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6"/>
  </p:notesMasterIdLst>
  <p:sldIdLst>
    <p:sldId id="478" r:id="rId2"/>
    <p:sldId id="454" r:id="rId3"/>
    <p:sldId id="501" r:id="rId4"/>
    <p:sldId id="479" r:id="rId5"/>
    <p:sldId id="513" r:id="rId6"/>
    <p:sldId id="480" r:id="rId7"/>
    <p:sldId id="514" r:id="rId8"/>
    <p:sldId id="483" r:id="rId9"/>
    <p:sldId id="484" r:id="rId10"/>
    <p:sldId id="502" r:id="rId11"/>
    <p:sldId id="495" r:id="rId12"/>
    <p:sldId id="485" r:id="rId13"/>
    <p:sldId id="515" r:id="rId14"/>
    <p:sldId id="516" r:id="rId15"/>
    <p:sldId id="517" r:id="rId16"/>
    <p:sldId id="518" r:id="rId17"/>
    <p:sldId id="519" r:id="rId18"/>
    <p:sldId id="469" r:id="rId19"/>
    <p:sldId id="488" r:id="rId20"/>
    <p:sldId id="505" r:id="rId21"/>
    <p:sldId id="489" r:id="rId22"/>
    <p:sldId id="520" r:id="rId23"/>
    <p:sldId id="490" r:id="rId24"/>
    <p:sldId id="507" r:id="rId25"/>
    <p:sldId id="491" r:id="rId26"/>
    <p:sldId id="503" r:id="rId27"/>
    <p:sldId id="508" r:id="rId28"/>
    <p:sldId id="509" r:id="rId29"/>
    <p:sldId id="511" r:id="rId30"/>
    <p:sldId id="510" r:id="rId31"/>
    <p:sldId id="521" r:id="rId32"/>
    <p:sldId id="497" r:id="rId33"/>
    <p:sldId id="492" r:id="rId34"/>
    <p:sldId id="522" r:id="rId35"/>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120"/>
    <a:srgbClr val="528693"/>
    <a:srgbClr val="DCDFE8"/>
    <a:srgbClr val="E4CBE7"/>
    <a:srgbClr val="A954AB"/>
    <a:srgbClr val="D8B3DC"/>
    <a:srgbClr val="CCFFFF"/>
    <a:srgbClr val="933B95"/>
    <a:srgbClr val="99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826" autoAdjust="0"/>
  </p:normalViewPr>
  <p:slideViewPr>
    <p:cSldViewPr>
      <p:cViewPr>
        <p:scale>
          <a:sx n="210" d="100"/>
          <a:sy n="210" d="100"/>
        </p:scale>
        <p:origin x="108" y="-2196"/>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9/23/2017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4291819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22</a:t>
            </a:fld>
            <a:endParaRPr lang="en-US" dirty="0"/>
          </a:p>
        </p:txBody>
      </p:sp>
    </p:spTree>
    <p:extLst>
      <p:ext uri="{BB962C8B-B14F-4D97-AF65-F5344CB8AC3E}">
        <p14:creationId xmlns:p14="http://schemas.microsoft.com/office/powerpoint/2010/main" val="75692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31</a:t>
            </a:fld>
            <a:endParaRPr lang="en-US" dirty="0"/>
          </a:p>
        </p:txBody>
      </p:sp>
    </p:spTree>
    <p:extLst>
      <p:ext uri="{BB962C8B-B14F-4D97-AF65-F5344CB8AC3E}">
        <p14:creationId xmlns:p14="http://schemas.microsoft.com/office/powerpoint/2010/main" val="1056230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26093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B205093-C804-447C-A940-865EF0339665}" type="slidenum">
              <a:rPr lang="en-US" smtClean="0"/>
              <a:t>2</a:t>
            </a:fld>
            <a:endParaRPr lang="en-US" dirty="0"/>
          </a:p>
        </p:txBody>
      </p:sp>
    </p:spTree>
    <p:extLst>
      <p:ext uri="{BB962C8B-B14F-4D97-AF65-F5344CB8AC3E}">
        <p14:creationId xmlns:p14="http://schemas.microsoft.com/office/powerpoint/2010/main" val="259218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endParaRPr lang="en-US" sz="1400" dirty="0" smtClean="0"/>
          </a:p>
        </p:txBody>
      </p:sp>
      <p:sp>
        <p:nvSpPr>
          <p:cNvPr id="4" name="Slide Number Placeholder 3"/>
          <p:cNvSpPr>
            <a:spLocks noGrp="1"/>
          </p:cNvSpPr>
          <p:nvPr>
            <p:ph type="sldNum" sz="quarter" idx="10"/>
          </p:nvPr>
        </p:nvSpPr>
        <p:spPr/>
        <p:txBody>
          <a:bodyPr/>
          <a:lstStyle/>
          <a:p>
            <a:fld id="{DB205093-C804-447C-A940-865EF0339665}" type="slidenum">
              <a:rPr lang="en-US" smtClean="0"/>
              <a:t>4</a:t>
            </a:fld>
            <a:endParaRPr lang="en-US" dirty="0"/>
          </a:p>
        </p:txBody>
      </p:sp>
    </p:spTree>
    <p:extLst>
      <p:ext uri="{BB962C8B-B14F-4D97-AF65-F5344CB8AC3E}">
        <p14:creationId xmlns:p14="http://schemas.microsoft.com/office/powerpoint/2010/main" val="31087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6</a:t>
            </a:fld>
            <a:endParaRPr lang="en-US" dirty="0"/>
          </a:p>
        </p:txBody>
      </p:sp>
    </p:spTree>
    <p:extLst>
      <p:ext uri="{BB962C8B-B14F-4D97-AF65-F5344CB8AC3E}">
        <p14:creationId xmlns:p14="http://schemas.microsoft.com/office/powerpoint/2010/main" val="343368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9</a:t>
            </a:fld>
            <a:endParaRPr lang="en-US" dirty="0"/>
          </a:p>
        </p:txBody>
      </p:sp>
    </p:spTree>
    <p:extLst>
      <p:ext uri="{BB962C8B-B14F-4D97-AF65-F5344CB8AC3E}">
        <p14:creationId xmlns:p14="http://schemas.microsoft.com/office/powerpoint/2010/main" val="348809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10</a:t>
            </a:fld>
            <a:endParaRPr lang="en-US" dirty="0"/>
          </a:p>
        </p:txBody>
      </p:sp>
    </p:spTree>
    <p:extLst>
      <p:ext uri="{BB962C8B-B14F-4D97-AF65-F5344CB8AC3E}">
        <p14:creationId xmlns:p14="http://schemas.microsoft.com/office/powerpoint/2010/main" val="308530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17</a:t>
            </a:fld>
            <a:endParaRPr lang="en-US" dirty="0"/>
          </a:p>
        </p:txBody>
      </p:sp>
    </p:spTree>
    <p:extLst>
      <p:ext uri="{BB962C8B-B14F-4D97-AF65-F5344CB8AC3E}">
        <p14:creationId xmlns:p14="http://schemas.microsoft.com/office/powerpoint/2010/main" val="2860878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18</a:t>
            </a:fld>
            <a:endParaRPr lang="en-US" dirty="0"/>
          </a:p>
        </p:txBody>
      </p:sp>
    </p:spTree>
    <p:extLst>
      <p:ext uri="{BB962C8B-B14F-4D97-AF65-F5344CB8AC3E}">
        <p14:creationId xmlns:p14="http://schemas.microsoft.com/office/powerpoint/2010/main" val="906179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20</a:t>
            </a:fld>
            <a:endParaRPr lang="en-US" dirty="0"/>
          </a:p>
        </p:txBody>
      </p:sp>
    </p:spTree>
    <p:extLst>
      <p:ext uri="{BB962C8B-B14F-4D97-AF65-F5344CB8AC3E}">
        <p14:creationId xmlns:p14="http://schemas.microsoft.com/office/powerpoint/2010/main" val="141731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9/23/2017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9/23/2017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9/23/2017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9/23/2017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9/23/2017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9/23/2017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tmp"/></Relationships>
</file>

<file path=ppt/slides/_rels/slide2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docs.google.com/forms/d/1u1JBrQF2OHrdd-GO9svz5ydywmjOUc5AXtFmphInV9c/prefill" TargetMode="External"/><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hyperlink" Target="https://www.onlineexambuilder.com/physiology-of-synapses-receptors/exam-178392" TargetMode="External"/><Relationship Id="rId5" Type="http://schemas.openxmlformats.org/officeDocument/2006/relationships/hyperlink" Target="https://twitter.com/Physiology436" TargetMode="Externa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hyperlink" Target="https://drive.google.com/open?id=0B-7mWPKMvk76Z2traHhac3F1dFU" TargetMode="External"/><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01442"/>
            <a:ext cx="173950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909816"/>
            <a:ext cx="2523968"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chemeClr val="accent2">
                    <a:lumMod val="75000"/>
                  </a:schemeClr>
                </a:solidFill>
              </a:rPr>
              <a:t>T</a:t>
            </a:r>
            <a:r>
              <a:rPr lang="en-US" sz="1200" b="1" dirty="0" smtClean="0">
                <a:solidFill>
                  <a:schemeClr val="bg2">
                    <a:lumMod val="75000"/>
                  </a:schemeClr>
                </a:solidFill>
              </a:rPr>
              <a:t>e</a:t>
            </a:r>
            <a:r>
              <a:rPr lang="en-US" sz="1200" b="1" dirty="0" smtClean="0"/>
              <a:t>xt.</a:t>
            </a:r>
            <a:endParaRPr lang="en-US" sz="1200" b="1" dirty="0" smtClean="0">
              <a:solidFill>
                <a:schemeClr val="accent2">
                  <a:lumMod val="75000"/>
                </a:schemeClr>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Extra 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3029372" y="1028223"/>
            <a:ext cx="6358679" cy="4785775"/>
          </a:xfrm>
          <a:prstGeom prst="rect">
            <a:avLst/>
          </a:prstGeom>
          <a:ln>
            <a:noFill/>
          </a:ln>
        </p:spPr>
      </p:pic>
      <p:sp>
        <p:nvSpPr>
          <p:cNvPr id="20" name="Flowchart: Process 19"/>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No.1</a:t>
            </a:r>
            <a:endParaRPr lang="en-US" sz="1200" b="1" dirty="0">
              <a:solidFill>
                <a:schemeClr val="bg1">
                  <a:lumMod val="50000"/>
                </a:schemeClr>
              </a:solidFill>
            </a:endParaRPr>
          </a:p>
        </p:txBody>
      </p:sp>
      <p:sp>
        <p:nvSpPr>
          <p:cNvPr id="21" name="مربع نص 1"/>
          <p:cNvSpPr txBox="1"/>
          <p:nvPr/>
        </p:nvSpPr>
        <p:spPr>
          <a:xfrm>
            <a:off x="9275339" y="5586925"/>
            <a:ext cx="2298307" cy="523220"/>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rtl="1"/>
            <a:r>
              <a:rPr lang="ar-SA" sz="1400" b="1" dirty="0" smtClean="0">
                <a:solidFill>
                  <a:schemeClr val="bg2">
                    <a:lumMod val="75000"/>
                  </a:schemeClr>
                </a:solidFill>
                <a:latin typeface="Calibri" panose="020F0502020204030204" pitchFamily="34" charset="0"/>
                <a:cs typeface="Calibri" panose="020F0502020204030204" pitchFamily="34" charset="0"/>
              </a:rPr>
              <a:t>« وإن </a:t>
            </a:r>
            <a:r>
              <a:rPr lang="ar-SA" sz="1400" b="1" dirty="0">
                <a:solidFill>
                  <a:schemeClr val="bg2">
                    <a:lumMod val="75000"/>
                  </a:schemeClr>
                </a:solidFill>
                <a:latin typeface="Calibri" panose="020F0502020204030204" pitchFamily="34" charset="0"/>
                <a:cs typeface="Calibri" panose="020F0502020204030204" pitchFamily="34" charset="0"/>
              </a:rPr>
              <a:t>الملائكة لتضع أجنحتها لطالب العلم رضاً بما </a:t>
            </a:r>
            <a:r>
              <a:rPr lang="ar-SA" sz="1400" b="1" dirty="0" smtClean="0">
                <a:solidFill>
                  <a:schemeClr val="bg2">
                    <a:lumMod val="75000"/>
                  </a:schemeClr>
                </a:solidFill>
                <a:latin typeface="Calibri" panose="020F0502020204030204" pitchFamily="34" charset="0"/>
                <a:cs typeface="Calibri" panose="020F0502020204030204" pitchFamily="34" charset="0"/>
              </a:rPr>
              <a:t>يصنع »</a:t>
            </a:r>
            <a:endParaRPr lang="en-US" sz="1400" b="1" dirty="0">
              <a:solidFill>
                <a:schemeClr val="bg2">
                  <a:lumMod val="75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22808"/>
            <a:ext cx="1744456" cy="1434184"/>
          </a:xfrm>
          <a:prstGeom prst="rect">
            <a:avLst/>
          </a:prstGeom>
        </p:spPr>
      </p:pic>
    </p:spTree>
    <p:extLst>
      <p:ext uri="{BB962C8B-B14F-4D97-AF65-F5344CB8AC3E}">
        <p14:creationId xmlns:p14="http://schemas.microsoft.com/office/powerpoint/2010/main" val="3631473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97749983"/>
              </p:ext>
            </p:extLst>
          </p:nvPr>
        </p:nvGraphicFramePr>
        <p:xfrm>
          <a:off x="609460" y="1231332"/>
          <a:ext cx="10885552" cy="4472940"/>
        </p:xfrm>
        <a:graphic>
          <a:graphicData uri="http://schemas.openxmlformats.org/drawingml/2006/table">
            <a:tbl>
              <a:tblPr firstRow="1" bandRow="1">
                <a:tableStyleId>{5DA37D80-6434-44D0-A028-1B22A696006F}</a:tableStyleId>
              </a:tblPr>
              <a:tblGrid>
                <a:gridCol w="4631423">
                  <a:extLst>
                    <a:ext uri="{9D8B030D-6E8A-4147-A177-3AD203B41FA5}">
                      <a16:colId xmlns:a16="http://schemas.microsoft.com/office/drawing/2014/main" val="20000"/>
                    </a:ext>
                  </a:extLst>
                </a:gridCol>
                <a:gridCol w="6254129">
                  <a:extLst>
                    <a:ext uri="{9D8B030D-6E8A-4147-A177-3AD203B41FA5}">
                      <a16:colId xmlns:a16="http://schemas.microsoft.com/office/drawing/2014/main" val="20001"/>
                    </a:ext>
                  </a:extLst>
                </a:gridCol>
              </a:tblGrid>
              <a:tr h="2880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spc="-5" dirty="0" smtClean="0">
                          <a:solidFill>
                            <a:schemeClr val="bg1"/>
                          </a:solidFill>
                          <a:latin typeface="+mn-lt"/>
                          <a:ea typeface="+mn-ea"/>
                          <a:cs typeface="Comic Sans MS"/>
                        </a:rPr>
                        <a:t>Functional types</a:t>
                      </a:r>
                    </a:p>
                  </a:txBody>
                  <a:tcP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spc="-5" dirty="0" smtClean="0">
                        <a:solidFill>
                          <a:schemeClr val="bg1"/>
                        </a:solidFill>
                        <a:latin typeface="+mn-lt"/>
                        <a:ea typeface="+mn-ea"/>
                        <a:cs typeface="Comic Sans MS"/>
                      </a:endParaRPr>
                    </a:p>
                  </a:txBody>
                  <a:tcPr>
                    <a:solidFill>
                      <a:schemeClr val="accent2">
                        <a:lumMod val="40000"/>
                        <a:lumOff val="60000"/>
                      </a:schemeClr>
                    </a:solidFill>
                  </a:tcPr>
                </a:tc>
                <a:extLst>
                  <a:ext uri="{0D108BD9-81ED-4DB2-BD59-A6C34878D82A}">
                    <a16:rowId xmlns:a16="http://schemas.microsoft.com/office/drawing/2014/main" val="10000"/>
                  </a:ext>
                </a:extLst>
              </a:tr>
              <a:tr h="2823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kern="1200" spc="-5" dirty="0" smtClean="0">
                          <a:solidFill>
                            <a:schemeClr val="accent2">
                              <a:lumMod val="75000"/>
                            </a:schemeClr>
                          </a:solidFill>
                          <a:latin typeface="+mn-lt"/>
                          <a:ea typeface="+mn-ea"/>
                          <a:cs typeface="Comic Sans MS"/>
                        </a:rPr>
                        <a:t>Chemical synapses</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spc="-5" dirty="0" smtClean="0">
                          <a:solidFill>
                            <a:schemeClr val="accent2">
                              <a:lumMod val="75000"/>
                            </a:schemeClr>
                          </a:solidFill>
                          <a:latin typeface="+mn-lt"/>
                          <a:ea typeface="+mn-ea"/>
                          <a:cs typeface="Comic Sans MS"/>
                        </a:rPr>
                        <a:t>Electrical synapses</a:t>
                      </a:r>
                    </a:p>
                  </a:txBody>
                  <a:tcPr>
                    <a:solidFill>
                      <a:schemeClr val="bg1"/>
                    </a:solidFill>
                  </a:tcPr>
                </a:tc>
                <a:extLst>
                  <a:ext uri="{0D108BD9-81ED-4DB2-BD59-A6C34878D82A}">
                    <a16:rowId xmlns:a16="http://schemas.microsoft.com/office/drawing/2014/main" val="10001"/>
                  </a:ext>
                </a:extLst>
              </a:tr>
              <a:tr h="370840">
                <a:tc rowSpan="3">
                  <a:txBody>
                    <a:bodyPr/>
                    <a:lstStyle/>
                    <a:p>
                      <a:pPr marL="285750" indent="-285750">
                        <a:buFont typeface="Wingdings" panose="05000000000000000000" pitchFamily="2" charset="2"/>
                        <a:buChar char="§"/>
                      </a:pPr>
                      <a:r>
                        <a:rPr kumimoji="0" lang="en-US" sz="1350" kern="1200" dirty="0" smtClean="0">
                          <a:solidFill>
                            <a:schemeClr val="tx1"/>
                          </a:solidFill>
                          <a:latin typeface="+mn-lt"/>
                          <a:ea typeface="+mn-ea"/>
                          <a:cs typeface="+mn-cs"/>
                        </a:rPr>
                        <a:t>Terminal </a:t>
                      </a:r>
                      <a:r>
                        <a:rPr kumimoji="0" lang="en-US" sz="1350" kern="1200" dirty="0" err="1" smtClean="0">
                          <a:solidFill>
                            <a:schemeClr val="tx1"/>
                          </a:solidFill>
                          <a:latin typeface="+mn-lt"/>
                          <a:ea typeface="+mn-ea"/>
                          <a:cs typeface="+mn-cs"/>
                        </a:rPr>
                        <a:t>bouton</a:t>
                      </a:r>
                      <a:r>
                        <a:rPr kumimoji="0" lang="en-US" sz="1350" kern="1200" dirty="0" smtClean="0">
                          <a:solidFill>
                            <a:schemeClr val="tx1"/>
                          </a:solidFill>
                          <a:latin typeface="+mn-lt"/>
                          <a:ea typeface="+mn-ea"/>
                          <a:cs typeface="+mn-cs"/>
                        </a:rPr>
                        <a:t> is</a:t>
                      </a:r>
                      <a:r>
                        <a:rPr kumimoji="0" lang="en-US" sz="1350" kern="1200" baseline="0" dirty="0" smtClean="0">
                          <a:solidFill>
                            <a:schemeClr val="tx1"/>
                          </a:solidFill>
                          <a:latin typeface="+mn-lt"/>
                          <a:ea typeface="+mn-ea"/>
                          <a:cs typeface="+mn-cs"/>
                        </a:rPr>
                        <a:t> </a:t>
                      </a:r>
                      <a:r>
                        <a:rPr kumimoji="0" lang="en-US" sz="1350" kern="1200" dirty="0" smtClean="0">
                          <a:solidFill>
                            <a:schemeClr val="tx1"/>
                          </a:solidFill>
                          <a:latin typeface="+mn-lt"/>
                          <a:ea typeface="+mn-ea"/>
                          <a:cs typeface="+mn-cs"/>
                        </a:rPr>
                        <a:t>separated from</a:t>
                      </a:r>
                      <a:r>
                        <a:rPr kumimoji="0" lang="en-US" sz="1350" kern="1200" baseline="0" dirty="0" smtClean="0">
                          <a:solidFill>
                            <a:schemeClr val="tx1"/>
                          </a:solidFill>
                          <a:latin typeface="+mn-lt"/>
                          <a:ea typeface="+mn-ea"/>
                          <a:cs typeface="+mn-cs"/>
                        </a:rPr>
                        <a:t> </a:t>
                      </a:r>
                      <a:r>
                        <a:rPr kumimoji="0" lang="en-US" sz="1350" kern="1200" dirty="0" smtClean="0">
                          <a:solidFill>
                            <a:schemeClr val="tx1"/>
                          </a:solidFill>
                          <a:latin typeface="+mn-lt"/>
                          <a:ea typeface="+mn-ea"/>
                          <a:cs typeface="+mn-cs"/>
                        </a:rPr>
                        <a:t>postsynaptic cell by</a:t>
                      </a:r>
                      <a:r>
                        <a:rPr kumimoji="0" lang="en-US" sz="1350" kern="1200" baseline="0" dirty="0" smtClean="0">
                          <a:solidFill>
                            <a:schemeClr val="tx1"/>
                          </a:solidFill>
                          <a:latin typeface="+mn-lt"/>
                          <a:ea typeface="+mn-ea"/>
                          <a:cs typeface="+mn-cs"/>
                        </a:rPr>
                        <a:t> </a:t>
                      </a:r>
                      <a:r>
                        <a:rPr kumimoji="0" lang="en-US" sz="1350" kern="1200" dirty="0" smtClean="0">
                          <a:solidFill>
                            <a:schemeClr val="tx1"/>
                          </a:solidFill>
                          <a:latin typeface="+mn-lt"/>
                          <a:ea typeface="+mn-ea"/>
                          <a:cs typeface="+mn-cs"/>
                        </a:rPr>
                        <a:t>synaptic cleft.</a:t>
                      </a:r>
                    </a:p>
                    <a:p>
                      <a:pPr marL="285750" indent="-285750">
                        <a:buFont typeface="Wingdings" panose="05000000000000000000" pitchFamily="2" charset="2"/>
                        <a:buChar char="§"/>
                      </a:pPr>
                      <a:endParaRPr kumimoji="0" lang="en-US" sz="1350" kern="1200" dirty="0" smtClean="0">
                        <a:solidFill>
                          <a:schemeClr val="tx1"/>
                        </a:solidFill>
                        <a:latin typeface="+mn-lt"/>
                        <a:ea typeface="+mn-ea"/>
                        <a:cs typeface="+mn-cs"/>
                      </a:endParaRPr>
                    </a:p>
                    <a:p>
                      <a:pPr marL="285750" indent="-285750">
                        <a:buFont typeface="Wingdings" panose="05000000000000000000" pitchFamily="2" charset="2"/>
                        <a:buChar char="§"/>
                      </a:pPr>
                      <a:r>
                        <a:rPr kumimoji="0" lang="en-US" sz="1350" kern="1200" dirty="0" smtClean="0">
                          <a:solidFill>
                            <a:schemeClr val="tx1"/>
                          </a:solidFill>
                          <a:latin typeface="+mn-lt"/>
                          <a:ea typeface="+mn-ea"/>
                          <a:cs typeface="+mn-cs"/>
                        </a:rPr>
                        <a:t>NTs are released from</a:t>
                      </a:r>
                      <a:r>
                        <a:rPr kumimoji="0" lang="en-US" sz="1350" kern="1200" baseline="0" dirty="0" smtClean="0">
                          <a:solidFill>
                            <a:schemeClr val="tx1"/>
                          </a:solidFill>
                          <a:latin typeface="+mn-lt"/>
                          <a:ea typeface="+mn-ea"/>
                          <a:cs typeface="+mn-cs"/>
                        </a:rPr>
                        <a:t> </a:t>
                      </a:r>
                      <a:r>
                        <a:rPr kumimoji="0" lang="en-US" sz="1350" kern="1200" dirty="0" smtClean="0">
                          <a:solidFill>
                            <a:schemeClr val="tx1"/>
                          </a:solidFill>
                          <a:latin typeface="+mn-lt"/>
                          <a:ea typeface="+mn-ea"/>
                          <a:cs typeface="+mn-cs"/>
                        </a:rPr>
                        <a:t>synaptic vesicles.</a:t>
                      </a:r>
                    </a:p>
                    <a:p>
                      <a:pPr marL="285750" indent="-285750">
                        <a:buFont typeface="Wingdings" panose="05000000000000000000" pitchFamily="2" charset="2"/>
                        <a:buChar char="§"/>
                      </a:pPr>
                      <a:endParaRPr kumimoji="0" lang="en-US" sz="1350" kern="1200" dirty="0" smtClean="0">
                        <a:solidFill>
                          <a:schemeClr val="tx1"/>
                        </a:solidFill>
                        <a:latin typeface="+mn-lt"/>
                        <a:ea typeface="+mn-ea"/>
                        <a:cs typeface="+mn-cs"/>
                      </a:endParaRPr>
                    </a:p>
                    <a:p>
                      <a:pPr marL="285750" indent="-285750">
                        <a:buFont typeface="Wingdings" panose="05000000000000000000" pitchFamily="2" charset="2"/>
                        <a:buChar char="§"/>
                      </a:pPr>
                      <a:r>
                        <a:rPr kumimoji="0" lang="en-US" sz="1350" kern="1200" dirty="0" smtClean="0">
                          <a:solidFill>
                            <a:schemeClr val="tx1"/>
                          </a:solidFill>
                          <a:latin typeface="+mn-lt"/>
                          <a:ea typeface="+mn-ea"/>
                          <a:cs typeface="+mn-cs"/>
                        </a:rPr>
                        <a:t>Vesicles fuse with axon</a:t>
                      </a:r>
                      <a:r>
                        <a:rPr kumimoji="0" lang="en-US" sz="1350" kern="1200" baseline="0" dirty="0" smtClean="0">
                          <a:solidFill>
                            <a:schemeClr val="tx1"/>
                          </a:solidFill>
                          <a:latin typeface="+mn-lt"/>
                          <a:ea typeface="+mn-ea"/>
                          <a:cs typeface="+mn-cs"/>
                        </a:rPr>
                        <a:t> </a:t>
                      </a:r>
                    </a:p>
                    <a:p>
                      <a:pPr marL="0" indent="0">
                        <a:buFont typeface="Wingdings" panose="05000000000000000000" pitchFamily="2" charset="2"/>
                        <a:buNone/>
                      </a:pPr>
                      <a:r>
                        <a:rPr kumimoji="0" lang="en-US" sz="1350" kern="1200" dirty="0" smtClean="0">
                          <a:solidFill>
                            <a:schemeClr val="tx1"/>
                          </a:solidFill>
                          <a:latin typeface="+mn-lt"/>
                          <a:ea typeface="+mn-ea"/>
                          <a:cs typeface="+mn-cs"/>
                        </a:rPr>
                        <a:t>membrane and NT</a:t>
                      </a:r>
                      <a:r>
                        <a:rPr kumimoji="0" lang="en-US" sz="1350" kern="1200" baseline="0" dirty="0" smtClean="0">
                          <a:solidFill>
                            <a:schemeClr val="tx1"/>
                          </a:solidFill>
                          <a:latin typeface="+mn-lt"/>
                          <a:ea typeface="+mn-ea"/>
                          <a:cs typeface="+mn-cs"/>
                        </a:rPr>
                        <a:t> </a:t>
                      </a:r>
                      <a:r>
                        <a:rPr kumimoji="0" lang="en-US" sz="1350" kern="1200" dirty="0" smtClean="0">
                          <a:solidFill>
                            <a:schemeClr val="tx1"/>
                          </a:solidFill>
                          <a:latin typeface="+mn-lt"/>
                          <a:ea typeface="+mn-ea"/>
                          <a:cs typeface="+mn-cs"/>
                        </a:rPr>
                        <a:t>released by </a:t>
                      </a:r>
                    </a:p>
                    <a:p>
                      <a:pPr marL="0" indent="0">
                        <a:buFont typeface="Wingdings" panose="05000000000000000000" pitchFamily="2" charset="2"/>
                        <a:buNone/>
                      </a:pPr>
                      <a:r>
                        <a:rPr kumimoji="0" lang="en-US" sz="1350" kern="1200" dirty="0" smtClean="0">
                          <a:solidFill>
                            <a:schemeClr val="tx1"/>
                          </a:solidFill>
                          <a:latin typeface="+mn-lt"/>
                          <a:ea typeface="+mn-ea"/>
                          <a:cs typeface="+mn-cs"/>
                        </a:rPr>
                        <a:t>exocytosis.</a:t>
                      </a:r>
                    </a:p>
                    <a:p>
                      <a:pPr marL="285750" indent="-285750">
                        <a:buFont typeface="Wingdings" panose="05000000000000000000" pitchFamily="2" charset="2"/>
                        <a:buChar char="§"/>
                      </a:pPr>
                      <a:endParaRPr kumimoji="0" lang="en-US" sz="1350" kern="1200" dirty="0" smtClean="0">
                        <a:solidFill>
                          <a:schemeClr val="tx1"/>
                        </a:solidFill>
                        <a:latin typeface="+mn-lt"/>
                        <a:ea typeface="+mn-ea"/>
                        <a:cs typeface="+mn-cs"/>
                      </a:endParaRPr>
                    </a:p>
                    <a:p>
                      <a:pPr marL="285750" indent="-285750">
                        <a:buFont typeface="Wingdings" panose="05000000000000000000" pitchFamily="2" charset="2"/>
                        <a:buChar char="§"/>
                      </a:pPr>
                      <a:r>
                        <a:rPr kumimoji="0" lang="en-US" sz="1350" kern="1200" dirty="0" smtClean="0">
                          <a:solidFill>
                            <a:schemeClr val="tx1"/>
                          </a:solidFill>
                          <a:latin typeface="+mn-lt"/>
                          <a:ea typeface="+mn-ea"/>
                          <a:cs typeface="+mn-cs"/>
                        </a:rPr>
                        <a:t>Amount of NTs released</a:t>
                      </a:r>
                      <a:r>
                        <a:rPr kumimoji="0" lang="en-US" sz="1350" kern="1200" baseline="0" dirty="0" smtClean="0">
                          <a:solidFill>
                            <a:schemeClr val="tx1"/>
                          </a:solidFill>
                          <a:latin typeface="+mn-lt"/>
                          <a:ea typeface="+mn-ea"/>
                          <a:cs typeface="+mn-cs"/>
                        </a:rPr>
                        <a:t> </a:t>
                      </a:r>
                    </a:p>
                    <a:p>
                      <a:pPr marL="0" indent="0">
                        <a:buFont typeface="Wingdings" panose="05000000000000000000" pitchFamily="2" charset="2"/>
                        <a:buNone/>
                      </a:pPr>
                      <a:r>
                        <a:rPr kumimoji="0" lang="en-US" sz="1350" kern="1200" dirty="0" smtClean="0">
                          <a:solidFill>
                            <a:schemeClr val="tx1"/>
                          </a:solidFill>
                          <a:latin typeface="+mn-lt"/>
                          <a:ea typeface="+mn-ea"/>
                          <a:cs typeface="+mn-cs"/>
                        </a:rPr>
                        <a:t>depends upon </a:t>
                      </a:r>
                      <a:r>
                        <a:rPr kumimoji="0" lang="en-US" sz="1350" b="1" kern="1200" dirty="0" smtClean="0">
                          <a:solidFill>
                            <a:srgbClr val="FF0000"/>
                          </a:solidFill>
                          <a:latin typeface="+mn-lt"/>
                          <a:ea typeface="+mn-ea"/>
                          <a:cs typeface="+mn-cs"/>
                        </a:rPr>
                        <a:t>frequency</a:t>
                      </a:r>
                      <a:r>
                        <a:rPr kumimoji="0" lang="en-US" sz="1350" kern="1200" baseline="0" dirty="0" smtClean="0">
                          <a:solidFill>
                            <a:schemeClr val="tx1"/>
                          </a:solidFill>
                          <a:latin typeface="+mn-lt"/>
                          <a:ea typeface="+mn-ea"/>
                          <a:cs typeface="+mn-cs"/>
                        </a:rPr>
                        <a:t> </a:t>
                      </a:r>
                      <a:r>
                        <a:rPr kumimoji="0" lang="en-US" sz="1350" kern="1200" dirty="0" smtClean="0">
                          <a:solidFill>
                            <a:schemeClr val="tx1"/>
                          </a:solidFill>
                          <a:latin typeface="+mn-lt"/>
                          <a:ea typeface="+mn-ea"/>
                          <a:cs typeface="+mn-cs"/>
                        </a:rPr>
                        <a:t>of AP.</a:t>
                      </a:r>
                      <a:endParaRPr kumimoji="0" lang="en-US" sz="1350" kern="1200" dirty="0">
                        <a:solidFill>
                          <a:schemeClr val="tx1"/>
                        </a:solidFill>
                        <a:latin typeface="+mn-lt"/>
                        <a:ea typeface="+mn-ea"/>
                        <a:cs typeface="+mn-cs"/>
                      </a:endParaRPr>
                    </a:p>
                  </a:txBody>
                  <a:tcPr>
                    <a:solidFill>
                      <a:schemeClr val="bg1"/>
                    </a:solidFill>
                  </a:tcPr>
                </a:tc>
                <a:tc>
                  <a:txBody>
                    <a:bodyPr/>
                    <a:lstStyle/>
                    <a:p>
                      <a:pPr marL="0" indent="0">
                        <a:buFont typeface="Arial" panose="020B0604020202020204" pitchFamily="34" charset="0"/>
                        <a:buNone/>
                      </a:pPr>
                      <a:r>
                        <a:rPr lang="en-US" sz="1350" dirty="0" smtClean="0"/>
                        <a:t>Impulses can be</a:t>
                      </a:r>
                      <a:r>
                        <a:rPr lang="en-US" sz="1350" baseline="0" dirty="0" smtClean="0"/>
                        <a:t> </a:t>
                      </a:r>
                      <a:r>
                        <a:rPr lang="en-US" sz="1350" dirty="0" smtClean="0"/>
                        <a:t>regenerated without</a:t>
                      </a:r>
                      <a:r>
                        <a:rPr lang="en-US" sz="1350" baseline="0" dirty="0" smtClean="0"/>
                        <a:t> </a:t>
                      </a:r>
                      <a:r>
                        <a:rPr lang="en-US" sz="1350" dirty="0" smtClean="0"/>
                        <a:t>interruption in</a:t>
                      </a:r>
                      <a:r>
                        <a:rPr lang="en-US" sz="1350" baseline="0" dirty="0" smtClean="0"/>
                        <a:t> </a:t>
                      </a:r>
                      <a:r>
                        <a:rPr lang="en-US" sz="1350" dirty="0" smtClean="0"/>
                        <a:t>adjacent cells.</a:t>
                      </a:r>
                    </a:p>
                    <a:p>
                      <a:pPr marL="0" indent="0">
                        <a:buFont typeface="Arial" panose="020B0604020202020204" pitchFamily="34" charset="0"/>
                        <a:buNone/>
                      </a:pPr>
                      <a:r>
                        <a:rPr lang="en-US" sz="1350" dirty="0" smtClean="0">
                          <a:solidFill>
                            <a:schemeClr val="accent2">
                              <a:lumMod val="75000"/>
                            </a:schemeClr>
                          </a:solidFill>
                        </a:rPr>
                        <a:t>Gap junctions:</a:t>
                      </a:r>
                    </a:p>
                    <a:p>
                      <a:pPr marL="285750" indent="-285750">
                        <a:buFont typeface="Arial" panose="020B0604020202020204" pitchFamily="34" charset="0"/>
                        <a:buChar char="•"/>
                      </a:pPr>
                      <a:r>
                        <a:rPr lang="en-US" sz="1350" dirty="0" smtClean="0"/>
                        <a:t>Adjacent cells</a:t>
                      </a:r>
                      <a:r>
                        <a:rPr lang="en-US" sz="1350" baseline="0" dirty="0" smtClean="0"/>
                        <a:t> </a:t>
                      </a:r>
                      <a:r>
                        <a:rPr lang="en-US" sz="1350" dirty="0" smtClean="0"/>
                        <a:t>electrically coupled</a:t>
                      </a:r>
                      <a:r>
                        <a:rPr lang="en-US" sz="1350" baseline="0" dirty="0" smtClean="0"/>
                        <a:t> </a:t>
                      </a:r>
                      <a:r>
                        <a:rPr lang="en-US" sz="1350" dirty="0" smtClean="0"/>
                        <a:t>through a channel.</a:t>
                      </a:r>
                    </a:p>
                    <a:p>
                      <a:pPr marL="285750" indent="-285750">
                        <a:buFont typeface="Arial" panose="020B0604020202020204" pitchFamily="34" charset="0"/>
                        <a:buChar char="•"/>
                      </a:pPr>
                      <a:r>
                        <a:rPr lang="en-US" sz="1350" dirty="0" smtClean="0"/>
                        <a:t>Each gap junction is</a:t>
                      </a:r>
                      <a:r>
                        <a:rPr lang="en-US" sz="1350" baseline="0" dirty="0" smtClean="0"/>
                        <a:t> </a:t>
                      </a:r>
                      <a:r>
                        <a:rPr lang="en-US" sz="1350" dirty="0" smtClean="0"/>
                        <a:t>composed of </a:t>
                      </a:r>
                      <a:r>
                        <a:rPr lang="en-US" sz="1350" dirty="0" smtClean="0">
                          <a:solidFill>
                            <a:schemeClr val="accent4">
                              <a:lumMod val="75000"/>
                            </a:schemeClr>
                          </a:solidFill>
                        </a:rPr>
                        <a:t>12</a:t>
                      </a:r>
                      <a:r>
                        <a:rPr lang="en-US" sz="1350" baseline="0" dirty="0" smtClean="0"/>
                        <a:t> </a:t>
                      </a:r>
                      <a:r>
                        <a:rPr lang="en-US" sz="1350" dirty="0" err="1" smtClean="0"/>
                        <a:t>connexin</a:t>
                      </a:r>
                      <a:r>
                        <a:rPr lang="en-US" sz="1350" dirty="0" smtClean="0"/>
                        <a:t> proteins.</a:t>
                      </a:r>
                      <a:endParaRPr lang="en-US" sz="1350" dirty="0">
                        <a:ln>
                          <a:solidFill>
                            <a:schemeClr val="tx1">
                              <a:lumMod val="50000"/>
                              <a:lumOff val="50000"/>
                            </a:schemeClr>
                          </a:solidFill>
                        </a:ln>
                        <a:solidFill>
                          <a:schemeClr val="bg2">
                            <a:lumMod val="75000"/>
                          </a:schemeClr>
                        </a:solidFill>
                      </a:endParaRPr>
                    </a:p>
                  </a:txBody>
                  <a:tcPr>
                    <a:solidFill>
                      <a:schemeClr val="bg1"/>
                    </a:solidFill>
                  </a:tcPr>
                </a:tc>
                <a:extLst>
                  <a:ext uri="{0D108BD9-81ED-4DB2-BD59-A6C34878D82A}">
                    <a16:rowId xmlns:a16="http://schemas.microsoft.com/office/drawing/2014/main" val="10002"/>
                  </a:ext>
                </a:extLst>
              </a:tr>
              <a:tr h="370840">
                <a:tc vMerge="1">
                  <a:txBody>
                    <a:bodyPr/>
                    <a:lstStyle/>
                    <a:p>
                      <a:endParaRPr lang="en-US" sz="1350" dirty="0">
                        <a:ln>
                          <a:solidFill>
                            <a:schemeClr val="tx1">
                              <a:lumMod val="50000"/>
                              <a:lumOff val="50000"/>
                            </a:schemeClr>
                          </a:solidFill>
                        </a:ln>
                      </a:endParaRPr>
                    </a:p>
                  </a:txBody>
                  <a:tcPr>
                    <a:solidFill>
                      <a:schemeClr val="bg1"/>
                    </a:solidFill>
                  </a:tcPr>
                </a:tc>
                <a:tc>
                  <a:txBody>
                    <a:bodyPr/>
                    <a:lstStyle/>
                    <a:p>
                      <a:pPr marL="285750" indent="-285750">
                        <a:buFont typeface="Wingdings" panose="05000000000000000000" pitchFamily="2" charset="2"/>
                        <a:buChar char="§"/>
                      </a:pPr>
                      <a:r>
                        <a:rPr kumimoji="0" lang="en-US" sz="1350" kern="1200" dirty="0" smtClean="0">
                          <a:solidFill>
                            <a:schemeClr val="tx1"/>
                          </a:solidFill>
                          <a:latin typeface="+mn-lt"/>
                          <a:ea typeface="+mn-ea"/>
                          <a:cs typeface="+mn-cs"/>
                        </a:rPr>
                        <a:t>The bidirectional transmission of electrical synapses </a:t>
                      </a:r>
                    </a:p>
                    <a:p>
                      <a:pPr marL="0" indent="0">
                        <a:buFont typeface="Wingdings" panose="05000000000000000000" pitchFamily="2" charset="2"/>
                        <a:buNone/>
                      </a:pPr>
                      <a:r>
                        <a:rPr kumimoji="0" lang="en-US" sz="1350" kern="1200" dirty="0" smtClean="0">
                          <a:solidFill>
                            <a:schemeClr val="tx1"/>
                          </a:solidFill>
                          <a:latin typeface="+mn-lt"/>
                          <a:ea typeface="+mn-ea"/>
                          <a:cs typeface="+mn-cs"/>
                        </a:rPr>
                        <a:t>permits them to</a:t>
                      </a:r>
                      <a:r>
                        <a:rPr kumimoji="0" lang="en-US" sz="1350" kern="1200" baseline="0" dirty="0" smtClean="0">
                          <a:solidFill>
                            <a:schemeClr val="tx1"/>
                          </a:solidFill>
                          <a:latin typeface="+mn-lt"/>
                          <a:ea typeface="+mn-ea"/>
                          <a:cs typeface="+mn-cs"/>
                        </a:rPr>
                        <a:t> </a:t>
                      </a:r>
                      <a:r>
                        <a:rPr kumimoji="0" lang="en-US" sz="1350" kern="1200" dirty="0" smtClean="0">
                          <a:solidFill>
                            <a:schemeClr val="tx1"/>
                          </a:solidFill>
                          <a:latin typeface="+mn-lt"/>
                          <a:ea typeface="+mn-ea"/>
                          <a:cs typeface="+mn-cs"/>
                        </a:rPr>
                        <a:t>help coordinate the activities of large </a:t>
                      </a:r>
                    </a:p>
                    <a:p>
                      <a:pPr marL="0" indent="0">
                        <a:buFont typeface="Wingdings" panose="05000000000000000000" pitchFamily="2" charset="2"/>
                        <a:buNone/>
                      </a:pPr>
                      <a:r>
                        <a:rPr kumimoji="0" lang="en-US" sz="1350" kern="1200" dirty="0" smtClean="0">
                          <a:solidFill>
                            <a:schemeClr val="tx1"/>
                          </a:solidFill>
                          <a:latin typeface="+mn-lt"/>
                          <a:ea typeface="+mn-ea"/>
                          <a:cs typeface="+mn-cs"/>
                        </a:rPr>
                        <a:t>groups of interconnected neurons.</a:t>
                      </a:r>
                    </a:p>
                    <a:p>
                      <a:pPr marL="285750" indent="-285750">
                        <a:buFont typeface="Wingdings" panose="05000000000000000000" pitchFamily="2" charset="2"/>
                        <a:buChar char="§"/>
                      </a:pPr>
                      <a:r>
                        <a:rPr kumimoji="0" lang="en-US" sz="1350" kern="1200" dirty="0" smtClean="0">
                          <a:solidFill>
                            <a:schemeClr val="tx1"/>
                          </a:solidFill>
                          <a:latin typeface="+mn-lt"/>
                          <a:ea typeface="+mn-ea"/>
                          <a:cs typeface="+mn-cs"/>
                        </a:rPr>
                        <a:t>Promotes synchronous firing of a group of interconnected </a:t>
                      </a:r>
                    </a:p>
                    <a:p>
                      <a:pPr marL="0" indent="0">
                        <a:buFont typeface="Wingdings" panose="05000000000000000000" pitchFamily="2" charset="2"/>
                        <a:buNone/>
                      </a:pPr>
                      <a:r>
                        <a:rPr kumimoji="0" lang="en-US" sz="1350" kern="1200" dirty="0" smtClean="0">
                          <a:solidFill>
                            <a:schemeClr val="tx1"/>
                          </a:solidFill>
                          <a:latin typeface="+mn-lt"/>
                          <a:ea typeface="+mn-ea"/>
                          <a:cs typeface="+mn-cs"/>
                        </a:rPr>
                        <a:t>neurons.</a:t>
                      </a:r>
                    </a:p>
                    <a:p>
                      <a:pPr marL="0" indent="0">
                        <a:buFont typeface="Arial" panose="020B0604020202020204" pitchFamily="34" charset="0"/>
                        <a:buNone/>
                      </a:pPr>
                      <a:r>
                        <a:rPr kumimoji="0" lang="en-US" sz="1350" kern="1200" dirty="0" smtClean="0">
                          <a:solidFill>
                            <a:schemeClr val="tx1"/>
                          </a:solidFill>
                          <a:latin typeface="+mn-lt"/>
                          <a:ea typeface="+mn-ea"/>
                          <a:cs typeface="+mn-cs"/>
                        </a:rPr>
                        <a:t>For example in:</a:t>
                      </a:r>
                    </a:p>
                    <a:p>
                      <a:pPr marL="285750" indent="-285750">
                        <a:buFont typeface="Arial" panose="020B0604020202020204" pitchFamily="34" charset="0"/>
                        <a:buChar char="•"/>
                      </a:pPr>
                      <a:r>
                        <a:rPr kumimoji="0" lang="en-US" sz="1350" kern="1200" dirty="0" smtClean="0">
                          <a:solidFill>
                            <a:schemeClr val="bg2">
                              <a:lumMod val="75000"/>
                            </a:schemeClr>
                          </a:solidFill>
                          <a:latin typeface="+mn-lt"/>
                          <a:ea typeface="+mn-ea"/>
                          <a:cs typeface="+mn-cs"/>
                        </a:rPr>
                        <a:t>Mental attention.</a:t>
                      </a:r>
                    </a:p>
                    <a:p>
                      <a:pPr marL="285750" indent="-285750">
                        <a:buFont typeface="Arial" panose="020B0604020202020204" pitchFamily="34" charset="0"/>
                        <a:buChar char="•"/>
                      </a:pPr>
                      <a:r>
                        <a:rPr kumimoji="0" lang="en-US" sz="1350" kern="1200" dirty="0" smtClean="0">
                          <a:solidFill>
                            <a:schemeClr val="bg2">
                              <a:lumMod val="75000"/>
                            </a:schemeClr>
                          </a:solidFill>
                          <a:latin typeface="+mn-lt"/>
                          <a:ea typeface="+mn-ea"/>
                          <a:cs typeface="+mn-cs"/>
                        </a:rPr>
                        <a:t>Emotions and Memory</a:t>
                      </a:r>
                    </a:p>
                    <a:p>
                      <a:pPr marL="285750" indent="-285750">
                        <a:buFont typeface="Arial" panose="020B0604020202020204" pitchFamily="34" charset="0"/>
                        <a:buChar char="•"/>
                      </a:pPr>
                      <a:r>
                        <a:rPr kumimoji="0" lang="en-US" sz="1350" kern="1200" dirty="0" smtClean="0">
                          <a:solidFill>
                            <a:schemeClr val="bg2">
                              <a:lumMod val="75000"/>
                            </a:schemeClr>
                          </a:solidFill>
                          <a:latin typeface="+mn-lt"/>
                          <a:ea typeface="+mn-ea"/>
                          <a:cs typeface="+mn-cs"/>
                        </a:rPr>
                        <a:t>Arousal from sleep</a:t>
                      </a:r>
                      <a:endParaRPr kumimoji="0" lang="en-US" sz="1350" kern="1200" dirty="0">
                        <a:solidFill>
                          <a:schemeClr val="bg2">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val="10003"/>
                  </a:ext>
                </a:extLst>
              </a:tr>
              <a:tr h="370840">
                <a:tc vMerge="1">
                  <a:txBody>
                    <a:bodyPr/>
                    <a:lstStyle/>
                    <a:p>
                      <a:endParaRPr lang="en-US" sz="1350" dirty="0">
                        <a:ln>
                          <a:solidFill>
                            <a:schemeClr val="tx1">
                              <a:lumMod val="50000"/>
                              <a:lumOff val="50000"/>
                            </a:schemeClr>
                          </a:solidFill>
                        </a:ln>
                      </a:endParaRPr>
                    </a:p>
                  </a:txBody>
                  <a:tcPr>
                    <a:solidFill>
                      <a:schemeClr val="bg1"/>
                    </a:solidFill>
                  </a:tcPr>
                </a:tc>
                <a:tc>
                  <a:txBody>
                    <a:bodyPr/>
                    <a:lstStyle/>
                    <a:p>
                      <a:pPr marL="0" indent="0">
                        <a:buFont typeface="Arial" panose="020B0604020202020204" pitchFamily="34" charset="0"/>
                        <a:buNone/>
                      </a:pPr>
                      <a:r>
                        <a:rPr kumimoji="0" lang="en-US" sz="1350" kern="1200" dirty="0" smtClean="0">
                          <a:solidFill>
                            <a:schemeClr val="tx1"/>
                          </a:solidFill>
                          <a:latin typeface="+mn-lt"/>
                          <a:ea typeface="+mn-ea"/>
                          <a:cs typeface="+mn-cs"/>
                        </a:rPr>
                        <a:t>Examples: </a:t>
                      </a:r>
                      <a:r>
                        <a:rPr kumimoji="0" lang="en-US" sz="1350" kern="1200" dirty="0" smtClean="0">
                          <a:solidFill>
                            <a:schemeClr val="bg2">
                              <a:lumMod val="75000"/>
                            </a:schemeClr>
                          </a:solidFill>
                          <a:latin typeface="+mn-lt"/>
                          <a:ea typeface="+mn-ea"/>
                          <a:cs typeface="+mn-cs"/>
                        </a:rPr>
                        <a:t>Smooth and cardiac</a:t>
                      </a:r>
                      <a:r>
                        <a:rPr kumimoji="0" lang="en-US" sz="1350" kern="1200" baseline="0" dirty="0" smtClean="0">
                          <a:solidFill>
                            <a:schemeClr val="bg2">
                              <a:lumMod val="75000"/>
                            </a:schemeClr>
                          </a:solidFill>
                          <a:latin typeface="+mn-lt"/>
                          <a:ea typeface="+mn-ea"/>
                          <a:cs typeface="+mn-cs"/>
                        </a:rPr>
                        <a:t> </a:t>
                      </a:r>
                      <a:r>
                        <a:rPr kumimoji="0" lang="en-US" sz="1350" kern="1200" dirty="0" smtClean="0">
                          <a:solidFill>
                            <a:schemeClr val="bg2">
                              <a:lumMod val="75000"/>
                            </a:schemeClr>
                          </a:solidFill>
                          <a:latin typeface="+mn-lt"/>
                          <a:ea typeface="+mn-ea"/>
                          <a:cs typeface="+mn-cs"/>
                        </a:rPr>
                        <a:t>muscles, brain, and glial cells.</a:t>
                      </a:r>
                    </a:p>
                    <a:p>
                      <a:pPr marL="0" indent="0">
                        <a:buFont typeface="Arial" panose="020B0604020202020204" pitchFamily="34" charset="0"/>
                        <a:buNone/>
                      </a:pPr>
                      <a:endParaRPr kumimoji="0" lang="en-US" sz="1350" kern="1200" dirty="0" smtClean="0">
                        <a:solidFill>
                          <a:schemeClr val="bg2">
                            <a:lumMod val="75000"/>
                          </a:schemeClr>
                        </a:solidFill>
                        <a:latin typeface="+mn-lt"/>
                        <a:ea typeface="+mn-ea"/>
                        <a:cs typeface="+mn-cs"/>
                      </a:endParaRPr>
                    </a:p>
                    <a:p>
                      <a:pPr marL="0" indent="0">
                        <a:buFont typeface="Arial" panose="020B0604020202020204" pitchFamily="34" charset="0"/>
                        <a:buNone/>
                      </a:pPr>
                      <a:endParaRPr kumimoji="0" lang="en-US" sz="1350" kern="1200" dirty="0" smtClean="0">
                        <a:solidFill>
                          <a:schemeClr val="bg2">
                            <a:lumMod val="75000"/>
                          </a:schemeClr>
                        </a:solidFill>
                        <a:latin typeface="+mn-lt"/>
                        <a:ea typeface="+mn-ea"/>
                        <a:cs typeface="+mn-cs"/>
                      </a:endParaRPr>
                    </a:p>
                    <a:p>
                      <a:pPr marL="0" indent="0">
                        <a:buFont typeface="Arial" panose="020B0604020202020204" pitchFamily="34" charset="0"/>
                        <a:buNone/>
                      </a:pPr>
                      <a:endParaRPr kumimoji="0" lang="en-US" sz="1350" kern="1200" dirty="0" smtClean="0">
                        <a:solidFill>
                          <a:schemeClr val="bg2">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val="10004"/>
                  </a:ext>
                </a:extLst>
              </a:tr>
            </a:tbl>
          </a:graphicData>
        </a:graphic>
      </p:graphicFrame>
      <p:sp>
        <p:nvSpPr>
          <p:cNvPr id="4" name="Rectangle 3"/>
          <p:cNvSpPr/>
          <p:nvPr/>
        </p:nvSpPr>
        <p:spPr>
          <a:xfrm>
            <a:off x="609460" y="5661248"/>
            <a:ext cx="9777793" cy="954107"/>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rgbClr val="00B050"/>
                </a:solidFill>
              </a:rPr>
              <a:t>In </a:t>
            </a:r>
            <a:r>
              <a:rPr lang="en-US" sz="1400" dirty="0">
                <a:solidFill>
                  <a:srgbClr val="00B050"/>
                </a:solidFill>
              </a:rPr>
              <a:t>the</a:t>
            </a:r>
            <a:r>
              <a:rPr lang="en-US" sz="1400" dirty="0" smtClean="0">
                <a:solidFill>
                  <a:srgbClr val="00B050"/>
                </a:solidFill>
              </a:rPr>
              <a:t> </a:t>
            </a:r>
            <a:r>
              <a:rPr lang="en-US" sz="1400" dirty="0">
                <a:solidFill>
                  <a:srgbClr val="FF0000"/>
                </a:solidFill>
              </a:rPr>
              <a:t>Electrical synapses </a:t>
            </a:r>
            <a:r>
              <a:rPr lang="en-US" sz="1400" dirty="0">
                <a:solidFill>
                  <a:srgbClr val="00B050"/>
                </a:solidFill>
              </a:rPr>
              <a:t>there </a:t>
            </a:r>
            <a:r>
              <a:rPr lang="en-US" sz="1400" dirty="0" smtClean="0">
                <a:solidFill>
                  <a:srgbClr val="00B050"/>
                </a:solidFill>
              </a:rPr>
              <a:t>is a direct contact between pre synaptic and post synaptic.</a:t>
            </a:r>
          </a:p>
          <a:p>
            <a:pPr marL="285750" indent="-285750">
              <a:buFont typeface="Arial" panose="020B0604020202020204" pitchFamily="34" charset="0"/>
              <a:buChar char="•"/>
            </a:pPr>
            <a:r>
              <a:rPr lang="en-US" sz="1400" dirty="0">
                <a:solidFill>
                  <a:srgbClr val="00B050"/>
                </a:solidFill>
              </a:rPr>
              <a:t>No delay occurs in Electrical synapses ( unlike chemical synapses). </a:t>
            </a:r>
            <a:endParaRPr lang="en-US" sz="1400" dirty="0" smtClean="0">
              <a:solidFill>
                <a:srgbClr val="00B050"/>
              </a:solidFill>
            </a:endParaRPr>
          </a:p>
          <a:p>
            <a:pPr marL="285750" indent="-285750">
              <a:buFont typeface="Arial" panose="020B0604020202020204" pitchFamily="34" charset="0"/>
              <a:buChar char="•"/>
            </a:pPr>
            <a:r>
              <a:rPr lang="en-US" sz="1400" dirty="0" smtClean="0">
                <a:solidFill>
                  <a:srgbClr val="00B050"/>
                </a:solidFill>
              </a:rPr>
              <a:t>As you see in the picture, the space between pre synapse and post synapse in the chemical is </a:t>
            </a:r>
            <a:r>
              <a:rPr lang="en-US" sz="1400" u="sng" dirty="0" smtClean="0">
                <a:solidFill>
                  <a:srgbClr val="00B050"/>
                </a:solidFill>
              </a:rPr>
              <a:t>larger</a:t>
            </a:r>
            <a:r>
              <a:rPr lang="en-US" sz="1400" dirty="0" smtClean="0">
                <a:solidFill>
                  <a:srgbClr val="00B050"/>
                </a:solidFill>
              </a:rPr>
              <a:t> than electrical.</a:t>
            </a:r>
          </a:p>
          <a:p>
            <a:pPr marL="285750" indent="-285750">
              <a:buFont typeface="Arial" panose="020B0604020202020204" pitchFamily="34" charset="0"/>
              <a:buChar char="•"/>
            </a:pPr>
            <a:endParaRPr lang="en-US" sz="1400" dirty="0">
              <a:solidFill>
                <a:srgbClr val="00B050"/>
              </a:solidFill>
            </a:endParaRPr>
          </a:p>
        </p:txBody>
      </p:sp>
      <p:pic>
        <p:nvPicPr>
          <p:cNvPr id="9" name="Picture 8"/>
          <p:cNvPicPr>
            <a:picLocks noChangeAspect="1"/>
          </p:cNvPicPr>
          <p:nvPr/>
        </p:nvPicPr>
        <p:blipFill rotWithShape="1">
          <a:blip r:embed="rId3"/>
          <a:srcRect l="6106" r="4342"/>
          <a:stretch/>
        </p:blipFill>
        <p:spPr>
          <a:xfrm>
            <a:off x="9766820" y="2852936"/>
            <a:ext cx="1728192" cy="2808312"/>
          </a:xfrm>
          <a:prstGeom prst="rect">
            <a:avLst/>
          </a:prstGeom>
        </p:spPr>
      </p:pic>
      <p:pic>
        <p:nvPicPr>
          <p:cNvPr id="10" name="Picture 9"/>
          <p:cNvPicPr>
            <a:picLocks noChangeAspect="1"/>
          </p:cNvPicPr>
          <p:nvPr/>
        </p:nvPicPr>
        <p:blipFill rotWithShape="1">
          <a:blip r:embed="rId4"/>
          <a:srcRect l="4927" r="2878" b="2995"/>
          <a:stretch/>
        </p:blipFill>
        <p:spPr>
          <a:xfrm>
            <a:off x="3457582" y="2852936"/>
            <a:ext cx="1700726" cy="2808312"/>
          </a:xfrm>
          <a:prstGeom prst="rect">
            <a:avLst/>
          </a:prstGeom>
        </p:spPr>
      </p:pic>
      <p:sp>
        <p:nvSpPr>
          <p:cNvPr id="15" name="TextBox 14"/>
          <p:cNvSpPr txBox="1"/>
          <p:nvPr/>
        </p:nvSpPr>
        <p:spPr>
          <a:xfrm>
            <a:off x="9596537" y="-8756"/>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969575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Recall</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09460" y="1268760"/>
            <a:ext cx="10969943" cy="4937760"/>
          </a:xfrm>
        </p:spPr>
        <p:txBody>
          <a:bodyPr>
            <a:normAutofit/>
          </a:bodyPr>
          <a:lstStyle/>
          <a:p>
            <a:pPr marL="0" indent="0">
              <a:buNone/>
            </a:pPr>
            <a:r>
              <a:rPr lang="en-US" sz="1800" dirty="0">
                <a:solidFill>
                  <a:schemeClr val="accent2">
                    <a:lumMod val="75000"/>
                  </a:schemeClr>
                </a:solidFill>
              </a:rPr>
              <a:t>Recall what you studied in MSK block about </a:t>
            </a:r>
            <a:r>
              <a:rPr lang="en-US" sz="1800" dirty="0" smtClean="0">
                <a:solidFill>
                  <a:schemeClr val="accent2">
                    <a:lumMod val="75000"/>
                  </a:schemeClr>
                </a:solidFill>
              </a:rPr>
              <a:t>neurotransmitters:</a:t>
            </a:r>
            <a:endParaRPr lang="en-US" sz="1800" dirty="0">
              <a:solidFill>
                <a:schemeClr val="accent2">
                  <a:lumMod val="75000"/>
                </a:schemeClr>
              </a:solidFill>
            </a:endParaRPr>
          </a:p>
          <a:p>
            <a:endParaRPr lang="en-US" sz="1800" dirty="0">
              <a:solidFill>
                <a:schemeClr val="bg1">
                  <a:lumMod val="50000"/>
                </a:schemeClr>
              </a:solidFill>
            </a:endParaRPr>
          </a:p>
        </p:txBody>
      </p:sp>
      <p:sp>
        <p:nvSpPr>
          <p:cNvPr id="6" name="Rectangle 5"/>
          <p:cNvSpPr/>
          <p:nvPr/>
        </p:nvSpPr>
        <p:spPr>
          <a:xfrm>
            <a:off x="609461" y="2320995"/>
            <a:ext cx="3300024"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chemeClr val="bg1">
                    <a:lumMod val="50000"/>
                  </a:schemeClr>
                </a:solidFill>
              </a:rPr>
              <a:t>Arrival of AP in the presynaptic.</a:t>
            </a:r>
            <a:endParaRPr lang="en-US" sz="1600" dirty="0">
              <a:solidFill>
                <a:schemeClr val="bg1">
                  <a:lumMod val="50000"/>
                </a:schemeClr>
              </a:solidFill>
            </a:endParaRPr>
          </a:p>
        </p:txBody>
      </p:sp>
      <p:sp>
        <p:nvSpPr>
          <p:cNvPr id="8" name="Rectangle 7"/>
          <p:cNvSpPr/>
          <p:nvPr/>
        </p:nvSpPr>
        <p:spPr>
          <a:xfrm>
            <a:off x="4444420" y="2320995"/>
            <a:ext cx="3300024"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chemeClr val="bg1">
                    <a:lumMod val="50000"/>
                  </a:schemeClr>
                </a:solidFill>
              </a:rPr>
              <a:t>Lead to opening of ca</a:t>
            </a:r>
            <a:r>
              <a:rPr lang="en-US" sz="1600" baseline="-25000" dirty="0" smtClean="0">
                <a:solidFill>
                  <a:schemeClr val="bg1">
                    <a:lumMod val="50000"/>
                  </a:schemeClr>
                </a:solidFill>
              </a:rPr>
              <a:t>2</a:t>
            </a:r>
            <a:r>
              <a:rPr lang="en-US" sz="1600" dirty="0" smtClean="0">
                <a:solidFill>
                  <a:schemeClr val="bg1">
                    <a:lumMod val="50000"/>
                  </a:schemeClr>
                </a:solidFill>
              </a:rPr>
              <a:t> channels and releasing of ca</a:t>
            </a:r>
            <a:r>
              <a:rPr lang="en-US" sz="1600" baseline="-25000" dirty="0" smtClean="0">
                <a:solidFill>
                  <a:schemeClr val="bg1">
                    <a:lumMod val="50000"/>
                  </a:schemeClr>
                </a:solidFill>
              </a:rPr>
              <a:t>2</a:t>
            </a:r>
            <a:r>
              <a:rPr lang="en-US" sz="1600" dirty="0" smtClean="0">
                <a:solidFill>
                  <a:schemeClr val="bg1">
                    <a:lumMod val="50000"/>
                  </a:schemeClr>
                </a:solidFill>
              </a:rPr>
              <a:t> through vessels.</a:t>
            </a:r>
            <a:endParaRPr lang="en-US" sz="1600" dirty="0">
              <a:solidFill>
                <a:schemeClr val="bg1">
                  <a:lumMod val="50000"/>
                </a:schemeClr>
              </a:solidFill>
            </a:endParaRPr>
          </a:p>
        </p:txBody>
      </p:sp>
      <p:sp>
        <p:nvSpPr>
          <p:cNvPr id="9" name="Rectangle 8"/>
          <p:cNvSpPr/>
          <p:nvPr/>
        </p:nvSpPr>
        <p:spPr>
          <a:xfrm>
            <a:off x="8279380" y="2320995"/>
            <a:ext cx="3300024"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chemeClr val="bg1">
                    <a:lumMod val="50000"/>
                  </a:schemeClr>
                </a:solidFill>
              </a:rPr>
              <a:t>Increase ca</a:t>
            </a:r>
            <a:r>
              <a:rPr lang="en-US" sz="1600" baseline="-25000" dirty="0" smtClean="0">
                <a:solidFill>
                  <a:schemeClr val="bg1">
                    <a:lumMod val="50000"/>
                  </a:schemeClr>
                </a:solidFill>
              </a:rPr>
              <a:t>2</a:t>
            </a:r>
            <a:r>
              <a:rPr lang="en-US" sz="1600" dirty="0" smtClean="0">
                <a:solidFill>
                  <a:schemeClr val="bg1">
                    <a:lumMod val="50000"/>
                  </a:schemeClr>
                </a:solidFill>
              </a:rPr>
              <a:t> concentration in presynaptic which will lead to the transmission to the postsynaptic.</a:t>
            </a:r>
            <a:endParaRPr lang="en-US" sz="1600" dirty="0">
              <a:solidFill>
                <a:schemeClr val="bg1">
                  <a:lumMod val="50000"/>
                </a:schemeClr>
              </a:solidFill>
            </a:endParaRPr>
          </a:p>
        </p:txBody>
      </p:sp>
      <p:sp>
        <p:nvSpPr>
          <p:cNvPr id="10" name="Rectangle 9"/>
          <p:cNvSpPr/>
          <p:nvPr/>
        </p:nvSpPr>
        <p:spPr>
          <a:xfrm>
            <a:off x="8279379" y="4193203"/>
            <a:ext cx="3300024"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chemeClr val="bg1">
                    <a:lumMod val="50000"/>
                  </a:schemeClr>
                </a:solidFill>
              </a:rPr>
              <a:t>Neurotransmitters will lead to the change of electrical grave in CM.</a:t>
            </a:r>
            <a:endParaRPr lang="en-US" sz="1600" dirty="0">
              <a:solidFill>
                <a:schemeClr val="bg1">
                  <a:lumMod val="50000"/>
                </a:schemeClr>
              </a:solidFill>
            </a:endParaRPr>
          </a:p>
        </p:txBody>
      </p:sp>
      <p:sp>
        <p:nvSpPr>
          <p:cNvPr id="11" name="Rectangle 10"/>
          <p:cNvSpPr/>
          <p:nvPr/>
        </p:nvSpPr>
        <p:spPr>
          <a:xfrm>
            <a:off x="4444420" y="4193203"/>
            <a:ext cx="3300024"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chemeClr val="bg1">
                    <a:lumMod val="50000"/>
                  </a:schemeClr>
                </a:solidFill>
              </a:rPr>
              <a:t>Will reach to the threshold.</a:t>
            </a:r>
            <a:endParaRPr lang="en-US" sz="1600" dirty="0">
              <a:solidFill>
                <a:schemeClr val="bg1">
                  <a:lumMod val="50000"/>
                </a:schemeClr>
              </a:solidFill>
            </a:endParaRPr>
          </a:p>
        </p:txBody>
      </p:sp>
      <p:cxnSp>
        <p:nvCxnSpPr>
          <p:cNvPr id="14" name="Straight Arrow Connector 13"/>
          <p:cNvCxnSpPr>
            <a:stCxn id="6" idx="3"/>
            <a:endCxn id="8" idx="1"/>
          </p:cNvCxnSpPr>
          <p:nvPr/>
        </p:nvCxnSpPr>
        <p:spPr>
          <a:xfrm>
            <a:off x="3909485" y="2897059"/>
            <a:ext cx="53493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7744444" y="2897059"/>
            <a:ext cx="53493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endCxn id="10" idx="0"/>
          </p:cNvCxnSpPr>
          <p:nvPr/>
        </p:nvCxnSpPr>
        <p:spPr>
          <a:xfrm>
            <a:off x="9929391" y="3473123"/>
            <a:ext cx="0" cy="7200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a:stCxn id="10" idx="1"/>
            <a:endCxn id="11" idx="3"/>
          </p:cNvCxnSpPr>
          <p:nvPr/>
        </p:nvCxnSpPr>
        <p:spPr>
          <a:xfrm flipH="1">
            <a:off x="7744444" y="4769267"/>
            <a:ext cx="53493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Oval 22"/>
          <p:cNvSpPr/>
          <p:nvPr/>
        </p:nvSpPr>
        <p:spPr>
          <a:xfrm>
            <a:off x="3716088" y="2140975"/>
            <a:ext cx="386796" cy="360040"/>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24" name="Oval 23"/>
          <p:cNvSpPr/>
          <p:nvPr/>
        </p:nvSpPr>
        <p:spPr>
          <a:xfrm>
            <a:off x="7519681" y="2140975"/>
            <a:ext cx="386796" cy="360040"/>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25" name="Oval 24"/>
          <p:cNvSpPr/>
          <p:nvPr/>
        </p:nvSpPr>
        <p:spPr>
          <a:xfrm>
            <a:off x="11363375" y="2140975"/>
            <a:ext cx="386796" cy="360040"/>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26" name="Oval 25"/>
          <p:cNvSpPr/>
          <p:nvPr/>
        </p:nvSpPr>
        <p:spPr>
          <a:xfrm>
            <a:off x="11363375" y="4048776"/>
            <a:ext cx="386796" cy="360040"/>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4</a:t>
            </a:r>
            <a:endParaRPr lang="en-US" dirty="0">
              <a:solidFill>
                <a:schemeClr val="bg1"/>
              </a:solidFill>
            </a:endParaRPr>
          </a:p>
        </p:txBody>
      </p:sp>
      <p:sp>
        <p:nvSpPr>
          <p:cNvPr id="27" name="Oval 26"/>
          <p:cNvSpPr/>
          <p:nvPr/>
        </p:nvSpPr>
        <p:spPr>
          <a:xfrm>
            <a:off x="7519681" y="4048776"/>
            <a:ext cx="386796" cy="360040"/>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3510266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p:txBody>
          <a:bodyPr>
            <a:normAutofit/>
          </a:bodyPr>
          <a:lstStyle/>
          <a:p>
            <a:r>
              <a:rPr lang="en-US" sz="1600" dirty="0"/>
              <a:t>An abundant organelle with a diameter of</a:t>
            </a:r>
            <a:r>
              <a:rPr lang="en-US" sz="1600" dirty="0">
                <a:solidFill>
                  <a:schemeClr val="accent4">
                    <a:lumMod val="75000"/>
                  </a:schemeClr>
                </a:solidFill>
              </a:rPr>
              <a:t> 40</a:t>
            </a:r>
            <a:r>
              <a:rPr lang="en-US" sz="1600" dirty="0"/>
              <a:t> nm</a:t>
            </a:r>
            <a:r>
              <a:rPr lang="en-US" sz="1600" dirty="0" smtClean="0"/>
              <a:t>.</a:t>
            </a:r>
          </a:p>
          <a:p>
            <a:endParaRPr lang="en-US" sz="800" dirty="0"/>
          </a:p>
          <a:p>
            <a:r>
              <a:rPr lang="en-US" sz="1600" dirty="0" smtClean="0"/>
              <a:t>Can</a:t>
            </a:r>
            <a:r>
              <a:rPr lang="en-US" sz="1600" dirty="0"/>
              <a:t> accommodate only a limited ​number of neurotransmitters</a:t>
            </a:r>
            <a:r>
              <a:rPr lang="en-US" sz="1600" dirty="0" smtClean="0"/>
              <a:t>.</a:t>
            </a:r>
          </a:p>
          <a:p>
            <a:endParaRPr lang="en-US" sz="800" dirty="0"/>
          </a:p>
          <a:p>
            <a:r>
              <a:rPr lang="en-US" sz="1600" dirty="0"/>
              <a:t> Each vesicle contain only one type​ of neurotransmitters</a:t>
            </a:r>
            <a:r>
              <a:rPr lang="en-US" sz="1600" dirty="0" smtClean="0"/>
              <a:t>.</a:t>
            </a:r>
          </a:p>
          <a:p>
            <a:endParaRPr lang="en-US" sz="800" dirty="0"/>
          </a:p>
          <a:p>
            <a:r>
              <a:rPr lang="en-US" sz="1600" dirty="0" smtClean="0"/>
              <a:t>Different</a:t>
            </a:r>
            <a:r>
              <a:rPr lang="en-US" sz="1600" dirty="0"/>
              <a:t> vesicles containing different NTs are often found in a single synaptic knob</a:t>
            </a:r>
            <a:r>
              <a:rPr lang="en-US" sz="1600" dirty="0" smtClean="0"/>
              <a:t>.</a:t>
            </a:r>
          </a:p>
          <a:p>
            <a:endParaRPr lang="en-US" sz="800" dirty="0"/>
          </a:p>
          <a:p>
            <a:r>
              <a:rPr lang="en-US" sz="1600" dirty="0"/>
              <a:t> There are over </a:t>
            </a:r>
            <a:r>
              <a:rPr lang="en-US" sz="1600" dirty="0">
                <a:solidFill>
                  <a:schemeClr val="accent4">
                    <a:lumMod val="75000"/>
                  </a:schemeClr>
                </a:solidFill>
              </a:rPr>
              <a:t>100</a:t>
            </a:r>
            <a:r>
              <a:rPr lang="en-US" sz="1600" dirty="0"/>
              <a:t> Neurotransmitter</a:t>
            </a:r>
            <a:r>
              <a:rPr lang="en-US" sz="1600" dirty="0" smtClean="0"/>
              <a:t>.</a:t>
            </a:r>
          </a:p>
          <a:p>
            <a:endParaRPr lang="en-US" sz="800" dirty="0"/>
          </a:p>
          <a:p>
            <a:r>
              <a:rPr lang="en-US" sz="1600" dirty="0" smtClean="0"/>
              <a:t>Synaptotagmin</a:t>
            </a:r>
            <a:r>
              <a:rPr lang="en-US" sz="1600" dirty="0"/>
              <a:t> </a:t>
            </a:r>
            <a:r>
              <a:rPr lang="en-US" sz="1600" dirty="0" smtClean="0"/>
              <a:t>​</a:t>
            </a:r>
          </a:p>
          <a:p>
            <a:pPr marL="0" indent="0">
              <a:buNone/>
            </a:pPr>
            <a:r>
              <a:rPr lang="en-US" sz="1600" dirty="0" smtClean="0"/>
              <a:t>and</a:t>
            </a:r>
            <a:r>
              <a:rPr lang="en-US" sz="1600" dirty="0"/>
              <a:t> SNAREs ​are </a:t>
            </a:r>
            <a:r>
              <a:rPr lang="en-US" sz="1600" dirty="0" smtClean="0"/>
              <a:t>proteins</a:t>
            </a:r>
            <a:r>
              <a:rPr lang="en-US" sz="1600" dirty="0"/>
              <a:t> </a:t>
            </a:r>
            <a:endParaRPr lang="en-US" sz="1600" dirty="0" smtClean="0"/>
          </a:p>
          <a:p>
            <a:pPr marL="0" indent="0">
              <a:buNone/>
            </a:pPr>
            <a:r>
              <a:rPr lang="en-US" sz="1600" dirty="0" smtClean="0"/>
              <a:t>involved</a:t>
            </a:r>
            <a:r>
              <a:rPr lang="en-US" sz="1600" dirty="0"/>
              <a:t> in </a:t>
            </a:r>
            <a:r>
              <a:rPr lang="en-US" sz="1600" dirty="0" smtClean="0"/>
              <a:t>the</a:t>
            </a:r>
            <a:r>
              <a:rPr lang="en-US" sz="1600" dirty="0"/>
              <a:t> vesicle </a:t>
            </a:r>
          </a:p>
          <a:p>
            <a:pPr marL="0" indent="0">
              <a:buNone/>
            </a:pPr>
            <a:r>
              <a:rPr lang="en-US" sz="1600" dirty="0" smtClean="0"/>
              <a:t>fusion</a:t>
            </a:r>
            <a:r>
              <a:rPr lang="en-US" sz="1600" dirty="0"/>
              <a:t>.</a:t>
            </a:r>
          </a:p>
          <a:p>
            <a:endParaRPr lang="en-US" sz="1600" dirty="0"/>
          </a:p>
        </p:txBody>
      </p:sp>
      <p:sp>
        <p:nvSpPr>
          <p:cNvPr id="5" name="Content Placeholder 4"/>
          <p:cNvSpPr>
            <a:spLocks noGrp="1"/>
          </p:cNvSpPr>
          <p:nvPr>
            <p:ph sz="quarter" idx="2"/>
          </p:nvPr>
        </p:nvSpPr>
        <p:spPr/>
        <p:txBody>
          <a:bodyPr>
            <a:noAutofit/>
          </a:bodyPr>
          <a:lstStyle/>
          <a:p>
            <a:r>
              <a:rPr lang="en-US" sz="1600" dirty="0"/>
              <a:t>Synaptotagmin ​(protein on the vesicle involved in vesicle </a:t>
            </a:r>
            <a:endParaRPr lang="en-US" sz="1600" dirty="0" smtClean="0"/>
          </a:p>
          <a:p>
            <a:pPr marL="0" indent="0">
              <a:buNone/>
            </a:pPr>
            <a:r>
              <a:rPr lang="en-US" sz="1600" dirty="0" smtClean="0"/>
              <a:t>     fusion)</a:t>
            </a:r>
            <a:r>
              <a:rPr lang="en-US" sz="1600" dirty="0"/>
              <a:t> </a:t>
            </a:r>
            <a:r>
              <a:rPr lang="en-US" sz="1600" dirty="0" smtClean="0"/>
              <a:t>helps</a:t>
            </a:r>
            <a:r>
              <a:rPr lang="en-US" sz="1600" dirty="0"/>
              <a:t> the vesicle to </a:t>
            </a:r>
            <a:r>
              <a:rPr lang="en-US" sz="1600" dirty="0" smtClean="0"/>
              <a:t>bind to</a:t>
            </a:r>
            <a:r>
              <a:rPr lang="en-US" sz="1600" dirty="0"/>
              <a:t> the terminal </a:t>
            </a:r>
            <a:r>
              <a:rPr lang="en-US" sz="1600" dirty="0" smtClean="0"/>
              <a:t>membrane </a:t>
            </a:r>
          </a:p>
          <a:p>
            <a:pPr marL="0" indent="0">
              <a:buNone/>
            </a:pPr>
            <a:r>
              <a:rPr lang="en-US" sz="1600" dirty="0" smtClean="0"/>
              <a:t>     without Ca.</a:t>
            </a:r>
          </a:p>
          <a:p>
            <a:pPr marL="0" indent="0">
              <a:buNone/>
            </a:pPr>
            <a:endParaRPr lang="en-US" sz="1100" dirty="0"/>
          </a:p>
          <a:p>
            <a:r>
              <a:rPr lang="en-US" sz="1600" dirty="0" smtClean="0"/>
              <a:t>When</a:t>
            </a:r>
            <a:r>
              <a:rPr lang="en-US" sz="1600" dirty="0"/>
              <a:t> </a:t>
            </a:r>
            <a:r>
              <a:rPr lang="en-US" sz="1600" dirty="0" err="1"/>
              <a:t>Ca</a:t>
            </a:r>
            <a:r>
              <a:rPr lang="en-US" sz="1600" dirty="0"/>
              <a:t> binds to </a:t>
            </a:r>
            <a:r>
              <a:rPr lang="en-US" sz="1600" dirty="0" err="1"/>
              <a:t>synaptotagmin</a:t>
            </a:r>
            <a:r>
              <a:rPr lang="en-US" sz="1600" dirty="0"/>
              <a:t> it starts the interaction with SNARE proteins ​(on </a:t>
            </a:r>
            <a:r>
              <a:rPr lang="en-US" sz="1600" dirty="0" smtClean="0"/>
              <a:t>the presynaptic</a:t>
            </a:r>
            <a:r>
              <a:rPr lang="en-US" sz="1600" dirty="0"/>
              <a:t> membrane) </a:t>
            </a:r>
            <a:endParaRPr lang="en-US" sz="1600" dirty="0" smtClean="0"/>
          </a:p>
          <a:p>
            <a:pPr marL="0" indent="0">
              <a:buNone/>
            </a:pPr>
            <a:r>
              <a:rPr lang="en-US" sz="1600" dirty="0"/>
              <a:t> </a:t>
            </a:r>
            <a:r>
              <a:rPr lang="en-US" sz="1600" dirty="0" smtClean="0"/>
              <a:t>     causing</a:t>
            </a:r>
            <a:r>
              <a:rPr lang="en-US" sz="1600" dirty="0"/>
              <a:t> exocytosis</a:t>
            </a:r>
            <a:r>
              <a:rPr lang="en-US" sz="1600" dirty="0" smtClean="0"/>
              <a:t>.</a:t>
            </a:r>
          </a:p>
          <a:p>
            <a:r>
              <a:rPr lang="en-US" sz="1600" dirty="0" smtClean="0"/>
              <a:t>Exocytosis</a:t>
            </a:r>
            <a:r>
              <a:rPr lang="en-US" sz="1600" dirty="0"/>
              <a:t> ​occurs only in vesicles close​ to the terminal membrane.</a:t>
            </a:r>
          </a:p>
          <a:p>
            <a:endParaRPr lang="en-US" sz="1600" dirty="0"/>
          </a:p>
        </p:txBody>
      </p:sp>
      <p:sp>
        <p:nvSpPr>
          <p:cNvPr id="6" name="عنوان 1"/>
          <p:cNvSpPr>
            <a:spLocks noGrp="1"/>
          </p:cNvSpPr>
          <p:nvPr>
            <p:ph type="title"/>
          </p:nvPr>
        </p:nvSpPr>
        <p:spPr>
          <a:xfrm>
            <a:off x="609460" y="152400"/>
            <a:ext cx="5484952" cy="990600"/>
          </a:xfrm>
        </p:spPr>
        <p:txBody>
          <a:bodyPr>
            <a:normAutofit/>
          </a:bodyPr>
          <a:lstStyle/>
          <a:p>
            <a:r>
              <a:rPr lang="en-US" sz="2800" dirty="0"/>
              <a:t>Synaptic Vesicle</a:t>
            </a:r>
          </a:p>
        </p:txBody>
      </p:sp>
      <p:cxnSp>
        <p:nvCxnSpPr>
          <p:cNvPr id="7" name="Straight Connector 6"/>
          <p:cNvCxnSpPr/>
          <p:nvPr/>
        </p:nvCxnSpPr>
        <p:spPr>
          <a:xfrm flipH="1">
            <a:off x="6094412" y="1141156"/>
            <a:ext cx="1" cy="517238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object 7"/>
          <p:cNvSpPr/>
          <p:nvPr/>
        </p:nvSpPr>
        <p:spPr>
          <a:xfrm>
            <a:off x="2854052" y="4151823"/>
            <a:ext cx="3182973" cy="2161721"/>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object 2"/>
          <p:cNvSpPr/>
          <p:nvPr/>
        </p:nvSpPr>
        <p:spPr>
          <a:xfrm>
            <a:off x="7678588" y="3861049"/>
            <a:ext cx="3877369" cy="2452496"/>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عنوان 1"/>
          <p:cNvSpPr txBox="1">
            <a:spLocks/>
          </p:cNvSpPr>
          <p:nvPr/>
        </p:nvSpPr>
        <p:spPr>
          <a:xfrm>
            <a:off x="6094412" y="152400"/>
            <a:ext cx="5506199" cy="9906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2800" dirty="0"/>
              <a:t>Synaptic vesicular </a:t>
            </a:r>
            <a:r>
              <a:rPr lang="en-US" sz="2800" dirty="0" smtClean="0"/>
              <a:t>membrane</a:t>
            </a:r>
            <a:endParaRPr lang="en-US" sz="2800" dirty="0"/>
          </a:p>
        </p:txBody>
      </p:sp>
      <p:sp>
        <p:nvSpPr>
          <p:cNvPr id="2" name="Rectangle 1"/>
          <p:cNvSpPr/>
          <p:nvPr/>
        </p:nvSpPr>
        <p:spPr>
          <a:xfrm>
            <a:off x="9910836" y="0"/>
            <a:ext cx="2277989"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smtClean="0">
                <a:solidFill>
                  <a:schemeClr val="bg1"/>
                </a:solidFill>
              </a:rPr>
              <a:t>Extra</a:t>
            </a:r>
            <a:endParaRPr lang="en-US" sz="2400" b="1">
              <a:solidFill>
                <a:schemeClr val="bg1"/>
              </a:solidFill>
            </a:endParaRPr>
          </a:p>
        </p:txBody>
      </p:sp>
    </p:spTree>
    <p:extLst>
      <p:ext uri="{BB962C8B-B14F-4D97-AF65-F5344CB8AC3E}">
        <p14:creationId xmlns:p14="http://schemas.microsoft.com/office/powerpoint/2010/main" val="3605632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52659" cy="914400"/>
          </a:xfrm>
        </p:spPr>
        <p:txBody>
          <a:bodyPr>
            <a:normAutofit/>
          </a:bodyPr>
          <a:lstStyle/>
          <a:p>
            <a:r>
              <a:rPr lang="en-US" sz="3200" dirty="0"/>
              <a:t>Mechanism of a synaptic </a:t>
            </a:r>
            <a:r>
              <a:rPr lang="en-US" sz="3200" dirty="0" smtClean="0"/>
              <a:t>transmission</a:t>
            </a:r>
            <a:r>
              <a:rPr lang="en-US" sz="3200" dirty="0"/>
              <a:t> </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a:xfrm>
            <a:off x="609460" y="1487451"/>
            <a:ext cx="5387461" cy="4600168"/>
          </a:xfrm>
        </p:spPr>
        <p:txBody>
          <a:bodyPr>
            <a:normAutofit/>
          </a:bodyPr>
          <a:lstStyle/>
          <a:p>
            <a:pPr marL="342900" indent="-342900">
              <a:buFont typeface="+mj-lt"/>
              <a:buAutoNum type="arabicPeriod"/>
            </a:pPr>
            <a:r>
              <a:rPr lang="en-US" sz="1600" dirty="0"/>
              <a:t>NT release is rapid because many vesicles form fusion-complexes at </a:t>
            </a:r>
            <a:r>
              <a:rPr lang="en-US" sz="1600" dirty="0">
                <a:solidFill>
                  <a:srgbClr val="FF0000"/>
                </a:solidFill>
              </a:rPr>
              <a:t>“docking site</a:t>
            </a:r>
            <a:r>
              <a:rPr lang="en-US" sz="1600" dirty="0" smtClean="0">
                <a:solidFill>
                  <a:srgbClr val="FF0000"/>
                </a:solidFill>
              </a:rPr>
              <a:t>.”</a:t>
            </a:r>
            <a:endParaRPr lang="en-US" sz="1600" dirty="0">
              <a:solidFill>
                <a:srgbClr val="FF0000"/>
              </a:solidFill>
            </a:endParaRPr>
          </a:p>
          <a:p>
            <a:pPr marL="342900" indent="-342900">
              <a:buFont typeface="+mj-lt"/>
              <a:buAutoNum type="arabicPeriod"/>
            </a:pPr>
            <a:r>
              <a:rPr lang="en-US" sz="1600" dirty="0"/>
              <a:t>AP travels down axon to </a:t>
            </a:r>
            <a:r>
              <a:rPr lang="en-US" sz="1600" dirty="0" err="1"/>
              <a:t>bouton</a:t>
            </a:r>
            <a:r>
              <a:rPr lang="en-US" sz="1600" dirty="0"/>
              <a:t>.</a:t>
            </a:r>
          </a:p>
          <a:p>
            <a:pPr marL="342900" indent="-342900">
              <a:buFont typeface="+mj-lt"/>
              <a:buAutoNum type="arabicPeriod"/>
            </a:pPr>
            <a:r>
              <a:rPr lang="en-US" sz="1600" dirty="0"/>
              <a:t>VG Ca</a:t>
            </a:r>
            <a:r>
              <a:rPr lang="en-US" sz="1600" baseline="30000" dirty="0"/>
              <a:t>2+ </a:t>
            </a:r>
            <a:r>
              <a:rPr lang="en-US" sz="1600" dirty="0"/>
              <a:t>channels open.</a:t>
            </a:r>
          </a:p>
          <a:p>
            <a:pPr marL="342900" indent="-342900">
              <a:buFont typeface="+mj-lt"/>
              <a:buAutoNum type="arabicPeriod"/>
            </a:pPr>
            <a:r>
              <a:rPr lang="en-US" sz="1600" dirty="0"/>
              <a:t>Ca</a:t>
            </a:r>
            <a:r>
              <a:rPr lang="en-US" sz="1600" baseline="30000" dirty="0"/>
              <a:t>2+</a:t>
            </a:r>
            <a:r>
              <a:rPr lang="en-US" sz="1600" dirty="0" smtClean="0"/>
              <a:t> </a:t>
            </a:r>
            <a:r>
              <a:rPr lang="en-US" sz="1600" dirty="0"/>
              <a:t>enters </a:t>
            </a:r>
            <a:r>
              <a:rPr lang="en-US" sz="1600" dirty="0" err="1"/>
              <a:t>bouton</a:t>
            </a:r>
            <a:r>
              <a:rPr lang="en-US" sz="1600" dirty="0"/>
              <a:t> down concentration gradient.</a:t>
            </a:r>
          </a:p>
          <a:p>
            <a:pPr marL="342900" indent="-342900">
              <a:buFont typeface="+mj-lt"/>
              <a:buAutoNum type="arabicPeriod"/>
            </a:pPr>
            <a:r>
              <a:rPr lang="en-US" sz="1600" dirty="0"/>
              <a:t>Inward diffusion triggers rapid fusion of synaptic vesicles and release of NTs.</a:t>
            </a:r>
          </a:p>
          <a:p>
            <a:pPr marL="342900" indent="-342900">
              <a:buFont typeface="+mj-lt"/>
              <a:buAutoNum type="arabicPeriod"/>
            </a:pPr>
            <a:r>
              <a:rPr lang="en-US" sz="1600" dirty="0"/>
              <a:t>Ca</a:t>
            </a:r>
            <a:r>
              <a:rPr lang="en-US" sz="1600" baseline="30000" dirty="0"/>
              <a:t>2+</a:t>
            </a:r>
            <a:r>
              <a:rPr lang="en-US" sz="1600" dirty="0" smtClean="0"/>
              <a:t> </a:t>
            </a:r>
            <a:r>
              <a:rPr lang="en-US" sz="1600" dirty="0"/>
              <a:t>activates </a:t>
            </a:r>
            <a:r>
              <a:rPr lang="en-US" sz="1600" dirty="0" err="1"/>
              <a:t>calmodulin</a:t>
            </a:r>
            <a:r>
              <a:rPr lang="en-US" sz="1600" dirty="0"/>
              <a:t>, which activates protein kinase.</a:t>
            </a:r>
          </a:p>
          <a:p>
            <a:pPr marL="342900" indent="-342900">
              <a:buFont typeface="+mj-lt"/>
              <a:buAutoNum type="arabicPeriod"/>
            </a:pPr>
            <a:r>
              <a:rPr lang="en-US" sz="1600" dirty="0"/>
              <a:t>Protein kinase aid in the fusion of synaptic vesicles.</a:t>
            </a:r>
          </a:p>
          <a:p>
            <a:pPr marL="342900" indent="-342900">
              <a:buFont typeface="+mj-lt"/>
              <a:buAutoNum type="arabicPeriod"/>
            </a:pPr>
            <a:r>
              <a:rPr lang="en-US" sz="1600" dirty="0"/>
              <a:t>NTs are released and diffuse across synaptic cleft.</a:t>
            </a:r>
          </a:p>
          <a:p>
            <a:pPr marL="342900" indent="-342900">
              <a:buFont typeface="+mj-lt"/>
              <a:buAutoNum type="arabicPeriod"/>
            </a:pPr>
            <a:r>
              <a:rPr lang="en-US" sz="1600" dirty="0"/>
              <a:t>NT (ligand) binds to specific receptor proteins in postsynaptic cell membrane.</a:t>
            </a:r>
          </a:p>
          <a:p>
            <a:pPr marL="342900" indent="-342900">
              <a:buFont typeface="+mj-lt"/>
              <a:buAutoNum type="arabicPeriod"/>
            </a:pPr>
            <a:r>
              <a:rPr lang="en-US" sz="1600" dirty="0"/>
              <a:t>NT effects are produced</a:t>
            </a:r>
          </a:p>
          <a:p>
            <a:pPr marL="342900" indent="-342900">
              <a:buFont typeface="+mj-lt"/>
              <a:buAutoNum type="arabicPeriod"/>
            </a:pPr>
            <a:endParaRPr lang="en-US" sz="1600" dirty="0"/>
          </a:p>
        </p:txBody>
      </p:sp>
      <p:cxnSp>
        <p:nvCxnSpPr>
          <p:cNvPr id="7" name="Straight Connector 6"/>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3502124" y="114300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13" name="TextBox 12"/>
          <p:cNvSpPr txBox="1"/>
          <p:nvPr/>
        </p:nvSpPr>
        <p:spPr>
          <a:xfrm>
            <a:off x="6094412" y="1143000"/>
            <a:ext cx="2816797"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18" name="Content Placeholder 3"/>
          <p:cNvSpPr>
            <a:spLocks noGrp="1"/>
          </p:cNvSpPr>
          <p:nvPr>
            <p:ph sz="quarter" idx="1"/>
          </p:nvPr>
        </p:nvSpPr>
        <p:spPr>
          <a:xfrm>
            <a:off x="6315763" y="4239146"/>
            <a:ext cx="5387461" cy="4600168"/>
          </a:xfrm>
        </p:spPr>
        <p:txBody>
          <a:bodyPr>
            <a:normAutofit/>
          </a:bodyPr>
          <a:lstStyle/>
          <a:p>
            <a:r>
              <a:rPr lang="en-US" sz="1600" dirty="0" smtClean="0"/>
              <a:t>depending </a:t>
            </a:r>
            <a:r>
              <a:rPr lang="en-US" sz="1600" dirty="0"/>
              <a:t>on the type of the neurotransmitter </a:t>
            </a:r>
            <a:endParaRPr lang="en-US" sz="1600" dirty="0" smtClean="0"/>
          </a:p>
          <a:p>
            <a:pPr marL="0" indent="0">
              <a:buNone/>
            </a:pPr>
            <a:r>
              <a:rPr lang="en-US" sz="1600" dirty="0">
                <a:solidFill>
                  <a:schemeClr val="bg2">
                    <a:lumMod val="75000"/>
                  </a:schemeClr>
                </a:solidFill>
              </a:rPr>
              <a:t> </a:t>
            </a:r>
            <a:r>
              <a:rPr lang="en-US" sz="1600" dirty="0" smtClean="0">
                <a:solidFill>
                  <a:schemeClr val="bg2">
                    <a:lumMod val="75000"/>
                  </a:schemeClr>
                </a:solidFill>
              </a:rPr>
              <a:t>    i.e</a:t>
            </a:r>
            <a:r>
              <a:rPr lang="en-US" sz="1600" dirty="0">
                <a:solidFill>
                  <a:schemeClr val="bg2">
                    <a:lumMod val="75000"/>
                  </a:schemeClr>
                </a:solidFill>
              </a:rPr>
              <a:t>. excitatory or inhibitory)) </a:t>
            </a:r>
          </a:p>
          <a:p>
            <a:pPr marL="342900" indent="-342900">
              <a:buFont typeface="+mj-lt"/>
              <a:buAutoNum type="arabicPeriod"/>
            </a:pPr>
            <a:endParaRPr lang="en-US" sz="1600" dirty="0"/>
          </a:p>
        </p:txBody>
      </p:sp>
      <p:sp>
        <p:nvSpPr>
          <p:cNvPr id="5" name="Rectangle 4"/>
          <p:cNvSpPr/>
          <p:nvPr/>
        </p:nvSpPr>
        <p:spPr>
          <a:xfrm>
            <a:off x="6461145" y="1988839"/>
            <a:ext cx="2083331" cy="7471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AP</a:t>
            </a:r>
            <a:endParaRPr lang="en-US" sz="1600" dirty="0"/>
          </a:p>
        </p:txBody>
      </p:sp>
      <p:sp>
        <p:nvSpPr>
          <p:cNvPr id="21" name="Rectangle 20"/>
          <p:cNvSpPr/>
          <p:nvPr/>
        </p:nvSpPr>
        <p:spPr>
          <a:xfrm>
            <a:off x="9478788" y="1988839"/>
            <a:ext cx="2083331" cy="7471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NT release </a:t>
            </a:r>
            <a:endParaRPr lang="en-US" sz="1600" dirty="0"/>
          </a:p>
        </p:txBody>
      </p:sp>
      <p:sp>
        <p:nvSpPr>
          <p:cNvPr id="26" name="Rectangle 25"/>
          <p:cNvSpPr/>
          <p:nvPr/>
        </p:nvSpPr>
        <p:spPr>
          <a:xfrm>
            <a:off x="9478788" y="3257894"/>
            <a:ext cx="2083331" cy="7471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Binding to post synaptic receptors</a:t>
            </a:r>
            <a:endParaRPr lang="en-US" sz="1600" dirty="0"/>
          </a:p>
        </p:txBody>
      </p:sp>
      <p:sp>
        <p:nvSpPr>
          <p:cNvPr id="27" name="Rectangle 26"/>
          <p:cNvSpPr/>
          <p:nvPr/>
        </p:nvSpPr>
        <p:spPr>
          <a:xfrm>
            <a:off x="6456869" y="3257894"/>
            <a:ext cx="2083331" cy="7471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Inhibition or excitation of the postsynaptic membrane </a:t>
            </a:r>
            <a:endParaRPr lang="en-US" sz="1600" dirty="0"/>
          </a:p>
        </p:txBody>
      </p:sp>
      <p:cxnSp>
        <p:nvCxnSpPr>
          <p:cNvPr id="8" name="Straight Arrow Connector 7"/>
          <p:cNvCxnSpPr>
            <a:stCxn id="5" idx="3"/>
            <a:endCxn id="21" idx="1"/>
          </p:cNvCxnSpPr>
          <p:nvPr/>
        </p:nvCxnSpPr>
        <p:spPr>
          <a:xfrm>
            <a:off x="8544476" y="2362424"/>
            <a:ext cx="93431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21" idx="2"/>
            <a:endCxn id="26" idx="0"/>
          </p:cNvCxnSpPr>
          <p:nvPr/>
        </p:nvCxnSpPr>
        <p:spPr>
          <a:xfrm>
            <a:off x="10520454" y="2736009"/>
            <a:ext cx="0" cy="5218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stCxn id="26" idx="1"/>
            <a:endCxn id="27" idx="3"/>
          </p:cNvCxnSpPr>
          <p:nvPr/>
        </p:nvCxnSpPr>
        <p:spPr>
          <a:xfrm flipH="1">
            <a:off x="8540200" y="3631479"/>
            <a:ext cx="9385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97549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Fate of </a:t>
            </a:r>
            <a:r>
              <a:rPr lang="en-US" sz="3200" dirty="0" smtClean="0"/>
              <a:t>neurotransmitter</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6" name="Content Placeholder 4"/>
          <p:cNvSpPr>
            <a:spLocks noGrp="1"/>
          </p:cNvSpPr>
          <p:nvPr>
            <p:ph sz="quarter" idx="4294967295"/>
          </p:nvPr>
        </p:nvSpPr>
        <p:spPr>
          <a:xfrm>
            <a:off x="609460" y="1283701"/>
            <a:ext cx="10991151" cy="3079758"/>
          </a:xfrm>
          <a:prstGeom prst="rect">
            <a:avLst/>
          </a:prstGeom>
        </p:spPr>
        <p:txBody>
          <a:bodyPr>
            <a:noAutofit/>
          </a:bodyPr>
          <a:lstStyle/>
          <a:p>
            <a:pPr marL="0" indent="0">
              <a:buNone/>
            </a:pPr>
            <a:r>
              <a:rPr lang="en-US" sz="1600" dirty="0">
                <a:solidFill>
                  <a:schemeClr val="accent2">
                    <a:lumMod val="75000"/>
                  </a:schemeClr>
                </a:solidFill>
              </a:rPr>
              <a:t>After a transmitter substance is released at a synapse, it must be removed by either</a:t>
            </a:r>
            <a:r>
              <a:rPr lang="en-US" sz="1600" dirty="0" smtClean="0">
                <a:solidFill>
                  <a:schemeClr val="accent2">
                    <a:lumMod val="75000"/>
                  </a:schemeClr>
                </a:solidFill>
              </a:rPr>
              <a:t>:</a:t>
            </a:r>
            <a:endParaRPr lang="en-US" sz="1600" dirty="0">
              <a:solidFill>
                <a:schemeClr val="accent2">
                  <a:lumMod val="75000"/>
                </a:schemeClr>
              </a:solidFill>
            </a:endParaRPr>
          </a:p>
          <a:p>
            <a:r>
              <a:rPr lang="en-US" sz="1600" dirty="0">
                <a:solidFill>
                  <a:srgbClr val="FF0000"/>
                </a:solidFill>
              </a:rPr>
              <a:t>Diffusion</a:t>
            </a:r>
            <a:r>
              <a:rPr lang="en-US" sz="1600" dirty="0"/>
              <a:t> out of synaptic cleft into surrounding </a:t>
            </a:r>
            <a:r>
              <a:rPr lang="en-US" sz="1600" dirty="0" smtClean="0"/>
              <a:t>fluid.</a:t>
            </a:r>
            <a:endParaRPr lang="en-US" sz="1600" dirty="0"/>
          </a:p>
          <a:p>
            <a:r>
              <a:rPr lang="en-US" sz="1600" dirty="0" smtClean="0">
                <a:solidFill>
                  <a:srgbClr val="FF0000"/>
                </a:solidFill>
              </a:rPr>
              <a:t>Enzymatic</a:t>
            </a:r>
            <a:r>
              <a:rPr lang="en-US" sz="1600" dirty="0">
                <a:solidFill>
                  <a:srgbClr val="FF0000"/>
                </a:solidFill>
              </a:rPr>
              <a:t> destruction:</a:t>
            </a:r>
            <a:r>
              <a:rPr lang="en-US" sz="1600" dirty="0"/>
              <a:t> </a:t>
            </a:r>
            <a:r>
              <a:rPr lang="en-US" sz="1600" dirty="0">
                <a:solidFill>
                  <a:schemeClr val="bg2">
                    <a:lumMod val="75000"/>
                  </a:schemeClr>
                </a:solidFill>
              </a:rPr>
              <a:t> ​e.g.​ ​Ach esterase for Ach</a:t>
            </a:r>
            <a:r>
              <a:rPr lang="en-US" sz="1600" dirty="0" smtClean="0">
                <a:solidFill>
                  <a:schemeClr val="bg2">
                    <a:lumMod val="75000"/>
                  </a:schemeClr>
                </a:solidFill>
              </a:rPr>
              <a:t>.</a:t>
            </a:r>
            <a:endParaRPr lang="en-US" sz="1600" dirty="0"/>
          </a:p>
          <a:p>
            <a:r>
              <a:rPr lang="en-US" sz="1600" dirty="0">
                <a:solidFill>
                  <a:srgbClr val="FF0000"/>
                </a:solidFill>
              </a:rPr>
              <a:t>Active transport</a:t>
            </a:r>
            <a:r>
              <a:rPr lang="en-US" sz="1600" dirty="0"/>
              <a:t> (reuptake) ​back into </a:t>
            </a:r>
            <a:r>
              <a:rPr lang="en-US" sz="1600" dirty="0" smtClean="0"/>
              <a:t>presynaptic</a:t>
            </a:r>
            <a:r>
              <a:rPr lang="en-US" sz="1600" dirty="0"/>
              <a:t> terminal itself . </a:t>
            </a:r>
            <a:r>
              <a:rPr lang="en-US" sz="1600" dirty="0">
                <a:solidFill>
                  <a:schemeClr val="bg2">
                    <a:lumMod val="75000"/>
                  </a:schemeClr>
                </a:solidFill>
              </a:rPr>
              <a:t>e.g. Norepinephrine.</a:t>
            </a:r>
          </a:p>
          <a:p>
            <a:endParaRPr lang="en-US" sz="16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020" y="2692171"/>
            <a:ext cx="6872527" cy="3623977"/>
          </a:xfrm>
          <a:prstGeom prst="rect">
            <a:avLst/>
          </a:prstGeom>
        </p:spPr>
      </p:pic>
    </p:spTree>
    <p:extLst>
      <p:ext uri="{BB962C8B-B14F-4D97-AF65-F5344CB8AC3E}">
        <p14:creationId xmlns:p14="http://schemas.microsoft.com/office/powerpoint/2010/main" val="264128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Postsynaptic receptors ​</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p:txBody>
          <a:bodyPr>
            <a:normAutofit/>
          </a:bodyPr>
          <a:lstStyle/>
          <a:p>
            <a:r>
              <a:rPr lang="en-US" sz="1600" dirty="0"/>
              <a:t>Transmitter Substance acts on the Postsynaptic Neuron via </a:t>
            </a:r>
            <a:r>
              <a:rPr lang="en-US" sz="1600" dirty="0">
                <a:solidFill>
                  <a:srgbClr val="FF0000"/>
                </a:solidFill>
              </a:rPr>
              <a:t>“Receptor Proteins</a:t>
            </a:r>
            <a:r>
              <a:rPr lang="en-US" sz="1600" dirty="0" smtClean="0">
                <a:solidFill>
                  <a:srgbClr val="FF0000"/>
                </a:solidFill>
              </a:rPr>
              <a:t>”.</a:t>
            </a:r>
            <a:endParaRPr lang="en-US" sz="1600" dirty="0">
              <a:solidFill>
                <a:srgbClr val="FF0000"/>
              </a:solidFill>
            </a:endParaRPr>
          </a:p>
          <a:p>
            <a:r>
              <a:rPr lang="en-US" sz="1600" dirty="0"/>
              <a:t>Have </a:t>
            </a:r>
            <a:r>
              <a:rPr lang="en-US" sz="1600" u="sng" dirty="0"/>
              <a:t>binding</a:t>
            </a:r>
            <a:r>
              <a:rPr lang="en-US" sz="1600" dirty="0"/>
              <a:t> &amp; </a:t>
            </a:r>
            <a:r>
              <a:rPr lang="en-US" sz="1600" u="sng" dirty="0"/>
              <a:t>intracellular</a:t>
            </a:r>
            <a:r>
              <a:rPr lang="en-US" sz="1600" dirty="0"/>
              <a:t> </a:t>
            </a:r>
            <a:r>
              <a:rPr lang="en-US" sz="1600" dirty="0" smtClean="0"/>
              <a:t>component.</a:t>
            </a:r>
            <a:endParaRPr lang="en-US" sz="1600" dirty="0"/>
          </a:p>
          <a:p>
            <a:endParaRPr lang="en-US" sz="1600" dirty="0"/>
          </a:p>
        </p:txBody>
      </p:sp>
      <p:sp>
        <p:nvSpPr>
          <p:cNvPr id="5" name="TextBox 4"/>
          <p:cNvSpPr txBox="1"/>
          <p:nvPr/>
        </p:nvSpPr>
        <p:spPr>
          <a:xfrm>
            <a:off x="9596537" y="-573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grpSp>
        <p:nvGrpSpPr>
          <p:cNvPr id="14" name="Group 13"/>
          <p:cNvGrpSpPr/>
          <p:nvPr/>
        </p:nvGrpSpPr>
        <p:grpSpPr>
          <a:xfrm>
            <a:off x="609460" y="2345979"/>
            <a:ext cx="6375395" cy="3243261"/>
            <a:chOff x="979613" y="4702143"/>
            <a:chExt cx="6544088" cy="2253350"/>
          </a:xfrm>
        </p:grpSpPr>
        <p:sp>
          <p:nvSpPr>
            <p:cNvPr id="15" name="Rounded Rectangle 14"/>
            <p:cNvSpPr/>
            <p:nvPr/>
          </p:nvSpPr>
          <p:spPr>
            <a:xfrm>
              <a:off x="979613" y="5040145"/>
              <a:ext cx="1142196" cy="1565424"/>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Receptor activation acts in one of two ways:</a:t>
              </a:r>
            </a:p>
          </p:txBody>
        </p:sp>
        <p:sp>
          <p:nvSpPr>
            <p:cNvPr id="16" name="Left Brace 15"/>
            <p:cNvSpPr/>
            <p:nvPr/>
          </p:nvSpPr>
          <p:spPr>
            <a:xfrm>
              <a:off x="2216676" y="5040145"/>
              <a:ext cx="339265" cy="1565424"/>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600"/>
            </a:p>
          </p:txBody>
        </p:sp>
        <p:sp>
          <p:nvSpPr>
            <p:cNvPr id="17" name="Rounded Rectangle 16"/>
            <p:cNvSpPr/>
            <p:nvPr/>
          </p:nvSpPr>
          <p:spPr>
            <a:xfrm>
              <a:off x="2745674" y="5798896"/>
              <a:ext cx="4778027" cy="11565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spcBef>
                  <a:spcPct val="0"/>
                </a:spcBef>
                <a:spcAft>
                  <a:spcPct val="35000"/>
                </a:spcAft>
              </a:pPr>
              <a:r>
                <a:rPr lang="en-US" sz="1600" dirty="0" smtClean="0"/>
                <a:t>2. By </a:t>
              </a:r>
              <a:r>
                <a:rPr lang="en-US" sz="1600" dirty="0"/>
                <a:t>activating a </a:t>
              </a:r>
              <a:r>
                <a:rPr lang="en-US" sz="1600" dirty="0">
                  <a:solidFill>
                    <a:srgbClr val="FF0000"/>
                  </a:solidFill>
                </a:rPr>
                <a:t>“second messenger” </a:t>
              </a:r>
              <a:r>
                <a:rPr lang="en-US" sz="1600" dirty="0"/>
                <a:t>that is not an ion channel but a molecule that protrudes into the cell cytoplasm and activates one or more substances inside the postsynaptic neuron </a:t>
              </a:r>
              <a:r>
                <a:rPr lang="en-US" sz="1600" dirty="0">
                  <a:solidFill>
                    <a:schemeClr val="accent2">
                      <a:lumMod val="75000"/>
                    </a:schemeClr>
                  </a:solidFill>
                </a:rPr>
                <a:t>(metabotropic receptors)</a:t>
              </a:r>
            </a:p>
          </p:txBody>
        </p:sp>
        <p:sp>
          <p:nvSpPr>
            <p:cNvPr id="18" name="Rounded Rectangle 17"/>
            <p:cNvSpPr/>
            <p:nvPr/>
          </p:nvSpPr>
          <p:spPr>
            <a:xfrm>
              <a:off x="2769098" y="4702143"/>
              <a:ext cx="4750283" cy="9990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spcBef>
                  <a:spcPct val="0"/>
                </a:spcBef>
                <a:spcAft>
                  <a:spcPct val="35000"/>
                </a:spcAft>
              </a:pPr>
              <a:r>
                <a:rPr lang="en-US" sz="1600" dirty="0" smtClean="0"/>
                <a:t>1. By </a:t>
              </a:r>
              <a:r>
                <a:rPr lang="en-US" sz="1600" dirty="0"/>
                <a:t>gating ion channels directly and allowing passage of specified types of ions through the membrane </a:t>
              </a:r>
              <a:r>
                <a:rPr lang="en-US" sz="1600" dirty="0">
                  <a:solidFill>
                    <a:schemeClr val="accent2">
                      <a:lumMod val="75000"/>
                    </a:schemeClr>
                  </a:solidFill>
                </a:rPr>
                <a:t>(</a:t>
              </a:r>
              <a:r>
                <a:rPr lang="en-US" sz="1600" dirty="0" err="1">
                  <a:solidFill>
                    <a:schemeClr val="accent2">
                      <a:lumMod val="75000"/>
                    </a:schemeClr>
                  </a:solidFill>
                </a:rPr>
                <a:t>ionotropic</a:t>
              </a:r>
              <a:r>
                <a:rPr lang="en-US" sz="1600" dirty="0">
                  <a:solidFill>
                    <a:schemeClr val="accent2">
                      <a:lumMod val="75000"/>
                    </a:schemeClr>
                  </a:solidFill>
                </a:rPr>
                <a:t> receptors)</a:t>
              </a:r>
            </a:p>
          </p:txBody>
        </p:sp>
      </p:grpSp>
      <p:sp>
        <p:nvSpPr>
          <p:cNvPr id="19" name="Left Brace 18"/>
          <p:cNvSpPr/>
          <p:nvPr/>
        </p:nvSpPr>
        <p:spPr>
          <a:xfrm>
            <a:off x="6993559" y="2636912"/>
            <a:ext cx="352278" cy="3431894"/>
          </a:xfrm>
          <a:prstGeom prst="leftBrace">
            <a:avLst>
              <a:gd name="adj1" fmla="val 8333"/>
              <a:gd name="adj2" fmla="val 60064"/>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0" name="Picture 1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746" y="3015166"/>
            <a:ext cx="4072657" cy="3022661"/>
          </a:xfrm>
          <a:prstGeom prst="rect">
            <a:avLst/>
          </a:prstGeom>
        </p:spPr>
      </p:pic>
      <p:sp>
        <p:nvSpPr>
          <p:cNvPr id="21" name="Rectangle 20"/>
          <p:cNvSpPr/>
          <p:nvPr/>
        </p:nvSpPr>
        <p:spPr>
          <a:xfrm>
            <a:off x="7506746" y="2233748"/>
            <a:ext cx="3620119" cy="646331"/>
          </a:xfrm>
          <a:prstGeom prst="rect">
            <a:avLst/>
          </a:prstGeom>
        </p:spPr>
        <p:txBody>
          <a:bodyPr wrap="square">
            <a:spAutoFit/>
          </a:bodyPr>
          <a:lstStyle/>
          <a:p>
            <a:r>
              <a:rPr lang="en-US" dirty="0"/>
              <a:t>“</a:t>
            </a:r>
            <a:r>
              <a:rPr lang="en-US" sz="1600" dirty="0">
                <a:ea typeface="+mj-ea"/>
                <a:cs typeface="+mj-cs"/>
              </a:rPr>
              <a:t>Second Messenger” System in the Postsynaptic Neuron acts </a:t>
            </a:r>
            <a:r>
              <a:rPr lang="en-US" sz="1600" dirty="0" smtClean="0">
                <a:ea typeface="+mj-ea"/>
                <a:cs typeface="+mj-cs"/>
              </a:rPr>
              <a:t>in </a:t>
            </a:r>
            <a:r>
              <a:rPr lang="en-US" sz="1600" dirty="0"/>
              <a:t>4 </a:t>
            </a:r>
            <a:r>
              <a:rPr lang="en-US" sz="1600" dirty="0" smtClean="0"/>
              <a:t>Ways:</a:t>
            </a:r>
            <a:endParaRPr lang="en-US" sz="1600" dirty="0">
              <a:ea typeface="+mj-ea"/>
              <a:cs typeface="+mj-cs"/>
            </a:endParaRPr>
          </a:p>
        </p:txBody>
      </p:sp>
    </p:spTree>
    <p:extLst>
      <p:ext uri="{BB962C8B-B14F-4D97-AF65-F5344CB8AC3E}">
        <p14:creationId xmlns:p14="http://schemas.microsoft.com/office/powerpoint/2010/main" val="3560306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Rectangle 4"/>
          <p:cNvSpPr/>
          <p:nvPr/>
        </p:nvSpPr>
        <p:spPr>
          <a:xfrm>
            <a:off x="4431029" y="1340768"/>
            <a:ext cx="3096344" cy="432048"/>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chemeClr val="bg1"/>
                </a:solidFill>
              </a:rPr>
              <a:t>Components of postsynaptic </a:t>
            </a:r>
          </a:p>
          <a:p>
            <a:pPr lvl="0" algn="ctr"/>
            <a:r>
              <a:rPr lang="en-US" sz="1600" b="1" dirty="0" smtClean="0">
                <a:solidFill>
                  <a:schemeClr val="bg1"/>
                </a:solidFill>
              </a:rPr>
              <a:t>Receptors ​</a:t>
            </a:r>
            <a:endParaRPr lang="en-US" sz="1600" b="1" dirty="0">
              <a:solidFill>
                <a:schemeClr val="bg1"/>
              </a:solidFill>
            </a:endParaRPr>
          </a:p>
        </p:txBody>
      </p:sp>
      <p:cxnSp>
        <p:nvCxnSpPr>
          <p:cNvPr id="6" name="Elbow Connector 5"/>
          <p:cNvCxnSpPr/>
          <p:nvPr/>
        </p:nvCxnSpPr>
        <p:spPr>
          <a:xfrm rot="16200000" flipH="1">
            <a:off x="7723222" y="48722"/>
            <a:ext cx="174984" cy="3663024"/>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7" name="Elbow Connector 6"/>
          <p:cNvCxnSpPr>
            <a:stCxn id="5" idx="2"/>
          </p:cNvCxnSpPr>
          <p:nvPr/>
        </p:nvCxnSpPr>
        <p:spPr>
          <a:xfrm rot="5400000">
            <a:off x="4172135" y="163520"/>
            <a:ext cx="197770" cy="3416363"/>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9642226" y="196772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1269876" y="2298153"/>
            <a:ext cx="2592288" cy="45234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accent2">
                    <a:lumMod val="75000"/>
                  </a:schemeClr>
                </a:solidFill>
                <a:ea typeface="+mj-ea"/>
                <a:cs typeface="+mj-cs"/>
              </a:rPr>
              <a:t>Binding site</a:t>
            </a:r>
            <a:endParaRPr lang="en-US" sz="1600" dirty="0">
              <a:solidFill>
                <a:schemeClr val="accent2">
                  <a:lumMod val="75000"/>
                </a:schemeClr>
              </a:solidFill>
              <a:ea typeface="+mj-ea"/>
              <a:cs typeface="+mj-cs"/>
            </a:endParaRPr>
          </a:p>
        </p:txBody>
      </p:sp>
      <p:sp>
        <p:nvSpPr>
          <p:cNvPr id="15" name="Rectangle 14"/>
          <p:cNvSpPr/>
          <p:nvPr/>
        </p:nvSpPr>
        <p:spPr>
          <a:xfrm>
            <a:off x="8254652" y="2266723"/>
            <a:ext cx="2664296" cy="45234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smtClean="0">
                <a:solidFill>
                  <a:schemeClr val="accent2">
                    <a:lumMod val="75000"/>
                  </a:schemeClr>
                </a:solidFill>
                <a:ea typeface="+mj-ea"/>
                <a:cs typeface="+mj-cs"/>
              </a:rPr>
              <a:t>Ionophore</a:t>
            </a:r>
            <a:endParaRPr lang="en-US" sz="1600" dirty="0">
              <a:solidFill>
                <a:schemeClr val="accent2">
                  <a:lumMod val="75000"/>
                </a:schemeClr>
              </a:solidFill>
              <a:ea typeface="+mj-ea"/>
              <a:cs typeface="+mj-cs"/>
            </a:endParaRPr>
          </a:p>
        </p:txBody>
      </p:sp>
      <p:cxnSp>
        <p:nvCxnSpPr>
          <p:cNvPr id="24" name="Straight Arrow Connector 23"/>
          <p:cNvCxnSpPr/>
          <p:nvPr/>
        </p:nvCxnSpPr>
        <p:spPr>
          <a:xfrm>
            <a:off x="2562838" y="196772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566020" y="2750497"/>
            <a:ext cx="0" cy="277883"/>
          </a:xfrm>
          <a:prstGeom prst="line">
            <a:avLst/>
          </a:prstGeom>
        </p:spPr>
        <p:style>
          <a:lnRef idx="1">
            <a:schemeClr val="accent2"/>
          </a:lnRef>
          <a:fillRef idx="0">
            <a:schemeClr val="accent2"/>
          </a:fillRef>
          <a:effectRef idx="0">
            <a:schemeClr val="accent2"/>
          </a:effectRef>
          <a:fontRef idx="minor">
            <a:schemeClr val="tx1"/>
          </a:fontRef>
        </p:style>
      </p:cxnSp>
      <p:sp>
        <p:nvSpPr>
          <p:cNvPr id="51" name="Rectangle 50"/>
          <p:cNvSpPr/>
          <p:nvPr/>
        </p:nvSpPr>
        <p:spPr>
          <a:xfrm>
            <a:off x="1269876" y="2984684"/>
            <a:ext cx="2592288" cy="64807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smtClean="0">
                <a:solidFill>
                  <a:schemeClr val="tx1"/>
                </a:solidFill>
                <a:ea typeface="+mj-ea"/>
                <a:cs typeface="+mj-cs"/>
              </a:rPr>
              <a:t>That face the cleft to bind the neurotransmitter.</a:t>
            </a:r>
            <a:endParaRPr lang="en-US" sz="1400" dirty="0">
              <a:solidFill>
                <a:schemeClr val="tx1"/>
              </a:solidFill>
              <a:ea typeface="+mj-ea"/>
              <a:cs typeface="+mj-cs"/>
            </a:endParaRPr>
          </a:p>
        </p:txBody>
      </p:sp>
      <p:sp>
        <p:nvSpPr>
          <p:cNvPr id="53" name="Rectangle 52"/>
          <p:cNvSpPr/>
          <p:nvPr/>
        </p:nvSpPr>
        <p:spPr>
          <a:xfrm>
            <a:off x="8254652" y="2984684"/>
            <a:ext cx="2664296" cy="64807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smtClean="0">
                <a:solidFill>
                  <a:schemeClr val="tx1"/>
                </a:solidFill>
                <a:ea typeface="+mj-ea"/>
                <a:cs typeface="+mj-cs"/>
              </a:rPr>
              <a:t>​ ​It passes all the way through the membrane to interior.</a:t>
            </a:r>
            <a:endParaRPr lang="en-US" sz="1400" dirty="0">
              <a:solidFill>
                <a:schemeClr val="tx1"/>
              </a:solidFill>
              <a:ea typeface="+mj-ea"/>
              <a:cs typeface="+mj-cs"/>
            </a:endParaRPr>
          </a:p>
        </p:txBody>
      </p:sp>
      <p:cxnSp>
        <p:nvCxnSpPr>
          <p:cNvPr id="55" name="Straight Connector 54"/>
          <p:cNvCxnSpPr>
            <a:stCxn id="53" idx="2"/>
          </p:cNvCxnSpPr>
          <p:nvPr/>
        </p:nvCxnSpPr>
        <p:spPr>
          <a:xfrm>
            <a:off x="9586800" y="3632758"/>
            <a:ext cx="0" cy="372306"/>
          </a:xfrm>
          <a:prstGeom prst="line">
            <a:avLst/>
          </a:prstGeom>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8254652" y="4005064"/>
            <a:ext cx="26642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p:nvPr/>
        </p:nvCxnSpPr>
        <p:spPr>
          <a:xfrm>
            <a:off x="8254652" y="4005064"/>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p:nvPr/>
        </p:nvCxnSpPr>
        <p:spPr>
          <a:xfrm>
            <a:off x="10918948" y="4005064"/>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1" name="Rectangle 60"/>
          <p:cNvSpPr/>
          <p:nvPr/>
        </p:nvSpPr>
        <p:spPr>
          <a:xfrm>
            <a:off x="7282544" y="4315882"/>
            <a:ext cx="1944216" cy="48126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bg2">
                    <a:lumMod val="75000"/>
                  </a:schemeClr>
                </a:solidFill>
                <a:ea typeface="+mj-ea"/>
                <a:cs typeface="+mj-cs"/>
              </a:rPr>
              <a:t>2nd messenger system </a:t>
            </a:r>
            <a:endParaRPr lang="en-US" sz="1600" dirty="0">
              <a:solidFill>
                <a:schemeClr val="bg2">
                  <a:lumMod val="75000"/>
                </a:schemeClr>
              </a:solidFill>
              <a:ea typeface="+mj-ea"/>
              <a:cs typeface="+mj-cs"/>
            </a:endParaRPr>
          </a:p>
        </p:txBody>
      </p:sp>
      <p:sp>
        <p:nvSpPr>
          <p:cNvPr id="63" name="Rectangle 62"/>
          <p:cNvSpPr/>
          <p:nvPr/>
        </p:nvSpPr>
        <p:spPr>
          <a:xfrm>
            <a:off x="9946840" y="4315881"/>
            <a:ext cx="1944216" cy="48126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bg2">
                    <a:lumMod val="75000"/>
                  </a:schemeClr>
                </a:solidFill>
                <a:ea typeface="+mj-ea"/>
                <a:cs typeface="+mj-cs"/>
              </a:rPr>
              <a:t>Ion channels </a:t>
            </a:r>
            <a:endParaRPr lang="en-US" sz="1600" dirty="0">
              <a:solidFill>
                <a:schemeClr val="bg2">
                  <a:lumMod val="75000"/>
                </a:schemeClr>
              </a:solidFill>
              <a:ea typeface="+mj-ea"/>
              <a:cs typeface="+mj-cs"/>
            </a:endParaRPr>
          </a:p>
        </p:txBody>
      </p:sp>
      <p:cxnSp>
        <p:nvCxnSpPr>
          <p:cNvPr id="65" name="Straight Connector 64"/>
          <p:cNvCxnSpPr>
            <a:stCxn id="61" idx="2"/>
          </p:cNvCxnSpPr>
          <p:nvPr/>
        </p:nvCxnSpPr>
        <p:spPr>
          <a:xfrm>
            <a:off x="8254652" y="4797151"/>
            <a:ext cx="0" cy="216025"/>
          </a:xfrm>
          <a:prstGeom prst="line">
            <a:avLst/>
          </a:prstGeom>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09461" y="5028728"/>
            <a:ext cx="9157359" cy="1064567"/>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smtClean="0">
                <a:solidFill>
                  <a:schemeClr val="tx1"/>
                </a:solidFill>
                <a:ea typeface="+mj-ea"/>
                <a:cs typeface="+mj-cs"/>
              </a:rPr>
              <a:t>2nd messenger system in the postsynaptic membrane ​­metabotropic </a:t>
            </a:r>
            <a:r>
              <a:rPr lang="en-US" sz="1400" b="1" dirty="0" smtClean="0">
                <a:solidFill>
                  <a:srgbClr val="C00000"/>
                </a:solidFill>
                <a:ea typeface="+mj-ea"/>
                <a:cs typeface="+mj-cs"/>
              </a:rPr>
              <a:t>(​slow​)</a:t>
            </a:r>
            <a:r>
              <a:rPr lang="en-US" sz="1400" dirty="0" smtClean="0">
                <a:solidFill>
                  <a:schemeClr val="tx1"/>
                </a:solidFill>
                <a:ea typeface="+mj-ea"/>
                <a:cs typeface="+mj-cs"/>
              </a:rPr>
              <a:t> receptors.</a:t>
            </a:r>
          </a:p>
          <a:p>
            <a:pPr lvl="0"/>
            <a:r>
              <a:rPr lang="en-US" sz="1400" dirty="0" smtClean="0">
                <a:solidFill>
                  <a:schemeClr val="tx1"/>
                </a:solidFill>
                <a:ea typeface="+mj-ea"/>
                <a:cs typeface="+mj-cs"/>
              </a:rPr>
              <a:t>­This mechanism is important where ​prolonged​ ​postsynaptic changes are needed to stays for days, months, years </a:t>
            </a:r>
            <a:r>
              <a:rPr lang="en-US" sz="1400" dirty="0" smtClean="0">
                <a:solidFill>
                  <a:srgbClr val="C00000"/>
                </a:solidFill>
                <a:ea typeface="+mj-ea"/>
                <a:cs typeface="+mj-cs"/>
              </a:rPr>
              <a:t>(memory).</a:t>
            </a:r>
            <a:r>
              <a:rPr lang="en-US" sz="1400" dirty="0" smtClean="0">
                <a:solidFill>
                  <a:schemeClr val="tx1"/>
                </a:solidFill>
                <a:ea typeface="+mj-ea"/>
                <a:cs typeface="+mj-cs"/>
              </a:rPr>
              <a:t>​ ​</a:t>
            </a:r>
          </a:p>
          <a:p>
            <a:pPr lvl="0"/>
            <a:r>
              <a:rPr lang="en-US" sz="1400" dirty="0" smtClean="0">
                <a:solidFill>
                  <a:schemeClr val="tx1"/>
                </a:solidFill>
                <a:ea typeface="+mj-ea"/>
                <a:cs typeface="+mj-cs"/>
              </a:rPr>
              <a:t>­</a:t>
            </a:r>
            <a:r>
              <a:rPr lang="en-US" sz="1400" dirty="0" smtClean="0">
                <a:solidFill>
                  <a:schemeClr val="accent2">
                    <a:lumMod val="75000"/>
                  </a:schemeClr>
                </a:solidFill>
                <a:ea typeface="+mj-ea"/>
                <a:cs typeface="+mj-cs"/>
              </a:rPr>
              <a:t>Effects:</a:t>
            </a:r>
            <a:r>
              <a:rPr lang="en-US" sz="1400" dirty="0" smtClean="0">
                <a:solidFill>
                  <a:schemeClr val="tx1"/>
                </a:solidFill>
                <a:ea typeface="+mj-ea"/>
                <a:cs typeface="+mj-cs"/>
              </a:rPr>
              <a:t> ​intracellular enzymes activation, gene transcription, etc.</a:t>
            </a:r>
            <a:endParaRPr lang="en-US" sz="1400" dirty="0">
              <a:solidFill>
                <a:schemeClr val="tx1"/>
              </a:solidFill>
              <a:ea typeface="+mj-ea"/>
              <a:cs typeface="+mj-cs"/>
            </a:endParaRPr>
          </a:p>
        </p:txBody>
      </p:sp>
      <p:cxnSp>
        <p:nvCxnSpPr>
          <p:cNvPr id="67" name="Straight Connector 66"/>
          <p:cNvCxnSpPr/>
          <p:nvPr/>
        </p:nvCxnSpPr>
        <p:spPr>
          <a:xfrm>
            <a:off x="10927441" y="4797150"/>
            <a:ext cx="0" cy="216025"/>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9946840" y="5028727"/>
            <a:ext cx="1944216" cy="1064567"/>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smtClean="0">
                <a:solidFill>
                  <a:schemeClr val="tx1"/>
                </a:solidFill>
                <a:ea typeface="+mj-ea"/>
                <a:cs typeface="+mj-cs"/>
              </a:rPr>
              <a:t>Next slide</a:t>
            </a:r>
            <a:endParaRPr lang="en-US" sz="1400" dirty="0">
              <a:solidFill>
                <a:schemeClr val="tx1"/>
              </a:solidFill>
              <a:ea typeface="+mj-ea"/>
              <a:cs typeface="+mj-cs"/>
            </a:endParaRPr>
          </a:p>
        </p:txBody>
      </p:sp>
      <p:cxnSp>
        <p:nvCxnSpPr>
          <p:cNvPr id="8" name="Straight Connector 7"/>
          <p:cNvCxnSpPr/>
          <p:nvPr/>
        </p:nvCxnSpPr>
        <p:spPr>
          <a:xfrm>
            <a:off x="9617434" y="2719067"/>
            <a:ext cx="0" cy="265617"/>
          </a:xfrm>
          <a:prstGeom prst="line">
            <a:avLst/>
          </a:prstGeom>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9334772" y="0"/>
            <a:ext cx="2854053"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432494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Ion Channels</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p:txBody>
          <a:bodyPr>
            <a:normAutofit/>
          </a:bodyPr>
          <a:lstStyle/>
          <a:p>
            <a:r>
              <a:rPr lang="en-US" sz="1600" dirty="0">
                <a:solidFill>
                  <a:schemeClr val="bg1">
                    <a:lumMod val="50000"/>
                  </a:schemeClr>
                </a:solidFill>
              </a:rPr>
              <a:t>Ion Channels ­ </a:t>
            </a:r>
            <a:r>
              <a:rPr lang="en-US" sz="1600" dirty="0" err="1">
                <a:solidFill>
                  <a:schemeClr val="bg1">
                    <a:lumMod val="50000"/>
                  </a:schemeClr>
                </a:solidFill>
              </a:rPr>
              <a:t>Ionotropic</a:t>
            </a:r>
            <a:r>
              <a:rPr lang="en-US" sz="1600" dirty="0">
                <a:solidFill>
                  <a:schemeClr val="bg1">
                    <a:lumMod val="50000"/>
                  </a:schemeClr>
                </a:solidFill>
              </a:rPr>
              <a:t> (​fast​).</a:t>
            </a:r>
          </a:p>
          <a:p>
            <a:r>
              <a:rPr lang="en-US" sz="1600" dirty="0">
                <a:solidFill>
                  <a:schemeClr val="bg1">
                    <a:lumMod val="50000"/>
                  </a:schemeClr>
                </a:solidFill>
              </a:rPr>
              <a:t>(also known as </a:t>
            </a:r>
            <a:r>
              <a:rPr lang="en-US" sz="1600" dirty="0" err="1">
                <a:solidFill>
                  <a:schemeClr val="bg1">
                    <a:lumMod val="50000"/>
                  </a:schemeClr>
                </a:solidFill>
              </a:rPr>
              <a:t>ligand­gated</a:t>
            </a:r>
            <a:r>
              <a:rPr lang="en-US" sz="1600" dirty="0">
                <a:solidFill>
                  <a:schemeClr val="bg1">
                    <a:lumMod val="50000"/>
                  </a:schemeClr>
                </a:solidFill>
              </a:rPr>
              <a:t> ion channels​).</a:t>
            </a:r>
          </a:p>
          <a:p>
            <a:r>
              <a:rPr lang="en-US" sz="1600" dirty="0">
                <a:solidFill>
                  <a:schemeClr val="bg1">
                    <a:lumMod val="50000"/>
                  </a:schemeClr>
                </a:solidFill>
              </a:rPr>
              <a:t>Whether a NT is excitatory or inhibitory depends on the receptor it binds to:</a:t>
            </a:r>
          </a:p>
          <a:p>
            <a:endParaRPr lang="en-US" sz="1600" dirty="0">
              <a:solidFill>
                <a:schemeClr val="bg1">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04650004"/>
              </p:ext>
            </p:extLst>
          </p:nvPr>
        </p:nvGraphicFramePr>
        <p:xfrm>
          <a:off x="981844" y="2492896"/>
          <a:ext cx="9793088" cy="2663400"/>
        </p:xfrm>
        <a:graphic>
          <a:graphicData uri="http://schemas.openxmlformats.org/drawingml/2006/table">
            <a:tbl>
              <a:tblPr firstRow="1" bandRow="1">
                <a:tableStyleId>{5DA37D80-6434-44D0-A028-1B22A696006F}</a:tableStyleId>
              </a:tblPr>
              <a:tblGrid>
                <a:gridCol w="1388513">
                  <a:extLst>
                    <a:ext uri="{9D8B030D-6E8A-4147-A177-3AD203B41FA5}">
                      <a16:colId xmlns:a16="http://schemas.microsoft.com/office/drawing/2014/main" val="20000"/>
                    </a:ext>
                  </a:extLst>
                </a:gridCol>
                <a:gridCol w="4444135">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773640">
                <a:tc>
                  <a:txBody>
                    <a:bodyPr/>
                    <a:lstStyle/>
                    <a:p>
                      <a:endParaRPr lang="en-US" sz="1600" dirty="0">
                        <a:ln>
                          <a:solidFill>
                            <a:schemeClr val="tx1">
                              <a:lumMod val="50000"/>
                              <a:lumOff val="50000"/>
                            </a:schemeClr>
                          </a:solidFill>
                        </a:ln>
                      </a:endParaRPr>
                    </a:p>
                  </a:txBody>
                  <a:tcPr>
                    <a:solidFill>
                      <a:schemeClr val="bg1"/>
                    </a:solidFill>
                  </a:tcPr>
                </a:tc>
                <a:tc>
                  <a:txBody>
                    <a:bodyPr/>
                    <a:lstStyle/>
                    <a:p>
                      <a:pPr algn="ctr"/>
                      <a:r>
                        <a:rPr lang="en-US" sz="1600" dirty="0">
                          <a:solidFill>
                            <a:schemeClr val="bg1"/>
                          </a:solidFill>
                        </a:rPr>
                        <a:t>Cation channels​</a:t>
                      </a:r>
                      <a:endParaRPr lang="en-US" sz="1600" b="1" dirty="0">
                        <a:ln>
                          <a:solidFill>
                            <a:schemeClr val="tx1">
                              <a:lumMod val="50000"/>
                              <a:lumOff val="50000"/>
                            </a:schemeClr>
                          </a:solidFill>
                        </a:ln>
                        <a:solidFill>
                          <a:schemeClr val="bg1"/>
                        </a:solidFill>
                      </a:endParaRPr>
                    </a:p>
                  </a:txBody>
                  <a:tcPr>
                    <a:solidFill>
                      <a:schemeClr val="accent2">
                        <a:lumMod val="40000"/>
                        <a:lumOff val="60000"/>
                      </a:schemeClr>
                    </a:solidFill>
                  </a:tcPr>
                </a:tc>
                <a:tc>
                  <a:txBody>
                    <a:bodyPr/>
                    <a:lstStyle/>
                    <a:p>
                      <a:pPr marL="0" algn="ctr" rtl="0" eaLnBrk="1" latinLnBrk="0" hangingPunct="1"/>
                      <a:r>
                        <a:rPr kumimoji="0" lang="en-US" sz="1600" kern="1200" dirty="0">
                          <a:solidFill>
                            <a:schemeClr val="bg1"/>
                          </a:solidFill>
                        </a:rPr>
                        <a:t>Anion channels​</a:t>
                      </a:r>
                      <a:endParaRPr kumimoji="0" lang="en-US" sz="1600" b="1" kern="1200" dirty="0">
                        <a:solidFill>
                          <a:schemeClr val="bg1"/>
                        </a:solidFill>
                        <a:latin typeface="+mn-lt"/>
                        <a:ea typeface="+mn-ea"/>
                        <a:cs typeface="+mn-cs"/>
                      </a:endParaRPr>
                    </a:p>
                  </a:txBody>
                  <a:tcPr>
                    <a:solidFill>
                      <a:schemeClr val="accent2">
                        <a:lumMod val="40000"/>
                        <a:lumOff val="60000"/>
                      </a:schemeClr>
                    </a:solidFill>
                  </a:tcPr>
                </a:tc>
                <a:extLst>
                  <a:ext uri="{0D108BD9-81ED-4DB2-BD59-A6C34878D82A}">
                    <a16:rowId xmlns:a16="http://schemas.microsoft.com/office/drawing/2014/main" val="10000"/>
                  </a:ext>
                </a:extLst>
              </a:tr>
              <a:tr h="1170576">
                <a:tc>
                  <a:txBody>
                    <a:bodyPr/>
                    <a:lstStyle/>
                    <a:p>
                      <a:r>
                        <a:rPr lang="en-US" sz="1600" dirty="0">
                          <a:solidFill>
                            <a:schemeClr val="accent2">
                              <a:lumMod val="75000"/>
                            </a:schemeClr>
                          </a:solidFill>
                        </a:rPr>
                        <a:t>Mechanism </a:t>
                      </a:r>
                      <a:endParaRPr lang="en-US" sz="1600" b="1" dirty="0">
                        <a:ln>
                          <a:solidFill>
                            <a:schemeClr val="tx1">
                              <a:lumMod val="50000"/>
                              <a:lumOff val="50000"/>
                            </a:schemeClr>
                          </a:solidFill>
                        </a:ln>
                        <a:solidFill>
                          <a:schemeClr val="accent2">
                            <a:lumMod val="75000"/>
                          </a:schemeClr>
                        </a:solidFill>
                      </a:endParaRPr>
                    </a:p>
                  </a:txBody>
                  <a:tcPr>
                    <a:solidFill>
                      <a:schemeClr val="bg1"/>
                    </a:solidFill>
                  </a:tcPr>
                </a:tc>
                <a:tc>
                  <a:txBody>
                    <a:bodyPr/>
                    <a:lstStyle/>
                    <a:p>
                      <a:r>
                        <a:rPr lang="en-US" sz="1600" dirty="0"/>
                        <a:t>Opening of Na</a:t>
                      </a:r>
                      <a:r>
                        <a:rPr lang="en-US" sz="1600" baseline="30000" dirty="0"/>
                        <a:t>+</a:t>
                      </a:r>
                      <a:r>
                        <a:rPr lang="en-US" sz="1600" dirty="0"/>
                        <a:t> channels →  Increase membrane potential in positive​ direction toward threshold level of excitation due to in​flux of (+)charges →  (+) neuron.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Opening of </a:t>
                      </a:r>
                      <a:r>
                        <a:rPr lang="en-US" sz="1600" dirty="0" smtClean="0"/>
                        <a:t>Cl­</a:t>
                      </a:r>
                      <a:r>
                        <a:rPr lang="en-US" sz="1600" baseline="30000" dirty="0" smtClean="0"/>
                        <a:t>-</a:t>
                      </a:r>
                      <a:r>
                        <a:rPr lang="en-US" sz="1600" dirty="0"/>
                        <a:t> channels →  Decrease membrane potential in negative​ direction away from threshold level due to in​flux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 charges → (-­) neuron</a:t>
                      </a:r>
                      <a:endParaRPr lang="en-US" sz="1600" dirty="0">
                        <a:ln>
                          <a:solidFill>
                            <a:schemeClr val="tx1">
                              <a:lumMod val="50000"/>
                              <a:lumOff val="50000"/>
                            </a:schemeClr>
                          </a:solidFill>
                        </a:ln>
                      </a:endParaRPr>
                    </a:p>
                    <a:p>
                      <a:endParaRPr lang="en-US" sz="1600" dirty="0">
                        <a:ln>
                          <a:solidFill>
                            <a:schemeClr val="tx1">
                              <a:lumMod val="50000"/>
                              <a:lumOff val="50000"/>
                            </a:schemeClr>
                          </a:solidFill>
                        </a:ln>
                      </a:endParaRPr>
                    </a:p>
                  </a:txBody>
                  <a:tcPr>
                    <a:solidFill>
                      <a:schemeClr val="bg1"/>
                    </a:solidFill>
                  </a:tcPr>
                </a:tc>
                <a:extLst>
                  <a:ext uri="{0D108BD9-81ED-4DB2-BD59-A6C34878D82A}">
                    <a16:rowId xmlns:a16="http://schemas.microsoft.com/office/drawing/2014/main" val="10001"/>
                  </a:ext>
                </a:extLst>
              </a:tr>
              <a:tr h="508008">
                <a:tc>
                  <a:txBody>
                    <a:bodyPr/>
                    <a:lstStyle/>
                    <a:p>
                      <a:r>
                        <a:rPr lang="en-US" sz="1600" dirty="0">
                          <a:solidFill>
                            <a:schemeClr val="accent2">
                              <a:lumMod val="75000"/>
                            </a:schemeClr>
                          </a:solidFill>
                        </a:rPr>
                        <a:t>Examples:</a:t>
                      </a:r>
                      <a:endParaRPr lang="en-US" sz="1600" dirty="0">
                        <a:ln>
                          <a:solidFill>
                            <a:schemeClr val="tx1">
                              <a:lumMod val="50000"/>
                              <a:lumOff val="50000"/>
                            </a:schemeClr>
                          </a:solidFill>
                        </a:ln>
                        <a:solidFill>
                          <a:schemeClr val="accent2">
                            <a:lumMod val="75000"/>
                          </a:schemeClr>
                        </a:solidFill>
                      </a:endParaRPr>
                    </a:p>
                  </a:txBody>
                  <a:tcPr>
                    <a:solidFill>
                      <a:schemeClr val="bg1"/>
                    </a:solidFill>
                  </a:tcPr>
                </a:tc>
                <a:tc>
                  <a:txBody>
                    <a:bodyPr/>
                    <a:lstStyle/>
                    <a:p>
                      <a:r>
                        <a:rPr lang="en-US" sz="1600" dirty="0" smtClean="0"/>
                        <a:t>Na</a:t>
                      </a:r>
                      <a:r>
                        <a:rPr lang="en-US" sz="1600" baseline="30000" dirty="0" smtClean="0"/>
                        <a:t>+</a:t>
                      </a:r>
                      <a:r>
                        <a:rPr lang="en-US" sz="1600" dirty="0"/>
                        <a:t> (most common)​, K</a:t>
                      </a:r>
                      <a:r>
                        <a:rPr lang="en-US" sz="1600" baseline="30000" dirty="0"/>
                        <a:t>+</a:t>
                      </a:r>
                      <a:r>
                        <a:rPr lang="en-US" sz="1600" dirty="0"/>
                        <a:t>, Ca</a:t>
                      </a:r>
                      <a:r>
                        <a:rPr lang="en-US" sz="1600" baseline="30000" dirty="0"/>
                        <a:t>++</a:t>
                      </a:r>
                      <a:r>
                        <a:rPr lang="en-US" sz="1600" dirty="0"/>
                        <a:t>, …</a:t>
                      </a:r>
                      <a:endParaRPr lang="en-US" sz="1600" dirty="0">
                        <a:ln>
                          <a:solidFill>
                            <a:schemeClr val="tx1">
                              <a:lumMod val="50000"/>
                              <a:lumOff val="50000"/>
                            </a:schemeClr>
                          </a:solidFill>
                        </a:ln>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a:t>
                      </a:r>
                      <a:r>
                        <a:rPr lang="en-US" sz="1600" baseline="30000" dirty="0"/>
                        <a:t>-</a:t>
                      </a:r>
                      <a:r>
                        <a:rPr lang="en-US" sz="1600" baseline="0" dirty="0"/>
                        <a:t> </a:t>
                      </a:r>
                      <a:r>
                        <a:rPr lang="en-US" sz="1600" dirty="0"/>
                        <a:t>​channels (mainly).</a:t>
                      </a:r>
                      <a:endParaRPr lang="en-US" sz="1600" dirty="0">
                        <a:ln>
                          <a:solidFill>
                            <a:schemeClr val="tx1">
                              <a:lumMod val="50000"/>
                              <a:lumOff val="50000"/>
                            </a:schemeClr>
                          </a:solidFill>
                        </a:ln>
                      </a:endParaRPr>
                    </a:p>
                    <a:p>
                      <a:endParaRPr lang="en-US" sz="1600" dirty="0">
                        <a:ln>
                          <a:solidFill>
                            <a:schemeClr val="tx1">
                              <a:lumMod val="50000"/>
                              <a:lumOff val="50000"/>
                            </a:schemeClr>
                          </a:solidFill>
                        </a:ln>
                      </a:endParaRPr>
                    </a:p>
                  </a:txBody>
                  <a:tcPr>
                    <a:solidFill>
                      <a:schemeClr val="bg1"/>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602812" y="5373216"/>
            <a:ext cx="6092825" cy="830997"/>
          </a:xfrm>
          <a:prstGeom prst="rect">
            <a:avLst/>
          </a:prstGeom>
        </p:spPr>
        <p:txBody>
          <a:bodyPr>
            <a:spAutoFit/>
          </a:bodyPr>
          <a:lstStyle/>
          <a:p>
            <a:pPr marL="285750" indent="-285750">
              <a:buFont typeface="Arial" panose="020B0604020202020204" pitchFamily="34" charset="0"/>
              <a:buChar char="•"/>
            </a:pPr>
            <a:r>
              <a:rPr lang="en-US" sz="1600" dirty="0" smtClean="0">
                <a:solidFill>
                  <a:srgbClr val="00B050"/>
                </a:solidFill>
              </a:rPr>
              <a:t>The </a:t>
            </a:r>
            <a:r>
              <a:rPr lang="en-US" sz="1600" dirty="0">
                <a:solidFill>
                  <a:srgbClr val="00B050"/>
                </a:solidFill>
              </a:rPr>
              <a:t>action of excitation and inhibition is depending on the </a:t>
            </a:r>
            <a:r>
              <a:rPr lang="en-US" sz="1600" dirty="0" smtClean="0">
                <a:solidFill>
                  <a:srgbClr val="00B050"/>
                </a:solidFill>
              </a:rPr>
              <a:t>charges.</a:t>
            </a:r>
            <a:endParaRPr lang="en-US" sz="1600" dirty="0">
              <a:solidFill>
                <a:srgbClr val="00B050"/>
              </a:solidFill>
            </a:endParaRPr>
          </a:p>
          <a:p>
            <a:pPr marL="285750" indent="-285750">
              <a:buFont typeface="Arial" panose="020B0604020202020204" pitchFamily="34" charset="0"/>
              <a:buChar char="•"/>
            </a:pPr>
            <a:r>
              <a:rPr lang="en-US" sz="1600" dirty="0">
                <a:solidFill>
                  <a:srgbClr val="00B050"/>
                </a:solidFill>
              </a:rPr>
              <a:t>More </a:t>
            </a:r>
            <a:r>
              <a:rPr lang="en-US" sz="1600" dirty="0" smtClean="0">
                <a:solidFill>
                  <a:srgbClr val="00B050"/>
                </a:solidFill>
              </a:rPr>
              <a:t>positive = excitation.</a:t>
            </a:r>
            <a:endParaRPr lang="en-US" sz="1600" dirty="0">
              <a:solidFill>
                <a:srgbClr val="00B050"/>
              </a:solidFill>
            </a:endParaRPr>
          </a:p>
          <a:p>
            <a:pPr marL="285750" indent="-285750">
              <a:buFont typeface="Arial" panose="020B0604020202020204" pitchFamily="34" charset="0"/>
              <a:buChar char="•"/>
            </a:pPr>
            <a:r>
              <a:rPr lang="en-US" sz="1600" dirty="0">
                <a:solidFill>
                  <a:srgbClr val="00B050"/>
                </a:solidFill>
              </a:rPr>
              <a:t>More </a:t>
            </a:r>
            <a:r>
              <a:rPr lang="en-US" sz="1600" dirty="0" smtClean="0">
                <a:solidFill>
                  <a:srgbClr val="00B050"/>
                </a:solidFill>
              </a:rPr>
              <a:t>negative = inhibition</a:t>
            </a:r>
            <a:r>
              <a:rPr lang="en-US" sz="1600" dirty="0">
                <a:solidFill>
                  <a:srgbClr val="00B050"/>
                </a:solidFill>
              </a:rPr>
              <a:t>.</a:t>
            </a:r>
          </a:p>
        </p:txBody>
      </p:sp>
      <p:sp>
        <p:nvSpPr>
          <p:cNvPr id="7" name="TextBox 6"/>
          <p:cNvSpPr txBox="1"/>
          <p:nvPr/>
        </p:nvSpPr>
        <p:spPr>
          <a:xfrm>
            <a:off x="9334772" y="0"/>
            <a:ext cx="2854053"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400875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Functional differences between </a:t>
            </a:r>
            <a:r>
              <a:rPr lang="en-US" dirty="0" err="1" smtClean="0"/>
              <a:t>ionotropic</a:t>
            </a:r>
            <a:r>
              <a:rPr lang="en-US" dirty="0" smtClean="0"/>
              <a:t> &amp;</a:t>
            </a:r>
            <a:r>
              <a:rPr lang="en-US" dirty="0"/>
              <a:t> </a:t>
            </a:r>
            <a:r>
              <a:rPr lang="en-US" dirty="0" smtClean="0"/>
              <a:t>metabotropic receptors </a:t>
            </a:r>
            <a:endParaRPr lang="en-US"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18</a:t>
            </a:fld>
            <a:endParaRPr lang="en-US" dirty="0"/>
          </a:p>
        </p:txBody>
      </p:sp>
      <p:graphicFrame>
        <p:nvGraphicFramePr>
          <p:cNvPr id="6" name="Table 3"/>
          <p:cNvGraphicFramePr>
            <a:graphicFrameLocks noGrp="1"/>
          </p:cNvGraphicFramePr>
          <p:nvPr>
            <p:extLst>
              <p:ext uri="{D42A27DB-BD31-4B8C-83A1-F6EECF244321}">
                <p14:modId xmlns:p14="http://schemas.microsoft.com/office/powerpoint/2010/main" val="2805078523"/>
              </p:ext>
            </p:extLst>
          </p:nvPr>
        </p:nvGraphicFramePr>
        <p:xfrm>
          <a:off x="1341884" y="1485880"/>
          <a:ext cx="9289032" cy="2316480"/>
        </p:xfrm>
        <a:graphic>
          <a:graphicData uri="http://schemas.openxmlformats.org/drawingml/2006/table">
            <a:tbl>
              <a:tblPr firstRow="1" bandRow="1">
                <a:tableStyleId>{5DA37D80-6434-44D0-A028-1B22A696006F}</a:tableStyleId>
              </a:tblPr>
              <a:tblGrid>
                <a:gridCol w="4644516">
                  <a:extLst>
                    <a:ext uri="{9D8B030D-6E8A-4147-A177-3AD203B41FA5}">
                      <a16:colId xmlns:a16="http://schemas.microsoft.com/office/drawing/2014/main" val="20000"/>
                    </a:ext>
                  </a:extLst>
                </a:gridCol>
                <a:gridCol w="4644516">
                  <a:extLst>
                    <a:ext uri="{9D8B030D-6E8A-4147-A177-3AD203B41FA5}">
                      <a16:colId xmlns:a16="http://schemas.microsoft.com/office/drawing/2014/main" val="20001"/>
                    </a:ext>
                  </a:extLst>
                </a:gridCol>
              </a:tblGrid>
              <a:tr h="288032">
                <a:tc>
                  <a:txBody>
                    <a:bodyPr/>
                    <a:lstStyle/>
                    <a:p>
                      <a:pPr algn="ctr"/>
                      <a:r>
                        <a:rPr lang="en-US" sz="1600" b="0" dirty="0">
                          <a:solidFill>
                            <a:schemeClr val="accent2">
                              <a:lumMod val="75000"/>
                            </a:schemeClr>
                          </a:solidFill>
                        </a:rPr>
                        <a:t>IONOTROPIC</a:t>
                      </a:r>
                    </a:p>
                  </a:txBody>
                  <a:tcPr>
                    <a:solidFill>
                      <a:schemeClr val="bg1"/>
                    </a:solidFill>
                  </a:tcPr>
                </a:tc>
                <a:tc>
                  <a:txBody>
                    <a:bodyPr/>
                    <a:lstStyle/>
                    <a:p>
                      <a:pPr algn="ctr"/>
                      <a:r>
                        <a:rPr lang="en-US" sz="1600" b="0" dirty="0">
                          <a:solidFill>
                            <a:schemeClr val="accent2">
                              <a:lumMod val="75000"/>
                            </a:schemeClr>
                          </a:solidFill>
                        </a:rPr>
                        <a:t>METABOTROPIC</a:t>
                      </a:r>
                    </a:p>
                  </a:txBody>
                  <a:tcPr>
                    <a:solidFill>
                      <a:schemeClr val="bg1"/>
                    </a:solidFill>
                  </a:tcPr>
                </a:tc>
                <a:extLst>
                  <a:ext uri="{0D108BD9-81ED-4DB2-BD59-A6C34878D82A}">
                    <a16:rowId xmlns:a16="http://schemas.microsoft.com/office/drawing/2014/main"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Mediate rapid ​PSPs. </a:t>
                      </a:r>
                    </a:p>
                    <a:p>
                      <a:endParaRPr lang="en-US" sz="1600" dirty="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Mediate slower PSPs</a:t>
                      </a:r>
                    </a:p>
                    <a:p>
                      <a:endParaRPr lang="en-US" sz="1600" dirty="0">
                        <a:solidFill>
                          <a:schemeClr val="tx1"/>
                        </a:solidFill>
                      </a:endParaRPr>
                    </a:p>
                  </a:txBody>
                  <a:tcPr>
                    <a:solidFill>
                      <a:schemeClr val="bg1"/>
                    </a:solidFill>
                  </a:tcPr>
                </a:tc>
                <a:extLst>
                  <a:ext uri="{0D108BD9-81ED-4DB2-BD59-A6C34878D82A}">
                    <a16:rowId xmlns:a16="http://schemas.microsoft.com/office/drawing/2014/main"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Duration of PSPs is </a:t>
                      </a:r>
                      <a:r>
                        <a:rPr lang="en-US" sz="1600" dirty="0">
                          <a:solidFill>
                            <a:schemeClr val="accent4">
                              <a:lumMod val="75000"/>
                            </a:schemeClr>
                          </a:solidFill>
                        </a:rPr>
                        <a:t>10-­30</a:t>
                      </a:r>
                      <a:r>
                        <a:rPr lang="en-US" sz="1600" dirty="0"/>
                        <a:t>  </a:t>
                      </a:r>
                      <a:r>
                        <a:rPr lang="en-US" sz="1600" dirty="0" err="1"/>
                        <a:t>ms</a:t>
                      </a:r>
                      <a:r>
                        <a:rPr lang="en-US" sz="1600" dirty="0"/>
                        <a:t> or less</a:t>
                      </a:r>
                    </a:p>
                    <a:p>
                      <a:endParaRPr lang="en-US" sz="1600" dirty="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Duration from </a:t>
                      </a:r>
                      <a:r>
                        <a:rPr kumimoji="0" lang="en-US" sz="1600" kern="1200" dirty="0">
                          <a:solidFill>
                            <a:schemeClr val="accent4">
                              <a:lumMod val="75000"/>
                            </a:schemeClr>
                          </a:solidFill>
                          <a:latin typeface="+mn-lt"/>
                          <a:ea typeface="+mn-ea"/>
                          <a:cs typeface="+mn-cs"/>
                        </a:rPr>
                        <a:t>100`s</a:t>
                      </a:r>
                      <a:r>
                        <a:rPr lang="en-US" sz="1600" dirty="0"/>
                        <a:t> </a:t>
                      </a:r>
                      <a:r>
                        <a:rPr lang="en-US" sz="1600" dirty="0" err="1"/>
                        <a:t>ms</a:t>
                      </a:r>
                      <a:r>
                        <a:rPr lang="en-US" sz="1600" dirty="0"/>
                        <a:t> to minutes or longer.</a:t>
                      </a:r>
                    </a:p>
                    <a:p>
                      <a:endParaRPr lang="en-US" sz="1600" dirty="0">
                        <a:solidFill>
                          <a:schemeClr val="tx1"/>
                        </a:solidFill>
                      </a:endParaRPr>
                    </a:p>
                  </a:txBody>
                  <a:tcPr>
                    <a:solidFill>
                      <a:schemeClr val="bg1"/>
                    </a:solidFill>
                  </a:tcPr>
                </a:tc>
                <a:extLst>
                  <a:ext uri="{0D108BD9-81ED-4DB2-BD59-A6C34878D82A}">
                    <a16:rowId xmlns:a16="http://schemas.microsoft.com/office/drawing/2014/main" val="10002"/>
                  </a:ext>
                </a:extLst>
              </a:tr>
              <a:tr h="288032">
                <a:tc>
                  <a:txBody>
                    <a:bodyPr/>
                    <a:lstStyle/>
                    <a:p>
                      <a:r>
                        <a:rPr lang="en-US" sz="1600" dirty="0"/>
                        <a:t>PSPs (EPSP or IPSP) develop within </a:t>
                      </a:r>
                      <a:r>
                        <a:rPr lang="en-US" sz="1600" dirty="0">
                          <a:solidFill>
                            <a:schemeClr val="accent4">
                              <a:lumMod val="75000"/>
                            </a:schemeClr>
                          </a:solidFill>
                        </a:rPr>
                        <a:t>1-­2 </a:t>
                      </a:r>
                      <a:r>
                        <a:rPr lang="en-US" sz="1600" dirty="0" err="1"/>
                        <a:t>msec</a:t>
                      </a:r>
                      <a:r>
                        <a:rPr lang="en-US" sz="1600" dirty="0"/>
                        <a:t> after</a:t>
                      </a:r>
                    </a:p>
                    <a:p>
                      <a:r>
                        <a:rPr lang="en-US" sz="1600" dirty="0"/>
                        <a:t>an AP reaching the presynaptic terminal</a:t>
                      </a:r>
                    </a:p>
                    <a:p>
                      <a:endParaRPr lang="en-US" sz="1600" dirty="0">
                        <a:solidFill>
                          <a:schemeClr val="tx1"/>
                        </a:solidFill>
                      </a:endParaRPr>
                    </a:p>
                  </a:txBody>
                  <a:tcPr>
                    <a:solidFill>
                      <a:schemeClr val="bg1"/>
                    </a:solidFill>
                  </a:tcPr>
                </a:tc>
                <a:tc>
                  <a:txBody>
                    <a:bodyPr/>
                    <a:lstStyle/>
                    <a:p>
                      <a:r>
                        <a:rPr lang="en-US" sz="1600" dirty="0"/>
                        <a:t>This slowness is due to activation of second</a:t>
                      </a:r>
                    </a:p>
                    <a:p>
                      <a:r>
                        <a:rPr lang="en-US" sz="1600" dirty="0"/>
                        <a:t>messengers leading to opening of ion channels</a:t>
                      </a:r>
                    </a:p>
                    <a:p>
                      <a:endParaRPr lang="en-US" sz="1600" dirty="0">
                        <a:solidFill>
                          <a:schemeClr val="tx1"/>
                        </a:solidFill>
                      </a:endParaRPr>
                    </a:p>
                  </a:txBody>
                  <a:tcPr>
                    <a:solidFill>
                      <a:schemeClr val="bg1"/>
                    </a:solidFill>
                  </a:tcPr>
                </a:tc>
                <a:extLst>
                  <a:ext uri="{0D108BD9-81ED-4DB2-BD59-A6C34878D82A}">
                    <a16:rowId xmlns:a16="http://schemas.microsoft.com/office/drawing/2014/main" val="10003"/>
                  </a:ext>
                </a:extLst>
              </a:tr>
            </a:tbl>
          </a:graphicData>
        </a:graphic>
      </p:graphicFrame>
      <p:sp>
        <p:nvSpPr>
          <p:cNvPr id="7" name="مربع نص 6"/>
          <p:cNvSpPr txBox="1"/>
          <p:nvPr/>
        </p:nvSpPr>
        <p:spPr>
          <a:xfrm>
            <a:off x="1551754" y="5229200"/>
            <a:ext cx="908535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dirty="0" smtClean="0">
                <a:solidFill>
                  <a:schemeClr val="accent2">
                    <a:lumMod val="75000"/>
                  </a:schemeClr>
                </a:solidFill>
              </a:rPr>
              <a:t>A NT may ​activate both​ </a:t>
            </a:r>
            <a:r>
              <a:rPr lang="en-US" sz="1800" dirty="0" err="1" smtClean="0">
                <a:solidFill>
                  <a:schemeClr val="accent2">
                    <a:lumMod val="75000"/>
                  </a:schemeClr>
                </a:solidFill>
              </a:rPr>
              <a:t>ionotropic</a:t>
            </a:r>
            <a:r>
              <a:rPr lang="en-US" sz="1800" dirty="0" smtClean="0">
                <a:solidFill>
                  <a:schemeClr val="accent2">
                    <a:lumMod val="75000"/>
                  </a:schemeClr>
                </a:solidFill>
              </a:rPr>
              <a:t> and metabotropic receptors to produce both fast &amp; slow postsynaptic potentials at the same synapse</a:t>
            </a:r>
            <a:endParaRPr lang="en-US" sz="1800" dirty="0">
              <a:solidFill>
                <a:schemeClr val="accent2">
                  <a:lumMod val="75000"/>
                </a:schemeClr>
              </a:solidFill>
            </a:endParaRPr>
          </a:p>
        </p:txBody>
      </p:sp>
      <p:sp>
        <p:nvSpPr>
          <p:cNvPr id="8" name="Rectangle 7"/>
          <p:cNvSpPr/>
          <p:nvPr/>
        </p:nvSpPr>
        <p:spPr>
          <a:xfrm>
            <a:off x="9910836" y="0"/>
            <a:ext cx="2277989"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smtClean="0">
                <a:solidFill>
                  <a:schemeClr val="bg1"/>
                </a:solidFill>
              </a:rPr>
              <a:t>Extra</a:t>
            </a:r>
            <a:endParaRPr lang="en-US" sz="2400" b="1">
              <a:solidFill>
                <a:schemeClr val="bg1"/>
              </a:solidFill>
            </a:endParaRPr>
          </a:p>
        </p:txBody>
      </p:sp>
    </p:spTree>
    <p:extLst>
      <p:ext uri="{BB962C8B-B14F-4D97-AF65-F5344CB8AC3E}">
        <p14:creationId xmlns:p14="http://schemas.microsoft.com/office/powerpoint/2010/main" val="1289001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Electrical events in postsynaptic neurons ​</a:t>
            </a: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6" name="Rectangle 5"/>
          <p:cNvSpPr/>
          <p:nvPr/>
        </p:nvSpPr>
        <p:spPr>
          <a:xfrm>
            <a:off x="3698216" y="1268760"/>
            <a:ext cx="4368830" cy="241894"/>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rPr>
              <a:t>Electrical events in postsynaptic </a:t>
            </a:r>
            <a:r>
              <a:rPr lang="en-US" sz="1600" b="1" dirty="0" smtClean="0">
                <a:solidFill>
                  <a:schemeClr val="bg1"/>
                </a:solidFill>
              </a:rPr>
              <a:t>neuron</a:t>
            </a:r>
            <a:r>
              <a:rPr lang="en-US" sz="1600" b="1" dirty="0">
                <a:solidFill>
                  <a:schemeClr val="bg1"/>
                </a:solidFill>
              </a:rPr>
              <a:t> ​</a:t>
            </a:r>
          </a:p>
        </p:txBody>
      </p:sp>
      <p:sp>
        <p:nvSpPr>
          <p:cNvPr id="8" name="Rectangle 7"/>
          <p:cNvSpPr/>
          <p:nvPr/>
        </p:nvSpPr>
        <p:spPr>
          <a:xfrm>
            <a:off x="282744" y="1787479"/>
            <a:ext cx="3210726"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accent2">
                    <a:lumMod val="75000"/>
                  </a:schemeClr>
                </a:solidFill>
                <a:ea typeface="+mj-ea"/>
                <a:cs typeface="+mj-cs"/>
              </a:rPr>
              <a:t>1. Resting</a:t>
            </a:r>
            <a:r>
              <a:rPr lang="en-US" sz="1600" dirty="0">
                <a:solidFill>
                  <a:schemeClr val="accent2">
                    <a:lumMod val="75000"/>
                  </a:schemeClr>
                </a:solidFill>
                <a:ea typeface="+mj-ea"/>
                <a:cs typeface="+mj-cs"/>
              </a:rPr>
              <a:t> membrane potential (RMP) of neuronal soma</a:t>
            </a:r>
          </a:p>
        </p:txBody>
      </p:sp>
      <p:sp>
        <p:nvSpPr>
          <p:cNvPr id="9" name="Rectangle 8"/>
          <p:cNvSpPr/>
          <p:nvPr/>
        </p:nvSpPr>
        <p:spPr>
          <a:xfrm>
            <a:off x="8218531" y="1787479"/>
            <a:ext cx="3780537" cy="44285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accent2">
                    <a:lumMod val="75000"/>
                  </a:schemeClr>
                </a:solidFill>
                <a:ea typeface="+mj-ea"/>
                <a:cs typeface="+mj-cs"/>
              </a:rPr>
              <a:t>3. Inhibitory</a:t>
            </a:r>
            <a:r>
              <a:rPr lang="en-US" sz="1400" dirty="0">
                <a:solidFill>
                  <a:schemeClr val="accent2">
                    <a:lumMod val="75000"/>
                  </a:schemeClr>
                </a:solidFill>
                <a:ea typeface="+mj-ea"/>
                <a:cs typeface="+mj-cs"/>
              </a:rPr>
              <a:t> postsynaptic potentials (IPSPs)</a:t>
            </a:r>
          </a:p>
        </p:txBody>
      </p:sp>
      <p:cxnSp>
        <p:nvCxnSpPr>
          <p:cNvPr id="11" name="Straight Connector 10"/>
          <p:cNvCxnSpPr/>
          <p:nvPr/>
        </p:nvCxnSpPr>
        <p:spPr>
          <a:xfrm flipH="1">
            <a:off x="1888107" y="1615026"/>
            <a:ext cx="421247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H="1">
            <a:off x="6049324" y="1615026"/>
            <a:ext cx="4119703" cy="0"/>
          </a:xfrm>
          <a:prstGeom prst="line">
            <a:avLst/>
          </a:prstGeom>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3717432" y="1778351"/>
            <a:ext cx="4277137" cy="446007"/>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accent2">
                    <a:lumMod val="75000"/>
                  </a:schemeClr>
                </a:solidFill>
                <a:ea typeface="+mj-ea"/>
                <a:cs typeface="+mj-cs"/>
              </a:rPr>
              <a:t>2. Excitatory</a:t>
            </a:r>
            <a:r>
              <a:rPr lang="en-US" sz="1600" dirty="0">
                <a:solidFill>
                  <a:schemeClr val="accent2">
                    <a:lumMod val="75000"/>
                  </a:schemeClr>
                </a:solidFill>
                <a:ea typeface="+mj-ea"/>
                <a:cs typeface="+mj-cs"/>
              </a:rPr>
              <a:t> postsynaptic potential (EPSPs)</a:t>
            </a:r>
          </a:p>
        </p:txBody>
      </p:sp>
      <p:sp>
        <p:nvSpPr>
          <p:cNvPr id="20" name="Rectangle 19"/>
          <p:cNvSpPr/>
          <p:nvPr/>
        </p:nvSpPr>
        <p:spPr>
          <a:xfrm>
            <a:off x="282744" y="2273771"/>
            <a:ext cx="3210726" cy="3072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82563" indent="-182563">
              <a:buFont typeface="Arial" panose="020B0604020202020204" pitchFamily="34" charset="0"/>
              <a:buChar char="•"/>
            </a:pPr>
            <a:r>
              <a:rPr lang="en-US" sz="1400" dirty="0" smtClean="0">
                <a:solidFill>
                  <a:schemeClr val="tx1"/>
                </a:solidFill>
                <a:ea typeface="+mj-ea"/>
                <a:cs typeface="+mj-cs"/>
              </a:rPr>
              <a:t>Soma of a neuron has a RMP of</a:t>
            </a:r>
          </a:p>
          <a:p>
            <a:r>
              <a:rPr lang="en-US" sz="1400" dirty="0" smtClean="0">
                <a:solidFill>
                  <a:schemeClr val="tx1"/>
                </a:solidFill>
                <a:ea typeface="+mj-ea"/>
                <a:cs typeface="+mj-cs"/>
              </a:rPr>
              <a:t>    about </a:t>
            </a:r>
            <a:r>
              <a:rPr lang="en-US" sz="1400" dirty="0" smtClean="0">
                <a:solidFill>
                  <a:schemeClr val="accent4">
                    <a:lumMod val="75000"/>
                  </a:schemeClr>
                </a:solidFill>
                <a:ea typeface="+mj-ea"/>
                <a:cs typeface="+mj-cs"/>
              </a:rPr>
              <a:t>-65</a:t>
            </a:r>
            <a:r>
              <a:rPr lang="en-US" sz="1400" dirty="0" smtClean="0">
                <a:solidFill>
                  <a:schemeClr val="tx1"/>
                </a:solidFill>
                <a:ea typeface="+mj-ea"/>
                <a:cs typeface="+mj-cs"/>
              </a:rPr>
              <a:t> mv which is less negative</a:t>
            </a:r>
          </a:p>
          <a:p>
            <a:r>
              <a:rPr lang="en-US" sz="1400" dirty="0" smtClean="0">
                <a:solidFill>
                  <a:schemeClr val="tx1"/>
                </a:solidFill>
                <a:ea typeface="+mj-ea"/>
                <a:cs typeface="+mj-cs"/>
              </a:rPr>
              <a:t>    than the </a:t>
            </a:r>
            <a:r>
              <a:rPr lang="en-US" sz="1400" dirty="0" smtClean="0">
                <a:solidFill>
                  <a:schemeClr val="accent4">
                    <a:lumMod val="75000"/>
                  </a:schemeClr>
                </a:solidFill>
                <a:ea typeface="+mj-ea"/>
                <a:cs typeface="+mj-cs"/>
              </a:rPr>
              <a:t>(-­70 to 90)</a:t>
            </a:r>
            <a:r>
              <a:rPr lang="en-US" sz="1400" dirty="0">
                <a:solidFill>
                  <a:schemeClr val="tx1"/>
                </a:solidFill>
                <a:ea typeface="+mj-ea"/>
                <a:cs typeface="+mj-cs"/>
              </a:rPr>
              <a:t> </a:t>
            </a:r>
            <a:r>
              <a:rPr lang="en-US" sz="1400" dirty="0" smtClean="0">
                <a:solidFill>
                  <a:schemeClr val="tx1"/>
                </a:solidFill>
                <a:ea typeface="+mj-ea"/>
                <a:cs typeface="+mj-cs"/>
              </a:rPr>
              <a:t>mv found in </a:t>
            </a:r>
          </a:p>
          <a:p>
            <a:r>
              <a:rPr lang="en-US" sz="1400" dirty="0" smtClean="0">
                <a:solidFill>
                  <a:schemeClr val="tx1"/>
                </a:solidFill>
                <a:ea typeface="+mj-ea"/>
                <a:cs typeface="+mj-cs"/>
              </a:rPr>
              <a:t>    skeletal muscles fibers. </a:t>
            </a:r>
          </a:p>
          <a:p>
            <a:endParaRPr lang="en-US" sz="1400" dirty="0">
              <a:solidFill>
                <a:schemeClr val="tx1"/>
              </a:solidFill>
              <a:ea typeface="+mj-ea"/>
              <a:cs typeface="+mj-cs"/>
            </a:endParaRPr>
          </a:p>
          <a:p>
            <a:pPr marL="182563" indent="-182563">
              <a:buFont typeface="Arial" panose="020B0604020202020204" pitchFamily="34" charset="0"/>
              <a:buChar char="•"/>
            </a:pPr>
            <a:r>
              <a:rPr lang="en-US" sz="1400" dirty="0" smtClean="0">
                <a:solidFill>
                  <a:schemeClr val="tx1"/>
                </a:solidFill>
                <a:ea typeface="+mj-ea"/>
                <a:cs typeface="+mj-cs"/>
              </a:rPr>
              <a:t>If the voltage is less negative → the </a:t>
            </a:r>
          </a:p>
          <a:p>
            <a:r>
              <a:rPr lang="en-US" sz="1400" dirty="0">
                <a:solidFill>
                  <a:schemeClr val="tx1"/>
                </a:solidFill>
                <a:ea typeface="+mj-ea"/>
                <a:cs typeface="+mj-cs"/>
              </a:rPr>
              <a:t> </a:t>
            </a:r>
            <a:r>
              <a:rPr lang="en-US" sz="1400" dirty="0" smtClean="0">
                <a:solidFill>
                  <a:schemeClr val="tx1"/>
                </a:solidFill>
                <a:ea typeface="+mj-ea"/>
                <a:cs typeface="+mj-cs"/>
              </a:rPr>
              <a:t>    neuron is excitable.</a:t>
            </a:r>
            <a:endParaRPr lang="en-US" sz="1400" dirty="0">
              <a:solidFill>
                <a:schemeClr val="tx1"/>
              </a:solidFill>
              <a:ea typeface="+mj-ea"/>
              <a:cs typeface="+mj-cs"/>
            </a:endParaRPr>
          </a:p>
        </p:txBody>
      </p:sp>
      <p:sp>
        <p:nvSpPr>
          <p:cNvPr id="21" name="Rectangle 20"/>
          <p:cNvSpPr/>
          <p:nvPr/>
        </p:nvSpPr>
        <p:spPr>
          <a:xfrm>
            <a:off x="3717432" y="2273771"/>
            <a:ext cx="4277137" cy="3072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indent="-171450">
              <a:buFont typeface="Arial" panose="020B0604020202020204" pitchFamily="34" charset="0"/>
              <a:buChar char="•"/>
            </a:pPr>
            <a:r>
              <a:rPr lang="en-US" sz="1200" dirty="0" smtClean="0">
                <a:solidFill>
                  <a:schemeClr val="tx1"/>
                </a:solidFill>
                <a:ea typeface="+mj-ea"/>
                <a:cs typeface="+mj-cs"/>
              </a:rPr>
              <a:t>When excitatory ​neurotransmitter binds to its receptor on </a:t>
            </a:r>
          </a:p>
          <a:p>
            <a:r>
              <a:rPr lang="en-US" sz="1200" dirty="0">
                <a:solidFill>
                  <a:schemeClr val="tx1"/>
                </a:solidFill>
                <a:ea typeface="+mj-ea"/>
                <a:cs typeface="+mj-cs"/>
              </a:rPr>
              <a:t> </a:t>
            </a:r>
            <a:r>
              <a:rPr lang="en-US" sz="1200" dirty="0" smtClean="0">
                <a:solidFill>
                  <a:schemeClr val="tx1"/>
                </a:solidFill>
                <a:ea typeface="+mj-ea"/>
                <a:cs typeface="+mj-cs"/>
              </a:rPr>
              <a:t>   post synaptic membrane → partial depolarization​ </a:t>
            </a:r>
          </a:p>
          <a:p>
            <a:r>
              <a:rPr lang="en-US" sz="1200" dirty="0" smtClean="0">
                <a:solidFill>
                  <a:schemeClr val="tx1"/>
                </a:solidFill>
                <a:ea typeface="+mj-ea"/>
                <a:cs typeface="+mj-cs"/>
              </a:rPr>
              <a:t>   (increase Na influx​) of post­synaptic cell membrane Immediately              under presynaptic ending, </a:t>
            </a:r>
            <a:r>
              <a:rPr lang="en-US" sz="1200" dirty="0" smtClean="0">
                <a:solidFill>
                  <a:schemeClr val="bg2">
                    <a:lumMod val="75000"/>
                  </a:schemeClr>
                </a:solidFill>
                <a:ea typeface="+mj-ea"/>
                <a:cs typeface="+mj-cs"/>
              </a:rPr>
              <a:t>i.e. EPSPs.</a:t>
            </a:r>
          </a:p>
          <a:p>
            <a:pPr marL="171450" indent="-171450">
              <a:buFont typeface="Arial" panose="020B0604020202020204" pitchFamily="34" charset="0"/>
              <a:buChar char="•"/>
            </a:pPr>
            <a:endParaRPr lang="en-US" sz="1200" dirty="0" smtClean="0">
              <a:solidFill>
                <a:schemeClr val="tx1"/>
              </a:solidFill>
              <a:ea typeface="+mj-ea"/>
              <a:cs typeface="+mj-cs"/>
            </a:endParaRPr>
          </a:p>
          <a:p>
            <a:pPr marL="171450" indent="-171450">
              <a:buFont typeface="Arial" panose="020B0604020202020204" pitchFamily="34" charset="0"/>
              <a:buChar char="•"/>
            </a:pPr>
            <a:r>
              <a:rPr lang="en-US" sz="1200" dirty="0" smtClean="0">
                <a:solidFill>
                  <a:schemeClr val="tx1"/>
                </a:solidFill>
                <a:ea typeface="+mj-ea"/>
                <a:cs typeface="+mj-cs"/>
              </a:rPr>
              <a:t>If this potential rises enough to threshold level → AP will </a:t>
            </a:r>
          </a:p>
          <a:p>
            <a:r>
              <a:rPr lang="en-US" sz="1200" dirty="0">
                <a:solidFill>
                  <a:schemeClr val="tx1"/>
                </a:solidFill>
                <a:ea typeface="+mj-ea"/>
                <a:cs typeface="+mj-cs"/>
              </a:rPr>
              <a:t> </a:t>
            </a:r>
            <a:r>
              <a:rPr lang="en-US" sz="1200" dirty="0" smtClean="0">
                <a:solidFill>
                  <a:schemeClr val="tx1"/>
                </a:solidFill>
                <a:ea typeface="+mj-ea"/>
                <a:cs typeface="+mj-cs"/>
              </a:rPr>
              <a:t>   develop and excite the neuron.</a:t>
            </a:r>
          </a:p>
          <a:p>
            <a:pPr marL="171450" indent="-171450">
              <a:buFont typeface="Arial" panose="020B0604020202020204" pitchFamily="34" charset="0"/>
              <a:buChar char="•"/>
            </a:pPr>
            <a:endParaRPr lang="en-US" sz="1200" dirty="0" smtClean="0">
              <a:solidFill>
                <a:schemeClr val="tx1"/>
              </a:solidFill>
              <a:ea typeface="+mj-ea"/>
              <a:cs typeface="+mj-cs"/>
            </a:endParaRPr>
          </a:p>
          <a:p>
            <a:pPr marL="171450" indent="-171450">
              <a:buFont typeface="Arial" panose="020B0604020202020204" pitchFamily="34" charset="0"/>
              <a:buChar char="•"/>
            </a:pPr>
            <a:r>
              <a:rPr lang="en-US" sz="1200" dirty="0" smtClean="0">
                <a:solidFill>
                  <a:schemeClr val="tx1"/>
                </a:solidFill>
                <a:ea typeface="+mj-ea"/>
                <a:cs typeface="+mj-cs"/>
              </a:rPr>
              <a:t>This summation will cause the membrane potential to increase​ from </a:t>
            </a:r>
            <a:r>
              <a:rPr lang="en-US" sz="1200" dirty="0" smtClean="0">
                <a:solidFill>
                  <a:schemeClr val="accent4">
                    <a:lumMod val="75000"/>
                  </a:schemeClr>
                </a:solidFill>
                <a:ea typeface="+mj-ea"/>
                <a:cs typeface="+mj-cs"/>
              </a:rPr>
              <a:t>-­65 to -­45 </a:t>
            </a:r>
            <a:r>
              <a:rPr lang="en-US" sz="1200" dirty="0" smtClean="0">
                <a:solidFill>
                  <a:schemeClr val="tx1"/>
                </a:solidFill>
                <a:ea typeface="+mj-ea"/>
                <a:cs typeface="+mj-cs"/>
              </a:rPr>
              <a:t>mV. </a:t>
            </a:r>
            <a:r>
              <a:rPr lang="en-US" sz="1200" dirty="0" smtClean="0">
                <a:solidFill>
                  <a:schemeClr val="bg1">
                    <a:lumMod val="50000"/>
                  </a:schemeClr>
                </a:solidFill>
                <a:ea typeface="+mj-ea"/>
                <a:cs typeface="+mj-cs"/>
              </a:rPr>
              <a:t>(20 mV difference.)</a:t>
            </a:r>
          </a:p>
          <a:p>
            <a:pPr marL="171450" indent="-171450">
              <a:buFont typeface="Arial" panose="020B0604020202020204" pitchFamily="34" charset="0"/>
              <a:buChar char="•"/>
            </a:pPr>
            <a:endParaRPr lang="en-US" sz="1200" dirty="0" smtClean="0">
              <a:solidFill>
                <a:schemeClr val="tx1"/>
              </a:solidFill>
              <a:ea typeface="+mj-ea"/>
              <a:cs typeface="+mj-cs"/>
            </a:endParaRPr>
          </a:p>
          <a:p>
            <a:pPr marL="171450" indent="-171450">
              <a:buFont typeface="Arial" panose="020B0604020202020204" pitchFamily="34" charset="0"/>
              <a:buChar char="•"/>
            </a:pPr>
            <a:r>
              <a:rPr lang="en-US" sz="1200" dirty="0" smtClean="0">
                <a:solidFill>
                  <a:schemeClr val="tx1"/>
                </a:solidFill>
                <a:ea typeface="+mj-ea"/>
                <a:cs typeface="+mj-cs"/>
              </a:rPr>
              <a:t>So the EPSPs = ​</a:t>
            </a:r>
            <a:r>
              <a:rPr lang="en-US" sz="1200" dirty="0" smtClean="0">
                <a:solidFill>
                  <a:schemeClr val="accent4">
                    <a:lumMod val="75000"/>
                  </a:schemeClr>
                </a:solidFill>
                <a:ea typeface="+mj-ea"/>
                <a:cs typeface="+mj-cs"/>
              </a:rPr>
              <a:t>+20</a:t>
            </a:r>
            <a:r>
              <a:rPr lang="en-US" sz="1200" dirty="0" smtClean="0">
                <a:solidFill>
                  <a:schemeClr val="tx1"/>
                </a:solidFill>
                <a:ea typeface="+mj-ea"/>
                <a:cs typeface="+mj-cs"/>
              </a:rPr>
              <a:t>mV​ makes the membrane reach the firing </a:t>
            </a:r>
          </a:p>
          <a:p>
            <a:r>
              <a:rPr lang="en-US" sz="1200" dirty="0">
                <a:solidFill>
                  <a:schemeClr val="tx1"/>
                </a:solidFill>
                <a:ea typeface="+mj-ea"/>
                <a:cs typeface="+mj-cs"/>
              </a:rPr>
              <a:t> </a:t>
            </a:r>
            <a:r>
              <a:rPr lang="en-US" sz="1200" dirty="0" smtClean="0">
                <a:solidFill>
                  <a:schemeClr val="tx1"/>
                </a:solidFill>
                <a:ea typeface="+mj-ea"/>
                <a:cs typeface="+mj-cs"/>
              </a:rPr>
              <a:t>   level → AP develops at ​axon hillock​.</a:t>
            </a:r>
          </a:p>
          <a:p>
            <a:pPr marL="171450" indent="-171450">
              <a:buFont typeface="Arial" panose="020B0604020202020204" pitchFamily="34" charset="0"/>
              <a:buChar char="•"/>
            </a:pPr>
            <a:endParaRPr lang="en-US" sz="1200" dirty="0" smtClean="0">
              <a:solidFill>
                <a:schemeClr val="tx1"/>
              </a:solidFill>
              <a:ea typeface="+mj-ea"/>
              <a:cs typeface="+mj-cs"/>
            </a:endParaRPr>
          </a:p>
          <a:p>
            <a:pPr marL="171450" indent="-171450">
              <a:buFont typeface="Arial" panose="020B0604020202020204" pitchFamily="34" charset="0"/>
              <a:buChar char="•"/>
            </a:pPr>
            <a:r>
              <a:rPr lang="en-US" sz="1200" dirty="0" smtClean="0">
                <a:solidFill>
                  <a:schemeClr val="tx1"/>
                </a:solidFill>
                <a:ea typeface="+mj-ea"/>
                <a:cs typeface="+mj-cs"/>
              </a:rPr>
              <a:t>Synapse on the cell body ​is more effective than other parts of </a:t>
            </a:r>
          </a:p>
          <a:p>
            <a:r>
              <a:rPr lang="en-US" sz="1200" dirty="0">
                <a:solidFill>
                  <a:schemeClr val="tx1"/>
                </a:solidFill>
                <a:ea typeface="+mj-ea"/>
                <a:cs typeface="+mj-cs"/>
              </a:rPr>
              <a:t> </a:t>
            </a:r>
            <a:r>
              <a:rPr lang="en-US" sz="1200" dirty="0" smtClean="0">
                <a:solidFill>
                  <a:schemeClr val="tx1"/>
                </a:solidFill>
                <a:ea typeface="+mj-ea"/>
                <a:cs typeface="+mj-cs"/>
              </a:rPr>
              <a:t>   the neuron. </a:t>
            </a:r>
            <a:endParaRPr lang="en-US" sz="1200" dirty="0">
              <a:solidFill>
                <a:schemeClr val="tx1"/>
              </a:solidFill>
              <a:ea typeface="+mj-ea"/>
              <a:cs typeface="+mj-cs"/>
            </a:endParaRPr>
          </a:p>
        </p:txBody>
      </p:sp>
      <p:sp>
        <p:nvSpPr>
          <p:cNvPr id="24" name="Rectangle 23"/>
          <p:cNvSpPr/>
          <p:nvPr/>
        </p:nvSpPr>
        <p:spPr>
          <a:xfrm>
            <a:off x="8218532" y="2300573"/>
            <a:ext cx="3780536" cy="3072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accent2">
                    <a:lumMod val="75000"/>
                  </a:schemeClr>
                </a:solidFill>
                <a:ea typeface="+mj-ea"/>
                <a:cs typeface="+mj-cs"/>
              </a:rPr>
              <a:t>How</a:t>
            </a:r>
            <a:r>
              <a:rPr lang="en-US" sz="1400" dirty="0" smtClean="0">
                <a:solidFill>
                  <a:schemeClr val="accent2">
                    <a:lumMod val="75000"/>
                  </a:schemeClr>
                </a:solidFill>
                <a:ea typeface="+mj-ea"/>
                <a:cs typeface="+mj-cs"/>
              </a:rPr>
              <a:t>?</a:t>
            </a:r>
          </a:p>
          <a:p>
            <a:pPr marL="182563" indent="-182563">
              <a:buFont typeface="Arial" panose="020B0604020202020204" pitchFamily="34" charset="0"/>
              <a:buChar char="•"/>
            </a:pPr>
            <a:r>
              <a:rPr lang="en-US" sz="1200" dirty="0" smtClean="0">
                <a:solidFill>
                  <a:schemeClr val="tx1"/>
                </a:solidFill>
                <a:ea typeface="+mj-ea"/>
                <a:cs typeface="+mj-cs"/>
              </a:rPr>
              <a:t>When an</a:t>
            </a:r>
            <a:r>
              <a:rPr lang="en-US" sz="1200" dirty="0">
                <a:solidFill>
                  <a:schemeClr val="tx1"/>
                </a:solidFill>
                <a:ea typeface="+mj-ea"/>
                <a:cs typeface="+mj-cs"/>
              </a:rPr>
              <a:t> inhibitory​ </a:t>
            </a:r>
            <a:r>
              <a:rPr lang="en-US" sz="1200" dirty="0" smtClean="0">
                <a:solidFill>
                  <a:schemeClr val="tx1"/>
                </a:solidFill>
                <a:ea typeface="+mj-ea"/>
                <a:cs typeface="+mj-cs"/>
              </a:rPr>
              <a:t>NT</a:t>
            </a:r>
            <a:r>
              <a:rPr lang="en-US" sz="1200" dirty="0">
                <a:solidFill>
                  <a:schemeClr val="tx1"/>
                </a:solidFill>
                <a:ea typeface="+mj-ea"/>
                <a:cs typeface="+mj-cs"/>
              </a:rPr>
              <a:t> binds to its </a:t>
            </a:r>
            <a:r>
              <a:rPr lang="en-US" sz="1200" dirty="0" smtClean="0">
                <a:solidFill>
                  <a:schemeClr val="tx1"/>
                </a:solidFill>
                <a:ea typeface="+mj-ea"/>
                <a:cs typeface="+mj-cs"/>
              </a:rPr>
              <a:t>receptor</a:t>
            </a:r>
            <a:r>
              <a:rPr lang="en-US" sz="1200" dirty="0">
                <a:solidFill>
                  <a:schemeClr val="tx1"/>
                </a:solidFill>
                <a:ea typeface="+mj-ea"/>
                <a:cs typeface="+mj-cs"/>
              </a:rPr>
              <a:t> on </a:t>
            </a:r>
            <a:r>
              <a:rPr lang="en-US" sz="1200" dirty="0" smtClean="0">
                <a:solidFill>
                  <a:schemeClr val="tx1"/>
                </a:solidFill>
                <a:ea typeface="+mj-ea"/>
                <a:cs typeface="+mj-cs"/>
              </a:rPr>
              <a:t>post synaptic</a:t>
            </a:r>
            <a:r>
              <a:rPr lang="en-US" sz="1200" dirty="0">
                <a:solidFill>
                  <a:schemeClr val="tx1"/>
                </a:solidFill>
                <a:ea typeface="+mj-ea"/>
                <a:cs typeface="+mj-cs"/>
              </a:rPr>
              <a:t> </a:t>
            </a:r>
            <a:r>
              <a:rPr lang="en-US" sz="1200" dirty="0" smtClean="0">
                <a:solidFill>
                  <a:schemeClr val="tx1"/>
                </a:solidFill>
                <a:ea typeface="+mj-ea"/>
                <a:cs typeface="+mj-cs"/>
              </a:rPr>
              <a:t>membran</a:t>
            </a:r>
            <a:r>
              <a:rPr lang="en-US" sz="1200" dirty="0" smtClean="0"/>
              <a:t>e</a:t>
            </a:r>
            <a:r>
              <a:rPr lang="en-US" sz="1200" dirty="0"/>
              <a:t>, it </a:t>
            </a:r>
            <a:r>
              <a:rPr lang="en-US" sz="1200" dirty="0" smtClean="0"/>
              <a:t>causes </a:t>
            </a:r>
            <a:r>
              <a:rPr lang="en-US" sz="1200" dirty="0" smtClean="0">
                <a:solidFill>
                  <a:schemeClr val="tx1"/>
                </a:solidFill>
                <a:ea typeface="+mj-ea"/>
                <a:cs typeface="+mj-cs"/>
              </a:rPr>
              <a:t>hyper</a:t>
            </a:r>
            <a:r>
              <a:rPr lang="en-US" sz="1200" dirty="0">
                <a:solidFill>
                  <a:schemeClr val="tx1"/>
                </a:solidFill>
                <a:ea typeface="+mj-ea"/>
                <a:cs typeface="+mj-cs"/>
              </a:rPr>
              <a:t>​polarization </a:t>
            </a:r>
            <a:r>
              <a:rPr lang="en-US" sz="1200" dirty="0" smtClean="0">
                <a:solidFill>
                  <a:schemeClr val="tx1"/>
                </a:solidFill>
                <a:ea typeface="+mj-ea"/>
                <a:cs typeface="+mj-cs"/>
              </a:rPr>
              <a:t>of</a:t>
            </a:r>
            <a:r>
              <a:rPr lang="en-US" sz="1200" dirty="0">
                <a:solidFill>
                  <a:schemeClr val="tx1"/>
                </a:solidFill>
                <a:ea typeface="+mj-ea"/>
                <a:cs typeface="+mj-cs"/>
              </a:rPr>
              <a:t> </a:t>
            </a:r>
            <a:r>
              <a:rPr lang="en-US" sz="1200" dirty="0" smtClean="0">
                <a:solidFill>
                  <a:schemeClr val="tx1"/>
                </a:solidFill>
                <a:ea typeface="+mj-ea"/>
                <a:cs typeface="+mj-cs"/>
              </a:rPr>
              <a:t>the</a:t>
            </a:r>
            <a:r>
              <a:rPr lang="en-US" sz="1200" dirty="0">
                <a:solidFill>
                  <a:schemeClr val="tx1"/>
                </a:solidFill>
                <a:ea typeface="+mj-ea"/>
                <a:cs typeface="+mj-cs"/>
              </a:rPr>
              <a:t> </a:t>
            </a:r>
            <a:endParaRPr lang="en-US" sz="1200" dirty="0" smtClean="0">
              <a:solidFill>
                <a:schemeClr val="tx1"/>
              </a:solidFill>
              <a:ea typeface="+mj-ea"/>
              <a:cs typeface="+mj-cs"/>
            </a:endParaRPr>
          </a:p>
          <a:p>
            <a:r>
              <a:rPr lang="en-US" sz="1200" dirty="0" smtClean="0">
                <a:solidFill>
                  <a:schemeClr val="tx1"/>
                </a:solidFill>
                <a:ea typeface="+mj-ea"/>
                <a:cs typeface="+mj-cs"/>
              </a:rPr>
              <a:t>       postsynaptic</a:t>
            </a:r>
            <a:r>
              <a:rPr lang="en-US" sz="1200" dirty="0">
                <a:solidFill>
                  <a:schemeClr val="tx1"/>
                </a:solidFill>
                <a:ea typeface="+mj-ea"/>
                <a:cs typeface="+mj-cs"/>
              </a:rPr>
              <a:t> membrane</a:t>
            </a:r>
          </a:p>
          <a:p>
            <a:pPr marL="171450" indent="-171450">
              <a:buFont typeface="Arial" panose="020B0604020202020204" pitchFamily="34" charset="0"/>
              <a:buChar char="•"/>
            </a:pPr>
            <a:endParaRPr lang="en-US" sz="1200" dirty="0">
              <a:solidFill>
                <a:schemeClr val="tx1"/>
              </a:solidFill>
              <a:ea typeface="+mj-ea"/>
              <a:cs typeface="+mj-cs"/>
            </a:endParaRPr>
          </a:p>
          <a:p>
            <a:pPr marL="171450" indent="-171450">
              <a:buFont typeface="Arial" panose="020B0604020202020204" pitchFamily="34" charset="0"/>
              <a:buChar char="•"/>
            </a:pPr>
            <a:r>
              <a:rPr lang="en-US" sz="1200" dirty="0">
                <a:solidFill>
                  <a:schemeClr val="tx1"/>
                </a:solidFill>
                <a:ea typeface="+mj-ea"/>
                <a:cs typeface="+mj-cs"/>
              </a:rPr>
              <a:t>Increases​ membrane permeability to </a:t>
            </a:r>
            <a:r>
              <a:rPr lang="en-US" sz="1200" dirty="0" smtClean="0">
                <a:solidFill>
                  <a:schemeClr val="tx1"/>
                </a:solidFill>
                <a:ea typeface="+mj-ea"/>
                <a:cs typeface="+mj-cs"/>
              </a:rPr>
              <a:t>Cl</a:t>
            </a:r>
            <a:r>
              <a:rPr lang="en-US" sz="1200" baseline="30000" dirty="0" smtClean="0"/>
              <a:t>- </a:t>
            </a:r>
            <a:r>
              <a:rPr lang="en-US" sz="1200" dirty="0" smtClean="0">
                <a:solidFill>
                  <a:schemeClr val="tx1"/>
                </a:solidFill>
                <a:ea typeface="+mj-ea"/>
                <a:cs typeface="+mj-cs"/>
              </a:rPr>
              <a:t>­</a:t>
            </a:r>
            <a:r>
              <a:rPr lang="en-US" sz="1200" dirty="0">
                <a:solidFill>
                  <a:schemeClr val="tx1"/>
                </a:solidFill>
                <a:ea typeface="+mj-ea"/>
                <a:cs typeface="+mj-cs"/>
              </a:rPr>
              <a:t>​ of </a:t>
            </a:r>
            <a:r>
              <a:rPr lang="en-US" sz="1200" dirty="0" smtClean="0">
                <a:solidFill>
                  <a:schemeClr val="tx1"/>
                </a:solidFill>
                <a:ea typeface="+mj-ea"/>
                <a:cs typeface="+mj-cs"/>
              </a:rPr>
              <a:t>post synaptic</a:t>
            </a:r>
            <a:r>
              <a:rPr lang="en-US" sz="1200" dirty="0">
                <a:solidFill>
                  <a:schemeClr val="tx1"/>
                </a:solidFill>
                <a:ea typeface="+mj-ea"/>
                <a:cs typeface="+mj-cs"/>
              </a:rPr>
              <a:t> </a:t>
            </a:r>
            <a:r>
              <a:rPr lang="en-US" sz="1200" dirty="0" smtClean="0">
                <a:solidFill>
                  <a:schemeClr val="tx1"/>
                </a:solidFill>
                <a:ea typeface="+mj-ea"/>
                <a:cs typeface="+mj-cs"/>
              </a:rPr>
              <a:t>membrane</a:t>
            </a:r>
            <a:r>
              <a:rPr lang="en-US" sz="1200" dirty="0">
                <a:solidFill>
                  <a:schemeClr val="tx1"/>
                </a:solidFill>
                <a:ea typeface="+mj-ea"/>
                <a:cs typeface="+mj-cs"/>
              </a:rPr>
              <a:t> </a:t>
            </a:r>
            <a:r>
              <a:rPr lang="en-US" sz="1200" dirty="0" smtClean="0"/>
              <a:t>(produced </a:t>
            </a:r>
            <a:r>
              <a:rPr lang="en-US" sz="1200" dirty="0"/>
              <a:t>by inhibitory </a:t>
            </a:r>
            <a:r>
              <a:rPr lang="en-US" sz="1200" dirty="0" smtClean="0"/>
              <a:t>neurotransmitter)</a:t>
            </a:r>
            <a:r>
              <a:rPr lang="en-US" sz="1200" dirty="0"/>
              <a:t> </a:t>
            </a:r>
            <a:r>
              <a:rPr lang="en-US" sz="1200" dirty="0" smtClean="0">
                <a:latin typeface="Times New Roman" panose="02020603050405020304" pitchFamily="18" charset="0"/>
                <a:cs typeface="Times New Roman" panose="02020603050405020304" pitchFamily="18" charset="0"/>
              </a:rPr>
              <a:t>→</a:t>
            </a:r>
            <a:r>
              <a:rPr lang="en-US" sz="1200" dirty="0" smtClean="0">
                <a:solidFill>
                  <a:schemeClr val="tx1"/>
                </a:solidFill>
                <a:ea typeface="+mj-ea"/>
                <a:cs typeface="+mj-cs"/>
              </a:rPr>
              <a:t>Decrease​ excitability</a:t>
            </a:r>
            <a:r>
              <a:rPr lang="en-US" sz="1200" dirty="0">
                <a:solidFill>
                  <a:schemeClr val="tx1"/>
                </a:solidFill>
                <a:ea typeface="+mj-ea"/>
                <a:cs typeface="+mj-cs"/>
              </a:rPr>
              <a:t> </a:t>
            </a:r>
            <a:r>
              <a:rPr lang="en-US" sz="1200" dirty="0" smtClean="0">
                <a:solidFill>
                  <a:schemeClr val="tx1"/>
                </a:solidFill>
                <a:ea typeface="+mj-ea"/>
                <a:cs typeface="+mj-cs"/>
              </a:rPr>
              <a:t>and</a:t>
            </a:r>
            <a:r>
              <a:rPr lang="en-US" sz="1200" dirty="0">
                <a:solidFill>
                  <a:schemeClr val="tx1"/>
                </a:solidFill>
                <a:ea typeface="+mj-ea"/>
                <a:cs typeface="+mj-cs"/>
              </a:rPr>
              <a:t> </a:t>
            </a:r>
            <a:endParaRPr lang="en-US" sz="1200" dirty="0" smtClean="0">
              <a:solidFill>
                <a:schemeClr val="tx1"/>
              </a:solidFill>
              <a:ea typeface="+mj-ea"/>
              <a:cs typeface="+mj-cs"/>
            </a:endParaRPr>
          </a:p>
          <a:p>
            <a:r>
              <a:rPr lang="en-US" sz="1200" dirty="0" smtClean="0">
                <a:solidFill>
                  <a:schemeClr val="tx1"/>
                </a:solidFill>
                <a:ea typeface="+mj-ea"/>
                <a:cs typeface="+mj-cs"/>
              </a:rPr>
              <a:t>    membrane</a:t>
            </a:r>
            <a:r>
              <a:rPr lang="en-US" sz="1200" dirty="0">
                <a:solidFill>
                  <a:schemeClr val="tx1"/>
                </a:solidFill>
                <a:ea typeface="+mj-ea"/>
                <a:cs typeface="+mj-cs"/>
              </a:rPr>
              <a:t> potential(more negative). Where the </a:t>
            </a:r>
            <a:r>
              <a:rPr lang="en-US" sz="1200" dirty="0" smtClean="0">
                <a:solidFill>
                  <a:schemeClr val="tx1"/>
                </a:solidFill>
                <a:ea typeface="+mj-ea"/>
                <a:cs typeface="+mj-cs"/>
              </a:rPr>
              <a:t>  membrane</a:t>
            </a:r>
            <a:r>
              <a:rPr lang="en-US" sz="1200" dirty="0">
                <a:solidFill>
                  <a:schemeClr val="tx1"/>
                </a:solidFill>
                <a:ea typeface="+mj-ea"/>
                <a:cs typeface="+mj-cs"/>
              </a:rPr>
              <a:t> reaches </a:t>
            </a:r>
            <a:r>
              <a:rPr lang="en-US" sz="1200" dirty="0" smtClean="0">
                <a:solidFill>
                  <a:schemeClr val="bg1">
                    <a:lumMod val="65000"/>
                  </a:schemeClr>
                </a:solidFill>
                <a:ea typeface="+mj-ea"/>
                <a:cs typeface="+mj-cs"/>
              </a:rPr>
              <a:t>-</a:t>
            </a:r>
            <a:r>
              <a:rPr lang="en-US" sz="1200" dirty="0">
                <a:solidFill>
                  <a:schemeClr val="bg1">
                    <a:lumMod val="65000"/>
                  </a:schemeClr>
                </a:solidFill>
                <a:ea typeface="+mj-ea"/>
                <a:cs typeface="+mj-cs"/>
              </a:rPr>
              <a:t>70 mV​ (5 mV difference of the RMP</a:t>
            </a:r>
            <a:r>
              <a:rPr lang="en-US" sz="1200" dirty="0" smtClean="0">
                <a:solidFill>
                  <a:schemeClr val="bg1">
                    <a:lumMod val="65000"/>
                  </a:schemeClr>
                </a:solidFill>
                <a:ea typeface="+mj-ea"/>
                <a:cs typeface="+mj-cs"/>
              </a:rPr>
              <a:t>.)</a:t>
            </a:r>
          </a:p>
          <a:p>
            <a:pPr marL="171450" indent="-171450">
              <a:buFont typeface="Arial" panose="020B0604020202020204" pitchFamily="34" charset="0"/>
              <a:buChar char="•"/>
            </a:pPr>
            <a:endParaRPr lang="en-US" sz="1200" dirty="0" smtClean="0">
              <a:solidFill>
                <a:schemeClr val="bg1">
                  <a:lumMod val="65000"/>
                </a:schemeClr>
              </a:solidFill>
              <a:ea typeface="+mj-ea"/>
              <a:cs typeface="+mj-cs"/>
            </a:endParaRPr>
          </a:p>
        </p:txBody>
      </p:sp>
      <p:cxnSp>
        <p:nvCxnSpPr>
          <p:cNvPr id="34" name="Straight Connector 33"/>
          <p:cNvCxnSpPr/>
          <p:nvPr/>
        </p:nvCxnSpPr>
        <p:spPr>
          <a:xfrm>
            <a:off x="5858456" y="1510654"/>
            <a:ext cx="0" cy="104372"/>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a:off x="1888107" y="161502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a:off x="5858456" y="161502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p:nvPr/>
        </p:nvCxnSpPr>
        <p:spPr>
          <a:xfrm>
            <a:off x="10169027" y="161502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609460" y="5443457"/>
            <a:ext cx="10969943" cy="954107"/>
          </a:xfrm>
          <a:prstGeom prst="rect">
            <a:avLst/>
          </a:prstGeom>
        </p:spPr>
        <p:txBody>
          <a:bodyPr wrap="square">
            <a:spAutoFit/>
          </a:bodyPr>
          <a:lstStyle/>
          <a:p>
            <a:r>
              <a:rPr lang="en-US" sz="1400" dirty="0">
                <a:solidFill>
                  <a:schemeClr val="accent2">
                    <a:lumMod val="75000"/>
                  </a:schemeClr>
                </a:solidFill>
                <a:ea typeface="+mj-ea"/>
                <a:cs typeface="+mj-cs"/>
              </a:rPr>
              <a:t>How EPSPs differs from Action potential?</a:t>
            </a:r>
          </a:p>
          <a:p>
            <a:r>
              <a:rPr lang="en-US" sz="1400" dirty="0">
                <a:ea typeface="+mj-ea"/>
                <a:cs typeface="+mj-cs"/>
              </a:rPr>
              <a:t>• Proportionate to the strength of the </a:t>
            </a:r>
            <a:r>
              <a:rPr lang="en-US" sz="1400" dirty="0" smtClean="0">
                <a:ea typeface="+mj-ea"/>
                <a:cs typeface="+mj-cs"/>
              </a:rPr>
              <a:t>stimulus.</a:t>
            </a:r>
            <a:endParaRPr lang="en-US" sz="1400" dirty="0">
              <a:ea typeface="+mj-ea"/>
              <a:cs typeface="+mj-cs"/>
            </a:endParaRPr>
          </a:p>
          <a:p>
            <a:r>
              <a:rPr lang="en-US" sz="1400" dirty="0">
                <a:ea typeface="+mj-ea"/>
                <a:cs typeface="+mj-cs"/>
              </a:rPr>
              <a:t>• Can be </a:t>
            </a:r>
            <a:r>
              <a:rPr lang="en-US" sz="1400" dirty="0" smtClean="0">
                <a:ea typeface="+mj-ea"/>
                <a:cs typeface="+mj-cs"/>
              </a:rPr>
              <a:t>summated.</a:t>
            </a:r>
            <a:endParaRPr lang="en-US" sz="1400" dirty="0">
              <a:ea typeface="+mj-ea"/>
              <a:cs typeface="+mj-cs"/>
            </a:endParaRPr>
          </a:p>
          <a:p>
            <a:r>
              <a:rPr lang="en-US" sz="1400" dirty="0">
                <a:ea typeface="+mj-ea"/>
                <a:cs typeface="+mj-cs"/>
              </a:rPr>
              <a:t>• If large enough to reach firing level à AP is </a:t>
            </a:r>
            <a:r>
              <a:rPr lang="en-US" sz="1400" dirty="0" smtClean="0">
                <a:ea typeface="+mj-ea"/>
                <a:cs typeface="+mj-cs"/>
              </a:rPr>
              <a:t>produced.</a:t>
            </a:r>
            <a:endParaRPr lang="en-US" sz="1400" dirty="0">
              <a:ea typeface="+mj-ea"/>
              <a:cs typeface="+mj-cs"/>
            </a:endParaRPr>
          </a:p>
        </p:txBody>
      </p:sp>
      <p:sp>
        <p:nvSpPr>
          <p:cNvPr id="23" name="TextBox 22"/>
          <p:cNvSpPr txBox="1"/>
          <p:nvPr/>
        </p:nvSpPr>
        <p:spPr>
          <a:xfrm>
            <a:off x="9334772" y="0"/>
            <a:ext cx="2854053"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4197014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684049" y="312908"/>
            <a:ext cx="8597473" cy="1160066"/>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a:solidFill>
                  <a:srgbClr val="9FB8CD">
                    <a:lumMod val="75000"/>
                  </a:srgbClr>
                </a:solidFill>
                <a:latin typeface="Arial Black" panose="020B0A04020102020204" pitchFamily="34" charset="0"/>
              </a:rPr>
              <a:t>Physiology of Synapses </a:t>
            </a:r>
            <a:r>
              <a:rPr lang="en-US" sz="3200" b="1" dirty="0" smtClean="0">
                <a:solidFill>
                  <a:srgbClr val="9FB8CD">
                    <a:lumMod val="75000"/>
                  </a:srgbClr>
                </a:solidFill>
                <a:latin typeface="Arial Black" panose="020B0A04020102020204" pitchFamily="34" charset="0"/>
              </a:rPr>
              <a:t>&amp;Receptors</a:t>
            </a:r>
            <a:endParaRPr lang="en-US" sz="3200" b="1" dirty="0">
              <a:solidFill>
                <a:srgbClr val="9FB8CD">
                  <a:lumMod val="75000"/>
                </a:srgbClr>
              </a:solidFill>
              <a:latin typeface="Arial Black" panose="020B0A04020102020204" pitchFamily="34" charset="0"/>
            </a:endParaRPr>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endParaRPr lang="en-US" dirty="0">
              <a:solidFill>
                <a:prstClr val="black"/>
              </a:solidFill>
              <a:latin typeface="Gill Sans MT"/>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TextBox 14"/>
          <p:cNvSpPr txBox="1"/>
          <p:nvPr/>
        </p:nvSpPr>
        <p:spPr>
          <a:xfrm>
            <a:off x="1088287" y="1872749"/>
            <a:ext cx="9827240" cy="3785652"/>
          </a:xfrm>
          <a:prstGeom prst="rect">
            <a:avLst/>
          </a:prstGeom>
          <a:noFill/>
        </p:spPr>
        <p:txBody>
          <a:bodyPr wrap="square" rtlCol="0">
            <a:spAutoFit/>
          </a:bodyPr>
          <a:lstStyle/>
          <a:p>
            <a:pPr lvl="0"/>
            <a:r>
              <a:rPr lang="en-US" b="1" dirty="0">
                <a:solidFill>
                  <a:schemeClr val="accent1">
                    <a:lumMod val="75000"/>
                  </a:schemeClr>
                </a:solidFill>
                <a:latin typeface="+mj-lt"/>
                <a:ea typeface="+mj-ea"/>
                <a:cs typeface="+mj-cs"/>
              </a:rPr>
              <a:t>Objectives:</a:t>
            </a:r>
          </a:p>
          <a:p>
            <a:pPr marL="342900" lvl="0" indent="-342900">
              <a:buFont typeface="+mj-lt"/>
              <a:buAutoNum type="arabicPeriod"/>
            </a:pPr>
            <a:r>
              <a:rPr lang="en-US" dirty="0">
                <a:solidFill>
                  <a:schemeClr val="tx2"/>
                </a:solidFill>
                <a:ea typeface="+mj-ea"/>
                <a:cs typeface="+mj-cs"/>
              </a:rPr>
              <a:t>Define a synapse and describe the structure and function of chemical and electrical synapses.</a:t>
            </a:r>
          </a:p>
          <a:p>
            <a:pPr marL="342900" lvl="0" indent="-342900">
              <a:buFont typeface="+mj-lt"/>
              <a:buAutoNum type="arabicPeriod"/>
            </a:pPr>
            <a:r>
              <a:rPr lang="en-US" dirty="0" smtClean="0">
                <a:solidFill>
                  <a:schemeClr val="tx2"/>
                </a:solidFill>
                <a:ea typeface="+mj-ea"/>
                <a:cs typeface="+mj-cs"/>
              </a:rPr>
              <a:t>Define </a:t>
            </a:r>
            <a:r>
              <a:rPr lang="en-US" dirty="0">
                <a:solidFill>
                  <a:schemeClr val="tx2"/>
                </a:solidFill>
                <a:ea typeface="+mj-ea"/>
                <a:cs typeface="+mj-cs"/>
              </a:rPr>
              <a:t>what neurotransmitters are, and how they are released and act on their receptors, and</a:t>
            </a:r>
          </a:p>
          <a:p>
            <a:pPr marL="342900" lvl="0" indent="-342900">
              <a:buFont typeface="+mj-lt"/>
              <a:buAutoNum type="arabicPeriod"/>
            </a:pPr>
            <a:r>
              <a:rPr lang="en-US" dirty="0">
                <a:solidFill>
                  <a:schemeClr val="tx2"/>
                </a:solidFill>
                <a:ea typeface="+mj-ea"/>
                <a:cs typeface="+mj-cs"/>
              </a:rPr>
              <a:t>how they are removed.</a:t>
            </a:r>
          </a:p>
          <a:p>
            <a:pPr marL="342900" lvl="0" indent="-342900">
              <a:buFont typeface="+mj-lt"/>
              <a:buAutoNum type="arabicPeriod"/>
            </a:pPr>
            <a:r>
              <a:rPr lang="en-US" dirty="0" smtClean="0">
                <a:solidFill>
                  <a:schemeClr val="tx2"/>
                </a:solidFill>
                <a:ea typeface="+mj-ea"/>
                <a:cs typeface="+mj-cs"/>
              </a:rPr>
              <a:t>Differentiate </a:t>
            </a:r>
            <a:r>
              <a:rPr lang="en-US" dirty="0">
                <a:solidFill>
                  <a:schemeClr val="tx2"/>
                </a:solidFill>
                <a:ea typeface="+mj-ea"/>
                <a:cs typeface="+mj-cs"/>
              </a:rPr>
              <a:t>between </a:t>
            </a:r>
            <a:r>
              <a:rPr lang="en-US" dirty="0" err="1">
                <a:solidFill>
                  <a:schemeClr val="tx2"/>
                </a:solidFill>
                <a:ea typeface="+mj-ea"/>
                <a:cs typeface="+mj-cs"/>
              </a:rPr>
              <a:t>ionotropic</a:t>
            </a:r>
            <a:r>
              <a:rPr lang="en-US" dirty="0">
                <a:solidFill>
                  <a:schemeClr val="tx2"/>
                </a:solidFill>
                <a:ea typeface="+mj-ea"/>
                <a:cs typeface="+mj-cs"/>
              </a:rPr>
              <a:t> receptors and metabotropic receptors</a:t>
            </a:r>
          </a:p>
          <a:p>
            <a:pPr marL="342900" lvl="0" indent="-342900">
              <a:buFont typeface="+mj-lt"/>
              <a:buAutoNum type="arabicPeriod"/>
            </a:pPr>
            <a:r>
              <a:rPr lang="en-US" dirty="0" smtClean="0">
                <a:solidFill>
                  <a:schemeClr val="tx2"/>
                </a:solidFill>
                <a:ea typeface="+mj-ea"/>
                <a:cs typeface="+mj-cs"/>
              </a:rPr>
              <a:t>Differentiate </a:t>
            </a:r>
            <a:r>
              <a:rPr lang="en-US" dirty="0">
                <a:solidFill>
                  <a:schemeClr val="tx2"/>
                </a:solidFill>
                <a:ea typeface="+mj-ea"/>
                <a:cs typeface="+mj-cs"/>
              </a:rPr>
              <a:t>between postsynaptic and presynaptic inhibition, and between excitatory and</a:t>
            </a:r>
          </a:p>
          <a:p>
            <a:pPr marL="342900" lvl="0" indent="-342900">
              <a:buFont typeface="+mj-lt"/>
              <a:buAutoNum type="arabicPeriod"/>
            </a:pPr>
            <a:r>
              <a:rPr lang="en-US" dirty="0">
                <a:solidFill>
                  <a:schemeClr val="tx2"/>
                </a:solidFill>
                <a:ea typeface="+mj-ea"/>
                <a:cs typeface="+mj-cs"/>
              </a:rPr>
              <a:t>inhibitory postsynaptic potentials (EPSPs and IPSPs).</a:t>
            </a:r>
          </a:p>
          <a:p>
            <a:pPr marL="342900" lvl="0" indent="-342900">
              <a:buFont typeface="+mj-lt"/>
              <a:buAutoNum type="arabicPeriod"/>
            </a:pPr>
            <a:r>
              <a:rPr lang="en-US" dirty="0" smtClean="0">
                <a:solidFill>
                  <a:schemeClr val="tx2"/>
                </a:solidFill>
                <a:ea typeface="+mj-ea"/>
                <a:cs typeface="+mj-cs"/>
              </a:rPr>
              <a:t>Describe </a:t>
            </a:r>
            <a:r>
              <a:rPr lang="en-US" dirty="0">
                <a:solidFill>
                  <a:schemeClr val="tx2"/>
                </a:solidFill>
                <a:ea typeface="+mj-ea"/>
                <a:cs typeface="+mj-cs"/>
              </a:rPr>
              <a:t>properties of synapses and explain the nature of temporal and spatial summation.</a:t>
            </a:r>
          </a:p>
          <a:p>
            <a:pPr marL="342900" lvl="0" indent="-342900">
              <a:buFont typeface="+mj-lt"/>
              <a:buAutoNum type="arabicPeriod"/>
            </a:pPr>
            <a:r>
              <a:rPr lang="en-US" dirty="0" smtClean="0">
                <a:solidFill>
                  <a:schemeClr val="tx2"/>
                </a:solidFill>
                <a:ea typeface="+mj-ea"/>
                <a:cs typeface="+mj-cs"/>
              </a:rPr>
              <a:t>Appreciate </a:t>
            </a:r>
            <a:r>
              <a:rPr lang="en-US" dirty="0">
                <a:solidFill>
                  <a:schemeClr val="tx2"/>
                </a:solidFill>
                <a:ea typeface="+mj-ea"/>
                <a:cs typeface="+mj-cs"/>
              </a:rPr>
              <a:t>that effectiveness of neurotransmitters can be modified by drugs and diseases.</a:t>
            </a:r>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EPSP &amp; IPSP at Chemical Synapses </a:t>
            </a:r>
          </a:p>
        </p:txBody>
      </p:sp>
      <p:sp>
        <p:nvSpPr>
          <p:cNvPr id="3" name="Slide Number Placeholder 2"/>
          <p:cNvSpPr>
            <a:spLocks noGrp="1"/>
          </p:cNvSpPr>
          <p:nvPr>
            <p:ph type="sldNum" sz="quarter" idx="12"/>
          </p:nvPr>
        </p:nvSpPr>
        <p:spPr>
          <a:xfrm>
            <a:off x="816670" y="6356350"/>
            <a:ext cx="2489830" cy="365760"/>
          </a:xfrm>
        </p:spPr>
        <p:txBody>
          <a:bodyPr/>
          <a:lstStyle/>
          <a:p>
            <a:fld id="{4929A69E-7D8F-4515-9605-0315ABD4F316}" type="slidenum">
              <a:rPr lang="en-US" smtClean="0"/>
              <a:t>20</a:t>
            </a:fld>
            <a:endParaRPr lang="en-US" dirty="0"/>
          </a:p>
        </p:txBody>
      </p:sp>
      <p:sp>
        <p:nvSpPr>
          <p:cNvPr id="5" name="TextBox 4"/>
          <p:cNvSpPr txBox="1"/>
          <p:nvPr/>
        </p:nvSpPr>
        <p:spPr>
          <a:xfrm>
            <a:off x="9596537" y="-573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6" name="Rectangle 5"/>
          <p:cNvSpPr/>
          <p:nvPr/>
        </p:nvSpPr>
        <p:spPr>
          <a:xfrm>
            <a:off x="6238428" y="1270979"/>
            <a:ext cx="3780537" cy="44285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accent2">
                    <a:lumMod val="75000"/>
                  </a:schemeClr>
                </a:solidFill>
              </a:rPr>
              <a:t>IPSP (inhibitory postsynaptic </a:t>
            </a:r>
            <a:r>
              <a:rPr lang="en-US" sz="1400" dirty="0" smtClean="0">
                <a:solidFill>
                  <a:schemeClr val="accent2">
                    <a:lumMod val="75000"/>
                  </a:schemeClr>
                </a:solidFill>
              </a:rPr>
              <a:t>potential</a:t>
            </a:r>
            <a:r>
              <a:rPr lang="en-US" sz="1400" dirty="0">
                <a:solidFill>
                  <a:schemeClr val="accent2">
                    <a:lumMod val="75000"/>
                  </a:schemeClr>
                </a:solidFill>
              </a:rPr>
              <a:t>): </a:t>
            </a:r>
            <a:endParaRPr lang="en-US" sz="1400" dirty="0">
              <a:solidFill>
                <a:schemeClr val="accent2">
                  <a:lumMod val="75000"/>
                </a:schemeClr>
              </a:solidFill>
              <a:ea typeface="+mj-ea"/>
              <a:cs typeface="+mj-cs"/>
            </a:endParaRPr>
          </a:p>
        </p:txBody>
      </p:sp>
      <p:sp>
        <p:nvSpPr>
          <p:cNvPr id="7" name="Rectangle 6"/>
          <p:cNvSpPr/>
          <p:nvPr/>
        </p:nvSpPr>
        <p:spPr>
          <a:xfrm>
            <a:off x="1989956" y="1261851"/>
            <a:ext cx="4032448" cy="446007"/>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accent2">
                    <a:lumMod val="75000"/>
                  </a:schemeClr>
                </a:solidFill>
              </a:rPr>
              <a:t>EPSP (excitatory postsynaptic potential): </a:t>
            </a:r>
            <a:endParaRPr lang="en-US" sz="1600" dirty="0">
              <a:solidFill>
                <a:schemeClr val="accent2">
                  <a:lumMod val="75000"/>
                </a:schemeClr>
              </a:solidFill>
              <a:ea typeface="+mj-ea"/>
              <a:cs typeface="+mj-cs"/>
            </a:endParaRPr>
          </a:p>
        </p:txBody>
      </p:sp>
      <p:sp>
        <p:nvSpPr>
          <p:cNvPr id="8" name="Rectangle 7"/>
          <p:cNvSpPr/>
          <p:nvPr/>
        </p:nvSpPr>
        <p:spPr>
          <a:xfrm>
            <a:off x="1989956" y="1823174"/>
            <a:ext cx="4032448" cy="201917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AutoNum type="arabicPeriod"/>
            </a:pPr>
            <a:r>
              <a:rPr lang="en-US" sz="1400" dirty="0" smtClean="0"/>
              <a:t>Opening </a:t>
            </a:r>
            <a:r>
              <a:rPr lang="en-US" sz="1400" dirty="0"/>
              <a:t>of Na channels to threshold level (Most Common). </a:t>
            </a:r>
            <a:endParaRPr lang="en-US" sz="1400" dirty="0" smtClean="0"/>
          </a:p>
          <a:p>
            <a:pPr marL="342900" indent="-342900">
              <a:buAutoNum type="arabicPeriod"/>
            </a:pPr>
            <a:endParaRPr lang="en-US" sz="1400" dirty="0" smtClean="0"/>
          </a:p>
          <a:p>
            <a:r>
              <a:rPr lang="en-US" sz="1400" dirty="0" smtClean="0"/>
              <a:t>2</a:t>
            </a:r>
            <a:r>
              <a:rPr lang="en-US" sz="1400" dirty="0"/>
              <a:t>. </a:t>
            </a:r>
            <a:r>
              <a:rPr lang="en-US" sz="1400" dirty="0">
                <a:latin typeface="Times New Roman" panose="02020603050405020304" pitchFamily="18" charset="0"/>
                <a:cs typeface="Times New Roman" panose="02020603050405020304" pitchFamily="18" charset="0"/>
              </a:rPr>
              <a:t>↓ </a:t>
            </a:r>
            <a:r>
              <a:rPr lang="en-US" sz="1400" dirty="0" smtClean="0"/>
              <a:t>conduction </a:t>
            </a:r>
            <a:r>
              <a:rPr lang="en-US" sz="1400" dirty="0"/>
              <a:t>through </a:t>
            </a:r>
            <a:r>
              <a:rPr lang="en-US" sz="1400" dirty="0" smtClean="0"/>
              <a:t>Cl</a:t>
            </a:r>
            <a:r>
              <a:rPr lang="en-US" sz="1400" baseline="30000" dirty="0" smtClean="0"/>
              <a:t>-</a:t>
            </a:r>
            <a:r>
              <a:rPr lang="en-US" sz="1400" dirty="0" smtClean="0"/>
              <a:t> </a:t>
            </a:r>
            <a:r>
              <a:rPr lang="en-US" sz="1400" dirty="0"/>
              <a:t>or K channels, or both. </a:t>
            </a:r>
            <a:endParaRPr lang="en-US" sz="1400" dirty="0" smtClean="0"/>
          </a:p>
          <a:p>
            <a:endParaRPr lang="en-US" sz="1400" dirty="0" smtClean="0"/>
          </a:p>
          <a:p>
            <a:r>
              <a:rPr lang="en-US" sz="1400" dirty="0" smtClean="0"/>
              <a:t>3</a:t>
            </a:r>
            <a:r>
              <a:rPr lang="en-US" sz="1400" dirty="0"/>
              <a:t>. Various changes in the internal metabolism of the postsynaptic neuron to excite or, in some instances, </a:t>
            </a:r>
            <a:r>
              <a:rPr lang="en-US" sz="1400" dirty="0" smtClean="0"/>
              <a:t>to </a:t>
            </a:r>
            <a:r>
              <a:rPr lang="en-US" sz="1400" dirty="0" smtClean="0">
                <a:latin typeface="Times New Roman" panose="02020603050405020304" pitchFamily="18" charset="0"/>
                <a:cs typeface="Times New Roman" panose="02020603050405020304" pitchFamily="18" charset="0"/>
              </a:rPr>
              <a:t>↑</a:t>
            </a:r>
            <a:r>
              <a:rPr lang="en-US" sz="1400" dirty="0" smtClean="0"/>
              <a:t> </a:t>
            </a:r>
            <a:r>
              <a:rPr lang="en-US" sz="1400" dirty="0"/>
              <a:t>excitatory membrane receptors or </a:t>
            </a:r>
            <a:r>
              <a:rPr lang="en-US" sz="1400" dirty="0" smtClean="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en-US" sz="1400" dirty="0" smtClean="0"/>
              <a:t>inhibitory </a:t>
            </a:r>
            <a:r>
              <a:rPr lang="en-US" sz="1400" dirty="0"/>
              <a:t>membrane receptors. </a:t>
            </a:r>
            <a:endParaRPr lang="en-US" sz="1400" dirty="0">
              <a:solidFill>
                <a:schemeClr val="tx1"/>
              </a:solidFill>
            </a:endParaRPr>
          </a:p>
        </p:txBody>
      </p:sp>
      <p:sp>
        <p:nvSpPr>
          <p:cNvPr id="9" name="Rectangle 8"/>
          <p:cNvSpPr/>
          <p:nvPr/>
        </p:nvSpPr>
        <p:spPr>
          <a:xfrm>
            <a:off x="6238429" y="1849977"/>
            <a:ext cx="3780536" cy="19923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AutoNum type="arabicPeriod"/>
            </a:pPr>
            <a:r>
              <a:rPr lang="en-US" sz="1400" dirty="0" smtClean="0"/>
              <a:t>Opening </a:t>
            </a:r>
            <a:r>
              <a:rPr lang="en-US" sz="1400" dirty="0"/>
              <a:t>of </a:t>
            </a:r>
            <a:r>
              <a:rPr lang="en-US" sz="1400" dirty="0" smtClean="0"/>
              <a:t>Cl</a:t>
            </a:r>
            <a:r>
              <a:rPr lang="en-US" sz="1400" baseline="30000" dirty="0" smtClean="0"/>
              <a:t>-</a:t>
            </a:r>
            <a:r>
              <a:rPr lang="en-US" sz="1400" dirty="0" smtClean="0"/>
              <a:t> </a:t>
            </a:r>
            <a:r>
              <a:rPr lang="en-US" sz="1400" dirty="0"/>
              <a:t>ion channels through the postsynaptic neuronal membrane. </a:t>
            </a:r>
            <a:endParaRPr lang="en-US" sz="1400" dirty="0" smtClean="0"/>
          </a:p>
          <a:p>
            <a:pPr marL="342900" indent="-342900">
              <a:buAutoNum type="arabicPeriod"/>
            </a:pPr>
            <a:endParaRPr lang="en-US" sz="1400" dirty="0" smtClean="0"/>
          </a:p>
          <a:p>
            <a:r>
              <a:rPr lang="en-US" sz="1400" dirty="0" smtClean="0"/>
              <a:t>2</a:t>
            </a:r>
            <a:r>
              <a:rPr lang="en-US" sz="1400" dirty="0"/>
              <a:t>. </a:t>
            </a:r>
            <a:r>
              <a:rPr lang="en-US" sz="1400" dirty="0" smtClean="0">
                <a:latin typeface="Times New Roman" panose="02020603050405020304" pitchFamily="18" charset="0"/>
                <a:cs typeface="Times New Roman" panose="02020603050405020304" pitchFamily="18" charset="0"/>
              </a:rPr>
              <a:t>↑ </a:t>
            </a:r>
            <a:r>
              <a:rPr lang="en-US" sz="1400" dirty="0" smtClean="0"/>
              <a:t>in </a:t>
            </a:r>
            <a:r>
              <a:rPr lang="en-US" sz="1400" dirty="0"/>
              <a:t>conductance of K ions out of the </a:t>
            </a:r>
            <a:r>
              <a:rPr lang="en-US" sz="1400" dirty="0" smtClean="0"/>
              <a:t>Neuron. </a:t>
            </a:r>
          </a:p>
          <a:p>
            <a:r>
              <a:rPr lang="en-US" sz="1400" dirty="0" smtClean="0"/>
              <a:t>3</a:t>
            </a:r>
            <a:r>
              <a:rPr lang="en-US" sz="1400" dirty="0"/>
              <a:t>. Activation of receptor enzymes that inhibit cellular metabolic functions that </a:t>
            </a:r>
            <a:r>
              <a:rPr lang="en-US" sz="1400" dirty="0" smtClean="0">
                <a:latin typeface="Times New Roman" panose="02020603050405020304" pitchFamily="18" charset="0"/>
                <a:cs typeface="Times New Roman" panose="02020603050405020304" pitchFamily="18" charset="0"/>
              </a:rPr>
              <a:t>↑ </a:t>
            </a:r>
            <a:r>
              <a:rPr lang="en-US" sz="1400" dirty="0" smtClean="0"/>
              <a:t>inhibitory </a:t>
            </a:r>
            <a:r>
              <a:rPr lang="en-US" sz="1400" dirty="0"/>
              <a:t>membrane receptors or </a:t>
            </a:r>
            <a:r>
              <a:rPr lang="en-US" sz="1400" dirty="0" smtClean="0">
                <a:latin typeface="Times New Roman" panose="02020603050405020304" pitchFamily="18" charset="0"/>
                <a:cs typeface="Times New Roman" panose="02020603050405020304" pitchFamily="18" charset="0"/>
              </a:rPr>
              <a:t>↓ </a:t>
            </a:r>
            <a:r>
              <a:rPr lang="en-US" sz="1400" dirty="0" smtClean="0"/>
              <a:t>excitatory </a:t>
            </a:r>
            <a:r>
              <a:rPr lang="en-US" sz="1400" dirty="0"/>
              <a:t>membrane receptors.</a:t>
            </a:r>
            <a:endParaRPr lang="en-US" sz="1200" dirty="0" smtClean="0">
              <a:solidFill>
                <a:schemeClr val="bg1">
                  <a:lumMod val="65000"/>
                </a:schemeClr>
              </a:solidFill>
              <a:ea typeface="+mj-ea"/>
              <a:cs typeface="+mj-cs"/>
            </a:endParaRPr>
          </a:p>
        </p:txBody>
      </p:sp>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t="5230"/>
          <a:stretch/>
        </p:blipFill>
        <p:spPr>
          <a:xfrm>
            <a:off x="3690508" y="3978492"/>
            <a:ext cx="4663791" cy="2316840"/>
          </a:xfrm>
          <a:prstGeom prst="rect">
            <a:avLst/>
          </a:prstGeom>
        </p:spPr>
      </p:pic>
    </p:spTree>
    <p:extLst>
      <p:ext uri="{BB962C8B-B14F-4D97-AF65-F5344CB8AC3E}">
        <p14:creationId xmlns:p14="http://schemas.microsoft.com/office/powerpoint/2010/main" val="1479435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Synaptic properties</a:t>
            </a: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6" name="Rectangle 5"/>
          <p:cNvSpPr/>
          <p:nvPr/>
        </p:nvSpPr>
        <p:spPr>
          <a:xfrm>
            <a:off x="3797625" y="1210525"/>
            <a:ext cx="4044976" cy="339925"/>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rPr>
              <a:t>Synaptic properties</a:t>
            </a:r>
          </a:p>
        </p:txBody>
      </p:sp>
      <p:sp>
        <p:nvSpPr>
          <p:cNvPr id="8" name="Rectangle 7"/>
          <p:cNvSpPr/>
          <p:nvPr/>
        </p:nvSpPr>
        <p:spPr>
          <a:xfrm>
            <a:off x="255824" y="1827277"/>
            <a:ext cx="3210726"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accent2">
                    <a:lumMod val="75000"/>
                  </a:schemeClr>
                </a:solidFill>
                <a:ea typeface="+mj-ea"/>
                <a:cs typeface="+mj-cs"/>
              </a:rPr>
              <a:t>1. One­ way conduction</a:t>
            </a:r>
            <a:endParaRPr lang="en-US" sz="1600" dirty="0">
              <a:solidFill>
                <a:schemeClr val="accent2">
                  <a:lumMod val="75000"/>
                </a:schemeClr>
              </a:solidFill>
              <a:ea typeface="+mj-ea"/>
              <a:cs typeface="+mj-cs"/>
            </a:endParaRPr>
          </a:p>
        </p:txBody>
      </p:sp>
      <p:sp>
        <p:nvSpPr>
          <p:cNvPr id="9" name="Rectangle 8"/>
          <p:cNvSpPr/>
          <p:nvPr/>
        </p:nvSpPr>
        <p:spPr>
          <a:xfrm>
            <a:off x="8191611" y="1827277"/>
            <a:ext cx="3780537" cy="44285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ea typeface="+mj-ea"/>
                <a:cs typeface="+mj-cs"/>
              </a:rPr>
              <a:t>3. Fatigue </a:t>
            </a:r>
            <a:r>
              <a:rPr lang="en-US" sz="1600" dirty="0"/>
              <a:t>(</a:t>
            </a:r>
            <a:r>
              <a:rPr lang="en-US" sz="1600" dirty="0">
                <a:solidFill>
                  <a:schemeClr val="accent2">
                    <a:lumMod val="75000"/>
                  </a:schemeClr>
                </a:solidFill>
                <a:ea typeface="+mj-ea"/>
                <a:cs typeface="+mj-cs"/>
              </a:rPr>
              <a:t>synaptic depression</a:t>
            </a:r>
            <a:r>
              <a:rPr lang="en-US" sz="1600" dirty="0"/>
              <a:t>)</a:t>
            </a:r>
            <a:endParaRPr lang="en-US" sz="1600" dirty="0">
              <a:solidFill>
                <a:schemeClr val="accent2">
                  <a:lumMod val="75000"/>
                </a:schemeClr>
              </a:solidFill>
              <a:ea typeface="+mj-ea"/>
              <a:cs typeface="+mj-cs"/>
            </a:endParaRPr>
          </a:p>
        </p:txBody>
      </p:sp>
      <p:cxnSp>
        <p:nvCxnSpPr>
          <p:cNvPr id="11" name="Straight Connector 10"/>
          <p:cNvCxnSpPr/>
          <p:nvPr/>
        </p:nvCxnSpPr>
        <p:spPr>
          <a:xfrm flipH="1">
            <a:off x="1861187" y="1654824"/>
            <a:ext cx="421247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H="1">
            <a:off x="6022404" y="1654824"/>
            <a:ext cx="4119703" cy="0"/>
          </a:xfrm>
          <a:prstGeom prst="line">
            <a:avLst/>
          </a:prstGeom>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3690512" y="1818149"/>
            <a:ext cx="4277137" cy="446007"/>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accent2">
                    <a:lumMod val="75000"/>
                  </a:schemeClr>
                </a:solidFill>
                <a:ea typeface="+mj-ea"/>
                <a:cs typeface="+mj-cs"/>
              </a:rPr>
              <a:t>2. Synaptic delay</a:t>
            </a:r>
            <a:endParaRPr lang="en-US" sz="1600" dirty="0">
              <a:solidFill>
                <a:schemeClr val="accent2">
                  <a:lumMod val="75000"/>
                </a:schemeClr>
              </a:solidFill>
              <a:ea typeface="+mj-ea"/>
              <a:cs typeface="+mj-cs"/>
            </a:endParaRPr>
          </a:p>
        </p:txBody>
      </p:sp>
      <p:sp>
        <p:nvSpPr>
          <p:cNvPr id="20" name="Rectangle 19"/>
          <p:cNvSpPr/>
          <p:nvPr/>
        </p:nvSpPr>
        <p:spPr>
          <a:xfrm>
            <a:off x="255824" y="2313569"/>
            <a:ext cx="3210726" cy="1547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ea typeface="+mj-ea"/>
                <a:cs typeface="+mj-cs"/>
              </a:rPr>
              <a:t>Synapses generally permit conduction </a:t>
            </a:r>
            <a:endParaRPr lang="en-US" sz="1400" dirty="0" smtClean="0">
              <a:solidFill>
                <a:schemeClr val="tx1"/>
              </a:solidFill>
              <a:ea typeface="+mj-ea"/>
              <a:cs typeface="+mj-cs"/>
            </a:endParaRPr>
          </a:p>
          <a:p>
            <a:r>
              <a:rPr lang="en-US" sz="1400" dirty="0" smtClean="0">
                <a:solidFill>
                  <a:schemeClr val="tx1"/>
                </a:solidFill>
                <a:ea typeface="+mj-ea"/>
                <a:cs typeface="+mj-cs"/>
              </a:rPr>
              <a:t>of</a:t>
            </a:r>
            <a:r>
              <a:rPr lang="en-US" sz="1400" dirty="0">
                <a:solidFill>
                  <a:schemeClr val="tx1"/>
                </a:solidFill>
                <a:ea typeface="+mj-ea"/>
                <a:cs typeface="+mj-cs"/>
              </a:rPr>
              <a:t> impulses in </a:t>
            </a:r>
            <a:r>
              <a:rPr lang="en-US" sz="1400" dirty="0" smtClean="0">
                <a:solidFill>
                  <a:schemeClr val="tx1"/>
                </a:solidFill>
                <a:ea typeface="+mj-ea"/>
                <a:cs typeface="+mj-cs"/>
              </a:rPr>
              <a:t>one way​</a:t>
            </a:r>
          </a:p>
          <a:p>
            <a:r>
              <a:rPr lang="en-US" sz="1400" dirty="0" smtClean="0">
                <a:solidFill>
                  <a:schemeClr val="tx1"/>
                </a:solidFill>
                <a:ea typeface="+mj-ea"/>
                <a:cs typeface="+mj-cs"/>
              </a:rPr>
              <a:t> </a:t>
            </a:r>
            <a:r>
              <a:rPr lang="en-US" sz="1400" dirty="0" smtClean="0">
                <a:solidFill>
                  <a:schemeClr val="bg2">
                    <a:lumMod val="75000"/>
                  </a:schemeClr>
                </a:solidFill>
                <a:ea typeface="+mj-ea"/>
                <a:cs typeface="+mj-cs"/>
              </a:rPr>
              <a:t>i.e. from presynaptic to postsynaptic neuron</a:t>
            </a:r>
            <a:r>
              <a:rPr lang="en-US" sz="1400" dirty="0" smtClean="0">
                <a:solidFill>
                  <a:schemeClr val="tx1"/>
                </a:solidFill>
                <a:ea typeface="+mj-ea"/>
                <a:cs typeface="+mj-cs"/>
              </a:rPr>
              <a:t>. </a:t>
            </a:r>
            <a:r>
              <a:rPr lang="en-US" sz="1400" dirty="0" smtClean="0">
                <a:solidFill>
                  <a:schemeClr val="accent2">
                    <a:lumMod val="75000"/>
                  </a:schemeClr>
                </a:solidFill>
                <a:ea typeface="+mj-ea"/>
                <a:cs typeface="+mj-cs"/>
              </a:rPr>
              <a:t>“Bell- </a:t>
            </a:r>
            <a:r>
              <a:rPr lang="en-US" sz="1400" dirty="0" err="1" smtClean="0">
                <a:solidFill>
                  <a:schemeClr val="accent2">
                    <a:lumMod val="75000"/>
                  </a:schemeClr>
                </a:solidFill>
                <a:ea typeface="+mj-ea"/>
                <a:cs typeface="+mj-cs"/>
              </a:rPr>
              <a:t>Magendie</a:t>
            </a:r>
            <a:r>
              <a:rPr lang="en-US" sz="1400" dirty="0" smtClean="0">
                <a:solidFill>
                  <a:schemeClr val="accent2">
                    <a:lumMod val="75000"/>
                  </a:schemeClr>
                </a:solidFill>
                <a:ea typeface="+mj-ea"/>
                <a:cs typeface="+mj-cs"/>
              </a:rPr>
              <a:t> law”.</a:t>
            </a:r>
            <a:endParaRPr lang="en-US" sz="1400" dirty="0">
              <a:solidFill>
                <a:schemeClr val="accent2">
                  <a:lumMod val="75000"/>
                </a:schemeClr>
              </a:solidFill>
              <a:ea typeface="+mj-ea"/>
              <a:cs typeface="+mj-cs"/>
            </a:endParaRPr>
          </a:p>
        </p:txBody>
      </p:sp>
      <p:sp>
        <p:nvSpPr>
          <p:cNvPr id="21" name="Rectangle 20"/>
          <p:cNvSpPr/>
          <p:nvPr/>
        </p:nvSpPr>
        <p:spPr>
          <a:xfrm>
            <a:off x="3690512" y="2313569"/>
            <a:ext cx="4277137" cy="39237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Wingdings" panose="05000000000000000000" pitchFamily="2" charset="2"/>
              <a:buChar char="Ø"/>
            </a:pPr>
            <a:r>
              <a:rPr lang="en-US" sz="1200" dirty="0">
                <a:solidFill>
                  <a:schemeClr val="tx1"/>
                </a:solidFill>
                <a:ea typeface="+mj-ea"/>
                <a:cs typeface="+mj-cs"/>
              </a:rPr>
              <a:t>It is the minimum​ time required for transmission across the synapse. </a:t>
            </a:r>
          </a:p>
          <a:p>
            <a:pPr marL="285750" indent="-285750">
              <a:buFont typeface="Wingdings" panose="05000000000000000000" pitchFamily="2" charset="2"/>
              <a:buChar char="Ø"/>
            </a:pPr>
            <a:r>
              <a:rPr lang="en-US" sz="1200" dirty="0">
                <a:solidFill>
                  <a:schemeClr val="tx1"/>
                </a:solidFill>
                <a:ea typeface="+mj-ea"/>
                <a:cs typeface="+mj-cs"/>
              </a:rPr>
              <a:t>It is </a:t>
            </a:r>
            <a:r>
              <a:rPr lang="en-US" sz="1200" dirty="0">
                <a:solidFill>
                  <a:schemeClr val="accent4">
                    <a:lumMod val="75000"/>
                  </a:schemeClr>
                </a:solidFill>
                <a:ea typeface="+mj-ea"/>
                <a:cs typeface="+mj-cs"/>
              </a:rPr>
              <a:t>0.5</a:t>
            </a:r>
            <a:r>
              <a:rPr lang="en-US" sz="1200" dirty="0">
                <a:solidFill>
                  <a:schemeClr val="tx1"/>
                </a:solidFill>
                <a:ea typeface="+mj-ea"/>
                <a:cs typeface="+mj-cs"/>
              </a:rPr>
              <a:t> </a:t>
            </a:r>
            <a:r>
              <a:rPr lang="en-US" sz="1200" dirty="0" err="1">
                <a:solidFill>
                  <a:schemeClr val="tx1"/>
                </a:solidFill>
                <a:ea typeface="+mj-ea"/>
                <a:cs typeface="+mj-cs"/>
              </a:rPr>
              <a:t>ms</a:t>
            </a:r>
            <a:r>
              <a:rPr lang="en-US" sz="1200" dirty="0">
                <a:solidFill>
                  <a:schemeClr val="tx1"/>
                </a:solidFill>
                <a:ea typeface="+mj-ea"/>
                <a:cs typeface="+mj-cs"/>
              </a:rPr>
              <a:t>​ for transmission across one synapse. </a:t>
            </a:r>
            <a:endParaRPr lang="en-US" sz="1200" dirty="0" smtClean="0">
              <a:solidFill>
                <a:schemeClr val="tx1"/>
              </a:solidFill>
              <a:ea typeface="+mj-ea"/>
              <a:cs typeface="+mj-cs"/>
            </a:endParaRPr>
          </a:p>
          <a:p>
            <a:pPr marL="285750" indent="-285750">
              <a:buFont typeface="Wingdings" panose="05000000000000000000" pitchFamily="2" charset="2"/>
              <a:buChar char="Ø"/>
            </a:pPr>
            <a:endParaRPr lang="en-US" sz="1200" dirty="0">
              <a:solidFill>
                <a:schemeClr val="tx1"/>
              </a:solidFill>
              <a:ea typeface="+mj-ea"/>
              <a:cs typeface="+mj-cs"/>
            </a:endParaRPr>
          </a:p>
          <a:p>
            <a:pPr marL="285750" indent="-285750">
              <a:buFont typeface="Wingdings" panose="05000000000000000000" pitchFamily="2" charset="2"/>
              <a:buChar char="Ø"/>
            </a:pPr>
            <a:r>
              <a:rPr lang="en-US" sz="1200" dirty="0">
                <a:solidFill>
                  <a:schemeClr val="accent2">
                    <a:lumMod val="75000"/>
                  </a:schemeClr>
                </a:solidFill>
                <a:ea typeface="+mj-ea"/>
                <a:cs typeface="+mj-cs"/>
              </a:rPr>
              <a:t>This time is taken by:</a:t>
            </a:r>
          </a:p>
          <a:p>
            <a:pPr marL="285750" indent="-285750">
              <a:buFont typeface="+mj-lt"/>
              <a:buAutoNum type="arabicPeriod"/>
            </a:pPr>
            <a:r>
              <a:rPr lang="en-US" sz="1200" dirty="0">
                <a:solidFill>
                  <a:schemeClr val="tx1"/>
                </a:solidFill>
                <a:ea typeface="+mj-ea"/>
                <a:cs typeface="+mj-cs"/>
              </a:rPr>
              <a:t>Discharge ​of transmitter substance by presynaptic terminal. </a:t>
            </a:r>
          </a:p>
          <a:p>
            <a:pPr marL="285750" indent="-285750">
              <a:buFont typeface="+mj-lt"/>
              <a:buAutoNum type="arabicPeriod"/>
            </a:pPr>
            <a:r>
              <a:rPr lang="en-US" sz="1200" dirty="0">
                <a:solidFill>
                  <a:schemeClr val="tx1"/>
                </a:solidFill>
                <a:ea typeface="+mj-ea"/>
                <a:cs typeface="+mj-cs"/>
              </a:rPr>
              <a:t>Diffusion ​of transmitter to postsynaptic membrane. </a:t>
            </a:r>
          </a:p>
          <a:p>
            <a:pPr marL="285750" indent="-285750">
              <a:buFont typeface="+mj-lt"/>
              <a:buAutoNum type="arabicPeriod"/>
            </a:pPr>
            <a:r>
              <a:rPr lang="en-US" sz="1200" dirty="0">
                <a:solidFill>
                  <a:schemeClr val="tx1"/>
                </a:solidFill>
                <a:ea typeface="+mj-ea"/>
                <a:cs typeface="+mj-cs"/>
              </a:rPr>
              <a:t>Action of transmitter on its receptor​</a:t>
            </a:r>
            <a:r>
              <a:rPr lang="en-US" sz="1200" dirty="0" smtClean="0">
                <a:solidFill>
                  <a:schemeClr val="tx1"/>
                </a:solidFill>
                <a:ea typeface="+mj-ea"/>
                <a:cs typeface="+mj-cs"/>
              </a:rPr>
              <a:t>.</a:t>
            </a:r>
            <a:endParaRPr lang="en-US" sz="1200" dirty="0">
              <a:solidFill>
                <a:schemeClr val="tx1"/>
              </a:solidFill>
              <a:ea typeface="+mj-ea"/>
              <a:cs typeface="+mj-cs"/>
            </a:endParaRPr>
          </a:p>
          <a:p>
            <a:pPr marL="285750" indent="-285750">
              <a:buFont typeface="+mj-lt"/>
              <a:buAutoNum type="arabicPeriod"/>
            </a:pPr>
            <a:r>
              <a:rPr lang="en-US" sz="1200" dirty="0">
                <a:solidFill>
                  <a:schemeClr val="tx1"/>
                </a:solidFill>
                <a:ea typeface="+mj-ea"/>
                <a:cs typeface="+mj-cs"/>
              </a:rPr>
              <a:t>Action of transmitter to increase membrane permeability</a:t>
            </a:r>
            <a:r>
              <a:rPr lang="en-US" sz="1200" dirty="0" smtClean="0">
                <a:solidFill>
                  <a:schemeClr val="tx1"/>
                </a:solidFill>
                <a:ea typeface="+mj-ea"/>
                <a:cs typeface="+mj-cs"/>
              </a:rPr>
              <a:t>​</a:t>
            </a:r>
            <a:endParaRPr lang="en-US" sz="1200" dirty="0">
              <a:solidFill>
                <a:schemeClr val="tx1"/>
              </a:solidFill>
              <a:ea typeface="+mj-ea"/>
              <a:cs typeface="+mj-cs"/>
            </a:endParaRPr>
          </a:p>
          <a:p>
            <a:pPr marL="285750" indent="-285750">
              <a:buFont typeface="+mj-lt"/>
              <a:buAutoNum type="arabicPeriod"/>
            </a:pPr>
            <a:r>
              <a:rPr lang="en-US" sz="1200" dirty="0">
                <a:solidFill>
                  <a:schemeClr val="tx1"/>
                </a:solidFill>
                <a:ea typeface="+mj-ea"/>
                <a:cs typeface="+mj-cs"/>
              </a:rPr>
              <a:t>Increased diffusion of Na+ ​to increase postsynaptic potential</a:t>
            </a:r>
            <a:r>
              <a:rPr lang="en-US" sz="1200" dirty="0" smtClean="0">
                <a:solidFill>
                  <a:schemeClr val="tx1"/>
                </a:solidFill>
                <a:ea typeface="+mj-ea"/>
                <a:cs typeface="+mj-cs"/>
              </a:rPr>
              <a:t>.</a:t>
            </a:r>
          </a:p>
          <a:p>
            <a:pPr marL="285750" indent="-285750">
              <a:buFont typeface="Arial" panose="020B0604020202020204" pitchFamily="34" charset="0"/>
              <a:buChar char="•"/>
            </a:pPr>
            <a:endParaRPr lang="en-US" sz="1200" dirty="0">
              <a:solidFill>
                <a:schemeClr val="tx1"/>
              </a:solidFill>
              <a:ea typeface="+mj-ea"/>
              <a:cs typeface="+mj-cs"/>
            </a:endParaRPr>
          </a:p>
          <a:p>
            <a:pPr marL="285750" indent="-285750">
              <a:buFont typeface="Arial" panose="020B0604020202020204" pitchFamily="34" charset="0"/>
              <a:buChar char="•"/>
            </a:pPr>
            <a:endParaRPr lang="en-US" sz="1200" dirty="0" smtClean="0">
              <a:solidFill>
                <a:srgbClr val="FF0000"/>
              </a:solidFill>
              <a:ea typeface="+mj-ea"/>
              <a:cs typeface="+mj-cs"/>
            </a:endParaRPr>
          </a:p>
          <a:p>
            <a:pPr marL="285750" indent="-285750">
              <a:buFont typeface="Arial" panose="020B0604020202020204" pitchFamily="34" charset="0"/>
              <a:buChar char="•"/>
            </a:pPr>
            <a:r>
              <a:rPr lang="en-US" sz="1200" dirty="0" smtClean="0">
                <a:solidFill>
                  <a:srgbClr val="FF0000"/>
                </a:solidFill>
                <a:ea typeface="+mj-ea"/>
                <a:cs typeface="+mj-cs"/>
              </a:rPr>
              <a:t>Clinical Importance: </a:t>
            </a:r>
            <a:r>
              <a:rPr lang="en-US" sz="1200" dirty="0">
                <a:solidFill>
                  <a:schemeClr val="tx1"/>
                </a:solidFill>
                <a:ea typeface="+mj-ea"/>
                <a:cs typeface="+mj-cs"/>
              </a:rPr>
              <a:t>is </a:t>
            </a:r>
            <a:r>
              <a:rPr lang="en-US" sz="1200" dirty="0" smtClean="0">
                <a:solidFill>
                  <a:schemeClr val="tx1"/>
                </a:solidFill>
                <a:ea typeface="+mj-ea"/>
                <a:cs typeface="+mj-cs"/>
              </a:rPr>
              <a:t>that</a:t>
            </a:r>
          </a:p>
          <a:p>
            <a:r>
              <a:rPr lang="en-US" sz="1200" dirty="0" smtClean="0">
                <a:solidFill>
                  <a:schemeClr val="tx1"/>
                </a:solidFill>
                <a:ea typeface="+mj-ea"/>
                <a:cs typeface="+mj-cs"/>
              </a:rPr>
              <a:t>we </a:t>
            </a:r>
            <a:r>
              <a:rPr lang="en-US" sz="1200" dirty="0">
                <a:solidFill>
                  <a:schemeClr val="tx1"/>
                </a:solidFill>
                <a:ea typeface="+mj-ea"/>
                <a:cs typeface="+mj-cs"/>
              </a:rPr>
              <a:t>can know number </a:t>
            </a:r>
            <a:r>
              <a:rPr lang="en-US" sz="1200" dirty="0" smtClean="0">
                <a:solidFill>
                  <a:schemeClr val="tx1"/>
                </a:solidFill>
                <a:ea typeface="+mj-ea"/>
                <a:cs typeface="+mj-cs"/>
              </a:rPr>
              <a:t>of synapses </a:t>
            </a:r>
            <a:r>
              <a:rPr lang="en-US" sz="1200" dirty="0">
                <a:solidFill>
                  <a:schemeClr val="tx1"/>
                </a:solidFill>
                <a:ea typeface="+mj-ea"/>
                <a:cs typeface="+mj-cs"/>
              </a:rPr>
              <a:t>involved in neuronal pathways by time </a:t>
            </a:r>
            <a:r>
              <a:rPr lang="en-US" sz="1200" dirty="0" smtClean="0">
                <a:solidFill>
                  <a:schemeClr val="tx1"/>
                </a:solidFill>
                <a:ea typeface="+mj-ea"/>
                <a:cs typeface="+mj-cs"/>
              </a:rPr>
              <a:t>lag.</a:t>
            </a:r>
            <a:endParaRPr lang="en-US" sz="1200" dirty="0">
              <a:solidFill>
                <a:schemeClr val="tx1"/>
              </a:solidFill>
              <a:ea typeface="+mj-ea"/>
              <a:cs typeface="+mj-cs"/>
            </a:endParaRPr>
          </a:p>
        </p:txBody>
      </p:sp>
      <p:sp>
        <p:nvSpPr>
          <p:cNvPr id="24" name="Rectangle 23"/>
          <p:cNvSpPr/>
          <p:nvPr/>
        </p:nvSpPr>
        <p:spPr>
          <a:xfrm>
            <a:off x="8191612" y="2340371"/>
            <a:ext cx="3780536" cy="31048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t>It is due to exhaustion ​of neurotransmitter.</a:t>
            </a:r>
          </a:p>
          <a:p>
            <a:endParaRPr lang="en-US" sz="1400" dirty="0" smtClean="0"/>
          </a:p>
          <a:p>
            <a:r>
              <a:rPr lang="en-US" sz="1400" b="1" dirty="0" smtClean="0">
                <a:solidFill>
                  <a:srgbClr val="528693"/>
                </a:solidFill>
              </a:rPr>
              <a:t>How</a:t>
            </a:r>
            <a:r>
              <a:rPr lang="en-US" sz="1400" dirty="0" smtClean="0"/>
              <a:t>?</a:t>
            </a:r>
          </a:p>
          <a:p>
            <a:r>
              <a:rPr lang="en-US" sz="1400" dirty="0" smtClean="0"/>
              <a:t>If the presynaptic neurons are continuously </a:t>
            </a:r>
          </a:p>
          <a:p>
            <a:r>
              <a:rPr lang="en-US" sz="1400" dirty="0" smtClean="0"/>
              <a:t>Stimulated there may be an exhaustion of the neurotransmitter, (</a:t>
            </a:r>
            <a:r>
              <a:rPr lang="en-US" sz="1400" dirty="0" smtClean="0">
                <a:solidFill>
                  <a:srgbClr val="FF0000"/>
                </a:solidFill>
              </a:rPr>
              <a:t>results</a:t>
            </a:r>
            <a:r>
              <a:rPr lang="en-US" sz="1400" dirty="0" smtClean="0"/>
              <a:t> </a:t>
            </a:r>
            <a:r>
              <a:rPr lang="en-US" sz="1400" dirty="0" smtClean="0">
                <a:solidFill>
                  <a:srgbClr val="FF0000"/>
                </a:solidFill>
              </a:rPr>
              <a:t>in</a:t>
            </a:r>
            <a:r>
              <a:rPr lang="en-US" sz="1400" dirty="0" smtClean="0"/>
              <a:t>) →​ stoppage of </a:t>
            </a:r>
          </a:p>
          <a:p>
            <a:r>
              <a:rPr lang="en-US" sz="1400" dirty="0" smtClean="0"/>
              <a:t>Synaptic transmission</a:t>
            </a:r>
            <a:r>
              <a:rPr lang="en-US" sz="1400" dirty="0" smtClean="0">
                <a:solidFill>
                  <a:schemeClr val="tx1"/>
                </a:solidFill>
                <a:ea typeface="+mj-ea"/>
                <a:cs typeface="+mj-cs"/>
              </a:rPr>
              <a:t>.</a:t>
            </a:r>
          </a:p>
          <a:p>
            <a:endParaRPr lang="en-US" sz="1400" dirty="0" smtClean="0">
              <a:solidFill>
                <a:schemeClr val="tx1"/>
              </a:solidFill>
              <a:ea typeface="+mj-ea"/>
              <a:cs typeface="+mj-cs"/>
            </a:endParaRPr>
          </a:p>
          <a:p>
            <a:r>
              <a:rPr lang="en-US" sz="1400" dirty="0" smtClean="0">
                <a:solidFill>
                  <a:srgbClr val="00B050"/>
                </a:solidFill>
              </a:rPr>
              <a:t>In the pre synaptic membrane all of the neurotransmitters used from continuous stimulation will result in the arrival of </a:t>
            </a:r>
            <a:r>
              <a:rPr lang="en-US" sz="1400" dirty="0" err="1" smtClean="0">
                <a:solidFill>
                  <a:srgbClr val="00B050"/>
                </a:solidFill>
              </a:rPr>
              <a:t>ap</a:t>
            </a:r>
            <a:r>
              <a:rPr lang="en-US" sz="1400" dirty="0" smtClean="0">
                <a:solidFill>
                  <a:srgbClr val="00B050"/>
                </a:solidFill>
              </a:rPr>
              <a:t> but it won't propagate.</a:t>
            </a:r>
          </a:p>
          <a:p>
            <a:endParaRPr lang="en-US" sz="1400" dirty="0" smtClean="0">
              <a:solidFill>
                <a:srgbClr val="00B050"/>
              </a:solidFill>
            </a:endParaRPr>
          </a:p>
          <a:p>
            <a:r>
              <a:rPr lang="en-US" sz="1400" dirty="0" smtClean="0">
                <a:solidFill>
                  <a:srgbClr val="00B050"/>
                </a:solidFill>
              </a:rPr>
              <a:t>Synaptic fatigue is a protective phenomena.</a:t>
            </a:r>
            <a:endParaRPr lang="en-US" sz="1400" dirty="0">
              <a:solidFill>
                <a:srgbClr val="00B050"/>
              </a:solidFill>
            </a:endParaRPr>
          </a:p>
        </p:txBody>
      </p:sp>
      <p:cxnSp>
        <p:nvCxnSpPr>
          <p:cNvPr id="34" name="Straight Connector 33"/>
          <p:cNvCxnSpPr/>
          <p:nvPr/>
        </p:nvCxnSpPr>
        <p:spPr>
          <a:xfrm>
            <a:off x="5831536" y="1550452"/>
            <a:ext cx="0" cy="104372"/>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a:off x="1861187" y="165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a:off x="5831536" y="165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p:nvPr/>
        </p:nvCxnSpPr>
        <p:spPr>
          <a:xfrm>
            <a:off x="10142107" y="165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 name="Rectangle 3"/>
          <p:cNvSpPr/>
          <p:nvPr/>
        </p:nvSpPr>
        <p:spPr>
          <a:xfrm>
            <a:off x="3722265" y="5023222"/>
            <a:ext cx="4120335" cy="720080"/>
          </a:xfrm>
          <a:prstGeom prst="rect">
            <a:avLst/>
          </a:prstGeom>
          <a:no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6"/>
          <p:cNvSpPr txBox="1"/>
          <p:nvPr/>
        </p:nvSpPr>
        <p:spPr>
          <a:xfrm>
            <a:off x="5748604" y="5023222"/>
            <a:ext cx="2078800" cy="261610"/>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558882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r>
              <a:rPr lang="en-US" sz="3200" dirty="0" smtClean="0"/>
              <a:t>.</a:t>
            </a:r>
            <a:r>
              <a:rPr lang="en-US" sz="3200" dirty="0">
                <a:solidFill>
                  <a:schemeClr val="accent2">
                    <a:lumMod val="75000"/>
                  </a:schemeClr>
                </a:solidFill>
              </a:rPr>
              <a:t> </a:t>
            </a:r>
            <a:r>
              <a:rPr lang="en-US" sz="3200" dirty="0"/>
              <a:t>Fatigue (synaptic depression)</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Content Placeholder 3"/>
          <p:cNvSpPr>
            <a:spLocks noGrp="1"/>
          </p:cNvSpPr>
          <p:nvPr>
            <p:ph sz="quarter" idx="1"/>
          </p:nvPr>
        </p:nvSpPr>
        <p:spPr/>
        <p:txBody>
          <a:bodyPr>
            <a:normAutofit/>
          </a:bodyPr>
          <a:lstStyle/>
          <a:p>
            <a:r>
              <a:rPr lang="en-US" sz="1600" dirty="0"/>
              <a:t>The cause of this sudden cessation of reverberation is fatigue of synaptic junctions in the circuit. Fatigue beyond a certain critical level lowers the stimulation of the next neuron in the circuit below threshold level so that the circuit feedback is suddenly broken.</a:t>
            </a:r>
          </a:p>
          <a:p>
            <a:endParaRPr lang="en-US" sz="1600" dirty="0"/>
          </a:p>
          <a:p>
            <a:r>
              <a:rPr lang="en-US" sz="1600" dirty="0"/>
              <a:t>Synaptic fatigue short-term (synaptic depression), is an </a:t>
            </a:r>
            <a:r>
              <a:rPr lang="en-US" sz="1600" dirty="0" smtClean="0"/>
              <a:t>activity dependent </a:t>
            </a:r>
            <a:r>
              <a:rPr lang="en-US" sz="1600" dirty="0"/>
              <a:t>form of short term synaptic plasticity that results in the temporary inability of neurons to fire and therefore transmit an </a:t>
            </a:r>
            <a:endParaRPr lang="en-US" sz="1600" dirty="0" smtClean="0"/>
          </a:p>
          <a:p>
            <a:pPr marL="0" indent="0">
              <a:buNone/>
            </a:pPr>
            <a:r>
              <a:rPr lang="en-US" sz="1600" dirty="0"/>
              <a:t> </a:t>
            </a:r>
            <a:r>
              <a:rPr lang="en-US" sz="1600" dirty="0" smtClean="0"/>
              <a:t>    input </a:t>
            </a:r>
            <a:r>
              <a:rPr lang="en-US" sz="1600" dirty="0"/>
              <a:t>signal.</a:t>
            </a:r>
          </a:p>
          <a:p>
            <a:endParaRPr lang="en-US" sz="1600" dirty="0"/>
          </a:p>
          <a:p>
            <a:r>
              <a:rPr lang="en-US" sz="1600" dirty="0"/>
              <a:t>Almost these exact patterns of output signals are recorded from the </a:t>
            </a:r>
            <a:endParaRPr lang="en-US" sz="1600" dirty="0" smtClean="0"/>
          </a:p>
          <a:p>
            <a:pPr marL="0" indent="0">
              <a:buNone/>
            </a:pPr>
            <a:r>
              <a:rPr lang="en-US" sz="1600" dirty="0"/>
              <a:t> </a:t>
            </a:r>
            <a:r>
              <a:rPr lang="en-US" sz="1600" dirty="0" smtClean="0"/>
              <a:t>    motor </a:t>
            </a:r>
            <a:r>
              <a:rPr lang="en-US" sz="1600" dirty="0"/>
              <a:t>nerves exciting a muscle involved in a flexor reflex after </a:t>
            </a:r>
            <a:r>
              <a:rPr lang="en-US" sz="1600" dirty="0" smtClean="0"/>
              <a:t>pain </a:t>
            </a:r>
          </a:p>
          <a:p>
            <a:pPr marL="0" indent="0">
              <a:buNone/>
            </a:pPr>
            <a:r>
              <a:rPr lang="en-US" sz="1600" dirty="0" smtClean="0"/>
              <a:t>     stimulation of the foot.</a:t>
            </a:r>
            <a:endParaRPr lang="en-US" sz="1600" dirty="0"/>
          </a:p>
        </p:txBody>
      </p:sp>
      <p:sp>
        <p:nvSpPr>
          <p:cNvPr id="5" name="TextBox 4"/>
          <p:cNvSpPr txBox="1"/>
          <p:nvPr/>
        </p:nvSpPr>
        <p:spPr>
          <a:xfrm>
            <a:off x="9596537" y="-573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7" name="object 2"/>
          <p:cNvSpPr/>
          <p:nvPr/>
        </p:nvSpPr>
        <p:spPr>
          <a:xfrm>
            <a:off x="6742484" y="2780928"/>
            <a:ext cx="4859699" cy="3452232"/>
          </a:xfrm>
          <a:prstGeom prst="rect">
            <a:avLst/>
          </a:prstGeom>
          <a:blipFill>
            <a:blip r:embed="rId3"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2160538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Rectangle 4"/>
          <p:cNvSpPr/>
          <p:nvPr/>
        </p:nvSpPr>
        <p:spPr>
          <a:xfrm>
            <a:off x="3797625" y="1210525"/>
            <a:ext cx="4044976" cy="339925"/>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rPr>
              <a:t>Synaptic properties</a:t>
            </a:r>
          </a:p>
        </p:txBody>
      </p:sp>
      <p:sp>
        <p:nvSpPr>
          <p:cNvPr id="6" name="Rectangle 5"/>
          <p:cNvSpPr/>
          <p:nvPr/>
        </p:nvSpPr>
        <p:spPr>
          <a:xfrm>
            <a:off x="609460" y="1827277"/>
            <a:ext cx="3210726"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accent2">
                    <a:lumMod val="75000"/>
                  </a:schemeClr>
                </a:solidFill>
                <a:ea typeface="+mj-ea"/>
                <a:cs typeface="+mj-cs"/>
              </a:rPr>
              <a:t>4. Convergence &amp; Divergence </a:t>
            </a:r>
            <a:endParaRPr lang="en-US" sz="1600" dirty="0">
              <a:solidFill>
                <a:schemeClr val="accent2">
                  <a:lumMod val="75000"/>
                </a:schemeClr>
              </a:solidFill>
              <a:ea typeface="+mj-ea"/>
              <a:cs typeface="+mj-cs"/>
            </a:endParaRPr>
          </a:p>
        </p:txBody>
      </p:sp>
      <p:cxnSp>
        <p:nvCxnSpPr>
          <p:cNvPr id="8" name="Straight Connector 7"/>
          <p:cNvCxnSpPr/>
          <p:nvPr/>
        </p:nvCxnSpPr>
        <p:spPr>
          <a:xfrm flipH="1">
            <a:off x="2236819" y="1654824"/>
            <a:ext cx="38368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H="1">
            <a:off x="6022407" y="1654824"/>
            <a:ext cx="324035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5831536" y="1550452"/>
            <a:ext cx="0" cy="104372"/>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2236819" y="165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9262764" y="165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stCxn id="6" idx="2"/>
          </p:cNvCxnSpPr>
          <p:nvPr/>
        </p:nvCxnSpPr>
        <p:spPr>
          <a:xfrm>
            <a:off x="2214823" y="2270131"/>
            <a:ext cx="0" cy="222765"/>
          </a:xfrm>
          <a:prstGeom prst="line">
            <a:avLst/>
          </a:prstGeom>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7478811" y="1822908"/>
            <a:ext cx="3210726"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accent2">
                    <a:lumMod val="75000"/>
                  </a:schemeClr>
                </a:solidFill>
                <a:ea typeface="+mj-ea"/>
                <a:cs typeface="+mj-cs"/>
              </a:rPr>
              <a:t>6</a:t>
            </a:r>
            <a:r>
              <a:rPr lang="en-US" sz="1600" dirty="0" smtClean="0">
                <a:solidFill>
                  <a:schemeClr val="accent2">
                    <a:lumMod val="75000"/>
                  </a:schemeClr>
                </a:solidFill>
                <a:ea typeface="+mj-ea"/>
                <a:cs typeface="+mj-cs"/>
              </a:rPr>
              <a:t>. </a:t>
            </a:r>
            <a:r>
              <a:rPr lang="en-US" sz="1600" dirty="0">
                <a:solidFill>
                  <a:schemeClr val="accent2">
                    <a:lumMod val="75000"/>
                  </a:schemeClr>
                </a:solidFill>
                <a:ea typeface="+mj-ea"/>
                <a:cs typeface="+mj-cs"/>
              </a:rPr>
              <a:t>Summation</a:t>
            </a:r>
          </a:p>
        </p:txBody>
      </p:sp>
      <p:cxnSp>
        <p:nvCxnSpPr>
          <p:cNvPr id="22" name="Straight Connector 21"/>
          <p:cNvCxnSpPr/>
          <p:nvPr/>
        </p:nvCxnSpPr>
        <p:spPr>
          <a:xfrm>
            <a:off x="1173781" y="2492896"/>
            <a:ext cx="240035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1173781" y="249289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3574132" y="250163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Rectangle 25"/>
          <p:cNvSpPr/>
          <p:nvPr/>
        </p:nvSpPr>
        <p:spPr>
          <a:xfrm>
            <a:off x="214807" y="2709641"/>
            <a:ext cx="1922318"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bg2">
                    <a:lumMod val="75000"/>
                  </a:schemeClr>
                </a:solidFill>
                <a:ea typeface="+mj-ea"/>
                <a:cs typeface="+mj-cs"/>
              </a:rPr>
              <a:t>Convergence</a:t>
            </a:r>
            <a:endParaRPr lang="en-US" sz="1600" dirty="0">
              <a:solidFill>
                <a:schemeClr val="bg2">
                  <a:lumMod val="75000"/>
                </a:schemeClr>
              </a:solidFill>
              <a:ea typeface="+mj-ea"/>
              <a:cs typeface="+mj-cs"/>
            </a:endParaRPr>
          </a:p>
        </p:txBody>
      </p:sp>
      <p:sp>
        <p:nvSpPr>
          <p:cNvPr id="28" name="Rectangle 27"/>
          <p:cNvSpPr/>
          <p:nvPr/>
        </p:nvSpPr>
        <p:spPr>
          <a:xfrm>
            <a:off x="2710036" y="2709641"/>
            <a:ext cx="1922318"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bg2">
                    <a:lumMod val="75000"/>
                  </a:schemeClr>
                </a:solidFill>
                <a:ea typeface="+mj-ea"/>
                <a:cs typeface="+mj-cs"/>
              </a:rPr>
              <a:t>D​</a:t>
            </a:r>
            <a:r>
              <a:rPr lang="en-US" sz="1600" dirty="0" err="1" smtClean="0">
                <a:solidFill>
                  <a:schemeClr val="bg2">
                    <a:lumMod val="75000"/>
                  </a:schemeClr>
                </a:solidFill>
                <a:ea typeface="+mj-ea"/>
                <a:cs typeface="+mj-cs"/>
              </a:rPr>
              <a:t>ivergence</a:t>
            </a:r>
            <a:endParaRPr lang="en-US" sz="1600" dirty="0">
              <a:solidFill>
                <a:schemeClr val="bg2">
                  <a:lumMod val="75000"/>
                </a:schemeClr>
              </a:solidFill>
              <a:ea typeface="+mj-ea"/>
              <a:cs typeface="+mj-cs"/>
            </a:endParaRPr>
          </a:p>
        </p:txBody>
      </p:sp>
      <p:sp>
        <p:nvSpPr>
          <p:cNvPr id="29" name="Rectangle 28"/>
          <p:cNvSpPr/>
          <p:nvPr/>
        </p:nvSpPr>
        <p:spPr>
          <a:xfrm>
            <a:off x="214807" y="3212976"/>
            <a:ext cx="1922318" cy="15413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rPr>
              <a:t>When many presynaptic neurons Converge on </a:t>
            </a:r>
            <a:r>
              <a:rPr lang="en-US" sz="1400" dirty="0" err="1" smtClean="0">
                <a:solidFill>
                  <a:schemeClr val="tx1"/>
                </a:solidFill>
              </a:rPr>
              <a:t>anysingle</a:t>
            </a:r>
            <a:r>
              <a:rPr lang="en-US" sz="1400" dirty="0">
                <a:solidFill>
                  <a:schemeClr val="tx1"/>
                </a:solidFill>
              </a:rPr>
              <a:t> postsynaptic neuron</a:t>
            </a:r>
            <a:endParaRPr lang="en-GB" sz="1400" dirty="0">
              <a:solidFill>
                <a:schemeClr val="tx1"/>
              </a:solidFill>
            </a:endParaRPr>
          </a:p>
        </p:txBody>
      </p:sp>
      <p:sp>
        <p:nvSpPr>
          <p:cNvPr id="31" name="Rectangle 30"/>
          <p:cNvSpPr/>
          <p:nvPr/>
        </p:nvSpPr>
        <p:spPr>
          <a:xfrm>
            <a:off x="2710036" y="3212975"/>
            <a:ext cx="1922318" cy="15413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rPr>
              <a:t>Axons of presynaptic neurons d</a:t>
            </a:r>
            <a:r>
              <a:rPr lang="en-US" sz="1400" dirty="0" smtClean="0">
                <a:solidFill>
                  <a:schemeClr val="tx1"/>
                </a:solidFill>
              </a:rPr>
              <a:t>​</a:t>
            </a:r>
            <a:r>
              <a:rPr lang="en-US" sz="1400" dirty="0" err="1" smtClean="0">
                <a:solidFill>
                  <a:schemeClr val="tx1"/>
                </a:solidFill>
              </a:rPr>
              <a:t>evide</a:t>
            </a:r>
            <a:r>
              <a:rPr lang="en-US" sz="1400" dirty="0" smtClean="0">
                <a:solidFill>
                  <a:schemeClr val="tx1"/>
                </a:solidFill>
              </a:rPr>
              <a:t> into</a:t>
            </a:r>
            <a:r>
              <a:rPr lang="en-US" sz="1400" dirty="0">
                <a:solidFill>
                  <a:schemeClr val="tx1"/>
                </a:solidFill>
              </a:rPr>
              <a:t> </a:t>
            </a:r>
            <a:endParaRPr lang="en-US" sz="1400" dirty="0" smtClean="0">
              <a:solidFill>
                <a:schemeClr val="tx1"/>
              </a:solidFill>
            </a:endParaRPr>
          </a:p>
          <a:p>
            <a:pPr algn="ctr"/>
            <a:r>
              <a:rPr lang="en-US" sz="1400" dirty="0" smtClean="0">
                <a:solidFill>
                  <a:schemeClr val="tx1"/>
                </a:solidFill>
              </a:rPr>
              <a:t>many</a:t>
            </a:r>
            <a:r>
              <a:rPr lang="en-US" sz="1400" dirty="0">
                <a:solidFill>
                  <a:schemeClr val="tx1"/>
                </a:solidFill>
              </a:rPr>
              <a:t> </a:t>
            </a:r>
            <a:r>
              <a:rPr lang="en-US" sz="1400" dirty="0" smtClean="0">
                <a:solidFill>
                  <a:schemeClr val="tx1"/>
                </a:solidFill>
              </a:rPr>
              <a:t>branches that diverge ​to</a:t>
            </a:r>
            <a:r>
              <a:rPr lang="en-US" sz="1400" dirty="0">
                <a:solidFill>
                  <a:schemeClr val="tx1"/>
                </a:solidFill>
              </a:rPr>
              <a:t> end on </a:t>
            </a:r>
            <a:r>
              <a:rPr lang="en-US" sz="1400" dirty="0" smtClean="0">
                <a:solidFill>
                  <a:schemeClr val="tx1"/>
                </a:solidFill>
              </a:rPr>
              <a:t>many </a:t>
            </a:r>
            <a:r>
              <a:rPr lang="en-US" sz="1400" dirty="0">
                <a:solidFill>
                  <a:schemeClr val="tx1"/>
                </a:solidFill>
              </a:rPr>
              <a:t>postsynaptic neurons</a:t>
            </a:r>
            <a:endParaRPr lang="en-GB" sz="1400" dirty="0">
              <a:solidFill>
                <a:schemeClr val="tx1"/>
              </a:solidFill>
            </a:endParaRPr>
          </a:p>
        </p:txBody>
      </p:sp>
      <p:pic>
        <p:nvPicPr>
          <p:cNvPr id="32" name="Content Placeholder 3" descr="http://www.colorado.edu/intphys/Class/IPHY3430-200/image/08-25.jpg"/>
          <p:cNvPicPr>
            <a:picLocks noGrp="1"/>
          </p:cNvPicPr>
          <p:nvPr>
            <p:ph idx="1"/>
          </p:nvPr>
        </p:nvPicPr>
        <p:blipFill rotWithShape="1">
          <a:blip r:embed="rId2">
            <a:extLst>
              <a:ext uri="{28A0092B-C50C-407E-A947-70E740481C1C}">
                <a14:useLocalDpi xmlns:a14="http://schemas.microsoft.com/office/drawing/2010/main" val="0"/>
              </a:ext>
            </a:extLst>
          </a:blip>
          <a:srcRect l="46943"/>
          <a:stretch/>
        </p:blipFill>
        <p:spPr>
          <a:xfrm>
            <a:off x="214807" y="4802468"/>
            <a:ext cx="1922318" cy="1505719"/>
          </a:xfrm>
        </p:spPr>
      </p:pic>
      <p:pic>
        <p:nvPicPr>
          <p:cNvPr id="33" name="Content Placeholder 3" descr="http://www.colorado.edu/intphys/Class/IPHY3430-200/image/08-25.jpg"/>
          <p:cNvPicPr>
            <a:picLocks/>
          </p:cNvPicPr>
          <p:nvPr/>
        </p:nvPicPr>
        <p:blipFill rotWithShape="1">
          <a:blip r:embed="rId2">
            <a:extLst>
              <a:ext uri="{28A0092B-C50C-407E-A947-70E740481C1C}">
                <a14:useLocalDpi xmlns:a14="http://schemas.microsoft.com/office/drawing/2010/main" val="0"/>
              </a:ext>
            </a:extLst>
          </a:blip>
          <a:srcRect r="52176"/>
          <a:stretch/>
        </p:blipFill>
        <p:spPr>
          <a:xfrm>
            <a:off x="2710036" y="4802468"/>
            <a:ext cx="1922318" cy="1515209"/>
          </a:xfrm>
          <a:prstGeom prst="rect">
            <a:avLst/>
          </a:prstGeom>
        </p:spPr>
      </p:pic>
      <p:cxnSp>
        <p:nvCxnSpPr>
          <p:cNvPr id="34" name="Straight Connector 33"/>
          <p:cNvCxnSpPr/>
          <p:nvPr/>
        </p:nvCxnSpPr>
        <p:spPr>
          <a:xfrm>
            <a:off x="9161872" y="2270131"/>
            <a:ext cx="0" cy="222765"/>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8120830" y="2492896"/>
            <a:ext cx="240035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a:off x="8120830" y="249289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a:off x="10521181" y="250163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8" name="Rectangle 37"/>
          <p:cNvSpPr/>
          <p:nvPr/>
        </p:nvSpPr>
        <p:spPr>
          <a:xfrm>
            <a:off x="7161856" y="2709641"/>
            <a:ext cx="1922318"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bg2">
                    <a:lumMod val="75000"/>
                  </a:schemeClr>
                </a:solidFill>
                <a:ea typeface="+mj-ea"/>
                <a:cs typeface="+mj-cs"/>
              </a:rPr>
              <a:t>Spatial </a:t>
            </a:r>
          </a:p>
        </p:txBody>
      </p:sp>
      <p:sp>
        <p:nvSpPr>
          <p:cNvPr id="39" name="Rectangle 38"/>
          <p:cNvSpPr/>
          <p:nvPr/>
        </p:nvSpPr>
        <p:spPr>
          <a:xfrm>
            <a:off x="9657085" y="2709641"/>
            <a:ext cx="1922318"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bg2">
                    <a:lumMod val="75000"/>
                  </a:schemeClr>
                </a:solidFill>
                <a:ea typeface="+mj-ea"/>
                <a:cs typeface="+mj-cs"/>
              </a:rPr>
              <a:t>Temporal</a:t>
            </a:r>
          </a:p>
        </p:txBody>
      </p:sp>
      <p:sp>
        <p:nvSpPr>
          <p:cNvPr id="40" name="Rectangle 39"/>
          <p:cNvSpPr/>
          <p:nvPr/>
        </p:nvSpPr>
        <p:spPr>
          <a:xfrm>
            <a:off x="7161856" y="3255823"/>
            <a:ext cx="1922318" cy="13973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Eliciting an action potential in a neuron with input from multiple presynaptic cells</a:t>
            </a:r>
            <a:r>
              <a:rPr lang="en-US" sz="1400" dirty="0" smtClean="0">
                <a:solidFill>
                  <a:schemeClr val="tx1"/>
                </a:solidFill>
              </a:rPr>
              <a:t>.</a:t>
            </a:r>
          </a:p>
        </p:txBody>
      </p:sp>
      <p:sp>
        <p:nvSpPr>
          <p:cNvPr id="41" name="Rectangle 40"/>
          <p:cNvSpPr/>
          <p:nvPr/>
        </p:nvSpPr>
        <p:spPr>
          <a:xfrm>
            <a:off x="9657085" y="3255821"/>
            <a:ext cx="1922318" cy="13973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When the frequency of stimulation increased from the same presynaptic </a:t>
            </a:r>
            <a:r>
              <a:rPr lang="en-US" sz="1400" dirty="0" smtClean="0">
                <a:solidFill>
                  <a:schemeClr val="tx1"/>
                </a:solidFill>
              </a:rPr>
              <a:t>fiver</a:t>
            </a:r>
          </a:p>
        </p:txBody>
      </p:sp>
      <p:cxnSp>
        <p:nvCxnSpPr>
          <p:cNvPr id="44" name="Straight Arrow Connector 43"/>
          <p:cNvCxnSpPr/>
          <p:nvPr/>
        </p:nvCxnSpPr>
        <p:spPr>
          <a:xfrm>
            <a:off x="5831536" y="165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5" name="Rectangle 44"/>
          <p:cNvSpPr/>
          <p:nvPr/>
        </p:nvSpPr>
        <p:spPr>
          <a:xfrm>
            <a:off x="4173485" y="1822908"/>
            <a:ext cx="3210726"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smtClean="0">
                <a:solidFill>
                  <a:schemeClr val="accent2">
                    <a:lumMod val="75000"/>
                  </a:schemeClr>
                </a:solidFill>
                <a:ea typeface="+mj-ea"/>
                <a:cs typeface="+mj-cs"/>
              </a:rPr>
              <a:t>5</a:t>
            </a:r>
            <a:r>
              <a:rPr lang="en-US" sz="1600" dirty="0">
                <a:solidFill>
                  <a:schemeClr val="accent2">
                    <a:lumMod val="75000"/>
                  </a:schemeClr>
                </a:solidFill>
                <a:ea typeface="+mj-ea"/>
                <a:cs typeface="+mj-cs"/>
              </a:rPr>
              <a:t>. </a:t>
            </a:r>
            <a:r>
              <a:rPr lang="en-US" sz="1600" dirty="0" smtClean="0">
                <a:solidFill>
                  <a:schemeClr val="accent2">
                    <a:lumMod val="75000"/>
                  </a:schemeClr>
                </a:solidFill>
                <a:ea typeface="+mj-ea"/>
                <a:cs typeface="+mj-cs"/>
              </a:rPr>
              <a:t>SYNAPTIC</a:t>
            </a:r>
            <a:r>
              <a:rPr lang="en-US" sz="1600" dirty="0">
                <a:solidFill>
                  <a:schemeClr val="accent2">
                    <a:lumMod val="75000"/>
                  </a:schemeClr>
                </a:solidFill>
                <a:ea typeface="+mj-ea"/>
                <a:cs typeface="+mj-cs"/>
              </a:rPr>
              <a:t> INHIBITION </a:t>
            </a:r>
          </a:p>
        </p:txBody>
      </p:sp>
      <p:cxnSp>
        <p:nvCxnSpPr>
          <p:cNvPr id="46" name="Straight Connector 45"/>
          <p:cNvCxnSpPr/>
          <p:nvPr/>
        </p:nvCxnSpPr>
        <p:spPr>
          <a:xfrm>
            <a:off x="5825163" y="2265762"/>
            <a:ext cx="0" cy="222765"/>
          </a:xfrm>
          <a:prstGeom prst="line">
            <a:avLst/>
          </a:prstGeom>
        </p:spPr>
        <p:style>
          <a:lnRef idx="1">
            <a:schemeClr val="accent2"/>
          </a:lnRef>
          <a:fillRef idx="0">
            <a:schemeClr val="accent2"/>
          </a:fillRef>
          <a:effectRef idx="0">
            <a:schemeClr val="accent2"/>
          </a:effectRef>
          <a:fontRef idx="minor">
            <a:schemeClr val="tx1"/>
          </a:fontRef>
        </p:style>
      </p:cxnSp>
      <p:sp>
        <p:nvSpPr>
          <p:cNvPr id="47" name="Rectangle 46"/>
          <p:cNvSpPr/>
          <p:nvPr/>
        </p:nvSpPr>
        <p:spPr>
          <a:xfrm>
            <a:off x="4886322" y="2501636"/>
            <a:ext cx="1797500" cy="4297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tx1"/>
                </a:solidFill>
              </a:rPr>
              <a:t>Next slide.</a:t>
            </a:r>
            <a:endParaRPr lang="en-GB" sz="1400" dirty="0">
              <a:solidFill>
                <a:schemeClr val="tx1"/>
              </a:solidFill>
            </a:endParaRPr>
          </a:p>
        </p:txBody>
      </p:sp>
      <p:pic>
        <p:nvPicPr>
          <p:cNvPr id="42" name="Picture 6" descr="Image result for spatial and temporal summation"/>
          <p:cNvPicPr>
            <a:picLocks noChangeAspect="1" noChangeArrowheads="1"/>
          </p:cNvPicPr>
          <p:nvPr/>
        </p:nvPicPr>
        <p:blipFill rotWithShape="1">
          <a:blip r:embed="rId3">
            <a:extLst>
              <a:ext uri="{28A0092B-C50C-407E-A947-70E740481C1C}">
                <a14:useLocalDpi xmlns:a14="http://schemas.microsoft.com/office/drawing/2010/main" val="0"/>
              </a:ext>
            </a:extLst>
          </a:blip>
          <a:srcRect t="49034"/>
          <a:stretch/>
        </p:blipFill>
        <p:spPr bwMode="auto">
          <a:xfrm>
            <a:off x="9657084" y="4802469"/>
            <a:ext cx="2217159" cy="150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rot="5400000">
            <a:off x="10990918" y="3769814"/>
            <a:ext cx="1397317" cy="369332"/>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900" b="1" dirty="0">
                <a:solidFill>
                  <a:schemeClr val="tx2"/>
                </a:solidFill>
                <a:latin typeface="+mj-lt"/>
                <a:ea typeface="+mj-ea"/>
                <a:cs typeface="+mj-cs"/>
              </a:rPr>
              <a:t>ONLY IN FEMALES’ SLIDES </a:t>
            </a:r>
          </a:p>
        </p:txBody>
      </p:sp>
      <p:sp>
        <p:nvSpPr>
          <p:cNvPr id="48" name="TextBox 47"/>
          <p:cNvSpPr txBox="1"/>
          <p:nvPr/>
        </p:nvSpPr>
        <p:spPr>
          <a:xfrm rot="5400000">
            <a:off x="8502037" y="3769814"/>
            <a:ext cx="1397317" cy="369332"/>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900" b="1" dirty="0">
                <a:solidFill>
                  <a:schemeClr val="tx2"/>
                </a:solidFill>
                <a:latin typeface="+mj-lt"/>
                <a:ea typeface="+mj-ea"/>
                <a:cs typeface="+mj-cs"/>
              </a:rPr>
              <a:t>ONLY IN FEMALES’ SLIDES </a:t>
            </a:r>
          </a:p>
        </p:txBody>
      </p:sp>
      <p:pic>
        <p:nvPicPr>
          <p:cNvPr id="7" name="Picture 6"/>
          <p:cNvPicPr>
            <a:picLocks noChangeAspect="1"/>
          </p:cNvPicPr>
          <p:nvPr/>
        </p:nvPicPr>
        <p:blipFill>
          <a:blip r:embed="rId4"/>
          <a:stretch>
            <a:fillRect/>
          </a:stretch>
        </p:blipFill>
        <p:spPr>
          <a:xfrm>
            <a:off x="7161856" y="4754305"/>
            <a:ext cx="2223507" cy="1481456"/>
          </a:xfrm>
          <a:prstGeom prst="rect">
            <a:avLst/>
          </a:prstGeom>
        </p:spPr>
      </p:pic>
    </p:spTree>
    <p:extLst>
      <p:ext uri="{BB962C8B-B14F-4D97-AF65-F5344CB8AC3E}">
        <p14:creationId xmlns:p14="http://schemas.microsoft.com/office/powerpoint/2010/main" val="805913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a:t>Cont. (Summation)</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7" name="Rectangle 6"/>
          <p:cNvSpPr/>
          <p:nvPr/>
        </p:nvSpPr>
        <p:spPr>
          <a:xfrm>
            <a:off x="4006180" y="1435938"/>
            <a:ext cx="3354742" cy="575503"/>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1"/>
                </a:solidFill>
              </a:rPr>
              <a:t>Transmission of signals of different intensity in nerve tracts</a:t>
            </a:r>
          </a:p>
        </p:txBody>
      </p:sp>
      <p:cxnSp>
        <p:nvCxnSpPr>
          <p:cNvPr id="8" name="Straight Connector 7"/>
          <p:cNvCxnSpPr/>
          <p:nvPr/>
        </p:nvCxnSpPr>
        <p:spPr>
          <a:xfrm>
            <a:off x="5616731" y="2022024"/>
            <a:ext cx="0" cy="222765"/>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4416556" y="2244789"/>
            <a:ext cx="240035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4416556" y="2244789"/>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6816907" y="2253529"/>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3457582" y="2461534"/>
            <a:ext cx="1922318"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bg2">
                    <a:lumMod val="75000"/>
                  </a:schemeClr>
                </a:solidFill>
                <a:ea typeface="+mj-ea"/>
                <a:cs typeface="+mj-cs"/>
              </a:rPr>
              <a:t>Spatial </a:t>
            </a:r>
          </a:p>
        </p:txBody>
      </p:sp>
      <p:sp>
        <p:nvSpPr>
          <p:cNvPr id="13" name="Rectangle 12"/>
          <p:cNvSpPr/>
          <p:nvPr/>
        </p:nvSpPr>
        <p:spPr>
          <a:xfrm>
            <a:off x="5952811" y="2461534"/>
            <a:ext cx="1922318"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bg2">
                    <a:lumMod val="75000"/>
                  </a:schemeClr>
                </a:solidFill>
                <a:ea typeface="+mj-ea"/>
                <a:cs typeface="+mj-cs"/>
              </a:rPr>
              <a:t>Temporal</a:t>
            </a:r>
          </a:p>
        </p:txBody>
      </p:sp>
      <p:sp>
        <p:nvSpPr>
          <p:cNvPr id="14" name="Rectangle 13"/>
          <p:cNvSpPr/>
          <p:nvPr/>
        </p:nvSpPr>
        <p:spPr>
          <a:xfrm>
            <a:off x="3457582" y="2964870"/>
            <a:ext cx="1922318" cy="12580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t>Increasing </a:t>
            </a:r>
            <a:r>
              <a:rPr lang="en-US" sz="1400" dirty="0"/>
              <a:t>signal strength is transmitted by using progressively greater numbers of fibers.</a:t>
            </a:r>
            <a:endParaRPr lang="en-US" sz="1400" dirty="0">
              <a:solidFill>
                <a:schemeClr val="tx1"/>
              </a:solidFill>
            </a:endParaRPr>
          </a:p>
        </p:txBody>
      </p:sp>
      <p:sp>
        <p:nvSpPr>
          <p:cNvPr id="15" name="Rectangle 14"/>
          <p:cNvSpPr/>
          <p:nvPr/>
        </p:nvSpPr>
        <p:spPr>
          <a:xfrm>
            <a:off x="5952811" y="2964867"/>
            <a:ext cx="1922318" cy="1258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t>Transmitting </a:t>
            </a:r>
            <a:r>
              <a:rPr lang="en-US" sz="1400" dirty="0"/>
              <a:t>signals of increasing strength is by increasing the frequency of nerve impulses in each fiber</a:t>
            </a:r>
            <a:endParaRPr lang="en-US" sz="1400" dirty="0">
              <a:solidFill>
                <a:schemeClr val="tx1"/>
              </a:solidFill>
            </a:endParaRPr>
          </a:p>
        </p:txBody>
      </p:sp>
      <p:sp>
        <p:nvSpPr>
          <p:cNvPr id="16" name="TextBox 15"/>
          <p:cNvSpPr txBox="1"/>
          <p:nvPr/>
        </p:nvSpPr>
        <p:spPr>
          <a:xfrm>
            <a:off x="9596537" y="-573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17" name="Picture 1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00" y="2718784"/>
            <a:ext cx="3530804" cy="3220854"/>
          </a:xfrm>
          <a:prstGeom prst="rect">
            <a:avLst/>
          </a:prstGeom>
        </p:spPr>
      </p:pic>
      <p:pic>
        <p:nvPicPr>
          <p:cNvPr id="18" name="Picture 1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60" y="2718784"/>
            <a:ext cx="2700626" cy="3220854"/>
          </a:xfrm>
          <a:prstGeom prst="rect">
            <a:avLst/>
          </a:prstGeom>
        </p:spPr>
      </p:pic>
    </p:spTree>
    <p:extLst>
      <p:ext uri="{BB962C8B-B14F-4D97-AF65-F5344CB8AC3E}">
        <p14:creationId xmlns:p14="http://schemas.microsoft.com/office/powerpoint/2010/main" val="2659456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Synaptic Inhibition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09782532"/>
              </p:ext>
            </p:extLst>
          </p:nvPr>
        </p:nvGraphicFramePr>
        <p:xfrm>
          <a:off x="609460" y="1175242"/>
          <a:ext cx="10969943" cy="4945211"/>
        </p:xfrm>
        <a:graphic>
          <a:graphicData uri="http://schemas.openxmlformats.org/drawingml/2006/table">
            <a:tbl>
              <a:tblPr firstRow="1" bandRow="1">
                <a:tableStyleId>{5DA37D80-6434-44D0-A028-1B22A696006F}</a:tableStyleId>
              </a:tblPr>
              <a:tblGrid>
                <a:gridCol w="3828768">
                  <a:extLst>
                    <a:ext uri="{9D8B030D-6E8A-4147-A177-3AD203B41FA5}">
                      <a16:colId xmlns:a16="http://schemas.microsoft.com/office/drawing/2014/main" val="20000"/>
                    </a:ext>
                  </a:extLst>
                </a:gridCol>
                <a:gridCol w="7141175">
                  <a:extLst>
                    <a:ext uri="{9D8B030D-6E8A-4147-A177-3AD203B41FA5}">
                      <a16:colId xmlns:a16="http://schemas.microsoft.com/office/drawing/2014/main" val="20001"/>
                    </a:ext>
                  </a:extLst>
                </a:gridCol>
              </a:tblGrid>
              <a:tr h="28803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latin typeface="+mn-lt"/>
                          <a:ea typeface="+mj-ea"/>
                          <a:cs typeface="+mj-cs"/>
                        </a:rPr>
                        <a:t>6.  Synaptic inhibition </a:t>
                      </a:r>
                    </a:p>
                  </a:txBody>
                  <a:tcPr>
                    <a:solidFill>
                      <a:schemeClr val="accent2">
                        <a:lumMod val="60000"/>
                        <a:lumOff val="40000"/>
                      </a:schemeClr>
                    </a:solidFill>
                  </a:tcPr>
                </a:tc>
                <a:tc hMerge="1">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kern="1200" dirty="0">
                          <a:solidFill>
                            <a:schemeClr val="accent2">
                              <a:lumMod val="75000"/>
                            </a:schemeClr>
                          </a:solidFill>
                          <a:latin typeface="+mn-lt"/>
                          <a:ea typeface="+mj-ea"/>
                          <a:cs typeface="+mj-cs"/>
                        </a:rPr>
                        <a:t>Types</a:t>
                      </a:r>
                    </a:p>
                  </a:txBody>
                  <a:tcPr>
                    <a:solidFill>
                      <a:schemeClr val="bg1"/>
                    </a:solidFill>
                  </a:tcPr>
                </a:tc>
                <a:tc>
                  <a:txBody>
                    <a:bodyPr/>
                    <a:lstStyle/>
                    <a:p>
                      <a:pPr algn="ctr"/>
                      <a:r>
                        <a:rPr lang="en-US" sz="1600" kern="1200" dirty="0">
                          <a:solidFill>
                            <a:schemeClr val="accent2">
                              <a:lumMod val="75000"/>
                            </a:schemeClr>
                          </a:solidFill>
                          <a:latin typeface="+mn-lt"/>
                          <a:ea typeface="+mj-ea"/>
                          <a:cs typeface="+mj-cs"/>
                        </a:rPr>
                        <a:t>Definition</a:t>
                      </a:r>
                    </a:p>
                  </a:txBody>
                  <a:tcPr>
                    <a:solidFill>
                      <a:schemeClr val="bg1"/>
                    </a:solidFill>
                  </a:tcPr>
                </a:tc>
                <a:extLst>
                  <a:ext uri="{0D108BD9-81ED-4DB2-BD59-A6C34878D82A}">
                    <a16:rowId xmlns:a16="http://schemas.microsoft.com/office/drawing/2014/main" val="10001"/>
                  </a:ext>
                </a:extLst>
              </a:tr>
              <a:tr h="370840">
                <a:tc>
                  <a:txBody>
                    <a:bodyPr/>
                    <a:lstStyle/>
                    <a:p>
                      <a:r>
                        <a:rPr lang="en-US" sz="1400" dirty="0" smtClean="0">
                          <a:solidFill>
                            <a:schemeClr val="bg2">
                              <a:lumMod val="75000"/>
                            </a:schemeClr>
                          </a:solidFill>
                          <a:effectLst/>
                        </a:rPr>
                        <a:t>A. Direct</a:t>
                      </a:r>
                      <a:r>
                        <a:rPr lang="en-US" sz="1400" dirty="0">
                          <a:solidFill>
                            <a:schemeClr val="bg2">
                              <a:lumMod val="75000"/>
                            </a:schemeClr>
                          </a:solidFill>
                          <a:effectLst/>
                        </a:rPr>
                        <a:t> Inhibition (​post​synaptic inhibition)</a:t>
                      </a:r>
                      <a:r>
                        <a:rPr lang="en-US" sz="1400" dirty="0" smtClean="0">
                          <a:solidFill>
                            <a:schemeClr val="bg2">
                              <a:lumMod val="75000"/>
                            </a:schemeClr>
                          </a:solidFill>
                          <a:effectLst/>
                        </a:rPr>
                        <a:t>​</a:t>
                      </a:r>
                      <a:endParaRPr lang="ar-SA" sz="1400" dirty="0" smtClean="0">
                        <a:solidFill>
                          <a:schemeClr val="bg2">
                            <a:lumMod val="75000"/>
                          </a:schemeClr>
                        </a:solidFill>
                        <a:effectLst/>
                      </a:endParaRPr>
                    </a:p>
                    <a:p>
                      <a:pPr algn="r" rtl="1"/>
                      <a:endParaRPr kumimoji="0" lang="ar-SA" sz="1400" kern="1200" dirty="0" smtClean="0">
                        <a:solidFill>
                          <a:srgbClr val="00B050"/>
                        </a:solidFill>
                        <a:latin typeface="Calibri" panose="020F0502020204030204" pitchFamily="34" charset="0"/>
                        <a:ea typeface="+mn-ea"/>
                        <a:cs typeface="Calibri" panose="020F0502020204030204" pitchFamily="34" charset="0"/>
                      </a:endParaRPr>
                    </a:p>
                    <a:p>
                      <a:pPr algn="r" rtl="1"/>
                      <a:r>
                        <a:rPr kumimoji="0" lang="ar-SA" sz="1400" kern="1200" dirty="0" smtClean="0">
                          <a:solidFill>
                            <a:srgbClr val="00B050"/>
                          </a:solidFill>
                          <a:latin typeface="Calibri" panose="020F0502020204030204" pitchFamily="34" charset="0"/>
                          <a:ea typeface="+mn-ea"/>
                          <a:cs typeface="Calibri" panose="020F0502020204030204" pitchFamily="34" charset="0"/>
                        </a:rPr>
                        <a:t>مباشر، لا يوجد وسيط أو تدخل.</a:t>
                      </a:r>
                    </a:p>
                  </a:txBody>
                  <a:tcPr>
                    <a:solidFill>
                      <a:schemeClr val="bg1"/>
                    </a:solidFill>
                  </a:tcPr>
                </a:tc>
                <a:tc>
                  <a:txBody>
                    <a:bodyPr/>
                    <a:lstStyle/>
                    <a:p>
                      <a:r>
                        <a:rPr lang="en-US" sz="1400" dirty="0"/>
                        <a:t>­</a:t>
                      </a:r>
                      <a:r>
                        <a:rPr lang="en-US" sz="1400" dirty="0">
                          <a:solidFill>
                            <a:srgbClr val="528693"/>
                          </a:solidFill>
                        </a:rPr>
                        <a:t>Occurs when: </a:t>
                      </a:r>
                      <a:r>
                        <a:rPr lang="en-US" sz="1400" dirty="0" smtClean="0">
                          <a:solidFill>
                            <a:srgbClr val="528693"/>
                          </a:solidFill>
                        </a:rPr>
                        <a:t> </a:t>
                      </a:r>
                      <a:r>
                        <a:rPr lang="en-US" sz="1400" dirty="0" smtClean="0"/>
                        <a:t>An</a:t>
                      </a:r>
                      <a:r>
                        <a:rPr lang="en-US" sz="1400" dirty="0"/>
                        <a:t> inhibitory neuron (releasing inhibitory substance) </a:t>
                      </a:r>
                      <a:r>
                        <a:rPr lang="en-US" sz="1400" dirty="0" smtClean="0"/>
                        <a:t>acts</a:t>
                      </a:r>
                      <a:r>
                        <a:rPr lang="en-US" sz="1400" baseline="0" dirty="0" smtClean="0"/>
                        <a:t> </a:t>
                      </a:r>
                      <a:r>
                        <a:rPr lang="en-US" sz="1400" dirty="0" smtClean="0"/>
                        <a:t>on</a:t>
                      </a:r>
                      <a:r>
                        <a:rPr lang="en-US" sz="1400" dirty="0"/>
                        <a:t> </a:t>
                      </a:r>
                      <a:r>
                        <a:rPr lang="en-US" sz="1400" dirty="0" smtClean="0"/>
                        <a:t>a</a:t>
                      </a:r>
                      <a:r>
                        <a:rPr lang="en-US" sz="1400" dirty="0"/>
                        <a:t> </a:t>
                      </a:r>
                      <a:r>
                        <a:rPr lang="en-US" sz="1400" dirty="0" smtClean="0"/>
                        <a:t>postsynaptic</a:t>
                      </a:r>
                      <a:r>
                        <a:rPr lang="en-US" sz="1400" dirty="0"/>
                        <a:t> </a:t>
                      </a:r>
                      <a:endParaRPr lang="en-US" sz="1400" dirty="0" smtClean="0"/>
                    </a:p>
                    <a:p>
                      <a:r>
                        <a:rPr lang="en-US" sz="1400" dirty="0" smtClean="0"/>
                        <a:t>neuron</a:t>
                      </a:r>
                      <a:r>
                        <a:rPr lang="en-US" sz="1400" dirty="0"/>
                        <a:t> leading to hyper​polarization </a:t>
                      </a:r>
                      <a:r>
                        <a:rPr lang="en-US" sz="1400" dirty="0" smtClean="0"/>
                        <a:t>due</a:t>
                      </a:r>
                      <a:r>
                        <a:rPr lang="en-US" sz="1400" baseline="0" dirty="0" smtClean="0"/>
                        <a:t> </a:t>
                      </a:r>
                      <a:r>
                        <a:rPr lang="en-US" sz="1400" dirty="0" smtClean="0"/>
                        <a:t>to</a:t>
                      </a:r>
                      <a:r>
                        <a:rPr lang="en-US" sz="1400" dirty="0"/>
                        <a:t> opening of </a:t>
                      </a:r>
                      <a:r>
                        <a:rPr lang="en-US" sz="1400" dirty="0" err="1" smtClean="0"/>
                        <a:t>Cl</a:t>
                      </a:r>
                      <a:r>
                        <a:rPr lang="en-US" sz="1400" baseline="30000" dirty="0" smtClean="0"/>
                        <a:t>-</a:t>
                      </a:r>
                      <a:r>
                        <a:rPr lang="en-US" sz="1400" dirty="0"/>
                        <a:t> [IPSPs] and/or K+ channels.</a:t>
                      </a:r>
                    </a:p>
                    <a:p>
                      <a:r>
                        <a:rPr lang="en-US" sz="1400" dirty="0"/>
                        <a:t>­ </a:t>
                      </a:r>
                      <a:r>
                        <a:rPr lang="en-US" sz="1400" dirty="0">
                          <a:solidFill>
                            <a:srgbClr val="528693"/>
                          </a:solidFill>
                        </a:rPr>
                        <a:t>Example:</a:t>
                      </a:r>
                      <a:r>
                        <a:rPr lang="en-US" sz="1400" dirty="0"/>
                        <a:t> ​Glycine​ at the level of the spinal cord to block pain ​impulses.</a:t>
                      </a:r>
                      <a:endParaRPr lang="en-US" sz="1400" dirty="0">
                        <a:ln>
                          <a:solidFill>
                            <a:schemeClr val="tx1">
                              <a:lumMod val="50000"/>
                              <a:lumOff val="50000"/>
                            </a:schemeClr>
                          </a:solidFill>
                        </a:ln>
                      </a:endParaRPr>
                    </a:p>
                  </a:txBody>
                  <a:tcPr>
                    <a:solidFill>
                      <a:schemeClr val="bg1"/>
                    </a:solidFill>
                  </a:tcPr>
                </a:tc>
                <a:extLst>
                  <a:ext uri="{0D108BD9-81ED-4DB2-BD59-A6C34878D82A}">
                    <a16:rowId xmlns:a16="http://schemas.microsoft.com/office/drawing/2014/main" val="10002"/>
                  </a:ext>
                </a:extLst>
              </a:tr>
              <a:tr h="370840">
                <a:tc>
                  <a:txBody>
                    <a:bodyPr/>
                    <a:lstStyle/>
                    <a:p>
                      <a:endParaRPr lang="en-US" sz="1400" dirty="0" smtClean="0">
                        <a:solidFill>
                          <a:schemeClr val="bg2">
                            <a:lumMod val="75000"/>
                          </a:schemeClr>
                        </a:solidFill>
                        <a:effectLst/>
                      </a:endParaRPr>
                    </a:p>
                    <a:p>
                      <a:r>
                        <a:rPr lang="en-US" sz="1400" dirty="0" smtClean="0">
                          <a:solidFill>
                            <a:schemeClr val="bg2">
                              <a:lumMod val="75000"/>
                            </a:schemeClr>
                          </a:solidFill>
                          <a:effectLst/>
                        </a:rPr>
                        <a:t>B. Indirect </a:t>
                      </a:r>
                      <a:r>
                        <a:rPr lang="en-US" sz="1400" dirty="0">
                          <a:solidFill>
                            <a:schemeClr val="bg2">
                              <a:lumMod val="75000"/>
                            </a:schemeClr>
                          </a:solidFill>
                          <a:effectLst/>
                        </a:rPr>
                        <a:t>Inhibition (​Pre​synaptic inhibition) </a:t>
                      </a:r>
                      <a:endParaRPr lang="ar-SA" sz="1400" dirty="0" smtClean="0">
                        <a:solidFill>
                          <a:schemeClr val="bg2">
                            <a:lumMod val="75000"/>
                          </a:schemeClr>
                        </a:solidFill>
                        <a:effectLst/>
                      </a:endParaRPr>
                    </a:p>
                    <a:p>
                      <a:pPr algn="r" rtl="1"/>
                      <a:endParaRPr kumimoji="0" lang="ar-SA" sz="1400" kern="1200" dirty="0" smtClean="0">
                        <a:solidFill>
                          <a:srgbClr val="00B050"/>
                        </a:solidFill>
                        <a:latin typeface="Calibri" panose="020F0502020204030204" pitchFamily="34" charset="0"/>
                        <a:ea typeface="+mn-ea"/>
                        <a:cs typeface="Calibri" panose="020F0502020204030204" pitchFamily="34" charset="0"/>
                      </a:endParaRPr>
                    </a:p>
                    <a:p>
                      <a:pPr algn="r" rtl="1"/>
                      <a:r>
                        <a:rPr kumimoji="0" lang="ar-SA" sz="1400" kern="1200" dirty="0" smtClean="0">
                          <a:solidFill>
                            <a:srgbClr val="00B050"/>
                          </a:solidFill>
                          <a:latin typeface="Calibri" panose="020F0502020204030204" pitchFamily="34" charset="0"/>
                          <a:ea typeface="+mn-ea"/>
                          <a:cs typeface="Calibri" panose="020F0502020204030204" pitchFamily="34" charset="0"/>
                        </a:rPr>
                        <a:t>غير مباشر، تطلَّب تدخل بري سينابتك وبوست سينابتيك.</a:t>
                      </a:r>
                      <a:endParaRPr kumimoji="0" lang="en-US" sz="1400" kern="1200" dirty="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tc>
                  <a:txBody>
                    <a:bodyPr/>
                    <a:lstStyle/>
                    <a:p>
                      <a:r>
                        <a:rPr lang="en-US" sz="1400" dirty="0" smtClean="0"/>
                        <a:t>­</a:t>
                      </a:r>
                      <a:r>
                        <a:rPr lang="en-US" sz="1400" dirty="0" smtClean="0">
                          <a:solidFill>
                            <a:srgbClr val="528693"/>
                          </a:solidFill>
                        </a:rPr>
                        <a:t>Occurs</a:t>
                      </a:r>
                      <a:r>
                        <a:rPr lang="en-US" sz="1400" dirty="0"/>
                        <a:t> </a:t>
                      </a:r>
                      <a:r>
                        <a:rPr lang="en-US" sz="1400" dirty="0">
                          <a:solidFill>
                            <a:srgbClr val="528693"/>
                          </a:solidFill>
                        </a:rPr>
                        <a:t>when</a:t>
                      </a:r>
                      <a:r>
                        <a:rPr lang="en-US" sz="1400" dirty="0"/>
                        <a:t>​:​ An inhibitory synaptic knob lies </a:t>
                      </a:r>
                      <a:r>
                        <a:rPr lang="en-US" sz="1400" dirty="0" smtClean="0"/>
                        <a:t>directly</a:t>
                      </a:r>
                      <a:r>
                        <a:rPr lang="en-US" sz="1400" dirty="0"/>
                        <a:t> </a:t>
                      </a:r>
                      <a:r>
                        <a:rPr lang="en-US" sz="1400" dirty="0" smtClean="0"/>
                        <a:t>on</a:t>
                      </a:r>
                      <a:r>
                        <a:rPr lang="en-US" sz="1400" baseline="0" dirty="0" smtClean="0"/>
                        <a:t> </a:t>
                      </a:r>
                      <a:r>
                        <a:rPr lang="en-US" sz="1400" dirty="0" smtClean="0"/>
                        <a:t>the</a:t>
                      </a:r>
                      <a:r>
                        <a:rPr lang="en-US" sz="1400" dirty="0"/>
                        <a:t> termination of a presynaptic excitatory fiber. The inhibitory synaptic knob release a transmitter which inhibits the release of excitatory transmitter from the presynaptic fiber. </a:t>
                      </a:r>
                    </a:p>
                    <a:p>
                      <a:r>
                        <a:rPr lang="en-US" sz="1400" dirty="0"/>
                        <a:t>­ </a:t>
                      </a:r>
                      <a:r>
                        <a:rPr lang="en-US" sz="1400" dirty="0" smtClean="0">
                          <a:solidFill>
                            <a:srgbClr val="528693"/>
                          </a:solidFill>
                        </a:rPr>
                        <a:t>Example</a:t>
                      </a:r>
                      <a:r>
                        <a:rPr lang="en-US" sz="1400" dirty="0"/>
                        <a:t>: ​ ​GABA​</a:t>
                      </a:r>
                      <a:r>
                        <a:rPr lang="en-US" sz="1400" dirty="0">
                          <a:solidFill>
                            <a:srgbClr val="FF0000"/>
                          </a:solidFill>
                        </a:rPr>
                        <a:t> (Pain modification)</a:t>
                      </a:r>
                      <a:endParaRPr lang="en-US" sz="1400" dirty="0">
                        <a:ln>
                          <a:solidFill>
                            <a:schemeClr val="tx1">
                              <a:lumMod val="50000"/>
                              <a:lumOff val="50000"/>
                            </a:schemeClr>
                          </a:solidFill>
                        </a:ln>
                        <a:solidFill>
                          <a:srgbClr val="FF0000"/>
                        </a:solidFill>
                      </a:endParaRPr>
                    </a:p>
                  </a:txBody>
                  <a:tcPr>
                    <a:solidFill>
                      <a:schemeClr val="bg1"/>
                    </a:solidFill>
                  </a:tcPr>
                </a:tc>
                <a:extLst>
                  <a:ext uri="{0D108BD9-81ED-4DB2-BD59-A6C34878D82A}">
                    <a16:rowId xmlns:a16="http://schemas.microsoft.com/office/drawing/2014/main" val="10003"/>
                  </a:ext>
                </a:extLst>
              </a:tr>
              <a:tr h="370840">
                <a:tc>
                  <a:txBody>
                    <a:bodyPr/>
                    <a:lstStyle/>
                    <a:p>
                      <a:endParaRPr lang="en-US" sz="1400" dirty="0" smtClean="0">
                        <a:solidFill>
                          <a:schemeClr val="bg2">
                            <a:lumMod val="75000"/>
                          </a:schemeClr>
                        </a:solidFill>
                        <a:effectLst/>
                      </a:endParaRPr>
                    </a:p>
                    <a:p>
                      <a:r>
                        <a:rPr lang="en-US" sz="1400" dirty="0" smtClean="0">
                          <a:solidFill>
                            <a:schemeClr val="bg2">
                              <a:lumMod val="75000"/>
                            </a:schemeClr>
                          </a:solidFill>
                          <a:effectLst/>
                        </a:rPr>
                        <a:t>C. Reciprocal </a:t>
                      </a:r>
                      <a:r>
                        <a:rPr lang="en-US" sz="1400" dirty="0">
                          <a:solidFill>
                            <a:schemeClr val="bg2">
                              <a:lumMod val="75000"/>
                            </a:schemeClr>
                          </a:solidFill>
                          <a:effectLst/>
                        </a:rPr>
                        <a:t>Inhibition</a:t>
                      </a:r>
                      <a:endParaRPr lang="en-US" sz="1400" dirty="0">
                        <a:ln>
                          <a:solidFill>
                            <a:schemeClr val="tx1">
                              <a:lumMod val="50000"/>
                              <a:lumOff val="50000"/>
                            </a:schemeClr>
                          </a:solidFill>
                        </a:ln>
                        <a:solidFill>
                          <a:schemeClr val="bg2">
                            <a:lumMod val="75000"/>
                          </a:schemeClr>
                        </a:solidFill>
                        <a:effectLst/>
                      </a:endParaRPr>
                    </a:p>
                  </a:txBody>
                  <a:tcPr>
                    <a:solidFill>
                      <a:schemeClr val="bg1"/>
                    </a:solidFill>
                  </a:tcPr>
                </a:tc>
                <a:tc>
                  <a:txBody>
                    <a:bodyPr/>
                    <a:lstStyle/>
                    <a:p>
                      <a:r>
                        <a:rPr lang="en-US" sz="1400" dirty="0" smtClean="0">
                          <a:solidFill>
                            <a:srgbClr val="528693"/>
                          </a:solidFill>
                        </a:rPr>
                        <a:t>Inhibition</a:t>
                      </a:r>
                      <a:r>
                        <a:rPr lang="en-US" sz="1400" dirty="0"/>
                        <a:t> of antagonist activity is initiated  in the agonist </a:t>
                      </a:r>
                      <a:r>
                        <a:rPr lang="en-US" sz="1400" dirty="0" smtClean="0"/>
                        <a:t>muscle</a:t>
                      </a:r>
                      <a:r>
                        <a:rPr lang="en-US" sz="1400" baseline="0" dirty="0" smtClean="0"/>
                        <a:t> </a:t>
                      </a:r>
                      <a:r>
                        <a:rPr lang="en-US" sz="1400" baseline="0" dirty="0" smtClean="0"/>
                        <a:t>when </a:t>
                      </a:r>
                      <a:r>
                        <a:rPr lang="en-US" sz="1400" baseline="0" dirty="0" smtClean="0"/>
                        <a:t>agonist is excited.</a:t>
                      </a:r>
                    </a:p>
                    <a:p>
                      <a:endParaRPr lang="en-US" sz="1400" dirty="0" smtClean="0"/>
                    </a:p>
                    <a:p>
                      <a:r>
                        <a:rPr lang="en-US" sz="1400" dirty="0" smtClean="0"/>
                        <a:t>impulses</a:t>
                      </a:r>
                      <a:r>
                        <a:rPr lang="en-US" sz="1400" dirty="0"/>
                        <a:t> pass </a:t>
                      </a:r>
                      <a:r>
                        <a:rPr lang="en-US" sz="1400" dirty="0">
                          <a:solidFill>
                            <a:srgbClr val="528693"/>
                          </a:solidFill>
                        </a:rPr>
                        <a:t>directly</a:t>
                      </a:r>
                      <a:r>
                        <a:rPr lang="en-US" sz="1400" dirty="0"/>
                        <a:t> to the motor neurons supplying </a:t>
                      </a:r>
                      <a:r>
                        <a:rPr lang="en-US" sz="1400" dirty="0" smtClean="0"/>
                        <a:t>the</a:t>
                      </a:r>
                      <a:r>
                        <a:rPr lang="en-US" sz="1400" baseline="0" dirty="0" smtClean="0"/>
                        <a:t> </a:t>
                      </a:r>
                    </a:p>
                    <a:p>
                      <a:r>
                        <a:rPr lang="en-US" sz="1400" dirty="0" smtClean="0"/>
                        <a:t>same</a:t>
                      </a:r>
                      <a:r>
                        <a:rPr lang="en-US" sz="1400" baseline="0" dirty="0" smtClean="0"/>
                        <a:t> </a:t>
                      </a:r>
                      <a:r>
                        <a:rPr lang="en-US" sz="1400" dirty="0" smtClean="0"/>
                        <a:t>muscle</a:t>
                      </a:r>
                      <a:r>
                        <a:rPr lang="en-US" sz="1400" dirty="0"/>
                        <a:t> </a:t>
                      </a:r>
                      <a:r>
                        <a:rPr lang="en-US" sz="1400" dirty="0" smtClean="0"/>
                        <a:t>and</a:t>
                      </a:r>
                      <a:r>
                        <a:rPr lang="en-US" sz="1400" dirty="0"/>
                        <a:t> via branches to </a:t>
                      </a:r>
                      <a:r>
                        <a:rPr lang="en-US" sz="1400" dirty="0">
                          <a:solidFill>
                            <a:srgbClr val="528693"/>
                          </a:solidFill>
                        </a:rPr>
                        <a:t>inhibitory</a:t>
                      </a:r>
                      <a:r>
                        <a:rPr lang="en-US" sz="1400" dirty="0"/>
                        <a:t> </a:t>
                      </a:r>
                      <a:r>
                        <a:rPr lang="en-US" sz="1400" dirty="0" smtClean="0"/>
                        <a:t>interneurons</a:t>
                      </a:r>
                      <a:r>
                        <a:rPr lang="en-US" sz="1400" baseline="0" dirty="0" smtClean="0"/>
                        <a:t> </a:t>
                      </a:r>
                      <a:r>
                        <a:rPr lang="en-US" sz="1400" dirty="0" smtClean="0"/>
                        <a:t>that</a:t>
                      </a:r>
                      <a:r>
                        <a:rPr lang="en-US" sz="1400" dirty="0"/>
                        <a:t> </a:t>
                      </a:r>
                      <a:r>
                        <a:rPr lang="en-US" sz="1400" dirty="0" smtClean="0"/>
                        <a:t>end</a:t>
                      </a:r>
                      <a:r>
                        <a:rPr lang="en-US" sz="1400" dirty="0"/>
                        <a:t> </a:t>
                      </a:r>
                      <a:r>
                        <a:rPr lang="en-US" sz="1400" dirty="0" smtClean="0"/>
                        <a:t>on</a:t>
                      </a:r>
                      <a:r>
                        <a:rPr lang="en-US" sz="1400" dirty="0"/>
                        <a:t> </a:t>
                      </a:r>
                      <a:r>
                        <a:rPr lang="en-US" sz="1400" dirty="0" smtClean="0"/>
                        <a:t>motor</a:t>
                      </a:r>
                      <a:r>
                        <a:rPr lang="en-US" sz="1400" dirty="0"/>
                        <a:t> </a:t>
                      </a:r>
                      <a:r>
                        <a:rPr lang="en-US" sz="1400" dirty="0" smtClean="0"/>
                        <a:t>neurons</a:t>
                      </a:r>
                      <a:r>
                        <a:rPr lang="en-US" sz="1400" dirty="0"/>
                        <a:t> </a:t>
                      </a:r>
                      <a:r>
                        <a:rPr lang="en-US" sz="1400" dirty="0" smtClean="0"/>
                        <a:t>of</a:t>
                      </a:r>
                      <a:r>
                        <a:rPr lang="en-US" sz="1400" dirty="0"/>
                        <a:t> </a:t>
                      </a:r>
                      <a:endParaRPr lang="en-US" sz="1400" dirty="0" smtClean="0"/>
                    </a:p>
                    <a:p>
                      <a:r>
                        <a:rPr lang="en-US" sz="1400" dirty="0" smtClean="0"/>
                        <a:t>antagonist</a:t>
                      </a:r>
                      <a:r>
                        <a:rPr lang="en-US" sz="1400" dirty="0"/>
                        <a:t> muscle. </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rgbClr val="00B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00B050"/>
                          </a:solidFill>
                          <a:latin typeface="+mn-lt"/>
                          <a:ea typeface="+mn-ea"/>
                          <a:cs typeface="+mn-cs"/>
                        </a:rPr>
                        <a:t>When flexing the arm, flexors are activated while extensor muscles are inhibited.</a:t>
                      </a:r>
                    </a:p>
                  </a:txBody>
                  <a:tcPr>
                    <a:solidFill>
                      <a:schemeClr val="bg1"/>
                    </a:solidFill>
                  </a:tcPr>
                </a:tc>
                <a:extLst>
                  <a:ext uri="{0D108BD9-81ED-4DB2-BD59-A6C34878D82A}">
                    <a16:rowId xmlns:a16="http://schemas.microsoft.com/office/drawing/2014/main" val="10004"/>
                  </a:ext>
                </a:extLst>
              </a:tr>
              <a:tr h="733891">
                <a:tc>
                  <a:txBody>
                    <a:bodyPr/>
                    <a:lstStyle/>
                    <a:p>
                      <a:endParaRPr lang="en-US" sz="1400" dirty="0" smtClean="0">
                        <a:solidFill>
                          <a:schemeClr val="bg2">
                            <a:lumMod val="75000"/>
                          </a:schemeClr>
                        </a:solidFill>
                        <a:effectLst/>
                      </a:endParaRPr>
                    </a:p>
                    <a:p>
                      <a:r>
                        <a:rPr lang="en-US" sz="1400" dirty="0" smtClean="0">
                          <a:solidFill>
                            <a:schemeClr val="bg2">
                              <a:lumMod val="75000"/>
                            </a:schemeClr>
                          </a:solidFill>
                          <a:effectLst/>
                        </a:rPr>
                        <a:t>D. Inhibitory </a:t>
                      </a:r>
                      <a:r>
                        <a:rPr lang="en-US" sz="1400" dirty="0">
                          <a:solidFill>
                            <a:schemeClr val="bg2">
                              <a:lumMod val="75000"/>
                            </a:schemeClr>
                          </a:solidFill>
                          <a:effectLst/>
                        </a:rPr>
                        <a:t>Interneuron (​Renshaw cells​)</a:t>
                      </a:r>
                      <a:endParaRPr lang="en-US" sz="1400" dirty="0">
                        <a:ln>
                          <a:solidFill>
                            <a:schemeClr val="tx1">
                              <a:lumMod val="50000"/>
                              <a:lumOff val="50000"/>
                            </a:schemeClr>
                          </a:solidFill>
                        </a:ln>
                        <a:solidFill>
                          <a:schemeClr val="bg2">
                            <a:lumMod val="75000"/>
                          </a:schemeClr>
                        </a:solidFill>
                        <a:effectLst/>
                      </a:endParaRPr>
                    </a:p>
                  </a:txBody>
                  <a:tcPr>
                    <a:solidFill>
                      <a:schemeClr val="bg1"/>
                    </a:solidFill>
                  </a:tcPr>
                </a:tc>
                <a:tc>
                  <a:txBody>
                    <a:bodyPr/>
                    <a:lstStyle/>
                    <a:p>
                      <a:r>
                        <a:rPr lang="en-US" sz="1400" dirty="0">
                          <a:solidFill>
                            <a:srgbClr val="FF0000"/>
                          </a:solidFill>
                        </a:rPr>
                        <a:t>Negative</a:t>
                      </a:r>
                      <a:r>
                        <a:rPr lang="en-US" sz="1400" dirty="0"/>
                        <a:t> </a:t>
                      </a:r>
                      <a:r>
                        <a:rPr lang="en-US" sz="1400" dirty="0">
                          <a:solidFill>
                            <a:srgbClr val="FF0000"/>
                          </a:solidFill>
                        </a:rPr>
                        <a:t>feedback</a:t>
                      </a:r>
                      <a:r>
                        <a:rPr lang="en-US" sz="1400" dirty="0"/>
                        <a:t>​ inhibitory interneuron of a spinal motor </a:t>
                      </a:r>
                      <a:r>
                        <a:rPr lang="en-US" sz="1400" dirty="0" smtClean="0"/>
                        <a:t>neuron.</a:t>
                      </a:r>
                    </a:p>
                    <a:p>
                      <a:r>
                        <a:rPr kumimoji="0" lang="en-US" sz="1400" kern="1200" dirty="0" smtClean="0">
                          <a:solidFill>
                            <a:schemeClr val="tx1"/>
                          </a:solidFill>
                          <a:latin typeface="+mn-lt"/>
                          <a:ea typeface="+mn-ea"/>
                          <a:cs typeface="+mn-cs"/>
                        </a:rPr>
                        <a:t>Control the strength of contraction.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err="1" smtClean="0">
                          <a:solidFill>
                            <a:srgbClr val="00B050"/>
                          </a:solidFill>
                          <a:latin typeface="+mn-lt"/>
                          <a:ea typeface="+mn-ea"/>
                          <a:cs typeface="+mn-cs"/>
                        </a:rPr>
                        <a:t>Renshaw</a:t>
                      </a:r>
                      <a:r>
                        <a:rPr kumimoji="0" lang="en-US" sz="1400" kern="1200" dirty="0" smtClean="0">
                          <a:solidFill>
                            <a:srgbClr val="00B050"/>
                          </a:solidFill>
                          <a:latin typeface="+mn-lt"/>
                          <a:ea typeface="+mn-ea"/>
                          <a:cs typeface="+mn-cs"/>
                        </a:rPr>
                        <a:t> cells have the same function as Reciprocal inhibition.</a:t>
                      </a:r>
                      <a:endParaRPr kumimoji="0" lang="en-US" sz="700" kern="1200" dirty="0" smtClean="0">
                        <a:solidFill>
                          <a:srgbClr val="00B050"/>
                        </a:solidFill>
                        <a:latin typeface="+mn-lt"/>
                        <a:ea typeface="+mn-ea"/>
                        <a:cs typeface="+mn-cs"/>
                      </a:endParaRPr>
                    </a:p>
                  </a:txBody>
                  <a:tcPr>
                    <a:solidFill>
                      <a:schemeClr val="bg1"/>
                    </a:solidFill>
                  </a:tcPr>
                </a:tc>
                <a:extLst>
                  <a:ext uri="{0D108BD9-81ED-4DB2-BD59-A6C34878D82A}">
                    <a16:rowId xmlns:a16="http://schemas.microsoft.com/office/drawing/2014/main" val="10005"/>
                  </a:ext>
                </a:extLst>
              </a:tr>
            </a:tbl>
          </a:graphicData>
        </a:graphic>
      </p:graphicFrame>
      <p:sp>
        <p:nvSpPr>
          <p:cNvPr id="4" name="Rectangle 3"/>
          <p:cNvSpPr/>
          <p:nvPr/>
        </p:nvSpPr>
        <p:spPr>
          <a:xfrm>
            <a:off x="1197868" y="6385341"/>
            <a:ext cx="10297144" cy="307777"/>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rgbClr val="00B050"/>
                </a:solidFill>
              </a:rPr>
              <a:t>Dopamine can be excitatory or inhibitory ( depending on the receptor ). However, glycine is always Inhibitory </a:t>
            </a:r>
            <a:endParaRPr lang="en-US" sz="1400" dirty="0">
              <a:solidFill>
                <a:srgbClr val="00B050"/>
              </a:solidFill>
            </a:endParaRPr>
          </a:p>
        </p:txBody>
      </p:sp>
      <p:sp>
        <p:nvSpPr>
          <p:cNvPr id="8" name="Rectangle 7"/>
          <p:cNvSpPr/>
          <p:nvPr/>
        </p:nvSpPr>
        <p:spPr>
          <a:xfrm>
            <a:off x="4438227" y="4169370"/>
            <a:ext cx="7141175" cy="792088"/>
          </a:xfrm>
          <a:prstGeom prst="rect">
            <a:avLst/>
          </a:prstGeom>
          <a:no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endParaRPr lang="en-US" dirty="0"/>
          </a:p>
          <a:p>
            <a:pPr algn="ctr"/>
            <a:endParaRPr lang="en-US" dirty="0" smtClean="0"/>
          </a:p>
          <a:p>
            <a:pPr algn="ctr"/>
            <a:endParaRPr lang="en-US" dirty="0"/>
          </a:p>
          <a:p>
            <a:pPr algn="ctr"/>
            <a:endParaRPr lang="en-US" dirty="0"/>
          </a:p>
        </p:txBody>
      </p:sp>
      <p:sp>
        <p:nvSpPr>
          <p:cNvPr id="9" name="TextBox 8"/>
          <p:cNvSpPr txBox="1"/>
          <p:nvPr/>
        </p:nvSpPr>
        <p:spPr>
          <a:xfrm>
            <a:off x="9019497" y="4169370"/>
            <a:ext cx="2532662" cy="276999"/>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060072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Cont. Synaptic Inhibition: </a:t>
            </a:r>
            <a:r>
              <a:rPr lang="en-US" sz="3200" dirty="0" smtClean="0"/>
              <a:t/>
            </a:r>
            <a:br>
              <a:rPr lang="en-US" sz="3200" dirty="0" smtClean="0"/>
            </a:br>
            <a:r>
              <a:rPr lang="en-US" sz="3200" dirty="0" smtClean="0"/>
              <a:t>Inhibitory </a:t>
            </a:r>
            <a:r>
              <a:rPr lang="en-US" sz="3200" dirty="0"/>
              <a:t>interneuron ( </a:t>
            </a:r>
            <a:r>
              <a:rPr lang="en-US" sz="3200" dirty="0" err="1"/>
              <a:t>Renshaw</a:t>
            </a:r>
            <a:r>
              <a:rPr lang="en-US" sz="3200" dirty="0"/>
              <a:t> cells)</a:t>
            </a: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6" name="TextBox 5"/>
          <p:cNvSpPr txBox="1"/>
          <p:nvPr/>
        </p:nvSpPr>
        <p:spPr>
          <a:xfrm>
            <a:off x="3862164" y="1132987"/>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cxnSp>
        <p:nvCxnSpPr>
          <p:cNvPr id="7" name="Straight Connector 6"/>
          <p:cNvCxnSpPr/>
          <p:nvPr/>
        </p:nvCxnSpPr>
        <p:spPr>
          <a:xfrm flipH="1">
            <a:off x="6454452" y="1167978"/>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p:nvPicPr>
        <p:blipFill>
          <a:blip r:embed="rId2"/>
          <a:stretch>
            <a:fillRect/>
          </a:stretch>
        </p:blipFill>
        <p:spPr>
          <a:xfrm>
            <a:off x="606240" y="1899954"/>
            <a:ext cx="2355157" cy="4049323"/>
          </a:xfrm>
          <a:prstGeom prst="rect">
            <a:avLst/>
          </a:prstGeom>
        </p:spPr>
      </p:pic>
      <p:pic>
        <p:nvPicPr>
          <p:cNvPr id="9" name="Picture 8"/>
          <p:cNvPicPr>
            <a:picLocks noChangeAspect="1"/>
          </p:cNvPicPr>
          <p:nvPr/>
        </p:nvPicPr>
        <p:blipFill>
          <a:blip r:embed="rId3"/>
          <a:stretch>
            <a:fillRect/>
          </a:stretch>
        </p:blipFill>
        <p:spPr>
          <a:xfrm>
            <a:off x="3214092" y="1899955"/>
            <a:ext cx="2987665" cy="4049323"/>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765" y="1899956"/>
            <a:ext cx="4753638" cy="4049323"/>
          </a:xfrm>
          <a:prstGeom prst="rect">
            <a:avLst/>
          </a:prstGeom>
        </p:spPr>
      </p:pic>
      <p:sp>
        <p:nvSpPr>
          <p:cNvPr id="10" name="TextBox 9"/>
          <p:cNvSpPr txBox="1"/>
          <p:nvPr/>
        </p:nvSpPr>
        <p:spPr>
          <a:xfrm>
            <a:off x="6466280" y="1132986"/>
            <a:ext cx="2736304"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919838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 Synaptic</a:t>
            </a:r>
            <a:r>
              <a:rPr lang="en-US" dirty="0"/>
              <a:t> Inhibition:</a:t>
            </a:r>
            <a:br>
              <a:rPr lang="en-US" dirty="0"/>
            </a:br>
            <a:r>
              <a:rPr lang="en-US" dirty="0"/>
              <a:t>Pre-synaptic inhibition </a:t>
            </a: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pic>
        <p:nvPicPr>
          <p:cNvPr id="6" name="Content Placeholder 5"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21308" y="2636912"/>
            <a:ext cx="4681016" cy="3312367"/>
          </a:xfrm>
        </p:spPr>
      </p:pic>
      <p:sp>
        <p:nvSpPr>
          <p:cNvPr id="5" name="Content Placeholder 4"/>
          <p:cNvSpPr>
            <a:spLocks noGrp="1"/>
          </p:cNvSpPr>
          <p:nvPr>
            <p:ph sz="quarter" idx="2"/>
          </p:nvPr>
        </p:nvSpPr>
        <p:spPr>
          <a:xfrm>
            <a:off x="621308" y="1300461"/>
            <a:ext cx="10745450" cy="4937760"/>
          </a:xfrm>
        </p:spPr>
        <p:txBody>
          <a:bodyPr>
            <a:normAutofit/>
          </a:bodyPr>
          <a:lstStyle/>
          <a:p>
            <a:r>
              <a:rPr lang="en-US" sz="1600" dirty="0"/>
              <a:t>Neuronal Circuit With Both Excitatory and Inhibitory Output </a:t>
            </a:r>
            <a:r>
              <a:rPr lang="en-US" sz="1600" dirty="0" smtClean="0"/>
              <a:t>Signals.</a:t>
            </a:r>
          </a:p>
          <a:p>
            <a:r>
              <a:rPr lang="en-US" sz="1600" dirty="0"/>
              <a:t>This type of circuit is characteristic for controlling all antagonistic pairs of muscles, and it is called the reciprocal inhibition circuit.</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366" y="2636912"/>
            <a:ext cx="5783037" cy="3312367"/>
          </a:xfrm>
          <a:prstGeom prst="rect">
            <a:avLst/>
          </a:prstGeom>
        </p:spPr>
      </p:pic>
      <p:sp>
        <p:nvSpPr>
          <p:cNvPr id="8" name="TextBox 7"/>
          <p:cNvSpPr txBox="1"/>
          <p:nvPr/>
        </p:nvSpPr>
        <p:spPr>
          <a:xfrm>
            <a:off x="9596537" y="-573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smtClean="0">
                <a:solidFill>
                  <a:schemeClr val="tx2"/>
                </a:solidFill>
                <a:latin typeface="+mj-lt"/>
                <a:ea typeface="+mj-ea"/>
                <a:cs typeface="+mj-cs"/>
              </a:rPr>
              <a:t>ONLY IN MALES’ SLIDES </a:t>
            </a:r>
            <a:endParaRPr lang="en-US" sz="1400" b="1" dirty="0">
              <a:solidFill>
                <a:schemeClr val="tx2"/>
              </a:solidFill>
              <a:latin typeface="+mj-lt"/>
              <a:ea typeface="+mj-ea"/>
              <a:cs typeface="+mj-cs"/>
            </a:endParaRPr>
          </a:p>
        </p:txBody>
      </p:sp>
    </p:spTree>
    <p:extLst>
      <p:ext uri="{BB962C8B-B14F-4D97-AF65-F5344CB8AC3E}">
        <p14:creationId xmlns:p14="http://schemas.microsoft.com/office/powerpoint/2010/main" val="3431217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5" dirty="0" err="1"/>
              <a:t>Reverberatory</a:t>
            </a:r>
            <a:r>
              <a:rPr lang="en-US" sz="3200" dirty="0" smtClean="0"/>
              <a:t> </a:t>
            </a:r>
            <a:r>
              <a:rPr lang="en-US" sz="3200" dirty="0"/>
              <a:t>(Oscillatory) Circuit </a:t>
            </a: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Content Placeholder 3"/>
          <p:cNvSpPr>
            <a:spLocks noGrp="1"/>
          </p:cNvSpPr>
          <p:nvPr>
            <p:ph sz="quarter" idx="1"/>
          </p:nvPr>
        </p:nvSpPr>
        <p:spPr>
          <a:xfrm>
            <a:off x="609460" y="1219200"/>
            <a:ext cx="6853104" cy="4937760"/>
          </a:xfrm>
        </p:spPr>
        <p:txBody>
          <a:bodyPr>
            <a:normAutofit/>
          </a:bodyPr>
          <a:lstStyle/>
          <a:p>
            <a:pPr>
              <a:lnSpc>
                <a:spcPct val="120000"/>
              </a:lnSpc>
            </a:pPr>
            <a:r>
              <a:rPr lang="en-US" sz="1600" dirty="0"/>
              <a:t>Cause of Signal Prolongation.  caused by </a:t>
            </a:r>
            <a:r>
              <a:rPr lang="en-US" sz="1600" dirty="0">
                <a:solidFill>
                  <a:srgbClr val="FF0000"/>
                </a:solidFill>
              </a:rPr>
              <a:t>positive feedback </a:t>
            </a:r>
            <a:r>
              <a:rPr lang="en-US" sz="1600" dirty="0"/>
              <a:t>within the neuronal that re-excite the input of the same circuit. </a:t>
            </a:r>
            <a:r>
              <a:rPr lang="en-US" sz="1600" dirty="0" smtClean="0"/>
              <a:t>Once </a:t>
            </a:r>
            <a:r>
              <a:rPr lang="en-US" sz="1600" dirty="0"/>
              <a:t>stimulated, the circuit may discharge repetitively for a long time called long term </a:t>
            </a:r>
            <a:r>
              <a:rPr lang="en-US" sz="1600" dirty="0" smtClean="0"/>
              <a:t>potentiation</a:t>
            </a:r>
          </a:p>
          <a:p>
            <a:pPr marL="0" indent="0">
              <a:lnSpc>
                <a:spcPct val="120000"/>
              </a:lnSpc>
              <a:buNone/>
            </a:pPr>
            <a:endParaRPr lang="en-US" sz="1600" dirty="0" smtClean="0"/>
          </a:p>
          <a:p>
            <a:pPr>
              <a:lnSpc>
                <a:spcPct val="120000"/>
              </a:lnSpc>
            </a:pPr>
            <a:r>
              <a:rPr lang="en-US" sz="1600" dirty="0" smtClean="0"/>
              <a:t>The </a:t>
            </a:r>
            <a:r>
              <a:rPr lang="en-US" sz="1600" dirty="0"/>
              <a:t>simplest </a:t>
            </a:r>
            <a:r>
              <a:rPr lang="en-US" sz="1600" dirty="0">
                <a:solidFill>
                  <a:schemeClr val="accent2">
                    <a:lumMod val="75000"/>
                  </a:schemeClr>
                </a:solidFill>
              </a:rPr>
              <a:t>Fig A</a:t>
            </a:r>
            <a:r>
              <a:rPr lang="en-US" sz="1600" dirty="0"/>
              <a:t>, involves single </a:t>
            </a:r>
            <a:r>
              <a:rPr lang="en-US" sz="1600" dirty="0" smtClean="0"/>
              <a:t>neuron.</a:t>
            </a:r>
          </a:p>
          <a:p>
            <a:pPr>
              <a:lnSpc>
                <a:spcPct val="120000"/>
              </a:lnSpc>
            </a:pPr>
            <a:endParaRPr lang="en-US" sz="1600" dirty="0" smtClean="0"/>
          </a:p>
          <a:p>
            <a:pPr>
              <a:lnSpc>
                <a:spcPct val="120000"/>
              </a:lnSpc>
            </a:pPr>
            <a:r>
              <a:rPr lang="en-US" sz="1600" dirty="0" smtClean="0">
                <a:solidFill>
                  <a:schemeClr val="accent2">
                    <a:lumMod val="75000"/>
                  </a:schemeClr>
                </a:solidFill>
              </a:rPr>
              <a:t>Fig </a:t>
            </a:r>
            <a:r>
              <a:rPr lang="en-US" sz="1600" dirty="0">
                <a:solidFill>
                  <a:schemeClr val="accent2">
                    <a:lumMod val="75000"/>
                  </a:schemeClr>
                </a:solidFill>
              </a:rPr>
              <a:t>B</a:t>
            </a:r>
            <a:r>
              <a:rPr lang="en-US" sz="1600" dirty="0"/>
              <a:t> shows additional neurons in the feedback circuit, which causes a longer delay between initial discharge and the feedback signal. </a:t>
            </a:r>
            <a:endParaRPr lang="en-US" sz="1600" dirty="0" smtClean="0"/>
          </a:p>
          <a:p>
            <a:pPr>
              <a:lnSpc>
                <a:spcPct val="120000"/>
              </a:lnSpc>
            </a:pPr>
            <a:endParaRPr lang="en-US" sz="1600" dirty="0" smtClean="0"/>
          </a:p>
          <a:p>
            <a:pPr>
              <a:lnSpc>
                <a:spcPct val="120000"/>
              </a:lnSpc>
            </a:pPr>
            <a:r>
              <a:rPr lang="en-US" sz="1600" dirty="0" smtClean="0">
                <a:solidFill>
                  <a:schemeClr val="accent2">
                    <a:lumMod val="75000"/>
                  </a:schemeClr>
                </a:solidFill>
              </a:rPr>
              <a:t>Fig </a:t>
            </a:r>
            <a:r>
              <a:rPr lang="en-US" sz="1600" dirty="0">
                <a:solidFill>
                  <a:schemeClr val="accent2">
                    <a:lumMod val="75000"/>
                  </a:schemeClr>
                </a:solidFill>
              </a:rPr>
              <a:t>C</a:t>
            </a:r>
            <a:r>
              <a:rPr lang="en-US" sz="1600" dirty="0"/>
              <a:t> shows a more complex system in which both </a:t>
            </a:r>
            <a:r>
              <a:rPr lang="en-US" sz="1600" dirty="0" err="1"/>
              <a:t>facilitatory</a:t>
            </a:r>
            <a:r>
              <a:rPr lang="en-US" sz="1600" dirty="0"/>
              <a:t> and inhibitory fibers impinge on the reverberating circuit. </a:t>
            </a:r>
            <a:endParaRPr lang="en-US" sz="1600" dirty="0" smtClean="0"/>
          </a:p>
          <a:p>
            <a:pPr>
              <a:lnSpc>
                <a:spcPct val="120000"/>
              </a:lnSpc>
            </a:pPr>
            <a:endParaRPr lang="en-US" sz="1600" dirty="0" smtClean="0"/>
          </a:p>
          <a:p>
            <a:pPr>
              <a:lnSpc>
                <a:spcPct val="120000"/>
              </a:lnSpc>
            </a:pPr>
            <a:r>
              <a:rPr lang="en-US" sz="1600" dirty="0" smtClean="0">
                <a:solidFill>
                  <a:schemeClr val="accent2">
                    <a:lumMod val="75000"/>
                  </a:schemeClr>
                </a:solidFill>
              </a:rPr>
              <a:t>Fig </a:t>
            </a:r>
            <a:r>
              <a:rPr lang="en-US" sz="1600" dirty="0">
                <a:solidFill>
                  <a:schemeClr val="accent2">
                    <a:lumMod val="75000"/>
                  </a:schemeClr>
                </a:solidFill>
              </a:rPr>
              <a:t>D</a:t>
            </a:r>
            <a:r>
              <a:rPr lang="en-US" sz="1600" dirty="0"/>
              <a:t> shows reverberating pathways with parallel fibers.</a:t>
            </a:r>
          </a:p>
        </p:txBody>
      </p:sp>
      <p:sp>
        <p:nvSpPr>
          <p:cNvPr id="6" name="TextBox 5"/>
          <p:cNvSpPr txBox="1"/>
          <p:nvPr/>
        </p:nvSpPr>
        <p:spPr>
          <a:xfrm>
            <a:off x="9596537" y="-573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smtClean="0">
                <a:solidFill>
                  <a:schemeClr val="tx2"/>
                </a:solidFill>
                <a:latin typeface="+mj-lt"/>
                <a:ea typeface="+mj-ea"/>
                <a:cs typeface="+mj-cs"/>
              </a:rPr>
              <a:t>ONLY IN MALES’ SLIDES </a:t>
            </a:r>
            <a:endParaRPr lang="en-US" sz="1400" b="1" dirty="0">
              <a:solidFill>
                <a:schemeClr val="tx2"/>
              </a:solidFill>
              <a:latin typeface="+mj-lt"/>
              <a:ea typeface="+mj-ea"/>
              <a:cs typeface="+mj-cs"/>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572" y="1211964"/>
            <a:ext cx="4044831" cy="5025348"/>
          </a:xfrm>
          <a:prstGeom prst="rect">
            <a:avLst/>
          </a:prstGeom>
        </p:spPr>
      </p:pic>
    </p:spTree>
    <p:extLst>
      <p:ext uri="{BB962C8B-B14F-4D97-AF65-F5344CB8AC3E}">
        <p14:creationId xmlns:p14="http://schemas.microsoft.com/office/powerpoint/2010/main" val="4205246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Zones of neuronal pool</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4" name="Content Placeholder 3"/>
          <p:cNvSpPr>
            <a:spLocks noGrp="1"/>
          </p:cNvSpPr>
          <p:nvPr>
            <p:ph sz="quarter" idx="1"/>
          </p:nvPr>
        </p:nvSpPr>
        <p:spPr>
          <a:xfrm>
            <a:off x="609460" y="1268760"/>
            <a:ext cx="6546822" cy="4937760"/>
          </a:xfrm>
        </p:spPr>
        <p:txBody>
          <a:bodyPr>
            <a:normAutofit/>
          </a:bodyPr>
          <a:lstStyle/>
          <a:p>
            <a:r>
              <a:rPr lang="en-US" sz="1600" dirty="0"/>
              <a:t>The neuronal area stimulated by each incoming nerve fiber is called its </a:t>
            </a:r>
            <a:r>
              <a:rPr lang="en-US" sz="1600" dirty="0">
                <a:solidFill>
                  <a:srgbClr val="FF0000"/>
                </a:solidFill>
              </a:rPr>
              <a:t>stimulatory field</a:t>
            </a:r>
            <a:r>
              <a:rPr lang="en-US" sz="1600" dirty="0"/>
              <a:t>. Large numbers of the terminals from each input fiber lie on the nearest neuron in its “field,” &amp; fewer terminals lie on the neurons farther away</a:t>
            </a:r>
            <a:r>
              <a:rPr lang="en-US" sz="1600" dirty="0" smtClean="0"/>
              <a:t>.</a:t>
            </a:r>
          </a:p>
          <a:p>
            <a:endParaRPr lang="en-US" sz="1600" dirty="0" smtClean="0"/>
          </a:p>
          <a:p>
            <a:r>
              <a:rPr lang="en-US" sz="1600" dirty="0"/>
              <a:t>Discharge zone of the incoming fiber, also called the </a:t>
            </a:r>
            <a:r>
              <a:rPr lang="en-US" sz="1600" dirty="0">
                <a:solidFill>
                  <a:srgbClr val="FF0000"/>
                </a:solidFill>
              </a:rPr>
              <a:t>excited zone </a:t>
            </a:r>
            <a:r>
              <a:rPr lang="en-US" sz="1600" dirty="0"/>
              <a:t>(a with </a:t>
            </a:r>
            <a:r>
              <a:rPr lang="en-US" sz="1600" dirty="0" err="1"/>
              <a:t>suprathreshold</a:t>
            </a:r>
            <a:r>
              <a:rPr lang="en-US" sz="1600" dirty="0"/>
              <a:t> stimulus</a:t>
            </a:r>
            <a:r>
              <a:rPr lang="en-US" sz="1600" dirty="0" smtClean="0"/>
              <a:t>).</a:t>
            </a:r>
          </a:p>
          <a:p>
            <a:endParaRPr lang="en-US" sz="1600" dirty="0" smtClean="0"/>
          </a:p>
          <a:p>
            <a:r>
              <a:rPr lang="en-US" sz="1600" dirty="0"/>
              <a:t>To each side, the neurons are facilitated but not excited, and these areas are called the </a:t>
            </a:r>
            <a:r>
              <a:rPr lang="en-US" sz="1600" dirty="0">
                <a:solidFill>
                  <a:srgbClr val="FF0000"/>
                </a:solidFill>
              </a:rPr>
              <a:t>facilitated zone</a:t>
            </a:r>
            <a:r>
              <a:rPr lang="en-US" sz="1600" dirty="0"/>
              <a:t>, also •called the </a:t>
            </a:r>
            <a:r>
              <a:rPr lang="en-US" sz="1600" dirty="0" err="1"/>
              <a:t>subthreshold</a:t>
            </a:r>
            <a:r>
              <a:rPr lang="en-US" sz="1600" dirty="0"/>
              <a:t> zone or subliminal zone. (b &amp; c not enough to cause excitation</a:t>
            </a:r>
            <a:r>
              <a:rPr lang="en-US" sz="1600" dirty="0" smtClean="0"/>
              <a:t>).</a:t>
            </a:r>
            <a:endParaRPr lang="en-US" sz="1600" dirty="0"/>
          </a:p>
          <a:p>
            <a:endParaRPr lang="en-US" sz="16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540" y="1268760"/>
            <a:ext cx="4313875" cy="2750502"/>
          </a:xfrm>
          <a:prstGeom prst="rect">
            <a:avLst/>
          </a:prstGeom>
        </p:spPr>
      </p:pic>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b="19454"/>
          <a:stretch/>
        </p:blipFill>
        <p:spPr>
          <a:xfrm>
            <a:off x="7246540" y="4176582"/>
            <a:ext cx="4332863" cy="2039795"/>
          </a:xfrm>
          <a:prstGeom prst="rect">
            <a:avLst/>
          </a:prstGeom>
        </p:spPr>
      </p:pic>
      <p:sp>
        <p:nvSpPr>
          <p:cNvPr id="9" name="TextBox 8"/>
          <p:cNvSpPr txBox="1"/>
          <p:nvPr/>
        </p:nvSpPr>
        <p:spPr>
          <a:xfrm>
            <a:off x="9596537" y="-573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tx2"/>
                </a:solidFill>
                <a:latin typeface="+mj-lt"/>
                <a:ea typeface="+mj-ea"/>
                <a:cs typeface="+mj-cs"/>
              </a:rPr>
              <a:t>ONLY IN MALES’ SLIDES </a:t>
            </a:r>
            <a:endParaRPr lang="en-US" sz="1400" b="1" dirty="0">
              <a:solidFill>
                <a:schemeClr val="tx2"/>
              </a:solidFill>
              <a:latin typeface="+mj-lt"/>
              <a:ea typeface="+mj-ea"/>
              <a:cs typeface="+mj-cs"/>
            </a:endParaRPr>
          </a:p>
        </p:txBody>
      </p:sp>
    </p:spTree>
    <p:extLst>
      <p:ext uri="{BB962C8B-B14F-4D97-AF65-F5344CB8AC3E}">
        <p14:creationId xmlns:p14="http://schemas.microsoft.com/office/powerpoint/2010/main" val="3948932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p:txBody>
          <a:bodyPr>
            <a:normAutofit/>
          </a:bodyPr>
          <a:lstStyle/>
          <a:p>
            <a:r>
              <a:rPr lang="en-US" sz="1600" dirty="0"/>
              <a:t>Collection of sensory input.</a:t>
            </a:r>
          </a:p>
          <a:p>
            <a:r>
              <a:rPr lang="en-US" sz="1600" dirty="0"/>
              <a:t>Central Integration.</a:t>
            </a:r>
          </a:p>
          <a:p>
            <a:r>
              <a:rPr lang="en-US" sz="1600" dirty="0"/>
              <a:t>Motor output.</a:t>
            </a:r>
          </a:p>
          <a:p>
            <a:endParaRPr lang="en-US" sz="1600" dirty="0"/>
          </a:p>
        </p:txBody>
      </p:sp>
      <p:sp>
        <p:nvSpPr>
          <p:cNvPr id="5" name="Content Placeholder 4"/>
          <p:cNvSpPr>
            <a:spLocks noGrp="1"/>
          </p:cNvSpPr>
          <p:nvPr>
            <p:ph sz="quarter" idx="2"/>
          </p:nvPr>
        </p:nvSpPr>
        <p:spPr/>
        <p:txBody>
          <a:bodyPr>
            <a:normAutofit/>
          </a:bodyPr>
          <a:lstStyle/>
          <a:p>
            <a:pPr marL="0" indent="0">
              <a:buNone/>
            </a:pPr>
            <a:r>
              <a:rPr lang="en-US" sz="1600" dirty="0" smtClean="0"/>
              <a:t>Information is transmitted in the central nervous system mainly in the form of nerve action potentials, called </a:t>
            </a:r>
            <a:r>
              <a:rPr lang="en-US" sz="1600" dirty="0" smtClean="0">
                <a:solidFill>
                  <a:srgbClr val="FF0000"/>
                </a:solidFill>
              </a:rPr>
              <a:t>nerve impulses</a:t>
            </a:r>
            <a:r>
              <a:rPr lang="en-US" sz="1600" dirty="0" smtClean="0"/>
              <a:t>, through a succession of neurons, one after another.</a:t>
            </a:r>
            <a:endParaRPr lang="en-US" sz="1600" dirty="0"/>
          </a:p>
        </p:txBody>
      </p:sp>
      <p:cxnSp>
        <p:nvCxnSpPr>
          <p:cNvPr id="7" name="Straight Connector 6"/>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Title 1"/>
          <p:cNvSpPr txBox="1">
            <a:spLocks/>
          </p:cNvSpPr>
          <p:nvPr/>
        </p:nvSpPr>
        <p:spPr>
          <a:xfrm>
            <a:off x="609461" y="152400"/>
            <a:ext cx="5484952"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2800" dirty="0" smtClean="0"/>
              <a:t>How brain functions?</a:t>
            </a:r>
            <a:endParaRPr lang="en-US" sz="2800" dirty="0"/>
          </a:p>
        </p:txBody>
      </p:sp>
      <p:sp>
        <p:nvSpPr>
          <p:cNvPr id="9" name="TextBox 8"/>
          <p:cNvSpPr txBox="1"/>
          <p:nvPr/>
        </p:nvSpPr>
        <p:spPr>
          <a:xfrm>
            <a:off x="9596537" y="-8756"/>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10" name="Picture 9"/>
          <p:cNvPicPr>
            <a:picLocks noChangeAspect="1"/>
          </p:cNvPicPr>
          <p:nvPr/>
        </p:nvPicPr>
        <p:blipFill rotWithShape="1">
          <a:blip r:embed="rId2"/>
          <a:srcRect l="3018" t="5153" b="4086"/>
          <a:stretch/>
        </p:blipFill>
        <p:spPr>
          <a:xfrm>
            <a:off x="609441" y="2708920"/>
            <a:ext cx="5317351" cy="3269312"/>
          </a:xfrm>
          <a:prstGeom prst="rect">
            <a:avLst/>
          </a:prstGeom>
        </p:spPr>
      </p:pic>
      <p:sp>
        <p:nvSpPr>
          <p:cNvPr id="11" name="Rectangle 10"/>
          <p:cNvSpPr/>
          <p:nvPr/>
        </p:nvSpPr>
        <p:spPr>
          <a:xfrm>
            <a:off x="6094412" y="257835"/>
            <a:ext cx="5467707" cy="954107"/>
          </a:xfrm>
          <a:prstGeom prst="rect">
            <a:avLst/>
          </a:prstGeom>
        </p:spPr>
        <p:txBody>
          <a:bodyPr wrap="square">
            <a:spAutoFit/>
          </a:bodyPr>
          <a:lstStyle/>
          <a:p>
            <a:r>
              <a:rPr lang="en-US" sz="2800" dirty="0" smtClean="0">
                <a:solidFill>
                  <a:schemeClr val="tx2"/>
                </a:solidFill>
                <a:latin typeface="+mj-lt"/>
                <a:ea typeface="+mj-ea"/>
                <a:cs typeface="+mj-cs"/>
              </a:rPr>
              <a:t>Synaptic transmission, neurotransmitters</a:t>
            </a:r>
            <a:endParaRPr lang="en-US" sz="2800" dirty="0">
              <a:solidFill>
                <a:schemeClr val="tx2"/>
              </a:solidFill>
              <a:latin typeface="+mj-lt"/>
              <a:ea typeface="+mj-ea"/>
              <a:cs typeface="+mj-cs"/>
            </a:endParaRPr>
          </a:p>
        </p:txBody>
      </p:sp>
      <p:pic>
        <p:nvPicPr>
          <p:cNvPr id="12" name="Picture 11"/>
          <p:cNvPicPr>
            <a:picLocks noChangeAspect="1"/>
          </p:cNvPicPr>
          <p:nvPr/>
        </p:nvPicPr>
        <p:blipFill>
          <a:blip r:embed="rId3"/>
          <a:stretch>
            <a:fillRect/>
          </a:stretch>
        </p:blipFill>
        <p:spPr>
          <a:xfrm>
            <a:off x="7959572" y="2256681"/>
            <a:ext cx="3602547" cy="3256337"/>
          </a:xfrm>
          <a:prstGeom prst="rect">
            <a:avLst/>
          </a:prstGeom>
        </p:spPr>
      </p:pic>
      <p:sp>
        <p:nvSpPr>
          <p:cNvPr id="6" name="Rectangle 5"/>
          <p:cNvSpPr/>
          <p:nvPr/>
        </p:nvSpPr>
        <p:spPr>
          <a:xfrm>
            <a:off x="6096000" y="2252468"/>
            <a:ext cx="5466119" cy="4031873"/>
          </a:xfrm>
          <a:prstGeom prst="rect">
            <a:avLst/>
          </a:prstGeom>
        </p:spPr>
        <p:txBody>
          <a:bodyPr wrap="square">
            <a:spAutoFit/>
          </a:bodyPr>
          <a:lstStyle/>
          <a:p>
            <a:r>
              <a:rPr lang="en-US" sz="1600" dirty="0">
                <a:solidFill>
                  <a:srgbClr val="00B050"/>
                </a:solidFill>
              </a:rPr>
              <a:t>Propagation of AP in the axon </a:t>
            </a:r>
            <a:endParaRPr lang="en-US" sz="1600" dirty="0" smtClean="0">
              <a:solidFill>
                <a:srgbClr val="00B050"/>
              </a:solidFill>
            </a:endParaRPr>
          </a:p>
          <a:p>
            <a:r>
              <a:rPr lang="en-US" sz="1600" dirty="0" smtClean="0">
                <a:solidFill>
                  <a:srgbClr val="00B050"/>
                </a:solidFill>
              </a:rPr>
              <a:t>will </a:t>
            </a:r>
            <a:r>
              <a:rPr lang="en-US" sz="1600" dirty="0">
                <a:solidFill>
                  <a:srgbClr val="00B050"/>
                </a:solidFill>
              </a:rPr>
              <a:t>result in the opening of </a:t>
            </a:r>
            <a:endParaRPr lang="en-US" sz="1600" dirty="0" smtClean="0">
              <a:solidFill>
                <a:srgbClr val="00B050"/>
              </a:solidFill>
            </a:endParaRPr>
          </a:p>
          <a:p>
            <a:r>
              <a:rPr lang="en-US" sz="1600" dirty="0" smtClean="0">
                <a:solidFill>
                  <a:srgbClr val="00B050"/>
                </a:solidFill>
              </a:rPr>
              <a:t>voltage-gated </a:t>
            </a:r>
            <a:r>
              <a:rPr lang="en-US" sz="1600" dirty="0" err="1">
                <a:solidFill>
                  <a:srgbClr val="00B050"/>
                </a:solidFill>
              </a:rPr>
              <a:t>Ca</a:t>
            </a:r>
            <a:r>
              <a:rPr lang="en-US" sz="1600" dirty="0">
                <a:solidFill>
                  <a:srgbClr val="00B050"/>
                </a:solidFill>
              </a:rPr>
              <a:t> channels </a:t>
            </a:r>
            <a:endParaRPr lang="en-US" sz="1600" dirty="0" smtClean="0">
              <a:solidFill>
                <a:srgbClr val="00B050"/>
              </a:solidFill>
            </a:endParaRPr>
          </a:p>
          <a:p>
            <a:pPr marL="285750" indent="-285750">
              <a:buFont typeface="Wingdings" panose="05000000000000000000" pitchFamily="2" charset="2"/>
              <a:buChar char="à"/>
            </a:pPr>
            <a:r>
              <a:rPr lang="en-US" sz="1600" dirty="0" smtClean="0">
                <a:solidFill>
                  <a:srgbClr val="00B050"/>
                </a:solidFill>
                <a:sym typeface="Wingdings"/>
              </a:rPr>
              <a:t>Calcium </a:t>
            </a:r>
            <a:r>
              <a:rPr lang="en-US" sz="1600" dirty="0">
                <a:solidFill>
                  <a:srgbClr val="00B050"/>
                </a:solidFill>
                <a:sym typeface="Wingdings"/>
              </a:rPr>
              <a:t>activates </a:t>
            </a:r>
            <a:endParaRPr lang="en-US" sz="1600" dirty="0" smtClean="0">
              <a:solidFill>
                <a:srgbClr val="00B050"/>
              </a:solidFill>
              <a:sym typeface="Wingdings"/>
            </a:endParaRPr>
          </a:p>
          <a:p>
            <a:r>
              <a:rPr lang="en-US" sz="1600" dirty="0" err="1" smtClean="0">
                <a:solidFill>
                  <a:srgbClr val="00B050"/>
                </a:solidFill>
                <a:sym typeface="Wingdings"/>
              </a:rPr>
              <a:t>calmodulin</a:t>
            </a:r>
            <a:r>
              <a:rPr lang="en-US" sz="1600" dirty="0" smtClean="0">
                <a:solidFill>
                  <a:srgbClr val="00B050"/>
                </a:solidFill>
                <a:sym typeface="Wingdings"/>
              </a:rPr>
              <a:t> </a:t>
            </a:r>
            <a:r>
              <a:rPr lang="en-US" sz="1600" dirty="0">
                <a:solidFill>
                  <a:srgbClr val="00B050"/>
                </a:solidFill>
                <a:sym typeface="Wingdings"/>
              </a:rPr>
              <a:t> </a:t>
            </a:r>
            <a:r>
              <a:rPr lang="en-US" sz="1600" dirty="0" err="1">
                <a:solidFill>
                  <a:srgbClr val="00B050"/>
                </a:solidFill>
                <a:sym typeface="Wingdings"/>
              </a:rPr>
              <a:t>calmodulin</a:t>
            </a:r>
            <a:r>
              <a:rPr lang="en-US" sz="1600" dirty="0">
                <a:solidFill>
                  <a:srgbClr val="00B050"/>
                </a:solidFill>
                <a:sym typeface="Wingdings"/>
              </a:rPr>
              <a:t> </a:t>
            </a:r>
            <a:endParaRPr lang="en-US" sz="1600" dirty="0" smtClean="0">
              <a:solidFill>
                <a:srgbClr val="00B050"/>
              </a:solidFill>
              <a:sym typeface="Wingdings"/>
            </a:endParaRPr>
          </a:p>
          <a:p>
            <a:r>
              <a:rPr lang="en-US" sz="1600" dirty="0" smtClean="0">
                <a:solidFill>
                  <a:srgbClr val="00B050"/>
                </a:solidFill>
                <a:sym typeface="Wingdings"/>
              </a:rPr>
              <a:t>activates </a:t>
            </a:r>
            <a:r>
              <a:rPr lang="en-US" sz="1600" dirty="0">
                <a:solidFill>
                  <a:srgbClr val="00B050"/>
                </a:solidFill>
                <a:sym typeface="Wingdings"/>
              </a:rPr>
              <a:t>protein kinase </a:t>
            </a:r>
            <a:endParaRPr lang="en-US" sz="1600" dirty="0" smtClean="0">
              <a:solidFill>
                <a:srgbClr val="00B050"/>
              </a:solidFill>
              <a:sym typeface="Wingdings"/>
            </a:endParaRPr>
          </a:p>
          <a:p>
            <a:pPr marL="285750" indent="-285750">
              <a:buFont typeface="Wingdings" panose="05000000000000000000" pitchFamily="2" charset="2"/>
              <a:buChar char="à"/>
            </a:pPr>
            <a:r>
              <a:rPr lang="en-US" sz="1600" dirty="0" smtClean="0">
                <a:solidFill>
                  <a:srgbClr val="00B050"/>
                </a:solidFill>
                <a:sym typeface="Wingdings"/>
              </a:rPr>
              <a:t>PK </a:t>
            </a:r>
            <a:r>
              <a:rPr lang="en-US" sz="1600" dirty="0">
                <a:solidFill>
                  <a:srgbClr val="00B050"/>
                </a:solidFill>
                <a:sym typeface="Wingdings"/>
              </a:rPr>
              <a:t>exposes </a:t>
            </a:r>
            <a:r>
              <a:rPr lang="en-US" sz="1600" dirty="0" err="1">
                <a:solidFill>
                  <a:srgbClr val="00B050"/>
                </a:solidFill>
                <a:sym typeface="Wingdings"/>
              </a:rPr>
              <a:t>syntaxin</a:t>
            </a:r>
            <a:r>
              <a:rPr lang="en-US" sz="1600" dirty="0">
                <a:solidFill>
                  <a:srgbClr val="00B050"/>
                </a:solidFill>
                <a:sym typeface="Wingdings"/>
              </a:rPr>
              <a:t> </a:t>
            </a:r>
            <a:endParaRPr lang="en-US" sz="1600" dirty="0" smtClean="0">
              <a:solidFill>
                <a:srgbClr val="00B050"/>
              </a:solidFill>
              <a:sym typeface="Wingdings"/>
            </a:endParaRPr>
          </a:p>
          <a:p>
            <a:r>
              <a:rPr lang="en-US" sz="1600" dirty="0" smtClean="0">
                <a:solidFill>
                  <a:srgbClr val="00B050"/>
                </a:solidFill>
                <a:sym typeface="Wingdings"/>
              </a:rPr>
              <a:t>and </a:t>
            </a:r>
            <a:r>
              <a:rPr lang="en-US" sz="1600" dirty="0" err="1" smtClean="0">
                <a:solidFill>
                  <a:srgbClr val="00B050"/>
                </a:solidFill>
              </a:rPr>
              <a:t>Synap</a:t>
            </a:r>
            <a:r>
              <a:rPr lang="en-US" sz="1600" dirty="0" err="1" smtClean="0">
                <a:solidFill>
                  <a:srgbClr val="00B050"/>
                </a:solidFill>
                <a:sym typeface="Wingdings"/>
              </a:rPr>
              <a:t>tobrevin</a:t>
            </a:r>
            <a:r>
              <a:rPr lang="en-US" sz="1600" dirty="0" smtClean="0">
                <a:solidFill>
                  <a:srgbClr val="00B050"/>
                </a:solidFill>
                <a:sym typeface="Wingdings"/>
              </a:rPr>
              <a:t> </a:t>
            </a:r>
            <a:endParaRPr lang="en-US" sz="1600" dirty="0" smtClean="0">
              <a:solidFill>
                <a:srgbClr val="00B050"/>
              </a:solidFill>
              <a:sym typeface="Wingdings"/>
            </a:endParaRPr>
          </a:p>
          <a:p>
            <a:r>
              <a:rPr lang="en-US" sz="1600" dirty="0" smtClean="0">
                <a:solidFill>
                  <a:srgbClr val="00B050"/>
                </a:solidFill>
                <a:sym typeface="Wingdings"/>
              </a:rPr>
              <a:t>causing </a:t>
            </a:r>
            <a:r>
              <a:rPr lang="en-US" sz="1600" dirty="0">
                <a:solidFill>
                  <a:srgbClr val="00B050"/>
                </a:solidFill>
                <a:sym typeface="Wingdings"/>
              </a:rPr>
              <a:t>the vesicle to </a:t>
            </a:r>
            <a:endParaRPr lang="en-US" sz="1600" dirty="0" smtClean="0">
              <a:solidFill>
                <a:srgbClr val="00B050"/>
              </a:solidFill>
              <a:sym typeface="Wingdings"/>
            </a:endParaRPr>
          </a:p>
          <a:p>
            <a:r>
              <a:rPr lang="en-US" sz="1600" dirty="0" smtClean="0">
                <a:solidFill>
                  <a:srgbClr val="00B050"/>
                </a:solidFill>
                <a:sym typeface="Wingdings"/>
              </a:rPr>
              <a:t>become </a:t>
            </a:r>
            <a:r>
              <a:rPr lang="en-US" sz="1600" dirty="0">
                <a:solidFill>
                  <a:srgbClr val="00B050"/>
                </a:solidFill>
                <a:sym typeface="Wingdings"/>
              </a:rPr>
              <a:t>“sticky” </a:t>
            </a:r>
            <a:endParaRPr lang="en-US" sz="1600" dirty="0" smtClean="0">
              <a:solidFill>
                <a:srgbClr val="00B050"/>
              </a:solidFill>
              <a:sym typeface="Wingdings"/>
            </a:endParaRPr>
          </a:p>
          <a:p>
            <a:r>
              <a:rPr lang="en-US" sz="1600" dirty="0" smtClean="0">
                <a:solidFill>
                  <a:srgbClr val="00B050"/>
                </a:solidFill>
                <a:sym typeface="Wingdings"/>
              </a:rPr>
              <a:t>vesicles </a:t>
            </a:r>
            <a:r>
              <a:rPr lang="en-US" sz="1600" dirty="0">
                <a:solidFill>
                  <a:srgbClr val="00B050"/>
                </a:solidFill>
                <a:sym typeface="Wingdings"/>
              </a:rPr>
              <a:t>fuse in docking </a:t>
            </a:r>
            <a:endParaRPr lang="en-US" sz="1600" dirty="0" smtClean="0">
              <a:solidFill>
                <a:srgbClr val="00B050"/>
              </a:solidFill>
              <a:sym typeface="Wingdings"/>
            </a:endParaRPr>
          </a:p>
          <a:p>
            <a:r>
              <a:rPr lang="en-US" sz="1600" dirty="0" smtClean="0">
                <a:solidFill>
                  <a:srgbClr val="00B050"/>
                </a:solidFill>
                <a:sym typeface="Wingdings"/>
              </a:rPr>
              <a:t>site </a:t>
            </a:r>
            <a:r>
              <a:rPr lang="en-US" sz="1600" dirty="0">
                <a:solidFill>
                  <a:srgbClr val="00B050"/>
                </a:solidFill>
                <a:sym typeface="Wingdings"/>
              </a:rPr>
              <a:t>and NTs are releases.</a:t>
            </a:r>
          </a:p>
          <a:p>
            <a:pPr algn="ctr"/>
            <a:endParaRPr lang="en-US" sz="1600" dirty="0">
              <a:solidFill>
                <a:srgbClr val="00B050"/>
              </a:solidFill>
              <a:sym typeface="Wingdings"/>
            </a:endParaRPr>
          </a:p>
          <a:p>
            <a:r>
              <a:rPr lang="en-US" sz="1600" dirty="0" err="1">
                <a:solidFill>
                  <a:srgbClr val="00B050"/>
                </a:solidFill>
              </a:rPr>
              <a:t>syntaxin</a:t>
            </a:r>
            <a:r>
              <a:rPr lang="en-US" sz="1600" dirty="0">
                <a:solidFill>
                  <a:srgbClr val="00B050"/>
                </a:solidFill>
              </a:rPr>
              <a:t> and </a:t>
            </a:r>
            <a:r>
              <a:rPr lang="en-US" sz="1600" dirty="0" err="1">
                <a:solidFill>
                  <a:srgbClr val="00B050"/>
                </a:solidFill>
              </a:rPr>
              <a:t>synaptobrevin</a:t>
            </a:r>
            <a:r>
              <a:rPr lang="en-US" sz="1600" dirty="0">
                <a:solidFill>
                  <a:srgbClr val="00B050"/>
                </a:solidFill>
              </a:rPr>
              <a:t> are proteins found in the membranes of synaptic </a:t>
            </a:r>
            <a:r>
              <a:rPr lang="en-US" sz="1600" dirty="0" smtClean="0">
                <a:solidFill>
                  <a:srgbClr val="00B050"/>
                </a:solidFill>
              </a:rPr>
              <a:t>vesicles. They </a:t>
            </a:r>
            <a:r>
              <a:rPr lang="en-US" sz="1600" dirty="0">
                <a:solidFill>
                  <a:srgbClr val="00B050"/>
                </a:solidFill>
              </a:rPr>
              <a:t>play a role in vesicle fusion to the “ docking “ </a:t>
            </a:r>
            <a:r>
              <a:rPr lang="en-US" sz="1600" dirty="0" smtClean="0">
                <a:solidFill>
                  <a:srgbClr val="00B050"/>
                </a:solidFill>
              </a:rPr>
              <a:t>site</a:t>
            </a:r>
            <a:r>
              <a:rPr lang="en-US" sz="1600" dirty="0">
                <a:solidFill>
                  <a:srgbClr val="00B050"/>
                </a:solidFill>
              </a:rPr>
              <a:t>. </a:t>
            </a:r>
          </a:p>
        </p:txBody>
      </p:sp>
    </p:spTree>
    <p:extLst>
      <p:ext uri="{BB962C8B-B14F-4D97-AF65-F5344CB8AC3E}">
        <p14:creationId xmlns:p14="http://schemas.microsoft.com/office/powerpoint/2010/main" val="239691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Divergence.</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6" name="TextBox 5"/>
          <p:cNvSpPr txBox="1"/>
          <p:nvPr/>
        </p:nvSpPr>
        <p:spPr>
          <a:xfrm>
            <a:off x="9596537" y="-573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tx2"/>
                </a:solidFill>
                <a:latin typeface="+mj-lt"/>
                <a:ea typeface="+mj-ea"/>
                <a:cs typeface="+mj-cs"/>
              </a:rPr>
              <a:t>ONLY IN MALES’ SLIDES </a:t>
            </a:r>
            <a:endParaRPr lang="en-US" sz="1400" b="1" dirty="0">
              <a:solidFill>
                <a:schemeClr val="tx2"/>
              </a:solidFill>
              <a:latin typeface="+mj-lt"/>
              <a:ea typeface="+mj-ea"/>
              <a:cs typeface="+mj-cs"/>
            </a:endParaRPr>
          </a:p>
        </p:txBody>
      </p:sp>
      <p:sp>
        <p:nvSpPr>
          <p:cNvPr id="7" name="Rectangle 6"/>
          <p:cNvSpPr/>
          <p:nvPr/>
        </p:nvSpPr>
        <p:spPr>
          <a:xfrm>
            <a:off x="1141281" y="1386273"/>
            <a:ext cx="3960441" cy="581380"/>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1"/>
                </a:solidFill>
              </a:rPr>
              <a:t>In divergence weak signals entering a neuronal pool are amplified. Two major types</a:t>
            </a:r>
          </a:p>
        </p:txBody>
      </p:sp>
      <p:cxnSp>
        <p:nvCxnSpPr>
          <p:cNvPr id="8" name="Straight Connector 7"/>
          <p:cNvCxnSpPr/>
          <p:nvPr/>
        </p:nvCxnSpPr>
        <p:spPr>
          <a:xfrm>
            <a:off x="3121502" y="1967653"/>
            <a:ext cx="0" cy="222765"/>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1921327" y="2190418"/>
            <a:ext cx="240035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1921327" y="219041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4321678" y="219915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962353" y="2407163"/>
            <a:ext cx="1922318"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ea typeface="+mj-ea"/>
                <a:cs typeface="+mj-cs"/>
              </a:rPr>
              <a:t>Amplifying type</a:t>
            </a:r>
          </a:p>
        </p:txBody>
      </p:sp>
      <p:sp>
        <p:nvSpPr>
          <p:cNvPr id="13" name="Rectangle 12"/>
          <p:cNvSpPr/>
          <p:nvPr/>
        </p:nvSpPr>
        <p:spPr>
          <a:xfrm>
            <a:off x="3457582" y="2407163"/>
            <a:ext cx="1922318" cy="442854"/>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accent2">
                    <a:lumMod val="75000"/>
                  </a:schemeClr>
                </a:solidFill>
                <a:ea typeface="+mj-ea"/>
                <a:cs typeface="+mj-cs"/>
              </a:rPr>
              <a:t>Divergence into multiple tracts </a:t>
            </a:r>
          </a:p>
        </p:txBody>
      </p:sp>
      <p:sp>
        <p:nvSpPr>
          <p:cNvPr id="14" name="Rectangle 13"/>
          <p:cNvSpPr/>
          <p:nvPr/>
        </p:nvSpPr>
        <p:spPr>
          <a:xfrm>
            <a:off x="962353" y="2910499"/>
            <a:ext cx="1922318" cy="25541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err="1" smtClean="0">
                <a:solidFill>
                  <a:schemeClr val="bg2">
                    <a:lumMod val="75000"/>
                  </a:schemeClr>
                </a:solidFill>
              </a:rPr>
              <a:t>Eg</a:t>
            </a:r>
            <a:r>
              <a:rPr lang="en-US" sz="1400" dirty="0" smtClean="0">
                <a:solidFill>
                  <a:schemeClr val="bg2">
                    <a:lumMod val="75000"/>
                  </a:schemeClr>
                </a:solidFill>
              </a:rPr>
              <a:t>: </a:t>
            </a:r>
            <a:r>
              <a:rPr lang="en-US" sz="1400" dirty="0" err="1" smtClean="0">
                <a:solidFill>
                  <a:schemeClr val="bg2">
                    <a:lumMod val="75000"/>
                  </a:schemeClr>
                </a:solidFill>
              </a:rPr>
              <a:t>corticospinal</a:t>
            </a:r>
            <a:r>
              <a:rPr lang="en-US" sz="1400" dirty="0" smtClean="0">
                <a:solidFill>
                  <a:schemeClr val="bg2">
                    <a:lumMod val="75000"/>
                  </a:schemeClr>
                </a:solidFill>
              </a:rPr>
              <a:t> </a:t>
            </a:r>
            <a:r>
              <a:rPr lang="en-US" sz="1400" dirty="0">
                <a:solidFill>
                  <a:schemeClr val="bg2">
                    <a:lumMod val="75000"/>
                  </a:schemeClr>
                </a:solidFill>
              </a:rPr>
              <a:t>pathway </a:t>
            </a:r>
          </a:p>
        </p:txBody>
      </p:sp>
      <p:sp>
        <p:nvSpPr>
          <p:cNvPr id="15" name="Rectangle 14"/>
          <p:cNvSpPr/>
          <p:nvPr/>
        </p:nvSpPr>
        <p:spPr>
          <a:xfrm>
            <a:off x="3457582" y="2910496"/>
            <a:ext cx="1922318" cy="25542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err="1" smtClean="0">
                <a:solidFill>
                  <a:schemeClr val="bg2">
                    <a:lumMod val="75000"/>
                  </a:schemeClr>
                </a:solidFill>
              </a:rPr>
              <a:t>Eg</a:t>
            </a:r>
            <a:r>
              <a:rPr lang="en-US" sz="1400" dirty="0" smtClean="0">
                <a:solidFill>
                  <a:schemeClr val="bg2">
                    <a:lumMod val="75000"/>
                  </a:schemeClr>
                </a:solidFill>
              </a:rPr>
              <a:t>: dorsal </a:t>
            </a:r>
            <a:r>
              <a:rPr lang="en-US" sz="1400" dirty="0">
                <a:solidFill>
                  <a:schemeClr val="bg2">
                    <a:lumMod val="75000"/>
                  </a:schemeClr>
                </a:solidFill>
              </a:rPr>
              <a:t>columns: </a:t>
            </a:r>
            <a:r>
              <a:rPr lang="en-US" sz="1400" dirty="0"/>
              <a:t>of the spinal cord takes two courses in the lower part of the brain: </a:t>
            </a:r>
            <a:r>
              <a:rPr lang="en-US" sz="1400" dirty="0" smtClean="0"/>
              <a:t>1. into </a:t>
            </a:r>
            <a:r>
              <a:rPr lang="en-US" sz="1400" dirty="0"/>
              <a:t>the </a:t>
            </a:r>
            <a:r>
              <a:rPr lang="en-US" sz="1400" dirty="0" smtClean="0"/>
              <a:t>cerebellum.</a:t>
            </a:r>
          </a:p>
          <a:p>
            <a:endParaRPr lang="en-US" sz="1400" dirty="0" smtClean="0"/>
          </a:p>
          <a:p>
            <a:r>
              <a:rPr lang="en-US" sz="1400" dirty="0" smtClean="0"/>
              <a:t>2. on </a:t>
            </a:r>
            <a:r>
              <a:rPr lang="en-US" sz="1400" dirty="0"/>
              <a:t>through the lower regions of the brain to the thalamus and cerebral cortex.</a:t>
            </a:r>
            <a:endParaRPr lang="en-US" sz="1400" dirty="0">
              <a:solidFill>
                <a:schemeClr val="tx1"/>
              </a:solidFill>
            </a:endParaRPr>
          </a:p>
        </p:txBody>
      </p:sp>
      <p:pic>
        <p:nvPicPr>
          <p:cNvPr id="17" name="Picture 1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134" y="1824805"/>
            <a:ext cx="5298269" cy="3894552"/>
          </a:xfrm>
          <a:prstGeom prst="rect">
            <a:avLst/>
          </a:prstGeom>
        </p:spPr>
      </p:pic>
    </p:spTree>
    <p:extLst>
      <p:ext uri="{BB962C8B-B14F-4D97-AF65-F5344CB8AC3E}">
        <p14:creationId xmlns:p14="http://schemas.microsoft.com/office/powerpoint/2010/main" val="3541270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Convergence.</a:t>
            </a:r>
          </a:p>
        </p:txBody>
      </p:sp>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5" name="Rectangle 4"/>
          <p:cNvSpPr/>
          <p:nvPr/>
        </p:nvSpPr>
        <p:spPr>
          <a:xfrm>
            <a:off x="609460" y="1340768"/>
            <a:ext cx="6277040" cy="5379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Convergence means signals from multiple inputs uniting to excite a single neuron </a:t>
            </a:r>
          </a:p>
        </p:txBody>
      </p:sp>
      <p:cxnSp>
        <p:nvCxnSpPr>
          <p:cNvPr id="11" name="Straight Arrow Connector 10"/>
          <p:cNvCxnSpPr/>
          <p:nvPr/>
        </p:nvCxnSpPr>
        <p:spPr>
          <a:xfrm>
            <a:off x="3747980" y="1878676"/>
            <a:ext cx="0" cy="5760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609460" y="2478048"/>
            <a:ext cx="6277040" cy="514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Action potentials converging on the neuron from multiple terminals provide enough spatial summation to bring the neuron to the threshold required for discharge. </a:t>
            </a:r>
          </a:p>
        </p:txBody>
      </p:sp>
      <p:sp>
        <p:nvSpPr>
          <p:cNvPr id="13" name="Rectangle 12"/>
          <p:cNvSpPr/>
          <p:nvPr/>
        </p:nvSpPr>
        <p:spPr>
          <a:xfrm>
            <a:off x="609460" y="3478909"/>
            <a:ext cx="6277040" cy="5379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 Convergence can also result from input signals (excitatory or inhibitory) from multiple sources:</a:t>
            </a:r>
          </a:p>
        </p:txBody>
      </p:sp>
      <p:cxnSp>
        <p:nvCxnSpPr>
          <p:cNvPr id="14" name="Straight Arrow Connector 13"/>
          <p:cNvCxnSpPr/>
          <p:nvPr/>
        </p:nvCxnSpPr>
        <p:spPr>
          <a:xfrm>
            <a:off x="3747980" y="2992648"/>
            <a:ext cx="0" cy="4363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Elbow Connector 15"/>
          <p:cNvCxnSpPr>
            <a:stCxn id="13" idx="2"/>
          </p:cNvCxnSpPr>
          <p:nvPr/>
        </p:nvCxnSpPr>
        <p:spPr>
          <a:xfrm rot="16200000" flipH="1">
            <a:off x="5035085" y="2729712"/>
            <a:ext cx="852345" cy="3426554"/>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7246541" y="3717032"/>
            <a:ext cx="4332862" cy="25673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600"/>
              </a:spcBef>
            </a:pPr>
            <a:r>
              <a:rPr lang="en-US" sz="1400" dirty="0">
                <a:solidFill>
                  <a:schemeClr val="accent2">
                    <a:lumMod val="75000"/>
                  </a:schemeClr>
                </a:solidFill>
              </a:rPr>
              <a:t>the interneurons of the spinal cord receive converging signals </a:t>
            </a:r>
            <a:r>
              <a:rPr lang="en-US" sz="1400" dirty="0" smtClean="0">
                <a:solidFill>
                  <a:schemeClr val="accent2">
                    <a:lumMod val="75000"/>
                  </a:schemeClr>
                </a:solidFill>
              </a:rPr>
              <a:t>from: </a:t>
            </a:r>
            <a:endParaRPr lang="en-US" sz="1400" dirty="0">
              <a:solidFill>
                <a:schemeClr val="accent2">
                  <a:lumMod val="75000"/>
                </a:schemeClr>
              </a:solidFill>
            </a:endParaRPr>
          </a:p>
          <a:p>
            <a:pPr marL="342900" indent="-342900">
              <a:spcBef>
                <a:spcPts val="600"/>
              </a:spcBef>
              <a:buAutoNum type="arabicPeriod"/>
            </a:pPr>
            <a:r>
              <a:rPr lang="en-US" sz="1400" dirty="0" smtClean="0"/>
              <a:t>peripheral </a:t>
            </a:r>
            <a:r>
              <a:rPr lang="en-US" sz="1400" dirty="0"/>
              <a:t>nerve fibers entering the </a:t>
            </a:r>
            <a:r>
              <a:rPr lang="en-US" sz="1400" dirty="0" smtClean="0"/>
              <a:t>cord.</a:t>
            </a:r>
          </a:p>
          <a:p>
            <a:pPr marL="342900" indent="-342900">
              <a:spcBef>
                <a:spcPts val="600"/>
              </a:spcBef>
              <a:buFont typeface="+mj-lt"/>
              <a:buAutoNum type="arabicPeriod"/>
            </a:pPr>
            <a:r>
              <a:rPr lang="en-US" sz="1400" dirty="0" smtClean="0"/>
              <a:t>Propriospinal </a:t>
            </a:r>
            <a:r>
              <a:rPr lang="en-US" sz="1400" dirty="0"/>
              <a:t>fibers passing from one segment of the cord to </a:t>
            </a:r>
            <a:r>
              <a:rPr lang="en-US" sz="1400" dirty="0" smtClean="0"/>
              <a:t>another.</a:t>
            </a:r>
          </a:p>
          <a:p>
            <a:pPr marL="342900" indent="-342900">
              <a:spcBef>
                <a:spcPts val="600"/>
              </a:spcBef>
              <a:buFont typeface="+mj-lt"/>
              <a:buAutoNum type="arabicPeriod"/>
            </a:pPr>
            <a:r>
              <a:rPr lang="en-US" sz="1400" dirty="0" smtClean="0"/>
              <a:t>corticospinal </a:t>
            </a:r>
            <a:r>
              <a:rPr lang="en-US" sz="1400" dirty="0"/>
              <a:t>fibers from the cerebral </a:t>
            </a:r>
            <a:r>
              <a:rPr lang="en-US" sz="1400" dirty="0" smtClean="0"/>
              <a:t>cortex.</a:t>
            </a:r>
          </a:p>
          <a:p>
            <a:pPr marL="342900" indent="-342900">
              <a:spcBef>
                <a:spcPts val="600"/>
              </a:spcBef>
              <a:buFont typeface="+mj-lt"/>
              <a:buAutoNum type="arabicPeriod"/>
            </a:pPr>
            <a:r>
              <a:rPr lang="en-US" sz="1400" dirty="0" smtClean="0"/>
              <a:t>several </a:t>
            </a:r>
            <a:r>
              <a:rPr lang="en-US" sz="1400" dirty="0"/>
              <a:t>other long pathways descending from the brain into the spinal cord. </a:t>
            </a:r>
            <a:endParaRPr lang="en-US" sz="1400" dirty="0" smtClean="0"/>
          </a:p>
          <a:p>
            <a:pPr>
              <a:spcBef>
                <a:spcPts val="600"/>
              </a:spcBef>
            </a:pPr>
            <a:r>
              <a:rPr lang="en-US" sz="1400" dirty="0" smtClean="0"/>
              <a:t>From </a:t>
            </a:r>
            <a:r>
              <a:rPr lang="en-US" sz="1400" dirty="0"/>
              <a:t>interneurons converge on the anterior motor neurons to control muscle function. By summation</a:t>
            </a:r>
          </a:p>
        </p:txBody>
      </p:sp>
      <p:sp>
        <p:nvSpPr>
          <p:cNvPr id="18" name="TextBox 17"/>
          <p:cNvSpPr txBox="1"/>
          <p:nvPr/>
        </p:nvSpPr>
        <p:spPr>
          <a:xfrm>
            <a:off x="9596537" y="-573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tx2"/>
                </a:solidFill>
                <a:latin typeface="+mj-lt"/>
                <a:ea typeface="+mj-ea"/>
                <a:cs typeface="+mj-cs"/>
              </a:rPr>
              <a:t>ONLY IN MALES’ SLIDES </a:t>
            </a:r>
            <a:endParaRPr lang="en-US" sz="1400" b="1" dirty="0">
              <a:solidFill>
                <a:schemeClr val="tx2"/>
              </a:solidFill>
              <a:latin typeface="+mj-lt"/>
              <a:ea typeface="+mj-ea"/>
              <a:cs typeface="+mj-cs"/>
            </a:endParaRPr>
          </a:p>
        </p:txBody>
      </p:sp>
      <p:sp>
        <p:nvSpPr>
          <p:cNvPr id="15" name="object 4"/>
          <p:cNvSpPr/>
          <p:nvPr/>
        </p:nvSpPr>
        <p:spPr>
          <a:xfrm>
            <a:off x="7246541" y="1218855"/>
            <a:ext cx="4332862" cy="245315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03437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Doctor’s notes </a:t>
            </a:r>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sp>
        <p:nvSpPr>
          <p:cNvPr id="4" name="Content Placeholder 3"/>
          <p:cNvSpPr>
            <a:spLocks noGrp="1"/>
          </p:cNvSpPr>
          <p:nvPr>
            <p:ph sz="quarter" idx="1"/>
          </p:nvPr>
        </p:nvSpPr>
        <p:spPr/>
        <p:txBody>
          <a:bodyPr>
            <a:noAutofit/>
          </a:bodyPr>
          <a:lstStyle/>
          <a:p>
            <a:pPr marL="0" indent="0">
              <a:buNone/>
            </a:pPr>
            <a:r>
              <a:rPr lang="en-US" sz="1600" dirty="0">
                <a:solidFill>
                  <a:schemeClr val="accent2">
                    <a:lumMod val="75000"/>
                  </a:schemeClr>
                </a:solidFill>
              </a:rPr>
              <a:t>Reciprocal </a:t>
            </a:r>
            <a:r>
              <a:rPr lang="en-US" sz="1600" dirty="0" smtClean="0">
                <a:solidFill>
                  <a:schemeClr val="accent2">
                    <a:lumMod val="75000"/>
                  </a:schemeClr>
                </a:solidFill>
              </a:rPr>
              <a:t>Inhibition:</a:t>
            </a:r>
          </a:p>
          <a:p>
            <a:r>
              <a:rPr lang="en-US" sz="1400" dirty="0">
                <a:solidFill>
                  <a:srgbClr val="00B050"/>
                </a:solidFill>
              </a:rPr>
              <a:t>Because the sensory will travel and at the level of the spinal cord, sensory information about the pain that we are experiencing will travel and give information to the motor component for the motor reaction and it will give responses to contract this muscle and to inhibit the antagonist and withdrawal will occur. </a:t>
            </a:r>
            <a:br>
              <a:rPr lang="en-US" sz="1400" dirty="0">
                <a:solidFill>
                  <a:srgbClr val="00B050"/>
                </a:solidFill>
              </a:rPr>
            </a:br>
            <a:endParaRPr lang="en-US" sz="1400" dirty="0">
              <a:solidFill>
                <a:srgbClr val="00B050"/>
              </a:solidFill>
            </a:endParaRPr>
          </a:p>
          <a:p>
            <a:r>
              <a:rPr lang="en-US" sz="1400" dirty="0">
                <a:solidFill>
                  <a:srgbClr val="00B050"/>
                </a:solidFill>
              </a:rPr>
              <a:t>Reciprocal antagonists are opposite each </a:t>
            </a:r>
            <a:r>
              <a:rPr lang="en-US" sz="1400" dirty="0" smtClean="0">
                <a:solidFill>
                  <a:srgbClr val="00B050"/>
                </a:solidFill>
              </a:rPr>
              <a:t>other. The </a:t>
            </a:r>
            <a:r>
              <a:rPr lang="en-US" sz="1400" dirty="0">
                <a:solidFill>
                  <a:srgbClr val="00B050"/>
                </a:solidFill>
              </a:rPr>
              <a:t>type of action with inhibition of the opposite action</a:t>
            </a:r>
          </a:p>
          <a:p>
            <a:endParaRPr lang="en-US" sz="1400" dirty="0">
              <a:solidFill>
                <a:srgbClr val="00B050"/>
              </a:solidFill>
            </a:endParaRPr>
          </a:p>
          <a:p>
            <a:r>
              <a:rPr lang="en-US" sz="1400" dirty="0">
                <a:solidFill>
                  <a:srgbClr val="00B050"/>
                </a:solidFill>
              </a:rPr>
              <a:t>It receives collateral information from the motor</a:t>
            </a:r>
            <a:r>
              <a:rPr lang="en-US" sz="1400" dirty="0" smtClean="0">
                <a:solidFill>
                  <a:srgbClr val="00B050"/>
                </a:solidFill>
              </a:rPr>
              <a:t>.</a:t>
            </a:r>
          </a:p>
          <a:p>
            <a:endParaRPr lang="en-US" sz="1400" dirty="0">
              <a:solidFill>
                <a:srgbClr val="00B050"/>
              </a:solidFill>
            </a:endParaRPr>
          </a:p>
          <a:p>
            <a:pPr algn="l"/>
            <a:r>
              <a:rPr lang="en-US" sz="1400" dirty="0">
                <a:solidFill>
                  <a:srgbClr val="00B050"/>
                </a:solidFill>
              </a:rPr>
              <a:t>That means when sensory information is received and the muscle gets </a:t>
            </a:r>
            <a:r>
              <a:rPr lang="en-US" sz="1400" dirty="0" smtClean="0">
                <a:solidFill>
                  <a:srgbClr val="00B050"/>
                </a:solidFill>
              </a:rPr>
              <a:t>contracted, the </a:t>
            </a:r>
            <a:r>
              <a:rPr lang="en-US" sz="1400" dirty="0">
                <a:solidFill>
                  <a:srgbClr val="00B050"/>
                </a:solidFill>
              </a:rPr>
              <a:t>collateral and interneuron will receive the information from the motor through this collateral fibers to be informed about the muscle contraction because it will control the muscle contraction</a:t>
            </a:r>
            <a:r>
              <a:rPr lang="en-US" sz="1400" dirty="0" smtClean="0">
                <a:solidFill>
                  <a:srgbClr val="00B050"/>
                </a:solidFill>
              </a:rPr>
              <a:t>.</a:t>
            </a:r>
            <a:endParaRPr lang="en-US" sz="1400" dirty="0">
              <a:solidFill>
                <a:srgbClr val="00B050"/>
              </a:solidFill>
            </a:endParaRPr>
          </a:p>
          <a:p>
            <a:pPr marL="0" indent="0" algn="r" rtl="1">
              <a:buNone/>
            </a:pPr>
            <a:r>
              <a:rPr lang="ar-SA" sz="1400" dirty="0" smtClean="0">
                <a:solidFill>
                  <a:srgbClr val="00B050"/>
                </a:solidFill>
                <a:latin typeface="Calibri" panose="020F0502020204030204" pitchFamily="34" charset="0"/>
                <a:cs typeface="Calibri" panose="020F0502020204030204" pitchFamily="34" charset="0"/>
              </a:rPr>
              <a:t>مثل لما </a:t>
            </a:r>
            <a:r>
              <a:rPr lang="ar-SA" sz="1400" dirty="0">
                <a:solidFill>
                  <a:srgbClr val="00B050"/>
                </a:solidFill>
                <a:latin typeface="Calibri" panose="020F0502020204030204" pitchFamily="34" charset="0"/>
                <a:cs typeface="Calibri" panose="020F0502020204030204" pitchFamily="34" charset="0"/>
              </a:rPr>
              <a:t>ننجرح </a:t>
            </a:r>
            <a:r>
              <a:rPr lang="ar-SA" sz="1400" dirty="0" smtClean="0">
                <a:solidFill>
                  <a:srgbClr val="00B050"/>
                </a:solidFill>
                <a:latin typeface="Calibri" panose="020F0502020204030204" pitchFamily="34" charset="0"/>
                <a:cs typeface="Calibri" panose="020F0502020204030204" pitchFamily="34" charset="0"/>
              </a:rPr>
              <a:t>بالإبرة ما </a:t>
            </a:r>
            <a:r>
              <a:rPr lang="ar-SA" sz="1400" dirty="0">
                <a:solidFill>
                  <a:srgbClr val="00B050"/>
                </a:solidFill>
                <a:latin typeface="Calibri" panose="020F0502020204030204" pitchFamily="34" charset="0"/>
                <a:cs typeface="Calibri" panose="020F0502020204030204" pitchFamily="34" charset="0"/>
              </a:rPr>
              <a:t>نجلس نقرر </a:t>
            </a:r>
            <a:r>
              <a:rPr lang="ar-SA" sz="1400" dirty="0" smtClean="0">
                <a:solidFill>
                  <a:srgbClr val="00B050"/>
                </a:solidFill>
                <a:latin typeface="Calibri" panose="020F0502020204030204" pitchFamily="34" charset="0"/>
                <a:cs typeface="Calibri" panose="020F0502020204030204" pitchFamily="34" charset="0"/>
              </a:rPr>
              <a:t>إذا هو يؤلمنا أو لا، </a:t>
            </a:r>
            <a:r>
              <a:rPr lang="ar-SA" sz="1400" dirty="0">
                <a:solidFill>
                  <a:srgbClr val="00B050"/>
                </a:solidFill>
                <a:latin typeface="Calibri" panose="020F0502020204030204" pitchFamily="34" charset="0"/>
                <a:cs typeface="Calibri" panose="020F0502020204030204" pitchFamily="34" charset="0"/>
              </a:rPr>
              <a:t>من غير </a:t>
            </a:r>
            <a:r>
              <a:rPr lang="ar-SA" sz="1400" dirty="0" smtClean="0">
                <a:solidFill>
                  <a:srgbClr val="00B050"/>
                </a:solidFill>
                <a:latin typeface="Calibri" panose="020F0502020204030204" pitchFamily="34" charset="0"/>
                <a:cs typeface="Calibri" panose="020F0502020204030204" pitchFamily="34" charset="0"/>
              </a:rPr>
              <a:t>تفكير أو كنترول يصير مباشرة والشعور </a:t>
            </a:r>
            <a:r>
              <a:rPr lang="ar-SA" sz="1400" dirty="0">
                <a:solidFill>
                  <a:srgbClr val="00B050"/>
                </a:solidFill>
                <a:latin typeface="Calibri" panose="020F0502020204030204" pitchFamily="34" charset="0"/>
                <a:cs typeface="Calibri" panose="020F0502020204030204" pitchFamily="34" charset="0"/>
              </a:rPr>
              <a:t>المؤلم يتوزع على الكثير من السيجمينتس من </a:t>
            </a:r>
            <a:r>
              <a:rPr lang="ar-SA" sz="1400" dirty="0" smtClean="0">
                <a:solidFill>
                  <a:srgbClr val="00B050"/>
                </a:solidFill>
                <a:latin typeface="Calibri" panose="020F0502020204030204" pitchFamily="34" charset="0"/>
                <a:cs typeface="Calibri" panose="020F0502020204030204" pitchFamily="34" charset="0"/>
              </a:rPr>
              <a:t>السباينل كورد عشان </a:t>
            </a:r>
            <a:r>
              <a:rPr lang="ar-SA" sz="1400" dirty="0">
                <a:solidFill>
                  <a:srgbClr val="00B050"/>
                </a:solidFill>
                <a:latin typeface="Calibri" panose="020F0502020204030204" pitchFamily="34" charset="0"/>
                <a:cs typeface="Calibri" panose="020F0502020204030204" pitchFamily="34" charset="0"/>
              </a:rPr>
              <a:t>تعطينا الكثير من المسل كونتراكشين وانهيبيشن </a:t>
            </a:r>
            <a:r>
              <a:rPr lang="ar-SA" sz="1400" dirty="0" smtClean="0">
                <a:solidFill>
                  <a:srgbClr val="00B050"/>
                </a:solidFill>
                <a:latin typeface="Calibri" panose="020F0502020204030204" pitchFamily="34" charset="0"/>
                <a:cs typeface="Calibri" panose="020F0502020204030204" pitchFamily="34" charset="0"/>
              </a:rPr>
              <a:t>اكشنز.</a:t>
            </a:r>
            <a:endParaRPr lang="en-US" sz="1400" dirty="0" smtClean="0">
              <a:solidFill>
                <a:schemeClr val="accent2">
                  <a:lumMod val="75000"/>
                </a:schemeClr>
              </a:solidFill>
              <a:latin typeface="Calibri" panose="020F0502020204030204" pitchFamily="34" charset="0"/>
              <a:cs typeface="Calibri" panose="020F0502020204030204" pitchFamily="34" charset="0"/>
            </a:endParaRPr>
          </a:p>
          <a:p>
            <a:endParaRPr lang="en-US" sz="1600" dirty="0">
              <a:solidFill>
                <a:schemeClr val="accent2">
                  <a:lumMod val="75000"/>
                </a:schemeClr>
              </a:solidFill>
            </a:endParaRPr>
          </a:p>
        </p:txBody>
      </p:sp>
      <p:sp>
        <p:nvSpPr>
          <p:cNvPr id="5" name="Content Placeholder 4"/>
          <p:cNvSpPr>
            <a:spLocks noGrp="1"/>
          </p:cNvSpPr>
          <p:nvPr>
            <p:ph sz="quarter" idx="2"/>
          </p:nvPr>
        </p:nvSpPr>
        <p:spPr/>
        <p:txBody>
          <a:bodyPr>
            <a:normAutofit/>
          </a:bodyPr>
          <a:lstStyle/>
          <a:p>
            <a:pPr marL="0" indent="0">
              <a:buNone/>
            </a:pPr>
            <a:r>
              <a:rPr lang="en-US" sz="1600" dirty="0">
                <a:solidFill>
                  <a:schemeClr val="accent2">
                    <a:lumMod val="75000"/>
                  </a:schemeClr>
                </a:solidFill>
              </a:rPr>
              <a:t>Inhibitory Interneuron (​</a:t>
            </a:r>
            <a:r>
              <a:rPr lang="en-US" sz="1600" dirty="0" err="1">
                <a:solidFill>
                  <a:schemeClr val="accent2">
                    <a:lumMod val="75000"/>
                  </a:schemeClr>
                </a:solidFill>
              </a:rPr>
              <a:t>Renshaw</a:t>
            </a:r>
            <a:r>
              <a:rPr lang="en-US" sz="1600" dirty="0">
                <a:solidFill>
                  <a:schemeClr val="accent2">
                    <a:lumMod val="75000"/>
                  </a:schemeClr>
                </a:solidFill>
              </a:rPr>
              <a:t> cells​</a:t>
            </a:r>
            <a:r>
              <a:rPr lang="en-US" sz="1600" dirty="0" smtClean="0">
                <a:solidFill>
                  <a:schemeClr val="accent2">
                    <a:lumMod val="75000"/>
                  </a:schemeClr>
                </a:solidFill>
              </a:rPr>
              <a:t>):</a:t>
            </a:r>
          </a:p>
          <a:p>
            <a:r>
              <a:rPr lang="en-US" sz="1400" dirty="0" smtClean="0">
                <a:solidFill>
                  <a:srgbClr val="00B050"/>
                </a:solidFill>
              </a:rPr>
              <a:t>It </a:t>
            </a:r>
            <a:r>
              <a:rPr lang="en-US" sz="1400" dirty="0">
                <a:solidFill>
                  <a:srgbClr val="00B050"/>
                </a:solidFill>
              </a:rPr>
              <a:t>receives collateral information from the motor</a:t>
            </a:r>
            <a:r>
              <a:rPr lang="en-US" sz="1400" dirty="0" smtClean="0">
                <a:solidFill>
                  <a:srgbClr val="00B050"/>
                </a:solidFill>
              </a:rPr>
              <a:t>.</a:t>
            </a:r>
          </a:p>
          <a:p>
            <a:endParaRPr lang="en-US" sz="1400" dirty="0">
              <a:solidFill>
                <a:srgbClr val="00B050"/>
              </a:solidFill>
            </a:endParaRPr>
          </a:p>
          <a:p>
            <a:r>
              <a:rPr lang="en-US" sz="1400" dirty="0">
                <a:solidFill>
                  <a:srgbClr val="00B050"/>
                </a:solidFill>
              </a:rPr>
              <a:t>That means when sensory information is received and the muscle gets contracted., the collateral and interneuron will receive the information from the motor through this collateral fibers to be informed about the muscle contraction because it will control the muscle contraction.</a:t>
            </a:r>
            <a:endParaRPr lang="ar-SA" sz="1400" dirty="0">
              <a:solidFill>
                <a:srgbClr val="00B050"/>
              </a:solidFill>
            </a:endParaRPr>
          </a:p>
          <a:p>
            <a:pPr marL="0" indent="0" algn="r" rtl="1">
              <a:buNone/>
            </a:pPr>
            <a:r>
              <a:rPr lang="ar-SA" sz="1400" dirty="0" smtClean="0">
                <a:solidFill>
                  <a:srgbClr val="00B050"/>
                </a:solidFill>
                <a:latin typeface="Calibri" panose="020F0502020204030204" pitchFamily="34" charset="0"/>
                <a:cs typeface="Calibri" panose="020F0502020204030204" pitchFamily="34" charset="0"/>
              </a:rPr>
              <a:t>مثل </a:t>
            </a:r>
            <a:r>
              <a:rPr lang="ar-SA" sz="1400" dirty="0">
                <a:solidFill>
                  <a:srgbClr val="00B050"/>
                </a:solidFill>
                <a:latin typeface="Calibri" panose="020F0502020204030204" pitchFamily="34" charset="0"/>
                <a:cs typeface="Calibri" panose="020F0502020204030204" pitchFamily="34" charset="0"/>
              </a:rPr>
              <a:t>لما </a:t>
            </a:r>
            <a:r>
              <a:rPr lang="ar-SA" sz="1400" dirty="0" smtClean="0">
                <a:solidFill>
                  <a:srgbClr val="00B050"/>
                </a:solidFill>
                <a:latin typeface="Calibri" panose="020F0502020204030204" pitchFamily="34" charset="0"/>
                <a:cs typeface="Calibri" panose="020F0502020204030204" pitchFamily="34" charset="0"/>
              </a:rPr>
              <a:t>يحدث </a:t>
            </a:r>
            <a:r>
              <a:rPr lang="ar-SA" sz="1400" dirty="0">
                <a:solidFill>
                  <a:srgbClr val="00B050"/>
                </a:solidFill>
                <a:latin typeface="Calibri" panose="020F0502020204030204" pitchFamily="34" charset="0"/>
                <a:cs typeface="Calibri" panose="020F0502020204030204" pitchFamily="34" charset="0"/>
              </a:rPr>
              <a:t>عندنا </a:t>
            </a:r>
            <a:r>
              <a:rPr lang="ar-SA" sz="1400" dirty="0" smtClean="0">
                <a:solidFill>
                  <a:srgbClr val="00B050"/>
                </a:solidFill>
                <a:latin typeface="Calibri" panose="020F0502020204030204" pitchFamily="34" charset="0"/>
                <a:cs typeface="Calibri" panose="020F0502020204030204" pitchFamily="34" charset="0"/>
              </a:rPr>
              <a:t>ألم بسيط </a:t>
            </a:r>
            <a:r>
              <a:rPr lang="ar-SA" sz="1400" dirty="0">
                <a:solidFill>
                  <a:srgbClr val="00B050"/>
                </a:solidFill>
                <a:latin typeface="Calibri" panose="020F0502020204030204" pitchFamily="34" charset="0"/>
                <a:cs typeface="Calibri" panose="020F0502020204030204" pitchFamily="34" charset="0"/>
              </a:rPr>
              <a:t>وظيفة النتيرنيورونز </a:t>
            </a:r>
            <a:r>
              <a:rPr lang="ar-SA" sz="1400" dirty="0" smtClean="0">
                <a:solidFill>
                  <a:srgbClr val="00B050"/>
                </a:solidFill>
                <a:latin typeface="Calibri" panose="020F0502020204030204" pitchFamily="34" charset="0"/>
                <a:cs typeface="Calibri" panose="020F0502020204030204" pitchFamily="34" charset="0"/>
              </a:rPr>
              <a:t>أنها تمنع </a:t>
            </a:r>
            <a:r>
              <a:rPr lang="ar-SA" sz="1400" dirty="0">
                <a:solidFill>
                  <a:srgbClr val="00B050"/>
                </a:solidFill>
                <a:latin typeface="Calibri" panose="020F0502020204030204" pitchFamily="34" charset="0"/>
                <a:cs typeface="Calibri" panose="020F0502020204030204" pitchFamily="34" charset="0"/>
              </a:rPr>
              <a:t>زيادة </a:t>
            </a:r>
            <a:r>
              <a:rPr lang="ar-SA" sz="1400" dirty="0" smtClean="0">
                <a:solidFill>
                  <a:srgbClr val="00B050"/>
                </a:solidFill>
                <a:latin typeface="Calibri" panose="020F0502020204030204" pitchFamily="34" charset="0"/>
                <a:cs typeface="Calibri" panose="020F0502020204030204" pitchFamily="34" charset="0"/>
              </a:rPr>
              <a:t>الإنقباض في العضلات.</a:t>
            </a:r>
            <a:endParaRPr lang="en-US" sz="1400" dirty="0">
              <a:solidFill>
                <a:srgbClr val="00B050"/>
              </a:solidFill>
              <a:latin typeface="Calibri" panose="020F0502020204030204" pitchFamily="34" charset="0"/>
              <a:cs typeface="Calibri" panose="020F0502020204030204" pitchFamily="34" charset="0"/>
            </a:endParaRPr>
          </a:p>
          <a:p>
            <a:endParaRPr lang="en-US" sz="1800" dirty="0">
              <a:solidFill>
                <a:srgbClr val="00B050"/>
              </a:solidFill>
            </a:endParaRPr>
          </a:p>
          <a:p>
            <a:endParaRPr lang="en-US" sz="2800" dirty="0"/>
          </a:p>
        </p:txBody>
      </p:sp>
      <p:cxnSp>
        <p:nvCxnSpPr>
          <p:cNvPr id="7" name="Straight Connector 6"/>
          <p:cNvCxnSpPr>
            <a:stCxn id="2" idx="2"/>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72506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Factors affecting synaptic transmission</a:t>
            </a:r>
          </a:p>
        </p:txBody>
      </p:sp>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4" name="Content Placeholder 3"/>
          <p:cNvSpPr>
            <a:spLocks noGrp="1"/>
          </p:cNvSpPr>
          <p:nvPr>
            <p:ph sz="quarter" idx="1"/>
          </p:nvPr>
        </p:nvSpPr>
        <p:spPr/>
        <p:txBody>
          <a:bodyPr>
            <a:normAutofit/>
          </a:bodyPr>
          <a:lstStyle/>
          <a:p>
            <a:pPr marL="0" indent="0">
              <a:buNone/>
            </a:pPr>
            <a:r>
              <a:rPr lang="en-US" sz="1800" dirty="0">
                <a:solidFill>
                  <a:schemeClr val="accent2">
                    <a:lumMod val="75000"/>
                  </a:schemeClr>
                </a:solidFill>
              </a:rPr>
              <a:t>1. Alkalosis</a:t>
            </a:r>
            <a:r>
              <a:rPr lang="en-US" sz="1600" dirty="0" smtClean="0">
                <a:solidFill>
                  <a:schemeClr val="accent2">
                    <a:lumMod val="75000"/>
                  </a:schemeClr>
                </a:solidFill>
              </a:rPr>
              <a:t>:</a:t>
            </a:r>
          </a:p>
          <a:p>
            <a:r>
              <a:rPr lang="en-US" sz="1400" dirty="0"/>
              <a:t> Increases​ ​neuronal excitability. </a:t>
            </a:r>
          </a:p>
          <a:p>
            <a:r>
              <a:rPr lang="en-US" sz="1400" dirty="0" smtClean="0"/>
              <a:t>Causes</a:t>
            </a:r>
            <a:r>
              <a:rPr lang="en-US" sz="1400" dirty="0"/>
              <a:t> cerebral epileptic seizures</a:t>
            </a:r>
            <a:r>
              <a:rPr lang="en-US" sz="1400" dirty="0" smtClean="0"/>
              <a:t>​ (due</a:t>
            </a:r>
            <a:r>
              <a:rPr lang="en-US" sz="1400" dirty="0"/>
              <a:t> to Increased excitability of cerebral neurons). </a:t>
            </a:r>
          </a:p>
          <a:p>
            <a:r>
              <a:rPr lang="en-US" sz="1400" dirty="0">
                <a:solidFill>
                  <a:schemeClr val="bg2">
                    <a:lumMod val="75000"/>
                  </a:schemeClr>
                </a:solidFill>
              </a:rPr>
              <a:t>Example: </a:t>
            </a:r>
            <a:r>
              <a:rPr lang="en-US" sz="1400" dirty="0"/>
              <a:t>over breathing ​in a person with epilepsy. The over breathing blows </a:t>
            </a:r>
            <a:r>
              <a:rPr lang="en-US" sz="1400" dirty="0" smtClean="0"/>
              <a:t>off</a:t>
            </a:r>
            <a:r>
              <a:rPr lang="ar-SA" sz="1400" dirty="0" smtClean="0"/>
              <a:t> </a:t>
            </a:r>
            <a:r>
              <a:rPr lang="en-US" sz="1400" dirty="0" smtClean="0"/>
              <a:t>carbon</a:t>
            </a:r>
            <a:r>
              <a:rPr lang="en-US" sz="1400" dirty="0"/>
              <a:t> dioxide and therefore elevates the pH of the blood </a:t>
            </a:r>
            <a:r>
              <a:rPr lang="en-US" sz="1400" dirty="0" smtClean="0"/>
              <a:t>momentarily.</a:t>
            </a:r>
            <a:endParaRPr lang="ar-SA" sz="1400" dirty="0" smtClean="0"/>
          </a:p>
          <a:p>
            <a:pPr marL="0" indent="0">
              <a:buNone/>
            </a:pPr>
            <a:endParaRPr lang="en-US" sz="1400" dirty="0"/>
          </a:p>
          <a:p>
            <a:pPr marL="0" indent="0">
              <a:buNone/>
            </a:pPr>
            <a:r>
              <a:rPr lang="en-US" sz="1800" dirty="0">
                <a:solidFill>
                  <a:schemeClr val="accent2">
                    <a:lumMod val="75000"/>
                  </a:schemeClr>
                </a:solidFill>
              </a:rPr>
              <a:t>2. Acidosis:</a:t>
            </a:r>
          </a:p>
          <a:p>
            <a:r>
              <a:rPr lang="en-US" sz="1400" dirty="0"/>
              <a:t>Depresses​ ​neuronal activity.</a:t>
            </a:r>
          </a:p>
          <a:p>
            <a:r>
              <a:rPr lang="en-US" sz="1400" dirty="0"/>
              <a:t>pH around </a:t>
            </a:r>
            <a:r>
              <a:rPr lang="en-US" sz="1400" dirty="0">
                <a:solidFill>
                  <a:schemeClr val="accent4">
                    <a:lumMod val="75000"/>
                  </a:schemeClr>
                </a:solidFill>
              </a:rPr>
              <a:t>7</a:t>
            </a:r>
            <a:r>
              <a:rPr lang="en-US" sz="1400" dirty="0"/>
              <a:t> “As in </a:t>
            </a:r>
            <a:r>
              <a:rPr lang="en-US" sz="1400" dirty="0">
                <a:solidFill>
                  <a:schemeClr val="bg2">
                    <a:lumMod val="75000"/>
                  </a:schemeClr>
                </a:solidFill>
              </a:rPr>
              <a:t>severe diabetic or uremic acidosis</a:t>
            </a:r>
            <a:r>
              <a:rPr lang="en-US" sz="1400" dirty="0"/>
              <a:t>” usually causes a coma</a:t>
            </a:r>
            <a:r>
              <a:rPr lang="en-US" sz="1400" dirty="0" smtClean="0"/>
              <a:t>.</a:t>
            </a:r>
          </a:p>
          <a:p>
            <a:endParaRPr lang="en-US" sz="1400" dirty="0"/>
          </a:p>
          <a:p>
            <a:endParaRPr lang="en-US" dirty="0"/>
          </a:p>
        </p:txBody>
      </p:sp>
      <p:sp>
        <p:nvSpPr>
          <p:cNvPr id="5" name="Content Placeholder 4"/>
          <p:cNvSpPr>
            <a:spLocks noGrp="1"/>
          </p:cNvSpPr>
          <p:nvPr>
            <p:ph sz="quarter" idx="2"/>
          </p:nvPr>
        </p:nvSpPr>
        <p:spPr/>
        <p:txBody>
          <a:bodyPr>
            <a:normAutofit/>
          </a:bodyPr>
          <a:lstStyle/>
          <a:p>
            <a:pPr marL="0" indent="0">
              <a:buNone/>
            </a:pPr>
            <a:r>
              <a:rPr lang="en-US" sz="1800" dirty="0">
                <a:solidFill>
                  <a:schemeClr val="accent2">
                    <a:lumMod val="75000"/>
                  </a:schemeClr>
                </a:solidFill>
              </a:rPr>
              <a:t>3. Hypoxia:</a:t>
            </a:r>
          </a:p>
          <a:p>
            <a:r>
              <a:rPr lang="en-US" sz="1600" dirty="0"/>
              <a:t>Causes​ Depression​ of neurons. </a:t>
            </a:r>
          </a:p>
          <a:p>
            <a:pPr marL="0" indent="0">
              <a:buNone/>
            </a:pPr>
            <a:endParaRPr lang="en-US" sz="1600" dirty="0">
              <a:solidFill>
                <a:schemeClr val="accent2">
                  <a:lumMod val="75000"/>
                </a:schemeClr>
              </a:solidFill>
            </a:endParaRPr>
          </a:p>
          <a:p>
            <a:pPr marL="0" indent="0">
              <a:buNone/>
            </a:pPr>
            <a:r>
              <a:rPr lang="en-US" sz="1800" dirty="0">
                <a:solidFill>
                  <a:schemeClr val="accent2">
                    <a:lumMod val="75000"/>
                  </a:schemeClr>
                </a:solidFill>
              </a:rPr>
              <a:t>4. Drugs:</a:t>
            </a:r>
          </a:p>
          <a:p>
            <a:r>
              <a:rPr lang="en-US" sz="1400" dirty="0"/>
              <a:t>Caffeine found in coffee, tea, strychnine, theophylline and </a:t>
            </a:r>
            <a:r>
              <a:rPr lang="en-US" sz="1400" dirty="0" err="1"/>
              <a:t>theobromine</a:t>
            </a:r>
            <a:r>
              <a:rPr lang="en-US" sz="1400" dirty="0"/>
              <a:t> increases neuronal excitability, by reducing the threshold for excitation of neurons.</a:t>
            </a:r>
          </a:p>
          <a:p>
            <a:endParaRPr lang="en-US" sz="1200" dirty="0">
              <a:solidFill>
                <a:schemeClr val="accent2">
                  <a:lumMod val="75000"/>
                </a:schemeClr>
              </a:solidFill>
            </a:endParaRPr>
          </a:p>
        </p:txBody>
      </p:sp>
      <p:cxnSp>
        <p:nvCxnSpPr>
          <p:cNvPr id="6" name="Straight Connector 5"/>
          <p:cNvCxnSpPr/>
          <p:nvPr/>
        </p:nvCxnSpPr>
        <p:spPr>
          <a:xfrm flipH="1">
            <a:off x="6094412" y="1141156"/>
            <a:ext cx="1" cy="517238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76422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154" y="79875"/>
            <a:ext cx="416051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Laila </a:t>
            </a:r>
            <a:r>
              <a:rPr lang="en-US" sz="1800" dirty="0" err="1" smtClean="0">
                <a:solidFill>
                  <a:srgbClr val="DDE9EC">
                    <a:lumMod val="75000"/>
                  </a:srgbClr>
                </a:solidFill>
              </a:rPr>
              <a:t>Mathkour</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34</a:t>
            </a:fld>
            <a:endParaRPr lang="en-US" dirty="0">
              <a:solidFill>
                <a:srgbClr val="464653"/>
              </a:solidFill>
            </a:endParaRPr>
          </a:p>
        </p:txBody>
      </p:sp>
      <p:sp>
        <p:nvSpPr>
          <p:cNvPr id="12" name="Rectangle 11"/>
          <p:cNvSpPr/>
          <p:nvPr/>
        </p:nvSpPr>
        <p:spPr>
          <a:xfrm>
            <a:off x="945839" y="1649828"/>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3090302"/>
            <a:ext cx="1965375" cy="2016952"/>
          </a:xfrm>
          <a:prstGeom prst="rect">
            <a:avLst/>
          </a:prstGeom>
        </p:spPr>
        <p:txBody>
          <a:bodyPr wrap="square" lIns="101590" tIns="50795" rIns="101590" bIns="50795">
            <a:spAutoFit/>
          </a:bodyPr>
          <a:lstStyle/>
          <a:p>
            <a:pPr fontAlgn="t">
              <a:lnSpc>
                <a:spcPct val="80000"/>
              </a:lnSpc>
              <a:spcBef>
                <a:spcPct val="20000"/>
              </a:spcBef>
            </a:pPr>
            <a:r>
              <a:rPr lang="en-US" sz="1800" dirty="0" smtClean="0">
                <a:solidFill>
                  <a:srgbClr val="DDE9EC">
                    <a:lumMod val="75000"/>
                  </a:srgbClr>
                </a:solidFill>
              </a:rPr>
              <a:t>Females Members:</a:t>
            </a:r>
          </a:p>
          <a:p>
            <a:pPr fontAlgn="t">
              <a:lnSpc>
                <a:spcPct val="80000"/>
              </a:lnSpc>
              <a:spcBef>
                <a:spcPct val="20000"/>
              </a:spcBef>
            </a:pPr>
            <a:r>
              <a:rPr lang="en-US" sz="1800" dirty="0" err="1" smtClean="0">
                <a:solidFill>
                  <a:srgbClr val="DDE9EC">
                    <a:lumMod val="75000"/>
                  </a:srgbClr>
                </a:solidFill>
              </a:rPr>
              <a:t>Amal</a:t>
            </a:r>
            <a:r>
              <a:rPr lang="en-US" sz="1800" dirty="0" smtClean="0">
                <a:solidFill>
                  <a:srgbClr val="DDE9EC">
                    <a:lumMod val="75000"/>
                  </a:srgbClr>
                </a:solidFill>
              </a:rPr>
              <a:t> </a:t>
            </a:r>
            <a:r>
              <a:rPr lang="en-US" sz="1800" dirty="0" err="1" smtClean="0">
                <a:solidFill>
                  <a:srgbClr val="DDE9EC">
                    <a:lumMod val="75000"/>
                  </a:srgbClr>
                </a:solidFill>
              </a:rPr>
              <a:t>AlQarni</a:t>
            </a:r>
            <a:endParaRPr lang="en-US" sz="1800" dirty="0" smtClean="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Ghada</a:t>
            </a:r>
            <a:r>
              <a:rPr lang="en-US" sz="1800" dirty="0">
                <a:solidFill>
                  <a:srgbClr val="DDE9EC">
                    <a:lumMod val="75000"/>
                  </a:srgbClr>
                </a:solidFill>
              </a:rPr>
              <a:t> </a:t>
            </a:r>
            <a:r>
              <a:rPr lang="en-US" sz="1800" dirty="0" err="1">
                <a:solidFill>
                  <a:srgbClr val="DDE9EC">
                    <a:lumMod val="75000"/>
                  </a:srgbClr>
                </a:solidFill>
              </a:rPr>
              <a:t>Almazrou</a:t>
            </a:r>
            <a:endParaRPr lang="en-US" sz="1800" dirty="0">
              <a:solidFill>
                <a:srgbClr val="DDE9EC">
                  <a:lumMod val="75000"/>
                </a:srgbClr>
              </a:solidFill>
            </a:endParaRPr>
          </a:p>
          <a:p>
            <a:pPr fontAlgn="t">
              <a:lnSpc>
                <a:spcPct val="80000"/>
              </a:lnSpc>
              <a:spcBef>
                <a:spcPct val="20000"/>
              </a:spcBef>
            </a:pPr>
            <a:endParaRPr lang="en-US" sz="1800" dirty="0" smtClean="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a:p>
            <a:pPr fontAlgn="t">
              <a:lnSpc>
                <a:spcPct val="80000"/>
              </a:lnSpc>
              <a:spcBef>
                <a:spcPct val="20000"/>
              </a:spcBef>
            </a:pP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 </a:t>
            </a:r>
            <a:endParaRPr lang="en-US" sz="1800" dirty="0">
              <a:solidFill>
                <a:srgbClr val="DDE9EC">
                  <a:lumMod val="75000"/>
                </a:srgbClr>
              </a:solidFill>
            </a:endParaRPr>
          </a:p>
        </p:txBody>
      </p:sp>
      <p:sp>
        <p:nvSpPr>
          <p:cNvPr id="3" name="Rectangle 2"/>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4" name="Picture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7" name="Picture 6">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5" name="Picture 4">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9" name="Picture 8">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sp>
        <p:nvSpPr>
          <p:cNvPr id="15" name="Rectangle 14"/>
          <p:cNvSpPr/>
          <p:nvPr/>
        </p:nvSpPr>
        <p:spPr>
          <a:xfrm>
            <a:off x="3423807" y="3090302"/>
            <a:ext cx="1878517" cy="601180"/>
          </a:xfrm>
          <a:prstGeom prst="rect">
            <a:avLst/>
          </a:prstGeom>
        </p:spPr>
        <p:txBody>
          <a:bodyPr wrap="square" lIns="101590" tIns="50795" rIns="101590" bIns="50795">
            <a:spAutoFit/>
          </a:bodyPr>
          <a:lstStyle/>
          <a:p>
            <a:pPr fontAlgn="t">
              <a:lnSpc>
                <a:spcPct val="80000"/>
              </a:lnSpc>
              <a:spcBef>
                <a:spcPct val="20000"/>
              </a:spcBef>
            </a:pPr>
            <a:r>
              <a:rPr lang="en-US" sz="1800" dirty="0" smtClean="0">
                <a:solidFill>
                  <a:srgbClr val="DDE9EC">
                    <a:lumMod val="75000"/>
                  </a:srgbClr>
                </a:solidFill>
              </a:rPr>
              <a:t>Males Members: </a:t>
            </a:r>
          </a:p>
          <a:p>
            <a:pPr fontAlgn="t">
              <a:lnSpc>
                <a:spcPct val="80000"/>
              </a:lnSpc>
              <a:spcBef>
                <a:spcPct val="20000"/>
              </a:spcBef>
            </a:pPr>
            <a:r>
              <a:rPr lang="en-US" sz="1800" dirty="0" err="1">
                <a:solidFill>
                  <a:srgbClr val="DDE9EC">
                    <a:lumMod val="75000"/>
                  </a:srgbClr>
                </a:solidFill>
              </a:rPr>
              <a:t>Qaiss</a:t>
            </a:r>
            <a:r>
              <a:rPr lang="en-US" sz="1800" dirty="0">
                <a:solidFill>
                  <a:srgbClr val="DDE9EC">
                    <a:lumMod val="75000"/>
                  </a:srgbClr>
                </a:solidFill>
              </a:rPr>
              <a:t> </a:t>
            </a:r>
            <a:r>
              <a:rPr lang="en-US" sz="1800" dirty="0" err="1">
                <a:solidFill>
                  <a:srgbClr val="DDE9EC">
                    <a:lumMod val="75000"/>
                  </a:srgbClr>
                </a:solidFill>
              </a:rPr>
              <a:t>Almuhaideb</a:t>
            </a:r>
            <a:endParaRPr lang="en-US" sz="1800" dirty="0">
              <a:solidFill>
                <a:srgbClr val="DDE9EC">
                  <a:lumMod val="75000"/>
                </a:srgbClr>
              </a:solidFill>
            </a:endParaRPr>
          </a:p>
        </p:txBody>
      </p:sp>
      <p:sp>
        <p:nvSpPr>
          <p:cNvPr id="16"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a:t>
            </a:r>
            <a:r>
              <a:rPr lang="en-US" sz="1200" dirty="0">
                <a:solidFill>
                  <a:srgbClr val="464653"/>
                </a:solidFill>
              </a:rPr>
              <a:t>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pic>
        <p:nvPicPr>
          <p:cNvPr id="11" name="Picture 10">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17" name="Picture 16">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359167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484952" cy="914400"/>
          </a:xfrm>
        </p:spPr>
        <p:txBody>
          <a:bodyPr>
            <a:normAutofit/>
          </a:bodyPr>
          <a:lstStyle/>
          <a:p>
            <a:r>
              <a:rPr lang="en-US" sz="3200" dirty="0" smtClean="0"/>
              <a:t>Synapse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09442" y="1219200"/>
            <a:ext cx="5412962" cy="5094344"/>
          </a:xfrm>
        </p:spPr>
        <p:txBody>
          <a:bodyPr>
            <a:normAutofit fontScale="92500" lnSpcReduction="10000"/>
          </a:bodyPr>
          <a:lstStyle/>
          <a:p>
            <a:pPr marL="0" indent="0">
              <a:buNone/>
            </a:pPr>
            <a:r>
              <a:rPr lang="en-US" sz="1800" dirty="0" smtClean="0">
                <a:solidFill>
                  <a:schemeClr val="accent2">
                    <a:lumMod val="75000"/>
                  </a:schemeClr>
                </a:solidFill>
              </a:rPr>
              <a:t>What is it?</a:t>
            </a:r>
          </a:p>
          <a:p>
            <a:r>
              <a:rPr lang="en-US" sz="1600" dirty="0" smtClean="0"/>
              <a:t>It is a junction​ where the axon or some other portion of one cell </a:t>
            </a:r>
            <a:r>
              <a:rPr lang="en-US" sz="1600" dirty="0" smtClean="0">
                <a:solidFill>
                  <a:schemeClr val="accent2">
                    <a:lumMod val="75000"/>
                  </a:schemeClr>
                </a:solidFill>
              </a:rPr>
              <a:t>(pre​synaptic cell)</a:t>
            </a:r>
            <a:r>
              <a:rPr lang="en-US" sz="1600" dirty="0" smtClean="0"/>
              <a:t>Terminates on the </a:t>
            </a:r>
            <a:r>
              <a:rPr lang="en-US" sz="1600" dirty="0" smtClean="0">
                <a:solidFill>
                  <a:schemeClr val="bg2">
                    <a:lumMod val="75000"/>
                  </a:schemeClr>
                </a:solidFill>
              </a:rPr>
              <a:t>dendrites</a:t>
            </a:r>
            <a:r>
              <a:rPr lang="en-US" sz="1600" dirty="0" smtClean="0"/>
              <a:t>, </a:t>
            </a:r>
            <a:r>
              <a:rPr lang="en-US" sz="1600" dirty="0" smtClean="0">
                <a:solidFill>
                  <a:schemeClr val="bg2">
                    <a:lumMod val="75000"/>
                  </a:schemeClr>
                </a:solidFill>
              </a:rPr>
              <a:t>soma</a:t>
            </a:r>
            <a:r>
              <a:rPr lang="en-US" sz="1600" dirty="0" smtClean="0"/>
              <a:t>, or </a:t>
            </a:r>
            <a:r>
              <a:rPr lang="en-US" sz="1600" dirty="0" smtClean="0">
                <a:solidFill>
                  <a:schemeClr val="bg2">
                    <a:lumMod val="75000"/>
                  </a:schemeClr>
                </a:solidFill>
              </a:rPr>
              <a:t>axon</a:t>
            </a:r>
            <a:r>
              <a:rPr lang="en-US" sz="1600" dirty="0" smtClean="0"/>
              <a:t> of another neuron </a:t>
            </a:r>
            <a:r>
              <a:rPr lang="en-US" sz="1600" dirty="0" smtClean="0">
                <a:solidFill>
                  <a:schemeClr val="accent2">
                    <a:lumMod val="75000"/>
                  </a:schemeClr>
                </a:solidFill>
              </a:rPr>
              <a:t>(post ​synaptic cell)</a:t>
            </a:r>
            <a:r>
              <a:rPr lang="en-US" sz="1600" dirty="0" smtClean="0"/>
              <a:t>.</a:t>
            </a:r>
          </a:p>
          <a:p>
            <a:r>
              <a:rPr lang="en-US" sz="1600" dirty="0" smtClean="0"/>
              <a:t>The CNS contains more​ than</a:t>
            </a:r>
          </a:p>
          <a:p>
            <a:pPr marL="0" indent="0">
              <a:buNone/>
            </a:pPr>
            <a:r>
              <a:rPr lang="en-US" sz="1600" dirty="0"/>
              <a:t> </a:t>
            </a:r>
            <a:r>
              <a:rPr lang="en-US" sz="1600" dirty="0" smtClean="0"/>
              <a:t>     </a:t>
            </a:r>
            <a:r>
              <a:rPr lang="en-US" sz="1600" dirty="0" smtClean="0">
                <a:solidFill>
                  <a:schemeClr val="accent4">
                    <a:lumMod val="75000"/>
                  </a:schemeClr>
                </a:solidFill>
              </a:rPr>
              <a:t>100 billion</a:t>
            </a:r>
            <a:r>
              <a:rPr lang="en-US" sz="1600" dirty="0" smtClean="0"/>
              <a:t> neurons.</a:t>
            </a:r>
            <a:endParaRPr lang="en-US" sz="1600" dirty="0" smtClean="0">
              <a:solidFill>
                <a:schemeClr val="bg1">
                  <a:lumMod val="50000"/>
                </a:schemeClr>
              </a:solidFill>
            </a:endParaRPr>
          </a:p>
          <a:p>
            <a:r>
              <a:rPr lang="en-US" sz="1600" dirty="0" smtClean="0">
                <a:solidFill>
                  <a:schemeClr val="bg1">
                    <a:lumMod val="50000"/>
                  </a:schemeClr>
                </a:solidFill>
              </a:rPr>
              <a:t>The brain has</a:t>
            </a:r>
            <a:r>
              <a:rPr lang="en-US" sz="1600" dirty="0" smtClean="0"/>
              <a:t> </a:t>
            </a:r>
            <a:r>
              <a:rPr lang="en-US" sz="1600" dirty="0" smtClean="0">
                <a:solidFill>
                  <a:schemeClr val="accent4">
                    <a:lumMod val="75000"/>
                  </a:schemeClr>
                </a:solidFill>
              </a:rPr>
              <a:t>86 billion</a:t>
            </a:r>
            <a:r>
              <a:rPr lang="en-US" sz="1600" dirty="0" smtClean="0"/>
              <a:t> </a:t>
            </a:r>
            <a:r>
              <a:rPr lang="en-US" sz="1600" dirty="0" smtClean="0">
                <a:solidFill>
                  <a:schemeClr val="bg1">
                    <a:lumMod val="50000"/>
                  </a:schemeClr>
                </a:solidFill>
              </a:rPr>
              <a:t>neurons.</a:t>
            </a:r>
          </a:p>
          <a:p>
            <a:r>
              <a:rPr lang="en-US" sz="1600" dirty="0" smtClean="0">
                <a:solidFill>
                  <a:schemeClr val="bg1">
                    <a:lumMod val="50000"/>
                  </a:schemeClr>
                </a:solidFill>
              </a:rPr>
              <a:t>Some CNS neurons receive</a:t>
            </a:r>
            <a:r>
              <a:rPr lang="en-US" sz="1600" dirty="0" smtClean="0"/>
              <a:t> </a:t>
            </a:r>
            <a:r>
              <a:rPr lang="en-US" sz="1600" dirty="0" smtClean="0">
                <a:solidFill>
                  <a:schemeClr val="accent4">
                    <a:lumMod val="75000"/>
                  </a:schemeClr>
                </a:solidFill>
              </a:rPr>
              <a:t>20,000 </a:t>
            </a:r>
            <a:r>
              <a:rPr lang="en-US" sz="1600" dirty="0" smtClean="0">
                <a:solidFill>
                  <a:schemeClr val="bg1">
                    <a:lumMod val="50000"/>
                  </a:schemeClr>
                </a:solidFill>
              </a:rPr>
              <a:t>synapses.</a:t>
            </a:r>
          </a:p>
          <a:p>
            <a:r>
              <a:rPr lang="en-US" sz="1600" dirty="0" smtClean="0">
                <a:solidFill>
                  <a:schemeClr val="bg1">
                    <a:lumMod val="50000"/>
                  </a:schemeClr>
                </a:solidFill>
              </a:rPr>
              <a:t>Synaptic input is converted to a nerve impulse (</a:t>
            </a:r>
            <a:r>
              <a:rPr lang="en-US" sz="1600" dirty="0" err="1" smtClean="0">
                <a:solidFill>
                  <a:schemeClr val="bg1">
                    <a:lumMod val="50000"/>
                  </a:schemeClr>
                </a:solidFill>
              </a:rPr>
              <a:t>ap</a:t>
            </a:r>
            <a:r>
              <a:rPr lang="en-US" sz="1600" dirty="0" smtClean="0">
                <a:solidFill>
                  <a:schemeClr val="bg1">
                    <a:lumMod val="50000"/>
                  </a:schemeClr>
                </a:solidFill>
              </a:rPr>
              <a:t>) at the</a:t>
            </a:r>
            <a:r>
              <a:rPr lang="en-US" sz="1600" dirty="0" smtClean="0"/>
              <a:t> </a:t>
            </a:r>
            <a:r>
              <a:rPr lang="en-US" sz="1600" dirty="0" smtClean="0">
                <a:solidFill>
                  <a:schemeClr val="bg1">
                    <a:lumMod val="50000"/>
                  </a:schemeClr>
                </a:solidFill>
              </a:rPr>
              <a:t>axon hillock​.</a:t>
            </a:r>
          </a:p>
          <a:p>
            <a:r>
              <a:rPr lang="en-US" sz="1600" dirty="0" smtClean="0">
                <a:solidFill>
                  <a:schemeClr val="bg1">
                    <a:lumMod val="50000"/>
                  </a:schemeClr>
                </a:solidFill>
              </a:rPr>
              <a:t>The output signal (AP) travels by way of a single axon leaving the neuron.</a:t>
            </a:r>
          </a:p>
          <a:p>
            <a:r>
              <a:rPr lang="en-US" sz="1600" dirty="0" smtClean="0">
                <a:solidFill>
                  <a:srgbClr val="00B050"/>
                </a:solidFill>
              </a:rPr>
              <a:t>The </a:t>
            </a:r>
            <a:r>
              <a:rPr lang="en-US" sz="1600" dirty="0">
                <a:solidFill>
                  <a:srgbClr val="00B050"/>
                </a:solidFill>
              </a:rPr>
              <a:t>synapse is present in the </a:t>
            </a:r>
            <a:r>
              <a:rPr lang="en-US" sz="1600" dirty="0" smtClean="0">
                <a:solidFill>
                  <a:srgbClr val="00B050"/>
                </a:solidFill>
              </a:rPr>
              <a:t>CNS. And the Junction </a:t>
            </a:r>
            <a:r>
              <a:rPr lang="en-US" sz="1600" dirty="0">
                <a:solidFill>
                  <a:srgbClr val="00B050"/>
                </a:solidFill>
              </a:rPr>
              <a:t>is present outside it.</a:t>
            </a:r>
          </a:p>
          <a:p>
            <a:r>
              <a:rPr lang="en-US" sz="1600" dirty="0">
                <a:solidFill>
                  <a:srgbClr val="00B050"/>
                </a:solidFill>
              </a:rPr>
              <a:t>The brain only uses glucose for </a:t>
            </a:r>
            <a:r>
              <a:rPr lang="en-US" sz="1600" dirty="0" smtClean="0">
                <a:solidFill>
                  <a:srgbClr val="00B050"/>
                </a:solidFill>
              </a:rPr>
              <a:t>Energy.</a:t>
            </a:r>
            <a:endParaRPr lang="en-US" sz="1600" dirty="0">
              <a:solidFill>
                <a:srgbClr val="00B050"/>
              </a:solidFill>
            </a:endParaRPr>
          </a:p>
          <a:p>
            <a:r>
              <a:rPr lang="en-US" sz="1600" dirty="0">
                <a:solidFill>
                  <a:srgbClr val="00B050"/>
                </a:solidFill>
              </a:rPr>
              <a:t>Unlike muscles that can </a:t>
            </a:r>
            <a:r>
              <a:rPr lang="en-US" sz="1600" dirty="0" smtClean="0">
                <a:solidFill>
                  <a:srgbClr val="00B050"/>
                </a:solidFill>
              </a:rPr>
              <a:t>sustain </a:t>
            </a:r>
            <a:r>
              <a:rPr lang="en-US" sz="1600" dirty="0">
                <a:solidFill>
                  <a:srgbClr val="00B050"/>
                </a:solidFill>
              </a:rPr>
              <a:t>no blood supply for 2 hours, the brain can only last a </a:t>
            </a:r>
            <a:r>
              <a:rPr lang="en-US" sz="1600" u="sng" dirty="0">
                <a:solidFill>
                  <a:srgbClr val="00B050"/>
                </a:solidFill>
              </a:rPr>
              <a:t>few seconds </a:t>
            </a:r>
            <a:r>
              <a:rPr lang="en-US" sz="1600" dirty="0">
                <a:solidFill>
                  <a:srgbClr val="00B050"/>
                </a:solidFill>
              </a:rPr>
              <a:t>before serious damage is </a:t>
            </a:r>
            <a:r>
              <a:rPr lang="en-US" sz="1600" dirty="0" smtClean="0">
                <a:solidFill>
                  <a:srgbClr val="00B050"/>
                </a:solidFill>
              </a:rPr>
              <a:t>inflicted.</a:t>
            </a:r>
            <a:endParaRPr lang="en-US" sz="1600" dirty="0">
              <a:solidFill>
                <a:srgbClr val="00B050"/>
              </a:solidFill>
            </a:endParaRPr>
          </a:p>
          <a:p>
            <a:endParaRPr lang="en-US" sz="1600" dirty="0">
              <a:solidFill>
                <a:srgbClr val="00B050"/>
              </a:solidFill>
            </a:endParaRPr>
          </a:p>
          <a:p>
            <a:pPr marL="0" indent="0">
              <a:buNone/>
            </a:pPr>
            <a:endParaRPr lang="en-US" sz="1600" dirty="0" smtClean="0"/>
          </a:p>
          <a:p>
            <a:endParaRPr lang="en-US" sz="1800" dirty="0">
              <a:solidFill>
                <a:schemeClr val="accent2">
                  <a:lumMod val="75000"/>
                </a:schemeClr>
              </a:solidFill>
            </a:endParaRPr>
          </a:p>
        </p:txBody>
      </p:sp>
      <p:cxnSp>
        <p:nvCxnSpPr>
          <p:cNvPr id="7" name="Straight Connector 6"/>
          <p:cNvCxnSpPr/>
          <p:nvPr/>
        </p:nvCxnSpPr>
        <p:spPr>
          <a:xfrm flipH="1">
            <a:off x="6094412" y="1141156"/>
            <a:ext cx="1" cy="517238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Content Placeholder 3"/>
          <p:cNvSpPr>
            <a:spLocks noGrp="1"/>
          </p:cNvSpPr>
          <p:nvPr>
            <p:ph sz="quarter" idx="1"/>
          </p:nvPr>
        </p:nvSpPr>
        <p:spPr>
          <a:xfrm>
            <a:off x="6166440" y="1219200"/>
            <a:ext cx="5412962" cy="5094344"/>
          </a:xfrm>
        </p:spPr>
        <p:txBody>
          <a:bodyPr>
            <a:normAutofit/>
          </a:bodyPr>
          <a:lstStyle/>
          <a:p>
            <a:pPr marL="0" indent="0">
              <a:buNone/>
            </a:pPr>
            <a:r>
              <a:rPr lang="en-US" sz="1600" dirty="0" smtClean="0">
                <a:solidFill>
                  <a:schemeClr val="accent2">
                    <a:lumMod val="75000"/>
                  </a:schemeClr>
                </a:solidFill>
              </a:rPr>
              <a:t>1. Synaptic</a:t>
            </a:r>
            <a:r>
              <a:rPr lang="en-US" sz="1600" dirty="0">
                <a:solidFill>
                  <a:schemeClr val="accent2">
                    <a:lumMod val="75000"/>
                  </a:schemeClr>
                </a:solidFill>
              </a:rPr>
              <a:t> knob (presynaptic terminal):</a:t>
            </a:r>
          </a:p>
          <a:p>
            <a:pPr marL="0" indent="0">
              <a:buNone/>
            </a:pPr>
            <a:r>
              <a:rPr lang="en-US" sz="1500" dirty="0">
                <a:solidFill>
                  <a:schemeClr val="bg1">
                    <a:lumMod val="50000"/>
                  </a:schemeClr>
                </a:solidFill>
              </a:rPr>
              <a:t>It has synaptic vesicles (neurotransmitter vesicles).</a:t>
            </a:r>
          </a:p>
          <a:p>
            <a:pPr marL="0" indent="0">
              <a:buNone/>
            </a:pPr>
            <a:endParaRPr lang="en-US" sz="1600" dirty="0">
              <a:solidFill>
                <a:schemeClr val="accent2">
                  <a:lumMod val="75000"/>
                </a:schemeClr>
              </a:solidFill>
            </a:endParaRPr>
          </a:p>
          <a:p>
            <a:pPr marL="0" indent="0">
              <a:buNone/>
            </a:pPr>
            <a:r>
              <a:rPr lang="en-US" sz="1600" dirty="0" smtClean="0">
                <a:solidFill>
                  <a:schemeClr val="accent2">
                    <a:lumMod val="75000"/>
                  </a:schemeClr>
                </a:solidFill>
              </a:rPr>
              <a:t>2. Synaptic</a:t>
            </a:r>
            <a:r>
              <a:rPr lang="en-US" sz="1600" dirty="0">
                <a:solidFill>
                  <a:schemeClr val="accent2">
                    <a:lumMod val="75000"/>
                  </a:schemeClr>
                </a:solidFill>
              </a:rPr>
              <a:t> cleft (gap): </a:t>
            </a:r>
            <a:r>
              <a:rPr lang="en-US" sz="1600" dirty="0" smtClean="0">
                <a:solidFill>
                  <a:schemeClr val="accent2">
                    <a:lumMod val="75000"/>
                  </a:schemeClr>
                </a:solidFill>
              </a:rPr>
              <a:t>​</a:t>
            </a:r>
          </a:p>
          <a:p>
            <a:pPr>
              <a:buFont typeface="Arial" panose="020B0604020202020204" pitchFamily="34" charset="0"/>
              <a:buChar char="•"/>
            </a:pPr>
            <a:r>
              <a:rPr lang="en-US" sz="1600" dirty="0" smtClean="0"/>
              <a:t>The</a:t>
            </a:r>
            <a:r>
              <a:rPr lang="en-US" sz="1600" dirty="0"/>
              <a:t> space between the axon terminal and sarcolemma </a:t>
            </a:r>
            <a:endParaRPr lang="en-US" sz="1600" dirty="0" smtClean="0"/>
          </a:p>
          <a:p>
            <a:pPr marL="0" indent="0">
              <a:buNone/>
            </a:pPr>
            <a:r>
              <a:rPr lang="en-US" sz="1600" dirty="0">
                <a:solidFill>
                  <a:schemeClr val="bg1">
                    <a:lumMod val="50000"/>
                  </a:schemeClr>
                </a:solidFill>
              </a:rPr>
              <a:t> </a:t>
            </a:r>
            <a:r>
              <a:rPr lang="en-US" sz="1600" dirty="0" smtClean="0">
                <a:solidFill>
                  <a:schemeClr val="bg1">
                    <a:lumMod val="50000"/>
                  </a:schemeClr>
                </a:solidFill>
              </a:rPr>
              <a:t>     </a:t>
            </a:r>
            <a:r>
              <a:rPr lang="en-US" sz="1500" dirty="0" smtClean="0">
                <a:solidFill>
                  <a:schemeClr val="bg1">
                    <a:lumMod val="50000"/>
                  </a:schemeClr>
                </a:solidFill>
              </a:rPr>
              <a:t>where </a:t>
            </a:r>
            <a:r>
              <a:rPr lang="en-US" sz="1500" dirty="0">
                <a:solidFill>
                  <a:schemeClr val="bg1">
                    <a:lumMod val="50000"/>
                  </a:schemeClr>
                </a:solidFill>
              </a:rPr>
              <a:t>neurotransmitters release into</a:t>
            </a:r>
            <a:r>
              <a:rPr lang="en-US" sz="1600" dirty="0"/>
              <a:t>.</a:t>
            </a:r>
          </a:p>
          <a:p>
            <a:pPr>
              <a:buFont typeface="Arial" panose="020B0604020202020204" pitchFamily="34" charset="0"/>
              <a:buChar char="•"/>
            </a:pPr>
            <a:r>
              <a:rPr lang="en-US" sz="1600" dirty="0" smtClean="0"/>
              <a:t>It</a:t>
            </a:r>
            <a:r>
              <a:rPr lang="en-US" sz="1600" dirty="0"/>
              <a:t> has a width of </a:t>
            </a:r>
            <a:r>
              <a:rPr lang="en-US" sz="1600" dirty="0">
                <a:solidFill>
                  <a:schemeClr val="accent4">
                    <a:lumMod val="75000"/>
                  </a:schemeClr>
                </a:solidFill>
              </a:rPr>
              <a:t>200-­300</a:t>
            </a:r>
            <a:r>
              <a:rPr lang="en-US" sz="1600" dirty="0"/>
              <a:t> angstroms</a:t>
            </a:r>
            <a:r>
              <a:rPr lang="en-US" sz="1600" dirty="0" smtClean="0"/>
              <a:t>.</a:t>
            </a:r>
          </a:p>
          <a:p>
            <a:pPr marL="0" indent="0">
              <a:buNone/>
            </a:pPr>
            <a:endParaRPr lang="en-US" sz="1600" dirty="0" smtClean="0">
              <a:solidFill>
                <a:schemeClr val="accent2">
                  <a:lumMod val="75000"/>
                </a:schemeClr>
              </a:solidFill>
            </a:endParaRPr>
          </a:p>
          <a:p>
            <a:pPr marL="0" indent="0">
              <a:buNone/>
            </a:pPr>
            <a:r>
              <a:rPr lang="en-US" sz="1500" dirty="0">
                <a:solidFill>
                  <a:schemeClr val="bg1">
                    <a:lumMod val="50000"/>
                  </a:schemeClr>
                </a:solidFill>
              </a:rPr>
              <a:t>3</a:t>
            </a:r>
            <a:r>
              <a:rPr lang="en-US" sz="1600" dirty="0">
                <a:solidFill>
                  <a:schemeClr val="bg1">
                    <a:lumMod val="50000"/>
                  </a:schemeClr>
                </a:solidFill>
              </a:rPr>
              <a:t>. Postsynaptic membrane:</a:t>
            </a:r>
          </a:p>
          <a:p>
            <a:pPr marL="0" indent="0">
              <a:buNone/>
            </a:pPr>
            <a:r>
              <a:rPr lang="en-US" sz="1600" dirty="0">
                <a:solidFill>
                  <a:schemeClr val="bg1">
                    <a:lumMod val="50000"/>
                  </a:schemeClr>
                </a:solidFill>
              </a:rPr>
              <a:t>It has receptors for neurotransmitters or ion channels</a:t>
            </a:r>
            <a:r>
              <a:rPr lang="en-US" sz="1500" dirty="0" smtClean="0">
                <a:solidFill>
                  <a:schemeClr val="bg1">
                    <a:lumMod val="50000"/>
                  </a:schemeClr>
                </a:solidFill>
              </a:rPr>
              <a:t>.</a:t>
            </a:r>
          </a:p>
          <a:p>
            <a:pPr marL="0" indent="0">
              <a:buNone/>
            </a:pPr>
            <a:endParaRPr lang="en-US" sz="1500" dirty="0">
              <a:solidFill>
                <a:schemeClr val="bg1">
                  <a:lumMod val="50000"/>
                </a:schemeClr>
              </a:solidFill>
            </a:endParaRPr>
          </a:p>
          <a:p>
            <a:r>
              <a:rPr lang="en-US" sz="1600" dirty="0">
                <a:solidFill>
                  <a:srgbClr val="00B050"/>
                </a:solidFill>
              </a:rPr>
              <a:t>Damage in </a:t>
            </a:r>
            <a:r>
              <a:rPr lang="en-US" sz="1600" dirty="0" smtClean="0">
                <a:solidFill>
                  <a:srgbClr val="00B050"/>
                </a:solidFill>
              </a:rPr>
              <a:t>Wernicke's </a:t>
            </a:r>
            <a:r>
              <a:rPr lang="en-US" sz="1600" dirty="0">
                <a:solidFill>
                  <a:srgbClr val="00B050"/>
                </a:solidFill>
              </a:rPr>
              <a:t>area that is located on the union of parietal and occipital lobe will result in loss </a:t>
            </a:r>
            <a:r>
              <a:rPr lang="en-US" sz="1600" dirty="0" smtClean="0">
                <a:solidFill>
                  <a:srgbClr val="00B050"/>
                </a:solidFill>
              </a:rPr>
              <a:t>of comprehension</a:t>
            </a:r>
            <a:r>
              <a:rPr lang="en-US" sz="1600" dirty="0">
                <a:solidFill>
                  <a:srgbClr val="00B050"/>
                </a:solidFill>
              </a:rPr>
              <a:t>. </a:t>
            </a:r>
            <a:r>
              <a:rPr lang="en-US" sz="1600" dirty="0" smtClean="0">
                <a:solidFill>
                  <a:srgbClr val="00B050"/>
                </a:solidFill>
              </a:rPr>
              <a:t>E.g</a:t>
            </a:r>
            <a:r>
              <a:rPr lang="en-US" sz="1600" dirty="0">
                <a:solidFill>
                  <a:srgbClr val="00B050"/>
                </a:solidFill>
              </a:rPr>
              <a:t>. when asked about their name, </a:t>
            </a:r>
            <a:r>
              <a:rPr lang="en-US" sz="1600" dirty="0" smtClean="0">
                <a:solidFill>
                  <a:srgbClr val="00B050"/>
                </a:solidFill>
              </a:rPr>
              <a:t>patients </a:t>
            </a:r>
            <a:r>
              <a:rPr lang="en-US" sz="1600" dirty="0">
                <a:solidFill>
                  <a:srgbClr val="00B050"/>
                </a:solidFill>
              </a:rPr>
              <a:t>will reply with something unrelated like “the weather is cold”</a:t>
            </a:r>
          </a:p>
          <a:p>
            <a:pPr marL="0" indent="0">
              <a:buNone/>
            </a:pPr>
            <a:endParaRPr lang="en-US" sz="1600" dirty="0"/>
          </a:p>
        </p:txBody>
      </p:sp>
      <p:sp>
        <p:nvSpPr>
          <p:cNvPr id="13" name="Title 1"/>
          <p:cNvSpPr txBox="1">
            <a:spLocks/>
          </p:cNvSpPr>
          <p:nvPr/>
        </p:nvSpPr>
        <p:spPr>
          <a:xfrm>
            <a:off x="6094412" y="228600"/>
            <a:ext cx="5484952" cy="9144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Structure</a:t>
            </a:r>
            <a:r>
              <a:rPr lang="en-US" sz="3200" dirty="0"/>
              <a:t> ​of chemical </a:t>
            </a:r>
            <a:endParaRPr lang="en-US" sz="3200" dirty="0" smtClean="0"/>
          </a:p>
          <a:p>
            <a:pPr defTabSz="914400"/>
            <a:r>
              <a:rPr lang="en-US" sz="3200" dirty="0" smtClean="0"/>
              <a:t>synapses</a:t>
            </a:r>
            <a:endParaRPr lang="en-US" sz="3200" dirty="0"/>
          </a:p>
        </p:txBody>
      </p:sp>
      <p:sp>
        <p:nvSpPr>
          <p:cNvPr id="6" name="Flowchart: Process 5"/>
          <p:cNvSpPr/>
          <p:nvPr/>
        </p:nvSpPr>
        <p:spPr>
          <a:xfrm>
            <a:off x="916007" y="2276872"/>
            <a:ext cx="4890373" cy="576064"/>
          </a:xfrm>
          <a:prstGeom prst="flowChartProcess">
            <a:avLst/>
          </a:prstGeom>
          <a:noFill/>
          <a:ln>
            <a:solidFill>
              <a:schemeClr val="tx2"/>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smtClean="0"/>
          </a:p>
          <a:p>
            <a:pPr algn="ctr"/>
            <a:endParaRPr lang="en-US" dirty="0"/>
          </a:p>
        </p:txBody>
      </p:sp>
      <p:sp>
        <p:nvSpPr>
          <p:cNvPr id="15" name="TextBox 14"/>
          <p:cNvSpPr txBox="1"/>
          <p:nvPr/>
        </p:nvSpPr>
        <p:spPr>
          <a:xfrm>
            <a:off x="3348599" y="2276872"/>
            <a:ext cx="2432192" cy="276999"/>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sp>
        <p:nvSpPr>
          <p:cNvPr id="10" name="Flowchart: Process 9"/>
          <p:cNvSpPr/>
          <p:nvPr/>
        </p:nvSpPr>
        <p:spPr>
          <a:xfrm>
            <a:off x="6196030" y="1219200"/>
            <a:ext cx="4938942" cy="2497832"/>
          </a:xfrm>
          <a:prstGeom prst="flowChartProcess">
            <a:avLst/>
          </a:prstGeom>
          <a:noFill/>
          <a:ln>
            <a:solidFill>
              <a:schemeClr val="tx2"/>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smtClean="0"/>
          </a:p>
          <a:p>
            <a:pPr algn="ctr"/>
            <a:endParaRPr lang="en-US" dirty="0"/>
          </a:p>
        </p:txBody>
      </p:sp>
      <p:sp>
        <p:nvSpPr>
          <p:cNvPr id="11" name="TextBox 10"/>
          <p:cNvSpPr txBox="1"/>
          <p:nvPr/>
        </p:nvSpPr>
        <p:spPr>
          <a:xfrm rot="5400000">
            <a:off x="10140902" y="2206508"/>
            <a:ext cx="2497833" cy="523220"/>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128168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52659" cy="914400"/>
          </a:xfrm>
        </p:spPr>
        <p:txBody>
          <a:bodyPr>
            <a:normAutofit/>
          </a:bodyPr>
          <a:lstStyle/>
          <a:p>
            <a:r>
              <a:rPr lang="en-US" sz="3200" dirty="0"/>
              <a:t>Synapse</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09460" y="1487451"/>
            <a:ext cx="5387461" cy="4600168"/>
          </a:xfrm>
        </p:spPr>
        <p:txBody>
          <a:bodyPr>
            <a:normAutofit/>
          </a:bodyPr>
          <a:lstStyle/>
          <a:p>
            <a:r>
              <a:rPr lang="en-US" sz="1600" dirty="0" smtClean="0"/>
              <a:t>A synapse is the connection between a neuron and a second cell. </a:t>
            </a:r>
          </a:p>
          <a:p>
            <a:pPr marL="0" indent="0">
              <a:buNone/>
            </a:pPr>
            <a:endParaRPr lang="en-US" sz="100" dirty="0" smtClean="0"/>
          </a:p>
          <a:p>
            <a:r>
              <a:rPr lang="en-US" sz="1600" dirty="0" smtClean="0"/>
              <a:t>In the CNS, this other cell is also a neuron. </a:t>
            </a:r>
          </a:p>
          <a:p>
            <a:endParaRPr lang="en-US" sz="100" dirty="0" smtClean="0"/>
          </a:p>
          <a:p>
            <a:r>
              <a:rPr lang="en-US" sz="1600" dirty="0" smtClean="0"/>
              <a:t>In the PNS, the other cell may be either a neuron or an effector cell </a:t>
            </a:r>
            <a:r>
              <a:rPr lang="en-US" sz="1600" dirty="0" smtClean="0">
                <a:solidFill>
                  <a:schemeClr val="bg2">
                    <a:lumMod val="75000"/>
                  </a:schemeClr>
                </a:solidFill>
              </a:rPr>
              <a:t>e.g. gland or muscle.</a:t>
            </a:r>
          </a:p>
          <a:p>
            <a:endParaRPr lang="en-US" sz="1600" dirty="0"/>
          </a:p>
        </p:txBody>
      </p:sp>
      <p:cxnSp>
        <p:nvCxnSpPr>
          <p:cNvPr id="7" name="Straight Connector 6"/>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3502124" y="114300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11" name="Picture 11" descr="Synkkjhkh"/>
          <p:cNvPicPr>
            <a:picLocks noChangeAspect="1" noChangeArrowheads="1"/>
          </p:cNvPicPr>
          <p:nvPr/>
        </p:nvPicPr>
        <p:blipFill rotWithShape="1">
          <a:blip r:embed="rId2">
            <a:extLst>
              <a:ext uri="{28A0092B-C50C-407E-A947-70E740481C1C}">
                <a14:useLocalDpi xmlns:a14="http://schemas.microsoft.com/office/drawing/2010/main" val="0"/>
              </a:ext>
            </a:extLst>
          </a:blip>
          <a:srcRect l="2665" t="14546" r="10020"/>
          <a:stretch/>
        </p:blipFill>
        <p:spPr>
          <a:xfrm>
            <a:off x="1117525" y="3176547"/>
            <a:ext cx="4371329" cy="3045437"/>
          </a:xfrm>
          <a:prstGeom prst="rect">
            <a:avLst/>
          </a:prstGeom>
          <a:noFill/>
        </p:spPr>
      </p:pic>
      <p:sp>
        <p:nvSpPr>
          <p:cNvPr id="13" name="TextBox 12"/>
          <p:cNvSpPr txBox="1"/>
          <p:nvPr/>
        </p:nvSpPr>
        <p:spPr>
          <a:xfrm>
            <a:off x="6094412" y="1143000"/>
            <a:ext cx="2816797"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14" name="Rectangle 13"/>
          <p:cNvSpPr/>
          <p:nvPr/>
        </p:nvSpPr>
        <p:spPr>
          <a:xfrm>
            <a:off x="7750596" y="1628800"/>
            <a:ext cx="2664296" cy="5760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1"/>
                </a:solidFill>
              </a:rPr>
              <a:t>Examples of Junctions outside the CNS</a:t>
            </a:r>
            <a:endParaRPr lang="en-US" sz="1600" dirty="0">
              <a:solidFill>
                <a:schemeClr val="bg1"/>
              </a:solidFill>
            </a:endParaRPr>
          </a:p>
        </p:txBody>
      </p:sp>
      <p:cxnSp>
        <p:nvCxnSpPr>
          <p:cNvPr id="20" name="Straight Connector 19"/>
          <p:cNvCxnSpPr/>
          <p:nvPr/>
        </p:nvCxnSpPr>
        <p:spPr>
          <a:xfrm>
            <a:off x="9118748" y="2204864"/>
            <a:ext cx="0" cy="288032"/>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9118748" y="2488510"/>
            <a:ext cx="180727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7678588" y="2488510"/>
            <a:ext cx="1807271" cy="0"/>
          </a:xfrm>
          <a:prstGeom prst="line">
            <a:avLst/>
          </a:prstGeom>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6579108" y="2780928"/>
            <a:ext cx="2168725" cy="10667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spcBef>
                <a:spcPct val="0"/>
              </a:spcBef>
              <a:spcAft>
                <a:spcPct val="35000"/>
              </a:spcAft>
            </a:pPr>
            <a:r>
              <a:rPr lang="en-US" sz="1800" dirty="0">
                <a:solidFill>
                  <a:schemeClr val="accent2">
                    <a:lumMod val="75000"/>
                  </a:schemeClr>
                </a:solidFill>
              </a:rPr>
              <a:t>Neuromuscular junction</a:t>
            </a:r>
          </a:p>
        </p:txBody>
      </p:sp>
      <p:sp>
        <p:nvSpPr>
          <p:cNvPr id="28" name="Rectangle 27"/>
          <p:cNvSpPr/>
          <p:nvPr/>
        </p:nvSpPr>
        <p:spPr>
          <a:xfrm>
            <a:off x="9754848" y="2780928"/>
            <a:ext cx="1807271" cy="10667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spcBef>
                <a:spcPct val="0"/>
              </a:spcBef>
              <a:spcAft>
                <a:spcPct val="35000"/>
              </a:spcAft>
            </a:pPr>
            <a:r>
              <a:rPr lang="en-US" sz="1600" dirty="0">
                <a:solidFill>
                  <a:schemeClr val="accent2">
                    <a:lumMod val="75000"/>
                  </a:schemeClr>
                </a:solidFill>
              </a:rPr>
              <a:t>Contact between: </a:t>
            </a:r>
            <a:r>
              <a:rPr lang="en-US" sz="1400" dirty="0">
                <a:solidFill>
                  <a:schemeClr val="tx1"/>
                </a:solidFill>
              </a:rPr>
              <a:t>autonomic neurons and smooth, cardiac muscles and any other effector cells.</a:t>
            </a:r>
          </a:p>
        </p:txBody>
      </p:sp>
      <p:cxnSp>
        <p:nvCxnSpPr>
          <p:cNvPr id="34" name="Straight Arrow Connector 33"/>
          <p:cNvCxnSpPr/>
          <p:nvPr/>
        </p:nvCxnSpPr>
        <p:spPr>
          <a:xfrm flipH="1">
            <a:off x="7678588" y="2484125"/>
            <a:ext cx="1" cy="2968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flipH="1">
            <a:off x="10926018" y="2484124"/>
            <a:ext cx="1" cy="2968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37" name="Picture 36" descr="Screen Clipping"/>
          <p:cNvPicPr>
            <a:picLocks noChangeAspect="1"/>
          </p:cNvPicPr>
          <p:nvPr/>
        </p:nvPicPr>
        <p:blipFill rotWithShape="1">
          <a:blip r:embed="rId3">
            <a:extLst>
              <a:ext uri="{28A0092B-C50C-407E-A947-70E740481C1C}">
                <a14:useLocalDpi xmlns:a14="http://schemas.microsoft.com/office/drawing/2010/main" val="0"/>
              </a:ext>
            </a:extLst>
          </a:blip>
          <a:srcRect t="5156"/>
          <a:stretch/>
        </p:blipFill>
        <p:spPr>
          <a:xfrm>
            <a:off x="7129775" y="4005064"/>
            <a:ext cx="3796243" cy="2229884"/>
          </a:xfrm>
          <a:prstGeom prst="rect">
            <a:avLst/>
          </a:prstGeom>
        </p:spPr>
      </p:pic>
    </p:spTree>
    <p:extLst>
      <p:ext uri="{BB962C8B-B14F-4D97-AF65-F5344CB8AC3E}">
        <p14:creationId xmlns:p14="http://schemas.microsoft.com/office/powerpoint/2010/main" val="153560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484952" cy="914400"/>
          </a:xfrm>
        </p:spPr>
        <p:txBody>
          <a:bodyPr>
            <a:normAutofit/>
          </a:bodyPr>
          <a:lstStyle/>
          <a:p>
            <a:r>
              <a:rPr lang="en-US" sz="3200" dirty="0" smtClean="0"/>
              <a:t>Synapse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cxnSp>
        <p:nvCxnSpPr>
          <p:cNvPr id="7" name="Straight Connector 6"/>
          <p:cNvCxnSpPr/>
          <p:nvPr/>
        </p:nvCxnSpPr>
        <p:spPr>
          <a:xfrm flipH="1">
            <a:off x="6094412" y="1141156"/>
            <a:ext cx="1" cy="517238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3" name="Title 1"/>
          <p:cNvSpPr txBox="1">
            <a:spLocks/>
          </p:cNvSpPr>
          <p:nvPr/>
        </p:nvSpPr>
        <p:spPr>
          <a:xfrm>
            <a:off x="6094412" y="228600"/>
            <a:ext cx="5484952" cy="9144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Structure</a:t>
            </a:r>
            <a:r>
              <a:rPr lang="en-US" sz="3200" dirty="0"/>
              <a:t> ​of </a:t>
            </a:r>
            <a:endParaRPr lang="en-US" sz="3200" dirty="0" smtClean="0"/>
          </a:p>
          <a:p>
            <a:pPr defTabSz="914400"/>
            <a:r>
              <a:rPr lang="en-US" sz="3200" dirty="0" smtClean="0"/>
              <a:t>chemical</a:t>
            </a:r>
            <a:r>
              <a:rPr lang="en-US" sz="3200" dirty="0"/>
              <a:t> </a:t>
            </a:r>
            <a:r>
              <a:rPr lang="en-US" sz="3200" dirty="0" smtClean="0"/>
              <a:t>synapses</a:t>
            </a:r>
            <a:endParaRPr lang="en-US" sz="3200" dirty="0"/>
          </a:p>
        </p:txBody>
      </p:sp>
      <p:pic>
        <p:nvPicPr>
          <p:cNvPr id="11" name="Picture 10" descr="integ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436" y="1321085"/>
            <a:ext cx="5268928" cy="485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pic>
        <p:nvPicPr>
          <p:cNvPr id="12" name="Picture 2" descr="The pre- and post-synaptic axons are separated by a short distance known as the synaptic cleft. Neurotransmitter released by pre-synaptic axons diffuse through the synaptic clef to bind to and open ion channels in post-synaptic ax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20" y="1321085"/>
            <a:ext cx="5340935" cy="485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48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Functional anatomy: Types of synapses </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Rectangle 4"/>
          <p:cNvSpPr/>
          <p:nvPr/>
        </p:nvSpPr>
        <p:spPr>
          <a:xfrm>
            <a:off x="4500354" y="1412776"/>
            <a:ext cx="3096344" cy="432048"/>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rPr>
              <a:t>Types of synapses</a:t>
            </a:r>
          </a:p>
        </p:txBody>
      </p:sp>
      <p:cxnSp>
        <p:nvCxnSpPr>
          <p:cNvPr id="9" name="Straight Arrow Connector 8"/>
          <p:cNvCxnSpPr/>
          <p:nvPr/>
        </p:nvCxnSpPr>
        <p:spPr>
          <a:xfrm>
            <a:off x="9098397" y="206084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1655921" y="2322223"/>
            <a:ext cx="2088232" cy="390951"/>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accent2">
                    <a:lumMod val="75000"/>
                  </a:schemeClr>
                </a:solidFill>
                <a:ea typeface="+mj-ea"/>
                <a:cs typeface="+mj-cs"/>
              </a:rPr>
              <a:t>Anatomical types</a:t>
            </a:r>
          </a:p>
        </p:txBody>
      </p:sp>
      <p:sp>
        <p:nvSpPr>
          <p:cNvPr id="15" name="Rectangle 14"/>
          <p:cNvSpPr/>
          <p:nvPr/>
        </p:nvSpPr>
        <p:spPr>
          <a:xfrm>
            <a:off x="8044425" y="2319125"/>
            <a:ext cx="2088232" cy="38844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ea typeface="+mj-ea"/>
                <a:cs typeface="+mj-cs"/>
              </a:rPr>
              <a:t>Functional </a:t>
            </a:r>
            <a:r>
              <a:rPr lang="en-US" sz="1600" dirty="0" smtClean="0">
                <a:solidFill>
                  <a:schemeClr val="accent2">
                    <a:lumMod val="75000"/>
                  </a:schemeClr>
                </a:solidFill>
                <a:ea typeface="+mj-ea"/>
                <a:cs typeface="+mj-cs"/>
              </a:rPr>
              <a:t>types</a:t>
            </a:r>
            <a:endParaRPr lang="en-US" sz="1600" dirty="0">
              <a:solidFill>
                <a:schemeClr val="accent2">
                  <a:lumMod val="75000"/>
                </a:schemeClr>
              </a:solidFill>
              <a:ea typeface="+mj-ea"/>
              <a:cs typeface="+mj-cs"/>
            </a:endParaRPr>
          </a:p>
        </p:txBody>
      </p:sp>
      <p:cxnSp>
        <p:nvCxnSpPr>
          <p:cNvPr id="24" name="Straight Arrow Connector 23"/>
          <p:cNvCxnSpPr/>
          <p:nvPr/>
        </p:nvCxnSpPr>
        <p:spPr>
          <a:xfrm>
            <a:off x="2700037" y="206084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flipV="1">
            <a:off x="981844" y="2802200"/>
            <a:ext cx="3416674" cy="2224"/>
          </a:xfrm>
          <a:prstGeom prst="line">
            <a:avLst/>
          </a:prstGeom>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p:nvPr/>
        </p:nvCxnSpPr>
        <p:spPr>
          <a:xfrm>
            <a:off x="981844" y="2792306"/>
            <a:ext cx="0" cy="2342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4" name="Straight Arrow Connector 63"/>
          <p:cNvCxnSpPr/>
          <p:nvPr/>
        </p:nvCxnSpPr>
        <p:spPr>
          <a:xfrm>
            <a:off x="2700037" y="2802200"/>
            <a:ext cx="0" cy="2342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p:nvPr/>
        </p:nvCxnSpPr>
        <p:spPr>
          <a:xfrm>
            <a:off x="4398518" y="2802200"/>
            <a:ext cx="0" cy="2342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4" name="Straight Connector 73"/>
          <p:cNvCxnSpPr/>
          <p:nvPr/>
        </p:nvCxnSpPr>
        <p:spPr>
          <a:xfrm flipH="1">
            <a:off x="2700037" y="2060848"/>
            <a:ext cx="334849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6" name="Straight Connector 75"/>
          <p:cNvCxnSpPr>
            <a:stCxn id="5" idx="2"/>
          </p:cNvCxnSpPr>
          <p:nvPr/>
        </p:nvCxnSpPr>
        <p:spPr>
          <a:xfrm>
            <a:off x="6048526" y="1844824"/>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77" name="Straight Connector 76"/>
          <p:cNvCxnSpPr/>
          <p:nvPr/>
        </p:nvCxnSpPr>
        <p:spPr>
          <a:xfrm flipH="1">
            <a:off x="5997275" y="2060848"/>
            <a:ext cx="3101122" cy="0"/>
          </a:xfrm>
          <a:prstGeom prst="line">
            <a:avLst/>
          </a:prstGeom>
        </p:spPr>
        <p:style>
          <a:lnRef idx="1">
            <a:schemeClr val="accent2"/>
          </a:lnRef>
          <a:fillRef idx="0">
            <a:schemeClr val="accent2"/>
          </a:fillRef>
          <a:effectRef idx="0">
            <a:schemeClr val="accent2"/>
          </a:effectRef>
          <a:fontRef idx="minor">
            <a:schemeClr val="tx1"/>
          </a:fontRef>
        </p:style>
      </p:cxnSp>
      <p:sp>
        <p:nvSpPr>
          <p:cNvPr id="79" name="Rectangle 78"/>
          <p:cNvSpPr/>
          <p:nvPr/>
        </p:nvSpPr>
        <p:spPr>
          <a:xfrm>
            <a:off x="189756" y="3087467"/>
            <a:ext cx="158417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smtClean="0">
                <a:solidFill>
                  <a:schemeClr val="bg2">
                    <a:lumMod val="75000"/>
                  </a:schemeClr>
                </a:solidFill>
                <a:cs typeface="Comic Sans MS"/>
              </a:rPr>
              <a:t>Axodendiritic</a:t>
            </a:r>
            <a:endParaRPr lang="en-US" sz="1600" spc="-5" dirty="0">
              <a:solidFill>
                <a:schemeClr val="bg2">
                  <a:lumMod val="75000"/>
                </a:schemeClr>
              </a:solidFill>
              <a:cs typeface="Comic Sans MS"/>
            </a:endParaRPr>
          </a:p>
        </p:txBody>
      </p:sp>
      <p:sp>
        <p:nvSpPr>
          <p:cNvPr id="80" name="Rectangle 79"/>
          <p:cNvSpPr/>
          <p:nvPr/>
        </p:nvSpPr>
        <p:spPr>
          <a:xfrm>
            <a:off x="1898093" y="3087467"/>
            <a:ext cx="158417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smtClean="0">
                <a:solidFill>
                  <a:schemeClr val="bg2">
                    <a:lumMod val="75000"/>
                  </a:schemeClr>
                </a:solidFill>
                <a:cs typeface="Comic Sans MS"/>
              </a:rPr>
              <a:t>Axosomatic</a:t>
            </a:r>
            <a:endParaRPr lang="en-US" sz="1600" dirty="0">
              <a:solidFill>
                <a:schemeClr val="bg2">
                  <a:lumMod val="75000"/>
                </a:schemeClr>
              </a:solidFill>
            </a:endParaRPr>
          </a:p>
        </p:txBody>
      </p:sp>
      <p:sp>
        <p:nvSpPr>
          <p:cNvPr id="81" name="Rectangle 80"/>
          <p:cNvSpPr/>
          <p:nvPr/>
        </p:nvSpPr>
        <p:spPr>
          <a:xfrm>
            <a:off x="3606430" y="3086205"/>
            <a:ext cx="158417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smtClean="0">
                <a:solidFill>
                  <a:schemeClr val="bg2">
                    <a:lumMod val="75000"/>
                  </a:schemeClr>
                </a:solidFill>
                <a:cs typeface="Comic Sans MS"/>
              </a:rPr>
              <a:t>Other types</a:t>
            </a:r>
            <a:endParaRPr lang="en-US" sz="1600" dirty="0">
              <a:solidFill>
                <a:schemeClr val="bg2">
                  <a:lumMod val="75000"/>
                </a:schemeClr>
              </a:solidFill>
            </a:endParaRPr>
          </a:p>
        </p:txBody>
      </p:sp>
      <p:cxnSp>
        <p:nvCxnSpPr>
          <p:cNvPr id="91" name="Straight Connector 90"/>
          <p:cNvCxnSpPr>
            <a:stCxn id="12" idx="2"/>
          </p:cNvCxnSpPr>
          <p:nvPr/>
        </p:nvCxnSpPr>
        <p:spPr>
          <a:xfrm>
            <a:off x="2700037" y="2713174"/>
            <a:ext cx="0" cy="196272"/>
          </a:xfrm>
          <a:prstGeom prst="line">
            <a:avLst/>
          </a:prstGeom>
        </p:spPr>
        <p:style>
          <a:lnRef idx="1">
            <a:schemeClr val="accent2"/>
          </a:lnRef>
          <a:fillRef idx="0">
            <a:schemeClr val="accent2"/>
          </a:fillRef>
          <a:effectRef idx="0">
            <a:schemeClr val="accent2"/>
          </a:effectRef>
          <a:fontRef idx="minor">
            <a:schemeClr val="tx1"/>
          </a:fontRef>
        </p:style>
      </p:cxnSp>
      <p:cxnSp>
        <p:nvCxnSpPr>
          <p:cNvPr id="93" name="Straight Connector 92"/>
          <p:cNvCxnSpPr/>
          <p:nvPr/>
        </p:nvCxnSpPr>
        <p:spPr>
          <a:xfrm flipV="1">
            <a:off x="7380204" y="2800938"/>
            <a:ext cx="3416674" cy="22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4" name="Straight Arrow Connector 93"/>
          <p:cNvCxnSpPr/>
          <p:nvPr/>
        </p:nvCxnSpPr>
        <p:spPr>
          <a:xfrm>
            <a:off x="7380204" y="2791044"/>
            <a:ext cx="0" cy="2342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5" name="Straight Arrow Connector 94"/>
          <p:cNvCxnSpPr/>
          <p:nvPr/>
        </p:nvCxnSpPr>
        <p:spPr>
          <a:xfrm>
            <a:off x="9098397" y="2800938"/>
            <a:ext cx="0" cy="2342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6" name="Straight Arrow Connector 95"/>
          <p:cNvCxnSpPr/>
          <p:nvPr/>
        </p:nvCxnSpPr>
        <p:spPr>
          <a:xfrm>
            <a:off x="10796878" y="2800938"/>
            <a:ext cx="0" cy="2342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7" name="Rectangle 96"/>
          <p:cNvSpPr/>
          <p:nvPr/>
        </p:nvSpPr>
        <p:spPr>
          <a:xfrm>
            <a:off x="6454452" y="3086205"/>
            <a:ext cx="1717840"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bg2">
                    <a:lumMod val="75000"/>
                  </a:schemeClr>
                </a:solidFill>
                <a:cs typeface="Comic Sans MS"/>
              </a:rPr>
              <a:t>Chemical synapses</a:t>
            </a:r>
          </a:p>
        </p:txBody>
      </p:sp>
      <p:sp>
        <p:nvSpPr>
          <p:cNvPr id="98" name="Rectangle 97"/>
          <p:cNvSpPr/>
          <p:nvPr/>
        </p:nvSpPr>
        <p:spPr>
          <a:xfrm>
            <a:off x="8234372" y="3084943"/>
            <a:ext cx="1708337"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bg2">
                    <a:lumMod val="75000"/>
                  </a:schemeClr>
                </a:solidFill>
                <a:cs typeface="Comic Sans MS"/>
              </a:rPr>
              <a:t>Electrical synapses</a:t>
            </a:r>
          </a:p>
        </p:txBody>
      </p:sp>
      <p:sp>
        <p:nvSpPr>
          <p:cNvPr id="99" name="Rectangle 98"/>
          <p:cNvSpPr/>
          <p:nvPr/>
        </p:nvSpPr>
        <p:spPr>
          <a:xfrm>
            <a:off x="10004790" y="3084943"/>
            <a:ext cx="164625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bg2">
                    <a:lumMod val="75000"/>
                  </a:schemeClr>
                </a:solidFill>
                <a:cs typeface="Comic Sans MS"/>
              </a:rPr>
              <a:t>conjoint synapses</a:t>
            </a:r>
          </a:p>
        </p:txBody>
      </p:sp>
      <p:cxnSp>
        <p:nvCxnSpPr>
          <p:cNvPr id="100" name="Straight Connector 99"/>
          <p:cNvCxnSpPr/>
          <p:nvPr/>
        </p:nvCxnSpPr>
        <p:spPr>
          <a:xfrm>
            <a:off x="9098397" y="2711912"/>
            <a:ext cx="0" cy="196272"/>
          </a:xfrm>
          <a:prstGeom prst="line">
            <a:avLst/>
          </a:prstGeom>
        </p:spPr>
        <p:style>
          <a:lnRef idx="1">
            <a:schemeClr val="accent2"/>
          </a:lnRef>
          <a:fillRef idx="0">
            <a:schemeClr val="accent2"/>
          </a:fillRef>
          <a:effectRef idx="0">
            <a:schemeClr val="accent2"/>
          </a:effectRef>
          <a:fontRef idx="minor">
            <a:schemeClr val="tx1"/>
          </a:fontRef>
        </p:style>
      </p:cxnSp>
      <p:pic>
        <p:nvPicPr>
          <p:cNvPr id="3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t="52255" r="500" b="3737"/>
          <a:stretch/>
        </p:blipFill>
        <p:spPr bwMode="auto">
          <a:xfrm>
            <a:off x="6886500" y="3965995"/>
            <a:ext cx="4194340" cy="208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00" t="1318" r="500" b="47859"/>
          <a:stretch/>
        </p:blipFill>
        <p:spPr bwMode="auto">
          <a:xfrm>
            <a:off x="1594360" y="3965996"/>
            <a:ext cx="4581146" cy="208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835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Anatomical types</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Rectangle 4"/>
          <p:cNvSpPr/>
          <p:nvPr/>
        </p:nvSpPr>
        <p:spPr>
          <a:xfrm>
            <a:off x="4431029" y="1340768"/>
            <a:ext cx="3096344" cy="432048"/>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rPr>
              <a:t>Types of synapses</a:t>
            </a:r>
          </a:p>
        </p:txBody>
      </p:sp>
      <p:cxnSp>
        <p:nvCxnSpPr>
          <p:cNvPr id="6" name="Elbow Connector 5"/>
          <p:cNvCxnSpPr>
            <a:stCxn id="5" idx="2"/>
          </p:cNvCxnSpPr>
          <p:nvPr/>
        </p:nvCxnSpPr>
        <p:spPr>
          <a:xfrm rot="16200000" flipH="1">
            <a:off x="8121439" y="-369422"/>
            <a:ext cx="216024" cy="4500500"/>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7" name="Elbow Connector 6"/>
          <p:cNvCxnSpPr>
            <a:stCxn id="5" idx="2"/>
          </p:cNvCxnSpPr>
          <p:nvPr/>
        </p:nvCxnSpPr>
        <p:spPr>
          <a:xfrm rot="5400000">
            <a:off x="3656943" y="-333418"/>
            <a:ext cx="216024" cy="4428492"/>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10479701"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506593" y="2266723"/>
            <a:ext cx="2088232" cy="452344"/>
          </a:xfrm>
          <a:prstGeom prst="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accent2">
                    <a:lumMod val="75000"/>
                  </a:schemeClr>
                </a:solidFill>
                <a:ea typeface="+mj-ea"/>
                <a:cs typeface="+mj-cs"/>
              </a:rPr>
              <a:t>Anatomical types</a:t>
            </a:r>
          </a:p>
        </p:txBody>
      </p:sp>
      <p:sp>
        <p:nvSpPr>
          <p:cNvPr id="15" name="Rectangle 14"/>
          <p:cNvSpPr/>
          <p:nvPr/>
        </p:nvSpPr>
        <p:spPr>
          <a:xfrm>
            <a:off x="9435585" y="2266723"/>
            <a:ext cx="2088232" cy="45234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ea typeface="+mj-ea"/>
                <a:cs typeface="+mj-cs"/>
              </a:rPr>
              <a:t>Functional </a:t>
            </a:r>
            <a:r>
              <a:rPr lang="en-US" sz="1600" dirty="0" smtClean="0">
                <a:solidFill>
                  <a:schemeClr val="accent2">
                    <a:lumMod val="75000"/>
                  </a:schemeClr>
                </a:solidFill>
                <a:ea typeface="+mj-ea"/>
                <a:cs typeface="+mj-cs"/>
              </a:rPr>
              <a:t>types</a:t>
            </a:r>
            <a:endParaRPr lang="en-US" sz="1600" dirty="0">
              <a:solidFill>
                <a:schemeClr val="accent2">
                  <a:lumMod val="75000"/>
                </a:schemeClr>
              </a:solidFill>
              <a:ea typeface="+mj-ea"/>
              <a:cs typeface="+mj-cs"/>
            </a:endParaRPr>
          </a:p>
        </p:txBody>
      </p:sp>
      <p:cxnSp>
        <p:nvCxnSpPr>
          <p:cNvPr id="17" name="Straight Connector 16"/>
          <p:cNvCxnSpPr>
            <a:stCxn id="12" idx="2"/>
          </p:cNvCxnSpPr>
          <p:nvPr/>
        </p:nvCxnSpPr>
        <p:spPr>
          <a:xfrm>
            <a:off x="1550709" y="2719067"/>
            <a:ext cx="0" cy="1862059"/>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1550709" y="2996952"/>
            <a:ext cx="58326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1550709" y="4561579"/>
            <a:ext cx="58326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1550709" y="3897050"/>
            <a:ext cx="58326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1550709"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2277988" y="2780926"/>
            <a:ext cx="158417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smtClean="0">
                <a:solidFill>
                  <a:schemeClr val="bg2">
                    <a:lumMod val="75000"/>
                  </a:schemeClr>
                </a:solidFill>
                <a:cs typeface="Comic Sans MS"/>
              </a:rPr>
              <a:t>Axodendiritic</a:t>
            </a:r>
            <a:endParaRPr lang="en-US" sz="1600" spc="-5" dirty="0">
              <a:solidFill>
                <a:schemeClr val="bg2">
                  <a:lumMod val="75000"/>
                </a:schemeClr>
              </a:solidFill>
              <a:cs typeface="Comic Sans MS"/>
            </a:endParaRPr>
          </a:p>
        </p:txBody>
      </p:sp>
      <p:sp>
        <p:nvSpPr>
          <p:cNvPr id="30" name="Rectangle 29"/>
          <p:cNvSpPr/>
          <p:nvPr/>
        </p:nvSpPr>
        <p:spPr>
          <a:xfrm>
            <a:off x="2277988" y="3681027"/>
            <a:ext cx="158417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smtClean="0">
                <a:solidFill>
                  <a:schemeClr val="bg2">
                    <a:lumMod val="75000"/>
                  </a:schemeClr>
                </a:solidFill>
                <a:cs typeface="Comic Sans MS"/>
              </a:rPr>
              <a:t>Axosomatic</a:t>
            </a:r>
            <a:endParaRPr lang="en-US" sz="1600" dirty="0">
              <a:solidFill>
                <a:schemeClr val="bg2">
                  <a:lumMod val="75000"/>
                </a:schemeClr>
              </a:solidFill>
            </a:endParaRPr>
          </a:p>
        </p:txBody>
      </p:sp>
      <p:sp>
        <p:nvSpPr>
          <p:cNvPr id="31" name="Rectangle 30"/>
          <p:cNvSpPr/>
          <p:nvPr/>
        </p:nvSpPr>
        <p:spPr>
          <a:xfrm>
            <a:off x="2277988" y="4365103"/>
            <a:ext cx="158417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smtClean="0">
                <a:solidFill>
                  <a:schemeClr val="bg2">
                    <a:lumMod val="75000"/>
                  </a:schemeClr>
                </a:solidFill>
                <a:cs typeface="Comic Sans MS"/>
              </a:rPr>
              <a:t>Other types</a:t>
            </a:r>
            <a:endParaRPr lang="en-US" sz="1600" dirty="0">
              <a:solidFill>
                <a:schemeClr val="bg2">
                  <a:lumMod val="75000"/>
                </a:schemeClr>
              </a:solidFill>
            </a:endParaRPr>
          </a:p>
        </p:txBody>
      </p:sp>
      <p:cxnSp>
        <p:nvCxnSpPr>
          <p:cNvPr id="33" name="Straight Arrow Connector 32"/>
          <p:cNvCxnSpPr>
            <a:stCxn id="29" idx="3"/>
          </p:cNvCxnSpPr>
          <p:nvPr/>
        </p:nvCxnSpPr>
        <p:spPr>
          <a:xfrm>
            <a:off x="3862164" y="2996950"/>
            <a:ext cx="288032" cy="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3855268" y="3897861"/>
            <a:ext cx="288032" cy="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6" name="Rectangle 35"/>
          <p:cNvSpPr/>
          <p:nvPr/>
        </p:nvSpPr>
        <p:spPr>
          <a:xfrm>
            <a:off x="4254608" y="2636912"/>
            <a:ext cx="3272765" cy="6714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a:solidFill>
                  <a:schemeClr val="tx1"/>
                </a:solidFill>
                <a:cs typeface="Comic Sans MS"/>
              </a:rPr>
              <a:t>Synapses between the axon of one neuron and the dendrite of another neuron.</a:t>
            </a:r>
            <a:endParaRPr lang="en-US" sz="1400" spc="-5" dirty="0">
              <a:solidFill>
                <a:schemeClr val="tx1"/>
              </a:solidFill>
              <a:cs typeface="Comic Sans MS"/>
            </a:endParaRPr>
          </a:p>
        </p:txBody>
      </p:sp>
      <p:sp>
        <p:nvSpPr>
          <p:cNvPr id="37" name="Rectangle 36"/>
          <p:cNvSpPr/>
          <p:nvPr/>
        </p:nvSpPr>
        <p:spPr>
          <a:xfrm>
            <a:off x="4254607" y="3614095"/>
            <a:ext cx="3272765" cy="6714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a:solidFill>
                  <a:schemeClr val="tx1"/>
                </a:solidFill>
                <a:cs typeface="Comic Sans MS"/>
              </a:rPr>
              <a:t>synapses between the axon of one neuron and the soma of another neuron.</a:t>
            </a:r>
          </a:p>
        </p:txBody>
      </p:sp>
      <p:cxnSp>
        <p:nvCxnSpPr>
          <p:cNvPr id="39" name="Straight Connector 38"/>
          <p:cNvCxnSpPr/>
          <p:nvPr/>
        </p:nvCxnSpPr>
        <p:spPr>
          <a:xfrm flipH="1">
            <a:off x="10479700" y="2719066"/>
            <a:ext cx="1" cy="2210372"/>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Arrow Connector 39"/>
          <p:cNvCxnSpPr/>
          <p:nvPr/>
        </p:nvCxnSpPr>
        <p:spPr>
          <a:xfrm flipH="1">
            <a:off x="9860434" y="2996950"/>
            <a:ext cx="61926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p:nvPr/>
        </p:nvCxnSpPr>
        <p:spPr>
          <a:xfrm flipH="1">
            <a:off x="9860433" y="3954715"/>
            <a:ext cx="61926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p:nvPr/>
        </p:nvCxnSpPr>
        <p:spPr>
          <a:xfrm flipH="1">
            <a:off x="9860433" y="4929438"/>
            <a:ext cx="61926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8" name="Rectangle 47"/>
          <p:cNvSpPr/>
          <p:nvPr/>
        </p:nvSpPr>
        <p:spPr>
          <a:xfrm>
            <a:off x="7887110" y="2852936"/>
            <a:ext cx="1960139"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bg2">
                    <a:lumMod val="75000"/>
                  </a:schemeClr>
                </a:solidFill>
                <a:cs typeface="Comic Sans MS"/>
              </a:rPr>
              <a:t>Chemical synapses</a:t>
            </a:r>
          </a:p>
        </p:txBody>
      </p:sp>
      <p:sp>
        <p:nvSpPr>
          <p:cNvPr id="49" name="Rectangle 48"/>
          <p:cNvSpPr/>
          <p:nvPr/>
        </p:nvSpPr>
        <p:spPr>
          <a:xfrm>
            <a:off x="7887108" y="3830119"/>
            <a:ext cx="1960141"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bg2">
                    <a:lumMod val="75000"/>
                  </a:schemeClr>
                </a:solidFill>
                <a:cs typeface="Comic Sans MS"/>
              </a:rPr>
              <a:t>Electrical </a:t>
            </a:r>
            <a:r>
              <a:rPr lang="en-US" sz="1600" spc="-5" dirty="0" smtClean="0">
                <a:solidFill>
                  <a:schemeClr val="bg2">
                    <a:lumMod val="75000"/>
                  </a:schemeClr>
                </a:solidFill>
                <a:cs typeface="Comic Sans MS"/>
              </a:rPr>
              <a:t>synapses</a:t>
            </a:r>
            <a:endParaRPr lang="en-US" sz="1600" spc="-5" dirty="0">
              <a:solidFill>
                <a:schemeClr val="bg2">
                  <a:lumMod val="75000"/>
                </a:schemeClr>
              </a:solidFill>
              <a:cs typeface="Comic Sans MS"/>
            </a:endParaRPr>
          </a:p>
        </p:txBody>
      </p:sp>
      <p:sp>
        <p:nvSpPr>
          <p:cNvPr id="50" name="Rectangle 49"/>
          <p:cNvSpPr/>
          <p:nvPr/>
        </p:nvSpPr>
        <p:spPr>
          <a:xfrm>
            <a:off x="7886882" y="4809655"/>
            <a:ext cx="1973549"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bg2">
                    <a:lumMod val="75000"/>
                  </a:schemeClr>
                </a:solidFill>
                <a:cs typeface="Comic Sans MS"/>
              </a:rPr>
              <a:t>conjoint synapses</a:t>
            </a:r>
          </a:p>
        </p:txBody>
      </p:sp>
      <p:cxnSp>
        <p:nvCxnSpPr>
          <p:cNvPr id="8" name="Straight Connector 7"/>
          <p:cNvCxnSpPr>
            <a:stCxn id="31" idx="3"/>
          </p:cNvCxnSpPr>
          <p:nvPr/>
        </p:nvCxnSpPr>
        <p:spPr>
          <a:xfrm>
            <a:off x="3862164" y="4581127"/>
            <a:ext cx="274665"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4143300" y="4797152"/>
            <a:ext cx="0" cy="1224136"/>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a:off x="4136829" y="4797151"/>
            <a:ext cx="288032" cy="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4149772" y="5414288"/>
            <a:ext cx="288032" cy="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a:off x="4143180" y="6021284"/>
            <a:ext cx="288032" cy="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4487468" y="4591959"/>
            <a:ext cx="2975098"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spc="-5" dirty="0">
                <a:solidFill>
                  <a:schemeClr val="bg2">
                    <a:lumMod val="50000"/>
                  </a:schemeClr>
                </a:solidFill>
                <a:cs typeface="Comic Sans MS"/>
              </a:rPr>
              <a:t>axoaxonic: </a:t>
            </a:r>
            <a:r>
              <a:rPr lang="en-US" sz="1400" spc="-5" dirty="0">
                <a:solidFill>
                  <a:schemeClr val="tx1"/>
                </a:solidFill>
                <a:cs typeface="Comic Sans MS"/>
              </a:rPr>
              <a:t>axon to axon.</a:t>
            </a:r>
            <a:endParaRPr lang="en-US" sz="1400" dirty="0"/>
          </a:p>
        </p:txBody>
      </p:sp>
      <p:sp>
        <p:nvSpPr>
          <p:cNvPr id="44" name="Rectangle 43"/>
          <p:cNvSpPr/>
          <p:nvPr/>
        </p:nvSpPr>
        <p:spPr>
          <a:xfrm>
            <a:off x="4481431" y="5193196"/>
            <a:ext cx="298113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err="1">
                <a:solidFill>
                  <a:schemeClr val="bg2">
                    <a:lumMod val="50000"/>
                  </a:schemeClr>
                </a:solidFill>
                <a:cs typeface="Comic Sans MS"/>
              </a:rPr>
              <a:t>dendrodendritic</a:t>
            </a:r>
            <a:r>
              <a:rPr lang="en-US" sz="1400" spc="-5" dirty="0">
                <a:solidFill>
                  <a:schemeClr val="bg2">
                    <a:lumMod val="50000"/>
                  </a:schemeClr>
                </a:solidFill>
                <a:cs typeface="Comic Sans MS"/>
              </a:rPr>
              <a:t>: </a:t>
            </a:r>
            <a:r>
              <a:rPr lang="en-US" sz="1400" spc="-5" dirty="0">
                <a:solidFill>
                  <a:schemeClr val="tx1"/>
                </a:solidFill>
                <a:cs typeface="Comic Sans MS"/>
              </a:rPr>
              <a:t>dendrite to dendrite.</a:t>
            </a:r>
          </a:p>
        </p:txBody>
      </p:sp>
      <p:sp>
        <p:nvSpPr>
          <p:cNvPr id="45" name="Rectangle 44"/>
          <p:cNvSpPr/>
          <p:nvPr/>
        </p:nvSpPr>
        <p:spPr>
          <a:xfrm>
            <a:off x="4487346" y="5800192"/>
            <a:ext cx="2975219"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err="1">
                <a:solidFill>
                  <a:schemeClr val="bg2">
                    <a:lumMod val="50000"/>
                  </a:schemeClr>
                </a:solidFill>
                <a:cs typeface="Comic Sans MS"/>
              </a:rPr>
              <a:t>dendrosomatic</a:t>
            </a:r>
            <a:r>
              <a:rPr lang="en-US" sz="1400" spc="-5" dirty="0">
                <a:solidFill>
                  <a:schemeClr val="bg2">
                    <a:lumMod val="50000"/>
                  </a:schemeClr>
                </a:solidFill>
                <a:cs typeface="Comic Sans MS"/>
              </a:rPr>
              <a:t>: </a:t>
            </a:r>
            <a:r>
              <a:rPr lang="en-US" sz="1400" spc="-5" dirty="0">
                <a:solidFill>
                  <a:schemeClr val="tx1"/>
                </a:solidFill>
                <a:cs typeface="Comic Sans MS"/>
              </a:rPr>
              <a:t>dendrites to soma.</a:t>
            </a:r>
          </a:p>
        </p:txBody>
      </p:sp>
    </p:spTree>
    <p:extLst>
      <p:ext uri="{BB962C8B-B14F-4D97-AF65-F5344CB8AC3E}">
        <p14:creationId xmlns:p14="http://schemas.microsoft.com/office/powerpoint/2010/main" val="3201195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Functional</a:t>
            </a:r>
            <a:r>
              <a:rPr lang="en-US" sz="3200" dirty="0"/>
              <a:t> </a:t>
            </a:r>
            <a:r>
              <a:rPr lang="en-US" sz="3200" dirty="0" smtClean="0"/>
              <a:t>types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22749199"/>
              </p:ext>
            </p:extLst>
          </p:nvPr>
        </p:nvGraphicFramePr>
        <p:xfrm>
          <a:off x="609460" y="1196752"/>
          <a:ext cx="11101576" cy="5082540"/>
        </p:xfrm>
        <a:graphic>
          <a:graphicData uri="http://schemas.openxmlformats.org/drawingml/2006/table">
            <a:tbl>
              <a:tblPr firstRow="1" bandRow="1">
                <a:tableStyleId>{5DA37D80-6434-44D0-A028-1B22A696006F}</a:tableStyleId>
              </a:tblPr>
              <a:tblGrid>
                <a:gridCol w="3728967">
                  <a:extLst>
                    <a:ext uri="{9D8B030D-6E8A-4147-A177-3AD203B41FA5}">
                      <a16:colId xmlns:a16="http://schemas.microsoft.com/office/drawing/2014/main" val="20000"/>
                    </a:ext>
                  </a:extLst>
                </a:gridCol>
                <a:gridCol w="5035479">
                  <a:extLst>
                    <a:ext uri="{9D8B030D-6E8A-4147-A177-3AD203B41FA5}">
                      <a16:colId xmlns:a16="http://schemas.microsoft.com/office/drawing/2014/main" val="20001"/>
                    </a:ext>
                  </a:extLst>
                </a:gridCol>
                <a:gridCol w="2337130">
                  <a:extLst>
                    <a:ext uri="{9D8B030D-6E8A-4147-A177-3AD203B41FA5}">
                      <a16:colId xmlns:a16="http://schemas.microsoft.com/office/drawing/2014/main" val="20002"/>
                    </a:ext>
                  </a:extLst>
                </a:gridCol>
              </a:tblGrid>
              <a:tr h="28803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spc="-5" dirty="0" smtClean="0">
                          <a:solidFill>
                            <a:schemeClr val="bg1"/>
                          </a:solidFill>
                          <a:latin typeface="+mn-lt"/>
                          <a:ea typeface="+mn-ea"/>
                          <a:cs typeface="Comic Sans MS"/>
                        </a:rPr>
                        <a:t>Functional types</a:t>
                      </a:r>
                    </a:p>
                  </a:txBody>
                  <a:tcP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spc="-5" dirty="0" smtClean="0">
                        <a:solidFill>
                          <a:schemeClr val="bg1"/>
                        </a:solidFill>
                        <a:latin typeface="+mn-lt"/>
                        <a:ea typeface="+mn-ea"/>
                        <a:cs typeface="Comic Sans MS"/>
                      </a:endParaRPr>
                    </a:p>
                  </a:txBody>
                  <a:tcP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spc="-5" dirty="0" smtClean="0">
                        <a:solidFill>
                          <a:schemeClr val="bg1"/>
                        </a:solidFill>
                        <a:latin typeface="+mn-lt"/>
                        <a:ea typeface="+mn-ea"/>
                        <a:cs typeface="Comic Sans MS"/>
                      </a:endParaRPr>
                    </a:p>
                  </a:txBody>
                  <a:tcPr>
                    <a:solidFill>
                      <a:schemeClr val="accent2">
                        <a:lumMod val="40000"/>
                        <a:lumOff val="60000"/>
                      </a:schemeClr>
                    </a:solidFill>
                  </a:tcPr>
                </a:tc>
                <a:extLst>
                  <a:ext uri="{0D108BD9-81ED-4DB2-BD59-A6C34878D82A}">
                    <a16:rowId xmlns:a16="http://schemas.microsoft.com/office/drawing/2014/main" val="10000"/>
                  </a:ext>
                </a:extLst>
              </a:tr>
              <a:tr h="2823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kern="1200" spc="-5" dirty="0" smtClean="0">
                          <a:solidFill>
                            <a:schemeClr val="accent2">
                              <a:lumMod val="75000"/>
                            </a:schemeClr>
                          </a:solidFill>
                          <a:latin typeface="+mn-lt"/>
                          <a:ea typeface="+mn-ea"/>
                          <a:cs typeface="Comic Sans MS"/>
                        </a:rPr>
                        <a:t>Chemical synapses</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spc="-5" dirty="0" smtClean="0">
                          <a:solidFill>
                            <a:schemeClr val="accent2">
                              <a:lumMod val="75000"/>
                            </a:schemeClr>
                          </a:solidFill>
                          <a:latin typeface="+mn-lt"/>
                          <a:ea typeface="+mn-ea"/>
                          <a:cs typeface="Comic Sans MS"/>
                        </a:rPr>
                        <a:t>Electrical synapses</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spc="-5" dirty="0" smtClean="0">
                          <a:solidFill>
                            <a:schemeClr val="accent2">
                              <a:lumMod val="75000"/>
                            </a:schemeClr>
                          </a:solidFill>
                          <a:latin typeface="+mn-lt"/>
                          <a:ea typeface="+mn-ea"/>
                          <a:cs typeface="Comic Sans MS"/>
                        </a:rPr>
                        <a:t>conjoint synapses</a:t>
                      </a:r>
                    </a:p>
                  </a:txBody>
                  <a:tcPr>
                    <a:solidFill>
                      <a:schemeClr val="bg1"/>
                    </a:solidFill>
                  </a:tcPr>
                </a:tc>
                <a:extLst>
                  <a:ext uri="{0D108BD9-81ED-4DB2-BD59-A6C34878D82A}">
                    <a16:rowId xmlns:a16="http://schemas.microsoft.com/office/drawing/2014/main" val="10001"/>
                  </a:ext>
                </a:extLst>
              </a:tr>
              <a:tr h="229984">
                <a:tc>
                  <a:txBody>
                    <a:bodyPr/>
                    <a:lstStyle/>
                    <a:p>
                      <a:r>
                        <a:rPr lang="en-US" sz="1350" dirty="0">
                          <a:solidFill>
                            <a:schemeClr val="bg1">
                              <a:lumMod val="50000"/>
                            </a:schemeClr>
                          </a:solidFill>
                        </a:rPr>
                        <a:t>Via </a:t>
                      </a:r>
                      <a:r>
                        <a:rPr lang="en-US" sz="1350" dirty="0" smtClean="0">
                          <a:solidFill>
                            <a:schemeClr val="bg1">
                              <a:lumMod val="50000"/>
                            </a:schemeClr>
                          </a:solidFill>
                        </a:rPr>
                        <a:t>Neurotransmitters.</a:t>
                      </a:r>
                      <a:endParaRPr lang="en-US" sz="1350" dirty="0">
                        <a:solidFill>
                          <a:schemeClr val="bg1">
                            <a:lumMod val="5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schemeClr val="tx1"/>
                          </a:solidFill>
                        </a:rPr>
                        <a:t>Ion exchange via Gap </a:t>
                      </a:r>
                      <a:r>
                        <a:rPr lang="en-US" sz="1350" dirty="0" smtClean="0">
                          <a:solidFill>
                            <a:schemeClr val="tx1"/>
                          </a:solidFill>
                        </a:rPr>
                        <a:t>Junctions.</a:t>
                      </a:r>
                      <a:endParaRPr lang="en-US" sz="1350" dirty="0">
                        <a:solidFill>
                          <a:schemeClr val="tx1"/>
                        </a:solidFill>
                      </a:endParaRPr>
                    </a:p>
                  </a:txBody>
                  <a:tcPr>
                    <a:solidFill>
                      <a:schemeClr val="bg1"/>
                    </a:solidFill>
                  </a:tcPr>
                </a:tc>
                <a:tc>
                  <a:txBody>
                    <a:bodyPr/>
                    <a:lstStyle/>
                    <a:p>
                      <a:r>
                        <a:rPr lang="en-US" sz="1350" dirty="0"/>
                        <a:t>Both electrical and chemical.</a:t>
                      </a:r>
                      <a:endParaRPr lang="en-US" sz="1350" dirty="0">
                        <a:ln>
                          <a:solidFill>
                            <a:schemeClr val="tx1">
                              <a:lumMod val="50000"/>
                              <a:lumOff val="50000"/>
                            </a:schemeClr>
                          </a:solidFill>
                        </a:ln>
                      </a:endParaRPr>
                    </a:p>
                  </a:txBody>
                  <a:tcPr>
                    <a:solidFill>
                      <a:schemeClr val="bg1"/>
                    </a:solidFill>
                  </a:tcPr>
                </a:tc>
                <a:extLst>
                  <a:ext uri="{0D108BD9-81ED-4DB2-BD59-A6C34878D82A}">
                    <a16:rowId xmlns:a16="http://schemas.microsoft.com/office/drawing/2014/main" val="10002"/>
                  </a:ext>
                </a:extLst>
              </a:tr>
              <a:tr h="2436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chemeClr val="bg1">
                              <a:lumMod val="50000"/>
                            </a:schemeClr>
                          </a:solidFill>
                        </a:rPr>
                        <a:t>20-­30 nm.</a:t>
                      </a:r>
                      <a:endParaRPr lang="en-US" sz="1350" dirty="0" smtClean="0">
                        <a:ln>
                          <a:solidFill>
                            <a:schemeClr val="tx1">
                              <a:lumMod val="50000"/>
                              <a:lumOff val="50000"/>
                            </a:schemeClr>
                          </a:solidFill>
                        </a:ln>
                        <a:solidFill>
                          <a:schemeClr val="bg1">
                            <a:lumMod val="5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chemeClr val="bg1">
                              <a:lumMod val="50000"/>
                            </a:schemeClr>
                          </a:solidFill>
                        </a:rPr>
                        <a:t> 2-­4 nm.</a:t>
                      </a:r>
                      <a:endParaRPr lang="en-US" sz="1350" dirty="0" smtClean="0">
                        <a:ln>
                          <a:solidFill>
                            <a:schemeClr val="tx1">
                              <a:lumMod val="50000"/>
                              <a:lumOff val="50000"/>
                            </a:schemeClr>
                          </a:solidFill>
                        </a:ln>
                        <a:solidFill>
                          <a:schemeClr val="bg1">
                            <a:lumMod val="50000"/>
                          </a:schemeClr>
                        </a:solidFill>
                      </a:endParaRPr>
                    </a:p>
                  </a:txBody>
                  <a:tcPr>
                    <a:solidFill>
                      <a:schemeClr val="bg1"/>
                    </a:solidFill>
                  </a:tcPr>
                </a:tc>
                <a:tc>
                  <a:txBody>
                    <a:bodyPr/>
                    <a:lstStyle/>
                    <a:p>
                      <a:endParaRPr lang="en-US" sz="1350" dirty="0">
                        <a:ln>
                          <a:solidFill>
                            <a:schemeClr val="tx1">
                              <a:lumMod val="50000"/>
                              <a:lumOff val="50000"/>
                            </a:schemeClr>
                          </a:solidFill>
                        </a:ln>
                      </a:endParaRPr>
                    </a:p>
                  </a:txBody>
                  <a:tcPr>
                    <a:solidFill>
                      <a:schemeClr val="bg1"/>
                    </a:solidFill>
                  </a:tcPr>
                </a:tc>
                <a:extLst>
                  <a:ext uri="{0D108BD9-81ED-4DB2-BD59-A6C34878D82A}">
                    <a16:rowId xmlns:a16="http://schemas.microsoft.com/office/drawing/2014/main" val="10003"/>
                  </a:ext>
                </a:extLst>
              </a:tr>
              <a:tr h="257408">
                <a:tc>
                  <a:txBody>
                    <a:bodyPr/>
                    <a:lstStyle/>
                    <a:p>
                      <a:r>
                        <a:rPr lang="en-US" sz="1350" dirty="0"/>
                        <a:t>One-­direction </a:t>
                      </a:r>
                      <a:endParaRPr lang="en-US" sz="1350" dirty="0" smtClean="0"/>
                    </a:p>
                    <a:p>
                      <a:r>
                        <a:rPr lang="en-US" sz="1350" dirty="0" smtClean="0"/>
                        <a:t>transmission.</a:t>
                      </a:r>
                      <a:endParaRPr lang="ar-SA" sz="1350" dirty="0" smtClean="0"/>
                    </a:p>
                    <a:p>
                      <a:pPr algn="r" rtl="1"/>
                      <a:r>
                        <a:rPr kumimoji="0" lang="ar-SA" sz="1350" kern="1200" dirty="0" smtClean="0">
                          <a:solidFill>
                            <a:schemeClr val="bg1">
                              <a:lumMod val="50000"/>
                            </a:schemeClr>
                          </a:solidFill>
                          <a:latin typeface="Calibri" panose="020F0502020204030204" pitchFamily="34" charset="0"/>
                          <a:ea typeface="+mn-ea"/>
                          <a:cs typeface="Calibri" panose="020F0502020204030204" pitchFamily="34" charset="0"/>
                        </a:rPr>
                        <a:t>الإتجاه واحد، لأن النيوروترانسمتر لازم يرتبط بالمستقبل، والمستقبل يكون في البوست سينابتك فقط.</a:t>
                      </a:r>
                      <a:endParaRPr kumimoji="0" lang="en-US" sz="1350" kern="1200" dirty="0">
                        <a:solidFill>
                          <a:schemeClr val="bg1">
                            <a:lumMod val="50000"/>
                          </a:schemeClr>
                        </a:solidFill>
                        <a:latin typeface="Calibri" panose="020F0502020204030204" pitchFamily="34" charset="0"/>
                        <a:ea typeface="+mn-ea"/>
                        <a:cs typeface="Calibri" panose="020F0502020204030204" pitchFamily="34" charset="0"/>
                      </a:endParaRPr>
                    </a:p>
                  </a:txBody>
                  <a:tcPr>
                    <a:solidFill>
                      <a:schemeClr val="bg1"/>
                    </a:solidFill>
                  </a:tcPr>
                </a:tc>
                <a:tc>
                  <a:txBody>
                    <a:bodyPr/>
                    <a:lstStyle/>
                    <a:p>
                      <a:r>
                        <a:rPr lang="en-US" sz="1350" dirty="0">
                          <a:solidFill>
                            <a:schemeClr val="tx1"/>
                          </a:solidFill>
                        </a:rPr>
                        <a:t>Bi-­direction transmission</a:t>
                      </a:r>
                      <a:r>
                        <a:rPr lang="en-US" sz="1350" dirty="0" smtClean="0">
                          <a:solidFill>
                            <a:schemeClr val="tx1"/>
                          </a:solidFill>
                        </a:rPr>
                        <a:t>.</a:t>
                      </a:r>
                      <a:endParaRPr lang="ar-SA" sz="1350" dirty="0" smtClean="0">
                        <a:solidFill>
                          <a:schemeClr val="tx1"/>
                        </a:solidFill>
                      </a:endParaRPr>
                    </a:p>
                    <a:p>
                      <a:pPr algn="r" rtl="1"/>
                      <a:endParaRPr kumimoji="0" lang="en-US" sz="1350" kern="1200" dirty="0" smtClean="0">
                        <a:solidFill>
                          <a:schemeClr val="bg1">
                            <a:lumMod val="50000"/>
                          </a:schemeClr>
                        </a:solidFill>
                        <a:latin typeface="Calibri" panose="020F0502020204030204" pitchFamily="34" charset="0"/>
                        <a:ea typeface="+mn-ea"/>
                        <a:cs typeface="Calibri" panose="020F0502020204030204" pitchFamily="34" charset="0"/>
                      </a:endParaRPr>
                    </a:p>
                    <a:p>
                      <a:pPr algn="r" rtl="1"/>
                      <a:r>
                        <a:rPr kumimoji="0" lang="ar-SA" sz="1350" kern="1200" dirty="0" smtClean="0">
                          <a:solidFill>
                            <a:schemeClr val="bg1">
                              <a:lumMod val="50000"/>
                            </a:schemeClr>
                          </a:solidFill>
                          <a:latin typeface="Calibri" panose="020F0502020204030204" pitchFamily="34" charset="0"/>
                          <a:ea typeface="+mn-ea"/>
                          <a:cs typeface="Calibri" panose="020F0502020204030204" pitchFamily="34" charset="0"/>
                        </a:rPr>
                        <a:t>بإتجاهين، لأن الأيونات لا تتطلب مستقبل.</a:t>
                      </a:r>
                      <a:endParaRPr kumimoji="0" lang="en-US" sz="1350" kern="1200" dirty="0">
                        <a:solidFill>
                          <a:schemeClr val="bg1">
                            <a:lumMod val="50000"/>
                          </a:schemeClr>
                        </a:solidFill>
                        <a:latin typeface="Calibri" panose="020F0502020204030204" pitchFamily="34" charset="0"/>
                        <a:ea typeface="+mn-ea"/>
                        <a:cs typeface="Calibri" panose="020F0502020204030204" pitchFamily="34" charset="0"/>
                      </a:endParaRPr>
                    </a:p>
                  </a:txBody>
                  <a:tcPr>
                    <a:solidFill>
                      <a:schemeClr val="bg1"/>
                    </a:solidFill>
                  </a:tcPr>
                </a:tc>
                <a:tc>
                  <a:txBody>
                    <a:bodyPr/>
                    <a:lstStyle/>
                    <a:p>
                      <a:endParaRPr lang="en-US" sz="1350" dirty="0">
                        <a:ln>
                          <a:solidFill>
                            <a:schemeClr val="tx1">
                              <a:lumMod val="50000"/>
                              <a:lumOff val="50000"/>
                            </a:schemeClr>
                          </a:solidFill>
                        </a:ln>
                      </a:endParaRPr>
                    </a:p>
                  </a:txBody>
                  <a:tcPr>
                    <a:solidFill>
                      <a:schemeClr val="bg1"/>
                    </a:solidFill>
                  </a:tcPr>
                </a:tc>
                <a:extLst>
                  <a:ext uri="{0D108BD9-81ED-4DB2-BD59-A6C34878D82A}">
                    <a16:rowId xmlns:a16="http://schemas.microsoft.com/office/drawing/2014/main" val="10004"/>
                  </a:ext>
                </a:extLst>
              </a:tr>
              <a:tr h="343128">
                <a:tc>
                  <a:txBody>
                    <a:bodyPr/>
                    <a:lstStyle/>
                    <a:p>
                      <a:r>
                        <a:rPr lang="en-US" sz="1350" dirty="0"/>
                        <a:t>Almost all ​synapses in the CNS. </a:t>
                      </a:r>
                      <a:r>
                        <a:rPr lang="en-US" sz="1400" dirty="0">
                          <a:solidFill>
                            <a:srgbClr val="FF0000"/>
                          </a:solidFill>
                        </a:rPr>
                        <a:t>(Most common type)</a:t>
                      </a:r>
                      <a:endParaRPr lang="en-US" sz="1350" dirty="0">
                        <a:ln>
                          <a:solidFill>
                            <a:schemeClr val="tx1">
                              <a:lumMod val="50000"/>
                              <a:lumOff val="50000"/>
                            </a:schemeClr>
                          </a:solidFill>
                        </a:ln>
                        <a:solidFill>
                          <a:srgbClr val="FF0000"/>
                        </a:solidFill>
                      </a:endParaRPr>
                    </a:p>
                  </a:txBody>
                  <a:tcPr>
                    <a:solidFill>
                      <a:schemeClr val="bg1"/>
                    </a:solidFill>
                  </a:tcPr>
                </a:tc>
                <a:tc>
                  <a:txBody>
                    <a:bodyPr/>
                    <a:lstStyle/>
                    <a:p>
                      <a:r>
                        <a:rPr lang="en-US" sz="1350" dirty="0"/>
                        <a:t>less​ common than</a:t>
                      </a:r>
                      <a:r>
                        <a:rPr lang="en-US" sz="1350" baseline="0" dirty="0"/>
                        <a:t> </a:t>
                      </a:r>
                      <a:r>
                        <a:rPr lang="en-US" sz="1350" dirty="0"/>
                        <a:t>Chemical</a:t>
                      </a:r>
                      <a:r>
                        <a:rPr lang="en-US" sz="1350" baseline="0" dirty="0"/>
                        <a:t> </a:t>
                      </a:r>
                      <a:r>
                        <a:rPr lang="en-US" sz="1350" dirty="0" smtClean="0"/>
                        <a:t>synapses,</a:t>
                      </a:r>
                      <a:r>
                        <a:rPr lang="en-US" sz="1350" baseline="0" dirty="0" smtClean="0"/>
                        <a:t> </a:t>
                      </a:r>
                      <a:r>
                        <a:rPr lang="en-US" sz="1350" dirty="0" smtClean="0"/>
                        <a:t>and</a:t>
                      </a:r>
                      <a:r>
                        <a:rPr lang="en-US" sz="1350" dirty="0"/>
                        <a:t> </a:t>
                      </a:r>
                      <a:r>
                        <a:rPr lang="en-US" sz="1350" dirty="0">
                          <a:solidFill>
                            <a:schemeClr val="bg1">
                              <a:lumMod val="50000"/>
                            </a:schemeClr>
                          </a:solidFill>
                        </a:rPr>
                        <a:t>are very rare​ in the brain. </a:t>
                      </a:r>
                      <a:endParaRPr lang="en-US" sz="1350" dirty="0">
                        <a:ln>
                          <a:solidFill>
                            <a:schemeClr val="tx1">
                              <a:lumMod val="50000"/>
                              <a:lumOff val="50000"/>
                            </a:schemeClr>
                          </a:solidFill>
                        </a:ln>
                        <a:solidFill>
                          <a:schemeClr val="bg1">
                            <a:lumMod val="50000"/>
                          </a:schemeClr>
                        </a:solidFill>
                      </a:endParaRPr>
                    </a:p>
                  </a:txBody>
                  <a:tcPr>
                    <a:solidFill>
                      <a:schemeClr val="bg1"/>
                    </a:solidFill>
                  </a:tcPr>
                </a:tc>
                <a:tc>
                  <a:txBody>
                    <a:bodyPr/>
                    <a:lstStyle/>
                    <a:p>
                      <a:r>
                        <a:rPr lang="en-US" sz="1350" dirty="0"/>
                        <a:t>Example: </a:t>
                      </a:r>
                      <a:r>
                        <a:rPr lang="en-US" sz="1350" dirty="0" smtClean="0"/>
                        <a:t>​</a:t>
                      </a:r>
                      <a:r>
                        <a:rPr lang="en-US" sz="1350" dirty="0" smtClean="0">
                          <a:solidFill>
                            <a:schemeClr val="bg2">
                              <a:lumMod val="75000"/>
                            </a:schemeClr>
                          </a:solidFill>
                        </a:rPr>
                        <a:t>neurons</a:t>
                      </a:r>
                      <a:r>
                        <a:rPr lang="en-US" sz="1350" baseline="0" dirty="0" smtClean="0">
                          <a:solidFill>
                            <a:schemeClr val="bg2">
                              <a:lumMod val="75000"/>
                            </a:schemeClr>
                          </a:solidFill>
                        </a:rPr>
                        <a:t> </a:t>
                      </a:r>
                      <a:r>
                        <a:rPr lang="en-US" sz="1350" dirty="0" smtClean="0">
                          <a:solidFill>
                            <a:schemeClr val="bg2">
                              <a:lumMod val="75000"/>
                            </a:schemeClr>
                          </a:solidFill>
                        </a:rPr>
                        <a:t>in</a:t>
                      </a:r>
                      <a:r>
                        <a:rPr lang="en-US" sz="1350" dirty="0">
                          <a:solidFill>
                            <a:schemeClr val="bg2">
                              <a:lumMod val="75000"/>
                            </a:schemeClr>
                          </a:solidFill>
                        </a:rPr>
                        <a:t> </a:t>
                      </a:r>
                      <a:r>
                        <a:rPr lang="en-US" sz="1350" dirty="0" smtClean="0">
                          <a:solidFill>
                            <a:schemeClr val="bg2">
                              <a:lumMod val="75000"/>
                            </a:schemeClr>
                          </a:solidFill>
                        </a:rPr>
                        <a:t>the ​lateral vestibular</a:t>
                      </a:r>
                      <a:r>
                        <a:rPr lang="en-US" sz="1350" dirty="0">
                          <a:solidFill>
                            <a:schemeClr val="bg2">
                              <a:lumMod val="75000"/>
                            </a:schemeClr>
                          </a:solidFill>
                        </a:rPr>
                        <a:t> nucleus</a:t>
                      </a:r>
                      <a:endParaRPr lang="en-US" sz="1350" dirty="0">
                        <a:ln>
                          <a:solidFill>
                            <a:schemeClr val="tx1">
                              <a:lumMod val="50000"/>
                              <a:lumOff val="50000"/>
                            </a:schemeClr>
                          </a:solidFill>
                        </a:ln>
                        <a:solidFill>
                          <a:schemeClr val="bg2">
                            <a:lumMod val="75000"/>
                          </a:schemeClr>
                        </a:solidFill>
                      </a:endParaRPr>
                    </a:p>
                  </a:txBody>
                  <a:tcPr>
                    <a:solidFill>
                      <a:schemeClr val="bg1"/>
                    </a:solidFill>
                  </a:tcPr>
                </a:tc>
                <a:extLst>
                  <a:ext uri="{0D108BD9-81ED-4DB2-BD59-A6C34878D82A}">
                    <a16:rowId xmlns:a16="http://schemas.microsoft.com/office/drawing/2014/main" val="10005"/>
                  </a:ext>
                </a:extLst>
              </a:tr>
              <a:tr h="370840">
                <a:tc>
                  <a:txBody>
                    <a:bodyPr/>
                    <a:lstStyle/>
                    <a:p>
                      <a:r>
                        <a:rPr lang="en-US" sz="1350" dirty="0"/>
                        <a:t>A neuron secretes a </a:t>
                      </a:r>
                      <a:r>
                        <a:rPr lang="en-US" sz="1350" dirty="0" smtClean="0"/>
                        <a:t>chemical</a:t>
                      </a:r>
                    </a:p>
                    <a:p>
                      <a:r>
                        <a:rPr lang="en-US" sz="1350" dirty="0" smtClean="0"/>
                        <a:t>substance </a:t>
                      </a:r>
                      <a:r>
                        <a:rPr lang="en-US" sz="1350" dirty="0"/>
                        <a:t>called </a:t>
                      </a:r>
                      <a:endParaRPr lang="en-US" sz="1350" dirty="0" smtClean="0"/>
                    </a:p>
                    <a:p>
                      <a:r>
                        <a:rPr lang="en-US" sz="1350" b="1" dirty="0" smtClean="0"/>
                        <a:t>neurotransmitter</a:t>
                      </a:r>
                      <a:r>
                        <a:rPr lang="en-US" sz="1350" dirty="0" smtClean="0"/>
                        <a:t> at</a:t>
                      </a:r>
                      <a:r>
                        <a:rPr lang="en-US" sz="1350" dirty="0"/>
                        <a:t> </a:t>
                      </a:r>
                      <a:endParaRPr lang="en-US" sz="1350" dirty="0" smtClean="0"/>
                    </a:p>
                    <a:p>
                      <a:r>
                        <a:rPr lang="en-US" sz="1350" dirty="0" smtClean="0"/>
                        <a:t>the</a:t>
                      </a:r>
                      <a:r>
                        <a:rPr lang="en-US" sz="1350" dirty="0"/>
                        <a:t> synapse to act on the </a:t>
                      </a:r>
                      <a:endParaRPr lang="en-US" sz="1350" dirty="0" smtClean="0"/>
                    </a:p>
                    <a:p>
                      <a:r>
                        <a:rPr lang="en-US" sz="1350" dirty="0" smtClean="0"/>
                        <a:t>next</a:t>
                      </a:r>
                      <a:r>
                        <a:rPr lang="en-US" sz="1350" dirty="0"/>
                        <a:t> neuron (by binding to </a:t>
                      </a:r>
                      <a:endParaRPr lang="en-US" sz="1350" dirty="0" smtClean="0"/>
                    </a:p>
                    <a:p>
                      <a:r>
                        <a:rPr lang="en-US" sz="1350" dirty="0" smtClean="0"/>
                        <a:t>a</a:t>
                      </a:r>
                      <a:r>
                        <a:rPr lang="en-US" sz="1350" dirty="0"/>
                        <a:t> </a:t>
                      </a:r>
                      <a:r>
                        <a:rPr lang="en-US" sz="1350" dirty="0" smtClean="0"/>
                        <a:t>specific </a:t>
                      </a:r>
                      <a:r>
                        <a:rPr lang="en-US" sz="1350" dirty="0"/>
                        <a:t>receptor </a:t>
                      </a:r>
                      <a:r>
                        <a:rPr lang="en-US" sz="1350" dirty="0" smtClean="0"/>
                        <a:t>enabling</a:t>
                      </a:r>
                    </a:p>
                    <a:p>
                      <a:r>
                        <a:rPr lang="en-US" sz="1350" dirty="0" smtClean="0"/>
                        <a:t>an electrical</a:t>
                      </a:r>
                      <a:r>
                        <a:rPr lang="en-US" sz="1350" dirty="0"/>
                        <a:t> signal </a:t>
                      </a:r>
                      <a:endParaRPr lang="en-US" sz="1350" dirty="0" smtClean="0"/>
                    </a:p>
                    <a:p>
                      <a:r>
                        <a:rPr lang="en-US" sz="1350" dirty="0" smtClean="0"/>
                        <a:t>“</a:t>
                      </a:r>
                      <a:r>
                        <a:rPr lang="en-US" sz="1350" dirty="0"/>
                        <a:t>postsynaptic </a:t>
                      </a:r>
                      <a:r>
                        <a:rPr lang="en-US" sz="1350" dirty="0" smtClean="0"/>
                        <a:t>potential </a:t>
                      </a:r>
                      <a:r>
                        <a:rPr lang="en-US" sz="1350" dirty="0"/>
                        <a:t>or </a:t>
                      </a:r>
                      <a:endParaRPr lang="en-US" sz="1350" dirty="0" smtClean="0"/>
                    </a:p>
                    <a:p>
                      <a:r>
                        <a:rPr lang="en-US" sz="1350" dirty="0" smtClean="0"/>
                        <a:t>action</a:t>
                      </a:r>
                      <a:r>
                        <a:rPr lang="en-US" sz="1350" dirty="0"/>
                        <a:t> potential</a:t>
                      </a:r>
                      <a:r>
                        <a:rPr lang="en-US" sz="1350" dirty="0" smtClean="0"/>
                        <a:t>”)</a:t>
                      </a:r>
                      <a:r>
                        <a:rPr lang="en-US" sz="1350" baseline="0" dirty="0" smtClean="0"/>
                        <a:t> </a:t>
                      </a:r>
                      <a:r>
                        <a:rPr lang="en-US" sz="1350" dirty="0" smtClean="0"/>
                        <a:t>to </a:t>
                      </a:r>
                      <a:r>
                        <a:rPr lang="en-US" sz="1350" dirty="0"/>
                        <a:t>excite </a:t>
                      </a:r>
                      <a:endParaRPr lang="en-US" sz="1350" dirty="0" smtClean="0"/>
                    </a:p>
                    <a:p>
                      <a:r>
                        <a:rPr lang="en-US" sz="1350" dirty="0" smtClean="0"/>
                        <a:t>it</a:t>
                      </a:r>
                      <a:r>
                        <a:rPr lang="en-US" sz="1350" dirty="0"/>
                        <a:t>, inhibit or modify </a:t>
                      </a:r>
                      <a:r>
                        <a:rPr lang="en-US" sz="1350" dirty="0" smtClean="0"/>
                        <a:t>its</a:t>
                      </a:r>
                      <a:r>
                        <a:rPr lang="en-US" sz="1350" dirty="0"/>
                        <a:t> </a:t>
                      </a:r>
                      <a:endParaRPr lang="en-US" sz="1350" dirty="0" smtClean="0"/>
                    </a:p>
                    <a:p>
                      <a:r>
                        <a:rPr lang="en-US" sz="1350" dirty="0" smtClean="0"/>
                        <a:t>sensitivity</a:t>
                      </a:r>
                      <a:r>
                        <a:rPr lang="en-US" sz="1350" dirty="0"/>
                        <a:t>.</a:t>
                      </a:r>
                      <a:endParaRPr lang="en-US" sz="1350" dirty="0">
                        <a:ln>
                          <a:solidFill>
                            <a:schemeClr val="tx1">
                              <a:lumMod val="50000"/>
                              <a:lumOff val="50000"/>
                            </a:schemeClr>
                          </a:solidFill>
                        </a:ln>
                      </a:endParaRPr>
                    </a:p>
                  </a:txBody>
                  <a:tcPr>
                    <a:solidFill>
                      <a:schemeClr val="bg1"/>
                    </a:solidFill>
                  </a:tcPr>
                </a:tc>
                <a:tc>
                  <a:txBody>
                    <a:bodyPr/>
                    <a:lstStyle/>
                    <a:p>
                      <a:pPr marL="87313" indent="-87313">
                        <a:buFont typeface="Arial" panose="020B0604020202020204" pitchFamily="34" charset="0"/>
                        <a:buChar char="•"/>
                      </a:pPr>
                      <a:r>
                        <a:rPr lang="en-US" sz="1350" dirty="0" smtClean="0"/>
                        <a:t>membrane</a:t>
                      </a:r>
                      <a:r>
                        <a:rPr lang="en-US" sz="1350" dirty="0"/>
                        <a:t> of the pre­ and postsynaptic </a:t>
                      </a:r>
                      <a:endParaRPr lang="en-US" sz="1350" dirty="0" smtClean="0"/>
                    </a:p>
                    <a:p>
                      <a:pPr marL="0" indent="0">
                        <a:buFont typeface="Arial" panose="020B0604020202020204" pitchFamily="34" charset="0"/>
                        <a:buNone/>
                      </a:pPr>
                      <a:r>
                        <a:rPr lang="en-US" sz="1350" dirty="0" smtClean="0"/>
                        <a:t>neurons</a:t>
                      </a:r>
                      <a:r>
                        <a:rPr lang="en-US" sz="1350" dirty="0"/>
                        <a:t> come close together.</a:t>
                      </a:r>
                    </a:p>
                    <a:p>
                      <a:pPr marL="87313" indent="-87313">
                        <a:buFont typeface="Arial" panose="020B0604020202020204" pitchFamily="34" charset="0"/>
                        <a:buChar char="•"/>
                      </a:pPr>
                      <a:r>
                        <a:rPr lang="en-US" sz="1350" dirty="0" smtClean="0"/>
                        <a:t>Gap</a:t>
                      </a:r>
                      <a:r>
                        <a:rPr lang="en-US" sz="1350" dirty="0"/>
                        <a:t> junctions form.</a:t>
                      </a:r>
                    </a:p>
                    <a:p>
                      <a:pPr marL="87313" indent="-87313">
                        <a:buFont typeface="Arial" panose="020B0604020202020204" pitchFamily="34" charset="0"/>
                        <a:buChar char="•"/>
                      </a:pPr>
                      <a:r>
                        <a:rPr lang="en-US" sz="1350" dirty="0" smtClean="0"/>
                        <a:t>low</a:t>
                      </a:r>
                      <a:r>
                        <a:rPr lang="en-US" sz="1350" dirty="0"/>
                        <a:t> membrane borders</a:t>
                      </a:r>
                      <a:r>
                        <a:rPr lang="en-US" sz="1350" dirty="0" smtClean="0"/>
                        <a:t>, which </a:t>
                      </a:r>
                      <a:r>
                        <a:rPr lang="en-US" sz="1350" dirty="0"/>
                        <a:t>allows </a:t>
                      </a:r>
                      <a:endParaRPr lang="en-US" sz="1350" dirty="0" smtClean="0"/>
                    </a:p>
                    <a:p>
                      <a:pPr marL="0" indent="0">
                        <a:buFont typeface="Arial" panose="020B0604020202020204" pitchFamily="34" charset="0"/>
                        <a:buNone/>
                      </a:pPr>
                      <a:r>
                        <a:rPr lang="en-US" sz="1350" dirty="0" smtClean="0"/>
                        <a:t>direct ​</a:t>
                      </a:r>
                      <a:r>
                        <a:rPr lang="en-US" sz="1350" dirty="0"/>
                        <a:t>passage of </a:t>
                      </a:r>
                      <a:r>
                        <a:rPr lang="en-US" sz="1350" dirty="0" smtClean="0"/>
                        <a:t>ions</a:t>
                      </a:r>
                      <a:r>
                        <a:rPr lang="en-US" sz="1350" baseline="0" dirty="0" smtClean="0"/>
                        <a:t> </a:t>
                      </a:r>
                      <a:r>
                        <a:rPr lang="en-US" sz="1350" dirty="0" smtClean="0"/>
                        <a:t>and</a:t>
                      </a:r>
                      <a:r>
                        <a:rPr lang="en-US" sz="1350" dirty="0"/>
                        <a:t> small ​molecules</a:t>
                      </a:r>
                      <a:r>
                        <a:rPr lang="en-US" sz="1350" dirty="0" smtClean="0"/>
                        <a:t>.</a:t>
                      </a:r>
                    </a:p>
                    <a:p>
                      <a:pPr marL="87313" marR="0" lvl="1"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kern="1200" dirty="0" smtClean="0">
                          <a:solidFill>
                            <a:schemeClr val="tx1"/>
                          </a:solidFill>
                          <a:latin typeface="+mn-lt"/>
                          <a:ea typeface="+mn-ea"/>
                          <a:cs typeface="+mn-cs"/>
                        </a:rPr>
                        <a:t>Correspond to gap junctions found in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50" kern="1200" dirty="0" smtClean="0">
                          <a:solidFill>
                            <a:schemeClr val="tx1"/>
                          </a:solidFill>
                          <a:latin typeface="+mn-lt"/>
                          <a:ea typeface="+mn-ea"/>
                          <a:cs typeface="+mn-cs"/>
                        </a:rPr>
                        <a:t>other cell types</a:t>
                      </a:r>
                      <a:endParaRPr lang="en-US" sz="1350" dirty="0"/>
                    </a:p>
                    <a:p>
                      <a:pPr marL="87313" indent="-87313">
                        <a:buFont typeface="Arial" panose="020B0604020202020204" pitchFamily="34" charset="0"/>
                        <a:buChar char="•"/>
                      </a:pPr>
                      <a:r>
                        <a:rPr lang="en-US" sz="1350" dirty="0" smtClean="0"/>
                        <a:t>if</a:t>
                      </a:r>
                      <a:r>
                        <a:rPr lang="en-US" sz="1350" dirty="0"/>
                        <a:t> present, they are Important in the </a:t>
                      </a:r>
                      <a:r>
                        <a:rPr lang="en-US" sz="1350" b="1" dirty="0"/>
                        <a:t>CNS</a:t>
                      </a:r>
                      <a:r>
                        <a:rPr lang="en-US" sz="1350" dirty="0"/>
                        <a:t> </a:t>
                      </a:r>
                      <a:r>
                        <a:rPr lang="en-US" sz="1350" dirty="0" smtClean="0"/>
                        <a:t>in:</a:t>
                      </a:r>
                    </a:p>
                    <a:p>
                      <a:pPr marL="171450" indent="-171450">
                        <a:buFontTx/>
                        <a:buChar char="-"/>
                      </a:pPr>
                      <a:r>
                        <a:rPr lang="en-US" sz="1350" dirty="0" smtClean="0">
                          <a:solidFill>
                            <a:schemeClr val="bg2">
                              <a:lumMod val="75000"/>
                            </a:schemeClr>
                          </a:solidFill>
                        </a:rPr>
                        <a:t>Mental</a:t>
                      </a:r>
                      <a:r>
                        <a:rPr lang="en-US" sz="1350" dirty="0">
                          <a:solidFill>
                            <a:schemeClr val="bg2">
                              <a:lumMod val="75000"/>
                            </a:schemeClr>
                          </a:solidFill>
                        </a:rPr>
                        <a:t> </a:t>
                      </a:r>
                      <a:r>
                        <a:rPr lang="en-US" sz="1350" dirty="0" smtClean="0">
                          <a:solidFill>
                            <a:schemeClr val="bg2">
                              <a:lumMod val="75000"/>
                            </a:schemeClr>
                          </a:solidFill>
                        </a:rPr>
                        <a:t>attention.</a:t>
                      </a:r>
                    </a:p>
                    <a:p>
                      <a:pPr marL="171450" indent="-171450">
                        <a:buFontTx/>
                        <a:buChar char="-"/>
                      </a:pPr>
                      <a:r>
                        <a:rPr lang="en-US" sz="1350" dirty="0" smtClean="0">
                          <a:solidFill>
                            <a:schemeClr val="bg2">
                              <a:lumMod val="75000"/>
                            </a:schemeClr>
                          </a:solidFill>
                        </a:rPr>
                        <a:t>Emotions</a:t>
                      </a:r>
                      <a:r>
                        <a:rPr lang="en-US" sz="1350" baseline="0" dirty="0" smtClean="0">
                          <a:solidFill>
                            <a:schemeClr val="bg2">
                              <a:lumMod val="75000"/>
                            </a:schemeClr>
                          </a:solidFill>
                        </a:rPr>
                        <a:t> &amp; </a:t>
                      </a:r>
                      <a:r>
                        <a:rPr lang="en-US" sz="1350" dirty="0" smtClean="0">
                          <a:solidFill>
                            <a:schemeClr val="bg2">
                              <a:lumMod val="75000"/>
                            </a:schemeClr>
                          </a:solidFill>
                        </a:rPr>
                        <a:t>Memory</a:t>
                      </a:r>
                      <a:r>
                        <a:rPr lang="en-US" sz="1350" dirty="0">
                          <a:solidFill>
                            <a:schemeClr val="bg2">
                              <a:lumMod val="75000"/>
                            </a:schemeClr>
                          </a:solidFill>
                        </a:rPr>
                        <a:t>​</a:t>
                      </a:r>
                      <a:r>
                        <a:rPr lang="en-US" sz="1350" dirty="0" smtClean="0">
                          <a:solidFill>
                            <a:schemeClr val="bg2">
                              <a:lumMod val="75000"/>
                            </a:schemeClr>
                          </a:solidFill>
                        </a:rPr>
                        <a:t>.</a:t>
                      </a:r>
                    </a:p>
                    <a:p>
                      <a:pPr marL="171450" indent="-171450">
                        <a:buFontTx/>
                        <a:buChar char="-"/>
                      </a:pPr>
                      <a:r>
                        <a:rPr lang="en-US" sz="1350" dirty="0">
                          <a:solidFill>
                            <a:schemeClr val="bg2">
                              <a:lumMod val="75000"/>
                            </a:schemeClr>
                          </a:solidFill>
                        </a:rPr>
                        <a:t> Arousal​ from sleep.</a:t>
                      </a:r>
                      <a:endParaRPr lang="en-US" sz="1350" dirty="0">
                        <a:ln>
                          <a:solidFill>
                            <a:schemeClr val="tx1">
                              <a:lumMod val="50000"/>
                              <a:lumOff val="50000"/>
                            </a:schemeClr>
                          </a:solidFill>
                        </a:ln>
                        <a:solidFill>
                          <a:schemeClr val="bg2">
                            <a:lumMod val="75000"/>
                          </a:schemeClr>
                        </a:solidFill>
                      </a:endParaRPr>
                    </a:p>
                  </a:txBody>
                  <a:tcPr>
                    <a:solidFill>
                      <a:schemeClr val="bg1"/>
                    </a:solidFill>
                  </a:tcPr>
                </a:tc>
                <a:tc>
                  <a:txBody>
                    <a:bodyPr/>
                    <a:lstStyle/>
                    <a:p>
                      <a:endParaRPr lang="en-US" sz="1350" dirty="0">
                        <a:ln>
                          <a:solidFill>
                            <a:schemeClr val="tx1">
                              <a:lumMod val="50000"/>
                              <a:lumOff val="50000"/>
                            </a:schemeClr>
                          </a:solidFill>
                        </a:ln>
                      </a:endParaRPr>
                    </a:p>
                  </a:txBody>
                  <a:tcPr>
                    <a:solidFill>
                      <a:schemeClr val="bg1"/>
                    </a:solidFill>
                  </a:tcPr>
                </a:tc>
                <a:extLst>
                  <a:ext uri="{0D108BD9-81ED-4DB2-BD59-A6C34878D82A}">
                    <a16:rowId xmlns:a16="http://schemas.microsoft.com/office/drawing/2014/main" val="10006"/>
                  </a:ext>
                </a:extLst>
              </a:tr>
            </a:tbl>
          </a:graphicData>
        </a:graphic>
      </p:graphicFrame>
      <p:pic>
        <p:nvPicPr>
          <p:cNvPr id="12" name="Picture 6" descr="Image result for electrical and chemical synapse"/>
          <p:cNvPicPr>
            <a:picLocks noChangeAspect="1" noChangeArrowheads="1"/>
          </p:cNvPicPr>
          <p:nvPr/>
        </p:nvPicPr>
        <p:blipFill rotWithShape="1">
          <a:blip r:embed="rId3">
            <a:extLst>
              <a:ext uri="{28A0092B-C50C-407E-A947-70E740481C1C}">
                <a14:useLocalDpi xmlns:a14="http://schemas.microsoft.com/office/drawing/2010/main" val="0"/>
              </a:ext>
            </a:extLst>
          </a:blip>
          <a:srcRect l="47487"/>
          <a:stretch/>
        </p:blipFill>
        <p:spPr bwMode="auto">
          <a:xfrm>
            <a:off x="7606580" y="4041821"/>
            <a:ext cx="1280515" cy="2129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The two main modalities of synaptic transmission."/>
          <p:cNvPicPr>
            <a:picLocks noChangeAspect="1" noChangeArrowheads="1"/>
          </p:cNvPicPr>
          <p:nvPr/>
        </p:nvPicPr>
        <p:blipFill rotWithShape="1">
          <a:blip r:embed="rId4">
            <a:extLst>
              <a:ext uri="{28A0092B-C50C-407E-A947-70E740481C1C}">
                <a14:useLocalDpi xmlns:a14="http://schemas.microsoft.com/office/drawing/2010/main" val="0"/>
              </a:ext>
            </a:extLst>
          </a:blip>
          <a:srcRect t="7769" r="46729" b="6777"/>
          <a:stretch/>
        </p:blipFill>
        <p:spPr bwMode="auto">
          <a:xfrm>
            <a:off x="2792781" y="4041821"/>
            <a:ext cx="1232233" cy="212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137125" y="2492896"/>
            <a:ext cx="2160240" cy="276999"/>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sp>
        <p:nvSpPr>
          <p:cNvPr id="17" name="TextBox 16"/>
          <p:cNvSpPr txBox="1"/>
          <p:nvPr/>
        </p:nvSpPr>
        <p:spPr>
          <a:xfrm>
            <a:off x="7030516" y="2492896"/>
            <a:ext cx="2232248" cy="276999"/>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sp>
        <p:nvSpPr>
          <p:cNvPr id="18" name="TextBox 17"/>
          <p:cNvSpPr txBox="1"/>
          <p:nvPr/>
        </p:nvSpPr>
        <p:spPr>
          <a:xfrm rot="5400000">
            <a:off x="2982246" y="4975827"/>
            <a:ext cx="2347147" cy="261610"/>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dirty="0">
                <a:solidFill>
                  <a:schemeClr val="tx2"/>
                </a:solidFill>
                <a:latin typeface="+mj-lt"/>
                <a:ea typeface="+mj-ea"/>
                <a:cs typeface="+mj-cs"/>
              </a:rPr>
              <a:t>ONLY IN FEMALES’ SLIDES </a:t>
            </a:r>
          </a:p>
        </p:txBody>
      </p:sp>
      <p:sp>
        <p:nvSpPr>
          <p:cNvPr id="19" name="TextBox 18"/>
          <p:cNvSpPr txBox="1"/>
          <p:nvPr/>
        </p:nvSpPr>
        <p:spPr>
          <a:xfrm rot="5400000">
            <a:off x="7958385" y="4975827"/>
            <a:ext cx="2347147" cy="261610"/>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dirty="0">
                <a:solidFill>
                  <a:schemeClr val="tx2"/>
                </a:solidFill>
                <a:latin typeface="+mj-lt"/>
                <a:ea typeface="+mj-ea"/>
                <a:cs typeface="+mj-cs"/>
              </a:rPr>
              <a:t>ONLY IN FEMALES’ SLIDES </a:t>
            </a:r>
          </a:p>
        </p:txBody>
      </p:sp>
      <p:sp>
        <p:nvSpPr>
          <p:cNvPr id="20" name="TextBox 19"/>
          <p:cNvSpPr txBox="1"/>
          <p:nvPr/>
        </p:nvSpPr>
        <p:spPr>
          <a:xfrm>
            <a:off x="7030516" y="1900866"/>
            <a:ext cx="2232248" cy="276999"/>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858573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3801</TotalTime>
  <Words>2218</Words>
  <Application>Microsoft Office PowerPoint</Application>
  <PresentationFormat>Custom</PresentationFormat>
  <Paragraphs>589</Paragraphs>
  <Slides>34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Arial Black</vt:lpstr>
      <vt:lpstr>ArialMT</vt:lpstr>
      <vt:lpstr>Bookman Old Style</vt:lpstr>
      <vt:lpstr>Calibri</vt:lpstr>
      <vt:lpstr>Comic Sans MS</vt:lpstr>
      <vt:lpstr>Gill Sans MT</vt:lpstr>
      <vt:lpstr>Times New Roman</vt:lpstr>
      <vt:lpstr>Wingdings</vt:lpstr>
      <vt:lpstr>Wingdings 3</vt:lpstr>
      <vt:lpstr>Origin</vt:lpstr>
      <vt:lpstr>PowerPoint Presentation</vt:lpstr>
      <vt:lpstr>PowerPoint Presentation</vt:lpstr>
      <vt:lpstr>PowerPoint Presentation</vt:lpstr>
      <vt:lpstr>Synapse</vt:lpstr>
      <vt:lpstr>Synapse</vt:lpstr>
      <vt:lpstr>Synapse</vt:lpstr>
      <vt:lpstr>Functional anatomy: Types of synapses </vt:lpstr>
      <vt:lpstr>Anatomical types</vt:lpstr>
      <vt:lpstr>Functional types</vt:lpstr>
      <vt:lpstr>Cont.</vt:lpstr>
      <vt:lpstr>Recall</vt:lpstr>
      <vt:lpstr>Synaptic Vesicle</vt:lpstr>
      <vt:lpstr>Mechanism of a synaptic transmission </vt:lpstr>
      <vt:lpstr>Fate of neurotransmitter</vt:lpstr>
      <vt:lpstr>Postsynaptic receptors ​</vt:lpstr>
      <vt:lpstr>Cont.</vt:lpstr>
      <vt:lpstr>Ion Channels</vt:lpstr>
      <vt:lpstr>Functional differences between ionotropic &amp; metabotropic receptors </vt:lpstr>
      <vt:lpstr>Electrical events in postsynaptic neurons ​</vt:lpstr>
      <vt:lpstr>EPSP &amp; IPSP at Chemical Synapses </vt:lpstr>
      <vt:lpstr>Synaptic properties</vt:lpstr>
      <vt:lpstr>Cont. Fatigue (synaptic depression)</vt:lpstr>
      <vt:lpstr>Cont.</vt:lpstr>
      <vt:lpstr>Cont. (Summation)</vt:lpstr>
      <vt:lpstr>Synaptic Inhibition </vt:lpstr>
      <vt:lpstr>Cont. Synaptic Inhibition:  Inhibitory interneuron ( Renshaw cells)</vt:lpstr>
      <vt:lpstr>Cont. Synaptic Inhibition: Pre-synaptic inhibition </vt:lpstr>
      <vt:lpstr>Reverberatory (Oscillatory) Circuit </vt:lpstr>
      <vt:lpstr>Zones of neuronal pool</vt:lpstr>
      <vt:lpstr>Divergence.</vt:lpstr>
      <vt:lpstr>Convergence.</vt:lpstr>
      <vt:lpstr>Doctor’s notes </vt:lpstr>
      <vt:lpstr>Factors affecting synaptic transmission</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abdulaziz abdullah</cp:lastModifiedBy>
  <cp:revision>1262</cp:revision>
  <dcterms:created xsi:type="dcterms:W3CDTF">2016-09-07T16:15:34Z</dcterms:created>
  <dcterms:modified xsi:type="dcterms:W3CDTF">2017-09-23T15:51:09Z</dcterms:modified>
</cp:coreProperties>
</file>