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g"/>
  <Default Extension="emf" ContentType="image/x-em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theme/themeOverride1.xml" ContentType="application/vnd.openxmlformats-officedocument.themeOverr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12" r:id="rId1"/>
  </p:sldMasterIdLst>
  <p:notesMasterIdLst>
    <p:notesMasterId r:id="rId48"/>
  </p:notesMasterIdLst>
  <p:sldIdLst>
    <p:sldId id="488" r:id="rId2"/>
    <p:sldId id="454" r:id="rId3"/>
    <p:sldId id="489" r:id="rId4"/>
    <p:sldId id="491" r:id="rId5"/>
    <p:sldId id="490" r:id="rId6"/>
    <p:sldId id="464" r:id="rId7"/>
    <p:sldId id="492" r:id="rId8"/>
    <p:sldId id="493" r:id="rId9"/>
    <p:sldId id="494" r:id="rId10"/>
    <p:sldId id="547" r:id="rId11"/>
    <p:sldId id="550" r:id="rId12"/>
    <p:sldId id="551" r:id="rId13"/>
    <p:sldId id="499" r:id="rId14"/>
    <p:sldId id="534" r:id="rId15"/>
    <p:sldId id="512" r:id="rId16"/>
    <p:sldId id="508" r:id="rId17"/>
    <p:sldId id="503" r:id="rId18"/>
    <p:sldId id="502" r:id="rId19"/>
    <p:sldId id="500" r:id="rId20"/>
    <p:sldId id="497" r:id="rId21"/>
    <p:sldId id="471" r:id="rId22"/>
    <p:sldId id="505" r:id="rId23"/>
    <p:sldId id="520" r:id="rId24"/>
    <p:sldId id="535" r:id="rId25"/>
    <p:sldId id="521" r:id="rId26"/>
    <p:sldId id="506" r:id="rId27"/>
    <p:sldId id="475" r:id="rId28"/>
    <p:sldId id="549" r:id="rId29"/>
    <p:sldId id="514" r:id="rId30"/>
    <p:sldId id="515" r:id="rId31"/>
    <p:sldId id="518" r:id="rId32"/>
    <p:sldId id="519" r:id="rId33"/>
    <p:sldId id="552" r:id="rId34"/>
    <p:sldId id="522" r:id="rId35"/>
    <p:sldId id="536" r:id="rId36"/>
    <p:sldId id="525" r:id="rId37"/>
    <p:sldId id="526" r:id="rId38"/>
    <p:sldId id="484" r:id="rId39"/>
    <p:sldId id="546" r:id="rId40"/>
    <p:sldId id="527" r:id="rId41"/>
    <p:sldId id="528" r:id="rId42"/>
    <p:sldId id="531" r:id="rId43"/>
    <p:sldId id="532" r:id="rId44"/>
    <p:sldId id="523" r:id="rId45"/>
    <p:sldId id="548" r:id="rId46"/>
    <p:sldId id="533" r:id="rId47"/>
  </p:sldIdLst>
  <p:sldSz cx="12188825" cy="6858000"/>
  <p:notesSz cx="6858000" cy="9144000"/>
  <p:defaultTextStyle>
    <a:defPPr>
      <a:defRPr lang="en-US"/>
    </a:defPPr>
    <a:lvl1pPr marL="0" algn="l" defTabSz="1015898" rtl="0" eaLnBrk="1" latinLnBrk="0" hangingPunct="1">
      <a:defRPr sz="2000" kern="1200">
        <a:solidFill>
          <a:schemeClr val="tx1"/>
        </a:solidFill>
        <a:latin typeface="+mn-lt"/>
        <a:ea typeface="+mn-ea"/>
        <a:cs typeface="+mn-cs"/>
      </a:defRPr>
    </a:lvl1pPr>
    <a:lvl2pPr marL="507949" algn="l" defTabSz="1015898" rtl="0" eaLnBrk="1" latinLnBrk="0" hangingPunct="1">
      <a:defRPr sz="2000" kern="1200">
        <a:solidFill>
          <a:schemeClr val="tx1"/>
        </a:solidFill>
        <a:latin typeface="+mn-lt"/>
        <a:ea typeface="+mn-ea"/>
        <a:cs typeface="+mn-cs"/>
      </a:defRPr>
    </a:lvl2pPr>
    <a:lvl3pPr marL="1015898" algn="l" defTabSz="1015898" rtl="0" eaLnBrk="1" latinLnBrk="0" hangingPunct="1">
      <a:defRPr sz="2000" kern="1200">
        <a:solidFill>
          <a:schemeClr val="tx1"/>
        </a:solidFill>
        <a:latin typeface="+mn-lt"/>
        <a:ea typeface="+mn-ea"/>
        <a:cs typeface="+mn-cs"/>
      </a:defRPr>
    </a:lvl3pPr>
    <a:lvl4pPr marL="1523848" algn="l" defTabSz="1015898" rtl="0" eaLnBrk="1" latinLnBrk="0" hangingPunct="1">
      <a:defRPr sz="2000" kern="1200">
        <a:solidFill>
          <a:schemeClr val="tx1"/>
        </a:solidFill>
        <a:latin typeface="+mn-lt"/>
        <a:ea typeface="+mn-ea"/>
        <a:cs typeface="+mn-cs"/>
      </a:defRPr>
    </a:lvl4pPr>
    <a:lvl5pPr marL="2031797" algn="l" defTabSz="1015898" rtl="0" eaLnBrk="1" latinLnBrk="0" hangingPunct="1">
      <a:defRPr sz="2000" kern="1200">
        <a:solidFill>
          <a:schemeClr val="tx1"/>
        </a:solidFill>
        <a:latin typeface="+mn-lt"/>
        <a:ea typeface="+mn-ea"/>
        <a:cs typeface="+mn-cs"/>
      </a:defRPr>
    </a:lvl5pPr>
    <a:lvl6pPr marL="2539746" algn="l" defTabSz="1015898" rtl="0" eaLnBrk="1" latinLnBrk="0" hangingPunct="1">
      <a:defRPr sz="2000" kern="1200">
        <a:solidFill>
          <a:schemeClr val="tx1"/>
        </a:solidFill>
        <a:latin typeface="+mn-lt"/>
        <a:ea typeface="+mn-ea"/>
        <a:cs typeface="+mn-cs"/>
      </a:defRPr>
    </a:lvl6pPr>
    <a:lvl7pPr marL="3047695" algn="l" defTabSz="1015898" rtl="0" eaLnBrk="1" latinLnBrk="0" hangingPunct="1">
      <a:defRPr sz="2000" kern="1200">
        <a:solidFill>
          <a:schemeClr val="tx1"/>
        </a:solidFill>
        <a:latin typeface="+mn-lt"/>
        <a:ea typeface="+mn-ea"/>
        <a:cs typeface="+mn-cs"/>
      </a:defRPr>
    </a:lvl7pPr>
    <a:lvl8pPr marL="3555644" algn="l" defTabSz="1015898" rtl="0" eaLnBrk="1" latinLnBrk="0" hangingPunct="1">
      <a:defRPr sz="2000" kern="1200">
        <a:solidFill>
          <a:schemeClr val="tx1"/>
        </a:solidFill>
        <a:latin typeface="+mn-lt"/>
        <a:ea typeface="+mn-ea"/>
        <a:cs typeface="+mn-cs"/>
      </a:defRPr>
    </a:lvl8pPr>
    <a:lvl9pPr marL="4063594" algn="l" defTabSz="1015898" rtl="0" eaLnBrk="1" latinLnBrk="0" hangingPunct="1">
      <a:defRPr sz="20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pos="3839">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AE3EB"/>
    <a:srgbClr val="7E92A3"/>
    <a:srgbClr val="DCDFE8"/>
    <a:srgbClr val="E4CBE7"/>
    <a:srgbClr val="A954AB"/>
    <a:srgbClr val="D8B3DC"/>
    <a:srgbClr val="CCFFFF"/>
    <a:srgbClr val="933B95"/>
    <a:srgbClr val="993300"/>
    <a:srgbClr val="99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E3FDE45-AF77-4B5C-9715-49D594BDF05E}" styleName="نمط فاتح 1 - تمييز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5DA37D80-6434-44D0-A028-1B22A696006F}" styleName="نمط فاتح 3 - تمييز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BC89EF96-8CEA-46FF-86C4-4CE0E7609802}" styleName="نمط فاتح 3 - تمييز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706" autoAdjust="0"/>
    <p:restoredTop sz="95231"/>
  </p:normalViewPr>
  <p:slideViewPr>
    <p:cSldViewPr>
      <p:cViewPr varScale="1">
        <p:scale>
          <a:sx n="96" d="100"/>
          <a:sy n="96" d="100"/>
        </p:scale>
        <p:origin x="568" y="168"/>
      </p:cViewPr>
      <p:guideLst>
        <p:guide orient="horz" pos="2160"/>
        <p:guide pos="2880"/>
        <p:guide pos="3839"/>
      </p:guideLst>
    </p:cSldViewPr>
  </p:slideViewPr>
  <p:notesTextViewPr>
    <p:cViewPr>
      <p:scale>
        <a:sx n="1" d="1"/>
        <a:sy n="1" d="1"/>
      </p:scale>
      <p:origin x="0" y="0"/>
    </p:cViewPr>
  </p:notesTextViewPr>
  <p:sorterViewPr>
    <p:cViewPr>
      <p:scale>
        <a:sx n="100" d="100"/>
        <a:sy n="100" d="100"/>
      </p:scale>
      <p:origin x="0" y="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viewProps" Target="viewProps.xml"/><Relationship Id="rId51" Type="http://schemas.openxmlformats.org/officeDocument/2006/relationships/theme" Target="theme/theme1.xml"/><Relationship Id="rId52" Type="http://schemas.openxmlformats.org/officeDocument/2006/relationships/tableStyles" Target="tableStyles.xml"/><Relationship Id="rId54" Type="http://schemas.microsoft.com/office/2015/10/relationships/revisionInfo" Target="revisionInfo.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notesMaster" Target="notesMasters/notesMaster1.xml"/><Relationship Id="rId49" Type="http://schemas.openxmlformats.org/officeDocument/2006/relationships/presProps" Target="presProp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5CA622D-89CD-C145-B697-837028724810}" type="doc">
      <dgm:prSet loTypeId="urn:microsoft.com/office/officeart/2005/8/layout/orgChart1" loCatId="" qsTypeId="urn:microsoft.com/office/officeart/2005/8/quickstyle/simple4" qsCatId="simple" csTypeId="urn:microsoft.com/office/officeart/2005/8/colors/colorful1" csCatId="colorful" phldr="1"/>
      <dgm:spPr/>
      <dgm:t>
        <a:bodyPr/>
        <a:lstStyle/>
        <a:p>
          <a:endParaRPr lang="en-US"/>
        </a:p>
      </dgm:t>
    </dgm:pt>
    <dgm:pt modelId="{DB044128-3CA4-3B44-9A3D-FC94335A11BE}">
      <dgm:prSet phldrT="[Text]" custT="1"/>
      <dgm:spPr>
        <a:solidFill>
          <a:srgbClr val="DAE3EB"/>
        </a:solidFill>
        <a:ln w="19050">
          <a:solidFill>
            <a:schemeClr val="accent2">
              <a:lumMod val="75000"/>
            </a:schemeClr>
          </a:solidFill>
        </a:ln>
        <a:effectLst/>
      </dgm:spPr>
      <dgm:t>
        <a:bodyPr/>
        <a:lstStyle/>
        <a:p>
          <a:r>
            <a:rPr lang="en-US" sz="1600" b="1" dirty="0">
              <a:solidFill>
                <a:schemeClr val="bg1"/>
              </a:solidFill>
            </a:rPr>
            <a:t>Visual pathway</a:t>
          </a:r>
        </a:p>
      </dgm:t>
    </dgm:pt>
    <dgm:pt modelId="{0EEF74D5-3BCB-BC48-93F5-5292C63E5C98}" type="parTrans" cxnId="{E8BA2BDD-381B-0543-A95A-4B6084EA884F}">
      <dgm:prSet/>
      <dgm:spPr/>
      <dgm:t>
        <a:bodyPr/>
        <a:lstStyle/>
        <a:p>
          <a:endParaRPr lang="en-US">
            <a:solidFill>
              <a:schemeClr val="accent2">
                <a:lumMod val="75000"/>
              </a:schemeClr>
            </a:solidFill>
          </a:endParaRPr>
        </a:p>
      </dgm:t>
    </dgm:pt>
    <dgm:pt modelId="{AA690D6F-475C-8B41-90F5-34505F6F3E95}" type="sibTrans" cxnId="{E8BA2BDD-381B-0543-A95A-4B6084EA884F}">
      <dgm:prSet/>
      <dgm:spPr/>
      <dgm:t>
        <a:bodyPr/>
        <a:lstStyle/>
        <a:p>
          <a:endParaRPr lang="en-US">
            <a:solidFill>
              <a:schemeClr val="accent2">
                <a:lumMod val="75000"/>
              </a:schemeClr>
            </a:solidFill>
          </a:endParaRPr>
        </a:p>
      </dgm:t>
    </dgm:pt>
    <dgm:pt modelId="{7FA71B17-E19F-6F42-B907-9B8DF93E2D87}">
      <dgm:prSet phldrT="[Text]"/>
      <dgm:spPr>
        <a:noFill/>
        <a:ln w="19050">
          <a:solidFill>
            <a:schemeClr val="accent2">
              <a:lumMod val="75000"/>
            </a:schemeClr>
          </a:solidFill>
        </a:ln>
        <a:effectLst/>
      </dgm:spPr>
      <dgm:t>
        <a:bodyPr/>
        <a:lstStyle/>
        <a:p>
          <a:r>
            <a:rPr lang="en-US" dirty="0">
              <a:solidFill>
                <a:schemeClr val="accent2">
                  <a:lumMod val="75000"/>
                </a:schemeClr>
              </a:solidFill>
            </a:rPr>
            <a:t>2. Optic chiasma</a:t>
          </a:r>
        </a:p>
      </dgm:t>
    </dgm:pt>
    <dgm:pt modelId="{CE28C01E-1CCC-C14D-BF4D-998DD306AF99}" type="parTrans" cxnId="{5A0DCADC-B260-434D-ABA6-19260040BF18}">
      <dgm:prSet/>
      <dgm:spPr/>
      <dgm:t>
        <a:bodyPr/>
        <a:lstStyle/>
        <a:p>
          <a:endParaRPr lang="en-US">
            <a:solidFill>
              <a:schemeClr val="accent2">
                <a:lumMod val="75000"/>
              </a:schemeClr>
            </a:solidFill>
          </a:endParaRPr>
        </a:p>
      </dgm:t>
    </dgm:pt>
    <dgm:pt modelId="{7CD2858B-B9AA-1C43-9957-1FFD8D1F55F9}" type="sibTrans" cxnId="{5A0DCADC-B260-434D-ABA6-19260040BF18}">
      <dgm:prSet/>
      <dgm:spPr/>
      <dgm:t>
        <a:bodyPr/>
        <a:lstStyle/>
        <a:p>
          <a:endParaRPr lang="en-US">
            <a:solidFill>
              <a:schemeClr val="accent2">
                <a:lumMod val="75000"/>
              </a:schemeClr>
            </a:solidFill>
          </a:endParaRPr>
        </a:p>
      </dgm:t>
    </dgm:pt>
    <dgm:pt modelId="{0CDE0FA9-5F86-D54F-9118-FBDE3425A92E}">
      <dgm:prSet phldrT="[Text]"/>
      <dgm:spPr>
        <a:noFill/>
        <a:ln w="19050">
          <a:solidFill>
            <a:schemeClr val="accent2">
              <a:lumMod val="75000"/>
            </a:schemeClr>
          </a:solidFill>
        </a:ln>
        <a:effectLst/>
      </dgm:spPr>
      <dgm:t>
        <a:bodyPr/>
        <a:lstStyle/>
        <a:p>
          <a:r>
            <a:rPr lang="en-US" dirty="0">
              <a:solidFill>
                <a:schemeClr val="accent2">
                  <a:lumMod val="75000"/>
                </a:schemeClr>
              </a:solidFill>
            </a:rPr>
            <a:t>3. Optic tract</a:t>
          </a:r>
        </a:p>
      </dgm:t>
    </dgm:pt>
    <dgm:pt modelId="{7E6A2FF1-FE40-F04C-8DA3-1140D1F78EE5}" type="parTrans" cxnId="{7FA31E9C-6CDB-0B4A-9995-08D088429CDB}">
      <dgm:prSet/>
      <dgm:spPr/>
      <dgm:t>
        <a:bodyPr/>
        <a:lstStyle/>
        <a:p>
          <a:endParaRPr lang="en-US">
            <a:solidFill>
              <a:schemeClr val="accent2">
                <a:lumMod val="75000"/>
              </a:schemeClr>
            </a:solidFill>
          </a:endParaRPr>
        </a:p>
      </dgm:t>
    </dgm:pt>
    <dgm:pt modelId="{30E481DF-DD5F-924A-A9E9-1698E18316F5}" type="sibTrans" cxnId="{7FA31E9C-6CDB-0B4A-9995-08D088429CDB}">
      <dgm:prSet/>
      <dgm:spPr/>
      <dgm:t>
        <a:bodyPr/>
        <a:lstStyle/>
        <a:p>
          <a:pPr rtl="0"/>
          <a:endParaRPr lang="en-US">
            <a:solidFill>
              <a:schemeClr val="accent2">
                <a:lumMod val="75000"/>
              </a:schemeClr>
            </a:solidFill>
          </a:endParaRPr>
        </a:p>
      </dgm:t>
    </dgm:pt>
    <dgm:pt modelId="{B0CBA94B-87FB-AD41-BC82-6470EEF7DF4B}">
      <dgm:prSet/>
      <dgm:spPr>
        <a:noFill/>
        <a:ln w="19050">
          <a:solidFill>
            <a:schemeClr val="accent2">
              <a:lumMod val="75000"/>
            </a:schemeClr>
          </a:solidFill>
        </a:ln>
        <a:effectLst/>
      </dgm:spPr>
      <dgm:t>
        <a:bodyPr/>
        <a:lstStyle/>
        <a:p>
          <a:r>
            <a:rPr lang="en-US">
              <a:solidFill>
                <a:schemeClr val="accent2">
                  <a:lumMod val="75000"/>
                </a:schemeClr>
              </a:solidFill>
              <a:latin typeface="+mn-lt"/>
              <a:ea typeface="+mn-ea"/>
              <a:cs typeface="+mn-cs"/>
            </a:rPr>
            <a:t>1. Optic nerve </a:t>
          </a:r>
          <a:endParaRPr lang="en-US" dirty="0">
            <a:solidFill>
              <a:schemeClr val="accent2">
                <a:lumMod val="75000"/>
              </a:schemeClr>
            </a:solidFill>
            <a:latin typeface="+mn-lt"/>
            <a:ea typeface="+mn-ea"/>
            <a:cs typeface="+mn-cs"/>
          </a:endParaRPr>
        </a:p>
      </dgm:t>
    </dgm:pt>
    <dgm:pt modelId="{679FD499-399A-184A-AB30-FB644A939A5C}" type="parTrans" cxnId="{A9C69632-C63B-5E43-8626-81863334C991}">
      <dgm:prSet/>
      <dgm:spPr>
        <a:ln w="28575">
          <a:solidFill>
            <a:schemeClr val="accent2">
              <a:lumMod val="75000"/>
            </a:schemeClr>
          </a:solidFill>
        </a:ln>
      </dgm:spPr>
      <dgm:t>
        <a:bodyPr/>
        <a:lstStyle/>
        <a:p>
          <a:endParaRPr lang="en-US"/>
        </a:p>
      </dgm:t>
    </dgm:pt>
    <dgm:pt modelId="{837007C9-782C-524F-BBAD-C1FE227FE769}" type="sibTrans" cxnId="{A9C69632-C63B-5E43-8626-81863334C991}">
      <dgm:prSet/>
      <dgm:spPr/>
      <dgm:t>
        <a:bodyPr/>
        <a:lstStyle/>
        <a:p>
          <a:endParaRPr lang="en-US"/>
        </a:p>
      </dgm:t>
    </dgm:pt>
    <dgm:pt modelId="{280B7038-4691-5F49-A4FA-A833E4102D62}">
      <dgm:prSet/>
      <dgm:spPr>
        <a:noFill/>
        <a:ln w="19050">
          <a:solidFill>
            <a:schemeClr val="accent2">
              <a:lumMod val="75000"/>
            </a:schemeClr>
          </a:solidFill>
        </a:ln>
        <a:effectLst/>
      </dgm:spPr>
      <dgm:t>
        <a:bodyPr/>
        <a:lstStyle/>
        <a:p>
          <a:r>
            <a:rPr lang="en-US" dirty="0">
              <a:solidFill>
                <a:schemeClr val="accent2">
                  <a:lumMod val="75000"/>
                </a:schemeClr>
              </a:solidFill>
              <a:latin typeface="+mn-lt"/>
              <a:ea typeface="+mn-ea"/>
              <a:cs typeface="+mn-cs"/>
            </a:rPr>
            <a:t>4.Lateral geniculate body (nucleus) </a:t>
          </a:r>
        </a:p>
      </dgm:t>
    </dgm:pt>
    <dgm:pt modelId="{6C0C8106-94A2-4042-B736-A2D75981BBA5}" type="parTrans" cxnId="{23F90260-98FA-F14E-97C9-8F7104CC6785}">
      <dgm:prSet/>
      <dgm:spPr/>
      <dgm:t>
        <a:bodyPr/>
        <a:lstStyle/>
        <a:p>
          <a:endParaRPr lang="en-US"/>
        </a:p>
      </dgm:t>
    </dgm:pt>
    <dgm:pt modelId="{D4968E30-11DB-B542-8C23-21CF65515AA2}" type="sibTrans" cxnId="{23F90260-98FA-F14E-97C9-8F7104CC6785}">
      <dgm:prSet/>
      <dgm:spPr/>
      <dgm:t>
        <a:bodyPr/>
        <a:lstStyle/>
        <a:p>
          <a:endParaRPr lang="en-US"/>
        </a:p>
      </dgm:t>
    </dgm:pt>
    <dgm:pt modelId="{7CC28496-A2DC-0041-B0BC-37D1F2387467}">
      <dgm:prSet/>
      <dgm:spPr>
        <a:noFill/>
        <a:ln w="19050">
          <a:solidFill>
            <a:schemeClr val="accent2">
              <a:lumMod val="75000"/>
            </a:schemeClr>
          </a:solidFill>
        </a:ln>
        <a:effectLst/>
      </dgm:spPr>
      <dgm:t>
        <a:bodyPr/>
        <a:lstStyle/>
        <a:p>
          <a:r>
            <a:rPr lang="en-US" dirty="0">
              <a:solidFill>
                <a:schemeClr val="accent2">
                  <a:lumMod val="75000"/>
                </a:schemeClr>
              </a:solidFill>
              <a:latin typeface="+mn-lt"/>
              <a:ea typeface="+mn-ea"/>
              <a:cs typeface="+mn-cs"/>
            </a:rPr>
            <a:t>5.Optic radiation </a:t>
          </a:r>
        </a:p>
      </dgm:t>
    </dgm:pt>
    <dgm:pt modelId="{146D1357-1949-CA41-9459-C9E6CFFD19E7}" type="parTrans" cxnId="{D0ECA3A8-AE4F-AE45-A2F9-A81E594CDC5F}">
      <dgm:prSet/>
      <dgm:spPr>
        <a:ln w="28575">
          <a:solidFill>
            <a:schemeClr val="accent2">
              <a:lumMod val="75000"/>
            </a:schemeClr>
          </a:solidFill>
        </a:ln>
      </dgm:spPr>
      <dgm:t>
        <a:bodyPr/>
        <a:lstStyle/>
        <a:p>
          <a:endParaRPr lang="en-US"/>
        </a:p>
      </dgm:t>
    </dgm:pt>
    <dgm:pt modelId="{9052DE72-F65A-7642-81FA-D46FCE2B7D71}" type="sibTrans" cxnId="{D0ECA3A8-AE4F-AE45-A2F9-A81E594CDC5F}">
      <dgm:prSet/>
      <dgm:spPr/>
      <dgm:t>
        <a:bodyPr/>
        <a:lstStyle/>
        <a:p>
          <a:endParaRPr lang="en-US"/>
        </a:p>
      </dgm:t>
    </dgm:pt>
    <dgm:pt modelId="{4C39A61C-A8E5-0C4F-83E7-FEF685E32861}">
      <dgm:prSet/>
      <dgm:spPr>
        <a:noFill/>
        <a:ln w="19050">
          <a:solidFill>
            <a:schemeClr val="accent2">
              <a:lumMod val="75000"/>
            </a:schemeClr>
          </a:solidFill>
        </a:ln>
        <a:effectLst/>
      </dgm:spPr>
      <dgm:t>
        <a:bodyPr/>
        <a:lstStyle/>
        <a:p>
          <a:r>
            <a:rPr lang="en-US">
              <a:solidFill>
                <a:schemeClr val="accent2">
                  <a:lumMod val="75000"/>
                </a:schemeClr>
              </a:solidFill>
              <a:latin typeface="+mn-lt"/>
              <a:ea typeface="+mn-ea"/>
              <a:cs typeface="+mn-cs"/>
            </a:rPr>
            <a:t>6.Visual cortex </a:t>
          </a:r>
          <a:endParaRPr lang="en-US" dirty="0">
            <a:solidFill>
              <a:schemeClr val="accent2">
                <a:lumMod val="75000"/>
              </a:schemeClr>
            </a:solidFill>
            <a:latin typeface="+mn-lt"/>
            <a:ea typeface="+mn-ea"/>
            <a:cs typeface="+mn-cs"/>
          </a:endParaRPr>
        </a:p>
      </dgm:t>
    </dgm:pt>
    <dgm:pt modelId="{12F2BCF9-EF1D-0D41-ADB7-297CBBFF08C1}" type="parTrans" cxnId="{D8D389B3-60A7-6F4F-A9C4-EE7867C3003A}">
      <dgm:prSet/>
      <dgm:spPr>
        <a:ln w="28575">
          <a:solidFill>
            <a:schemeClr val="accent2">
              <a:lumMod val="75000"/>
            </a:schemeClr>
          </a:solidFill>
        </a:ln>
      </dgm:spPr>
      <dgm:t>
        <a:bodyPr/>
        <a:lstStyle/>
        <a:p>
          <a:endParaRPr lang="en-US"/>
        </a:p>
      </dgm:t>
    </dgm:pt>
    <dgm:pt modelId="{4D5A431F-D397-F240-9AFD-75C0BA0FBD4A}" type="sibTrans" cxnId="{D8D389B3-60A7-6F4F-A9C4-EE7867C3003A}">
      <dgm:prSet/>
      <dgm:spPr/>
      <dgm:t>
        <a:bodyPr/>
        <a:lstStyle/>
        <a:p>
          <a:endParaRPr lang="en-US"/>
        </a:p>
      </dgm:t>
    </dgm:pt>
    <dgm:pt modelId="{54379AEA-D6F7-DE4D-904F-6E6D1EE5530F}" type="pres">
      <dgm:prSet presAssocID="{45CA622D-89CD-C145-B697-837028724810}" presName="hierChild1" presStyleCnt="0">
        <dgm:presLayoutVars>
          <dgm:orgChart val="1"/>
          <dgm:chPref val="1"/>
          <dgm:dir/>
          <dgm:animOne val="branch"/>
          <dgm:animLvl val="lvl"/>
          <dgm:resizeHandles/>
        </dgm:presLayoutVars>
      </dgm:prSet>
      <dgm:spPr/>
      <dgm:t>
        <a:bodyPr/>
        <a:lstStyle/>
        <a:p>
          <a:endParaRPr lang="en-US"/>
        </a:p>
      </dgm:t>
    </dgm:pt>
    <dgm:pt modelId="{F2FCCE36-2052-3844-ADEA-F5A188741D25}" type="pres">
      <dgm:prSet presAssocID="{DB044128-3CA4-3B44-9A3D-FC94335A11BE}" presName="hierRoot1" presStyleCnt="0">
        <dgm:presLayoutVars>
          <dgm:hierBranch val="init"/>
        </dgm:presLayoutVars>
      </dgm:prSet>
      <dgm:spPr/>
    </dgm:pt>
    <dgm:pt modelId="{13928E7C-4597-8F4F-A51B-7A9BEB6D5586}" type="pres">
      <dgm:prSet presAssocID="{DB044128-3CA4-3B44-9A3D-FC94335A11BE}" presName="rootComposite1" presStyleCnt="0"/>
      <dgm:spPr/>
    </dgm:pt>
    <dgm:pt modelId="{17D0D146-ED67-D04F-83ED-C8EA4097F40D}" type="pres">
      <dgm:prSet presAssocID="{DB044128-3CA4-3B44-9A3D-FC94335A11BE}" presName="rootText1" presStyleLbl="node0" presStyleIdx="0" presStyleCnt="1" custScaleX="135371">
        <dgm:presLayoutVars>
          <dgm:chPref val="3"/>
        </dgm:presLayoutVars>
      </dgm:prSet>
      <dgm:spPr/>
      <dgm:t>
        <a:bodyPr/>
        <a:lstStyle/>
        <a:p>
          <a:endParaRPr lang="en-US"/>
        </a:p>
      </dgm:t>
    </dgm:pt>
    <dgm:pt modelId="{A5B66E34-9D26-C242-96E8-5F1464507EE4}" type="pres">
      <dgm:prSet presAssocID="{DB044128-3CA4-3B44-9A3D-FC94335A11BE}" presName="rootConnector1" presStyleLbl="node1" presStyleIdx="0" presStyleCnt="0"/>
      <dgm:spPr/>
      <dgm:t>
        <a:bodyPr/>
        <a:lstStyle/>
        <a:p>
          <a:endParaRPr lang="en-US"/>
        </a:p>
      </dgm:t>
    </dgm:pt>
    <dgm:pt modelId="{7A3A9A71-2944-7A48-9A61-3A9C9BB0BC12}" type="pres">
      <dgm:prSet presAssocID="{DB044128-3CA4-3B44-9A3D-FC94335A11BE}" presName="hierChild2" presStyleCnt="0"/>
      <dgm:spPr/>
    </dgm:pt>
    <dgm:pt modelId="{15EF8B37-C799-1E41-97CB-2BFE1117C896}" type="pres">
      <dgm:prSet presAssocID="{679FD499-399A-184A-AB30-FB644A939A5C}" presName="Name37" presStyleLbl="parChTrans1D2" presStyleIdx="0" presStyleCnt="6"/>
      <dgm:spPr/>
      <dgm:t>
        <a:bodyPr/>
        <a:lstStyle/>
        <a:p>
          <a:endParaRPr lang="en-US"/>
        </a:p>
      </dgm:t>
    </dgm:pt>
    <dgm:pt modelId="{31B973FD-D060-CE4E-8F3D-118DD75A9BAB}" type="pres">
      <dgm:prSet presAssocID="{B0CBA94B-87FB-AD41-BC82-6470EEF7DF4B}" presName="hierRoot2" presStyleCnt="0">
        <dgm:presLayoutVars>
          <dgm:hierBranch val="init"/>
        </dgm:presLayoutVars>
      </dgm:prSet>
      <dgm:spPr/>
    </dgm:pt>
    <dgm:pt modelId="{530D0B5C-620C-C249-8F12-593CE7182ABD}" type="pres">
      <dgm:prSet presAssocID="{B0CBA94B-87FB-AD41-BC82-6470EEF7DF4B}" presName="rootComposite" presStyleCnt="0"/>
      <dgm:spPr/>
    </dgm:pt>
    <dgm:pt modelId="{AC4526E1-78B8-E143-B65D-02B6914B6A6B}" type="pres">
      <dgm:prSet presAssocID="{B0CBA94B-87FB-AD41-BC82-6470EEF7DF4B}" presName="rootText" presStyleLbl="node2" presStyleIdx="0" presStyleCnt="6">
        <dgm:presLayoutVars>
          <dgm:chPref val="3"/>
        </dgm:presLayoutVars>
      </dgm:prSet>
      <dgm:spPr/>
      <dgm:t>
        <a:bodyPr/>
        <a:lstStyle/>
        <a:p>
          <a:endParaRPr lang="en-US"/>
        </a:p>
      </dgm:t>
    </dgm:pt>
    <dgm:pt modelId="{1E7DA73D-1749-E346-AE7A-F7FCDA687D63}" type="pres">
      <dgm:prSet presAssocID="{B0CBA94B-87FB-AD41-BC82-6470EEF7DF4B}" presName="rootConnector" presStyleLbl="node2" presStyleIdx="0" presStyleCnt="6"/>
      <dgm:spPr/>
      <dgm:t>
        <a:bodyPr/>
        <a:lstStyle/>
        <a:p>
          <a:endParaRPr lang="en-US"/>
        </a:p>
      </dgm:t>
    </dgm:pt>
    <dgm:pt modelId="{5531ED94-65BE-A141-BAF7-C8EA71C2F45A}" type="pres">
      <dgm:prSet presAssocID="{B0CBA94B-87FB-AD41-BC82-6470EEF7DF4B}" presName="hierChild4" presStyleCnt="0"/>
      <dgm:spPr/>
    </dgm:pt>
    <dgm:pt modelId="{D1D76D51-02CF-C645-ACAA-8D593D00AD32}" type="pres">
      <dgm:prSet presAssocID="{B0CBA94B-87FB-AD41-BC82-6470EEF7DF4B}" presName="hierChild5" presStyleCnt="0"/>
      <dgm:spPr/>
    </dgm:pt>
    <dgm:pt modelId="{64605D36-7F6E-344F-A034-71CD75FD90D5}" type="pres">
      <dgm:prSet presAssocID="{CE28C01E-1CCC-C14D-BF4D-998DD306AF99}" presName="Name37" presStyleLbl="parChTrans1D2" presStyleIdx="1" presStyleCnt="6"/>
      <dgm:spPr/>
      <dgm:t>
        <a:bodyPr/>
        <a:lstStyle/>
        <a:p>
          <a:endParaRPr lang="en-US"/>
        </a:p>
      </dgm:t>
    </dgm:pt>
    <dgm:pt modelId="{7CAC0F14-553B-E84C-9C34-19F6397F29D5}" type="pres">
      <dgm:prSet presAssocID="{7FA71B17-E19F-6F42-B907-9B8DF93E2D87}" presName="hierRoot2" presStyleCnt="0">
        <dgm:presLayoutVars>
          <dgm:hierBranch val="init"/>
        </dgm:presLayoutVars>
      </dgm:prSet>
      <dgm:spPr/>
    </dgm:pt>
    <dgm:pt modelId="{43E01C10-87EA-D14F-A9DD-875626C9C81B}" type="pres">
      <dgm:prSet presAssocID="{7FA71B17-E19F-6F42-B907-9B8DF93E2D87}" presName="rootComposite" presStyleCnt="0"/>
      <dgm:spPr/>
    </dgm:pt>
    <dgm:pt modelId="{4C68A5B7-1A6C-AD46-8915-ED2373852A55}" type="pres">
      <dgm:prSet presAssocID="{7FA71B17-E19F-6F42-B907-9B8DF93E2D87}" presName="rootText" presStyleLbl="node2" presStyleIdx="1" presStyleCnt="6">
        <dgm:presLayoutVars>
          <dgm:chPref val="3"/>
        </dgm:presLayoutVars>
      </dgm:prSet>
      <dgm:spPr/>
      <dgm:t>
        <a:bodyPr/>
        <a:lstStyle/>
        <a:p>
          <a:endParaRPr lang="en-US"/>
        </a:p>
      </dgm:t>
    </dgm:pt>
    <dgm:pt modelId="{CCB35CEE-4C3D-044F-818F-6767CD36D01A}" type="pres">
      <dgm:prSet presAssocID="{7FA71B17-E19F-6F42-B907-9B8DF93E2D87}" presName="rootConnector" presStyleLbl="node2" presStyleIdx="1" presStyleCnt="6"/>
      <dgm:spPr/>
      <dgm:t>
        <a:bodyPr/>
        <a:lstStyle/>
        <a:p>
          <a:endParaRPr lang="en-US"/>
        </a:p>
      </dgm:t>
    </dgm:pt>
    <dgm:pt modelId="{9C190429-C8A2-B143-A0E3-B72ECD1F967D}" type="pres">
      <dgm:prSet presAssocID="{7FA71B17-E19F-6F42-B907-9B8DF93E2D87}" presName="hierChild4" presStyleCnt="0"/>
      <dgm:spPr/>
    </dgm:pt>
    <dgm:pt modelId="{657BB39D-379A-AD47-98E3-69FF43DCA48B}" type="pres">
      <dgm:prSet presAssocID="{7FA71B17-E19F-6F42-B907-9B8DF93E2D87}" presName="hierChild5" presStyleCnt="0"/>
      <dgm:spPr/>
    </dgm:pt>
    <dgm:pt modelId="{F9CE4D27-15E4-9F49-AAE2-640004AE3142}" type="pres">
      <dgm:prSet presAssocID="{7E6A2FF1-FE40-F04C-8DA3-1140D1F78EE5}" presName="Name37" presStyleLbl="parChTrans1D2" presStyleIdx="2" presStyleCnt="6"/>
      <dgm:spPr/>
      <dgm:t>
        <a:bodyPr/>
        <a:lstStyle/>
        <a:p>
          <a:endParaRPr lang="en-US"/>
        </a:p>
      </dgm:t>
    </dgm:pt>
    <dgm:pt modelId="{74ED26B2-7B67-3B4C-82D4-0021022675BC}" type="pres">
      <dgm:prSet presAssocID="{0CDE0FA9-5F86-D54F-9118-FBDE3425A92E}" presName="hierRoot2" presStyleCnt="0">
        <dgm:presLayoutVars>
          <dgm:hierBranch val="init"/>
        </dgm:presLayoutVars>
      </dgm:prSet>
      <dgm:spPr/>
    </dgm:pt>
    <dgm:pt modelId="{5BA2C7C8-BC3E-AB47-B124-C36E4056DFA2}" type="pres">
      <dgm:prSet presAssocID="{0CDE0FA9-5F86-D54F-9118-FBDE3425A92E}" presName="rootComposite" presStyleCnt="0"/>
      <dgm:spPr/>
    </dgm:pt>
    <dgm:pt modelId="{C5084E6D-30CB-9142-830A-C25A65F1EEA9}" type="pres">
      <dgm:prSet presAssocID="{0CDE0FA9-5F86-D54F-9118-FBDE3425A92E}" presName="rootText" presStyleLbl="node2" presStyleIdx="2" presStyleCnt="6">
        <dgm:presLayoutVars>
          <dgm:chPref val="3"/>
        </dgm:presLayoutVars>
      </dgm:prSet>
      <dgm:spPr/>
      <dgm:t>
        <a:bodyPr/>
        <a:lstStyle/>
        <a:p>
          <a:endParaRPr lang="en-US"/>
        </a:p>
      </dgm:t>
    </dgm:pt>
    <dgm:pt modelId="{F2C6B15B-0489-AF45-8088-62C6A1FCA74F}" type="pres">
      <dgm:prSet presAssocID="{0CDE0FA9-5F86-D54F-9118-FBDE3425A92E}" presName="rootConnector" presStyleLbl="node2" presStyleIdx="2" presStyleCnt="6"/>
      <dgm:spPr/>
      <dgm:t>
        <a:bodyPr/>
        <a:lstStyle/>
        <a:p>
          <a:endParaRPr lang="en-US"/>
        </a:p>
      </dgm:t>
    </dgm:pt>
    <dgm:pt modelId="{382E53A9-5455-1F46-AB16-F8FAF6E46E39}" type="pres">
      <dgm:prSet presAssocID="{0CDE0FA9-5F86-D54F-9118-FBDE3425A92E}" presName="hierChild4" presStyleCnt="0"/>
      <dgm:spPr/>
    </dgm:pt>
    <dgm:pt modelId="{67884E35-5C20-D345-B7A0-FC5041628211}" type="pres">
      <dgm:prSet presAssocID="{0CDE0FA9-5F86-D54F-9118-FBDE3425A92E}" presName="hierChild5" presStyleCnt="0"/>
      <dgm:spPr/>
    </dgm:pt>
    <dgm:pt modelId="{EC34EE24-7756-274E-8900-D058302D3739}" type="pres">
      <dgm:prSet presAssocID="{6C0C8106-94A2-4042-B736-A2D75981BBA5}" presName="Name37" presStyleLbl="parChTrans1D2" presStyleIdx="3" presStyleCnt="6"/>
      <dgm:spPr/>
      <dgm:t>
        <a:bodyPr/>
        <a:lstStyle/>
        <a:p>
          <a:endParaRPr lang="en-US"/>
        </a:p>
      </dgm:t>
    </dgm:pt>
    <dgm:pt modelId="{EE53DD25-6750-B642-AF1D-6370B9AF8F17}" type="pres">
      <dgm:prSet presAssocID="{280B7038-4691-5F49-A4FA-A833E4102D62}" presName="hierRoot2" presStyleCnt="0">
        <dgm:presLayoutVars>
          <dgm:hierBranch val="init"/>
        </dgm:presLayoutVars>
      </dgm:prSet>
      <dgm:spPr/>
    </dgm:pt>
    <dgm:pt modelId="{E51C2393-A3FE-0C4C-AD8C-ED616E5A984A}" type="pres">
      <dgm:prSet presAssocID="{280B7038-4691-5F49-A4FA-A833E4102D62}" presName="rootComposite" presStyleCnt="0"/>
      <dgm:spPr/>
    </dgm:pt>
    <dgm:pt modelId="{C9306AA5-FD9B-3B46-B093-C6BB18BE7AD1}" type="pres">
      <dgm:prSet presAssocID="{280B7038-4691-5F49-A4FA-A833E4102D62}" presName="rootText" presStyleLbl="node2" presStyleIdx="3" presStyleCnt="6">
        <dgm:presLayoutVars>
          <dgm:chPref val="3"/>
        </dgm:presLayoutVars>
      </dgm:prSet>
      <dgm:spPr/>
      <dgm:t>
        <a:bodyPr/>
        <a:lstStyle/>
        <a:p>
          <a:endParaRPr lang="en-US"/>
        </a:p>
      </dgm:t>
    </dgm:pt>
    <dgm:pt modelId="{C144F393-6E02-B647-BDA1-E8D9B807C28C}" type="pres">
      <dgm:prSet presAssocID="{280B7038-4691-5F49-A4FA-A833E4102D62}" presName="rootConnector" presStyleLbl="node2" presStyleIdx="3" presStyleCnt="6"/>
      <dgm:spPr/>
      <dgm:t>
        <a:bodyPr/>
        <a:lstStyle/>
        <a:p>
          <a:endParaRPr lang="en-US"/>
        </a:p>
      </dgm:t>
    </dgm:pt>
    <dgm:pt modelId="{07E0DD84-71B3-D74B-A7E5-467FAFB0F0F6}" type="pres">
      <dgm:prSet presAssocID="{280B7038-4691-5F49-A4FA-A833E4102D62}" presName="hierChild4" presStyleCnt="0"/>
      <dgm:spPr/>
    </dgm:pt>
    <dgm:pt modelId="{2060B8DD-54BD-B948-8974-1F93E84E7882}" type="pres">
      <dgm:prSet presAssocID="{280B7038-4691-5F49-A4FA-A833E4102D62}" presName="hierChild5" presStyleCnt="0"/>
      <dgm:spPr/>
    </dgm:pt>
    <dgm:pt modelId="{D7A39F14-FEAE-8E4F-8CD9-D8B2DB7EE79B}" type="pres">
      <dgm:prSet presAssocID="{146D1357-1949-CA41-9459-C9E6CFFD19E7}" presName="Name37" presStyleLbl="parChTrans1D2" presStyleIdx="4" presStyleCnt="6"/>
      <dgm:spPr/>
      <dgm:t>
        <a:bodyPr/>
        <a:lstStyle/>
        <a:p>
          <a:endParaRPr lang="en-US"/>
        </a:p>
      </dgm:t>
    </dgm:pt>
    <dgm:pt modelId="{BA8DDB1C-0955-2B4C-AC13-B76B1D66CBE0}" type="pres">
      <dgm:prSet presAssocID="{7CC28496-A2DC-0041-B0BC-37D1F2387467}" presName="hierRoot2" presStyleCnt="0">
        <dgm:presLayoutVars>
          <dgm:hierBranch val="init"/>
        </dgm:presLayoutVars>
      </dgm:prSet>
      <dgm:spPr/>
    </dgm:pt>
    <dgm:pt modelId="{F645C206-5D58-594B-8801-2C30C6E57095}" type="pres">
      <dgm:prSet presAssocID="{7CC28496-A2DC-0041-B0BC-37D1F2387467}" presName="rootComposite" presStyleCnt="0"/>
      <dgm:spPr/>
    </dgm:pt>
    <dgm:pt modelId="{D9EA5C6F-9103-3146-8384-DC4C0CEE6220}" type="pres">
      <dgm:prSet presAssocID="{7CC28496-A2DC-0041-B0BC-37D1F2387467}" presName="rootText" presStyleLbl="node2" presStyleIdx="4" presStyleCnt="6">
        <dgm:presLayoutVars>
          <dgm:chPref val="3"/>
        </dgm:presLayoutVars>
      </dgm:prSet>
      <dgm:spPr/>
      <dgm:t>
        <a:bodyPr/>
        <a:lstStyle/>
        <a:p>
          <a:endParaRPr lang="en-US"/>
        </a:p>
      </dgm:t>
    </dgm:pt>
    <dgm:pt modelId="{A8B47FE5-670E-D64A-89BC-5BEE118119B0}" type="pres">
      <dgm:prSet presAssocID="{7CC28496-A2DC-0041-B0BC-37D1F2387467}" presName="rootConnector" presStyleLbl="node2" presStyleIdx="4" presStyleCnt="6"/>
      <dgm:spPr/>
      <dgm:t>
        <a:bodyPr/>
        <a:lstStyle/>
        <a:p>
          <a:endParaRPr lang="en-US"/>
        </a:p>
      </dgm:t>
    </dgm:pt>
    <dgm:pt modelId="{C974C80A-C459-1C4D-ACE7-68246DFE239A}" type="pres">
      <dgm:prSet presAssocID="{7CC28496-A2DC-0041-B0BC-37D1F2387467}" presName="hierChild4" presStyleCnt="0"/>
      <dgm:spPr/>
    </dgm:pt>
    <dgm:pt modelId="{7E3DBC83-28E5-9049-80B5-4D97DC7B6175}" type="pres">
      <dgm:prSet presAssocID="{7CC28496-A2DC-0041-B0BC-37D1F2387467}" presName="hierChild5" presStyleCnt="0"/>
      <dgm:spPr/>
    </dgm:pt>
    <dgm:pt modelId="{54B65454-8B99-B149-A15A-FBCF2F5C59B7}" type="pres">
      <dgm:prSet presAssocID="{12F2BCF9-EF1D-0D41-ADB7-297CBBFF08C1}" presName="Name37" presStyleLbl="parChTrans1D2" presStyleIdx="5" presStyleCnt="6"/>
      <dgm:spPr/>
      <dgm:t>
        <a:bodyPr/>
        <a:lstStyle/>
        <a:p>
          <a:endParaRPr lang="en-US"/>
        </a:p>
      </dgm:t>
    </dgm:pt>
    <dgm:pt modelId="{0E7287E1-36F1-E142-A1FA-3F8C14999F79}" type="pres">
      <dgm:prSet presAssocID="{4C39A61C-A8E5-0C4F-83E7-FEF685E32861}" presName="hierRoot2" presStyleCnt="0">
        <dgm:presLayoutVars>
          <dgm:hierBranch val="init"/>
        </dgm:presLayoutVars>
      </dgm:prSet>
      <dgm:spPr/>
    </dgm:pt>
    <dgm:pt modelId="{A79F5AE3-FD74-7E4A-B4A8-8829B4577198}" type="pres">
      <dgm:prSet presAssocID="{4C39A61C-A8E5-0C4F-83E7-FEF685E32861}" presName="rootComposite" presStyleCnt="0"/>
      <dgm:spPr/>
    </dgm:pt>
    <dgm:pt modelId="{813C19B4-3FC4-484E-BE35-9631DCA3F84E}" type="pres">
      <dgm:prSet presAssocID="{4C39A61C-A8E5-0C4F-83E7-FEF685E32861}" presName="rootText" presStyleLbl="node2" presStyleIdx="5" presStyleCnt="6">
        <dgm:presLayoutVars>
          <dgm:chPref val="3"/>
        </dgm:presLayoutVars>
      </dgm:prSet>
      <dgm:spPr/>
      <dgm:t>
        <a:bodyPr/>
        <a:lstStyle/>
        <a:p>
          <a:endParaRPr lang="en-US"/>
        </a:p>
      </dgm:t>
    </dgm:pt>
    <dgm:pt modelId="{3417B203-B112-C548-AD12-3A868B9F1615}" type="pres">
      <dgm:prSet presAssocID="{4C39A61C-A8E5-0C4F-83E7-FEF685E32861}" presName="rootConnector" presStyleLbl="node2" presStyleIdx="5" presStyleCnt="6"/>
      <dgm:spPr/>
      <dgm:t>
        <a:bodyPr/>
        <a:lstStyle/>
        <a:p>
          <a:endParaRPr lang="en-US"/>
        </a:p>
      </dgm:t>
    </dgm:pt>
    <dgm:pt modelId="{B137F524-7361-044F-AFA7-B6702B87758E}" type="pres">
      <dgm:prSet presAssocID="{4C39A61C-A8E5-0C4F-83E7-FEF685E32861}" presName="hierChild4" presStyleCnt="0"/>
      <dgm:spPr/>
    </dgm:pt>
    <dgm:pt modelId="{C1209472-7995-AA4C-82A3-DEB5B4315EB3}" type="pres">
      <dgm:prSet presAssocID="{4C39A61C-A8E5-0C4F-83E7-FEF685E32861}" presName="hierChild5" presStyleCnt="0"/>
      <dgm:spPr/>
    </dgm:pt>
    <dgm:pt modelId="{A1FD14DE-74ED-8A41-A01F-6F0057772B1D}" type="pres">
      <dgm:prSet presAssocID="{DB044128-3CA4-3B44-9A3D-FC94335A11BE}" presName="hierChild3" presStyleCnt="0"/>
      <dgm:spPr/>
    </dgm:pt>
  </dgm:ptLst>
  <dgm:cxnLst>
    <dgm:cxn modelId="{A9C69632-C63B-5E43-8626-81863334C991}" srcId="{DB044128-3CA4-3B44-9A3D-FC94335A11BE}" destId="{B0CBA94B-87FB-AD41-BC82-6470EEF7DF4B}" srcOrd="0" destOrd="0" parTransId="{679FD499-399A-184A-AB30-FB644A939A5C}" sibTransId="{837007C9-782C-524F-BBAD-C1FE227FE769}"/>
    <dgm:cxn modelId="{23F90260-98FA-F14E-97C9-8F7104CC6785}" srcId="{DB044128-3CA4-3B44-9A3D-FC94335A11BE}" destId="{280B7038-4691-5F49-A4FA-A833E4102D62}" srcOrd="3" destOrd="0" parTransId="{6C0C8106-94A2-4042-B736-A2D75981BBA5}" sibTransId="{D4968E30-11DB-B542-8C23-21CF65515AA2}"/>
    <dgm:cxn modelId="{771C1C3E-ED15-FE4C-961A-E9F6830C0EBD}" type="presOf" srcId="{7FA71B17-E19F-6F42-B907-9B8DF93E2D87}" destId="{CCB35CEE-4C3D-044F-818F-6767CD36D01A}" srcOrd="1" destOrd="0" presId="urn:microsoft.com/office/officeart/2005/8/layout/orgChart1"/>
    <dgm:cxn modelId="{DF58FD94-8698-C847-AC32-3B5364082EB9}" type="presOf" srcId="{DB044128-3CA4-3B44-9A3D-FC94335A11BE}" destId="{A5B66E34-9D26-C242-96E8-5F1464507EE4}" srcOrd="1" destOrd="0" presId="urn:microsoft.com/office/officeart/2005/8/layout/orgChart1"/>
    <dgm:cxn modelId="{57654AF3-294E-654D-B0F8-53A5A20F4622}" type="presOf" srcId="{280B7038-4691-5F49-A4FA-A833E4102D62}" destId="{C144F393-6E02-B647-BDA1-E8D9B807C28C}" srcOrd="1" destOrd="0" presId="urn:microsoft.com/office/officeart/2005/8/layout/orgChart1"/>
    <dgm:cxn modelId="{64D5CB5E-4A27-8943-97B6-BE78A32725EF}" type="presOf" srcId="{6C0C8106-94A2-4042-B736-A2D75981BBA5}" destId="{EC34EE24-7756-274E-8900-D058302D3739}" srcOrd="0" destOrd="0" presId="urn:microsoft.com/office/officeart/2005/8/layout/orgChart1"/>
    <dgm:cxn modelId="{A2EF3182-7D37-0F45-8C17-53AAAE7B8367}" type="presOf" srcId="{280B7038-4691-5F49-A4FA-A833E4102D62}" destId="{C9306AA5-FD9B-3B46-B093-C6BB18BE7AD1}" srcOrd="0" destOrd="0" presId="urn:microsoft.com/office/officeart/2005/8/layout/orgChart1"/>
    <dgm:cxn modelId="{BAAA6755-3C13-264F-8079-DA956481AEBB}" type="presOf" srcId="{7CC28496-A2DC-0041-B0BC-37D1F2387467}" destId="{A8B47FE5-670E-D64A-89BC-5BEE118119B0}" srcOrd="1" destOrd="0" presId="urn:microsoft.com/office/officeart/2005/8/layout/orgChart1"/>
    <dgm:cxn modelId="{F2B5F2D0-F6AE-1648-9632-B2D64C92C929}" type="presOf" srcId="{45CA622D-89CD-C145-B697-837028724810}" destId="{54379AEA-D6F7-DE4D-904F-6E6D1EE5530F}" srcOrd="0" destOrd="0" presId="urn:microsoft.com/office/officeart/2005/8/layout/orgChart1"/>
    <dgm:cxn modelId="{4C505E2B-F3ED-A647-9280-81CC74AF66F6}" type="presOf" srcId="{0CDE0FA9-5F86-D54F-9118-FBDE3425A92E}" destId="{C5084E6D-30CB-9142-830A-C25A65F1EEA9}" srcOrd="0" destOrd="0" presId="urn:microsoft.com/office/officeart/2005/8/layout/orgChart1"/>
    <dgm:cxn modelId="{42A3DAA3-DD1A-EF44-AB2C-D6604F90F99A}" type="presOf" srcId="{7FA71B17-E19F-6F42-B907-9B8DF93E2D87}" destId="{4C68A5B7-1A6C-AD46-8915-ED2373852A55}" srcOrd="0" destOrd="0" presId="urn:microsoft.com/office/officeart/2005/8/layout/orgChart1"/>
    <dgm:cxn modelId="{A3A621C1-C00B-6D40-9158-79F03EE33B25}" type="presOf" srcId="{4C39A61C-A8E5-0C4F-83E7-FEF685E32861}" destId="{3417B203-B112-C548-AD12-3A868B9F1615}" srcOrd="1" destOrd="0" presId="urn:microsoft.com/office/officeart/2005/8/layout/orgChart1"/>
    <dgm:cxn modelId="{4EA3ABDC-7A7F-1C47-8288-93DDD52EA23A}" type="presOf" srcId="{679FD499-399A-184A-AB30-FB644A939A5C}" destId="{15EF8B37-C799-1E41-97CB-2BFE1117C896}" srcOrd="0" destOrd="0" presId="urn:microsoft.com/office/officeart/2005/8/layout/orgChart1"/>
    <dgm:cxn modelId="{369BEDD8-8DCA-9748-AC93-32546BBE25AB}" type="presOf" srcId="{CE28C01E-1CCC-C14D-BF4D-998DD306AF99}" destId="{64605D36-7F6E-344F-A034-71CD75FD90D5}" srcOrd="0" destOrd="0" presId="urn:microsoft.com/office/officeart/2005/8/layout/orgChart1"/>
    <dgm:cxn modelId="{7FA31E9C-6CDB-0B4A-9995-08D088429CDB}" srcId="{DB044128-3CA4-3B44-9A3D-FC94335A11BE}" destId="{0CDE0FA9-5F86-D54F-9118-FBDE3425A92E}" srcOrd="2" destOrd="0" parTransId="{7E6A2FF1-FE40-F04C-8DA3-1140D1F78EE5}" sibTransId="{30E481DF-DD5F-924A-A9E9-1698E18316F5}"/>
    <dgm:cxn modelId="{5A0DCADC-B260-434D-ABA6-19260040BF18}" srcId="{DB044128-3CA4-3B44-9A3D-FC94335A11BE}" destId="{7FA71B17-E19F-6F42-B907-9B8DF93E2D87}" srcOrd="1" destOrd="0" parTransId="{CE28C01E-1CCC-C14D-BF4D-998DD306AF99}" sibTransId="{7CD2858B-B9AA-1C43-9957-1FFD8D1F55F9}"/>
    <dgm:cxn modelId="{7E512BB0-F29E-0945-BC8E-18A7D7738D10}" type="presOf" srcId="{4C39A61C-A8E5-0C4F-83E7-FEF685E32861}" destId="{813C19B4-3FC4-484E-BE35-9631DCA3F84E}" srcOrd="0" destOrd="0" presId="urn:microsoft.com/office/officeart/2005/8/layout/orgChart1"/>
    <dgm:cxn modelId="{E8BA2BDD-381B-0543-A95A-4B6084EA884F}" srcId="{45CA622D-89CD-C145-B697-837028724810}" destId="{DB044128-3CA4-3B44-9A3D-FC94335A11BE}" srcOrd="0" destOrd="0" parTransId="{0EEF74D5-3BCB-BC48-93F5-5292C63E5C98}" sibTransId="{AA690D6F-475C-8B41-90F5-34505F6F3E95}"/>
    <dgm:cxn modelId="{6D694704-BAF6-D746-9AA4-79E8D2DFF650}" type="presOf" srcId="{7CC28496-A2DC-0041-B0BC-37D1F2387467}" destId="{D9EA5C6F-9103-3146-8384-DC4C0CEE6220}" srcOrd="0" destOrd="0" presId="urn:microsoft.com/office/officeart/2005/8/layout/orgChart1"/>
    <dgm:cxn modelId="{D0ECA3A8-AE4F-AE45-A2F9-A81E594CDC5F}" srcId="{DB044128-3CA4-3B44-9A3D-FC94335A11BE}" destId="{7CC28496-A2DC-0041-B0BC-37D1F2387467}" srcOrd="4" destOrd="0" parTransId="{146D1357-1949-CA41-9459-C9E6CFFD19E7}" sibTransId="{9052DE72-F65A-7642-81FA-D46FCE2B7D71}"/>
    <dgm:cxn modelId="{1A87710E-70A0-4541-8613-0D5CAADA4012}" type="presOf" srcId="{146D1357-1949-CA41-9459-C9E6CFFD19E7}" destId="{D7A39F14-FEAE-8E4F-8CD9-D8B2DB7EE79B}" srcOrd="0" destOrd="0" presId="urn:microsoft.com/office/officeart/2005/8/layout/orgChart1"/>
    <dgm:cxn modelId="{D8D389B3-60A7-6F4F-A9C4-EE7867C3003A}" srcId="{DB044128-3CA4-3B44-9A3D-FC94335A11BE}" destId="{4C39A61C-A8E5-0C4F-83E7-FEF685E32861}" srcOrd="5" destOrd="0" parTransId="{12F2BCF9-EF1D-0D41-ADB7-297CBBFF08C1}" sibTransId="{4D5A431F-D397-F240-9AFD-75C0BA0FBD4A}"/>
    <dgm:cxn modelId="{C89AAF70-DAA2-434A-9308-391220F18E5C}" type="presOf" srcId="{7E6A2FF1-FE40-F04C-8DA3-1140D1F78EE5}" destId="{F9CE4D27-15E4-9F49-AAE2-640004AE3142}" srcOrd="0" destOrd="0" presId="urn:microsoft.com/office/officeart/2005/8/layout/orgChart1"/>
    <dgm:cxn modelId="{7540DB49-33A7-9344-B6F9-70C1055BEF63}" type="presOf" srcId="{0CDE0FA9-5F86-D54F-9118-FBDE3425A92E}" destId="{F2C6B15B-0489-AF45-8088-62C6A1FCA74F}" srcOrd="1" destOrd="0" presId="urn:microsoft.com/office/officeart/2005/8/layout/orgChart1"/>
    <dgm:cxn modelId="{698F2474-879A-594E-BC1E-5498E5E7C764}" type="presOf" srcId="{DB044128-3CA4-3B44-9A3D-FC94335A11BE}" destId="{17D0D146-ED67-D04F-83ED-C8EA4097F40D}" srcOrd="0" destOrd="0" presId="urn:microsoft.com/office/officeart/2005/8/layout/orgChart1"/>
    <dgm:cxn modelId="{A2F8F17E-2964-794A-9BB8-8EFE1A968076}" type="presOf" srcId="{B0CBA94B-87FB-AD41-BC82-6470EEF7DF4B}" destId="{AC4526E1-78B8-E143-B65D-02B6914B6A6B}" srcOrd="0" destOrd="0" presId="urn:microsoft.com/office/officeart/2005/8/layout/orgChart1"/>
    <dgm:cxn modelId="{0C6D4995-63D9-0C4E-8788-175925A0AE34}" type="presOf" srcId="{12F2BCF9-EF1D-0D41-ADB7-297CBBFF08C1}" destId="{54B65454-8B99-B149-A15A-FBCF2F5C59B7}" srcOrd="0" destOrd="0" presId="urn:microsoft.com/office/officeart/2005/8/layout/orgChart1"/>
    <dgm:cxn modelId="{19A8D02D-8E4B-1143-AB1F-D710EC3B3550}" type="presOf" srcId="{B0CBA94B-87FB-AD41-BC82-6470EEF7DF4B}" destId="{1E7DA73D-1749-E346-AE7A-F7FCDA687D63}" srcOrd="1" destOrd="0" presId="urn:microsoft.com/office/officeart/2005/8/layout/orgChart1"/>
    <dgm:cxn modelId="{CA717BD8-E4AB-054B-848E-7F5FE7A61DFF}" type="presParOf" srcId="{54379AEA-D6F7-DE4D-904F-6E6D1EE5530F}" destId="{F2FCCE36-2052-3844-ADEA-F5A188741D25}" srcOrd="0" destOrd="0" presId="urn:microsoft.com/office/officeart/2005/8/layout/orgChart1"/>
    <dgm:cxn modelId="{D9295A38-D8B2-0149-815E-458DF68210F6}" type="presParOf" srcId="{F2FCCE36-2052-3844-ADEA-F5A188741D25}" destId="{13928E7C-4597-8F4F-A51B-7A9BEB6D5586}" srcOrd="0" destOrd="0" presId="urn:microsoft.com/office/officeart/2005/8/layout/orgChart1"/>
    <dgm:cxn modelId="{F3B83730-2ADD-B241-BD18-B68FBE5C6926}" type="presParOf" srcId="{13928E7C-4597-8F4F-A51B-7A9BEB6D5586}" destId="{17D0D146-ED67-D04F-83ED-C8EA4097F40D}" srcOrd="0" destOrd="0" presId="urn:microsoft.com/office/officeart/2005/8/layout/orgChart1"/>
    <dgm:cxn modelId="{0E6B6F5C-30D8-DB48-9578-D93FF01D9918}" type="presParOf" srcId="{13928E7C-4597-8F4F-A51B-7A9BEB6D5586}" destId="{A5B66E34-9D26-C242-96E8-5F1464507EE4}" srcOrd="1" destOrd="0" presId="urn:microsoft.com/office/officeart/2005/8/layout/orgChart1"/>
    <dgm:cxn modelId="{98D3BA3D-B631-6148-B846-37FDB2D4A734}" type="presParOf" srcId="{F2FCCE36-2052-3844-ADEA-F5A188741D25}" destId="{7A3A9A71-2944-7A48-9A61-3A9C9BB0BC12}" srcOrd="1" destOrd="0" presId="urn:microsoft.com/office/officeart/2005/8/layout/orgChart1"/>
    <dgm:cxn modelId="{2A0962D2-CFD5-214D-B8C1-E1434DF88C48}" type="presParOf" srcId="{7A3A9A71-2944-7A48-9A61-3A9C9BB0BC12}" destId="{15EF8B37-C799-1E41-97CB-2BFE1117C896}" srcOrd="0" destOrd="0" presId="urn:microsoft.com/office/officeart/2005/8/layout/orgChart1"/>
    <dgm:cxn modelId="{24EDA0CD-2D13-4049-A422-771A5A4D4C1D}" type="presParOf" srcId="{7A3A9A71-2944-7A48-9A61-3A9C9BB0BC12}" destId="{31B973FD-D060-CE4E-8F3D-118DD75A9BAB}" srcOrd="1" destOrd="0" presId="urn:microsoft.com/office/officeart/2005/8/layout/orgChart1"/>
    <dgm:cxn modelId="{D59381A8-857A-B54F-91E3-5B3AA9C4BAB1}" type="presParOf" srcId="{31B973FD-D060-CE4E-8F3D-118DD75A9BAB}" destId="{530D0B5C-620C-C249-8F12-593CE7182ABD}" srcOrd="0" destOrd="0" presId="urn:microsoft.com/office/officeart/2005/8/layout/orgChart1"/>
    <dgm:cxn modelId="{ECBE7362-9356-FF46-942C-F49964FB6719}" type="presParOf" srcId="{530D0B5C-620C-C249-8F12-593CE7182ABD}" destId="{AC4526E1-78B8-E143-B65D-02B6914B6A6B}" srcOrd="0" destOrd="0" presId="urn:microsoft.com/office/officeart/2005/8/layout/orgChart1"/>
    <dgm:cxn modelId="{B79B4420-4514-CF45-AECC-D152B674A918}" type="presParOf" srcId="{530D0B5C-620C-C249-8F12-593CE7182ABD}" destId="{1E7DA73D-1749-E346-AE7A-F7FCDA687D63}" srcOrd="1" destOrd="0" presId="urn:microsoft.com/office/officeart/2005/8/layout/orgChart1"/>
    <dgm:cxn modelId="{F4603BF3-30C8-2446-B8D2-553ADFEF27F9}" type="presParOf" srcId="{31B973FD-D060-CE4E-8F3D-118DD75A9BAB}" destId="{5531ED94-65BE-A141-BAF7-C8EA71C2F45A}" srcOrd="1" destOrd="0" presId="urn:microsoft.com/office/officeart/2005/8/layout/orgChart1"/>
    <dgm:cxn modelId="{8FAC854D-9163-8D42-A308-89F2CD774FDE}" type="presParOf" srcId="{31B973FD-D060-CE4E-8F3D-118DD75A9BAB}" destId="{D1D76D51-02CF-C645-ACAA-8D593D00AD32}" srcOrd="2" destOrd="0" presId="urn:microsoft.com/office/officeart/2005/8/layout/orgChart1"/>
    <dgm:cxn modelId="{760CC8AF-CE85-934A-838D-B564507C651C}" type="presParOf" srcId="{7A3A9A71-2944-7A48-9A61-3A9C9BB0BC12}" destId="{64605D36-7F6E-344F-A034-71CD75FD90D5}" srcOrd="2" destOrd="0" presId="urn:microsoft.com/office/officeart/2005/8/layout/orgChart1"/>
    <dgm:cxn modelId="{FB37FACA-AF2C-754F-BAC7-241DAD4453A4}" type="presParOf" srcId="{7A3A9A71-2944-7A48-9A61-3A9C9BB0BC12}" destId="{7CAC0F14-553B-E84C-9C34-19F6397F29D5}" srcOrd="3" destOrd="0" presId="urn:microsoft.com/office/officeart/2005/8/layout/orgChart1"/>
    <dgm:cxn modelId="{5F51C165-DCD4-6744-9FFC-53963802AA1E}" type="presParOf" srcId="{7CAC0F14-553B-E84C-9C34-19F6397F29D5}" destId="{43E01C10-87EA-D14F-A9DD-875626C9C81B}" srcOrd="0" destOrd="0" presId="urn:microsoft.com/office/officeart/2005/8/layout/orgChart1"/>
    <dgm:cxn modelId="{1BD02398-ECBC-1A45-AA35-8106D5814FAE}" type="presParOf" srcId="{43E01C10-87EA-D14F-A9DD-875626C9C81B}" destId="{4C68A5B7-1A6C-AD46-8915-ED2373852A55}" srcOrd="0" destOrd="0" presId="urn:microsoft.com/office/officeart/2005/8/layout/orgChart1"/>
    <dgm:cxn modelId="{7676CA38-D353-BF4F-8103-E65385E2C234}" type="presParOf" srcId="{43E01C10-87EA-D14F-A9DD-875626C9C81B}" destId="{CCB35CEE-4C3D-044F-818F-6767CD36D01A}" srcOrd="1" destOrd="0" presId="urn:microsoft.com/office/officeart/2005/8/layout/orgChart1"/>
    <dgm:cxn modelId="{5F1BFC85-325D-DD4D-B166-9A65DA674D13}" type="presParOf" srcId="{7CAC0F14-553B-E84C-9C34-19F6397F29D5}" destId="{9C190429-C8A2-B143-A0E3-B72ECD1F967D}" srcOrd="1" destOrd="0" presId="urn:microsoft.com/office/officeart/2005/8/layout/orgChart1"/>
    <dgm:cxn modelId="{E913836D-E293-5542-8160-649AC675465B}" type="presParOf" srcId="{7CAC0F14-553B-E84C-9C34-19F6397F29D5}" destId="{657BB39D-379A-AD47-98E3-69FF43DCA48B}" srcOrd="2" destOrd="0" presId="urn:microsoft.com/office/officeart/2005/8/layout/orgChart1"/>
    <dgm:cxn modelId="{C6EC3AAE-8537-F842-89DF-AF77CABF695C}" type="presParOf" srcId="{7A3A9A71-2944-7A48-9A61-3A9C9BB0BC12}" destId="{F9CE4D27-15E4-9F49-AAE2-640004AE3142}" srcOrd="4" destOrd="0" presId="urn:microsoft.com/office/officeart/2005/8/layout/orgChart1"/>
    <dgm:cxn modelId="{1DF6C3EB-7DF5-094C-92BD-5DB0F70A5788}" type="presParOf" srcId="{7A3A9A71-2944-7A48-9A61-3A9C9BB0BC12}" destId="{74ED26B2-7B67-3B4C-82D4-0021022675BC}" srcOrd="5" destOrd="0" presId="urn:microsoft.com/office/officeart/2005/8/layout/orgChart1"/>
    <dgm:cxn modelId="{C396777D-4DCC-C247-A363-2BF723D030C6}" type="presParOf" srcId="{74ED26B2-7B67-3B4C-82D4-0021022675BC}" destId="{5BA2C7C8-BC3E-AB47-B124-C36E4056DFA2}" srcOrd="0" destOrd="0" presId="urn:microsoft.com/office/officeart/2005/8/layout/orgChart1"/>
    <dgm:cxn modelId="{BCE9BF42-9E86-FF44-A243-1D748FD8D6C4}" type="presParOf" srcId="{5BA2C7C8-BC3E-AB47-B124-C36E4056DFA2}" destId="{C5084E6D-30CB-9142-830A-C25A65F1EEA9}" srcOrd="0" destOrd="0" presId="urn:microsoft.com/office/officeart/2005/8/layout/orgChart1"/>
    <dgm:cxn modelId="{31827E87-8C32-0146-8D17-8201BF2D8E5B}" type="presParOf" srcId="{5BA2C7C8-BC3E-AB47-B124-C36E4056DFA2}" destId="{F2C6B15B-0489-AF45-8088-62C6A1FCA74F}" srcOrd="1" destOrd="0" presId="urn:microsoft.com/office/officeart/2005/8/layout/orgChart1"/>
    <dgm:cxn modelId="{EC0E4B3D-4462-B24F-8C3F-0995B7EB2F04}" type="presParOf" srcId="{74ED26B2-7B67-3B4C-82D4-0021022675BC}" destId="{382E53A9-5455-1F46-AB16-F8FAF6E46E39}" srcOrd="1" destOrd="0" presId="urn:microsoft.com/office/officeart/2005/8/layout/orgChart1"/>
    <dgm:cxn modelId="{42955309-C91D-6849-B3F1-50D610E59C73}" type="presParOf" srcId="{74ED26B2-7B67-3B4C-82D4-0021022675BC}" destId="{67884E35-5C20-D345-B7A0-FC5041628211}" srcOrd="2" destOrd="0" presId="urn:microsoft.com/office/officeart/2005/8/layout/orgChart1"/>
    <dgm:cxn modelId="{942490CF-6B88-C84D-8B68-D251CE65BDFB}" type="presParOf" srcId="{7A3A9A71-2944-7A48-9A61-3A9C9BB0BC12}" destId="{EC34EE24-7756-274E-8900-D058302D3739}" srcOrd="6" destOrd="0" presId="urn:microsoft.com/office/officeart/2005/8/layout/orgChart1"/>
    <dgm:cxn modelId="{31AEAA1A-A3E7-DC4E-BA6F-A7CBC2F9B2B7}" type="presParOf" srcId="{7A3A9A71-2944-7A48-9A61-3A9C9BB0BC12}" destId="{EE53DD25-6750-B642-AF1D-6370B9AF8F17}" srcOrd="7" destOrd="0" presId="urn:microsoft.com/office/officeart/2005/8/layout/orgChart1"/>
    <dgm:cxn modelId="{2A013FA9-7534-7D43-893A-C159D96E79FE}" type="presParOf" srcId="{EE53DD25-6750-B642-AF1D-6370B9AF8F17}" destId="{E51C2393-A3FE-0C4C-AD8C-ED616E5A984A}" srcOrd="0" destOrd="0" presId="urn:microsoft.com/office/officeart/2005/8/layout/orgChart1"/>
    <dgm:cxn modelId="{D04D6876-5AF6-C14B-B814-79B0D6D48444}" type="presParOf" srcId="{E51C2393-A3FE-0C4C-AD8C-ED616E5A984A}" destId="{C9306AA5-FD9B-3B46-B093-C6BB18BE7AD1}" srcOrd="0" destOrd="0" presId="urn:microsoft.com/office/officeart/2005/8/layout/orgChart1"/>
    <dgm:cxn modelId="{E3FC269E-9440-5648-AF44-838C3717BE34}" type="presParOf" srcId="{E51C2393-A3FE-0C4C-AD8C-ED616E5A984A}" destId="{C144F393-6E02-B647-BDA1-E8D9B807C28C}" srcOrd="1" destOrd="0" presId="urn:microsoft.com/office/officeart/2005/8/layout/orgChart1"/>
    <dgm:cxn modelId="{9CF75B9B-B0A6-8043-BD0F-DE80EE98F750}" type="presParOf" srcId="{EE53DD25-6750-B642-AF1D-6370B9AF8F17}" destId="{07E0DD84-71B3-D74B-A7E5-467FAFB0F0F6}" srcOrd="1" destOrd="0" presId="urn:microsoft.com/office/officeart/2005/8/layout/orgChart1"/>
    <dgm:cxn modelId="{68AD9FC6-6C19-714E-8404-32979C0C6517}" type="presParOf" srcId="{EE53DD25-6750-B642-AF1D-6370B9AF8F17}" destId="{2060B8DD-54BD-B948-8974-1F93E84E7882}" srcOrd="2" destOrd="0" presId="urn:microsoft.com/office/officeart/2005/8/layout/orgChart1"/>
    <dgm:cxn modelId="{A20719A3-B3E3-6944-9AB6-9694D188C2B2}" type="presParOf" srcId="{7A3A9A71-2944-7A48-9A61-3A9C9BB0BC12}" destId="{D7A39F14-FEAE-8E4F-8CD9-D8B2DB7EE79B}" srcOrd="8" destOrd="0" presId="urn:microsoft.com/office/officeart/2005/8/layout/orgChart1"/>
    <dgm:cxn modelId="{9287A084-1D3E-E24D-BA23-79EC495E5D97}" type="presParOf" srcId="{7A3A9A71-2944-7A48-9A61-3A9C9BB0BC12}" destId="{BA8DDB1C-0955-2B4C-AC13-B76B1D66CBE0}" srcOrd="9" destOrd="0" presId="urn:microsoft.com/office/officeart/2005/8/layout/orgChart1"/>
    <dgm:cxn modelId="{6EBE7B0B-0496-3D41-ACD8-B9630745E8E5}" type="presParOf" srcId="{BA8DDB1C-0955-2B4C-AC13-B76B1D66CBE0}" destId="{F645C206-5D58-594B-8801-2C30C6E57095}" srcOrd="0" destOrd="0" presId="urn:microsoft.com/office/officeart/2005/8/layout/orgChart1"/>
    <dgm:cxn modelId="{F053E273-788F-A54A-975D-A1BC93B60C60}" type="presParOf" srcId="{F645C206-5D58-594B-8801-2C30C6E57095}" destId="{D9EA5C6F-9103-3146-8384-DC4C0CEE6220}" srcOrd="0" destOrd="0" presId="urn:microsoft.com/office/officeart/2005/8/layout/orgChart1"/>
    <dgm:cxn modelId="{0682030D-83D8-E44B-A1AB-FEC81A811AC5}" type="presParOf" srcId="{F645C206-5D58-594B-8801-2C30C6E57095}" destId="{A8B47FE5-670E-D64A-89BC-5BEE118119B0}" srcOrd="1" destOrd="0" presId="urn:microsoft.com/office/officeart/2005/8/layout/orgChart1"/>
    <dgm:cxn modelId="{FF4DA2CB-33C1-D845-AB59-B5BA4B6090D7}" type="presParOf" srcId="{BA8DDB1C-0955-2B4C-AC13-B76B1D66CBE0}" destId="{C974C80A-C459-1C4D-ACE7-68246DFE239A}" srcOrd="1" destOrd="0" presId="urn:microsoft.com/office/officeart/2005/8/layout/orgChart1"/>
    <dgm:cxn modelId="{756C03F8-5E73-4A42-A0AA-788F95E7F74E}" type="presParOf" srcId="{BA8DDB1C-0955-2B4C-AC13-B76B1D66CBE0}" destId="{7E3DBC83-28E5-9049-80B5-4D97DC7B6175}" srcOrd="2" destOrd="0" presId="urn:microsoft.com/office/officeart/2005/8/layout/orgChart1"/>
    <dgm:cxn modelId="{BD0B67D5-E82D-7846-8C51-45F326D260C8}" type="presParOf" srcId="{7A3A9A71-2944-7A48-9A61-3A9C9BB0BC12}" destId="{54B65454-8B99-B149-A15A-FBCF2F5C59B7}" srcOrd="10" destOrd="0" presId="urn:microsoft.com/office/officeart/2005/8/layout/orgChart1"/>
    <dgm:cxn modelId="{6C5B65B7-1331-9D43-9BC5-DDFAACFA0B5F}" type="presParOf" srcId="{7A3A9A71-2944-7A48-9A61-3A9C9BB0BC12}" destId="{0E7287E1-36F1-E142-A1FA-3F8C14999F79}" srcOrd="11" destOrd="0" presId="urn:microsoft.com/office/officeart/2005/8/layout/orgChart1"/>
    <dgm:cxn modelId="{987EF456-9C38-E448-BD0D-D46F4A574A05}" type="presParOf" srcId="{0E7287E1-36F1-E142-A1FA-3F8C14999F79}" destId="{A79F5AE3-FD74-7E4A-B4A8-8829B4577198}" srcOrd="0" destOrd="0" presId="urn:microsoft.com/office/officeart/2005/8/layout/orgChart1"/>
    <dgm:cxn modelId="{382619CF-0E16-9D42-9C46-FCC5C737C79D}" type="presParOf" srcId="{A79F5AE3-FD74-7E4A-B4A8-8829B4577198}" destId="{813C19B4-3FC4-484E-BE35-9631DCA3F84E}" srcOrd="0" destOrd="0" presId="urn:microsoft.com/office/officeart/2005/8/layout/orgChart1"/>
    <dgm:cxn modelId="{738F0517-26B5-7048-8179-61FB745859C3}" type="presParOf" srcId="{A79F5AE3-FD74-7E4A-B4A8-8829B4577198}" destId="{3417B203-B112-C548-AD12-3A868B9F1615}" srcOrd="1" destOrd="0" presId="urn:microsoft.com/office/officeart/2005/8/layout/orgChart1"/>
    <dgm:cxn modelId="{BA644DB9-9753-0945-9102-68B212DBD7B0}" type="presParOf" srcId="{0E7287E1-36F1-E142-A1FA-3F8C14999F79}" destId="{B137F524-7361-044F-AFA7-B6702B87758E}" srcOrd="1" destOrd="0" presId="urn:microsoft.com/office/officeart/2005/8/layout/orgChart1"/>
    <dgm:cxn modelId="{D8773853-E190-4E44-BA70-4C2533898E3C}" type="presParOf" srcId="{0E7287E1-36F1-E142-A1FA-3F8C14999F79}" destId="{C1209472-7995-AA4C-82A3-DEB5B4315EB3}" srcOrd="2" destOrd="0" presId="urn:microsoft.com/office/officeart/2005/8/layout/orgChart1"/>
    <dgm:cxn modelId="{B039E619-1EF0-C640-8C35-40192B3CC3C9}" type="presParOf" srcId="{F2FCCE36-2052-3844-ADEA-F5A188741D25}" destId="{A1FD14DE-74ED-8A41-A01F-6F0057772B1D}"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B65454-8B99-B149-A15A-FBCF2F5C59B7}">
      <dsp:nvSpPr>
        <dsp:cNvPr id="0" name=""/>
        <dsp:cNvSpPr/>
      </dsp:nvSpPr>
      <dsp:spPr>
        <a:xfrm>
          <a:off x="4178978" y="4561898"/>
          <a:ext cx="3583944" cy="248802"/>
        </a:xfrm>
        <a:custGeom>
          <a:avLst/>
          <a:gdLst/>
          <a:ahLst/>
          <a:cxnLst/>
          <a:rect l="0" t="0" r="0" b="0"/>
          <a:pathLst>
            <a:path>
              <a:moveTo>
                <a:pt x="0" y="0"/>
              </a:moveTo>
              <a:lnTo>
                <a:pt x="0" y="124401"/>
              </a:lnTo>
              <a:lnTo>
                <a:pt x="3583944" y="124401"/>
              </a:lnTo>
              <a:lnTo>
                <a:pt x="3583944" y="248802"/>
              </a:lnTo>
            </a:path>
          </a:pathLst>
        </a:custGeom>
        <a:noFill/>
        <a:ln w="28575" cap="flat" cmpd="sng" algn="ctr">
          <a:solidFill>
            <a:schemeClr val="accent2">
              <a:lumMod val="75000"/>
            </a:schemeClr>
          </a:solidFill>
          <a:prstDash val="solid"/>
        </a:ln>
        <a:effectLst/>
      </dsp:spPr>
      <dsp:style>
        <a:lnRef idx="1">
          <a:scrgbClr r="0" g="0" b="0"/>
        </a:lnRef>
        <a:fillRef idx="0">
          <a:scrgbClr r="0" g="0" b="0"/>
        </a:fillRef>
        <a:effectRef idx="0">
          <a:scrgbClr r="0" g="0" b="0"/>
        </a:effectRef>
        <a:fontRef idx="minor"/>
      </dsp:style>
    </dsp:sp>
    <dsp:sp modelId="{D7A39F14-FEAE-8E4F-8CD9-D8B2DB7EE79B}">
      <dsp:nvSpPr>
        <dsp:cNvPr id="0" name=""/>
        <dsp:cNvSpPr/>
      </dsp:nvSpPr>
      <dsp:spPr>
        <a:xfrm>
          <a:off x="4178978" y="4561898"/>
          <a:ext cx="2150366" cy="248802"/>
        </a:xfrm>
        <a:custGeom>
          <a:avLst/>
          <a:gdLst/>
          <a:ahLst/>
          <a:cxnLst/>
          <a:rect l="0" t="0" r="0" b="0"/>
          <a:pathLst>
            <a:path>
              <a:moveTo>
                <a:pt x="0" y="0"/>
              </a:moveTo>
              <a:lnTo>
                <a:pt x="0" y="124401"/>
              </a:lnTo>
              <a:lnTo>
                <a:pt x="2150366" y="124401"/>
              </a:lnTo>
              <a:lnTo>
                <a:pt x="2150366" y="248802"/>
              </a:lnTo>
            </a:path>
          </a:pathLst>
        </a:custGeom>
        <a:noFill/>
        <a:ln w="28575" cap="flat" cmpd="sng" algn="ctr">
          <a:solidFill>
            <a:schemeClr val="accent2">
              <a:lumMod val="75000"/>
            </a:schemeClr>
          </a:solidFill>
          <a:prstDash val="solid"/>
        </a:ln>
        <a:effectLst/>
      </dsp:spPr>
      <dsp:style>
        <a:lnRef idx="1">
          <a:scrgbClr r="0" g="0" b="0"/>
        </a:lnRef>
        <a:fillRef idx="0">
          <a:scrgbClr r="0" g="0" b="0"/>
        </a:fillRef>
        <a:effectRef idx="0">
          <a:scrgbClr r="0" g="0" b="0"/>
        </a:effectRef>
        <a:fontRef idx="minor"/>
      </dsp:style>
    </dsp:sp>
    <dsp:sp modelId="{EC34EE24-7756-274E-8900-D058302D3739}">
      <dsp:nvSpPr>
        <dsp:cNvPr id="0" name=""/>
        <dsp:cNvSpPr/>
      </dsp:nvSpPr>
      <dsp:spPr>
        <a:xfrm>
          <a:off x="4178978" y="4561898"/>
          <a:ext cx="716788" cy="248802"/>
        </a:xfrm>
        <a:custGeom>
          <a:avLst/>
          <a:gdLst/>
          <a:ahLst/>
          <a:cxnLst/>
          <a:rect l="0" t="0" r="0" b="0"/>
          <a:pathLst>
            <a:path>
              <a:moveTo>
                <a:pt x="0" y="0"/>
              </a:moveTo>
              <a:lnTo>
                <a:pt x="0" y="124401"/>
              </a:lnTo>
              <a:lnTo>
                <a:pt x="716788" y="124401"/>
              </a:lnTo>
              <a:lnTo>
                <a:pt x="716788" y="248802"/>
              </a:lnTo>
            </a:path>
          </a:pathLst>
        </a:custGeom>
        <a:noFill/>
        <a:ln w="9525" cap="flat"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F9CE4D27-15E4-9F49-AAE2-640004AE3142}">
      <dsp:nvSpPr>
        <dsp:cNvPr id="0" name=""/>
        <dsp:cNvSpPr/>
      </dsp:nvSpPr>
      <dsp:spPr>
        <a:xfrm>
          <a:off x="3462189" y="4561898"/>
          <a:ext cx="716788" cy="248802"/>
        </a:xfrm>
        <a:custGeom>
          <a:avLst/>
          <a:gdLst/>
          <a:ahLst/>
          <a:cxnLst/>
          <a:rect l="0" t="0" r="0" b="0"/>
          <a:pathLst>
            <a:path>
              <a:moveTo>
                <a:pt x="716788" y="0"/>
              </a:moveTo>
              <a:lnTo>
                <a:pt x="716788" y="124401"/>
              </a:lnTo>
              <a:lnTo>
                <a:pt x="0" y="124401"/>
              </a:lnTo>
              <a:lnTo>
                <a:pt x="0" y="248802"/>
              </a:lnTo>
            </a:path>
          </a:pathLst>
        </a:custGeom>
        <a:noFill/>
        <a:ln w="9525" cap="flat"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64605D36-7F6E-344F-A034-71CD75FD90D5}">
      <dsp:nvSpPr>
        <dsp:cNvPr id="0" name=""/>
        <dsp:cNvSpPr/>
      </dsp:nvSpPr>
      <dsp:spPr>
        <a:xfrm>
          <a:off x="2028611" y="4561898"/>
          <a:ext cx="2150366" cy="248802"/>
        </a:xfrm>
        <a:custGeom>
          <a:avLst/>
          <a:gdLst/>
          <a:ahLst/>
          <a:cxnLst/>
          <a:rect l="0" t="0" r="0" b="0"/>
          <a:pathLst>
            <a:path>
              <a:moveTo>
                <a:pt x="2150366" y="0"/>
              </a:moveTo>
              <a:lnTo>
                <a:pt x="2150366" y="124401"/>
              </a:lnTo>
              <a:lnTo>
                <a:pt x="0" y="124401"/>
              </a:lnTo>
              <a:lnTo>
                <a:pt x="0" y="248802"/>
              </a:lnTo>
            </a:path>
          </a:pathLst>
        </a:custGeom>
        <a:noFill/>
        <a:ln w="9525" cap="flat"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15EF8B37-C799-1E41-97CB-2BFE1117C896}">
      <dsp:nvSpPr>
        <dsp:cNvPr id="0" name=""/>
        <dsp:cNvSpPr/>
      </dsp:nvSpPr>
      <dsp:spPr>
        <a:xfrm>
          <a:off x="595033" y="4561898"/>
          <a:ext cx="3583944" cy="248802"/>
        </a:xfrm>
        <a:custGeom>
          <a:avLst/>
          <a:gdLst/>
          <a:ahLst/>
          <a:cxnLst/>
          <a:rect l="0" t="0" r="0" b="0"/>
          <a:pathLst>
            <a:path>
              <a:moveTo>
                <a:pt x="3583944" y="0"/>
              </a:moveTo>
              <a:lnTo>
                <a:pt x="3583944" y="124401"/>
              </a:lnTo>
              <a:lnTo>
                <a:pt x="0" y="124401"/>
              </a:lnTo>
              <a:lnTo>
                <a:pt x="0" y="248802"/>
              </a:lnTo>
            </a:path>
          </a:pathLst>
        </a:custGeom>
        <a:noFill/>
        <a:ln w="28575" cap="flat" cmpd="sng" algn="ctr">
          <a:solidFill>
            <a:schemeClr val="accent2">
              <a:lumMod val="75000"/>
            </a:schemeClr>
          </a:solidFill>
          <a:prstDash val="solid"/>
        </a:ln>
        <a:effectLst/>
      </dsp:spPr>
      <dsp:style>
        <a:lnRef idx="1">
          <a:scrgbClr r="0" g="0" b="0"/>
        </a:lnRef>
        <a:fillRef idx="0">
          <a:scrgbClr r="0" g="0" b="0"/>
        </a:fillRef>
        <a:effectRef idx="0">
          <a:scrgbClr r="0" g="0" b="0"/>
        </a:effectRef>
        <a:fontRef idx="minor"/>
      </dsp:style>
    </dsp:sp>
    <dsp:sp modelId="{17D0D146-ED67-D04F-83ED-C8EA4097F40D}">
      <dsp:nvSpPr>
        <dsp:cNvPr id="0" name=""/>
        <dsp:cNvSpPr/>
      </dsp:nvSpPr>
      <dsp:spPr>
        <a:xfrm>
          <a:off x="3377057" y="3969511"/>
          <a:ext cx="1603841" cy="592387"/>
        </a:xfrm>
        <a:prstGeom prst="rect">
          <a:avLst/>
        </a:prstGeom>
        <a:solidFill>
          <a:srgbClr val="DAE3EB"/>
        </a:solidFill>
        <a:ln w="19050">
          <a:solidFill>
            <a:schemeClr val="accent2">
              <a:lumMod val="75000"/>
            </a:schemeClr>
          </a:solidFill>
        </a:ln>
        <a:effectLst/>
        <a:scene3d>
          <a:camera prst="orthographicFront" fov="0">
            <a:rot lat="0" lon="0" rev="0"/>
          </a:camera>
          <a:lightRig rig="balanced" dir="t">
            <a:rot lat="0" lon="0" rev="0"/>
          </a:lightRig>
        </a:scene3d>
        <a:sp3d prstMaterial="matte">
          <a:bevelT w="0" h="0"/>
          <a:contourClr>
            <a:scrgbClr r="0" g="0" b="0">
              <a:tint val="100000"/>
              <a:shade val="100000"/>
              <a:hueMod val="100000"/>
              <a:satMod val="100000"/>
            </a:scrgbClr>
          </a:contourClr>
        </a:sp3d>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1" kern="1200" dirty="0">
              <a:solidFill>
                <a:schemeClr val="bg1"/>
              </a:solidFill>
            </a:rPr>
            <a:t>Visual pathway</a:t>
          </a:r>
        </a:p>
      </dsp:txBody>
      <dsp:txXfrm>
        <a:off x="3377057" y="3969511"/>
        <a:ext cx="1603841" cy="592387"/>
      </dsp:txXfrm>
    </dsp:sp>
    <dsp:sp modelId="{AC4526E1-78B8-E143-B65D-02B6914B6A6B}">
      <dsp:nvSpPr>
        <dsp:cNvPr id="0" name=""/>
        <dsp:cNvSpPr/>
      </dsp:nvSpPr>
      <dsp:spPr>
        <a:xfrm>
          <a:off x="2646" y="4810701"/>
          <a:ext cx="1184774" cy="592387"/>
        </a:xfrm>
        <a:prstGeom prst="rect">
          <a:avLst/>
        </a:prstGeom>
        <a:noFill/>
        <a:ln w="19050">
          <a:solidFill>
            <a:schemeClr val="accent2">
              <a:lumMod val="75000"/>
            </a:schemeClr>
          </a:solidFill>
        </a:ln>
        <a:effectLst/>
        <a:scene3d>
          <a:camera prst="orthographicFront" fov="0">
            <a:rot lat="0" lon="0" rev="0"/>
          </a:camera>
          <a:lightRig rig="balanced" dir="t">
            <a:rot lat="0" lon="0" rev="0"/>
          </a:lightRig>
        </a:scene3d>
        <a:sp3d prstMaterial="matte">
          <a:bevelT w="0" h="0"/>
          <a:contourClr>
            <a:scrgbClr r="0" g="0" b="0">
              <a:tint val="100000"/>
              <a:shade val="100000"/>
              <a:hueMod val="100000"/>
              <a:satMod val="100000"/>
            </a:scrgbClr>
          </a:contourClr>
        </a:sp3d>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a:solidFill>
                <a:schemeClr val="accent2">
                  <a:lumMod val="75000"/>
                </a:schemeClr>
              </a:solidFill>
              <a:latin typeface="+mn-lt"/>
              <a:ea typeface="+mn-ea"/>
              <a:cs typeface="+mn-cs"/>
            </a:rPr>
            <a:t>1. Optic nerve </a:t>
          </a:r>
          <a:endParaRPr lang="en-US" sz="1400" kern="1200" dirty="0">
            <a:solidFill>
              <a:schemeClr val="accent2">
                <a:lumMod val="75000"/>
              </a:schemeClr>
            </a:solidFill>
            <a:latin typeface="+mn-lt"/>
            <a:ea typeface="+mn-ea"/>
            <a:cs typeface="+mn-cs"/>
          </a:endParaRPr>
        </a:p>
      </dsp:txBody>
      <dsp:txXfrm>
        <a:off x="2646" y="4810701"/>
        <a:ext cx="1184774" cy="592387"/>
      </dsp:txXfrm>
    </dsp:sp>
    <dsp:sp modelId="{4C68A5B7-1A6C-AD46-8915-ED2373852A55}">
      <dsp:nvSpPr>
        <dsp:cNvPr id="0" name=""/>
        <dsp:cNvSpPr/>
      </dsp:nvSpPr>
      <dsp:spPr>
        <a:xfrm>
          <a:off x="1436223" y="4810701"/>
          <a:ext cx="1184774" cy="592387"/>
        </a:xfrm>
        <a:prstGeom prst="rect">
          <a:avLst/>
        </a:prstGeom>
        <a:noFill/>
        <a:ln w="19050">
          <a:solidFill>
            <a:schemeClr val="accent2">
              <a:lumMod val="75000"/>
            </a:schemeClr>
          </a:solidFill>
        </a:ln>
        <a:effectLst/>
        <a:scene3d>
          <a:camera prst="orthographicFront" fov="0">
            <a:rot lat="0" lon="0" rev="0"/>
          </a:camera>
          <a:lightRig rig="balanced" dir="t">
            <a:rot lat="0" lon="0" rev="0"/>
          </a:lightRig>
        </a:scene3d>
        <a:sp3d prstMaterial="matte">
          <a:bevelT w="0" h="0"/>
          <a:contourClr>
            <a:scrgbClr r="0" g="0" b="0">
              <a:tint val="100000"/>
              <a:shade val="100000"/>
              <a:hueMod val="100000"/>
              <a:satMod val="100000"/>
            </a:scrgbClr>
          </a:contourClr>
        </a:sp3d>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a:solidFill>
                <a:schemeClr val="accent2">
                  <a:lumMod val="75000"/>
                </a:schemeClr>
              </a:solidFill>
            </a:rPr>
            <a:t>2. Optic chiasma</a:t>
          </a:r>
        </a:p>
      </dsp:txBody>
      <dsp:txXfrm>
        <a:off x="1436223" y="4810701"/>
        <a:ext cx="1184774" cy="592387"/>
      </dsp:txXfrm>
    </dsp:sp>
    <dsp:sp modelId="{C5084E6D-30CB-9142-830A-C25A65F1EEA9}">
      <dsp:nvSpPr>
        <dsp:cNvPr id="0" name=""/>
        <dsp:cNvSpPr/>
      </dsp:nvSpPr>
      <dsp:spPr>
        <a:xfrm>
          <a:off x="2869801" y="4810701"/>
          <a:ext cx="1184774" cy="592387"/>
        </a:xfrm>
        <a:prstGeom prst="rect">
          <a:avLst/>
        </a:prstGeom>
        <a:noFill/>
        <a:ln w="19050">
          <a:solidFill>
            <a:schemeClr val="accent2">
              <a:lumMod val="75000"/>
            </a:schemeClr>
          </a:solidFill>
        </a:ln>
        <a:effectLst/>
        <a:scene3d>
          <a:camera prst="orthographicFront" fov="0">
            <a:rot lat="0" lon="0" rev="0"/>
          </a:camera>
          <a:lightRig rig="balanced" dir="t">
            <a:rot lat="0" lon="0" rev="0"/>
          </a:lightRig>
        </a:scene3d>
        <a:sp3d prstMaterial="matte">
          <a:bevelT w="0" h="0"/>
          <a:contourClr>
            <a:scrgbClr r="0" g="0" b="0">
              <a:tint val="100000"/>
              <a:shade val="100000"/>
              <a:hueMod val="100000"/>
              <a:satMod val="100000"/>
            </a:scrgbClr>
          </a:contourClr>
        </a:sp3d>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a:solidFill>
                <a:schemeClr val="accent2">
                  <a:lumMod val="75000"/>
                </a:schemeClr>
              </a:solidFill>
            </a:rPr>
            <a:t>3. Optic tract</a:t>
          </a:r>
        </a:p>
      </dsp:txBody>
      <dsp:txXfrm>
        <a:off x="2869801" y="4810701"/>
        <a:ext cx="1184774" cy="592387"/>
      </dsp:txXfrm>
    </dsp:sp>
    <dsp:sp modelId="{C9306AA5-FD9B-3B46-B093-C6BB18BE7AD1}">
      <dsp:nvSpPr>
        <dsp:cNvPr id="0" name=""/>
        <dsp:cNvSpPr/>
      </dsp:nvSpPr>
      <dsp:spPr>
        <a:xfrm>
          <a:off x="4303379" y="4810701"/>
          <a:ext cx="1184774" cy="592387"/>
        </a:xfrm>
        <a:prstGeom prst="rect">
          <a:avLst/>
        </a:prstGeom>
        <a:noFill/>
        <a:ln w="19050">
          <a:solidFill>
            <a:schemeClr val="accent2">
              <a:lumMod val="75000"/>
            </a:schemeClr>
          </a:solidFill>
        </a:ln>
        <a:effectLst/>
        <a:scene3d>
          <a:camera prst="orthographicFront" fov="0">
            <a:rot lat="0" lon="0" rev="0"/>
          </a:camera>
          <a:lightRig rig="balanced" dir="t">
            <a:rot lat="0" lon="0" rev="0"/>
          </a:lightRig>
        </a:scene3d>
        <a:sp3d prstMaterial="matte">
          <a:bevelT w="0" h="0"/>
          <a:contourClr>
            <a:scrgbClr r="0" g="0" b="0">
              <a:tint val="100000"/>
              <a:shade val="100000"/>
              <a:hueMod val="100000"/>
              <a:satMod val="100000"/>
            </a:scrgbClr>
          </a:contourClr>
        </a:sp3d>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a:solidFill>
                <a:schemeClr val="accent2">
                  <a:lumMod val="75000"/>
                </a:schemeClr>
              </a:solidFill>
              <a:latin typeface="+mn-lt"/>
              <a:ea typeface="+mn-ea"/>
              <a:cs typeface="+mn-cs"/>
            </a:rPr>
            <a:t>4.Lateral geniculate body (nucleus) </a:t>
          </a:r>
        </a:p>
      </dsp:txBody>
      <dsp:txXfrm>
        <a:off x="4303379" y="4810701"/>
        <a:ext cx="1184774" cy="592387"/>
      </dsp:txXfrm>
    </dsp:sp>
    <dsp:sp modelId="{D9EA5C6F-9103-3146-8384-DC4C0CEE6220}">
      <dsp:nvSpPr>
        <dsp:cNvPr id="0" name=""/>
        <dsp:cNvSpPr/>
      </dsp:nvSpPr>
      <dsp:spPr>
        <a:xfrm>
          <a:off x="5736957" y="4810701"/>
          <a:ext cx="1184774" cy="592387"/>
        </a:xfrm>
        <a:prstGeom prst="rect">
          <a:avLst/>
        </a:prstGeom>
        <a:noFill/>
        <a:ln w="19050">
          <a:solidFill>
            <a:schemeClr val="accent2">
              <a:lumMod val="75000"/>
            </a:schemeClr>
          </a:solidFill>
        </a:ln>
        <a:effectLst/>
        <a:scene3d>
          <a:camera prst="orthographicFront" fov="0">
            <a:rot lat="0" lon="0" rev="0"/>
          </a:camera>
          <a:lightRig rig="balanced" dir="t">
            <a:rot lat="0" lon="0" rev="0"/>
          </a:lightRig>
        </a:scene3d>
        <a:sp3d prstMaterial="matte">
          <a:bevelT w="0" h="0"/>
          <a:contourClr>
            <a:scrgbClr r="0" g="0" b="0">
              <a:tint val="100000"/>
              <a:shade val="100000"/>
              <a:hueMod val="100000"/>
              <a:satMod val="100000"/>
            </a:scrgbClr>
          </a:contourClr>
        </a:sp3d>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a:solidFill>
                <a:schemeClr val="accent2">
                  <a:lumMod val="75000"/>
                </a:schemeClr>
              </a:solidFill>
              <a:latin typeface="+mn-lt"/>
              <a:ea typeface="+mn-ea"/>
              <a:cs typeface="+mn-cs"/>
            </a:rPr>
            <a:t>5.Optic radiation </a:t>
          </a:r>
        </a:p>
      </dsp:txBody>
      <dsp:txXfrm>
        <a:off x="5736957" y="4810701"/>
        <a:ext cx="1184774" cy="592387"/>
      </dsp:txXfrm>
    </dsp:sp>
    <dsp:sp modelId="{813C19B4-3FC4-484E-BE35-9631DCA3F84E}">
      <dsp:nvSpPr>
        <dsp:cNvPr id="0" name=""/>
        <dsp:cNvSpPr/>
      </dsp:nvSpPr>
      <dsp:spPr>
        <a:xfrm>
          <a:off x="7170534" y="4810701"/>
          <a:ext cx="1184774" cy="592387"/>
        </a:xfrm>
        <a:prstGeom prst="rect">
          <a:avLst/>
        </a:prstGeom>
        <a:noFill/>
        <a:ln w="19050">
          <a:solidFill>
            <a:schemeClr val="accent2">
              <a:lumMod val="75000"/>
            </a:schemeClr>
          </a:solidFill>
        </a:ln>
        <a:effectLst/>
        <a:scene3d>
          <a:camera prst="orthographicFront" fov="0">
            <a:rot lat="0" lon="0" rev="0"/>
          </a:camera>
          <a:lightRig rig="balanced" dir="t">
            <a:rot lat="0" lon="0" rev="0"/>
          </a:lightRig>
        </a:scene3d>
        <a:sp3d prstMaterial="matte">
          <a:bevelT w="0" h="0"/>
          <a:contourClr>
            <a:scrgbClr r="0" g="0" b="0">
              <a:tint val="100000"/>
              <a:shade val="100000"/>
              <a:hueMod val="100000"/>
              <a:satMod val="100000"/>
            </a:scrgbClr>
          </a:contourClr>
        </a:sp3d>
      </dsp:spPr>
      <dsp:style>
        <a:lnRef idx="0">
          <a:scrgbClr r="0" g="0" b="0"/>
        </a:lnRef>
        <a:fillRef idx="3">
          <a:scrgbClr r="0" g="0" b="0"/>
        </a:fillRef>
        <a:effectRef idx="2">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a:solidFill>
                <a:schemeClr val="accent2">
                  <a:lumMod val="75000"/>
                </a:schemeClr>
              </a:solidFill>
              <a:latin typeface="+mn-lt"/>
              <a:ea typeface="+mn-ea"/>
              <a:cs typeface="+mn-cs"/>
            </a:rPr>
            <a:t>6.Visual cortex </a:t>
          </a:r>
          <a:endParaRPr lang="en-US" sz="1400" kern="1200" dirty="0">
            <a:solidFill>
              <a:schemeClr val="accent2">
                <a:lumMod val="75000"/>
              </a:schemeClr>
            </a:solidFill>
            <a:latin typeface="+mn-lt"/>
            <a:ea typeface="+mn-ea"/>
            <a:cs typeface="+mn-cs"/>
          </a:endParaRPr>
        </a:p>
      </dsp:txBody>
      <dsp:txXfrm>
        <a:off x="7170534" y="4810701"/>
        <a:ext cx="1184774" cy="592387"/>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A4A95C3-525D-4F91-BA2A-BE8EDE06AC10}" type="datetimeFigureOut">
              <a:rPr lang="en-US" smtClean="0"/>
              <a:t>10/12/17</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B205093-C804-447C-A940-865EF0339665}" type="slidenum">
              <a:rPr lang="en-US" smtClean="0"/>
              <a:t>‹#›</a:t>
            </a:fld>
            <a:endParaRPr lang="en-US" dirty="0"/>
          </a:p>
        </p:txBody>
      </p:sp>
    </p:spTree>
    <p:extLst>
      <p:ext uri="{BB962C8B-B14F-4D97-AF65-F5344CB8AC3E}">
        <p14:creationId xmlns:p14="http://schemas.microsoft.com/office/powerpoint/2010/main" val="695063854"/>
      </p:ext>
    </p:extLst>
  </p:cSld>
  <p:clrMap bg1="lt1" tx1="dk1" bg2="lt2" tx2="dk2" accent1="accent1" accent2="accent2" accent3="accent3" accent4="accent4" accent5="accent5" accent6="accent6" hlink="hlink" folHlink="folHlink"/>
  <p:notesStyle>
    <a:lvl1pPr marL="0" algn="l" defTabSz="1015898" rtl="0" eaLnBrk="1" latinLnBrk="0" hangingPunct="1">
      <a:defRPr sz="1300" kern="1200">
        <a:solidFill>
          <a:schemeClr val="tx1"/>
        </a:solidFill>
        <a:latin typeface="+mn-lt"/>
        <a:ea typeface="+mn-ea"/>
        <a:cs typeface="+mn-cs"/>
      </a:defRPr>
    </a:lvl1pPr>
    <a:lvl2pPr marL="507949" algn="l" defTabSz="1015898" rtl="0" eaLnBrk="1" latinLnBrk="0" hangingPunct="1">
      <a:defRPr sz="1300" kern="1200">
        <a:solidFill>
          <a:schemeClr val="tx1"/>
        </a:solidFill>
        <a:latin typeface="+mn-lt"/>
        <a:ea typeface="+mn-ea"/>
        <a:cs typeface="+mn-cs"/>
      </a:defRPr>
    </a:lvl2pPr>
    <a:lvl3pPr marL="1015898" algn="l" defTabSz="1015898" rtl="0" eaLnBrk="1" latinLnBrk="0" hangingPunct="1">
      <a:defRPr sz="1300" kern="1200">
        <a:solidFill>
          <a:schemeClr val="tx1"/>
        </a:solidFill>
        <a:latin typeface="+mn-lt"/>
        <a:ea typeface="+mn-ea"/>
        <a:cs typeface="+mn-cs"/>
      </a:defRPr>
    </a:lvl3pPr>
    <a:lvl4pPr marL="1523848" algn="l" defTabSz="1015898" rtl="0" eaLnBrk="1" latinLnBrk="0" hangingPunct="1">
      <a:defRPr sz="1300" kern="1200">
        <a:solidFill>
          <a:schemeClr val="tx1"/>
        </a:solidFill>
        <a:latin typeface="+mn-lt"/>
        <a:ea typeface="+mn-ea"/>
        <a:cs typeface="+mn-cs"/>
      </a:defRPr>
    </a:lvl4pPr>
    <a:lvl5pPr marL="2031797" algn="l" defTabSz="1015898" rtl="0" eaLnBrk="1" latinLnBrk="0" hangingPunct="1">
      <a:defRPr sz="1300" kern="1200">
        <a:solidFill>
          <a:schemeClr val="tx1"/>
        </a:solidFill>
        <a:latin typeface="+mn-lt"/>
        <a:ea typeface="+mn-ea"/>
        <a:cs typeface="+mn-cs"/>
      </a:defRPr>
    </a:lvl5pPr>
    <a:lvl6pPr marL="2539746" algn="l" defTabSz="1015898" rtl="0" eaLnBrk="1" latinLnBrk="0" hangingPunct="1">
      <a:defRPr sz="1300" kern="1200">
        <a:solidFill>
          <a:schemeClr val="tx1"/>
        </a:solidFill>
        <a:latin typeface="+mn-lt"/>
        <a:ea typeface="+mn-ea"/>
        <a:cs typeface="+mn-cs"/>
      </a:defRPr>
    </a:lvl6pPr>
    <a:lvl7pPr marL="3047695" algn="l" defTabSz="1015898" rtl="0" eaLnBrk="1" latinLnBrk="0" hangingPunct="1">
      <a:defRPr sz="1300" kern="1200">
        <a:solidFill>
          <a:schemeClr val="tx1"/>
        </a:solidFill>
        <a:latin typeface="+mn-lt"/>
        <a:ea typeface="+mn-ea"/>
        <a:cs typeface="+mn-cs"/>
      </a:defRPr>
    </a:lvl7pPr>
    <a:lvl8pPr marL="3555644" algn="l" defTabSz="1015898" rtl="0" eaLnBrk="1" latinLnBrk="0" hangingPunct="1">
      <a:defRPr sz="1300" kern="1200">
        <a:solidFill>
          <a:schemeClr val="tx1"/>
        </a:solidFill>
        <a:latin typeface="+mn-lt"/>
        <a:ea typeface="+mn-ea"/>
        <a:cs typeface="+mn-cs"/>
      </a:defRPr>
    </a:lvl8pPr>
    <a:lvl9pPr marL="4063594" algn="l" defTabSz="1015898" rtl="0" eaLnBrk="1" latinLnBrk="0" hangingPunct="1">
      <a:defRPr sz="13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B205093-C804-447C-A940-865EF0339665}" type="slidenum">
              <a:rPr lang="en-US" smtClean="0"/>
              <a:t>1</a:t>
            </a:fld>
            <a:endParaRPr lang="en-US" dirty="0"/>
          </a:p>
        </p:txBody>
      </p:sp>
    </p:spTree>
    <p:extLst>
      <p:ext uri="{BB962C8B-B14F-4D97-AF65-F5344CB8AC3E}">
        <p14:creationId xmlns:p14="http://schemas.microsoft.com/office/powerpoint/2010/main" val="8515550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1F2A161C-6245-4A0E-A231-5F16AACC72F8}" type="slidenum">
              <a:rPr lang="ar-SA" altLang="en-US">
                <a:solidFill>
                  <a:srgbClr val="000000"/>
                </a:solidFill>
              </a:rPr>
              <a:pPr eaLnBrk="1" hangingPunct="1"/>
              <a:t>21</a:t>
            </a:fld>
            <a:endParaRPr lang="en-US" altLang="en-US">
              <a:solidFill>
                <a:srgbClr val="000000"/>
              </a:solidFill>
            </a:endParaRPr>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446767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205093-C804-447C-A940-865EF0339665}" type="slidenum">
              <a:rPr lang="en-US" smtClean="0">
                <a:solidFill>
                  <a:prstClr val="black"/>
                </a:solidFill>
              </a:rPr>
              <a:pPr/>
              <a:t>46</a:t>
            </a:fld>
            <a:endParaRPr lang="en-US" dirty="0">
              <a:solidFill>
                <a:prstClr val="black"/>
              </a:solidFill>
            </a:endParaRPr>
          </a:p>
        </p:txBody>
      </p:sp>
    </p:spTree>
    <p:extLst>
      <p:ext uri="{BB962C8B-B14F-4D97-AF65-F5344CB8AC3E}">
        <p14:creationId xmlns:p14="http://schemas.microsoft.com/office/powerpoint/2010/main" val="14501997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625177" y="3886200"/>
            <a:ext cx="9141618" cy="990600"/>
          </a:xfrm>
        </p:spPr>
        <p:txBody>
          <a:bodyPr anchor="t" anchorCtr="0"/>
          <a:lstStyle>
            <a:lvl1pPr algn="r">
              <a:defRPr sz="3600">
                <a:solidFill>
                  <a:schemeClr val="tx1"/>
                </a:solidFill>
              </a:defRPr>
            </a:lvl1pPr>
          </a:lstStyle>
          <a:p>
            <a:r>
              <a:rPr kumimoji="0" lang="en-US"/>
              <a:t>Click to edit Master title style</a:t>
            </a:r>
          </a:p>
        </p:txBody>
      </p:sp>
      <p:sp>
        <p:nvSpPr>
          <p:cNvPr id="9" name="Subtitle 8"/>
          <p:cNvSpPr>
            <a:spLocks noGrp="1"/>
          </p:cNvSpPr>
          <p:nvPr>
            <p:ph type="subTitle" idx="1"/>
          </p:nvPr>
        </p:nvSpPr>
        <p:spPr>
          <a:xfrm>
            <a:off x="1625177" y="5124453"/>
            <a:ext cx="9141618" cy="533400"/>
          </a:xfrm>
        </p:spPr>
        <p:txBody>
          <a:bodyPr/>
          <a:lstStyle>
            <a:lvl1pPr marL="0" indent="0" algn="r">
              <a:buNone/>
              <a:defRPr sz="2200">
                <a:solidFill>
                  <a:schemeClr val="tx2"/>
                </a:solidFill>
                <a:latin typeface="+mj-lt"/>
                <a:ea typeface="+mj-ea"/>
                <a:cs typeface="+mj-cs"/>
              </a:defRPr>
            </a:lvl1pPr>
            <a:lvl2pPr marL="507949" indent="0" algn="ctr">
              <a:buNone/>
            </a:lvl2pPr>
            <a:lvl3pPr marL="1015898" indent="0" algn="ctr">
              <a:buNone/>
            </a:lvl3pPr>
            <a:lvl4pPr marL="1523848" indent="0" algn="ctr">
              <a:buNone/>
            </a:lvl4pPr>
            <a:lvl5pPr marL="2031797" indent="0" algn="ctr">
              <a:buNone/>
            </a:lvl5pPr>
            <a:lvl6pPr marL="2539746" indent="0" algn="ctr">
              <a:buNone/>
            </a:lvl6pPr>
            <a:lvl7pPr marL="3047695" indent="0" algn="ctr">
              <a:buNone/>
            </a:lvl7pPr>
            <a:lvl8pPr marL="3555644" indent="0" algn="ctr">
              <a:buNone/>
            </a:lvl8pPr>
            <a:lvl9pPr marL="4063594" indent="0" algn="ctr">
              <a:buNone/>
            </a:lvl9pPr>
          </a:lstStyle>
          <a:p>
            <a:r>
              <a:rPr kumimoji="0" lang="en-US"/>
              <a:t>Click to edit Master subtitle style</a:t>
            </a:r>
          </a:p>
        </p:txBody>
      </p:sp>
      <p:sp>
        <p:nvSpPr>
          <p:cNvPr id="28" name="Date Placeholder 27"/>
          <p:cNvSpPr>
            <a:spLocks noGrp="1"/>
          </p:cNvSpPr>
          <p:nvPr>
            <p:ph type="dt" sz="half" idx="10"/>
          </p:nvPr>
        </p:nvSpPr>
        <p:spPr>
          <a:xfrm>
            <a:off x="8532195" y="6355080"/>
            <a:ext cx="3047207" cy="365760"/>
          </a:xfrm>
        </p:spPr>
        <p:txBody>
          <a:bodyPr/>
          <a:lstStyle>
            <a:lvl1pPr>
              <a:defRPr sz="1600"/>
            </a:lvl1pPr>
          </a:lstStyle>
          <a:p>
            <a:fld id="{25377462-29DF-4DF7-9A87-A3B2331BF22E}" type="datetime1">
              <a:rPr lang="en-US" smtClean="0"/>
              <a:t>10/12/17</a:t>
            </a:fld>
            <a:endParaRPr lang="en-US" dirty="0"/>
          </a:p>
        </p:txBody>
      </p:sp>
      <p:sp>
        <p:nvSpPr>
          <p:cNvPr id="17" name="Footer Placeholder 16"/>
          <p:cNvSpPr>
            <a:spLocks noGrp="1"/>
          </p:cNvSpPr>
          <p:nvPr>
            <p:ph type="ftr" sz="quarter" idx="11"/>
          </p:nvPr>
        </p:nvSpPr>
        <p:spPr>
          <a:xfrm>
            <a:off x="3863860" y="6355080"/>
            <a:ext cx="4631754" cy="365760"/>
          </a:xfrm>
        </p:spPr>
        <p:txBody>
          <a:bodyPr/>
          <a:lstStyle/>
          <a:p>
            <a:endParaRPr lang="en-US" dirty="0"/>
          </a:p>
        </p:txBody>
      </p:sp>
      <p:sp>
        <p:nvSpPr>
          <p:cNvPr id="29" name="Slide Number Placeholder 28"/>
          <p:cNvSpPr>
            <a:spLocks noGrp="1"/>
          </p:cNvSpPr>
          <p:nvPr>
            <p:ph type="sldNum" sz="quarter" idx="12"/>
          </p:nvPr>
        </p:nvSpPr>
        <p:spPr>
          <a:xfrm>
            <a:off x="1621132" y="6355080"/>
            <a:ext cx="1625177" cy="365760"/>
          </a:xfrm>
        </p:spPr>
        <p:txBody>
          <a:bodyPr/>
          <a:lstStyle/>
          <a:p>
            <a:fld id="{4929A69E-7D8F-4515-9605-0315ABD4F316}" type="slidenum">
              <a:rPr lang="en-US" smtClean="0"/>
              <a:t>‹#›</a:t>
            </a:fld>
            <a:endParaRPr lang="en-US" dirty="0"/>
          </a:p>
        </p:txBody>
      </p:sp>
      <p:sp>
        <p:nvSpPr>
          <p:cNvPr id="21" name="Rectangle 20"/>
          <p:cNvSpPr/>
          <p:nvPr/>
        </p:nvSpPr>
        <p:spPr>
          <a:xfrm>
            <a:off x="1206186" y="3648075"/>
            <a:ext cx="975106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lIns="101590" tIns="50795" rIns="101590" bIns="50795" anchor="ctr"/>
          <a:lstStyle/>
          <a:p>
            <a:pPr algn="ctr" eaLnBrk="1" latinLnBrk="0" hangingPunct="1"/>
            <a:endParaRPr kumimoji="0" lang="en-US" dirty="0"/>
          </a:p>
        </p:txBody>
      </p:sp>
      <p:sp>
        <p:nvSpPr>
          <p:cNvPr id="33" name="Rectangle 32"/>
          <p:cNvSpPr/>
          <p:nvPr/>
        </p:nvSpPr>
        <p:spPr>
          <a:xfrm>
            <a:off x="1218883" y="5048250"/>
            <a:ext cx="9751060" cy="685800"/>
          </a:xfrm>
          <a:prstGeom prst="rect">
            <a:avLst/>
          </a:prstGeom>
          <a:noFill/>
          <a:ln w="6350" cap="rnd" cmpd="sng" algn="ctr">
            <a:solidFill>
              <a:schemeClr val="accent2"/>
            </a:solidFill>
            <a:prstDash val="solid"/>
          </a:ln>
          <a:effectLst/>
        </p:spPr>
        <p:style>
          <a:lnRef idx="3">
            <a:schemeClr val="lt1"/>
          </a:lnRef>
          <a:fillRef idx="1">
            <a:schemeClr val="accent1"/>
          </a:fillRef>
          <a:effectRef idx="1">
            <a:schemeClr val="accent1"/>
          </a:effectRef>
          <a:fontRef idx="minor">
            <a:schemeClr val="lt1"/>
          </a:fontRef>
        </p:style>
        <p:txBody>
          <a:bodyPr lIns="101590" tIns="50795" rIns="101590" bIns="50795" anchor="ctr"/>
          <a:lstStyle/>
          <a:p>
            <a:pPr algn="ctr" eaLnBrk="1" latinLnBrk="0" hangingPunct="1"/>
            <a:endParaRPr kumimoji="0" lang="en-US" dirty="0"/>
          </a:p>
        </p:txBody>
      </p:sp>
      <p:sp>
        <p:nvSpPr>
          <p:cNvPr id="22" name="Rectangle 21"/>
          <p:cNvSpPr/>
          <p:nvPr/>
        </p:nvSpPr>
        <p:spPr>
          <a:xfrm>
            <a:off x="1206204" y="3648075"/>
            <a:ext cx="304721"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101590" tIns="50795" rIns="101590" bIns="50795" anchor="ctr"/>
          <a:lstStyle/>
          <a:p>
            <a:pPr algn="ctr" eaLnBrk="1" latinLnBrk="0" hangingPunct="1"/>
            <a:endParaRPr kumimoji="0" lang="en-US" dirty="0"/>
          </a:p>
        </p:txBody>
      </p:sp>
      <p:sp>
        <p:nvSpPr>
          <p:cNvPr id="32" name="Rectangle 31"/>
          <p:cNvSpPr/>
          <p:nvPr/>
        </p:nvSpPr>
        <p:spPr>
          <a:xfrm>
            <a:off x="1218882" y="5048250"/>
            <a:ext cx="304721" cy="685800"/>
          </a:xfrm>
          <a:prstGeom prst="rect">
            <a:avLst/>
          </a:prstGeom>
          <a:solidFill>
            <a:schemeClr val="accent2"/>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101590" tIns="50795" rIns="101590" bIns="50795" anchor="ctr"/>
          <a:lstStyle/>
          <a:p>
            <a:pPr algn="ctr" eaLnBrk="1" latinLnBrk="0" hangingPunct="1"/>
            <a:endParaRPr kumimoji="0"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3EA8ADFE-DE17-4FB7-87B4-7EE3AFCF0ADE}" type="datetime1">
              <a:rPr lang="en-US" smtClean="0"/>
              <a:t>10/12/17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929A69E-7D8F-4515-9605-0315ABD4F316}"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274681"/>
            <a:ext cx="2742486"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441" y="274681"/>
            <a:ext cx="802431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934710EC-7F9A-4B9E-957B-CE4878AA0D23}" type="datetime1">
              <a:rPr lang="en-US" smtClean="0"/>
              <a:t>10/12/17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929A69E-7D8F-4515-9605-0315ABD4F316}" type="slidenum">
              <a:rPr lang="en-US" smtClean="0"/>
              <a:t>‹#›</a:t>
            </a:fld>
            <a:endParaRPr lang="en-US" dirty="0"/>
          </a:p>
        </p:txBody>
      </p:sp>
      <p:sp>
        <p:nvSpPr>
          <p:cNvPr id="7" name="Straight Connector 6"/>
          <p:cNvSpPr>
            <a:spLocks noChangeShapeType="1"/>
          </p:cNvSpPr>
          <p:nvPr/>
        </p:nvSpPr>
        <p:spPr bwMode="auto">
          <a:xfrm>
            <a:off x="609460" y="6353175"/>
            <a:ext cx="10969943" cy="0"/>
          </a:xfrm>
          <a:prstGeom prst="line">
            <a:avLst/>
          </a:prstGeom>
          <a:noFill/>
          <a:ln w="9525" cap="flat" cmpd="sng" algn="ctr">
            <a:solidFill>
              <a:schemeClr val="accent2"/>
            </a:solidFill>
            <a:prstDash val="dash"/>
            <a:round/>
            <a:headEnd type="none" w="med" len="med"/>
            <a:tailEnd type="none" w="med" len="med"/>
          </a:ln>
          <a:effectLst/>
        </p:spPr>
        <p:txBody>
          <a:bodyPr vert="horz" wrap="square" lIns="101590" tIns="50795" rIns="101590" bIns="50795" anchor="t" compatLnSpc="1"/>
          <a:lstStyle/>
          <a:p>
            <a:endParaRPr kumimoji="0" lang="en-US" dirty="0"/>
          </a:p>
        </p:txBody>
      </p:sp>
      <p:sp>
        <p:nvSpPr>
          <p:cNvPr id="8" name="Isosceles Triangle 7"/>
          <p:cNvSpPr>
            <a:spLocks noChangeAspect="1"/>
          </p:cNvSpPr>
          <p:nvPr/>
        </p:nvSpPr>
        <p:spPr>
          <a:xfrm rot="5400000">
            <a:off x="590454" y="6447449"/>
            <a:ext cx="190849" cy="160376"/>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101590" tIns="50795" rIns="101590" bIns="50795" anchor="ctr"/>
          <a:lstStyle/>
          <a:p>
            <a:pPr algn="ctr" eaLnBrk="1" latinLnBrk="0" hangingPunct="1"/>
            <a:endParaRPr kumimoji="0" lang="en-US" dirty="0"/>
          </a:p>
        </p:txBody>
      </p:sp>
      <p:sp>
        <p:nvSpPr>
          <p:cNvPr id="9" name="Straight Connector 8"/>
          <p:cNvSpPr>
            <a:spLocks noChangeShapeType="1"/>
          </p:cNvSpPr>
          <p:nvPr/>
        </p:nvSpPr>
        <p:spPr bwMode="auto">
          <a:xfrm rot="5400000">
            <a:off x="5812560"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101590" tIns="50795" rIns="101590" bIns="50795" anchor="t" compatLnSpc="1"/>
          <a:lstStyle/>
          <a:p>
            <a:endParaRPr kumimoji="0"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4" name="Date Placeholder 3"/>
          <p:cNvSpPr>
            <a:spLocks noGrp="1"/>
          </p:cNvSpPr>
          <p:nvPr>
            <p:ph type="dt" sz="half" idx="10"/>
          </p:nvPr>
        </p:nvSpPr>
        <p:spPr/>
        <p:txBody>
          <a:bodyPr/>
          <a:lstStyle/>
          <a:p>
            <a:fld id="{F41DE694-A001-456E-8D89-C5FF30063482}" type="datetime1">
              <a:rPr lang="en-US" smtClean="0"/>
              <a:t>10/12/17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929A69E-7D8F-4515-9605-0315ABD4F316}" type="slidenum">
              <a:rPr lang="en-US" smtClean="0"/>
              <a:t>‹#›</a:t>
            </a:fld>
            <a:endParaRPr lang="en-US" dirty="0"/>
          </a:p>
        </p:txBody>
      </p:sp>
      <p:sp>
        <p:nvSpPr>
          <p:cNvPr id="8" name="Content Placeholder 7"/>
          <p:cNvSpPr>
            <a:spLocks noGrp="1"/>
          </p:cNvSpPr>
          <p:nvPr>
            <p:ph sz="quarter" idx="1"/>
          </p:nvPr>
        </p:nvSpPr>
        <p:spPr>
          <a:xfrm>
            <a:off x="609460" y="1219200"/>
            <a:ext cx="10969943"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25177" y="2971803"/>
            <a:ext cx="9141618" cy="1066800"/>
          </a:xfrm>
        </p:spPr>
        <p:txBody>
          <a:bodyPr anchor="t" anchorCtr="0"/>
          <a:lstStyle>
            <a:lvl1pPr algn="r">
              <a:buNone/>
              <a:defRPr sz="3600" b="0" cap="none" baseline="0"/>
            </a:lvl1pPr>
          </a:lstStyle>
          <a:p>
            <a:r>
              <a:rPr kumimoji="0" lang="en-US"/>
              <a:t>Click to edit Master title style</a:t>
            </a:r>
          </a:p>
        </p:txBody>
      </p:sp>
      <p:sp>
        <p:nvSpPr>
          <p:cNvPr id="3" name="Text Placeholder 2"/>
          <p:cNvSpPr>
            <a:spLocks noGrp="1"/>
          </p:cNvSpPr>
          <p:nvPr>
            <p:ph type="body" idx="1"/>
          </p:nvPr>
        </p:nvSpPr>
        <p:spPr>
          <a:xfrm>
            <a:off x="1726753" y="4267200"/>
            <a:ext cx="9040045" cy="1143000"/>
          </a:xfrm>
        </p:spPr>
        <p:txBody>
          <a:bodyPr anchor="t" anchorCtr="0"/>
          <a:lstStyle>
            <a:lvl1pPr marL="0" indent="0" algn="r">
              <a:buNone/>
              <a:defRPr sz="2200">
                <a:solidFill>
                  <a:schemeClr val="tx1">
                    <a:tint val="75000"/>
                  </a:schemeClr>
                </a:solidFill>
              </a:defRPr>
            </a:lvl1pPr>
            <a:lvl2pPr>
              <a:buNone/>
              <a:defRPr sz="2000">
                <a:solidFill>
                  <a:schemeClr val="tx1">
                    <a:tint val="75000"/>
                  </a:schemeClr>
                </a:solidFill>
              </a:defRPr>
            </a:lvl2pPr>
            <a:lvl3pPr>
              <a:buNone/>
              <a:defRPr sz="1800">
                <a:solidFill>
                  <a:schemeClr val="tx1">
                    <a:tint val="75000"/>
                  </a:schemeClr>
                </a:solidFill>
              </a:defRPr>
            </a:lvl3pPr>
            <a:lvl4pPr>
              <a:buNone/>
              <a:defRPr sz="1600">
                <a:solidFill>
                  <a:schemeClr val="tx1">
                    <a:tint val="75000"/>
                  </a:schemeClr>
                </a:solidFill>
              </a:defRPr>
            </a:lvl4pPr>
            <a:lvl5pPr>
              <a:buNone/>
              <a:defRPr sz="16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a:xfrm>
            <a:off x="8532195" y="6355080"/>
            <a:ext cx="3047207" cy="365760"/>
          </a:xfrm>
        </p:spPr>
        <p:txBody>
          <a:bodyPr/>
          <a:lstStyle/>
          <a:p>
            <a:fld id="{2AC42BDF-45E4-45D1-AC1B-B0D7EAFB28DA}" type="datetime1">
              <a:rPr lang="en-US" smtClean="0"/>
              <a:t>10/12/17</a:t>
            </a:fld>
            <a:endParaRPr lang="en-US" dirty="0"/>
          </a:p>
        </p:txBody>
      </p:sp>
      <p:sp>
        <p:nvSpPr>
          <p:cNvPr id="5" name="Footer Placeholder 4"/>
          <p:cNvSpPr>
            <a:spLocks noGrp="1"/>
          </p:cNvSpPr>
          <p:nvPr>
            <p:ph type="ftr" sz="quarter" idx="11"/>
          </p:nvPr>
        </p:nvSpPr>
        <p:spPr>
          <a:xfrm>
            <a:off x="3863860" y="6355080"/>
            <a:ext cx="4631754" cy="365760"/>
          </a:xfrm>
        </p:spPr>
        <p:txBody>
          <a:bodyPr/>
          <a:lstStyle/>
          <a:p>
            <a:endParaRPr lang="en-US" dirty="0"/>
          </a:p>
        </p:txBody>
      </p:sp>
      <p:sp>
        <p:nvSpPr>
          <p:cNvPr id="6" name="Slide Number Placeholder 5"/>
          <p:cNvSpPr>
            <a:spLocks noGrp="1"/>
          </p:cNvSpPr>
          <p:nvPr>
            <p:ph type="sldNum" sz="quarter" idx="12"/>
          </p:nvPr>
        </p:nvSpPr>
        <p:spPr>
          <a:xfrm>
            <a:off x="1426095" y="6355080"/>
            <a:ext cx="2027408" cy="365760"/>
          </a:xfrm>
        </p:spPr>
        <p:txBody>
          <a:bodyPr/>
          <a:lstStyle/>
          <a:p>
            <a:fld id="{4929A69E-7D8F-4515-9605-0315ABD4F316}" type="slidenum">
              <a:rPr lang="en-US" smtClean="0"/>
              <a:t>‹#›</a:t>
            </a:fld>
            <a:endParaRPr lang="en-US" dirty="0"/>
          </a:p>
        </p:txBody>
      </p:sp>
      <p:sp>
        <p:nvSpPr>
          <p:cNvPr id="7" name="Rectangle 6"/>
          <p:cNvSpPr/>
          <p:nvPr/>
        </p:nvSpPr>
        <p:spPr>
          <a:xfrm>
            <a:off x="1218883" y="2819400"/>
            <a:ext cx="975106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lIns="101590" tIns="50795" rIns="101590" bIns="50795" anchor="ctr"/>
          <a:lstStyle/>
          <a:p>
            <a:pPr algn="ctr" eaLnBrk="1" latinLnBrk="0" hangingPunct="1"/>
            <a:endParaRPr kumimoji="0" lang="en-US" dirty="0"/>
          </a:p>
        </p:txBody>
      </p:sp>
      <p:sp>
        <p:nvSpPr>
          <p:cNvPr id="8" name="Rectangle 7"/>
          <p:cNvSpPr/>
          <p:nvPr/>
        </p:nvSpPr>
        <p:spPr>
          <a:xfrm>
            <a:off x="1218882" y="2819400"/>
            <a:ext cx="304721"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101590" tIns="50795" rIns="101590" bIns="50795" anchor="ctr"/>
          <a:lstStyle/>
          <a:p>
            <a:pPr algn="ctr" eaLnBrk="1" latinLnBrk="0" hangingPunct="1"/>
            <a:endParaRPr kumimoji="0"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460" y="228600"/>
            <a:ext cx="10969943" cy="914400"/>
          </a:xfrm>
        </p:spPr>
        <p:txBody>
          <a:bodyPr/>
          <a:lstStyle/>
          <a:p>
            <a:r>
              <a:rPr kumimoji="0" lang="en-US"/>
              <a:t>Click to edit Master title style</a:t>
            </a:r>
          </a:p>
        </p:txBody>
      </p:sp>
      <p:sp>
        <p:nvSpPr>
          <p:cNvPr id="5" name="Date Placeholder 4"/>
          <p:cNvSpPr>
            <a:spLocks noGrp="1"/>
          </p:cNvSpPr>
          <p:nvPr>
            <p:ph type="dt" sz="half" idx="10"/>
          </p:nvPr>
        </p:nvSpPr>
        <p:spPr/>
        <p:txBody>
          <a:bodyPr/>
          <a:lstStyle/>
          <a:p>
            <a:fld id="{0F069102-33A0-49ED-8A43-9F25AFF7CBAC}" type="datetime1">
              <a:rPr lang="en-US" smtClean="0"/>
              <a:t>10/12/17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929A69E-7D8F-4515-9605-0315ABD4F316}" type="slidenum">
              <a:rPr lang="en-US" smtClean="0"/>
              <a:t>‹#›</a:t>
            </a:fld>
            <a:endParaRPr lang="en-US" dirty="0"/>
          </a:p>
        </p:txBody>
      </p:sp>
      <p:sp>
        <p:nvSpPr>
          <p:cNvPr id="9" name="Content Placeholder 8"/>
          <p:cNvSpPr>
            <a:spLocks noGrp="1"/>
          </p:cNvSpPr>
          <p:nvPr>
            <p:ph sz="quarter" idx="1"/>
          </p:nvPr>
        </p:nvSpPr>
        <p:spPr>
          <a:xfrm>
            <a:off x="609442" y="1219200"/>
            <a:ext cx="5387461"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6174658" y="1216155"/>
            <a:ext cx="5387461"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460" y="228600"/>
            <a:ext cx="10969943" cy="914400"/>
          </a:xfrm>
        </p:spPr>
        <p:txBody>
          <a:bodyPr anchor="ctr"/>
          <a:lstStyle>
            <a:lvl1pPr>
              <a:defRPr/>
            </a:lvl1pPr>
          </a:lstStyle>
          <a:p>
            <a:r>
              <a:rPr kumimoji="0" lang="en-US"/>
              <a:t>Click to edit Master title style</a:t>
            </a:r>
          </a:p>
        </p:txBody>
      </p:sp>
      <p:sp>
        <p:nvSpPr>
          <p:cNvPr id="3" name="Text Placeholder 2"/>
          <p:cNvSpPr>
            <a:spLocks noGrp="1"/>
          </p:cNvSpPr>
          <p:nvPr>
            <p:ph type="body" idx="1"/>
          </p:nvPr>
        </p:nvSpPr>
        <p:spPr>
          <a:xfrm>
            <a:off x="609460" y="1285875"/>
            <a:ext cx="5385514" cy="685800"/>
          </a:xfrm>
          <a:noFill/>
          <a:ln>
            <a:noFill/>
          </a:ln>
        </p:spPr>
        <p:txBody>
          <a:bodyPr lIns="101590" anchor="b" anchorCtr="0">
            <a:noAutofit/>
          </a:bodyPr>
          <a:lstStyle>
            <a:lvl1pPr marL="0" indent="0">
              <a:buNone/>
              <a:defRPr sz="2700" b="1">
                <a:solidFill>
                  <a:schemeClr val="accent2"/>
                </a:solidFill>
              </a:defRPr>
            </a:lvl1pPr>
            <a:lvl2pPr>
              <a:buNone/>
              <a:defRPr sz="2200" b="1"/>
            </a:lvl2pPr>
            <a:lvl3pPr>
              <a:buNone/>
              <a:defRPr sz="2000" b="1"/>
            </a:lvl3pPr>
            <a:lvl4pPr>
              <a:buNone/>
              <a:defRPr sz="1800" b="1"/>
            </a:lvl4pPr>
            <a:lvl5pPr>
              <a:buNone/>
              <a:defRPr sz="18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195990" y="1295400"/>
            <a:ext cx="5387630" cy="685800"/>
          </a:xfrm>
          <a:noFill/>
          <a:ln>
            <a:noFill/>
          </a:ln>
        </p:spPr>
        <p:txBody>
          <a:bodyPr lIns="101590" anchor="b" anchorCtr="0"/>
          <a:lstStyle>
            <a:lvl1pPr marL="0" indent="0">
              <a:buNone/>
              <a:defRPr sz="2700" b="1">
                <a:solidFill>
                  <a:schemeClr val="accent2"/>
                </a:solidFill>
              </a:defRPr>
            </a:lvl1pPr>
            <a:lvl2pPr>
              <a:buNone/>
              <a:defRPr sz="2200" b="1"/>
            </a:lvl2pPr>
            <a:lvl3pPr>
              <a:buNone/>
              <a:defRPr sz="2000" b="1"/>
            </a:lvl3pPr>
            <a:lvl4pPr>
              <a:buNone/>
              <a:defRPr sz="1800" b="1"/>
            </a:lvl4pPr>
            <a:lvl5pPr>
              <a:buNone/>
              <a:defRPr sz="1800" b="1"/>
            </a:lvl5pPr>
          </a:lstStyle>
          <a:p>
            <a:pPr lvl="0" eaLnBrk="1" latinLnBrk="0" hangingPunct="1"/>
            <a:r>
              <a:rPr kumimoji="0" lang="en-US"/>
              <a:t>Click to edit Master text styles</a:t>
            </a:r>
          </a:p>
        </p:txBody>
      </p:sp>
      <p:sp>
        <p:nvSpPr>
          <p:cNvPr id="7" name="Date Placeholder 6"/>
          <p:cNvSpPr>
            <a:spLocks noGrp="1"/>
          </p:cNvSpPr>
          <p:nvPr>
            <p:ph type="dt" sz="half" idx="10"/>
          </p:nvPr>
        </p:nvSpPr>
        <p:spPr/>
        <p:txBody>
          <a:bodyPr/>
          <a:lstStyle/>
          <a:p>
            <a:fld id="{A952F38D-77B9-4A13-B402-596108990702}" type="datetime1">
              <a:rPr lang="en-US" smtClean="0"/>
              <a:t>10/12/17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929A69E-7D8F-4515-9605-0315ABD4F316}" type="slidenum">
              <a:rPr lang="en-US" smtClean="0"/>
              <a:t>‹#›</a:t>
            </a:fld>
            <a:endParaRPr lang="en-US" dirty="0"/>
          </a:p>
        </p:txBody>
      </p:sp>
      <p:sp>
        <p:nvSpPr>
          <p:cNvPr id="11" name="Content Placeholder 10"/>
          <p:cNvSpPr>
            <a:spLocks noGrp="1"/>
          </p:cNvSpPr>
          <p:nvPr>
            <p:ph sz="quarter" idx="2"/>
          </p:nvPr>
        </p:nvSpPr>
        <p:spPr>
          <a:xfrm>
            <a:off x="609462" y="2133600"/>
            <a:ext cx="5383397" cy="4038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quarter" idx="4"/>
          </p:nvPr>
        </p:nvSpPr>
        <p:spPr>
          <a:xfrm>
            <a:off x="6196004" y="2133600"/>
            <a:ext cx="5383397" cy="4038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460" y="228600"/>
            <a:ext cx="10969943" cy="914400"/>
          </a:xfrm>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6517C583-C7CA-46EB-9433-76E3128A28D2}" type="datetime1">
              <a:rPr lang="en-US" smtClean="0"/>
              <a:t>10/12/17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929A69E-7D8F-4515-9605-0315ABD4F316}" type="slidenum">
              <a:rPr lang="en-US" smtClean="0"/>
              <a:t>‹#›</a:t>
            </a:fld>
            <a:endParaRPr lang="en-US" dirty="0"/>
          </a:p>
        </p:txBody>
      </p:sp>
      <p:sp>
        <p:nvSpPr>
          <p:cNvPr id="6" name="Isosceles Triangle 5"/>
          <p:cNvSpPr>
            <a:spLocks noChangeAspect="1"/>
          </p:cNvSpPr>
          <p:nvPr/>
        </p:nvSpPr>
        <p:spPr>
          <a:xfrm rot="5400000">
            <a:off x="590454" y="6447449"/>
            <a:ext cx="190849" cy="160376"/>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101590" tIns="50795" rIns="101590" bIns="50795" anchor="ctr"/>
          <a:lstStyle/>
          <a:p>
            <a:pPr algn="ctr" eaLnBrk="1" latinLnBrk="0" hangingPunct="1"/>
            <a:endParaRPr kumimoji="0"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954F8B-541A-4291-A5F8-6DA28722854A}" type="datetime1">
              <a:rPr lang="en-US" smtClean="0"/>
              <a:t>10/12/17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929A69E-7D8F-4515-9605-0315ABD4F316}" type="slidenum">
              <a:rPr lang="en-US" smtClean="0"/>
              <a:t>‹#›</a:t>
            </a:fld>
            <a:endParaRPr lang="en-US" dirty="0"/>
          </a:p>
        </p:txBody>
      </p:sp>
      <p:sp>
        <p:nvSpPr>
          <p:cNvPr id="5" name="Straight Connector 4"/>
          <p:cNvSpPr>
            <a:spLocks noChangeShapeType="1"/>
          </p:cNvSpPr>
          <p:nvPr/>
        </p:nvSpPr>
        <p:spPr bwMode="auto">
          <a:xfrm>
            <a:off x="609460" y="6353175"/>
            <a:ext cx="10969943" cy="0"/>
          </a:xfrm>
          <a:prstGeom prst="line">
            <a:avLst/>
          </a:prstGeom>
          <a:noFill/>
          <a:ln w="9525" cap="flat" cmpd="sng" algn="ctr">
            <a:solidFill>
              <a:schemeClr val="accent2"/>
            </a:solidFill>
            <a:prstDash val="dash"/>
            <a:round/>
            <a:headEnd type="none" w="med" len="med"/>
            <a:tailEnd type="none" w="med" len="med"/>
          </a:ln>
          <a:effectLst/>
        </p:spPr>
        <p:txBody>
          <a:bodyPr vert="horz" wrap="square" lIns="101590" tIns="50795" rIns="101590" bIns="50795" anchor="t" compatLnSpc="1"/>
          <a:lstStyle/>
          <a:p>
            <a:endParaRPr kumimoji="0" lang="en-US" dirty="0"/>
          </a:p>
        </p:txBody>
      </p:sp>
      <p:sp>
        <p:nvSpPr>
          <p:cNvPr id="6" name="Isosceles Triangle 5"/>
          <p:cNvSpPr>
            <a:spLocks noChangeAspect="1"/>
          </p:cNvSpPr>
          <p:nvPr/>
        </p:nvSpPr>
        <p:spPr>
          <a:xfrm rot="5400000">
            <a:off x="590454" y="6447449"/>
            <a:ext cx="190849" cy="160376"/>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101590" tIns="50795" rIns="101590" bIns="50795" anchor="ctr"/>
          <a:lstStyle/>
          <a:p>
            <a:pPr algn="ctr" eaLnBrk="1" latinLnBrk="0" hangingPunct="1"/>
            <a:endParaRPr kumimoji="0"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30625" y="304800"/>
            <a:ext cx="3351927" cy="838200"/>
          </a:xfrm>
        </p:spPr>
        <p:txBody>
          <a:bodyPr anchor="b" anchorCtr="0">
            <a:noAutofit/>
          </a:bodyPr>
          <a:lstStyle>
            <a:lvl1pPr algn="l">
              <a:buNone/>
              <a:defRPr sz="2200" b="1">
                <a:solidFill>
                  <a:schemeClr val="tx2"/>
                </a:solidFill>
                <a:latin typeface="+mn-lt"/>
                <a:ea typeface="+mn-ea"/>
                <a:cs typeface="+mn-cs"/>
              </a:defRPr>
            </a:lvl1pPr>
          </a:lstStyle>
          <a:p>
            <a:r>
              <a:rPr kumimoji="0" lang="en-US"/>
              <a:t>Click to edit Master title style</a:t>
            </a:r>
          </a:p>
        </p:txBody>
      </p:sp>
      <p:sp>
        <p:nvSpPr>
          <p:cNvPr id="3" name="Text Placeholder 2"/>
          <p:cNvSpPr>
            <a:spLocks noGrp="1"/>
          </p:cNvSpPr>
          <p:nvPr>
            <p:ph type="body" idx="2"/>
          </p:nvPr>
        </p:nvSpPr>
        <p:spPr>
          <a:xfrm>
            <a:off x="8430625" y="1219213"/>
            <a:ext cx="3351927" cy="4843463"/>
          </a:xfrm>
        </p:spPr>
        <p:txBody>
          <a:bodyPr/>
          <a:lstStyle>
            <a:lvl1pPr marL="0" indent="0">
              <a:lnSpc>
                <a:spcPts val="2444"/>
              </a:lnSpc>
              <a:spcAft>
                <a:spcPts val="1111"/>
              </a:spcAft>
              <a:buNone/>
              <a:defRPr sz="1800">
                <a:solidFill>
                  <a:schemeClr val="tx2"/>
                </a:solidFill>
              </a:defRPr>
            </a:lvl1pPr>
            <a:lvl2pPr>
              <a:buNone/>
              <a:defRPr sz="1300"/>
            </a:lvl2pPr>
            <a:lvl3pPr>
              <a:buNone/>
              <a:defRPr sz="1100"/>
            </a:lvl3pPr>
            <a:lvl4pPr>
              <a:buNone/>
              <a:defRPr sz="1000"/>
            </a:lvl4pPr>
            <a:lvl5pPr>
              <a:buNone/>
              <a:defRPr sz="10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2682AABB-FF5E-4A96-8D96-CD378F4FF3A0}" type="datetime1">
              <a:rPr lang="en-US" smtClean="0"/>
              <a:t>10/12/17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929A69E-7D8F-4515-9605-0315ABD4F316}" type="slidenum">
              <a:rPr lang="en-US" smtClean="0"/>
              <a:t>‹#›</a:t>
            </a:fld>
            <a:endParaRPr lang="en-US" dirty="0"/>
          </a:p>
        </p:txBody>
      </p:sp>
      <p:sp>
        <p:nvSpPr>
          <p:cNvPr id="8" name="Straight Connector 7"/>
          <p:cNvSpPr>
            <a:spLocks noChangeShapeType="1"/>
          </p:cNvSpPr>
          <p:nvPr/>
        </p:nvSpPr>
        <p:spPr bwMode="auto">
          <a:xfrm>
            <a:off x="609460" y="6353175"/>
            <a:ext cx="10969943" cy="0"/>
          </a:xfrm>
          <a:prstGeom prst="line">
            <a:avLst/>
          </a:prstGeom>
          <a:noFill/>
          <a:ln w="9525" cap="flat" cmpd="sng" algn="ctr">
            <a:solidFill>
              <a:schemeClr val="accent2"/>
            </a:solidFill>
            <a:prstDash val="dash"/>
            <a:round/>
            <a:headEnd type="none" w="med" len="med"/>
            <a:tailEnd type="none" w="med" len="med"/>
          </a:ln>
          <a:effectLst/>
        </p:spPr>
        <p:txBody>
          <a:bodyPr vert="horz" wrap="square" lIns="101590" tIns="50795" rIns="101590" bIns="50795" anchor="t" compatLnSpc="1"/>
          <a:lstStyle/>
          <a:p>
            <a:endParaRPr kumimoji="0" lang="en-US" dirty="0"/>
          </a:p>
        </p:txBody>
      </p:sp>
      <p:sp>
        <p:nvSpPr>
          <p:cNvPr id="10" name="Straight Connector 9"/>
          <p:cNvSpPr>
            <a:spLocks noChangeShapeType="1"/>
          </p:cNvSpPr>
          <p:nvPr/>
        </p:nvSpPr>
        <p:spPr bwMode="auto">
          <a:xfrm rot="5400000">
            <a:off x="5217889"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101590" tIns="50795" rIns="101590" bIns="50795" anchor="t" compatLnSpc="1"/>
          <a:lstStyle/>
          <a:p>
            <a:endParaRPr kumimoji="0" lang="en-US" dirty="0"/>
          </a:p>
        </p:txBody>
      </p:sp>
      <p:sp>
        <p:nvSpPr>
          <p:cNvPr id="9" name="Isosceles Triangle 8"/>
          <p:cNvSpPr>
            <a:spLocks noChangeAspect="1"/>
          </p:cNvSpPr>
          <p:nvPr/>
        </p:nvSpPr>
        <p:spPr>
          <a:xfrm rot="5400000">
            <a:off x="590454" y="6447449"/>
            <a:ext cx="190849" cy="160376"/>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101590" tIns="50795" rIns="101590" bIns="50795" anchor="ctr"/>
          <a:lstStyle/>
          <a:p>
            <a:pPr algn="ctr" eaLnBrk="1" latinLnBrk="0" hangingPunct="1"/>
            <a:endParaRPr kumimoji="0" lang="en-US" dirty="0"/>
          </a:p>
        </p:txBody>
      </p:sp>
      <p:sp>
        <p:nvSpPr>
          <p:cNvPr id="12" name="Content Placeholder 11"/>
          <p:cNvSpPr>
            <a:spLocks noGrp="1"/>
          </p:cNvSpPr>
          <p:nvPr>
            <p:ph sz="quarter" idx="1"/>
          </p:nvPr>
        </p:nvSpPr>
        <p:spPr>
          <a:xfrm>
            <a:off x="406294" y="304803"/>
            <a:ext cx="7618016" cy="5715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609460" y="500856"/>
            <a:ext cx="10969943" cy="674688"/>
          </a:xfrm>
          <a:ln>
            <a:solidFill>
              <a:schemeClr val="accent1"/>
            </a:solidFill>
          </a:ln>
        </p:spPr>
        <p:txBody>
          <a:bodyPr lIns="304770" anchor="ctr"/>
          <a:lstStyle>
            <a:lvl1pPr algn="r">
              <a:buNone/>
              <a:defRPr sz="2200" b="0">
                <a:solidFill>
                  <a:schemeClr val="tx1"/>
                </a:solidFill>
              </a:defRPr>
            </a:lvl1pPr>
          </a:lstStyle>
          <a:p>
            <a:r>
              <a:rPr kumimoji="0" lang="en-US"/>
              <a:t>Click to edit Master title style</a:t>
            </a:r>
          </a:p>
        </p:txBody>
      </p:sp>
      <p:sp>
        <p:nvSpPr>
          <p:cNvPr id="3" name="Picture Placeholder 2"/>
          <p:cNvSpPr>
            <a:spLocks noGrp="1"/>
          </p:cNvSpPr>
          <p:nvPr>
            <p:ph type="pic" idx="1"/>
          </p:nvPr>
        </p:nvSpPr>
        <p:spPr>
          <a:xfrm>
            <a:off x="609460" y="1905000"/>
            <a:ext cx="10969943" cy="4270248"/>
          </a:xfrm>
          <a:solidFill>
            <a:schemeClr val="tx1">
              <a:shade val="50000"/>
            </a:schemeClr>
          </a:solidFill>
          <a:ln>
            <a:noFill/>
          </a:ln>
          <a:effectLst/>
        </p:spPr>
        <p:txBody>
          <a:bodyPr/>
          <a:lstStyle>
            <a:lvl1pPr marL="0" indent="0">
              <a:spcBef>
                <a:spcPts val="667"/>
              </a:spcBef>
              <a:buNone/>
              <a:defRPr sz="3600"/>
            </a:lvl1pPr>
          </a:lstStyle>
          <a:p>
            <a:r>
              <a:rPr kumimoji="0" lang="en-US" dirty="0"/>
              <a:t>Click icon to add picture</a:t>
            </a:r>
          </a:p>
        </p:txBody>
      </p:sp>
      <p:sp>
        <p:nvSpPr>
          <p:cNvPr id="4" name="Text Placeholder 3"/>
          <p:cNvSpPr>
            <a:spLocks noGrp="1"/>
          </p:cNvSpPr>
          <p:nvPr>
            <p:ph type="body" sz="half" idx="2"/>
          </p:nvPr>
        </p:nvSpPr>
        <p:spPr>
          <a:xfrm>
            <a:off x="609460" y="1219200"/>
            <a:ext cx="10969943" cy="533400"/>
          </a:xfrm>
        </p:spPr>
        <p:txBody>
          <a:bodyPr anchor="ctr" anchorCtr="0"/>
          <a:lstStyle>
            <a:lvl1pPr marL="0" indent="0" algn="l">
              <a:buFontTx/>
              <a:buNone/>
              <a:defRPr sz="1600"/>
            </a:lvl1pPr>
            <a:lvl2pPr>
              <a:defRPr sz="1300"/>
            </a:lvl2pPr>
            <a:lvl3pPr>
              <a:defRPr sz="1100"/>
            </a:lvl3pPr>
            <a:lvl4pPr>
              <a:defRPr sz="1000"/>
            </a:lvl4pPr>
            <a:lvl5pPr>
              <a:defRPr sz="10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810A1784-87A0-4E6F-923B-E12637B1DF1F}" type="datetime1">
              <a:rPr lang="en-US" smtClean="0"/>
              <a:t>10/12/17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929A69E-7D8F-4515-9605-0315ABD4F316}" type="slidenum">
              <a:rPr lang="en-US" smtClean="0"/>
              <a:t>‹#›</a:t>
            </a:fld>
            <a:endParaRPr lang="en-US" dirty="0"/>
          </a:p>
        </p:txBody>
      </p:sp>
      <p:sp>
        <p:nvSpPr>
          <p:cNvPr id="8" name="Straight Connector 7"/>
          <p:cNvSpPr>
            <a:spLocks noChangeShapeType="1"/>
          </p:cNvSpPr>
          <p:nvPr/>
        </p:nvSpPr>
        <p:spPr bwMode="auto">
          <a:xfrm>
            <a:off x="609460" y="6353175"/>
            <a:ext cx="10969943" cy="0"/>
          </a:xfrm>
          <a:prstGeom prst="line">
            <a:avLst/>
          </a:prstGeom>
          <a:noFill/>
          <a:ln w="9525" cap="flat" cmpd="sng" algn="ctr">
            <a:solidFill>
              <a:schemeClr val="accent2"/>
            </a:solidFill>
            <a:prstDash val="dash"/>
            <a:round/>
            <a:headEnd type="none" w="med" len="med"/>
            <a:tailEnd type="none" w="med" len="med"/>
          </a:ln>
          <a:effectLst/>
        </p:spPr>
        <p:txBody>
          <a:bodyPr vert="horz" wrap="square" lIns="101590" tIns="50795" rIns="101590" bIns="50795" anchor="t" compatLnSpc="1"/>
          <a:lstStyle/>
          <a:p>
            <a:endParaRPr kumimoji="0" lang="en-US" dirty="0"/>
          </a:p>
        </p:txBody>
      </p:sp>
      <p:sp>
        <p:nvSpPr>
          <p:cNvPr id="9" name="Isosceles Triangle 8"/>
          <p:cNvSpPr>
            <a:spLocks noChangeAspect="1"/>
          </p:cNvSpPr>
          <p:nvPr/>
        </p:nvSpPr>
        <p:spPr>
          <a:xfrm rot="5400000">
            <a:off x="590454" y="6447449"/>
            <a:ext cx="190849" cy="160376"/>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101590" tIns="50795" rIns="101590" bIns="50795" anchor="ctr"/>
          <a:lstStyle/>
          <a:p>
            <a:pPr algn="ctr" eaLnBrk="1" latinLnBrk="0" hangingPunct="1"/>
            <a:endParaRPr kumimoji="0" lang="en-US" dirty="0"/>
          </a:p>
        </p:txBody>
      </p:sp>
      <p:sp>
        <p:nvSpPr>
          <p:cNvPr id="10" name="Rectangle 9"/>
          <p:cNvSpPr/>
          <p:nvPr/>
        </p:nvSpPr>
        <p:spPr>
          <a:xfrm>
            <a:off x="609460" y="500856"/>
            <a:ext cx="243777" cy="68580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101590" tIns="50795" rIns="101590" bIns="50795" anchor="ctr"/>
          <a:lstStyle/>
          <a:p>
            <a:pPr algn="ctr" eaLnBrk="1" latinLnBrk="0" hangingPunct="1"/>
            <a:endParaRPr kumimoji="0" lang="en-US" dirty="0"/>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460" y="152400"/>
            <a:ext cx="10969943" cy="990600"/>
          </a:xfrm>
          <a:prstGeom prst="rect">
            <a:avLst/>
          </a:prstGeom>
        </p:spPr>
        <p:txBody>
          <a:bodyPr vert="horz" lIns="101590" tIns="50795" rIns="101590" bIns="50795" anchor="b" anchorCtr="0">
            <a:normAutofit/>
          </a:bodyPr>
          <a:lstStyle/>
          <a:p>
            <a:r>
              <a:rPr kumimoji="0" lang="en-US"/>
              <a:t>Click to edit Master title style</a:t>
            </a:r>
          </a:p>
        </p:txBody>
      </p:sp>
      <p:sp>
        <p:nvSpPr>
          <p:cNvPr id="13" name="Text Placeholder 12"/>
          <p:cNvSpPr>
            <a:spLocks noGrp="1"/>
          </p:cNvSpPr>
          <p:nvPr>
            <p:ph type="body" idx="1"/>
          </p:nvPr>
        </p:nvSpPr>
        <p:spPr>
          <a:xfrm>
            <a:off x="609460" y="1219200"/>
            <a:ext cx="10969943" cy="4910328"/>
          </a:xfrm>
          <a:prstGeom prst="rect">
            <a:avLst/>
          </a:prstGeom>
        </p:spPr>
        <p:txBody>
          <a:bodyPr vert="horz" lIns="101590" tIns="50795" rIns="101590" bIns="50795">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8532195" y="6356350"/>
            <a:ext cx="3051269" cy="365760"/>
          </a:xfrm>
          <a:prstGeom prst="rect">
            <a:avLst/>
          </a:prstGeom>
        </p:spPr>
        <p:txBody>
          <a:bodyPr vert="horz" lIns="101590" tIns="50795" rIns="101590" bIns="50795"/>
          <a:lstStyle>
            <a:lvl1pPr algn="l" eaLnBrk="1" latinLnBrk="0" hangingPunct="1">
              <a:defRPr kumimoji="0" sz="1600">
                <a:solidFill>
                  <a:schemeClr val="tx2"/>
                </a:solidFill>
              </a:defRPr>
            </a:lvl1pPr>
          </a:lstStyle>
          <a:p>
            <a:fld id="{7AC1D868-7307-4A5E-BC59-8E455FBD5CAD}" type="datetime1">
              <a:rPr lang="en-US" smtClean="0"/>
              <a:t>10/12/17</a:t>
            </a:fld>
            <a:endParaRPr lang="en-US" dirty="0"/>
          </a:p>
        </p:txBody>
      </p:sp>
      <p:sp>
        <p:nvSpPr>
          <p:cNvPr id="3" name="Footer Placeholder 2"/>
          <p:cNvSpPr>
            <a:spLocks noGrp="1"/>
          </p:cNvSpPr>
          <p:nvPr>
            <p:ph type="ftr" sz="quarter" idx="3"/>
          </p:nvPr>
        </p:nvSpPr>
        <p:spPr>
          <a:xfrm>
            <a:off x="3863876" y="6356350"/>
            <a:ext cx="4672382" cy="365760"/>
          </a:xfrm>
          <a:prstGeom prst="rect">
            <a:avLst/>
          </a:prstGeom>
        </p:spPr>
        <p:txBody>
          <a:bodyPr vert="horz" lIns="101590" tIns="50795" rIns="101590" bIns="50795"/>
          <a:lstStyle>
            <a:lvl1pPr algn="r" eaLnBrk="1" latinLnBrk="0" hangingPunct="1">
              <a:defRPr kumimoji="0" sz="1600">
                <a:solidFill>
                  <a:schemeClr val="tx2"/>
                </a:solidFill>
              </a:defRPr>
            </a:lvl1pPr>
          </a:lstStyle>
          <a:p>
            <a:endParaRPr lang="en-US" dirty="0"/>
          </a:p>
        </p:txBody>
      </p:sp>
      <p:sp>
        <p:nvSpPr>
          <p:cNvPr id="23" name="Slide Number Placeholder 22"/>
          <p:cNvSpPr>
            <a:spLocks noGrp="1"/>
          </p:cNvSpPr>
          <p:nvPr>
            <p:ph type="sldNum" sz="quarter" idx="4"/>
          </p:nvPr>
        </p:nvSpPr>
        <p:spPr>
          <a:xfrm>
            <a:off x="816669" y="6356350"/>
            <a:ext cx="2640913" cy="365760"/>
          </a:xfrm>
          <a:prstGeom prst="rect">
            <a:avLst/>
          </a:prstGeom>
        </p:spPr>
        <p:txBody>
          <a:bodyPr vert="horz" lIns="101590" tIns="50795" rIns="101590" bIns="50795"/>
          <a:lstStyle>
            <a:lvl1pPr algn="l" eaLnBrk="1" latinLnBrk="0" hangingPunct="1">
              <a:defRPr kumimoji="0" sz="1600">
                <a:solidFill>
                  <a:schemeClr val="tx2"/>
                </a:solidFill>
              </a:defRPr>
            </a:lvl1pPr>
          </a:lstStyle>
          <a:p>
            <a:fld id="{4929A69E-7D8F-4515-9605-0315ABD4F316}" type="slidenum">
              <a:rPr lang="en-US" smtClean="0"/>
              <a:t>‹#›</a:t>
            </a:fld>
            <a:endParaRPr lang="en-US" dirty="0"/>
          </a:p>
        </p:txBody>
      </p:sp>
      <p:sp>
        <p:nvSpPr>
          <p:cNvPr id="28" name="Straight Connector 27"/>
          <p:cNvSpPr>
            <a:spLocks noChangeShapeType="1"/>
          </p:cNvSpPr>
          <p:nvPr/>
        </p:nvSpPr>
        <p:spPr bwMode="auto">
          <a:xfrm>
            <a:off x="609460" y="6353175"/>
            <a:ext cx="10969943" cy="0"/>
          </a:xfrm>
          <a:prstGeom prst="line">
            <a:avLst/>
          </a:prstGeom>
          <a:noFill/>
          <a:ln w="9525" cap="flat" cmpd="sng" algn="ctr">
            <a:solidFill>
              <a:schemeClr val="accent2"/>
            </a:solidFill>
            <a:prstDash val="dash"/>
            <a:round/>
            <a:headEnd type="none" w="med" len="med"/>
            <a:tailEnd type="none" w="med" len="med"/>
          </a:ln>
          <a:effectLst/>
        </p:spPr>
        <p:txBody>
          <a:bodyPr vert="horz" wrap="square" lIns="101590" tIns="50795" rIns="101590" bIns="50795" anchor="t" compatLnSpc="1"/>
          <a:lstStyle/>
          <a:p>
            <a:endParaRPr kumimoji="0" lang="en-US" dirty="0"/>
          </a:p>
        </p:txBody>
      </p:sp>
      <p:sp>
        <p:nvSpPr>
          <p:cNvPr id="29" name="Straight Connector 28"/>
          <p:cNvSpPr>
            <a:spLocks noChangeShapeType="1"/>
          </p:cNvSpPr>
          <p:nvPr/>
        </p:nvSpPr>
        <p:spPr bwMode="auto">
          <a:xfrm>
            <a:off x="609460" y="1143000"/>
            <a:ext cx="10969943" cy="0"/>
          </a:xfrm>
          <a:prstGeom prst="line">
            <a:avLst/>
          </a:prstGeom>
          <a:noFill/>
          <a:ln w="9525" cap="flat" cmpd="sng" algn="ctr">
            <a:solidFill>
              <a:schemeClr val="accent2"/>
            </a:solidFill>
            <a:prstDash val="dash"/>
            <a:round/>
            <a:headEnd type="none" w="med" len="med"/>
            <a:tailEnd type="none" w="med" len="med"/>
          </a:ln>
          <a:effectLst/>
        </p:spPr>
        <p:txBody>
          <a:bodyPr vert="horz" wrap="square" lIns="101590" tIns="50795" rIns="101590" bIns="50795" anchor="t" compatLnSpc="1"/>
          <a:lstStyle/>
          <a:p>
            <a:endParaRPr kumimoji="0" lang="en-US" dirty="0"/>
          </a:p>
        </p:txBody>
      </p:sp>
      <p:sp>
        <p:nvSpPr>
          <p:cNvPr id="10" name="Isosceles Triangle 9"/>
          <p:cNvSpPr>
            <a:spLocks noChangeAspect="1"/>
          </p:cNvSpPr>
          <p:nvPr/>
        </p:nvSpPr>
        <p:spPr>
          <a:xfrm rot="5400000">
            <a:off x="590454" y="6447449"/>
            <a:ext cx="190849" cy="160376"/>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101590" tIns="50795" rIns="101590" bIns="50795" anchor="ctr"/>
          <a:lstStyle/>
          <a:p>
            <a:pPr algn="ctr" eaLnBrk="1" latinLnBrk="0" hangingPunct="1"/>
            <a:endParaRPr kumimoji="0" lang="en-US" dirty="0"/>
          </a:p>
        </p:txBody>
      </p:sp>
    </p:spTree>
  </p:cSld>
  <p:clrMap bg1="lt1" tx1="dk1" bg2="lt2" tx2="dk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 id="2147483918" r:id="rId6"/>
    <p:sldLayoutId id="2147483919" r:id="rId7"/>
    <p:sldLayoutId id="2147483920" r:id="rId8"/>
    <p:sldLayoutId id="2147483921" r:id="rId9"/>
    <p:sldLayoutId id="2147483922" r:id="rId10"/>
    <p:sldLayoutId id="2147483923" r:id="rId11"/>
  </p:sldLayoutIdLst>
  <p:hf hdr="0" ftr="0" dt="0"/>
  <p:txStyles>
    <p:titleStyle>
      <a:lvl1pPr algn="l" rtl="0" eaLnBrk="1" latinLnBrk="0" hangingPunct="1">
        <a:spcBef>
          <a:spcPct val="0"/>
        </a:spcBef>
        <a:buNone/>
        <a:defRPr kumimoji="0" sz="3600" kern="1200">
          <a:solidFill>
            <a:schemeClr val="tx2"/>
          </a:solidFill>
          <a:latin typeface="+mj-lt"/>
          <a:ea typeface="+mj-ea"/>
          <a:cs typeface="+mj-cs"/>
        </a:defRPr>
      </a:lvl1pPr>
    </p:titleStyle>
    <p:bodyStyle>
      <a:lvl1pPr marL="304770" indent="-304770" algn="l" rtl="0" eaLnBrk="1" latinLnBrk="0" hangingPunct="1">
        <a:spcBef>
          <a:spcPts val="667"/>
        </a:spcBef>
        <a:buClr>
          <a:schemeClr val="accent1"/>
        </a:buClr>
        <a:buSzPct val="76000"/>
        <a:buFont typeface="Wingdings 3"/>
        <a:buChar char=""/>
        <a:defRPr kumimoji="0" sz="2900" kern="1200">
          <a:solidFill>
            <a:schemeClr val="tx1"/>
          </a:solidFill>
          <a:latin typeface="+mn-lt"/>
          <a:ea typeface="+mn-ea"/>
          <a:cs typeface="+mn-cs"/>
        </a:defRPr>
      </a:lvl1pPr>
      <a:lvl2pPr marL="609539" indent="-304770" algn="l" rtl="0" eaLnBrk="1" latinLnBrk="0" hangingPunct="1">
        <a:spcBef>
          <a:spcPts val="556"/>
        </a:spcBef>
        <a:buClr>
          <a:schemeClr val="accent2"/>
        </a:buClr>
        <a:buSzPct val="76000"/>
        <a:buFont typeface="Wingdings 3"/>
        <a:buChar char=""/>
        <a:defRPr kumimoji="0" sz="2600" kern="1200">
          <a:solidFill>
            <a:schemeClr val="tx2"/>
          </a:solidFill>
          <a:latin typeface="+mn-lt"/>
          <a:ea typeface="+mn-ea"/>
          <a:cs typeface="+mn-cs"/>
        </a:defRPr>
      </a:lvl2pPr>
      <a:lvl3pPr marL="914309" indent="-253975" algn="l" rtl="0" eaLnBrk="1" latinLnBrk="0" hangingPunct="1">
        <a:spcBef>
          <a:spcPts val="556"/>
        </a:spcBef>
        <a:buClr>
          <a:schemeClr val="bg1">
            <a:shade val="50000"/>
          </a:schemeClr>
        </a:buClr>
        <a:buSzPct val="76000"/>
        <a:buFont typeface="Wingdings 3"/>
        <a:buChar char=""/>
        <a:defRPr kumimoji="0" sz="2200" kern="1200">
          <a:solidFill>
            <a:schemeClr val="tx1"/>
          </a:solidFill>
          <a:latin typeface="+mn-lt"/>
          <a:ea typeface="+mn-ea"/>
          <a:cs typeface="+mn-cs"/>
        </a:defRPr>
      </a:lvl3pPr>
      <a:lvl4pPr marL="1219078" indent="-253975" algn="l" rtl="0" eaLnBrk="1" latinLnBrk="0" hangingPunct="1">
        <a:spcBef>
          <a:spcPts val="444"/>
        </a:spcBef>
        <a:buClr>
          <a:schemeClr val="accent2">
            <a:shade val="75000"/>
          </a:schemeClr>
        </a:buClr>
        <a:buSzPct val="70000"/>
        <a:buFont typeface="Wingdings"/>
        <a:buChar char=""/>
        <a:defRPr kumimoji="0" sz="2000" kern="1200">
          <a:solidFill>
            <a:schemeClr val="tx1"/>
          </a:solidFill>
          <a:latin typeface="+mn-lt"/>
          <a:ea typeface="+mn-ea"/>
          <a:cs typeface="+mn-cs"/>
        </a:defRPr>
      </a:lvl4pPr>
      <a:lvl5pPr marL="1523848" indent="-253975" algn="l" rtl="0" eaLnBrk="1" latinLnBrk="0" hangingPunct="1">
        <a:spcBef>
          <a:spcPts val="333"/>
        </a:spcBef>
        <a:buClr>
          <a:schemeClr val="accent2"/>
        </a:buClr>
        <a:buSzPct val="70000"/>
        <a:buFont typeface="Wingdings"/>
        <a:buChar char=""/>
        <a:defRPr kumimoji="0" sz="1800" kern="1200">
          <a:solidFill>
            <a:schemeClr val="tx1"/>
          </a:solidFill>
          <a:latin typeface="+mn-lt"/>
          <a:ea typeface="+mn-ea"/>
          <a:cs typeface="+mn-cs"/>
        </a:defRPr>
      </a:lvl5pPr>
      <a:lvl6pPr marL="1828617" indent="-203180" algn="l" rtl="0" eaLnBrk="1" latinLnBrk="0" hangingPunct="1">
        <a:spcBef>
          <a:spcPts val="333"/>
        </a:spcBef>
        <a:buClr>
          <a:srgbClr val="9FB8CD">
            <a:shade val="75000"/>
          </a:srgbClr>
        </a:buClr>
        <a:buSzPct val="75000"/>
        <a:buFont typeface="Wingdings 3"/>
        <a:buChar char=""/>
        <a:defRPr kumimoji="0" lang="en-US" sz="1800" kern="1200" smtClean="0">
          <a:solidFill>
            <a:schemeClr val="tx1"/>
          </a:solidFill>
          <a:latin typeface="+mn-lt"/>
          <a:ea typeface="+mn-ea"/>
          <a:cs typeface="+mn-cs"/>
        </a:defRPr>
      </a:lvl6pPr>
      <a:lvl7pPr marL="2031797" indent="-203180" algn="l" rtl="0" eaLnBrk="1" latinLnBrk="0" hangingPunct="1">
        <a:spcBef>
          <a:spcPts val="333"/>
        </a:spcBef>
        <a:buClr>
          <a:srgbClr val="727CA3">
            <a:shade val="75000"/>
          </a:srgbClr>
        </a:buClr>
        <a:buSzPct val="75000"/>
        <a:buFont typeface="Wingdings 3"/>
        <a:buChar char=""/>
        <a:defRPr kumimoji="0" lang="en-US" sz="1600" kern="1200" smtClean="0">
          <a:solidFill>
            <a:schemeClr val="tx1"/>
          </a:solidFill>
          <a:latin typeface="+mn-lt"/>
          <a:ea typeface="+mn-ea"/>
          <a:cs typeface="+mn-cs"/>
        </a:defRPr>
      </a:lvl7pPr>
      <a:lvl8pPr marL="2234976" indent="-203180" algn="l" rtl="0" eaLnBrk="1" latinLnBrk="0" hangingPunct="1">
        <a:spcBef>
          <a:spcPts val="333"/>
        </a:spcBef>
        <a:buClr>
          <a:prstClr val="white">
            <a:shade val="50000"/>
          </a:prstClr>
        </a:buClr>
        <a:buSzPct val="75000"/>
        <a:buFont typeface="Wingdings 3"/>
        <a:buChar char=""/>
        <a:defRPr kumimoji="0" lang="en-US" sz="1600" kern="1200" smtClean="0">
          <a:solidFill>
            <a:schemeClr val="tx1"/>
          </a:solidFill>
          <a:latin typeface="+mn-lt"/>
          <a:ea typeface="+mn-ea"/>
          <a:cs typeface="+mn-cs"/>
        </a:defRPr>
      </a:lvl8pPr>
      <a:lvl9pPr marL="2438156" indent="-203180" algn="l" rtl="0" eaLnBrk="1" latinLnBrk="0" hangingPunct="1">
        <a:spcBef>
          <a:spcPts val="333"/>
        </a:spcBef>
        <a:buClr>
          <a:srgbClr val="9FB8CD"/>
        </a:buClr>
        <a:buSzPct val="75000"/>
        <a:buFont typeface="Wingdings 3"/>
        <a:buChar char=""/>
        <a:defRPr kumimoji="0" lang="en-US" sz="13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507949" algn="l" rtl="0" eaLnBrk="1" latinLnBrk="0" hangingPunct="1">
        <a:defRPr kumimoji="0" kern="1200">
          <a:solidFill>
            <a:schemeClr val="tx1"/>
          </a:solidFill>
          <a:latin typeface="+mn-lt"/>
          <a:ea typeface="+mn-ea"/>
          <a:cs typeface="+mn-cs"/>
        </a:defRPr>
      </a:lvl2pPr>
      <a:lvl3pPr marL="1015898" algn="l" rtl="0" eaLnBrk="1" latinLnBrk="0" hangingPunct="1">
        <a:defRPr kumimoji="0" kern="1200">
          <a:solidFill>
            <a:schemeClr val="tx1"/>
          </a:solidFill>
          <a:latin typeface="+mn-lt"/>
          <a:ea typeface="+mn-ea"/>
          <a:cs typeface="+mn-cs"/>
        </a:defRPr>
      </a:lvl3pPr>
      <a:lvl4pPr marL="1523848" algn="l" rtl="0" eaLnBrk="1" latinLnBrk="0" hangingPunct="1">
        <a:defRPr kumimoji="0" kern="1200">
          <a:solidFill>
            <a:schemeClr val="tx1"/>
          </a:solidFill>
          <a:latin typeface="+mn-lt"/>
          <a:ea typeface="+mn-ea"/>
          <a:cs typeface="+mn-cs"/>
        </a:defRPr>
      </a:lvl4pPr>
      <a:lvl5pPr marL="2031797" algn="l" rtl="0" eaLnBrk="1" latinLnBrk="0" hangingPunct="1">
        <a:defRPr kumimoji="0" kern="1200">
          <a:solidFill>
            <a:schemeClr val="tx1"/>
          </a:solidFill>
          <a:latin typeface="+mn-lt"/>
          <a:ea typeface="+mn-ea"/>
          <a:cs typeface="+mn-cs"/>
        </a:defRPr>
      </a:lvl5pPr>
      <a:lvl6pPr marL="2539746" algn="l" rtl="0" eaLnBrk="1" latinLnBrk="0" hangingPunct="1">
        <a:defRPr kumimoji="0" kern="1200">
          <a:solidFill>
            <a:schemeClr val="tx1"/>
          </a:solidFill>
          <a:latin typeface="+mn-lt"/>
          <a:ea typeface="+mn-ea"/>
          <a:cs typeface="+mn-cs"/>
        </a:defRPr>
      </a:lvl6pPr>
      <a:lvl7pPr marL="3047695" algn="l" rtl="0" eaLnBrk="1" latinLnBrk="0" hangingPunct="1">
        <a:defRPr kumimoji="0" kern="1200">
          <a:solidFill>
            <a:schemeClr val="tx1"/>
          </a:solidFill>
          <a:latin typeface="+mn-lt"/>
          <a:ea typeface="+mn-ea"/>
          <a:cs typeface="+mn-cs"/>
        </a:defRPr>
      </a:lvl7pPr>
      <a:lvl8pPr marL="3555644" algn="l" rtl="0" eaLnBrk="1" latinLnBrk="0" hangingPunct="1">
        <a:defRPr kumimoji="0" kern="1200">
          <a:solidFill>
            <a:schemeClr val="tx1"/>
          </a:solidFill>
          <a:latin typeface="+mn-lt"/>
          <a:ea typeface="+mn-ea"/>
          <a:cs typeface="+mn-cs"/>
        </a:defRPr>
      </a:lvl8pPr>
      <a:lvl9pPr marL="4063594"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 Id="rId3" Type="http://schemas.openxmlformats.org/officeDocument/2006/relationships/image" Target="../media/image1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 Id="rId3" Type="http://schemas.openxmlformats.org/officeDocument/2006/relationships/image" Target="../media/image1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7.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jpeg"/></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4" Type="http://schemas.openxmlformats.org/officeDocument/2006/relationships/image" Target="../media/image23.jpeg"/><Relationship Id="rId1" Type="http://schemas.openxmlformats.org/officeDocument/2006/relationships/slideLayout" Target="../slideLayouts/slideLayout2.xml"/><Relationship Id="rId2" Type="http://schemas.openxmlformats.org/officeDocument/2006/relationships/image" Target="../media/image21.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 Id="rId3"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1" Type="http://schemas.openxmlformats.org/officeDocument/2006/relationships/slideLayout" Target="../slideLayouts/slideLayout6.xml"/><Relationship Id="rId2" Type="http://schemas.openxmlformats.org/officeDocument/2006/relationships/notesSlide" Target="../notesSlides/notesSlide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0.png"/><Relationship Id="rId3" Type="http://schemas.openxmlformats.org/officeDocument/2006/relationships/image" Target="../media/image2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 Id="rId3" Type="http://schemas.openxmlformats.org/officeDocument/2006/relationships/image" Target="../media/image3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1" Type="http://schemas.openxmlformats.org/officeDocument/2006/relationships/slideLayout" Target="../slideLayouts/slideLayout2.xml"/><Relationship Id="rId2" Type="http://schemas.openxmlformats.org/officeDocument/2006/relationships/image" Target="../media/image33.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em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7.jpeg"/><Relationship Id="rId3" Type="http://schemas.openxmlformats.org/officeDocument/2006/relationships/image" Target="../media/image3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jpg"/><Relationship Id="rId3" Type="http://schemas.openxmlformats.org/officeDocument/2006/relationships/image" Target="../media/image4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PNG"/></Relationships>
</file>

<file path=ppt/slides/_rels/slide34.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png"/><Relationship Id="rId3" Type="http://schemas.openxmlformats.org/officeDocument/2006/relationships/image" Target="../media/image44.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5.png"/><Relationship Id="rId3" Type="http://schemas.openxmlformats.org/officeDocument/2006/relationships/image" Target="../media/image4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jpg"/><Relationship Id="rId3" Type="http://schemas.openxmlformats.org/officeDocument/2006/relationships/image" Target="../media/image48.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9.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0.jpg"/><Relationship Id="rId3" Type="http://schemas.openxmlformats.org/officeDocument/2006/relationships/image" Target="../media/image51.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1" Type="http://schemas.openxmlformats.org/officeDocument/2006/relationships/hyperlink" Target="https://www.onlineexambuilder.com/accommodation/exam-180858" TargetMode="External"/><Relationship Id="rId12" Type="http://schemas.openxmlformats.org/officeDocument/2006/relationships/image" Target="../media/image57.png"/><Relationship Id="rId13" Type="http://schemas.openxmlformats.org/officeDocument/2006/relationships/hyperlink" Target="https://docs.google.com/forms/d/1u1JBrQF2OHrdd-GO9svz5ydywmjOUc5AXtFmphInV9c/prefill" TargetMode="External"/><Relationship Id="rId14" Type="http://schemas.openxmlformats.org/officeDocument/2006/relationships/image" Target="../media/image58.png"/><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hyperlink" Target="mailto:physiology436@gmail.com" TargetMode="External"/><Relationship Id="rId4" Type="http://schemas.openxmlformats.org/officeDocument/2006/relationships/image" Target="../media/image53.png"/><Relationship Id="rId5" Type="http://schemas.openxmlformats.org/officeDocument/2006/relationships/hyperlink" Target="https://twitter.com/Physiology436" TargetMode="External"/><Relationship Id="rId6" Type="http://schemas.openxmlformats.org/officeDocument/2006/relationships/image" Target="../media/image54.png"/><Relationship Id="rId7" Type="http://schemas.openxmlformats.org/officeDocument/2006/relationships/hyperlink" Target="https://drive.google.com/open?id=10DChL7-FX9meMaPu55vRBHSA5K39eDojw_yy2mMXzRE" TargetMode="External"/><Relationship Id="rId8" Type="http://schemas.openxmlformats.org/officeDocument/2006/relationships/image" Target="../media/image55.png"/><Relationship Id="rId9" Type="http://schemas.openxmlformats.org/officeDocument/2006/relationships/hyperlink" Target="https://drive.google.com/open?id=0B-7mWPKMvk76Z2traHhac3F1dFU" TargetMode="External"/><Relationship Id="rId10" Type="http://schemas.openxmlformats.org/officeDocument/2006/relationships/image" Target="../media/image56.png"/></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7"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diagramData" Target="../diagrams/data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 Id="rId3"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C:\Users\user\AppData\Local\Microsoft\Windows\INetCache\IE\K75KFYI6\IMG_703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3069" y="365237"/>
            <a:ext cx="1655322" cy="165575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p:nvPr/>
        </p:nvPicPr>
        <p:blipFill>
          <a:blip r:embed="rId4">
            <a:extLst>
              <a:ext uri="{28A0092B-C50C-407E-A947-70E740481C1C}">
                <a14:useLocalDpi xmlns:a14="http://schemas.microsoft.com/office/drawing/2010/main" val="0"/>
              </a:ext>
            </a:extLst>
          </a:blip>
          <a:stretch>
            <a:fillRect/>
          </a:stretch>
        </p:blipFill>
        <p:spPr>
          <a:xfrm>
            <a:off x="9633398" y="497956"/>
            <a:ext cx="1940248" cy="1268420"/>
          </a:xfrm>
          <a:prstGeom prst="rect">
            <a:avLst/>
          </a:prstGeom>
        </p:spPr>
      </p:pic>
      <p:sp>
        <p:nvSpPr>
          <p:cNvPr id="12" name="Rectangle 11"/>
          <p:cNvSpPr/>
          <p:nvPr/>
        </p:nvSpPr>
        <p:spPr>
          <a:xfrm>
            <a:off x="-1" y="-14886"/>
            <a:ext cx="108830" cy="6856214"/>
          </a:xfrm>
          <a:prstGeom prst="rect">
            <a:avLst/>
          </a:prstGeom>
          <a:solidFill>
            <a:schemeClr val="bg1">
              <a:lumMod val="95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endParaRPr lang="en-US" sz="1999"/>
          </a:p>
        </p:txBody>
      </p:sp>
      <p:sp>
        <p:nvSpPr>
          <p:cNvPr id="13" name="Rectangle 12"/>
          <p:cNvSpPr/>
          <p:nvPr/>
        </p:nvSpPr>
        <p:spPr>
          <a:xfrm>
            <a:off x="12082932" y="-14886"/>
            <a:ext cx="108830" cy="6856214"/>
          </a:xfrm>
          <a:prstGeom prst="rect">
            <a:avLst/>
          </a:prstGeom>
          <a:solidFill>
            <a:schemeClr val="bg1">
              <a:lumMod val="95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endParaRPr lang="en-US" sz="1999"/>
          </a:p>
        </p:txBody>
      </p:sp>
      <p:sp>
        <p:nvSpPr>
          <p:cNvPr id="15" name="Rectangle 14"/>
          <p:cNvSpPr/>
          <p:nvPr/>
        </p:nvSpPr>
        <p:spPr>
          <a:xfrm>
            <a:off x="108829" y="6748278"/>
            <a:ext cx="11974103" cy="93050"/>
          </a:xfrm>
          <a:prstGeom prst="rect">
            <a:avLst/>
          </a:prstGeom>
          <a:solidFill>
            <a:schemeClr val="bg1">
              <a:lumMod val="95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endParaRPr lang="en-US" sz="1999"/>
          </a:p>
        </p:txBody>
      </p:sp>
      <p:sp>
        <p:nvSpPr>
          <p:cNvPr id="16" name="Rectangle 15"/>
          <p:cNvSpPr/>
          <p:nvPr/>
        </p:nvSpPr>
        <p:spPr>
          <a:xfrm>
            <a:off x="108829" y="893"/>
            <a:ext cx="11974103" cy="93050"/>
          </a:xfrm>
          <a:prstGeom prst="rect">
            <a:avLst/>
          </a:prstGeom>
          <a:solidFill>
            <a:schemeClr val="bg1">
              <a:lumMod val="95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endParaRPr lang="en-US" sz="1999"/>
          </a:p>
        </p:txBody>
      </p:sp>
      <p:sp>
        <p:nvSpPr>
          <p:cNvPr id="18" name="مربع نص 1"/>
          <p:cNvSpPr txBox="1"/>
          <p:nvPr/>
        </p:nvSpPr>
        <p:spPr>
          <a:xfrm>
            <a:off x="618115" y="4909816"/>
            <a:ext cx="2088142" cy="1200329"/>
          </a:xfrm>
          <a:prstGeom prst="rect">
            <a:avLst/>
          </a:prstGeom>
          <a:solidFill>
            <a:schemeClr val="bg1">
              <a:lumMod val="95000"/>
            </a:schemeClr>
          </a:solidFill>
          <a:ln>
            <a:solidFill>
              <a:schemeClr val="accent1">
                <a:lumMod val="40000"/>
                <a:lumOff val="60000"/>
              </a:schemeClr>
            </a:solidFill>
          </a:ln>
        </p:spPr>
        <p:txBody>
          <a:bodyPr wrap="square" rtlCol="0">
            <a:spAutoFit/>
          </a:bodyPr>
          <a:lstStyle/>
          <a:p>
            <a:pPr marL="171399" indent="-171399" defTabSz="914089">
              <a:buFont typeface="Wingdings" panose="05000000000000000000" pitchFamily="2" charset="2"/>
              <a:buChar char="§"/>
            </a:pPr>
            <a:r>
              <a:rPr lang="en-US" sz="1200" b="1" dirty="0">
                <a:solidFill>
                  <a:srgbClr val="DDE9EC">
                    <a:lumMod val="50000"/>
                  </a:srgbClr>
                </a:solidFill>
              </a:rPr>
              <a:t>Te</a:t>
            </a:r>
            <a:r>
              <a:rPr lang="en-US" sz="1200" b="1" dirty="0"/>
              <a:t>xt</a:t>
            </a:r>
            <a:endParaRPr lang="en-US" sz="1200" b="1" dirty="0">
              <a:solidFill>
                <a:srgbClr val="FF0000"/>
              </a:solidFill>
            </a:endParaRPr>
          </a:p>
          <a:p>
            <a:pPr marL="171399" indent="-171399" defTabSz="914089">
              <a:buFont typeface="Wingdings" panose="05000000000000000000" pitchFamily="2" charset="2"/>
              <a:buChar char="§"/>
            </a:pPr>
            <a:r>
              <a:rPr lang="en-US" sz="1200" b="1" dirty="0">
                <a:solidFill>
                  <a:srgbClr val="FF0000"/>
                </a:solidFill>
              </a:rPr>
              <a:t>Important</a:t>
            </a:r>
          </a:p>
          <a:p>
            <a:pPr marL="171399" indent="-171399" defTabSz="914089">
              <a:buFont typeface="Wingdings" panose="05000000000000000000" pitchFamily="2" charset="2"/>
              <a:buChar char="§"/>
            </a:pPr>
            <a:r>
              <a:rPr lang="en-US" sz="1200" b="1" dirty="0">
                <a:solidFill>
                  <a:srgbClr val="C76B9B"/>
                </a:solidFill>
              </a:rPr>
              <a:t>Formulas</a:t>
            </a:r>
            <a:endParaRPr lang="en-US" sz="1200" b="1" dirty="0">
              <a:solidFill>
                <a:srgbClr val="DDE9EC">
                  <a:lumMod val="50000"/>
                </a:srgbClr>
              </a:solidFill>
            </a:endParaRPr>
          </a:p>
          <a:p>
            <a:pPr marL="171399" indent="-171399" defTabSz="914089">
              <a:buFont typeface="Wingdings" panose="05000000000000000000" pitchFamily="2" charset="2"/>
              <a:buChar char="§"/>
            </a:pPr>
            <a:r>
              <a:rPr lang="en-US" sz="1200" b="1" dirty="0">
                <a:solidFill>
                  <a:srgbClr val="FADA7A">
                    <a:lumMod val="75000"/>
                  </a:srgbClr>
                </a:solidFill>
              </a:rPr>
              <a:t>Numbers</a:t>
            </a:r>
          </a:p>
          <a:p>
            <a:pPr marL="171399" indent="-171399" defTabSz="914089">
              <a:buFont typeface="Wingdings" panose="05000000000000000000" pitchFamily="2" charset="2"/>
              <a:buChar char="§"/>
            </a:pPr>
            <a:r>
              <a:rPr lang="en-US" sz="1200" b="1" dirty="0">
                <a:solidFill>
                  <a:srgbClr val="00B050"/>
                </a:solidFill>
              </a:rPr>
              <a:t>Doctor notes</a:t>
            </a:r>
          </a:p>
          <a:p>
            <a:pPr marL="171399" indent="-171399" defTabSz="914089">
              <a:buFont typeface="Wingdings" panose="05000000000000000000" pitchFamily="2" charset="2"/>
              <a:buChar char="§"/>
            </a:pPr>
            <a:r>
              <a:rPr lang="en-US" sz="1200" b="1" dirty="0">
                <a:solidFill>
                  <a:schemeClr val="bg1">
                    <a:lumMod val="50000"/>
                  </a:schemeClr>
                </a:solidFill>
              </a:rPr>
              <a:t>Notes and explanation</a:t>
            </a:r>
          </a:p>
        </p:txBody>
      </p:sp>
      <p:sp>
        <p:nvSpPr>
          <p:cNvPr id="4" name="Slide Number Placeholder 3"/>
          <p:cNvSpPr>
            <a:spLocks noGrp="1"/>
          </p:cNvSpPr>
          <p:nvPr>
            <p:ph type="sldNum" sz="quarter" idx="12"/>
          </p:nvPr>
        </p:nvSpPr>
        <p:spPr/>
        <p:txBody>
          <a:bodyPr/>
          <a:lstStyle/>
          <a:p>
            <a:fld id="{4929A69E-7D8F-4515-9605-0315ABD4F316}" type="slidenum">
              <a:rPr lang="en-US" smtClean="0"/>
              <a:t>1</a:t>
            </a:fld>
            <a:endParaRPr lang="en-US" dirty="0"/>
          </a:p>
        </p:txBody>
      </p:sp>
      <p:pic>
        <p:nvPicPr>
          <p:cNvPr id="17" name="Picture 16"/>
          <p:cNvPicPr>
            <a:picLocks noChangeAspect="1"/>
          </p:cNvPicPr>
          <p:nvPr/>
        </p:nvPicPr>
        <p:blipFill>
          <a:blip r:embed="rId5"/>
          <a:stretch>
            <a:fillRect/>
          </a:stretch>
        </p:blipFill>
        <p:spPr>
          <a:xfrm>
            <a:off x="2780797" y="1020333"/>
            <a:ext cx="6358679" cy="4785775"/>
          </a:xfrm>
          <a:prstGeom prst="rect">
            <a:avLst/>
          </a:prstGeom>
          <a:ln>
            <a:noFill/>
          </a:ln>
        </p:spPr>
      </p:pic>
      <p:sp>
        <p:nvSpPr>
          <p:cNvPr id="14" name="Flowchart: Process 13"/>
          <p:cNvSpPr/>
          <p:nvPr/>
        </p:nvSpPr>
        <p:spPr>
          <a:xfrm>
            <a:off x="9275339" y="4987964"/>
            <a:ext cx="779513" cy="598961"/>
          </a:xfrm>
          <a:prstGeom prst="flowChartProcess">
            <a:avLst/>
          </a:prstGeom>
          <a:solidFill>
            <a:schemeClr val="accent2">
              <a:lumMod val="20000"/>
              <a:lumOff val="80000"/>
            </a:schemeClr>
          </a:solidFill>
          <a:ln w="9525">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r>
              <a:rPr lang="en-US" sz="1200" b="1" dirty="0">
                <a:solidFill>
                  <a:schemeClr val="bg1">
                    <a:lumMod val="50000"/>
                  </a:schemeClr>
                </a:solidFill>
              </a:rPr>
              <a:t>Lecture </a:t>
            </a:r>
            <a:r>
              <a:rPr lang="en-US" sz="1200" b="1" dirty="0" smtClean="0">
                <a:solidFill>
                  <a:schemeClr val="bg1">
                    <a:lumMod val="50000"/>
                  </a:schemeClr>
                </a:solidFill>
              </a:rPr>
              <a:t>No.10</a:t>
            </a:r>
            <a:endParaRPr lang="en-US" sz="1200" b="1" dirty="0">
              <a:solidFill>
                <a:schemeClr val="bg1">
                  <a:lumMod val="50000"/>
                </a:schemeClr>
              </a:solidFill>
            </a:endParaRPr>
          </a:p>
        </p:txBody>
      </p:sp>
      <p:sp>
        <p:nvSpPr>
          <p:cNvPr id="19" name="مربع نص 1"/>
          <p:cNvSpPr txBox="1"/>
          <p:nvPr/>
        </p:nvSpPr>
        <p:spPr>
          <a:xfrm>
            <a:off x="9275339" y="5586925"/>
            <a:ext cx="2298307" cy="523220"/>
          </a:xfrm>
          <a:prstGeom prst="rect">
            <a:avLst/>
          </a:prstGeom>
          <a:solidFill>
            <a:schemeClr val="bg1">
              <a:lumMod val="95000"/>
            </a:schemeClr>
          </a:solidFill>
          <a:ln>
            <a:solidFill>
              <a:schemeClr val="accent1">
                <a:lumMod val="40000"/>
                <a:lumOff val="60000"/>
              </a:schemeClr>
            </a:solidFill>
          </a:ln>
        </p:spPr>
        <p:txBody>
          <a:bodyPr wrap="square" rtlCol="0">
            <a:spAutoFit/>
          </a:bodyPr>
          <a:lstStyle/>
          <a:p>
            <a:pPr algn="ctr" rtl="1"/>
            <a:r>
              <a:rPr lang="en-US" sz="1400" b="1" dirty="0">
                <a:solidFill>
                  <a:schemeClr val="bg2">
                    <a:lumMod val="75000"/>
                  </a:schemeClr>
                </a:solidFill>
                <a:latin typeface="Calibri" panose="020F0502020204030204" pitchFamily="34" charset="0"/>
                <a:cs typeface="Calibri" panose="020F0502020204030204" pitchFamily="34" charset="0"/>
              </a:rPr>
              <a:t>“</a:t>
            </a:r>
            <a:r>
              <a:rPr lang="ar-SA" sz="1400" b="1" dirty="0">
                <a:solidFill>
                  <a:schemeClr val="bg2">
                    <a:lumMod val="75000"/>
                  </a:schemeClr>
                </a:solidFill>
                <a:latin typeface="Calibri" panose="020F0502020204030204" pitchFamily="34" charset="0"/>
                <a:cs typeface="Calibri" panose="020F0502020204030204" pitchFamily="34" charset="0"/>
              </a:rPr>
              <a:t>يرفع الله الذين آمنوا منكم والذين أوتوا العلم درجات</a:t>
            </a:r>
            <a:r>
              <a:rPr lang="en-US" sz="1400" b="1" dirty="0">
                <a:solidFill>
                  <a:schemeClr val="bg2">
                    <a:lumMod val="75000"/>
                  </a:schemeClr>
                </a:solidFill>
                <a:latin typeface="Calibri" panose="020F0502020204030204" pitchFamily="34" charset="0"/>
                <a:cs typeface="Calibri" panose="020F0502020204030204" pitchFamily="34" charset="0"/>
              </a:rPr>
              <a:t>”</a:t>
            </a:r>
          </a:p>
        </p:txBody>
      </p:sp>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8115" y="1955118"/>
            <a:ext cx="1660276" cy="1408010"/>
          </a:xfrm>
          <a:prstGeom prst="rect">
            <a:avLst/>
          </a:prstGeom>
        </p:spPr>
      </p:pic>
    </p:spTree>
    <p:extLst>
      <p:ext uri="{BB962C8B-B14F-4D97-AF65-F5344CB8AC3E}">
        <p14:creationId xmlns:p14="http://schemas.microsoft.com/office/powerpoint/2010/main" val="3316761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Accommodation (focusing)</a:t>
            </a:r>
            <a:endParaRPr lang="en-US" sz="3200" dirty="0"/>
          </a:p>
        </p:txBody>
      </p:sp>
      <p:sp>
        <p:nvSpPr>
          <p:cNvPr id="3" name="Slide Number Placeholder 2"/>
          <p:cNvSpPr>
            <a:spLocks noGrp="1"/>
          </p:cNvSpPr>
          <p:nvPr>
            <p:ph type="sldNum" sz="quarter" idx="12"/>
          </p:nvPr>
        </p:nvSpPr>
        <p:spPr/>
        <p:txBody>
          <a:bodyPr/>
          <a:lstStyle/>
          <a:p>
            <a:fld id="{4929A69E-7D8F-4515-9605-0315ABD4F316}" type="slidenum">
              <a:rPr lang="en-US" smtClean="0"/>
              <a:t>10</a:t>
            </a:fld>
            <a:endParaRPr lang="en-US" dirty="0"/>
          </a:p>
        </p:txBody>
      </p:sp>
      <p:sp>
        <p:nvSpPr>
          <p:cNvPr id="5" name="object 3"/>
          <p:cNvSpPr/>
          <p:nvPr/>
        </p:nvSpPr>
        <p:spPr>
          <a:xfrm>
            <a:off x="609460" y="1412776"/>
            <a:ext cx="4980896" cy="2171700"/>
          </a:xfrm>
          <a:prstGeom prst="rect">
            <a:avLst/>
          </a:prstGeom>
          <a:blipFill>
            <a:blip r:embed="rId2" cstate="print"/>
            <a:srcRect/>
            <a:stretch>
              <a:fillRect l="-3242" r="-6111"/>
            </a:stretch>
          </a:blipFill>
        </p:spPr>
        <p:txBody>
          <a:bodyPr wrap="square" lIns="0" tIns="0" rIns="0" bIns="0" rtlCol="0"/>
          <a:lstStyle/>
          <a:p>
            <a:endParaRPr/>
          </a:p>
        </p:txBody>
      </p:sp>
      <p:sp>
        <p:nvSpPr>
          <p:cNvPr id="6" name="object 4"/>
          <p:cNvSpPr/>
          <p:nvPr/>
        </p:nvSpPr>
        <p:spPr>
          <a:xfrm>
            <a:off x="609460" y="3951012"/>
            <a:ext cx="4980896" cy="2049526"/>
          </a:xfrm>
          <a:prstGeom prst="rect">
            <a:avLst/>
          </a:prstGeom>
          <a:blipFill>
            <a:blip r:embed="rId3" cstate="print"/>
            <a:srcRect/>
            <a:stretch>
              <a:fillRect l="-6559" t="6677" r="-32718" b="-6677"/>
            </a:stretch>
          </a:blipFill>
        </p:spPr>
        <p:txBody>
          <a:bodyPr wrap="square" lIns="0" tIns="0" rIns="0" bIns="0" rtlCol="0"/>
          <a:lstStyle/>
          <a:p>
            <a:endParaRPr/>
          </a:p>
        </p:txBody>
      </p:sp>
      <p:sp>
        <p:nvSpPr>
          <p:cNvPr id="7" name="object 2"/>
          <p:cNvSpPr/>
          <p:nvPr/>
        </p:nvSpPr>
        <p:spPr>
          <a:xfrm>
            <a:off x="5878387" y="1268760"/>
            <a:ext cx="5701015" cy="5130516"/>
          </a:xfrm>
          <a:prstGeom prst="rect">
            <a:avLst/>
          </a:prstGeom>
          <a:blipFill>
            <a:blip r:embed="rId4" cstate="print">
              <a:duotone>
                <a:schemeClr val="accent1">
                  <a:shade val="45000"/>
                  <a:satMod val="135000"/>
                </a:schemeClr>
                <a:prstClr val="white"/>
              </a:duotone>
            </a:blip>
            <a:stretch>
              <a:fillRect/>
            </a:stretch>
          </a:blipFill>
        </p:spPr>
        <p:txBody>
          <a:bodyPr wrap="square" lIns="0" tIns="0" rIns="0" bIns="0" rtlCol="0"/>
          <a:lstStyle/>
          <a:p>
            <a:endParaRPr/>
          </a:p>
        </p:txBody>
      </p:sp>
      <p:sp>
        <p:nvSpPr>
          <p:cNvPr id="8" name="TextBox 7">
            <a:extLst>
              <a:ext uri="{FF2B5EF4-FFF2-40B4-BE49-F238E27FC236}">
                <a16:creationId xmlns:a16="http://schemas.microsoft.com/office/drawing/2014/main" xmlns="" id="{39B88F1A-8A14-4B0B-9252-C1C767F01CDF}"/>
              </a:ext>
            </a:extLst>
          </p:cNvPr>
          <p:cNvSpPr txBox="1"/>
          <p:nvPr/>
        </p:nvSpPr>
        <p:spPr>
          <a:xfrm>
            <a:off x="9452675" y="0"/>
            <a:ext cx="2733328" cy="307777"/>
          </a:xfrm>
          <a:prstGeom prst="rect">
            <a:avLst/>
          </a:prstGeom>
          <a:solidFill>
            <a:srgbClr val="E4CBE7"/>
          </a:solidFill>
          <a:ln>
            <a:solidFill>
              <a:srgbClr val="A954AB"/>
            </a:solidFill>
          </a:ln>
          <a:effectLst/>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1400" b="1" dirty="0">
                <a:solidFill>
                  <a:schemeClr val="tx2"/>
                </a:solidFill>
                <a:latin typeface="+mj-lt"/>
                <a:ea typeface="+mj-ea"/>
                <a:cs typeface="+mj-cs"/>
              </a:rPr>
              <a:t>ONLY IN FEMALES’ SLIDES </a:t>
            </a:r>
          </a:p>
        </p:txBody>
      </p:sp>
    </p:spTree>
    <p:extLst>
      <p:ext uri="{BB962C8B-B14F-4D97-AF65-F5344CB8AC3E}">
        <p14:creationId xmlns:p14="http://schemas.microsoft.com/office/powerpoint/2010/main" val="31591269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solidFill>
                  <a:schemeClr val="bg1">
                    <a:lumMod val="50000"/>
                  </a:schemeClr>
                </a:solidFill>
              </a:rPr>
              <a:t>Guyton corner</a:t>
            </a:r>
            <a:endParaRPr lang="en-US" sz="3200" dirty="0">
              <a:solidFill>
                <a:schemeClr val="bg1">
                  <a:lumMod val="50000"/>
                </a:schemeClr>
              </a:solidFill>
            </a:endParaRPr>
          </a:p>
        </p:txBody>
      </p:sp>
      <p:sp>
        <p:nvSpPr>
          <p:cNvPr id="3" name="Slide Number Placeholder 2"/>
          <p:cNvSpPr>
            <a:spLocks noGrp="1"/>
          </p:cNvSpPr>
          <p:nvPr>
            <p:ph type="sldNum" sz="quarter" idx="12"/>
          </p:nvPr>
        </p:nvSpPr>
        <p:spPr/>
        <p:txBody>
          <a:bodyPr/>
          <a:lstStyle/>
          <a:p>
            <a:fld id="{4929A69E-7D8F-4515-9605-0315ABD4F316}" type="slidenum">
              <a:rPr lang="en-US" smtClean="0"/>
              <a:t>11</a:t>
            </a:fld>
            <a:endParaRPr lang="en-US" dirty="0"/>
          </a:p>
        </p:txBody>
      </p:sp>
      <p:sp>
        <p:nvSpPr>
          <p:cNvPr id="4" name="Content Placeholder 3"/>
          <p:cNvSpPr>
            <a:spLocks noGrp="1"/>
          </p:cNvSpPr>
          <p:nvPr>
            <p:ph sz="quarter" idx="1"/>
          </p:nvPr>
        </p:nvSpPr>
        <p:spPr>
          <a:xfrm>
            <a:off x="609461" y="1219200"/>
            <a:ext cx="7213143" cy="4937760"/>
          </a:xfrm>
        </p:spPr>
        <p:txBody>
          <a:bodyPr>
            <a:normAutofit lnSpcReduction="10000"/>
          </a:bodyPr>
          <a:lstStyle/>
          <a:p>
            <a:r>
              <a:rPr lang="en-US" sz="3200" dirty="0" smtClean="0">
                <a:solidFill>
                  <a:schemeClr val="bg1">
                    <a:lumMod val="50000"/>
                  </a:schemeClr>
                </a:solidFill>
                <a:latin typeface="Arabic Typesetting" panose="03020402040406030203" pitchFamily="66" charset="-78"/>
                <a:cs typeface="Arabic Typesetting" panose="03020402040406030203" pitchFamily="66" charset="-78"/>
              </a:rPr>
              <a:t>Mechanism of Accommodation “focusing”</a:t>
            </a:r>
          </a:p>
          <a:p>
            <a:pPr marL="0" indent="0">
              <a:buNone/>
            </a:pPr>
            <a:r>
              <a:rPr lang="en-US" sz="2400" dirty="0" smtClean="0">
                <a:solidFill>
                  <a:schemeClr val="bg1">
                    <a:lumMod val="50000"/>
                  </a:schemeClr>
                </a:solidFill>
                <a:latin typeface="Arabic Typesetting" panose="03020402040406030203" pitchFamily="66" charset="-78"/>
                <a:cs typeface="Arabic Typesetting" panose="03020402040406030203" pitchFamily="66" charset="-78"/>
              </a:rPr>
              <a:t>In children, the </a:t>
            </a:r>
            <a:r>
              <a:rPr lang="en-US" sz="2400" dirty="0">
                <a:solidFill>
                  <a:schemeClr val="bg1">
                    <a:lumMod val="50000"/>
                  </a:schemeClr>
                </a:solidFill>
                <a:latin typeface="Arabic Typesetting" panose="03020402040406030203" pitchFamily="66" charset="-78"/>
                <a:cs typeface="Arabic Typesetting" panose="03020402040406030203" pitchFamily="66" charset="-78"/>
              </a:rPr>
              <a:t>refractive power of the lens of the eye can be increased voluntarily from 20 diopters to about 34 </a:t>
            </a:r>
            <a:r>
              <a:rPr lang="en-US" sz="2400" dirty="0" smtClean="0">
                <a:solidFill>
                  <a:schemeClr val="bg1">
                    <a:lumMod val="50000"/>
                  </a:schemeClr>
                </a:solidFill>
                <a:latin typeface="Arabic Typesetting" panose="03020402040406030203" pitchFamily="66" charset="-78"/>
                <a:cs typeface="Arabic Typesetting" panose="03020402040406030203" pitchFamily="66" charset="-78"/>
              </a:rPr>
              <a:t>diopters; this </a:t>
            </a:r>
            <a:r>
              <a:rPr lang="en-US" sz="2400" dirty="0">
                <a:solidFill>
                  <a:schemeClr val="bg1">
                    <a:lumMod val="50000"/>
                  </a:schemeClr>
                </a:solidFill>
                <a:latin typeface="Arabic Typesetting" panose="03020402040406030203" pitchFamily="66" charset="-78"/>
                <a:cs typeface="Arabic Typesetting" panose="03020402040406030203" pitchFamily="66" charset="-78"/>
              </a:rPr>
              <a:t>in an </a:t>
            </a:r>
            <a:r>
              <a:rPr lang="en-US" sz="2400" dirty="0" smtClean="0">
                <a:solidFill>
                  <a:schemeClr val="bg1">
                    <a:lumMod val="50000"/>
                  </a:schemeClr>
                </a:solidFill>
                <a:latin typeface="Arabic Typesetting" panose="03020402040406030203" pitchFamily="66" charset="-78"/>
                <a:cs typeface="Arabic Typesetting" panose="03020402040406030203" pitchFamily="66" charset="-78"/>
              </a:rPr>
              <a:t>“accommodation" of </a:t>
            </a:r>
            <a:r>
              <a:rPr lang="en-US" sz="2400" dirty="0">
                <a:solidFill>
                  <a:schemeClr val="bg1">
                    <a:lumMod val="50000"/>
                  </a:schemeClr>
                </a:solidFill>
                <a:latin typeface="Arabic Typesetting" panose="03020402040406030203" pitchFamily="66" charset="-78"/>
                <a:cs typeface="Arabic Typesetting" panose="03020402040406030203" pitchFamily="66" charset="-78"/>
              </a:rPr>
              <a:t>14 diopters. To do this, the shape of the lens is changed from that of a moderately convex lens to that of a very convex </a:t>
            </a:r>
            <a:r>
              <a:rPr lang="en-US" sz="2400" dirty="0" smtClean="0">
                <a:solidFill>
                  <a:schemeClr val="bg1">
                    <a:lumMod val="50000"/>
                  </a:schemeClr>
                </a:solidFill>
                <a:latin typeface="Arabic Typesetting" panose="03020402040406030203" pitchFamily="66" charset="-78"/>
                <a:cs typeface="Arabic Typesetting" panose="03020402040406030203" pitchFamily="66" charset="-78"/>
              </a:rPr>
              <a:t>lens. The </a:t>
            </a:r>
            <a:r>
              <a:rPr lang="en-US" sz="2400" dirty="0">
                <a:solidFill>
                  <a:schemeClr val="bg1">
                    <a:lumMod val="50000"/>
                  </a:schemeClr>
                </a:solidFill>
                <a:latin typeface="Arabic Typesetting" panose="03020402040406030203" pitchFamily="66" charset="-78"/>
                <a:cs typeface="Arabic Typesetting" panose="03020402040406030203" pitchFamily="66" charset="-78"/>
              </a:rPr>
              <a:t>mechanism is as follows. In a young </a:t>
            </a:r>
            <a:r>
              <a:rPr lang="en-US" sz="2400" dirty="0" smtClean="0">
                <a:solidFill>
                  <a:schemeClr val="bg1">
                    <a:lumMod val="50000"/>
                  </a:schemeClr>
                </a:solidFill>
                <a:latin typeface="Arabic Typesetting" panose="03020402040406030203" pitchFamily="66" charset="-78"/>
                <a:cs typeface="Arabic Typesetting" panose="03020402040406030203" pitchFamily="66" charset="-78"/>
              </a:rPr>
              <a:t>person, the </a:t>
            </a:r>
            <a:r>
              <a:rPr lang="en-US" sz="2400" dirty="0">
                <a:solidFill>
                  <a:schemeClr val="bg1">
                    <a:lumMod val="50000"/>
                  </a:schemeClr>
                </a:solidFill>
                <a:latin typeface="Arabic Typesetting" panose="03020402040406030203" pitchFamily="66" charset="-78"/>
                <a:cs typeface="Arabic Typesetting" panose="03020402040406030203" pitchFamily="66" charset="-78"/>
              </a:rPr>
              <a:t>lens is composed of a strong elastic capsule ﬁlled with viscous, proteinaceous, but transparent ﬂuid. When the lens is in a relaxed state with no tension on its capsule, it assumes an almost spherical </a:t>
            </a:r>
            <a:r>
              <a:rPr lang="en-US" sz="2400" dirty="0" smtClean="0">
                <a:solidFill>
                  <a:schemeClr val="bg1">
                    <a:lumMod val="50000"/>
                  </a:schemeClr>
                </a:solidFill>
                <a:latin typeface="Arabic Typesetting" panose="03020402040406030203" pitchFamily="66" charset="-78"/>
                <a:cs typeface="Arabic Typesetting" panose="03020402040406030203" pitchFamily="66" charset="-78"/>
              </a:rPr>
              <a:t>shape, owing </a:t>
            </a:r>
            <a:r>
              <a:rPr lang="en-US" sz="2400" dirty="0">
                <a:solidFill>
                  <a:schemeClr val="bg1">
                    <a:lumMod val="50000"/>
                  </a:schemeClr>
                </a:solidFill>
                <a:latin typeface="Arabic Typesetting" panose="03020402040406030203" pitchFamily="66" charset="-78"/>
                <a:cs typeface="Arabic Typesetting" panose="03020402040406030203" pitchFamily="66" charset="-78"/>
              </a:rPr>
              <a:t>mainly to the elastic retraction of the lens capsule. However, as shown in Figure 49–10, about 70 suspensory ligaments attach radially around the lens, pulling the lens edges toward the outer circle of the eyeball. These ligaments are constantly tensed by their attachments at the anterior border of the choroid and retina. The tension on the ligaments causes the lens to remain relatively ﬂat under normal conditions of the eye</a:t>
            </a:r>
            <a:r>
              <a:rPr lang="en-US" sz="2400" dirty="0" smtClean="0">
                <a:solidFill>
                  <a:schemeClr val="bg1">
                    <a:lumMod val="50000"/>
                  </a:schemeClr>
                </a:solidFill>
                <a:latin typeface="Arabic Typesetting" panose="03020402040406030203" pitchFamily="66" charset="-78"/>
                <a:cs typeface="Arabic Typesetting" panose="03020402040406030203" pitchFamily="66" charset="-78"/>
              </a:rPr>
              <a:t>. </a:t>
            </a:r>
            <a:endParaRPr lang="en-US" sz="2400" dirty="0">
              <a:solidFill>
                <a:schemeClr val="bg1">
                  <a:lumMod val="50000"/>
                </a:schemeClr>
              </a:solidFill>
              <a:latin typeface="Arabic Typesetting" panose="03020402040406030203" pitchFamily="66" charset="-78"/>
              <a:cs typeface="Arabic Typesetting" panose="03020402040406030203" pitchFamily="66" charset="-78"/>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58840" y="1412776"/>
            <a:ext cx="3612783" cy="1944216"/>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58840" y="3887470"/>
            <a:ext cx="3620563" cy="2468880"/>
          </a:xfrm>
          <a:prstGeom prst="rect">
            <a:avLst/>
          </a:prstGeom>
        </p:spPr>
      </p:pic>
    </p:spTree>
    <p:extLst>
      <p:ext uri="{BB962C8B-B14F-4D97-AF65-F5344CB8AC3E}">
        <p14:creationId xmlns:p14="http://schemas.microsoft.com/office/powerpoint/2010/main" val="83897423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solidFill>
                  <a:schemeClr val="bg1">
                    <a:lumMod val="50000"/>
                  </a:schemeClr>
                </a:solidFill>
              </a:rPr>
              <a:t>Cont.</a:t>
            </a:r>
            <a:endParaRPr lang="en-US" sz="3200" dirty="0">
              <a:solidFill>
                <a:schemeClr val="bg1">
                  <a:lumMod val="50000"/>
                </a:schemeClr>
              </a:solidFill>
            </a:endParaRPr>
          </a:p>
        </p:txBody>
      </p:sp>
      <p:sp>
        <p:nvSpPr>
          <p:cNvPr id="3" name="Slide Number Placeholder 2"/>
          <p:cNvSpPr>
            <a:spLocks noGrp="1"/>
          </p:cNvSpPr>
          <p:nvPr>
            <p:ph type="sldNum" sz="quarter" idx="12"/>
          </p:nvPr>
        </p:nvSpPr>
        <p:spPr/>
        <p:txBody>
          <a:bodyPr/>
          <a:lstStyle/>
          <a:p>
            <a:fld id="{4929A69E-7D8F-4515-9605-0315ABD4F316}" type="slidenum">
              <a:rPr lang="en-US" smtClean="0"/>
              <a:t>12</a:t>
            </a:fld>
            <a:endParaRPr lang="en-US" dirty="0"/>
          </a:p>
        </p:txBody>
      </p:sp>
      <p:sp>
        <p:nvSpPr>
          <p:cNvPr id="4" name="Content Placeholder 3"/>
          <p:cNvSpPr>
            <a:spLocks noGrp="1"/>
          </p:cNvSpPr>
          <p:nvPr>
            <p:ph sz="quarter" idx="1"/>
          </p:nvPr>
        </p:nvSpPr>
        <p:spPr>
          <a:xfrm>
            <a:off x="609461" y="1219200"/>
            <a:ext cx="7213143" cy="4937760"/>
          </a:xfrm>
        </p:spPr>
        <p:txBody>
          <a:bodyPr>
            <a:normAutofit fontScale="92500" lnSpcReduction="20000"/>
          </a:bodyPr>
          <a:lstStyle/>
          <a:p>
            <a:r>
              <a:rPr lang="en-US" sz="3800" dirty="0" smtClean="0">
                <a:solidFill>
                  <a:schemeClr val="bg1">
                    <a:lumMod val="50000"/>
                  </a:schemeClr>
                </a:solidFill>
                <a:latin typeface="Arabic Typesetting" panose="03020402040406030203" pitchFamily="66" charset="-78"/>
                <a:cs typeface="Arabic Typesetting" panose="03020402040406030203" pitchFamily="66" charset="-78"/>
              </a:rPr>
              <a:t>Mechanism of Accommodation “focusing”</a:t>
            </a:r>
            <a:endParaRPr lang="en-US" sz="3800" dirty="0">
              <a:solidFill>
                <a:schemeClr val="bg1">
                  <a:lumMod val="50000"/>
                </a:schemeClr>
              </a:solidFill>
              <a:latin typeface="Arabic Typesetting" panose="03020402040406030203" pitchFamily="66" charset="-78"/>
              <a:cs typeface="Arabic Typesetting" panose="03020402040406030203" pitchFamily="66" charset="-78"/>
            </a:endParaRPr>
          </a:p>
          <a:p>
            <a:pPr marL="0" indent="0">
              <a:buNone/>
            </a:pPr>
            <a:r>
              <a:rPr lang="en-US" sz="2400" dirty="0">
                <a:solidFill>
                  <a:schemeClr val="bg1">
                    <a:lumMod val="50000"/>
                  </a:schemeClr>
                </a:solidFill>
                <a:latin typeface="Arabic Typesetting" panose="03020402040406030203" pitchFamily="66" charset="-78"/>
                <a:cs typeface="Arabic Typesetting" panose="03020402040406030203" pitchFamily="66" charset="-78"/>
              </a:rPr>
              <a:t>However, also located at the lateral attachments of the lens ligaments to the eyeball is the ciliary muscle, which itself has two separate sets of smooth muscle ﬁbers—meridional ﬁbers and circular ﬁbers. The meridional ﬁbers extend from the peripheral ends of the suspensory ligaments to the </a:t>
            </a:r>
            <a:r>
              <a:rPr lang="en-US" sz="2400" dirty="0" err="1">
                <a:solidFill>
                  <a:schemeClr val="bg1">
                    <a:lumMod val="50000"/>
                  </a:schemeClr>
                </a:solidFill>
                <a:latin typeface="Arabic Typesetting" panose="03020402040406030203" pitchFamily="66" charset="-78"/>
                <a:cs typeface="Arabic Typesetting" panose="03020402040406030203" pitchFamily="66" charset="-78"/>
              </a:rPr>
              <a:t>corneoscleral</a:t>
            </a:r>
            <a:r>
              <a:rPr lang="en-US" sz="2400" dirty="0">
                <a:solidFill>
                  <a:schemeClr val="bg1">
                    <a:lumMod val="50000"/>
                  </a:schemeClr>
                </a:solidFill>
                <a:latin typeface="Arabic Typesetting" panose="03020402040406030203" pitchFamily="66" charset="-78"/>
                <a:cs typeface="Arabic Typesetting" panose="03020402040406030203" pitchFamily="66" charset="-78"/>
              </a:rPr>
              <a:t> junction. When these muscle ﬁbers contract, the peripheral insertions of the lens ligaments are pulled medially toward the edges of the cornea, thereby releasing the ligaments’ tension on the </a:t>
            </a:r>
            <a:r>
              <a:rPr lang="en-US" sz="2400" dirty="0" smtClean="0">
                <a:solidFill>
                  <a:schemeClr val="bg1">
                    <a:lumMod val="50000"/>
                  </a:schemeClr>
                </a:solidFill>
                <a:latin typeface="Arabic Typesetting" panose="03020402040406030203" pitchFamily="66" charset="-78"/>
                <a:cs typeface="Arabic Typesetting" panose="03020402040406030203" pitchFamily="66" charset="-78"/>
              </a:rPr>
              <a:t>lens. The </a:t>
            </a:r>
            <a:r>
              <a:rPr lang="en-US" sz="2400" dirty="0">
                <a:solidFill>
                  <a:schemeClr val="bg1">
                    <a:lumMod val="50000"/>
                  </a:schemeClr>
                </a:solidFill>
                <a:latin typeface="Arabic Typesetting" panose="03020402040406030203" pitchFamily="66" charset="-78"/>
                <a:cs typeface="Arabic Typesetting" panose="03020402040406030203" pitchFamily="66" charset="-78"/>
              </a:rPr>
              <a:t>circular ﬁbers are arranged circularly all the way around the ligament attachments so that when they contract, a </a:t>
            </a:r>
            <a:r>
              <a:rPr lang="en-US" sz="2400" dirty="0" smtClean="0">
                <a:solidFill>
                  <a:schemeClr val="bg1">
                    <a:lumMod val="50000"/>
                  </a:schemeClr>
                </a:solidFill>
                <a:latin typeface="Arabic Typesetting" panose="03020402040406030203" pitchFamily="66" charset="-78"/>
                <a:cs typeface="Arabic Typesetting" panose="03020402040406030203" pitchFamily="66" charset="-78"/>
              </a:rPr>
              <a:t>sphincter like </a:t>
            </a:r>
            <a:r>
              <a:rPr lang="en-US" sz="2400" dirty="0">
                <a:solidFill>
                  <a:schemeClr val="bg1">
                    <a:lumMod val="50000"/>
                  </a:schemeClr>
                </a:solidFill>
                <a:latin typeface="Arabic Typesetting" panose="03020402040406030203" pitchFamily="66" charset="-78"/>
                <a:cs typeface="Arabic Typesetting" panose="03020402040406030203" pitchFamily="66" charset="-78"/>
              </a:rPr>
              <a:t>action </a:t>
            </a:r>
            <a:r>
              <a:rPr lang="en-US" sz="2400" dirty="0" smtClean="0">
                <a:solidFill>
                  <a:schemeClr val="bg1">
                    <a:lumMod val="50000"/>
                  </a:schemeClr>
                </a:solidFill>
                <a:latin typeface="Arabic Typesetting" panose="03020402040406030203" pitchFamily="66" charset="-78"/>
                <a:cs typeface="Arabic Typesetting" panose="03020402040406030203" pitchFamily="66" charset="-78"/>
              </a:rPr>
              <a:t>occurs, decreasing </a:t>
            </a:r>
            <a:r>
              <a:rPr lang="en-US" sz="2400" dirty="0">
                <a:solidFill>
                  <a:schemeClr val="bg1">
                    <a:lumMod val="50000"/>
                  </a:schemeClr>
                </a:solidFill>
                <a:latin typeface="Arabic Typesetting" panose="03020402040406030203" pitchFamily="66" charset="-78"/>
                <a:cs typeface="Arabic Typesetting" panose="03020402040406030203" pitchFamily="66" charset="-78"/>
              </a:rPr>
              <a:t>the diameter of the circle of ligament </a:t>
            </a:r>
            <a:r>
              <a:rPr lang="en-US" sz="2400" dirty="0" smtClean="0">
                <a:solidFill>
                  <a:schemeClr val="bg1">
                    <a:lumMod val="50000"/>
                  </a:schemeClr>
                </a:solidFill>
                <a:latin typeface="Arabic Typesetting" panose="03020402040406030203" pitchFamily="66" charset="-78"/>
                <a:cs typeface="Arabic Typesetting" panose="03020402040406030203" pitchFamily="66" charset="-78"/>
              </a:rPr>
              <a:t>attachments; this </a:t>
            </a:r>
            <a:r>
              <a:rPr lang="en-US" sz="2400" dirty="0">
                <a:solidFill>
                  <a:schemeClr val="bg1">
                    <a:lumMod val="50000"/>
                  </a:schemeClr>
                </a:solidFill>
                <a:latin typeface="Arabic Typesetting" panose="03020402040406030203" pitchFamily="66" charset="-78"/>
                <a:cs typeface="Arabic Typesetting" panose="03020402040406030203" pitchFamily="66" charset="-78"/>
              </a:rPr>
              <a:t>also allows the ligaments to pull less on the lens capsule. Thus, contraction of either set of smooth muscle ﬁbers in the ciliary muscle relaxes the ligaments to the lens capsule, and the lens assumes a more spherical shape, like that of a balloon, because of the natural elasticity of the lens capsule</a:t>
            </a:r>
            <a:r>
              <a:rPr lang="en-US" sz="2400" dirty="0" smtClean="0">
                <a:solidFill>
                  <a:schemeClr val="bg1">
                    <a:lumMod val="50000"/>
                  </a:schemeClr>
                </a:solidFill>
                <a:latin typeface="Arabic Typesetting" panose="03020402040406030203" pitchFamily="66" charset="-78"/>
                <a:cs typeface="Arabic Typesetting" panose="03020402040406030203" pitchFamily="66" charset="-78"/>
              </a:rPr>
              <a:t>.</a:t>
            </a:r>
          </a:p>
          <a:p>
            <a:pPr marL="0" indent="0">
              <a:buNone/>
            </a:pPr>
            <a:r>
              <a:rPr lang="en-US" sz="2400" dirty="0">
                <a:solidFill>
                  <a:schemeClr val="bg1">
                    <a:lumMod val="50000"/>
                  </a:schemeClr>
                </a:solidFill>
                <a:latin typeface="Arabic Typesetting" panose="03020402040406030203" pitchFamily="66" charset="-78"/>
                <a:cs typeface="Arabic Typesetting" panose="03020402040406030203" pitchFamily="66" charset="-78"/>
              </a:rPr>
              <a:t>Accommodation Is Controlled by Parasympathetic Nerves. The ciliary muscle is controlled almost entirely by parasympathetic nerve signals transmitted to the eye through the third cranial nerve from the third nerve nucleus in the brain </a:t>
            </a:r>
            <a:r>
              <a:rPr lang="en-US" sz="2400" dirty="0" smtClean="0">
                <a:solidFill>
                  <a:schemeClr val="bg1">
                    <a:lumMod val="50000"/>
                  </a:schemeClr>
                </a:solidFill>
                <a:latin typeface="Arabic Typesetting" panose="03020402040406030203" pitchFamily="66" charset="-78"/>
                <a:cs typeface="Arabic Typesetting" panose="03020402040406030203" pitchFamily="66" charset="-78"/>
              </a:rPr>
              <a:t>stem .</a:t>
            </a:r>
          </a:p>
          <a:p>
            <a:endParaRPr lang="en-US" sz="2400" dirty="0">
              <a:solidFill>
                <a:schemeClr val="bg1">
                  <a:lumMod val="50000"/>
                </a:schemeClr>
              </a:solidFill>
              <a:latin typeface="Arabic Typesetting" panose="03020402040406030203" pitchFamily="66" charset="-78"/>
              <a:cs typeface="Arabic Typesetting" panose="03020402040406030203" pitchFamily="66" charset="-78"/>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66620" y="1484784"/>
            <a:ext cx="3811688" cy="1944216"/>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58840" y="3688080"/>
            <a:ext cx="3998618" cy="2468880"/>
          </a:xfrm>
          <a:prstGeom prst="rect">
            <a:avLst/>
          </a:prstGeom>
        </p:spPr>
      </p:pic>
    </p:spTree>
    <p:extLst>
      <p:ext uri="{BB962C8B-B14F-4D97-AF65-F5344CB8AC3E}">
        <p14:creationId xmlns:p14="http://schemas.microsoft.com/office/powerpoint/2010/main" val="194905681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Accommodation</a:t>
            </a:r>
          </a:p>
        </p:txBody>
      </p:sp>
      <p:sp>
        <p:nvSpPr>
          <p:cNvPr id="3" name="Slide Number Placeholder 2"/>
          <p:cNvSpPr>
            <a:spLocks noGrp="1"/>
          </p:cNvSpPr>
          <p:nvPr>
            <p:ph type="sldNum" sz="quarter" idx="12"/>
          </p:nvPr>
        </p:nvSpPr>
        <p:spPr/>
        <p:txBody>
          <a:bodyPr/>
          <a:lstStyle/>
          <a:p>
            <a:fld id="{4929A69E-7D8F-4515-9605-0315ABD4F316}" type="slidenum">
              <a:rPr lang="en-US" smtClean="0"/>
              <a:t>13</a:t>
            </a:fld>
            <a:endParaRPr lang="en-US" dirty="0"/>
          </a:p>
        </p:txBody>
      </p:sp>
      <p:sp>
        <p:nvSpPr>
          <p:cNvPr id="6" name="TextBox 5"/>
          <p:cNvSpPr txBox="1"/>
          <p:nvPr/>
        </p:nvSpPr>
        <p:spPr>
          <a:xfrm>
            <a:off x="9452675" y="0"/>
            <a:ext cx="2733328" cy="307777"/>
          </a:xfrm>
          <a:prstGeom prst="rect">
            <a:avLst/>
          </a:prstGeom>
          <a:solidFill>
            <a:srgbClr val="E4CBE7"/>
          </a:solidFill>
          <a:ln>
            <a:solidFill>
              <a:srgbClr val="A954AB"/>
            </a:solidFill>
          </a:ln>
          <a:effectLst/>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1400" b="1" dirty="0">
                <a:solidFill>
                  <a:schemeClr val="tx2"/>
                </a:solidFill>
                <a:latin typeface="+mj-lt"/>
                <a:ea typeface="+mj-ea"/>
                <a:cs typeface="+mj-cs"/>
              </a:rPr>
              <a:t>ONLY IN FEMALES’ SLIDES </a:t>
            </a:r>
          </a:p>
        </p:txBody>
      </p:sp>
      <p:sp>
        <p:nvSpPr>
          <p:cNvPr id="7" name="Content Placeholder 3"/>
          <p:cNvSpPr>
            <a:spLocks noGrp="1"/>
          </p:cNvSpPr>
          <p:nvPr>
            <p:ph sz="quarter" idx="1"/>
          </p:nvPr>
        </p:nvSpPr>
        <p:spPr>
          <a:xfrm>
            <a:off x="609459" y="1219200"/>
            <a:ext cx="6565071" cy="4937760"/>
          </a:xfrm>
        </p:spPr>
        <p:txBody>
          <a:bodyPr>
            <a:normAutofit/>
          </a:bodyPr>
          <a:lstStyle/>
          <a:p>
            <a:pPr>
              <a:buClr>
                <a:schemeClr val="accent2">
                  <a:lumMod val="75000"/>
                </a:schemeClr>
              </a:buClr>
            </a:pPr>
            <a:r>
              <a:rPr lang="en-US" sz="1600" dirty="0">
                <a:cs typeface="Trebuchet MS"/>
              </a:rPr>
              <a:t>Is an active process for modification of the refractive power of the eye to view a nearby object by increasing</a:t>
            </a:r>
            <a:r>
              <a:rPr lang="en-US" sz="1600" dirty="0"/>
              <a:t> </a:t>
            </a:r>
            <a:r>
              <a:rPr lang="en-US" sz="1600" dirty="0">
                <a:cs typeface="Trebuchet MS"/>
              </a:rPr>
              <a:t>the curvature of lens.</a:t>
            </a:r>
          </a:p>
          <a:p>
            <a:pPr>
              <a:buClr>
                <a:schemeClr val="accent2">
                  <a:lumMod val="75000"/>
                </a:schemeClr>
              </a:buClr>
            </a:pPr>
            <a:endParaRPr lang="en-US" sz="1600" dirty="0">
              <a:cs typeface="Trebuchet MS"/>
            </a:endParaRPr>
          </a:p>
          <a:p>
            <a:pPr>
              <a:buClr>
                <a:schemeClr val="accent2">
                  <a:lumMod val="75000"/>
                </a:schemeClr>
              </a:buClr>
            </a:pPr>
            <a:r>
              <a:rPr lang="en-US" sz="1600" dirty="0">
                <a:cs typeface="Trebuchet MS"/>
              </a:rPr>
              <a:t>Ciliary muscle has	two separate sets of smooth muscle fibers (longitudinal fibers and circular fibers).</a:t>
            </a:r>
          </a:p>
          <a:p>
            <a:pPr>
              <a:buClr>
                <a:schemeClr val="accent2">
                  <a:lumMod val="75000"/>
                </a:schemeClr>
              </a:buClr>
            </a:pPr>
            <a:endParaRPr lang="en-US" sz="1600" dirty="0">
              <a:cs typeface="Trebuchet MS"/>
            </a:endParaRPr>
          </a:p>
          <a:p>
            <a:pPr marL="12700">
              <a:lnSpc>
                <a:spcPts val="2735"/>
              </a:lnSpc>
              <a:spcBef>
                <a:spcPts val="240"/>
              </a:spcBef>
              <a:buClr>
                <a:schemeClr val="accent2">
                  <a:lumMod val="75000"/>
                </a:schemeClr>
              </a:buClr>
              <a:tabLst>
                <a:tab pos="295910" algn="l"/>
              </a:tabLst>
            </a:pPr>
            <a:r>
              <a:rPr lang="en-US" sz="1600" dirty="0">
                <a:cs typeface="Trebuchet MS"/>
              </a:rPr>
              <a:t>Contraction of either set in the ciliary muscle relaxes the ligaments to </a:t>
            </a:r>
            <a:r>
              <a:rPr lang="en-US" sz="1600" dirty="0" smtClean="0">
                <a:cs typeface="Trebuchet MS"/>
              </a:rPr>
              <a:t>     the </a:t>
            </a:r>
            <a:r>
              <a:rPr lang="en-US" sz="1600" dirty="0">
                <a:cs typeface="Trebuchet MS"/>
              </a:rPr>
              <a:t>lens capsule, and the lens assumes a more spherical shape, because of the  natural elasticity of the lens capsule&amp; and increase its refractive power.</a:t>
            </a:r>
          </a:p>
          <a:p>
            <a:pPr marL="12700">
              <a:lnSpc>
                <a:spcPts val="2735"/>
              </a:lnSpc>
              <a:spcBef>
                <a:spcPts val="240"/>
              </a:spcBef>
              <a:buClr>
                <a:schemeClr val="accent2">
                  <a:lumMod val="75000"/>
                </a:schemeClr>
              </a:buClr>
              <a:tabLst>
                <a:tab pos="295910" algn="l"/>
              </a:tabLst>
            </a:pPr>
            <a:endParaRPr lang="en-US" sz="1600" dirty="0">
              <a:cs typeface="Trebuchet MS"/>
            </a:endParaRPr>
          </a:p>
          <a:p>
            <a:pPr marL="297815" marR="207010" indent="-285750">
              <a:lnSpc>
                <a:spcPct val="90000"/>
              </a:lnSpc>
              <a:spcBef>
                <a:spcPts val="560"/>
              </a:spcBef>
              <a:buClr>
                <a:schemeClr val="accent2">
                  <a:lumMod val="75000"/>
                </a:schemeClr>
              </a:buClr>
              <a:tabLst>
                <a:tab pos="295910" algn="l"/>
                <a:tab pos="1597660" algn="l"/>
                <a:tab pos="3062605" algn="l"/>
              </a:tabLst>
            </a:pPr>
            <a:r>
              <a:rPr lang="en-US" sz="1600" dirty="0">
                <a:cs typeface="Trebuchet MS"/>
              </a:rPr>
              <a:t>The ciliary muscle of accommodation is controlled  by parasympathetic nerves transmitted to the eye through oculomotor nerve.</a:t>
            </a:r>
          </a:p>
          <a:p>
            <a:pPr marL="0" indent="0">
              <a:buClr>
                <a:schemeClr val="accent2">
                  <a:lumMod val="75000"/>
                </a:schemeClr>
              </a:buClr>
              <a:buNone/>
            </a:pPr>
            <a:endParaRPr lang="en-US" sz="1600" dirty="0">
              <a:cs typeface="Trebuchet MS"/>
            </a:endParaRPr>
          </a:p>
          <a:p>
            <a:pPr marL="0" indent="0">
              <a:buClr>
                <a:schemeClr val="accent2">
                  <a:lumMod val="75000"/>
                </a:schemeClr>
              </a:buClr>
              <a:buNone/>
            </a:pPr>
            <a:endParaRPr lang="en-US" sz="1600" dirty="0">
              <a:cs typeface="Trebuchet MS"/>
            </a:endParaRPr>
          </a:p>
        </p:txBody>
      </p:sp>
      <p:sp>
        <p:nvSpPr>
          <p:cNvPr id="8" name="object 5"/>
          <p:cNvSpPr/>
          <p:nvPr/>
        </p:nvSpPr>
        <p:spPr>
          <a:xfrm>
            <a:off x="7174530" y="1219200"/>
            <a:ext cx="4404872" cy="5011913"/>
          </a:xfrm>
          <a:prstGeom prst="rect">
            <a:avLst/>
          </a:prstGeom>
          <a:blipFill>
            <a:blip r:embed="rId2" cstate="print"/>
            <a:srcRect/>
            <a:stretch>
              <a:fillRect t="-207" b="-8271"/>
            </a:stretch>
          </a:blipFill>
        </p:spPr>
        <p:txBody>
          <a:bodyPr wrap="square" lIns="0" tIns="0" rIns="0" bIns="0" rtlCol="0"/>
          <a:lstStyle/>
          <a:p>
            <a:endParaRPr/>
          </a:p>
        </p:txBody>
      </p:sp>
    </p:spTree>
    <p:extLst>
      <p:ext uri="{BB962C8B-B14F-4D97-AF65-F5344CB8AC3E}">
        <p14:creationId xmlns:p14="http://schemas.microsoft.com/office/powerpoint/2010/main" val="30852676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461" y="228600"/>
            <a:ext cx="5484952" cy="914400"/>
          </a:xfrm>
        </p:spPr>
        <p:txBody>
          <a:bodyPr>
            <a:normAutofit/>
          </a:bodyPr>
          <a:lstStyle/>
          <a:p>
            <a:r>
              <a:rPr lang="en-US" sz="3200" dirty="0"/>
              <a:t>Accommodation</a:t>
            </a:r>
          </a:p>
        </p:txBody>
      </p:sp>
      <p:sp>
        <p:nvSpPr>
          <p:cNvPr id="3" name="Slide Number Placeholder 2"/>
          <p:cNvSpPr>
            <a:spLocks noGrp="1"/>
          </p:cNvSpPr>
          <p:nvPr>
            <p:ph type="sldNum" sz="quarter" idx="12"/>
          </p:nvPr>
        </p:nvSpPr>
        <p:spPr/>
        <p:txBody>
          <a:bodyPr/>
          <a:lstStyle/>
          <a:p>
            <a:fld id="{4929A69E-7D8F-4515-9605-0315ABD4F316}" type="slidenum">
              <a:rPr lang="en-US" smtClean="0"/>
              <a:t>14</a:t>
            </a:fld>
            <a:endParaRPr lang="en-US" dirty="0"/>
          </a:p>
        </p:txBody>
      </p:sp>
      <p:sp>
        <p:nvSpPr>
          <p:cNvPr id="4" name="Content Placeholder 3"/>
          <p:cNvSpPr>
            <a:spLocks noGrp="1"/>
          </p:cNvSpPr>
          <p:nvPr>
            <p:ph sz="quarter" idx="1"/>
          </p:nvPr>
        </p:nvSpPr>
        <p:spPr>
          <a:xfrm>
            <a:off x="604978" y="1246749"/>
            <a:ext cx="5387461" cy="4937760"/>
          </a:xfrm>
        </p:spPr>
        <p:txBody>
          <a:bodyPr>
            <a:normAutofit/>
          </a:bodyPr>
          <a:lstStyle/>
          <a:p>
            <a:pPr>
              <a:buClr>
                <a:schemeClr val="accent2">
                  <a:lumMod val="75000"/>
                </a:schemeClr>
              </a:buClr>
            </a:pPr>
            <a:r>
              <a:rPr lang="en-US" sz="1400" dirty="0">
                <a:solidFill>
                  <a:schemeClr val="accent2">
                    <a:lumMod val="75000"/>
                  </a:schemeClr>
                </a:solidFill>
              </a:rPr>
              <a:t>Modification</a:t>
            </a:r>
            <a:r>
              <a:rPr lang="en-US" sz="1400" dirty="0"/>
              <a:t> of the refractive power of the eye (curvature of the lens) to view a nearby object.</a:t>
            </a:r>
          </a:p>
          <a:p>
            <a:pPr>
              <a:buClr>
                <a:schemeClr val="accent2">
                  <a:lumMod val="75000"/>
                </a:schemeClr>
              </a:buClr>
            </a:pPr>
            <a:r>
              <a:rPr lang="en-US" sz="1400" dirty="0">
                <a:solidFill>
                  <a:schemeClr val="accent2">
                    <a:lumMod val="75000"/>
                  </a:schemeClr>
                </a:solidFill>
              </a:rPr>
              <a:t>Goal: </a:t>
            </a:r>
            <a:r>
              <a:rPr lang="en-US" sz="1400" dirty="0"/>
              <a:t>Clear vision of a nearby object.</a:t>
            </a:r>
          </a:p>
          <a:p>
            <a:endParaRPr lang="en-US" sz="1400" dirty="0"/>
          </a:p>
        </p:txBody>
      </p:sp>
      <p:cxnSp>
        <p:nvCxnSpPr>
          <p:cNvPr id="11" name="Straight Connector 10"/>
          <p:cNvCxnSpPr/>
          <p:nvPr/>
        </p:nvCxnSpPr>
        <p:spPr>
          <a:xfrm flipH="1">
            <a:off x="6094412" y="1143000"/>
            <a:ext cx="1" cy="5213350"/>
          </a:xfrm>
          <a:prstGeom prst="line">
            <a:avLst/>
          </a:prstGeom>
          <a:ln>
            <a:prstDash val="dashDot"/>
          </a:ln>
        </p:spPr>
        <p:style>
          <a:lnRef idx="1">
            <a:schemeClr val="accent2"/>
          </a:lnRef>
          <a:fillRef idx="0">
            <a:schemeClr val="accent2"/>
          </a:fillRef>
          <a:effectRef idx="0">
            <a:schemeClr val="accent2"/>
          </a:effectRef>
          <a:fontRef idx="minor">
            <a:schemeClr val="tx1"/>
          </a:fontRef>
        </p:style>
      </p:cxnSp>
      <p:sp>
        <p:nvSpPr>
          <p:cNvPr id="14" name="Rectangle 13"/>
          <p:cNvSpPr/>
          <p:nvPr/>
        </p:nvSpPr>
        <p:spPr>
          <a:xfrm>
            <a:off x="604978" y="2276872"/>
            <a:ext cx="2172603" cy="792088"/>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1400" dirty="0">
                <a:solidFill>
                  <a:schemeClr val="tx1"/>
                </a:solidFill>
              </a:rPr>
              <a:t>Lens changes </a:t>
            </a:r>
          </a:p>
          <a:p>
            <a:pPr algn="ctr"/>
            <a:r>
              <a:rPr lang="en-US" sz="1400" dirty="0">
                <a:solidFill>
                  <a:schemeClr val="tx1"/>
                </a:solidFill>
              </a:rPr>
              <a:t>“accommodation “ </a:t>
            </a:r>
          </a:p>
        </p:txBody>
      </p:sp>
      <p:sp>
        <p:nvSpPr>
          <p:cNvPr id="15" name="Rectangle 14"/>
          <p:cNvSpPr/>
          <p:nvPr/>
        </p:nvSpPr>
        <p:spPr>
          <a:xfrm>
            <a:off x="3480115" y="2276872"/>
            <a:ext cx="2172603" cy="792088"/>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1400" dirty="0">
                <a:solidFill>
                  <a:schemeClr val="tx1"/>
                </a:solidFill>
              </a:rPr>
              <a:t>Changes in the pupil </a:t>
            </a:r>
          </a:p>
        </p:txBody>
      </p:sp>
      <p:sp>
        <p:nvSpPr>
          <p:cNvPr id="16" name="Rectangle 15"/>
          <p:cNvSpPr/>
          <p:nvPr/>
        </p:nvSpPr>
        <p:spPr>
          <a:xfrm>
            <a:off x="3480114" y="3292036"/>
            <a:ext cx="2172603" cy="792088"/>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altLang="en-US" sz="1400" dirty="0">
                <a:solidFill>
                  <a:schemeClr val="tx1"/>
                </a:solidFill>
              </a:rPr>
              <a:t>Convergence of the eyes</a:t>
            </a:r>
          </a:p>
        </p:txBody>
      </p:sp>
      <p:sp>
        <p:nvSpPr>
          <p:cNvPr id="17" name="Rectangle 16"/>
          <p:cNvSpPr/>
          <p:nvPr/>
        </p:nvSpPr>
        <p:spPr>
          <a:xfrm>
            <a:off x="604978" y="3292036"/>
            <a:ext cx="2172603" cy="792088"/>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lvl="0" algn="ctr"/>
            <a:r>
              <a:rPr lang="en-US" sz="1400" dirty="0">
                <a:solidFill>
                  <a:schemeClr val="tx1"/>
                </a:solidFill>
              </a:rPr>
              <a:t>The near response</a:t>
            </a:r>
          </a:p>
        </p:txBody>
      </p:sp>
      <p:cxnSp>
        <p:nvCxnSpPr>
          <p:cNvPr id="18" name="Straight Arrow Connector 17"/>
          <p:cNvCxnSpPr>
            <a:stCxn id="14" idx="3"/>
            <a:endCxn id="15" idx="1"/>
          </p:cNvCxnSpPr>
          <p:nvPr/>
        </p:nvCxnSpPr>
        <p:spPr>
          <a:xfrm>
            <a:off x="2777581" y="2672916"/>
            <a:ext cx="702534" cy="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19" name="Straight Arrow Connector 18"/>
          <p:cNvCxnSpPr>
            <a:stCxn id="15" idx="2"/>
            <a:endCxn id="16" idx="0"/>
          </p:cNvCxnSpPr>
          <p:nvPr/>
        </p:nvCxnSpPr>
        <p:spPr>
          <a:xfrm flipH="1">
            <a:off x="4566416" y="3068960"/>
            <a:ext cx="1" cy="223076"/>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20" name="Straight Arrow Connector 19"/>
          <p:cNvCxnSpPr>
            <a:stCxn id="16" idx="1"/>
            <a:endCxn id="17" idx="3"/>
          </p:cNvCxnSpPr>
          <p:nvPr/>
        </p:nvCxnSpPr>
        <p:spPr>
          <a:xfrm flipH="1">
            <a:off x="2777581" y="3688080"/>
            <a:ext cx="702533" cy="0"/>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21" name="Oval 20"/>
          <p:cNvSpPr/>
          <p:nvPr/>
        </p:nvSpPr>
        <p:spPr>
          <a:xfrm>
            <a:off x="2633565" y="2132856"/>
            <a:ext cx="288032" cy="288032"/>
          </a:xfrm>
          <a:prstGeom prst="ellipse">
            <a:avLst/>
          </a:prstGeom>
          <a:solidFill>
            <a:schemeClr val="accent2">
              <a:lumMod val="40000"/>
              <a:lumOff val="60000"/>
            </a:schemeClr>
          </a:solidFill>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a:solidFill>
                  <a:schemeClr val="bg1"/>
                </a:solidFill>
              </a:rPr>
              <a:t>1</a:t>
            </a:r>
          </a:p>
        </p:txBody>
      </p:sp>
      <p:sp>
        <p:nvSpPr>
          <p:cNvPr id="22" name="Oval 21"/>
          <p:cNvSpPr/>
          <p:nvPr/>
        </p:nvSpPr>
        <p:spPr>
          <a:xfrm>
            <a:off x="5451329" y="2136519"/>
            <a:ext cx="288032" cy="288032"/>
          </a:xfrm>
          <a:prstGeom prst="ellipse">
            <a:avLst/>
          </a:prstGeom>
          <a:solidFill>
            <a:schemeClr val="accent2">
              <a:lumMod val="40000"/>
              <a:lumOff val="60000"/>
            </a:schemeClr>
          </a:solidFill>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a:solidFill>
                  <a:schemeClr val="bg1"/>
                </a:solidFill>
              </a:rPr>
              <a:t>2</a:t>
            </a:r>
          </a:p>
        </p:txBody>
      </p:sp>
      <p:sp>
        <p:nvSpPr>
          <p:cNvPr id="23" name="Oval 22"/>
          <p:cNvSpPr/>
          <p:nvPr/>
        </p:nvSpPr>
        <p:spPr>
          <a:xfrm>
            <a:off x="5446189" y="3194191"/>
            <a:ext cx="288032" cy="288032"/>
          </a:xfrm>
          <a:prstGeom prst="ellipse">
            <a:avLst/>
          </a:prstGeom>
          <a:solidFill>
            <a:schemeClr val="accent2">
              <a:lumMod val="40000"/>
              <a:lumOff val="60000"/>
            </a:schemeClr>
          </a:solidFill>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a:solidFill>
                  <a:schemeClr val="bg1"/>
                </a:solidFill>
              </a:rPr>
              <a:t>3</a:t>
            </a:r>
          </a:p>
        </p:txBody>
      </p:sp>
      <p:sp>
        <p:nvSpPr>
          <p:cNvPr id="24" name="Oval 23"/>
          <p:cNvSpPr/>
          <p:nvPr/>
        </p:nvSpPr>
        <p:spPr>
          <a:xfrm>
            <a:off x="2577528" y="3190528"/>
            <a:ext cx="288032" cy="288032"/>
          </a:xfrm>
          <a:prstGeom prst="ellipse">
            <a:avLst/>
          </a:prstGeom>
          <a:solidFill>
            <a:schemeClr val="accent2">
              <a:lumMod val="40000"/>
              <a:lumOff val="60000"/>
            </a:schemeClr>
          </a:solidFill>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a:solidFill>
                  <a:schemeClr val="bg1"/>
                </a:solidFill>
              </a:rPr>
              <a:t>4</a:t>
            </a:r>
          </a:p>
        </p:txBody>
      </p:sp>
      <p:pic>
        <p:nvPicPr>
          <p:cNvPr id="25" name="Picture 24"/>
          <p:cNvPicPr>
            <a:picLocks noChangeAspect="1"/>
          </p:cNvPicPr>
          <p:nvPr/>
        </p:nvPicPr>
        <p:blipFill>
          <a:blip r:embed="rId2"/>
          <a:stretch>
            <a:fillRect/>
          </a:stretch>
        </p:blipFill>
        <p:spPr>
          <a:xfrm>
            <a:off x="1125657" y="4151547"/>
            <a:ext cx="4327204" cy="2158976"/>
          </a:xfrm>
          <a:prstGeom prst="rect">
            <a:avLst/>
          </a:prstGeom>
          <a:ln>
            <a:noFill/>
          </a:ln>
        </p:spPr>
      </p:pic>
      <p:sp>
        <p:nvSpPr>
          <p:cNvPr id="26" name="TextBox 25"/>
          <p:cNvSpPr txBox="1"/>
          <p:nvPr/>
        </p:nvSpPr>
        <p:spPr>
          <a:xfrm>
            <a:off x="9596537" y="-8756"/>
            <a:ext cx="2592288" cy="307777"/>
          </a:xfrm>
          <a:prstGeom prst="rect">
            <a:avLst/>
          </a:prstGeom>
          <a:solidFill>
            <a:schemeClr val="accent3">
              <a:lumMod val="40000"/>
              <a:lumOff val="60000"/>
            </a:schemeClr>
          </a:solidFill>
          <a:ln>
            <a:solidFill>
              <a:schemeClr val="accent3">
                <a:lumMod val="75000"/>
              </a:schemeClr>
            </a:solidFill>
          </a:ln>
          <a:effectLst/>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1400" b="1" dirty="0">
                <a:solidFill>
                  <a:schemeClr val="tx2"/>
                </a:solidFill>
                <a:latin typeface="+mj-lt"/>
                <a:ea typeface="+mj-ea"/>
                <a:cs typeface="+mj-cs"/>
              </a:rPr>
              <a:t>ONLY IN MALES’ SLIDES </a:t>
            </a:r>
          </a:p>
        </p:txBody>
      </p:sp>
      <p:sp>
        <p:nvSpPr>
          <p:cNvPr id="30" name="Rectangle 29"/>
          <p:cNvSpPr/>
          <p:nvPr/>
        </p:nvSpPr>
        <p:spPr>
          <a:xfrm>
            <a:off x="6237449" y="1549056"/>
            <a:ext cx="2232248" cy="670083"/>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1400" dirty="0">
                <a:solidFill>
                  <a:schemeClr val="tx1"/>
                </a:solidFill>
              </a:rPr>
              <a:t>Ciliary muscles Contraction</a:t>
            </a:r>
          </a:p>
        </p:txBody>
      </p:sp>
      <p:sp>
        <p:nvSpPr>
          <p:cNvPr id="31" name="Rectangle 30"/>
          <p:cNvSpPr/>
          <p:nvPr/>
        </p:nvSpPr>
        <p:spPr>
          <a:xfrm>
            <a:off x="9276728" y="1549115"/>
            <a:ext cx="2232248" cy="670083"/>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1400" dirty="0">
                <a:solidFill>
                  <a:schemeClr val="tx1"/>
                </a:solidFill>
              </a:rPr>
              <a:t>Far object focused on the retina</a:t>
            </a:r>
          </a:p>
        </p:txBody>
      </p:sp>
      <p:sp>
        <p:nvSpPr>
          <p:cNvPr id="32" name="Rectangle 31"/>
          <p:cNvSpPr/>
          <p:nvPr/>
        </p:nvSpPr>
        <p:spPr>
          <a:xfrm>
            <a:off x="9269709" y="2460912"/>
            <a:ext cx="2232248" cy="670083"/>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1400" dirty="0">
                <a:solidFill>
                  <a:schemeClr val="tx1"/>
                </a:solidFill>
              </a:rPr>
              <a:t>Decrease dioptric power of the eye</a:t>
            </a:r>
          </a:p>
        </p:txBody>
      </p:sp>
      <p:sp>
        <p:nvSpPr>
          <p:cNvPr id="33" name="Rectangle 32"/>
          <p:cNvSpPr/>
          <p:nvPr/>
        </p:nvSpPr>
        <p:spPr>
          <a:xfrm>
            <a:off x="6237449" y="2460912"/>
            <a:ext cx="2232248" cy="670083"/>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1400" dirty="0">
                <a:solidFill>
                  <a:schemeClr val="tx1"/>
                </a:solidFill>
              </a:rPr>
              <a:t>Relaxation of the suspensory ligament</a:t>
            </a:r>
          </a:p>
        </p:txBody>
      </p:sp>
      <p:sp>
        <p:nvSpPr>
          <p:cNvPr id="34" name="Rectangle 33"/>
          <p:cNvSpPr/>
          <p:nvPr/>
        </p:nvSpPr>
        <p:spPr>
          <a:xfrm>
            <a:off x="6237449" y="3446167"/>
            <a:ext cx="2232248" cy="670083"/>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1400" dirty="0">
                <a:solidFill>
                  <a:schemeClr val="tx1"/>
                </a:solidFill>
              </a:rPr>
              <a:t>Lens more convex</a:t>
            </a:r>
          </a:p>
        </p:txBody>
      </p:sp>
      <p:sp>
        <p:nvSpPr>
          <p:cNvPr id="35" name="Rectangle 34"/>
          <p:cNvSpPr/>
          <p:nvPr/>
        </p:nvSpPr>
        <p:spPr>
          <a:xfrm>
            <a:off x="9269709" y="3449012"/>
            <a:ext cx="2232248" cy="670083"/>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1400" dirty="0">
                <a:solidFill>
                  <a:schemeClr val="tx1"/>
                </a:solidFill>
              </a:rPr>
              <a:t>Lens less convex (flat)</a:t>
            </a:r>
          </a:p>
        </p:txBody>
      </p:sp>
      <p:sp>
        <p:nvSpPr>
          <p:cNvPr id="36" name="Rectangle 35"/>
          <p:cNvSpPr/>
          <p:nvPr/>
        </p:nvSpPr>
        <p:spPr>
          <a:xfrm>
            <a:off x="6237449" y="4437112"/>
            <a:ext cx="2232248" cy="670083"/>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1400" dirty="0">
                <a:solidFill>
                  <a:schemeClr val="tx1"/>
                </a:solidFill>
              </a:rPr>
              <a:t>Increase dioptric power of the eye</a:t>
            </a:r>
          </a:p>
        </p:txBody>
      </p:sp>
      <p:sp>
        <p:nvSpPr>
          <p:cNvPr id="37" name="Rectangle 36"/>
          <p:cNvSpPr/>
          <p:nvPr/>
        </p:nvSpPr>
        <p:spPr>
          <a:xfrm>
            <a:off x="9276728" y="4437112"/>
            <a:ext cx="2232248" cy="670083"/>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1400" dirty="0">
                <a:solidFill>
                  <a:schemeClr val="tx1"/>
                </a:solidFill>
              </a:rPr>
              <a:t>contraction of the suspensory ligament</a:t>
            </a:r>
          </a:p>
        </p:txBody>
      </p:sp>
      <p:sp>
        <p:nvSpPr>
          <p:cNvPr id="38" name="Rectangle 37"/>
          <p:cNvSpPr/>
          <p:nvPr/>
        </p:nvSpPr>
        <p:spPr>
          <a:xfrm>
            <a:off x="7793400" y="5430903"/>
            <a:ext cx="2232248" cy="670083"/>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1400" dirty="0">
                <a:solidFill>
                  <a:schemeClr val="tx1"/>
                </a:solidFill>
              </a:rPr>
              <a:t>Near object focused on the retina</a:t>
            </a:r>
          </a:p>
        </p:txBody>
      </p:sp>
      <p:cxnSp>
        <p:nvCxnSpPr>
          <p:cNvPr id="40" name="Straight Arrow Connector 39"/>
          <p:cNvCxnSpPr>
            <a:stCxn id="30" idx="2"/>
            <a:endCxn id="33" idx="0"/>
          </p:cNvCxnSpPr>
          <p:nvPr/>
        </p:nvCxnSpPr>
        <p:spPr>
          <a:xfrm>
            <a:off x="7353573" y="2219139"/>
            <a:ext cx="0" cy="241773"/>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42" name="Straight Arrow Connector 41"/>
          <p:cNvCxnSpPr>
            <a:stCxn id="33" idx="2"/>
            <a:endCxn id="34" idx="0"/>
          </p:cNvCxnSpPr>
          <p:nvPr/>
        </p:nvCxnSpPr>
        <p:spPr>
          <a:xfrm>
            <a:off x="7353573" y="3130995"/>
            <a:ext cx="0" cy="315172"/>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44" name="Straight Arrow Connector 43"/>
          <p:cNvCxnSpPr>
            <a:stCxn id="34" idx="2"/>
            <a:endCxn id="36" idx="0"/>
          </p:cNvCxnSpPr>
          <p:nvPr/>
        </p:nvCxnSpPr>
        <p:spPr>
          <a:xfrm>
            <a:off x="7353573" y="4116250"/>
            <a:ext cx="0" cy="320862"/>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46" name="Elbow Connector 45"/>
          <p:cNvCxnSpPr>
            <a:stCxn id="36" idx="2"/>
            <a:endCxn id="38" idx="1"/>
          </p:cNvCxnSpPr>
          <p:nvPr/>
        </p:nvCxnSpPr>
        <p:spPr>
          <a:xfrm rot="16200000" flipH="1">
            <a:off x="7244111" y="5216656"/>
            <a:ext cx="658750" cy="439827"/>
          </a:xfrm>
          <a:prstGeom prst="bentConnector2">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54" name="Elbow Connector 53"/>
          <p:cNvCxnSpPr>
            <a:stCxn id="38" idx="3"/>
            <a:endCxn id="37" idx="2"/>
          </p:cNvCxnSpPr>
          <p:nvPr/>
        </p:nvCxnSpPr>
        <p:spPr>
          <a:xfrm flipV="1">
            <a:off x="10025648" y="5107195"/>
            <a:ext cx="367204" cy="658750"/>
          </a:xfrm>
          <a:prstGeom prst="bentConnector2">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61" name="Straight Arrow Connector 60"/>
          <p:cNvCxnSpPr>
            <a:stCxn id="35" idx="0"/>
            <a:endCxn id="32" idx="2"/>
          </p:cNvCxnSpPr>
          <p:nvPr/>
        </p:nvCxnSpPr>
        <p:spPr>
          <a:xfrm flipV="1">
            <a:off x="10385833" y="3130995"/>
            <a:ext cx="0" cy="318017"/>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62" name="Straight Arrow Connector 61"/>
          <p:cNvCxnSpPr/>
          <p:nvPr/>
        </p:nvCxnSpPr>
        <p:spPr>
          <a:xfrm flipV="1">
            <a:off x="10403125" y="4116250"/>
            <a:ext cx="0" cy="318017"/>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63" name="Straight Arrow Connector 62"/>
          <p:cNvCxnSpPr>
            <a:endCxn id="31" idx="2"/>
          </p:cNvCxnSpPr>
          <p:nvPr/>
        </p:nvCxnSpPr>
        <p:spPr>
          <a:xfrm flipV="1">
            <a:off x="10392852" y="2219198"/>
            <a:ext cx="0" cy="241715"/>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
        <p:nvSpPr>
          <p:cNvPr id="66" name="Oval 65"/>
          <p:cNvSpPr/>
          <p:nvPr/>
        </p:nvSpPr>
        <p:spPr>
          <a:xfrm>
            <a:off x="8329809" y="1405040"/>
            <a:ext cx="288032" cy="288032"/>
          </a:xfrm>
          <a:prstGeom prst="ellipse">
            <a:avLst/>
          </a:prstGeom>
          <a:solidFill>
            <a:schemeClr val="accent2">
              <a:lumMod val="40000"/>
              <a:lumOff val="60000"/>
            </a:schemeClr>
          </a:solidFill>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a:solidFill>
                  <a:schemeClr val="bg1"/>
                </a:solidFill>
              </a:rPr>
              <a:t>1</a:t>
            </a:r>
          </a:p>
        </p:txBody>
      </p:sp>
      <p:sp>
        <p:nvSpPr>
          <p:cNvPr id="67" name="Oval 66"/>
          <p:cNvSpPr/>
          <p:nvPr/>
        </p:nvSpPr>
        <p:spPr>
          <a:xfrm>
            <a:off x="8329809" y="2352283"/>
            <a:ext cx="288032" cy="288032"/>
          </a:xfrm>
          <a:prstGeom prst="ellipse">
            <a:avLst/>
          </a:prstGeom>
          <a:solidFill>
            <a:schemeClr val="accent2">
              <a:lumMod val="40000"/>
              <a:lumOff val="60000"/>
            </a:schemeClr>
          </a:solidFill>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a:solidFill>
                  <a:schemeClr val="bg1"/>
                </a:solidFill>
              </a:rPr>
              <a:t>2</a:t>
            </a:r>
          </a:p>
        </p:txBody>
      </p:sp>
      <p:sp>
        <p:nvSpPr>
          <p:cNvPr id="68" name="Oval 67"/>
          <p:cNvSpPr/>
          <p:nvPr/>
        </p:nvSpPr>
        <p:spPr>
          <a:xfrm>
            <a:off x="8335680" y="3334544"/>
            <a:ext cx="288032" cy="288032"/>
          </a:xfrm>
          <a:prstGeom prst="ellipse">
            <a:avLst/>
          </a:prstGeom>
          <a:solidFill>
            <a:schemeClr val="accent2">
              <a:lumMod val="40000"/>
              <a:lumOff val="60000"/>
            </a:schemeClr>
          </a:solidFill>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a:solidFill>
                  <a:schemeClr val="bg1"/>
                </a:solidFill>
              </a:rPr>
              <a:t>3</a:t>
            </a:r>
          </a:p>
        </p:txBody>
      </p:sp>
      <p:sp>
        <p:nvSpPr>
          <p:cNvPr id="69" name="Oval 68"/>
          <p:cNvSpPr/>
          <p:nvPr/>
        </p:nvSpPr>
        <p:spPr>
          <a:xfrm>
            <a:off x="8324701" y="4304626"/>
            <a:ext cx="288032" cy="288032"/>
          </a:xfrm>
          <a:prstGeom prst="ellipse">
            <a:avLst/>
          </a:prstGeom>
          <a:solidFill>
            <a:schemeClr val="accent2">
              <a:lumMod val="40000"/>
              <a:lumOff val="60000"/>
            </a:schemeClr>
          </a:solidFill>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a:solidFill>
                  <a:schemeClr val="bg1"/>
                </a:solidFill>
              </a:rPr>
              <a:t>4</a:t>
            </a:r>
          </a:p>
        </p:txBody>
      </p:sp>
      <p:sp>
        <p:nvSpPr>
          <p:cNvPr id="70" name="Oval 69"/>
          <p:cNvSpPr/>
          <p:nvPr/>
        </p:nvSpPr>
        <p:spPr>
          <a:xfrm>
            <a:off x="9881632" y="5292553"/>
            <a:ext cx="288032" cy="288032"/>
          </a:xfrm>
          <a:prstGeom prst="ellipse">
            <a:avLst/>
          </a:prstGeom>
          <a:solidFill>
            <a:schemeClr val="accent2">
              <a:lumMod val="40000"/>
              <a:lumOff val="60000"/>
            </a:schemeClr>
          </a:solidFill>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a:solidFill>
                  <a:schemeClr val="bg1"/>
                </a:solidFill>
              </a:rPr>
              <a:t>5</a:t>
            </a:r>
          </a:p>
        </p:txBody>
      </p:sp>
      <p:sp>
        <p:nvSpPr>
          <p:cNvPr id="71" name="Oval 70"/>
          <p:cNvSpPr/>
          <p:nvPr/>
        </p:nvSpPr>
        <p:spPr>
          <a:xfrm>
            <a:off x="11357941" y="4308650"/>
            <a:ext cx="288032" cy="288032"/>
          </a:xfrm>
          <a:prstGeom prst="ellipse">
            <a:avLst/>
          </a:prstGeom>
          <a:solidFill>
            <a:schemeClr val="accent2">
              <a:lumMod val="40000"/>
              <a:lumOff val="60000"/>
            </a:schemeClr>
          </a:solidFill>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a:solidFill>
                  <a:schemeClr val="bg1"/>
                </a:solidFill>
              </a:rPr>
              <a:t>6</a:t>
            </a:r>
          </a:p>
        </p:txBody>
      </p:sp>
      <p:sp>
        <p:nvSpPr>
          <p:cNvPr id="72" name="Oval 71"/>
          <p:cNvSpPr/>
          <p:nvPr/>
        </p:nvSpPr>
        <p:spPr>
          <a:xfrm>
            <a:off x="11357941" y="3334544"/>
            <a:ext cx="288032" cy="288032"/>
          </a:xfrm>
          <a:prstGeom prst="ellipse">
            <a:avLst/>
          </a:prstGeom>
          <a:solidFill>
            <a:schemeClr val="accent2">
              <a:lumMod val="40000"/>
              <a:lumOff val="60000"/>
            </a:schemeClr>
          </a:solidFill>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a:solidFill>
                  <a:schemeClr val="bg1"/>
                </a:solidFill>
              </a:rPr>
              <a:t>7</a:t>
            </a:r>
          </a:p>
        </p:txBody>
      </p:sp>
      <p:sp>
        <p:nvSpPr>
          <p:cNvPr id="73" name="Oval 72"/>
          <p:cNvSpPr/>
          <p:nvPr/>
        </p:nvSpPr>
        <p:spPr>
          <a:xfrm>
            <a:off x="11357941" y="2352283"/>
            <a:ext cx="288032" cy="288032"/>
          </a:xfrm>
          <a:prstGeom prst="ellipse">
            <a:avLst/>
          </a:prstGeom>
          <a:solidFill>
            <a:schemeClr val="accent2">
              <a:lumMod val="40000"/>
              <a:lumOff val="60000"/>
            </a:schemeClr>
          </a:solidFill>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a:solidFill>
                  <a:schemeClr val="bg1"/>
                </a:solidFill>
              </a:rPr>
              <a:t>8</a:t>
            </a:r>
          </a:p>
        </p:txBody>
      </p:sp>
      <p:sp>
        <p:nvSpPr>
          <p:cNvPr id="74" name="Oval 73"/>
          <p:cNvSpPr/>
          <p:nvPr/>
        </p:nvSpPr>
        <p:spPr>
          <a:xfrm>
            <a:off x="11357941" y="1405040"/>
            <a:ext cx="288032" cy="288032"/>
          </a:xfrm>
          <a:prstGeom prst="ellipse">
            <a:avLst/>
          </a:prstGeom>
          <a:solidFill>
            <a:schemeClr val="accent2">
              <a:lumMod val="40000"/>
              <a:lumOff val="60000"/>
            </a:schemeClr>
          </a:solidFill>
        </p:spPr>
        <p:style>
          <a:lnRef idx="2">
            <a:schemeClr val="accent2"/>
          </a:lnRef>
          <a:fillRef idx="1">
            <a:schemeClr val="lt1"/>
          </a:fillRef>
          <a:effectRef idx="0">
            <a:schemeClr val="accent2"/>
          </a:effectRef>
          <a:fontRef idx="minor">
            <a:schemeClr val="dk1"/>
          </a:fontRef>
        </p:style>
        <p:txBody>
          <a:bodyPr rtlCol="0" anchor="ctr"/>
          <a:lstStyle/>
          <a:p>
            <a:pPr algn="ctr"/>
            <a:r>
              <a:rPr lang="en-US" dirty="0">
                <a:solidFill>
                  <a:schemeClr val="bg1"/>
                </a:solidFill>
              </a:rPr>
              <a:t>9</a:t>
            </a:r>
          </a:p>
        </p:txBody>
      </p:sp>
    </p:spTree>
    <p:extLst>
      <p:ext uri="{BB962C8B-B14F-4D97-AF65-F5344CB8AC3E}">
        <p14:creationId xmlns:p14="http://schemas.microsoft.com/office/powerpoint/2010/main" val="10648642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Pathway of accommodation</a:t>
            </a:r>
            <a:endParaRPr lang="en-US" sz="3200" dirty="0"/>
          </a:p>
        </p:txBody>
      </p:sp>
      <p:sp>
        <p:nvSpPr>
          <p:cNvPr id="3" name="Slide Number Placeholder 2"/>
          <p:cNvSpPr>
            <a:spLocks noGrp="1"/>
          </p:cNvSpPr>
          <p:nvPr>
            <p:ph type="sldNum" sz="quarter" idx="12"/>
          </p:nvPr>
        </p:nvSpPr>
        <p:spPr/>
        <p:txBody>
          <a:bodyPr/>
          <a:lstStyle/>
          <a:p>
            <a:fld id="{4929A69E-7D8F-4515-9605-0315ABD4F316}" type="slidenum">
              <a:rPr lang="en-US" smtClean="0"/>
              <a:t>15</a:t>
            </a:fld>
            <a:endParaRPr lang="en-US" dirty="0"/>
          </a:p>
        </p:txBody>
      </p:sp>
      <p:sp>
        <p:nvSpPr>
          <p:cNvPr id="5" name="TextBox 4"/>
          <p:cNvSpPr txBox="1"/>
          <p:nvPr/>
        </p:nvSpPr>
        <p:spPr>
          <a:xfrm>
            <a:off x="9452675" y="0"/>
            <a:ext cx="2733328" cy="307777"/>
          </a:xfrm>
          <a:prstGeom prst="rect">
            <a:avLst/>
          </a:prstGeom>
          <a:solidFill>
            <a:srgbClr val="E4CBE7"/>
          </a:solidFill>
          <a:ln>
            <a:solidFill>
              <a:srgbClr val="A954AB"/>
            </a:solidFill>
          </a:ln>
          <a:effectLst/>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1400" b="1" dirty="0">
                <a:solidFill>
                  <a:schemeClr val="tx2"/>
                </a:solidFill>
                <a:latin typeface="+mj-lt"/>
                <a:ea typeface="+mj-ea"/>
                <a:cs typeface="+mj-cs"/>
              </a:rPr>
              <a:t>ONLY IN FEMALES’ SLIDES </a:t>
            </a:r>
          </a:p>
        </p:txBody>
      </p:sp>
      <p:grpSp>
        <p:nvGrpSpPr>
          <p:cNvPr id="4" name="Group 3"/>
          <p:cNvGrpSpPr/>
          <p:nvPr/>
        </p:nvGrpSpPr>
        <p:grpSpPr>
          <a:xfrm>
            <a:off x="611760" y="2368401"/>
            <a:ext cx="10937912" cy="2757293"/>
            <a:chOff x="644353" y="2470044"/>
            <a:chExt cx="11094311" cy="2757293"/>
          </a:xfrm>
        </p:grpSpPr>
        <p:sp>
          <p:nvSpPr>
            <p:cNvPr id="6" name="Freeform 5"/>
            <p:cNvSpPr/>
            <p:nvPr/>
          </p:nvSpPr>
          <p:spPr>
            <a:xfrm>
              <a:off x="644353" y="2470044"/>
              <a:ext cx="1682633" cy="1009579"/>
            </a:xfrm>
            <a:custGeom>
              <a:avLst/>
              <a:gdLst>
                <a:gd name="connsiteX0" fmla="*/ 0 w 1682633"/>
                <a:gd name="connsiteY0" fmla="*/ 100958 h 1009579"/>
                <a:gd name="connsiteX1" fmla="*/ 100958 w 1682633"/>
                <a:gd name="connsiteY1" fmla="*/ 0 h 1009579"/>
                <a:gd name="connsiteX2" fmla="*/ 1581675 w 1682633"/>
                <a:gd name="connsiteY2" fmla="*/ 0 h 1009579"/>
                <a:gd name="connsiteX3" fmla="*/ 1682633 w 1682633"/>
                <a:gd name="connsiteY3" fmla="*/ 100958 h 1009579"/>
                <a:gd name="connsiteX4" fmla="*/ 1682633 w 1682633"/>
                <a:gd name="connsiteY4" fmla="*/ 908621 h 1009579"/>
                <a:gd name="connsiteX5" fmla="*/ 1581675 w 1682633"/>
                <a:gd name="connsiteY5" fmla="*/ 1009579 h 1009579"/>
                <a:gd name="connsiteX6" fmla="*/ 100958 w 1682633"/>
                <a:gd name="connsiteY6" fmla="*/ 1009579 h 1009579"/>
                <a:gd name="connsiteX7" fmla="*/ 0 w 1682633"/>
                <a:gd name="connsiteY7" fmla="*/ 908621 h 1009579"/>
                <a:gd name="connsiteX8" fmla="*/ 0 w 1682633"/>
                <a:gd name="connsiteY8" fmla="*/ 100958 h 1009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2633" h="1009579">
                  <a:moveTo>
                    <a:pt x="0" y="100958"/>
                  </a:moveTo>
                  <a:cubicBezTo>
                    <a:pt x="0" y="45200"/>
                    <a:pt x="45200" y="0"/>
                    <a:pt x="100958" y="0"/>
                  </a:cubicBezTo>
                  <a:lnTo>
                    <a:pt x="1581675" y="0"/>
                  </a:lnTo>
                  <a:cubicBezTo>
                    <a:pt x="1637433" y="0"/>
                    <a:pt x="1682633" y="45200"/>
                    <a:pt x="1682633" y="100958"/>
                  </a:cubicBezTo>
                  <a:lnTo>
                    <a:pt x="1682633" y="908621"/>
                  </a:lnTo>
                  <a:cubicBezTo>
                    <a:pt x="1682633" y="964379"/>
                    <a:pt x="1637433" y="1009579"/>
                    <a:pt x="1581675" y="1009579"/>
                  </a:cubicBezTo>
                  <a:lnTo>
                    <a:pt x="100958" y="1009579"/>
                  </a:lnTo>
                  <a:cubicBezTo>
                    <a:pt x="45200" y="1009579"/>
                    <a:pt x="0" y="964379"/>
                    <a:pt x="0" y="908621"/>
                  </a:cubicBezTo>
                  <a:lnTo>
                    <a:pt x="0" y="100958"/>
                  </a:lnTo>
                  <a:close/>
                </a:path>
              </a:pathLst>
            </a:custGeom>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82910" tIns="82910" rIns="82910" bIns="82910" numCol="1" spcCol="1270" anchor="ctr" anchorCtr="0">
              <a:noAutofit/>
            </a:bodyPr>
            <a:lstStyle/>
            <a:p>
              <a:pPr lvl="0" algn="ctr" defTabSz="622300">
                <a:lnSpc>
                  <a:spcPct val="90000"/>
                </a:lnSpc>
                <a:spcBef>
                  <a:spcPct val="0"/>
                </a:spcBef>
                <a:spcAft>
                  <a:spcPct val="35000"/>
                </a:spcAft>
              </a:pPr>
              <a:r>
                <a:rPr lang="en-US" sz="1400" b="0" kern="1200" spc="80">
                  <a:cs typeface="Trebuchet MS"/>
                </a:rPr>
                <a:t>Light on eye</a:t>
              </a:r>
              <a:endParaRPr lang="en-US" sz="1400" b="0" kern="1200" dirty="0"/>
            </a:p>
          </p:txBody>
        </p:sp>
        <p:sp>
          <p:nvSpPr>
            <p:cNvPr id="7" name="Freeform 6"/>
            <p:cNvSpPr/>
            <p:nvPr/>
          </p:nvSpPr>
          <p:spPr>
            <a:xfrm>
              <a:off x="2487944" y="2766187"/>
              <a:ext cx="341229" cy="417293"/>
            </a:xfrm>
            <a:custGeom>
              <a:avLst/>
              <a:gdLst>
                <a:gd name="connsiteX0" fmla="*/ 0 w 341229"/>
                <a:gd name="connsiteY0" fmla="*/ 83459 h 417293"/>
                <a:gd name="connsiteX1" fmla="*/ 170615 w 341229"/>
                <a:gd name="connsiteY1" fmla="*/ 83459 h 417293"/>
                <a:gd name="connsiteX2" fmla="*/ 170615 w 341229"/>
                <a:gd name="connsiteY2" fmla="*/ 0 h 417293"/>
                <a:gd name="connsiteX3" fmla="*/ 341229 w 341229"/>
                <a:gd name="connsiteY3" fmla="*/ 208647 h 417293"/>
                <a:gd name="connsiteX4" fmla="*/ 170615 w 341229"/>
                <a:gd name="connsiteY4" fmla="*/ 417293 h 417293"/>
                <a:gd name="connsiteX5" fmla="*/ 170615 w 341229"/>
                <a:gd name="connsiteY5" fmla="*/ 333834 h 417293"/>
                <a:gd name="connsiteX6" fmla="*/ 0 w 341229"/>
                <a:gd name="connsiteY6" fmla="*/ 333834 h 417293"/>
                <a:gd name="connsiteX7" fmla="*/ 0 w 341229"/>
                <a:gd name="connsiteY7" fmla="*/ 83459 h 417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1229" h="417293">
                  <a:moveTo>
                    <a:pt x="0" y="83459"/>
                  </a:moveTo>
                  <a:lnTo>
                    <a:pt x="170615" y="83459"/>
                  </a:lnTo>
                  <a:lnTo>
                    <a:pt x="170615" y="0"/>
                  </a:lnTo>
                  <a:lnTo>
                    <a:pt x="341229" y="208647"/>
                  </a:lnTo>
                  <a:lnTo>
                    <a:pt x="170615" y="417293"/>
                  </a:lnTo>
                  <a:lnTo>
                    <a:pt x="170615" y="333834"/>
                  </a:lnTo>
                  <a:lnTo>
                    <a:pt x="0" y="333834"/>
                  </a:lnTo>
                  <a:lnTo>
                    <a:pt x="0" y="83459"/>
                  </a:lnTo>
                  <a:close/>
                </a:path>
              </a:pathLst>
            </a:custGeom>
          </p:spPr>
          <p:style>
            <a:lnRef idx="0">
              <a:schemeClr val="accent2">
                <a:tint val="60000"/>
                <a:hueOff val="0"/>
                <a:satOff val="0"/>
                <a:lumOff val="0"/>
                <a:alphaOff val="0"/>
              </a:schemeClr>
            </a:lnRef>
            <a:fillRef idx="1">
              <a:schemeClr val="accent2">
                <a:tint val="60000"/>
                <a:hueOff val="0"/>
                <a:satOff val="0"/>
                <a:lumOff val="0"/>
                <a:alphaOff val="0"/>
              </a:schemeClr>
            </a:fillRef>
            <a:effectRef idx="0">
              <a:schemeClr val="accent2">
                <a:tint val="60000"/>
                <a:hueOff val="0"/>
                <a:satOff val="0"/>
                <a:lumOff val="0"/>
                <a:alphaOff val="0"/>
              </a:schemeClr>
            </a:effectRef>
            <a:fontRef idx="minor">
              <a:schemeClr val="dk1">
                <a:hueOff val="0"/>
                <a:satOff val="0"/>
                <a:lumOff val="0"/>
                <a:alphaOff val="0"/>
              </a:schemeClr>
            </a:fontRef>
          </p:style>
          <p:txBody>
            <a:bodyPr spcFirstLastPara="0" vert="horz" wrap="square" lIns="0" tIns="83459" rIns="102369" bIns="83459" numCol="1" spcCol="1270" anchor="ctr" anchorCtr="0">
              <a:noAutofit/>
            </a:bodyPr>
            <a:lstStyle/>
            <a:p>
              <a:pPr lvl="0" algn="ctr" defTabSz="622300">
                <a:lnSpc>
                  <a:spcPct val="90000"/>
                </a:lnSpc>
                <a:spcBef>
                  <a:spcPct val="0"/>
                </a:spcBef>
                <a:spcAft>
                  <a:spcPct val="35000"/>
                </a:spcAft>
              </a:pPr>
              <a:endParaRPr lang="en-US" sz="1400" b="0" kern="1200"/>
            </a:p>
          </p:txBody>
        </p:sp>
        <p:sp>
          <p:nvSpPr>
            <p:cNvPr id="8" name="Freeform 7"/>
            <p:cNvSpPr/>
            <p:nvPr/>
          </p:nvSpPr>
          <p:spPr>
            <a:xfrm>
              <a:off x="2970816" y="2470044"/>
              <a:ext cx="1682633" cy="1009579"/>
            </a:xfrm>
            <a:custGeom>
              <a:avLst/>
              <a:gdLst>
                <a:gd name="connsiteX0" fmla="*/ 0 w 1682633"/>
                <a:gd name="connsiteY0" fmla="*/ 100958 h 1009579"/>
                <a:gd name="connsiteX1" fmla="*/ 100958 w 1682633"/>
                <a:gd name="connsiteY1" fmla="*/ 0 h 1009579"/>
                <a:gd name="connsiteX2" fmla="*/ 1581675 w 1682633"/>
                <a:gd name="connsiteY2" fmla="*/ 0 h 1009579"/>
                <a:gd name="connsiteX3" fmla="*/ 1682633 w 1682633"/>
                <a:gd name="connsiteY3" fmla="*/ 100958 h 1009579"/>
                <a:gd name="connsiteX4" fmla="*/ 1682633 w 1682633"/>
                <a:gd name="connsiteY4" fmla="*/ 908621 h 1009579"/>
                <a:gd name="connsiteX5" fmla="*/ 1581675 w 1682633"/>
                <a:gd name="connsiteY5" fmla="*/ 1009579 h 1009579"/>
                <a:gd name="connsiteX6" fmla="*/ 100958 w 1682633"/>
                <a:gd name="connsiteY6" fmla="*/ 1009579 h 1009579"/>
                <a:gd name="connsiteX7" fmla="*/ 0 w 1682633"/>
                <a:gd name="connsiteY7" fmla="*/ 908621 h 1009579"/>
                <a:gd name="connsiteX8" fmla="*/ 0 w 1682633"/>
                <a:gd name="connsiteY8" fmla="*/ 100958 h 1009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2633" h="1009579">
                  <a:moveTo>
                    <a:pt x="0" y="100958"/>
                  </a:moveTo>
                  <a:cubicBezTo>
                    <a:pt x="0" y="45200"/>
                    <a:pt x="45200" y="0"/>
                    <a:pt x="100958" y="0"/>
                  </a:cubicBezTo>
                  <a:lnTo>
                    <a:pt x="1581675" y="0"/>
                  </a:lnTo>
                  <a:cubicBezTo>
                    <a:pt x="1637433" y="0"/>
                    <a:pt x="1682633" y="45200"/>
                    <a:pt x="1682633" y="100958"/>
                  </a:cubicBezTo>
                  <a:lnTo>
                    <a:pt x="1682633" y="908621"/>
                  </a:lnTo>
                  <a:cubicBezTo>
                    <a:pt x="1682633" y="964379"/>
                    <a:pt x="1637433" y="1009579"/>
                    <a:pt x="1581675" y="1009579"/>
                  </a:cubicBezTo>
                  <a:lnTo>
                    <a:pt x="100958" y="1009579"/>
                  </a:lnTo>
                  <a:cubicBezTo>
                    <a:pt x="45200" y="1009579"/>
                    <a:pt x="0" y="964379"/>
                    <a:pt x="0" y="908621"/>
                  </a:cubicBezTo>
                  <a:lnTo>
                    <a:pt x="0" y="100958"/>
                  </a:lnTo>
                  <a:close/>
                </a:path>
              </a:pathLst>
            </a:custGeom>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82910" tIns="82910" rIns="82910" bIns="82910" numCol="1" spcCol="1270" anchor="ctr" anchorCtr="0">
              <a:noAutofit/>
            </a:bodyPr>
            <a:lstStyle/>
            <a:p>
              <a:pPr lvl="0" algn="ctr" defTabSz="622300">
                <a:lnSpc>
                  <a:spcPct val="90000"/>
                </a:lnSpc>
                <a:spcBef>
                  <a:spcPct val="0"/>
                </a:spcBef>
                <a:spcAft>
                  <a:spcPct val="35000"/>
                </a:spcAft>
              </a:pPr>
              <a:r>
                <a:rPr lang="en-US" sz="1400" b="0" kern="1200" spc="-10">
                  <a:cs typeface="Trebuchet MS"/>
                </a:rPr>
                <a:t>retina</a:t>
              </a:r>
              <a:endParaRPr lang="en-US" sz="1400" b="0" kern="1200" dirty="0"/>
            </a:p>
          </p:txBody>
        </p:sp>
        <p:sp>
          <p:nvSpPr>
            <p:cNvPr id="9" name="Freeform 8"/>
            <p:cNvSpPr/>
            <p:nvPr/>
          </p:nvSpPr>
          <p:spPr>
            <a:xfrm>
              <a:off x="4821712" y="2766187"/>
              <a:ext cx="356718" cy="417293"/>
            </a:xfrm>
            <a:custGeom>
              <a:avLst/>
              <a:gdLst>
                <a:gd name="connsiteX0" fmla="*/ 0 w 356718"/>
                <a:gd name="connsiteY0" fmla="*/ 83459 h 417293"/>
                <a:gd name="connsiteX1" fmla="*/ 178359 w 356718"/>
                <a:gd name="connsiteY1" fmla="*/ 83459 h 417293"/>
                <a:gd name="connsiteX2" fmla="*/ 178359 w 356718"/>
                <a:gd name="connsiteY2" fmla="*/ 0 h 417293"/>
                <a:gd name="connsiteX3" fmla="*/ 356718 w 356718"/>
                <a:gd name="connsiteY3" fmla="*/ 208647 h 417293"/>
                <a:gd name="connsiteX4" fmla="*/ 178359 w 356718"/>
                <a:gd name="connsiteY4" fmla="*/ 417293 h 417293"/>
                <a:gd name="connsiteX5" fmla="*/ 178359 w 356718"/>
                <a:gd name="connsiteY5" fmla="*/ 333834 h 417293"/>
                <a:gd name="connsiteX6" fmla="*/ 0 w 356718"/>
                <a:gd name="connsiteY6" fmla="*/ 333834 h 417293"/>
                <a:gd name="connsiteX7" fmla="*/ 0 w 356718"/>
                <a:gd name="connsiteY7" fmla="*/ 83459 h 417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6718" h="417293">
                  <a:moveTo>
                    <a:pt x="0" y="83459"/>
                  </a:moveTo>
                  <a:lnTo>
                    <a:pt x="178359" y="83459"/>
                  </a:lnTo>
                  <a:lnTo>
                    <a:pt x="178359" y="0"/>
                  </a:lnTo>
                  <a:lnTo>
                    <a:pt x="356718" y="208647"/>
                  </a:lnTo>
                  <a:lnTo>
                    <a:pt x="178359" y="417293"/>
                  </a:lnTo>
                  <a:lnTo>
                    <a:pt x="178359" y="333834"/>
                  </a:lnTo>
                  <a:lnTo>
                    <a:pt x="0" y="333834"/>
                  </a:lnTo>
                  <a:lnTo>
                    <a:pt x="0" y="83459"/>
                  </a:lnTo>
                  <a:close/>
                </a:path>
              </a:pathLst>
            </a:custGeom>
          </p:spPr>
          <p:style>
            <a:lnRef idx="0">
              <a:schemeClr val="accent2">
                <a:tint val="60000"/>
                <a:hueOff val="0"/>
                <a:satOff val="0"/>
                <a:lumOff val="0"/>
                <a:alphaOff val="0"/>
              </a:schemeClr>
            </a:lnRef>
            <a:fillRef idx="1">
              <a:schemeClr val="accent2">
                <a:tint val="60000"/>
                <a:hueOff val="0"/>
                <a:satOff val="0"/>
                <a:lumOff val="0"/>
                <a:alphaOff val="0"/>
              </a:schemeClr>
            </a:fillRef>
            <a:effectRef idx="0">
              <a:schemeClr val="accent2">
                <a:tint val="60000"/>
                <a:hueOff val="0"/>
                <a:satOff val="0"/>
                <a:lumOff val="0"/>
                <a:alphaOff val="0"/>
              </a:schemeClr>
            </a:effectRef>
            <a:fontRef idx="minor">
              <a:schemeClr val="dk1">
                <a:hueOff val="0"/>
                <a:satOff val="0"/>
                <a:lumOff val="0"/>
                <a:alphaOff val="0"/>
              </a:schemeClr>
            </a:fontRef>
          </p:style>
          <p:txBody>
            <a:bodyPr spcFirstLastPara="0" vert="horz" wrap="square" lIns="0" tIns="83459" rIns="107015" bIns="83459" numCol="1" spcCol="1270" anchor="ctr" anchorCtr="0">
              <a:noAutofit/>
            </a:bodyPr>
            <a:lstStyle/>
            <a:p>
              <a:pPr lvl="0" algn="ctr" defTabSz="622300">
                <a:lnSpc>
                  <a:spcPct val="90000"/>
                </a:lnSpc>
                <a:spcBef>
                  <a:spcPct val="0"/>
                </a:spcBef>
                <a:spcAft>
                  <a:spcPct val="35000"/>
                </a:spcAft>
              </a:pPr>
              <a:endParaRPr lang="en-US" sz="1400" b="0" kern="1200"/>
            </a:p>
          </p:txBody>
        </p:sp>
        <p:sp>
          <p:nvSpPr>
            <p:cNvPr id="10" name="Freeform 9"/>
            <p:cNvSpPr/>
            <p:nvPr/>
          </p:nvSpPr>
          <p:spPr>
            <a:xfrm>
              <a:off x="5326502" y="2470044"/>
              <a:ext cx="1682633" cy="1009579"/>
            </a:xfrm>
            <a:custGeom>
              <a:avLst/>
              <a:gdLst>
                <a:gd name="connsiteX0" fmla="*/ 0 w 1682633"/>
                <a:gd name="connsiteY0" fmla="*/ 100958 h 1009579"/>
                <a:gd name="connsiteX1" fmla="*/ 100958 w 1682633"/>
                <a:gd name="connsiteY1" fmla="*/ 0 h 1009579"/>
                <a:gd name="connsiteX2" fmla="*/ 1581675 w 1682633"/>
                <a:gd name="connsiteY2" fmla="*/ 0 h 1009579"/>
                <a:gd name="connsiteX3" fmla="*/ 1682633 w 1682633"/>
                <a:gd name="connsiteY3" fmla="*/ 100958 h 1009579"/>
                <a:gd name="connsiteX4" fmla="*/ 1682633 w 1682633"/>
                <a:gd name="connsiteY4" fmla="*/ 908621 h 1009579"/>
                <a:gd name="connsiteX5" fmla="*/ 1581675 w 1682633"/>
                <a:gd name="connsiteY5" fmla="*/ 1009579 h 1009579"/>
                <a:gd name="connsiteX6" fmla="*/ 100958 w 1682633"/>
                <a:gd name="connsiteY6" fmla="*/ 1009579 h 1009579"/>
                <a:gd name="connsiteX7" fmla="*/ 0 w 1682633"/>
                <a:gd name="connsiteY7" fmla="*/ 908621 h 1009579"/>
                <a:gd name="connsiteX8" fmla="*/ 0 w 1682633"/>
                <a:gd name="connsiteY8" fmla="*/ 100958 h 1009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2633" h="1009579">
                  <a:moveTo>
                    <a:pt x="0" y="100958"/>
                  </a:moveTo>
                  <a:cubicBezTo>
                    <a:pt x="0" y="45200"/>
                    <a:pt x="45200" y="0"/>
                    <a:pt x="100958" y="0"/>
                  </a:cubicBezTo>
                  <a:lnTo>
                    <a:pt x="1581675" y="0"/>
                  </a:lnTo>
                  <a:cubicBezTo>
                    <a:pt x="1637433" y="0"/>
                    <a:pt x="1682633" y="45200"/>
                    <a:pt x="1682633" y="100958"/>
                  </a:cubicBezTo>
                  <a:lnTo>
                    <a:pt x="1682633" y="908621"/>
                  </a:lnTo>
                  <a:cubicBezTo>
                    <a:pt x="1682633" y="964379"/>
                    <a:pt x="1637433" y="1009579"/>
                    <a:pt x="1581675" y="1009579"/>
                  </a:cubicBezTo>
                  <a:lnTo>
                    <a:pt x="100958" y="1009579"/>
                  </a:lnTo>
                  <a:cubicBezTo>
                    <a:pt x="45200" y="1009579"/>
                    <a:pt x="0" y="964379"/>
                    <a:pt x="0" y="908621"/>
                  </a:cubicBezTo>
                  <a:lnTo>
                    <a:pt x="0" y="100958"/>
                  </a:lnTo>
                  <a:close/>
                </a:path>
              </a:pathLst>
            </a:custGeom>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82910" tIns="82910" rIns="82910" bIns="82910" numCol="1" spcCol="1270" anchor="ctr" anchorCtr="0">
              <a:noAutofit/>
            </a:bodyPr>
            <a:lstStyle/>
            <a:p>
              <a:pPr lvl="0" algn="ctr" defTabSz="622300">
                <a:lnSpc>
                  <a:spcPct val="90000"/>
                </a:lnSpc>
                <a:spcBef>
                  <a:spcPct val="0"/>
                </a:spcBef>
                <a:spcAft>
                  <a:spcPct val="35000"/>
                </a:spcAft>
              </a:pPr>
              <a:r>
                <a:rPr lang="en-US" sz="1400" b="0" kern="1200" spc="10">
                  <a:cs typeface="Trebuchet MS"/>
                </a:rPr>
                <a:t>optic  nerve</a:t>
              </a:r>
              <a:endParaRPr lang="en-US" sz="1400" b="0" kern="1200" dirty="0"/>
            </a:p>
          </p:txBody>
        </p:sp>
        <p:sp>
          <p:nvSpPr>
            <p:cNvPr id="11" name="Freeform 10"/>
            <p:cNvSpPr/>
            <p:nvPr/>
          </p:nvSpPr>
          <p:spPr>
            <a:xfrm>
              <a:off x="7177399" y="2766187"/>
              <a:ext cx="356718" cy="417293"/>
            </a:xfrm>
            <a:custGeom>
              <a:avLst/>
              <a:gdLst>
                <a:gd name="connsiteX0" fmla="*/ 0 w 356718"/>
                <a:gd name="connsiteY0" fmla="*/ 83459 h 417293"/>
                <a:gd name="connsiteX1" fmla="*/ 178359 w 356718"/>
                <a:gd name="connsiteY1" fmla="*/ 83459 h 417293"/>
                <a:gd name="connsiteX2" fmla="*/ 178359 w 356718"/>
                <a:gd name="connsiteY2" fmla="*/ 0 h 417293"/>
                <a:gd name="connsiteX3" fmla="*/ 356718 w 356718"/>
                <a:gd name="connsiteY3" fmla="*/ 208647 h 417293"/>
                <a:gd name="connsiteX4" fmla="*/ 178359 w 356718"/>
                <a:gd name="connsiteY4" fmla="*/ 417293 h 417293"/>
                <a:gd name="connsiteX5" fmla="*/ 178359 w 356718"/>
                <a:gd name="connsiteY5" fmla="*/ 333834 h 417293"/>
                <a:gd name="connsiteX6" fmla="*/ 0 w 356718"/>
                <a:gd name="connsiteY6" fmla="*/ 333834 h 417293"/>
                <a:gd name="connsiteX7" fmla="*/ 0 w 356718"/>
                <a:gd name="connsiteY7" fmla="*/ 83459 h 417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6718" h="417293">
                  <a:moveTo>
                    <a:pt x="0" y="83459"/>
                  </a:moveTo>
                  <a:lnTo>
                    <a:pt x="178359" y="83459"/>
                  </a:lnTo>
                  <a:lnTo>
                    <a:pt x="178359" y="0"/>
                  </a:lnTo>
                  <a:lnTo>
                    <a:pt x="356718" y="208647"/>
                  </a:lnTo>
                  <a:lnTo>
                    <a:pt x="178359" y="417293"/>
                  </a:lnTo>
                  <a:lnTo>
                    <a:pt x="178359" y="333834"/>
                  </a:lnTo>
                  <a:lnTo>
                    <a:pt x="0" y="333834"/>
                  </a:lnTo>
                  <a:lnTo>
                    <a:pt x="0" y="83459"/>
                  </a:lnTo>
                  <a:close/>
                </a:path>
              </a:pathLst>
            </a:custGeom>
          </p:spPr>
          <p:style>
            <a:lnRef idx="0">
              <a:schemeClr val="accent2">
                <a:tint val="60000"/>
                <a:hueOff val="0"/>
                <a:satOff val="0"/>
                <a:lumOff val="0"/>
                <a:alphaOff val="0"/>
              </a:schemeClr>
            </a:lnRef>
            <a:fillRef idx="1">
              <a:schemeClr val="accent2">
                <a:tint val="60000"/>
                <a:hueOff val="0"/>
                <a:satOff val="0"/>
                <a:lumOff val="0"/>
                <a:alphaOff val="0"/>
              </a:schemeClr>
            </a:fillRef>
            <a:effectRef idx="0">
              <a:schemeClr val="accent2">
                <a:tint val="60000"/>
                <a:hueOff val="0"/>
                <a:satOff val="0"/>
                <a:lumOff val="0"/>
                <a:alphaOff val="0"/>
              </a:schemeClr>
            </a:effectRef>
            <a:fontRef idx="minor">
              <a:schemeClr val="dk1">
                <a:hueOff val="0"/>
                <a:satOff val="0"/>
                <a:lumOff val="0"/>
                <a:alphaOff val="0"/>
              </a:schemeClr>
            </a:fontRef>
          </p:style>
          <p:txBody>
            <a:bodyPr spcFirstLastPara="0" vert="horz" wrap="square" lIns="0" tIns="83459" rIns="107015" bIns="83459" numCol="1" spcCol="1270" anchor="ctr" anchorCtr="0">
              <a:noAutofit/>
            </a:bodyPr>
            <a:lstStyle/>
            <a:p>
              <a:pPr lvl="0" algn="ctr" defTabSz="622300" rtl="0">
                <a:lnSpc>
                  <a:spcPct val="90000"/>
                </a:lnSpc>
                <a:spcBef>
                  <a:spcPct val="0"/>
                </a:spcBef>
                <a:spcAft>
                  <a:spcPct val="35000"/>
                </a:spcAft>
              </a:pPr>
              <a:endParaRPr lang="en-US" sz="1400" b="0" kern="1200"/>
            </a:p>
          </p:txBody>
        </p:sp>
        <p:sp>
          <p:nvSpPr>
            <p:cNvPr id="12" name="Freeform 11"/>
            <p:cNvSpPr/>
            <p:nvPr/>
          </p:nvSpPr>
          <p:spPr>
            <a:xfrm>
              <a:off x="7682189" y="2470044"/>
              <a:ext cx="1682633" cy="1009579"/>
            </a:xfrm>
            <a:custGeom>
              <a:avLst/>
              <a:gdLst>
                <a:gd name="connsiteX0" fmla="*/ 0 w 1682633"/>
                <a:gd name="connsiteY0" fmla="*/ 100958 h 1009579"/>
                <a:gd name="connsiteX1" fmla="*/ 100958 w 1682633"/>
                <a:gd name="connsiteY1" fmla="*/ 0 h 1009579"/>
                <a:gd name="connsiteX2" fmla="*/ 1581675 w 1682633"/>
                <a:gd name="connsiteY2" fmla="*/ 0 h 1009579"/>
                <a:gd name="connsiteX3" fmla="*/ 1682633 w 1682633"/>
                <a:gd name="connsiteY3" fmla="*/ 100958 h 1009579"/>
                <a:gd name="connsiteX4" fmla="*/ 1682633 w 1682633"/>
                <a:gd name="connsiteY4" fmla="*/ 908621 h 1009579"/>
                <a:gd name="connsiteX5" fmla="*/ 1581675 w 1682633"/>
                <a:gd name="connsiteY5" fmla="*/ 1009579 h 1009579"/>
                <a:gd name="connsiteX6" fmla="*/ 100958 w 1682633"/>
                <a:gd name="connsiteY6" fmla="*/ 1009579 h 1009579"/>
                <a:gd name="connsiteX7" fmla="*/ 0 w 1682633"/>
                <a:gd name="connsiteY7" fmla="*/ 908621 h 1009579"/>
                <a:gd name="connsiteX8" fmla="*/ 0 w 1682633"/>
                <a:gd name="connsiteY8" fmla="*/ 100958 h 1009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2633" h="1009579">
                  <a:moveTo>
                    <a:pt x="0" y="100958"/>
                  </a:moveTo>
                  <a:cubicBezTo>
                    <a:pt x="0" y="45200"/>
                    <a:pt x="45200" y="0"/>
                    <a:pt x="100958" y="0"/>
                  </a:cubicBezTo>
                  <a:lnTo>
                    <a:pt x="1581675" y="0"/>
                  </a:lnTo>
                  <a:cubicBezTo>
                    <a:pt x="1637433" y="0"/>
                    <a:pt x="1682633" y="45200"/>
                    <a:pt x="1682633" y="100958"/>
                  </a:cubicBezTo>
                  <a:lnTo>
                    <a:pt x="1682633" y="908621"/>
                  </a:lnTo>
                  <a:cubicBezTo>
                    <a:pt x="1682633" y="964379"/>
                    <a:pt x="1637433" y="1009579"/>
                    <a:pt x="1581675" y="1009579"/>
                  </a:cubicBezTo>
                  <a:lnTo>
                    <a:pt x="100958" y="1009579"/>
                  </a:lnTo>
                  <a:cubicBezTo>
                    <a:pt x="45200" y="1009579"/>
                    <a:pt x="0" y="964379"/>
                    <a:pt x="0" y="908621"/>
                  </a:cubicBezTo>
                  <a:lnTo>
                    <a:pt x="0" y="100958"/>
                  </a:lnTo>
                  <a:close/>
                </a:path>
              </a:pathLst>
            </a:custGeom>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82910" tIns="82910" rIns="82910" bIns="82910" numCol="1" spcCol="1270" anchor="ctr" anchorCtr="0">
              <a:noAutofit/>
            </a:bodyPr>
            <a:lstStyle/>
            <a:p>
              <a:pPr lvl="0" algn="ctr" defTabSz="622300">
                <a:lnSpc>
                  <a:spcPct val="90000"/>
                </a:lnSpc>
                <a:spcBef>
                  <a:spcPct val="0"/>
                </a:spcBef>
                <a:spcAft>
                  <a:spcPct val="35000"/>
                </a:spcAft>
              </a:pPr>
              <a:r>
                <a:rPr lang="en-US" sz="1400" b="0" kern="1200" spc="-10">
                  <a:cs typeface="Trebuchet MS"/>
                </a:rPr>
                <a:t>optic chiasma</a:t>
              </a:r>
              <a:endParaRPr lang="en-US" sz="1400" b="0" kern="1200" dirty="0"/>
            </a:p>
          </p:txBody>
        </p:sp>
        <p:sp>
          <p:nvSpPr>
            <p:cNvPr id="13" name="Freeform 12"/>
            <p:cNvSpPr/>
            <p:nvPr/>
          </p:nvSpPr>
          <p:spPr>
            <a:xfrm>
              <a:off x="9533085" y="2766187"/>
              <a:ext cx="356718" cy="417293"/>
            </a:xfrm>
            <a:custGeom>
              <a:avLst/>
              <a:gdLst>
                <a:gd name="connsiteX0" fmla="*/ 0 w 356718"/>
                <a:gd name="connsiteY0" fmla="*/ 83459 h 417293"/>
                <a:gd name="connsiteX1" fmla="*/ 178359 w 356718"/>
                <a:gd name="connsiteY1" fmla="*/ 83459 h 417293"/>
                <a:gd name="connsiteX2" fmla="*/ 178359 w 356718"/>
                <a:gd name="connsiteY2" fmla="*/ 0 h 417293"/>
                <a:gd name="connsiteX3" fmla="*/ 356718 w 356718"/>
                <a:gd name="connsiteY3" fmla="*/ 208647 h 417293"/>
                <a:gd name="connsiteX4" fmla="*/ 178359 w 356718"/>
                <a:gd name="connsiteY4" fmla="*/ 417293 h 417293"/>
                <a:gd name="connsiteX5" fmla="*/ 178359 w 356718"/>
                <a:gd name="connsiteY5" fmla="*/ 333834 h 417293"/>
                <a:gd name="connsiteX6" fmla="*/ 0 w 356718"/>
                <a:gd name="connsiteY6" fmla="*/ 333834 h 417293"/>
                <a:gd name="connsiteX7" fmla="*/ 0 w 356718"/>
                <a:gd name="connsiteY7" fmla="*/ 83459 h 417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6718" h="417293">
                  <a:moveTo>
                    <a:pt x="0" y="83459"/>
                  </a:moveTo>
                  <a:lnTo>
                    <a:pt x="178359" y="83459"/>
                  </a:lnTo>
                  <a:lnTo>
                    <a:pt x="178359" y="0"/>
                  </a:lnTo>
                  <a:lnTo>
                    <a:pt x="356718" y="208647"/>
                  </a:lnTo>
                  <a:lnTo>
                    <a:pt x="178359" y="417293"/>
                  </a:lnTo>
                  <a:lnTo>
                    <a:pt x="178359" y="333834"/>
                  </a:lnTo>
                  <a:lnTo>
                    <a:pt x="0" y="333834"/>
                  </a:lnTo>
                  <a:lnTo>
                    <a:pt x="0" y="83459"/>
                  </a:lnTo>
                  <a:close/>
                </a:path>
              </a:pathLst>
            </a:custGeom>
          </p:spPr>
          <p:style>
            <a:lnRef idx="0">
              <a:schemeClr val="accent2">
                <a:tint val="60000"/>
                <a:hueOff val="0"/>
                <a:satOff val="0"/>
                <a:lumOff val="0"/>
                <a:alphaOff val="0"/>
              </a:schemeClr>
            </a:lnRef>
            <a:fillRef idx="1">
              <a:schemeClr val="accent2">
                <a:tint val="60000"/>
                <a:hueOff val="0"/>
                <a:satOff val="0"/>
                <a:lumOff val="0"/>
                <a:alphaOff val="0"/>
              </a:schemeClr>
            </a:fillRef>
            <a:effectRef idx="0">
              <a:schemeClr val="accent2">
                <a:tint val="60000"/>
                <a:hueOff val="0"/>
                <a:satOff val="0"/>
                <a:lumOff val="0"/>
                <a:alphaOff val="0"/>
              </a:schemeClr>
            </a:effectRef>
            <a:fontRef idx="minor">
              <a:schemeClr val="dk1">
                <a:hueOff val="0"/>
                <a:satOff val="0"/>
                <a:lumOff val="0"/>
                <a:alphaOff val="0"/>
              </a:schemeClr>
            </a:fontRef>
          </p:style>
          <p:txBody>
            <a:bodyPr spcFirstLastPara="0" vert="horz" wrap="square" lIns="0" tIns="83459" rIns="107015" bIns="83459" numCol="1" spcCol="1270" anchor="ctr" anchorCtr="0">
              <a:noAutofit/>
            </a:bodyPr>
            <a:lstStyle/>
            <a:p>
              <a:pPr lvl="0" algn="ctr" defTabSz="622300">
                <a:lnSpc>
                  <a:spcPct val="90000"/>
                </a:lnSpc>
                <a:spcBef>
                  <a:spcPct val="0"/>
                </a:spcBef>
                <a:spcAft>
                  <a:spcPct val="35000"/>
                </a:spcAft>
              </a:pPr>
              <a:endParaRPr lang="en-US" sz="1400" b="0" kern="1200"/>
            </a:p>
          </p:txBody>
        </p:sp>
        <p:sp>
          <p:nvSpPr>
            <p:cNvPr id="14" name="Freeform 13"/>
            <p:cNvSpPr/>
            <p:nvPr/>
          </p:nvSpPr>
          <p:spPr>
            <a:xfrm>
              <a:off x="10037875" y="2470044"/>
              <a:ext cx="1682633" cy="1009579"/>
            </a:xfrm>
            <a:custGeom>
              <a:avLst/>
              <a:gdLst>
                <a:gd name="connsiteX0" fmla="*/ 0 w 1682633"/>
                <a:gd name="connsiteY0" fmla="*/ 100958 h 1009579"/>
                <a:gd name="connsiteX1" fmla="*/ 100958 w 1682633"/>
                <a:gd name="connsiteY1" fmla="*/ 0 h 1009579"/>
                <a:gd name="connsiteX2" fmla="*/ 1581675 w 1682633"/>
                <a:gd name="connsiteY2" fmla="*/ 0 h 1009579"/>
                <a:gd name="connsiteX3" fmla="*/ 1682633 w 1682633"/>
                <a:gd name="connsiteY3" fmla="*/ 100958 h 1009579"/>
                <a:gd name="connsiteX4" fmla="*/ 1682633 w 1682633"/>
                <a:gd name="connsiteY4" fmla="*/ 908621 h 1009579"/>
                <a:gd name="connsiteX5" fmla="*/ 1581675 w 1682633"/>
                <a:gd name="connsiteY5" fmla="*/ 1009579 h 1009579"/>
                <a:gd name="connsiteX6" fmla="*/ 100958 w 1682633"/>
                <a:gd name="connsiteY6" fmla="*/ 1009579 h 1009579"/>
                <a:gd name="connsiteX7" fmla="*/ 0 w 1682633"/>
                <a:gd name="connsiteY7" fmla="*/ 908621 h 1009579"/>
                <a:gd name="connsiteX8" fmla="*/ 0 w 1682633"/>
                <a:gd name="connsiteY8" fmla="*/ 100958 h 1009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2633" h="1009579">
                  <a:moveTo>
                    <a:pt x="0" y="100958"/>
                  </a:moveTo>
                  <a:cubicBezTo>
                    <a:pt x="0" y="45200"/>
                    <a:pt x="45200" y="0"/>
                    <a:pt x="100958" y="0"/>
                  </a:cubicBezTo>
                  <a:lnTo>
                    <a:pt x="1581675" y="0"/>
                  </a:lnTo>
                  <a:cubicBezTo>
                    <a:pt x="1637433" y="0"/>
                    <a:pt x="1682633" y="45200"/>
                    <a:pt x="1682633" y="100958"/>
                  </a:cubicBezTo>
                  <a:lnTo>
                    <a:pt x="1682633" y="908621"/>
                  </a:lnTo>
                  <a:cubicBezTo>
                    <a:pt x="1682633" y="964379"/>
                    <a:pt x="1637433" y="1009579"/>
                    <a:pt x="1581675" y="1009579"/>
                  </a:cubicBezTo>
                  <a:lnTo>
                    <a:pt x="100958" y="1009579"/>
                  </a:lnTo>
                  <a:cubicBezTo>
                    <a:pt x="45200" y="1009579"/>
                    <a:pt x="0" y="964379"/>
                    <a:pt x="0" y="908621"/>
                  </a:cubicBezTo>
                  <a:lnTo>
                    <a:pt x="0" y="100958"/>
                  </a:lnTo>
                  <a:close/>
                </a:path>
              </a:pathLst>
            </a:custGeom>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82910" tIns="82910" rIns="82910" bIns="82910" numCol="1" spcCol="1270" anchor="ctr" anchorCtr="0">
              <a:noAutofit/>
            </a:bodyPr>
            <a:lstStyle/>
            <a:p>
              <a:pPr lvl="0" algn="ctr" defTabSz="622300">
                <a:lnSpc>
                  <a:spcPct val="90000"/>
                </a:lnSpc>
                <a:spcBef>
                  <a:spcPct val="0"/>
                </a:spcBef>
                <a:spcAft>
                  <a:spcPct val="35000"/>
                </a:spcAft>
              </a:pPr>
              <a:r>
                <a:rPr lang="en-US" sz="1400" b="0" kern="1200" spc="-10">
                  <a:cs typeface="Trebuchet MS"/>
                </a:rPr>
                <a:t>optic  tract</a:t>
              </a:r>
              <a:endParaRPr lang="en-US" sz="1400" b="0" kern="1200" dirty="0"/>
            </a:p>
          </p:txBody>
        </p:sp>
        <p:sp>
          <p:nvSpPr>
            <p:cNvPr id="15" name="Freeform 14"/>
            <p:cNvSpPr/>
            <p:nvPr/>
          </p:nvSpPr>
          <p:spPr>
            <a:xfrm rot="5363553">
              <a:off x="10702124" y="3632929"/>
              <a:ext cx="372515" cy="417293"/>
            </a:xfrm>
            <a:custGeom>
              <a:avLst/>
              <a:gdLst>
                <a:gd name="connsiteX0" fmla="*/ 0 w 372515"/>
                <a:gd name="connsiteY0" fmla="*/ 83459 h 417293"/>
                <a:gd name="connsiteX1" fmla="*/ 186258 w 372515"/>
                <a:gd name="connsiteY1" fmla="*/ 83459 h 417293"/>
                <a:gd name="connsiteX2" fmla="*/ 186258 w 372515"/>
                <a:gd name="connsiteY2" fmla="*/ 0 h 417293"/>
                <a:gd name="connsiteX3" fmla="*/ 372515 w 372515"/>
                <a:gd name="connsiteY3" fmla="*/ 208647 h 417293"/>
                <a:gd name="connsiteX4" fmla="*/ 186258 w 372515"/>
                <a:gd name="connsiteY4" fmla="*/ 417293 h 417293"/>
                <a:gd name="connsiteX5" fmla="*/ 186258 w 372515"/>
                <a:gd name="connsiteY5" fmla="*/ 333834 h 417293"/>
                <a:gd name="connsiteX6" fmla="*/ 0 w 372515"/>
                <a:gd name="connsiteY6" fmla="*/ 333834 h 417293"/>
                <a:gd name="connsiteX7" fmla="*/ 0 w 372515"/>
                <a:gd name="connsiteY7" fmla="*/ 83459 h 417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2515" h="417293">
                  <a:moveTo>
                    <a:pt x="0" y="83459"/>
                  </a:moveTo>
                  <a:lnTo>
                    <a:pt x="186258" y="83459"/>
                  </a:lnTo>
                  <a:lnTo>
                    <a:pt x="186258" y="0"/>
                  </a:lnTo>
                  <a:lnTo>
                    <a:pt x="372515" y="208647"/>
                  </a:lnTo>
                  <a:lnTo>
                    <a:pt x="186258" y="417293"/>
                  </a:lnTo>
                  <a:lnTo>
                    <a:pt x="186258" y="333834"/>
                  </a:lnTo>
                  <a:lnTo>
                    <a:pt x="0" y="333834"/>
                  </a:lnTo>
                  <a:lnTo>
                    <a:pt x="0" y="83459"/>
                  </a:lnTo>
                  <a:close/>
                </a:path>
              </a:pathLst>
            </a:custGeom>
          </p:spPr>
          <p:style>
            <a:lnRef idx="0">
              <a:schemeClr val="accent2">
                <a:tint val="60000"/>
                <a:hueOff val="0"/>
                <a:satOff val="0"/>
                <a:lumOff val="0"/>
                <a:alphaOff val="0"/>
              </a:schemeClr>
            </a:lnRef>
            <a:fillRef idx="1">
              <a:schemeClr val="accent2">
                <a:tint val="60000"/>
                <a:hueOff val="0"/>
                <a:satOff val="0"/>
                <a:lumOff val="0"/>
                <a:alphaOff val="0"/>
              </a:schemeClr>
            </a:fillRef>
            <a:effectRef idx="0">
              <a:schemeClr val="accent2">
                <a:tint val="60000"/>
                <a:hueOff val="0"/>
                <a:satOff val="0"/>
                <a:lumOff val="0"/>
                <a:alphaOff val="0"/>
              </a:schemeClr>
            </a:effectRef>
            <a:fontRef idx="minor">
              <a:schemeClr val="dk1">
                <a:hueOff val="0"/>
                <a:satOff val="0"/>
                <a:lumOff val="0"/>
                <a:alphaOff val="0"/>
              </a:schemeClr>
            </a:fontRef>
          </p:style>
          <p:txBody>
            <a:bodyPr spcFirstLastPara="0" vert="horz" wrap="square" lIns="-1" tIns="83457" rIns="111754" bIns="83460" numCol="1" spcCol="1270" anchor="ctr" anchorCtr="0">
              <a:noAutofit/>
            </a:bodyPr>
            <a:lstStyle/>
            <a:p>
              <a:pPr lvl="0" algn="ctr" defTabSz="622300">
                <a:lnSpc>
                  <a:spcPct val="90000"/>
                </a:lnSpc>
                <a:spcBef>
                  <a:spcPct val="0"/>
                </a:spcBef>
                <a:spcAft>
                  <a:spcPct val="35000"/>
                </a:spcAft>
              </a:pPr>
              <a:endParaRPr lang="en-US" sz="1400" b="0" kern="1200"/>
            </a:p>
          </p:txBody>
        </p:sp>
        <p:sp>
          <p:nvSpPr>
            <p:cNvPr id="16" name="Freeform 15"/>
            <p:cNvSpPr/>
            <p:nvPr/>
          </p:nvSpPr>
          <p:spPr>
            <a:xfrm>
              <a:off x="10056031" y="4182443"/>
              <a:ext cx="1682633" cy="1009579"/>
            </a:xfrm>
            <a:custGeom>
              <a:avLst/>
              <a:gdLst>
                <a:gd name="connsiteX0" fmla="*/ 0 w 1682633"/>
                <a:gd name="connsiteY0" fmla="*/ 100958 h 1009579"/>
                <a:gd name="connsiteX1" fmla="*/ 100958 w 1682633"/>
                <a:gd name="connsiteY1" fmla="*/ 0 h 1009579"/>
                <a:gd name="connsiteX2" fmla="*/ 1581675 w 1682633"/>
                <a:gd name="connsiteY2" fmla="*/ 0 h 1009579"/>
                <a:gd name="connsiteX3" fmla="*/ 1682633 w 1682633"/>
                <a:gd name="connsiteY3" fmla="*/ 100958 h 1009579"/>
                <a:gd name="connsiteX4" fmla="*/ 1682633 w 1682633"/>
                <a:gd name="connsiteY4" fmla="*/ 908621 h 1009579"/>
                <a:gd name="connsiteX5" fmla="*/ 1581675 w 1682633"/>
                <a:gd name="connsiteY5" fmla="*/ 1009579 h 1009579"/>
                <a:gd name="connsiteX6" fmla="*/ 100958 w 1682633"/>
                <a:gd name="connsiteY6" fmla="*/ 1009579 h 1009579"/>
                <a:gd name="connsiteX7" fmla="*/ 0 w 1682633"/>
                <a:gd name="connsiteY7" fmla="*/ 908621 h 1009579"/>
                <a:gd name="connsiteX8" fmla="*/ 0 w 1682633"/>
                <a:gd name="connsiteY8" fmla="*/ 100958 h 1009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2633" h="1009579">
                  <a:moveTo>
                    <a:pt x="0" y="100958"/>
                  </a:moveTo>
                  <a:cubicBezTo>
                    <a:pt x="0" y="45200"/>
                    <a:pt x="45200" y="0"/>
                    <a:pt x="100958" y="0"/>
                  </a:cubicBezTo>
                  <a:lnTo>
                    <a:pt x="1581675" y="0"/>
                  </a:lnTo>
                  <a:cubicBezTo>
                    <a:pt x="1637433" y="0"/>
                    <a:pt x="1682633" y="45200"/>
                    <a:pt x="1682633" y="100958"/>
                  </a:cubicBezTo>
                  <a:lnTo>
                    <a:pt x="1682633" y="908621"/>
                  </a:lnTo>
                  <a:cubicBezTo>
                    <a:pt x="1682633" y="964379"/>
                    <a:pt x="1637433" y="1009579"/>
                    <a:pt x="1581675" y="1009579"/>
                  </a:cubicBezTo>
                  <a:lnTo>
                    <a:pt x="100958" y="1009579"/>
                  </a:lnTo>
                  <a:cubicBezTo>
                    <a:pt x="45200" y="1009579"/>
                    <a:pt x="0" y="964379"/>
                    <a:pt x="0" y="908621"/>
                  </a:cubicBezTo>
                  <a:lnTo>
                    <a:pt x="0" y="100958"/>
                  </a:lnTo>
                  <a:close/>
                </a:path>
              </a:pathLst>
            </a:custGeom>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82910" tIns="82910" rIns="82910" bIns="82910" numCol="1" spcCol="1270" anchor="ctr" anchorCtr="0">
              <a:noAutofit/>
            </a:bodyPr>
            <a:lstStyle/>
            <a:p>
              <a:pPr lvl="0" algn="ctr" defTabSz="622300">
                <a:lnSpc>
                  <a:spcPct val="90000"/>
                </a:lnSpc>
                <a:spcBef>
                  <a:spcPct val="0"/>
                </a:spcBef>
                <a:spcAft>
                  <a:spcPct val="35000"/>
                </a:spcAft>
              </a:pPr>
              <a:r>
                <a:rPr lang="en-US" sz="1400" b="0" kern="1200" spc="-10">
                  <a:cs typeface="Trebuchet MS"/>
                </a:rPr>
                <a:t>lateral geniculate body in  thalamus &amp; to superior colliculus in midbrain</a:t>
              </a:r>
              <a:endParaRPr lang="en-US" sz="1400" b="0" kern="1200" dirty="0"/>
            </a:p>
          </p:txBody>
        </p:sp>
        <p:sp>
          <p:nvSpPr>
            <p:cNvPr id="17" name="Freeform 16"/>
            <p:cNvSpPr/>
            <p:nvPr/>
          </p:nvSpPr>
          <p:spPr>
            <a:xfrm rot="21575656">
              <a:off x="9609281" y="4486632"/>
              <a:ext cx="303565" cy="417294"/>
            </a:xfrm>
            <a:custGeom>
              <a:avLst/>
              <a:gdLst>
                <a:gd name="connsiteX0" fmla="*/ 0 w 303565"/>
                <a:gd name="connsiteY0" fmla="*/ 83459 h 417293"/>
                <a:gd name="connsiteX1" fmla="*/ 151783 w 303565"/>
                <a:gd name="connsiteY1" fmla="*/ 83459 h 417293"/>
                <a:gd name="connsiteX2" fmla="*/ 151783 w 303565"/>
                <a:gd name="connsiteY2" fmla="*/ 0 h 417293"/>
                <a:gd name="connsiteX3" fmla="*/ 303565 w 303565"/>
                <a:gd name="connsiteY3" fmla="*/ 208647 h 417293"/>
                <a:gd name="connsiteX4" fmla="*/ 151783 w 303565"/>
                <a:gd name="connsiteY4" fmla="*/ 417293 h 417293"/>
                <a:gd name="connsiteX5" fmla="*/ 151783 w 303565"/>
                <a:gd name="connsiteY5" fmla="*/ 333834 h 417293"/>
                <a:gd name="connsiteX6" fmla="*/ 0 w 303565"/>
                <a:gd name="connsiteY6" fmla="*/ 333834 h 417293"/>
                <a:gd name="connsiteX7" fmla="*/ 0 w 303565"/>
                <a:gd name="connsiteY7" fmla="*/ 83459 h 417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3565" h="417293">
                  <a:moveTo>
                    <a:pt x="303565" y="333834"/>
                  </a:moveTo>
                  <a:lnTo>
                    <a:pt x="151782" y="333834"/>
                  </a:lnTo>
                  <a:lnTo>
                    <a:pt x="151782" y="417293"/>
                  </a:lnTo>
                  <a:lnTo>
                    <a:pt x="0" y="208646"/>
                  </a:lnTo>
                  <a:lnTo>
                    <a:pt x="151782" y="0"/>
                  </a:lnTo>
                  <a:lnTo>
                    <a:pt x="151782" y="83459"/>
                  </a:lnTo>
                  <a:lnTo>
                    <a:pt x="303565" y="83459"/>
                  </a:lnTo>
                  <a:lnTo>
                    <a:pt x="303565" y="333834"/>
                  </a:lnTo>
                  <a:close/>
                </a:path>
              </a:pathLst>
            </a:custGeom>
          </p:spPr>
          <p:style>
            <a:lnRef idx="0">
              <a:schemeClr val="accent2">
                <a:tint val="60000"/>
                <a:hueOff val="0"/>
                <a:satOff val="0"/>
                <a:lumOff val="0"/>
                <a:alphaOff val="0"/>
              </a:schemeClr>
            </a:lnRef>
            <a:fillRef idx="1">
              <a:schemeClr val="accent2">
                <a:tint val="60000"/>
                <a:hueOff val="0"/>
                <a:satOff val="0"/>
                <a:lumOff val="0"/>
                <a:alphaOff val="0"/>
              </a:schemeClr>
            </a:fillRef>
            <a:effectRef idx="0">
              <a:schemeClr val="accent2">
                <a:tint val="60000"/>
                <a:hueOff val="0"/>
                <a:satOff val="0"/>
                <a:lumOff val="0"/>
                <a:alphaOff val="0"/>
              </a:schemeClr>
            </a:effectRef>
            <a:fontRef idx="minor">
              <a:schemeClr val="dk1">
                <a:hueOff val="0"/>
                <a:satOff val="0"/>
                <a:lumOff val="0"/>
                <a:alphaOff val="0"/>
              </a:schemeClr>
            </a:fontRef>
          </p:style>
          <p:txBody>
            <a:bodyPr spcFirstLastPara="0" vert="horz" wrap="square" lIns="91069" tIns="83460" rIns="-1" bIns="83458" numCol="1" spcCol="1270" anchor="ctr" anchorCtr="0">
              <a:noAutofit/>
            </a:bodyPr>
            <a:lstStyle/>
            <a:p>
              <a:pPr lvl="0" algn="ctr" defTabSz="622300">
                <a:lnSpc>
                  <a:spcPct val="90000"/>
                </a:lnSpc>
                <a:spcBef>
                  <a:spcPct val="0"/>
                </a:spcBef>
                <a:spcAft>
                  <a:spcPct val="35000"/>
                </a:spcAft>
              </a:pPr>
              <a:endParaRPr lang="en-US" sz="1400" b="0" kern="1200"/>
            </a:p>
          </p:txBody>
        </p:sp>
        <p:sp>
          <p:nvSpPr>
            <p:cNvPr id="18" name="Freeform 17"/>
            <p:cNvSpPr/>
            <p:nvPr/>
          </p:nvSpPr>
          <p:spPr>
            <a:xfrm>
              <a:off x="7800646" y="4198414"/>
              <a:ext cx="1682633" cy="1009579"/>
            </a:xfrm>
            <a:custGeom>
              <a:avLst/>
              <a:gdLst>
                <a:gd name="connsiteX0" fmla="*/ 0 w 1682633"/>
                <a:gd name="connsiteY0" fmla="*/ 100958 h 1009579"/>
                <a:gd name="connsiteX1" fmla="*/ 100958 w 1682633"/>
                <a:gd name="connsiteY1" fmla="*/ 0 h 1009579"/>
                <a:gd name="connsiteX2" fmla="*/ 1581675 w 1682633"/>
                <a:gd name="connsiteY2" fmla="*/ 0 h 1009579"/>
                <a:gd name="connsiteX3" fmla="*/ 1682633 w 1682633"/>
                <a:gd name="connsiteY3" fmla="*/ 100958 h 1009579"/>
                <a:gd name="connsiteX4" fmla="*/ 1682633 w 1682633"/>
                <a:gd name="connsiteY4" fmla="*/ 908621 h 1009579"/>
                <a:gd name="connsiteX5" fmla="*/ 1581675 w 1682633"/>
                <a:gd name="connsiteY5" fmla="*/ 1009579 h 1009579"/>
                <a:gd name="connsiteX6" fmla="*/ 100958 w 1682633"/>
                <a:gd name="connsiteY6" fmla="*/ 1009579 h 1009579"/>
                <a:gd name="connsiteX7" fmla="*/ 0 w 1682633"/>
                <a:gd name="connsiteY7" fmla="*/ 908621 h 1009579"/>
                <a:gd name="connsiteX8" fmla="*/ 0 w 1682633"/>
                <a:gd name="connsiteY8" fmla="*/ 100958 h 1009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2633" h="1009579">
                  <a:moveTo>
                    <a:pt x="0" y="100958"/>
                  </a:moveTo>
                  <a:cubicBezTo>
                    <a:pt x="0" y="45200"/>
                    <a:pt x="45200" y="0"/>
                    <a:pt x="100958" y="0"/>
                  </a:cubicBezTo>
                  <a:lnTo>
                    <a:pt x="1581675" y="0"/>
                  </a:lnTo>
                  <a:cubicBezTo>
                    <a:pt x="1637433" y="0"/>
                    <a:pt x="1682633" y="45200"/>
                    <a:pt x="1682633" y="100958"/>
                  </a:cubicBezTo>
                  <a:lnTo>
                    <a:pt x="1682633" y="908621"/>
                  </a:lnTo>
                  <a:cubicBezTo>
                    <a:pt x="1682633" y="964379"/>
                    <a:pt x="1637433" y="1009579"/>
                    <a:pt x="1581675" y="1009579"/>
                  </a:cubicBezTo>
                  <a:lnTo>
                    <a:pt x="100958" y="1009579"/>
                  </a:lnTo>
                  <a:cubicBezTo>
                    <a:pt x="45200" y="1009579"/>
                    <a:pt x="0" y="964379"/>
                    <a:pt x="0" y="908621"/>
                  </a:cubicBezTo>
                  <a:lnTo>
                    <a:pt x="0" y="100958"/>
                  </a:lnTo>
                  <a:close/>
                </a:path>
              </a:pathLst>
            </a:custGeom>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82910" tIns="82910" rIns="82910" bIns="82910" numCol="1" spcCol="1270" anchor="ctr" anchorCtr="0">
              <a:noAutofit/>
            </a:bodyPr>
            <a:lstStyle/>
            <a:p>
              <a:pPr lvl="0" algn="ctr" defTabSz="622300">
                <a:lnSpc>
                  <a:spcPct val="90000"/>
                </a:lnSpc>
                <a:spcBef>
                  <a:spcPct val="0"/>
                </a:spcBef>
                <a:spcAft>
                  <a:spcPct val="35000"/>
                </a:spcAft>
              </a:pPr>
              <a:r>
                <a:rPr lang="en-US" sz="1400" b="0" kern="1200" spc="-20">
                  <a:cs typeface="Trebuchet MS"/>
                </a:rPr>
                <a:t>EWN</a:t>
              </a:r>
              <a:endParaRPr lang="en-US" sz="1400" b="0" kern="1200" dirty="0"/>
            </a:p>
          </p:txBody>
        </p:sp>
        <p:sp>
          <p:nvSpPr>
            <p:cNvPr id="19" name="Freeform 18"/>
            <p:cNvSpPr/>
            <p:nvPr/>
          </p:nvSpPr>
          <p:spPr>
            <a:xfrm rot="21576748">
              <a:off x="7331821" y="4502341"/>
              <a:ext cx="318566" cy="417294"/>
            </a:xfrm>
            <a:custGeom>
              <a:avLst/>
              <a:gdLst>
                <a:gd name="connsiteX0" fmla="*/ 0 w 318565"/>
                <a:gd name="connsiteY0" fmla="*/ 83459 h 417293"/>
                <a:gd name="connsiteX1" fmla="*/ 159283 w 318565"/>
                <a:gd name="connsiteY1" fmla="*/ 83459 h 417293"/>
                <a:gd name="connsiteX2" fmla="*/ 159283 w 318565"/>
                <a:gd name="connsiteY2" fmla="*/ 0 h 417293"/>
                <a:gd name="connsiteX3" fmla="*/ 318565 w 318565"/>
                <a:gd name="connsiteY3" fmla="*/ 208647 h 417293"/>
                <a:gd name="connsiteX4" fmla="*/ 159283 w 318565"/>
                <a:gd name="connsiteY4" fmla="*/ 417293 h 417293"/>
                <a:gd name="connsiteX5" fmla="*/ 159283 w 318565"/>
                <a:gd name="connsiteY5" fmla="*/ 333834 h 417293"/>
                <a:gd name="connsiteX6" fmla="*/ 0 w 318565"/>
                <a:gd name="connsiteY6" fmla="*/ 333834 h 417293"/>
                <a:gd name="connsiteX7" fmla="*/ 0 w 318565"/>
                <a:gd name="connsiteY7" fmla="*/ 83459 h 417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8565" h="417293">
                  <a:moveTo>
                    <a:pt x="318565" y="333834"/>
                  </a:moveTo>
                  <a:lnTo>
                    <a:pt x="159282" y="333834"/>
                  </a:lnTo>
                  <a:lnTo>
                    <a:pt x="159282" y="417293"/>
                  </a:lnTo>
                  <a:lnTo>
                    <a:pt x="0" y="208646"/>
                  </a:lnTo>
                  <a:lnTo>
                    <a:pt x="159282" y="0"/>
                  </a:lnTo>
                  <a:lnTo>
                    <a:pt x="159282" y="83459"/>
                  </a:lnTo>
                  <a:lnTo>
                    <a:pt x="318565" y="83459"/>
                  </a:lnTo>
                  <a:lnTo>
                    <a:pt x="318565" y="333834"/>
                  </a:lnTo>
                  <a:close/>
                </a:path>
              </a:pathLst>
            </a:custGeom>
          </p:spPr>
          <p:style>
            <a:lnRef idx="0">
              <a:schemeClr val="accent2">
                <a:tint val="60000"/>
                <a:hueOff val="0"/>
                <a:satOff val="0"/>
                <a:lumOff val="0"/>
                <a:alphaOff val="0"/>
              </a:schemeClr>
            </a:lnRef>
            <a:fillRef idx="1">
              <a:schemeClr val="accent2">
                <a:tint val="60000"/>
                <a:hueOff val="0"/>
                <a:satOff val="0"/>
                <a:lumOff val="0"/>
                <a:alphaOff val="0"/>
              </a:schemeClr>
            </a:fillRef>
            <a:effectRef idx="0">
              <a:schemeClr val="accent2">
                <a:tint val="60000"/>
                <a:hueOff val="0"/>
                <a:satOff val="0"/>
                <a:lumOff val="0"/>
                <a:alphaOff val="0"/>
              </a:schemeClr>
            </a:effectRef>
            <a:fontRef idx="minor">
              <a:schemeClr val="dk1">
                <a:hueOff val="0"/>
                <a:satOff val="0"/>
                <a:lumOff val="0"/>
                <a:alphaOff val="0"/>
              </a:schemeClr>
            </a:fontRef>
          </p:style>
          <p:txBody>
            <a:bodyPr spcFirstLastPara="0" vert="horz" wrap="square" lIns="95569" tIns="83460" rIns="0" bIns="83458" numCol="1" spcCol="1270" anchor="ctr" anchorCtr="0">
              <a:noAutofit/>
            </a:bodyPr>
            <a:lstStyle/>
            <a:p>
              <a:pPr lvl="0" algn="ctr" defTabSz="622300">
                <a:lnSpc>
                  <a:spcPct val="90000"/>
                </a:lnSpc>
                <a:spcBef>
                  <a:spcPct val="0"/>
                </a:spcBef>
                <a:spcAft>
                  <a:spcPct val="35000"/>
                </a:spcAft>
              </a:pPr>
              <a:endParaRPr lang="en-US" sz="1400" b="0" kern="1200"/>
            </a:p>
          </p:txBody>
        </p:sp>
        <p:sp>
          <p:nvSpPr>
            <p:cNvPr id="20" name="Freeform 19"/>
            <p:cNvSpPr/>
            <p:nvPr/>
          </p:nvSpPr>
          <p:spPr>
            <a:xfrm>
              <a:off x="5516960" y="4213861"/>
              <a:ext cx="1682633" cy="1009579"/>
            </a:xfrm>
            <a:custGeom>
              <a:avLst/>
              <a:gdLst>
                <a:gd name="connsiteX0" fmla="*/ 0 w 1682633"/>
                <a:gd name="connsiteY0" fmla="*/ 100958 h 1009579"/>
                <a:gd name="connsiteX1" fmla="*/ 100958 w 1682633"/>
                <a:gd name="connsiteY1" fmla="*/ 0 h 1009579"/>
                <a:gd name="connsiteX2" fmla="*/ 1581675 w 1682633"/>
                <a:gd name="connsiteY2" fmla="*/ 0 h 1009579"/>
                <a:gd name="connsiteX3" fmla="*/ 1682633 w 1682633"/>
                <a:gd name="connsiteY3" fmla="*/ 100958 h 1009579"/>
                <a:gd name="connsiteX4" fmla="*/ 1682633 w 1682633"/>
                <a:gd name="connsiteY4" fmla="*/ 908621 h 1009579"/>
                <a:gd name="connsiteX5" fmla="*/ 1581675 w 1682633"/>
                <a:gd name="connsiteY5" fmla="*/ 1009579 h 1009579"/>
                <a:gd name="connsiteX6" fmla="*/ 100958 w 1682633"/>
                <a:gd name="connsiteY6" fmla="*/ 1009579 h 1009579"/>
                <a:gd name="connsiteX7" fmla="*/ 0 w 1682633"/>
                <a:gd name="connsiteY7" fmla="*/ 908621 h 1009579"/>
                <a:gd name="connsiteX8" fmla="*/ 0 w 1682633"/>
                <a:gd name="connsiteY8" fmla="*/ 100958 h 1009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2633" h="1009579">
                  <a:moveTo>
                    <a:pt x="0" y="100958"/>
                  </a:moveTo>
                  <a:cubicBezTo>
                    <a:pt x="0" y="45200"/>
                    <a:pt x="45200" y="0"/>
                    <a:pt x="100958" y="0"/>
                  </a:cubicBezTo>
                  <a:lnTo>
                    <a:pt x="1581675" y="0"/>
                  </a:lnTo>
                  <a:cubicBezTo>
                    <a:pt x="1637433" y="0"/>
                    <a:pt x="1682633" y="45200"/>
                    <a:pt x="1682633" y="100958"/>
                  </a:cubicBezTo>
                  <a:lnTo>
                    <a:pt x="1682633" y="908621"/>
                  </a:lnTo>
                  <a:cubicBezTo>
                    <a:pt x="1682633" y="964379"/>
                    <a:pt x="1637433" y="1009579"/>
                    <a:pt x="1581675" y="1009579"/>
                  </a:cubicBezTo>
                  <a:lnTo>
                    <a:pt x="100958" y="1009579"/>
                  </a:lnTo>
                  <a:cubicBezTo>
                    <a:pt x="45200" y="1009579"/>
                    <a:pt x="0" y="964379"/>
                    <a:pt x="0" y="908621"/>
                  </a:cubicBezTo>
                  <a:lnTo>
                    <a:pt x="0" y="100958"/>
                  </a:lnTo>
                  <a:close/>
                </a:path>
              </a:pathLst>
            </a:custGeom>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82910" tIns="82910" rIns="82910" bIns="82910" numCol="1" spcCol="1270" anchor="ctr" anchorCtr="0">
              <a:noAutofit/>
            </a:bodyPr>
            <a:lstStyle/>
            <a:p>
              <a:pPr lvl="0" algn="ctr" defTabSz="622300">
                <a:lnSpc>
                  <a:spcPct val="90000"/>
                </a:lnSpc>
                <a:spcBef>
                  <a:spcPct val="0"/>
                </a:spcBef>
                <a:spcAft>
                  <a:spcPct val="35000"/>
                </a:spcAft>
              </a:pPr>
              <a:r>
                <a:rPr lang="en-US" sz="1400" b="0" kern="1200" spc="5">
                  <a:cs typeface="Trebuchet MS"/>
                </a:rPr>
                <a:t>ciliary ganglion to oculomotor nerve</a:t>
              </a:r>
              <a:endParaRPr lang="en-US" sz="1400" b="0" kern="1200" dirty="0"/>
            </a:p>
          </p:txBody>
        </p:sp>
        <p:sp>
          <p:nvSpPr>
            <p:cNvPr id="21" name="Freeform 20"/>
            <p:cNvSpPr/>
            <p:nvPr/>
          </p:nvSpPr>
          <p:spPr>
            <a:xfrm rot="21600000">
              <a:off x="5149906" y="4510003"/>
              <a:ext cx="249409" cy="417294"/>
            </a:xfrm>
            <a:custGeom>
              <a:avLst/>
              <a:gdLst>
                <a:gd name="connsiteX0" fmla="*/ 0 w 249408"/>
                <a:gd name="connsiteY0" fmla="*/ 83459 h 417293"/>
                <a:gd name="connsiteX1" fmla="*/ 124704 w 249408"/>
                <a:gd name="connsiteY1" fmla="*/ 83459 h 417293"/>
                <a:gd name="connsiteX2" fmla="*/ 124704 w 249408"/>
                <a:gd name="connsiteY2" fmla="*/ 0 h 417293"/>
                <a:gd name="connsiteX3" fmla="*/ 249408 w 249408"/>
                <a:gd name="connsiteY3" fmla="*/ 208647 h 417293"/>
                <a:gd name="connsiteX4" fmla="*/ 124704 w 249408"/>
                <a:gd name="connsiteY4" fmla="*/ 417293 h 417293"/>
                <a:gd name="connsiteX5" fmla="*/ 124704 w 249408"/>
                <a:gd name="connsiteY5" fmla="*/ 333834 h 417293"/>
                <a:gd name="connsiteX6" fmla="*/ 0 w 249408"/>
                <a:gd name="connsiteY6" fmla="*/ 333834 h 417293"/>
                <a:gd name="connsiteX7" fmla="*/ 0 w 249408"/>
                <a:gd name="connsiteY7" fmla="*/ 83459 h 417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9408" h="417293">
                  <a:moveTo>
                    <a:pt x="249407" y="333834"/>
                  </a:moveTo>
                  <a:lnTo>
                    <a:pt x="124704" y="333834"/>
                  </a:lnTo>
                  <a:lnTo>
                    <a:pt x="124704" y="417293"/>
                  </a:lnTo>
                  <a:lnTo>
                    <a:pt x="1" y="208646"/>
                  </a:lnTo>
                  <a:lnTo>
                    <a:pt x="124704" y="0"/>
                  </a:lnTo>
                  <a:lnTo>
                    <a:pt x="124704" y="83459"/>
                  </a:lnTo>
                  <a:lnTo>
                    <a:pt x="249407" y="83459"/>
                  </a:lnTo>
                  <a:lnTo>
                    <a:pt x="249407" y="333834"/>
                  </a:lnTo>
                  <a:close/>
                </a:path>
              </a:pathLst>
            </a:custGeom>
          </p:spPr>
          <p:style>
            <a:lnRef idx="0">
              <a:schemeClr val="accent2">
                <a:tint val="60000"/>
                <a:hueOff val="0"/>
                <a:satOff val="0"/>
                <a:lumOff val="0"/>
                <a:alphaOff val="0"/>
              </a:schemeClr>
            </a:lnRef>
            <a:fillRef idx="1">
              <a:schemeClr val="accent2">
                <a:tint val="60000"/>
                <a:hueOff val="0"/>
                <a:satOff val="0"/>
                <a:lumOff val="0"/>
                <a:alphaOff val="0"/>
              </a:schemeClr>
            </a:fillRef>
            <a:effectRef idx="0">
              <a:schemeClr val="accent2">
                <a:tint val="60000"/>
                <a:hueOff val="0"/>
                <a:satOff val="0"/>
                <a:lumOff val="0"/>
                <a:alphaOff val="0"/>
              </a:schemeClr>
            </a:effectRef>
            <a:fontRef idx="minor">
              <a:schemeClr val="dk1">
                <a:hueOff val="0"/>
                <a:satOff val="0"/>
                <a:lumOff val="0"/>
                <a:alphaOff val="0"/>
              </a:schemeClr>
            </a:fontRef>
          </p:style>
          <p:txBody>
            <a:bodyPr spcFirstLastPara="0" vert="horz" wrap="square" lIns="74822" tIns="83460" rIns="1" bIns="83459" numCol="1" spcCol="1270" anchor="ctr" anchorCtr="0">
              <a:noAutofit/>
            </a:bodyPr>
            <a:lstStyle/>
            <a:p>
              <a:pPr lvl="0" algn="ctr" defTabSz="622300">
                <a:lnSpc>
                  <a:spcPct val="90000"/>
                </a:lnSpc>
                <a:spcBef>
                  <a:spcPct val="0"/>
                </a:spcBef>
                <a:spcAft>
                  <a:spcPct val="35000"/>
                </a:spcAft>
              </a:pPr>
              <a:endParaRPr lang="en-US" sz="1400" b="0" kern="1200"/>
            </a:p>
          </p:txBody>
        </p:sp>
        <p:sp>
          <p:nvSpPr>
            <p:cNvPr id="22" name="Freeform 21"/>
            <p:cNvSpPr/>
            <p:nvPr/>
          </p:nvSpPr>
          <p:spPr>
            <a:xfrm>
              <a:off x="3199301" y="4213861"/>
              <a:ext cx="1847076" cy="1009579"/>
            </a:xfrm>
            <a:custGeom>
              <a:avLst/>
              <a:gdLst>
                <a:gd name="connsiteX0" fmla="*/ 0 w 1847076"/>
                <a:gd name="connsiteY0" fmla="*/ 100958 h 1009579"/>
                <a:gd name="connsiteX1" fmla="*/ 100958 w 1847076"/>
                <a:gd name="connsiteY1" fmla="*/ 0 h 1009579"/>
                <a:gd name="connsiteX2" fmla="*/ 1746118 w 1847076"/>
                <a:gd name="connsiteY2" fmla="*/ 0 h 1009579"/>
                <a:gd name="connsiteX3" fmla="*/ 1847076 w 1847076"/>
                <a:gd name="connsiteY3" fmla="*/ 100958 h 1009579"/>
                <a:gd name="connsiteX4" fmla="*/ 1847076 w 1847076"/>
                <a:gd name="connsiteY4" fmla="*/ 908621 h 1009579"/>
                <a:gd name="connsiteX5" fmla="*/ 1746118 w 1847076"/>
                <a:gd name="connsiteY5" fmla="*/ 1009579 h 1009579"/>
                <a:gd name="connsiteX6" fmla="*/ 100958 w 1847076"/>
                <a:gd name="connsiteY6" fmla="*/ 1009579 h 1009579"/>
                <a:gd name="connsiteX7" fmla="*/ 0 w 1847076"/>
                <a:gd name="connsiteY7" fmla="*/ 908621 h 1009579"/>
                <a:gd name="connsiteX8" fmla="*/ 0 w 1847076"/>
                <a:gd name="connsiteY8" fmla="*/ 100958 h 1009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47076" h="1009579">
                  <a:moveTo>
                    <a:pt x="0" y="100958"/>
                  </a:moveTo>
                  <a:cubicBezTo>
                    <a:pt x="0" y="45200"/>
                    <a:pt x="45200" y="0"/>
                    <a:pt x="100958" y="0"/>
                  </a:cubicBezTo>
                  <a:lnTo>
                    <a:pt x="1746118" y="0"/>
                  </a:lnTo>
                  <a:cubicBezTo>
                    <a:pt x="1801876" y="0"/>
                    <a:pt x="1847076" y="45200"/>
                    <a:pt x="1847076" y="100958"/>
                  </a:cubicBezTo>
                  <a:lnTo>
                    <a:pt x="1847076" y="908621"/>
                  </a:lnTo>
                  <a:cubicBezTo>
                    <a:pt x="1847076" y="964379"/>
                    <a:pt x="1801876" y="1009579"/>
                    <a:pt x="1746118" y="1009579"/>
                  </a:cubicBezTo>
                  <a:lnTo>
                    <a:pt x="100958" y="1009579"/>
                  </a:lnTo>
                  <a:cubicBezTo>
                    <a:pt x="45200" y="1009579"/>
                    <a:pt x="0" y="964379"/>
                    <a:pt x="0" y="908621"/>
                  </a:cubicBezTo>
                  <a:lnTo>
                    <a:pt x="0" y="100958"/>
                  </a:lnTo>
                  <a:close/>
                </a:path>
              </a:pathLst>
            </a:custGeom>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82910" tIns="82910" rIns="82910" bIns="82910" numCol="1" spcCol="1270" anchor="ctr" anchorCtr="0">
              <a:noAutofit/>
            </a:bodyPr>
            <a:lstStyle/>
            <a:p>
              <a:pPr lvl="0" algn="ctr" defTabSz="622300">
                <a:lnSpc>
                  <a:spcPct val="90000"/>
                </a:lnSpc>
                <a:spcBef>
                  <a:spcPct val="0"/>
                </a:spcBef>
                <a:spcAft>
                  <a:spcPct val="35000"/>
                </a:spcAft>
              </a:pPr>
              <a:r>
                <a:rPr lang="en-US" sz="1400" b="0" kern="1200" spc="-10">
                  <a:cs typeface="Trebuchet MS"/>
                </a:rPr>
                <a:t>bilateral ciliary muscle contraction </a:t>
              </a:r>
            </a:p>
            <a:p>
              <a:pPr lvl="0" algn="ctr" defTabSz="622300">
                <a:lnSpc>
                  <a:spcPct val="90000"/>
                </a:lnSpc>
                <a:spcBef>
                  <a:spcPct val="0"/>
                </a:spcBef>
                <a:spcAft>
                  <a:spcPct val="35000"/>
                </a:spcAft>
              </a:pPr>
              <a:r>
                <a:rPr lang="en-US" sz="1400" b="0" kern="1200" spc="-10">
                  <a:cs typeface="Trebuchet MS"/>
                </a:rPr>
                <a:t>( accommodation. R)</a:t>
              </a:r>
              <a:endParaRPr lang="en-US" sz="1400" b="0" kern="1200" dirty="0"/>
            </a:p>
          </p:txBody>
        </p:sp>
        <p:sp>
          <p:nvSpPr>
            <p:cNvPr id="23" name="Freeform 22"/>
            <p:cNvSpPr/>
            <p:nvPr/>
          </p:nvSpPr>
          <p:spPr>
            <a:xfrm rot="21594514">
              <a:off x="2804748" y="4511893"/>
              <a:ext cx="268094" cy="417293"/>
            </a:xfrm>
            <a:custGeom>
              <a:avLst/>
              <a:gdLst>
                <a:gd name="connsiteX0" fmla="*/ 0 w 268093"/>
                <a:gd name="connsiteY0" fmla="*/ 83459 h 417293"/>
                <a:gd name="connsiteX1" fmla="*/ 134047 w 268093"/>
                <a:gd name="connsiteY1" fmla="*/ 83459 h 417293"/>
                <a:gd name="connsiteX2" fmla="*/ 134047 w 268093"/>
                <a:gd name="connsiteY2" fmla="*/ 0 h 417293"/>
                <a:gd name="connsiteX3" fmla="*/ 268093 w 268093"/>
                <a:gd name="connsiteY3" fmla="*/ 208647 h 417293"/>
                <a:gd name="connsiteX4" fmla="*/ 134047 w 268093"/>
                <a:gd name="connsiteY4" fmla="*/ 417293 h 417293"/>
                <a:gd name="connsiteX5" fmla="*/ 134047 w 268093"/>
                <a:gd name="connsiteY5" fmla="*/ 333834 h 417293"/>
                <a:gd name="connsiteX6" fmla="*/ 0 w 268093"/>
                <a:gd name="connsiteY6" fmla="*/ 333834 h 417293"/>
                <a:gd name="connsiteX7" fmla="*/ 0 w 268093"/>
                <a:gd name="connsiteY7" fmla="*/ 83459 h 417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8093" h="417293">
                  <a:moveTo>
                    <a:pt x="268093" y="333834"/>
                  </a:moveTo>
                  <a:lnTo>
                    <a:pt x="134046" y="333834"/>
                  </a:lnTo>
                  <a:lnTo>
                    <a:pt x="134046" y="417293"/>
                  </a:lnTo>
                  <a:lnTo>
                    <a:pt x="0" y="208646"/>
                  </a:lnTo>
                  <a:lnTo>
                    <a:pt x="134046" y="0"/>
                  </a:lnTo>
                  <a:lnTo>
                    <a:pt x="134046" y="83459"/>
                  </a:lnTo>
                  <a:lnTo>
                    <a:pt x="268093" y="83459"/>
                  </a:lnTo>
                  <a:lnTo>
                    <a:pt x="268093" y="333834"/>
                  </a:lnTo>
                  <a:close/>
                </a:path>
              </a:pathLst>
            </a:custGeom>
          </p:spPr>
          <p:style>
            <a:lnRef idx="0">
              <a:schemeClr val="accent2">
                <a:tint val="60000"/>
                <a:hueOff val="0"/>
                <a:satOff val="0"/>
                <a:lumOff val="0"/>
                <a:alphaOff val="0"/>
              </a:schemeClr>
            </a:lnRef>
            <a:fillRef idx="1">
              <a:schemeClr val="accent2">
                <a:tint val="60000"/>
                <a:hueOff val="0"/>
                <a:satOff val="0"/>
                <a:lumOff val="0"/>
                <a:alphaOff val="0"/>
              </a:schemeClr>
            </a:fillRef>
            <a:effectRef idx="0">
              <a:schemeClr val="accent2">
                <a:tint val="60000"/>
                <a:hueOff val="0"/>
                <a:satOff val="0"/>
                <a:lumOff val="0"/>
                <a:alphaOff val="0"/>
              </a:schemeClr>
            </a:effectRef>
            <a:fontRef idx="minor">
              <a:schemeClr val="dk1">
                <a:hueOff val="0"/>
                <a:satOff val="0"/>
                <a:lumOff val="0"/>
                <a:alphaOff val="0"/>
              </a:schemeClr>
            </a:fontRef>
          </p:style>
          <p:txBody>
            <a:bodyPr spcFirstLastPara="0" vert="horz" wrap="square" lIns="80428" tIns="83459" rIns="0" bIns="83458" numCol="1" spcCol="1270" anchor="ctr" anchorCtr="0">
              <a:noAutofit/>
            </a:bodyPr>
            <a:lstStyle/>
            <a:p>
              <a:pPr lvl="0" algn="ctr" defTabSz="622300">
                <a:lnSpc>
                  <a:spcPct val="90000"/>
                </a:lnSpc>
                <a:spcBef>
                  <a:spcPct val="0"/>
                </a:spcBef>
                <a:spcAft>
                  <a:spcPct val="35000"/>
                </a:spcAft>
              </a:pPr>
              <a:endParaRPr lang="en-US" sz="1400" b="0" kern="1200"/>
            </a:p>
          </p:txBody>
        </p:sp>
        <p:sp>
          <p:nvSpPr>
            <p:cNvPr id="24" name="Freeform 23"/>
            <p:cNvSpPr/>
            <p:nvPr/>
          </p:nvSpPr>
          <p:spPr>
            <a:xfrm>
              <a:off x="667826" y="4217758"/>
              <a:ext cx="2025638" cy="1009579"/>
            </a:xfrm>
            <a:custGeom>
              <a:avLst/>
              <a:gdLst>
                <a:gd name="connsiteX0" fmla="*/ 0 w 2025638"/>
                <a:gd name="connsiteY0" fmla="*/ 100958 h 1009579"/>
                <a:gd name="connsiteX1" fmla="*/ 100958 w 2025638"/>
                <a:gd name="connsiteY1" fmla="*/ 0 h 1009579"/>
                <a:gd name="connsiteX2" fmla="*/ 1924680 w 2025638"/>
                <a:gd name="connsiteY2" fmla="*/ 0 h 1009579"/>
                <a:gd name="connsiteX3" fmla="*/ 2025638 w 2025638"/>
                <a:gd name="connsiteY3" fmla="*/ 100958 h 1009579"/>
                <a:gd name="connsiteX4" fmla="*/ 2025638 w 2025638"/>
                <a:gd name="connsiteY4" fmla="*/ 908621 h 1009579"/>
                <a:gd name="connsiteX5" fmla="*/ 1924680 w 2025638"/>
                <a:gd name="connsiteY5" fmla="*/ 1009579 h 1009579"/>
                <a:gd name="connsiteX6" fmla="*/ 100958 w 2025638"/>
                <a:gd name="connsiteY6" fmla="*/ 1009579 h 1009579"/>
                <a:gd name="connsiteX7" fmla="*/ 0 w 2025638"/>
                <a:gd name="connsiteY7" fmla="*/ 908621 h 1009579"/>
                <a:gd name="connsiteX8" fmla="*/ 0 w 2025638"/>
                <a:gd name="connsiteY8" fmla="*/ 100958 h 1009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25638" h="1009579">
                  <a:moveTo>
                    <a:pt x="0" y="100958"/>
                  </a:moveTo>
                  <a:cubicBezTo>
                    <a:pt x="0" y="45200"/>
                    <a:pt x="45200" y="0"/>
                    <a:pt x="100958" y="0"/>
                  </a:cubicBezTo>
                  <a:lnTo>
                    <a:pt x="1924680" y="0"/>
                  </a:lnTo>
                  <a:cubicBezTo>
                    <a:pt x="1980438" y="0"/>
                    <a:pt x="2025638" y="45200"/>
                    <a:pt x="2025638" y="100958"/>
                  </a:cubicBezTo>
                  <a:lnTo>
                    <a:pt x="2025638" y="908621"/>
                  </a:lnTo>
                  <a:cubicBezTo>
                    <a:pt x="2025638" y="964379"/>
                    <a:pt x="1980438" y="1009579"/>
                    <a:pt x="1924680" y="1009579"/>
                  </a:cubicBezTo>
                  <a:lnTo>
                    <a:pt x="100958" y="1009579"/>
                  </a:lnTo>
                  <a:cubicBezTo>
                    <a:pt x="45200" y="1009579"/>
                    <a:pt x="0" y="964379"/>
                    <a:pt x="0" y="908621"/>
                  </a:cubicBezTo>
                  <a:lnTo>
                    <a:pt x="0" y="100958"/>
                  </a:lnTo>
                  <a:close/>
                </a:path>
              </a:pathLst>
            </a:custGeom>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82910" tIns="82910" rIns="82910" bIns="82910" numCol="1" spcCol="1270" anchor="ctr" anchorCtr="0">
              <a:noAutofit/>
            </a:bodyPr>
            <a:lstStyle/>
            <a:p>
              <a:pPr lvl="0" algn="ctr" defTabSz="622300">
                <a:lnSpc>
                  <a:spcPct val="90000"/>
                </a:lnSpc>
                <a:spcBef>
                  <a:spcPct val="0"/>
                </a:spcBef>
                <a:spcAft>
                  <a:spcPct val="35000"/>
                </a:spcAft>
              </a:pPr>
              <a:r>
                <a:rPr lang="en-US" sz="1400" b="0" kern="1200" spc="-45">
                  <a:cs typeface="Trebuchet MS"/>
                </a:rPr>
                <a:t>contraction of iris  muscles for miosis of near response</a:t>
              </a:r>
              <a:endParaRPr lang="en-US" sz="1400" b="0" kern="1200" dirty="0"/>
            </a:p>
          </p:txBody>
        </p:sp>
      </p:grpSp>
    </p:spTree>
    <p:extLst>
      <p:ext uri="{BB962C8B-B14F-4D97-AF65-F5344CB8AC3E}">
        <p14:creationId xmlns:p14="http://schemas.microsoft.com/office/powerpoint/2010/main" val="15461008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Cont.</a:t>
            </a:r>
          </a:p>
        </p:txBody>
      </p:sp>
      <p:sp>
        <p:nvSpPr>
          <p:cNvPr id="3" name="Slide Number Placeholder 2"/>
          <p:cNvSpPr>
            <a:spLocks noGrp="1"/>
          </p:cNvSpPr>
          <p:nvPr>
            <p:ph type="sldNum" sz="quarter" idx="12"/>
          </p:nvPr>
        </p:nvSpPr>
        <p:spPr/>
        <p:txBody>
          <a:bodyPr/>
          <a:lstStyle/>
          <a:p>
            <a:fld id="{4929A69E-7D8F-4515-9605-0315ABD4F316}" type="slidenum">
              <a:rPr lang="en-US" smtClean="0"/>
              <a:t>16</a:t>
            </a:fld>
            <a:endParaRPr lang="en-US" dirty="0"/>
          </a:p>
        </p:txBody>
      </p:sp>
      <p:sp>
        <p:nvSpPr>
          <p:cNvPr id="4" name="Content Placeholder 3"/>
          <p:cNvSpPr>
            <a:spLocks noGrp="1"/>
          </p:cNvSpPr>
          <p:nvPr>
            <p:ph sz="quarter" idx="1"/>
          </p:nvPr>
        </p:nvSpPr>
        <p:spPr/>
        <p:txBody>
          <a:bodyPr>
            <a:normAutofit/>
          </a:bodyPr>
          <a:lstStyle/>
          <a:p>
            <a:pPr marL="12700" marR="5080" algn="just">
              <a:lnSpc>
                <a:spcPts val="3020"/>
              </a:lnSpc>
              <a:buClr>
                <a:schemeClr val="accent2">
                  <a:lumMod val="75000"/>
                </a:schemeClr>
              </a:buClr>
            </a:pPr>
            <a:r>
              <a:rPr lang="en-US" sz="1800" spc="-5" dirty="0">
                <a:cs typeface="Times New Roman"/>
              </a:rPr>
              <a:t>Accommodation is the focusing </a:t>
            </a:r>
            <a:r>
              <a:rPr lang="en-US" sz="1800" dirty="0">
                <a:cs typeface="Times New Roman"/>
              </a:rPr>
              <a:t>of light </a:t>
            </a:r>
            <a:r>
              <a:rPr lang="en-US" sz="1800" spc="-5" dirty="0">
                <a:cs typeface="Times New Roman"/>
              </a:rPr>
              <a:t>in</a:t>
            </a:r>
            <a:r>
              <a:rPr lang="en-US" sz="1800" spc="-65" dirty="0">
                <a:cs typeface="Times New Roman"/>
              </a:rPr>
              <a:t> </a:t>
            </a:r>
            <a:r>
              <a:rPr lang="en-US" sz="1800" spc="-5" dirty="0">
                <a:cs typeface="Times New Roman"/>
              </a:rPr>
              <a:t>the </a:t>
            </a:r>
            <a:r>
              <a:rPr lang="en-US" sz="1800" spc="-10" dirty="0">
                <a:cs typeface="Times New Roman"/>
              </a:rPr>
              <a:t>retina. </a:t>
            </a:r>
            <a:r>
              <a:rPr lang="en-US" sz="1800" spc="-85" dirty="0">
                <a:cs typeface="Times New Roman"/>
              </a:rPr>
              <a:t>We </a:t>
            </a:r>
            <a:r>
              <a:rPr lang="en-US" sz="1800" spc="-5" dirty="0">
                <a:cs typeface="Times New Roman"/>
              </a:rPr>
              <a:t>focus</a:t>
            </a:r>
            <a:r>
              <a:rPr lang="en-US" sz="1800" spc="10" dirty="0">
                <a:cs typeface="Times New Roman"/>
              </a:rPr>
              <a:t> </a:t>
            </a:r>
            <a:r>
              <a:rPr lang="en-US" sz="1800" spc="-5" dirty="0">
                <a:cs typeface="Times New Roman"/>
              </a:rPr>
              <a:t>by</a:t>
            </a:r>
            <a:r>
              <a:rPr lang="en-US" sz="1800" dirty="0">
                <a:cs typeface="Times New Roman"/>
              </a:rPr>
              <a:t> </a:t>
            </a:r>
            <a:r>
              <a:rPr lang="en-US" sz="1800" spc="-5" dirty="0">
                <a:cs typeface="Times New Roman"/>
              </a:rPr>
              <a:t>changing the shape </a:t>
            </a:r>
            <a:r>
              <a:rPr lang="en-US" sz="1800" dirty="0">
                <a:cs typeface="Times New Roman"/>
              </a:rPr>
              <a:t>of </a:t>
            </a:r>
            <a:r>
              <a:rPr lang="en-US" sz="1800" spc="-5" dirty="0">
                <a:cs typeface="Times New Roman"/>
              </a:rPr>
              <a:t>the</a:t>
            </a:r>
            <a:r>
              <a:rPr lang="en-US" sz="1800" spc="-70" dirty="0">
                <a:cs typeface="Times New Roman"/>
              </a:rPr>
              <a:t> </a:t>
            </a:r>
            <a:r>
              <a:rPr lang="en-US" sz="1800" spc="-5" dirty="0">
                <a:cs typeface="Times New Roman"/>
              </a:rPr>
              <a:t>lens.</a:t>
            </a:r>
            <a:endParaRPr lang="en-US" sz="1800" dirty="0">
              <a:cs typeface="Times New Roman"/>
            </a:endParaRPr>
          </a:p>
          <a:p>
            <a:endParaRPr lang="en-US" sz="1600" dirty="0"/>
          </a:p>
        </p:txBody>
      </p:sp>
      <p:sp>
        <p:nvSpPr>
          <p:cNvPr id="5" name="object 5"/>
          <p:cNvSpPr/>
          <p:nvPr/>
        </p:nvSpPr>
        <p:spPr>
          <a:xfrm>
            <a:off x="7364443" y="1972206"/>
            <a:ext cx="4176464" cy="3928857"/>
          </a:xfrm>
          <a:prstGeom prst="rect">
            <a:avLst/>
          </a:prstGeom>
          <a:blipFill>
            <a:blip r:embed="rId2" cstate="print"/>
            <a:stretch>
              <a:fillRect/>
            </a:stretch>
          </a:blipFill>
          <a:ln>
            <a:noFill/>
          </a:ln>
        </p:spPr>
        <p:txBody>
          <a:bodyPr wrap="square" lIns="0" tIns="0" rIns="0" bIns="0" rtlCol="0"/>
          <a:lstStyle/>
          <a:p>
            <a:endParaRPr/>
          </a:p>
        </p:txBody>
      </p:sp>
      <p:sp>
        <p:nvSpPr>
          <p:cNvPr id="6" name="TextBox 5"/>
          <p:cNvSpPr txBox="1"/>
          <p:nvPr/>
        </p:nvSpPr>
        <p:spPr>
          <a:xfrm>
            <a:off x="9452675" y="0"/>
            <a:ext cx="2733328" cy="307777"/>
          </a:xfrm>
          <a:prstGeom prst="rect">
            <a:avLst/>
          </a:prstGeom>
          <a:solidFill>
            <a:srgbClr val="E4CBE7"/>
          </a:solidFill>
          <a:ln>
            <a:solidFill>
              <a:srgbClr val="A954AB"/>
            </a:solidFill>
          </a:ln>
          <a:effectLst/>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1400" b="1" dirty="0">
                <a:solidFill>
                  <a:schemeClr val="tx2"/>
                </a:solidFill>
                <a:latin typeface="+mj-lt"/>
                <a:ea typeface="+mj-ea"/>
                <a:cs typeface="+mj-cs"/>
              </a:rPr>
              <a:t>ONLY IN FEMALES’ SLIDES </a:t>
            </a:r>
          </a:p>
        </p:txBody>
      </p:sp>
      <p:graphicFrame>
        <p:nvGraphicFramePr>
          <p:cNvPr id="7" name="Table 6"/>
          <p:cNvGraphicFramePr>
            <a:graphicFrameLocks noGrp="1"/>
          </p:cNvGraphicFramePr>
          <p:nvPr>
            <p:extLst>
              <p:ext uri="{D42A27DB-BD31-4B8C-83A1-F6EECF244321}">
                <p14:modId xmlns:p14="http://schemas.microsoft.com/office/powerpoint/2010/main" val="4120486550"/>
              </p:ext>
            </p:extLst>
          </p:nvPr>
        </p:nvGraphicFramePr>
        <p:xfrm>
          <a:off x="909836" y="1956249"/>
          <a:ext cx="6192688" cy="3847278"/>
        </p:xfrm>
        <a:graphic>
          <a:graphicData uri="http://schemas.openxmlformats.org/drawingml/2006/table">
            <a:tbl>
              <a:tblPr firstRow="1" bandRow="1">
                <a:tableStyleId>{5DA37D80-6434-44D0-A028-1B22A696006F}</a:tableStyleId>
              </a:tblPr>
              <a:tblGrid>
                <a:gridCol w="2541439">
                  <a:extLst>
                    <a:ext uri="{9D8B030D-6E8A-4147-A177-3AD203B41FA5}">
                      <a16:colId xmlns:a16="http://schemas.microsoft.com/office/drawing/2014/main" xmlns="" val="20000"/>
                    </a:ext>
                  </a:extLst>
                </a:gridCol>
                <a:gridCol w="3651249">
                  <a:extLst>
                    <a:ext uri="{9D8B030D-6E8A-4147-A177-3AD203B41FA5}">
                      <a16:colId xmlns:a16="http://schemas.microsoft.com/office/drawing/2014/main" xmlns="" val="20001"/>
                    </a:ext>
                  </a:extLst>
                </a:gridCol>
              </a:tblGrid>
              <a:tr h="297556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a:ln>
                            <a:noFill/>
                          </a:ln>
                          <a:solidFill>
                            <a:schemeClr val="accent2">
                              <a:lumMod val="75000"/>
                            </a:schemeClr>
                          </a:solidFill>
                          <a:effectLst/>
                          <a:latin typeface="+mn-lt"/>
                          <a:cs typeface="Arial" charset="0"/>
                        </a:rPr>
                        <a:t>Near vision</a:t>
                      </a:r>
                    </a:p>
                  </a:txBody>
                  <a:tcPr marT="45713" marB="45713" anchor="ctr" horzOverflow="overflow">
                    <a:solidFill>
                      <a:schemeClr val="bg1"/>
                    </a:solidFill>
                  </a:tcPr>
                </a:tc>
                <a:tc>
                  <a:txBody>
                    <a:bodyPr/>
                    <a:lstStyle/>
                    <a:p>
                      <a:pPr>
                        <a:buFont typeface="Arial" panose="020B0604020202020204" pitchFamily="34" charset="0"/>
                        <a:buChar char="•"/>
                      </a:pPr>
                      <a:r>
                        <a:rPr lang="en-US" sz="1600" b="0" dirty="0">
                          <a:latin typeface="+mn-lt"/>
                        </a:rPr>
                        <a:t> From near (close) objects parallel rays  focus behind retina (if ciliary muscles remain relaxed) = blurred vision.</a:t>
                      </a:r>
                    </a:p>
                    <a:p>
                      <a:pPr>
                        <a:buFont typeface="Arial" panose="020B0604020202020204" pitchFamily="34" charset="0"/>
                        <a:buChar char="•"/>
                      </a:pPr>
                      <a:endParaRPr lang="en-US" sz="1600" b="0" dirty="0">
                        <a:latin typeface="+mn-lt"/>
                      </a:endParaRPr>
                    </a:p>
                    <a:p>
                      <a:pPr>
                        <a:buFont typeface="Arial" panose="020B0604020202020204" pitchFamily="34" charset="0"/>
                        <a:buChar char="•"/>
                      </a:pPr>
                      <a:r>
                        <a:rPr lang="en-US" sz="1600" b="0" dirty="0">
                          <a:latin typeface="+mn-lt"/>
                        </a:rPr>
                        <a:t> Solution is to increase curvature &amp;  refractive power of lens by accommodation  to bring focus on retina.</a:t>
                      </a:r>
                    </a:p>
                  </a:txBody>
                  <a:tcPr marT="45713" marB="45713" horzOverflow="overflow">
                    <a:solidFill>
                      <a:schemeClr val="bg1"/>
                    </a:solidFill>
                  </a:tcPr>
                </a:tc>
                <a:extLst>
                  <a:ext uri="{0D108BD9-81ED-4DB2-BD59-A6C34878D82A}">
                    <a16:rowId xmlns:a16="http://schemas.microsoft.com/office/drawing/2014/main" xmlns="" val="10000"/>
                  </a:ext>
                </a:extLst>
              </a:tr>
              <a:tr h="37084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a:ln>
                            <a:noFill/>
                          </a:ln>
                          <a:solidFill>
                            <a:schemeClr val="accent2">
                              <a:lumMod val="75000"/>
                            </a:schemeClr>
                          </a:solidFill>
                          <a:effectLst/>
                          <a:latin typeface="+mn-lt"/>
                          <a:cs typeface="Arial" charset="0"/>
                        </a:rPr>
                        <a:t>Far vision</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a:ln>
                            <a:noFill/>
                          </a:ln>
                          <a:solidFill>
                            <a:schemeClr val="accent2">
                              <a:lumMod val="75000"/>
                            </a:schemeClr>
                          </a:solidFill>
                          <a:effectLst/>
                          <a:latin typeface="+mn-lt"/>
                          <a:cs typeface="Arial" charset="0"/>
                        </a:rPr>
                        <a:t>“At rest”</a:t>
                      </a:r>
                    </a:p>
                  </a:txBody>
                  <a:tcPr marT="45713" marB="45713" anchor="ctr" horzOverflow="overflow">
                    <a:solidFill>
                      <a:schemeClr val="bg1"/>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lang="en-US" sz="1600" dirty="0">
                          <a:latin typeface="+mn-lt"/>
                        </a:rPr>
                        <a:t>Ciliary muscles are relaxed + taut (tense) ligaments + flat lens.</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600" b="1" i="0" u="none" strike="noStrike" cap="none" normalizeH="0" baseline="0" dirty="0">
                        <a:ln>
                          <a:noFill/>
                        </a:ln>
                        <a:solidFill>
                          <a:schemeClr val="accent2">
                            <a:lumMod val="75000"/>
                          </a:schemeClr>
                        </a:solidFill>
                        <a:effectLst/>
                        <a:latin typeface="+mn-lt"/>
                        <a:cs typeface="Arial" charset="0"/>
                      </a:endParaRPr>
                    </a:p>
                  </a:txBody>
                  <a:tcPr marT="45713" marB="45713" horzOverflow="overflow">
                    <a:solidFill>
                      <a:schemeClr val="bg1"/>
                    </a:solidFill>
                  </a:tcPr>
                </a:tc>
                <a:extLst>
                  <a:ext uri="{0D108BD9-81ED-4DB2-BD59-A6C34878D82A}">
                    <a16:rowId xmlns:a16="http://schemas.microsoft.com/office/drawing/2014/main" xmlns="" val="10001"/>
                  </a:ext>
                </a:extLst>
              </a:tr>
            </a:tbl>
          </a:graphicData>
        </a:graphic>
      </p:graphicFrame>
    </p:spTree>
    <p:extLst>
      <p:ext uri="{BB962C8B-B14F-4D97-AF65-F5344CB8AC3E}">
        <p14:creationId xmlns:p14="http://schemas.microsoft.com/office/powerpoint/2010/main" val="10524653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Cont.</a:t>
            </a:r>
          </a:p>
        </p:txBody>
      </p:sp>
      <p:sp>
        <p:nvSpPr>
          <p:cNvPr id="3" name="Slide Number Placeholder 2"/>
          <p:cNvSpPr>
            <a:spLocks noGrp="1"/>
          </p:cNvSpPr>
          <p:nvPr>
            <p:ph type="sldNum" sz="quarter" idx="12"/>
          </p:nvPr>
        </p:nvSpPr>
        <p:spPr/>
        <p:txBody>
          <a:bodyPr/>
          <a:lstStyle/>
          <a:p>
            <a:fld id="{4929A69E-7D8F-4515-9605-0315ABD4F316}" type="slidenum">
              <a:rPr lang="en-US" smtClean="0"/>
              <a:t>17</a:t>
            </a:fld>
            <a:endParaRPr lang="en-US" dirty="0"/>
          </a:p>
        </p:txBody>
      </p:sp>
      <p:sp>
        <p:nvSpPr>
          <p:cNvPr id="5" name="TextBox 4"/>
          <p:cNvSpPr txBox="1"/>
          <p:nvPr/>
        </p:nvSpPr>
        <p:spPr>
          <a:xfrm>
            <a:off x="9596537" y="-8756"/>
            <a:ext cx="2592288" cy="307777"/>
          </a:xfrm>
          <a:prstGeom prst="rect">
            <a:avLst/>
          </a:prstGeom>
          <a:solidFill>
            <a:schemeClr val="accent3">
              <a:lumMod val="40000"/>
              <a:lumOff val="60000"/>
            </a:schemeClr>
          </a:solidFill>
          <a:ln>
            <a:solidFill>
              <a:schemeClr val="accent3">
                <a:lumMod val="75000"/>
              </a:schemeClr>
            </a:solidFill>
          </a:ln>
          <a:effectLst/>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1400" b="1" dirty="0">
                <a:solidFill>
                  <a:schemeClr val="tx2"/>
                </a:solidFill>
                <a:latin typeface="+mj-lt"/>
                <a:ea typeface="+mj-ea"/>
                <a:cs typeface="+mj-cs"/>
              </a:rPr>
              <a:t>ONLY IN MALES’ SLIDES </a:t>
            </a:r>
          </a:p>
        </p:txBody>
      </p:sp>
      <p:pic>
        <p:nvPicPr>
          <p:cNvPr id="6" name="Picture 2" descr="CILIARY"/>
          <p:cNvPicPr>
            <a:picLocks noChangeAspect="1" noChangeArrowheads="1"/>
          </p:cNvPicPr>
          <p:nvPr/>
        </p:nvPicPr>
        <p:blipFill rotWithShape="1">
          <a:blip r:embed="rId2">
            <a:extLst>
              <a:ext uri="{28A0092B-C50C-407E-A947-70E740481C1C}">
                <a14:useLocalDpi xmlns:a14="http://schemas.microsoft.com/office/drawing/2010/main" val="0"/>
              </a:ext>
            </a:extLst>
          </a:blip>
          <a:srcRect l="49367"/>
          <a:stretch/>
        </p:blipFill>
        <p:spPr bwMode="auto">
          <a:xfrm>
            <a:off x="6598468" y="1406949"/>
            <a:ext cx="4176464" cy="3312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descr="CILIARY"/>
          <p:cNvPicPr>
            <a:picLocks noChangeAspect="1" noChangeArrowheads="1"/>
          </p:cNvPicPr>
          <p:nvPr/>
        </p:nvPicPr>
        <p:blipFill rotWithShape="1">
          <a:blip r:embed="rId2">
            <a:extLst>
              <a:ext uri="{28A0092B-C50C-407E-A947-70E740481C1C}">
                <a14:useLocalDpi xmlns:a14="http://schemas.microsoft.com/office/drawing/2010/main" val="0"/>
              </a:ext>
            </a:extLst>
          </a:blip>
          <a:srcRect r="45569"/>
          <a:stretch/>
        </p:blipFill>
        <p:spPr bwMode="auto">
          <a:xfrm>
            <a:off x="1197868" y="1412776"/>
            <a:ext cx="3960440" cy="3312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1197868" y="4797152"/>
            <a:ext cx="3960440" cy="1224136"/>
          </a:xfrm>
          <a:prstGeom prst="rect">
            <a:avLst/>
          </a:prstGeom>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nSpc>
                <a:spcPct val="85000"/>
              </a:lnSpc>
            </a:pPr>
            <a:r>
              <a:rPr lang="en-US" altLang="en-US" sz="1800" dirty="0">
                <a:solidFill>
                  <a:schemeClr val="accent2">
                    <a:lumMod val="75000"/>
                  </a:schemeClr>
                </a:solidFill>
              </a:rPr>
              <a:t>Distant vision:</a:t>
            </a:r>
          </a:p>
          <a:p>
            <a:pPr>
              <a:lnSpc>
                <a:spcPct val="85000"/>
              </a:lnSpc>
            </a:pPr>
            <a:r>
              <a:rPr lang="en-US" altLang="en-US" sz="1800" dirty="0">
                <a:solidFill>
                  <a:schemeClr val="tx1"/>
                </a:solidFill>
              </a:rPr>
              <a:t>Ciliary muscle relaxed suspensory ligaments under tension lens is flattened focus on distant objects.</a:t>
            </a:r>
          </a:p>
        </p:txBody>
      </p:sp>
      <p:sp>
        <p:nvSpPr>
          <p:cNvPr id="9" name="Rectangle 8"/>
          <p:cNvSpPr/>
          <p:nvPr/>
        </p:nvSpPr>
        <p:spPr>
          <a:xfrm>
            <a:off x="6598468" y="4797152"/>
            <a:ext cx="4176464" cy="1224136"/>
          </a:xfrm>
          <a:prstGeom prst="rect">
            <a:avLst/>
          </a:prstGeom>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nSpc>
                <a:spcPct val="85000"/>
              </a:lnSpc>
            </a:pPr>
            <a:r>
              <a:rPr lang="en-US" altLang="en-US" sz="1800" dirty="0">
                <a:solidFill>
                  <a:schemeClr val="accent2">
                    <a:lumMod val="75000"/>
                  </a:schemeClr>
                </a:solidFill>
              </a:rPr>
              <a:t>Accommodation:</a:t>
            </a:r>
          </a:p>
          <a:p>
            <a:pPr>
              <a:lnSpc>
                <a:spcPct val="85000"/>
              </a:lnSpc>
            </a:pPr>
            <a:r>
              <a:rPr lang="en-US" altLang="en-US" sz="1800" dirty="0">
                <a:solidFill>
                  <a:schemeClr val="tx1"/>
                </a:solidFill>
              </a:rPr>
              <a:t>Ciliary muscle contracts reduced tension on suspensory ligaments lens becomes round</a:t>
            </a:r>
          </a:p>
          <a:p>
            <a:pPr>
              <a:lnSpc>
                <a:spcPct val="85000"/>
              </a:lnSpc>
            </a:pPr>
            <a:r>
              <a:rPr lang="en-US" altLang="en-US" sz="1800" dirty="0">
                <a:solidFill>
                  <a:schemeClr val="tx1"/>
                </a:solidFill>
              </a:rPr>
              <a:t>Focus on near objects.</a:t>
            </a:r>
          </a:p>
        </p:txBody>
      </p:sp>
    </p:spTree>
    <p:extLst>
      <p:ext uri="{BB962C8B-B14F-4D97-AF65-F5344CB8AC3E}">
        <p14:creationId xmlns:p14="http://schemas.microsoft.com/office/powerpoint/2010/main" val="32662714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Cont.</a:t>
            </a:r>
            <a:endParaRPr lang="en-US" sz="3200" dirty="0"/>
          </a:p>
        </p:txBody>
      </p:sp>
      <p:sp>
        <p:nvSpPr>
          <p:cNvPr id="3" name="Slide Number Placeholder 2"/>
          <p:cNvSpPr>
            <a:spLocks noGrp="1"/>
          </p:cNvSpPr>
          <p:nvPr>
            <p:ph type="sldNum" sz="quarter" idx="12"/>
          </p:nvPr>
        </p:nvSpPr>
        <p:spPr/>
        <p:txBody>
          <a:bodyPr/>
          <a:lstStyle/>
          <a:p>
            <a:fld id="{4929A69E-7D8F-4515-9605-0315ABD4F316}" type="slidenum">
              <a:rPr lang="en-US" smtClean="0"/>
              <a:t>18</a:t>
            </a:fld>
            <a:endParaRPr lang="en-US" dirty="0"/>
          </a:p>
        </p:txBody>
      </p:sp>
      <p:sp>
        <p:nvSpPr>
          <p:cNvPr id="5" name="TextBox 4"/>
          <p:cNvSpPr txBox="1"/>
          <p:nvPr/>
        </p:nvSpPr>
        <p:spPr>
          <a:xfrm>
            <a:off x="9596537" y="-8756"/>
            <a:ext cx="2592288" cy="307777"/>
          </a:xfrm>
          <a:prstGeom prst="rect">
            <a:avLst/>
          </a:prstGeom>
          <a:solidFill>
            <a:schemeClr val="accent3">
              <a:lumMod val="40000"/>
              <a:lumOff val="60000"/>
            </a:schemeClr>
          </a:solidFill>
          <a:ln>
            <a:solidFill>
              <a:schemeClr val="accent3">
                <a:lumMod val="75000"/>
              </a:schemeClr>
            </a:solidFill>
          </a:ln>
          <a:effectLst/>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1400" b="1" dirty="0">
                <a:solidFill>
                  <a:schemeClr val="tx2"/>
                </a:solidFill>
                <a:latin typeface="+mj-lt"/>
                <a:ea typeface="+mj-ea"/>
                <a:cs typeface="+mj-cs"/>
              </a:rPr>
              <a:t>ONLY IN MALES’ SLIDES </a:t>
            </a:r>
          </a:p>
        </p:txBody>
      </p:sp>
      <p:pic>
        <p:nvPicPr>
          <p:cNvPr id="6" name="Picture 3" descr="FG10_30b"/>
          <p:cNvPicPr>
            <a:picLocks noChangeAspect="1" noChangeArrowheads="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1469" y="1721991"/>
            <a:ext cx="3180695" cy="2717621"/>
          </a:xfrm>
          <a:prstGeom prst="rect">
            <a:avLst/>
          </a:prstGeom>
          <a:noFill/>
          <a:ln w="9525">
            <a:solidFill>
              <a:schemeClr val="accent2">
                <a:lumMod val="75000"/>
              </a:schemeClr>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2" descr="FG10_30a"/>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31761" y="1727818"/>
            <a:ext cx="3180695" cy="2717621"/>
          </a:xfrm>
          <a:prstGeom prst="rect">
            <a:avLst/>
          </a:prstGeom>
          <a:noFill/>
          <a:ln w="9525">
            <a:solidFill>
              <a:schemeClr val="accent2">
                <a:lumMod val="75000"/>
              </a:schemeClr>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4" descr="FG10_30c"/>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254652" y="1721991"/>
            <a:ext cx="3324751" cy="2717621"/>
          </a:xfrm>
          <a:prstGeom prst="rect">
            <a:avLst/>
          </a:prstGeom>
          <a:noFill/>
          <a:ln w="9525">
            <a:solidFill>
              <a:schemeClr val="accent2">
                <a:lumMod val="75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9" name="Rectangle 8"/>
          <p:cNvSpPr/>
          <p:nvPr/>
        </p:nvSpPr>
        <p:spPr>
          <a:xfrm>
            <a:off x="681469" y="4530303"/>
            <a:ext cx="3180695" cy="1224136"/>
          </a:xfrm>
          <a:prstGeom prst="rect">
            <a:avLst/>
          </a:prstGeom>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5000"/>
              </a:lnSpc>
            </a:pPr>
            <a:r>
              <a:rPr lang="en-GB" altLang="en-US" sz="1600" dirty="0">
                <a:solidFill>
                  <a:schemeClr val="tx1"/>
                </a:solidFill>
              </a:rPr>
              <a:t>When the ciliary muscles are relaxed, the </a:t>
            </a:r>
            <a:r>
              <a:rPr lang="en-GB" altLang="en-US" sz="1600" dirty="0" err="1">
                <a:solidFill>
                  <a:schemeClr val="tx1"/>
                </a:solidFill>
              </a:rPr>
              <a:t>zonalus</a:t>
            </a:r>
            <a:r>
              <a:rPr lang="en-GB" altLang="en-US" sz="1600" dirty="0">
                <a:solidFill>
                  <a:schemeClr val="tx1"/>
                </a:solidFill>
              </a:rPr>
              <a:t> pulls tight and keeps the lens flattened for distant vision.</a:t>
            </a:r>
          </a:p>
        </p:txBody>
      </p:sp>
      <p:sp>
        <p:nvSpPr>
          <p:cNvPr id="10" name="Rectangle 9"/>
          <p:cNvSpPr/>
          <p:nvPr/>
        </p:nvSpPr>
        <p:spPr>
          <a:xfrm>
            <a:off x="4431762" y="4530303"/>
            <a:ext cx="3180695" cy="1224136"/>
          </a:xfrm>
          <a:prstGeom prst="rect">
            <a:avLst/>
          </a:prstGeom>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5000"/>
              </a:lnSpc>
            </a:pPr>
            <a:r>
              <a:rPr lang="en-US" altLang="en-US" sz="1600" dirty="0">
                <a:solidFill>
                  <a:schemeClr val="tx1"/>
                </a:solidFill>
              </a:rPr>
              <a:t>The elastic lens is attached to the circular ciliary muscles by the </a:t>
            </a:r>
            <a:r>
              <a:rPr lang="en-US" altLang="en-US" sz="1600" dirty="0" err="1">
                <a:solidFill>
                  <a:schemeClr val="tx1"/>
                </a:solidFill>
              </a:rPr>
              <a:t>zonalus</a:t>
            </a:r>
            <a:r>
              <a:rPr lang="en-US" altLang="en-US" sz="1600" dirty="0">
                <a:solidFill>
                  <a:schemeClr val="tx1"/>
                </a:solidFill>
              </a:rPr>
              <a:t> which is made of inelastic fibers.</a:t>
            </a:r>
          </a:p>
        </p:txBody>
      </p:sp>
      <p:sp>
        <p:nvSpPr>
          <p:cNvPr id="11" name="Rectangle 10"/>
          <p:cNvSpPr/>
          <p:nvPr/>
        </p:nvSpPr>
        <p:spPr>
          <a:xfrm>
            <a:off x="8254652" y="4530303"/>
            <a:ext cx="3324751" cy="1224136"/>
          </a:xfrm>
          <a:prstGeom prst="rect">
            <a:avLst/>
          </a:prstGeom>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5000"/>
              </a:lnSpc>
            </a:pPr>
            <a:r>
              <a:rPr lang="en-US" altLang="en-US" sz="1600" dirty="0">
                <a:solidFill>
                  <a:schemeClr val="tx1"/>
                </a:solidFill>
              </a:rPr>
              <a:t>When the ciliary muscles contract, it releases the tension on the </a:t>
            </a:r>
            <a:r>
              <a:rPr lang="en-US" altLang="en-US" sz="1600" dirty="0" err="1">
                <a:solidFill>
                  <a:schemeClr val="tx1"/>
                </a:solidFill>
              </a:rPr>
              <a:t>zonalus</a:t>
            </a:r>
            <a:r>
              <a:rPr lang="en-US" altLang="en-US" sz="1600" dirty="0">
                <a:solidFill>
                  <a:schemeClr val="tx1"/>
                </a:solidFill>
              </a:rPr>
              <a:t> and the elastic lens returns to a more rounded shape suitable for near vision.</a:t>
            </a:r>
          </a:p>
        </p:txBody>
      </p:sp>
    </p:spTree>
    <p:extLst>
      <p:ext uri="{BB962C8B-B14F-4D97-AF65-F5344CB8AC3E}">
        <p14:creationId xmlns:p14="http://schemas.microsoft.com/office/powerpoint/2010/main" val="40940040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Cont.</a:t>
            </a:r>
          </a:p>
        </p:txBody>
      </p:sp>
      <p:sp>
        <p:nvSpPr>
          <p:cNvPr id="3" name="Slide Number Placeholder 2"/>
          <p:cNvSpPr>
            <a:spLocks noGrp="1"/>
          </p:cNvSpPr>
          <p:nvPr>
            <p:ph type="sldNum" sz="quarter" idx="12"/>
          </p:nvPr>
        </p:nvSpPr>
        <p:spPr/>
        <p:txBody>
          <a:bodyPr/>
          <a:lstStyle/>
          <a:p>
            <a:fld id="{4929A69E-7D8F-4515-9605-0315ABD4F316}" type="slidenum">
              <a:rPr lang="en-US" smtClean="0"/>
              <a:t>19</a:t>
            </a:fld>
            <a:endParaRPr lang="en-US" dirty="0"/>
          </a:p>
        </p:txBody>
      </p:sp>
      <p:pic>
        <p:nvPicPr>
          <p:cNvPr id="6" name="Picture 5"/>
          <p:cNvPicPr>
            <a:picLocks noChangeAspect="1"/>
          </p:cNvPicPr>
          <p:nvPr/>
        </p:nvPicPr>
        <p:blipFill rotWithShape="1">
          <a:blip r:embed="rId2"/>
          <a:srcRect r="4820" b="15567"/>
          <a:stretch/>
        </p:blipFill>
        <p:spPr>
          <a:xfrm>
            <a:off x="1161882" y="1295400"/>
            <a:ext cx="9865097" cy="2958023"/>
          </a:xfrm>
          <a:prstGeom prst="rect">
            <a:avLst/>
          </a:prstGeom>
          <a:ln w="19050">
            <a:solidFill>
              <a:schemeClr val="accent2">
                <a:lumMod val="60000"/>
                <a:lumOff val="40000"/>
              </a:schemeClr>
            </a:solidFill>
          </a:ln>
        </p:spPr>
      </p:pic>
      <p:graphicFrame>
        <p:nvGraphicFramePr>
          <p:cNvPr id="7" name="Table 6"/>
          <p:cNvGraphicFramePr>
            <a:graphicFrameLocks noGrp="1"/>
          </p:cNvGraphicFramePr>
          <p:nvPr>
            <p:extLst>
              <p:ext uri="{D42A27DB-BD31-4B8C-83A1-F6EECF244321}">
                <p14:modId xmlns:p14="http://schemas.microsoft.com/office/powerpoint/2010/main" val="610666019"/>
              </p:ext>
            </p:extLst>
          </p:nvPr>
        </p:nvGraphicFramePr>
        <p:xfrm>
          <a:off x="1161882" y="4221088"/>
          <a:ext cx="9865098" cy="2065500"/>
        </p:xfrm>
        <a:graphic>
          <a:graphicData uri="http://schemas.openxmlformats.org/drawingml/2006/table">
            <a:tbl>
              <a:tblPr firstRow="1" bandRow="1">
                <a:tableStyleId>{5DA37D80-6434-44D0-A028-1B22A696006F}</a:tableStyleId>
              </a:tblPr>
              <a:tblGrid>
                <a:gridCol w="4932549">
                  <a:extLst>
                    <a:ext uri="{9D8B030D-6E8A-4147-A177-3AD203B41FA5}">
                      <a16:colId xmlns:a16="http://schemas.microsoft.com/office/drawing/2014/main" xmlns="" val="20000"/>
                    </a:ext>
                  </a:extLst>
                </a:gridCol>
                <a:gridCol w="4932549">
                  <a:extLst>
                    <a:ext uri="{9D8B030D-6E8A-4147-A177-3AD203B41FA5}">
                      <a16:colId xmlns:a16="http://schemas.microsoft.com/office/drawing/2014/main" xmlns="" val="20001"/>
                    </a:ext>
                  </a:extLst>
                </a:gridCol>
              </a:tblGrid>
              <a:tr h="37084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accent2">
                              <a:lumMod val="75000"/>
                            </a:schemeClr>
                          </a:solidFill>
                          <a:effectLst/>
                          <a:latin typeface="Arial" charset="0"/>
                          <a:cs typeface="Arial" charset="0"/>
                        </a:rPr>
                        <a:t>Relaxed </a:t>
                      </a:r>
                    </a:p>
                  </a:txBody>
                  <a:tcPr marT="45713" marB="45713" horzOverflow="overflow">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accent2">
                              <a:lumMod val="75000"/>
                            </a:schemeClr>
                          </a:solidFill>
                          <a:effectLst/>
                          <a:latin typeface="Arial" charset="0"/>
                          <a:cs typeface="Arial" charset="0"/>
                        </a:rPr>
                        <a:t>Contracted </a:t>
                      </a:r>
                    </a:p>
                  </a:txBody>
                  <a:tcPr marT="45713" marB="45713" horzOverflow="overflow">
                    <a:solidFill>
                      <a:schemeClr val="bg1"/>
                    </a:solidFill>
                  </a:tcPr>
                </a:tc>
                <a:extLst>
                  <a:ext uri="{0D108BD9-81ED-4DB2-BD59-A6C34878D82A}">
                    <a16:rowId xmlns:a16="http://schemas.microsoft.com/office/drawing/2014/main" xmlns="" val="10000"/>
                  </a:ext>
                </a:extLst>
              </a:tr>
              <a:tr h="370840">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lang="en-US" sz="1600" dirty="0">
                          <a:solidFill>
                            <a:schemeClr val="tx1"/>
                          </a:solidFill>
                        </a:rPr>
                        <a:t>the lens is held under tension by the  lens ligaments.</a:t>
                      </a:r>
                    </a:p>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dirty="0">
                        <a:ln>
                          <a:noFill/>
                        </a:ln>
                        <a:solidFill>
                          <a:schemeClr val="accent2">
                            <a:lumMod val="75000"/>
                          </a:schemeClr>
                        </a:solidFill>
                        <a:effectLst/>
                        <a:latin typeface="Arial" charset="0"/>
                        <a:cs typeface="Arial" charset="0"/>
                      </a:endParaRPr>
                    </a:p>
                  </a:txBody>
                  <a:tcPr marT="45713" marB="45713" horzOverflow="overflow">
                    <a:solidFill>
                      <a:schemeClr val="bg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lang="en-US" sz="1600" dirty="0">
                          <a:solidFill>
                            <a:schemeClr val="tx1"/>
                          </a:solidFill>
                        </a:rPr>
                        <a:t>If the gaze is directed at a near object,  the ciliary muscle contracts.</a:t>
                      </a:r>
                    </a:p>
                  </a:txBody>
                  <a:tcPr marT="45713" marB="45713" horzOverflow="overflow">
                    <a:solidFill>
                      <a:schemeClr val="bg1"/>
                    </a:solidFill>
                  </a:tcPr>
                </a:tc>
                <a:extLst>
                  <a:ext uri="{0D108BD9-81ED-4DB2-BD59-A6C34878D82A}">
                    <a16:rowId xmlns:a16="http://schemas.microsoft.com/office/drawing/2014/main" xmlns="" val="10001"/>
                  </a:ext>
                </a:extLst>
              </a:tr>
              <a:tr h="370840">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lang="en-US" sz="1600" dirty="0">
                          <a:solidFill>
                            <a:schemeClr val="tx1"/>
                          </a:solidFill>
                        </a:rPr>
                        <a:t>Because the lens substance is malleable and  the lens capsule has considerable elasticity,  the lens is pulled into a flattened shape.</a:t>
                      </a:r>
                    </a:p>
                  </a:txBody>
                  <a:tcPr marT="45713" marB="45713" horzOverflow="overflow">
                    <a:solidFill>
                      <a:schemeClr val="bg1"/>
                    </a:solidFill>
                  </a:tcPr>
                </a:tc>
                <a:tc>
                  <a:txBody>
                    <a:bodyPr/>
                    <a:lstStyle/>
                    <a:p>
                      <a:pPr marL="12700" marR="5080" algn="just"/>
                      <a:r>
                        <a:rPr lang="en-US" sz="1600" dirty="0">
                          <a:solidFill>
                            <a:schemeClr val="tx1"/>
                          </a:solidFill>
                        </a:rPr>
                        <a:t>This decreases the distance between the  edges of the ciliary body and relaxes the lens ligaments,</a:t>
                      </a:r>
                    </a:p>
                    <a:p>
                      <a:pPr marL="12700" algn="just"/>
                      <a:r>
                        <a:rPr lang="en-US" sz="1600" dirty="0">
                          <a:solidFill>
                            <a:schemeClr val="tx1"/>
                          </a:solidFill>
                        </a:rPr>
                        <a:t>So that the lens springs into a more</a:t>
                      </a:r>
                    </a:p>
                    <a:p>
                      <a:pPr marL="12700" algn="just"/>
                      <a:r>
                        <a:rPr lang="en-US" sz="1600" dirty="0">
                          <a:solidFill>
                            <a:schemeClr val="tx1"/>
                          </a:solidFill>
                        </a:rPr>
                        <a:t>Convex shape.</a:t>
                      </a:r>
                    </a:p>
                  </a:txBody>
                  <a:tcPr marT="45713" marB="45713" horzOverflow="overflow">
                    <a:solidFill>
                      <a:schemeClr val="bg1"/>
                    </a:solidFill>
                  </a:tcPr>
                </a:tc>
                <a:extLst>
                  <a:ext uri="{0D108BD9-81ED-4DB2-BD59-A6C34878D82A}">
                    <a16:rowId xmlns:a16="http://schemas.microsoft.com/office/drawing/2014/main" xmlns="" val="10002"/>
                  </a:ext>
                </a:extLst>
              </a:tr>
            </a:tbl>
          </a:graphicData>
        </a:graphic>
      </p:graphicFrame>
      <p:sp>
        <p:nvSpPr>
          <p:cNvPr id="10" name="TextBox 9"/>
          <p:cNvSpPr txBox="1"/>
          <p:nvPr/>
        </p:nvSpPr>
        <p:spPr>
          <a:xfrm>
            <a:off x="9452675" y="0"/>
            <a:ext cx="2733328" cy="307777"/>
          </a:xfrm>
          <a:prstGeom prst="rect">
            <a:avLst/>
          </a:prstGeom>
          <a:solidFill>
            <a:srgbClr val="E4CBE7"/>
          </a:solidFill>
          <a:ln>
            <a:solidFill>
              <a:srgbClr val="A954AB"/>
            </a:solidFill>
          </a:ln>
          <a:effectLst/>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1400" b="1" dirty="0">
                <a:solidFill>
                  <a:schemeClr val="tx2"/>
                </a:solidFill>
                <a:latin typeface="+mj-lt"/>
                <a:ea typeface="+mj-ea"/>
                <a:cs typeface="+mj-cs"/>
              </a:rPr>
              <a:t>ONLY IN FEMALES’ SLIDES </a:t>
            </a:r>
          </a:p>
        </p:txBody>
      </p:sp>
    </p:spTree>
    <p:extLst>
      <p:ext uri="{BB962C8B-B14F-4D97-AF65-F5344CB8AC3E}">
        <p14:creationId xmlns:p14="http://schemas.microsoft.com/office/powerpoint/2010/main" val="786501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ded Corner 2"/>
          <p:cNvSpPr/>
          <p:nvPr/>
        </p:nvSpPr>
        <p:spPr>
          <a:xfrm>
            <a:off x="2318054" y="501013"/>
            <a:ext cx="7443889" cy="790540"/>
          </a:xfrm>
          <a:prstGeom prst="foldedCorner">
            <a:avLst/>
          </a:prstGeom>
          <a:solidFill>
            <a:schemeClr val="bg1">
              <a:lumMod val="95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r>
              <a:rPr lang="en-US" sz="2400" b="1" dirty="0">
                <a:solidFill>
                  <a:srgbClr val="9FB8CD">
                    <a:lumMod val="75000"/>
                  </a:srgbClr>
                </a:solidFill>
                <a:latin typeface="Arial Black" panose="020B0A04020102020204" pitchFamily="34" charset="0"/>
              </a:rPr>
              <a:t>Accommodation &amp; Pupillary Light Reflex </a:t>
            </a:r>
          </a:p>
        </p:txBody>
      </p:sp>
      <p:sp>
        <p:nvSpPr>
          <p:cNvPr id="4" name="Flowchart: Process 3"/>
          <p:cNvSpPr/>
          <p:nvPr/>
        </p:nvSpPr>
        <p:spPr>
          <a:xfrm>
            <a:off x="693812" y="1698622"/>
            <a:ext cx="10801200" cy="4106642"/>
          </a:xfrm>
          <a:prstGeom prst="flowChartProcess">
            <a:avLst/>
          </a:prstGeom>
          <a:solidFill>
            <a:schemeClr val="accent2">
              <a:lumMod val="20000"/>
              <a:lumOff val="80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lvl="0"/>
            <a:r>
              <a:rPr lang="en-US" b="1" dirty="0">
                <a:solidFill>
                  <a:schemeClr val="accent1">
                    <a:lumMod val="75000"/>
                  </a:schemeClr>
                </a:solidFill>
              </a:rPr>
              <a:t>Objectives:</a:t>
            </a:r>
          </a:p>
          <a:p>
            <a:endParaRPr lang="en-US" dirty="0"/>
          </a:p>
          <a:p>
            <a:pPr marL="457200" indent="-457200">
              <a:buFont typeface="+mj-lt"/>
              <a:buAutoNum type="arabicPeriod"/>
            </a:pPr>
            <a:r>
              <a:rPr lang="en-US" dirty="0">
                <a:solidFill>
                  <a:schemeClr val="tx2"/>
                </a:solidFill>
              </a:rPr>
              <a:t>Describe different components of the eye and function of each and understand the eye protection </a:t>
            </a:r>
            <a:r>
              <a:rPr lang="en-US" dirty="0" smtClean="0">
                <a:solidFill>
                  <a:schemeClr val="tx2"/>
                </a:solidFill>
              </a:rPr>
              <a:t>media.</a:t>
            </a:r>
            <a:endParaRPr lang="en-US" dirty="0">
              <a:solidFill>
                <a:schemeClr val="tx2"/>
              </a:solidFill>
            </a:endParaRPr>
          </a:p>
          <a:p>
            <a:pPr marL="457200" indent="-457200">
              <a:buFont typeface="+mj-lt"/>
              <a:buAutoNum type="arabicPeriod"/>
            </a:pPr>
            <a:r>
              <a:rPr lang="en-US" dirty="0" smtClean="0">
                <a:solidFill>
                  <a:schemeClr val="tx2"/>
                </a:solidFill>
              </a:rPr>
              <a:t>Describe </a:t>
            </a:r>
            <a:r>
              <a:rPr lang="en-US" dirty="0">
                <a:solidFill>
                  <a:schemeClr val="tx2"/>
                </a:solidFill>
              </a:rPr>
              <a:t>the refraction of light as it passes through the eye to the retina, identifying the refractive media of the </a:t>
            </a:r>
            <a:r>
              <a:rPr lang="en-US" dirty="0" smtClean="0">
                <a:solidFill>
                  <a:schemeClr val="tx2"/>
                </a:solidFill>
              </a:rPr>
              <a:t>eye.</a:t>
            </a:r>
            <a:endParaRPr lang="en-US" dirty="0">
              <a:solidFill>
                <a:schemeClr val="tx2"/>
              </a:solidFill>
            </a:endParaRPr>
          </a:p>
          <a:p>
            <a:pPr marL="457200" indent="-457200">
              <a:buFont typeface="+mj-lt"/>
              <a:buAutoNum type="arabicPeriod"/>
            </a:pPr>
            <a:r>
              <a:rPr lang="en-US" dirty="0" smtClean="0">
                <a:solidFill>
                  <a:schemeClr val="tx2"/>
                </a:solidFill>
              </a:rPr>
              <a:t>Describe </a:t>
            </a:r>
            <a:r>
              <a:rPr lang="en-US" dirty="0">
                <a:solidFill>
                  <a:schemeClr val="tx2"/>
                </a:solidFill>
              </a:rPr>
              <a:t>the refractive error that account for myopia, </a:t>
            </a:r>
            <a:r>
              <a:rPr lang="en-US" dirty="0" err="1">
                <a:solidFill>
                  <a:schemeClr val="tx2"/>
                </a:solidFill>
              </a:rPr>
              <a:t>hypermetropia</a:t>
            </a:r>
            <a:r>
              <a:rPr lang="en-US" dirty="0">
                <a:solidFill>
                  <a:schemeClr val="tx2"/>
                </a:solidFill>
              </a:rPr>
              <a:t>, presbyopia and astigmatism and their correction by eye glasses or contact </a:t>
            </a:r>
            <a:r>
              <a:rPr lang="en-US" dirty="0" smtClean="0">
                <a:solidFill>
                  <a:schemeClr val="tx2"/>
                </a:solidFill>
              </a:rPr>
              <a:t>lenses.</a:t>
            </a:r>
            <a:endParaRPr lang="en-US" dirty="0">
              <a:solidFill>
                <a:schemeClr val="tx2"/>
              </a:solidFill>
            </a:endParaRPr>
          </a:p>
          <a:p>
            <a:pPr marL="457200" indent="-457200">
              <a:buFont typeface="+mj-lt"/>
              <a:buAutoNum type="arabicPeriod"/>
            </a:pPr>
            <a:r>
              <a:rPr lang="en-US" dirty="0" smtClean="0">
                <a:solidFill>
                  <a:schemeClr val="tx2"/>
                </a:solidFill>
              </a:rPr>
              <a:t>Know </a:t>
            </a:r>
            <a:r>
              <a:rPr lang="en-US" dirty="0">
                <a:solidFill>
                  <a:schemeClr val="tx2"/>
                </a:solidFill>
              </a:rPr>
              <a:t>layers of retina, blind spot, and fovea </a:t>
            </a:r>
            <a:r>
              <a:rPr lang="en-US" dirty="0" err="1">
                <a:solidFill>
                  <a:schemeClr val="tx2"/>
                </a:solidFill>
              </a:rPr>
              <a:t>centralis</a:t>
            </a:r>
            <a:r>
              <a:rPr lang="en-US" dirty="0">
                <a:solidFill>
                  <a:schemeClr val="tx2"/>
                </a:solidFill>
              </a:rPr>
              <a:t>-explain the differing light sensitivities of the fovea, peripheral retina and optic </a:t>
            </a:r>
            <a:r>
              <a:rPr lang="en-US" dirty="0" smtClean="0">
                <a:solidFill>
                  <a:schemeClr val="tx2"/>
                </a:solidFill>
              </a:rPr>
              <a:t>disk.</a:t>
            </a:r>
            <a:endParaRPr lang="en-US" dirty="0">
              <a:solidFill>
                <a:schemeClr val="tx2"/>
              </a:solidFill>
            </a:endParaRPr>
          </a:p>
        </p:txBody>
      </p:sp>
      <p:sp>
        <p:nvSpPr>
          <p:cNvPr id="10" name="Rectangle 9"/>
          <p:cNvSpPr/>
          <p:nvPr/>
        </p:nvSpPr>
        <p:spPr>
          <a:xfrm>
            <a:off x="-1" y="-14886"/>
            <a:ext cx="108830" cy="6856214"/>
          </a:xfrm>
          <a:prstGeom prst="rect">
            <a:avLst/>
          </a:prstGeom>
          <a:solidFill>
            <a:schemeClr val="bg1">
              <a:lumMod val="95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endParaRPr lang="en-US" sz="1999" dirty="0"/>
          </a:p>
        </p:txBody>
      </p:sp>
      <p:sp>
        <p:nvSpPr>
          <p:cNvPr id="11" name="Rectangle 10"/>
          <p:cNvSpPr/>
          <p:nvPr/>
        </p:nvSpPr>
        <p:spPr>
          <a:xfrm>
            <a:off x="12082932" y="-14886"/>
            <a:ext cx="108830" cy="6856214"/>
          </a:xfrm>
          <a:prstGeom prst="rect">
            <a:avLst/>
          </a:prstGeom>
          <a:solidFill>
            <a:schemeClr val="bg1">
              <a:lumMod val="95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endParaRPr lang="en-US" sz="1999" dirty="0"/>
          </a:p>
        </p:txBody>
      </p:sp>
      <p:sp>
        <p:nvSpPr>
          <p:cNvPr id="12" name="Rectangle 11"/>
          <p:cNvSpPr/>
          <p:nvPr/>
        </p:nvSpPr>
        <p:spPr>
          <a:xfrm>
            <a:off x="108829" y="6748278"/>
            <a:ext cx="11974103" cy="93050"/>
          </a:xfrm>
          <a:prstGeom prst="rect">
            <a:avLst/>
          </a:prstGeom>
          <a:solidFill>
            <a:schemeClr val="bg1">
              <a:lumMod val="95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endParaRPr lang="en-US" sz="1999" dirty="0"/>
          </a:p>
        </p:txBody>
      </p:sp>
      <p:sp>
        <p:nvSpPr>
          <p:cNvPr id="13" name="Rectangle 12"/>
          <p:cNvSpPr/>
          <p:nvPr/>
        </p:nvSpPr>
        <p:spPr>
          <a:xfrm>
            <a:off x="108829" y="893"/>
            <a:ext cx="11974103" cy="93050"/>
          </a:xfrm>
          <a:prstGeom prst="rect">
            <a:avLst/>
          </a:prstGeom>
          <a:solidFill>
            <a:schemeClr val="bg1">
              <a:lumMod val="95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a:endParaRPr lang="en-US" sz="1999" dirty="0"/>
          </a:p>
        </p:txBody>
      </p:sp>
      <p:sp>
        <p:nvSpPr>
          <p:cNvPr id="2" name="Slide Number Placeholder 1"/>
          <p:cNvSpPr>
            <a:spLocks noGrp="1"/>
          </p:cNvSpPr>
          <p:nvPr>
            <p:ph type="sldNum" sz="quarter" idx="12"/>
          </p:nvPr>
        </p:nvSpPr>
        <p:spPr/>
        <p:txBody>
          <a:bodyPr/>
          <a:lstStyle/>
          <a:p>
            <a:fld id="{4929A69E-7D8F-4515-9605-0315ABD4F316}" type="slidenum">
              <a:rPr lang="en-US" smtClean="0"/>
              <a:t>2</a:t>
            </a:fld>
            <a:endParaRPr lang="en-US" dirty="0"/>
          </a:p>
        </p:txBody>
      </p:sp>
    </p:spTree>
    <p:extLst>
      <p:ext uri="{BB962C8B-B14F-4D97-AF65-F5344CB8AC3E}">
        <p14:creationId xmlns:p14="http://schemas.microsoft.com/office/powerpoint/2010/main" val="18050473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Image focusing</a:t>
            </a:r>
            <a:endParaRPr lang="en-US" sz="3200" dirty="0"/>
          </a:p>
        </p:txBody>
      </p:sp>
      <p:sp>
        <p:nvSpPr>
          <p:cNvPr id="3" name="Slide Number Placeholder 2"/>
          <p:cNvSpPr>
            <a:spLocks noGrp="1"/>
          </p:cNvSpPr>
          <p:nvPr>
            <p:ph type="sldNum" sz="quarter" idx="12"/>
          </p:nvPr>
        </p:nvSpPr>
        <p:spPr/>
        <p:txBody>
          <a:bodyPr/>
          <a:lstStyle/>
          <a:p>
            <a:fld id="{4929A69E-7D8F-4515-9605-0315ABD4F316}" type="slidenum">
              <a:rPr lang="en-US" smtClean="0"/>
              <a:t>20</a:t>
            </a:fld>
            <a:endParaRPr lang="en-US" dirty="0"/>
          </a:p>
        </p:txBody>
      </p:sp>
      <p:pic>
        <p:nvPicPr>
          <p:cNvPr id="5" name="Content Placeholder 4"/>
          <p:cNvPicPr>
            <a:picLocks noGrp="1" noChangeAspect="1"/>
          </p:cNvPicPr>
          <p:nvPr>
            <p:ph sz="quarter" idx="1"/>
          </p:nvPr>
        </p:nvPicPr>
        <p:blipFill>
          <a:blip r:embed="rId2"/>
          <a:stretch>
            <a:fillRect/>
          </a:stretch>
        </p:blipFill>
        <p:spPr>
          <a:xfrm>
            <a:off x="587706" y="2039595"/>
            <a:ext cx="7306906" cy="3963130"/>
          </a:xfrm>
          <a:prstGeom prst="rect">
            <a:avLst/>
          </a:prstGeom>
          <a:ln>
            <a:noFill/>
          </a:ln>
        </p:spPr>
      </p:pic>
      <p:sp>
        <p:nvSpPr>
          <p:cNvPr id="6" name="Rectangle 5"/>
          <p:cNvSpPr/>
          <p:nvPr/>
        </p:nvSpPr>
        <p:spPr>
          <a:xfrm>
            <a:off x="609460" y="1304156"/>
            <a:ext cx="2794355" cy="400110"/>
          </a:xfrm>
          <a:prstGeom prst="rect">
            <a:avLst/>
          </a:prstGeom>
        </p:spPr>
        <p:txBody>
          <a:bodyPr wrap="none">
            <a:spAutoFit/>
          </a:bodyPr>
          <a:lstStyle/>
          <a:p>
            <a:pPr marL="342900" indent="-342900">
              <a:buClr>
                <a:schemeClr val="accent2">
                  <a:lumMod val="75000"/>
                </a:schemeClr>
              </a:buClr>
              <a:buFont typeface=".LucidaGrandeUI" charset="0"/>
              <a:buChar char="▸"/>
            </a:pPr>
            <a:r>
              <a:rPr lang="en-US" altLang="en-US" dirty="0">
                <a:solidFill>
                  <a:schemeClr val="accent2">
                    <a:lumMod val="75000"/>
                  </a:schemeClr>
                </a:solidFill>
                <a:cs typeface="Arial" panose="020B0604020202020204" pitchFamily="34" charset="0"/>
              </a:rPr>
              <a:t>Lens accommodation:</a:t>
            </a:r>
          </a:p>
        </p:txBody>
      </p:sp>
      <p:sp>
        <p:nvSpPr>
          <p:cNvPr id="7" name="TextBox 6"/>
          <p:cNvSpPr txBox="1"/>
          <p:nvPr/>
        </p:nvSpPr>
        <p:spPr>
          <a:xfrm>
            <a:off x="9596537" y="-8756"/>
            <a:ext cx="2592288" cy="307777"/>
          </a:xfrm>
          <a:prstGeom prst="rect">
            <a:avLst/>
          </a:prstGeom>
          <a:solidFill>
            <a:schemeClr val="accent3">
              <a:lumMod val="40000"/>
              <a:lumOff val="60000"/>
            </a:schemeClr>
          </a:solidFill>
          <a:ln>
            <a:solidFill>
              <a:schemeClr val="accent3">
                <a:lumMod val="75000"/>
              </a:schemeClr>
            </a:solidFill>
          </a:ln>
          <a:effectLst/>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1400" b="1" dirty="0">
                <a:solidFill>
                  <a:schemeClr val="tx2"/>
                </a:solidFill>
                <a:latin typeface="+mj-lt"/>
                <a:ea typeface="+mj-ea"/>
                <a:cs typeface="+mj-cs"/>
              </a:rPr>
              <a:t>ONLY IN MALES’ SLIDES </a:t>
            </a:r>
          </a:p>
        </p:txBody>
      </p:sp>
      <p:cxnSp>
        <p:nvCxnSpPr>
          <p:cNvPr id="10" name="Straight Connector 9"/>
          <p:cNvCxnSpPr/>
          <p:nvPr/>
        </p:nvCxnSpPr>
        <p:spPr>
          <a:xfrm flipH="1">
            <a:off x="7174532" y="1143000"/>
            <a:ext cx="20" cy="5213350"/>
          </a:xfrm>
          <a:prstGeom prst="line">
            <a:avLst/>
          </a:prstGeom>
          <a:ln>
            <a:prstDash val="dashDot"/>
          </a:ln>
        </p:spPr>
        <p:style>
          <a:lnRef idx="1">
            <a:schemeClr val="accent2"/>
          </a:lnRef>
          <a:fillRef idx="0">
            <a:schemeClr val="accent2"/>
          </a:fillRef>
          <a:effectRef idx="0">
            <a:schemeClr val="accent2"/>
          </a:effectRef>
          <a:fontRef idx="minor">
            <a:schemeClr val="tx1"/>
          </a:fontRef>
        </p:style>
      </p:cxnSp>
      <p:pic>
        <p:nvPicPr>
          <p:cNvPr id="11" name="Picture 10"/>
          <p:cNvPicPr>
            <a:picLocks noChangeAspect="1"/>
          </p:cNvPicPr>
          <p:nvPr/>
        </p:nvPicPr>
        <p:blipFill>
          <a:blip r:embed="rId3"/>
          <a:stretch>
            <a:fillRect/>
          </a:stretch>
        </p:blipFill>
        <p:spPr>
          <a:xfrm>
            <a:off x="7379129" y="2039595"/>
            <a:ext cx="4200274" cy="3848264"/>
          </a:xfrm>
          <a:prstGeom prst="rect">
            <a:avLst/>
          </a:prstGeom>
        </p:spPr>
      </p:pic>
    </p:spTree>
    <p:extLst>
      <p:ext uri="{BB962C8B-B14F-4D97-AF65-F5344CB8AC3E}">
        <p14:creationId xmlns:p14="http://schemas.microsoft.com/office/powerpoint/2010/main" val="28295266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وان 2"/>
          <p:cNvSpPr>
            <a:spLocks noGrp="1"/>
          </p:cNvSpPr>
          <p:nvPr>
            <p:ph type="title"/>
          </p:nvPr>
        </p:nvSpPr>
        <p:spPr/>
        <p:txBody>
          <a:bodyPr>
            <a:normAutofit/>
          </a:bodyPr>
          <a:lstStyle/>
          <a:p>
            <a:r>
              <a:rPr lang="en-US" sz="3200" dirty="0"/>
              <a:t>Accommodation to near objects</a:t>
            </a:r>
          </a:p>
        </p:txBody>
      </p:sp>
      <p:sp>
        <p:nvSpPr>
          <p:cNvPr id="24581"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rtl="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2FDE0F7B-0FE0-49A3-8E68-31E20B3F5EC2}" type="slidenum">
              <a:rPr lang="ar-SA" altLang="en-US">
                <a:solidFill>
                  <a:srgbClr val="898989"/>
                </a:solidFill>
                <a:latin typeface="Calibri" panose="020F0502020204030204" pitchFamily="34" charset="0"/>
              </a:rPr>
              <a:pPr eaLnBrk="1" hangingPunct="1"/>
              <a:t>21</a:t>
            </a:fld>
            <a:endParaRPr lang="en-US" altLang="en-US" dirty="0">
              <a:solidFill>
                <a:srgbClr val="898989"/>
              </a:solidFill>
              <a:latin typeface="Calibri" panose="020F0502020204030204" pitchFamily="34" charset="0"/>
            </a:endParaRPr>
          </a:p>
        </p:txBody>
      </p:sp>
      <p:sp>
        <p:nvSpPr>
          <p:cNvPr id="27" name="TextBox 26"/>
          <p:cNvSpPr txBox="1"/>
          <p:nvPr/>
        </p:nvSpPr>
        <p:spPr>
          <a:xfrm>
            <a:off x="9596537" y="-8756"/>
            <a:ext cx="2592288" cy="307777"/>
          </a:xfrm>
          <a:prstGeom prst="rect">
            <a:avLst/>
          </a:prstGeom>
          <a:solidFill>
            <a:schemeClr val="accent3">
              <a:lumMod val="40000"/>
              <a:lumOff val="60000"/>
            </a:schemeClr>
          </a:solidFill>
          <a:ln>
            <a:solidFill>
              <a:schemeClr val="accent3">
                <a:lumMod val="75000"/>
              </a:schemeClr>
            </a:solidFill>
          </a:ln>
          <a:effectLst/>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1400" b="1" dirty="0">
                <a:solidFill>
                  <a:schemeClr val="tx2"/>
                </a:solidFill>
                <a:latin typeface="+mj-lt"/>
                <a:ea typeface="+mj-ea"/>
                <a:cs typeface="+mj-cs"/>
              </a:rPr>
              <a:t>ONLY IN MALES’ SLIDES </a:t>
            </a:r>
          </a:p>
        </p:txBody>
      </p:sp>
      <p:grpSp>
        <p:nvGrpSpPr>
          <p:cNvPr id="5" name="Group 4"/>
          <p:cNvGrpSpPr/>
          <p:nvPr/>
        </p:nvGrpSpPr>
        <p:grpSpPr>
          <a:xfrm>
            <a:off x="1071544" y="2048953"/>
            <a:ext cx="4446898" cy="4134649"/>
            <a:chOff x="1071544" y="2048953"/>
            <a:chExt cx="4446898" cy="4134649"/>
          </a:xfrm>
        </p:grpSpPr>
        <p:sp>
          <p:nvSpPr>
            <p:cNvPr id="6" name="Freeform 5"/>
            <p:cNvSpPr/>
            <p:nvPr/>
          </p:nvSpPr>
          <p:spPr>
            <a:xfrm>
              <a:off x="1089567" y="2048953"/>
              <a:ext cx="4409753" cy="751754"/>
            </a:xfrm>
            <a:custGeom>
              <a:avLst/>
              <a:gdLst>
                <a:gd name="connsiteX0" fmla="*/ 0 w 4409753"/>
                <a:gd name="connsiteY0" fmla="*/ 75175 h 751754"/>
                <a:gd name="connsiteX1" fmla="*/ 75175 w 4409753"/>
                <a:gd name="connsiteY1" fmla="*/ 0 h 751754"/>
                <a:gd name="connsiteX2" fmla="*/ 4334578 w 4409753"/>
                <a:gd name="connsiteY2" fmla="*/ 0 h 751754"/>
                <a:gd name="connsiteX3" fmla="*/ 4409753 w 4409753"/>
                <a:gd name="connsiteY3" fmla="*/ 75175 h 751754"/>
                <a:gd name="connsiteX4" fmla="*/ 4409753 w 4409753"/>
                <a:gd name="connsiteY4" fmla="*/ 676579 h 751754"/>
                <a:gd name="connsiteX5" fmla="*/ 4334578 w 4409753"/>
                <a:gd name="connsiteY5" fmla="*/ 751754 h 751754"/>
                <a:gd name="connsiteX6" fmla="*/ 75175 w 4409753"/>
                <a:gd name="connsiteY6" fmla="*/ 751754 h 751754"/>
                <a:gd name="connsiteX7" fmla="*/ 0 w 4409753"/>
                <a:gd name="connsiteY7" fmla="*/ 676579 h 751754"/>
                <a:gd name="connsiteX8" fmla="*/ 0 w 4409753"/>
                <a:gd name="connsiteY8" fmla="*/ 75175 h 751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09753" h="751754">
                  <a:moveTo>
                    <a:pt x="0" y="75175"/>
                  </a:moveTo>
                  <a:cubicBezTo>
                    <a:pt x="0" y="33657"/>
                    <a:pt x="33657" y="0"/>
                    <a:pt x="75175" y="0"/>
                  </a:cubicBezTo>
                  <a:lnTo>
                    <a:pt x="4334578" y="0"/>
                  </a:lnTo>
                  <a:cubicBezTo>
                    <a:pt x="4376096" y="0"/>
                    <a:pt x="4409753" y="33657"/>
                    <a:pt x="4409753" y="75175"/>
                  </a:cubicBezTo>
                  <a:lnTo>
                    <a:pt x="4409753" y="676579"/>
                  </a:lnTo>
                  <a:cubicBezTo>
                    <a:pt x="4409753" y="718097"/>
                    <a:pt x="4376096" y="751754"/>
                    <a:pt x="4334578" y="751754"/>
                  </a:cubicBezTo>
                  <a:lnTo>
                    <a:pt x="75175" y="751754"/>
                  </a:lnTo>
                  <a:cubicBezTo>
                    <a:pt x="33657" y="751754"/>
                    <a:pt x="0" y="718097"/>
                    <a:pt x="0" y="676579"/>
                  </a:cubicBezTo>
                  <a:lnTo>
                    <a:pt x="0" y="75175"/>
                  </a:lnTo>
                  <a:close/>
                </a:path>
              </a:pathLst>
            </a:custGeom>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82978" tIns="82978" rIns="82978" bIns="82978" numCol="1" spcCol="1270" anchor="ctr" anchorCtr="0">
              <a:noAutofit/>
            </a:bodyPr>
            <a:lstStyle/>
            <a:p>
              <a:pPr lvl="0" algn="ctr" defTabSz="711200" rtl="0">
                <a:lnSpc>
                  <a:spcPct val="90000"/>
                </a:lnSpc>
                <a:spcBef>
                  <a:spcPct val="0"/>
                </a:spcBef>
                <a:spcAft>
                  <a:spcPct val="35000"/>
                </a:spcAft>
              </a:pPr>
              <a:r>
                <a:rPr lang="en-US" sz="1600" kern="1200" dirty="0"/>
                <a:t>The ciliary muscle contracts</a:t>
              </a:r>
            </a:p>
          </p:txBody>
        </p:sp>
        <p:sp>
          <p:nvSpPr>
            <p:cNvPr id="7" name="Freeform 6"/>
            <p:cNvSpPr/>
            <p:nvPr/>
          </p:nvSpPr>
          <p:spPr>
            <a:xfrm>
              <a:off x="3125299" y="2847693"/>
              <a:ext cx="338289" cy="281907"/>
            </a:xfrm>
            <a:custGeom>
              <a:avLst/>
              <a:gdLst>
                <a:gd name="connsiteX0" fmla="*/ 0 w 281907"/>
                <a:gd name="connsiteY0" fmla="*/ 67658 h 338289"/>
                <a:gd name="connsiteX1" fmla="*/ 140954 w 281907"/>
                <a:gd name="connsiteY1" fmla="*/ 67658 h 338289"/>
                <a:gd name="connsiteX2" fmla="*/ 140954 w 281907"/>
                <a:gd name="connsiteY2" fmla="*/ 0 h 338289"/>
                <a:gd name="connsiteX3" fmla="*/ 281907 w 281907"/>
                <a:gd name="connsiteY3" fmla="*/ 169145 h 338289"/>
                <a:gd name="connsiteX4" fmla="*/ 140954 w 281907"/>
                <a:gd name="connsiteY4" fmla="*/ 338289 h 338289"/>
                <a:gd name="connsiteX5" fmla="*/ 140954 w 281907"/>
                <a:gd name="connsiteY5" fmla="*/ 270631 h 338289"/>
                <a:gd name="connsiteX6" fmla="*/ 0 w 281907"/>
                <a:gd name="connsiteY6" fmla="*/ 270631 h 338289"/>
                <a:gd name="connsiteX7" fmla="*/ 0 w 281907"/>
                <a:gd name="connsiteY7" fmla="*/ 67658 h 338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1907" h="338289">
                  <a:moveTo>
                    <a:pt x="225525" y="0"/>
                  </a:moveTo>
                  <a:lnTo>
                    <a:pt x="225525" y="169145"/>
                  </a:lnTo>
                  <a:lnTo>
                    <a:pt x="281907" y="169145"/>
                  </a:lnTo>
                  <a:lnTo>
                    <a:pt x="140953" y="338289"/>
                  </a:lnTo>
                  <a:lnTo>
                    <a:pt x="0" y="169145"/>
                  </a:lnTo>
                  <a:lnTo>
                    <a:pt x="56382" y="169145"/>
                  </a:lnTo>
                  <a:lnTo>
                    <a:pt x="56382" y="0"/>
                  </a:lnTo>
                  <a:lnTo>
                    <a:pt x="225525" y="0"/>
                  </a:lnTo>
                  <a:close/>
                </a:path>
              </a:pathLst>
            </a:custGeom>
          </p:spPr>
          <p:style>
            <a:lnRef idx="0">
              <a:schemeClr val="accent2">
                <a:tint val="60000"/>
                <a:hueOff val="0"/>
                <a:satOff val="0"/>
                <a:lumOff val="0"/>
                <a:alphaOff val="0"/>
              </a:schemeClr>
            </a:lnRef>
            <a:fillRef idx="1">
              <a:schemeClr val="accent2">
                <a:tint val="60000"/>
                <a:hueOff val="0"/>
                <a:satOff val="0"/>
                <a:lumOff val="0"/>
                <a:alphaOff val="0"/>
              </a:schemeClr>
            </a:fillRef>
            <a:effectRef idx="0">
              <a:schemeClr val="accent2">
                <a:tint val="60000"/>
                <a:hueOff val="0"/>
                <a:satOff val="0"/>
                <a:lumOff val="0"/>
                <a:alphaOff val="0"/>
              </a:schemeClr>
            </a:effectRef>
            <a:fontRef idx="minor">
              <a:schemeClr val="dk1">
                <a:hueOff val="0"/>
                <a:satOff val="0"/>
                <a:lumOff val="0"/>
                <a:alphaOff val="0"/>
              </a:schemeClr>
            </a:fontRef>
          </p:style>
          <p:txBody>
            <a:bodyPr spcFirstLastPara="0" vert="horz" wrap="square" lIns="67658" tIns="0" rIns="67658" bIns="84572" numCol="1" spcCol="1270" anchor="ctr" anchorCtr="0">
              <a:noAutofit/>
            </a:bodyPr>
            <a:lstStyle/>
            <a:p>
              <a:pPr lvl="0" algn="ctr" defTabSz="711200">
                <a:lnSpc>
                  <a:spcPct val="90000"/>
                </a:lnSpc>
                <a:spcBef>
                  <a:spcPct val="0"/>
                </a:spcBef>
                <a:spcAft>
                  <a:spcPct val="35000"/>
                </a:spcAft>
              </a:pPr>
              <a:endParaRPr lang="en-US" sz="1600" kern="1200"/>
            </a:p>
          </p:txBody>
        </p:sp>
        <p:sp>
          <p:nvSpPr>
            <p:cNvPr id="8" name="Freeform 7"/>
            <p:cNvSpPr/>
            <p:nvPr/>
          </p:nvSpPr>
          <p:spPr>
            <a:xfrm>
              <a:off x="1089567" y="3176585"/>
              <a:ext cx="4409753" cy="751754"/>
            </a:xfrm>
            <a:custGeom>
              <a:avLst/>
              <a:gdLst>
                <a:gd name="connsiteX0" fmla="*/ 0 w 4409753"/>
                <a:gd name="connsiteY0" fmla="*/ 75175 h 751754"/>
                <a:gd name="connsiteX1" fmla="*/ 75175 w 4409753"/>
                <a:gd name="connsiteY1" fmla="*/ 0 h 751754"/>
                <a:gd name="connsiteX2" fmla="*/ 4334578 w 4409753"/>
                <a:gd name="connsiteY2" fmla="*/ 0 h 751754"/>
                <a:gd name="connsiteX3" fmla="*/ 4409753 w 4409753"/>
                <a:gd name="connsiteY3" fmla="*/ 75175 h 751754"/>
                <a:gd name="connsiteX4" fmla="*/ 4409753 w 4409753"/>
                <a:gd name="connsiteY4" fmla="*/ 676579 h 751754"/>
                <a:gd name="connsiteX5" fmla="*/ 4334578 w 4409753"/>
                <a:gd name="connsiteY5" fmla="*/ 751754 h 751754"/>
                <a:gd name="connsiteX6" fmla="*/ 75175 w 4409753"/>
                <a:gd name="connsiteY6" fmla="*/ 751754 h 751754"/>
                <a:gd name="connsiteX7" fmla="*/ 0 w 4409753"/>
                <a:gd name="connsiteY7" fmla="*/ 676579 h 751754"/>
                <a:gd name="connsiteX8" fmla="*/ 0 w 4409753"/>
                <a:gd name="connsiteY8" fmla="*/ 75175 h 751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09753" h="751754">
                  <a:moveTo>
                    <a:pt x="0" y="75175"/>
                  </a:moveTo>
                  <a:cubicBezTo>
                    <a:pt x="0" y="33657"/>
                    <a:pt x="33657" y="0"/>
                    <a:pt x="75175" y="0"/>
                  </a:cubicBezTo>
                  <a:lnTo>
                    <a:pt x="4334578" y="0"/>
                  </a:lnTo>
                  <a:cubicBezTo>
                    <a:pt x="4376096" y="0"/>
                    <a:pt x="4409753" y="33657"/>
                    <a:pt x="4409753" y="75175"/>
                  </a:cubicBezTo>
                  <a:lnTo>
                    <a:pt x="4409753" y="676579"/>
                  </a:lnTo>
                  <a:cubicBezTo>
                    <a:pt x="4409753" y="718097"/>
                    <a:pt x="4376096" y="751754"/>
                    <a:pt x="4334578" y="751754"/>
                  </a:cubicBezTo>
                  <a:lnTo>
                    <a:pt x="75175" y="751754"/>
                  </a:lnTo>
                  <a:cubicBezTo>
                    <a:pt x="33657" y="751754"/>
                    <a:pt x="0" y="718097"/>
                    <a:pt x="0" y="676579"/>
                  </a:cubicBezTo>
                  <a:lnTo>
                    <a:pt x="0" y="75175"/>
                  </a:lnTo>
                  <a:close/>
                </a:path>
              </a:pathLst>
            </a:custGeom>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82978" tIns="82978" rIns="82978" bIns="82978" numCol="1" spcCol="1270" anchor="ctr" anchorCtr="0">
              <a:noAutofit/>
            </a:bodyPr>
            <a:lstStyle/>
            <a:p>
              <a:pPr lvl="0" algn="ctr" defTabSz="711200" rtl="0">
                <a:lnSpc>
                  <a:spcPct val="90000"/>
                </a:lnSpc>
                <a:spcBef>
                  <a:spcPct val="0"/>
                </a:spcBef>
                <a:spcAft>
                  <a:spcPct val="35000"/>
                </a:spcAft>
              </a:pPr>
              <a:r>
                <a:rPr lang="en-US" sz="1600" kern="1200" dirty="0"/>
                <a:t>The tension on the suspensory ligaments decreases. </a:t>
              </a:r>
            </a:p>
          </p:txBody>
        </p:sp>
        <p:sp>
          <p:nvSpPr>
            <p:cNvPr id="9" name="Freeform 8"/>
            <p:cNvSpPr/>
            <p:nvPr/>
          </p:nvSpPr>
          <p:spPr>
            <a:xfrm>
              <a:off x="3125299" y="3975324"/>
              <a:ext cx="338289" cy="281907"/>
            </a:xfrm>
            <a:custGeom>
              <a:avLst/>
              <a:gdLst>
                <a:gd name="connsiteX0" fmla="*/ 0 w 281907"/>
                <a:gd name="connsiteY0" fmla="*/ 67658 h 338289"/>
                <a:gd name="connsiteX1" fmla="*/ 140954 w 281907"/>
                <a:gd name="connsiteY1" fmla="*/ 67658 h 338289"/>
                <a:gd name="connsiteX2" fmla="*/ 140954 w 281907"/>
                <a:gd name="connsiteY2" fmla="*/ 0 h 338289"/>
                <a:gd name="connsiteX3" fmla="*/ 281907 w 281907"/>
                <a:gd name="connsiteY3" fmla="*/ 169145 h 338289"/>
                <a:gd name="connsiteX4" fmla="*/ 140954 w 281907"/>
                <a:gd name="connsiteY4" fmla="*/ 338289 h 338289"/>
                <a:gd name="connsiteX5" fmla="*/ 140954 w 281907"/>
                <a:gd name="connsiteY5" fmla="*/ 270631 h 338289"/>
                <a:gd name="connsiteX6" fmla="*/ 0 w 281907"/>
                <a:gd name="connsiteY6" fmla="*/ 270631 h 338289"/>
                <a:gd name="connsiteX7" fmla="*/ 0 w 281907"/>
                <a:gd name="connsiteY7" fmla="*/ 67658 h 338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1907" h="338289">
                  <a:moveTo>
                    <a:pt x="225525" y="0"/>
                  </a:moveTo>
                  <a:lnTo>
                    <a:pt x="225525" y="169145"/>
                  </a:lnTo>
                  <a:lnTo>
                    <a:pt x="281907" y="169145"/>
                  </a:lnTo>
                  <a:lnTo>
                    <a:pt x="140953" y="338289"/>
                  </a:lnTo>
                  <a:lnTo>
                    <a:pt x="0" y="169145"/>
                  </a:lnTo>
                  <a:lnTo>
                    <a:pt x="56382" y="169145"/>
                  </a:lnTo>
                  <a:lnTo>
                    <a:pt x="56382" y="0"/>
                  </a:lnTo>
                  <a:lnTo>
                    <a:pt x="225525" y="0"/>
                  </a:lnTo>
                  <a:close/>
                </a:path>
              </a:pathLst>
            </a:custGeom>
          </p:spPr>
          <p:style>
            <a:lnRef idx="0">
              <a:schemeClr val="accent2">
                <a:tint val="60000"/>
                <a:hueOff val="0"/>
                <a:satOff val="0"/>
                <a:lumOff val="0"/>
                <a:alphaOff val="0"/>
              </a:schemeClr>
            </a:lnRef>
            <a:fillRef idx="1">
              <a:schemeClr val="accent2">
                <a:tint val="60000"/>
                <a:hueOff val="0"/>
                <a:satOff val="0"/>
                <a:lumOff val="0"/>
                <a:alphaOff val="0"/>
              </a:schemeClr>
            </a:fillRef>
            <a:effectRef idx="0">
              <a:schemeClr val="accent2">
                <a:tint val="60000"/>
                <a:hueOff val="0"/>
                <a:satOff val="0"/>
                <a:lumOff val="0"/>
                <a:alphaOff val="0"/>
              </a:schemeClr>
            </a:effectRef>
            <a:fontRef idx="minor">
              <a:schemeClr val="dk1">
                <a:hueOff val="0"/>
                <a:satOff val="0"/>
                <a:lumOff val="0"/>
                <a:alphaOff val="0"/>
              </a:schemeClr>
            </a:fontRef>
          </p:style>
          <p:txBody>
            <a:bodyPr spcFirstLastPara="0" vert="horz" wrap="square" lIns="67658" tIns="0" rIns="67658" bIns="84572" numCol="1" spcCol="1270" anchor="ctr" anchorCtr="0">
              <a:noAutofit/>
            </a:bodyPr>
            <a:lstStyle/>
            <a:p>
              <a:pPr lvl="0" algn="ctr" defTabSz="711200">
                <a:lnSpc>
                  <a:spcPct val="90000"/>
                </a:lnSpc>
                <a:spcBef>
                  <a:spcPct val="0"/>
                </a:spcBef>
                <a:spcAft>
                  <a:spcPct val="35000"/>
                </a:spcAft>
              </a:pPr>
              <a:endParaRPr lang="en-US" sz="1600" kern="1200"/>
            </a:p>
          </p:txBody>
        </p:sp>
        <p:sp>
          <p:nvSpPr>
            <p:cNvPr id="12" name="Freeform 11"/>
            <p:cNvSpPr/>
            <p:nvPr/>
          </p:nvSpPr>
          <p:spPr>
            <a:xfrm>
              <a:off x="1080700" y="4304217"/>
              <a:ext cx="4427488" cy="751754"/>
            </a:xfrm>
            <a:custGeom>
              <a:avLst/>
              <a:gdLst>
                <a:gd name="connsiteX0" fmla="*/ 0 w 4427488"/>
                <a:gd name="connsiteY0" fmla="*/ 75175 h 751754"/>
                <a:gd name="connsiteX1" fmla="*/ 75175 w 4427488"/>
                <a:gd name="connsiteY1" fmla="*/ 0 h 751754"/>
                <a:gd name="connsiteX2" fmla="*/ 4352313 w 4427488"/>
                <a:gd name="connsiteY2" fmla="*/ 0 h 751754"/>
                <a:gd name="connsiteX3" fmla="*/ 4427488 w 4427488"/>
                <a:gd name="connsiteY3" fmla="*/ 75175 h 751754"/>
                <a:gd name="connsiteX4" fmla="*/ 4427488 w 4427488"/>
                <a:gd name="connsiteY4" fmla="*/ 676579 h 751754"/>
                <a:gd name="connsiteX5" fmla="*/ 4352313 w 4427488"/>
                <a:gd name="connsiteY5" fmla="*/ 751754 h 751754"/>
                <a:gd name="connsiteX6" fmla="*/ 75175 w 4427488"/>
                <a:gd name="connsiteY6" fmla="*/ 751754 h 751754"/>
                <a:gd name="connsiteX7" fmla="*/ 0 w 4427488"/>
                <a:gd name="connsiteY7" fmla="*/ 676579 h 751754"/>
                <a:gd name="connsiteX8" fmla="*/ 0 w 4427488"/>
                <a:gd name="connsiteY8" fmla="*/ 75175 h 751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27488" h="751754">
                  <a:moveTo>
                    <a:pt x="0" y="75175"/>
                  </a:moveTo>
                  <a:cubicBezTo>
                    <a:pt x="0" y="33657"/>
                    <a:pt x="33657" y="0"/>
                    <a:pt x="75175" y="0"/>
                  </a:cubicBezTo>
                  <a:lnTo>
                    <a:pt x="4352313" y="0"/>
                  </a:lnTo>
                  <a:cubicBezTo>
                    <a:pt x="4393831" y="0"/>
                    <a:pt x="4427488" y="33657"/>
                    <a:pt x="4427488" y="75175"/>
                  </a:cubicBezTo>
                  <a:lnTo>
                    <a:pt x="4427488" y="676579"/>
                  </a:lnTo>
                  <a:cubicBezTo>
                    <a:pt x="4427488" y="718097"/>
                    <a:pt x="4393831" y="751754"/>
                    <a:pt x="4352313" y="751754"/>
                  </a:cubicBezTo>
                  <a:lnTo>
                    <a:pt x="75175" y="751754"/>
                  </a:lnTo>
                  <a:cubicBezTo>
                    <a:pt x="33657" y="751754"/>
                    <a:pt x="0" y="718097"/>
                    <a:pt x="0" y="676579"/>
                  </a:cubicBezTo>
                  <a:lnTo>
                    <a:pt x="0" y="75175"/>
                  </a:lnTo>
                  <a:close/>
                </a:path>
              </a:pathLst>
            </a:custGeom>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82978" tIns="82978" rIns="82978" bIns="82978" numCol="1" spcCol="1270" anchor="ctr" anchorCtr="0">
              <a:noAutofit/>
            </a:bodyPr>
            <a:lstStyle/>
            <a:p>
              <a:pPr lvl="0" algn="ctr" defTabSz="711200" rtl="0">
                <a:lnSpc>
                  <a:spcPct val="90000"/>
                </a:lnSpc>
                <a:spcBef>
                  <a:spcPct val="0"/>
                </a:spcBef>
                <a:spcAft>
                  <a:spcPct val="35000"/>
                </a:spcAft>
              </a:pPr>
              <a:r>
                <a:rPr lang="en-US" sz="1600" kern="1200" dirty="0"/>
                <a:t>The lens becomes more globular in shape  </a:t>
              </a:r>
            </a:p>
          </p:txBody>
        </p:sp>
        <p:sp>
          <p:nvSpPr>
            <p:cNvPr id="13" name="Freeform 12"/>
            <p:cNvSpPr/>
            <p:nvPr/>
          </p:nvSpPr>
          <p:spPr>
            <a:xfrm rot="-1674">
              <a:off x="3125574" y="5102956"/>
              <a:ext cx="338290" cy="281907"/>
            </a:xfrm>
            <a:custGeom>
              <a:avLst/>
              <a:gdLst>
                <a:gd name="connsiteX0" fmla="*/ 0 w 281907"/>
                <a:gd name="connsiteY0" fmla="*/ 67658 h 338289"/>
                <a:gd name="connsiteX1" fmla="*/ 140954 w 281907"/>
                <a:gd name="connsiteY1" fmla="*/ 67658 h 338289"/>
                <a:gd name="connsiteX2" fmla="*/ 140954 w 281907"/>
                <a:gd name="connsiteY2" fmla="*/ 0 h 338289"/>
                <a:gd name="connsiteX3" fmla="*/ 281907 w 281907"/>
                <a:gd name="connsiteY3" fmla="*/ 169145 h 338289"/>
                <a:gd name="connsiteX4" fmla="*/ 140954 w 281907"/>
                <a:gd name="connsiteY4" fmla="*/ 338289 h 338289"/>
                <a:gd name="connsiteX5" fmla="*/ 140954 w 281907"/>
                <a:gd name="connsiteY5" fmla="*/ 270631 h 338289"/>
                <a:gd name="connsiteX6" fmla="*/ 0 w 281907"/>
                <a:gd name="connsiteY6" fmla="*/ 270631 h 338289"/>
                <a:gd name="connsiteX7" fmla="*/ 0 w 281907"/>
                <a:gd name="connsiteY7" fmla="*/ 67658 h 338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1907" h="338289">
                  <a:moveTo>
                    <a:pt x="225525" y="0"/>
                  </a:moveTo>
                  <a:lnTo>
                    <a:pt x="225525" y="169145"/>
                  </a:lnTo>
                  <a:lnTo>
                    <a:pt x="281907" y="169145"/>
                  </a:lnTo>
                  <a:lnTo>
                    <a:pt x="140953" y="338289"/>
                  </a:lnTo>
                  <a:lnTo>
                    <a:pt x="0" y="169145"/>
                  </a:lnTo>
                  <a:lnTo>
                    <a:pt x="56382" y="169145"/>
                  </a:lnTo>
                  <a:lnTo>
                    <a:pt x="56382" y="0"/>
                  </a:lnTo>
                  <a:lnTo>
                    <a:pt x="225525" y="0"/>
                  </a:lnTo>
                  <a:close/>
                </a:path>
              </a:pathLst>
            </a:custGeom>
          </p:spPr>
          <p:style>
            <a:lnRef idx="0">
              <a:schemeClr val="accent2">
                <a:tint val="60000"/>
                <a:hueOff val="0"/>
                <a:satOff val="0"/>
                <a:lumOff val="0"/>
                <a:alphaOff val="0"/>
              </a:schemeClr>
            </a:lnRef>
            <a:fillRef idx="1">
              <a:schemeClr val="accent2">
                <a:tint val="60000"/>
                <a:hueOff val="0"/>
                <a:satOff val="0"/>
                <a:lumOff val="0"/>
                <a:alphaOff val="0"/>
              </a:schemeClr>
            </a:fillRef>
            <a:effectRef idx="0">
              <a:schemeClr val="accent2">
                <a:tint val="60000"/>
                <a:hueOff val="0"/>
                <a:satOff val="0"/>
                <a:lumOff val="0"/>
                <a:alphaOff val="0"/>
              </a:schemeClr>
            </a:effectRef>
            <a:fontRef idx="minor">
              <a:schemeClr val="dk1">
                <a:hueOff val="0"/>
                <a:satOff val="0"/>
                <a:lumOff val="0"/>
                <a:alphaOff val="0"/>
              </a:schemeClr>
            </a:fontRef>
          </p:style>
          <p:txBody>
            <a:bodyPr spcFirstLastPara="0" vert="horz" wrap="square" lIns="67657" tIns="-1" rIns="67659" bIns="84572" numCol="1" spcCol="1270" anchor="ctr" anchorCtr="0">
              <a:noAutofit/>
            </a:bodyPr>
            <a:lstStyle/>
            <a:p>
              <a:pPr lvl="0" algn="ctr" defTabSz="711200" rtl="0">
                <a:lnSpc>
                  <a:spcPct val="90000"/>
                </a:lnSpc>
                <a:spcBef>
                  <a:spcPct val="0"/>
                </a:spcBef>
                <a:spcAft>
                  <a:spcPct val="35000"/>
                </a:spcAft>
              </a:pPr>
              <a:endParaRPr lang="en-US" sz="1600" kern="1200"/>
            </a:p>
          </p:txBody>
        </p:sp>
        <p:sp>
          <p:nvSpPr>
            <p:cNvPr id="14" name="Freeform 13"/>
            <p:cNvSpPr/>
            <p:nvPr/>
          </p:nvSpPr>
          <p:spPr>
            <a:xfrm>
              <a:off x="1071544" y="5431848"/>
              <a:ext cx="4446898" cy="751754"/>
            </a:xfrm>
            <a:custGeom>
              <a:avLst/>
              <a:gdLst>
                <a:gd name="connsiteX0" fmla="*/ 0 w 4446898"/>
                <a:gd name="connsiteY0" fmla="*/ 75175 h 751754"/>
                <a:gd name="connsiteX1" fmla="*/ 75175 w 4446898"/>
                <a:gd name="connsiteY1" fmla="*/ 0 h 751754"/>
                <a:gd name="connsiteX2" fmla="*/ 4371723 w 4446898"/>
                <a:gd name="connsiteY2" fmla="*/ 0 h 751754"/>
                <a:gd name="connsiteX3" fmla="*/ 4446898 w 4446898"/>
                <a:gd name="connsiteY3" fmla="*/ 75175 h 751754"/>
                <a:gd name="connsiteX4" fmla="*/ 4446898 w 4446898"/>
                <a:gd name="connsiteY4" fmla="*/ 676579 h 751754"/>
                <a:gd name="connsiteX5" fmla="*/ 4371723 w 4446898"/>
                <a:gd name="connsiteY5" fmla="*/ 751754 h 751754"/>
                <a:gd name="connsiteX6" fmla="*/ 75175 w 4446898"/>
                <a:gd name="connsiteY6" fmla="*/ 751754 h 751754"/>
                <a:gd name="connsiteX7" fmla="*/ 0 w 4446898"/>
                <a:gd name="connsiteY7" fmla="*/ 676579 h 751754"/>
                <a:gd name="connsiteX8" fmla="*/ 0 w 4446898"/>
                <a:gd name="connsiteY8" fmla="*/ 75175 h 751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6898" h="751754">
                  <a:moveTo>
                    <a:pt x="0" y="75175"/>
                  </a:moveTo>
                  <a:cubicBezTo>
                    <a:pt x="0" y="33657"/>
                    <a:pt x="33657" y="0"/>
                    <a:pt x="75175" y="0"/>
                  </a:cubicBezTo>
                  <a:lnTo>
                    <a:pt x="4371723" y="0"/>
                  </a:lnTo>
                  <a:cubicBezTo>
                    <a:pt x="4413241" y="0"/>
                    <a:pt x="4446898" y="33657"/>
                    <a:pt x="4446898" y="75175"/>
                  </a:cubicBezTo>
                  <a:lnTo>
                    <a:pt x="4446898" y="676579"/>
                  </a:lnTo>
                  <a:cubicBezTo>
                    <a:pt x="4446898" y="718097"/>
                    <a:pt x="4413241" y="751754"/>
                    <a:pt x="4371723" y="751754"/>
                  </a:cubicBezTo>
                  <a:lnTo>
                    <a:pt x="75175" y="751754"/>
                  </a:lnTo>
                  <a:cubicBezTo>
                    <a:pt x="33657" y="751754"/>
                    <a:pt x="0" y="718097"/>
                    <a:pt x="0" y="676579"/>
                  </a:cubicBezTo>
                  <a:lnTo>
                    <a:pt x="0" y="75175"/>
                  </a:lnTo>
                  <a:close/>
                </a:path>
              </a:pathLst>
            </a:custGeom>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82978" tIns="82978" rIns="82978" bIns="82978" numCol="1" spcCol="1270" anchor="ctr" anchorCtr="0">
              <a:noAutofit/>
            </a:bodyPr>
            <a:lstStyle/>
            <a:p>
              <a:pPr lvl="0" algn="ctr" defTabSz="711200" rtl="0">
                <a:lnSpc>
                  <a:spcPct val="90000"/>
                </a:lnSpc>
                <a:spcBef>
                  <a:spcPct val="0"/>
                </a:spcBef>
                <a:spcAft>
                  <a:spcPct val="35000"/>
                </a:spcAft>
              </a:pPr>
              <a:r>
                <a:rPr lang="en-US" sz="1600" kern="1200"/>
                <a:t>Accommodation occurs to a closer object being viewed</a:t>
              </a:r>
              <a:endParaRPr lang="en-GB" sz="1600" kern="1200" dirty="0"/>
            </a:p>
          </p:txBody>
        </p:sp>
      </p:grpSp>
      <p:sp>
        <p:nvSpPr>
          <p:cNvPr id="4" name="Rectangle 3"/>
          <p:cNvSpPr/>
          <p:nvPr/>
        </p:nvSpPr>
        <p:spPr>
          <a:xfrm>
            <a:off x="572290" y="1268226"/>
            <a:ext cx="10972763" cy="584775"/>
          </a:xfrm>
          <a:prstGeom prst="rect">
            <a:avLst/>
          </a:prstGeom>
        </p:spPr>
        <p:txBody>
          <a:bodyPr wrap="square">
            <a:spAutoFit/>
          </a:bodyPr>
          <a:lstStyle/>
          <a:p>
            <a:pPr marL="342900" indent="-342900">
              <a:buClr>
                <a:schemeClr val="accent2">
                  <a:lumMod val="75000"/>
                </a:schemeClr>
              </a:buClr>
              <a:buFont typeface=".LucidaGrandeUI" charset="0"/>
              <a:buChar char="▸"/>
            </a:pPr>
            <a:r>
              <a:rPr lang="en-US" sz="1600" dirty="0"/>
              <a:t>The problem of bringing diverging rays from close objects to a focus on the retina can be solved by increasing the curvature or refractive power of the lens.  That is accommodation.</a:t>
            </a:r>
          </a:p>
        </p:txBody>
      </p:sp>
      <p:pic>
        <p:nvPicPr>
          <p:cNvPr id="10" name="Content Placeholder 5"/>
          <p:cNvPicPr>
            <a:picLocks noChangeAspect="1"/>
          </p:cNvPicPr>
          <p:nvPr/>
        </p:nvPicPr>
        <p:blipFill rotWithShape="1">
          <a:blip r:embed="rId3">
            <a:extLst>
              <a:ext uri="{28A0092B-C50C-407E-A947-70E740481C1C}">
                <a14:useLocalDpi xmlns:a14="http://schemas.microsoft.com/office/drawing/2010/main" val="0"/>
              </a:ext>
            </a:extLst>
          </a:blip>
          <a:srcRect l="8439" t="72792" r="21701" b="5792"/>
          <a:stretch/>
        </p:blipFill>
        <p:spPr bwMode="auto">
          <a:xfrm>
            <a:off x="7534572" y="2219752"/>
            <a:ext cx="3168352" cy="178531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rotWithShape="1">
          <a:blip r:embed="rId4"/>
          <a:srcRect l="8302" t="2797" r="11281" b="2338"/>
          <a:stretch/>
        </p:blipFill>
        <p:spPr>
          <a:xfrm>
            <a:off x="8254652" y="4248704"/>
            <a:ext cx="1152128" cy="1952362"/>
          </a:xfrm>
          <a:prstGeom prst="rect">
            <a:avLst/>
          </a:prstGeom>
          <a:ln>
            <a:noFill/>
          </a:ln>
        </p:spPr>
      </p:pic>
    </p:spTree>
    <p:extLst>
      <p:ext uri="{BB962C8B-B14F-4D97-AF65-F5344CB8AC3E}">
        <p14:creationId xmlns:p14="http://schemas.microsoft.com/office/powerpoint/2010/main" val="75316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Vision and accommodation</a:t>
            </a:r>
          </a:p>
        </p:txBody>
      </p:sp>
      <p:sp>
        <p:nvSpPr>
          <p:cNvPr id="3" name="Slide Number Placeholder 2"/>
          <p:cNvSpPr>
            <a:spLocks noGrp="1"/>
          </p:cNvSpPr>
          <p:nvPr>
            <p:ph type="sldNum" sz="quarter" idx="12"/>
          </p:nvPr>
        </p:nvSpPr>
        <p:spPr/>
        <p:txBody>
          <a:bodyPr/>
          <a:lstStyle/>
          <a:p>
            <a:fld id="{4929A69E-7D8F-4515-9605-0315ABD4F316}" type="slidenum">
              <a:rPr lang="en-US" smtClean="0"/>
              <a:t>22</a:t>
            </a:fld>
            <a:endParaRPr lang="en-US" dirty="0"/>
          </a:p>
        </p:txBody>
      </p:sp>
      <mc:AlternateContent xmlns:mc="http://schemas.openxmlformats.org/markup-compatibility/2006" xmlns:a14="http://schemas.microsoft.com/office/drawing/2010/main">
        <mc:Choice Requires="a14">
          <p:sp>
            <p:nvSpPr>
              <p:cNvPr id="4" name="Content Placeholder 3"/>
              <p:cNvSpPr>
                <a:spLocks noGrp="1"/>
              </p:cNvSpPr>
              <p:nvPr>
                <p:ph sz="quarter" idx="1"/>
              </p:nvPr>
            </p:nvSpPr>
            <p:spPr/>
            <p:txBody>
              <a:bodyPr/>
              <a:lstStyle/>
              <a:p>
                <a:pPr>
                  <a:buClr>
                    <a:schemeClr val="accent2">
                      <a:lumMod val="75000"/>
                    </a:schemeClr>
                  </a:buClr>
                </a:pPr>
                <a:r>
                  <a:rPr lang="en-US" sz="1800" dirty="0">
                    <a:solidFill>
                      <a:schemeClr val="accent2">
                        <a:lumMod val="75000"/>
                      </a:schemeClr>
                    </a:solidFill>
                  </a:rPr>
                  <a:t>Diopter (D): </a:t>
                </a:r>
                <a14:m>
                  <m:oMath xmlns:m="http://schemas.openxmlformats.org/officeDocument/2006/math">
                    <m:r>
                      <m:rPr>
                        <m:sty m:val="p"/>
                      </m:rPr>
                      <a:rPr lang="en-US" sz="1800" b="0" i="1">
                        <a:solidFill>
                          <a:srgbClr val="C76B9B"/>
                        </a:solidFill>
                        <a:latin typeface="Cambria Math" panose="02040503050406030204" pitchFamily="18" charset="0"/>
                      </a:rPr>
                      <m:t>Dioptre</m:t>
                    </m:r>
                    <m:r>
                      <a:rPr lang="en-US" sz="1800" b="0">
                        <a:solidFill>
                          <a:srgbClr val="C76B9B"/>
                        </a:solidFill>
                        <a:latin typeface="Cambria Math" panose="02040503050406030204" pitchFamily="18" charset="0"/>
                      </a:rPr>
                      <m:t> </m:t>
                    </m:r>
                    <m:d>
                      <m:dPr>
                        <m:ctrlPr>
                          <a:rPr lang="en-US" sz="1800" b="0" i="1">
                            <a:solidFill>
                              <a:srgbClr val="C76B9B"/>
                            </a:solidFill>
                            <a:latin typeface="Cambria Math" charset="0"/>
                          </a:rPr>
                        </m:ctrlPr>
                      </m:dPr>
                      <m:e>
                        <m:r>
                          <m:rPr>
                            <m:sty m:val="p"/>
                          </m:rPr>
                          <a:rPr lang="en-US" sz="1800" b="0" i="1">
                            <a:solidFill>
                              <a:srgbClr val="C76B9B"/>
                            </a:solidFill>
                            <a:latin typeface="Cambria Math" panose="02040503050406030204" pitchFamily="18" charset="0"/>
                          </a:rPr>
                          <m:t>s</m:t>
                        </m:r>
                      </m:e>
                    </m:d>
                    <m:r>
                      <a:rPr lang="en-US" sz="1800" b="0">
                        <a:solidFill>
                          <a:srgbClr val="C76B9B"/>
                        </a:solidFill>
                        <a:latin typeface="Cambria Math" panose="02040503050406030204" pitchFamily="18" charset="0"/>
                      </a:rPr>
                      <m:t>=</m:t>
                    </m:r>
                    <m:f>
                      <m:fPr>
                        <m:ctrlPr>
                          <a:rPr lang="en-US" sz="1800" i="1">
                            <a:solidFill>
                              <a:srgbClr val="C76B9B"/>
                            </a:solidFill>
                            <a:latin typeface="Cambria Math" charset="0"/>
                          </a:rPr>
                        </m:ctrlPr>
                      </m:fPr>
                      <m:num>
                        <m:r>
                          <a:rPr lang="en-US" sz="1800" b="0">
                            <a:solidFill>
                              <a:srgbClr val="C76B9B"/>
                            </a:solidFill>
                            <a:latin typeface="Cambria Math" panose="02040503050406030204" pitchFamily="18" charset="0"/>
                          </a:rPr>
                          <m:t>1</m:t>
                        </m:r>
                      </m:num>
                      <m:den>
                        <m:r>
                          <m:rPr>
                            <m:sty m:val="p"/>
                          </m:rPr>
                          <a:rPr lang="en-US" sz="1800" b="0" i="1">
                            <a:solidFill>
                              <a:srgbClr val="C76B9B"/>
                            </a:solidFill>
                            <a:latin typeface="Cambria Math" panose="02040503050406030204" pitchFamily="18" charset="0"/>
                          </a:rPr>
                          <m:t>Focal</m:t>
                        </m:r>
                        <m:r>
                          <a:rPr lang="en-US" sz="1800" b="0">
                            <a:solidFill>
                              <a:srgbClr val="C76B9B"/>
                            </a:solidFill>
                            <a:latin typeface="Cambria Math" panose="02040503050406030204" pitchFamily="18" charset="0"/>
                          </a:rPr>
                          <m:t> </m:t>
                        </m:r>
                        <m:r>
                          <m:rPr>
                            <m:sty m:val="p"/>
                          </m:rPr>
                          <a:rPr lang="en-US" sz="1800" b="0" i="1">
                            <a:solidFill>
                              <a:srgbClr val="C76B9B"/>
                            </a:solidFill>
                            <a:latin typeface="Cambria Math" panose="02040503050406030204" pitchFamily="18" charset="0"/>
                          </a:rPr>
                          <m:t>length</m:t>
                        </m:r>
                        <m:r>
                          <a:rPr lang="en-US" sz="1800" b="0">
                            <a:solidFill>
                              <a:srgbClr val="C76B9B"/>
                            </a:solidFill>
                            <a:latin typeface="Cambria Math" panose="02040503050406030204" pitchFamily="18" charset="0"/>
                          </a:rPr>
                          <m:t> (</m:t>
                        </m:r>
                        <m:r>
                          <m:rPr>
                            <m:sty m:val="p"/>
                          </m:rPr>
                          <a:rPr lang="en-US" sz="1800" b="0" i="1">
                            <a:solidFill>
                              <a:srgbClr val="C76B9B"/>
                            </a:solidFill>
                            <a:latin typeface="Cambria Math" panose="02040503050406030204" pitchFamily="18" charset="0"/>
                          </a:rPr>
                          <m:t>m</m:t>
                        </m:r>
                        <m:r>
                          <a:rPr lang="en-US" sz="1800" b="0">
                            <a:solidFill>
                              <a:srgbClr val="C76B9B"/>
                            </a:solidFill>
                            <a:latin typeface="Cambria Math" panose="02040503050406030204" pitchFamily="18" charset="0"/>
                          </a:rPr>
                          <m:t>)</m:t>
                        </m:r>
                      </m:den>
                    </m:f>
                  </m:oMath>
                </a14:m>
                <a:endParaRPr lang="ar-SA" sz="1600" dirty="0">
                  <a:solidFill>
                    <a:srgbClr val="C76B9B"/>
                  </a:solidFill>
                </a:endParaRPr>
              </a:p>
              <a:p>
                <a:pPr marL="0" indent="0">
                  <a:buNone/>
                </a:pPr>
                <a:endParaRPr lang="ar-SA" sz="1600" dirty="0">
                  <a:solidFill>
                    <a:srgbClr val="C76B9B"/>
                  </a:solidFill>
                </a:endParaRPr>
              </a:p>
              <a:p>
                <a:pPr marL="0" indent="0">
                  <a:buNone/>
                </a:pPr>
                <a:endParaRPr lang="ar-SA" sz="1600" dirty="0">
                  <a:solidFill>
                    <a:srgbClr val="C76B9B"/>
                  </a:solidFill>
                </a:endParaRPr>
              </a:p>
              <a:p>
                <a:pPr marL="0" indent="0">
                  <a:buNone/>
                </a:pPr>
                <a:endParaRPr lang="ar-SA" sz="1600" dirty="0">
                  <a:solidFill>
                    <a:srgbClr val="C76B9B"/>
                  </a:solidFill>
                </a:endParaRPr>
              </a:p>
              <a:p>
                <a:pPr marL="0" indent="0">
                  <a:buNone/>
                </a:pPr>
                <a:endParaRPr lang="ar-SA" sz="1600" dirty="0">
                  <a:solidFill>
                    <a:srgbClr val="C76B9B"/>
                  </a:solidFill>
                </a:endParaRPr>
              </a:p>
              <a:p>
                <a:pPr marL="0" indent="0">
                  <a:buNone/>
                </a:pPr>
                <a:endParaRPr lang="ar-SA" sz="1600" dirty="0">
                  <a:solidFill>
                    <a:srgbClr val="C76B9B"/>
                  </a:solidFill>
                </a:endParaRPr>
              </a:p>
              <a:p>
                <a:endParaRPr lang="en-US" sz="1800" dirty="0">
                  <a:solidFill>
                    <a:schemeClr val="accent1"/>
                  </a:solidFill>
                </a:endParaRPr>
              </a:p>
              <a:p>
                <a:pPr>
                  <a:buClr>
                    <a:schemeClr val="accent2">
                      <a:lumMod val="75000"/>
                    </a:schemeClr>
                  </a:buClr>
                </a:pPr>
                <a:r>
                  <a:rPr lang="en-US" sz="1800" dirty="0">
                    <a:solidFill>
                      <a:schemeClr val="accent2">
                        <a:lumMod val="75000"/>
                      </a:schemeClr>
                    </a:solidFill>
                  </a:rPr>
                  <a:t>Amplitude of Accommodation:</a:t>
                </a:r>
              </a:p>
              <a:p>
                <a:pPr marL="0" indent="0">
                  <a:buNone/>
                </a:pPr>
                <a:r>
                  <a:rPr lang="en-US" sz="1600" dirty="0"/>
                  <a:t>The additional diopters added by increasing the convexity of the Lens.</a:t>
                </a:r>
              </a:p>
              <a:p>
                <a:pPr>
                  <a:buClr>
                    <a:schemeClr val="accent2">
                      <a:lumMod val="75000"/>
                    </a:schemeClr>
                  </a:buClr>
                </a:pPr>
                <a:r>
                  <a:rPr lang="en-US" sz="1800" dirty="0">
                    <a:solidFill>
                      <a:schemeClr val="accent2">
                        <a:lumMod val="75000"/>
                      </a:schemeClr>
                    </a:solidFill>
                  </a:rPr>
                  <a:t>Near point:</a:t>
                </a:r>
              </a:p>
              <a:p>
                <a:pPr marL="0" indent="0">
                  <a:buNone/>
                </a:pPr>
                <a:r>
                  <a:rPr lang="en-US" sz="1600" dirty="0"/>
                  <a:t>The nearest point to the eye where an object can be seen clearly.</a:t>
                </a:r>
              </a:p>
              <a:p>
                <a:pPr>
                  <a:buClr>
                    <a:schemeClr val="accent2">
                      <a:lumMod val="75000"/>
                    </a:schemeClr>
                  </a:buClr>
                </a:pPr>
                <a:r>
                  <a:rPr lang="en-US" sz="1800" dirty="0">
                    <a:solidFill>
                      <a:schemeClr val="accent2">
                        <a:lumMod val="75000"/>
                      </a:schemeClr>
                    </a:solidFill>
                  </a:rPr>
                  <a:t>Presbyopia:</a:t>
                </a:r>
              </a:p>
              <a:p>
                <a:pPr marL="0" indent="0">
                  <a:buNone/>
                </a:pPr>
                <a:r>
                  <a:rPr lang="en-US" sz="1600" dirty="0"/>
                  <a:t>Loss of lens elasticity in old age = loss of accommodation.</a:t>
                </a:r>
              </a:p>
              <a:p>
                <a:endParaRPr lang="en-US" sz="1600" dirty="0"/>
              </a:p>
              <a:p>
                <a:pPr marL="0" indent="0">
                  <a:buNone/>
                </a:pPr>
                <a:endParaRPr lang="en-US" sz="1600" dirty="0"/>
              </a:p>
              <a:p>
                <a:endParaRPr lang="en-US" sz="1600" dirty="0">
                  <a:solidFill>
                    <a:schemeClr val="accent1"/>
                  </a:solidFill>
                </a:endParaRPr>
              </a:p>
              <a:p>
                <a:pPr marL="0" indent="0">
                  <a:buNone/>
                </a:pPr>
                <a:endParaRPr lang="en-US" sz="1600" dirty="0">
                  <a:solidFill>
                    <a:srgbClr val="C76B9B"/>
                  </a:solidFill>
                </a:endParaRPr>
              </a:p>
            </p:txBody>
          </p:sp>
        </mc:Choice>
        <mc:Fallback xmlns="">
          <p:sp>
            <p:nvSpPr>
              <p:cNvPr id="4" name="Content Placeholder 3"/>
              <p:cNvSpPr>
                <a:spLocks noGrp="1" noRot="1" noChangeAspect="1" noMove="1" noResize="1" noEditPoints="1" noAdjustHandles="1" noChangeArrowheads="1" noChangeShapeType="1" noTextEdit="1"/>
              </p:cNvSpPr>
              <p:nvPr>
                <p:ph sz="quarter" idx="1"/>
              </p:nvPr>
            </p:nvSpPr>
            <p:spPr>
              <a:blipFill rotWithShape="0">
                <a:blip r:embed="rId2"/>
                <a:stretch>
                  <a:fillRect l="-222" t="-5926"/>
                </a:stretch>
              </a:blipFill>
            </p:spPr>
            <p:txBody>
              <a:bodyPr/>
              <a:lstStyle/>
              <a:p>
                <a:r>
                  <a:rPr lang="en-US">
                    <a:noFill/>
                  </a:rPr>
                  <a:t> </a:t>
                </a:r>
              </a:p>
            </p:txBody>
          </p:sp>
        </mc:Fallback>
      </mc:AlternateContent>
      <p:sp>
        <p:nvSpPr>
          <p:cNvPr id="5" name="TextBox 4"/>
          <p:cNvSpPr txBox="1"/>
          <p:nvPr/>
        </p:nvSpPr>
        <p:spPr>
          <a:xfrm>
            <a:off x="9596537" y="-8756"/>
            <a:ext cx="2592288" cy="307777"/>
          </a:xfrm>
          <a:prstGeom prst="rect">
            <a:avLst/>
          </a:prstGeom>
          <a:solidFill>
            <a:schemeClr val="accent3">
              <a:lumMod val="40000"/>
              <a:lumOff val="60000"/>
            </a:schemeClr>
          </a:solidFill>
          <a:ln>
            <a:solidFill>
              <a:schemeClr val="accent3">
                <a:lumMod val="75000"/>
              </a:schemeClr>
            </a:solidFill>
          </a:ln>
          <a:effectLst/>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1400" b="1" dirty="0">
                <a:solidFill>
                  <a:schemeClr val="tx2"/>
                </a:solidFill>
                <a:latin typeface="+mj-lt"/>
                <a:ea typeface="+mj-ea"/>
                <a:cs typeface="+mj-cs"/>
              </a:rPr>
              <a:t>ONLY IN MALES’ SLIDES </a:t>
            </a:r>
          </a:p>
        </p:txBody>
      </p:sp>
      <p:pic>
        <p:nvPicPr>
          <p:cNvPr id="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1568" b="2688"/>
          <a:stretch/>
        </p:blipFill>
        <p:spPr bwMode="auto">
          <a:xfrm>
            <a:off x="7174532" y="1304156"/>
            <a:ext cx="4404871" cy="4717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7" name="Table 6"/>
          <p:cNvGraphicFramePr>
            <a:graphicFrameLocks noGrp="1"/>
          </p:cNvGraphicFramePr>
          <p:nvPr>
            <p:extLst>
              <p:ext uri="{D42A27DB-BD31-4B8C-83A1-F6EECF244321}">
                <p14:modId xmlns:p14="http://schemas.microsoft.com/office/powerpoint/2010/main" val="2085080690"/>
              </p:ext>
            </p:extLst>
          </p:nvPr>
        </p:nvGraphicFramePr>
        <p:xfrm>
          <a:off x="816669" y="1988840"/>
          <a:ext cx="5124912" cy="1483360"/>
        </p:xfrm>
        <a:graphic>
          <a:graphicData uri="http://schemas.openxmlformats.org/drawingml/2006/table">
            <a:tbl>
              <a:tblPr firstRow="1" bandRow="1">
                <a:tableStyleId>{5DA37D80-6434-44D0-A028-1B22A696006F}</a:tableStyleId>
              </a:tblPr>
              <a:tblGrid>
                <a:gridCol w="2562456">
                  <a:extLst>
                    <a:ext uri="{9D8B030D-6E8A-4147-A177-3AD203B41FA5}">
                      <a16:colId xmlns:a16="http://schemas.microsoft.com/office/drawing/2014/main" xmlns="" val="20000"/>
                    </a:ext>
                  </a:extLst>
                </a:gridCol>
                <a:gridCol w="2562456">
                  <a:extLst>
                    <a:ext uri="{9D8B030D-6E8A-4147-A177-3AD203B41FA5}">
                      <a16:colId xmlns:a16="http://schemas.microsoft.com/office/drawing/2014/main" xmlns="" val="20001"/>
                    </a:ext>
                  </a:extLst>
                </a:gridCol>
              </a:tblGrid>
              <a:tr h="370840">
                <a:tc gridSpan="2">
                  <a:txBody>
                    <a:bodyPr/>
                    <a:lstStyle/>
                    <a:p>
                      <a:pPr algn="ctr"/>
                      <a:r>
                        <a:rPr lang="en-US" sz="1800" b="1" dirty="0">
                          <a:solidFill>
                            <a:schemeClr val="bg1"/>
                          </a:solidFill>
                        </a:rPr>
                        <a:t>Dioptric power of the eye</a:t>
                      </a:r>
                    </a:p>
                  </a:txBody>
                  <a:tcPr>
                    <a:solidFill>
                      <a:schemeClr val="accent2">
                        <a:lumMod val="60000"/>
                        <a:lumOff val="40000"/>
                      </a:schemeClr>
                    </a:solidFill>
                  </a:tcPr>
                </a:tc>
                <a:tc hMerge="1">
                  <a:txBody>
                    <a:bodyPr/>
                    <a:lstStyle/>
                    <a:p>
                      <a:endParaRPr lang="en-US" dirty="0"/>
                    </a:p>
                  </a:txBody>
                  <a:tcPr/>
                </a:tc>
                <a:extLst>
                  <a:ext uri="{0D108BD9-81ED-4DB2-BD59-A6C34878D82A}">
                    <a16:rowId xmlns:a16="http://schemas.microsoft.com/office/drawing/2014/main" xmlns="" val="10000"/>
                  </a:ext>
                </a:extLst>
              </a:tr>
              <a:tr h="370840">
                <a:tc>
                  <a:txBody>
                    <a:bodyPr/>
                    <a:lstStyle/>
                    <a:p>
                      <a:r>
                        <a:rPr lang="en-US" sz="1600" dirty="0"/>
                        <a:t>Cornea </a:t>
                      </a:r>
                    </a:p>
                  </a:txBody>
                  <a:tcP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dirty="0">
                          <a:solidFill>
                            <a:schemeClr val="accent4">
                              <a:lumMod val="75000"/>
                            </a:schemeClr>
                          </a:solidFill>
                        </a:rPr>
                        <a:t>40</a:t>
                      </a:r>
                      <a:r>
                        <a:rPr lang="ar-SA" sz="1600" b="1" dirty="0">
                          <a:solidFill>
                            <a:schemeClr val="accent4">
                              <a:lumMod val="75000"/>
                            </a:schemeClr>
                          </a:solidFill>
                        </a:rPr>
                        <a:t> </a:t>
                      </a:r>
                      <a:r>
                        <a:rPr lang="en-US" sz="1600" b="1" dirty="0">
                          <a:solidFill>
                            <a:schemeClr val="accent4">
                              <a:lumMod val="75000"/>
                            </a:schemeClr>
                          </a:solidFill>
                        </a:rPr>
                        <a:t>-</a:t>
                      </a:r>
                      <a:r>
                        <a:rPr lang="ar-SA" sz="1600" b="1" dirty="0">
                          <a:solidFill>
                            <a:schemeClr val="accent4">
                              <a:lumMod val="75000"/>
                            </a:schemeClr>
                          </a:solidFill>
                        </a:rPr>
                        <a:t> </a:t>
                      </a:r>
                      <a:r>
                        <a:rPr lang="en-US" sz="1600" b="1" dirty="0">
                          <a:solidFill>
                            <a:schemeClr val="accent4">
                              <a:lumMod val="75000"/>
                            </a:schemeClr>
                          </a:solidFill>
                        </a:rPr>
                        <a:t>45 D</a:t>
                      </a:r>
                    </a:p>
                  </a:txBody>
                  <a:tcPr>
                    <a:solidFill>
                      <a:schemeClr val="bg1"/>
                    </a:solidFill>
                  </a:tcPr>
                </a:tc>
                <a:extLst>
                  <a:ext uri="{0D108BD9-81ED-4DB2-BD59-A6C34878D82A}">
                    <a16:rowId xmlns:a16="http://schemas.microsoft.com/office/drawing/2014/main" xmlns="" val="10001"/>
                  </a:ext>
                </a:extLst>
              </a:tr>
              <a:tr h="370840">
                <a:tc>
                  <a:txBody>
                    <a:bodyPr/>
                    <a:lstStyle/>
                    <a:p>
                      <a:r>
                        <a:rPr lang="en-US" sz="1600" dirty="0"/>
                        <a:t>Lens </a:t>
                      </a:r>
                    </a:p>
                  </a:txBody>
                  <a:tcP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dirty="0">
                          <a:solidFill>
                            <a:schemeClr val="accent4">
                              <a:lumMod val="75000"/>
                            </a:schemeClr>
                          </a:solidFill>
                        </a:rPr>
                        <a:t>15</a:t>
                      </a:r>
                      <a:r>
                        <a:rPr lang="ar-SA" sz="1600" b="1" dirty="0">
                          <a:solidFill>
                            <a:schemeClr val="accent4">
                              <a:lumMod val="75000"/>
                            </a:schemeClr>
                          </a:solidFill>
                        </a:rPr>
                        <a:t> </a:t>
                      </a:r>
                      <a:r>
                        <a:rPr lang="en-US" sz="1600" b="1" dirty="0">
                          <a:solidFill>
                            <a:schemeClr val="accent4">
                              <a:lumMod val="75000"/>
                            </a:schemeClr>
                          </a:solidFill>
                        </a:rPr>
                        <a:t>-</a:t>
                      </a:r>
                      <a:r>
                        <a:rPr lang="ar-SA" sz="1600" b="1" dirty="0">
                          <a:solidFill>
                            <a:schemeClr val="accent4">
                              <a:lumMod val="75000"/>
                            </a:schemeClr>
                          </a:solidFill>
                        </a:rPr>
                        <a:t> </a:t>
                      </a:r>
                      <a:r>
                        <a:rPr lang="en-US" sz="1600" b="1" dirty="0">
                          <a:solidFill>
                            <a:schemeClr val="accent4">
                              <a:lumMod val="75000"/>
                            </a:schemeClr>
                          </a:solidFill>
                        </a:rPr>
                        <a:t>20 D</a:t>
                      </a:r>
                    </a:p>
                  </a:txBody>
                  <a:tcPr>
                    <a:solidFill>
                      <a:schemeClr val="bg1"/>
                    </a:solidFill>
                  </a:tcPr>
                </a:tc>
                <a:extLst>
                  <a:ext uri="{0D108BD9-81ED-4DB2-BD59-A6C34878D82A}">
                    <a16:rowId xmlns:a16="http://schemas.microsoft.com/office/drawing/2014/main" xmlns="" val="10002"/>
                  </a:ext>
                </a:extLst>
              </a:tr>
              <a:tr h="370840">
                <a:tc>
                  <a:txBody>
                    <a:bodyPr/>
                    <a:lstStyle/>
                    <a:p>
                      <a:r>
                        <a:rPr lang="en-US" sz="1600" dirty="0"/>
                        <a:t>Accommodation </a:t>
                      </a:r>
                    </a:p>
                  </a:txBody>
                  <a:tcP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dirty="0">
                          <a:solidFill>
                            <a:schemeClr val="accent4">
                              <a:lumMod val="75000"/>
                            </a:schemeClr>
                          </a:solidFill>
                        </a:rPr>
                        <a:t>+12 D</a:t>
                      </a:r>
                    </a:p>
                  </a:txBody>
                  <a:tcPr>
                    <a:solidFill>
                      <a:schemeClr val="bg1"/>
                    </a:solidFill>
                  </a:tcPr>
                </a:tc>
                <a:extLst>
                  <a:ext uri="{0D108BD9-81ED-4DB2-BD59-A6C34878D82A}">
                    <a16:rowId xmlns:a16="http://schemas.microsoft.com/office/drawing/2014/main" xmlns="" val="10003"/>
                  </a:ext>
                </a:extLst>
              </a:tr>
            </a:tbl>
          </a:graphicData>
        </a:graphic>
      </p:graphicFrame>
    </p:spTree>
    <p:extLst>
      <p:ext uri="{BB962C8B-B14F-4D97-AF65-F5344CB8AC3E}">
        <p14:creationId xmlns:p14="http://schemas.microsoft.com/office/powerpoint/2010/main" val="35695879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Near vision</a:t>
            </a:r>
          </a:p>
        </p:txBody>
      </p:sp>
      <p:sp>
        <p:nvSpPr>
          <p:cNvPr id="3" name="Slide Number Placeholder 2"/>
          <p:cNvSpPr>
            <a:spLocks noGrp="1"/>
          </p:cNvSpPr>
          <p:nvPr>
            <p:ph type="sldNum" sz="quarter" idx="12"/>
          </p:nvPr>
        </p:nvSpPr>
        <p:spPr/>
        <p:txBody>
          <a:bodyPr/>
          <a:lstStyle/>
          <a:p>
            <a:fld id="{4929A69E-7D8F-4515-9605-0315ABD4F316}" type="slidenum">
              <a:rPr lang="en-US" smtClean="0"/>
              <a:t>23</a:t>
            </a:fld>
            <a:endParaRPr lang="en-US" dirty="0"/>
          </a:p>
        </p:txBody>
      </p:sp>
      <p:sp>
        <p:nvSpPr>
          <p:cNvPr id="6" name="TextBox 5"/>
          <p:cNvSpPr txBox="1"/>
          <p:nvPr/>
        </p:nvSpPr>
        <p:spPr>
          <a:xfrm>
            <a:off x="3361084" y="1143000"/>
            <a:ext cx="2733328" cy="307777"/>
          </a:xfrm>
          <a:prstGeom prst="rect">
            <a:avLst/>
          </a:prstGeom>
          <a:solidFill>
            <a:srgbClr val="E4CBE7"/>
          </a:solidFill>
          <a:ln>
            <a:solidFill>
              <a:srgbClr val="A954AB"/>
            </a:solidFill>
          </a:ln>
          <a:effectLst/>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1400" b="1" dirty="0">
                <a:solidFill>
                  <a:schemeClr val="tx2"/>
                </a:solidFill>
                <a:latin typeface="+mj-lt"/>
                <a:ea typeface="+mj-ea"/>
                <a:cs typeface="+mj-cs"/>
              </a:rPr>
              <a:t>ONLY IN FEMALES’ SLIDES </a:t>
            </a:r>
          </a:p>
        </p:txBody>
      </p:sp>
      <p:cxnSp>
        <p:nvCxnSpPr>
          <p:cNvPr id="7" name="Straight Connector 6"/>
          <p:cNvCxnSpPr/>
          <p:nvPr/>
        </p:nvCxnSpPr>
        <p:spPr>
          <a:xfrm flipH="1">
            <a:off x="6094412" y="1143000"/>
            <a:ext cx="20" cy="5213350"/>
          </a:xfrm>
          <a:prstGeom prst="line">
            <a:avLst/>
          </a:prstGeom>
          <a:ln>
            <a:prstDash val="dashDot"/>
          </a:ln>
        </p:spPr>
        <p:style>
          <a:lnRef idx="1">
            <a:schemeClr val="accent2"/>
          </a:lnRef>
          <a:fillRef idx="0">
            <a:schemeClr val="accent2"/>
          </a:fillRef>
          <a:effectRef idx="0">
            <a:schemeClr val="accent2"/>
          </a:effectRef>
          <a:fontRef idx="minor">
            <a:schemeClr val="tx1"/>
          </a:fontRef>
        </p:style>
      </p:cxnSp>
      <p:sp>
        <p:nvSpPr>
          <p:cNvPr id="8" name="Content Placeholder 3"/>
          <p:cNvSpPr>
            <a:spLocks noGrp="1"/>
          </p:cNvSpPr>
          <p:nvPr>
            <p:ph sz="quarter" idx="1"/>
          </p:nvPr>
        </p:nvSpPr>
        <p:spPr>
          <a:xfrm>
            <a:off x="609441" y="1617876"/>
            <a:ext cx="5404726" cy="5137150"/>
          </a:xfrm>
        </p:spPr>
        <p:txBody>
          <a:bodyPr>
            <a:normAutofit/>
          </a:bodyPr>
          <a:lstStyle/>
          <a:p>
            <a:pPr>
              <a:buClr>
                <a:schemeClr val="accent2">
                  <a:lumMod val="75000"/>
                </a:schemeClr>
              </a:buClr>
            </a:pPr>
            <a:r>
              <a:rPr lang="en-US" sz="1800" dirty="0">
                <a:solidFill>
                  <a:schemeClr val="accent2">
                    <a:lumMod val="75000"/>
                  </a:schemeClr>
                </a:solidFill>
              </a:rPr>
              <a:t>looking at a close object (near response):</a:t>
            </a:r>
          </a:p>
          <a:p>
            <a:pPr>
              <a:buFont typeface="Arial" charset="0"/>
              <a:buChar char="•"/>
            </a:pPr>
            <a:r>
              <a:rPr lang="en-US" sz="1800" dirty="0">
                <a:solidFill>
                  <a:schemeClr val="tx1">
                    <a:lumMod val="95000"/>
                    <a:lumOff val="5000"/>
                  </a:schemeClr>
                </a:solidFill>
              </a:rPr>
              <a:t>convergence of both visual axis</a:t>
            </a:r>
          </a:p>
          <a:p>
            <a:pPr>
              <a:buFont typeface="Arial" charset="0"/>
              <a:buChar char="•"/>
            </a:pPr>
            <a:r>
              <a:rPr lang="en-US" sz="1800" dirty="0">
                <a:solidFill>
                  <a:schemeClr val="tx1">
                    <a:lumMod val="95000"/>
                    <a:lumOff val="5000"/>
                  </a:schemeClr>
                </a:solidFill>
              </a:rPr>
              <a:t>pupil constriction</a:t>
            </a:r>
          </a:p>
          <a:p>
            <a:pPr>
              <a:buFont typeface="Arial" charset="0"/>
              <a:buChar char="•"/>
            </a:pPr>
            <a:r>
              <a:rPr lang="en-US" sz="1800" dirty="0">
                <a:solidFill>
                  <a:schemeClr val="tx1">
                    <a:lumMod val="95000"/>
                    <a:lumOff val="5000"/>
                  </a:schemeClr>
                </a:solidFill>
              </a:rPr>
              <a:t> Accommodation</a:t>
            </a:r>
          </a:p>
          <a:p>
            <a:pPr>
              <a:buFont typeface="Arial" charset="0"/>
              <a:buChar char="•"/>
            </a:pPr>
            <a:endParaRPr lang="en-US" sz="1800" dirty="0"/>
          </a:p>
          <a:p>
            <a:pPr>
              <a:buClr>
                <a:schemeClr val="accent2">
                  <a:lumMod val="75000"/>
                </a:schemeClr>
              </a:buClr>
            </a:pPr>
            <a:r>
              <a:rPr lang="en-US" sz="1800" dirty="0">
                <a:solidFill>
                  <a:schemeClr val="accent2">
                    <a:lumMod val="75000"/>
                  </a:schemeClr>
                </a:solidFill>
              </a:rPr>
              <a:t>Near point:</a:t>
            </a:r>
          </a:p>
          <a:p>
            <a:pPr>
              <a:buFont typeface="Arial" panose="020B0604020202020204" pitchFamily="34" charset="0"/>
              <a:buChar char="•"/>
            </a:pPr>
            <a:r>
              <a:rPr lang="en-US" sz="1800" dirty="0"/>
              <a:t>Nearest point to eye at which object can brought into  focus on retina by accommodation.</a:t>
            </a:r>
          </a:p>
          <a:p>
            <a:pPr>
              <a:buFont typeface="Arial" panose="020B0604020202020204" pitchFamily="34" charset="0"/>
              <a:buChar char="•"/>
            </a:pPr>
            <a:r>
              <a:rPr lang="en-US" sz="1800" dirty="0">
                <a:solidFill>
                  <a:schemeClr val="accent4">
                    <a:lumMod val="75000"/>
                  </a:schemeClr>
                </a:solidFill>
              </a:rPr>
              <a:t>10</a:t>
            </a:r>
            <a:r>
              <a:rPr lang="en-US" sz="1800" dirty="0"/>
              <a:t> </a:t>
            </a:r>
            <a:r>
              <a:rPr lang="en-US" sz="1800" dirty="0">
                <a:solidFill>
                  <a:schemeClr val="accent4">
                    <a:lumMod val="75000"/>
                  </a:schemeClr>
                </a:solidFill>
              </a:rPr>
              <a:t>years</a:t>
            </a:r>
            <a:r>
              <a:rPr lang="en-US" sz="1800" dirty="0"/>
              <a:t> = </a:t>
            </a:r>
            <a:r>
              <a:rPr lang="en-US" sz="1800" dirty="0">
                <a:solidFill>
                  <a:schemeClr val="accent4">
                    <a:lumMod val="75000"/>
                  </a:schemeClr>
                </a:solidFill>
              </a:rPr>
              <a:t>9 cm</a:t>
            </a:r>
            <a:r>
              <a:rPr lang="en-US" sz="1800" dirty="0"/>
              <a:t>.</a:t>
            </a:r>
          </a:p>
          <a:p>
            <a:pPr>
              <a:buFont typeface="Arial" panose="020B0604020202020204" pitchFamily="34" charset="0"/>
              <a:buChar char="•"/>
            </a:pPr>
            <a:r>
              <a:rPr lang="en-US" sz="1800" dirty="0"/>
              <a:t>At </a:t>
            </a:r>
            <a:r>
              <a:rPr lang="en-US" sz="1800" dirty="0">
                <a:solidFill>
                  <a:schemeClr val="accent4">
                    <a:lumMod val="75000"/>
                  </a:schemeClr>
                </a:solidFill>
              </a:rPr>
              <a:t>60</a:t>
            </a:r>
            <a:r>
              <a:rPr lang="en-US" sz="1800" dirty="0"/>
              <a:t> </a:t>
            </a:r>
            <a:r>
              <a:rPr lang="en-US" sz="1800" dirty="0">
                <a:solidFill>
                  <a:schemeClr val="accent4">
                    <a:lumMod val="75000"/>
                  </a:schemeClr>
                </a:solidFill>
              </a:rPr>
              <a:t>years</a:t>
            </a:r>
            <a:r>
              <a:rPr lang="en-US" sz="1800" dirty="0"/>
              <a:t> = </a:t>
            </a:r>
            <a:r>
              <a:rPr lang="en-US" sz="1800" dirty="0">
                <a:solidFill>
                  <a:schemeClr val="accent4">
                    <a:lumMod val="75000"/>
                  </a:schemeClr>
                </a:solidFill>
              </a:rPr>
              <a:t>80-100</a:t>
            </a:r>
            <a:r>
              <a:rPr lang="en-US" sz="1800" dirty="0"/>
              <a:t> </a:t>
            </a:r>
            <a:r>
              <a:rPr lang="en-US" sz="1800" dirty="0">
                <a:solidFill>
                  <a:schemeClr val="accent4">
                    <a:lumMod val="75000"/>
                  </a:schemeClr>
                </a:solidFill>
              </a:rPr>
              <a:t>cm</a:t>
            </a:r>
            <a:r>
              <a:rPr lang="en-US" sz="1800" dirty="0"/>
              <a:t>, due to hardness of lens &amp; loss of accommodation.</a:t>
            </a:r>
          </a:p>
        </p:txBody>
      </p:sp>
      <p:graphicFrame>
        <p:nvGraphicFramePr>
          <p:cNvPr id="9" name="Table 8"/>
          <p:cNvGraphicFramePr>
            <a:graphicFrameLocks noGrp="1"/>
          </p:cNvGraphicFramePr>
          <p:nvPr>
            <p:extLst>
              <p:ext uri="{D42A27DB-BD31-4B8C-83A1-F6EECF244321}">
                <p14:modId xmlns:p14="http://schemas.microsoft.com/office/powerpoint/2010/main" val="1729233264"/>
              </p:ext>
            </p:extLst>
          </p:nvPr>
        </p:nvGraphicFramePr>
        <p:xfrm>
          <a:off x="6195165" y="1772816"/>
          <a:ext cx="5404728" cy="3566160"/>
        </p:xfrm>
        <a:graphic>
          <a:graphicData uri="http://schemas.openxmlformats.org/drawingml/2006/table">
            <a:tbl>
              <a:tblPr firstRow="1" bandRow="1">
                <a:tableStyleId>{5DA37D80-6434-44D0-A028-1B22A696006F}</a:tableStyleId>
              </a:tblPr>
              <a:tblGrid>
                <a:gridCol w="1801576">
                  <a:extLst>
                    <a:ext uri="{9D8B030D-6E8A-4147-A177-3AD203B41FA5}">
                      <a16:colId xmlns:a16="http://schemas.microsoft.com/office/drawing/2014/main" xmlns="" val="20000"/>
                    </a:ext>
                  </a:extLst>
                </a:gridCol>
                <a:gridCol w="1801576">
                  <a:extLst>
                    <a:ext uri="{9D8B030D-6E8A-4147-A177-3AD203B41FA5}">
                      <a16:colId xmlns:a16="http://schemas.microsoft.com/office/drawing/2014/main" xmlns="" val="20001"/>
                    </a:ext>
                  </a:extLst>
                </a:gridCol>
                <a:gridCol w="1801576">
                  <a:extLst>
                    <a:ext uri="{9D8B030D-6E8A-4147-A177-3AD203B41FA5}">
                      <a16:colId xmlns:a16="http://schemas.microsoft.com/office/drawing/2014/main" xmlns="" val="20002"/>
                    </a:ext>
                  </a:extLst>
                </a:gridCol>
              </a:tblGrid>
              <a:tr h="370840">
                <a:tc gridSpan="3">
                  <a:txBody>
                    <a:bodyPr/>
                    <a:lstStyle/>
                    <a:p>
                      <a:pPr algn="ctr"/>
                      <a:r>
                        <a:rPr lang="en-US" sz="2000" b="1" dirty="0">
                          <a:solidFill>
                            <a:schemeClr val="bg1"/>
                          </a:solidFill>
                        </a:rPr>
                        <a:t>Near point and amplitude of accommodation</a:t>
                      </a:r>
                    </a:p>
                  </a:txBody>
                  <a:tcPr anchor="ctr">
                    <a:solidFill>
                      <a:schemeClr val="accent2">
                        <a:lumMod val="60000"/>
                        <a:lumOff val="40000"/>
                      </a:schemeClr>
                    </a:solidFill>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xmlns="" val="10000"/>
                  </a:ext>
                </a:extLst>
              </a:tr>
              <a:tr h="370840">
                <a:tc>
                  <a:txBody>
                    <a:bodyPr/>
                    <a:lstStyle/>
                    <a:p>
                      <a:pPr algn="ctr"/>
                      <a:r>
                        <a:rPr lang="en-US" sz="1800" dirty="0">
                          <a:solidFill>
                            <a:schemeClr val="accent2">
                              <a:lumMod val="75000"/>
                            </a:schemeClr>
                          </a:solidFill>
                        </a:rPr>
                        <a:t>Age (</a:t>
                      </a:r>
                      <a:r>
                        <a:rPr lang="en-US" sz="1800" dirty="0" err="1">
                          <a:solidFill>
                            <a:schemeClr val="accent2">
                              <a:lumMod val="75000"/>
                            </a:schemeClr>
                          </a:solidFill>
                        </a:rPr>
                        <a:t>yrs</a:t>
                      </a:r>
                      <a:r>
                        <a:rPr lang="en-US" sz="1800" dirty="0">
                          <a:solidFill>
                            <a:schemeClr val="accent2">
                              <a:lumMod val="75000"/>
                            </a:schemeClr>
                          </a:solidFill>
                        </a:rPr>
                        <a:t>)</a:t>
                      </a:r>
                    </a:p>
                  </a:txBody>
                  <a:tcPr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u="none" strike="noStrike" cap="none" normalizeH="0" baseline="0" dirty="0">
                          <a:ln>
                            <a:noFill/>
                          </a:ln>
                          <a:solidFill>
                            <a:schemeClr val="accent2">
                              <a:lumMod val="75000"/>
                            </a:schemeClr>
                          </a:solidFill>
                          <a:effectLst/>
                        </a:rPr>
                        <a:t>Near point (cm)</a:t>
                      </a:r>
                      <a:endParaRPr kumimoji="0" lang="en-US" sz="1800" b="1" i="0" u="none" strike="noStrike" cap="none" normalizeH="0" baseline="0" dirty="0">
                        <a:ln>
                          <a:noFill/>
                        </a:ln>
                        <a:solidFill>
                          <a:schemeClr val="accent2">
                            <a:lumMod val="75000"/>
                          </a:schemeClr>
                        </a:solidFill>
                        <a:effectLst/>
                        <a:latin typeface="+mn-lt"/>
                        <a:cs typeface="Arial" charset="0"/>
                      </a:endParaRPr>
                    </a:p>
                  </a:txBody>
                  <a:tcPr anchor="ct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a:solidFill>
                            <a:schemeClr val="accent2">
                              <a:lumMod val="75000"/>
                            </a:schemeClr>
                          </a:solidFill>
                        </a:rPr>
                        <a:t>Amplitude of Accommodation</a:t>
                      </a:r>
                    </a:p>
                  </a:txBody>
                  <a:tcPr anchor="ctr">
                    <a:solidFill>
                      <a:schemeClr val="bg1"/>
                    </a:solidFill>
                  </a:tcPr>
                </a:tc>
                <a:extLst>
                  <a:ext uri="{0D108BD9-81ED-4DB2-BD59-A6C34878D82A}">
                    <a16:rowId xmlns:a16="http://schemas.microsoft.com/office/drawing/2014/main" xmlns="" val="10001"/>
                  </a:ext>
                </a:extLst>
              </a:tr>
              <a:tr h="37084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u="none" strike="noStrike" cap="none" normalizeH="0" baseline="0" dirty="0">
                          <a:ln>
                            <a:noFill/>
                          </a:ln>
                          <a:solidFill>
                            <a:schemeClr val="accent4">
                              <a:lumMod val="75000"/>
                            </a:schemeClr>
                          </a:solidFill>
                          <a:effectLst/>
                        </a:rPr>
                        <a:t>10</a:t>
                      </a:r>
                      <a:endParaRPr kumimoji="0" lang="en-US" sz="1800" b="1" i="0" u="none" strike="noStrike" cap="none" normalizeH="0" baseline="0" dirty="0">
                        <a:ln>
                          <a:noFill/>
                        </a:ln>
                        <a:solidFill>
                          <a:schemeClr val="accent4">
                            <a:lumMod val="75000"/>
                          </a:schemeClr>
                        </a:solidFill>
                        <a:effectLst/>
                        <a:latin typeface="Arial" charset="0"/>
                        <a:cs typeface="Arial" charset="0"/>
                      </a:endParaRPr>
                    </a:p>
                  </a:txBody>
                  <a:tcPr marT="45713" marB="45713" anchor="ctr" horzOverflow="overflow">
                    <a:solidFill>
                      <a:schemeClr val="bg1"/>
                    </a:solidFill>
                  </a:tcPr>
                </a:tc>
                <a:tc>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en-US" sz="1800" u="none" strike="noStrike" cap="none" normalizeH="0" baseline="0" dirty="0">
                          <a:ln>
                            <a:noFill/>
                          </a:ln>
                          <a:solidFill>
                            <a:schemeClr val="accent4">
                              <a:lumMod val="75000"/>
                            </a:schemeClr>
                          </a:solidFill>
                          <a:effectLst/>
                        </a:rPr>
                        <a:t>9.0</a:t>
                      </a:r>
                      <a:endParaRPr kumimoji="0" lang="en-US" sz="1800" b="1" i="0" u="none" strike="noStrike" cap="none" normalizeH="0" baseline="0" dirty="0">
                        <a:ln>
                          <a:noFill/>
                        </a:ln>
                        <a:solidFill>
                          <a:schemeClr val="accent4">
                            <a:lumMod val="75000"/>
                          </a:schemeClr>
                        </a:solidFill>
                        <a:effectLst/>
                        <a:latin typeface="Arial" charset="0"/>
                        <a:cs typeface="Arial" charset="0"/>
                      </a:endParaRPr>
                    </a:p>
                  </a:txBody>
                  <a:tcPr marT="45713" marB="45713" anchor="ctr" horzOverflow="overflow">
                    <a:solidFill>
                      <a:schemeClr val="bg1"/>
                    </a:solidFill>
                  </a:tcPr>
                </a:tc>
                <a:tc>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en-US" sz="1800" u="none" strike="noStrike" cap="none" normalizeH="0" baseline="0" dirty="0">
                          <a:ln>
                            <a:noFill/>
                          </a:ln>
                          <a:solidFill>
                            <a:schemeClr val="accent4">
                              <a:lumMod val="75000"/>
                            </a:schemeClr>
                          </a:solidFill>
                          <a:effectLst/>
                        </a:rPr>
                        <a:t>11.0</a:t>
                      </a:r>
                      <a:endParaRPr kumimoji="0" lang="en-US" sz="1800" b="1" i="0" u="none" strike="noStrike" cap="none" normalizeH="0" baseline="0" dirty="0">
                        <a:ln>
                          <a:noFill/>
                        </a:ln>
                        <a:solidFill>
                          <a:schemeClr val="accent4">
                            <a:lumMod val="75000"/>
                          </a:schemeClr>
                        </a:solidFill>
                        <a:effectLst/>
                        <a:latin typeface="Arial" charset="0"/>
                        <a:cs typeface="Arial" charset="0"/>
                      </a:endParaRPr>
                    </a:p>
                  </a:txBody>
                  <a:tcPr marT="45713" marB="45713" anchor="ctr" horzOverflow="overflow">
                    <a:solidFill>
                      <a:schemeClr val="bg1"/>
                    </a:solidFill>
                  </a:tcPr>
                </a:tc>
                <a:extLst>
                  <a:ext uri="{0D108BD9-81ED-4DB2-BD59-A6C34878D82A}">
                    <a16:rowId xmlns:a16="http://schemas.microsoft.com/office/drawing/2014/main" xmlns="" val="10002"/>
                  </a:ext>
                </a:extLst>
              </a:tr>
              <a:tr h="370840">
                <a:tc>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en-US" sz="1800" u="none" strike="noStrike" cap="none" normalizeH="0" baseline="0" dirty="0">
                          <a:ln>
                            <a:noFill/>
                          </a:ln>
                          <a:solidFill>
                            <a:schemeClr val="accent4">
                              <a:lumMod val="75000"/>
                            </a:schemeClr>
                          </a:solidFill>
                          <a:effectLst/>
                        </a:rPr>
                        <a:t>20</a:t>
                      </a:r>
                      <a:endParaRPr kumimoji="0" lang="en-US" sz="1800" b="1" i="0" u="none" strike="noStrike" cap="none" normalizeH="0" baseline="0" dirty="0">
                        <a:ln>
                          <a:noFill/>
                        </a:ln>
                        <a:solidFill>
                          <a:schemeClr val="accent4">
                            <a:lumMod val="75000"/>
                          </a:schemeClr>
                        </a:solidFill>
                        <a:effectLst/>
                        <a:latin typeface="Arial" charset="0"/>
                        <a:cs typeface="Arial" charset="0"/>
                      </a:endParaRPr>
                    </a:p>
                  </a:txBody>
                  <a:tcPr marT="45713" marB="45713" anchor="ctr" horzOverflow="overflow">
                    <a:solidFill>
                      <a:schemeClr val="bg1"/>
                    </a:solidFill>
                  </a:tcPr>
                </a:tc>
                <a:tc>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en-US" sz="1800" u="none" strike="noStrike" cap="none" normalizeH="0" baseline="0" dirty="0">
                          <a:ln>
                            <a:noFill/>
                          </a:ln>
                          <a:solidFill>
                            <a:schemeClr val="accent4">
                              <a:lumMod val="75000"/>
                            </a:schemeClr>
                          </a:solidFill>
                          <a:effectLst/>
                        </a:rPr>
                        <a:t>10.0</a:t>
                      </a:r>
                      <a:endParaRPr kumimoji="0" lang="en-US" sz="1800" b="1" i="0" u="none" strike="noStrike" cap="none" normalizeH="0" baseline="0" dirty="0">
                        <a:ln>
                          <a:noFill/>
                        </a:ln>
                        <a:solidFill>
                          <a:schemeClr val="accent4">
                            <a:lumMod val="75000"/>
                          </a:schemeClr>
                        </a:solidFill>
                        <a:effectLst/>
                        <a:latin typeface="Arial" charset="0"/>
                        <a:cs typeface="Arial" charset="0"/>
                      </a:endParaRPr>
                    </a:p>
                  </a:txBody>
                  <a:tcPr marT="45713" marB="45713" anchor="ctr" horzOverflow="overflow">
                    <a:solidFill>
                      <a:schemeClr val="bg1"/>
                    </a:solidFill>
                  </a:tcPr>
                </a:tc>
                <a:tc>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en-US" sz="1800" u="none" strike="noStrike" cap="none" normalizeH="0" baseline="0" dirty="0">
                          <a:ln>
                            <a:noFill/>
                          </a:ln>
                          <a:solidFill>
                            <a:schemeClr val="accent4">
                              <a:lumMod val="75000"/>
                            </a:schemeClr>
                          </a:solidFill>
                          <a:effectLst/>
                        </a:rPr>
                        <a:t>10.0</a:t>
                      </a:r>
                      <a:endParaRPr kumimoji="0" lang="en-US" sz="1800" b="1" i="0" u="none" strike="noStrike" cap="none" normalizeH="0" baseline="0" dirty="0">
                        <a:ln>
                          <a:noFill/>
                        </a:ln>
                        <a:solidFill>
                          <a:schemeClr val="accent4">
                            <a:lumMod val="75000"/>
                          </a:schemeClr>
                        </a:solidFill>
                        <a:effectLst/>
                        <a:latin typeface="Arial" charset="0"/>
                        <a:cs typeface="Arial" charset="0"/>
                      </a:endParaRPr>
                    </a:p>
                  </a:txBody>
                  <a:tcPr marT="45713" marB="45713" anchor="ctr" horzOverflow="overflow">
                    <a:solidFill>
                      <a:schemeClr val="bg1"/>
                    </a:solidFill>
                  </a:tcPr>
                </a:tc>
                <a:extLst>
                  <a:ext uri="{0D108BD9-81ED-4DB2-BD59-A6C34878D82A}">
                    <a16:rowId xmlns:a16="http://schemas.microsoft.com/office/drawing/2014/main" xmlns="" val="10003"/>
                  </a:ext>
                </a:extLst>
              </a:tr>
              <a:tr h="370840">
                <a:tc>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en-US" sz="1800" u="none" strike="noStrike" cap="none" normalizeH="0" baseline="0" dirty="0">
                          <a:ln>
                            <a:noFill/>
                          </a:ln>
                          <a:solidFill>
                            <a:schemeClr val="accent4">
                              <a:lumMod val="75000"/>
                            </a:schemeClr>
                          </a:solidFill>
                          <a:effectLst/>
                        </a:rPr>
                        <a:t>30</a:t>
                      </a:r>
                      <a:endParaRPr kumimoji="0" lang="en-US" sz="1800" b="1" i="0" u="none" strike="noStrike" cap="none" normalizeH="0" baseline="0" dirty="0">
                        <a:ln>
                          <a:noFill/>
                        </a:ln>
                        <a:solidFill>
                          <a:schemeClr val="accent4">
                            <a:lumMod val="75000"/>
                          </a:schemeClr>
                        </a:solidFill>
                        <a:effectLst/>
                        <a:latin typeface="Arial" charset="0"/>
                        <a:cs typeface="Arial" charset="0"/>
                      </a:endParaRPr>
                    </a:p>
                  </a:txBody>
                  <a:tcPr marT="45713" marB="45713" anchor="ctr" horzOverflow="overflow">
                    <a:solidFill>
                      <a:schemeClr val="bg1"/>
                    </a:solidFill>
                  </a:tcPr>
                </a:tc>
                <a:tc>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en-US" sz="1800" u="none" strike="noStrike" cap="none" normalizeH="0" baseline="0" dirty="0">
                          <a:ln>
                            <a:noFill/>
                          </a:ln>
                          <a:solidFill>
                            <a:schemeClr val="accent4">
                              <a:lumMod val="75000"/>
                            </a:schemeClr>
                          </a:solidFill>
                          <a:effectLst/>
                        </a:rPr>
                        <a:t>12.5</a:t>
                      </a:r>
                      <a:endParaRPr kumimoji="0" lang="en-US" sz="1800" b="1" i="0" u="none" strike="noStrike" cap="none" normalizeH="0" baseline="0" dirty="0">
                        <a:ln>
                          <a:noFill/>
                        </a:ln>
                        <a:solidFill>
                          <a:schemeClr val="accent4">
                            <a:lumMod val="75000"/>
                          </a:schemeClr>
                        </a:solidFill>
                        <a:effectLst/>
                        <a:latin typeface="Arial" charset="0"/>
                        <a:cs typeface="Arial" charset="0"/>
                      </a:endParaRPr>
                    </a:p>
                  </a:txBody>
                  <a:tcPr marT="45713" marB="45713" anchor="ctr" horzOverflow="overflow">
                    <a:solidFill>
                      <a:schemeClr val="bg1"/>
                    </a:solidFill>
                  </a:tcPr>
                </a:tc>
                <a:tc>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en-US" sz="1800" u="none" strike="noStrike" cap="none" normalizeH="0" baseline="0" dirty="0">
                          <a:ln>
                            <a:noFill/>
                          </a:ln>
                          <a:solidFill>
                            <a:schemeClr val="accent4">
                              <a:lumMod val="75000"/>
                            </a:schemeClr>
                          </a:solidFill>
                          <a:effectLst/>
                        </a:rPr>
                        <a:t>8.0</a:t>
                      </a:r>
                      <a:endParaRPr kumimoji="0" lang="en-US" sz="1800" b="1" i="0" u="none" strike="noStrike" cap="none" normalizeH="0" baseline="0" dirty="0">
                        <a:ln>
                          <a:noFill/>
                        </a:ln>
                        <a:solidFill>
                          <a:schemeClr val="accent4">
                            <a:lumMod val="75000"/>
                          </a:schemeClr>
                        </a:solidFill>
                        <a:effectLst/>
                        <a:latin typeface="Arial" charset="0"/>
                        <a:cs typeface="Arial" charset="0"/>
                      </a:endParaRPr>
                    </a:p>
                  </a:txBody>
                  <a:tcPr marT="45713" marB="45713" anchor="ctr" horzOverflow="overflow">
                    <a:solidFill>
                      <a:schemeClr val="bg1"/>
                    </a:solidFill>
                  </a:tcPr>
                </a:tc>
                <a:extLst>
                  <a:ext uri="{0D108BD9-81ED-4DB2-BD59-A6C34878D82A}">
                    <a16:rowId xmlns:a16="http://schemas.microsoft.com/office/drawing/2014/main" xmlns="" val="10004"/>
                  </a:ext>
                </a:extLst>
              </a:tr>
              <a:tr h="370840">
                <a:tc>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en-US" sz="1800" u="none" strike="noStrike" cap="none" normalizeH="0" baseline="0" dirty="0">
                          <a:ln>
                            <a:noFill/>
                          </a:ln>
                          <a:solidFill>
                            <a:schemeClr val="accent4">
                              <a:lumMod val="75000"/>
                            </a:schemeClr>
                          </a:solidFill>
                          <a:effectLst/>
                        </a:rPr>
                        <a:t>40</a:t>
                      </a:r>
                      <a:endParaRPr kumimoji="0" lang="en-US" sz="1800" b="1" i="0" u="none" strike="noStrike" cap="none" normalizeH="0" baseline="0" dirty="0">
                        <a:ln>
                          <a:noFill/>
                        </a:ln>
                        <a:solidFill>
                          <a:schemeClr val="accent4">
                            <a:lumMod val="75000"/>
                          </a:schemeClr>
                        </a:solidFill>
                        <a:effectLst/>
                        <a:latin typeface="Arial" charset="0"/>
                        <a:cs typeface="Arial" charset="0"/>
                      </a:endParaRPr>
                    </a:p>
                  </a:txBody>
                  <a:tcPr marT="45713" marB="45713" anchor="ctr" horzOverflow="overflow">
                    <a:solidFill>
                      <a:schemeClr val="bg1"/>
                    </a:solidFill>
                  </a:tcPr>
                </a:tc>
                <a:tc>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en-US" sz="1800" u="none" strike="noStrike" cap="none" normalizeH="0" baseline="0" dirty="0">
                          <a:ln>
                            <a:noFill/>
                          </a:ln>
                          <a:solidFill>
                            <a:schemeClr val="accent4">
                              <a:lumMod val="75000"/>
                            </a:schemeClr>
                          </a:solidFill>
                          <a:effectLst/>
                        </a:rPr>
                        <a:t>18</a:t>
                      </a:r>
                      <a:endParaRPr kumimoji="0" lang="en-US" sz="1800" b="1" i="0" u="none" strike="noStrike" cap="none" normalizeH="0" baseline="0" dirty="0">
                        <a:ln>
                          <a:noFill/>
                        </a:ln>
                        <a:solidFill>
                          <a:schemeClr val="accent4">
                            <a:lumMod val="75000"/>
                          </a:schemeClr>
                        </a:solidFill>
                        <a:effectLst/>
                        <a:latin typeface="Arial" charset="0"/>
                        <a:cs typeface="Arial" charset="0"/>
                      </a:endParaRPr>
                    </a:p>
                  </a:txBody>
                  <a:tcPr marT="45713" marB="45713" anchor="ctr" horzOverflow="overflow">
                    <a:solidFill>
                      <a:schemeClr val="bg1"/>
                    </a:solidFill>
                  </a:tcPr>
                </a:tc>
                <a:tc>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en-US" sz="1800" u="none" strike="noStrike" cap="none" normalizeH="0" baseline="0" dirty="0">
                          <a:ln>
                            <a:noFill/>
                          </a:ln>
                          <a:solidFill>
                            <a:schemeClr val="accent4">
                              <a:lumMod val="75000"/>
                            </a:schemeClr>
                          </a:solidFill>
                          <a:effectLst/>
                        </a:rPr>
                        <a:t>5.5</a:t>
                      </a:r>
                      <a:endParaRPr kumimoji="0" lang="en-US" sz="1800" b="1" i="0" u="none" strike="noStrike" cap="none" normalizeH="0" baseline="0" dirty="0">
                        <a:ln>
                          <a:noFill/>
                        </a:ln>
                        <a:solidFill>
                          <a:schemeClr val="accent4">
                            <a:lumMod val="75000"/>
                          </a:schemeClr>
                        </a:solidFill>
                        <a:effectLst/>
                        <a:latin typeface="Arial" charset="0"/>
                        <a:cs typeface="Arial" charset="0"/>
                      </a:endParaRPr>
                    </a:p>
                  </a:txBody>
                  <a:tcPr marT="45713" marB="45713" anchor="ctr" horzOverflow="overflow">
                    <a:solidFill>
                      <a:schemeClr val="bg1"/>
                    </a:solidFill>
                  </a:tcPr>
                </a:tc>
                <a:extLst>
                  <a:ext uri="{0D108BD9-81ED-4DB2-BD59-A6C34878D82A}">
                    <a16:rowId xmlns:a16="http://schemas.microsoft.com/office/drawing/2014/main" xmlns="" val="10005"/>
                  </a:ext>
                </a:extLst>
              </a:tr>
              <a:tr h="370840">
                <a:tc>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en-US" sz="1800" u="none" strike="noStrike" cap="none" normalizeH="0" baseline="0" dirty="0">
                          <a:ln>
                            <a:noFill/>
                          </a:ln>
                          <a:solidFill>
                            <a:schemeClr val="accent4">
                              <a:lumMod val="75000"/>
                            </a:schemeClr>
                          </a:solidFill>
                          <a:effectLst/>
                        </a:rPr>
                        <a:t>60</a:t>
                      </a:r>
                      <a:endParaRPr kumimoji="0" lang="en-US" sz="1800" b="1" i="0" u="none" strike="noStrike" cap="none" normalizeH="0" baseline="0" dirty="0">
                        <a:ln>
                          <a:noFill/>
                        </a:ln>
                        <a:solidFill>
                          <a:schemeClr val="accent4">
                            <a:lumMod val="75000"/>
                          </a:schemeClr>
                        </a:solidFill>
                        <a:effectLst/>
                        <a:latin typeface="Arial" charset="0"/>
                        <a:cs typeface="Arial" charset="0"/>
                      </a:endParaRPr>
                    </a:p>
                  </a:txBody>
                  <a:tcPr marT="45713" marB="45713" anchor="ctr" horzOverflow="overflow">
                    <a:solidFill>
                      <a:schemeClr val="bg1"/>
                    </a:solidFill>
                  </a:tcPr>
                </a:tc>
                <a:tc>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en-US" sz="1800" u="none" strike="noStrike" cap="none" normalizeH="0" baseline="0" dirty="0">
                          <a:ln>
                            <a:noFill/>
                          </a:ln>
                          <a:solidFill>
                            <a:schemeClr val="accent4">
                              <a:lumMod val="75000"/>
                            </a:schemeClr>
                          </a:solidFill>
                          <a:effectLst/>
                        </a:rPr>
                        <a:t>83</a:t>
                      </a:r>
                      <a:endParaRPr kumimoji="0" lang="en-US" sz="1800" b="1" i="0" u="none" strike="noStrike" cap="none" normalizeH="0" baseline="0" dirty="0">
                        <a:ln>
                          <a:noFill/>
                        </a:ln>
                        <a:solidFill>
                          <a:schemeClr val="accent4">
                            <a:lumMod val="75000"/>
                          </a:schemeClr>
                        </a:solidFill>
                        <a:effectLst/>
                        <a:latin typeface="Arial" charset="0"/>
                        <a:cs typeface="Arial" charset="0"/>
                      </a:endParaRPr>
                    </a:p>
                  </a:txBody>
                  <a:tcPr marT="45713" marB="45713" anchor="ctr" horzOverflow="overflow">
                    <a:solidFill>
                      <a:schemeClr val="bg1"/>
                    </a:solidFill>
                  </a:tcPr>
                </a:tc>
                <a:tc>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en-US" sz="1800" u="none" strike="noStrike" cap="none" normalizeH="0" baseline="0" dirty="0">
                          <a:ln>
                            <a:noFill/>
                          </a:ln>
                          <a:solidFill>
                            <a:schemeClr val="accent4">
                              <a:lumMod val="75000"/>
                            </a:schemeClr>
                          </a:solidFill>
                          <a:effectLst/>
                        </a:rPr>
                        <a:t>1.2</a:t>
                      </a:r>
                      <a:endParaRPr kumimoji="0" lang="en-US" sz="1800" b="1" i="0" u="none" strike="noStrike" cap="none" normalizeH="0" baseline="0" dirty="0">
                        <a:ln>
                          <a:noFill/>
                        </a:ln>
                        <a:solidFill>
                          <a:schemeClr val="accent4">
                            <a:lumMod val="75000"/>
                          </a:schemeClr>
                        </a:solidFill>
                        <a:effectLst/>
                        <a:latin typeface="Arial" charset="0"/>
                        <a:cs typeface="Arial" charset="0"/>
                      </a:endParaRPr>
                    </a:p>
                  </a:txBody>
                  <a:tcPr marT="45713" marB="45713" anchor="ctr" horzOverflow="overflow">
                    <a:solidFill>
                      <a:schemeClr val="bg1"/>
                    </a:solidFill>
                  </a:tcPr>
                </a:tc>
                <a:extLst>
                  <a:ext uri="{0D108BD9-81ED-4DB2-BD59-A6C34878D82A}">
                    <a16:rowId xmlns:a16="http://schemas.microsoft.com/office/drawing/2014/main" xmlns="" val="10006"/>
                  </a:ext>
                </a:extLst>
              </a:tr>
              <a:tr h="370840">
                <a:tc>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en-US" sz="1800" u="none" strike="noStrike" cap="none" normalizeH="0" baseline="0" dirty="0">
                          <a:ln>
                            <a:noFill/>
                          </a:ln>
                          <a:solidFill>
                            <a:schemeClr val="accent4">
                              <a:lumMod val="75000"/>
                            </a:schemeClr>
                          </a:solidFill>
                          <a:effectLst/>
                        </a:rPr>
                        <a:t>70</a:t>
                      </a:r>
                      <a:endParaRPr kumimoji="0" lang="en-US" sz="1800" b="1" i="0" u="none" strike="noStrike" cap="none" normalizeH="0" baseline="0" dirty="0">
                        <a:ln>
                          <a:noFill/>
                        </a:ln>
                        <a:solidFill>
                          <a:schemeClr val="accent4">
                            <a:lumMod val="75000"/>
                          </a:schemeClr>
                        </a:solidFill>
                        <a:effectLst/>
                        <a:latin typeface="Arial" charset="0"/>
                        <a:cs typeface="Arial" charset="0"/>
                      </a:endParaRPr>
                    </a:p>
                  </a:txBody>
                  <a:tcPr marT="45713" marB="45713" anchor="ctr" horzOverflow="overflow">
                    <a:solidFill>
                      <a:schemeClr val="bg1"/>
                    </a:solidFill>
                  </a:tcPr>
                </a:tc>
                <a:tc>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en-US" sz="1800" u="none" strike="noStrike" cap="none" normalizeH="0" baseline="0" dirty="0">
                          <a:ln>
                            <a:noFill/>
                          </a:ln>
                          <a:solidFill>
                            <a:schemeClr val="accent4">
                              <a:lumMod val="75000"/>
                            </a:schemeClr>
                          </a:solidFill>
                          <a:effectLst/>
                        </a:rPr>
                        <a:t>100</a:t>
                      </a:r>
                      <a:endParaRPr kumimoji="0" lang="en-US" sz="1800" b="1" i="0" u="none" strike="noStrike" cap="none" normalizeH="0" baseline="0" dirty="0">
                        <a:ln>
                          <a:noFill/>
                        </a:ln>
                        <a:solidFill>
                          <a:schemeClr val="accent4">
                            <a:lumMod val="75000"/>
                          </a:schemeClr>
                        </a:solidFill>
                        <a:effectLst/>
                        <a:latin typeface="Arial" charset="0"/>
                        <a:cs typeface="Arial" charset="0"/>
                      </a:endParaRPr>
                    </a:p>
                  </a:txBody>
                  <a:tcPr marT="45713" marB="45713" anchor="ctr" horzOverflow="overflow">
                    <a:solidFill>
                      <a:schemeClr val="bg1"/>
                    </a:solidFill>
                  </a:tcPr>
                </a:tc>
                <a:tc>
                  <a:txBody>
                    <a:bodyPr/>
                    <a:lstStyle/>
                    <a:p>
                      <a:pPr marL="0" marR="0" lvl="0" indent="0" algn="ctr" defTabSz="914400" rtl="1" eaLnBrk="1" fontAlgn="base" latinLnBrk="0" hangingPunct="1">
                        <a:lnSpc>
                          <a:spcPct val="100000"/>
                        </a:lnSpc>
                        <a:spcBef>
                          <a:spcPct val="20000"/>
                        </a:spcBef>
                        <a:spcAft>
                          <a:spcPct val="0"/>
                        </a:spcAft>
                        <a:buClrTx/>
                        <a:buSzTx/>
                        <a:buFontTx/>
                        <a:buNone/>
                        <a:tabLst/>
                      </a:pPr>
                      <a:r>
                        <a:rPr kumimoji="0" lang="en-US" sz="1800" u="none" strike="noStrike" cap="none" normalizeH="0" baseline="0" dirty="0">
                          <a:ln>
                            <a:noFill/>
                          </a:ln>
                          <a:solidFill>
                            <a:schemeClr val="accent4">
                              <a:lumMod val="75000"/>
                            </a:schemeClr>
                          </a:solidFill>
                          <a:effectLst/>
                        </a:rPr>
                        <a:t>1.0</a:t>
                      </a:r>
                      <a:endParaRPr kumimoji="0" lang="en-US" sz="1800" b="1" i="0" u="none" strike="noStrike" cap="none" normalizeH="0" baseline="0" dirty="0">
                        <a:ln>
                          <a:noFill/>
                        </a:ln>
                        <a:solidFill>
                          <a:schemeClr val="accent4">
                            <a:lumMod val="75000"/>
                          </a:schemeClr>
                        </a:solidFill>
                        <a:effectLst/>
                        <a:latin typeface="Arial" charset="0"/>
                        <a:cs typeface="Arial" charset="0"/>
                      </a:endParaRPr>
                    </a:p>
                  </a:txBody>
                  <a:tcPr marT="45713" marB="45713" anchor="ctr" horzOverflow="overflow">
                    <a:solidFill>
                      <a:schemeClr val="bg1"/>
                    </a:solidFill>
                  </a:tcPr>
                </a:tc>
                <a:extLst>
                  <a:ext uri="{0D108BD9-81ED-4DB2-BD59-A6C34878D82A}">
                    <a16:rowId xmlns:a16="http://schemas.microsoft.com/office/drawing/2014/main" xmlns="" val="10007"/>
                  </a:ext>
                </a:extLst>
              </a:tr>
            </a:tbl>
          </a:graphicData>
        </a:graphic>
      </p:graphicFrame>
    </p:spTree>
    <p:extLst>
      <p:ext uri="{BB962C8B-B14F-4D97-AF65-F5344CB8AC3E}">
        <p14:creationId xmlns:p14="http://schemas.microsoft.com/office/powerpoint/2010/main" val="17865647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Presbyopia</a:t>
            </a:r>
          </a:p>
        </p:txBody>
      </p:sp>
      <p:sp>
        <p:nvSpPr>
          <p:cNvPr id="3" name="Slide Number Placeholder 2"/>
          <p:cNvSpPr>
            <a:spLocks noGrp="1"/>
          </p:cNvSpPr>
          <p:nvPr>
            <p:ph type="sldNum" sz="quarter" idx="12"/>
          </p:nvPr>
        </p:nvSpPr>
        <p:spPr/>
        <p:txBody>
          <a:bodyPr/>
          <a:lstStyle/>
          <a:p>
            <a:fld id="{4929A69E-7D8F-4515-9605-0315ABD4F316}" type="slidenum">
              <a:rPr lang="en-US" smtClean="0"/>
              <a:t>24</a:t>
            </a:fld>
            <a:endParaRPr lang="en-US" dirty="0"/>
          </a:p>
        </p:txBody>
      </p:sp>
      <p:sp>
        <p:nvSpPr>
          <p:cNvPr id="4" name="Content Placeholder 3"/>
          <p:cNvSpPr>
            <a:spLocks noGrp="1"/>
          </p:cNvSpPr>
          <p:nvPr>
            <p:ph sz="quarter" idx="1"/>
          </p:nvPr>
        </p:nvSpPr>
        <p:spPr>
          <a:xfrm>
            <a:off x="609442" y="1556792"/>
            <a:ext cx="5387461" cy="4600168"/>
          </a:xfrm>
        </p:spPr>
        <p:txBody>
          <a:bodyPr>
            <a:normAutofit/>
          </a:bodyPr>
          <a:lstStyle/>
          <a:p>
            <a:pPr marL="285750" indent="-285750" defTabSz="533400">
              <a:lnSpc>
                <a:spcPct val="90000"/>
              </a:lnSpc>
              <a:spcAft>
                <a:spcPct val="35000"/>
              </a:spcAft>
              <a:buClr>
                <a:schemeClr val="accent2">
                  <a:lumMod val="75000"/>
                </a:schemeClr>
              </a:buClr>
              <a:buFont typeface=".LucidaGrandeUI" charset="0"/>
              <a:buChar char="▸"/>
              <a:defRPr/>
            </a:pPr>
            <a:r>
              <a:rPr lang="en-GB" sz="1600" dirty="0"/>
              <a:t>With age, the lens grows larger and thicker and becomes far less </a:t>
            </a:r>
            <a:r>
              <a:rPr lang="en-GB" sz="1600" dirty="0" smtClean="0"/>
              <a:t>elastic.</a:t>
            </a:r>
          </a:p>
          <a:p>
            <a:pPr marL="285750" indent="-285750" defTabSz="533400">
              <a:lnSpc>
                <a:spcPct val="90000"/>
              </a:lnSpc>
              <a:spcAft>
                <a:spcPct val="35000"/>
              </a:spcAft>
              <a:buClr>
                <a:schemeClr val="accent2">
                  <a:lumMod val="75000"/>
                </a:schemeClr>
              </a:buClr>
              <a:buFont typeface=".LucidaGrandeUI" charset="0"/>
              <a:buChar char="▸"/>
              <a:defRPr/>
            </a:pPr>
            <a:endParaRPr lang="en-GB" sz="100" dirty="0"/>
          </a:p>
          <a:p>
            <a:pPr marL="285750" indent="-285750" defTabSz="533400">
              <a:lnSpc>
                <a:spcPct val="90000"/>
              </a:lnSpc>
              <a:spcAft>
                <a:spcPct val="35000"/>
              </a:spcAft>
              <a:buClr>
                <a:schemeClr val="accent2">
                  <a:lumMod val="75000"/>
                </a:schemeClr>
              </a:buClr>
              <a:buFont typeface=".LucidaGrandeUI" charset="0"/>
              <a:buChar char="▸"/>
              <a:defRPr/>
            </a:pPr>
            <a:r>
              <a:rPr lang="en-GB" sz="1600" dirty="0"/>
              <a:t>The lens can no longer become as spherical as at a younger </a:t>
            </a:r>
            <a:r>
              <a:rPr lang="en-GB" sz="1600" dirty="0" smtClean="0"/>
              <a:t>age.</a:t>
            </a:r>
          </a:p>
          <a:p>
            <a:pPr marL="285750" indent="-285750" defTabSz="533400">
              <a:lnSpc>
                <a:spcPct val="90000"/>
              </a:lnSpc>
              <a:spcAft>
                <a:spcPct val="35000"/>
              </a:spcAft>
              <a:buClr>
                <a:schemeClr val="accent2">
                  <a:lumMod val="75000"/>
                </a:schemeClr>
              </a:buClr>
              <a:buFont typeface=".LucidaGrandeUI" charset="0"/>
              <a:buChar char="▸"/>
              <a:defRPr/>
            </a:pPr>
            <a:endParaRPr lang="en-GB" sz="100" dirty="0"/>
          </a:p>
          <a:p>
            <a:pPr marL="285750" indent="-285750" defTabSz="533400">
              <a:lnSpc>
                <a:spcPct val="90000"/>
              </a:lnSpc>
              <a:spcAft>
                <a:spcPct val="35000"/>
              </a:spcAft>
              <a:buClr>
                <a:schemeClr val="accent2">
                  <a:lumMod val="75000"/>
                </a:schemeClr>
              </a:buClr>
              <a:buFont typeface=".LucidaGrandeUI" charset="0"/>
              <a:buChar char="▸"/>
              <a:defRPr/>
            </a:pPr>
            <a:r>
              <a:rPr lang="en-GB" sz="1600" dirty="0"/>
              <a:t>This results in loss of accommodation due to the decrease in the degree to which the curvature of the lens can be increased. </a:t>
            </a:r>
            <a:endParaRPr lang="en-GB" sz="1600" dirty="0" smtClean="0"/>
          </a:p>
          <a:p>
            <a:pPr marL="285750" indent="-285750" defTabSz="533400">
              <a:lnSpc>
                <a:spcPct val="90000"/>
              </a:lnSpc>
              <a:spcAft>
                <a:spcPct val="35000"/>
              </a:spcAft>
              <a:buClr>
                <a:schemeClr val="accent2">
                  <a:lumMod val="75000"/>
                </a:schemeClr>
              </a:buClr>
              <a:buFont typeface=".LucidaGrandeUI" charset="0"/>
              <a:buChar char="▸"/>
              <a:defRPr/>
            </a:pPr>
            <a:endParaRPr lang="en-GB" sz="100" dirty="0"/>
          </a:p>
          <a:p>
            <a:pPr marL="285750" indent="-285750" defTabSz="533400">
              <a:lnSpc>
                <a:spcPct val="90000"/>
              </a:lnSpc>
              <a:spcAft>
                <a:spcPct val="35000"/>
              </a:spcAft>
              <a:buClr>
                <a:schemeClr val="accent2">
                  <a:lumMod val="75000"/>
                </a:schemeClr>
              </a:buClr>
              <a:buFont typeface=".LucidaGrandeUI" charset="0"/>
              <a:buChar char="▸"/>
              <a:defRPr/>
            </a:pPr>
            <a:r>
              <a:rPr lang="en-GB" altLang="en-US" sz="1600" dirty="0">
                <a:solidFill>
                  <a:srgbClr val="000000"/>
                </a:solidFill>
              </a:rPr>
              <a:t>Lens is hardened and cannot </a:t>
            </a:r>
            <a:endParaRPr lang="en-GB" altLang="en-US" sz="1600" dirty="0" smtClean="0">
              <a:solidFill>
                <a:srgbClr val="000000"/>
              </a:solidFill>
            </a:endParaRPr>
          </a:p>
          <a:p>
            <a:pPr marL="0" indent="0" defTabSz="533400">
              <a:lnSpc>
                <a:spcPct val="90000"/>
              </a:lnSpc>
              <a:spcAft>
                <a:spcPct val="35000"/>
              </a:spcAft>
              <a:buClr>
                <a:schemeClr val="accent2">
                  <a:lumMod val="75000"/>
                </a:schemeClr>
              </a:buClr>
              <a:buNone/>
              <a:defRPr/>
            </a:pPr>
            <a:r>
              <a:rPr lang="en-GB" altLang="en-US" sz="1600" dirty="0">
                <a:solidFill>
                  <a:srgbClr val="000000"/>
                </a:solidFill>
              </a:rPr>
              <a:t> </a:t>
            </a:r>
            <a:r>
              <a:rPr lang="en-GB" altLang="en-US" sz="1600" dirty="0" smtClean="0">
                <a:solidFill>
                  <a:srgbClr val="000000"/>
                </a:solidFill>
              </a:rPr>
              <a:t>    become </a:t>
            </a:r>
            <a:r>
              <a:rPr lang="en-GB" altLang="en-US" sz="1600" dirty="0">
                <a:solidFill>
                  <a:srgbClr val="000000"/>
                </a:solidFill>
              </a:rPr>
              <a:t>more spherical to </a:t>
            </a:r>
            <a:endParaRPr lang="en-GB" altLang="en-US" sz="1600" dirty="0" smtClean="0">
              <a:solidFill>
                <a:srgbClr val="000000"/>
              </a:solidFill>
            </a:endParaRPr>
          </a:p>
          <a:p>
            <a:pPr marL="0" indent="0" defTabSz="533400">
              <a:lnSpc>
                <a:spcPct val="90000"/>
              </a:lnSpc>
              <a:spcAft>
                <a:spcPct val="35000"/>
              </a:spcAft>
              <a:buClr>
                <a:schemeClr val="accent2">
                  <a:lumMod val="75000"/>
                </a:schemeClr>
              </a:buClr>
              <a:buNone/>
              <a:defRPr/>
            </a:pPr>
            <a:r>
              <a:rPr lang="en-GB" altLang="en-US" sz="1600" dirty="0">
                <a:solidFill>
                  <a:srgbClr val="000000"/>
                </a:solidFill>
              </a:rPr>
              <a:t> </a:t>
            </a:r>
            <a:r>
              <a:rPr lang="en-GB" altLang="en-US" sz="1600" dirty="0" smtClean="0">
                <a:solidFill>
                  <a:srgbClr val="000000"/>
                </a:solidFill>
              </a:rPr>
              <a:t>    refract </a:t>
            </a:r>
            <a:r>
              <a:rPr lang="en-GB" altLang="en-US" sz="1600" dirty="0">
                <a:solidFill>
                  <a:srgbClr val="000000"/>
                </a:solidFill>
              </a:rPr>
              <a:t>light from the </a:t>
            </a:r>
            <a:endParaRPr lang="en-GB" altLang="en-US" sz="1600" dirty="0" smtClean="0">
              <a:solidFill>
                <a:srgbClr val="000000"/>
              </a:solidFill>
            </a:endParaRPr>
          </a:p>
          <a:p>
            <a:pPr marL="0" indent="0" defTabSz="533400">
              <a:lnSpc>
                <a:spcPct val="90000"/>
              </a:lnSpc>
              <a:spcAft>
                <a:spcPct val="35000"/>
              </a:spcAft>
              <a:buClr>
                <a:schemeClr val="accent2">
                  <a:lumMod val="75000"/>
                </a:schemeClr>
              </a:buClr>
              <a:buNone/>
              <a:defRPr/>
            </a:pPr>
            <a:r>
              <a:rPr lang="en-GB" altLang="en-US" sz="1600" dirty="0">
                <a:solidFill>
                  <a:srgbClr val="000000"/>
                </a:solidFill>
              </a:rPr>
              <a:t> </a:t>
            </a:r>
            <a:r>
              <a:rPr lang="en-GB" altLang="en-US" sz="1600" dirty="0" smtClean="0">
                <a:solidFill>
                  <a:srgbClr val="000000"/>
                </a:solidFill>
              </a:rPr>
              <a:t>    closer </a:t>
            </a:r>
            <a:r>
              <a:rPr lang="en-GB" altLang="en-US" sz="1600" dirty="0">
                <a:solidFill>
                  <a:srgbClr val="000000"/>
                </a:solidFill>
              </a:rPr>
              <a:t>object.</a:t>
            </a:r>
            <a:endParaRPr lang="en-GB" sz="1600" dirty="0">
              <a:solidFill>
                <a:srgbClr val="000000"/>
              </a:solidFill>
            </a:endParaRPr>
          </a:p>
          <a:p>
            <a:endParaRPr lang="en-US" sz="1600" dirty="0"/>
          </a:p>
        </p:txBody>
      </p:sp>
      <p:sp>
        <p:nvSpPr>
          <p:cNvPr id="5" name="Content Placeholder 4"/>
          <p:cNvSpPr>
            <a:spLocks noGrp="1"/>
          </p:cNvSpPr>
          <p:nvPr>
            <p:ph sz="quarter" idx="2"/>
          </p:nvPr>
        </p:nvSpPr>
        <p:spPr>
          <a:xfrm>
            <a:off x="6174658" y="1556791"/>
            <a:ext cx="5387461" cy="4597123"/>
          </a:xfrm>
        </p:spPr>
        <p:txBody>
          <a:bodyPr>
            <a:normAutofit/>
          </a:bodyPr>
          <a:lstStyle/>
          <a:p>
            <a:pPr marL="285750" indent="-285750">
              <a:buClr>
                <a:schemeClr val="accent2">
                  <a:lumMod val="75000"/>
                </a:schemeClr>
              </a:buClr>
              <a:buFont typeface=".LucidaGrandeUI" charset="0"/>
              <a:buChar char="▸"/>
            </a:pPr>
            <a:r>
              <a:rPr lang="en-US" sz="1800" dirty="0">
                <a:solidFill>
                  <a:schemeClr val="accent2">
                    <a:lumMod val="75000"/>
                  </a:schemeClr>
                </a:solidFill>
              </a:rPr>
              <a:t>Presbyopia: (</a:t>
            </a:r>
            <a:r>
              <a:rPr lang="en-US" sz="1800" dirty="0" err="1">
                <a:solidFill>
                  <a:schemeClr val="accent2">
                    <a:lumMod val="75000"/>
                  </a:schemeClr>
                </a:solidFill>
              </a:rPr>
              <a:t>triade</a:t>
            </a:r>
            <a:r>
              <a:rPr lang="en-US" sz="1800" dirty="0">
                <a:solidFill>
                  <a:schemeClr val="accent2">
                    <a:lumMod val="75000"/>
                  </a:schemeClr>
                </a:solidFill>
              </a:rPr>
              <a:t>):</a:t>
            </a:r>
          </a:p>
          <a:p>
            <a:pPr marL="285750" indent="-285750">
              <a:buClr>
                <a:schemeClr val="accent2">
                  <a:lumMod val="75000"/>
                </a:schemeClr>
              </a:buClr>
              <a:buFont typeface=".HiraKakuInterface-W3" charset="-128"/>
              <a:buChar char="・"/>
            </a:pPr>
            <a:r>
              <a:rPr lang="en-US" sz="1800" dirty="0">
                <a:solidFill>
                  <a:schemeClr val="tx1">
                    <a:lumMod val="95000"/>
                    <a:lumOff val="5000"/>
                  </a:schemeClr>
                </a:solidFill>
              </a:rPr>
              <a:t>loss of accommodation &amp; focus behind </a:t>
            </a:r>
            <a:r>
              <a:rPr lang="en-US" sz="1800" dirty="0" smtClean="0">
                <a:solidFill>
                  <a:schemeClr val="tx1">
                    <a:lumMod val="95000"/>
                    <a:lumOff val="5000"/>
                  </a:schemeClr>
                </a:solidFill>
              </a:rPr>
              <a:t>retina.</a:t>
            </a:r>
            <a:endParaRPr lang="en-US" sz="1800" dirty="0">
              <a:solidFill>
                <a:schemeClr val="tx1">
                  <a:lumMod val="95000"/>
                  <a:lumOff val="5000"/>
                </a:schemeClr>
              </a:solidFill>
            </a:endParaRPr>
          </a:p>
          <a:p>
            <a:pPr marL="285750" indent="-285750">
              <a:buClr>
                <a:schemeClr val="accent2">
                  <a:lumMod val="75000"/>
                </a:schemeClr>
              </a:buClr>
              <a:buFont typeface=".HiraKakuInterface-W3" charset="-128"/>
              <a:buChar char="・"/>
            </a:pPr>
            <a:r>
              <a:rPr lang="en-US" sz="1800" dirty="0">
                <a:solidFill>
                  <a:schemeClr val="tx1">
                    <a:lumMod val="95000"/>
                    <a:lumOff val="5000"/>
                  </a:schemeClr>
                </a:solidFill>
              </a:rPr>
              <a:t>loss of lens </a:t>
            </a:r>
            <a:r>
              <a:rPr lang="en-US" sz="1800" dirty="0" smtClean="0">
                <a:solidFill>
                  <a:schemeClr val="tx1">
                    <a:lumMod val="95000"/>
                    <a:lumOff val="5000"/>
                  </a:schemeClr>
                </a:solidFill>
              </a:rPr>
              <a:t>elasticity.</a:t>
            </a:r>
            <a:endParaRPr lang="en-US" sz="1800" dirty="0">
              <a:solidFill>
                <a:schemeClr val="tx1">
                  <a:lumMod val="95000"/>
                  <a:lumOff val="5000"/>
                </a:schemeClr>
              </a:solidFill>
            </a:endParaRPr>
          </a:p>
          <a:p>
            <a:pPr marL="285750" indent="-285750">
              <a:buClr>
                <a:schemeClr val="accent2">
                  <a:lumMod val="75000"/>
                </a:schemeClr>
              </a:buClr>
              <a:buFont typeface=".HiraKakuInterface-W3" charset="-128"/>
              <a:buChar char="・"/>
            </a:pPr>
            <a:r>
              <a:rPr lang="en-US" sz="1800" dirty="0">
                <a:solidFill>
                  <a:schemeClr val="tx1">
                    <a:lumMod val="95000"/>
                    <a:lumOff val="5000"/>
                  </a:schemeClr>
                </a:solidFill>
              </a:rPr>
              <a:t>near point </a:t>
            </a:r>
            <a:r>
              <a:rPr lang="en-US" sz="1800" dirty="0" smtClean="0">
                <a:solidFill>
                  <a:schemeClr val="tx1">
                    <a:lumMod val="95000"/>
                    <a:lumOff val="5000"/>
                  </a:schemeClr>
                </a:solidFill>
              </a:rPr>
              <a:t>recede.</a:t>
            </a:r>
            <a:endParaRPr lang="en-US" sz="1800" dirty="0">
              <a:solidFill>
                <a:schemeClr val="tx1">
                  <a:lumMod val="95000"/>
                  <a:lumOff val="5000"/>
                </a:schemeClr>
              </a:solidFill>
            </a:endParaRPr>
          </a:p>
          <a:p>
            <a:pPr marL="285750" indent="-285750">
              <a:buClr>
                <a:schemeClr val="accent2">
                  <a:lumMod val="75000"/>
                </a:schemeClr>
              </a:buClr>
              <a:buFont typeface=".HiraKakuInterface-W3" charset="-128"/>
              <a:buChar char="・"/>
            </a:pPr>
            <a:r>
              <a:rPr lang="en-US" sz="1800" dirty="0">
                <a:solidFill>
                  <a:schemeClr val="tx1">
                    <a:lumMod val="95000"/>
                    <a:lumOff val="5000"/>
                  </a:schemeClr>
                </a:solidFill>
              </a:rPr>
              <a:t>Correction by </a:t>
            </a:r>
            <a:r>
              <a:rPr lang="en-US" sz="1800" dirty="0">
                <a:solidFill>
                  <a:srgbClr val="FF0000"/>
                </a:solidFill>
              </a:rPr>
              <a:t>biconvex </a:t>
            </a:r>
            <a:r>
              <a:rPr lang="en-US" sz="1800" dirty="0" smtClean="0">
                <a:solidFill>
                  <a:srgbClr val="FF0000"/>
                </a:solidFill>
              </a:rPr>
              <a:t>lens.</a:t>
            </a:r>
            <a:endParaRPr lang="en-GB" sz="1800" dirty="0"/>
          </a:p>
          <a:p>
            <a:endParaRPr lang="en-US" sz="1800" dirty="0"/>
          </a:p>
        </p:txBody>
      </p:sp>
      <p:cxnSp>
        <p:nvCxnSpPr>
          <p:cNvPr id="6" name="Straight Connector 5"/>
          <p:cNvCxnSpPr/>
          <p:nvPr/>
        </p:nvCxnSpPr>
        <p:spPr>
          <a:xfrm flipH="1">
            <a:off x="6094412" y="1143000"/>
            <a:ext cx="20" cy="5213350"/>
          </a:xfrm>
          <a:prstGeom prst="line">
            <a:avLst/>
          </a:prstGeom>
          <a:ln>
            <a:prstDash val="dashDot"/>
          </a:ln>
        </p:spPr>
        <p:style>
          <a:lnRef idx="1">
            <a:schemeClr val="accent2"/>
          </a:lnRef>
          <a:fillRef idx="0">
            <a:schemeClr val="accent2"/>
          </a:fillRef>
          <a:effectRef idx="0">
            <a:schemeClr val="accent2"/>
          </a:effectRef>
          <a:fontRef idx="minor">
            <a:schemeClr val="tx1"/>
          </a:fontRef>
        </p:style>
      </p:cxnSp>
      <p:sp>
        <p:nvSpPr>
          <p:cNvPr id="7" name="TextBox 6"/>
          <p:cNvSpPr txBox="1"/>
          <p:nvPr/>
        </p:nvSpPr>
        <p:spPr>
          <a:xfrm>
            <a:off x="3502124" y="1143000"/>
            <a:ext cx="2592288" cy="307777"/>
          </a:xfrm>
          <a:prstGeom prst="rect">
            <a:avLst/>
          </a:prstGeom>
          <a:solidFill>
            <a:schemeClr val="accent3">
              <a:lumMod val="40000"/>
              <a:lumOff val="60000"/>
            </a:schemeClr>
          </a:solidFill>
          <a:ln>
            <a:solidFill>
              <a:schemeClr val="accent3">
                <a:lumMod val="75000"/>
              </a:schemeClr>
            </a:solidFill>
          </a:ln>
          <a:effectLst/>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1400" b="1" dirty="0">
                <a:solidFill>
                  <a:schemeClr val="tx2"/>
                </a:solidFill>
                <a:latin typeface="+mj-lt"/>
                <a:ea typeface="+mj-ea"/>
                <a:cs typeface="+mj-cs"/>
              </a:rPr>
              <a:t>ONLY IN MALES’ SLIDES </a:t>
            </a:r>
          </a:p>
        </p:txBody>
      </p:sp>
      <p:pic>
        <p:nvPicPr>
          <p:cNvPr id="8" name="Content Placeholder 5"/>
          <p:cNvPicPr>
            <a:picLocks noChangeAspect="1"/>
          </p:cNvPicPr>
          <p:nvPr/>
        </p:nvPicPr>
        <p:blipFill>
          <a:blip r:embed="rId2"/>
          <a:stretch>
            <a:fillRect/>
          </a:stretch>
        </p:blipFill>
        <p:spPr>
          <a:xfrm>
            <a:off x="2790169" y="4022831"/>
            <a:ext cx="3286422" cy="2233824"/>
          </a:xfrm>
          <a:prstGeom prst="rect">
            <a:avLst/>
          </a:prstGeom>
          <a:ln>
            <a:noFill/>
          </a:ln>
        </p:spPr>
      </p:pic>
      <p:sp>
        <p:nvSpPr>
          <p:cNvPr id="9" name="TextBox 8"/>
          <p:cNvSpPr txBox="1"/>
          <p:nvPr/>
        </p:nvSpPr>
        <p:spPr>
          <a:xfrm>
            <a:off x="6094412" y="1146378"/>
            <a:ext cx="2733328" cy="307777"/>
          </a:xfrm>
          <a:prstGeom prst="rect">
            <a:avLst/>
          </a:prstGeom>
          <a:solidFill>
            <a:srgbClr val="E4CBE7"/>
          </a:solidFill>
          <a:ln>
            <a:solidFill>
              <a:srgbClr val="A954AB"/>
            </a:solidFill>
          </a:ln>
          <a:effectLst/>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1400" b="1" dirty="0">
                <a:solidFill>
                  <a:schemeClr val="tx2"/>
                </a:solidFill>
                <a:latin typeface="+mj-lt"/>
                <a:ea typeface="+mj-ea"/>
                <a:cs typeface="+mj-cs"/>
              </a:rPr>
              <a:t>ONLY IN FEMALES’ SLIDES </a:t>
            </a:r>
          </a:p>
        </p:txBody>
      </p:sp>
    </p:spTree>
    <p:extLst>
      <p:ext uri="{BB962C8B-B14F-4D97-AF65-F5344CB8AC3E}">
        <p14:creationId xmlns:p14="http://schemas.microsoft.com/office/powerpoint/2010/main" val="40756019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Argyll </a:t>
            </a:r>
            <a:r>
              <a:rPr lang="en-US" sz="3200" dirty="0" err="1" smtClean="0"/>
              <a:t>robertson</a:t>
            </a:r>
            <a:r>
              <a:rPr lang="en-US" sz="3200" dirty="0" smtClean="0"/>
              <a:t> pupil (neuro-syphilis)</a:t>
            </a:r>
            <a:endParaRPr lang="en-US" sz="3200" dirty="0"/>
          </a:p>
        </p:txBody>
      </p:sp>
      <p:sp>
        <p:nvSpPr>
          <p:cNvPr id="3" name="Slide Number Placeholder 2"/>
          <p:cNvSpPr>
            <a:spLocks noGrp="1"/>
          </p:cNvSpPr>
          <p:nvPr>
            <p:ph type="sldNum" sz="quarter" idx="12"/>
          </p:nvPr>
        </p:nvSpPr>
        <p:spPr/>
        <p:txBody>
          <a:bodyPr/>
          <a:lstStyle/>
          <a:p>
            <a:fld id="{4929A69E-7D8F-4515-9605-0315ABD4F316}" type="slidenum">
              <a:rPr lang="en-US" smtClean="0"/>
              <a:t>25</a:t>
            </a:fld>
            <a:endParaRPr lang="en-US" dirty="0"/>
          </a:p>
        </p:txBody>
      </p:sp>
      <p:sp>
        <p:nvSpPr>
          <p:cNvPr id="4" name="Content Placeholder 3"/>
          <p:cNvSpPr>
            <a:spLocks noGrp="1"/>
          </p:cNvSpPr>
          <p:nvPr>
            <p:ph sz="quarter" idx="1"/>
          </p:nvPr>
        </p:nvSpPr>
        <p:spPr>
          <a:xfrm>
            <a:off x="609459" y="1312483"/>
            <a:ext cx="10969943" cy="3916717"/>
          </a:xfrm>
        </p:spPr>
        <p:txBody>
          <a:bodyPr>
            <a:noAutofit/>
          </a:bodyPr>
          <a:lstStyle/>
          <a:p>
            <a:pPr marL="298450" marR="300355" indent="-285750">
              <a:lnSpc>
                <a:spcPct val="85400"/>
              </a:lnSpc>
              <a:spcBef>
                <a:spcPts val="390"/>
              </a:spcBef>
              <a:buClr>
                <a:schemeClr val="accent2">
                  <a:lumMod val="75000"/>
                </a:schemeClr>
              </a:buClr>
              <a:buSzPct val="79687"/>
              <a:tabLst>
                <a:tab pos="296545" algn="l"/>
              </a:tabLst>
            </a:pPr>
            <a:r>
              <a:rPr lang="en-US" sz="1600" dirty="0"/>
              <a:t>Normally, the pupil constricts in response to: the accommodation Reflex &amp; the light reflex.</a:t>
            </a:r>
          </a:p>
          <a:p>
            <a:pPr marL="355600" marR="300355" indent="-342900">
              <a:lnSpc>
                <a:spcPct val="85400"/>
              </a:lnSpc>
              <a:spcBef>
                <a:spcPts val="390"/>
              </a:spcBef>
              <a:buClr>
                <a:schemeClr val="accent2">
                  <a:lumMod val="75000"/>
                </a:schemeClr>
              </a:buClr>
              <a:buSzPct val="79687"/>
              <a:buFont typeface=".LucidaGrandeUI" charset="0"/>
              <a:buChar char="▸"/>
              <a:tabLst>
                <a:tab pos="296545" algn="l"/>
              </a:tabLst>
            </a:pPr>
            <a:endParaRPr lang="en-US" sz="1600" dirty="0"/>
          </a:p>
          <a:p>
            <a:pPr marL="298450" marR="300355" indent="-285750">
              <a:lnSpc>
                <a:spcPct val="85400"/>
              </a:lnSpc>
              <a:spcBef>
                <a:spcPts val="390"/>
              </a:spcBef>
              <a:buClr>
                <a:schemeClr val="accent2">
                  <a:lumMod val="75000"/>
                </a:schemeClr>
              </a:buClr>
              <a:buSzPct val="79687"/>
              <a:tabLst>
                <a:tab pos="296545" algn="l"/>
              </a:tabLst>
            </a:pPr>
            <a:r>
              <a:rPr lang="en-US" sz="1600" dirty="0"/>
              <a:t>In neuro-syphilis, it constrict in response to: accommodation reflex but not to the light reflex.</a:t>
            </a:r>
          </a:p>
          <a:p>
            <a:pPr marL="355600" marR="300355" indent="-342900">
              <a:lnSpc>
                <a:spcPct val="85400"/>
              </a:lnSpc>
              <a:spcBef>
                <a:spcPts val="390"/>
              </a:spcBef>
              <a:buClr>
                <a:schemeClr val="accent2">
                  <a:lumMod val="75000"/>
                </a:schemeClr>
              </a:buClr>
              <a:buSzPct val="79687"/>
              <a:buFont typeface=".LucidaGrandeUI" charset="0"/>
              <a:buChar char="▸"/>
              <a:tabLst>
                <a:tab pos="296545" algn="l"/>
              </a:tabLst>
            </a:pPr>
            <a:endParaRPr lang="en-US" sz="1600" dirty="0"/>
          </a:p>
          <a:p>
            <a:pPr>
              <a:lnSpc>
                <a:spcPts val="3000"/>
              </a:lnSpc>
              <a:buClr>
                <a:schemeClr val="accent2">
                  <a:lumMod val="75000"/>
                </a:schemeClr>
              </a:buClr>
            </a:pPr>
            <a:r>
              <a:rPr lang="en-US" sz="1600" dirty="0">
                <a:solidFill>
                  <a:schemeClr val="accent2">
                    <a:lumMod val="75000"/>
                  </a:schemeClr>
                </a:solidFill>
              </a:rPr>
              <a:t>In syphilis </a:t>
            </a:r>
            <a:r>
              <a:rPr lang="en-US" sz="1600" dirty="0" err="1">
                <a:solidFill>
                  <a:schemeClr val="accent2">
                    <a:lumMod val="75000"/>
                  </a:schemeClr>
                </a:solidFill>
              </a:rPr>
              <a:t>tabes</a:t>
            </a:r>
            <a:r>
              <a:rPr lang="en-US" sz="1600" dirty="0">
                <a:solidFill>
                  <a:schemeClr val="accent2">
                    <a:lumMod val="75000"/>
                  </a:schemeClr>
                </a:solidFill>
              </a:rPr>
              <a:t> dorsalis which destroy </a:t>
            </a:r>
            <a:r>
              <a:rPr lang="en-US" sz="1600" dirty="0" err="1">
                <a:solidFill>
                  <a:schemeClr val="accent2">
                    <a:lumMod val="75000"/>
                  </a:schemeClr>
                </a:solidFill>
              </a:rPr>
              <a:t>pretectal</a:t>
            </a:r>
            <a:r>
              <a:rPr lang="en-US" sz="1600" dirty="0">
                <a:solidFill>
                  <a:schemeClr val="accent2">
                    <a:lumMod val="75000"/>
                  </a:schemeClr>
                </a:solidFill>
              </a:rPr>
              <a:t> nucleus:</a:t>
            </a:r>
          </a:p>
          <a:p>
            <a:pPr>
              <a:lnSpc>
                <a:spcPts val="3000"/>
              </a:lnSpc>
              <a:buClr>
                <a:schemeClr val="accent2">
                  <a:lumMod val="75000"/>
                </a:schemeClr>
              </a:buClr>
              <a:buFont typeface="Arial" panose="020B0604020202020204" pitchFamily="34" charset="0"/>
              <a:buChar char="•"/>
            </a:pPr>
            <a:r>
              <a:rPr lang="en-US" sz="1600" dirty="0"/>
              <a:t>Light R is lost &amp; accommodation R remains because lesion is in </a:t>
            </a:r>
            <a:r>
              <a:rPr lang="en-US" sz="1600" dirty="0" err="1"/>
              <a:t>pretectal</a:t>
            </a:r>
            <a:r>
              <a:rPr lang="en-US" sz="1600" dirty="0"/>
              <a:t> nucleus only,  away from superior colliculus &amp; fibers of accommodation.</a:t>
            </a:r>
          </a:p>
          <a:p>
            <a:pPr marL="50830" indent="-342900">
              <a:buClr>
                <a:schemeClr val="accent2">
                  <a:lumMod val="75000"/>
                </a:schemeClr>
              </a:buClr>
              <a:buFont typeface="Arial" panose="020B0604020202020204" pitchFamily="34" charset="0"/>
              <a:buChar char="•"/>
            </a:pPr>
            <a:endParaRPr lang="en-US" sz="1600" dirty="0"/>
          </a:p>
          <a:p>
            <a:pPr marL="298450" marR="300355" indent="-285750">
              <a:lnSpc>
                <a:spcPct val="85400"/>
              </a:lnSpc>
              <a:spcBef>
                <a:spcPts val="390"/>
              </a:spcBef>
              <a:buClr>
                <a:schemeClr val="accent2">
                  <a:lumMod val="75000"/>
                </a:schemeClr>
              </a:buClr>
              <a:buSzPct val="79687"/>
              <a:buFont typeface="Arial" panose="020B0604020202020204" pitchFamily="34" charset="0"/>
              <a:buChar char="•"/>
              <a:tabLst>
                <a:tab pos="296545" algn="l"/>
              </a:tabLst>
            </a:pPr>
            <a:r>
              <a:rPr lang="en-US" sz="1600" dirty="0"/>
              <a:t>damage of transmission of visual signals from the retinas to the </a:t>
            </a:r>
            <a:r>
              <a:rPr lang="en-US" sz="1600" dirty="0" err="1"/>
              <a:t>edinger-westphal</a:t>
            </a:r>
            <a:r>
              <a:rPr lang="en-US" sz="1600" dirty="0"/>
              <a:t> nucleus, blocking the pupillary reflexes as in alcoholism, encephalitis.</a:t>
            </a:r>
          </a:p>
        </p:txBody>
      </p:sp>
      <p:sp>
        <p:nvSpPr>
          <p:cNvPr id="5" name="TextBox 4"/>
          <p:cNvSpPr txBox="1"/>
          <p:nvPr/>
        </p:nvSpPr>
        <p:spPr>
          <a:xfrm>
            <a:off x="8839573" y="2348880"/>
            <a:ext cx="2733328" cy="307777"/>
          </a:xfrm>
          <a:prstGeom prst="rect">
            <a:avLst/>
          </a:prstGeom>
          <a:solidFill>
            <a:srgbClr val="E4CBE7"/>
          </a:solidFill>
          <a:ln>
            <a:solidFill>
              <a:srgbClr val="A954AB"/>
            </a:solidFill>
          </a:ln>
          <a:effectLst/>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1400" b="1" dirty="0">
                <a:solidFill>
                  <a:schemeClr val="tx2"/>
                </a:solidFill>
                <a:latin typeface="+mj-lt"/>
                <a:ea typeface="+mj-ea"/>
                <a:cs typeface="+mj-cs"/>
              </a:rPr>
              <a:t>ONLY IN FEMALES’ SLIDES </a:t>
            </a:r>
          </a:p>
        </p:txBody>
      </p:sp>
      <p:sp>
        <p:nvSpPr>
          <p:cNvPr id="7" name="TextBox 6"/>
          <p:cNvSpPr txBox="1"/>
          <p:nvPr/>
        </p:nvSpPr>
        <p:spPr>
          <a:xfrm>
            <a:off x="609458" y="2348880"/>
            <a:ext cx="10969943" cy="2246769"/>
          </a:xfrm>
          <a:prstGeom prst="rect">
            <a:avLst/>
          </a:prstGeom>
          <a:noFill/>
          <a:ln w="19050">
            <a:solidFill>
              <a:schemeClr val="bg2">
                <a:lumMod val="50000"/>
              </a:schemeClr>
            </a:solidFill>
            <a:prstDash val="dash"/>
          </a:ln>
        </p:spPr>
        <p:txBody>
          <a:bodyPr wrap="square" rtlCol="0">
            <a:spAutoFit/>
          </a:bodyPr>
          <a:lstStyle/>
          <a:p>
            <a:endParaRPr lang="en-US" sz="1400" dirty="0"/>
          </a:p>
          <a:p>
            <a:endParaRPr lang="en-US" sz="1400" dirty="0"/>
          </a:p>
          <a:p>
            <a:endParaRPr lang="en-US" sz="1400" dirty="0"/>
          </a:p>
          <a:p>
            <a:endParaRPr lang="en-US" sz="1400" dirty="0"/>
          </a:p>
          <a:p>
            <a:endParaRPr lang="en-US" sz="1400" dirty="0"/>
          </a:p>
          <a:p>
            <a:endParaRPr lang="en-US" sz="1400" dirty="0"/>
          </a:p>
          <a:p>
            <a:endParaRPr lang="en-US" sz="1400" dirty="0"/>
          </a:p>
          <a:p>
            <a:endParaRPr lang="en-US" sz="1400" dirty="0"/>
          </a:p>
          <a:p>
            <a:endParaRPr lang="en-US" sz="1400" dirty="0"/>
          </a:p>
          <a:p>
            <a:endParaRPr lang="en-US" sz="1400" dirty="0"/>
          </a:p>
        </p:txBody>
      </p:sp>
    </p:spTree>
    <p:extLst>
      <p:ext uri="{BB962C8B-B14F-4D97-AF65-F5344CB8AC3E}">
        <p14:creationId xmlns:p14="http://schemas.microsoft.com/office/powerpoint/2010/main" val="40760318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Accommodation reflex</a:t>
            </a:r>
          </a:p>
        </p:txBody>
      </p:sp>
      <p:sp>
        <p:nvSpPr>
          <p:cNvPr id="3" name="Slide Number Placeholder 2"/>
          <p:cNvSpPr>
            <a:spLocks noGrp="1"/>
          </p:cNvSpPr>
          <p:nvPr>
            <p:ph type="sldNum" sz="quarter" idx="12"/>
          </p:nvPr>
        </p:nvSpPr>
        <p:spPr/>
        <p:txBody>
          <a:bodyPr/>
          <a:lstStyle/>
          <a:p>
            <a:fld id="{4929A69E-7D8F-4515-9605-0315ABD4F316}" type="slidenum">
              <a:rPr lang="en-US" smtClean="0"/>
              <a:t>26</a:t>
            </a:fld>
            <a:endParaRPr lang="en-US" dirty="0"/>
          </a:p>
        </p:txBody>
      </p:sp>
      <p:sp>
        <p:nvSpPr>
          <p:cNvPr id="4" name="Content Placeholder 3"/>
          <p:cNvSpPr>
            <a:spLocks noGrp="1"/>
          </p:cNvSpPr>
          <p:nvPr>
            <p:ph sz="quarter" idx="1"/>
          </p:nvPr>
        </p:nvSpPr>
        <p:spPr>
          <a:xfrm>
            <a:off x="609461" y="1299552"/>
            <a:ext cx="10969940" cy="4937760"/>
          </a:xfrm>
        </p:spPr>
        <p:txBody>
          <a:bodyPr>
            <a:normAutofit/>
          </a:bodyPr>
          <a:lstStyle/>
          <a:p>
            <a:pPr>
              <a:buClr>
                <a:schemeClr val="accent2">
                  <a:lumMod val="75000"/>
                </a:schemeClr>
              </a:buClr>
            </a:pPr>
            <a:r>
              <a:rPr lang="en-US" sz="1600" dirty="0"/>
              <a:t>Focusing at near object: increased anterior surface curvature of lens by ciliary muscles contraction, slack = relaxed ligaments &amp; increased anterior surface curvature of lens.  In order to add </a:t>
            </a:r>
            <a:r>
              <a:rPr lang="en-US" sz="1600" dirty="0">
                <a:solidFill>
                  <a:schemeClr val="accent4">
                    <a:lumMod val="75000"/>
                  </a:schemeClr>
                </a:solidFill>
              </a:rPr>
              <a:t>12D </a:t>
            </a:r>
            <a:r>
              <a:rPr lang="en-US" sz="1600" dirty="0"/>
              <a:t>to refractive power of lens.</a:t>
            </a:r>
          </a:p>
          <a:p>
            <a:pPr>
              <a:buClr>
                <a:schemeClr val="accent2">
                  <a:lumMod val="75000"/>
                </a:schemeClr>
              </a:buClr>
            </a:pPr>
            <a:endParaRPr lang="en-US" sz="1600" dirty="0"/>
          </a:p>
          <a:p>
            <a:pPr>
              <a:buClr>
                <a:schemeClr val="accent2">
                  <a:lumMod val="75000"/>
                </a:schemeClr>
              </a:buClr>
            </a:pPr>
            <a:r>
              <a:rPr lang="en-US" sz="1600" dirty="0"/>
              <a:t>both circular &amp; longitudinal cilliary muscles contract to pull cilliary muscle forwards &amp; inwards = cilliary muscles edges come close to each other to increase anterior  surface curvature of lens.</a:t>
            </a:r>
          </a:p>
          <a:p>
            <a:pPr>
              <a:buClr>
                <a:schemeClr val="accent2">
                  <a:lumMod val="75000"/>
                </a:schemeClr>
              </a:buClr>
            </a:pPr>
            <a:endParaRPr lang="en-US" sz="1600" dirty="0"/>
          </a:p>
          <a:p>
            <a:pPr>
              <a:buClr>
                <a:schemeClr val="accent2">
                  <a:lumMod val="75000"/>
                </a:schemeClr>
              </a:buClr>
            </a:pPr>
            <a:r>
              <a:rPr lang="en-US" sz="1600" dirty="0">
                <a:solidFill>
                  <a:schemeClr val="accent2">
                    <a:lumMod val="75000"/>
                  </a:schemeClr>
                </a:solidFill>
              </a:rPr>
              <a:t>Test= </a:t>
            </a:r>
            <a:r>
              <a:rPr lang="en-US" sz="1600" dirty="0" err="1"/>
              <a:t>sanson</a:t>
            </a:r>
            <a:r>
              <a:rPr lang="en-US" sz="1600" dirty="0"/>
              <a:t> </a:t>
            </a:r>
            <a:r>
              <a:rPr lang="en-US" sz="1600" dirty="0" err="1"/>
              <a:t>purkinje</a:t>
            </a:r>
            <a:r>
              <a:rPr lang="en-US" sz="1600" dirty="0"/>
              <a:t> image.</a:t>
            </a:r>
          </a:p>
        </p:txBody>
      </p:sp>
      <p:sp>
        <p:nvSpPr>
          <p:cNvPr id="5" name="TextBox 4"/>
          <p:cNvSpPr txBox="1"/>
          <p:nvPr/>
        </p:nvSpPr>
        <p:spPr>
          <a:xfrm>
            <a:off x="9452675" y="0"/>
            <a:ext cx="2733328" cy="307777"/>
          </a:xfrm>
          <a:prstGeom prst="rect">
            <a:avLst/>
          </a:prstGeom>
          <a:solidFill>
            <a:srgbClr val="E4CBE7"/>
          </a:solidFill>
          <a:ln>
            <a:solidFill>
              <a:srgbClr val="A954AB"/>
            </a:solidFill>
          </a:ln>
          <a:effectLst/>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1400" b="1" dirty="0">
                <a:solidFill>
                  <a:schemeClr val="tx2"/>
                </a:solidFill>
                <a:latin typeface="+mj-lt"/>
                <a:ea typeface="+mj-ea"/>
                <a:cs typeface="+mj-cs"/>
              </a:rPr>
              <a:t>ONLY IN FEMALES’ SLIDES </a:t>
            </a:r>
          </a:p>
        </p:txBody>
      </p:sp>
      <p:pic>
        <p:nvPicPr>
          <p:cNvPr id="11" name="Picture 10"/>
          <p:cNvPicPr>
            <a:picLocks noChangeAspect="1"/>
          </p:cNvPicPr>
          <p:nvPr/>
        </p:nvPicPr>
        <p:blipFill rotWithShape="1">
          <a:blip r:embed="rId2"/>
          <a:srcRect l="15742" r="11427"/>
          <a:stretch/>
        </p:blipFill>
        <p:spPr>
          <a:xfrm>
            <a:off x="1977594" y="3616019"/>
            <a:ext cx="3972823" cy="2700762"/>
          </a:xfrm>
          <a:prstGeom prst="rect">
            <a:avLst/>
          </a:prstGeom>
        </p:spPr>
      </p:pic>
      <p:pic>
        <p:nvPicPr>
          <p:cNvPr id="12" name="Picture 11"/>
          <p:cNvPicPr>
            <a:picLocks noChangeAspect="1"/>
          </p:cNvPicPr>
          <p:nvPr/>
        </p:nvPicPr>
        <p:blipFill rotWithShape="1">
          <a:blip r:embed="rId3"/>
          <a:srcRect r="20457"/>
          <a:stretch/>
        </p:blipFill>
        <p:spPr>
          <a:xfrm>
            <a:off x="6598468" y="3616019"/>
            <a:ext cx="3904514" cy="2700762"/>
          </a:xfrm>
          <a:prstGeom prst="rect">
            <a:avLst/>
          </a:prstGeom>
        </p:spPr>
      </p:pic>
    </p:spTree>
    <p:extLst>
      <p:ext uri="{BB962C8B-B14F-4D97-AF65-F5344CB8AC3E}">
        <p14:creationId xmlns:p14="http://schemas.microsoft.com/office/powerpoint/2010/main" val="8718054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782960" y="130527"/>
            <a:ext cx="10511703" cy="4640560"/>
            <a:chOff x="767285" y="-315416"/>
            <a:chExt cx="10511703" cy="5417256"/>
          </a:xfrm>
        </p:grpSpPr>
        <p:sp>
          <p:nvSpPr>
            <p:cNvPr id="9" name="Rectangle 8"/>
            <p:cNvSpPr/>
            <p:nvPr/>
          </p:nvSpPr>
          <p:spPr>
            <a:xfrm>
              <a:off x="767285" y="-315416"/>
              <a:ext cx="10511703" cy="5417256"/>
            </a:xfrm>
            <a:prstGeom prst="rect">
              <a:avLst/>
            </a:prstGeom>
            <a:ln>
              <a:noFill/>
            </a:ln>
          </p:spPr>
        </p:sp>
        <p:sp>
          <p:nvSpPr>
            <p:cNvPr id="10" name="Freeform 9"/>
            <p:cNvSpPr/>
            <p:nvPr/>
          </p:nvSpPr>
          <p:spPr>
            <a:xfrm>
              <a:off x="772417" y="2011341"/>
              <a:ext cx="1909352" cy="763740"/>
            </a:xfrm>
            <a:custGeom>
              <a:avLst/>
              <a:gdLst>
                <a:gd name="connsiteX0" fmla="*/ 0 w 1909352"/>
                <a:gd name="connsiteY0" fmla="*/ 0 h 763740"/>
                <a:gd name="connsiteX1" fmla="*/ 1527482 w 1909352"/>
                <a:gd name="connsiteY1" fmla="*/ 0 h 763740"/>
                <a:gd name="connsiteX2" fmla="*/ 1909352 w 1909352"/>
                <a:gd name="connsiteY2" fmla="*/ 381870 h 763740"/>
                <a:gd name="connsiteX3" fmla="*/ 1527482 w 1909352"/>
                <a:gd name="connsiteY3" fmla="*/ 763740 h 763740"/>
                <a:gd name="connsiteX4" fmla="*/ 0 w 1909352"/>
                <a:gd name="connsiteY4" fmla="*/ 763740 h 763740"/>
                <a:gd name="connsiteX5" fmla="*/ 381870 w 1909352"/>
                <a:gd name="connsiteY5" fmla="*/ 381870 h 763740"/>
                <a:gd name="connsiteX6" fmla="*/ 0 w 1909352"/>
                <a:gd name="connsiteY6" fmla="*/ 0 h 763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9352" h="763740">
                  <a:moveTo>
                    <a:pt x="0" y="0"/>
                  </a:moveTo>
                  <a:lnTo>
                    <a:pt x="1527482" y="0"/>
                  </a:lnTo>
                  <a:lnTo>
                    <a:pt x="1909352" y="381870"/>
                  </a:lnTo>
                  <a:lnTo>
                    <a:pt x="1527482" y="763740"/>
                  </a:lnTo>
                  <a:lnTo>
                    <a:pt x="0" y="763740"/>
                  </a:lnTo>
                  <a:lnTo>
                    <a:pt x="381870" y="381870"/>
                  </a:lnTo>
                  <a:lnTo>
                    <a:pt x="0" y="0"/>
                  </a:lnTo>
                  <a:close/>
                </a:path>
              </a:pathLst>
            </a:custGeom>
            <a:ln>
              <a:solidFill>
                <a:schemeClr val="accent2">
                  <a:lumMod val="75000"/>
                </a:schemeClr>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449879" tIns="22670" rIns="404540" bIns="22670" numCol="1" spcCol="1270" anchor="ctr" anchorCtr="0">
              <a:noAutofit/>
            </a:bodyPr>
            <a:lstStyle/>
            <a:p>
              <a:pPr lvl="0" algn="ctr" defTabSz="755650">
                <a:lnSpc>
                  <a:spcPct val="90000"/>
                </a:lnSpc>
                <a:spcBef>
                  <a:spcPct val="0"/>
                </a:spcBef>
                <a:spcAft>
                  <a:spcPct val="35000"/>
                </a:spcAft>
              </a:pPr>
              <a:r>
                <a:rPr lang="en-US" sz="1700" kern="1200" dirty="0"/>
                <a:t>Retina</a:t>
              </a:r>
            </a:p>
          </p:txBody>
        </p:sp>
        <p:sp>
          <p:nvSpPr>
            <p:cNvPr id="11" name="Freeform 10"/>
            <p:cNvSpPr/>
            <p:nvPr/>
          </p:nvSpPr>
          <p:spPr>
            <a:xfrm>
              <a:off x="2490834" y="2011341"/>
              <a:ext cx="1909352" cy="763740"/>
            </a:xfrm>
            <a:custGeom>
              <a:avLst/>
              <a:gdLst>
                <a:gd name="connsiteX0" fmla="*/ 0 w 1909352"/>
                <a:gd name="connsiteY0" fmla="*/ 0 h 763740"/>
                <a:gd name="connsiteX1" fmla="*/ 1527482 w 1909352"/>
                <a:gd name="connsiteY1" fmla="*/ 0 h 763740"/>
                <a:gd name="connsiteX2" fmla="*/ 1909352 w 1909352"/>
                <a:gd name="connsiteY2" fmla="*/ 381870 h 763740"/>
                <a:gd name="connsiteX3" fmla="*/ 1527482 w 1909352"/>
                <a:gd name="connsiteY3" fmla="*/ 763740 h 763740"/>
                <a:gd name="connsiteX4" fmla="*/ 0 w 1909352"/>
                <a:gd name="connsiteY4" fmla="*/ 763740 h 763740"/>
                <a:gd name="connsiteX5" fmla="*/ 381870 w 1909352"/>
                <a:gd name="connsiteY5" fmla="*/ 381870 h 763740"/>
                <a:gd name="connsiteX6" fmla="*/ 0 w 1909352"/>
                <a:gd name="connsiteY6" fmla="*/ 0 h 763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9352" h="763740">
                  <a:moveTo>
                    <a:pt x="0" y="0"/>
                  </a:moveTo>
                  <a:lnTo>
                    <a:pt x="1527482" y="0"/>
                  </a:lnTo>
                  <a:lnTo>
                    <a:pt x="1909352" y="381870"/>
                  </a:lnTo>
                  <a:lnTo>
                    <a:pt x="1527482" y="763740"/>
                  </a:lnTo>
                  <a:lnTo>
                    <a:pt x="0" y="763740"/>
                  </a:lnTo>
                  <a:lnTo>
                    <a:pt x="381870" y="381870"/>
                  </a:lnTo>
                  <a:lnTo>
                    <a:pt x="0" y="0"/>
                  </a:lnTo>
                  <a:close/>
                </a:path>
              </a:pathLst>
            </a:custGeom>
            <a:ln>
              <a:solidFill>
                <a:schemeClr val="accent2">
                  <a:lumMod val="75000"/>
                </a:schemeClr>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449879" tIns="22670" rIns="404540" bIns="22670" numCol="1" spcCol="1270" anchor="ctr" anchorCtr="0">
              <a:noAutofit/>
            </a:bodyPr>
            <a:lstStyle/>
            <a:p>
              <a:pPr lvl="0" algn="ctr" defTabSz="755650">
                <a:lnSpc>
                  <a:spcPct val="90000"/>
                </a:lnSpc>
                <a:spcBef>
                  <a:spcPct val="0"/>
                </a:spcBef>
                <a:spcAft>
                  <a:spcPct val="35000"/>
                </a:spcAft>
              </a:pPr>
              <a:r>
                <a:rPr lang="en-US" sz="1700" kern="1200" dirty="0"/>
                <a:t>Optic nerve</a:t>
              </a:r>
            </a:p>
          </p:txBody>
        </p:sp>
        <p:sp>
          <p:nvSpPr>
            <p:cNvPr id="12" name="Freeform 11"/>
            <p:cNvSpPr/>
            <p:nvPr/>
          </p:nvSpPr>
          <p:spPr>
            <a:xfrm>
              <a:off x="4209251" y="2011341"/>
              <a:ext cx="1909352" cy="763740"/>
            </a:xfrm>
            <a:custGeom>
              <a:avLst/>
              <a:gdLst>
                <a:gd name="connsiteX0" fmla="*/ 0 w 1909352"/>
                <a:gd name="connsiteY0" fmla="*/ 0 h 763740"/>
                <a:gd name="connsiteX1" fmla="*/ 1527482 w 1909352"/>
                <a:gd name="connsiteY1" fmla="*/ 0 h 763740"/>
                <a:gd name="connsiteX2" fmla="*/ 1909352 w 1909352"/>
                <a:gd name="connsiteY2" fmla="*/ 381870 h 763740"/>
                <a:gd name="connsiteX3" fmla="*/ 1527482 w 1909352"/>
                <a:gd name="connsiteY3" fmla="*/ 763740 h 763740"/>
                <a:gd name="connsiteX4" fmla="*/ 0 w 1909352"/>
                <a:gd name="connsiteY4" fmla="*/ 763740 h 763740"/>
                <a:gd name="connsiteX5" fmla="*/ 381870 w 1909352"/>
                <a:gd name="connsiteY5" fmla="*/ 381870 h 763740"/>
                <a:gd name="connsiteX6" fmla="*/ 0 w 1909352"/>
                <a:gd name="connsiteY6" fmla="*/ 0 h 763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9352" h="763740">
                  <a:moveTo>
                    <a:pt x="0" y="0"/>
                  </a:moveTo>
                  <a:lnTo>
                    <a:pt x="1527482" y="0"/>
                  </a:lnTo>
                  <a:lnTo>
                    <a:pt x="1909352" y="381870"/>
                  </a:lnTo>
                  <a:lnTo>
                    <a:pt x="1527482" y="763740"/>
                  </a:lnTo>
                  <a:lnTo>
                    <a:pt x="0" y="763740"/>
                  </a:lnTo>
                  <a:lnTo>
                    <a:pt x="381870" y="381870"/>
                  </a:lnTo>
                  <a:lnTo>
                    <a:pt x="0" y="0"/>
                  </a:lnTo>
                  <a:close/>
                </a:path>
              </a:pathLst>
            </a:custGeom>
            <a:ln>
              <a:solidFill>
                <a:schemeClr val="accent2">
                  <a:lumMod val="75000"/>
                </a:schemeClr>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449879" tIns="22670" rIns="404540" bIns="22670" numCol="1" spcCol="1270" anchor="ctr" anchorCtr="0">
              <a:noAutofit/>
            </a:bodyPr>
            <a:lstStyle/>
            <a:p>
              <a:pPr lvl="0" algn="ctr" defTabSz="755650">
                <a:lnSpc>
                  <a:spcPct val="90000"/>
                </a:lnSpc>
                <a:spcBef>
                  <a:spcPct val="0"/>
                </a:spcBef>
                <a:spcAft>
                  <a:spcPct val="35000"/>
                </a:spcAft>
              </a:pPr>
              <a:r>
                <a:rPr lang="en-US" sz="1700" kern="1200" dirty="0"/>
                <a:t>Optic chiasma</a:t>
              </a:r>
            </a:p>
          </p:txBody>
        </p:sp>
        <p:sp>
          <p:nvSpPr>
            <p:cNvPr id="13" name="Freeform 12"/>
            <p:cNvSpPr/>
            <p:nvPr/>
          </p:nvSpPr>
          <p:spPr>
            <a:xfrm>
              <a:off x="5927668" y="2011341"/>
              <a:ext cx="1909352" cy="763740"/>
            </a:xfrm>
            <a:custGeom>
              <a:avLst/>
              <a:gdLst>
                <a:gd name="connsiteX0" fmla="*/ 0 w 1909352"/>
                <a:gd name="connsiteY0" fmla="*/ 0 h 763740"/>
                <a:gd name="connsiteX1" fmla="*/ 1527482 w 1909352"/>
                <a:gd name="connsiteY1" fmla="*/ 0 h 763740"/>
                <a:gd name="connsiteX2" fmla="*/ 1909352 w 1909352"/>
                <a:gd name="connsiteY2" fmla="*/ 381870 h 763740"/>
                <a:gd name="connsiteX3" fmla="*/ 1527482 w 1909352"/>
                <a:gd name="connsiteY3" fmla="*/ 763740 h 763740"/>
                <a:gd name="connsiteX4" fmla="*/ 0 w 1909352"/>
                <a:gd name="connsiteY4" fmla="*/ 763740 h 763740"/>
                <a:gd name="connsiteX5" fmla="*/ 381870 w 1909352"/>
                <a:gd name="connsiteY5" fmla="*/ 381870 h 763740"/>
                <a:gd name="connsiteX6" fmla="*/ 0 w 1909352"/>
                <a:gd name="connsiteY6" fmla="*/ 0 h 763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9352" h="763740">
                  <a:moveTo>
                    <a:pt x="0" y="0"/>
                  </a:moveTo>
                  <a:lnTo>
                    <a:pt x="1527482" y="0"/>
                  </a:lnTo>
                  <a:lnTo>
                    <a:pt x="1909352" y="381870"/>
                  </a:lnTo>
                  <a:lnTo>
                    <a:pt x="1527482" y="763740"/>
                  </a:lnTo>
                  <a:lnTo>
                    <a:pt x="0" y="763740"/>
                  </a:lnTo>
                  <a:lnTo>
                    <a:pt x="381870" y="381870"/>
                  </a:lnTo>
                  <a:lnTo>
                    <a:pt x="0" y="0"/>
                  </a:lnTo>
                  <a:close/>
                </a:path>
              </a:pathLst>
            </a:custGeom>
            <a:ln>
              <a:solidFill>
                <a:schemeClr val="accent2">
                  <a:lumMod val="75000"/>
                </a:schemeClr>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449879" tIns="22670" rIns="404540" bIns="22670" numCol="1" spcCol="1270" anchor="ctr" anchorCtr="0">
              <a:noAutofit/>
            </a:bodyPr>
            <a:lstStyle/>
            <a:p>
              <a:pPr lvl="0" algn="ctr" defTabSz="755650">
                <a:lnSpc>
                  <a:spcPct val="90000"/>
                </a:lnSpc>
                <a:spcBef>
                  <a:spcPct val="0"/>
                </a:spcBef>
                <a:spcAft>
                  <a:spcPct val="35000"/>
                </a:spcAft>
              </a:pPr>
              <a:r>
                <a:rPr lang="en-US" sz="1700" kern="1200" dirty="0"/>
                <a:t>Optic tract </a:t>
              </a:r>
            </a:p>
          </p:txBody>
        </p:sp>
        <p:sp>
          <p:nvSpPr>
            <p:cNvPr id="14" name="Freeform 13"/>
            <p:cNvSpPr/>
            <p:nvPr/>
          </p:nvSpPr>
          <p:spPr>
            <a:xfrm>
              <a:off x="7646085" y="2011341"/>
              <a:ext cx="1909352" cy="763740"/>
            </a:xfrm>
            <a:custGeom>
              <a:avLst/>
              <a:gdLst>
                <a:gd name="connsiteX0" fmla="*/ 0 w 1909352"/>
                <a:gd name="connsiteY0" fmla="*/ 0 h 763740"/>
                <a:gd name="connsiteX1" fmla="*/ 1527482 w 1909352"/>
                <a:gd name="connsiteY1" fmla="*/ 0 h 763740"/>
                <a:gd name="connsiteX2" fmla="*/ 1909352 w 1909352"/>
                <a:gd name="connsiteY2" fmla="*/ 381870 h 763740"/>
                <a:gd name="connsiteX3" fmla="*/ 1527482 w 1909352"/>
                <a:gd name="connsiteY3" fmla="*/ 763740 h 763740"/>
                <a:gd name="connsiteX4" fmla="*/ 0 w 1909352"/>
                <a:gd name="connsiteY4" fmla="*/ 763740 h 763740"/>
                <a:gd name="connsiteX5" fmla="*/ 381870 w 1909352"/>
                <a:gd name="connsiteY5" fmla="*/ 381870 h 763740"/>
                <a:gd name="connsiteX6" fmla="*/ 0 w 1909352"/>
                <a:gd name="connsiteY6" fmla="*/ 0 h 763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9352" h="763740">
                  <a:moveTo>
                    <a:pt x="0" y="0"/>
                  </a:moveTo>
                  <a:lnTo>
                    <a:pt x="1527482" y="0"/>
                  </a:lnTo>
                  <a:lnTo>
                    <a:pt x="1909352" y="381870"/>
                  </a:lnTo>
                  <a:lnTo>
                    <a:pt x="1527482" y="763740"/>
                  </a:lnTo>
                  <a:lnTo>
                    <a:pt x="0" y="763740"/>
                  </a:lnTo>
                  <a:lnTo>
                    <a:pt x="381870" y="381870"/>
                  </a:lnTo>
                  <a:lnTo>
                    <a:pt x="0" y="0"/>
                  </a:lnTo>
                  <a:close/>
                </a:path>
              </a:pathLst>
            </a:custGeom>
            <a:ln>
              <a:solidFill>
                <a:schemeClr val="accent2">
                  <a:lumMod val="75000"/>
                </a:schemeClr>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449879" tIns="22670" rIns="404540" bIns="22670" numCol="1" spcCol="1270" anchor="ctr" anchorCtr="0">
              <a:noAutofit/>
            </a:bodyPr>
            <a:lstStyle/>
            <a:p>
              <a:pPr lvl="0" algn="ctr" defTabSz="755650">
                <a:lnSpc>
                  <a:spcPct val="90000"/>
                </a:lnSpc>
                <a:spcBef>
                  <a:spcPct val="0"/>
                </a:spcBef>
                <a:spcAft>
                  <a:spcPct val="35000"/>
                </a:spcAft>
              </a:pPr>
              <a:r>
                <a:rPr lang="en-US" sz="1700" kern="1200"/>
                <a:t>Lateral geniculate body </a:t>
              </a:r>
              <a:endParaRPr lang="en-US" sz="1700" kern="1200" dirty="0"/>
            </a:p>
          </p:txBody>
        </p:sp>
        <p:sp>
          <p:nvSpPr>
            <p:cNvPr id="15" name="Freeform 14"/>
            <p:cNvSpPr/>
            <p:nvPr/>
          </p:nvSpPr>
          <p:spPr>
            <a:xfrm>
              <a:off x="9364503" y="2011341"/>
              <a:ext cx="1909352" cy="763740"/>
            </a:xfrm>
            <a:custGeom>
              <a:avLst/>
              <a:gdLst>
                <a:gd name="connsiteX0" fmla="*/ 0 w 1909352"/>
                <a:gd name="connsiteY0" fmla="*/ 0 h 763740"/>
                <a:gd name="connsiteX1" fmla="*/ 1527482 w 1909352"/>
                <a:gd name="connsiteY1" fmla="*/ 0 h 763740"/>
                <a:gd name="connsiteX2" fmla="*/ 1909352 w 1909352"/>
                <a:gd name="connsiteY2" fmla="*/ 381870 h 763740"/>
                <a:gd name="connsiteX3" fmla="*/ 1527482 w 1909352"/>
                <a:gd name="connsiteY3" fmla="*/ 763740 h 763740"/>
                <a:gd name="connsiteX4" fmla="*/ 0 w 1909352"/>
                <a:gd name="connsiteY4" fmla="*/ 763740 h 763740"/>
                <a:gd name="connsiteX5" fmla="*/ 381870 w 1909352"/>
                <a:gd name="connsiteY5" fmla="*/ 381870 h 763740"/>
                <a:gd name="connsiteX6" fmla="*/ 0 w 1909352"/>
                <a:gd name="connsiteY6" fmla="*/ 0 h 763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9352" h="763740">
                  <a:moveTo>
                    <a:pt x="0" y="0"/>
                  </a:moveTo>
                  <a:lnTo>
                    <a:pt x="1527482" y="0"/>
                  </a:lnTo>
                  <a:lnTo>
                    <a:pt x="1909352" y="381870"/>
                  </a:lnTo>
                  <a:lnTo>
                    <a:pt x="1527482" y="763740"/>
                  </a:lnTo>
                  <a:lnTo>
                    <a:pt x="0" y="763740"/>
                  </a:lnTo>
                  <a:lnTo>
                    <a:pt x="381870" y="381870"/>
                  </a:lnTo>
                  <a:lnTo>
                    <a:pt x="0" y="0"/>
                  </a:lnTo>
                  <a:close/>
                </a:path>
              </a:pathLst>
            </a:custGeom>
            <a:ln>
              <a:solidFill>
                <a:schemeClr val="accent2">
                  <a:lumMod val="75000"/>
                </a:schemeClr>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449879" tIns="22670" rIns="404540" bIns="22670" numCol="1" spcCol="1270" anchor="ctr" anchorCtr="0">
              <a:noAutofit/>
            </a:bodyPr>
            <a:lstStyle/>
            <a:p>
              <a:pPr lvl="0" algn="ctr" defTabSz="755650">
                <a:lnSpc>
                  <a:spcPct val="90000"/>
                </a:lnSpc>
                <a:spcBef>
                  <a:spcPct val="0"/>
                </a:spcBef>
                <a:spcAft>
                  <a:spcPct val="35000"/>
                </a:spcAft>
              </a:pPr>
              <a:r>
                <a:rPr lang="en-US" sz="1700" kern="1200" dirty="0"/>
                <a:t>Visual cortex </a:t>
              </a:r>
            </a:p>
          </p:txBody>
        </p:sp>
      </p:grpSp>
      <p:sp>
        <p:nvSpPr>
          <p:cNvPr id="2" name="عنوان 1"/>
          <p:cNvSpPr>
            <a:spLocks noGrp="1"/>
          </p:cNvSpPr>
          <p:nvPr>
            <p:ph type="title"/>
          </p:nvPr>
        </p:nvSpPr>
        <p:spPr/>
        <p:txBody>
          <a:bodyPr>
            <a:normAutofit/>
          </a:bodyPr>
          <a:lstStyle/>
          <a:p>
            <a:r>
              <a:rPr lang="en-US" sz="3200" dirty="0"/>
              <a:t>The accommodation reflex</a:t>
            </a:r>
          </a:p>
        </p:txBody>
      </p:sp>
      <p:sp>
        <p:nvSpPr>
          <p:cNvPr id="3" name="عنصر نائب لرقم الشريحة 2"/>
          <p:cNvSpPr>
            <a:spLocks noGrp="1"/>
          </p:cNvSpPr>
          <p:nvPr>
            <p:ph type="sldNum" sz="quarter" idx="12"/>
          </p:nvPr>
        </p:nvSpPr>
        <p:spPr/>
        <p:txBody>
          <a:bodyPr/>
          <a:lstStyle/>
          <a:p>
            <a:fld id="{4929A69E-7D8F-4515-9605-0315ABD4F316}" type="slidenum">
              <a:rPr lang="en-US" smtClean="0"/>
              <a:t>27</a:t>
            </a:fld>
            <a:endParaRPr lang="en-US" dirty="0"/>
          </a:p>
        </p:txBody>
      </p:sp>
      <p:sp>
        <p:nvSpPr>
          <p:cNvPr id="5" name="TextBox 4"/>
          <p:cNvSpPr txBox="1"/>
          <p:nvPr/>
        </p:nvSpPr>
        <p:spPr>
          <a:xfrm>
            <a:off x="9596537" y="-8756"/>
            <a:ext cx="2592288" cy="307777"/>
          </a:xfrm>
          <a:prstGeom prst="rect">
            <a:avLst/>
          </a:prstGeom>
          <a:solidFill>
            <a:schemeClr val="accent3">
              <a:lumMod val="40000"/>
              <a:lumOff val="60000"/>
            </a:schemeClr>
          </a:solidFill>
          <a:ln>
            <a:solidFill>
              <a:schemeClr val="accent3">
                <a:lumMod val="75000"/>
              </a:schemeClr>
            </a:solidFill>
          </a:ln>
          <a:effectLst/>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1400" b="1" dirty="0">
                <a:solidFill>
                  <a:schemeClr val="tx2"/>
                </a:solidFill>
                <a:latin typeface="+mj-lt"/>
                <a:ea typeface="+mj-ea"/>
                <a:cs typeface="+mj-cs"/>
              </a:rPr>
              <a:t>ONLY IN MALES’ SLIDES </a:t>
            </a:r>
          </a:p>
        </p:txBody>
      </p:sp>
      <p:grpSp>
        <p:nvGrpSpPr>
          <p:cNvPr id="16" name="Group 15"/>
          <p:cNvGrpSpPr/>
          <p:nvPr/>
        </p:nvGrpSpPr>
        <p:grpSpPr>
          <a:xfrm>
            <a:off x="910282" y="2881468"/>
            <a:ext cx="10352012" cy="4759926"/>
            <a:chOff x="782960" y="2636912"/>
            <a:chExt cx="10352012" cy="5417256"/>
          </a:xfrm>
        </p:grpSpPr>
        <p:sp>
          <p:nvSpPr>
            <p:cNvPr id="17" name="Rectangle 16"/>
            <p:cNvSpPr/>
            <p:nvPr/>
          </p:nvSpPr>
          <p:spPr>
            <a:xfrm>
              <a:off x="782960" y="2636912"/>
              <a:ext cx="10352012" cy="5417256"/>
            </a:xfrm>
            <a:prstGeom prst="rect">
              <a:avLst/>
            </a:prstGeom>
            <a:ln>
              <a:noFill/>
            </a:ln>
          </p:spPr>
        </p:sp>
        <p:sp>
          <p:nvSpPr>
            <p:cNvPr id="18" name="Freeform 17"/>
            <p:cNvSpPr/>
            <p:nvPr/>
          </p:nvSpPr>
          <p:spPr>
            <a:xfrm>
              <a:off x="785487" y="4895672"/>
              <a:ext cx="2249338" cy="899735"/>
            </a:xfrm>
            <a:custGeom>
              <a:avLst/>
              <a:gdLst>
                <a:gd name="connsiteX0" fmla="*/ 0 w 2249338"/>
                <a:gd name="connsiteY0" fmla="*/ 0 h 899735"/>
                <a:gd name="connsiteX1" fmla="*/ 1799471 w 2249338"/>
                <a:gd name="connsiteY1" fmla="*/ 0 h 899735"/>
                <a:gd name="connsiteX2" fmla="*/ 2249338 w 2249338"/>
                <a:gd name="connsiteY2" fmla="*/ 449868 h 899735"/>
                <a:gd name="connsiteX3" fmla="*/ 1799471 w 2249338"/>
                <a:gd name="connsiteY3" fmla="*/ 899735 h 899735"/>
                <a:gd name="connsiteX4" fmla="*/ 0 w 2249338"/>
                <a:gd name="connsiteY4" fmla="*/ 899735 h 899735"/>
                <a:gd name="connsiteX5" fmla="*/ 449868 w 2249338"/>
                <a:gd name="connsiteY5" fmla="*/ 449868 h 899735"/>
                <a:gd name="connsiteX6" fmla="*/ 0 w 2249338"/>
                <a:gd name="connsiteY6" fmla="*/ 0 h 899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49338" h="899735">
                  <a:moveTo>
                    <a:pt x="0" y="0"/>
                  </a:moveTo>
                  <a:lnTo>
                    <a:pt x="1799471" y="0"/>
                  </a:lnTo>
                  <a:lnTo>
                    <a:pt x="2249338" y="449868"/>
                  </a:lnTo>
                  <a:lnTo>
                    <a:pt x="1799471" y="899735"/>
                  </a:lnTo>
                  <a:lnTo>
                    <a:pt x="0" y="899735"/>
                  </a:lnTo>
                  <a:lnTo>
                    <a:pt x="449868" y="449868"/>
                  </a:lnTo>
                  <a:lnTo>
                    <a:pt x="0" y="0"/>
                  </a:lnTo>
                  <a:close/>
                </a:path>
              </a:pathLst>
            </a:custGeom>
            <a:ln>
              <a:solidFill>
                <a:schemeClr val="accent2">
                  <a:lumMod val="75000"/>
                </a:schemeClr>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509876" tIns="20003" rIns="469870" bIns="20003" numCol="1" spcCol="1270" anchor="ctr" anchorCtr="0">
              <a:noAutofit/>
            </a:bodyPr>
            <a:lstStyle/>
            <a:p>
              <a:pPr lvl="0" algn="ctr" defTabSz="666750">
                <a:lnSpc>
                  <a:spcPct val="90000"/>
                </a:lnSpc>
                <a:spcBef>
                  <a:spcPct val="0"/>
                </a:spcBef>
                <a:spcAft>
                  <a:spcPct val="35000"/>
                </a:spcAft>
              </a:pPr>
              <a:r>
                <a:rPr lang="en-US" sz="1500" kern="1200"/>
                <a:t>Oculomotor </a:t>
              </a:r>
              <a:r>
                <a:rPr lang="en-US" sz="1500" kern="1200" dirty="0"/>
                <a:t>nucleus</a:t>
              </a:r>
            </a:p>
          </p:txBody>
        </p:sp>
        <p:sp>
          <p:nvSpPr>
            <p:cNvPr id="19" name="Freeform 18"/>
            <p:cNvSpPr/>
            <p:nvPr/>
          </p:nvSpPr>
          <p:spPr>
            <a:xfrm>
              <a:off x="2809892" y="4895672"/>
              <a:ext cx="2249338" cy="899735"/>
            </a:xfrm>
            <a:custGeom>
              <a:avLst/>
              <a:gdLst>
                <a:gd name="connsiteX0" fmla="*/ 0 w 2249338"/>
                <a:gd name="connsiteY0" fmla="*/ 0 h 899735"/>
                <a:gd name="connsiteX1" fmla="*/ 1799471 w 2249338"/>
                <a:gd name="connsiteY1" fmla="*/ 0 h 899735"/>
                <a:gd name="connsiteX2" fmla="*/ 2249338 w 2249338"/>
                <a:gd name="connsiteY2" fmla="*/ 449868 h 899735"/>
                <a:gd name="connsiteX3" fmla="*/ 1799471 w 2249338"/>
                <a:gd name="connsiteY3" fmla="*/ 899735 h 899735"/>
                <a:gd name="connsiteX4" fmla="*/ 0 w 2249338"/>
                <a:gd name="connsiteY4" fmla="*/ 899735 h 899735"/>
                <a:gd name="connsiteX5" fmla="*/ 449868 w 2249338"/>
                <a:gd name="connsiteY5" fmla="*/ 449868 h 899735"/>
                <a:gd name="connsiteX6" fmla="*/ 0 w 2249338"/>
                <a:gd name="connsiteY6" fmla="*/ 0 h 899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49338" h="899735">
                  <a:moveTo>
                    <a:pt x="0" y="0"/>
                  </a:moveTo>
                  <a:lnTo>
                    <a:pt x="1799471" y="0"/>
                  </a:lnTo>
                  <a:lnTo>
                    <a:pt x="2249338" y="449868"/>
                  </a:lnTo>
                  <a:lnTo>
                    <a:pt x="1799471" y="899735"/>
                  </a:lnTo>
                  <a:lnTo>
                    <a:pt x="0" y="899735"/>
                  </a:lnTo>
                  <a:lnTo>
                    <a:pt x="449868" y="449868"/>
                  </a:lnTo>
                  <a:lnTo>
                    <a:pt x="0" y="0"/>
                  </a:lnTo>
                  <a:close/>
                </a:path>
              </a:pathLst>
            </a:custGeom>
            <a:ln>
              <a:solidFill>
                <a:schemeClr val="accent2">
                  <a:lumMod val="75000"/>
                </a:schemeClr>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509876" tIns="20003" rIns="469870" bIns="20003" numCol="1" spcCol="1270" anchor="ctr" anchorCtr="0">
              <a:noAutofit/>
            </a:bodyPr>
            <a:lstStyle/>
            <a:p>
              <a:pPr lvl="0" algn="ctr" defTabSz="666750">
                <a:lnSpc>
                  <a:spcPct val="90000"/>
                </a:lnSpc>
                <a:spcBef>
                  <a:spcPct val="0"/>
                </a:spcBef>
                <a:spcAft>
                  <a:spcPct val="35000"/>
                </a:spcAft>
              </a:pPr>
              <a:r>
                <a:rPr lang="en-US" sz="1500" kern="1200" dirty="0"/>
                <a:t>parasympathetic</a:t>
              </a:r>
            </a:p>
          </p:txBody>
        </p:sp>
        <p:sp>
          <p:nvSpPr>
            <p:cNvPr id="20" name="Freeform 19"/>
            <p:cNvSpPr/>
            <p:nvPr/>
          </p:nvSpPr>
          <p:spPr>
            <a:xfrm>
              <a:off x="4834296" y="4895672"/>
              <a:ext cx="2249338" cy="899735"/>
            </a:xfrm>
            <a:custGeom>
              <a:avLst/>
              <a:gdLst>
                <a:gd name="connsiteX0" fmla="*/ 0 w 2249338"/>
                <a:gd name="connsiteY0" fmla="*/ 0 h 899735"/>
                <a:gd name="connsiteX1" fmla="*/ 1799471 w 2249338"/>
                <a:gd name="connsiteY1" fmla="*/ 0 h 899735"/>
                <a:gd name="connsiteX2" fmla="*/ 2249338 w 2249338"/>
                <a:gd name="connsiteY2" fmla="*/ 449868 h 899735"/>
                <a:gd name="connsiteX3" fmla="*/ 1799471 w 2249338"/>
                <a:gd name="connsiteY3" fmla="*/ 899735 h 899735"/>
                <a:gd name="connsiteX4" fmla="*/ 0 w 2249338"/>
                <a:gd name="connsiteY4" fmla="*/ 899735 h 899735"/>
                <a:gd name="connsiteX5" fmla="*/ 449868 w 2249338"/>
                <a:gd name="connsiteY5" fmla="*/ 449868 h 899735"/>
                <a:gd name="connsiteX6" fmla="*/ 0 w 2249338"/>
                <a:gd name="connsiteY6" fmla="*/ 0 h 899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49338" h="899735">
                  <a:moveTo>
                    <a:pt x="0" y="0"/>
                  </a:moveTo>
                  <a:lnTo>
                    <a:pt x="1799471" y="0"/>
                  </a:lnTo>
                  <a:lnTo>
                    <a:pt x="2249338" y="449868"/>
                  </a:lnTo>
                  <a:lnTo>
                    <a:pt x="1799471" y="899735"/>
                  </a:lnTo>
                  <a:lnTo>
                    <a:pt x="0" y="899735"/>
                  </a:lnTo>
                  <a:lnTo>
                    <a:pt x="449868" y="449868"/>
                  </a:lnTo>
                  <a:lnTo>
                    <a:pt x="0" y="0"/>
                  </a:lnTo>
                  <a:close/>
                </a:path>
              </a:pathLst>
            </a:custGeom>
            <a:ln>
              <a:solidFill>
                <a:schemeClr val="accent2">
                  <a:lumMod val="75000"/>
                </a:schemeClr>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509876" tIns="20003" rIns="469870" bIns="20003" numCol="1" spcCol="1270" anchor="ctr" anchorCtr="0">
              <a:noAutofit/>
            </a:bodyPr>
            <a:lstStyle/>
            <a:p>
              <a:pPr lvl="0" algn="ctr" defTabSz="666750">
                <a:lnSpc>
                  <a:spcPct val="90000"/>
                </a:lnSpc>
                <a:spcBef>
                  <a:spcPct val="0"/>
                </a:spcBef>
                <a:spcAft>
                  <a:spcPct val="35000"/>
                </a:spcAft>
              </a:pPr>
              <a:r>
                <a:rPr lang="en-US" sz="1500" kern="1200" dirty="0"/>
                <a:t>Ciliary ganglion</a:t>
              </a:r>
            </a:p>
          </p:txBody>
        </p:sp>
        <p:sp>
          <p:nvSpPr>
            <p:cNvPr id="21" name="Freeform 20"/>
            <p:cNvSpPr/>
            <p:nvPr/>
          </p:nvSpPr>
          <p:spPr>
            <a:xfrm>
              <a:off x="6858701" y="4895672"/>
              <a:ext cx="2249338" cy="899735"/>
            </a:xfrm>
            <a:custGeom>
              <a:avLst/>
              <a:gdLst>
                <a:gd name="connsiteX0" fmla="*/ 0 w 2249338"/>
                <a:gd name="connsiteY0" fmla="*/ 0 h 899735"/>
                <a:gd name="connsiteX1" fmla="*/ 1799471 w 2249338"/>
                <a:gd name="connsiteY1" fmla="*/ 0 h 899735"/>
                <a:gd name="connsiteX2" fmla="*/ 2249338 w 2249338"/>
                <a:gd name="connsiteY2" fmla="*/ 449868 h 899735"/>
                <a:gd name="connsiteX3" fmla="*/ 1799471 w 2249338"/>
                <a:gd name="connsiteY3" fmla="*/ 899735 h 899735"/>
                <a:gd name="connsiteX4" fmla="*/ 0 w 2249338"/>
                <a:gd name="connsiteY4" fmla="*/ 899735 h 899735"/>
                <a:gd name="connsiteX5" fmla="*/ 449868 w 2249338"/>
                <a:gd name="connsiteY5" fmla="*/ 449868 h 899735"/>
                <a:gd name="connsiteX6" fmla="*/ 0 w 2249338"/>
                <a:gd name="connsiteY6" fmla="*/ 0 h 899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49338" h="899735">
                  <a:moveTo>
                    <a:pt x="0" y="0"/>
                  </a:moveTo>
                  <a:lnTo>
                    <a:pt x="1799471" y="0"/>
                  </a:lnTo>
                  <a:lnTo>
                    <a:pt x="2249338" y="449868"/>
                  </a:lnTo>
                  <a:lnTo>
                    <a:pt x="1799471" y="899735"/>
                  </a:lnTo>
                  <a:lnTo>
                    <a:pt x="0" y="899735"/>
                  </a:lnTo>
                  <a:lnTo>
                    <a:pt x="449868" y="449868"/>
                  </a:lnTo>
                  <a:lnTo>
                    <a:pt x="0" y="0"/>
                  </a:lnTo>
                  <a:close/>
                </a:path>
              </a:pathLst>
            </a:custGeom>
            <a:ln>
              <a:solidFill>
                <a:schemeClr val="accent2">
                  <a:lumMod val="75000"/>
                </a:schemeClr>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509876" tIns="20003" rIns="469870" bIns="20003" numCol="1" spcCol="1270" anchor="ctr" anchorCtr="0">
              <a:noAutofit/>
            </a:bodyPr>
            <a:lstStyle/>
            <a:p>
              <a:pPr lvl="0" algn="ctr" defTabSz="666750">
                <a:lnSpc>
                  <a:spcPct val="90000"/>
                </a:lnSpc>
                <a:spcBef>
                  <a:spcPct val="0"/>
                </a:spcBef>
                <a:spcAft>
                  <a:spcPct val="35000"/>
                </a:spcAft>
              </a:pPr>
              <a:r>
                <a:rPr lang="en-US" sz="1500" kern="1200" dirty="0"/>
                <a:t>Ciliary muscle</a:t>
              </a:r>
            </a:p>
          </p:txBody>
        </p:sp>
        <p:sp>
          <p:nvSpPr>
            <p:cNvPr id="22" name="Freeform 21"/>
            <p:cNvSpPr/>
            <p:nvPr/>
          </p:nvSpPr>
          <p:spPr>
            <a:xfrm>
              <a:off x="8883106" y="4895672"/>
              <a:ext cx="2249338" cy="899735"/>
            </a:xfrm>
            <a:custGeom>
              <a:avLst/>
              <a:gdLst>
                <a:gd name="connsiteX0" fmla="*/ 0 w 2249338"/>
                <a:gd name="connsiteY0" fmla="*/ 0 h 899735"/>
                <a:gd name="connsiteX1" fmla="*/ 1799471 w 2249338"/>
                <a:gd name="connsiteY1" fmla="*/ 0 h 899735"/>
                <a:gd name="connsiteX2" fmla="*/ 2249338 w 2249338"/>
                <a:gd name="connsiteY2" fmla="*/ 449868 h 899735"/>
                <a:gd name="connsiteX3" fmla="*/ 1799471 w 2249338"/>
                <a:gd name="connsiteY3" fmla="*/ 899735 h 899735"/>
                <a:gd name="connsiteX4" fmla="*/ 0 w 2249338"/>
                <a:gd name="connsiteY4" fmla="*/ 899735 h 899735"/>
                <a:gd name="connsiteX5" fmla="*/ 449868 w 2249338"/>
                <a:gd name="connsiteY5" fmla="*/ 449868 h 899735"/>
                <a:gd name="connsiteX6" fmla="*/ 0 w 2249338"/>
                <a:gd name="connsiteY6" fmla="*/ 0 h 899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49338" h="899735">
                  <a:moveTo>
                    <a:pt x="0" y="0"/>
                  </a:moveTo>
                  <a:lnTo>
                    <a:pt x="1799471" y="0"/>
                  </a:lnTo>
                  <a:lnTo>
                    <a:pt x="2249338" y="449868"/>
                  </a:lnTo>
                  <a:lnTo>
                    <a:pt x="1799471" y="899735"/>
                  </a:lnTo>
                  <a:lnTo>
                    <a:pt x="0" y="899735"/>
                  </a:lnTo>
                  <a:lnTo>
                    <a:pt x="449868" y="449868"/>
                  </a:lnTo>
                  <a:lnTo>
                    <a:pt x="0" y="0"/>
                  </a:lnTo>
                  <a:close/>
                </a:path>
              </a:pathLst>
            </a:custGeom>
            <a:ln>
              <a:solidFill>
                <a:schemeClr val="accent2">
                  <a:lumMod val="75000"/>
                </a:schemeClr>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509876" tIns="20003" rIns="469870" bIns="20003" numCol="1" spcCol="1270" anchor="ctr" anchorCtr="0">
              <a:noAutofit/>
            </a:bodyPr>
            <a:lstStyle/>
            <a:p>
              <a:pPr lvl="0" algn="ctr" defTabSz="666750">
                <a:lnSpc>
                  <a:spcPct val="90000"/>
                </a:lnSpc>
                <a:spcBef>
                  <a:spcPct val="0"/>
                </a:spcBef>
                <a:spcAft>
                  <a:spcPct val="35000"/>
                </a:spcAft>
              </a:pPr>
              <a:r>
                <a:rPr lang="en-US" sz="1500" kern="1200" dirty="0"/>
                <a:t>Circular pupillary muscle</a:t>
              </a:r>
            </a:p>
          </p:txBody>
        </p:sp>
      </p:grpSp>
      <p:sp>
        <p:nvSpPr>
          <p:cNvPr id="8" name="TextBox 7"/>
          <p:cNvSpPr txBox="1"/>
          <p:nvPr/>
        </p:nvSpPr>
        <p:spPr>
          <a:xfrm>
            <a:off x="635748" y="1380356"/>
            <a:ext cx="4595078" cy="2862322"/>
          </a:xfrm>
          <a:prstGeom prst="rect">
            <a:avLst/>
          </a:prstGeom>
          <a:noFill/>
        </p:spPr>
        <p:txBody>
          <a:bodyPr wrap="square" rtlCol="0">
            <a:spAutoFit/>
          </a:bodyPr>
          <a:lstStyle/>
          <a:p>
            <a:pPr marL="342900" indent="-342900">
              <a:buClr>
                <a:schemeClr val="accent2">
                  <a:lumMod val="75000"/>
                </a:schemeClr>
              </a:buClr>
              <a:buFont typeface=".LucidaGrandeUI" charset="0"/>
              <a:buChar char="▸"/>
            </a:pPr>
            <a:r>
              <a:rPr lang="en-US" dirty="0">
                <a:solidFill>
                  <a:schemeClr val="accent2">
                    <a:lumMod val="75000"/>
                  </a:schemeClr>
                </a:solidFill>
              </a:rPr>
              <a:t>Afferent:</a:t>
            </a:r>
          </a:p>
          <a:p>
            <a:pPr marL="342900" indent="-342900">
              <a:buClr>
                <a:schemeClr val="accent2">
                  <a:lumMod val="75000"/>
                </a:schemeClr>
              </a:buClr>
              <a:buFont typeface=".LucidaGrandeUI" charset="0"/>
              <a:buChar char="▸"/>
            </a:pPr>
            <a:endParaRPr lang="en-US" dirty="0">
              <a:solidFill>
                <a:schemeClr val="accent2">
                  <a:lumMod val="75000"/>
                </a:schemeClr>
              </a:solidFill>
            </a:endParaRPr>
          </a:p>
          <a:p>
            <a:pPr marL="342900" indent="-342900">
              <a:buClr>
                <a:schemeClr val="accent2">
                  <a:lumMod val="75000"/>
                </a:schemeClr>
              </a:buClr>
              <a:buFont typeface=".LucidaGrandeUI" charset="0"/>
              <a:buChar char="▸"/>
            </a:pPr>
            <a:endParaRPr lang="en-US" dirty="0">
              <a:solidFill>
                <a:schemeClr val="accent2">
                  <a:lumMod val="75000"/>
                </a:schemeClr>
              </a:solidFill>
            </a:endParaRPr>
          </a:p>
          <a:p>
            <a:pPr marL="342900" indent="-342900">
              <a:buClr>
                <a:schemeClr val="accent2">
                  <a:lumMod val="75000"/>
                </a:schemeClr>
              </a:buClr>
              <a:buFont typeface=".LucidaGrandeUI" charset="0"/>
              <a:buChar char="▸"/>
            </a:pPr>
            <a:endParaRPr lang="en-US" dirty="0">
              <a:solidFill>
                <a:schemeClr val="accent2">
                  <a:lumMod val="75000"/>
                </a:schemeClr>
              </a:solidFill>
            </a:endParaRPr>
          </a:p>
          <a:p>
            <a:pPr marL="342900" indent="-342900">
              <a:buClr>
                <a:schemeClr val="accent2">
                  <a:lumMod val="75000"/>
                </a:schemeClr>
              </a:buClr>
              <a:buFont typeface=".LucidaGrandeUI" charset="0"/>
              <a:buChar char="▸"/>
            </a:pPr>
            <a:endParaRPr lang="en-US" dirty="0">
              <a:solidFill>
                <a:schemeClr val="accent2">
                  <a:lumMod val="75000"/>
                </a:schemeClr>
              </a:solidFill>
            </a:endParaRPr>
          </a:p>
          <a:p>
            <a:pPr marL="342900" indent="-342900">
              <a:buClr>
                <a:schemeClr val="accent2">
                  <a:lumMod val="75000"/>
                </a:schemeClr>
              </a:buClr>
              <a:buFont typeface=".LucidaGrandeUI" charset="0"/>
              <a:buChar char="▸"/>
            </a:pPr>
            <a:endParaRPr lang="en-US" dirty="0">
              <a:solidFill>
                <a:schemeClr val="accent2">
                  <a:lumMod val="75000"/>
                </a:schemeClr>
              </a:solidFill>
            </a:endParaRPr>
          </a:p>
          <a:p>
            <a:pPr marL="342900" indent="-342900">
              <a:buClr>
                <a:schemeClr val="accent2">
                  <a:lumMod val="75000"/>
                </a:schemeClr>
              </a:buClr>
              <a:buFont typeface=".LucidaGrandeUI" charset="0"/>
              <a:buChar char="▸"/>
            </a:pPr>
            <a:endParaRPr lang="en-US" dirty="0">
              <a:solidFill>
                <a:schemeClr val="accent2">
                  <a:lumMod val="75000"/>
                </a:schemeClr>
              </a:solidFill>
            </a:endParaRPr>
          </a:p>
          <a:p>
            <a:pPr>
              <a:buClr>
                <a:schemeClr val="accent2">
                  <a:lumMod val="75000"/>
                </a:schemeClr>
              </a:buClr>
            </a:pPr>
            <a:endParaRPr lang="en-US" dirty="0">
              <a:solidFill>
                <a:schemeClr val="accent2">
                  <a:lumMod val="75000"/>
                </a:schemeClr>
              </a:solidFill>
            </a:endParaRPr>
          </a:p>
          <a:p>
            <a:pPr marL="342900" indent="-342900">
              <a:buClr>
                <a:schemeClr val="accent2">
                  <a:lumMod val="75000"/>
                </a:schemeClr>
              </a:buClr>
              <a:buFont typeface=".LucidaGrandeUI" charset="0"/>
              <a:buChar char="▸"/>
            </a:pPr>
            <a:r>
              <a:rPr lang="en-US" dirty="0">
                <a:solidFill>
                  <a:schemeClr val="accent2">
                    <a:lumMod val="75000"/>
                  </a:schemeClr>
                </a:solidFill>
              </a:rPr>
              <a:t>Efferent: </a:t>
            </a:r>
          </a:p>
        </p:txBody>
      </p:sp>
    </p:spTree>
    <p:extLst>
      <p:ext uri="{BB962C8B-B14F-4D97-AF65-F5344CB8AC3E}">
        <p14:creationId xmlns:p14="http://schemas.microsoft.com/office/powerpoint/2010/main" val="29417910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solidFill>
                  <a:schemeClr val="bg1">
                    <a:lumMod val="50000"/>
                  </a:schemeClr>
                </a:solidFill>
              </a:rPr>
              <a:t>Neuroanatomy corner</a:t>
            </a:r>
            <a:endParaRPr lang="en-US" sz="3200" dirty="0">
              <a:solidFill>
                <a:schemeClr val="bg1">
                  <a:lumMod val="50000"/>
                </a:schemeClr>
              </a:solidFill>
            </a:endParaRPr>
          </a:p>
        </p:txBody>
      </p:sp>
      <p:sp>
        <p:nvSpPr>
          <p:cNvPr id="3" name="Slide Number Placeholder 2"/>
          <p:cNvSpPr>
            <a:spLocks noGrp="1"/>
          </p:cNvSpPr>
          <p:nvPr>
            <p:ph type="sldNum" sz="quarter" idx="12"/>
          </p:nvPr>
        </p:nvSpPr>
        <p:spPr/>
        <p:txBody>
          <a:bodyPr/>
          <a:lstStyle/>
          <a:p>
            <a:fld id="{4929A69E-7D8F-4515-9605-0315ABD4F316}" type="slidenum">
              <a:rPr lang="en-US" smtClean="0"/>
              <a:t>28</a:t>
            </a:fld>
            <a:endParaRPr lang="en-US" dirty="0"/>
          </a:p>
        </p:txBody>
      </p:sp>
      <p:grpSp>
        <p:nvGrpSpPr>
          <p:cNvPr id="4" name="Group 3"/>
          <p:cNvGrpSpPr/>
          <p:nvPr/>
        </p:nvGrpSpPr>
        <p:grpSpPr>
          <a:xfrm>
            <a:off x="609460" y="1275347"/>
            <a:ext cx="10969943" cy="4655059"/>
            <a:chOff x="651451" y="1288656"/>
            <a:chExt cx="10969943" cy="4248644"/>
          </a:xfrm>
        </p:grpSpPr>
        <p:sp>
          <p:nvSpPr>
            <p:cNvPr id="5" name="Freeform 4"/>
            <p:cNvSpPr/>
            <p:nvPr/>
          </p:nvSpPr>
          <p:spPr>
            <a:xfrm>
              <a:off x="6094430" y="1964779"/>
              <a:ext cx="3958703" cy="639025"/>
            </a:xfrm>
            <a:custGeom>
              <a:avLst/>
              <a:gdLst/>
              <a:ahLst/>
              <a:cxnLst/>
              <a:rect l="0" t="0" r="0" b="0"/>
              <a:pathLst>
                <a:path>
                  <a:moveTo>
                    <a:pt x="0" y="0"/>
                  </a:moveTo>
                  <a:lnTo>
                    <a:pt x="0" y="319512"/>
                  </a:lnTo>
                  <a:lnTo>
                    <a:pt x="3958703" y="319512"/>
                  </a:lnTo>
                  <a:lnTo>
                    <a:pt x="3958703" y="639025"/>
                  </a:lnTo>
                </a:path>
              </a:pathLst>
            </a:custGeom>
            <a:noFill/>
          </p:spPr>
          <p:style>
            <a:lnRef idx="2">
              <a:schemeClr val="accent2">
                <a:shade val="60000"/>
                <a:hueOff val="0"/>
                <a:satOff val="0"/>
                <a:lumOff val="0"/>
                <a:alphaOff val="0"/>
              </a:schemeClr>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sp>
        <p:sp>
          <p:nvSpPr>
            <p:cNvPr id="7" name="Freeform 6"/>
            <p:cNvSpPr/>
            <p:nvPr/>
          </p:nvSpPr>
          <p:spPr>
            <a:xfrm>
              <a:off x="2102543" y="1961597"/>
              <a:ext cx="3991887" cy="639025"/>
            </a:xfrm>
            <a:custGeom>
              <a:avLst/>
              <a:gdLst/>
              <a:ahLst/>
              <a:cxnLst/>
              <a:rect l="0" t="0" r="0" b="0"/>
              <a:pathLst>
                <a:path>
                  <a:moveTo>
                    <a:pt x="3991887" y="0"/>
                  </a:moveTo>
                  <a:lnTo>
                    <a:pt x="3991887" y="319512"/>
                  </a:lnTo>
                  <a:lnTo>
                    <a:pt x="0" y="319512"/>
                  </a:lnTo>
                  <a:lnTo>
                    <a:pt x="0" y="639025"/>
                  </a:lnTo>
                </a:path>
              </a:pathLst>
            </a:custGeom>
            <a:noFill/>
          </p:spPr>
          <p:style>
            <a:lnRef idx="2">
              <a:schemeClr val="accent2">
                <a:shade val="60000"/>
                <a:hueOff val="0"/>
                <a:satOff val="0"/>
                <a:lumOff val="0"/>
                <a:alphaOff val="0"/>
              </a:schemeClr>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sp>
        <p:sp>
          <p:nvSpPr>
            <p:cNvPr id="9" name="Freeform 8"/>
            <p:cNvSpPr/>
            <p:nvPr/>
          </p:nvSpPr>
          <p:spPr>
            <a:xfrm>
              <a:off x="4572941" y="1288656"/>
              <a:ext cx="3042979" cy="716923"/>
            </a:xfrm>
            <a:custGeom>
              <a:avLst/>
              <a:gdLst>
                <a:gd name="connsiteX0" fmla="*/ 0 w 3042979"/>
                <a:gd name="connsiteY0" fmla="*/ 0 h 871631"/>
                <a:gd name="connsiteX1" fmla="*/ 3042979 w 3042979"/>
                <a:gd name="connsiteY1" fmla="*/ 0 h 871631"/>
                <a:gd name="connsiteX2" fmla="*/ 3042979 w 3042979"/>
                <a:gd name="connsiteY2" fmla="*/ 871631 h 871631"/>
                <a:gd name="connsiteX3" fmla="*/ 0 w 3042979"/>
                <a:gd name="connsiteY3" fmla="*/ 871631 h 871631"/>
                <a:gd name="connsiteX4" fmla="*/ 0 w 3042979"/>
                <a:gd name="connsiteY4" fmla="*/ 0 h 8716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2979" h="871631">
                  <a:moveTo>
                    <a:pt x="0" y="0"/>
                  </a:moveTo>
                  <a:lnTo>
                    <a:pt x="3042979" y="0"/>
                  </a:lnTo>
                  <a:lnTo>
                    <a:pt x="3042979" y="871631"/>
                  </a:lnTo>
                  <a:lnTo>
                    <a:pt x="0" y="871631"/>
                  </a:lnTo>
                  <a:lnTo>
                    <a:pt x="0" y="0"/>
                  </a:lnTo>
                  <a:close/>
                </a:path>
              </a:pathLst>
            </a:custGeom>
            <a:solidFill>
              <a:schemeClr val="accent2">
                <a:lumMod val="60000"/>
                <a:lumOff val="40000"/>
              </a:schemeClr>
            </a:solidFill>
          </p:spPr>
          <p:style>
            <a:lnRef idx="2">
              <a:schemeClr val="accent2">
                <a:shade val="80000"/>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kern="1200" dirty="0" smtClean="0">
                  <a:solidFill>
                    <a:schemeClr val="bg1"/>
                  </a:solidFill>
                  <a:latin typeface="+mn-lt"/>
                  <a:cs typeface="Arabic Typesetting" panose="03020402040406030203" pitchFamily="66" charset="-78"/>
                </a:rPr>
                <a:t>Accommodation Reflex</a:t>
              </a:r>
              <a:endParaRPr lang="en-US" sz="1800" kern="1200" dirty="0">
                <a:solidFill>
                  <a:schemeClr val="bg1"/>
                </a:solidFill>
                <a:latin typeface="+mn-lt"/>
              </a:endParaRPr>
            </a:p>
          </p:txBody>
        </p:sp>
        <p:sp>
          <p:nvSpPr>
            <p:cNvPr id="10" name="Freeform 9"/>
            <p:cNvSpPr/>
            <p:nvPr/>
          </p:nvSpPr>
          <p:spPr>
            <a:xfrm>
              <a:off x="651451" y="2531348"/>
              <a:ext cx="3105864" cy="3005952"/>
            </a:xfrm>
            <a:custGeom>
              <a:avLst/>
              <a:gdLst>
                <a:gd name="connsiteX0" fmla="*/ 0 w 3309544"/>
                <a:gd name="connsiteY0" fmla="*/ 0 h 1750915"/>
                <a:gd name="connsiteX1" fmla="*/ 3309544 w 3309544"/>
                <a:gd name="connsiteY1" fmla="*/ 0 h 1750915"/>
                <a:gd name="connsiteX2" fmla="*/ 3309544 w 3309544"/>
                <a:gd name="connsiteY2" fmla="*/ 1750915 h 1750915"/>
                <a:gd name="connsiteX3" fmla="*/ 0 w 3309544"/>
                <a:gd name="connsiteY3" fmla="*/ 1750915 h 1750915"/>
                <a:gd name="connsiteX4" fmla="*/ 0 w 3309544"/>
                <a:gd name="connsiteY4" fmla="*/ 0 h 17509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9544" h="1750915">
                  <a:moveTo>
                    <a:pt x="0" y="0"/>
                  </a:moveTo>
                  <a:lnTo>
                    <a:pt x="3309544" y="0"/>
                  </a:lnTo>
                  <a:lnTo>
                    <a:pt x="3309544" y="1750915"/>
                  </a:lnTo>
                  <a:lnTo>
                    <a:pt x="0" y="1750915"/>
                  </a:lnTo>
                  <a:lnTo>
                    <a:pt x="0" y="0"/>
                  </a:lnTo>
                  <a:close/>
                </a:path>
              </a:pathLst>
            </a:custGeom>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1430" tIns="11430" rIns="11430" bIns="11430" numCol="1" spcCol="1270" anchor="ctr" anchorCtr="0">
              <a:noAutofit/>
            </a:bodyPr>
            <a:lstStyle/>
            <a:p>
              <a:pPr lvl="0" defTabSz="800100">
                <a:lnSpc>
                  <a:spcPct val="90000"/>
                </a:lnSpc>
                <a:spcBef>
                  <a:spcPct val="0"/>
                </a:spcBef>
                <a:spcAft>
                  <a:spcPct val="35000"/>
                </a:spcAft>
              </a:pPr>
              <a:r>
                <a:rPr lang="en-US" sz="1600" kern="1200" dirty="0" smtClean="0">
                  <a:latin typeface="+mn-lt"/>
                  <a:cs typeface="Arabic Typesetting" panose="03020402040406030203" pitchFamily="66" charset="-78"/>
                </a:rPr>
                <a:t>When the eyes are directed from a distant to a near object, contraction of the medial recti brings about convergence of the ocular axes; the lens thickens to increase its refractive power by contraction of the ciliary muscle; and the pupils constrict to restrict the light waves to the thickest central part of the lens. </a:t>
              </a:r>
              <a:endParaRPr lang="en-US" sz="1600" kern="1200" dirty="0">
                <a:latin typeface="+mn-lt"/>
              </a:endParaRPr>
            </a:p>
          </p:txBody>
        </p:sp>
        <p:sp>
          <p:nvSpPr>
            <p:cNvPr id="11" name="Freeform 10"/>
            <p:cNvSpPr/>
            <p:nvPr/>
          </p:nvSpPr>
          <p:spPr>
            <a:xfrm>
              <a:off x="4471517" y="2531348"/>
              <a:ext cx="3329810" cy="3005952"/>
            </a:xfrm>
            <a:custGeom>
              <a:avLst/>
              <a:gdLst>
                <a:gd name="connsiteX0" fmla="*/ 0 w 3329810"/>
                <a:gd name="connsiteY0" fmla="*/ 0 h 1812870"/>
                <a:gd name="connsiteX1" fmla="*/ 3329810 w 3329810"/>
                <a:gd name="connsiteY1" fmla="*/ 0 h 1812870"/>
                <a:gd name="connsiteX2" fmla="*/ 3329810 w 3329810"/>
                <a:gd name="connsiteY2" fmla="*/ 1812870 h 1812870"/>
                <a:gd name="connsiteX3" fmla="*/ 0 w 3329810"/>
                <a:gd name="connsiteY3" fmla="*/ 1812870 h 1812870"/>
                <a:gd name="connsiteX4" fmla="*/ 0 w 3329810"/>
                <a:gd name="connsiteY4" fmla="*/ 0 h 18128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9810" h="1812870">
                  <a:moveTo>
                    <a:pt x="0" y="0"/>
                  </a:moveTo>
                  <a:lnTo>
                    <a:pt x="3329810" y="0"/>
                  </a:lnTo>
                  <a:lnTo>
                    <a:pt x="3329810" y="1812870"/>
                  </a:lnTo>
                  <a:lnTo>
                    <a:pt x="0" y="1812870"/>
                  </a:lnTo>
                  <a:lnTo>
                    <a:pt x="0" y="0"/>
                  </a:lnTo>
                  <a:close/>
                </a:path>
              </a:pathLst>
            </a:custGeom>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600" kern="1200" dirty="0" smtClean="0">
                  <a:latin typeface="+mn-lt"/>
                  <a:cs typeface="Arabic Typesetting" panose="03020402040406030203" pitchFamily="66" charset="-78"/>
                </a:rPr>
                <a:t>The afferent impulses travel through the optic nerve, the optic chiasma, the optic tract, the lateral geniculate body, and the optic radiation to the visual cortex. The visual cortex is connected to the eye field of the frontal cortex . from here, cortical fibers descend through the internal capsule to the oculomotor nuclei in the midbrain. The oculomotor nerve travels to the medial recti muscles. Some of the descending cortical fibers synapse with the parasympathetic nuclei (</a:t>
              </a:r>
              <a:r>
                <a:rPr lang="en-US" sz="1600" kern="1200" dirty="0" err="1" smtClean="0">
                  <a:latin typeface="+mn-lt"/>
                  <a:cs typeface="Arabic Typesetting" panose="03020402040406030203" pitchFamily="66" charset="-78"/>
                </a:rPr>
                <a:t>edinger-westphal</a:t>
              </a:r>
              <a:r>
                <a:rPr lang="en-US" sz="1600" kern="1200" dirty="0" smtClean="0">
                  <a:latin typeface="+mn-lt"/>
                  <a:cs typeface="Arabic Typesetting" panose="03020402040406030203" pitchFamily="66" charset="-78"/>
                </a:rPr>
                <a:t> nuclei) of the third cranial nerve on both sides.</a:t>
              </a:r>
              <a:endParaRPr lang="en-US" sz="1600" kern="1200" dirty="0">
                <a:latin typeface="+mn-lt"/>
              </a:endParaRPr>
            </a:p>
          </p:txBody>
        </p:sp>
        <p:sp>
          <p:nvSpPr>
            <p:cNvPr id="12" name="Freeform 11"/>
            <p:cNvSpPr/>
            <p:nvPr/>
          </p:nvSpPr>
          <p:spPr>
            <a:xfrm>
              <a:off x="8365178" y="2531348"/>
              <a:ext cx="3256216" cy="3005952"/>
            </a:xfrm>
            <a:custGeom>
              <a:avLst/>
              <a:gdLst>
                <a:gd name="connsiteX0" fmla="*/ 0 w 3375912"/>
                <a:gd name="connsiteY0" fmla="*/ 0 h 1833927"/>
                <a:gd name="connsiteX1" fmla="*/ 3375912 w 3375912"/>
                <a:gd name="connsiteY1" fmla="*/ 0 h 1833927"/>
                <a:gd name="connsiteX2" fmla="*/ 3375912 w 3375912"/>
                <a:gd name="connsiteY2" fmla="*/ 1833927 h 1833927"/>
                <a:gd name="connsiteX3" fmla="*/ 0 w 3375912"/>
                <a:gd name="connsiteY3" fmla="*/ 1833927 h 1833927"/>
                <a:gd name="connsiteX4" fmla="*/ 0 w 3375912"/>
                <a:gd name="connsiteY4" fmla="*/ 0 h 1833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5912" h="1833927">
                  <a:moveTo>
                    <a:pt x="0" y="0"/>
                  </a:moveTo>
                  <a:lnTo>
                    <a:pt x="3375912" y="0"/>
                  </a:lnTo>
                  <a:lnTo>
                    <a:pt x="3375912" y="1833927"/>
                  </a:lnTo>
                  <a:lnTo>
                    <a:pt x="0" y="1833927"/>
                  </a:lnTo>
                  <a:lnTo>
                    <a:pt x="0" y="0"/>
                  </a:lnTo>
                  <a:close/>
                </a:path>
              </a:pathLst>
            </a:custGeom>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2700" tIns="12700" rIns="12700" bIns="12700" numCol="1" spcCol="1270" anchor="ctr" anchorCtr="0">
              <a:noAutofit/>
            </a:bodyPr>
            <a:lstStyle/>
            <a:p>
              <a:pPr lvl="0" defTabSz="889000">
                <a:lnSpc>
                  <a:spcPct val="90000"/>
                </a:lnSpc>
                <a:spcBef>
                  <a:spcPct val="0"/>
                </a:spcBef>
                <a:spcAft>
                  <a:spcPct val="35000"/>
                </a:spcAft>
              </a:pPr>
              <a:r>
                <a:rPr lang="en-US" sz="1600" kern="1200" dirty="0" smtClean="0">
                  <a:latin typeface="+mn-lt"/>
                  <a:cs typeface="Arabic Typesetting" panose="03020402040406030203" pitchFamily="66" charset="-78"/>
                </a:rPr>
                <a:t>Here, the fibers synapse, and the parasympathetic nerves travel through the third cranial nerve to the ciliary ganglion in the orbit. Finally, postganglionic parasympathetic fibers pass through the short ciliary nerves to the ciliary muscle and the constrictor </a:t>
              </a:r>
              <a:r>
                <a:rPr lang="en-US" sz="1600" kern="1200" dirty="0" err="1" smtClean="0">
                  <a:latin typeface="+mn-lt"/>
                  <a:cs typeface="Arabic Typesetting" panose="03020402040406030203" pitchFamily="66" charset="-78"/>
                </a:rPr>
                <a:t>pupillae</a:t>
              </a:r>
              <a:r>
                <a:rPr lang="en-US" sz="1600" kern="1200" dirty="0" smtClean="0">
                  <a:latin typeface="+mn-lt"/>
                  <a:cs typeface="Arabic Typesetting" panose="03020402040406030203" pitchFamily="66" charset="-78"/>
                </a:rPr>
                <a:t> muscle of the iris.</a:t>
              </a:r>
              <a:endParaRPr lang="en-US" sz="1600" kern="1200" dirty="0">
                <a:latin typeface="+mn-lt"/>
              </a:endParaRPr>
            </a:p>
          </p:txBody>
        </p:sp>
      </p:grpSp>
    </p:spTree>
    <p:extLst>
      <p:ext uri="{BB962C8B-B14F-4D97-AF65-F5344CB8AC3E}">
        <p14:creationId xmlns:p14="http://schemas.microsoft.com/office/powerpoint/2010/main" val="358390790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Pupillary light reflex</a:t>
            </a:r>
          </a:p>
        </p:txBody>
      </p:sp>
      <p:sp>
        <p:nvSpPr>
          <p:cNvPr id="3" name="Slide Number Placeholder 2"/>
          <p:cNvSpPr>
            <a:spLocks noGrp="1"/>
          </p:cNvSpPr>
          <p:nvPr>
            <p:ph type="sldNum" sz="quarter" idx="12"/>
          </p:nvPr>
        </p:nvSpPr>
        <p:spPr/>
        <p:txBody>
          <a:bodyPr/>
          <a:lstStyle/>
          <a:p>
            <a:fld id="{4929A69E-7D8F-4515-9605-0315ABD4F316}" type="slidenum">
              <a:rPr lang="en-US" smtClean="0"/>
              <a:t>29</a:t>
            </a:fld>
            <a:endParaRPr lang="en-US" dirty="0"/>
          </a:p>
        </p:txBody>
      </p:sp>
      <p:sp>
        <p:nvSpPr>
          <p:cNvPr id="4" name="Content Placeholder 3"/>
          <p:cNvSpPr>
            <a:spLocks noGrp="1"/>
          </p:cNvSpPr>
          <p:nvPr>
            <p:ph sz="quarter" idx="1"/>
          </p:nvPr>
        </p:nvSpPr>
        <p:spPr>
          <a:xfrm>
            <a:off x="609460" y="1578115"/>
            <a:ext cx="5340935" cy="1804001"/>
          </a:xfrm>
        </p:spPr>
        <p:txBody>
          <a:bodyPr>
            <a:normAutofit/>
          </a:bodyPr>
          <a:lstStyle/>
          <a:p>
            <a:pPr>
              <a:buClr>
                <a:schemeClr val="accent2">
                  <a:lumMod val="75000"/>
                </a:schemeClr>
              </a:buClr>
            </a:pPr>
            <a:r>
              <a:rPr lang="en-US" sz="1600" dirty="0"/>
              <a:t>When an eye (Left) is subject to bright light, a direct light reflex occurs constriction of the pupil as well as a consensual indirect reflex of the other (Right) pupil.</a:t>
            </a:r>
          </a:p>
          <a:p>
            <a:pPr>
              <a:buClr>
                <a:schemeClr val="accent2">
                  <a:lumMod val="75000"/>
                </a:schemeClr>
              </a:buClr>
            </a:pPr>
            <a:endParaRPr lang="en-US" sz="1600" dirty="0"/>
          </a:p>
          <a:p>
            <a:pPr>
              <a:buClr>
                <a:schemeClr val="accent2">
                  <a:lumMod val="75000"/>
                </a:schemeClr>
              </a:buClr>
            </a:pPr>
            <a:r>
              <a:rPr lang="en-US" sz="1600" dirty="0"/>
              <a:t>Quantity of light changes </a:t>
            </a:r>
            <a:r>
              <a:rPr lang="en-US" sz="1600" dirty="0">
                <a:solidFill>
                  <a:srgbClr val="FFC000"/>
                </a:solidFill>
              </a:rPr>
              <a:t>X30 </a:t>
            </a:r>
            <a:r>
              <a:rPr lang="en-US" sz="1600" dirty="0" smtClean="0"/>
              <a:t>fold.</a:t>
            </a:r>
            <a:endParaRPr lang="en-US" sz="1600" dirty="0"/>
          </a:p>
          <a:p>
            <a:pPr>
              <a:buClr>
                <a:schemeClr val="accent2">
                  <a:lumMod val="75000"/>
                </a:schemeClr>
              </a:buClr>
            </a:pPr>
            <a:endParaRPr lang="en-US" sz="1600" dirty="0"/>
          </a:p>
          <a:p>
            <a:pPr>
              <a:buClr>
                <a:schemeClr val="accent2">
                  <a:lumMod val="75000"/>
                </a:schemeClr>
              </a:buClr>
            </a:pPr>
            <a:endParaRPr lang="en-US" sz="1600" dirty="0"/>
          </a:p>
          <a:p>
            <a:pPr>
              <a:buClr>
                <a:schemeClr val="accent2">
                  <a:lumMod val="75000"/>
                </a:schemeClr>
              </a:buClr>
            </a:pPr>
            <a:endParaRPr lang="en-US" sz="1600" dirty="0"/>
          </a:p>
          <a:p>
            <a:pPr>
              <a:buClr>
                <a:schemeClr val="accent2">
                  <a:lumMod val="75000"/>
                </a:schemeClr>
              </a:buClr>
            </a:pPr>
            <a:endParaRPr lang="en-US" sz="1600" dirty="0"/>
          </a:p>
        </p:txBody>
      </p:sp>
      <p:pic>
        <p:nvPicPr>
          <p:cNvPr id="5" name="Picture 4" descr="consensual reflex"/>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1840407" y="3513096"/>
            <a:ext cx="2748687" cy="2184648"/>
          </a:xfrm>
          <a:prstGeom prst="rect">
            <a:avLst/>
          </a:prstGeom>
          <a:ln>
            <a:solidFill>
              <a:schemeClr val="accent2">
                <a:lumMod val="75000"/>
              </a:schemeClr>
            </a:solidFill>
          </a:ln>
        </p:spPr>
      </p:pic>
      <p:cxnSp>
        <p:nvCxnSpPr>
          <p:cNvPr id="8" name="Straight Connector 7"/>
          <p:cNvCxnSpPr/>
          <p:nvPr/>
        </p:nvCxnSpPr>
        <p:spPr>
          <a:xfrm flipH="1">
            <a:off x="6094412" y="1143000"/>
            <a:ext cx="20" cy="5213350"/>
          </a:xfrm>
          <a:prstGeom prst="line">
            <a:avLst/>
          </a:prstGeom>
          <a:ln>
            <a:prstDash val="dashDot"/>
          </a:ln>
        </p:spPr>
        <p:style>
          <a:lnRef idx="1">
            <a:schemeClr val="accent2"/>
          </a:lnRef>
          <a:fillRef idx="0">
            <a:schemeClr val="accent2"/>
          </a:fillRef>
          <a:effectRef idx="0">
            <a:schemeClr val="accent2"/>
          </a:effectRef>
          <a:fontRef idx="minor">
            <a:schemeClr val="tx1"/>
          </a:fontRef>
        </p:style>
      </p:cxnSp>
      <p:sp>
        <p:nvSpPr>
          <p:cNvPr id="9" name="TextBox 8"/>
          <p:cNvSpPr txBox="1"/>
          <p:nvPr/>
        </p:nvSpPr>
        <p:spPr>
          <a:xfrm>
            <a:off x="3491413" y="1147027"/>
            <a:ext cx="2592288" cy="307777"/>
          </a:xfrm>
          <a:prstGeom prst="rect">
            <a:avLst/>
          </a:prstGeom>
          <a:solidFill>
            <a:schemeClr val="accent3">
              <a:lumMod val="40000"/>
              <a:lumOff val="60000"/>
            </a:schemeClr>
          </a:solidFill>
          <a:ln>
            <a:solidFill>
              <a:schemeClr val="accent3">
                <a:lumMod val="75000"/>
              </a:schemeClr>
            </a:solidFill>
          </a:ln>
          <a:effectLst/>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1400" b="1" dirty="0">
                <a:solidFill>
                  <a:schemeClr val="tx2"/>
                </a:solidFill>
                <a:latin typeface="+mj-lt"/>
                <a:ea typeface="+mj-ea"/>
                <a:cs typeface="+mj-cs"/>
              </a:rPr>
              <a:t>ONLY IN MALES’ SLIDES </a:t>
            </a:r>
          </a:p>
        </p:txBody>
      </p:sp>
      <p:sp>
        <p:nvSpPr>
          <p:cNvPr id="10" name="TextBox 9"/>
          <p:cNvSpPr txBox="1"/>
          <p:nvPr/>
        </p:nvSpPr>
        <p:spPr>
          <a:xfrm>
            <a:off x="6092858" y="1147027"/>
            <a:ext cx="2733328" cy="307777"/>
          </a:xfrm>
          <a:prstGeom prst="rect">
            <a:avLst/>
          </a:prstGeom>
          <a:solidFill>
            <a:srgbClr val="E4CBE7"/>
          </a:solidFill>
          <a:ln>
            <a:solidFill>
              <a:srgbClr val="A954AB"/>
            </a:solidFill>
          </a:ln>
          <a:effectLst/>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1400" b="1" dirty="0">
                <a:solidFill>
                  <a:schemeClr val="tx2"/>
                </a:solidFill>
                <a:latin typeface="+mj-lt"/>
                <a:ea typeface="+mj-ea"/>
                <a:cs typeface="+mj-cs"/>
              </a:rPr>
              <a:t>ONLY IN FEMALES’ SLIDES </a:t>
            </a:r>
          </a:p>
        </p:txBody>
      </p:sp>
      <p:sp>
        <p:nvSpPr>
          <p:cNvPr id="11" name="Content Placeholder 3"/>
          <p:cNvSpPr txBox="1">
            <a:spLocks/>
          </p:cNvSpPr>
          <p:nvPr/>
        </p:nvSpPr>
        <p:spPr>
          <a:xfrm>
            <a:off x="6168044" y="1578115"/>
            <a:ext cx="5340935" cy="1369384"/>
          </a:xfrm>
          <a:prstGeom prst="rect">
            <a:avLst/>
          </a:prstGeom>
        </p:spPr>
        <p:txBody>
          <a:bodyPr vert="horz" lIns="101590" tIns="50795" rIns="101590" bIns="50795">
            <a:normAutofit/>
          </a:bodyPr>
          <a:lstStyle>
            <a:lvl1pPr marL="304770" indent="-304770" algn="l" rtl="0" eaLnBrk="1" latinLnBrk="0" hangingPunct="1">
              <a:spcBef>
                <a:spcPts val="667"/>
              </a:spcBef>
              <a:buClr>
                <a:schemeClr val="accent1"/>
              </a:buClr>
              <a:buSzPct val="76000"/>
              <a:buFont typeface="Wingdings 3"/>
              <a:buChar char=""/>
              <a:defRPr kumimoji="0" sz="2900" kern="1200">
                <a:solidFill>
                  <a:schemeClr val="tx1"/>
                </a:solidFill>
                <a:latin typeface="+mn-lt"/>
                <a:ea typeface="+mn-ea"/>
                <a:cs typeface="+mn-cs"/>
              </a:defRPr>
            </a:lvl1pPr>
            <a:lvl2pPr marL="609539" indent="-304770" algn="l" rtl="0" eaLnBrk="1" latinLnBrk="0" hangingPunct="1">
              <a:spcBef>
                <a:spcPts val="556"/>
              </a:spcBef>
              <a:buClr>
                <a:schemeClr val="accent2"/>
              </a:buClr>
              <a:buSzPct val="76000"/>
              <a:buFont typeface="Wingdings 3"/>
              <a:buChar char=""/>
              <a:defRPr kumimoji="0" sz="2600" kern="1200">
                <a:solidFill>
                  <a:schemeClr val="tx2"/>
                </a:solidFill>
                <a:latin typeface="+mn-lt"/>
                <a:ea typeface="+mn-ea"/>
                <a:cs typeface="+mn-cs"/>
              </a:defRPr>
            </a:lvl2pPr>
            <a:lvl3pPr marL="914309" indent="-253975" algn="l" rtl="0" eaLnBrk="1" latinLnBrk="0" hangingPunct="1">
              <a:spcBef>
                <a:spcPts val="556"/>
              </a:spcBef>
              <a:buClr>
                <a:schemeClr val="bg1">
                  <a:shade val="50000"/>
                </a:schemeClr>
              </a:buClr>
              <a:buSzPct val="76000"/>
              <a:buFont typeface="Wingdings 3"/>
              <a:buChar char=""/>
              <a:defRPr kumimoji="0" sz="2200" kern="1200">
                <a:solidFill>
                  <a:schemeClr val="tx1"/>
                </a:solidFill>
                <a:latin typeface="+mn-lt"/>
                <a:ea typeface="+mn-ea"/>
                <a:cs typeface="+mn-cs"/>
              </a:defRPr>
            </a:lvl3pPr>
            <a:lvl4pPr marL="1219078" indent="-253975" algn="l" rtl="0" eaLnBrk="1" latinLnBrk="0" hangingPunct="1">
              <a:spcBef>
                <a:spcPts val="444"/>
              </a:spcBef>
              <a:buClr>
                <a:schemeClr val="accent2">
                  <a:shade val="75000"/>
                </a:schemeClr>
              </a:buClr>
              <a:buSzPct val="70000"/>
              <a:buFont typeface="Wingdings"/>
              <a:buChar char=""/>
              <a:defRPr kumimoji="0" sz="2000" kern="1200">
                <a:solidFill>
                  <a:schemeClr val="tx1"/>
                </a:solidFill>
                <a:latin typeface="+mn-lt"/>
                <a:ea typeface="+mn-ea"/>
                <a:cs typeface="+mn-cs"/>
              </a:defRPr>
            </a:lvl4pPr>
            <a:lvl5pPr marL="1523848" indent="-253975" algn="l" rtl="0" eaLnBrk="1" latinLnBrk="0" hangingPunct="1">
              <a:spcBef>
                <a:spcPts val="333"/>
              </a:spcBef>
              <a:buClr>
                <a:schemeClr val="accent2"/>
              </a:buClr>
              <a:buSzPct val="70000"/>
              <a:buFont typeface="Wingdings"/>
              <a:buChar char=""/>
              <a:defRPr kumimoji="0" sz="1800" kern="1200">
                <a:solidFill>
                  <a:schemeClr val="tx1"/>
                </a:solidFill>
                <a:latin typeface="+mn-lt"/>
                <a:ea typeface="+mn-ea"/>
                <a:cs typeface="+mn-cs"/>
              </a:defRPr>
            </a:lvl5pPr>
            <a:lvl6pPr marL="1828617" indent="-203180" algn="l" rtl="0" eaLnBrk="1" latinLnBrk="0" hangingPunct="1">
              <a:spcBef>
                <a:spcPts val="333"/>
              </a:spcBef>
              <a:buClr>
                <a:srgbClr val="9FB8CD">
                  <a:shade val="75000"/>
                </a:srgbClr>
              </a:buClr>
              <a:buSzPct val="75000"/>
              <a:buFont typeface="Wingdings 3"/>
              <a:buChar char=""/>
              <a:defRPr kumimoji="0" lang="en-US" sz="1800" kern="1200" smtClean="0">
                <a:solidFill>
                  <a:schemeClr val="tx1"/>
                </a:solidFill>
                <a:latin typeface="+mn-lt"/>
                <a:ea typeface="+mn-ea"/>
                <a:cs typeface="+mn-cs"/>
              </a:defRPr>
            </a:lvl6pPr>
            <a:lvl7pPr marL="2031797" indent="-203180" algn="l" rtl="0" eaLnBrk="1" latinLnBrk="0" hangingPunct="1">
              <a:spcBef>
                <a:spcPts val="333"/>
              </a:spcBef>
              <a:buClr>
                <a:srgbClr val="727CA3">
                  <a:shade val="75000"/>
                </a:srgbClr>
              </a:buClr>
              <a:buSzPct val="75000"/>
              <a:buFont typeface="Wingdings 3"/>
              <a:buChar char=""/>
              <a:defRPr kumimoji="0" lang="en-US" sz="1600" kern="1200" smtClean="0">
                <a:solidFill>
                  <a:schemeClr val="tx1"/>
                </a:solidFill>
                <a:latin typeface="+mn-lt"/>
                <a:ea typeface="+mn-ea"/>
                <a:cs typeface="+mn-cs"/>
              </a:defRPr>
            </a:lvl7pPr>
            <a:lvl8pPr marL="2234976" indent="-203180" algn="l" rtl="0" eaLnBrk="1" latinLnBrk="0" hangingPunct="1">
              <a:spcBef>
                <a:spcPts val="333"/>
              </a:spcBef>
              <a:buClr>
                <a:prstClr val="white">
                  <a:shade val="50000"/>
                </a:prstClr>
              </a:buClr>
              <a:buSzPct val="75000"/>
              <a:buFont typeface="Wingdings 3"/>
              <a:buChar char=""/>
              <a:defRPr kumimoji="0" lang="en-US" sz="1600" kern="1200" smtClean="0">
                <a:solidFill>
                  <a:schemeClr val="tx1"/>
                </a:solidFill>
                <a:latin typeface="+mn-lt"/>
                <a:ea typeface="+mn-ea"/>
                <a:cs typeface="+mn-cs"/>
              </a:defRPr>
            </a:lvl8pPr>
            <a:lvl9pPr marL="2438156" indent="-203180" algn="l" rtl="0" eaLnBrk="1" latinLnBrk="0" hangingPunct="1">
              <a:spcBef>
                <a:spcPts val="333"/>
              </a:spcBef>
              <a:buClr>
                <a:srgbClr val="9FB8CD"/>
              </a:buClr>
              <a:buSzPct val="75000"/>
              <a:buFont typeface="Wingdings 3"/>
              <a:buChar char=""/>
              <a:defRPr kumimoji="0" lang="en-US" sz="1300" kern="1200" smtClean="0">
                <a:solidFill>
                  <a:schemeClr val="tx1"/>
                </a:solidFill>
                <a:latin typeface="+mn-lt"/>
                <a:ea typeface="+mn-ea"/>
                <a:cs typeface="+mn-cs"/>
              </a:defRPr>
            </a:lvl9pPr>
          </a:lstStyle>
          <a:p>
            <a:pPr defTabSz="914400">
              <a:buClr>
                <a:schemeClr val="accent2">
                  <a:lumMod val="75000"/>
                </a:schemeClr>
              </a:buClr>
            </a:pPr>
            <a:r>
              <a:rPr lang="en-US" sz="1600" dirty="0"/>
              <a:t>Light on one eye pupil = constriction of this pupil direct &amp; the other pupil indirect or consensual.</a:t>
            </a:r>
          </a:p>
          <a:p>
            <a:pPr defTabSz="914400">
              <a:buClr>
                <a:schemeClr val="accent2">
                  <a:lumMod val="75000"/>
                </a:schemeClr>
              </a:buClr>
            </a:pPr>
            <a:endParaRPr lang="en-US" sz="1600" dirty="0"/>
          </a:p>
          <a:p>
            <a:pPr defTabSz="914400">
              <a:buClr>
                <a:schemeClr val="accent2">
                  <a:lumMod val="75000"/>
                </a:schemeClr>
              </a:buClr>
            </a:pPr>
            <a:r>
              <a:rPr lang="en-US" sz="1600" dirty="0"/>
              <a:t>Both pupils </a:t>
            </a:r>
            <a:r>
              <a:rPr lang="en-US" sz="1600" dirty="0" smtClean="0"/>
              <a:t>constrict.</a:t>
            </a:r>
            <a:endParaRPr lang="en-US" sz="1600" dirty="0"/>
          </a:p>
          <a:p>
            <a:pPr defTabSz="914400">
              <a:buClr>
                <a:schemeClr val="accent2">
                  <a:lumMod val="75000"/>
                </a:schemeClr>
              </a:buClr>
            </a:pPr>
            <a:endParaRPr lang="en-US" sz="1600" dirty="0"/>
          </a:p>
        </p:txBody>
      </p:sp>
      <p:sp>
        <p:nvSpPr>
          <p:cNvPr id="13" name="object 6"/>
          <p:cNvSpPr/>
          <p:nvPr/>
        </p:nvSpPr>
        <p:spPr>
          <a:xfrm>
            <a:off x="7822604" y="3351067"/>
            <a:ext cx="2740025" cy="607192"/>
          </a:xfrm>
          <a:prstGeom prst="rect">
            <a:avLst/>
          </a:prstGeom>
          <a:blipFill>
            <a:blip r:embed="rId3" cstate="print"/>
            <a:srcRect/>
            <a:stretch>
              <a:fillRect t="-60530"/>
            </a:stretch>
          </a:blipFill>
        </p:spPr>
        <p:txBody>
          <a:bodyPr wrap="square" lIns="0" tIns="0" rIns="0" bIns="0" rtlCol="0"/>
          <a:lstStyle/>
          <a:p>
            <a:endParaRPr/>
          </a:p>
        </p:txBody>
      </p:sp>
      <p:sp>
        <p:nvSpPr>
          <p:cNvPr id="14" name="object 7"/>
          <p:cNvSpPr/>
          <p:nvPr/>
        </p:nvSpPr>
        <p:spPr>
          <a:xfrm>
            <a:off x="7744046" y="5087955"/>
            <a:ext cx="2687574" cy="1027669"/>
          </a:xfrm>
          <a:prstGeom prst="rect">
            <a:avLst/>
          </a:prstGeom>
          <a:blipFill>
            <a:blip r:embed="rId4" cstate="print"/>
            <a:srcRect/>
            <a:stretch>
              <a:fillRect b="-7980"/>
            </a:stretch>
          </a:blipFill>
        </p:spPr>
        <p:txBody>
          <a:bodyPr wrap="square" lIns="0" tIns="0" rIns="0" bIns="0" rtlCol="0"/>
          <a:lstStyle/>
          <a:p>
            <a:endParaRPr/>
          </a:p>
        </p:txBody>
      </p:sp>
      <p:sp>
        <p:nvSpPr>
          <p:cNvPr id="16" name="object 9"/>
          <p:cNvSpPr/>
          <p:nvPr/>
        </p:nvSpPr>
        <p:spPr>
          <a:xfrm>
            <a:off x="8928949" y="4200012"/>
            <a:ext cx="317768" cy="646189"/>
          </a:xfrm>
          <a:custGeom>
            <a:avLst/>
            <a:gdLst/>
            <a:ahLst/>
            <a:cxnLst/>
            <a:rect l="l" t="t" r="r" b="b"/>
            <a:pathLst>
              <a:path w="411480" h="1012825">
                <a:moveTo>
                  <a:pt x="0" y="807212"/>
                </a:moveTo>
                <a:lnTo>
                  <a:pt x="102743" y="807212"/>
                </a:lnTo>
                <a:lnTo>
                  <a:pt x="102743" y="0"/>
                </a:lnTo>
                <a:lnTo>
                  <a:pt x="308356" y="0"/>
                </a:lnTo>
                <a:lnTo>
                  <a:pt x="308356" y="807212"/>
                </a:lnTo>
                <a:lnTo>
                  <a:pt x="411225" y="807212"/>
                </a:lnTo>
                <a:lnTo>
                  <a:pt x="205612" y="1012825"/>
                </a:lnTo>
                <a:lnTo>
                  <a:pt x="0" y="807212"/>
                </a:lnTo>
                <a:close/>
              </a:path>
            </a:pathLst>
          </a:custGeom>
          <a:ln/>
        </p:spPr>
        <p:style>
          <a:lnRef idx="2">
            <a:schemeClr val="accent2"/>
          </a:lnRef>
          <a:fillRef idx="1">
            <a:schemeClr val="lt1"/>
          </a:fillRef>
          <a:effectRef idx="0">
            <a:schemeClr val="accent2"/>
          </a:effectRef>
          <a:fontRef idx="minor">
            <a:schemeClr val="dk1"/>
          </a:fontRef>
        </p:style>
        <p:txBody>
          <a:bodyPr wrap="square" lIns="0" tIns="0" rIns="0" bIns="0" rtlCol="0"/>
          <a:lstStyle/>
          <a:p>
            <a:endParaRPr/>
          </a:p>
        </p:txBody>
      </p:sp>
    </p:spTree>
    <p:extLst>
      <p:ext uri="{BB962C8B-B14F-4D97-AF65-F5344CB8AC3E}">
        <p14:creationId xmlns:p14="http://schemas.microsoft.com/office/powerpoint/2010/main" val="1071189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Visual Acuity</a:t>
            </a:r>
          </a:p>
        </p:txBody>
      </p:sp>
      <p:sp>
        <p:nvSpPr>
          <p:cNvPr id="12" name="TextBox 11"/>
          <p:cNvSpPr txBox="1"/>
          <p:nvPr/>
        </p:nvSpPr>
        <p:spPr>
          <a:xfrm>
            <a:off x="623802" y="1802332"/>
            <a:ext cx="10969943" cy="640080"/>
          </a:xfrm>
          <a:prstGeom prst="rect">
            <a:avLst/>
          </a:prstGeom>
          <a:noFill/>
          <a:ln w="19050">
            <a:solidFill>
              <a:schemeClr val="bg2">
                <a:lumMod val="50000"/>
              </a:schemeClr>
            </a:solidFill>
            <a:prstDash val="dash"/>
          </a:ln>
        </p:spPr>
        <p:txBody>
          <a:bodyPr wrap="square" rtlCol="0">
            <a:spAutoFit/>
          </a:bodyPr>
          <a:lstStyle/>
          <a:p>
            <a:endParaRPr lang="en-US" sz="1400" dirty="0"/>
          </a:p>
          <a:p>
            <a:endParaRPr lang="en-US" sz="1400" dirty="0"/>
          </a:p>
          <a:p>
            <a:endParaRPr lang="en-US" sz="1400" dirty="0"/>
          </a:p>
          <a:p>
            <a:endParaRPr lang="en-US" sz="1400" dirty="0"/>
          </a:p>
        </p:txBody>
      </p:sp>
      <p:sp>
        <p:nvSpPr>
          <p:cNvPr id="11" name="TextBox 10"/>
          <p:cNvSpPr txBox="1"/>
          <p:nvPr/>
        </p:nvSpPr>
        <p:spPr>
          <a:xfrm>
            <a:off x="623801" y="2558678"/>
            <a:ext cx="10969943" cy="1371600"/>
          </a:xfrm>
          <a:prstGeom prst="rect">
            <a:avLst/>
          </a:prstGeom>
          <a:noFill/>
          <a:ln w="19050">
            <a:solidFill>
              <a:schemeClr val="bg2">
                <a:lumMod val="50000"/>
              </a:schemeClr>
            </a:solidFill>
            <a:prstDash val="dash"/>
          </a:ln>
        </p:spPr>
        <p:txBody>
          <a:bodyPr wrap="square" rtlCol="0">
            <a:spAutoFit/>
          </a:bodyPr>
          <a:lstStyle/>
          <a:p>
            <a:endParaRPr lang="en-US" sz="1400" dirty="0"/>
          </a:p>
          <a:p>
            <a:endParaRPr lang="en-US" sz="1400" dirty="0"/>
          </a:p>
          <a:p>
            <a:endParaRPr lang="en-US" sz="1400" dirty="0"/>
          </a:p>
          <a:p>
            <a:endParaRPr lang="en-US" sz="1400" dirty="0"/>
          </a:p>
        </p:txBody>
      </p:sp>
      <p:sp>
        <p:nvSpPr>
          <p:cNvPr id="3" name="Slide Number Placeholder 2"/>
          <p:cNvSpPr>
            <a:spLocks noGrp="1"/>
          </p:cNvSpPr>
          <p:nvPr>
            <p:ph type="sldNum" sz="quarter" idx="12"/>
          </p:nvPr>
        </p:nvSpPr>
        <p:spPr/>
        <p:txBody>
          <a:bodyPr/>
          <a:lstStyle/>
          <a:p>
            <a:fld id="{4929A69E-7D8F-4515-9605-0315ABD4F316}" type="slidenum">
              <a:rPr lang="en-US" smtClean="0"/>
              <a:t>3</a:t>
            </a:fld>
            <a:endParaRPr lang="en-US" dirty="0"/>
          </a:p>
        </p:txBody>
      </p:sp>
      <p:sp>
        <p:nvSpPr>
          <p:cNvPr id="4" name="Content Placeholder 3"/>
          <p:cNvSpPr>
            <a:spLocks noGrp="1"/>
          </p:cNvSpPr>
          <p:nvPr>
            <p:ph sz="quarter" idx="1"/>
          </p:nvPr>
        </p:nvSpPr>
        <p:spPr>
          <a:xfrm>
            <a:off x="609442" y="1450774"/>
            <a:ext cx="10957578" cy="4905576"/>
          </a:xfrm>
        </p:spPr>
        <p:txBody>
          <a:bodyPr>
            <a:normAutofit fontScale="47500" lnSpcReduction="20000"/>
          </a:bodyPr>
          <a:lstStyle/>
          <a:p>
            <a:pPr>
              <a:buClr>
                <a:schemeClr val="accent2">
                  <a:lumMod val="75000"/>
                </a:schemeClr>
              </a:buClr>
            </a:pPr>
            <a:r>
              <a:rPr lang="en-US" sz="3800" dirty="0">
                <a:solidFill>
                  <a:schemeClr val="accent2">
                    <a:lumMod val="75000"/>
                  </a:schemeClr>
                </a:solidFill>
              </a:rPr>
              <a:t>Definition: </a:t>
            </a:r>
          </a:p>
          <a:p>
            <a:pPr>
              <a:buClr>
                <a:schemeClr val="accent2">
                  <a:lumMod val="75000"/>
                </a:schemeClr>
              </a:buClr>
            </a:pPr>
            <a:endParaRPr lang="en-US" sz="3400" dirty="0">
              <a:solidFill>
                <a:schemeClr val="accent2">
                  <a:lumMod val="75000"/>
                </a:schemeClr>
              </a:solidFill>
            </a:endParaRPr>
          </a:p>
          <a:p>
            <a:pPr>
              <a:buClr>
                <a:schemeClr val="accent2">
                  <a:lumMod val="75000"/>
                </a:schemeClr>
              </a:buClr>
              <a:buFont typeface="Courier New" panose="02070309020205020404" pitchFamily="49" charset="0"/>
              <a:buChar char="o"/>
            </a:pPr>
            <a:r>
              <a:rPr lang="en-US" sz="3400" dirty="0"/>
              <a:t>Degree to which details of objects are perceived. </a:t>
            </a:r>
          </a:p>
          <a:p>
            <a:pPr marL="0" indent="0">
              <a:buClr>
                <a:schemeClr val="accent2">
                  <a:lumMod val="75000"/>
                </a:schemeClr>
              </a:buClr>
              <a:buNone/>
            </a:pPr>
            <a:endParaRPr lang="en-US" sz="3400" dirty="0" smtClean="0"/>
          </a:p>
          <a:p>
            <a:pPr>
              <a:buClr>
                <a:schemeClr val="accent2">
                  <a:lumMod val="75000"/>
                </a:schemeClr>
              </a:buClr>
              <a:buFont typeface="Courier New" panose="02070309020205020404" pitchFamily="49" charset="0"/>
              <a:buChar char="o"/>
            </a:pPr>
            <a:r>
              <a:rPr lang="en-US" sz="3400" dirty="0" smtClean="0"/>
              <a:t>The </a:t>
            </a:r>
            <a:r>
              <a:rPr lang="en-US" sz="3400" dirty="0"/>
              <a:t>degree to which the details and contours of objects are perceived, it is usually defined in terms </a:t>
            </a:r>
            <a:endParaRPr lang="en-US" sz="3400" dirty="0" smtClean="0"/>
          </a:p>
          <a:p>
            <a:pPr marL="0" indent="0">
              <a:buClr>
                <a:schemeClr val="accent2">
                  <a:lumMod val="75000"/>
                </a:schemeClr>
              </a:buClr>
              <a:buNone/>
            </a:pPr>
            <a:r>
              <a:rPr lang="en-US" sz="3400" dirty="0"/>
              <a:t> </a:t>
            </a:r>
            <a:r>
              <a:rPr lang="en-US" sz="3400" dirty="0" smtClean="0"/>
              <a:t>     of </a:t>
            </a:r>
            <a:r>
              <a:rPr lang="en-US" sz="3400" dirty="0"/>
              <a:t>the shortest distance by which two lines can be  separated and still be seen as 2 lines.</a:t>
            </a:r>
          </a:p>
          <a:p>
            <a:pPr>
              <a:buClr>
                <a:schemeClr val="accent2">
                  <a:lumMod val="75000"/>
                </a:schemeClr>
              </a:buClr>
              <a:buFont typeface="Courier New" panose="02070309020205020404" pitchFamily="49" charset="0"/>
              <a:buChar char="o"/>
            </a:pPr>
            <a:r>
              <a:rPr lang="en-US" sz="3400" dirty="0"/>
              <a:t>person can normally distinguish two separate points if their centers lie up to 2  micrometers apart on the retina, which is slightly greater than the width of a foveal cone</a:t>
            </a:r>
            <a:r>
              <a:rPr lang="en-US" sz="3400" dirty="0" smtClean="0"/>
              <a:t>.</a:t>
            </a:r>
          </a:p>
          <a:p>
            <a:pPr marL="0" indent="0">
              <a:buClr>
                <a:schemeClr val="accent2">
                  <a:lumMod val="75000"/>
                </a:schemeClr>
              </a:buClr>
              <a:buNone/>
            </a:pPr>
            <a:endParaRPr lang="en-US" sz="3400" dirty="0" smtClean="0"/>
          </a:p>
          <a:p>
            <a:pPr>
              <a:buClr>
                <a:schemeClr val="accent2">
                  <a:lumMod val="75000"/>
                </a:schemeClr>
              </a:buClr>
            </a:pPr>
            <a:r>
              <a:rPr lang="en-US" sz="3800" dirty="0" smtClean="0">
                <a:solidFill>
                  <a:schemeClr val="accent2">
                    <a:lumMod val="75000"/>
                  </a:schemeClr>
                </a:solidFill>
              </a:rPr>
              <a:t>Visual </a:t>
            </a:r>
            <a:r>
              <a:rPr lang="en-US" sz="3800" dirty="0">
                <a:solidFill>
                  <a:schemeClr val="accent2">
                    <a:lumMod val="75000"/>
                  </a:schemeClr>
                </a:solidFill>
              </a:rPr>
              <a:t>threshold:</a:t>
            </a:r>
          </a:p>
          <a:p>
            <a:pPr marL="0" indent="0">
              <a:buClr>
                <a:schemeClr val="accent2">
                  <a:lumMod val="75000"/>
                </a:schemeClr>
              </a:buClr>
              <a:buNone/>
            </a:pPr>
            <a:r>
              <a:rPr lang="en-US" sz="3400" dirty="0"/>
              <a:t>Is minimal amount of light that elicit sensation of light.</a:t>
            </a:r>
          </a:p>
          <a:p>
            <a:pPr marL="342900" indent="-342900">
              <a:buClr>
                <a:schemeClr val="accent2">
                  <a:lumMod val="75000"/>
                </a:schemeClr>
              </a:buClr>
              <a:buFont typeface="Arial" panose="020B0604020202020204" pitchFamily="34" charset="0"/>
              <a:buChar char="•"/>
            </a:pPr>
            <a:endParaRPr lang="en-US" sz="3400" dirty="0"/>
          </a:p>
          <a:p>
            <a:pPr>
              <a:buClr>
                <a:schemeClr val="accent2">
                  <a:lumMod val="75000"/>
                </a:schemeClr>
              </a:buClr>
            </a:pPr>
            <a:r>
              <a:rPr lang="en-US" sz="3800" dirty="0">
                <a:solidFill>
                  <a:schemeClr val="accent2">
                    <a:lumMod val="75000"/>
                  </a:schemeClr>
                </a:solidFill>
              </a:rPr>
              <a:t>Snellen’s chart:  </a:t>
            </a:r>
          </a:p>
          <a:p>
            <a:pPr>
              <a:buClr>
                <a:schemeClr val="accent2">
                  <a:lumMod val="75000"/>
                </a:schemeClr>
              </a:buClr>
              <a:buFont typeface="Arial" panose="020B0604020202020204" pitchFamily="34" charset="0"/>
              <a:buChar char="•"/>
            </a:pPr>
            <a:r>
              <a:rPr lang="en-US" sz="3400" dirty="0"/>
              <a:t>Normal acuity = </a:t>
            </a:r>
            <a:r>
              <a:rPr lang="en-US" sz="3400" dirty="0">
                <a:solidFill>
                  <a:schemeClr val="accent4">
                    <a:lumMod val="75000"/>
                  </a:schemeClr>
                </a:solidFill>
              </a:rPr>
              <a:t>6/6 </a:t>
            </a:r>
            <a:r>
              <a:rPr lang="en-US" sz="3400" dirty="0"/>
              <a:t>= (d/D) </a:t>
            </a:r>
            <a:endParaRPr lang="en-US" sz="3400" dirty="0">
              <a:solidFill>
                <a:schemeClr val="accent4">
                  <a:lumMod val="75000"/>
                </a:schemeClr>
              </a:solidFill>
            </a:endParaRPr>
          </a:p>
          <a:p>
            <a:pPr>
              <a:buClr>
                <a:schemeClr val="accent2">
                  <a:lumMod val="75000"/>
                </a:schemeClr>
              </a:buClr>
              <a:buFont typeface="Arial" panose="020B0604020202020204" pitchFamily="34" charset="0"/>
              <a:buChar char="•"/>
            </a:pPr>
            <a:r>
              <a:rPr lang="en-US" sz="3400" dirty="0"/>
              <a:t>d= distance of Patient / D= distance of normal person = </a:t>
            </a:r>
            <a:r>
              <a:rPr lang="en-US" sz="3400" dirty="0">
                <a:solidFill>
                  <a:schemeClr val="accent4">
                    <a:lumMod val="75000"/>
                  </a:schemeClr>
                </a:solidFill>
              </a:rPr>
              <a:t>6/6</a:t>
            </a:r>
            <a:r>
              <a:rPr lang="en-US" sz="3400" dirty="0"/>
              <a:t>.</a:t>
            </a:r>
            <a:endParaRPr lang="en-US" sz="3400" dirty="0">
              <a:solidFill>
                <a:schemeClr val="accent4">
                  <a:lumMod val="75000"/>
                </a:schemeClr>
              </a:solidFill>
            </a:endParaRPr>
          </a:p>
          <a:p>
            <a:pPr>
              <a:buClr>
                <a:schemeClr val="accent2">
                  <a:lumMod val="75000"/>
                </a:schemeClr>
              </a:buClr>
              <a:buFont typeface="Arial" panose="020B0604020202020204" pitchFamily="34" charset="0"/>
              <a:buChar char="•"/>
            </a:pPr>
            <a:r>
              <a:rPr lang="en-US" sz="3400" dirty="0"/>
              <a:t>A person of </a:t>
            </a:r>
            <a:r>
              <a:rPr lang="en-US" sz="3400" dirty="0">
                <a:solidFill>
                  <a:schemeClr val="accent4">
                    <a:lumMod val="75000"/>
                  </a:schemeClr>
                </a:solidFill>
              </a:rPr>
              <a:t>6/12 </a:t>
            </a:r>
            <a:r>
              <a:rPr lang="en-US" sz="3400" dirty="0"/>
              <a:t>has less vision than normal vision (d/D Patient/normal)</a:t>
            </a:r>
          </a:p>
          <a:p>
            <a:endParaRPr lang="en-US" dirty="0"/>
          </a:p>
        </p:txBody>
      </p:sp>
      <p:pic>
        <p:nvPicPr>
          <p:cNvPr id="7" name="Picture 6" descr="eye_emmetro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93392" y="4114887"/>
            <a:ext cx="2900353" cy="224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9501842" y="1802332"/>
            <a:ext cx="2065178" cy="253916"/>
          </a:xfrm>
          <a:prstGeom prst="rect">
            <a:avLst/>
          </a:prstGeom>
          <a:solidFill>
            <a:schemeClr val="accent3">
              <a:lumMod val="40000"/>
              <a:lumOff val="60000"/>
            </a:schemeClr>
          </a:solidFill>
          <a:ln>
            <a:solidFill>
              <a:schemeClr val="accent3">
                <a:lumMod val="75000"/>
              </a:schemeClr>
            </a:solidFill>
          </a:ln>
          <a:effectLst/>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1050" b="1" dirty="0">
                <a:solidFill>
                  <a:schemeClr val="tx2"/>
                </a:solidFill>
                <a:latin typeface="+mj-lt"/>
                <a:ea typeface="+mj-ea"/>
                <a:cs typeface="+mj-cs"/>
              </a:rPr>
              <a:t>ONLY IN MALES’ SLIDES </a:t>
            </a:r>
          </a:p>
        </p:txBody>
      </p:sp>
      <p:sp>
        <p:nvSpPr>
          <p:cNvPr id="9" name="TextBox 8"/>
          <p:cNvSpPr txBox="1"/>
          <p:nvPr/>
        </p:nvSpPr>
        <p:spPr>
          <a:xfrm>
            <a:off x="9421121" y="2558678"/>
            <a:ext cx="2172623" cy="253916"/>
          </a:xfrm>
          <a:prstGeom prst="rect">
            <a:avLst/>
          </a:prstGeom>
          <a:solidFill>
            <a:srgbClr val="E4CBE7"/>
          </a:solidFill>
          <a:ln>
            <a:solidFill>
              <a:srgbClr val="A954AB"/>
            </a:solidFill>
          </a:ln>
          <a:effectLst/>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1050" b="1" dirty="0">
                <a:solidFill>
                  <a:schemeClr val="tx2"/>
                </a:solidFill>
                <a:latin typeface="+mj-lt"/>
                <a:ea typeface="+mj-ea"/>
                <a:cs typeface="+mj-cs"/>
              </a:rPr>
              <a:t>ONLY IN FEMALES’ SLIDES </a:t>
            </a:r>
          </a:p>
        </p:txBody>
      </p:sp>
    </p:spTree>
    <p:extLst>
      <p:ext uri="{BB962C8B-B14F-4D97-AF65-F5344CB8AC3E}">
        <p14:creationId xmlns:p14="http://schemas.microsoft.com/office/powerpoint/2010/main" val="15993604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598001" y="1295400"/>
            <a:ext cx="10969942" cy="4005808"/>
            <a:chOff x="533276" y="1530622"/>
            <a:chExt cx="10411678" cy="3478367"/>
          </a:xfrm>
        </p:grpSpPr>
        <p:sp>
          <p:nvSpPr>
            <p:cNvPr id="6" name="Freeform 5"/>
            <p:cNvSpPr/>
            <p:nvPr/>
          </p:nvSpPr>
          <p:spPr>
            <a:xfrm>
              <a:off x="574096" y="1530622"/>
              <a:ext cx="1588443" cy="953066"/>
            </a:xfrm>
            <a:custGeom>
              <a:avLst/>
              <a:gdLst>
                <a:gd name="connsiteX0" fmla="*/ 0 w 1588443"/>
                <a:gd name="connsiteY0" fmla="*/ 95307 h 953066"/>
                <a:gd name="connsiteX1" fmla="*/ 95307 w 1588443"/>
                <a:gd name="connsiteY1" fmla="*/ 0 h 953066"/>
                <a:gd name="connsiteX2" fmla="*/ 1493136 w 1588443"/>
                <a:gd name="connsiteY2" fmla="*/ 0 h 953066"/>
                <a:gd name="connsiteX3" fmla="*/ 1588443 w 1588443"/>
                <a:gd name="connsiteY3" fmla="*/ 95307 h 953066"/>
                <a:gd name="connsiteX4" fmla="*/ 1588443 w 1588443"/>
                <a:gd name="connsiteY4" fmla="*/ 857759 h 953066"/>
                <a:gd name="connsiteX5" fmla="*/ 1493136 w 1588443"/>
                <a:gd name="connsiteY5" fmla="*/ 953066 h 953066"/>
                <a:gd name="connsiteX6" fmla="*/ 95307 w 1588443"/>
                <a:gd name="connsiteY6" fmla="*/ 953066 h 953066"/>
                <a:gd name="connsiteX7" fmla="*/ 0 w 1588443"/>
                <a:gd name="connsiteY7" fmla="*/ 857759 h 953066"/>
                <a:gd name="connsiteX8" fmla="*/ 0 w 1588443"/>
                <a:gd name="connsiteY8" fmla="*/ 95307 h 953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88443" h="953066">
                  <a:moveTo>
                    <a:pt x="0" y="95307"/>
                  </a:moveTo>
                  <a:cubicBezTo>
                    <a:pt x="0" y="42670"/>
                    <a:pt x="42670" y="0"/>
                    <a:pt x="95307" y="0"/>
                  </a:cubicBezTo>
                  <a:lnTo>
                    <a:pt x="1493136" y="0"/>
                  </a:lnTo>
                  <a:cubicBezTo>
                    <a:pt x="1545773" y="0"/>
                    <a:pt x="1588443" y="42670"/>
                    <a:pt x="1588443" y="95307"/>
                  </a:cubicBezTo>
                  <a:lnTo>
                    <a:pt x="1588443" y="857759"/>
                  </a:lnTo>
                  <a:cubicBezTo>
                    <a:pt x="1588443" y="910396"/>
                    <a:pt x="1545773" y="953066"/>
                    <a:pt x="1493136" y="953066"/>
                  </a:cubicBezTo>
                  <a:lnTo>
                    <a:pt x="95307" y="953066"/>
                  </a:lnTo>
                  <a:cubicBezTo>
                    <a:pt x="42670" y="953066"/>
                    <a:pt x="0" y="910396"/>
                    <a:pt x="0" y="857759"/>
                  </a:cubicBezTo>
                  <a:lnTo>
                    <a:pt x="0" y="95307"/>
                  </a:lnTo>
                  <a:close/>
                </a:path>
              </a:pathLst>
            </a:custGeom>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81254" tIns="81254" rIns="81254" bIns="81254" numCol="1" spcCol="1270" anchor="ctr" anchorCtr="0">
              <a:noAutofit/>
            </a:bodyPr>
            <a:lstStyle/>
            <a:p>
              <a:pPr lvl="0" algn="ctr" defTabSz="622300">
                <a:lnSpc>
                  <a:spcPct val="90000"/>
                </a:lnSpc>
                <a:spcBef>
                  <a:spcPct val="0"/>
                </a:spcBef>
                <a:spcAft>
                  <a:spcPct val="35000"/>
                </a:spcAft>
              </a:pPr>
              <a:r>
                <a:rPr lang="en-US" sz="1400" kern="1200" spc="80">
                  <a:cs typeface="Trebuchet MS"/>
                </a:rPr>
                <a:t>Light on eye</a:t>
              </a:r>
              <a:endParaRPr lang="en-US" sz="1400" kern="1200" dirty="0"/>
            </a:p>
          </p:txBody>
        </p:sp>
        <p:sp>
          <p:nvSpPr>
            <p:cNvPr id="8" name="Freeform 7"/>
            <p:cNvSpPr/>
            <p:nvPr/>
          </p:nvSpPr>
          <p:spPr>
            <a:xfrm>
              <a:off x="2314487" y="1810189"/>
              <a:ext cx="322128" cy="393933"/>
            </a:xfrm>
            <a:custGeom>
              <a:avLst/>
              <a:gdLst>
                <a:gd name="connsiteX0" fmla="*/ 0 w 322128"/>
                <a:gd name="connsiteY0" fmla="*/ 78787 h 393933"/>
                <a:gd name="connsiteX1" fmla="*/ 161064 w 322128"/>
                <a:gd name="connsiteY1" fmla="*/ 78787 h 393933"/>
                <a:gd name="connsiteX2" fmla="*/ 161064 w 322128"/>
                <a:gd name="connsiteY2" fmla="*/ 0 h 393933"/>
                <a:gd name="connsiteX3" fmla="*/ 322128 w 322128"/>
                <a:gd name="connsiteY3" fmla="*/ 196967 h 393933"/>
                <a:gd name="connsiteX4" fmla="*/ 161064 w 322128"/>
                <a:gd name="connsiteY4" fmla="*/ 393933 h 393933"/>
                <a:gd name="connsiteX5" fmla="*/ 161064 w 322128"/>
                <a:gd name="connsiteY5" fmla="*/ 315146 h 393933"/>
                <a:gd name="connsiteX6" fmla="*/ 0 w 322128"/>
                <a:gd name="connsiteY6" fmla="*/ 315146 h 393933"/>
                <a:gd name="connsiteX7" fmla="*/ 0 w 322128"/>
                <a:gd name="connsiteY7" fmla="*/ 78787 h 393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2128" h="393933">
                  <a:moveTo>
                    <a:pt x="0" y="78787"/>
                  </a:moveTo>
                  <a:lnTo>
                    <a:pt x="161064" y="78787"/>
                  </a:lnTo>
                  <a:lnTo>
                    <a:pt x="161064" y="0"/>
                  </a:lnTo>
                  <a:lnTo>
                    <a:pt x="322128" y="196967"/>
                  </a:lnTo>
                  <a:lnTo>
                    <a:pt x="161064" y="393933"/>
                  </a:lnTo>
                  <a:lnTo>
                    <a:pt x="161064" y="315146"/>
                  </a:lnTo>
                  <a:lnTo>
                    <a:pt x="0" y="315146"/>
                  </a:lnTo>
                  <a:lnTo>
                    <a:pt x="0" y="78787"/>
                  </a:lnTo>
                  <a:close/>
                </a:path>
              </a:pathLst>
            </a:custGeom>
          </p:spPr>
          <p:style>
            <a:lnRef idx="0">
              <a:schemeClr val="accent2">
                <a:tint val="60000"/>
                <a:hueOff val="0"/>
                <a:satOff val="0"/>
                <a:lumOff val="0"/>
                <a:alphaOff val="0"/>
              </a:schemeClr>
            </a:lnRef>
            <a:fillRef idx="1">
              <a:schemeClr val="accent2">
                <a:tint val="60000"/>
                <a:hueOff val="0"/>
                <a:satOff val="0"/>
                <a:lumOff val="0"/>
                <a:alphaOff val="0"/>
              </a:schemeClr>
            </a:fillRef>
            <a:effectRef idx="0">
              <a:schemeClr val="accent2">
                <a:tint val="60000"/>
                <a:hueOff val="0"/>
                <a:satOff val="0"/>
                <a:lumOff val="0"/>
                <a:alphaOff val="0"/>
              </a:schemeClr>
            </a:effectRef>
            <a:fontRef idx="minor">
              <a:schemeClr val="dk1">
                <a:hueOff val="0"/>
                <a:satOff val="0"/>
                <a:lumOff val="0"/>
                <a:alphaOff val="0"/>
              </a:schemeClr>
            </a:fontRef>
          </p:style>
          <p:txBody>
            <a:bodyPr spcFirstLastPara="0" vert="horz" wrap="square" lIns="0" tIns="78787" rIns="96638" bIns="78787" numCol="1" spcCol="1270" anchor="ctr" anchorCtr="0">
              <a:noAutofit/>
            </a:bodyPr>
            <a:lstStyle/>
            <a:p>
              <a:pPr lvl="0" algn="ctr" defTabSz="622300">
                <a:lnSpc>
                  <a:spcPct val="90000"/>
                </a:lnSpc>
                <a:spcBef>
                  <a:spcPct val="0"/>
                </a:spcBef>
                <a:spcAft>
                  <a:spcPct val="35000"/>
                </a:spcAft>
              </a:pPr>
              <a:endParaRPr lang="en-US" sz="1400" kern="1200"/>
            </a:p>
          </p:txBody>
        </p:sp>
        <p:sp>
          <p:nvSpPr>
            <p:cNvPr id="9" name="Freeform 8"/>
            <p:cNvSpPr/>
            <p:nvPr/>
          </p:nvSpPr>
          <p:spPr>
            <a:xfrm>
              <a:off x="2770329" y="1530622"/>
              <a:ext cx="1588443" cy="953066"/>
            </a:xfrm>
            <a:custGeom>
              <a:avLst/>
              <a:gdLst>
                <a:gd name="connsiteX0" fmla="*/ 0 w 1588443"/>
                <a:gd name="connsiteY0" fmla="*/ 95307 h 953066"/>
                <a:gd name="connsiteX1" fmla="*/ 95307 w 1588443"/>
                <a:gd name="connsiteY1" fmla="*/ 0 h 953066"/>
                <a:gd name="connsiteX2" fmla="*/ 1493136 w 1588443"/>
                <a:gd name="connsiteY2" fmla="*/ 0 h 953066"/>
                <a:gd name="connsiteX3" fmla="*/ 1588443 w 1588443"/>
                <a:gd name="connsiteY3" fmla="*/ 95307 h 953066"/>
                <a:gd name="connsiteX4" fmla="*/ 1588443 w 1588443"/>
                <a:gd name="connsiteY4" fmla="*/ 857759 h 953066"/>
                <a:gd name="connsiteX5" fmla="*/ 1493136 w 1588443"/>
                <a:gd name="connsiteY5" fmla="*/ 953066 h 953066"/>
                <a:gd name="connsiteX6" fmla="*/ 95307 w 1588443"/>
                <a:gd name="connsiteY6" fmla="*/ 953066 h 953066"/>
                <a:gd name="connsiteX7" fmla="*/ 0 w 1588443"/>
                <a:gd name="connsiteY7" fmla="*/ 857759 h 953066"/>
                <a:gd name="connsiteX8" fmla="*/ 0 w 1588443"/>
                <a:gd name="connsiteY8" fmla="*/ 95307 h 953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88443" h="953066">
                  <a:moveTo>
                    <a:pt x="0" y="95307"/>
                  </a:moveTo>
                  <a:cubicBezTo>
                    <a:pt x="0" y="42670"/>
                    <a:pt x="42670" y="0"/>
                    <a:pt x="95307" y="0"/>
                  </a:cubicBezTo>
                  <a:lnTo>
                    <a:pt x="1493136" y="0"/>
                  </a:lnTo>
                  <a:cubicBezTo>
                    <a:pt x="1545773" y="0"/>
                    <a:pt x="1588443" y="42670"/>
                    <a:pt x="1588443" y="95307"/>
                  </a:cubicBezTo>
                  <a:lnTo>
                    <a:pt x="1588443" y="857759"/>
                  </a:lnTo>
                  <a:cubicBezTo>
                    <a:pt x="1588443" y="910396"/>
                    <a:pt x="1545773" y="953066"/>
                    <a:pt x="1493136" y="953066"/>
                  </a:cubicBezTo>
                  <a:lnTo>
                    <a:pt x="95307" y="953066"/>
                  </a:lnTo>
                  <a:cubicBezTo>
                    <a:pt x="42670" y="953066"/>
                    <a:pt x="0" y="910396"/>
                    <a:pt x="0" y="857759"/>
                  </a:cubicBezTo>
                  <a:lnTo>
                    <a:pt x="0" y="95307"/>
                  </a:lnTo>
                  <a:close/>
                </a:path>
              </a:pathLst>
            </a:custGeom>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81254" tIns="81254" rIns="81254" bIns="81254" numCol="1" spcCol="1270" anchor="ctr" anchorCtr="0">
              <a:noAutofit/>
            </a:bodyPr>
            <a:lstStyle/>
            <a:p>
              <a:pPr lvl="0" algn="ctr" defTabSz="622300">
                <a:lnSpc>
                  <a:spcPct val="90000"/>
                </a:lnSpc>
                <a:spcBef>
                  <a:spcPct val="0"/>
                </a:spcBef>
                <a:spcAft>
                  <a:spcPct val="35000"/>
                </a:spcAft>
              </a:pPr>
              <a:r>
                <a:rPr lang="en-US" sz="1400" kern="1200" spc="-10">
                  <a:cs typeface="Trebuchet MS"/>
                </a:rPr>
                <a:t>retina</a:t>
              </a:r>
              <a:endParaRPr lang="en-US" sz="1400" kern="1200" dirty="0"/>
            </a:p>
          </p:txBody>
        </p:sp>
        <p:sp>
          <p:nvSpPr>
            <p:cNvPr id="10" name="Freeform 9"/>
            <p:cNvSpPr/>
            <p:nvPr/>
          </p:nvSpPr>
          <p:spPr>
            <a:xfrm>
              <a:off x="4517616" y="1810189"/>
              <a:ext cx="336749" cy="393933"/>
            </a:xfrm>
            <a:custGeom>
              <a:avLst/>
              <a:gdLst>
                <a:gd name="connsiteX0" fmla="*/ 0 w 336749"/>
                <a:gd name="connsiteY0" fmla="*/ 78787 h 393933"/>
                <a:gd name="connsiteX1" fmla="*/ 168375 w 336749"/>
                <a:gd name="connsiteY1" fmla="*/ 78787 h 393933"/>
                <a:gd name="connsiteX2" fmla="*/ 168375 w 336749"/>
                <a:gd name="connsiteY2" fmla="*/ 0 h 393933"/>
                <a:gd name="connsiteX3" fmla="*/ 336749 w 336749"/>
                <a:gd name="connsiteY3" fmla="*/ 196967 h 393933"/>
                <a:gd name="connsiteX4" fmla="*/ 168375 w 336749"/>
                <a:gd name="connsiteY4" fmla="*/ 393933 h 393933"/>
                <a:gd name="connsiteX5" fmla="*/ 168375 w 336749"/>
                <a:gd name="connsiteY5" fmla="*/ 315146 h 393933"/>
                <a:gd name="connsiteX6" fmla="*/ 0 w 336749"/>
                <a:gd name="connsiteY6" fmla="*/ 315146 h 393933"/>
                <a:gd name="connsiteX7" fmla="*/ 0 w 336749"/>
                <a:gd name="connsiteY7" fmla="*/ 78787 h 393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6749" h="393933">
                  <a:moveTo>
                    <a:pt x="0" y="78787"/>
                  </a:moveTo>
                  <a:lnTo>
                    <a:pt x="168375" y="78787"/>
                  </a:lnTo>
                  <a:lnTo>
                    <a:pt x="168375" y="0"/>
                  </a:lnTo>
                  <a:lnTo>
                    <a:pt x="336749" y="196967"/>
                  </a:lnTo>
                  <a:lnTo>
                    <a:pt x="168375" y="393933"/>
                  </a:lnTo>
                  <a:lnTo>
                    <a:pt x="168375" y="315146"/>
                  </a:lnTo>
                  <a:lnTo>
                    <a:pt x="0" y="315146"/>
                  </a:lnTo>
                  <a:lnTo>
                    <a:pt x="0" y="78787"/>
                  </a:lnTo>
                  <a:close/>
                </a:path>
              </a:pathLst>
            </a:custGeom>
          </p:spPr>
          <p:style>
            <a:lnRef idx="0">
              <a:schemeClr val="accent2">
                <a:tint val="60000"/>
                <a:hueOff val="0"/>
                <a:satOff val="0"/>
                <a:lumOff val="0"/>
                <a:alphaOff val="0"/>
              </a:schemeClr>
            </a:lnRef>
            <a:fillRef idx="1">
              <a:schemeClr val="accent2">
                <a:tint val="60000"/>
                <a:hueOff val="0"/>
                <a:satOff val="0"/>
                <a:lumOff val="0"/>
                <a:alphaOff val="0"/>
              </a:schemeClr>
            </a:fillRef>
            <a:effectRef idx="0">
              <a:schemeClr val="accent2">
                <a:tint val="60000"/>
                <a:hueOff val="0"/>
                <a:satOff val="0"/>
                <a:lumOff val="0"/>
                <a:alphaOff val="0"/>
              </a:schemeClr>
            </a:effectRef>
            <a:fontRef idx="minor">
              <a:schemeClr val="dk1">
                <a:hueOff val="0"/>
                <a:satOff val="0"/>
                <a:lumOff val="0"/>
                <a:alphaOff val="0"/>
              </a:schemeClr>
            </a:fontRef>
          </p:style>
          <p:txBody>
            <a:bodyPr spcFirstLastPara="0" vert="horz" wrap="square" lIns="0" tIns="78787" rIns="101025" bIns="78787" numCol="1" spcCol="1270" anchor="ctr" anchorCtr="0">
              <a:noAutofit/>
            </a:bodyPr>
            <a:lstStyle/>
            <a:p>
              <a:pPr lvl="0" algn="ctr" defTabSz="622300">
                <a:lnSpc>
                  <a:spcPct val="90000"/>
                </a:lnSpc>
                <a:spcBef>
                  <a:spcPct val="0"/>
                </a:spcBef>
                <a:spcAft>
                  <a:spcPct val="35000"/>
                </a:spcAft>
              </a:pPr>
              <a:endParaRPr lang="en-US" sz="1400" kern="1200"/>
            </a:p>
          </p:txBody>
        </p:sp>
        <p:sp>
          <p:nvSpPr>
            <p:cNvPr id="11" name="Freeform 10"/>
            <p:cNvSpPr/>
            <p:nvPr/>
          </p:nvSpPr>
          <p:spPr>
            <a:xfrm>
              <a:off x="4994150" y="1530622"/>
              <a:ext cx="1588443" cy="953066"/>
            </a:xfrm>
            <a:custGeom>
              <a:avLst/>
              <a:gdLst>
                <a:gd name="connsiteX0" fmla="*/ 0 w 1588443"/>
                <a:gd name="connsiteY0" fmla="*/ 95307 h 953066"/>
                <a:gd name="connsiteX1" fmla="*/ 95307 w 1588443"/>
                <a:gd name="connsiteY1" fmla="*/ 0 h 953066"/>
                <a:gd name="connsiteX2" fmla="*/ 1493136 w 1588443"/>
                <a:gd name="connsiteY2" fmla="*/ 0 h 953066"/>
                <a:gd name="connsiteX3" fmla="*/ 1588443 w 1588443"/>
                <a:gd name="connsiteY3" fmla="*/ 95307 h 953066"/>
                <a:gd name="connsiteX4" fmla="*/ 1588443 w 1588443"/>
                <a:gd name="connsiteY4" fmla="*/ 857759 h 953066"/>
                <a:gd name="connsiteX5" fmla="*/ 1493136 w 1588443"/>
                <a:gd name="connsiteY5" fmla="*/ 953066 h 953066"/>
                <a:gd name="connsiteX6" fmla="*/ 95307 w 1588443"/>
                <a:gd name="connsiteY6" fmla="*/ 953066 h 953066"/>
                <a:gd name="connsiteX7" fmla="*/ 0 w 1588443"/>
                <a:gd name="connsiteY7" fmla="*/ 857759 h 953066"/>
                <a:gd name="connsiteX8" fmla="*/ 0 w 1588443"/>
                <a:gd name="connsiteY8" fmla="*/ 95307 h 953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88443" h="953066">
                  <a:moveTo>
                    <a:pt x="0" y="95307"/>
                  </a:moveTo>
                  <a:cubicBezTo>
                    <a:pt x="0" y="42670"/>
                    <a:pt x="42670" y="0"/>
                    <a:pt x="95307" y="0"/>
                  </a:cubicBezTo>
                  <a:lnTo>
                    <a:pt x="1493136" y="0"/>
                  </a:lnTo>
                  <a:cubicBezTo>
                    <a:pt x="1545773" y="0"/>
                    <a:pt x="1588443" y="42670"/>
                    <a:pt x="1588443" y="95307"/>
                  </a:cubicBezTo>
                  <a:lnTo>
                    <a:pt x="1588443" y="857759"/>
                  </a:lnTo>
                  <a:cubicBezTo>
                    <a:pt x="1588443" y="910396"/>
                    <a:pt x="1545773" y="953066"/>
                    <a:pt x="1493136" y="953066"/>
                  </a:cubicBezTo>
                  <a:lnTo>
                    <a:pt x="95307" y="953066"/>
                  </a:lnTo>
                  <a:cubicBezTo>
                    <a:pt x="42670" y="953066"/>
                    <a:pt x="0" y="910396"/>
                    <a:pt x="0" y="857759"/>
                  </a:cubicBezTo>
                  <a:lnTo>
                    <a:pt x="0" y="95307"/>
                  </a:lnTo>
                  <a:close/>
                </a:path>
              </a:pathLst>
            </a:custGeom>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81254" tIns="81254" rIns="81254" bIns="81254" numCol="1" spcCol="1270" anchor="ctr" anchorCtr="0">
              <a:noAutofit/>
            </a:bodyPr>
            <a:lstStyle/>
            <a:p>
              <a:pPr lvl="0" algn="ctr" defTabSz="622300">
                <a:lnSpc>
                  <a:spcPct val="90000"/>
                </a:lnSpc>
                <a:spcBef>
                  <a:spcPct val="0"/>
                </a:spcBef>
                <a:spcAft>
                  <a:spcPct val="35000"/>
                </a:spcAft>
              </a:pPr>
              <a:r>
                <a:rPr lang="en-US" sz="1400" kern="1200" spc="10">
                  <a:cs typeface="Trebuchet MS"/>
                </a:rPr>
                <a:t>optic  nerve</a:t>
              </a:r>
              <a:endParaRPr lang="en-US" sz="1400" kern="1200" dirty="0"/>
            </a:p>
          </p:txBody>
        </p:sp>
        <p:sp>
          <p:nvSpPr>
            <p:cNvPr id="12" name="Freeform 11"/>
            <p:cNvSpPr/>
            <p:nvPr/>
          </p:nvSpPr>
          <p:spPr>
            <a:xfrm>
              <a:off x="6741437" y="1810189"/>
              <a:ext cx="336749" cy="393933"/>
            </a:xfrm>
            <a:custGeom>
              <a:avLst/>
              <a:gdLst>
                <a:gd name="connsiteX0" fmla="*/ 0 w 336749"/>
                <a:gd name="connsiteY0" fmla="*/ 78787 h 393933"/>
                <a:gd name="connsiteX1" fmla="*/ 168375 w 336749"/>
                <a:gd name="connsiteY1" fmla="*/ 78787 h 393933"/>
                <a:gd name="connsiteX2" fmla="*/ 168375 w 336749"/>
                <a:gd name="connsiteY2" fmla="*/ 0 h 393933"/>
                <a:gd name="connsiteX3" fmla="*/ 336749 w 336749"/>
                <a:gd name="connsiteY3" fmla="*/ 196967 h 393933"/>
                <a:gd name="connsiteX4" fmla="*/ 168375 w 336749"/>
                <a:gd name="connsiteY4" fmla="*/ 393933 h 393933"/>
                <a:gd name="connsiteX5" fmla="*/ 168375 w 336749"/>
                <a:gd name="connsiteY5" fmla="*/ 315146 h 393933"/>
                <a:gd name="connsiteX6" fmla="*/ 0 w 336749"/>
                <a:gd name="connsiteY6" fmla="*/ 315146 h 393933"/>
                <a:gd name="connsiteX7" fmla="*/ 0 w 336749"/>
                <a:gd name="connsiteY7" fmla="*/ 78787 h 393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6749" h="393933">
                  <a:moveTo>
                    <a:pt x="0" y="78787"/>
                  </a:moveTo>
                  <a:lnTo>
                    <a:pt x="168375" y="78787"/>
                  </a:lnTo>
                  <a:lnTo>
                    <a:pt x="168375" y="0"/>
                  </a:lnTo>
                  <a:lnTo>
                    <a:pt x="336749" y="196967"/>
                  </a:lnTo>
                  <a:lnTo>
                    <a:pt x="168375" y="393933"/>
                  </a:lnTo>
                  <a:lnTo>
                    <a:pt x="168375" y="315146"/>
                  </a:lnTo>
                  <a:lnTo>
                    <a:pt x="0" y="315146"/>
                  </a:lnTo>
                  <a:lnTo>
                    <a:pt x="0" y="78787"/>
                  </a:lnTo>
                  <a:close/>
                </a:path>
              </a:pathLst>
            </a:custGeom>
          </p:spPr>
          <p:style>
            <a:lnRef idx="0">
              <a:schemeClr val="accent2">
                <a:tint val="60000"/>
                <a:hueOff val="0"/>
                <a:satOff val="0"/>
                <a:lumOff val="0"/>
                <a:alphaOff val="0"/>
              </a:schemeClr>
            </a:lnRef>
            <a:fillRef idx="1">
              <a:schemeClr val="accent2">
                <a:tint val="60000"/>
                <a:hueOff val="0"/>
                <a:satOff val="0"/>
                <a:lumOff val="0"/>
                <a:alphaOff val="0"/>
              </a:schemeClr>
            </a:fillRef>
            <a:effectRef idx="0">
              <a:schemeClr val="accent2">
                <a:tint val="60000"/>
                <a:hueOff val="0"/>
                <a:satOff val="0"/>
                <a:lumOff val="0"/>
                <a:alphaOff val="0"/>
              </a:schemeClr>
            </a:effectRef>
            <a:fontRef idx="minor">
              <a:schemeClr val="dk1">
                <a:hueOff val="0"/>
                <a:satOff val="0"/>
                <a:lumOff val="0"/>
                <a:alphaOff val="0"/>
              </a:schemeClr>
            </a:fontRef>
          </p:style>
          <p:txBody>
            <a:bodyPr spcFirstLastPara="0" vert="horz" wrap="square" lIns="0" tIns="78787" rIns="101025" bIns="78787" numCol="1" spcCol="1270" anchor="ctr" anchorCtr="0">
              <a:noAutofit/>
            </a:bodyPr>
            <a:lstStyle/>
            <a:p>
              <a:pPr lvl="0" algn="ctr" defTabSz="622300" rtl="0">
                <a:lnSpc>
                  <a:spcPct val="90000"/>
                </a:lnSpc>
                <a:spcBef>
                  <a:spcPct val="0"/>
                </a:spcBef>
                <a:spcAft>
                  <a:spcPct val="35000"/>
                </a:spcAft>
              </a:pPr>
              <a:endParaRPr lang="en-US" sz="1400" kern="1200"/>
            </a:p>
          </p:txBody>
        </p:sp>
        <p:sp>
          <p:nvSpPr>
            <p:cNvPr id="13" name="Freeform 12"/>
            <p:cNvSpPr/>
            <p:nvPr/>
          </p:nvSpPr>
          <p:spPr>
            <a:xfrm>
              <a:off x="7217970" y="1530622"/>
              <a:ext cx="1588443" cy="953066"/>
            </a:xfrm>
            <a:custGeom>
              <a:avLst/>
              <a:gdLst>
                <a:gd name="connsiteX0" fmla="*/ 0 w 1588443"/>
                <a:gd name="connsiteY0" fmla="*/ 95307 h 953066"/>
                <a:gd name="connsiteX1" fmla="*/ 95307 w 1588443"/>
                <a:gd name="connsiteY1" fmla="*/ 0 h 953066"/>
                <a:gd name="connsiteX2" fmla="*/ 1493136 w 1588443"/>
                <a:gd name="connsiteY2" fmla="*/ 0 h 953066"/>
                <a:gd name="connsiteX3" fmla="*/ 1588443 w 1588443"/>
                <a:gd name="connsiteY3" fmla="*/ 95307 h 953066"/>
                <a:gd name="connsiteX4" fmla="*/ 1588443 w 1588443"/>
                <a:gd name="connsiteY4" fmla="*/ 857759 h 953066"/>
                <a:gd name="connsiteX5" fmla="*/ 1493136 w 1588443"/>
                <a:gd name="connsiteY5" fmla="*/ 953066 h 953066"/>
                <a:gd name="connsiteX6" fmla="*/ 95307 w 1588443"/>
                <a:gd name="connsiteY6" fmla="*/ 953066 h 953066"/>
                <a:gd name="connsiteX7" fmla="*/ 0 w 1588443"/>
                <a:gd name="connsiteY7" fmla="*/ 857759 h 953066"/>
                <a:gd name="connsiteX8" fmla="*/ 0 w 1588443"/>
                <a:gd name="connsiteY8" fmla="*/ 95307 h 953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88443" h="953066">
                  <a:moveTo>
                    <a:pt x="0" y="95307"/>
                  </a:moveTo>
                  <a:cubicBezTo>
                    <a:pt x="0" y="42670"/>
                    <a:pt x="42670" y="0"/>
                    <a:pt x="95307" y="0"/>
                  </a:cubicBezTo>
                  <a:lnTo>
                    <a:pt x="1493136" y="0"/>
                  </a:lnTo>
                  <a:cubicBezTo>
                    <a:pt x="1545773" y="0"/>
                    <a:pt x="1588443" y="42670"/>
                    <a:pt x="1588443" y="95307"/>
                  </a:cubicBezTo>
                  <a:lnTo>
                    <a:pt x="1588443" y="857759"/>
                  </a:lnTo>
                  <a:cubicBezTo>
                    <a:pt x="1588443" y="910396"/>
                    <a:pt x="1545773" y="953066"/>
                    <a:pt x="1493136" y="953066"/>
                  </a:cubicBezTo>
                  <a:lnTo>
                    <a:pt x="95307" y="953066"/>
                  </a:lnTo>
                  <a:cubicBezTo>
                    <a:pt x="42670" y="953066"/>
                    <a:pt x="0" y="910396"/>
                    <a:pt x="0" y="857759"/>
                  </a:cubicBezTo>
                  <a:lnTo>
                    <a:pt x="0" y="95307"/>
                  </a:lnTo>
                  <a:close/>
                </a:path>
              </a:pathLst>
            </a:custGeom>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81254" tIns="81254" rIns="81254" bIns="81254" numCol="1" spcCol="1270" anchor="ctr" anchorCtr="0">
              <a:noAutofit/>
            </a:bodyPr>
            <a:lstStyle/>
            <a:p>
              <a:pPr lvl="0" algn="ctr" defTabSz="622300">
                <a:lnSpc>
                  <a:spcPct val="90000"/>
                </a:lnSpc>
                <a:spcBef>
                  <a:spcPct val="0"/>
                </a:spcBef>
                <a:spcAft>
                  <a:spcPct val="35000"/>
                </a:spcAft>
              </a:pPr>
              <a:r>
                <a:rPr lang="en-US" sz="1400" kern="1200" spc="-10">
                  <a:cs typeface="Trebuchet MS"/>
                </a:rPr>
                <a:t>optic chiasma</a:t>
              </a:r>
              <a:endParaRPr lang="en-US" sz="1400" kern="1200" dirty="0"/>
            </a:p>
          </p:txBody>
        </p:sp>
        <p:sp>
          <p:nvSpPr>
            <p:cNvPr id="14" name="Freeform 13"/>
            <p:cNvSpPr/>
            <p:nvPr/>
          </p:nvSpPr>
          <p:spPr>
            <a:xfrm rot="25080">
              <a:off x="8943934" y="1818050"/>
              <a:ext cx="291559" cy="393933"/>
            </a:xfrm>
            <a:custGeom>
              <a:avLst/>
              <a:gdLst>
                <a:gd name="connsiteX0" fmla="*/ 0 w 291559"/>
                <a:gd name="connsiteY0" fmla="*/ 78787 h 393933"/>
                <a:gd name="connsiteX1" fmla="*/ 145780 w 291559"/>
                <a:gd name="connsiteY1" fmla="*/ 78787 h 393933"/>
                <a:gd name="connsiteX2" fmla="*/ 145780 w 291559"/>
                <a:gd name="connsiteY2" fmla="*/ 0 h 393933"/>
                <a:gd name="connsiteX3" fmla="*/ 291559 w 291559"/>
                <a:gd name="connsiteY3" fmla="*/ 196967 h 393933"/>
                <a:gd name="connsiteX4" fmla="*/ 145780 w 291559"/>
                <a:gd name="connsiteY4" fmla="*/ 393933 h 393933"/>
                <a:gd name="connsiteX5" fmla="*/ 145780 w 291559"/>
                <a:gd name="connsiteY5" fmla="*/ 315146 h 393933"/>
                <a:gd name="connsiteX6" fmla="*/ 0 w 291559"/>
                <a:gd name="connsiteY6" fmla="*/ 315146 h 393933"/>
                <a:gd name="connsiteX7" fmla="*/ 0 w 291559"/>
                <a:gd name="connsiteY7" fmla="*/ 78787 h 393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1559" h="393933">
                  <a:moveTo>
                    <a:pt x="0" y="78787"/>
                  </a:moveTo>
                  <a:lnTo>
                    <a:pt x="145780" y="78787"/>
                  </a:lnTo>
                  <a:lnTo>
                    <a:pt x="145780" y="0"/>
                  </a:lnTo>
                  <a:lnTo>
                    <a:pt x="291559" y="196967"/>
                  </a:lnTo>
                  <a:lnTo>
                    <a:pt x="145780" y="393933"/>
                  </a:lnTo>
                  <a:lnTo>
                    <a:pt x="145780" y="315146"/>
                  </a:lnTo>
                  <a:lnTo>
                    <a:pt x="0" y="315146"/>
                  </a:lnTo>
                  <a:lnTo>
                    <a:pt x="0" y="78787"/>
                  </a:lnTo>
                  <a:close/>
                </a:path>
              </a:pathLst>
            </a:custGeom>
          </p:spPr>
          <p:style>
            <a:lnRef idx="0">
              <a:schemeClr val="accent2">
                <a:tint val="60000"/>
                <a:hueOff val="0"/>
                <a:satOff val="0"/>
                <a:lumOff val="0"/>
                <a:alphaOff val="0"/>
              </a:schemeClr>
            </a:lnRef>
            <a:fillRef idx="1">
              <a:schemeClr val="accent2">
                <a:tint val="60000"/>
                <a:hueOff val="0"/>
                <a:satOff val="0"/>
                <a:lumOff val="0"/>
                <a:alphaOff val="0"/>
              </a:schemeClr>
            </a:fillRef>
            <a:effectRef idx="0">
              <a:schemeClr val="accent2">
                <a:tint val="60000"/>
                <a:hueOff val="0"/>
                <a:satOff val="0"/>
                <a:lumOff val="0"/>
                <a:alphaOff val="0"/>
              </a:schemeClr>
            </a:effectRef>
            <a:fontRef idx="minor">
              <a:schemeClr val="dk1">
                <a:hueOff val="0"/>
                <a:satOff val="0"/>
                <a:lumOff val="0"/>
                <a:alphaOff val="0"/>
              </a:schemeClr>
            </a:fontRef>
          </p:style>
          <p:txBody>
            <a:bodyPr spcFirstLastPara="0" vert="horz" wrap="square" lIns="-1" tIns="78787" rIns="87468" bIns="78786" numCol="1" spcCol="1270" anchor="ctr" anchorCtr="0">
              <a:noAutofit/>
            </a:bodyPr>
            <a:lstStyle/>
            <a:p>
              <a:pPr lvl="0" algn="ctr" defTabSz="622300">
                <a:lnSpc>
                  <a:spcPct val="90000"/>
                </a:lnSpc>
                <a:spcBef>
                  <a:spcPct val="0"/>
                </a:spcBef>
                <a:spcAft>
                  <a:spcPct val="35000"/>
                </a:spcAft>
              </a:pPr>
              <a:endParaRPr lang="en-US" sz="1400" kern="1200"/>
            </a:p>
          </p:txBody>
        </p:sp>
        <p:sp>
          <p:nvSpPr>
            <p:cNvPr id="15" name="Freeform 14"/>
            <p:cNvSpPr/>
            <p:nvPr/>
          </p:nvSpPr>
          <p:spPr>
            <a:xfrm>
              <a:off x="9356511" y="1546224"/>
              <a:ext cx="1588443" cy="953066"/>
            </a:xfrm>
            <a:custGeom>
              <a:avLst/>
              <a:gdLst>
                <a:gd name="connsiteX0" fmla="*/ 0 w 1588443"/>
                <a:gd name="connsiteY0" fmla="*/ 95307 h 953066"/>
                <a:gd name="connsiteX1" fmla="*/ 95307 w 1588443"/>
                <a:gd name="connsiteY1" fmla="*/ 0 h 953066"/>
                <a:gd name="connsiteX2" fmla="*/ 1493136 w 1588443"/>
                <a:gd name="connsiteY2" fmla="*/ 0 h 953066"/>
                <a:gd name="connsiteX3" fmla="*/ 1588443 w 1588443"/>
                <a:gd name="connsiteY3" fmla="*/ 95307 h 953066"/>
                <a:gd name="connsiteX4" fmla="*/ 1588443 w 1588443"/>
                <a:gd name="connsiteY4" fmla="*/ 857759 h 953066"/>
                <a:gd name="connsiteX5" fmla="*/ 1493136 w 1588443"/>
                <a:gd name="connsiteY5" fmla="*/ 953066 h 953066"/>
                <a:gd name="connsiteX6" fmla="*/ 95307 w 1588443"/>
                <a:gd name="connsiteY6" fmla="*/ 953066 h 953066"/>
                <a:gd name="connsiteX7" fmla="*/ 0 w 1588443"/>
                <a:gd name="connsiteY7" fmla="*/ 857759 h 953066"/>
                <a:gd name="connsiteX8" fmla="*/ 0 w 1588443"/>
                <a:gd name="connsiteY8" fmla="*/ 95307 h 953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88443" h="953066">
                  <a:moveTo>
                    <a:pt x="0" y="95307"/>
                  </a:moveTo>
                  <a:cubicBezTo>
                    <a:pt x="0" y="42670"/>
                    <a:pt x="42670" y="0"/>
                    <a:pt x="95307" y="0"/>
                  </a:cubicBezTo>
                  <a:lnTo>
                    <a:pt x="1493136" y="0"/>
                  </a:lnTo>
                  <a:cubicBezTo>
                    <a:pt x="1545773" y="0"/>
                    <a:pt x="1588443" y="42670"/>
                    <a:pt x="1588443" y="95307"/>
                  </a:cubicBezTo>
                  <a:lnTo>
                    <a:pt x="1588443" y="857759"/>
                  </a:lnTo>
                  <a:cubicBezTo>
                    <a:pt x="1588443" y="910396"/>
                    <a:pt x="1545773" y="953066"/>
                    <a:pt x="1493136" y="953066"/>
                  </a:cubicBezTo>
                  <a:lnTo>
                    <a:pt x="95307" y="953066"/>
                  </a:lnTo>
                  <a:cubicBezTo>
                    <a:pt x="42670" y="953066"/>
                    <a:pt x="0" y="910396"/>
                    <a:pt x="0" y="857759"/>
                  </a:cubicBezTo>
                  <a:lnTo>
                    <a:pt x="0" y="95307"/>
                  </a:lnTo>
                  <a:close/>
                </a:path>
              </a:pathLst>
            </a:custGeom>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81254" tIns="81254" rIns="81254" bIns="81254" numCol="1" spcCol="1270" anchor="ctr" anchorCtr="0">
              <a:noAutofit/>
            </a:bodyPr>
            <a:lstStyle/>
            <a:p>
              <a:pPr lvl="0" algn="ctr" defTabSz="622300">
                <a:lnSpc>
                  <a:spcPct val="90000"/>
                </a:lnSpc>
                <a:spcBef>
                  <a:spcPct val="0"/>
                </a:spcBef>
                <a:spcAft>
                  <a:spcPct val="35000"/>
                </a:spcAft>
              </a:pPr>
              <a:r>
                <a:rPr lang="en-US" sz="1400" kern="1200" spc="-10">
                  <a:cs typeface="Trebuchet MS"/>
                </a:rPr>
                <a:t>optic  tract</a:t>
              </a:r>
              <a:endParaRPr lang="en-US" sz="1400" kern="1200" dirty="0"/>
            </a:p>
          </p:txBody>
        </p:sp>
        <p:sp>
          <p:nvSpPr>
            <p:cNvPr id="16" name="Freeform 15"/>
            <p:cNvSpPr/>
            <p:nvPr/>
          </p:nvSpPr>
          <p:spPr>
            <a:xfrm rot="16205986">
              <a:off x="10075380" y="2446660"/>
              <a:ext cx="148542" cy="393934"/>
            </a:xfrm>
            <a:custGeom>
              <a:avLst/>
              <a:gdLst>
                <a:gd name="connsiteX0" fmla="*/ 0 w 148542"/>
                <a:gd name="connsiteY0" fmla="*/ 78787 h 393933"/>
                <a:gd name="connsiteX1" fmla="*/ 74271 w 148542"/>
                <a:gd name="connsiteY1" fmla="*/ 78787 h 393933"/>
                <a:gd name="connsiteX2" fmla="*/ 74271 w 148542"/>
                <a:gd name="connsiteY2" fmla="*/ 0 h 393933"/>
                <a:gd name="connsiteX3" fmla="*/ 148542 w 148542"/>
                <a:gd name="connsiteY3" fmla="*/ 196967 h 393933"/>
                <a:gd name="connsiteX4" fmla="*/ 74271 w 148542"/>
                <a:gd name="connsiteY4" fmla="*/ 393933 h 393933"/>
                <a:gd name="connsiteX5" fmla="*/ 74271 w 148542"/>
                <a:gd name="connsiteY5" fmla="*/ 315146 h 393933"/>
                <a:gd name="connsiteX6" fmla="*/ 0 w 148542"/>
                <a:gd name="connsiteY6" fmla="*/ 315146 h 393933"/>
                <a:gd name="connsiteX7" fmla="*/ 0 w 148542"/>
                <a:gd name="connsiteY7" fmla="*/ 78787 h 393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8542" h="393933">
                  <a:moveTo>
                    <a:pt x="148541" y="315146"/>
                  </a:moveTo>
                  <a:lnTo>
                    <a:pt x="74271" y="315146"/>
                  </a:lnTo>
                  <a:lnTo>
                    <a:pt x="74271" y="393933"/>
                  </a:lnTo>
                  <a:lnTo>
                    <a:pt x="1" y="196966"/>
                  </a:lnTo>
                  <a:lnTo>
                    <a:pt x="74271" y="0"/>
                  </a:lnTo>
                  <a:lnTo>
                    <a:pt x="74271" y="78787"/>
                  </a:lnTo>
                  <a:lnTo>
                    <a:pt x="148541" y="78787"/>
                  </a:lnTo>
                  <a:lnTo>
                    <a:pt x="148541" y="315146"/>
                  </a:lnTo>
                  <a:close/>
                </a:path>
              </a:pathLst>
            </a:custGeom>
          </p:spPr>
          <p:style>
            <a:lnRef idx="0">
              <a:schemeClr val="accent2">
                <a:tint val="60000"/>
                <a:hueOff val="0"/>
                <a:satOff val="0"/>
                <a:lumOff val="0"/>
                <a:alphaOff val="0"/>
              </a:schemeClr>
            </a:lnRef>
            <a:fillRef idx="1">
              <a:schemeClr val="accent2">
                <a:tint val="60000"/>
                <a:hueOff val="0"/>
                <a:satOff val="0"/>
                <a:lumOff val="0"/>
                <a:alphaOff val="0"/>
              </a:schemeClr>
            </a:fillRef>
            <a:effectRef idx="0">
              <a:schemeClr val="accent2">
                <a:tint val="60000"/>
                <a:hueOff val="0"/>
                <a:satOff val="0"/>
                <a:lumOff val="0"/>
                <a:alphaOff val="0"/>
              </a:schemeClr>
            </a:effectRef>
            <a:fontRef idx="minor">
              <a:schemeClr val="dk1">
                <a:hueOff val="0"/>
                <a:satOff val="0"/>
                <a:lumOff val="0"/>
                <a:alphaOff val="0"/>
              </a:schemeClr>
            </a:fontRef>
          </p:style>
          <p:txBody>
            <a:bodyPr spcFirstLastPara="0" vert="horz" wrap="square" lIns="44562" tIns="78787" rIns="0" bIns="78787" numCol="1" spcCol="1270" anchor="ctr" anchorCtr="0">
              <a:noAutofit/>
            </a:bodyPr>
            <a:lstStyle/>
            <a:p>
              <a:pPr lvl="0" algn="ctr" defTabSz="622300">
                <a:lnSpc>
                  <a:spcPct val="90000"/>
                </a:lnSpc>
                <a:spcBef>
                  <a:spcPct val="0"/>
                </a:spcBef>
                <a:spcAft>
                  <a:spcPct val="35000"/>
                </a:spcAft>
              </a:pPr>
              <a:endParaRPr lang="en-US" sz="1400" kern="1200"/>
            </a:p>
          </p:txBody>
        </p:sp>
        <p:sp>
          <p:nvSpPr>
            <p:cNvPr id="17" name="Freeform 16"/>
            <p:cNvSpPr/>
            <p:nvPr/>
          </p:nvSpPr>
          <p:spPr>
            <a:xfrm>
              <a:off x="9354363" y="2779558"/>
              <a:ext cx="1588443" cy="953066"/>
            </a:xfrm>
            <a:custGeom>
              <a:avLst/>
              <a:gdLst>
                <a:gd name="connsiteX0" fmla="*/ 0 w 1588443"/>
                <a:gd name="connsiteY0" fmla="*/ 95307 h 953066"/>
                <a:gd name="connsiteX1" fmla="*/ 95307 w 1588443"/>
                <a:gd name="connsiteY1" fmla="*/ 0 h 953066"/>
                <a:gd name="connsiteX2" fmla="*/ 1493136 w 1588443"/>
                <a:gd name="connsiteY2" fmla="*/ 0 h 953066"/>
                <a:gd name="connsiteX3" fmla="*/ 1588443 w 1588443"/>
                <a:gd name="connsiteY3" fmla="*/ 95307 h 953066"/>
                <a:gd name="connsiteX4" fmla="*/ 1588443 w 1588443"/>
                <a:gd name="connsiteY4" fmla="*/ 857759 h 953066"/>
                <a:gd name="connsiteX5" fmla="*/ 1493136 w 1588443"/>
                <a:gd name="connsiteY5" fmla="*/ 953066 h 953066"/>
                <a:gd name="connsiteX6" fmla="*/ 95307 w 1588443"/>
                <a:gd name="connsiteY6" fmla="*/ 953066 h 953066"/>
                <a:gd name="connsiteX7" fmla="*/ 0 w 1588443"/>
                <a:gd name="connsiteY7" fmla="*/ 857759 h 953066"/>
                <a:gd name="connsiteX8" fmla="*/ 0 w 1588443"/>
                <a:gd name="connsiteY8" fmla="*/ 95307 h 953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88443" h="953066">
                  <a:moveTo>
                    <a:pt x="0" y="95307"/>
                  </a:moveTo>
                  <a:cubicBezTo>
                    <a:pt x="0" y="42670"/>
                    <a:pt x="42670" y="0"/>
                    <a:pt x="95307" y="0"/>
                  </a:cubicBezTo>
                  <a:lnTo>
                    <a:pt x="1493136" y="0"/>
                  </a:lnTo>
                  <a:cubicBezTo>
                    <a:pt x="1545773" y="0"/>
                    <a:pt x="1588443" y="42670"/>
                    <a:pt x="1588443" y="95307"/>
                  </a:cubicBezTo>
                  <a:lnTo>
                    <a:pt x="1588443" y="857759"/>
                  </a:lnTo>
                  <a:cubicBezTo>
                    <a:pt x="1588443" y="910396"/>
                    <a:pt x="1545773" y="953066"/>
                    <a:pt x="1493136" y="953066"/>
                  </a:cubicBezTo>
                  <a:lnTo>
                    <a:pt x="95307" y="953066"/>
                  </a:lnTo>
                  <a:cubicBezTo>
                    <a:pt x="42670" y="953066"/>
                    <a:pt x="0" y="910396"/>
                    <a:pt x="0" y="857759"/>
                  </a:cubicBezTo>
                  <a:lnTo>
                    <a:pt x="0" y="95307"/>
                  </a:lnTo>
                  <a:close/>
                </a:path>
              </a:pathLst>
            </a:custGeom>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81254" tIns="81254" rIns="81254" bIns="81254" numCol="1" spcCol="1270" anchor="ctr" anchorCtr="0">
              <a:noAutofit/>
            </a:bodyPr>
            <a:lstStyle/>
            <a:p>
              <a:pPr lvl="0" algn="ctr" defTabSz="622300">
                <a:lnSpc>
                  <a:spcPct val="90000"/>
                </a:lnSpc>
                <a:spcBef>
                  <a:spcPct val="0"/>
                </a:spcBef>
                <a:spcAft>
                  <a:spcPct val="35000"/>
                </a:spcAft>
              </a:pPr>
              <a:r>
                <a:rPr lang="en-US" sz="1400" kern="1200" spc="-10">
                  <a:cs typeface="Trebuchet MS"/>
                </a:rPr>
                <a:t>pass through superior  colliculus to end in pretectal nucleus </a:t>
              </a:r>
              <a:endParaRPr lang="en-US" sz="1400" kern="1200" dirty="0"/>
            </a:p>
          </p:txBody>
        </p:sp>
        <p:sp>
          <p:nvSpPr>
            <p:cNvPr id="18" name="Freeform 17"/>
            <p:cNvSpPr/>
            <p:nvPr/>
          </p:nvSpPr>
          <p:spPr>
            <a:xfrm rot="21600000">
              <a:off x="8954679" y="3059123"/>
              <a:ext cx="271580" cy="393934"/>
            </a:xfrm>
            <a:custGeom>
              <a:avLst/>
              <a:gdLst>
                <a:gd name="connsiteX0" fmla="*/ 0 w 271580"/>
                <a:gd name="connsiteY0" fmla="*/ 78787 h 393933"/>
                <a:gd name="connsiteX1" fmla="*/ 135790 w 271580"/>
                <a:gd name="connsiteY1" fmla="*/ 78787 h 393933"/>
                <a:gd name="connsiteX2" fmla="*/ 135790 w 271580"/>
                <a:gd name="connsiteY2" fmla="*/ 0 h 393933"/>
                <a:gd name="connsiteX3" fmla="*/ 271580 w 271580"/>
                <a:gd name="connsiteY3" fmla="*/ 196967 h 393933"/>
                <a:gd name="connsiteX4" fmla="*/ 135790 w 271580"/>
                <a:gd name="connsiteY4" fmla="*/ 393933 h 393933"/>
                <a:gd name="connsiteX5" fmla="*/ 135790 w 271580"/>
                <a:gd name="connsiteY5" fmla="*/ 315146 h 393933"/>
                <a:gd name="connsiteX6" fmla="*/ 0 w 271580"/>
                <a:gd name="connsiteY6" fmla="*/ 315146 h 393933"/>
                <a:gd name="connsiteX7" fmla="*/ 0 w 271580"/>
                <a:gd name="connsiteY7" fmla="*/ 78787 h 393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1580" h="393933">
                  <a:moveTo>
                    <a:pt x="271580" y="315146"/>
                  </a:moveTo>
                  <a:lnTo>
                    <a:pt x="135790" y="315146"/>
                  </a:lnTo>
                  <a:lnTo>
                    <a:pt x="135790" y="393933"/>
                  </a:lnTo>
                  <a:lnTo>
                    <a:pt x="0" y="196966"/>
                  </a:lnTo>
                  <a:lnTo>
                    <a:pt x="135790" y="0"/>
                  </a:lnTo>
                  <a:lnTo>
                    <a:pt x="135790" y="78787"/>
                  </a:lnTo>
                  <a:lnTo>
                    <a:pt x="271580" y="78787"/>
                  </a:lnTo>
                  <a:lnTo>
                    <a:pt x="271580" y="315146"/>
                  </a:lnTo>
                  <a:close/>
                </a:path>
              </a:pathLst>
            </a:custGeom>
          </p:spPr>
          <p:style>
            <a:lnRef idx="0">
              <a:schemeClr val="accent2">
                <a:tint val="60000"/>
                <a:hueOff val="0"/>
                <a:satOff val="0"/>
                <a:lumOff val="0"/>
                <a:alphaOff val="0"/>
              </a:schemeClr>
            </a:lnRef>
            <a:fillRef idx="1">
              <a:schemeClr val="accent2">
                <a:tint val="60000"/>
                <a:hueOff val="0"/>
                <a:satOff val="0"/>
                <a:lumOff val="0"/>
                <a:alphaOff val="0"/>
              </a:schemeClr>
            </a:fillRef>
            <a:effectRef idx="0">
              <a:schemeClr val="accent2">
                <a:tint val="60000"/>
                <a:hueOff val="0"/>
                <a:satOff val="0"/>
                <a:lumOff val="0"/>
                <a:alphaOff val="0"/>
              </a:schemeClr>
            </a:effectRef>
            <a:fontRef idx="minor">
              <a:schemeClr val="dk1">
                <a:hueOff val="0"/>
                <a:satOff val="0"/>
                <a:lumOff val="0"/>
                <a:alphaOff val="0"/>
              </a:schemeClr>
            </a:fontRef>
          </p:style>
          <p:txBody>
            <a:bodyPr spcFirstLastPara="0" vert="horz" wrap="square" lIns="81474" tIns="78788" rIns="0" bIns="78787" numCol="1" spcCol="1270" anchor="ctr" anchorCtr="0">
              <a:noAutofit/>
            </a:bodyPr>
            <a:lstStyle/>
            <a:p>
              <a:pPr lvl="0" algn="ctr" defTabSz="622300">
                <a:lnSpc>
                  <a:spcPct val="90000"/>
                </a:lnSpc>
                <a:spcBef>
                  <a:spcPct val="0"/>
                </a:spcBef>
                <a:spcAft>
                  <a:spcPct val="35000"/>
                </a:spcAft>
              </a:pPr>
              <a:endParaRPr lang="en-US" sz="1400" kern="1200"/>
            </a:p>
          </p:txBody>
        </p:sp>
        <p:sp>
          <p:nvSpPr>
            <p:cNvPr id="19" name="Freeform 18"/>
            <p:cNvSpPr/>
            <p:nvPr/>
          </p:nvSpPr>
          <p:spPr>
            <a:xfrm>
              <a:off x="7253504" y="2779558"/>
              <a:ext cx="1588443" cy="953066"/>
            </a:xfrm>
            <a:custGeom>
              <a:avLst/>
              <a:gdLst>
                <a:gd name="connsiteX0" fmla="*/ 0 w 1588443"/>
                <a:gd name="connsiteY0" fmla="*/ 95307 h 953066"/>
                <a:gd name="connsiteX1" fmla="*/ 95307 w 1588443"/>
                <a:gd name="connsiteY1" fmla="*/ 0 h 953066"/>
                <a:gd name="connsiteX2" fmla="*/ 1493136 w 1588443"/>
                <a:gd name="connsiteY2" fmla="*/ 0 h 953066"/>
                <a:gd name="connsiteX3" fmla="*/ 1588443 w 1588443"/>
                <a:gd name="connsiteY3" fmla="*/ 95307 h 953066"/>
                <a:gd name="connsiteX4" fmla="*/ 1588443 w 1588443"/>
                <a:gd name="connsiteY4" fmla="*/ 857759 h 953066"/>
                <a:gd name="connsiteX5" fmla="*/ 1493136 w 1588443"/>
                <a:gd name="connsiteY5" fmla="*/ 953066 h 953066"/>
                <a:gd name="connsiteX6" fmla="*/ 95307 w 1588443"/>
                <a:gd name="connsiteY6" fmla="*/ 953066 h 953066"/>
                <a:gd name="connsiteX7" fmla="*/ 0 w 1588443"/>
                <a:gd name="connsiteY7" fmla="*/ 857759 h 953066"/>
                <a:gd name="connsiteX8" fmla="*/ 0 w 1588443"/>
                <a:gd name="connsiteY8" fmla="*/ 95307 h 953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88443" h="953066">
                  <a:moveTo>
                    <a:pt x="0" y="95307"/>
                  </a:moveTo>
                  <a:cubicBezTo>
                    <a:pt x="0" y="42670"/>
                    <a:pt x="42670" y="0"/>
                    <a:pt x="95307" y="0"/>
                  </a:cubicBezTo>
                  <a:lnTo>
                    <a:pt x="1493136" y="0"/>
                  </a:lnTo>
                  <a:cubicBezTo>
                    <a:pt x="1545773" y="0"/>
                    <a:pt x="1588443" y="42670"/>
                    <a:pt x="1588443" y="95307"/>
                  </a:cubicBezTo>
                  <a:lnTo>
                    <a:pt x="1588443" y="857759"/>
                  </a:lnTo>
                  <a:cubicBezTo>
                    <a:pt x="1588443" y="910396"/>
                    <a:pt x="1545773" y="953066"/>
                    <a:pt x="1493136" y="953066"/>
                  </a:cubicBezTo>
                  <a:lnTo>
                    <a:pt x="95307" y="953066"/>
                  </a:lnTo>
                  <a:cubicBezTo>
                    <a:pt x="42670" y="953066"/>
                    <a:pt x="0" y="910396"/>
                    <a:pt x="0" y="857759"/>
                  </a:cubicBezTo>
                  <a:lnTo>
                    <a:pt x="0" y="95307"/>
                  </a:lnTo>
                  <a:close/>
                </a:path>
              </a:pathLst>
            </a:custGeom>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81254" tIns="81254" rIns="81254" bIns="81254" numCol="1" spcCol="1270" anchor="ctr" anchorCtr="0">
              <a:noAutofit/>
            </a:bodyPr>
            <a:lstStyle/>
            <a:p>
              <a:pPr lvl="0" algn="ctr" defTabSz="622300">
                <a:lnSpc>
                  <a:spcPct val="90000"/>
                </a:lnSpc>
                <a:spcBef>
                  <a:spcPct val="0"/>
                </a:spcBef>
                <a:spcAft>
                  <a:spcPct val="35000"/>
                </a:spcAft>
              </a:pPr>
              <a:r>
                <a:rPr lang="en-US" sz="1400" kern="1200" spc="-20">
                  <a:cs typeface="Trebuchet MS"/>
                </a:rPr>
                <a:t>both  oculomotor nerve nuclei (EWN)</a:t>
              </a:r>
              <a:endParaRPr lang="en-US" sz="1400" kern="1200" dirty="0"/>
            </a:p>
          </p:txBody>
        </p:sp>
        <p:sp>
          <p:nvSpPr>
            <p:cNvPr id="20" name="Freeform 19"/>
            <p:cNvSpPr/>
            <p:nvPr/>
          </p:nvSpPr>
          <p:spPr>
            <a:xfrm rot="21600000">
              <a:off x="6748010" y="3059123"/>
              <a:ext cx="343477" cy="393934"/>
            </a:xfrm>
            <a:custGeom>
              <a:avLst/>
              <a:gdLst>
                <a:gd name="connsiteX0" fmla="*/ 0 w 343476"/>
                <a:gd name="connsiteY0" fmla="*/ 78787 h 393933"/>
                <a:gd name="connsiteX1" fmla="*/ 171738 w 343476"/>
                <a:gd name="connsiteY1" fmla="*/ 78787 h 393933"/>
                <a:gd name="connsiteX2" fmla="*/ 171738 w 343476"/>
                <a:gd name="connsiteY2" fmla="*/ 0 h 393933"/>
                <a:gd name="connsiteX3" fmla="*/ 343476 w 343476"/>
                <a:gd name="connsiteY3" fmla="*/ 196967 h 393933"/>
                <a:gd name="connsiteX4" fmla="*/ 171738 w 343476"/>
                <a:gd name="connsiteY4" fmla="*/ 393933 h 393933"/>
                <a:gd name="connsiteX5" fmla="*/ 171738 w 343476"/>
                <a:gd name="connsiteY5" fmla="*/ 315146 h 393933"/>
                <a:gd name="connsiteX6" fmla="*/ 0 w 343476"/>
                <a:gd name="connsiteY6" fmla="*/ 315146 h 393933"/>
                <a:gd name="connsiteX7" fmla="*/ 0 w 343476"/>
                <a:gd name="connsiteY7" fmla="*/ 78787 h 393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476" h="393933">
                  <a:moveTo>
                    <a:pt x="343476" y="315146"/>
                  </a:moveTo>
                  <a:lnTo>
                    <a:pt x="171738" y="315146"/>
                  </a:lnTo>
                  <a:lnTo>
                    <a:pt x="171738" y="393933"/>
                  </a:lnTo>
                  <a:lnTo>
                    <a:pt x="0" y="196966"/>
                  </a:lnTo>
                  <a:lnTo>
                    <a:pt x="171738" y="0"/>
                  </a:lnTo>
                  <a:lnTo>
                    <a:pt x="171738" y="78787"/>
                  </a:lnTo>
                  <a:lnTo>
                    <a:pt x="343476" y="78787"/>
                  </a:lnTo>
                  <a:lnTo>
                    <a:pt x="343476" y="315146"/>
                  </a:lnTo>
                  <a:close/>
                </a:path>
              </a:pathLst>
            </a:custGeom>
          </p:spPr>
          <p:style>
            <a:lnRef idx="0">
              <a:schemeClr val="accent2">
                <a:tint val="60000"/>
                <a:hueOff val="0"/>
                <a:satOff val="0"/>
                <a:lumOff val="0"/>
                <a:alphaOff val="0"/>
              </a:schemeClr>
            </a:lnRef>
            <a:fillRef idx="1">
              <a:schemeClr val="accent2">
                <a:tint val="60000"/>
                <a:hueOff val="0"/>
                <a:satOff val="0"/>
                <a:lumOff val="0"/>
                <a:alphaOff val="0"/>
              </a:schemeClr>
            </a:fillRef>
            <a:effectRef idx="0">
              <a:schemeClr val="accent2">
                <a:tint val="60000"/>
                <a:hueOff val="0"/>
                <a:satOff val="0"/>
                <a:lumOff val="0"/>
                <a:alphaOff val="0"/>
              </a:schemeClr>
            </a:effectRef>
            <a:fontRef idx="minor">
              <a:schemeClr val="dk1">
                <a:hueOff val="0"/>
                <a:satOff val="0"/>
                <a:lumOff val="0"/>
                <a:alphaOff val="0"/>
              </a:schemeClr>
            </a:fontRef>
          </p:style>
          <p:txBody>
            <a:bodyPr spcFirstLastPara="0" vert="horz" wrap="square" lIns="103043" tIns="78788" rIns="1" bIns="78787" numCol="1" spcCol="1270" anchor="ctr" anchorCtr="0">
              <a:noAutofit/>
            </a:bodyPr>
            <a:lstStyle/>
            <a:p>
              <a:pPr lvl="0" algn="ctr" defTabSz="622300">
                <a:lnSpc>
                  <a:spcPct val="90000"/>
                </a:lnSpc>
                <a:spcBef>
                  <a:spcPct val="0"/>
                </a:spcBef>
                <a:spcAft>
                  <a:spcPct val="35000"/>
                </a:spcAft>
              </a:pPr>
              <a:endParaRPr lang="en-US" sz="1400" kern="1200"/>
            </a:p>
          </p:txBody>
        </p:sp>
        <p:sp>
          <p:nvSpPr>
            <p:cNvPr id="21" name="Freeform 20"/>
            <p:cNvSpPr/>
            <p:nvPr/>
          </p:nvSpPr>
          <p:spPr>
            <a:xfrm>
              <a:off x="5016991" y="2779558"/>
              <a:ext cx="1588443" cy="953066"/>
            </a:xfrm>
            <a:custGeom>
              <a:avLst/>
              <a:gdLst>
                <a:gd name="connsiteX0" fmla="*/ 0 w 1588443"/>
                <a:gd name="connsiteY0" fmla="*/ 95307 h 953066"/>
                <a:gd name="connsiteX1" fmla="*/ 95307 w 1588443"/>
                <a:gd name="connsiteY1" fmla="*/ 0 h 953066"/>
                <a:gd name="connsiteX2" fmla="*/ 1493136 w 1588443"/>
                <a:gd name="connsiteY2" fmla="*/ 0 h 953066"/>
                <a:gd name="connsiteX3" fmla="*/ 1588443 w 1588443"/>
                <a:gd name="connsiteY3" fmla="*/ 95307 h 953066"/>
                <a:gd name="connsiteX4" fmla="*/ 1588443 w 1588443"/>
                <a:gd name="connsiteY4" fmla="*/ 857759 h 953066"/>
                <a:gd name="connsiteX5" fmla="*/ 1493136 w 1588443"/>
                <a:gd name="connsiteY5" fmla="*/ 953066 h 953066"/>
                <a:gd name="connsiteX6" fmla="*/ 95307 w 1588443"/>
                <a:gd name="connsiteY6" fmla="*/ 953066 h 953066"/>
                <a:gd name="connsiteX7" fmla="*/ 0 w 1588443"/>
                <a:gd name="connsiteY7" fmla="*/ 857759 h 953066"/>
                <a:gd name="connsiteX8" fmla="*/ 0 w 1588443"/>
                <a:gd name="connsiteY8" fmla="*/ 95307 h 953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88443" h="953066">
                  <a:moveTo>
                    <a:pt x="0" y="95307"/>
                  </a:moveTo>
                  <a:cubicBezTo>
                    <a:pt x="0" y="42670"/>
                    <a:pt x="42670" y="0"/>
                    <a:pt x="95307" y="0"/>
                  </a:cubicBezTo>
                  <a:lnTo>
                    <a:pt x="1493136" y="0"/>
                  </a:lnTo>
                  <a:cubicBezTo>
                    <a:pt x="1545773" y="0"/>
                    <a:pt x="1588443" y="42670"/>
                    <a:pt x="1588443" y="95307"/>
                  </a:cubicBezTo>
                  <a:lnTo>
                    <a:pt x="1588443" y="857759"/>
                  </a:lnTo>
                  <a:cubicBezTo>
                    <a:pt x="1588443" y="910396"/>
                    <a:pt x="1545773" y="953066"/>
                    <a:pt x="1493136" y="953066"/>
                  </a:cubicBezTo>
                  <a:lnTo>
                    <a:pt x="95307" y="953066"/>
                  </a:lnTo>
                  <a:cubicBezTo>
                    <a:pt x="42670" y="953066"/>
                    <a:pt x="0" y="910396"/>
                    <a:pt x="0" y="857759"/>
                  </a:cubicBezTo>
                  <a:lnTo>
                    <a:pt x="0" y="95307"/>
                  </a:lnTo>
                  <a:close/>
                </a:path>
              </a:pathLst>
            </a:custGeom>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81254" tIns="81254" rIns="81254" bIns="81254" numCol="1" spcCol="1270" anchor="ctr" anchorCtr="0">
              <a:noAutofit/>
            </a:bodyPr>
            <a:lstStyle/>
            <a:p>
              <a:pPr lvl="0" algn="ctr" defTabSz="622300">
                <a:lnSpc>
                  <a:spcPct val="90000"/>
                </a:lnSpc>
                <a:spcBef>
                  <a:spcPct val="0"/>
                </a:spcBef>
                <a:spcAft>
                  <a:spcPct val="35000"/>
                </a:spcAft>
              </a:pPr>
              <a:r>
                <a:rPr lang="en-US" sz="1400" kern="1200" spc="5">
                  <a:cs typeface="Trebuchet MS"/>
                </a:rPr>
                <a:t>both ciliary  ganglia</a:t>
              </a:r>
              <a:endParaRPr lang="en-US" sz="1400" kern="1200" dirty="0"/>
            </a:p>
          </p:txBody>
        </p:sp>
        <p:sp>
          <p:nvSpPr>
            <p:cNvPr id="22" name="Freeform 21"/>
            <p:cNvSpPr/>
            <p:nvPr/>
          </p:nvSpPr>
          <p:spPr>
            <a:xfrm rot="21600000">
              <a:off x="4583066" y="3059123"/>
              <a:ext cx="294846" cy="393934"/>
            </a:xfrm>
            <a:custGeom>
              <a:avLst/>
              <a:gdLst>
                <a:gd name="connsiteX0" fmla="*/ 0 w 294846"/>
                <a:gd name="connsiteY0" fmla="*/ 78787 h 393933"/>
                <a:gd name="connsiteX1" fmla="*/ 147423 w 294846"/>
                <a:gd name="connsiteY1" fmla="*/ 78787 h 393933"/>
                <a:gd name="connsiteX2" fmla="*/ 147423 w 294846"/>
                <a:gd name="connsiteY2" fmla="*/ 0 h 393933"/>
                <a:gd name="connsiteX3" fmla="*/ 294846 w 294846"/>
                <a:gd name="connsiteY3" fmla="*/ 196967 h 393933"/>
                <a:gd name="connsiteX4" fmla="*/ 147423 w 294846"/>
                <a:gd name="connsiteY4" fmla="*/ 393933 h 393933"/>
                <a:gd name="connsiteX5" fmla="*/ 147423 w 294846"/>
                <a:gd name="connsiteY5" fmla="*/ 315146 h 393933"/>
                <a:gd name="connsiteX6" fmla="*/ 0 w 294846"/>
                <a:gd name="connsiteY6" fmla="*/ 315146 h 393933"/>
                <a:gd name="connsiteX7" fmla="*/ 0 w 294846"/>
                <a:gd name="connsiteY7" fmla="*/ 78787 h 393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4846" h="393933">
                  <a:moveTo>
                    <a:pt x="294846" y="315146"/>
                  </a:moveTo>
                  <a:lnTo>
                    <a:pt x="147423" y="315146"/>
                  </a:lnTo>
                  <a:lnTo>
                    <a:pt x="147423" y="393933"/>
                  </a:lnTo>
                  <a:lnTo>
                    <a:pt x="0" y="196966"/>
                  </a:lnTo>
                  <a:lnTo>
                    <a:pt x="147423" y="0"/>
                  </a:lnTo>
                  <a:lnTo>
                    <a:pt x="147423" y="78787"/>
                  </a:lnTo>
                  <a:lnTo>
                    <a:pt x="294846" y="78787"/>
                  </a:lnTo>
                  <a:lnTo>
                    <a:pt x="294846" y="315146"/>
                  </a:lnTo>
                  <a:close/>
                </a:path>
              </a:pathLst>
            </a:custGeom>
          </p:spPr>
          <p:style>
            <a:lnRef idx="0">
              <a:schemeClr val="accent2">
                <a:tint val="60000"/>
                <a:hueOff val="0"/>
                <a:satOff val="0"/>
                <a:lumOff val="0"/>
                <a:alphaOff val="0"/>
              </a:schemeClr>
            </a:lnRef>
            <a:fillRef idx="1">
              <a:schemeClr val="accent2">
                <a:tint val="60000"/>
                <a:hueOff val="0"/>
                <a:satOff val="0"/>
                <a:lumOff val="0"/>
                <a:alphaOff val="0"/>
              </a:schemeClr>
            </a:fillRef>
            <a:effectRef idx="0">
              <a:schemeClr val="accent2">
                <a:tint val="60000"/>
                <a:hueOff val="0"/>
                <a:satOff val="0"/>
                <a:lumOff val="0"/>
                <a:alphaOff val="0"/>
              </a:schemeClr>
            </a:effectRef>
            <a:fontRef idx="minor">
              <a:schemeClr val="dk1">
                <a:hueOff val="0"/>
                <a:satOff val="0"/>
                <a:lumOff val="0"/>
                <a:alphaOff val="0"/>
              </a:schemeClr>
            </a:fontRef>
          </p:style>
          <p:txBody>
            <a:bodyPr spcFirstLastPara="0" vert="horz" wrap="square" lIns="88454" tIns="78788" rIns="0" bIns="78787" numCol="1" spcCol="1270" anchor="ctr" anchorCtr="0">
              <a:noAutofit/>
            </a:bodyPr>
            <a:lstStyle/>
            <a:p>
              <a:pPr lvl="0" algn="ctr" defTabSz="622300">
                <a:lnSpc>
                  <a:spcPct val="90000"/>
                </a:lnSpc>
                <a:spcBef>
                  <a:spcPct val="0"/>
                </a:spcBef>
                <a:spcAft>
                  <a:spcPct val="35000"/>
                </a:spcAft>
              </a:pPr>
              <a:endParaRPr lang="en-US" sz="1400" kern="1200"/>
            </a:p>
          </p:txBody>
        </p:sp>
        <p:sp>
          <p:nvSpPr>
            <p:cNvPr id="23" name="Freeform 22"/>
            <p:cNvSpPr/>
            <p:nvPr/>
          </p:nvSpPr>
          <p:spPr>
            <a:xfrm>
              <a:off x="2674516" y="2779558"/>
              <a:ext cx="1743681" cy="953066"/>
            </a:xfrm>
            <a:custGeom>
              <a:avLst/>
              <a:gdLst>
                <a:gd name="connsiteX0" fmla="*/ 0 w 1743681"/>
                <a:gd name="connsiteY0" fmla="*/ 95307 h 953066"/>
                <a:gd name="connsiteX1" fmla="*/ 95307 w 1743681"/>
                <a:gd name="connsiteY1" fmla="*/ 0 h 953066"/>
                <a:gd name="connsiteX2" fmla="*/ 1648374 w 1743681"/>
                <a:gd name="connsiteY2" fmla="*/ 0 h 953066"/>
                <a:gd name="connsiteX3" fmla="*/ 1743681 w 1743681"/>
                <a:gd name="connsiteY3" fmla="*/ 95307 h 953066"/>
                <a:gd name="connsiteX4" fmla="*/ 1743681 w 1743681"/>
                <a:gd name="connsiteY4" fmla="*/ 857759 h 953066"/>
                <a:gd name="connsiteX5" fmla="*/ 1648374 w 1743681"/>
                <a:gd name="connsiteY5" fmla="*/ 953066 h 953066"/>
                <a:gd name="connsiteX6" fmla="*/ 95307 w 1743681"/>
                <a:gd name="connsiteY6" fmla="*/ 953066 h 953066"/>
                <a:gd name="connsiteX7" fmla="*/ 0 w 1743681"/>
                <a:gd name="connsiteY7" fmla="*/ 857759 h 953066"/>
                <a:gd name="connsiteX8" fmla="*/ 0 w 1743681"/>
                <a:gd name="connsiteY8" fmla="*/ 95307 h 953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43681" h="953066">
                  <a:moveTo>
                    <a:pt x="0" y="95307"/>
                  </a:moveTo>
                  <a:cubicBezTo>
                    <a:pt x="0" y="42670"/>
                    <a:pt x="42670" y="0"/>
                    <a:pt x="95307" y="0"/>
                  </a:cubicBezTo>
                  <a:lnTo>
                    <a:pt x="1648374" y="0"/>
                  </a:lnTo>
                  <a:cubicBezTo>
                    <a:pt x="1701011" y="0"/>
                    <a:pt x="1743681" y="42670"/>
                    <a:pt x="1743681" y="95307"/>
                  </a:cubicBezTo>
                  <a:lnTo>
                    <a:pt x="1743681" y="857759"/>
                  </a:lnTo>
                  <a:cubicBezTo>
                    <a:pt x="1743681" y="910396"/>
                    <a:pt x="1701011" y="953066"/>
                    <a:pt x="1648374" y="953066"/>
                  </a:cubicBezTo>
                  <a:lnTo>
                    <a:pt x="95307" y="953066"/>
                  </a:lnTo>
                  <a:cubicBezTo>
                    <a:pt x="42670" y="953066"/>
                    <a:pt x="0" y="910396"/>
                    <a:pt x="0" y="857759"/>
                  </a:cubicBezTo>
                  <a:lnTo>
                    <a:pt x="0" y="95307"/>
                  </a:lnTo>
                  <a:close/>
                </a:path>
              </a:pathLst>
            </a:custGeom>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81254" tIns="81254" rIns="81254" bIns="81254" numCol="1" spcCol="1270" anchor="ctr" anchorCtr="0">
              <a:noAutofit/>
            </a:bodyPr>
            <a:lstStyle/>
            <a:p>
              <a:pPr lvl="0" algn="ctr" defTabSz="622300">
                <a:lnSpc>
                  <a:spcPct val="90000"/>
                </a:lnSpc>
                <a:spcBef>
                  <a:spcPct val="0"/>
                </a:spcBef>
                <a:spcAft>
                  <a:spcPct val="35000"/>
                </a:spcAft>
              </a:pPr>
              <a:r>
                <a:rPr lang="en-US" sz="1400" kern="1200" spc="-10" dirty="0">
                  <a:cs typeface="Trebuchet MS"/>
                </a:rPr>
                <a:t>supply both eyes by oculomotor  </a:t>
              </a:r>
              <a:r>
                <a:rPr lang="en-US" sz="1400" kern="1200" spc="-10" dirty="0" smtClean="0">
                  <a:cs typeface="Trebuchet MS"/>
                </a:rPr>
                <a:t>nerves</a:t>
              </a:r>
              <a:endParaRPr lang="en-US" sz="1400" kern="1200" dirty="0"/>
            </a:p>
          </p:txBody>
        </p:sp>
        <p:sp>
          <p:nvSpPr>
            <p:cNvPr id="24" name="Freeform 23"/>
            <p:cNvSpPr/>
            <p:nvPr/>
          </p:nvSpPr>
          <p:spPr>
            <a:xfrm rot="21587916">
              <a:off x="2252678" y="3063266"/>
              <a:ext cx="315498" cy="393933"/>
            </a:xfrm>
            <a:custGeom>
              <a:avLst/>
              <a:gdLst>
                <a:gd name="connsiteX0" fmla="*/ 0 w 315497"/>
                <a:gd name="connsiteY0" fmla="*/ 78787 h 393933"/>
                <a:gd name="connsiteX1" fmla="*/ 157749 w 315497"/>
                <a:gd name="connsiteY1" fmla="*/ 78787 h 393933"/>
                <a:gd name="connsiteX2" fmla="*/ 157749 w 315497"/>
                <a:gd name="connsiteY2" fmla="*/ 0 h 393933"/>
                <a:gd name="connsiteX3" fmla="*/ 315497 w 315497"/>
                <a:gd name="connsiteY3" fmla="*/ 196967 h 393933"/>
                <a:gd name="connsiteX4" fmla="*/ 157749 w 315497"/>
                <a:gd name="connsiteY4" fmla="*/ 393933 h 393933"/>
                <a:gd name="connsiteX5" fmla="*/ 157749 w 315497"/>
                <a:gd name="connsiteY5" fmla="*/ 315146 h 393933"/>
                <a:gd name="connsiteX6" fmla="*/ 0 w 315497"/>
                <a:gd name="connsiteY6" fmla="*/ 315146 h 393933"/>
                <a:gd name="connsiteX7" fmla="*/ 0 w 315497"/>
                <a:gd name="connsiteY7" fmla="*/ 78787 h 393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5497" h="393933">
                  <a:moveTo>
                    <a:pt x="315497" y="315146"/>
                  </a:moveTo>
                  <a:lnTo>
                    <a:pt x="157748" y="315146"/>
                  </a:lnTo>
                  <a:lnTo>
                    <a:pt x="157748" y="393933"/>
                  </a:lnTo>
                  <a:lnTo>
                    <a:pt x="0" y="196966"/>
                  </a:lnTo>
                  <a:lnTo>
                    <a:pt x="157748" y="0"/>
                  </a:lnTo>
                  <a:lnTo>
                    <a:pt x="157748" y="78787"/>
                  </a:lnTo>
                  <a:lnTo>
                    <a:pt x="315497" y="78787"/>
                  </a:lnTo>
                  <a:lnTo>
                    <a:pt x="315497" y="315146"/>
                  </a:lnTo>
                  <a:close/>
                </a:path>
              </a:pathLst>
            </a:custGeom>
          </p:spPr>
          <p:style>
            <a:lnRef idx="0">
              <a:schemeClr val="accent2">
                <a:tint val="60000"/>
                <a:hueOff val="0"/>
                <a:satOff val="0"/>
                <a:lumOff val="0"/>
                <a:alphaOff val="0"/>
              </a:schemeClr>
            </a:lnRef>
            <a:fillRef idx="1">
              <a:schemeClr val="accent2">
                <a:tint val="60000"/>
                <a:hueOff val="0"/>
                <a:satOff val="0"/>
                <a:lumOff val="0"/>
                <a:alphaOff val="0"/>
              </a:schemeClr>
            </a:fillRef>
            <a:effectRef idx="0">
              <a:schemeClr val="accent2">
                <a:tint val="60000"/>
                <a:hueOff val="0"/>
                <a:satOff val="0"/>
                <a:lumOff val="0"/>
                <a:alphaOff val="0"/>
              </a:schemeClr>
            </a:effectRef>
            <a:fontRef idx="minor">
              <a:schemeClr val="dk1">
                <a:hueOff val="0"/>
                <a:satOff val="0"/>
                <a:lumOff val="0"/>
                <a:alphaOff val="0"/>
              </a:schemeClr>
            </a:fontRef>
          </p:style>
          <p:txBody>
            <a:bodyPr spcFirstLastPara="0" vert="horz" wrap="square" lIns="94650" tIns="78787" rIns="-1" bIns="78786" numCol="1" spcCol="1270" anchor="ctr" anchorCtr="0">
              <a:noAutofit/>
            </a:bodyPr>
            <a:lstStyle/>
            <a:p>
              <a:pPr lvl="0" algn="ctr" defTabSz="622300">
                <a:lnSpc>
                  <a:spcPct val="90000"/>
                </a:lnSpc>
                <a:spcBef>
                  <a:spcPct val="0"/>
                </a:spcBef>
                <a:spcAft>
                  <a:spcPct val="35000"/>
                </a:spcAft>
              </a:pPr>
              <a:endParaRPr lang="en-US" sz="1400" kern="1200"/>
            </a:p>
          </p:txBody>
        </p:sp>
        <p:sp>
          <p:nvSpPr>
            <p:cNvPr id="25" name="Freeform 24"/>
            <p:cNvSpPr/>
            <p:nvPr/>
          </p:nvSpPr>
          <p:spPr>
            <a:xfrm>
              <a:off x="533276" y="2787507"/>
              <a:ext cx="1588443" cy="953066"/>
            </a:xfrm>
            <a:custGeom>
              <a:avLst/>
              <a:gdLst>
                <a:gd name="connsiteX0" fmla="*/ 0 w 1588443"/>
                <a:gd name="connsiteY0" fmla="*/ 95307 h 953066"/>
                <a:gd name="connsiteX1" fmla="*/ 95307 w 1588443"/>
                <a:gd name="connsiteY1" fmla="*/ 0 h 953066"/>
                <a:gd name="connsiteX2" fmla="*/ 1493136 w 1588443"/>
                <a:gd name="connsiteY2" fmla="*/ 0 h 953066"/>
                <a:gd name="connsiteX3" fmla="*/ 1588443 w 1588443"/>
                <a:gd name="connsiteY3" fmla="*/ 95307 h 953066"/>
                <a:gd name="connsiteX4" fmla="*/ 1588443 w 1588443"/>
                <a:gd name="connsiteY4" fmla="*/ 857759 h 953066"/>
                <a:gd name="connsiteX5" fmla="*/ 1493136 w 1588443"/>
                <a:gd name="connsiteY5" fmla="*/ 953066 h 953066"/>
                <a:gd name="connsiteX6" fmla="*/ 95307 w 1588443"/>
                <a:gd name="connsiteY6" fmla="*/ 953066 h 953066"/>
                <a:gd name="connsiteX7" fmla="*/ 0 w 1588443"/>
                <a:gd name="connsiteY7" fmla="*/ 857759 h 953066"/>
                <a:gd name="connsiteX8" fmla="*/ 0 w 1588443"/>
                <a:gd name="connsiteY8" fmla="*/ 95307 h 953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88443" h="953066">
                  <a:moveTo>
                    <a:pt x="0" y="95307"/>
                  </a:moveTo>
                  <a:cubicBezTo>
                    <a:pt x="0" y="42670"/>
                    <a:pt x="42670" y="0"/>
                    <a:pt x="95307" y="0"/>
                  </a:cubicBezTo>
                  <a:lnTo>
                    <a:pt x="1493136" y="0"/>
                  </a:lnTo>
                  <a:cubicBezTo>
                    <a:pt x="1545773" y="0"/>
                    <a:pt x="1588443" y="42670"/>
                    <a:pt x="1588443" y="95307"/>
                  </a:cubicBezTo>
                  <a:lnTo>
                    <a:pt x="1588443" y="857759"/>
                  </a:lnTo>
                  <a:cubicBezTo>
                    <a:pt x="1588443" y="910396"/>
                    <a:pt x="1545773" y="953066"/>
                    <a:pt x="1493136" y="953066"/>
                  </a:cubicBezTo>
                  <a:lnTo>
                    <a:pt x="95307" y="953066"/>
                  </a:lnTo>
                  <a:cubicBezTo>
                    <a:pt x="42670" y="953066"/>
                    <a:pt x="0" y="910396"/>
                    <a:pt x="0" y="857759"/>
                  </a:cubicBezTo>
                  <a:lnTo>
                    <a:pt x="0" y="95307"/>
                  </a:lnTo>
                  <a:close/>
                </a:path>
              </a:pathLst>
            </a:custGeom>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81254" tIns="81254" rIns="81254" bIns="81254" numCol="1" spcCol="1270" anchor="ctr" anchorCtr="0">
              <a:noAutofit/>
            </a:bodyPr>
            <a:lstStyle/>
            <a:p>
              <a:pPr lvl="0" algn="ctr" defTabSz="622300">
                <a:lnSpc>
                  <a:spcPct val="90000"/>
                </a:lnSpc>
                <a:spcBef>
                  <a:spcPct val="0"/>
                </a:spcBef>
                <a:spcAft>
                  <a:spcPct val="35000"/>
                </a:spcAft>
              </a:pPr>
              <a:r>
                <a:rPr lang="en-US" sz="1400" kern="1200" spc="-45" dirty="0">
                  <a:cs typeface="Trebuchet MS"/>
                </a:rPr>
                <a:t>short ciliary nerve to constrictor  </a:t>
              </a:r>
              <a:r>
                <a:rPr lang="en-US" sz="1400" kern="1200" spc="-45" dirty="0" err="1">
                  <a:cs typeface="Trebuchet MS"/>
                </a:rPr>
                <a:t>pupillae</a:t>
              </a:r>
              <a:endParaRPr lang="en-US" sz="1400" kern="1200" spc="-45" dirty="0">
                <a:cs typeface="Trebuchet MS"/>
              </a:endParaRPr>
            </a:p>
          </p:txBody>
        </p:sp>
        <p:sp>
          <p:nvSpPr>
            <p:cNvPr id="27" name="Freeform 26"/>
            <p:cNvSpPr/>
            <p:nvPr/>
          </p:nvSpPr>
          <p:spPr>
            <a:xfrm rot="5400000">
              <a:off x="1243930" y="3706011"/>
              <a:ext cx="167135" cy="393933"/>
            </a:xfrm>
            <a:custGeom>
              <a:avLst/>
              <a:gdLst>
                <a:gd name="connsiteX0" fmla="*/ 0 w 167135"/>
                <a:gd name="connsiteY0" fmla="*/ 78787 h 393933"/>
                <a:gd name="connsiteX1" fmla="*/ 83568 w 167135"/>
                <a:gd name="connsiteY1" fmla="*/ 78787 h 393933"/>
                <a:gd name="connsiteX2" fmla="*/ 83568 w 167135"/>
                <a:gd name="connsiteY2" fmla="*/ 0 h 393933"/>
                <a:gd name="connsiteX3" fmla="*/ 167135 w 167135"/>
                <a:gd name="connsiteY3" fmla="*/ 196967 h 393933"/>
                <a:gd name="connsiteX4" fmla="*/ 83568 w 167135"/>
                <a:gd name="connsiteY4" fmla="*/ 393933 h 393933"/>
                <a:gd name="connsiteX5" fmla="*/ 83568 w 167135"/>
                <a:gd name="connsiteY5" fmla="*/ 315146 h 393933"/>
                <a:gd name="connsiteX6" fmla="*/ 0 w 167135"/>
                <a:gd name="connsiteY6" fmla="*/ 315146 h 393933"/>
                <a:gd name="connsiteX7" fmla="*/ 0 w 167135"/>
                <a:gd name="connsiteY7" fmla="*/ 78787 h 393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7135" h="393933">
                  <a:moveTo>
                    <a:pt x="0" y="78787"/>
                  </a:moveTo>
                  <a:lnTo>
                    <a:pt x="83568" y="78787"/>
                  </a:lnTo>
                  <a:lnTo>
                    <a:pt x="83568" y="0"/>
                  </a:lnTo>
                  <a:lnTo>
                    <a:pt x="167135" y="196967"/>
                  </a:lnTo>
                  <a:lnTo>
                    <a:pt x="83568" y="393933"/>
                  </a:lnTo>
                  <a:lnTo>
                    <a:pt x="83568" y="315146"/>
                  </a:lnTo>
                  <a:lnTo>
                    <a:pt x="0" y="315146"/>
                  </a:lnTo>
                  <a:lnTo>
                    <a:pt x="0" y="78787"/>
                  </a:lnTo>
                  <a:close/>
                </a:path>
              </a:pathLst>
            </a:custGeom>
          </p:spPr>
          <p:style>
            <a:lnRef idx="0">
              <a:schemeClr val="accent2">
                <a:tint val="60000"/>
                <a:hueOff val="0"/>
                <a:satOff val="0"/>
                <a:lumOff val="0"/>
                <a:alphaOff val="0"/>
              </a:schemeClr>
            </a:lnRef>
            <a:fillRef idx="1">
              <a:schemeClr val="accent2">
                <a:tint val="60000"/>
                <a:hueOff val="0"/>
                <a:satOff val="0"/>
                <a:lumOff val="0"/>
                <a:alphaOff val="0"/>
              </a:schemeClr>
            </a:fillRef>
            <a:effectRef idx="0">
              <a:schemeClr val="accent2">
                <a:tint val="60000"/>
                <a:hueOff val="0"/>
                <a:satOff val="0"/>
                <a:lumOff val="0"/>
                <a:alphaOff val="0"/>
              </a:schemeClr>
            </a:effectRef>
            <a:fontRef idx="minor">
              <a:schemeClr val="dk1">
                <a:hueOff val="0"/>
                <a:satOff val="0"/>
                <a:lumOff val="0"/>
                <a:alphaOff val="0"/>
              </a:schemeClr>
            </a:fontRef>
          </p:style>
          <p:txBody>
            <a:bodyPr spcFirstLastPara="0" vert="horz" wrap="square" lIns="0" tIns="78786" rIns="50140" bIns="78788" numCol="1" spcCol="1270" anchor="ctr" anchorCtr="0">
              <a:noAutofit/>
            </a:bodyPr>
            <a:lstStyle/>
            <a:p>
              <a:pPr lvl="0" algn="ctr" defTabSz="622300">
                <a:lnSpc>
                  <a:spcPct val="90000"/>
                </a:lnSpc>
                <a:spcBef>
                  <a:spcPct val="0"/>
                </a:spcBef>
                <a:spcAft>
                  <a:spcPct val="35000"/>
                </a:spcAft>
              </a:pPr>
              <a:endParaRPr lang="en-US" sz="1400" kern="1200"/>
            </a:p>
          </p:txBody>
        </p:sp>
        <p:sp>
          <p:nvSpPr>
            <p:cNvPr id="28" name="Freeform 27"/>
            <p:cNvSpPr/>
            <p:nvPr/>
          </p:nvSpPr>
          <p:spPr>
            <a:xfrm>
              <a:off x="533276" y="4055923"/>
              <a:ext cx="1588443" cy="953066"/>
            </a:xfrm>
            <a:custGeom>
              <a:avLst/>
              <a:gdLst>
                <a:gd name="connsiteX0" fmla="*/ 0 w 1588443"/>
                <a:gd name="connsiteY0" fmla="*/ 95307 h 953066"/>
                <a:gd name="connsiteX1" fmla="*/ 95307 w 1588443"/>
                <a:gd name="connsiteY1" fmla="*/ 0 h 953066"/>
                <a:gd name="connsiteX2" fmla="*/ 1493136 w 1588443"/>
                <a:gd name="connsiteY2" fmla="*/ 0 h 953066"/>
                <a:gd name="connsiteX3" fmla="*/ 1588443 w 1588443"/>
                <a:gd name="connsiteY3" fmla="*/ 95307 h 953066"/>
                <a:gd name="connsiteX4" fmla="*/ 1588443 w 1588443"/>
                <a:gd name="connsiteY4" fmla="*/ 857759 h 953066"/>
                <a:gd name="connsiteX5" fmla="*/ 1493136 w 1588443"/>
                <a:gd name="connsiteY5" fmla="*/ 953066 h 953066"/>
                <a:gd name="connsiteX6" fmla="*/ 95307 w 1588443"/>
                <a:gd name="connsiteY6" fmla="*/ 953066 h 953066"/>
                <a:gd name="connsiteX7" fmla="*/ 0 w 1588443"/>
                <a:gd name="connsiteY7" fmla="*/ 857759 h 953066"/>
                <a:gd name="connsiteX8" fmla="*/ 0 w 1588443"/>
                <a:gd name="connsiteY8" fmla="*/ 95307 h 953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88443" h="953066">
                  <a:moveTo>
                    <a:pt x="0" y="95307"/>
                  </a:moveTo>
                  <a:cubicBezTo>
                    <a:pt x="0" y="42670"/>
                    <a:pt x="42670" y="0"/>
                    <a:pt x="95307" y="0"/>
                  </a:cubicBezTo>
                  <a:lnTo>
                    <a:pt x="1493136" y="0"/>
                  </a:lnTo>
                  <a:cubicBezTo>
                    <a:pt x="1545773" y="0"/>
                    <a:pt x="1588443" y="42670"/>
                    <a:pt x="1588443" y="95307"/>
                  </a:cubicBezTo>
                  <a:lnTo>
                    <a:pt x="1588443" y="857759"/>
                  </a:lnTo>
                  <a:cubicBezTo>
                    <a:pt x="1588443" y="910396"/>
                    <a:pt x="1545773" y="953066"/>
                    <a:pt x="1493136" y="953066"/>
                  </a:cubicBezTo>
                  <a:lnTo>
                    <a:pt x="95307" y="953066"/>
                  </a:lnTo>
                  <a:cubicBezTo>
                    <a:pt x="42670" y="953066"/>
                    <a:pt x="0" y="910396"/>
                    <a:pt x="0" y="857759"/>
                  </a:cubicBezTo>
                  <a:lnTo>
                    <a:pt x="0" y="95307"/>
                  </a:lnTo>
                  <a:close/>
                </a:path>
              </a:pathLst>
            </a:custGeom>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81254" tIns="81254" rIns="81254" bIns="81254" numCol="1" spcCol="1270" anchor="ctr" anchorCtr="0">
              <a:noAutofit/>
            </a:bodyPr>
            <a:lstStyle/>
            <a:p>
              <a:pPr lvl="0" algn="ctr" defTabSz="622300">
                <a:lnSpc>
                  <a:spcPct val="90000"/>
                </a:lnSpc>
                <a:spcBef>
                  <a:spcPct val="0"/>
                </a:spcBef>
                <a:spcAft>
                  <a:spcPct val="35000"/>
                </a:spcAft>
              </a:pPr>
              <a:r>
                <a:rPr lang="en-US" sz="1400" kern="1200" spc="-45">
                  <a:cs typeface="Trebuchet MS"/>
                </a:rPr>
                <a:t>miosis in both eyes</a:t>
              </a:r>
              <a:endParaRPr lang="en-US" sz="1400" kern="1200" spc="-45" dirty="0">
                <a:cs typeface="Trebuchet MS"/>
              </a:endParaRPr>
            </a:p>
          </p:txBody>
        </p:sp>
      </p:grpSp>
      <p:sp>
        <p:nvSpPr>
          <p:cNvPr id="2" name="Title 1"/>
          <p:cNvSpPr>
            <a:spLocks noGrp="1"/>
          </p:cNvSpPr>
          <p:nvPr>
            <p:ph type="title"/>
          </p:nvPr>
        </p:nvSpPr>
        <p:spPr/>
        <p:txBody>
          <a:bodyPr>
            <a:normAutofit fontScale="90000"/>
          </a:bodyPr>
          <a:lstStyle/>
          <a:p>
            <a:r>
              <a:rPr lang="en-US" sz="3200" dirty="0"/>
              <a:t>Pathway of Consensual Pupillary Light Reflex (Indirect)</a:t>
            </a:r>
          </a:p>
        </p:txBody>
      </p:sp>
      <p:sp>
        <p:nvSpPr>
          <p:cNvPr id="3" name="Slide Number Placeholder 2"/>
          <p:cNvSpPr>
            <a:spLocks noGrp="1"/>
          </p:cNvSpPr>
          <p:nvPr>
            <p:ph type="sldNum" sz="quarter" idx="12"/>
          </p:nvPr>
        </p:nvSpPr>
        <p:spPr/>
        <p:txBody>
          <a:bodyPr/>
          <a:lstStyle/>
          <a:p>
            <a:fld id="{4929A69E-7D8F-4515-9605-0315ABD4F316}" type="slidenum">
              <a:rPr lang="en-US" smtClean="0"/>
              <a:t>30</a:t>
            </a:fld>
            <a:endParaRPr lang="en-US" dirty="0"/>
          </a:p>
        </p:txBody>
      </p:sp>
      <p:sp>
        <p:nvSpPr>
          <p:cNvPr id="5" name="TextBox 4"/>
          <p:cNvSpPr txBox="1"/>
          <p:nvPr/>
        </p:nvSpPr>
        <p:spPr>
          <a:xfrm>
            <a:off x="9452675" y="0"/>
            <a:ext cx="2733328" cy="307777"/>
          </a:xfrm>
          <a:prstGeom prst="rect">
            <a:avLst/>
          </a:prstGeom>
          <a:solidFill>
            <a:srgbClr val="E4CBE7"/>
          </a:solidFill>
          <a:ln>
            <a:solidFill>
              <a:srgbClr val="A954AB"/>
            </a:solidFill>
          </a:ln>
          <a:effectLst/>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1400" b="1" dirty="0">
                <a:solidFill>
                  <a:schemeClr val="tx2"/>
                </a:solidFill>
                <a:latin typeface="+mj-lt"/>
                <a:ea typeface="+mj-ea"/>
                <a:cs typeface="+mj-cs"/>
              </a:rPr>
              <a:t>ONLY IN FEMALES’ SLIDES </a:t>
            </a:r>
          </a:p>
        </p:txBody>
      </p:sp>
      <p:pic>
        <p:nvPicPr>
          <p:cNvPr id="7"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a:xfrm>
            <a:off x="8526424" y="3964210"/>
            <a:ext cx="3052979" cy="239214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 name="Freeform 29"/>
          <p:cNvSpPr/>
          <p:nvPr/>
        </p:nvSpPr>
        <p:spPr>
          <a:xfrm>
            <a:off x="2387846" y="4569838"/>
            <a:ext cx="354805" cy="453667"/>
          </a:xfrm>
          <a:custGeom>
            <a:avLst/>
            <a:gdLst>
              <a:gd name="connsiteX0" fmla="*/ 0 w 336749"/>
              <a:gd name="connsiteY0" fmla="*/ 78787 h 393933"/>
              <a:gd name="connsiteX1" fmla="*/ 168375 w 336749"/>
              <a:gd name="connsiteY1" fmla="*/ 78787 h 393933"/>
              <a:gd name="connsiteX2" fmla="*/ 168375 w 336749"/>
              <a:gd name="connsiteY2" fmla="*/ 0 h 393933"/>
              <a:gd name="connsiteX3" fmla="*/ 336749 w 336749"/>
              <a:gd name="connsiteY3" fmla="*/ 196967 h 393933"/>
              <a:gd name="connsiteX4" fmla="*/ 168375 w 336749"/>
              <a:gd name="connsiteY4" fmla="*/ 393933 h 393933"/>
              <a:gd name="connsiteX5" fmla="*/ 168375 w 336749"/>
              <a:gd name="connsiteY5" fmla="*/ 315146 h 393933"/>
              <a:gd name="connsiteX6" fmla="*/ 0 w 336749"/>
              <a:gd name="connsiteY6" fmla="*/ 315146 h 393933"/>
              <a:gd name="connsiteX7" fmla="*/ 0 w 336749"/>
              <a:gd name="connsiteY7" fmla="*/ 78787 h 393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6749" h="393933">
                <a:moveTo>
                  <a:pt x="0" y="78787"/>
                </a:moveTo>
                <a:lnTo>
                  <a:pt x="168375" y="78787"/>
                </a:lnTo>
                <a:lnTo>
                  <a:pt x="168375" y="0"/>
                </a:lnTo>
                <a:lnTo>
                  <a:pt x="336749" y="196967"/>
                </a:lnTo>
                <a:lnTo>
                  <a:pt x="168375" y="393933"/>
                </a:lnTo>
                <a:lnTo>
                  <a:pt x="168375" y="315146"/>
                </a:lnTo>
                <a:lnTo>
                  <a:pt x="0" y="315146"/>
                </a:lnTo>
                <a:lnTo>
                  <a:pt x="0" y="78787"/>
                </a:lnTo>
                <a:close/>
              </a:path>
            </a:pathLst>
          </a:custGeom>
        </p:spPr>
        <p:style>
          <a:lnRef idx="0">
            <a:schemeClr val="accent2">
              <a:tint val="60000"/>
              <a:hueOff val="0"/>
              <a:satOff val="0"/>
              <a:lumOff val="0"/>
              <a:alphaOff val="0"/>
            </a:schemeClr>
          </a:lnRef>
          <a:fillRef idx="1">
            <a:schemeClr val="accent2">
              <a:tint val="60000"/>
              <a:hueOff val="0"/>
              <a:satOff val="0"/>
              <a:lumOff val="0"/>
              <a:alphaOff val="0"/>
            </a:schemeClr>
          </a:fillRef>
          <a:effectRef idx="0">
            <a:schemeClr val="accent2">
              <a:tint val="60000"/>
              <a:hueOff val="0"/>
              <a:satOff val="0"/>
              <a:lumOff val="0"/>
              <a:alphaOff val="0"/>
            </a:schemeClr>
          </a:effectRef>
          <a:fontRef idx="minor">
            <a:schemeClr val="dk1">
              <a:hueOff val="0"/>
              <a:satOff val="0"/>
              <a:lumOff val="0"/>
              <a:alphaOff val="0"/>
            </a:schemeClr>
          </a:fontRef>
        </p:style>
        <p:txBody>
          <a:bodyPr spcFirstLastPara="0" vert="horz" wrap="square" lIns="0" tIns="78787" rIns="101025" bIns="78787" numCol="1" spcCol="1270" anchor="ctr" anchorCtr="0">
            <a:noAutofit/>
          </a:bodyPr>
          <a:lstStyle/>
          <a:p>
            <a:pPr lvl="0" algn="ctr" defTabSz="622300">
              <a:lnSpc>
                <a:spcPct val="90000"/>
              </a:lnSpc>
              <a:spcBef>
                <a:spcPct val="0"/>
              </a:spcBef>
              <a:spcAft>
                <a:spcPct val="35000"/>
              </a:spcAft>
            </a:pPr>
            <a:endParaRPr lang="en-US" sz="1400" kern="1200"/>
          </a:p>
        </p:txBody>
      </p:sp>
      <p:sp>
        <p:nvSpPr>
          <p:cNvPr id="31" name="Freeform 30"/>
          <p:cNvSpPr/>
          <p:nvPr/>
        </p:nvSpPr>
        <p:spPr>
          <a:xfrm>
            <a:off x="2851910" y="4204450"/>
            <a:ext cx="1837175" cy="1097584"/>
          </a:xfrm>
          <a:custGeom>
            <a:avLst/>
            <a:gdLst>
              <a:gd name="connsiteX0" fmla="*/ 0 w 1743681"/>
              <a:gd name="connsiteY0" fmla="*/ 95307 h 953066"/>
              <a:gd name="connsiteX1" fmla="*/ 95307 w 1743681"/>
              <a:gd name="connsiteY1" fmla="*/ 0 h 953066"/>
              <a:gd name="connsiteX2" fmla="*/ 1648374 w 1743681"/>
              <a:gd name="connsiteY2" fmla="*/ 0 h 953066"/>
              <a:gd name="connsiteX3" fmla="*/ 1743681 w 1743681"/>
              <a:gd name="connsiteY3" fmla="*/ 95307 h 953066"/>
              <a:gd name="connsiteX4" fmla="*/ 1743681 w 1743681"/>
              <a:gd name="connsiteY4" fmla="*/ 857759 h 953066"/>
              <a:gd name="connsiteX5" fmla="*/ 1648374 w 1743681"/>
              <a:gd name="connsiteY5" fmla="*/ 953066 h 953066"/>
              <a:gd name="connsiteX6" fmla="*/ 95307 w 1743681"/>
              <a:gd name="connsiteY6" fmla="*/ 953066 h 953066"/>
              <a:gd name="connsiteX7" fmla="*/ 0 w 1743681"/>
              <a:gd name="connsiteY7" fmla="*/ 857759 h 953066"/>
              <a:gd name="connsiteX8" fmla="*/ 0 w 1743681"/>
              <a:gd name="connsiteY8" fmla="*/ 95307 h 953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43681" h="953066">
                <a:moveTo>
                  <a:pt x="0" y="95307"/>
                </a:moveTo>
                <a:cubicBezTo>
                  <a:pt x="0" y="42670"/>
                  <a:pt x="42670" y="0"/>
                  <a:pt x="95307" y="0"/>
                </a:cubicBezTo>
                <a:lnTo>
                  <a:pt x="1648374" y="0"/>
                </a:lnTo>
                <a:cubicBezTo>
                  <a:pt x="1701011" y="0"/>
                  <a:pt x="1743681" y="42670"/>
                  <a:pt x="1743681" y="95307"/>
                </a:cubicBezTo>
                <a:lnTo>
                  <a:pt x="1743681" y="857759"/>
                </a:lnTo>
                <a:cubicBezTo>
                  <a:pt x="1743681" y="910396"/>
                  <a:pt x="1701011" y="953066"/>
                  <a:pt x="1648374" y="953066"/>
                </a:cubicBezTo>
                <a:lnTo>
                  <a:pt x="95307" y="953066"/>
                </a:lnTo>
                <a:cubicBezTo>
                  <a:pt x="42670" y="953066"/>
                  <a:pt x="0" y="910396"/>
                  <a:pt x="0" y="857759"/>
                </a:cubicBezTo>
                <a:lnTo>
                  <a:pt x="0" y="95307"/>
                </a:lnTo>
                <a:close/>
              </a:path>
            </a:pathLst>
          </a:custGeom>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81254" tIns="81254" rIns="81254" bIns="81254" numCol="1" spcCol="1270" anchor="ctr" anchorCtr="0">
            <a:noAutofit/>
          </a:bodyPr>
          <a:lstStyle/>
          <a:p>
            <a:pPr lvl="0" algn="ctr" defTabSz="622300">
              <a:lnSpc>
                <a:spcPct val="90000"/>
              </a:lnSpc>
              <a:spcBef>
                <a:spcPct val="0"/>
              </a:spcBef>
              <a:spcAft>
                <a:spcPct val="35000"/>
              </a:spcAft>
            </a:pPr>
            <a:r>
              <a:rPr lang="en-US" sz="1400" spc="-10" dirty="0">
                <a:cs typeface="Trebuchet MS"/>
              </a:rPr>
              <a:t>Conversely in darkness, the reflex becomes inhibited which results in dilation of </a:t>
            </a:r>
          </a:p>
          <a:p>
            <a:pPr lvl="0" algn="ctr" defTabSz="622300">
              <a:lnSpc>
                <a:spcPct val="90000"/>
              </a:lnSpc>
              <a:spcBef>
                <a:spcPct val="0"/>
              </a:spcBef>
              <a:spcAft>
                <a:spcPct val="35000"/>
              </a:spcAft>
            </a:pPr>
            <a:r>
              <a:rPr lang="en-US" sz="1400" spc="-10" dirty="0">
                <a:cs typeface="Trebuchet MS"/>
              </a:rPr>
              <a:t>      the pupil.</a:t>
            </a:r>
          </a:p>
        </p:txBody>
      </p:sp>
    </p:spTree>
    <p:extLst>
      <p:ext uri="{BB962C8B-B14F-4D97-AF65-F5344CB8AC3E}">
        <p14:creationId xmlns:p14="http://schemas.microsoft.com/office/powerpoint/2010/main" val="16479238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a:t>
            </a:r>
          </a:p>
        </p:txBody>
      </p:sp>
      <p:sp>
        <p:nvSpPr>
          <p:cNvPr id="3" name="Slide Number Placeholder 2"/>
          <p:cNvSpPr>
            <a:spLocks noGrp="1"/>
          </p:cNvSpPr>
          <p:nvPr>
            <p:ph type="sldNum" sz="quarter" idx="12"/>
          </p:nvPr>
        </p:nvSpPr>
        <p:spPr/>
        <p:txBody>
          <a:bodyPr/>
          <a:lstStyle/>
          <a:p>
            <a:fld id="{4929A69E-7D8F-4515-9605-0315ABD4F316}" type="slidenum">
              <a:rPr lang="en-US" smtClean="0"/>
              <a:t>31</a:t>
            </a:fld>
            <a:endParaRPr lang="en-US" dirty="0"/>
          </a:p>
        </p:txBody>
      </p:sp>
      <p:cxnSp>
        <p:nvCxnSpPr>
          <p:cNvPr id="6" name="Straight Connector 5"/>
          <p:cNvCxnSpPr/>
          <p:nvPr/>
        </p:nvCxnSpPr>
        <p:spPr>
          <a:xfrm flipH="1">
            <a:off x="6094412" y="1143000"/>
            <a:ext cx="20" cy="5213350"/>
          </a:xfrm>
          <a:prstGeom prst="line">
            <a:avLst/>
          </a:prstGeom>
          <a:ln>
            <a:prstDash val="dashDot"/>
          </a:ln>
        </p:spPr>
        <p:style>
          <a:lnRef idx="1">
            <a:schemeClr val="accent2"/>
          </a:lnRef>
          <a:fillRef idx="0">
            <a:schemeClr val="accent2"/>
          </a:fillRef>
          <a:effectRef idx="0">
            <a:schemeClr val="accent2"/>
          </a:effectRef>
          <a:fontRef idx="minor">
            <a:schemeClr val="tx1"/>
          </a:fontRef>
        </p:style>
      </p:cxnSp>
      <p:sp>
        <p:nvSpPr>
          <p:cNvPr id="9" name="TextBox 8"/>
          <p:cNvSpPr txBox="1"/>
          <p:nvPr/>
        </p:nvSpPr>
        <p:spPr>
          <a:xfrm>
            <a:off x="6105180" y="1143000"/>
            <a:ext cx="2733328" cy="307777"/>
          </a:xfrm>
          <a:prstGeom prst="rect">
            <a:avLst/>
          </a:prstGeom>
          <a:solidFill>
            <a:srgbClr val="E4CBE7"/>
          </a:solidFill>
          <a:ln>
            <a:solidFill>
              <a:srgbClr val="A954AB"/>
            </a:solidFill>
          </a:ln>
          <a:effectLst/>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1400" b="1" dirty="0">
                <a:solidFill>
                  <a:schemeClr val="tx2"/>
                </a:solidFill>
                <a:latin typeface="+mj-lt"/>
                <a:ea typeface="+mj-ea"/>
                <a:cs typeface="+mj-cs"/>
              </a:rPr>
              <a:t>ONLY IN FEMALES’ SLIDES </a:t>
            </a:r>
          </a:p>
        </p:txBody>
      </p:sp>
      <p:sp>
        <p:nvSpPr>
          <p:cNvPr id="10" name="TextBox 9"/>
          <p:cNvSpPr txBox="1"/>
          <p:nvPr/>
        </p:nvSpPr>
        <p:spPr>
          <a:xfrm>
            <a:off x="3505325" y="1143000"/>
            <a:ext cx="2592288" cy="307777"/>
          </a:xfrm>
          <a:prstGeom prst="rect">
            <a:avLst/>
          </a:prstGeom>
          <a:solidFill>
            <a:schemeClr val="accent3">
              <a:lumMod val="40000"/>
              <a:lumOff val="60000"/>
            </a:schemeClr>
          </a:solidFill>
          <a:ln>
            <a:solidFill>
              <a:schemeClr val="accent3">
                <a:lumMod val="75000"/>
              </a:schemeClr>
            </a:solidFill>
          </a:ln>
          <a:effectLst/>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1400" b="1" dirty="0">
                <a:solidFill>
                  <a:schemeClr val="tx2"/>
                </a:solidFill>
                <a:latin typeface="+mj-lt"/>
                <a:ea typeface="+mj-ea"/>
                <a:cs typeface="+mj-cs"/>
              </a:rPr>
              <a:t>ONLY IN MALES’ SLIDES </a:t>
            </a:r>
          </a:p>
        </p:txBody>
      </p:sp>
      <p:pic>
        <p:nvPicPr>
          <p:cNvPr id="11" name="Picture 3" descr="pict6"/>
          <p:cNvPicPr>
            <a:picLocks noChangeAspect="1" noChangeArrowheads="1"/>
          </p:cNvPicPr>
          <p:nvPr/>
        </p:nvPicPr>
        <p:blipFill rotWithShape="1">
          <a:blip r:embed="rId2">
            <a:extLst>
              <a:ext uri="{28A0092B-C50C-407E-A947-70E740481C1C}">
                <a14:useLocalDpi xmlns:a14="http://schemas.microsoft.com/office/drawing/2010/main" val="0"/>
              </a:ext>
            </a:extLst>
          </a:blip>
          <a:srcRect b="4747"/>
          <a:stretch/>
        </p:blipFill>
        <p:spPr>
          <a:xfrm>
            <a:off x="816669" y="2030785"/>
            <a:ext cx="4548866" cy="4123130"/>
          </a:xfrm>
          <a:prstGeom prst="rect">
            <a:avLst/>
          </a:prstGeom>
        </p:spPr>
      </p:pic>
      <p:sp>
        <p:nvSpPr>
          <p:cNvPr id="12" name="object 5"/>
          <p:cNvSpPr/>
          <p:nvPr/>
        </p:nvSpPr>
        <p:spPr>
          <a:xfrm>
            <a:off x="6725780" y="1758553"/>
            <a:ext cx="4421516" cy="4419773"/>
          </a:xfrm>
          <a:prstGeom prst="rect">
            <a:avLst/>
          </a:prstGeom>
          <a:blipFill>
            <a:blip r:embed="rId3"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49336989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Cont.</a:t>
            </a:r>
          </a:p>
        </p:txBody>
      </p:sp>
      <p:sp>
        <p:nvSpPr>
          <p:cNvPr id="3" name="Slide Number Placeholder 2"/>
          <p:cNvSpPr>
            <a:spLocks noGrp="1"/>
          </p:cNvSpPr>
          <p:nvPr>
            <p:ph type="sldNum" sz="quarter" idx="12"/>
          </p:nvPr>
        </p:nvSpPr>
        <p:spPr/>
        <p:txBody>
          <a:bodyPr/>
          <a:lstStyle/>
          <a:p>
            <a:fld id="{4929A69E-7D8F-4515-9605-0315ABD4F316}" type="slidenum">
              <a:rPr lang="en-US" smtClean="0"/>
              <a:t>32</a:t>
            </a:fld>
            <a:endParaRPr lang="en-US" dirty="0"/>
          </a:p>
        </p:txBody>
      </p:sp>
      <p:sp>
        <p:nvSpPr>
          <p:cNvPr id="6" name="TextBox 5"/>
          <p:cNvSpPr txBox="1"/>
          <p:nvPr/>
        </p:nvSpPr>
        <p:spPr>
          <a:xfrm>
            <a:off x="9452675" y="0"/>
            <a:ext cx="2733328" cy="307777"/>
          </a:xfrm>
          <a:prstGeom prst="rect">
            <a:avLst/>
          </a:prstGeom>
          <a:solidFill>
            <a:srgbClr val="E4CBE7"/>
          </a:solidFill>
          <a:ln>
            <a:solidFill>
              <a:srgbClr val="A954AB"/>
            </a:solidFill>
          </a:ln>
          <a:effectLst/>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1400" b="1" dirty="0">
                <a:solidFill>
                  <a:schemeClr val="tx2"/>
                </a:solidFill>
                <a:latin typeface="+mj-lt"/>
                <a:ea typeface="+mj-ea"/>
                <a:cs typeface="+mj-cs"/>
              </a:rPr>
              <a:t>ONLY IN FEMALES’ SLIDES </a:t>
            </a:r>
          </a:p>
        </p:txBody>
      </p:sp>
      <p:sp>
        <p:nvSpPr>
          <p:cNvPr id="7" name="object 5"/>
          <p:cNvSpPr/>
          <p:nvPr/>
        </p:nvSpPr>
        <p:spPr>
          <a:xfrm>
            <a:off x="6238428" y="1295400"/>
            <a:ext cx="5340975" cy="4921249"/>
          </a:xfrm>
          <a:prstGeom prst="rect">
            <a:avLst/>
          </a:prstGeom>
          <a:blipFill>
            <a:blip r:embed="rId2" cstate="print"/>
            <a:stretch>
              <a:fillRect/>
            </a:stretch>
          </a:blipFill>
        </p:spPr>
        <p:txBody>
          <a:bodyPr wrap="square" lIns="0" tIns="0" rIns="0" bIns="0" rtlCol="0"/>
          <a:lstStyle/>
          <a:p>
            <a:endParaRPr/>
          </a:p>
        </p:txBody>
      </p:sp>
      <p:sp>
        <p:nvSpPr>
          <p:cNvPr id="8" name="object 6"/>
          <p:cNvSpPr/>
          <p:nvPr/>
        </p:nvSpPr>
        <p:spPr>
          <a:xfrm>
            <a:off x="1269876" y="1268760"/>
            <a:ext cx="3456384" cy="4947889"/>
          </a:xfrm>
          <a:prstGeom prst="rect">
            <a:avLst/>
          </a:prstGeom>
          <a:blipFill>
            <a:blip r:embed="rId3" cstate="print"/>
            <a:srcRect/>
            <a:stretch>
              <a:fillRect l="-2439" t="-2542" r="-5963"/>
            </a:stretch>
          </a:blipFill>
        </p:spPr>
        <p:txBody>
          <a:bodyPr wrap="square" lIns="0" tIns="0" rIns="0" bIns="0" rtlCol="0"/>
          <a:lstStyle/>
          <a:p>
            <a:endParaRPr/>
          </a:p>
        </p:txBody>
      </p:sp>
      <p:cxnSp>
        <p:nvCxnSpPr>
          <p:cNvPr id="9" name="Straight Connector 8"/>
          <p:cNvCxnSpPr/>
          <p:nvPr/>
        </p:nvCxnSpPr>
        <p:spPr>
          <a:xfrm flipH="1">
            <a:off x="6094412" y="1143000"/>
            <a:ext cx="20" cy="5213350"/>
          </a:xfrm>
          <a:prstGeom prst="line">
            <a:avLst/>
          </a:prstGeom>
          <a:ln>
            <a:prstDash val="dashDot"/>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8960038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solidFill>
                  <a:schemeClr val="bg1">
                    <a:lumMod val="50000"/>
                  </a:schemeClr>
                </a:solidFill>
              </a:rPr>
              <a:t>Guyton corner</a:t>
            </a:r>
            <a:endParaRPr lang="en-US" sz="3200" dirty="0">
              <a:solidFill>
                <a:schemeClr val="bg1">
                  <a:lumMod val="50000"/>
                </a:schemeClr>
              </a:solidFill>
            </a:endParaRPr>
          </a:p>
        </p:txBody>
      </p:sp>
      <p:sp>
        <p:nvSpPr>
          <p:cNvPr id="3" name="Slide Number Placeholder 2"/>
          <p:cNvSpPr>
            <a:spLocks noGrp="1"/>
          </p:cNvSpPr>
          <p:nvPr>
            <p:ph type="sldNum" sz="quarter" idx="12"/>
          </p:nvPr>
        </p:nvSpPr>
        <p:spPr/>
        <p:txBody>
          <a:bodyPr/>
          <a:lstStyle/>
          <a:p>
            <a:fld id="{4929A69E-7D8F-4515-9605-0315ABD4F316}" type="slidenum">
              <a:rPr lang="en-US" smtClean="0"/>
              <a:t>33</a:t>
            </a:fld>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14692" y="1224888"/>
            <a:ext cx="2964711" cy="5091379"/>
          </a:xfrm>
          <a:prstGeom prst="rect">
            <a:avLst/>
          </a:prstGeom>
        </p:spPr>
      </p:pic>
      <p:grpSp>
        <p:nvGrpSpPr>
          <p:cNvPr id="4" name="Group 3"/>
          <p:cNvGrpSpPr/>
          <p:nvPr/>
        </p:nvGrpSpPr>
        <p:grpSpPr>
          <a:xfrm>
            <a:off x="609456" y="1628800"/>
            <a:ext cx="8005235" cy="4320480"/>
            <a:chOff x="308779" y="1951098"/>
            <a:chExt cx="7743818" cy="3595442"/>
          </a:xfrm>
        </p:grpSpPr>
        <p:sp>
          <p:nvSpPr>
            <p:cNvPr id="5" name="Freeform 4"/>
            <p:cNvSpPr/>
            <p:nvPr/>
          </p:nvSpPr>
          <p:spPr>
            <a:xfrm>
              <a:off x="1336050" y="3748820"/>
              <a:ext cx="673888" cy="1284086"/>
            </a:xfrm>
            <a:custGeom>
              <a:avLst/>
              <a:gdLst>
                <a:gd name="connsiteX0" fmla="*/ 0 w 673888"/>
                <a:gd name="connsiteY0" fmla="*/ 0 h 1284086"/>
                <a:gd name="connsiteX1" fmla="*/ 336944 w 673888"/>
                <a:gd name="connsiteY1" fmla="*/ 0 h 1284086"/>
                <a:gd name="connsiteX2" fmla="*/ 336944 w 673888"/>
                <a:gd name="connsiteY2" fmla="*/ 1284086 h 1284086"/>
                <a:gd name="connsiteX3" fmla="*/ 673888 w 673888"/>
                <a:gd name="connsiteY3" fmla="*/ 1284086 h 1284086"/>
              </a:gdLst>
              <a:ahLst/>
              <a:cxnLst>
                <a:cxn ang="0">
                  <a:pos x="connsiteX0" y="connsiteY0"/>
                </a:cxn>
                <a:cxn ang="0">
                  <a:pos x="connsiteX1" y="connsiteY1"/>
                </a:cxn>
                <a:cxn ang="0">
                  <a:pos x="connsiteX2" y="connsiteY2"/>
                </a:cxn>
                <a:cxn ang="0">
                  <a:pos x="connsiteX3" y="connsiteY3"/>
                </a:cxn>
              </a:cxnLst>
              <a:rect l="l" t="t" r="r" b="b"/>
              <a:pathLst>
                <a:path w="673888" h="1284086">
                  <a:moveTo>
                    <a:pt x="0" y="0"/>
                  </a:moveTo>
                  <a:lnTo>
                    <a:pt x="336944" y="0"/>
                  </a:lnTo>
                  <a:lnTo>
                    <a:pt x="336944" y="1284086"/>
                  </a:lnTo>
                  <a:lnTo>
                    <a:pt x="673888" y="1284086"/>
                  </a:lnTo>
                </a:path>
              </a:pathLst>
            </a:custGeom>
            <a:noFill/>
          </p:spPr>
          <p:style>
            <a:lnRef idx="2">
              <a:schemeClr val="accent2">
                <a:shade val="60000"/>
                <a:hueOff val="0"/>
                <a:satOff val="0"/>
                <a:lumOff val="0"/>
                <a:alphaOff val="0"/>
              </a:schemeClr>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spcFirstLastPara="0" vert="horz" wrap="square" lIns="313390" tIns="605788" rIns="313390" bIns="605790" numCol="1" spcCol="1270" anchor="ctr" anchorCtr="0">
              <a:noAutofit/>
            </a:bodyPr>
            <a:lstStyle/>
            <a:p>
              <a:pPr lvl="0" algn="ctr" defTabSz="222250">
                <a:lnSpc>
                  <a:spcPct val="90000"/>
                </a:lnSpc>
                <a:spcBef>
                  <a:spcPct val="0"/>
                </a:spcBef>
                <a:spcAft>
                  <a:spcPct val="35000"/>
                </a:spcAft>
              </a:pPr>
              <a:endParaRPr lang="en-US" sz="500" kern="1200"/>
            </a:p>
          </p:txBody>
        </p:sp>
        <p:sp>
          <p:nvSpPr>
            <p:cNvPr id="6" name="Freeform 5"/>
            <p:cNvSpPr/>
            <p:nvPr/>
          </p:nvSpPr>
          <p:spPr>
            <a:xfrm>
              <a:off x="1336050" y="3703100"/>
              <a:ext cx="673888" cy="91440"/>
            </a:xfrm>
            <a:custGeom>
              <a:avLst/>
              <a:gdLst>
                <a:gd name="connsiteX0" fmla="*/ 0 w 673888"/>
                <a:gd name="connsiteY0" fmla="*/ 45720 h 91440"/>
                <a:gd name="connsiteX1" fmla="*/ 673888 w 673888"/>
                <a:gd name="connsiteY1" fmla="*/ 45720 h 91440"/>
              </a:gdLst>
              <a:ahLst/>
              <a:cxnLst>
                <a:cxn ang="0">
                  <a:pos x="connsiteX0" y="connsiteY0"/>
                </a:cxn>
                <a:cxn ang="0">
                  <a:pos x="connsiteX1" y="connsiteY1"/>
                </a:cxn>
              </a:cxnLst>
              <a:rect l="l" t="t" r="r" b="b"/>
              <a:pathLst>
                <a:path w="673888" h="91440">
                  <a:moveTo>
                    <a:pt x="0" y="45720"/>
                  </a:moveTo>
                  <a:lnTo>
                    <a:pt x="673888" y="45720"/>
                  </a:lnTo>
                </a:path>
              </a:pathLst>
            </a:custGeom>
            <a:noFill/>
          </p:spPr>
          <p:style>
            <a:lnRef idx="2">
              <a:schemeClr val="accent2">
                <a:shade val="60000"/>
                <a:hueOff val="0"/>
                <a:satOff val="0"/>
                <a:lumOff val="0"/>
                <a:alphaOff val="0"/>
              </a:schemeClr>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spcFirstLastPara="0" vert="horz" wrap="square" lIns="332797" tIns="28872" rIns="332797" bIns="28874" numCol="1" spcCol="1270" anchor="ctr" anchorCtr="0">
              <a:noAutofit/>
            </a:bodyPr>
            <a:lstStyle/>
            <a:p>
              <a:pPr lvl="0" algn="ctr" defTabSz="222250">
                <a:lnSpc>
                  <a:spcPct val="90000"/>
                </a:lnSpc>
                <a:spcBef>
                  <a:spcPct val="0"/>
                </a:spcBef>
                <a:spcAft>
                  <a:spcPct val="35000"/>
                </a:spcAft>
              </a:pPr>
              <a:endParaRPr lang="en-US" sz="500" kern="1200"/>
            </a:p>
          </p:txBody>
        </p:sp>
        <p:sp>
          <p:nvSpPr>
            <p:cNvPr id="9" name="Freeform 8"/>
            <p:cNvSpPr/>
            <p:nvPr/>
          </p:nvSpPr>
          <p:spPr>
            <a:xfrm>
              <a:off x="1336050" y="2464733"/>
              <a:ext cx="673888" cy="1284086"/>
            </a:xfrm>
            <a:custGeom>
              <a:avLst/>
              <a:gdLst>
                <a:gd name="connsiteX0" fmla="*/ 0 w 673888"/>
                <a:gd name="connsiteY0" fmla="*/ 1284086 h 1284086"/>
                <a:gd name="connsiteX1" fmla="*/ 336944 w 673888"/>
                <a:gd name="connsiteY1" fmla="*/ 1284086 h 1284086"/>
                <a:gd name="connsiteX2" fmla="*/ 336944 w 673888"/>
                <a:gd name="connsiteY2" fmla="*/ 0 h 1284086"/>
                <a:gd name="connsiteX3" fmla="*/ 673888 w 673888"/>
                <a:gd name="connsiteY3" fmla="*/ 0 h 1284086"/>
              </a:gdLst>
              <a:ahLst/>
              <a:cxnLst>
                <a:cxn ang="0">
                  <a:pos x="connsiteX0" y="connsiteY0"/>
                </a:cxn>
                <a:cxn ang="0">
                  <a:pos x="connsiteX1" y="connsiteY1"/>
                </a:cxn>
                <a:cxn ang="0">
                  <a:pos x="connsiteX2" y="connsiteY2"/>
                </a:cxn>
                <a:cxn ang="0">
                  <a:pos x="connsiteX3" y="connsiteY3"/>
                </a:cxn>
              </a:cxnLst>
              <a:rect l="l" t="t" r="r" b="b"/>
              <a:pathLst>
                <a:path w="673888" h="1284086">
                  <a:moveTo>
                    <a:pt x="0" y="1284086"/>
                  </a:moveTo>
                  <a:lnTo>
                    <a:pt x="336944" y="1284086"/>
                  </a:lnTo>
                  <a:lnTo>
                    <a:pt x="336944" y="0"/>
                  </a:lnTo>
                  <a:lnTo>
                    <a:pt x="673888" y="0"/>
                  </a:lnTo>
                </a:path>
              </a:pathLst>
            </a:custGeom>
            <a:noFill/>
          </p:spPr>
          <p:style>
            <a:lnRef idx="2">
              <a:schemeClr val="accent2">
                <a:shade val="60000"/>
                <a:hueOff val="0"/>
                <a:satOff val="0"/>
                <a:lumOff val="0"/>
                <a:alphaOff val="0"/>
              </a:schemeClr>
            </a:lnRef>
            <a:fillRef idx="0">
              <a:scrgbClr r="0" g="0" b="0"/>
            </a:fillRef>
            <a:effectRef idx="0">
              <a:schemeClr val="accent2">
                <a:hueOff val="0"/>
                <a:satOff val="0"/>
                <a:lumOff val="0"/>
                <a:alphaOff val="0"/>
              </a:schemeClr>
            </a:effectRef>
            <a:fontRef idx="minor">
              <a:schemeClr val="tx1">
                <a:hueOff val="0"/>
                <a:satOff val="0"/>
                <a:lumOff val="0"/>
                <a:alphaOff val="0"/>
              </a:schemeClr>
            </a:fontRef>
          </p:style>
          <p:txBody>
            <a:bodyPr spcFirstLastPara="0" vert="horz" wrap="square" lIns="313390" tIns="605789" rIns="313390" bIns="605789" numCol="1" spcCol="1270" anchor="ctr" anchorCtr="0">
              <a:noAutofit/>
            </a:bodyPr>
            <a:lstStyle/>
            <a:p>
              <a:pPr lvl="0" algn="ctr" defTabSz="222250">
                <a:lnSpc>
                  <a:spcPct val="90000"/>
                </a:lnSpc>
                <a:spcBef>
                  <a:spcPct val="0"/>
                </a:spcBef>
                <a:spcAft>
                  <a:spcPct val="35000"/>
                </a:spcAft>
              </a:pPr>
              <a:endParaRPr lang="en-US" sz="500" kern="1200"/>
            </a:p>
          </p:txBody>
        </p:sp>
        <p:sp>
          <p:nvSpPr>
            <p:cNvPr id="10" name="Freeform 9"/>
            <p:cNvSpPr/>
            <p:nvPr/>
          </p:nvSpPr>
          <p:spPr>
            <a:xfrm rot="16200000">
              <a:off x="-839093" y="3235185"/>
              <a:ext cx="3323013" cy="1027269"/>
            </a:xfrm>
            <a:custGeom>
              <a:avLst/>
              <a:gdLst>
                <a:gd name="connsiteX0" fmla="*/ 0 w 4693377"/>
                <a:gd name="connsiteY0" fmla="*/ 0 h 1027269"/>
                <a:gd name="connsiteX1" fmla="*/ 4693377 w 4693377"/>
                <a:gd name="connsiteY1" fmla="*/ 0 h 1027269"/>
                <a:gd name="connsiteX2" fmla="*/ 4693377 w 4693377"/>
                <a:gd name="connsiteY2" fmla="*/ 1027269 h 1027269"/>
                <a:gd name="connsiteX3" fmla="*/ 0 w 4693377"/>
                <a:gd name="connsiteY3" fmla="*/ 1027269 h 1027269"/>
                <a:gd name="connsiteX4" fmla="*/ 0 w 4693377"/>
                <a:gd name="connsiteY4" fmla="*/ 0 h 10272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93377" h="1027269">
                  <a:moveTo>
                    <a:pt x="0" y="0"/>
                  </a:moveTo>
                  <a:lnTo>
                    <a:pt x="4693377" y="0"/>
                  </a:lnTo>
                  <a:lnTo>
                    <a:pt x="4693377" y="1027269"/>
                  </a:lnTo>
                  <a:lnTo>
                    <a:pt x="0" y="1027269"/>
                  </a:lnTo>
                  <a:lnTo>
                    <a:pt x="0" y="0"/>
                  </a:lnTo>
                  <a:close/>
                </a:path>
              </a:pathLst>
            </a:custGeom>
            <a:solidFill>
              <a:schemeClr val="accent2">
                <a:lumMod val="60000"/>
                <a:lumOff val="40000"/>
              </a:schemeClr>
            </a:solidFill>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36194" tIns="36195" rIns="36196" bIns="36195" numCol="1" spcCol="1270" anchor="ctr" anchorCtr="0">
              <a:noAutofit/>
            </a:bodyPr>
            <a:lstStyle/>
            <a:p>
              <a:pPr lvl="0" algn="ctr" defTabSz="2533650">
                <a:lnSpc>
                  <a:spcPct val="90000"/>
                </a:lnSpc>
                <a:spcBef>
                  <a:spcPct val="0"/>
                </a:spcBef>
                <a:spcAft>
                  <a:spcPct val="35000"/>
                </a:spcAft>
              </a:pPr>
              <a:r>
                <a:rPr lang="en-US" kern="1200" smtClean="0">
                  <a:solidFill>
                    <a:schemeClr val="bg1"/>
                  </a:solidFill>
                  <a:cs typeface="Arabic Typesetting" panose="03020402040406030203" pitchFamily="66" charset="-78"/>
                </a:rPr>
                <a:t>Pupillary Light Reﬂex. </a:t>
              </a:r>
              <a:endParaRPr lang="en-US" kern="1200" dirty="0">
                <a:solidFill>
                  <a:schemeClr val="bg1"/>
                </a:solidFill>
              </a:endParaRPr>
            </a:p>
          </p:txBody>
        </p:sp>
        <p:sp>
          <p:nvSpPr>
            <p:cNvPr id="11" name="Freeform 10"/>
            <p:cNvSpPr/>
            <p:nvPr/>
          </p:nvSpPr>
          <p:spPr>
            <a:xfrm>
              <a:off x="2009939" y="1951098"/>
              <a:ext cx="5999664" cy="1027269"/>
            </a:xfrm>
            <a:custGeom>
              <a:avLst/>
              <a:gdLst>
                <a:gd name="connsiteX0" fmla="*/ 0 w 5999664"/>
                <a:gd name="connsiteY0" fmla="*/ 0 h 1027269"/>
                <a:gd name="connsiteX1" fmla="*/ 5999664 w 5999664"/>
                <a:gd name="connsiteY1" fmla="*/ 0 h 1027269"/>
                <a:gd name="connsiteX2" fmla="*/ 5999664 w 5999664"/>
                <a:gd name="connsiteY2" fmla="*/ 1027269 h 1027269"/>
                <a:gd name="connsiteX3" fmla="*/ 0 w 5999664"/>
                <a:gd name="connsiteY3" fmla="*/ 1027269 h 1027269"/>
                <a:gd name="connsiteX4" fmla="*/ 0 w 5999664"/>
                <a:gd name="connsiteY4" fmla="*/ 0 h 10272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9664" h="1027269">
                  <a:moveTo>
                    <a:pt x="0" y="0"/>
                  </a:moveTo>
                  <a:lnTo>
                    <a:pt x="5999664" y="0"/>
                  </a:lnTo>
                  <a:lnTo>
                    <a:pt x="5999664" y="1027269"/>
                  </a:lnTo>
                  <a:lnTo>
                    <a:pt x="0" y="1027269"/>
                  </a:lnTo>
                  <a:lnTo>
                    <a:pt x="0" y="0"/>
                  </a:lnTo>
                  <a:close/>
                </a:path>
              </a:pathLst>
            </a:custGeom>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600" kern="1200" smtClean="0">
                  <a:cs typeface="Arabic Typesetting" panose="03020402040406030203" pitchFamily="66" charset="-78"/>
                </a:rPr>
                <a:t>When light is shone into the eyes, the pupils constrict, a reaction called the pupillary light reﬂex. The neuronal pathway for this reﬂex is demonstrated by the upper two black traces in Figure 51–11. When light impinges on the retina, a few of the resulting impulses pass from the optic nerves to the pretectal nuclei.</a:t>
              </a:r>
              <a:endParaRPr lang="en-US" sz="1600" kern="1200" dirty="0"/>
            </a:p>
          </p:txBody>
        </p:sp>
        <p:sp>
          <p:nvSpPr>
            <p:cNvPr id="12" name="Freeform 11"/>
            <p:cNvSpPr/>
            <p:nvPr/>
          </p:nvSpPr>
          <p:spPr>
            <a:xfrm>
              <a:off x="2009939" y="3235185"/>
              <a:ext cx="6042658" cy="1027269"/>
            </a:xfrm>
            <a:custGeom>
              <a:avLst/>
              <a:gdLst>
                <a:gd name="connsiteX0" fmla="*/ 0 w 6042658"/>
                <a:gd name="connsiteY0" fmla="*/ 0 h 1027269"/>
                <a:gd name="connsiteX1" fmla="*/ 6042658 w 6042658"/>
                <a:gd name="connsiteY1" fmla="*/ 0 h 1027269"/>
                <a:gd name="connsiteX2" fmla="*/ 6042658 w 6042658"/>
                <a:gd name="connsiteY2" fmla="*/ 1027269 h 1027269"/>
                <a:gd name="connsiteX3" fmla="*/ 0 w 6042658"/>
                <a:gd name="connsiteY3" fmla="*/ 1027269 h 1027269"/>
                <a:gd name="connsiteX4" fmla="*/ 0 w 6042658"/>
                <a:gd name="connsiteY4" fmla="*/ 0 h 10272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42658" h="1027269">
                  <a:moveTo>
                    <a:pt x="0" y="0"/>
                  </a:moveTo>
                  <a:lnTo>
                    <a:pt x="6042658" y="0"/>
                  </a:lnTo>
                  <a:lnTo>
                    <a:pt x="6042658" y="1027269"/>
                  </a:lnTo>
                  <a:lnTo>
                    <a:pt x="0" y="1027269"/>
                  </a:lnTo>
                  <a:lnTo>
                    <a:pt x="0" y="0"/>
                  </a:lnTo>
                  <a:close/>
                </a:path>
              </a:pathLst>
            </a:custGeom>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400" kern="1200" smtClean="0">
                  <a:cs typeface="Arabic Typesetting" panose="03020402040406030203" pitchFamily="66" charset="-78"/>
                </a:rPr>
                <a:t>From here, secondary impulses pass to the Edinger-Westphal nucleus and, ﬁnally, back through parasympathetic nerves to constrict the sphincter of the iris. Conversely, in darkness, the reﬂex becomes inhibited, which results in dilation of the pupil. The function of the light reﬂex is to help the eye adapt extremely rapidly to changing light conditions. The limits of pupillary diameter are about 1.5 millimeters on the small side and 8 millimeters on the large side.</a:t>
              </a:r>
              <a:endParaRPr lang="en-US" sz="1400" kern="1200" dirty="0"/>
            </a:p>
          </p:txBody>
        </p:sp>
        <p:sp>
          <p:nvSpPr>
            <p:cNvPr id="13" name="Freeform 12"/>
            <p:cNvSpPr/>
            <p:nvPr/>
          </p:nvSpPr>
          <p:spPr>
            <a:xfrm>
              <a:off x="2009939" y="4519271"/>
              <a:ext cx="5999664" cy="1027269"/>
            </a:xfrm>
            <a:custGeom>
              <a:avLst/>
              <a:gdLst>
                <a:gd name="connsiteX0" fmla="*/ 0 w 5999664"/>
                <a:gd name="connsiteY0" fmla="*/ 0 h 1027269"/>
                <a:gd name="connsiteX1" fmla="*/ 5999664 w 5999664"/>
                <a:gd name="connsiteY1" fmla="*/ 0 h 1027269"/>
                <a:gd name="connsiteX2" fmla="*/ 5999664 w 5999664"/>
                <a:gd name="connsiteY2" fmla="*/ 1027269 h 1027269"/>
                <a:gd name="connsiteX3" fmla="*/ 0 w 5999664"/>
                <a:gd name="connsiteY3" fmla="*/ 1027269 h 1027269"/>
                <a:gd name="connsiteX4" fmla="*/ 0 w 5999664"/>
                <a:gd name="connsiteY4" fmla="*/ 0 h 10272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9664" h="1027269">
                  <a:moveTo>
                    <a:pt x="0" y="0"/>
                  </a:moveTo>
                  <a:lnTo>
                    <a:pt x="5999664" y="0"/>
                  </a:lnTo>
                  <a:lnTo>
                    <a:pt x="5999664" y="1027269"/>
                  </a:lnTo>
                  <a:lnTo>
                    <a:pt x="0" y="1027269"/>
                  </a:lnTo>
                  <a:lnTo>
                    <a:pt x="0" y="0"/>
                  </a:lnTo>
                  <a:close/>
                </a:path>
              </a:pathLst>
            </a:custGeom>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600" kern="1200" dirty="0" smtClean="0">
                  <a:cs typeface="Arabic Typesetting" panose="03020402040406030203" pitchFamily="66" charset="-78"/>
                </a:rPr>
                <a:t>Therefore, because light brightness on the retina increases with the square of pupillary diameter, the range of light and dark adaptation that can be brought about by the pupillary reﬂex is about 30 to 1—that is, up to as much as 30 times change in the amount of light entering the eye.</a:t>
              </a:r>
              <a:endParaRPr lang="en-US" sz="1600" kern="1200" dirty="0"/>
            </a:p>
          </p:txBody>
        </p:sp>
      </p:grpSp>
    </p:spTree>
    <p:extLst>
      <p:ext uri="{BB962C8B-B14F-4D97-AF65-F5344CB8AC3E}">
        <p14:creationId xmlns:p14="http://schemas.microsoft.com/office/powerpoint/2010/main" val="290302722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Autonomic control of accommodation and </a:t>
            </a:r>
            <a:br>
              <a:rPr lang="en-US" dirty="0"/>
            </a:br>
            <a:r>
              <a:rPr lang="en-US" dirty="0"/>
              <a:t>pupillary aperture</a:t>
            </a:r>
          </a:p>
        </p:txBody>
      </p:sp>
      <p:sp>
        <p:nvSpPr>
          <p:cNvPr id="3" name="Slide Number Placeholder 2"/>
          <p:cNvSpPr>
            <a:spLocks noGrp="1"/>
          </p:cNvSpPr>
          <p:nvPr>
            <p:ph type="sldNum" sz="quarter" idx="12"/>
          </p:nvPr>
        </p:nvSpPr>
        <p:spPr/>
        <p:txBody>
          <a:bodyPr/>
          <a:lstStyle/>
          <a:p>
            <a:fld id="{4929A69E-7D8F-4515-9605-0315ABD4F316}" type="slidenum">
              <a:rPr lang="en-US" smtClean="0"/>
              <a:t>34</a:t>
            </a:fld>
            <a:endParaRPr lang="en-US" dirty="0"/>
          </a:p>
        </p:txBody>
      </p:sp>
      <p:sp>
        <p:nvSpPr>
          <p:cNvPr id="4" name="Content Placeholder 3"/>
          <p:cNvSpPr>
            <a:spLocks noGrp="1"/>
          </p:cNvSpPr>
          <p:nvPr>
            <p:ph sz="quarter" idx="1"/>
          </p:nvPr>
        </p:nvSpPr>
        <p:spPr/>
        <p:txBody>
          <a:bodyPr>
            <a:normAutofit/>
          </a:bodyPr>
          <a:lstStyle/>
          <a:p>
            <a:pPr>
              <a:buClr>
                <a:schemeClr val="accent2">
                  <a:lumMod val="75000"/>
                </a:schemeClr>
              </a:buClr>
            </a:pPr>
            <a:r>
              <a:rPr lang="en-US" sz="1800" dirty="0">
                <a:solidFill>
                  <a:schemeClr val="accent2">
                    <a:lumMod val="75000"/>
                  </a:schemeClr>
                </a:solidFill>
              </a:rPr>
              <a:t>Parasympathetic:</a:t>
            </a:r>
          </a:p>
          <a:p>
            <a:pPr>
              <a:buClr>
                <a:schemeClr val="accent2">
                  <a:lumMod val="75000"/>
                </a:schemeClr>
              </a:buClr>
            </a:pPr>
            <a:endParaRPr lang="en-US" sz="1600" dirty="0">
              <a:solidFill>
                <a:schemeClr val="accent2">
                  <a:lumMod val="75000"/>
                </a:schemeClr>
              </a:solidFill>
            </a:endParaRPr>
          </a:p>
          <a:p>
            <a:pPr marL="355600" marR="53975" indent="-342900">
              <a:spcBef>
                <a:spcPts val="25"/>
              </a:spcBef>
              <a:buClr>
                <a:schemeClr val="accent2">
                  <a:lumMod val="75000"/>
                </a:schemeClr>
              </a:buClr>
              <a:buFont typeface="Arial" panose="020B0604020202020204" pitchFamily="34" charset="0"/>
              <a:buChar char="•"/>
              <a:tabLst>
                <a:tab pos="354965" algn="l"/>
                <a:tab pos="355600" algn="l"/>
                <a:tab pos="2056130" algn="l"/>
              </a:tabLst>
            </a:pPr>
            <a:r>
              <a:rPr lang="en-US" sz="1600" dirty="0"/>
              <a:t>Parasympathetic preganglionic fibers in the </a:t>
            </a:r>
            <a:r>
              <a:rPr lang="en-US" sz="1600" dirty="0" err="1"/>
              <a:t>Edinger</a:t>
            </a:r>
            <a:r>
              <a:rPr lang="en-US" sz="1600" dirty="0"/>
              <a:t>-  </a:t>
            </a:r>
            <a:r>
              <a:rPr lang="en-US" sz="1600" dirty="0" err="1"/>
              <a:t>Westphal</a:t>
            </a:r>
            <a:r>
              <a:rPr lang="en-US" sz="1600" dirty="0"/>
              <a:t> nucleus	to third nerve to the ciliary  ganglion. </a:t>
            </a:r>
          </a:p>
          <a:p>
            <a:pPr marL="355600" marR="53975" indent="-342900">
              <a:spcBef>
                <a:spcPts val="25"/>
              </a:spcBef>
              <a:buClr>
                <a:schemeClr val="accent2">
                  <a:lumMod val="75000"/>
                </a:schemeClr>
              </a:buClr>
              <a:buFont typeface="Arial" panose="020B0604020202020204" pitchFamily="34" charset="0"/>
              <a:buChar char="•"/>
              <a:tabLst>
                <a:tab pos="354965" algn="l"/>
                <a:tab pos="355600" algn="l"/>
                <a:tab pos="2056130" algn="l"/>
              </a:tabLst>
            </a:pPr>
            <a:endParaRPr lang="en-US" sz="1600" dirty="0"/>
          </a:p>
          <a:p>
            <a:pPr marL="355600" marR="53975" indent="-342900">
              <a:spcBef>
                <a:spcPts val="25"/>
              </a:spcBef>
              <a:buClr>
                <a:schemeClr val="accent2">
                  <a:lumMod val="75000"/>
                </a:schemeClr>
              </a:buClr>
              <a:buFont typeface="Arial" panose="020B0604020202020204" pitchFamily="34" charset="0"/>
              <a:buChar char="•"/>
              <a:tabLst>
                <a:tab pos="354965" algn="l"/>
                <a:tab pos="355600" algn="l"/>
                <a:tab pos="2056130" algn="l"/>
              </a:tabLst>
            </a:pPr>
            <a:r>
              <a:rPr lang="en-US" sz="1600" dirty="0"/>
              <a:t>Then preganglionic fibers synapse with  postganglionic parasympathetic neurons, which send in ciliary nerves into the eyeball to:</a:t>
            </a:r>
          </a:p>
          <a:p>
            <a:pPr marL="355600" marR="5080" indent="-342900">
              <a:lnSpc>
                <a:spcPct val="100000"/>
              </a:lnSpc>
              <a:buClr>
                <a:schemeClr val="accent2">
                  <a:lumMod val="75000"/>
                </a:schemeClr>
              </a:buClr>
              <a:buFont typeface="+mj-lt"/>
              <a:buAutoNum type="arabicPeriod"/>
              <a:tabLst>
                <a:tab pos="354965" algn="l"/>
                <a:tab pos="355600" algn="l"/>
              </a:tabLst>
            </a:pPr>
            <a:r>
              <a:rPr lang="en-US" sz="1600" dirty="0">
                <a:solidFill>
                  <a:schemeClr val="accent2">
                    <a:lumMod val="75000"/>
                  </a:schemeClr>
                </a:solidFill>
              </a:rPr>
              <a:t>the ciliary muscle that controls focusing of the eye  lens.</a:t>
            </a:r>
          </a:p>
          <a:p>
            <a:pPr marL="355600" marR="115570" indent="-342900">
              <a:lnSpc>
                <a:spcPct val="100000"/>
              </a:lnSpc>
              <a:buClr>
                <a:schemeClr val="accent2">
                  <a:lumMod val="75000"/>
                </a:schemeClr>
              </a:buClr>
              <a:buFont typeface="+mj-lt"/>
              <a:buAutoNum type="arabicPeriod"/>
              <a:tabLst>
                <a:tab pos="299085" algn="l"/>
                <a:tab pos="299720" algn="l"/>
              </a:tabLst>
            </a:pPr>
            <a:r>
              <a:rPr lang="en-US" sz="1600" dirty="0">
                <a:solidFill>
                  <a:schemeClr val="accent2">
                    <a:lumMod val="75000"/>
                  </a:schemeClr>
                </a:solidFill>
              </a:rPr>
              <a:t>the sphincter </a:t>
            </a:r>
            <a:r>
              <a:rPr lang="en-US" sz="1600" dirty="0" err="1">
                <a:solidFill>
                  <a:schemeClr val="accent2">
                    <a:lumMod val="75000"/>
                  </a:schemeClr>
                </a:solidFill>
              </a:rPr>
              <a:t>pupillae</a:t>
            </a:r>
            <a:r>
              <a:rPr lang="en-US" sz="1600" dirty="0">
                <a:solidFill>
                  <a:schemeClr val="accent2">
                    <a:lumMod val="75000"/>
                  </a:schemeClr>
                </a:solidFill>
              </a:rPr>
              <a:t> of the iris that constricts the  pupil.</a:t>
            </a:r>
          </a:p>
          <a:p>
            <a:pPr>
              <a:buClr>
                <a:schemeClr val="accent2">
                  <a:lumMod val="75000"/>
                </a:schemeClr>
              </a:buClr>
            </a:pPr>
            <a:endParaRPr lang="en-US" sz="1600" dirty="0">
              <a:solidFill>
                <a:schemeClr val="accent2">
                  <a:lumMod val="75000"/>
                </a:schemeClr>
              </a:solidFill>
            </a:endParaRPr>
          </a:p>
        </p:txBody>
      </p:sp>
      <p:sp>
        <p:nvSpPr>
          <p:cNvPr id="5" name="Content Placeholder 4"/>
          <p:cNvSpPr>
            <a:spLocks noGrp="1"/>
          </p:cNvSpPr>
          <p:nvPr>
            <p:ph sz="quarter" idx="2"/>
          </p:nvPr>
        </p:nvSpPr>
        <p:spPr/>
        <p:txBody>
          <a:bodyPr>
            <a:normAutofit/>
          </a:bodyPr>
          <a:lstStyle/>
          <a:p>
            <a:pPr>
              <a:buClr>
                <a:schemeClr val="accent2">
                  <a:lumMod val="75000"/>
                </a:schemeClr>
              </a:buClr>
            </a:pPr>
            <a:r>
              <a:rPr lang="en-US" sz="1800" dirty="0">
                <a:solidFill>
                  <a:schemeClr val="accent2">
                    <a:lumMod val="75000"/>
                  </a:schemeClr>
                </a:solidFill>
              </a:rPr>
              <a:t>Sympathetic:</a:t>
            </a:r>
          </a:p>
          <a:p>
            <a:pPr>
              <a:buClr>
                <a:schemeClr val="accent2">
                  <a:lumMod val="75000"/>
                </a:schemeClr>
              </a:buClr>
            </a:pPr>
            <a:endParaRPr lang="en-US" sz="1600" dirty="0">
              <a:solidFill>
                <a:schemeClr val="accent2">
                  <a:lumMod val="75000"/>
                </a:schemeClr>
              </a:solidFill>
            </a:endParaRPr>
          </a:p>
          <a:p>
            <a:pPr>
              <a:buClr>
                <a:schemeClr val="accent2">
                  <a:lumMod val="75000"/>
                </a:schemeClr>
              </a:buClr>
              <a:buFont typeface="Arial" panose="020B0604020202020204" pitchFamily="34" charset="0"/>
              <a:buChar char="•"/>
            </a:pPr>
            <a:r>
              <a:rPr lang="en-US" sz="1600" dirty="0"/>
              <a:t>The sympathetic innervation of the eye originates in  lateral horn cells of the first thoracic segment of the  spinal cord, to sympathetic chain to the superior  cervical ganglion, synapse with postganglionic neurons.  </a:t>
            </a:r>
          </a:p>
          <a:p>
            <a:pPr>
              <a:buClr>
                <a:schemeClr val="accent2">
                  <a:lumMod val="75000"/>
                </a:schemeClr>
              </a:buClr>
              <a:buFont typeface="Arial" panose="020B0604020202020204" pitchFamily="34" charset="0"/>
              <a:buChar char="•"/>
            </a:pPr>
            <a:endParaRPr lang="en-US" sz="1600" dirty="0"/>
          </a:p>
          <a:p>
            <a:pPr>
              <a:buClr>
                <a:schemeClr val="accent2">
                  <a:lumMod val="75000"/>
                </a:schemeClr>
              </a:buClr>
              <a:buFont typeface="Arial" panose="020B0604020202020204" pitchFamily="34" charset="0"/>
              <a:buChar char="•"/>
            </a:pPr>
            <a:r>
              <a:rPr lang="en-US" sz="1600" dirty="0"/>
              <a:t>sympathetic fibers spread along the surfaces of the  carotid artery, to innervate the radial fibers of the iris (which open the pupil).</a:t>
            </a:r>
          </a:p>
          <a:p>
            <a:pPr>
              <a:buClr>
                <a:schemeClr val="accent2">
                  <a:lumMod val="75000"/>
                </a:schemeClr>
              </a:buClr>
            </a:pPr>
            <a:endParaRPr lang="en-US" sz="1600" dirty="0">
              <a:solidFill>
                <a:schemeClr val="accent2">
                  <a:lumMod val="75000"/>
                </a:schemeClr>
              </a:solidFill>
            </a:endParaRPr>
          </a:p>
        </p:txBody>
      </p:sp>
      <p:cxnSp>
        <p:nvCxnSpPr>
          <p:cNvPr id="6" name="Straight Connector 5"/>
          <p:cNvCxnSpPr/>
          <p:nvPr/>
        </p:nvCxnSpPr>
        <p:spPr>
          <a:xfrm flipH="1">
            <a:off x="6094412" y="1143000"/>
            <a:ext cx="20" cy="5213350"/>
          </a:xfrm>
          <a:prstGeom prst="line">
            <a:avLst/>
          </a:prstGeom>
          <a:ln>
            <a:prstDash val="dashDot"/>
          </a:ln>
        </p:spPr>
        <p:style>
          <a:lnRef idx="1">
            <a:schemeClr val="accent2"/>
          </a:lnRef>
          <a:fillRef idx="0">
            <a:schemeClr val="accent2"/>
          </a:fillRef>
          <a:effectRef idx="0">
            <a:schemeClr val="accent2"/>
          </a:effectRef>
          <a:fontRef idx="minor">
            <a:schemeClr val="tx1"/>
          </a:fontRef>
        </p:style>
      </p:cxnSp>
      <p:sp>
        <p:nvSpPr>
          <p:cNvPr id="7" name="TextBox 6"/>
          <p:cNvSpPr txBox="1"/>
          <p:nvPr/>
        </p:nvSpPr>
        <p:spPr>
          <a:xfrm>
            <a:off x="9452675" y="0"/>
            <a:ext cx="2733328" cy="307777"/>
          </a:xfrm>
          <a:prstGeom prst="rect">
            <a:avLst/>
          </a:prstGeom>
          <a:solidFill>
            <a:srgbClr val="E4CBE7"/>
          </a:solidFill>
          <a:ln>
            <a:solidFill>
              <a:srgbClr val="A954AB"/>
            </a:solidFill>
          </a:ln>
          <a:effectLst/>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1400" b="1" dirty="0">
                <a:solidFill>
                  <a:schemeClr val="tx2"/>
                </a:solidFill>
                <a:latin typeface="+mj-lt"/>
                <a:ea typeface="+mj-ea"/>
                <a:cs typeface="+mj-cs"/>
              </a:rPr>
              <a:t>ONLY IN FEMALES’ SLIDES </a:t>
            </a:r>
          </a:p>
        </p:txBody>
      </p:sp>
    </p:spTree>
    <p:extLst>
      <p:ext uri="{BB962C8B-B14F-4D97-AF65-F5344CB8AC3E}">
        <p14:creationId xmlns:p14="http://schemas.microsoft.com/office/powerpoint/2010/main" val="3439134780"/>
      </p:ext>
    </p:extLst>
  </p:cSld>
  <p:clrMapOvr>
    <a:overrideClrMapping bg1="lt1" tx1="dk1" bg2="lt2" tx2="dk2" accent1="accent1" accent2="accent2" accent3="accent3" accent4="accent4" accent5="accent5" accent6="accent6" hlink="hlink" folHlink="folHlink"/>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4929A69E-7D8F-4515-9605-0315ABD4F316}" type="slidenum">
              <a:rPr lang="en-US" smtClean="0"/>
              <a:t>35</a:t>
            </a:fld>
            <a:endParaRPr lang="en-US" dirty="0"/>
          </a:p>
        </p:txBody>
      </p:sp>
      <p:sp>
        <p:nvSpPr>
          <p:cNvPr id="4" name="Content Placeholder 3"/>
          <p:cNvSpPr>
            <a:spLocks noGrp="1"/>
          </p:cNvSpPr>
          <p:nvPr>
            <p:ph sz="quarter" idx="1"/>
          </p:nvPr>
        </p:nvSpPr>
        <p:spPr>
          <a:xfrm>
            <a:off x="609442" y="1450776"/>
            <a:ext cx="5387461" cy="4706183"/>
          </a:xfrm>
        </p:spPr>
        <p:txBody>
          <a:bodyPr>
            <a:normAutofit fontScale="92500" lnSpcReduction="10000"/>
          </a:bodyPr>
          <a:lstStyle/>
          <a:p>
            <a:pPr>
              <a:buClr>
                <a:schemeClr val="accent2">
                  <a:lumMod val="75000"/>
                </a:schemeClr>
              </a:buClr>
            </a:pPr>
            <a:r>
              <a:rPr lang="en-US" sz="1800" dirty="0">
                <a:solidFill>
                  <a:schemeClr val="accent2">
                    <a:lumMod val="75000"/>
                  </a:schemeClr>
                </a:solidFill>
              </a:rPr>
              <a:t>Lateral geniculate body LGB (6 layers):</a:t>
            </a:r>
          </a:p>
          <a:p>
            <a:pPr>
              <a:buClr>
                <a:schemeClr val="accent2">
                  <a:lumMod val="75000"/>
                </a:schemeClr>
              </a:buClr>
            </a:pPr>
            <a:endParaRPr lang="en-US" sz="1600" dirty="0">
              <a:solidFill>
                <a:schemeClr val="accent2">
                  <a:lumMod val="75000"/>
                </a:schemeClr>
              </a:solidFill>
            </a:endParaRPr>
          </a:p>
          <a:p>
            <a:pPr>
              <a:buClr>
                <a:schemeClr val="accent2">
                  <a:lumMod val="75000"/>
                </a:schemeClr>
              </a:buClr>
              <a:buFont typeface="Arial" panose="020B0604020202020204" pitchFamily="34" charset="0"/>
              <a:buChar char="•"/>
            </a:pPr>
            <a:r>
              <a:rPr lang="en-US" sz="1600" dirty="0"/>
              <a:t>Left LGB (similar to left optic tract) has all layers receive from RIGHT ½  of visual field.</a:t>
            </a:r>
          </a:p>
          <a:p>
            <a:pPr>
              <a:buClr>
                <a:schemeClr val="accent2">
                  <a:lumMod val="75000"/>
                </a:schemeClr>
              </a:buClr>
              <a:buFont typeface="Arial" panose="020B0604020202020204" pitchFamily="34" charset="0"/>
              <a:buChar char="•"/>
            </a:pPr>
            <a:r>
              <a:rPr lang="en-US" sz="1600" dirty="0"/>
              <a:t>Right LGB (similar to right optic tract) has all layers receive from LEFT ½ of visual field.</a:t>
            </a:r>
            <a:endParaRPr lang="en-US" sz="1600" dirty="0">
              <a:solidFill>
                <a:schemeClr val="accent1"/>
              </a:solidFill>
            </a:endParaRPr>
          </a:p>
          <a:p>
            <a:pPr>
              <a:buClr>
                <a:schemeClr val="accent2">
                  <a:lumMod val="75000"/>
                </a:schemeClr>
              </a:buClr>
            </a:pPr>
            <a:endParaRPr lang="en-US" sz="1600" dirty="0">
              <a:solidFill>
                <a:schemeClr val="accent2">
                  <a:lumMod val="75000"/>
                </a:schemeClr>
              </a:solidFill>
            </a:endParaRPr>
          </a:p>
        </p:txBody>
      </p:sp>
      <p:sp>
        <p:nvSpPr>
          <p:cNvPr id="5" name="Content Placeholder 4"/>
          <p:cNvSpPr>
            <a:spLocks noGrp="1"/>
          </p:cNvSpPr>
          <p:nvPr>
            <p:ph sz="quarter" idx="2"/>
          </p:nvPr>
        </p:nvSpPr>
        <p:spPr>
          <a:xfrm>
            <a:off x="6174658" y="1216154"/>
            <a:ext cx="5387461" cy="5309189"/>
          </a:xfrm>
        </p:spPr>
        <p:txBody>
          <a:bodyPr>
            <a:normAutofit fontScale="92500" lnSpcReduction="10000"/>
          </a:bodyPr>
          <a:lstStyle/>
          <a:p>
            <a:pPr>
              <a:buClr>
                <a:schemeClr val="accent2">
                  <a:lumMod val="75000"/>
                </a:schemeClr>
              </a:buClr>
            </a:pPr>
            <a:r>
              <a:rPr lang="en-US" sz="1800" dirty="0">
                <a:solidFill>
                  <a:schemeClr val="accent2">
                    <a:lumMod val="75000"/>
                  </a:schemeClr>
                </a:solidFill>
              </a:rPr>
              <a:t>Function of LGB: </a:t>
            </a:r>
          </a:p>
          <a:p>
            <a:pPr>
              <a:buClr>
                <a:schemeClr val="accent2">
                  <a:lumMod val="75000"/>
                </a:schemeClr>
              </a:buClr>
            </a:pPr>
            <a:endParaRPr lang="en-US" sz="1600" dirty="0">
              <a:solidFill>
                <a:schemeClr val="accent2">
                  <a:lumMod val="75000"/>
                </a:schemeClr>
              </a:solidFill>
            </a:endParaRPr>
          </a:p>
          <a:p>
            <a:pPr marL="342900" indent="-342900">
              <a:buClr>
                <a:schemeClr val="accent2">
                  <a:lumMod val="75000"/>
                </a:schemeClr>
              </a:buClr>
              <a:buFont typeface="+mj-lt"/>
              <a:buAutoNum type="arabicPeriod"/>
            </a:pPr>
            <a:r>
              <a:rPr lang="en-US" sz="1600" dirty="0"/>
              <a:t>Acts as a relay station for visual information from optic tract to cortex. </a:t>
            </a:r>
          </a:p>
          <a:p>
            <a:pPr marL="342900" indent="-342900">
              <a:buClr>
                <a:schemeClr val="accent2">
                  <a:lumMod val="75000"/>
                </a:schemeClr>
              </a:buClr>
              <a:buFont typeface="+mj-lt"/>
              <a:buAutoNum type="arabicPeriod"/>
            </a:pPr>
            <a:r>
              <a:rPr lang="en-US" sz="1600" dirty="0"/>
              <a:t>Acts as gate controls signal transmission to visual cortex i.e. control how much signals reach visual cortex.</a:t>
            </a:r>
          </a:p>
          <a:p>
            <a:pPr marL="342900" indent="-342900">
              <a:buClr>
                <a:schemeClr val="accent2">
                  <a:lumMod val="75000"/>
                </a:schemeClr>
              </a:buClr>
              <a:buFont typeface="+mj-lt"/>
              <a:buAutoNum type="arabicPeriod"/>
            </a:pPr>
            <a:endParaRPr lang="en-US" sz="500" dirty="0"/>
          </a:p>
          <a:p>
            <a:pPr marL="342900" indent="-342900">
              <a:buClr>
                <a:schemeClr val="accent2">
                  <a:lumMod val="75000"/>
                </a:schemeClr>
              </a:buClr>
              <a:buFont typeface="+mj-lt"/>
              <a:buAutoNum type="arabicPeriod"/>
            </a:pPr>
            <a:r>
              <a:rPr lang="en-US" sz="1600" dirty="0"/>
              <a:t>It has point to point </a:t>
            </a:r>
          </a:p>
          <a:p>
            <a:pPr marL="0" indent="0">
              <a:buClr>
                <a:schemeClr val="accent2">
                  <a:lumMod val="75000"/>
                </a:schemeClr>
              </a:buClr>
              <a:buNone/>
            </a:pPr>
            <a:r>
              <a:rPr lang="en-US" sz="1600" dirty="0"/>
              <a:t>      transmission with high degree of (spatial fidelity).</a:t>
            </a:r>
          </a:p>
          <a:p>
            <a:pPr marL="342900" indent="-342900">
              <a:buClr>
                <a:schemeClr val="accent2">
                  <a:lumMod val="75000"/>
                </a:schemeClr>
              </a:buClr>
              <a:buFont typeface="+mj-lt"/>
              <a:buAutoNum type="arabicPeriod"/>
            </a:pPr>
            <a:r>
              <a:rPr lang="en-US" sz="1600" dirty="0"/>
              <a:t>Color vision &amp; detect shapes &amp; texture.</a:t>
            </a:r>
          </a:p>
          <a:p>
            <a:pPr>
              <a:buClr>
                <a:schemeClr val="accent2">
                  <a:lumMod val="75000"/>
                </a:schemeClr>
              </a:buClr>
            </a:pPr>
            <a:endParaRPr lang="en-US" sz="1600" dirty="0">
              <a:solidFill>
                <a:schemeClr val="accent2">
                  <a:lumMod val="75000"/>
                </a:schemeClr>
              </a:solidFill>
            </a:endParaRPr>
          </a:p>
          <a:p>
            <a:pPr>
              <a:buClr>
                <a:schemeClr val="accent2">
                  <a:lumMod val="75000"/>
                </a:schemeClr>
              </a:buClr>
            </a:pPr>
            <a:endParaRPr lang="en-US" sz="900" dirty="0">
              <a:solidFill>
                <a:schemeClr val="accent2">
                  <a:lumMod val="75000"/>
                </a:schemeClr>
              </a:solidFill>
            </a:endParaRPr>
          </a:p>
          <a:p>
            <a:pPr>
              <a:buClr>
                <a:schemeClr val="accent2">
                  <a:lumMod val="75000"/>
                </a:schemeClr>
              </a:buClr>
            </a:pPr>
            <a:r>
              <a:rPr lang="en-US" sz="1600" dirty="0">
                <a:solidFill>
                  <a:schemeClr val="accent2">
                    <a:lumMod val="75000"/>
                  </a:schemeClr>
                </a:solidFill>
              </a:rPr>
              <a:t>N.B:  </a:t>
            </a:r>
            <a:r>
              <a:rPr lang="en-US" sz="1600" dirty="0"/>
              <a:t>It receives gating control signals from two major sources: </a:t>
            </a:r>
          </a:p>
          <a:p>
            <a:pPr>
              <a:buClr>
                <a:schemeClr val="accent2">
                  <a:lumMod val="75000"/>
                </a:schemeClr>
              </a:buClr>
            </a:pPr>
            <a:endParaRPr lang="en-US" sz="1600" dirty="0"/>
          </a:p>
          <a:p>
            <a:pPr marL="342900" indent="-342900">
              <a:buClr>
                <a:schemeClr val="accent2">
                  <a:lumMod val="75000"/>
                </a:schemeClr>
              </a:buClr>
              <a:buFont typeface="+mj-lt"/>
              <a:buAutoNum type="arabicPeriod"/>
            </a:pPr>
            <a:r>
              <a:rPr lang="en-US" sz="1600" dirty="0" err="1"/>
              <a:t>Corticofugal</a:t>
            </a:r>
            <a:r>
              <a:rPr lang="en-US" sz="1600" dirty="0"/>
              <a:t> fibers returning in a backward direction from the primary visual cortex to the lateral geniculate nucleus. </a:t>
            </a:r>
          </a:p>
          <a:p>
            <a:pPr marL="342900" indent="-342900">
              <a:buClr>
                <a:schemeClr val="accent2">
                  <a:lumMod val="75000"/>
                </a:schemeClr>
              </a:buClr>
              <a:buFont typeface="+mj-lt"/>
              <a:buAutoNum type="arabicPeriod"/>
            </a:pPr>
            <a:r>
              <a:rPr lang="en-US" sz="1600" dirty="0"/>
              <a:t>Reticular areas of the mesencephalon. Both of these are inhibitory and, when stimulated, can turn off transmission through selected portions of the dorsal lateral geniculate nucleus.</a:t>
            </a:r>
          </a:p>
        </p:txBody>
      </p:sp>
      <p:cxnSp>
        <p:nvCxnSpPr>
          <p:cNvPr id="6" name="Straight Connector 5"/>
          <p:cNvCxnSpPr/>
          <p:nvPr/>
        </p:nvCxnSpPr>
        <p:spPr>
          <a:xfrm flipH="1">
            <a:off x="6094412" y="1143000"/>
            <a:ext cx="20" cy="5213350"/>
          </a:xfrm>
          <a:prstGeom prst="line">
            <a:avLst/>
          </a:prstGeom>
          <a:ln>
            <a:prstDash val="dashDot"/>
          </a:ln>
        </p:spPr>
        <p:style>
          <a:lnRef idx="1">
            <a:schemeClr val="accent2"/>
          </a:lnRef>
          <a:fillRef idx="0">
            <a:schemeClr val="accent2"/>
          </a:fillRef>
          <a:effectRef idx="0">
            <a:schemeClr val="accent2"/>
          </a:effectRef>
          <a:fontRef idx="minor">
            <a:schemeClr val="tx1"/>
          </a:fontRef>
        </p:style>
      </p:cxnSp>
      <p:sp>
        <p:nvSpPr>
          <p:cNvPr id="7" name="TextBox 6"/>
          <p:cNvSpPr txBox="1"/>
          <p:nvPr/>
        </p:nvSpPr>
        <p:spPr>
          <a:xfrm>
            <a:off x="3361084" y="1143000"/>
            <a:ext cx="2733328" cy="307777"/>
          </a:xfrm>
          <a:prstGeom prst="rect">
            <a:avLst/>
          </a:prstGeom>
          <a:solidFill>
            <a:srgbClr val="E4CBE7"/>
          </a:solidFill>
          <a:ln>
            <a:solidFill>
              <a:srgbClr val="A954AB"/>
            </a:solidFill>
          </a:ln>
          <a:effectLst/>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1400" b="1" dirty="0">
                <a:solidFill>
                  <a:schemeClr val="tx2"/>
                </a:solidFill>
                <a:latin typeface="+mj-lt"/>
                <a:ea typeface="+mj-ea"/>
                <a:cs typeface="+mj-cs"/>
              </a:rPr>
              <a:t>ONLY IN FEMALES’ SLIDES </a:t>
            </a:r>
          </a:p>
        </p:txBody>
      </p:sp>
      <p:sp>
        <p:nvSpPr>
          <p:cNvPr id="10" name="Title 1"/>
          <p:cNvSpPr>
            <a:spLocks noGrp="1"/>
          </p:cNvSpPr>
          <p:nvPr>
            <p:ph type="title"/>
          </p:nvPr>
        </p:nvSpPr>
        <p:spPr>
          <a:xfrm>
            <a:off x="609460" y="152400"/>
            <a:ext cx="10969943" cy="990600"/>
          </a:xfrm>
        </p:spPr>
        <p:txBody>
          <a:bodyPr>
            <a:normAutofit fontScale="90000"/>
          </a:bodyPr>
          <a:lstStyle/>
          <a:p>
            <a:r>
              <a:rPr lang="en-US" dirty="0"/>
              <a:t/>
            </a:r>
            <a:br>
              <a:rPr lang="en-US" dirty="0"/>
            </a:br>
            <a:r>
              <a:rPr lang="en-US" dirty="0"/>
              <a:t> Lateral geniculate body (LGB) </a:t>
            </a:r>
          </a:p>
        </p:txBody>
      </p:sp>
      <p:sp>
        <p:nvSpPr>
          <p:cNvPr id="11" name="TextBox 10"/>
          <p:cNvSpPr txBox="1"/>
          <p:nvPr/>
        </p:nvSpPr>
        <p:spPr>
          <a:xfrm>
            <a:off x="6195847" y="2996952"/>
            <a:ext cx="5345081" cy="954107"/>
          </a:xfrm>
          <a:prstGeom prst="rect">
            <a:avLst/>
          </a:prstGeom>
          <a:noFill/>
          <a:ln w="19050">
            <a:solidFill>
              <a:schemeClr val="bg2">
                <a:lumMod val="50000"/>
              </a:schemeClr>
            </a:solidFill>
            <a:prstDash val="dash"/>
          </a:ln>
        </p:spPr>
        <p:txBody>
          <a:bodyPr wrap="square" rtlCol="0">
            <a:spAutoFit/>
          </a:bodyPr>
          <a:lstStyle/>
          <a:p>
            <a:endParaRPr lang="en-US" sz="1400" dirty="0"/>
          </a:p>
          <a:p>
            <a:endParaRPr lang="en-US" sz="1400" dirty="0"/>
          </a:p>
          <a:p>
            <a:endParaRPr lang="en-US" sz="1400" dirty="0"/>
          </a:p>
          <a:p>
            <a:endParaRPr lang="en-US" sz="1400" dirty="0"/>
          </a:p>
        </p:txBody>
      </p:sp>
      <p:sp>
        <p:nvSpPr>
          <p:cNvPr id="12" name="TextBox 11"/>
          <p:cNvSpPr txBox="1"/>
          <p:nvPr/>
        </p:nvSpPr>
        <p:spPr>
          <a:xfrm>
            <a:off x="8807600" y="2996952"/>
            <a:ext cx="2733328" cy="307777"/>
          </a:xfrm>
          <a:prstGeom prst="rect">
            <a:avLst/>
          </a:prstGeom>
          <a:solidFill>
            <a:srgbClr val="E4CBE7"/>
          </a:solidFill>
          <a:ln>
            <a:solidFill>
              <a:srgbClr val="A954AB"/>
            </a:solidFill>
          </a:ln>
          <a:effectLst/>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1400" b="1" dirty="0">
                <a:solidFill>
                  <a:schemeClr val="tx2"/>
                </a:solidFill>
                <a:latin typeface="+mj-lt"/>
                <a:ea typeface="+mj-ea"/>
                <a:cs typeface="+mj-cs"/>
              </a:rPr>
              <a:t>ONLY IN FEMALES’ SLIDES </a:t>
            </a:r>
          </a:p>
        </p:txBody>
      </p:sp>
    </p:spTree>
    <p:extLst>
      <p:ext uri="{BB962C8B-B14F-4D97-AF65-F5344CB8AC3E}">
        <p14:creationId xmlns:p14="http://schemas.microsoft.com/office/powerpoint/2010/main" val="33522452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LGB pathways to visual cortex</a:t>
            </a:r>
          </a:p>
        </p:txBody>
      </p:sp>
      <p:sp>
        <p:nvSpPr>
          <p:cNvPr id="3" name="Slide Number Placeholder 2"/>
          <p:cNvSpPr>
            <a:spLocks noGrp="1"/>
          </p:cNvSpPr>
          <p:nvPr>
            <p:ph type="sldNum" sz="quarter" idx="12"/>
          </p:nvPr>
        </p:nvSpPr>
        <p:spPr/>
        <p:txBody>
          <a:bodyPr/>
          <a:lstStyle/>
          <a:p>
            <a:fld id="{4929A69E-7D8F-4515-9605-0315ABD4F316}" type="slidenum">
              <a:rPr lang="en-US" smtClean="0"/>
              <a:t>36</a:t>
            </a:fld>
            <a:endParaRPr lang="en-US" dirty="0"/>
          </a:p>
        </p:txBody>
      </p:sp>
      <p:sp>
        <p:nvSpPr>
          <p:cNvPr id="4" name="Content Placeholder 3"/>
          <p:cNvSpPr>
            <a:spLocks noGrp="1"/>
          </p:cNvSpPr>
          <p:nvPr>
            <p:ph sz="quarter" idx="1"/>
          </p:nvPr>
        </p:nvSpPr>
        <p:spPr>
          <a:xfrm>
            <a:off x="609441" y="1219200"/>
            <a:ext cx="7717219" cy="4937760"/>
          </a:xfrm>
        </p:spPr>
        <p:txBody>
          <a:bodyPr>
            <a:normAutofit/>
          </a:bodyPr>
          <a:lstStyle/>
          <a:p>
            <a:pPr>
              <a:buClr>
                <a:schemeClr val="accent2">
                  <a:lumMod val="75000"/>
                </a:schemeClr>
              </a:buClr>
            </a:pPr>
            <a:r>
              <a:rPr lang="en-US" sz="1800" dirty="0">
                <a:solidFill>
                  <a:schemeClr val="accent2">
                    <a:lumMod val="75000"/>
                  </a:schemeClr>
                </a:solidFill>
              </a:rPr>
              <a:t>The magnocellular pathway:</a:t>
            </a:r>
          </a:p>
          <a:p>
            <a:pPr>
              <a:buClr>
                <a:schemeClr val="accent2">
                  <a:lumMod val="75000"/>
                </a:schemeClr>
              </a:buClr>
            </a:pPr>
            <a:endParaRPr lang="en-US" sz="600" dirty="0">
              <a:solidFill>
                <a:schemeClr val="accent2">
                  <a:lumMod val="75000"/>
                </a:schemeClr>
              </a:solidFill>
            </a:endParaRPr>
          </a:p>
          <a:p>
            <a:pPr>
              <a:buClr>
                <a:schemeClr val="accent2">
                  <a:lumMod val="75000"/>
                </a:schemeClr>
              </a:buClr>
              <a:buFont typeface="Arial" charset="0"/>
              <a:buChar char="•"/>
            </a:pPr>
            <a:r>
              <a:rPr lang="en-US" sz="1600" dirty="0"/>
              <a:t>From layers 1 and 2 which have large cells and are called magnocellular., Carries signals for detection of movement, depth, and flicker. </a:t>
            </a:r>
          </a:p>
          <a:p>
            <a:pPr>
              <a:buClr>
                <a:schemeClr val="accent2">
                  <a:lumMod val="75000"/>
                </a:schemeClr>
              </a:buClr>
              <a:buFont typeface="Arial" charset="0"/>
              <a:buChar char="•"/>
            </a:pPr>
            <a:r>
              <a:rPr lang="en-US" sz="1600" dirty="0"/>
              <a:t>This magnocellular system provides a rapidly conducting pathway to the visual cortex. However,  this system is color blind, transmitting only black and white information. </a:t>
            </a:r>
            <a:r>
              <a:rPr lang="en-US" sz="1600" dirty="0">
                <a:solidFill>
                  <a:schemeClr val="bg1">
                    <a:lumMod val="50000"/>
                  </a:schemeClr>
                </a:solidFill>
              </a:rPr>
              <a:t>(only in female)</a:t>
            </a:r>
          </a:p>
          <a:p>
            <a:pPr marL="0" indent="0">
              <a:buClr>
                <a:schemeClr val="accent2">
                  <a:lumMod val="75000"/>
                </a:schemeClr>
              </a:buClr>
              <a:buNone/>
            </a:pPr>
            <a:endParaRPr lang="en-US" sz="1600" dirty="0"/>
          </a:p>
          <a:p>
            <a:pPr>
              <a:buClr>
                <a:schemeClr val="accent2">
                  <a:lumMod val="75000"/>
                </a:schemeClr>
              </a:buClr>
            </a:pPr>
            <a:r>
              <a:rPr lang="en-US" sz="1800" dirty="0">
                <a:solidFill>
                  <a:schemeClr val="accent2">
                    <a:lumMod val="75000"/>
                  </a:schemeClr>
                </a:solidFill>
              </a:rPr>
              <a:t>The parvocellular pathway:</a:t>
            </a:r>
          </a:p>
          <a:p>
            <a:pPr>
              <a:buClr>
                <a:schemeClr val="accent2">
                  <a:lumMod val="75000"/>
                </a:schemeClr>
              </a:buClr>
            </a:pPr>
            <a:endParaRPr lang="en-US" sz="600" dirty="0">
              <a:solidFill>
                <a:schemeClr val="accent2">
                  <a:lumMod val="75000"/>
                </a:schemeClr>
              </a:solidFill>
            </a:endParaRPr>
          </a:p>
          <a:p>
            <a:pPr>
              <a:buClr>
                <a:schemeClr val="accent2">
                  <a:lumMod val="75000"/>
                </a:schemeClr>
              </a:buClr>
              <a:buFont typeface="Arial" charset="0"/>
              <a:buChar char="•"/>
            </a:pPr>
            <a:r>
              <a:rPr lang="en-US" sz="1600" dirty="0"/>
              <a:t>From layers </a:t>
            </a:r>
            <a:r>
              <a:rPr lang="en-US" sz="1600" dirty="0">
                <a:solidFill>
                  <a:schemeClr val="accent4">
                    <a:lumMod val="75000"/>
                  </a:schemeClr>
                </a:solidFill>
              </a:rPr>
              <a:t>3, 4, 5, 6 </a:t>
            </a:r>
            <a:r>
              <a:rPr lang="en-US" sz="1600" dirty="0"/>
              <a:t>which have small cells and are called parvocellular, carries signals for color vision, texture, shape, and fine detail.</a:t>
            </a:r>
          </a:p>
          <a:p>
            <a:pPr>
              <a:buClr>
                <a:schemeClr val="accent2">
                  <a:lumMod val="75000"/>
                </a:schemeClr>
              </a:buClr>
              <a:buFont typeface="Arial" charset="0"/>
              <a:buChar char="•"/>
            </a:pPr>
            <a:r>
              <a:rPr lang="en-US" sz="1600" dirty="0"/>
              <a:t>moderate velocity of conduction. </a:t>
            </a:r>
            <a:r>
              <a:rPr lang="en-US" sz="1600" dirty="0">
                <a:solidFill>
                  <a:schemeClr val="bg1">
                    <a:lumMod val="50000"/>
                  </a:schemeClr>
                </a:solidFill>
              </a:rPr>
              <a:t>(only in female)</a:t>
            </a:r>
            <a:endParaRPr lang="en-US" sz="1600" dirty="0"/>
          </a:p>
          <a:p>
            <a:pPr marL="0" indent="0">
              <a:buClr>
                <a:schemeClr val="accent2">
                  <a:lumMod val="75000"/>
                </a:schemeClr>
              </a:buClr>
              <a:buNone/>
            </a:pPr>
            <a:endParaRPr lang="en-US" sz="1600" dirty="0">
              <a:solidFill>
                <a:schemeClr val="accent2">
                  <a:lumMod val="75000"/>
                </a:schemeClr>
              </a:solidFill>
            </a:endParaRPr>
          </a:p>
        </p:txBody>
      </p:sp>
      <p:pic>
        <p:nvPicPr>
          <p:cNvPr id="8" name="Picture 5"/>
          <p:cNvPicPr>
            <a:picLocks noChangeAspect="1" noChangeArrowheads="1"/>
          </p:cNvPicPr>
          <p:nvPr/>
        </p:nvPicPr>
        <p:blipFill rotWithShape="1">
          <a:blip r:embed="rId2">
            <a:extLst>
              <a:ext uri="{28A0092B-C50C-407E-A947-70E740481C1C}">
                <a14:useLocalDpi xmlns:a14="http://schemas.microsoft.com/office/drawing/2010/main" val="0"/>
              </a:ext>
            </a:extLst>
          </a:blip>
          <a:srcRect l="16624" r="16883"/>
          <a:stretch/>
        </p:blipFill>
        <p:spPr>
          <a:xfrm>
            <a:off x="8326660" y="1772816"/>
            <a:ext cx="3252743" cy="4024725"/>
          </a:xfrm>
          <a:prstGeom prst="rect">
            <a:avLst/>
          </a:prstGeom>
          <a:noFill/>
        </p:spPr>
      </p:pic>
    </p:spTree>
    <p:extLst>
      <p:ext uri="{BB962C8B-B14F-4D97-AF65-F5344CB8AC3E}">
        <p14:creationId xmlns:p14="http://schemas.microsoft.com/office/powerpoint/2010/main" val="36734611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Visual cortex</a:t>
            </a:r>
          </a:p>
        </p:txBody>
      </p:sp>
      <p:sp>
        <p:nvSpPr>
          <p:cNvPr id="3" name="Slide Number Placeholder 2"/>
          <p:cNvSpPr>
            <a:spLocks noGrp="1"/>
          </p:cNvSpPr>
          <p:nvPr>
            <p:ph type="sldNum" sz="quarter" idx="12"/>
          </p:nvPr>
        </p:nvSpPr>
        <p:spPr/>
        <p:txBody>
          <a:bodyPr/>
          <a:lstStyle/>
          <a:p>
            <a:fld id="{4929A69E-7D8F-4515-9605-0315ABD4F316}" type="slidenum">
              <a:rPr lang="en-US" smtClean="0"/>
              <a:t>37</a:t>
            </a:fld>
            <a:endParaRPr lang="en-US" dirty="0"/>
          </a:p>
        </p:txBody>
      </p:sp>
      <p:sp>
        <p:nvSpPr>
          <p:cNvPr id="4" name="Content Placeholder 3"/>
          <p:cNvSpPr>
            <a:spLocks noGrp="1"/>
          </p:cNvSpPr>
          <p:nvPr>
            <p:ph sz="quarter" idx="1"/>
          </p:nvPr>
        </p:nvSpPr>
        <p:spPr/>
        <p:txBody>
          <a:bodyPr>
            <a:normAutofit/>
          </a:bodyPr>
          <a:lstStyle/>
          <a:p>
            <a:pPr>
              <a:buClr>
                <a:schemeClr val="accent2">
                  <a:lumMod val="75000"/>
                </a:schemeClr>
              </a:buClr>
            </a:pPr>
            <a:r>
              <a:rPr lang="en-US" sz="1800" dirty="0">
                <a:solidFill>
                  <a:schemeClr val="accent2">
                    <a:lumMod val="75000"/>
                  </a:schemeClr>
                </a:solidFill>
              </a:rPr>
              <a:t>Cortical Visual areas:</a:t>
            </a:r>
          </a:p>
          <a:p>
            <a:pPr marL="342900" indent="-342900">
              <a:buClr>
                <a:schemeClr val="accent2">
                  <a:lumMod val="75000"/>
                </a:schemeClr>
              </a:buClr>
              <a:buFont typeface="Arial" panose="020B0604020202020204" pitchFamily="34" charset="0"/>
              <a:buChar char="•"/>
            </a:pPr>
            <a:r>
              <a:rPr lang="en-US" sz="1600" dirty="0"/>
              <a:t>Primary (area </a:t>
            </a:r>
            <a:r>
              <a:rPr lang="en-US" sz="1600" dirty="0">
                <a:solidFill>
                  <a:schemeClr val="accent4">
                    <a:lumMod val="75000"/>
                  </a:schemeClr>
                </a:solidFill>
              </a:rPr>
              <a:t>17</a:t>
            </a:r>
            <a:r>
              <a:rPr lang="en-US" sz="1600" dirty="0"/>
              <a:t>) </a:t>
            </a:r>
          </a:p>
          <a:p>
            <a:pPr marL="342900" indent="-342900">
              <a:buClr>
                <a:schemeClr val="accent2">
                  <a:lumMod val="75000"/>
                </a:schemeClr>
              </a:buClr>
              <a:buFont typeface="Arial" panose="020B0604020202020204" pitchFamily="34" charset="0"/>
              <a:buChar char="•"/>
            </a:pPr>
            <a:r>
              <a:rPr lang="en-US" sz="1600" dirty="0"/>
              <a:t> Secondary association area, (areas </a:t>
            </a:r>
            <a:r>
              <a:rPr lang="en-US" sz="1600" dirty="0">
                <a:solidFill>
                  <a:schemeClr val="accent4">
                    <a:lumMod val="75000"/>
                  </a:schemeClr>
                </a:solidFill>
              </a:rPr>
              <a:t>18, 19</a:t>
            </a:r>
            <a:r>
              <a:rPr lang="en-US" sz="1600" dirty="0"/>
              <a:t>)</a:t>
            </a:r>
          </a:p>
          <a:p>
            <a:pPr>
              <a:buClr>
                <a:schemeClr val="accent2">
                  <a:lumMod val="75000"/>
                </a:schemeClr>
              </a:buClr>
            </a:pPr>
            <a:endParaRPr lang="en-US" sz="1600" dirty="0">
              <a:solidFill>
                <a:schemeClr val="accent1"/>
              </a:solidFill>
            </a:endParaRPr>
          </a:p>
          <a:p>
            <a:pPr>
              <a:buClr>
                <a:schemeClr val="accent2">
                  <a:lumMod val="75000"/>
                </a:schemeClr>
              </a:buClr>
            </a:pPr>
            <a:r>
              <a:rPr lang="en-US" sz="1800" dirty="0">
                <a:solidFill>
                  <a:schemeClr val="accent2">
                    <a:lumMod val="75000"/>
                  </a:schemeClr>
                </a:solidFill>
              </a:rPr>
              <a:t>Primary Visual area (Area 17) :</a:t>
            </a:r>
          </a:p>
          <a:p>
            <a:pPr marL="342900" indent="-342900">
              <a:buClr>
                <a:schemeClr val="accent2">
                  <a:lumMod val="75000"/>
                </a:schemeClr>
              </a:buClr>
              <a:buFont typeface="Arial" panose="020B0604020202020204" pitchFamily="34" charset="0"/>
              <a:buChar char="•"/>
            </a:pPr>
            <a:r>
              <a:rPr lang="en-US" sz="1600" dirty="0"/>
              <a:t>On medial aspect of each occipital lobe.</a:t>
            </a:r>
          </a:p>
          <a:p>
            <a:pPr marL="342900" indent="-342900">
              <a:buClr>
                <a:schemeClr val="accent2">
                  <a:lumMod val="75000"/>
                </a:schemeClr>
              </a:buClr>
              <a:buFont typeface="Arial" panose="020B0604020202020204" pitchFamily="34" charset="0"/>
              <a:buChar char="•"/>
            </a:pPr>
            <a:r>
              <a:rPr lang="en-US" sz="1600" dirty="0"/>
              <a:t>Its neurons arranged in the form of columns forming </a:t>
            </a:r>
            <a:r>
              <a:rPr lang="en-US" sz="1600" dirty="0">
                <a:solidFill>
                  <a:schemeClr val="accent4">
                    <a:lumMod val="75000"/>
                  </a:schemeClr>
                </a:solidFill>
              </a:rPr>
              <a:t>6</a:t>
            </a:r>
            <a:r>
              <a:rPr lang="en-US" sz="1600" dirty="0"/>
              <a:t> </a:t>
            </a:r>
          </a:p>
          <a:p>
            <a:pPr marL="0" indent="0">
              <a:buClr>
                <a:schemeClr val="accent2">
                  <a:lumMod val="75000"/>
                </a:schemeClr>
              </a:buClr>
              <a:buNone/>
            </a:pPr>
            <a:r>
              <a:rPr lang="en-US" sz="1600" dirty="0"/>
              <a:t>      distinct layers.</a:t>
            </a:r>
          </a:p>
          <a:p>
            <a:pPr marL="342900" indent="-342900">
              <a:buClr>
                <a:schemeClr val="accent2">
                  <a:lumMod val="75000"/>
                </a:schemeClr>
              </a:buClr>
              <a:buFont typeface="Arial" panose="020B0604020202020204" pitchFamily="34" charset="0"/>
              <a:buChar char="•"/>
            </a:pPr>
            <a:r>
              <a:rPr lang="en-US" sz="1600" dirty="0"/>
              <a:t>Fovea has broad presentation.</a:t>
            </a:r>
          </a:p>
          <a:p>
            <a:pPr>
              <a:buClr>
                <a:schemeClr val="accent2">
                  <a:lumMod val="75000"/>
                </a:schemeClr>
              </a:buClr>
            </a:pPr>
            <a:endParaRPr lang="en-US" sz="1600" dirty="0">
              <a:solidFill>
                <a:schemeClr val="accent1"/>
              </a:solidFill>
            </a:endParaRPr>
          </a:p>
          <a:p>
            <a:pPr>
              <a:buClr>
                <a:schemeClr val="accent2">
                  <a:lumMod val="75000"/>
                </a:schemeClr>
              </a:buClr>
            </a:pPr>
            <a:endParaRPr lang="en-US" sz="2400" dirty="0"/>
          </a:p>
        </p:txBody>
      </p:sp>
      <p:sp>
        <p:nvSpPr>
          <p:cNvPr id="5" name="TextBox 4"/>
          <p:cNvSpPr txBox="1"/>
          <p:nvPr/>
        </p:nvSpPr>
        <p:spPr>
          <a:xfrm>
            <a:off x="9596537" y="-8756"/>
            <a:ext cx="2592288" cy="307777"/>
          </a:xfrm>
          <a:prstGeom prst="rect">
            <a:avLst/>
          </a:prstGeom>
          <a:solidFill>
            <a:schemeClr val="accent3">
              <a:lumMod val="40000"/>
              <a:lumOff val="60000"/>
            </a:schemeClr>
          </a:solidFill>
          <a:ln>
            <a:solidFill>
              <a:schemeClr val="accent3">
                <a:lumMod val="75000"/>
              </a:schemeClr>
            </a:solidFill>
          </a:ln>
          <a:effectLst/>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1400" b="1" dirty="0">
                <a:solidFill>
                  <a:schemeClr val="tx2"/>
                </a:solidFill>
                <a:latin typeface="+mj-lt"/>
                <a:ea typeface="+mj-ea"/>
                <a:cs typeface="+mj-cs"/>
              </a:rPr>
              <a:t>ONLY IN MALES’ SLIDES </a:t>
            </a:r>
          </a:p>
        </p:txBody>
      </p:sp>
      <p:pic>
        <p:nvPicPr>
          <p:cNvPr id="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58508" y="1306829"/>
            <a:ext cx="4620895" cy="2107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8507" y="3613040"/>
            <a:ext cx="4620895" cy="2638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080587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a:bodyPr>
          <a:lstStyle/>
          <a:p>
            <a:r>
              <a:rPr lang="en-US" sz="3200" dirty="0"/>
              <a:t>Cont.</a:t>
            </a:r>
          </a:p>
        </p:txBody>
      </p:sp>
      <p:sp>
        <p:nvSpPr>
          <p:cNvPr id="3" name="عنصر نائب لرقم الشريحة 2"/>
          <p:cNvSpPr>
            <a:spLocks noGrp="1"/>
          </p:cNvSpPr>
          <p:nvPr>
            <p:ph type="sldNum" sz="quarter" idx="12"/>
          </p:nvPr>
        </p:nvSpPr>
        <p:spPr/>
        <p:txBody>
          <a:bodyPr/>
          <a:lstStyle/>
          <a:p>
            <a:fld id="{4929A69E-7D8F-4515-9605-0315ABD4F316}" type="slidenum">
              <a:rPr lang="en-US" smtClean="0"/>
              <a:t>38</a:t>
            </a:fld>
            <a:endParaRPr lang="en-US"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8312527" y="1285727"/>
            <a:ext cx="3252743" cy="4950514"/>
          </a:xfrm>
          <a:prstGeom prst="rect">
            <a:avLst/>
          </a:prstGeom>
          <a:noFill/>
        </p:spPr>
      </p:pic>
      <p:sp>
        <p:nvSpPr>
          <p:cNvPr id="6" name="Content Placeholder 3"/>
          <p:cNvSpPr txBox="1">
            <a:spLocks/>
          </p:cNvSpPr>
          <p:nvPr/>
        </p:nvSpPr>
        <p:spPr>
          <a:xfrm>
            <a:off x="605268" y="1208281"/>
            <a:ext cx="8081432" cy="3202360"/>
          </a:xfrm>
          <a:prstGeom prst="rect">
            <a:avLst/>
          </a:prstGeom>
        </p:spPr>
        <p:txBody>
          <a:bodyPr>
            <a:noAutofit/>
          </a:bodyPr>
          <a:lstStyle>
            <a:lvl1pPr marL="304770" indent="-304770" algn="l" rtl="0" eaLnBrk="1" latinLnBrk="0" hangingPunct="1">
              <a:spcBef>
                <a:spcPts val="667"/>
              </a:spcBef>
              <a:buClr>
                <a:schemeClr val="accent1"/>
              </a:buClr>
              <a:buSzPct val="76000"/>
              <a:buFont typeface="Wingdings 3"/>
              <a:buChar char=""/>
              <a:defRPr kumimoji="0" sz="2900" kern="1200">
                <a:solidFill>
                  <a:schemeClr val="tx1"/>
                </a:solidFill>
                <a:latin typeface="+mn-lt"/>
                <a:ea typeface="+mn-ea"/>
                <a:cs typeface="+mn-cs"/>
              </a:defRPr>
            </a:lvl1pPr>
            <a:lvl2pPr marL="609539" indent="-304770" algn="l" rtl="0" eaLnBrk="1" latinLnBrk="0" hangingPunct="1">
              <a:spcBef>
                <a:spcPts val="556"/>
              </a:spcBef>
              <a:buClr>
                <a:schemeClr val="accent2"/>
              </a:buClr>
              <a:buSzPct val="76000"/>
              <a:buFont typeface="Wingdings 3"/>
              <a:buChar char=""/>
              <a:defRPr kumimoji="0" sz="2600" kern="1200">
                <a:solidFill>
                  <a:schemeClr val="tx2"/>
                </a:solidFill>
                <a:latin typeface="+mn-lt"/>
                <a:ea typeface="+mn-ea"/>
                <a:cs typeface="+mn-cs"/>
              </a:defRPr>
            </a:lvl2pPr>
            <a:lvl3pPr marL="914309" indent="-253975" algn="l" rtl="0" eaLnBrk="1" latinLnBrk="0" hangingPunct="1">
              <a:spcBef>
                <a:spcPts val="556"/>
              </a:spcBef>
              <a:buClr>
                <a:schemeClr val="bg1">
                  <a:shade val="50000"/>
                </a:schemeClr>
              </a:buClr>
              <a:buSzPct val="76000"/>
              <a:buFont typeface="Wingdings 3"/>
              <a:buChar char=""/>
              <a:defRPr kumimoji="0" sz="2200" kern="1200">
                <a:solidFill>
                  <a:schemeClr val="tx1"/>
                </a:solidFill>
                <a:latin typeface="+mn-lt"/>
                <a:ea typeface="+mn-ea"/>
                <a:cs typeface="+mn-cs"/>
              </a:defRPr>
            </a:lvl3pPr>
            <a:lvl4pPr marL="1219078" indent="-253975" algn="l" rtl="0" eaLnBrk="1" latinLnBrk="0" hangingPunct="1">
              <a:spcBef>
                <a:spcPts val="444"/>
              </a:spcBef>
              <a:buClr>
                <a:schemeClr val="accent2">
                  <a:shade val="75000"/>
                </a:schemeClr>
              </a:buClr>
              <a:buSzPct val="70000"/>
              <a:buFont typeface="Wingdings"/>
              <a:buChar char=""/>
              <a:defRPr kumimoji="0" sz="2000" kern="1200">
                <a:solidFill>
                  <a:schemeClr val="tx1"/>
                </a:solidFill>
                <a:latin typeface="+mn-lt"/>
                <a:ea typeface="+mn-ea"/>
                <a:cs typeface="+mn-cs"/>
              </a:defRPr>
            </a:lvl4pPr>
            <a:lvl5pPr marL="1523848" indent="-253975" algn="l" rtl="0" eaLnBrk="1" latinLnBrk="0" hangingPunct="1">
              <a:spcBef>
                <a:spcPts val="333"/>
              </a:spcBef>
              <a:buClr>
                <a:schemeClr val="accent2"/>
              </a:buClr>
              <a:buSzPct val="70000"/>
              <a:buFont typeface="Wingdings"/>
              <a:buChar char=""/>
              <a:defRPr kumimoji="0" sz="1800" kern="1200">
                <a:solidFill>
                  <a:schemeClr val="tx1"/>
                </a:solidFill>
                <a:latin typeface="+mn-lt"/>
                <a:ea typeface="+mn-ea"/>
                <a:cs typeface="+mn-cs"/>
              </a:defRPr>
            </a:lvl5pPr>
            <a:lvl6pPr marL="1828617" indent="-203180" algn="l" rtl="0" eaLnBrk="1" latinLnBrk="0" hangingPunct="1">
              <a:spcBef>
                <a:spcPts val="333"/>
              </a:spcBef>
              <a:buClr>
                <a:srgbClr val="9FB8CD">
                  <a:shade val="75000"/>
                </a:srgbClr>
              </a:buClr>
              <a:buSzPct val="75000"/>
              <a:buFont typeface="Wingdings 3"/>
              <a:buChar char=""/>
              <a:defRPr kumimoji="0" lang="en-US" sz="1800" kern="1200" smtClean="0">
                <a:solidFill>
                  <a:schemeClr val="tx1"/>
                </a:solidFill>
                <a:latin typeface="+mn-lt"/>
                <a:ea typeface="+mn-ea"/>
                <a:cs typeface="+mn-cs"/>
              </a:defRPr>
            </a:lvl6pPr>
            <a:lvl7pPr marL="2031797" indent="-203180" algn="l" rtl="0" eaLnBrk="1" latinLnBrk="0" hangingPunct="1">
              <a:spcBef>
                <a:spcPts val="333"/>
              </a:spcBef>
              <a:buClr>
                <a:srgbClr val="727CA3">
                  <a:shade val="75000"/>
                </a:srgbClr>
              </a:buClr>
              <a:buSzPct val="75000"/>
              <a:buFont typeface="Wingdings 3"/>
              <a:buChar char=""/>
              <a:defRPr kumimoji="0" lang="en-US" sz="1600" kern="1200" smtClean="0">
                <a:solidFill>
                  <a:schemeClr val="tx1"/>
                </a:solidFill>
                <a:latin typeface="+mn-lt"/>
                <a:ea typeface="+mn-ea"/>
                <a:cs typeface="+mn-cs"/>
              </a:defRPr>
            </a:lvl7pPr>
            <a:lvl8pPr marL="2234976" indent="-203180" algn="l" rtl="0" eaLnBrk="1" latinLnBrk="0" hangingPunct="1">
              <a:spcBef>
                <a:spcPts val="333"/>
              </a:spcBef>
              <a:buClr>
                <a:prstClr val="white">
                  <a:shade val="50000"/>
                </a:prstClr>
              </a:buClr>
              <a:buSzPct val="75000"/>
              <a:buFont typeface="Wingdings 3"/>
              <a:buChar char=""/>
              <a:defRPr kumimoji="0" lang="en-US" sz="1600" kern="1200" smtClean="0">
                <a:solidFill>
                  <a:schemeClr val="tx1"/>
                </a:solidFill>
                <a:latin typeface="+mn-lt"/>
                <a:ea typeface="+mn-ea"/>
                <a:cs typeface="+mn-cs"/>
              </a:defRPr>
            </a:lvl8pPr>
            <a:lvl9pPr marL="2438156" indent="-203180" algn="l" rtl="0" eaLnBrk="1" latinLnBrk="0" hangingPunct="1">
              <a:spcBef>
                <a:spcPts val="333"/>
              </a:spcBef>
              <a:buClr>
                <a:srgbClr val="9FB8CD"/>
              </a:buClr>
              <a:buSzPct val="75000"/>
              <a:buFont typeface="Wingdings 3"/>
              <a:buChar char=""/>
              <a:defRPr kumimoji="0" lang="en-US" sz="1300" kern="1200" smtClean="0">
                <a:solidFill>
                  <a:schemeClr val="tx1"/>
                </a:solidFill>
                <a:latin typeface="+mn-lt"/>
                <a:ea typeface="+mn-ea"/>
                <a:cs typeface="+mn-cs"/>
              </a:defRPr>
            </a:lvl9pPr>
          </a:lstStyle>
          <a:p>
            <a:pPr defTabSz="914400">
              <a:buClr>
                <a:schemeClr val="accent2">
                  <a:lumMod val="75000"/>
                </a:schemeClr>
              </a:buClr>
            </a:pPr>
            <a:r>
              <a:rPr lang="en-US" sz="1800" dirty="0">
                <a:solidFill>
                  <a:schemeClr val="accent2">
                    <a:lumMod val="75000"/>
                  </a:schemeClr>
                </a:solidFill>
              </a:rPr>
              <a:t>Role of Area 17: </a:t>
            </a:r>
            <a:r>
              <a:rPr lang="en-US" sz="1600" dirty="0"/>
              <a:t>Perception of visible objects without knowing the meaning of these objects.</a:t>
            </a:r>
          </a:p>
          <a:p>
            <a:pPr defTabSz="914400">
              <a:buClr>
                <a:schemeClr val="accent2">
                  <a:lumMod val="75000"/>
                </a:schemeClr>
              </a:buClr>
            </a:pPr>
            <a:endParaRPr lang="en-US" sz="600" dirty="0"/>
          </a:p>
          <a:p>
            <a:pPr defTabSz="914400">
              <a:buClr>
                <a:schemeClr val="accent2">
                  <a:lumMod val="75000"/>
                </a:schemeClr>
              </a:buClr>
            </a:pPr>
            <a:r>
              <a:rPr lang="en-US" sz="1800" dirty="0">
                <a:solidFill>
                  <a:schemeClr val="accent2">
                    <a:lumMod val="75000"/>
                  </a:schemeClr>
                </a:solidFill>
              </a:rPr>
              <a:t>Secondary Visual Processing: Association Areas (18 &amp;19):</a:t>
            </a:r>
            <a:endParaRPr lang="en-US" sz="1800" dirty="0"/>
          </a:p>
          <a:p>
            <a:pPr defTabSz="914400">
              <a:buClr>
                <a:schemeClr val="accent2">
                  <a:lumMod val="75000"/>
                </a:schemeClr>
              </a:buClr>
              <a:buFont typeface="Arial" panose="020B0604020202020204" pitchFamily="34" charset="0"/>
              <a:buChar char="•"/>
            </a:pPr>
            <a:r>
              <a:rPr lang="en-US" sz="1600" dirty="0"/>
              <a:t>In parietal &amp; temporal lobes.</a:t>
            </a:r>
          </a:p>
          <a:p>
            <a:pPr defTabSz="914400">
              <a:buClr>
                <a:schemeClr val="accent2">
                  <a:lumMod val="75000"/>
                </a:schemeClr>
              </a:buClr>
              <a:buFont typeface="Arial" panose="020B0604020202020204" pitchFamily="34" charset="0"/>
              <a:buChar char="•"/>
            </a:pPr>
            <a:r>
              <a:rPr lang="en-US" sz="1600" dirty="0"/>
              <a:t>Interpretation of visual stimuli. </a:t>
            </a:r>
          </a:p>
          <a:p>
            <a:pPr defTabSz="914400">
              <a:buClr>
                <a:schemeClr val="accent2">
                  <a:lumMod val="75000"/>
                </a:schemeClr>
              </a:buClr>
              <a:buFont typeface="Arial" panose="020B0604020202020204" pitchFamily="34" charset="0"/>
              <a:buChar char="•"/>
            </a:pPr>
            <a:r>
              <a:rPr lang="en-US" sz="1600" dirty="0"/>
              <a:t>Dealing with complex perception of patterns &amp; forms &amp; responsible for object recognition.</a:t>
            </a:r>
          </a:p>
          <a:p>
            <a:pPr defTabSz="914400">
              <a:buClr>
                <a:schemeClr val="accent2">
                  <a:lumMod val="75000"/>
                </a:schemeClr>
              </a:buClr>
              <a:buFont typeface="Arial" panose="020B0604020202020204" pitchFamily="34" charset="0"/>
              <a:buChar char="•"/>
            </a:pPr>
            <a:endParaRPr lang="en-US" sz="600" dirty="0"/>
          </a:p>
          <a:p>
            <a:pPr defTabSz="914400">
              <a:buClr>
                <a:schemeClr val="accent2">
                  <a:lumMod val="75000"/>
                </a:schemeClr>
              </a:buClr>
            </a:pPr>
            <a:r>
              <a:rPr lang="en-US" sz="1800" dirty="0" err="1">
                <a:solidFill>
                  <a:schemeClr val="accent2">
                    <a:lumMod val="75000"/>
                  </a:schemeClr>
                </a:solidFill>
              </a:rPr>
              <a:t>Retinotopic</a:t>
            </a:r>
            <a:r>
              <a:rPr lang="en-US" sz="1800" dirty="0">
                <a:solidFill>
                  <a:schemeClr val="accent2">
                    <a:lumMod val="75000"/>
                  </a:schemeClr>
                </a:solidFill>
              </a:rPr>
              <a:t> Organization &amp; Processing of visual information:</a:t>
            </a:r>
          </a:p>
        </p:txBody>
      </p:sp>
      <p:pic>
        <p:nvPicPr>
          <p:cNvPr id="7"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638" t="13965" r="6353" b="8226"/>
          <a:stretch/>
        </p:blipFill>
        <p:spPr>
          <a:xfrm>
            <a:off x="605268" y="4005064"/>
            <a:ext cx="6785288" cy="2248232"/>
          </a:xfrm>
          <a:prstGeom prst="rect">
            <a:avLst/>
          </a:prstGeom>
          <a:noFill/>
        </p:spPr>
      </p:pic>
      <p:sp>
        <p:nvSpPr>
          <p:cNvPr id="8" name="TextBox 7"/>
          <p:cNvSpPr txBox="1"/>
          <p:nvPr/>
        </p:nvSpPr>
        <p:spPr>
          <a:xfrm>
            <a:off x="9596537" y="-8756"/>
            <a:ext cx="2592288" cy="307777"/>
          </a:xfrm>
          <a:prstGeom prst="rect">
            <a:avLst/>
          </a:prstGeom>
          <a:solidFill>
            <a:schemeClr val="accent3">
              <a:lumMod val="40000"/>
              <a:lumOff val="60000"/>
            </a:schemeClr>
          </a:solidFill>
          <a:ln>
            <a:solidFill>
              <a:schemeClr val="accent3">
                <a:lumMod val="75000"/>
              </a:schemeClr>
            </a:solidFill>
          </a:ln>
          <a:effectLst/>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1400" b="1" dirty="0">
                <a:solidFill>
                  <a:schemeClr val="tx2"/>
                </a:solidFill>
                <a:latin typeface="+mj-lt"/>
                <a:ea typeface="+mj-ea"/>
                <a:cs typeface="+mj-cs"/>
              </a:rPr>
              <a:t>ONLY IN MALES’ SLIDES </a:t>
            </a:r>
          </a:p>
        </p:txBody>
      </p:sp>
    </p:spTree>
    <p:extLst>
      <p:ext uri="{BB962C8B-B14F-4D97-AF65-F5344CB8AC3E}">
        <p14:creationId xmlns:p14="http://schemas.microsoft.com/office/powerpoint/2010/main" val="30058314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0A172D1-D895-4131-AD6F-FEF3C9C28112}"/>
              </a:ext>
            </a:extLst>
          </p:cNvPr>
          <p:cNvSpPr>
            <a:spLocks noGrp="1"/>
          </p:cNvSpPr>
          <p:nvPr>
            <p:ph type="title"/>
          </p:nvPr>
        </p:nvSpPr>
        <p:spPr>
          <a:xfrm>
            <a:off x="693812" y="173740"/>
            <a:ext cx="9505056" cy="990600"/>
          </a:xfrm>
        </p:spPr>
        <p:txBody>
          <a:bodyPr>
            <a:noAutofit/>
          </a:bodyPr>
          <a:lstStyle/>
          <a:p>
            <a:r>
              <a:rPr lang="en-US" sz="3200" dirty="0" smtClean="0"/>
              <a:t>Three types of retinal ganglion cells and their respective fields </a:t>
            </a:r>
            <a:endParaRPr lang="ar-SA" sz="3200" dirty="0"/>
          </a:p>
        </p:txBody>
      </p:sp>
      <p:sp>
        <p:nvSpPr>
          <p:cNvPr id="3" name="Slide Number Placeholder 2">
            <a:extLst>
              <a:ext uri="{FF2B5EF4-FFF2-40B4-BE49-F238E27FC236}">
                <a16:creationId xmlns:a16="http://schemas.microsoft.com/office/drawing/2014/main" xmlns="" id="{E78248A0-2431-4451-81D2-ACD40E4CB3EF}"/>
              </a:ext>
            </a:extLst>
          </p:cNvPr>
          <p:cNvSpPr>
            <a:spLocks noGrp="1"/>
          </p:cNvSpPr>
          <p:nvPr>
            <p:ph type="sldNum" sz="quarter" idx="12"/>
          </p:nvPr>
        </p:nvSpPr>
        <p:spPr/>
        <p:txBody>
          <a:bodyPr/>
          <a:lstStyle/>
          <a:p>
            <a:fld id="{4929A69E-7D8F-4515-9605-0315ABD4F316}" type="slidenum">
              <a:rPr lang="en-US" smtClean="0"/>
              <a:t>39</a:t>
            </a:fld>
            <a:endParaRPr lang="en-US" dirty="0"/>
          </a:p>
        </p:txBody>
      </p:sp>
      <p:sp>
        <p:nvSpPr>
          <p:cNvPr id="4" name="Content Placeholder 3">
            <a:extLst>
              <a:ext uri="{FF2B5EF4-FFF2-40B4-BE49-F238E27FC236}">
                <a16:creationId xmlns:a16="http://schemas.microsoft.com/office/drawing/2014/main" xmlns="" id="{FEA01FDB-5345-4CBE-B98B-E9E5076212A6}"/>
              </a:ext>
            </a:extLst>
          </p:cNvPr>
          <p:cNvSpPr>
            <a:spLocks noGrp="1"/>
          </p:cNvSpPr>
          <p:nvPr>
            <p:ph sz="quarter" idx="1"/>
          </p:nvPr>
        </p:nvSpPr>
        <p:spPr>
          <a:xfrm>
            <a:off x="693811" y="1219200"/>
            <a:ext cx="4176465" cy="4937760"/>
          </a:xfrm>
        </p:spPr>
        <p:txBody>
          <a:bodyPr>
            <a:normAutofit/>
          </a:bodyPr>
          <a:lstStyle/>
          <a:p>
            <a:pPr>
              <a:buClr>
                <a:schemeClr val="accent2">
                  <a:lumMod val="75000"/>
                </a:schemeClr>
              </a:buClr>
            </a:pPr>
            <a:r>
              <a:rPr lang="en-US" sz="1800" dirty="0" smtClean="0">
                <a:solidFill>
                  <a:schemeClr val="accent2">
                    <a:lumMod val="75000"/>
                  </a:schemeClr>
                </a:solidFill>
              </a:rPr>
              <a:t>W cells:</a:t>
            </a:r>
            <a:endParaRPr lang="en-US" sz="1800" dirty="0">
              <a:solidFill>
                <a:schemeClr val="accent2">
                  <a:lumMod val="75000"/>
                </a:schemeClr>
              </a:solidFill>
            </a:endParaRPr>
          </a:p>
          <a:p>
            <a:pPr marL="0" indent="0">
              <a:buNone/>
            </a:pPr>
            <a:r>
              <a:rPr lang="en-US" sz="1600" dirty="0"/>
              <a:t>sensitive or detecting directional movement in the field of vision, and they are probably important for much of our rod vision under </a:t>
            </a:r>
            <a:r>
              <a:rPr lang="en-US" sz="1600" dirty="0" smtClean="0"/>
              <a:t>dark.</a:t>
            </a:r>
            <a:endParaRPr lang="en-US" sz="1600" dirty="0"/>
          </a:p>
          <a:p>
            <a:endParaRPr lang="ar-SA" sz="1600" dirty="0"/>
          </a:p>
          <a:p>
            <a:pPr>
              <a:buClr>
                <a:schemeClr val="accent2">
                  <a:lumMod val="75000"/>
                </a:schemeClr>
              </a:buClr>
            </a:pPr>
            <a:r>
              <a:rPr lang="en-US" sz="1800" dirty="0">
                <a:solidFill>
                  <a:schemeClr val="accent2">
                    <a:lumMod val="75000"/>
                  </a:schemeClr>
                </a:solidFill>
              </a:rPr>
              <a:t>X </a:t>
            </a:r>
            <a:r>
              <a:rPr lang="en-US" sz="1800" dirty="0" smtClean="0">
                <a:solidFill>
                  <a:schemeClr val="accent2">
                    <a:lumMod val="75000"/>
                  </a:schemeClr>
                </a:solidFill>
              </a:rPr>
              <a:t>Cells:</a:t>
            </a:r>
            <a:endParaRPr lang="en-US" sz="1800" dirty="0">
              <a:solidFill>
                <a:schemeClr val="accent2">
                  <a:lumMod val="75000"/>
                </a:schemeClr>
              </a:solidFill>
            </a:endParaRPr>
          </a:p>
          <a:p>
            <a:pPr marL="0" indent="0">
              <a:buNone/>
            </a:pPr>
            <a:r>
              <a:rPr lang="en-US" sz="1600" dirty="0"/>
              <a:t>Transmission of the Visual Image and Color </a:t>
            </a:r>
            <a:r>
              <a:rPr lang="en-US" sz="1600" dirty="0" smtClean="0"/>
              <a:t>Vision.</a:t>
            </a:r>
            <a:endParaRPr lang="en-US" sz="1600" dirty="0"/>
          </a:p>
          <a:p>
            <a:endParaRPr lang="ar-SA" sz="1600" dirty="0"/>
          </a:p>
          <a:p>
            <a:pPr>
              <a:buClr>
                <a:schemeClr val="accent2">
                  <a:lumMod val="75000"/>
                </a:schemeClr>
              </a:buClr>
            </a:pPr>
            <a:r>
              <a:rPr lang="en-US" sz="1800" dirty="0">
                <a:solidFill>
                  <a:schemeClr val="accent2">
                    <a:lumMod val="75000"/>
                  </a:schemeClr>
                </a:solidFill>
              </a:rPr>
              <a:t>Y </a:t>
            </a:r>
            <a:r>
              <a:rPr lang="en-US" sz="1800" dirty="0" smtClean="0">
                <a:solidFill>
                  <a:schemeClr val="accent2">
                    <a:lumMod val="75000"/>
                  </a:schemeClr>
                </a:solidFill>
              </a:rPr>
              <a:t>Cells:</a:t>
            </a:r>
            <a:endParaRPr lang="en-US" sz="1800" dirty="0">
              <a:solidFill>
                <a:schemeClr val="accent2">
                  <a:lumMod val="75000"/>
                </a:schemeClr>
              </a:solidFill>
            </a:endParaRPr>
          </a:p>
          <a:p>
            <a:pPr marL="0" indent="0">
              <a:buNone/>
            </a:pPr>
            <a:r>
              <a:rPr lang="en-US" sz="1600" dirty="0"/>
              <a:t>to Transmit Instantaneous &amp; rapid Changes in the Visual Image , either rapid movement or rapid change in light </a:t>
            </a:r>
            <a:r>
              <a:rPr lang="en-US" sz="1600" dirty="0" smtClean="0"/>
              <a:t>intensity.</a:t>
            </a:r>
            <a:endParaRPr lang="en-US" sz="1600" dirty="0"/>
          </a:p>
          <a:p>
            <a:endParaRPr lang="ar-SA" dirty="0"/>
          </a:p>
        </p:txBody>
      </p:sp>
      <p:sp>
        <p:nvSpPr>
          <p:cNvPr id="5" name="TextBox 4">
            <a:extLst>
              <a:ext uri="{FF2B5EF4-FFF2-40B4-BE49-F238E27FC236}">
                <a16:creationId xmlns:a16="http://schemas.microsoft.com/office/drawing/2014/main" xmlns="" id="{D169FA74-12AA-4DBB-ADD6-8E10009F1020}"/>
              </a:ext>
            </a:extLst>
          </p:cNvPr>
          <p:cNvSpPr txBox="1"/>
          <p:nvPr/>
        </p:nvSpPr>
        <p:spPr>
          <a:xfrm>
            <a:off x="9596537" y="-8756"/>
            <a:ext cx="2592288" cy="307777"/>
          </a:xfrm>
          <a:prstGeom prst="rect">
            <a:avLst/>
          </a:prstGeom>
          <a:solidFill>
            <a:schemeClr val="accent3">
              <a:lumMod val="40000"/>
              <a:lumOff val="60000"/>
            </a:schemeClr>
          </a:solidFill>
          <a:ln>
            <a:solidFill>
              <a:schemeClr val="accent3">
                <a:lumMod val="75000"/>
              </a:schemeClr>
            </a:solidFill>
          </a:ln>
          <a:effectLst/>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1400" b="1" dirty="0">
                <a:solidFill>
                  <a:schemeClr val="tx2"/>
                </a:solidFill>
                <a:latin typeface="+mj-lt"/>
                <a:ea typeface="+mj-ea"/>
                <a:cs typeface="+mj-cs"/>
              </a:rPr>
              <a:t>ONLY IN MALES’ SLIDES </a:t>
            </a:r>
          </a:p>
        </p:txBody>
      </p:sp>
      <p:sp>
        <p:nvSpPr>
          <p:cNvPr id="6" name="Rectangle 5">
            <a:extLst>
              <a:ext uri="{FF2B5EF4-FFF2-40B4-BE49-F238E27FC236}">
                <a16:creationId xmlns:a16="http://schemas.microsoft.com/office/drawing/2014/main" xmlns="" id="{2FA85CC4-6992-4CE3-9FDB-E8C619E05908}"/>
              </a:ext>
            </a:extLst>
          </p:cNvPr>
          <p:cNvSpPr/>
          <p:nvPr/>
        </p:nvSpPr>
        <p:spPr>
          <a:xfrm>
            <a:off x="6094431" y="908720"/>
            <a:ext cx="5400601" cy="3154710"/>
          </a:xfrm>
          <a:prstGeom prst="rect">
            <a:avLst/>
          </a:prstGeom>
        </p:spPr>
        <p:txBody>
          <a:bodyPr wrap="square">
            <a:spAutoFit/>
          </a:bodyPr>
          <a:lstStyle/>
          <a:p>
            <a:pPr>
              <a:spcBef>
                <a:spcPts val="667"/>
              </a:spcBef>
              <a:buClr>
                <a:schemeClr val="accent1"/>
              </a:buClr>
              <a:buSzPct val="76000"/>
            </a:pPr>
            <a:endParaRPr lang="ar-SA" sz="1600" dirty="0" smtClean="0"/>
          </a:p>
          <a:p>
            <a:pPr marL="304770" indent="-304770">
              <a:spcBef>
                <a:spcPts val="667"/>
              </a:spcBef>
              <a:buClr>
                <a:schemeClr val="accent1"/>
              </a:buClr>
              <a:buSzPct val="76000"/>
              <a:buFont typeface="Wingdings 3"/>
              <a:buChar char=""/>
            </a:pPr>
            <a:r>
              <a:rPr lang="en-US" sz="1800" dirty="0">
                <a:solidFill>
                  <a:schemeClr val="accent2">
                    <a:lumMod val="75000"/>
                  </a:schemeClr>
                </a:solidFill>
              </a:rPr>
              <a:t>In primates a different classification is used</a:t>
            </a:r>
            <a:r>
              <a:rPr lang="en-US" sz="1600" dirty="0">
                <a:solidFill>
                  <a:schemeClr val="accent2">
                    <a:lumMod val="75000"/>
                  </a:schemeClr>
                </a:solidFill>
              </a:rPr>
              <a:t>: </a:t>
            </a:r>
          </a:p>
          <a:p>
            <a:pPr marL="304770" indent="-304770">
              <a:spcBef>
                <a:spcPts val="667"/>
              </a:spcBef>
              <a:buClr>
                <a:schemeClr val="accent1"/>
              </a:buClr>
              <a:buSzPct val="76000"/>
              <a:buFont typeface="Wingdings 3"/>
              <a:buChar char=""/>
            </a:pPr>
            <a:r>
              <a:rPr lang="en-US" sz="1800" dirty="0">
                <a:solidFill>
                  <a:schemeClr val="bg2">
                    <a:lumMod val="75000"/>
                  </a:schemeClr>
                </a:solidFill>
              </a:rPr>
              <a:t>Parvocellular (P) cells: </a:t>
            </a:r>
          </a:p>
          <a:p>
            <a:pPr lvl="1">
              <a:spcBef>
                <a:spcPts val="667"/>
              </a:spcBef>
              <a:buClr>
                <a:schemeClr val="accent1"/>
              </a:buClr>
              <a:buSzPct val="76000"/>
            </a:pPr>
            <a:r>
              <a:rPr lang="en-US" sz="1600" dirty="0"/>
              <a:t>which project to parvocellular layer of LGB, conducting signal of fine details &amp; </a:t>
            </a:r>
            <a:r>
              <a:rPr lang="en-US" sz="1600" dirty="0" smtClean="0"/>
              <a:t>colors.</a:t>
            </a:r>
            <a:endParaRPr lang="en-US" sz="1600" dirty="0"/>
          </a:p>
          <a:p>
            <a:pPr marL="304770" indent="-304770">
              <a:spcBef>
                <a:spcPts val="667"/>
              </a:spcBef>
              <a:buClr>
                <a:schemeClr val="accent1"/>
              </a:buClr>
              <a:buSzPct val="76000"/>
              <a:buFont typeface="Wingdings 3"/>
              <a:buChar char=""/>
            </a:pPr>
            <a:endParaRPr lang="en-US" sz="1600" dirty="0"/>
          </a:p>
          <a:p>
            <a:pPr marL="304770" indent="-304770">
              <a:spcBef>
                <a:spcPts val="667"/>
              </a:spcBef>
              <a:buClr>
                <a:schemeClr val="accent1"/>
              </a:buClr>
              <a:buSzPct val="76000"/>
              <a:buFont typeface="Wingdings 3"/>
              <a:buChar char=""/>
            </a:pPr>
            <a:r>
              <a:rPr lang="en-US" sz="1800" dirty="0">
                <a:solidFill>
                  <a:schemeClr val="bg2">
                    <a:lumMod val="75000"/>
                  </a:schemeClr>
                </a:solidFill>
              </a:rPr>
              <a:t>Magnocellur(M) cells: </a:t>
            </a:r>
          </a:p>
          <a:p>
            <a:pPr lvl="1">
              <a:spcBef>
                <a:spcPts val="667"/>
              </a:spcBef>
              <a:buClr>
                <a:schemeClr val="accent1"/>
              </a:buClr>
              <a:buSzPct val="76000"/>
            </a:pPr>
            <a:r>
              <a:rPr lang="en-US" sz="1600" dirty="0"/>
              <a:t>which project to magnocellular layer of LGB, and they are high sensitive to low contrast stimuli and to rapid movement visual </a:t>
            </a:r>
            <a:r>
              <a:rPr lang="en-US" sz="1600" dirty="0" smtClean="0"/>
              <a:t>signals.</a:t>
            </a:r>
            <a:endParaRPr lang="ar-SA" sz="1600" dirty="0"/>
          </a:p>
        </p:txBody>
      </p:sp>
      <p:cxnSp>
        <p:nvCxnSpPr>
          <p:cNvPr id="7" name="Straight Connector 6"/>
          <p:cNvCxnSpPr/>
          <p:nvPr/>
        </p:nvCxnSpPr>
        <p:spPr>
          <a:xfrm flipH="1">
            <a:off x="6094412" y="1143000"/>
            <a:ext cx="20" cy="5213350"/>
          </a:xfrm>
          <a:prstGeom prst="line">
            <a:avLst/>
          </a:prstGeom>
          <a:ln>
            <a:prstDash val="dashDot"/>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8364654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Duplicity theory of vision	</a:t>
            </a:r>
            <a:endParaRPr lang="en-US" sz="3200" dirty="0"/>
          </a:p>
        </p:txBody>
      </p:sp>
      <p:sp>
        <p:nvSpPr>
          <p:cNvPr id="3" name="Slide Number Placeholder 2"/>
          <p:cNvSpPr>
            <a:spLocks noGrp="1"/>
          </p:cNvSpPr>
          <p:nvPr>
            <p:ph type="sldNum" sz="quarter" idx="12"/>
          </p:nvPr>
        </p:nvSpPr>
        <p:spPr/>
        <p:txBody>
          <a:bodyPr/>
          <a:lstStyle/>
          <a:p>
            <a:fld id="{4929A69E-7D8F-4515-9605-0315ABD4F316}" type="slidenum">
              <a:rPr lang="en-US" smtClean="0"/>
              <a:t>4</a:t>
            </a:fld>
            <a:endParaRPr lang="en-US" dirty="0"/>
          </a:p>
        </p:txBody>
      </p:sp>
      <p:sp>
        <p:nvSpPr>
          <p:cNvPr id="4" name="Content Placeholder 3"/>
          <p:cNvSpPr>
            <a:spLocks noGrp="1"/>
          </p:cNvSpPr>
          <p:nvPr>
            <p:ph sz="quarter" idx="1"/>
          </p:nvPr>
        </p:nvSpPr>
        <p:spPr/>
        <p:txBody>
          <a:bodyPr>
            <a:normAutofit/>
          </a:bodyPr>
          <a:lstStyle/>
          <a:p>
            <a:pPr marR="776605">
              <a:lnSpc>
                <a:spcPts val="2160"/>
              </a:lnSpc>
              <a:tabLst>
                <a:tab pos="3692525" algn="l"/>
              </a:tabLst>
            </a:pPr>
            <a:r>
              <a:rPr lang="en-US" sz="1800" dirty="0"/>
              <a:t>Two kinds of vision under different conditions:</a:t>
            </a:r>
          </a:p>
          <a:p>
            <a:pPr>
              <a:lnSpc>
                <a:spcPct val="100000"/>
              </a:lnSpc>
              <a:spcBef>
                <a:spcPts val="45"/>
              </a:spcBef>
            </a:pPr>
            <a:endParaRPr lang="en-US" sz="1600" dirty="0">
              <a:solidFill>
                <a:schemeClr val="accent2">
                  <a:lumMod val="75000"/>
                </a:schemeClr>
              </a:solidFill>
            </a:endParaRPr>
          </a:p>
          <a:p>
            <a:endParaRPr lang="en-US" sz="1600" dirty="0">
              <a:solidFill>
                <a:schemeClr val="accent2">
                  <a:lumMod val="75000"/>
                </a:schemeClr>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2687461719"/>
              </p:ext>
            </p:extLst>
          </p:nvPr>
        </p:nvGraphicFramePr>
        <p:xfrm>
          <a:off x="1413892" y="2132856"/>
          <a:ext cx="9217024" cy="2455205"/>
        </p:xfrm>
        <a:graphic>
          <a:graphicData uri="http://schemas.openxmlformats.org/drawingml/2006/table">
            <a:tbl>
              <a:tblPr firstRow="1" bandRow="1">
                <a:tableStyleId>{5DA37D80-6434-44D0-A028-1B22A696006F}</a:tableStyleId>
              </a:tblPr>
              <a:tblGrid>
                <a:gridCol w="4620789">
                  <a:extLst>
                    <a:ext uri="{9D8B030D-6E8A-4147-A177-3AD203B41FA5}">
                      <a16:colId xmlns:a16="http://schemas.microsoft.com/office/drawing/2014/main" xmlns="" val="20000"/>
                    </a:ext>
                  </a:extLst>
                </a:gridCol>
                <a:gridCol w="4596235">
                  <a:extLst>
                    <a:ext uri="{9D8B030D-6E8A-4147-A177-3AD203B41FA5}">
                      <a16:colId xmlns:a16="http://schemas.microsoft.com/office/drawing/2014/main" xmlns="" val="20001"/>
                    </a:ext>
                  </a:extLst>
                </a:gridCol>
              </a:tblGrid>
              <a:tr h="363917">
                <a:tc gridSpan="2">
                  <a:txBody>
                    <a:bodyPr/>
                    <a:lstStyle/>
                    <a:p>
                      <a:pPr algn="ctr"/>
                      <a:r>
                        <a:rPr lang="en-US" sz="1800" b="0" dirty="0">
                          <a:solidFill>
                            <a:schemeClr val="bg1"/>
                          </a:solidFill>
                        </a:rPr>
                        <a:t>Differentiate between cones &amp; rods vision</a:t>
                      </a:r>
                    </a:p>
                  </a:txBody>
                  <a:tcPr>
                    <a:solidFill>
                      <a:schemeClr val="accent2">
                        <a:lumMod val="60000"/>
                        <a:lumOff val="40000"/>
                      </a:schemeClr>
                    </a:solidFill>
                  </a:tcPr>
                </a:tc>
                <a:tc hMerge="1">
                  <a:txBody>
                    <a:bodyPr/>
                    <a:lstStyle/>
                    <a:p>
                      <a:endParaRPr lang="en-US" dirty="0"/>
                    </a:p>
                  </a:txBody>
                  <a:tcPr>
                    <a:solidFill>
                      <a:schemeClr val="accent2">
                        <a:lumMod val="60000"/>
                        <a:lumOff val="40000"/>
                      </a:schemeClr>
                    </a:solidFill>
                  </a:tcPr>
                </a:tc>
                <a:extLst>
                  <a:ext uri="{0D108BD9-81ED-4DB2-BD59-A6C34878D82A}">
                    <a16:rowId xmlns:a16="http://schemas.microsoft.com/office/drawing/2014/main" xmlns="" val="10000"/>
                  </a:ext>
                </a:extLst>
              </a:tr>
              <a:tr h="363917">
                <a:tc>
                  <a:txBody>
                    <a:bodyPr/>
                    <a:lstStyle/>
                    <a:p>
                      <a:pPr algn="ctr"/>
                      <a:r>
                        <a:rPr lang="en-US" sz="1600" b="1" dirty="0" err="1">
                          <a:solidFill>
                            <a:schemeClr val="accent2">
                              <a:lumMod val="75000"/>
                            </a:schemeClr>
                          </a:solidFill>
                        </a:rPr>
                        <a:t>Photopic</a:t>
                      </a:r>
                      <a:r>
                        <a:rPr lang="en-US" sz="1600" b="1" dirty="0">
                          <a:solidFill>
                            <a:schemeClr val="accent2">
                              <a:lumMod val="75000"/>
                            </a:schemeClr>
                          </a:solidFill>
                        </a:rPr>
                        <a:t> vision </a:t>
                      </a:r>
                      <a:endParaRPr lang="en-US" sz="1600" b="1" dirty="0"/>
                    </a:p>
                  </a:txBody>
                  <a:tcPr>
                    <a:solidFill>
                      <a:schemeClr val="bg1"/>
                    </a:solidFill>
                  </a:tcPr>
                </a:tc>
                <a:tc>
                  <a:txBody>
                    <a:bodyPr/>
                    <a:lstStyle/>
                    <a:p>
                      <a:pPr algn="ctr"/>
                      <a:r>
                        <a:rPr lang="en-US" sz="1600" b="1" dirty="0">
                          <a:solidFill>
                            <a:schemeClr val="accent2">
                              <a:lumMod val="75000"/>
                            </a:schemeClr>
                          </a:solidFill>
                        </a:rPr>
                        <a:t>Scotopic vision </a:t>
                      </a:r>
                      <a:endParaRPr lang="en-US" sz="1600" b="1" dirty="0"/>
                    </a:p>
                  </a:txBody>
                  <a:tcPr>
                    <a:solidFill>
                      <a:schemeClr val="bg1"/>
                    </a:solidFill>
                  </a:tcPr>
                </a:tc>
                <a:extLst>
                  <a:ext uri="{0D108BD9-81ED-4DB2-BD59-A6C34878D82A}">
                    <a16:rowId xmlns:a16="http://schemas.microsoft.com/office/drawing/2014/main" xmlns="" val="10001"/>
                  </a:ext>
                </a:extLst>
              </a:tr>
              <a:tr h="363917">
                <a:tc>
                  <a:txBody>
                    <a:bodyPr/>
                    <a:lstStyle/>
                    <a:p>
                      <a:pPr algn="ctr"/>
                      <a:r>
                        <a:rPr lang="en-US" sz="1600" dirty="0">
                          <a:solidFill>
                            <a:schemeClr val="tx1"/>
                          </a:solidFill>
                        </a:rPr>
                        <a:t>bright light vision</a:t>
                      </a:r>
                    </a:p>
                  </a:txBody>
                  <a:tcPr>
                    <a:solidFill>
                      <a:schemeClr val="bg1"/>
                    </a:solidFill>
                  </a:tcPr>
                </a:tc>
                <a:tc>
                  <a:txBody>
                    <a:bodyPr/>
                    <a:lstStyle/>
                    <a:p>
                      <a:pPr algn="ctr"/>
                      <a:r>
                        <a:rPr lang="en-US" sz="1600" dirty="0">
                          <a:solidFill>
                            <a:schemeClr val="tx1"/>
                          </a:solidFill>
                        </a:rPr>
                        <a:t>night vision, dim light vision</a:t>
                      </a:r>
                    </a:p>
                  </a:txBody>
                  <a:tcPr>
                    <a:solidFill>
                      <a:schemeClr val="bg1"/>
                    </a:solidFill>
                  </a:tcPr>
                </a:tc>
                <a:extLst>
                  <a:ext uri="{0D108BD9-81ED-4DB2-BD59-A6C34878D82A}">
                    <a16:rowId xmlns:a16="http://schemas.microsoft.com/office/drawing/2014/main" xmlns="" val="10002"/>
                  </a:ext>
                </a:extLst>
              </a:tr>
              <a:tr h="41857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dirty="0"/>
                        <a:t>Served by cones</a:t>
                      </a:r>
                    </a:p>
                  </a:txBody>
                  <a:tcPr>
                    <a:solidFill>
                      <a:schemeClr val="bg1"/>
                    </a:solidFill>
                  </a:tcPr>
                </a:tc>
                <a:tc>
                  <a:txBody>
                    <a:bodyPr/>
                    <a:lstStyle/>
                    <a:p>
                      <a:pPr algn="ctr"/>
                      <a:r>
                        <a:rPr lang="en-US" sz="1600" dirty="0"/>
                        <a:t>Served by rods</a:t>
                      </a:r>
                    </a:p>
                  </a:txBody>
                  <a:tcPr>
                    <a:solidFill>
                      <a:schemeClr val="bg1"/>
                    </a:solidFill>
                  </a:tcPr>
                </a:tc>
                <a:extLst>
                  <a:ext uri="{0D108BD9-81ED-4DB2-BD59-A6C34878D82A}">
                    <a16:rowId xmlns:a16="http://schemas.microsoft.com/office/drawing/2014/main" xmlns="" val="10003"/>
                  </a:ext>
                </a:extLst>
              </a:tr>
              <a:tr h="363917">
                <a:tc>
                  <a:txBody>
                    <a:bodyPr/>
                    <a:lstStyle/>
                    <a:p>
                      <a:pPr algn="ctr"/>
                      <a:r>
                        <a:rPr lang="en-US" sz="1600" dirty="0"/>
                        <a:t>High visual acuity = colors &amp; details</a:t>
                      </a:r>
                    </a:p>
                  </a:txBody>
                  <a:tcPr>
                    <a:solidFill>
                      <a:schemeClr val="bg1"/>
                    </a:solidFill>
                  </a:tcPr>
                </a:tc>
                <a:tc>
                  <a:txBody>
                    <a:bodyPr/>
                    <a:lstStyle/>
                    <a:p>
                      <a:pPr algn="ctr"/>
                      <a:r>
                        <a:rPr lang="en-US" sz="1600" dirty="0"/>
                        <a:t>Low visual acuity = no colors or details</a:t>
                      </a:r>
                    </a:p>
                  </a:txBody>
                  <a:tcPr>
                    <a:solidFill>
                      <a:schemeClr val="bg1"/>
                    </a:solidFill>
                  </a:tcPr>
                </a:tc>
                <a:extLst>
                  <a:ext uri="{0D108BD9-81ED-4DB2-BD59-A6C34878D82A}">
                    <a16:rowId xmlns:a16="http://schemas.microsoft.com/office/drawing/2014/main" xmlns="" val="10004"/>
                  </a:ext>
                </a:extLst>
              </a:tr>
              <a:tr h="568309">
                <a:tc>
                  <a:txBody>
                    <a:bodyPr/>
                    <a:lstStyle/>
                    <a:p>
                      <a:pPr algn="ctr"/>
                      <a:r>
                        <a:rPr lang="en-US" sz="1600" dirty="0"/>
                        <a:t>Low</a:t>
                      </a:r>
                      <a:r>
                        <a:rPr lang="en-US" sz="1600" baseline="0" dirty="0"/>
                        <a:t> </a:t>
                      </a:r>
                      <a:r>
                        <a:rPr lang="en-US" sz="1600" dirty="0"/>
                        <a:t>sensitivity to light = needs high visual threshold to be stimulated</a:t>
                      </a:r>
                    </a:p>
                  </a:txBody>
                  <a:tcPr>
                    <a:solidFill>
                      <a:schemeClr val="bg1"/>
                    </a:solidFill>
                  </a:tcPr>
                </a:tc>
                <a:tc>
                  <a:txBody>
                    <a:bodyPr/>
                    <a:lstStyle/>
                    <a:p>
                      <a:pPr algn="ctr"/>
                      <a:r>
                        <a:rPr lang="en-US" sz="1600" dirty="0"/>
                        <a:t>Great sensitivity to light = low visual threshold</a:t>
                      </a:r>
                    </a:p>
                  </a:txBody>
                  <a:tcPr>
                    <a:solidFill>
                      <a:schemeClr val="bg1"/>
                    </a:solidFill>
                  </a:tcPr>
                </a:tc>
                <a:extLst>
                  <a:ext uri="{0D108BD9-81ED-4DB2-BD59-A6C34878D82A}">
                    <a16:rowId xmlns:a16="http://schemas.microsoft.com/office/drawing/2014/main" xmlns="" val="10005"/>
                  </a:ext>
                </a:extLst>
              </a:tr>
            </a:tbl>
          </a:graphicData>
        </a:graphic>
      </p:graphicFrame>
      <p:sp>
        <p:nvSpPr>
          <p:cNvPr id="6" name="TextBox 5"/>
          <p:cNvSpPr txBox="1"/>
          <p:nvPr/>
        </p:nvSpPr>
        <p:spPr>
          <a:xfrm>
            <a:off x="9452675" y="0"/>
            <a:ext cx="2733328" cy="307777"/>
          </a:xfrm>
          <a:prstGeom prst="rect">
            <a:avLst/>
          </a:prstGeom>
          <a:solidFill>
            <a:srgbClr val="E4CBE7"/>
          </a:solidFill>
          <a:ln>
            <a:solidFill>
              <a:srgbClr val="A954AB"/>
            </a:solidFill>
          </a:ln>
          <a:effectLst/>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1400" b="1" dirty="0">
                <a:solidFill>
                  <a:schemeClr val="tx2"/>
                </a:solidFill>
                <a:latin typeface="+mj-lt"/>
                <a:ea typeface="+mj-ea"/>
                <a:cs typeface="+mj-cs"/>
              </a:rPr>
              <a:t>ONLY IN FEMALES’ SLIDES </a:t>
            </a:r>
          </a:p>
        </p:txBody>
      </p:sp>
    </p:spTree>
    <p:extLst>
      <p:ext uri="{BB962C8B-B14F-4D97-AF65-F5344CB8AC3E}">
        <p14:creationId xmlns:p14="http://schemas.microsoft.com/office/powerpoint/2010/main" val="41838993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Visual Cortex</a:t>
            </a:r>
          </a:p>
        </p:txBody>
      </p:sp>
      <p:sp>
        <p:nvSpPr>
          <p:cNvPr id="3" name="Slide Number Placeholder 2"/>
          <p:cNvSpPr>
            <a:spLocks noGrp="1"/>
          </p:cNvSpPr>
          <p:nvPr>
            <p:ph type="sldNum" sz="quarter" idx="12"/>
          </p:nvPr>
        </p:nvSpPr>
        <p:spPr/>
        <p:txBody>
          <a:bodyPr/>
          <a:lstStyle/>
          <a:p>
            <a:fld id="{4929A69E-7D8F-4515-9605-0315ABD4F316}" type="slidenum">
              <a:rPr lang="en-US" smtClean="0"/>
              <a:t>40</a:t>
            </a:fld>
            <a:endParaRPr lang="en-US" dirty="0"/>
          </a:p>
        </p:txBody>
      </p:sp>
      <p:sp>
        <p:nvSpPr>
          <p:cNvPr id="4" name="Content Placeholder 3"/>
          <p:cNvSpPr>
            <a:spLocks noGrp="1"/>
          </p:cNvSpPr>
          <p:nvPr>
            <p:ph sz="quarter" idx="1"/>
          </p:nvPr>
        </p:nvSpPr>
        <p:spPr>
          <a:xfrm>
            <a:off x="609460" y="1219200"/>
            <a:ext cx="7213144" cy="4937760"/>
          </a:xfrm>
        </p:spPr>
        <p:txBody>
          <a:bodyPr>
            <a:normAutofit/>
          </a:bodyPr>
          <a:lstStyle/>
          <a:p>
            <a:pPr>
              <a:buClr>
                <a:schemeClr val="accent2">
                  <a:lumMod val="75000"/>
                </a:schemeClr>
              </a:buClr>
            </a:pPr>
            <a:r>
              <a:rPr lang="en-US" sz="1600" dirty="0"/>
              <a:t>The primary visual cortex has six major layers of cells arranged </a:t>
            </a:r>
            <a:r>
              <a:rPr lang="en-US" sz="1600" dirty="0" err="1"/>
              <a:t>verticallymeach</a:t>
            </a:r>
            <a:r>
              <a:rPr lang="en-US" sz="1600" dirty="0"/>
              <a:t> act as a separate functional unit for processing of information.</a:t>
            </a:r>
          </a:p>
          <a:p>
            <a:pPr>
              <a:buClr>
                <a:schemeClr val="accent2">
                  <a:lumMod val="75000"/>
                </a:schemeClr>
              </a:buClr>
            </a:pPr>
            <a:endParaRPr lang="en-US" sz="1600" dirty="0"/>
          </a:p>
          <a:p>
            <a:pPr marL="12700" marR="5080">
              <a:lnSpc>
                <a:spcPct val="90000"/>
              </a:lnSpc>
              <a:buClr>
                <a:schemeClr val="accent2">
                  <a:lumMod val="75000"/>
                </a:schemeClr>
              </a:buClr>
              <a:buSzPct val="77777"/>
              <a:tabLst>
                <a:tab pos="295910" algn="l"/>
                <a:tab pos="296545" algn="l"/>
                <a:tab pos="3377565" algn="l"/>
              </a:tabLst>
            </a:pPr>
            <a:r>
              <a:rPr lang="en-US" sz="1600" dirty="0"/>
              <a:t>The fovea is responsible for the highest degree  of visual acuity, so it has larger representation in the primary visual cortex than the most  peripheral portions of the retina.</a:t>
            </a:r>
          </a:p>
          <a:p>
            <a:pPr marL="12700" marR="5080">
              <a:lnSpc>
                <a:spcPct val="90000"/>
              </a:lnSpc>
              <a:buClr>
                <a:schemeClr val="accent2">
                  <a:lumMod val="75000"/>
                </a:schemeClr>
              </a:buClr>
              <a:buSzPct val="77777"/>
              <a:tabLst>
                <a:tab pos="295910" algn="l"/>
                <a:tab pos="296545" algn="l"/>
                <a:tab pos="3377565" algn="l"/>
              </a:tabLst>
            </a:pPr>
            <a:endParaRPr lang="en-US" sz="1600" dirty="0"/>
          </a:p>
          <a:p>
            <a:pPr marL="12700" marR="139065">
              <a:lnSpc>
                <a:spcPct val="90000"/>
              </a:lnSpc>
              <a:spcBef>
                <a:spcPts val="600"/>
              </a:spcBef>
              <a:buClr>
                <a:schemeClr val="accent2">
                  <a:lumMod val="75000"/>
                </a:schemeClr>
              </a:buClr>
              <a:buSzPct val="77777"/>
              <a:tabLst>
                <a:tab pos="295910" algn="l"/>
                <a:tab pos="296545" algn="l"/>
                <a:tab pos="1969770" algn="l"/>
                <a:tab pos="2680335" algn="l"/>
                <a:tab pos="2915920" algn="l"/>
              </a:tabLst>
            </a:pPr>
            <a:r>
              <a:rPr lang="en-US" sz="1600" dirty="0"/>
              <a:t>Signals from the retinal fovea transmits its signals terminate near the occipital pole, whereas signals fro  the more peripheral retina terminate in concentric h circles anterior to the pole on the medial occipital lobe. </a:t>
            </a:r>
          </a:p>
          <a:p>
            <a:pPr marL="12700" marR="139065">
              <a:lnSpc>
                <a:spcPct val="90000"/>
              </a:lnSpc>
              <a:spcBef>
                <a:spcPts val="600"/>
              </a:spcBef>
              <a:buClr>
                <a:schemeClr val="accent2">
                  <a:lumMod val="75000"/>
                </a:schemeClr>
              </a:buClr>
              <a:buSzPct val="77777"/>
              <a:tabLst>
                <a:tab pos="295910" algn="l"/>
                <a:tab pos="296545" algn="l"/>
                <a:tab pos="1969770" algn="l"/>
                <a:tab pos="2680335" algn="l"/>
                <a:tab pos="2915920" algn="l"/>
              </a:tabLst>
            </a:pPr>
            <a:endParaRPr lang="en-US" sz="1600" dirty="0"/>
          </a:p>
          <a:p>
            <a:pPr marL="12700" marR="618490">
              <a:lnSpc>
                <a:spcPts val="1939"/>
              </a:lnSpc>
              <a:spcBef>
                <a:spcPts val="630"/>
              </a:spcBef>
              <a:buClr>
                <a:schemeClr val="accent2">
                  <a:lumMod val="75000"/>
                </a:schemeClr>
              </a:buClr>
              <a:buSzPct val="80555"/>
              <a:tabLst>
                <a:tab pos="295910" algn="l"/>
                <a:tab pos="296545" algn="l"/>
              </a:tabLst>
            </a:pPr>
            <a:r>
              <a:rPr lang="en-US" sz="1600" dirty="0"/>
              <a:t>The upper portion of the retina is represented superiorly and the lower portion inferiorly.</a:t>
            </a:r>
          </a:p>
          <a:p>
            <a:pPr>
              <a:buClr>
                <a:schemeClr val="accent2">
                  <a:lumMod val="75000"/>
                </a:schemeClr>
              </a:buClr>
            </a:pPr>
            <a:endParaRPr lang="en-US" sz="1600" dirty="0"/>
          </a:p>
          <a:p>
            <a:pPr>
              <a:buClr>
                <a:schemeClr val="accent2">
                  <a:lumMod val="75000"/>
                </a:schemeClr>
              </a:buClr>
            </a:pPr>
            <a:endParaRPr lang="en-US" sz="1600" dirty="0"/>
          </a:p>
        </p:txBody>
      </p:sp>
      <p:sp>
        <p:nvSpPr>
          <p:cNvPr id="5" name="TextBox 4"/>
          <p:cNvSpPr txBox="1"/>
          <p:nvPr/>
        </p:nvSpPr>
        <p:spPr>
          <a:xfrm>
            <a:off x="9452675" y="0"/>
            <a:ext cx="2733328" cy="307777"/>
          </a:xfrm>
          <a:prstGeom prst="rect">
            <a:avLst/>
          </a:prstGeom>
          <a:solidFill>
            <a:srgbClr val="E4CBE7"/>
          </a:solidFill>
          <a:ln>
            <a:solidFill>
              <a:srgbClr val="A954AB"/>
            </a:solidFill>
          </a:ln>
          <a:effectLst/>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1400" b="1" dirty="0">
                <a:solidFill>
                  <a:schemeClr val="tx2"/>
                </a:solidFill>
                <a:latin typeface="+mj-lt"/>
                <a:ea typeface="+mj-ea"/>
                <a:cs typeface="+mj-cs"/>
              </a:rPr>
              <a:t>ONLY IN FEMALES’ SLIDES </a:t>
            </a:r>
          </a:p>
        </p:txBody>
      </p:sp>
      <p:sp>
        <p:nvSpPr>
          <p:cNvPr id="6" name="object 17"/>
          <p:cNvSpPr/>
          <p:nvPr/>
        </p:nvSpPr>
        <p:spPr>
          <a:xfrm>
            <a:off x="7822604" y="1219200"/>
            <a:ext cx="3756799" cy="2553622"/>
          </a:xfrm>
          <a:prstGeom prst="rect">
            <a:avLst/>
          </a:prstGeom>
          <a:blipFill>
            <a:blip r:embed="rId2" cstate="print"/>
            <a:stretch>
              <a:fillRect/>
            </a:stretch>
          </a:blipFill>
        </p:spPr>
        <p:txBody>
          <a:bodyPr wrap="square" lIns="0" tIns="0" rIns="0" bIns="0" rtlCol="0"/>
          <a:lstStyle/>
          <a:p>
            <a:endParaRPr/>
          </a:p>
        </p:txBody>
      </p:sp>
      <p:sp>
        <p:nvSpPr>
          <p:cNvPr id="7" name="object 18"/>
          <p:cNvSpPr/>
          <p:nvPr/>
        </p:nvSpPr>
        <p:spPr>
          <a:xfrm>
            <a:off x="7966619" y="3773938"/>
            <a:ext cx="3612783" cy="2480317"/>
          </a:xfrm>
          <a:prstGeom prst="rect">
            <a:avLst/>
          </a:prstGeom>
          <a:blipFill>
            <a:blip r:embed="rId3"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232770278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Cont.</a:t>
            </a:r>
          </a:p>
        </p:txBody>
      </p:sp>
      <p:sp>
        <p:nvSpPr>
          <p:cNvPr id="3" name="Slide Number Placeholder 2"/>
          <p:cNvSpPr>
            <a:spLocks noGrp="1"/>
          </p:cNvSpPr>
          <p:nvPr>
            <p:ph type="sldNum" sz="quarter" idx="12"/>
          </p:nvPr>
        </p:nvSpPr>
        <p:spPr/>
        <p:txBody>
          <a:bodyPr/>
          <a:lstStyle/>
          <a:p>
            <a:fld id="{4929A69E-7D8F-4515-9605-0315ABD4F316}" type="slidenum">
              <a:rPr lang="en-US" smtClean="0"/>
              <a:t>41</a:t>
            </a:fld>
            <a:endParaRPr lang="en-US" dirty="0"/>
          </a:p>
        </p:txBody>
      </p:sp>
      <p:sp>
        <p:nvSpPr>
          <p:cNvPr id="4" name="Content Placeholder 3"/>
          <p:cNvSpPr>
            <a:spLocks noGrp="1"/>
          </p:cNvSpPr>
          <p:nvPr>
            <p:ph sz="quarter" idx="1"/>
          </p:nvPr>
        </p:nvSpPr>
        <p:spPr>
          <a:xfrm>
            <a:off x="609460" y="1270484"/>
            <a:ext cx="14197920" cy="4937760"/>
          </a:xfrm>
        </p:spPr>
        <p:txBody>
          <a:bodyPr>
            <a:noAutofit/>
          </a:bodyPr>
          <a:lstStyle/>
          <a:p>
            <a:pPr marL="0" indent="0">
              <a:buClr>
                <a:schemeClr val="accent2">
                  <a:lumMod val="75000"/>
                </a:schemeClr>
              </a:buClr>
              <a:buNone/>
            </a:pPr>
            <a:r>
              <a:rPr lang="en-US" sz="1600" dirty="0">
                <a:solidFill>
                  <a:schemeClr val="accent2">
                    <a:lumMod val="75000"/>
                  </a:schemeClr>
                </a:solidFill>
              </a:rPr>
              <a:t>1. Primary visual cortex (</a:t>
            </a:r>
            <a:r>
              <a:rPr lang="en-US" sz="1600" dirty="0" err="1">
                <a:solidFill>
                  <a:schemeClr val="accent2">
                    <a:lumMod val="75000"/>
                  </a:schemeClr>
                </a:solidFill>
              </a:rPr>
              <a:t>braodmann</a:t>
            </a:r>
            <a:r>
              <a:rPr lang="en-US" sz="1600" dirty="0">
                <a:solidFill>
                  <a:schemeClr val="accent2">
                    <a:lumMod val="75000"/>
                  </a:schemeClr>
                </a:solidFill>
              </a:rPr>
              <a:t> area </a:t>
            </a:r>
            <a:r>
              <a:rPr lang="en-US" sz="1600" dirty="0">
                <a:solidFill>
                  <a:schemeClr val="accent4">
                    <a:lumMod val="75000"/>
                  </a:schemeClr>
                </a:solidFill>
              </a:rPr>
              <a:t>17</a:t>
            </a:r>
            <a:r>
              <a:rPr lang="en-US" sz="1600" dirty="0">
                <a:solidFill>
                  <a:schemeClr val="accent2">
                    <a:lumMod val="75000"/>
                  </a:schemeClr>
                </a:solidFill>
              </a:rPr>
              <a:t>):</a:t>
            </a:r>
          </a:p>
          <a:p>
            <a:pPr marL="0" indent="0">
              <a:buClr>
                <a:schemeClr val="accent2">
                  <a:lumMod val="75000"/>
                </a:schemeClr>
              </a:buClr>
              <a:buNone/>
            </a:pPr>
            <a:r>
              <a:rPr lang="en-US" sz="1600" dirty="0"/>
              <a:t>Perceive sensation of vision (movement + shapes + stereoscopic vision + brightness) &amp; has blobs for color detection.</a:t>
            </a:r>
          </a:p>
          <a:p>
            <a:pPr>
              <a:buClr>
                <a:schemeClr val="accent2">
                  <a:lumMod val="75000"/>
                </a:schemeClr>
              </a:buClr>
              <a:buFont typeface="Arial" panose="020B0604020202020204" pitchFamily="34" charset="0"/>
              <a:buChar char="•"/>
            </a:pPr>
            <a:endParaRPr lang="en-US" sz="300" dirty="0"/>
          </a:p>
          <a:p>
            <a:pPr marL="0" indent="0">
              <a:lnSpc>
                <a:spcPts val="2855"/>
              </a:lnSpc>
              <a:buNone/>
              <a:tabLst>
                <a:tab pos="3710304" algn="l"/>
              </a:tabLst>
            </a:pPr>
            <a:r>
              <a:rPr lang="en-US" sz="1600" dirty="0">
                <a:solidFill>
                  <a:schemeClr val="accent2">
                    <a:lumMod val="75000"/>
                  </a:schemeClr>
                </a:solidFill>
              </a:rPr>
              <a:t>2.  Association visual cortex (area 18 &amp;19) (secondary visual areas ):</a:t>
            </a:r>
          </a:p>
          <a:p>
            <a:pPr marL="12700" marR="3284220" indent="0">
              <a:spcBef>
                <a:spcPts val="25"/>
              </a:spcBef>
              <a:buNone/>
            </a:pPr>
            <a:r>
              <a:rPr lang="en-US" sz="1600" dirty="0"/>
              <a:t>Located mainly anterior to the primary visual cortex Function:</a:t>
            </a:r>
          </a:p>
          <a:p>
            <a:pPr marL="355600" marR="3284220" indent="-342900">
              <a:spcBef>
                <a:spcPts val="25"/>
              </a:spcBef>
              <a:buFont typeface="Arial" charset="0"/>
              <a:buChar char="•"/>
            </a:pPr>
            <a:endParaRPr lang="en-US" sz="1600" dirty="0"/>
          </a:p>
          <a:p>
            <a:pPr marL="355600" marR="3284220" indent="-342900">
              <a:spcBef>
                <a:spcPts val="25"/>
              </a:spcBef>
              <a:buFont typeface="Arial" charset="0"/>
              <a:buChar char="•"/>
            </a:pPr>
            <a:r>
              <a:rPr lang="en-US" sz="1600" dirty="0">
                <a:solidFill>
                  <a:schemeClr val="bg2">
                    <a:lumMod val="75000"/>
                  </a:schemeClr>
                </a:solidFill>
              </a:rPr>
              <a:t>interpretation of visual stimuli:</a:t>
            </a:r>
          </a:p>
          <a:p>
            <a:pPr marL="12700" marR="3284220" indent="0">
              <a:lnSpc>
                <a:spcPct val="100000"/>
              </a:lnSpc>
              <a:spcBef>
                <a:spcPts val="25"/>
              </a:spcBef>
              <a:buNone/>
            </a:pPr>
            <a:r>
              <a:rPr lang="en-US" sz="1600" dirty="0"/>
              <a:t>- The  fixation  mechanism  that  causes  the eyes to “lock” on the object of attention is controlled  by secondary visual center.</a:t>
            </a:r>
          </a:p>
          <a:p>
            <a:pPr marL="12700" marR="3284220" indent="0">
              <a:lnSpc>
                <a:spcPct val="100000"/>
              </a:lnSpc>
              <a:spcBef>
                <a:spcPts val="25"/>
              </a:spcBef>
              <a:buNone/>
            </a:pPr>
            <a:endParaRPr lang="en-US" sz="1600" dirty="0"/>
          </a:p>
          <a:p>
            <a:pPr marL="12700" marR="3284220" indent="0">
              <a:lnSpc>
                <a:spcPct val="100000"/>
              </a:lnSpc>
              <a:spcBef>
                <a:spcPts val="25"/>
              </a:spcBef>
              <a:buNone/>
            </a:pPr>
            <a:r>
              <a:rPr lang="en-US" sz="1600" dirty="0"/>
              <a:t>- When this fixation area is destroyed bilaterally, causes difficulty keeping its eyes  directed toward a given fixation point.</a:t>
            </a:r>
          </a:p>
          <a:p>
            <a:pPr>
              <a:lnSpc>
                <a:spcPct val="100000"/>
              </a:lnSpc>
              <a:spcBef>
                <a:spcPts val="30"/>
              </a:spcBef>
            </a:pPr>
            <a:endParaRPr lang="en-US" sz="1600" dirty="0">
              <a:solidFill>
                <a:schemeClr val="accent2">
                  <a:lumMod val="75000"/>
                </a:schemeClr>
              </a:solidFill>
            </a:endParaRPr>
          </a:p>
          <a:p>
            <a:pPr>
              <a:lnSpc>
                <a:spcPct val="100000"/>
              </a:lnSpc>
              <a:buFont typeface="Arial" charset="0"/>
              <a:buChar char="•"/>
            </a:pPr>
            <a:r>
              <a:rPr lang="en-US" sz="1600" dirty="0">
                <a:solidFill>
                  <a:schemeClr val="bg2">
                    <a:lumMod val="75000"/>
                  </a:schemeClr>
                </a:solidFill>
              </a:rPr>
              <a:t>Effect of Removing the Primary Visual Cortex:</a:t>
            </a:r>
          </a:p>
          <a:p>
            <a:pPr marL="0" indent="0">
              <a:lnSpc>
                <a:spcPct val="100000"/>
              </a:lnSpc>
              <a:buNone/>
            </a:pPr>
            <a:r>
              <a:rPr lang="en-US" sz="1600" dirty="0"/>
              <a:t>- Removal of the primary visual cortex causes loss of conscious vision (blindness).</a:t>
            </a:r>
          </a:p>
          <a:p>
            <a:pPr marL="0" indent="0">
              <a:lnSpc>
                <a:spcPct val="100000"/>
              </a:lnSpc>
              <a:buNone/>
            </a:pPr>
            <a:endParaRPr lang="en-US" sz="1600" dirty="0"/>
          </a:p>
          <a:p>
            <a:pPr>
              <a:lnSpc>
                <a:spcPct val="100000"/>
              </a:lnSpc>
              <a:buClr>
                <a:schemeClr val="accent2">
                  <a:lumMod val="75000"/>
                </a:schemeClr>
              </a:buClr>
              <a:buFont typeface=".LucidaGrandeUI" charset="0"/>
              <a:buChar char="▸"/>
            </a:pPr>
            <a:r>
              <a:rPr lang="en-US" sz="1600" dirty="0"/>
              <a:t>but patient react subconsciously to changes in light intensity, to movement in the visual scene. These reactions include turning  </a:t>
            </a:r>
          </a:p>
          <a:p>
            <a:pPr marL="0" indent="0">
              <a:lnSpc>
                <a:spcPct val="100000"/>
              </a:lnSpc>
              <a:buClr>
                <a:schemeClr val="accent2">
                  <a:lumMod val="75000"/>
                </a:schemeClr>
              </a:buClr>
              <a:buNone/>
            </a:pPr>
            <a:r>
              <a:rPr lang="en-US" sz="1600" dirty="0"/>
              <a:t>     the eyes, turning the head, and avoidance.  This vision is believed to be sub served by neuronal pathways that pass from the optic </a:t>
            </a:r>
          </a:p>
          <a:p>
            <a:pPr marL="0" indent="0">
              <a:lnSpc>
                <a:spcPct val="100000"/>
              </a:lnSpc>
              <a:buClr>
                <a:schemeClr val="accent2">
                  <a:lumMod val="75000"/>
                </a:schemeClr>
              </a:buClr>
              <a:buNone/>
            </a:pPr>
            <a:r>
              <a:rPr lang="en-US" sz="1600" dirty="0"/>
              <a:t>     tracts mainly into the superior colliculi</a:t>
            </a:r>
          </a:p>
        </p:txBody>
      </p:sp>
      <p:sp>
        <p:nvSpPr>
          <p:cNvPr id="5" name="TextBox 4"/>
          <p:cNvSpPr txBox="1"/>
          <p:nvPr/>
        </p:nvSpPr>
        <p:spPr>
          <a:xfrm>
            <a:off x="9452675" y="0"/>
            <a:ext cx="2733328" cy="307777"/>
          </a:xfrm>
          <a:prstGeom prst="rect">
            <a:avLst/>
          </a:prstGeom>
          <a:solidFill>
            <a:srgbClr val="E4CBE7"/>
          </a:solidFill>
          <a:ln>
            <a:solidFill>
              <a:srgbClr val="A954AB"/>
            </a:solidFill>
          </a:ln>
          <a:effectLst/>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1400" b="1" dirty="0">
                <a:solidFill>
                  <a:schemeClr val="tx2"/>
                </a:solidFill>
                <a:latin typeface="+mj-lt"/>
                <a:ea typeface="+mj-ea"/>
                <a:cs typeface="+mj-cs"/>
              </a:rPr>
              <a:t>ONLY IN FEMALES’ SLIDES </a:t>
            </a:r>
          </a:p>
        </p:txBody>
      </p:sp>
    </p:spTree>
    <p:extLst>
      <p:ext uri="{BB962C8B-B14F-4D97-AF65-F5344CB8AC3E}">
        <p14:creationId xmlns:p14="http://schemas.microsoft.com/office/powerpoint/2010/main" val="336245431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Cont.</a:t>
            </a:r>
          </a:p>
        </p:txBody>
      </p:sp>
      <p:sp>
        <p:nvSpPr>
          <p:cNvPr id="3" name="Slide Number Placeholder 2"/>
          <p:cNvSpPr>
            <a:spLocks noGrp="1"/>
          </p:cNvSpPr>
          <p:nvPr>
            <p:ph type="sldNum" sz="quarter" idx="12"/>
          </p:nvPr>
        </p:nvSpPr>
        <p:spPr/>
        <p:txBody>
          <a:bodyPr/>
          <a:lstStyle/>
          <a:p>
            <a:fld id="{4929A69E-7D8F-4515-9605-0315ABD4F316}" type="slidenum">
              <a:rPr lang="en-US" smtClean="0"/>
              <a:t>42</a:t>
            </a:fld>
            <a:endParaRPr lang="en-US" dirty="0"/>
          </a:p>
        </p:txBody>
      </p:sp>
      <p:sp>
        <p:nvSpPr>
          <p:cNvPr id="7" name="TextBox 6"/>
          <p:cNvSpPr txBox="1"/>
          <p:nvPr/>
        </p:nvSpPr>
        <p:spPr>
          <a:xfrm>
            <a:off x="9455497" y="0"/>
            <a:ext cx="2733328" cy="307777"/>
          </a:xfrm>
          <a:prstGeom prst="rect">
            <a:avLst/>
          </a:prstGeom>
          <a:solidFill>
            <a:srgbClr val="E4CBE7"/>
          </a:solidFill>
          <a:ln>
            <a:solidFill>
              <a:srgbClr val="A954AB"/>
            </a:solidFill>
          </a:ln>
          <a:effectLst/>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1400" b="1" dirty="0">
                <a:solidFill>
                  <a:schemeClr val="tx2"/>
                </a:solidFill>
                <a:latin typeface="+mj-lt"/>
                <a:ea typeface="+mj-ea"/>
                <a:cs typeface="+mj-cs"/>
              </a:rPr>
              <a:t>ONLY IN FEMALES’ SLIDES </a:t>
            </a:r>
          </a:p>
        </p:txBody>
      </p:sp>
      <p:sp>
        <p:nvSpPr>
          <p:cNvPr id="9" name="Content Placeholder 3"/>
          <p:cNvSpPr>
            <a:spLocks noGrp="1"/>
          </p:cNvSpPr>
          <p:nvPr>
            <p:ph sz="quarter" idx="1"/>
          </p:nvPr>
        </p:nvSpPr>
        <p:spPr>
          <a:xfrm>
            <a:off x="553549" y="1296764"/>
            <a:ext cx="7845119" cy="4706183"/>
          </a:xfrm>
        </p:spPr>
        <p:txBody>
          <a:bodyPr>
            <a:normAutofit/>
          </a:bodyPr>
          <a:lstStyle/>
          <a:p>
            <a:pPr>
              <a:buClr>
                <a:schemeClr val="accent2">
                  <a:lumMod val="75000"/>
                </a:schemeClr>
              </a:buClr>
            </a:pPr>
            <a:r>
              <a:rPr lang="en-US" sz="1600" dirty="0"/>
              <a:t>Color blobs: are in the visual cortex.  Interspersed among the primary visual columns &amp; among the columns of the  secondary  visual areas.</a:t>
            </a:r>
          </a:p>
          <a:p>
            <a:pPr>
              <a:buClr>
                <a:schemeClr val="accent2">
                  <a:lumMod val="75000"/>
                </a:schemeClr>
              </a:buClr>
            </a:pPr>
            <a:endParaRPr lang="en-US" sz="1600" dirty="0"/>
          </a:p>
          <a:p>
            <a:pPr>
              <a:buClr>
                <a:schemeClr val="accent2">
                  <a:lumMod val="75000"/>
                </a:schemeClr>
              </a:buClr>
            </a:pPr>
            <a:r>
              <a:rPr lang="en-US" sz="1600" dirty="0"/>
              <a:t>Column-like areas called color blobs.  Clusters of cells responsible for color detection.</a:t>
            </a:r>
          </a:p>
          <a:p>
            <a:pPr>
              <a:buClr>
                <a:schemeClr val="accent2">
                  <a:lumMod val="75000"/>
                </a:schemeClr>
              </a:buClr>
            </a:pPr>
            <a:endParaRPr lang="en-US" sz="1600" dirty="0"/>
          </a:p>
          <a:p>
            <a:pPr>
              <a:buClr>
                <a:schemeClr val="accent2">
                  <a:lumMod val="75000"/>
                </a:schemeClr>
              </a:buClr>
            </a:pPr>
            <a:r>
              <a:rPr lang="en-US" sz="1600" dirty="0"/>
              <a:t>Simple cells detect color contrast details,  bars of light, lines, borders and edges.</a:t>
            </a:r>
          </a:p>
          <a:p>
            <a:pPr>
              <a:buClr>
                <a:schemeClr val="accent2">
                  <a:lumMod val="75000"/>
                </a:schemeClr>
              </a:buClr>
            </a:pPr>
            <a:endParaRPr lang="en-US" sz="1600" dirty="0"/>
          </a:p>
          <a:p>
            <a:pPr>
              <a:buClr>
                <a:schemeClr val="accent2">
                  <a:lumMod val="75000"/>
                </a:schemeClr>
              </a:buClr>
            </a:pPr>
            <a:r>
              <a:rPr lang="en-US" sz="1600" dirty="0"/>
              <a:t>Complex cells detect line orientation when a line is displaced laterally or vertically in the visual field ( linear  movements of a stimulus).</a:t>
            </a:r>
          </a:p>
          <a:p>
            <a:pPr>
              <a:buClr>
                <a:schemeClr val="accent2">
                  <a:lumMod val="75000"/>
                </a:schemeClr>
              </a:buClr>
            </a:pPr>
            <a:endParaRPr lang="en-US" sz="1600" dirty="0"/>
          </a:p>
        </p:txBody>
      </p:sp>
      <p:sp>
        <p:nvSpPr>
          <p:cNvPr id="11" name="object 5"/>
          <p:cNvSpPr/>
          <p:nvPr/>
        </p:nvSpPr>
        <p:spPr>
          <a:xfrm>
            <a:off x="8398668" y="1296764"/>
            <a:ext cx="3180735" cy="4868540"/>
          </a:xfrm>
          <a:prstGeom prst="rect">
            <a:avLst/>
          </a:prstGeom>
          <a:blipFill>
            <a:blip r:embed="rId2"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117400347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a:bodyPr>
          <a:lstStyle/>
          <a:p>
            <a:r>
              <a:rPr lang="en-US" sz="3200" dirty="0"/>
              <a:t>Cont.</a:t>
            </a:r>
          </a:p>
        </p:txBody>
      </p:sp>
      <p:sp>
        <p:nvSpPr>
          <p:cNvPr id="3" name="عنصر نائب لرقم الشريحة 2"/>
          <p:cNvSpPr>
            <a:spLocks noGrp="1"/>
          </p:cNvSpPr>
          <p:nvPr>
            <p:ph type="sldNum" sz="quarter" idx="12"/>
          </p:nvPr>
        </p:nvSpPr>
        <p:spPr/>
        <p:txBody>
          <a:bodyPr/>
          <a:lstStyle/>
          <a:p>
            <a:fld id="{4929A69E-7D8F-4515-9605-0315ABD4F316}" type="slidenum">
              <a:rPr lang="en-US" smtClean="0"/>
              <a:t>43</a:t>
            </a:fld>
            <a:endParaRPr lang="en-US" dirty="0"/>
          </a:p>
        </p:txBody>
      </p:sp>
      <p:sp>
        <p:nvSpPr>
          <p:cNvPr id="7" name="TextBox 6"/>
          <p:cNvSpPr txBox="1"/>
          <p:nvPr/>
        </p:nvSpPr>
        <p:spPr>
          <a:xfrm>
            <a:off x="9452675" y="0"/>
            <a:ext cx="2733328" cy="307777"/>
          </a:xfrm>
          <a:prstGeom prst="rect">
            <a:avLst/>
          </a:prstGeom>
          <a:solidFill>
            <a:srgbClr val="E4CBE7"/>
          </a:solidFill>
          <a:ln>
            <a:solidFill>
              <a:srgbClr val="A954AB"/>
            </a:solidFill>
          </a:ln>
          <a:effectLst/>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1400" b="1" dirty="0">
                <a:solidFill>
                  <a:schemeClr val="tx2"/>
                </a:solidFill>
                <a:latin typeface="+mj-lt"/>
                <a:ea typeface="+mj-ea"/>
                <a:cs typeface="+mj-cs"/>
              </a:rPr>
              <a:t>ONLY IN FEMALES’ SLIDES </a:t>
            </a:r>
          </a:p>
        </p:txBody>
      </p:sp>
      <p:sp>
        <p:nvSpPr>
          <p:cNvPr id="8" name="object 6"/>
          <p:cNvSpPr/>
          <p:nvPr/>
        </p:nvSpPr>
        <p:spPr>
          <a:xfrm>
            <a:off x="6598468" y="2852936"/>
            <a:ext cx="4980935" cy="3281536"/>
          </a:xfrm>
          <a:prstGeom prst="rect">
            <a:avLst/>
          </a:prstGeom>
          <a:blipFill>
            <a:blip r:embed="rId2" cstate="print"/>
            <a:srcRect/>
            <a:stretch>
              <a:fillRect l="-2866" t="-11327" r="-3569" b="-4777"/>
            </a:stretch>
          </a:blipFill>
        </p:spPr>
        <p:txBody>
          <a:bodyPr wrap="square" lIns="0" tIns="0" rIns="0" bIns="0" rtlCol="0"/>
          <a:lstStyle/>
          <a:p>
            <a:endParaRPr/>
          </a:p>
        </p:txBody>
      </p:sp>
      <p:sp>
        <p:nvSpPr>
          <p:cNvPr id="9" name="object 7"/>
          <p:cNvSpPr/>
          <p:nvPr/>
        </p:nvSpPr>
        <p:spPr>
          <a:xfrm>
            <a:off x="609460" y="2707637"/>
            <a:ext cx="5052903" cy="3281536"/>
          </a:xfrm>
          <a:prstGeom prst="rect">
            <a:avLst/>
          </a:prstGeom>
          <a:blipFill>
            <a:blip r:embed="rId3" cstate="print"/>
            <a:srcRect/>
            <a:stretch>
              <a:fillRect t="-8112" b="-1"/>
            </a:stretch>
          </a:blipFill>
        </p:spPr>
        <p:txBody>
          <a:bodyPr wrap="square" lIns="0" tIns="0" rIns="0" bIns="0" rtlCol="0"/>
          <a:lstStyle/>
          <a:p>
            <a:endParaRPr/>
          </a:p>
        </p:txBody>
      </p:sp>
      <p:sp>
        <p:nvSpPr>
          <p:cNvPr id="10" name="object 5"/>
          <p:cNvSpPr txBox="1"/>
          <p:nvPr/>
        </p:nvSpPr>
        <p:spPr>
          <a:xfrm>
            <a:off x="609460" y="1318416"/>
            <a:ext cx="10969943" cy="1015663"/>
          </a:xfrm>
          <a:prstGeom prst="rect">
            <a:avLst/>
          </a:prstGeom>
          <a:ln>
            <a:noFill/>
          </a:ln>
        </p:spPr>
        <p:style>
          <a:lnRef idx="2">
            <a:schemeClr val="accent2"/>
          </a:lnRef>
          <a:fillRef idx="1">
            <a:schemeClr val="lt1"/>
          </a:fillRef>
          <a:effectRef idx="0">
            <a:schemeClr val="accent2"/>
          </a:effectRef>
          <a:fontRef idx="minor">
            <a:schemeClr val="dk1"/>
          </a:fontRef>
        </p:style>
        <p:txBody>
          <a:bodyPr vert="horz" wrap="square" lIns="0" tIns="0" rIns="0" bIns="0" rtlCol="0">
            <a:spAutoFit/>
          </a:bodyPr>
          <a:lstStyle/>
          <a:p>
            <a:pPr marL="298450" indent="-285750">
              <a:lnSpc>
                <a:spcPct val="100000"/>
              </a:lnSpc>
              <a:buClr>
                <a:schemeClr val="accent2">
                  <a:lumMod val="75000"/>
                </a:schemeClr>
              </a:buClr>
              <a:buFont typeface=".LucidaGrandeUI" charset="0"/>
              <a:buChar char="▸"/>
              <a:tabLst>
                <a:tab pos="1308100" algn="l"/>
              </a:tabLst>
            </a:pPr>
            <a:r>
              <a:rPr sz="1800" dirty="0">
                <a:solidFill>
                  <a:schemeClr val="accent2">
                    <a:lumMod val="75000"/>
                  </a:schemeClr>
                </a:solidFill>
              </a:rPr>
              <a:t>Macular sparing</a:t>
            </a:r>
            <a:r>
              <a:rPr lang="en-US" sz="1800" dirty="0">
                <a:solidFill>
                  <a:schemeClr val="accent2">
                    <a:lumMod val="75000"/>
                  </a:schemeClr>
                </a:solidFill>
              </a:rPr>
              <a:t>:</a:t>
            </a:r>
            <a:r>
              <a:rPr sz="1800" dirty="0">
                <a:solidFill>
                  <a:schemeClr val="accent2">
                    <a:lumMod val="75000"/>
                  </a:schemeClr>
                </a:solidFill>
              </a:rPr>
              <a:t> </a:t>
            </a:r>
            <a:r>
              <a:rPr sz="1600" dirty="0">
                <a:solidFill>
                  <a:schemeClr val="tx1"/>
                </a:solidFill>
              </a:rPr>
              <a:t>loss of peripheral vision with intact macular vision</a:t>
            </a:r>
            <a:r>
              <a:rPr lang="en-US" sz="1600" dirty="0">
                <a:solidFill>
                  <a:schemeClr val="tx1"/>
                </a:solidFill>
              </a:rPr>
              <a:t>.</a:t>
            </a:r>
            <a:endParaRPr sz="1600" dirty="0">
              <a:solidFill>
                <a:schemeClr val="tx1"/>
              </a:solidFill>
            </a:endParaRPr>
          </a:p>
          <a:p>
            <a:pPr marL="285750" indent="-285750">
              <a:lnSpc>
                <a:spcPct val="100000"/>
              </a:lnSpc>
              <a:spcBef>
                <a:spcPts val="5"/>
              </a:spcBef>
              <a:buClr>
                <a:schemeClr val="accent2">
                  <a:lumMod val="75000"/>
                </a:schemeClr>
              </a:buClr>
              <a:buFont typeface=".LucidaGrandeUI" charset="0"/>
              <a:buChar char="▸"/>
            </a:pPr>
            <a:endParaRPr sz="1600" dirty="0">
              <a:solidFill>
                <a:schemeClr val="tx1"/>
              </a:solidFill>
            </a:endParaRPr>
          </a:p>
          <a:p>
            <a:pPr marL="298450" indent="-285750">
              <a:lnSpc>
                <a:spcPct val="100000"/>
              </a:lnSpc>
              <a:buClr>
                <a:schemeClr val="accent2">
                  <a:lumMod val="75000"/>
                </a:schemeClr>
              </a:buClr>
              <a:buFont typeface=".LucidaGrandeUI" charset="0"/>
              <a:buChar char="▸"/>
            </a:pPr>
            <a:r>
              <a:rPr sz="1600" dirty="0">
                <a:solidFill>
                  <a:schemeClr val="tx1"/>
                </a:solidFill>
              </a:rPr>
              <a:t>because the macular representation is separate from that of the peripheral</a:t>
            </a:r>
            <a:r>
              <a:rPr lang="en-US" sz="1600" dirty="0">
                <a:solidFill>
                  <a:schemeClr val="tx1"/>
                </a:solidFill>
              </a:rPr>
              <a:t> </a:t>
            </a:r>
            <a:r>
              <a:rPr sz="1600" dirty="0">
                <a:solidFill>
                  <a:schemeClr val="tx1"/>
                </a:solidFill>
              </a:rPr>
              <a:t>fields and  is very large relative to that  of the peripheral fields.</a:t>
            </a:r>
          </a:p>
        </p:txBody>
      </p:sp>
    </p:spTree>
    <p:extLst>
      <p:ext uri="{BB962C8B-B14F-4D97-AF65-F5344CB8AC3E}">
        <p14:creationId xmlns:p14="http://schemas.microsoft.com/office/powerpoint/2010/main" val="134441215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461" y="152400"/>
            <a:ext cx="10957560" cy="990600"/>
          </a:xfrm>
        </p:spPr>
        <p:txBody>
          <a:bodyPr>
            <a:normAutofit fontScale="90000"/>
          </a:bodyPr>
          <a:lstStyle/>
          <a:p>
            <a:r>
              <a:rPr lang="en-US" dirty="0" smtClean="0"/>
              <a:t>Determination of distance of an object from the eye “depth perception”</a:t>
            </a:r>
            <a:endParaRPr lang="en-US" dirty="0"/>
          </a:p>
        </p:txBody>
      </p:sp>
      <p:sp>
        <p:nvSpPr>
          <p:cNvPr id="3" name="Slide Number Placeholder 2"/>
          <p:cNvSpPr>
            <a:spLocks noGrp="1"/>
          </p:cNvSpPr>
          <p:nvPr>
            <p:ph type="sldNum" sz="quarter" idx="12"/>
          </p:nvPr>
        </p:nvSpPr>
        <p:spPr/>
        <p:txBody>
          <a:bodyPr/>
          <a:lstStyle/>
          <a:p>
            <a:fld id="{4929A69E-7D8F-4515-9605-0315ABD4F316}" type="slidenum">
              <a:rPr lang="en-US" smtClean="0"/>
              <a:t>44</a:t>
            </a:fld>
            <a:endParaRPr lang="en-US" dirty="0"/>
          </a:p>
        </p:txBody>
      </p:sp>
      <p:sp>
        <p:nvSpPr>
          <p:cNvPr id="4" name="Content Placeholder 3"/>
          <p:cNvSpPr>
            <a:spLocks noGrp="1"/>
          </p:cNvSpPr>
          <p:nvPr>
            <p:ph sz="quarter" idx="1"/>
          </p:nvPr>
        </p:nvSpPr>
        <p:spPr>
          <a:xfrm>
            <a:off x="609461" y="1219200"/>
            <a:ext cx="10165472" cy="4937760"/>
          </a:xfrm>
        </p:spPr>
        <p:txBody>
          <a:bodyPr>
            <a:normAutofit/>
          </a:bodyPr>
          <a:lstStyle/>
          <a:p>
            <a:pPr>
              <a:buClr>
                <a:schemeClr val="accent2">
                  <a:lumMod val="75000"/>
                </a:schemeClr>
              </a:buClr>
            </a:pPr>
            <a:r>
              <a:rPr lang="en-US" sz="1800" dirty="0">
                <a:solidFill>
                  <a:schemeClr val="accent2">
                    <a:lumMod val="75000"/>
                  </a:schemeClr>
                </a:solidFill>
              </a:rPr>
              <a:t>A  person normally perceives distance  by three major means:</a:t>
            </a:r>
          </a:p>
          <a:p>
            <a:pPr>
              <a:buClr>
                <a:schemeClr val="accent2">
                  <a:lumMod val="75000"/>
                </a:schemeClr>
              </a:buClr>
            </a:pPr>
            <a:endParaRPr lang="en-US" sz="400" dirty="0"/>
          </a:p>
          <a:p>
            <a:pPr marL="0" indent="0">
              <a:buClr>
                <a:schemeClr val="accent2">
                  <a:lumMod val="75000"/>
                </a:schemeClr>
              </a:buClr>
              <a:buNone/>
            </a:pPr>
            <a:r>
              <a:rPr lang="en-US" sz="1600" dirty="0">
                <a:solidFill>
                  <a:schemeClr val="bg2">
                    <a:lumMod val="75000"/>
                  </a:schemeClr>
                </a:solidFill>
              </a:rPr>
              <a:t>1. The sizes of the images of known objects on the  retina, the brain calculate from image sizes the  distances of objects.</a:t>
            </a:r>
          </a:p>
          <a:p>
            <a:pPr marL="0" indent="0">
              <a:buClr>
                <a:schemeClr val="accent2">
                  <a:lumMod val="75000"/>
                </a:schemeClr>
              </a:buClr>
              <a:buNone/>
            </a:pPr>
            <a:endParaRPr lang="en-US" sz="1600" dirty="0">
              <a:solidFill>
                <a:schemeClr val="bg2">
                  <a:lumMod val="75000"/>
                </a:schemeClr>
              </a:solidFill>
            </a:endParaRPr>
          </a:p>
          <a:p>
            <a:pPr marL="0" indent="0">
              <a:buClr>
                <a:schemeClr val="accent2">
                  <a:lumMod val="75000"/>
                </a:schemeClr>
              </a:buClr>
              <a:buNone/>
            </a:pPr>
            <a:r>
              <a:rPr lang="en-US" sz="1600" dirty="0">
                <a:solidFill>
                  <a:schemeClr val="bg2">
                    <a:lumMod val="75000"/>
                  </a:schemeClr>
                </a:solidFill>
              </a:rPr>
              <a:t>2. The phenomenon of moving parallax: </a:t>
            </a:r>
          </a:p>
          <a:p>
            <a:pPr marL="0" indent="0">
              <a:buClr>
                <a:schemeClr val="accent2">
                  <a:lumMod val="75000"/>
                </a:schemeClr>
              </a:buClr>
              <a:buNone/>
            </a:pPr>
            <a:r>
              <a:rPr lang="en-US" sz="1600" dirty="0"/>
              <a:t>when the  person moves his head to one side or the other, the images of close-by objects move rapidly across the retinas, while the images of distant objects remain almost completely stationary.</a:t>
            </a:r>
          </a:p>
          <a:p>
            <a:pPr marL="342900" indent="-342900">
              <a:buClr>
                <a:schemeClr val="accent2">
                  <a:lumMod val="75000"/>
                </a:schemeClr>
              </a:buClr>
              <a:buFont typeface="+mj-lt"/>
              <a:buAutoNum type="arabicPeriod"/>
            </a:pPr>
            <a:endParaRPr lang="en-US" sz="1600" dirty="0"/>
          </a:p>
          <a:p>
            <a:pPr marL="0" indent="0">
              <a:buClr>
                <a:schemeClr val="accent2">
                  <a:lumMod val="75000"/>
                </a:schemeClr>
              </a:buClr>
              <a:buNone/>
            </a:pPr>
            <a:r>
              <a:rPr lang="en-US" sz="1600" dirty="0">
                <a:solidFill>
                  <a:schemeClr val="bg2">
                    <a:lumMod val="75000"/>
                  </a:schemeClr>
                </a:solidFill>
              </a:rPr>
              <a:t>3. The phenomenon of stereopsis or binocular vision: </a:t>
            </a:r>
          </a:p>
          <a:p>
            <a:pPr marL="0" indent="0">
              <a:buClr>
                <a:schemeClr val="accent2">
                  <a:lumMod val="75000"/>
                </a:schemeClr>
              </a:buClr>
              <a:buNone/>
            </a:pPr>
            <a:r>
              <a:rPr lang="en-US" sz="1600" dirty="0">
                <a:solidFill>
                  <a:schemeClr val="bg1">
                    <a:lumMod val="50000"/>
                  </a:schemeClr>
                </a:solidFill>
              </a:rPr>
              <a:t>This binocular parallax (or stereopsis) that gives a  person </a:t>
            </a:r>
          </a:p>
          <a:p>
            <a:pPr marL="0" indent="0">
              <a:buClr>
                <a:schemeClr val="accent2">
                  <a:lumMod val="75000"/>
                </a:schemeClr>
              </a:buClr>
              <a:buNone/>
            </a:pPr>
            <a:r>
              <a:rPr lang="en-US" sz="1600" dirty="0">
                <a:solidFill>
                  <a:schemeClr val="bg1">
                    <a:lumMod val="50000"/>
                  </a:schemeClr>
                </a:solidFill>
              </a:rPr>
              <a:t>with two eyes far Greater ability to judge distances.</a:t>
            </a:r>
          </a:p>
          <a:p>
            <a:pPr marL="0" indent="0">
              <a:buClr>
                <a:schemeClr val="accent2">
                  <a:lumMod val="75000"/>
                </a:schemeClr>
              </a:buClr>
              <a:buNone/>
            </a:pPr>
            <a:r>
              <a:rPr lang="en-US" sz="1600" dirty="0">
                <a:solidFill>
                  <a:schemeClr val="bg1">
                    <a:lumMod val="50000"/>
                  </a:schemeClr>
                </a:solidFill>
              </a:rPr>
              <a:t>Only in female</a:t>
            </a:r>
          </a:p>
          <a:p>
            <a:pPr>
              <a:buClr>
                <a:schemeClr val="accent2">
                  <a:lumMod val="75000"/>
                </a:schemeClr>
              </a:buClr>
            </a:pPr>
            <a:endParaRPr lang="en-US" sz="1600" dirty="0"/>
          </a:p>
        </p:txBody>
      </p:sp>
      <p:sp>
        <p:nvSpPr>
          <p:cNvPr id="6" name="object 11"/>
          <p:cNvSpPr/>
          <p:nvPr/>
        </p:nvSpPr>
        <p:spPr>
          <a:xfrm>
            <a:off x="6238428" y="3573017"/>
            <a:ext cx="5328593" cy="2686536"/>
          </a:xfrm>
          <a:prstGeom prst="rect">
            <a:avLst/>
          </a:prstGeom>
          <a:blipFill>
            <a:blip r:embed="rId2" cstate="print"/>
            <a:stretch>
              <a:fillRect/>
            </a:stretch>
          </a:blipFill>
          <a:ln>
            <a:noFill/>
          </a:ln>
        </p:spPr>
        <p:txBody>
          <a:bodyPr wrap="square" lIns="0" tIns="0" rIns="0" bIns="0" rtlCol="0"/>
          <a:lstStyle/>
          <a:p>
            <a:endParaRPr/>
          </a:p>
        </p:txBody>
      </p:sp>
    </p:spTree>
    <p:extLst>
      <p:ext uri="{BB962C8B-B14F-4D97-AF65-F5344CB8AC3E}">
        <p14:creationId xmlns:p14="http://schemas.microsoft.com/office/powerpoint/2010/main" val="179686492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solidFill>
                  <a:srgbClr val="00B050"/>
                </a:solidFill>
              </a:rPr>
              <a:t>Doctors’ notes</a:t>
            </a:r>
            <a:endParaRPr lang="en-US" sz="3200" dirty="0">
              <a:solidFill>
                <a:srgbClr val="00B050"/>
              </a:solidFill>
            </a:endParaRPr>
          </a:p>
        </p:txBody>
      </p:sp>
      <p:sp>
        <p:nvSpPr>
          <p:cNvPr id="3" name="Slide Number Placeholder 2"/>
          <p:cNvSpPr>
            <a:spLocks noGrp="1"/>
          </p:cNvSpPr>
          <p:nvPr>
            <p:ph type="sldNum" sz="quarter" idx="12"/>
          </p:nvPr>
        </p:nvSpPr>
        <p:spPr/>
        <p:txBody>
          <a:bodyPr/>
          <a:lstStyle/>
          <a:p>
            <a:fld id="{4929A69E-7D8F-4515-9605-0315ABD4F316}" type="slidenum">
              <a:rPr lang="en-US" smtClean="0"/>
              <a:t>45</a:t>
            </a:fld>
            <a:endParaRPr lang="en-US" dirty="0"/>
          </a:p>
        </p:txBody>
      </p:sp>
      <p:sp>
        <p:nvSpPr>
          <p:cNvPr id="4" name="Content Placeholder 3"/>
          <p:cNvSpPr>
            <a:spLocks noGrp="1"/>
          </p:cNvSpPr>
          <p:nvPr>
            <p:ph sz="quarter" idx="1"/>
          </p:nvPr>
        </p:nvSpPr>
        <p:spPr>
          <a:xfrm>
            <a:off x="664738" y="1196752"/>
            <a:ext cx="10969943" cy="4937760"/>
          </a:xfrm>
        </p:spPr>
        <p:txBody>
          <a:bodyPr>
            <a:normAutofit/>
          </a:bodyPr>
          <a:lstStyle/>
          <a:p>
            <a:r>
              <a:rPr lang="en-US" sz="1800" dirty="0">
                <a:solidFill>
                  <a:srgbClr val="00B050"/>
                </a:solidFill>
              </a:rPr>
              <a:t>Internal carotid compresses the temporal side of optic chiasm on both sides will result in bi-nasal </a:t>
            </a:r>
            <a:r>
              <a:rPr lang="en-US" sz="1800" dirty="0" err="1" smtClean="0">
                <a:solidFill>
                  <a:srgbClr val="00B050"/>
                </a:solidFill>
              </a:rPr>
              <a:t>heminopia</a:t>
            </a:r>
            <a:r>
              <a:rPr lang="en-US" sz="1800" dirty="0" smtClean="0">
                <a:solidFill>
                  <a:srgbClr val="00B050"/>
                </a:solidFill>
              </a:rPr>
              <a:t>.</a:t>
            </a:r>
          </a:p>
          <a:p>
            <a:endParaRPr lang="en-US" sz="1800" dirty="0">
              <a:solidFill>
                <a:srgbClr val="00B050"/>
              </a:solidFill>
            </a:endParaRPr>
          </a:p>
          <a:p>
            <a:r>
              <a:rPr lang="en-US" sz="1800" dirty="0">
                <a:solidFill>
                  <a:srgbClr val="00B050"/>
                </a:solidFill>
              </a:rPr>
              <a:t>In accommodation, the changes in the pupil is for the sake of decreasing receptive </a:t>
            </a:r>
            <a:r>
              <a:rPr lang="en-US" sz="1800" dirty="0" smtClean="0">
                <a:solidFill>
                  <a:srgbClr val="00B050"/>
                </a:solidFill>
              </a:rPr>
              <a:t>field.</a:t>
            </a:r>
          </a:p>
          <a:p>
            <a:endParaRPr lang="en-US" sz="1800" dirty="0">
              <a:solidFill>
                <a:srgbClr val="00B050"/>
              </a:solidFill>
            </a:endParaRPr>
          </a:p>
          <a:p>
            <a:r>
              <a:rPr lang="en-US" sz="1800" dirty="0">
                <a:solidFill>
                  <a:srgbClr val="00B050"/>
                </a:solidFill>
              </a:rPr>
              <a:t>Accommodation will increase the anterior curvature of the lens only and not </a:t>
            </a:r>
            <a:r>
              <a:rPr lang="en-US" sz="1800" dirty="0" smtClean="0">
                <a:solidFill>
                  <a:srgbClr val="00B050"/>
                </a:solidFill>
              </a:rPr>
              <a:t>posterior. WHY? Because </a:t>
            </a:r>
            <a:r>
              <a:rPr lang="en-US" sz="1800" dirty="0">
                <a:solidFill>
                  <a:srgbClr val="00B050"/>
                </a:solidFill>
              </a:rPr>
              <a:t>of </a:t>
            </a:r>
            <a:r>
              <a:rPr lang="en-US" sz="1800" dirty="0" err="1">
                <a:solidFill>
                  <a:srgbClr val="00B050"/>
                </a:solidFill>
              </a:rPr>
              <a:t>semisolidness</a:t>
            </a:r>
            <a:r>
              <a:rPr lang="en-US" sz="1800" dirty="0">
                <a:solidFill>
                  <a:srgbClr val="00B050"/>
                </a:solidFill>
              </a:rPr>
              <a:t> of the vitreous </a:t>
            </a:r>
            <a:r>
              <a:rPr lang="en-US" sz="1800" dirty="0" smtClean="0">
                <a:solidFill>
                  <a:srgbClr val="00B050"/>
                </a:solidFill>
              </a:rPr>
              <a:t>humor.</a:t>
            </a:r>
            <a:endParaRPr lang="en-US" sz="1800" dirty="0">
              <a:solidFill>
                <a:srgbClr val="00B050"/>
              </a:solidFill>
            </a:endParaRPr>
          </a:p>
          <a:p>
            <a:endParaRPr lang="en-US" sz="1800" dirty="0">
              <a:solidFill>
                <a:srgbClr val="00B050"/>
              </a:solidFill>
            </a:endParaRPr>
          </a:p>
        </p:txBody>
      </p:sp>
    </p:spTree>
    <p:extLst>
      <p:ext uri="{BB962C8B-B14F-4D97-AF65-F5344CB8AC3E}">
        <p14:creationId xmlns:p14="http://schemas.microsoft.com/office/powerpoint/2010/main" val="163610863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4105"/>
            <a:ext cx="12188825" cy="990600"/>
          </a:xfrm>
        </p:spPr>
        <p:txBody>
          <a:bodyPr>
            <a:normAutofit/>
          </a:bodyPr>
          <a:lstStyle/>
          <a:p>
            <a:pPr algn="ctr"/>
            <a:r>
              <a:rPr lang="en-US" sz="4000" b="1" dirty="0">
                <a:solidFill>
                  <a:schemeClr val="bg2">
                    <a:lumMod val="50000"/>
                  </a:schemeClr>
                </a:solidFill>
              </a:rPr>
              <a:t>Thank you! </a:t>
            </a:r>
          </a:p>
        </p:txBody>
      </p:sp>
      <p:sp>
        <p:nvSpPr>
          <p:cNvPr id="6" name="Rectangle 5"/>
          <p:cNvSpPr/>
          <p:nvPr/>
        </p:nvSpPr>
        <p:spPr>
          <a:xfrm>
            <a:off x="822160" y="2451761"/>
            <a:ext cx="4423006" cy="461665"/>
          </a:xfrm>
          <a:prstGeom prst="rect">
            <a:avLst/>
          </a:prstGeom>
        </p:spPr>
        <p:txBody>
          <a:bodyPr wrap="none">
            <a:spAutoFit/>
          </a:bodyPr>
          <a:lstStyle/>
          <a:p>
            <a:pPr defTabSz="914400">
              <a:spcBef>
                <a:spcPct val="20000"/>
              </a:spcBef>
            </a:pPr>
            <a:r>
              <a:rPr lang="en-US" sz="2400" b="1" dirty="0">
                <a:solidFill>
                  <a:schemeClr val="accent1">
                    <a:lumMod val="75000"/>
                  </a:schemeClr>
                </a:solidFill>
                <a:latin typeface="+mj-lt"/>
                <a:ea typeface="+mj-ea"/>
                <a:cs typeface="+mj-cs"/>
              </a:rPr>
              <a:t>The Physiology 436 Team:</a:t>
            </a:r>
          </a:p>
        </p:txBody>
      </p:sp>
      <p:sp>
        <p:nvSpPr>
          <p:cNvPr id="8" name="Content Placeholder 2"/>
          <p:cNvSpPr txBox="1">
            <a:spLocks/>
          </p:cNvSpPr>
          <p:nvPr/>
        </p:nvSpPr>
        <p:spPr>
          <a:xfrm>
            <a:off x="8146058" y="2480726"/>
            <a:ext cx="2916905" cy="1554401"/>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2400" b="1" dirty="0">
                <a:solidFill>
                  <a:schemeClr val="accent1">
                    <a:lumMod val="75000"/>
                  </a:schemeClr>
                </a:solidFill>
                <a:latin typeface="+mj-lt"/>
                <a:ea typeface="+mj-ea"/>
                <a:cs typeface="+mj-cs"/>
              </a:rPr>
              <a:t>Team Leaders: </a:t>
            </a:r>
          </a:p>
          <a:p>
            <a:pPr marL="0" indent="0">
              <a:buFont typeface="Arial" panose="020B0604020202020204" pitchFamily="34" charset="0"/>
              <a:buNone/>
            </a:pPr>
            <a:r>
              <a:rPr lang="en-US" sz="1800" dirty="0">
                <a:solidFill>
                  <a:srgbClr val="DDE9EC">
                    <a:lumMod val="75000"/>
                  </a:srgbClr>
                </a:solidFill>
              </a:rPr>
              <a:t> </a:t>
            </a:r>
            <a:r>
              <a:rPr lang="en-US" sz="1800" dirty="0" err="1">
                <a:solidFill>
                  <a:srgbClr val="DDE9EC">
                    <a:lumMod val="75000"/>
                  </a:srgbClr>
                </a:solidFill>
              </a:rPr>
              <a:t>Lulwah</a:t>
            </a:r>
            <a:r>
              <a:rPr lang="en-US" sz="1800" dirty="0">
                <a:solidFill>
                  <a:srgbClr val="DDE9EC">
                    <a:lumMod val="75000"/>
                  </a:srgbClr>
                </a:solidFill>
              </a:rPr>
              <a:t> </a:t>
            </a:r>
            <a:r>
              <a:rPr lang="en-US" sz="1800" dirty="0" err="1">
                <a:solidFill>
                  <a:srgbClr val="DDE9EC">
                    <a:lumMod val="75000"/>
                  </a:srgbClr>
                </a:solidFill>
              </a:rPr>
              <a:t>Alshiha</a:t>
            </a:r>
            <a:endParaRPr lang="en-US" sz="1800" dirty="0">
              <a:solidFill>
                <a:srgbClr val="DDE9EC">
                  <a:lumMod val="75000"/>
                </a:srgbClr>
              </a:solidFill>
            </a:endParaRPr>
          </a:p>
          <a:p>
            <a:pPr marL="0" indent="0">
              <a:buFont typeface="Arial" panose="020B0604020202020204" pitchFamily="34" charset="0"/>
              <a:buNone/>
            </a:pPr>
            <a:r>
              <a:rPr lang="en-US" sz="1800" dirty="0">
                <a:solidFill>
                  <a:srgbClr val="DDE9EC">
                    <a:lumMod val="75000"/>
                  </a:srgbClr>
                </a:solidFill>
              </a:rPr>
              <a:t> Laila </a:t>
            </a:r>
            <a:r>
              <a:rPr lang="en-US" sz="1800" dirty="0" err="1">
                <a:solidFill>
                  <a:srgbClr val="DDE9EC">
                    <a:lumMod val="75000"/>
                  </a:srgbClr>
                </a:solidFill>
              </a:rPr>
              <a:t>Mathkour</a:t>
            </a:r>
            <a:endParaRPr lang="en-US" sz="1800" dirty="0">
              <a:solidFill>
                <a:srgbClr val="DDE9EC">
                  <a:lumMod val="75000"/>
                </a:srgbClr>
              </a:solidFill>
            </a:endParaRPr>
          </a:p>
          <a:p>
            <a:pPr marL="0" indent="0">
              <a:buFont typeface="Arial" panose="020B0604020202020204" pitchFamily="34" charset="0"/>
              <a:buNone/>
            </a:pPr>
            <a:r>
              <a:rPr lang="en-US" sz="1800" dirty="0">
                <a:solidFill>
                  <a:srgbClr val="DDE9EC">
                    <a:lumMod val="75000"/>
                  </a:srgbClr>
                </a:solidFill>
              </a:rPr>
              <a:t> Mohammad </a:t>
            </a:r>
            <a:r>
              <a:rPr lang="en-US" sz="1800" dirty="0" err="1">
                <a:solidFill>
                  <a:srgbClr val="DDE9EC">
                    <a:lumMod val="75000"/>
                  </a:srgbClr>
                </a:solidFill>
              </a:rPr>
              <a:t>Alayed</a:t>
            </a:r>
            <a:r>
              <a:rPr lang="en-US" sz="1800" dirty="0">
                <a:solidFill>
                  <a:srgbClr val="DDE9EC">
                    <a:lumMod val="75000"/>
                  </a:srgbClr>
                </a:solidFill>
              </a:rPr>
              <a:t>  </a:t>
            </a:r>
          </a:p>
          <a:p>
            <a:pPr marL="0" indent="0">
              <a:buFont typeface="Arial" panose="020B0604020202020204" pitchFamily="34" charset="0"/>
              <a:buNone/>
            </a:pPr>
            <a:endParaRPr lang="en-US" sz="2000" dirty="0">
              <a:solidFill>
                <a:srgbClr val="DDE9EC">
                  <a:lumMod val="75000"/>
                </a:srgbClr>
              </a:solidFill>
            </a:endParaRPr>
          </a:p>
          <a:p>
            <a:pPr marL="0" indent="0">
              <a:buFont typeface="Arial" panose="020B0604020202020204" pitchFamily="34" charset="0"/>
              <a:buNone/>
            </a:pPr>
            <a:endParaRPr lang="en-US" sz="3600" dirty="0">
              <a:solidFill>
                <a:srgbClr val="DDE9EC">
                  <a:lumMod val="75000"/>
                </a:srgbClr>
              </a:solidFill>
            </a:endParaRPr>
          </a:p>
        </p:txBody>
      </p:sp>
      <p:sp>
        <p:nvSpPr>
          <p:cNvPr id="10" name="Slide Number Placeholder 9"/>
          <p:cNvSpPr>
            <a:spLocks noGrp="1"/>
          </p:cNvSpPr>
          <p:nvPr>
            <p:ph type="sldNum" sz="quarter" idx="12"/>
          </p:nvPr>
        </p:nvSpPr>
        <p:spPr/>
        <p:txBody>
          <a:bodyPr/>
          <a:lstStyle/>
          <a:p>
            <a:fld id="{4929A69E-7D8F-4515-9605-0315ABD4F316}" type="slidenum">
              <a:rPr lang="en-US" smtClean="0">
                <a:solidFill>
                  <a:srgbClr val="464653"/>
                </a:solidFill>
              </a:rPr>
              <a:pPr/>
              <a:t>46</a:t>
            </a:fld>
            <a:endParaRPr lang="en-US" dirty="0">
              <a:solidFill>
                <a:srgbClr val="464653"/>
              </a:solidFill>
            </a:endParaRPr>
          </a:p>
        </p:txBody>
      </p:sp>
      <p:sp>
        <p:nvSpPr>
          <p:cNvPr id="12" name="Rectangle 11"/>
          <p:cNvSpPr/>
          <p:nvPr/>
        </p:nvSpPr>
        <p:spPr>
          <a:xfrm>
            <a:off x="945840" y="1654995"/>
            <a:ext cx="10297144" cy="369332"/>
          </a:xfrm>
          <a:prstGeom prst="rect">
            <a:avLst/>
          </a:prstGeom>
        </p:spPr>
        <p:txBody>
          <a:bodyPr wrap="square">
            <a:spAutoFit/>
          </a:bodyPr>
          <a:lstStyle/>
          <a:p>
            <a:pPr algn="ctr" defTabSz="914400"/>
            <a:r>
              <a:rPr lang="ar-SA" sz="1800" dirty="0">
                <a:solidFill>
                  <a:srgbClr val="DDE9EC">
                    <a:lumMod val="75000"/>
                  </a:srgbClr>
                </a:solidFill>
                <a:latin typeface="ArialMT" charset="0"/>
              </a:rPr>
              <a:t>اعمل لترسم بسمة، اعمل لتمسح دمعة، اعمل و أنت تعلم أن الله لا يضيع أجر من أحسن عملا.</a:t>
            </a:r>
            <a:endParaRPr lang="en-US" sz="1800" dirty="0">
              <a:solidFill>
                <a:srgbClr val="DDE9EC">
                  <a:lumMod val="75000"/>
                </a:srgbClr>
              </a:solidFill>
            </a:endParaRPr>
          </a:p>
        </p:txBody>
      </p:sp>
      <p:sp>
        <p:nvSpPr>
          <p:cNvPr id="14" name="Rectangle 13"/>
          <p:cNvSpPr/>
          <p:nvPr/>
        </p:nvSpPr>
        <p:spPr>
          <a:xfrm>
            <a:off x="816669" y="3090302"/>
            <a:ext cx="1965375" cy="2232396"/>
          </a:xfrm>
          <a:prstGeom prst="rect">
            <a:avLst/>
          </a:prstGeom>
        </p:spPr>
        <p:txBody>
          <a:bodyPr wrap="square" lIns="101590" tIns="50795" rIns="101590" bIns="50795">
            <a:spAutoFit/>
          </a:bodyPr>
          <a:lstStyle/>
          <a:p>
            <a:pPr fontAlgn="t">
              <a:lnSpc>
                <a:spcPct val="80000"/>
              </a:lnSpc>
              <a:spcBef>
                <a:spcPct val="20000"/>
              </a:spcBef>
            </a:pPr>
            <a:r>
              <a:rPr lang="en-US" sz="1800" dirty="0">
                <a:solidFill>
                  <a:srgbClr val="DDE9EC">
                    <a:lumMod val="75000"/>
                  </a:srgbClr>
                </a:solidFill>
              </a:rPr>
              <a:t>Females Members:</a:t>
            </a:r>
          </a:p>
          <a:p>
            <a:pPr fontAlgn="t">
              <a:lnSpc>
                <a:spcPct val="80000"/>
              </a:lnSpc>
              <a:spcBef>
                <a:spcPct val="20000"/>
              </a:spcBef>
            </a:pPr>
            <a:r>
              <a:rPr lang="en-US" sz="1800" dirty="0">
                <a:solidFill>
                  <a:srgbClr val="DDE9EC">
                    <a:lumMod val="75000"/>
                  </a:srgbClr>
                </a:solidFill>
              </a:rPr>
              <a:t>Lama </a:t>
            </a:r>
            <a:r>
              <a:rPr lang="en-US" sz="1800" dirty="0" err="1">
                <a:solidFill>
                  <a:srgbClr val="DDE9EC">
                    <a:lumMod val="75000"/>
                  </a:srgbClr>
                </a:solidFill>
              </a:rPr>
              <a:t>AlTamimi</a:t>
            </a:r>
            <a:endParaRPr lang="en-US" sz="1800" dirty="0">
              <a:solidFill>
                <a:srgbClr val="DDE9EC">
                  <a:lumMod val="75000"/>
                </a:srgbClr>
              </a:solidFill>
            </a:endParaRPr>
          </a:p>
          <a:p>
            <a:pPr fontAlgn="t">
              <a:lnSpc>
                <a:spcPct val="80000"/>
              </a:lnSpc>
              <a:spcBef>
                <a:spcPct val="20000"/>
              </a:spcBef>
            </a:pPr>
            <a:r>
              <a:rPr lang="en-US" sz="1800" dirty="0" err="1">
                <a:solidFill>
                  <a:srgbClr val="DDE9EC">
                    <a:lumMod val="75000"/>
                  </a:srgbClr>
                </a:solidFill>
              </a:rPr>
              <a:t>Munirah</a:t>
            </a:r>
            <a:r>
              <a:rPr lang="en-US" sz="1800" dirty="0">
                <a:solidFill>
                  <a:srgbClr val="DDE9EC">
                    <a:lumMod val="75000"/>
                  </a:srgbClr>
                </a:solidFill>
              </a:rPr>
              <a:t> </a:t>
            </a:r>
            <a:r>
              <a:rPr lang="en-US" sz="1800" dirty="0" err="1" smtClean="0">
                <a:solidFill>
                  <a:srgbClr val="DDE9EC">
                    <a:lumMod val="75000"/>
                  </a:srgbClr>
                </a:solidFill>
              </a:rPr>
              <a:t>Aldofyan</a:t>
            </a:r>
            <a:endParaRPr lang="en-US" sz="1800" dirty="0">
              <a:solidFill>
                <a:srgbClr val="DDE9EC">
                  <a:lumMod val="75000"/>
                </a:srgbClr>
              </a:solidFill>
            </a:endParaRPr>
          </a:p>
          <a:p>
            <a:pPr fontAlgn="t">
              <a:lnSpc>
                <a:spcPct val="80000"/>
              </a:lnSpc>
              <a:spcBef>
                <a:spcPct val="20000"/>
              </a:spcBef>
            </a:pPr>
            <a:r>
              <a:rPr lang="en-US" sz="1800" dirty="0" err="1">
                <a:solidFill>
                  <a:srgbClr val="DDE9EC">
                    <a:lumMod val="75000"/>
                  </a:srgbClr>
                </a:solidFill>
              </a:rPr>
              <a:t>Zeena</a:t>
            </a:r>
            <a:r>
              <a:rPr lang="en-US" sz="1800" dirty="0">
                <a:solidFill>
                  <a:srgbClr val="DDE9EC">
                    <a:lumMod val="75000"/>
                  </a:srgbClr>
                </a:solidFill>
              </a:rPr>
              <a:t> </a:t>
            </a:r>
            <a:r>
              <a:rPr lang="en-US" sz="1800" dirty="0" err="1">
                <a:solidFill>
                  <a:srgbClr val="DDE9EC">
                    <a:lumMod val="75000"/>
                  </a:srgbClr>
                </a:solidFill>
              </a:rPr>
              <a:t>Alkaff</a:t>
            </a:r>
            <a:r>
              <a:rPr lang="en-US" sz="1800" dirty="0">
                <a:solidFill>
                  <a:srgbClr val="DDE9EC">
                    <a:lumMod val="75000"/>
                  </a:srgbClr>
                </a:solidFill>
              </a:rPr>
              <a:t> </a:t>
            </a:r>
            <a:r>
              <a:rPr lang="en-US" sz="1800" dirty="0" err="1">
                <a:solidFill>
                  <a:srgbClr val="DDE9EC">
                    <a:lumMod val="75000"/>
                  </a:srgbClr>
                </a:solidFill>
              </a:rPr>
              <a:t>Ghada</a:t>
            </a:r>
            <a:r>
              <a:rPr lang="en-US" sz="1800" dirty="0">
                <a:solidFill>
                  <a:srgbClr val="DDE9EC">
                    <a:lumMod val="75000"/>
                  </a:srgbClr>
                </a:solidFill>
              </a:rPr>
              <a:t> </a:t>
            </a:r>
            <a:r>
              <a:rPr lang="en-US" sz="1800" dirty="0" err="1">
                <a:solidFill>
                  <a:srgbClr val="DDE9EC">
                    <a:lumMod val="75000"/>
                  </a:srgbClr>
                </a:solidFill>
              </a:rPr>
              <a:t>Alskait</a:t>
            </a:r>
            <a:r>
              <a:rPr lang="en-US" sz="1800" dirty="0">
                <a:solidFill>
                  <a:srgbClr val="DDE9EC">
                    <a:lumMod val="75000"/>
                  </a:srgbClr>
                </a:solidFill>
              </a:rPr>
              <a:t> </a:t>
            </a:r>
            <a:r>
              <a:rPr lang="en-US" dirty="0"/>
              <a:t>	</a:t>
            </a:r>
          </a:p>
          <a:p>
            <a:pPr fontAlgn="t">
              <a:lnSpc>
                <a:spcPct val="80000"/>
              </a:lnSpc>
              <a:spcBef>
                <a:spcPct val="20000"/>
              </a:spcBef>
            </a:pPr>
            <a:r>
              <a:rPr lang="en-US" dirty="0"/>
              <a:t>	</a:t>
            </a:r>
          </a:p>
          <a:p>
            <a:pPr fontAlgn="t">
              <a:lnSpc>
                <a:spcPct val="80000"/>
              </a:lnSpc>
              <a:spcBef>
                <a:spcPct val="20000"/>
              </a:spcBef>
            </a:pPr>
            <a:endParaRPr lang="en-US" sz="1800" dirty="0">
              <a:solidFill>
                <a:srgbClr val="DDE9EC">
                  <a:lumMod val="75000"/>
                </a:srgbClr>
              </a:solidFill>
            </a:endParaRPr>
          </a:p>
        </p:txBody>
      </p:sp>
      <p:sp>
        <p:nvSpPr>
          <p:cNvPr id="15" name="Rectangle 14"/>
          <p:cNvSpPr/>
          <p:nvPr/>
        </p:nvSpPr>
        <p:spPr>
          <a:xfrm>
            <a:off x="3423807" y="3090302"/>
            <a:ext cx="1821359" cy="1169028"/>
          </a:xfrm>
          <a:prstGeom prst="rect">
            <a:avLst/>
          </a:prstGeom>
        </p:spPr>
        <p:txBody>
          <a:bodyPr wrap="square" lIns="101590" tIns="50795" rIns="101590" bIns="50795">
            <a:spAutoFit/>
          </a:bodyPr>
          <a:lstStyle/>
          <a:p>
            <a:pPr fontAlgn="t">
              <a:lnSpc>
                <a:spcPct val="80000"/>
              </a:lnSpc>
              <a:spcBef>
                <a:spcPct val="20000"/>
              </a:spcBef>
            </a:pPr>
            <a:r>
              <a:rPr lang="en-US" sz="1800" dirty="0">
                <a:solidFill>
                  <a:srgbClr val="DDE9EC">
                    <a:lumMod val="75000"/>
                  </a:srgbClr>
                </a:solidFill>
              </a:rPr>
              <a:t>Males Members: </a:t>
            </a:r>
            <a:endParaRPr lang="en-US" sz="1800" dirty="0" smtClean="0">
              <a:solidFill>
                <a:srgbClr val="DDE9EC">
                  <a:lumMod val="75000"/>
                </a:srgbClr>
              </a:solidFill>
            </a:endParaRPr>
          </a:p>
          <a:p>
            <a:pPr fontAlgn="t">
              <a:lnSpc>
                <a:spcPct val="80000"/>
              </a:lnSpc>
              <a:spcBef>
                <a:spcPct val="20000"/>
              </a:spcBef>
            </a:pPr>
            <a:r>
              <a:rPr lang="en-US" sz="1800" dirty="0">
                <a:solidFill>
                  <a:srgbClr val="DDE9EC">
                    <a:lumMod val="75000"/>
                  </a:srgbClr>
                </a:solidFill>
              </a:rPr>
              <a:t>Basel </a:t>
            </a:r>
            <a:r>
              <a:rPr lang="en-US" sz="1800" dirty="0" err="1">
                <a:solidFill>
                  <a:srgbClr val="DDE9EC">
                    <a:lumMod val="75000"/>
                  </a:srgbClr>
                </a:solidFill>
              </a:rPr>
              <a:t>almeflh</a:t>
            </a:r>
            <a:r>
              <a:rPr lang="en-US" sz="1800" dirty="0">
                <a:solidFill>
                  <a:srgbClr val="DDE9EC">
                    <a:lumMod val="75000"/>
                  </a:srgbClr>
                </a:solidFill>
              </a:rPr>
              <a:t> </a:t>
            </a:r>
            <a:r>
              <a:rPr lang="en-US" dirty="0"/>
              <a:t>	</a:t>
            </a:r>
          </a:p>
          <a:p>
            <a:pPr fontAlgn="t">
              <a:lnSpc>
                <a:spcPct val="80000"/>
              </a:lnSpc>
              <a:spcBef>
                <a:spcPct val="20000"/>
              </a:spcBef>
            </a:pPr>
            <a:endParaRPr lang="en-US" sz="1800" dirty="0">
              <a:solidFill>
                <a:srgbClr val="DDE9EC">
                  <a:lumMod val="75000"/>
                </a:srgbClr>
              </a:solidFill>
            </a:endParaRPr>
          </a:p>
        </p:txBody>
      </p:sp>
      <p:sp>
        <p:nvSpPr>
          <p:cNvPr id="16" name="مربع نص 1"/>
          <p:cNvSpPr txBox="1"/>
          <p:nvPr/>
        </p:nvSpPr>
        <p:spPr>
          <a:xfrm>
            <a:off x="603638" y="5317459"/>
            <a:ext cx="5490774" cy="892552"/>
          </a:xfrm>
          <a:prstGeom prst="rect">
            <a:avLst/>
          </a:prstGeom>
          <a:solidFill>
            <a:schemeClr val="bg1">
              <a:lumMod val="95000"/>
            </a:schemeClr>
          </a:solidFill>
          <a:ln>
            <a:solidFill>
              <a:schemeClr val="accent1">
                <a:lumMod val="40000"/>
                <a:lumOff val="60000"/>
              </a:schemeClr>
            </a:solidFill>
          </a:ln>
        </p:spPr>
        <p:txBody>
          <a:bodyPr wrap="square" rtlCol="0">
            <a:spAutoFit/>
          </a:bodyPr>
          <a:lstStyle/>
          <a:p>
            <a:pPr defTabSz="914400"/>
            <a:r>
              <a:rPr lang="en-US" sz="1600" b="1" dirty="0">
                <a:solidFill>
                  <a:schemeClr val="accent1">
                    <a:lumMod val="75000"/>
                  </a:schemeClr>
                </a:solidFill>
                <a:latin typeface="+mj-lt"/>
                <a:ea typeface="+mj-ea"/>
                <a:cs typeface="+mj-cs"/>
              </a:rPr>
              <a:t>References: </a:t>
            </a:r>
          </a:p>
          <a:p>
            <a:pPr marL="285750" indent="-285750" defTabSz="914400">
              <a:buFont typeface="Arial" panose="020B0604020202020204" pitchFamily="34" charset="0"/>
              <a:buChar char="•"/>
            </a:pPr>
            <a:r>
              <a:rPr lang="en-US" sz="1200" dirty="0" smtClean="0">
                <a:solidFill>
                  <a:srgbClr val="464653"/>
                </a:solidFill>
              </a:rPr>
              <a:t>Females’ and Males’ slides</a:t>
            </a:r>
            <a:r>
              <a:rPr lang="en-US" sz="1200" dirty="0">
                <a:solidFill>
                  <a:srgbClr val="464653"/>
                </a:solidFill>
              </a:rPr>
              <a:t>.</a:t>
            </a:r>
          </a:p>
          <a:p>
            <a:pPr marL="285750" indent="-285750" defTabSz="914400">
              <a:buFont typeface="Arial" panose="020B0604020202020204" pitchFamily="34" charset="0"/>
              <a:buChar char="•"/>
            </a:pPr>
            <a:r>
              <a:rPr lang="en-US" sz="1200" dirty="0">
                <a:solidFill>
                  <a:srgbClr val="464653"/>
                </a:solidFill>
              </a:rPr>
              <a:t>Guyton and Hall Textbook of Medical Physiology (Thirteenth Edition</a:t>
            </a:r>
            <a:r>
              <a:rPr lang="en-US" sz="1200" dirty="0" smtClean="0">
                <a:solidFill>
                  <a:srgbClr val="464653"/>
                </a:solidFill>
              </a:rPr>
              <a:t>.)</a:t>
            </a:r>
          </a:p>
          <a:p>
            <a:pPr marL="285750" indent="-285750" defTabSz="914400">
              <a:buFont typeface="Arial" panose="020B0604020202020204" pitchFamily="34" charset="0"/>
              <a:buChar char="•"/>
            </a:pPr>
            <a:r>
              <a:rPr lang="en-US" sz="1200" dirty="0" smtClean="0">
                <a:solidFill>
                  <a:srgbClr val="464653"/>
                </a:solidFill>
              </a:rPr>
              <a:t>First Aid </a:t>
            </a:r>
            <a:r>
              <a:rPr lang="en-US" sz="1200" dirty="0" err="1" smtClean="0">
                <a:solidFill>
                  <a:srgbClr val="464653"/>
                </a:solidFill>
              </a:rPr>
              <a:t>Usmle</a:t>
            </a:r>
            <a:r>
              <a:rPr lang="en-US" sz="1200" dirty="0" smtClean="0">
                <a:solidFill>
                  <a:srgbClr val="464653"/>
                </a:solidFill>
              </a:rPr>
              <a:t> Step 1 ( 2017)</a:t>
            </a:r>
            <a:endParaRPr lang="en-US" sz="1200" dirty="0">
              <a:solidFill>
                <a:srgbClr val="464653"/>
              </a:solidFill>
            </a:endParaRPr>
          </a:p>
        </p:txBody>
      </p:sp>
      <p:sp>
        <p:nvSpPr>
          <p:cNvPr id="17" name="Rectangle 16"/>
          <p:cNvSpPr/>
          <p:nvPr/>
        </p:nvSpPr>
        <p:spPr>
          <a:xfrm>
            <a:off x="8146058" y="4276772"/>
            <a:ext cx="1944797" cy="400110"/>
          </a:xfrm>
          <a:prstGeom prst="rect">
            <a:avLst/>
          </a:prstGeom>
        </p:spPr>
        <p:txBody>
          <a:bodyPr wrap="square">
            <a:spAutoFit/>
          </a:bodyPr>
          <a:lstStyle/>
          <a:p>
            <a:pPr defTabSz="914400"/>
            <a:r>
              <a:rPr lang="en-US" b="1" dirty="0">
                <a:solidFill>
                  <a:schemeClr val="accent1">
                    <a:lumMod val="75000"/>
                  </a:schemeClr>
                </a:solidFill>
                <a:latin typeface="+mj-lt"/>
                <a:ea typeface="+mj-ea"/>
                <a:cs typeface="+mj-cs"/>
              </a:rPr>
              <a:t>Contact us:</a:t>
            </a:r>
          </a:p>
        </p:txBody>
      </p:sp>
      <p:pic>
        <p:nvPicPr>
          <p:cNvPr id="18" name="Picture 17">
            <a:hlinkClick r:id="rId3"/>
          </p:cNvPr>
          <p:cNvPicPr>
            <a:picLocks noChangeAspect="1"/>
          </p:cNvPicPr>
          <p:nvPr/>
        </p:nvPicPr>
        <p:blipFill rotWithShape="1">
          <a:blip r:embed="rId4" cstate="print">
            <a:extLst>
              <a:ext uri="{28A0092B-C50C-407E-A947-70E740481C1C}">
                <a14:useLocalDpi xmlns:a14="http://schemas.microsoft.com/office/drawing/2010/main" val="0"/>
              </a:ext>
            </a:extLst>
          </a:blip>
          <a:srcRect l="25985" t="21850" r="25930" b="22937"/>
          <a:stretch/>
        </p:blipFill>
        <p:spPr>
          <a:xfrm>
            <a:off x="8254652" y="5409259"/>
            <a:ext cx="490813" cy="354476"/>
          </a:xfrm>
          <a:prstGeom prst="rect">
            <a:avLst/>
          </a:prstGeom>
        </p:spPr>
      </p:pic>
      <p:pic>
        <p:nvPicPr>
          <p:cNvPr id="19" name="Picture 18">
            <a:hlinkClick r:id="rId5"/>
          </p:cNvPr>
          <p:cNvPicPr>
            <a:picLocks noChangeAspect="1"/>
          </p:cNvPicPr>
          <p:nvPr/>
        </p:nvPicPr>
        <p:blipFill rotWithShape="1">
          <a:blip r:embed="rId6">
            <a:extLst>
              <a:ext uri="{28A0092B-C50C-407E-A947-70E740481C1C}">
                <a14:useLocalDpi xmlns:a14="http://schemas.microsoft.com/office/drawing/2010/main" val="0"/>
              </a:ext>
            </a:extLst>
          </a:blip>
          <a:srcRect l="26649" t="22721" r="26650" b="22723"/>
          <a:stretch/>
        </p:blipFill>
        <p:spPr>
          <a:xfrm>
            <a:off x="8254652" y="4735673"/>
            <a:ext cx="512901" cy="431941"/>
          </a:xfrm>
          <a:prstGeom prst="rect">
            <a:avLst/>
          </a:prstGeom>
        </p:spPr>
      </p:pic>
      <p:pic>
        <p:nvPicPr>
          <p:cNvPr id="20" name="Picture 19">
            <a:hlinkClick r:id="rId7"/>
          </p:cNvPr>
          <p:cNvPicPr>
            <a:picLocks noChangeAspect="1"/>
          </p:cNvPicPr>
          <p:nvPr/>
        </p:nvPicPr>
        <p:blipFill rotWithShape="1">
          <a:blip r:embed="rId8" cstate="print">
            <a:duotone>
              <a:schemeClr val="accent2">
                <a:shade val="45000"/>
                <a:satMod val="135000"/>
              </a:schemeClr>
              <a:prstClr val="white"/>
            </a:duotone>
            <a:extLst>
              <a:ext uri="{28A0092B-C50C-407E-A947-70E740481C1C}">
                <a14:useLocalDpi xmlns:a14="http://schemas.microsoft.com/office/drawing/2010/main" val="0"/>
              </a:ext>
            </a:extLst>
          </a:blip>
          <a:srcRect l="18500" t="9051" r="18500" b="9051"/>
          <a:stretch/>
        </p:blipFill>
        <p:spPr>
          <a:xfrm>
            <a:off x="9356906" y="4660517"/>
            <a:ext cx="360040" cy="507097"/>
          </a:xfrm>
          <a:prstGeom prst="rect">
            <a:avLst/>
          </a:prstGeom>
        </p:spPr>
      </p:pic>
      <p:pic>
        <p:nvPicPr>
          <p:cNvPr id="21" name="Picture 20">
            <a:hlinkClick r:id="rId9"/>
          </p:cNvPr>
          <p:cNvPicPr>
            <a:picLocks noChangeAspect="1"/>
          </p:cNvPicPr>
          <p:nvPr/>
        </p:nvPicPr>
        <p:blipFill rotWithShape="1">
          <a:blip r:embed="rId10" cstate="print">
            <a:extLst>
              <a:ext uri="{28A0092B-C50C-407E-A947-70E740481C1C}">
                <a14:useLocalDpi xmlns:a14="http://schemas.microsoft.com/office/drawing/2010/main" val="0"/>
              </a:ext>
            </a:extLst>
          </a:blip>
          <a:srcRect l="23540" t="19760" r="23540" b="19761"/>
          <a:stretch/>
        </p:blipFill>
        <p:spPr>
          <a:xfrm>
            <a:off x="9284898" y="5331687"/>
            <a:ext cx="504056" cy="432048"/>
          </a:xfrm>
          <a:prstGeom prst="rect">
            <a:avLst/>
          </a:prstGeom>
        </p:spPr>
      </p:pic>
      <p:pic>
        <p:nvPicPr>
          <p:cNvPr id="22" name="Picture 21">
            <a:hlinkClick r:id="rId11"/>
          </p:cNvPr>
          <p:cNvPicPr>
            <a:picLocks noChangeAspect="1"/>
          </p:cNvPicPr>
          <p:nvPr/>
        </p:nvPicPr>
        <p:blipFill>
          <a:blip r:embed="rId12"/>
          <a:stretch>
            <a:fillRect/>
          </a:stretch>
        </p:blipFill>
        <p:spPr>
          <a:xfrm>
            <a:off x="8436012" y="5763735"/>
            <a:ext cx="1158340" cy="646232"/>
          </a:xfrm>
          <a:prstGeom prst="rect">
            <a:avLst/>
          </a:prstGeom>
        </p:spPr>
      </p:pic>
      <p:pic>
        <p:nvPicPr>
          <p:cNvPr id="23" name="Picture 22">
            <a:hlinkClick r:id="rId13"/>
          </p:cNvPr>
          <p:cNvPicPr>
            <a:picLocks noChangeAspect="1"/>
          </p:cNvPicPr>
          <p:nvPr/>
        </p:nvPicPr>
        <p:blipFill>
          <a:blip r:embed="rId14">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10400191" y="5473472"/>
            <a:ext cx="992439" cy="815775"/>
          </a:xfrm>
          <a:prstGeom prst="rect">
            <a:avLst/>
          </a:prstGeom>
        </p:spPr>
      </p:pic>
    </p:spTree>
    <p:extLst>
      <p:ext uri="{BB962C8B-B14F-4D97-AF65-F5344CB8AC3E}">
        <p14:creationId xmlns:p14="http://schemas.microsoft.com/office/powerpoint/2010/main" val="118034156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 name="Diagram 21"/>
          <p:cNvGraphicFramePr/>
          <p:nvPr>
            <p:extLst>
              <p:ext uri="{D42A27DB-BD31-4B8C-83A1-F6EECF244321}">
                <p14:modId xmlns:p14="http://schemas.microsoft.com/office/powerpoint/2010/main" val="69540481"/>
              </p:ext>
            </p:extLst>
          </p:nvPr>
        </p:nvGraphicFramePr>
        <p:xfrm>
          <a:off x="616777" y="404664"/>
          <a:ext cx="8357956" cy="9372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le 1"/>
          <p:cNvSpPr>
            <a:spLocks noGrp="1"/>
          </p:cNvSpPr>
          <p:nvPr>
            <p:ph type="title"/>
          </p:nvPr>
        </p:nvSpPr>
        <p:spPr/>
        <p:txBody>
          <a:bodyPr>
            <a:normAutofit/>
          </a:bodyPr>
          <a:lstStyle/>
          <a:p>
            <a:r>
              <a:rPr lang="en-US" sz="3200" dirty="0"/>
              <a:t>Visual Pathway</a:t>
            </a:r>
          </a:p>
        </p:txBody>
      </p:sp>
      <p:sp>
        <p:nvSpPr>
          <p:cNvPr id="3" name="Slide Number Placeholder 2"/>
          <p:cNvSpPr>
            <a:spLocks noGrp="1"/>
          </p:cNvSpPr>
          <p:nvPr>
            <p:ph type="sldNum" sz="quarter" idx="12"/>
          </p:nvPr>
        </p:nvSpPr>
        <p:spPr/>
        <p:txBody>
          <a:bodyPr/>
          <a:lstStyle/>
          <a:p>
            <a:fld id="{4929A69E-7D8F-4515-9605-0315ABD4F316}" type="slidenum">
              <a:rPr lang="en-US" smtClean="0"/>
              <a:t>5</a:t>
            </a:fld>
            <a:endParaRPr lang="en-US" dirty="0"/>
          </a:p>
        </p:txBody>
      </p:sp>
      <p:sp>
        <p:nvSpPr>
          <p:cNvPr id="4" name="Content Placeholder 3"/>
          <p:cNvSpPr>
            <a:spLocks noGrp="1"/>
          </p:cNvSpPr>
          <p:nvPr>
            <p:ph sz="quarter" idx="1"/>
          </p:nvPr>
        </p:nvSpPr>
        <p:spPr>
          <a:xfrm>
            <a:off x="609461" y="1219200"/>
            <a:ext cx="8365272" cy="4937760"/>
          </a:xfrm>
        </p:spPr>
        <p:txBody>
          <a:bodyPr>
            <a:normAutofit/>
          </a:bodyPr>
          <a:lstStyle/>
          <a:p>
            <a:pPr>
              <a:buClr>
                <a:schemeClr val="accent2">
                  <a:lumMod val="75000"/>
                </a:schemeClr>
              </a:buClr>
            </a:pPr>
            <a:r>
              <a:rPr lang="en-US" sz="1600" dirty="0">
                <a:solidFill>
                  <a:schemeClr val="accent2">
                    <a:lumMod val="75000"/>
                  </a:schemeClr>
                </a:solidFill>
              </a:rPr>
              <a:t>Visual Pathway: </a:t>
            </a:r>
            <a:r>
              <a:rPr lang="en-US" sz="1600" dirty="0"/>
              <a:t>Pathway from Retina to the Visual Centers in the Brain.</a:t>
            </a:r>
          </a:p>
          <a:p>
            <a:pPr>
              <a:buClr>
                <a:schemeClr val="accent2">
                  <a:lumMod val="75000"/>
                </a:schemeClr>
              </a:buClr>
            </a:pPr>
            <a:endParaRPr lang="en-US" sz="1600" dirty="0"/>
          </a:p>
          <a:p>
            <a:pPr>
              <a:buClr>
                <a:schemeClr val="accent2">
                  <a:lumMod val="75000"/>
                </a:schemeClr>
              </a:buClr>
            </a:pPr>
            <a:r>
              <a:rPr lang="en-US" sz="1600" dirty="0">
                <a:solidFill>
                  <a:schemeClr val="accent2">
                    <a:lumMod val="75000"/>
                  </a:schemeClr>
                </a:solidFill>
              </a:rPr>
              <a:t>Photoreceptors: </a:t>
            </a:r>
            <a:r>
              <a:rPr lang="en-US" sz="1600" dirty="0"/>
              <a:t>Rods and Cones synapse on Bipolar Cells, which in turn, synapse on Ganglion Cells.</a:t>
            </a:r>
          </a:p>
          <a:p>
            <a:pPr>
              <a:buClr>
                <a:schemeClr val="accent2">
                  <a:lumMod val="75000"/>
                </a:schemeClr>
              </a:buClr>
            </a:pPr>
            <a:endParaRPr lang="en-US" sz="1600" dirty="0"/>
          </a:p>
          <a:p>
            <a:pPr>
              <a:buClr>
                <a:schemeClr val="accent2">
                  <a:lumMod val="75000"/>
                </a:schemeClr>
              </a:buClr>
            </a:pPr>
            <a:r>
              <a:rPr lang="en-US" sz="1600" dirty="0"/>
              <a:t>Axons of </a:t>
            </a:r>
            <a:r>
              <a:rPr lang="en-US" sz="1600" dirty="0">
                <a:solidFill>
                  <a:srgbClr val="FF0000"/>
                </a:solidFill>
              </a:rPr>
              <a:t>Ganglion Cells </a:t>
            </a:r>
            <a:r>
              <a:rPr lang="en-US" sz="1600" dirty="0"/>
              <a:t>constitute the Optic Nerve. These axons converge at the Optic disc, which is also called Blind Spot.</a:t>
            </a:r>
          </a:p>
          <a:p>
            <a:pPr marL="0" indent="0">
              <a:buClr>
                <a:schemeClr val="accent2">
                  <a:lumMod val="75000"/>
                </a:schemeClr>
              </a:buClr>
              <a:buNone/>
            </a:pPr>
            <a:r>
              <a:rPr lang="en-US" sz="1600" dirty="0">
                <a:solidFill>
                  <a:schemeClr val="accent1"/>
                </a:solidFill>
              </a:rPr>
              <a:t> </a:t>
            </a:r>
          </a:p>
          <a:p>
            <a:pPr>
              <a:buClr>
                <a:schemeClr val="accent2">
                  <a:lumMod val="75000"/>
                </a:schemeClr>
              </a:buClr>
            </a:pPr>
            <a:r>
              <a:rPr lang="en-US" sz="1600" dirty="0">
                <a:solidFill>
                  <a:schemeClr val="accent2">
                    <a:lumMod val="75000"/>
                  </a:schemeClr>
                </a:solidFill>
              </a:rPr>
              <a:t>Why? </a:t>
            </a:r>
            <a:r>
              <a:rPr lang="en-US" sz="1600" dirty="0"/>
              <a:t>Passing through the Blind Spot → they leave the eye, constituting the Optic Nerve.</a:t>
            </a:r>
          </a:p>
          <a:p>
            <a:pPr>
              <a:buClr>
                <a:schemeClr val="accent2">
                  <a:lumMod val="75000"/>
                </a:schemeClr>
              </a:buClr>
            </a:pPr>
            <a:endParaRPr lang="en-US" sz="1600" dirty="0"/>
          </a:p>
        </p:txBody>
      </p:sp>
      <p:pic>
        <p:nvPicPr>
          <p:cNvPr id="19"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a:xfrm>
            <a:off x="8974733" y="1304156"/>
            <a:ext cx="2604670" cy="4952499"/>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TextBox 19"/>
          <p:cNvSpPr txBox="1"/>
          <p:nvPr/>
        </p:nvSpPr>
        <p:spPr>
          <a:xfrm>
            <a:off x="9596537" y="-8756"/>
            <a:ext cx="2592288" cy="307777"/>
          </a:xfrm>
          <a:prstGeom prst="rect">
            <a:avLst/>
          </a:prstGeom>
          <a:solidFill>
            <a:schemeClr val="accent3">
              <a:lumMod val="40000"/>
              <a:lumOff val="60000"/>
            </a:schemeClr>
          </a:solidFill>
          <a:ln>
            <a:solidFill>
              <a:schemeClr val="accent3">
                <a:lumMod val="75000"/>
              </a:schemeClr>
            </a:solidFill>
          </a:ln>
          <a:effectLst/>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1400" b="1" dirty="0">
                <a:solidFill>
                  <a:schemeClr val="tx2"/>
                </a:solidFill>
                <a:latin typeface="+mj-lt"/>
                <a:ea typeface="+mj-ea"/>
                <a:cs typeface="+mj-cs"/>
              </a:rPr>
              <a:t>ONLY IN MALES’ SLIDES </a:t>
            </a:r>
          </a:p>
        </p:txBody>
      </p:sp>
    </p:spTree>
    <p:extLst>
      <p:ext uri="{BB962C8B-B14F-4D97-AF65-F5344CB8AC3E}">
        <p14:creationId xmlns:p14="http://schemas.microsoft.com/office/powerpoint/2010/main" val="18307488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a:bodyPr>
          <a:lstStyle/>
          <a:p>
            <a:r>
              <a:rPr lang="en-US" sz="3200" dirty="0"/>
              <a:t>Cont.</a:t>
            </a:r>
          </a:p>
        </p:txBody>
      </p:sp>
      <p:sp>
        <p:nvSpPr>
          <p:cNvPr id="3" name="عنصر نائب لرقم الشريحة 2"/>
          <p:cNvSpPr>
            <a:spLocks noGrp="1"/>
          </p:cNvSpPr>
          <p:nvPr>
            <p:ph type="sldNum" sz="quarter" idx="12"/>
          </p:nvPr>
        </p:nvSpPr>
        <p:spPr/>
        <p:txBody>
          <a:bodyPr/>
          <a:lstStyle/>
          <a:p>
            <a:fld id="{4929A69E-7D8F-4515-9605-0315ABD4F316}" type="slidenum">
              <a:rPr lang="en-US" smtClean="0"/>
              <a:t>6</a:t>
            </a:fld>
            <a:endParaRPr lang="en-US" dirty="0"/>
          </a:p>
        </p:txBody>
      </p:sp>
      <p:sp>
        <p:nvSpPr>
          <p:cNvPr id="6" name="مستطيل 5"/>
          <p:cNvSpPr/>
          <p:nvPr/>
        </p:nvSpPr>
        <p:spPr>
          <a:xfrm>
            <a:off x="586198" y="1526867"/>
            <a:ext cx="6312685" cy="3539430"/>
          </a:xfrm>
          <a:prstGeom prst="rect">
            <a:avLst/>
          </a:prstGeom>
        </p:spPr>
        <p:txBody>
          <a:bodyPr wrap="square">
            <a:spAutoFit/>
          </a:bodyPr>
          <a:lstStyle/>
          <a:p>
            <a:pPr marL="342900" indent="-342900">
              <a:buClr>
                <a:schemeClr val="accent2">
                  <a:lumMod val="75000"/>
                </a:schemeClr>
              </a:buClr>
              <a:buFont typeface="+mj-lt"/>
              <a:buAutoNum type="arabicPeriod"/>
            </a:pPr>
            <a:r>
              <a:rPr lang="en-US" sz="1600" dirty="0"/>
              <a:t>Optic nerve fibers from the medial (nasal) side of retinae decussate in the Optic Chiasma.</a:t>
            </a:r>
          </a:p>
          <a:p>
            <a:pPr marL="342900" indent="-342900">
              <a:buClr>
                <a:schemeClr val="accent2">
                  <a:lumMod val="75000"/>
                </a:schemeClr>
              </a:buClr>
              <a:buFont typeface="+mj-lt"/>
              <a:buAutoNum type="arabicPeriod"/>
            </a:pPr>
            <a:endParaRPr lang="en-US" sz="1600" dirty="0"/>
          </a:p>
          <a:p>
            <a:pPr marL="342900" indent="-342900">
              <a:buClr>
                <a:schemeClr val="accent2">
                  <a:lumMod val="75000"/>
                </a:schemeClr>
              </a:buClr>
              <a:buFont typeface="+mj-lt"/>
              <a:buAutoNum type="arabicPeriod"/>
            </a:pPr>
            <a:r>
              <a:rPr lang="en-US" sz="1600" dirty="0"/>
              <a:t>Therefore an Optic Chiasma lesion (e.g. Pituitary Tumor) will cause vision loss from the both lateral halves of the Field of Vision.</a:t>
            </a:r>
          </a:p>
          <a:p>
            <a:pPr marL="342900" indent="-342900">
              <a:buClr>
                <a:schemeClr val="accent2">
                  <a:lumMod val="75000"/>
                </a:schemeClr>
              </a:buClr>
              <a:buFont typeface="+mj-lt"/>
              <a:buAutoNum type="arabicPeriod"/>
            </a:pPr>
            <a:endParaRPr lang="en-US" sz="1600" dirty="0"/>
          </a:p>
          <a:p>
            <a:pPr marL="342900" indent="-342900">
              <a:buClr>
                <a:schemeClr val="accent2">
                  <a:lumMod val="75000"/>
                </a:schemeClr>
              </a:buClr>
              <a:buFont typeface="+mj-lt"/>
              <a:buAutoNum type="arabicPeriod"/>
            </a:pPr>
            <a:r>
              <a:rPr lang="en-US" sz="1600" dirty="0"/>
              <a:t>Optic nerve fibers from the lateral (temporal) parts of the retinae do not decussate.</a:t>
            </a:r>
          </a:p>
          <a:p>
            <a:pPr marL="342900" indent="-342900">
              <a:buClr>
                <a:schemeClr val="accent2">
                  <a:lumMod val="75000"/>
                </a:schemeClr>
              </a:buClr>
              <a:buFont typeface="+mj-lt"/>
              <a:buAutoNum type="arabicPeriod"/>
            </a:pPr>
            <a:endParaRPr lang="en-US" sz="1600" dirty="0"/>
          </a:p>
          <a:p>
            <a:pPr marL="342900" indent="-342900">
              <a:buClr>
                <a:schemeClr val="accent2">
                  <a:lumMod val="75000"/>
                </a:schemeClr>
              </a:buClr>
              <a:buFont typeface="+mj-lt"/>
              <a:buAutoNum type="arabicPeriod"/>
            </a:pPr>
            <a:r>
              <a:rPr lang="en-US" sz="1600" dirty="0"/>
              <a:t>Therefore, each optic tract carries fibers from both the temporal side of the ipsilateral retina + nasal side of the contralateral retina. </a:t>
            </a:r>
          </a:p>
          <a:p>
            <a:pPr marL="342900" indent="-342900">
              <a:buClr>
                <a:schemeClr val="accent2">
                  <a:lumMod val="75000"/>
                </a:schemeClr>
              </a:buClr>
              <a:buFont typeface="+mj-lt"/>
              <a:buAutoNum type="arabicPeriod"/>
            </a:pPr>
            <a:endParaRPr lang="en-US" sz="1600" dirty="0"/>
          </a:p>
          <a:p>
            <a:pPr marL="342900" indent="-342900">
              <a:buClr>
                <a:schemeClr val="accent2">
                  <a:lumMod val="75000"/>
                </a:schemeClr>
              </a:buClr>
              <a:buFont typeface="+mj-lt"/>
              <a:buAutoNum type="arabicPeriod"/>
            </a:pPr>
            <a:r>
              <a:rPr lang="en-US" sz="1600" dirty="0"/>
              <a:t>Therefore, a lesion in optic tract will cause loss of vision from the ipsilateral nasal field of vision + contralateral temporal field of vision.</a:t>
            </a:r>
          </a:p>
        </p:txBody>
      </p:sp>
      <p:pic>
        <p:nvPicPr>
          <p:cNvPr id="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905" r="2686" b="1566"/>
          <a:stretch/>
        </p:blipFill>
        <p:spPr bwMode="auto">
          <a:xfrm>
            <a:off x="6898883" y="1526867"/>
            <a:ext cx="4680520" cy="44944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9596537" y="-8756"/>
            <a:ext cx="2592288" cy="307777"/>
          </a:xfrm>
          <a:prstGeom prst="rect">
            <a:avLst/>
          </a:prstGeom>
          <a:solidFill>
            <a:schemeClr val="accent3">
              <a:lumMod val="40000"/>
              <a:lumOff val="60000"/>
            </a:schemeClr>
          </a:solidFill>
          <a:ln>
            <a:solidFill>
              <a:schemeClr val="accent3">
                <a:lumMod val="75000"/>
              </a:schemeClr>
            </a:solidFill>
          </a:ln>
          <a:effectLst/>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1400" b="1" dirty="0">
                <a:solidFill>
                  <a:schemeClr val="tx2"/>
                </a:solidFill>
                <a:latin typeface="+mj-lt"/>
                <a:ea typeface="+mj-ea"/>
                <a:cs typeface="+mj-cs"/>
              </a:rPr>
              <a:t>ONLY IN MALES’ SLIDES </a:t>
            </a:r>
          </a:p>
        </p:txBody>
      </p:sp>
    </p:spTree>
    <p:extLst>
      <p:ext uri="{BB962C8B-B14F-4D97-AF65-F5344CB8AC3E}">
        <p14:creationId xmlns:p14="http://schemas.microsoft.com/office/powerpoint/2010/main" val="41469764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Visual Pathway</a:t>
            </a:r>
          </a:p>
        </p:txBody>
      </p:sp>
      <p:sp>
        <p:nvSpPr>
          <p:cNvPr id="3" name="Slide Number Placeholder 2"/>
          <p:cNvSpPr>
            <a:spLocks noGrp="1"/>
          </p:cNvSpPr>
          <p:nvPr>
            <p:ph type="sldNum" sz="quarter" idx="12"/>
          </p:nvPr>
        </p:nvSpPr>
        <p:spPr/>
        <p:txBody>
          <a:bodyPr/>
          <a:lstStyle/>
          <a:p>
            <a:fld id="{4929A69E-7D8F-4515-9605-0315ABD4F316}" type="slidenum">
              <a:rPr lang="en-US" smtClean="0"/>
              <a:t>7</a:t>
            </a:fld>
            <a:endParaRPr lang="en-US" dirty="0"/>
          </a:p>
        </p:txBody>
      </p:sp>
      <p:sp>
        <p:nvSpPr>
          <p:cNvPr id="5" name="TextBox 4"/>
          <p:cNvSpPr txBox="1"/>
          <p:nvPr/>
        </p:nvSpPr>
        <p:spPr>
          <a:xfrm>
            <a:off x="9452675" y="0"/>
            <a:ext cx="2733328" cy="307777"/>
          </a:xfrm>
          <a:prstGeom prst="rect">
            <a:avLst/>
          </a:prstGeom>
          <a:solidFill>
            <a:srgbClr val="E4CBE7"/>
          </a:solidFill>
          <a:ln>
            <a:solidFill>
              <a:srgbClr val="A954AB"/>
            </a:solidFill>
          </a:ln>
          <a:effectLst/>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1400" b="1" dirty="0">
                <a:solidFill>
                  <a:schemeClr val="tx2"/>
                </a:solidFill>
                <a:latin typeface="+mj-lt"/>
                <a:ea typeface="+mj-ea"/>
                <a:cs typeface="+mj-cs"/>
              </a:rPr>
              <a:t>ONLY IN FEMALES’ SLIDES </a:t>
            </a:r>
          </a:p>
        </p:txBody>
      </p:sp>
      <p:grpSp>
        <p:nvGrpSpPr>
          <p:cNvPr id="4" name="Group 3"/>
          <p:cNvGrpSpPr/>
          <p:nvPr/>
        </p:nvGrpSpPr>
        <p:grpSpPr>
          <a:xfrm>
            <a:off x="673010" y="2411580"/>
            <a:ext cx="10842841" cy="2676189"/>
            <a:chOff x="609460" y="2307571"/>
            <a:chExt cx="10842841" cy="2676189"/>
          </a:xfrm>
        </p:grpSpPr>
        <p:sp>
          <p:nvSpPr>
            <p:cNvPr id="7" name="Freeform 6"/>
            <p:cNvSpPr/>
            <p:nvPr/>
          </p:nvSpPr>
          <p:spPr>
            <a:xfrm>
              <a:off x="652577" y="2307571"/>
              <a:ext cx="1640639" cy="985345"/>
            </a:xfrm>
            <a:custGeom>
              <a:avLst/>
              <a:gdLst>
                <a:gd name="connsiteX0" fmla="*/ 0 w 1640639"/>
                <a:gd name="connsiteY0" fmla="*/ 98535 h 985345"/>
                <a:gd name="connsiteX1" fmla="*/ 98535 w 1640639"/>
                <a:gd name="connsiteY1" fmla="*/ 0 h 985345"/>
                <a:gd name="connsiteX2" fmla="*/ 1542105 w 1640639"/>
                <a:gd name="connsiteY2" fmla="*/ 0 h 985345"/>
                <a:gd name="connsiteX3" fmla="*/ 1640640 w 1640639"/>
                <a:gd name="connsiteY3" fmla="*/ 98535 h 985345"/>
                <a:gd name="connsiteX4" fmla="*/ 1640639 w 1640639"/>
                <a:gd name="connsiteY4" fmla="*/ 886811 h 985345"/>
                <a:gd name="connsiteX5" fmla="*/ 1542104 w 1640639"/>
                <a:gd name="connsiteY5" fmla="*/ 985346 h 985345"/>
                <a:gd name="connsiteX6" fmla="*/ 98535 w 1640639"/>
                <a:gd name="connsiteY6" fmla="*/ 985345 h 985345"/>
                <a:gd name="connsiteX7" fmla="*/ 0 w 1640639"/>
                <a:gd name="connsiteY7" fmla="*/ 886810 h 985345"/>
                <a:gd name="connsiteX8" fmla="*/ 0 w 1640639"/>
                <a:gd name="connsiteY8" fmla="*/ 98535 h 985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40639" h="985345">
                  <a:moveTo>
                    <a:pt x="0" y="98535"/>
                  </a:moveTo>
                  <a:cubicBezTo>
                    <a:pt x="0" y="44116"/>
                    <a:pt x="44116" y="0"/>
                    <a:pt x="98535" y="0"/>
                  </a:cubicBezTo>
                  <a:lnTo>
                    <a:pt x="1542105" y="0"/>
                  </a:lnTo>
                  <a:cubicBezTo>
                    <a:pt x="1596524" y="0"/>
                    <a:pt x="1640640" y="44116"/>
                    <a:pt x="1640640" y="98535"/>
                  </a:cubicBezTo>
                  <a:cubicBezTo>
                    <a:pt x="1640640" y="361294"/>
                    <a:pt x="1640639" y="624052"/>
                    <a:pt x="1640639" y="886811"/>
                  </a:cubicBezTo>
                  <a:cubicBezTo>
                    <a:pt x="1640639" y="941230"/>
                    <a:pt x="1596523" y="985346"/>
                    <a:pt x="1542104" y="985346"/>
                  </a:cubicBezTo>
                  <a:lnTo>
                    <a:pt x="98535" y="985345"/>
                  </a:lnTo>
                  <a:cubicBezTo>
                    <a:pt x="44116" y="985345"/>
                    <a:pt x="0" y="941229"/>
                    <a:pt x="0" y="886810"/>
                  </a:cubicBezTo>
                  <a:lnTo>
                    <a:pt x="0" y="98535"/>
                  </a:lnTo>
                  <a:close/>
                </a:path>
              </a:pathLst>
            </a:custGeom>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89820" tIns="89820" rIns="89820" bIns="89820" numCol="1" spcCol="1270" anchor="ctr" anchorCtr="0">
              <a:noAutofit/>
            </a:bodyPr>
            <a:lstStyle/>
            <a:p>
              <a:pPr lvl="0" algn="ctr" defTabSz="711200">
                <a:lnSpc>
                  <a:spcPct val="90000"/>
                </a:lnSpc>
                <a:spcBef>
                  <a:spcPct val="0"/>
                </a:spcBef>
                <a:spcAft>
                  <a:spcPct val="35000"/>
                </a:spcAft>
              </a:pPr>
              <a:r>
                <a:rPr lang="en-US" sz="1600" kern="1200" dirty="0"/>
                <a:t>Cones and rods</a:t>
              </a:r>
            </a:p>
          </p:txBody>
        </p:sp>
        <p:sp>
          <p:nvSpPr>
            <p:cNvPr id="8" name="Freeform 7"/>
            <p:cNvSpPr/>
            <p:nvPr/>
          </p:nvSpPr>
          <p:spPr>
            <a:xfrm>
              <a:off x="2450156" y="2596805"/>
              <a:ext cx="332713" cy="406878"/>
            </a:xfrm>
            <a:custGeom>
              <a:avLst/>
              <a:gdLst>
                <a:gd name="connsiteX0" fmla="*/ 0 w 332713"/>
                <a:gd name="connsiteY0" fmla="*/ 81376 h 406878"/>
                <a:gd name="connsiteX1" fmla="*/ 166357 w 332713"/>
                <a:gd name="connsiteY1" fmla="*/ 81376 h 406878"/>
                <a:gd name="connsiteX2" fmla="*/ 166357 w 332713"/>
                <a:gd name="connsiteY2" fmla="*/ 0 h 406878"/>
                <a:gd name="connsiteX3" fmla="*/ 332713 w 332713"/>
                <a:gd name="connsiteY3" fmla="*/ 203439 h 406878"/>
                <a:gd name="connsiteX4" fmla="*/ 166357 w 332713"/>
                <a:gd name="connsiteY4" fmla="*/ 406878 h 406878"/>
                <a:gd name="connsiteX5" fmla="*/ 166357 w 332713"/>
                <a:gd name="connsiteY5" fmla="*/ 325502 h 406878"/>
                <a:gd name="connsiteX6" fmla="*/ 0 w 332713"/>
                <a:gd name="connsiteY6" fmla="*/ 325502 h 406878"/>
                <a:gd name="connsiteX7" fmla="*/ 0 w 332713"/>
                <a:gd name="connsiteY7" fmla="*/ 81376 h 406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2713" h="406878">
                  <a:moveTo>
                    <a:pt x="0" y="81376"/>
                  </a:moveTo>
                  <a:lnTo>
                    <a:pt x="166357" y="81376"/>
                  </a:lnTo>
                  <a:lnTo>
                    <a:pt x="166357" y="0"/>
                  </a:lnTo>
                  <a:lnTo>
                    <a:pt x="332713" y="203439"/>
                  </a:lnTo>
                  <a:lnTo>
                    <a:pt x="166357" y="406878"/>
                  </a:lnTo>
                  <a:lnTo>
                    <a:pt x="166357" y="325502"/>
                  </a:lnTo>
                  <a:lnTo>
                    <a:pt x="0" y="325502"/>
                  </a:lnTo>
                  <a:lnTo>
                    <a:pt x="0" y="81376"/>
                  </a:lnTo>
                  <a:close/>
                </a:path>
              </a:pathLst>
            </a:custGeom>
          </p:spPr>
          <p:style>
            <a:lnRef idx="0">
              <a:schemeClr val="accent2">
                <a:tint val="60000"/>
                <a:hueOff val="0"/>
                <a:satOff val="0"/>
                <a:lumOff val="0"/>
                <a:alphaOff val="0"/>
              </a:schemeClr>
            </a:lnRef>
            <a:fillRef idx="1">
              <a:schemeClr val="accent2">
                <a:tint val="60000"/>
                <a:hueOff val="0"/>
                <a:satOff val="0"/>
                <a:lumOff val="0"/>
                <a:alphaOff val="0"/>
              </a:schemeClr>
            </a:fillRef>
            <a:effectRef idx="0">
              <a:schemeClr val="accent2">
                <a:tint val="60000"/>
                <a:hueOff val="0"/>
                <a:satOff val="0"/>
                <a:lumOff val="0"/>
                <a:alphaOff val="0"/>
              </a:schemeClr>
            </a:effectRef>
            <a:fontRef idx="minor">
              <a:schemeClr val="dk1">
                <a:hueOff val="0"/>
                <a:satOff val="0"/>
                <a:lumOff val="0"/>
                <a:alphaOff val="0"/>
              </a:schemeClr>
            </a:fontRef>
          </p:style>
          <p:txBody>
            <a:bodyPr spcFirstLastPara="0" vert="horz" wrap="square" lIns="0" tIns="81376" rIns="99814" bIns="81376" numCol="1" spcCol="1270" anchor="ctr" anchorCtr="0">
              <a:noAutofit/>
            </a:bodyPr>
            <a:lstStyle/>
            <a:p>
              <a:pPr lvl="0" algn="ctr" defTabSz="533400">
                <a:lnSpc>
                  <a:spcPct val="90000"/>
                </a:lnSpc>
                <a:spcBef>
                  <a:spcPct val="0"/>
                </a:spcBef>
                <a:spcAft>
                  <a:spcPct val="35000"/>
                </a:spcAft>
              </a:pPr>
              <a:endParaRPr lang="en-US" sz="1200" kern="1200"/>
            </a:p>
          </p:txBody>
        </p:sp>
        <p:sp>
          <p:nvSpPr>
            <p:cNvPr id="9" name="Freeform 8"/>
            <p:cNvSpPr/>
            <p:nvPr/>
          </p:nvSpPr>
          <p:spPr>
            <a:xfrm>
              <a:off x="2920977" y="2307571"/>
              <a:ext cx="1640639" cy="985345"/>
            </a:xfrm>
            <a:custGeom>
              <a:avLst/>
              <a:gdLst>
                <a:gd name="connsiteX0" fmla="*/ 0 w 1640639"/>
                <a:gd name="connsiteY0" fmla="*/ 98535 h 985345"/>
                <a:gd name="connsiteX1" fmla="*/ 98535 w 1640639"/>
                <a:gd name="connsiteY1" fmla="*/ 0 h 985345"/>
                <a:gd name="connsiteX2" fmla="*/ 1542105 w 1640639"/>
                <a:gd name="connsiteY2" fmla="*/ 0 h 985345"/>
                <a:gd name="connsiteX3" fmla="*/ 1640640 w 1640639"/>
                <a:gd name="connsiteY3" fmla="*/ 98535 h 985345"/>
                <a:gd name="connsiteX4" fmla="*/ 1640639 w 1640639"/>
                <a:gd name="connsiteY4" fmla="*/ 886811 h 985345"/>
                <a:gd name="connsiteX5" fmla="*/ 1542104 w 1640639"/>
                <a:gd name="connsiteY5" fmla="*/ 985346 h 985345"/>
                <a:gd name="connsiteX6" fmla="*/ 98535 w 1640639"/>
                <a:gd name="connsiteY6" fmla="*/ 985345 h 985345"/>
                <a:gd name="connsiteX7" fmla="*/ 0 w 1640639"/>
                <a:gd name="connsiteY7" fmla="*/ 886810 h 985345"/>
                <a:gd name="connsiteX8" fmla="*/ 0 w 1640639"/>
                <a:gd name="connsiteY8" fmla="*/ 98535 h 985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40639" h="985345">
                  <a:moveTo>
                    <a:pt x="0" y="98535"/>
                  </a:moveTo>
                  <a:cubicBezTo>
                    <a:pt x="0" y="44116"/>
                    <a:pt x="44116" y="0"/>
                    <a:pt x="98535" y="0"/>
                  </a:cubicBezTo>
                  <a:lnTo>
                    <a:pt x="1542105" y="0"/>
                  </a:lnTo>
                  <a:cubicBezTo>
                    <a:pt x="1596524" y="0"/>
                    <a:pt x="1640640" y="44116"/>
                    <a:pt x="1640640" y="98535"/>
                  </a:cubicBezTo>
                  <a:cubicBezTo>
                    <a:pt x="1640640" y="361294"/>
                    <a:pt x="1640639" y="624052"/>
                    <a:pt x="1640639" y="886811"/>
                  </a:cubicBezTo>
                  <a:cubicBezTo>
                    <a:pt x="1640639" y="941230"/>
                    <a:pt x="1596523" y="985346"/>
                    <a:pt x="1542104" y="985346"/>
                  </a:cubicBezTo>
                  <a:lnTo>
                    <a:pt x="98535" y="985345"/>
                  </a:lnTo>
                  <a:cubicBezTo>
                    <a:pt x="44116" y="985345"/>
                    <a:pt x="0" y="941229"/>
                    <a:pt x="0" y="886810"/>
                  </a:cubicBezTo>
                  <a:lnTo>
                    <a:pt x="0" y="98535"/>
                  </a:lnTo>
                  <a:close/>
                </a:path>
              </a:pathLst>
            </a:custGeom>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89820" tIns="89820" rIns="89820" bIns="89820" numCol="1" spcCol="1270" anchor="ctr" anchorCtr="0">
              <a:noAutofit/>
            </a:bodyPr>
            <a:lstStyle/>
            <a:p>
              <a:pPr lvl="0" algn="ctr" defTabSz="711200">
                <a:lnSpc>
                  <a:spcPct val="90000"/>
                </a:lnSpc>
                <a:spcBef>
                  <a:spcPct val="0"/>
                </a:spcBef>
                <a:spcAft>
                  <a:spcPct val="35000"/>
                </a:spcAft>
              </a:pPr>
              <a:r>
                <a:rPr lang="en-US" sz="1600" kern="1200" dirty="0"/>
                <a:t>Bipolar cells</a:t>
              </a:r>
            </a:p>
          </p:txBody>
        </p:sp>
        <p:sp>
          <p:nvSpPr>
            <p:cNvPr id="10" name="Freeform 9"/>
            <p:cNvSpPr/>
            <p:nvPr/>
          </p:nvSpPr>
          <p:spPr>
            <a:xfrm>
              <a:off x="4725680" y="2596805"/>
              <a:ext cx="347815" cy="406878"/>
            </a:xfrm>
            <a:custGeom>
              <a:avLst/>
              <a:gdLst>
                <a:gd name="connsiteX0" fmla="*/ 0 w 347815"/>
                <a:gd name="connsiteY0" fmla="*/ 81376 h 406878"/>
                <a:gd name="connsiteX1" fmla="*/ 173908 w 347815"/>
                <a:gd name="connsiteY1" fmla="*/ 81376 h 406878"/>
                <a:gd name="connsiteX2" fmla="*/ 173908 w 347815"/>
                <a:gd name="connsiteY2" fmla="*/ 0 h 406878"/>
                <a:gd name="connsiteX3" fmla="*/ 347815 w 347815"/>
                <a:gd name="connsiteY3" fmla="*/ 203439 h 406878"/>
                <a:gd name="connsiteX4" fmla="*/ 173908 w 347815"/>
                <a:gd name="connsiteY4" fmla="*/ 406878 h 406878"/>
                <a:gd name="connsiteX5" fmla="*/ 173908 w 347815"/>
                <a:gd name="connsiteY5" fmla="*/ 325502 h 406878"/>
                <a:gd name="connsiteX6" fmla="*/ 0 w 347815"/>
                <a:gd name="connsiteY6" fmla="*/ 325502 h 406878"/>
                <a:gd name="connsiteX7" fmla="*/ 0 w 347815"/>
                <a:gd name="connsiteY7" fmla="*/ 81376 h 406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7815" h="406878">
                  <a:moveTo>
                    <a:pt x="0" y="81376"/>
                  </a:moveTo>
                  <a:lnTo>
                    <a:pt x="173908" y="81376"/>
                  </a:lnTo>
                  <a:lnTo>
                    <a:pt x="173908" y="0"/>
                  </a:lnTo>
                  <a:lnTo>
                    <a:pt x="347815" y="203439"/>
                  </a:lnTo>
                  <a:lnTo>
                    <a:pt x="173908" y="406878"/>
                  </a:lnTo>
                  <a:lnTo>
                    <a:pt x="173908" y="325502"/>
                  </a:lnTo>
                  <a:lnTo>
                    <a:pt x="0" y="325502"/>
                  </a:lnTo>
                  <a:lnTo>
                    <a:pt x="0" y="81376"/>
                  </a:lnTo>
                  <a:close/>
                </a:path>
              </a:pathLst>
            </a:custGeom>
          </p:spPr>
          <p:style>
            <a:lnRef idx="0">
              <a:schemeClr val="accent2">
                <a:tint val="60000"/>
                <a:hueOff val="0"/>
                <a:satOff val="0"/>
                <a:lumOff val="0"/>
                <a:alphaOff val="0"/>
              </a:schemeClr>
            </a:lnRef>
            <a:fillRef idx="1">
              <a:schemeClr val="accent2">
                <a:tint val="60000"/>
                <a:hueOff val="0"/>
                <a:satOff val="0"/>
                <a:lumOff val="0"/>
                <a:alphaOff val="0"/>
              </a:schemeClr>
            </a:fillRef>
            <a:effectRef idx="0">
              <a:schemeClr val="accent2">
                <a:tint val="60000"/>
                <a:hueOff val="0"/>
                <a:satOff val="0"/>
                <a:lumOff val="0"/>
                <a:alphaOff val="0"/>
              </a:schemeClr>
            </a:effectRef>
            <a:fontRef idx="minor">
              <a:schemeClr val="dk1">
                <a:hueOff val="0"/>
                <a:satOff val="0"/>
                <a:lumOff val="0"/>
                <a:alphaOff val="0"/>
              </a:schemeClr>
            </a:fontRef>
          </p:style>
          <p:txBody>
            <a:bodyPr spcFirstLastPara="0" vert="horz" wrap="square" lIns="0" tIns="81376" rIns="104344" bIns="81376" numCol="1" spcCol="1270" anchor="ctr" anchorCtr="0">
              <a:noAutofit/>
            </a:bodyPr>
            <a:lstStyle/>
            <a:p>
              <a:pPr lvl="0" algn="ctr" defTabSz="533400">
                <a:lnSpc>
                  <a:spcPct val="90000"/>
                </a:lnSpc>
                <a:spcBef>
                  <a:spcPct val="0"/>
                </a:spcBef>
                <a:spcAft>
                  <a:spcPct val="35000"/>
                </a:spcAft>
              </a:pPr>
              <a:endParaRPr lang="en-US" sz="1200" kern="1200"/>
            </a:p>
          </p:txBody>
        </p:sp>
        <p:sp>
          <p:nvSpPr>
            <p:cNvPr id="11" name="Freeform 10"/>
            <p:cNvSpPr/>
            <p:nvPr/>
          </p:nvSpPr>
          <p:spPr>
            <a:xfrm>
              <a:off x="5217872" y="2307571"/>
              <a:ext cx="1640639" cy="985345"/>
            </a:xfrm>
            <a:custGeom>
              <a:avLst/>
              <a:gdLst>
                <a:gd name="connsiteX0" fmla="*/ 0 w 1640639"/>
                <a:gd name="connsiteY0" fmla="*/ 98535 h 985345"/>
                <a:gd name="connsiteX1" fmla="*/ 98535 w 1640639"/>
                <a:gd name="connsiteY1" fmla="*/ 0 h 985345"/>
                <a:gd name="connsiteX2" fmla="*/ 1542105 w 1640639"/>
                <a:gd name="connsiteY2" fmla="*/ 0 h 985345"/>
                <a:gd name="connsiteX3" fmla="*/ 1640640 w 1640639"/>
                <a:gd name="connsiteY3" fmla="*/ 98535 h 985345"/>
                <a:gd name="connsiteX4" fmla="*/ 1640639 w 1640639"/>
                <a:gd name="connsiteY4" fmla="*/ 886811 h 985345"/>
                <a:gd name="connsiteX5" fmla="*/ 1542104 w 1640639"/>
                <a:gd name="connsiteY5" fmla="*/ 985346 h 985345"/>
                <a:gd name="connsiteX6" fmla="*/ 98535 w 1640639"/>
                <a:gd name="connsiteY6" fmla="*/ 985345 h 985345"/>
                <a:gd name="connsiteX7" fmla="*/ 0 w 1640639"/>
                <a:gd name="connsiteY7" fmla="*/ 886810 h 985345"/>
                <a:gd name="connsiteX8" fmla="*/ 0 w 1640639"/>
                <a:gd name="connsiteY8" fmla="*/ 98535 h 985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40639" h="985345">
                  <a:moveTo>
                    <a:pt x="0" y="98535"/>
                  </a:moveTo>
                  <a:cubicBezTo>
                    <a:pt x="0" y="44116"/>
                    <a:pt x="44116" y="0"/>
                    <a:pt x="98535" y="0"/>
                  </a:cubicBezTo>
                  <a:lnTo>
                    <a:pt x="1542105" y="0"/>
                  </a:lnTo>
                  <a:cubicBezTo>
                    <a:pt x="1596524" y="0"/>
                    <a:pt x="1640640" y="44116"/>
                    <a:pt x="1640640" y="98535"/>
                  </a:cubicBezTo>
                  <a:cubicBezTo>
                    <a:pt x="1640640" y="361294"/>
                    <a:pt x="1640639" y="624052"/>
                    <a:pt x="1640639" y="886811"/>
                  </a:cubicBezTo>
                  <a:cubicBezTo>
                    <a:pt x="1640639" y="941230"/>
                    <a:pt x="1596523" y="985346"/>
                    <a:pt x="1542104" y="985346"/>
                  </a:cubicBezTo>
                  <a:lnTo>
                    <a:pt x="98535" y="985345"/>
                  </a:lnTo>
                  <a:cubicBezTo>
                    <a:pt x="44116" y="985345"/>
                    <a:pt x="0" y="941229"/>
                    <a:pt x="0" y="886810"/>
                  </a:cubicBezTo>
                  <a:lnTo>
                    <a:pt x="0" y="98535"/>
                  </a:lnTo>
                  <a:close/>
                </a:path>
              </a:pathLst>
            </a:custGeom>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89820" tIns="89820" rIns="89820" bIns="89820" numCol="1" spcCol="1270" anchor="ctr" anchorCtr="0">
              <a:noAutofit/>
            </a:bodyPr>
            <a:lstStyle/>
            <a:p>
              <a:pPr lvl="0" algn="ctr" defTabSz="711200">
                <a:lnSpc>
                  <a:spcPct val="90000"/>
                </a:lnSpc>
                <a:spcBef>
                  <a:spcPct val="0"/>
                </a:spcBef>
                <a:spcAft>
                  <a:spcPct val="35000"/>
                </a:spcAft>
              </a:pPr>
              <a:r>
                <a:rPr lang="en-US" sz="1600" kern="1200" dirty="0"/>
                <a:t>Ganglion cells </a:t>
              </a:r>
            </a:p>
          </p:txBody>
        </p:sp>
        <p:sp>
          <p:nvSpPr>
            <p:cNvPr id="12" name="Freeform 11"/>
            <p:cNvSpPr/>
            <p:nvPr/>
          </p:nvSpPr>
          <p:spPr>
            <a:xfrm>
              <a:off x="7022575" y="2596805"/>
              <a:ext cx="347815" cy="406878"/>
            </a:xfrm>
            <a:custGeom>
              <a:avLst/>
              <a:gdLst>
                <a:gd name="connsiteX0" fmla="*/ 0 w 347815"/>
                <a:gd name="connsiteY0" fmla="*/ 81376 h 406878"/>
                <a:gd name="connsiteX1" fmla="*/ 173908 w 347815"/>
                <a:gd name="connsiteY1" fmla="*/ 81376 h 406878"/>
                <a:gd name="connsiteX2" fmla="*/ 173908 w 347815"/>
                <a:gd name="connsiteY2" fmla="*/ 0 h 406878"/>
                <a:gd name="connsiteX3" fmla="*/ 347815 w 347815"/>
                <a:gd name="connsiteY3" fmla="*/ 203439 h 406878"/>
                <a:gd name="connsiteX4" fmla="*/ 173908 w 347815"/>
                <a:gd name="connsiteY4" fmla="*/ 406878 h 406878"/>
                <a:gd name="connsiteX5" fmla="*/ 173908 w 347815"/>
                <a:gd name="connsiteY5" fmla="*/ 325502 h 406878"/>
                <a:gd name="connsiteX6" fmla="*/ 0 w 347815"/>
                <a:gd name="connsiteY6" fmla="*/ 325502 h 406878"/>
                <a:gd name="connsiteX7" fmla="*/ 0 w 347815"/>
                <a:gd name="connsiteY7" fmla="*/ 81376 h 406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7815" h="406878">
                  <a:moveTo>
                    <a:pt x="0" y="81376"/>
                  </a:moveTo>
                  <a:lnTo>
                    <a:pt x="173908" y="81376"/>
                  </a:lnTo>
                  <a:lnTo>
                    <a:pt x="173908" y="0"/>
                  </a:lnTo>
                  <a:lnTo>
                    <a:pt x="347815" y="203439"/>
                  </a:lnTo>
                  <a:lnTo>
                    <a:pt x="173908" y="406878"/>
                  </a:lnTo>
                  <a:lnTo>
                    <a:pt x="173908" y="325502"/>
                  </a:lnTo>
                  <a:lnTo>
                    <a:pt x="0" y="325502"/>
                  </a:lnTo>
                  <a:lnTo>
                    <a:pt x="0" y="81376"/>
                  </a:lnTo>
                  <a:close/>
                </a:path>
              </a:pathLst>
            </a:custGeom>
          </p:spPr>
          <p:style>
            <a:lnRef idx="0">
              <a:schemeClr val="accent2">
                <a:tint val="60000"/>
                <a:hueOff val="0"/>
                <a:satOff val="0"/>
                <a:lumOff val="0"/>
                <a:alphaOff val="0"/>
              </a:schemeClr>
            </a:lnRef>
            <a:fillRef idx="1">
              <a:schemeClr val="accent2">
                <a:tint val="60000"/>
                <a:hueOff val="0"/>
                <a:satOff val="0"/>
                <a:lumOff val="0"/>
                <a:alphaOff val="0"/>
              </a:schemeClr>
            </a:fillRef>
            <a:effectRef idx="0">
              <a:schemeClr val="accent2">
                <a:tint val="60000"/>
                <a:hueOff val="0"/>
                <a:satOff val="0"/>
                <a:lumOff val="0"/>
                <a:alphaOff val="0"/>
              </a:schemeClr>
            </a:effectRef>
            <a:fontRef idx="minor">
              <a:schemeClr val="dk1">
                <a:hueOff val="0"/>
                <a:satOff val="0"/>
                <a:lumOff val="0"/>
                <a:alphaOff val="0"/>
              </a:schemeClr>
            </a:fontRef>
          </p:style>
          <p:txBody>
            <a:bodyPr spcFirstLastPara="0" vert="horz" wrap="square" lIns="0" tIns="81376" rIns="104344" bIns="81376" numCol="1" spcCol="1270" anchor="ctr" anchorCtr="0">
              <a:noAutofit/>
            </a:bodyPr>
            <a:lstStyle/>
            <a:p>
              <a:pPr lvl="0" algn="ctr" defTabSz="533400" rtl="0">
                <a:lnSpc>
                  <a:spcPct val="90000"/>
                </a:lnSpc>
                <a:spcBef>
                  <a:spcPct val="0"/>
                </a:spcBef>
                <a:spcAft>
                  <a:spcPct val="35000"/>
                </a:spcAft>
              </a:pPr>
              <a:endParaRPr lang="en-US" sz="1200" kern="1200"/>
            </a:p>
          </p:txBody>
        </p:sp>
        <p:sp>
          <p:nvSpPr>
            <p:cNvPr id="13" name="Freeform 12"/>
            <p:cNvSpPr/>
            <p:nvPr/>
          </p:nvSpPr>
          <p:spPr>
            <a:xfrm>
              <a:off x="7514767" y="2307571"/>
              <a:ext cx="1640639" cy="985345"/>
            </a:xfrm>
            <a:custGeom>
              <a:avLst/>
              <a:gdLst>
                <a:gd name="connsiteX0" fmla="*/ 0 w 1640639"/>
                <a:gd name="connsiteY0" fmla="*/ 98535 h 985345"/>
                <a:gd name="connsiteX1" fmla="*/ 98535 w 1640639"/>
                <a:gd name="connsiteY1" fmla="*/ 0 h 985345"/>
                <a:gd name="connsiteX2" fmla="*/ 1542105 w 1640639"/>
                <a:gd name="connsiteY2" fmla="*/ 0 h 985345"/>
                <a:gd name="connsiteX3" fmla="*/ 1640640 w 1640639"/>
                <a:gd name="connsiteY3" fmla="*/ 98535 h 985345"/>
                <a:gd name="connsiteX4" fmla="*/ 1640639 w 1640639"/>
                <a:gd name="connsiteY4" fmla="*/ 886811 h 985345"/>
                <a:gd name="connsiteX5" fmla="*/ 1542104 w 1640639"/>
                <a:gd name="connsiteY5" fmla="*/ 985346 h 985345"/>
                <a:gd name="connsiteX6" fmla="*/ 98535 w 1640639"/>
                <a:gd name="connsiteY6" fmla="*/ 985345 h 985345"/>
                <a:gd name="connsiteX7" fmla="*/ 0 w 1640639"/>
                <a:gd name="connsiteY7" fmla="*/ 886810 h 985345"/>
                <a:gd name="connsiteX8" fmla="*/ 0 w 1640639"/>
                <a:gd name="connsiteY8" fmla="*/ 98535 h 985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40639" h="985345">
                  <a:moveTo>
                    <a:pt x="0" y="98535"/>
                  </a:moveTo>
                  <a:cubicBezTo>
                    <a:pt x="0" y="44116"/>
                    <a:pt x="44116" y="0"/>
                    <a:pt x="98535" y="0"/>
                  </a:cubicBezTo>
                  <a:lnTo>
                    <a:pt x="1542105" y="0"/>
                  </a:lnTo>
                  <a:cubicBezTo>
                    <a:pt x="1596524" y="0"/>
                    <a:pt x="1640640" y="44116"/>
                    <a:pt x="1640640" y="98535"/>
                  </a:cubicBezTo>
                  <a:cubicBezTo>
                    <a:pt x="1640640" y="361294"/>
                    <a:pt x="1640639" y="624052"/>
                    <a:pt x="1640639" y="886811"/>
                  </a:cubicBezTo>
                  <a:cubicBezTo>
                    <a:pt x="1640639" y="941230"/>
                    <a:pt x="1596523" y="985346"/>
                    <a:pt x="1542104" y="985346"/>
                  </a:cubicBezTo>
                  <a:lnTo>
                    <a:pt x="98535" y="985345"/>
                  </a:lnTo>
                  <a:cubicBezTo>
                    <a:pt x="44116" y="985345"/>
                    <a:pt x="0" y="941229"/>
                    <a:pt x="0" y="886810"/>
                  </a:cubicBezTo>
                  <a:lnTo>
                    <a:pt x="0" y="98535"/>
                  </a:lnTo>
                  <a:close/>
                </a:path>
              </a:pathLst>
            </a:custGeom>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89820" tIns="89820" rIns="89820" bIns="89820" numCol="1" spcCol="1270" anchor="ctr" anchorCtr="0">
              <a:noAutofit/>
            </a:bodyPr>
            <a:lstStyle/>
            <a:p>
              <a:pPr lvl="0" algn="ctr" defTabSz="711200">
                <a:lnSpc>
                  <a:spcPct val="90000"/>
                </a:lnSpc>
                <a:spcBef>
                  <a:spcPct val="0"/>
                </a:spcBef>
                <a:spcAft>
                  <a:spcPct val="35000"/>
                </a:spcAft>
              </a:pPr>
              <a:r>
                <a:rPr lang="en-US" sz="1600" kern="1200" dirty="0"/>
                <a:t>Optic nerve (axons of ganglion cells)</a:t>
              </a:r>
            </a:p>
          </p:txBody>
        </p:sp>
        <p:sp>
          <p:nvSpPr>
            <p:cNvPr id="14" name="Freeform 13"/>
            <p:cNvSpPr/>
            <p:nvPr/>
          </p:nvSpPr>
          <p:spPr>
            <a:xfrm>
              <a:off x="9319470" y="2596805"/>
              <a:ext cx="347815" cy="406878"/>
            </a:xfrm>
            <a:custGeom>
              <a:avLst/>
              <a:gdLst>
                <a:gd name="connsiteX0" fmla="*/ 0 w 347815"/>
                <a:gd name="connsiteY0" fmla="*/ 81376 h 406878"/>
                <a:gd name="connsiteX1" fmla="*/ 173908 w 347815"/>
                <a:gd name="connsiteY1" fmla="*/ 81376 h 406878"/>
                <a:gd name="connsiteX2" fmla="*/ 173908 w 347815"/>
                <a:gd name="connsiteY2" fmla="*/ 0 h 406878"/>
                <a:gd name="connsiteX3" fmla="*/ 347815 w 347815"/>
                <a:gd name="connsiteY3" fmla="*/ 203439 h 406878"/>
                <a:gd name="connsiteX4" fmla="*/ 173908 w 347815"/>
                <a:gd name="connsiteY4" fmla="*/ 406878 h 406878"/>
                <a:gd name="connsiteX5" fmla="*/ 173908 w 347815"/>
                <a:gd name="connsiteY5" fmla="*/ 325502 h 406878"/>
                <a:gd name="connsiteX6" fmla="*/ 0 w 347815"/>
                <a:gd name="connsiteY6" fmla="*/ 325502 h 406878"/>
                <a:gd name="connsiteX7" fmla="*/ 0 w 347815"/>
                <a:gd name="connsiteY7" fmla="*/ 81376 h 406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7815" h="406878">
                  <a:moveTo>
                    <a:pt x="0" y="81376"/>
                  </a:moveTo>
                  <a:lnTo>
                    <a:pt x="173908" y="81376"/>
                  </a:lnTo>
                  <a:lnTo>
                    <a:pt x="173908" y="0"/>
                  </a:lnTo>
                  <a:lnTo>
                    <a:pt x="347815" y="203439"/>
                  </a:lnTo>
                  <a:lnTo>
                    <a:pt x="173908" y="406878"/>
                  </a:lnTo>
                  <a:lnTo>
                    <a:pt x="173908" y="325502"/>
                  </a:lnTo>
                  <a:lnTo>
                    <a:pt x="0" y="325502"/>
                  </a:lnTo>
                  <a:lnTo>
                    <a:pt x="0" y="81376"/>
                  </a:lnTo>
                  <a:close/>
                </a:path>
              </a:pathLst>
            </a:custGeom>
          </p:spPr>
          <p:style>
            <a:lnRef idx="0">
              <a:schemeClr val="accent2">
                <a:tint val="60000"/>
                <a:hueOff val="0"/>
                <a:satOff val="0"/>
                <a:lumOff val="0"/>
                <a:alphaOff val="0"/>
              </a:schemeClr>
            </a:lnRef>
            <a:fillRef idx="1">
              <a:schemeClr val="accent2">
                <a:tint val="60000"/>
                <a:hueOff val="0"/>
                <a:satOff val="0"/>
                <a:lumOff val="0"/>
                <a:alphaOff val="0"/>
              </a:schemeClr>
            </a:fillRef>
            <a:effectRef idx="0">
              <a:schemeClr val="accent2">
                <a:tint val="60000"/>
                <a:hueOff val="0"/>
                <a:satOff val="0"/>
                <a:lumOff val="0"/>
                <a:alphaOff val="0"/>
              </a:schemeClr>
            </a:effectRef>
            <a:fontRef idx="minor">
              <a:schemeClr val="dk1">
                <a:hueOff val="0"/>
                <a:satOff val="0"/>
                <a:lumOff val="0"/>
                <a:alphaOff val="0"/>
              </a:schemeClr>
            </a:fontRef>
          </p:style>
          <p:txBody>
            <a:bodyPr spcFirstLastPara="0" vert="horz" wrap="square" lIns="0" tIns="81376" rIns="104344" bIns="81376" numCol="1" spcCol="1270" anchor="ctr" anchorCtr="0">
              <a:noAutofit/>
            </a:bodyPr>
            <a:lstStyle/>
            <a:p>
              <a:pPr lvl="0" algn="ctr" defTabSz="533400">
                <a:lnSpc>
                  <a:spcPct val="90000"/>
                </a:lnSpc>
                <a:spcBef>
                  <a:spcPct val="0"/>
                </a:spcBef>
                <a:spcAft>
                  <a:spcPct val="35000"/>
                </a:spcAft>
              </a:pPr>
              <a:endParaRPr lang="en-US" sz="1200" kern="1200"/>
            </a:p>
          </p:txBody>
        </p:sp>
        <p:sp>
          <p:nvSpPr>
            <p:cNvPr id="15" name="Freeform 14"/>
            <p:cNvSpPr/>
            <p:nvPr/>
          </p:nvSpPr>
          <p:spPr>
            <a:xfrm>
              <a:off x="9811662" y="2307571"/>
              <a:ext cx="1640639" cy="985345"/>
            </a:xfrm>
            <a:custGeom>
              <a:avLst/>
              <a:gdLst>
                <a:gd name="connsiteX0" fmla="*/ 0 w 1640639"/>
                <a:gd name="connsiteY0" fmla="*/ 98535 h 985345"/>
                <a:gd name="connsiteX1" fmla="*/ 98535 w 1640639"/>
                <a:gd name="connsiteY1" fmla="*/ 0 h 985345"/>
                <a:gd name="connsiteX2" fmla="*/ 1542105 w 1640639"/>
                <a:gd name="connsiteY2" fmla="*/ 0 h 985345"/>
                <a:gd name="connsiteX3" fmla="*/ 1640640 w 1640639"/>
                <a:gd name="connsiteY3" fmla="*/ 98535 h 985345"/>
                <a:gd name="connsiteX4" fmla="*/ 1640639 w 1640639"/>
                <a:gd name="connsiteY4" fmla="*/ 886811 h 985345"/>
                <a:gd name="connsiteX5" fmla="*/ 1542104 w 1640639"/>
                <a:gd name="connsiteY5" fmla="*/ 985346 h 985345"/>
                <a:gd name="connsiteX6" fmla="*/ 98535 w 1640639"/>
                <a:gd name="connsiteY6" fmla="*/ 985345 h 985345"/>
                <a:gd name="connsiteX7" fmla="*/ 0 w 1640639"/>
                <a:gd name="connsiteY7" fmla="*/ 886810 h 985345"/>
                <a:gd name="connsiteX8" fmla="*/ 0 w 1640639"/>
                <a:gd name="connsiteY8" fmla="*/ 98535 h 985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40639" h="985345">
                  <a:moveTo>
                    <a:pt x="0" y="98535"/>
                  </a:moveTo>
                  <a:cubicBezTo>
                    <a:pt x="0" y="44116"/>
                    <a:pt x="44116" y="0"/>
                    <a:pt x="98535" y="0"/>
                  </a:cubicBezTo>
                  <a:lnTo>
                    <a:pt x="1542105" y="0"/>
                  </a:lnTo>
                  <a:cubicBezTo>
                    <a:pt x="1596524" y="0"/>
                    <a:pt x="1640640" y="44116"/>
                    <a:pt x="1640640" y="98535"/>
                  </a:cubicBezTo>
                  <a:cubicBezTo>
                    <a:pt x="1640640" y="361294"/>
                    <a:pt x="1640639" y="624052"/>
                    <a:pt x="1640639" y="886811"/>
                  </a:cubicBezTo>
                  <a:cubicBezTo>
                    <a:pt x="1640639" y="941230"/>
                    <a:pt x="1596523" y="985346"/>
                    <a:pt x="1542104" y="985346"/>
                  </a:cubicBezTo>
                  <a:lnTo>
                    <a:pt x="98535" y="985345"/>
                  </a:lnTo>
                  <a:cubicBezTo>
                    <a:pt x="44116" y="985345"/>
                    <a:pt x="0" y="941229"/>
                    <a:pt x="0" y="886810"/>
                  </a:cubicBezTo>
                  <a:lnTo>
                    <a:pt x="0" y="98535"/>
                  </a:lnTo>
                  <a:close/>
                </a:path>
              </a:pathLst>
            </a:custGeom>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89820" tIns="89820" rIns="89820" bIns="89820" numCol="1" spcCol="1270" anchor="ctr" anchorCtr="0">
              <a:noAutofit/>
            </a:bodyPr>
            <a:lstStyle/>
            <a:p>
              <a:pPr lvl="0" algn="ctr" defTabSz="711200">
                <a:lnSpc>
                  <a:spcPct val="90000"/>
                </a:lnSpc>
                <a:spcBef>
                  <a:spcPct val="0"/>
                </a:spcBef>
                <a:spcAft>
                  <a:spcPct val="35000"/>
                </a:spcAft>
              </a:pPr>
              <a:r>
                <a:rPr lang="en-US" sz="1600" kern="1200" dirty="0"/>
                <a:t>Optic chiasma</a:t>
              </a:r>
            </a:p>
          </p:txBody>
        </p:sp>
        <p:sp>
          <p:nvSpPr>
            <p:cNvPr id="16" name="Freeform 15"/>
            <p:cNvSpPr/>
            <p:nvPr/>
          </p:nvSpPr>
          <p:spPr>
            <a:xfrm rot="5367545">
              <a:off x="10453098" y="3452809"/>
              <a:ext cx="373930" cy="406878"/>
            </a:xfrm>
            <a:custGeom>
              <a:avLst/>
              <a:gdLst>
                <a:gd name="connsiteX0" fmla="*/ 0 w 373930"/>
                <a:gd name="connsiteY0" fmla="*/ 81376 h 406878"/>
                <a:gd name="connsiteX1" fmla="*/ 186965 w 373930"/>
                <a:gd name="connsiteY1" fmla="*/ 81376 h 406878"/>
                <a:gd name="connsiteX2" fmla="*/ 186965 w 373930"/>
                <a:gd name="connsiteY2" fmla="*/ 0 h 406878"/>
                <a:gd name="connsiteX3" fmla="*/ 373930 w 373930"/>
                <a:gd name="connsiteY3" fmla="*/ 203439 h 406878"/>
                <a:gd name="connsiteX4" fmla="*/ 186965 w 373930"/>
                <a:gd name="connsiteY4" fmla="*/ 406878 h 406878"/>
                <a:gd name="connsiteX5" fmla="*/ 186965 w 373930"/>
                <a:gd name="connsiteY5" fmla="*/ 325502 h 406878"/>
                <a:gd name="connsiteX6" fmla="*/ 0 w 373930"/>
                <a:gd name="connsiteY6" fmla="*/ 325502 h 406878"/>
                <a:gd name="connsiteX7" fmla="*/ 0 w 373930"/>
                <a:gd name="connsiteY7" fmla="*/ 81376 h 406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3930" h="406878">
                  <a:moveTo>
                    <a:pt x="0" y="81376"/>
                  </a:moveTo>
                  <a:lnTo>
                    <a:pt x="186965" y="81376"/>
                  </a:lnTo>
                  <a:lnTo>
                    <a:pt x="186965" y="0"/>
                  </a:lnTo>
                  <a:lnTo>
                    <a:pt x="373930" y="203439"/>
                  </a:lnTo>
                  <a:lnTo>
                    <a:pt x="186965" y="406878"/>
                  </a:lnTo>
                  <a:lnTo>
                    <a:pt x="186965" y="325502"/>
                  </a:lnTo>
                  <a:lnTo>
                    <a:pt x="0" y="325502"/>
                  </a:lnTo>
                  <a:lnTo>
                    <a:pt x="0" y="81376"/>
                  </a:lnTo>
                  <a:close/>
                </a:path>
              </a:pathLst>
            </a:custGeom>
          </p:spPr>
          <p:style>
            <a:lnRef idx="0">
              <a:schemeClr val="accent2">
                <a:tint val="60000"/>
                <a:hueOff val="0"/>
                <a:satOff val="0"/>
                <a:lumOff val="0"/>
                <a:alphaOff val="0"/>
              </a:schemeClr>
            </a:lnRef>
            <a:fillRef idx="1">
              <a:schemeClr val="accent2">
                <a:tint val="60000"/>
                <a:hueOff val="0"/>
                <a:satOff val="0"/>
                <a:lumOff val="0"/>
                <a:alphaOff val="0"/>
              </a:schemeClr>
            </a:fillRef>
            <a:effectRef idx="0">
              <a:schemeClr val="accent2">
                <a:tint val="60000"/>
                <a:hueOff val="0"/>
                <a:satOff val="0"/>
                <a:lumOff val="0"/>
                <a:alphaOff val="0"/>
              </a:schemeClr>
            </a:effectRef>
            <a:fontRef idx="minor">
              <a:schemeClr val="dk1">
                <a:hueOff val="0"/>
                <a:satOff val="0"/>
                <a:lumOff val="0"/>
                <a:alphaOff val="0"/>
              </a:schemeClr>
            </a:fontRef>
          </p:style>
          <p:txBody>
            <a:bodyPr spcFirstLastPara="0" vert="horz" wrap="square" lIns="0" tIns="81375" rIns="112178" bIns="81376" numCol="1" spcCol="1270" anchor="ctr" anchorCtr="0">
              <a:noAutofit/>
            </a:bodyPr>
            <a:lstStyle/>
            <a:p>
              <a:pPr lvl="0" algn="ctr" defTabSz="533400">
                <a:lnSpc>
                  <a:spcPct val="90000"/>
                </a:lnSpc>
                <a:spcBef>
                  <a:spcPct val="0"/>
                </a:spcBef>
                <a:spcAft>
                  <a:spcPct val="35000"/>
                </a:spcAft>
              </a:pPr>
              <a:endParaRPr lang="en-US" sz="1200" kern="1200"/>
            </a:p>
          </p:txBody>
        </p:sp>
        <p:sp>
          <p:nvSpPr>
            <p:cNvPr id="17" name="Freeform 16"/>
            <p:cNvSpPr/>
            <p:nvPr/>
          </p:nvSpPr>
          <p:spPr>
            <a:xfrm>
              <a:off x="9908460" y="3998415"/>
              <a:ext cx="1478970" cy="985345"/>
            </a:xfrm>
            <a:custGeom>
              <a:avLst/>
              <a:gdLst>
                <a:gd name="connsiteX0" fmla="*/ 0 w 1478970"/>
                <a:gd name="connsiteY0" fmla="*/ 98535 h 985345"/>
                <a:gd name="connsiteX1" fmla="*/ 98535 w 1478970"/>
                <a:gd name="connsiteY1" fmla="*/ 0 h 985345"/>
                <a:gd name="connsiteX2" fmla="*/ 1380436 w 1478970"/>
                <a:gd name="connsiteY2" fmla="*/ 0 h 985345"/>
                <a:gd name="connsiteX3" fmla="*/ 1478971 w 1478970"/>
                <a:gd name="connsiteY3" fmla="*/ 98535 h 985345"/>
                <a:gd name="connsiteX4" fmla="*/ 1478970 w 1478970"/>
                <a:gd name="connsiteY4" fmla="*/ 886811 h 985345"/>
                <a:gd name="connsiteX5" fmla="*/ 1380435 w 1478970"/>
                <a:gd name="connsiteY5" fmla="*/ 985346 h 985345"/>
                <a:gd name="connsiteX6" fmla="*/ 98535 w 1478970"/>
                <a:gd name="connsiteY6" fmla="*/ 985345 h 985345"/>
                <a:gd name="connsiteX7" fmla="*/ 0 w 1478970"/>
                <a:gd name="connsiteY7" fmla="*/ 886810 h 985345"/>
                <a:gd name="connsiteX8" fmla="*/ 0 w 1478970"/>
                <a:gd name="connsiteY8" fmla="*/ 98535 h 985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78970" h="985345">
                  <a:moveTo>
                    <a:pt x="0" y="98535"/>
                  </a:moveTo>
                  <a:cubicBezTo>
                    <a:pt x="0" y="44116"/>
                    <a:pt x="44116" y="0"/>
                    <a:pt x="98535" y="0"/>
                  </a:cubicBezTo>
                  <a:lnTo>
                    <a:pt x="1380436" y="0"/>
                  </a:lnTo>
                  <a:cubicBezTo>
                    <a:pt x="1434855" y="0"/>
                    <a:pt x="1478971" y="44116"/>
                    <a:pt x="1478971" y="98535"/>
                  </a:cubicBezTo>
                  <a:cubicBezTo>
                    <a:pt x="1478971" y="361294"/>
                    <a:pt x="1478970" y="624052"/>
                    <a:pt x="1478970" y="886811"/>
                  </a:cubicBezTo>
                  <a:cubicBezTo>
                    <a:pt x="1478970" y="941230"/>
                    <a:pt x="1434854" y="985346"/>
                    <a:pt x="1380435" y="985346"/>
                  </a:cubicBezTo>
                  <a:lnTo>
                    <a:pt x="98535" y="985345"/>
                  </a:lnTo>
                  <a:cubicBezTo>
                    <a:pt x="44116" y="985345"/>
                    <a:pt x="0" y="941229"/>
                    <a:pt x="0" y="886810"/>
                  </a:cubicBezTo>
                  <a:lnTo>
                    <a:pt x="0" y="98535"/>
                  </a:lnTo>
                  <a:close/>
                </a:path>
              </a:pathLst>
            </a:custGeom>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89820" tIns="89820" rIns="89820" bIns="89820" numCol="1" spcCol="1270" anchor="ctr" anchorCtr="0">
              <a:noAutofit/>
            </a:bodyPr>
            <a:lstStyle/>
            <a:p>
              <a:pPr lvl="0" algn="ctr" defTabSz="711200">
                <a:lnSpc>
                  <a:spcPct val="90000"/>
                </a:lnSpc>
                <a:spcBef>
                  <a:spcPct val="0"/>
                </a:spcBef>
                <a:spcAft>
                  <a:spcPct val="35000"/>
                </a:spcAft>
              </a:pPr>
              <a:r>
                <a:rPr lang="en-US" sz="1600" kern="1200" dirty="0"/>
                <a:t>Optic tract</a:t>
              </a:r>
            </a:p>
          </p:txBody>
        </p:sp>
        <p:sp>
          <p:nvSpPr>
            <p:cNvPr id="18" name="Freeform 17"/>
            <p:cNvSpPr/>
            <p:nvPr/>
          </p:nvSpPr>
          <p:spPr>
            <a:xfrm rot="21606300">
              <a:off x="9439232" y="4285724"/>
              <a:ext cx="318834" cy="406879"/>
            </a:xfrm>
            <a:custGeom>
              <a:avLst/>
              <a:gdLst>
                <a:gd name="connsiteX0" fmla="*/ 0 w 318834"/>
                <a:gd name="connsiteY0" fmla="*/ 81376 h 406878"/>
                <a:gd name="connsiteX1" fmla="*/ 159417 w 318834"/>
                <a:gd name="connsiteY1" fmla="*/ 81376 h 406878"/>
                <a:gd name="connsiteX2" fmla="*/ 159417 w 318834"/>
                <a:gd name="connsiteY2" fmla="*/ 0 h 406878"/>
                <a:gd name="connsiteX3" fmla="*/ 318834 w 318834"/>
                <a:gd name="connsiteY3" fmla="*/ 203439 h 406878"/>
                <a:gd name="connsiteX4" fmla="*/ 159417 w 318834"/>
                <a:gd name="connsiteY4" fmla="*/ 406878 h 406878"/>
                <a:gd name="connsiteX5" fmla="*/ 159417 w 318834"/>
                <a:gd name="connsiteY5" fmla="*/ 325502 h 406878"/>
                <a:gd name="connsiteX6" fmla="*/ 0 w 318834"/>
                <a:gd name="connsiteY6" fmla="*/ 325502 h 406878"/>
                <a:gd name="connsiteX7" fmla="*/ 0 w 318834"/>
                <a:gd name="connsiteY7" fmla="*/ 81376 h 406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8834" h="406878">
                  <a:moveTo>
                    <a:pt x="318834" y="325502"/>
                  </a:moveTo>
                  <a:lnTo>
                    <a:pt x="159417" y="325502"/>
                  </a:lnTo>
                  <a:lnTo>
                    <a:pt x="159417" y="406878"/>
                  </a:lnTo>
                  <a:lnTo>
                    <a:pt x="0" y="203439"/>
                  </a:lnTo>
                  <a:lnTo>
                    <a:pt x="159417" y="0"/>
                  </a:lnTo>
                  <a:lnTo>
                    <a:pt x="159417" y="81376"/>
                  </a:lnTo>
                  <a:lnTo>
                    <a:pt x="318834" y="81376"/>
                  </a:lnTo>
                  <a:lnTo>
                    <a:pt x="318834" y="325502"/>
                  </a:lnTo>
                  <a:close/>
                </a:path>
              </a:pathLst>
            </a:custGeom>
          </p:spPr>
          <p:style>
            <a:lnRef idx="0">
              <a:schemeClr val="accent2">
                <a:tint val="60000"/>
                <a:hueOff val="0"/>
                <a:satOff val="0"/>
                <a:lumOff val="0"/>
                <a:alphaOff val="0"/>
              </a:schemeClr>
            </a:lnRef>
            <a:fillRef idx="1">
              <a:schemeClr val="accent2">
                <a:tint val="60000"/>
                <a:hueOff val="0"/>
                <a:satOff val="0"/>
                <a:lumOff val="0"/>
                <a:alphaOff val="0"/>
              </a:schemeClr>
            </a:fillRef>
            <a:effectRef idx="0">
              <a:schemeClr val="accent2">
                <a:tint val="60000"/>
                <a:hueOff val="0"/>
                <a:satOff val="0"/>
                <a:lumOff val="0"/>
                <a:alphaOff val="0"/>
              </a:schemeClr>
            </a:effectRef>
            <a:fontRef idx="minor">
              <a:schemeClr val="dk1">
                <a:hueOff val="0"/>
                <a:satOff val="0"/>
                <a:lumOff val="0"/>
                <a:alphaOff val="0"/>
              </a:schemeClr>
            </a:fontRef>
          </p:style>
          <p:txBody>
            <a:bodyPr spcFirstLastPara="0" vert="horz" wrap="square" lIns="95650" tIns="81377" rIns="-1" bIns="81375" numCol="1" spcCol="1270" anchor="ctr" anchorCtr="0">
              <a:noAutofit/>
            </a:bodyPr>
            <a:lstStyle/>
            <a:p>
              <a:pPr lvl="0" algn="ctr" defTabSz="533400">
                <a:lnSpc>
                  <a:spcPct val="90000"/>
                </a:lnSpc>
                <a:spcBef>
                  <a:spcPct val="0"/>
                </a:spcBef>
                <a:spcAft>
                  <a:spcPct val="35000"/>
                </a:spcAft>
              </a:pPr>
              <a:endParaRPr lang="en-US" sz="1200" kern="1200"/>
            </a:p>
          </p:txBody>
        </p:sp>
        <p:sp>
          <p:nvSpPr>
            <p:cNvPr id="19" name="Freeform 18"/>
            <p:cNvSpPr/>
            <p:nvPr/>
          </p:nvSpPr>
          <p:spPr>
            <a:xfrm>
              <a:off x="7666247" y="3994454"/>
              <a:ext cx="1640639" cy="985345"/>
            </a:xfrm>
            <a:custGeom>
              <a:avLst/>
              <a:gdLst>
                <a:gd name="connsiteX0" fmla="*/ 0 w 1640639"/>
                <a:gd name="connsiteY0" fmla="*/ 98535 h 985345"/>
                <a:gd name="connsiteX1" fmla="*/ 98535 w 1640639"/>
                <a:gd name="connsiteY1" fmla="*/ 0 h 985345"/>
                <a:gd name="connsiteX2" fmla="*/ 1542105 w 1640639"/>
                <a:gd name="connsiteY2" fmla="*/ 0 h 985345"/>
                <a:gd name="connsiteX3" fmla="*/ 1640640 w 1640639"/>
                <a:gd name="connsiteY3" fmla="*/ 98535 h 985345"/>
                <a:gd name="connsiteX4" fmla="*/ 1640639 w 1640639"/>
                <a:gd name="connsiteY4" fmla="*/ 886811 h 985345"/>
                <a:gd name="connsiteX5" fmla="*/ 1542104 w 1640639"/>
                <a:gd name="connsiteY5" fmla="*/ 985346 h 985345"/>
                <a:gd name="connsiteX6" fmla="*/ 98535 w 1640639"/>
                <a:gd name="connsiteY6" fmla="*/ 985345 h 985345"/>
                <a:gd name="connsiteX7" fmla="*/ 0 w 1640639"/>
                <a:gd name="connsiteY7" fmla="*/ 886810 h 985345"/>
                <a:gd name="connsiteX8" fmla="*/ 0 w 1640639"/>
                <a:gd name="connsiteY8" fmla="*/ 98535 h 985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40639" h="985345">
                  <a:moveTo>
                    <a:pt x="0" y="98535"/>
                  </a:moveTo>
                  <a:cubicBezTo>
                    <a:pt x="0" y="44116"/>
                    <a:pt x="44116" y="0"/>
                    <a:pt x="98535" y="0"/>
                  </a:cubicBezTo>
                  <a:lnTo>
                    <a:pt x="1542105" y="0"/>
                  </a:lnTo>
                  <a:cubicBezTo>
                    <a:pt x="1596524" y="0"/>
                    <a:pt x="1640640" y="44116"/>
                    <a:pt x="1640640" y="98535"/>
                  </a:cubicBezTo>
                  <a:cubicBezTo>
                    <a:pt x="1640640" y="361294"/>
                    <a:pt x="1640639" y="624052"/>
                    <a:pt x="1640639" y="886811"/>
                  </a:cubicBezTo>
                  <a:cubicBezTo>
                    <a:pt x="1640639" y="941230"/>
                    <a:pt x="1596523" y="985346"/>
                    <a:pt x="1542104" y="985346"/>
                  </a:cubicBezTo>
                  <a:lnTo>
                    <a:pt x="98535" y="985345"/>
                  </a:lnTo>
                  <a:cubicBezTo>
                    <a:pt x="44116" y="985345"/>
                    <a:pt x="0" y="941229"/>
                    <a:pt x="0" y="886810"/>
                  </a:cubicBezTo>
                  <a:lnTo>
                    <a:pt x="0" y="98535"/>
                  </a:lnTo>
                  <a:close/>
                </a:path>
              </a:pathLst>
            </a:custGeom>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89820" tIns="89820" rIns="89820" bIns="89820" numCol="1" spcCol="1270" anchor="ctr" anchorCtr="0">
              <a:noAutofit/>
            </a:bodyPr>
            <a:lstStyle/>
            <a:p>
              <a:pPr lvl="0" algn="ctr" defTabSz="711200">
                <a:lnSpc>
                  <a:spcPct val="90000"/>
                </a:lnSpc>
                <a:spcBef>
                  <a:spcPct val="0"/>
                </a:spcBef>
                <a:spcAft>
                  <a:spcPct val="35000"/>
                </a:spcAft>
              </a:pPr>
              <a:r>
                <a:rPr lang="en-US" sz="1600" kern="1200" dirty="0"/>
                <a:t>Lateral geniculate body in thalamus</a:t>
              </a:r>
            </a:p>
          </p:txBody>
        </p:sp>
        <p:sp>
          <p:nvSpPr>
            <p:cNvPr id="20" name="Freeform 19"/>
            <p:cNvSpPr/>
            <p:nvPr/>
          </p:nvSpPr>
          <p:spPr>
            <a:xfrm rot="21613270">
              <a:off x="7160752" y="4279231"/>
              <a:ext cx="343480" cy="406879"/>
            </a:xfrm>
            <a:custGeom>
              <a:avLst/>
              <a:gdLst>
                <a:gd name="connsiteX0" fmla="*/ 0 w 343479"/>
                <a:gd name="connsiteY0" fmla="*/ 81376 h 406878"/>
                <a:gd name="connsiteX1" fmla="*/ 171740 w 343479"/>
                <a:gd name="connsiteY1" fmla="*/ 81376 h 406878"/>
                <a:gd name="connsiteX2" fmla="*/ 171740 w 343479"/>
                <a:gd name="connsiteY2" fmla="*/ 0 h 406878"/>
                <a:gd name="connsiteX3" fmla="*/ 343479 w 343479"/>
                <a:gd name="connsiteY3" fmla="*/ 203439 h 406878"/>
                <a:gd name="connsiteX4" fmla="*/ 171740 w 343479"/>
                <a:gd name="connsiteY4" fmla="*/ 406878 h 406878"/>
                <a:gd name="connsiteX5" fmla="*/ 171740 w 343479"/>
                <a:gd name="connsiteY5" fmla="*/ 325502 h 406878"/>
                <a:gd name="connsiteX6" fmla="*/ 0 w 343479"/>
                <a:gd name="connsiteY6" fmla="*/ 325502 h 406878"/>
                <a:gd name="connsiteX7" fmla="*/ 0 w 343479"/>
                <a:gd name="connsiteY7" fmla="*/ 81376 h 406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479" h="406878">
                  <a:moveTo>
                    <a:pt x="343479" y="325502"/>
                  </a:moveTo>
                  <a:lnTo>
                    <a:pt x="171739" y="325502"/>
                  </a:lnTo>
                  <a:lnTo>
                    <a:pt x="171739" y="406878"/>
                  </a:lnTo>
                  <a:lnTo>
                    <a:pt x="0" y="203439"/>
                  </a:lnTo>
                  <a:lnTo>
                    <a:pt x="171739" y="0"/>
                  </a:lnTo>
                  <a:lnTo>
                    <a:pt x="171739" y="81376"/>
                  </a:lnTo>
                  <a:lnTo>
                    <a:pt x="343479" y="81376"/>
                  </a:lnTo>
                  <a:lnTo>
                    <a:pt x="343479" y="325502"/>
                  </a:lnTo>
                  <a:close/>
                </a:path>
              </a:pathLst>
            </a:custGeom>
          </p:spPr>
          <p:style>
            <a:lnRef idx="0">
              <a:schemeClr val="accent2">
                <a:tint val="60000"/>
                <a:hueOff val="0"/>
                <a:satOff val="0"/>
                <a:lumOff val="0"/>
                <a:alphaOff val="0"/>
              </a:schemeClr>
            </a:lnRef>
            <a:fillRef idx="1">
              <a:schemeClr val="accent2">
                <a:tint val="60000"/>
                <a:hueOff val="0"/>
                <a:satOff val="0"/>
                <a:lumOff val="0"/>
                <a:alphaOff val="0"/>
              </a:schemeClr>
            </a:fillRef>
            <a:effectRef idx="0">
              <a:schemeClr val="accent2">
                <a:tint val="60000"/>
                <a:hueOff val="0"/>
                <a:satOff val="0"/>
                <a:lumOff val="0"/>
                <a:alphaOff val="0"/>
              </a:schemeClr>
            </a:effectRef>
            <a:fontRef idx="minor">
              <a:schemeClr val="dk1">
                <a:hueOff val="0"/>
                <a:satOff val="0"/>
                <a:lumOff val="0"/>
                <a:alphaOff val="0"/>
              </a:schemeClr>
            </a:fontRef>
          </p:style>
          <p:txBody>
            <a:bodyPr spcFirstLastPara="0" vert="horz" wrap="square" lIns="103044" tIns="81377" rIns="0" bIns="81375" numCol="1" spcCol="1270" anchor="ctr" anchorCtr="0">
              <a:noAutofit/>
            </a:bodyPr>
            <a:lstStyle/>
            <a:p>
              <a:pPr lvl="0" algn="ctr" defTabSz="533400">
                <a:lnSpc>
                  <a:spcPct val="90000"/>
                </a:lnSpc>
                <a:spcBef>
                  <a:spcPct val="0"/>
                </a:spcBef>
                <a:spcAft>
                  <a:spcPct val="35000"/>
                </a:spcAft>
              </a:pPr>
              <a:endParaRPr lang="en-US" sz="1200" kern="1200"/>
            </a:p>
          </p:txBody>
        </p:sp>
        <p:sp>
          <p:nvSpPr>
            <p:cNvPr id="21" name="Freeform 20"/>
            <p:cNvSpPr/>
            <p:nvPr/>
          </p:nvSpPr>
          <p:spPr>
            <a:xfrm>
              <a:off x="5217200" y="3985310"/>
              <a:ext cx="1800978" cy="985345"/>
            </a:xfrm>
            <a:custGeom>
              <a:avLst/>
              <a:gdLst>
                <a:gd name="connsiteX0" fmla="*/ 0 w 1800978"/>
                <a:gd name="connsiteY0" fmla="*/ 98535 h 985345"/>
                <a:gd name="connsiteX1" fmla="*/ 98535 w 1800978"/>
                <a:gd name="connsiteY1" fmla="*/ 0 h 985345"/>
                <a:gd name="connsiteX2" fmla="*/ 1702444 w 1800978"/>
                <a:gd name="connsiteY2" fmla="*/ 0 h 985345"/>
                <a:gd name="connsiteX3" fmla="*/ 1800979 w 1800978"/>
                <a:gd name="connsiteY3" fmla="*/ 98535 h 985345"/>
                <a:gd name="connsiteX4" fmla="*/ 1800978 w 1800978"/>
                <a:gd name="connsiteY4" fmla="*/ 886811 h 985345"/>
                <a:gd name="connsiteX5" fmla="*/ 1702443 w 1800978"/>
                <a:gd name="connsiteY5" fmla="*/ 985346 h 985345"/>
                <a:gd name="connsiteX6" fmla="*/ 98535 w 1800978"/>
                <a:gd name="connsiteY6" fmla="*/ 985345 h 985345"/>
                <a:gd name="connsiteX7" fmla="*/ 0 w 1800978"/>
                <a:gd name="connsiteY7" fmla="*/ 886810 h 985345"/>
                <a:gd name="connsiteX8" fmla="*/ 0 w 1800978"/>
                <a:gd name="connsiteY8" fmla="*/ 98535 h 985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00978" h="985345">
                  <a:moveTo>
                    <a:pt x="0" y="98535"/>
                  </a:moveTo>
                  <a:cubicBezTo>
                    <a:pt x="0" y="44116"/>
                    <a:pt x="44116" y="0"/>
                    <a:pt x="98535" y="0"/>
                  </a:cubicBezTo>
                  <a:lnTo>
                    <a:pt x="1702444" y="0"/>
                  </a:lnTo>
                  <a:cubicBezTo>
                    <a:pt x="1756863" y="0"/>
                    <a:pt x="1800979" y="44116"/>
                    <a:pt x="1800979" y="98535"/>
                  </a:cubicBezTo>
                  <a:cubicBezTo>
                    <a:pt x="1800979" y="361294"/>
                    <a:pt x="1800978" y="624052"/>
                    <a:pt x="1800978" y="886811"/>
                  </a:cubicBezTo>
                  <a:cubicBezTo>
                    <a:pt x="1800978" y="941230"/>
                    <a:pt x="1756862" y="985346"/>
                    <a:pt x="1702443" y="985346"/>
                  </a:cubicBezTo>
                  <a:lnTo>
                    <a:pt x="98535" y="985345"/>
                  </a:lnTo>
                  <a:cubicBezTo>
                    <a:pt x="44116" y="985345"/>
                    <a:pt x="0" y="941229"/>
                    <a:pt x="0" y="886810"/>
                  </a:cubicBezTo>
                  <a:lnTo>
                    <a:pt x="0" y="98535"/>
                  </a:lnTo>
                  <a:close/>
                </a:path>
              </a:pathLst>
            </a:custGeom>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89820" tIns="89820" rIns="89820" bIns="89820" numCol="1" spcCol="1270" anchor="ctr" anchorCtr="0">
              <a:noAutofit/>
            </a:bodyPr>
            <a:lstStyle/>
            <a:p>
              <a:pPr lvl="0" algn="ctr" defTabSz="711200">
                <a:lnSpc>
                  <a:spcPct val="90000"/>
                </a:lnSpc>
                <a:spcBef>
                  <a:spcPct val="0"/>
                </a:spcBef>
                <a:spcAft>
                  <a:spcPct val="35000"/>
                </a:spcAft>
              </a:pPr>
              <a:r>
                <a:rPr lang="en-US" sz="1600" kern="1200" dirty="0"/>
                <a:t>Axons of cells from geniculocalcarine tract</a:t>
              </a:r>
            </a:p>
          </p:txBody>
        </p:sp>
        <p:sp>
          <p:nvSpPr>
            <p:cNvPr id="22" name="Freeform 21"/>
            <p:cNvSpPr/>
            <p:nvPr/>
          </p:nvSpPr>
          <p:spPr>
            <a:xfrm rot="21624521">
              <a:off x="4768469" y="4266006"/>
              <a:ext cx="304912" cy="406879"/>
            </a:xfrm>
            <a:custGeom>
              <a:avLst/>
              <a:gdLst>
                <a:gd name="connsiteX0" fmla="*/ 0 w 304911"/>
                <a:gd name="connsiteY0" fmla="*/ 81376 h 406878"/>
                <a:gd name="connsiteX1" fmla="*/ 152456 w 304911"/>
                <a:gd name="connsiteY1" fmla="*/ 81376 h 406878"/>
                <a:gd name="connsiteX2" fmla="*/ 152456 w 304911"/>
                <a:gd name="connsiteY2" fmla="*/ 0 h 406878"/>
                <a:gd name="connsiteX3" fmla="*/ 304911 w 304911"/>
                <a:gd name="connsiteY3" fmla="*/ 203439 h 406878"/>
                <a:gd name="connsiteX4" fmla="*/ 152456 w 304911"/>
                <a:gd name="connsiteY4" fmla="*/ 406878 h 406878"/>
                <a:gd name="connsiteX5" fmla="*/ 152456 w 304911"/>
                <a:gd name="connsiteY5" fmla="*/ 325502 h 406878"/>
                <a:gd name="connsiteX6" fmla="*/ 0 w 304911"/>
                <a:gd name="connsiteY6" fmla="*/ 325502 h 406878"/>
                <a:gd name="connsiteX7" fmla="*/ 0 w 304911"/>
                <a:gd name="connsiteY7" fmla="*/ 81376 h 406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4911" h="406878">
                  <a:moveTo>
                    <a:pt x="304911" y="325502"/>
                  </a:moveTo>
                  <a:lnTo>
                    <a:pt x="152455" y="325502"/>
                  </a:lnTo>
                  <a:lnTo>
                    <a:pt x="152455" y="406878"/>
                  </a:lnTo>
                  <a:lnTo>
                    <a:pt x="0" y="203439"/>
                  </a:lnTo>
                  <a:lnTo>
                    <a:pt x="152455" y="0"/>
                  </a:lnTo>
                  <a:lnTo>
                    <a:pt x="152455" y="81376"/>
                  </a:lnTo>
                  <a:lnTo>
                    <a:pt x="304911" y="81376"/>
                  </a:lnTo>
                  <a:lnTo>
                    <a:pt x="304911" y="325502"/>
                  </a:lnTo>
                  <a:close/>
                </a:path>
              </a:pathLst>
            </a:custGeom>
          </p:spPr>
          <p:style>
            <a:lnRef idx="0">
              <a:schemeClr val="accent2">
                <a:tint val="60000"/>
                <a:hueOff val="0"/>
                <a:satOff val="0"/>
                <a:lumOff val="0"/>
                <a:alphaOff val="0"/>
              </a:schemeClr>
            </a:lnRef>
            <a:fillRef idx="1">
              <a:schemeClr val="accent2">
                <a:tint val="60000"/>
                <a:hueOff val="0"/>
                <a:satOff val="0"/>
                <a:lumOff val="0"/>
                <a:alphaOff val="0"/>
              </a:schemeClr>
            </a:fillRef>
            <a:effectRef idx="0">
              <a:schemeClr val="accent2">
                <a:tint val="60000"/>
                <a:hueOff val="0"/>
                <a:satOff val="0"/>
                <a:lumOff val="0"/>
                <a:alphaOff val="0"/>
              </a:schemeClr>
            </a:effectRef>
            <a:fontRef idx="minor">
              <a:schemeClr val="dk1">
                <a:hueOff val="0"/>
                <a:satOff val="0"/>
                <a:lumOff val="0"/>
                <a:alphaOff val="0"/>
              </a:schemeClr>
            </a:fontRef>
          </p:style>
          <p:txBody>
            <a:bodyPr spcFirstLastPara="0" vert="horz" wrap="square" lIns="91473" tIns="81376" rIns="0" bIns="81376" numCol="1" spcCol="1270" anchor="ctr" anchorCtr="0">
              <a:noAutofit/>
            </a:bodyPr>
            <a:lstStyle/>
            <a:p>
              <a:pPr lvl="0" algn="ctr" defTabSz="533400">
                <a:lnSpc>
                  <a:spcPct val="90000"/>
                </a:lnSpc>
                <a:spcBef>
                  <a:spcPct val="0"/>
                </a:spcBef>
                <a:spcAft>
                  <a:spcPct val="35000"/>
                </a:spcAft>
              </a:pPr>
              <a:endParaRPr lang="en-US" sz="1200" kern="1200"/>
            </a:p>
          </p:txBody>
        </p:sp>
        <p:sp>
          <p:nvSpPr>
            <p:cNvPr id="23" name="Freeform 22"/>
            <p:cNvSpPr/>
            <p:nvPr/>
          </p:nvSpPr>
          <p:spPr>
            <a:xfrm>
              <a:off x="3139789" y="3969426"/>
              <a:ext cx="1502120" cy="985345"/>
            </a:xfrm>
            <a:custGeom>
              <a:avLst/>
              <a:gdLst>
                <a:gd name="connsiteX0" fmla="*/ 0 w 1502120"/>
                <a:gd name="connsiteY0" fmla="*/ 98535 h 985345"/>
                <a:gd name="connsiteX1" fmla="*/ 98535 w 1502120"/>
                <a:gd name="connsiteY1" fmla="*/ 0 h 985345"/>
                <a:gd name="connsiteX2" fmla="*/ 1403586 w 1502120"/>
                <a:gd name="connsiteY2" fmla="*/ 0 h 985345"/>
                <a:gd name="connsiteX3" fmla="*/ 1502121 w 1502120"/>
                <a:gd name="connsiteY3" fmla="*/ 98535 h 985345"/>
                <a:gd name="connsiteX4" fmla="*/ 1502120 w 1502120"/>
                <a:gd name="connsiteY4" fmla="*/ 886811 h 985345"/>
                <a:gd name="connsiteX5" fmla="*/ 1403585 w 1502120"/>
                <a:gd name="connsiteY5" fmla="*/ 985346 h 985345"/>
                <a:gd name="connsiteX6" fmla="*/ 98535 w 1502120"/>
                <a:gd name="connsiteY6" fmla="*/ 985345 h 985345"/>
                <a:gd name="connsiteX7" fmla="*/ 0 w 1502120"/>
                <a:gd name="connsiteY7" fmla="*/ 886810 h 985345"/>
                <a:gd name="connsiteX8" fmla="*/ 0 w 1502120"/>
                <a:gd name="connsiteY8" fmla="*/ 98535 h 985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2120" h="985345">
                  <a:moveTo>
                    <a:pt x="0" y="98535"/>
                  </a:moveTo>
                  <a:cubicBezTo>
                    <a:pt x="0" y="44116"/>
                    <a:pt x="44116" y="0"/>
                    <a:pt x="98535" y="0"/>
                  </a:cubicBezTo>
                  <a:lnTo>
                    <a:pt x="1403586" y="0"/>
                  </a:lnTo>
                  <a:cubicBezTo>
                    <a:pt x="1458005" y="0"/>
                    <a:pt x="1502121" y="44116"/>
                    <a:pt x="1502121" y="98535"/>
                  </a:cubicBezTo>
                  <a:cubicBezTo>
                    <a:pt x="1502121" y="361294"/>
                    <a:pt x="1502120" y="624052"/>
                    <a:pt x="1502120" y="886811"/>
                  </a:cubicBezTo>
                  <a:cubicBezTo>
                    <a:pt x="1502120" y="941230"/>
                    <a:pt x="1458004" y="985346"/>
                    <a:pt x="1403585" y="985346"/>
                  </a:cubicBezTo>
                  <a:lnTo>
                    <a:pt x="98535" y="985345"/>
                  </a:lnTo>
                  <a:cubicBezTo>
                    <a:pt x="44116" y="985345"/>
                    <a:pt x="0" y="941229"/>
                    <a:pt x="0" y="886810"/>
                  </a:cubicBezTo>
                  <a:lnTo>
                    <a:pt x="0" y="98535"/>
                  </a:lnTo>
                  <a:close/>
                </a:path>
              </a:pathLst>
            </a:custGeom>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89820" tIns="89820" rIns="89820" bIns="89820" numCol="1" spcCol="1270" anchor="ctr" anchorCtr="0">
              <a:noAutofit/>
            </a:bodyPr>
            <a:lstStyle/>
            <a:p>
              <a:pPr lvl="0" algn="ctr" defTabSz="711200">
                <a:lnSpc>
                  <a:spcPct val="90000"/>
                </a:lnSpc>
                <a:spcBef>
                  <a:spcPct val="0"/>
                </a:spcBef>
                <a:spcAft>
                  <a:spcPct val="35000"/>
                </a:spcAft>
              </a:pPr>
              <a:r>
                <a:rPr lang="en-US" sz="1600" kern="1200" dirty="0"/>
                <a:t>Optic radiation</a:t>
              </a:r>
            </a:p>
          </p:txBody>
        </p:sp>
        <p:sp>
          <p:nvSpPr>
            <p:cNvPr id="24" name="Freeform 23"/>
            <p:cNvSpPr/>
            <p:nvPr/>
          </p:nvSpPr>
          <p:spPr>
            <a:xfrm rot="21628772">
              <a:off x="2764394" y="4250299"/>
              <a:ext cx="255081" cy="406878"/>
            </a:xfrm>
            <a:custGeom>
              <a:avLst/>
              <a:gdLst>
                <a:gd name="connsiteX0" fmla="*/ 0 w 255081"/>
                <a:gd name="connsiteY0" fmla="*/ 81376 h 406878"/>
                <a:gd name="connsiteX1" fmla="*/ 127541 w 255081"/>
                <a:gd name="connsiteY1" fmla="*/ 81376 h 406878"/>
                <a:gd name="connsiteX2" fmla="*/ 127541 w 255081"/>
                <a:gd name="connsiteY2" fmla="*/ 0 h 406878"/>
                <a:gd name="connsiteX3" fmla="*/ 255081 w 255081"/>
                <a:gd name="connsiteY3" fmla="*/ 203439 h 406878"/>
                <a:gd name="connsiteX4" fmla="*/ 127541 w 255081"/>
                <a:gd name="connsiteY4" fmla="*/ 406878 h 406878"/>
                <a:gd name="connsiteX5" fmla="*/ 127541 w 255081"/>
                <a:gd name="connsiteY5" fmla="*/ 325502 h 406878"/>
                <a:gd name="connsiteX6" fmla="*/ 0 w 255081"/>
                <a:gd name="connsiteY6" fmla="*/ 325502 h 406878"/>
                <a:gd name="connsiteX7" fmla="*/ 0 w 255081"/>
                <a:gd name="connsiteY7" fmla="*/ 81376 h 406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5081" h="406878">
                  <a:moveTo>
                    <a:pt x="255080" y="325502"/>
                  </a:moveTo>
                  <a:lnTo>
                    <a:pt x="127540" y="325502"/>
                  </a:lnTo>
                  <a:lnTo>
                    <a:pt x="127540" y="406878"/>
                  </a:lnTo>
                  <a:lnTo>
                    <a:pt x="1" y="203439"/>
                  </a:lnTo>
                  <a:lnTo>
                    <a:pt x="127540" y="0"/>
                  </a:lnTo>
                  <a:lnTo>
                    <a:pt x="127540" y="81376"/>
                  </a:lnTo>
                  <a:lnTo>
                    <a:pt x="255080" y="81376"/>
                  </a:lnTo>
                  <a:lnTo>
                    <a:pt x="255080" y="325502"/>
                  </a:lnTo>
                  <a:close/>
                </a:path>
              </a:pathLst>
            </a:custGeom>
          </p:spPr>
          <p:style>
            <a:lnRef idx="0">
              <a:schemeClr val="accent2">
                <a:tint val="60000"/>
                <a:hueOff val="0"/>
                <a:satOff val="0"/>
                <a:lumOff val="0"/>
                <a:alphaOff val="0"/>
              </a:schemeClr>
            </a:lnRef>
            <a:fillRef idx="1">
              <a:schemeClr val="accent2">
                <a:tint val="60000"/>
                <a:hueOff val="0"/>
                <a:satOff val="0"/>
                <a:lumOff val="0"/>
                <a:alphaOff val="0"/>
              </a:schemeClr>
            </a:fillRef>
            <a:effectRef idx="0">
              <a:schemeClr val="accent2">
                <a:tint val="60000"/>
                <a:hueOff val="0"/>
                <a:satOff val="0"/>
                <a:lumOff val="0"/>
                <a:alphaOff val="0"/>
              </a:schemeClr>
            </a:effectRef>
            <a:fontRef idx="minor">
              <a:schemeClr val="dk1">
                <a:hueOff val="0"/>
                <a:satOff val="0"/>
                <a:lumOff val="0"/>
                <a:alphaOff val="0"/>
              </a:schemeClr>
            </a:fontRef>
          </p:style>
          <p:txBody>
            <a:bodyPr spcFirstLastPara="0" vert="horz" wrap="square" lIns="76524" tIns="81375" rIns="-1" bIns="81376" numCol="1" spcCol="1270" anchor="ctr" anchorCtr="0">
              <a:noAutofit/>
            </a:bodyPr>
            <a:lstStyle/>
            <a:p>
              <a:pPr lvl="0" algn="ctr" defTabSz="533400">
                <a:lnSpc>
                  <a:spcPct val="90000"/>
                </a:lnSpc>
                <a:spcBef>
                  <a:spcPct val="0"/>
                </a:spcBef>
                <a:spcAft>
                  <a:spcPct val="35000"/>
                </a:spcAft>
              </a:pPr>
              <a:endParaRPr lang="en-US" sz="1200" kern="1200"/>
            </a:p>
          </p:txBody>
        </p:sp>
        <p:sp>
          <p:nvSpPr>
            <p:cNvPr id="25" name="Freeform 24"/>
            <p:cNvSpPr/>
            <p:nvPr/>
          </p:nvSpPr>
          <p:spPr>
            <a:xfrm>
              <a:off x="609460" y="3950537"/>
              <a:ext cx="2049059" cy="985345"/>
            </a:xfrm>
            <a:custGeom>
              <a:avLst/>
              <a:gdLst>
                <a:gd name="connsiteX0" fmla="*/ 0 w 2049059"/>
                <a:gd name="connsiteY0" fmla="*/ 98535 h 985345"/>
                <a:gd name="connsiteX1" fmla="*/ 98535 w 2049059"/>
                <a:gd name="connsiteY1" fmla="*/ 0 h 985345"/>
                <a:gd name="connsiteX2" fmla="*/ 1950525 w 2049059"/>
                <a:gd name="connsiteY2" fmla="*/ 0 h 985345"/>
                <a:gd name="connsiteX3" fmla="*/ 2049060 w 2049059"/>
                <a:gd name="connsiteY3" fmla="*/ 98535 h 985345"/>
                <a:gd name="connsiteX4" fmla="*/ 2049059 w 2049059"/>
                <a:gd name="connsiteY4" fmla="*/ 886811 h 985345"/>
                <a:gd name="connsiteX5" fmla="*/ 1950524 w 2049059"/>
                <a:gd name="connsiteY5" fmla="*/ 985346 h 985345"/>
                <a:gd name="connsiteX6" fmla="*/ 98535 w 2049059"/>
                <a:gd name="connsiteY6" fmla="*/ 985345 h 985345"/>
                <a:gd name="connsiteX7" fmla="*/ 0 w 2049059"/>
                <a:gd name="connsiteY7" fmla="*/ 886810 h 985345"/>
                <a:gd name="connsiteX8" fmla="*/ 0 w 2049059"/>
                <a:gd name="connsiteY8" fmla="*/ 98535 h 985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49059" h="985345">
                  <a:moveTo>
                    <a:pt x="0" y="98535"/>
                  </a:moveTo>
                  <a:cubicBezTo>
                    <a:pt x="0" y="44116"/>
                    <a:pt x="44116" y="0"/>
                    <a:pt x="98535" y="0"/>
                  </a:cubicBezTo>
                  <a:lnTo>
                    <a:pt x="1950525" y="0"/>
                  </a:lnTo>
                  <a:cubicBezTo>
                    <a:pt x="2004944" y="0"/>
                    <a:pt x="2049060" y="44116"/>
                    <a:pt x="2049060" y="98535"/>
                  </a:cubicBezTo>
                  <a:cubicBezTo>
                    <a:pt x="2049060" y="361294"/>
                    <a:pt x="2049059" y="624052"/>
                    <a:pt x="2049059" y="886811"/>
                  </a:cubicBezTo>
                  <a:cubicBezTo>
                    <a:pt x="2049059" y="941230"/>
                    <a:pt x="2004943" y="985346"/>
                    <a:pt x="1950524" y="985346"/>
                  </a:cubicBezTo>
                  <a:lnTo>
                    <a:pt x="98535" y="985345"/>
                  </a:lnTo>
                  <a:cubicBezTo>
                    <a:pt x="44116" y="985345"/>
                    <a:pt x="0" y="941229"/>
                    <a:pt x="0" y="886810"/>
                  </a:cubicBezTo>
                  <a:lnTo>
                    <a:pt x="0" y="98535"/>
                  </a:lnTo>
                  <a:close/>
                </a:path>
              </a:pathLst>
            </a:custGeom>
          </p:spPr>
          <p:style>
            <a:lnRef idx="2">
              <a:schemeClr val="accent2">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89820" tIns="89820" rIns="89820" bIns="89820" numCol="1" spcCol="1270" anchor="ctr" anchorCtr="0">
              <a:noAutofit/>
            </a:bodyPr>
            <a:lstStyle/>
            <a:p>
              <a:pPr lvl="0" algn="ctr" defTabSz="711200">
                <a:lnSpc>
                  <a:spcPct val="90000"/>
                </a:lnSpc>
                <a:spcBef>
                  <a:spcPct val="0"/>
                </a:spcBef>
                <a:spcAft>
                  <a:spcPct val="35000"/>
                </a:spcAft>
              </a:pPr>
              <a:r>
                <a:rPr lang="en-US" sz="1600" kern="1200" dirty="0"/>
                <a:t>Visual cortex (broadmann area 17) in occipital cortex</a:t>
              </a:r>
            </a:p>
          </p:txBody>
        </p:sp>
      </p:grpSp>
    </p:spTree>
    <p:extLst>
      <p:ext uri="{BB962C8B-B14F-4D97-AF65-F5344CB8AC3E}">
        <p14:creationId xmlns:p14="http://schemas.microsoft.com/office/powerpoint/2010/main" val="35692275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Cont.</a:t>
            </a:r>
          </a:p>
        </p:txBody>
      </p:sp>
      <p:sp>
        <p:nvSpPr>
          <p:cNvPr id="3" name="Slide Number Placeholder 2"/>
          <p:cNvSpPr>
            <a:spLocks noGrp="1"/>
          </p:cNvSpPr>
          <p:nvPr>
            <p:ph type="sldNum" sz="quarter" idx="12"/>
          </p:nvPr>
        </p:nvSpPr>
        <p:spPr/>
        <p:txBody>
          <a:bodyPr/>
          <a:lstStyle/>
          <a:p>
            <a:fld id="{4929A69E-7D8F-4515-9605-0315ABD4F316}" type="slidenum">
              <a:rPr lang="en-US" smtClean="0"/>
              <a:t>8</a:t>
            </a:fld>
            <a:endParaRPr lang="en-US" dirty="0"/>
          </a:p>
        </p:txBody>
      </p:sp>
      <p:sp>
        <p:nvSpPr>
          <p:cNvPr id="4" name="Content Placeholder 3"/>
          <p:cNvSpPr>
            <a:spLocks noGrp="1"/>
          </p:cNvSpPr>
          <p:nvPr>
            <p:ph sz="quarter" idx="1"/>
          </p:nvPr>
        </p:nvSpPr>
        <p:spPr>
          <a:xfrm>
            <a:off x="477788" y="1217588"/>
            <a:ext cx="7933224" cy="4937760"/>
          </a:xfrm>
        </p:spPr>
        <p:txBody>
          <a:bodyPr>
            <a:normAutofit/>
          </a:bodyPr>
          <a:lstStyle/>
          <a:p>
            <a:pPr marL="348645" indent="-342900">
              <a:buClr>
                <a:schemeClr val="accent2">
                  <a:lumMod val="75000"/>
                </a:schemeClr>
              </a:buClr>
              <a:buFont typeface="+mj-lt"/>
              <a:buAutoNum type="arabicPeriod"/>
            </a:pPr>
            <a:r>
              <a:rPr lang="en-US" sz="1600" dirty="0">
                <a:cs typeface="Trebuchet MS"/>
              </a:rPr>
              <a:t>Some ganglion cells axons pass from optic tract to </a:t>
            </a:r>
            <a:r>
              <a:rPr lang="en-US" sz="1600" dirty="0" err="1">
                <a:cs typeface="Trebuchet MS"/>
              </a:rPr>
              <a:t>pretectal</a:t>
            </a:r>
            <a:r>
              <a:rPr lang="en-US" sz="1600" dirty="0">
                <a:cs typeface="Trebuchet MS"/>
              </a:rPr>
              <a:t> region of midbrain for </a:t>
            </a:r>
            <a:r>
              <a:rPr lang="en-US" sz="1600" dirty="0"/>
              <a:t>pupillary reflexes &amp; eye movement.</a:t>
            </a:r>
          </a:p>
          <a:p>
            <a:pPr marL="348645" indent="-342900">
              <a:buClr>
                <a:schemeClr val="accent2">
                  <a:lumMod val="75000"/>
                </a:schemeClr>
              </a:buClr>
              <a:buFont typeface="+mj-lt"/>
              <a:buAutoNum type="arabicPeriod"/>
            </a:pPr>
            <a:endParaRPr lang="en-US" sz="1600" dirty="0"/>
          </a:p>
          <a:p>
            <a:pPr marL="369570" marR="92075" indent="-342900">
              <a:spcBef>
                <a:spcPts val="705"/>
              </a:spcBef>
              <a:buClr>
                <a:schemeClr val="accent2">
                  <a:lumMod val="75000"/>
                </a:schemeClr>
              </a:buClr>
              <a:buFont typeface="+mj-lt"/>
              <a:buAutoNum type="arabicPeriod"/>
              <a:tabLst>
                <a:tab pos="4010025" algn="l"/>
              </a:tabLst>
            </a:pPr>
            <a:r>
              <a:rPr lang="en-US" sz="1600" dirty="0"/>
              <a:t>Some axons of ganglion cells from optic chiasma pass directly to hypothalamus for circadian rhythm (light-dark cycle) that synchronize various physiologic changes of the body with night and day.</a:t>
            </a:r>
          </a:p>
          <a:p>
            <a:pPr marL="369570" marR="92075" indent="-342900">
              <a:spcBef>
                <a:spcPts val="705"/>
              </a:spcBef>
              <a:buClr>
                <a:schemeClr val="accent2">
                  <a:lumMod val="75000"/>
                </a:schemeClr>
              </a:buClr>
              <a:buFont typeface="+mj-lt"/>
              <a:buAutoNum type="arabicPeriod"/>
              <a:tabLst>
                <a:tab pos="4010025" algn="l"/>
              </a:tabLst>
            </a:pPr>
            <a:endParaRPr lang="en-US" sz="1600" dirty="0">
              <a:cs typeface="Times New Roman"/>
            </a:endParaRPr>
          </a:p>
          <a:p>
            <a:pPr marL="369570" marR="5080" indent="-342900">
              <a:spcBef>
                <a:spcPts val="1245"/>
              </a:spcBef>
              <a:buClr>
                <a:schemeClr val="accent2">
                  <a:lumMod val="75000"/>
                </a:schemeClr>
              </a:buClr>
              <a:buFont typeface="+mj-lt"/>
              <a:buAutoNum type="arabicPeriod"/>
              <a:tabLst>
                <a:tab pos="3976370" algn="l"/>
              </a:tabLst>
            </a:pPr>
            <a:r>
              <a:rPr lang="en-US" sz="1600" dirty="0"/>
              <a:t>Some axons from lateral geniculate body in thalamus to superior colliculus in midbrain for accommodation. R &amp; its </a:t>
            </a:r>
            <a:r>
              <a:rPr lang="en-US" sz="1600" dirty="0" err="1"/>
              <a:t>miosis</a:t>
            </a:r>
            <a:r>
              <a:rPr lang="en-US" sz="1600" dirty="0"/>
              <a:t> component &amp; to control rapid directional movements of the two eyes.</a:t>
            </a:r>
          </a:p>
          <a:p>
            <a:pPr marL="147985" indent="-342900">
              <a:lnSpc>
                <a:spcPts val="3195"/>
              </a:lnSpc>
              <a:buClr>
                <a:schemeClr val="accent2">
                  <a:lumMod val="75000"/>
                </a:schemeClr>
              </a:buClr>
              <a:buFont typeface="+mj-lt"/>
              <a:buAutoNum type="arabicPeriod"/>
            </a:pPr>
            <a:endParaRPr lang="en-US" sz="1600" dirty="0"/>
          </a:p>
        </p:txBody>
      </p:sp>
      <p:sp>
        <p:nvSpPr>
          <p:cNvPr id="5" name="TextBox 4"/>
          <p:cNvSpPr txBox="1"/>
          <p:nvPr/>
        </p:nvSpPr>
        <p:spPr>
          <a:xfrm>
            <a:off x="9452675" y="0"/>
            <a:ext cx="2733328" cy="307777"/>
          </a:xfrm>
          <a:prstGeom prst="rect">
            <a:avLst/>
          </a:prstGeom>
          <a:solidFill>
            <a:srgbClr val="E4CBE7"/>
          </a:solidFill>
          <a:ln>
            <a:solidFill>
              <a:srgbClr val="A954AB"/>
            </a:solidFill>
          </a:ln>
          <a:effectLst/>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1400" b="1" dirty="0">
                <a:solidFill>
                  <a:schemeClr val="tx2"/>
                </a:solidFill>
                <a:latin typeface="+mj-lt"/>
                <a:ea typeface="+mj-ea"/>
                <a:cs typeface="+mj-cs"/>
              </a:rPr>
              <a:t>ONLY IN FEMALES’ SLIDES </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06931" y="1390308"/>
            <a:ext cx="3692137" cy="4839628"/>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0164" y="4057380"/>
            <a:ext cx="5256584" cy="2135262"/>
          </a:xfrm>
          <a:prstGeom prst="rect">
            <a:avLst/>
          </a:prstGeom>
        </p:spPr>
      </p:pic>
    </p:spTree>
    <p:extLst>
      <p:ext uri="{BB962C8B-B14F-4D97-AF65-F5344CB8AC3E}">
        <p14:creationId xmlns:p14="http://schemas.microsoft.com/office/powerpoint/2010/main" val="2355681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Visual Pathway and Field</a:t>
            </a:r>
          </a:p>
        </p:txBody>
      </p:sp>
      <p:sp>
        <p:nvSpPr>
          <p:cNvPr id="3" name="Slide Number Placeholder 2"/>
          <p:cNvSpPr>
            <a:spLocks noGrp="1"/>
          </p:cNvSpPr>
          <p:nvPr>
            <p:ph type="sldNum" sz="quarter" idx="12"/>
          </p:nvPr>
        </p:nvSpPr>
        <p:spPr/>
        <p:txBody>
          <a:bodyPr/>
          <a:lstStyle/>
          <a:p>
            <a:fld id="{4929A69E-7D8F-4515-9605-0315ABD4F316}" type="slidenum">
              <a:rPr lang="en-US" smtClean="0"/>
              <a:t>9</a:t>
            </a:fld>
            <a:endParaRPr lang="en-US" dirty="0"/>
          </a:p>
        </p:txBody>
      </p:sp>
      <p:sp>
        <p:nvSpPr>
          <p:cNvPr id="4" name="Content Placeholder 3"/>
          <p:cNvSpPr>
            <a:spLocks noGrp="1"/>
          </p:cNvSpPr>
          <p:nvPr>
            <p:ph sz="quarter" idx="1"/>
          </p:nvPr>
        </p:nvSpPr>
        <p:spPr>
          <a:xfrm>
            <a:off x="609460" y="1219200"/>
            <a:ext cx="10969943" cy="5137150"/>
          </a:xfrm>
        </p:spPr>
        <p:txBody>
          <a:bodyPr>
            <a:normAutofit lnSpcReduction="10000"/>
          </a:bodyPr>
          <a:lstStyle/>
          <a:p>
            <a:pPr marL="12700">
              <a:buClr>
                <a:schemeClr val="accent2">
                  <a:lumMod val="75000"/>
                </a:schemeClr>
              </a:buClr>
            </a:pPr>
            <a:r>
              <a:rPr lang="en-US" sz="1600" dirty="0">
                <a:cs typeface="Trebuchet MS"/>
              </a:rPr>
              <a:t>The nasal fibers (medial) cross to opposite side.</a:t>
            </a:r>
          </a:p>
          <a:p>
            <a:pPr marL="12700">
              <a:buClr>
                <a:schemeClr val="accent2">
                  <a:lumMod val="75000"/>
                </a:schemeClr>
              </a:buClr>
            </a:pPr>
            <a:r>
              <a:rPr lang="en-US" sz="1600" dirty="0">
                <a:cs typeface="Trebuchet MS"/>
              </a:rPr>
              <a:t>The temporal fibers (lateral) do not cross.</a:t>
            </a:r>
          </a:p>
          <a:p>
            <a:pPr marL="298450" marR="5080" indent="-285750">
              <a:spcBef>
                <a:spcPts val="695"/>
              </a:spcBef>
              <a:buClr>
                <a:schemeClr val="accent2">
                  <a:lumMod val="75000"/>
                </a:schemeClr>
              </a:buClr>
              <a:buSzPct val="79545"/>
              <a:tabLst>
                <a:tab pos="295910" algn="l"/>
                <a:tab pos="296545" algn="l"/>
              </a:tabLst>
            </a:pPr>
            <a:r>
              <a:rPr lang="en-US" sz="1600" dirty="0">
                <a:cs typeface="Trebuchet MS"/>
              </a:rPr>
              <a:t>Nasal fibers conveys temporal field (outer) of vision.</a:t>
            </a:r>
          </a:p>
          <a:p>
            <a:pPr marL="298450" marR="34290" indent="-285750">
              <a:spcBef>
                <a:spcPts val="600"/>
              </a:spcBef>
              <a:buClr>
                <a:schemeClr val="accent2">
                  <a:lumMod val="75000"/>
                </a:schemeClr>
              </a:buClr>
              <a:buSzPct val="79545"/>
              <a:tabLst>
                <a:tab pos="295910" algn="l"/>
                <a:tab pos="296545" algn="l"/>
              </a:tabLst>
            </a:pPr>
            <a:r>
              <a:rPr lang="en-US" sz="1600" dirty="0">
                <a:cs typeface="Trebuchet MS"/>
              </a:rPr>
              <a:t>Temporal fibers conveys nasal field ( inner) of vision.</a:t>
            </a:r>
          </a:p>
          <a:p>
            <a:pPr marL="298450" marR="34290" indent="-285750">
              <a:lnSpc>
                <a:spcPct val="70000"/>
              </a:lnSpc>
              <a:spcBef>
                <a:spcPts val="600"/>
              </a:spcBef>
              <a:buClr>
                <a:schemeClr val="accent2">
                  <a:lumMod val="75000"/>
                </a:schemeClr>
              </a:buClr>
              <a:buSzPct val="79545"/>
              <a:tabLst>
                <a:tab pos="295910" algn="l"/>
                <a:tab pos="296545" algn="l"/>
              </a:tabLst>
            </a:pPr>
            <a:endParaRPr lang="en-US" sz="1600" dirty="0">
              <a:cs typeface="Trebuchet MS"/>
            </a:endParaRPr>
          </a:p>
          <a:p>
            <a:pPr marL="12700">
              <a:lnSpc>
                <a:spcPct val="100000"/>
              </a:lnSpc>
              <a:buClr>
                <a:schemeClr val="accent2">
                  <a:lumMod val="75000"/>
                </a:schemeClr>
              </a:buClr>
              <a:tabLst>
                <a:tab pos="295910" algn="l"/>
              </a:tabLst>
            </a:pPr>
            <a:r>
              <a:rPr lang="en-US" sz="1800" dirty="0">
                <a:solidFill>
                  <a:schemeClr val="accent2">
                    <a:lumMod val="75000"/>
                  </a:schemeClr>
                </a:solidFill>
                <a:cs typeface="Trebuchet MS"/>
              </a:rPr>
              <a:t>Optic tract includes:</a:t>
            </a:r>
          </a:p>
          <a:p>
            <a:pPr marR="5080">
              <a:lnSpc>
                <a:spcPct val="70000"/>
              </a:lnSpc>
              <a:spcBef>
                <a:spcPts val="695"/>
              </a:spcBef>
              <a:buClr>
                <a:schemeClr val="accent2">
                  <a:lumMod val="75000"/>
                </a:schemeClr>
              </a:buClr>
              <a:buFont typeface="Arial" panose="020B0604020202020204" pitchFamily="34" charset="0"/>
              <a:buChar char="•"/>
              <a:tabLst>
                <a:tab pos="699770" algn="l"/>
                <a:tab pos="1071880" algn="l"/>
                <a:tab pos="2167255" algn="l"/>
              </a:tabLst>
            </a:pPr>
            <a:r>
              <a:rPr lang="en-US" sz="1600" dirty="0">
                <a:cs typeface="Trebuchet MS"/>
              </a:rPr>
              <a:t>Lateral fibers of the same side (nasal field (inner) of vision).</a:t>
            </a:r>
          </a:p>
          <a:p>
            <a:pPr marR="5080">
              <a:lnSpc>
                <a:spcPct val="70000"/>
              </a:lnSpc>
              <a:spcBef>
                <a:spcPts val="695"/>
              </a:spcBef>
              <a:buClr>
                <a:schemeClr val="accent2">
                  <a:lumMod val="75000"/>
                </a:schemeClr>
              </a:buClr>
              <a:buFont typeface="Arial" panose="020B0604020202020204" pitchFamily="34" charset="0"/>
              <a:buChar char="•"/>
              <a:tabLst>
                <a:tab pos="699770" algn="l"/>
                <a:tab pos="1071880" algn="l"/>
                <a:tab pos="2167255" algn="l"/>
              </a:tabLst>
            </a:pPr>
            <a:r>
              <a:rPr lang="en-US" sz="1600" dirty="0">
                <a:cs typeface="Trebuchet MS"/>
              </a:rPr>
              <a:t>Medial fibers of the opposite side i.e. temporal field of other eye (outer).</a:t>
            </a:r>
          </a:p>
          <a:p>
            <a:pPr marR="5080">
              <a:lnSpc>
                <a:spcPct val="70000"/>
              </a:lnSpc>
              <a:spcBef>
                <a:spcPts val="695"/>
              </a:spcBef>
              <a:buClr>
                <a:schemeClr val="accent2">
                  <a:lumMod val="75000"/>
                </a:schemeClr>
              </a:buClr>
              <a:buFont typeface="Arial" panose="020B0604020202020204" pitchFamily="34" charset="0"/>
              <a:buChar char="•"/>
              <a:tabLst>
                <a:tab pos="699770" algn="l"/>
                <a:tab pos="1071880" algn="l"/>
                <a:tab pos="2167255" algn="l"/>
              </a:tabLst>
            </a:pPr>
            <a:endParaRPr lang="en-US" sz="1600" dirty="0">
              <a:cs typeface="Trebuchet MS"/>
            </a:endParaRPr>
          </a:p>
          <a:p>
            <a:pPr marR="5080">
              <a:lnSpc>
                <a:spcPct val="70000"/>
              </a:lnSpc>
              <a:spcBef>
                <a:spcPts val="695"/>
              </a:spcBef>
              <a:buClr>
                <a:schemeClr val="accent2">
                  <a:lumMod val="75000"/>
                </a:schemeClr>
              </a:buClr>
              <a:tabLst>
                <a:tab pos="699770" algn="l"/>
                <a:tab pos="1071880" algn="l"/>
                <a:tab pos="2167255" algn="l"/>
              </a:tabLst>
            </a:pPr>
            <a:r>
              <a:rPr lang="en-US" sz="1800" dirty="0">
                <a:solidFill>
                  <a:schemeClr val="accent2">
                    <a:lumMod val="75000"/>
                  </a:schemeClr>
                </a:solidFill>
                <a:cs typeface="Trebuchet MS"/>
              </a:rPr>
              <a:t>Left optic tract:</a:t>
            </a:r>
          </a:p>
          <a:p>
            <a:pPr marL="0" marR="5715" indent="0">
              <a:lnSpc>
                <a:spcPct val="80000"/>
              </a:lnSpc>
              <a:spcBef>
                <a:spcPts val="350"/>
              </a:spcBef>
              <a:buClr>
                <a:schemeClr val="accent2">
                  <a:lumMod val="75000"/>
                </a:schemeClr>
              </a:buClr>
              <a:buNone/>
            </a:pPr>
            <a:r>
              <a:rPr lang="en-US" sz="1600" dirty="0">
                <a:cs typeface="Trebuchet MS"/>
              </a:rPr>
              <a:t>Conveys lateral (temporal) fibers of the left eye + medial (nasal fibers) of the right eye = right half </a:t>
            </a:r>
          </a:p>
          <a:p>
            <a:pPr marL="0" marR="5715" indent="0">
              <a:lnSpc>
                <a:spcPct val="80000"/>
              </a:lnSpc>
              <a:spcBef>
                <a:spcPts val="350"/>
              </a:spcBef>
              <a:buClr>
                <a:schemeClr val="accent2">
                  <a:lumMod val="75000"/>
                </a:schemeClr>
              </a:buClr>
              <a:buNone/>
            </a:pPr>
            <a:r>
              <a:rPr lang="en-US" sz="1600" dirty="0">
                <a:cs typeface="Trebuchet MS"/>
              </a:rPr>
              <a:t>of visual field of  left eye &amp; right half of visual field of right eye,  both form right half of visual field </a:t>
            </a:r>
          </a:p>
          <a:p>
            <a:pPr marL="0" marR="5715" indent="0">
              <a:lnSpc>
                <a:spcPct val="80000"/>
              </a:lnSpc>
              <a:spcBef>
                <a:spcPts val="350"/>
              </a:spcBef>
              <a:buClr>
                <a:schemeClr val="accent2">
                  <a:lumMod val="75000"/>
                </a:schemeClr>
              </a:buClr>
              <a:buNone/>
            </a:pPr>
            <a:r>
              <a:rPr lang="en-US" sz="1600" dirty="0">
                <a:cs typeface="Trebuchet MS"/>
              </a:rPr>
              <a:t>of both  eyes.</a:t>
            </a:r>
          </a:p>
          <a:p>
            <a:pPr marL="0" marR="5715" indent="0">
              <a:lnSpc>
                <a:spcPct val="80000"/>
              </a:lnSpc>
              <a:spcBef>
                <a:spcPts val="350"/>
              </a:spcBef>
              <a:buClr>
                <a:schemeClr val="accent2">
                  <a:lumMod val="75000"/>
                </a:schemeClr>
              </a:buClr>
              <a:buNone/>
            </a:pPr>
            <a:endParaRPr lang="en-US" sz="1600" dirty="0">
              <a:cs typeface="Trebuchet MS"/>
            </a:endParaRPr>
          </a:p>
          <a:p>
            <a:pPr marR="5715">
              <a:lnSpc>
                <a:spcPct val="80000"/>
              </a:lnSpc>
              <a:spcBef>
                <a:spcPts val="350"/>
              </a:spcBef>
              <a:buClr>
                <a:schemeClr val="accent2">
                  <a:lumMod val="75000"/>
                </a:schemeClr>
              </a:buClr>
            </a:pPr>
            <a:r>
              <a:rPr lang="en-US" sz="1800" dirty="0">
                <a:solidFill>
                  <a:schemeClr val="accent2">
                    <a:lumMod val="75000"/>
                  </a:schemeClr>
                </a:solidFill>
                <a:cs typeface="Trebuchet MS"/>
              </a:rPr>
              <a:t>N.B:</a:t>
            </a:r>
          </a:p>
          <a:p>
            <a:pPr marL="12700">
              <a:lnSpc>
                <a:spcPts val="2785"/>
              </a:lnSpc>
              <a:buClr>
                <a:schemeClr val="accent2">
                  <a:lumMod val="75000"/>
                </a:schemeClr>
              </a:buClr>
              <a:buFont typeface="Arial" panose="020B0604020202020204" pitchFamily="34" charset="0"/>
              <a:buChar char="•"/>
            </a:pPr>
            <a:r>
              <a:rPr lang="en-US" sz="1600" dirty="0">
                <a:cs typeface="Trebuchet MS"/>
              </a:rPr>
              <a:t>The </a:t>
            </a:r>
            <a:r>
              <a:rPr lang="en-US" sz="1600" dirty="0">
                <a:solidFill>
                  <a:srgbClr val="FF0000"/>
                </a:solidFill>
                <a:cs typeface="Trebuchet MS"/>
              </a:rPr>
              <a:t>left</a:t>
            </a:r>
            <a:r>
              <a:rPr lang="en-US" sz="1600" dirty="0">
                <a:cs typeface="Trebuchet MS"/>
              </a:rPr>
              <a:t> optic tract corresponds to the </a:t>
            </a:r>
            <a:r>
              <a:rPr lang="en-US" sz="1600" dirty="0">
                <a:solidFill>
                  <a:srgbClr val="FF0000"/>
                </a:solidFill>
                <a:cs typeface="Trebuchet MS"/>
              </a:rPr>
              <a:t>right ½ </a:t>
            </a:r>
            <a:r>
              <a:rPr lang="en-US" sz="1600" dirty="0">
                <a:cs typeface="Trebuchet MS"/>
              </a:rPr>
              <a:t>of the visual field.</a:t>
            </a:r>
          </a:p>
          <a:p>
            <a:pPr marL="12700">
              <a:lnSpc>
                <a:spcPts val="2785"/>
              </a:lnSpc>
              <a:buClr>
                <a:schemeClr val="accent2">
                  <a:lumMod val="75000"/>
                </a:schemeClr>
              </a:buClr>
              <a:buFont typeface="Arial" panose="020B0604020202020204" pitchFamily="34" charset="0"/>
              <a:buChar char="•"/>
              <a:tabLst>
                <a:tab pos="1829435" algn="l"/>
                <a:tab pos="2785110" algn="l"/>
              </a:tabLst>
            </a:pPr>
            <a:r>
              <a:rPr lang="en-US" sz="1600" dirty="0">
                <a:cs typeface="Trebuchet MS"/>
              </a:rPr>
              <a:t>The </a:t>
            </a:r>
            <a:r>
              <a:rPr lang="en-US" sz="1600" dirty="0">
                <a:solidFill>
                  <a:srgbClr val="FF0000"/>
                </a:solidFill>
                <a:cs typeface="Trebuchet MS"/>
              </a:rPr>
              <a:t>right</a:t>
            </a:r>
            <a:r>
              <a:rPr lang="en-US" sz="1600" dirty="0">
                <a:cs typeface="Trebuchet MS"/>
              </a:rPr>
              <a:t> optic tract corresponds to the </a:t>
            </a:r>
            <a:r>
              <a:rPr lang="en-US" sz="1600" dirty="0">
                <a:solidFill>
                  <a:srgbClr val="FF0000"/>
                </a:solidFill>
                <a:cs typeface="Trebuchet MS"/>
              </a:rPr>
              <a:t>left ½ </a:t>
            </a:r>
            <a:r>
              <a:rPr lang="en-US" sz="1600" dirty="0">
                <a:cs typeface="Trebuchet MS"/>
              </a:rPr>
              <a:t>of the visual field.</a:t>
            </a:r>
          </a:p>
          <a:p>
            <a:pPr marL="0" marR="5715" indent="0">
              <a:lnSpc>
                <a:spcPct val="80000"/>
              </a:lnSpc>
              <a:spcBef>
                <a:spcPts val="350"/>
              </a:spcBef>
              <a:buClr>
                <a:schemeClr val="accent2">
                  <a:lumMod val="75000"/>
                </a:schemeClr>
              </a:buClr>
              <a:buNone/>
            </a:pPr>
            <a:endParaRPr lang="en-US" sz="1600" dirty="0">
              <a:cs typeface="Trebuchet MS"/>
            </a:endParaRPr>
          </a:p>
          <a:p>
            <a:pPr marL="0" marR="5080" indent="0">
              <a:lnSpc>
                <a:spcPct val="70000"/>
              </a:lnSpc>
              <a:spcBef>
                <a:spcPts val="695"/>
              </a:spcBef>
              <a:buClr>
                <a:schemeClr val="accent2">
                  <a:lumMod val="75000"/>
                </a:schemeClr>
              </a:buClr>
              <a:buNone/>
              <a:tabLst>
                <a:tab pos="699770" algn="l"/>
                <a:tab pos="1071880" algn="l"/>
                <a:tab pos="2167255" algn="l"/>
              </a:tabLst>
            </a:pPr>
            <a:endParaRPr lang="en-US" sz="1600" dirty="0">
              <a:solidFill>
                <a:schemeClr val="accent2">
                  <a:lumMod val="75000"/>
                </a:schemeClr>
              </a:solidFill>
              <a:cs typeface="Trebuchet MS"/>
            </a:endParaRPr>
          </a:p>
          <a:p>
            <a:pPr marR="5080">
              <a:lnSpc>
                <a:spcPct val="70000"/>
              </a:lnSpc>
              <a:spcBef>
                <a:spcPts val="695"/>
              </a:spcBef>
              <a:buClr>
                <a:schemeClr val="accent2">
                  <a:lumMod val="75000"/>
                </a:schemeClr>
              </a:buClr>
              <a:buFont typeface="Arial" panose="020B0604020202020204" pitchFamily="34" charset="0"/>
              <a:buChar char="•"/>
              <a:tabLst>
                <a:tab pos="699770" algn="l"/>
                <a:tab pos="1071880" algn="l"/>
                <a:tab pos="2167255" algn="l"/>
              </a:tabLst>
            </a:pPr>
            <a:endParaRPr lang="en-US" sz="1600" dirty="0">
              <a:cs typeface="Trebuchet MS"/>
            </a:endParaRPr>
          </a:p>
          <a:p>
            <a:pPr marR="5080">
              <a:lnSpc>
                <a:spcPct val="70000"/>
              </a:lnSpc>
              <a:spcBef>
                <a:spcPts val="695"/>
              </a:spcBef>
              <a:buClr>
                <a:schemeClr val="accent2">
                  <a:lumMod val="75000"/>
                </a:schemeClr>
              </a:buClr>
              <a:buFont typeface="Arial" panose="020B0604020202020204" pitchFamily="34" charset="0"/>
              <a:buChar char="•"/>
              <a:tabLst>
                <a:tab pos="699770" algn="l"/>
                <a:tab pos="1071880" algn="l"/>
                <a:tab pos="2167255" algn="l"/>
              </a:tabLst>
            </a:pPr>
            <a:endParaRPr lang="en-US" sz="1600" dirty="0">
              <a:cs typeface="Trebuchet MS"/>
            </a:endParaRPr>
          </a:p>
          <a:p>
            <a:pPr>
              <a:buClr>
                <a:schemeClr val="accent2">
                  <a:lumMod val="75000"/>
                </a:schemeClr>
              </a:buClr>
            </a:pPr>
            <a:endParaRPr lang="en-US" sz="1600" dirty="0"/>
          </a:p>
        </p:txBody>
      </p:sp>
      <p:sp>
        <p:nvSpPr>
          <p:cNvPr id="5" name="TextBox 4"/>
          <p:cNvSpPr txBox="1"/>
          <p:nvPr/>
        </p:nvSpPr>
        <p:spPr>
          <a:xfrm>
            <a:off x="9452675" y="0"/>
            <a:ext cx="2733328" cy="307777"/>
          </a:xfrm>
          <a:prstGeom prst="rect">
            <a:avLst/>
          </a:prstGeom>
          <a:solidFill>
            <a:srgbClr val="E4CBE7"/>
          </a:solidFill>
          <a:ln>
            <a:solidFill>
              <a:srgbClr val="A954AB"/>
            </a:solidFill>
          </a:ln>
          <a:effectLst/>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1400" b="1" dirty="0">
                <a:solidFill>
                  <a:schemeClr val="tx2"/>
                </a:solidFill>
                <a:latin typeface="+mj-lt"/>
                <a:ea typeface="+mj-ea"/>
                <a:cs typeface="+mj-cs"/>
              </a:rPr>
              <a:t>ONLY IN FEMALES’ SLIDES </a:t>
            </a:r>
          </a:p>
        </p:txBody>
      </p:sp>
      <p:sp>
        <p:nvSpPr>
          <p:cNvPr id="6" name="object 27"/>
          <p:cNvSpPr/>
          <p:nvPr/>
        </p:nvSpPr>
        <p:spPr>
          <a:xfrm>
            <a:off x="9118748" y="1219200"/>
            <a:ext cx="2820695" cy="5008506"/>
          </a:xfrm>
          <a:prstGeom prst="rect">
            <a:avLst/>
          </a:prstGeom>
          <a:blipFill>
            <a:blip r:embed="rId2"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226247243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spDef>
      <a:spPr>
        <a:solidFill>
          <a:schemeClr val="accent2">
            <a:lumMod val="60000"/>
            <a:lumOff val="40000"/>
          </a:schemeClr>
        </a:solidFill>
      </a:spPr>
      <a:bodyPr rtlCol="0" anchor="ctr"/>
      <a:lstStyle>
        <a:defPPr algn="ctr">
          <a:defRPr dirty="0" smtClean="0">
            <a:solidFill>
              <a:schemeClr val="bg1"/>
            </a:solidFill>
          </a:defRPr>
        </a:defPPr>
      </a:lstStyle>
      <a:style>
        <a:lnRef idx="2">
          <a:schemeClr val="accent2"/>
        </a:lnRef>
        <a:fillRef idx="1">
          <a:schemeClr val="lt1"/>
        </a:fillRef>
        <a:effectRef idx="0">
          <a:schemeClr val="accent2"/>
        </a:effectRef>
        <a:fontRef idx="minor">
          <a:schemeClr val="dk1"/>
        </a:fontRef>
      </a:style>
    </a:sp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docProps/app.xml><?xml version="1.0" encoding="utf-8"?>
<Properties xmlns="http://schemas.openxmlformats.org/officeDocument/2006/extended-properties" xmlns:vt="http://schemas.openxmlformats.org/officeDocument/2006/docPropsVTypes">
  <Template/>
  <TotalTime>3603</TotalTime>
  <Words>4336</Words>
  <Application>Microsoft Macintosh PowerPoint</Application>
  <PresentationFormat>Custom</PresentationFormat>
  <Paragraphs>599</Paragraphs>
  <Slides>46</Slides>
  <Notes>3</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46</vt:i4>
      </vt:variant>
    </vt:vector>
  </HeadingPairs>
  <TitlesOfParts>
    <vt:vector size="62" baseType="lpstr">
      <vt:lpstr>.HiraKakuInterface-W3</vt:lpstr>
      <vt:lpstr>.LucidaGrandeUI</vt:lpstr>
      <vt:lpstr>Arabic Typesetting</vt:lpstr>
      <vt:lpstr>Arial</vt:lpstr>
      <vt:lpstr>Arial Black</vt:lpstr>
      <vt:lpstr>ArialMT</vt:lpstr>
      <vt:lpstr>Bookman Old Style</vt:lpstr>
      <vt:lpstr>Calibri</vt:lpstr>
      <vt:lpstr>Cambria Math</vt:lpstr>
      <vt:lpstr>Courier New</vt:lpstr>
      <vt:lpstr>Gill Sans MT</vt:lpstr>
      <vt:lpstr>Times New Roman</vt:lpstr>
      <vt:lpstr>Trebuchet MS</vt:lpstr>
      <vt:lpstr>Wingdings</vt:lpstr>
      <vt:lpstr>Wingdings 3</vt:lpstr>
      <vt:lpstr>Origin</vt:lpstr>
      <vt:lpstr>PowerPoint Presentation</vt:lpstr>
      <vt:lpstr>PowerPoint Presentation</vt:lpstr>
      <vt:lpstr>Visual Acuity</vt:lpstr>
      <vt:lpstr>Duplicity theory of vision </vt:lpstr>
      <vt:lpstr>Visual Pathway</vt:lpstr>
      <vt:lpstr>Cont.</vt:lpstr>
      <vt:lpstr>Visual Pathway</vt:lpstr>
      <vt:lpstr>Cont.</vt:lpstr>
      <vt:lpstr>Visual Pathway and Field</vt:lpstr>
      <vt:lpstr>Accommodation (focusing)</vt:lpstr>
      <vt:lpstr>Guyton corner</vt:lpstr>
      <vt:lpstr>Cont.</vt:lpstr>
      <vt:lpstr>Accommodation</vt:lpstr>
      <vt:lpstr>Accommodation</vt:lpstr>
      <vt:lpstr>Pathway of accommodation</vt:lpstr>
      <vt:lpstr>Cont.</vt:lpstr>
      <vt:lpstr>Cont.</vt:lpstr>
      <vt:lpstr>Cont.</vt:lpstr>
      <vt:lpstr>Cont.</vt:lpstr>
      <vt:lpstr>Image focusing</vt:lpstr>
      <vt:lpstr>Accommodation to near objects</vt:lpstr>
      <vt:lpstr>Vision and accommodation</vt:lpstr>
      <vt:lpstr>Near vision</vt:lpstr>
      <vt:lpstr>Presbyopia</vt:lpstr>
      <vt:lpstr>Argyll robertson pupil (neuro-syphilis)</vt:lpstr>
      <vt:lpstr>Accommodation reflex</vt:lpstr>
      <vt:lpstr>The accommodation reflex</vt:lpstr>
      <vt:lpstr>Neuroanatomy corner</vt:lpstr>
      <vt:lpstr>Pupillary light reflex</vt:lpstr>
      <vt:lpstr>Pathway of Consensual Pupillary Light Reflex (Indirect)</vt:lpstr>
      <vt:lpstr>Cont.</vt:lpstr>
      <vt:lpstr>Cont.</vt:lpstr>
      <vt:lpstr>Guyton corner</vt:lpstr>
      <vt:lpstr>Autonomic control of accommodation and  pupillary aperture</vt:lpstr>
      <vt:lpstr>  Lateral geniculate body (LGB) </vt:lpstr>
      <vt:lpstr>LGB pathways to visual cortex</vt:lpstr>
      <vt:lpstr>Visual cortex</vt:lpstr>
      <vt:lpstr>Cont.</vt:lpstr>
      <vt:lpstr>Three types of retinal ganglion cells and their respective fields </vt:lpstr>
      <vt:lpstr>Visual Cortex</vt:lpstr>
      <vt:lpstr>Cont.</vt:lpstr>
      <vt:lpstr>Cont.</vt:lpstr>
      <vt:lpstr>Cont.</vt:lpstr>
      <vt:lpstr>Determination of distance of an object from the eye “depth perception”</vt:lpstr>
      <vt:lpstr>Doctors’ notes</vt:lpstr>
      <vt:lpstr>Thank you! </vt:lpstr>
    </vt:vector>
  </TitlesOfParts>
  <Company>Hewlett-Packard</Company>
  <LinksUpToDate>false</LinksUpToDate>
  <SharedDoc>false</SharedDoc>
  <HyperlinksChanged>false</HyperlinksChanged>
  <AppVersion>15.0024</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Levels of Organisation</dc:title>
  <dc:creator>Lelo HM</dc:creator>
  <cp:lastModifiedBy>شوق</cp:lastModifiedBy>
  <cp:revision>1148</cp:revision>
  <dcterms:created xsi:type="dcterms:W3CDTF">2016-09-07T16:15:34Z</dcterms:created>
  <dcterms:modified xsi:type="dcterms:W3CDTF">2017-10-12T17:46:02Z</dcterms:modified>
</cp:coreProperties>
</file>