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notesMasterIdLst>
    <p:notesMasterId r:id="rId23"/>
  </p:notesMasterIdLst>
  <p:sldIdLst>
    <p:sldId id="485" r:id="rId2"/>
    <p:sldId id="454" r:id="rId3"/>
    <p:sldId id="488" r:id="rId4"/>
    <p:sldId id="465" r:id="rId5"/>
    <p:sldId id="479" r:id="rId6"/>
    <p:sldId id="467" r:id="rId7"/>
    <p:sldId id="468" r:id="rId8"/>
    <p:sldId id="469" r:id="rId9"/>
    <p:sldId id="471" r:id="rId10"/>
    <p:sldId id="475" r:id="rId11"/>
    <p:sldId id="480" r:id="rId12"/>
    <p:sldId id="481" r:id="rId13"/>
    <p:sldId id="474" r:id="rId14"/>
    <p:sldId id="470" r:id="rId15"/>
    <p:sldId id="482" r:id="rId16"/>
    <p:sldId id="473" r:id="rId17"/>
    <p:sldId id="484" r:id="rId18"/>
    <p:sldId id="476" r:id="rId19"/>
    <p:sldId id="477" r:id="rId20"/>
    <p:sldId id="489" r:id="rId21"/>
    <p:sldId id="486" r:id="rId22"/>
  </p:sldIdLst>
  <p:sldSz cx="12188825" cy="6858000"/>
  <p:notesSz cx="6858000" cy="9144000"/>
  <p:defaultTextStyle>
    <a:defPPr>
      <a:defRPr lang="en-US"/>
    </a:defPPr>
    <a:lvl1pPr marL="0" algn="l" defTabSz="1015898" rtl="0" eaLnBrk="1" latinLnBrk="0" hangingPunct="1">
      <a:defRPr sz="2000" kern="1200">
        <a:solidFill>
          <a:schemeClr val="tx1"/>
        </a:solidFill>
        <a:latin typeface="+mn-lt"/>
        <a:ea typeface="+mn-ea"/>
        <a:cs typeface="+mn-cs"/>
      </a:defRPr>
    </a:lvl1pPr>
    <a:lvl2pPr marL="507949" algn="l" defTabSz="1015898" rtl="0" eaLnBrk="1" latinLnBrk="0" hangingPunct="1">
      <a:defRPr sz="2000" kern="1200">
        <a:solidFill>
          <a:schemeClr val="tx1"/>
        </a:solidFill>
        <a:latin typeface="+mn-lt"/>
        <a:ea typeface="+mn-ea"/>
        <a:cs typeface="+mn-cs"/>
      </a:defRPr>
    </a:lvl2pPr>
    <a:lvl3pPr marL="1015898" algn="l" defTabSz="1015898" rtl="0" eaLnBrk="1" latinLnBrk="0" hangingPunct="1">
      <a:defRPr sz="2000" kern="1200">
        <a:solidFill>
          <a:schemeClr val="tx1"/>
        </a:solidFill>
        <a:latin typeface="+mn-lt"/>
        <a:ea typeface="+mn-ea"/>
        <a:cs typeface="+mn-cs"/>
      </a:defRPr>
    </a:lvl3pPr>
    <a:lvl4pPr marL="1523848" algn="l" defTabSz="1015898" rtl="0" eaLnBrk="1" latinLnBrk="0" hangingPunct="1">
      <a:defRPr sz="2000" kern="1200">
        <a:solidFill>
          <a:schemeClr val="tx1"/>
        </a:solidFill>
        <a:latin typeface="+mn-lt"/>
        <a:ea typeface="+mn-ea"/>
        <a:cs typeface="+mn-cs"/>
      </a:defRPr>
    </a:lvl4pPr>
    <a:lvl5pPr marL="2031797" algn="l" defTabSz="1015898" rtl="0" eaLnBrk="1" latinLnBrk="0" hangingPunct="1">
      <a:defRPr sz="2000" kern="1200">
        <a:solidFill>
          <a:schemeClr val="tx1"/>
        </a:solidFill>
        <a:latin typeface="+mn-lt"/>
        <a:ea typeface="+mn-ea"/>
        <a:cs typeface="+mn-cs"/>
      </a:defRPr>
    </a:lvl5pPr>
    <a:lvl6pPr marL="2539746" algn="l" defTabSz="1015898" rtl="0" eaLnBrk="1" latinLnBrk="0" hangingPunct="1">
      <a:defRPr sz="2000" kern="1200">
        <a:solidFill>
          <a:schemeClr val="tx1"/>
        </a:solidFill>
        <a:latin typeface="+mn-lt"/>
        <a:ea typeface="+mn-ea"/>
        <a:cs typeface="+mn-cs"/>
      </a:defRPr>
    </a:lvl6pPr>
    <a:lvl7pPr marL="3047695" algn="l" defTabSz="1015898" rtl="0" eaLnBrk="1" latinLnBrk="0" hangingPunct="1">
      <a:defRPr sz="2000" kern="1200">
        <a:solidFill>
          <a:schemeClr val="tx1"/>
        </a:solidFill>
        <a:latin typeface="+mn-lt"/>
        <a:ea typeface="+mn-ea"/>
        <a:cs typeface="+mn-cs"/>
      </a:defRPr>
    </a:lvl7pPr>
    <a:lvl8pPr marL="3555644" algn="l" defTabSz="1015898" rtl="0" eaLnBrk="1" latinLnBrk="0" hangingPunct="1">
      <a:defRPr sz="2000" kern="1200">
        <a:solidFill>
          <a:schemeClr val="tx1"/>
        </a:solidFill>
        <a:latin typeface="+mn-lt"/>
        <a:ea typeface="+mn-ea"/>
        <a:cs typeface="+mn-cs"/>
      </a:defRPr>
    </a:lvl8pPr>
    <a:lvl9pPr marL="4063594" algn="l" defTabSz="1015898"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54AB"/>
    <a:srgbClr val="528693"/>
    <a:srgbClr val="E4CBE7"/>
    <a:srgbClr val="F6C492"/>
    <a:srgbClr val="ECF1F6"/>
    <a:srgbClr val="DCDFE8"/>
    <a:srgbClr val="D8B3DC"/>
    <a:srgbClr val="CCFFFF"/>
    <a:srgbClr val="933B95"/>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817" autoAdjust="0"/>
    <p:restoredTop sz="95231"/>
  </p:normalViewPr>
  <p:slideViewPr>
    <p:cSldViewPr>
      <p:cViewPr varScale="1">
        <p:scale>
          <a:sx n="69" d="100"/>
          <a:sy n="69" d="100"/>
        </p:scale>
        <p:origin x="800" y="44"/>
      </p:cViewPr>
      <p:guideLst>
        <p:guide orient="horz" pos="2160"/>
        <p:guide pos="2880"/>
        <p:guide pos="3839"/>
      </p:guideLst>
    </p:cSldViewPr>
  </p:slideViewPr>
  <p:notesTextViewPr>
    <p:cViewPr>
      <p:scale>
        <a:sx n="1" d="1"/>
        <a:sy n="1" d="1"/>
      </p:scale>
      <p:origin x="0" y="0"/>
    </p:cViewPr>
  </p:notesTextViewPr>
  <p:sorterViewPr>
    <p:cViewPr>
      <p:scale>
        <a:sx n="100" d="100"/>
        <a:sy n="100" d="100"/>
      </p:scale>
      <p:origin x="0" y="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2FFC81-AE72-4BAE-8DB6-19FB80F6984C}" type="doc">
      <dgm:prSet loTypeId="urn:microsoft.com/office/officeart/2005/8/layout/process5" loCatId="process" qsTypeId="urn:microsoft.com/office/officeart/2005/8/quickstyle/simple1" qsCatId="simple" csTypeId="urn:microsoft.com/office/officeart/2005/8/colors/accent2_1" csCatId="accent2" phldr="1"/>
      <dgm:spPr/>
      <dgm:t>
        <a:bodyPr/>
        <a:lstStyle/>
        <a:p>
          <a:endParaRPr lang="en-US"/>
        </a:p>
      </dgm:t>
    </dgm:pt>
    <dgm:pt modelId="{799592F9-40A1-4652-987E-4B34707FBB63}">
      <dgm:prSet phldrT="[Text]"/>
      <dgm:spPr/>
      <dgm:t>
        <a:bodyPr/>
        <a:lstStyle/>
        <a:p>
          <a:r>
            <a:rPr lang="en-US" smtClean="0"/>
            <a:t>depolarization of rod</a:t>
          </a:r>
          <a:r>
            <a:rPr lang="en-US" baseline="0" smtClean="0"/>
            <a:t> </a:t>
          </a:r>
          <a:r>
            <a:rPr lang="en-US" smtClean="0"/>
            <a:t>receptors which depolarize bipolar cell (OFF-center)</a:t>
          </a:r>
          <a:endParaRPr lang="en-US" dirty="0"/>
        </a:p>
      </dgm:t>
    </dgm:pt>
    <dgm:pt modelId="{FC0EEE56-ADA7-4BB1-A900-43CB06485E53}" type="parTrans" cxnId="{F2B8210C-E171-44A2-A3E9-35A21034137C}">
      <dgm:prSet/>
      <dgm:spPr/>
      <dgm:t>
        <a:bodyPr/>
        <a:lstStyle/>
        <a:p>
          <a:endParaRPr lang="en-US"/>
        </a:p>
      </dgm:t>
    </dgm:pt>
    <dgm:pt modelId="{B0832742-24A4-4911-97E7-786403C40D2F}" type="sibTrans" cxnId="{F2B8210C-E171-44A2-A3E9-35A21034137C}">
      <dgm:prSet/>
      <dgm:spPr/>
      <dgm:t>
        <a:bodyPr/>
        <a:lstStyle/>
        <a:p>
          <a:endParaRPr lang="en-US"/>
        </a:p>
      </dgm:t>
    </dgm:pt>
    <dgm:pt modelId="{5C703CC6-3C6B-45BB-B731-4A9AAF6160F7}">
      <dgm:prSet phldrT="[Text]"/>
      <dgm:spPr/>
      <dgm:t>
        <a:bodyPr/>
        <a:lstStyle/>
        <a:p>
          <a:r>
            <a:rPr lang="en-US" smtClean="0"/>
            <a:t>glutamate is continuously (steadily) released</a:t>
          </a:r>
          <a:endParaRPr lang="en-US" dirty="0"/>
        </a:p>
      </dgm:t>
    </dgm:pt>
    <dgm:pt modelId="{A0BBDDF5-EE79-4076-91D5-73028609F13E}" type="parTrans" cxnId="{1227C9CC-99A2-4FC0-9A51-1A7DCFEE84B2}">
      <dgm:prSet/>
      <dgm:spPr/>
      <dgm:t>
        <a:bodyPr/>
        <a:lstStyle/>
        <a:p>
          <a:endParaRPr lang="en-US"/>
        </a:p>
      </dgm:t>
    </dgm:pt>
    <dgm:pt modelId="{A8D5B9DE-FA75-4A71-B9B7-215057291BB3}" type="sibTrans" cxnId="{1227C9CC-99A2-4FC0-9A51-1A7DCFEE84B2}">
      <dgm:prSet/>
      <dgm:spPr/>
      <dgm:t>
        <a:bodyPr/>
        <a:lstStyle/>
        <a:p>
          <a:endParaRPr lang="en-US"/>
        </a:p>
      </dgm:t>
    </dgm:pt>
    <dgm:pt modelId="{C1A177E8-D098-474B-B1C2-1122B257CD34}">
      <dgm:prSet phldrT="[Text]"/>
      <dgm:spPr/>
      <dgm:t>
        <a:bodyPr/>
        <a:lstStyle/>
        <a:p>
          <a:r>
            <a:rPr lang="en-US" smtClean="0"/>
            <a:t>generator potential </a:t>
          </a:r>
          <a:endParaRPr lang="en-US" dirty="0"/>
        </a:p>
      </dgm:t>
    </dgm:pt>
    <dgm:pt modelId="{F1974BA7-F5F0-429F-9509-68A4B442CADD}" type="parTrans" cxnId="{B3155200-9F7C-487E-AA20-8A639215528B}">
      <dgm:prSet/>
      <dgm:spPr/>
      <dgm:t>
        <a:bodyPr/>
        <a:lstStyle/>
        <a:p>
          <a:endParaRPr lang="en-US"/>
        </a:p>
      </dgm:t>
    </dgm:pt>
    <dgm:pt modelId="{C60A76E1-E0A9-4AE0-B1C9-E920EDE48738}" type="sibTrans" cxnId="{B3155200-9F7C-487E-AA20-8A639215528B}">
      <dgm:prSet/>
      <dgm:spPr/>
      <dgm:t>
        <a:bodyPr/>
        <a:lstStyle/>
        <a:p>
          <a:endParaRPr lang="en-US"/>
        </a:p>
      </dgm:t>
    </dgm:pt>
    <dgm:pt modelId="{FB19D858-A5F8-4B69-9F12-08D24028ABD7}">
      <dgm:prSet phldrT="[Text]"/>
      <dgm:spPr/>
      <dgm:t>
        <a:bodyPr/>
        <a:lstStyle/>
        <a:p>
          <a:r>
            <a:rPr lang="en-US" smtClean="0"/>
            <a:t>AP in ganglion cells </a:t>
          </a:r>
          <a:endParaRPr lang="en-US" dirty="0"/>
        </a:p>
      </dgm:t>
    </dgm:pt>
    <dgm:pt modelId="{348B1254-C3FE-479D-B36E-FD42A4AD2CDA}" type="sibTrans" cxnId="{6DC99A74-7D63-4030-8DDD-870A1FDF16EA}">
      <dgm:prSet/>
      <dgm:spPr/>
      <dgm:t>
        <a:bodyPr/>
        <a:lstStyle/>
        <a:p>
          <a:endParaRPr lang="en-US"/>
        </a:p>
      </dgm:t>
    </dgm:pt>
    <dgm:pt modelId="{438D7DF7-A5A9-459E-A2AB-F10B6A3119CA}" type="parTrans" cxnId="{6DC99A74-7D63-4030-8DDD-870A1FDF16EA}">
      <dgm:prSet/>
      <dgm:spPr/>
      <dgm:t>
        <a:bodyPr/>
        <a:lstStyle/>
        <a:p>
          <a:endParaRPr lang="en-US"/>
        </a:p>
      </dgm:t>
    </dgm:pt>
    <dgm:pt modelId="{823CFF50-EECB-44EC-B0B5-58BBEBAE61B8}" type="pres">
      <dgm:prSet presAssocID="{3E2FFC81-AE72-4BAE-8DB6-19FB80F6984C}" presName="diagram" presStyleCnt="0">
        <dgm:presLayoutVars>
          <dgm:dir/>
          <dgm:resizeHandles val="exact"/>
        </dgm:presLayoutVars>
      </dgm:prSet>
      <dgm:spPr/>
      <dgm:t>
        <a:bodyPr/>
        <a:lstStyle/>
        <a:p>
          <a:endParaRPr lang="en-US"/>
        </a:p>
      </dgm:t>
    </dgm:pt>
    <dgm:pt modelId="{9ACA2A2B-6D45-4A19-9679-941425A2DF99}" type="pres">
      <dgm:prSet presAssocID="{799592F9-40A1-4652-987E-4B34707FBB63}" presName="node" presStyleLbl="node1" presStyleIdx="0" presStyleCnt="4">
        <dgm:presLayoutVars>
          <dgm:bulletEnabled val="1"/>
        </dgm:presLayoutVars>
      </dgm:prSet>
      <dgm:spPr/>
      <dgm:t>
        <a:bodyPr/>
        <a:lstStyle/>
        <a:p>
          <a:endParaRPr lang="en-US"/>
        </a:p>
      </dgm:t>
    </dgm:pt>
    <dgm:pt modelId="{AF0783D4-2B17-4C9A-B1DF-1AF048CE2012}" type="pres">
      <dgm:prSet presAssocID="{B0832742-24A4-4911-97E7-786403C40D2F}" presName="sibTrans" presStyleLbl="sibTrans2D1" presStyleIdx="0" presStyleCnt="3"/>
      <dgm:spPr/>
      <dgm:t>
        <a:bodyPr/>
        <a:lstStyle/>
        <a:p>
          <a:endParaRPr lang="en-US"/>
        </a:p>
      </dgm:t>
    </dgm:pt>
    <dgm:pt modelId="{458566CF-62F9-4CFF-ADCA-2845DF7F54E6}" type="pres">
      <dgm:prSet presAssocID="{B0832742-24A4-4911-97E7-786403C40D2F}" presName="connectorText" presStyleLbl="sibTrans2D1" presStyleIdx="0" presStyleCnt="3"/>
      <dgm:spPr/>
      <dgm:t>
        <a:bodyPr/>
        <a:lstStyle/>
        <a:p>
          <a:endParaRPr lang="en-US"/>
        </a:p>
      </dgm:t>
    </dgm:pt>
    <dgm:pt modelId="{4025BD13-49B7-4CC6-B739-3618ECA14C83}" type="pres">
      <dgm:prSet presAssocID="{5C703CC6-3C6B-45BB-B731-4A9AAF6160F7}" presName="node" presStyleLbl="node1" presStyleIdx="1" presStyleCnt="4">
        <dgm:presLayoutVars>
          <dgm:bulletEnabled val="1"/>
        </dgm:presLayoutVars>
      </dgm:prSet>
      <dgm:spPr/>
      <dgm:t>
        <a:bodyPr/>
        <a:lstStyle/>
        <a:p>
          <a:endParaRPr lang="en-US"/>
        </a:p>
      </dgm:t>
    </dgm:pt>
    <dgm:pt modelId="{19E22C20-AFE7-4228-A909-6A8D7F1B5CA5}" type="pres">
      <dgm:prSet presAssocID="{A8D5B9DE-FA75-4A71-B9B7-215057291BB3}" presName="sibTrans" presStyleLbl="sibTrans2D1" presStyleIdx="1" presStyleCnt="3"/>
      <dgm:spPr/>
      <dgm:t>
        <a:bodyPr/>
        <a:lstStyle/>
        <a:p>
          <a:endParaRPr lang="en-US"/>
        </a:p>
      </dgm:t>
    </dgm:pt>
    <dgm:pt modelId="{8913734F-169D-42CB-B587-42D1EFE37957}" type="pres">
      <dgm:prSet presAssocID="{A8D5B9DE-FA75-4A71-B9B7-215057291BB3}" presName="connectorText" presStyleLbl="sibTrans2D1" presStyleIdx="1" presStyleCnt="3"/>
      <dgm:spPr/>
      <dgm:t>
        <a:bodyPr/>
        <a:lstStyle/>
        <a:p>
          <a:endParaRPr lang="en-US"/>
        </a:p>
      </dgm:t>
    </dgm:pt>
    <dgm:pt modelId="{C16477EA-1123-480D-BFF8-1D670235C3D7}" type="pres">
      <dgm:prSet presAssocID="{C1A177E8-D098-474B-B1C2-1122B257CD34}" presName="node" presStyleLbl="node1" presStyleIdx="2" presStyleCnt="4">
        <dgm:presLayoutVars>
          <dgm:bulletEnabled val="1"/>
        </dgm:presLayoutVars>
      </dgm:prSet>
      <dgm:spPr/>
      <dgm:t>
        <a:bodyPr/>
        <a:lstStyle/>
        <a:p>
          <a:endParaRPr lang="en-US"/>
        </a:p>
      </dgm:t>
    </dgm:pt>
    <dgm:pt modelId="{14CC45AC-F6D7-4807-B6E5-9B787535D5AD}" type="pres">
      <dgm:prSet presAssocID="{C60A76E1-E0A9-4AE0-B1C9-E920EDE48738}" presName="sibTrans" presStyleLbl="sibTrans2D1" presStyleIdx="2" presStyleCnt="3"/>
      <dgm:spPr/>
      <dgm:t>
        <a:bodyPr/>
        <a:lstStyle/>
        <a:p>
          <a:endParaRPr lang="en-US"/>
        </a:p>
      </dgm:t>
    </dgm:pt>
    <dgm:pt modelId="{9CAED453-12B1-4658-8BB9-B6BEE29E8223}" type="pres">
      <dgm:prSet presAssocID="{C60A76E1-E0A9-4AE0-B1C9-E920EDE48738}" presName="connectorText" presStyleLbl="sibTrans2D1" presStyleIdx="2" presStyleCnt="3"/>
      <dgm:spPr/>
      <dgm:t>
        <a:bodyPr/>
        <a:lstStyle/>
        <a:p>
          <a:endParaRPr lang="en-US"/>
        </a:p>
      </dgm:t>
    </dgm:pt>
    <dgm:pt modelId="{17E3168D-5516-4186-BB95-7D30766BF99F}" type="pres">
      <dgm:prSet presAssocID="{FB19D858-A5F8-4B69-9F12-08D24028ABD7}" presName="node" presStyleLbl="node1" presStyleIdx="3" presStyleCnt="4">
        <dgm:presLayoutVars>
          <dgm:bulletEnabled val="1"/>
        </dgm:presLayoutVars>
      </dgm:prSet>
      <dgm:spPr/>
      <dgm:t>
        <a:bodyPr/>
        <a:lstStyle/>
        <a:p>
          <a:endParaRPr lang="en-US"/>
        </a:p>
      </dgm:t>
    </dgm:pt>
  </dgm:ptLst>
  <dgm:cxnLst>
    <dgm:cxn modelId="{1C367DD9-095B-6D48-8DB5-2265ECCDEBC4}" type="presOf" srcId="{3E2FFC81-AE72-4BAE-8DB6-19FB80F6984C}" destId="{823CFF50-EECB-44EC-B0B5-58BBEBAE61B8}" srcOrd="0" destOrd="0" presId="urn:microsoft.com/office/officeart/2005/8/layout/process5"/>
    <dgm:cxn modelId="{7C366A83-9C45-9242-8577-C54615FE5E0F}" type="presOf" srcId="{FB19D858-A5F8-4B69-9F12-08D24028ABD7}" destId="{17E3168D-5516-4186-BB95-7D30766BF99F}" srcOrd="0" destOrd="0" presId="urn:microsoft.com/office/officeart/2005/8/layout/process5"/>
    <dgm:cxn modelId="{7B7A0478-3715-B84D-B6F1-BE76B3BFDF9B}" type="presOf" srcId="{B0832742-24A4-4911-97E7-786403C40D2F}" destId="{458566CF-62F9-4CFF-ADCA-2845DF7F54E6}" srcOrd="1" destOrd="0" presId="urn:microsoft.com/office/officeart/2005/8/layout/process5"/>
    <dgm:cxn modelId="{5226442A-A39A-AD46-B25F-4B345D095535}" type="presOf" srcId="{B0832742-24A4-4911-97E7-786403C40D2F}" destId="{AF0783D4-2B17-4C9A-B1DF-1AF048CE2012}" srcOrd="0" destOrd="0" presId="urn:microsoft.com/office/officeart/2005/8/layout/process5"/>
    <dgm:cxn modelId="{59E7D1A9-6B82-634A-BC48-9001B47BCD53}" type="presOf" srcId="{A8D5B9DE-FA75-4A71-B9B7-215057291BB3}" destId="{19E22C20-AFE7-4228-A909-6A8D7F1B5CA5}" srcOrd="0" destOrd="0" presId="urn:microsoft.com/office/officeart/2005/8/layout/process5"/>
    <dgm:cxn modelId="{F0ADF3B0-4C9C-9845-9685-54F209D95D71}" type="presOf" srcId="{C1A177E8-D098-474B-B1C2-1122B257CD34}" destId="{C16477EA-1123-480D-BFF8-1D670235C3D7}" srcOrd="0" destOrd="0" presId="urn:microsoft.com/office/officeart/2005/8/layout/process5"/>
    <dgm:cxn modelId="{B0DE4C25-1757-2C46-9AB8-07CC47FDF66A}" type="presOf" srcId="{5C703CC6-3C6B-45BB-B731-4A9AAF6160F7}" destId="{4025BD13-49B7-4CC6-B739-3618ECA14C83}" srcOrd="0" destOrd="0" presId="urn:microsoft.com/office/officeart/2005/8/layout/process5"/>
    <dgm:cxn modelId="{DFC8838F-380F-C748-83FF-CE98E7AE1450}" type="presOf" srcId="{799592F9-40A1-4652-987E-4B34707FBB63}" destId="{9ACA2A2B-6D45-4A19-9679-941425A2DF99}" srcOrd="0" destOrd="0" presId="urn:microsoft.com/office/officeart/2005/8/layout/process5"/>
    <dgm:cxn modelId="{1227C9CC-99A2-4FC0-9A51-1A7DCFEE84B2}" srcId="{3E2FFC81-AE72-4BAE-8DB6-19FB80F6984C}" destId="{5C703CC6-3C6B-45BB-B731-4A9AAF6160F7}" srcOrd="1" destOrd="0" parTransId="{A0BBDDF5-EE79-4076-91D5-73028609F13E}" sibTransId="{A8D5B9DE-FA75-4A71-B9B7-215057291BB3}"/>
    <dgm:cxn modelId="{234988D0-3907-0B40-96B0-6F5466AB1ECE}" type="presOf" srcId="{C60A76E1-E0A9-4AE0-B1C9-E920EDE48738}" destId="{14CC45AC-F6D7-4807-B6E5-9B787535D5AD}" srcOrd="0" destOrd="0" presId="urn:microsoft.com/office/officeart/2005/8/layout/process5"/>
    <dgm:cxn modelId="{F2B8210C-E171-44A2-A3E9-35A21034137C}" srcId="{3E2FFC81-AE72-4BAE-8DB6-19FB80F6984C}" destId="{799592F9-40A1-4652-987E-4B34707FBB63}" srcOrd="0" destOrd="0" parTransId="{FC0EEE56-ADA7-4BB1-A900-43CB06485E53}" sibTransId="{B0832742-24A4-4911-97E7-786403C40D2F}"/>
    <dgm:cxn modelId="{B3155200-9F7C-487E-AA20-8A639215528B}" srcId="{3E2FFC81-AE72-4BAE-8DB6-19FB80F6984C}" destId="{C1A177E8-D098-474B-B1C2-1122B257CD34}" srcOrd="2" destOrd="0" parTransId="{F1974BA7-F5F0-429F-9509-68A4B442CADD}" sibTransId="{C60A76E1-E0A9-4AE0-B1C9-E920EDE48738}"/>
    <dgm:cxn modelId="{98932E1B-33FA-F246-8482-E44441035681}" type="presOf" srcId="{C60A76E1-E0A9-4AE0-B1C9-E920EDE48738}" destId="{9CAED453-12B1-4658-8BB9-B6BEE29E8223}" srcOrd="1" destOrd="0" presId="urn:microsoft.com/office/officeart/2005/8/layout/process5"/>
    <dgm:cxn modelId="{A6FEBDA9-0D80-4D46-8EBB-AFE7C6AD43D8}" type="presOf" srcId="{A8D5B9DE-FA75-4A71-B9B7-215057291BB3}" destId="{8913734F-169D-42CB-B587-42D1EFE37957}" srcOrd="1" destOrd="0" presId="urn:microsoft.com/office/officeart/2005/8/layout/process5"/>
    <dgm:cxn modelId="{6DC99A74-7D63-4030-8DDD-870A1FDF16EA}" srcId="{3E2FFC81-AE72-4BAE-8DB6-19FB80F6984C}" destId="{FB19D858-A5F8-4B69-9F12-08D24028ABD7}" srcOrd="3" destOrd="0" parTransId="{438D7DF7-A5A9-459E-A2AB-F10B6A3119CA}" sibTransId="{348B1254-C3FE-479D-B36E-FD42A4AD2CDA}"/>
    <dgm:cxn modelId="{51E08BDD-4D30-404E-932C-D99683415A63}" type="presParOf" srcId="{823CFF50-EECB-44EC-B0B5-58BBEBAE61B8}" destId="{9ACA2A2B-6D45-4A19-9679-941425A2DF99}" srcOrd="0" destOrd="0" presId="urn:microsoft.com/office/officeart/2005/8/layout/process5"/>
    <dgm:cxn modelId="{BAB2C1F0-EABA-104A-AB86-CEE896175709}" type="presParOf" srcId="{823CFF50-EECB-44EC-B0B5-58BBEBAE61B8}" destId="{AF0783D4-2B17-4C9A-B1DF-1AF048CE2012}" srcOrd="1" destOrd="0" presId="urn:microsoft.com/office/officeart/2005/8/layout/process5"/>
    <dgm:cxn modelId="{A35CF210-26FB-4147-B6AC-34B82DAF7434}" type="presParOf" srcId="{AF0783D4-2B17-4C9A-B1DF-1AF048CE2012}" destId="{458566CF-62F9-4CFF-ADCA-2845DF7F54E6}" srcOrd="0" destOrd="0" presId="urn:microsoft.com/office/officeart/2005/8/layout/process5"/>
    <dgm:cxn modelId="{A2174409-A609-C544-8E95-2DC11FFA8DD1}" type="presParOf" srcId="{823CFF50-EECB-44EC-B0B5-58BBEBAE61B8}" destId="{4025BD13-49B7-4CC6-B739-3618ECA14C83}" srcOrd="2" destOrd="0" presId="urn:microsoft.com/office/officeart/2005/8/layout/process5"/>
    <dgm:cxn modelId="{D8BFDCA3-DE89-164E-AC84-8484037685ED}" type="presParOf" srcId="{823CFF50-EECB-44EC-B0B5-58BBEBAE61B8}" destId="{19E22C20-AFE7-4228-A909-6A8D7F1B5CA5}" srcOrd="3" destOrd="0" presId="urn:microsoft.com/office/officeart/2005/8/layout/process5"/>
    <dgm:cxn modelId="{046D9FB2-1B8F-1C40-B8FD-5CBDBD9DF055}" type="presParOf" srcId="{19E22C20-AFE7-4228-A909-6A8D7F1B5CA5}" destId="{8913734F-169D-42CB-B587-42D1EFE37957}" srcOrd="0" destOrd="0" presId="urn:microsoft.com/office/officeart/2005/8/layout/process5"/>
    <dgm:cxn modelId="{12088823-F39D-054F-9B92-01282A87FBE5}" type="presParOf" srcId="{823CFF50-EECB-44EC-B0B5-58BBEBAE61B8}" destId="{C16477EA-1123-480D-BFF8-1D670235C3D7}" srcOrd="4" destOrd="0" presId="urn:microsoft.com/office/officeart/2005/8/layout/process5"/>
    <dgm:cxn modelId="{D8DF5847-3F97-194B-A2AD-821661C7CCF3}" type="presParOf" srcId="{823CFF50-EECB-44EC-B0B5-58BBEBAE61B8}" destId="{14CC45AC-F6D7-4807-B6E5-9B787535D5AD}" srcOrd="5" destOrd="0" presId="urn:microsoft.com/office/officeart/2005/8/layout/process5"/>
    <dgm:cxn modelId="{4892DB56-A138-E94A-AFAF-B347EB9F778D}" type="presParOf" srcId="{14CC45AC-F6D7-4807-B6E5-9B787535D5AD}" destId="{9CAED453-12B1-4658-8BB9-B6BEE29E8223}" srcOrd="0" destOrd="0" presId="urn:microsoft.com/office/officeart/2005/8/layout/process5"/>
    <dgm:cxn modelId="{6853BECB-C891-614F-B58F-738EDE6092BB}" type="presParOf" srcId="{823CFF50-EECB-44EC-B0B5-58BBEBAE61B8}" destId="{17E3168D-5516-4186-BB95-7D30766BF99F}" srcOrd="6"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2FFC81-AE72-4BAE-8DB6-19FB80F6984C}" type="doc">
      <dgm:prSet loTypeId="urn:microsoft.com/office/officeart/2005/8/layout/process5" loCatId="process" qsTypeId="urn:microsoft.com/office/officeart/2005/8/quickstyle/simple1" qsCatId="simple" csTypeId="urn:microsoft.com/office/officeart/2005/8/colors/accent2_1" csCatId="accent2" phldr="1"/>
      <dgm:spPr/>
      <dgm:t>
        <a:bodyPr/>
        <a:lstStyle/>
        <a:p>
          <a:endParaRPr lang="en-US"/>
        </a:p>
      </dgm:t>
    </dgm:pt>
    <dgm:pt modelId="{799592F9-40A1-4652-987E-4B34707FBB63}">
      <dgm:prSet phldrT="[Text]"/>
      <dgm:spPr/>
      <dgm:t>
        <a:bodyPr/>
        <a:lstStyle/>
        <a:p>
          <a:r>
            <a:rPr lang="en-US" smtClean="0"/>
            <a:t>hyperpolarization of the receptors</a:t>
          </a:r>
          <a:endParaRPr lang="en-US" dirty="0"/>
        </a:p>
      </dgm:t>
    </dgm:pt>
    <dgm:pt modelId="{FC0EEE56-ADA7-4BB1-A900-43CB06485E53}" type="parTrans" cxnId="{F2B8210C-E171-44A2-A3E9-35A21034137C}">
      <dgm:prSet/>
      <dgm:spPr/>
      <dgm:t>
        <a:bodyPr/>
        <a:lstStyle/>
        <a:p>
          <a:endParaRPr lang="en-US"/>
        </a:p>
      </dgm:t>
    </dgm:pt>
    <dgm:pt modelId="{B0832742-24A4-4911-97E7-786403C40D2F}" type="sibTrans" cxnId="{F2B8210C-E171-44A2-A3E9-35A21034137C}">
      <dgm:prSet/>
      <dgm:spPr/>
      <dgm:t>
        <a:bodyPr/>
        <a:lstStyle/>
        <a:p>
          <a:endParaRPr lang="en-US"/>
        </a:p>
      </dgm:t>
    </dgm:pt>
    <dgm:pt modelId="{5C703CC6-3C6B-45BB-B731-4A9AAF6160F7}">
      <dgm:prSet phldrT="[Text]"/>
      <dgm:spPr/>
      <dgm:t>
        <a:bodyPr/>
        <a:lstStyle/>
        <a:p>
          <a:r>
            <a:rPr lang="en-US" smtClean="0"/>
            <a:t>decrease glutamate release </a:t>
          </a:r>
          <a:endParaRPr lang="en-US" dirty="0"/>
        </a:p>
      </dgm:t>
    </dgm:pt>
    <dgm:pt modelId="{A0BBDDF5-EE79-4076-91D5-73028609F13E}" type="parTrans" cxnId="{1227C9CC-99A2-4FC0-9A51-1A7DCFEE84B2}">
      <dgm:prSet/>
      <dgm:spPr/>
      <dgm:t>
        <a:bodyPr/>
        <a:lstStyle/>
        <a:p>
          <a:endParaRPr lang="en-US"/>
        </a:p>
      </dgm:t>
    </dgm:pt>
    <dgm:pt modelId="{A8D5B9DE-FA75-4A71-B9B7-215057291BB3}" type="sibTrans" cxnId="{1227C9CC-99A2-4FC0-9A51-1A7DCFEE84B2}">
      <dgm:prSet/>
      <dgm:spPr/>
      <dgm:t>
        <a:bodyPr/>
        <a:lstStyle/>
        <a:p>
          <a:endParaRPr lang="en-US"/>
        </a:p>
      </dgm:t>
    </dgm:pt>
    <dgm:pt modelId="{C1A177E8-D098-474B-B1C2-1122B257CD34}">
      <dgm:prSet phldrT="[Text]"/>
      <dgm:spPr/>
      <dgm:t>
        <a:bodyPr/>
        <a:lstStyle/>
        <a:p>
          <a:r>
            <a:rPr lang="en-US" smtClean="0"/>
            <a:t>hyperpolarize bipolar cells (OFF-center)gradual depolarize ( on –center cells),depolarize amacrine cell </a:t>
          </a:r>
          <a:endParaRPr lang="en-US" dirty="0"/>
        </a:p>
      </dgm:t>
    </dgm:pt>
    <dgm:pt modelId="{F1974BA7-F5F0-429F-9509-68A4B442CADD}" type="parTrans" cxnId="{B3155200-9F7C-487E-AA20-8A639215528B}">
      <dgm:prSet/>
      <dgm:spPr/>
      <dgm:t>
        <a:bodyPr/>
        <a:lstStyle/>
        <a:p>
          <a:endParaRPr lang="en-US"/>
        </a:p>
      </dgm:t>
    </dgm:pt>
    <dgm:pt modelId="{C60A76E1-E0A9-4AE0-B1C9-E920EDE48738}" type="sibTrans" cxnId="{B3155200-9F7C-487E-AA20-8A639215528B}">
      <dgm:prSet/>
      <dgm:spPr/>
      <dgm:t>
        <a:bodyPr/>
        <a:lstStyle/>
        <a:p>
          <a:endParaRPr lang="en-US"/>
        </a:p>
      </dgm:t>
    </dgm:pt>
    <dgm:pt modelId="{AE4AE478-C100-4E7C-8DFB-743BD12740A3}">
      <dgm:prSet phldrT="[Text]"/>
      <dgm:spPr/>
      <dgm:t>
        <a:bodyPr/>
        <a:lstStyle/>
        <a:p>
          <a:r>
            <a:rPr lang="en-US" smtClean="0"/>
            <a:t>AP in ganglion cells. </a:t>
          </a:r>
          <a:endParaRPr lang="en-US" dirty="0"/>
        </a:p>
      </dgm:t>
    </dgm:pt>
    <dgm:pt modelId="{C5B8DD46-D5D5-4D6A-A431-304746A03F4F}" type="parTrans" cxnId="{12878C44-229F-49B6-B9DF-E2C506E24ACE}">
      <dgm:prSet/>
      <dgm:spPr/>
      <dgm:t>
        <a:bodyPr/>
        <a:lstStyle/>
        <a:p>
          <a:endParaRPr lang="en-US"/>
        </a:p>
      </dgm:t>
    </dgm:pt>
    <dgm:pt modelId="{3D6B9E4A-F6DF-4E7A-A602-92C261E9E513}" type="sibTrans" cxnId="{12878C44-229F-49B6-B9DF-E2C506E24ACE}">
      <dgm:prSet/>
      <dgm:spPr/>
      <dgm:t>
        <a:bodyPr/>
        <a:lstStyle/>
        <a:p>
          <a:endParaRPr lang="en-US"/>
        </a:p>
      </dgm:t>
    </dgm:pt>
    <dgm:pt modelId="{FB19D858-A5F8-4B69-9F12-08D24028ABD7}">
      <dgm:prSet phldrT="[Text]"/>
      <dgm:spPr/>
      <dgm:t>
        <a:bodyPr/>
        <a:lstStyle/>
        <a:p>
          <a:r>
            <a:rPr lang="en-US" smtClean="0"/>
            <a:t>generator potential </a:t>
          </a:r>
          <a:endParaRPr lang="en-US" dirty="0"/>
        </a:p>
      </dgm:t>
    </dgm:pt>
    <dgm:pt modelId="{348B1254-C3FE-479D-B36E-FD42A4AD2CDA}" type="sibTrans" cxnId="{6DC99A74-7D63-4030-8DDD-870A1FDF16EA}">
      <dgm:prSet/>
      <dgm:spPr/>
      <dgm:t>
        <a:bodyPr/>
        <a:lstStyle/>
        <a:p>
          <a:endParaRPr lang="en-US"/>
        </a:p>
      </dgm:t>
    </dgm:pt>
    <dgm:pt modelId="{438D7DF7-A5A9-459E-A2AB-F10B6A3119CA}" type="parTrans" cxnId="{6DC99A74-7D63-4030-8DDD-870A1FDF16EA}">
      <dgm:prSet/>
      <dgm:spPr/>
      <dgm:t>
        <a:bodyPr/>
        <a:lstStyle/>
        <a:p>
          <a:endParaRPr lang="en-US"/>
        </a:p>
      </dgm:t>
    </dgm:pt>
    <dgm:pt modelId="{823CFF50-EECB-44EC-B0B5-58BBEBAE61B8}" type="pres">
      <dgm:prSet presAssocID="{3E2FFC81-AE72-4BAE-8DB6-19FB80F6984C}" presName="diagram" presStyleCnt="0">
        <dgm:presLayoutVars>
          <dgm:dir/>
          <dgm:resizeHandles val="exact"/>
        </dgm:presLayoutVars>
      </dgm:prSet>
      <dgm:spPr/>
      <dgm:t>
        <a:bodyPr/>
        <a:lstStyle/>
        <a:p>
          <a:endParaRPr lang="en-US"/>
        </a:p>
      </dgm:t>
    </dgm:pt>
    <dgm:pt modelId="{9ACA2A2B-6D45-4A19-9679-941425A2DF99}" type="pres">
      <dgm:prSet presAssocID="{799592F9-40A1-4652-987E-4B34707FBB63}" presName="node" presStyleLbl="node1" presStyleIdx="0" presStyleCnt="5">
        <dgm:presLayoutVars>
          <dgm:bulletEnabled val="1"/>
        </dgm:presLayoutVars>
      </dgm:prSet>
      <dgm:spPr/>
      <dgm:t>
        <a:bodyPr/>
        <a:lstStyle/>
        <a:p>
          <a:endParaRPr lang="en-US"/>
        </a:p>
      </dgm:t>
    </dgm:pt>
    <dgm:pt modelId="{AF0783D4-2B17-4C9A-B1DF-1AF048CE2012}" type="pres">
      <dgm:prSet presAssocID="{B0832742-24A4-4911-97E7-786403C40D2F}" presName="sibTrans" presStyleLbl="sibTrans2D1" presStyleIdx="0" presStyleCnt="4"/>
      <dgm:spPr/>
      <dgm:t>
        <a:bodyPr/>
        <a:lstStyle/>
        <a:p>
          <a:endParaRPr lang="en-US"/>
        </a:p>
      </dgm:t>
    </dgm:pt>
    <dgm:pt modelId="{458566CF-62F9-4CFF-ADCA-2845DF7F54E6}" type="pres">
      <dgm:prSet presAssocID="{B0832742-24A4-4911-97E7-786403C40D2F}" presName="connectorText" presStyleLbl="sibTrans2D1" presStyleIdx="0" presStyleCnt="4"/>
      <dgm:spPr/>
      <dgm:t>
        <a:bodyPr/>
        <a:lstStyle/>
        <a:p>
          <a:endParaRPr lang="en-US"/>
        </a:p>
      </dgm:t>
    </dgm:pt>
    <dgm:pt modelId="{4025BD13-49B7-4CC6-B739-3618ECA14C83}" type="pres">
      <dgm:prSet presAssocID="{5C703CC6-3C6B-45BB-B731-4A9AAF6160F7}" presName="node" presStyleLbl="node1" presStyleIdx="1" presStyleCnt="5">
        <dgm:presLayoutVars>
          <dgm:bulletEnabled val="1"/>
        </dgm:presLayoutVars>
      </dgm:prSet>
      <dgm:spPr/>
      <dgm:t>
        <a:bodyPr/>
        <a:lstStyle/>
        <a:p>
          <a:endParaRPr lang="en-US"/>
        </a:p>
      </dgm:t>
    </dgm:pt>
    <dgm:pt modelId="{19E22C20-AFE7-4228-A909-6A8D7F1B5CA5}" type="pres">
      <dgm:prSet presAssocID="{A8D5B9DE-FA75-4A71-B9B7-215057291BB3}" presName="sibTrans" presStyleLbl="sibTrans2D1" presStyleIdx="1" presStyleCnt="4"/>
      <dgm:spPr/>
      <dgm:t>
        <a:bodyPr/>
        <a:lstStyle/>
        <a:p>
          <a:endParaRPr lang="en-US"/>
        </a:p>
      </dgm:t>
    </dgm:pt>
    <dgm:pt modelId="{8913734F-169D-42CB-B587-42D1EFE37957}" type="pres">
      <dgm:prSet presAssocID="{A8D5B9DE-FA75-4A71-B9B7-215057291BB3}" presName="connectorText" presStyleLbl="sibTrans2D1" presStyleIdx="1" presStyleCnt="4"/>
      <dgm:spPr/>
      <dgm:t>
        <a:bodyPr/>
        <a:lstStyle/>
        <a:p>
          <a:endParaRPr lang="en-US"/>
        </a:p>
      </dgm:t>
    </dgm:pt>
    <dgm:pt modelId="{C16477EA-1123-480D-BFF8-1D670235C3D7}" type="pres">
      <dgm:prSet presAssocID="{C1A177E8-D098-474B-B1C2-1122B257CD34}" presName="node" presStyleLbl="node1" presStyleIdx="2" presStyleCnt="5">
        <dgm:presLayoutVars>
          <dgm:bulletEnabled val="1"/>
        </dgm:presLayoutVars>
      </dgm:prSet>
      <dgm:spPr/>
      <dgm:t>
        <a:bodyPr/>
        <a:lstStyle/>
        <a:p>
          <a:endParaRPr lang="en-US"/>
        </a:p>
      </dgm:t>
    </dgm:pt>
    <dgm:pt modelId="{14CC45AC-F6D7-4807-B6E5-9B787535D5AD}" type="pres">
      <dgm:prSet presAssocID="{C60A76E1-E0A9-4AE0-B1C9-E920EDE48738}" presName="sibTrans" presStyleLbl="sibTrans2D1" presStyleIdx="2" presStyleCnt="4"/>
      <dgm:spPr/>
      <dgm:t>
        <a:bodyPr/>
        <a:lstStyle/>
        <a:p>
          <a:endParaRPr lang="en-US"/>
        </a:p>
      </dgm:t>
    </dgm:pt>
    <dgm:pt modelId="{9CAED453-12B1-4658-8BB9-B6BEE29E8223}" type="pres">
      <dgm:prSet presAssocID="{C60A76E1-E0A9-4AE0-B1C9-E920EDE48738}" presName="connectorText" presStyleLbl="sibTrans2D1" presStyleIdx="2" presStyleCnt="4"/>
      <dgm:spPr/>
      <dgm:t>
        <a:bodyPr/>
        <a:lstStyle/>
        <a:p>
          <a:endParaRPr lang="en-US"/>
        </a:p>
      </dgm:t>
    </dgm:pt>
    <dgm:pt modelId="{17E3168D-5516-4186-BB95-7D30766BF99F}" type="pres">
      <dgm:prSet presAssocID="{FB19D858-A5F8-4B69-9F12-08D24028ABD7}" presName="node" presStyleLbl="node1" presStyleIdx="3" presStyleCnt="5">
        <dgm:presLayoutVars>
          <dgm:bulletEnabled val="1"/>
        </dgm:presLayoutVars>
      </dgm:prSet>
      <dgm:spPr/>
      <dgm:t>
        <a:bodyPr/>
        <a:lstStyle/>
        <a:p>
          <a:endParaRPr lang="en-US"/>
        </a:p>
      </dgm:t>
    </dgm:pt>
    <dgm:pt modelId="{01B67B60-7007-4492-A00E-6DE3BD3F9DD9}" type="pres">
      <dgm:prSet presAssocID="{348B1254-C3FE-479D-B36E-FD42A4AD2CDA}" presName="sibTrans" presStyleLbl="sibTrans2D1" presStyleIdx="3" presStyleCnt="4"/>
      <dgm:spPr/>
      <dgm:t>
        <a:bodyPr/>
        <a:lstStyle/>
        <a:p>
          <a:endParaRPr lang="en-US"/>
        </a:p>
      </dgm:t>
    </dgm:pt>
    <dgm:pt modelId="{C60665A5-26A4-404E-A07B-4E377BE0931F}" type="pres">
      <dgm:prSet presAssocID="{348B1254-C3FE-479D-B36E-FD42A4AD2CDA}" presName="connectorText" presStyleLbl="sibTrans2D1" presStyleIdx="3" presStyleCnt="4"/>
      <dgm:spPr/>
      <dgm:t>
        <a:bodyPr/>
        <a:lstStyle/>
        <a:p>
          <a:endParaRPr lang="en-US"/>
        </a:p>
      </dgm:t>
    </dgm:pt>
    <dgm:pt modelId="{329F7D5B-7506-4D34-82BA-4D96887CEAA5}" type="pres">
      <dgm:prSet presAssocID="{AE4AE478-C100-4E7C-8DFB-743BD12740A3}" presName="node" presStyleLbl="node1" presStyleIdx="4" presStyleCnt="5">
        <dgm:presLayoutVars>
          <dgm:bulletEnabled val="1"/>
        </dgm:presLayoutVars>
      </dgm:prSet>
      <dgm:spPr/>
      <dgm:t>
        <a:bodyPr/>
        <a:lstStyle/>
        <a:p>
          <a:endParaRPr lang="en-US"/>
        </a:p>
      </dgm:t>
    </dgm:pt>
  </dgm:ptLst>
  <dgm:cxnLst>
    <dgm:cxn modelId="{CF5CE26E-629D-CB4E-ACE5-8AC237A4F12A}" type="presOf" srcId="{FB19D858-A5F8-4B69-9F12-08D24028ABD7}" destId="{17E3168D-5516-4186-BB95-7D30766BF99F}" srcOrd="0" destOrd="0" presId="urn:microsoft.com/office/officeart/2005/8/layout/process5"/>
    <dgm:cxn modelId="{A77D60AD-C623-CD42-9861-BB98B1E3C634}" type="presOf" srcId="{AE4AE478-C100-4E7C-8DFB-743BD12740A3}" destId="{329F7D5B-7506-4D34-82BA-4D96887CEAA5}" srcOrd="0" destOrd="0" presId="urn:microsoft.com/office/officeart/2005/8/layout/process5"/>
    <dgm:cxn modelId="{D83BB285-F17D-2545-875B-19F76CF2C23B}" type="presOf" srcId="{5C703CC6-3C6B-45BB-B731-4A9AAF6160F7}" destId="{4025BD13-49B7-4CC6-B739-3618ECA14C83}" srcOrd="0" destOrd="0" presId="urn:microsoft.com/office/officeart/2005/8/layout/process5"/>
    <dgm:cxn modelId="{37240006-3E13-C842-BFC0-2FD77311934B}" type="presOf" srcId="{348B1254-C3FE-479D-B36E-FD42A4AD2CDA}" destId="{01B67B60-7007-4492-A00E-6DE3BD3F9DD9}" srcOrd="0" destOrd="0" presId="urn:microsoft.com/office/officeart/2005/8/layout/process5"/>
    <dgm:cxn modelId="{12878C44-229F-49B6-B9DF-E2C506E24ACE}" srcId="{3E2FFC81-AE72-4BAE-8DB6-19FB80F6984C}" destId="{AE4AE478-C100-4E7C-8DFB-743BD12740A3}" srcOrd="4" destOrd="0" parTransId="{C5B8DD46-D5D5-4D6A-A431-304746A03F4F}" sibTransId="{3D6B9E4A-F6DF-4E7A-A602-92C261E9E513}"/>
    <dgm:cxn modelId="{34528F05-D427-6C49-B879-647388E6112D}" type="presOf" srcId="{A8D5B9DE-FA75-4A71-B9B7-215057291BB3}" destId="{8913734F-169D-42CB-B587-42D1EFE37957}" srcOrd="1" destOrd="0" presId="urn:microsoft.com/office/officeart/2005/8/layout/process5"/>
    <dgm:cxn modelId="{63044B80-133E-7C45-B968-EA21340D5442}" type="presOf" srcId="{B0832742-24A4-4911-97E7-786403C40D2F}" destId="{AF0783D4-2B17-4C9A-B1DF-1AF048CE2012}" srcOrd="0" destOrd="0" presId="urn:microsoft.com/office/officeart/2005/8/layout/process5"/>
    <dgm:cxn modelId="{DDCD3CB9-AF36-8E47-9FA3-B8C1F68679E6}" type="presOf" srcId="{A8D5B9DE-FA75-4A71-B9B7-215057291BB3}" destId="{19E22C20-AFE7-4228-A909-6A8D7F1B5CA5}" srcOrd="0" destOrd="0" presId="urn:microsoft.com/office/officeart/2005/8/layout/process5"/>
    <dgm:cxn modelId="{EA75CECE-7923-624F-9AE4-4DD57BC15B5F}" type="presOf" srcId="{3E2FFC81-AE72-4BAE-8DB6-19FB80F6984C}" destId="{823CFF50-EECB-44EC-B0B5-58BBEBAE61B8}" srcOrd="0" destOrd="0" presId="urn:microsoft.com/office/officeart/2005/8/layout/process5"/>
    <dgm:cxn modelId="{052829A1-EFD7-6D4F-A2D9-072EA42B5FE9}" type="presOf" srcId="{348B1254-C3FE-479D-B36E-FD42A4AD2CDA}" destId="{C60665A5-26A4-404E-A07B-4E377BE0931F}" srcOrd="1" destOrd="0" presId="urn:microsoft.com/office/officeart/2005/8/layout/process5"/>
    <dgm:cxn modelId="{1227C9CC-99A2-4FC0-9A51-1A7DCFEE84B2}" srcId="{3E2FFC81-AE72-4BAE-8DB6-19FB80F6984C}" destId="{5C703CC6-3C6B-45BB-B731-4A9AAF6160F7}" srcOrd="1" destOrd="0" parTransId="{A0BBDDF5-EE79-4076-91D5-73028609F13E}" sibTransId="{A8D5B9DE-FA75-4A71-B9B7-215057291BB3}"/>
    <dgm:cxn modelId="{F2B8210C-E171-44A2-A3E9-35A21034137C}" srcId="{3E2FFC81-AE72-4BAE-8DB6-19FB80F6984C}" destId="{799592F9-40A1-4652-987E-4B34707FBB63}" srcOrd="0" destOrd="0" parTransId="{FC0EEE56-ADA7-4BB1-A900-43CB06485E53}" sibTransId="{B0832742-24A4-4911-97E7-786403C40D2F}"/>
    <dgm:cxn modelId="{B3155200-9F7C-487E-AA20-8A639215528B}" srcId="{3E2FFC81-AE72-4BAE-8DB6-19FB80F6984C}" destId="{C1A177E8-D098-474B-B1C2-1122B257CD34}" srcOrd="2" destOrd="0" parTransId="{F1974BA7-F5F0-429F-9509-68A4B442CADD}" sibTransId="{C60A76E1-E0A9-4AE0-B1C9-E920EDE48738}"/>
    <dgm:cxn modelId="{6DDBDE86-5322-E54D-B154-03CEE8014D15}" type="presOf" srcId="{C60A76E1-E0A9-4AE0-B1C9-E920EDE48738}" destId="{14CC45AC-F6D7-4807-B6E5-9B787535D5AD}" srcOrd="0" destOrd="0" presId="urn:microsoft.com/office/officeart/2005/8/layout/process5"/>
    <dgm:cxn modelId="{454979C4-78BE-D043-BBBB-CF151B346AEF}" type="presOf" srcId="{799592F9-40A1-4652-987E-4B34707FBB63}" destId="{9ACA2A2B-6D45-4A19-9679-941425A2DF99}" srcOrd="0" destOrd="0" presId="urn:microsoft.com/office/officeart/2005/8/layout/process5"/>
    <dgm:cxn modelId="{F4E918A0-D26D-374A-8C5E-7A2C613B59C5}" type="presOf" srcId="{B0832742-24A4-4911-97E7-786403C40D2F}" destId="{458566CF-62F9-4CFF-ADCA-2845DF7F54E6}" srcOrd="1" destOrd="0" presId="urn:microsoft.com/office/officeart/2005/8/layout/process5"/>
    <dgm:cxn modelId="{CB9617A4-1AEC-4845-B4FC-ED5874BC733E}" type="presOf" srcId="{C1A177E8-D098-474B-B1C2-1122B257CD34}" destId="{C16477EA-1123-480D-BFF8-1D670235C3D7}" srcOrd="0" destOrd="0" presId="urn:microsoft.com/office/officeart/2005/8/layout/process5"/>
    <dgm:cxn modelId="{6DC99A74-7D63-4030-8DDD-870A1FDF16EA}" srcId="{3E2FFC81-AE72-4BAE-8DB6-19FB80F6984C}" destId="{FB19D858-A5F8-4B69-9F12-08D24028ABD7}" srcOrd="3" destOrd="0" parTransId="{438D7DF7-A5A9-459E-A2AB-F10B6A3119CA}" sibTransId="{348B1254-C3FE-479D-B36E-FD42A4AD2CDA}"/>
    <dgm:cxn modelId="{0197B369-1EE4-2E45-982E-5F6183AD2B98}" type="presOf" srcId="{C60A76E1-E0A9-4AE0-B1C9-E920EDE48738}" destId="{9CAED453-12B1-4658-8BB9-B6BEE29E8223}" srcOrd="1" destOrd="0" presId="urn:microsoft.com/office/officeart/2005/8/layout/process5"/>
    <dgm:cxn modelId="{0FBC67C1-33A8-9F4D-A2F7-D8225E70EA4E}" type="presParOf" srcId="{823CFF50-EECB-44EC-B0B5-58BBEBAE61B8}" destId="{9ACA2A2B-6D45-4A19-9679-941425A2DF99}" srcOrd="0" destOrd="0" presId="urn:microsoft.com/office/officeart/2005/8/layout/process5"/>
    <dgm:cxn modelId="{0328FF1D-47A3-3849-9A23-0BB6C95C64CB}" type="presParOf" srcId="{823CFF50-EECB-44EC-B0B5-58BBEBAE61B8}" destId="{AF0783D4-2B17-4C9A-B1DF-1AF048CE2012}" srcOrd="1" destOrd="0" presId="urn:microsoft.com/office/officeart/2005/8/layout/process5"/>
    <dgm:cxn modelId="{45A69734-B9E0-1A4B-843A-C35B602FDF21}" type="presParOf" srcId="{AF0783D4-2B17-4C9A-B1DF-1AF048CE2012}" destId="{458566CF-62F9-4CFF-ADCA-2845DF7F54E6}" srcOrd="0" destOrd="0" presId="urn:microsoft.com/office/officeart/2005/8/layout/process5"/>
    <dgm:cxn modelId="{7562FC8E-6917-1146-AB78-F533DCFE7717}" type="presParOf" srcId="{823CFF50-EECB-44EC-B0B5-58BBEBAE61B8}" destId="{4025BD13-49B7-4CC6-B739-3618ECA14C83}" srcOrd="2" destOrd="0" presId="urn:microsoft.com/office/officeart/2005/8/layout/process5"/>
    <dgm:cxn modelId="{ECA42C98-8956-BD44-91C0-DDBCBB2EF634}" type="presParOf" srcId="{823CFF50-EECB-44EC-B0B5-58BBEBAE61B8}" destId="{19E22C20-AFE7-4228-A909-6A8D7F1B5CA5}" srcOrd="3" destOrd="0" presId="urn:microsoft.com/office/officeart/2005/8/layout/process5"/>
    <dgm:cxn modelId="{9D2CDED4-76FB-1942-B5D0-1D59306EE25C}" type="presParOf" srcId="{19E22C20-AFE7-4228-A909-6A8D7F1B5CA5}" destId="{8913734F-169D-42CB-B587-42D1EFE37957}" srcOrd="0" destOrd="0" presId="urn:microsoft.com/office/officeart/2005/8/layout/process5"/>
    <dgm:cxn modelId="{5E882613-52EB-C445-A680-796144D9A53D}" type="presParOf" srcId="{823CFF50-EECB-44EC-B0B5-58BBEBAE61B8}" destId="{C16477EA-1123-480D-BFF8-1D670235C3D7}" srcOrd="4" destOrd="0" presId="urn:microsoft.com/office/officeart/2005/8/layout/process5"/>
    <dgm:cxn modelId="{1FEA4E02-DE4F-9347-AE0D-18FB1375CDB9}" type="presParOf" srcId="{823CFF50-EECB-44EC-B0B5-58BBEBAE61B8}" destId="{14CC45AC-F6D7-4807-B6E5-9B787535D5AD}" srcOrd="5" destOrd="0" presId="urn:microsoft.com/office/officeart/2005/8/layout/process5"/>
    <dgm:cxn modelId="{CA7ADA90-E840-E047-8818-25DA1EA59ED4}" type="presParOf" srcId="{14CC45AC-F6D7-4807-B6E5-9B787535D5AD}" destId="{9CAED453-12B1-4658-8BB9-B6BEE29E8223}" srcOrd="0" destOrd="0" presId="urn:microsoft.com/office/officeart/2005/8/layout/process5"/>
    <dgm:cxn modelId="{212E2773-8260-F441-9431-1AB2C98BC82E}" type="presParOf" srcId="{823CFF50-EECB-44EC-B0B5-58BBEBAE61B8}" destId="{17E3168D-5516-4186-BB95-7D30766BF99F}" srcOrd="6" destOrd="0" presId="urn:microsoft.com/office/officeart/2005/8/layout/process5"/>
    <dgm:cxn modelId="{EEFEC558-BC98-AB47-8EF7-565BEF7EF6A2}" type="presParOf" srcId="{823CFF50-EECB-44EC-B0B5-58BBEBAE61B8}" destId="{01B67B60-7007-4492-A00E-6DE3BD3F9DD9}" srcOrd="7" destOrd="0" presId="urn:microsoft.com/office/officeart/2005/8/layout/process5"/>
    <dgm:cxn modelId="{F022A611-9D3C-8147-BCA5-766F4C309412}" type="presParOf" srcId="{01B67B60-7007-4492-A00E-6DE3BD3F9DD9}" destId="{C60665A5-26A4-404E-A07B-4E377BE0931F}" srcOrd="0" destOrd="0" presId="urn:microsoft.com/office/officeart/2005/8/layout/process5"/>
    <dgm:cxn modelId="{AE5BEC95-A3FB-C147-9C5D-17267E9A546B}" type="presParOf" srcId="{823CFF50-EECB-44EC-B0B5-58BBEBAE61B8}" destId="{329F7D5B-7506-4D34-82BA-4D96887CEAA5}" srcOrd="8" destOrd="0" presId="urn:microsoft.com/office/officeart/2005/8/layout/process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542A3E-59E5-6745-A8E5-FEA61C8B5FC4}" type="doc">
      <dgm:prSet loTypeId="urn:microsoft.com/office/officeart/2005/8/layout/default" loCatId="" qsTypeId="urn:microsoft.com/office/officeart/2005/8/quickstyle/simple1" qsCatId="simple" csTypeId="urn:microsoft.com/office/officeart/2005/8/colors/accent2_1" csCatId="accent2" phldr="1"/>
      <dgm:spPr/>
      <dgm:t>
        <a:bodyPr/>
        <a:lstStyle/>
        <a:p>
          <a:endParaRPr lang="en-US"/>
        </a:p>
      </dgm:t>
    </dgm:pt>
    <dgm:pt modelId="{26C25114-BA2C-824E-8973-FD68C3D77252}">
      <dgm:prSet phldrT="[Text]"/>
      <dgm:spPr/>
      <dgm:t>
        <a:bodyPr/>
        <a:lstStyle/>
        <a:p>
          <a:r>
            <a:rPr lang="en-US" dirty="0"/>
            <a:t>Ach </a:t>
          </a:r>
        </a:p>
      </dgm:t>
    </dgm:pt>
    <dgm:pt modelId="{485BD942-8873-EF43-BE93-D5B68CCFED33}" type="parTrans" cxnId="{D14AF450-7EB8-E74B-B7B6-971F7596990F}">
      <dgm:prSet/>
      <dgm:spPr/>
      <dgm:t>
        <a:bodyPr/>
        <a:lstStyle/>
        <a:p>
          <a:endParaRPr lang="en-US"/>
        </a:p>
      </dgm:t>
    </dgm:pt>
    <dgm:pt modelId="{163A7A9E-A257-E64E-8DA6-B7872DF10C02}" type="sibTrans" cxnId="{D14AF450-7EB8-E74B-B7B6-971F7596990F}">
      <dgm:prSet/>
      <dgm:spPr/>
      <dgm:t>
        <a:bodyPr/>
        <a:lstStyle/>
        <a:p>
          <a:endParaRPr lang="en-US"/>
        </a:p>
      </dgm:t>
    </dgm:pt>
    <dgm:pt modelId="{CF58E22C-92A4-4744-84AA-AD0AD4C8BFB9}">
      <dgm:prSet phldrT="[Text]"/>
      <dgm:spPr/>
      <dgm:t>
        <a:bodyPr/>
        <a:lstStyle/>
        <a:p>
          <a:r>
            <a:rPr lang="en-US"/>
            <a:t>glutamate</a:t>
          </a:r>
          <a:endParaRPr lang="en-US" dirty="0"/>
        </a:p>
      </dgm:t>
    </dgm:pt>
    <dgm:pt modelId="{ADF81506-DB98-3148-9442-97F856BD2DB0}" type="parTrans" cxnId="{6B3F3FD2-6B99-4B45-94A9-AD5A871724B2}">
      <dgm:prSet/>
      <dgm:spPr/>
      <dgm:t>
        <a:bodyPr/>
        <a:lstStyle/>
        <a:p>
          <a:endParaRPr lang="en-US"/>
        </a:p>
      </dgm:t>
    </dgm:pt>
    <dgm:pt modelId="{49FCE394-5985-3A4D-BD49-B3A6F65DEE15}" type="sibTrans" cxnId="{6B3F3FD2-6B99-4B45-94A9-AD5A871724B2}">
      <dgm:prSet/>
      <dgm:spPr/>
      <dgm:t>
        <a:bodyPr/>
        <a:lstStyle/>
        <a:p>
          <a:endParaRPr lang="en-US"/>
        </a:p>
      </dgm:t>
    </dgm:pt>
    <dgm:pt modelId="{F4130A47-6D4A-D141-815C-80D713A6B570}">
      <dgm:prSet phldrT="[Text]"/>
      <dgm:spPr/>
      <dgm:t>
        <a:bodyPr/>
        <a:lstStyle/>
        <a:p>
          <a:r>
            <a:rPr lang="en-US"/>
            <a:t>dopamine</a:t>
          </a:r>
          <a:endParaRPr lang="en-US" dirty="0"/>
        </a:p>
      </dgm:t>
    </dgm:pt>
    <dgm:pt modelId="{64D7252D-0021-7841-945D-F882D33A730C}" type="parTrans" cxnId="{3EFE05F4-9166-9F45-9CD3-B2C582E113D2}">
      <dgm:prSet/>
      <dgm:spPr/>
      <dgm:t>
        <a:bodyPr/>
        <a:lstStyle/>
        <a:p>
          <a:endParaRPr lang="en-US"/>
        </a:p>
      </dgm:t>
    </dgm:pt>
    <dgm:pt modelId="{C0662335-2455-FF43-B16B-681C9565C8AE}" type="sibTrans" cxnId="{3EFE05F4-9166-9F45-9CD3-B2C582E113D2}">
      <dgm:prSet/>
      <dgm:spPr/>
      <dgm:t>
        <a:bodyPr/>
        <a:lstStyle/>
        <a:p>
          <a:endParaRPr lang="en-US"/>
        </a:p>
      </dgm:t>
    </dgm:pt>
    <dgm:pt modelId="{8B233734-A9AB-9B40-834B-90D33BA31CCA}">
      <dgm:prSet phldrT="[Text]"/>
      <dgm:spPr/>
      <dgm:t>
        <a:bodyPr/>
        <a:lstStyle/>
        <a:p>
          <a:r>
            <a:rPr lang="en-US"/>
            <a:t>serotonine</a:t>
          </a:r>
          <a:endParaRPr lang="en-US" dirty="0"/>
        </a:p>
      </dgm:t>
    </dgm:pt>
    <dgm:pt modelId="{204438C1-0DB6-8E40-96E4-5117CCF506C6}" type="parTrans" cxnId="{2E725178-2AC1-694D-A43D-EC5D955C0C42}">
      <dgm:prSet/>
      <dgm:spPr/>
      <dgm:t>
        <a:bodyPr/>
        <a:lstStyle/>
        <a:p>
          <a:endParaRPr lang="en-US"/>
        </a:p>
      </dgm:t>
    </dgm:pt>
    <dgm:pt modelId="{348B577E-98A1-9E43-8C70-C3C6C031A2EB}" type="sibTrans" cxnId="{2E725178-2AC1-694D-A43D-EC5D955C0C42}">
      <dgm:prSet/>
      <dgm:spPr/>
      <dgm:t>
        <a:bodyPr/>
        <a:lstStyle/>
        <a:p>
          <a:endParaRPr lang="en-US"/>
        </a:p>
      </dgm:t>
    </dgm:pt>
    <dgm:pt modelId="{C6ED4E75-2092-D448-8B3A-65AC118EB0A9}">
      <dgm:prSet phldrT="[Text]"/>
      <dgm:spPr/>
      <dgm:t>
        <a:bodyPr/>
        <a:lstStyle/>
        <a:p>
          <a:r>
            <a:rPr lang="en-US"/>
            <a:t>GABA</a:t>
          </a:r>
          <a:endParaRPr lang="en-US" dirty="0"/>
        </a:p>
      </dgm:t>
    </dgm:pt>
    <dgm:pt modelId="{62EEC2BB-792F-7449-9871-6AE6C7987D49}" type="parTrans" cxnId="{392D93A6-A2A3-1E4C-8D58-5E80E5064808}">
      <dgm:prSet/>
      <dgm:spPr/>
      <dgm:t>
        <a:bodyPr/>
        <a:lstStyle/>
        <a:p>
          <a:endParaRPr lang="en-US"/>
        </a:p>
      </dgm:t>
    </dgm:pt>
    <dgm:pt modelId="{57F1F49C-9439-3146-A6FF-D687EC69ACE0}" type="sibTrans" cxnId="{392D93A6-A2A3-1E4C-8D58-5E80E5064808}">
      <dgm:prSet/>
      <dgm:spPr/>
      <dgm:t>
        <a:bodyPr/>
        <a:lstStyle/>
        <a:p>
          <a:endParaRPr lang="en-US"/>
        </a:p>
      </dgm:t>
    </dgm:pt>
    <dgm:pt modelId="{BBEF0E36-74C1-9843-9C53-C8470381D434}">
      <dgm:prSet/>
      <dgm:spPr/>
      <dgm:t>
        <a:bodyPr/>
        <a:lstStyle/>
        <a:p>
          <a:r>
            <a:rPr lang="en-US"/>
            <a:t>somatomedin</a:t>
          </a:r>
          <a:endParaRPr lang="en-US" dirty="0"/>
        </a:p>
      </dgm:t>
    </dgm:pt>
    <dgm:pt modelId="{451BC1F9-F6F8-994B-91D7-99EAD3257C2C}" type="parTrans" cxnId="{4FC5B5AB-07A2-5C47-9833-96A3962E96FB}">
      <dgm:prSet/>
      <dgm:spPr/>
      <dgm:t>
        <a:bodyPr/>
        <a:lstStyle/>
        <a:p>
          <a:endParaRPr lang="en-US"/>
        </a:p>
      </dgm:t>
    </dgm:pt>
    <dgm:pt modelId="{4C50B623-4537-1747-BE87-F8D5B806AD0D}" type="sibTrans" cxnId="{4FC5B5AB-07A2-5C47-9833-96A3962E96FB}">
      <dgm:prSet/>
      <dgm:spPr/>
      <dgm:t>
        <a:bodyPr/>
        <a:lstStyle/>
        <a:p>
          <a:endParaRPr lang="en-US"/>
        </a:p>
      </dgm:t>
    </dgm:pt>
    <dgm:pt modelId="{77705E51-515C-3B4B-9810-E1EEFF57FF28}">
      <dgm:prSet/>
      <dgm:spPr/>
      <dgm:t>
        <a:bodyPr/>
        <a:lstStyle/>
        <a:p>
          <a:r>
            <a:rPr lang="en-US"/>
            <a:t>substance P</a:t>
          </a:r>
          <a:endParaRPr lang="en-US" dirty="0"/>
        </a:p>
      </dgm:t>
    </dgm:pt>
    <dgm:pt modelId="{22BB2619-1DD0-184A-81A8-9A42134C3BBC}" type="parTrans" cxnId="{BCC58B30-6AB3-A646-956B-68B4F79D5F08}">
      <dgm:prSet/>
      <dgm:spPr/>
      <dgm:t>
        <a:bodyPr/>
        <a:lstStyle/>
        <a:p>
          <a:endParaRPr lang="en-US"/>
        </a:p>
      </dgm:t>
    </dgm:pt>
    <dgm:pt modelId="{E81491AE-FAC5-7443-8672-49A2BD269034}" type="sibTrans" cxnId="{BCC58B30-6AB3-A646-956B-68B4F79D5F08}">
      <dgm:prSet/>
      <dgm:spPr/>
      <dgm:t>
        <a:bodyPr/>
        <a:lstStyle/>
        <a:p>
          <a:endParaRPr lang="en-US"/>
        </a:p>
      </dgm:t>
    </dgm:pt>
    <dgm:pt modelId="{FAC2BFC2-4CD5-7A4F-8E26-080C3B65B34E}">
      <dgm:prSet/>
      <dgm:spPr/>
      <dgm:t>
        <a:bodyPr/>
        <a:lstStyle/>
        <a:p>
          <a:r>
            <a:rPr lang="en-US"/>
            <a:t>enkephalins</a:t>
          </a:r>
          <a:endParaRPr lang="en-US" dirty="0"/>
        </a:p>
      </dgm:t>
    </dgm:pt>
    <dgm:pt modelId="{C89FC2BA-56F6-C641-959F-824ACD65D890}" type="parTrans" cxnId="{C8B73B71-C194-8344-B6FA-BDCBEEA4252A}">
      <dgm:prSet/>
      <dgm:spPr/>
      <dgm:t>
        <a:bodyPr/>
        <a:lstStyle/>
        <a:p>
          <a:endParaRPr lang="en-US"/>
        </a:p>
      </dgm:t>
    </dgm:pt>
    <dgm:pt modelId="{86D36574-69C9-3C41-A827-B326BA8132FC}" type="sibTrans" cxnId="{C8B73B71-C194-8344-B6FA-BDCBEEA4252A}">
      <dgm:prSet/>
      <dgm:spPr/>
      <dgm:t>
        <a:bodyPr/>
        <a:lstStyle/>
        <a:p>
          <a:endParaRPr lang="en-US"/>
        </a:p>
      </dgm:t>
    </dgm:pt>
    <dgm:pt modelId="{3FFBC62E-33F4-E34B-A8EC-4D166627B624}">
      <dgm:prSet/>
      <dgm:spPr/>
      <dgm:t>
        <a:bodyPr/>
        <a:lstStyle/>
        <a:p>
          <a:r>
            <a:rPr lang="en-US"/>
            <a:t>glucagons</a:t>
          </a:r>
          <a:endParaRPr lang="en-US" dirty="0"/>
        </a:p>
      </dgm:t>
    </dgm:pt>
    <dgm:pt modelId="{65D86955-A331-1743-950D-93230B2E3E1A}" type="parTrans" cxnId="{72310E21-5A23-4E4B-B044-071AFF1A1B75}">
      <dgm:prSet/>
      <dgm:spPr/>
      <dgm:t>
        <a:bodyPr/>
        <a:lstStyle/>
        <a:p>
          <a:endParaRPr lang="en-US"/>
        </a:p>
      </dgm:t>
    </dgm:pt>
    <dgm:pt modelId="{E08CFA0E-4005-7A47-B3B5-451019D8B67F}" type="sibTrans" cxnId="{72310E21-5A23-4E4B-B044-071AFF1A1B75}">
      <dgm:prSet/>
      <dgm:spPr/>
      <dgm:t>
        <a:bodyPr/>
        <a:lstStyle/>
        <a:p>
          <a:endParaRPr lang="en-US"/>
        </a:p>
      </dgm:t>
    </dgm:pt>
    <dgm:pt modelId="{B5C3B2A7-E887-484E-A690-CC1785D698B9}">
      <dgm:prSet/>
      <dgm:spPr/>
      <dgm:t>
        <a:bodyPr/>
        <a:lstStyle/>
        <a:p>
          <a:r>
            <a:rPr lang="en-US" dirty="0" err="1"/>
            <a:t>neurotensin</a:t>
          </a:r>
          <a:endParaRPr lang="en-US" dirty="0"/>
        </a:p>
      </dgm:t>
    </dgm:pt>
    <dgm:pt modelId="{C0B2B4D5-56E8-324A-BF83-1FEEC508F4F6}" type="parTrans" cxnId="{295522B2-9F17-F841-8866-CEECEB05A9FC}">
      <dgm:prSet/>
      <dgm:spPr/>
      <dgm:t>
        <a:bodyPr/>
        <a:lstStyle/>
        <a:p>
          <a:endParaRPr lang="en-US"/>
        </a:p>
      </dgm:t>
    </dgm:pt>
    <dgm:pt modelId="{33FF39DB-DB45-A248-88D1-408C217F2848}" type="sibTrans" cxnId="{295522B2-9F17-F841-8866-CEECEB05A9FC}">
      <dgm:prSet/>
      <dgm:spPr/>
      <dgm:t>
        <a:bodyPr/>
        <a:lstStyle/>
        <a:p>
          <a:endParaRPr lang="en-US"/>
        </a:p>
      </dgm:t>
    </dgm:pt>
    <dgm:pt modelId="{C58A603F-8F26-DC47-9998-B7600776716C}" type="pres">
      <dgm:prSet presAssocID="{7A542A3E-59E5-6745-A8E5-FEA61C8B5FC4}" presName="diagram" presStyleCnt="0">
        <dgm:presLayoutVars>
          <dgm:dir/>
          <dgm:resizeHandles val="exact"/>
        </dgm:presLayoutVars>
      </dgm:prSet>
      <dgm:spPr/>
      <dgm:t>
        <a:bodyPr/>
        <a:lstStyle/>
        <a:p>
          <a:endParaRPr lang="en-US"/>
        </a:p>
      </dgm:t>
    </dgm:pt>
    <dgm:pt modelId="{C6EDB771-9850-5645-837B-4F1793FA5246}" type="pres">
      <dgm:prSet presAssocID="{26C25114-BA2C-824E-8973-FD68C3D77252}" presName="node" presStyleLbl="node1" presStyleIdx="0" presStyleCnt="10">
        <dgm:presLayoutVars>
          <dgm:bulletEnabled val="1"/>
        </dgm:presLayoutVars>
      </dgm:prSet>
      <dgm:spPr/>
      <dgm:t>
        <a:bodyPr/>
        <a:lstStyle/>
        <a:p>
          <a:endParaRPr lang="en-US"/>
        </a:p>
      </dgm:t>
    </dgm:pt>
    <dgm:pt modelId="{A3484113-A8C3-7444-962D-B17A9F7F1A32}" type="pres">
      <dgm:prSet presAssocID="{163A7A9E-A257-E64E-8DA6-B7872DF10C02}" presName="sibTrans" presStyleCnt="0"/>
      <dgm:spPr/>
      <dgm:t>
        <a:bodyPr/>
        <a:lstStyle/>
        <a:p>
          <a:endParaRPr lang="en-US"/>
        </a:p>
      </dgm:t>
    </dgm:pt>
    <dgm:pt modelId="{DDE8C9DF-7756-7342-8224-BABFAFC7553D}" type="pres">
      <dgm:prSet presAssocID="{CF58E22C-92A4-4744-84AA-AD0AD4C8BFB9}" presName="node" presStyleLbl="node1" presStyleIdx="1" presStyleCnt="10">
        <dgm:presLayoutVars>
          <dgm:bulletEnabled val="1"/>
        </dgm:presLayoutVars>
      </dgm:prSet>
      <dgm:spPr/>
      <dgm:t>
        <a:bodyPr/>
        <a:lstStyle/>
        <a:p>
          <a:endParaRPr lang="en-US"/>
        </a:p>
      </dgm:t>
    </dgm:pt>
    <dgm:pt modelId="{CDF3A7EB-86C3-424D-B75B-A5354215BD9C}" type="pres">
      <dgm:prSet presAssocID="{49FCE394-5985-3A4D-BD49-B3A6F65DEE15}" presName="sibTrans" presStyleCnt="0"/>
      <dgm:spPr/>
      <dgm:t>
        <a:bodyPr/>
        <a:lstStyle/>
        <a:p>
          <a:endParaRPr lang="en-US"/>
        </a:p>
      </dgm:t>
    </dgm:pt>
    <dgm:pt modelId="{3B3EB54F-D35E-2249-80AD-95718CF2B16F}" type="pres">
      <dgm:prSet presAssocID="{F4130A47-6D4A-D141-815C-80D713A6B570}" presName="node" presStyleLbl="node1" presStyleIdx="2" presStyleCnt="10">
        <dgm:presLayoutVars>
          <dgm:bulletEnabled val="1"/>
        </dgm:presLayoutVars>
      </dgm:prSet>
      <dgm:spPr/>
      <dgm:t>
        <a:bodyPr/>
        <a:lstStyle/>
        <a:p>
          <a:endParaRPr lang="en-US"/>
        </a:p>
      </dgm:t>
    </dgm:pt>
    <dgm:pt modelId="{560D8336-3135-8D43-8CCF-48D7147B9978}" type="pres">
      <dgm:prSet presAssocID="{C0662335-2455-FF43-B16B-681C9565C8AE}" presName="sibTrans" presStyleCnt="0"/>
      <dgm:spPr/>
      <dgm:t>
        <a:bodyPr/>
        <a:lstStyle/>
        <a:p>
          <a:endParaRPr lang="en-US"/>
        </a:p>
      </dgm:t>
    </dgm:pt>
    <dgm:pt modelId="{BBA4E67F-270E-5943-A86A-AB3E35835155}" type="pres">
      <dgm:prSet presAssocID="{8B233734-A9AB-9B40-834B-90D33BA31CCA}" presName="node" presStyleLbl="node1" presStyleIdx="3" presStyleCnt="10">
        <dgm:presLayoutVars>
          <dgm:bulletEnabled val="1"/>
        </dgm:presLayoutVars>
      </dgm:prSet>
      <dgm:spPr/>
      <dgm:t>
        <a:bodyPr/>
        <a:lstStyle/>
        <a:p>
          <a:endParaRPr lang="en-US"/>
        </a:p>
      </dgm:t>
    </dgm:pt>
    <dgm:pt modelId="{58F63BC9-2D80-A247-8D9B-4A02833AD1C1}" type="pres">
      <dgm:prSet presAssocID="{348B577E-98A1-9E43-8C70-C3C6C031A2EB}" presName="sibTrans" presStyleCnt="0"/>
      <dgm:spPr/>
      <dgm:t>
        <a:bodyPr/>
        <a:lstStyle/>
        <a:p>
          <a:endParaRPr lang="en-US"/>
        </a:p>
      </dgm:t>
    </dgm:pt>
    <dgm:pt modelId="{770EF7DC-9A4F-9B4B-A01E-8B5EB91E5A9D}" type="pres">
      <dgm:prSet presAssocID="{C6ED4E75-2092-D448-8B3A-65AC118EB0A9}" presName="node" presStyleLbl="node1" presStyleIdx="4" presStyleCnt="10">
        <dgm:presLayoutVars>
          <dgm:bulletEnabled val="1"/>
        </dgm:presLayoutVars>
      </dgm:prSet>
      <dgm:spPr/>
      <dgm:t>
        <a:bodyPr/>
        <a:lstStyle/>
        <a:p>
          <a:endParaRPr lang="en-US"/>
        </a:p>
      </dgm:t>
    </dgm:pt>
    <dgm:pt modelId="{EE803900-CCF1-1E4E-8305-B68C991A1900}" type="pres">
      <dgm:prSet presAssocID="{57F1F49C-9439-3146-A6FF-D687EC69ACE0}" presName="sibTrans" presStyleCnt="0"/>
      <dgm:spPr/>
      <dgm:t>
        <a:bodyPr/>
        <a:lstStyle/>
        <a:p>
          <a:endParaRPr lang="en-US"/>
        </a:p>
      </dgm:t>
    </dgm:pt>
    <dgm:pt modelId="{AECCDEE7-86F3-CE41-ABF1-EBD429FF301A}" type="pres">
      <dgm:prSet presAssocID="{BBEF0E36-74C1-9843-9C53-C8470381D434}" presName="node" presStyleLbl="node1" presStyleIdx="5" presStyleCnt="10">
        <dgm:presLayoutVars>
          <dgm:bulletEnabled val="1"/>
        </dgm:presLayoutVars>
      </dgm:prSet>
      <dgm:spPr/>
      <dgm:t>
        <a:bodyPr/>
        <a:lstStyle/>
        <a:p>
          <a:endParaRPr lang="en-US"/>
        </a:p>
      </dgm:t>
    </dgm:pt>
    <dgm:pt modelId="{43FDE83A-937C-FD40-8E80-DC5E87D2EF22}" type="pres">
      <dgm:prSet presAssocID="{4C50B623-4537-1747-BE87-F8D5B806AD0D}" presName="sibTrans" presStyleCnt="0"/>
      <dgm:spPr/>
      <dgm:t>
        <a:bodyPr/>
        <a:lstStyle/>
        <a:p>
          <a:endParaRPr lang="en-US"/>
        </a:p>
      </dgm:t>
    </dgm:pt>
    <dgm:pt modelId="{0E1F543F-77F2-654D-8A6A-5C77384F5DEB}" type="pres">
      <dgm:prSet presAssocID="{77705E51-515C-3B4B-9810-E1EEFF57FF28}" presName="node" presStyleLbl="node1" presStyleIdx="6" presStyleCnt="10">
        <dgm:presLayoutVars>
          <dgm:bulletEnabled val="1"/>
        </dgm:presLayoutVars>
      </dgm:prSet>
      <dgm:spPr/>
      <dgm:t>
        <a:bodyPr/>
        <a:lstStyle/>
        <a:p>
          <a:endParaRPr lang="en-US"/>
        </a:p>
      </dgm:t>
    </dgm:pt>
    <dgm:pt modelId="{82F3DEEA-8D46-F641-A22C-E6413A360BF1}" type="pres">
      <dgm:prSet presAssocID="{E81491AE-FAC5-7443-8672-49A2BD269034}" presName="sibTrans" presStyleCnt="0"/>
      <dgm:spPr/>
      <dgm:t>
        <a:bodyPr/>
        <a:lstStyle/>
        <a:p>
          <a:endParaRPr lang="en-US"/>
        </a:p>
      </dgm:t>
    </dgm:pt>
    <dgm:pt modelId="{52AC7AEA-95BD-D749-8DCF-2E67B1977D17}" type="pres">
      <dgm:prSet presAssocID="{FAC2BFC2-4CD5-7A4F-8E26-080C3B65B34E}" presName="node" presStyleLbl="node1" presStyleIdx="7" presStyleCnt="10">
        <dgm:presLayoutVars>
          <dgm:bulletEnabled val="1"/>
        </dgm:presLayoutVars>
      </dgm:prSet>
      <dgm:spPr/>
      <dgm:t>
        <a:bodyPr/>
        <a:lstStyle/>
        <a:p>
          <a:endParaRPr lang="en-US"/>
        </a:p>
      </dgm:t>
    </dgm:pt>
    <dgm:pt modelId="{6651C630-CC69-1044-A77E-0101BA880191}" type="pres">
      <dgm:prSet presAssocID="{86D36574-69C9-3C41-A827-B326BA8132FC}" presName="sibTrans" presStyleCnt="0"/>
      <dgm:spPr/>
      <dgm:t>
        <a:bodyPr/>
        <a:lstStyle/>
        <a:p>
          <a:endParaRPr lang="en-US"/>
        </a:p>
      </dgm:t>
    </dgm:pt>
    <dgm:pt modelId="{67BB8448-6501-2843-8AD3-C828DA48B579}" type="pres">
      <dgm:prSet presAssocID="{3FFBC62E-33F4-E34B-A8EC-4D166627B624}" presName="node" presStyleLbl="node1" presStyleIdx="8" presStyleCnt="10">
        <dgm:presLayoutVars>
          <dgm:bulletEnabled val="1"/>
        </dgm:presLayoutVars>
      </dgm:prSet>
      <dgm:spPr/>
      <dgm:t>
        <a:bodyPr/>
        <a:lstStyle/>
        <a:p>
          <a:endParaRPr lang="en-US"/>
        </a:p>
      </dgm:t>
    </dgm:pt>
    <dgm:pt modelId="{C4E246B6-7EF8-054A-9012-7A4129BAA2BF}" type="pres">
      <dgm:prSet presAssocID="{E08CFA0E-4005-7A47-B3B5-451019D8B67F}" presName="sibTrans" presStyleCnt="0"/>
      <dgm:spPr/>
      <dgm:t>
        <a:bodyPr/>
        <a:lstStyle/>
        <a:p>
          <a:endParaRPr lang="en-US"/>
        </a:p>
      </dgm:t>
    </dgm:pt>
    <dgm:pt modelId="{B1DEE1BC-3924-584C-BFB0-873B0C665531}" type="pres">
      <dgm:prSet presAssocID="{B5C3B2A7-E887-484E-A690-CC1785D698B9}" presName="node" presStyleLbl="node1" presStyleIdx="9" presStyleCnt="10">
        <dgm:presLayoutVars>
          <dgm:bulletEnabled val="1"/>
        </dgm:presLayoutVars>
      </dgm:prSet>
      <dgm:spPr/>
      <dgm:t>
        <a:bodyPr/>
        <a:lstStyle/>
        <a:p>
          <a:endParaRPr lang="en-US"/>
        </a:p>
      </dgm:t>
    </dgm:pt>
  </dgm:ptLst>
  <dgm:cxnLst>
    <dgm:cxn modelId="{BCC58B30-6AB3-A646-956B-68B4F79D5F08}" srcId="{7A542A3E-59E5-6745-A8E5-FEA61C8B5FC4}" destId="{77705E51-515C-3B4B-9810-E1EEFF57FF28}" srcOrd="6" destOrd="0" parTransId="{22BB2619-1DD0-184A-81A8-9A42134C3BBC}" sibTransId="{E81491AE-FAC5-7443-8672-49A2BD269034}"/>
    <dgm:cxn modelId="{2E725178-2AC1-694D-A43D-EC5D955C0C42}" srcId="{7A542A3E-59E5-6745-A8E5-FEA61C8B5FC4}" destId="{8B233734-A9AB-9B40-834B-90D33BA31CCA}" srcOrd="3" destOrd="0" parTransId="{204438C1-0DB6-8E40-96E4-5117CCF506C6}" sibTransId="{348B577E-98A1-9E43-8C70-C3C6C031A2EB}"/>
    <dgm:cxn modelId="{AD957D34-1142-104E-B353-594E663572EC}" type="presOf" srcId="{8B233734-A9AB-9B40-834B-90D33BA31CCA}" destId="{BBA4E67F-270E-5943-A86A-AB3E35835155}" srcOrd="0" destOrd="0" presId="urn:microsoft.com/office/officeart/2005/8/layout/default"/>
    <dgm:cxn modelId="{4FC5B5AB-07A2-5C47-9833-96A3962E96FB}" srcId="{7A542A3E-59E5-6745-A8E5-FEA61C8B5FC4}" destId="{BBEF0E36-74C1-9843-9C53-C8470381D434}" srcOrd="5" destOrd="0" parTransId="{451BC1F9-F6F8-994B-91D7-99EAD3257C2C}" sibTransId="{4C50B623-4537-1747-BE87-F8D5B806AD0D}"/>
    <dgm:cxn modelId="{A9C09E32-1597-CB4D-84D1-3A8B159455C6}" type="presOf" srcId="{B5C3B2A7-E887-484E-A690-CC1785D698B9}" destId="{B1DEE1BC-3924-584C-BFB0-873B0C665531}" srcOrd="0" destOrd="0" presId="urn:microsoft.com/office/officeart/2005/8/layout/default"/>
    <dgm:cxn modelId="{FF2AC683-35BD-104A-B96B-E8D986987A0C}" type="presOf" srcId="{CF58E22C-92A4-4744-84AA-AD0AD4C8BFB9}" destId="{DDE8C9DF-7756-7342-8224-BABFAFC7553D}" srcOrd="0" destOrd="0" presId="urn:microsoft.com/office/officeart/2005/8/layout/default"/>
    <dgm:cxn modelId="{21F99AC0-47B0-694F-AE4C-78BFDE3EC06F}" type="presOf" srcId="{3FFBC62E-33F4-E34B-A8EC-4D166627B624}" destId="{67BB8448-6501-2843-8AD3-C828DA48B579}" srcOrd="0" destOrd="0" presId="urn:microsoft.com/office/officeart/2005/8/layout/default"/>
    <dgm:cxn modelId="{ACF7515F-F697-0645-97A3-6E6E3B2CC09F}" type="presOf" srcId="{77705E51-515C-3B4B-9810-E1EEFF57FF28}" destId="{0E1F543F-77F2-654D-8A6A-5C77384F5DEB}" srcOrd="0" destOrd="0" presId="urn:microsoft.com/office/officeart/2005/8/layout/default"/>
    <dgm:cxn modelId="{9C22ED63-92C2-0F46-90F3-4A78AB0A251B}" type="presOf" srcId="{F4130A47-6D4A-D141-815C-80D713A6B570}" destId="{3B3EB54F-D35E-2249-80AD-95718CF2B16F}" srcOrd="0" destOrd="0" presId="urn:microsoft.com/office/officeart/2005/8/layout/default"/>
    <dgm:cxn modelId="{1BFB80AF-8E75-E341-B6B7-6D22B5D1D908}" type="presOf" srcId="{FAC2BFC2-4CD5-7A4F-8E26-080C3B65B34E}" destId="{52AC7AEA-95BD-D749-8DCF-2E67B1977D17}" srcOrd="0" destOrd="0" presId="urn:microsoft.com/office/officeart/2005/8/layout/default"/>
    <dgm:cxn modelId="{72310E21-5A23-4E4B-B044-071AFF1A1B75}" srcId="{7A542A3E-59E5-6745-A8E5-FEA61C8B5FC4}" destId="{3FFBC62E-33F4-E34B-A8EC-4D166627B624}" srcOrd="8" destOrd="0" parTransId="{65D86955-A331-1743-950D-93230B2E3E1A}" sibTransId="{E08CFA0E-4005-7A47-B3B5-451019D8B67F}"/>
    <dgm:cxn modelId="{37006797-D179-1648-B6F0-9546D257808E}" type="presOf" srcId="{26C25114-BA2C-824E-8973-FD68C3D77252}" destId="{C6EDB771-9850-5645-837B-4F1793FA5246}" srcOrd="0" destOrd="0" presId="urn:microsoft.com/office/officeart/2005/8/layout/default"/>
    <dgm:cxn modelId="{D14AF450-7EB8-E74B-B7B6-971F7596990F}" srcId="{7A542A3E-59E5-6745-A8E5-FEA61C8B5FC4}" destId="{26C25114-BA2C-824E-8973-FD68C3D77252}" srcOrd="0" destOrd="0" parTransId="{485BD942-8873-EF43-BE93-D5B68CCFED33}" sibTransId="{163A7A9E-A257-E64E-8DA6-B7872DF10C02}"/>
    <dgm:cxn modelId="{3EFE05F4-9166-9F45-9CD3-B2C582E113D2}" srcId="{7A542A3E-59E5-6745-A8E5-FEA61C8B5FC4}" destId="{F4130A47-6D4A-D141-815C-80D713A6B570}" srcOrd="2" destOrd="0" parTransId="{64D7252D-0021-7841-945D-F882D33A730C}" sibTransId="{C0662335-2455-FF43-B16B-681C9565C8AE}"/>
    <dgm:cxn modelId="{392D93A6-A2A3-1E4C-8D58-5E80E5064808}" srcId="{7A542A3E-59E5-6745-A8E5-FEA61C8B5FC4}" destId="{C6ED4E75-2092-D448-8B3A-65AC118EB0A9}" srcOrd="4" destOrd="0" parTransId="{62EEC2BB-792F-7449-9871-6AE6C7987D49}" sibTransId="{57F1F49C-9439-3146-A6FF-D687EC69ACE0}"/>
    <dgm:cxn modelId="{C8B73B71-C194-8344-B6FA-BDCBEEA4252A}" srcId="{7A542A3E-59E5-6745-A8E5-FEA61C8B5FC4}" destId="{FAC2BFC2-4CD5-7A4F-8E26-080C3B65B34E}" srcOrd="7" destOrd="0" parTransId="{C89FC2BA-56F6-C641-959F-824ACD65D890}" sibTransId="{86D36574-69C9-3C41-A827-B326BA8132FC}"/>
    <dgm:cxn modelId="{253D4A69-D783-C44C-945C-947E2011C3E3}" type="presOf" srcId="{BBEF0E36-74C1-9843-9C53-C8470381D434}" destId="{AECCDEE7-86F3-CE41-ABF1-EBD429FF301A}" srcOrd="0" destOrd="0" presId="urn:microsoft.com/office/officeart/2005/8/layout/default"/>
    <dgm:cxn modelId="{295522B2-9F17-F841-8866-CEECEB05A9FC}" srcId="{7A542A3E-59E5-6745-A8E5-FEA61C8B5FC4}" destId="{B5C3B2A7-E887-484E-A690-CC1785D698B9}" srcOrd="9" destOrd="0" parTransId="{C0B2B4D5-56E8-324A-BF83-1FEEC508F4F6}" sibTransId="{33FF39DB-DB45-A248-88D1-408C217F2848}"/>
    <dgm:cxn modelId="{1E6A5190-FB66-5B48-B228-33718F58CABB}" type="presOf" srcId="{7A542A3E-59E5-6745-A8E5-FEA61C8B5FC4}" destId="{C58A603F-8F26-DC47-9998-B7600776716C}" srcOrd="0" destOrd="0" presId="urn:microsoft.com/office/officeart/2005/8/layout/default"/>
    <dgm:cxn modelId="{B8A21FEB-CD71-5043-B0CB-C6CA769B7553}" type="presOf" srcId="{C6ED4E75-2092-D448-8B3A-65AC118EB0A9}" destId="{770EF7DC-9A4F-9B4B-A01E-8B5EB91E5A9D}" srcOrd="0" destOrd="0" presId="urn:microsoft.com/office/officeart/2005/8/layout/default"/>
    <dgm:cxn modelId="{6B3F3FD2-6B99-4B45-94A9-AD5A871724B2}" srcId="{7A542A3E-59E5-6745-A8E5-FEA61C8B5FC4}" destId="{CF58E22C-92A4-4744-84AA-AD0AD4C8BFB9}" srcOrd="1" destOrd="0" parTransId="{ADF81506-DB98-3148-9442-97F856BD2DB0}" sibTransId="{49FCE394-5985-3A4D-BD49-B3A6F65DEE15}"/>
    <dgm:cxn modelId="{F0828A7A-58A9-3542-A86A-131F144A7380}" type="presParOf" srcId="{C58A603F-8F26-DC47-9998-B7600776716C}" destId="{C6EDB771-9850-5645-837B-4F1793FA5246}" srcOrd="0" destOrd="0" presId="urn:microsoft.com/office/officeart/2005/8/layout/default"/>
    <dgm:cxn modelId="{868A27AB-38ED-3B4C-8C50-D93298A28C6D}" type="presParOf" srcId="{C58A603F-8F26-DC47-9998-B7600776716C}" destId="{A3484113-A8C3-7444-962D-B17A9F7F1A32}" srcOrd="1" destOrd="0" presId="urn:microsoft.com/office/officeart/2005/8/layout/default"/>
    <dgm:cxn modelId="{19CC5FB0-A780-9340-B663-4BA7C49D6045}" type="presParOf" srcId="{C58A603F-8F26-DC47-9998-B7600776716C}" destId="{DDE8C9DF-7756-7342-8224-BABFAFC7553D}" srcOrd="2" destOrd="0" presId="urn:microsoft.com/office/officeart/2005/8/layout/default"/>
    <dgm:cxn modelId="{11853E2A-44E0-574B-ADA5-EBE50546A055}" type="presParOf" srcId="{C58A603F-8F26-DC47-9998-B7600776716C}" destId="{CDF3A7EB-86C3-424D-B75B-A5354215BD9C}" srcOrd="3" destOrd="0" presId="urn:microsoft.com/office/officeart/2005/8/layout/default"/>
    <dgm:cxn modelId="{0C9EA312-9B0F-F14D-BCA6-2B26B77D22F6}" type="presParOf" srcId="{C58A603F-8F26-DC47-9998-B7600776716C}" destId="{3B3EB54F-D35E-2249-80AD-95718CF2B16F}" srcOrd="4" destOrd="0" presId="urn:microsoft.com/office/officeart/2005/8/layout/default"/>
    <dgm:cxn modelId="{5BE4B32E-4E22-D04D-942B-8422F0284CDF}" type="presParOf" srcId="{C58A603F-8F26-DC47-9998-B7600776716C}" destId="{560D8336-3135-8D43-8CCF-48D7147B9978}" srcOrd="5" destOrd="0" presId="urn:microsoft.com/office/officeart/2005/8/layout/default"/>
    <dgm:cxn modelId="{62E60065-34EA-9045-A9E5-A2A337532678}" type="presParOf" srcId="{C58A603F-8F26-DC47-9998-B7600776716C}" destId="{BBA4E67F-270E-5943-A86A-AB3E35835155}" srcOrd="6" destOrd="0" presId="urn:microsoft.com/office/officeart/2005/8/layout/default"/>
    <dgm:cxn modelId="{1AD140DC-6EA4-EE48-8BD5-8641EE9C8E5C}" type="presParOf" srcId="{C58A603F-8F26-DC47-9998-B7600776716C}" destId="{58F63BC9-2D80-A247-8D9B-4A02833AD1C1}" srcOrd="7" destOrd="0" presId="urn:microsoft.com/office/officeart/2005/8/layout/default"/>
    <dgm:cxn modelId="{4BD2E503-B426-0944-AC03-E85B4D56DB02}" type="presParOf" srcId="{C58A603F-8F26-DC47-9998-B7600776716C}" destId="{770EF7DC-9A4F-9B4B-A01E-8B5EB91E5A9D}" srcOrd="8" destOrd="0" presId="urn:microsoft.com/office/officeart/2005/8/layout/default"/>
    <dgm:cxn modelId="{776685F4-D0F8-0F47-976C-8459C1602505}" type="presParOf" srcId="{C58A603F-8F26-DC47-9998-B7600776716C}" destId="{EE803900-CCF1-1E4E-8305-B68C991A1900}" srcOrd="9" destOrd="0" presId="urn:microsoft.com/office/officeart/2005/8/layout/default"/>
    <dgm:cxn modelId="{14E44F4C-F9AF-5C47-AA3E-F9D8A4150C21}" type="presParOf" srcId="{C58A603F-8F26-DC47-9998-B7600776716C}" destId="{AECCDEE7-86F3-CE41-ABF1-EBD429FF301A}" srcOrd="10" destOrd="0" presId="urn:microsoft.com/office/officeart/2005/8/layout/default"/>
    <dgm:cxn modelId="{5E7E1060-0802-2C41-B2F4-8643C31B74FB}" type="presParOf" srcId="{C58A603F-8F26-DC47-9998-B7600776716C}" destId="{43FDE83A-937C-FD40-8E80-DC5E87D2EF22}" srcOrd="11" destOrd="0" presId="urn:microsoft.com/office/officeart/2005/8/layout/default"/>
    <dgm:cxn modelId="{7BB3B3C8-1C7C-F849-B2AE-BE2BF485C25F}" type="presParOf" srcId="{C58A603F-8F26-DC47-9998-B7600776716C}" destId="{0E1F543F-77F2-654D-8A6A-5C77384F5DEB}" srcOrd="12" destOrd="0" presId="urn:microsoft.com/office/officeart/2005/8/layout/default"/>
    <dgm:cxn modelId="{415AA188-4EF8-1E4F-AF03-59E27B97FE87}" type="presParOf" srcId="{C58A603F-8F26-DC47-9998-B7600776716C}" destId="{82F3DEEA-8D46-F641-A22C-E6413A360BF1}" srcOrd="13" destOrd="0" presId="urn:microsoft.com/office/officeart/2005/8/layout/default"/>
    <dgm:cxn modelId="{4AB639BB-037C-5641-98E8-72A34D7760E9}" type="presParOf" srcId="{C58A603F-8F26-DC47-9998-B7600776716C}" destId="{52AC7AEA-95BD-D749-8DCF-2E67B1977D17}" srcOrd="14" destOrd="0" presId="urn:microsoft.com/office/officeart/2005/8/layout/default"/>
    <dgm:cxn modelId="{2D2A0702-5D5E-C341-87FA-E7559AE84CDF}" type="presParOf" srcId="{C58A603F-8F26-DC47-9998-B7600776716C}" destId="{6651C630-CC69-1044-A77E-0101BA880191}" srcOrd="15" destOrd="0" presId="urn:microsoft.com/office/officeart/2005/8/layout/default"/>
    <dgm:cxn modelId="{CD82A693-D6CC-9843-A358-1117BB741C91}" type="presParOf" srcId="{C58A603F-8F26-DC47-9998-B7600776716C}" destId="{67BB8448-6501-2843-8AD3-C828DA48B579}" srcOrd="16" destOrd="0" presId="urn:microsoft.com/office/officeart/2005/8/layout/default"/>
    <dgm:cxn modelId="{CFD33770-906E-544F-B841-517176719E4A}" type="presParOf" srcId="{C58A603F-8F26-DC47-9998-B7600776716C}" destId="{C4E246B6-7EF8-054A-9012-7A4129BAA2BF}" srcOrd="17" destOrd="0" presId="urn:microsoft.com/office/officeart/2005/8/layout/default"/>
    <dgm:cxn modelId="{1C5E3B23-F35B-144D-9023-993DF3A1A908}" type="presParOf" srcId="{C58A603F-8F26-DC47-9998-B7600776716C}" destId="{B1DEE1BC-3924-584C-BFB0-873B0C665531}" srcOrd="18" destOrd="0" presId="urn:microsoft.com/office/officeart/2005/8/layout/default"/>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CA2A2B-6D45-4A19-9679-941425A2DF99}">
      <dsp:nvSpPr>
        <dsp:cNvPr id="0" name=""/>
        <dsp:cNvSpPr/>
      </dsp:nvSpPr>
      <dsp:spPr>
        <a:xfrm>
          <a:off x="2235996" y="432"/>
          <a:ext cx="1438718" cy="863231"/>
        </a:xfrm>
        <a:prstGeom prst="roundRect">
          <a:avLst>
            <a:gd name="adj" fmla="val 1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smtClean="0"/>
            <a:t>depolarization of rod</a:t>
          </a:r>
          <a:r>
            <a:rPr lang="en-US" sz="1200" kern="1200" baseline="0" smtClean="0"/>
            <a:t> </a:t>
          </a:r>
          <a:r>
            <a:rPr lang="en-US" sz="1200" kern="1200" smtClean="0"/>
            <a:t>receptors which depolarize bipolar cell (OFF-center)</a:t>
          </a:r>
          <a:endParaRPr lang="en-US" sz="1200" kern="1200" dirty="0"/>
        </a:p>
      </dsp:txBody>
      <dsp:txXfrm>
        <a:off x="2261279" y="25715"/>
        <a:ext cx="1388152" cy="812665"/>
      </dsp:txXfrm>
    </dsp:sp>
    <dsp:sp modelId="{AF0783D4-2B17-4C9A-B1DF-1AF048CE2012}">
      <dsp:nvSpPr>
        <dsp:cNvPr id="0" name=""/>
        <dsp:cNvSpPr/>
      </dsp:nvSpPr>
      <dsp:spPr>
        <a:xfrm>
          <a:off x="3801321" y="253646"/>
          <a:ext cx="305008" cy="356802"/>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3801321" y="325006"/>
        <a:ext cx="213506" cy="214082"/>
      </dsp:txXfrm>
    </dsp:sp>
    <dsp:sp modelId="{4025BD13-49B7-4CC6-B739-3618ECA14C83}">
      <dsp:nvSpPr>
        <dsp:cNvPr id="0" name=""/>
        <dsp:cNvSpPr/>
      </dsp:nvSpPr>
      <dsp:spPr>
        <a:xfrm>
          <a:off x="4250201" y="432"/>
          <a:ext cx="1438718" cy="863231"/>
        </a:xfrm>
        <a:prstGeom prst="roundRect">
          <a:avLst>
            <a:gd name="adj" fmla="val 1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smtClean="0"/>
            <a:t>glutamate is continuously (steadily) released</a:t>
          </a:r>
          <a:endParaRPr lang="en-US" sz="1200" kern="1200" dirty="0"/>
        </a:p>
      </dsp:txBody>
      <dsp:txXfrm>
        <a:off x="4275484" y="25715"/>
        <a:ext cx="1388152" cy="812665"/>
      </dsp:txXfrm>
    </dsp:sp>
    <dsp:sp modelId="{19E22C20-AFE7-4228-A909-6A8D7F1B5CA5}">
      <dsp:nvSpPr>
        <dsp:cNvPr id="0" name=""/>
        <dsp:cNvSpPr/>
      </dsp:nvSpPr>
      <dsp:spPr>
        <a:xfrm>
          <a:off x="5815527" y="253646"/>
          <a:ext cx="305008" cy="356802"/>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5815527" y="325006"/>
        <a:ext cx="213506" cy="214082"/>
      </dsp:txXfrm>
    </dsp:sp>
    <dsp:sp modelId="{C16477EA-1123-480D-BFF8-1D670235C3D7}">
      <dsp:nvSpPr>
        <dsp:cNvPr id="0" name=""/>
        <dsp:cNvSpPr/>
      </dsp:nvSpPr>
      <dsp:spPr>
        <a:xfrm>
          <a:off x="6264407" y="432"/>
          <a:ext cx="1438718" cy="863231"/>
        </a:xfrm>
        <a:prstGeom prst="roundRect">
          <a:avLst>
            <a:gd name="adj" fmla="val 1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smtClean="0"/>
            <a:t>generator potential </a:t>
          </a:r>
          <a:endParaRPr lang="en-US" sz="1200" kern="1200" dirty="0"/>
        </a:p>
      </dsp:txBody>
      <dsp:txXfrm>
        <a:off x="6289690" y="25715"/>
        <a:ext cx="1388152" cy="812665"/>
      </dsp:txXfrm>
    </dsp:sp>
    <dsp:sp modelId="{14CC45AC-F6D7-4807-B6E5-9B787535D5AD}">
      <dsp:nvSpPr>
        <dsp:cNvPr id="0" name=""/>
        <dsp:cNvSpPr/>
      </dsp:nvSpPr>
      <dsp:spPr>
        <a:xfrm>
          <a:off x="7829733" y="253646"/>
          <a:ext cx="305008" cy="356802"/>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7829733" y="325006"/>
        <a:ext cx="213506" cy="214082"/>
      </dsp:txXfrm>
    </dsp:sp>
    <dsp:sp modelId="{17E3168D-5516-4186-BB95-7D30766BF99F}">
      <dsp:nvSpPr>
        <dsp:cNvPr id="0" name=""/>
        <dsp:cNvSpPr/>
      </dsp:nvSpPr>
      <dsp:spPr>
        <a:xfrm>
          <a:off x="8278613" y="432"/>
          <a:ext cx="1438718" cy="863231"/>
        </a:xfrm>
        <a:prstGeom prst="roundRect">
          <a:avLst>
            <a:gd name="adj" fmla="val 1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smtClean="0"/>
            <a:t>AP in ganglion cells </a:t>
          </a:r>
          <a:endParaRPr lang="en-US" sz="1200" kern="1200" dirty="0"/>
        </a:p>
      </dsp:txBody>
      <dsp:txXfrm>
        <a:off x="8303896" y="25715"/>
        <a:ext cx="1388152" cy="8126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CA2A2B-6D45-4A19-9679-941425A2DF99}">
      <dsp:nvSpPr>
        <dsp:cNvPr id="0" name=""/>
        <dsp:cNvSpPr/>
      </dsp:nvSpPr>
      <dsp:spPr>
        <a:xfrm>
          <a:off x="5270" y="770025"/>
          <a:ext cx="1633714" cy="980228"/>
        </a:xfrm>
        <a:prstGeom prst="roundRect">
          <a:avLst>
            <a:gd name="adj" fmla="val 1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smtClean="0"/>
            <a:t>hyperpolarization of the receptors</a:t>
          </a:r>
          <a:endParaRPr lang="en-US" sz="1100" kern="1200" dirty="0"/>
        </a:p>
      </dsp:txBody>
      <dsp:txXfrm>
        <a:off x="33980" y="798735"/>
        <a:ext cx="1576294" cy="922808"/>
      </dsp:txXfrm>
    </dsp:sp>
    <dsp:sp modelId="{AF0783D4-2B17-4C9A-B1DF-1AF048CE2012}">
      <dsp:nvSpPr>
        <dsp:cNvPr id="0" name=""/>
        <dsp:cNvSpPr/>
      </dsp:nvSpPr>
      <dsp:spPr>
        <a:xfrm>
          <a:off x="1782751" y="1057559"/>
          <a:ext cx="346347" cy="405161"/>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1782751" y="1138591"/>
        <a:ext cx="242443" cy="243097"/>
      </dsp:txXfrm>
    </dsp:sp>
    <dsp:sp modelId="{4025BD13-49B7-4CC6-B739-3618ECA14C83}">
      <dsp:nvSpPr>
        <dsp:cNvPr id="0" name=""/>
        <dsp:cNvSpPr/>
      </dsp:nvSpPr>
      <dsp:spPr>
        <a:xfrm>
          <a:off x="2292470" y="770025"/>
          <a:ext cx="1633714" cy="980228"/>
        </a:xfrm>
        <a:prstGeom prst="roundRect">
          <a:avLst>
            <a:gd name="adj" fmla="val 1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smtClean="0"/>
            <a:t>decrease glutamate release </a:t>
          </a:r>
          <a:endParaRPr lang="en-US" sz="1100" kern="1200" dirty="0"/>
        </a:p>
      </dsp:txBody>
      <dsp:txXfrm>
        <a:off x="2321180" y="798735"/>
        <a:ext cx="1576294" cy="922808"/>
      </dsp:txXfrm>
    </dsp:sp>
    <dsp:sp modelId="{19E22C20-AFE7-4228-A909-6A8D7F1B5CA5}">
      <dsp:nvSpPr>
        <dsp:cNvPr id="0" name=""/>
        <dsp:cNvSpPr/>
      </dsp:nvSpPr>
      <dsp:spPr>
        <a:xfrm>
          <a:off x="4069951" y="1057559"/>
          <a:ext cx="346347" cy="405161"/>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4069951" y="1138591"/>
        <a:ext cx="242443" cy="243097"/>
      </dsp:txXfrm>
    </dsp:sp>
    <dsp:sp modelId="{C16477EA-1123-480D-BFF8-1D670235C3D7}">
      <dsp:nvSpPr>
        <dsp:cNvPr id="0" name=""/>
        <dsp:cNvSpPr/>
      </dsp:nvSpPr>
      <dsp:spPr>
        <a:xfrm>
          <a:off x="4579670" y="770025"/>
          <a:ext cx="1633714" cy="980228"/>
        </a:xfrm>
        <a:prstGeom prst="roundRect">
          <a:avLst>
            <a:gd name="adj" fmla="val 1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smtClean="0"/>
            <a:t>hyperpolarize bipolar cells (OFF-center)gradual depolarize ( on –center cells),depolarize amacrine cell </a:t>
          </a:r>
          <a:endParaRPr lang="en-US" sz="1100" kern="1200" dirty="0"/>
        </a:p>
      </dsp:txBody>
      <dsp:txXfrm>
        <a:off x="4608380" y="798735"/>
        <a:ext cx="1576294" cy="922808"/>
      </dsp:txXfrm>
    </dsp:sp>
    <dsp:sp modelId="{14CC45AC-F6D7-4807-B6E5-9B787535D5AD}">
      <dsp:nvSpPr>
        <dsp:cNvPr id="0" name=""/>
        <dsp:cNvSpPr/>
      </dsp:nvSpPr>
      <dsp:spPr>
        <a:xfrm>
          <a:off x="6357152" y="1057559"/>
          <a:ext cx="346347" cy="405161"/>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6357152" y="1138591"/>
        <a:ext cx="242443" cy="243097"/>
      </dsp:txXfrm>
    </dsp:sp>
    <dsp:sp modelId="{17E3168D-5516-4186-BB95-7D30766BF99F}">
      <dsp:nvSpPr>
        <dsp:cNvPr id="0" name=""/>
        <dsp:cNvSpPr/>
      </dsp:nvSpPr>
      <dsp:spPr>
        <a:xfrm>
          <a:off x="6866871" y="770025"/>
          <a:ext cx="1633714" cy="980228"/>
        </a:xfrm>
        <a:prstGeom prst="roundRect">
          <a:avLst>
            <a:gd name="adj" fmla="val 1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smtClean="0"/>
            <a:t>generator potential </a:t>
          </a:r>
          <a:endParaRPr lang="en-US" sz="1100" kern="1200" dirty="0"/>
        </a:p>
      </dsp:txBody>
      <dsp:txXfrm>
        <a:off x="6895581" y="798735"/>
        <a:ext cx="1576294" cy="922808"/>
      </dsp:txXfrm>
    </dsp:sp>
    <dsp:sp modelId="{01B67B60-7007-4492-A00E-6DE3BD3F9DD9}">
      <dsp:nvSpPr>
        <dsp:cNvPr id="0" name=""/>
        <dsp:cNvSpPr/>
      </dsp:nvSpPr>
      <dsp:spPr>
        <a:xfrm>
          <a:off x="8644352" y="1057559"/>
          <a:ext cx="346347" cy="405161"/>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8644352" y="1138591"/>
        <a:ext cx="242443" cy="243097"/>
      </dsp:txXfrm>
    </dsp:sp>
    <dsp:sp modelId="{329F7D5B-7506-4D34-82BA-4D96887CEAA5}">
      <dsp:nvSpPr>
        <dsp:cNvPr id="0" name=""/>
        <dsp:cNvSpPr/>
      </dsp:nvSpPr>
      <dsp:spPr>
        <a:xfrm>
          <a:off x="9154071" y="770025"/>
          <a:ext cx="1633714" cy="980228"/>
        </a:xfrm>
        <a:prstGeom prst="roundRect">
          <a:avLst>
            <a:gd name="adj" fmla="val 1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smtClean="0"/>
            <a:t>AP in ganglion cells. </a:t>
          </a:r>
          <a:endParaRPr lang="en-US" sz="1100" kern="1200" dirty="0"/>
        </a:p>
      </dsp:txBody>
      <dsp:txXfrm>
        <a:off x="9182781" y="798735"/>
        <a:ext cx="1576294" cy="9228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EDB771-9850-5645-837B-4F1793FA5246}">
      <dsp:nvSpPr>
        <dsp:cNvPr id="0" name=""/>
        <dsp:cNvSpPr/>
      </dsp:nvSpPr>
      <dsp:spPr>
        <a:xfrm>
          <a:off x="4117" y="241744"/>
          <a:ext cx="1013878" cy="608327"/>
        </a:xfrm>
        <a:prstGeom prst="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Ach </a:t>
          </a:r>
        </a:p>
      </dsp:txBody>
      <dsp:txXfrm>
        <a:off x="4117" y="241744"/>
        <a:ext cx="1013878" cy="608327"/>
      </dsp:txXfrm>
    </dsp:sp>
    <dsp:sp modelId="{DDE8C9DF-7756-7342-8224-BABFAFC7553D}">
      <dsp:nvSpPr>
        <dsp:cNvPr id="0" name=""/>
        <dsp:cNvSpPr/>
      </dsp:nvSpPr>
      <dsp:spPr>
        <a:xfrm>
          <a:off x="1119384" y="241744"/>
          <a:ext cx="1013878" cy="608327"/>
        </a:xfrm>
        <a:prstGeom prst="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a:t>glutamate</a:t>
          </a:r>
          <a:endParaRPr lang="en-US" sz="1300" kern="1200" dirty="0"/>
        </a:p>
      </dsp:txBody>
      <dsp:txXfrm>
        <a:off x="1119384" y="241744"/>
        <a:ext cx="1013878" cy="608327"/>
      </dsp:txXfrm>
    </dsp:sp>
    <dsp:sp modelId="{3B3EB54F-D35E-2249-80AD-95718CF2B16F}">
      <dsp:nvSpPr>
        <dsp:cNvPr id="0" name=""/>
        <dsp:cNvSpPr/>
      </dsp:nvSpPr>
      <dsp:spPr>
        <a:xfrm>
          <a:off x="2234650" y="241744"/>
          <a:ext cx="1013878" cy="608327"/>
        </a:xfrm>
        <a:prstGeom prst="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a:t>dopamine</a:t>
          </a:r>
          <a:endParaRPr lang="en-US" sz="1300" kern="1200" dirty="0"/>
        </a:p>
      </dsp:txBody>
      <dsp:txXfrm>
        <a:off x="2234650" y="241744"/>
        <a:ext cx="1013878" cy="608327"/>
      </dsp:txXfrm>
    </dsp:sp>
    <dsp:sp modelId="{BBA4E67F-270E-5943-A86A-AB3E35835155}">
      <dsp:nvSpPr>
        <dsp:cNvPr id="0" name=""/>
        <dsp:cNvSpPr/>
      </dsp:nvSpPr>
      <dsp:spPr>
        <a:xfrm>
          <a:off x="3349917" y="241744"/>
          <a:ext cx="1013878" cy="608327"/>
        </a:xfrm>
        <a:prstGeom prst="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a:t>serotonine</a:t>
          </a:r>
          <a:endParaRPr lang="en-US" sz="1300" kern="1200" dirty="0"/>
        </a:p>
      </dsp:txBody>
      <dsp:txXfrm>
        <a:off x="3349917" y="241744"/>
        <a:ext cx="1013878" cy="608327"/>
      </dsp:txXfrm>
    </dsp:sp>
    <dsp:sp modelId="{770EF7DC-9A4F-9B4B-A01E-8B5EB91E5A9D}">
      <dsp:nvSpPr>
        <dsp:cNvPr id="0" name=""/>
        <dsp:cNvSpPr/>
      </dsp:nvSpPr>
      <dsp:spPr>
        <a:xfrm>
          <a:off x="4465184" y="241744"/>
          <a:ext cx="1013878" cy="608327"/>
        </a:xfrm>
        <a:prstGeom prst="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a:t>GABA</a:t>
          </a:r>
          <a:endParaRPr lang="en-US" sz="1300" kern="1200" dirty="0"/>
        </a:p>
      </dsp:txBody>
      <dsp:txXfrm>
        <a:off x="4465184" y="241744"/>
        <a:ext cx="1013878" cy="608327"/>
      </dsp:txXfrm>
    </dsp:sp>
    <dsp:sp modelId="{AECCDEE7-86F3-CE41-ABF1-EBD429FF301A}">
      <dsp:nvSpPr>
        <dsp:cNvPr id="0" name=""/>
        <dsp:cNvSpPr/>
      </dsp:nvSpPr>
      <dsp:spPr>
        <a:xfrm>
          <a:off x="5580450" y="241744"/>
          <a:ext cx="1013878" cy="608327"/>
        </a:xfrm>
        <a:prstGeom prst="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a:t>somatomedin</a:t>
          </a:r>
          <a:endParaRPr lang="en-US" sz="1300" kern="1200" dirty="0"/>
        </a:p>
      </dsp:txBody>
      <dsp:txXfrm>
        <a:off x="5580450" y="241744"/>
        <a:ext cx="1013878" cy="608327"/>
      </dsp:txXfrm>
    </dsp:sp>
    <dsp:sp modelId="{0E1F543F-77F2-654D-8A6A-5C77384F5DEB}">
      <dsp:nvSpPr>
        <dsp:cNvPr id="0" name=""/>
        <dsp:cNvSpPr/>
      </dsp:nvSpPr>
      <dsp:spPr>
        <a:xfrm>
          <a:off x="6695717" y="241744"/>
          <a:ext cx="1013878" cy="608327"/>
        </a:xfrm>
        <a:prstGeom prst="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a:t>substance P</a:t>
          </a:r>
          <a:endParaRPr lang="en-US" sz="1300" kern="1200" dirty="0"/>
        </a:p>
      </dsp:txBody>
      <dsp:txXfrm>
        <a:off x="6695717" y="241744"/>
        <a:ext cx="1013878" cy="608327"/>
      </dsp:txXfrm>
    </dsp:sp>
    <dsp:sp modelId="{52AC7AEA-95BD-D749-8DCF-2E67B1977D17}">
      <dsp:nvSpPr>
        <dsp:cNvPr id="0" name=""/>
        <dsp:cNvSpPr/>
      </dsp:nvSpPr>
      <dsp:spPr>
        <a:xfrm>
          <a:off x="7810984" y="241744"/>
          <a:ext cx="1013878" cy="608327"/>
        </a:xfrm>
        <a:prstGeom prst="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a:t>enkephalins</a:t>
          </a:r>
          <a:endParaRPr lang="en-US" sz="1300" kern="1200" dirty="0"/>
        </a:p>
      </dsp:txBody>
      <dsp:txXfrm>
        <a:off x="7810984" y="241744"/>
        <a:ext cx="1013878" cy="608327"/>
      </dsp:txXfrm>
    </dsp:sp>
    <dsp:sp modelId="{67BB8448-6501-2843-8AD3-C828DA48B579}">
      <dsp:nvSpPr>
        <dsp:cNvPr id="0" name=""/>
        <dsp:cNvSpPr/>
      </dsp:nvSpPr>
      <dsp:spPr>
        <a:xfrm>
          <a:off x="8926250" y="241744"/>
          <a:ext cx="1013878" cy="608327"/>
        </a:xfrm>
        <a:prstGeom prst="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a:t>glucagons</a:t>
          </a:r>
          <a:endParaRPr lang="en-US" sz="1300" kern="1200" dirty="0"/>
        </a:p>
      </dsp:txBody>
      <dsp:txXfrm>
        <a:off x="8926250" y="241744"/>
        <a:ext cx="1013878" cy="608327"/>
      </dsp:txXfrm>
    </dsp:sp>
    <dsp:sp modelId="{B1DEE1BC-3924-584C-BFB0-873B0C665531}">
      <dsp:nvSpPr>
        <dsp:cNvPr id="0" name=""/>
        <dsp:cNvSpPr/>
      </dsp:nvSpPr>
      <dsp:spPr>
        <a:xfrm>
          <a:off x="10041517" y="241744"/>
          <a:ext cx="1013878" cy="608327"/>
        </a:xfrm>
        <a:prstGeom prst="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err="1"/>
            <a:t>neurotensin</a:t>
          </a:r>
          <a:endParaRPr lang="en-US" sz="1300" kern="1200" dirty="0"/>
        </a:p>
      </dsp:txBody>
      <dsp:txXfrm>
        <a:off x="10041517" y="241744"/>
        <a:ext cx="1013878" cy="608327"/>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4A95C3-525D-4F91-BA2A-BE8EDE06AC10}" type="datetimeFigureOut">
              <a:rPr lang="en-US" smtClean="0"/>
              <a:t>10/10/2017</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205093-C804-447C-A940-865EF0339665}" type="slidenum">
              <a:rPr lang="en-US" smtClean="0"/>
              <a:t>‹#›</a:t>
            </a:fld>
            <a:endParaRPr lang="en-US" dirty="0"/>
          </a:p>
        </p:txBody>
      </p:sp>
    </p:spTree>
    <p:extLst>
      <p:ext uri="{BB962C8B-B14F-4D97-AF65-F5344CB8AC3E}">
        <p14:creationId xmlns:p14="http://schemas.microsoft.com/office/powerpoint/2010/main" val="695063854"/>
      </p:ext>
    </p:extLst>
  </p:cSld>
  <p:clrMap bg1="lt1" tx1="dk1" bg2="lt2" tx2="dk2" accent1="accent1" accent2="accent2" accent3="accent3" accent4="accent4" accent5="accent5" accent6="accent6" hlink="hlink" folHlink="folHlink"/>
  <p:notesStyle>
    <a:lvl1pPr marL="0" algn="l" defTabSz="1015898" rtl="0" eaLnBrk="1" latinLnBrk="0" hangingPunct="1">
      <a:defRPr sz="1300" kern="1200">
        <a:solidFill>
          <a:schemeClr val="tx1"/>
        </a:solidFill>
        <a:latin typeface="+mn-lt"/>
        <a:ea typeface="+mn-ea"/>
        <a:cs typeface="+mn-cs"/>
      </a:defRPr>
    </a:lvl1pPr>
    <a:lvl2pPr marL="507949" algn="l" defTabSz="1015898" rtl="0" eaLnBrk="1" latinLnBrk="0" hangingPunct="1">
      <a:defRPr sz="1300" kern="1200">
        <a:solidFill>
          <a:schemeClr val="tx1"/>
        </a:solidFill>
        <a:latin typeface="+mn-lt"/>
        <a:ea typeface="+mn-ea"/>
        <a:cs typeface="+mn-cs"/>
      </a:defRPr>
    </a:lvl2pPr>
    <a:lvl3pPr marL="1015898" algn="l" defTabSz="1015898" rtl="0" eaLnBrk="1" latinLnBrk="0" hangingPunct="1">
      <a:defRPr sz="1300" kern="1200">
        <a:solidFill>
          <a:schemeClr val="tx1"/>
        </a:solidFill>
        <a:latin typeface="+mn-lt"/>
        <a:ea typeface="+mn-ea"/>
        <a:cs typeface="+mn-cs"/>
      </a:defRPr>
    </a:lvl3pPr>
    <a:lvl4pPr marL="1523848" algn="l" defTabSz="1015898" rtl="0" eaLnBrk="1" latinLnBrk="0" hangingPunct="1">
      <a:defRPr sz="1300" kern="1200">
        <a:solidFill>
          <a:schemeClr val="tx1"/>
        </a:solidFill>
        <a:latin typeface="+mn-lt"/>
        <a:ea typeface="+mn-ea"/>
        <a:cs typeface="+mn-cs"/>
      </a:defRPr>
    </a:lvl4pPr>
    <a:lvl5pPr marL="2031797" algn="l" defTabSz="1015898" rtl="0" eaLnBrk="1" latinLnBrk="0" hangingPunct="1">
      <a:defRPr sz="1300" kern="1200">
        <a:solidFill>
          <a:schemeClr val="tx1"/>
        </a:solidFill>
        <a:latin typeface="+mn-lt"/>
        <a:ea typeface="+mn-ea"/>
        <a:cs typeface="+mn-cs"/>
      </a:defRPr>
    </a:lvl5pPr>
    <a:lvl6pPr marL="2539746" algn="l" defTabSz="1015898" rtl="0" eaLnBrk="1" latinLnBrk="0" hangingPunct="1">
      <a:defRPr sz="1300" kern="1200">
        <a:solidFill>
          <a:schemeClr val="tx1"/>
        </a:solidFill>
        <a:latin typeface="+mn-lt"/>
        <a:ea typeface="+mn-ea"/>
        <a:cs typeface="+mn-cs"/>
      </a:defRPr>
    </a:lvl6pPr>
    <a:lvl7pPr marL="3047695" algn="l" defTabSz="1015898" rtl="0" eaLnBrk="1" latinLnBrk="0" hangingPunct="1">
      <a:defRPr sz="1300" kern="1200">
        <a:solidFill>
          <a:schemeClr val="tx1"/>
        </a:solidFill>
        <a:latin typeface="+mn-lt"/>
        <a:ea typeface="+mn-ea"/>
        <a:cs typeface="+mn-cs"/>
      </a:defRPr>
    </a:lvl7pPr>
    <a:lvl8pPr marL="3555644" algn="l" defTabSz="1015898" rtl="0" eaLnBrk="1" latinLnBrk="0" hangingPunct="1">
      <a:defRPr sz="1300" kern="1200">
        <a:solidFill>
          <a:schemeClr val="tx1"/>
        </a:solidFill>
        <a:latin typeface="+mn-lt"/>
        <a:ea typeface="+mn-ea"/>
        <a:cs typeface="+mn-cs"/>
      </a:defRPr>
    </a:lvl8pPr>
    <a:lvl9pPr marL="4063594" algn="l" defTabSz="1015898"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205093-C804-447C-A940-865EF0339665}" type="slidenum">
              <a:rPr lang="en-US" smtClean="0"/>
              <a:t>1</a:t>
            </a:fld>
            <a:endParaRPr lang="en-US" dirty="0"/>
          </a:p>
        </p:txBody>
      </p:sp>
    </p:spTree>
    <p:extLst>
      <p:ext uri="{BB962C8B-B14F-4D97-AF65-F5344CB8AC3E}">
        <p14:creationId xmlns:p14="http://schemas.microsoft.com/office/powerpoint/2010/main" val="2500325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05093-C804-447C-A940-865EF0339665}"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2371863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625177" y="3886200"/>
            <a:ext cx="9141618" cy="990600"/>
          </a:xfrm>
        </p:spPr>
        <p:txBody>
          <a:bodyPr anchor="t" anchorCtr="0"/>
          <a:lstStyle>
            <a:lvl1pPr algn="r">
              <a:defRPr sz="3600">
                <a:solidFill>
                  <a:schemeClr val="tx1"/>
                </a:solidFill>
              </a:defRPr>
            </a:lvl1pPr>
          </a:lstStyle>
          <a:p>
            <a:r>
              <a:rPr kumimoji="0" lang="en-US"/>
              <a:t>Click to edit Master title style</a:t>
            </a:r>
          </a:p>
        </p:txBody>
      </p:sp>
      <p:sp>
        <p:nvSpPr>
          <p:cNvPr id="9" name="Subtitle 8"/>
          <p:cNvSpPr>
            <a:spLocks noGrp="1"/>
          </p:cNvSpPr>
          <p:nvPr>
            <p:ph type="subTitle" idx="1"/>
          </p:nvPr>
        </p:nvSpPr>
        <p:spPr>
          <a:xfrm>
            <a:off x="1625177" y="5124453"/>
            <a:ext cx="9141618" cy="533400"/>
          </a:xfrm>
        </p:spPr>
        <p:txBody>
          <a:bodyPr/>
          <a:lstStyle>
            <a:lvl1pPr marL="0" indent="0" algn="r">
              <a:buNone/>
              <a:defRPr sz="2200">
                <a:solidFill>
                  <a:schemeClr val="tx2"/>
                </a:solidFill>
                <a:latin typeface="+mj-lt"/>
                <a:ea typeface="+mj-ea"/>
                <a:cs typeface="+mj-cs"/>
              </a:defRPr>
            </a:lvl1pPr>
            <a:lvl2pPr marL="507949" indent="0" algn="ctr">
              <a:buNone/>
            </a:lvl2pPr>
            <a:lvl3pPr marL="1015898" indent="0" algn="ctr">
              <a:buNone/>
            </a:lvl3pPr>
            <a:lvl4pPr marL="1523848" indent="0" algn="ctr">
              <a:buNone/>
            </a:lvl4pPr>
            <a:lvl5pPr marL="2031797" indent="0" algn="ctr">
              <a:buNone/>
            </a:lvl5pPr>
            <a:lvl6pPr marL="2539746" indent="0" algn="ctr">
              <a:buNone/>
            </a:lvl6pPr>
            <a:lvl7pPr marL="3047695" indent="0" algn="ctr">
              <a:buNone/>
            </a:lvl7pPr>
            <a:lvl8pPr marL="3555644" indent="0" algn="ctr">
              <a:buNone/>
            </a:lvl8pPr>
            <a:lvl9pPr marL="4063594" indent="0" algn="ctr">
              <a:buNone/>
            </a:lvl9pPr>
          </a:lstStyle>
          <a:p>
            <a:r>
              <a:rPr kumimoji="0" lang="en-US"/>
              <a:t>Click to edit Master subtitle style</a:t>
            </a:r>
          </a:p>
        </p:txBody>
      </p:sp>
      <p:sp>
        <p:nvSpPr>
          <p:cNvPr id="28" name="Date Placeholder 27"/>
          <p:cNvSpPr>
            <a:spLocks noGrp="1"/>
          </p:cNvSpPr>
          <p:nvPr>
            <p:ph type="dt" sz="half" idx="10"/>
          </p:nvPr>
        </p:nvSpPr>
        <p:spPr>
          <a:xfrm>
            <a:off x="8532195" y="6355080"/>
            <a:ext cx="3047207" cy="365760"/>
          </a:xfrm>
        </p:spPr>
        <p:txBody>
          <a:bodyPr/>
          <a:lstStyle>
            <a:lvl1pPr>
              <a:defRPr sz="1600"/>
            </a:lvl1pPr>
          </a:lstStyle>
          <a:p>
            <a:fld id="{25377462-29DF-4DF7-9A87-A3B2331BF22E}" type="datetime1">
              <a:rPr lang="en-US" smtClean="0"/>
              <a:t>10/10/2017</a:t>
            </a:fld>
            <a:endParaRPr lang="en-US" dirty="0"/>
          </a:p>
        </p:txBody>
      </p:sp>
      <p:sp>
        <p:nvSpPr>
          <p:cNvPr id="17" name="Footer Placeholder 16"/>
          <p:cNvSpPr>
            <a:spLocks noGrp="1"/>
          </p:cNvSpPr>
          <p:nvPr>
            <p:ph type="ftr" sz="quarter" idx="11"/>
          </p:nvPr>
        </p:nvSpPr>
        <p:spPr>
          <a:xfrm>
            <a:off x="3863860" y="6355080"/>
            <a:ext cx="4631754" cy="365760"/>
          </a:xfrm>
        </p:spPr>
        <p:txBody>
          <a:bodyPr/>
          <a:lstStyle/>
          <a:p>
            <a:endParaRPr lang="en-US" dirty="0"/>
          </a:p>
        </p:txBody>
      </p:sp>
      <p:sp>
        <p:nvSpPr>
          <p:cNvPr id="29" name="Slide Number Placeholder 28"/>
          <p:cNvSpPr>
            <a:spLocks noGrp="1"/>
          </p:cNvSpPr>
          <p:nvPr>
            <p:ph type="sldNum" sz="quarter" idx="12"/>
          </p:nvPr>
        </p:nvSpPr>
        <p:spPr>
          <a:xfrm>
            <a:off x="1621132" y="6355080"/>
            <a:ext cx="1625177" cy="365760"/>
          </a:xfrm>
        </p:spPr>
        <p:txBody>
          <a:bodyPr/>
          <a:lstStyle/>
          <a:p>
            <a:fld id="{4929A69E-7D8F-4515-9605-0315ABD4F316}" type="slidenum">
              <a:rPr lang="en-US" smtClean="0"/>
              <a:t>‹#›</a:t>
            </a:fld>
            <a:endParaRPr lang="en-US" dirty="0"/>
          </a:p>
        </p:txBody>
      </p:sp>
      <p:sp>
        <p:nvSpPr>
          <p:cNvPr id="21" name="Rectangle 20"/>
          <p:cNvSpPr/>
          <p:nvPr/>
        </p:nvSpPr>
        <p:spPr>
          <a:xfrm>
            <a:off x="1206186" y="3648075"/>
            <a:ext cx="975106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
        <p:nvSpPr>
          <p:cNvPr id="33" name="Rectangle 32"/>
          <p:cNvSpPr/>
          <p:nvPr/>
        </p:nvSpPr>
        <p:spPr>
          <a:xfrm>
            <a:off x="1218883" y="5048250"/>
            <a:ext cx="975106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
        <p:nvSpPr>
          <p:cNvPr id="22" name="Rectangle 21"/>
          <p:cNvSpPr/>
          <p:nvPr/>
        </p:nvSpPr>
        <p:spPr>
          <a:xfrm>
            <a:off x="1206204" y="3648075"/>
            <a:ext cx="304721"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
        <p:nvSpPr>
          <p:cNvPr id="32" name="Rectangle 31"/>
          <p:cNvSpPr/>
          <p:nvPr/>
        </p:nvSpPr>
        <p:spPr>
          <a:xfrm>
            <a:off x="1218882" y="5048250"/>
            <a:ext cx="304721"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EA8ADFE-DE17-4FB7-87B4-7EE3AFCF0ADE}" type="datetime1">
              <a:rPr lang="en-US" smtClean="0"/>
              <a:t>10/10/2017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29A69E-7D8F-4515-9605-0315ABD4F316}"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81"/>
            <a:ext cx="2742486"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441" y="274681"/>
            <a:ext cx="802431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34710EC-7F9A-4B9E-957B-CE4878AA0D23}" type="datetime1">
              <a:rPr lang="en-US" smtClean="0"/>
              <a:t>10/10/2017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29A69E-7D8F-4515-9605-0315ABD4F316}" type="slidenum">
              <a:rPr lang="en-US" smtClean="0"/>
              <a:t>‹#›</a:t>
            </a:fld>
            <a:endParaRPr lang="en-US" dirty="0"/>
          </a:p>
        </p:txBody>
      </p:sp>
      <p:sp>
        <p:nvSpPr>
          <p:cNvPr id="7" name="Straight Connector 6"/>
          <p:cNvSpPr>
            <a:spLocks noChangeShapeType="1"/>
          </p:cNvSpPr>
          <p:nvPr/>
        </p:nvSpPr>
        <p:spPr bwMode="auto">
          <a:xfrm>
            <a:off x="609460" y="6353175"/>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endParaRPr kumimoji="0" lang="en-US" dirty="0"/>
          </a:p>
        </p:txBody>
      </p:sp>
      <p:sp>
        <p:nvSpPr>
          <p:cNvPr id="8" name="Isosceles Triangle 7"/>
          <p:cNvSpPr>
            <a:spLocks noChangeAspect="1"/>
          </p:cNvSpPr>
          <p:nvPr/>
        </p:nvSpPr>
        <p:spPr>
          <a:xfrm rot="5400000">
            <a:off x="590454" y="6447449"/>
            <a:ext cx="190849" cy="160376"/>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
        <p:nvSpPr>
          <p:cNvPr id="9" name="Straight Connector 8"/>
          <p:cNvSpPr>
            <a:spLocks noChangeShapeType="1"/>
          </p:cNvSpPr>
          <p:nvPr/>
        </p:nvSpPr>
        <p:spPr bwMode="auto">
          <a:xfrm rot="5400000">
            <a:off x="5812560"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endParaRPr kumimoji="0"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F41DE694-A001-456E-8D89-C5FF30063482}" type="datetime1">
              <a:rPr lang="en-US" smtClean="0"/>
              <a:t>10/10/2017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29A69E-7D8F-4515-9605-0315ABD4F316}" type="slidenum">
              <a:rPr lang="en-US" smtClean="0"/>
              <a:t>‹#›</a:t>
            </a:fld>
            <a:endParaRPr lang="en-US" dirty="0"/>
          </a:p>
        </p:txBody>
      </p:sp>
      <p:sp>
        <p:nvSpPr>
          <p:cNvPr id="8" name="Content Placeholder 7"/>
          <p:cNvSpPr>
            <a:spLocks noGrp="1"/>
          </p:cNvSpPr>
          <p:nvPr>
            <p:ph sz="quarter" idx="1"/>
          </p:nvPr>
        </p:nvSpPr>
        <p:spPr>
          <a:xfrm>
            <a:off x="609460" y="1219200"/>
            <a:ext cx="10969943"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25177" y="2971803"/>
            <a:ext cx="9141618" cy="1066800"/>
          </a:xfrm>
        </p:spPr>
        <p:txBody>
          <a:bodyPr anchor="t" anchorCtr="0"/>
          <a:lstStyle>
            <a:lvl1pPr algn="r">
              <a:buNone/>
              <a:defRPr sz="3600" b="0" cap="none" baseline="0"/>
            </a:lvl1pPr>
          </a:lstStyle>
          <a:p>
            <a:r>
              <a:rPr kumimoji="0" lang="en-US"/>
              <a:t>Click to edit Master title style</a:t>
            </a:r>
          </a:p>
        </p:txBody>
      </p:sp>
      <p:sp>
        <p:nvSpPr>
          <p:cNvPr id="3" name="Text Placeholder 2"/>
          <p:cNvSpPr>
            <a:spLocks noGrp="1"/>
          </p:cNvSpPr>
          <p:nvPr>
            <p:ph type="body" idx="1"/>
          </p:nvPr>
        </p:nvSpPr>
        <p:spPr>
          <a:xfrm>
            <a:off x="1726753" y="4267200"/>
            <a:ext cx="9040045" cy="1143000"/>
          </a:xfrm>
        </p:spPr>
        <p:txBody>
          <a:bodyPr anchor="t" anchorCtr="0"/>
          <a:lstStyle>
            <a:lvl1pPr marL="0" indent="0" algn="r">
              <a:buNone/>
              <a:defRPr sz="2200">
                <a:solidFill>
                  <a:schemeClr val="tx1">
                    <a:tint val="75000"/>
                  </a:schemeClr>
                </a:solidFill>
              </a:defRPr>
            </a:lvl1pPr>
            <a:lvl2pPr>
              <a:buNone/>
              <a:defRPr sz="20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8532195" y="6355080"/>
            <a:ext cx="3047207" cy="365760"/>
          </a:xfrm>
        </p:spPr>
        <p:txBody>
          <a:bodyPr/>
          <a:lstStyle/>
          <a:p>
            <a:fld id="{2AC42BDF-45E4-45D1-AC1B-B0D7EAFB28DA}" type="datetime1">
              <a:rPr lang="en-US" smtClean="0"/>
              <a:t>10/10/2017</a:t>
            </a:fld>
            <a:endParaRPr lang="en-US" dirty="0"/>
          </a:p>
        </p:txBody>
      </p:sp>
      <p:sp>
        <p:nvSpPr>
          <p:cNvPr id="5" name="Footer Placeholder 4"/>
          <p:cNvSpPr>
            <a:spLocks noGrp="1"/>
          </p:cNvSpPr>
          <p:nvPr>
            <p:ph type="ftr" sz="quarter" idx="11"/>
          </p:nvPr>
        </p:nvSpPr>
        <p:spPr>
          <a:xfrm>
            <a:off x="3863860" y="6355080"/>
            <a:ext cx="4631754" cy="365760"/>
          </a:xfrm>
        </p:spPr>
        <p:txBody>
          <a:bodyPr/>
          <a:lstStyle/>
          <a:p>
            <a:endParaRPr lang="en-US" dirty="0"/>
          </a:p>
        </p:txBody>
      </p:sp>
      <p:sp>
        <p:nvSpPr>
          <p:cNvPr id="6" name="Slide Number Placeholder 5"/>
          <p:cNvSpPr>
            <a:spLocks noGrp="1"/>
          </p:cNvSpPr>
          <p:nvPr>
            <p:ph type="sldNum" sz="quarter" idx="12"/>
          </p:nvPr>
        </p:nvSpPr>
        <p:spPr>
          <a:xfrm>
            <a:off x="1426095" y="6355080"/>
            <a:ext cx="2027408" cy="365760"/>
          </a:xfrm>
        </p:spPr>
        <p:txBody>
          <a:bodyPr/>
          <a:lstStyle/>
          <a:p>
            <a:fld id="{4929A69E-7D8F-4515-9605-0315ABD4F316}" type="slidenum">
              <a:rPr lang="en-US" smtClean="0"/>
              <a:t>‹#›</a:t>
            </a:fld>
            <a:endParaRPr lang="en-US" dirty="0"/>
          </a:p>
        </p:txBody>
      </p:sp>
      <p:sp>
        <p:nvSpPr>
          <p:cNvPr id="7" name="Rectangle 6"/>
          <p:cNvSpPr/>
          <p:nvPr/>
        </p:nvSpPr>
        <p:spPr>
          <a:xfrm>
            <a:off x="1218883" y="2819400"/>
            <a:ext cx="975106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
        <p:nvSpPr>
          <p:cNvPr id="8" name="Rectangle 7"/>
          <p:cNvSpPr/>
          <p:nvPr/>
        </p:nvSpPr>
        <p:spPr>
          <a:xfrm>
            <a:off x="1218882" y="2819400"/>
            <a:ext cx="304721"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60" y="228600"/>
            <a:ext cx="10969943" cy="9144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0F069102-33A0-49ED-8A43-9F25AFF7CBAC}" type="datetime1">
              <a:rPr lang="en-US" smtClean="0"/>
              <a:t>10/10/2017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29A69E-7D8F-4515-9605-0315ABD4F316}" type="slidenum">
              <a:rPr lang="en-US" smtClean="0"/>
              <a:t>‹#›</a:t>
            </a:fld>
            <a:endParaRPr lang="en-US" dirty="0"/>
          </a:p>
        </p:txBody>
      </p:sp>
      <p:sp>
        <p:nvSpPr>
          <p:cNvPr id="9" name="Content Placeholder 8"/>
          <p:cNvSpPr>
            <a:spLocks noGrp="1"/>
          </p:cNvSpPr>
          <p:nvPr>
            <p:ph sz="quarter" idx="1"/>
          </p:nvPr>
        </p:nvSpPr>
        <p:spPr>
          <a:xfrm>
            <a:off x="609442" y="1219200"/>
            <a:ext cx="5387461"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174658" y="1216155"/>
            <a:ext cx="5387461"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60" y="228600"/>
            <a:ext cx="10969943"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460" y="1285875"/>
            <a:ext cx="5385514" cy="685800"/>
          </a:xfrm>
          <a:noFill/>
          <a:ln>
            <a:noFill/>
          </a:ln>
        </p:spPr>
        <p:txBody>
          <a:bodyPr lIns="101590" anchor="b" anchorCtr="0">
            <a:noAutofit/>
          </a:bodyPr>
          <a:lstStyle>
            <a:lvl1pPr marL="0" indent="0">
              <a:buNone/>
              <a:defRPr sz="2700" b="1">
                <a:solidFill>
                  <a:schemeClr val="accent2"/>
                </a:solidFill>
              </a:defRPr>
            </a:lvl1pPr>
            <a:lvl2pPr>
              <a:buNone/>
              <a:defRPr sz="2200" b="1"/>
            </a:lvl2pPr>
            <a:lvl3pPr>
              <a:buNone/>
              <a:defRPr sz="2000" b="1"/>
            </a:lvl3pPr>
            <a:lvl4pPr>
              <a:buNone/>
              <a:defRPr sz="1800" b="1"/>
            </a:lvl4pPr>
            <a:lvl5pPr>
              <a:buNone/>
              <a:defRPr sz="18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5990" y="1295400"/>
            <a:ext cx="5387630" cy="685800"/>
          </a:xfrm>
          <a:noFill/>
          <a:ln>
            <a:noFill/>
          </a:ln>
        </p:spPr>
        <p:txBody>
          <a:bodyPr lIns="101590" anchor="b" anchorCtr="0"/>
          <a:lstStyle>
            <a:lvl1pPr marL="0" indent="0">
              <a:buNone/>
              <a:defRPr sz="2700" b="1">
                <a:solidFill>
                  <a:schemeClr val="accent2"/>
                </a:solidFill>
              </a:defRPr>
            </a:lvl1pPr>
            <a:lvl2pPr>
              <a:buNone/>
              <a:defRPr sz="2200" b="1"/>
            </a:lvl2pPr>
            <a:lvl3pPr>
              <a:buNone/>
              <a:defRPr sz="2000" b="1"/>
            </a:lvl3pPr>
            <a:lvl4pPr>
              <a:buNone/>
              <a:defRPr sz="1800" b="1"/>
            </a:lvl4pPr>
            <a:lvl5pPr>
              <a:buNone/>
              <a:defRPr sz="18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A952F38D-77B9-4A13-B402-596108990702}" type="datetime1">
              <a:rPr lang="en-US" smtClean="0"/>
              <a:t>10/10/2017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929A69E-7D8F-4515-9605-0315ABD4F316}" type="slidenum">
              <a:rPr lang="en-US" smtClean="0"/>
              <a:t>‹#›</a:t>
            </a:fld>
            <a:endParaRPr lang="en-US" dirty="0"/>
          </a:p>
        </p:txBody>
      </p:sp>
      <p:sp>
        <p:nvSpPr>
          <p:cNvPr id="11" name="Content Placeholder 10"/>
          <p:cNvSpPr>
            <a:spLocks noGrp="1"/>
          </p:cNvSpPr>
          <p:nvPr>
            <p:ph sz="quarter" idx="2"/>
          </p:nvPr>
        </p:nvSpPr>
        <p:spPr>
          <a:xfrm>
            <a:off x="609462" y="2133600"/>
            <a:ext cx="5383397"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196004" y="2133600"/>
            <a:ext cx="5383397"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460" y="228600"/>
            <a:ext cx="10969943" cy="9144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6517C583-C7CA-46EB-9433-76E3128A28D2}" type="datetime1">
              <a:rPr lang="en-US" smtClean="0"/>
              <a:t>10/10/2017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929A69E-7D8F-4515-9605-0315ABD4F316}" type="slidenum">
              <a:rPr lang="en-US" smtClean="0"/>
              <a:t>‹#›</a:t>
            </a:fld>
            <a:endParaRPr lang="en-US" dirty="0"/>
          </a:p>
        </p:txBody>
      </p:sp>
      <p:sp>
        <p:nvSpPr>
          <p:cNvPr id="6" name="Isosceles Triangle 5"/>
          <p:cNvSpPr>
            <a:spLocks noChangeAspect="1"/>
          </p:cNvSpPr>
          <p:nvPr/>
        </p:nvSpPr>
        <p:spPr>
          <a:xfrm rot="5400000">
            <a:off x="590454" y="6447449"/>
            <a:ext cx="190849" cy="160376"/>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54F8B-541A-4291-A5F8-6DA28722854A}" type="datetime1">
              <a:rPr lang="en-US" smtClean="0"/>
              <a:t>10/10/2017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929A69E-7D8F-4515-9605-0315ABD4F316}" type="slidenum">
              <a:rPr lang="en-US" smtClean="0"/>
              <a:t>‹#›</a:t>
            </a:fld>
            <a:endParaRPr lang="en-US" dirty="0"/>
          </a:p>
        </p:txBody>
      </p:sp>
      <p:sp>
        <p:nvSpPr>
          <p:cNvPr id="5" name="Straight Connector 4"/>
          <p:cNvSpPr>
            <a:spLocks noChangeShapeType="1"/>
          </p:cNvSpPr>
          <p:nvPr/>
        </p:nvSpPr>
        <p:spPr bwMode="auto">
          <a:xfrm>
            <a:off x="609460" y="6353175"/>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endParaRPr kumimoji="0" lang="en-US" dirty="0"/>
          </a:p>
        </p:txBody>
      </p:sp>
      <p:sp>
        <p:nvSpPr>
          <p:cNvPr id="6" name="Isosceles Triangle 5"/>
          <p:cNvSpPr>
            <a:spLocks noChangeAspect="1"/>
          </p:cNvSpPr>
          <p:nvPr/>
        </p:nvSpPr>
        <p:spPr>
          <a:xfrm rot="5400000">
            <a:off x="590454" y="6447449"/>
            <a:ext cx="190849" cy="160376"/>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30625" y="304800"/>
            <a:ext cx="3351927" cy="838200"/>
          </a:xfrm>
        </p:spPr>
        <p:txBody>
          <a:bodyPr anchor="b" anchorCtr="0">
            <a:noAutofit/>
          </a:bodyPr>
          <a:lstStyle>
            <a:lvl1pPr algn="l">
              <a:buNone/>
              <a:defRPr sz="22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8430625" y="1219213"/>
            <a:ext cx="3351927" cy="4843463"/>
          </a:xfrm>
        </p:spPr>
        <p:txBody>
          <a:bodyPr/>
          <a:lstStyle>
            <a:lvl1pPr marL="0" indent="0">
              <a:lnSpc>
                <a:spcPts val="2444"/>
              </a:lnSpc>
              <a:spcAft>
                <a:spcPts val="1111"/>
              </a:spcAft>
              <a:buNone/>
              <a:defRPr sz="1800">
                <a:solidFill>
                  <a:schemeClr val="tx2"/>
                </a:solidFill>
              </a:defRPr>
            </a:lvl1pPr>
            <a:lvl2pPr>
              <a:buNone/>
              <a:defRPr sz="1300"/>
            </a:lvl2pPr>
            <a:lvl3pPr>
              <a:buNone/>
              <a:defRPr sz="1100"/>
            </a:lvl3pPr>
            <a:lvl4pPr>
              <a:buNone/>
              <a:defRPr sz="1000"/>
            </a:lvl4pPr>
            <a:lvl5pPr>
              <a:buNone/>
              <a:defRPr sz="10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2682AABB-FF5E-4A96-8D96-CD378F4FF3A0}" type="datetime1">
              <a:rPr lang="en-US" smtClean="0"/>
              <a:t>10/10/2017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29A69E-7D8F-4515-9605-0315ABD4F316}" type="slidenum">
              <a:rPr lang="en-US" smtClean="0"/>
              <a:t>‹#›</a:t>
            </a:fld>
            <a:endParaRPr lang="en-US" dirty="0"/>
          </a:p>
        </p:txBody>
      </p:sp>
      <p:sp>
        <p:nvSpPr>
          <p:cNvPr id="8" name="Straight Connector 7"/>
          <p:cNvSpPr>
            <a:spLocks noChangeShapeType="1"/>
          </p:cNvSpPr>
          <p:nvPr/>
        </p:nvSpPr>
        <p:spPr bwMode="auto">
          <a:xfrm>
            <a:off x="609460" y="6353175"/>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endParaRPr kumimoji="0" lang="en-US" dirty="0"/>
          </a:p>
        </p:txBody>
      </p:sp>
      <p:sp>
        <p:nvSpPr>
          <p:cNvPr id="10" name="Straight Connector 9"/>
          <p:cNvSpPr>
            <a:spLocks noChangeShapeType="1"/>
          </p:cNvSpPr>
          <p:nvPr/>
        </p:nvSpPr>
        <p:spPr bwMode="auto">
          <a:xfrm rot="5400000">
            <a:off x="5217889"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endParaRPr kumimoji="0" lang="en-US" dirty="0"/>
          </a:p>
        </p:txBody>
      </p:sp>
      <p:sp>
        <p:nvSpPr>
          <p:cNvPr id="9" name="Isosceles Triangle 8"/>
          <p:cNvSpPr>
            <a:spLocks noChangeAspect="1"/>
          </p:cNvSpPr>
          <p:nvPr/>
        </p:nvSpPr>
        <p:spPr>
          <a:xfrm rot="5400000">
            <a:off x="590454" y="6447449"/>
            <a:ext cx="190849" cy="160376"/>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
        <p:nvSpPr>
          <p:cNvPr id="12" name="Content Placeholder 11"/>
          <p:cNvSpPr>
            <a:spLocks noGrp="1"/>
          </p:cNvSpPr>
          <p:nvPr>
            <p:ph sz="quarter" idx="1"/>
          </p:nvPr>
        </p:nvSpPr>
        <p:spPr>
          <a:xfrm>
            <a:off x="406294" y="304803"/>
            <a:ext cx="7618016"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460" y="500856"/>
            <a:ext cx="10969943" cy="674688"/>
          </a:xfrm>
          <a:ln>
            <a:solidFill>
              <a:schemeClr val="accent1"/>
            </a:solidFill>
          </a:ln>
        </p:spPr>
        <p:txBody>
          <a:bodyPr lIns="304770" anchor="ctr"/>
          <a:lstStyle>
            <a:lvl1pPr algn="r">
              <a:buNone/>
              <a:defRPr sz="22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609460" y="1905000"/>
            <a:ext cx="10969943" cy="4270248"/>
          </a:xfrm>
          <a:solidFill>
            <a:schemeClr val="tx1">
              <a:shade val="50000"/>
            </a:schemeClr>
          </a:solidFill>
          <a:ln>
            <a:noFill/>
          </a:ln>
          <a:effectLst/>
        </p:spPr>
        <p:txBody>
          <a:bodyPr/>
          <a:lstStyle>
            <a:lvl1pPr marL="0" indent="0">
              <a:spcBef>
                <a:spcPts val="667"/>
              </a:spcBef>
              <a:buNone/>
              <a:defRPr sz="3600"/>
            </a:lvl1pPr>
          </a:lstStyle>
          <a:p>
            <a:r>
              <a:rPr kumimoji="0" lang="en-US" dirty="0"/>
              <a:t>Click icon to add picture</a:t>
            </a:r>
          </a:p>
        </p:txBody>
      </p:sp>
      <p:sp>
        <p:nvSpPr>
          <p:cNvPr id="4" name="Text Placeholder 3"/>
          <p:cNvSpPr>
            <a:spLocks noGrp="1"/>
          </p:cNvSpPr>
          <p:nvPr>
            <p:ph type="body" sz="half" idx="2"/>
          </p:nvPr>
        </p:nvSpPr>
        <p:spPr>
          <a:xfrm>
            <a:off x="609460" y="1219200"/>
            <a:ext cx="10969943" cy="533400"/>
          </a:xfrm>
        </p:spPr>
        <p:txBody>
          <a:bodyPr anchor="ctr" anchorCtr="0"/>
          <a:lstStyle>
            <a:lvl1pPr marL="0" indent="0" algn="l">
              <a:buFontTx/>
              <a:buNone/>
              <a:defRPr sz="1600"/>
            </a:lvl1pPr>
            <a:lvl2pPr>
              <a:defRPr sz="1300"/>
            </a:lvl2pPr>
            <a:lvl3pPr>
              <a:defRPr sz="1100"/>
            </a:lvl3pPr>
            <a:lvl4pPr>
              <a:defRPr sz="1000"/>
            </a:lvl4pPr>
            <a:lvl5pPr>
              <a:defRPr sz="10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810A1784-87A0-4E6F-923B-E12637B1DF1F}" type="datetime1">
              <a:rPr lang="en-US" smtClean="0"/>
              <a:t>10/10/2017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29A69E-7D8F-4515-9605-0315ABD4F316}" type="slidenum">
              <a:rPr lang="en-US" smtClean="0"/>
              <a:t>‹#›</a:t>
            </a:fld>
            <a:endParaRPr lang="en-US" dirty="0"/>
          </a:p>
        </p:txBody>
      </p:sp>
      <p:sp>
        <p:nvSpPr>
          <p:cNvPr id="8" name="Straight Connector 7"/>
          <p:cNvSpPr>
            <a:spLocks noChangeShapeType="1"/>
          </p:cNvSpPr>
          <p:nvPr/>
        </p:nvSpPr>
        <p:spPr bwMode="auto">
          <a:xfrm>
            <a:off x="609460" y="6353175"/>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endParaRPr kumimoji="0" lang="en-US" dirty="0"/>
          </a:p>
        </p:txBody>
      </p:sp>
      <p:sp>
        <p:nvSpPr>
          <p:cNvPr id="9" name="Isosceles Triangle 8"/>
          <p:cNvSpPr>
            <a:spLocks noChangeAspect="1"/>
          </p:cNvSpPr>
          <p:nvPr/>
        </p:nvSpPr>
        <p:spPr>
          <a:xfrm rot="5400000">
            <a:off x="590454" y="6447449"/>
            <a:ext cx="190849" cy="160376"/>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
        <p:nvSpPr>
          <p:cNvPr id="10" name="Rectangle 9"/>
          <p:cNvSpPr/>
          <p:nvPr/>
        </p:nvSpPr>
        <p:spPr>
          <a:xfrm>
            <a:off x="609460" y="500856"/>
            <a:ext cx="243777"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460" y="152400"/>
            <a:ext cx="10969943" cy="990600"/>
          </a:xfrm>
          <a:prstGeom prst="rect">
            <a:avLst/>
          </a:prstGeom>
        </p:spPr>
        <p:txBody>
          <a:bodyPr vert="horz" lIns="101590" tIns="50795" rIns="101590" bIns="50795" anchor="b" anchorCtr="0">
            <a:normAutofit/>
          </a:bodyPr>
          <a:lstStyle/>
          <a:p>
            <a:r>
              <a:rPr kumimoji="0" lang="en-US"/>
              <a:t>Click to edit Master title style</a:t>
            </a:r>
          </a:p>
        </p:txBody>
      </p:sp>
      <p:sp>
        <p:nvSpPr>
          <p:cNvPr id="13" name="Text Placeholder 12"/>
          <p:cNvSpPr>
            <a:spLocks noGrp="1"/>
          </p:cNvSpPr>
          <p:nvPr>
            <p:ph type="body" idx="1"/>
          </p:nvPr>
        </p:nvSpPr>
        <p:spPr>
          <a:xfrm>
            <a:off x="609460" y="1219200"/>
            <a:ext cx="10969943" cy="4910328"/>
          </a:xfrm>
          <a:prstGeom prst="rect">
            <a:avLst/>
          </a:prstGeom>
        </p:spPr>
        <p:txBody>
          <a:bodyPr vert="horz" lIns="101590" tIns="50795" rIns="101590" bIns="50795">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532195" y="6356350"/>
            <a:ext cx="3051269" cy="365760"/>
          </a:xfrm>
          <a:prstGeom prst="rect">
            <a:avLst/>
          </a:prstGeom>
        </p:spPr>
        <p:txBody>
          <a:bodyPr vert="horz" lIns="101590" tIns="50795" rIns="101590" bIns="50795"/>
          <a:lstStyle>
            <a:lvl1pPr algn="l" eaLnBrk="1" latinLnBrk="0" hangingPunct="1">
              <a:defRPr kumimoji="0" sz="1600">
                <a:solidFill>
                  <a:schemeClr val="tx2"/>
                </a:solidFill>
              </a:defRPr>
            </a:lvl1pPr>
          </a:lstStyle>
          <a:p>
            <a:fld id="{7AC1D868-7307-4A5E-BC59-8E455FBD5CAD}" type="datetime1">
              <a:rPr lang="en-US" smtClean="0"/>
              <a:t>10/10/2017</a:t>
            </a:fld>
            <a:endParaRPr lang="en-US" dirty="0"/>
          </a:p>
        </p:txBody>
      </p:sp>
      <p:sp>
        <p:nvSpPr>
          <p:cNvPr id="3" name="Footer Placeholder 2"/>
          <p:cNvSpPr>
            <a:spLocks noGrp="1"/>
          </p:cNvSpPr>
          <p:nvPr>
            <p:ph type="ftr" sz="quarter" idx="3"/>
          </p:nvPr>
        </p:nvSpPr>
        <p:spPr>
          <a:xfrm>
            <a:off x="3863876" y="6356350"/>
            <a:ext cx="4672382" cy="365760"/>
          </a:xfrm>
          <a:prstGeom prst="rect">
            <a:avLst/>
          </a:prstGeom>
        </p:spPr>
        <p:txBody>
          <a:bodyPr vert="horz" lIns="101590" tIns="50795" rIns="101590" bIns="50795"/>
          <a:lstStyle>
            <a:lvl1pPr algn="r" eaLnBrk="1" latinLnBrk="0" hangingPunct="1">
              <a:defRPr kumimoji="0" sz="1600">
                <a:solidFill>
                  <a:schemeClr val="tx2"/>
                </a:solidFill>
              </a:defRPr>
            </a:lvl1pPr>
          </a:lstStyle>
          <a:p>
            <a:endParaRPr lang="en-US" dirty="0"/>
          </a:p>
        </p:txBody>
      </p:sp>
      <p:sp>
        <p:nvSpPr>
          <p:cNvPr id="23" name="Slide Number Placeholder 22"/>
          <p:cNvSpPr>
            <a:spLocks noGrp="1"/>
          </p:cNvSpPr>
          <p:nvPr>
            <p:ph type="sldNum" sz="quarter" idx="4"/>
          </p:nvPr>
        </p:nvSpPr>
        <p:spPr>
          <a:xfrm>
            <a:off x="816669" y="6356350"/>
            <a:ext cx="2640913" cy="365760"/>
          </a:xfrm>
          <a:prstGeom prst="rect">
            <a:avLst/>
          </a:prstGeom>
        </p:spPr>
        <p:txBody>
          <a:bodyPr vert="horz" lIns="101590" tIns="50795" rIns="101590" bIns="50795"/>
          <a:lstStyle>
            <a:lvl1pPr algn="l" eaLnBrk="1" latinLnBrk="0" hangingPunct="1">
              <a:defRPr kumimoji="0" sz="1600">
                <a:solidFill>
                  <a:schemeClr val="tx2"/>
                </a:solidFill>
              </a:defRPr>
            </a:lvl1pPr>
          </a:lstStyle>
          <a:p>
            <a:fld id="{4929A69E-7D8F-4515-9605-0315ABD4F316}" type="slidenum">
              <a:rPr lang="en-US" smtClean="0"/>
              <a:t>‹#›</a:t>
            </a:fld>
            <a:endParaRPr lang="en-US" dirty="0"/>
          </a:p>
        </p:txBody>
      </p:sp>
      <p:sp>
        <p:nvSpPr>
          <p:cNvPr id="28" name="Straight Connector 27"/>
          <p:cNvSpPr>
            <a:spLocks noChangeShapeType="1"/>
          </p:cNvSpPr>
          <p:nvPr/>
        </p:nvSpPr>
        <p:spPr bwMode="auto">
          <a:xfrm>
            <a:off x="609460" y="6353175"/>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endParaRPr kumimoji="0" lang="en-US" dirty="0"/>
          </a:p>
        </p:txBody>
      </p:sp>
      <p:sp>
        <p:nvSpPr>
          <p:cNvPr id="29" name="Straight Connector 28"/>
          <p:cNvSpPr>
            <a:spLocks noChangeShapeType="1"/>
          </p:cNvSpPr>
          <p:nvPr/>
        </p:nvSpPr>
        <p:spPr bwMode="auto">
          <a:xfrm>
            <a:off x="609460" y="1143000"/>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endParaRPr kumimoji="0" lang="en-US" dirty="0"/>
          </a:p>
        </p:txBody>
      </p:sp>
      <p:sp>
        <p:nvSpPr>
          <p:cNvPr id="10" name="Isosceles Triangle 9"/>
          <p:cNvSpPr>
            <a:spLocks noChangeAspect="1"/>
          </p:cNvSpPr>
          <p:nvPr/>
        </p:nvSpPr>
        <p:spPr>
          <a:xfrm rot="5400000">
            <a:off x="590454" y="6447449"/>
            <a:ext cx="190849" cy="160376"/>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hf hdr="0" ftr="0" dt="0"/>
  <p:txStyles>
    <p:titleStyle>
      <a:lvl1pPr algn="l" rtl="0" eaLnBrk="1" latinLnBrk="0" hangingPunct="1">
        <a:spcBef>
          <a:spcPct val="0"/>
        </a:spcBef>
        <a:buNone/>
        <a:defRPr kumimoji="0" sz="3600" kern="1200">
          <a:solidFill>
            <a:schemeClr val="tx2"/>
          </a:solidFill>
          <a:latin typeface="+mj-lt"/>
          <a:ea typeface="+mj-ea"/>
          <a:cs typeface="+mj-cs"/>
        </a:defRPr>
      </a:lvl1pPr>
    </p:titleStyle>
    <p:bodyStyle>
      <a:lvl1pPr marL="304770" indent="-304770" algn="l" rtl="0" eaLnBrk="1" latinLnBrk="0" hangingPunct="1">
        <a:spcBef>
          <a:spcPts val="667"/>
        </a:spcBef>
        <a:buClr>
          <a:schemeClr val="accent1"/>
        </a:buClr>
        <a:buSzPct val="76000"/>
        <a:buFont typeface="Wingdings 3"/>
        <a:buChar char=""/>
        <a:defRPr kumimoji="0" sz="2900" kern="1200">
          <a:solidFill>
            <a:schemeClr val="tx1"/>
          </a:solidFill>
          <a:latin typeface="+mn-lt"/>
          <a:ea typeface="+mn-ea"/>
          <a:cs typeface="+mn-cs"/>
        </a:defRPr>
      </a:lvl1pPr>
      <a:lvl2pPr marL="609539" indent="-304770" algn="l" rtl="0" eaLnBrk="1" latinLnBrk="0" hangingPunct="1">
        <a:spcBef>
          <a:spcPts val="556"/>
        </a:spcBef>
        <a:buClr>
          <a:schemeClr val="accent2"/>
        </a:buClr>
        <a:buSzPct val="76000"/>
        <a:buFont typeface="Wingdings 3"/>
        <a:buChar char=""/>
        <a:defRPr kumimoji="0" sz="2600" kern="1200">
          <a:solidFill>
            <a:schemeClr val="tx2"/>
          </a:solidFill>
          <a:latin typeface="+mn-lt"/>
          <a:ea typeface="+mn-ea"/>
          <a:cs typeface="+mn-cs"/>
        </a:defRPr>
      </a:lvl2pPr>
      <a:lvl3pPr marL="914309" indent="-253975" algn="l" rtl="0" eaLnBrk="1" latinLnBrk="0" hangingPunct="1">
        <a:spcBef>
          <a:spcPts val="556"/>
        </a:spcBef>
        <a:buClr>
          <a:schemeClr val="bg1">
            <a:shade val="50000"/>
          </a:schemeClr>
        </a:buClr>
        <a:buSzPct val="76000"/>
        <a:buFont typeface="Wingdings 3"/>
        <a:buChar char=""/>
        <a:defRPr kumimoji="0" sz="2200" kern="1200">
          <a:solidFill>
            <a:schemeClr val="tx1"/>
          </a:solidFill>
          <a:latin typeface="+mn-lt"/>
          <a:ea typeface="+mn-ea"/>
          <a:cs typeface="+mn-cs"/>
        </a:defRPr>
      </a:lvl3pPr>
      <a:lvl4pPr marL="1219078" indent="-253975" algn="l" rtl="0" eaLnBrk="1" latinLnBrk="0" hangingPunct="1">
        <a:spcBef>
          <a:spcPts val="444"/>
        </a:spcBef>
        <a:buClr>
          <a:schemeClr val="accent2">
            <a:shade val="75000"/>
          </a:schemeClr>
        </a:buClr>
        <a:buSzPct val="70000"/>
        <a:buFont typeface="Wingdings"/>
        <a:buChar char=""/>
        <a:defRPr kumimoji="0" sz="2000" kern="1200">
          <a:solidFill>
            <a:schemeClr val="tx1"/>
          </a:solidFill>
          <a:latin typeface="+mn-lt"/>
          <a:ea typeface="+mn-ea"/>
          <a:cs typeface="+mn-cs"/>
        </a:defRPr>
      </a:lvl4pPr>
      <a:lvl5pPr marL="1523848" indent="-253975" algn="l" rtl="0" eaLnBrk="1" latinLnBrk="0" hangingPunct="1">
        <a:spcBef>
          <a:spcPts val="333"/>
        </a:spcBef>
        <a:buClr>
          <a:schemeClr val="accent2"/>
        </a:buClr>
        <a:buSzPct val="70000"/>
        <a:buFont typeface="Wingdings"/>
        <a:buChar char=""/>
        <a:defRPr kumimoji="0" sz="1800" kern="1200">
          <a:solidFill>
            <a:schemeClr val="tx1"/>
          </a:solidFill>
          <a:latin typeface="+mn-lt"/>
          <a:ea typeface="+mn-ea"/>
          <a:cs typeface="+mn-cs"/>
        </a:defRPr>
      </a:lvl5pPr>
      <a:lvl6pPr marL="1828617" indent="-203180" algn="l" rtl="0" eaLnBrk="1" latinLnBrk="0" hangingPunct="1">
        <a:spcBef>
          <a:spcPts val="333"/>
        </a:spcBef>
        <a:buClr>
          <a:srgbClr val="9FB8CD">
            <a:shade val="75000"/>
          </a:srgbClr>
        </a:buClr>
        <a:buSzPct val="75000"/>
        <a:buFont typeface="Wingdings 3"/>
        <a:buChar char=""/>
        <a:defRPr kumimoji="0" lang="en-US" sz="1800" kern="1200" smtClean="0">
          <a:solidFill>
            <a:schemeClr val="tx1"/>
          </a:solidFill>
          <a:latin typeface="+mn-lt"/>
          <a:ea typeface="+mn-ea"/>
          <a:cs typeface="+mn-cs"/>
        </a:defRPr>
      </a:lvl6pPr>
      <a:lvl7pPr marL="2031797" indent="-203180" algn="l" rtl="0" eaLnBrk="1" latinLnBrk="0" hangingPunct="1">
        <a:spcBef>
          <a:spcPts val="333"/>
        </a:spcBef>
        <a:buClr>
          <a:srgbClr val="727CA3">
            <a:shade val="75000"/>
          </a:srgbClr>
        </a:buClr>
        <a:buSzPct val="75000"/>
        <a:buFont typeface="Wingdings 3"/>
        <a:buChar char=""/>
        <a:defRPr kumimoji="0" lang="en-US" sz="1600" kern="1200" smtClean="0">
          <a:solidFill>
            <a:schemeClr val="tx1"/>
          </a:solidFill>
          <a:latin typeface="+mn-lt"/>
          <a:ea typeface="+mn-ea"/>
          <a:cs typeface="+mn-cs"/>
        </a:defRPr>
      </a:lvl7pPr>
      <a:lvl8pPr marL="2234976" indent="-203180" algn="l" rtl="0" eaLnBrk="1" latinLnBrk="0" hangingPunct="1">
        <a:spcBef>
          <a:spcPts val="333"/>
        </a:spcBef>
        <a:buClr>
          <a:prstClr val="white">
            <a:shade val="50000"/>
          </a:prstClr>
        </a:buClr>
        <a:buSzPct val="75000"/>
        <a:buFont typeface="Wingdings 3"/>
        <a:buChar char=""/>
        <a:defRPr kumimoji="0" lang="en-US" sz="1600" kern="1200" smtClean="0">
          <a:solidFill>
            <a:schemeClr val="tx1"/>
          </a:solidFill>
          <a:latin typeface="+mn-lt"/>
          <a:ea typeface="+mn-ea"/>
          <a:cs typeface="+mn-cs"/>
        </a:defRPr>
      </a:lvl8pPr>
      <a:lvl9pPr marL="2438156" indent="-203180" algn="l" rtl="0" eaLnBrk="1" latinLnBrk="0" hangingPunct="1">
        <a:spcBef>
          <a:spcPts val="333"/>
        </a:spcBef>
        <a:buClr>
          <a:srgbClr val="9FB8CD"/>
        </a:buClr>
        <a:buSzPct val="75000"/>
        <a:buFont typeface="Wingdings 3"/>
        <a:buChar char=""/>
        <a:defRPr kumimoji="0" lang="en-US" sz="13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7949" algn="l" rtl="0" eaLnBrk="1" latinLnBrk="0" hangingPunct="1">
        <a:defRPr kumimoji="0" kern="1200">
          <a:solidFill>
            <a:schemeClr val="tx1"/>
          </a:solidFill>
          <a:latin typeface="+mn-lt"/>
          <a:ea typeface="+mn-ea"/>
          <a:cs typeface="+mn-cs"/>
        </a:defRPr>
      </a:lvl2pPr>
      <a:lvl3pPr marL="1015898" algn="l" rtl="0" eaLnBrk="1" latinLnBrk="0" hangingPunct="1">
        <a:defRPr kumimoji="0" kern="1200">
          <a:solidFill>
            <a:schemeClr val="tx1"/>
          </a:solidFill>
          <a:latin typeface="+mn-lt"/>
          <a:ea typeface="+mn-ea"/>
          <a:cs typeface="+mn-cs"/>
        </a:defRPr>
      </a:lvl3pPr>
      <a:lvl4pPr marL="1523848" algn="l" rtl="0" eaLnBrk="1" latinLnBrk="0" hangingPunct="1">
        <a:defRPr kumimoji="0" kern="1200">
          <a:solidFill>
            <a:schemeClr val="tx1"/>
          </a:solidFill>
          <a:latin typeface="+mn-lt"/>
          <a:ea typeface="+mn-ea"/>
          <a:cs typeface="+mn-cs"/>
        </a:defRPr>
      </a:lvl4pPr>
      <a:lvl5pPr marL="2031797" algn="l" rtl="0" eaLnBrk="1" latinLnBrk="0" hangingPunct="1">
        <a:defRPr kumimoji="0" kern="1200">
          <a:solidFill>
            <a:schemeClr val="tx1"/>
          </a:solidFill>
          <a:latin typeface="+mn-lt"/>
          <a:ea typeface="+mn-ea"/>
          <a:cs typeface="+mn-cs"/>
        </a:defRPr>
      </a:lvl5pPr>
      <a:lvl6pPr marL="2539746" algn="l" rtl="0" eaLnBrk="1" latinLnBrk="0" hangingPunct="1">
        <a:defRPr kumimoji="0" kern="1200">
          <a:solidFill>
            <a:schemeClr val="tx1"/>
          </a:solidFill>
          <a:latin typeface="+mn-lt"/>
          <a:ea typeface="+mn-ea"/>
          <a:cs typeface="+mn-cs"/>
        </a:defRPr>
      </a:lvl6pPr>
      <a:lvl7pPr marL="3047695" algn="l" rtl="0" eaLnBrk="1" latinLnBrk="0" hangingPunct="1">
        <a:defRPr kumimoji="0" kern="1200">
          <a:solidFill>
            <a:schemeClr val="tx1"/>
          </a:solidFill>
          <a:latin typeface="+mn-lt"/>
          <a:ea typeface="+mn-ea"/>
          <a:cs typeface="+mn-cs"/>
        </a:defRPr>
      </a:lvl7pPr>
      <a:lvl8pPr marL="3555644" algn="l" rtl="0" eaLnBrk="1" latinLnBrk="0" hangingPunct="1">
        <a:defRPr kumimoji="0" kern="1200">
          <a:solidFill>
            <a:schemeClr val="tx1"/>
          </a:solidFill>
          <a:latin typeface="+mn-lt"/>
          <a:ea typeface="+mn-ea"/>
          <a:cs typeface="+mn-cs"/>
        </a:defRPr>
      </a:lvl8pPr>
      <a:lvl9pPr marL="4063594"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oleObject" Target="../embeddings/oleObject2.bin"/><Relationship Id="rId18" Type="http://schemas.openxmlformats.org/officeDocument/2006/relationships/diagramColors" Target="../diagrams/colors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openxmlformats.org/officeDocument/2006/relationships/diagramQuickStyle" Target="../diagrams/quickStyle3.xml"/><Relationship Id="rId2" Type="http://schemas.openxmlformats.org/officeDocument/2006/relationships/slideLayout" Target="../slideLayouts/slideLayout6.xml"/><Relationship Id="rId16" Type="http://schemas.openxmlformats.org/officeDocument/2006/relationships/diagramLayout" Target="../diagrams/layout3.xml"/><Relationship Id="rId1" Type="http://schemas.openxmlformats.org/officeDocument/2006/relationships/vmlDrawing" Target="../drawings/vmlDrawing2.v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Data" Target="../diagrams/data3.xml"/><Relationship Id="rId10" Type="http://schemas.openxmlformats.org/officeDocument/2006/relationships/diagramQuickStyle" Target="../diagrams/quickStyle2.xml"/><Relationship Id="rId19" Type="http://schemas.microsoft.com/office/2007/relationships/diagramDrawing" Target="../diagrams/drawing3.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en.wikipedia.org/wiki/Hyperpolarization_(biology)" TargetMode="External"/><Relationship Id="rId2" Type="http://schemas.openxmlformats.org/officeDocument/2006/relationships/hyperlink" Target="http://en.wikipedia.org/wiki/Depolarization" TargetMode="Externa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hyperlink" Target="https://docs.google.com/forms/d/1u1JBrQF2OHrdd-GO9svz5ydywmjOUc5AXtFmphInV9c/prefill" TargetMode="External"/><Relationship Id="rId3" Type="http://schemas.openxmlformats.org/officeDocument/2006/relationships/hyperlink" Target="mailto:physiology436@gmail.com" TargetMode="External"/><Relationship Id="rId7" Type="http://schemas.openxmlformats.org/officeDocument/2006/relationships/hyperlink" Target="https://drive.google.com/open?id=10DChL7-FX9meMaPu55vRBHSA5K39eDojw_yy2mMXzRE" TargetMode="External"/><Relationship Id="rId12"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hyperlink" Target="https://www.onlineexambuilder.com/phototransduction/exam-181588" TargetMode="External"/><Relationship Id="rId5" Type="http://schemas.openxmlformats.org/officeDocument/2006/relationships/hyperlink" Target="https://twitter.com/Physiology436" TargetMode="External"/><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hyperlink" Target="https://drive.google.com/open?id=0B-7mWPKMvk76Z2traHhac3F1dFU" TargetMode="External"/><Relationship Id="rId1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en.wikipedia.org/wiki/Photoreceptor_cell" TargetMode="External"/><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14886"/>
            <a:ext cx="108830" cy="6856214"/>
          </a:xfrm>
          <a:prstGeom prst="rect">
            <a:avLst/>
          </a:prstGeom>
          <a:solidFill>
            <a:schemeClr val="bg1">
              <a:lumMod val="9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999"/>
          </a:p>
        </p:txBody>
      </p:sp>
      <p:sp>
        <p:nvSpPr>
          <p:cNvPr id="13" name="Rectangle 12"/>
          <p:cNvSpPr/>
          <p:nvPr/>
        </p:nvSpPr>
        <p:spPr>
          <a:xfrm>
            <a:off x="12082932" y="-14886"/>
            <a:ext cx="108830" cy="6856214"/>
          </a:xfrm>
          <a:prstGeom prst="rect">
            <a:avLst/>
          </a:prstGeom>
          <a:solidFill>
            <a:schemeClr val="bg1">
              <a:lumMod val="9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999"/>
          </a:p>
        </p:txBody>
      </p:sp>
      <p:sp>
        <p:nvSpPr>
          <p:cNvPr id="15" name="Rectangle 14"/>
          <p:cNvSpPr/>
          <p:nvPr/>
        </p:nvSpPr>
        <p:spPr>
          <a:xfrm>
            <a:off x="108829" y="6748278"/>
            <a:ext cx="11974103" cy="93050"/>
          </a:xfrm>
          <a:prstGeom prst="rect">
            <a:avLst/>
          </a:prstGeom>
          <a:solidFill>
            <a:schemeClr val="bg1">
              <a:lumMod val="9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999"/>
          </a:p>
        </p:txBody>
      </p:sp>
      <p:sp>
        <p:nvSpPr>
          <p:cNvPr id="16" name="Rectangle 15"/>
          <p:cNvSpPr/>
          <p:nvPr/>
        </p:nvSpPr>
        <p:spPr>
          <a:xfrm>
            <a:off x="108829" y="893"/>
            <a:ext cx="11974103" cy="93050"/>
          </a:xfrm>
          <a:prstGeom prst="rect">
            <a:avLst/>
          </a:prstGeom>
          <a:solidFill>
            <a:schemeClr val="bg1">
              <a:lumMod val="9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999"/>
          </a:p>
        </p:txBody>
      </p:sp>
      <p:sp>
        <p:nvSpPr>
          <p:cNvPr id="18" name="مربع نص 1"/>
          <p:cNvSpPr txBox="1"/>
          <p:nvPr/>
        </p:nvSpPr>
        <p:spPr>
          <a:xfrm>
            <a:off x="618115" y="5030401"/>
            <a:ext cx="2088142" cy="1200329"/>
          </a:xfrm>
          <a:prstGeom prst="rect">
            <a:avLst/>
          </a:prstGeom>
          <a:solidFill>
            <a:schemeClr val="bg1">
              <a:lumMod val="95000"/>
            </a:schemeClr>
          </a:solidFill>
          <a:ln>
            <a:solidFill>
              <a:schemeClr val="accent1">
                <a:lumMod val="40000"/>
                <a:lumOff val="60000"/>
              </a:schemeClr>
            </a:solidFill>
          </a:ln>
        </p:spPr>
        <p:txBody>
          <a:bodyPr wrap="square" rtlCol="0">
            <a:spAutoFit/>
          </a:bodyPr>
          <a:lstStyle/>
          <a:p>
            <a:pPr marL="171399" indent="-171399" defTabSz="914089">
              <a:buFont typeface="Wingdings" panose="05000000000000000000" pitchFamily="2" charset="2"/>
              <a:buChar char="§"/>
            </a:pPr>
            <a:r>
              <a:rPr lang="en-US" sz="1200" b="1" dirty="0" smtClean="0">
                <a:solidFill>
                  <a:srgbClr val="DDE9EC">
                    <a:lumMod val="50000"/>
                  </a:srgbClr>
                </a:solidFill>
              </a:rPr>
              <a:t>Te</a:t>
            </a:r>
            <a:r>
              <a:rPr lang="en-US" sz="1200" b="1" dirty="0" smtClean="0"/>
              <a:t>xt</a:t>
            </a:r>
            <a:endParaRPr lang="en-US" sz="1200" b="1" dirty="0" smtClean="0">
              <a:solidFill>
                <a:srgbClr val="FF0000"/>
              </a:solidFill>
            </a:endParaRPr>
          </a:p>
          <a:p>
            <a:pPr marL="171399" indent="-171399" defTabSz="914089">
              <a:buFont typeface="Wingdings" panose="05000000000000000000" pitchFamily="2" charset="2"/>
              <a:buChar char="§"/>
            </a:pPr>
            <a:r>
              <a:rPr lang="en-US" sz="1200" b="1" dirty="0" smtClean="0">
                <a:solidFill>
                  <a:srgbClr val="FF0000"/>
                </a:solidFill>
              </a:rPr>
              <a:t>Important</a:t>
            </a:r>
          </a:p>
          <a:p>
            <a:pPr marL="171399" indent="-171399" defTabSz="914089">
              <a:buFont typeface="Wingdings" panose="05000000000000000000" pitchFamily="2" charset="2"/>
              <a:buChar char="§"/>
            </a:pPr>
            <a:r>
              <a:rPr lang="en-US" sz="1200" b="1" dirty="0" smtClean="0">
                <a:solidFill>
                  <a:srgbClr val="C76B9B"/>
                </a:solidFill>
              </a:rPr>
              <a:t>Formulas</a:t>
            </a:r>
            <a:endParaRPr lang="en-US" sz="1200" b="1" dirty="0" smtClean="0">
              <a:solidFill>
                <a:srgbClr val="DDE9EC">
                  <a:lumMod val="50000"/>
                </a:srgbClr>
              </a:solidFill>
            </a:endParaRPr>
          </a:p>
          <a:p>
            <a:pPr marL="171399" indent="-171399" defTabSz="914089">
              <a:buFont typeface="Wingdings" panose="05000000000000000000" pitchFamily="2" charset="2"/>
              <a:buChar char="§"/>
            </a:pPr>
            <a:r>
              <a:rPr lang="en-US" sz="1200" b="1" dirty="0" smtClean="0">
                <a:solidFill>
                  <a:srgbClr val="FADA7A">
                    <a:lumMod val="75000"/>
                  </a:srgbClr>
                </a:solidFill>
              </a:rPr>
              <a:t>Numbers</a:t>
            </a:r>
          </a:p>
          <a:p>
            <a:pPr marL="171399" indent="-171399" defTabSz="914089">
              <a:buFont typeface="Wingdings" panose="05000000000000000000" pitchFamily="2" charset="2"/>
              <a:buChar char="§"/>
            </a:pPr>
            <a:r>
              <a:rPr lang="en-US" sz="1200" b="1" dirty="0" smtClean="0">
                <a:solidFill>
                  <a:srgbClr val="00B050"/>
                </a:solidFill>
              </a:rPr>
              <a:t>Doctor notes</a:t>
            </a:r>
          </a:p>
          <a:p>
            <a:pPr marL="171399" indent="-171399" defTabSz="914089">
              <a:buFont typeface="Wingdings" panose="05000000000000000000" pitchFamily="2" charset="2"/>
              <a:buChar char="§"/>
            </a:pPr>
            <a:r>
              <a:rPr lang="en-US" sz="1200" b="1" dirty="0" smtClean="0">
                <a:solidFill>
                  <a:schemeClr val="bg1">
                    <a:lumMod val="50000"/>
                  </a:schemeClr>
                </a:solidFill>
              </a:rPr>
              <a:t>Notes and explanation</a:t>
            </a:r>
            <a:endParaRPr lang="en-US" sz="1200" b="1" dirty="0">
              <a:solidFill>
                <a:schemeClr val="bg1">
                  <a:lumMod val="50000"/>
                </a:schemeClr>
              </a:solidFill>
            </a:endParaRPr>
          </a:p>
        </p:txBody>
      </p:sp>
      <p:sp>
        <p:nvSpPr>
          <p:cNvPr id="4" name="Slide Number Placeholder 3"/>
          <p:cNvSpPr>
            <a:spLocks noGrp="1"/>
          </p:cNvSpPr>
          <p:nvPr>
            <p:ph type="sldNum" sz="quarter" idx="12"/>
          </p:nvPr>
        </p:nvSpPr>
        <p:spPr/>
        <p:txBody>
          <a:bodyPr/>
          <a:lstStyle/>
          <a:p>
            <a:fld id="{4929A69E-7D8F-4515-9605-0315ABD4F316}" type="slidenum">
              <a:rPr lang="en-US" smtClean="0"/>
              <a:t>1</a:t>
            </a:fld>
            <a:endParaRPr lang="en-US" dirty="0"/>
          </a:p>
        </p:txBody>
      </p:sp>
      <p:pic>
        <p:nvPicPr>
          <p:cNvPr id="17" name="Picture 16"/>
          <p:cNvPicPr>
            <a:picLocks noChangeAspect="1"/>
          </p:cNvPicPr>
          <p:nvPr/>
        </p:nvPicPr>
        <p:blipFill>
          <a:blip r:embed="rId3"/>
          <a:stretch>
            <a:fillRect/>
          </a:stretch>
        </p:blipFill>
        <p:spPr>
          <a:xfrm>
            <a:off x="2837909" y="1028223"/>
            <a:ext cx="6358679" cy="4785775"/>
          </a:xfrm>
          <a:prstGeom prst="rect">
            <a:avLst/>
          </a:prstGeom>
          <a:ln>
            <a:noFill/>
          </a:ln>
        </p:spPr>
      </p:pic>
      <p:sp>
        <p:nvSpPr>
          <p:cNvPr id="14" name="Flowchart: Process 13"/>
          <p:cNvSpPr/>
          <p:nvPr/>
        </p:nvSpPr>
        <p:spPr>
          <a:xfrm>
            <a:off x="9275339" y="4987964"/>
            <a:ext cx="779513" cy="598961"/>
          </a:xfrm>
          <a:prstGeom prst="flowChartProcess">
            <a:avLst/>
          </a:prstGeom>
          <a:solidFill>
            <a:schemeClr val="accent2">
              <a:lumMod val="20000"/>
              <a:lumOff val="80000"/>
            </a:schemeClr>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r>
              <a:rPr lang="en-US" sz="1200" b="1" dirty="0" smtClean="0">
                <a:solidFill>
                  <a:schemeClr val="bg1">
                    <a:lumMod val="50000"/>
                  </a:schemeClr>
                </a:solidFill>
              </a:rPr>
              <a:t>Lecture No.11</a:t>
            </a:r>
            <a:endParaRPr lang="en-US" sz="1200" b="1" dirty="0">
              <a:solidFill>
                <a:schemeClr val="bg1">
                  <a:lumMod val="50000"/>
                </a:schemeClr>
              </a:solidFill>
            </a:endParaRPr>
          </a:p>
        </p:txBody>
      </p:sp>
      <p:sp>
        <p:nvSpPr>
          <p:cNvPr id="19" name="مربع نص 1"/>
          <p:cNvSpPr txBox="1"/>
          <p:nvPr/>
        </p:nvSpPr>
        <p:spPr>
          <a:xfrm>
            <a:off x="9275339" y="5586925"/>
            <a:ext cx="2298307" cy="646331"/>
          </a:xfrm>
          <a:prstGeom prst="rect">
            <a:avLst/>
          </a:prstGeom>
          <a:solidFill>
            <a:schemeClr val="bg1">
              <a:lumMod val="95000"/>
            </a:schemeClr>
          </a:solidFill>
          <a:ln>
            <a:solidFill>
              <a:schemeClr val="accent1">
                <a:lumMod val="40000"/>
                <a:lumOff val="60000"/>
              </a:schemeClr>
            </a:solidFill>
          </a:ln>
        </p:spPr>
        <p:txBody>
          <a:bodyPr wrap="square" rtlCol="0">
            <a:spAutoFit/>
          </a:bodyPr>
          <a:lstStyle/>
          <a:p>
            <a:pPr algn="ctr" rtl="1"/>
            <a:r>
              <a:rPr lang="ar-SA" sz="1800" dirty="0" smtClean="0">
                <a:solidFill>
                  <a:schemeClr val="bg2">
                    <a:lumMod val="75000"/>
                  </a:schemeClr>
                </a:solidFill>
                <a:latin typeface="Arabic Typesetting" panose="03020402040406030203" pitchFamily="66" charset="-78"/>
                <a:cs typeface="Arabic Typesetting" panose="03020402040406030203" pitchFamily="66" charset="-78"/>
              </a:rPr>
              <a:t>ذو </a:t>
            </a:r>
            <a:r>
              <a:rPr lang="ar-SA" sz="1800" dirty="0">
                <a:solidFill>
                  <a:schemeClr val="bg2">
                    <a:lumMod val="75000"/>
                  </a:schemeClr>
                </a:solidFill>
                <a:latin typeface="Arabic Typesetting" panose="03020402040406030203" pitchFamily="66" charset="-78"/>
                <a:cs typeface="Arabic Typesetting" panose="03020402040406030203" pitchFamily="66" charset="-78"/>
              </a:rPr>
              <a:t>الهمم العالية هم من يراهم الآخرون (أنهم مرهقون أنفسهم )</a:t>
            </a:r>
          </a:p>
        </p:txBody>
      </p:sp>
      <p:pic>
        <p:nvPicPr>
          <p:cNvPr id="7" name="Picture 6"/>
          <p:cNvPicPr>
            <a:picLocks noChangeAspect="1"/>
          </p:cNvPicPr>
          <p:nvPr/>
        </p:nvPicPr>
        <p:blipFill>
          <a:blip r:embed="rId4"/>
          <a:stretch>
            <a:fillRect/>
          </a:stretch>
        </p:blipFill>
        <p:spPr>
          <a:xfrm>
            <a:off x="536469" y="312009"/>
            <a:ext cx="10961558" cy="3066554"/>
          </a:xfrm>
          <a:prstGeom prst="rect">
            <a:avLst/>
          </a:prstGeom>
        </p:spPr>
      </p:pic>
    </p:spTree>
    <p:extLst>
      <p:ext uri="{BB962C8B-B14F-4D97-AF65-F5344CB8AC3E}">
        <p14:creationId xmlns:p14="http://schemas.microsoft.com/office/powerpoint/2010/main" val="23333214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Photoreceptor pigments</a:t>
            </a:r>
          </a:p>
        </p:txBody>
      </p:sp>
      <p:sp>
        <p:nvSpPr>
          <p:cNvPr id="3" name="Slide Number Placeholder 2"/>
          <p:cNvSpPr>
            <a:spLocks noGrp="1"/>
          </p:cNvSpPr>
          <p:nvPr>
            <p:ph type="sldNum" sz="quarter" idx="12"/>
          </p:nvPr>
        </p:nvSpPr>
        <p:spPr/>
        <p:txBody>
          <a:bodyPr/>
          <a:lstStyle/>
          <a:p>
            <a:fld id="{4929A69E-7D8F-4515-9605-0315ABD4F316}" type="slidenum">
              <a:rPr lang="en-US" smtClean="0"/>
              <a:t>10</a:t>
            </a:fld>
            <a:endParaRPr lang="en-US" dirty="0"/>
          </a:p>
        </p:txBody>
      </p:sp>
      <p:sp>
        <p:nvSpPr>
          <p:cNvPr id="4" name="Rectangle 3"/>
          <p:cNvSpPr/>
          <p:nvPr/>
        </p:nvSpPr>
        <p:spPr>
          <a:xfrm>
            <a:off x="609460" y="1268760"/>
            <a:ext cx="10969943" cy="6144246"/>
          </a:xfrm>
          <a:prstGeom prst="rect">
            <a:avLst/>
          </a:prstGeom>
        </p:spPr>
        <p:txBody>
          <a:bodyPr wrap="square">
            <a:spAutoFit/>
          </a:bodyPr>
          <a:lstStyle/>
          <a:p>
            <a:r>
              <a:rPr lang="en-US" altLang="en-US" sz="1800" dirty="0">
                <a:solidFill>
                  <a:srgbClr val="528693"/>
                </a:solidFill>
              </a:rPr>
              <a:t>Activation of rhodopsin:</a:t>
            </a:r>
          </a:p>
          <a:p>
            <a:pPr marL="295910" marR="43815" indent="-283845">
              <a:lnSpc>
                <a:spcPct val="80000"/>
              </a:lnSpc>
              <a:spcBef>
                <a:spcPts val="600"/>
              </a:spcBef>
              <a:tabLst>
                <a:tab pos="5755005" algn="l"/>
              </a:tabLst>
            </a:pPr>
            <a:r>
              <a:rPr lang="en-US" altLang="en-US" sz="1600" dirty="0">
                <a:solidFill>
                  <a:srgbClr val="528693"/>
                </a:solidFill>
              </a:rPr>
              <a:t>In the dark: </a:t>
            </a:r>
            <a:r>
              <a:rPr lang="en-US" sz="1600" spc="5" dirty="0">
                <a:cs typeface="Trebuchet MS"/>
              </a:rPr>
              <a:t>rhodopsin </a:t>
            </a:r>
            <a:r>
              <a:rPr lang="en-US" sz="1600" spc="-40" dirty="0">
                <a:cs typeface="Trebuchet MS"/>
              </a:rPr>
              <a:t>is inactive (in </a:t>
            </a:r>
            <a:r>
              <a:rPr lang="en-US" sz="1600" spc="-45" dirty="0">
                <a:cs typeface="Trebuchet MS"/>
              </a:rPr>
              <a:t>11 </a:t>
            </a:r>
            <a:r>
              <a:rPr lang="en-US" sz="1600" spc="-35" dirty="0">
                <a:cs typeface="Trebuchet MS"/>
              </a:rPr>
              <a:t>cis-retinal form which needs light for </a:t>
            </a:r>
            <a:r>
              <a:rPr lang="en-US" sz="1600" spc="-20" dirty="0">
                <a:cs typeface="Trebuchet MS"/>
              </a:rPr>
              <a:t>its </a:t>
            </a:r>
            <a:r>
              <a:rPr lang="en-US" sz="1600" spc="-10" dirty="0">
                <a:cs typeface="Trebuchet MS"/>
              </a:rPr>
              <a:t>activation</a:t>
            </a:r>
            <a:r>
              <a:rPr lang="en-US" sz="1600" spc="-40" dirty="0">
                <a:cs typeface="Trebuchet MS"/>
              </a:rPr>
              <a:t> </a:t>
            </a:r>
            <a:r>
              <a:rPr lang="en-US" sz="1600" spc="-265" dirty="0">
                <a:cs typeface="Trebuchet MS"/>
              </a:rPr>
              <a:t>)     ,   </a:t>
            </a:r>
            <a:r>
              <a:rPr lang="en-US" sz="1600" spc="-40" dirty="0">
                <a:cs typeface="Trebuchet MS"/>
              </a:rPr>
              <a:t>inactive</a:t>
            </a:r>
            <a:r>
              <a:rPr lang="en-US" sz="1600" spc="-50" dirty="0">
                <a:cs typeface="Trebuchet MS"/>
              </a:rPr>
              <a:t> </a:t>
            </a:r>
            <a:r>
              <a:rPr lang="en-US" sz="1600" spc="5" dirty="0">
                <a:cs typeface="Trebuchet MS"/>
              </a:rPr>
              <a:t>rhodopsin </a:t>
            </a:r>
            <a:r>
              <a:rPr lang="en-US" sz="1600" spc="-40" dirty="0">
                <a:cs typeface="Trebuchet MS"/>
              </a:rPr>
              <a:t>is</a:t>
            </a:r>
            <a:r>
              <a:rPr lang="en-US" sz="1600" spc="-90" dirty="0">
                <a:cs typeface="Trebuchet MS"/>
              </a:rPr>
              <a:t> </a:t>
            </a:r>
            <a:r>
              <a:rPr lang="en-US" sz="1600" spc="-35" dirty="0">
                <a:cs typeface="Trebuchet MS"/>
              </a:rPr>
              <a:t>essential</a:t>
            </a:r>
            <a:r>
              <a:rPr lang="en-US" sz="1600" spc="-60" dirty="0">
                <a:cs typeface="Trebuchet MS"/>
              </a:rPr>
              <a:t> </a:t>
            </a:r>
            <a:r>
              <a:rPr lang="en-US" sz="1600" spc="-30" dirty="0">
                <a:cs typeface="Trebuchet MS"/>
              </a:rPr>
              <a:t>for </a:t>
            </a:r>
            <a:r>
              <a:rPr lang="en-US" sz="1600" spc="-10" dirty="0">
                <a:cs typeface="Trebuchet MS"/>
              </a:rPr>
              <a:t>depolarization</a:t>
            </a:r>
            <a:endParaRPr lang="en-US" sz="1600" dirty="0">
              <a:cs typeface="Trebuchet MS"/>
            </a:endParaRPr>
          </a:p>
          <a:p>
            <a:pPr marL="184150" indent="-171450">
              <a:lnSpc>
                <a:spcPts val="2595"/>
              </a:lnSpc>
              <a:spcBef>
                <a:spcPts val="25"/>
              </a:spcBef>
              <a:buFontTx/>
              <a:buChar char="-"/>
              <a:tabLst>
                <a:tab pos="366395" algn="l"/>
              </a:tabLst>
            </a:pPr>
            <a:r>
              <a:rPr lang="en-US" sz="1600" spc="-20" dirty="0">
                <a:cs typeface="Trebuchet MS"/>
              </a:rPr>
              <a:t>its</a:t>
            </a:r>
            <a:r>
              <a:rPr lang="en-US" sz="1600" spc="-70" dirty="0">
                <a:cs typeface="Trebuchet MS"/>
              </a:rPr>
              <a:t> </a:t>
            </a:r>
            <a:r>
              <a:rPr lang="en-US" sz="1600" spc="-20" dirty="0">
                <a:cs typeface="Trebuchet MS"/>
              </a:rPr>
              <a:t>inactivation</a:t>
            </a:r>
            <a:r>
              <a:rPr lang="en-US" sz="1600" spc="-55" dirty="0">
                <a:cs typeface="Trebuchet MS"/>
              </a:rPr>
              <a:t> </a:t>
            </a:r>
            <a:r>
              <a:rPr lang="en-US" sz="1600" spc="-40" dirty="0">
                <a:cs typeface="Trebuchet MS"/>
              </a:rPr>
              <a:t>keeps</a:t>
            </a:r>
            <a:r>
              <a:rPr lang="en-US" sz="1600" spc="-50" dirty="0">
                <a:cs typeface="Trebuchet MS"/>
              </a:rPr>
              <a:t> </a:t>
            </a:r>
            <a:r>
              <a:rPr lang="en-US" sz="1600" spc="204" dirty="0">
                <a:cs typeface="Trebuchet MS"/>
              </a:rPr>
              <a:t>Na</a:t>
            </a:r>
            <a:r>
              <a:rPr lang="en-US" sz="1600" spc="-70" dirty="0">
                <a:cs typeface="Trebuchet MS"/>
              </a:rPr>
              <a:t> </a:t>
            </a:r>
            <a:r>
              <a:rPr lang="en-US" sz="1600" spc="-30" dirty="0">
                <a:cs typeface="Trebuchet MS"/>
              </a:rPr>
              <a:t>channels</a:t>
            </a:r>
            <a:r>
              <a:rPr lang="en-US" sz="1600" spc="-70" dirty="0">
                <a:cs typeface="Trebuchet MS"/>
              </a:rPr>
              <a:t> </a:t>
            </a:r>
            <a:r>
              <a:rPr lang="en-US" sz="1600" spc="-5" dirty="0">
                <a:cs typeface="Trebuchet MS"/>
              </a:rPr>
              <a:t>open</a:t>
            </a:r>
            <a:r>
              <a:rPr lang="en-US" sz="1600" spc="-60" dirty="0">
                <a:cs typeface="Trebuchet MS"/>
              </a:rPr>
              <a:t> </a:t>
            </a:r>
            <a:r>
              <a:rPr lang="en-US" sz="1600" spc="105" dirty="0">
                <a:cs typeface="Trebuchet MS"/>
              </a:rPr>
              <a:t>&amp;</a:t>
            </a:r>
            <a:r>
              <a:rPr lang="en-US" sz="1600" spc="-80" dirty="0">
                <a:cs typeface="Trebuchet MS"/>
              </a:rPr>
              <a:t> </a:t>
            </a:r>
            <a:r>
              <a:rPr lang="en-US" sz="1600" spc="204" dirty="0">
                <a:cs typeface="Trebuchet MS"/>
              </a:rPr>
              <a:t>Na</a:t>
            </a:r>
            <a:r>
              <a:rPr lang="en-US" sz="1600" spc="-60" dirty="0">
                <a:cs typeface="Trebuchet MS"/>
              </a:rPr>
              <a:t> </a:t>
            </a:r>
            <a:r>
              <a:rPr lang="en-US" sz="1600" spc="-10" dirty="0">
                <a:cs typeface="Trebuchet MS"/>
              </a:rPr>
              <a:t>current</a:t>
            </a:r>
            <a:r>
              <a:rPr lang="en-US" sz="1600" dirty="0">
                <a:cs typeface="Trebuchet MS"/>
              </a:rPr>
              <a:t> occurs</a:t>
            </a:r>
          </a:p>
          <a:p>
            <a:pPr marL="184150" indent="-171450">
              <a:lnSpc>
                <a:spcPts val="2595"/>
              </a:lnSpc>
              <a:spcBef>
                <a:spcPts val="25"/>
              </a:spcBef>
              <a:buFontTx/>
              <a:buChar char="-"/>
              <a:tabLst>
                <a:tab pos="366395" algn="l"/>
              </a:tabLst>
            </a:pPr>
            <a:endParaRPr lang="en-US" sz="1600" dirty="0">
              <a:solidFill>
                <a:srgbClr val="A954AB"/>
              </a:solidFill>
            </a:endParaRPr>
          </a:p>
          <a:p>
            <a:pPr marL="12700" lvl="2">
              <a:lnSpc>
                <a:spcPts val="2595"/>
              </a:lnSpc>
              <a:spcBef>
                <a:spcPts val="25"/>
              </a:spcBef>
              <a:tabLst>
                <a:tab pos="366395" algn="l"/>
              </a:tabLst>
            </a:pPr>
            <a:r>
              <a:rPr lang="en-US" altLang="en-US" sz="1600" dirty="0">
                <a:solidFill>
                  <a:srgbClr val="528693"/>
                </a:solidFill>
              </a:rPr>
              <a:t>In the light (</a:t>
            </a:r>
            <a:r>
              <a:rPr lang="en-US" altLang="en-US" sz="1600" u="sng" dirty="0">
                <a:solidFill>
                  <a:srgbClr val="FF0000"/>
                </a:solidFill>
              </a:rPr>
              <a:t>Activation of rhodopsin)</a:t>
            </a:r>
            <a:r>
              <a:rPr lang="en-US" altLang="en-US" sz="1600" dirty="0">
                <a:solidFill>
                  <a:srgbClr val="528693"/>
                </a:solidFill>
              </a:rPr>
              <a:t> :  </a:t>
            </a:r>
            <a:r>
              <a:rPr lang="en-US" altLang="en-US" sz="1600" dirty="0"/>
              <a:t>retinine1 in the </a:t>
            </a:r>
            <a:r>
              <a:rPr lang="en-US" altLang="en-US" sz="1600" u="sng" dirty="0"/>
              <a:t>11-</a:t>
            </a:r>
            <a:r>
              <a:rPr lang="en-US" altLang="en-US" sz="1600" i="1" u="sng" dirty="0"/>
              <a:t>cis</a:t>
            </a:r>
            <a:r>
              <a:rPr lang="en-US" altLang="en-US" sz="1600" u="sng" dirty="0"/>
              <a:t> configuration</a:t>
            </a:r>
            <a:r>
              <a:rPr lang="en-US" altLang="en-US" sz="1600" dirty="0"/>
              <a:t>        </a:t>
            </a:r>
            <a:r>
              <a:rPr lang="en-US" altLang="en-US" sz="1600" u="sng" dirty="0"/>
              <a:t>All-</a:t>
            </a:r>
            <a:r>
              <a:rPr lang="en-US" altLang="en-US" sz="1600" i="1" u="sng" dirty="0"/>
              <a:t>trans</a:t>
            </a:r>
            <a:r>
              <a:rPr lang="en-US" altLang="en-US" sz="1600" u="sng" dirty="0"/>
              <a:t> isomer</a:t>
            </a:r>
            <a:r>
              <a:rPr lang="en-US" altLang="en-US" sz="1600" dirty="0"/>
              <a:t> </a:t>
            </a:r>
            <a:r>
              <a:rPr lang="en-US" altLang="en-US" sz="1600" dirty="0">
                <a:sym typeface="Wingdings"/>
              </a:rPr>
              <a:t> </a:t>
            </a:r>
            <a:r>
              <a:rPr lang="en-US" altLang="en-US" sz="1600" dirty="0" err="1"/>
              <a:t>Metarhodopsin</a:t>
            </a:r>
            <a:r>
              <a:rPr lang="en-US" altLang="en-US" sz="1600" dirty="0"/>
              <a:t> II (Closure </a:t>
            </a:r>
            <a:r>
              <a:rPr lang="en-US" altLang="en-US" sz="1600" dirty="0" smtClean="0"/>
              <a:t>of</a:t>
            </a:r>
          </a:p>
          <a:p>
            <a:pPr marL="12700" lvl="2">
              <a:lnSpc>
                <a:spcPts val="2595"/>
              </a:lnSpc>
              <a:spcBef>
                <a:spcPts val="25"/>
              </a:spcBef>
              <a:tabLst>
                <a:tab pos="366395" algn="l"/>
              </a:tabLst>
            </a:pPr>
            <a:r>
              <a:rPr lang="en-US" altLang="en-US" sz="1600" dirty="0" smtClean="0"/>
              <a:t> </a:t>
            </a:r>
          </a:p>
          <a:p>
            <a:pPr marL="12700" lvl="2">
              <a:lnSpc>
                <a:spcPts val="2595"/>
              </a:lnSpc>
              <a:spcBef>
                <a:spcPts val="25"/>
              </a:spcBef>
              <a:tabLst>
                <a:tab pos="366395" algn="l"/>
              </a:tabLst>
            </a:pPr>
            <a:r>
              <a:rPr lang="en-US" altLang="en-US" sz="1600" dirty="0" smtClean="0"/>
              <a:t>Na </a:t>
            </a:r>
            <a:r>
              <a:rPr lang="en-US" altLang="en-US" sz="1600" dirty="0"/>
              <a:t>channels)</a:t>
            </a:r>
            <a:r>
              <a:rPr lang="en-US" altLang="en-US" sz="1600" dirty="0">
                <a:sym typeface="Wingdings"/>
              </a:rPr>
              <a:t> </a:t>
            </a:r>
            <a:r>
              <a:rPr lang="en-US" altLang="en-US" sz="1600" dirty="0"/>
              <a:t> </a:t>
            </a:r>
            <a:r>
              <a:rPr lang="en-US" altLang="en-US" sz="1600" dirty="0" err="1"/>
              <a:t>metarhodopsin</a:t>
            </a:r>
            <a:r>
              <a:rPr lang="en-US" altLang="en-US" sz="1600" dirty="0"/>
              <a:t> II</a:t>
            </a:r>
            <a:r>
              <a:rPr lang="en-US" altLang="en-US" sz="1600" dirty="0">
                <a:sym typeface="Wingdings"/>
              </a:rPr>
              <a:t></a:t>
            </a:r>
            <a:r>
              <a:rPr lang="en-US" altLang="en-US" sz="1600" dirty="0"/>
              <a:t> all-trans-retinal by a conformational change (bleaching) and all </a:t>
            </a:r>
            <a:endParaRPr lang="en-US" altLang="en-US" sz="1600" dirty="0" smtClean="0"/>
          </a:p>
          <a:p>
            <a:pPr marL="12700" lvl="2">
              <a:lnSpc>
                <a:spcPts val="2595"/>
              </a:lnSpc>
              <a:spcBef>
                <a:spcPts val="25"/>
              </a:spcBef>
              <a:tabLst>
                <a:tab pos="366395" algn="l"/>
              </a:tabLst>
            </a:pPr>
            <a:r>
              <a:rPr lang="en-US" altLang="en-US" sz="1600" dirty="0" smtClean="0"/>
              <a:t>trans-retinal </a:t>
            </a:r>
            <a:r>
              <a:rPr lang="en-US" altLang="en-US" sz="1600" dirty="0"/>
              <a:t>separate from opsin by light and opsin remains alone.</a:t>
            </a:r>
          </a:p>
          <a:p>
            <a:pPr marL="12700" lvl="2">
              <a:lnSpc>
                <a:spcPts val="2595"/>
              </a:lnSpc>
              <a:spcBef>
                <a:spcPts val="25"/>
              </a:spcBef>
              <a:tabLst>
                <a:tab pos="366395" algn="l"/>
              </a:tabLst>
            </a:pPr>
            <a:endParaRPr lang="en-US" altLang="en-US" sz="1600" dirty="0"/>
          </a:p>
          <a:p>
            <a:pPr marL="12700" lvl="2">
              <a:lnSpc>
                <a:spcPts val="2595"/>
              </a:lnSpc>
              <a:spcBef>
                <a:spcPts val="25"/>
              </a:spcBef>
              <a:tabLst>
                <a:tab pos="366395" algn="l"/>
              </a:tabLst>
            </a:pPr>
            <a:endParaRPr lang="en-US" altLang="en-US" sz="1600" dirty="0"/>
          </a:p>
          <a:p>
            <a:r>
              <a:rPr lang="en-US" altLang="en-US" sz="1600" dirty="0">
                <a:solidFill>
                  <a:srgbClr val="528693"/>
                </a:solidFill>
              </a:rPr>
              <a:t>In the dark </a:t>
            </a:r>
            <a:r>
              <a:rPr lang="en-US" altLang="en-US" sz="1600" dirty="0" smtClean="0">
                <a:solidFill>
                  <a:srgbClr val="528693"/>
                </a:solidFill>
              </a:rPr>
              <a:t>again: </a:t>
            </a:r>
            <a:r>
              <a:rPr lang="en-US" altLang="en-US" sz="1600" dirty="0"/>
              <a:t>trans-retinal is enzymatically re-converted to the 11-cis-retinal form via an retinal isomerase enzyme.</a:t>
            </a:r>
          </a:p>
          <a:p>
            <a:r>
              <a:rPr lang="en-US" altLang="en-US" sz="1600" dirty="0"/>
              <a:t>- Since the </a:t>
            </a:r>
            <a:r>
              <a:rPr lang="en-US" altLang="en-US" sz="1600" dirty="0" err="1"/>
              <a:t>scotopsin</a:t>
            </a:r>
            <a:r>
              <a:rPr lang="en-US" altLang="en-US" sz="1600" dirty="0"/>
              <a:t> is present alone (having been removed from the rhodopsin) it immediately will combine with 11-cis-retinal to regenerate new rhodopsin , </a:t>
            </a:r>
            <a:r>
              <a:rPr lang="en-US" altLang="en-US" sz="1600" dirty="0">
                <a:solidFill>
                  <a:srgbClr val="528693"/>
                </a:solidFill>
              </a:rPr>
              <a:t>so : </a:t>
            </a:r>
            <a:r>
              <a:rPr lang="en-US" altLang="en-US" sz="1600" dirty="0"/>
              <a:t> </a:t>
            </a:r>
            <a:r>
              <a:rPr lang="en-US" altLang="en-US" sz="1600" dirty="0">
                <a:solidFill>
                  <a:srgbClr val="FF0000"/>
                </a:solidFill>
              </a:rPr>
              <a:t>11cis-Retinal in rods + </a:t>
            </a:r>
            <a:r>
              <a:rPr lang="en-US" altLang="en-US" sz="1600" dirty="0" err="1">
                <a:solidFill>
                  <a:srgbClr val="FF0000"/>
                </a:solidFill>
              </a:rPr>
              <a:t>scotopcin</a:t>
            </a:r>
            <a:r>
              <a:rPr lang="en-US" altLang="en-US" sz="1600" dirty="0">
                <a:solidFill>
                  <a:srgbClr val="FF0000"/>
                </a:solidFill>
              </a:rPr>
              <a:t> → → rhodopsin regeneration </a:t>
            </a:r>
          </a:p>
          <a:p>
            <a:pPr marL="12700" lvl="2">
              <a:lnSpc>
                <a:spcPts val="2595"/>
              </a:lnSpc>
              <a:spcBef>
                <a:spcPts val="25"/>
              </a:spcBef>
              <a:tabLst>
                <a:tab pos="366395" algn="l"/>
              </a:tabLst>
            </a:pPr>
            <a:endParaRPr lang="en-US" altLang="en-US" sz="1600" dirty="0"/>
          </a:p>
          <a:p>
            <a:pPr marL="12700">
              <a:lnSpc>
                <a:spcPts val="2595"/>
              </a:lnSpc>
              <a:spcBef>
                <a:spcPts val="25"/>
              </a:spcBef>
              <a:tabLst>
                <a:tab pos="366395" algn="l"/>
              </a:tabLst>
            </a:pPr>
            <a:endParaRPr lang="en-US" altLang="en-US" sz="1600" dirty="0"/>
          </a:p>
          <a:p>
            <a:endParaRPr lang="en-US" altLang="en-US" sz="1600" b="1" dirty="0">
              <a:solidFill>
                <a:srgbClr val="528693"/>
              </a:solidFill>
            </a:endParaRPr>
          </a:p>
          <a:p>
            <a:endParaRPr lang="en-US" altLang="en-US" sz="1600" b="1" dirty="0">
              <a:solidFill>
                <a:srgbClr val="528693"/>
              </a:solidFill>
            </a:endParaRPr>
          </a:p>
          <a:p>
            <a:endParaRPr lang="en-US" altLang="en-US" sz="1600" b="1" dirty="0">
              <a:solidFill>
                <a:srgbClr val="528693"/>
              </a:solidFill>
            </a:endParaRPr>
          </a:p>
          <a:p>
            <a:endParaRPr lang="en-US" altLang="en-US" sz="1600" b="1" dirty="0">
              <a:solidFill>
                <a:srgbClr val="528693"/>
              </a:solidFill>
            </a:endParaRPr>
          </a:p>
          <a:p>
            <a:endParaRPr lang="en-US" altLang="en-US" sz="1600" b="1" dirty="0">
              <a:solidFill>
                <a:srgbClr val="528693"/>
              </a:solidFill>
            </a:endParaRPr>
          </a:p>
        </p:txBody>
      </p:sp>
      <p:sp>
        <p:nvSpPr>
          <p:cNvPr id="5" name="AutoShape 4"/>
          <p:cNvSpPr>
            <a:spLocks noChangeArrowheads="1"/>
          </p:cNvSpPr>
          <p:nvPr/>
        </p:nvSpPr>
        <p:spPr bwMode="auto">
          <a:xfrm rot="16200000">
            <a:off x="7057549" y="2139331"/>
            <a:ext cx="295573" cy="869962"/>
          </a:xfrm>
          <a:prstGeom prst="curvedLeftArrow">
            <a:avLst>
              <a:gd name="adj1" fmla="val 22878"/>
              <a:gd name="adj2" fmla="val 45756"/>
              <a:gd name="adj3" fmla="val 33333"/>
            </a:avLst>
          </a:prstGeom>
          <a:solidFill>
            <a:srgbClr val="FFFFCC"/>
          </a:solidFill>
          <a:ln w="9525">
            <a:solidFill>
              <a:schemeClr val="tx1"/>
            </a:solidFill>
            <a:miter lim="800000"/>
            <a:headEnd/>
            <a:tailEnd/>
          </a:ln>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ar-SA" altLang="en-US"/>
          </a:p>
        </p:txBody>
      </p:sp>
      <p:sp>
        <p:nvSpPr>
          <p:cNvPr id="6" name="Rectangle 5"/>
          <p:cNvSpPr/>
          <p:nvPr/>
        </p:nvSpPr>
        <p:spPr>
          <a:xfrm>
            <a:off x="6935870" y="2462222"/>
            <a:ext cx="538930" cy="307777"/>
          </a:xfrm>
          <a:prstGeom prst="rect">
            <a:avLst/>
          </a:prstGeom>
        </p:spPr>
        <p:txBody>
          <a:bodyPr wrap="none">
            <a:spAutoFit/>
          </a:bodyPr>
          <a:lstStyle/>
          <a:p>
            <a:r>
              <a:rPr lang="en-US" altLang="en-US" sz="1400" dirty="0">
                <a:solidFill>
                  <a:srgbClr val="FFFF00"/>
                </a:solidFill>
              </a:rPr>
              <a:t>Light</a:t>
            </a:r>
            <a:endParaRPr lang="en-US" sz="1400" dirty="0"/>
          </a:p>
        </p:txBody>
      </p:sp>
      <p:sp>
        <p:nvSpPr>
          <p:cNvPr id="16" name="Rectangle 15"/>
          <p:cNvSpPr/>
          <p:nvPr/>
        </p:nvSpPr>
        <p:spPr>
          <a:xfrm>
            <a:off x="609461" y="3284984"/>
            <a:ext cx="10969942" cy="792088"/>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8846075" y="3284984"/>
            <a:ext cx="2733328" cy="307777"/>
          </a:xfrm>
          <a:prstGeom prst="rect">
            <a:avLst/>
          </a:prstGeom>
          <a:solidFill>
            <a:srgbClr val="E4CBE7"/>
          </a:solidFill>
          <a:ln>
            <a:solidFill>
              <a:srgbClr val="A954AB"/>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FEMALES’ SLIDES </a:t>
            </a:r>
          </a:p>
        </p:txBody>
      </p:sp>
    </p:spTree>
    <p:extLst>
      <p:ext uri="{BB962C8B-B14F-4D97-AF65-F5344CB8AC3E}">
        <p14:creationId xmlns:p14="http://schemas.microsoft.com/office/powerpoint/2010/main" val="16791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Electrophysiology of  vision </a:t>
            </a:r>
            <a:br>
              <a:rPr lang="en-US" dirty="0" smtClean="0"/>
            </a:br>
            <a:r>
              <a:rPr lang="en-US" dirty="0" smtClean="0"/>
              <a:t>( </a:t>
            </a:r>
            <a:r>
              <a:rPr lang="en-US" dirty="0" err="1" smtClean="0"/>
              <a:t>phototransduction</a:t>
            </a:r>
            <a:r>
              <a:rPr lang="en-US" dirty="0" smtClean="0"/>
              <a: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11</a:t>
            </a:fld>
            <a:endParaRPr lang="en-US" dirty="0"/>
          </a:p>
        </p:txBody>
      </p:sp>
      <p:sp>
        <p:nvSpPr>
          <p:cNvPr id="4" name="Rectangle 3"/>
          <p:cNvSpPr/>
          <p:nvPr/>
        </p:nvSpPr>
        <p:spPr>
          <a:xfrm>
            <a:off x="609460" y="1412776"/>
            <a:ext cx="8149248" cy="4467890"/>
          </a:xfrm>
          <a:prstGeom prst="rect">
            <a:avLst/>
          </a:prstGeom>
        </p:spPr>
        <p:txBody>
          <a:bodyPr wrap="square">
            <a:spAutoFit/>
          </a:bodyPr>
          <a:lstStyle/>
          <a:p>
            <a:pPr marL="12700">
              <a:lnSpc>
                <a:spcPct val="100000"/>
              </a:lnSpc>
              <a:tabLst>
                <a:tab pos="3782060" algn="l"/>
              </a:tabLst>
            </a:pPr>
            <a:r>
              <a:rPr lang="en-US" sz="1600" u="sng" dirty="0" err="1" smtClean="0">
                <a:solidFill>
                  <a:srgbClr val="528693"/>
                </a:solidFill>
              </a:rPr>
              <a:t>Phototransduction</a:t>
            </a:r>
            <a:r>
              <a:rPr lang="en-US" sz="1600" u="sng" dirty="0" smtClean="0">
                <a:solidFill>
                  <a:srgbClr val="528693"/>
                </a:solidFill>
              </a:rPr>
              <a:t> : </a:t>
            </a:r>
            <a:endParaRPr lang="en-US" sz="1600" u="sng" spc="-5" dirty="0" smtClean="0">
              <a:solidFill>
                <a:srgbClr val="528693"/>
              </a:solidFill>
              <a:cs typeface="Times New Roman"/>
            </a:endParaRPr>
          </a:p>
          <a:p>
            <a:pPr marL="12700">
              <a:lnSpc>
                <a:spcPct val="100000"/>
              </a:lnSpc>
              <a:tabLst>
                <a:tab pos="3782060" algn="l"/>
              </a:tabLst>
            </a:pPr>
            <a:r>
              <a:rPr lang="en-US" sz="1600" spc="-5" dirty="0" smtClean="0">
                <a:solidFill>
                  <a:schemeClr val="bg2">
                    <a:lumMod val="75000"/>
                  </a:schemeClr>
                </a:solidFill>
                <a:cs typeface="Times New Roman"/>
              </a:rPr>
              <a:t>A-at dark </a:t>
            </a:r>
            <a:r>
              <a:rPr lang="en-US" sz="1600" b="1" dirty="0" smtClean="0">
                <a:solidFill>
                  <a:srgbClr val="FF0000"/>
                </a:solidFill>
                <a:cs typeface="Times New Roman"/>
              </a:rPr>
              <a:t>(</a:t>
            </a:r>
            <a:r>
              <a:rPr lang="en-US" sz="1600" b="1" spc="35" dirty="0" smtClean="0">
                <a:solidFill>
                  <a:srgbClr val="FF0000"/>
                </a:solidFill>
                <a:cs typeface="Times New Roman"/>
              </a:rPr>
              <a:t> </a:t>
            </a:r>
            <a:r>
              <a:rPr lang="en-US" sz="1600" b="1" u="heavy" dirty="0" smtClean="0">
                <a:solidFill>
                  <a:srgbClr val="FF0000"/>
                </a:solidFill>
                <a:cs typeface="Times New Roman"/>
              </a:rPr>
              <a:t>scotopic vision, </a:t>
            </a:r>
            <a:r>
              <a:rPr lang="en-US" sz="1600" b="1" u="heavy" dirty="0" err="1" smtClean="0">
                <a:solidFill>
                  <a:srgbClr val="FF0000"/>
                </a:solidFill>
                <a:cs typeface="Times New Roman"/>
              </a:rPr>
              <a:t>dimlight</a:t>
            </a:r>
            <a:r>
              <a:rPr lang="en-US" sz="1600" b="1" u="heavy" spc="-100" dirty="0" smtClean="0">
                <a:solidFill>
                  <a:srgbClr val="FF0000"/>
                </a:solidFill>
                <a:cs typeface="Times New Roman"/>
              </a:rPr>
              <a:t> </a:t>
            </a:r>
            <a:r>
              <a:rPr lang="en-US" sz="1600" b="1" u="heavy" dirty="0" smtClean="0">
                <a:solidFill>
                  <a:srgbClr val="FF0000"/>
                </a:solidFill>
                <a:cs typeface="Times New Roman"/>
              </a:rPr>
              <a:t>vision):</a:t>
            </a:r>
          </a:p>
          <a:p>
            <a:pPr marL="355600" indent="-342900">
              <a:lnSpc>
                <a:spcPct val="100000"/>
              </a:lnSpc>
              <a:buFont typeface="+mj-lt"/>
              <a:buAutoNum type="arabicPeriod"/>
              <a:tabLst>
                <a:tab pos="3782060" algn="l"/>
              </a:tabLst>
            </a:pPr>
            <a:r>
              <a:rPr lang="en-US" sz="1600" spc="-5" dirty="0" smtClean="0">
                <a:cs typeface="Times New Roman"/>
              </a:rPr>
              <a:t>Rhodopsin in </a:t>
            </a:r>
            <a:r>
              <a:rPr lang="en-US" sz="1600" spc="-15" dirty="0" smtClean="0">
                <a:cs typeface="Times New Roman"/>
              </a:rPr>
              <a:t>11-cisretinal </a:t>
            </a:r>
            <a:r>
              <a:rPr lang="en-US" sz="1600" dirty="0" smtClean="0">
                <a:cs typeface="Times New Roman"/>
              </a:rPr>
              <a:t>( inactive form-light sensitive</a:t>
            </a:r>
            <a:r>
              <a:rPr lang="en-US" sz="1600" spc="-60" dirty="0" smtClean="0">
                <a:cs typeface="Times New Roman"/>
              </a:rPr>
              <a:t> </a:t>
            </a:r>
            <a:r>
              <a:rPr lang="en-US" sz="1600" dirty="0" smtClean="0">
                <a:cs typeface="Times New Roman"/>
              </a:rPr>
              <a:t>form </a:t>
            </a:r>
            <a:r>
              <a:rPr lang="en-US" sz="1600" spc="-5" dirty="0" smtClean="0"/>
              <a:t>which </a:t>
            </a:r>
            <a:r>
              <a:rPr lang="en-US" sz="1600" spc="-10" dirty="0" smtClean="0"/>
              <a:t>increase </a:t>
            </a:r>
            <a:r>
              <a:rPr lang="en-US" sz="1600" dirty="0" smtClean="0"/>
              <a:t>sensitivity of </a:t>
            </a:r>
            <a:r>
              <a:rPr lang="en-US" sz="1600" spc="-15" dirty="0" smtClean="0"/>
              <a:t>rods </a:t>
            </a:r>
            <a:r>
              <a:rPr lang="en-US" sz="1600" dirty="0" smtClean="0"/>
              <a:t>to</a:t>
            </a:r>
            <a:r>
              <a:rPr lang="en-US" sz="1600" spc="-40" dirty="0" smtClean="0"/>
              <a:t> </a:t>
            </a:r>
            <a:r>
              <a:rPr lang="en-US" sz="1600" dirty="0" smtClean="0"/>
              <a:t>light)  </a:t>
            </a:r>
          </a:p>
          <a:p>
            <a:pPr marL="355600" indent="-342900">
              <a:lnSpc>
                <a:spcPct val="100000"/>
              </a:lnSpc>
              <a:buFont typeface="+mj-lt"/>
              <a:buAutoNum type="arabicPeriod"/>
              <a:tabLst>
                <a:tab pos="3782060" algn="l"/>
              </a:tabLst>
            </a:pPr>
            <a:endParaRPr lang="en-US" sz="1600" dirty="0" smtClean="0"/>
          </a:p>
          <a:p>
            <a:pPr marL="355600" indent="-342900">
              <a:lnSpc>
                <a:spcPct val="100000"/>
              </a:lnSpc>
              <a:buFont typeface="+mj-lt"/>
              <a:buAutoNum type="arabicPeriod"/>
              <a:tabLst>
                <a:tab pos="3782060" algn="l"/>
              </a:tabLst>
            </a:pPr>
            <a:r>
              <a:rPr lang="en-US" sz="1600" dirty="0" smtClean="0"/>
              <a:t>(</a:t>
            </a:r>
            <a:r>
              <a:rPr lang="en-US" sz="1600" dirty="0" smtClean="0">
                <a:solidFill>
                  <a:schemeClr val="accent4">
                    <a:lumMod val="75000"/>
                  </a:schemeClr>
                </a:solidFill>
              </a:rPr>
              <a:t>5</a:t>
            </a:r>
            <a:r>
              <a:rPr lang="en-US" sz="1600" dirty="0" smtClean="0"/>
              <a:t> –GMP) </a:t>
            </a:r>
            <a:r>
              <a:rPr lang="en-US" sz="1600" spc="-5" dirty="0" smtClean="0"/>
              <a:t>in the </a:t>
            </a:r>
            <a:r>
              <a:rPr lang="en-US" sz="1600" dirty="0" smtClean="0"/>
              <a:t>c-</a:t>
            </a:r>
            <a:r>
              <a:rPr lang="en-US" sz="1600" dirty="0" err="1" smtClean="0"/>
              <a:t>gmp</a:t>
            </a:r>
            <a:r>
              <a:rPr lang="en-US" sz="1600" spc="-235" dirty="0" smtClean="0"/>
              <a:t> </a:t>
            </a:r>
            <a:r>
              <a:rPr lang="en-US" sz="1600" dirty="0" smtClean="0"/>
              <a:t>form c-</a:t>
            </a:r>
            <a:r>
              <a:rPr lang="en-US" sz="1600" dirty="0" err="1" smtClean="0"/>
              <a:t>gmp</a:t>
            </a:r>
            <a:r>
              <a:rPr lang="en-US" sz="1600" dirty="0" smtClean="0"/>
              <a:t> at </a:t>
            </a:r>
            <a:r>
              <a:rPr lang="en-US" sz="1600" u="heavy" dirty="0" smtClean="0">
                <a:solidFill>
                  <a:srgbClr val="FF0000"/>
                </a:solidFill>
              </a:rPr>
              <a:t>c-</a:t>
            </a:r>
            <a:r>
              <a:rPr lang="en-US" sz="1600" u="heavy" dirty="0" err="1" smtClean="0">
                <a:solidFill>
                  <a:srgbClr val="FF0000"/>
                </a:solidFill>
              </a:rPr>
              <a:t>gmp</a:t>
            </a:r>
            <a:r>
              <a:rPr lang="en-US" sz="1600" u="heavy" dirty="0" smtClean="0">
                <a:solidFill>
                  <a:srgbClr val="FF0000"/>
                </a:solidFill>
              </a:rPr>
              <a:t> gated </a:t>
            </a:r>
            <a:r>
              <a:rPr lang="en-US" sz="1600" u="heavy" spc="-5" dirty="0" err="1" smtClean="0">
                <a:solidFill>
                  <a:srgbClr val="FF0000"/>
                </a:solidFill>
              </a:rPr>
              <a:t>na</a:t>
            </a:r>
            <a:r>
              <a:rPr lang="en-US" sz="1600" u="heavy" spc="-5" dirty="0" smtClean="0">
                <a:solidFill>
                  <a:srgbClr val="FF0000"/>
                </a:solidFill>
              </a:rPr>
              <a:t> channels </a:t>
            </a:r>
            <a:r>
              <a:rPr lang="en-US" sz="1600" u="heavy" dirty="0" smtClean="0">
                <a:solidFill>
                  <a:srgbClr val="FF0000"/>
                </a:solidFill>
              </a:rPr>
              <a:t>of </a:t>
            </a:r>
            <a:r>
              <a:rPr lang="en-US" sz="1600" u="heavy" spc="-5" dirty="0" smtClean="0">
                <a:solidFill>
                  <a:srgbClr val="FF0000"/>
                </a:solidFill>
              </a:rPr>
              <a:t>the </a:t>
            </a:r>
            <a:r>
              <a:rPr lang="en-US" sz="1600" u="heavy" dirty="0" smtClean="0">
                <a:solidFill>
                  <a:srgbClr val="FF0000"/>
                </a:solidFill>
              </a:rPr>
              <a:t>outer segment </a:t>
            </a:r>
            <a:r>
              <a:rPr lang="en-US" sz="1600" dirty="0" smtClean="0"/>
              <a:t>, it  </a:t>
            </a:r>
            <a:r>
              <a:rPr lang="en-US" sz="1600" spc="-5" dirty="0" smtClean="0"/>
              <a:t>bound </a:t>
            </a:r>
            <a:r>
              <a:rPr lang="en-US" sz="1600" dirty="0" smtClean="0"/>
              <a:t>to </a:t>
            </a:r>
            <a:r>
              <a:rPr lang="en-US" sz="1600" spc="-10" dirty="0" smtClean="0"/>
              <a:t>proteins </a:t>
            </a:r>
            <a:r>
              <a:rPr lang="en-US" sz="1600" dirty="0" smtClean="0"/>
              <a:t>at</a:t>
            </a:r>
            <a:r>
              <a:rPr lang="en-US" sz="1600" spc="65" dirty="0" smtClean="0"/>
              <a:t> </a:t>
            </a:r>
            <a:r>
              <a:rPr lang="en-US" sz="1600" spc="-5" dirty="0" err="1" smtClean="0"/>
              <a:t>na</a:t>
            </a:r>
            <a:r>
              <a:rPr lang="en-US" sz="1600" spc="5" dirty="0" smtClean="0"/>
              <a:t> </a:t>
            </a:r>
            <a:r>
              <a:rPr lang="en-US" sz="1600" spc="-5" dirty="0" smtClean="0"/>
              <a:t>channel </a:t>
            </a:r>
            <a:r>
              <a:rPr lang="en-US" sz="1600" dirty="0" smtClean="0"/>
              <a:t>membrane </a:t>
            </a:r>
            <a:r>
              <a:rPr lang="en-US" sz="1600" dirty="0" smtClean="0">
                <a:solidFill>
                  <a:schemeClr val="bg1">
                    <a:lumMod val="50000"/>
                  </a:schemeClr>
                </a:solidFill>
              </a:rPr>
              <a:t>that will </a:t>
            </a:r>
            <a:r>
              <a:rPr lang="en-US" sz="1600" dirty="0" smtClean="0"/>
              <a:t>keep them</a:t>
            </a:r>
            <a:r>
              <a:rPr lang="en-US" sz="1600" spc="-90" dirty="0" smtClean="0"/>
              <a:t> </a:t>
            </a:r>
            <a:r>
              <a:rPr lang="en-US" sz="1600" spc="-5" dirty="0" smtClean="0"/>
              <a:t>open) </a:t>
            </a:r>
            <a:r>
              <a:rPr lang="en-US" sz="1600" dirty="0" smtClean="0"/>
              <a:t>→ </a:t>
            </a:r>
            <a:r>
              <a:rPr lang="en-US" sz="1600" spc="-5" dirty="0" smtClean="0"/>
              <a:t>opening </a:t>
            </a:r>
            <a:r>
              <a:rPr lang="en-US" sz="1600" dirty="0" smtClean="0"/>
              <a:t>of </a:t>
            </a:r>
            <a:r>
              <a:rPr lang="en-US" sz="1600" spc="-5" dirty="0" err="1" smtClean="0"/>
              <a:t>na</a:t>
            </a:r>
            <a:r>
              <a:rPr lang="en-US" sz="1600" spc="-5" dirty="0" smtClean="0"/>
              <a:t> channels </a:t>
            </a:r>
            <a:r>
              <a:rPr lang="en-US" sz="1600" dirty="0" smtClean="0"/>
              <a:t>at outer segment → allow </a:t>
            </a:r>
            <a:r>
              <a:rPr lang="en-US" sz="1600" spc="-5" dirty="0" err="1" smtClean="0"/>
              <a:t>na</a:t>
            </a:r>
            <a:r>
              <a:rPr lang="en-US" sz="1600" spc="-50" dirty="0" smtClean="0"/>
              <a:t> </a:t>
            </a:r>
            <a:r>
              <a:rPr lang="en-US" sz="1600" dirty="0" smtClean="0"/>
              <a:t>influx after its is </a:t>
            </a:r>
            <a:r>
              <a:rPr lang="en-US" sz="1600" spc="-5" dirty="0" smtClean="0"/>
              <a:t>pumped </a:t>
            </a:r>
            <a:r>
              <a:rPr lang="en-US" sz="1600" dirty="0" smtClean="0"/>
              <a:t>out </a:t>
            </a:r>
            <a:r>
              <a:rPr lang="en-US" sz="1600" spc="-10" dirty="0" smtClean="0"/>
              <a:t>from </a:t>
            </a:r>
            <a:r>
              <a:rPr lang="en-US" sz="1600" dirty="0" err="1" smtClean="0"/>
              <a:t>na</a:t>
            </a:r>
            <a:r>
              <a:rPr lang="en-US" sz="1600" dirty="0" smtClean="0"/>
              <a:t> </a:t>
            </a:r>
            <a:r>
              <a:rPr lang="en-US" sz="1600" spc="-5" dirty="0" smtClean="0"/>
              <a:t>–K </a:t>
            </a:r>
            <a:r>
              <a:rPr lang="en-US" sz="1600" dirty="0" smtClean="0"/>
              <a:t>pump of the inner</a:t>
            </a:r>
            <a:r>
              <a:rPr lang="en-US" sz="1600" spc="-120" dirty="0" smtClean="0"/>
              <a:t> </a:t>
            </a:r>
            <a:r>
              <a:rPr lang="en-US" sz="1600" dirty="0" smtClean="0"/>
              <a:t>segment→ </a:t>
            </a:r>
            <a:r>
              <a:rPr lang="en-US" sz="1600" spc="-5" dirty="0" smtClean="0"/>
              <a:t>depolarization. </a:t>
            </a:r>
            <a:r>
              <a:rPr lang="en-US" sz="1600" dirty="0" smtClean="0"/>
              <a:t>(</a:t>
            </a:r>
            <a:r>
              <a:rPr lang="en-US" sz="1600" dirty="0" smtClean="0">
                <a:solidFill>
                  <a:schemeClr val="accent4">
                    <a:lumMod val="75000"/>
                  </a:schemeClr>
                </a:solidFill>
              </a:rPr>
              <a:t>-40 </a:t>
            </a:r>
            <a:r>
              <a:rPr lang="en-US" sz="1600" dirty="0" err="1" smtClean="0"/>
              <a:t>mvolt</a:t>
            </a:r>
            <a:r>
              <a:rPr lang="en-US" sz="1600" dirty="0" smtClean="0"/>
              <a:t> , instead of </a:t>
            </a:r>
            <a:r>
              <a:rPr lang="en-US" sz="1600" dirty="0" smtClean="0">
                <a:solidFill>
                  <a:schemeClr val="accent4">
                    <a:lumMod val="75000"/>
                  </a:schemeClr>
                </a:solidFill>
              </a:rPr>
              <a:t>-80 </a:t>
            </a:r>
            <a:r>
              <a:rPr lang="en-US" sz="1600" dirty="0" err="1" smtClean="0"/>
              <a:t>mvolt</a:t>
            </a:r>
            <a:r>
              <a:rPr lang="en-US" sz="1600" dirty="0" smtClean="0"/>
              <a:t> </a:t>
            </a:r>
            <a:r>
              <a:rPr lang="en-US" sz="1600" spc="-5" dirty="0" smtClean="0"/>
              <a:t>in most</a:t>
            </a:r>
            <a:r>
              <a:rPr lang="en-US" sz="1600" spc="-95" dirty="0" smtClean="0"/>
              <a:t> </a:t>
            </a:r>
            <a:r>
              <a:rPr lang="en-US" sz="1600" spc="-5" dirty="0" smtClean="0"/>
              <a:t>receptors)</a:t>
            </a:r>
          </a:p>
          <a:p>
            <a:pPr marL="355600" indent="-342900">
              <a:lnSpc>
                <a:spcPct val="100000"/>
              </a:lnSpc>
              <a:buFont typeface="+mj-lt"/>
              <a:buAutoNum type="arabicPeriod"/>
              <a:tabLst>
                <a:tab pos="3782060" algn="l"/>
              </a:tabLst>
            </a:pPr>
            <a:endParaRPr lang="en-US" sz="1600" spc="-5" dirty="0" smtClean="0"/>
          </a:p>
          <a:p>
            <a:pPr marL="355600" indent="-342900">
              <a:lnSpc>
                <a:spcPct val="100000"/>
              </a:lnSpc>
              <a:buFont typeface="+mj-lt"/>
              <a:buAutoNum type="arabicPeriod"/>
              <a:tabLst>
                <a:tab pos="3782060" algn="l"/>
              </a:tabLst>
            </a:pPr>
            <a:r>
              <a:rPr lang="en-US" sz="1600" spc="-5" dirty="0" smtClean="0">
                <a:solidFill>
                  <a:srgbClr val="FF0000"/>
                </a:solidFill>
              </a:rPr>
              <a:t>Dark </a:t>
            </a:r>
            <a:r>
              <a:rPr lang="en-US" sz="1600" spc="-10" dirty="0" smtClean="0">
                <a:solidFill>
                  <a:srgbClr val="FF0000"/>
                </a:solidFill>
              </a:rPr>
              <a:t>current </a:t>
            </a:r>
            <a:r>
              <a:rPr lang="en-US" sz="1600" dirty="0" smtClean="0">
                <a:solidFill>
                  <a:srgbClr val="FF0000"/>
                </a:solidFill>
              </a:rPr>
              <a:t>(</a:t>
            </a:r>
            <a:r>
              <a:rPr lang="en-US" sz="1600" dirty="0" err="1" smtClean="0">
                <a:solidFill>
                  <a:srgbClr val="FF0000"/>
                </a:solidFill>
              </a:rPr>
              <a:t>na</a:t>
            </a:r>
            <a:r>
              <a:rPr lang="en-US" sz="1600" dirty="0" smtClean="0">
                <a:solidFill>
                  <a:srgbClr val="FF0000"/>
                </a:solidFill>
              </a:rPr>
              <a:t> </a:t>
            </a:r>
            <a:r>
              <a:rPr lang="en-US" sz="1600" spc="-5" dirty="0" smtClean="0">
                <a:solidFill>
                  <a:srgbClr val="FF0000"/>
                </a:solidFill>
              </a:rPr>
              <a:t>current):- </a:t>
            </a:r>
            <a:r>
              <a:rPr lang="en-US" sz="1600" spc="-5" dirty="0" smtClean="0"/>
              <a:t>at the inner </a:t>
            </a:r>
            <a:r>
              <a:rPr lang="en-US" sz="1600" dirty="0" smtClean="0"/>
              <a:t>segment </a:t>
            </a:r>
            <a:r>
              <a:rPr lang="en-US" sz="1600" spc="-10" dirty="0" err="1" smtClean="0"/>
              <a:t>na</a:t>
            </a:r>
            <a:r>
              <a:rPr lang="en-US" sz="1600" spc="5" dirty="0" smtClean="0"/>
              <a:t> </a:t>
            </a:r>
            <a:r>
              <a:rPr lang="en-US" sz="1600" spc="-5" dirty="0" smtClean="0"/>
              <a:t>pumped</a:t>
            </a:r>
          </a:p>
          <a:p>
            <a:pPr marL="83185">
              <a:lnSpc>
                <a:spcPts val="2595"/>
              </a:lnSpc>
              <a:tabLst>
                <a:tab pos="6469380" algn="l"/>
              </a:tabLst>
            </a:pPr>
            <a:r>
              <a:rPr lang="en-US" sz="1600" dirty="0" smtClean="0"/>
              <a:t>By </a:t>
            </a:r>
            <a:r>
              <a:rPr lang="en-US" sz="1600" spc="-5" dirty="0" err="1" smtClean="0"/>
              <a:t>na</a:t>
            </a:r>
            <a:r>
              <a:rPr lang="en-US" sz="1600" spc="-5" dirty="0" smtClean="0"/>
              <a:t>- </a:t>
            </a:r>
            <a:r>
              <a:rPr lang="en-US" sz="1600" dirty="0" smtClean="0"/>
              <a:t>K </a:t>
            </a:r>
            <a:r>
              <a:rPr lang="en-US" sz="1600" spc="-5" dirty="0" smtClean="0"/>
              <a:t>pump </a:t>
            </a:r>
            <a:r>
              <a:rPr lang="en-US" sz="1600" dirty="0" smtClean="0"/>
              <a:t>to outside &amp;</a:t>
            </a:r>
            <a:r>
              <a:rPr lang="en-US" sz="1600" spc="65" dirty="0" smtClean="0"/>
              <a:t> </a:t>
            </a:r>
            <a:r>
              <a:rPr lang="en-US" sz="1600" spc="-10" dirty="0" smtClean="0"/>
              <a:t>re-entered</a:t>
            </a:r>
            <a:r>
              <a:rPr lang="en-US" sz="1600" spc="-25" dirty="0" smtClean="0"/>
              <a:t> </a:t>
            </a:r>
            <a:r>
              <a:rPr lang="en-US" sz="1600" spc="-10" dirty="0" smtClean="0"/>
              <a:t>through </a:t>
            </a:r>
            <a:r>
              <a:rPr lang="en-US" sz="1600" dirty="0" err="1" smtClean="0"/>
              <a:t>na</a:t>
            </a:r>
            <a:r>
              <a:rPr lang="en-US" sz="1600" dirty="0" smtClean="0"/>
              <a:t> </a:t>
            </a:r>
            <a:r>
              <a:rPr lang="en-US" sz="1600" spc="-5" dirty="0" smtClean="0"/>
              <a:t>channels</a:t>
            </a:r>
            <a:r>
              <a:rPr lang="en-US" sz="1600" spc="-60" dirty="0" smtClean="0"/>
              <a:t> </a:t>
            </a:r>
            <a:r>
              <a:rPr lang="en-US" sz="1600" dirty="0" smtClean="0"/>
              <a:t>(</a:t>
            </a:r>
            <a:r>
              <a:rPr lang="en-US" sz="1600" dirty="0" smtClean="0">
                <a:cs typeface="Times New Roman"/>
              </a:rPr>
              <a:t>at outer segment ) → </a:t>
            </a:r>
            <a:r>
              <a:rPr lang="en-US" sz="1600" spc="-5" dirty="0" smtClean="0">
                <a:solidFill>
                  <a:srgbClr val="333300"/>
                </a:solidFill>
                <a:cs typeface="Times New Roman"/>
              </a:rPr>
              <a:t>depolarization </a:t>
            </a:r>
            <a:r>
              <a:rPr lang="en-US" sz="1600" dirty="0" smtClean="0">
                <a:solidFill>
                  <a:srgbClr val="333300"/>
                </a:solidFill>
                <a:cs typeface="Times New Roman"/>
              </a:rPr>
              <a:t>flow to </a:t>
            </a:r>
            <a:r>
              <a:rPr lang="en-US" sz="1600" spc="-5" dirty="0" smtClean="0">
                <a:solidFill>
                  <a:srgbClr val="333300"/>
                </a:solidFill>
                <a:cs typeface="Times New Roman"/>
              </a:rPr>
              <a:t>synaptic endings </a:t>
            </a:r>
            <a:r>
              <a:rPr lang="en-US" sz="1600" dirty="0" smtClean="0">
                <a:cs typeface="Times New Roman"/>
              </a:rPr>
              <a:t>→  </a:t>
            </a:r>
            <a:r>
              <a:rPr lang="en-US" sz="1600" dirty="0" smtClean="0">
                <a:solidFill>
                  <a:srgbClr val="FF0000"/>
                </a:solidFill>
                <a:cs typeface="Times New Roman"/>
              </a:rPr>
              <a:t>steady </a:t>
            </a:r>
            <a:r>
              <a:rPr lang="en-US" sz="1600" spc="-5" dirty="0" smtClean="0">
                <a:solidFill>
                  <a:srgbClr val="FF0000"/>
                </a:solidFill>
                <a:cs typeface="Times New Roman"/>
              </a:rPr>
              <a:t>increased </a:t>
            </a:r>
            <a:r>
              <a:rPr lang="en-US" sz="1600" spc="-10" dirty="0" smtClean="0">
                <a:solidFill>
                  <a:srgbClr val="FF0000"/>
                </a:solidFill>
                <a:cs typeface="Times New Roman"/>
              </a:rPr>
              <a:t>release</a:t>
            </a:r>
            <a:r>
              <a:rPr lang="en-US" sz="1600" spc="-30" dirty="0" smtClean="0">
                <a:solidFill>
                  <a:srgbClr val="FF0000"/>
                </a:solidFill>
                <a:cs typeface="Times New Roman"/>
              </a:rPr>
              <a:t> </a:t>
            </a:r>
            <a:r>
              <a:rPr lang="en-US" sz="1600" dirty="0" smtClean="0">
                <a:solidFill>
                  <a:srgbClr val="FF0000"/>
                </a:solidFill>
                <a:cs typeface="Times New Roman"/>
              </a:rPr>
              <a:t>of glutamate </a:t>
            </a:r>
            <a:r>
              <a:rPr lang="en-US" sz="1600" dirty="0" smtClean="0">
                <a:cs typeface="Times New Roman"/>
              </a:rPr>
              <a:t>at </a:t>
            </a:r>
            <a:r>
              <a:rPr lang="en-US" sz="1600" spc="-5" dirty="0" smtClean="0">
                <a:cs typeface="Times New Roman"/>
              </a:rPr>
              <a:t>synapses</a:t>
            </a:r>
            <a:r>
              <a:rPr lang="en-US" sz="1600" spc="-25" dirty="0" smtClean="0">
                <a:cs typeface="Times New Roman"/>
              </a:rPr>
              <a:t> </a:t>
            </a:r>
            <a:r>
              <a:rPr lang="en-US" sz="1600" spc="-5" dirty="0" smtClean="0">
                <a:cs typeface="Times New Roman"/>
              </a:rPr>
              <a:t>with</a:t>
            </a:r>
            <a:r>
              <a:rPr lang="en-US" sz="1600" spc="-10" dirty="0" smtClean="0">
                <a:cs typeface="Times New Roman"/>
              </a:rPr>
              <a:t> </a:t>
            </a:r>
            <a:r>
              <a:rPr lang="en-US" sz="1600" dirty="0" smtClean="0">
                <a:cs typeface="Times New Roman"/>
              </a:rPr>
              <a:t>bipolar  cells</a:t>
            </a:r>
            <a:r>
              <a:rPr lang="en-US" sz="1600" spc="-15" dirty="0" smtClean="0">
                <a:cs typeface="Times New Roman"/>
              </a:rPr>
              <a:t> </a:t>
            </a:r>
            <a:r>
              <a:rPr lang="en-US" sz="1600" dirty="0" smtClean="0">
                <a:cs typeface="Times New Roman"/>
              </a:rPr>
              <a:t>→</a:t>
            </a:r>
            <a:r>
              <a:rPr lang="en-US" sz="1600" spc="-5" dirty="0" smtClean="0">
                <a:cs typeface="Times New Roman"/>
              </a:rPr>
              <a:t> which </a:t>
            </a:r>
            <a:r>
              <a:rPr lang="en-US" sz="1600" dirty="0" smtClean="0">
                <a:cs typeface="Times New Roman"/>
              </a:rPr>
              <a:t>ge</a:t>
            </a:r>
            <a:r>
              <a:rPr lang="en-US" sz="1600" dirty="0" smtClean="0">
                <a:solidFill>
                  <a:srgbClr val="660033"/>
                </a:solidFill>
                <a:cs typeface="Times New Roman"/>
              </a:rPr>
              <a:t>t </a:t>
            </a:r>
            <a:r>
              <a:rPr lang="en-US" sz="1600" spc="-5" dirty="0" smtClean="0">
                <a:solidFill>
                  <a:srgbClr val="FF0000"/>
                </a:solidFill>
                <a:cs typeface="Times New Roman"/>
              </a:rPr>
              <a:t>depolarization </a:t>
            </a:r>
            <a:r>
              <a:rPr lang="en-US" sz="1600" dirty="0" smtClean="0">
                <a:cs typeface="Times New Roman"/>
              </a:rPr>
              <a:t>potential (</a:t>
            </a:r>
            <a:r>
              <a:rPr lang="en-US" sz="1600" spc="-35" dirty="0" smtClean="0">
                <a:cs typeface="Times New Roman"/>
              </a:rPr>
              <a:t> </a:t>
            </a:r>
            <a:r>
              <a:rPr lang="en-US" sz="1600" dirty="0" smtClean="0">
                <a:cs typeface="Times New Roman"/>
              </a:rPr>
              <a:t>off-center</a:t>
            </a:r>
            <a:r>
              <a:rPr lang="en-US" sz="1600" spc="-80" dirty="0" smtClean="0">
                <a:cs typeface="Times New Roman"/>
              </a:rPr>
              <a:t> </a:t>
            </a:r>
            <a:r>
              <a:rPr lang="en-US" sz="1600" dirty="0" smtClean="0">
                <a:cs typeface="Times New Roman"/>
              </a:rPr>
              <a:t>bipolar  cells)→ </a:t>
            </a:r>
            <a:r>
              <a:rPr lang="en-US" sz="1600" spc="-5" dirty="0" smtClean="0">
                <a:cs typeface="Times New Roman"/>
              </a:rPr>
              <a:t>depolarize </a:t>
            </a:r>
            <a:r>
              <a:rPr lang="en-US" sz="1600" dirty="0" smtClean="0">
                <a:cs typeface="Times New Roman"/>
              </a:rPr>
              <a:t>ganglion</a:t>
            </a:r>
            <a:r>
              <a:rPr lang="en-US" sz="1600" spc="-100" dirty="0" smtClean="0">
                <a:cs typeface="Times New Roman"/>
              </a:rPr>
              <a:t> </a:t>
            </a:r>
            <a:r>
              <a:rPr lang="en-US" sz="1600" dirty="0" smtClean="0">
                <a:cs typeface="Times New Roman"/>
              </a:rPr>
              <a:t>cells</a:t>
            </a:r>
          </a:p>
          <a:p>
            <a:pPr marL="83185">
              <a:lnSpc>
                <a:spcPts val="2595"/>
              </a:lnSpc>
              <a:tabLst>
                <a:tab pos="6469380" algn="l"/>
              </a:tabLst>
            </a:pPr>
            <a:endParaRPr lang="en-US" sz="1600" dirty="0"/>
          </a:p>
        </p:txBody>
      </p:sp>
      <p:sp>
        <p:nvSpPr>
          <p:cNvPr id="5" name="TextBox 4"/>
          <p:cNvSpPr txBox="1"/>
          <p:nvPr/>
        </p:nvSpPr>
        <p:spPr>
          <a:xfrm>
            <a:off x="9455497" y="0"/>
            <a:ext cx="2733328" cy="307777"/>
          </a:xfrm>
          <a:prstGeom prst="rect">
            <a:avLst/>
          </a:prstGeom>
          <a:solidFill>
            <a:srgbClr val="E4CBE7"/>
          </a:solidFill>
          <a:ln>
            <a:solidFill>
              <a:srgbClr val="A954AB"/>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FEMALES’ SLIDES </a:t>
            </a:r>
          </a:p>
        </p:txBody>
      </p:sp>
      <p:sp>
        <p:nvSpPr>
          <p:cNvPr id="6" name="object 18"/>
          <p:cNvSpPr/>
          <p:nvPr/>
        </p:nvSpPr>
        <p:spPr>
          <a:xfrm>
            <a:off x="8921724" y="1207735"/>
            <a:ext cx="2657679" cy="5216525"/>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106348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Visual cycle : </a:t>
            </a:r>
          </a:p>
        </p:txBody>
      </p:sp>
      <p:sp>
        <p:nvSpPr>
          <p:cNvPr id="3" name="Slide Number Placeholder 2"/>
          <p:cNvSpPr>
            <a:spLocks noGrp="1"/>
          </p:cNvSpPr>
          <p:nvPr>
            <p:ph type="sldNum" sz="quarter" idx="12"/>
          </p:nvPr>
        </p:nvSpPr>
        <p:spPr/>
        <p:txBody>
          <a:bodyPr/>
          <a:lstStyle/>
          <a:p>
            <a:fld id="{4929A69E-7D8F-4515-9605-0315ABD4F316}" type="slidenum">
              <a:rPr lang="en-US" smtClean="0"/>
              <a:t>12</a:t>
            </a:fld>
            <a:endParaRPr lang="en-US" dirty="0"/>
          </a:p>
        </p:txBody>
      </p:sp>
      <p:sp>
        <p:nvSpPr>
          <p:cNvPr id="5" name="Rectangle 4"/>
          <p:cNvSpPr/>
          <p:nvPr/>
        </p:nvSpPr>
        <p:spPr>
          <a:xfrm>
            <a:off x="638076" y="1233102"/>
            <a:ext cx="1758815" cy="400110"/>
          </a:xfrm>
          <a:prstGeom prst="rect">
            <a:avLst/>
          </a:prstGeom>
        </p:spPr>
        <p:txBody>
          <a:bodyPr wrap="none">
            <a:spAutoFit/>
          </a:bodyPr>
          <a:lstStyle/>
          <a:p>
            <a:r>
              <a:rPr lang="en-US" altLang="en-US" dirty="0" smtClean="0">
                <a:solidFill>
                  <a:srgbClr val="528693"/>
                </a:solidFill>
              </a:rPr>
              <a:t>B- in the light : </a:t>
            </a:r>
            <a:endParaRPr lang="en-US" altLang="en-US" dirty="0">
              <a:solidFill>
                <a:srgbClr val="528693"/>
              </a:solidFill>
            </a:endParaRPr>
          </a:p>
        </p:txBody>
      </p:sp>
      <p:grpSp>
        <p:nvGrpSpPr>
          <p:cNvPr id="4" name="Group 3"/>
          <p:cNvGrpSpPr/>
          <p:nvPr/>
        </p:nvGrpSpPr>
        <p:grpSpPr>
          <a:xfrm>
            <a:off x="367346" y="1735442"/>
            <a:ext cx="8645819" cy="4327354"/>
            <a:chOff x="367346" y="1735442"/>
            <a:chExt cx="8645819" cy="4327354"/>
          </a:xfrm>
        </p:grpSpPr>
        <p:sp>
          <p:nvSpPr>
            <p:cNvPr id="9" name="Freeform 8"/>
            <p:cNvSpPr/>
            <p:nvPr/>
          </p:nvSpPr>
          <p:spPr>
            <a:xfrm>
              <a:off x="1704424" y="1735442"/>
              <a:ext cx="1405527" cy="843316"/>
            </a:xfrm>
            <a:custGeom>
              <a:avLst/>
              <a:gdLst>
                <a:gd name="connsiteX0" fmla="*/ 0 w 1405527"/>
                <a:gd name="connsiteY0" fmla="*/ 84332 h 843316"/>
                <a:gd name="connsiteX1" fmla="*/ 84332 w 1405527"/>
                <a:gd name="connsiteY1" fmla="*/ 0 h 843316"/>
                <a:gd name="connsiteX2" fmla="*/ 1321195 w 1405527"/>
                <a:gd name="connsiteY2" fmla="*/ 0 h 843316"/>
                <a:gd name="connsiteX3" fmla="*/ 1405527 w 1405527"/>
                <a:gd name="connsiteY3" fmla="*/ 84332 h 843316"/>
                <a:gd name="connsiteX4" fmla="*/ 1405527 w 1405527"/>
                <a:gd name="connsiteY4" fmla="*/ 758984 h 843316"/>
                <a:gd name="connsiteX5" fmla="*/ 1321195 w 1405527"/>
                <a:gd name="connsiteY5" fmla="*/ 843316 h 843316"/>
                <a:gd name="connsiteX6" fmla="*/ 84332 w 1405527"/>
                <a:gd name="connsiteY6" fmla="*/ 843316 h 843316"/>
                <a:gd name="connsiteX7" fmla="*/ 0 w 1405527"/>
                <a:gd name="connsiteY7" fmla="*/ 758984 h 843316"/>
                <a:gd name="connsiteX8" fmla="*/ 0 w 1405527"/>
                <a:gd name="connsiteY8" fmla="*/ 84332 h 843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5527" h="843316">
                  <a:moveTo>
                    <a:pt x="0" y="84332"/>
                  </a:moveTo>
                  <a:cubicBezTo>
                    <a:pt x="0" y="37757"/>
                    <a:pt x="37757" y="0"/>
                    <a:pt x="84332" y="0"/>
                  </a:cubicBezTo>
                  <a:lnTo>
                    <a:pt x="1321195" y="0"/>
                  </a:lnTo>
                  <a:cubicBezTo>
                    <a:pt x="1367770" y="0"/>
                    <a:pt x="1405527" y="37757"/>
                    <a:pt x="1405527" y="84332"/>
                  </a:cubicBezTo>
                  <a:lnTo>
                    <a:pt x="1405527" y="758984"/>
                  </a:lnTo>
                  <a:cubicBezTo>
                    <a:pt x="1405527" y="805559"/>
                    <a:pt x="1367770" y="843316"/>
                    <a:pt x="1321195" y="843316"/>
                  </a:cubicBezTo>
                  <a:lnTo>
                    <a:pt x="84332" y="843316"/>
                  </a:lnTo>
                  <a:cubicBezTo>
                    <a:pt x="37757" y="843316"/>
                    <a:pt x="0" y="805559"/>
                    <a:pt x="0" y="758984"/>
                  </a:cubicBezTo>
                  <a:lnTo>
                    <a:pt x="0" y="84332"/>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8040" tIns="78040" rIns="78040" bIns="78040" numCol="1" spcCol="1270" anchor="ctr" anchorCtr="0">
              <a:noAutofit/>
            </a:bodyPr>
            <a:lstStyle/>
            <a:p>
              <a:pPr lvl="0" algn="ctr" defTabSz="622300">
                <a:lnSpc>
                  <a:spcPct val="90000"/>
                </a:lnSpc>
                <a:spcBef>
                  <a:spcPct val="0"/>
                </a:spcBef>
                <a:spcAft>
                  <a:spcPct val="35000"/>
                </a:spcAft>
              </a:pPr>
              <a:r>
                <a:rPr lang="en-US" altLang="en-US" sz="1400" kern="1200" dirty="0"/>
                <a:t>Change in </a:t>
              </a:r>
              <a:r>
                <a:rPr lang="en-US" altLang="en-US" sz="1400" kern="1200" dirty="0" err="1"/>
                <a:t>photopigment</a:t>
              </a:r>
              <a:endParaRPr lang="en-US" sz="1400" kern="1200" dirty="0"/>
            </a:p>
          </p:txBody>
        </p:sp>
        <p:sp>
          <p:nvSpPr>
            <p:cNvPr id="10" name="Freeform 9"/>
            <p:cNvSpPr/>
            <p:nvPr/>
          </p:nvSpPr>
          <p:spPr>
            <a:xfrm>
              <a:off x="3233637" y="1982815"/>
              <a:ext cx="297971" cy="348570"/>
            </a:xfrm>
            <a:custGeom>
              <a:avLst/>
              <a:gdLst>
                <a:gd name="connsiteX0" fmla="*/ 0 w 297971"/>
                <a:gd name="connsiteY0" fmla="*/ 69714 h 348570"/>
                <a:gd name="connsiteX1" fmla="*/ 148986 w 297971"/>
                <a:gd name="connsiteY1" fmla="*/ 69714 h 348570"/>
                <a:gd name="connsiteX2" fmla="*/ 148986 w 297971"/>
                <a:gd name="connsiteY2" fmla="*/ 0 h 348570"/>
                <a:gd name="connsiteX3" fmla="*/ 297971 w 297971"/>
                <a:gd name="connsiteY3" fmla="*/ 174285 h 348570"/>
                <a:gd name="connsiteX4" fmla="*/ 148986 w 297971"/>
                <a:gd name="connsiteY4" fmla="*/ 348570 h 348570"/>
                <a:gd name="connsiteX5" fmla="*/ 148986 w 297971"/>
                <a:gd name="connsiteY5" fmla="*/ 278856 h 348570"/>
                <a:gd name="connsiteX6" fmla="*/ 0 w 297971"/>
                <a:gd name="connsiteY6" fmla="*/ 278856 h 348570"/>
                <a:gd name="connsiteX7" fmla="*/ 0 w 297971"/>
                <a:gd name="connsiteY7" fmla="*/ 69714 h 348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971" h="348570">
                  <a:moveTo>
                    <a:pt x="0" y="69714"/>
                  </a:moveTo>
                  <a:lnTo>
                    <a:pt x="148986" y="69714"/>
                  </a:lnTo>
                  <a:lnTo>
                    <a:pt x="148986" y="0"/>
                  </a:lnTo>
                  <a:lnTo>
                    <a:pt x="297971" y="174285"/>
                  </a:lnTo>
                  <a:lnTo>
                    <a:pt x="148986" y="348570"/>
                  </a:lnTo>
                  <a:lnTo>
                    <a:pt x="148986" y="278856"/>
                  </a:lnTo>
                  <a:lnTo>
                    <a:pt x="0" y="278856"/>
                  </a:lnTo>
                  <a:lnTo>
                    <a:pt x="0" y="69714"/>
                  </a:lnTo>
                  <a:close/>
                </a:path>
              </a:pathLst>
            </a:cu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spcFirstLastPara="0" vert="horz" wrap="square" lIns="0" tIns="69714" rIns="89391" bIns="69714" numCol="1" spcCol="1270" anchor="ctr" anchorCtr="0">
              <a:noAutofit/>
            </a:bodyPr>
            <a:lstStyle/>
            <a:p>
              <a:pPr lvl="0" algn="ctr" defTabSz="533400">
                <a:lnSpc>
                  <a:spcPct val="90000"/>
                </a:lnSpc>
                <a:spcBef>
                  <a:spcPct val="0"/>
                </a:spcBef>
                <a:spcAft>
                  <a:spcPct val="35000"/>
                </a:spcAft>
              </a:pPr>
              <a:endParaRPr lang="en-US" sz="1200" kern="1200"/>
            </a:p>
          </p:txBody>
        </p:sp>
        <p:sp>
          <p:nvSpPr>
            <p:cNvPr id="11" name="Freeform 10"/>
            <p:cNvSpPr/>
            <p:nvPr/>
          </p:nvSpPr>
          <p:spPr>
            <a:xfrm>
              <a:off x="3672162" y="1735442"/>
              <a:ext cx="1405527" cy="843316"/>
            </a:xfrm>
            <a:custGeom>
              <a:avLst/>
              <a:gdLst>
                <a:gd name="connsiteX0" fmla="*/ 0 w 1405527"/>
                <a:gd name="connsiteY0" fmla="*/ 84332 h 843316"/>
                <a:gd name="connsiteX1" fmla="*/ 84332 w 1405527"/>
                <a:gd name="connsiteY1" fmla="*/ 0 h 843316"/>
                <a:gd name="connsiteX2" fmla="*/ 1321195 w 1405527"/>
                <a:gd name="connsiteY2" fmla="*/ 0 h 843316"/>
                <a:gd name="connsiteX3" fmla="*/ 1405527 w 1405527"/>
                <a:gd name="connsiteY3" fmla="*/ 84332 h 843316"/>
                <a:gd name="connsiteX4" fmla="*/ 1405527 w 1405527"/>
                <a:gd name="connsiteY4" fmla="*/ 758984 h 843316"/>
                <a:gd name="connsiteX5" fmla="*/ 1321195 w 1405527"/>
                <a:gd name="connsiteY5" fmla="*/ 843316 h 843316"/>
                <a:gd name="connsiteX6" fmla="*/ 84332 w 1405527"/>
                <a:gd name="connsiteY6" fmla="*/ 843316 h 843316"/>
                <a:gd name="connsiteX7" fmla="*/ 0 w 1405527"/>
                <a:gd name="connsiteY7" fmla="*/ 758984 h 843316"/>
                <a:gd name="connsiteX8" fmla="*/ 0 w 1405527"/>
                <a:gd name="connsiteY8" fmla="*/ 84332 h 843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5527" h="843316">
                  <a:moveTo>
                    <a:pt x="0" y="84332"/>
                  </a:moveTo>
                  <a:cubicBezTo>
                    <a:pt x="0" y="37757"/>
                    <a:pt x="37757" y="0"/>
                    <a:pt x="84332" y="0"/>
                  </a:cubicBezTo>
                  <a:lnTo>
                    <a:pt x="1321195" y="0"/>
                  </a:lnTo>
                  <a:cubicBezTo>
                    <a:pt x="1367770" y="0"/>
                    <a:pt x="1405527" y="37757"/>
                    <a:pt x="1405527" y="84332"/>
                  </a:cubicBezTo>
                  <a:lnTo>
                    <a:pt x="1405527" y="758984"/>
                  </a:lnTo>
                  <a:cubicBezTo>
                    <a:pt x="1405527" y="805559"/>
                    <a:pt x="1367770" y="843316"/>
                    <a:pt x="1321195" y="843316"/>
                  </a:cubicBezTo>
                  <a:lnTo>
                    <a:pt x="84332" y="843316"/>
                  </a:lnTo>
                  <a:cubicBezTo>
                    <a:pt x="37757" y="843316"/>
                    <a:pt x="0" y="805559"/>
                    <a:pt x="0" y="758984"/>
                  </a:cubicBezTo>
                  <a:lnTo>
                    <a:pt x="0" y="84332"/>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0420" tIns="70420" rIns="70420" bIns="70420" numCol="1" spcCol="1270" anchor="ctr" anchorCtr="0">
              <a:noAutofit/>
            </a:bodyPr>
            <a:lstStyle/>
            <a:p>
              <a:pPr lvl="0" algn="ctr" defTabSz="533400">
                <a:lnSpc>
                  <a:spcPct val="90000"/>
                </a:lnSpc>
                <a:spcBef>
                  <a:spcPct val="0"/>
                </a:spcBef>
                <a:spcAft>
                  <a:spcPct val="35000"/>
                </a:spcAft>
              </a:pPr>
              <a:r>
                <a:rPr lang="en-US" altLang="en-US" sz="1200" kern="1200" smtClean="0"/>
                <a:t>Metarhodopsin II</a:t>
              </a:r>
            </a:p>
            <a:p>
              <a:pPr lvl="0" algn="ctr" defTabSz="533400">
                <a:lnSpc>
                  <a:spcPct val="90000"/>
                </a:lnSpc>
                <a:spcBef>
                  <a:spcPct val="0"/>
                </a:spcBef>
                <a:spcAft>
                  <a:spcPct val="35000"/>
                </a:spcAft>
              </a:pPr>
              <a:r>
                <a:rPr lang="en-US" altLang="en-US" sz="1200" kern="1200" smtClean="0"/>
                <a:t>( </a:t>
              </a:r>
              <a:r>
                <a:rPr lang="en-US" sz="1200" kern="1200" spc="-10" smtClean="0">
                  <a:cs typeface="Trebuchet MS"/>
                </a:rPr>
                <a:t>an </a:t>
              </a:r>
              <a:r>
                <a:rPr lang="en-US" sz="1200" kern="1200" spc="-40" smtClean="0">
                  <a:cs typeface="Trebuchet MS"/>
                </a:rPr>
                <a:t>active </a:t>
              </a:r>
              <a:r>
                <a:rPr lang="en-US" sz="1200" kern="1200" spc="10" smtClean="0">
                  <a:cs typeface="Trebuchet MS"/>
                </a:rPr>
                <a:t>rhodopsin) </a:t>
              </a:r>
              <a:endParaRPr lang="en-US" sz="1200" kern="1200" dirty="0"/>
            </a:p>
          </p:txBody>
        </p:sp>
        <p:sp>
          <p:nvSpPr>
            <p:cNvPr id="14" name="Freeform 13"/>
            <p:cNvSpPr/>
            <p:nvPr/>
          </p:nvSpPr>
          <p:spPr>
            <a:xfrm>
              <a:off x="5201375" y="1982815"/>
              <a:ext cx="297971" cy="348570"/>
            </a:xfrm>
            <a:custGeom>
              <a:avLst/>
              <a:gdLst>
                <a:gd name="connsiteX0" fmla="*/ 0 w 297971"/>
                <a:gd name="connsiteY0" fmla="*/ 69714 h 348570"/>
                <a:gd name="connsiteX1" fmla="*/ 148986 w 297971"/>
                <a:gd name="connsiteY1" fmla="*/ 69714 h 348570"/>
                <a:gd name="connsiteX2" fmla="*/ 148986 w 297971"/>
                <a:gd name="connsiteY2" fmla="*/ 0 h 348570"/>
                <a:gd name="connsiteX3" fmla="*/ 297971 w 297971"/>
                <a:gd name="connsiteY3" fmla="*/ 174285 h 348570"/>
                <a:gd name="connsiteX4" fmla="*/ 148986 w 297971"/>
                <a:gd name="connsiteY4" fmla="*/ 348570 h 348570"/>
                <a:gd name="connsiteX5" fmla="*/ 148986 w 297971"/>
                <a:gd name="connsiteY5" fmla="*/ 278856 h 348570"/>
                <a:gd name="connsiteX6" fmla="*/ 0 w 297971"/>
                <a:gd name="connsiteY6" fmla="*/ 278856 h 348570"/>
                <a:gd name="connsiteX7" fmla="*/ 0 w 297971"/>
                <a:gd name="connsiteY7" fmla="*/ 69714 h 348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971" h="348570">
                  <a:moveTo>
                    <a:pt x="0" y="69714"/>
                  </a:moveTo>
                  <a:lnTo>
                    <a:pt x="148986" y="69714"/>
                  </a:lnTo>
                  <a:lnTo>
                    <a:pt x="148986" y="0"/>
                  </a:lnTo>
                  <a:lnTo>
                    <a:pt x="297971" y="174285"/>
                  </a:lnTo>
                  <a:lnTo>
                    <a:pt x="148986" y="348570"/>
                  </a:lnTo>
                  <a:lnTo>
                    <a:pt x="148986" y="278856"/>
                  </a:lnTo>
                  <a:lnTo>
                    <a:pt x="0" y="278856"/>
                  </a:lnTo>
                  <a:lnTo>
                    <a:pt x="0" y="69714"/>
                  </a:lnTo>
                  <a:close/>
                </a:path>
              </a:pathLst>
            </a:cu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spcFirstLastPara="0" vert="horz" wrap="square" lIns="0" tIns="69714" rIns="89391" bIns="69714" numCol="1" spcCol="1270" anchor="ctr" anchorCtr="0">
              <a:noAutofit/>
            </a:bodyPr>
            <a:lstStyle/>
            <a:p>
              <a:pPr lvl="0" algn="ctr" defTabSz="533400">
                <a:lnSpc>
                  <a:spcPct val="90000"/>
                </a:lnSpc>
                <a:spcBef>
                  <a:spcPct val="0"/>
                </a:spcBef>
                <a:spcAft>
                  <a:spcPct val="35000"/>
                </a:spcAft>
              </a:pPr>
              <a:endParaRPr lang="en-US" sz="1200" kern="1200"/>
            </a:p>
          </p:txBody>
        </p:sp>
        <p:sp>
          <p:nvSpPr>
            <p:cNvPr id="16" name="Freeform 15"/>
            <p:cNvSpPr/>
            <p:nvPr/>
          </p:nvSpPr>
          <p:spPr>
            <a:xfrm>
              <a:off x="5639900" y="1735442"/>
              <a:ext cx="1405527" cy="843316"/>
            </a:xfrm>
            <a:custGeom>
              <a:avLst/>
              <a:gdLst>
                <a:gd name="connsiteX0" fmla="*/ 0 w 1405527"/>
                <a:gd name="connsiteY0" fmla="*/ 84332 h 843316"/>
                <a:gd name="connsiteX1" fmla="*/ 84332 w 1405527"/>
                <a:gd name="connsiteY1" fmla="*/ 0 h 843316"/>
                <a:gd name="connsiteX2" fmla="*/ 1321195 w 1405527"/>
                <a:gd name="connsiteY2" fmla="*/ 0 h 843316"/>
                <a:gd name="connsiteX3" fmla="*/ 1405527 w 1405527"/>
                <a:gd name="connsiteY3" fmla="*/ 84332 h 843316"/>
                <a:gd name="connsiteX4" fmla="*/ 1405527 w 1405527"/>
                <a:gd name="connsiteY4" fmla="*/ 758984 h 843316"/>
                <a:gd name="connsiteX5" fmla="*/ 1321195 w 1405527"/>
                <a:gd name="connsiteY5" fmla="*/ 843316 h 843316"/>
                <a:gd name="connsiteX6" fmla="*/ 84332 w 1405527"/>
                <a:gd name="connsiteY6" fmla="*/ 843316 h 843316"/>
                <a:gd name="connsiteX7" fmla="*/ 0 w 1405527"/>
                <a:gd name="connsiteY7" fmla="*/ 758984 h 843316"/>
                <a:gd name="connsiteX8" fmla="*/ 0 w 1405527"/>
                <a:gd name="connsiteY8" fmla="*/ 84332 h 843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5527" h="843316">
                  <a:moveTo>
                    <a:pt x="0" y="84332"/>
                  </a:moveTo>
                  <a:cubicBezTo>
                    <a:pt x="0" y="37757"/>
                    <a:pt x="37757" y="0"/>
                    <a:pt x="84332" y="0"/>
                  </a:cubicBezTo>
                  <a:lnTo>
                    <a:pt x="1321195" y="0"/>
                  </a:lnTo>
                  <a:cubicBezTo>
                    <a:pt x="1367770" y="0"/>
                    <a:pt x="1405527" y="37757"/>
                    <a:pt x="1405527" y="84332"/>
                  </a:cubicBezTo>
                  <a:lnTo>
                    <a:pt x="1405527" y="758984"/>
                  </a:lnTo>
                  <a:cubicBezTo>
                    <a:pt x="1405527" y="805559"/>
                    <a:pt x="1367770" y="843316"/>
                    <a:pt x="1321195" y="843316"/>
                  </a:cubicBezTo>
                  <a:lnTo>
                    <a:pt x="84332" y="843316"/>
                  </a:lnTo>
                  <a:cubicBezTo>
                    <a:pt x="37757" y="843316"/>
                    <a:pt x="0" y="805559"/>
                    <a:pt x="0" y="758984"/>
                  </a:cubicBezTo>
                  <a:lnTo>
                    <a:pt x="0" y="84332"/>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8040" tIns="78040" rIns="78040" bIns="78040" numCol="1" spcCol="1270" anchor="ctr" anchorCtr="0">
              <a:noAutofit/>
            </a:bodyPr>
            <a:lstStyle/>
            <a:p>
              <a:pPr lvl="0" algn="ctr" defTabSz="622300">
                <a:lnSpc>
                  <a:spcPct val="90000"/>
                </a:lnSpc>
                <a:spcBef>
                  <a:spcPct val="0"/>
                </a:spcBef>
                <a:spcAft>
                  <a:spcPct val="35000"/>
                </a:spcAft>
              </a:pPr>
              <a:r>
                <a:rPr lang="en-US" altLang="en-US" sz="1400" kern="1200" smtClean="0"/>
                <a:t>Activation of </a:t>
              </a:r>
              <a:r>
                <a:rPr lang="en-US" sz="1400" kern="1200" spc="-50" smtClean="0">
                  <a:cs typeface="Trebuchet MS"/>
                </a:rPr>
                <a:t>of </a:t>
              </a:r>
              <a:r>
                <a:rPr lang="en-US" sz="1400" kern="1200" spc="335" smtClean="0">
                  <a:cs typeface="Trebuchet MS"/>
                </a:rPr>
                <a:t>G</a:t>
              </a:r>
              <a:r>
                <a:rPr lang="en-US" sz="1400" kern="1200" spc="315" smtClean="0">
                  <a:cs typeface="Trebuchet MS"/>
                </a:rPr>
                <a:t>–</a:t>
              </a:r>
              <a:r>
                <a:rPr lang="en-US" sz="1400" kern="1200" spc="-15" smtClean="0">
                  <a:cs typeface="Trebuchet MS"/>
                </a:rPr>
                <a:t>protein</a:t>
              </a:r>
              <a:r>
                <a:rPr lang="en-US" altLang="en-US" sz="1400" kern="1200" smtClean="0"/>
                <a:t> (transducin)</a:t>
              </a:r>
              <a:endParaRPr lang="en-US" sz="1400" kern="1200" dirty="0"/>
            </a:p>
          </p:txBody>
        </p:sp>
        <p:sp>
          <p:nvSpPr>
            <p:cNvPr id="17" name="Freeform 16"/>
            <p:cNvSpPr/>
            <p:nvPr/>
          </p:nvSpPr>
          <p:spPr>
            <a:xfrm>
              <a:off x="7169114" y="1982815"/>
              <a:ext cx="297971" cy="348570"/>
            </a:xfrm>
            <a:custGeom>
              <a:avLst/>
              <a:gdLst>
                <a:gd name="connsiteX0" fmla="*/ 0 w 297971"/>
                <a:gd name="connsiteY0" fmla="*/ 69714 h 348570"/>
                <a:gd name="connsiteX1" fmla="*/ 148986 w 297971"/>
                <a:gd name="connsiteY1" fmla="*/ 69714 h 348570"/>
                <a:gd name="connsiteX2" fmla="*/ 148986 w 297971"/>
                <a:gd name="connsiteY2" fmla="*/ 0 h 348570"/>
                <a:gd name="connsiteX3" fmla="*/ 297971 w 297971"/>
                <a:gd name="connsiteY3" fmla="*/ 174285 h 348570"/>
                <a:gd name="connsiteX4" fmla="*/ 148986 w 297971"/>
                <a:gd name="connsiteY4" fmla="*/ 348570 h 348570"/>
                <a:gd name="connsiteX5" fmla="*/ 148986 w 297971"/>
                <a:gd name="connsiteY5" fmla="*/ 278856 h 348570"/>
                <a:gd name="connsiteX6" fmla="*/ 0 w 297971"/>
                <a:gd name="connsiteY6" fmla="*/ 278856 h 348570"/>
                <a:gd name="connsiteX7" fmla="*/ 0 w 297971"/>
                <a:gd name="connsiteY7" fmla="*/ 69714 h 348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971" h="348570">
                  <a:moveTo>
                    <a:pt x="0" y="69714"/>
                  </a:moveTo>
                  <a:lnTo>
                    <a:pt x="148986" y="69714"/>
                  </a:lnTo>
                  <a:lnTo>
                    <a:pt x="148986" y="0"/>
                  </a:lnTo>
                  <a:lnTo>
                    <a:pt x="297971" y="174285"/>
                  </a:lnTo>
                  <a:lnTo>
                    <a:pt x="148986" y="348570"/>
                  </a:lnTo>
                  <a:lnTo>
                    <a:pt x="148986" y="278856"/>
                  </a:lnTo>
                  <a:lnTo>
                    <a:pt x="0" y="278856"/>
                  </a:lnTo>
                  <a:lnTo>
                    <a:pt x="0" y="69714"/>
                  </a:lnTo>
                  <a:close/>
                </a:path>
              </a:pathLst>
            </a:cu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spcFirstLastPara="0" vert="horz" wrap="square" lIns="0" tIns="69714" rIns="89391" bIns="69714" numCol="1" spcCol="1270" anchor="ctr" anchorCtr="0">
              <a:noAutofit/>
            </a:bodyPr>
            <a:lstStyle/>
            <a:p>
              <a:pPr lvl="0" algn="ctr" defTabSz="533400">
                <a:lnSpc>
                  <a:spcPct val="90000"/>
                </a:lnSpc>
                <a:spcBef>
                  <a:spcPct val="0"/>
                </a:spcBef>
                <a:spcAft>
                  <a:spcPct val="35000"/>
                </a:spcAft>
              </a:pPr>
              <a:endParaRPr lang="en-US" sz="1200" kern="1200"/>
            </a:p>
          </p:txBody>
        </p:sp>
        <p:sp>
          <p:nvSpPr>
            <p:cNvPr id="18" name="Freeform 17"/>
            <p:cNvSpPr/>
            <p:nvPr/>
          </p:nvSpPr>
          <p:spPr>
            <a:xfrm>
              <a:off x="7607638" y="1735442"/>
              <a:ext cx="1405527" cy="843316"/>
            </a:xfrm>
            <a:custGeom>
              <a:avLst/>
              <a:gdLst>
                <a:gd name="connsiteX0" fmla="*/ 0 w 1405527"/>
                <a:gd name="connsiteY0" fmla="*/ 84332 h 843316"/>
                <a:gd name="connsiteX1" fmla="*/ 84332 w 1405527"/>
                <a:gd name="connsiteY1" fmla="*/ 0 h 843316"/>
                <a:gd name="connsiteX2" fmla="*/ 1321195 w 1405527"/>
                <a:gd name="connsiteY2" fmla="*/ 0 h 843316"/>
                <a:gd name="connsiteX3" fmla="*/ 1405527 w 1405527"/>
                <a:gd name="connsiteY3" fmla="*/ 84332 h 843316"/>
                <a:gd name="connsiteX4" fmla="*/ 1405527 w 1405527"/>
                <a:gd name="connsiteY4" fmla="*/ 758984 h 843316"/>
                <a:gd name="connsiteX5" fmla="*/ 1321195 w 1405527"/>
                <a:gd name="connsiteY5" fmla="*/ 843316 h 843316"/>
                <a:gd name="connsiteX6" fmla="*/ 84332 w 1405527"/>
                <a:gd name="connsiteY6" fmla="*/ 843316 h 843316"/>
                <a:gd name="connsiteX7" fmla="*/ 0 w 1405527"/>
                <a:gd name="connsiteY7" fmla="*/ 758984 h 843316"/>
                <a:gd name="connsiteX8" fmla="*/ 0 w 1405527"/>
                <a:gd name="connsiteY8" fmla="*/ 84332 h 843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5527" h="843316">
                  <a:moveTo>
                    <a:pt x="0" y="84332"/>
                  </a:moveTo>
                  <a:cubicBezTo>
                    <a:pt x="0" y="37757"/>
                    <a:pt x="37757" y="0"/>
                    <a:pt x="84332" y="0"/>
                  </a:cubicBezTo>
                  <a:lnTo>
                    <a:pt x="1321195" y="0"/>
                  </a:lnTo>
                  <a:cubicBezTo>
                    <a:pt x="1367770" y="0"/>
                    <a:pt x="1405527" y="37757"/>
                    <a:pt x="1405527" y="84332"/>
                  </a:cubicBezTo>
                  <a:lnTo>
                    <a:pt x="1405527" y="758984"/>
                  </a:lnTo>
                  <a:cubicBezTo>
                    <a:pt x="1405527" y="805559"/>
                    <a:pt x="1367770" y="843316"/>
                    <a:pt x="1321195" y="843316"/>
                  </a:cubicBezTo>
                  <a:lnTo>
                    <a:pt x="84332" y="843316"/>
                  </a:lnTo>
                  <a:cubicBezTo>
                    <a:pt x="37757" y="843316"/>
                    <a:pt x="0" y="805559"/>
                    <a:pt x="0" y="758984"/>
                  </a:cubicBezTo>
                  <a:lnTo>
                    <a:pt x="0" y="84332"/>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0420" tIns="70420" rIns="70420" bIns="70420" numCol="1" spcCol="1270" anchor="ctr" anchorCtr="0">
              <a:noAutofit/>
            </a:bodyPr>
            <a:lstStyle/>
            <a:p>
              <a:pPr lvl="0" algn="ctr" defTabSz="533400">
                <a:lnSpc>
                  <a:spcPct val="90000"/>
                </a:lnSpc>
                <a:spcBef>
                  <a:spcPct val="0"/>
                </a:spcBef>
                <a:spcAft>
                  <a:spcPct val="35000"/>
                </a:spcAft>
              </a:pPr>
              <a:r>
                <a:rPr lang="en-US" altLang="en-US" sz="1200" kern="1200" dirty="0"/>
                <a:t>Activation of </a:t>
              </a:r>
              <a:r>
                <a:rPr lang="en-US" altLang="en-US" sz="1200" kern="1200" dirty="0" err="1"/>
                <a:t>phophodiesterase</a:t>
              </a:r>
              <a:endParaRPr lang="en-US" sz="1200" kern="1200" dirty="0"/>
            </a:p>
          </p:txBody>
        </p:sp>
        <p:sp>
          <p:nvSpPr>
            <p:cNvPr id="19" name="Freeform 18"/>
            <p:cNvSpPr/>
            <p:nvPr/>
          </p:nvSpPr>
          <p:spPr>
            <a:xfrm>
              <a:off x="8136117" y="2776473"/>
              <a:ext cx="348570" cy="476312"/>
            </a:xfrm>
            <a:custGeom>
              <a:avLst/>
              <a:gdLst>
                <a:gd name="connsiteX0" fmla="*/ 0 w 476312"/>
                <a:gd name="connsiteY0" fmla="*/ 69714 h 348570"/>
                <a:gd name="connsiteX1" fmla="*/ 302027 w 476312"/>
                <a:gd name="connsiteY1" fmla="*/ 69714 h 348570"/>
                <a:gd name="connsiteX2" fmla="*/ 302027 w 476312"/>
                <a:gd name="connsiteY2" fmla="*/ 0 h 348570"/>
                <a:gd name="connsiteX3" fmla="*/ 476312 w 476312"/>
                <a:gd name="connsiteY3" fmla="*/ 174285 h 348570"/>
                <a:gd name="connsiteX4" fmla="*/ 302027 w 476312"/>
                <a:gd name="connsiteY4" fmla="*/ 348570 h 348570"/>
                <a:gd name="connsiteX5" fmla="*/ 302027 w 476312"/>
                <a:gd name="connsiteY5" fmla="*/ 278856 h 348570"/>
                <a:gd name="connsiteX6" fmla="*/ 0 w 476312"/>
                <a:gd name="connsiteY6" fmla="*/ 278856 h 348570"/>
                <a:gd name="connsiteX7" fmla="*/ 0 w 476312"/>
                <a:gd name="connsiteY7" fmla="*/ 69714 h 348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312" h="348570">
                  <a:moveTo>
                    <a:pt x="381049" y="0"/>
                  </a:moveTo>
                  <a:lnTo>
                    <a:pt x="381049" y="221026"/>
                  </a:lnTo>
                  <a:lnTo>
                    <a:pt x="476311" y="221026"/>
                  </a:lnTo>
                  <a:lnTo>
                    <a:pt x="238156" y="348570"/>
                  </a:lnTo>
                  <a:lnTo>
                    <a:pt x="1" y="221026"/>
                  </a:lnTo>
                  <a:lnTo>
                    <a:pt x="95263" y="221026"/>
                  </a:lnTo>
                  <a:lnTo>
                    <a:pt x="95263" y="0"/>
                  </a:lnTo>
                  <a:lnTo>
                    <a:pt x="381049" y="0"/>
                  </a:lnTo>
                  <a:close/>
                </a:path>
              </a:pathLst>
            </a:cu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spcFirstLastPara="0" vert="horz" wrap="square" lIns="69714" tIns="1" rIns="69714" bIns="104570" numCol="1" spcCol="1270" anchor="ctr" anchorCtr="0">
              <a:noAutofit/>
            </a:bodyPr>
            <a:lstStyle/>
            <a:p>
              <a:pPr lvl="0" algn="ctr" defTabSz="533400">
                <a:lnSpc>
                  <a:spcPct val="90000"/>
                </a:lnSpc>
                <a:spcBef>
                  <a:spcPct val="0"/>
                </a:spcBef>
                <a:spcAft>
                  <a:spcPct val="35000"/>
                </a:spcAft>
              </a:pPr>
              <a:endParaRPr lang="en-US" sz="1200" kern="1200"/>
            </a:p>
          </p:txBody>
        </p:sp>
        <p:sp>
          <p:nvSpPr>
            <p:cNvPr id="20" name="Freeform 19"/>
            <p:cNvSpPr/>
            <p:nvPr/>
          </p:nvSpPr>
          <p:spPr>
            <a:xfrm>
              <a:off x="7607638" y="3477461"/>
              <a:ext cx="1405527" cy="843316"/>
            </a:xfrm>
            <a:custGeom>
              <a:avLst/>
              <a:gdLst>
                <a:gd name="connsiteX0" fmla="*/ 0 w 1405527"/>
                <a:gd name="connsiteY0" fmla="*/ 84332 h 843316"/>
                <a:gd name="connsiteX1" fmla="*/ 84332 w 1405527"/>
                <a:gd name="connsiteY1" fmla="*/ 0 h 843316"/>
                <a:gd name="connsiteX2" fmla="*/ 1321195 w 1405527"/>
                <a:gd name="connsiteY2" fmla="*/ 0 h 843316"/>
                <a:gd name="connsiteX3" fmla="*/ 1405527 w 1405527"/>
                <a:gd name="connsiteY3" fmla="*/ 84332 h 843316"/>
                <a:gd name="connsiteX4" fmla="*/ 1405527 w 1405527"/>
                <a:gd name="connsiteY4" fmla="*/ 758984 h 843316"/>
                <a:gd name="connsiteX5" fmla="*/ 1321195 w 1405527"/>
                <a:gd name="connsiteY5" fmla="*/ 843316 h 843316"/>
                <a:gd name="connsiteX6" fmla="*/ 84332 w 1405527"/>
                <a:gd name="connsiteY6" fmla="*/ 843316 h 843316"/>
                <a:gd name="connsiteX7" fmla="*/ 0 w 1405527"/>
                <a:gd name="connsiteY7" fmla="*/ 758984 h 843316"/>
                <a:gd name="connsiteX8" fmla="*/ 0 w 1405527"/>
                <a:gd name="connsiteY8" fmla="*/ 84332 h 843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5527" h="843316">
                  <a:moveTo>
                    <a:pt x="0" y="84332"/>
                  </a:moveTo>
                  <a:cubicBezTo>
                    <a:pt x="0" y="37757"/>
                    <a:pt x="37757" y="0"/>
                    <a:pt x="84332" y="0"/>
                  </a:cubicBezTo>
                  <a:lnTo>
                    <a:pt x="1321195" y="0"/>
                  </a:lnTo>
                  <a:cubicBezTo>
                    <a:pt x="1367770" y="0"/>
                    <a:pt x="1405527" y="37757"/>
                    <a:pt x="1405527" y="84332"/>
                  </a:cubicBezTo>
                  <a:lnTo>
                    <a:pt x="1405527" y="758984"/>
                  </a:lnTo>
                  <a:cubicBezTo>
                    <a:pt x="1405527" y="805559"/>
                    <a:pt x="1367770" y="843316"/>
                    <a:pt x="1321195" y="843316"/>
                  </a:cubicBezTo>
                  <a:lnTo>
                    <a:pt x="84332" y="843316"/>
                  </a:lnTo>
                  <a:cubicBezTo>
                    <a:pt x="37757" y="843316"/>
                    <a:pt x="0" y="805559"/>
                    <a:pt x="0" y="758984"/>
                  </a:cubicBezTo>
                  <a:lnTo>
                    <a:pt x="0" y="84332"/>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6610" tIns="66610" rIns="66610" bIns="66610" numCol="1" spcCol="1270" anchor="ctr" anchorCtr="0">
              <a:noAutofit/>
            </a:bodyPr>
            <a:lstStyle/>
            <a:p>
              <a:pPr lvl="0" algn="ctr" defTabSz="488950">
                <a:lnSpc>
                  <a:spcPct val="90000"/>
                </a:lnSpc>
                <a:spcBef>
                  <a:spcPct val="0"/>
                </a:spcBef>
                <a:spcAft>
                  <a:spcPct val="35000"/>
                </a:spcAft>
              </a:pPr>
              <a:r>
                <a:rPr lang="en-US" sz="1100" kern="1200" spc="-20" smtClean="0">
                  <a:cs typeface="Trebuchet MS"/>
                </a:rPr>
                <a:t>conversion</a:t>
              </a:r>
              <a:r>
                <a:rPr lang="en-US" sz="1100" kern="1200" spc="-70" smtClean="0">
                  <a:cs typeface="Trebuchet MS"/>
                </a:rPr>
                <a:t> </a:t>
              </a:r>
              <a:r>
                <a:rPr lang="en-US" sz="1100" kern="1200" spc="-50" smtClean="0">
                  <a:cs typeface="Trebuchet MS"/>
                </a:rPr>
                <a:t>of</a:t>
              </a:r>
              <a:r>
                <a:rPr lang="en-US" sz="1100" kern="1200" spc="-70" smtClean="0">
                  <a:cs typeface="Trebuchet MS"/>
                </a:rPr>
                <a:t> </a:t>
              </a:r>
              <a:r>
                <a:rPr lang="en-US" sz="1100" u="none" kern="1200" spc="145" smtClean="0">
                  <a:cs typeface="Trebuchet MS"/>
                </a:rPr>
                <a:t>c-GMP</a:t>
              </a:r>
              <a:r>
                <a:rPr lang="en-US" sz="1100" u="none" kern="1200" spc="-65" smtClean="0">
                  <a:cs typeface="Trebuchet MS"/>
                </a:rPr>
                <a:t> </a:t>
              </a:r>
              <a:r>
                <a:rPr lang="en-US" sz="1100" u="none" kern="1200" spc="45" smtClean="0">
                  <a:cs typeface="Trebuchet MS"/>
                </a:rPr>
                <a:t>to</a:t>
              </a:r>
              <a:r>
                <a:rPr lang="en-US" sz="1100" u="none" kern="1200" spc="-80" smtClean="0">
                  <a:cs typeface="Trebuchet MS"/>
                </a:rPr>
                <a:t> </a:t>
              </a:r>
              <a:r>
                <a:rPr lang="en-US" sz="1100" u="none" kern="1200" spc="-85" smtClean="0">
                  <a:cs typeface="Trebuchet MS"/>
                </a:rPr>
                <a:t>5-</a:t>
              </a:r>
              <a:r>
                <a:rPr lang="en-US" sz="1100" u="none" kern="1200" spc="-70" smtClean="0">
                  <a:cs typeface="Trebuchet MS"/>
                </a:rPr>
                <a:t> </a:t>
              </a:r>
              <a:r>
                <a:rPr lang="en-US" sz="1100" u="none" kern="1200" spc="280" smtClean="0">
                  <a:cs typeface="Trebuchet MS"/>
                </a:rPr>
                <a:t>GMP</a:t>
              </a:r>
              <a:r>
                <a:rPr lang="en-US" sz="1100" u="none" kern="1200" spc="-70" smtClean="0">
                  <a:cs typeface="Trebuchet MS"/>
                </a:rPr>
                <a:t> </a:t>
              </a:r>
              <a:r>
                <a:rPr lang="en-US" sz="1100" u="none" kern="1200" spc="-70" smtClean="0">
                  <a:cs typeface="Trebuchet MS"/>
                  <a:sym typeface="Wingdings"/>
                </a:rPr>
                <a:t> </a:t>
              </a:r>
              <a:r>
                <a:rPr lang="en-US" altLang="en-US" sz="1100" kern="1200" smtClean="0"/>
                <a:t>Decrease IC cyclic GMP</a:t>
              </a:r>
              <a:endParaRPr lang="en-US" sz="1100" kern="1200" dirty="0"/>
            </a:p>
          </p:txBody>
        </p:sp>
        <p:sp>
          <p:nvSpPr>
            <p:cNvPr id="21" name="Freeform 20"/>
            <p:cNvSpPr/>
            <p:nvPr/>
          </p:nvSpPr>
          <p:spPr>
            <a:xfrm rot="21600000">
              <a:off x="7185980" y="3724834"/>
              <a:ext cx="297971" cy="348570"/>
            </a:xfrm>
            <a:custGeom>
              <a:avLst/>
              <a:gdLst>
                <a:gd name="connsiteX0" fmla="*/ 0 w 297971"/>
                <a:gd name="connsiteY0" fmla="*/ 69714 h 348570"/>
                <a:gd name="connsiteX1" fmla="*/ 148986 w 297971"/>
                <a:gd name="connsiteY1" fmla="*/ 69714 h 348570"/>
                <a:gd name="connsiteX2" fmla="*/ 148986 w 297971"/>
                <a:gd name="connsiteY2" fmla="*/ 0 h 348570"/>
                <a:gd name="connsiteX3" fmla="*/ 297971 w 297971"/>
                <a:gd name="connsiteY3" fmla="*/ 174285 h 348570"/>
                <a:gd name="connsiteX4" fmla="*/ 148986 w 297971"/>
                <a:gd name="connsiteY4" fmla="*/ 348570 h 348570"/>
                <a:gd name="connsiteX5" fmla="*/ 148986 w 297971"/>
                <a:gd name="connsiteY5" fmla="*/ 278856 h 348570"/>
                <a:gd name="connsiteX6" fmla="*/ 0 w 297971"/>
                <a:gd name="connsiteY6" fmla="*/ 278856 h 348570"/>
                <a:gd name="connsiteX7" fmla="*/ 0 w 297971"/>
                <a:gd name="connsiteY7" fmla="*/ 69714 h 348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971" h="348570">
                  <a:moveTo>
                    <a:pt x="297971" y="278856"/>
                  </a:moveTo>
                  <a:lnTo>
                    <a:pt x="148985" y="278856"/>
                  </a:lnTo>
                  <a:lnTo>
                    <a:pt x="148985" y="348570"/>
                  </a:lnTo>
                  <a:lnTo>
                    <a:pt x="0" y="174285"/>
                  </a:lnTo>
                  <a:lnTo>
                    <a:pt x="148985" y="0"/>
                  </a:lnTo>
                  <a:lnTo>
                    <a:pt x="148985" y="69714"/>
                  </a:lnTo>
                  <a:lnTo>
                    <a:pt x="297971" y="69714"/>
                  </a:lnTo>
                  <a:lnTo>
                    <a:pt x="297971" y="278856"/>
                  </a:lnTo>
                  <a:close/>
                </a:path>
              </a:pathLst>
            </a:cu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spcFirstLastPara="0" vert="horz" wrap="square" lIns="89391" tIns="69714" rIns="0" bIns="69714" numCol="1" spcCol="1270" anchor="ctr" anchorCtr="0">
              <a:noAutofit/>
            </a:bodyPr>
            <a:lstStyle/>
            <a:p>
              <a:pPr lvl="0" algn="ctr" defTabSz="533400">
                <a:lnSpc>
                  <a:spcPct val="90000"/>
                </a:lnSpc>
                <a:spcBef>
                  <a:spcPct val="0"/>
                </a:spcBef>
                <a:spcAft>
                  <a:spcPct val="35000"/>
                </a:spcAft>
              </a:pPr>
              <a:endParaRPr lang="en-US" sz="1200" kern="1200"/>
            </a:p>
          </p:txBody>
        </p:sp>
        <p:sp>
          <p:nvSpPr>
            <p:cNvPr id="22" name="Freeform 21"/>
            <p:cNvSpPr/>
            <p:nvPr/>
          </p:nvSpPr>
          <p:spPr>
            <a:xfrm>
              <a:off x="5639900" y="3477461"/>
              <a:ext cx="1405527" cy="843316"/>
            </a:xfrm>
            <a:custGeom>
              <a:avLst/>
              <a:gdLst>
                <a:gd name="connsiteX0" fmla="*/ 0 w 1405527"/>
                <a:gd name="connsiteY0" fmla="*/ 84332 h 843316"/>
                <a:gd name="connsiteX1" fmla="*/ 84332 w 1405527"/>
                <a:gd name="connsiteY1" fmla="*/ 0 h 843316"/>
                <a:gd name="connsiteX2" fmla="*/ 1321195 w 1405527"/>
                <a:gd name="connsiteY2" fmla="*/ 0 h 843316"/>
                <a:gd name="connsiteX3" fmla="*/ 1405527 w 1405527"/>
                <a:gd name="connsiteY3" fmla="*/ 84332 h 843316"/>
                <a:gd name="connsiteX4" fmla="*/ 1405527 w 1405527"/>
                <a:gd name="connsiteY4" fmla="*/ 758984 h 843316"/>
                <a:gd name="connsiteX5" fmla="*/ 1321195 w 1405527"/>
                <a:gd name="connsiteY5" fmla="*/ 843316 h 843316"/>
                <a:gd name="connsiteX6" fmla="*/ 84332 w 1405527"/>
                <a:gd name="connsiteY6" fmla="*/ 843316 h 843316"/>
                <a:gd name="connsiteX7" fmla="*/ 0 w 1405527"/>
                <a:gd name="connsiteY7" fmla="*/ 758984 h 843316"/>
                <a:gd name="connsiteX8" fmla="*/ 0 w 1405527"/>
                <a:gd name="connsiteY8" fmla="*/ 84332 h 843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5527" h="843316">
                  <a:moveTo>
                    <a:pt x="0" y="84332"/>
                  </a:moveTo>
                  <a:cubicBezTo>
                    <a:pt x="0" y="37757"/>
                    <a:pt x="37757" y="0"/>
                    <a:pt x="84332" y="0"/>
                  </a:cubicBezTo>
                  <a:lnTo>
                    <a:pt x="1321195" y="0"/>
                  </a:lnTo>
                  <a:cubicBezTo>
                    <a:pt x="1367770" y="0"/>
                    <a:pt x="1405527" y="37757"/>
                    <a:pt x="1405527" y="84332"/>
                  </a:cubicBezTo>
                  <a:lnTo>
                    <a:pt x="1405527" y="758984"/>
                  </a:lnTo>
                  <a:cubicBezTo>
                    <a:pt x="1405527" y="805559"/>
                    <a:pt x="1367770" y="843316"/>
                    <a:pt x="1321195" y="843316"/>
                  </a:cubicBezTo>
                  <a:lnTo>
                    <a:pt x="84332" y="843316"/>
                  </a:lnTo>
                  <a:cubicBezTo>
                    <a:pt x="37757" y="843316"/>
                    <a:pt x="0" y="805559"/>
                    <a:pt x="0" y="758984"/>
                  </a:cubicBezTo>
                  <a:lnTo>
                    <a:pt x="0" y="84332"/>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0420" tIns="70420" rIns="70420" bIns="70420" numCol="1" spcCol="1270" anchor="ctr" anchorCtr="0">
              <a:noAutofit/>
            </a:bodyPr>
            <a:lstStyle/>
            <a:p>
              <a:pPr lvl="0" algn="ctr" defTabSz="533400">
                <a:lnSpc>
                  <a:spcPct val="90000"/>
                </a:lnSpc>
                <a:spcBef>
                  <a:spcPct val="0"/>
                </a:spcBef>
                <a:spcAft>
                  <a:spcPct val="35000"/>
                </a:spcAft>
              </a:pPr>
              <a:r>
                <a:rPr lang="en-US" altLang="en-US" sz="1200" kern="1200" dirty="0"/>
                <a:t>Closure of Na channels</a:t>
              </a:r>
              <a:endParaRPr lang="en-US" sz="1200" kern="1200" dirty="0"/>
            </a:p>
          </p:txBody>
        </p:sp>
        <p:sp>
          <p:nvSpPr>
            <p:cNvPr id="23" name="Freeform 22"/>
            <p:cNvSpPr/>
            <p:nvPr/>
          </p:nvSpPr>
          <p:spPr>
            <a:xfrm rot="21600000">
              <a:off x="5218242" y="3724833"/>
              <a:ext cx="297971" cy="348571"/>
            </a:xfrm>
            <a:custGeom>
              <a:avLst/>
              <a:gdLst>
                <a:gd name="connsiteX0" fmla="*/ 0 w 297971"/>
                <a:gd name="connsiteY0" fmla="*/ 69714 h 348570"/>
                <a:gd name="connsiteX1" fmla="*/ 148986 w 297971"/>
                <a:gd name="connsiteY1" fmla="*/ 69714 h 348570"/>
                <a:gd name="connsiteX2" fmla="*/ 148986 w 297971"/>
                <a:gd name="connsiteY2" fmla="*/ 0 h 348570"/>
                <a:gd name="connsiteX3" fmla="*/ 297971 w 297971"/>
                <a:gd name="connsiteY3" fmla="*/ 174285 h 348570"/>
                <a:gd name="connsiteX4" fmla="*/ 148986 w 297971"/>
                <a:gd name="connsiteY4" fmla="*/ 348570 h 348570"/>
                <a:gd name="connsiteX5" fmla="*/ 148986 w 297971"/>
                <a:gd name="connsiteY5" fmla="*/ 278856 h 348570"/>
                <a:gd name="connsiteX6" fmla="*/ 0 w 297971"/>
                <a:gd name="connsiteY6" fmla="*/ 278856 h 348570"/>
                <a:gd name="connsiteX7" fmla="*/ 0 w 297971"/>
                <a:gd name="connsiteY7" fmla="*/ 69714 h 348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971" h="348570">
                  <a:moveTo>
                    <a:pt x="297971" y="278856"/>
                  </a:moveTo>
                  <a:lnTo>
                    <a:pt x="148985" y="278856"/>
                  </a:lnTo>
                  <a:lnTo>
                    <a:pt x="148985" y="348570"/>
                  </a:lnTo>
                  <a:lnTo>
                    <a:pt x="0" y="174285"/>
                  </a:lnTo>
                  <a:lnTo>
                    <a:pt x="148985" y="0"/>
                  </a:lnTo>
                  <a:lnTo>
                    <a:pt x="148985" y="69714"/>
                  </a:lnTo>
                  <a:lnTo>
                    <a:pt x="297971" y="69714"/>
                  </a:lnTo>
                  <a:lnTo>
                    <a:pt x="297971" y="278856"/>
                  </a:lnTo>
                  <a:close/>
                </a:path>
              </a:pathLst>
            </a:cu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spcFirstLastPara="0" vert="horz" wrap="square" lIns="89391" tIns="69715" rIns="0" bIns="69714" numCol="1" spcCol="1270" anchor="ctr" anchorCtr="0">
              <a:noAutofit/>
            </a:bodyPr>
            <a:lstStyle/>
            <a:p>
              <a:pPr lvl="0" algn="ctr" defTabSz="533400">
                <a:lnSpc>
                  <a:spcPct val="90000"/>
                </a:lnSpc>
                <a:spcBef>
                  <a:spcPct val="0"/>
                </a:spcBef>
                <a:spcAft>
                  <a:spcPct val="35000"/>
                </a:spcAft>
              </a:pPr>
              <a:endParaRPr lang="en-US" sz="1200" kern="1200"/>
            </a:p>
          </p:txBody>
        </p:sp>
        <p:sp>
          <p:nvSpPr>
            <p:cNvPr id="24" name="Freeform 23"/>
            <p:cNvSpPr/>
            <p:nvPr/>
          </p:nvSpPr>
          <p:spPr>
            <a:xfrm>
              <a:off x="2624173" y="3140970"/>
              <a:ext cx="2453516" cy="1516299"/>
            </a:xfrm>
            <a:custGeom>
              <a:avLst/>
              <a:gdLst>
                <a:gd name="connsiteX0" fmla="*/ 0 w 2453516"/>
                <a:gd name="connsiteY0" fmla="*/ 151630 h 1516299"/>
                <a:gd name="connsiteX1" fmla="*/ 151630 w 2453516"/>
                <a:gd name="connsiteY1" fmla="*/ 0 h 1516299"/>
                <a:gd name="connsiteX2" fmla="*/ 2301886 w 2453516"/>
                <a:gd name="connsiteY2" fmla="*/ 0 h 1516299"/>
                <a:gd name="connsiteX3" fmla="*/ 2453516 w 2453516"/>
                <a:gd name="connsiteY3" fmla="*/ 151630 h 1516299"/>
                <a:gd name="connsiteX4" fmla="*/ 2453516 w 2453516"/>
                <a:gd name="connsiteY4" fmla="*/ 1364669 h 1516299"/>
                <a:gd name="connsiteX5" fmla="*/ 2301886 w 2453516"/>
                <a:gd name="connsiteY5" fmla="*/ 1516299 h 1516299"/>
                <a:gd name="connsiteX6" fmla="*/ 151630 w 2453516"/>
                <a:gd name="connsiteY6" fmla="*/ 1516299 h 1516299"/>
                <a:gd name="connsiteX7" fmla="*/ 0 w 2453516"/>
                <a:gd name="connsiteY7" fmla="*/ 1364669 h 1516299"/>
                <a:gd name="connsiteX8" fmla="*/ 0 w 2453516"/>
                <a:gd name="connsiteY8" fmla="*/ 151630 h 1516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3516" h="1516299">
                  <a:moveTo>
                    <a:pt x="0" y="151630"/>
                  </a:moveTo>
                  <a:cubicBezTo>
                    <a:pt x="0" y="67887"/>
                    <a:pt x="67887" y="0"/>
                    <a:pt x="151630" y="0"/>
                  </a:cubicBezTo>
                  <a:lnTo>
                    <a:pt x="2301886" y="0"/>
                  </a:lnTo>
                  <a:cubicBezTo>
                    <a:pt x="2385629" y="0"/>
                    <a:pt x="2453516" y="67887"/>
                    <a:pt x="2453516" y="151630"/>
                  </a:cubicBezTo>
                  <a:lnTo>
                    <a:pt x="2453516" y="1364669"/>
                  </a:lnTo>
                  <a:cubicBezTo>
                    <a:pt x="2453516" y="1448412"/>
                    <a:pt x="2385629" y="1516299"/>
                    <a:pt x="2301886" y="1516299"/>
                  </a:cubicBezTo>
                  <a:lnTo>
                    <a:pt x="151630" y="1516299"/>
                  </a:lnTo>
                  <a:cubicBezTo>
                    <a:pt x="67887" y="1516299"/>
                    <a:pt x="0" y="1448412"/>
                    <a:pt x="0" y="1364669"/>
                  </a:cubicBezTo>
                  <a:lnTo>
                    <a:pt x="0" y="15163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6321" tIns="86321" rIns="86321" bIns="86321" numCol="1" spcCol="1270" anchor="ctr" anchorCtr="0">
              <a:noAutofit/>
            </a:bodyPr>
            <a:lstStyle/>
            <a:p>
              <a:pPr lvl="0" algn="ctr" defTabSz="488950">
                <a:lnSpc>
                  <a:spcPct val="90000"/>
                </a:lnSpc>
                <a:spcBef>
                  <a:spcPct val="0"/>
                </a:spcBef>
                <a:spcAft>
                  <a:spcPct val="35000"/>
                </a:spcAft>
              </a:pPr>
              <a:r>
                <a:rPr lang="en-US" altLang="en-US" sz="1100" kern="1200" dirty="0" smtClean="0">
                  <a:solidFill>
                    <a:schemeClr val="bg2">
                      <a:lumMod val="75000"/>
                    </a:schemeClr>
                  </a:solidFill>
                </a:rPr>
                <a:t>Hyperpolarization of receptor how ? </a:t>
              </a:r>
              <a:r>
                <a:rPr lang="en-US" sz="1100" kern="1200" spc="-40" dirty="0" smtClean="0">
                  <a:cs typeface="Trebuchet MS"/>
                </a:rPr>
                <a:t>still Na</a:t>
              </a:r>
              <a:r>
                <a:rPr lang="en-US" sz="1100" kern="1200" spc="-40" baseline="0" dirty="0" smtClean="0">
                  <a:cs typeface="Trebuchet MS"/>
                </a:rPr>
                <a:t> pump from inner </a:t>
              </a:r>
              <a:r>
                <a:rPr lang="en-US" sz="1100" kern="1200" spc="25" dirty="0" smtClean="0">
                  <a:cs typeface="Trebuchet MS"/>
                </a:rPr>
                <a:t>segment from inside</a:t>
              </a:r>
              <a:r>
                <a:rPr lang="en-US" sz="1100" kern="1200" spc="25" baseline="0" dirty="0" smtClean="0">
                  <a:cs typeface="Trebuchet MS"/>
                </a:rPr>
                <a:t> the rods to outside + despite potassium ion being pumped to the inside of  the cell there is a potassium leaking out of the cell through non gated potassium channels in the inner segment of the rods which generate  </a:t>
              </a:r>
              <a:r>
                <a:rPr lang="en-US" sz="1100" kern="1200" spc="25" dirty="0" smtClean="0">
                  <a:cs typeface="Trebuchet MS"/>
                </a:rPr>
                <a:t> </a:t>
              </a:r>
              <a:r>
                <a:rPr lang="mr-IN" sz="1100" kern="1200" spc="40" dirty="0" smtClean="0">
                  <a:cs typeface="Trebuchet MS"/>
                </a:rPr>
                <a:t>( </a:t>
              </a:r>
              <a:r>
                <a:rPr lang="mr-IN" sz="1100" kern="1200" spc="-85" dirty="0" smtClean="0">
                  <a:solidFill>
                    <a:schemeClr val="accent4">
                      <a:lumMod val="75000"/>
                    </a:schemeClr>
                  </a:solidFill>
                  <a:cs typeface="Trebuchet MS"/>
                </a:rPr>
                <a:t>-70 </a:t>
              </a:r>
              <a:r>
                <a:rPr lang="mr-IN" sz="1100" kern="1200" spc="-5" dirty="0" smtClean="0">
                  <a:solidFill>
                    <a:schemeClr val="accent4">
                      <a:lumMod val="75000"/>
                    </a:schemeClr>
                  </a:solidFill>
                  <a:cs typeface="Trebuchet MS"/>
                </a:rPr>
                <a:t>~</a:t>
              </a:r>
              <a:r>
                <a:rPr lang="mr-IN" sz="1100" kern="1200" spc="-310" dirty="0" smtClean="0">
                  <a:solidFill>
                    <a:schemeClr val="accent4">
                      <a:lumMod val="75000"/>
                    </a:schemeClr>
                  </a:solidFill>
                  <a:cs typeface="Trebuchet MS"/>
                </a:rPr>
                <a:t> </a:t>
              </a:r>
              <a:r>
                <a:rPr lang="mr-IN" sz="1100" kern="1200" spc="-85" dirty="0" smtClean="0">
                  <a:solidFill>
                    <a:schemeClr val="accent4">
                      <a:lumMod val="75000"/>
                    </a:schemeClr>
                  </a:solidFill>
                  <a:cs typeface="Trebuchet MS"/>
                </a:rPr>
                <a:t>-80  </a:t>
              </a:r>
              <a:r>
                <a:rPr lang="mr-IN" sz="1100" kern="1200" spc="-10" dirty="0" smtClean="0">
                  <a:cs typeface="Trebuchet MS"/>
                </a:rPr>
                <a:t>millivolts)</a:t>
              </a:r>
              <a:endParaRPr lang="en-US" sz="1100" kern="1200" dirty="0"/>
            </a:p>
          </p:txBody>
        </p:sp>
        <p:sp>
          <p:nvSpPr>
            <p:cNvPr id="25" name="Freeform 24"/>
            <p:cNvSpPr/>
            <p:nvPr/>
          </p:nvSpPr>
          <p:spPr>
            <a:xfrm rot="21600000">
              <a:off x="2202514" y="3724833"/>
              <a:ext cx="297971" cy="348571"/>
            </a:xfrm>
            <a:custGeom>
              <a:avLst/>
              <a:gdLst>
                <a:gd name="connsiteX0" fmla="*/ 0 w 297971"/>
                <a:gd name="connsiteY0" fmla="*/ 69714 h 348570"/>
                <a:gd name="connsiteX1" fmla="*/ 148986 w 297971"/>
                <a:gd name="connsiteY1" fmla="*/ 69714 h 348570"/>
                <a:gd name="connsiteX2" fmla="*/ 148986 w 297971"/>
                <a:gd name="connsiteY2" fmla="*/ 0 h 348570"/>
                <a:gd name="connsiteX3" fmla="*/ 297971 w 297971"/>
                <a:gd name="connsiteY3" fmla="*/ 174285 h 348570"/>
                <a:gd name="connsiteX4" fmla="*/ 148986 w 297971"/>
                <a:gd name="connsiteY4" fmla="*/ 348570 h 348570"/>
                <a:gd name="connsiteX5" fmla="*/ 148986 w 297971"/>
                <a:gd name="connsiteY5" fmla="*/ 278856 h 348570"/>
                <a:gd name="connsiteX6" fmla="*/ 0 w 297971"/>
                <a:gd name="connsiteY6" fmla="*/ 278856 h 348570"/>
                <a:gd name="connsiteX7" fmla="*/ 0 w 297971"/>
                <a:gd name="connsiteY7" fmla="*/ 69714 h 348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971" h="348570">
                  <a:moveTo>
                    <a:pt x="297971" y="278856"/>
                  </a:moveTo>
                  <a:lnTo>
                    <a:pt x="148985" y="278856"/>
                  </a:lnTo>
                  <a:lnTo>
                    <a:pt x="148985" y="348570"/>
                  </a:lnTo>
                  <a:lnTo>
                    <a:pt x="0" y="174285"/>
                  </a:lnTo>
                  <a:lnTo>
                    <a:pt x="148985" y="0"/>
                  </a:lnTo>
                  <a:lnTo>
                    <a:pt x="148985" y="69714"/>
                  </a:lnTo>
                  <a:lnTo>
                    <a:pt x="297971" y="69714"/>
                  </a:lnTo>
                  <a:lnTo>
                    <a:pt x="297971" y="278856"/>
                  </a:lnTo>
                  <a:close/>
                </a:path>
              </a:pathLst>
            </a:cu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spcFirstLastPara="0" vert="horz" wrap="square" lIns="89391" tIns="69715" rIns="0" bIns="69714" numCol="1" spcCol="1270" anchor="ctr" anchorCtr="0">
              <a:noAutofit/>
            </a:bodyPr>
            <a:lstStyle/>
            <a:p>
              <a:pPr lvl="0" algn="ctr" defTabSz="533400">
                <a:lnSpc>
                  <a:spcPct val="90000"/>
                </a:lnSpc>
                <a:spcBef>
                  <a:spcPct val="0"/>
                </a:spcBef>
                <a:spcAft>
                  <a:spcPct val="35000"/>
                </a:spcAft>
              </a:pPr>
              <a:endParaRPr lang="en-US" sz="1200" kern="1200"/>
            </a:p>
          </p:txBody>
        </p:sp>
        <p:sp>
          <p:nvSpPr>
            <p:cNvPr id="26" name="Freeform 25"/>
            <p:cNvSpPr/>
            <p:nvPr/>
          </p:nvSpPr>
          <p:spPr>
            <a:xfrm>
              <a:off x="367346" y="3140970"/>
              <a:ext cx="1694616" cy="1516299"/>
            </a:xfrm>
            <a:custGeom>
              <a:avLst/>
              <a:gdLst>
                <a:gd name="connsiteX0" fmla="*/ 0 w 1694616"/>
                <a:gd name="connsiteY0" fmla="*/ 151630 h 1516299"/>
                <a:gd name="connsiteX1" fmla="*/ 151630 w 1694616"/>
                <a:gd name="connsiteY1" fmla="*/ 0 h 1516299"/>
                <a:gd name="connsiteX2" fmla="*/ 1542986 w 1694616"/>
                <a:gd name="connsiteY2" fmla="*/ 0 h 1516299"/>
                <a:gd name="connsiteX3" fmla="*/ 1694616 w 1694616"/>
                <a:gd name="connsiteY3" fmla="*/ 151630 h 1516299"/>
                <a:gd name="connsiteX4" fmla="*/ 1694616 w 1694616"/>
                <a:gd name="connsiteY4" fmla="*/ 1364669 h 1516299"/>
                <a:gd name="connsiteX5" fmla="*/ 1542986 w 1694616"/>
                <a:gd name="connsiteY5" fmla="*/ 1516299 h 1516299"/>
                <a:gd name="connsiteX6" fmla="*/ 151630 w 1694616"/>
                <a:gd name="connsiteY6" fmla="*/ 1516299 h 1516299"/>
                <a:gd name="connsiteX7" fmla="*/ 0 w 1694616"/>
                <a:gd name="connsiteY7" fmla="*/ 1364669 h 1516299"/>
                <a:gd name="connsiteX8" fmla="*/ 0 w 1694616"/>
                <a:gd name="connsiteY8" fmla="*/ 151630 h 1516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4616" h="1516299">
                  <a:moveTo>
                    <a:pt x="0" y="151630"/>
                  </a:moveTo>
                  <a:cubicBezTo>
                    <a:pt x="0" y="67887"/>
                    <a:pt x="67887" y="0"/>
                    <a:pt x="151630" y="0"/>
                  </a:cubicBezTo>
                  <a:lnTo>
                    <a:pt x="1542986" y="0"/>
                  </a:lnTo>
                  <a:cubicBezTo>
                    <a:pt x="1626729" y="0"/>
                    <a:pt x="1694616" y="67887"/>
                    <a:pt x="1694616" y="151630"/>
                  </a:cubicBezTo>
                  <a:lnTo>
                    <a:pt x="1694616" y="1364669"/>
                  </a:lnTo>
                  <a:cubicBezTo>
                    <a:pt x="1694616" y="1448412"/>
                    <a:pt x="1626729" y="1516299"/>
                    <a:pt x="1542986" y="1516299"/>
                  </a:cubicBezTo>
                  <a:lnTo>
                    <a:pt x="151630" y="1516299"/>
                  </a:lnTo>
                  <a:cubicBezTo>
                    <a:pt x="67887" y="1516299"/>
                    <a:pt x="0" y="1448412"/>
                    <a:pt x="0" y="1364669"/>
                  </a:cubicBezTo>
                  <a:lnTo>
                    <a:pt x="0" y="15163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6321" tIns="86321" rIns="86321" bIns="86321" numCol="1" spcCol="1270" anchor="ctr" anchorCtr="0">
              <a:noAutofit/>
            </a:bodyPr>
            <a:lstStyle/>
            <a:p>
              <a:pPr lvl="0" algn="ctr" defTabSz="488950">
                <a:lnSpc>
                  <a:spcPct val="90000"/>
                </a:lnSpc>
                <a:spcBef>
                  <a:spcPct val="0"/>
                </a:spcBef>
                <a:spcAft>
                  <a:spcPct val="35000"/>
                </a:spcAft>
              </a:pPr>
              <a:r>
                <a:rPr lang="en-US" altLang="en-US" sz="1100" kern="1200" dirty="0" smtClean="0">
                  <a:solidFill>
                    <a:schemeClr val="bg2">
                      <a:lumMod val="75000"/>
                    </a:schemeClr>
                  </a:solidFill>
                </a:rPr>
                <a:t>Decrease release of synaptic transmitter: </a:t>
              </a:r>
              <a:endParaRPr lang="en-US" sz="1100" kern="1200" dirty="0" smtClean="0">
                <a:solidFill>
                  <a:schemeClr val="bg2">
                    <a:lumMod val="75000"/>
                  </a:schemeClr>
                </a:solidFill>
                <a:cs typeface="Times New Roman"/>
              </a:endParaRPr>
            </a:p>
            <a:p>
              <a:pPr lvl="0" algn="ctr" defTabSz="488950">
                <a:lnSpc>
                  <a:spcPct val="90000"/>
                </a:lnSpc>
                <a:spcBef>
                  <a:spcPct val="0"/>
                </a:spcBef>
                <a:spcAft>
                  <a:spcPct val="35000"/>
                </a:spcAft>
              </a:pPr>
              <a:r>
                <a:rPr lang="en-US" sz="1100" kern="1200" dirty="0" smtClean="0">
                  <a:cs typeface="Times New Roman"/>
                </a:rPr>
                <a:t>Response in bipolar  cells (hyperpolarization) ( off-center </a:t>
              </a:r>
              <a:r>
                <a:rPr lang="en-US" sz="1100" kern="1200" spc="-5" dirty="0" smtClean="0">
                  <a:cs typeface="Times New Roman"/>
                </a:rPr>
                <a:t>bipolar  </a:t>
              </a:r>
              <a:r>
                <a:rPr lang="en-US" sz="1100" kern="1200" dirty="0" smtClean="0">
                  <a:cs typeface="Times New Roman"/>
                </a:rPr>
                <a:t>cells </a:t>
              </a:r>
              <a:r>
                <a:rPr lang="en-US" sz="1100" kern="1200" spc="5" dirty="0" smtClean="0">
                  <a:cs typeface="Times New Roman"/>
                </a:rPr>
                <a:t>get </a:t>
              </a:r>
              <a:r>
                <a:rPr lang="en-US" sz="1100" kern="1200" spc="-5" dirty="0" smtClean="0">
                  <a:cs typeface="Times New Roman"/>
                </a:rPr>
                <a:t>hyperpolarized in </a:t>
              </a:r>
              <a:r>
                <a:rPr lang="mr-IN" sz="1100" kern="1200" spc="-85" dirty="0" smtClean="0">
                  <a:solidFill>
                    <a:schemeClr val="accent4">
                      <a:lumMod val="75000"/>
                    </a:schemeClr>
                  </a:solidFill>
                  <a:cs typeface="Trebuchet MS"/>
                </a:rPr>
                <a:t>-70 </a:t>
              </a:r>
              <a:r>
                <a:rPr lang="mr-IN" sz="1100" kern="1200" spc="-5" dirty="0" smtClean="0">
                  <a:solidFill>
                    <a:schemeClr val="accent4">
                      <a:lumMod val="75000"/>
                    </a:schemeClr>
                  </a:solidFill>
                  <a:cs typeface="Trebuchet MS"/>
                </a:rPr>
                <a:t>~</a:t>
              </a:r>
              <a:r>
                <a:rPr lang="mr-IN" sz="1100" kern="1200" spc="-310" dirty="0" smtClean="0">
                  <a:solidFill>
                    <a:schemeClr val="accent4">
                      <a:lumMod val="75000"/>
                    </a:schemeClr>
                  </a:solidFill>
                  <a:cs typeface="Trebuchet MS"/>
                </a:rPr>
                <a:t> </a:t>
              </a:r>
              <a:r>
                <a:rPr lang="mr-IN" sz="1100" kern="1200" spc="-85" dirty="0" smtClean="0">
                  <a:solidFill>
                    <a:schemeClr val="accent4">
                      <a:lumMod val="75000"/>
                    </a:schemeClr>
                  </a:solidFill>
                  <a:cs typeface="Trebuchet MS"/>
                </a:rPr>
                <a:t>-80  </a:t>
              </a:r>
              <a:r>
                <a:rPr lang="mr-IN" sz="1100" kern="1200" spc="-10" dirty="0" smtClean="0">
                  <a:cs typeface="Trebuchet MS"/>
                </a:rPr>
                <a:t>millivolts</a:t>
              </a:r>
              <a:r>
                <a:rPr lang="en-US" sz="1100" kern="1200" spc="-10" dirty="0" smtClean="0">
                  <a:cs typeface="Trebuchet MS"/>
                </a:rPr>
                <a:t> </a:t>
              </a:r>
              <a:r>
                <a:rPr lang="en-US" sz="1100" kern="1200" spc="-5" dirty="0" smtClean="0">
                  <a:cs typeface="Times New Roman"/>
                </a:rPr>
                <a:t>,this </a:t>
              </a:r>
              <a:r>
                <a:rPr lang="en-US" sz="1100" kern="1200" dirty="0" smtClean="0">
                  <a:cs typeface="Times New Roman"/>
                </a:rPr>
                <a:t>cause  </a:t>
              </a:r>
              <a:r>
                <a:rPr lang="en-US" sz="1100" u="sng" kern="1200" spc="-5" dirty="0" smtClean="0">
                  <a:cs typeface="Times New Roman"/>
                </a:rPr>
                <a:t>decreased </a:t>
              </a:r>
              <a:r>
                <a:rPr lang="en-US" sz="1100" kern="1200" spc="-5" dirty="0" smtClean="0">
                  <a:cs typeface="Times New Roman"/>
                </a:rPr>
                <a:t>release </a:t>
              </a:r>
              <a:r>
                <a:rPr lang="en-US" sz="1100" kern="1200" dirty="0" smtClean="0">
                  <a:cs typeface="Times New Roman"/>
                </a:rPr>
                <a:t>of glutamate </a:t>
              </a:r>
              <a:endParaRPr lang="en-US" sz="1100" kern="1200" dirty="0"/>
            </a:p>
          </p:txBody>
        </p:sp>
        <p:sp>
          <p:nvSpPr>
            <p:cNvPr id="27" name="Freeform 26"/>
            <p:cNvSpPr/>
            <p:nvPr/>
          </p:nvSpPr>
          <p:spPr>
            <a:xfrm rot="140978">
              <a:off x="998072" y="4780830"/>
              <a:ext cx="348570" cy="298222"/>
            </a:xfrm>
            <a:custGeom>
              <a:avLst/>
              <a:gdLst>
                <a:gd name="connsiteX0" fmla="*/ 0 w 298222"/>
                <a:gd name="connsiteY0" fmla="*/ 69714 h 348570"/>
                <a:gd name="connsiteX1" fmla="*/ 149111 w 298222"/>
                <a:gd name="connsiteY1" fmla="*/ 69714 h 348570"/>
                <a:gd name="connsiteX2" fmla="*/ 149111 w 298222"/>
                <a:gd name="connsiteY2" fmla="*/ 0 h 348570"/>
                <a:gd name="connsiteX3" fmla="*/ 298222 w 298222"/>
                <a:gd name="connsiteY3" fmla="*/ 174285 h 348570"/>
                <a:gd name="connsiteX4" fmla="*/ 149111 w 298222"/>
                <a:gd name="connsiteY4" fmla="*/ 348570 h 348570"/>
                <a:gd name="connsiteX5" fmla="*/ 149111 w 298222"/>
                <a:gd name="connsiteY5" fmla="*/ 278856 h 348570"/>
                <a:gd name="connsiteX6" fmla="*/ 0 w 298222"/>
                <a:gd name="connsiteY6" fmla="*/ 278856 h 348570"/>
                <a:gd name="connsiteX7" fmla="*/ 0 w 298222"/>
                <a:gd name="connsiteY7" fmla="*/ 69714 h 348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222" h="348570">
                  <a:moveTo>
                    <a:pt x="238578" y="0"/>
                  </a:moveTo>
                  <a:lnTo>
                    <a:pt x="238578" y="174285"/>
                  </a:lnTo>
                  <a:lnTo>
                    <a:pt x="298222" y="174285"/>
                  </a:lnTo>
                  <a:lnTo>
                    <a:pt x="149111" y="348570"/>
                  </a:lnTo>
                  <a:lnTo>
                    <a:pt x="0" y="174285"/>
                  </a:lnTo>
                  <a:lnTo>
                    <a:pt x="59644" y="174285"/>
                  </a:lnTo>
                  <a:lnTo>
                    <a:pt x="59644" y="0"/>
                  </a:lnTo>
                  <a:lnTo>
                    <a:pt x="238578" y="0"/>
                  </a:lnTo>
                  <a:close/>
                </a:path>
              </a:pathLst>
            </a:cu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spcFirstLastPara="0" vert="horz" wrap="square" lIns="69714" tIns="-1" rIns="69713" bIns="89467" numCol="1" spcCol="1270" anchor="ctr" anchorCtr="0">
              <a:noAutofit/>
            </a:bodyPr>
            <a:lstStyle/>
            <a:p>
              <a:pPr lvl="0" algn="ctr" defTabSz="533400">
                <a:lnSpc>
                  <a:spcPct val="90000"/>
                </a:lnSpc>
                <a:spcBef>
                  <a:spcPct val="0"/>
                </a:spcBef>
                <a:spcAft>
                  <a:spcPct val="35000"/>
                </a:spcAft>
              </a:pPr>
              <a:endParaRPr lang="en-US" sz="1200" kern="1200"/>
            </a:p>
          </p:txBody>
        </p:sp>
        <p:sp>
          <p:nvSpPr>
            <p:cNvPr id="28" name="Freeform 27"/>
            <p:cNvSpPr/>
            <p:nvPr/>
          </p:nvSpPr>
          <p:spPr>
            <a:xfrm>
              <a:off x="367346" y="5219480"/>
              <a:ext cx="1551659" cy="843316"/>
            </a:xfrm>
            <a:custGeom>
              <a:avLst/>
              <a:gdLst>
                <a:gd name="connsiteX0" fmla="*/ 0 w 1551659"/>
                <a:gd name="connsiteY0" fmla="*/ 84332 h 843316"/>
                <a:gd name="connsiteX1" fmla="*/ 84332 w 1551659"/>
                <a:gd name="connsiteY1" fmla="*/ 0 h 843316"/>
                <a:gd name="connsiteX2" fmla="*/ 1467327 w 1551659"/>
                <a:gd name="connsiteY2" fmla="*/ 0 h 843316"/>
                <a:gd name="connsiteX3" fmla="*/ 1551659 w 1551659"/>
                <a:gd name="connsiteY3" fmla="*/ 84332 h 843316"/>
                <a:gd name="connsiteX4" fmla="*/ 1551659 w 1551659"/>
                <a:gd name="connsiteY4" fmla="*/ 758984 h 843316"/>
                <a:gd name="connsiteX5" fmla="*/ 1467327 w 1551659"/>
                <a:gd name="connsiteY5" fmla="*/ 843316 h 843316"/>
                <a:gd name="connsiteX6" fmla="*/ 84332 w 1551659"/>
                <a:gd name="connsiteY6" fmla="*/ 843316 h 843316"/>
                <a:gd name="connsiteX7" fmla="*/ 0 w 1551659"/>
                <a:gd name="connsiteY7" fmla="*/ 758984 h 843316"/>
                <a:gd name="connsiteX8" fmla="*/ 0 w 1551659"/>
                <a:gd name="connsiteY8" fmla="*/ 84332 h 843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1659" h="843316">
                  <a:moveTo>
                    <a:pt x="0" y="84332"/>
                  </a:moveTo>
                  <a:cubicBezTo>
                    <a:pt x="0" y="37757"/>
                    <a:pt x="37757" y="0"/>
                    <a:pt x="84332" y="0"/>
                  </a:cubicBezTo>
                  <a:lnTo>
                    <a:pt x="1467327" y="0"/>
                  </a:lnTo>
                  <a:cubicBezTo>
                    <a:pt x="1513902" y="0"/>
                    <a:pt x="1551659" y="37757"/>
                    <a:pt x="1551659" y="84332"/>
                  </a:cubicBezTo>
                  <a:lnTo>
                    <a:pt x="1551659" y="758984"/>
                  </a:lnTo>
                  <a:cubicBezTo>
                    <a:pt x="1551659" y="805559"/>
                    <a:pt x="1513902" y="843316"/>
                    <a:pt x="1467327" y="843316"/>
                  </a:cubicBezTo>
                  <a:lnTo>
                    <a:pt x="84332" y="843316"/>
                  </a:lnTo>
                  <a:cubicBezTo>
                    <a:pt x="37757" y="843316"/>
                    <a:pt x="0" y="805559"/>
                    <a:pt x="0" y="758984"/>
                  </a:cubicBezTo>
                  <a:lnTo>
                    <a:pt x="0" y="84332"/>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0420" tIns="70420" rIns="70420" bIns="70420" numCol="1" spcCol="1270" anchor="ctr" anchorCtr="0">
              <a:noAutofit/>
            </a:bodyPr>
            <a:lstStyle/>
            <a:p>
              <a:pPr lvl="0" algn="ctr" defTabSz="533400">
                <a:lnSpc>
                  <a:spcPct val="90000"/>
                </a:lnSpc>
                <a:spcBef>
                  <a:spcPct val="0"/>
                </a:spcBef>
                <a:spcAft>
                  <a:spcPct val="35000"/>
                </a:spcAft>
              </a:pPr>
              <a:r>
                <a:rPr lang="en-US" sz="1200" u="sng" kern="1200" dirty="0">
                  <a:cs typeface="Times New Roman"/>
                </a:rPr>
                <a:t>Generator  </a:t>
              </a:r>
              <a:r>
                <a:rPr lang="en-US" sz="1200" kern="1200" dirty="0">
                  <a:cs typeface="Times New Roman"/>
                </a:rPr>
                <a:t>potential in </a:t>
              </a:r>
              <a:r>
                <a:rPr lang="en-US" sz="1200" kern="1200" dirty="0" err="1">
                  <a:cs typeface="Times New Roman"/>
                </a:rPr>
                <a:t>amakrine</a:t>
              </a:r>
              <a:r>
                <a:rPr lang="en-US" sz="1200" kern="1200" dirty="0">
                  <a:cs typeface="Times New Roman"/>
                </a:rPr>
                <a:t> cells &amp; ganglion cells  (depolarize ) </a:t>
              </a:r>
              <a:endParaRPr lang="en-US" sz="1200" kern="1200" dirty="0"/>
            </a:p>
          </p:txBody>
        </p:sp>
        <p:sp>
          <p:nvSpPr>
            <p:cNvPr id="29" name="Freeform 28"/>
            <p:cNvSpPr/>
            <p:nvPr/>
          </p:nvSpPr>
          <p:spPr>
            <a:xfrm>
              <a:off x="2042692" y="5466853"/>
              <a:ext cx="297971" cy="348570"/>
            </a:xfrm>
            <a:custGeom>
              <a:avLst/>
              <a:gdLst>
                <a:gd name="connsiteX0" fmla="*/ 0 w 297971"/>
                <a:gd name="connsiteY0" fmla="*/ 69714 h 348570"/>
                <a:gd name="connsiteX1" fmla="*/ 148986 w 297971"/>
                <a:gd name="connsiteY1" fmla="*/ 69714 h 348570"/>
                <a:gd name="connsiteX2" fmla="*/ 148986 w 297971"/>
                <a:gd name="connsiteY2" fmla="*/ 0 h 348570"/>
                <a:gd name="connsiteX3" fmla="*/ 297971 w 297971"/>
                <a:gd name="connsiteY3" fmla="*/ 174285 h 348570"/>
                <a:gd name="connsiteX4" fmla="*/ 148986 w 297971"/>
                <a:gd name="connsiteY4" fmla="*/ 348570 h 348570"/>
                <a:gd name="connsiteX5" fmla="*/ 148986 w 297971"/>
                <a:gd name="connsiteY5" fmla="*/ 278856 h 348570"/>
                <a:gd name="connsiteX6" fmla="*/ 0 w 297971"/>
                <a:gd name="connsiteY6" fmla="*/ 278856 h 348570"/>
                <a:gd name="connsiteX7" fmla="*/ 0 w 297971"/>
                <a:gd name="connsiteY7" fmla="*/ 69714 h 348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971" h="348570">
                  <a:moveTo>
                    <a:pt x="0" y="69714"/>
                  </a:moveTo>
                  <a:lnTo>
                    <a:pt x="148986" y="69714"/>
                  </a:lnTo>
                  <a:lnTo>
                    <a:pt x="148986" y="0"/>
                  </a:lnTo>
                  <a:lnTo>
                    <a:pt x="297971" y="174285"/>
                  </a:lnTo>
                  <a:lnTo>
                    <a:pt x="148986" y="348570"/>
                  </a:lnTo>
                  <a:lnTo>
                    <a:pt x="148986" y="278856"/>
                  </a:lnTo>
                  <a:lnTo>
                    <a:pt x="0" y="278856"/>
                  </a:lnTo>
                  <a:lnTo>
                    <a:pt x="0" y="69714"/>
                  </a:lnTo>
                  <a:close/>
                </a:path>
              </a:pathLst>
            </a:cu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spcFirstLastPara="0" vert="horz" wrap="square" lIns="0" tIns="69714" rIns="89391" bIns="69714" numCol="1" spcCol="1270" anchor="ctr" anchorCtr="0">
              <a:noAutofit/>
            </a:bodyPr>
            <a:lstStyle/>
            <a:p>
              <a:pPr lvl="0" algn="ctr" defTabSz="533400">
                <a:lnSpc>
                  <a:spcPct val="90000"/>
                </a:lnSpc>
                <a:spcBef>
                  <a:spcPct val="0"/>
                </a:spcBef>
                <a:spcAft>
                  <a:spcPct val="35000"/>
                </a:spcAft>
              </a:pPr>
              <a:endParaRPr lang="en-US" sz="1200" kern="1200"/>
            </a:p>
          </p:txBody>
        </p:sp>
        <p:sp>
          <p:nvSpPr>
            <p:cNvPr id="30" name="Freeform 29"/>
            <p:cNvSpPr/>
            <p:nvPr/>
          </p:nvSpPr>
          <p:spPr>
            <a:xfrm>
              <a:off x="2481216" y="5219480"/>
              <a:ext cx="1405527" cy="843316"/>
            </a:xfrm>
            <a:custGeom>
              <a:avLst/>
              <a:gdLst>
                <a:gd name="connsiteX0" fmla="*/ 0 w 1405527"/>
                <a:gd name="connsiteY0" fmla="*/ 84332 h 843316"/>
                <a:gd name="connsiteX1" fmla="*/ 84332 w 1405527"/>
                <a:gd name="connsiteY1" fmla="*/ 0 h 843316"/>
                <a:gd name="connsiteX2" fmla="*/ 1321195 w 1405527"/>
                <a:gd name="connsiteY2" fmla="*/ 0 h 843316"/>
                <a:gd name="connsiteX3" fmla="*/ 1405527 w 1405527"/>
                <a:gd name="connsiteY3" fmla="*/ 84332 h 843316"/>
                <a:gd name="connsiteX4" fmla="*/ 1405527 w 1405527"/>
                <a:gd name="connsiteY4" fmla="*/ 758984 h 843316"/>
                <a:gd name="connsiteX5" fmla="*/ 1321195 w 1405527"/>
                <a:gd name="connsiteY5" fmla="*/ 843316 h 843316"/>
                <a:gd name="connsiteX6" fmla="*/ 84332 w 1405527"/>
                <a:gd name="connsiteY6" fmla="*/ 843316 h 843316"/>
                <a:gd name="connsiteX7" fmla="*/ 0 w 1405527"/>
                <a:gd name="connsiteY7" fmla="*/ 758984 h 843316"/>
                <a:gd name="connsiteX8" fmla="*/ 0 w 1405527"/>
                <a:gd name="connsiteY8" fmla="*/ 84332 h 843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5527" h="843316">
                  <a:moveTo>
                    <a:pt x="0" y="84332"/>
                  </a:moveTo>
                  <a:cubicBezTo>
                    <a:pt x="0" y="37757"/>
                    <a:pt x="37757" y="0"/>
                    <a:pt x="84332" y="0"/>
                  </a:cubicBezTo>
                  <a:lnTo>
                    <a:pt x="1321195" y="0"/>
                  </a:lnTo>
                  <a:cubicBezTo>
                    <a:pt x="1367770" y="0"/>
                    <a:pt x="1405527" y="37757"/>
                    <a:pt x="1405527" y="84332"/>
                  </a:cubicBezTo>
                  <a:lnTo>
                    <a:pt x="1405527" y="758984"/>
                  </a:lnTo>
                  <a:cubicBezTo>
                    <a:pt x="1405527" y="805559"/>
                    <a:pt x="1367770" y="843316"/>
                    <a:pt x="1321195" y="843316"/>
                  </a:cubicBezTo>
                  <a:lnTo>
                    <a:pt x="84332" y="843316"/>
                  </a:lnTo>
                  <a:cubicBezTo>
                    <a:pt x="37757" y="843316"/>
                    <a:pt x="0" y="805559"/>
                    <a:pt x="0" y="758984"/>
                  </a:cubicBezTo>
                  <a:lnTo>
                    <a:pt x="0" y="84332"/>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8040" tIns="78040" rIns="78040" bIns="78040" numCol="1" spcCol="1270" anchor="ctr" anchorCtr="0">
              <a:noAutofit/>
            </a:bodyPr>
            <a:lstStyle/>
            <a:p>
              <a:pPr lvl="0" algn="ctr" defTabSz="622300">
                <a:lnSpc>
                  <a:spcPct val="90000"/>
                </a:lnSpc>
                <a:spcBef>
                  <a:spcPct val="0"/>
                </a:spcBef>
                <a:spcAft>
                  <a:spcPct val="35000"/>
                </a:spcAft>
              </a:pPr>
              <a:r>
                <a:rPr lang="en-US" altLang="en-US" sz="1400" kern="1200" dirty="0"/>
                <a:t>Action potential in optic nerve fibers</a:t>
              </a:r>
              <a:endParaRPr lang="en-US" sz="1400" kern="1200" dirty="0"/>
            </a:p>
          </p:txBody>
        </p:sp>
      </p:grpSp>
      <p:sp>
        <p:nvSpPr>
          <p:cNvPr id="7" name="TextBox 6"/>
          <p:cNvSpPr txBox="1"/>
          <p:nvPr/>
        </p:nvSpPr>
        <p:spPr>
          <a:xfrm rot="16200000">
            <a:off x="-1230128" y="4471078"/>
            <a:ext cx="2921826" cy="261610"/>
          </a:xfrm>
          <a:prstGeom prst="rect">
            <a:avLst/>
          </a:prstGeom>
          <a:solidFill>
            <a:srgbClr val="E4CBE7"/>
          </a:solidFill>
          <a:ln>
            <a:solidFill>
              <a:srgbClr val="A954AB"/>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100" b="1" dirty="0">
                <a:solidFill>
                  <a:schemeClr val="tx2"/>
                </a:solidFill>
                <a:latin typeface="+mj-lt"/>
                <a:ea typeface="+mj-ea"/>
                <a:cs typeface="+mj-cs"/>
              </a:rPr>
              <a:t>ONLY IN FEMALES’ SLIDES </a:t>
            </a:r>
          </a:p>
        </p:txBody>
      </p:sp>
      <p:sp>
        <p:nvSpPr>
          <p:cNvPr id="8" name="object 16"/>
          <p:cNvSpPr txBox="1"/>
          <p:nvPr/>
        </p:nvSpPr>
        <p:spPr>
          <a:xfrm>
            <a:off x="4210976" y="5123800"/>
            <a:ext cx="7592556" cy="969496"/>
          </a:xfrm>
          <a:prstGeom prst="rect">
            <a:avLst/>
          </a:prstGeom>
          <a:ln>
            <a:prstDash val="dashDot"/>
          </a:ln>
        </p:spPr>
        <p:style>
          <a:lnRef idx="2">
            <a:schemeClr val="dk1"/>
          </a:lnRef>
          <a:fillRef idx="1">
            <a:schemeClr val="lt1"/>
          </a:fillRef>
          <a:effectRef idx="0">
            <a:schemeClr val="dk1"/>
          </a:effectRef>
          <a:fontRef idx="minor">
            <a:schemeClr val="dk1"/>
          </a:fontRef>
        </p:style>
        <p:txBody>
          <a:bodyPr vert="horz" wrap="square" lIns="0" tIns="0" rIns="0" bIns="0" rtlCol="0">
            <a:spAutoFit/>
          </a:bodyPr>
          <a:lstStyle/>
          <a:p>
            <a:pPr marL="12700">
              <a:lnSpc>
                <a:spcPct val="100000"/>
              </a:lnSpc>
              <a:buClr>
                <a:srgbClr val="93C500"/>
              </a:buClr>
              <a:buSzPct val="77777"/>
              <a:tabLst>
                <a:tab pos="295910" algn="l"/>
                <a:tab pos="296545" algn="l"/>
              </a:tabLst>
            </a:pPr>
            <a:r>
              <a:rPr sz="1400" spc="100" dirty="0">
                <a:solidFill>
                  <a:srgbClr val="528693"/>
                </a:solidFill>
                <a:cs typeface="Trebuchet MS"/>
              </a:rPr>
              <a:t>NB/</a:t>
            </a:r>
            <a:endParaRPr sz="1400" dirty="0">
              <a:solidFill>
                <a:srgbClr val="528693"/>
              </a:solidFill>
              <a:cs typeface="Trebuchet MS"/>
            </a:endParaRPr>
          </a:p>
          <a:p>
            <a:pPr marL="298450" marR="5080" indent="-285750">
              <a:lnSpc>
                <a:spcPts val="1730"/>
              </a:lnSpc>
              <a:spcBef>
                <a:spcPts val="580"/>
              </a:spcBef>
              <a:buClr>
                <a:srgbClr val="93C500"/>
              </a:buClr>
              <a:buSzPct val="77777"/>
              <a:buFont typeface="Arial" charset="0"/>
              <a:buChar char="•"/>
              <a:tabLst>
                <a:tab pos="295910" algn="l"/>
                <a:tab pos="296545" algn="l"/>
              </a:tabLst>
            </a:pPr>
            <a:r>
              <a:rPr lang="en-US" sz="1400" spc="-30" dirty="0">
                <a:cs typeface="Trebuchet MS"/>
              </a:rPr>
              <a:t>T</a:t>
            </a:r>
            <a:r>
              <a:rPr sz="1400" spc="-30" dirty="0">
                <a:cs typeface="Trebuchet MS"/>
              </a:rPr>
              <a:t>hese</a:t>
            </a:r>
            <a:r>
              <a:rPr sz="1400" spc="-65" dirty="0">
                <a:cs typeface="Trebuchet MS"/>
              </a:rPr>
              <a:t> </a:t>
            </a:r>
            <a:r>
              <a:rPr sz="1400" spc="-10" dirty="0">
                <a:cs typeface="Trebuchet MS"/>
              </a:rPr>
              <a:t>reactions</a:t>
            </a:r>
            <a:r>
              <a:rPr sz="1400" spc="-65" dirty="0">
                <a:cs typeface="Trebuchet MS"/>
              </a:rPr>
              <a:t> </a:t>
            </a:r>
            <a:r>
              <a:rPr sz="1400" dirty="0">
                <a:cs typeface="Trebuchet MS"/>
              </a:rPr>
              <a:t>occur</a:t>
            </a:r>
            <a:r>
              <a:rPr sz="1400" spc="-20" dirty="0">
                <a:cs typeface="Trebuchet MS"/>
              </a:rPr>
              <a:t> </a:t>
            </a:r>
            <a:r>
              <a:rPr sz="1400" spc="-35" dirty="0">
                <a:solidFill>
                  <a:srgbClr val="FF0000"/>
                </a:solidFill>
                <a:cs typeface="Trebuchet MS"/>
              </a:rPr>
              <a:t>in</a:t>
            </a:r>
            <a:r>
              <a:rPr sz="1400" spc="-55" dirty="0">
                <a:solidFill>
                  <a:srgbClr val="FF0000"/>
                </a:solidFill>
                <a:cs typeface="Trebuchet MS"/>
              </a:rPr>
              <a:t> </a:t>
            </a:r>
            <a:r>
              <a:rPr sz="1400" spc="5" dirty="0">
                <a:solidFill>
                  <a:srgbClr val="FF0000"/>
                </a:solidFill>
                <a:cs typeface="Trebuchet MS"/>
              </a:rPr>
              <a:t>both</a:t>
            </a:r>
            <a:r>
              <a:rPr sz="1400" spc="-35" dirty="0">
                <a:solidFill>
                  <a:srgbClr val="FF0000"/>
                </a:solidFill>
                <a:cs typeface="Trebuchet MS"/>
              </a:rPr>
              <a:t> </a:t>
            </a:r>
            <a:r>
              <a:rPr sz="1400" dirty="0">
                <a:solidFill>
                  <a:srgbClr val="FF0000"/>
                </a:solidFill>
                <a:cs typeface="Trebuchet MS"/>
              </a:rPr>
              <a:t>rods</a:t>
            </a:r>
            <a:r>
              <a:rPr sz="1400" spc="-30" dirty="0">
                <a:solidFill>
                  <a:srgbClr val="FF0000"/>
                </a:solidFill>
                <a:cs typeface="Trebuchet MS"/>
              </a:rPr>
              <a:t> </a:t>
            </a:r>
            <a:r>
              <a:rPr sz="1400" spc="5" dirty="0">
                <a:solidFill>
                  <a:srgbClr val="FF0000"/>
                </a:solidFill>
                <a:cs typeface="Trebuchet MS"/>
              </a:rPr>
              <a:t>&amp;cones</a:t>
            </a:r>
            <a:r>
              <a:rPr sz="1400" spc="-50" dirty="0">
                <a:solidFill>
                  <a:srgbClr val="FF0000"/>
                </a:solidFill>
                <a:cs typeface="Trebuchet MS"/>
              </a:rPr>
              <a:t> </a:t>
            </a:r>
            <a:r>
              <a:rPr sz="1400" spc="-5" dirty="0">
                <a:cs typeface="Trebuchet MS"/>
              </a:rPr>
              <a:t>but</a:t>
            </a:r>
            <a:r>
              <a:rPr sz="1400" spc="-30" dirty="0">
                <a:cs typeface="Trebuchet MS"/>
              </a:rPr>
              <a:t> </a:t>
            </a:r>
            <a:r>
              <a:rPr sz="1400" spc="-35" dirty="0">
                <a:cs typeface="Trebuchet MS"/>
              </a:rPr>
              <a:t>in</a:t>
            </a:r>
            <a:r>
              <a:rPr sz="1400" spc="-55" dirty="0">
                <a:cs typeface="Trebuchet MS"/>
              </a:rPr>
              <a:t> </a:t>
            </a:r>
            <a:r>
              <a:rPr sz="1400" dirty="0">
                <a:cs typeface="Trebuchet MS"/>
              </a:rPr>
              <a:t>rods</a:t>
            </a:r>
            <a:r>
              <a:rPr sz="1400" spc="-20" dirty="0">
                <a:cs typeface="Trebuchet MS"/>
              </a:rPr>
              <a:t> </a:t>
            </a:r>
            <a:r>
              <a:rPr sz="1400" dirty="0">
                <a:cs typeface="Trebuchet MS"/>
              </a:rPr>
              <a:t>occur</a:t>
            </a:r>
            <a:r>
              <a:rPr sz="1400" spc="-35" dirty="0">
                <a:cs typeface="Trebuchet MS"/>
              </a:rPr>
              <a:t> </a:t>
            </a:r>
            <a:r>
              <a:rPr sz="1400" spc="5" dirty="0">
                <a:cs typeface="Trebuchet MS"/>
              </a:rPr>
              <a:t>at</a:t>
            </a:r>
            <a:r>
              <a:rPr sz="1400" spc="-60" dirty="0">
                <a:cs typeface="Trebuchet MS"/>
              </a:rPr>
              <a:t> </a:t>
            </a:r>
            <a:r>
              <a:rPr sz="1400" spc="-20" dirty="0">
                <a:cs typeface="Trebuchet MS"/>
              </a:rPr>
              <a:t>low </a:t>
            </a:r>
            <a:r>
              <a:rPr sz="1400" spc="-5" dirty="0">
                <a:cs typeface="Trebuchet MS"/>
              </a:rPr>
              <a:t>illumination </a:t>
            </a:r>
            <a:r>
              <a:rPr sz="1400" spc="-10" dirty="0">
                <a:cs typeface="Trebuchet MS"/>
              </a:rPr>
              <a:t>as </a:t>
            </a:r>
            <a:r>
              <a:rPr sz="1400" spc="-35" dirty="0">
                <a:cs typeface="Trebuchet MS"/>
              </a:rPr>
              <a:t>in </a:t>
            </a:r>
            <a:r>
              <a:rPr sz="1400" spc="10" dirty="0">
                <a:cs typeface="Trebuchet MS"/>
              </a:rPr>
              <a:t>dimlight </a:t>
            </a:r>
            <a:r>
              <a:rPr sz="1400" spc="75" dirty="0">
                <a:cs typeface="Trebuchet MS"/>
              </a:rPr>
              <a:t>&amp;</a:t>
            </a:r>
            <a:r>
              <a:rPr sz="1400" spc="-320" dirty="0">
                <a:cs typeface="Trebuchet MS"/>
              </a:rPr>
              <a:t> </a:t>
            </a:r>
            <a:r>
              <a:rPr sz="1400" spc="-30" dirty="0">
                <a:cs typeface="Trebuchet MS"/>
              </a:rPr>
              <a:t>in </a:t>
            </a:r>
            <a:r>
              <a:rPr sz="1400" spc="-10" dirty="0">
                <a:cs typeface="Trebuchet MS"/>
              </a:rPr>
              <a:t>cones </a:t>
            </a:r>
            <a:r>
              <a:rPr sz="1400" spc="5" dirty="0">
                <a:cs typeface="Trebuchet MS"/>
              </a:rPr>
              <a:t>at </a:t>
            </a:r>
            <a:r>
              <a:rPr sz="1400" spc="-10" dirty="0">
                <a:cs typeface="Trebuchet MS"/>
              </a:rPr>
              <a:t>high </a:t>
            </a:r>
            <a:r>
              <a:rPr sz="1400" spc="-20" dirty="0">
                <a:cs typeface="Trebuchet MS"/>
              </a:rPr>
              <a:t>illumination.</a:t>
            </a:r>
            <a:endParaRPr sz="1400" dirty="0">
              <a:cs typeface="Trebuchet MS"/>
            </a:endParaRPr>
          </a:p>
          <a:p>
            <a:pPr marL="298450" indent="-285750">
              <a:lnSpc>
                <a:spcPct val="100000"/>
              </a:lnSpc>
              <a:spcBef>
                <a:spcPts val="180"/>
              </a:spcBef>
              <a:buClr>
                <a:srgbClr val="93C500"/>
              </a:buClr>
              <a:buSzPct val="80555"/>
              <a:buFont typeface="Arial" charset="0"/>
              <a:buChar char="•"/>
              <a:tabLst>
                <a:tab pos="295910" algn="l"/>
                <a:tab pos="296545" algn="l"/>
                <a:tab pos="1427480" algn="l"/>
              </a:tabLst>
            </a:pPr>
            <a:r>
              <a:rPr sz="1400" spc="-65" dirty="0">
                <a:cs typeface="Trebuchet MS"/>
              </a:rPr>
              <a:t>-</a:t>
            </a:r>
            <a:r>
              <a:rPr sz="1400" spc="-35" dirty="0">
                <a:cs typeface="Trebuchet MS"/>
              </a:rPr>
              <a:t> in</a:t>
            </a:r>
            <a:r>
              <a:rPr sz="1400" spc="-55" dirty="0">
                <a:cs typeface="Trebuchet MS"/>
              </a:rPr>
              <a:t> </a:t>
            </a:r>
            <a:r>
              <a:rPr sz="1400" spc="-10" dirty="0">
                <a:cs typeface="Trebuchet MS"/>
              </a:rPr>
              <a:t>cones</a:t>
            </a:r>
            <a:r>
              <a:rPr lang="en-US" sz="1400" spc="-10" dirty="0">
                <a:cs typeface="Trebuchet MS"/>
              </a:rPr>
              <a:t> </a:t>
            </a:r>
            <a:r>
              <a:rPr sz="1400" spc="-65" dirty="0">
                <a:cs typeface="Trebuchet MS"/>
              </a:rPr>
              <a:t>4 </a:t>
            </a:r>
            <a:r>
              <a:rPr sz="1400" spc="15" dirty="0">
                <a:cs typeface="Trebuchet MS"/>
              </a:rPr>
              <a:t>times</a:t>
            </a:r>
            <a:r>
              <a:rPr sz="1400" spc="-135" dirty="0">
                <a:cs typeface="Trebuchet MS"/>
              </a:rPr>
              <a:t> </a:t>
            </a:r>
            <a:r>
              <a:rPr sz="1400" spc="-20" dirty="0">
                <a:cs typeface="Trebuchet MS"/>
              </a:rPr>
              <a:t>faster</a:t>
            </a:r>
            <a:endParaRPr sz="1400" dirty="0">
              <a:cs typeface="Trebuchet MS"/>
            </a:endParaRPr>
          </a:p>
        </p:txBody>
      </p:sp>
      <p:sp>
        <p:nvSpPr>
          <p:cNvPr id="12" name="object 14"/>
          <p:cNvSpPr/>
          <p:nvPr/>
        </p:nvSpPr>
        <p:spPr>
          <a:xfrm>
            <a:off x="9238232" y="1233102"/>
            <a:ext cx="2341171" cy="1637928"/>
          </a:xfrm>
          <a:prstGeom prst="rect">
            <a:avLst/>
          </a:prstGeom>
          <a:blipFill>
            <a:blip r:embed="rId2" cstate="print"/>
            <a:stretch>
              <a:fillRect/>
            </a:stretch>
          </a:blipFill>
        </p:spPr>
        <p:txBody>
          <a:bodyPr wrap="square" lIns="0" tIns="0" rIns="0" bIns="0" rtlCol="0"/>
          <a:lstStyle/>
          <a:p>
            <a:endParaRPr/>
          </a:p>
        </p:txBody>
      </p:sp>
      <p:sp>
        <p:nvSpPr>
          <p:cNvPr id="13" name="object 13"/>
          <p:cNvSpPr/>
          <p:nvPr/>
        </p:nvSpPr>
        <p:spPr>
          <a:xfrm>
            <a:off x="9108180" y="2871030"/>
            <a:ext cx="2471224" cy="1728192"/>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913828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Synaptic mediators in retina:- </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13</a:t>
            </a:fld>
            <a:endParaRPr lang="en-US" dirty="0"/>
          </a:p>
        </p:txBody>
      </p:sp>
      <p:sp>
        <p:nvSpPr>
          <p:cNvPr id="4" name="Rectangle 3"/>
          <p:cNvSpPr/>
          <p:nvPr/>
        </p:nvSpPr>
        <p:spPr>
          <a:xfrm>
            <a:off x="649805" y="1996615"/>
            <a:ext cx="7205604" cy="3785652"/>
          </a:xfrm>
          <a:prstGeom prst="rect">
            <a:avLst/>
          </a:prstGeom>
        </p:spPr>
        <p:txBody>
          <a:bodyPr wrap="square">
            <a:spAutoFit/>
          </a:bodyPr>
          <a:lstStyle/>
          <a:p>
            <a:pPr>
              <a:defRPr/>
            </a:pPr>
            <a:r>
              <a:rPr lang="en-US" b="1" dirty="0">
                <a:solidFill>
                  <a:srgbClr val="528693"/>
                </a:solidFill>
              </a:rPr>
              <a:t>In dark:-</a:t>
            </a:r>
          </a:p>
          <a:p>
            <a:pPr>
              <a:defRPr/>
            </a:pPr>
            <a:endParaRPr lang="en-US" b="1" dirty="0">
              <a:solidFill>
                <a:srgbClr val="528693"/>
              </a:solidFill>
            </a:endParaRPr>
          </a:p>
          <a:p>
            <a:pPr>
              <a:defRPr/>
            </a:pPr>
            <a:endParaRPr lang="en-US" dirty="0">
              <a:solidFill>
                <a:srgbClr val="000000"/>
              </a:solidFill>
            </a:endParaRPr>
          </a:p>
          <a:p>
            <a:pPr>
              <a:defRPr/>
            </a:pPr>
            <a:r>
              <a:rPr lang="en-US" b="1" dirty="0">
                <a:solidFill>
                  <a:srgbClr val="528693"/>
                </a:solidFill>
              </a:rPr>
              <a:t>In light:-</a:t>
            </a:r>
          </a:p>
          <a:p>
            <a:pPr>
              <a:defRPr/>
            </a:pPr>
            <a:endParaRPr lang="en-US" b="1" dirty="0">
              <a:solidFill>
                <a:srgbClr val="528693"/>
              </a:solidFill>
            </a:endParaRPr>
          </a:p>
          <a:p>
            <a:pPr>
              <a:defRPr/>
            </a:pPr>
            <a:endParaRPr lang="en-US" b="1" dirty="0">
              <a:solidFill>
                <a:srgbClr val="528693"/>
              </a:solidFill>
            </a:endParaRPr>
          </a:p>
          <a:p>
            <a:pPr>
              <a:defRPr/>
            </a:pPr>
            <a:endParaRPr lang="en-US" b="1" dirty="0">
              <a:solidFill>
                <a:srgbClr val="528693"/>
              </a:solidFill>
            </a:endParaRPr>
          </a:p>
          <a:p>
            <a:pPr>
              <a:defRPr/>
            </a:pPr>
            <a:endParaRPr lang="en-US" b="1" dirty="0">
              <a:solidFill>
                <a:srgbClr val="528693"/>
              </a:solidFill>
            </a:endParaRPr>
          </a:p>
          <a:p>
            <a:pPr>
              <a:defRPr/>
            </a:pPr>
            <a:endParaRPr lang="en-US" b="1" dirty="0">
              <a:solidFill>
                <a:srgbClr val="528693"/>
              </a:solidFill>
            </a:endParaRPr>
          </a:p>
          <a:p>
            <a:pPr>
              <a:defRPr/>
            </a:pPr>
            <a:endParaRPr lang="en-US" b="1" dirty="0">
              <a:solidFill>
                <a:srgbClr val="528693"/>
              </a:solidFill>
            </a:endParaRPr>
          </a:p>
          <a:p>
            <a:pPr>
              <a:defRPr/>
            </a:pPr>
            <a:endParaRPr lang="en-US" b="1" dirty="0">
              <a:solidFill>
                <a:srgbClr val="528693"/>
              </a:solidFill>
            </a:endParaRPr>
          </a:p>
          <a:p>
            <a:pPr>
              <a:defRPr/>
            </a:pPr>
            <a:endParaRPr lang="en-US" dirty="0"/>
          </a:p>
        </p:txBody>
      </p:sp>
      <p:graphicFrame>
        <p:nvGraphicFramePr>
          <p:cNvPr id="6" name="Diagram 5"/>
          <p:cNvGraphicFramePr/>
          <p:nvPr>
            <p:extLst>
              <p:ext uri="{D42A27DB-BD31-4B8C-83A1-F6EECF244321}">
                <p14:modId xmlns:p14="http://schemas.microsoft.com/office/powerpoint/2010/main" val="2589437419"/>
              </p:ext>
            </p:extLst>
          </p:nvPr>
        </p:nvGraphicFramePr>
        <p:xfrm>
          <a:off x="-259024" y="2103609"/>
          <a:ext cx="11953328" cy="8640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p:cNvGraphicFramePr/>
          <p:nvPr>
            <p:extLst>
              <p:ext uri="{D42A27DB-BD31-4B8C-83A1-F6EECF244321}">
                <p14:modId xmlns:p14="http://schemas.microsoft.com/office/powerpoint/2010/main" val="3268026513"/>
              </p:ext>
            </p:extLst>
          </p:nvPr>
        </p:nvGraphicFramePr>
        <p:xfrm>
          <a:off x="927813" y="2625865"/>
          <a:ext cx="10793056" cy="252028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9" name="Object 3"/>
          <p:cNvGraphicFramePr>
            <a:graphicFrameLocks noChangeAspect="1"/>
          </p:cNvGraphicFramePr>
          <p:nvPr>
            <p:extLst>
              <p:ext uri="{D42A27DB-BD31-4B8C-83A1-F6EECF244321}">
                <p14:modId xmlns:p14="http://schemas.microsoft.com/office/powerpoint/2010/main" val="601017822"/>
              </p:ext>
            </p:extLst>
          </p:nvPr>
        </p:nvGraphicFramePr>
        <p:xfrm>
          <a:off x="5086300" y="4445087"/>
          <a:ext cx="6082688" cy="1908406"/>
        </p:xfrm>
        <a:graphic>
          <a:graphicData uri="http://schemas.openxmlformats.org/presentationml/2006/ole">
            <mc:AlternateContent xmlns:mc="http://schemas.openxmlformats.org/markup-compatibility/2006">
              <mc:Choice xmlns:v="urn:schemas-microsoft-com:vml" Requires="v">
                <p:oleObj spid="_x0000_s12334" name="PhotoHouse" r:id="rId13" imgW="7466667" imgH="4419048" progId="CorelPhotoHouse.Document">
                  <p:embed/>
                </p:oleObj>
              </mc:Choice>
              <mc:Fallback>
                <p:oleObj name="PhotoHouse" r:id="rId13" imgW="7466667" imgH="4419048" progId="CorelPhotoHouse.Document">
                  <p:embed/>
                  <p:pic>
                    <p:nvPicPr>
                      <p:cNvPr id="0" name=""/>
                      <p:cNvPicPr>
                        <a:picLocks noGrp="1"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86300" y="4445087"/>
                        <a:ext cx="6082688" cy="1908406"/>
                      </a:xfrm>
                      <a:prstGeom prst="rect">
                        <a:avLst/>
                      </a:prstGeom>
                      <a:noFill/>
                      <a:ln>
                        <a:noFill/>
                      </a:ln>
                      <a:effectLst/>
                    </p:spPr>
                  </p:pic>
                </p:oleObj>
              </mc:Fallback>
            </mc:AlternateContent>
          </a:graphicData>
        </a:graphic>
      </p:graphicFrame>
      <p:graphicFrame>
        <p:nvGraphicFramePr>
          <p:cNvPr id="11" name="Diagram 10"/>
          <p:cNvGraphicFramePr/>
          <p:nvPr>
            <p:extLst>
              <p:ext uri="{D42A27DB-BD31-4B8C-83A1-F6EECF244321}">
                <p14:modId xmlns:p14="http://schemas.microsoft.com/office/powerpoint/2010/main" val="3401989872"/>
              </p:ext>
            </p:extLst>
          </p:nvPr>
        </p:nvGraphicFramePr>
        <p:xfrm>
          <a:off x="687920" y="1020615"/>
          <a:ext cx="11059514" cy="1091816"/>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
        <p:nvSpPr>
          <p:cNvPr id="12" name="Rectangle 11"/>
          <p:cNvSpPr/>
          <p:nvPr/>
        </p:nvSpPr>
        <p:spPr>
          <a:xfrm>
            <a:off x="687920" y="4375430"/>
            <a:ext cx="10294368" cy="1846659"/>
          </a:xfrm>
          <a:prstGeom prst="rect">
            <a:avLst/>
          </a:prstGeom>
        </p:spPr>
        <p:txBody>
          <a:bodyPr wrap="square">
            <a:spAutoFit/>
          </a:bodyPr>
          <a:lstStyle/>
          <a:p>
            <a:r>
              <a:rPr lang="en-US" altLang="en-US" sz="1800" b="1" dirty="0">
                <a:solidFill>
                  <a:srgbClr val="528693"/>
                </a:solidFill>
              </a:rPr>
              <a:t>Electric recording in Retinal cells:</a:t>
            </a:r>
          </a:p>
          <a:p>
            <a:endParaRPr lang="en-US" altLang="en-US" sz="1600" b="1" dirty="0">
              <a:solidFill>
                <a:srgbClr val="528693"/>
              </a:solidFill>
            </a:endParaRPr>
          </a:p>
          <a:p>
            <a:pPr lvl="1"/>
            <a:r>
              <a:rPr lang="en-US" altLang="en-US" sz="1600" dirty="0">
                <a:solidFill>
                  <a:srgbClr val="528693"/>
                </a:solidFill>
              </a:rPr>
              <a:t>Rods &amp; Cones: </a:t>
            </a:r>
            <a:r>
              <a:rPr lang="en-US" altLang="en-US" sz="1600" dirty="0"/>
              <a:t>Hyperpolarization</a:t>
            </a:r>
          </a:p>
          <a:p>
            <a:pPr lvl="1"/>
            <a:r>
              <a:rPr lang="en-US" altLang="en-US" sz="1600" dirty="0">
                <a:solidFill>
                  <a:srgbClr val="528693"/>
                </a:solidFill>
              </a:rPr>
              <a:t>Bipolar cells: </a:t>
            </a:r>
            <a:r>
              <a:rPr lang="en-US" altLang="en-US" sz="1600" dirty="0"/>
              <a:t>Hyper- &amp; Depolarization</a:t>
            </a:r>
          </a:p>
          <a:p>
            <a:pPr lvl="1"/>
            <a:r>
              <a:rPr lang="en-US" altLang="en-US" sz="1600" dirty="0" err="1">
                <a:solidFill>
                  <a:srgbClr val="528693"/>
                </a:solidFill>
              </a:rPr>
              <a:t>Horizental</a:t>
            </a:r>
            <a:r>
              <a:rPr lang="en-US" altLang="en-US" sz="1600" dirty="0">
                <a:solidFill>
                  <a:srgbClr val="528693"/>
                </a:solidFill>
              </a:rPr>
              <a:t> cells: </a:t>
            </a:r>
            <a:r>
              <a:rPr lang="en-US" altLang="en-US" sz="1600" dirty="0"/>
              <a:t>Hyperpolarization</a:t>
            </a:r>
          </a:p>
          <a:p>
            <a:pPr lvl="1"/>
            <a:r>
              <a:rPr lang="en-US" altLang="en-US" sz="1600" dirty="0" err="1">
                <a:solidFill>
                  <a:srgbClr val="528693"/>
                </a:solidFill>
              </a:rPr>
              <a:t>Amacrine</a:t>
            </a:r>
            <a:r>
              <a:rPr lang="en-US" altLang="en-US" sz="1600" dirty="0">
                <a:solidFill>
                  <a:srgbClr val="528693"/>
                </a:solidFill>
              </a:rPr>
              <a:t> cells: </a:t>
            </a:r>
            <a:r>
              <a:rPr lang="en-US" altLang="en-US" sz="1600" dirty="0"/>
              <a:t>Depolarizing potential</a:t>
            </a:r>
          </a:p>
          <a:p>
            <a:pPr lvl="1"/>
            <a:r>
              <a:rPr lang="en-US" altLang="en-US" sz="1600" dirty="0">
                <a:solidFill>
                  <a:srgbClr val="528693"/>
                </a:solidFill>
              </a:rPr>
              <a:t>Ganglion cells: </a:t>
            </a:r>
            <a:r>
              <a:rPr lang="en-US" altLang="en-US" sz="1600" dirty="0"/>
              <a:t>Depolarizing potential</a:t>
            </a:r>
          </a:p>
        </p:txBody>
      </p:sp>
      <p:cxnSp>
        <p:nvCxnSpPr>
          <p:cNvPr id="15" name="Straight Connector 14"/>
          <p:cNvCxnSpPr/>
          <p:nvPr/>
        </p:nvCxnSpPr>
        <p:spPr>
          <a:xfrm>
            <a:off x="609460" y="1988840"/>
            <a:ext cx="11317600"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269876" y="5157192"/>
            <a:ext cx="461372" cy="0"/>
          </a:xfrm>
          <a:prstGeom prst="line">
            <a:avLst/>
          </a:prstGeom>
          <a:ln w="28575">
            <a:solidFill>
              <a:srgbClr val="52869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917948" y="5157192"/>
            <a:ext cx="576064" cy="0"/>
          </a:xfrm>
          <a:prstGeom prst="line">
            <a:avLst/>
          </a:prstGeom>
          <a:ln w="28575">
            <a:solidFill>
              <a:srgbClr val="A954AB"/>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269876" y="5434192"/>
            <a:ext cx="10150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269876" y="5661248"/>
            <a:ext cx="1224136"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269876" y="5929844"/>
            <a:ext cx="1224136"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269876" y="6165304"/>
            <a:ext cx="1224136"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8127644" y="4725144"/>
            <a:ext cx="48704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6122780" y="5433925"/>
            <a:ext cx="487048" cy="216024"/>
          </a:xfrm>
          <a:prstGeom prst="rect">
            <a:avLst/>
          </a:prstGeom>
          <a:noFill/>
          <a:ln>
            <a:solidFill>
              <a:srgbClr val="A954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6122780" y="5746011"/>
            <a:ext cx="487048" cy="216024"/>
          </a:xfrm>
          <a:prstGeom prst="rect">
            <a:avLst/>
          </a:prstGeom>
          <a:noFill/>
          <a:ln>
            <a:solidFill>
              <a:srgbClr val="5286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7645114" y="6095962"/>
            <a:ext cx="681546" cy="216024"/>
          </a:xfrm>
          <a:prstGeom prst="rect">
            <a:avLst/>
          </a:prstGeom>
          <a:noFill/>
          <a:ln>
            <a:solidFill>
              <a:srgbClr val="F6C4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8725234" y="6093296"/>
            <a:ext cx="681546" cy="216024"/>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9975237" y="5325913"/>
            <a:ext cx="681546" cy="216024"/>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934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464653"/>
                </a:solidFill>
              </a:rPr>
              <a:t>Retinal photoreceptors mechanism</a:t>
            </a:r>
            <a:r>
              <a:rPr lang="ar-SA" dirty="0">
                <a:solidFill>
                  <a:srgbClr val="464653"/>
                </a:solidFill>
              </a:rPr>
              <a:t> </a:t>
            </a:r>
            <a:r>
              <a:rPr lang="en-US" dirty="0">
                <a:solidFill>
                  <a:srgbClr val="464653"/>
                </a:solidFill>
              </a:rPr>
              <a:t>(as a summary)</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14</a:t>
            </a:fld>
            <a:endParaRPr lang="en-US" dirty="0"/>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817" y="1324052"/>
            <a:ext cx="5793628" cy="4949284"/>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8902724" y="1257754"/>
            <a:ext cx="2992438" cy="5015582"/>
          </a:xfrm>
          <a:prstGeom prst="rect">
            <a:avLst/>
          </a:prstGeom>
          <a:noFill/>
        </p:spPr>
      </p:pic>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8259" y="1399746"/>
            <a:ext cx="3484586" cy="479789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7212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Summary</a:t>
            </a:r>
            <a:endParaRPr lang="en-US" sz="3200" dirty="0"/>
          </a:p>
        </p:txBody>
      </p:sp>
      <p:sp>
        <p:nvSpPr>
          <p:cNvPr id="3" name="Slide Number Placeholder 2"/>
          <p:cNvSpPr>
            <a:spLocks noGrp="1"/>
          </p:cNvSpPr>
          <p:nvPr>
            <p:ph type="sldNum" sz="quarter" idx="12"/>
          </p:nvPr>
        </p:nvSpPr>
        <p:spPr/>
        <p:txBody>
          <a:bodyPr/>
          <a:lstStyle/>
          <a:p>
            <a:fld id="{4929A69E-7D8F-4515-9605-0315ABD4F316}" type="slidenum">
              <a:rPr lang="en-US" smtClean="0"/>
              <a:t>15</a:t>
            </a:fld>
            <a:endParaRPr lang="en-US" dirty="0"/>
          </a:p>
        </p:txBody>
      </p:sp>
      <p:sp>
        <p:nvSpPr>
          <p:cNvPr id="4" name="object 16"/>
          <p:cNvSpPr/>
          <p:nvPr/>
        </p:nvSpPr>
        <p:spPr>
          <a:xfrm>
            <a:off x="609461" y="1268760"/>
            <a:ext cx="10969942" cy="5055840"/>
          </a:xfrm>
          <a:prstGeom prst="rect">
            <a:avLst/>
          </a:prstGeom>
          <a:blipFill>
            <a:blip r:embed="rId2" cstate="print"/>
            <a:stretch>
              <a:fillRect/>
            </a:stretch>
          </a:blipFill>
        </p:spPr>
        <p:txBody>
          <a:bodyPr wrap="square" lIns="0" tIns="0" rIns="0" bIns="0" rtlCol="0"/>
          <a:lstStyle/>
          <a:p>
            <a:endParaRPr/>
          </a:p>
        </p:txBody>
      </p:sp>
      <p:sp>
        <p:nvSpPr>
          <p:cNvPr id="5" name="TextBox 4"/>
          <p:cNvSpPr txBox="1"/>
          <p:nvPr/>
        </p:nvSpPr>
        <p:spPr>
          <a:xfrm>
            <a:off x="9455497" y="0"/>
            <a:ext cx="2733328" cy="307777"/>
          </a:xfrm>
          <a:prstGeom prst="rect">
            <a:avLst/>
          </a:prstGeom>
          <a:solidFill>
            <a:srgbClr val="E4CBE7"/>
          </a:solidFill>
          <a:ln>
            <a:solidFill>
              <a:srgbClr val="A954AB"/>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FEMALES’ SLIDES </a:t>
            </a:r>
          </a:p>
        </p:txBody>
      </p:sp>
    </p:spTree>
    <p:extLst>
      <p:ext uri="{BB962C8B-B14F-4D97-AF65-F5344CB8AC3E}">
        <p14:creationId xmlns:p14="http://schemas.microsoft.com/office/powerpoint/2010/main" val="5729751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Bipolar cells</a:t>
            </a:r>
          </a:p>
        </p:txBody>
      </p:sp>
      <p:sp>
        <p:nvSpPr>
          <p:cNvPr id="3" name="Slide Number Placeholder 2"/>
          <p:cNvSpPr>
            <a:spLocks noGrp="1"/>
          </p:cNvSpPr>
          <p:nvPr>
            <p:ph type="sldNum" sz="quarter" idx="12"/>
          </p:nvPr>
        </p:nvSpPr>
        <p:spPr/>
        <p:txBody>
          <a:bodyPr/>
          <a:lstStyle/>
          <a:p>
            <a:fld id="{4929A69E-7D8F-4515-9605-0315ABD4F316}" type="slidenum">
              <a:rPr lang="en-US" smtClean="0"/>
              <a:t>16</a:t>
            </a:fld>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4212" y="1710100"/>
            <a:ext cx="3672408" cy="2506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765820" y="1340768"/>
            <a:ext cx="10678343" cy="36933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altLang="en-US" sz="1800" dirty="0"/>
              <a:t>We have </a:t>
            </a:r>
            <a:r>
              <a:rPr lang="en-US" altLang="en-US" sz="1800" dirty="0">
                <a:solidFill>
                  <a:schemeClr val="accent4">
                    <a:lumMod val="75000"/>
                  </a:schemeClr>
                </a:solidFill>
              </a:rPr>
              <a:t>10</a:t>
            </a:r>
            <a:r>
              <a:rPr lang="en-US" altLang="en-US" sz="1800" dirty="0"/>
              <a:t> types of cones bipolar cells &amp; one type of rod bipolar cell </a:t>
            </a:r>
          </a:p>
        </p:txBody>
      </p:sp>
      <p:sp>
        <p:nvSpPr>
          <p:cNvPr id="6" name="Rectangle 5"/>
          <p:cNvSpPr/>
          <p:nvPr/>
        </p:nvSpPr>
        <p:spPr>
          <a:xfrm>
            <a:off x="8130327" y="1866596"/>
            <a:ext cx="3435224" cy="203132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altLang="en-US" sz="1800" b="1" dirty="0" smtClean="0">
                <a:solidFill>
                  <a:srgbClr val="528693"/>
                </a:solidFill>
              </a:rPr>
              <a:t>Dark: </a:t>
            </a:r>
            <a:r>
              <a:rPr lang="en-US" altLang="en-US" sz="1800" dirty="0" smtClean="0"/>
              <a:t>depolarize </a:t>
            </a:r>
            <a:r>
              <a:rPr lang="en-US" altLang="en-US" sz="1800" dirty="0"/>
              <a:t>receptors &gt;&gt;&gt; increase glutamate at photoreceptor ends&gt;&gt;</a:t>
            </a:r>
          </a:p>
          <a:p>
            <a:r>
              <a:rPr lang="en-US" altLang="en-US" sz="1800" dirty="0"/>
              <a:t> 1-hyperpolarize ON- center bipolar cells</a:t>
            </a:r>
          </a:p>
          <a:p>
            <a:r>
              <a:rPr lang="en-US" altLang="en-US" sz="1800" dirty="0"/>
              <a:t> </a:t>
            </a:r>
            <a:r>
              <a:rPr lang="en-US" altLang="en-US" sz="1800" dirty="0">
                <a:solidFill>
                  <a:srgbClr val="FF0000"/>
                </a:solidFill>
              </a:rPr>
              <a:t>2-depolarize </a:t>
            </a:r>
            <a:r>
              <a:rPr lang="en-US" altLang="en-US" sz="1800" dirty="0" err="1">
                <a:solidFill>
                  <a:srgbClr val="FF0000"/>
                </a:solidFill>
              </a:rPr>
              <a:t>OFF-center</a:t>
            </a:r>
            <a:r>
              <a:rPr lang="en-US" altLang="en-US" sz="1800" dirty="0">
                <a:solidFill>
                  <a:srgbClr val="FF0000"/>
                </a:solidFill>
              </a:rPr>
              <a:t> bipolar cells</a:t>
            </a:r>
          </a:p>
        </p:txBody>
      </p:sp>
      <p:sp>
        <p:nvSpPr>
          <p:cNvPr id="7" name="Rectangle 6"/>
          <p:cNvSpPr/>
          <p:nvPr/>
        </p:nvSpPr>
        <p:spPr>
          <a:xfrm>
            <a:off x="713064" y="1852100"/>
            <a:ext cx="3384375" cy="230832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altLang="en-US" sz="1800" b="1" dirty="0" smtClean="0">
                <a:solidFill>
                  <a:srgbClr val="528693"/>
                </a:solidFill>
              </a:rPr>
              <a:t>Light</a:t>
            </a:r>
            <a:r>
              <a:rPr lang="en-US" altLang="en-US" sz="1800" b="1" dirty="0" smtClean="0">
                <a:solidFill>
                  <a:srgbClr val="528693"/>
                </a:solidFill>
              </a:rPr>
              <a:t>: </a:t>
            </a:r>
            <a:r>
              <a:rPr lang="en-US" altLang="en-US" sz="1800" b="1" dirty="0" smtClean="0">
                <a:solidFill>
                  <a:srgbClr val="528693"/>
                </a:solidFill>
              </a:rPr>
              <a:t> </a:t>
            </a:r>
            <a:r>
              <a:rPr lang="en-US" altLang="en-US" sz="1800" dirty="0"/>
              <a:t>hyperpolarize the receptors&gt;&gt;&gt;&gt; decrease glutamate release at photoreceptor ends&gt;&gt;.</a:t>
            </a:r>
          </a:p>
          <a:p>
            <a:r>
              <a:rPr lang="en-US" altLang="en-US" sz="1800" dirty="0"/>
              <a:t> 1- </a:t>
            </a:r>
            <a:r>
              <a:rPr lang="en-US" altLang="en-US" sz="1800" dirty="0">
                <a:solidFill>
                  <a:srgbClr val="FF0000"/>
                </a:solidFill>
              </a:rPr>
              <a:t>depolarize ON- center bipolar cells</a:t>
            </a:r>
          </a:p>
          <a:p>
            <a:r>
              <a:rPr lang="en-US" altLang="en-US" sz="1800" dirty="0"/>
              <a:t> 2- hyperpolarize </a:t>
            </a:r>
            <a:r>
              <a:rPr lang="en-US" altLang="en-US" sz="1800" dirty="0" err="1"/>
              <a:t>OFF-center</a:t>
            </a:r>
            <a:r>
              <a:rPr lang="en-US" altLang="en-US" sz="1800" dirty="0"/>
              <a:t> bipolar cells ( inactive) </a:t>
            </a:r>
          </a:p>
        </p:txBody>
      </p:sp>
      <p:graphicFrame>
        <p:nvGraphicFramePr>
          <p:cNvPr id="9" name="Table 8"/>
          <p:cNvGraphicFramePr>
            <a:graphicFrameLocks noGrp="1"/>
          </p:cNvGraphicFramePr>
          <p:nvPr>
            <p:extLst>
              <p:ext uri="{D42A27DB-BD31-4B8C-83A1-F6EECF244321}">
                <p14:modId xmlns:p14="http://schemas.microsoft.com/office/powerpoint/2010/main" val="4126108475"/>
              </p:ext>
            </p:extLst>
          </p:nvPr>
        </p:nvGraphicFramePr>
        <p:xfrm>
          <a:off x="713064" y="4330580"/>
          <a:ext cx="10885552" cy="1929042"/>
        </p:xfrm>
        <a:graphic>
          <a:graphicData uri="http://schemas.openxmlformats.org/drawingml/2006/table">
            <a:tbl>
              <a:tblPr firstRow="1" bandRow="1">
                <a:tableStyleId>{5940675A-B579-460E-94D1-54222C63F5DA}</a:tableStyleId>
              </a:tblPr>
              <a:tblGrid>
                <a:gridCol w="5442776">
                  <a:extLst>
                    <a:ext uri="{9D8B030D-6E8A-4147-A177-3AD203B41FA5}">
                      <a16:colId xmlns:a16="http://schemas.microsoft.com/office/drawing/2014/main" val="20000"/>
                    </a:ext>
                  </a:extLst>
                </a:gridCol>
                <a:gridCol w="5442776">
                  <a:extLst>
                    <a:ext uri="{9D8B030D-6E8A-4147-A177-3AD203B41FA5}">
                      <a16:colId xmlns:a16="http://schemas.microsoft.com/office/drawing/2014/main" val="20001"/>
                    </a:ext>
                  </a:extLst>
                </a:gridCol>
              </a:tblGrid>
              <a:tr h="341937">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1800" b="1" i="0" dirty="0">
                          <a:solidFill>
                            <a:srgbClr val="528693"/>
                          </a:solidFill>
                        </a:rPr>
                        <a:t>N.B/ </a:t>
                      </a:r>
                    </a:p>
                  </a:txBody>
                  <a:tcPr>
                    <a:solidFill>
                      <a:schemeClr val="accent2">
                        <a:lumMod val="20000"/>
                        <a:lumOff val="80000"/>
                      </a:schemeClr>
                    </a:solidFill>
                  </a:tcPr>
                </a:tc>
                <a:tc hMerge="1">
                  <a:txBody>
                    <a:bodyPr/>
                    <a:lstStyle/>
                    <a:p>
                      <a:endParaRPr lang="en-US" dirty="0">
                        <a:ln>
                          <a:solidFill>
                            <a:schemeClr val="tx1">
                              <a:lumMod val="50000"/>
                              <a:lumOff val="50000"/>
                            </a:schemeClr>
                          </a:solidFill>
                        </a:ln>
                      </a:endParaRPr>
                    </a:p>
                  </a:txBody>
                  <a:tcPr>
                    <a:solidFill>
                      <a:schemeClr val="accent2">
                        <a:lumMod val="20000"/>
                        <a:lumOff val="80000"/>
                      </a:schemeClr>
                    </a:solidFill>
                  </a:tcPr>
                </a:tc>
                <a:extLst>
                  <a:ext uri="{0D108BD9-81ED-4DB2-BD59-A6C34878D82A}">
                    <a16:rowId xmlns:a16="http://schemas.microsoft.com/office/drawing/2014/main" val="10000"/>
                  </a:ext>
                </a:extLst>
              </a:tr>
              <a:tr h="85484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1800" b="1" i="0" dirty="0">
                          <a:solidFill>
                            <a:srgbClr val="528693"/>
                          </a:solidFill>
                        </a:rPr>
                        <a:t>ON- center bipolar </a:t>
                      </a:r>
                      <a:r>
                        <a:rPr lang="en-US" altLang="en-US" sz="1800" i="0" dirty="0"/>
                        <a:t>( synaptic connection with center photoreceptors= </a:t>
                      </a:r>
                      <a:r>
                        <a:rPr lang="en-US" altLang="en-US" sz="1800" i="0" dirty="0">
                          <a:solidFill>
                            <a:srgbClr val="FF0000"/>
                          </a:solidFill>
                        </a:rPr>
                        <a:t>cones</a:t>
                      </a:r>
                      <a:r>
                        <a:rPr lang="en-US" altLang="en-US" sz="1800" i="0" dirty="0"/>
                        <a:t> , so light depolarize them to see in bright light) </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1800" b="1" i="0" dirty="0">
                          <a:solidFill>
                            <a:srgbClr val="528693"/>
                          </a:solidFill>
                        </a:rPr>
                        <a:t>OFF- center bipolar </a:t>
                      </a:r>
                      <a:r>
                        <a:rPr lang="en-US" altLang="en-US" sz="1800" i="0" dirty="0"/>
                        <a:t>( synaptic connection with peripheral photoreceptors= </a:t>
                      </a:r>
                      <a:r>
                        <a:rPr lang="en-US" altLang="en-US" sz="1800" i="0" dirty="0">
                          <a:solidFill>
                            <a:srgbClr val="FF0000"/>
                          </a:solidFill>
                        </a:rPr>
                        <a:t>rods</a:t>
                      </a:r>
                      <a:r>
                        <a:rPr lang="en-US" altLang="en-US" sz="1800" i="0" dirty="0"/>
                        <a:t> , so dark depolarize them to see in dark)</a:t>
                      </a:r>
                      <a:endParaRPr lang="en-US" i="0" dirty="0">
                        <a:solidFill>
                          <a:srgbClr val="000000"/>
                        </a:solidFill>
                      </a:endParaRPr>
                    </a:p>
                  </a:txBody>
                  <a:tcPr/>
                </a:tc>
                <a:extLst>
                  <a:ext uri="{0D108BD9-81ED-4DB2-BD59-A6C34878D82A}">
                    <a16:rowId xmlns:a16="http://schemas.microsoft.com/office/drawing/2014/main" val="10001"/>
                  </a:ext>
                </a:extLst>
              </a:tr>
              <a:tr h="648882">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1800" i="0" dirty="0">
                          <a:solidFill>
                            <a:srgbClr val="FF0000"/>
                          </a:solidFill>
                        </a:rPr>
                        <a:t>All these help to sharpen signal from rods in dark and from cones in light </a:t>
                      </a:r>
                    </a:p>
                  </a:txBody>
                  <a:tcPr/>
                </a:tc>
                <a:tc hMerge="1">
                  <a:txBody>
                    <a:bodyPr/>
                    <a:lstStyle/>
                    <a:p>
                      <a:pPr algn="ctr"/>
                      <a:endParaRPr lang="en-US" altLang="en-US" sz="1800" i="1"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64337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Times New Roman"/>
              </a:rPr>
              <a:t>Types of </a:t>
            </a:r>
            <a:r>
              <a:rPr lang="en-US" spc="-5" dirty="0">
                <a:cs typeface="Times New Roman"/>
              </a:rPr>
              <a:t>retinal</a:t>
            </a:r>
            <a:r>
              <a:rPr lang="en-US" spc="-50" dirty="0">
                <a:cs typeface="Times New Roman"/>
              </a:rPr>
              <a:t> </a:t>
            </a:r>
            <a:r>
              <a:rPr lang="en-US" spc="-5" dirty="0">
                <a:cs typeface="Times New Roman"/>
              </a:rPr>
              <a:t>ganglion</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17</a:t>
            </a:fld>
            <a:endParaRPr lang="en-US" dirty="0"/>
          </a:p>
        </p:txBody>
      </p:sp>
      <p:sp>
        <p:nvSpPr>
          <p:cNvPr id="4" name="Rectangle 3"/>
          <p:cNvSpPr/>
          <p:nvPr/>
        </p:nvSpPr>
        <p:spPr>
          <a:xfrm>
            <a:off x="627197" y="1143000"/>
            <a:ext cx="6835367" cy="3293209"/>
          </a:xfrm>
          <a:prstGeom prst="rect">
            <a:avLst/>
          </a:prstGeom>
        </p:spPr>
        <p:txBody>
          <a:bodyPr wrap="square">
            <a:spAutoFit/>
          </a:bodyPr>
          <a:lstStyle/>
          <a:p>
            <a:pPr marL="12700">
              <a:lnSpc>
                <a:spcPct val="100000"/>
              </a:lnSpc>
            </a:pPr>
            <a:r>
              <a:rPr lang="en-US" sz="1600" spc="-10" dirty="0" smtClean="0">
                <a:solidFill>
                  <a:srgbClr val="528693"/>
                </a:solidFill>
                <a:cs typeface="Times New Roman"/>
              </a:rPr>
              <a:t>There </a:t>
            </a:r>
            <a:r>
              <a:rPr lang="en-US" sz="1600" spc="-15" dirty="0" smtClean="0">
                <a:solidFill>
                  <a:srgbClr val="528693"/>
                </a:solidFill>
                <a:cs typeface="Times New Roman"/>
              </a:rPr>
              <a:t>are </a:t>
            </a:r>
            <a:r>
              <a:rPr lang="en-US" sz="1600" dirty="0" smtClean="0">
                <a:solidFill>
                  <a:srgbClr val="528693"/>
                </a:solidFill>
                <a:cs typeface="Times New Roman"/>
              </a:rPr>
              <a:t>two types of </a:t>
            </a:r>
            <a:r>
              <a:rPr lang="en-US" sz="1600" spc="-5" dirty="0" smtClean="0">
                <a:solidFill>
                  <a:srgbClr val="528693"/>
                </a:solidFill>
                <a:cs typeface="Times New Roman"/>
              </a:rPr>
              <a:t>retinal</a:t>
            </a:r>
            <a:r>
              <a:rPr lang="en-US" sz="1600" spc="-50" dirty="0" smtClean="0">
                <a:solidFill>
                  <a:srgbClr val="528693"/>
                </a:solidFill>
                <a:cs typeface="Times New Roman"/>
              </a:rPr>
              <a:t> </a:t>
            </a:r>
            <a:r>
              <a:rPr lang="en-US" sz="1600" spc="-5" dirty="0" smtClean="0">
                <a:solidFill>
                  <a:srgbClr val="528693"/>
                </a:solidFill>
                <a:cs typeface="Times New Roman"/>
              </a:rPr>
              <a:t>ganglion cells  : </a:t>
            </a:r>
            <a:endParaRPr lang="en-US" sz="1600" dirty="0" smtClean="0">
              <a:solidFill>
                <a:srgbClr val="528693"/>
              </a:solidFill>
              <a:cs typeface="Times New Roman"/>
            </a:endParaRPr>
          </a:p>
          <a:p>
            <a:pPr marL="12700">
              <a:lnSpc>
                <a:spcPct val="100000"/>
              </a:lnSpc>
            </a:pPr>
            <a:endParaRPr lang="en-US" sz="1600" dirty="0" smtClean="0">
              <a:cs typeface="Times New Roman"/>
            </a:endParaRPr>
          </a:p>
          <a:p>
            <a:pPr marL="355600" indent="-342900">
              <a:lnSpc>
                <a:spcPct val="100000"/>
              </a:lnSpc>
              <a:buFont typeface="+mj-lt"/>
              <a:buAutoNum type="arabicPeriod"/>
            </a:pPr>
            <a:r>
              <a:rPr lang="en-US" sz="1600" b="1" spc="-5" dirty="0" smtClean="0">
                <a:solidFill>
                  <a:srgbClr val="FF0000"/>
                </a:solidFill>
                <a:cs typeface="Times New Roman"/>
              </a:rPr>
              <a:t>An </a:t>
            </a:r>
            <a:r>
              <a:rPr lang="en-US" sz="1600" b="1" dirty="0" smtClean="0">
                <a:solidFill>
                  <a:srgbClr val="FF0000"/>
                </a:solidFill>
                <a:cs typeface="Times New Roman"/>
              </a:rPr>
              <a:t>on-center cell  : </a:t>
            </a:r>
            <a:r>
              <a:rPr lang="en-US" sz="1600" spc="-5" dirty="0" smtClean="0">
                <a:cs typeface="Times New Roman"/>
              </a:rPr>
              <a:t>is </a:t>
            </a:r>
            <a:r>
              <a:rPr lang="en-US" sz="1600" dirty="0" smtClean="0">
                <a:cs typeface="Times New Roman"/>
              </a:rPr>
              <a:t>stimulated  when </a:t>
            </a:r>
            <a:r>
              <a:rPr lang="en-US" sz="1600" spc="-5" dirty="0" smtClean="0">
                <a:cs typeface="Times New Roman"/>
              </a:rPr>
              <a:t>the </a:t>
            </a:r>
            <a:r>
              <a:rPr lang="en-US" sz="1600" dirty="0" smtClean="0">
                <a:cs typeface="Times New Roman"/>
              </a:rPr>
              <a:t>center of </a:t>
            </a:r>
            <a:r>
              <a:rPr lang="en-US" sz="1600" spc="-5" dirty="0" smtClean="0">
                <a:cs typeface="Times New Roman"/>
              </a:rPr>
              <a:t>its receptive</a:t>
            </a:r>
            <a:r>
              <a:rPr lang="en-US" sz="1600" spc="-100" dirty="0" smtClean="0">
                <a:cs typeface="Times New Roman"/>
              </a:rPr>
              <a:t> </a:t>
            </a:r>
            <a:r>
              <a:rPr lang="en-US" sz="1600" dirty="0" smtClean="0">
                <a:cs typeface="Times New Roman"/>
              </a:rPr>
              <a:t>field  </a:t>
            </a:r>
            <a:r>
              <a:rPr lang="en-US" sz="1600" spc="-5" dirty="0" smtClean="0">
                <a:cs typeface="Times New Roman"/>
              </a:rPr>
              <a:t>is exposed </a:t>
            </a:r>
            <a:r>
              <a:rPr lang="en-US" sz="1600" dirty="0" smtClean="0">
                <a:cs typeface="Times New Roman"/>
              </a:rPr>
              <a:t>to light, </a:t>
            </a:r>
            <a:r>
              <a:rPr lang="en-US" sz="1600" spc="-5" dirty="0" smtClean="0">
                <a:cs typeface="Times New Roman"/>
              </a:rPr>
              <a:t>and is inhibited  </a:t>
            </a:r>
            <a:r>
              <a:rPr lang="en-US" sz="1600" dirty="0" smtClean="0">
                <a:cs typeface="Times New Roman"/>
              </a:rPr>
              <a:t>when </a:t>
            </a:r>
            <a:r>
              <a:rPr lang="en-US" sz="1600" spc="-5" dirty="0" smtClean="0">
                <a:cs typeface="Times New Roman"/>
              </a:rPr>
              <a:t>the </a:t>
            </a:r>
            <a:r>
              <a:rPr lang="en-US" sz="1600" spc="-10" dirty="0" smtClean="0">
                <a:cs typeface="Times New Roman"/>
              </a:rPr>
              <a:t>surround </a:t>
            </a:r>
            <a:r>
              <a:rPr lang="en-US" sz="1600" spc="-5" dirty="0" smtClean="0">
                <a:cs typeface="Times New Roman"/>
              </a:rPr>
              <a:t>is exposed </a:t>
            </a:r>
            <a:r>
              <a:rPr lang="en-US" sz="1600" dirty="0" smtClean="0">
                <a:cs typeface="Times New Roman"/>
              </a:rPr>
              <a:t>to  light.</a:t>
            </a:r>
          </a:p>
          <a:p>
            <a:pPr marL="355600" indent="-342900">
              <a:lnSpc>
                <a:spcPct val="100000"/>
              </a:lnSpc>
              <a:buFont typeface="+mj-lt"/>
              <a:buAutoNum type="arabicPeriod"/>
            </a:pPr>
            <a:endParaRPr lang="en-US" sz="1600" dirty="0" smtClean="0">
              <a:cs typeface="Times New Roman"/>
            </a:endParaRPr>
          </a:p>
          <a:p>
            <a:pPr marL="355600" marR="5080" indent="-342900">
              <a:lnSpc>
                <a:spcPct val="100000"/>
              </a:lnSpc>
              <a:buFont typeface="+mj-lt"/>
              <a:buAutoNum type="arabicPeriod"/>
              <a:tabLst>
                <a:tab pos="299085" algn="l"/>
                <a:tab pos="299720" algn="l"/>
              </a:tabLst>
            </a:pPr>
            <a:r>
              <a:rPr lang="en-US" sz="1600" b="1" dirty="0" smtClean="0">
                <a:solidFill>
                  <a:srgbClr val="FF0000"/>
                </a:solidFill>
                <a:cs typeface="Times New Roman"/>
              </a:rPr>
              <a:t>Off-center cells </a:t>
            </a:r>
            <a:r>
              <a:rPr lang="en-US" sz="1600" b="1" spc="-5" dirty="0" smtClean="0">
                <a:solidFill>
                  <a:srgbClr val="FF0000"/>
                </a:solidFill>
                <a:cs typeface="Times New Roman"/>
              </a:rPr>
              <a:t> :</a:t>
            </a:r>
            <a:r>
              <a:rPr lang="en-US" sz="1600" b="1" spc="-5" dirty="0" smtClean="0">
                <a:cs typeface="Times New Roman"/>
              </a:rPr>
              <a:t> is </a:t>
            </a:r>
            <a:r>
              <a:rPr lang="en-US" sz="1600" dirty="0" smtClean="0">
                <a:cs typeface="Times New Roman"/>
              </a:rPr>
              <a:t>stimulated</a:t>
            </a:r>
            <a:r>
              <a:rPr lang="en-US" sz="1600" spc="-140" dirty="0" smtClean="0">
                <a:cs typeface="Times New Roman"/>
              </a:rPr>
              <a:t> </a:t>
            </a:r>
            <a:r>
              <a:rPr lang="en-US" sz="1600" spc="-5" dirty="0" smtClean="0">
                <a:cs typeface="Times New Roman"/>
              </a:rPr>
              <a:t>by  </a:t>
            </a:r>
            <a:r>
              <a:rPr lang="en-US" sz="1600" dirty="0" smtClean="0">
                <a:cs typeface="Times New Roman"/>
              </a:rPr>
              <a:t>activation of </a:t>
            </a:r>
            <a:r>
              <a:rPr lang="en-US" sz="1600" spc="-5" dirty="0" smtClean="0">
                <a:cs typeface="Times New Roman"/>
              </a:rPr>
              <a:t>the </a:t>
            </a:r>
            <a:r>
              <a:rPr lang="en-US" sz="1600" spc="-10" dirty="0" smtClean="0">
                <a:cs typeface="Times New Roman"/>
              </a:rPr>
              <a:t>surround </a:t>
            </a:r>
            <a:r>
              <a:rPr lang="en-US" sz="1600" spc="-5" dirty="0" smtClean="0">
                <a:cs typeface="Times New Roman"/>
              </a:rPr>
              <a:t>and  inhibited by </a:t>
            </a:r>
            <a:r>
              <a:rPr lang="en-US" sz="1600" dirty="0" smtClean="0">
                <a:cs typeface="Times New Roman"/>
              </a:rPr>
              <a:t>stimulation of </a:t>
            </a:r>
            <a:r>
              <a:rPr lang="en-US" sz="1600" spc="-5" dirty="0" smtClean="0">
                <a:cs typeface="Times New Roman"/>
              </a:rPr>
              <a:t>the  </a:t>
            </a:r>
            <a:r>
              <a:rPr lang="en-US" sz="1600" dirty="0" smtClean="0">
                <a:cs typeface="Times New Roman"/>
              </a:rPr>
              <a:t>center</a:t>
            </a:r>
          </a:p>
          <a:p>
            <a:pPr marL="355600" marR="5080" indent="-342900">
              <a:lnSpc>
                <a:spcPct val="100000"/>
              </a:lnSpc>
              <a:buFont typeface="+mj-lt"/>
              <a:buAutoNum type="arabicPeriod"/>
              <a:tabLst>
                <a:tab pos="299085" algn="l"/>
                <a:tab pos="299720" algn="l"/>
              </a:tabLst>
            </a:pPr>
            <a:endParaRPr lang="en-US" sz="1600" dirty="0" smtClean="0">
              <a:cs typeface="Times New Roman"/>
            </a:endParaRPr>
          </a:p>
          <a:p>
            <a:pPr marL="299085" marR="29209" indent="-286385">
              <a:lnSpc>
                <a:spcPct val="100000"/>
              </a:lnSpc>
              <a:buFont typeface="Arial" panose="020B0604020202020204" pitchFamily="34" charset="0"/>
              <a:buChar char="•"/>
              <a:tabLst>
                <a:tab pos="299085" algn="l"/>
                <a:tab pos="299720" algn="l"/>
              </a:tabLst>
            </a:pPr>
            <a:r>
              <a:rPr lang="en-US" sz="1600" dirty="0" smtClean="0">
                <a:solidFill>
                  <a:srgbClr val="528693"/>
                </a:solidFill>
                <a:cs typeface="Times New Roman"/>
              </a:rPr>
              <a:t>Stimulation of </a:t>
            </a:r>
            <a:r>
              <a:rPr lang="en-US" sz="1600" spc="-5" dirty="0" smtClean="0">
                <a:solidFill>
                  <a:srgbClr val="528693"/>
                </a:solidFill>
                <a:cs typeface="Times New Roman"/>
              </a:rPr>
              <a:t>on </a:t>
            </a:r>
            <a:r>
              <a:rPr lang="en-US" sz="1600" dirty="0" smtClean="0">
                <a:solidFill>
                  <a:srgbClr val="528693"/>
                </a:solidFill>
                <a:cs typeface="Times New Roman"/>
              </a:rPr>
              <a:t>–center cell's :  </a:t>
            </a:r>
            <a:r>
              <a:rPr lang="en-US" sz="1600" spc="-5" dirty="0" smtClean="0">
                <a:cs typeface="Times New Roman"/>
              </a:rPr>
              <a:t>receptive </a:t>
            </a:r>
            <a:r>
              <a:rPr lang="en-US" sz="1600" dirty="0" smtClean="0">
                <a:cs typeface="Times New Roman"/>
              </a:rPr>
              <a:t>field </a:t>
            </a:r>
            <a:r>
              <a:rPr lang="en-US" sz="1600" dirty="0" smtClean="0">
                <a:cs typeface="Times New Roman"/>
              </a:rPr>
              <a:t>produces  depolarization</a:t>
            </a:r>
            <a:r>
              <a:rPr lang="en-US" sz="1600" dirty="0" smtClean="0">
                <a:cs typeface="Times New Roman"/>
                <a:hlinkClick r:id="rId2"/>
              </a:rPr>
              <a:t> </a:t>
            </a:r>
            <a:r>
              <a:rPr lang="en-US" sz="1600" dirty="0" smtClean="0">
                <a:cs typeface="Times New Roman"/>
              </a:rPr>
              <a:t>and an increase in the  firing of the ganglion cell,  stimulation of the surround  produces a hyperpolarization</a:t>
            </a:r>
            <a:r>
              <a:rPr lang="en-US" sz="1600" dirty="0" smtClean="0">
                <a:cs typeface="Times New Roman"/>
                <a:hlinkClick r:id="rId3"/>
              </a:rPr>
              <a:t> </a:t>
            </a:r>
            <a:r>
              <a:rPr lang="en-US" sz="1600" dirty="0" smtClean="0">
                <a:cs typeface="Times New Roman"/>
              </a:rPr>
              <a:t>and a  decrease in the firing of the cell.</a:t>
            </a:r>
          </a:p>
          <a:p>
            <a:pPr marL="299085" marR="68580" indent="-286385">
              <a:lnSpc>
                <a:spcPct val="100000"/>
              </a:lnSpc>
              <a:buFont typeface="Arial" panose="020B0604020202020204" pitchFamily="34" charset="0"/>
              <a:buChar char="•"/>
              <a:tabLst>
                <a:tab pos="299085" algn="l"/>
                <a:tab pos="299720" algn="l"/>
              </a:tabLst>
            </a:pPr>
            <a:r>
              <a:rPr lang="en-US" sz="1600" dirty="0" smtClean="0">
                <a:solidFill>
                  <a:srgbClr val="528693"/>
                </a:solidFill>
                <a:cs typeface="Times New Roman"/>
              </a:rPr>
              <a:t>Stimulation of </a:t>
            </a:r>
            <a:r>
              <a:rPr lang="en-US" sz="1600" spc="-5" dirty="0" smtClean="0">
                <a:solidFill>
                  <a:srgbClr val="528693"/>
                </a:solidFill>
                <a:cs typeface="Times New Roman"/>
              </a:rPr>
              <a:t>both the </a:t>
            </a:r>
            <a:r>
              <a:rPr lang="en-US" sz="1600" dirty="0" smtClean="0">
                <a:solidFill>
                  <a:srgbClr val="528693"/>
                </a:solidFill>
                <a:cs typeface="Times New Roman"/>
              </a:rPr>
              <a:t>center</a:t>
            </a:r>
            <a:r>
              <a:rPr lang="en-US" sz="1600" spc="-100" dirty="0" smtClean="0">
                <a:solidFill>
                  <a:srgbClr val="528693"/>
                </a:solidFill>
                <a:cs typeface="Times New Roman"/>
              </a:rPr>
              <a:t> </a:t>
            </a:r>
            <a:r>
              <a:rPr lang="en-US" sz="1600" spc="-5" dirty="0" smtClean="0">
                <a:solidFill>
                  <a:srgbClr val="528693"/>
                </a:solidFill>
                <a:cs typeface="Times New Roman"/>
              </a:rPr>
              <a:t>and  </a:t>
            </a:r>
            <a:r>
              <a:rPr lang="en-US" sz="1600" spc="-10" dirty="0" smtClean="0">
                <a:solidFill>
                  <a:srgbClr val="528693"/>
                </a:solidFill>
                <a:cs typeface="Times New Roman"/>
              </a:rPr>
              <a:t>surround : </a:t>
            </a:r>
            <a:r>
              <a:rPr lang="en-US" sz="1600" spc="-10" dirty="0" smtClean="0">
                <a:cs typeface="Times New Roman"/>
              </a:rPr>
              <a:t>produces </a:t>
            </a:r>
            <a:r>
              <a:rPr lang="en-US" sz="1600" dirty="0" smtClean="0">
                <a:cs typeface="Times New Roman"/>
              </a:rPr>
              <a:t>only a mild </a:t>
            </a:r>
            <a:r>
              <a:rPr lang="en-US" sz="1600" spc="-10" dirty="0" smtClean="0">
                <a:cs typeface="Times New Roman"/>
              </a:rPr>
              <a:t>response </a:t>
            </a:r>
            <a:r>
              <a:rPr lang="en-US" sz="1600" spc="-5" dirty="0" smtClean="0">
                <a:cs typeface="Times New Roman"/>
              </a:rPr>
              <a:t>(due </a:t>
            </a:r>
            <a:r>
              <a:rPr lang="en-US" sz="1600" dirty="0" smtClean="0">
                <a:cs typeface="Times New Roman"/>
              </a:rPr>
              <a:t>to </a:t>
            </a:r>
            <a:r>
              <a:rPr lang="en-US" sz="1600" spc="-5" dirty="0" smtClean="0">
                <a:cs typeface="Times New Roman"/>
              </a:rPr>
              <a:t>mutual inhibition  </a:t>
            </a:r>
            <a:r>
              <a:rPr lang="en-US" sz="1600" dirty="0" smtClean="0">
                <a:cs typeface="Times New Roman"/>
              </a:rPr>
              <a:t>of center </a:t>
            </a:r>
            <a:r>
              <a:rPr lang="en-US" sz="1600" spc="-5" dirty="0" smtClean="0">
                <a:cs typeface="Times New Roman"/>
              </a:rPr>
              <a:t>and</a:t>
            </a:r>
            <a:r>
              <a:rPr lang="en-US" sz="1600" spc="-100" dirty="0" smtClean="0">
                <a:cs typeface="Times New Roman"/>
              </a:rPr>
              <a:t> </a:t>
            </a:r>
            <a:r>
              <a:rPr lang="en-US" sz="1600" spc="-10" dirty="0" smtClean="0">
                <a:cs typeface="Times New Roman"/>
              </a:rPr>
              <a:t>surround).</a:t>
            </a:r>
            <a:endParaRPr lang="en-US" sz="1600" dirty="0">
              <a:cs typeface="Times New Roman"/>
            </a:endParaRPr>
          </a:p>
        </p:txBody>
      </p:sp>
      <p:sp>
        <p:nvSpPr>
          <p:cNvPr id="5" name="object 5"/>
          <p:cNvSpPr/>
          <p:nvPr/>
        </p:nvSpPr>
        <p:spPr>
          <a:xfrm>
            <a:off x="7678588" y="1342529"/>
            <a:ext cx="4147209" cy="4790034"/>
          </a:xfrm>
          <a:prstGeom prst="rect">
            <a:avLst/>
          </a:prstGeom>
          <a:blipFill>
            <a:blip r:embed="rId4" cstate="print"/>
            <a:stretch>
              <a:fillRect/>
            </a:stretch>
          </a:blipFill>
        </p:spPr>
        <p:txBody>
          <a:bodyPr wrap="square" lIns="0" tIns="0" rIns="0" bIns="0" rtlCol="0"/>
          <a:lstStyle/>
          <a:p>
            <a:endParaRPr/>
          </a:p>
        </p:txBody>
      </p:sp>
      <p:sp>
        <p:nvSpPr>
          <p:cNvPr id="6" name="TextBox 5"/>
          <p:cNvSpPr txBox="1"/>
          <p:nvPr/>
        </p:nvSpPr>
        <p:spPr>
          <a:xfrm>
            <a:off x="9455497" y="24879"/>
            <a:ext cx="2733328" cy="307777"/>
          </a:xfrm>
          <a:prstGeom prst="rect">
            <a:avLst/>
          </a:prstGeom>
          <a:solidFill>
            <a:srgbClr val="E4CBE7"/>
          </a:solidFill>
          <a:ln>
            <a:solidFill>
              <a:srgbClr val="A954AB"/>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FEMALES’ SLIDES </a:t>
            </a:r>
          </a:p>
        </p:txBody>
      </p:sp>
    </p:spTree>
    <p:extLst>
      <p:ext uri="{BB962C8B-B14F-4D97-AF65-F5344CB8AC3E}">
        <p14:creationId xmlns:p14="http://schemas.microsoft.com/office/powerpoint/2010/main" val="1883880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err="1"/>
              <a:t>Scotopsin</a:t>
            </a:r>
            <a:r>
              <a:rPr lang="en-US" sz="2800" dirty="0"/>
              <a:t> Retinal Visual Cycle</a:t>
            </a:r>
            <a:r>
              <a:rPr lang="ar-SA" sz="2800" dirty="0"/>
              <a:t>   </a:t>
            </a:r>
            <a:r>
              <a:rPr lang="en-US" sz="2800" dirty="0"/>
              <a:t> </a:t>
            </a:r>
          </a:p>
        </p:txBody>
      </p:sp>
      <p:sp>
        <p:nvSpPr>
          <p:cNvPr id="3" name="Slide Number Placeholder 2"/>
          <p:cNvSpPr>
            <a:spLocks noGrp="1"/>
          </p:cNvSpPr>
          <p:nvPr>
            <p:ph type="sldNum" sz="quarter" idx="12"/>
          </p:nvPr>
        </p:nvSpPr>
        <p:spPr/>
        <p:txBody>
          <a:bodyPr/>
          <a:lstStyle/>
          <a:p>
            <a:fld id="{4929A69E-7D8F-4515-9605-0315ABD4F316}" type="slidenum">
              <a:rPr lang="en-US" smtClean="0"/>
              <a:t>18</a:t>
            </a:fld>
            <a:endParaRPr lang="en-US" dirty="0"/>
          </a:p>
        </p:txBody>
      </p:sp>
      <p:sp>
        <p:nvSpPr>
          <p:cNvPr id="4" name="Rectangle 3"/>
          <p:cNvSpPr/>
          <p:nvPr/>
        </p:nvSpPr>
        <p:spPr>
          <a:xfrm>
            <a:off x="576043" y="1143000"/>
            <a:ext cx="5086321" cy="1569660"/>
          </a:xfrm>
          <a:prstGeom prst="rect">
            <a:avLst/>
          </a:prstGeom>
        </p:spPr>
        <p:txBody>
          <a:bodyPr wrap="square">
            <a:spAutoFit/>
          </a:bodyPr>
          <a:lstStyle/>
          <a:p>
            <a:pPr marL="342900" indent="-342900">
              <a:buFont typeface="Arial" charset="0"/>
              <a:buChar char="•"/>
            </a:pPr>
            <a:r>
              <a:rPr lang="en-US" sz="1600" dirty="0"/>
              <a:t>The  amount of rhodopsin in the receptors therefore varies </a:t>
            </a:r>
            <a:r>
              <a:rPr lang="en-US" sz="1600" dirty="0">
                <a:solidFill>
                  <a:srgbClr val="FF0000"/>
                </a:solidFill>
              </a:rPr>
              <a:t>inversely</a:t>
            </a:r>
            <a:r>
              <a:rPr lang="en-US" sz="1600" dirty="0"/>
              <a:t> with the incident light level. </a:t>
            </a:r>
          </a:p>
          <a:p>
            <a:pPr marL="342900" indent="-342900">
              <a:buFont typeface="Arial" charset="0"/>
              <a:buChar char="•"/>
            </a:pPr>
            <a:endParaRPr lang="en-US" sz="1600" dirty="0"/>
          </a:p>
          <a:p>
            <a:pPr marL="342900" indent="-342900">
              <a:buFont typeface="Arial" charset="0"/>
              <a:buChar char="•"/>
            </a:pPr>
            <a:r>
              <a:rPr lang="en-US" sz="1600" dirty="0"/>
              <a:t> When there is excess retinal in the retina, it is converted back into vitamin A, thus reducing the amount of light-sensitive pigment in the retina. </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969500" y="2897326"/>
            <a:ext cx="3828768" cy="3434725"/>
          </a:xfrm>
          <a:prstGeom prst="rect">
            <a:avLst/>
          </a:prstGeom>
          <a:noFill/>
        </p:spPr>
      </p:pic>
      <p:cxnSp>
        <p:nvCxnSpPr>
          <p:cNvPr id="7" name="Straight Connector 6"/>
          <p:cNvCxnSpPr/>
          <p:nvPr/>
        </p:nvCxnSpPr>
        <p:spPr>
          <a:xfrm flipH="1">
            <a:off x="6106035" y="1143000"/>
            <a:ext cx="1" cy="5189051"/>
          </a:xfrm>
          <a:prstGeom prst="line">
            <a:avLst/>
          </a:prstGeom>
          <a:ln>
            <a:prstDash val="dashDot"/>
          </a:ln>
        </p:spPr>
        <p:style>
          <a:lnRef idx="1">
            <a:schemeClr val="accent2"/>
          </a:lnRef>
          <a:fillRef idx="0">
            <a:schemeClr val="accent2"/>
          </a:fillRef>
          <a:effectRef idx="0">
            <a:schemeClr val="accent2"/>
          </a:effectRef>
          <a:fontRef idx="minor">
            <a:schemeClr val="tx1"/>
          </a:fontRef>
        </p:style>
      </p:cxnSp>
      <p:sp>
        <p:nvSpPr>
          <p:cNvPr id="8" name="Title 1"/>
          <p:cNvSpPr txBox="1">
            <a:spLocks/>
          </p:cNvSpPr>
          <p:nvPr/>
        </p:nvSpPr>
        <p:spPr>
          <a:xfrm>
            <a:off x="6106035" y="229526"/>
            <a:ext cx="5605001" cy="914400"/>
          </a:xfrm>
          <a:prstGeom prst="rect">
            <a:avLst/>
          </a:prstGeom>
        </p:spPr>
        <p:txBody>
          <a:bodyPr vert="horz" lIns="101590" tIns="50795" rIns="101590" bIns="50795" anchor="b" anchorCtr="0">
            <a:normAutofit lnSpcReduction="10000"/>
          </a:bodyPr>
          <a:lstStyle>
            <a:lvl1pPr algn="l" rtl="0" eaLnBrk="1" latinLnBrk="0" hangingPunct="1">
              <a:spcBef>
                <a:spcPct val="0"/>
              </a:spcBef>
              <a:buNone/>
              <a:defRPr kumimoji="0" sz="3600" kern="1200">
                <a:solidFill>
                  <a:schemeClr val="tx2"/>
                </a:solidFill>
                <a:latin typeface="+mj-lt"/>
                <a:ea typeface="+mj-ea"/>
                <a:cs typeface="+mj-cs"/>
              </a:defRPr>
            </a:lvl1pPr>
          </a:lstStyle>
          <a:p>
            <a:pPr defTabSz="914400"/>
            <a:r>
              <a:rPr lang="en-US" sz="2800"/>
              <a:t>Photochemistry of Color Vision by the Cones </a:t>
            </a:r>
            <a:endParaRPr lang="en-US" sz="2800" dirty="0"/>
          </a:p>
        </p:txBody>
      </p:sp>
      <p:sp>
        <p:nvSpPr>
          <p:cNvPr id="10" name="Rectangle 9"/>
          <p:cNvSpPr/>
          <p:nvPr/>
        </p:nvSpPr>
        <p:spPr>
          <a:xfrm>
            <a:off x="6238428" y="1017439"/>
            <a:ext cx="5484211" cy="1384995"/>
          </a:xfrm>
          <a:prstGeom prst="rect">
            <a:avLst/>
          </a:prstGeom>
        </p:spPr>
        <p:txBody>
          <a:bodyPr wrap="square">
            <a:spAutoFit/>
          </a:bodyPr>
          <a:lstStyle/>
          <a:p>
            <a:endParaRPr lang="en-US" altLang="en-US" sz="1600" b="1" dirty="0">
              <a:solidFill>
                <a:srgbClr val="FF0000"/>
              </a:solidFill>
            </a:endParaRPr>
          </a:p>
          <a:p>
            <a:pPr marL="285750" indent="-285750">
              <a:buFont typeface="Arial" charset="0"/>
              <a:buChar char="•"/>
            </a:pPr>
            <a:r>
              <a:rPr lang="en-US" altLang="en-US" sz="1800" b="1" u="sng" dirty="0" err="1">
                <a:solidFill>
                  <a:srgbClr val="528693"/>
                </a:solidFill>
              </a:rPr>
              <a:t>Photopsins</a:t>
            </a:r>
            <a:r>
              <a:rPr lang="en-US" altLang="en-US" sz="1800" b="1" u="sng" dirty="0">
                <a:solidFill>
                  <a:srgbClr val="528693"/>
                </a:solidFill>
              </a:rPr>
              <a:t> Retinal Visual Cycle</a:t>
            </a:r>
            <a:r>
              <a:rPr lang="ar-SA" altLang="en-US" sz="1800" b="1" u="sng" dirty="0">
                <a:solidFill>
                  <a:srgbClr val="528693"/>
                </a:solidFill>
              </a:rPr>
              <a:t> </a:t>
            </a:r>
          </a:p>
          <a:p>
            <a:pPr marL="285750" indent="-285750">
              <a:buFont typeface="Arial" charset="0"/>
              <a:buChar char="•"/>
            </a:pPr>
            <a:endParaRPr lang="ar-SA" altLang="en-US" sz="1800" b="1" u="sng" dirty="0">
              <a:solidFill>
                <a:srgbClr val="528693"/>
              </a:solidFill>
            </a:endParaRPr>
          </a:p>
          <a:p>
            <a:pPr marL="285750" indent="-285750">
              <a:buFont typeface="Arial" charset="0"/>
              <a:buChar char="•"/>
            </a:pPr>
            <a:r>
              <a:rPr lang="en-US" altLang="en-US" sz="1600" dirty="0"/>
              <a:t>The cones are about </a:t>
            </a:r>
            <a:r>
              <a:rPr lang="en-US" altLang="en-US" sz="1600" dirty="0">
                <a:solidFill>
                  <a:schemeClr val="accent4">
                    <a:lumMod val="75000"/>
                  </a:schemeClr>
                </a:solidFill>
              </a:rPr>
              <a:t>30</a:t>
            </a:r>
            <a:r>
              <a:rPr lang="en-US" altLang="en-US" sz="1600" dirty="0"/>
              <a:t> to </a:t>
            </a:r>
            <a:r>
              <a:rPr lang="en-US" altLang="en-US" sz="1600" dirty="0">
                <a:solidFill>
                  <a:schemeClr val="accent4">
                    <a:lumMod val="75000"/>
                  </a:schemeClr>
                </a:solidFill>
              </a:rPr>
              <a:t>300</a:t>
            </a:r>
            <a:r>
              <a:rPr lang="en-US" altLang="en-US" sz="1600" dirty="0"/>
              <a:t> times less sensitive than rods to </a:t>
            </a:r>
            <a:r>
              <a:rPr lang="en-US" altLang="en-US" sz="1600" dirty="0" smtClean="0"/>
              <a:t>light.</a:t>
            </a:r>
            <a:endParaRPr lang="en-US" altLang="en-US" sz="1600" dirty="0"/>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5379" y="2460140"/>
            <a:ext cx="4071937" cy="3839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7174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Adaptations</a:t>
            </a:r>
          </a:p>
        </p:txBody>
      </p:sp>
      <p:sp>
        <p:nvSpPr>
          <p:cNvPr id="3" name="Slide Number Placeholder 2"/>
          <p:cNvSpPr>
            <a:spLocks noGrp="1"/>
          </p:cNvSpPr>
          <p:nvPr>
            <p:ph type="sldNum" sz="quarter" idx="12"/>
          </p:nvPr>
        </p:nvSpPr>
        <p:spPr/>
        <p:txBody>
          <a:bodyPr/>
          <a:lstStyle/>
          <a:p>
            <a:fld id="{4929A69E-7D8F-4515-9605-0315ABD4F316}" type="slidenum">
              <a:rPr lang="en-US" smtClean="0"/>
              <a:t>19</a:t>
            </a:fld>
            <a:endParaRPr lang="en-US" dirty="0"/>
          </a:p>
        </p:txBody>
      </p:sp>
      <p:sp>
        <p:nvSpPr>
          <p:cNvPr id="4" name="Rectangle 3"/>
          <p:cNvSpPr/>
          <p:nvPr/>
        </p:nvSpPr>
        <p:spPr>
          <a:xfrm>
            <a:off x="643078" y="1153696"/>
            <a:ext cx="10779926" cy="5866734"/>
          </a:xfrm>
          <a:prstGeom prst="rect">
            <a:avLst/>
          </a:prstGeom>
        </p:spPr>
        <p:txBody>
          <a:bodyPr wrap="square">
            <a:spAutoFit/>
          </a:bodyPr>
          <a:lstStyle/>
          <a:p>
            <a:pPr rtl="1">
              <a:lnSpc>
                <a:spcPct val="80000"/>
              </a:lnSpc>
            </a:pPr>
            <a:r>
              <a:rPr lang="en-US" altLang="en-US" sz="1600" b="1" dirty="0">
                <a:solidFill>
                  <a:srgbClr val="FF0000"/>
                </a:solidFill>
              </a:rPr>
              <a:t>1-</a:t>
            </a:r>
            <a:r>
              <a:rPr lang="en-US" altLang="en-US" sz="1600" b="1" dirty="0"/>
              <a:t> Dark adaptation : </a:t>
            </a:r>
            <a:r>
              <a:rPr lang="en-US" altLang="en-US" sz="1400" dirty="0"/>
              <a:t>Increased sensitivity of the photoreceptors when vision shifts from bright to dim light</a:t>
            </a:r>
          </a:p>
          <a:p>
            <a:pPr lvl="8" rtl="1"/>
            <a:endParaRPr lang="en-US" altLang="en-US" sz="1400" dirty="0"/>
          </a:p>
          <a:p>
            <a:pPr lvl="8" rtl="1"/>
            <a:r>
              <a:rPr lang="en-US" sz="1400" spc="105" dirty="0">
                <a:solidFill>
                  <a:srgbClr val="528693"/>
                </a:solidFill>
                <a:latin typeface="Trebuchet MS"/>
                <a:cs typeface="Trebuchet MS"/>
              </a:rPr>
              <a:t>Dark </a:t>
            </a:r>
            <a:r>
              <a:rPr lang="en-US" sz="1400" spc="-5" dirty="0">
                <a:solidFill>
                  <a:srgbClr val="528693"/>
                </a:solidFill>
                <a:latin typeface="Trebuchet MS"/>
                <a:cs typeface="Trebuchet MS"/>
              </a:rPr>
              <a:t>adaptation </a:t>
            </a:r>
            <a:r>
              <a:rPr lang="en-US" sz="1400" spc="-15" dirty="0">
                <a:solidFill>
                  <a:srgbClr val="528693"/>
                </a:solidFill>
                <a:latin typeface="Trebuchet MS"/>
                <a:cs typeface="Trebuchet MS"/>
              </a:rPr>
              <a:t>has </a:t>
            </a:r>
            <a:r>
              <a:rPr lang="en-US" sz="1400" spc="-85" dirty="0">
                <a:solidFill>
                  <a:srgbClr val="528693"/>
                </a:solidFill>
                <a:latin typeface="Trebuchet MS"/>
                <a:cs typeface="Trebuchet MS"/>
              </a:rPr>
              <a:t>2</a:t>
            </a:r>
            <a:r>
              <a:rPr lang="en-US" sz="1400" spc="-340" dirty="0">
                <a:solidFill>
                  <a:srgbClr val="528693"/>
                </a:solidFill>
                <a:latin typeface="Trebuchet MS"/>
                <a:cs typeface="Trebuchet MS"/>
              </a:rPr>
              <a:t>  </a:t>
            </a:r>
            <a:r>
              <a:rPr lang="en-US" sz="1400" spc="-5" dirty="0">
                <a:solidFill>
                  <a:srgbClr val="528693"/>
                </a:solidFill>
                <a:latin typeface="Trebuchet MS"/>
                <a:cs typeface="Trebuchet MS"/>
              </a:rPr>
              <a:t>components:-</a:t>
            </a:r>
            <a:endParaRPr lang="en-US" altLang="en-US" sz="1400" dirty="0">
              <a:solidFill>
                <a:srgbClr val="528693"/>
              </a:solidFill>
            </a:endParaRPr>
          </a:p>
          <a:p>
            <a:pPr lvl="8" rtl="1"/>
            <a:r>
              <a:rPr lang="en-US" altLang="en-US" sz="1400" dirty="0"/>
              <a:t>            (Reaches max in </a:t>
            </a:r>
            <a:r>
              <a:rPr lang="en-US" altLang="en-US" sz="1400" dirty="0">
                <a:solidFill>
                  <a:schemeClr val="accent4">
                    <a:lumMod val="75000"/>
                  </a:schemeClr>
                </a:solidFill>
              </a:rPr>
              <a:t>20</a:t>
            </a:r>
            <a:r>
              <a:rPr lang="en-US" altLang="en-US" sz="1400" dirty="0"/>
              <a:t> minutes)</a:t>
            </a:r>
          </a:p>
          <a:p>
            <a:pPr lvl="8" rtl="1"/>
            <a:r>
              <a:rPr lang="en-US" sz="1400" b="1" spc="-85" dirty="0">
                <a:solidFill>
                  <a:srgbClr val="FF0000"/>
                </a:solidFill>
                <a:cs typeface="Trebuchet MS"/>
              </a:rPr>
              <a:t>1- </a:t>
            </a:r>
            <a:r>
              <a:rPr lang="en-US" sz="1400" b="1" spc="-10" dirty="0">
                <a:solidFill>
                  <a:srgbClr val="FF0000"/>
                </a:solidFill>
                <a:cs typeface="Trebuchet MS"/>
              </a:rPr>
              <a:t>rapid  : </a:t>
            </a:r>
            <a:r>
              <a:rPr lang="en-US" altLang="en-US" sz="1400" dirty="0"/>
              <a:t>First </a:t>
            </a:r>
            <a:r>
              <a:rPr lang="en-US" altLang="en-US" sz="1400" dirty="0">
                <a:solidFill>
                  <a:schemeClr val="accent4">
                    <a:lumMod val="75000"/>
                  </a:schemeClr>
                </a:solidFill>
              </a:rPr>
              <a:t>5</a:t>
            </a:r>
            <a:r>
              <a:rPr lang="en-US" altLang="en-US" sz="1400" dirty="0"/>
              <a:t> minutes ……   threshold of cones (</a:t>
            </a:r>
            <a:r>
              <a:rPr lang="en-US" sz="1400" spc="-25" dirty="0">
                <a:cs typeface="Trebuchet MS"/>
              </a:rPr>
              <a:t>only </a:t>
            </a:r>
            <a:r>
              <a:rPr lang="en-US" sz="1400" spc="-45" dirty="0">
                <a:cs typeface="Trebuchet MS"/>
              </a:rPr>
              <a:t>in </a:t>
            </a:r>
            <a:r>
              <a:rPr lang="en-US" sz="1400" spc="-385" dirty="0">
                <a:cs typeface="Trebuchet MS"/>
              </a:rPr>
              <a:t> </a:t>
            </a:r>
            <a:r>
              <a:rPr lang="en-US" sz="1400" spc="-80" dirty="0">
                <a:cs typeface="Trebuchet MS"/>
              </a:rPr>
              <a:t>fovea</a:t>
            </a:r>
            <a:r>
              <a:rPr lang="en-US" sz="1400" dirty="0">
                <a:cs typeface="Trebuchet MS"/>
              </a:rPr>
              <a:t>)</a:t>
            </a:r>
          </a:p>
          <a:p>
            <a:pPr lvl="8" rtl="1"/>
            <a:r>
              <a:rPr lang="en-US" sz="1400" spc="-65" dirty="0">
                <a:cs typeface="Trebuchet MS"/>
              </a:rPr>
              <a:t>half </a:t>
            </a:r>
            <a:r>
              <a:rPr lang="en-US" sz="1400" spc="-50" dirty="0">
                <a:cs typeface="Trebuchet MS"/>
              </a:rPr>
              <a:t>of </a:t>
            </a:r>
            <a:r>
              <a:rPr lang="en-US" sz="1400" spc="-20" dirty="0">
                <a:cs typeface="Trebuchet MS"/>
              </a:rPr>
              <a:t>the </a:t>
            </a:r>
            <a:r>
              <a:rPr lang="en-US" sz="1400" spc="-10" dirty="0">
                <a:cs typeface="Trebuchet MS"/>
              </a:rPr>
              <a:t>cone </a:t>
            </a:r>
            <a:r>
              <a:rPr lang="en-US" sz="1400" spc="5" dirty="0">
                <a:cs typeface="Trebuchet MS"/>
              </a:rPr>
              <a:t>rhodopsin </a:t>
            </a:r>
            <a:r>
              <a:rPr lang="en-US" sz="1400" spc="-15" dirty="0">
                <a:cs typeface="Trebuchet MS"/>
              </a:rPr>
              <a:t>regenerate </a:t>
            </a:r>
            <a:r>
              <a:rPr lang="en-US" sz="1400" spc="-45" dirty="0">
                <a:cs typeface="Trebuchet MS"/>
              </a:rPr>
              <a:t>in </a:t>
            </a:r>
            <a:r>
              <a:rPr lang="en-US" sz="1400" spc="-30" dirty="0">
                <a:cs typeface="Trebuchet MS"/>
              </a:rPr>
              <a:t>only</a:t>
            </a:r>
            <a:r>
              <a:rPr lang="en-US" sz="1400" spc="-330" dirty="0">
                <a:cs typeface="Trebuchet MS"/>
              </a:rPr>
              <a:t> </a:t>
            </a:r>
            <a:r>
              <a:rPr lang="en-US" sz="1400" spc="-330" dirty="0" smtClean="0">
                <a:cs typeface="Trebuchet MS"/>
              </a:rPr>
              <a:t> </a:t>
            </a:r>
            <a:r>
              <a:rPr lang="en-US" sz="1400" spc="-85" dirty="0" smtClean="0">
                <a:solidFill>
                  <a:schemeClr val="accent4">
                    <a:lumMod val="75000"/>
                  </a:schemeClr>
                </a:solidFill>
                <a:cs typeface="Trebuchet MS"/>
              </a:rPr>
              <a:t>90</a:t>
            </a:r>
            <a:r>
              <a:rPr lang="en-US" sz="1400" spc="-85" dirty="0" smtClean="0">
                <a:cs typeface="Trebuchet MS"/>
              </a:rPr>
              <a:t>  </a:t>
            </a:r>
            <a:r>
              <a:rPr lang="en-US" sz="1400" spc="-10" dirty="0">
                <a:cs typeface="Trebuchet MS"/>
              </a:rPr>
              <a:t>seconds.</a:t>
            </a:r>
            <a:endParaRPr lang="en-US" sz="1400" dirty="0"/>
          </a:p>
          <a:p>
            <a:pPr lvl="8" rtl="1"/>
            <a:r>
              <a:rPr lang="en-US" sz="1400" b="1" spc="-85" dirty="0">
                <a:solidFill>
                  <a:srgbClr val="FF0000"/>
                </a:solidFill>
                <a:cs typeface="Trebuchet MS"/>
              </a:rPr>
              <a:t>2- </a:t>
            </a:r>
            <a:r>
              <a:rPr lang="en-US" sz="1400" b="1" spc="-40" dirty="0">
                <a:solidFill>
                  <a:srgbClr val="FF0000"/>
                </a:solidFill>
                <a:cs typeface="Trebuchet MS"/>
              </a:rPr>
              <a:t>less </a:t>
            </a:r>
            <a:r>
              <a:rPr lang="en-US" sz="1400" b="1" spc="-10" dirty="0">
                <a:solidFill>
                  <a:srgbClr val="FF0000"/>
                </a:solidFill>
                <a:cs typeface="Trebuchet MS"/>
              </a:rPr>
              <a:t>rapid </a:t>
            </a:r>
            <a:r>
              <a:rPr lang="en-US" altLang="en-US" sz="1400" dirty="0">
                <a:solidFill>
                  <a:schemeClr val="accent4">
                    <a:lumMod val="75000"/>
                  </a:schemeClr>
                </a:solidFill>
              </a:rPr>
              <a:t>5</a:t>
            </a:r>
            <a:r>
              <a:rPr lang="en-US" altLang="en-US" sz="1400" dirty="0"/>
              <a:t> to </a:t>
            </a:r>
            <a:r>
              <a:rPr lang="en-US" altLang="en-US" sz="1400" dirty="0">
                <a:solidFill>
                  <a:schemeClr val="accent4">
                    <a:lumMod val="75000"/>
                  </a:schemeClr>
                </a:solidFill>
              </a:rPr>
              <a:t>20</a:t>
            </a:r>
            <a:r>
              <a:rPr lang="en-US" altLang="en-US" sz="1400" dirty="0"/>
              <a:t> </a:t>
            </a:r>
            <a:r>
              <a:rPr lang="en-US" altLang="en-US" sz="1400" dirty="0" err="1"/>
              <a:t>mins</a:t>
            </a:r>
            <a:r>
              <a:rPr lang="en-US" altLang="en-US" sz="1400" dirty="0"/>
              <a:t> …….   threshold of rods </a:t>
            </a:r>
            <a:r>
              <a:rPr lang="en-US" altLang="en-US" sz="1400" dirty="0">
                <a:sym typeface="Wingdings"/>
              </a:rPr>
              <a:t></a:t>
            </a:r>
            <a:r>
              <a:rPr lang="en-US" altLang="en-US" sz="1400" dirty="0"/>
              <a:t>    Sensitivity of rods (</a:t>
            </a:r>
            <a:r>
              <a:rPr lang="en-US" sz="1400" spc="-45" dirty="0">
                <a:cs typeface="Trebuchet MS"/>
              </a:rPr>
              <a:t>in</a:t>
            </a:r>
            <a:r>
              <a:rPr lang="en-US" sz="1400" spc="-380" dirty="0">
                <a:cs typeface="Trebuchet MS"/>
              </a:rPr>
              <a:t>        </a:t>
            </a:r>
            <a:r>
              <a:rPr lang="en-US" sz="1400" spc="-20" dirty="0">
                <a:cs typeface="Trebuchet MS"/>
              </a:rPr>
              <a:t>the</a:t>
            </a:r>
            <a:r>
              <a:rPr lang="en-US" sz="1400" spc="-65" dirty="0">
                <a:cs typeface="Trebuchet MS"/>
              </a:rPr>
              <a:t> </a:t>
            </a:r>
            <a:r>
              <a:rPr lang="en-US" sz="1400" spc="-15" dirty="0">
                <a:cs typeface="Trebuchet MS"/>
              </a:rPr>
              <a:t>peripheral) </a:t>
            </a:r>
            <a:r>
              <a:rPr lang="en-US" sz="1400" spc="-25" dirty="0">
                <a:cs typeface="Trebuchet MS"/>
              </a:rPr>
              <a:t>retina </a:t>
            </a:r>
          </a:p>
          <a:p>
            <a:pPr lvl="8" rtl="1"/>
            <a:r>
              <a:rPr lang="en-US" altLang="en-US" sz="1400" dirty="0"/>
              <a:t>- </a:t>
            </a:r>
            <a:r>
              <a:rPr lang="en-US" sz="1400" spc="-60" dirty="0">
                <a:cs typeface="Trebuchet MS"/>
              </a:rPr>
              <a:t> </a:t>
            </a:r>
            <a:r>
              <a:rPr lang="en-US" sz="1400" spc="-35" dirty="0">
                <a:cs typeface="Trebuchet MS"/>
              </a:rPr>
              <a:t>sensitivity</a:t>
            </a:r>
            <a:r>
              <a:rPr lang="en-US" sz="1400" spc="-50" dirty="0">
                <a:cs typeface="Trebuchet MS"/>
              </a:rPr>
              <a:t> of</a:t>
            </a:r>
            <a:r>
              <a:rPr lang="en-US" sz="1400" spc="-55" dirty="0">
                <a:cs typeface="Trebuchet MS"/>
              </a:rPr>
              <a:t> </a:t>
            </a:r>
            <a:r>
              <a:rPr lang="en-US" sz="1400" spc="-5" dirty="0">
                <a:cs typeface="Trebuchet MS"/>
              </a:rPr>
              <a:t>rods</a:t>
            </a:r>
            <a:r>
              <a:rPr lang="en-US" sz="1400" spc="-65" dirty="0">
                <a:cs typeface="Trebuchet MS"/>
              </a:rPr>
              <a:t> </a:t>
            </a:r>
            <a:r>
              <a:rPr lang="en-US" sz="1400" spc="45" dirty="0">
                <a:cs typeface="Trebuchet MS"/>
              </a:rPr>
              <a:t>to</a:t>
            </a:r>
            <a:r>
              <a:rPr lang="en-US" sz="1400" spc="-65" dirty="0">
                <a:cs typeface="Trebuchet MS"/>
              </a:rPr>
              <a:t> </a:t>
            </a:r>
            <a:r>
              <a:rPr lang="en-US" sz="1400" spc="-10" dirty="0">
                <a:cs typeface="Trebuchet MS"/>
              </a:rPr>
              <a:t>light</a:t>
            </a:r>
            <a:r>
              <a:rPr lang="en-US" sz="1400" spc="-55" dirty="0">
                <a:cs typeface="Trebuchet MS"/>
              </a:rPr>
              <a:t> </a:t>
            </a:r>
            <a:r>
              <a:rPr lang="en-US" sz="1400" spc="-50" dirty="0">
                <a:cs typeface="Trebuchet MS"/>
              </a:rPr>
              <a:t>increase , </a:t>
            </a:r>
            <a:r>
              <a:rPr lang="en-US" sz="1400" spc="-300" dirty="0">
                <a:cs typeface="Trebuchet MS"/>
              </a:rPr>
              <a:t> </a:t>
            </a:r>
            <a:r>
              <a:rPr lang="en-US" sz="1400" spc="-45" dirty="0">
                <a:cs typeface="Trebuchet MS"/>
              </a:rPr>
              <a:t>in</a:t>
            </a:r>
            <a:r>
              <a:rPr lang="en-US" sz="1400" spc="-85" dirty="0">
                <a:cs typeface="Trebuchet MS"/>
              </a:rPr>
              <a:t>1</a:t>
            </a:r>
            <a:r>
              <a:rPr lang="en-US" sz="1400" spc="50" dirty="0">
                <a:cs typeface="Trebuchet MS"/>
              </a:rPr>
              <a:t>min</a:t>
            </a:r>
            <a:r>
              <a:rPr lang="en-US" sz="1400" spc="-75" dirty="0">
                <a:cs typeface="Trebuchet MS"/>
              </a:rPr>
              <a:t> </a:t>
            </a:r>
            <a:r>
              <a:rPr lang="en-US" sz="1400" spc="-35" dirty="0">
                <a:cs typeface="Trebuchet MS"/>
              </a:rPr>
              <a:t>increase</a:t>
            </a:r>
            <a:r>
              <a:rPr lang="en-US" sz="1400" spc="-85" dirty="0">
                <a:solidFill>
                  <a:schemeClr val="accent4">
                    <a:lumMod val="75000"/>
                  </a:schemeClr>
                </a:solidFill>
                <a:cs typeface="Trebuchet MS"/>
              </a:rPr>
              <a:t>10</a:t>
            </a:r>
            <a:r>
              <a:rPr lang="en-US" sz="1400" spc="-135" dirty="0">
                <a:cs typeface="Trebuchet MS"/>
              </a:rPr>
              <a:t> </a:t>
            </a:r>
            <a:r>
              <a:rPr lang="en-US" sz="1400" spc="-45" dirty="0">
                <a:cs typeface="Trebuchet MS"/>
              </a:rPr>
              <a:t>folds</a:t>
            </a:r>
            <a:endParaRPr lang="en-US" sz="1400" dirty="0">
              <a:cs typeface="Trebuchet MS"/>
            </a:endParaRPr>
          </a:p>
          <a:p>
            <a:pPr lvl="8" rtl="1"/>
            <a:r>
              <a:rPr lang="en-US" altLang="en-US" sz="1400" dirty="0"/>
              <a:t>- </a:t>
            </a:r>
            <a:r>
              <a:rPr lang="en-US" sz="1400" spc="40" dirty="0">
                <a:cs typeface="Trebuchet MS"/>
              </a:rPr>
              <a:t>( </a:t>
            </a:r>
            <a:r>
              <a:rPr lang="en-US" sz="1400" spc="-5" dirty="0">
                <a:cs typeface="Trebuchet MS"/>
              </a:rPr>
              <a:t>rods</a:t>
            </a:r>
            <a:r>
              <a:rPr lang="en-US" sz="1400" spc="-140" dirty="0">
                <a:cs typeface="Trebuchet MS"/>
              </a:rPr>
              <a:t> </a:t>
            </a:r>
            <a:r>
              <a:rPr lang="en-US" sz="1400" spc="-35" dirty="0">
                <a:cs typeface="Trebuchet MS"/>
              </a:rPr>
              <a:t>increase</a:t>
            </a:r>
            <a:r>
              <a:rPr lang="en-US" sz="1400" spc="-45" dirty="0">
                <a:cs typeface="Trebuchet MS"/>
              </a:rPr>
              <a:t> </a:t>
            </a:r>
            <a:r>
              <a:rPr lang="en-US" sz="1400" spc="-15" dirty="0">
                <a:cs typeface="Trebuchet MS"/>
              </a:rPr>
              <a:t>their </a:t>
            </a:r>
            <a:r>
              <a:rPr lang="en-US" sz="1400" spc="-35" dirty="0">
                <a:cs typeface="Trebuchet MS"/>
              </a:rPr>
              <a:t>sensitivity </a:t>
            </a:r>
            <a:r>
              <a:rPr lang="en-US" sz="1400" spc="40" dirty="0">
                <a:cs typeface="Trebuchet MS"/>
              </a:rPr>
              <a:t>to</a:t>
            </a:r>
            <a:r>
              <a:rPr lang="en-US" sz="1400" spc="-100" dirty="0">
                <a:cs typeface="Trebuchet MS"/>
              </a:rPr>
              <a:t> </a:t>
            </a:r>
            <a:r>
              <a:rPr lang="en-US" sz="1400" spc="-10" dirty="0">
                <a:cs typeface="Trebuchet MS"/>
              </a:rPr>
              <a:t>light</a:t>
            </a:r>
            <a:r>
              <a:rPr lang="en-US" sz="1400" spc="-105" dirty="0">
                <a:cs typeface="Trebuchet MS"/>
              </a:rPr>
              <a:t> </a:t>
            </a:r>
            <a:r>
              <a:rPr lang="en-US" sz="1400" spc="-60" dirty="0">
                <a:cs typeface="Trebuchet MS"/>
              </a:rPr>
              <a:t>by </a:t>
            </a:r>
            <a:r>
              <a:rPr lang="en-US" sz="1400" spc="-35" dirty="0">
                <a:cs typeface="Trebuchet MS"/>
              </a:rPr>
              <a:t> </a:t>
            </a:r>
            <a:r>
              <a:rPr lang="en-US" sz="1400" spc="-25" dirty="0">
                <a:cs typeface="Trebuchet MS"/>
              </a:rPr>
              <a:t>convergence </a:t>
            </a:r>
            <a:r>
              <a:rPr lang="en-US" sz="1400" spc="-114" dirty="0">
                <a:solidFill>
                  <a:schemeClr val="accent4">
                    <a:lumMod val="75000"/>
                  </a:schemeClr>
                </a:solidFill>
                <a:cs typeface="Trebuchet MS"/>
              </a:rPr>
              <a:t>300</a:t>
            </a:r>
            <a:r>
              <a:rPr lang="en-US" sz="1400" spc="-114" dirty="0">
                <a:cs typeface="Trebuchet MS"/>
              </a:rPr>
              <a:t>:1 </a:t>
            </a:r>
            <a:r>
              <a:rPr lang="en-US" sz="1400" spc="10" dirty="0">
                <a:cs typeface="Trebuchet MS"/>
              </a:rPr>
              <a:t>ganglion</a:t>
            </a:r>
            <a:r>
              <a:rPr lang="en-US" sz="1400" spc="-10" dirty="0">
                <a:cs typeface="Trebuchet MS"/>
              </a:rPr>
              <a:t> </a:t>
            </a:r>
            <a:r>
              <a:rPr lang="en-US" sz="1400" spc="-55" dirty="0">
                <a:cs typeface="Trebuchet MS"/>
              </a:rPr>
              <a:t>cell , so summation at ganglion cell potential will increase sensitivity to light )</a:t>
            </a:r>
            <a:endParaRPr lang="en-US" altLang="en-US" sz="1400" dirty="0"/>
          </a:p>
          <a:p>
            <a:pPr lvl="8" rtl="1"/>
            <a:r>
              <a:rPr lang="en-US" altLang="en-US" sz="1400" dirty="0"/>
              <a:t>- </a:t>
            </a:r>
            <a:r>
              <a:rPr lang="en-US" altLang="en-US" sz="1400" dirty="0">
                <a:solidFill>
                  <a:srgbClr val="528693"/>
                </a:solidFill>
              </a:rPr>
              <a:t>What happen in this 20 min ? </a:t>
            </a:r>
            <a:r>
              <a:rPr lang="en-US" altLang="en-US" sz="1400" b="1" dirty="0">
                <a:solidFill>
                  <a:srgbClr val="528693"/>
                </a:solidFill>
              </a:rPr>
              <a:t>  </a:t>
            </a:r>
            <a:r>
              <a:rPr lang="en-US" altLang="en-US" sz="1400" dirty="0"/>
              <a:t>Regeneration of rhodopsin</a:t>
            </a:r>
          </a:p>
          <a:p>
            <a:pPr rtl="1">
              <a:lnSpc>
                <a:spcPct val="80000"/>
              </a:lnSpc>
            </a:pPr>
            <a:endParaRPr lang="en-US" altLang="en-US" sz="1400" dirty="0"/>
          </a:p>
          <a:p>
            <a:pPr rtl="1">
              <a:lnSpc>
                <a:spcPct val="80000"/>
              </a:lnSpc>
            </a:pPr>
            <a:endParaRPr lang="en-US" altLang="en-US" sz="1400" dirty="0"/>
          </a:p>
          <a:p>
            <a:pPr rtl="1">
              <a:lnSpc>
                <a:spcPct val="80000"/>
              </a:lnSpc>
            </a:pPr>
            <a:r>
              <a:rPr lang="en-US" sz="1400" b="1" dirty="0">
                <a:solidFill>
                  <a:srgbClr val="528693"/>
                </a:solidFill>
                <a:effectLst>
                  <a:outerShdw blurRad="38100" dist="38100" dir="2700000" algn="tl">
                    <a:srgbClr val="000000">
                      <a:alpha val="43137"/>
                    </a:srgbClr>
                  </a:outerShdw>
                </a:effectLst>
              </a:rPr>
              <a:t>NYCTALOPIA:- ( night blindness) </a:t>
            </a:r>
          </a:p>
          <a:p>
            <a:r>
              <a:rPr lang="en-US" altLang="en-US" sz="1400" dirty="0" err="1"/>
              <a:t>Vitamine</a:t>
            </a:r>
            <a:r>
              <a:rPr lang="en-US" altLang="en-US" sz="1400" dirty="0"/>
              <a:t> A deficiency (main source of retinal of rhodopsin) cause rods </a:t>
            </a:r>
          </a:p>
          <a:p>
            <a:r>
              <a:rPr lang="en-US" altLang="en-US" sz="1400" dirty="0"/>
              <a:t>, cones &amp; retinal degeneration &amp; loss of rods </a:t>
            </a:r>
          </a:p>
          <a:p>
            <a:r>
              <a:rPr lang="en-US" altLang="en-US" sz="1400" b="1" dirty="0" smtClean="0">
                <a:solidFill>
                  <a:schemeClr val="bg2">
                    <a:lumMod val="75000"/>
                  </a:schemeClr>
                </a:solidFill>
              </a:rPr>
              <a:t>Treatment: </a:t>
            </a:r>
            <a:r>
              <a:rPr lang="en-US" altLang="en-US" sz="1400" dirty="0"/>
              <a:t>R / Intravenous </a:t>
            </a:r>
            <a:r>
              <a:rPr lang="en-US" altLang="en-US" sz="1400" dirty="0" err="1"/>
              <a:t>vit</a:t>
            </a:r>
            <a:r>
              <a:rPr lang="en-US" altLang="en-US" sz="1400" dirty="0"/>
              <a:t> A if receptors are well.</a:t>
            </a:r>
          </a:p>
          <a:p>
            <a:endParaRPr lang="en-US" altLang="en-US" sz="1400" dirty="0"/>
          </a:p>
          <a:p>
            <a:endParaRPr lang="en-US" altLang="en-US" sz="1400" dirty="0"/>
          </a:p>
          <a:p>
            <a:pPr marL="12700" marR="442595">
              <a:lnSpc>
                <a:spcPts val="1920"/>
              </a:lnSpc>
              <a:buClr>
                <a:srgbClr val="93C500"/>
              </a:buClr>
              <a:buSzPct val="80000"/>
              <a:tabLst>
                <a:tab pos="295910" algn="l"/>
                <a:tab pos="296545" algn="l"/>
              </a:tabLst>
            </a:pPr>
            <a:r>
              <a:rPr lang="en-US" sz="1400" b="1" spc="130" dirty="0">
                <a:cs typeface="Trebuchet MS"/>
              </a:rPr>
              <a:t>Q-</a:t>
            </a:r>
            <a:r>
              <a:rPr lang="en-US" sz="1400" b="1" spc="-310" dirty="0">
                <a:cs typeface="Trebuchet MS"/>
              </a:rPr>
              <a:t> </a:t>
            </a:r>
            <a:r>
              <a:rPr lang="en-US" sz="1400" b="1" spc="140" dirty="0">
                <a:cs typeface="Trebuchet MS"/>
              </a:rPr>
              <a:t>Why</a:t>
            </a:r>
            <a:r>
              <a:rPr lang="en-US" sz="1400" b="1" spc="-50" dirty="0">
                <a:cs typeface="Trebuchet MS"/>
              </a:rPr>
              <a:t> </a:t>
            </a:r>
            <a:r>
              <a:rPr lang="en-US" sz="1400" b="1" dirty="0">
                <a:cs typeface="Trebuchet MS"/>
              </a:rPr>
              <a:t>radiologists</a:t>
            </a:r>
            <a:r>
              <a:rPr lang="en-US" sz="1400" b="1" spc="-75" dirty="0">
                <a:cs typeface="Trebuchet MS"/>
              </a:rPr>
              <a:t> </a:t>
            </a:r>
            <a:r>
              <a:rPr lang="en-US" sz="1400" b="1" spc="90" dirty="0">
                <a:cs typeface="Trebuchet MS"/>
              </a:rPr>
              <a:t>&amp;</a:t>
            </a:r>
            <a:r>
              <a:rPr lang="en-US" sz="1400" b="1" spc="-50" dirty="0">
                <a:cs typeface="Trebuchet MS"/>
              </a:rPr>
              <a:t> </a:t>
            </a:r>
            <a:r>
              <a:rPr lang="en-US" sz="1400" b="1" spc="-20" dirty="0">
                <a:cs typeface="Trebuchet MS"/>
              </a:rPr>
              <a:t>aircraft</a:t>
            </a:r>
            <a:r>
              <a:rPr lang="en-US" sz="1400" b="1" spc="-70" dirty="0">
                <a:cs typeface="Trebuchet MS"/>
              </a:rPr>
              <a:t> </a:t>
            </a:r>
            <a:r>
              <a:rPr lang="en-US" sz="1400" b="1" spc="-10" dirty="0">
                <a:cs typeface="Trebuchet MS"/>
              </a:rPr>
              <a:t>pilots</a:t>
            </a:r>
            <a:r>
              <a:rPr lang="en-US" sz="1400" b="1" spc="-85" dirty="0">
                <a:cs typeface="Trebuchet MS"/>
              </a:rPr>
              <a:t> </a:t>
            </a:r>
            <a:r>
              <a:rPr lang="en-US" sz="1400" b="1" spc="-15" dirty="0">
                <a:cs typeface="Trebuchet MS"/>
              </a:rPr>
              <a:t>wear</a:t>
            </a:r>
            <a:r>
              <a:rPr lang="en-US" sz="1400" b="1" spc="-60" dirty="0">
                <a:cs typeface="Trebuchet MS"/>
              </a:rPr>
              <a:t> </a:t>
            </a:r>
            <a:r>
              <a:rPr lang="en-US" sz="1400" b="1" spc="-10" dirty="0">
                <a:cs typeface="Trebuchet MS"/>
              </a:rPr>
              <a:t>red</a:t>
            </a:r>
            <a:r>
              <a:rPr lang="en-US" sz="1400" b="1" spc="-65" dirty="0">
                <a:cs typeface="Trebuchet MS"/>
              </a:rPr>
              <a:t> </a:t>
            </a:r>
            <a:r>
              <a:rPr lang="en-US" sz="1400" b="1" spc="20" dirty="0">
                <a:cs typeface="Trebuchet MS"/>
              </a:rPr>
              <a:t>goggles</a:t>
            </a:r>
            <a:r>
              <a:rPr lang="en-US" sz="1400" b="1" spc="-70" dirty="0">
                <a:cs typeface="Trebuchet MS"/>
              </a:rPr>
              <a:t> </a:t>
            </a:r>
            <a:r>
              <a:rPr lang="en-US" sz="1400" b="1" spc="-35" dirty="0">
                <a:cs typeface="Trebuchet MS"/>
              </a:rPr>
              <a:t>in</a:t>
            </a:r>
            <a:r>
              <a:rPr lang="en-US" sz="1400" b="1" spc="-50" dirty="0">
                <a:cs typeface="Trebuchet MS"/>
              </a:rPr>
              <a:t> </a:t>
            </a:r>
            <a:r>
              <a:rPr lang="en-US" sz="1400" b="1" spc="5" dirty="0">
                <a:cs typeface="Trebuchet MS"/>
              </a:rPr>
              <a:t>bright  </a:t>
            </a:r>
            <a:r>
              <a:rPr lang="en-US" sz="1400" b="1" spc="-25" dirty="0">
                <a:cs typeface="Trebuchet MS"/>
              </a:rPr>
              <a:t>light?</a:t>
            </a:r>
            <a:endParaRPr lang="en-US" sz="1400" b="1" dirty="0">
              <a:cs typeface="Trebuchet MS"/>
            </a:endParaRPr>
          </a:p>
          <a:p>
            <a:pPr marL="12700" marR="296545">
              <a:lnSpc>
                <a:spcPct val="80000"/>
              </a:lnSpc>
              <a:spcBef>
                <a:spcPts val="615"/>
              </a:spcBef>
              <a:buClr>
                <a:srgbClr val="93C500"/>
              </a:buClr>
              <a:buSzPct val="80000"/>
              <a:tabLst>
                <a:tab pos="295910" algn="l"/>
                <a:tab pos="296545" algn="l"/>
                <a:tab pos="1195070" algn="l"/>
                <a:tab pos="4609465" algn="l"/>
              </a:tabLst>
            </a:pPr>
            <a:r>
              <a:rPr lang="en-US" sz="1400" spc="110" dirty="0">
                <a:cs typeface="Trebuchet MS"/>
              </a:rPr>
              <a:t>A-</a:t>
            </a:r>
            <a:r>
              <a:rPr lang="en-US" sz="1400" spc="-55" dirty="0">
                <a:cs typeface="Trebuchet MS"/>
              </a:rPr>
              <a:t> </a:t>
            </a:r>
            <a:r>
              <a:rPr lang="en-US" sz="1400" spc="25" dirty="0">
                <a:cs typeface="Trebuchet MS"/>
              </a:rPr>
              <a:t>Light</a:t>
            </a:r>
            <a:r>
              <a:rPr lang="en-US" sz="1400" spc="-80" dirty="0">
                <a:cs typeface="Trebuchet MS"/>
              </a:rPr>
              <a:t> </a:t>
            </a:r>
            <a:r>
              <a:rPr lang="en-US" sz="1400" spc="-25" dirty="0">
                <a:cs typeface="Trebuchet MS"/>
              </a:rPr>
              <a:t>wavelength</a:t>
            </a:r>
            <a:r>
              <a:rPr lang="en-US" sz="1400" spc="-75" dirty="0">
                <a:cs typeface="Trebuchet MS"/>
              </a:rPr>
              <a:t> </a:t>
            </a:r>
            <a:r>
              <a:rPr lang="en-US" sz="1400" spc="-45" dirty="0">
                <a:cs typeface="Trebuchet MS"/>
              </a:rPr>
              <a:t>of</a:t>
            </a:r>
            <a:r>
              <a:rPr lang="en-US" sz="1400" spc="-50" dirty="0">
                <a:cs typeface="Trebuchet MS"/>
              </a:rPr>
              <a:t> </a:t>
            </a:r>
            <a:r>
              <a:rPr lang="en-US" sz="1400" spc="-20" dirty="0">
                <a:cs typeface="Trebuchet MS"/>
              </a:rPr>
              <a:t>the</a:t>
            </a:r>
            <a:r>
              <a:rPr lang="en-US" sz="1400" spc="-60" dirty="0">
                <a:cs typeface="Trebuchet MS"/>
              </a:rPr>
              <a:t> </a:t>
            </a:r>
            <a:r>
              <a:rPr lang="en-US" sz="1400" spc="-10" dirty="0">
                <a:cs typeface="Trebuchet MS"/>
              </a:rPr>
              <a:t>red</a:t>
            </a:r>
            <a:r>
              <a:rPr lang="en-US" sz="1400" spc="-65" dirty="0">
                <a:cs typeface="Trebuchet MS"/>
              </a:rPr>
              <a:t> </a:t>
            </a:r>
            <a:r>
              <a:rPr lang="en-US" sz="1400" dirty="0">
                <a:cs typeface="Trebuchet MS"/>
              </a:rPr>
              <a:t>stimulate</a:t>
            </a:r>
            <a:r>
              <a:rPr lang="en-US" sz="1400" spc="-80" dirty="0">
                <a:cs typeface="Trebuchet MS"/>
              </a:rPr>
              <a:t> </a:t>
            </a:r>
            <a:r>
              <a:rPr lang="en-US" sz="1400" spc="-15" dirty="0">
                <a:cs typeface="Trebuchet MS"/>
              </a:rPr>
              <a:t>the</a:t>
            </a:r>
            <a:r>
              <a:rPr lang="en-US" sz="1400" spc="-65" dirty="0">
                <a:cs typeface="Trebuchet MS"/>
              </a:rPr>
              <a:t> </a:t>
            </a:r>
            <a:r>
              <a:rPr lang="en-US" sz="1400" spc="-5" dirty="0">
                <a:cs typeface="Trebuchet MS"/>
              </a:rPr>
              <a:t>cones</a:t>
            </a:r>
            <a:r>
              <a:rPr lang="en-US" sz="1400" spc="-85" dirty="0">
                <a:cs typeface="Trebuchet MS"/>
              </a:rPr>
              <a:t> </a:t>
            </a:r>
            <a:r>
              <a:rPr lang="en-US" sz="1400" spc="90" dirty="0">
                <a:cs typeface="Trebuchet MS"/>
              </a:rPr>
              <a:t>&amp;</a:t>
            </a:r>
            <a:r>
              <a:rPr lang="en-US" sz="1400" spc="-50" dirty="0">
                <a:cs typeface="Trebuchet MS"/>
              </a:rPr>
              <a:t> </a:t>
            </a:r>
            <a:r>
              <a:rPr lang="en-US" sz="1400" dirty="0">
                <a:cs typeface="Trebuchet MS"/>
              </a:rPr>
              <a:t>stimulates  </a:t>
            </a:r>
            <a:r>
              <a:rPr lang="en-US" sz="1400" spc="5" dirty="0">
                <a:cs typeface="Trebuchet MS"/>
              </a:rPr>
              <a:t>rods</a:t>
            </a:r>
            <a:r>
              <a:rPr lang="en-US" sz="1400" spc="-55" dirty="0">
                <a:cs typeface="Trebuchet MS"/>
              </a:rPr>
              <a:t> </a:t>
            </a:r>
            <a:r>
              <a:rPr lang="en-US" sz="1400" spc="35" dirty="0">
                <a:cs typeface="Trebuchet MS"/>
              </a:rPr>
              <a:t>to</a:t>
            </a:r>
            <a:r>
              <a:rPr lang="en-US" sz="1400" spc="-40" dirty="0">
                <a:cs typeface="Trebuchet MS"/>
              </a:rPr>
              <a:t> </a:t>
            </a:r>
            <a:r>
              <a:rPr lang="en-US" sz="1400" spc="45" dirty="0">
                <a:cs typeface="Trebuchet MS"/>
              </a:rPr>
              <a:t>some</a:t>
            </a:r>
            <a:r>
              <a:rPr lang="en-US" sz="1400" spc="-60" dirty="0">
                <a:cs typeface="Trebuchet MS"/>
              </a:rPr>
              <a:t> </a:t>
            </a:r>
            <a:r>
              <a:rPr lang="en-US" sz="1400" spc="-45" dirty="0">
                <a:cs typeface="Trebuchet MS"/>
              </a:rPr>
              <a:t>extent,</a:t>
            </a:r>
            <a:r>
              <a:rPr lang="en-US" sz="1400" spc="-275" dirty="0">
                <a:cs typeface="Trebuchet MS"/>
              </a:rPr>
              <a:t>  </a:t>
            </a:r>
            <a:r>
              <a:rPr lang="en-US" sz="1400" spc="25" dirty="0">
                <a:cs typeface="Trebuchet MS"/>
              </a:rPr>
              <a:t>so</a:t>
            </a:r>
            <a:r>
              <a:rPr lang="en-US" sz="1400" spc="-45" dirty="0">
                <a:cs typeface="Trebuchet MS"/>
              </a:rPr>
              <a:t> </a:t>
            </a:r>
            <a:r>
              <a:rPr lang="en-US" sz="1400" spc="-15" dirty="0">
                <a:cs typeface="Trebuchet MS"/>
              </a:rPr>
              <a:t>red</a:t>
            </a:r>
            <a:r>
              <a:rPr lang="en-US" sz="1400" spc="-60" dirty="0">
                <a:cs typeface="Trebuchet MS"/>
              </a:rPr>
              <a:t> </a:t>
            </a:r>
            <a:r>
              <a:rPr lang="en-US" sz="1400" spc="20" dirty="0">
                <a:cs typeface="Trebuchet MS"/>
              </a:rPr>
              <a:t>goggles </a:t>
            </a:r>
            <a:r>
              <a:rPr lang="en-US" sz="1400" spc="-25" dirty="0">
                <a:cs typeface="Trebuchet MS"/>
              </a:rPr>
              <a:t>for </a:t>
            </a:r>
            <a:r>
              <a:rPr lang="en-US" sz="1400" spc="5" dirty="0">
                <a:cs typeface="Trebuchet MS"/>
              </a:rPr>
              <a:t>rods </a:t>
            </a:r>
            <a:r>
              <a:rPr lang="en-US" sz="1400" dirty="0">
                <a:cs typeface="Trebuchet MS"/>
              </a:rPr>
              <a:t>act </a:t>
            </a:r>
            <a:r>
              <a:rPr lang="en-US" sz="1400" spc="-5" dirty="0">
                <a:cs typeface="Trebuchet MS"/>
              </a:rPr>
              <a:t>as</a:t>
            </a:r>
            <a:r>
              <a:rPr lang="en-US" sz="1400" spc="-275" dirty="0">
                <a:cs typeface="Trebuchet MS"/>
              </a:rPr>
              <a:t>  </a:t>
            </a:r>
            <a:r>
              <a:rPr lang="en-US" sz="1400" spc="-10" dirty="0" err="1">
                <a:cs typeface="Trebuchet MS"/>
              </a:rPr>
              <a:t>dimlight</a:t>
            </a:r>
            <a:r>
              <a:rPr lang="en-US" sz="1400" spc="-10" dirty="0">
                <a:cs typeface="Trebuchet MS"/>
              </a:rPr>
              <a:t> , </a:t>
            </a:r>
            <a:r>
              <a:rPr lang="en-US" sz="1400" spc="-300" dirty="0">
                <a:cs typeface="Trebuchet MS"/>
              </a:rPr>
              <a:t> </a:t>
            </a:r>
            <a:r>
              <a:rPr lang="en-US" sz="1400" spc="25" dirty="0">
                <a:cs typeface="Trebuchet MS"/>
              </a:rPr>
              <a:t>so </a:t>
            </a:r>
            <a:r>
              <a:rPr lang="en-US" sz="1400" spc="-20" dirty="0">
                <a:cs typeface="Trebuchet MS"/>
              </a:rPr>
              <a:t>with</a:t>
            </a:r>
            <a:r>
              <a:rPr lang="en-US" sz="1400" spc="-55" dirty="0">
                <a:cs typeface="Trebuchet MS"/>
              </a:rPr>
              <a:t> </a:t>
            </a:r>
            <a:r>
              <a:rPr lang="en-US" sz="1400" spc="-20" dirty="0">
                <a:cs typeface="Trebuchet MS"/>
              </a:rPr>
              <a:t>it </a:t>
            </a:r>
            <a:r>
              <a:rPr lang="en-US" sz="1400" spc="5" dirty="0">
                <a:cs typeface="Trebuchet MS"/>
              </a:rPr>
              <a:t>rods</a:t>
            </a:r>
            <a:r>
              <a:rPr lang="en-US" sz="1400" spc="-65" dirty="0">
                <a:cs typeface="Trebuchet MS"/>
              </a:rPr>
              <a:t> </a:t>
            </a:r>
            <a:r>
              <a:rPr lang="en-US" sz="1400" spc="-15" dirty="0">
                <a:cs typeface="Trebuchet MS"/>
              </a:rPr>
              <a:t>are</a:t>
            </a:r>
            <a:r>
              <a:rPr lang="en-US" sz="1400" spc="-65" dirty="0">
                <a:cs typeface="Trebuchet MS"/>
              </a:rPr>
              <a:t> </a:t>
            </a:r>
            <a:r>
              <a:rPr lang="en-US" sz="1400" spc="-5" dirty="0">
                <a:cs typeface="Trebuchet MS"/>
              </a:rPr>
              <a:t>adapted</a:t>
            </a:r>
            <a:r>
              <a:rPr lang="en-US" sz="1400" spc="-85" dirty="0">
                <a:cs typeface="Trebuchet MS"/>
              </a:rPr>
              <a:t> </a:t>
            </a:r>
            <a:r>
              <a:rPr lang="en-US" sz="1400" spc="35" dirty="0">
                <a:cs typeface="Trebuchet MS"/>
              </a:rPr>
              <a:t>to</a:t>
            </a:r>
            <a:r>
              <a:rPr lang="en-US" sz="1400" spc="-65" dirty="0">
                <a:cs typeface="Trebuchet MS"/>
              </a:rPr>
              <a:t> </a:t>
            </a:r>
            <a:r>
              <a:rPr lang="en-US" sz="1400" spc="-5" dirty="0">
                <a:cs typeface="Trebuchet MS"/>
              </a:rPr>
              <a:t>darkness</a:t>
            </a:r>
            <a:r>
              <a:rPr lang="en-US" sz="1400" spc="-75" dirty="0">
                <a:cs typeface="Trebuchet MS"/>
              </a:rPr>
              <a:t> </a:t>
            </a:r>
            <a:r>
              <a:rPr lang="en-US" sz="1400" spc="90" dirty="0">
                <a:cs typeface="Trebuchet MS"/>
              </a:rPr>
              <a:t>&amp;</a:t>
            </a:r>
            <a:r>
              <a:rPr lang="en-US" sz="1400" spc="-70" dirty="0">
                <a:cs typeface="Trebuchet MS"/>
              </a:rPr>
              <a:t> </a:t>
            </a:r>
            <a:r>
              <a:rPr lang="en-US" sz="1400" spc="30" dirty="0">
                <a:cs typeface="Trebuchet MS"/>
              </a:rPr>
              <a:t>form</a:t>
            </a:r>
            <a:r>
              <a:rPr lang="en-US" sz="1400" spc="-45" dirty="0">
                <a:cs typeface="Trebuchet MS"/>
              </a:rPr>
              <a:t> </a:t>
            </a:r>
            <a:r>
              <a:rPr lang="en-US" sz="1400" spc="-5" dirty="0">
                <a:cs typeface="Trebuchet MS"/>
              </a:rPr>
              <a:t>large</a:t>
            </a:r>
            <a:r>
              <a:rPr lang="en-US" sz="1400" spc="-65" dirty="0">
                <a:cs typeface="Trebuchet MS"/>
              </a:rPr>
              <a:t> </a:t>
            </a:r>
            <a:r>
              <a:rPr lang="en-US" sz="1400" spc="30" dirty="0">
                <a:cs typeface="Trebuchet MS"/>
              </a:rPr>
              <a:t>amounts</a:t>
            </a:r>
            <a:r>
              <a:rPr lang="en-US" sz="1400" spc="-80" dirty="0">
                <a:cs typeface="Trebuchet MS"/>
              </a:rPr>
              <a:t> </a:t>
            </a:r>
            <a:r>
              <a:rPr lang="en-US" sz="1400" spc="-45" dirty="0">
                <a:cs typeface="Trebuchet MS"/>
              </a:rPr>
              <a:t>of </a:t>
            </a:r>
            <a:r>
              <a:rPr lang="en-US" sz="1400" spc="-30" dirty="0">
                <a:cs typeface="Trebuchet MS"/>
              </a:rPr>
              <a:t> </a:t>
            </a:r>
            <a:r>
              <a:rPr lang="en-US" sz="1400" dirty="0">
                <a:cs typeface="Trebuchet MS"/>
              </a:rPr>
              <a:t>rhodopsin </a:t>
            </a:r>
            <a:r>
              <a:rPr lang="en-US" sz="1400" spc="-40" dirty="0">
                <a:cs typeface="Trebuchet MS"/>
              </a:rPr>
              <a:t>while </a:t>
            </a:r>
            <a:r>
              <a:rPr lang="en-US" sz="1400" spc="-15" dirty="0">
                <a:cs typeface="Trebuchet MS"/>
              </a:rPr>
              <a:t>the </a:t>
            </a:r>
            <a:r>
              <a:rPr lang="en-US" sz="1400" dirty="0">
                <a:cs typeface="Trebuchet MS"/>
              </a:rPr>
              <a:t>person </a:t>
            </a:r>
            <a:r>
              <a:rPr lang="en-US" sz="1400" spc="-35" dirty="0">
                <a:cs typeface="Trebuchet MS"/>
              </a:rPr>
              <a:t>in </a:t>
            </a:r>
            <a:r>
              <a:rPr lang="en-US" sz="1400" spc="5" dirty="0">
                <a:cs typeface="Trebuchet MS"/>
              </a:rPr>
              <a:t>bright </a:t>
            </a:r>
            <a:r>
              <a:rPr lang="en-US" sz="1400" spc="-5" dirty="0">
                <a:cs typeface="Trebuchet MS"/>
              </a:rPr>
              <a:t>light </a:t>
            </a:r>
            <a:r>
              <a:rPr lang="en-US" sz="1400" spc="90" dirty="0">
                <a:cs typeface="Trebuchet MS"/>
              </a:rPr>
              <a:t>&amp; </a:t>
            </a:r>
            <a:r>
              <a:rPr lang="en-US" sz="1400" spc="-25" dirty="0">
                <a:cs typeface="Trebuchet MS"/>
              </a:rPr>
              <a:t>when </a:t>
            </a:r>
            <a:r>
              <a:rPr lang="en-US" sz="1400" dirty="0">
                <a:cs typeface="Trebuchet MS"/>
              </a:rPr>
              <a:t>person </a:t>
            </a:r>
            <a:r>
              <a:rPr lang="en-US" sz="1400" spc="-10" dirty="0">
                <a:cs typeface="Trebuchet MS"/>
              </a:rPr>
              <a:t>enter </a:t>
            </a:r>
            <a:r>
              <a:rPr lang="en-US" sz="1400" spc="15" dirty="0">
                <a:cs typeface="Trebuchet MS"/>
              </a:rPr>
              <a:t>dark</a:t>
            </a:r>
            <a:r>
              <a:rPr lang="en-US" sz="1400" spc="-75" dirty="0">
                <a:cs typeface="Trebuchet MS"/>
              </a:rPr>
              <a:t> </a:t>
            </a:r>
            <a:r>
              <a:rPr lang="en-US" sz="1400" spc="-20" dirty="0">
                <a:cs typeface="Trebuchet MS"/>
              </a:rPr>
              <a:t>places</a:t>
            </a:r>
            <a:r>
              <a:rPr lang="en-US" sz="1400" spc="-90" dirty="0">
                <a:cs typeface="Trebuchet MS"/>
              </a:rPr>
              <a:t> </a:t>
            </a:r>
            <a:r>
              <a:rPr lang="en-US" sz="1400" spc="-30" dirty="0">
                <a:cs typeface="Trebuchet MS"/>
              </a:rPr>
              <a:t>he</a:t>
            </a:r>
            <a:r>
              <a:rPr lang="en-US" sz="1400" spc="-80" dirty="0">
                <a:cs typeface="Trebuchet MS"/>
              </a:rPr>
              <a:t> </a:t>
            </a:r>
            <a:r>
              <a:rPr lang="en-US" sz="1400" spc="-10" dirty="0">
                <a:cs typeface="Trebuchet MS"/>
              </a:rPr>
              <a:t>can</a:t>
            </a:r>
            <a:r>
              <a:rPr lang="en-US" sz="1400" spc="-75" dirty="0">
                <a:cs typeface="Trebuchet MS"/>
              </a:rPr>
              <a:t> </a:t>
            </a:r>
            <a:r>
              <a:rPr lang="en-US" sz="1400" spc="-35" dirty="0">
                <a:cs typeface="Trebuchet MS"/>
              </a:rPr>
              <a:t>see</a:t>
            </a:r>
            <a:r>
              <a:rPr lang="en-US" sz="1400" spc="-75" dirty="0">
                <a:cs typeface="Trebuchet MS"/>
              </a:rPr>
              <a:t> </a:t>
            </a:r>
            <a:r>
              <a:rPr lang="en-US" sz="1400" spc="-50" dirty="0">
                <a:cs typeface="Trebuchet MS"/>
              </a:rPr>
              <a:t>well</a:t>
            </a:r>
            <a:r>
              <a:rPr lang="en-US" sz="1400" spc="-75" dirty="0">
                <a:cs typeface="Trebuchet MS"/>
              </a:rPr>
              <a:t> </a:t>
            </a:r>
            <a:r>
              <a:rPr lang="en-US" sz="1400" spc="90" dirty="0">
                <a:cs typeface="Trebuchet MS"/>
              </a:rPr>
              <a:t>&amp;</a:t>
            </a:r>
            <a:r>
              <a:rPr lang="en-US" sz="1400" spc="-60" dirty="0">
                <a:cs typeface="Trebuchet MS"/>
              </a:rPr>
              <a:t> </a:t>
            </a:r>
            <a:r>
              <a:rPr lang="en-US" sz="1400" spc="15" dirty="0">
                <a:cs typeface="Trebuchet MS"/>
              </a:rPr>
              <a:t>not</a:t>
            </a:r>
            <a:r>
              <a:rPr lang="en-US" sz="1400" spc="-70" dirty="0">
                <a:cs typeface="Trebuchet MS"/>
              </a:rPr>
              <a:t> </a:t>
            </a:r>
            <a:r>
              <a:rPr lang="en-US" sz="1400" spc="15" dirty="0">
                <a:cs typeface="Trebuchet MS"/>
              </a:rPr>
              <a:t>remain</a:t>
            </a:r>
            <a:r>
              <a:rPr lang="en-US" sz="1400" spc="-90" dirty="0">
                <a:cs typeface="Trebuchet MS"/>
              </a:rPr>
              <a:t> </a:t>
            </a:r>
            <a:r>
              <a:rPr lang="en-US" sz="1400" spc="-65" dirty="0">
                <a:solidFill>
                  <a:schemeClr val="accent4">
                    <a:lumMod val="75000"/>
                  </a:schemeClr>
                </a:solidFill>
                <a:cs typeface="Trebuchet MS"/>
              </a:rPr>
              <a:t>20</a:t>
            </a:r>
            <a:r>
              <a:rPr lang="en-US" sz="1400" spc="-80" dirty="0">
                <a:cs typeface="Trebuchet MS"/>
              </a:rPr>
              <a:t> </a:t>
            </a:r>
            <a:r>
              <a:rPr lang="en-US" sz="1400" spc="-20" dirty="0">
                <a:cs typeface="Trebuchet MS"/>
              </a:rPr>
              <a:t>minutes.</a:t>
            </a:r>
            <a:endParaRPr lang="en-US" altLang="en-US" sz="1400" dirty="0"/>
          </a:p>
          <a:p>
            <a:endParaRPr lang="en-US" altLang="en-US" sz="1400" dirty="0"/>
          </a:p>
          <a:p>
            <a:endParaRPr lang="en-US" altLang="en-US" sz="1400" dirty="0"/>
          </a:p>
          <a:p>
            <a:pPr rtl="1">
              <a:lnSpc>
                <a:spcPct val="80000"/>
              </a:lnSpc>
            </a:pPr>
            <a:endParaRPr lang="en-US" altLang="en-US" sz="1400" dirty="0"/>
          </a:p>
          <a:p>
            <a:pPr rtl="1">
              <a:lnSpc>
                <a:spcPct val="80000"/>
              </a:lnSpc>
            </a:pPr>
            <a:r>
              <a:rPr lang="en-US" altLang="en-US" sz="1400" dirty="0"/>
              <a:t> </a:t>
            </a:r>
          </a:p>
        </p:txBody>
      </p:sp>
      <p:sp>
        <p:nvSpPr>
          <p:cNvPr id="6" name="Down Arrow 5"/>
          <p:cNvSpPr/>
          <p:nvPr/>
        </p:nvSpPr>
        <p:spPr>
          <a:xfrm>
            <a:off x="2926060" y="2060848"/>
            <a:ext cx="144016" cy="198313"/>
          </a:xfrm>
          <a:prstGeom prst="down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Down Arrow 8"/>
          <p:cNvSpPr/>
          <p:nvPr/>
        </p:nvSpPr>
        <p:spPr>
          <a:xfrm rot="10800000" flipH="1">
            <a:off x="4654252" y="2485105"/>
            <a:ext cx="144016" cy="198314"/>
          </a:xfrm>
          <a:prstGeom prst="down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1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6556" y="2060848"/>
            <a:ext cx="4320480" cy="278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p:cNvCxnSpPr/>
          <p:nvPr/>
        </p:nvCxnSpPr>
        <p:spPr>
          <a:xfrm>
            <a:off x="888677" y="1412776"/>
            <a:ext cx="1800200" cy="0"/>
          </a:xfrm>
          <a:prstGeom prst="line">
            <a:avLst/>
          </a:prstGeom>
          <a:ln w="38100">
            <a:solidFill>
              <a:srgbClr val="52869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9910836" y="3356992"/>
            <a:ext cx="1296144" cy="0"/>
          </a:xfrm>
          <a:prstGeom prst="line">
            <a:avLst/>
          </a:prstGeom>
          <a:ln w="38100">
            <a:solidFill>
              <a:srgbClr val="52869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561139" y="4221088"/>
            <a:ext cx="1296144" cy="0"/>
          </a:xfrm>
          <a:prstGeom prst="line">
            <a:avLst/>
          </a:prstGeom>
          <a:ln w="38100">
            <a:solidFill>
              <a:srgbClr val="A954AB"/>
            </a:solidFill>
          </a:ln>
        </p:spPr>
        <p:style>
          <a:lnRef idx="1">
            <a:schemeClr val="accent1"/>
          </a:lnRef>
          <a:fillRef idx="0">
            <a:schemeClr val="accent1"/>
          </a:fillRef>
          <a:effectRef idx="0">
            <a:schemeClr val="accent1"/>
          </a:effectRef>
          <a:fontRef idx="minor">
            <a:schemeClr val="tx1"/>
          </a:fontRef>
        </p:style>
      </p:cxnSp>
      <p:sp>
        <p:nvSpPr>
          <p:cNvPr id="21" name="Down Arrow 20"/>
          <p:cNvSpPr/>
          <p:nvPr/>
        </p:nvSpPr>
        <p:spPr>
          <a:xfrm>
            <a:off x="2998068" y="2485106"/>
            <a:ext cx="144016" cy="198313"/>
          </a:xfrm>
          <a:prstGeom prst="down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3" name="Rectangle 22"/>
          <p:cNvSpPr/>
          <p:nvPr/>
        </p:nvSpPr>
        <p:spPr>
          <a:xfrm>
            <a:off x="643078" y="5157192"/>
            <a:ext cx="10779926" cy="1116455"/>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8689676" y="5157192"/>
            <a:ext cx="2733328" cy="307777"/>
          </a:xfrm>
          <a:prstGeom prst="rect">
            <a:avLst/>
          </a:prstGeom>
          <a:solidFill>
            <a:srgbClr val="E4CBE7"/>
          </a:solidFill>
          <a:ln>
            <a:solidFill>
              <a:srgbClr val="A954AB"/>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FEMALES’ SLIDES </a:t>
            </a:r>
          </a:p>
        </p:txBody>
      </p:sp>
    </p:spTree>
    <p:extLst>
      <p:ext uri="{BB962C8B-B14F-4D97-AF65-F5344CB8AC3E}">
        <p14:creationId xmlns:p14="http://schemas.microsoft.com/office/powerpoint/2010/main" val="2014976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ded Corner 2"/>
          <p:cNvSpPr/>
          <p:nvPr/>
        </p:nvSpPr>
        <p:spPr>
          <a:xfrm>
            <a:off x="2318054" y="512388"/>
            <a:ext cx="7443889" cy="848865"/>
          </a:xfrm>
          <a:prstGeom prst="foldedCorner">
            <a:avLst/>
          </a:prstGeom>
          <a:solidFill>
            <a:schemeClr val="bg1">
              <a:lumMod val="9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r>
              <a:rPr lang="en-US" sz="2400" b="1" dirty="0">
                <a:solidFill>
                  <a:srgbClr val="9FB8CD">
                    <a:lumMod val="75000"/>
                  </a:srgbClr>
                </a:solidFill>
                <a:latin typeface="Arial Black" panose="020B0A04020102020204" pitchFamily="34" charset="0"/>
              </a:rPr>
              <a:t>The </a:t>
            </a:r>
            <a:r>
              <a:rPr lang="en-US" sz="2400" b="1" dirty="0">
                <a:solidFill>
                  <a:srgbClr val="9FB8CD">
                    <a:lumMod val="75000"/>
                  </a:srgbClr>
                </a:solidFill>
                <a:latin typeface="Arial Black" panose="020B0A04020102020204" pitchFamily="34" charset="0"/>
              </a:rPr>
              <a:t>Photo transduction in light and dark</a:t>
            </a:r>
            <a:endParaRPr lang="en-US" sz="1200" dirty="0"/>
          </a:p>
        </p:txBody>
      </p:sp>
      <p:sp>
        <p:nvSpPr>
          <p:cNvPr id="4" name="Flowchart: Process 3"/>
          <p:cNvSpPr/>
          <p:nvPr/>
        </p:nvSpPr>
        <p:spPr>
          <a:xfrm>
            <a:off x="837828" y="1698622"/>
            <a:ext cx="10289916" cy="4250658"/>
          </a:xfrm>
          <a:prstGeom prst="flowChartProcess">
            <a:avLst/>
          </a:prstGeom>
          <a:solidFill>
            <a:schemeClr val="accent2">
              <a:lumMod val="20000"/>
              <a:lumOff val="8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r>
              <a:rPr lang="en-US" b="1" dirty="0">
                <a:solidFill>
                  <a:schemeClr val="accent1">
                    <a:lumMod val="75000"/>
                  </a:schemeClr>
                </a:solidFill>
              </a:rPr>
              <a:t>Objectives:</a:t>
            </a:r>
          </a:p>
          <a:p>
            <a:endParaRPr lang="en-US" dirty="0"/>
          </a:p>
          <a:p>
            <a:pPr marL="457200" indent="-457200">
              <a:buFont typeface="+mj-lt"/>
              <a:buAutoNum type="arabicPeriod"/>
            </a:pPr>
            <a:r>
              <a:rPr lang="en-US" dirty="0">
                <a:solidFill>
                  <a:schemeClr val="tx2"/>
                </a:solidFill>
              </a:rPr>
              <a:t>Differentiate between </a:t>
            </a:r>
            <a:r>
              <a:rPr lang="en-US" dirty="0" err="1">
                <a:solidFill>
                  <a:schemeClr val="tx2"/>
                </a:solidFill>
              </a:rPr>
              <a:t>rodes</a:t>
            </a:r>
            <a:r>
              <a:rPr lang="en-US" dirty="0">
                <a:solidFill>
                  <a:schemeClr val="tx2"/>
                </a:solidFill>
              </a:rPr>
              <a:t> &amp; cones concerning distribution and convergence on ganglion </a:t>
            </a:r>
            <a:r>
              <a:rPr lang="en-US" dirty="0" smtClean="0">
                <a:solidFill>
                  <a:schemeClr val="tx2"/>
                </a:solidFill>
              </a:rPr>
              <a:t>cells. </a:t>
            </a:r>
            <a:endParaRPr lang="en-US" dirty="0">
              <a:solidFill>
                <a:schemeClr val="tx2"/>
              </a:solidFill>
            </a:endParaRPr>
          </a:p>
          <a:p>
            <a:pPr marL="457200" indent="-457200">
              <a:buFont typeface="+mj-lt"/>
              <a:buAutoNum type="arabicPeriod"/>
            </a:pPr>
            <a:r>
              <a:rPr lang="en-US" dirty="0" smtClean="0">
                <a:solidFill>
                  <a:schemeClr val="tx2"/>
                </a:solidFill>
              </a:rPr>
              <a:t>Contrast </a:t>
            </a:r>
            <a:r>
              <a:rPr lang="en-US" dirty="0">
                <a:solidFill>
                  <a:schemeClr val="tx2"/>
                </a:solidFill>
              </a:rPr>
              <a:t>the </a:t>
            </a:r>
            <a:r>
              <a:rPr lang="en-US" dirty="0" err="1">
                <a:solidFill>
                  <a:schemeClr val="tx2"/>
                </a:solidFill>
              </a:rPr>
              <a:t>phototransduction</a:t>
            </a:r>
            <a:r>
              <a:rPr lang="en-US" dirty="0">
                <a:solidFill>
                  <a:schemeClr val="tx2"/>
                </a:solidFill>
              </a:rPr>
              <a:t> process for rods and cones in light and dark and the ionic basis of these </a:t>
            </a:r>
            <a:r>
              <a:rPr lang="en-US" dirty="0" smtClean="0">
                <a:solidFill>
                  <a:schemeClr val="tx2"/>
                </a:solidFill>
              </a:rPr>
              <a:t>responses.</a:t>
            </a:r>
            <a:endParaRPr lang="en-US" dirty="0">
              <a:solidFill>
                <a:schemeClr val="tx2"/>
              </a:solidFill>
            </a:endParaRPr>
          </a:p>
          <a:p>
            <a:pPr marL="457200" indent="-457200">
              <a:buFont typeface="+mj-lt"/>
              <a:buAutoNum type="arabicPeriod"/>
            </a:pPr>
            <a:r>
              <a:rPr lang="en-US" dirty="0" smtClean="0">
                <a:solidFill>
                  <a:schemeClr val="tx2"/>
                </a:solidFill>
              </a:rPr>
              <a:t>List </a:t>
            </a:r>
            <a:r>
              <a:rPr lang="en-US" dirty="0">
                <a:solidFill>
                  <a:schemeClr val="tx2"/>
                </a:solidFill>
              </a:rPr>
              <a:t>and compare functional properties of scotopic and </a:t>
            </a:r>
            <a:r>
              <a:rPr lang="en-US" dirty="0" err="1">
                <a:solidFill>
                  <a:schemeClr val="tx2"/>
                </a:solidFill>
              </a:rPr>
              <a:t>photopic</a:t>
            </a:r>
            <a:r>
              <a:rPr lang="en-US" dirty="0">
                <a:solidFill>
                  <a:schemeClr val="tx2"/>
                </a:solidFill>
              </a:rPr>
              <a:t> </a:t>
            </a:r>
            <a:r>
              <a:rPr lang="en-US" dirty="0" smtClean="0">
                <a:solidFill>
                  <a:schemeClr val="tx2"/>
                </a:solidFill>
              </a:rPr>
              <a:t>vision. </a:t>
            </a:r>
            <a:endParaRPr lang="en-US" dirty="0">
              <a:solidFill>
                <a:schemeClr val="tx2"/>
              </a:solidFill>
            </a:endParaRPr>
          </a:p>
          <a:p>
            <a:pPr marL="457200" indent="-457200">
              <a:buFont typeface="+mj-lt"/>
              <a:buAutoNum type="arabicPeriod"/>
            </a:pPr>
            <a:r>
              <a:rPr lang="en-US" dirty="0" smtClean="0">
                <a:solidFill>
                  <a:schemeClr val="tx2"/>
                </a:solidFill>
              </a:rPr>
              <a:t>To </a:t>
            </a:r>
            <a:r>
              <a:rPr lang="en-US" dirty="0">
                <a:solidFill>
                  <a:schemeClr val="tx2"/>
                </a:solidFill>
              </a:rPr>
              <a:t>know the visual cycle and </a:t>
            </a:r>
            <a:r>
              <a:rPr lang="en-US" dirty="0" err="1">
                <a:solidFill>
                  <a:schemeClr val="tx2"/>
                </a:solidFill>
              </a:rPr>
              <a:t>rhodopsine</a:t>
            </a:r>
            <a:r>
              <a:rPr lang="en-US" dirty="0">
                <a:solidFill>
                  <a:schemeClr val="tx2"/>
                </a:solidFill>
              </a:rPr>
              <a:t> </a:t>
            </a:r>
            <a:r>
              <a:rPr lang="en-US" dirty="0" smtClean="0">
                <a:solidFill>
                  <a:schemeClr val="tx2"/>
                </a:solidFill>
              </a:rPr>
              <a:t>regeneration.</a:t>
            </a:r>
          </a:p>
          <a:p>
            <a:pPr marL="457200" indent="-457200">
              <a:buFont typeface="+mj-lt"/>
              <a:buAutoNum type="arabicPeriod"/>
            </a:pPr>
            <a:endParaRPr lang="en-US" dirty="0">
              <a:solidFill>
                <a:schemeClr val="tx2"/>
              </a:solidFill>
            </a:endParaRPr>
          </a:p>
          <a:p>
            <a:pPr marL="457200" indent="-457200">
              <a:buFont typeface="+mj-lt"/>
              <a:buAutoNum type="arabicPeriod"/>
            </a:pPr>
            <a:endParaRPr lang="en-US" dirty="0" smtClean="0">
              <a:solidFill>
                <a:schemeClr val="tx2"/>
              </a:solidFill>
            </a:endParaRPr>
          </a:p>
          <a:p>
            <a:pPr marL="457200" indent="-457200">
              <a:buFont typeface="+mj-lt"/>
              <a:buAutoNum type="arabicPeriod"/>
            </a:pPr>
            <a:endParaRPr lang="en-US" dirty="0">
              <a:solidFill>
                <a:schemeClr val="tx2"/>
              </a:solidFill>
            </a:endParaRPr>
          </a:p>
          <a:p>
            <a:pPr marL="457200" indent="-457200">
              <a:buFont typeface="+mj-lt"/>
              <a:buAutoNum type="arabicPeriod"/>
            </a:pPr>
            <a:endParaRPr lang="en-US" dirty="0">
              <a:solidFill>
                <a:schemeClr val="tx2"/>
              </a:solidFill>
            </a:endParaRPr>
          </a:p>
        </p:txBody>
      </p:sp>
      <p:sp>
        <p:nvSpPr>
          <p:cNvPr id="10" name="Rectangle 9"/>
          <p:cNvSpPr/>
          <p:nvPr/>
        </p:nvSpPr>
        <p:spPr>
          <a:xfrm>
            <a:off x="-1" y="-14886"/>
            <a:ext cx="108830" cy="6856214"/>
          </a:xfrm>
          <a:prstGeom prst="rect">
            <a:avLst/>
          </a:prstGeom>
          <a:solidFill>
            <a:schemeClr val="bg1">
              <a:lumMod val="9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999"/>
          </a:p>
        </p:txBody>
      </p:sp>
      <p:sp>
        <p:nvSpPr>
          <p:cNvPr id="11" name="Rectangle 10"/>
          <p:cNvSpPr/>
          <p:nvPr/>
        </p:nvSpPr>
        <p:spPr>
          <a:xfrm>
            <a:off x="12082932" y="-14886"/>
            <a:ext cx="108830" cy="6856214"/>
          </a:xfrm>
          <a:prstGeom prst="rect">
            <a:avLst/>
          </a:prstGeom>
          <a:solidFill>
            <a:schemeClr val="bg1">
              <a:lumMod val="9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999"/>
          </a:p>
        </p:txBody>
      </p:sp>
      <p:sp>
        <p:nvSpPr>
          <p:cNvPr id="12" name="Rectangle 11"/>
          <p:cNvSpPr/>
          <p:nvPr/>
        </p:nvSpPr>
        <p:spPr>
          <a:xfrm>
            <a:off x="108829" y="6748278"/>
            <a:ext cx="11974103" cy="93050"/>
          </a:xfrm>
          <a:prstGeom prst="rect">
            <a:avLst/>
          </a:prstGeom>
          <a:solidFill>
            <a:schemeClr val="bg1">
              <a:lumMod val="9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999"/>
          </a:p>
        </p:txBody>
      </p:sp>
      <p:sp>
        <p:nvSpPr>
          <p:cNvPr id="13" name="Rectangle 12"/>
          <p:cNvSpPr/>
          <p:nvPr/>
        </p:nvSpPr>
        <p:spPr>
          <a:xfrm>
            <a:off x="108829" y="893"/>
            <a:ext cx="11974103" cy="93050"/>
          </a:xfrm>
          <a:prstGeom prst="rect">
            <a:avLst/>
          </a:prstGeom>
          <a:solidFill>
            <a:schemeClr val="bg1">
              <a:lumMod val="9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999"/>
          </a:p>
        </p:txBody>
      </p:sp>
      <p:sp>
        <p:nvSpPr>
          <p:cNvPr id="2" name="Slide Number Placeholder 1"/>
          <p:cNvSpPr>
            <a:spLocks noGrp="1"/>
          </p:cNvSpPr>
          <p:nvPr>
            <p:ph type="sldNum" sz="quarter" idx="12"/>
          </p:nvPr>
        </p:nvSpPr>
        <p:spPr/>
        <p:txBody>
          <a:bodyPr/>
          <a:lstStyle/>
          <a:p>
            <a:fld id="{4929A69E-7D8F-4515-9605-0315ABD4F316}" type="slidenum">
              <a:rPr lang="en-US" smtClean="0"/>
              <a:t>2</a:t>
            </a:fld>
            <a:endParaRPr lang="en-US" dirty="0"/>
          </a:p>
        </p:txBody>
      </p:sp>
    </p:spTree>
    <p:extLst>
      <p:ext uri="{BB962C8B-B14F-4D97-AF65-F5344CB8AC3E}">
        <p14:creationId xmlns:p14="http://schemas.microsoft.com/office/powerpoint/2010/main" val="1805047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60" y="228600"/>
            <a:ext cx="5496575" cy="914400"/>
          </a:xfrm>
        </p:spPr>
        <p:txBody>
          <a:bodyPr>
            <a:normAutofit/>
          </a:bodyPr>
          <a:lstStyle/>
          <a:p>
            <a:r>
              <a:rPr lang="en-US" sz="3200" dirty="0" smtClean="0"/>
              <a:t>Cont.</a:t>
            </a:r>
            <a:endParaRPr lang="en-US" sz="3200" dirty="0"/>
          </a:p>
        </p:txBody>
      </p:sp>
      <p:sp>
        <p:nvSpPr>
          <p:cNvPr id="3" name="Slide Number Placeholder 2"/>
          <p:cNvSpPr>
            <a:spLocks noGrp="1"/>
          </p:cNvSpPr>
          <p:nvPr>
            <p:ph type="sldNum" sz="quarter" idx="12"/>
          </p:nvPr>
        </p:nvSpPr>
        <p:spPr/>
        <p:txBody>
          <a:bodyPr/>
          <a:lstStyle/>
          <a:p>
            <a:fld id="{4929A69E-7D8F-4515-9605-0315ABD4F316}" type="slidenum">
              <a:rPr lang="en-US" smtClean="0"/>
              <a:t>20</a:t>
            </a:fld>
            <a:endParaRPr lang="en-US" dirty="0"/>
          </a:p>
        </p:txBody>
      </p:sp>
      <p:cxnSp>
        <p:nvCxnSpPr>
          <p:cNvPr id="6" name="Straight Connector 5"/>
          <p:cNvCxnSpPr/>
          <p:nvPr/>
        </p:nvCxnSpPr>
        <p:spPr>
          <a:xfrm flipH="1">
            <a:off x="6106035" y="1143000"/>
            <a:ext cx="1" cy="5189051"/>
          </a:xfrm>
          <a:prstGeom prst="line">
            <a:avLst/>
          </a:prstGeom>
          <a:ln>
            <a:prstDash val="dashDot"/>
          </a:ln>
        </p:spPr>
        <p:style>
          <a:lnRef idx="1">
            <a:schemeClr val="accent2"/>
          </a:lnRef>
          <a:fillRef idx="0">
            <a:schemeClr val="accent2"/>
          </a:fillRef>
          <a:effectRef idx="0">
            <a:schemeClr val="accent2"/>
          </a:effectRef>
          <a:fontRef idx="minor">
            <a:schemeClr val="tx1"/>
          </a:fontRef>
        </p:style>
      </p:cxnSp>
      <p:sp>
        <p:nvSpPr>
          <p:cNvPr id="7" name="Rectangle 6"/>
          <p:cNvSpPr/>
          <p:nvPr/>
        </p:nvSpPr>
        <p:spPr>
          <a:xfrm>
            <a:off x="609460" y="1234240"/>
            <a:ext cx="5427953" cy="1754326"/>
          </a:xfrm>
          <a:prstGeom prst="rect">
            <a:avLst/>
          </a:prstGeom>
        </p:spPr>
        <p:txBody>
          <a:bodyPr wrap="square">
            <a:spAutoFit/>
          </a:bodyPr>
          <a:lstStyle/>
          <a:p>
            <a:r>
              <a:rPr lang="en-US" sz="1800" b="1" dirty="0">
                <a:solidFill>
                  <a:srgbClr val="FF0000"/>
                </a:solidFill>
              </a:rPr>
              <a:t>2- Light adaptation</a:t>
            </a:r>
            <a:r>
              <a:rPr lang="en-US" sz="1800" b="1" dirty="0" smtClean="0">
                <a:solidFill>
                  <a:srgbClr val="FF0000"/>
                </a:solidFill>
              </a:rPr>
              <a:t>: </a:t>
            </a:r>
            <a:endParaRPr lang="en-US" sz="1800" b="1" dirty="0">
              <a:solidFill>
                <a:srgbClr val="FF0000"/>
              </a:solidFill>
            </a:endParaRPr>
          </a:p>
          <a:p>
            <a:r>
              <a:rPr lang="en-US" sz="1800" dirty="0">
                <a:solidFill>
                  <a:srgbClr val="FF0000"/>
                </a:solidFill>
              </a:rPr>
              <a:t/>
            </a:r>
            <a:br>
              <a:rPr lang="en-US" sz="1800" dirty="0">
                <a:solidFill>
                  <a:srgbClr val="FF0000"/>
                </a:solidFill>
              </a:rPr>
            </a:br>
            <a:r>
              <a:rPr lang="en-US" sz="1800" dirty="0">
                <a:solidFill>
                  <a:srgbClr val="000000"/>
                </a:solidFill>
              </a:rPr>
              <a:t>When light switched on again, the rods are knocked out of action ( they stop sending AP at high levels of light) &amp; cones start to function to adjust &amp; adapt to the level of brightness in 5 min this is called </a:t>
            </a:r>
            <a:r>
              <a:rPr lang="en-US" sz="1800" dirty="0">
                <a:solidFill>
                  <a:srgbClr val="FF0000"/>
                </a:solidFill>
              </a:rPr>
              <a:t>Light adaptation </a:t>
            </a:r>
            <a:endParaRPr lang="en-US" sz="1800" dirty="0">
              <a:solidFill>
                <a:srgbClr val="FF0000"/>
              </a:solidFill>
            </a:endParaRPr>
          </a:p>
        </p:txBody>
      </p:sp>
      <p:sp>
        <p:nvSpPr>
          <p:cNvPr id="8" name="Rectangle 7"/>
          <p:cNvSpPr/>
          <p:nvPr/>
        </p:nvSpPr>
        <p:spPr>
          <a:xfrm>
            <a:off x="6106035" y="312003"/>
            <a:ext cx="5458638" cy="830997"/>
          </a:xfrm>
          <a:prstGeom prst="rect">
            <a:avLst/>
          </a:prstGeom>
        </p:spPr>
        <p:txBody>
          <a:bodyPr wrap="square">
            <a:spAutoFit/>
          </a:bodyPr>
          <a:lstStyle/>
          <a:p>
            <a:r>
              <a:rPr lang="en-US" sz="2400" dirty="0" smtClean="0">
                <a:solidFill>
                  <a:srgbClr val="464653"/>
                </a:solidFill>
                <a:latin typeface="Bookman Old Style"/>
              </a:rPr>
              <a:t>Three types of retinal ganglion cells and their respective fields </a:t>
            </a:r>
            <a:endParaRPr lang="en-US" sz="1400" dirty="0"/>
          </a:p>
        </p:txBody>
      </p:sp>
      <p:sp>
        <p:nvSpPr>
          <p:cNvPr id="9" name="Rectangle 8"/>
          <p:cNvSpPr/>
          <p:nvPr/>
        </p:nvSpPr>
        <p:spPr>
          <a:xfrm>
            <a:off x="6174658" y="1234240"/>
            <a:ext cx="5359330" cy="2862322"/>
          </a:xfrm>
          <a:prstGeom prst="rect">
            <a:avLst/>
          </a:prstGeom>
        </p:spPr>
        <p:txBody>
          <a:bodyPr wrap="square">
            <a:spAutoFit/>
          </a:bodyPr>
          <a:lstStyle/>
          <a:p>
            <a:r>
              <a:rPr lang="en-US" sz="1800" dirty="0">
                <a:solidFill>
                  <a:srgbClr val="528693"/>
                </a:solidFill>
              </a:rPr>
              <a:t>1-W cells : </a:t>
            </a:r>
            <a:r>
              <a:rPr lang="en-US" sz="1800" dirty="0"/>
              <a:t>sensitive for </a:t>
            </a:r>
            <a:r>
              <a:rPr lang="en-US" sz="1800" u="sng" dirty="0"/>
              <a:t>detecting directional movement in the field of vision</a:t>
            </a:r>
            <a:r>
              <a:rPr lang="en-US" sz="1800" dirty="0"/>
              <a:t>, and they are probably important for much of our </a:t>
            </a:r>
            <a:r>
              <a:rPr lang="en-US" sz="1800" dirty="0">
                <a:solidFill>
                  <a:srgbClr val="FF0000"/>
                </a:solidFill>
              </a:rPr>
              <a:t>rod vision </a:t>
            </a:r>
            <a:r>
              <a:rPr lang="en-US" sz="1800" dirty="0"/>
              <a:t>under dark </a:t>
            </a:r>
            <a:r>
              <a:rPr lang="en-US" sz="1800" spc="-5" dirty="0">
                <a:cs typeface="Times New Roman"/>
              </a:rPr>
              <a:t>conditions</a:t>
            </a:r>
            <a:endParaRPr lang="en-US" sz="1800" dirty="0"/>
          </a:p>
          <a:p>
            <a:endParaRPr lang="en-US" sz="1800" dirty="0"/>
          </a:p>
          <a:p>
            <a:r>
              <a:rPr lang="en-US" sz="1800" dirty="0">
                <a:solidFill>
                  <a:srgbClr val="528693"/>
                </a:solidFill>
              </a:rPr>
              <a:t>2- X Cells : </a:t>
            </a:r>
            <a:r>
              <a:rPr lang="en-US" sz="1800" dirty="0"/>
              <a:t>Transmission of the Visual Image and Color </a:t>
            </a:r>
            <a:r>
              <a:rPr lang="en-US" sz="1800" dirty="0">
                <a:sym typeface="Wingdings"/>
              </a:rPr>
              <a:t> color</a:t>
            </a:r>
            <a:r>
              <a:rPr lang="en-US" sz="1800" dirty="0"/>
              <a:t> Vision</a:t>
            </a:r>
          </a:p>
          <a:p>
            <a:endParaRPr lang="en-US" sz="1800" dirty="0"/>
          </a:p>
          <a:p>
            <a:r>
              <a:rPr lang="en-US" sz="1800" dirty="0"/>
              <a:t> </a:t>
            </a:r>
            <a:r>
              <a:rPr lang="en-US" sz="1800" dirty="0">
                <a:solidFill>
                  <a:srgbClr val="528693"/>
                </a:solidFill>
              </a:rPr>
              <a:t>3-Y Cells : </a:t>
            </a:r>
            <a:r>
              <a:rPr lang="en-US" sz="1800" dirty="0"/>
              <a:t>to Transmit Instantaneous &amp; rapid Changes in the Visual Image , </a:t>
            </a:r>
            <a:r>
              <a:rPr lang="en-US" sz="1800" u="sng" dirty="0"/>
              <a:t>either rapid movement or rapid change in light intensity </a:t>
            </a:r>
          </a:p>
        </p:txBody>
      </p:sp>
    </p:spTree>
    <p:extLst>
      <p:ext uri="{BB962C8B-B14F-4D97-AF65-F5344CB8AC3E}">
        <p14:creationId xmlns:p14="http://schemas.microsoft.com/office/powerpoint/2010/main" val="10340546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4154" y="79875"/>
            <a:ext cx="4160515" cy="990600"/>
          </a:xfrm>
        </p:spPr>
        <p:txBody>
          <a:bodyPr>
            <a:normAutofit/>
          </a:bodyPr>
          <a:lstStyle/>
          <a:p>
            <a:pPr algn="ctr"/>
            <a:r>
              <a:rPr lang="en-US" sz="4000" b="1" dirty="0">
                <a:solidFill>
                  <a:schemeClr val="bg2">
                    <a:lumMod val="50000"/>
                  </a:schemeClr>
                </a:solidFill>
              </a:rPr>
              <a:t>Thank you! </a:t>
            </a:r>
          </a:p>
        </p:txBody>
      </p:sp>
      <p:sp>
        <p:nvSpPr>
          <p:cNvPr id="6" name="Rectangle 5"/>
          <p:cNvSpPr/>
          <p:nvPr/>
        </p:nvSpPr>
        <p:spPr>
          <a:xfrm>
            <a:off x="822160" y="2451761"/>
            <a:ext cx="4423006" cy="461665"/>
          </a:xfrm>
          <a:prstGeom prst="rect">
            <a:avLst/>
          </a:prstGeom>
        </p:spPr>
        <p:txBody>
          <a:bodyPr wrap="none">
            <a:spAutoFit/>
          </a:bodyPr>
          <a:lstStyle/>
          <a:p>
            <a:pPr defTabSz="914400">
              <a:spcBef>
                <a:spcPct val="20000"/>
              </a:spcBef>
            </a:pPr>
            <a:r>
              <a:rPr lang="en-US" sz="2400" b="1" dirty="0">
                <a:solidFill>
                  <a:schemeClr val="accent1">
                    <a:lumMod val="75000"/>
                  </a:schemeClr>
                </a:solidFill>
                <a:latin typeface="+mj-lt"/>
                <a:ea typeface="+mj-ea"/>
                <a:cs typeface="+mj-cs"/>
              </a:rPr>
              <a:t>The Physiology 436 Team:</a:t>
            </a:r>
          </a:p>
        </p:txBody>
      </p:sp>
      <p:sp>
        <p:nvSpPr>
          <p:cNvPr id="8" name="Content Placeholder 2"/>
          <p:cNvSpPr txBox="1">
            <a:spLocks/>
          </p:cNvSpPr>
          <p:nvPr/>
        </p:nvSpPr>
        <p:spPr>
          <a:xfrm>
            <a:off x="8146058" y="2480726"/>
            <a:ext cx="2916905" cy="15544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chemeClr val="accent1">
                    <a:lumMod val="75000"/>
                  </a:schemeClr>
                </a:solidFill>
                <a:latin typeface="+mj-lt"/>
                <a:ea typeface="+mj-ea"/>
                <a:cs typeface="+mj-cs"/>
              </a:rPr>
              <a:t>Team Leaders: </a:t>
            </a:r>
          </a:p>
          <a:p>
            <a:pPr marL="0" indent="0">
              <a:buFont typeface="Arial" panose="020B0604020202020204" pitchFamily="34" charset="0"/>
              <a:buNone/>
            </a:pPr>
            <a:r>
              <a:rPr lang="en-US" sz="1800" dirty="0" smtClean="0">
                <a:solidFill>
                  <a:srgbClr val="DDE9EC">
                    <a:lumMod val="75000"/>
                  </a:srgbClr>
                </a:solidFill>
              </a:rPr>
              <a:t> </a:t>
            </a:r>
            <a:r>
              <a:rPr lang="en-US" sz="1800" dirty="0" err="1" smtClean="0">
                <a:solidFill>
                  <a:srgbClr val="DDE9EC">
                    <a:lumMod val="75000"/>
                  </a:srgbClr>
                </a:solidFill>
              </a:rPr>
              <a:t>Lulwah</a:t>
            </a:r>
            <a:r>
              <a:rPr lang="en-US" sz="1800" dirty="0" smtClean="0">
                <a:solidFill>
                  <a:srgbClr val="DDE9EC">
                    <a:lumMod val="75000"/>
                  </a:srgbClr>
                </a:solidFill>
              </a:rPr>
              <a:t> </a:t>
            </a:r>
            <a:r>
              <a:rPr lang="en-US" sz="1800" dirty="0" err="1" smtClean="0">
                <a:solidFill>
                  <a:srgbClr val="DDE9EC">
                    <a:lumMod val="75000"/>
                  </a:srgbClr>
                </a:solidFill>
              </a:rPr>
              <a:t>Alshiha</a:t>
            </a:r>
            <a:endParaRPr lang="en-US" sz="1800" dirty="0" smtClean="0">
              <a:solidFill>
                <a:srgbClr val="DDE9EC">
                  <a:lumMod val="75000"/>
                </a:srgbClr>
              </a:solidFill>
            </a:endParaRPr>
          </a:p>
          <a:p>
            <a:pPr marL="0" indent="0">
              <a:buFont typeface="Arial" panose="020B0604020202020204" pitchFamily="34" charset="0"/>
              <a:buNone/>
            </a:pPr>
            <a:r>
              <a:rPr lang="en-US" sz="1800" dirty="0" smtClean="0">
                <a:solidFill>
                  <a:srgbClr val="DDE9EC">
                    <a:lumMod val="75000"/>
                  </a:srgbClr>
                </a:solidFill>
              </a:rPr>
              <a:t> Laila </a:t>
            </a:r>
            <a:r>
              <a:rPr lang="en-US" sz="1800" dirty="0" err="1" smtClean="0">
                <a:solidFill>
                  <a:srgbClr val="DDE9EC">
                    <a:lumMod val="75000"/>
                  </a:srgbClr>
                </a:solidFill>
              </a:rPr>
              <a:t>Mathkour</a:t>
            </a:r>
            <a:endParaRPr lang="en-US" sz="1800" dirty="0" smtClean="0">
              <a:solidFill>
                <a:srgbClr val="DDE9EC">
                  <a:lumMod val="75000"/>
                </a:srgbClr>
              </a:solidFill>
            </a:endParaRPr>
          </a:p>
          <a:p>
            <a:pPr marL="0" indent="0">
              <a:buFont typeface="Arial" panose="020B0604020202020204" pitchFamily="34" charset="0"/>
              <a:buNone/>
            </a:pPr>
            <a:r>
              <a:rPr lang="en-US" sz="1800" dirty="0" smtClean="0">
                <a:solidFill>
                  <a:srgbClr val="DDE9EC">
                    <a:lumMod val="75000"/>
                  </a:srgbClr>
                </a:solidFill>
              </a:rPr>
              <a:t> Mohammad </a:t>
            </a:r>
            <a:r>
              <a:rPr lang="en-US" sz="1800" dirty="0" err="1" smtClean="0">
                <a:solidFill>
                  <a:srgbClr val="DDE9EC">
                    <a:lumMod val="75000"/>
                  </a:srgbClr>
                </a:solidFill>
              </a:rPr>
              <a:t>Alayed</a:t>
            </a:r>
            <a:r>
              <a:rPr lang="en-US" sz="1800" dirty="0" smtClean="0">
                <a:solidFill>
                  <a:srgbClr val="DDE9EC">
                    <a:lumMod val="75000"/>
                  </a:srgbClr>
                </a:solidFill>
              </a:rPr>
              <a:t>  </a:t>
            </a:r>
            <a:endParaRPr lang="en-US" sz="1800" dirty="0">
              <a:solidFill>
                <a:srgbClr val="DDE9EC">
                  <a:lumMod val="75000"/>
                </a:srgbClr>
              </a:solidFill>
            </a:endParaRPr>
          </a:p>
          <a:p>
            <a:pPr marL="0" indent="0">
              <a:buFont typeface="Arial" panose="020B0604020202020204" pitchFamily="34" charset="0"/>
              <a:buNone/>
            </a:pPr>
            <a:endParaRPr lang="en-US" sz="2000" dirty="0">
              <a:solidFill>
                <a:srgbClr val="DDE9EC">
                  <a:lumMod val="75000"/>
                </a:srgbClr>
              </a:solidFill>
            </a:endParaRPr>
          </a:p>
          <a:p>
            <a:pPr marL="0" indent="0">
              <a:buFont typeface="Arial" panose="020B0604020202020204" pitchFamily="34" charset="0"/>
              <a:buNone/>
            </a:pPr>
            <a:endParaRPr lang="en-US" sz="3600" dirty="0">
              <a:solidFill>
                <a:srgbClr val="DDE9EC">
                  <a:lumMod val="75000"/>
                </a:srgbClr>
              </a:solidFill>
            </a:endParaRPr>
          </a:p>
        </p:txBody>
      </p:sp>
      <p:sp>
        <p:nvSpPr>
          <p:cNvPr id="10" name="Slide Number Placeholder 9"/>
          <p:cNvSpPr>
            <a:spLocks noGrp="1"/>
          </p:cNvSpPr>
          <p:nvPr>
            <p:ph type="sldNum" sz="quarter" idx="12"/>
          </p:nvPr>
        </p:nvSpPr>
        <p:spPr/>
        <p:txBody>
          <a:bodyPr/>
          <a:lstStyle/>
          <a:p>
            <a:fld id="{4929A69E-7D8F-4515-9605-0315ABD4F316}" type="slidenum">
              <a:rPr lang="en-US" smtClean="0">
                <a:solidFill>
                  <a:srgbClr val="464653"/>
                </a:solidFill>
              </a:rPr>
              <a:pPr/>
              <a:t>21</a:t>
            </a:fld>
            <a:endParaRPr lang="en-US" dirty="0">
              <a:solidFill>
                <a:srgbClr val="464653"/>
              </a:solidFill>
            </a:endParaRPr>
          </a:p>
        </p:txBody>
      </p:sp>
      <p:sp>
        <p:nvSpPr>
          <p:cNvPr id="12" name="Rectangle 11"/>
          <p:cNvSpPr/>
          <p:nvPr/>
        </p:nvSpPr>
        <p:spPr>
          <a:xfrm>
            <a:off x="945839" y="1649828"/>
            <a:ext cx="10297144" cy="369332"/>
          </a:xfrm>
          <a:prstGeom prst="rect">
            <a:avLst/>
          </a:prstGeom>
        </p:spPr>
        <p:txBody>
          <a:bodyPr wrap="square">
            <a:spAutoFit/>
          </a:bodyPr>
          <a:lstStyle/>
          <a:p>
            <a:pPr algn="ctr" defTabSz="914400"/>
            <a:r>
              <a:rPr lang="ar-SA" sz="1800" dirty="0">
                <a:solidFill>
                  <a:srgbClr val="DDE9EC">
                    <a:lumMod val="75000"/>
                  </a:srgbClr>
                </a:solidFill>
                <a:latin typeface="ArialMT" charset="0"/>
              </a:rPr>
              <a:t>اعمل لترسم بسمة، اعمل لتمسح دمعة، اعمل و أنت تعلم أن الله لا يضيع أجر من أحسن عملا.</a:t>
            </a:r>
            <a:endParaRPr lang="en-US" sz="1800" dirty="0">
              <a:solidFill>
                <a:srgbClr val="DDE9EC">
                  <a:lumMod val="75000"/>
                </a:srgbClr>
              </a:solidFill>
            </a:endParaRPr>
          </a:p>
        </p:txBody>
      </p:sp>
      <p:sp>
        <p:nvSpPr>
          <p:cNvPr id="14" name="Rectangle 13"/>
          <p:cNvSpPr/>
          <p:nvPr/>
        </p:nvSpPr>
        <p:spPr>
          <a:xfrm>
            <a:off x="816669" y="3090302"/>
            <a:ext cx="1965375" cy="2263174"/>
          </a:xfrm>
          <a:prstGeom prst="rect">
            <a:avLst/>
          </a:prstGeom>
        </p:spPr>
        <p:txBody>
          <a:bodyPr wrap="square" lIns="101590" tIns="50795" rIns="101590" bIns="50795">
            <a:spAutoFit/>
          </a:bodyPr>
          <a:lstStyle/>
          <a:p>
            <a:pPr fontAlgn="t">
              <a:lnSpc>
                <a:spcPct val="80000"/>
              </a:lnSpc>
              <a:spcBef>
                <a:spcPct val="20000"/>
              </a:spcBef>
            </a:pPr>
            <a:r>
              <a:rPr lang="en-US" sz="1800" dirty="0" smtClean="0">
                <a:solidFill>
                  <a:srgbClr val="DDE9EC">
                    <a:lumMod val="75000"/>
                  </a:srgbClr>
                </a:solidFill>
              </a:rPr>
              <a:t>Females Members:</a:t>
            </a:r>
          </a:p>
          <a:p>
            <a:pPr fontAlgn="t">
              <a:lnSpc>
                <a:spcPct val="80000"/>
              </a:lnSpc>
              <a:spcBef>
                <a:spcPct val="20000"/>
              </a:spcBef>
            </a:pPr>
            <a:r>
              <a:rPr lang="en-US" sz="1800" dirty="0" err="1" smtClean="0">
                <a:solidFill>
                  <a:srgbClr val="DDE9EC">
                    <a:lumMod val="75000"/>
                  </a:srgbClr>
                </a:solidFill>
              </a:rPr>
              <a:t>Leena</a:t>
            </a:r>
            <a:r>
              <a:rPr lang="en-US" sz="1800" dirty="0" smtClean="0">
                <a:solidFill>
                  <a:srgbClr val="DDE9EC">
                    <a:lumMod val="75000"/>
                  </a:srgbClr>
                </a:solidFill>
              </a:rPr>
              <a:t> </a:t>
            </a:r>
            <a:r>
              <a:rPr lang="en-US" sz="1800" dirty="0" err="1" smtClean="0">
                <a:solidFill>
                  <a:srgbClr val="DDE9EC">
                    <a:lumMod val="75000"/>
                  </a:srgbClr>
                </a:solidFill>
              </a:rPr>
              <a:t>Alwakeel</a:t>
            </a:r>
            <a:endParaRPr lang="en-US" sz="1800" dirty="0" smtClean="0">
              <a:solidFill>
                <a:srgbClr val="DDE9EC">
                  <a:lumMod val="75000"/>
                </a:srgbClr>
              </a:solidFill>
            </a:endParaRPr>
          </a:p>
          <a:p>
            <a:pPr fontAlgn="t">
              <a:lnSpc>
                <a:spcPct val="80000"/>
              </a:lnSpc>
              <a:spcBef>
                <a:spcPct val="20000"/>
              </a:spcBef>
            </a:pPr>
            <a:r>
              <a:rPr lang="en-US" sz="1800" dirty="0" err="1">
                <a:solidFill>
                  <a:srgbClr val="DDE9EC">
                    <a:lumMod val="75000"/>
                  </a:srgbClr>
                </a:solidFill>
              </a:rPr>
              <a:t>Aseel</a:t>
            </a:r>
            <a:r>
              <a:rPr lang="en-US" sz="1800" dirty="0">
                <a:solidFill>
                  <a:srgbClr val="DDE9EC">
                    <a:lumMod val="75000"/>
                  </a:srgbClr>
                </a:solidFill>
              </a:rPr>
              <a:t> </a:t>
            </a:r>
            <a:r>
              <a:rPr lang="en-US" sz="1800" dirty="0" err="1">
                <a:solidFill>
                  <a:srgbClr val="DDE9EC">
                    <a:lumMod val="75000"/>
                  </a:srgbClr>
                </a:solidFill>
              </a:rPr>
              <a:t>Alsulimani</a:t>
            </a:r>
            <a:r>
              <a:rPr lang="en-US" sz="1800" dirty="0">
                <a:solidFill>
                  <a:srgbClr val="DDE9EC">
                    <a:lumMod val="75000"/>
                  </a:srgbClr>
                </a:solidFill>
              </a:rPr>
              <a:t> </a:t>
            </a:r>
            <a:r>
              <a:rPr lang="en-US" dirty="0"/>
              <a:t>	</a:t>
            </a:r>
          </a:p>
          <a:p>
            <a:pPr fontAlgn="t">
              <a:lnSpc>
                <a:spcPct val="80000"/>
              </a:lnSpc>
              <a:spcBef>
                <a:spcPct val="20000"/>
              </a:spcBef>
            </a:pPr>
            <a:endParaRPr lang="en-US" sz="1800" dirty="0" smtClean="0">
              <a:solidFill>
                <a:srgbClr val="DDE9EC">
                  <a:lumMod val="75000"/>
                </a:srgbClr>
              </a:solidFill>
            </a:endParaRPr>
          </a:p>
          <a:p>
            <a:pPr fontAlgn="t">
              <a:lnSpc>
                <a:spcPct val="80000"/>
              </a:lnSpc>
              <a:spcBef>
                <a:spcPct val="20000"/>
              </a:spcBef>
            </a:pPr>
            <a:endParaRPr lang="en-US" sz="1800" dirty="0">
              <a:solidFill>
                <a:srgbClr val="DDE9EC">
                  <a:lumMod val="75000"/>
                </a:srgbClr>
              </a:solidFill>
            </a:endParaRPr>
          </a:p>
          <a:p>
            <a:pPr fontAlgn="t">
              <a:lnSpc>
                <a:spcPct val="80000"/>
              </a:lnSpc>
              <a:spcBef>
                <a:spcPct val="20000"/>
              </a:spcBef>
            </a:pPr>
            <a:endParaRPr lang="en-US" sz="1800" dirty="0" smtClean="0">
              <a:solidFill>
                <a:srgbClr val="DDE9EC">
                  <a:lumMod val="75000"/>
                </a:srgbClr>
              </a:solidFill>
            </a:endParaRPr>
          </a:p>
          <a:p>
            <a:pPr fontAlgn="t">
              <a:lnSpc>
                <a:spcPct val="80000"/>
              </a:lnSpc>
              <a:spcBef>
                <a:spcPct val="20000"/>
              </a:spcBef>
            </a:pPr>
            <a:r>
              <a:rPr lang="en-US" sz="1800" dirty="0" smtClean="0">
                <a:solidFill>
                  <a:srgbClr val="DDE9EC">
                    <a:lumMod val="75000"/>
                  </a:srgbClr>
                </a:solidFill>
              </a:rPr>
              <a:t> </a:t>
            </a:r>
            <a:endParaRPr lang="en-US" sz="1800" dirty="0">
              <a:solidFill>
                <a:srgbClr val="DDE9EC">
                  <a:lumMod val="75000"/>
                </a:srgbClr>
              </a:solidFill>
            </a:endParaRPr>
          </a:p>
        </p:txBody>
      </p:sp>
      <p:sp>
        <p:nvSpPr>
          <p:cNvPr id="3" name="Rectangle 2"/>
          <p:cNvSpPr/>
          <p:nvPr/>
        </p:nvSpPr>
        <p:spPr>
          <a:xfrm>
            <a:off x="8146058" y="4276772"/>
            <a:ext cx="1944797" cy="400110"/>
          </a:xfrm>
          <a:prstGeom prst="rect">
            <a:avLst/>
          </a:prstGeom>
        </p:spPr>
        <p:txBody>
          <a:bodyPr wrap="square">
            <a:spAutoFit/>
          </a:bodyPr>
          <a:lstStyle/>
          <a:p>
            <a:pPr defTabSz="914400"/>
            <a:r>
              <a:rPr lang="en-US" b="1" dirty="0">
                <a:solidFill>
                  <a:schemeClr val="accent1">
                    <a:lumMod val="75000"/>
                  </a:schemeClr>
                </a:solidFill>
                <a:latin typeface="+mj-lt"/>
                <a:ea typeface="+mj-ea"/>
                <a:cs typeface="+mj-cs"/>
              </a:rPr>
              <a:t>Contact us:</a:t>
            </a:r>
          </a:p>
        </p:txBody>
      </p:sp>
      <p:pic>
        <p:nvPicPr>
          <p:cNvPr id="4" name="Picture 3">
            <a:hlinkClick r:id="rId3"/>
          </p:cNvPr>
          <p:cNvPicPr>
            <a:picLocks noChangeAspect="1"/>
          </p:cNvPicPr>
          <p:nvPr/>
        </p:nvPicPr>
        <p:blipFill rotWithShape="1">
          <a:blip r:embed="rId4" cstate="print">
            <a:extLst>
              <a:ext uri="{28A0092B-C50C-407E-A947-70E740481C1C}">
                <a14:useLocalDpi xmlns:a14="http://schemas.microsoft.com/office/drawing/2010/main" val="0"/>
              </a:ext>
            </a:extLst>
          </a:blip>
          <a:srcRect l="25985" t="21850" r="25930" b="22937"/>
          <a:stretch/>
        </p:blipFill>
        <p:spPr>
          <a:xfrm>
            <a:off x="8254652" y="5409259"/>
            <a:ext cx="490813" cy="354476"/>
          </a:xfrm>
          <a:prstGeom prst="rect">
            <a:avLst/>
          </a:prstGeom>
        </p:spPr>
      </p:pic>
      <p:pic>
        <p:nvPicPr>
          <p:cNvPr id="7" name="Picture 6">
            <a:hlinkClick r:id="rId5"/>
          </p:cNvPr>
          <p:cNvPicPr>
            <a:picLocks noChangeAspect="1"/>
          </p:cNvPicPr>
          <p:nvPr/>
        </p:nvPicPr>
        <p:blipFill rotWithShape="1">
          <a:blip r:embed="rId6">
            <a:extLst>
              <a:ext uri="{28A0092B-C50C-407E-A947-70E740481C1C}">
                <a14:useLocalDpi xmlns:a14="http://schemas.microsoft.com/office/drawing/2010/main" val="0"/>
              </a:ext>
            </a:extLst>
          </a:blip>
          <a:srcRect l="26649" t="22721" r="26650" b="22723"/>
          <a:stretch/>
        </p:blipFill>
        <p:spPr>
          <a:xfrm>
            <a:off x="8254652" y="4735673"/>
            <a:ext cx="512901" cy="431941"/>
          </a:xfrm>
          <a:prstGeom prst="rect">
            <a:avLst/>
          </a:prstGeom>
        </p:spPr>
      </p:pic>
      <p:pic>
        <p:nvPicPr>
          <p:cNvPr id="5" name="Picture 4">
            <a:hlinkClick r:id="rId7"/>
          </p:cNvPr>
          <p:cNvPicPr>
            <a:picLocks noChangeAspect="1"/>
          </p:cNvPicPr>
          <p:nvPr/>
        </p:nvPicPr>
        <p:blipFill rotWithShape="1">
          <a:blip r:embed="rId8" cstate="print">
            <a:duotone>
              <a:schemeClr val="accent2">
                <a:shade val="45000"/>
                <a:satMod val="135000"/>
              </a:schemeClr>
              <a:prstClr val="white"/>
            </a:duotone>
            <a:extLst>
              <a:ext uri="{28A0092B-C50C-407E-A947-70E740481C1C}">
                <a14:useLocalDpi xmlns:a14="http://schemas.microsoft.com/office/drawing/2010/main" val="0"/>
              </a:ext>
            </a:extLst>
          </a:blip>
          <a:srcRect l="18500" t="9051" r="18500" b="9051"/>
          <a:stretch/>
        </p:blipFill>
        <p:spPr>
          <a:xfrm>
            <a:off x="9356906" y="4660517"/>
            <a:ext cx="360040" cy="507097"/>
          </a:xfrm>
          <a:prstGeom prst="rect">
            <a:avLst/>
          </a:prstGeom>
        </p:spPr>
      </p:pic>
      <p:pic>
        <p:nvPicPr>
          <p:cNvPr id="9" name="Picture 8">
            <a:hlinkClick r:id="rId9"/>
          </p:cNvPr>
          <p:cNvPicPr>
            <a:picLocks noChangeAspect="1"/>
          </p:cNvPicPr>
          <p:nvPr/>
        </p:nvPicPr>
        <p:blipFill rotWithShape="1">
          <a:blip r:embed="rId10" cstate="print">
            <a:extLst>
              <a:ext uri="{28A0092B-C50C-407E-A947-70E740481C1C}">
                <a14:useLocalDpi xmlns:a14="http://schemas.microsoft.com/office/drawing/2010/main" val="0"/>
              </a:ext>
            </a:extLst>
          </a:blip>
          <a:srcRect l="23540" t="19760" r="23540" b="19761"/>
          <a:stretch/>
        </p:blipFill>
        <p:spPr>
          <a:xfrm>
            <a:off x="9284898" y="5331687"/>
            <a:ext cx="504056" cy="432048"/>
          </a:xfrm>
          <a:prstGeom prst="rect">
            <a:avLst/>
          </a:prstGeom>
        </p:spPr>
      </p:pic>
      <p:sp>
        <p:nvSpPr>
          <p:cNvPr id="15" name="Rectangle 14"/>
          <p:cNvSpPr/>
          <p:nvPr/>
        </p:nvSpPr>
        <p:spPr>
          <a:xfrm>
            <a:off x="3306919" y="3088418"/>
            <a:ext cx="2259129" cy="878179"/>
          </a:xfrm>
          <a:prstGeom prst="rect">
            <a:avLst/>
          </a:prstGeom>
        </p:spPr>
        <p:txBody>
          <a:bodyPr wrap="square" lIns="101590" tIns="50795" rIns="101590" bIns="50795">
            <a:spAutoFit/>
          </a:bodyPr>
          <a:lstStyle/>
          <a:p>
            <a:pPr fontAlgn="t">
              <a:lnSpc>
                <a:spcPct val="80000"/>
              </a:lnSpc>
              <a:spcBef>
                <a:spcPct val="20000"/>
              </a:spcBef>
            </a:pPr>
            <a:r>
              <a:rPr lang="en-US" sz="1800" dirty="0" smtClean="0">
                <a:solidFill>
                  <a:srgbClr val="DDE9EC">
                    <a:lumMod val="75000"/>
                  </a:srgbClr>
                </a:solidFill>
              </a:rPr>
              <a:t>Males Members: </a:t>
            </a:r>
          </a:p>
          <a:p>
            <a:pPr fontAlgn="t">
              <a:lnSpc>
                <a:spcPct val="80000"/>
              </a:lnSpc>
              <a:spcBef>
                <a:spcPct val="20000"/>
              </a:spcBef>
            </a:pPr>
            <a:r>
              <a:rPr lang="en-US" sz="1800" dirty="0">
                <a:solidFill>
                  <a:srgbClr val="DDE9EC">
                    <a:lumMod val="75000"/>
                  </a:srgbClr>
                </a:solidFill>
              </a:rPr>
              <a:t>Mohammad </a:t>
            </a:r>
            <a:r>
              <a:rPr lang="en-US" sz="1800" dirty="0" err="1">
                <a:solidFill>
                  <a:srgbClr val="DDE9EC">
                    <a:lumMod val="75000"/>
                  </a:srgbClr>
                </a:solidFill>
              </a:rPr>
              <a:t>almutlaq</a:t>
            </a:r>
            <a:endParaRPr lang="en-US" sz="1800" dirty="0">
              <a:solidFill>
                <a:srgbClr val="DDE9EC">
                  <a:lumMod val="75000"/>
                </a:srgbClr>
              </a:solidFill>
            </a:endParaRPr>
          </a:p>
          <a:p>
            <a:pPr fontAlgn="t">
              <a:lnSpc>
                <a:spcPct val="80000"/>
              </a:lnSpc>
              <a:spcBef>
                <a:spcPct val="20000"/>
              </a:spcBef>
            </a:pPr>
            <a:endParaRPr lang="en-US" sz="1800" dirty="0">
              <a:solidFill>
                <a:srgbClr val="DDE9EC">
                  <a:lumMod val="75000"/>
                </a:srgbClr>
              </a:solidFill>
            </a:endParaRPr>
          </a:p>
        </p:txBody>
      </p:sp>
      <p:sp>
        <p:nvSpPr>
          <p:cNvPr id="16" name="مربع نص 1"/>
          <p:cNvSpPr txBox="1"/>
          <p:nvPr/>
        </p:nvSpPr>
        <p:spPr>
          <a:xfrm>
            <a:off x="612932" y="5473472"/>
            <a:ext cx="5490774" cy="707886"/>
          </a:xfrm>
          <a:prstGeom prst="rect">
            <a:avLst/>
          </a:prstGeom>
          <a:solidFill>
            <a:schemeClr val="bg1">
              <a:lumMod val="95000"/>
            </a:schemeClr>
          </a:solidFill>
          <a:ln>
            <a:solidFill>
              <a:schemeClr val="accent1">
                <a:lumMod val="40000"/>
                <a:lumOff val="60000"/>
              </a:schemeClr>
            </a:solidFill>
          </a:ln>
        </p:spPr>
        <p:txBody>
          <a:bodyPr wrap="square" rtlCol="0">
            <a:spAutoFit/>
          </a:bodyPr>
          <a:lstStyle/>
          <a:p>
            <a:pPr defTabSz="914400"/>
            <a:r>
              <a:rPr lang="en-US" sz="1600" b="1" dirty="0">
                <a:solidFill>
                  <a:schemeClr val="accent1">
                    <a:lumMod val="75000"/>
                  </a:schemeClr>
                </a:solidFill>
                <a:latin typeface="+mj-lt"/>
                <a:ea typeface="+mj-ea"/>
                <a:cs typeface="+mj-cs"/>
              </a:rPr>
              <a:t>References: </a:t>
            </a:r>
          </a:p>
          <a:p>
            <a:pPr marL="285750" indent="-285750" defTabSz="914400">
              <a:buFont typeface="Arial" panose="020B0604020202020204" pitchFamily="34" charset="0"/>
              <a:buChar char="•"/>
            </a:pPr>
            <a:r>
              <a:rPr lang="en-US" sz="1200" dirty="0" smtClean="0">
                <a:solidFill>
                  <a:srgbClr val="464653"/>
                </a:solidFill>
              </a:rPr>
              <a:t>Females </a:t>
            </a:r>
            <a:r>
              <a:rPr lang="en-US" sz="1200" dirty="0">
                <a:solidFill>
                  <a:srgbClr val="464653"/>
                </a:solidFill>
              </a:rPr>
              <a:t>and </a:t>
            </a:r>
            <a:r>
              <a:rPr lang="en-US" sz="1200" dirty="0" smtClean="0">
                <a:solidFill>
                  <a:srgbClr val="464653"/>
                </a:solidFill>
              </a:rPr>
              <a:t>Males </a:t>
            </a:r>
            <a:r>
              <a:rPr lang="en-US" sz="1200" dirty="0">
                <a:solidFill>
                  <a:srgbClr val="464653"/>
                </a:solidFill>
              </a:rPr>
              <a:t>slides.</a:t>
            </a:r>
          </a:p>
          <a:p>
            <a:pPr marL="285750" indent="-285750" defTabSz="914400">
              <a:buFont typeface="Arial" panose="020B0604020202020204" pitchFamily="34" charset="0"/>
              <a:buChar char="•"/>
            </a:pPr>
            <a:r>
              <a:rPr lang="en-US" sz="1200" dirty="0">
                <a:solidFill>
                  <a:srgbClr val="464653"/>
                </a:solidFill>
              </a:rPr>
              <a:t>Guyton and Hall Textbook of Medical Physiology (Thirteenth Edition.)</a:t>
            </a:r>
          </a:p>
        </p:txBody>
      </p:sp>
      <p:pic>
        <p:nvPicPr>
          <p:cNvPr id="11" name="Picture 10">
            <a:hlinkClick r:id="rId11"/>
          </p:cNvPr>
          <p:cNvPicPr>
            <a:picLocks noChangeAspect="1"/>
          </p:cNvPicPr>
          <p:nvPr/>
        </p:nvPicPr>
        <p:blipFill>
          <a:blip r:embed="rId12"/>
          <a:stretch>
            <a:fillRect/>
          </a:stretch>
        </p:blipFill>
        <p:spPr>
          <a:xfrm>
            <a:off x="8436012" y="5763735"/>
            <a:ext cx="1158340" cy="646232"/>
          </a:xfrm>
          <a:prstGeom prst="rect">
            <a:avLst/>
          </a:prstGeom>
        </p:spPr>
      </p:pic>
      <p:pic>
        <p:nvPicPr>
          <p:cNvPr id="17" name="Picture 16">
            <a:hlinkClick r:id="rId13"/>
          </p:cNvPr>
          <p:cNvPicPr>
            <a:picLocks noChangeAspect="1"/>
          </p:cNvPicPr>
          <p:nvPr/>
        </p:nvPicPr>
        <p:blipFill>
          <a:blip r:embed="rId1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0400191" y="5473472"/>
            <a:ext cx="992439" cy="815775"/>
          </a:xfrm>
          <a:prstGeom prst="rect">
            <a:avLst/>
          </a:prstGeom>
        </p:spPr>
      </p:pic>
    </p:spTree>
    <p:extLst>
      <p:ext uri="{BB962C8B-B14F-4D97-AF65-F5344CB8AC3E}">
        <p14:creationId xmlns:p14="http://schemas.microsoft.com/office/powerpoint/2010/main" val="8391597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Physiology of vision</a:t>
            </a:r>
            <a:endParaRPr lang="en-US" sz="3200" dirty="0"/>
          </a:p>
        </p:txBody>
      </p:sp>
      <p:sp>
        <p:nvSpPr>
          <p:cNvPr id="3" name="Slide Number Placeholder 2"/>
          <p:cNvSpPr>
            <a:spLocks noGrp="1"/>
          </p:cNvSpPr>
          <p:nvPr>
            <p:ph type="sldNum" sz="quarter" idx="12"/>
          </p:nvPr>
        </p:nvSpPr>
        <p:spPr/>
        <p:txBody>
          <a:bodyPr/>
          <a:lstStyle/>
          <a:p>
            <a:fld id="{4929A69E-7D8F-4515-9605-0315ABD4F316}" type="slidenum">
              <a:rPr lang="en-US" smtClean="0"/>
              <a:t>3</a:t>
            </a:fld>
            <a:endParaRPr lang="en-US" dirty="0"/>
          </a:p>
        </p:txBody>
      </p:sp>
      <p:sp>
        <p:nvSpPr>
          <p:cNvPr id="4" name="Content Placeholder 3"/>
          <p:cNvSpPr>
            <a:spLocks noGrp="1"/>
          </p:cNvSpPr>
          <p:nvPr>
            <p:ph sz="quarter" idx="1"/>
          </p:nvPr>
        </p:nvSpPr>
        <p:spPr/>
        <p:txBody>
          <a:bodyPr>
            <a:normAutofit/>
          </a:bodyPr>
          <a:lstStyle/>
          <a:p>
            <a:pPr>
              <a:defRPr/>
            </a:pPr>
            <a:r>
              <a:rPr lang="en-US" altLang="en-US" sz="1600" dirty="0"/>
              <a:t>Stimulus: </a:t>
            </a:r>
            <a:r>
              <a:rPr lang="en-US" altLang="en-US" sz="1600" dirty="0" smtClean="0">
                <a:solidFill>
                  <a:srgbClr val="528693"/>
                </a:solidFill>
              </a:rPr>
              <a:t>Light.</a:t>
            </a:r>
          </a:p>
          <a:p>
            <a:pPr>
              <a:defRPr/>
            </a:pPr>
            <a:endParaRPr lang="en-US" altLang="en-US" sz="200" dirty="0">
              <a:solidFill>
                <a:srgbClr val="528693"/>
              </a:solidFill>
            </a:endParaRPr>
          </a:p>
          <a:p>
            <a:pPr>
              <a:defRPr/>
            </a:pPr>
            <a:r>
              <a:rPr lang="en-US" altLang="en-US" sz="1600" dirty="0">
                <a:solidFill>
                  <a:schemeClr val="accent2">
                    <a:lumMod val="75000"/>
                  </a:schemeClr>
                </a:solidFill>
              </a:rPr>
              <a:t>Definition of </a:t>
            </a:r>
            <a:r>
              <a:rPr lang="en-US" altLang="en-US" sz="1600" dirty="0" smtClean="0">
                <a:solidFill>
                  <a:schemeClr val="accent2">
                    <a:lumMod val="75000"/>
                  </a:schemeClr>
                </a:solidFill>
              </a:rPr>
              <a:t>light:  </a:t>
            </a:r>
            <a:r>
              <a:rPr lang="en-US" altLang="en-US" sz="1600" dirty="0"/>
              <a:t>‘</a:t>
            </a:r>
            <a:r>
              <a:rPr lang="en-US" altLang="en-US" sz="1600" dirty="0" err="1"/>
              <a:t>elctromagnetic</a:t>
            </a:r>
            <a:r>
              <a:rPr lang="en-US" altLang="en-US" sz="1600" dirty="0"/>
              <a:t>’ radiation that is capable of exciting the human eye’ + its Extremely </a:t>
            </a:r>
            <a:r>
              <a:rPr lang="en-US" altLang="en-US" sz="1600" dirty="0" smtClean="0"/>
              <a:t>fast.</a:t>
            </a:r>
          </a:p>
          <a:p>
            <a:pPr>
              <a:defRPr/>
            </a:pPr>
            <a:endParaRPr lang="en-US" altLang="en-US" sz="200" dirty="0"/>
          </a:p>
          <a:p>
            <a:pPr>
              <a:defRPr/>
            </a:pPr>
            <a:r>
              <a:rPr lang="en-US" altLang="en-US" sz="1600" dirty="0">
                <a:solidFill>
                  <a:srgbClr val="528693"/>
                </a:solidFill>
              </a:rPr>
              <a:t>Visible light Spectrum:</a:t>
            </a:r>
          </a:p>
          <a:p>
            <a:pPr>
              <a:buFont typeface="Arial" panose="020B0604020202020204" pitchFamily="34" charset="0"/>
              <a:buChar char="•"/>
              <a:defRPr/>
            </a:pPr>
            <a:r>
              <a:rPr lang="en-US" altLang="en-US" sz="1600" dirty="0"/>
              <a:t>Extends from </a:t>
            </a:r>
            <a:r>
              <a:rPr lang="en-US" altLang="en-US" sz="1600" dirty="0">
                <a:solidFill>
                  <a:schemeClr val="accent4">
                    <a:lumMod val="75000"/>
                  </a:schemeClr>
                </a:solidFill>
              </a:rPr>
              <a:t>397</a:t>
            </a:r>
            <a:r>
              <a:rPr lang="en-US" altLang="en-US" sz="1600" dirty="0"/>
              <a:t> to </a:t>
            </a:r>
            <a:r>
              <a:rPr lang="en-US" altLang="en-US" sz="1600" dirty="0" smtClean="0">
                <a:solidFill>
                  <a:schemeClr val="accent4">
                    <a:lumMod val="75000"/>
                  </a:schemeClr>
                </a:solidFill>
              </a:rPr>
              <a:t>723</a:t>
            </a:r>
            <a:r>
              <a:rPr lang="en-US" altLang="en-US" sz="1600" dirty="0" smtClean="0"/>
              <a:t> nm.</a:t>
            </a:r>
            <a:endParaRPr lang="en-US" altLang="en-US" sz="1600" dirty="0"/>
          </a:p>
          <a:p>
            <a:pPr>
              <a:buFont typeface="Arial" panose="020B0604020202020204" pitchFamily="34" charset="0"/>
              <a:buChar char="•"/>
              <a:defRPr/>
            </a:pPr>
            <a:r>
              <a:rPr lang="en-US" altLang="en-US" sz="1600" dirty="0"/>
              <a:t>Eye functions under two 2 conditions of illumination: </a:t>
            </a:r>
          </a:p>
          <a:p>
            <a:pPr marL="647669" lvl="1" indent="-342900">
              <a:buFont typeface="+mj-lt"/>
              <a:buAutoNum type="arabicPeriod"/>
              <a:defRPr/>
            </a:pPr>
            <a:r>
              <a:rPr lang="en-US" altLang="en-US" sz="1600" dirty="0">
                <a:solidFill>
                  <a:schemeClr val="tx1"/>
                </a:solidFill>
              </a:rPr>
              <a:t>Bright light (</a:t>
            </a:r>
            <a:r>
              <a:rPr lang="en-US" altLang="en-US" sz="1600" dirty="0" err="1">
                <a:solidFill>
                  <a:schemeClr val="tx1"/>
                </a:solidFill>
              </a:rPr>
              <a:t>Photopic</a:t>
            </a:r>
            <a:r>
              <a:rPr lang="en-US" altLang="en-US" sz="1600" dirty="0">
                <a:solidFill>
                  <a:schemeClr val="tx1"/>
                </a:solidFill>
              </a:rPr>
              <a:t>) </a:t>
            </a:r>
            <a:r>
              <a:rPr lang="en-US" altLang="en-US" sz="1600" dirty="0" smtClean="0">
                <a:solidFill>
                  <a:schemeClr val="tx1"/>
                </a:solidFill>
              </a:rPr>
              <a:t>vision, </a:t>
            </a:r>
            <a:r>
              <a:rPr lang="en-US" altLang="en-US" sz="1600" dirty="0" smtClean="0">
                <a:solidFill>
                  <a:schemeClr val="bg1">
                    <a:lumMod val="50000"/>
                  </a:schemeClr>
                </a:solidFill>
              </a:rPr>
              <a:t>By </a:t>
            </a:r>
            <a:r>
              <a:rPr lang="en-US" altLang="en-US" sz="1600" dirty="0">
                <a:solidFill>
                  <a:schemeClr val="bg1">
                    <a:lumMod val="50000"/>
                  </a:schemeClr>
                </a:solidFill>
              </a:rPr>
              <a:t>: </a:t>
            </a:r>
            <a:r>
              <a:rPr lang="en-US" altLang="en-US" sz="1600" dirty="0">
                <a:solidFill>
                  <a:srgbClr val="528693"/>
                </a:solidFill>
              </a:rPr>
              <a:t>Cones</a:t>
            </a:r>
          </a:p>
          <a:p>
            <a:pPr marL="647669" lvl="1" indent="-342900">
              <a:buFont typeface="+mj-lt"/>
              <a:buAutoNum type="arabicPeriod"/>
              <a:defRPr/>
            </a:pPr>
            <a:r>
              <a:rPr lang="en-US" altLang="en-US" sz="1600" dirty="0">
                <a:solidFill>
                  <a:schemeClr val="tx1"/>
                </a:solidFill>
              </a:rPr>
              <a:t>Dim light (Scotopic </a:t>
            </a:r>
            <a:r>
              <a:rPr lang="en-US" altLang="en-US" sz="1600" dirty="0" smtClean="0">
                <a:solidFill>
                  <a:schemeClr val="tx1"/>
                </a:solidFill>
              </a:rPr>
              <a:t>vision), </a:t>
            </a:r>
            <a:r>
              <a:rPr lang="en-US" altLang="en-US" sz="1600" dirty="0" smtClean="0">
                <a:solidFill>
                  <a:schemeClr val="bg1">
                    <a:lumMod val="50000"/>
                  </a:schemeClr>
                </a:solidFill>
              </a:rPr>
              <a:t>By </a:t>
            </a:r>
            <a:r>
              <a:rPr lang="en-US" altLang="en-US" sz="1600" dirty="0">
                <a:solidFill>
                  <a:srgbClr val="528693"/>
                </a:solidFill>
              </a:rPr>
              <a:t>: Rods</a:t>
            </a:r>
          </a:p>
          <a:p>
            <a:endParaRPr lang="en-US" sz="1600" dirty="0"/>
          </a:p>
        </p:txBody>
      </p:sp>
      <p:pic>
        <p:nvPicPr>
          <p:cNvPr id="5" name="Picture 4"/>
          <p:cNvPicPr>
            <a:picLocks noChangeAspect="1"/>
          </p:cNvPicPr>
          <p:nvPr/>
        </p:nvPicPr>
        <p:blipFill rotWithShape="1">
          <a:blip r:embed="rId2"/>
          <a:srcRect b="4845"/>
          <a:stretch/>
        </p:blipFill>
        <p:spPr>
          <a:xfrm>
            <a:off x="609460" y="3899449"/>
            <a:ext cx="10885552" cy="2337863"/>
          </a:xfrm>
          <a:prstGeom prst="rect">
            <a:avLst/>
          </a:prstGeom>
          <a:ln>
            <a:solidFill>
              <a:schemeClr val="accent2">
                <a:lumMod val="75000"/>
              </a:schemeClr>
            </a:solidFill>
          </a:ln>
        </p:spPr>
      </p:pic>
      <p:sp>
        <p:nvSpPr>
          <p:cNvPr id="6" name="AutoShape 4"/>
          <p:cNvSpPr>
            <a:spLocks noChangeArrowheads="1"/>
          </p:cNvSpPr>
          <p:nvPr/>
        </p:nvSpPr>
        <p:spPr bwMode="auto">
          <a:xfrm rot="16200000">
            <a:off x="5232129" y="3221030"/>
            <a:ext cx="284604" cy="576262"/>
          </a:xfrm>
          <a:prstGeom prst="downArrow">
            <a:avLst>
              <a:gd name="adj1" fmla="val 50000"/>
              <a:gd name="adj2" fmla="val 25000"/>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ar-SA" altLang="en-US"/>
          </a:p>
        </p:txBody>
      </p:sp>
      <p:sp>
        <p:nvSpPr>
          <p:cNvPr id="7" name="Rectangle 6"/>
          <p:cNvSpPr/>
          <p:nvPr/>
        </p:nvSpPr>
        <p:spPr>
          <a:xfrm>
            <a:off x="6670476" y="3287970"/>
            <a:ext cx="2983187" cy="369332"/>
          </a:xfrm>
          <a:prstGeom prst="rect">
            <a:avLst/>
          </a:prstGeom>
          <a:ln>
            <a:solidFill>
              <a:schemeClr val="bg2">
                <a:lumMod val="9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indent="-203180" algn="ctr">
              <a:defRPr/>
            </a:pPr>
            <a:r>
              <a:rPr lang="en-US" altLang="en-US" sz="1800" dirty="0" smtClean="0">
                <a:solidFill>
                  <a:srgbClr val="FF0000"/>
                </a:solidFill>
              </a:rPr>
              <a:t>Duplicity theory of vision</a:t>
            </a:r>
            <a:endParaRPr lang="en-US" altLang="en-US" sz="1800" dirty="0">
              <a:solidFill>
                <a:srgbClr val="FF0000"/>
              </a:solidFill>
            </a:endParaRPr>
          </a:p>
        </p:txBody>
      </p:sp>
    </p:spTree>
    <p:extLst>
      <p:ext uri="{BB962C8B-B14F-4D97-AF65-F5344CB8AC3E}">
        <p14:creationId xmlns:p14="http://schemas.microsoft.com/office/powerpoint/2010/main" val="38265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Photoreceptors</a:t>
            </a:r>
          </a:p>
        </p:txBody>
      </p:sp>
      <p:sp>
        <p:nvSpPr>
          <p:cNvPr id="3" name="Slide Number Placeholder 2"/>
          <p:cNvSpPr>
            <a:spLocks noGrp="1"/>
          </p:cNvSpPr>
          <p:nvPr>
            <p:ph type="sldNum" sz="quarter" idx="12"/>
          </p:nvPr>
        </p:nvSpPr>
        <p:spPr/>
        <p:txBody>
          <a:bodyPr/>
          <a:lstStyle/>
          <a:p>
            <a:fld id="{4929A69E-7D8F-4515-9605-0315ABD4F316}" type="slidenum">
              <a:rPr lang="en-US" smtClean="0"/>
              <a:t>4</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936335182"/>
              </p:ext>
            </p:extLst>
          </p:nvPr>
        </p:nvGraphicFramePr>
        <p:xfrm>
          <a:off x="609460" y="1223000"/>
          <a:ext cx="10969944" cy="4967064"/>
        </p:xfrm>
        <a:graphic>
          <a:graphicData uri="http://schemas.openxmlformats.org/drawingml/2006/table">
            <a:tbl>
              <a:tblPr firstRow="1" bandRow="1">
                <a:tableStyleId>{5C22544A-7EE6-4342-B048-85BDC9FD1C3A}</a:tableStyleId>
              </a:tblPr>
              <a:tblGrid>
                <a:gridCol w="2532624">
                  <a:extLst>
                    <a:ext uri="{9D8B030D-6E8A-4147-A177-3AD203B41FA5}">
                      <a16:colId xmlns:a16="http://schemas.microsoft.com/office/drawing/2014/main" val="20000"/>
                    </a:ext>
                  </a:extLst>
                </a:gridCol>
                <a:gridCol w="4752528">
                  <a:extLst>
                    <a:ext uri="{9D8B030D-6E8A-4147-A177-3AD203B41FA5}">
                      <a16:colId xmlns:a16="http://schemas.microsoft.com/office/drawing/2014/main" val="20001"/>
                    </a:ext>
                  </a:extLst>
                </a:gridCol>
                <a:gridCol w="1584176">
                  <a:extLst>
                    <a:ext uri="{9D8B030D-6E8A-4147-A177-3AD203B41FA5}">
                      <a16:colId xmlns:a16="http://schemas.microsoft.com/office/drawing/2014/main" val="20002"/>
                    </a:ext>
                  </a:extLst>
                </a:gridCol>
                <a:gridCol w="2100616">
                  <a:extLst>
                    <a:ext uri="{9D8B030D-6E8A-4147-A177-3AD203B41FA5}">
                      <a16:colId xmlns:a16="http://schemas.microsoft.com/office/drawing/2014/main" val="20003"/>
                    </a:ext>
                  </a:extLst>
                </a:gridCol>
              </a:tblGrid>
              <a:tr h="370840">
                <a:tc>
                  <a:txBody>
                    <a:bodyPr/>
                    <a:lstStyle/>
                    <a:p>
                      <a:pPr algn="ctr"/>
                      <a:endParaRPr lang="en-US" sz="1200" dirty="0">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200" dirty="0">
                        <a:latin typeface="+mn-lt"/>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kern="1200" dirty="0" smtClean="0">
                          <a:solidFill>
                            <a:schemeClr val="accent2">
                              <a:lumMod val="75000"/>
                            </a:schemeClr>
                          </a:solidFill>
                          <a:latin typeface="+mn-lt"/>
                          <a:ea typeface="+mn-ea"/>
                          <a:cs typeface="+mn-cs"/>
                        </a:rPr>
                        <a:t>Cones</a:t>
                      </a:r>
                      <a:endParaRPr kumimoji="0" lang="en-US" sz="1600" b="1" kern="1200" dirty="0">
                        <a:solidFill>
                          <a:schemeClr val="accent2">
                            <a:lumMod val="7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1F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kern="1200" dirty="0" smtClean="0">
                          <a:solidFill>
                            <a:schemeClr val="accent2">
                              <a:lumMod val="75000"/>
                            </a:schemeClr>
                          </a:solidFill>
                          <a:latin typeface="+mn-lt"/>
                          <a:ea typeface="+mn-ea"/>
                          <a:cs typeface="+mn-cs"/>
                        </a:rPr>
                        <a:t>Rods</a:t>
                      </a:r>
                      <a:endParaRPr kumimoji="0" lang="en-US" sz="1600" b="1" kern="1200" dirty="0">
                        <a:solidFill>
                          <a:schemeClr val="accent2">
                            <a:lumMod val="7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1F6"/>
                    </a:solidFill>
                  </a:tcPr>
                </a:tc>
                <a:extLst>
                  <a:ext uri="{0D108BD9-81ED-4DB2-BD59-A6C34878D82A}">
                    <a16:rowId xmlns:a16="http://schemas.microsoft.com/office/drawing/2014/main" val="10000"/>
                  </a:ext>
                </a:extLst>
              </a:tr>
              <a:tr h="370840">
                <a:tc>
                  <a:txBody>
                    <a:bodyPr/>
                    <a:lstStyle/>
                    <a:p>
                      <a:pPr algn="ctr"/>
                      <a:endParaRPr lang="en-US" sz="1200" dirty="0">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200" dirty="0">
                        <a:latin typeface="+mn-lt"/>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200" b="0" dirty="0" smtClean="0">
                          <a:solidFill>
                            <a:schemeClr val="accent4">
                              <a:lumMod val="75000"/>
                            </a:schemeClr>
                          </a:solidFill>
                          <a:latin typeface="+mn-lt"/>
                        </a:rPr>
                        <a:t>5,000,000 </a:t>
                      </a:r>
                      <a:r>
                        <a:rPr lang="en-US" altLang="en-US" sz="1200" b="0" dirty="0" smtClean="0">
                          <a:solidFill>
                            <a:schemeClr val="tx1"/>
                          </a:solidFill>
                          <a:latin typeface="+mn-lt"/>
                        </a:rPr>
                        <a:t>cones</a:t>
                      </a:r>
                      <a:endParaRPr kumimoji="0" lang="en-US" sz="1200" b="0" i="0" u="none" strike="noStrike" cap="none" normalizeH="0" baseline="0" dirty="0">
                        <a:ln>
                          <a:noFill/>
                        </a:ln>
                        <a:solidFill>
                          <a:schemeClr val="tx1"/>
                        </a:solidFill>
                        <a:effectLst/>
                        <a:latin typeface="+mn-lt"/>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200" b="0" dirty="0" smtClean="0">
                          <a:solidFill>
                            <a:schemeClr val="accent4">
                              <a:lumMod val="75000"/>
                            </a:schemeClr>
                          </a:solidFill>
                          <a:latin typeface="+mn-lt"/>
                        </a:rPr>
                        <a:t>100,000,000</a:t>
                      </a:r>
                      <a:r>
                        <a:rPr lang="en-US" altLang="en-US" sz="1200" b="0" dirty="0" smtClean="0">
                          <a:solidFill>
                            <a:schemeClr val="tx1"/>
                          </a:solidFill>
                          <a:latin typeface="+mn-lt"/>
                        </a:rPr>
                        <a:t> rods</a:t>
                      </a:r>
                      <a:endParaRPr kumimoji="0" lang="en-US" sz="1200" b="0" i="0" u="none" strike="noStrike" cap="none" normalizeH="0" baseline="0" dirty="0">
                        <a:ln>
                          <a:noFill/>
                        </a:ln>
                        <a:solidFill>
                          <a:schemeClr val="tx1"/>
                        </a:solidFill>
                        <a:effectLst/>
                        <a:latin typeface="+mn-lt"/>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84748">
                <a:tc>
                  <a:txBody>
                    <a:bodyPr/>
                    <a:lstStyle/>
                    <a:p>
                      <a:pPr algn="ctr"/>
                      <a:endParaRPr lang="en-US" sz="1200" dirty="0">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200" dirty="0">
                        <a:latin typeface="+mn-lt"/>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700" indent="0" algn="ctr">
                        <a:lnSpc>
                          <a:spcPct val="100000"/>
                        </a:lnSpc>
                        <a:buNone/>
                        <a:tabLst>
                          <a:tab pos="248920" algn="l"/>
                        </a:tabLst>
                      </a:pPr>
                      <a:r>
                        <a:rPr lang="en-US" sz="1200" b="0" u="none" dirty="0" smtClean="0">
                          <a:latin typeface="+mn-lt"/>
                        </a:rPr>
                        <a:t>Abundant in</a:t>
                      </a:r>
                      <a:r>
                        <a:rPr lang="en-US" sz="1200" b="0" u="none" spc="-135" dirty="0" smtClean="0">
                          <a:latin typeface="+mn-lt"/>
                        </a:rPr>
                        <a:t> </a:t>
                      </a:r>
                      <a:r>
                        <a:rPr lang="en-US" sz="1200" b="0" u="none" spc="5" dirty="0" smtClean="0">
                          <a:latin typeface="+mn-lt"/>
                        </a:rPr>
                        <a:t>&amp;</a:t>
                      </a:r>
                    </a:p>
                    <a:p>
                      <a:pPr marL="12700" algn="ctr">
                        <a:lnSpc>
                          <a:spcPct val="100000"/>
                        </a:lnSpc>
                      </a:pPr>
                      <a:r>
                        <a:rPr lang="en-US" sz="1200" b="0" u="none" spc="-10" dirty="0" smtClean="0">
                          <a:latin typeface="+mn-lt"/>
                        </a:rPr>
                        <a:t>Around</a:t>
                      </a:r>
                      <a:r>
                        <a:rPr lang="en-US" sz="1200" b="0" u="none" spc="-100" dirty="0" smtClean="0">
                          <a:latin typeface="+mn-lt"/>
                        </a:rPr>
                        <a:t> </a:t>
                      </a:r>
                      <a:r>
                        <a:rPr lang="en-US" sz="1200" b="0" u="none" dirty="0" smtClean="0">
                          <a:latin typeface="+mn-lt"/>
                        </a:rPr>
                        <a:t>fovea</a:t>
                      </a:r>
                      <a:endParaRPr lang="en-US" sz="1200" b="0" u="none"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tx1"/>
                          </a:solidFill>
                          <a:latin typeface="+mn-lt"/>
                          <a:cs typeface="Times New Roman"/>
                        </a:rPr>
                        <a:t>Abundant </a:t>
                      </a:r>
                      <a:r>
                        <a:rPr lang="en-US" sz="1200" b="0" spc="-5" dirty="0" smtClean="0">
                          <a:solidFill>
                            <a:schemeClr val="tx1"/>
                          </a:solidFill>
                          <a:latin typeface="+mn-lt"/>
                          <a:cs typeface="Times New Roman"/>
                        </a:rPr>
                        <a:t>in  </a:t>
                      </a:r>
                      <a:r>
                        <a:rPr lang="en-US" sz="1200" b="0" dirty="0" smtClean="0">
                          <a:solidFill>
                            <a:schemeClr val="tx1"/>
                          </a:solidFill>
                          <a:latin typeface="+mn-lt"/>
                          <a:cs typeface="Times New Roman"/>
                        </a:rPr>
                        <a:t>the </a:t>
                      </a:r>
                      <a:r>
                        <a:rPr lang="en-US" sz="1200" b="0" spc="-5" dirty="0" smtClean="0">
                          <a:solidFill>
                            <a:schemeClr val="tx1"/>
                          </a:solidFill>
                          <a:latin typeface="+mn-lt"/>
                          <a:cs typeface="Times New Roman"/>
                        </a:rPr>
                        <a:t>periphery</a:t>
                      </a:r>
                      <a:r>
                        <a:rPr lang="en-US" sz="1200" b="0" spc="-55" dirty="0" smtClean="0">
                          <a:solidFill>
                            <a:schemeClr val="tx1"/>
                          </a:solidFill>
                          <a:latin typeface="+mn-lt"/>
                          <a:cs typeface="Times New Roman"/>
                        </a:rPr>
                        <a:t> </a:t>
                      </a:r>
                      <a:r>
                        <a:rPr lang="en-US" sz="1200" b="0" dirty="0" smtClean="0">
                          <a:solidFill>
                            <a:schemeClr val="tx1"/>
                          </a:solidFill>
                          <a:latin typeface="+mn-lt"/>
                          <a:cs typeface="Times New Roman"/>
                        </a:rPr>
                        <a:t>of the</a:t>
                      </a:r>
                      <a:r>
                        <a:rPr lang="en-US" sz="1200" b="0" spc="-90" dirty="0" smtClean="0">
                          <a:solidFill>
                            <a:schemeClr val="tx1"/>
                          </a:solidFill>
                          <a:latin typeface="+mn-lt"/>
                          <a:cs typeface="Times New Roman"/>
                        </a:rPr>
                        <a:t> </a:t>
                      </a:r>
                      <a:r>
                        <a:rPr lang="en-US" sz="1200" b="0" spc="-10" dirty="0" smtClean="0">
                          <a:solidFill>
                            <a:schemeClr val="tx1"/>
                          </a:solidFill>
                          <a:latin typeface="+mn-lt"/>
                          <a:cs typeface="Times New Roman"/>
                        </a:rPr>
                        <a:t>retina</a:t>
                      </a:r>
                      <a:endParaRPr lang="en-US" sz="1200"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pPr algn="ctr"/>
                      <a:endParaRPr lang="en-US" sz="1200" dirty="0">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200" dirty="0">
                        <a:latin typeface="+mn-lt"/>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700" marR="0" indent="0" algn="ctr" defTabSz="914400" rtl="0" eaLnBrk="1" fontAlgn="auto" latinLnBrk="0" hangingPunct="1">
                        <a:lnSpc>
                          <a:spcPct val="100000"/>
                        </a:lnSpc>
                        <a:spcBef>
                          <a:spcPts val="0"/>
                        </a:spcBef>
                        <a:spcAft>
                          <a:spcPts val="0"/>
                        </a:spcAft>
                        <a:buClrTx/>
                        <a:buSzTx/>
                        <a:buFontTx/>
                        <a:buNone/>
                        <a:tabLst>
                          <a:tab pos="248920" algn="l"/>
                        </a:tabLst>
                        <a:defRPr/>
                      </a:pPr>
                      <a:r>
                        <a:rPr lang="en-US" sz="1200" b="0" u="none" dirty="0" smtClean="0">
                          <a:solidFill>
                            <a:schemeClr val="tx1"/>
                          </a:solidFill>
                          <a:latin typeface="+mn-lt"/>
                        </a:rPr>
                        <a:t>Best for </a:t>
                      </a:r>
                      <a:r>
                        <a:rPr lang="en-US" sz="1200" b="0" u="none" spc="-5" dirty="0" smtClean="0">
                          <a:solidFill>
                            <a:schemeClr val="tx1"/>
                          </a:solidFill>
                          <a:latin typeface="+mn-lt"/>
                        </a:rPr>
                        <a:t>bright light</a:t>
                      </a:r>
                      <a:r>
                        <a:rPr lang="en-US" sz="1200" b="0" u="none" spc="-5" baseline="0" dirty="0" smtClean="0">
                          <a:solidFill>
                            <a:schemeClr val="tx1"/>
                          </a:solidFill>
                          <a:latin typeface="+mn-lt"/>
                        </a:rPr>
                        <a:t> </a:t>
                      </a:r>
                      <a:r>
                        <a:rPr lang="en-US" sz="1200" b="0" u="none" dirty="0" smtClean="0">
                          <a:solidFill>
                            <a:schemeClr val="tx1"/>
                          </a:solidFill>
                          <a:latin typeface="+mn-lt"/>
                        </a:rPr>
                        <a:t>conditions </a:t>
                      </a:r>
                      <a:r>
                        <a:rPr lang="en-US" sz="1200" b="0" u="none" dirty="0" smtClean="0">
                          <a:latin typeface="+mn-lt"/>
                        </a:rPr>
                        <a:t>/ </a:t>
                      </a:r>
                      <a:r>
                        <a:rPr lang="en-US" sz="1200" b="0" spc="-5" dirty="0" smtClean="0">
                          <a:latin typeface="+mn-lt"/>
                          <a:cs typeface="Trebuchet MS"/>
                        </a:rPr>
                        <a:t>respond </a:t>
                      </a:r>
                      <a:r>
                        <a:rPr lang="en-US" sz="1200" b="0" spc="45" dirty="0" smtClean="0">
                          <a:latin typeface="+mn-lt"/>
                          <a:cs typeface="Trebuchet MS"/>
                        </a:rPr>
                        <a:t>to </a:t>
                      </a:r>
                      <a:r>
                        <a:rPr lang="en-US" sz="1200" b="0" u="sng" spc="-5" dirty="0" smtClean="0">
                          <a:solidFill>
                            <a:srgbClr val="FF0000"/>
                          </a:solidFill>
                          <a:latin typeface="+mn-lt"/>
                          <a:cs typeface="Trebuchet MS"/>
                        </a:rPr>
                        <a:t>high </a:t>
                      </a:r>
                      <a:r>
                        <a:rPr lang="en-US" sz="1200" b="0" spc="-70" dirty="0" smtClean="0">
                          <a:latin typeface="+mn-lt"/>
                          <a:cs typeface="Trebuchet MS"/>
                        </a:rPr>
                        <a:t>levels </a:t>
                      </a:r>
                      <a:r>
                        <a:rPr lang="en-US" sz="1200" b="0" spc="-50" dirty="0" smtClean="0">
                          <a:latin typeface="+mn-lt"/>
                          <a:cs typeface="Trebuchet MS"/>
                        </a:rPr>
                        <a:t>of </a:t>
                      </a:r>
                      <a:r>
                        <a:rPr lang="en-US" sz="1200" b="0" spc="-10" dirty="0" smtClean="0">
                          <a:latin typeface="+mn-lt"/>
                          <a:cs typeface="Trebuchet MS"/>
                        </a:rPr>
                        <a:t>light</a:t>
                      </a:r>
                      <a:r>
                        <a:rPr lang="en-US" sz="1200" b="0" spc="-400" dirty="0" smtClean="0">
                          <a:latin typeface="+mn-lt"/>
                          <a:cs typeface="Trebuchet MS"/>
                        </a:rPr>
                        <a:t> </a:t>
                      </a:r>
                      <a:r>
                        <a:rPr lang="en-US" sz="1200" b="0" spc="-30" dirty="0" smtClean="0">
                          <a:latin typeface="+mn-lt"/>
                          <a:cs typeface="Trebuchet MS"/>
                        </a:rPr>
                        <a:t>intensity  </a:t>
                      </a:r>
                      <a:r>
                        <a:rPr lang="en-US" sz="1200" b="0" dirty="0" smtClean="0">
                          <a:latin typeface="+mn-lt"/>
                          <a:cs typeface="Trebuchet MS"/>
                        </a:rPr>
                        <a:t>(illumination)</a:t>
                      </a:r>
                      <a:endParaRPr lang="en-US" sz="1200" b="0" dirty="0">
                        <a:latin typeface="+mn-lt"/>
                        <a:cs typeface="Trebuchet M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tx1"/>
                          </a:solidFill>
                          <a:latin typeface="+mn-lt"/>
                          <a:cs typeface="Times New Roman"/>
                        </a:rPr>
                        <a:t>Best for </a:t>
                      </a:r>
                      <a:r>
                        <a:rPr lang="en-US" sz="1200" b="0" spc="-5" dirty="0" smtClean="0">
                          <a:solidFill>
                            <a:schemeClr val="tx1"/>
                          </a:solidFill>
                          <a:latin typeface="+mn-lt"/>
                          <a:cs typeface="Times New Roman"/>
                        </a:rPr>
                        <a:t>low li</a:t>
                      </a:r>
                      <a:r>
                        <a:rPr lang="en-US" sz="1200" b="0" spc="0" dirty="0" smtClean="0">
                          <a:solidFill>
                            <a:schemeClr val="tx1"/>
                          </a:solidFill>
                          <a:latin typeface="+mn-lt"/>
                          <a:cs typeface="Times New Roman"/>
                        </a:rPr>
                        <a:t>g</a:t>
                      </a:r>
                      <a:r>
                        <a:rPr lang="en-US" sz="1200" b="0" spc="-5" dirty="0" smtClean="0">
                          <a:solidFill>
                            <a:schemeClr val="tx1"/>
                          </a:solidFill>
                          <a:latin typeface="+mn-lt"/>
                          <a:cs typeface="Times New Roman"/>
                        </a:rPr>
                        <a:t>h</a:t>
                      </a:r>
                      <a:r>
                        <a:rPr lang="en-US" sz="1200" b="0" spc="0" dirty="0" smtClean="0">
                          <a:solidFill>
                            <a:schemeClr val="tx1"/>
                          </a:solidFill>
                          <a:latin typeface="+mn-lt"/>
                          <a:cs typeface="Times New Roman"/>
                        </a:rPr>
                        <a:t>t </a:t>
                      </a:r>
                      <a:r>
                        <a:rPr lang="en-US" sz="1200" b="0" spc="-5" dirty="0" smtClean="0">
                          <a:solidFill>
                            <a:schemeClr val="tx1"/>
                          </a:solidFill>
                          <a:latin typeface="+mn-lt"/>
                          <a:cs typeface="Times New Roman"/>
                        </a:rPr>
                        <a:t>(</a:t>
                      </a:r>
                      <a:r>
                        <a:rPr lang="en-US" sz="1200" b="0" spc="0" dirty="0" err="1" smtClean="0">
                          <a:solidFill>
                            <a:schemeClr val="tx1"/>
                          </a:solidFill>
                          <a:latin typeface="+mn-lt"/>
                          <a:cs typeface="Times New Roman"/>
                        </a:rPr>
                        <a:t>d</a:t>
                      </a:r>
                      <a:r>
                        <a:rPr lang="en-US" sz="1200" b="0" spc="-5" dirty="0" err="1" smtClean="0">
                          <a:solidFill>
                            <a:schemeClr val="tx1"/>
                          </a:solidFill>
                          <a:latin typeface="+mn-lt"/>
                          <a:cs typeface="Times New Roman"/>
                        </a:rPr>
                        <a:t>iml</a:t>
                      </a:r>
                      <a:r>
                        <a:rPr lang="en-US" sz="1200" b="0" dirty="0" err="1" smtClean="0">
                          <a:solidFill>
                            <a:schemeClr val="tx1"/>
                          </a:solidFill>
                          <a:latin typeface="+mn-lt"/>
                          <a:cs typeface="Times New Roman"/>
                        </a:rPr>
                        <a:t>ig</a:t>
                      </a:r>
                      <a:r>
                        <a:rPr lang="en-US" sz="1200" b="0" spc="-5" dirty="0" err="1" smtClean="0">
                          <a:solidFill>
                            <a:schemeClr val="tx1"/>
                          </a:solidFill>
                          <a:latin typeface="+mn-lt"/>
                          <a:cs typeface="Times New Roman"/>
                        </a:rPr>
                        <a:t>h</a:t>
                      </a:r>
                      <a:r>
                        <a:rPr lang="en-US" sz="1200" b="0" spc="0" dirty="0" err="1" smtClean="0">
                          <a:solidFill>
                            <a:schemeClr val="tx1"/>
                          </a:solidFill>
                          <a:latin typeface="+mn-lt"/>
                          <a:cs typeface="Times New Roman"/>
                        </a:rPr>
                        <a:t>t</a:t>
                      </a:r>
                      <a:r>
                        <a:rPr lang="en-US" sz="1200" b="0" spc="-5" dirty="0" smtClean="0">
                          <a:solidFill>
                            <a:schemeClr val="tx1"/>
                          </a:solidFill>
                          <a:latin typeface="+mn-lt"/>
                          <a:cs typeface="Times New Roman"/>
                        </a:rPr>
                        <a:t>)  </a:t>
                      </a:r>
                      <a:r>
                        <a:rPr lang="en-US" sz="1200" b="0" dirty="0" smtClean="0">
                          <a:solidFill>
                            <a:schemeClr val="tx1"/>
                          </a:solidFill>
                          <a:latin typeface="+mn-lt"/>
                          <a:cs typeface="Times New Roman"/>
                        </a:rPr>
                        <a:t>conditions / </a:t>
                      </a:r>
                      <a:r>
                        <a:rPr lang="en-US" sz="1200" b="0" spc="-5" dirty="0" smtClean="0">
                          <a:latin typeface="+mn-lt"/>
                          <a:cs typeface="Trebuchet MS"/>
                        </a:rPr>
                        <a:t>respond</a:t>
                      </a:r>
                      <a:r>
                        <a:rPr lang="en-US" sz="1200" b="0" spc="-50" dirty="0" smtClean="0">
                          <a:latin typeface="+mn-lt"/>
                          <a:cs typeface="Trebuchet MS"/>
                        </a:rPr>
                        <a:t> </a:t>
                      </a:r>
                      <a:r>
                        <a:rPr lang="en-US" sz="1200" b="0" spc="45" dirty="0" smtClean="0">
                          <a:latin typeface="+mn-lt"/>
                          <a:cs typeface="Trebuchet MS"/>
                        </a:rPr>
                        <a:t>to</a:t>
                      </a:r>
                      <a:r>
                        <a:rPr lang="en-US" sz="1200" b="0" spc="45" baseline="0" dirty="0" smtClean="0">
                          <a:latin typeface="+mn-lt"/>
                          <a:cs typeface="Trebuchet MS"/>
                        </a:rPr>
                        <a:t> </a:t>
                      </a:r>
                      <a:r>
                        <a:rPr lang="en-US" sz="1200" b="0" spc="-70" dirty="0" smtClean="0">
                          <a:latin typeface="+mn-lt"/>
                          <a:cs typeface="Trebuchet MS"/>
                        </a:rPr>
                        <a:t>levels</a:t>
                      </a:r>
                      <a:r>
                        <a:rPr lang="en-US" sz="1200" b="0" spc="-70" baseline="0" dirty="0" smtClean="0">
                          <a:latin typeface="+mn-lt"/>
                          <a:cs typeface="Trebuchet MS"/>
                        </a:rPr>
                        <a:t> </a:t>
                      </a:r>
                      <a:r>
                        <a:rPr lang="en-US" sz="1200" b="0" spc="-50" dirty="0" smtClean="0">
                          <a:latin typeface="+mn-lt"/>
                          <a:cs typeface="Trebuchet MS"/>
                        </a:rPr>
                        <a:t>of</a:t>
                      </a:r>
                      <a:r>
                        <a:rPr lang="en-US" sz="1200" b="0" spc="-85" dirty="0" smtClean="0">
                          <a:latin typeface="+mn-lt"/>
                          <a:cs typeface="Trebuchet MS"/>
                        </a:rPr>
                        <a:t> </a:t>
                      </a:r>
                      <a:r>
                        <a:rPr lang="en-US" sz="1200" b="0" spc="-10" dirty="0" smtClean="0">
                          <a:latin typeface="+mn-lt"/>
                          <a:cs typeface="Trebuchet MS"/>
                        </a:rPr>
                        <a:t>light</a:t>
                      </a:r>
                      <a:r>
                        <a:rPr lang="en-US" sz="1200" b="0" spc="-85" dirty="0" smtClean="0">
                          <a:latin typeface="+mn-lt"/>
                          <a:cs typeface="Trebuchet MS"/>
                        </a:rPr>
                        <a:t> </a:t>
                      </a:r>
                      <a:r>
                        <a:rPr lang="en-US" sz="1200" b="0" spc="-30" dirty="0" smtClean="0">
                          <a:latin typeface="+mn-lt"/>
                          <a:cs typeface="Trebuchet MS"/>
                        </a:rPr>
                        <a:t>intensity</a:t>
                      </a:r>
                      <a:r>
                        <a:rPr lang="en-US" sz="1200" b="0" spc="-30" baseline="0" dirty="0" smtClean="0">
                          <a:latin typeface="+mn-lt"/>
                          <a:cs typeface="Trebuchet MS"/>
                        </a:rPr>
                        <a:t> </a:t>
                      </a:r>
                      <a:r>
                        <a:rPr lang="en-US" sz="1200" b="0" dirty="0" smtClean="0">
                          <a:latin typeface="+mn-lt"/>
                          <a:cs typeface="Trebuchet MS"/>
                        </a:rPr>
                        <a:t>(illumination)</a:t>
                      </a:r>
                      <a:r>
                        <a:rPr lang="en-US" sz="1200" b="0" baseline="0" dirty="0" smtClean="0">
                          <a:latin typeface="+mn-lt"/>
                          <a:cs typeface="Trebuchet MS"/>
                        </a:rPr>
                        <a:t> </a:t>
                      </a:r>
                      <a:r>
                        <a:rPr lang="en-US" sz="1200" b="0" u="sng" spc="-30" dirty="0" smtClean="0">
                          <a:solidFill>
                            <a:srgbClr val="FF0000"/>
                          </a:solidFill>
                          <a:latin typeface="+mn-lt"/>
                          <a:cs typeface="Trebuchet MS"/>
                        </a:rPr>
                        <a:t>below</a:t>
                      </a:r>
                      <a:r>
                        <a:rPr lang="en-US" sz="1200" b="0" u="sng" spc="-60" baseline="0" dirty="0" smtClean="0">
                          <a:solidFill>
                            <a:srgbClr val="FF0000"/>
                          </a:solidFill>
                          <a:latin typeface="+mn-lt"/>
                          <a:cs typeface="Trebuchet MS"/>
                        </a:rPr>
                        <a:t> </a:t>
                      </a:r>
                      <a:r>
                        <a:rPr lang="en-US" sz="1200" b="0" spc="-10" dirty="0" smtClean="0">
                          <a:solidFill>
                            <a:schemeClr val="tx1"/>
                          </a:solidFill>
                          <a:latin typeface="+mn-lt"/>
                          <a:cs typeface="Trebuchet MS"/>
                        </a:rPr>
                        <a:t>threshold</a:t>
                      </a:r>
                      <a:r>
                        <a:rPr lang="en-US" sz="1200" b="0" spc="-10" baseline="0" dirty="0" smtClean="0">
                          <a:solidFill>
                            <a:schemeClr val="tx1"/>
                          </a:solidFill>
                          <a:latin typeface="+mn-lt"/>
                          <a:cs typeface="Trebuchet MS"/>
                        </a:rPr>
                        <a:t> </a:t>
                      </a:r>
                      <a:r>
                        <a:rPr lang="en-US" sz="1200" b="0" spc="-70" dirty="0" smtClean="0">
                          <a:solidFill>
                            <a:schemeClr val="tx1"/>
                          </a:solidFill>
                          <a:latin typeface="+mn-lt"/>
                          <a:cs typeface="Trebuchet MS"/>
                        </a:rPr>
                        <a:t>levels</a:t>
                      </a:r>
                      <a:r>
                        <a:rPr lang="en-US" sz="1200" b="0" spc="-70" baseline="0" dirty="0" smtClean="0">
                          <a:solidFill>
                            <a:schemeClr val="tx1"/>
                          </a:solidFill>
                          <a:latin typeface="+mn-lt"/>
                          <a:cs typeface="Trebuchet MS"/>
                        </a:rPr>
                        <a:t> </a:t>
                      </a:r>
                      <a:r>
                        <a:rPr lang="en-US" sz="1200" b="0" spc="-30" dirty="0" smtClean="0">
                          <a:solidFill>
                            <a:schemeClr val="tx1"/>
                          </a:solidFill>
                          <a:latin typeface="+mn-lt"/>
                          <a:cs typeface="Trebuchet MS"/>
                        </a:rPr>
                        <a:t>for</a:t>
                      </a:r>
                      <a:r>
                        <a:rPr lang="en-US" sz="1200" b="0" spc="-140" dirty="0" smtClean="0">
                          <a:solidFill>
                            <a:schemeClr val="tx1"/>
                          </a:solidFill>
                          <a:latin typeface="+mn-lt"/>
                          <a:cs typeface="Trebuchet MS"/>
                        </a:rPr>
                        <a:t> </a:t>
                      </a:r>
                      <a:r>
                        <a:rPr lang="en-US" sz="1200" b="0" spc="-50" dirty="0" smtClean="0">
                          <a:solidFill>
                            <a:schemeClr val="tx1"/>
                          </a:solidFill>
                          <a:latin typeface="+mn-lt"/>
                          <a:cs typeface="Trebuchet MS"/>
                        </a:rPr>
                        <a:t>cones so it is more sensitive </a:t>
                      </a:r>
                      <a:endParaRPr kumimoji="0" lang="en-US" sz="1200" b="0" i="0" u="none" strike="noStrike" cap="none" normalizeH="0" baseline="0" dirty="0">
                        <a:ln>
                          <a:noFill/>
                        </a:ln>
                        <a:solidFill>
                          <a:schemeClr val="tx1"/>
                        </a:solidFill>
                        <a:effectLst/>
                        <a:latin typeface="+mn-lt"/>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pPr algn="ctr"/>
                      <a:endParaRPr lang="en-US" sz="1200" dirty="0">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200" dirty="0">
                        <a:latin typeface="+mn-lt"/>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700" algn="ctr">
                        <a:lnSpc>
                          <a:spcPct val="100000"/>
                        </a:lnSpc>
                        <a:tabLst>
                          <a:tab pos="871855" algn="l"/>
                        </a:tabLst>
                      </a:pPr>
                      <a:r>
                        <a:rPr lang="en-US" sz="1200" b="0" u="none" dirty="0" smtClean="0">
                          <a:latin typeface="+mn-lt"/>
                        </a:rPr>
                        <a:t>See</a:t>
                      </a:r>
                      <a:r>
                        <a:rPr lang="en-US" sz="1200" b="0" u="none" baseline="0" dirty="0" smtClean="0">
                          <a:latin typeface="+mn-lt"/>
                        </a:rPr>
                        <a:t> </a:t>
                      </a:r>
                      <a:r>
                        <a:rPr lang="en-US" sz="1200" b="0" u="none" dirty="0" smtClean="0">
                          <a:latin typeface="+mn-lt"/>
                        </a:rPr>
                        <a:t>all</a:t>
                      </a:r>
                      <a:r>
                        <a:rPr lang="en-US" sz="1200" b="0" u="none" spc="-95" dirty="0" smtClean="0">
                          <a:latin typeface="+mn-lt"/>
                        </a:rPr>
                        <a:t> </a:t>
                      </a:r>
                      <a:r>
                        <a:rPr lang="en-US" sz="1200" b="0" u="none" dirty="0" smtClean="0">
                          <a:latin typeface="+mn-lt"/>
                        </a:rPr>
                        <a:t>colors</a:t>
                      </a:r>
                      <a:endParaRPr lang="en-US" sz="1200" b="0" u="none"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cap="none" normalizeH="0" baseline="0" dirty="0" smtClean="0">
                          <a:ln>
                            <a:noFill/>
                          </a:ln>
                          <a:solidFill>
                            <a:schemeClr val="tx1"/>
                          </a:solidFill>
                          <a:effectLst/>
                          <a:latin typeface="+mn-lt"/>
                          <a:cs typeface="Arial" pitchFamily="34" charset="0"/>
                        </a:rPr>
                        <a:t>Monochromatic/ </a:t>
                      </a:r>
                      <a:r>
                        <a:rPr lang="en-US" sz="1200" b="0" spc="-5" dirty="0" smtClean="0">
                          <a:solidFill>
                            <a:schemeClr val="tx1"/>
                          </a:solidFill>
                          <a:latin typeface="+mn-lt"/>
                          <a:cs typeface="Times New Roman"/>
                        </a:rPr>
                        <a:t>see</a:t>
                      </a:r>
                      <a:r>
                        <a:rPr lang="en-US" sz="1200" b="0" spc="-80" dirty="0" smtClean="0">
                          <a:solidFill>
                            <a:schemeClr val="tx1"/>
                          </a:solidFill>
                          <a:latin typeface="+mn-lt"/>
                          <a:cs typeface="Times New Roman"/>
                        </a:rPr>
                        <a:t> </a:t>
                      </a:r>
                      <a:r>
                        <a:rPr lang="en-US" sz="1200" b="0" spc="-5" dirty="0" smtClean="0">
                          <a:solidFill>
                            <a:schemeClr val="tx1"/>
                          </a:solidFill>
                          <a:latin typeface="+mn-lt"/>
                          <a:cs typeface="Times New Roman"/>
                        </a:rPr>
                        <a:t>black/white and shades of  gray</a:t>
                      </a:r>
                      <a:endParaRPr lang="en-US" sz="1200" b="0" dirty="0">
                        <a:solidFill>
                          <a:schemeClr val="tx1"/>
                        </a:solidFill>
                        <a:latin typeface="+mn-lt"/>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pPr algn="ctr"/>
                      <a:endParaRPr lang="en-US" sz="1200" dirty="0">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200" dirty="0">
                        <a:latin typeface="+mn-lt"/>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cap="none" normalizeH="0" baseline="0" dirty="0" smtClean="0">
                          <a:ln>
                            <a:noFill/>
                          </a:ln>
                          <a:solidFill>
                            <a:schemeClr val="tx1"/>
                          </a:solidFill>
                          <a:effectLst/>
                          <a:latin typeface="+mn-lt"/>
                          <a:cs typeface="Arial" pitchFamily="34" charset="0"/>
                        </a:rPr>
                        <a:t>Good acuity</a:t>
                      </a:r>
                      <a:endParaRPr kumimoji="0" lang="en-US" sz="1200" b="0" i="0" u="none" strike="noStrike" cap="none" normalizeH="0" baseline="0" dirty="0">
                        <a:ln>
                          <a:noFill/>
                        </a:ln>
                        <a:solidFill>
                          <a:schemeClr val="tx1"/>
                        </a:solidFill>
                        <a:effectLst/>
                        <a:latin typeface="+mn-lt"/>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cap="none" normalizeH="0" baseline="0" dirty="0" smtClean="0">
                          <a:ln>
                            <a:noFill/>
                          </a:ln>
                          <a:solidFill>
                            <a:schemeClr val="tx1"/>
                          </a:solidFill>
                          <a:effectLst/>
                          <a:latin typeface="+mn-lt"/>
                          <a:cs typeface="Arial" pitchFamily="34" charset="0"/>
                        </a:rPr>
                        <a:t>Poor acuity</a:t>
                      </a:r>
                      <a:endParaRPr kumimoji="0" lang="en-US" sz="1200" b="0" i="0" u="none" strike="noStrike" cap="none" normalizeH="0" baseline="0" dirty="0">
                        <a:ln>
                          <a:noFill/>
                        </a:ln>
                        <a:solidFill>
                          <a:schemeClr val="tx1"/>
                        </a:solidFill>
                        <a:effectLst/>
                        <a:latin typeface="+mn-lt"/>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263744">
                <a:tc rowSpan="2">
                  <a:txBody>
                    <a:bodyPr/>
                    <a:lstStyle/>
                    <a:p>
                      <a:pPr algn="ctr" eaLnBrk="1" hangingPunct="1">
                        <a:buFont typeface="Wingdings" charset="2"/>
                        <a:buNone/>
                      </a:pPr>
                      <a:r>
                        <a:rPr lang="en-US" altLang="en-US" sz="1400" b="0" u="none" dirty="0" smtClean="0">
                          <a:solidFill>
                            <a:srgbClr val="528693"/>
                          </a:solidFill>
                          <a:latin typeface="+mn-lt"/>
                        </a:rPr>
                        <a:t>The inner and outer segments : </a:t>
                      </a:r>
                    </a:p>
                    <a:p>
                      <a:pPr algn="l" eaLnBrk="1" hangingPunct="1">
                        <a:buFont typeface="Wingdings" charset="2"/>
                        <a:buNone/>
                      </a:pPr>
                      <a:r>
                        <a:rPr lang="en-US" altLang="en-US" sz="1200" dirty="0" smtClean="0">
                          <a:latin typeface="+mn-lt"/>
                        </a:rPr>
                        <a:t>Are connected by a ciliary stalk through which the </a:t>
                      </a:r>
                      <a:r>
                        <a:rPr lang="en-US" altLang="en-US" sz="1200" dirty="0" smtClean="0">
                          <a:solidFill>
                            <a:srgbClr val="FF0000"/>
                          </a:solidFill>
                          <a:latin typeface="+mn-lt"/>
                        </a:rPr>
                        <a:t>photosensitive compounds travel from the inner segment </a:t>
                      </a:r>
                      <a:r>
                        <a:rPr lang="en-US" altLang="en-US" sz="1200" dirty="0" smtClean="0">
                          <a:solidFill>
                            <a:schemeClr val="tx1"/>
                          </a:solidFill>
                          <a:latin typeface="+mn-lt"/>
                        </a:rPr>
                        <a:t>(where they are manufactured) </a:t>
                      </a:r>
                      <a:r>
                        <a:rPr lang="en-US" altLang="en-US" sz="1200" dirty="0" smtClean="0">
                          <a:solidFill>
                            <a:srgbClr val="FF0000"/>
                          </a:solidFill>
                          <a:latin typeface="+mn-lt"/>
                        </a:rPr>
                        <a:t>to the outer segment of the rods and cones</a:t>
                      </a:r>
                      <a:r>
                        <a:rPr lang="en-US" altLang="en-US" sz="1200" dirty="0" smtClean="0">
                          <a:solidFill>
                            <a:schemeClr val="tx1"/>
                          </a:solidFill>
                          <a:latin typeface="+mn-lt"/>
                        </a:rPr>
                        <a:t> (where they are used)</a:t>
                      </a:r>
                      <a:endParaRPr lang="en-US" altLang="en-US" sz="12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1400" b="0" u="none" dirty="0" smtClean="0">
                          <a:solidFill>
                            <a:srgbClr val="528693"/>
                          </a:solidFill>
                          <a:latin typeface="+mn-lt"/>
                        </a:rPr>
                        <a:t>Outer segment: </a:t>
                      </a:r>
                      <a:r>
                        <a:rPr lang="en-US" altLang="en-US" sz="1200" dirty="0" smtClean="0">
                          <a:latin typeface="+mn-lt"/>
                        </a:rPr>
                        <a:t>(modified cilia)</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smtClean="0">
                          <a:latin typeface="+mn-lt"/>
                        </a:rPr>
                        <a:t>Has disks full of photosensitive pigment (</a:t>
                      </a:r>
                      <a:r>
                        <a:rPr lang="en-US" altLang="en-US" sz="1200" dirty="0" smtClean="0">
                          <a:solidFill>
                            <a:srgbClr val="FF0000"/>
                          </a:solidFill>
                          <a:latin typeface="+mn-lt"/>
                        </a:rPr>
                        <a:t>rhodopsin</a:t>
                      </a:r>
                      <a:r>
                        <a:rPr lang="en-US" altLang="en-US" sz="1200" dirty="0" smtClean="0">
                          <a:latin typeface="+mn-lt"/>
                        </a:rPr>
                        <a:t>) react with light to initiate action potential.</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smtClean="0">
                          <a:latin typeface="+mn-lt"/>
                        </a:rPr>
                        <a:t>There are </a:t>
                      </a:r>
                      <a:r>
                        <a:rPr lang="en-US" altLang="en-US" sz="1200" dirty="0" err="1" smtClean="0">
                          <a:latin typeface="+mn-lt"/>
                        </a:rPr>
                        <a:t>na</a:t>
                      </a:r>
                      <a:r>
                        <a:rPr lang="en-US" altLang="en-US" sz="1200" dirty="0" smtClean="0">
                          <a:latin typeface="+mn-lt"/>
                        </a:rPr>
                        <a:t> channels in the outer segment.</a:t>
                      </a:r>
                      <a:endParaRPr lang="en-US" altLang="en-US" sz="12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0" lang="en-US" altLang="en-US" sz="1400" b="0" u="none" kern="1200" dirty="0" smtClean="0">
                          <a:solidFill>
                            <a:srgbClr val="528693"/>
                          </a:solidFill>
                          <a:latin typeface="+mn-lt"/>
                          <a:ea typeface="+mn-ea"/>
                          <a:cs typeface="+mn-cs"/>
                        </a:rPr>
                        <a:t>Outer segment: </a:t>
                      </a: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US" altLang="en-US" sz="1200" dirty="0" smtClean="0">
                          <a:latin typeface="+mn-lt"/>
                        </a:rPr>
                        <a:t>Conical </a:t>
                      </a: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US" altLang="en-US" sz="1200" dirty="0" smtClean="0">
                          <a:latin typeface="+mn-lt"/>
                        </a:rPr>
                        <a:t>Small </a:t>
                      </a: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US" altLang="en-US" sz="1200" dirty="0" smtClean="0">
                          <a:latin typeface="+mn-lt"/>
                        </a:rPr>
                        <a:t>Contain 3 types of rhodopsin</a:t>
                      </a:r>
                    </a:p>
                    <a:p>
                      <a:pPr algn="ctr"/>
                      <a:endParaRPr lang="en-US" sz="12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0" lang="en-US" altLang="en-US" sz="1400" b="0" u="none" kern="1200" dirty="0" smtClean="0">
                          <a:solidFill>
                            <a:srgbClr val="528693"/>
                          </a:solidFill>
                          <a:latin typeface="+mn-lt"/>
                          <a:ea typeface="+mn-ea"/>
                          <a:cs typeface="+mn-cs"/>
                        </a:rPr>
                        <a:t>Outer segment: </a:t>
                      </a:r>
                    </a:p>
                    <a:p>
                      <a:pPr marL="285750" indent="-285750" algn="l">
                        <a:buFont typeface="Arial" charset="0"/>
                        <a:buChar char="•"/>
                      </a:pPr>
                      <a:r>
                        <a:rPr lang="en-US" altLang="en-US" sz="1200" dirty="0" smtClean="0">
                          <a:latin typeface="+mn-lt"/>
                        </a:rPr>
                        <a:t>Big</a:t>
                      </a:r>
                    </a:p>
                    <a:p>
                      <a:pPr marL="285750" indent="-285750" algn="l">
                        <a:buFont typeface="Arial" charset="0"/>
                        <a:buChar char="•"/>
                      </a:pPr>
                      <a:r>
                        <a:rPr lang="en-US" altLang="en-US" sz="1200" u="sng" dirty="0" smtClean="0">
                          <a:latin typeface="+mn-lt"/>
                        </a:rPr>
                        <a:t>Rode</a:t>
                      </a:r>
                      <a:r>
                        <a:rPr lang="en-US" altLang="en-US" sz="1200" dirty="0" smtClean="0">
                          <a:latin typeface="+mn-lt"/>
                        </a:rPr>
                        <a:t> like</a:t>
                      </a:r>
                    </a:p>
                    <a:p>
                      <a:pPr marL="285750" indent="-285750" algn="l">
                        <a:buFont typeface="Arial" charset="0"/>
                        <a:buChar char="•"/>
                      </a:pPr>
                      <a:r>
                        <a:rPr lang="en-US" altLang="en-US" sz="1200" dirty="0" smtClean="0">
                          <a:latin typeface="+mn-lt"/>
                        </a:rPr>
                        <a:t>Contain one type of rhodopsin</a:t>
                      </a:r>
                      <a:endParaRPr lang="en-US" sz="12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70840">
                <a:tc vMerge="1">
                  <a:txBody>
                    <a:bodyPr/>
                    <a:lstStyle/>
                    <a:p>
                      <a:pPr marL="285750" marR="0" indent="-285750" algn="ctr" defTabSz="914400" rtl="0" eaLnBrk="1" fontAlgn="auto" latinLnBrk="0" hangingPunct="1">
                        <a:lnSpc>
                          <a:spcPct val="100000"/>
                        </a:lnSpc>
                        <a:spcBef>
                          <a:spcPts val="0"/>
                        </a:spcBef>
                        <a:spcAft>
                          <a:spcPts val="0"/>
                        </a:spcAft>
                        <a:buClrTx/>
                        <a:buSzTx/>
                        <a:buFontTx/>
                        <a:buChar char="-"/>
                        <a:tabLst/>
                        <a:defRPr/>
                      </a:pPr>
                      <a:endParaRPr lang="en-US" altLang="en-US"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0" lang="en-US" altLang="en-US" sz="1400" b="0" u="none" kern="1200" dirty="0" smtClean="0">
                          <a:solidFill>
                            <a:srgbClr val="528693"/>
                          </a:solidFill>
                          <a:latin typeface="+mn-lt"/>
                          <a:ea typeface="+mn-ea"/>
                          <a:cs typeface="+mn-cs"/>
                        </a:rPr>
                        <a:t>Inner segment: </a:t>
                      </a:r>
                    </a:p>
                    <a:p>
                      <a:pPr marL="171450" indent="-171450" algn="l">
                        <a:buFont typeface="Arial" panose="020B0604020202020204" pitchFamily="34" charset="0"/>
                        <a:buChar char="•"/>
                      </a:pPr>
                      <a:r>
                        <a:rPr lang="en-US" altLang="en-US" sz="1200" dirty="0" smtClean="0">
                          <a:latin typeface="+mn-lt"/>
                        </a:rPr>
                        <a:t>Full of mitochondria (source of energy for </a:t>
                      </a:r>
                      <a:r>
                        <a:rPr lang="en-US" altLang="en-US" sz="1200" dirty="0" err="1" smtClean="0">
                          <a:latin typeface="+mn-lt"/>
                        </a:rPr>
                        <a:t>na</a:t>
                      </a:r>
                      <a:r>
                        <a:rPr lang="en-US" altLang="en-US" sz="1200" dirty="0" smtClean="0">
                          <a:latin typeface="+mn-lt"/>
                        </a:rPr>
                        <a:t>-k pump).</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smtClean="0">
                          <a:latin typeface="+mn-lt"/>
                        </a:rPr>
                        <a:t>There is </a:t>
                      </a:r>
                      <a:r>
                        <a:rPr lang="en-US" altLang="en-US" sz="1200" dirty="0" err="1" smtClean="0">
                          <a:latin typeface="+mn-lt"/>
                        </a:rPr>
                        <a:t>na</a:t>
                      </a:r>
                      <a:r>
                        <a:rPr lang="en-US" altLang="en-US" sz="1200" dirty="0" smtClean="0">
                          <a:latin typeface="+mn-lt"/>
                        </a:rPr>
                        <a:t>-k pump in inner segment.</a:t>
                      </a:r>
                      <a:endParaRPr lang="en-US" altLang="en-US" sz="12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en-US" sz="1200" dirty="0" smtClean="0">
                        <a:latin typeface="+mn-l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1200" dirty="0" smtClean="0">
                          <a:latin typeface="+mn-lt"/>
                        </a:rPr>
                        <a:t>Thick in cones</a:t>
                      </a:r>
                    </a:p>
                    <a:p>
                      <a:pPr algn="ctr"/>
                      <a:endParaRPr lang="en-US" sz="12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2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8109" y="1215008"/>
            <a:ext cx="4464495" cy="2574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p:nvPr/>
        </p:nvCxnSpPr>
        <p:spPr>
          <a:xfrm>
            <a:off x="8398668" y="1511032"/>
            <a:ext cx="792088" cy="0"/>
          </a:xfrm>
          <a:prstGeom prst="line">
            <a:avLst/>
          </a:prstGeom>
          <a:ln w="38100">
            <a:solidFill>
              <a:srgbClr val="A954AB"/>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598468" y="1772816"/>
            <a:ext cx="424732" cy="0"/>
          </a:xfrm>
          <a:prstGeom prst="line">
            <a:avLst/>
          </a:prstGeom>
          <a:ln w="38100">
            <a:solidFill>
              <a:srgbClr val="A954A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0270876" y="1511032"/>
            <a:ext cx="576064" cy="0"/>
          </a:xfrm>
          <a:prstGeom prst="line">
            <a:avLst/>
          </a:prstGeom>
          <a:ln w="38100">
            <a:solidFill>
              <a:srgbClr val="528693"/>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462564" y="3501008"/>
            <a:ext cx="360040" cy="0"/>
          </a:xfrm>
          <a:prstGeom prst="line">
            <a:avLst/>
          </a:prstGeom>
          <a:ln w="38100">
            <a:solidFill>
              <a:srgbClr val="528693"/>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608141" y="1650310"/>
            <a:ext cx="1536514" cy="214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3629485" y="3356992"/>
            <a:ext cx="1579136" cy="152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179" y="1196752"/>
            <a:ext cx="2596913"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2638028" y="1340768"/>
            <a:ext cx="424732" cy="0"/>
          </a:xfrm>
          <a:prstGeom prst="line">
            <a:avLst/>
          </a:prstGeom>
          <a:ln w="38100">
            <a:solidFill>
              <a:srgbClr val="A954AB"/>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93812" y="1340768"/>
            <a:ext cx="360040" cy="0"/>
          </a:xfrm>
          <a:prstGeom prst="line">
            <a:avLst/>
          </a:prstGeom>
          <a:ln w="38100">
            <a:solidFill>
              <a:srgbClr val="528693"/>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589058" y="1137955"/>
            <a:ext cx="576064" cy="261610"/>
          </a:xfrm>
          <a:prstGeom prst="rect">
            <a:avLst/>
          </a:prstGeom>
          <a:noFill/>
        </p:spPr>
        <p:txBody>
          <a:bodyPr wrap="square" rtlCol="0">
            <a:spAutoFit/>
          </a:bodyPr>
          <a:lstStyle/>
          <a:p>
            <a:r>
              <a:rPr lang="en-US" sz="1050" b="1" dirty="0">
                <a:solidFill>
                  <a:schemeClr val="bg1"/>
                </a:solidFill>
              </a:rPr>
              <a:t>Cones</a:t>
            </a:r>
          </a:p>
        </p:txBody>
      </p:sp>
      <p:sp>
        <p:nvSpPr>
          <p:cNvPr id="33" name="TextBox 32"/>
          <p:cNvSpPr txBox="1"/>
          <p:nvPr/>
        </p:nvSpPr>
        <p:spPr>
          <a:xfrm>
            <a:off x="631559" y="1124744"/>
            <a:ext cx="576064" cy="261610"/>
          </a:xfrm>
          <a:prstGeom prst="rect">
            <a:avLst/>
          </a:prstGeom>
          <a:noFill/>
        </p:spPr>
        <p:txBody>
          <a:bodyPr wrap="square" rtlCol="0">
            <a:spAutoFit/>
          </a:bodyPr>
          <a:lstStyle/>
          <a:p>
            <a:r>
              <a:rPr lang="en-US" sz="1050" b="1">
                <a:solidFill>
                  <a:schemeClr val="bg1"/>
                </a:solidFill>
              </a:rPr>
              <a:t>Rods</a:t>
            </a:r>
            <a:endParaRPr lang="en-US" sz="1050" b="1" dirty="0">
              <a:solidFill>
                <a:schemeClr val="bg1"/>
              </a:solidFill>
            </a:endParaRPr>
          </a:p>
        </p:txBody>
      </p:sp>
      <p:sp>
        <p:nvSpPr>
          <p:cNvPr id="34" name="TextBox 33"/>
          <p:cNvSpPr txBox="1"/>
          <p:nvPr/>
        </p:nvSpPr>
        <p:spPr>
          <a:xfrm>
            <a:off x="1324374" y="1330422"/>
            <a:ext cx="1544997" cy="253916"/>
          </a:xfrm>
          <a:prstGeom prst="rect">
            <a:avLst/>
          </a:prstGeom>
          <a:noFill/>
        </p:spPr>
        <p:txBody>
          <a:bodyPr wrap="square" rtlCol="0">
            <a:spAutoFit/>
          </a:bodyPr>
          <a:lstStyle/>
          <a:p>
            <a:r>
              <a:rPr lang="en-US" sz="1050" b="1" dirty="0">
                <a:solidFill>
                  <a:schemeClr val="bg1"/>
                </a:solidFill>
              </a:rPr>
              <a:t>Plasma membrane </a:t>
            </a:r>
          </a:p>
        </p:txBody>
      </p:sp>
      <p:sp>
        <p:nvSpPr>
          <p:cNvPr id="35" name="TextBox 34"/>
          <p:cNvSpPr txBox="1"/>
          <p:nvPr/>
        </p:nvSpPr>
        <p:spPr>
          <a:xfrm>
            <a:off x="1387737" y="2368877"/>
            <a:ext cx="1087739" cy="253916"/>
          </a:xfrm>
          <a:prstGeom prst="rect">
            <a:avLst/>
          </a:prstGeom>
          <a:noFill/>
        </p:spPr>
        <p:txBody>
          <a:bodyPr wrap="square" rtlCol="0">
            <a:spAutoFit/>
          </a:bodyPr>
          <a:lstStyle/>
          <a:p>
            <a:r>
              <a:rPr lang="en-US" sz="1050" b="1" dirty="0">
                <a:solidFill>
                  <a:schemeClr val="bg1"/>
                </a:solidFill>
              </a:rPr>
              <a:t>Ciliary neck</a:t>
            </a:r>
          </a:p>
        </p:txBody>
      </p:sp>
      <p:sp>
        <p:nvSpPr>
          <p:cNvPr id="36" name="TextBox 35"/>
          <p:cNvSpPr txBox="1"/>
          <p:nvPr/>
        </p:nvSpPr>
        <p:spPr>
          <a:xfrm>
            <a:off x="1372489" y="2609018"/>
            <a:ext cx="1086292" cy="253916"/>
          </a:xfrm>
          <a:prstGeom prst="rect">
            <a:avLst/>
          </a:prstGeom>
          <a:noFill/>
        </p:spPr>
        <p:txBody>
          <a:bodyPr wrap="square" rtlCol="0">
            <a:spAutoFit/>
          </a:bodyPr>
          <a:lstStyle/>
          <a:p>
            <a:r>
              <a:rPr lang="en-US" sz="1050" b="1">
                <a:solidFill>
                  <a:schemeClr val="bg1"/>
                </a:solidFill>
              </a:rPr>
              <a:t>Mitochandria</a:t>
            </a:r>
            <a:endParaRPr lang="en-US" sz="1050" b="1" dirty="0">
              <a:solidFill>
                <a:schemeClr val="bg1"/>
              </a:solidFill>
            </a:endParaRPr>
          </a:p>
        </p:txBody>
      </p:sp>
      <p:sp>
        <p:nvSpPr>
          <p:cNvPr id="37" name="TextBox 36"/>
          <p:cNvSpPr txBox="1"/>
          <p:nvPr/>
        </p:nvSpPr>
        <p:spPr>
          <a:xfrm>
            <a:off x="1544225" y="3103076"/>
            <a:ext cx="742820" cy="253916"/>
          </a:xfrm>
          <a:prstGeom prst="rect">
            <a:avLst/>
          </a:prstGeom>
          <a:noFill/>
        </p:spPr>
        <p:txBody>
          <a:bodyPr wrap="square" rtlCol="0">
            <a:spAutoFit/>
          </a:bodyPr>
          <a:lstStyle/>
          <a:p>
            <a:r>
              <a:rPr lang="en-US" sz="1050" b="1">
                <a:solidFill>
                  <a:schemeClr val="bg1"/>
                </a:solidFill>
              </a:rPr>
              <a:t>Nucleus</a:t>
            </a:r>
            <a:endParaRPr lang="en-US" sz="1050" b="1" dirty="0">
              <a:solidFill>
                <a:schemeClr val="bg1"/>
              </a:solidFill>
            </a:endParaRPr>
          </a:p>
        </p:txBody>
      </p:sp>
      <p:sp>
        <p:nvSpPr>
          <p:cNvPr id="38" name="TextBox 37"/>
          <p:cNvSpPr txBox="1"/>
          <p:nvPr/>
        </p:nvSpPr>
        <p:spPr>
          <a:xfrm>
            <a:off x="992706" y="2017799"/>
            <a:ext cx="576064" cy="261610"/>
          </a:xfrm>
          <a:prstGeom prst="rect">
            <a:avLst/>
          </a:prstGeom>
          <a:noFill/>
        </p:spPr>
        <p:txBody>
          <a:bodyPr wrap="square" rtlCol="0">
            <a:spAutoFit/>
          </a:bodyPr>
          <a:lstStyle/>
          <a:p>
            <a:r>
              <a:rPr lang="en-US" sz="1050" b="1">
                <a:solidFill>
                  <a:schemeClr val="bg1"/>
                </a:solidFill>
              </a:rPr>
              <a:t>Disks</a:t>
            </a:r>
            <a:endParaRPr lang="en-US" sz="1050" b="1" dirty="0">
              <a:solidFill>
                <a:schemeClr val="bg1"/>
              </a:solidFill>
            </a:endParaRPr>
          </a:p>
        </p:txBody>
      </p:sp>
      <p:sp>
        <p:nvSpPr>
          <p:cNvPr id="39" name="TextBox 38"/>
          <p:cNvSpPr txBox="1"/>
          <p:nvPr/>
        </p:nvSpPr>
        <p:spPr>
          <a:xfrm>
            <a:off x="2258805" y="2024283"/>
            <a:ext cx="758446" cy="261610"/>
          </a:xfrm>
          <a:prstGeom prst="rect">
            <a:avLst/>
          </a:prstGeom>
          <a:noFill/>
        </p:spPr>
        <p:txBody>
          <a:bodyPr wrap="square" rtlCol="0">
            <a:spAutoFit/>
          </a:bodyPr>
          <a:lstStyle/>
          <a:p>
            <a:r>
              <a:rPr lang="en-US" sz="1050" b="1">
                <a:solidFill>
                  <a:schemeClr val="bg1"/>
                </a:solidFill>
              </a:rPr>
              <a:t>Sacs</a:t>
            </a:r>
            <a:endParaRPr lang="en-US" sz="1050" b="1" dirty="0">
              <a:solidFill>
                <a:schemeClr val="bg1"/>
              </a:solidFill>
            </a:endParaRPr>
          </a:p>
        </p:txBody>
      </p:sp>
    </p:spTree>
    <p:extLst>
      <p:ext uri="{BB962C8B-B14F-4D97-AF65-F5344CB8AC3E}">
        <p14:creationId xmlns:p14="http://schemas.microsoft.com/office/powerpoint/2010/main" val="207534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Structure of photoreceptor </a:t>
            </a:r>
            <a:endParaRPr lang="en-US" sz="3200" dirty="0"/>
          </a:p>
        </p:txBody>
      </p:sp>
      <p:sp>
        <p:nvSpPr>
          <p:cNvPr id="3" name="Slide Number Placeholder 2"/>
          <p:cNvSpPr>
            <a:spLocks noGrp="1"/>
          </p:cNvSpPr>
          <p:nvPr>
            <p:ph type="sldNum" sz="quarter" idx="12"/>
          </p:nvPr>
        </p:nvSpPr>
        <p:spPr/>
        <p:txBody>
          <a:bodyPr/>
          <a:lstStyle/>
          <a:p>
            <a:fld id="{4929A69E-7D8F-4515-9605-0315ABD4F316}" type="slidenum">
              <a:rPr lang="en-US" smtClean="0"/>
              <a:t>5</a:t>
            </a:fld>
            <a:endParaRPr lang="en-US" dirty="0"/>
          </a:p>
        </p:txBody>
      </p:sp>
      <p:sp>
        <p:nvSpPr>
          <p:cNvPr id="4" name="object 16"/>
          <p:cNvSpPr/>
          <p:nvPr/>
        </p:nvSpPr>
        <p:spPr>
          <a:xfrm>
            <a:off x="1485900" y="1143001"/>
            <a:ext cx="9101074" cy="3870176"/>
          </a:xfrm>
          <a:prstGeom prst="rect">
            <a:avLst/>
          </a:prstGeom>
          <a:blipFill>
            <a:blip r:embed="rId2" cstate="print"/>
            <a:srcRect/>
            <a:stretch>
              <a:fillRect t="-6766"/>
            </a:stretch>
          </a:blipFill>
        </p:spPr>
        <p:txBody>
          <a:bodyPr wrap="square" lIns="0" tIns="0" rIns="0" bIns="0" rtlCol="0"/>
          <a:lstStyle/>
          <a:p>
            <a:endParaRPr/>
          </a:p>
        </p:txBody>
      </p:sp>
      <p:sp>
        <p:nvSpPr>
          <p:cNvPr id="5" name="Rectangle 4"/>
          <p:cNvSpPr/>
          <p:nvPr/>
        </p:nvSpPr>
        <p:spPr>
          <a:xfrm>
            <a:off x="1125860" y="3212976"/>
            <a:ext cx="2880320" cy="1656184"/>
          </a:xfrm>
          <a:prstGeom prst="rect">
            <a:avLst/>
          </a:prstGeom>
          <a:noFill/>
          <a:ln>
            <a:solidFill>
              <a:srgbClr val="5286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charset="0"/>
              <a:buChar char="•"/>
            </a:pPr>
            <a:r>
              <a:rPr lang="en-US" sz="1400" spc="-105" dirty="0" smtClean="0">
                <a:solidFill>
                  <a:schemeClr val="tx1"/>
                </a:solidFill>
                <a:cs typeface="Trebuchet MS"/>
              </a:rPr>
              <a:t>Each </a:t>
            </a:r>
            <a:r>
              <a:rPr lang="en-US" sz="1400" spc="-30" dirty="0" smtClean="0">
                <a:solidFill>
                  <a:schemeClr val="tx1"/>
                </a:solidFill>
                <a:cs typeface="Trebuchet MS"/>
              </a:rPr>
              <a:t>rod </a:t>
            </a:r>
            <a:r>
              <a:rPr lang="en-US" sz="1400" spc="-75" dirty="0" smtClean="0">
                <a:solidFill>
                  <a:schemeClr val="tx1"/>
                </a:solidFill>
                <a:cs typeface="Trebuchet MS"/>
              </a:rPr>
              <a:t>contains </a:t>
            </a:r>
            <a:r>
              <a:rPr lang="en-US" sz="1400" spc="-150" dirty="0" smtClean="0">
                <a:solidFill>
                  <a:schemeClr val="tx1"/>
                </a:solidFill>
                <a:cs typeface="Trebuchet MS"/>
              </a:rPr>
              <a:t>a </a:t>
            </a:r>
            <a:r>
              <a:rPr lang="en-US" sz="1400" spc="-80" dirty="0" smtClean="0">
                <a:solidFill>
                  <a:schemeClr val="tx1"/>
                </a:solidFill>
                <a:cs typeface="Trebuchet MS"/>
              </a:rPr>
              <a:t>stack</a:t>
            </a:r>
            <a:r>
              <a:rPr lang="en-US" sz="1400" spc="95" dirty="0" smtClean="0">
                <a:solidFill>
                  <a:schemeClr val="tx1"/>
                </a:solidFill>
                <a:cs typeface="Trebuchet MS"/>
              </a:rPr>
              <a:t> </a:t>
            </a:r>
            <a:r>
              <a:rPr lang="en-US" sz="1400" spc="-80" dirty="0" smtClean="0">
                <a:solidFill>
                  <a:schemeClr val="tx1"/>
                </a:solidFill>
                <a:cs typeface="Trebuchet MS"/>
              </a:rPr>
              <a:t>of </a:t>
            </a:r>
            <a:r>
              <a:rPr lang="en-US" sz="1400" spc="-60" dirty="0" smtClean="0">
                <a:solidFill>
                  <a:schemeClr val="tx1"/>
                </a:solidFill>
                <a:cs typeface="Trebuchet MS"/>
              </a:rPr>
              <a:t>disk </a:t>
            </a:r>
            <a:r>
              <a:rPr lang="en-US" sz="1400" spc="-80" dirty="0" smtClean="0">
                <a:solidFill>
                  <a:schemeClr val="tx1"/>
                </a:solidFill>
                <a:cs typeface="Trebuchet MS"/>
              </a:rPr>
              <a:t>membranes </a:t>
            </a:r>
            <a:r>
              <a:rPr lang="en-US" sz="1400" spc="-105" dirty="0" smtClean="0">
                <a:solidFill>
                  <a:schemeClr val="tx1"/>
                </a:solidFill>
                <a:cs typeface="Trebuchet MS"/>
              </a:rPr>
              <a:t>that</a:t>
            </a:r>
            <a:r>
              <a:rPr lang="en-US" sz="1400" spc="-65" dirty="0" smtClean="0">
                <a:solidFill>
                  <a:schemeClr val="tx1"/>
                </a:solidFill>
                <a:cs typeface="Trebuchet MS"/>
              </a:rPr>
              <a:t> </a:t>
            </a:r>
            <a:r>
              <a:rPr lang="en-US" sz="1400" spc="-95" dirty="0" smtClean="0">
                <a:solidFill>
                  <a:schemeClr val="tx1"/>
                </a:solidFill>
                <a:cs typeface="Trebuchet MS"/>
              </a:rPr>
              <a:t>are</a:t>
            </a:r>
            <a:r>
              <a:rPr lang="en-US" sz="1400" dirty="0" smtClean="0">
                <a:solidFill>
                  <a:schemeClr val="tx1"/>
                </a:solidFill>
                <a:cs typeface="Trebuchet MS"/>
              </a:rPr>
              <a:t> </a:t>
            </a:r>
            <a:r>
              <a:rPr lang="en-US" sz="1400" spc="-110" dirty="0" smtClean="0">
                <a:solidFill>
                  <a:schemeClr val="tx1"/>
                </a:solidFill>
                <a:cs typeface="Trebuchet MS"/>
              </a:rPr>
              <a:t>flattened</a:t>
            </a:r>
            <a:r>
              <a:rPr lang="en-US" sz="1400" spc="-125" dirty="0" smtClean="0">
                <a:solidFill>
                  <a:schemeClr val="tx1"/>
                </a:solidFill>
                <a:cs typeface="Trebuchet MS"/>
              </a:rPr>
              <a:t> </a:t>
            </a:r>
            <a:r>
              <a:rPr lang="en-US" sz="1400" spc="-75" dirty="0" smtClean="0">
                <a:solidFill>
                  <a:schemeClr val="tx1"/>
                </a:solidFill>
                <a:cs typeface="Trebuchet MS"/>
              </a:rPr>
              <a:t>membrane-bound</a:t>
            </a:r>
            <a:r>
              <a:rPr lang="en-US" sz="1400" dirty="0" smtClean="0">
                <a:solidFill>
                  <a:schemeClr val="tx1"/>
                </a:solidFill>
                <a:cs typeface="Trebuchet MS"/>
              </a:rPr>
              <a:t> </a:t>
            </a:r>
            <a:r>
              <a:rPr lang="en-US" sz="1400" spc="-90" dirty="0" smtClean="0">
                <a:solidFill>
                  <a:schemeClr val="tx1"/>
                </a:solidFill>
                <a:cs typeface="Trebuchet MS"/>
              </a:rPr>
              <a:t>intracellular </a:t>
            </a:r>
            <a:r>
              <a:rPr lang="en-US" sz="1400" spc="-80" dirty="0" smtClean="0">
                <a:solidFill>
                  <a:schemeClr val="tx1"/>
                </a:solidFill>
                <a:cs typeface="Trebuchet MS"/>
              </a:rPr>
              <a:t>organelles</a:t>
            </a:r>
            <a:r>
              <a:rPr lang="en-US" sz="1400" spc="-70" dirty="0" smtClean="0">
                <a:solidFill>
                  <a:schemeClr val="tx1"/>
                </a:solidFill>
                <a:cs typeface="Trebuchet MS"/>
              </a:rPr>
              <a:t> </a:t>
            </a:r>
            <a:r>
              <a:rPr lang="en-US" sz="1400" spc="-105" dirty="0" smtClean="0">
                <a:solidFill>
                  <a:schemeClr val="tx1"/>
                </a:solidFill>
                <a:cs typeface="Trebuchet MS"/>
              </a:rPr>
              <a:t>that</a:t>
            </a:r>
            <a:r>
              <a:rPr lang="en-US" sz="1400" dirty="0" smtClean="0">
                <a:solidFill>
                  <a:schemeClr val="tx1"/>
                </a:solidFill>
                <a:cs typeface="Trebuchet MS"/>
              </a:rPr>
              <a:t> </a:t>
            </a:r>
            <a:r>
              <a:rPr lang="en-US" sz="1400" spc="-120" dirty="0" smtClean="0">
                <a:solidFill>
                  <a:schemeClr val="tx1"/>
                </a:solidFill>
                <a:cs typeface="Trebuchet MS"/>
              </a:rPr>
              <a:t>have </a:t>
            </a:r>
            <a:r>
              <a:rPr lang="en-US" sz="1400" spc="-95" dirty="0" smtClean="0">
                <a:solidFill>
                  <a:schemeClr val="tx1"/>
                </a:solidFill>
                <a:cs typeface="Trebuchet MS"/>
              </a:rPr>
              <a:t>detached </a:t>
            </a:r>
            <a:r>
              <a:rPr lang="en-US" sz="1400" spc="-70" dirty="0" smtClean="0">
                <a:solidFill>
                  <a:schemeClr val="tx1"/>
                </a:solidFill>
                <a:cs typeface="Trebuchet MS"/>
              </a:rPr>
              <a:t>from</a:t>
            </a:r>
            <a:r>
              <a:rPr lang="en-US" sz="1400" spc="5" dirty="0" smtClean="0">
                <a:solidFill>
                  <a:schemeClr val="tx1"/>
                </a:solidFill>
                <a:cs typeface="Trebuchet MS"/>
              </a:rPr>
              <a:t> </a:t>
            </a:r>
            <a:r>
              <a:rPr lang="en-US" sz="1400" spc="-90" dirty="0" smtClean="0">
                <a:solidFill>
                  <a:schemeClr val="tx1"/>
                </a:solidFill>
                <a:cs typeface="Trebuchet MS"/>
              </a:rPr>
              <a:t>the</a:t>
            </a:r>
            <a:r>
              <a:rPr lang="en-US" sz="1400" dirty="0" smtClean="0">
                <a:solidFill>
                  <a:schemeClr val="tx1"/>
                </a:solidFill>
                <a:cs typeface="Trebuchet MS"/>
              </a:rPr>
              <a:t> </a:t>
            </a:r>
            <a:r>
              <a:rPr lang="en-US" sz="1400" spc="-50" dirty="0" smtClean="0">
                <a:solidFill>
                  <a:schemeClr val="tx1"/>
                </a:solidFill>
                <a:cs typeface="Trebuchet MS"/>
              </a:rPr>
              <a:t>outer</a:t>
            </a:r>
            <a:r>
              <a:rPr lang="en-US" sz="1400" spc="-120" dirty="0" smtClean="0">
                <a:solidFill>
                  <a:schemeClr val="tx1"/>
                </a:solidFill>
                <a:cs typeface="Trebuchet MS"/>
              </a:rPr>
              <a:t> </a:t>
            </a:r>
            <a:r>
              <a:rPr lang="en-US" sz="1400" spc="-100" dirty="0" smtClean="0">
                <a:solidFill>
                  <a:schemeClr val="tx1"/>
                </a:solidFill>
                <a:cs typeface="Trebuchet MS"/>
              </a:rPr>
              <a:t>membrane.</a:t>
            </a:r>
            <a:endParaRPr lang="en-US" sz="1400" dirty="0" smtClean="0">
              <a:solidFill>
                <a:schemeClr val="tx1"/>
              </a:solidFill>
              <a:cs typeface="Trebuchet MS"/>
            </a:endParaRPr>
          </a:p>
          <a:p>
            <a:pPr marL="342900" indent="-342900">
              <a:buFont typeface="Arial" charset="0"/>
              <a:buChar char="•"/>
            </a:pPr>
            <a:r>
              <a:rPr lang="en-US" sz="1400" spc="-55" dirty="0" smtClean="0">
                <a:solidFill>
                  <a:schemeClr val="tx1"/>
                </a:solidFill>
                <a:cs typeface="Trebuchet MS"/>
              </a:rPr>
              <a:t>Disks </a:t>
            </a:r>
            <a:r>
              <a:rPr lang="en-US" sz="1400" spc="-95" dirty="0" smtClean="0">
                <a:solidFill>
                  <a:schemeClr val="tx1"/>
                </a:solidFill>
                <a:cs typeface="Trebuchet MS"/>
              </a:rPr>
              <a:t>are </a:t>
            </a:r>
            <a:r>
              <a:rPr lang="en-US" sz="1400" spc="-105" dirty="0" smtClean="0">
                <a:solidFill>
                  <a:schemeClr val="tx1"/>
                </a:solidFill>
                <a:cs typeface="Trebuchet MS"/>
              </a:rPr>
              <a:t>free</a:t>
            </a:r>
            <a:r>
              <a:rPr lang="en-US" sz="1400" spc="-25" dirty="0" smtClean="0">
                <a:solidFill>
                  <a:schemeClr val="tx1"/>
                </a:solidFill>
                <a:cs typeface="Trebuchet MS"/>
              </a:rPr>
              <a:t> </a:t>
            </a:r>
            <a:r>
              <a:rPr lang="en-US" sz="1400" spc="-105" dirty="0" smtClean="0">
                <a:solidFill>
                  <a:schemeClr val="tx1"/>
                </a:solidFill>
                <a:cs typeface="Trebuchet MS"/>
              </a:rPr>
              <a:t>floating</a:t>
            </a:r>
            <a:endParaRPr lang="en-US" sz="1400" dirty="0">
              <a:solidFill>
                <a:schemeClr val="tx1"/>
              </a:solidFill>
              <a:cs typeface="Trebuchet MS"/>
            </a:endParaRPr>
          </a:p>
        </p:txBody>
      </p:sp>
      <p:sp>
        <p:nvSpPr>
          <p:cNvPr id="7" name="object 27"/>
          <p:cNvSpPr/>
          <p:nvPr/>
        </p:nvSpPr>
        <p:spPr>
          <a:xfrm>
            <a:off x="609459" y="5242053"/>
            <a:ext cx="10969943" cy="970280"/>
          </a:xfrm>
          <a:custGeom>
            <a:avLst/>
            <a:gdLst/>
            <a:ahLst/>
            <a:cxnLst/>
            <a:rect l="l" t="t" r="r" b="b"/>
            <a:pathLst>
              <a:path w="8813800" h="970279">
                <a:moveTo>
                  <a:pt x="8328786" y="0"/>
                </a:moveTo>
                <a:lnTo>
                  <a:pt x="484986" y="0"/>
                </a:lnTo>
                <a:lnTo>
                  <a:pt x="438278" y="2220"/>
                </a:lnTo>
                <a:lnTo>
                  <a:pt x="392826" y="8744"/>
                </a:lnTo>
                <a:lnTo>
                  <a:pt x="348834" y="19371"/>
                </a:lnTo>
                <a:lnTo>
                  <a:pt x="306504" y="33895"/>
                </a:lnTo>
                <a:lnTo>
                  <a:pt x="266041" y="52115"/>
                </a:lnTo>
                <a:lnTo>
                  <a:pt x="227646" y="73826"/>
                </a:lnTo>
                <a:lnTo>
                  <a:pt x="191524" y="98826"/>
                </a:lnTo>
                <a:lnTo>
                  <a:pt x="157878" y="126911"/>
                </a:lnTo>
                <a:lnTo>
                  <a:pt x="126911" y="157879"/>
                </a:lnTo>
                <a:lnTo>
                  <a:pt x="98825" y="191525"/>
                </a:lnTo>
                <a:lnTo>
                  <a:pt x="73825" y="227647"/>
                </a:lnTo>
                <a:lnTo>
                  <a:pt x="52114" y="266041"/>
                </a:lnTo>
                <a:lnTo>
                  <a:pt x="33895" y="306505"/>
                </a:lnTo>
                <a:lnTo>
                  <a:pt x="19370" y="348835"/>
                </a:lnTo>
                <a:lnTo>
                  <a:pt x="8744" y="392827"/>
                </a:lnTo>
                <a:lnTo>
                  <a:pt x="2219" y="438279"/>
                </a:lnTo>
                <a:lnTo>
                  <a:pt x="0" y="484974"/>
                </a:lnTo>
                <a:lnTo>
                  <a:pt x="2221" y="531693"/>
                </a:lnTo>
                <a:lnTo>
                  <a:pt x="8746" y="577143"/>
                </a:lnTo>
                <a:lnTo>
                  <a:pt x="19372" y="621134"/>
                </a:lnTo>
                <a:lnTo>
                  <a:pt x="33897" y="663462"/>
                </a:lnTo>
                <a:lnTo>
                  <a:pt x="52117" y="703925"/>
                </a:lnTo>
                <a:lnTo>
                  <a:pt x="73828" y="742318"/>
                </a:lnTo>
                <a:lnTo>
                  <a:pt x="98828" y="778439"/>
                </a:lnTo>
                <a:lnTo>
                  <a:pt x="126913" y="812085"/>
                </a:lnTo>
                <a:lnTo>
                  <a:pt x="157880" y="843052"/>
                </a:lnTo>
                <a:lnTo>
                  <a:pt x="191526" y="871136"/>
                </a:lnTo>
                <a:lnTo>
                  <a:pt x="227647" y="896136"/>
                </a:lnTo>
                <a:lnTo>
                  <a:pt x="266041" y="917847"/>
                </a:lnTo>
                <a:lnTo>
                  <a:pt x="306505" y="936066"/>
                </a:lnTo>
                <a:lnTo>
                  <a:pt x="348834" y="950591"/>
                </a:lnTo>
                <a:lnTo>
                  <a:pt x="392826" y="961217"/>
                </a:lnTo>
                <a:lnTo>
                  <a:pt x="438278" y="967742"/>
                </a:lnTo>
                <a:lnTo>
                  <a:pt x="484986" y="969962"/>
                </a:lnTo>
                <a:lnTo>
                  <a:pt x="8328786" y="969962"/>
                </a:lnTo>
                <a:lnTo>
                  <a:pt x="8375492" y="967742"/>
                </a:lnTo>
                <a:lnTo>
                  <a:pt x="8420944" y="961217"/>
                </a:lnTo>
                <a:lnTo>
                  <a:pt x="8464936" y="950591"/>
                </a:lnTo>
                <a:lnTo>
                  <a:pt x="8507267" y="936066"/>
                </a:lnTo>
                <a:lnTo>
                  <a:pt x="8547732" y="917847"/>
                </a:lnTo>
                <a:lnTo>
                  <a:pt x="8586129" y="896135"/>
                </a:lnTo>
                <a:lnTo>
                  <a:pt x="8622253" y="871135"/>
                </a:lnTo>
                <a:lnTo>
                  <a:pt x="8655902" y="843050"/>
                </a:lnTo>
                <a:lnTo>
                  <a:pt x="8686873" y="812083"/>
                </a:lnTo>
                <a:lnTo>
                  <a:pt x="8714961" y="778437"/>
                </a:lnTo>
                <a:lnTo>
                  <a:pt x="8739964" y="742315"/>
                </a:lnTo>
                <a:lnTo>
                  <a:pt x="8761678" y="703920"/>
                </a:lnTo>
                <a:lnTo>
                  <a:pt x="8779900" y="663457"/>
                </a:lnTo>
                <a:lnTo>
                  <a:pt x="8794426" y="621127"/>
                </a:lnTo>
                <a:lnTo>
                  <a:pt x="8805054" y="577135"/>
                </a:lnTo>
                <a:lnTo>
                  <a:pt x="8811579" y="531683"/>
                </a:lnTo>
                <a:lnTo>
                  <a:pt x="8813798" y="484974"/>
                </a:lnTo>
                <a:lnTo>
                  <a:pt x="8811578" y="438279"/>
                </a:lnTo>
                <a:lnTo>
                  <a:pt x="8805053" y="392827"/>
                </a:lnTo>
                <a:lnTo>
                  <a:pt x="8794425" y="348835"/>
                </a:lnTo>
                <a:lnTo>
                  <a:pt x="8779898" y="306505"/>
                </a:lnTo>
                <a:lnTo>
                  <a:pt x="8761676" y="266041"/>
                </a:lnTo>
                <a:lnTo>
                  <a:pt x="8739962" y="227647"/>
                </a:lnTo>
                <a:lnTo>
                  <a:pt x="8714959" y="191525"/>
                </a:lnTo>
                <a:lnTo>
                  <a:pt x="8686871" y="157879"/>
                </a:lnTo>
                <a:lnTo>
                  <a:pt x="8655901" y="126911"/>
                </a:lnTo>
                <a:lnTo>
                  <a:pt x="8622252" y="98826"/>
                </a:lnTo>
                <a:lnTo>
                  <a:pt x="8586128" y="73826"/>
                </a:lnTo>
                <a:lnTo>
                  <a:pt x="8547731" y="52115"/>
                </a:lnTo>
                <a:lnTo>
                  <a:pt x="8507266" y="33895"/>
                </a:lnTo>
                <a:lnTo>
                  <a:pt x="8464936" y="19371"/>
                </a:lnTo>
                <a:lnTo>
                  <a:pt x="8420944" y="8744"/>
                </a:lnTo>
                <a:lnTo>
                  <a:pt x="8375492" y="2220"/>
                </a:lnTo>
                <a:lnTo>
                  <a:pt x="8328786" y="0"/>
                </a:lnTo>
                <a:close/>
              </a:path>
            </a:pathLst>
          </a:custGeom>
          <a:noFill/>
        </p:spPr>
        <p:txBody>
          <a:bodyPr wrap="square" lIns="0" tIns="0" rIns="0" bIns="0" rtlCol="0"/>
          <a:lstStyle/>
          <a:p>
            <a:endParaRPr lang="en-US" sz="1600" spc="-15" dirty="0" smtClean="0">
              <a:cs typeface="Trebuchet MS"/>
            </a:endParaRPr>
          </a:p>
          <a:p>
            <a:r>
              <a:rPr lang="en-US" sz="1600" spc="-15" dirty="0" smtClean="0">
                <a:cs typeface="Trebuchet MS"/>
              </a:rPr>
              <a:t>The</a:t>
            </a:r>
            <a:r>
              <a:rPr lang="en-US" sz="1600" spc="-50" dirty="0" smtClean="0">
                <a:cs typeface="Trebuchet MS"/>
              </a:rPr>
              <a:t> </a:t>
            </a:r>
            <a:r>
              <a:rPr lang="en-US" sz="1600" spc="-20" dirty="0" smtClean="0">
                <a:solidFill>
                  <a:srgbClr val="528693"/>
                </a:solidFill>
                <a:cs typeface="Trebuchet MS"/>
              </a:rPr>
              <a:t>saccules</a:t>
            </a:r>
            <a:r>
              <a:rPr lang="en-US" sz="1600" spc="-70" dirty="0" smtClean="0">
                <a:solidFill>
                  <a:srgbClr val="528693"/>
                </a:solidFill>
                <a:cs typeface="Trebuchet MS"/>
              </a:rPr>
              <a:t> </a:t>
            </a:r>
            <a:r>
              <a:rPr lang="en-US" sz="1600" spc="-5" dirty="0" smtClean="0">
                <a:solidFill>
                  <a:srgbClr val="528693"/>
                </a:solidFill>
                <a:cs typeface="Trebuchet MS"/>
              </a:rPr>
              <a:t>and</a:t>
            </a:r>
            <a:r>
              <a:rPr lang="en-US" sz="1600" spc="-45" dirty="0" smtClean="0">
                <a:solidFill>
                  <a:srgbClr val="528693"/>
                </a:solidFill>
                <a:cs typeface="Trebuchet MS"/>
              </a:rPr>
              <a:t> </a:t>
            </a:r>
            <a:r>
              <a:rPr lang="en-US" sz="1600" spc="-15" dirty="0" smtClean="0">
                <a:solidFill>
                  <a:srgbClr val="528693"/>
                </a:solidFill>
                <a:cs typeface="Trebuchet MS"/>
              </a:rPr>
              <a:t>disks</a:t>
            </a:r>
            <a:r>
              <a:rPr lang="en-US" sz="1600" spc="-55" dirty="0" smtClean="0">
                <a:solidFill>
                  <a:srgbClr val="528693"/>
                </a:solidFill>
                <a:cs typeface="Trebuchet MS"/>
              </a:rPr>
              <a:t> </a:t>
            </a:r>
            <a:r>
              <a:rPr lang="en-US" sz="1600" spc="-10" dirty="0" smtClean="0">
                <a:cs typeface="Trebuchet MS"/>
              </a:rPr>
              <a:t>contain</a:t>
            </a:r>
            <a:r>
              <a:rPr lang="en-US" sz="1600" spc="-45" dirty="0" smtClean="0">
                <a:cs typeface="Trebuchet MS"/>
              </a:rPr>
              <a:t> </a:t>
            </a:r>
            <a:r>
              <a:rPr lang="en-US" sz="1600" spc="-15" dirty="0" smtClean="0">
                <a:cs typeface="Trebuchet MS"/>
              </a:rPr>
              <a:t>the</a:t>
            </a:r>
            <a:r>
              <a:rPr lang="en-US" sz="1600" spc="-45" dirty="0" smtClean="0">
                <a:cs typeface="Trebuchet MS"/>
              </a:rPr>
              <a:t> </a:t>
            </a:r>
            <a:r>
              <a:rPr lang="en-US" sz="1600" spc="-20" dirty="0" smtClean="0">
                <a:cs typeface="Trebuchet MS"/>
              </a:rPr>
              <a:t>photosensitive</a:t>
            </a:r>
            <a:r>
              <a:rPr lang="en-US" sz="1600" spc="-55" dirty="0" smtClean="0">
                <a:cs typeface="Trebuchet MS"/>
              </a:rPr>
              <a:t> </a:t>
            </a:r>
            <a:r>
              <a:rPr lang="en-US" sz="1600" spc="20" dirty="0" smtClean="0">
                <a:cs typeface="Trebuchet MS"/>
              </a:rPr>
              <a:t>compounds</a:t>
            </a:r>
            <a:r>
              <a:rPr lang="en-US" sz="1600" spc="-15" dirty="0" smtClean="0">
                <a:cs typeface="Trebuchet MS"/>
              </a:rPr>
              <a:t> </a:t>
            </a:r>
            <a:r>
              <a:rPr lang="en-US" sz="1600" dirty="0" smtClean="0">
                <a:cs typeface="Trebuchet MS"/>
              </a:rPr>
              <a:t>that</a:t>
            </a:r>
            <a:r>
              <a:rPr lang="en-US" sz="1600" spc="-60" dirty="0" smtClean="0">
                <a:cs typeface="Trebuchet MS"/>
              </a:rPr>
              <a:t> </a:t>
            </a:r>
            <a:r>
              <a:rPr lang="en-US" sz="1600" spc="-10" dirty="0" smtClean="0">
                <a:cs typeface="Trebuchet MS"/>
              </a:rPr>
              <a:t>react</a:t>
            </a:r>
            <a:r>
              <a:rPr lang="en-US" sz="1600" spc="-60" dirty="0" smtClean="0">
                <a:cs typeface="Trebuchet MS"/>
              </a:rPr>
              <a:t> </a:t>
            </a:r>
            <a:r>
              <a:rPr lang="en-US" sz="1600" spc="30" dirty="0" smtClean="0">
                <a:cs typeface="Trebuchet MS"/>
              </a:rPr>
              <a:t>to </a:t>
            </a:r>
            <a:r>
              <a:rPr lang="en-US" sz="1600" u="sng" spc="-35" dirty="0" smtClean="0">
                <a:cs typeface="Trebuchet MS"/>
              </a:rPr>
              <a:t>light </a:t>
            </a:r>
            <a:r>
              <a:rPr lang="en-US" sz="1600" u="sng" spc="-35" dirty="0" smtClean="0">
                <a:cs typeface="Trebuchet MS"/>
                <a:sym typeface="Wingdings"/>
              </a:rPr>
              <a:t> </a:t>
            </a:r>
            <a:r>
              <a:rPr lang="en-US" sz="1600" u="sng" spc="-15" dirty="0" smtClean="0">
                <a:cs typeface="Trebuchet MS"/>
              </a:rPr>
              <a:t>initiating</a:t>
            </a:r>
            <a:r>
              <a:rPr lang="en-US" sz="1600" u="sng" spc="-75" dirty="0" smtClean="0">
                <a:cs typeface="Trebuchet MS"/>
              </a:rPr>
              <a:t> </a:t>
            </a:r>
            <a:r>
              <a:rPr lang="en-US" sz="1600" u="sng" spc="-5" dirty="0" smtClean="0">
                <a:cs typeface="Trebuchet MS"/>
              </a:rPr>
              <a:t>action</a:t>
            </a:r>
            <a:r>
              <a:rPr lang="en-US" sz="1600" u="sng" spc="-55" dirty="0" smtClean="0">
                <a:cs typeface="Trebuchet MS"/>
              </a:rPr>
              <a:t> </a:t>
            </a:r>
            <a:r>
              <a:rPr lang="en-US" sz="1600" u="sng" spc="-15" dirty="0" smtClean="0">
                <a:cs typeface="Trebuchet MS"/>
              </a:rPr>
              <a:t>potentials</a:t>
            </a:r>
            <a:r>
              <a:rPr lang="en-US" sz="1600" u="sng" spc="-70" dirty="0" smtClean="0">
                <a:cs typeface="Trebuchet MS"/>
              </a:rPr>
              <a:t> </a:t>
            </a:r>
            <a:r>
              <a:rPr lang="en-US" sz="1600" u="sng" spc="-35" dirty="0" smtClean="0">
                <a:cs typeface="Trebuchet MS"/>
              </a:rPr>
              <a:t>in</a:t>
            </a:r>
            <a:r>
              <a:rPr lang="en-US" sz="1600" u="sng" spc="-40" dirty="0" smtClean="0">
                <a:cs typeface="Trebuchet MS"/>
              </a:rPr>
              <a:t> </a:t>
            </a:r>
            <a:r>
              <a:rPr lang="en-US" sz="1600" u="sng" spc="-15" dirty="0" smtClean="0">
                <a:cs typeface="Trebuchet MS"/>
              </a:rPr>
              <a:t>the</a:t>
            </a:r>
            <a:r>
              <a:rPr lang="en-US" sz="1600" u="sng" spc="-45" dirty="0" smtClean="0">
                <a:cs typeface="Trebuchet MS"/>
              </a:rPr>
              <a:t> </a:t>
            </a:r>
            <a:r>
              <a:rPr lang="en-US" sz="1600" u="sng" spc="10" dirty="0" smtClean="0">
                <a:cs typeface="Trebuchet MS"/>
              </a:rPr>
              <a:t>post</a:t>
            </a:r>
            <a:r>
              <a:rPr lang="en-US" sz="1600" u="sng" spc="-35" dirty="0" smtClean="0">
                <a:cs typeface="Trebuchet MS"/>
              </a:rPr>
              <a:t> </a:t>
            </a:r>
            <a:r>
              <a:rPr lang="en-US" sz="1600" u="sng" spc="-20" dirty="0" smtClean="0">
                <a:cs typeface="Trebuchet MS"/>
              </a:rPr>
              <a:t>synaptic</a:t>
            </a:r>
            <a:r>
              <a:rPr lang="en-US" sz="1600" u="sng" spc="-60" dirty="0" smtClean="0">
                <a:cs typeface="Trebuchet MS"/>
              </a:rPr>
              <a:t> </a:t>
            </a:r>
            <a:r>
              <a:rPr lang="en-US" sz="1600" u="sng" spc="-35" dirty="0" smtClean="0">
                <a:cs typeface="Trebuchet MS"/>
              </a:rPr>
              <a:t>cells</a:t>
            </a:r>
          </a:p>
          <a:p>
            <a:endParaRPr lang="en-US" dirty="0"/>
          </a:p>
        </p:txBody>
      </p:sp>
      <p:sp>
        <p:nvSpPr>
          <p:cNvPr id="9" name="Rectangle 8"/>
          <p:cNvSpPr/>
          <p:nvPr/>
        </p:nvSpPr>
        <p:spPr>
          <a:xfrm>
            <a:off x="8038628" y="3640832"/>
            <a:ext cx="2808312" cy="1228328"/>
          </a:xfrm>
          <a:prstGeom prst="rect">
            <a:avLst/>
          </a:prstGeom>
          <a:noFill/>
          <a:ln>
            <a:solidFill>
              <a:srgbClr val="A954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7825" marR="194310" indent="-285750">
              <a:lnSpc>
                <a:spcPct val="80000"/>
              </a:lnSpc>
              <a:spcBef>
                <a:spcPts val="300"/>
              </a:spcBef>
              <a:buFont typeface="Arial" panose="020B0604020202020204" pitchFamily="34" charset="0"/>
              <a:buChar char="•"/>
            </a:pPr>
            <a:r>
              <a:rPr lang="en-US" sz="1400" dirty="0" smtClean="0">
                <a:solidFill>
                  <a:schemeClr val="tx1"/>
                </a:solidFill>
                <a:cs typeface="Trebuchet MS"/>
              </a:rPr>
              <a:t>The saccules of the cones  are formed by </a:t>
            </a:r>
            <a:r>
              <a:rPr lang="en-US" sz="1400" dirty="0" err="1" smtClean="0">
                <a:solidFill>
                  <a:schemeClr val="tx1"/>
                </a:solidFill>
                <a:cs typeface="Trebuchet MS"/>
              </a:rPr>
              <a:t>infolding</a:t>
            </a:r>
            <a:r>
              <a:rPr lang="en-US" sz="1400" dirty="0" smtClean="0">
                <a:solidFill>
                  <a:schemeClr val="tx1"/>
                </a:solidFill>
                <a:cs typeface="Trebuchet MS"/>
              </a:rPr>
              <a:t> of  the membrane of the outer </a:t>
            </a:r>
            <a:r>
              <a:rPr lang="en-US" sz="1400" dirty="0" err="1" smtClean="0">
                <a:solidFill>
                  <a:schemeClr val="tx1"/>
                </a:solidFill>
                <a:cs typeface="Trebuchet MS"/>
              </a:rPr>
              <a:t>sigment</a:t>
            </a:r>
            <a:r>
              <a:rPr lang="en-US" sz="1400" dirty="0" smtClean="0">
                <a:solidFill>
                  <a:schemeClr val="tx1"/>
                </a:solidFill>
                <a:cs typeface="Trebuchet MS"/>
              </a:rPr>
              <a:t>.</a:t>
            </a:r>
            <a:endParaRPr lang="en-US" sz="1400" dirty="0">
              <a:solidFill>
                <a:schemeClr val="tx1"/>
              </a:solidFill>
              <a:cs typeface="Trebuchet MS"/>
            </a:endParaRPr>
          </a:p>
        </p:txBody>
      </p:sp>
      <p:sp>
        <p:nvSpPr>
          <p:cNvPr id="10" name="TextBox 9"/>
          <p:cNvSpPr txBox="1"/>
          <p:nvPr/>
        </p:nvSpPr>
        <p:spPr>
          <a:xfrm>
            <a:off x="9452675" y="0"/>
            <a:ext cx="2733328" cy="307777"/>
          </a:xfrm>
          <a:prstGeom prst="rect">
            <a:avLst/>
          </a:prstGeom>
          <a:solidFill>
            <a:srgbClr val="E4CBE7"/>
          </a:solidFill>
          <a:ln>
            <a:solidFill>
              <a:srgbClr val="A954AB"/>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FEMALES’ SLIDES </a:t>
            </a:r>
          </a:p>
        </p:txBody>
      </p:sp>
      <p:cxnSp>
        <p:nvCxnSpPr>
          <p:cNvPr id="17" name="Straight Connector 16"/>
          <p:cNvCxnSpPr/>
          <p:nvPr/>
        </p:nvCxnSpPr>
        <p:spPr>
          <a:xfrm>
            <a:off x="1548603" y="4725144"/>
            <a:ext cx="432048"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828123" y="2996952"/>
            <a:ext cx="1674001"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4510236" y="1173832"/>
            <a:ext cx="504056" cy="197768"/>
          </a:xfrm>
          <a:prstGeom prst="rect">
            <a:avLst/>
          </a:prstGeom>
          <a:noFill/>
          <a:ln>
            <a:solidFill>
              <a:srgbClr val="528693"/>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4" name="Rectangle 13"/>
          <p:cNvSpPr/>
          <p:nvPr/>
        </p:nvSpPr>
        <p:spPr>
          <a:xfrm>
            <a:off x="7174532" y="1188131"/>
            <a:ext cx="504056" cy="197768"/>
          </a:xfrm>
          <a:prstGeom prst="rect">
            <a:avLst/>
          </a:prstGeom>
          <a:noFill/>
          <a:ln>
            <a:solidFill>
              <a:srgbClr val="A954A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488403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Box 61"/>
          <p:cNvSpPr txBox="1"/>
          <p:nvPr/>
        </p:nvSpPr>
        <p:spPr>
          <a:xfrm>
            <a:off x="609460" y="1253359"/>
            <a:ext cx="5215044" cy="1569660"/>
          </a:xfrm>
          <a:prstGeom prst="rect">
            <a:avLst/>
          </a:prstGeom>
          <a:noFill/>
          <a:ln>
            <a:solidFill>
              <a:schemeClr val="tx1"/>
            </a:solidFill>
            <a:prstDash val="dash"/>
          </a:ln>
        </p:spPr>
        <p:txBody>
          <a:bodyPr wrap="square" rtlCol="0">
            <a:spAutoFit/>
          </a:bodyPr>
          <a:lstStyle/>
          <a:p>
            <a:endParaRPr lang="en-US" dirty="0"/>
          </a:p>
        </p:txBody>
      </p:sp>
      <p:sp>
        <p:nvSpPr>
          <p:cNvPr id="2" name="Title 1"/>
          <p:cNvSpPr>
            <a:spLocks noGrp="1"/>
          </p:cNvSpPr>
          <p:nvPr>
            <p:ph type="title"/>
          </p:nvPr>
        </p:nvSpPr>
        <p:spPr/>
        <p:txBody>
          <a:bodyPr>
            <a:normAutofit/>
          </a:bodyPr>
          <a:lstStyle/>
          <a:p>
            <a:r>
              <a:rPr lang="en-US" sz="3200" dirty="0"/>
              <a:t>Convergence</a:t>
            </a:r>
          </a:p>
        </p:txBody>
      </p:sp>
      <p:sp>
        <p:nvSpPr>
          <p:cNvPr id="3" name="Slide Number Placeholder 2"/>
          <p:cNvSpPr>
            <a:spLocks noGrp="1"/>
          </p:cNvSpPr>
          <p:nvPr>
            <p:ph type="sldNum" sz="quarter" idx="12"/>
          </p:nvPr>
        </p:nvSpPr>
        <p:spPr/>
        <p:txBody>
          <a:bodyPr/>
          <a:lstStyle/>
          <a:p>
            <a:fld id="{4929A69E-7D8F-4515-9605-0315ABD4F316}" type="slidenum">
              <a:rPr lang="en-US" smtClean="0"/>
              <a:t>6</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96160253"/>
              </p:ext>
            </p:extLst>
          </p:nvPr>
        </p:nvGraphicFramePr>
        <p:xfrm>
          <a:off x="405799" y="2906445"/>
          <a:ext cx="11377264" cy="3408507"/>
        </p:xfrm>
        <a:graphic>
          <a:graphicData uri="http://schemas.openxmlformats.org/drawingml/2006/table">
            <a:tbl>
              <a:tblPr firstRow="1" bandRow="1">
                <a:tableStyleId>{5940675A-B579-460E-94D1-54222C63F5DA}</a:tableStyleId>
              </a:tblPr>
              <a:tblGrid>
                <a:gridCol w="5688632">
                  <a:extLst>
                    <a:ext uri="{9D8B030D-6E8A-4147-A177-3AD203B41FA5}">
                      <a16:colId xmlns:a16="http://schemas.microsoft.com/office/drawing/2014/main" val="20000"/>
                    </a:ext>
                  </a:extLst>
                </a:gridCol>
                <a:gridCol w="5688632">
                  <a:extLst>
                    <a:ext uri="{9D8B030D-6E8A-4147-A177-3AD203B41FA5}">
                      <a16:colId xmlns:a16="http://schemas.microsoft.com/office/drawing/2014/main" val="20001"/>
                    </a:ext>
                  </a:extLst>
                </a:gridCol>
              </a:tblGrid>
              <a:tr h="3482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kern="1200" dirty="0">
                          <a:solidFill>
                            <a:schemeClr val="accent2">
                              <a:lumMod val="75000"/>
                            </a:schemeClr>
                          </a:solidFill>
                          <a:latin typeface="+mn-lt"/>
                          <a:ea typeface="+mn-ea"/>
                          <a:cs typeface="+mn-cs"/>
                        </a:rPr>
                        <a:t>Cones</a:t>
                      </a:r>
                    </a:p>
                  </a:txBody>
                  <a:tcP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kern="1200" dirty="0">
                          <a:solidFill>
                            <a:schemeClr val="accent2">
                              <a:lumMod val="75000"/>
                            </a:schemeClr>
                          </a:solidFill>
                          <a:latin typeface="+mn-lt"/>
                          <a:ea typeface="+mn-ea"/>
                          <a:cs typeface="+mn-cs"/>
                        </a:rPr>
                        <a:t>Rods</a:t>
                      </a:r>
                    </a:p>
                  </a:txBody>
                  <a:tcPr>
                    <a:solidFill>
                      <a:schemeClr val="accent2">
                        <a:lumMod val="20000"/>
                        <a:lumOff val="80000"/>
                      </a:schemeClr>
                    </a:solidFill>
                  </a:tcPr>
                </a:tc>
                <a:extLst>
                  <a:ext uri="{0D108BD9-81ED-4DB2-BD59-A6C34878D82A}">
                    <a16:rowId xmlns:a16="http://schemas.microsoft.com/office/drawing/2014/main" val="10000"/>
                  </a:ext>
                </a:extLst>
              </a:tr>
              <a:tr h="2406522">
                <a:tc>
                  <a:txBody>
                    <a:bodyPr/>
                    <a:lstStyle/>
                    <a:p>
                      <a:pPr marL="342900" marR="0" lvl="0" indent="-342900" algn="l" defTabSz="914400" rtl="0" eaLnBrk="1" fontAlgn="auto" latinLnBrk="0" hangingPunct="1">
                        <a:lnSpc>
                          <a:spcPct val="100000"/>
                        </a:lnSpc>
                        <a:spcBef>
                          <a:spcPts val="0"/>
                        </a:spcBef>
                        <a:spcAft>
                          <a:spcPts val="0"/>
                        </a:spcAft>
                        <a:buClrTx/>
                        <a:buSzTx/>
                        <a:buFont typeface="Courier New" charset="0"/>
                        <a:buNone/>
                        <a:tabLst/>
                        <a:defRPr/>
                      </a:pPr>
                      <a:endParaRPr lang="en-US" sz="1400" dirty="0">
                        <a:latin typeface="+mn-lt"/>
                      </a:endParaRPr>
                    </a:p>
                  </a:txBody>
                  <a:tcPr/>
                </a:tc>
                <a:tc>
                  <a:txBody>
                    <a:bodyPr/>
                    <a:lstStyle/>
                    <a:p>
                      <a:pPr marL="285750" indent="-285750" eaLnBrk="1" hangingPunct="1">
                        <a:buFont typeface="Courier New" charset="0"/>
                        <a:buChar char="o"/>
                      </a:pPr>
                      <a:endParaRPr lang="en-US" altLang="en-US" sz="1400" b="0" dirty="0">
                        <a:latin typeface="+mn-lt"/>
                      </a:endParaRPr>
                    </a:p>
                  </a:txBody>
                  <a:tcPr/>
                </a:tc>
                <a:extLst>
                  <a:ext uri="{0D108BD9-81ED-4DB2-BD59-A6C34878D82A}">
                    <a16:rowId xmlns:a16="http://schemas.microsoft.com/office/drawing/2014/main" val="10001"/>
                  </a:ext>
                </a:extLst>
              </a:tr>
              <a:tr h="653704">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1400" b="0" dirty="0">
                          <a:solidFill>
                            <a:schemeClr val="accent4">
                              <a:lumMod val="75000"/>
                            </a:schemeClr>
                          </a:solidFill>
                          <a:latin typeface="+mn-lt"/>
                        </a:rPr>
                        <a:t>120</a:t>
                      </a:r>
                      <a:r>
                        <a:rPr lang="en-US" altLang="en-US" sz="1400" b="0" dirty="0">
                          <a:latin typeface="+mn-lt"/>
                        </a:rPr>
                        <a:t> million rode&amp; 6 million cone converge on </a:t>
                      </a:r>
                      <a:r>
                        <a:rPr lang="en-US" altLang="en-US" sz="1400" b="0" dirty="0">
                          <a:solidFill>
                            <a:schemeClr val="accent4">
                              <a:lumMod val="75000"/>
                            </a:schemeClr>
                          </a:solidFill>
                          <a:latin typeface="+mn-lt"/>
                        </a:rPr>
                        <a:t>1.2 </a:t>
                      </a:r>
                      <a:r>
                        <a:rPr lang="en-US" altLang="en-US" sz="1400" b="0" dirty="0">
                          <a:latin typeface="+mn-lt"/>
                        </a:rPr>
                        <a:t>million optic nerve fibers , (</a:t>
                      </a:r>
                      <a:r>
                        <a:rPr lang="en-US" altLang="en-US" sz="1400" b="0" dirty="0">
                          <a:solidFill>
                            <a:schemeClr val="accent4">
                              <a:lumMod val="75000"/>
                            </a:schemeClr>
                          </a:solidFill>
                          <a:latin typeface="+mn-lt"/>
                        </a:rPr>
                        <a:t>126</a:t>
                      </a:r>
                      <a:r>
                        <a:rPr lang="en-US" altLang="en-US" sz="1400" b="0" dirty="0">
                          <a:latin typeface="+mn-lt"/>
                        </a:rPr>
                        <a:t> million receptor on </a:t>
                      </a:r>
                      <a:r>
                        <a:rPr lang="en-US" altLang="en-US" sz="1400" b="0" dirty="0">
                          <a:solidFill>
                            <a:schemeClr val="accent4">
                              <a:lumMod val="75000"/>
                            </a:schemeClr>
                          </a:solidFill>
                          <a:latin typeface="+mn-lt"/>
                        </a:rPr>
                        <a:t>1.2</a:t>
                      </a:r>
                      <a:r>
                        <a:rPr lang="en-US" altLang="en-US" sz="1400" b="0" dirty="0">
                          <a:latin typeface="+mn-lt"/>
                        </a:rPr>
                        <a:t> million nerve fiber )</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1400" b="0" dirty="0">
                          <a:latin typeface="+mn-lt"/>
                        </a:rPr>
                        <a:t>so convergence is </a:t>
                      </a:r>
                      <a:r>
                        <a:rPr lang="en-US" altLang="en-US" sz="1400" b="0" dirty="0">
                          <a:solidFill>
                            <a:schemeClr val="accent4">
                              <a:lumMod val="75000"/>
                            </a:schemeClr>
                          </a:solidFill>
                          <a:latin typeface="+mn-lt"/>
                        </a:rPr>
                        <a:t>105</a:t>
                      </a:r>
                      <a:r>
                        <a:rPr lang="en-US" altLang="en-US" sz="1400" b="0" dirty="0">
                          <a:latin typeface="+mn-lt"/>
                        </a:rPr>
                        <a:t> </a:t>
                      </a:r>
                      <a:r>
                        <a:rPr lang="en-US" altLang="en-US" sz="1400" b="0" dirty="0" smtClean="0">
                          <a:latin typeface="+mn-lt"/>
                        </a:rPr>
                        <a:t>receptor: </a:t>
                      </a:r>
                      <a:r>
                        <a:rPr lang="en-US" altLang="en-US" sz="1400" b="0" dirty="0">
                          <a:solidFill>
                            <a:schemeClr val="accent4">
                              <a:lumMod val="75000"/>
                            </a:schemeClr>
                          </a:solidFill>
                          <a:latin typeface="+mn-lt"/>
                        </a:rPr>
                        <a:t>1</a:t>
                      </a:r>
                      <a:r>
                        <a:rPr lang="en-US" altLang="en-US" sz="1400" b="0" dirty="0">
                          <a:latin typeface="+mn-lt"/>
                        </a:rPr>
                        <a:t> fiber. </a:t>
                      </a:r>
                    </a:p>
                  </a:txBody>
                  <a:tcPr/>
                </a:tc>
                <a:tc hMerge="1">
                  <a:txBody>
                    <a:bodyPr/>
                    <a:lstStyle/>
                    <a:p>
                      <a:pPr marL="285750" indent="-285750" eaLnBrk="1" hangingPunct="1">
                        <a:buFont typeface="Arial" charset="0"/>
                        <a:buChar char="•"/>
                      </a:pPr>
                      <a:endParaRPr lang="en-US" altLang="en-US" sz="1800" b="0" dirty="0">
                        <a:latin typeface="+mn-lt"/>
                      </a:endParaRPr>
                    </a:p>
                  </a:txBody>
                  <a:tcPr/>
                </a:tc>
                <a:extLst>
                  <a:ext uri="{0D108BD9-81ED-4DB2-BD59-A6C34878D82A}">
                    <a16:rowId xmlns:a16="http://schemas.microsoft.com/office/drawing/2014/main" val="10002"/>
                  </a:ext>
                </a:extLst>
              </a:tr>
            </a:tbl>
          </a:graphicData>
        </a:graphic>
      </p:graphicFrame>
      <p:sp>
        <p:nvSpPr>
          <p:cNvPr id="5" name="Rectangle 3"/>
          <p:cNvSpPr txBox="1">
            <a:spLocks noChangeArrowheads="1"/>
          </p:cNvSpPr>
          <p:nvPr/>
        </p:nvSpPr>
        <p:spPr>
          <a:xfrm>
            <a:off x="5838398" y="1022350"/>
            <a:ext cx="11377263" cy="5334000"/>
          </a:xfrm>
          <a:prstGeom prst="rect">
            <a:avLst/>
          </a:prstGeom>
        </p:spPr>
        <p:txBody>
          <a:bodyPr/>
          <a:lstStyle>
            <a:lvl1pPr marL="304770" indent="-304770" algn="l" rtl="0" eaLnBrk="1" latinLnBrk="0" hangingPunct="1">
              <a:spcBef>
                <a:spcPts val="667"/>
              </a:spcBef>
              <a:buClr>
                <a:schemeClr val="accent1"/>
              </a:buClr>
              <a:buSzPct val="76000"/>
              <a:buFont typeface="Wingdings 3"/>
              <a:buChar char=""/>
              <a:defRPr kumimoji="0" sz="2900" kern="1200">
                <a:solidFill>
                  <a:schemeClr val="tx1"/>
                </a:solidFill>
                <a:latin typeface="+mn-lt"/>
                <a:ea typeface="+mn-ea"/>
                <a:cs typeface="+mn-cs"/>
              </a:defRPr>
            </a:lvl1pPr>
            <a:lvl2pPr marL="609539" indent="-304770" algn="l" rtl="0" eaLnBrk="1" latinLnBrk="0" hangingPunct="1">
              <a:spcBef>
                <a:spcPts val="556"/>
              </a:spcBef>
              <a:buClr>
                <a:schemeClr val="accent2"/>
              </a:buClr>
              <a:buSzPct val="76000"/>
              <a:buFont typeface="Wingdings 3"/>
              <a:buChar char=""/>
              <a:defRPr kumimoji="0" sz="2600" kern="1200">
                <a:solidFill>
                  <a:schemeClr val="tx2"/>
                </a:solidFill>
                <a:latin typeface="+mn-lt"/>
                <a:ea typeface="+mn-ea"/>
                <a:cs typeface="+mn-cs"/>
              </a:defRPr>
            </a:lvl2pPr>
            <a:lvl3pPr marL="914309" indent="-253975" algn="l" rtl="0" eaLnBrk="1" latinLnBrk="0" hangingPunct="1">
              <a:spcBef>
                <a:spcPts val="556"/>
              </a:spcBef>
              <a:buClr>
                <a:schemeClr val="bg1">
                  <a:shade val="50000"/>
                </a:schemeClr>
              </a:buClr>
              <a:buSzPct val="76000"/>
              <a:buFont typeface="Wingdings 3"/>
              <a:buChar char=""/>
              <a:defRPr kumimoji="0" sz="2200" kern="1200">
                <a:solidFill>
                  <a:schemeClr val="tx1"/>
                </a:solidFill>
                <a:latin typeface="+mn-lt"/>
                <a:ea typeface="+mn-ea"/>
                <a:cs typeface="+mn-cs"/>
              </a:defRPr>
            </a:lvl3pPr>
            <a:lvl4pPr marL="1219078" indent="-253975" algn="l" rtl="0" eaLnBrk="1" latinLnBrk="0" hangingPunct="1">
              <a:spcBef>
                <a:spcPts val="444"/>
              </a:spcBef>
              <a:buClr>
                <a:schemeClr val="accent2">
                  <a:shade val="75000"/>
                </a:schemeClr>
              </a:buClr>
              <a:buSzPct val="70000"/>
              <a:buFont typeface="Wingdings"/>
              <a:buChar char=""/>
              <a:defRPr kumimoji="0" sz="2000" kern="1200">
                <a:solidFill>
                  <a:schemeClr val="tx1"/>
                </a:solidFill>
                <a:latin typeface="+mn-lt"/>
                <a:ea typeface="+mn-ea"/>
                <a:cs typeface="+mn-cs"/>
              </a:defRPr>
            </a:lvl4pPr>
            <a:lvl5pPr marL="1523848" indent="-253975" algn="l" rtl="0" eaLnBrk="1" latinLnBrk="0" hangingPunct="1">
              <a:spcBef>
                <a:spcPts val="333"/>
              </a:spcBef>
              <a:buClr>
                <a:schemeClr val="accent2"/>
              </a:buClr>
              <a:buSzPct val="70000"/>
              <a:buFont typeface="Wingdings"/>
              <a:buChar char=""/>
              <a:defRPr kumimoji="0" sz="1800" kern="1200">
                <a:solidFill>
                  <a:schemeClr val="tx1"/>
                </a:solidFill>
                <a:latin typeface="+mn-lt"/>
                <a:ea typeface="+mn-ea"/>
                <a:cs typeface="+mn-cs"/>
              </a:defRPr>
            </a:lvl5pPr>
            <a:lvl6pPr marL="1828617" indent="-203180" algn="l" rtl="0" eaLnBrk="1" latinLnBrk="0" hangingPunct="1">
              <a:spcBef>
                <a:spcPts val="333"/>
              </a:spcBef>
              <a:buClr>
                <a:srgbClr val="9FB8CD">
                  <a:shade val="75000"/>
                </a:srgbClr>
              </a:buClr>
              <a:buSzPct val="75000"/>
              <a:buFont typeface="Wingdings 3"/>
              <a:buChar char=""/>
              <a:defRPr kumimoji="0" lang="en-US" sz="1800" kern="1200" smtClean="0">
                <a:solidFill>
                  <a:schemeClr val="tx1"/>
                </a:solidFill>
                <a:latin typeface="+mn-lt"/>
                <a:ea typeface="+mn-ea"/>
                <a:cs typeface="+mn-cs"/>
              </a:defRPr>
            </a:lvl6pPr>
            <a:lvl7pPr marL="2031797" indent="-203180" algn="l" rtl="0" eaLnBrk="1" latinLnBrk="0" hangingPunct="1">
              <a:spcBef>
                <a:spcPts val="333"/>
              </a:spcBef>
              <a:buClr>
                <a:srgbClr val="727CA3">
                  <a:shade val="75000"/>
                </a:srgbClr>
              </a:buClr>
              <a:buSzPct val="75000"/>
              <a:buFont typeface="Wingdings 3"/>
              <a:buChar char=""/>
              <a:defRPr kumimoji="0" lang="en-US" sz="1600" kern="1200" smtClean="0">
                <a:solidFill>
                  <a:schemeClr val="tx1"/>
                </a:solidFill>
                <a:latin typeface="+mn-lt"/>
                <a:ea typeface="+mn-ea"/>
                <a:cs typeface="+mn-cs"/>
              </a:defRPr>
            </a:lvl7pPr>
            <a:lvl8pPr marL="2234976" indent="-203180" algn="l" rtl="0" eaLnBrk="1" latinLnBrk="0" hangingPunct="1">
              <a:spcBef>
                <a:spcPts val="333"/>
              </a:spcBef>
              <a:buClr>
                <a:prstClr val="white">
                  <a:shade val="50000"/>
                </a:prstClr>
              </a:buClr>
              <a:buSzPct val="75000"/>
              <a:buFont typeface="Wingdings 3"/>
              <a:buChar char=""/>
              <a:defRPr kumimoji="0" lang="en-US" sz="1600" kern="1200" smtClean="0">
                <a:solidFill>
                  <a:schemeClr val="tx1"/>
                </a:solidFill>
                <a:latin typeface="+mn-lt"/>
                <a:ea typeface="+mn-ea"/>
                <a:cs typeface="+mn-cs"/>
              </a:defRPr>
            </a:lvl8pPr>
            <a:lvl9pPr marL="2438156" indent="-203180" algn="l" rtl="0" eaLnBrk="1" latinLnBrk="0" hangingPunct="1">
              <a:spcBef>
                <a:spcPts val="333"/>
              </a:spcBef>
              <a:buClr>
                <a:srgbClr val="9FB8CD"/>
              </a:buClr>
              <a:buSzPct val="75000"/>
              <a:buFont typeface="Wingdings 3"/>
              <a:buChar char=""/>
              <a:defRPr kumimoji="0" lang="en-US" sz="1300" kern="1200" smtClean="0">
                <a:solidFill>
                  <a:schemeClr val="tx1"/>
                </a:solidFill>
                <a:latin typeface="+mn-lt"/>
                <a:ea typeface="+mn-ea"/>
                <a:cs typeface="+mn-cs"/>
              </a:defRPr>
            </a:lvl9pPr>
          </a:lstStyle>
          <a:p>
            <a:pPr defTabSz="914400">
              <a:buFontTx/>
              <a:buNone/>
            </a:pPr>
            <a:r>
              <a:rPr lang="en-US" altLang="en-US" sz="2400" dirty="0"/>
              <a:t>                                 Cones        Rods</a:t>
            </a:r>
          </a:p>
          <a:p>
            <a:pPr defTabSz="914400"/>
            <a:r>
              <a:rPr lang="en-US" altLang="en-US" sz="2400" dirty="0"/>
              <a:t>Photoreceptors</a:t>
            </a:r>
          </a:p>
          <a:p>
            <a:pPr defTabSz="914400"/>
            <a:endParaRPr lang="en-US" altLang="en-US" sz="2400" dirty="0"/>
          </a:p>
          <a:p>
            <a:pPr defTabSz="914400"/>
            <a:r>
              <a:rPr lang="en-US" altLang="en-US" sz="2400" dirty="0"/>
              <a:t>Ganglion cells</a:t>
            </a:r>
          </a:p>
        </p:txBody>
      </p:sp>
      <p:sp>
        <p:nvSpPr>
          <p:cNvPr id="9" name="Oval 6"/>
          <p:cNvSpPr>
            <a:spLocks noChangeArrowheads="1"/>
          </p:cNvSpPr>
          <p:nvPr/>
        </p:nvSpPr>
        <p:spPr bwMode="auto">
          <a:xfrm>
            <a:off x="8816662" y="2492896"/>
            <a:ext cx="381000" cy="388648"/>
          </a:xfrm>
          <a:prstGeom prst="ellipse">
            <a:avLst/>
          </a:prstGeom>
          <a:solidFill>
            <a:schemeClr val="accent2"/>
          </a:solidFill>
          <a:ln w="9525">
            <a:solidFill>
              <a:schemeClr val="tx1"/>
            </a:solidFill>
            <a:round/>
            <a:headEnd/>
            <a:tailEnd/>
          </a:ln>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ar-SA" altLang="en-US"/>
          </a:p>
        </p:txBody>
      </p:sp>
      <p:sp>
        <p:nvSpPr>
          <p:cNvPr id="14" name="Rectangle 12"/>
          <p:cNvSpPr>
            <a:spLocks noChangeArrowheads="1"/>
          </p:cNvSpPr>
          <p:nvPr/>
        </p:nvSpPr>
        <p:spPr bwMode="auto">
          <a:xfrm>
            <a:off x="9754927" y="1532096"/>
            <a:ext cx="190500" cy="5472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ar-SA" altLang="en-US"/>
          </a:p>
        </p:txBody>
      </p:sp>
      <p:sp>
        <p:nvSpPr>
          <p:cNvPr id="15" name="AutoShape 13"/>
          <p:cNvSpPr>
            <a:spLocks noChangeArrowheads="1"/>
          </p:cNvSpPr>
          <p:nvPr/>
        </p:nvSpPr>
        <p:spPr bwMode="auto">
          <a:xfrm>
            <a:off x="8853176" y="1560010"/>
            <a:ext cx="217591" cy="519336"/>
          </a:xfrm>
          <a:prstGeom prst="triangle">
            <a:avLst>
              <a:gd name="adj" fmla="val 50000"/>
            </a:avLst>
          </a:prstGeom>
          <a:solidFill>
            <a:srgbClr val="002060"/>
          </a:solidFill>
          <a:ln w="28575">
            <a:solidFill>
              <a:schemeClr val="tx1"/>
            </a:solidFill>
            <a:miter lim="800000"/>
            <a:headEnd/>
            <a:tailEnd/>
          </a:ln>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ar-SA" altLang="en-US"/>
          </a:p>
        </p:txBody>
      </p:sp>
      <p:sp>
        <p:nvSpPr>
          <p:cNvPr id="18" name="Oval 6"/>
          <p:cNvSpPr>
            <a:spLocks noChangeArrowheads="1"/>
          </p:cNvSpPr>
          <p:nvPr/>
        </p:nvSpPr>
        <p:spPr bwMode="auto">
          <a:xfrm>
            <a:off x="10193077" y="2492896"/>
            <a:ext cx="381000" cy="388648"/>
          </a:xfrm>
          <a:prstGeom prst="ellipse">
            <a:avLst/>
          </a:prstGeom>
          <a:solidFill>
            <a:schemeClr val="accent2"/>
          </a:solidFill>
          <a:ln w="9525">
            <a:solidFill>
              <a:schemeClr val="tx1"/>
            </a:solidFill>
            <a:round/>
            <a:headEnd/>
            <a:tailEnd/>
          </a:ln>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ar-SA" altLang="en-US"/>
          </a:p>
        </p:txBody>
      </p:sp>
      <p:sp>
        <p:nvSpPr>
          <p:cNvPr id="20" name="Rectangle 12"/>
          <p:cNvSpPr>
            <a:spLocks noChangeArrowheads="1"/>
          </p:cNvSpPr>
          <p:nvPr/>
        </p:nvSpPr>
        <p:spPr bwMode="auto">
          <a:xfrm>
            <a:off x="10097827" y="1532096"/>
            <a:ext cx="190500" cy="5472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ar-SA" altLang="en-US"/>
          </a:p>
        </p:txBody>
      </p:sp>
      <p:sp>
        <p:nvSpPr>
          <p:cNvPr id="21" name="Rectangle 12"/>
          <p:cNvSpPr>
            <a:spLocks noChangeArrowheads="1"/>
          </p:cNvSpPr>
          <p:nvPr/>
        </p:nvSpPr>
        <p:spPr bwMode="auto">
          <a:xfrm>
            <a:off x="10421676" y="1532096"/>
            <a:ext cx="190500" cy="5472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ar-SA" altLang="en-US"/>
          </a:p>
        </p:txBody>
      </p:sp>
      <p:sp>
        <p:nvSpPr>
          <p:cNvPr id="22" name="Rectangle 12"/>
          <p:cNvSpPr>
            <a:spLocks noChangeArrowheads="1"/>
          </p:cNvSpPr>
          <p:nvPr/>
        </p:nvSpPr>
        <p:spPr bwMode="auto">
          <a:xfrm>
            <a:off x="10783626" y="1532096"/>
            <a:ext cx="190500" cy="5472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ar-SA" altLang="en-US"/>
          </a:p>
        </p:txBody>
      </p:sp>
      <p:cxnSp>
        <p:nvCxnSpPr>
          <p:cNvPr id="26" name="AutoShape 11"/>
          <p:cNvCxnSpPr>
            <a:cxnSpLocks noChangeShapeType="1"/>
          </p:cNvCxnSpPr>
          <p:nvPr/>
        </p:nvCxnSpPr>
        <p:spPr bwMode="auto">
          <a:xfrm rot="16200000" flipH="1">
            <a:off x="8767472" y="2273848"/>
            <a:ext cx="450378" cy="61378"/>
          </a:xfrm>
          <a:prstGeom prst="curvedConnector3">
            <a:avLst>
              <a:gd name="adj1" fmla="val 50000"/>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2" name="Curved Connector 31"/>
          <p:cNvCxnSpPr>
            <a:endCxn id="14" idx="2"/>
          </p:cNvCxnSpPr>
          <p:nvPr/>
        </p:nvCxnSpPr>
        <p:spPr>
          <a:xfrm rot="10800000">
            <a:off x="9850177" y="2079347"/>
            <a:ext cx="533400" cy="450379"/>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18" idx="0"/>
          </p:cNvCxnSpPr>
          <p:nvPr/>
        </p:nvCxnSpPr>
        <p:spPr>
          <a:xfrm flipH="1" flipV="1">
            <a:off x="10193077" y="2042517"/>
            <a:ext cx="190500" cy="4503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endCxn id="21" idx="2"/>
          </p:cNvCxnSpPr>
          <p:nvPr/>
        </p:nvCxnSpPr>
        <p:spPr>
          <a:xfrm flipV="1">
            <a:off x="10383577" y="2079346"/>
            <a:ext cx="133349" cy="4503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Curved Connector 38"/>
          <p:cNvCxnSpPr>
            <a:endCxn id="22" idx="2"/>
          </p:cNvCxnSpPr>
          <p:nvPr/>
        </p:nvCxnSpPr>
        <p:spPr>
          <a:xfrm flipV="1">
            <a:off x="10383577" y="2079346"/>
            <a:ext cx="495299" cy="450379"/>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8732337" y="1412776"/>
            <a:ext cx="792088" cy="0"/>
          </a:xfrm>
          <a:prstGeom prst="line">
            <a:avLst/>
          </a:prstGeom>
          <a:ln w="38100">
            <a:solidFill>
              <a:srgbClr val="A954AB"/>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0198868" y="1412776"/>
            <a:ext cx="576064" cy="0"/>
          </a:xfrm>
          <a:prstGeom prst="line">
            <a:avLst/>
          </a:prstGeom>
          <a:ln w="38100">
            <a:solidFill>
              <a:srgbClr val="52869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794482" y="3212976"/>
            <a:ext cx="792088" cy="0"/>
          </a:xfrm>
          <a:prstGeom prst="line">
            <a:avLst/>
          </a:prstGeom>
          <a:ln w="38100">
            <a:solidFill>
              <a:srgbClr val="A954AB"/>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8621598" y="3215745"/>
            <a:ext cx="576064" cy="0"/>
          </a:xfrm>
          <a:prstGeom prst="line">
            <a:avLst/>
          </a:prstGeom>
          <a:ln w="38100">
            <a:solidFill>
              <a:srgbClr val="528693"/>
            </a:solidFill>
          </a:ln>
        </p:spPr>
        <p:style>
          <a:lnRef idx="1">
            <a:schemeClr val="accent1"/>
          </a:lnRef>
          <a:fillRef idx="0">
            <a:schemeClr val="accent1"/>
          </a:fillRef>
          <a:effectRef idx="0">
            <a:schemeClr val="accent1"/>
          </a:effectRef>
          <a:fontRef idx="minor">
            <a:schemeClr val="tx1"/>
          </a:fontRef>
        </p:style>
      </p:cxnSp>
      <p:pic>
        <p:nvPicPr>
          <p:cNvPr id="44" name="Content Placeholder 3" descr="retina convergence 2"/>
          <p:cNvPicPr>
            <a:picLocks noChangeAspect="1" noChangeArrowheads="1"/>
          </p:cNvPicPr>
          <p:nvPr/>
        </p:nvPicPr>
        <p:blipFill rotWithShape="1">
          <a:blip r:embed="rId2">
            <a:extLst>
              <a:ext uri="{28A0092B-C50C-407E-A947-70E740481C1C}">
                <a14:useLocalDpi xmlns:a14="http://schemas.microsoft.com/office/drawing/2010/main" val="0"/>
              </a:ext>
            </a:extLst>
          </a:blip>
          <a:srcRect b="64848"/>
          <a:stretch/>
        </p:blipFill>
        <p:spPr bwMode="auto">
          <a:xfrm>
            <a:off x="983768" y="4904148"/>
            <a:ext cx="4464165" cy="689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Box 49"/>
          <p:cNvSpPr txBox="1"/>
          <p:nvPr/>
        </p:nvSpPr>
        <p:spPr>
          <a:xfrm>
            <a:off x="333772" y="3309952"/>
            <a:ext cx="5844504" cy="1631216"/>
          </a:xfrm>
          <a:prstGeom prst="rect">
            <a:avLst/>
          </a:prstGeom>
          <a:noFill/>
        </p:spPr>
        <p:txBody>
          <a:bodyPr wrap="square" rtlCol="0">
            <a:spAutoFit/>
          </a:bodyPr>
          <a:lstStyle/>
          <a:p>
            <a:pPr marL="342900" indent="-342900">
              <a:buFont typeface="Courier New" charset="0"/>
              <a:buChar char="o"/>
            </a:pPr>
            <a:r>
              <a:rPr lang="en-US" sz="1250" b="1" dirty="0">
                <a:solidFill>
                  <a:srgbClr val="528693"/>
                </a:solidFill>
              </a:rPr>
              <a:t>Low convergence in cones :</a:t>
            </a:r>
          </a:p>
          <a:p>
            <a:pPr marL="850849" lvl="1" indent="-342900">
              <a:buFont typeface="Arial" charset="0"/>
              <a:buChar char="•"/>
            </a:pPr>
            <a:r>
              <a:rPr lang="en-US" sz="1250" dirty="0"/>
              <a:t> </a:t>
            </a:r>
            <a:r>
              <a:rPr lang="en-US" sz="1250" dirty="0">
                <a:solidFill>
                  <a:srgbClr val="FF0000"/>
                </a:solidFill>
              </a:rPr>
              <a:t>each </a:t>
            </a:r>
            <a:r>
              <a:rPr lang="en-US" sz="1250" dirty="0" err="1">
                <a:solidFill>
                  <a:srgbClr val="FF0000"/>
                </a:solidFill>
              </a:rPr>
              <a:t>foveal</a:t>
            </a:r>
            <a:r>
              <a:rPr lang="en-US" sz="1250" dirty="0">
                <a:solidFill>
                  <a:srgbClr val="FF0000"/>
                </a:solidFill>
              </a:rPr>
              <a:t> cone </a:t>
            </a:r>
            <a:r>
              <a:rPr lang="en-US" sz="1250" dirty="0"/>
              <a:t>synapse with →</a:t>
            </a:r>
            <a:r>
              <a:rPr lang="en-US" sz="1250" dirty="0">
                <a:solidFill>
                  <a:srgbClr val="FF0000"/>
                </a:solidFill>
              </a:rPr>
              <a:t>one</a:t>
            </a:r>
            <a:r>
              <a:rPr lang="en-US" sz="1250" dirty="0"/>
              <a:t> bipolar cell →</a:t>
            </a:r>
            <a:r>
              <a:rPr lang="en-US" sz="1250" dirty="0">
                <a:solidFill>
                  <a:srgbClr val="FF0000"/>
                </a:solidFill>
              </a:rPr>
              <a:t>one ganglion cell </a:t>
            </a:r>
            <a:r>
              <a:rPr lang="en-US" sz="1250" dirty="0"/>
              <a:t>→single optic nerve fiber </a:t>
            </a:r>
          </a:p>
          <a:p>
            <a:pPr marL="342900" indent="-342900">
              <a:buFont typeface="Courier New" charset="0"/>
              <a:buChar char="o"/>
            </a:pPr>
            <a:r>
              <a:rPr lang="en-US" sz="1250" b="1" dirty="0">
                <a:solidFill>
                  <a:srgbClr val="528693"/>
                </a:solidFill>
              </a:rPr>
              <a:t>Value of low convergence ; </a:t>
            </a:r>
          </a:p>
          <a:p>
            <a:pPr marL="850849" lvl="1" indent="-342900">
              <a:buFont typeface="Arial" charset="0"/>
              <a:buChar char="•"/>
            </a:pPr>
            <a:r>
              <a:rPr lang="en-US" sz="1250" dirty="0"/>
              <a:t>increases visual acuity → integrated information from small area of retina </a:t>
            </a:r>
          </a:p>
          <a:p>
            <a:pPr marL="342900" indent="-342900">
              <a:buFont typeface="Courier New" charset="0"/>
              <a:buChar char="o"/>
            </a:pPr>
            <a:r>
              <a:rPr lang="en-US" sz="1250" b="1" dirty="0">
                <a:solidFill>
                  <a:srgbClr val="528693"/>
                </a:solidFill>
              </a:rPr>
              <a:t>Disadvantage:</a:t>
            </a:r>
          </a:p>
          <a:p>
            <a:pPr marL="850849" lvl="1" indent="-342900">
              <a:buFont typeface="Arial" charset="0"/>
              <a:buChar char="•"/>
            </a:pPr>
            <a:r>
              <a:rPr lang="en-US" sz="1250" dirty="0"/>
              <a:t> decreases sensitivity to light </a:t>
            </a:r>
            <a:r>
              <a:rPr lang="en-US" sz="1250" dirty="0" err="1"/>
              <a:t>i.e</a:t>
            </a:r>
            <a:r>
              <a:rPr lang="en-US" sz="1250" dirty="0"/>
              <a:t> need high threshold of illumination to stimulate </a:t>
            </a:r>
            <a:r>
              <a:rPr lang="en-US" sz="1250" dirty="0" smtClean="0"/>
              <a:t>cones</a:t>
            </a:r>
            <a:r>
              <a:rPr lang="en-US" sz="1250" dirty="0"/>
              <a:t>.</a:t>
            </a:r>
            <a:endParaRPr lang="en-US" sz="1250" dirty="0"/>
          </a:p>
        </p:txBody>
      </p:sp>
      <p:sp>
        <p:nvSpPr>
          <p:cNvPr id="58" name="TextBox 57"/>
          <p:cNvSpPr txBox="1"/>
          <p:nvPr/>
        </p:nvSpPr>
        <p:spPr>
          <a:xfrm>
            <a:off x="6178276" y="3335364"/>
            <a:ext cx="5532760" cy="1015663"/>
          </a:xfrm>
          <a:prstGeom prst="rect">
            <a:avLst/>
          </a:prstGeom>
          <a:noFill/>
        </p:spPr>
        <p:txBody>
          <a:bodyPr wrap="square" rtlCol="0">
            <a:spAutoFit/>
          </a:bodyPr>
          <a:lstStyle/>
          <a:p>
            <a:pPr marL="285750" indent="-285750">
              <a:buFont typeface="Courier New" charset="0"/>
              <a:buChar char="o"/>
            </a:pPr>
            <a:r>
              <a:rPr lang="en-US" altLang="en-US" sz="1200" b="1" dirty="0">
                <a:solidFill>
                  <a:srgbClr val="FF0000"/>
                </a:solidFill>
              </a:rPr>
              <a:t>High</a:t>
            </a:r>
            <a:r>
              <a:rPr lang="en-US" altLang="en-US" sz="1200" b="1" dirty="0">
                <a:solidFill>
                  <a:srgbClr val="528693"/>
                </a:solidFill>
              </a:rPr>
              <a:t> convergence of rods:</a:t>
            </a:r>
          </a:p>
          <a:p>
            <a:pPr marL="793699" lvl="1" indent="-285750">
              <a:buFont typeface="Arial" charset="0"/>
              <a:buChar char="•"/>
            </a:pPr>
            <a:r>
              <a:rPr lang="en-US" altLang="en-US" sz="1200" dirty="0">
                <a:solidFill>
                  <a:srgbClr val="FF0000"/>
                </a:solidFill>
              </a:rPr>
              <a:t>several </a:t>
            </a:r>
            <a:r>
              <a:rPr lang="en-US" altLang="en-US" sz="1200" dirty="0" err="1">
                <a:solidFill>
                  <a:srgbClr val="FF0000"/>
                </a:solidFill>
              </a:rPr>
              <a:t>rodes</a:t>
            </a:r>
            <a:r>
              <a:rPr lang="en-US" altLang="en-US" sz="1200" dirty="0">
                <a:solidFill>
                  <a:srgbClr val="FF0000"/>
                </a:solidFill>
              </a:rPr>
              <a:t> </a:t>
            </a:r>
            <a:r>
              <a:rPr lang="en-US" altLang="en-US" sz="1200" dirty="0"/>
              <a:t>about </a:t>
            </a:r>
            <a:r>
              <a:rPr lang="en-US" altLang="en-US" sz="1200" dirty="0">
                <a:solidFill>
                  <a:schemeClr val="accent4">
                    <a:lumMod val="75000"/>
                  </a:schemeClr>
                </a:solidFill>
              </a:rPr>
              <a:t>300</a:t>
            </a:r>
            <a:r>
              <a:rPr lang="en-US" altLang="en-US" sz="1200" dirty="0"/>
              <a:t> synapse with </a:t>
            </a:r>
            <a:r>
              <a:rPr lang="en-US" altLang="en-US" sz="1200" dirty="0">
                <a:solidFill>
                  <a:srgbClr val="FF0000"/>
                </a:solidFill>
              </a:rPr>
              <a:t>one</a:t>
            </a:r>
            <a:r>
              <a:rPr lang="en-US" altLang="en-US" sz="1200" dirty="0"/>
              <a:t> bipolar cell&amp; </a:t>
            </a:r>
            <a:r>
              <a:rPr lang="en-US" altLang="en-US" sz="1200" dirty="0">
                <a:solidFill>
                  <a:srgbClr val="FF0000"/>
                </a:solidFill>
              </a:rPr>
              <a:t>one ganglion cell</a:t>
            </a:r>
            <a:r>
              <a:rPr lang="en-US" altLang="en-US" sz="1200" dirty="0"/>
              <a:t> </a:t>
            </a:r>
          </a:p>
          <a:p>
            <a:pPr marL="285750" indent="-285750" defTabSz="914400">
              <a:buFont typeface="Courier New" charset="0"/>
              <a:buChar char="o"/>
              <a:defRPr/>
            </a:pPr>
            <a:r>
              <a:rPr lang="en-US" sz="1200" b="1" dirty="0">
                <a:solidFill>
                  <a:srgbClr val="528693"/>
                </a:solidFill>
              </a:rPr>
              <a:t>Value of </a:t>
            </a:r>
            <a:r>
              <a:rPr lang="en-US" sz="1200" b="1" dirty="0">
                <a:solidFill>
                  <a:srgbClr val="FF0000"/>
                </a:solidFill>
              </a:rPr>
              <a:t>high</a:t>
            </a:r>
            <a:r>
              <a:rPr lang="en-US" sz="1200" b="1" dirty="0">
                <a:solidFill>
                  <a:srgbClr val="528693"/>
                </a:solidFill>
              </a:rPr>
              <a:t> convergence ; </a:t>
            </a:r>
            <a:endParaRPr lang="en-US" altLang="en-US" sz="1200" dirty="0"/>
          </a:p>
          <a:p>
            <a:pPr marL="793699" lvl="1" indent="-285750">
              <a:buFont typeface="Arial" charset="0"/>
              <a:buChar char="•"/>
            </a:pPr>
            <a:r>
              <a:rPr lang="en-US" altLang="en-US" sz="1200" dirty="0"/>
              <a:t>decreases visual acuity  = integrated information from large area of retina </a:t>
            </a:r>
          </a:p>
          <a:p>
            <a:pPr marL="793699" lvl="1" indent="-285750">
              <a:buFont typeface="Arial" charset="0"/>
              <a:buChar char="•"/>
            </a:pPr>
            <a:r>
              <a:rPr lang="en-US" altLang="en-US" sz="1200" dirty="0"/>
              <a:t>increases sensitivity to light </a:t>
            </a:r>
            <a:r>
              <a:rPr lang="en-US" altLang="en-US" sz="1200" dirty="0" err="1"/>
              <a:t>i.e</a:t>
            </a:r>
            <a:r>
              <a:rPr lang="en-US" altLang="en-US" sz="1200" dirty="0"/>
              <a:t> so low light threshold stimulate the rods) </a:t>
            </a:r>
          </a:p>
        </p:txBody>
      </p:sp>
      <p:pic>
        <p:nvPicPr>
          <p:cNvPr id="59" name="Content Placeholder 3" descr="retina convergence 2"/>
          <p:cNvPicPr>
            <a:picLocks noChangeAspect="1" noChangeArrowheads="1"/>
          </p:cNvPicPr>
          <p:nvPr/>
        </p:nvPicPr>
        <p:blipFill rotWithShape="1">
          <a:blip r:embed="rId2">
            <a:extLst>
              <a:ext uri="{28A0092B-C50C-407E-A947-70E740481C1C}">
                <a14:useLocalDpi xmlns:a14="http://schemas.microsoft.com/office/drawing/2010/main" val="0"/>
              </a:ext>
            </a:extLst>
          </a:blip>
          <a:srcRect t="35316"/>
          <a:stretch/>
        </p:blipFill>
        <p:spPr bwMode="auto">
          <a:xfrm>
            <a:off x="6792684" y="4375928"/>
            <a:ext cx="4464165" cy="1181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Rectangle 59"/>
          <p:cNvSpPr/>
          <p:nvPr/>
        </p:nvSpPr>
        <p:spPr>
          <a:xfrm>
            <a:off x="609460" y="1211268"/>
            <a:ext cx="5236630" cy="1569660"/>
          </a:xfrm>
          <a:prstGeom prst="rect">
            <a:avLst/>
          </a:prstGeom>
        </p:spPr>
        <p:txBody>
          <a:bodyPr wrap="square">
            <a:spAutoFit/>
          </a:bodyPr>
          <a:lstStyle/>
          <a:p>
            <a:pPr marL="298450" marR="5080" indent="-285750">
              <a:lnSpc>
                <a:spcPct val="100000"/>
              </a:lnSpc>
              <a:buFont typeface="Arial" charset="0"/>
              <a:buChar char="•"/>
            </a:pPr>
            <a:r>
              <a:rPr lang="en-US" sz="1600" dirty="0">
                <a:cs typeface="Times New Roman"/>
              </a:rPr>
              <a:t>The </a:t>
            </a:r>
            <a:r>
              <a:rPr lang="en-US" sz="1600" spc="-5" dirty="0">
                <a:cs typeface="Times New Roman"/>
              </a:rPr>
              <a:t>receptive field </a:t>
            </a:r>
            <a:r>
              <a:rPr lang="en-US" sz="1600" dirty="0">
                <a:cs typeface="Times New Roman"/>
              </a:rPr>
              <a:t>of a </a:t>
            </a:r>
            <a:endParaRPr lang="en-US" sz="1600" dirty="0" smtClean="0">
              <a:cs typeface="Times New Roman"/>
            </a:endParaRPr>
          </a:p>
          <a:p>
            <a:pPr marL="12700" marR="5080">
              <a:lnSpc>
                <a:spcPct val="100000"/>
              </a:lnSpc>
            </a:pPr>
            <a:r>
              <a:rPr lang="en-US" sz="1600" dirty="0">
                <a:solidFill>
                  <a:srgbClr val="FF0000"/>
                </a:solidFill>
                <a:cs typeface="Times New Roman"/>
              </a:rPr>
              <a:t> </a:t>
            </a:r>
            <a:r>
              <a:rPr lang="en-US" sz="1600" dirty="0" smtClean="0">
                <a:solidFill>
                  <a:srgbClr val="FF0000"/>
                </a:solidFill>
                <a:cs typeface="Times New Roman"/>
              </a:rPr>
              <a:t>     </a:t>
            </a:r>
            <a:r>
              <a:rPr lang="en-US" sz="1600" dirty="0" smtClean="0">
                <a:solidFill>
                  <a:srgbClr val="FF0000"/>
                </a:solidFill>
                <a:cs typeface="Times New Roman"/>
              </a:rPr>
              <a:t>ganglion </a:t>
            </a:r>
            <a:r>
              <a:rPr lang="en-US" sz="1600" dirty="0">
                <a:solidFill>
                  <a:srgbClr val="FF0000"/>
                </a:solidFill>
                <a:cs typeface="Times New Roman"/>
              </a:rPr>
              <a:t>cell</a:t>
            </a:r>
            <a:r>
              <a:rPr lang="en-US" sz="1600" u="sng" dirty="0">
                <a:solidFill>
                  <a:srgbClr val="FF0000"/>
                </a:solidFill>
                <a:cs typeface="Times New Roman"/>
              </a:rPr>
              <a:t> </a:t>
            </a:r>
            <a:r>
              <a:rPr lang="en-US" sz="1600" dirty="0">
                <a:cs typeface="Times New Roman"/>
              </a:rPr>
              <a:t>in</a:t>
            </a:r>
            <a:r>
              <a:rPr lang="en-US" sz="1600" spc="-105" dirty="0">
                <a:cs typeface="Times New Roman"/>
              </a:rPr>
              <a:t> </a:t>
            </a:r>
            <a:r>
              <a:rPr lang="en-US" sz="1600" dirty="0">
                <a:cs typeface="Times New Roman"/>
              </a:rPr>
              <a:t>the </a:t>
            </a:r>
            <a:r>
              <a:rPr lang="en-US" sz="1600" dirty="0">
                <a:solidFill>
                  <a:srgbClr val="FF0000"/>
                </a:solidFill>
                <a:cs typeface="Times New Roman"/>
              </a:rPr>
              <a:t>retina</a:t>
            </a:r>
            <a:r>
              <a:rPr lang="en-US" sz="1600" spc="-5" dirty="0">
                <a:solidFill>
                  <a:srgbClr val="FF0000"/>
                </a:solidFill>
                <a:cs typeface="Times New Roman"/>
              </a:rPr>
              <a:t> </a:t>
            </a:r>
            <a:r>
              <a:rPr lang="en-US" sz="1600" dirty="0">
                <a:cs typeface="Times New Roman"/>
              </a:rPr>
              <a:t>of the eye is composed of input </a:t>
            </a:r>
            <a:r>
              <a:rPr lang="en-US" sz="1600" spc="-10" dirty="0">
                <a:cs typeface="Times New Roman"/>
              </a:rPr>
              <a:t>from  </a:t>
            </a:r>
            <a:r>
              <a:rPr lang="en-US" sz="1600" dirty="0">
                <a:cs typeface="Times New Roman"/>
              </a:rPr>
              <a:t>all of the </a:t>
            </a:r>
            <a:r>
              <a:rPr lang="en-US" sz="1600" dirty="0">
                <a:solidFill>
                  <a:srgbClr val="FF0000"/>
                </a:solidFill>
                <a:cs typeface="Times New Roman"/>
              </a:rPr>
              <a:t>photoreceptor</a:t>
            </a:r>
            <a:r>
              <a:rPr lang="en-US" sz="1600" u="heavy" spc="-5" dirty="0">
                <a:cs typeface="Times New Roman"/>
                <a:hlinkClick r:id="rId3"/>
              </a:rPr>
              <a:t> </a:t>
            </a:r>
            <a:r>
              <a:rPr lang="en-US" sz="1600" spc="-5" dirty="0">
                <a:cs typeface="Times New Roman"/>
              </a:rPr>
              <a:t>which </a:t>
            </a:r>
            <a:r>
              <a:rPr lang="en-US" sz="1600" dirty="0">
                <a:cs typeface="Times New Roman"/>
              </a:rPr>
              <a:t>synapse </a:t>
            </a:r>
            <a:r>
              <a:rPr lang="en-US" sz="1600" spc="-5" dirty="0">
                <a:cs typeface="Times New Roman"/>
              </a:rPr>
              <a:t>with</a:t>
            </a:r>
            <a:r>
              <a:rPr lang="en-US" sz="1600" spc="-95" dirty="0">
                <a:cs typeface="Times New Roman"/>
              </a:rPr>
              <a:t> </a:t>
            </a:r>
            <a:r>
              <a:rPr lang="en-US" sz="1600" dirty="0">
                <a:cs typeface="Times New Roman"/>
              </a:rPr>
              <a:t>it</a:t>
            </a:r>
          </a:p>
          <a:p>
            <a:pPr marL="298450" marR="341630" indent="-285750" algn="just">
              <a:lnSpc>
                <a:spcPct val="100000"/>
              </a:lnSpc>
              <a:spcBef>
                <a:spcPts val="5"/>
              </a:spcBef>
              <a:buFont typeface="Arial" charset="0"/>
              <a:buChar char="•"/>
            </a:pPr>
            <a:r>
              <a:rPr lang="en-US" sz="1600" dirty="0">
                <a:cs typeface="Times New Roman"/>
              </a:rPr>
              <a:t>A</a:t>
            </a:r>
            <a:r>
              <a:rPr lang="en-US" sz="1600" spc="-365" dirty="0">
                <a:cs typeface="Times New Roman"/>
              </a:rPr>
              <a:t> </a:t>
            </a:r>
            <a:r>
              <a:rPr lang="en-US" sz="1600" spc="-5" dirty="0">
                <a:cs typeface="Times New Roman"/>
              </a:rPr>
              <a:t>group </a:t>
            </a:r>
            <a:r>
              <a:rPr lang="en-US" sz="1600" dirty="0">
                <a:cs typeface="Times New Roman"/>
              </a:rPr>
              <a:t>of ganglion </a:t>
            </a:r>
            <a:r>
              <a:rPr lang="en-US" sz="1600" spc="-5" dirty="0">
                <a:cs typeface="Times New Roman"/>
              </a:rPr>
              <a:t>cells </a:t>
            </a:r>
            <a:r>
              <a:rPr lang="en-US" sz="1600" dirty="0">
                <a:cs typeface="Times New Roman"/>
              </a:rPr>
              <a:t>in turn forms  the </a:t>
            </a:r>
            <a:r>
              <a:rPr lang="en-US" sz="1600" spc="-5" dirty="0">
                <a:cs typeface="Times New Roman"/>
              </a:rPr>
              <a:t>receptive field </a:t>
            </a:r>
            <a:r>
              <a:rPr lang="en-US" sz="1600" dirty="0">
                <a:cs typeface="Times New Roman"/>
              </a:rPr>
              <a:t>for a </a:t>
            </a:r>
            <a:r>
              <a:rPr lang="en-US" sz="1600" spc="-5" dirty="0">
                <a:cs typeface="Times New Roman"/>
              </a:rPr>
              <a:t>cell </a:t>
            </a:r>
            <a:r>
              <a:rPr lang="en-US" sz="1600" dirty="0">
                <a:cs typeface="Times New Roman"/>
              </a:rPr>
              <a:t>in the</a:t>
            </a:r>
            <a:r>
              <a:rPr lang="en-US" sz="1600" spc="-165" dirty="0">
                <a:cs typeface="Times New Roman"/>
              </a:rPr>
              <a:t> </a:t>
            </a:r>
            <a:r>
              <a:rPr lang="en-US" sz="1600" dirty="0">
                <a:cs typeface="Times New Roman"/>
              </a:rPr>
              <a:t>brain. </a:t>
            </a:r>
            <a:r>
              <a:rPr lang="en-US" sz="1600" spc="-5" dirty="0">
                <a:cs typeface="Times New Roman"/>
              </a:rPr>
              <a:t>This process </a:t>
            </a:r>
            <a:r>
              <a:rPr lang="en-US" sz="1600" dirty="0">
                <a:cs typeface="Times New Roman"/>
              </a:rPr>
              <a:t>is called</a:t>
            </a:r>
            <a:r>
              <a:rPr lang="en-US" sz="1600" spc="-105" dirty="0">
                <a:cs typeface="Times New Roman"/>
              </a:rPr>
              <a:t> </a:t>
            </a:r>
            <a:r>
              <a:rPr lang="en-US" sz="1600" dirty="0">
                <a:solidFill>
                  <a:srgbClr val="FF0000"/>
                </a:solidFill>
                <a:cs typeface="Times New Roman"/>
              </a:rPr>
              <a:t>convergence</a:t>
            </a:r>
          </a:p>
        </p:txBody>
      </p:sp>
      <p:sp>
        <p:nvSpPr>
          <p:cNvPr id="63" name="TextBox 62"/>
          <p:cNvSpPr txBox="1"/>
          <p:nvPr/>
        </p:nvSpPr>
        <p:spPr>
          <a:xfrm>
            <a:off x="3110430" y="1246440"/>
            <a:ext cx="2714074" cy="276999"/>
          </a:xfrm>
          <a:prstGeom prst="rect">
            <a:avLst/>
          </a:prstGeom>
          <a:solidFill>
            <a:srgbClr val="E4CBE7"/>
          </a:solidFill>
          <a:ln>
            <a:solidFill>
              <a:srgbClr val="A954AB"/>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200" b="1" dirty="0">
                <a:solidFill>
                  <a:schemeClr val="tx2"/>
                </a:solidFill>
                <a:latin typeface="+mj-lt"/>
                <a:ea typeface="+mj-ea"/>
                <a:cs typeface="+mj-cs"/>
              </a:rPr>
              <a:t>ONLY IN FEMALES’ SLIDES </a:t>
            </a:r>
          </a:p>
        </p:txBody>
      </p:sp>
    </p:spTree>
    <p:extLst>
      <p:ext uri="{BB962C8B-B14F-4D97-AF65-F5344CB8AC3E}">
        <p14:creationId xmlns:p14="http://schemas.microsoft.com/office/powerpoint/2010/main" val="30776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heckerboard(across)">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checkerboard(across)">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Photosensitive compounds</a:t>
            </a:r>
          </a:p>
        </p:txBody>
      </p:sp>
      <p:sp>
        <p:nvSpPr>
          <p:cNvPr id="3" name="Slide Number Placeholder 2"/>
          <p:cNvSpPr>
            <a:spLocks noGrp="1"/>
          </p:cNvSpPr>
          <p:nvPr>
            <p:ph type="sldNum" sz="quarter" idx="12"/>
          </p:nvPr>
        </p:nvSpPr>
        <p:spPr/>
        <p:txBody>
          <a:bodyPr/>
          <a:lstStyle/>
          <a:p>
            <a:fld id="{4929A69E-7D8F-4515-9605-0315ABD4F316}" type="slidenum">
              <a:rPr lang="en-US" smtClean="0"/>
              <a:t>7</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525251820"/>
              </p:ext>
            </p:extLst>
          </p:nvPr>
        </p:nvGraphicFramePr>
        <p:xfrm>
          <a:off x="609461" y="2396710"/>
          <a:ext cx="10969942" cy="2621280"/>
        </p:xfrm>
        <a:graphic>
          <a:graphicData uri="http://schemas.openxmlformats.org/drawingml/2006/table">
            <a:tbl>
              <a:tblPr firstRow="1" bandRow="1">
                <a:tableStyleId>{5940675A-B579-460E-94D1-54222C63F5DA}</a:tableStyleId>
              </a:tblPr>
              <a:tblGrid>
                <a:gridCol w="4929512">
                  <a:extLst>
                    <a:ext uri="{9D8B030D-6E8A-4147-A177-3AD203B41FA5}">
                      <a16:colId xmlns:a16="http://schemas.microsoft.com/office/drawing/2014/main" val="20000"/>
                    </a:ext>
                  </a:extLst>
                </a:gridCol>
                <a:gridCol w="6040430">
                  <a:extLst>
                    <a:ext uri="{9D8B030D-6E8A-4147-A177-3AD203B41FA5}">
                      <a16:colId xmlns:a16="http://schemas.microsoft.com/office/drawing/2014/main" val="20001"/>
                    </a:ext>
                  </a:extLst>
                </a:gridCol>
              </a:tblGrid>
              <a:tr h="3212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kern="1200" dirty="0">
                          <a:solidFill>
                            <a:schemeClr val="bg1"/>
                          </a:solidFill>
                          <a:latin typeface="+mn-lt"/>
                          <a:ea typeface="+mn-ea"/>
                          <a:cs typeface="+mn-cs"/>
                        </a:rPr>
                        <a:t>Cones</a:t>
                      </a:r>
                    </a:p>
                  </a:txBody>
                  <a:tcPr>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kern="1200" dirty="0">
                          <a:solidFill>
                            <a:schemeClr val="bg1"/>
                          </a:solidFill>
                          <a:latin typeface="+mn-lt"/>
                          <a:ea typeface="+mn-ea"/>
                          <a:cs typeface="+mn-cs"/>
                        </a:rPr>
                        <a:t>Rods</a:t>
                      </a:r>
                    </a:p>
                  </a:txBody>
                  <a:tcPr>
                    <a:solidFill>
                      <a:schemeClr val="accent2">
                        <a:lumMod val="60000"/>
                        <a:lumOff val="40000"/>
                      </a:schemeClr>
                    </a:solidFill>
                  </a:tcPr>
                </a:tc>
                <a:extLst>
                  <a:ext uri="{0D108BD9-81ED-4DB2-BD59-A6C34878D82A}">
                    <a16:rowId xmlns:a16="http://schemas.microsoft.com/office/drawing/2014/main" val="10000"/>
                  </a:ext>
                </a:extLst>
              </a:tr>
              <a:tr h="1956960">
                <a:tc>
                  <a:txBody>
                    <a:bodyPr/>
                    <a:lstStyle/>
                    <a:p>
                      <a:pPr eaLnBrk="1" hangingPunct="1"/>
                      <a:r>
                        <a:rPr lang="en-US" altLang="en-US" sz="1600" b="0" dirty="0">
                          <a:solidFill>
                            <a:srgbClr val="528693"/>
                          </a:solidFill>
                          <a:latin typeface="+mn-lt"/>
                        </a:rPr>
                        <a:t>It is rhodopsin (</a:t>
                      </a:r>
                      <a:r>
                        <a:rPr lang="en-US" altLang="en-US" sz="1600" b="0" dirty="0" err="1">
                          <a:solidFill>
                            <a:srgbClr val="528693"/>
                          </a:solidFill>
                          <a:latin typeface="+mn-lt"/>
                        </a:rPr>
                        <a:t>iodopsine</a:t>
                      </a:r>
                      <a:r>
                        <a:rPr lang="en-US" altLang="en-US" sz="1600" b="0" dirty="0">
                          <a:solidFill>
                            <a:srgbClr val="528693"/>
                          </a:solidFill>
                          <a:latin typeface="+mn-lt"/>
                        </a:rPr>
                        <a:t>) formed of :- </a:t>
                      </a:r>
                    </a:p>
                    <a:p>
                      <a:pPr lvl="1" eaLnBrk="1" hangingPunct="1"/>
                      <a:r>
                        <a:rPr lang="en-US" altLang="en-US" sz="1600" dirty="0">
                          <a:latin typeface="+mn-lt"/>
                        </a:rPr>
                        <a:t>Opsin protein + retinal (</a:t>
                      </a:r>
                      <a:r>
                        <a:rPr lang="en-US" altLang="en-US" sz="1600" dirty="0" err="1">
                          <a:latin typeface="+mn-lt"/>
                        </a:rPr>
                        <a:t>retinene</a:t>
                      </a:r>
                      <a:r>
                        <a:rPr lang="en-US" altLang="en-US" sz="1600" dirty="0">
                          <a:latin typeface="+mn-lt"/>
                        </a:rPr>
                        <a:t> 1 = </a:t>
                      </a:r>
                      <a:r>
                        <a:rPr lang="en-US" altLang="en-US" sz="1600" dirty="0" err="1">
                          <a:latin typeface="+mn-lt"/>
                        </a:rPr>
                        <a:t>aldhyde</a:t>
                      </a:r>
                      <a:r>
                        <a:rPr lang="en-US" altLang="en-US" sz="1600" dirty="0">
                          <a:latin typeface="+mn-lt"/>
                        </a:rPr>
                        <a:t> form of </a:t>
                      </a:r>
                      <a:r>
                        <a:rPr lang="en-US" altLang="en-US" sz="1600" dirty="0" err="1">
                          <a:latin typeface="+mn-lt"/>
                        </a:rPr>
                        <a:t>Vit</a:t>
                      </a:r>
                      <a:r>
                        <a:rPr lang="en-US" altLang="en-US" sz="1600" dirty="0">
                          <a:latin typeface="+mn-lt"/>
                        </a:rPr>
                        <a:t> A</a:t>
                      </a:r>
                      <a:r>
                        <a:rPr lang="en-US" altLang="en-US" sz="1600" dirty="0" smtClean="0">
                          <a:latin typeface="+mn-lt"/>
                        </a:rPr>
                        <a:t>).</a:t>
                      </a:r>
                      <a:endParaRPr lang="en-US" altLang="en-US" sz="1600" dirty="0">
                        <a:latin typeface="+mn-lt"/>
                      </a:endParaRPr>
                    </a:p>
                    <a:p>
                      <a:pPr eaLnBrk="1" hangingPunct="1"/>
                      <a:r>
                        <a:rPr lang="en-US" altLang="en-US" sz="1600" b="0" dirty="0">
                          <a:solidFill>
                            <a:srgbClr val="528693"/>
                          </a:solidFill>
                          <a:latin typeface="+mn-lt"/>
                        </a:rPr>
                        <a:t>There are 3 types of rhodopsin in cones </a:t>
                      </a:r>
                      <a:r>
                        <a:rPr lang="en-US" altLang="en-US" sz="1600" b="0" dirty="0" smtClean="0">
                          <a:solidFill>
                            <a:srgbClr val="528693"/>
                          </a:solidFill>
                          <a:latin typeface="+mn-lt"/>
                        </a:rPr>
                        <a:t>:</a:t>
                      </a:r>
                      <a:endParaRPr lang="en-US" altLang="en-US" sz="1600" b="0" dirty="0">
                        <a:solidFill>
                          <a:srgbClr val="528693"/>
                        </a:solidFill>
                        <a:latin typeface="+mn-lt"/>
                      </a:endParaRPr>
                    </a:p>
                    <a:p>
                      <a:pPr lvl="1" eaLnBrk="1" hangingPunct="1"/>
                      <a:r>
                        <a:rPr lang="en-US" altLang="en-US" sz="1600" dirty="0">
                          <a:latin typeface="+mn-lt"/>
                        </a:rPr>
                        <a:t>(</a:t>
                      </a:r>
                      <a:r>
                        <a:rPr lang="en-US" altLang="en-US" sz="1600" dirty="0" err="1">
                          <a:latin typeface="+mn-lt"/>
                        </a:rPr>
                        <a:t>photopsine</a:t>
                      </a:r>
                      <a:r>
                        <a:rPr lang="en-US" altLang="en-US" sz="1600" dirty="0">
                          <a:latin typeface="+mn-lt"/>
                        </a:rPr>
                        <a:t> </a:t>
                      </a:r>
                      <a:r>
                        <a:rPr lang="en-US" altLang="en-US" sz="1600" dirty="0">
                          <a:solidFill>
                            <a:schemeClr val="accent4">
                              <a:lumMod val="75000"/>
                            </a:schemeClr>
                          </a:solidFill>
                          <a:latin typeface="+mn-lt"/>
                        </a:rPr>
                        <a:t>I,II,III</a:t>
                      </a:r>
                      <a:r>
                        <a:rPr lang="en-US" altLang="en-US" sz="1600" dirty="0">
                          <a:latin typeface="+mn-lt"/>
                        </a:rPr>
                        <a:t> ) each respond to a certain wave length of light for color vision. </a:t>
                      </a:r>
                    </a:p>
                  </a:txBody>
                  <a:tcPr/>
                </a:tc>
                <a:tc>
                  <a:txBody>
                    <a:bodyPr/>
                    <a:lstStyle/>
                    <a:p>
                      <a:pPr eaLnBrk="1" hangingPunct="1"/>
                      <a:r>
                        <a:rPr lang="en-US" altLang="en-US" sz="1600" b="0" dirty="0">
                          <a:solidFill>
                            <a:srgbClr val="528693"/>
                          </a:solidFill>
                          <a:latin typeface="+mn-lt"/>
                        </a:rPr>
                        <a:t>- Its rhodopsin formed of :- </a:t>
                      </a:r>
                    </a:p>
                    <a:p>
                      <a:pPr lvl="1" eaLnBrk="1" hangingPunct="1"/>
                      <a:r>
                        <a:rPr lang="en-US" altLang="en-US" sz="1600" dirty="0" err="1">
                          <a:solidFill>
                            <a:srgbClr val="FF0000"/>
                          </a:solidFill>
                          <a:latin typeface="+mn-lt"/>
                        </a:rPr>
                        <a:t>Scotopsin</a:t>
                      </a:r>
                      <a:r>
                        <a:rPr lang="en-US" altLang="en-US" sz="1600" dirty="0">
                          <a:latin typeface="+mn-lt"/>
                        </a:rPr>
                        <a:t> protein(opsin) + retinal (</a:t>
                      </a:r>
                      <a:r>
                        <a:rPr lang="en-US" altLang="en-US" sz="1600" dirty="0" err="1">
                          <a:latin typeface="+mn-lt"/>
                        </a:rPr>
                        <a:t>retinene</a:t>
                      </a:r>
                      <a:r>
                        <a:rPr lang="en-US" altLang="en-US" sz="1600" dirty="0">
                          <a:latin typeface="+mn-lt"/>
                        </a:rPr>
                        <a:t> </a:t>
                      </a:r>
                      <a:r>
                        <a:rPr lang="en-US" altLang="en-US" sz="1600" dirty="0">
                          <a:solidFill>
                            <a:schemeClr val="accent4">
                              <a:lumMod val="75000"/>
                            </a:schemeClr>
                          </a:solidFill>
                          <a:latin typeface="+mn-lt"/>
                        </a:rPr>
                        <a:t>1</a:t>
                      </a:r>
                      <a:r>
                        <a:rPr lang="en-US" altLang="en-US" sz="1600" dirty="0">
                          <a:latin typeface="+mn-lt"/>
                        </a:rPr>
                        <a:t> = </a:t>
                      </a:r>
                      <a:r>
                        <a:rPr lang="en-US" altLang="en-US" sz="1600" dirty="0" err="1">
                          <a:latin typeface="+mn-lt"/>
                        </a:rPr>
                        <a:t>aldhyde</a:t>
                      </a:r>
                      <a:r>
                        <a:rPr lang="en-US" altLang="en-US" sz="1600" dirty="0">
                          <a:latin typeface="+mn-lt"/>
                        </a:rPr>
                        <a:t> form of </a:t>
                      </a:r>
                      <a:r>
                        <a:rPr lang="en-US" altLang="en-US" sz="1600" dirty="0" smtClean="0">
                          <a:latin typeface="+mn-lt"/>
                        </a:rPr>
                        <a:t> </a:t>
                      </a:r>
                      <a:r>
                        <a:rPr lang="en-US" altLang="en-US" sz="1600" dirty="0" err="1" smtClean="0">
                          <a:latin typeface="+mn-lt"/>
                        </a:rPr>
                        <a:t>Vit</a:t>
                      </a:r>
                      <a:r>
                        <a:rPr lang="en-US" altLang="en-US" sz="1600" dirty="0" smtClean="0">
                          <a:latin typeface="+mn-lt"/>
                        </a:rPr>
                        <a:t> </a:t>
                      </a:r>
                      <a:r>
                        <a:rPr lang="en-US" altLang="en-US" sz="1600" dirty="0">
                          <a:latin typeface="+mn-lt"/>
                        </a:rPr>
                        <a:t>A) = </a:t>
                      </a:r>
                      <a:r>
                        <a:rPr lang="en-US" altLang="en-US" sz="1600" dirty="0">
                          <a:solidFill>
                            <a:srgbClr val="A954AB"/>
                          </a:solidFill>
                          <a:latin typeface="+mn-lt"/>
                        </a:rPr>
                        <a:t>visual purple </a:t>
                      </a:r>
                      <a:r>
                        <a:rPr lang="en-US" altLang="en-US" sz="1600" dirty="0">
                          <a:latin typeface="+mn-lt"/>
                        </a:rPr>
                        <a:t>(Rhodopsin of the </a:t>
                      </a:r>
                      <a:r>
                        <a:rPr lang="en-US" altLang="en-US" sz="1600" dirty="0">
                          <a:solidFill>
                            <a:srgbClr val="FF0000"/>
                          </a:solidFill>
                          <a:latin typeface="+mn-lt"/>
                        </a:rPr>
                        <a:t>rods</a:t>
                      </a:r>
                      <a:r>
                        <a:rPr lang="en-US" altLang="en-US" sz="1600" dirty="0">
                          <a:latin typeface="+mn-lt"/>
                        </a:rPr>
                        <a:t> most strongly absorbs green-blue light and, therefore, appears reddish-purple, which is why it is also called </a:t>
                      </a:r>
                      <a:r>
                        <a:rPr lang="en-US" altLang="en-US" sz="1600" dirty="0">
                          <a:solidFill>
                            <a:srgbClr val="A954AB"/>
                          </a:solidFill>
                          <a:latin typeface="+mn-lt"/>
                        </a:rPr>
                        <a:t>"</a:t>
                      </a:r>
                      <a:r>
                        <a:rPr lang="en-US" altLang="en-US" sz="1600" u="sng" dirty="0">
                          <a:solidFill>
                            <a:srgbClr val="A954AB"/>
                          </a:solidFill>
                          <a:latin typeface="+mn-lt"/>
                        </a:rPr>
                        <a:t>visual purple</a:t>
                      </a:r>
                      <a:r>
                        <a:rPr lang="en-US" altLang="en-US" sz="1600" dirty="0">
                          <a:latin typeface="+mn-lt"/>
                        </a:rPr>
                        <a:t>) </a:t>
                      </a:r>
                    </a:p>
                    <a:p>
                      <a:pPr eaLnBrk="1" hangingPunct="1"/>
                      <a:r>
                        <a:rPr lang="en-US" altLang="en-US" sz="1600" b="1" dirty="0">
                          <a:solidFill>
                            <a:srgbClr val="528693"/>
                          </a:solidFill>
                          <a:latin typeface="+mn-lt"/>
                        </a:rPr>
                        <a:t>-</a:t>
                      </a:r>
                      <a:r>
                        <a:rPr lang="en-US" altLang="en-US" sz="1600" dirty="0">
                          <a:latin typeface="+mn-lt"/>
                        </a:rPr>
                        <a:t>It forms </a:t>
                      </a:r>
                      <a:r>
                        <a:rPr lang="en-US" altLang="en-US" sz="1600" dirty="0">
                          <a:solidFill>
                            <a:schemeClr val="accent4">
                              <a:lumMod val="75000"/>
                            </a:schemeClr>
                          </a:solidFill>
                          <a:latin typeface="+mn-lt"/>
                        </a:rPr>
                        <a:t>90% </a:t>
                      </a:r>
                      <a:r>
                        <a:rPr lang="en-US" altLang="en-US" sz="1600" dirty="0">
                          <a:latin typeface="+mn-lt"/>
                        </a:rPr>
                        <a:t>of rods protein ,stored in disks of rods at outer </a:t>
                      </a:r>
                      <a:r>
                        <a:rPr lang="en-US" altLang="en-US" sz="1600" dirty="0" smtClean="0">
                          <a:latin typeface="+mn-lt"/>
                        </a:rPr>
                        <a:t>segment.</a:t>
                      </a:r>
                      <a:endParaRPr lang="en-US" altLang="en-US" sz="1600" dirty="0">
                        <a:latin typeface="+mn-lt"/>
                      </a:endParaRPr>
                    </a:p>
                    <a:p>
                      <a:pPr eaLnBrk="1" hangingPunct="1"/>
                      <a:r>
                        <a:rPr lang="en-US" altLang="en-US" sz="1600" dirty="0">
                          <a:solidFill>
                            <a:srgbClr val="528693"/>
                          </a:solidFill>
                          <a:latin typeface="+mn-lt"/>
                        </a:rPr>
                        <a:t>-</a:t>
                      </a:r>
                      <a:r>
                        <a:rPr lang="en-US" altLang="en-US" sz="1600" dirty="0">
                          <a:latin typeface="+mn-lt"/>
                        </a:rPr>
                        <a:t>At dark rhodopsin is in 11-cisretinal form (inactive</a:t>
                      </a:r>
                      <a:r>
                        <a:rPr lang="en-US" altLang="en-US" sz="1600" dirty="0" smtClean="0">
                          <a:latin typeface="+mn-lt"/>
                        </a:rPr>
                        <a:t>).</a:t>
                      </a:r>
                      <a:endParaRPr lang="en-US" altLang="en-US" sz="1600" dirty="0">
                        <a:latin typeface="+mn-lt"/>
                      </a:endParaRPr>
                    </a:p>
                    <a:p>
                      <a:pPr eaLnBrk="1" hangingPunct="1"/>
                      <a:r>
                        <a:rPr lang="en-US" altLang="en-US" sz="1600" b="1" dirty="0">
                          <a:solidFill>
                            <a:srgbClr val="528693"/>
                          </a:solidFill>
                          <a:latin typeface="+mn-lt"/>
                        </a:rPr>
                        <a:t>-</a:t>
                      </a:r>
                      <a:r>
                        <a:rPr lang="en-US" altLang="en-US" sz="1600" baseline="0" dirty="0">
                          <a:latin typeface="+mn-lt"/>
                        </a:rPr>
                        <a:t>At </a:t>
                      </a:r>
                      <a:r>
                        <a:rPr lang="en-US" altLang="en-US" sz="1600" dirty="0">
                          <a:latin typeface="+mn-lt"/>
                        </a:rPr>
                        <a:t>light sensitive form which increase sensitivity of rods to </a:t>
                      </a:r>
                      <a:r>
                        <a:rPr lang="en-US" altLang="en-US" sz="1600" dirty="0" smtClean="0">
                          <a:latin typeface="+mn-lt"/>
                        </a:rPr>
                        <a:t>light.</a:t>
                      </a:r>
                      <a:endParaRPr lang="en-US" altLang="en-US" sz="1600" dirty="0">
                        <a:latin typeface="+mn-lt"/>
                      </a:endParaRPr>
                    </a:p>
                  </a:txBody>
                  <a:tcPr/>
                </a:tc>
                <a:extLst>
                  <a:ext uri="{0D108BD9-81ED-4DB2-BD59-A6C34878D82A}">
                    <a16:rowId xmlns:a16="http://schemas.microsoft.com/office/drawing/2014/main" val="10001"/>
                  </a:ext>
                </a:extLst>
              </a:tr>
            </a:tbl>
          </a:graphicData>
        </a:graphic>
      </p:graphicFrame>
      <p:sp>
        <p:nvSpPr>
          <p:cNvPr id="18" name="Rectangle 17"/>
          <p:cNvSpPr/>
          <p:nvPr/>
        </p:nvSpPr>
        <p:spPr>
          <a:xfrm>
            <a:off x="609460" y="5260620"/>
            <a:ext cx="10969943" cy="932500"/>
          </a:xfrm>
          <a:prstGeom prst="rect">
            <a:avLst/>
          </a:prstGeom>
          <a:ln>
            <a:prstDash val="dash"/>
          </a:ln>
        </p:spPr>
        <p:style>
          <a:lnRef idx="2">
            <a:schemeClr val="accent6"/>
          </a:lnRef>
          <a:fillRef idx="1">
            <a:schemeClr val="lt1"/>
          </a:fillRef>
          <a:effectRef idx="0">
            <a:schemeClr val="accent6"/>
          </a:effectRef>
          <a:fontRef idx="minor">
            <a:schemeClr val="dk1"/>
          </a:fontRef>
        </p:style>
        <p:txBody>
          <a:bodyPr rtlCol="0" anchor="ctr"/>
          <a:lstStyle/>
          <a:p>
            <a:r>
              <a:rPr lang="en-US" sz="1600" spc="25" dirty="0">
                <a:solidFill>
                  <a:srgbClr val="003300"/>
                </a:solidFill>
                <a:cs typeface="Trebuchet MS"/>
              </a:rPr>
              <a:t>Rods &amp;cones potentials are </a:t>
            </a:r>
            <a:r>
              <a:rPr lang="en-US" sz="1600" spc="25" dirty="0">
                <a:solidFill>
                  <a:srgbClr val="FF0000"/>
                </a:solidFill>
                <a:cs typeface="Trebuchet MS"/>
              </a:rPr>
              <a:t>graded, local potential </a:t>
            </a:r>
            <a:r>
              <a:rPr lang="en-US" sz="1600" spc="25" dirty="0">
                <a:solidFill>
                  <a:srgbClr val="003300"/>
                </a:solidFill>
                <a:cs typeface="Trebuchet MS"/>
              </a:rPr>
              <a:t>(generator potential) propagated as A.P in </a:t>
            </a:r>
            <a:endParaRPr lang="en-US" sz="1600" spc="25" dirty="0" smtClean="0">
              <a:solidFill>
                <a:srgbClr val="003300"/>
              </a:solidFill>
              <a:cs typeface="Trebuchet MS"/>
            </a:endParaRPr>
          </a:p>
          <a:p>
            <a:r>
              <a:rPr lang="en-US" sz="1600" spc="25" dirty="0" smtClean="0">
                <a:solidFill>
                  <a:srgbClr val="003300"/>
                </a:solidFill>
                <a:cs typeface="Trebuchet MS"/>
              </a:rPr>
              <a:t>ganglion cells</a:t>
            </a:r>
          </a:p>
          <a:p>
            <a:r>
              <a:rPr lang="en-US" sz="1600" spc="25" dirty="0">
                <a:solidFill>
                  <a:srgbClr val="003300"/>
                </a:solidFill>
                <a:cs typeface="Trebuchet MS"/>
              </a:rPr>
              <a:t>Ganglion</a:t>
            </a:r>
            <a:r>
              <a:rPr lang="en-US" sz="1600" spc="-60" dirty="0">
                <a:solidFill>
                  <a:srgbClr val="003300"/>
                </a:solidFill>
                <a:cs typeface="Trebuchet MS"/>
              </a:rPr>
              <a:t> </a:t>
            </a:r>
            <a:r>
              <a:rPr lang="en-US" sz="1600" spc="-55" dirty="0">
                <a:solidFill>
                  <a:srgbClr val="003300"/>
                </a:solidFill>
                <a:cs typeface="Trebuchet MS"/>
              </a:rPr>
              <a:t>cell </a:t>
            </a:r>
            <a:r>
              <a:rPr lang="en-US" sz="1600" spc="-5" dirty="0">
                <a:solidFill>
                  <a:srgbClr val="003300"/>
                </a:solidFill>
                <a:cs typeface="Trebuchet MS"/>
              </a:rPr>
              <a:t>action </a:t>
            </a:r>
            <a:r>
              <a:rPr lang="en-US" sz="1600" spc="-15" dirty="0">
                <a:solidFill>
                  <a:srgbClr val="003300"/>
                </a:solidFill>
                <a:cs typeface="Trebuchet MS"/>
              </a:rPr>
              <a:t>potential </a:t>
            </a:r>
            <a:r>
              <a:rPr lang="en-US" sz="1600" spc="-20" dirty="0">
                <a:solidFill>
                  <a:srgbClr val="003300"/>
                </a:solidFill>
                <a:cs typeface="Trebuchet MS"/>
              </a:rPr>
              <a:t>(</a:t>
            </a:r>
            <a:r>
              <a:rPr lang="en-US" sz="1600" spc="-20" dirty="0">
                <a:solidFill>
                  <a:srgbClr val="FF0000"/>
                </a:solidFill>
                <a:cs typeface="Trebuchet MS"/>
              </a:rPr>
              <a:t>all </a:t>
            </a:r>
            <a:r>
              <a:rPr lang="en-US" sz="1600" spc="55" dirty="0">
                <a:solidFill>
                  <a:srgbClr val="FF0000"/>
                </a:solidFill>
                <a:cs typeface="Trebuchet MS"/>
              </a:rPr>
              <a:t>or</a:t>
            </a:r>
            <a:r>
              <a:rPr lang="en-US" sz="1600" spc="-245" dirty="0">
                <a:solidFill>
                  <a:srgbClr val="FF0000"/>
                </a:solidFill>
                <a:cs typeface="Trebuchet MS"/>
              </a:rPr>
              <a:t> </a:t>
            </a:r>
            <a:r>
              <a:rPr lang="en-US" sz="1600" spc="-5" dirty="0">
                <a:solidFill>
                  <a:srgbClr val="FF0000"/>
                </a:solidFill>
                <a:cs typeface="Trebuchet MS"/>
              </a:rPr>
              <a:t>none</a:t>
            </a:r>
            <a:r>
              <a:rPr lang="en-US" sz="1600" spc="-315" dirty="0">
                <a:solidFill>
                  <a:srgbClr val="FF0000"/>
                </a:solidFill>
                <a:cs typeface="Trebuchet MS"/>
              </a:rPr>
              <a:t>  </a:t>
            </a:r>
            <a:r>
              <a:rPr lang="en-US" sz="1600" spc="80" dirty="0">
                <a:solidFill>
                  <a:srgbClr val="FF0000"/>
                </a:solidFill>
                <a:cs typeface="Trebuchet MS"/>
              </a:rPr>
              <a:t>A.P) </a:t>
            </a:r>
            <a:r>
              <a:rPr lang="en-US" sz="1600" spc="30" dirty="0">
                <a:solidFill>
                  <a:srgbClr val="FF0000"/>
                </a:solidFill>
                <a:cs typeface="Trebuchet MS"/>
              </a:rPr>
              <a:t> </a:t>
            </a:r>
            <a:r>
              <a:rPr lang="en-US" sz="1600" spc="15" dirty="0">
                <a:solidFill>
                  <a:srgbClr val="003300"/>
                </a:solidFill>
                <a:cs typeface="Trebuchet MS"/>
              </a:rPr>
              <a:t>transmitted </a:t>
            </a:r>
            <a:r>
              <a:rPr lang="en-US" sz="1600" spc="45" dirty="0">
                <a:solidFill>
                  <a:srgbClr val="003300"/>
                </a:solidFill>
                <a:cs typeface="Trebuchet MS"/>
              </a:rPr>
              <a:t>to </a:t>
            </a:r>
            <a:r>
              <a:rPr lang="en-US" sz="1600" spc="-5" dirty="0">
                <a:solidFill>
                  <a:srgbClr val="003300"/>
                </a:solidFill>
                <a:cs typeface="Trebuchet MS"/>
              </a:rPr>
              <a:t>optic</a:t>
            </a:r>
            <a:r>
              <a:rPr lang="en-US" sz="1600" spc="-265" dirty="0">
                <a:solidFill>
                  <a:srgbClr val="003300"/>
                </a:solidFill>
                <a:cs typeface="Trebuchet MS"/>
              </a:rPr>
              <a:t> </a:t>
            </a:r>
            <a:r>
              <a:rPr lang="en-US" sz="1600" spc="-50" dirty="0" smtClean="0">
                <a:solidFill>
                  <a:srgbClr val="003300"/>
                </a:solidFill>
                <a:cs typeface="Trebuchet MS"/>
              </a:rPr>
              <a:t>nerve</a:t>
            </a:r>
            <a:endParaRPr lang="en-US" sz="1600" dirty="0"/>
          </a:p>
        </p:txBody>
      </p:sp>
      <p:sp>
        <p:nvSpPr>
          <p:cNvPr id="19" name="TextBox 18"/>
          <p:cNvSpPr txBox="1"/>
          <p:nvPr/>
        </p:nvSpPr>
        <p:spPr>
          <a:xfrm>
            <a:off x="9211310" y="5260620"/>
            <a:ext cx="2368093" cy="276999"/>
          </a:xfrm>
          <a:prstGeom prst="rect">
            <a:avLst/>
          </a:prstGeom>
          <a:solidFill>
            <a:srgbClr val="E4CBE7"/>
          </a:solidFill>
          <a:ln>
            <a:solidFill>
              <a:srgbClr val="A954AB"/>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200" b="1" dirty="0">
                <a:solidFill>
                  <a:schemeClr val="tx2"/>
                </a:solidFill>
                <a:latin typeface="+mj-lt"/>
                <a:ea typeface="+mj-ea"/>
                <a:cs typeface="+mj-cs"/>
              </a:rPr>
              <a:t>ONLY IN FEMALES’ SLIDES </a:t>
            </a:r>
          </a:p>
        </p:txBody>
      </p:sp>
      <p:sp>
        <p:nvSpPr>
          <p:cNvPr id="20" name="Rectangle 19"/>
          <p:cNvSpPr/>
          <p:nvPr/>
        </p:nvSpPr>
        <p:spPr>
          <a:xfrm>
            <a:off x="816669" y="1199973"/>
            <a:ext cx="9598223" cy="954107"/>
          </a:xfrm>
          <a:prstGeom prst="rect">
            <a:avLst/>
          </a:prstGeom>
        </p:spPr>
        <p:txBody>
          <a:bodyPr wrap="square">
            <a:spAutoFit/>
          </a:bodyPr>
          <a:lstStyle/>
          <a:p>
            <a:r>
              <a:rPr lang="en-US" sz="1400" dirty="0">
                <a:solidFill>
                  <a:srgbClr val="528693"/>
                </a:solidFill>
              </a:rPr>
              <a:t>Composition:</a:t>
            </a:r>
          </a:p>
          <a:p>
            <a:pPr marL="965149" lvl="1" indent="-457200">
              <a:buFont typeface="+mj-lt"/>
              <a:buAutoNum type="arabicPeriod"/>
            </a:pPr>
            <a:r>
              <a:rPr lang="en-US" sz="1400" dirty="0">
                <a:solidFill>
                  <a:srgbClr val="FF0000"/>
                </a:solidFill>
              </a:rPr>
              <a:t>Retinine1 (Aldehyde of vitamin A </a:t>
            </a:r>
            <a:r>
              <a:rPr lang="en-US" sz="1400" dirty="0" smtClean="0">
                <a:solidFill>
                  <a:srgbClr val="FF0000"/>
                </a:solidFill>
              </a:rPr>
              <a:t>):</a:t>
            </a:r>
            <a:r>
              <a:rPr lang="en-US" sz="1400" dirty="0" smtClean="0"/>
              <a:t> </a:t>
            </a:r>
            <a:r>
              <a:rPr lang="en-US" sz="1400" dirty="0"/>
              <a:t>Same in all pigments , </a:t>
            </a:r>
            <a:r>
              <a:rPr lang="en-US" altLang="en-US" sz="1400" dirty="0"/>
              <a:t>from dietary beta-carotene</a:t>
            </a:r>
            <a:endParaRPr lang="en-US" sz="1400" dirty="0"/>
          </a:p>
          <a:p>
            <a:pPr marL="965149" lvl="1" indent="-457200">
              <a:buFont typeface="+mj-lt"/>
              <a:buAutoNum type="arabicPeriod"/>
            </a:pPr>
            <a:r>
              <a:rPr lang="en-US" sz="1400" dirty="0">
                <a:solidFill>
                  <a:schemeClr val="bg2">
                    <a:lumMod val="75000"/>
                  </a:schemeClr>
                </a:solidFill>
              </a:rPr>
              <a:t>Opsin (protein</a:t>
            </a:r>
            <a:r>
              <a:rPr lang="en-US" sz="1400" dirty="0" smtClean="0">
                <a:solidFill>
                  <a:schemeClr val="bg2">
                    <a:lumMod val="75000"/>
                  </a:schemeClr>
                </a:solidFill>
              </a:rPr>
              <a:t>): </a:t>
            </a:r>
            <a:r>
              <a:rPr lang="en-US" sz="1400" dirty="0"/>
              <a:t>Different amino acid sequence in different pigments</a:t>
            </a:r>
          </a:p>
          <a:p>
            <a:pPr marL="965149" lvl="1" indent="-457200">
              <a:buFont typeface="+mj-lt"/>
              <a:buAutoNum type="arabicPeriod"/>
            </a:pPr>
            <a:r>
              <a:rPr lang="en-US" sz="1400" dirty="0">
                <a:solidFill>
                  <a:schemeClr val="bg2">
                    <a:lumMod val="75000"/>
                  </a:schemeClr>
                </a:solidFill>
              </a:rPr>
              <a:t>Rhodopsin (Rod pigment):  </a:t>
            </a:r>
            <a:r>
              <a:rPr lang="en-US" sz="1400" dirty="0" err="1"/>
              <a:t>Retinine</a:t>
            </a:r>
            <a:r>
              <a:rPr lang="en-US" sz="1400" dirty="0"/>
              <a:t>  + </a:t>
            </a:r>
            <a:r>
              <a:rPr lang="en-US" sz="1400" dirty="0" err="1"/>
              <a:t>scotopsin</a:t>
            </a:r>
            <a:endParaRPr lang="en-US" sz="1400" dirty="0"/>
          </a:p>
        </p:txBody>
      </p:sp>
    </p:spTree>
    <p:extLst>
      <p:ext uri="{BB962C8B-B14F-4D97-AF65-F5344CB8AC3E}">
        <p14:creationId xmlns:p14="http://schemas.microsoft.com/office/powerpoint/2010/main" val="19129897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rgbClr val="464653"/>
                </a:solidFill>
              </a:rPr>
              <a:t>Retinal photoreceptors mechanism</a:t>
            </a:r>
            <a:endParaRPr lang="en-US" sz="3200" dirty="0"/>
          </a:p>
        </p:txBody>
      </p:sp>
      <p:sp>
        <p:nvSpPr>
          <p:cNvPr id="3" name="Slide Number Placeholder 2"/>
          <p:cNvSpPr>
            <a:spLocks noGrp="1"/>
          </p:cNvSpPr>
          <p:nvPr>
            <p:ph type="sldNum" sz="quarter" idx="12"/>
          </p:nvPr>
        </p:nvSpPr>
        <p:spPr/>
        <p:txBody>
          <a:bodyPr/>
          <a:lstStyle/>
          <a:p>
            <a:fld id="{4929A69E-7D8F-4515-9605-0315ABD4F316}" type="slidenum">
              <a:rPr lang="en-US" smtClean="0"/>
              <a:t>8</a:t>
            </a:fld>
            <a:endParaRPr lang="en-US" dirty="0"/>
          </a:p>
        </p:txBody>
      </p:sp>
      <p:grpSp>
        <p:nvGrpSpPr>
          <p:cNvPr id="10" name="Group 9"/>
          <p:cNvGrpSpPr/>
          <p:nvPr/>
        </p:nvGrpSpPr>
        <p:grpSpPr>
          <a:xfrm>
            <a:off x="609458" y="1526273"/>
            <a:ext cx="10969945" cy="1046366"/>
            <a:chOff x="339416" y="1526273"/>
            <a:chExt cx="11510028" cy="1046366"/>
          </a:xfrm>
        </p:grpSpPr>
        <p:sp>
          <p:nvSpPr>
            <p:cNvPr id="11" name="Freeform 10"/>
            <p:cNvSpPr/>
            <p:nvPr/>
          </p:nvSpPr>
          <p:spPr>
            <a:xfrm>
              <a:off x="339416" y="1526273"/>
              <a:ext cx="1743943" cy="1046366"/>
            </a:xfrm>
            <a:custGeom>
              <a:avLst/>
              <a:gdLst>
                <a:gd name="connsiteX0" fmla="*/ 0 w 1743943"/>
                <a:gd name="connsiteY0" fmla="*/ 104637 h 1046366"/>
                <a:gd name="connsiteX1" fmla="*/ 104637 w 1743943"/>
                <a:gd name="connsiteY1" fmla="*/ 0 h 1046366"/>
                <a:gd name="connsiteX2" fmla="*/ 1639306 w 1743943"/>
                <a:gd name="connsiteY2" fmla="*/ 0 h 1046366"/>
                <a:gd name="connsiteX3" fmla="*/ 1743943 w 1743943"/>
                <a:gd name="connsiteY3" fmla="*/ 104637 h 1046366"/>
                <a:gd name="connsiteX4" fmla="*/ 1743943 w 1743943"/>
                <a:gd name="connsiteY4" fmla="*/ 941729 h 1046366"/>
                <a:gd name="connsiteX5" fmla="*/ 1639306 w 1743943"/>
                <a:gd name="connsiteY5" fmla="*/ 1046366 h 1046366"/>
                <a:gd name="connsiteX6" fmla="*/ 104637 w 1743943"/>
                <a:gd name="connsiteY6" fmla="*/ 1046366 h 1046366"/>
                <a:gd name="connsiteX7" fmla="*/ 0 w 1743943"/>
                <a:gd name="connsiteY7" fmla="*/ 941729 h 1046366"/>
                <a:gd name="connsiteX8" fmla="*/ 0 w 1743943"/>
                <a:gd name="connsiteY8" fmla="*/ 104637 h 104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3943" h="1046366">
                  <a:moveTo>
                    <a:pt x="0" y="104637"/>
                  </a:moveTo>
                  <a:cubicBezTo>
                    <a:pt x="0" y="46848"/>
                    <a:pt x="46848" y="0"/>
                    <a:pt x="104637" y="0"/>
                  </a:cubicBezTo>
                  <a:lnTo>
                    <a:pt x="1639306" y="0"/>
                  </a:lnTo>
                  <a:cubicBezTo>
                    <a:pt x="1697095" y="0"/>
                    <a:pt x="1743943" y="46848"/>
                    <a:pt x="1743943" y="104637"/>
                  </a:cubicBezTo>
                  <a:lnTo>
                    <a:pt x="1743943" y="941729"/>
                  </a:lnTo>
                  <a:cubicBezTo>
                    <a:pt x="1743943" y="999518"/>
                    <a:pt x="1697095" y="1046366"/>
                    <a:pt x="1639306" y="1046366"/>
                  </a:cubicBezTo>
                  <a:lnTo>
                    <a:pt x="104637" y="1046366"/>
                  </a:lnTo>
                  <a:cubicBezTo>
                    <a:pt x="46848" y="1046366"/>
                    <a:pt x="0" y="999518"/>
                    <a:pt x="0" y="941729"/>
                  </a:cubicBezTo>
                  <a:lnTo>
                    <a:pt x="0" y="104637"/>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1607" tIns="91607" rIns="91607" bIns="91607" numCol="1" spcCol="1270" anchor="ctr" anchorCtr="0">
              <a:noAutofit/>
            </a:bodyPr>
            <a:lstStyle/>
            <a:p>
              <a:pPr lvl="0" algn="ctr" defTabSz="711200">
                <a:lnSpc>
                  <a:spcPct val="90000"/>
                </a:lnSpc>
                <a:spcBef>
                  <a:spcPct val="0"/>
                </a:spcBef>
                <a:spcAft>
                  <a:spcPct val="35000"/>
                </a:spcAft>
              </a:pPr>
              <a:r>
                <a:rPr lang="en-US" altLang="en-US" sz="1600" kern="1200" dirty="0">
                  <a:latin typeface="+mn-lt"/>
                </a:rPr>
                <a:t>Light</a:t>
              </a:r>
              <a:endParaRPr lang="en-US" sz="1600" kern="1200" dirty="0">
                <a:latin typeface="+mn-lt"/>
              </a:endParaRPr>
            </a:p>
          </p:txBody>
        </p:sp>
        <p:sp>
          <p:nvSpPr>
            <p:cNvPr id="13" name="Freeform 12"/>
            <p:cNvSpPr/>
            <p:nvPr/>
          </p:nvSpPr>
          <p:spPr>
            <a:xfrm>
              <a:off x="2236827" y="1833207"/>
              <a:ext cx="369716" cy="432498"/>
            </a:xfrm>
            <a:custGeom>
              <a:avLst/>
              <a:gdLst>
                <a:gd name="connsiteX0" fmla="*/ 0 w 369716"/>
                <a:gd name="connsiteY0" fmla="*/ 86500 h 432498"/>
                <a:gd name="connsiteX1" fmla="*/ 184858 w 369716"/>
                <a:gd name="connsiteY1" fmla="*/ 86500 h 432498"/>
                <a:gd name="connsiteX2" fmla="*/ 184858 w 369716"/>
                <a:gd name="connsiteY2" fmla="*/ 0 h 432498"/>
                <a:gd name="connsiteX3" fmla="*/ 369716 w 369716"/>
                <a:gd name="connsiteY3" fmla="*/ 216249 h 432498"/>
                <a:gd name="connsiteX4" fmla="*/ 184858 w 369716"/>
                <a:gd name="connsiteY4" fmla="*/ 432498 h 432498"/>
                <a:gd name="connsiteX5" fmla="*/ 184858 w 369716"/>
                <a:gd name="connsiteY5" fmla="*/ 345998 h 432498"/>
                <a:gd name="connsiteX6" fmla="*/ 0 w 369716"/>
                <a:gd name="connsiteY6" fmla="*/ 345998 h 432498"/>
                <a:gd name="connsiteX7" fmla="*/ 0 w 369716"/>
                <a:gd name="connsiteY7" fmla="*/ 86500 h 43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9716" h="432498">
                  <a:moveTo>
                    <a:pt x="0" y="86500"/>
                  </a:moveTo>
                  <a:lnTo>
                    <a:pt x="184858" y="86500"/>
                  </a:lnTo>
                  <a:lnTo>
                    <a:pt x="184858" y="0"/>
                  </a:lnTo>
                  <a:lnTo>
                    <a:pt x="369716" y="216249"/>
                  </a:lnTo>
                  <a:lnTo>
                    <a:pt x="184858" y="432498"/>
                  </a:lnTo>
                  <a:lnTo>
                    <a:pt x="184858" y="345998"/>
                  </a:lnTo>
                  <a:lnTo>
                    <a:pt x="0" y="345998"/>
                  </a:lnTo>
                  <a:lnTo>
                    <a:pt x="0" y="86500"/>
                  </a:lnTo>
                  <a:close/>
                </a:path>
              </a:pathLst>
            </a:cu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spcFirstLastPara="0" vert="horz" wrap="square" lIns="0" tIns="86500" rIns="110915" bIns="86500" numCol="1" spcCol="1270" anchor="ctr" anchorCtr="0">
              <a:noAutofit/>
            </a:bodyPr>
            <a:lstStyle/>
            <a:p>
              <a:pPr lvl="0" algn="ctr" defTabSz="577850">
                <a:lnSpc>
                  <a:spcPct val="90000"/>
                </a:lnSpc>
                <a:spcBef>
                  <a:spcPct val="0"/>
                </a:spcBef>
                <a:spcAft>
                  <a:spcPct val="35000"/>
                </a:spcAft>
              </a:pPr>
              <a:endParaRPr lang="en-US" sz="1300" kern="1200"/>
            </a:p>
          </p:txBody>
        </p:sp>
        <p:sp>
          <p:nvSpPr>
            <p:cNvPr id="16" name="Freeform 15"/>
            <p:cNvSpPr/>
            <p:nvPr/>
          </p:nvSpPr>
          <p:spPr>
            <a:xfrm>
              <a:off x="2780937" y="1526273"/>
              <a:ext cx="1743943" cy="1046366"/>
            </a:xfrm>
            <a:custGeom>
              <a:avLst/>
              <a:gdLst>
                <a:gd name="connsiteX0" fmla="*/ 0 w 1743943"/>
                <a:gd name="connsiteY0" fmla="*/ 104637 h 1046366"/>
                <a:gd name="connsiteX1" fmla="*/ 104637 w 1743943"/>
                <a:gd name="connsiteY1" fmla="*/ 0 h 1046366"/>
                <a:gd name="connsiteX2" fmla="*/ 1639306 w 1743943"/>
                <a:gd name="connsiteY2" fmla="*/ 0 h 1046366"/>
                <a:gd name="connsiteX3" fmla="*/ 1743943 w 1743943"/>
                <a:gd name="connsiteY3" fmla="*/ 104637 h 1046366"/>
                <a:gd name="connsiteX4" fmla="*/ 1743943 w 1743943"/>
                <a:gd name="connsiteY4" fmla="*/ 941729 h 1046366"/>
                <a:gd name="connsiteX5" fmla="*/ 1639306 w 1743943"/>
                <a:gd name="connsiteY5" fmla="*/ 1046366 h 1046366"/>
                <a:gd name="connsiteX6" fmla="*/ 104637 w 1743943"/>
                <a:gd name="connsiteY6" fmla="*/ 1046366 h 1046366"/>
                <a:gd name="connsiteX7" fmla="*/ 0 w 1743943"/>
                <a:gd name="connsiteY7" fmla="*/ 941729 h 1046366"/>
                <a:gd name="connsiteX8" fmla="*/ 0 w 1743943"/>
                <a:gd name="connsiteY8" fmla="*/ 104637 h 104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3943" h="1046366">
                  <a:moveTo>
                    <a:pt x="0" y="104637"/>
                  </a:moveTo>
                  <a:cubicBezTo>
                    <a:pt x="0" y="46848"/>
                    <a:pt x="46848" y="0"/>
                    <a:pt x="104637" y="0"/>
                  </a:cubicBezTo>
                  <a:lnTo>
                    <a:pt x="1639306" y="0"/>
                  </a:lnTo>
                  <a:cubicBezTo>
                    <a:pt x="1697095" y="0"/>
                    <a:pt x="1743943" y="46848"/>
                    <a:pt x="1743943" y="104637"/>
                  </a:cubicBezTo>
                  <a:lnTo>
                    <a:pt x="1743943" y="941729"/>
                  </a:lnTo>
                  <a:cubicBezTo>
                    <a:pt x="1743943" y="999518"/>
                    <a:pt x="1697095" y="1046366"/>
                    <a:pt x="1639306" y="1046366"/>
                  </a:cubicBezTo>
                  <a:lnTo>
                    <a:pt x="104637" y="1046366"/>
                  </a:lnTo>
                  <a:cubicBezTo>
                    <a:pt x="46848" y="1046366"/>
                    <a:pt x="0" y="999518"/>
                    <a:pt x="0" y="941729"/>
                  </a:cubicBezTo>
                  <a:lnTo>
                    <a:pt x="0" y="104637"/>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1607" tIns="91607" rIns="91607" bIns="91607" numCol="1" spcCol="1270" anchor="ctr" anchorCtr="0">
              <a:noAutofit/>
            </a:bodyPr>
            <a:lstStyle/>
            <a:p>
              <a:pPr lvl="0" algn="ctr" defTabSz="711200">
                <a:lnSpc>
                  <a:spcPct val="90000"/>
                </a:lnSpc>
                <a:spcBef>
                  <a:spcPct val="0"/>
                </a:spcBef>
                <a:spcAft>
                  <a:spcPct val="35000"/>
                </a:spcAft>
              </a:pPr>
              <a:r>
                <a:rPr lang="en-US" altLang="en-US" sz="1600" kern="1200" smtClean="0">
                  <a:latin typeface="+mn-lt"/>
                </a:rPr>
                <a:t>Absorption by photosensitive substances</a:t>
              </a:r>
              <a:endParaRPr lang="en-US" sz="1600" kern="1200" dirty="0">
                <a:latin typeface="+mn-lt"/>
              </a:endParaRPr>
            </a:p>
          </p:txBody>
        </p:sp>
        <p:sp>
          <p:nvSpPr>
            <p:cNvPr id="17" name="Freeform 16"/>
            <p:cNvSpPr/>
            <p:nvPr/>
          </p:nvSpPr>
          <p:spPr>
            <a:xfrm>
              <a:off x="4678348" y="1833207"/>
              <a:ext cx="369716" cy="432498"/>
            </a:xfrm>
            <a:custGeom>
              <a:avLst/>
              <a:gdLst>
                <a:gd name="connsiteX0" fmla="*/ 0 w 369716"/>
                <a:gd name="connsiteY0" fmla="*/ 86500 h 432498"/>
                <a:gd name="connsiteX1" fmla="*/ 184858 w 369716"/>
                <a:gd name="connsiteY1" fmla="*/ 86500 h 432498"/>
                <a:gd name="connsiteX2" fmla="*/ 184858 w 369716"/>
                <a:gd name="connsiteY2" fmla="*/ 0 h 432498"/>
                <a:gd name="connsiteX3" fmla="*/ 369716 w 369716"/>
                <a:gd name="connsiteY3" fmla="*/ 216249 h 432498"/>
                <a:gd name="connsiteX4" fmla="*/ 184858 w 369716"/>
                <a:gd name="connsiteY4" fmla="*/ 432498 h 432498"/>
                <a:gd name="connsiteX5" fmla="*/ 184858 w 369716"/>
                <a:gd name="connsiteY5" fmla="*/ 345998 h 432498"/>
                <a:gd name="connsiteX6" fmla="*/ 0 w 369716"/>
                <a:gd name="connsiteY6" fmla="*/ 345998 h 432498"/>
                <a:gd name="connsiteX7" fmla="*/ 0 w 369716"/>
                <a:gd name="connsiteY7" fmla="*/ 86500 h 43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9716" h="432498">
                  <a:moveTo>
                    <a:pt x="0" y="86500"/>
                  </a:moveTo>
                  <a:lnTo>
                    <a:pt x="184858" y="86500"/>
                  </a:lnTo>
                  <a:lnTo>
                    <a:pt x="184858" y="0"/>
                  </a:lnTo>
                  <a:lnTo>
                    <a:pt x="369716" y="216249"/>
                  </a:lnTo>
                  <a:lnTo>
                    <a:pt x="184858" y="432498"/>
                  </a:lnTo>
                  <a:lnTo>
                    <a:pt x="184858" y="345998"/>
                  </a:lnTo>
                  <a:lnTo>
                    <a:pt x="0" y="345998"/>
                  </a:lnTo>
                  <a:lnTo>
                    <a:pt x="0" y="86500"/>
                  </a:lnTo>
                  <a:close/>
                </a:path>
              </a:pathLst>
            </a:cu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spcFirstLastPara="0" vert="horz" wrap="square" lIns="0" tIns="86500" rIns="110915" bIns="86500" numCol="1" spcCol="1270" anchor="ctr" anchorCtr="0">
              <a:noAutofit/>
            </a:bodyPr>
            <a:lstStyle/>
            <a:p>
              <a:pPr lvl="0" algn="ctr" defTabSz="577850">
                <a:lnSpc>
                  <a:spcPct val="90000"/>
                </a:lnSpc>
                <a:spcBef>
                  <a:spcPct val="0"/>
                </a:spcBef>
                <a:spcAft>
                  <a:spcPct val="35000"/>
                </a:spcAft>
              </a:pPr>
              <a:endParaRPr lang="en-US" sz="1300" kern="1200"/>
            </a:p>
          </p:txBody>
        </p:sp>
        <p:sp>
          <p:nvSpPr>
            <p:cNvPr id="18" name="Freeform 17"/>
            <p:cNvSpPr/>
            <p:nvPr/>
          </p:nvSpPr>
          <p:spPr>
            <a:xfrm>
              <a:off x="5222459" y="1526273"/>
              <a:ext cx="1743943" cy="1046366"/>
            </a:xfrm>
            <a:custGeom>
              <a:avLst/>
              <a:gdLst>
                <a:gd name="connsiteX0" fmla="*/ 0 w 1743943"/>
                <a:gd name="connsiteY0" fmla="*/ 104637 h 1046366"/>
                <a:gd name="connsiteX1" fmla="*/ 104637 w 1743943"/>
                <a:gd name="connsiteY1" fmla="*/ 0 h 1046366"/>
                <a:gd name="connsiteX2" fmla="*/ 1639306 w 1743943"/>
                <a:gd name="connsiteY2" fmla="*/ 0 h 1046366"/>
                <a:gd name="connsiteX3" fmla="*/ 1743943 w 1743943"/>
                <a:gd name="connsiteY3" fmla="*/ 104637 h 1046366"/>
                <a:gd name="connsiteX4" fmla="*/ 1743943 w 1743943"/>
                <a:gd name="connsiteY4" fmla="*/ 941729 h 1046366"/>
                <a:gd name="connsiteX5" fmla="*/ 1639306 w 1743943"/>
                <a:gd name="connsiteY5" fmla="*/ 1046366 h 1046366"/>
                <a:gd name="connsiteX6" fmla="*/ 104637 w 1743943"/>
                <a:gd name="connsiteY6" fmla="*/ 1046366 h 1046366"/>
                <a:gd name="connsiteX7" fmla="*/ 0 w 1743943"/>
                <a:gd name="connsiteY7" fmla="*/ 941729 h 1046366"/>
                <a:gd name="connsiteX8" fmla="*/ 0 w 1743943"/>
                <a:gd name="connsiteY8" fmla="*/ 104637 h 104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3943" h="1046366">
                  <a:moveTo>
                    <a:pt x="0" y="104637"/>
                  </a:moveTo>
                  <a:cubicBezTo>
                    <a:pt x="0" y="46848"/>
                    <a:pt x="46848" y="0"/>
                    <a:pt x="104637" y="0"/>
                  </a:cubicBezTo>
                  <a:lnTo>
                    <a:pt x="1639306" y="0"/>
                  </a:lnTo>
                  <a:cubicBezTo>
                    <a:pt x="1697095" y="0"/>
                    <a:pt x="1743943" y="46848"/>
                    <a:pt x="1743943" y="104637"/>
                  </a:cubicBezTo>
                  <a:lnTo>
                    <a:pt x="1743943" y="941729"/>
                  </a:lnTo>
                  <a:cubicBezTo>
                    <a:pt x="1743943" y="999518"/>
                    <a:pt x="1697095" y="1046366"/>
                    <a:pt x="1639306" y="1046366"/>
                  </a:cubicBezTo>
                  <a:lnTo>
                    <a:pt x="104637" y="1046366"/>
                  </a:lnTo>
                  <a:cubicBezTo>
                    <a:pt x="46848" y="1046366"/>
                    <a:pt x="0" y="999518"/>
                    <a:pt x="0" y="941729"/>
                  </a:cubicBezTo>
                  <a:lnTo>
                    <a:pt x="0" y="104637"/>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1607" tIns="91607" rIns="91607" bIns="91607" numCol="1" spcCol="1270" anchor="ctr" anchorCtr="0">
              <a:noAutofit/>
            </a:bodyPr>
            <a:lstStyle/>
            <a:p>
              <a:pPr lvl="0" algn="ctr" defTabSz="711200">
                <a:lnSpc>
                  <a:spcPct val="90000"/>
                </a:lnSpc>
                <a:spcBef>
                  <a:spcPct val="0"/>
                </a:spcBef>
                <a:spcAft>
                  <a:spcPct val="35000"/>
                </a:spcAft>
              </a:pPr>
              <a:r>
                <a:rPr lang="en-US" altLang="en-US" sz="1600" kern="1200" smtClean="0">
                  <a:latin typeface="+mn-lt"/>
                </a:rPr>
                <a:t>Structural change in photosensitive substances</a:t>
              </a:r>
              <a:endParaRPr lang="en-US" sz="1600" kern="1200" dirty="0">
                <a:latin typeface="+mn-lt"/>
              </a:endParaRPr>
            </a:p>
          </p:txBody>
        </p:sp>
        <p:sp>
          <p:nvSpPr>
            <p:cNvPr id="19" name="Freeform 18"/>
            <p:cNvSpPr/>
            <p:nvPr/>
          </p:nvSpPr>
          <p:spPr>
            <a:xfrm>
              <a:off x="7119869" y="1833207"/>
              <a:ext cx="369716" cy="432498"/>
            </a:xfrm>
            <a:custGeom>
              <a:avLst/>
              <a:gdLst>
                <a:gd name="connsiteX0" fmla="*/ 0 w 369716"/>
                <a:gd name="connsiteY0" fmla="*/ 86500 h 432498"/>
                <a:gd name="connsiteX1" fmla="*/ 184858 w 369716"/>
                <a:gd name="connsiteY1" fmla="*/ 86500 h 432498"/>
                <a:gd name="connsiteX2" fmla="*/ 184858 w 369716"/>
                <a:gd name="connsiteY2" fmla="*/ 0 h 432498"/>
                <a:gd name="connsiteX3" fmla="*/ 369716 w 369716"/>
                <a:gd name="connsiteY3" fmla="*/ 216249 h 432498"/>
                <a:gd name="connsiteX4" fmla="*/ 184858 w 369716"/>
                <a:gd name="connsiteY4" fmla="*/ 432498 h 432498"/>
                <a:gd name="connsiteX5" fmla="*/ 184858 w 369716"/>
                <a:gd name="connsiteY5" fmla="*/ 345998 h 432498"/>
                <a:gd name="connsiteX6" fmla="*/ 0 w 369716"/>
                <a:gd name="connsiteY6" fmla="*/ 345998 h 432498"/>
                <a:gd name="connsiteX7" fmla="*/ 0 w 369716"/>
                <a:gd name="connsiteY7" fmla="*/ 86500 h 43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9716" h="432498">
                  <a:moveTo>
                    <a:pt x="0" y="86500"/>
                  </a:moveTo>
                  <a:lnTo>
                    <a:pt x="184858" y="86500"/>
                  </a:lnTo>
                  <a:lnTo>
                    <a:pt x="184858" y="0"/>
                  </a:lnTo>
                  <a:lnTo>
                    <a:pt x="369716" y="216249"/>
                  </a:lnTo>
                  <a:lnTo>
                    <a:pt x="184858" y="432498"/>
                  </a:lnTo>
                  <a:lnTo>
                    <a:pt x="184858" y="345998"/>
                  </a:lnTo>
                  <a:lnTo>
                    <a:pt x="0" y="345998"/>
                  </a:lnTo>
                  <a:lnTo>
                    <a:pt x="0" y="86500"/>
                  </a:lnTo>
                  <a:close/>
                </a:path>
              </a:pathLst>
            </a:cu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spcFirstLastPara="0" vert="horz" wrap="square" lIns="0" tIns="86500" rIns="110915" bIns="86500" numCol="1" spcCol="1270" anchor="ctr" anchorCtr="0">
              <a:noAutofit/>
            </a:bodyPr>
            <a:lstStyle/>
            <a:p>
              <a:pPr lvl="0" algn="ctr" defTabSz="577850">
                <a:lnSpc>
                  <a:spcPct val="90000"/>
                </a:lnSpc>
                <a:spcBef>
                  <a:spcPct val="0"/>
                </a:spcBef>
                <a:spcAft>
                  <a:spcPct val="35000"/>
                </a:spcAft>
              </a:pPr>
              <a:endParaRPr lang="en-US" sz="1300" kern="1200"/>
            </a:p>
          </p:txBody>
        </p:sp>
        <p:sp>
          <p:nvSpPr>
            <p:cNvPr id="20" name="Freeform 19"/>
            <p:cNvSpPr/>
            <p:nvPr/>
          </p:nvSpPr>
          <p:spPr>
            <a:xfrm>
              <a:off x="7663980" y="1526273"/>
              <a:ext cx="1743943" cy="1046366"/>
            </a:xfrm>
            <a:custGeom>
              <a:avLst/>
              <a:gdLst>
                <a:gd name="connsiteX0" fmla="*/ 0 w 1743943"/>
                <a:gd name="connsiteY0" fmla="*/ 104637 h 1046366"/>
                <a:gd name="connsiteX1" fmla="*/ 104637 w 1743943"/>
                <a:gd name="connsiteY1" fmla="*/ 0 h 1046366"/>
                <a:gd name="connsiteX2" fmla="*/ 1639306 w 1743943"/>
                <a:gd name="connsiteY2" fmla="*/ 0 h 1046366"/>
                <a:gd name="connsiteX3" fmla="*/ 1743943 w 1743943"/>
                <a:gd name="connsiteY3" fmla="*/ 104637 h 1046366"/>
                <a:gd name="connsiteX4" fmla="*/ 1743943 w 1743943"/>
                <a:gd name="connsiteY4" fmla="*/ 941729 h 1046366"/>
                <a:gd name="connsiteX5" fmla="*/ 1639306 w 1743943"/>
                <a:gd name="connsiteY5" fmla="*/ 1046366 h 1046366"/>
                <a:gd name="connsiteX6" fmla="*/ 104637 w 1743943"/>
                <a:gd name="connsiteY6" fmla="*/ 1046366 h 1046366"/>
                <a:gd name="connsiteX7" fmla="*/ 0 w 1743943"/>
                <a:gd name="connsiteY7" fmla="*/ 941729 h 1046366"/>
                <a:gd name="connsiteX8" fmla="*/ 0 w 1743943"/>
                <a:gd name="connsiteY8" fmla="*/ 104637 h 104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3943" h="1046366">
                  <a:moveTo>
                    <a:pt x="0" y="104637"/>
                  </a:moveTo>
                  <a:cubicBezTo>
                    <a:pt x="0" y="46848"/>
                    <a:pt x="46848" y="0"/>
                    <a:pt x="104637" y="0"/>
                  </a:cubicBezTo>
                  <a:lnTo>
                    <a:pt x="1639306" y="0"/>
                  </a:lnTo>
                  <a:cubicBezTo>
                    <a:pt x="1697095" y="0"/>
                    <a:pt x="1743943" y="46848"/>
                    <a:pt x="1743943" y="104637"/>
                  </a:cubicBezTo>
                  <a:lnTo>
                    <a:pt x="1743943" y="941729"/>
                  </a:lnTo>
                  <a:cubicBezTo>
                    <a:pt x="1743943" y="999518"/>
                    <a:pt x="1697095" y="1046366"/>
                    <a:pt x="1639306" y="1046366"/>
                  </a:cubicBezTo>
                  <a:lnTo>
                    <a:pt x="104637" y="1046366"/>
                  </a:lnTo>
                  <a:cubicBezTo>
                    <a:pt x="46848" y="1046366"/>
                    <a:pt x="0" y="999518"/>
                    <a:pt x="0" y="941729"/>
                  </a:cubicBezTo>
                  <a:lnTo>
                    <a:pt x="0" y="104637"/>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1607" tIns="91607" rIns="91607" bIns="91607" numCol="1" spcCol="1270" anchor="ctr" anchorCtr="0">
              <a:noAutofit/>
            </a:bodyPr>
            <a:lstStyle/>
            <a:p>
              <a:pPr lvl="0" algn="ctr" defTabSz="711200">
                <a:lnSpc>
                  <a:spcPct val="90000"/>
                </a:lnSpc>
                <a:spcBef>
                  <a:spcPct val="0"/>
                </a:spcBef>
                <a:spcAft>
                  <a:spcPct val="35000"/>
                </a:spcAft>
              </a:pPr>
              <a:r>
                <a:rPr lang="en-US" altLang="en-US" sz="1600" kern="1200" smtClean="0">
                  <a:latin typeface="+mn-lt"/>
                </a:rPr>
                <a:t>Phototransduction</a:t>
              </a:r>
              <a:endParaRPr lang="en-US" sz="1600" kern="1200" dirty="0">
                <a:latin typeface="+mn-lt"/>
              </a:endParaRPr>
            </a:p>
          </p:txBody>
        </p:sp>
        <p:sp>
          <p:nvSpPr>
            <p:cNvPr id="21" name="Freeform 20"/>
            <p:cNvSpPr/>
            <p:nvPr/>
          </p:nvSpPr>
          <p:spPr>
            <a:xfrm>
              <a:off x="9561391" y="1833207"/>
              <a:ext cx="369716" cy="432498"/>
            </a:xfrm>
            <a:custGeom>
              <a:avLst/>
              <a:gdLst>
                <a:gd name="connsiteX0" fmla="*/ 0 w 369716"/>
                <a:gd name="connsiteY0" fmla="*/ 86500 h 432498"/>
                <a:gd name="connsiteX1" fmla="*/ 184858 w 369716"/>
                <a:gd name="connsiteY1" fmla="*/ 86500 h 432498"/>
                <a:gd name="connsiteX2" fmla="*/ 184858 w 369716"/>
                <a:gd name="connsiteY2" fmla="*/ 0 h 432498"/>
                <a:gd name="connsiteX3" fmla="*/ 369716 w 369716"/>
                <a:gd name="connsiteY3" fmla="*/ 216249 h 432498"/>
                <a:gd name="connsiteX4" fmla="*/ 184858 w 369716"/>
                <a:gd name="connsiteY4" fmla="*/ 432498 h 432498"/>
                <a:gd name="connsiteX5" fmla="*/ 184858 w 369716"/>
                <a:gd name="connsiteY5" fmla="*/ 345998 h 432498"/>
                <a:gd name="connsiteX6" fmla="*/ 0 w 369716"/>
                <a:gd name="connsiteY6" fmla="*/ 345998 h 432498"/>
                <a:gd name="connsiteX7" fmla="*/ 0 w 369716"/>
                <a:gd name="connsiteY7" fmla="*/ 86500 h 43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9716" h="432498">
                  <a:moveTo>
                    <a:pt x="0" y="86500"/>
                  </a:moveTo>
                  <a:lnTo>
                    <a:pt x="184858" y="86500"/>
                  </a:lnTo>
                  <a:lnTo>
                    <a:pt x="184858" y="0"/>
                  </a:lnTo>
                  <a:lnTo>
                    <a:pt x="369716" y="216249"/>
                  </a:lnTo>
                  <a:lnTo>
                    <a:pt x="184858" y="432498"/>
                  </a:lnTo>
                  <a:lnTo>
                    <a:pt x="184858" y="345998"/>
                  </a:lnTo>
                  <a:lnTo>
                    <a:pt x="0" y="345998"/>
                  </a:lnTo>
                  <a:lnTo>
                    <a:pt x="0" y="86500"/>
                  </a:lnTo>
                  <a:close/>
                </a:path>
              </a:pathLst>
            </a:cu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spcFirstLastPara="0" vert="horz" wrap="square" lIns="0" tIns="86500" rIns="110915" bIns="86500" numCol="1" spcCol="1270" anchor="ctr" anchorCtr="0">
              <a:noAutofit/>
            </a:bodyPr>
            <a:lstStyle/>
            <a:p>
              <a:pPr lvl="0" algn="ctr" defTabSz="577850">
                <a:lnSpc>
                  <a:spcPct val="90000"/>
                </a:lnSpc>
                <a:spcBef>
                  <a:spcPct val="0"/>
                </a:spcBef>
                <a:spcAft>
                  <a:spcPct val="35000"/>
                </a:spcAft>
              </a:pPr>
              <a:endParaRPr lang="en-US" sz="1300" kern="1200"/>
            </a:p>
          </p:txBody>
        </p:sp>
        <p:sp>
          <p:nvSpPr>
            <p:cNvPr id="22" name="Freeform 21"/>
            <p:cNvSpPr/>
            <p:nvPr/>
          </p:nvSpPr>
          <p:spPr>
            <a:xfrm>
              <a:off x="10105501" y="1526273"/>
              <a:ext cx="1743943" cy="1046366"/>
            </a:xfrm>
            <a:custGeom>
              <a:avLst/>
              <a:gdLst>
                <a:gd name="connsiteX0" fmla="*/ 0 w 1743943"/>
                <a:gd name="connsiteY0" fmla="*/ 104637 h 1046366"/>
                <a:gd name="connsiteX1" fmla="*/ 104637 w 1743943"/>
                <a:gd name="connsiteY1" fmla="*/ 0 h 1046366"/>
                <a:gd name="connsiteX2" fmla="*/ 1639306 w 1743943"/>
                <a:gd name="connsiteY2" fmla="*/ 0 h 1046366"/>
                <a:gd name="connsiteX3" fmla="*/ 1743943 w 1743943"/>
                <a:gd name="connsiteY3" fmla="*/ 104637 h 1046366"/>
                <a:gd name="connsiteX4" fmla="*/ 1743943 w 1743943"/>
                <a:gd name="connsiteY4" fmla="*/ 941729 h 1046366"/>
                <a:gd name="connsiteX5" fmla="*/ 1639306 w 1743943"/>
                <a:gd name="connsiteY5" fmla="*/ 1046366 h 1046366"/>
                <a:gd name="connsiteX6" fmla="*/ 104637 w 1743943"/>
                <a:gd name="connsiteY6" fmla="*/ 1046366 h 1046366"/>
                <a:gd name="connsiteX7" fmla="*/ 0 w 1743943"/>
                <a:gd name="connsiteY7" fmla="*/ 941729 h 1046366"/>
                <a:gd name="connsiteX8" fmla="*/ 0 w 1743943"/>
                <a:gd name="connsiteY8" fmla="*/ 104637 h 104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3943" h="1046366">
                  <a:moveTo>
                    <a:pt x="0" y="104637"/>
                  </a:moveTo>
                  <a:cubicBezTo>
                    <a:pt x="0" y="46848"/>
                    <a:pt x="46848" y="0"/>
                    <a:pt x="104637" y="0"/>
                  </a:cubicBezTo>
                  <a:lnTo>
                    <a:pt x="1639306" y="0"/>
                  </a:lnTo>
                  <a:cubicBezTo>
                    <a:pt x="1697095" y="0"/>
                    <a:pt x="1743943" y="46848"/>
                    <a:pt x="1743943" y="104637"/>
                  </a:cubicBezTo>
                  <a:lnTo>
                    <a:pt x="1743943" y="941729"/>
                  </a:lnTo>
                  <a:cubicBezTo>
                    <a:pt x="1743943" y="999518"/>
                    <a:pt x="1697095" y="1046366"/>
                    <a:pt x="1639306" y="1046366"/>
                  </a:cubicBezTo>
                  <a:lnTo>
                    <a:pt x="104637" y="1046366"/>
                  </a:lnTo>
                  <a:cubicBezTo>
                    <a:pt x="46848" y="1046366"/>
                    <a:pt x="0" y="999518"/>
                    <a:pt x="0" y="941729"/>
                  </a:cubicBezTo>
                  <a:lnTo>
                    <a:pt x="0" y="104637"/>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1607" tIns="91607" rIns="91607" bIns="91607" numCol="1" spcCol="1270" anchor="ctr" anchorCtr="0">
              <a:noAutofit/>
            </a:bodyPr>
            <a:lstStyle/>
            <a:p>
              <a:pPr lvl="0" algn="ctr" defTabSz="711200">
                <a:lnSpc>
                  <a:spcPct val="90000"/>
                </a:lnSpc>
                <a:spcBef>
                  <a:spcPct val="0"/>
                </a:spcBef>
                <a:spcAft>
                  <a:spcPct val="35000"/>
                </a:spcAft>
              </a:pPr>
              <a:r>
                <a:rPr lang="en-US" altLang="en-US" sz="1600" kern="1200" smtClean="0">
                  <a:latin typeface="+mn-lt"/>
                </a:rPr>
                <a:t>Action potential in the optic nerve</a:t>
              </a:r>
              <a:endParaRPr lang="en-US" sz="1600" kern="1200" dirty="0">
                <a:latin typeface="+mn-lt"/>
              </a:endParaRPr>
            </a:p>
          </p:txBody>
        </p:sp>
      </p:grpSp>
      <p:graphicFrame>
        <p:nvGraphicFramePr>
          <p:cNvPr id="5" name="Object 5"/>
          <p:cNvGraphicFramePr>
            <a:graphicFrameLocks noChangeAspect="1"/>
          </p:cNvGraphicFramePr>
          <p:nvPr>
            <p:extLst>
              <p:ext uri="{D42A27DB-BD31-4B8C-83A1-F6EECF244321}">
                <p14:modId xmlns:p14="http://schemas.microsoft.com/office/powerpoint/2010/main" val="4119859350"/>
              </p:ext>
            </p:extLst>
          </p:nvPr>
        </p:nvGraphicFramePr>
        <p:xfrm>
          <a:off x="609459" y="3897243"/>
          <a:ext cx="10022335" cy="2160240"/>
        </p:xfrm>
        <a:graphic>
          <a:graphicData uri="http://schemas.openxmlformats.org/presentationml/2006/ole">
            <mc:AlternateContent xmlns:mc="http://schemas.openxmlformats.org/markup-compatibility/2006">
              <mc:Choice xmlns:v="urn:schemas-microsoft-com:vml" Requires="v">
                <p:oleObj spid="_x0000_s7227" name="Image" r:id="rId3" imgW="8101587" imgH="3720635" progId="Photoshop.Image.6">
                  <p:embed/>
                </p:oleObj>
              </mc:Choice>
              <mc:Fallback>
                <p:oleObj name="Image" r:id="rId3" imgW="8101587" imgH="3720635" progId="Photoshop.Image.6">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459" y="3897243"/>
                        <a:ext cx="10022335" cy="2160240"/>
                      </a:xfrm>
                      <a:prstGeom prst="rect">
                        <a:avLst/>
                      </a:prstGeom>
                      <a:noFill/>
                      <a:ln>
                        <a:noFill/>
                      </a:ln>
                    </p:spPr>
                  </p:pic>
                </p:oleObj>
              </mc:Fallback>
            </mc:AlternateContent>
          </a:graphicData>
        </a:graphic>
      </p:graphicFrame>
      <p:sp>
        <p:nvSpPr>
          <p:cNvPr id="6" name="Text Box 2"/>
          <p:cNvSpPr txBox="1">
            <a:spLocks noChangeArrowheads="1"/>
          </p:cNvSpPr>
          <p:nvPr/>
        </p:nvSpPr>
        <p:spPr bwMode="auto">
          <a:xfrm>
            <a:off x="8477242" y="3753227"/>
            <a:ext cx="2834206" cy="646331"/>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algn="ctr" rtl="0" eaLnBrk="1" hangingPunct="1">
              <a:spcBef>
                <a:spcPct val="50000"/>
              </a:spcBef>
              <a:defRPr/>
            </a:pPr>
            <a:r>
              <a:rPr lang="en-US" altLang="en-US" sz="1800" dirty="0">
                <a:latin typeface="+mn-lt"/>
                <a:ea typeface="+mn-ea"/>
              </a:rPr>
              <a:t>Ganglion cells send signal to the brain</a:t>
            </a:r>
          </a:p>
        </p:txBody>
      </p:sp>
      <p:sp>
        <p:nvSpPr>
          <p:cNvPr id="7" name="Text Box 3"/>
          <p:cNvSpPr txBox="1">
            <a:spLocks noChangeArrowheads="1"/>
          </p:cNvSpPr>
          <p:nvPr/>
        </p:nvSpPr>
        <p:spPr bwMode="auto">
          <a:xfrm>
            <a:off x="5444980" y="3753227"/>
            <a:ext cx="2273554" cy="646331"/>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ea typeface="Arial" charset="0"/>
                <a:cs typeface="Arial" charset="0"/>
              </a:defRPr>
            </a:lvl9pPr>
          </a:lstStyle>
          <a:p>
            <a:pPr algn="ctr" rtl="0" eaLnBrk="1" hangingPunct="1">
              <a:spcBef>
                <a:spcPct val="50000"/>
              </a:spcBef>
            </a:pPr>
            <a:r>
              <a:rPr lang="en-US" altLang="en-US" sz="1800" dirty="0">
                <a:latin typeface="+mn-lt"/>
              </a:rPr>
              <a:t>Bipolar cells send signal to ganglion cells</a:t>
            </a:r>
          </a:p>
        </p:txBody>
      </p:sp>
      <p:sp>
        <p:nvSpPr>
          <p:cNvPr id="8" name="Text Box 6"/>
          <p:cNvSpPr txBox="1">
            <a:spLocks noChangeArrowheads="1"/>
          </p:cNvSpPr>
          <p:nvPr/>
        </p:nvSpPr>
        <p:spPr bwMode="auto">
          <a:xfrm>
            <a:off x="1052643" y="3756488"/>
            <a:ext cx="3033029" cy="584775"/>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algn="ctr" rtl="0" eaLnBrk="1" hangingPunct="1">
              <a:spcBef>
                <a:spcPct val="50000"/>
              </a:spcBef>
              <a:defRPr/>
            </a:pPr>
            <a:r>
              <a:rPr lang="en-US" altLang="en-US" sz="1600" dirty="0">
                <a:latin typeface="+mn-lt"/>
                <a:ea typeface="+mn-ea"/>
              </a:rPr>
              <a:t>Light hits photoreceptors, sends signal to the bipolar cells</a:t>
            </a:r>
          </a:p>
        </p:txBody>
      </p:sp>
      <p:sp>
        <p:nvSpPr>
          <p:cNvPr id="9" name="TextBox 8"/>
          <p:cNvSpPr txBox="1"/>
          <p:nvPr/>
        </p:nvSpPr>
        <p:spPr>
          <a:xfrm>
            <a:off x="7590333" y="2687108"/>
            <a:ext cx="1662112"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200" dirty="0">
                <a:solidFill>
                  <a:schemeClr val="bg1">
                    <a:lumMod val="50000"/>
                  </a:schemeClr>
                </a:solidFill>
              </a:rPr>
              <a:t>The process of converting light stimuli into electrical signals</a:t>
            </a:r>
          </a:p>
        </p:txBody>
      </p:sp>
      <p:sp>
        <p:nvSpPr>
          <p:cNvPr id="12" name="Oval 11"/>
          <p:cNvSpPr/>
          <p:nvPr/>
        </p:nvSpPr>
        <p:spPr>
          <a:xfrm>
            <a:off x="3984875" y="1283755"/>
            <a:ext cx="936104" cy="360040"/>
          </a:xfrm>
          <a:prstGeom prst="ellips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bg1">
                    <a:lumMod val="50000"/>
                  </a:schemeClr>
                </a:solidFill>
              </a:rPr>
              <a:t>Step 1</a:t>
            </a:r>
          </a:p>
        </p:txBody>
      </p:sp>
      <p:sp>
        <p:nvSpPr>
          <p:cNvPr id="14" name="Oval 13"/>
          <p:cNvSpPr/>
          <p:nvPr/>
        </p:nvSpPr>
        <p:spPr>
          <a:xfrm>
            <a:off x="6382444" y="1298231"/>
            <a:ext cx="936104" cy="360040"/>
          </a:xfrm>
          <a:prstGeom prst="ellips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bg1">
                    <a:lumMod val="50000"/>
                  </a:schemeClr>
                </a:solidFill>
              </a:rPr>
              <a:t>Step 2</a:t>
            </a:r>
          </a:p>
        </p:txBody>
      </p:sp>
      <p:sp>
        <p:nvSpPr>
          <p:cNvPr id="15" name="Oval 14"/>
          <p:cNvSpPr/>
          <p:nvPr/>
        </p:nvSpPr>
        <p:spPr>
          <a:xfrm>
            <a:off x="8750186" y="1295256"/>
            <a:ext cx="936104" cy="360040"/>
          </a:xfrm>
          <a:prstGeom prst="ellips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bg1">
                    <a:lumMod val="50000"/>
                  </a:schemeClr>
                </a:solidFill>
              </a:rPr>
              <a:t>Step 3</a:t>
            </a:r>
          </a:p>
        </p:txBody>
      </p:sp>
    </p:spTree>
    <p:extLst>
      <p:ext uri="{BB962C8B-B14F-4D97-AF65-F5344CB8AC3E}">
        <p14:creationId xmlns:p14="http://schemas.microsoft.com/office/powerpoint/2010/main" val="81153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lumMod val="50000"/>
                  </a:schemeClr>
                </a:solidFill>
              </a:rPr>
              <a:t>Extra to understand the whole mechanism together </a:t>
            </a:r>
            <a:r>
              <a:rPr lang="en-US" sz="1800" dirty="0">
                <a:solidFill>
                  <a:schemeClr val="bg1">
                    <a:lumMod val="50000"/>
                  </a:schemeClr>
                </a:solidFill>
              </a:rPr>
              <a:t/>
            </a:r>
            <a:br>
              <a:rPr lang="en-US" sz="1800" dirty="0">
                <a:solidFill>
                  <a:schemeClr val="bg1">
                    <a:lumMod val="50000"/>
                  </a:schemeClr>
                </a:solidFill>
              </a:rPr>
            </a:br>
            <a:r>
              <a:rPr lang="en-US" sz="1800" dirty="0">
                <a:solidFill>
                  <a:schemeClr val="bg1">
                    <a:lumMod val="50000"/>
                  </a:schemeClr>
                </a:solidFill>
              </a:rPr>
              <a:t>it is recommended to read  then take the </a:t>
            </a:r>
            <a:r>
              <a:rPr lang="en-US" sz="1800" dirty="0" err="1">
                <a:solidFill>
                  <a:schemeClr val="bg1">
                    <a:lumMod val="50000"/>
                  </a:schemeClr>
                </a:solidFill>
              </a:rPr>
              <a:t>drs</a:t>
            </a:r>
            <a:r>
              <a:rPr lang="en-US" sz="1800" dirty="0">
                <a:solidFill>
                  <a:schemeClr val="bg1">
                    <a:lumMod val="50000"/>
                  </a:schemeClr>
                </a:solidFill>
              </a:rPr>
              <a:t> slide as summary</a:t>
            </a:r>
          </a:p>
        </p:txBody>
      </p:sp>
      <p:sp>
        <p:nvSpPr>
          <p:cNvPr id="3" name="Slide Number Placeholder 2"/>
          <p:cNvSpPr>
            <a:spLocks noGrp="1"/>
          </p:cNvSpPr>
          <p:nvPr>
            <p:ph type="sldNum" sz="quarter" idx="12"/>
          </p:nvPr>
        </p:nvSpPr>
        <p:spPr/>
        <p:txBody>
          <a:bodyPr/>
          <a:lstStyle/>
          <a:p>
            <a:fld id="{4929A69E-7D8F-4515-9605-0315ABD4F316}" type="slidenum">
              <a:rPr lang="en-US" smtClean="0"/>
              <a:t>9</a:t>
            </a:fld>
            <a:endParaRPr lang="en-US" dirty="0"/>
          </a:p>
        </p:txBody>
      </p:sp>
      <p:sp>
        <p:nvSpPr>
          <p:cNvPr id="4" name="Rectangle 3"/>
          <p:cNvSpPr/>
          <p:nvPr/>
        </p:nvSpPr>
        <p:spPr>
          <a:xfrm>
            <a:off x="721676" y="4279348"/>
            <a:ext cx="5300737" cy="2185214"/>
          </a:xfrm>
          <a:prstGeom prst="rect">
            <a:avLst/>
          </a:prstGeom>
        </p:spPr>
        <p:txBody>
          <a:bodyPr wrap="square">
            <a:spAutoFit/>
          </a:bodyPr>
          <a:lstStyle/>
          <a:p>
            <a:r>
              <a:rPr lang="en-US" sz="1200" b="1" dirty="0">
                <a:solidFill>
                  <a:srgbClr val="528693"/>
                </a:solidFill>
              </a:rPr>
              <a:t>PHOTORECEPTOR ACTIVITY IN THE DARK :</a:t>
            </a:r>
          </a:p>
          <a:p>
            <a:r>
              <a:rPr lang="en-US" sz="1200" dirty="0">
                <a:solidFill>
                  <a:schemeClr val="bg1">
                    <a:lumMod val="50000"/>
                  </a:schemeClr>
                </a:solidFill>
              </a:rPr>
              <a:t>In the absence of light, the concentration of cGMP is high (Light absorption leads to the breakdown of cGMP (explained in the light section)) therefore, the Na channels of a photoreceptor are open in the absence of stimulation, that is, in the dark. the resultant passive inward Na leak, (the so-called </a:t>
            </a:r>
            <a:r>
              <a:rPr lang="en-US" sz="1200" i="1" dirty="0">
                <a:solidFill>
                  <a:schemeClr val="bg1">
                    <a:lumMod val="50000"/>
                  </a:schemeClr>
                </a:solidFill>
              </a:rPr>
              <a:t>dark current,) </a:t>
            </a:r>
            <a:r>
              <a:rPr lang="en-US" sz="1200" dirty="0">
                <a:solidFill>
                  <a:schemeClr val="bg1">
                    <a:lumMod val="50000"/>
                  </a:schemeClr>
                </a:solidFill>
              </a:rPr>
              <a:t>depolarizes the photoreceptor. the passive spread of this </a:t>
            </a:r>
            <a:r>
              <a:rPr lang="en-US" sz="1200" dirty="0">
                <a:solidFill>
                  <a:srgbClr val="FF0000"/>
                </a:solidFill>
              </a:rPr>
              <a:t>depolarization</a:t>
            </a:r>
            <a:r>
              <a:rPr lang="en-US" sz="1200" dirty="0">
                <a:solidFill>
                  <a:schemeClr val="bg1">
                    <a:lumMod val="50000"/>
                  </a:schemeClr>
                </a:solidFill>
              </a:rPr>
              <a:t> from the outer segment (where the Na channels are located) to the synaptic terminal (where the photoreceptor’s neurotransmitter is stored) keeps the synaptic terminal’s voltage-gated Ca2 channels open. Calcium entry triggers the release of the neurotransmitter glutamate from the synaptic terminal while in the dark.</a:t>
            </a:r>
          </a:p>
          <a:p>
            <a:endParaRPr lang="en-US" sz="1600" dirty="0"/>
          </a:p>
        </p:txBody>
      </p:sp>
      <p:sp>
        <p:nvSpPr>
          <p:cNvPr id="6" name="Rectangle 5"/>
          <p:cNvSpPr/>
          <p:nvPr/>
        </p:nvSpPr>
        <p:spPr>
          <a:xfrm>
            <a:off x="6094431" y="1712997"/>
            <a:ext cx="5654000" cy="4524315"/>
          </a:xfrm>
          <a:prstGeom prst="rect">
            <a:avLst/>
          </a:prstGeom>
        </p:spPr>
        <p:txBody>
          <a:bodyPr wrap="square">
            <a:spAutoFit/>
          </a:bodyPr>
          <a:lstStyle/>
          <a:p>
            <a:r>
              <a:rPr lang="en-US" sz="1200" b="1" dirty="0">
                <a:solidFill>
                  <a:srgbClr val="528693"/>
                </a:solidFill>
              </a:rPr>
              <a:t>PHOTORECEPTOR ACTIVITY IN THE LIGHT : </a:t>
            </a:r>
            <a:r>
              <a:rPr lang="en-US" sz="1200" dirty="0">
                <a:solidFill>
                  <a:schemeClr val="bg1">
                    <a:lumMod val="50000"/>
                  </a:schemeClr>
                </a:solidFill>
              </a:rPr>
              <a:t>On exposure to light, the concentration of cGMP is decreased through a series of biochemical steps triggered by </a:t>
            </a:r>
            <a:r>
              <a:rPr lang="en-US" sz="1200" dirty="0" err="1">
                <a:solidFill>
                  <a:schemeClr val="bg1">
                    <a:lumMod val="50000"/>
                  </a:schemeClr>
                </a:solidFill>
              </a:rPr>
              <a:t>photopigment</a:t>
            </a:r>
            <a:r>
              <a:rPr lang="en-US" sz="1200" dirty="0">
                <a:solidFill>
                  <a:schemeClr val="bg1">
                    <a:lumMod val="50000"/>
                  </a:schemeClr>
                </a:solidFill>
              </a:rPr>
              <a:t> activation . </a:t>
            </a:r>
          </a:p>
          <a:p>
            <a:endParaRPr lang="en-US" sz="1200" dirty="0">
              <a:solidFill>
                <a:srgbClr val="1A1A1A"/>
              </a:solidFill>
            </a:endParaRPr>
          </a:p>
          <a:p>
            <a:r>
              <a:rPr lang="en-US" sz="1200" dirty="0">
                <a:solidFill>
                  <a:srgbClr val="1A1A1A"/>
                </a:solidFill>
              </a:rPr>
              <a:t>                        </a:t>
            </a:r>
            <a:r>
              <a:rPr lang="en-US" sz="1200" dirty="0">
                <a:solidFill>
                  <a:schemeClr val="bg1">
                    <a:lumMod val="50000"/>
                  </a:schemeClr>
                </a:solidFill>
              </a:rPr>
              <a:t>When 11-</a:t>
            </a:r>
            <a:r>
              <a:rPr lang="en-US" sz="1200" i="1" dirty="0">
                <a:solidFill>
                  <a:schemeClr val="bg1">
                    <a:lumMod val="50000"/>
                  </a:schemeClr>
                </a:solidFill>
              </a:rPr>
              <a:t>cis </a:t>
            </a:r>
            <a:r>
              <a:rPr lang="en-US" sz="1200" dirty="0">
                <a:solidFill>
                  <a:schemeClr val="bg1">
                    <a:lumMod val="50000"/>
                  </a:schemeClr>
                </a:solidFill>
              </a:rPr>
              <a:t>retinal absorbs light, it changes to the all-</a:t>
            </a:r>
            <a:r>
              <a:rPr lang="en-US" sz="1200" i="1" dirty="0">
                <a:solidFill>
                  <a:schemeClr val="bg1">
                    <a:lumMod val="50000"/>
                  </a:schemeClr>
                </a:solidFill>
              </a:rPr>
              <a:t>trans </a:t>
            </a:r>
            <a:r>
              <a:rPr lang="en-US" sz="1200" dirty="0">
                <a:solidFill>
                  <a:schemeClr val="bg1">
                    <a:lumMod val="50000"/>
                  </a:schemeClr>
                </a:solidFill>
              </a:rPr>
              <a:t>retinal conformation . This is the only light-dependent step in the entire process of </a:t>
            </a:r>
            <a:r>
              <a:rPr lang="en-US" sz="1200" dirty="0" err="1">
                <a:solidFill>
                  <a:schemeClr val="bg1">
                    <a:lumMod val="50000"/>
                  </a:schemeClr>
                </a:solidFill>
              </a:rPr>
              <a:t>phototransduction</a:t>
            </a:r>
            <a:r>
              <a:rPr lang="en-US" sz="1200" dirty="0">
                <a:solidFill>
                  <a:schemeClr val="bg1">
                    <a:lumMod val="50000"/>
                  </a:schemeClr>
                </a:solidFill>
              </a:rPr>
              <a:t>. As a result of this change in shape, retinal no longer fits snugly in its binding site in </a:t>
            </a:r>
            <a:r>
              <a:rPr lang="en-US" sz="1200" dirty="0" err="1">
                <a:solidFill>
                  <a:schemeClr val="bg1">
                    <a:lumMod val="50000"/>
                  </a:schemeClr>
                </a:solidFill>
              </a:rPr>
              <a:t>opsin</a:t>
            </a:r>
            <a:r>
              <a:rPr lang="en-US" sz="1200" dirty="0">
                <a:solidFill>
                  <a:schemeClr val="bg1">
                    <a:lumMod val="50000"/>
                  </a:schemeClr>
                </a:solidFill>
              </a:rPr>
              <a:t>, causing </a:t>
            </a:r>
            <a:r>
              <a:rPr lang="en-US" sz="1200" dirty="0" err="1">
                <a:solidFill>
                  <a:schemeClr val="bg1">
                    <a:lumMod val="50000"/>
                  </a:schemeClr>
                </a:solidFill>
              </a:rPr>
              <a:t>opsin</a:t>
            </a:r>
            <a:r>
              <a:rPr lang="en-US" sz="1200" dirty="0">
                <a:solidFill>
                  <a:schemeClr val="bg1">
                    <a:lumMod val="50000"/>
                  </a:schemeClr>
                </a:solidFill>
              </a:rPr>
              <a:t> to also change its conformation, which activates the </a:t>
            </a:r>
            <a:r>
              <a:rPr lang="en-US" sz="1200" dirty="0" err="1">
                <a:solidFill>
                  <a:schemeClr val="bg1">
                    <a:lumMod val="50000"/>
                  </a:schemeClr>
                </a:solidFill>
              </a:rPr>
              <a:t>photopigment</a:t>
            </a:r>
            <a:r>
              <a:rPr lang="en-US" sz="1200" dirty="0">
                <a:solidFill>
                  <a:schemeClr val="bg1">
                    <a:lumMod val="50000"/>
                  </a:schemeClr>
                </a:solidFill>
              </a:rPr>
              <a:t>. Membrane- bound </a:t>
            </a:r>
            <a:r>
              <a:rPr lang="en-US" sz="1200" dirty="0" err="1">
                <a:solidFill>
                  <a:schemeClr val="bg1">
                    <a:lumMod val="50000"/>
                  </a:schemeClr>
                </a:solidFill>
              </a:rPr>
              <a:t>opsin</a:t>
            </a:r>
            <a:r>
              <a:rPr lang="en-US" sz="1200" dirty="0">
                <a:solidFill>
                  <a:schemeClr val="bg1">
                    <a:lumMod val="50000"/>
                  </a:schemeClr>
                </a:solidFill>
              </a:rPr>
              <a:t> is similar in shape and behavior to G-protein-coupled receptors, except that instead of being activated by binding with an extracellular chemical messenger, </a:t>
            </a:r>
            <a:r>
              <a:rPr lang="en-US" sz="1200" dirty="0" err="1">
                <a:solidFill>
                  <a:schemeClr val="bg1">
                    <a:lumMod val="50000"/>
                  </a:schemeClr>
                </a:solidFill>
              </a:rPr>
              <a:t>photopigments</a:t>
            </a:r>
            <a:r>
              <a:rPr lang="en-US" sz="1200" dirty="0">
                <a:solidFill>
                  <a:schemeClr val="bg1">
                    <a:lumMod val="50000"/>
                  </a:schemeClr>
                </a:solidFill>
              </a:rPr>
              <a:t> are activated in response to light absorption by retinal. </a:t>
            </a:r>
          </a:p>
          <a:p>
            <a:endParaRPr lang="en-US" sz="1200" dirty="0">
              <a:solidFill>
                <a:schemeClr val="bg1">
                  <a:lumMod val="50000"/>
                </a:schemeClr>
              </a:solidFill>
            </a:endParaRPr>
          </a:p>
          <a:p>
            <a:r>
              <a:rPr lang="en-US" sz="1200" dirty="0">
                <a:solidFill>
                  <a:schemeClr val="bg1">
                    <a:lumMod val="50000"/>
                  </a:schemeClr>
                </a:solidFill>
              </a:rPr>
              <a:t>                         Rod and cone cells contain a G protein called </a:t>
            </a:r>
            <a:r>
              <a:rPr lang="en-US" sz="1200" dirty="0" err="1">
                <a:solidFill>
                  <a:srgbClr val="FF0000"/>
                </a:solidFill>
              </a:rPr>
              <a:t>transducin</a:t>
            </a:r>
            <a:r>
              <a:rPr lang="en-US" sz="1200" dirty="0">
                <a:solidFill>
                  <a:srgbClr val="FF0000"/>
                </a:solidFill>
              </a:rPr>
              <a:t>. </a:t>
            </a:r>
            <a:r>
              <a:rPr lang="en-US" sz="1200" dirty="0">
                <a:solidFill>
                  <a:schemeClr val="bg1">
                    <a:lumMod val="50000"/>
                  </a:schemeClr>
                </a:solidFill>
              </a:rPr>
              <a:t>the activated </a:t>
            </a:r>
            <a:r>
              <a:rPr lang="en-US" sz="1200" dirty="0" err="1">
                <a:solidFill>
                  <a:schemeClr val="bg1">
                    <a:lumMod val="50000"/>
                  </a:schemeClr>
                </a:solidFill>
              </a:rPr>
              <a:t>photopigment</a:t>
            </a:r>
            <a:r>
              <a:rPr lang="en-US" sz="1200" dirty="0">
                <a:solidFill>
                  <a:schemeClr val="bg1">
                    <a:lumMod val="50000"/>
                  </a:schemeClr>
                </a:solidFill>
              </a:rPr>
              <a:t> activates </a:t>
            </a:r>
            <a:r>
              <a:rPr lang="en-US" sz="1200" dirty="0" err="1">
                <a:solidFill>
                  <a:schemeClr val="bg1">
                    <a:lumMod val="50000"/>
                  </a:schemeClr>
                </a:solidFill>
              </a:rPr>
              <a:t>transducin</a:t>
            </a:r>
            <a:r>
              <a:rPr lang="en-US" sz="1200" dirty="0">
                <a:solidFill>
                  <a:schemeClr val="bg1">
                    <a:lumMod val="50000"/>
                  </a:schemeClr>
                </a:solidFill>
              </a:rPr>
              <a:t>, which in turn activates the intracellular enzyme phosphodiesterase. which degrades cGMP, thus the reduction in cGMP permits the chemically gated Na channels to </a:t>
            </a:r>
            <a:r>
              <a:rPr lang="en-US" sz="1200" dirty="0" err="1">
                <a:solidFill>
                  <a:schemeClr val="bg1">
                    <a:lumMod val="50000"/>
                  </a:schemeClr>
                </a:solidFill>
              </a:rPr>
              <a:t>close.this</a:t>
            </a:r>
            <a:r>
              <a:rPr lang="en-US" sz="1200" dirty="0">
                <a:solidFill>
                  <a:schemeClr val="bg1">
                    <a:lumMod val="50000"/>
                  </a:schemeClr>
                </a:solidFill>
              </a:rPr>
              <a:t> channel closure stops the depolarizing Na leak and causes membrane </a:t>
            </a:r>
            <a:r>
              <a:rPr lang="en-US" sz="1200" dirty="0">
                <a:solidFill>
                  <a:srgbClr val="FF0000"/>
                </a:solidFill>
              </a:rPr>
              <a:t>hyperpolarization</a:t>
            </a:r>
            <a:r>
              <a:rPr lang="en-US" sz="1200" dirty="0">
                <a:solidFill>
                  <a:srgbClr val="1A1A1A"/>
                </a:solidFill>
              </a:rPr>
              <a:t>. </a:t>
            </a:r>
            <a:r>
              <a:rPr lang="en-US" sz="1200" dirty="0">
                <a:solidFill>
                  <a:schemeClr val="bg1">
                    <a:lumMod val="50000"/>
                  </a:schemeClr>
                </a:solidFill>
              </a:rPr>
              <a:t>the hyperpolarization, which is the receptor potential, passively spreads from the outer segment to the synaptic terminal of the photoreceptor. Here the potential change leads to closure of the voltage gated Ca2 channels and a subsequent reduction in glutamate release from the synaptic terminal. The hyperpolarizing potential and subsequent decrease in neurotransmitter release are graded according to the intensity of light. e brighter the light is, the greater the hyperpolarizing response and the greater the reduction in glutamate release.</a:t>
            </a:r>
          </a:p>
        </p:txBody>
      </p:sp>
      <p:sp>
        <p:nvSpPr>
          <p:cNvPr id="7" name="Rectangle 6"/>
          <p:cNvSpPr/>
          <p:nvPr/>
        </p:nvSpPr>
        <p:spPr>
          <a:xfrm>
            <a:off x="823397" y="1682570"/>
            <a:ext cx="2678727" cy="2308324"/>
          </a:xfrm>
          <a:prstGeom prst="rect">
            <a:avLst/>
          </a:prstGeom>
        </p:spPr>
        <p:txBody>
          <a:bodyPr wrap="square">
            <a:spAutoFit/>
          </a:bodyPr>
          <a:lstStyle/>
          <a:p>
            <a:r>
              <a:rPr lang="en-US" sz="1200" dirty="0">
                <a:solidFill>
                  <a:schemeClr val="bg1">
                    <a:lumMod val="50000"/>
                  </a:schemeClr>
                </a:solidFill>
              </a:rPr>
              <a:t>the </a:t>
            </a:r>
            <a:r>
              <a:rPr lang="en-US" sz="1200" dirty="0" err="1">
                <a:solidFill>
                  <a:schemeClr val="bg1">
                    <a:lumMod val="50000"/>
                  </a:schemeClr>
                </a:solidFill>
              </a:rPr>
              <a:t>photopigment</a:t>
            </a:r>
            <a:r>
              <a:rPr lang="en-US" sz="1200" dirty="0">
                <a:solidFill>
                  <a:schemeClr val="bg1">
                    <a:lumMod val="50000"/>
                  </a:schemeClr>
                </a:solidFill>
              </a:rPr>
              <a:t> in rods is </a:t>
            </a:r>
            <a:r>
              <a:rPr lang="en-US" sz="1200" dirty="0">
                <a:solidFill>
                  <a:srgbClr val="FF0000"/>
                </a:solidFill>
              </a:rPr>
              <a:t>rhodopsin</a:t>
            </a:r>
            <a:r>
              <a:rPr lang="en-US" sz="1200" dirty="0">
                <a:solidFill>
                  <a:srgbClr val="1A1A1A"/>
                </a:solidFill>
              </a:rPr>
              <a:t>. </a:t>
            </a:r>
          </a:p>
          <a:p>
            <a:r>
              <a:rPr lang="en-US" sz="1200" dirty="0">
                <a:solidFill>
                  <a:schemeClr val="bg1">
                    <a:lumMod val="50000"/>
                  </a:schemeClr>
                </a:solidFill>
              </a:rPr>
              <a:t>it exists in the dark as 11-</a:t>
            </a:r>
            <a:r>
              <a:rPr lang="en-US" sz="1200" i="1" dirty="0">
                <a:solidFill>
                  <a:schemeClr val="bg1">
                    <a:lumMod val="50000"/>
                  </a:schemeClr>
                </a:solidFill>
              </a:rPr>
              <a:t>cis </a:t>
            </a:r>
            <a:r>
              <a:rPr lang="en-US" sz="1200" dirty="0">
                <a:solidFill>
                  <a:schemeClr val="bg1">
                    <a:lumMod val="50000"/>
                  </a:schemeClr>
                </a:solidFill>
              </a:rPr>
              <a:t>retinal, which fits into a binding site within the interior of the </a:t>
            </a:r>
            <a:r>
              <a:rPr lang="en-US" sz="1200" dirty="0" err="1">
                <a:solidFill>
                  <a:schemeClr val="bg1">
                    <a:lumMod val="50000"/>
                  </a:schemeClr>
                </a:solidFill>
              </a:rPr>
              <a:t>opsin</a:t>
            </a:r>
            <a:r>
              <a:rPr lang="en-US" sz="1200" dirty="0">
                <a:solidFill>
                  <a:schemeClr val="bg1">
                    <a:lumMod val="50000"/>
                  </a:schemeClr>
                </a:solidFill>
              </a:rPr>
              <a:t> portion of rhodopsin .</a:t>
            </a:r>
          </a:p>
          <a:p>
            <a:r>
              <a:rPr lang="en-US" sz="1200" dirty="0">
                <a:solidFill>
                  <a:schemeClr val="bg1">
                    <a:lumMod val="50000"/>
                  </a:schemeClr>
                </a:solidFill>
              </a:rPr>
              <a:t>The plasma membrane of a photoreceptor’s outer segment contains chemically gated Na channels. That respond to an internal second messenger cyclic GMP . binding of cGMP to these Na</a:t>
            </a:r>
            <a:r>
              <a:rPr lang="en-US" sz="1200" baseline="30000" dirty="0">
                <a:solidFill>
                  <a:schemeClr val="bg1">
                    <a:lumMod val="50000"/>
                  </a:schemeClr>
                </a:solidFill>
              </a:rPr>
              <a:t> </a:t>
            </a:r>
            <a:r>
              <a:rPr lang="en-US" sz="1200" dirty="0">
                <a:solidFill>
                  <a:schemeClr val="bg1">
                    <a:lumMod val="50000"/>
                  </a:schemeClr>
                </a:solidFill>
              </a:rPr>
              <a:t>channels keeps them open</a:t>
            </a:r>
          </a:p>
        </p:txBody>
      </p:sp>
      <p:sp>
        <p:nvSpPr>
          <p:cNvPr id="8" name="Oval 7"/>
          <p:cNvSpPr/>
          <p:nvPr/>
        </p:nvSpPr>
        <p:spPr>
          <a:xfrm>
            <a:off x="816669" y="1322530"/>
            <a:ext cx="936104" cy="360040"/>
          </a:xfrm>
          <a:prstGeom prst="ellips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bg1">
                    <a:lumMod val="50000"/>
                  </a:schemeClr>
                </a:solidFill>
              </a:rPr>
              <a:t>Step 2</a:t>
            </a:r>
          </a:p>
        </p:txBody>
      </p:sp>
      <p:sp>
        <p:nvSpPr>
          <p:cNvPr id="9" name="Oval 8"/>
          <p:cNvSpPr/>
          <p:nvPr/>
        </p:nvSpPr>
        <p:spPr>
          <a:xfrm>
            <a:off x="823397" y="3953567"/>
            <a:ext cx="936104" cy="360040"/>
          </a:xfrm>
          <a:prstGeom prst="ellips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bg1">
                    <a:lumMod val="50000"/>
                  </a:schemeClr>
                </a:solidFill>
              </a:rPr>
              <a:t>Step 1</a:t>
            </a:r>
          </a:p>
        </p:txBody>
      </p:sp>
      <p:sp>
        <p:nvSpPr>
          <p:cNvPr id="10" name="Oval 9"/>
          <p:cNvSpPr/>
          <p:nvPr/>
        </p:nvSpPr>
        <p:spPr>
          <a:xfrm>
            <a:off x="6166420" y="2365535"/>
            <a:ext cx="936104" cy="360040"/>
          </a:xfrm>
          <a:prstGeom prst="ellips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bg1">
                    <a:lumMod val="50000"/>
                  </a:schemeClr>
                </a:solidFill>
              </a:rPr>
              <a:t>Step 2</a:t>
            </a:r>
          </a:p>
        </p:txBody>
      </p:sp>
      <p:sp>
        <p:nvSpPr>
          <p:cNvPr id="11" name="Oval 10"/>
          <p:cNvSpPr/>
          <p:nvPr/>
        </p:nvSpPr>
        <p:spPr>
          <a:xfrm>
            <a:off x="6181299" y="3953567"/>
            <a:ext cx="936104" cy="360040"/>
          </a:xfrm>
          <a:prstGeom prst="ellips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bg1">
                    <a:lumMod val="50000"/>
                  </a:schemeClr>
                </a:solidFill>
              </a:rPr>
              <a:t>Step 3</a:t>
            </a:r>
          </a:p>
        </p:txBody>
      </p:sp>
      <p:sp>
        <p:nvSpPr>
          <p:cNvPr id="12" name="Oval 11"/>
          <p:cNvSpPr/>
          <p:nvPr/>
        </p:nvSpPr>
        <p:spPr>
          <a:xfrm>
            <a:off x="6094412" y="1243703"/>
            <a:ext cx="936104" cy="360040"/>
          </a:xfrm>
          <a:prstGeom prst="ellips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bg1">
                    <a:lumMod val="50000"/>
                  </a:schemeClr>
                </a:solidFill>
              </a:rPr>
              <a:t>Step 1</a:t>
            </a:r>
          </a:p>
        </p:txBody>
      </p:sp>
      <p:pic>
        <p:nvPicPr>
          <p:cNvPr id="13" name="Picture 12"/>
          <p:cNvPicPr>
            <a:picLocks noChangeAspect="1"/>
          </p:cNvPicPr>
          <p:nvPr/>
        </p:nvPicPr>
        <p:blipFill rotWithShape="1">
          <a:blip r:embed="rId2"/>
          <a:srcRect l="44400" t="22700" b="40551"/>
          <a:stretch/>
        </p:blipFill>
        <p:spPr>
          <a:xfrm>
            <a:off x="3457582" y="1662530"/>
            <a:ext cx="2708788" cy="2520280"/>
          </a:xfrm>
          <a:prstGeom prst="rect">
            <a:avLst/>
          </a:prstGeom>
        </p:spPr>
      </p:pic>
    </p:spTree>
    <p:extLst>
      <p:ext uri="{BB962C8B-B14F-4D97-AF65-F5344CB8AC3E}">
        <p14:creationId xmlns:p14="http://schemas.microsoft.com/office/powerpoint/2010/main" val="56795362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6994</TotalTime>
  <Words>2792</Words>
  <Application>Microsoft Office PowerPoint</Application>
  <PresentationFormat>Custom</PresentationFormat>
  <Paragraphs>345</Paragraphs>
  <Slides>21</Slides>
  <Notes>2</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2</vt:i4>
      </vt:variant>
      <vt:variant>
        <vt:lpstr>Slide Titles</vt:lpstr>
      </vt:variant>
      <vt:variant>
        <vt:i4>21</vt:i4>
      </vt:variant>
    </vt:vector>
  </HeadingPairs>
  <TitlesOfParts>
    <vt:vector size="36" baseType="lpstr">
      <vt:lpstr>Arabic Typesetting</vt:lpstr>
      <vt:lpstr>Arial</vt:lpstr>
      <vt:lpstr>Arial Black</vt:lpstr>
      <vt:lpstr>ArialMT</vt:lpstr>
      <vt:lpstr>Bookman Old Style</vt:lpstr>
      <vt:lpstr>Calibri</vt:lpstr>
      <vt:lpstr>Courier New</vt:lpstr>
      <vt:lpstr>Gill Sans MT</vt:lpstr>
      <vt:lpstr>Times New Roman</vt:lpstr>
      <vt:lpstr>Trebuchet MS</vt:lpstr>
      <vt:lpstr>Wingdings</vt:lpstr>
      <vt:lpstr>Wingdings 3</vt:lpstr>
      <vt:lpstr>Origin</vt:lpstr>
      <vt:lpstr>Image</vt:lpstr>
      <vt:lpstr>PhotoHouse</vt:lpstr>
      <vt:lpstr>PowerPoint Presentation</vt:lpstr>
      <vt:lpstr>PowerPoint Presentation</vt:lpstr>
      <vt:lpstr>Physiology of vision</vt:lpstr>
      <vt:lpstr>Photoreceptors</vt:lpstr>
      <vt:lpstr>Structure of photoreceptor </vt:lpstr>
      <vt:lpstr>Convergence</vt:lpstr>
      <vt:lpstr>Photosensitive compounds</vt:lpstr>
      <vt:lpstr>Retinal photoreceptors mechanism</vt:lpstr>
      <vt:lpstr>Extra to understand the whole mechanism together  it is recommended to read  then take the drs slide as summary</vt:lpstr>
      <vt:lpstr>Photoreceptor pigments</vt:lpstr>
      <vt:lpstr>Electrophysiology of  vision  ( phototransduction)</vt:lpstr>
      <vt:lpstr>Visual cycle : </vt:lpstr>
      <vt:lpstr> Synaptic mediators in retina:- </vt:lpstr>
      <vt:lpstr>Retinal photoreceptors mechanism (as a summary)</vt:lpstr>
      <vt:lpstr>Summary</vt:lpstr>
      <vt:lpstr>Bipolar cells</vt:lpstr>
      <vt:lpstr>Types of retinal ganglion</vt:lpstr>
      <vt:lpstr>Scotopsin Retinal Visual Cycle    </vt:lpstr>
      <vt:lpstr>Adaptations</vt:lpstr>
      <vt:lpstr>Cont.</vt:lpstr>
      <vt:lpstr>Thank you! </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Levels of Organisation</dc:title>
  <dc:creator>Lelo HM</dc:creator>
  <cp:lastModifiedBy>Laila</cp:lastModifiedBy>
  <cp:revision>882</cp:revision>
  <dcterms:created xsi:type="dcterms:W3CDTF">2016-09-07T16:15:34Z</dcterms:created>
  <dcterms:modified xsi:type="dcterms:W3CDTF">2017-10-10T20:49:23Z</dcterms:modified>
</cp:coreProperties>
</file>