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488" r:id="rId2"/>
    <p:sldId id="454" r:id="rId3"/>
    <p:sldId id="447" r:id="rId4"/>
    <p:sldId id="463" r:id="rId5"/>
    <p:sldId id="484" r:id="rId6"/>
    <p:sldId id="464" r:id="rId7"/>
    <p:sldId id="465" r:id="rId8"/>
    <p:sldId id="466" r:id="rId9"/>
    <p:sldId id="468" r:id="rId10"/>
    <p:sldId id="487" r:id="rId11"/>
    <p:sldId id="485" r:id="rId12"/>
    <p:sldId id="486" r:id="rId13"/>
    <p:sldId id="471" r:id="rId14"/>
    <p:sldId id="470" r:id="rId15"/>
    <p:sldId id="483" r:id="rId16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9"/>
    <a:srgbClr val="FCFEC0"/>
    <a:srgbClr val="FFF28E"/>
    <a:srgbClr val="A954AB"/>
    <a:srgbClr val="E1F0FF"/>
    <a:srgbClr val="CEEBEC"/>
    <a:srgbClr val="F6E2E1"/>
    <a:srgbClr val="FCE0FF"/>
    <a:srgbClr val="FFC066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5231"/>
  </p:normalViewPr>
  <p:slideViewPr>
    <p:cSldViewPr>
      <p:cViewPr>
        <p:scale>
          <a:sx n="70" d="100"/>
          <a:sy n="70" d="100"/>
        </p:scale>
        <p:origin x="1984" y="74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89C4D-5C82-45A2-8C7F-50C4A00545AC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AACBED3-D9A0-4F32-BEC5-5D16A0ACF75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0" kern="12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Cone pigment three kinds</a:t>
          </a:r>
          <a:endParaRPr lang="en-US" sz="1800" b="0" kern="1200" dirty="0">
            <a:solidFill>
              <a:schemeClr val="bg1"/>
            </a:solidFill>
            <a:latin typeface="+mn-lt"/>
            <a:ea typeface="+mj-ea"/>
            <a:cs typeface="+mj-cs"/>
          </a:endParaRPr>
        </a:p>
      </dgm:t>
    </dgm:pt>
    <dgm:pt modelId="{C6829048-8C53-4D44-B8A6-1486FADE58CA}" type="parTrans" cxnId="{53A2FF54-E4C9-41DE-8B4D-17CEAC9854EC}">
      <dgm:prSet/>
      <dgm:spPr/>
      <dgm:t>
        <a:bodyPr/>
        <a:lstStyle/>
        <a:p>
          <a:endParaRPr lang="en-US"/>
        </a:p>
      </dgm:t>
    </dgm:pt>
    <dgm:pt modelId="{43347CD7-AD95-4FF6-B344-A2B38296D94F}" type="sibTrans" cxnId="{53A2FF54-E4C9-41DE-8B4D-17CEAC9854EC}">
      <dgm:prSet/>
      <dgm:spPr/>
      <dgm:t>
        <a:bodyPr/>
        <a:lstStyle/>
        <a:p>
          <a:endParaRPr lang="en-US"/>
        </a:p>
      </dgm:t>
    </dgm:pt>
    <dgm:pt modelId="{D347E396-8503-4EDE-A129-0C6473ED3CA4}">
      <dgm:prSet phldrT="[Text]" custT="1"/>
      <dgm:spPr/>
      <dgm:t>
        <a:bodyPr/>
        <a:lstStyle/>
        <a:p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565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C8C4F12E-A126-4CD6-8B1B-8639CDFA2B2C}" type="parTrans" cxnId="{91E99EFF-0DD0-4DCE-91EA-9E133043800E}">
      <dgm:prSet/>
      <dgm:spPr/>
      <dgm:t>
        <a:bodyPr/>
        <a:lstStyle/>
        <a:p>
          <a:endParaRPr lang="en-US"/>
        </a:p>
      </dgm:t>
    </dgm:pt>
    <dgm:pt modelId="{88495B1E-CFB6-4D91-91CC-012D42F4EF9C}" type="sibTrans" cxnId="{91E99EFF-0DD0-4DCE-91EA-9E133043800E}">
      <dgm:prSet/>
      <dgm:spPr/>
      <dgm:t>
        <a:bodyPr/>
        <a:lstStyle/>
        <a:p>
          <a:endParaRPr lang="en-US"/>
        </a:p>
      </dgm:t>
    </dgm:pt>
    <dgm:pt modelId="{156425AB-3594-4277-AFAC-5825B47CBD99}">
      <dgm:prSet phldrT="[Text]" custT="1"/>
      <dgm:spPr/>
      <dgm:t>
        <a:bodyPr/>
        <a:lstStyle/>
        <a:p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535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A40F1394-6D59-476A-82BD-6C665C4A77B2}" type="parTrans" cxnId="{C9A54CE7-2B22-42D4-8BD8-D0C7CCE70DA4}">
      <dgm:prSet/>
      <dgm:spPr/>
      <dgm:t>
        <a:bodyPr/>
        <a:lstStyle/>
        <a:p>
          <a:endParaRPr lang="en-US"/>
        </a:p>
      </dgm:t>
    </dgm:pt>
    <dgm:pt modelId="{31E3D236-C3EC-4BAE-BEBA-1A2854A76E6D}" type="sibTrans" cxnId="{C9A54CE7-2B22-42D4-8BD8-D0C7CCE70DA4}">
      <dgm:prSet/>
      <dgm:spPr/>
      <dgm:t>
        <a:bodyPr/>
        <a:lstStyle/>
        <a:p>
          <a:endParaRPr lang="en-US"/>
        </a:p>
      </dgm:t>
    </dgm:pt>
    <dgm:pt modelId="{FA4B5EEE-BC4E-458C-BAB3-C8E010C6CF77}">
      <dgm:prSet phldrT="[Text]" custT="1"/>
      <dgm:spPr/>
      <dgm:t>
        <a:bodyPr/>
        <a:lstStyle/>
        <a:p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440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C35B7B1F-2FDA-4513-ADC3-D76317FFBA64}" type="parTrans" cxnId="{5BFB4700-5B31-4695-8B20-BBC24AD6E59A}">
      <dgm:prSet/>
      <dgm:spPr/>
      <dgm:t>
        <a:bodyPr/>
        <a:lstStyle/>
        <a:p>
          <a:endParaRPr lang="en-US"/>
        </a:p>
      </dgm:t>
    </dgm:pt>
    <dgm:pt modelId="{33B189D7-16D9-4D1D-A9A8-B94056A077FC}" type="sibTrans" cxnId="{5BFB4700-5B31-4695-8B20-BBC24AD6E59A}">
      <dgm:prSet/>
      <dgm:spPr/>
      <dgm:t>
        <a:bodyPr/>
        <a:lstStyle/>
        <a:p>
          <a:endParaRPr lang="en-US"/>
        </a:p>
      </dgm:t>
    </dgm:pt>
    <dgm:pt modelId="{63FDE7E6-CF40-4E6B-BFB7-9D1422EF923C}" type="pres">
      <dgm:prSet presAssocID="{6E589C4D-5C82-45A2-8C7F-50C4A00545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329C64-2890-4653-8038-A14499D39674}" type="pres">
      <dgm:prSet presAssocID="{FAACBED3-D9A0-4F32-BEC5-5D16A0ACF75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3138F6-6CBD-4CDB-AA3A-AD3B9DC4F568}" type="pres">
      <dgm:prSet presAssocID="{FAACBED3-D9A0-4F32-BEC5-5D16A0ACF753}" presName="rootComposite1" presStyleCnt="0"/>
      <dgm:spPr/>
      <dgm:t>
        <a:bodyPr/>
        <a:lstStyle/>
        <a:p>
          <a:endParaRPr lang="en-US"/>
        </a:p>
      </dgm:t>
    </dgm:pt>
    <dgm:pt modelId="{4DEB7F19-BF69-4386-BF0A-B50BC05FE871}" type="pres">
      <dgm:prSet presAssocID="{FAACBED3-D9A0-4F32-BEC5-5D16A0ACF753}" presName="rootText1" presStyleLbl="node0" presStyleIdx="0" presStyleCnt="1" custScaleX="154768" custScaleY="129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97ED6-4EAD-49E9-8653-10C2F3DCB8AB}" type="pres">
      <dgm:prSet presAssocID="{FAACBED3-D9A0-4F32-BEC5-5D16A0ACF75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2481FB4-972E-4EEC-88FF-333B25B8F064}" type="pres">
      <dgm:prSet presAssocID="{FAACBED3-D9A0-4F32-BEC5-5D16A0ACF753}" presName="hierChild2" presStyleCnt="0"/>
      <dgm:spPr/>
      <dgm:t>
        <a:bodyPr/>
        <a:lstStyle/>
        <a:p>
          <a:endParaRPr lang="en-US"/>
        </a:p>
      </dgm:t>
    </dgm:pt>
    <dgm:pt modelId="{7CE3F1C5-24A4-45F3-8F60-E0CAE4E79C5B}" type="pres">
      <dgm:prSet presAssocID="{C8C4F12E-A126-4CD6-8B1B-8639CDFA2B2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D140755-D2B7-4C96-8C44-DEC53C13C27E}" type="pres">
      <dgm:prSet presAssocID="{D347E396-8503-4EDE-A129-0C6473ED3C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620547-5DCD-4799-8C4E-C9DD08CFC028}" type="pres">
      <dgm:prSet presAssocID="{D347E396-8503-4EDE-A129-0C6473ED3CA4}" presName="rootComposite" presStyleCnt="0"/>
      <dgm:spPr/>
      <dgm:t>
        <a:bodyPr/>
        <a:lstStyle/>
        <a:p>
          <a:endParaRPr lang="en-US"/>
        </a:p>
      </dgm:t>
    </dgm:pt>
    <dgm:pt modelId="{97DC3B45-61C5-4812-B7A5-1EE011CACB65}" type="pres">
      <dgm:prSet presAssocID="{D347E396-8503-4EDE-A129-0C6473ED3C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CACF9-D4B1-471E-BEDF-D8E83D52D703}" type="pres">
      <dgm:prSet presAssocID="{D347E396-8503-4EDE-A129-0C6473ED3C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6CCEC768-5B91-4D39-A0E0-AED27B2214F0}" type="pres">
      <dgm:prSet presAssocID="{D347E396-8503-4EDE-A129-0C6473ED3CA4}" presName="hierChild4" presStyleCnt="0"/>
      <dgm:spPr/>
      <dgm:t>
        <a:bodyPr/>
        <a:lstStyle/>
        <a:p>
          <a:endParaRPr lang="en-US"/>
        </a:p>
      </dgm:t>
    </dgm:pt>
    <dgm:pt modelId="{6E1244B4-A8AB-4ABF-9672-9E735709B550}" type="pres">
      <dgm:prSet presAssocID="{D347E396-8503-4EDE-A129-0C6473ED3CA4}" presName="hierChild5" presStyleCnt="0"/>
      <dgm:spPr/>
      <dgm:t>
        <a:bodyPr/>
        <a:lstStyle/>
        <a:p>
          <a:endParaRPr lang="en-US"/>
        </a:p>
      </dgm:t>
    </dgm:pt>
    <dgm:pt modelId="{AD027C64-B42A-4E80-A2E2-509EB8EDFC75}" type="pres">
      <dgm:prSet presAssocID="{A40F1394-6D59-476A-82BD-6C665C4A77B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8D137C7-A649-4D94-9565-4B725BC25AB4}" type="pres">
      <dgm:prSet presAssocID="{156425AB-3594-4277-AFAC-5825B47CB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A58B77-7067-46B5-9B5C-0FCA30012528}" type="pres">
      <dgm:prSet presAssocID="{156425AB-3594-4277-AFAC-5825B47CBD99}" presName="rootComposite" presStyleCnt="0"/>
      <dgm:spPr/>
      <dgm:t>
        <a:bodyPr/>
        <a:lstStyle/>
        <a:p>
          <a:endParaRPr lang="en-US"/>
        </a:p>
      </dgm:t>
    </dgm:pt>
    <dgm:pt modelId="{6A272812-CD68-4A16-A484-A74F98DA6B3E}" type="pres">
      <dgm:prSet presAssocID="{156425AB-3594-4277-AFAC-5825B47CBD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B8B1A-70AD-4EFD-9EB8-2B64269A95A2}" type="pres">
      <dgm:prSet presAssocID="{156425AB-3594-4277-AFAC-5825B47CBD99}" presName="rootConnector" presStyleLbl="node2" presStyleIdx="1" presStyleCnt="3"/>
      <dgm:spPr/>
      <dgm:t>
        <a:bodyPr/>
        <a:lstStyle/>
        <a:p>
          <a:endParaRPr lang="en-US"/>
        </a:p>
      </dgm:t>
    </dgm:pt>
    <dgm:pt modelId="{30FBA4C8-62D3-4767-8963-BE84DC9DEF87}" type="pres">
      <dgm:prSet presAssocID="{156425AB-3594-4277-AFAC-5825B47CBD99}" presName="hierChild4" presStyleCnt="0"/>
      <dgm:spPr/>
      <dgm:t>
        <a:bodyPr/>
        <a:lstStyle/>
        <a:p>
          <a:endParaRPr lang="en-US"/>
        </a:p>
      </dgm:t>
    </dgm:pt>
    <dgm:pt modelId="{39943201-46E5-416B-A28F-F619803A6A68}" type="pres">
      <dgm:prSet presAssocID="{156425AB-3594-4277-AFAC-5825B47CBD99}" presName="hierChild5" presStyleCnt="0"/>
      <dgm:spPr/>
      <dgm:t>
        <a:bodyPr/>
        <a:lstStyle/>
        <a:p>
          <a:endParaRPr lang="en-US"/>
        </a:p>
      </dgm:t>
    </dgm:pt>
    <dgm:pt modelId="{3C6299C1-7E4A-4815-8786-049BD0A2C4B4}" type="pres">
      <dgm:prSet presAssocID="{C35B7B1F-2FDA-4513-ADC3-D76317FFBA6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C275388-9737-4DF2-9D6A-1A9E765A7FD6}" type="pres">
      <dgm:prSet presAssocID="{FA4B5EEE-BC4E-458C-BAB3-C8E010C6CF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9AE3F8-7B86-4F9D-B931-1A3727DF890F}" type="pres">
      <dgm:prSet presAssocID="{FA4B5EEE-BC4E-458C-BAB3-C8E010C6CF77}" presName="rootComposite" presStyleCnt="0"/>
      <dgm:spPr/>
      <dgm:t>
        <a:bodyPr/>
        <a:lstStyle/>
        <a:p>
          <a:endParaRPr lang="en-US"/>
        </a:p>
      </dgm:t>
    </dgm:pt>
    <dgm:pt modelId="{5493129F-7C56-4214-9521-4D891195F132}" type="pres">
      <dgm:prSet presAssocID="{FA4B5EEE-BC4E-458C-BAB3-C8E010C6CF77}" presName="rootText" presStyleLbl="node2" presStyleIdx="2" presStyleCnt="3" custLinFactNeighborX="9340" custLinFactNeighborY="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21476-5F25-47F9-89A1-E6FE0BB67EE3}" type="pres">
      <dgm:prSet presAssocID="{FA4B5EEE-BC4E-458C-BAB3-C8E010C6CF77}" presName="rootConnector" presStyleLbl="node2" presStyleIdx="2" presStyleCnt="3"/>
      <dgm:spPr/>
      <dgm:t>
        <a:bodyPr/>
        <a:lstStyle/>
        <a:p>
          <a:endParaRPr lang="en-US"/>
        </a:p>
      </dgm:t>
    </dgm:pt>
    <dgm:pt modelId="{1B7A76B0-F451-49B4-A377-BD341B9214FD}" type="pres">
      <dgm:prSet presAssocID="{FA4B5EEE-BC4E-458C-BAB3-C8E010C6CF77}" presName="hierChild4" presStyleCnt="0"/>
      <dgm:spPr/>
      <dgm:t>
        <a:bodyPr/>
        <a:lstStyle/>
        <a:p>
          <a:endParaRPr lang="en-US"/>
        </a:p>
      </dgm:t>
    </dgm:pt>
    <dgm:pt modelId="{D37A973D-C568-4284-8E49-EEB8D907D2BC}" type="pres">
      <dgm:prSet presAssocID="{FA4B5EEE-BC4E-458C-BAB3-C8E010C6CF77}" presName="hierChild5" presStyleCnt="0"/>
      <dgm:spPr/>
      <dgm:t>
        <a:bodyPr/>
        <a:lstStyle/>
        <a:p>
          <a:endParaRPr lang="en-US"/>
        </a:p>
      </dgm:t>
    </dgm:pt>
    <dgm:pt modelId="{909F5D90-7560-49ED-ADBE-5D1C5477A9A8}" type="pres">
      <dgm:prSet presAssocID="{FAACBED3-D9A0-4F32-BEC5-5D16A0ACF753}" presName="hierChild3" presStyleCnt="0"/>
      <dgm:spPr/>
      <dgm:t>
        <a:bodyPr/>
        <a:lstStyle/>
        <a:p>
          <a:endParaRPr lang="en-US"/>
        </a:p>
      </dgm:t>
    </dgm:pt>
  </dgm:ptLst>
  <dgm:cxnLst>
    <dgm:cxn modelId="{EFBD9E4D-6058-6D43-952E-3E1768D8ADD8}" type="presOf" srcId="{156425AB-3594-4277-AFAC-5825B47CBD99}" destId="{6A272812-CD68-4A16-A484-A74F98DA6B3E}" srcOrd="0" destOrd="0" presId="urn:microsoft.com/office/officeart/2005/8/layout/orgChart1"/>
    <dgm:cxn modelId="{F7E50F29-D828-314A-9D4B-383C6A63202D}" type="presOf" srcId="{D347E396-8503-4EDE-A129-0C6473ED3CA4}" destId="{571CACF9-D4B1-471E-BEDF-D8E83D52D703}" srcOrd="1" destOrd="0" presId="urn:microsoft.com/office/officeart/2005/8/layout/orgChart1"/>
    <dgm:cxn modelId="{53A2FF54-E4C9-41DE-8B4D-17CEAC9854EC}" srcId="{6E589C4D-5C82-45A2-8C7F-50C4A00545AC}" destId="{FAACBED3-D9A0-4F32-BEC5-5D16A0ACF753}" srcOrd="0" destOrd="0" parTransId="{C6829048-8C53-4D44-B8A6-1486FADE58CA}" sibTransId="{43347CD7-AD95-4FF6-B344-A2B38296D94F}"/>
    <dgm:cxn modelId="{DB425F4D-4928-5848-8808-59BB94D06688}" type="presOf" srcId="{C8C4F12E-A126-4CD6-8B1B-8639CDFA2B2C}" destId="{7CE3F1C5-24A4-45F3-8F60-E0CAE4E79C5B}" srcOrd="0" destOrd="0" presId="urn:microsoft.com/office/officeart/2005/8/layout/orgChart1"/>
    <dgm:cxn modelId="{2CDED0D6-8154-5346-82FE-BBF6DBC899D2}" type="presOf" srcId="{FAACBED3-D9A0-4F32-BEC5-5D16A0ACF753}" destId="{4FB97ED6-4EAD-49E9-8653-10C2F3DCB8AB}" srcOrd="1" destOrd="0" presId="urn:microsoft.com/office/officeart/2005/8/layout/orgChart1"/>
    <dgm:cxn modelId="{C93AAA80-9177-CA4E-81C1-FB157C96000C}" type="presOf" srcId="{6E589C4D-5C82-45A2-8C7F-50C4A00545AC}" destId="{63FDE7E6-CF40-4E6B-BFB7-9D1422EF923C}" srcOrd="0" destOrd="0" presId="urn:microsoft.com/office/officeart/2005/8/layout/orgChart1"/>
    <dgm:cxn modelId="{B429F982-F081-7147-98F7-25A4C52A4F83}" type="presOf" srcId="{FA4B5EEE-BC4E-458C-BAB3-C8E010C6CF77}" destId="{5493129F-7C56-4214-9521-4D891195F132}" srcOrd="0" destOrd="0" presId="urn:microsoft.com/office/officeart/2005/8/layout/orgChart1"/>
    <dgm:cxn modelId="{70CA76D1-3967-6549-9FBB-00FC69C4D1DB}" type="presOf" srcId="{156425AB-3594-4277-AFAC-5825B47CBD99}" destId="{6B2B8B1A-70AD-4EFD-9EB8-2B64269A95A2}" srcOrd="1" destOrd="0" presId="urn:microsoft.com/office/officeart/2005/8/layout/orgChart1"/>
    <dgm:cxn modelId="{C9A54CE7-2B22-42D4-8BD8-D0C7CCE70DA4}" srcId="{FAACBED3-D9A0-4F32-BEC5-5D16A0ACF753}" destId="{156425AB-3594-4277-AFAC-5825B47CBD99}" srcOrd="1" destOrd="0" parTransId="{A40F1394-6D59-476A-82BD-6C665C4A77B2}" sibTransId="{31E3D236-C3EC-4BAE-BEBA-1A2854A76E6D}"/>
    <dgm:cxn modelId="{6DA704D8-87CA-8549-BD80-9EB710006D38}" type="presOf" srcId="{FA4B5EEE-BC4E-458C-BAB3-C8E010C6CF77}" destId="{AB621476-5F25-47F9-89A1-E6FE0BB67EE3}" srcOrd="1" destOrd="0" presId="urn:microsoft.com/office/officeart/2005/8/layout/orgChart1"/>
    <dgm:cxn modelId="{2AD17C17-07C0-3349-A881-94FC38F7B07C}" type="presOf" srcId="{D347E396-8503-4EDE-A129-0C6473ED3CA4}" destId="{97DC3B45-61C5-4812-B7A5-1EE011CACB65}" srcOrd="0" destOrd="0" presId="urn:microsoft.com/office/officeart/2005/8/layout/orgChart1"/>
    <dgm:cxn modelId="{91E99EFF-0DD0-4DCE-91EA-9E133043800E}" srcId="{FAACBED3-D9A0-4F32-BEC5-5D16A0ACF753}" destId="{D347E396-8503-4EDE-A129-0C6473ED3CA4}" srcOrd="0" destOrd="0" parTransId="{C8C4F12E-A126-4CD6-8B1B-8639CDFA2B2C}" sibTransId="{88495B1E-CFB6-4D91-91CC-012D42F4EF9C}"/>
    <dgm:cxn modelId="{85895E12-A380-294C-BB73-0623DF136DAB}" type="presOf" srcId="{C35B7B1F-2FDA-4513-ADC3-D76317FFBA64}" destId="{3C6299C1-7E4A-4815-8786-049BD0A2C4B4}" srcOrd="0" destOrd="0" presId="urn:microsoft.com/office/officeart/2005/8/layout/orgChart1"/>
    <dgm:cxn modelId="{00F5C92C-72D0-5340-BE05-4C02FA2128B9}" type="presOf" srcId="{FAACBED3-D9A0-4F32-BEC5-5D16A0ACF753}" destId="{4DEB7F19-BF69-4386-BF0A-B50BC05FE871}" srcOrd="0" destOrd="0" presId="urn:microsoft.com/office/officeart/2005/8/layout/orgChart1"/>
    <dgm:cxn modelId="{E60E891B-09E0-AC4F-911B-3E102E821AF7}" type="presOf" srcId="{A40F1394-6D59-476A-82BD-6C665C4A77B2}" destId="{AD027C64-B42A-4E80-A2E2-509EB8EDFC75}" srcOrd="0" destOrd="0" presId="urn:microsoft.com/office/officeart/2005/8/layout/orgChart1"/>
    <dgm:cxn modelId="{5BFB4700-5B31-4695-8B20-BBC24AD6E59A}" srcId="{FAACBED3-D9A0-4F32-BEC5-5D16A0ACF753}" destId="{FA4B5EEE-BC4E-458C-BAB3-C8E010C6CF77}" srcOrd="2" destOrd="0" parTransId="{C35B7B1F-2FDA-4513-ADC3-D76317FFBA64}" sibTransId="{33B189D7-16D9-4D1D-A9A8-B94056A077FC}"/>
    <dgm:cxn modelId="{B47FA1AD-2D2F-EC4E-89F2-4BDC15095E07}" type="presParOf" srcId="{63FDE7E6-CF40-4E6B-BFB7-9D1422EF923C}" destId="{29329C64-2890-4653-8038-A14499D39674}" srcOrd="0" destOrd="0" presId="urn:microsoft.com/office/officeart/2005/8/layout/orgChart1"/>
    <dgm:cxn modelId="{1BCA9D74-6DFE-E84D-A823-F88384869CB3}" type="presParOf" srcId="{29329C64-2890-4653-8038-A14499D39674}" destId="{E43138F6-6CBD-4CDB-AA3A-AD3B9DC4F568}" srcOrd="0" destOrd="0" presId="urn:microsoft.com/office/officeart/2005/8/layout/orgChart1"/>
    <dgm:cxn modelId="{F90B3D0E-6A64-654B-97FE-0E5199C0038B}" type="presParOf" srcId="{E43138F6-6CBD-4CDB-AA3A-AD3B9DC4F568}" destId="{4DEB7F19-BF69-4386-BF0A-B50BC05FE871}" srcOrd="0" destOrd="0" presId="urn:microsoft.com/office/officeart/2005/8/layout/orgChart1"/>
    <dgm:cxn modelId="{F4776169-D834-2040-A14A-3C1B24495DE5}" type="presParOf" srcId="{E43138F6-6CBD-4CDB-AA3A-AD3B9DC4F568}" destId="{4FB97ED6-4EAD-49E9-8653-10C2F3DCB8AB}" srcOrd="1" destOrd="0" presId="urn:microsoft.com/office/officeart/2005/8/layout/orgChart1"/>
    <dgm:cxn modelId="{1ABC19CE-55FF-C64A-BFCF-39D006EA7332}" type="presParOf" srcId="{29329C64-2890-4653-8038-A14499D39674}" destId="{22481FB4-972E-4EEC-88FF-333B25B8F064}" srcOrd="1" destOrd="0" presId="urn:microsoft.com/office/officeart/2005/8/layout/orgChart1"/>
    <dgm:cxn modelId="{35A25020-F122-F944-AB45-5F8398422635}" type="presParOf" srcId="{22481FB4-972E-4EEC-88FF-333B25B8F064}" destId="{7CE3F1C5-24A4-45F3-8F60-E0CAE4E79C5B}" srcOrd="0" destOrd="0" presId="urn:microsoft.com/office/officeart/2005/8/layout/orgChart1"/>
    <dgm:cxn modelId="{C7D6A518-32BB-414C-AA96-8959B70E5BF5}" type="presParOf" srcId="{22481FB4-972E-4EEC-88FF-333B25B8F064}" destId="{4D140755-D2B7-4C96-8C44-DEC53C13C27E}" srcOrd="1" destOrd="0" presId="urn:microsoft.com/office/officeart/2005/8/layout/orgChart1"/>
    <dgm:cxn modelId="{092EF248-B557-074C-9864-A19282211FDA}" type="presParOf" srcId="{4D140755-D2B7-4C96-8C44-DEC53C13C27E}" destId="{30620547-5DCD-4799-8C4E-C9DD08CFC028}" srcOrd="0" destOrd="0" presId="urn:microsoft.com/office/officeart/2005/8/layout/orgChart1"/>
    <dgm:cxn modelId="{9EC13B9E-CB48-6B48-9187-DA029C53477C}" type="presParOf" srcId="{30620547-5DCD-4799-8C4E-C9DD08CFC028}" destId="{97DC3B45-61C5-4812-B7A5-1EE011CACB65}" srcOrd="0" destOrd="0" presId="urn:microsoft.com/office/officeart/2005/8/layout/orgChart1"/>
    <dgm:cxn modelId="{175B1095-4944-9F45-B5AC-6AC8E892FE2C}" type="presParOf" srcId="{30620547-5DCD-4799-8C4E-C9DD08CFC028}" destId="{571CACF9-D4B1-471E-BEDF-D8E83D52D703}" srcOrd="1" destOrd="0" presId="urn:microsoft.com/office/officeart/2005/8/layout/orgChart1"/>
    <dgm:cxn modelId="{53D3586E-CEB8-E647-A527-056FDAAC5FFB}" type="presParOf" srcId="{4D140755-D2B7-4C96-8C44-DEC53C13C27E}" destId="{6CCEC768-5B91-4D39-A0E0-AED27B2214F0}" srcOrd="1" destOrd="0" presId="urn:microsoft.com/office/officeart/2005/8/layout/orgChart1"/>
    <dgm:cxn modelId="{83C3CBDC-3883-6647-A38A-CFC089397BED}" type="presParOf" srcId="{4D140755-D2B7-4C96-8C44-DEC53C13C27E}" destId="{6E1244B4-A8AB-4ABF-9672-9E735709B550}" srcOrd="2" destOrd="0" presId="urn:microsoft.com/office/officeart/2005/8/layout/orgChart1"/>
    <dgm:cxn modelId="{A38904FA-2983-D447-AC06-C94C1DCBAF74}" type="presParOf" srcId="{22481FB4-972E-4EEC-88FF-333B25B8F064}" destId="{AD027C64-B42A-4E80-A2E2-509EB8EDFC75}" srcOrd="2" destOrd="0" presId="urn:microsoft.com/office/officeart/2005/8/layout/orgChart1"/>
    <dgm:cxn modelId="{D4462794-DC22-7340-8D78-85F2EF9D95AD}" type="presParOf" srcId="{22481FB4-972E-4EEC-88FF-333B25B8F064}" destId="{78D137C7-A649-4D94-9565-4B725BC25AB4}" srcOrd="3" destOrd="0" presId="urn:microsoft.com/office/officeart/2005/8/layout/orgChart1"/>
    <dgm:cxn modelId="{F1994F6F-5B9B-5D4A-AAEF-DCE690519C4B}" type="presParOf" srcId="{78D137C7-A649-4D94-9565-4B725BC25AB4}" destId="{9FA58B77-7067-46B5-9B5C-0FCA30012528}" srcOrd="0" destOrd="0" presId="urn:microsoft.com/office/officeart/2005/8/layout/orgChart1"/>
    <dgm:cxn modelId="{909285E2-D936-FD4C-A02E-D1243E55A6FD}" type="presParOf" srcId="{9FA58B77-7067-46B5-9B5C-0FCA30012528}" destId="{6A272812-CD68-4A16-A484-A74F98DA6B3E}" srcOrd="0" destOrd="0" presId="urn:microsoft.com/office/officeart/2005/8/layout/orgChart1"/>
    <dgm:cxn modelId="{7ED6A248-7A07-B243-8726-940E5F7AEABC}" type="presParOf" srcId="{9FA58B77-7067-46B5-9B5C-0FCA30012528}" destId="{6B2B8B1A-70AD-4EFD-9EB8-2B64269A95A2}" srcOrd="1" destOrd="0" presId="urn:microsoft.com/office/officeart/2005/8/layout/orgChart1"/>
    <dgm:cxn modelId="{CDA627F5-DF7D-434C-9DC0-E2D79F8C2A41}" type="presParOf" srcId="{78D137C7-A649-4D94-9565-4B725BC25AB4}" destId="{30FBA4C8-62D3-4767-8963-BE84DC9DEF87}" srcOrd="1" destOrd="0" presId="urn:microsoft.com/office/officeart/2005/8/layout/orgChart1"/>
    <dgm:cxn modelId="{D64645B6-1E47-E94A-BB5B-964363DA883C}" type="presParOf" srcId="{78D137C7-A649-4D94-9565-4B725BC25AB4}" destId="{39943201-46E5-416B-A28F-F619803A6A68}" srcOrd="2" destOrd="0" presId="urn:microsoft.com/office/officeart/2005/8/layout/orgChart1"/>
    <dgm:cxn modelId="{3F6D5784-CFC3-D047-B7AB-AB741B0E1424}" type="presParOf" srcId="{22481FB4-972E-4EEC-88FF-333B25B8F064}" destId="{3C6299C1-7E4A-4815-8786-049BD0A2C4B4}" srcOrd="4" destOrd="0" presId="urn:microsoft.com/office/officeart/2005/8/layout/orgChart1"/>
    <dgm:cxn modelId="{D1C6B05B-980B-4E43-BDD9-D6C25F89E6B4}" type="presParOf" srcId="{22481FB4-972E-4EEC-88FF-333B25B8F064}" destId="{FC275388-9737-4DF2-9D6A-1A9E765A7FD6}" srcOrd="5" destOrd="0" presId="urn:microsoft.com/office/officeart/2005/8/layout/orgChart1"/>
    <dgm:cxn modelId="{E753D545-7987-0E4E-9B1E-780EB90A250B}" type="presParOf" srcId="{FC275388-9737-4DF2-9D6A-1A9E765A7FD6}" destId="{349AE3F8-7B86-4F9D-B931-1A3727DF890F}" srcOrd="0" destOrd="0" presId="urn:microsoft.com/office/officeart/2005/8/layout/orgChart1"/>
    <dgm:cxn modelId="{EC2C1BEF-6D71-CC45-A922-E2D5A9C9BB81}" type="presParOf" srcId="{349AE3F8-7B86-4F9D-B931-1A3727DF890F}" destId="{5493129F-7C56-4214-9521-4D891195F132}" srcOrd="0" destOrd="0" presId="urn:microsoft.com/office/officeart/2005/8/layout/orgChart1"/>
    <dgm:cxn modelId="{C19244E3-0427-4C45-A848-EBA8F4A442C9}" type="presParOf" srcId="{349AE3F8-7B86-4F9D-B931-1A3727DF890F}" destId="{AB621476-5F25-47F9-89A1-E6FE0BB67EE3}" srcOrd="1" destOrd="0" presId="urn:microsoft.com/office/officeart/2005/8/layout/orgChart1"/>
    <dgm:cxn modelId="{E05C18BD-15EA-904A-8897-A607CDA26AA9}" type="presParOf" srcId="{FC275388-9737-4DF2-9D6A-1A9E765A7FD6}" destId="{1B7A76B0-F451-49B4-A377-BD341B9214FD}" srcOrd="1" destOrd="0" presId="urn:microsoft.com/office/officeart/2005/8/layout/orgChart1"/>
    <dgm:cxn modelId="{F8A0882F-0489-F240-AF4A-FA393CBFEF79}" type="presParOf" srcId="{FC275388-9737-4DF2-9D6A-1A9E765A7FD6}" destId="{D37A973D-C568-4284-8E49-EEB8D907D2BC}" srcOrd="2" destOrd="0" presId="urn:microsoft.com/office/officeart/2005/8/layout/orgChart1"/>
    <dgm:cxn modelId="{C9EC9737-86E7-F944-9C61-56884C28507A}" type="presParOf" srcId="{29329C64-2890-4653-8038-A14499D39674}" destId="{909F5D90-7560-49ED-ADBE-5D1C5477A9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299C1-7E4A-4815-8786-049BD0A2C4B4}">
      <dsp:nvSpPr>
        <dsp:cNvPr id="0" name=""/>
        <dsp:cNvSpPr/>
      </dsp:nvSpPr>
      <dsp:spPr>
        <a:xfrm>
          <a:off x="1972743" y="1656184"/>
          <a:ext cx="1395995" cy="24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74"/>
              </a:lnTo>
              <a:lnTo>
                <a:pt x="1395995" y="121774"/>
              </a:lnTo>
              <a:lnTo>
                <a:pt x="1395995" y="24289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27C64-B42A-4E80-A2E2-509EB8EDFC75}">
      <dsp:nvSpPr>
        <dsp:cNvPr id="0" name=""/>
        <dsp:cNvSpPr/>
      </dsp:nvSpPr>
      <dsp:spPr>
        <a:xfrm>
          <a:off x="1927023" y="1656184"/>
          <a:ext cx="91440" cy="24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23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3F1C5-24A4-45F3-8F60-E0CAE4E79C5B}">
      <dsp:nvSpPr>
        <dsp:cNvPr id="0" name=""/>
        <dsp:cNvSpPr/>
      </dsp:nvSpPr>
      <dsp:spPr>
        <a:xfrm>
          <a:off x="577012" y="1656184"/>
          <a:ext cx="1395730" cy="242234"/>
        </a:xfrm>
        <a:custGeom>
          <a:avLst/>
          <a:gdLst/>
          <a:ahLst/>
          <a:cxnLst/>
          <a:rect l="0" t="0" r="0" b="0"/>
          <a:pathLst>
            <a:path>
              <a:moveTo>
                <a:pt x="1395730" y="0"/>
              </a:moveTo>
              <a:lnTo>
                <a:pt x="1395730" y="121117"/>
              </a:lnTo>
              <a:lnTo>
                <a:pt x="0" y="121117"/>
              </a:lnTo>
              <a:lnTo>
                <a:pt x="0" y="24223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7F19-BF69-4386-BF0A-B50BC05FE871}">
      <dsp:nvSpPr>
        <dsp:cNvPr id="0" name=""/>
        <dsp:cNvSpPr/>
      </dsp:nvSpPr>
      <dsp:spPr>
        <a:xfrm>
          <a:off x="1080121" y="909209"/>
          <a:ext cx="1785242" cy="7469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n-lt"/>
              <a:ea typeface="+mj-ea"/>
              <a:cs typeface="+mj-cs"/>
            </a:rPr>
            <a:t>Cone pigment three kinds</a:t>
          </a:r>
          <a:endParaRPr lang="en-US" sz="1800" b="0" kern="1200" dirty="0">
            <a:solidFill>
              <a:schemeClr val="bg1"/>
            </a:solidFill>
            <a:latin typeface="+mn-lt"/>
            <a:ea typeface="+mj-ea"/>
            <a:cs typeface="+mj-cs"/>
          </a:endParaRPr>
        </a:p>
      </dsp:txBody>
      <dsp:txXfrm>
        <a:off x="1080121" y="909209"/>
        <a:ext cx="1785242" cy="746975"/>
      </dsp:txXfrm>
    </dsp:sp>
    <dsp:sp modelId="{97DC3B45-61C5-4812-B7A5-1EE011CACB65}">
      <dsp:nvSpPr>
        <dsp:cNvPr id="0" name=""/>
        <dsp:cNvSpPr/>
      </dsp:nvSpPr>
      <dsp:spPr>
        <a:xfrm>
          <a:off x="264" y="1898418"/>
          <a:ext cx="1153495" cy="576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565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64" y="1898418"/>
        <a:ext cx="1153495" cy="576747"/>
      </dsp:txXfrm>
    </dsp:sp>
    <dsp:sp modelId="{6A272812-CD68-4A16-A484-A74F98DA6B3E}">
      <dsp:nvSpPr>
        <dsp:cNvPr id="0" name=""/>
        <dsp:cNvSpPr/>
      </dsp:nvSpPr>
      <dsp:spPr>
        <a:xfrm>
          <a:off x="1395995" y="1898418"/>
          <a:ext cx="1153495" cy="576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535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1395995" y="1898418"/>
        <a:ext cx="1153495" cy="576747"/>
      </dsp:txXfrm>
    </dsp:sp>
    <dsp:sp modelId="{5493129F-7C56-4214-9521-4D891195F132}">
      <dsp:nvSpPr>
        <dsp:cNvPr id="0" name=""/>
        <dsp:cNvSpPr/>
      </dsp:nvSpPr>
      <dsp:spPr>
        <a:xfrm>
          <a:off x="2791990" y="1899076"/>
          <a:ext cx="1153495" cy="576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440</a:t>
          </a:r>
          <a:endParaRPr lang="en-US" sz="1800" b="0" kern="1200" dirty="0">
            <a:solidFill>
              <a:schemeClr val="accent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791990" y="1899076"/>
        <a:ext cx="1153495" cy="57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10/11/17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10/11/17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onlineexambuilder.com/colour-vision/exam-181739" TargetMode="External"/><Relationship Id="rId12" Type="http://schemas.openxmlformats.org/officeDocument/2006/relationships/image" Target="../media/image21.png"/><Relationship Id="rId13" Type="http://schemas.openxmlformats.org/officeDocument/2006/relationships/hyperlink" Target="https://docs.google.com/forms/d/1u1JBrQF2OHrdd-GO9svz5ydywmjOUc5AXtFmphInV9c/prefill" TargetMode="External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hysiology436@gmail.com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twitter.com/Physiology436" TargetMode="External"/><Relationship Id="rId6" Type="http://schemas.openxmlformats.org/officeDocument/2006/relationships/image" Target="../media/image18.png"/><Relationship Id="rId7" Type="http://schemas.openxmlformats.org/officeDocument/2006/relationships/hyperlink" Target="https://drive.google.com/open?id=10DChL7-FX9meMaPu55vRBHSA5K39eDojw_yy2mMXzRE" TargetMode="External"/><Relationship Id="rId8" Type="http://schemas.openxmlformats.org/officeDocument/2006/relationships/image" Target="../media/image19.png"/><Relationship Id="rId9" Type="http://schemas.openxmlformats.org/officeDocument/2006/relationships/hyperlink" Target="https://drive.google.com/open?id=0B-7mWPKMvk76Z2traHhac3F1dFU" TargetMode="External"/><Relationship Id="rId1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9289334" y="4982488"/>
            <a:ext cx="667829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Lecture </a:t>
            </a:r>
            <a:r>
              <a:rPr lang="en-US" sz="1000" b="1" dirty="0" smtClean="0">
                <a:solidFill>
                  <a:schemeClr val="tx1"/>
                </a:solidFill>
              </a:rPr>
              <a:t>14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56325" y="4849977"/>
            <a:ext cx="20881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528693"/>
                </a:solidFill>
              </a:rPr>
              <a:t>Te</a:t>
            </a:r>
            <a:r>
              <a:rPr lang="en-US" sz="1200" b="1" dirty="0" smtClean="0"/>
              <a:t>xt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C76B9B"/>
                </a:solidFill>
              </a:rPr>
              <a:t>Formulas</a:t>
            </a:r>
            <a:endParaRPr lang="en-US" sz="1200" b="1" dirty="0" smtClean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Notes and explanation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09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14" name="Flowchart: Process 13"/>
          <p:cNvSpPr/>
          <p:nvPr/>
        </p:nvSpPr>
        <p:spPr>
          <a:xfrm>
            <a:off x="9289334" y="4982488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Lecture No.12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ربع نص 1"/>
          <p:cNvSpPr txBox="1"/>
          <p:nvPr/>
        </p:nvSpPr>
        <p:spPr>
          <a:xfrm>
            <a:off x="9275339" y="5583165"/>
            <a:ext cx="229830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</a:rPr>
              <a:t>“ Don’t Stop When You’re Tired, Stop When you’re DONE “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" y="1963205"/>
            <a:ext cx="1660277" cy="13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Color perception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Perception of white light </a:t>
            </a:r>
          </a:p>
          <a:p>
            <a:endParaRPr lang="en-US" sz="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2700" marR="508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84375"/>
              <a:tabLst>
                <a:tab pos="205740" algn="l"/>
                <a:tab pos="206375" algn="l"/>
              </a:tabLst>
            </a:pPr>
            <a:r>
              <a:rPr lang="en-US" sz="1800" spc="-5" dirty="0">
                <a:cs typeface="Arial"/>
              </a:rPr>
              <a:t>there is no single wavelength of light  corresponding </a:t>
            </a:r>
            <a:endParaRPr lang="en-US" sz="1800" spc="-5" dirty="0" smtClean="0">
              <a:cs typeface="Arial"/>
            </a:endParaRPr>
          </a:p>
          <a:p>
            <a:pPr marL="0" marR="508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84375"/>
              <a:buNone/>
              <a:tabLst>
                <a:tab pos="205740" algn="l"/>
                <a:tab pos="206375" algn="l"/>
              </a:tabLst>
            </a:pPr>
            <a:r>
              <a:rPr lang="en-US" sz="1800" spc="-5" dirty="0">
                <a:cs typeface="Arial"/>
              </a:rPr>
              <a:t> </a:t>
            </a:r>
            <a:r>
              <a:rPr lang="en-US" sz="1800" spc="-5" dirty="0" smtClean="0">
                <a:cs typeface="Arial"/>
              </a:rPr>
              <a:t>    to </a:t>
            </a:r>
            <a:r>
              <a:rPr lang="en-US" sz="1800" spc="-5" dirty="0">
                <a:cs typeface="Arial"/>
              </a:rPr>
              <a:t>white; instead, white is  a combination of all the </a:t>
            </a:r>
            <a:endParaRPr lang="en-US" sz="1800" spc="-5" dirty="0" smtClean="0">
              <a:cs typeface="Arial"/>
            </a:endParaRPr>
          </a:p>
          <a:p>
            <a:pPr marL="0" marR="508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84375"/>
              <a:buNone/>
              <a:tabLst>
                <a:tab pos="205740" algn="l"/>
                <a:tab pos="206375" algn="l"/>
              </a:tabLst>
            </a:pPr>
            <a:r>
              <a:rPr lang="en-US" sz="1800" spc="-5" dirty="0">
                <a:cs typeface="Arial"/>
              </a:rPr>
              <a:t> </a:t>
            </a:r>
            <a:r>
              <a:rPr lang="en-US" sz="1800" spc="-5" dirty="0" smtClean="0">
                <a:cs typeface="Arial"/>
              </a:rPr>
              <a:t>    wavelengths </a:t>
            </a:r>
            <a:r>
              <a:rPr lang="en-US" sz="1800" spc="-5" dirty="0">
                <a:cs typeface="Arial"/>
              </a:rPr>
              <a:t>of  the</a:t>
            </a:r>
            <a:r>
              <a:rPr lang="en-US" sz="1800" spc="-50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spectrum</a:t>
            </a:r>
            <a:r>
              <a:rPr lang="en-US" sz="1800" spc="-5" dirty="0" smtClean="0">
                <a:cs typeface="Arial"/>
              </a:rPr>
              <a:t>.</a:t>
            </a:r>
          </a:p>
          <a:p>
            <a:pPr marL="0" marR="508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84375"/>
              <a:buNone/>
              <a:tabLst>
                <a:tab pos="205740" algn="l"/>
                <a:tab pos="206375" algn="l"/>
              </a:tabLst>
            </a:pPr>
            <a:endParaRPr lang="en-US" sz="500" dirty="0">
              <a:cs typeface="Arial"/>
            </a:endParaRPr>
          </a:p>
          <a:p>
            <a:pPr marL="12700" marR="67945">
              <a:lnSpc>
                <a:spcPct val="100000"/>
              </a:lnSpc>
              <a:spcBef>
                <a:spcPts val="384"/>
              </a:spcBef>
              <a:buClr>
                <a:schemeClr val="accent2">
                  <a:lumMod val="75000"/>
                </a:schemeClr>
              </a:buClr>
              <a:buSzPct val="84375"/>
              <a:tabLst>
                <a:tab pos="205740" algn="l"/>
                <a:tab pos="206375" algn="l"/>
              </a:tabLst>
            </a:pPr>
            <a:r>
              <a:rPr lang="en-US" sz="1800" spc="-5" dirty="0">
                <a:cs typeface="Arial"/>
              </a:rPr>
              <a:t>as can be seen </a:t>
            </a:r>
            <a:r>
              <a:rPr lang="en-US" sz="1800" dirty="0">
                <a:cs typeface="Arial"/>
              </a:rPr>
              <a:t>in </a:t>
            </a:r>
            <a:r>
              <a:rPr lang="en-US" sz="1800" spc="-5" dirty="0">
                <a:cs typeface="Arial"/>
              </a:rPr>
              <a:t>this vector diagram –  white occupies the </a:t>
            </a:r>
            <a:endParaRPr lang="en-US" sz="1800" spc="-5" dirty="0" smtClean="0">
              <a:cs typeface="Arial"/>
            </a:endParaRPr>
          </a:p>
          <a:p>
            <a:pPr marL="0" marR="67945" indent="0">
              <a:lnSpc>
                <a:spcPct val="100000"/>
              </a:lnSpc>
              <a:spcBef>
                <a:spcPts val="384"/>
              </a:spcBef>
              <a:buClr>
                <a:schemeClr val="accent2">
                  <a:lumMod val="75000"/>
                </a:schemeClr>
              </a:buClr>
              <a:buSzPct val="84375"/>
              <a:buNone/>
              <a:tabLst>
                <a:tab pos="205740" algn="l"/>
                <a:tab pos="206375" algn="l"/>
              </a:tabLst>
            </a:pPr>
            <a:r>
              <a:rPr lang="en-US" sz="1800" spc="-5" dirty="0">
                <a:cs typeface="Arial"/>
              </a:rPr>
              <a:t> </a:t>
            </a:r>
            <a:r>
              <a:rPr lang="en-US" sz="1800" spc="-5" dirty="0" smtClean="0">
                <a:cs typeface="Arial"/>
              </a:rPr>
              <a:t>   middle </a:t>
            </a:r>
            <a:r>
              <a:rPr lang="en-US" sz="1800" spc="-5" dirty="0">
                <a:cs typeface="Arial"/>
              </a:rPr>
              <a:t>of the</a:t>
            </a:r>
            <a:r>
              <a:rPr lang="en-US" sz="1800" spc="10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vector</a:t>
            </a:r>
            <a:endParaRPr lang="en-US" sz="1800" dirty="0">
              <a:cs typeface="Arial"/>
            </a:endParaRP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9488" y="1412777"/>
            <a:ext cx="6859915" cy="470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452675" y="0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033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98068" y="332658"/>
            <a:ext cx="6552728" cy="72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Color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blindness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76837" y="1268760"/>
            <a:ext cx="989523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5" idx="0"/>
          </p:cNvCxnSpPr>
          <p:nvPr/>
        </p:nvCxnSpPr>
        <p:spPr>
          <a:xfrm flipH="1">
            <a:off x="1176836" y="1268760"/>
            <a:ext cx="1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0732" y="1556792"/>
            <a:ext cx="1872208" cy="648072"/>
          </a:xfrm>
          <a:prstGeom prst="roundRect">
            <a:avLst/>
          </a:prstGeom>
          <a:solidFill>
            <a:srgbClr val="FCE0FF"/>
          </a:solidFill>
          <a:ln>
            <a:solidFill>
              <a:srgbClr val="FC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Definition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7364" y="1556792"/>
            <a:ext cx="1872208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Related definitions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19800" y="1556792"/>
            <a:ext cx="187220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Anamoly and </a:t>
            </a:r>
            <a:r>
              <a:rPr lang="en-US" sz="16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Anopia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09333" y="1561340"/>
            <a:ext cx="1872208" cy="648072"/>
          </a:xfrm>
          <a:prstGeom prst="round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Red - green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blindness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135965" y="1556792"/>
            <a:ext cx="1872208" cy="648072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66370" indent="0" algn="ctr">
              <a:lnSpc>
                <a:spcPct val="100000"/>
              </a:lnSpc>
              <a:buFont typeface="Arial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Color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blindness is a genetic condition</a:t>
            </a:r>
          </a:p>
        </p:txBody>
      </p:sp>
      <p:cxnSp>
        <p:nvCxnSpPr>
          <p:cNvPr id="25" name="Straight Arrow Connector 24"/>
          <p:cNvCxnSpPr>
            <a:endCxn id="16" idx="0"/>
          </p:cNvCxnSpPr>
          <p:nvPr/>
        </p:nvCxnSpPr>
        <p:spPr>
          <a:xfrm flipH="1">
            <a:off x="3603468" y="1268760"/>
            <a:ext cx="1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0"/>
          </p:cNvCxnSpPr>
          <p:nvPr/>
        </p:nvCxnSpPr>
        <p:spPr>
          <a:xfrm flipH="1">
            <a:off x="6155904" y="1268760"/>
            <a:ext cx="1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8" idx="0"/>
          </p:cNvCxnSpPr>
          <p:nvPr/>
        </p:nvCxnSpPr>
        <p:spPr>
          <a:xfrm flipH="1">
            <a:off x="8645437" y="12733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0"/>
          </p:cNvCxnSpPr>
          <p:nvPr/>
        </p:nvCxnSpPr>
        <p:spPr>
          <a:xfrm>
            <a:off x="11072069" y="1271034"/>
            <a:ext cx="0" cy="28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2"/>
          </p:cNvCxnSpPr>
          <p:nvPr/>
        </p:nvCxnSpPr>
        <p:spPr>
          <a:xfrm>
            <a:off x="1176836" y="22048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33591" y="2564904"/>
            <a:ext cx="1432942" cy="3672405"/>
          </a:xfrm>
          <a:prstGeom prst="roundRect">
            <a:avLst/>
          </a:prstGeom>
          <a:solidFill>
            <a:srgbClr val="FCE0FF"/>
          </a:solidFill>
          <a:ln>
            <a:solidFill>
              <a:srgbClr val="FC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Weakness</a:t>
            </a:r>
            <a:r>
              <a:rPr lang="en-US" sz="1600" spc="-2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or</a:t>
            </a:r>
            <a:r>
              <a:rPr lang="en-US" sz="1600" spc="-15" dirty="0">
                <a:solidFill>
                  <a:schemeClr val="tx1"/>
                </a:solidFill>
              </a:rPr>
              <a:t> </a:t>
            </a:r>
            <a:r>
              <a:rPr lang="en-US" sz="1600" spc="-5" dirty="0">
                <a:solidFill>
                  <a:schemeClr val="tx1"/>
                </a:solidFill>
              </a:rPr>
              <a:t>tota</a:t>
            </a:r>
            <a:r>
              <a:rPr lang="en-US" sz="1600" dirty="0">
                <a:solidFill>
                  <a:schemeClr val="tx1"/>
                </a:solidFill>
              </a:rPr>
              <a:t>l</a:t>
            </a:r>
            <a:r>
              <a:rPr lang="en-US" sz="1600" spc="5" dirty="0">
                <a:solidFill>
                  <a:schemeClr val="tx1"/>
                </a:solidFill>
              </a:rPr>
              <a:t> </a:t>
            </a:r>
            <a:r>
              <a:rPr lang="en-US" sz="1600" spc="-5" dirty="0">
                <a:solidFill>
                  <a:schemeClr val="tx1"/>
                </a:solidFill>
              </a:rPr>
              <a:t>blindnes</a:t>
            </a:r>
            <a:r>
              <a:rPr lang="en-US" sz="1600" dirty="0">
                <a:solidFill>
                  <a:schemeClr val="tx1"/>
                </a:solidFill>
              </a:rPr>
              <a:t>s </a:t>
            </a:r>
            <a:r>
              <a:rPr lang="en-US" sz="1600" spc="-5" dirty="0">
                <a:solidFill>
                  <a:schemeClr val="tx1"/>
                </a:solidFill>
              </a:rPr>
              <a:t>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spc="-5" dirty="0">
                <a:solidFill>
                  <a:schemeClr val="tx1"/>
                </a:solidFill>
              </a:rPr>
              <a:t>detecting </a:t>
            </a: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spc="-5" dirty="0">
                <a:solidFill>
                  <a:schemeClr val="tx1"/>
                </a:solidFill>
              </a:rPr>
              <a:t>primary</a:t>
            </a:r>
            <a:r>
              <a:rPr lang="en-US" sz="1600" spc="-45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color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773608" y="2564904"/>
            <a:ext cx="3245616" cy="369040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spc="-5" dirty="0" err="1">
                <a:solidFill>
                  <a:schemeClr val="accent2">
                    <a:lumMod val="75000"/>
                  </a:schemeClr>
                </a:solidFill>
                <a:cs typeface="Comic Sans MS"/>
              </a:rPr>
              <a:t>Trichromats</a:t>
            </a:r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: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see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the 3 1</a:t>
            </a:r>
            <a:r>
              <a:rPr lang="en-US" sz="1400" spc="-5" baseline="30000" dirty="0">
                <a:solidFill>
                  <a:schemeClr val="tx1"/>
                </a:solidFill>
                <a:cs typeface="Comic Sans MS"/>
              </a:rPr>
              <a:t>ry</a:t>
            </a:r>
            <a:r>
              <a:rPr lang="en-US" sz="1400" spc="3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colors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(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normal or  have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slight weakness in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detecting red or green </a:t>
            </a:r>
            <a:r>
              <a:rPr lang="en-US" sz="1400" spc="-5" dirty="0" smtClean="0">
                <a:solidFill>
                  <a:schemeClr val="tx1"/>
                </a:solidFill>
                <a:cs typeface="Arial"/>
              </a:rPr>
              <a:t>or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blue</a:t>
            </a:r>
            <a:r>
              <a:rPr lang="en-US" sz="1400" spc="-7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color</a:t>
            </a:r>
            <a:r>
              <a:rPr lang="en-US" sz="1400" spc="-5" dirty="0" smtClean="0">
                <a:solidFill>
                  <a:schemeClr val="tx1"/>
                </a:solidFill>
                <a:cs typeface="Arial"/>
              </a:rPr>
              <a:t>).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spc="-5" dirty="0" err="1">
                <a:solidFill>
                  <a:schemeClr val="accent2">
                    <a:lumMod val="75000"/>
                  </a:schemeClr>
                </a:solidFill>
                <a:cs typeface="Comic Sans MS"/>
              </a:rPr>
              <a:t>Dichromats</a:t>
            </a:r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: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boy’s slide: (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blind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to one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1</a:t>
            </a:r>
            <a:r>
              <a:rPr lang="en-US" sz="1400" spc="-10" baseline="30000" dirty="0">
                <a:solidFill>
                  <a:schemeClr val="tx1"/>
                </a:solidFill>
                <a:cs typeface="Comic Sans MS"/>
              </a:rPr>
              <a:t>ry</a:t>
            </a:r>
            <a:r>
              <a:rPr lang="en-US" sz="1400" spc="6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color) girl’s slide: ”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have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only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2 cone</a:t>
            </a:r>
            <a:r>
              <a:rPr lang="en-US" sz="1400" spc="-2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pigments</a:t>
            </a:r>
            <a:r>
              <a:rPr lang="en-US" sz="1400" spc="-1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10" dirty="0" smtClean="0">
                <a:solidFill>
                  <a:schemeClr val="tx1"/>
                </a:solidFill>
                <a:cs typeface="Arial"/>
              </a:rPr>
              <a:t>systems</a:t>
            </a:r>
            <a:r>
              <a:rPr lang="en-US" sz="1400" spc="-5" dirty="0" smtClean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only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so he is completely blind to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red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 or </a:t>
            </a:r>
            <a:r>
              <a:rPr lang="en-US" sz="1400" spc="-5" dirty="0">
                <a:solidFill>
                  <a:srgbClr val="00B050"/>
                </a:solidFill>
                <a:cs typeface="Arial"/>
              </a:rPr>
              <a:t>green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or </a:t>
            </a:r>
            <a:r>
              <a:rPr lang="en-US" sz="1400" dirty="0">
                <a:solidFill>
                  <a:srgbClr val="0070C0"/>
                </a:solidFill>
                <a:cs typeface="Arial"/>
              </a:rPr>
              <a:t>blue</a:t>
            </a:r>
            <a:r>
              <a:rPr lang="en-US" sz="1400" spc="-1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(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so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they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may</a:t>
            </a:r>
            <a:r>
              <a:rPr lang="en-US" sz="1400" spc="-6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have</a:t>
            </a:r>
            <a:r>
              <a:rPr lang="en-US" sz="1400" spc="-1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cs typeface="Arial"/>
              </a:rPr>
              <a:t>protanopia</a:t>
            </a:r>
            <a:r>
              <a:rPr lang="en-US" sz="1400" dirty="0" smtClean="0">
                <a:solidFill>
                  <a:schemeClr val="tx1"/>
                </a:solidFill>
                <a:cs typeface="Arial"/>
              </a:rPr>
              <a:t> ,  </a:t>
            </a:r>
            <a:r>
              <a:rPr lang="en-US" sz="1400" spc="-5" smtClean="0">
                <a:solidFill>
                  <a:schemeClr val="bg2">
                    <a:lumMod val="75000"/>
                  </a:schemeClr>
                </a:solidFill>
                <a:cs typeface="Arial"/>
              </a:rPr>
              <a:t>deuteranopia</a:t>
            </a:r>
            <a:r>
              <a:rPr lang="en-US" sz="1400" spc="-5" smtClean="0">
                <a:solidFill>
                  <a:schemeClr val="tx1"/>
                </a:solidFill>
                <a:cs typeface="Arial"/>
              </a:rPr>
              <a:t>, </a:t>
            </a:r>
            <a:r>
              <a:rPr lang="en-US" sz="1400" spc="-5" dirty="0" smtClean="0">
                <a:solidFill>
                  <a:schemeClr val="tx1"/>
                </a:solidFill>
                <a:cs typeface="Arial"/>
              </a:rPr>
              <a:t>or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cs typeface="Arial"/>
              </a:rPr>
              <a:t>tritanopia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)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they get color by 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mixing only 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2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of </a:t>
            </a:r>
            <a:r>
              <a:rPr lang="en-US" sz="1400" spc="-5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primary</a:t>
            </a:r>
            <a:r>
              <a:rPr lang="en-US" sz="1400" spc="-9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Arial"/>
              </a:rPr>
              <a:t>colors”.</a:t>
            </a:r>
            <a:endParaRPr lang="en-US" sz="1400" dirty="0" smtClean="0">
              <a:solidFill>
                <a:schemeClr val="tx1"/>
              </a:solidFill>
              <a:cs typeface="Comic Sans M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spc="-5" dirty="0" err="1">
                <a:solidFill>
                  <a:schemeClr val="accent2">
                    <a:lumMod val="75000"/>
                  </a:schemeClr>
                </a:solidFill>
                <a:cs typeface="Comic Sans MS"/>
              </a:rPr>
              <a:t>Monochromats</a:t>
            </a:r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: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have only one color  pigment (system) </a:t>
            </a:r>
            <a:r>
              <a:rPr lang="en-US" sz="1400" dirty="0">
                <a:solidFill>
                  <a:schemeClr val="tx1"/>
                </a:solidFill>
              </a:rPr>
              <a:t>or loss of all so see only black or </a:t>
            </a:r>
            <a:r>
              <a:rPr lang="en-US" sz="1400" spc="-15" dirty="0">
                <a:solidFill>
                  <a:schemeClr val="tx1"/>
                </a:solidFill>
              </a:rPr>
              <a:t>grey </a:t>
            </a:r>
            <a:r>
              <a:rPr lang="en-US" sz="1400" dirty="0">
                <a:solidFill>
                  <a:schemeClr val="tx1"/>
                </a:solidFill>
              </a:rPr>
              <a:t>or</a:t>
            </a:r>
            <a:r>
              <a:rPr lang="en-US" sz="1400" spc="-220" dirty="0">
                <a:solidFill>
                  <a:schemeClr val="tx1"/>
                </a:solidFill>
              </a:rPr>
              <a:t> </a:t>
            </a:r>
            <a:r>
              <a:rPr lang="en-US" sz="1400" spc="-5" dirty="0">
                <a:solidFill>
                  <a:schemeClr val="tx1"/>
                </a:solidFill>
              </a:rPr>
              <a:t>have  </a:t>
            </a:r>
            <a:r>
              <a:rPr lang="en-US" sz="1400" dirty="0">
                <a:solidFill>
                  <a:schemeClr val="tx1"/>
                </a:solidFill>
              </a:rPr>
              <a:t>no color</a:t>
            </a:r>
            <a:r>
              <a:rPr lang="en-US" sz="1400" spc="-140" dirty="0">
                <a:solidFill>
                  <a:schemeClr val="tx1"/>
                </a:solidFill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</a:rPr>
              <a:t>perception.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95486" y="2651413"/>
            <a:ext cx="6712687" cy="35858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endParaRPr lang="en-US" dirty="0">
              <a:cs typeface="Comic Sans M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629297" y="3658637"/>
            <a:ext cx="1137489" cy="396660"/>
          </a:xfrm>
          <a:prstGeom prst="round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-5" dirty="0" err="1">
                <a:solidFill>
                  <a:schemeClr val="tx1"/>
                </a:solidFill>
                <a:cs typeface="Comic Sans MS"/>
              </a:rPr>
              <a:t>Trichromats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022404" y="3351602"/>
            <a:ext cx="1163150" cy="276999"/>
          </a:xfrm>
          <a:prstGeom prst="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Protanamoly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55457" y="3681851"/>
            <a:ext cx="1152342" cy="276999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Deuteranamoly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6055457" y="4021969"/>
            <a:ext cx="1152342" cy="276999"/>
          </a:xfrm>
          <a:prstGeom prst="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Tritanamoly</a:t>
            </a:r>
            <a:endParaRPr lang="en-US" sz="1200" dirty="0"/>
          </a:p>
        </p:txBody>
      </p:sp>
      <p:cxnSp>
        <p:nvCxnSpPr>
          <p:cNvPr id="59" name="Straight Arrow Connector 58"/>
          <p:cNvCxnSpPr>
            <a:stCxn id="56" idx="3"/>
            <a:endCxn id="55" idx="1"/>
          </p:cNvCxnSpPr>
          <p:nvPr/>
        </p:nvCxnSpPr>
        <p:spPr>
          <a:xfrm>
            <a:off x="7185554" y="3490102"/>
            <a:ext cx="443743" cy="366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7" idx="3"/>
            <a:endCxn id="55" idx="1"/>
          </p:cNvCxnSpPr>
          <p:nvPr/>
        </p:nvCxnSpPr>
        <p:spPr>
          <a:xfrm>
            <a:off x="7207799" y="3820351"/>
            <a:ext cx="421498" cy="366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55" idx="1"/>
          </p:cNvCxnSpPr>
          <p:nvPr/>
        </p:nvCxnSpPr>
        <p:spPr>
          <a:xfrm flipV="1">
            <a:off x="7207799" y="3856967"/>
            <a:ext cx="421498" cy="3035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0712536" y="3602802"/>
            <a:ext cx="926492" cy="420070"/>
          </a:xfrm>
          <a:prstGeom prst="round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pc="-5" dirty="0" err="1">
                <a:solidFill>
                  <a:schemeClr val="tx1"/>
                </a:solidFill>
                <a:cs typeface="Comic Sans MS"/>
              </a:rPr>
              <a:t>Dichromats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9256594" y="3355868"/>
            <a:ext cx="1088215" cy="276999"/>
          </a:xfrm>
          <a:prstGeom prst="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Protanopia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9273880" y="3686587"/>
            <a:ext cx="1088215" cy="276999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Deuteranopia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9273880" y="4017306"/>
            <a:ext cx="1088215" cy="276999"/>
          </a:xfrm>
          <a:prstGeom prst="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Tritanopia</a:t>
            </a:r>
            <a:endParaRPr lang="en-US" sz="1200" dirty="0"/>
          </a:p>
        </p:txBody>
      </p:sp>
      <p:cxnSp>
        <p:nvCxnSpPr>
          <p:cNvPr id="66" name="Straight Arrow Connector 65"/>
          <p:cNvCxnSpPr>
            <a:stCxn id="63" idx="3"/>
            <a:endCxn id="62" idx="1"/>
          </p:cNvCxnSpPr>
          <p:nvPr/>
        </p:nvCxnSpPr>
        <p:spPr>
          <a:xfrm>
            <a:off x="10344809" y="3494368"/>
            <a:ext cx="367727" cy="318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3"/>
            <a:endCxn id="62" idx="1"/>
          </p:cNvCxnSpPr>
          <p:nvPr/>
        </p:nvCxnSpPr>
        <p:spPr>
          <a:xfrm flipV="1">
            <a:off x="10362095" y="3812837"/>
            <a:ext cx="350441" cy="122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5" idx="3"/>
            <a:endCxn id="62" idx="1"/>
          </p:cNvCxnSpPr>
          <p:nvPr/>
        </p:nvCxnSpPr>
        <p:spPr>
          <a:xfrm flipV="1">
            <a:off x="10362095" y="3812837"/>
            <a:ext cx="350441" cy="3429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13885" y="4422348"/>
            <a:ext cx="5977678" cy="430887"/>
          </a:xfrm>
          <a:prstGeom prst="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Protanopia</a:t>
            </a:r>
            <a:r>
              <a:rPr lang="en-US" sz="1100" dirty="0"/>
              <a:t> </a:t>
            </a:r>
            <a:r>
              <a:rPr lang="en-US" sz="1100" dirty="0" smtClean="0"/>
              <a:t>(red blindness): no red cones system so person has shortened spectrum wave length</a:t>
            </a:r>
          </a:p>
          <a:p>
            <a:r>
              <a:rPr lang="en-US" sz="1100" dirty="0" smtClean="0"/>
              <a:t>If only weakness in red color vision is called </a:t>
            </a:r>
            <a:r>
              <a:rPr lang="en-US" sz="1100" dirty="0" err="1"/>
              <a:t>Protanamoly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5913885" y="4980444"/>
            <a:ext cx="5977678" cy="430887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Deuteranopia</a:t>
            </a:r>
            <a:r>
              <a:rPr lang="en-US" sz="1100" dirty="0" smtClean="0"/>
              <a:t> (green blindness): no green cones system so person see only long &amp; short wave length</a:t>
            </a:r>
          </a:p>
          <a:p>
            <a:r>
              <a:rPr lang="en-US" sz="1100" dirty="0" smtClean="0"/>
              <a:t>If only weakness in green color vision is called </a:t>
            </a:r>
            <a:r>
              <a:rPr lang="en-US" sz="1100" dirty="0" err="1"/>
              <a:t>Deuteranamoly</a:t>
            </a:r>
            <a:endParaRPr lang="en-US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5913885" y="5519343"/>
            <a:ext cx="5977678" cy="461665"/>
          </a:xfrm>
          <a:prstGeom prst="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Tritanopia</a:t>
            </a:r>
            <a:r>
              <a:rPr lang="en-US" sz="1200" dirty="0" smtClean="0"/>
              <a:t> (blue blindness): no </a:t>
            </a:r>
            <a:r>
              <a:rPr lang="en-US" sz="1200" dirty="0" err="1" smtClean="0"/>
              <a:t>bluecones</a:t>
            </a:r>
            <a:r>
              <a:rPr lang="en-US" sz="1200" dirty="0" smtClean="0"/>
              <a:t> system</a:t>
            </a:r>
          </a:p>
          <a:p>
            <a:r>
              <a:rPr lang="en-US" sz="1200" dirty="0" smtClean="0"/>
              <a:t>If only weakness in blue color vision is called </a:t>
            </a:r>
            <a:r>
              <a:rPr lang="en-US" sz="1200" dirty="0" err="1"/>
              <a:t>Tritanamoly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5482999" y="4407295"/>
            <a:ext cx="6408564" cy="1589944"/>
          </a:xfrm>
          <a:prstGeom prst="rect">
            <a:avLst/>
          </a:prstGeom>
          <a:noFill/>
          <a:ln w="3175">
            <a:solidFill>
              <a:srgbClr val="A95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4902991" y="4986345"/>
            <a:ext cx="1590901" cy="43088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55457" y="2788452"/>
            <a:ext cx="1238757" cy="276999"/>
          </a:xfrm>
          <a:prstGeom prst="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Prot</a:t>
            </a:r>
            <a:r>
              <a:rPr lang="en-US" sz="1200" dirty="0" smtClean="0"/>
              <a:t> </a:t>
            </a:r>
            <a:r>
              <a:rPr lang="en-US" sz="1200" spc="-80" dirty="0" smtClean="0">
                <a:cs typeface="Comic Sans MS"/>
              </a:rPr>
              <a:t>→ red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919354" y="2791961"/>
            <a:ext cx="1238757" cy="276999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Deuter</a:t>
            </a:r>
            <a:r>
              <a:rPr lang="en-US" sz="1200" dirty="0"/>
              <a:t> </a:t>
            </a:r>
            <a:r>
              <a:rPr lang="en-US" sz="1200" spc="-80" dirty="0">
                <a:cs typeface="Comic Sans MS"/>
              </a:rPr>
              <a:t>→ green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9667269" y="2788452"/>
            <a:ext cx="1238757" cy="276999"/>
          </a:xfrm>
          <a:prstGeom prst="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Trit</a:t>
            </a:r>
            <a:r>
              <a:rPr lang="en-US" sz="1200" dirty="0"/>
              <a:t> </a:t>
            </a:r>
            <a:r>
              <a:rPr lang="en-US" sz="1200" spc="-80" dirty="0">
                <a:cs typeface="Comic Sans MS"/>
              </a:rPr>
              <a:t>→ blue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022404" y="308123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omic Sans MS"/>
              </a:rPr>
              <a:t>Anamoly</a:t>
            </a:r>
            <a:r>
              <a:rPr lang="en-US" sz="1200" spc="-80" dirty="0">
                <a:cs typeface="Comic Sans MS"/>
              </a:rPr>
              <a:t> → </a:t>
            </a:r>
            <a:r>
              <a:rPr lang="en-US" sz="1200" dirty="0" smtClean="0">
                <a:cs typeface="Comic Sans MS"/>
              </a:rPr>
              <a:t>weakness</a:t>
            </a:r>
            <a:endParaRPr lang="en-US" sz="1200" dirty="0">
              <a:cs typeface="Comic Sans M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50995" y="30798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spc="-5" dirty="0">
                <a:cs typeface="Comic Sans MS"/>
              </a:rPr>
              <a:t>Anopia </a:t>
            </a:r>
            <a:r>
              <a:rPr lang="en-US" sz="1200" spc="-80" dirty="0">
                <a:cs typeface="Comic Sans MS"/>
              </a:rPr>
              <a:t>→ </a:t>
            </a:r>
            <a:r>
              <a:rPr lang="en-US" sz="1200" dirty="0">
                <a:cs typeface="Comic Sans MS"/>
              </a:rPr>
              <a:t>Total</a:t>
            </a:r>
            <a:r>
              <a:rPr lang="en-US" sz="1200" spc="-90" dirty="0">
                <a:cs typeface="Comic Sans MS"/>
              </a:rPr>
              <a:t> </a:t>
            </a:r>
            <a:r>
              <a:rPr lang="en-US" sz="1200" dirty="0" smtClean="0">
                <a:cs typeface="Comic Sans MS"/>
              </a:rPr>
              <a:t>loss (blindness)</a:t>
            </a:r>
            <a:endParaRPr lang="en-US" sz="1200" dirty="0">
              <a:cs typeface="Comic Sans MS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9046740" y="3188309"/>
            <a:ext cx="0" cy="115200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FF0000"/>
                </a:gs>
                <a:gs pos="54000">
                  <a:srgbClr val="00B050"/>
                </a:gs>
                <a:gs pos="85000">
                  <a:srgbClr val="0070C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55904" y="1052736"/>
            <a:ext cx="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603468" y="22048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40731" y="2671902"/>
            <a:ext cx="6033701" cy="3493401"/>
          </a:xfrm>
          <a:prstGeom prst="round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4180" marR="640080" indent="-412115">
              <a:lnSpc>
                <a:spcPct val="100000"/>
              </a:lnSpc>
              <a:spcBef>
                <a:spcPts val="675"/>
              </a:spcBef>
              <a:buFont typeface="Arial" charset="0"/>
              <a:buChar char="•"/>
              <a:tabLst>
                <a:tab pos="424180" algn="l"/>
                <a:tab pos="2945765" algn="l"/>
              </a:tabLst>
            </a:pP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Green &amp; red cones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see</a:t>
            </a:r>
            <a:r>
              <a:rPr lang="en-US" sz="1400" spc="2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different</a:t>
            </a:r>
            <a:r>
              <a:rPr lang="en-US" sz="1400" spc="3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colors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between</a:t>
            </a:r>
            <a:r>
              <a:rPr lang="en-US" sz="1400" spc="2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wave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length </a:t>
            </a: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525-675</a:t>
            </a:r>
            <a:r>
              <a:rPr lang="en-US" sz="1400" spc="4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nm</a:t>
            </a:r>
            <a:r>
              <a:rPr lang="en-US" sz="1400" spc="-2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&amp; 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distinguish</a:t>
            </a:r>
            <a:r>
              <a:rPr lang="en-US" sz="1400" spc="-1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them.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  <a:p>
            <a:pPr marL="424180" marR="5080" lvl="0" indent="-412115">
              <a:lnSpc>
                <a:spcPct val="100000"/>
              </a:lnSpc>
              <a:spcBef>
                <a:spcPts val="670"/>
              </a:spcBef>
              <a:buFont typeface="Arial" charset="0"/>
              <a:buChar char="•"/>
              <a:tabLst>
                <a:tab pos="424180" algn="l"/>
              </a:tabLst>
            </a:pP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If either of these cones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are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absent,</a:t>
            </a:r>
            <a:r>
              <a:rPr lang="en-US" sz="1400" spc="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the 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person can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not distinguish 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4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colors ( 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–  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– </a:t>
            </a:r>
            <a:r>
              <a:rPr lang="en-US" sz="1400" spc="-5" dirty="0">
                <a:solidFill>
                  <a:srgbClr val="FFFF00"/>
                </a:solidFill>
                <a:cs typeface="Comic Sans MS"/>
              </a:rPr>
              <a:t>yellow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- 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orange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) &amp; he can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not distinguish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red from green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(primary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colors)  so called ( </a:t>
            </a:r>
            <a:r>
              <a:rPr lang="en-US" sz="1400" spc="-10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– 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1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blindness).</a:t>
            </a:r>
          </a:p>
          <a:p>
            <a:pPr marL="184150" marR="166370" indent="-171450">
              <a:lnSpc>
                <a:spcPct val="100000"/>
              </a:lnSpc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It is x- linked disease transmitted from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females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to their male sons, never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occur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in females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as 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they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have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2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 x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chromosomes.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  <a:p>
            <a:pPr marL="184150" marR="5080" indent="-171450">
              <a:lnSpc>
                <a:spcPct val="100000"/>
              </a:lnSpc>
              <a:spcBef>
                <a:spcPts val="575"/>
              </a:spcBef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omic Sans MS"/>
              </a:rPr>
              <a:t>Males have one x &amp; one y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chromosome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so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if this 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one x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chromosome miss the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gene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for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color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vision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, he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will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get 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-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color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blindness (their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gene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is 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on x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chromosome).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  <a:p>
            <a:pPr marL="184150" marR="1475740" indent="-171450">
              <a:lnSpc>
                <a:spcPct val="100000"/>
              </a:lnSpc>
              <a:spcBef>
                <a:spcPts val="575"/>
              </a:spcBef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Females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show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the disease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only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if both </a:t>
            </a:r>
            <a:r>
              <a:rPr lang="en-US" sz="1400" dirty="0" smtClean="0">
                <a:solidFill>
                  <a:schemeClr val="tx1"/>
                </a:solidFill>
                <a:cs typeface="Comic Sans MS"/>
              </a:rPr>
              <a:t>x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chromosomes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lack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the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gene.</a:t>
            </a:r>
          </a:p>
          <a:p>
            <a:pPr marL="184150" marR="520700" indent="-171450">
              <a:lnSpc>
                <a:spcPct val="100000"/>
              </a:lnSpc>
              <a:spcBef>
                <a:spcPts val="580"/>
              </a:spcBef>
              <a:buFont typeface="Arial" charset="0"/>
              <a:buChar char="•"/>
              <a:tabLst>
                <a:tab pos="4398010" algn="l"/>
              </a:tabLst>
            </a:pP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Females from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color blind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fathers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are carriers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transmit the disease to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½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their</a:t>
            </a:r>
            <a:r>
              <a:rPr lang="en-US" sz="1400" spc="-9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sons.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stCxn id="43" idx="2"/>
            <a:endCxn id="18" idx="0"/>
          </p:cNvCxnSpPr>
          <p:nvPr/>
        </p:nvCxnSpPr>
        <p:spPr>
          <a:xfrm rot="5400000">
            <a:off x="5720265" y="-253270"/>
            <a:ext cx="462490" cy="53878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670476" y="2801678"/>
            <a:ext cx="5337697" cy="3363625"/>
          </a:xfrm>
          <a:prstGeom prst="roundRect">
            <a:avLst/>
          </a:prstGeom>
          <a:solidFill>
            <a:srgbClr val="FFF6D9"/>
          </a:solidFill>
          <a:ln w="9525">
            <a:solidFill>
              <a:srgbClr val="A95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450" lvl="0" indent="-182880">
              <a:buClr>
                <a:prstClr val="black"/>
              </a:buClr>
              <a:buSzPct val="83333"/>
              <a:buFont typeface="Arial"/>
              <a:buChar char="•"/>
              <a:tabLst>
                <a:tab pos="426084" algn="l"/>
              </a:tabLst>
            </a:pPr>
            <a:r>
              <a:rPr lang="en-US" sz="1400" spc="-5" dirty="0">
                <a:solidFill>
                  <a:prstClr val="black"/>
                </a:solidFill>
                <a:cs typeface="Arial"/>
              </a:rPr>
              <a:t>There is gene for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rhodopsin on</a:t>
            </a:r>
            <a:r>
              <a:rPr lang="en-US" sz="1400" spc="-3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chromosome</a:t>
            </a:r>
            <a:r>
              <a:rPr lang="en-US" sz="1400" spc="-5" dirty="0">
                <a:solidFill>
                  <a:srgbClr val="FADA7A">
                    <a:lumMod val="75000"/>
                  </a:srgbClr>
                </a:solidFill>
                <a:cs typeface="Arial"/>
              </a:rPr>
              <a:t> (3).</a:t>
            </a:r>
            <a:endParaRPr lang="en-US" sz="1400" dirty="0">
              <a:solidFill>
                <a:srgbClr val="FADA7A">
                  <a:lumMod val="75000"/>
                </a:srgbClr>
              </a:solidFill>
              <a:cs typeface="Arial"/>
            </a:endParaRPr>
          </a:p>
          <a:p>
            <a:pPr marL="425450" lvl="0" indent="-182880">
              <a:lnSpc>
                <a:spcPts val="2590"/>
              </a:lnSpc>
              <a:buClr>
                <a:prstClr val="black"/>
              </a:buClr>
              <a:buSzPct val="85416"/>
              <a:buFont typeface="Arial"/>
              <a:buChar char="•"/>
              <a:tabLst>
                <a:tab pos="426084" algn="l"/>
                <a:tab pos="5621655" algn="l"/>
              </a:tabLst>
            </a:pPr>
            <a:r>
              <a:rPr lang="en-US" sz="1400" dirty="0">
                <a:solidFill>
                  <a:prstClr val="black"/>
                </a:solidFill>
                <a:cs typeface="Arial"/>
              </a:rPr>
              <a:t> There is gene for blue</a:t>
            </a:r>
            <a:r>
              <a:rPr lang="en-US" sz="1400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sensitive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S cone pigment</a:t>
            </a:r>
            <a:r>
              <a:rPr lang="en-US" sz="1400" spc="-1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on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chromosome </a:t>
            </a:r>
            <a:r>
              <a:rPr lang="en-US" sz="1400" spc="-5" dirty="0">
                <a:solidFill>
                  <a:srgbClr val="FADA7A">
                    <a:lumMod val="75000"/>
                  </a:srgbClr>
                </a:solidFill>
                <a:cs typeface="Arial"/>
              </a:rPr>
              <a:t>(7).</a:t>
            </a:r>
            <a:endParaRPr lang="en-US" sz="1400" dirty="0">
              <a:solidFill>
                <a:srgbClr val="FADA7A">
                  <a:lumMod val="75000"/>
                </a:srgbClr>
              </a:solidFill>
              <a:cs typeface="Arial"/>
            </a:endParaRPr>
          </a:p>
          <a:p>
            <a:pPr marL="425450" marR="867410" lvl="0" indent="-182880">
              <a:lnSpc>
                <a:spcPct val="80000"/>
              </a:lnSpc>
              <a:spcBef>
                <a:spcPts val="575"/>
              </a:spcBef>
              <a:buClr>
                <a:prstClr val="black"/>
              </a:buClr>
              <a:buSzPct val="85416"/>
              <a:buFont typeface="Arial"/>
              <a:buChar char="•"/>
              <a:tabLst>
                <a:tab pos="426084" algn="l"/>
                <a:tab pos="3235960" algn="l"/>
                <a:tab pos="6487795" algn="l"/>
              </a:tabLst>
            </a:pPr>
            <a:r>
              <a:rPr lang="en-US" sz="1400" spc="-5" dirty="0">
                <a:solidFill>
                  <a:prstClr val="black"/>
                </a:solidFill>
                <a:cs typeface="Arial"/>
              </a:rPr>
              <a:t>There</a:t>
            </a:r>
            <a:r>
              <a:rPr lang="en-US" sz="1400" spc="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gene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for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 red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&amp;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sensi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t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ive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cs typeface="Arial"/>
              </a:rPr>
              <a:t>c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one  pigment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on x</a:t>
            </a:r>
            <a:r>
              <a:rPr lang="en-US" sz="1400" spc="-11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chromosome.</a:t>
            </a:r>
            <a:endParaRPr lang="en-US" sz="1400" dirty="0">
              <a:solidFill>
                <a:prstClr val="black"/>
              </a:solidFill>
              <a:cs typeface="Times New Roman"/>
            </a:endParaRPr>
          </a:p>
          <a:p>
            <a:pPr marL="425450" marR="118745" lvl="0" indent="-182880">
              <a:lnSpc>
                <a:spcPts val="2300"/>
              </a:lnSpc>
              <a:spcBef>
                <a:spcPts val="5"/>
              </a:spcBef>
              <a:buClr>
                <a:prstClr val="black"/>
              </a:buClr>
              <a:buSzPct val="83333"/>
              <a:buFont typeface="Arial"/>
              <a:buChar char="•"/>
              <a:tabLst>
                <a:tab pos="426084" algn="l"/>
                <a:tab pos="1812289" algn="l"/>
                <a:tab pos="2272030" algn="l"/>
                <a:tab pos="4180840" algn="l"/>
              </a:tabLst>
            </a:pPr>
            <a:r>
              <a:rPr lang="en-US" sz="1400" spc="5" dirty="0">
                <a:solidFill>
                  <a:prstClr val="black"/>
                </a:solidFill>
                <a:cs typeface="Arial"/>
              </a:rPr>
              <a:t>when</a:t>
            </a:r>
            <a:r>
              <a:rPr lang="en-US" sz="1400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a single</a:t>
            </a:r>
            <a:r>
              <a:rPr lang="en-US" sz="1400" spc="2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group</a:t>
            </a:r>
            <a:r>
              <a:rPr lang="en-US" sz="1400" spc="1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of color receptive</a:t>
            </a:r>
            <a:r>
              <a:rPr lang="en-US" sz="1400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cones</a:t>
            </a:r>
            <a:r>
              <a:rPr lang="en-US" sz="1400" spc="-2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is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 absent </a:t>
            </a:r>
            <a:endParaRPr lang="en-US" sz="1400" spc="-5" dirty="0" smtClean="0">
              <a:solidFill>
                <a:prstClr val="black"/>
              </a:solidFill>
              <a:cs typeface="Arial"/>
            </a:endParaRPr>
          </a:p>
          <a:p>
            <a:pPr marL="242570" marR="118745" lvl="0">
              <a:lnSpc>
                <a:spcPts val="2300"/>
              </a:lnSpc>
              <a:spcBef>
                <a:spcPts val="5"/>
              </a:spcBef>
              <a:buClr>
                <a:prstClr val="black"/>
              </a:buClr>
              <a:buSzPct val="83333"/>
              <a:tabLst>
                <a:tab pos="426084" algn="l"/>
                <a:tab pos="1812289" algn="l"/>
                <a:tab pos="2272030" algn="l"/>
                <a:tab pos="4180840" algn="l"/>
              </a:tabLst>
            </a:pPr>
            <a:r>
              <a:rPr lang="en-US" sz="1400" spc="-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(due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to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absence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of their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gene) the person  can</a:t>
            </a:r>
            <a:r>
              <a:rPr lang="en-US" sz="1400" spc="1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not</a:t>
            </a:r>
            <a:r>
              <a:rPr lang="en-US" sz="1400" spc="2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see or 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     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distinguish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some 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colors from</a:t>
            </a:r>
            <a:r>
              <a:rPr lang="en-US" sz="1400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cs typeface="Arial"/>
              </a:rPr>
              <a:t>others.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Comic Sans MS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>
            <a:off x="6670475" y="2781355"/>
            <a:ext cx="5337699" cy="538620"/>
          </a:xfrm>
          <a:prstGeom prst="round2SameRect">
            <a:avLst/>
          </a:prstGeom>
          <a:solidFill>
            <a:srgbClr val="E4CBE7"/>
          </a:solidFill>
          <a:ln w="9525">
            <a:solidFill>
              <a:srgbClr val="A95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ONLY IN FEMALES’ SLIDES </a:t>
            </a:r>
          </a:p>
        </p:txBody>
      </p:sp>
      <p:cxnSp>
        <p:nvCxnSpPr>
          <p:cNvPr id="37" name="Straight Connector 36"/>
          <p:cNvCxnSpPr>
            <a:stCxn id="22" idx="2"/>
          </p:cNvCxnSpPr>
          <p:nvPr/>
        </p:nvCxnSpPr>
        <p:spPr>
          <a:xfrm>
            <a:off x="6155904" y="973913"/>
            <a:ext cx="0" cy="2948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76837" y="1268760"/>
            <a:ext cx="989523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0" idx="0"/>
          </p:cNvCxnSpPr>
          <p:nvPr/>
        </p:nvCxnSpPr>
        <p:spPr>
          <a:xfrm flipH="1">
            <a:off x="1176836" y="1268760"/>
            <a:ext cx="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40732" y="1556792"/>
            <a:ext cx="1872208" cy="648072"/>
          </a:xfrm>
          <a:prstGeom prst="roundRect">
            <a:avLst/>
          </a:prstGeom>
          <a:solidFill>
            <a:srgbClr val="FCE0FF"/>
          </a:solidFill>
          <a:ln>
            <a:solidFill>
              <a:srgbClr val="FC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Definition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67364" y="1556792"/>
            <a:ext cx="1872208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Related definitions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19800" y="1556792"/>
            <a:ext cx="187220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Anamoly and </a:t>
            </a:r>
            <a:r>
              <a:rPr lang="en-US" sz="18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Anopia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709333" y="1561340"/>
            <a:ext cx="1872208" cy="648072"/>
          </a:xfrm>
          <a:prstGeom prst="round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Red - green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blindness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35965" y="1556792"/>
            <a:ext cx="1872208" cy="648072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66370" indent="0" algn="ctr">
              <a:lnSpc>
                <a:spcPct val="100000"/>
              </a:lnSpc>
              <a:buFont typeface="Arial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Color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blindness is a genetic condition</a:t>
            </a:r>
          </a:p>
        </p:txBody>
      </p:sp>
      <p:cxnSp>
        <p:nvCxnSpPr>
          <p:cNvPr id="45" name="Straight Arrow Connector 44"/>
          <p:cNvCxnSpPr>
            <a:endCxn id="41" idx="0"/>
          </p:cNvCxnSpPr>
          <p:nvPr/>
        </p:nvCxnSpPr>
        <p:spPr>
          <a:xfrm flipH="1">
            <a:off x="3603468" y="1268760"/>
            <a:ext cx="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0"/>
          </p:cNvCxnSpPr>
          <p:nvPr/>
        </p:nvCxnSpPr>
        <p:spPr>
          <a:xfrm flipH="1">
            <a:off x="6155904" y="1268760"/>
            <a:ext cx="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0"/>
          </p:cNvCxnSpPr>
          <p:nvPr/>
        </p:nvCxnSpPr>
        <p:spPr>
          <a:xfrm flipH="1">
            <a:off x="8645437" y="12733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4" idx="0"/>
          </p:cNvCxnSpPr>
          <p:nvPr/>
        </p:nvCxnSpPr>
        <p:spPr>
          <a:xfrm>
            <a:off x="11072069" y="1271034"/>
            <a:ext cx="0" cy="28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879540" y="253835"/>
            <a:ext cx="6552728" cy="720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Cont.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>
            <a:stCxn id="44" idx="2"/>
          </p:cNvCxnSpPr>
          <p:nvPr/>
        </p:nvCxnSpPr>
        <p:spPr>
          <a:xfrm>
            <a:off x="11072069" y="2204864"/>
            <a:ext cx="0" cy="57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blindness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object 3"/>
          <p:cNvSpPr/>
          <p:nvPr/>
        </p:nvSpPr>
        <p:spPr>
          <a:xfrm>
            <a:off x="1881972" y="1322832"/>
            <a:ext cx="8424917" cy="4869903"/>
          </a:xfrm>
          <a:prstGeom prst="rect">
            <a:avLst/>
          </a:prstGeom>
          <a:blipFill>
            <a:blip r:embed="rId2" cstate="print"/>
            <a:srcRect/>
            <a:stretch>
              <a:fillRect t="-17558" b="-4892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452675" y="0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743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sz="3200" dirty="0" smtClean="0"/>
              <a:t>Test for color blindness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0" y="1340768"/>
            <a:ext cx="5196919" cy="4816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95" y="1340768"/>
            <a:ext cx="2340713" cy="48161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02724" y="1340768"/>
            <a:ext cx="2676679" cy="4816192"/>
          </a:xfrm>
          <a:prstGeom prst="rect">
            <a:avLst/>
          </a:prstGeom>
          <a:noFill/>
          <a:ln w="19050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Ishihara chart, which are plates contain figures made up of colored spots on background of similarly shaped colored spots.</a:t>
            </a:r>
          </a:p>
          <a:p>
            <a:pPr marL="285750" indent="-285750">
              <a:buFont typeface="Courier New" charset="0"/>
              <a:buChar char="o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The figures are intentionally made up of colors that are liable to look the same as the background to an individual who is color blindness.</a:t>
            </a:r>
          </a:p>
          <a:p>
            <a:pPr marL="285750" indent="-285750">
              <a:buFont typeface="Courier New" charset="0"/>
              <a:buChar char="o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Some color-blind individuals are unable to distinguish certain colors, whereas other have only a color weakness.</a:t>
            </a:r>
          </a:p>
          <a:p>
            <a:pPr marL="285750" indent="-285750">
              <a:buFont typeface="Courier New" charset="0"/>
              <a:buChar char="o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7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154" y="79875"/>
            <a:ext cx="416051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Laila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Mathkour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649828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3090302"/>
            <a:ext cx="1965375" cy="369125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Allulu Alsulayhim</a:t>
            </a:r>
          </a:p>
          <a:p>
            <a:pPr fontAlgn="t"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Shatha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Alghaihb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Amal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Alshaibi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Ghada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Alhadlaq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/>
              <a:t>	</a:t>
            </a:r>
          </a:p>
          <a:p>
            <a:pPr fontAlgn="t">
              <a:spcBef>
                <a:spcPct val="20000"/>
              </a:spcBef>
            </a:pPr>
            <a:r>
              <a:rPr lang="en-US" dirty="0"/>
              <a:t>	</a:t>
            </a:r>
          </a:p>
          <a:p>
            <a:pPr fontAlgn="t"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3807" y="3090302"/>
            <a:ext cx="1878517" cy="338031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Females </a:t>
            </a:r>
            <a:r>
              <a:rPr lang="en-US" sz="1200" dirty="0">
                <a:solidFill>
                  <a:srgbClr val="464653"/>
                </a:solidFill>
              </a:rPr>
              <a:t>and </a:t>
            </a:r>
            <a:r>
              <a:rPr lang="en-US" sz="1200" dirty="0" smtClean="0">
                <a:solidFill>
                  <a:srgbClr val="464653"/>
                </a:solidFill>
              </a:rPr>
              <a:t>Males </a:t>
            </a:r>
            <a:r>
              <a:rPr lang="en-US" sz="1200" dirty="0">
                <a:solidFill>
                  <a:srgbClr val="464653"/>
                </a:solidFill>
              </a:rPr>
              <a:t>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pic>
        <p:nvPicPr>
          <p:cNvPr id="11" name="Picture 10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971" y="5802424"/>
            <a:ext cx="1158340" cy="646232"/>
          </a:xfrm>
          <a:prstGeom prst="rect">
            <a:avLst/>
          </a:prstGeom>
        </p:spPr>
      </p:pic>
      <p:pic>
        <p:nvPicPr>
          <p:cNvPr id="17" name="Picture 16">
            <a:hlinkClick r:id="rId13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815406" y="531750"/>
            <a:ext cx="8352928" cy="95303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5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5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Color </a:t>
            </a:r>
            <a:r>
              <a:rPr lang="en-US" sz="28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vision, light and accommodation reflex</a:t>
            </a:r>
            <a:endParaRPr lang="en-US" sz="1400" dirty="0"/>
          </a:p>
        </p:txBody>
      </p:sp>
      <p:sp>
        <p:nvSpPr>
          <p:cNvPr id="4" name="Flowchart: Process 3"/>
          <p:cNvSpPr/>
          <p:nvPr/>
        </p:nvSpPr>
        <p:spPr>
          <a:xfrm>
            <a:off x="846912" y="1752950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Perform the test for visual acuity using a Snellen's chart, list the common refractive errors and describe how they can be corrected.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Perform </a:t>
            </a:r>
            <a:r>
              <a:rPr lang="en-US" dirty="0">
                <a:solidFill>
                  <a:schemeClr val="tx2"/>
                </a:solidFill>
              </a:rPr>
              <a:t>the test for near vision using a Jaeger's chart.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Perform </a:t>
            </a:r>
            <a:r>
              <a:rPr lang="en-US" dirty="0">
                <a:solidFill>
                  <a:schemeClr val="tx2"/>
                </a:solidFill>
              </a:rPr>
              <a:t>the test for Astigmatism using Astigmatism chart and describe how it can be corrected.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Determine </a:t>
            </a:r>
            <a:r>
              <a:rPr lang="en-US" dirty="0">
                <a:solidFill>
                  <a:schemeClr val="tx2"/>
                </a:solidFill>
              </a:rPr>
              <a:t>one's near point.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Demonstrate </a:t>
            </a:r>
            <a:r>
              <a:rPr lang="en-US" dirty="0">
                <a:solidFill>
                  <a:schemeClr val="tx2"/>
                </a:solidFill>
              </a:rPr>
              <a:t>one's blind spot.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Explain </a:t>
            </a:r>
            <a:r>
              <a:rPr lang="en-US" dirty="0">
                <a:solidFill>
                  <a:schemeClr val="tx2"/>
                </a:solidFill>
              </a:rPr>
              <a:t>the mechanisms of accommodation with the help of Purkinje-</a:t>
            </a:r>
            <a:r>
              <a:rPr lang="en-US" dirty="0" err="1">
                <a:solidFill>
                  <a:schemeClr val="tx2"/>
                </a:solidFill>
              </a:rPr>
              <a:t>Sanson</a:t>
            </a:r>
            <a:r>
              <a:rPr lang="en-US" dirty="0">
                <a:solidFill>
                  <a:schemeClr val="tx2"/>
                </a:solidFill>
              </a:rPr>
              <a:t> images.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Identify </a:t>
            </a:r>
            <a:r>
              <a:rPr lang="en-US" dirty="0">
                <a:solidFill>
                  <a:schemeClr val="tx2"/>
                </a:solidFill>
              </a:rPr>
              <a:t>one’s color-vision defects using the Ishihara's colored charts.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vision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43" y="1340768"/>
            <a:ext cx="7147954" cy="2893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1400" spc="-5" dirty="0"/>
              <a:t>It the </a:t>
            </a:r>
            <a:r>
              <a:rPr lang="en-US" sz="1400" dirty="0"/>
              <a:t>ability </a:t>
            </a:r>
            <a:r>
              <a:rPr lang="en-US" sz="1400" spc="-5" dirty="0"/>
              <a:t>to discriminate between</a:t>
            </a:r>
            <a:r>
              <a:rPr lang="en-US" sz="1400" spc="-90" dirty="0"/>
              <a:t> </a:t>
            </a:r>
            <a:r>
              <a:rPr lang="en-US" sz="1400" spc="-5" dirty="0" smtClean="0"/>
              <a:t>different </a:t>
            </a:r>
            <a:r>
              <a:rPr lang="en-US" sz="1400" spc="-5" dirty="0">
                <a:cs typeface="Comic Sans MS"/>
              </a:rPr>
              <a:t>colors</a:t>
            </a:r>
            <a:r>
              <a:rPr lang="en-US" sz="1400" spc="-5" dirty="0" smtClean="0">
                <a:cs typeface="Comic Sans MS"/>
              </a:rPr>
              <a:t>.</a:t>
            </a:r>
          </a:p>
          <a:p>
            <a:pPr marL="285750" indent="-285750">
              <a:buFont typeface="Courier New" charset="0"/>
              <a:buChar char="o"/>
            </a:pPr>
            <a:endParaRPr lang="en-US" sz="1400" spc="-5" dirty="0" smtClean="0">
              <a:cs typeface="Comic Sans MS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400" spc="-5" dirty="0">
                <a:cs typeface="Comic Sans MS"/>
              </a:rPr>
              <a:t>there </a:t>
            </a:r>
            <a:r>
              <a:rPr lang="en-US" sz="1400" dirty="0">
                <a:cs typeface="Comic Sans MS"/>
              </a:rPr>
              <a:t>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3</a:t>
            </a:r>
            <a:r>
              <a:rPr lang="en-US" sz="1400" dirty="0">
                <a:cs typeface="Comic Sans MS"/>
              </a:rPr>
              <a:t> primary </a:t>
            </a:r>
            <a:r>
              <a:rPr lang="en-US" sz="1400" dirty="0" smtClean="0">
                <a:cs typeface="Comic Sans MS"/>
              </a:rPr>
              <a:t>colors (                                ) sensed </a:t>
            </a:r>
            <a:r>
              <a:rPr lang="en-US" sz="1400" spc="-5" dirty="0">
                <a:cs typeface="Comic Sans MS"/>
              </a:rPr>
              <a:t>by </a:t>
            </a:r>
            <a:r>
              <a:rPr lang="en-US" sz="1400" dirty="0">
                <a:cs typeface="Comic Sans MS"/>
              </a:rPr>
              <a:t>cones </a:t>
            </a:r>
            <a:r>
              <a:rPr lang="en-US" sz="1400" spc="-5" dirty="0">
                <a:cs typeface="Comic Sans MS"/>
              </a:rPr>
              <a:t>in fovea </a:t>
            </a:r>
            <a:r>
              <a:rPr lang="en-US" sz="1400" dirty="0">
                <a:cs typeface="Comic Sans MS"/>
              </a:rPr>
              <a:t>&amp; appreciated </a:t>
            </a:r>
            <a:r>
              <a:rPr lang="en-US" sz="1400" spc="-5" dirty="0">
                <a:cs typeface="Comic Sans MS"/>
              </a:rPr>
              <a:t>within  </a:t>
            </a:r>
            <a:r>
              <a:rPr lang="en-US" sz="1400" dirty="0" err="1">
                <a:cs typeface="Comic Sans MS"/>
              </a:rPr>
              <a:t>photopic</a:t>
            </a:r>
            <a:r>
              <a:rPr lang="en-US" sz="1400" spc="-110" dirty="0">
                <a:cs typeface="Comic Sans MS"/>
              </a:rPr>
              <a:t> </a:t>
            </a:r>
            <a:r>
              <a:rPr lang="en-US" sz="1400" spc="-5" dirty="0">
                <a:cs typeface="Comic Sans MS"/>
              </a:rPr>
              <a:t>vision.</a:t>
            </a:r>
            <a:endParaRPr lang="en-US" sz="1400" dirty="0">
              <a:cs typeface="Comic Sans MS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400" spc="-5" dirty="0">
                <a:cs typeface="Comic Sans MS"/>
              </a:rPr>
              <a:t>sensation </a:t>
            </a:r>
            <a:r>
              <a:rPr lang="en-US" sz="1400" dirty="0">
                <a:cs typeface="Comic Sans MS"/>
              </a:rPr>
              <a:t>of </a:t>
            </a:r>
            <a:r>
              <a:rPr lang="en-US" sz="1400" spc="-5" dirty="0" err="1">
                <a:cs typeface="Comic Sans MS"/>
              </a:rPr>
              <a:t>extraspectral</a:t>
            </a:r>
            <a:r>
              <a:rPr lang="en-US" sz="1400" spc="-5" dirty="0">
                <a:cs typeface="Comic Sans MS"/>
              </a:rPr>
              <a:t> </a:t>
            </a:r>
            <a:r>
              <a:rPr lang="en-US" sz="1400" dirty="0">
                <a:cs typeface="Comic Sans MS"/>
              </a:rPr>
              <a:t>colors as </a:t>
            </a:r>
            <a:r>
              <a:rPr lang="en-US" sz="1400" spc="-5" dirty="0" smtClean="0">
                <a:cs typeface="Comic Sans MS"/>
              </a:rPr>
              <a:t>white                                            </a:t>
            </a:r>
            <a:r>
              <a:rPr lang="en-US" sz="1400" dirty="0" smtClean="0">
                <a:cs typeface="Comic Sans MS"/>
              </a:rPr>
              <a:t>can </a:t>
            </a:r>
            <a:r>
              <a:rPr lang="en-US" sz="1400" spc="-5" dirty="0">
                <a:cs typeface="Comic Sans MS"/>
              </a:rPr>
              <a:t>be produced by</a:t>
            </a:r>
            <a:r>
              <a:rPr lang="en-US" sz="1400" spc="-95" dirty="0">
                <a:cs typeface="Comic Sans MS"/>
              </a:rPr>
              <a:t> </a:t>
            </a:r>
            <a:r>
              <a:rPr lang="en-US" sz="1400" dirty="0">
                <a:cs typeface="Comic Sans MS"/>
              </a:rPr>
              <a:t>mixing  properties </a:t>
            </a:r>
            <a:r>
              <a:rPr lang="en-US" sz="1400" dirty="0" smtClean="0">
                <a:cs typeface="Comic Sans MS"/>
              </a:rPr>
              <a:t>of </a:t>
            </a:r>
            <a:r>
              <a:rPr lang="en-US" sz="1400" spc="-5" dirty="0">
                <a:cs typeface="Comic Sans MS"/>
              </a:rPr>
              <a:t>the </a:t>
            </a:r>
            <a:r>
              <a:rPr lang="en-US" sz="1400" spc="-5" dirty="0" smtClean="0">
                <a:cs typeface="Comic Sans MS"/>
              </a:rPr>
              <a:t>blue </a:t>
            </a:r>
            <a:r>
              <a:rPr lang="en-US" sz="1400" spc="-5" dirty="0">
                <a:cs typeface="Comic Sans MS"/>
              </a:rPr>
              <a:t>&amp;red </a:t>
            </a:r>
            <a:r>
              <a:rPr lang="en-US" sz="1400" dirty="0">
                <a:cs typeface="Comic Sans MS"/>
              </a:rPr>
              <a:t>&amp; green </a:t>
            </a:r>
            <a:r>
              <a:rPr lang="en-US" sz="1400" spc="-5" dirty="0" smtClean="0">
                <a:cs typeface="Comic Sans MS"/>
              </a:rPr>
              <a:t>in </a:t>
            </a:r>
            <a:r>
              <a:rPr lang="en-US" sz="1400" spc="-5" dirty="0">
                <a:cs typeface="Comic Sans MS"/>
              </a:rPr>
              <a:t>different  </a:t>
            </a:r>
            <a:r>
              <a:rPr lang="en-US" sz="1400" dirty="0">
                <a:cs typeface="Comic Sans MS"/>
              </a:rPr>
              <a:t>combinations</a:t>
            </a:r>
            <a:r>
              <a:rPr lang="en-US" sz="1400" dirty="0" smtClean="0">
                <a:cs typeface="Comic Sans MS"/>
              </a:rPr>
              <a:t>.</a:t>
            </a:r>
            <a:endParaRPr lang="en-US" sz="1400" dirty="0">
              <a:cs typeface="Comic Sans MS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400" spc="-5" dirty="0" smtClean="0">
                <a:cs typeface="Comic Sans MS"/>
              </a:rPr>
              <a:t>Black </a:t>
            </a:r>
            <a:r>
              <a:rPr lang="en-US" sz="1400" dirty="0">
                <a:cs typeface="Comic Sans MS"/>
              </a:rPr>
              <a:t>means</a:t>
            </a:r>
            <a:r>
              <a:rPr lang="en-US" sz="1400" spc="5" dirty="0">
                <a:cs typeface="Comic Sans MS"/>
              </a:rPr>
              <a:t> </a:t>
            </a:r>
            <a:r>
              <a:rPr lang="en-US" sz="1400" dirty="0">
                <a:cs typeface="Comic Sans MS"/>
              </a:rPr>
              <a:t>absence</a:t>
            </a:r>
            <a:r>
              <a:rPr lang="en-US" sz="1400" spc="-10" dirty="0">
                <a:cs typeface="Comic Sans MS"/>
              </a:rPr>
              <a:t> </a:t>
            </a:r>
            <a:r>
              <a:rPr lang="en-US" sz="1400" dirty="0" smtClean="0">
                <a:cs typeface="Comic Sans MS"/>
              </a:rPr>
              <a:t>of light </a:t>
            </a:r>
            <a:r>
              <a:rPr lang="en-US" sz="1400" dirty="0">
                <a:cs typeface="Comic Sans MS"/>
              </a:rPr>
              <a:t>(</a:t>
            </a:r>
            <a:r>
              <a:rPr lang="en-US" sz="1400" spc="-65" dirty="0">
                <a:cs typeface="Comic Sans MS"/>
              </a:rPr>
              <a:t> </a:t>
            </a:r>
            <a:r>
              <a:rPr lang="en-US" sz="1400" spc="-5" dirty="0">
                <a:cs typeface="Comic Sans MS"/>
              </a:rPr>
              <a:t>not</a:t>
            </a:r>
            <a:r>
              <a:rPr lang="en-US" sz="1400" spc="-40" dirty="0">
                <a:cs typeface="Comic Sans MS"/>
              </a:rPr>
              <a:t> </a:t>
            </a:r>
            <a:r>
              <a:rPr lang="en-US" sz="1400" spc="-5" dirty="0">
                <a:cs typeface="Comic Sans MS"/>
              </a:rPr>
              <a:t>darkness </a:t>
            </a:r>
            <a:r>
              <a:rPr lang="en-US" sz="1400" dirty="0">
                <a:cs typeface="Comic Sans MS"/>
              </a:rPr>
              <a:t> </a:t>
            </a:r>
            <a:r>
              <a:rPr lang="en-US" sz="1400" spc="-5" dirty="0">
                <a:cs typeface="Comic Sans MS"/>
              </a:rPr>
              <a:t>because in dark we do not </a:t>
            </a:r>
            <a:r>
              <a:rPr lang="en-US" sz="1400" dirty="0">
                <a:cs typeface="Comic Sans MS"/>
              </a:rPr>
              <a:t>see </a:t>
            </a:r>
            <a:r>
              <a:rPr lang="en-US" sz="1400" spc="-5" dirty="0">
                <a:cs typeface="Comic Sans MS"/>
              </a:rPr>
              <a:t>black</a:t>
            </a:r>
            <a:r>
              <a:rPr lang="en-US" sz="1400" spc="-35" dirty="0">
                <a:cs typeface="Comic Sans MS"/>
              </a:rPr>
              <a:t> </a:t>
            </a:r>
            <a:r>
              <a:rPr lang="en-US" sz="1400" dirty="0" smtClean="0">
                <a:cs typeface="Comic Sans MS"/>
              </a:rPr>
              <a:t>only)</a:t>
            </a:r>
            <a:endParaRPr lang="en-US" sz="1400" dirty="0" smtClean="0">
              <a:cs typeface="Book Antiqua"/>
            </a:endParaRPr>
          </a:p>
          <a:p>
            <a:pPr marL="355600" marR="991869" indent="-342900">
              <a:lnSpc>
                <a:spcPct val="100000"/>
              </a:lnSpc>
              <a:buFont typeface="Courier New" charset="0"/>
              <a:buChar char="o"/>
            </a:pPr>
            <a:r>
              <a:rPr lang="en-US" sz="1400" spc="-5" dirty="0" smtClean="0">
                <a:cs typeface="Times New Roman"/>
              </a:rPr>
              <a:t>Colors </a:t>
            </a:r>
            <a:r>
              <a:rPr lang="en-US" sz="1400" dirty="0" smtClean="0">
                <a:cs typeface="Times New Roman"/>
              </a:rPr>
              <a:t>have </a:t>
            </a:r>
            <a:r>
              <a:rPr lang="en-US" sz="1400" spc="-10" dirty="0" smtClean="0">
                <a:cs typeface="Times New Roman"/>
              </a:rPr>
              <a:t>three </a:t>
            </a:r>
            <a:r>
              <a:rPr lang="en-US" sz="1400" dirty="0" smtClean="0">
                <a:cs typeface="Times New Roman"/>
              </a:rPr>
              <a:t>attributes </a:t>
            </a:r>
            <a:r>
              <a:rPr lang="en-US" sz="1400" spc="-5" dirty="0" smtClean="0">
                <a:cs typeface="Times New Roman"/>
              </a:rPr>
              <a:t>hue, </a:t>
            </a:r>
            <a:r>
              <a:rPr lang="en-US" sz="1400" spc="-15" dirty="0" smtClean="0">
                <a:cs typeface="Times New Roman"/>
              </a:rPr>
              <a:t>intensity, </a:t>
            </a:r>
            <a:r>
              <a:rPr lang="en-US" sz="1400" spc="-5" dirty="0" smtClean="0">
                <a:cs typeface="Times New Roman"/>
              </a:rPr>
              <a:t>and </a:t>
            </a:r>
            <a:r>
              <a:rPr lang="en-US" sz="1400" dirty="0" smtClean="0">
                <a:cs typeface="Times New Roman"/>
              </a:rPr>
              <a:t>saturation  </a:t>
            </a:r>
            <a:r>
              <a:rPr lang="en-US" sz="1400" spc="-10" dirty="0" smtClean="0">
                <a:cs typeface="Times New Roman"/>
              </a:rPr>
              <a:t>(degree </a:t>
            </a:r>
            <a:r>
              <a:rPr lang="en-US" sz="1400" dirty="0" smtClean="0">
                <a:cs typeface="Times New Roman"/>
              </a:rPr>
              <a:t>of </a:t>
            </a:r>
            <a:r>
              <a:rPr lang="en-US" sz="1400" spc="-10" dirty="0" smtClean="0">
                <a:cs typeface="Times New Roman"/>
              </a:rPr>
              <a:t>freedom </a:t>
            </a:r>
            <a:r>
              <a:rPr lang="en-US" sz="1400" spc="-15" dirty="0" smtClean="0">
                <a:cs typeface="Times New Roman"/>
              </a:rPr>
              <a:t>from </a:t>
            </a:r>
            <a:r>
              <a:rPr lang="en-US" sz="1400" spc="-5" dirty="0" smtClean="0">
                <a:cs typeface="Times New Roman"/>
              </a:rPr>
              <a:t>dilution with</a:t>
            </a:r>
            <a:r>
              <a:rPr lang="en-US" sz="1400" spc="30" dirty="0" smtClean="0">
                <a:cs typeface="Times New Roman"/>
              </a:rPr>
              <a:t> </a:t>
            </a:r>
            <a:r>
              <a:rPr lang="en-US" sz="1400" spc="-5" dirty="0" smtClean="0">
                <a:cs typeface="Times New Roman"/>
              </a:rPr>
              <a:t>white).</a:t>
            </a:r>
            <a:endParaRPr lang="en-US" sz="14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ourier New" charset="0"/>
              <a:buChar char="o"/>
            </a:pPr>
            <a:r>
              <a:rPr lang="en-US" sz="1400" dirty="0" smtClean="0">
                <a:cs typeface="Times New Roman"/>
              </a:rPr>
              <a:t>For </a:t>
            </a:r>
            <a:r>
              <a:rPr lang="en-US" sz="1400" dirty="0">
                <a:cs typeface="Times New Roman"/>
              </a:rPr>
              <a:t>any color </a:t>
            </a:r>
            <a:r>
              <a:rPr lang="en-US" sz="1400" spc="-10" dirty="0">
                <a:cs typeface="Times New Roman"/>
              </a:rPr>
              <a:t>there </a:t>
            </a:r>
            <a:r>
              <a:rPr lang="en-US" sz="1400" spc="-5" dirty="0">
                <a:cs typeface="Times New Roman"/>
              </a:rPr>
              <a:t>is </a:t>
            </a:r>
            <a:r>
              <a:rPr lang="en-US" sz="1400" dirty="0">
                <a:cs typeface="Times New Roman"/>
              </a:rPr>
              <a:t>a complementary color that, </a:t>
            </a:r>
            <a:r>
              <a:rPr lang="en-US" sz="1400" spc="-10" dirty="0">
                <a:cs typeface="Times New Roman"/>
              </a:rPr>
              <a:t>when</a:t>
            </a:r>
            <a:r>
              <a:rPr lang="en-US" sz="1400" spc="-190" dirty="0">
                <a:cs typeface="Times New Roman"/>
              </a:rPr>
              <a:t> </a:t>
            </a:r>
            <a:r>
              <a:rPr lang="en-US" sz="1400" spc="-10" dirty="0" smtClean="0">
                <a:cs typeface="Times New Roman"/>
              </a:rPr>
              <a:t>properly</a:t>
            </a:r>
            <a:r>
              <a:rPr lang="en-US" sz="1400" dirty="0" smtClean="0">
                <a:cs typeface="Times New Roman"/>
              </a:rPr>
              <a:t> mixed </a:t>
            </a:r>
            <a:r>
              <a:rPr lang="en-US" sz="1400" spc="-5" dirty="0">
                <a:cs typeface="Times New Roman"/>
              </a:rPr>
              <a:t>with </a:t>
            </a:r>
            <a:r>
              <a:rPr lang="en-US" sz="1400" dirty="0" smtClean="0">
                <a:cs typeface="Times New Roman"/>
              </a:rPr>
              <a:t>it,</a:t>
            </a: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cs typeface="Times New Roman"/>
              </a:rPr>
              <a:t>produces </a:t>
            </a:r>
            <a:r>
              <a:rPr lang="en-US" sz="1400" dirty="0">
                <a:cs typeface="Times New Roman"/>
              </a:rPr>
              <a:t>a sensation of</a:t>
            </a:r>
            <a:r>
              <a:rPr lang="en-US" sz="1400" spc="-35" dirty="0">
                <a:cs typeface="Times New Roman"/>
              </a:rPr>
              <a:t> </a:t>
            </a:r>
            <a:r>
              <a:rPr lang="en-US" sz="1400" spc="-5" dirty="0" smtClean="0">
                <a:cs typeface="Times New Roman"/>
              </a:rPr>
              <a:t>white.</a:t>
            </a:r>
          </a:p>
          <a:p>
            <a:pPr marL="355600" indent="-342900">
              <a:lnSpc>
                <a:spcPct val="100000"/>
              </a:lnSpc>
              <a:buFont typeface="Courier New" charset="0"/>
              <a:buChar char="o"/>
            </a:pPr>
            <a:r>
              <a:rPr lang="en-US" sz="1400" dirty="0">
                <a:cs typeface="Times New Roman"/>
              </a:rPr>
              <a:t>Black </a:t>
            </a:r>
            <a:r>
              <a:rPr lang="en-US" sz="1400" spc="-5" dirty="0">
                <a:cs typeface="Times New Roman"/>
              </a:rPr>
              <a:t>is the </a:t>
            </a:r>
            <a:r>
              <a:rPr lang="en-US" sz="1400" dirty="0">
                <a:cs typeface="Times New Roman"/>
              </a:rPr>
              <a:t>sensation </a:t>
            </a:r>
            <a:r>
              <a:rPr lang="en-US" sz="1400" spc="-10" dirty="0">
                <a:cs typeface="Times New Roman"/>
              </a:rPr>
              <a:t>produced </a:t>
            </a:r>
            <a:r>
              <a:rPr lang="en-US" sz="1400" spc="-5" dirty="0">
                <a:cs typeface="Times New Roman"/>
              </a:rPr>
              <a:t>by the absence </a:t>
            </a:r>
            <a:r>
              <a:rPr lang="en-US" sz="1400" dirty="0">
                <a:cs typeface="Times New Roman"/>
              </a:rPr>
              <a:t>of light, </a:t>
            </a:r>
            <a:r>
              <a:rPr lang="en-US" sz="1400" spc="-5" dirty="0">
                <a:cs typeface="Times New Roman"/>
              </a:rPr>
              <a:t>but </a:t>
            </a:r>
            <a:r>
              <a:rPr lang="en-US" sz="1400" dirty="0">
                <a:cs typeface="Times New Roman"/>
              </a:rPr>
              <a:t>it </a:t>
            </a:r>
            <a:r>
              <a:rPr lang="en-US" sz="1400" spc="-5" dirty="0">
                <a:cs typeface="Times New Roman"/>
              </a:rPr>
              <a:t>is  </a:t>
            </a:r>
            <a:r>
              <a:rPr lang="en-US" sz="1400" spc="-10" dirty="0">
                <a:cs typeface="Times New Roman"/>
              </a:rPr>
              <a:t>probably </a:t>
            </a:r>
            <a:r>
              <a:rPr lang="en-US" sz="1400" dirty="0">
                <a:cs typeface="Times New Roman"/>
              </a:rPr>
              <a:t>a positive sensation because the blind eye does </a:t>
            </a:r>
            <a:r>
              <a:rPr lang="en-US" sz="1400" spc="-5" dirty="0">
                <a:cs typeface="Times New Roman"/>
              </a:rPr>
              <a:t>not</a:t>
            </a:r>
            <a:r>
              <a:rPr lang="en-US" sz="1400" spc="-70" dirty="0">
                <a:cs typeface="Times New Roman"/>
              </a:rPr>
              <a:t> </a:t>
            </a:r>
            <a:r>
              <a:rPr lang="en-US" sz="1400" dirty="0">
                <a:cs typeface="Times New Roman"/>
              </a:rPr>
              <a:t>“see  black;” </a:t>
            </a:r>
            <a:r>
              <a:rPr lang="en-US" sz="1400" spc="-35" dirty="0">
                <a:cs typeface="Times New Roman"/>
              </a:rPr>
              <a:t>rather, </a:t>
            </a:r>
            <a:r>
              <a:rPr lang="en-US" sz="1400" dirty="0">
                <a:cs typeface="Times New Roman"/>
              </a:rPr>
              <a:t>it “sees</a:t>
            </a:r>
            <a:r>
              <a:rPr lang="en-US" sz="1400" spc="-75" dirty="0">
                <a:cs typeface="Times New Roman"/>
              </a:rPr>
              <a:t> </a:t>
            </a:r>
            <a:r>
              <a:rPr lang="en-US" sz="1400" dirty="0" smtClean="0">
                <a:cs typeface="Times New Roman"/>
              </a:rPr>
              <a:t>nothing.</a:t>
            </a:r>
            <a:endParaRPr lang="en-US" sz="1400" dirty="0"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1788" y="1782403"/>
            <a:ext cx="490840" cy="307777"/>
          </a:xfrm>
          <a:prstGeom prst="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09017" y="1782403"/>
            <a:ext cx="429541" cy="307777"/>
          </a:xfrm>
          <a:prstGeom prst="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34172" y="1782403"/>
            <a:ext cx="591444" cy="307777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06180" y="2178684"/>
            <a:ext cx="703654" cy="307777"/>
          </a:xfrm>
          <a:prstGeom prst="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09834" y="2172691"/>
            <a:ext cx="68480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orange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4637" y="2172691"/>
            <a:ext cx="651140" cy="307777"/>
          </a:xfrm>
          <a:prstGeom prst="rect">
            <a:avLst/>
          </a:prstGeom>
          <a:solidFill>
            <a:srgbClr val="E4CBE7"/>
          </a:solidFill>
          <a:ln>
            <a:solidFill>
              <a:srgbClr val="E4CBE7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purple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2643" y="4855923"/>
            <a:ext cx="7141136" cy="103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528693"/>
                </a:solidFill>
              </a:rPr>
              <a:t>History of color vision</a:t>
            </a:r>
            <a:r>
              <a:rPr lang="en-US" sz="1800" dirty="0" smtClean="0">
                <a:solidFill>
                  <a:srgbClr val="528693"/>
                </a:solidFill>
              </a:rPr>
              <a:t>:</a:t>
            </a:r>
            <a:endParaRPr lang="en-US" sz="1800" dirty="0">
              <a:solidFill>
                <a:srgbClr val="528693"/>
              </a:solidFill>
            </a:endParaRPr>
          </a:p>
          <a:p>
            <a:pPr marL="12700" marR="5080">
              <a:lnSpc>
                <a:spcPct val="120000"/>
              </a:lnSpc>
            </a:pPr>
            <a:r>
              <a:rPr lang="en-US" sz="1800" spc="-5" dirty="0">
                <a:cs typeface="Comic Sans MS"/>
              </a:rPr>
              <a:t>Newton </a:t>
            </a:r>
            <a:r>
              <a:rPr lang="en-US" sz="1800" spc="-10" dirty="0">
                <a:cs typeface="Comic Sans MS"/>
              </a:rPr>
              <a:t>(1704) used </a:t>
            </a:r>
            <a:r>
              <a:rPr lang="en-US" sz="1800" spc="-5" dirty="0">
                <a:cs typeface="Comic Sans MS"/>
              </a:rPr>
              <a:t>a prism to show that  sunlight </a:t>
            </a:r>
            <a:r>
              <a:rPr lang="en-US" sz="1800" spc="-10" dirty="0">
                <a:cs typeface="Comic Sans MS"/>
              </a:rPr>
              <a:t>was </a:t>
            </a:r>
            <a:r>
              <a:rPr lang="en-US" sz="1800" spc="-5" dirty="0">
                <a:cs typeface="Comic Sans MS"/>
              </a:rPr>
              <a:t>composed of light </a:t>
            </a:r>
            <a:r>
              <a:rPr lang="en-US" sz="1800" spc="-10" dirty="0">
                <a:cs typeface="Comic Sans MS"/>
              </a:rPr>
              <a:t>with </a:t>
            </a:r>
            <a:r>
              <a:rPr lang="en-US" sz="1800" spc="-5" dirty="0">
                <a:cs typeface="Comic Sans MS"/>
              </a:rPr>
              <a:t>all  colors in the </a:t>
            </a:r>
            <a:r>
              <a:rPr lang="en-US" sz="1800" spc="-10" dirty="0">
                <a:cs typeface="Comic Sans MS"/>
              </a:rPr>
              <a:t>rainbow. </a:t>
            </a:r>
            <a:r>
              <a:rPr lang="en-US" sz="1800" spc="-5" dirty="0">
                <a:cs typeface="Comic Sans MS"/>
              </a:rPr>
              <a:t>He defined it as</a:t>
            </a:r>
            <a:r>
              <a:rPr lang="en-US" sz="1800" spc="120" dirty="0">
                <a:cs typeface="Comic Sans MS"/>
              </a:rPr>
              <a:t> </a:t>
            </a:r>
            <a:r>
              <a:rPr lang="en-US" sz="1800" spc="-10" dirty="0" smtClean="0">
                <a:cs typeface="Comic Sans MS"/>
              </a:rPr>
              <a:t>the</a:t>
            </a:r>
            <a:r>
              <a:rPr lang="en-US" sz="1800" dirty="0" smtClean="0">
                <a:cs typeface="Comic Sans MS"/>
              </a:rPr>
              <a:t> </a:t>
            </a:r>
            <a:r>
              <a:rPr lang="en-US" sz="1800" spc="-5" dirty="0" smtClean="0">
                <a:cs typeface="Comic Sans MS"/>
              </a:rPr>
              <a:t>spectrum.</a:t>
            </a:r>
            <a:endParaRPr lang="en-US" sz="1800" dirty="0">
              <a:cs typeface="Comic Sans MS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7916446" y="1628801"/>
            <a:ext cx="3662957" cy="2064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7916446" y="1196752"/>
            <a:ext cx="3662957" cy="432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151491" y="4855923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16" name="object 2"/>
          <p:cNvSpPr/>
          <p:nvPr/>
        </p:nvSpPr>
        <p:spPr>
          <a:xfrm>
            <a:off x="7907607" y="3573016"/>
            <a:ext cx="3671796" cy="266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Curved Connector 16"/>
          <p:cNvCxnSpPr/>
          <p:nvPr/>
        </p:nvCxnSpPr>
        <p:spPr>
          <a:xfrm>
            <a:off x="6670476" y="2996952"/>
            <a:ext cx="1368152" cy="123691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 smtClean="0">
                <a:cs typeface="Comic Sans MS"/>
              </a:rPr>
              <a:t>Color vision theory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61015"/>
              </p:ext>
            </p:extLst>
          </p:nvPr>
        </p:nvGraphicFramePr>
        <p:xfrm>
          <a:off x="609459" y="1241884"/>
          <a:ext cx="10969944" cy="4966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2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24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209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pc="-5" dirty="0" smtClean="0">
                          <a:cs typeface="Comic Sans MS"/>
                        </a:rPr>
                        <a:t>Young </a:t>
                      </a:r>
                      <a:r>
                        <a:rPr lang="en-US" dirty="0" smtClean="0">
                          <a:cs typeface="Comic Sans MS"/>
                        </a:rPr>
                        <a:t>- </a:t>
                      </a:r>
                      <a:r>
                        <a:rPr lang="en-US" spc="-5" dirty="0" smtClean="0">
                          <a:cs typeface="Comic Sans MS"/>
                        </a:rPr>
                        <a:t>Helmholtz theory (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Trichromatic theory) </a:t>
                      </a:r>
                      <a:r>
                        <a:rPr lang="en-US" spc="-5" dirty="0" smtClean="0">
                          <a:cs typeface="Comic Sans MS"/>
                        </a:rPr>
                        <a:t>:</a:t>
                      </a:r>
                    </a:p>
                    <a:p>
                      <a:pPr algn="ctr"/>
                      <a:r>
                        <a:rPr lang="en-US" sz="1800" spc="-5" dirty="0" smtClean="0">
                          <a:solidFill>
                            <a:schemeClr val="tx1"/>
                          </a:solidFill>
                        </a:rPr>
                        <a:t>we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have 3 </a:t>
                      </a:r>
                      <a:r>
                        <a:rPr lang="en-US" sz="1800" spc="-5" dirty="0" smtClean="0">
                          <a:solidFill>
                            <a:schemeClr val="tx1"/>
                          </a:solidFill>
                        </a:rPr>
                        <a:t>kinds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of cones </a:t>
                      </a:r>
                      <a:r>
                        <a:rPr lang="en-US" sz="1800" spc="-5" dirty="0" smtClean="0">
                          <a:solidFill>
                            <a:schemeClr val="tx1"/>
                          </a:solidFill>
                        </a:rPr>
                        <a:t>each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has a specific  </a:t>
                      </a:r>
                      <a:r>
                        <a:rPr lang="en-US" sz="1800" spc="-5" dirty="0" err="1" smtClean="0">
                          <a:solidFill>
                            <a:schemeClr val="tx1"/>
                          </a:solidFill>
                        </a:rPr>
                        <a:t>photopigment</a:t>
                      </a:r>
                      <a:r>
                        <a:rPr lang="en-US" sz="1800" spc="-5" dirty="0" smtClean="0">
                          <a:solidFill>
                            <a:schemeClr val="tx1"/>
                          </a:solidFill>
                        </a:rPr>
                        <a:t> (rhodopsin) &amp; is sensitive to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one of  </a:t>
                      </a:r>
                      <a:r>
                        <a:rPr lang="en-US" sz="1800" spc="-5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 primary</a:t>
                      </a:r>
                      <a:r>
                        <a:rPr lang="en-US" sz="1800" spc="-13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colors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99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Blue</a:t>
                      </a:r>
                      <a:r>
                        <a:rPr lang="en-US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cone system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Green cone</a:t>
                      </a:r>
                      <a:r>
                        <a:rPr lang="en-US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 system 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solidFill>
                      <a:srgbClr val="CE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Red cone system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solidFill>
                      <a:srgbClr val="F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19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b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en-US" b="0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pigment</a:t>
                      </a:r>
                      <a:endParaRPr lang="en-US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S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pigment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( blue 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sensation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pigment)</a:t>
                      </a:r>
                      <a:endParaRPr lang="en-US" sz="16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M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pigment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( green 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sensation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pigment)</a:t>
                      </a:r>
                      <a:endParaRPr lang="en-US" sz="16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EEB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5" dirty="0" smtClean="0">
                          <a:solidFill>
                            <a:schemeClr val="tx1"/>
                          </a:solidFill>
                          <a:latin typeface="+mn-lt"/>
                        </a:rPr>
                        <a:t>L pigment ( 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red  sensation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  <a:latin typeface="+mn-lt"/>
                        </a:rPr>
                        <a:t>pigment)</a:t>
                      </a:r>
                      <a:endParaRPr lang="en-US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Wave length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short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wave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length ( </a:t>
                      </a:r>
                      <a:r>
                        <a:rPr lang="en-US" sz="1600" b="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mic Sans MS"/>
                        </a:rPr>
                        <a:t>440 nm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)</a:t>
                      </a:r>
                      <a:endParaRPr lang="en-US" sz="16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middle wave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length ( </a:t>
                      </a:r>
                      <a:r>
                        <a:rPr lang="en-US" sz="1600" b="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mic Sans MS"/>
                        </a:rPr>
                        <a:t>535 nm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senses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green color &amp; less</a:t>
                      </a:r>
                      <a:r>
                        <a:rPr lang="en-US" sz="1600" b="0" spc="-15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to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yellow)</a:t>
                      </a:r>
                      <a:endParaRPr lang="en-US" sz="16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EEB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large  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</a:rPr>
                        <a:t>wave</a:t>
                      </a:r>
                      <a:r>
                        <a:rPr lang="en-US" sz="1600" spc="-1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length at or &gt; </a:t>
                      </a:r>
                      <a:r>
                        <a:rPr lang="en-US" sz="1600" spc="-1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535 nm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US" sz="1600" spc="5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</a:rPr>
                        <a:t>senses</a:t>
                      </a:r>
                      <a:r>
                        <a:rPr lang="en-US" sz="1600" spc="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</a:rPr>
                        <a:t>the 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red &amp; yellow color</a:t>
                      </a:r>
                      <a:endParaRPr lang="en-US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Absorbing light</a:t>
                      </a:r>
                      <a:r>
                        <a:rPr lang="en-US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 at</a:t>
                      </a: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a:rPr>
                        <a:t>-</a:t>
                      </a:r>
                      <a:endParaRPr lang="en-US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The</a:t>
                      </a:r>
                      <a:r>
                        <a:rPr lang="en-US" sz="1600" b="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omic Sans MS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light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 absorbed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at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green</a:t>
                      </a:r>
                      <a:r>
                        <a:rPr lang="en-US" sz="1600" b="0" spc="-114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 </a:t>
                      </a:r>
                      <a:r>
                        <a:rPr lang="en-US" sz="16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portion</a:t>
                      </a:r>
                      <a:endParaRPr lang="en-US" sz="16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EEB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The light absorbed</a:t>
                      </a:r>
                      <a:r>
                        <a:rPr lang="en-US" sz="1600" spc="-5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at the 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</a:rPr>
                        <a:t>red</a:t>
                      </a:r>
                      <a:r>
                        <a:rPr lang="en-US" sz="1600" spc="-6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5" dirty="0" smtClean="0">
                          <a:solidFill>
                            <a:schemeClr val="tx1"/>
                          </a:solidFill>
                        </a:rPr>
                        <a:t>portion</a:t>
                      </a:r>
                      <a:endParaRPr lang="en-US" sz="16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872">
                <a:tc gridSpan="4"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The </a:t>
                      </a:r>
                      <a:r>
                        <a:rPr lang="en-US" sz="14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three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primary colors are  </a:t>
                      </a:r>
                      <a:r>
                        <a:rPr lang="en-US" sz="14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perceived by three photoreceptor pigments </a:t>
                      </a:r>
                      <a:r>
                        <a:rPr lang="en-US" sz="1400" b="0" spc="-1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(with broad </a:t>
                      </a:r>
                      <a:r>
                        <a:rPr lang="en-US" sz="14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absorption</a:t>
                      </a:r>
                      <a:r>
                        <a:rPr lang="en-US" sz="1400" b="0" spc="12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 </a:t>
                      </a:r>
                      <a:r>
                        <a:rPr lang="en-US" sz="1400" b="0" spc="-5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curves).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White light </a:t>
                      </a:r>
                      <a:r>
                        <a:rPr lang="en-US" sz="1400" spc="-5" dirty="0" smtClean="0"/>
                        <a:t>is </a:t>
                      </a:r>
                      <a:r>
                        <a:rPr lang="en-US" sz="1400" dirty="0" smtClean="0"/>
                        <a:t>produced</a:t>
                      </a:r>
                      <a:r>
                        <a:rPr lang="en-US" sz="1400" spc="-120" dirty="0" smtClean="0"/>
                        <a:t> </a:t>
                      </a:r>
                      <a:r>
                        <a:rPr lang="en-US" sz="1400" spc="-5" dirty="0" smtClean="0"/>
                        <a:t>by </a:t>
                      </a:r>
                      <a:r>
                        <a:rPr lang="en-US" sz="1400" dirty="0" smtClean="0"/>
                        <a:t>mixing </a:t>
                      </a:r>
                      <a:r>
                        <a:rPr lang="en-US" sz="1400" spc="-5" dirty="0" smtClean="0"/>
                        <a:t>three</a:t>
                      </a:r>
                      <a:r>
                        <a:rPr lang="en-US" sz="1400" spc="-80" dirty="0" smtClean="0"/>
                        <a:t> </a:t>
                      </a:r>
                      <a:r>
                        <a:rPr lang="en-US" sz="1400" dirty="0" smtClean="0"/>
                        <a:t>colors.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cone system respond to its color at a lower threshold than needed to sense other colors ( red cones respond to red or yellow color at a lower threshold than to green color).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156249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Cone wavelength ranges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object 2"/>
          <p:cNvSpPr/>
          <p:nvPr/>
        </p:nvSpPr>
        <p:spPr>
          <a:xfrm>
            <a:off x="618534" y="1501761"/>
            <a:ext cx="5124912" cy="467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6310437" y="1501760"/>
            <a:ext cx="5262728" cy="387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310437" y="5550018"/>
            <a:ext cx="526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cs typeface="Times New Roman"/>
              </a:rPr>
              <a:t>Light </a:t>
            </a:r>
            <a:r>
              <a:rPr lang="en-US" sz="1600" spc="-5" dirty="0">
                <a:cs typeface="Times New Roman"/>
              </a:rPr>
              <a:t>absorption by the pigments </a:t>
            </a:r>
            <a:r>
              <a:rPr lang="en-US" sz="1600" dirty="0">
                <a:cs typeface="Times New Roman"/>
              </a:rPr>
              <a:t>of </a:t>
            </a:r>
            <a:r>
              <a:rPr lang="en-US" sz="1600" spc="-10" dirty="0">
                <a:cs typeface="Times New Roman"/>
              </a:rPr>
              <a:t>three </a:t>
            </a:r>
            <a:r>
              <a:rPr lang="en-US" sz="1600" spc="-5">
                <a:cs typeface="Times New Roman"/>
              </a:rPr>
              <a:t>color-receptive</a:t>
            </a:r>
            <a:r>
              <a:rPr lang="en-US" sz="1600" spc="25">
                <a:cs typeface="Times New Roman"/>
              </a:rPr>
              <a:t> </a:t>
            </a:r>
            <a:r>
              <a:rPr lang="en-US" sz="1600" spc="-5" smtClean="0">
                <a:cs typeface="Times New Roman"/>
              </a:rPr>
              <a:t>cones</a:t>
            </a:r>
            <a:r>
              <a:rPr lang="en-US" sz="1600" dirty="0" smtClean="0">
                <a:cs typeface="Times New Roman"/>
              </a:rPr>
              <a:t> </a:t>
            </a:r>
            <a:r>
              <a:rPr lang="en-US" sz="1600" smtClean="0">
                <a:cs typeface="Times New Roman"/>
              </a:rPr>
              <a:t>of </a:t>
            </a:r>
            <a:r>
              <a:rPr lang="en-US" sz="1600" spc="-5" dirty="0">
                <a:cs typeface="Times New Roman"/>
              </a:rPr>
              <a:t>human</a:t>
            </a:r>
            <a:r>
              <a:rPr lang="en-US" sz="1600" spc="-95" dirty="0">
                <a:cs typeface="Times New Roman"/>
              </a:rPr>
              <a:t> </a:t>
            </a:r>
            <a:r>
              <a:rPr lang="en-US" sz="1600" spc="-5" dirty="0">
                <a:cs typeface="Times New Roman"/>
              </a:rPr>
              <a:t>retina</a:t>
            </a:r>
            <a:r>
              <a:rPr lang="en-US" sz="1600" spc="-5" dirty="0" smtClean="0">
                <a:cs typeface="Times New Roman"/>
              </a:rPr>
              <a:t>.</a:t>
            </a:r>
            <a:endParaRPr lang="en-US" sz="1600" dirty="0"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10437" y="5517232"/>
            <a:ext cx="5268966" cy="0"/>
          </a:xfrm>
          <a:prstGeom prst="line">
            <a:avLst/>
          </a:prstGeom>
          <a:ln w="28575">
            <a:solidFill>
              <a:srgbClr val="E1F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79403" y="5550018"/>
            <a:ext cx="0" cy="606942"/>
          </a:xfrm>
          <a:prstGeom prst="line">
            <a:avLst/>
          </a:prstGeom>
          <a:ln w="28575">
            <a:solidFill>
              <a:srgbClr val="CEEB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10437" y="6173937"/>
            <a:ext cx="5268966" cy="0"/>
          </a:xfrm>
          <a:prstGeom prst="line">
            <a:avLst/>
          </a:prstGeom>
          <a:ln w="28575">
            <a:solidFill>
              <a:srgbClr val="F6E2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10437" y="5550018"/>
            <a:ext cx="0" cy="606942"/>
          </a:xfrm>
          <a:prstGeom prst="line">
            <a:avLst/>
          </a:prstGeom>
          <a:ln w="28575">
            <a:solidFill>
              <a:srgbClr val="FFF6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4111" y="1146849"/>
            <a:ext cx="2880320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4431" y="1146849"/>
            <a:ext cx="1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Cone wavelength ranges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1138028" y="1335892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1000"/>
                </a:lnTo>
              </a:path>
            </a:pathLst>
          </a:custGeom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1138028" y="5526892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1366628" y="2159893"/>
            <a:ext cx="2438400" cy="3367404"/>
          </a:xfrm>
          <a:custGeom>
            <a:avLst/>
            <a:gdLst/>
            <a:ahLst/>
            <a:cxnLst/>
            <a:rect l="l" t="t" r="r" b="b"/>
            <a:pathLst>
              <a:path w="2438400" h="3367404">
                <a:moveTo>
                  <a:pt x="0" y="1461998"/>
                </a:moveTo>
                <a:lnTo>
                  <a:pt x="14842" y="1413288"/>
                </a:lnTo>
                <a:lnTo>
                  <a:pt x="29842" y="1364422"/>
                </a:lnTo>
                <a:lnTo>
                  <a:pt x="45155" y="1315242"/>
                </a:lnTo>
                <a:lnTo>
                  <a:pt x="60939" y="1265592"/>
                </a:lnTo>
                <a:lnTo>
                  <a:pt x="77349" y="1215315"/>
                </a:lnTo>
                <a:lnTo>
                  <a:pt x="94544" y="1164253"/>
                </a:lnTo>
                <a:lnTo>
                  <a:pt x="112679" y="1112251"/>
                </a:lnTo>
                <a:lnTo>
                  <a:pt x="131912" y="1059152"/>
                </a:lnTo>
                <a:lnTo>
                  <a:pt x="152400" y="1004798"/>
                </a:lnTo>
                <a:lnTo>
                  <a:pt x="170033" y="958883"/>
                </a:lnTo>
                <a:lnTo>
                  <a:pt x="188295" y="911423"/>
                </a:lnTo>
                <a:lnTo>
                  <a:pt x="207188" y="862760"/>
                </a:lnTo>
                <a:lnTo>
                  <a:pt x="226710" y="813239"/>
                </a:lnTo>
                <a:lnTo>
                  <a:pt x="246862" y="763202"/>
                </a:lnTo>
                <a:lnTo>
                  <a:pt x="267644" y="712993"/>
                </a:lnTo>
                <a:lnTo>
                  <a:pt x="289056" y="662957"/>
                </a:lnTo>
                <a:lnTo>
                  <a:pt x="311097" y="613435"/>
                </a:lnTo>
                <a:lnTo>
                  <a:pt x="333768" y="564773"/>
                </a:lnTo>
                <a:lnTo>
                  <a:pt x="357069" y="517312"/>
                </a:lnTo>
                <a:lnTo>
                  <a:pt x="381000" y="471398"/>
                </a:lnTo>
                <a:lnTo>
                  <a:pt x="405880" y="424753"/>
                </a:lnTo>
                <a:lnTo>
                  <a:pt x="431904" y="375647"/>
                </a:lnTo>
                <a:lnTo>
                  <a:pt x="458878" y="325238"/>
                </a:lnTo>
                <a:lnTo>
                  <a:pt x="486610" y="274686"/>
                </a:lnTo>
                <a:lnTo>
                  <a:pt x="514908" y="225150"/>
                </a:lnTo>
                <a:lnTo>
                  <a:pt x="543579" y="177790"/>
                </a:lnTo>
                <a:lnTo>
                  <a:pt x="572430" y="133765"/>
                </a:lnTo>
                <a:lnTo>
                  <a:pt x="601271" y="94233"/>
                </a:lnTo>
                <a:lnTo>
                  <a:pt x="629907" y="60356"/>
                </a:lnTo>
                <a:lnTo>
                  <a:pt x="658148" y="33291"/>
                </a:lnTo>
                <a:lnTo>
                  <a:pt x="724194" y="850"/>
                </a:lnTo>
                <a:lnTo>
                  <a:pt x="763883" y="0"/>
                </a:lnTo>
                <a:lnTo>
                  <a:pt x="804062" y="9713"/>
                </a:lnTo>
                <a:lnTo>
                  <a:pt x="843930" y="28057"/>
                </a:lnTo>
                <a:lnTo>
                  <a:pt x="882685" y="53098"/>
                </a:lnTo>
                <a:lnTo>
                  <a:pt x="919525" y="82903"/>
                </a:lnTo>
                <a:lnTo>
                  <a:pt x="953647" y="115538"/>
                </a:lnTo>
                <a:lnTo>
                  <a:pt x="984250" y="149072"/>
                </a:lnTo>
                <a:lnTo>
                  <a:pt x="1008036" y="180613"/>
                </a:lnTo>
                <a:lnTo>
                  <a:pt x="1028971" y="215829"/>
                </a:lnTo>
                <a:lnTo>
                  <a:pt x="1047618" y="254510"/>
                </a:lnTo>
                <a:lnTo>
                  <a:pt x="1064540" y="296446"/>
                </a:lnTo>
                <a:lnTo>
                  <a:pt x="1080301" y="341427"/>
                </a:lnTo>
                <a:lnTo>
                  <a:pt x="1095464" y="389243"/>
                </a:lnTo>
                <a:lnTo>
                  <a:pt x="1110592" y="439683"/>
                </a:lnTo>
                <a:lnTo>
                  <a:pt x="1126250" y="492538"/>
                </a:lnTo>
                <a:lnTo>
                  <a:pt x="1143000" y="547598"/>
                </a:lnTo>
                <a:lnTo>
                  <a:pt x="1156020" y="590818"/>
                </a:lnTo>
                <a:lnTo>
                  <a:pt x="1168929" y="636189"/>
                </a:lnTo>
                <a:lnTo>
                  <a:pt x="1181742" y="683478"/>
                </a:lnTo>
                <a:lnTo>
                  <a:pt x="1194477" y="732453"/>
                </a:lnTo>
                <a:lnTo>
                  <a:pt x="1207148" y="782884"/>
                </a:lnTo>
                <a:lnTo>
                  <a:pt x="1219771" y="834538"/>
                </a:lnTo>
                <a:lnTo>
                  <a:pt x="1232363" y="887185"/>
                </a:lnTo>
                <a:lnTo>
                  <a:pt x="1244938" y="940592"/>
                </a:lnTo>
                <a:lnTo>
                  <a:pt x="1257514" y="994529"/>
                </a:lnTo>
                <a:lnTo>
                  <a:pt x="1270105" y="1048763"/>
                </a:lnTo>
                <a:lnTo>
                  <a:pt x="1282729" y="1103063"/>
                </a:lnTo>
                <a:lnTo>
                  <a:pt x="1295400" y="1157198"/>
                </a:lnTo>
                <a:lnTo>
                  <a:pt x="1306285" y="1203837"/>
                </a:lnTo>
                <a:lnTo>
                  <a:pt x="1317171" y="1251170"/>
                </a:lnTo>
                <a:lnTo>
                  <a:pt x="1328057" y="1299115"/>
                </a:lnTo>
                <a:lnTo>
                  <a:pt x="1338942" y="1347587"/>
                </a:lnTo>
                <a:lnTo>
                  <a:pt x="1349828" y="1396503"/>
                </a:lnTo>
                <a:lnTo>
                  <a:pt x="1360714" y="1445780"/>
                </a:lnTo>
                <a:lnTo>
                  <a:pt x="1371599" y="1495335"/>
                </a:lnTo>
                <a:lnTo>
                  <a:pt x="1382485" y="1545085"/>
                </a:lnTo>
                <a:lnTo>
                  <a:pt x="1393371" y="1594945"/>
                </a:lnTo>
                <a:lnTo>
                  <a:pt x="1404257" y="1644833"/>
                </a:lnTo>
                <a:lnTo>
                  <a:pt x="1415142" y="1694666"/>
                </a:lnTo>
                <a:lnTo>
                  <a:pt x="1426028" y="1744360"/>
                </a:lnTo>
                <a:lnTo>
                  <a:pt x="1436914" y="1793831"/>
                </a:lnTo>
                <a:lnTo>
                  <a:pt x="1447800" y="1842998"/>
                </a:lnTo>
                <a:lnTo>
                  <a:pt x="1458324" y="1892525"/>
                </a:lnTo>
                <a:lnTo>
                  <a:pt x="1468238" y="1942969"/>
                </a:lnTo>
                <a:lnTo>
                  <a:pt x="1477707" y="1994079"/>
                </a:lnTo>
                <a:lnTo>
                  <a:pt x="1486899" y="2045605"/>
                </a:lnTo>
                <a:lnTo>
                  <a:pt x="1495980" y="2097299"/>
                </a:lnTo>
                <a:lnTo>
                  <a:pt x="1505116" y="2148908"/>
                </a:lnTo>
                <a:lnTo>
                  <a:pt x="1514475" y="2200185"/>
                </a:lnTo>
                <a:lnTo>
                  <a:pt x="1524222" y="2250879"/>
                </a:lnTo>
                <a:lnTo>
                  <a:pt x="1534524" y="2300739"/>
                </a:lnTo>
                <a:lnTo>
                  <a:pt x="1545549" y="2349517"/>
                </a:lnTo>
                <a:lnTo>
                  <a:pt x="1557462" y="2396961"/>
                </a:lnTo>
                <a:lnTo>
                  <a:pt x="1570430" y="2442823"/>
                </a:lnTo>
                <a:lnTo>
                  <a:pt x="1584621" y="2486852"/>
                </a:lnTo>
                <a:lnTo>
                  <a:pt x="1600200" y="2528798"/>
                </a:lnTo>
                <a:lnTo>
                  <a:pt x="1621325" y="2579235"/>
                </a:lnTo>
                <a:lnTo>
                  <a:pt x="1643252" y="2626867"/>
                </a:lnTo>
                <a:lnTo>
                  <a:pt x="1666152" y="2672038"/>
                </a:lnTo>
                <a:lnTo>
                  <a:pt x="1690197" y="2715090"/>
                </a:lnTo>
                <a:lnTo>
                  <a:pt x="1715559" y="2756367"/>
                </a:lnTo>
                <a:lnTo>
                  <a:pt x="1742409" y="2796213"/>
                </a:lnTo>
                <a:lnTo>
                  <a:pt x="1770920" y="2834972"/>
                </a:lnTo>
                <a:lnTo>
                  <a:pt x="1801262" y="2872986"/>
                </a:lnTo>
                <a:lnTo>
                  <a:pt x="1833609" y="2910599"/>
                </a:lnTo>
                <a:lnTo>
                  <a:pt x="1868130" y="2948155"/>
                </a:lnTo>
                <a:lnTo>
                  <a:pt x="1905000" y="2985998"/>
                </a:lnTo>
                <a:lnTo>
                  <a:pt x="1938226" y="3017907"/>
                </a:lnTo>
                <a:lnTo>
                  <a:pt x="1973326" y="3049191"/>
                </a:lnTo>
                <a:lnTo>
                  <a:pt x="2010143" y="3079904"/>
                </a:lnTo>
                <a:lnTo>
                  <a:pt x="2048520" y="3110096"/>
                </a:lnTo>
                <a:lnTo>
                  <a:pt x="2088303" y="3139820"/>
                </a:lnTo>
                <a:lnTo>
                  <a:pt x="2129333" y="3169127"/>
                </a:lnTo>
                <a:lnTo>
                  <a:pt x="2171457" y="3198071"/>
                </a:lnTo>
                <a:lnTo>
                  <a:pt x="2214516" y="3226702"/>
                </a:lnTo>
                <a:lnTo>
                  <a:pt x="2258357" y="3255074"/>
                </a:lnTo>
                <a:lnTo>
                  <a:pt x="2302821" y="3283237"/>
                </a:lnTo>
                <a:lnTo>
                  <a:pt x="2347754" y="3311244"/>
                </a:lnTo>
                <a:lnTo>
                  <a:pt x="2392999" y="3339147"/>
                </a:lnTo>
                <a:lnTo>
                  <a:pt x="2438400" y="3366998"/>
                </a:lnTo>
              </a:path>
            </a:pathLst>
          </a:custGeom>
          <a:ln w="57150">
            <a:solidFill>
              <a:srgbClr val="5158EB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2281028" y="2164290"/>
            <a:ext cx="2971800" cy="3365500"/>
          </a:xfrm>
          <a:custGeom>
            <a:avLst/>
            <a:gdLst/>
            <a:ahLst/>
            <a:cxnLst/>
            <a:rect l="l" t="t" r="r" b="b"/>
            <a:pathLst>
              <a:path w="2971800" h="3365500">
                <a:moveTo>
                  <a:pt x="0" y="3057801"/>
                </a:moveTo>
                <a:lnTo>
                  <a:pt x="13234" y="3007261"/>
                </a:lnTo>
                <a:lnTo>
                  <a:pt x="26438" y="2956700"/>
                </a:lnTo>
                <a:lnTo>
                  <a:pt x="39615" y="2906130"/>
                </a:lnTo>
                <a:lnTo>
                  <a:pt x="52770" y="2855567"/>
                </a:lnTo>
                <a:lnTo>
                  <a:pt x="65908" y="2805025"/>
                </a:lnTo>
                <a:lnTo>
                  <a:pt x="79033" y="2754516"/>
                </a:lnTo>
                <a:lnTo>
                  <a:pt x="92151" y="2704057"/>
                </a:lnTo>
                <a:lnTo>
                  <a:pt x="105265" y="2653660"/>
                </a:lnTo>
                <a:lnTo>
                  <a:pt x="118381" y="2603339"/>
                </a:lnTo>
                <a:lnTo>
                  <a:pt x="131504" y="2553110"/>
                </a:lnTo>
                <a:lnTo>
                  <a:pt x="144637" y="2502985"/>
                </a:lnTo>
                <a:lnTo>
                  <a:pt x="157786" y="2452979"/>
                </a:lnTo>
                <a:lnTo>
                  <a:pt x="170955" y="2403107"/>
                </a:lnTo>
                <a:lnTo>
                  <a:pt x="184149" y="2353381"/>
                </a:lnTo>
                <a:lnTo>
                  <a:pt x="197373" y="2303817"/>
                </a:lnTo>
                <a:lnTo>
                  <a:pt x="210631" y="2254428"/>
                </a:lnTo>
                <a:lnTo>
                  <a:pt x="223929" y="2205229"/>
                </a:lnTo>
                <a:lnTo>
                  <a:pt x="237270" y="2156233"/>
                </a:lnTo>
                <a:lnTo>
                  <a:pt x="250660" y="2107455"/>
                </a:lnTo>
                <a:lnTo>
                  <a:pt x="264104" y="2058909"/>
                </a:lnTo>
                <a:lnTo>
                  <a:pt x="277605" y="2010608"/>
                </a:lnTo>
                <a:lnTo>
                  <a:pt x="291168" y="1962567"/>
                </a:lnTo>
                <a:lnTo>
                  <a:pt x="304800" y="1914801"/>
                </a:lnTo>
                <a:lnTo>
                  <a:pt x="319116" y="1864809"/>
                </a:lnTo>
                <a:lnTo>
                  <a:pt x="333491" y="1814472"/>
                </a:lnTo>
                <a:lnTo>
                  <a:pt x="347924" y="1763878"/>
                </a:lnTo>
                <a:lnTo>
                  <a:pt x="362416" y="1713113"/>
                </a:lnTo>
                <a:lnTo>
                  <a:pt x="376967" y="1662266"/>
                </a:lnTo>
                <a:lnTo>
                  <a:pt x="391576" y="1611425"/>
                </a:lnTo>
                <a:lnTo>
                  <a:pt x="406243" y="1560676"/>
                </a:lnTo>
                <a:lnTo>
                  <a:pt x="420970" y="1510109"/>
                </a:lnTo>
                <a:lnTo>
                  <a:pt x="435755" y="1459809"/>
                </a:lnTo>
                <a:lnTo>
                  <a:pt x="450599" y="1409866"/>
                </a:lnTo>
                <a:lnTo>
                  <a:pt x="465502" y="1360366"/>
                </a:lnTo>
                <a:lnTo>
                  <a:pt x="480464" y="1311398"/>
                </a:lnTo>
                <a:lnTo>
                  <a:pt x="495486" y="1263049"/>
                </a:lnTo>
                <a:lnTo>
                  <a:pt x="510566" y="1215406"/>
                </a:lnTo>
                <a:lnTo>
                  <a:pt x="525706" y="1168558"/>
                </a:lnTo>
                <a:lnTo>
                  <a:pt x="540905" y="1122592"/>
                </a:lnTo>
                <a:lnTo>
                  <a:pt x="556163" y="1077595"/>
                </a:lnTo>
                <a:lnTo>
                  <a:pt x="571481" y="1033656"/>
                </a:lnTo>
                <a:lnTo>
                  <a:pt x="586858" y="990862"/>
                </a:lnTo>
                <a:lnTo>
                  <a:pt x="602295" y="949300"/>
                </a:lnTo>
                <a:lnTo>
                  <a:pt x="617792" y="909059"/>
                </a:lnTo>
                <a:lnTo>
                  <a:pt x="633349" y="870226"/>
                </a:lnTo>
                <a:lnTo>
                  <a:pt x="657915" y="811422"/>
                </a:lnTo>
                <a:lnTo>
                  <a:pt x="682629" y="754750"/>
                </a:lnTo>
                <a:lnTo>
                  <a:pt x="707491" y="700202"/>
                </a:lnTo>
                <a:lnTo>
                  <a:pt x="732499" y="647772"/>
                </a:lnTo>
                <a:lnTo>
                  <a:pt x="757654" y="597452"/>
                </a:lnTo>
                <a:lnTo>
                  <a:pt x="782955" y="549236"/>
                </a:lnTo>
                <a:lnTo>
                  <a:pt x="808402" y="503116"/>
                </a:lnTo>
                <a:lnTo>
                  <a:pt x="833995" y="459086"/>
                </a:lnTo>
                <a:lnTo>
                  <a:pt x="859734" y="417139"/>
                </a:lnTo>
                <a:lnTo>
                  <a:pt x="885618" y="377268"/>
                </a:lnTo>
                <a:lnTo>
                  <a:pt x="911646" y="339465"/>
                </a:lnTo>
                <a:lnTo>
                  <a:pt x="937820" y="303724"/>
                </a:lnTo>
                <a:lnTo>
                  <a:pt x="964138" y="270038"/>
                </a:lnTo>
                <a:lnTo>
                  <a:pt x="990600" y="238401"/>
                </a:lnTo>
                <a:lnTo>
                  <a:pt x="1027798" y="195910"/>
                </a:lnTo>
                <a:lnTo>
                  <a:pt x="1065117" y="154886"/>
                </a:lnTo>
                <a:lnTo>
                  <a:pt x="1102587" y="116414"/>
                </a:lnTo>
                <a:lnTo>
                  <a:pt x="1140238" y="81581"/>
                </a:lnTo>
                <a:lnTo>
                  <a:pt x="1178099" y="51473"/>
                </a:lnTo>
                <a:lnTo>
                  <a:pt x="1216200" y="27174"/>
                </a:lnTo>
                <a:lnTo>
                  <a:pt x="1254571" y="9772"/>
                </a:lnTo>
                <a:lnTo>
                  <a:pt x="1293242" y="352"/>
                </a:lnTo>
                <a:lnTo>
                  <a:pt x="1332241" y="0"/>
                </a:lnTo>
                <a:lnTo>
                  <a:pt x="1371600" y="9801"/>
                </a:lnTo>
                <a:lnTo>
                  <a:pt x="1428928" y="38028"/>
                </a:lnTo>
                <a:lnTo>
                  <a:pt x="1487657" y="80112"/>
                </a:lnTo>
                <a:lnTo>
                  <a:pt x="1517371" y="106792"/>
                </a:lnTo>
                <a:lnTo>
                  <a:pt x="1547225" y="137467"/>
                </a:lnTo>
                <a:lnTo>
                  <a:pt x="1577149" y="172313"/>
                </a:lnTo>
                <a:lnTo>
                  <a:pt x="1607073" y="211508"/>
                </a:lnTo>
                <a:lnTo>
                  <a:pt x="1636927" y="255228"/>
                </a:lnTo>
                <a:lnTo>
                  <a:pt x="1666641" y="303650"/>
                </a:lnTo>
                <a:lnTo>
                  <a:pt x="1696145" y="356952"/>
                </a:lnTo>
                <a:lnTo>
                  <a:pt x="1725370" y="415309"/>
                </a:lnTo>
                <a:lnTo>
                  <a:pt x="1754244" y="478900"/>
                </a:lnTo>
                <a:lnTo>
                  <a:pt x="1782699" y="547900"/>
                </a:lnTo>
                <a:lnTo>
                  <a:pt x="1808703" y="619506"/>
                </a:lnTo>
                <a:lnTo>
                  <a:pt x="1821459" y="658558"/>
                </a:lnTo>
                <a:lnTo>
                  <a:pt x="1834072" y="699594"/>
                </a:lnTo>
                <a:lnTo>
                  <a:pt x="1846559" y="742479"/>
                </a:lnTo>
                <a:lnTo>
                  <a:pt x="1858936" y="787078"/>
                </a:lnTo>
                <a:lnTo>
                  <a:pt x="1871220" y="833256"/>
                </a:lnTo>
                <a:lnTo>
                  <a:pt x="1883426" y="880877"/>
                </a:lnTo>
                <a:lnTo>
                  <a:pt x="1895571" y="929806"/>
                </a:lnTo>
                <a:lnTo>
                  <a:pt x="1907671" y="979907"/>
                </a:lnTo>
                <a:lnTo>
                  <a:pt x="1919743" y="1031045"/>
                </a:lnTo>
                <a:lnTo>
                  <a:pt x="1931803" y="1083084"/>
                </a:lnTo>
                <a:lnTo>
                  <a:pt x="1943866" y="1135889"/>
                </a:lnTo>
                <a:lnTo>
                  <a:pt x="1955950" y="1189325"/>
                </a:lnTo>
                <a:lnTo>
                  <a:pt x="1968071" y="1243256"/>
                </a:lnTo>
                <a:lnTo>
                  <a:pt x="1980244" y="1297548"/>
                </a:lnTo>
                <a:lnTo>
                  <a:pt x="1992487" y="1352063"/>
                </a:lnTo>
                <a:lnTo>
                  <a:pt x="2004815" y="1406668"/>
                </a:lnTo>
                <a:lnTo>
                  <a:pt x="2017245" y="1461226"/>
                </a:lnTo>
                <a:lnTo>
                  <a:pt x="2029793" y="1515602"/>
                </a:lnTo>
                <a:lnTo>
                  <a:pt x="2042476" y="1569661"/>
                </a:lnTo>
                <a:lnTo>
                  <a:pt x="2055309" y="1623268"/>
                </a:lnTo>
                <a:lnTo>
                  <a:pt x="2068309" y="1676286"/>
                </a:lnTo>
                <a:lnTo>
                  <a:pt x="2081492" y="1728581"/>
                </a:lnTo>
                <a:lnTo>
                  <a:pt x="2094874" y="1780017"/>
                </a:lnTo>
                <a:lnTo>
                  <a:pt x="2108473" y="1830459"/>
                </a:lnTo>
                <a:lnTo>
                  <a:pt x="2122303" y="1879771"/>
                </a:lnTo>
                <a:lnTo>
                  <a:pt x="2136382" y="1927818"/>
                </a:lnTo>
                <a:lnTo>
                  <a:pt x="2150725" y="1974465"/>
                </a:lnTo>
                <a:lnTo>
                  <a:pt x="2165350" y="2019576"/>
                </a:lnTo>
                <a:lnTo>
                  <a:pt x="2182686" y="2071012"/>
                </a:lnTo>
                <a:lnTo>
                  <a:pt x="2200603" y="2123037"/>
                </a:lnTo>
                <a:lnTo>
                  <a:pt x="2219050" y="2175521"/>
                </a:lnTo>
                <a:lnTo>
                  <a:pt x="2237971" y="2228334"/>
                </a:lnTo>
                <a:lnTo>
                  <a:pt x="2257315" y="2281345"/>
                </a:lnTo>
                <a:lnTo>
                  <a:pt x="2277027" y="2334426"/>
                </a:lnTo>
                <a:lnTo>
                  <a:pt x="2297056" y="2387446"/>
                </a:lnTo>
                <a:lnTo>
                  <a:pt x="2317348" y="2440274"/>
                </a:lnTo>
                <a:lnTo>
                  <a:pt x="2337849" y="2492781"/>
                </a:lnTo>
                <a:lnTo>
                  <a:pt x="2358507" y="2544836"/>
                </a:lnTo>
                <a:lnTo>
                  <a:pt x="2379268" y="2596310"/>
                </a:lnTo>
                <a:lnTo>
                  <a:pt x="2400080" y="2647073"/>
                </a:lnTo>
                <a:lnTo>
                  <a:pt x="2420889" y="2696994"/>
                </a:lnTo>
                <a:lnTo>
                  <a:pt x="2441643" y="2745943"/>
                </a:lnTo>
                <a:lnTo>
                  <a:pt x="2462287" y="2793790"/>
                </a:lnTo>
                <a:lnTo>
                  <a:pt x="2482770" y="2840406"/>
                </a:lnTo>
                <a:lnTo>
                  <a:pt x="2503037" y="2885660"/>
                </a:lnTo>
                <a:lnTo>
                  <a:pt x="2523036" y="2929422"/>
                </a:lnTo>
                <a:lnTo>
                  <a:pt x="2542714" y="2971562"/>
                </a:lnTo>
                <a:lnTo>
                  <a:pt x="2562017" y="3011950"/>
                </a:lnTo>
                <a:lnTo>
                  <a:pt x="2580893" y="3050456"/>
                </a:lnTo>
                <a:lnTo>
                  <a:pt x="2599288" y="3086949"/>
                </a:lnTo>
                <a:lnTo>
                  <a:pt x="2617149" y="3121301"/>
                </a:lnTo>
                <a:lnTo>
                  <a:pt x="2651058" y="3183056"/>
                </a:lnTo>
                <a:lnTo>
                  <a:pt x="2709630" y="3273753"/>
                </a:lnTo>
                <a:lnTo>
                  <a:pt x="2748152" y="3317510"/>
                </a:lnTo>
                <a:lnTo>
                  <a:pt x="2783388" y="3344962"/>
                </a:lnTo>
                <a:lnTo>
                  <a:pt x="2847287" y="3364900"/>
                </a:lnTo>
                <a:lnTo>
                  <a:pt x="2877594" y="3364365"/>
                </a:lnTo>
                <a:lnTo>
                  <a:pt x="2907900" y="3361477"/>
                </a:lnTo>
                <a:lnTo>
                  <a:pt x="2939028" y="3359726"/>
                </a:lnTo>
                <a:lnTo>
                  <a:pt x="2971800" y="3362601"/>
                </a:lnTo>
              </a:path>
            </a:pathLst>
          </a:custGeom>
          <a:ln w="57150">
            <a:solidFill>
              <a:srgbClr val="5BD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2509628" y="2171043"/>
            <a:ext cx="3408679" cy="3371850"/>
          </a:xfrm>
          <a:custGeom>
            <a:avLst/>
            <a:gdLst/>
            <a:ahLst/>
            <a:cxnLst/>
            <a:rect l="l" t="t" r="r" b="b"/>
            <a:pathLst>
              <a:path w="3408679" h="3371850">
                <a:moveTo>
                  <a:pt x="0" y="3279648"/>
                </a:moveTo>
                <a:lnTo>
                  <a:pt x="16668" y="3229049"/>
                </a:lnTo>
                <a:lnTo>
                  <a:pt x="33337" y="3178468"/>
                </a:lnTo>
                <a:lnTo>
                  <a:pt x="50006" y="3127921"/>
                </a:lnTo>
                <a:lnTo>
                  <a:pt x="66675" y="3077427"/>
                </a:lnTo>
                <a:lnTo>
                  <a:pt x="83343" y="3027003"/>
                </a:lnTo>
                <a:lnTo>
                  <a:pt x="100012" y="2976666"/>
                </a:lnTo>
                <a:lnTo>
                  <a:pt x="116681" y="2926434"/>
                </a:lnTo>
                <a:lnTo>
                  <a:pt x="133350" y="2876323"/>
                </a:lnTo>
                <a:lnTo>
                  <a:pt x="150018" y="2826352"/>
                </a:lnTo>
                <a:lnTo>
                  <a:pt x="166687" y="2776539"/>
                </a:lnTo>
                <a:lnTo>
                  <a:pt x="183356" y="2726899"/>
                </a:lnTo>
                <a:lnTo>
                  <a:pt x="200025" y="2677452"/>
                </a:lnTo>
                <a:lnTo>
                  <a:pt x="216693" y="2628213"/>
                </a:lnTo>
                <a:lnTo>
                  <a:pt x="233362" y="2579202"/>
                </a:lnTo>
                <a:lnTo>
                  <a:pt x="250031" y="2530435"/>
                </a:lnTo>
                <a:lnTo>
                  <a:pt x="266700" y="2481929"/>
                </a:lnTo>
                <a:lnTo>
                  <a:pt x="283368" y="2433702"/>
                </a:lnTo>
                <a:lnTo>
                  <a:pt x="300037" y="2385772"/>
                </a:lnTo>
                <a:lnTo>
                  <a:pt x="316706" y="2338156"/>
                </a:lnTo>
                <a:lnTo>
                  <a:pt x="333375" y="2290871"/>
                </a:lnTo>
                <a:lnTo>
                  <a:pt x="350043" y="2243935"/>
                </a:lnTo>
                <a:lnTo>
                  <a:pt x="366712" y="2197365"/>
                </a:lnTo>
                <a:lnTo>
                  <a:pt x="383381" y="2151179"/>
                </a:lnTo>
                <a:lnTo>
                  <a:pt x="400050" y="2105394"/>
                </a:lnTo>
                <a:lnTo>
                  <a:pt x="416718" y="2060027"/>
                </a:lnTo>
                <a:lnTo>
                  <a:pt x="433387" y="2015097"/>
                </a:lnTo>
                <a:lnTo>
                  <a:pt x="450056" y="1970620"/>
                </a:lnTo>
                <a:lnTo>
                  <a:pt x="466725" y="1926614"/>
                </a:lnTo>
                <a:lnTo>
                  <a:pt x="483393" y="1883096"/>
                </a:lnTo>
                <a:lnTo>
                  <a:pt x="500062" y="1840084"/>
                </a:lnTo>
                <a:lnTo>
                  <a:pt x="516731" y="1797596"/>
                </a:lnTo>
                <a:lnTo>
                  <a:pt x="533400" y="1755648"/>
                </a:lnTo>
                <a:lnTo>
                  <a:pt x="554911" y="1702378"/>
                </a:lnTo>
                <a:lnTo>
                  <a:pt x="576744" y="1649289"/>
                </a:lnTo>
                <a:lnTo>
                  <a:pt x="598856" y="1596439"/>
                </a:lnTo>
                <a:lnTo>
                  <a:pt x="621201" y="1543887"/>
                </a:lnTo>
                <a:lnTo>
                  <a:pt x="643737" y="1491691"/>
                </a:lnTo>
                <a:lnTo>
                  <a:pt x="666419" y="1439909"/>
                </a:lnTo>
                <a:lnTo>
                  <a:pt x="689204" y="1388600"/>
                </a:lnTo>
                <a:lnTo>
                  <a:pt x="712046" y="1337823"/>
                </a:lnTo>
                <a:lnTo>
                  <a:pt x="734904" y="1287636"/>
                </a:lnTo>
                <a:lnTo>
                  <a:pt x="757732" y="1238097"/>
                </a:lnTo>
                <a:lnTo>
                  <a:pt x="780487" y="1189266"/>
                </a:lnTo>
                <a:lnTo>
                  <a:pt x="803126" y="1141200"/>
                </a:lnTo>
                <a:lnTo>
                  <a:pt x="825603" y="1093958"/>
                </a:lnTo>
                <a:lnTo>
                  <a:pt x="847875" y="1047600"/>
                </a:lnTo>
                <a:lnTo>
                  <a:pt x="869899" y="1002182"/>
                </a:lnTo>
                <a:lnTo>
                  <a:pt x="891630" y="957764"/>
                </a:lnTo>
                <a:lnTo>
                  <a:pt x="913024" y="914404"/>
                </a:lnTo>
                <a:lnTo>
                  <a:pt x="934038" y="872162"/>
                </a:lnTo>
                <a:lnTo>
                  <a:pt x="954628" y="831094"/>
                </a:lnTo>
                <a:lnTo>
                  <a:pt x="974750" y="791260"/>
                </a:lnTo>
                <a:lnTo>
                  <a:pt x="994360" y="752719"/>
                </a:lnTo>
                <a:lnTo>
                  <a:pt x="1013413" y="715528"/>
                </a:lnTo>
                <a:lnTo>
                  <a:pt x="1031867" y="679747"/>
                </a:lnTo>
                <a:lnTo>
                  <a:pt x="1049677" y="645434"/>
                </a:lnTo>
                <a:lnTo>
                  <a:pt x="1103096" y="544176"/>
                </a:lnTo>
                <a:lnTo>
                  <a:pt x="1136129" y="483663"/>
                </a:lnTo>
                <a:lnTo>
                  <a:pt x="1166415" y="430248"/>
                </a:lnTo>
                <a:lnTo>
                  <a:pt x="1194467" y="383074"/>
                </a:lnTo>
                <a:lnTo>
                  <a:pt x="1220803" y="341282"/>
                </a:lnTo>
                <a:lnTo>
                  <a:pt x="1245935" y="304012"/>
                </a:lnTo>
                <a:lnTo>
                  <a:pt x="1270381" y="270406"/>
                </a:lnTo>
                <a:lnTo>
                  <a:pt x="1294655" y="239605"/>
                </a:lnTo>
                <a:lnTo>
                  <a:pt x="1344749" y="182985"/>
                </a:lnTo>
                <a:lnTo>
                  <a:pt x="1371600" y="155448"/>
                </a:lnTo>
                <a:lnTo>
                  <a:pt x="1415809" y="115681"/>
                </a:lnTo>
                <a:lnTo>
                  <a:pt x="1460907" y="83024"/>
                </a:lnTo>
                <a:lnTo>
                  <a:pt x="1506227" y="56810"/>
                </a:lnTo>
                <a:lnTo>
                  <a:pt x="1551103" y="36371"/>
                </a:lnTo>
                <a:lnTo>
                  <a:pt x="1594868" y="21042"/>
                </a:lnTo>
                <a:lnTo>
                  <a:pt x="1636855" y="10157"/>
                </a:lnTo>
                <a:lnTo>
                  <a:pt x="1676400" y="3048"/>
                </a:lnTo>
                <a:lnTo>
                  <a:pt x="1728215" y="0"/>
                </a:lnTo>
                <a:lnTo>
                  <a:pt x="1776983" y="6096"/>
                </a:lnTo>
                <a:lnTo>
                  <a:pt x="1822703" y="21336"/>
                </a:lnTo>
                <a:lnTo>
                  <a:pt x="1865376" y="45720"/>
                </a:lnTo>
                <a:lnTo>
                  <a:pt x="1905000" y="79248"/>
                </a:lnTo>
                <a:lnTo>
                  <a:pt x="1949955" y="137607"/>
                </a:lnTo>
                <a:lnTo>
                  <a:pt x="1968248" y="171987"/>
                </a:lnTo>
                <a:lnTo>
                  <a:pt x="1986345" y="211837"/>
                </a:lnTo>
                <a:lnTo>
                  <a:pt x="2006192" y="258658"/>
                </a:lnTo>
                <a:lnTo>
                  <a:pt x="2029736" y="313952"/>
                </a:lnTo>
                <a:lnTo>
                  <a:pt x="2058924" y="379222"/>
                </a:lnTo>
                <a:lnTo>
                  <a:pt x="2088923" y="441838"/>
                </a:lnTo>
                <a:lnTo>
                  <a:pt x="2119074" y="501853"/>
                </a:lnTo>
                <a:lnTo>
                  <a:pt x="2134728" y="532873"/>
                </a:lnTo>
                <a:lnTo>
                  <a:pt x="2168237" y="600917"/>
                </a:lnTo>
                <a:lnTo>
                  <a:pt x="2186508" y="639533"/>
                </a:lnTo>
                <a:lnTo>
                  <a:pt x="2206069" y="682272"/>
                </a:lnTo>
                <a:lnTo>
                  <a:pt x="2227128" y="729930"/>
                </a:lnTo>
                <a:lnTo>
                  <a:pt x="2249894" y="783302"/>
                </a:lnTo>
                <a:lnTo>
                  <a:pt x="2274576" y="843184"/>
                </a:lnTo>
                <a:lnTo>
                  <a:pt x="2301381" y="910372"/>
                </a:lnTo>
                <a:lnTo>
                  <a:pt x="2330520" y="985661"/>
                </a:lnTo>
                <a:lnTo>
                  <a:pt x="2362200" y="1069848"/>
                </a:lnTo>
                <a:lnTo>
                  <a:pt x="2387756" y="1139811"/>
                </a:lnTo>
                <a:lnTo>
                  <a:pt x="2401539" y="1178284"/>
                </a:lnTo>
                <a:lnTo>
                  <a:pt x="2415943" y="1218912"/>
                </a:lnTo>
                <a:lnTo>
                  <a:pt x="2430932" y="1261565"/>
                </a:lnTo>
                <a:lnTo>
                  <a:pt x="2446467" y="1306113"/>
                </a:lnTo>
                <a:lnTo>
                  <a:pt x="2462512" y="1352427"/>
                </a:lnTo>
                <a:lnTo>
                  <a:pt x="2479030" y="1400376"/>
                </a:lnTo>
                <a:lnTo>
                  <a:pt x="2495985" y="1449831"/>
                </a:lnTo>
                <a:lnTo>
                  <a:pt x="2513338" y="1500662"/>
                </a:lnTo>
                <a:lnTo>
                  <a:pt x="2531054" y="1552740"/>
                </a:lnTo>
                <a:lnTo>
                  <a:pt x="2549096" y="1605934"/>
                </a:lnTo>
                <a:lnTo>
                  <a:pt x="2567426" y="1660115"/>
                </a:lnTo>
                <a:lnTo>
                  <a:pt x="2586008" y="1715153"/>
                </a:lnTo>
                <a:lnTo>
                  <a:pt x="2604804" y="1770918"/>
                </a:lnTo>
                <a:lnTo>
                  <a:pt x="2623778" y="1827281"/>
                </a:lnTo>
                <a:lnTo>
                  <a:pt x="2642893" y="1884112"/>
                </a:lnTo>
                <a:lnTo>
                  <a:pt x="2662111" y="1941281"/>
                </a:lnTo>
                <a:lnTo>
                  <a:pt x="2681397" y="1998659"/>
                </a:lnTo>
                <a:lnTo>
                  <a:pt x="2700712" y="2056115"/>
                </a:lnTo>
                <a:lnTo>
                  <a:pt x="2720021" y="2113519"/>
                </a:lnTo>
                <a:lnTo>
                  <a:pt x="2739286" y="2170743"/>
                </a:lnTo>
                <a:lnTo>
                  <a:pt x="2758470" y="2227656"/>
                </a:lnTo>
                <a:lnTo>
                  <a:pt x="2777536" y="2284129"/>
                </a:lnTo>
                <a:lnTo>
                  <a:pt x="2796448" y="2340032"/>
                </a:lnTo>
                <a:lnTo>
                  <a:pt x="2815168" y="2395234"/>
                </a:lnTo>
                <a:lnTo>
                  <a:pt x="2833660" y="2449607"/>
                </a:lnTo>
                <a:lnTo>
                  <a:pt x="2851886" y="2503021"/>
                </a:lnTo>
                <a:lnTo>
                  <a:pt x="2869810" y="2555345"/>
                </a:lnTo>
                <a:lnTo>
                  <a:pt x="2887395" y="2606450"/>
                </a:lnTo>
                <a:lnTo>
                  <a:pt x="2904603" y="2656207"/>
                </a:lnTo>
                <a:lnTo>
                  <a:pt x="2921398" y="2704485"/>
                </a:lnTo>
                <a:lnTo>
                  <a:pt x="2937744" y="2751155"/>
                </a:lnTo>
                <a:lnTo>
                  <a:pt x="2953602" y="2796087"/>
                </a:lnTo>
                <a:lnTo>
                  <a:pt x="2968936" y="2839151"/>
                </a:lnTo>
                <a:lnTo>
                  <a:pt x="2983710" y="2880218"/>
                </a:lnTo>
                <a:lnTo>
                  <a:pt x="2997886" y="2919157"/>
                </a:lnTo>
                <a:lnTo>
                  <a:pt x="3011427" y="2955840"/>
                </a:lnTo>
                <a:lnTo>
                  <a:pt x="3036457" y="3021915"/>
                </a:lnTo>
                <a:lnTo>
                  <a:pt x="3082725" y="3135499"/>
                </a:lnTo>
                <a:lnTo>
                  <a:pt x="3112299" y="3200791"/>
                </a:lnTo>
                <a:lnTo>
                  <a:pt x="3137271" y="3249395"/>
                </a:lnTo>
                <a:lnTo>
                  <a:pt x="3158320" y="3283777"/>
                </a:lnTo>
                <a:lnTo>
                  <a:pt x="3191367" y="3319756"/>
                </a:lnTo>
                <a:lnTo>
                  <a:pt x="3228484" y="3328788"/>
                </a:lnTo>
                <a:lnTo>
                  <a:pt x="3240251" y="3329690"/>
                </a:lnTo>
                <a:lnTo>
                  <a:pt x="3252846" y="3333654"/>
                </a:lnTo>
                <a:lnTo>
                  <a:pt x="3266948" y="3343148"/>
                </a:lnTo>
                <a:lnTo>
                  <a:pt x="3310465" y="3367804"/>
                </a:lnTo>
                <a:lnTo>
                  <a:pt x="3349529" y="3371334"/>
                </a:lnTo>
                <a:lnTo>
                  <a:pt x="3382641" y="3365945"/>
                </a:lnTo>
                <a:lnTo>
                  <a:pt x="3408299" y="3363849"/>
                </a:lnTo>
              </a:path>
            </a:pathLst>
          </a:custGeom>
          <a:ln w="57150">
            <a:solidFill>
              <a:srgbClr val="FF2D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2055475" y="1409044"/>
            <a:ext cx="280670" cy="46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S</a:t>
            </a:r>
          </a:p>
        </p:txBody>
      </p:sp>
      <p:sp>
        <p:nvSpPr>
          <p:cNvPr id="11" name="object 9"/>
          <p:cNvSpPr txBox="1"/>
          <p:nvPr/>
        </p:nvSpPr>
        <p:spPr>
          <a:xfrm>
            <a:off x="3411455" y="1409044"/>
            <a:ext cx="924560" cy="46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  <a:tabLst>
                <a:tab pos="683895" algn="l"/>
              </a:tabLst>
            </a:pP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M	L</a:t>
            </a:r>
          </a:p>
        </p:txBody>
      </p:sp>
      <p:sp>
        <p:nvSpPr>
          <p:cNvPr id="12" name="object 10"/>
          <p:cNvSpPr txBox="1"/>
          <p:nvPr/>
        </p:nvSpPr>
        <p:spPr>
          <a:xfrm>
            <a:off x="587010" y="1493690"/>
            <a:ext cx="412934" cy="38754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3800"/>
              </a:lnSpc>
            </a:pPr>
            <a:r>
              <a:rPr sz="1800" spc="-65" dirty="0">
                <a:solidFill>
                  <a:schemeClr val="tx2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chemeClr val="tx2"/>
                </a:solidFill>
                <a:latin typeface="Tahoma"/>
                <a:cs typeface="Tahoma"/>
              </a:rPr>
              <a:t>elati</a:t>
            </a:r>
            <a:r>
              <a:rPr sz="1800" spc="-25" dirty="0">
                <a:solidFill>
                  <a:schemeClr val="tx2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e absorption</a:t>
            </a:r>
          </a:p>
        </p:txBody>
      </p:sp>
      <p:sp>
        <p:nvSpPr>
          <p:cNvPr id="13" name="object 11"/>
          <p:cNvSpPr txBox="1"/>
          <p:nvPr/>
        </p:nvSpPr>
        <p:spPr>
          <a:xfrm>
            <a:off x="1101071" y="5571291"/>
            <a:ext cx="693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400</a:t>
            </a:r>
          </a:p>
        </p:txBody>
      </p:sp>
      <p:sp>
        <p:nvSpPr>
          <p:cNvPr id="14" name="object 12"/>
          <p:cNvSpPr txBox="1"/>
          <p:nvPr/>
        </p:nvSpPr>
        <p:spPr>
          <a:xfrm>
            <a:off x="2854052" y="5571291"/>
            <a:ext cx="3517265" cy="39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3585"/>
              </a:lnSpc>
              <a:tabLst>
                <a:tab pos="1676400" algn="l"/>
              </a:tabLst>
            </a:pP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500	</a:t>
            </a:r>
            <a:r>
              <a:rPr sz="1800" dirty="0" smtClean="0">
                <a:solidFill>
                  <a:schemeClr val="tx2"/>
                </a:solidFill>
                <a:latin typeface="Tahoma"/>
                <a:cs typeface="Tahoma"/>
              </a:rPr>
              <a:t>600</a:t>
            </a:r>
            <a:endParaRPr sz="1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6423259" y="5522218"/>
            <a:ext cx="6940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2"/>
                </a:solidFill>
                <a:latin typeface="Tahoma"/>
                <a:cs typeface="Tahoma"/>
              </a:rPr>
              <a:t>700</a:t>
            </a:r>
          </a:p>
        </p:txBody>
      </p:sp>
      <p:sp>
        <p:nvSpPr>
          <p:cNvPr id="16" name="object 14"/>
          <p:cNvSpPr/>
          <p:nvPr/>
        </p:nvSpPr>
        <p:spPr>
          <a:xfrm>
            <a:off x="1479277" y="5145892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4832077" y="5145892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6737077" y="5145892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3231877" y="5145892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6896" y="5964989"/>
            <a:ext cx="249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-25" dirty="0">
                <a:solidFill>
                  <a:schemeClr val="tx2"/>
                </a:solidFill>
                <a:cs typeface="Tahoma"/>
              </a:rPr>
              <a:t>Wavelength</a:t>
            </a:r>
            <a:r>
              <a:rPr lang="en-US" sz="1800" spc="-45" dirty="0">
                <a:solidFill>
                  <a:schemeClr val="tx2"/>
                </a:solidFill>
                <a:cs typeface="Tahoma"/>
              </a:rPr>
              <a:t> </a:t>
            </a:r>
            <a:r>
              <a:rPr lang="en-US" sz="1800" dirty="0">
                <a:solidFill>
                  <a:schemeClr val="tx2"/>
                </a:solidFill>
                <a:cs typeface="Tahoma"/>
              </a:rPr>
              <a:t>(nm</a:t>
            </a:r>
            <a:r>
              <a:rPr lang="en-US" sz="1800" dirty="0" smtClean="0">
                <a:solidFill>
                  <a:schemeClr val="tx2"/>
                </a:solidFill>
                <a:cs typeface="Tahoma"/>
              </a:rPr>
              <a:t>)</a:t>
            </a:r>
            <a:endParaRPr lang="en-US" sz="1800" dirty="0">
              <a:solidFill>
                <a:schemeClr val="tx2"/>
              </a:solidFill>
              <a:cs typeface="Tahoma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027726307"/>
              </p:ext>
            </p:extLst>
          </p:nvPr>
        </p:nvGraphicFramePr>
        <p:xfrm>
          <a:off x="7705510" y="1814914"/>
          <a:ext cx="394548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363986" y="1134530"/>
            <a:ext cx="1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sz="3200" dirty="0" smtClean="0"/>
              <a:t>Sensation of colors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54052" y="1409415"/>
            <a:ext cx="885255" cy="4680520"/>
          </a:xfrm>
          <a:prstGeom prst="roundRect">
            <a:avLst/>
          </a:prstGeom>
          <a:solidFill>
            <a:srgbClr val="E8E0FF"/>
          </a:solidFill>
          <a:ln>
            <a:solidFill>
              <a:srgbClr val="E8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-5" dirty="0">
                <a:solidFill>
                  <a:schemeClr val="tx1"/>
                </a:solidFill>
              </a:rPr>
              <a:t>Sensation </a:t>
            </a:r>
            <a:r>
              <a:rPr lang="en-US" dirty="0">
                <a:solidFill>
                  <a:schemeClr val="tx1"/>
                </a:solidFill>
              </a:rPr>
              <a:t>of any color </a:t>
            </a:r>
            <a:r>
              <a:rPr lang="en-US" spc="-5" dirty="0">
                <a:solidFill>
                  <a:schemeClr val="tx1"/>
                </a:solidFill>
              </a:rPr>
              <a:t>determined</a:t>
            </a:r>
            <a:r>
              <a:rPr lang="en-US" spc="-70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by: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12" idx="1"/>
          </p:cNvCxnSpPr>
          <p:nvPr/>
        </p:nvCxnSpPr>
        <p:spPr>
          <a:xfrm>
            <a:off x="3739307" y="2093490"/>
            <a:ext cx="1584176" cy="1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3" idx="1"/>
          </p:cNvCxnSpPr>
          <p:nvPr/>
        </p:nvCxnSpPr>
        <p:spPr>
          <a:xfrm flipV="1">
            <a:off x="3739307" y="3735935"/>
            <a:ext cx="1584176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1"/>
          </p:cNvCxnSpPr>
          <p:nvPr/>
        </p:nvCxnSpPr>
        <p:spPr>
          <a:xfrm>
            <a:off x="3739307" y="5380634"/>
            <a:ext cx="1584176" cy="1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23483" y="1553430"/>
            <a:ext cx="3960440" cy="108012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0" dirty="0" smtClean="0">
                <a:solidFill>
                  <a:schemeClr val="tx1"/>
                </a:solidFill>
                <a:cs typeface="Comic Sans MS"/>
              </a:rPr>
              <a:t>wavelength </a:t>
            </a:r>
            <a:r>
              <a:rPr lang="en-US" spc="-5" dirty="0">
                <a:solidFill>
                  <a:schemeClr val="tx1"/>
                </a:solidFill>
                <a:cs typeface="Comic Sans MS"/>
              </a:rPr>
              <a:t>of</a:t>
            </a:r>
            <a:r>
              <a:rPr lang="en-US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pc="-5" dirty="0" smtClean="0">
                <a:solidFill>
                  <a:schemeClr val="tx1"/>
                </a:solidFill>
                <a:cs typeface="Comic Sans MS"/>
              </a:rPr>
              <a:t>light</a:t>
            </a:r>
            <a:endParaRPr lang="en-US" dirty="0">
              <a:solidFill>
                <a:schemeClr val="tx1"/>
              </a:solidFill>
              <a:cs typeface="Comic Sans M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3483" y="3194747"/>
            <a:ext cx="3960440" cy="1082375"/>
          </a:xfrm>
          <a:prstGeom prst="roundRect">
            <a:avLst/>
          </a:prstGeom>
          <a:solidFill>
            <a:srgbClr val="FCE0FF"/>
          </a:solidFill>
          <a:ln>
            <a:solidFill>
              <a:srgbClr val="FC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pc="-5" dirty="0" smtClean="0">
                <a:solidFill>
                  <a:schemeClr val="tx1"/>
                </a:solidFill>
                <a:cs typeface="Comic Sans MS"/>
              </a:rPr>
              <a:t>amount </a:t>
            </a:r>
            <a:r>
              <a:rPr lang="en-US" spc="-5" dirty="0">
                <a:solidFill>
                  <a:schemeClr val="tx1"/>
                </a:solidFill>
                <a:cs typeface="Comic Sans MS"/>
              </a:rPr>
              <a:t>of light </a:t>
            </a:r>
            <a:r>
              <a:rPr lang="en-US" spc="-10" dirty="0">
                <a:solidFill>
                  <a:schemeClr val="tx1"/>
                </a:solidFill>
                <a:cs typeface="Comic Sans MS"/>
              </a:rPr>
              <a:t>absorbed </a:t>
            </a:r>
            <a:r>
              <a:rPr lang="en-US" spc="-5" dirty="0">
                <a:solidFill>
                  <a:schemeClr val="tx1"/>
                </a:solidFill>
                <a:cs typeface="Comic Sans MS"/>
              </a:rPr>
              <a:t>by each type</a:t>
            </a:r>
            <a:r>
              <a:rPr lang="en-US" spc="4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pc="-5" dirty="0" smtClean="0">
                <a:solidFill>
                  <a:schemeClr val="tx1"/>
                </a:solidFill>
                <a:cs typeface="Comic Sans MS"/>
              </a:rPr>
              <a:t>cones</a:t>
            </a:r>
            <a:endParaRPr lang="en-US" dirty="0">
              <a:solidFill>
                <a:schemeClr val="tx1"/>
              </a:solidFill>
              <a:cs typeface="Comic Sans M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3483" y="4841701"/>
            <a:ext cx="3960440" cy="1077867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Frequency of impulses from each cone system to ganglion cells which is determine by waves length of light.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</a:rPr>
              <a:t>(by the intensity of light</a:t>
            </a:r>
            <a:r>
              <a:rPr lang="en-US" sz="1800" dirty="0" smtClean="0">
                <a:solidFill>
                  <a:srgbClr val="00B050"/>
                </a:solidFill>
              </a:rPr>
              <a:t>)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coding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460" y="1241151"/>
            <a:ext cx="1086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528693"/>
                </a:solidFill>
              </a:rPr>
              <a:t>Color vision is coded by: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1933" y="2052626"/>
            <a:ext cx="9505056" cy="1204249"/>
          </a:xfrm>
          <a:prstGeom prst="rect">
            <a:avLst/>
          </a:prstGeom>
          <a:solidFill>
            <a:srgbClr val="CEEBEC"/>
          </a:solidFill>
          <a:ln>
            <a:solidFill>
              <a:srgbClr val="CEEB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6718" y="1928382"/>
            <a:ext cx="1872208" cy="16687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85900" y="4013775"/>
            <a:ext cx="9505056" cy="1204249"/>
          </a:xfrm>
          <a:prstGeom prst="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32461" y="2115619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ganglion cells: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pc="-10" dirty="0">
                <a:cs typeface="Comic Sans MS"/>
              </a:rPr>
              <a:t>different </a:t>
            </a:r>
            <a:r>
              <a:rPr lang="en-US" spc="-5" dirty="0">
                <a:cs typeface="Comic Sans MS"/>
              </a:rPr>
              <a:t>responses in ganglion cells </a:t>
            </a:r>
            <a:r>
              <a:rPr lang="en-US" spc="-10" dirty="0" smtClean="0">
                <a:cs typeface="Comic Sans MS"/>
              </a:rPr>
              <a:t>that depends </a:t>
            </a:r>
            <a:r>
              <a:rPr lang="en-US" spc="-5" dirty="0" smtClean="0">
                <a:cs typeface="Comic Sans MS"/>
              </a:rPr>
              <a:t>upon </a:t>
            </a:r>
            <a:r>
              <a:rPr lang="en-US" spc="-10" dirty="0" smtClean="0">
                <a:cs typeface="Comic Sans MS"/>
              </a:rPr>
              <a:t>the </a:t>
            </a:r>
            <a:r>
              <a:rPr lang="en-US" spc="-10" dirty="0">
                <a:cs typeface="Comic Sans MS"/>
              </a:rPr>
              <a:t>wave </a:t>
            </a:r>
            <a:r>
              <a:rPr lang="en-US" spc="-5" dirty="0">
                <a:cs typeface="Comic Sans MS"/>
              </a:rPr>
              <a:t>length of </a:t>
            </a:r>
            <a:r>
              <a:rPr lang="en-US" spc="-5" dirty="0" smtClean="0">
                <a:cs typeface="Comic Sans MS"/>
              </a:rPr>
              <a:t>stimulus </a:t>
            </a:r>
            <a:r>
              <a:rPr lang="en-US" spc="-10" dirty="0">
                <a:cs typeface="Comic Sans MS"/>
              </a:rPr>
              <a:t>which determine frequency </a:t>
            </a:r>
            <a:r>
              <a:rPr lang="en-US" spc="-5" dirty="0">
                <a:cs typeface="Comic Sans MS"/>
              </a:rPr>
              <a:t>of </a:t>
            </a:r>
            <a:r>
              <a:rPr lang="en-US" spc="-10" dirty="0">
                <a:cs typeface="Comic Sans MS"/>
              </a:rPr>
              <a:t>impulses in  </a:t>
            </a:r>
            <a:r>
              <a:rPr lang="en-US" spc="-5" dirty="0">
                <a:cs typeface="Comic Sans MS"/>
              </a:rPr>
              <a:t>ganglion</a:t>
            </a:r>
            <a:r>
              <a:rPr lang="en-US" spc="-55" dirty="0">
                <a:cs typeface="Comic Sans MS"/>
              </a:rPr>
              <a:t> </a:t>
            </a:r>
            <a:r>
              <a:rPr lang="en-US" spc="-5" dirty="0" smtClean="0">
                <a:cs typeface="Comic Sans MS"/>
              </a:rPr>
              <a:t>cells.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1484" y="4108067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brain: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pc="-10" dirty="0">
                <a:cs typeface="Comic Sans MS"/>
              </a:rPr>
              <a:t>the </a:t>
            </a:r>
            <a:r>
              <a:rPr lang="en-US" spc="-5" dirty="0">
                <a:cs typeface="Comic Sans MS"/>
              </a:rPr>
              <a:t>color perception in </a:t>
            </a:r>
            <a:r>
              <a:rPr lang="en-US" spc="-10" dirty="0">
                <a:cs typeface="Comic Sans MS"/>
              </a:rPr>
              <a:t>the brain </a:t>
            </a:r>
            <a:r>
              <a:rPr lang="en-US" spc="-10" dirty="0" smtClean="0">
                <a:cs typeface="Comic Sans MS"/>
              </a:rPr>
              <a:t>depends </a:t>
            </a:r>
            <a:r>
              <a:rPr lang="en-US" spc="-5" dirty="0">
                <a:cs typeface="Comic Sans MS"/>
              </a:rPr>
              <a:t>on the amount of activity in </a:t>
            </a:r>
            <a:r>
              <a:rPr lang="en-US" spc="-10" dirty="0">
                <a:cs typeface="Comic Sans MS"/>
              </a:rPr>
              <a:t>each </a:t>
            </a:r>
            <a:r>
              <a:rPr lang="en-US" dirty="0">
                <a:cs typeface="Comic Sans MS"/>
              </a:rPr>
              <a:t>of </a:t>
            </a:r>
            <a:r>
              <a:rPr lang="en-US" spc="-5" dirty="0">
                <a:cs typeface="Comic Sans MS"/>
              </a:rPr>
              <a:t>the </a:t>
            </a:r>
            <a:r>
              <a:rPr lang="en-US" spc="-5" dirty="0" smtClean="0">
                <a:cs typeface="Comic Sans MS"/>
              </a:rPr>
              <a:t>3 </a:t>
            </a:r>
            <a:r>
              <a:rPr lang="en-US" spc="-5" dirty="0">
                <a:cs typeface="Comic Sans MS"/>
              </a:rPr>
              <a:t>cone </a:t>
            </a:r>
            <a:r>
              <a:rPr lang="en-US" spc="-10" dirty="0">
                <a:cs typeface="Comic Sans MS"/>
              </a:rPr>
              <a:t>systems </a:t>
            </a:r>
            <a:r>
              <a:rPr lang="en-US" spc="-5" dirty="0">
                <a:cs typeface="Comic Sans MS"/>
              </a:rPr>
              <a:t>as </a:t>
            </a:r>
            <a:r>
              <a:rPr lang="en-US" spc="-10" dirty="0">
                <a:cs typeface="Comic Sans MS"/>
              </a:rPr>
              <a:t>mentioned</a:t>
            </a:r>
            <a:r>
              <a:rPr lang="en-US" spc="55" dirty="0">
                <a:cs typeface="Comic Sans MS"/>
              </a:rPr>
              <a:t> </a:t>
            </a:r>
            <a:r>
              <a:rPr lang="en-US" spc="-5" dirty="0" smtClean="0">
                <a:cs typeface="Comic Sans MS"/>
              </a:rPr>
              <a:t>above.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56718" y="3721387"/>
            <a:ext cx="1872208" cy="1668761"/>
          </a:xfrm>
          <a:prstGeom prst="ellipse">
            <a:avLst/>
          </a:prstGeom>
          <a:solidFill>
            <a:schemeClr val="bg1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56718" y="3717032"/>
            <a:ext cx="1872208" cy="166876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Color perception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5400000">
            <a:off x="5580311" y="-748180"/>
            <a:ext cx="720081" cy="46805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pc="-5" dirty="0" smtClean="0">
                <a:solidFill>
                  <a:schemeClr val="bg1"/>
                </a:solidFill>
              </a:rPr>
              <a:t>Color perception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5940352" y="1952121"/>
            <a:ext cx="0" cy="36003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701924" y="2312158"/>
            <a:ext cx="896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01924" y="2309253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4170" y="2713750"/>
            <a:ext cx="2160240" cy="57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White color</a:t>
            </a:r>
            <a:endParaRPr lang="en-US" sz="1600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62477" y="2669006"/>
            <a:ext cx="2160240" cy="61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z="16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Orange color</a:t>
            </a:r>
            <a:endParaRPr lang="en-US" sz="1600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59680" y="2679114"/>
            <a:ext cx="2160240" cy="605870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Yellow color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46934" y="2713750"/>
            <a:ext cx="2160240" cy="571234"/>
          </a:xfrm>
          <a:prstGeom prst="round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Blue color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231" y="2309253"/>
            <a:ext cx="0" cy="315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57434" y="2309253"/>
            <a:ext cx="0" cy="32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665924" y="2309253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01924" y="3284984"/>
            <a:ext cx="0" cy="28803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16669" y="3573016"/>
            <a:ext cx="189336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10036" y="3564537"/>
            <a:ext cx="0" cy="21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6668" y="3573016"/>
            <a:ext cx="0" cy="21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68597" y="3818010"/>
            <a:ext cx="1368152" cy="20189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pc="-5" dirty="0">
                <a:solidFill>
                  <a:schemeClr val="tx1"/>
                </a:solidFill>
              </a:rPr>
              <a:t>perception of </a:t>
            </a:r>
            <a:r>
              <a:rPr lang="en-US" sz="1400" spc="-10" dirty="0">
                <a:solidFill>
                  <a:schemeClr val="tx1"/>
                </a:solidFill>
              </a:rPr>
              <a:t>white </a:t>
            </a:r>
            <a:r>
              <a:rPr lang="en-US" sz="1400" spc="-5" dirty="0">
                <a:solidFill>
                  <a:schemeClr val="tx1"/>
                </a:solidFill>
              </a:rPr>
              <a:t>is </a:t>
            </a:r>
            <a:r>
              <a:rPr lang="en-US" sz="1400" spc="-10" dirty="0">
                <a:solidFill>
                  <a:schemeClr val="tx1"/>
                </a:solidFill>
              </a:rPr>
              <a:t>due </a:t>
            </a:r>
            <a:r>
              <a:rPr lang="en-US" sz="1400" spc="-15" dirty="0">
                <a:solidFill>
                  <a:schemeClr val="tx1"/>
                </a:solidFill>
              </a:rPr>
              <a:t>to:  </a:t>
            </a:r>
            <a:r>
              <a:rPr lang="en-US" sz="1400" spc="-5" dirty="0">
                <a:solidFill>
                  <a:schemeClr val="tx1"/>
                </a:solidFill>
              </a:rPr>
              <a:t>equal </a:t>
            </a:r>
            <a:r>
              <a:rPr lang="en-US" sz="1400" dirty="0">
                <a:solidFill>
                  <a:schemeClr val="tx1"/>
                </a:solidFill>
              </a:rPr>
              <a:t>stimulation</a:t>
            </a:r>
            <a:r>
              <a:rPr lang="en-US" sz="1400" spc="-95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of </a:t>
            </a:r>
            <a:r>
              <a:rPr lang="en-US" sz="1400" spc="-5" dirty="0">
                <a:solidFill>
                  <a:schemeClr val="tx1"/>
                </a:solidFill>
              </a:rPr>
              <a:t>blue </a:t>
            </a:r>
            <a:r>
              <a:rPr lang="en-US" sz="1400" dirty="0">
                <a:solidFill>
                  <a:schemeClr val="tx1"/>
                </a:solidFill>
              </a:rPr>
              <a:t>&amp; red &amp; green</a:t>
            </a:r>
            <a:r>
              <a:rPr lang="en-US" sz="1400" spc="-80" dirty="0">
                <a:solidFill>
                  <a:schemeClr val="tx1"/>
                </a:solidFill>
              </a:rPr>
              <a:t> </a:t>
            </a:r>
            <a:r>
              <a:rPr lang="en-US" sz="1400" spc="-5" dirty="0">
                <a:solidFill>
                  <a:schemeClr val="tx1"/>
                </a:solidFill>
              </a:rPr>
              <a:t>cones</a:t>
            </a:r>
            <a:r>
              <a:rPr lang="en-US" sz="1400" spc="-5" dirty="0" smtClean="0">
                <a:solidFill>
                  <a:schemeClr val="tx1"/>
                </a:solidFill>
              </a:rPr>
              <a:t>.</a:t>
            </a:r>
            <a:endParaRPr lang="en-US" sz="1400" spc="-5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917948" y="3818010"/>
            <a:ext cx="1368152" cy="20189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3035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There is no wave length corresponds to white, white </a:t>
            </a:r>
            <a:r>
              <a:rPr lang="en-US" sz="1400" spc="-5" dirty="0">
                <a:solidFill>
                  <a:schemeClr val="tx1"/>
                </a:solidFill>
              </a:rPr>
              <a:t>is </a:t>
            </a:r>
            <a:r>
              <a:rPr lang="en-US" sz="1400" dirty="0">
                <a:solidFill>
                  <a:schemeClr val="tx1"/>
                </a:solidFill>
              </a:rPr>
              <a:t>a </a:t>
            </a:r>
            <a:r>
              <a:rPr lang="en-US" sz="1400" spc="-5" dirty="0">
                <a:solidFill>
                  <a:schemeClr val="tx1"/>
                </a:solidFill>
              </a:rPr>
              <a:t>combination </a:t>
            </a:r>
            <a:r>
              <a:rPr lang="en-US" sz="1400" dirty="0">
                <a:solidFill>
                  <a:schemeClr val="tx1"/>
                </a:solidFill>
              </a:rPr>
              <a:t>of all</a:t>
            </a:r>
            <a:r>
              <a:rPr lang="en-US" sz="1400" spc="-25" dirty="0">
                <a:solidFill>
                  <a:schemeClr val="tx1"/>
                </a:solidFill>
              </a:rPr>
              <a:t> </a:t>
            </a:r>
            <a:r>
              <a:rPr lang="en-US" sz="1400" spc="-5" dirty="0">
                <a:solidFill>
                  <a:schemeClr val="tx1"/>
                </a:solidFill>
              </a:rPr>
              <a:t>wave</a:t>
            </a:r>
          </a:p>
          <a:p>
            <a:pPr marL="153035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Lengths.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62477" y="3818022"/>
            <a:ext cx="2155468" cy="2018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/>
            <a:r>
              <a:rPr lang="en-US" sz="1400" spc="-5" dirty="0">
                <a:solidFill>
                  <a:schemeClr val="tx1"/>
                </a:solidFill>
                <a:cs typeface="Comic Sans MS"/>
              </a:rPr>
              <a:t>Perception of</a:t>
            </a:r>
            <a:r>
              <a:rPr lang="en-US" sz="1400" spc="4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orange</a:t>
            </a:r>
            <a:r>
              <a:rPr lang="en-US" sz="1400" spc="1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is </a:t>
            </a:r>
            <a:r>
              <a:rPr lang="en-US" sz="1400" spc="-10" dirty="0" smtClean="0">
                <a:solidFill>
                  <a:schemeClr val="tx1"/>
                </a:solidFill>
                <a:cs typeface="Comic Sans MS"/>
              </a:rPr>
              <a:t>due</a:t>
            </a:r>
            <a:r>
              <a:rPr lang="en-US" sz="1400" spc="-30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to</a:t>
            </a:r>
            <a:r>
              <a:rPr lang="en-US" sz="1400" spc="-3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stimulation of : </a:t>
            </a:r>
          </a:p>
          <a:p>
            <a:pPr marL="4127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99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cones</a:t>
            </a:r>
          </a:p>
          <a:p>
            <a:pPr marL="4127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42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 smtClean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 cones</a:t>
            </a:r>
          </a:p>
          <a:p>
            <a:pPr marL="412750" indent="-400050">
              <a:buFont typeface="+mj-lt"/>
              <a:buAutoNum type="romanUcPeriod"/>
            </a:pP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</a:t>
            </a: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10" dirty="0">
                <a:solidFill>
                  <a:srgbClr val="0070C0"/>
                </a:solidFill>
                <a:cs typeface="Comic Sans MS"/>
              </a:rPr>
              <a:t>blue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cones </a:t>
            </a:r>
          </a:p>
          <a:p>
            <a:pPr marL="12700"/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so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ratio is  </a:t>
            </a: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(99 : 42 :</a:t>
            </a:r>
            <a:r>
              <a:rPr lang="en-US" sz="1400" spc="-4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 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64731" y="3818022"/>
            <a:ext cx="2289600" cy="2018924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Boy’s slide: the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ratio</a:t>
            </a:r>
            <a:r>
              <a:rPr lang="en-US" sz="1400" spc="3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10" dirty="0" smtClean="0">
                <a:solidFill>
                  <a:schemeClr val="tx1"/>
                </a:solidFill>
                <a:cs typeface="Comic Sans MS"/>
              </a:rPr>
              <a:t>is </a:t>
            </a: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83: 83 :</a:t>
            </a:r>
            <a:r>
              <a:rPr lang="en-US" sz="1400" spc="-4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</a:t>
            </a:r>
          </a:p>
          <a:p>
            <a:pPr marL="12700"/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Girl's slide: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Perception of</a:t>
            </a:r>
            <a:r>
              <a:rPr lang="en-US" sz="1400" spc="4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yellow is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due</a:t>
            </a:r>
            <a:r>
              <a:rPr lang="en-US" sz="1400" spc="-3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to</a:t>
            </a:r>
            <a:r>
              <a:rPr lang="en-US" sz="1400" spc="-3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stimulation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of: </a:t>
            </a:r>
            <a:endParaRPr lang="en-US" sz="1400" spc="-5" dirty="0">
              <a:solidFill>
                <a:schemeClr val="tx1"/>
              </a:solidFill>
              <a:cs typeface="Comic Sans MS"/>
            </a:endParaRPr>
          </a:p>
          <a:p>
            <a:pPr marL="4127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50%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cones</a:t>
            </a:r>
          </a:p>
          <a:p>
            <a:pPr marL="4127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50%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cones</a:t>
            </a:r>
          </a:p>
          <a:p>
            <a:pPr marL="412750" indent="-400050">
              <a:buFont typeface="+mj-lt"/>
              <a:buAutoNum type="romanUcPeriod"/>
            </a:pP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10" dirty="0">
                <a:solidFill>
                  <a:srgbClr val="0070C0"/>
                </a:solidFill>
                <a:cs typeface="Comic Sans MS"/>
              </a:rPr>
              <a:t>blue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cones </a:t>
            </a:r>
          </a:p>
          <a:p>
            <a:pPr marL="12700"/>
            <a:r>
              <a:rPr lang="en-US" sz="1400" spc="-5" dirty="0">
                <a:solidFill>
                  <a:schemeClr val="tx1"/>
                </a:solidFill>
                <a:cs typeface="Comic Sans MS"/>
              </a:rPr>
              <a:t>so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ratio is  </a:t>
            </a: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( </a:t>
            </a: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50 </a:t>
            </a: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: </a:t>
            </a: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50 :</a:t>
            </a:r>
            <a:r>
              <a:rPr lang="en-US" sz="1400" spc="-4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  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)</a:t>
            </a:r>
            <a:endParaRPr lang="en-US" sz="1400" spc="-5" dirty="0">
              <a:solidFill>
                <a:schemeClr val="accent4">
                  <a:lumMod val="75000"/>
                </a:schemeClr>
              </a:solidFill>
              <a:cs typeface="Comic Sans M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563556" y="3818022"/>
            <a:ext cx="2225010" cy="2018924"/>
          </a:xfrm>
          <a:prstGeom prst="roundRect">
            <a:avLst/>
          </a:prstGeom>
          <a:solidFill>
            <a:srgbClr val="E1F0FF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pc="-5" dirty="0">
                <a:solidFill>
                  <a:schemeClr val="tx1"/>
                </a:solidFill>
                <a:cs typeface="Comic Sans MS"/>
              </a:rPr>
              <a:t>Perception of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blue is due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to stimulation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of: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rgbClr val="FF0000"/>
                </a:solidFill>
                <a:cs typeface="Comic Sans MS"/>
              </a:rPr>
              <a:t>red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cones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</a:t>
            </a:r>
            <a:r>
              <a:rPr lang="en-US" sz="1400" spc="-5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5" dirty="0">
                <a:solidFill>
                  <a:srgbClr val="00B050"/>
                </a:solidFill>
                <a:cs typeface="Comic Sans MS"/>
              </a:rPr>
              <a:t>green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omic Sans MS"/>
              </a:rPr>
              <a:t>cones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97</a:t>
            </a:r>
            <a:r>
              <a:rPr lang="en-US" sz="1400" spc="-10" dirty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%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of </a:t>
            </a:r>
            <a:r>
              <a:rPr lang="en-US" sz="1400" spc="-10" dirty="0">
                <a:solidFill>
                  <a:srgbClr val="0070C0"/>
                </a:solidFill>
                <a:cs typeface="Comic Sans MS"/>
              </a:rPr>
              <a:t>blue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cones</a:t>
            </a:r>
          </a:p>
          <a:p>
            <a:r>
              <a:rPr lang="en-US" sz="1400" spc="-5" dirty="0" smtClean="0">
                <a:solidFill>
                  <a:schemeClr val="tx1"/>
                </a:solidFill>
                <a:cs typeface="Comic Sans MS"/>
              </a:rPr>
              <a:t>so </a:t>
            </a:r>
            <a:r>
              <a:rPr lang="en-US" sz="1400" spc="-10" dirty="0">
                <a:solidFill>
                  <a:schemeClr val="tx1"/>
                </a:solidFill>
                <a:cs typeface="Comic Sans MS"/>
              </a:rPr>
              <a:t>ratio </a:t>
            </a:r>
            <a:r>
              <a:rPr lang="en-US" sz="1400" spc="-5" dirty="0">
                <a:solidFill>
                  <a:schemeClr val="tx1"/>
                </a:solidFill>
                <a:cs typeface="Comic Sans MS"/>
              </a:rPr>
              <a:t>is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( </a:t>
            </a:r>
            <a:r>
              <a:rPr lang="en-US" sz="1400" spc="-10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0 : 0 :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Comic Sans MS"/>
              </a:rPr>
              <a:t>97 )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>
            <a:stCxn id="23" idx="2"/>
          </p:cNvCxnSpPr>
          <p:nvPr/>
        </p:nvCxnSpPr>
        <p:spPr>
          <a:xfrm>
            <a:off x="10627054" y="3284984"/>
            <a:ext cx="3862" cy="43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53572" y="3277456"/>
            <a:ext cx="3862" cy="43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42597" y="3267107"/>
            <a:ext cx="3862" cy="43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4170" y="5836946"/>
            <a:ext cx="10975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تدرجات الألوان تحدد بناء على اختلاف نسب الألوان الثلاث الأساسية فمثلاً الأزرق ينتج عندما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تتحفز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cones)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بنسبة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97%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ولو كان اللون أزرقاً فاتحاً فستكون نسبة التحفيز أقل .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2835</TotalTime>
  <Words>1547</Words>
  <Application>Microsoft Macintosh PowerPoint</Application>
  <PresentationFormat>Custom</PresentationFormat>
  <Paragraphs>220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Agency FB</vt:lpstr>
      <vt:lpstr>Arial Black</vt:lpstr>
      <vt:lpstr>ArialMT</vt:lpstr>
      <vt:lpstr>Book Antiqua</vt:lpstr>
      <vt:lpstr>Bookman Old Style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Wingdings 3</vt:lpstr>
      <vt:lpstr>Arial</vt:lpstr>
      <vt:lpstr>Origin</vt:lpstr>
      <vt:lpstr>PowerPoint Presentation</vt:lpstr>
      <vt:lpstr>PowerPoint Presentation</vt:lpstr>
      <vt:lpstr>Color vision</vt:lpstr>
      <vt:lpstr>Color vision theory</vt:lpstr>
      <vt:lpstr>Cone wavelength ranges</vt:lpstr>
      <vt:lpstr>Cone wavelength ranges</vt:lpstr>
      <vt:lpstr>Sensation of colors</vt:lpstr>
      <vt:lpstr>Color coding</vt:lpstr>
      <vt:lpstr>Color perception</vt:lpstr>
      <vt:lpstr>Color perception</vt:lpstr>
      <vt:lpstr>PowerPoint Presentation</vt:lpstr>
      <vt:lpstr>PowerPoint Presentation</vt:lpstr>
      <vt:lpstr>Color blindness</vt:lpstr>
      <vt:lpstr>Test for color blindness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شوق</cp:lastModifiedBy>
  <cp:revision>862</cp:revision>
  <dcterms:created xsi:type="dcterms:W3CDTF">2016-09-07T16:15:34Z</dcterms:created>
  <dcterms:modified xsi:type="dcterms:W3CDTF">2017-10-11T17:04:23Z</dcterms:modified>
</cp:coreProperties>
</file>