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3"/>
  </p:notesMasterIdLst>
  <p:sldIdLst>
    <p:sldId id="507" r:id="rId2"/>
    <p:sldId id="454" r:id="rId3"/>
    <p:sldId id="483" r:id="rId4"/>
    <p:sldId id="522" r:id="rId5"/>
    <p:sldId id="523" r:id="rId6"/>
    <p:sldId id="518" r:id="rId7"/>
    <p:sldId id="482" r:id="rId8"/>
    <p:sldId id="524" r:id="rId9"/>
    <p:sldId id="515" r:id="rId10"/>
    <p:sldId id="525" r:id="rId11"/>
    <p:sldId id="519" r:id="rId12"/>
    <p:sldId id="526" r:id="rId13"/>
    <p:sldId id="506" r:id="rId14"/>
    <p:sldId id="527" r:id="rId15"/>
    <p:sldId id="528" r:id="rId16"/>
    <p:sldId id="497" r:id="rId17"/>
    <p:sldId id="505" r:id="rId18"/>
    <p:sldId id="529" r:id="rId19"/>
    <p:sldId id="496" r:id="rId20"/>
    <p:sldId id="530" r:id="rId21"/>
    <p:sldId id="508" r:id="rId22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0E8"/>
    <a:srgbClr val="F3F3F3"/>
    <a:srgbClr val="EDF2F6"/>
    <a:srgbClr val="DCDFE8"/>
    <a:srgbClr val="E4CBE7"/>
    <a:srgbClr val="A954AB"/>
    <a:srgbClr val="D8B3DC"/>
    <a:srgbClr val="CCFFFF"/>
    <a:srgbClr val="933B95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259" autoAdjust="0"/>
  </p:normalViewPr>
  <p:slideViewPr>
    <p:cSldViewPr>
      <p:cViewPr varScale="1">
        <p:scale>
          <a:sx n="65" d="100"/>
          <a:sy n="65" d="100"/>
        </p:scale>
        <p:origin x="792" y="48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48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1DDAD-E164-450F-8040-C6045D11207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E59080-EA61-4405-93FB-CFFF31057418}">
      <dgm:prSet phldrT="[Text]" custT="1"/>
      <dgm:spPr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 sz="1800" dirty="0"/>
        </a:p>
      </dgm:t>
    </dgm:pt>
    <dgm:pt modelId="{EF127D17-B6D4-4D7E-B7F0-A262AE3F8EDF}" type="parTrans" cxnId="{82A2CB0E-8444-497F-91F2-4B490E7C0C88}">
      <dgm:prSet/>
      <dgm:spPr/>
      <dgm:t>
        <a:bodyPr/>
        <a:lstStyle/>
        <a:p>
          <a:endParaRPr lang="en-US" sz="1800" dirty="0"/>
        </a:p>
      </dgm:t>
    </dgm:pt>
    <dgm:pt modelId="{42D19AED-8263-4F26-99FB-D39C56774A48}" type="sibTrans" cxnId="{82A2CB0E-8444-497F-91F2-4B490E7C0C88}">
      <dgm:prSet/>
      <dgm:spPr/>
      <dgm:t>
        <a:bodyPr/>
        <a:lstStyle/>
        <a:p>
          <a:endParaRPr lang="en-US" sz="1800" dirty="0"/>
        </a:p>
      </dgm:t>
    </dgm:pt>
    <dgm:pt modelId="{71FF87F9-CB23-4A3E-9F2A-0886EA74B8C2}">
      <dgm:prSet phldrT="[Text]" custT="1"/>
      <dgm:spPr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 sz="1800" dirty="0"/>
        </a:p>
      </dgm:t>
    </dgm:pt>
    <dgm:pt modelId="{02491955-56D5-4B88-9184-0FC2B556A917}" type="parTrans" cxnId="{AACBD563-6376-47CA-BD25-C0AA728B668F}">
      <dgm:prSet/>
      <dgm:spPr/>
      <dgm:t>
        <a:bodyPr/>
        <a:lstStyle/>
        <a:p>
          <a:endParaRPr lang="en-US" sz="1800" dirty="0"/>
        </a:p>
      </dgm:t>
    </dgm:pt>
    <dgm:pt modelId="{A8804E9E-8397-4A88-863B-B724A375470C}" type="sibTrans" cxnId="{AACBD563-6376-47CA-BD25-C0AA728B668F}">
      <dgm:prSet/>
      <dgm:spPr/>
      <dgm:t>
        <a:bodyPr/>
        <a:lstStyle/>
        <a:p>
          <a:endParaRPr lang="en-US" sz="1800" dirty="0"/>
        </a:p>
      </dgm:t>
    </dgm:pt>
    <dgm:pt modelId="{9D1D2311-1A35-4CDA-8037-51644278C50D}">
      <dgm:prSet phldrT="[Text]" custT="1"/>
      <dgm:spPr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dirty="0"/>
            <a:t>He</a:t>
          </a:r>
        </a:p>
      </dgm:t>
    </dgm:pt>
    <dgm:pt modelId="{FC9C4148-20B2-40B6-ADFC-4CEA1084147B}" type="parTrans" cxnId="{44292CF4-5C46-4767-BB19-248C14507029}">
      <dgm:prSet/>
      <dgm:spPr/>
      <dgm:t>
        <a:bodyPr/>
        <a:lstStyle/>
        <a:p>
          <a:endParaRPr lang="en-US" sz="1800" dirty="0"/>
        </a:p>
      </dgm:t>
    </dgm:pt>
    <dgm:pt modelId="{75D5556A-90DF-426A-B4AB-CE702DCCE7AD}" type="sibTrans" cxnId="{44292CF4-5C46-4767-BB19-248C14507029}">
      <dgm:prSet/>
      <dgm:spPr/>
      <dgm:t>
        <a:bodyPr/>
        <a:lstStyle/>
        <a:p>
          <a:endParaRPr lang="en-US" sz="1800" dirty="0"/>
        </a:p>
      </dgm:t>
    </dgm:pt>
    <dgm:pt modelId="{BC42D157-D210-40B4-877C-5A0441F78878}">
      <dgm:prSet custT="1"/>
      <dgm:spPr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 sz="1800" dirty="0"/>
        </a:p>
      </dgm:t>
    </dgm:pt>
    <dgm:pt modelId="{81CC32C8-9CB0-4DD2-92B4-3DC7663DB94C}" type="parTrans" cxnId="{031C00EF-BDCB-47E4-9ACF-75EF982F3BDD}">
      <dgm:prSet/>
      <dgm:spPr/>
      <dgm:t>
        <a:bodyPr/>
        <a:lstStyle/>
        <a:p>
          <a:endParaRPr lang="en-US" sz="1800" dirty="0"/>
        </a:p>
      </dgm:t>
    </dgm:pt>
    <dgm:pt modelId="{1A44B092-1CDF-4D63-AAFB-DF8185EEE37A}" type="sibTrans" cxnId="{031C00EF-BDCB-47E4-9ACF-75EF982F3BDD}">
      <dgm:prSet/>
      <dgm:spPr/>
      <dgm:t>
        <a:bodyPr/>
        <a:lstStyle/>
        <a:p>
          <a:endParaRPr lang="en-US" sz="1800" dirty="0"/>
        </a:p>
      </dgm:t>
    </dgm:pt>
    <dgm:pt modelId="{A6CEB090-F535-464E-AF36-91410A14EB3B}">
      <dgm:prSet custT="1"/>
      <dgm:spPr/>
      <dgm:t>
        <a:bodyPr/>
        <a:lstStyle/>
        <a:p>
          <a:r>
            <a:rPr lang="en-US" sz="1800" dirty="0"/>
            <a:t>Vision</a:t>
          </a:r>
        </a:p>
      </dgm:t>
    </dgm:pt>
    <dgm:pt modelId="{6A67223B-AED3-FC4B-B760-FD51B94D4D35}" type="parTrans" cxnId="{6E81ABC5-1823-D64A-98EE-E1E97F14683C}">
      <dgm:prSet/>
      <dgm:spPr/>
      <dgm:t>
        <a:bodyPr/>
        <a:lstStyle/>
        <a:p>
          <a:endParaRPr lang="en-US" sz="1800" dirty="0"/>
        </a:p>
      </dgm:t>
    </dgm:pt>
    <dgm:pt modelId="{865D201D-ED3D-9243-AB22-9F5139197AE9}" type="sibTrans" cxnId="{6E81ABC5-1823-D64A-98EE-E1E97F14683C}">
      <dgm:prSet/>
      <dgm:spPr/>
      <dgm:t>
        <a:bodyPr/>
        <a:lstStyle/>
        <a:p>
          <a:endParaRPr lang="en-US" sz="1800" dirty="0"/>
        </a:p>
      </dgm:t>
    </dgm:pt>
    <dgm:pt modelId="{BA44ADC3-21E2-1D49-BBF1-7F15520F0875}">
      <dgm:prSet custT="1"/>
      <dgm:spPr/>
      <dgm:t>
        <a:bodyPr/>
        <a:lstStyle/>
        <a:p>
          <a:r>
            <a:rPr lang="en-US" sz="1800" dirty="0"/>
            <a:t>Hearing </a:t>
          </a:r>
        </a:p>
      </dgm:t>
    </dgm:pt>
    <dgm:pt modelId="{BB7ACC43-2B78-E14F-9D51-9F8045401EBF}" type="parTrans" cxnId="{3BB9B416-4F5A-A445-8F30-3D04EDCB54C4}">
      <dgm:prSet/>
      <dgm:spPr/>
      <dgm:t>
        <a:bodyPr/>
        <a:lstStyle/>
        <a:p>
          <a:endParaRPr lang="en-US" sz="1800" dirty="0"/>
        </a:p>
      </dgm:t>
    </dgm:pt>
    <dgm:pt modelId="{7EAF65C0-72FC-5441-924B-0814DDB48F01}" type="sibTrans" cxnId="{3BB9B416-4F5A-A445-8F30-3D04EDCB54C4}">
      <dgm:prSet/>
      <dgm:spPr/>
      <dgm:t>
        <a:bodyPr/>
        <a:lstStyle/>
        <a:p>
          <a:endParaRPr lang="en-US" sz="1800" dirty="0"/>
        </a:p>
      </dgm:t>
    </dgm:pt>
    <dgm:pt modelId="{76BB5892-914E-894D-8C1B-067BD4EB6539}">
      <dgm:prSet custT="1"/>
      <dgm:spPr/>
      <dgm:t>
        <a:bodyPr/>
        <a:lstStyle/>
        <a:p>
          <a:r>
            <a:rPr lang="en-US" sz="1800" dirty="0"/>
            <a:t>Smell </a:t>
          </a:r>
        </a:p>
      </dgm:t>
    </dgm:pt>
    <dgm:pt modelId="{CD2FD076-6B3F-5C46-B41C-BE0940FB87C0}" type="parTrans" cxnId="{85538594-D221-5E4E-B387-F6DB0C6504C3}">
      <dgm:prSet/>
      <dgm:spPr/>
      <dgm:t>
        <a:bodyPr/>
        <a:lstStyle/>
        <a:p>
          <a:endParaRPr lang="en-US" sz="1800" dirty="0"/>
        </a:p>
      </dgm:t>
    </dgm:pt>
    <dgm:pt modelId="{090D065C-F41F-4341-8C62-05E4A1523372}" type="sibTrans" cxnId="{85538594-D221-5E4E-B387-F6DB0C6504C3}">
      <dgm:prSet/>
      <dgm:spPr/>
      <dgm:t>
        <a:bodyPr/>
        <a:lstStyle/>
        <a:p>
          <a:endParaRPr lang="en-US" sz="1800" dirty="0"/>
        </a:p>
      </dgm:t>
    </dgm:pt>
    <dgm:pt modelId="{75309495-6D0E-B541-A016-B828BD2FE410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dirty="0"/>
            <a:t>Taste </a:t>
          </a:r>
        </a:p>
      </dgm:t>
    </dgm:pt>
    <dgm:pt modelId="{C9FA3417-C54E-2E4F-AF54-15FD647873B5}" type="parTrans" cxnId="{C9CB58B5-73F2-714C-82B1-77F559152DF0}">
      <dgm:prSet/>
      <dgm:spPr/>
      <dgm:t>
        <a:bodyPr/>
        <a:lstStyle/>
        <a:p>
          <a:endParaRPr lang="en-US" sz="1800" dirty="0"/>
        </a:p>
      </dgm:t>
    </dgm:pt>
    <dgm:pt modelId="{1622BC27-8DC0-F848-8666-16D1DC208918}" type="sibTrans" cxnId="{C9CB58B5-73F2-714C-82B1-77F559152DF0}">
      <dgm:prSet/>
      <dgm:spPr/>
      <dgm:t>
        <a:bodyPr/>
        <a:lstStyle/>
        <a:p>
          <a:endParaRPr lang="en-US" sz="1800" dirty="0"/>
        </a:p>
      </dgm:t>
    </dgm:pt>
    <dgm:pt modelId="{9CD3CCB8-442D-4527-B554-29780F367E47}" type="pres">
      <dgm:prSet presAssocID="{7531DDAD-E164-450F-8040-C6045D1120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BF90D0-2B7C-46DE-96F8-FE2308B9AFDA}" type="pres">
      <dgm:prSet presAssocID="{8BE59080-EA61-4405-93FB-CFFF31057418}" presName="composite" presStyleCnt="0"/>
      <dgm:spPr/>
    </dgm:pt>
    <dgm:pt modelId="{26DEB232-BFC1-491D-B707-1BC2AAB89FD6}" type="pres">
      <dgm:prSet presAssocID="{8BE59080-EA61-4405-93FB-CFFF3105741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52661-F93C-4F5C-8B6E-B78CE192E0D0}" type="pres">
      <dgm:prSet presAssocID="{8BE59080-EA61-4405-93FB-CFFF31057418}" presName="descendantText" presStyleLbl="alignAcc1" presStyleIdx="0" presStyleCnt="4" custLinFactNeighborX="668" custLinFactNeighborY="-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B7856-1E08-42D3-90DF-1DA52F3956E6}" type="pres">
      <dgm:prSet presAssocID="{42D19AED-8263-4F26-99FB-D39C56774A48}" presName="sp" presStyleCnt="0"/>
      <dgm:spPr/>
    </dgm:pt>
    <dgm:pt modelId="{05D1CA93-8901-4D97-B3CA-2E8B42BC0E36}" type="pres">
      <dgm:prSet presAssocID="{71FF87F9-CB23-4A3E-9F2A-0886EA74B8C2}" presName="composite" presStyleCnt="0"/>
      <dgm:spPr/>
    </dgm:pt>
    <dgm:pt modelId="{CD317F75-F457-4043-B4DD-D7C164A49022}" type="pres">
      <dgm:prSet presAssocID="{71FF87F9-CB23-4A3E-9F2A-0886EA74B8C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93A93-F7E0-4C83-A4C6-EE47D9E8BDA4}" type="pres">
      <dgm:prSet presAssocID="{71FF87F9-CB23-4A3E-9F2A-0886EA74B8C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5CE28-EBA5-48BB-BAF4-4E707144790A}" type="pres">
      <dgm:prSet presAssocID="{A8804E9E-8397-4A88-863B-B724A375470C}" presName="sp" presStyleCnt="0"/>
      <dgm:spPr/>
    </dgm:pt>
    <dgm:pt modelId="{863EF7FD-2DAC-44BF-AB59-706191A6D120}" type="pres">
      <dgm:prSet presAssocID="{9D1D2311-1A35-4CDA-8037-51644278C50D}" presName="composite" presStyleCnt="0"/>
      <dgm:spPr/>
    </dgm:pt>
    <dgm:pt modelId="{9B7FA061-AF8E-48BF-AC19-F2DD0C859110}" type="pres">
      <dgm:prSet presAssocID="{9D1D2311-1A35-4CDA-8037-51644278C50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91060-593A-4A48-A731-12D9A89D26B6}" type="pres">
      <dgm:prSet presAssocID="{9D1D2311-1A35-4CDA-8037-51644278C50D}" presName="descendantText" presStyleLbl="alignAcc1" presStyleIdx="2" presStyleCnt="4" custLinFactNeighborX="645" custLinFactNeighborY="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793F6-8E17-4B5D-93E2-0AF4C308FDEC}" type="pres">
      <dgm:prSet presAssocID="{75D5556A-90DF-426A-B4AB-CE702DCCE7AD}" presName="sp" presStyleCnt="0"/>
      <dgm:spPr/>
    </dgm:pt>
    <dgm:pt modelId="{25842431-1A96-4248-8209-9802C5D7A05F}" type="pres">
      <dgm:prSet presAssocID="{BC42D157-D210-40B4-877C-5A0441F78878}" presName="composite" presStyleCnt="0"/>
      <dgm:spPr/>
    </dgm:pt>
    <dgm:pt modelId="{5767BA77-6125-4BE9-8722-CADD2CE2CA55}" type="pres">
      <dgm:prSet presAssocID="{BC42D157-D210-40B4-877C-5A0441F7887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4E786-E746-4131-A55F-2EA7231C982A}" type="pres">
      <dgm:prSet presAssocID="{BC42D157-D210-40B4-877C-5A0441F7887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B29268-4CB9-F04F-80FF-3E4ACA5157A3}" type="presOf" srcId="{BA44ADC3-21E2-1D49-BBF1-7F15520F0875}" destId="{41693A93-F7E0-4C83-A4C6-EE47D9E8BDA4}" srcOrd="0" destOrd="0" presId="urn:microsoft.com/office/officeart/2005/8/layout/chevron2"/>
    <dgm:cxn modelId="{DD5159A3-B637-BA4D-A0B0-DDF3158D4DBB}" type="presOf" srcId="{71FF87F9-CB23-4A3E-9F2A-0886EA74B8C2}" destId="{CD317F75-F457-4043-B4DD-D7C164A49022}" srcOrd="0" destOrd="0" presId="urn:microsoft.com/office/officeart/2005/8/layout/chevron2"/>
    <dgm:cxn modelId="{9430F544-7FA5-B648-ACB2-BC12B994E2A7}" type="presOf" srcId="{9D1D2311-1A35-4CDA-8037-51644278C50D}" destId="{9B7FA061-AF8E-48BF-AC19-F2DD0C859110}" srcOrd="0" destOrd="0" presId="urn:microsoft.com/office/officeart/2005/8/layout/chevron2"/>
    <dgm:cxn modelId="{6EB675B0-CA6A-A841-837B-261FD1006C9E}" type="presOf" srcId="{A6CEB090-F535-464E-AF36-91410A14EB3B}" destId="{1D652661-F93C-4F5C-8B6E-B78CE192E0D0}" srcOrd="0" destOrd="0" presId="urn:microsoft.com/office/officeart/2005/8/layout/chevron2"/>
    <dgm:cxn modelId="{678B7247-9E2E-394E-AD27-7C6BEDEEB4BD}" type="presOf" srcId="{BC42D157-D210-40B4-877C-5A0441F78878}" destId="{5767BA77-6125-4BE9-8722-CADD2CE2CA55}" srcOrd="0" destOrd="0" presId="urn:microsoft.com/office/officeart/2005/8/layout/chevron2"/>
    <dgm:cxn modelId="{6E81ABC5-1823-D64A-98EE-E1E97F14683C}" srcId="{8BE59080-EA61-4405-93FB-CFFF31057418}" destId="{A6CEB090-F535-464E-AF36-91410A14EB3B}" srcOrd="0" destOrd="0" parTransId="{6A67223B-AED3-FC4B-B760-FD51B94D4D35}" sibTransId="{865D201D-ED3D-9243-AB22-9F5139197AE9}"/>
    <dgm:cxn modelId="{85538594-D221-5E4E-B387-F6DB0C6504C3}" srcId="{9D1D2311-1A35-4CDA-8037-51644278C50D}" destId="{76BB5892-914E-894D-8C1B-067BD4EB6539}" srcOrd="0" destOrd="0" parTransId="{CD2FD076-6B3F-5C46-B41C-BE0940FB87C0}" sibTransId="{090D065C-F41F-4341-8C62-05E4A1523372}"/>
    <dgm:cxn modelId="{076CB11F-F28F-FA4E-AD1D-1454BCAB26AC}" type="presOf" srcId="{8BE59080-EA61-4405-93FB-CFFF31057418}" destId="{26DEB232-BFC1-491D-B707-1BC2AAB89FD6}" srcOrd="0" destOrd="0" presId="urn:microsoft.com/office/officeart/2005/8/layout/chevron2"/>
    <dgm:cxn modelId="{978DC291-8033-8740-9342-A4D9D5BB9EEF}" type="presOf" srcId="{7531DDAD-E164-450F-8040-C6045D11207F}" destId="{9CD3CCB8-442D-4527-B554-29780F367E47}" srcOrd="0" destOrd="0" presId="urn:microsoft.com/office/officeart/2005/8/layout/chevron2"/>
    <dgm:cxn modelId="{3BB9B416-4F5A-A445-8F30-3D04EDCB54C4}" srcId="{71FF87F9-CB23-4A3E-9F2A-0886EA74B8C2}" destId="{BA44ADC3-21E2-1D49-BBF1-7F15520F0875}" srcOrd="0" destOrd="0" parTransId="{BB7ACC43-2B78-E14F-9D51-9F8045401EBF}" sibTransId="{7EAF65C0-72FC-5441-924B-0814DDB48F01}"/>
    <dgm:cxn modelId="{C8C657E4-2339-644A-805D-661C43AB92C7}" type="presOf" srcId="{76BB5892-914E-894D-8C1B-067BD4EB6539}" destId="{17291060-593A-4A48-A731-12D9A89D26B6}" srcOrd="0" destOrd="0" presId="urn:microsoft.com/office/officeart/2005/8/layout/chevron2"/>
    <dgm:cxn modelId="{C9CB58B5-73F2-714C-82B1-77F559152DF0}" srcId="{BC42D157-D210-40B4-877C-5A0441F78878}" destId="{75309495-6D0E-B541-A016-B828BD2FE410}" srcOrd="0" destOrd="0" parTransId="{C9FA3417-C54E-2E4F-AF54-15FD647873B5}" sibTransId="{1622BC27-8DC0-F848-8666-16D1DC208918}"/>
    <dgm:cxn modelId="{031C00EF-BDCB-47E4-9ACF-75EF982F3BDD}" srcId="{7531DDAD-E164-450F-8040-C6045D11207F}" destId="{BC42D157-D210-40B4-877C-5A0441F78878}" srcOrd="3" destOrd="0" parTransId="{81CC32C8-9CB0-4DD2-92B4-3DC7663DB94C}" sibTransId="{1A44B092-1CDF-4D63-AAFB-DF8185EEE37A}"/>
    <dgm:cxn modelId="{AACBD563-6376-47CA-BD25-C0AA728B668F}" srcId="{7531DDAD-E164-450F-8040-C6045D11207F}" destId="{71FF87F9-CB23-4A3E-9F2A-0886EA74B8C2}" srcOrd="1" destOrd="0" parTransId="{02491955-56D5-4B88-9184-0FC2B556A917}" sibTransId="{A8804E9E-8397-4A88-863B-B724A375470C}"/>
    <dgm:cxn modelId="{82A2CB0E-8444-497F-91F2-4B490E7C0C88}" srcId="{7531DDAD-E164-450F-8040-C6045D11207F}" destId="{8BE59080-EA61-4405-93FB-CFFF31057418}" srcOrd="0" destOrd="0" parTransId="{EF127D17-B6D4-4D7E-B7F0-A262AE3F8EDF}" sibTransId="{42D19AED-8263-4F26-99FB-D39C56774A48}"/>
    <dgm:cxn modelId="{44292CF4-5C46-4767-BB19-248C14507029}" srcId="{7531DDAD-E164-450F-8040-C6045D11207F}" destId="{9D1D2311-1A35-4CDA-8037-51644278C50D}" srcOrd="2" destOrd="0" parTransId="{FC9C4148-20B2-40B6-ADFC-4CEA1084147B}" sibTransId="{75D5556A-90DF-426A-B4AB-CE702DCCE7AD}"/>
    <dgm:cxn modelId="{515C642F-580C-B048-933E-D52832A9F4C6}" type="presOf" srcId="{75309495-6D0E-B541-A016-B828BD2FE410}" destId="{CFD4E786-E746-4131-A55F-2EA7231C982A}" srcOrd="0" destOrd="0" presId="urn:microsoft.com/office/officeart/2005/8/layout/chevron2"/>
    <dgm:cxn modelId="{ECCAFB74-AF11-BD40-9336-172012571516}" type="presParOf" srcId="{9CD3CCB8-442D-4527-B554-29780F367E47}" destId="{CABF90D0-2B7C-46DE-96F8-FE2308B9AFDA}" srcOrd="0" destOrd="0" presId="urn:microsoft.com/office/officeart/2005/8/layout/chevron2"/>
    <dgm:cxn modelId="{4C4BD9EC-D93C-FF4F-86EA-75EE49C3A1F3}" type="presParOf" srcId="{CABF90D0-2B7C-46DE-96F8-FE2308B9AFDA}" destId="{26DEB232-BFC1-491D-B707-1BC2AAB89FD6}" srcOrd="0" destOrd="0" presId="urn:microsoft.com/office/officeart/2005/8/layout/chevron2"/>
    <dgm:cxn modelId="{123F8820-AE9C-E749-9219-582EB8CA2C7F}" type="presParOf" srcId="{CABF90D0-2B7C-46DE-96F8-FE2308B9AFDA}" destId="{1D652661-F93C-4F5C-8B6E-B78CE192E0D0}" srcOrd="1" destOrd="0" presId="urn:microsoft.com/office/officeart/2005/8/layout/chevron2"/>
    <dgm:cxn modelId="{8CD5BC76-D5C5-8B47-8A0F-9B8BC6013288}" type="presParOf" srcId="{9CD3CCB8-442D-4527-B554-29780F367E47}" destId="{121B7856-1E08-42D3-90DF-1DA52F3956E6}" srcOrd="1" destOrd="0" presId="urn:microsoft.com/office/officeart/2005/8/layout/chevron2"/>
    <dgm:cxn modelId="{37E28440-E7F0-0648-83B3-975347701B47}" type="presParOf" srcId="{9CD3CCB8-442D-4527-B554-29780F367E47}" destId="{05D1CA93-8901-4D97-B3CA-2E8B42BC0E36}" srcOrd="2" destOrd="0" presId="urn:microsoft.com/office/officeart/2005/8/layout/chevron2"/>
    <dgm:cxn modelId="{171C30F9-AF61-D942-93D5-5AF29E58DACB}" type="presParOf" srcId="{05D1CA93-8901-4D97-B3CA-2E8B42BC0E36}" destId="{CD317F75-F457-4043-B4DD-D7C164A49022}" srcOrd="0" destOrd="0" presId="urn:microsoft.com/office/officeart/2005/8/layout/chevron2"/>
    <dgm:cxn modelId="{2B06681C-967F-AA4D-AEB3-2287C3302BCA}" type="presParOf" srcId="{05D1CA93-8901-4D97-B3CA-2E8B42BC0E36}" destId="{41693A93-F7E0-4C83-A4C6-EE47D9E8BDA4}" srcOrd="1" destOrd="0" presId="urn:microsoft.com/office/officeart/2005/8/layout/chevron2"/>
    <dgm:cxn modelId="{6A54E728-57E9-8046-A43F-70A9E183A217}" type="presParOf" srcId="{9CD3CCB8-442D-4527-B554-29780F367E47}" destId="{E9D5CE28-EBA5-48BB-BAF4-4E707144790A}" srcOrd="3" destOrd="0" presId="urn:microsoft.com/office/officeart/2005/8/layout/chevron2"/>
    <dgm:cxn modelId="{3F7B9214-9EDA-E745-990B-901FCDCACA2A}" type="presParOf" srcId="{9CD3CCB8-442D-4527-B554-29780F367E47}" destId="{863EF7FD-2DAC-44BF-AB59-706191A6D120}" srcOrd="4" destOrd="0" presId="urn:microsoft.com/office/officeart/2005/8/layout/chevron2"/>
    <dgm:cxn modelId="{EC35E81A-D754-8347-A949-FCFC5691B9BF}" type="presParOf" srcId="{863EF7FD-2DAC-44BF-AB59-706191A6D120}" destId="{9B7FA061-AF8E-48BF-AC19-F2DD0C859110}" srcOrd="0" destOrd="0" presId="urn:microsoft.com/office/officeart/2005/8/layout/chevron2"/>
    <dgm:cxn modelId="{56B01436-CA9F-2243-8353-4E83F66D02D1}" type="presParOf" srcId="{863EF7FD-2DAC-44BF-AB59-706191A6D120}" destId="{17291060-593A-4A48-A731-12D9A89D26B6}" srcOrd="1" destOrd="0" presId="urn:microsoft.com/office/officeart/2005/8/layout/chevron2"/>
    <dgm:cxn modelId="{E64A8B71-7D23-274E-8539-A59A75081FFF}" type="presParOf" srcId="{9CD3CCB8-442D-4527-B554-29780F367E47}" destId="{466793F6-8E17-4B5D-93E2-0AF4C308FDEC}" srcOrd="5" destOrd="0" presId="urn:microsoft.com/office/officeart/2005/8/layout/chevron2"/>
    <dgm:cxn modelId="{6F7FFF46-C960-7145-AA9B-1C92C09E7C3E}" type="presParOf" srcId="{9CD3CCB8-442D-4527-B554-29780F367E47}" destId="{25842431-1A96-4248-8209-9802C5D7A05F}" srcOrd="6" destOrd="0" presId="urn:microsoft.com/office/officeart/2005/8/layout/chevron2"/>
    <dgm:cxn modelId="{73D5A6A7-A03D-B740-B488-599A98A1AC58}" type="presParOf" srcId="{25842431-1A96-4248-8209-9802C5D7A05F}" destId="{5767BA77-6125-4BE9-8722-CADD2CE2CA55}" srcOrd="0" destOrd="0" presId="urn:microsoft.com/office/officeart/2005/8/layout/chevron2"/>
    <dgm:cxn modelId="{0AE84FC6-6274-C945-8405-CD8FAD6379B5}" type="presParOf" srcId="{25842431-1A96-4248-8209-9802C5D7A05F}" destId="{CFD4E786-E746-4131-A55F-2EA7231C982A}" srcOrd="1" destOrd="0" presId="urn:microsoft.com/office/officeart/2005/8/layout/chevron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EB232-BFC1-491D-B707-1BC2AAB89FD6}">
      <dsp:nvSpPr>
        <dsp:cNvPr id="0" name=""/>
        <dsp:cNvSpPr/>
      </dsp:nvSpPr>
      <dsp:spPr>
        <a:xfrm rot="5400000">
          <a:off x="-96720" y="99338"/>
          <a:ext cx="644804" cy="451363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" y="228300"/>
        <a:ext cx="451363" cy="193441"/>
      </dsp:txXfrm>
    </dsp:sp>
    <dsp:sp modelId="{1D652661-F93C-4F5C-8B6E-B78CE192E0D0}">
      <dsp:nvSpPr>
        <dsp:cNvPr id="0" name=""/>
        <dsp:cNvSpPr/>
      </dsp:nvSpPr>
      <dsp:spPr>
        <a:xfrm rot="5400000">
          <a:off x="2686588" y="-2233625"/>
          <a:ext cx="419123" cy="4889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Vision</a:t>
          </a:r>
        </a:p>
      </dsp:txBody>
      <dsp:txXfrm rot="-5400000">
        <a:off x="451364" y="22059"/>
        <a:ext cx="4869112" cy="378203"/>
      </dsp:txXfrm>
    </dsp:sp>
    <dsp:sp modelId="{CD317F75-F457-4043-B4DD-D7C164A49022}">
      <dsp:nvSpPr>
        <dsp:cNvPr id="0" name=""/>
        <dsp:cNvSpPr/>
      </dsp:nvSpPr>
      <dsp:spPr>
        <a:xfrm rot="5400000">
          <a:off x="-96720" y="578735"/>
          <a:ext cx="644804" cy="451363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" y="707697"/>
        <a:ext cx="451363" cy="193441"/>
      </dsp:txXfrm>
    </dsp:sp>
    <dsp:sp modelId="{41693A93-F7E0-4C83-A4C6-EE47D9E8BDA4}">
      <dsp:nvSpPr>
        <dsp:cNvPr id="0" name=""/>
        <dsp:cNvSpPr/>
      </dsp:nvSpPr>
      <dsp:spPr>
        <a:xfrm rot="5400000">
          <a:off x="2686588" y="-1753209"/>
          <a:ext cx="419123" cy="4889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Hearing </a:t>
          </a:r>
        </a:p>
      </dsp:txBody>
      <dsp:txXfrm rot="-5400000">
        <a:off x="451364" y="502475"/>
        <a:ext cx="4869112" cy="378203"/>
      </dsp:txXfrm>
    </dsp:sp>
    <dsp:sp modelId="{9B7FA061-AF8E-48BF-AC19-F2DD0C859110}">
      <dsp:nvSpPr>
        <dsp:cNvPr id="0" name=""/>
        <dsp:cNvSpPr/>
      </dsp:nvSpPr>
      <dsp:spPr>
        <a:xfrm rot="5400000">
          <a:off x="-96720" y="1058133"/>
          <a:ext cx="644804" cy="451363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He</a:t>
          </a:r>
        </a:p>
      </dsp:txBody>
      <dsp:txXfrm rot="-5400000">
        <a:off x="1" y="1187095"/>
        <a:ext cx="451363" cy="193441"/>
      </dsp:txXfrm>
    </dsp:sp>
    <dsp:sp modelId="{17291060-593A-4A48-A731-12D9A89D26B6}">
      <dsp:nvSpPr>
        <dsp:cNvPr id="0" name=""/>
        <dsp:cNvSpPr/>
      </dsp:nvSpPr>
      <dsp:spPr>
        <a:xfrm rot="5400000">
          <a:off x="2686477" y="-1272750"/>
          <a:ext cx="419343" cy="4889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Smell </a:t>
          </a:r>
        </a:p>
      </dsp:txBody>
      <dsp:txXfrm rot="-5400000">
        <a:off x="451363" y="982835"/>
        <a:ext cx="4869101" cy="378401"/>
      </dsp:txXfrm>
    </dsp:sp>
    <dsp:sp modelId="{5767BA77-6125-4BE9-8722-CADD2CE2CA55}">
      <dsp:nvSpPr>
        <dsp:cNvPr id="0" name=""/>
        <dsp:cNvSpPr/>
      </dsp:nvSpPr>
      <dsp:spPr>
        <a:xfrm rot="5400000">
          <a:off x="-96720" y="1537530"/>
          <a:ext cx="644804" cy="451363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" y="1666492"/>
        <a:ext cx="451363" cy="193441"/>
      </dsp:txXfrm>
    </dsp:sp>
    <dsp:sp modelId="{CFD4E786-E746-4131-A55F-2EA7231C982A}">
      <dsp:nvSpPr>
        <dsp:cNvPr id="0" name=""/>
        <dsp:cNvSpPr/>
      </dsp:nvSpPr>
      <dsp:spPr>
        <a:xfrm rot="5400000">
          <a:off x="2686588" y="-794415"/>
          <a:ext cx="419123" cy="4889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Taste </a:t>
          </a:r>
        </a:p>
      </dsp:txBody>
      <dsp:txXfrm rot="-5400000">
        <a:off x="451364" y="1461269"/>
        <a:ext cx="4869112" cy="378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8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7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6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25377462-29DF-4DF7-9A87-A3B2331BF22E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ADFE-DE17-4FB7-87B4-7EE3AFCF0ADE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10EC-7F9A-4B9E-957B-CE4878AA0D23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E694-A001-456E-8D89-C5FF30063482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2AC42BDF-45E4-45D1-AC1B-B0D7EAFB28DA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9102-33A0-49ED-8A43-9F25AFF7CBAC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38D-77B9-4A13-B402-596108990702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C583-C7CA-46EB-9433-76E3128A28D2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4F8B-541A-4291-A5F8-6DA28722854A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AABB-FF5E-4A96-8D96-CD378F4FF3A0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1784-87A0-4E6F-923B-E12637B1DF1F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7AC1D868-7307-4A5E-BC59-8E455FBD5CAD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.sa/url?sa=i&amp;rct=j&amp;q=&amp;esrc=s&amp;source=images&amp;cd=&amp;cad=rja&amp;uact=8&amp;ved=0ahUKEwjuhb7QltLWAhUBWRoKHTW7AYEQjRwIBw&amp;url=https://faculty.washington.edu/chudler/chems.html&amp;psig=AOvVaw0Off2EBWGbz6wOPGQr-ZQ_&amp;ust=150704159672717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docs.google.com/forms/d/1u1JBrQF2OHrdd-GO9svz5ydywmjOUc5AXtFmphInV9c/prefill" TargetMode="External"/><Relationship Id="rId3" Type="http://schemas.openxmlformats.org/officeDocument/2006/relationships/hyperlink" Target="mailto:physiology436@gmail.com" TargetMode="External"/><Relationship Id="rId7" Type="http://schemas.openxmlformats.org/officeDocument/2006/relationships/hyperlink" Target="https://drive.google.com/open?id=10DChL7-FX9meMaPu55vRBHSA5K39eDojw_yy2mMXzRE" TargetMode="Externa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hyperlink" Target="https://www.onlineexambuilder.com/index.php?r=exam/quiz&amp;language=en" TargetMode="External"/><Relationship Id="rId5" Type="http://schemas.openxmlformats.org/officeDocument/2006/relationships/hyperlink" Target="https://twitter.com/Physiology436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hyperlink" Target="https://drive.google.com/open?id=0B-7mWPKMvk76Z2traHhac3F1dFU" TargetMode="External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9" y="365237"/>
            <a:ext cx="1655322" cy="16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98" y="497956"/>
            <a:ext cx="1940248" cy="12684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3" name="Rectangle 12"/>
          <p:cNvSpPr/>
          <p:nvPr/>
        </p:nvSpPr>
        <p:spPr>
          <a:xfrm>
            <a:off x="12082932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5" name="Rectangle 14"/>
          <p:cNvSpPr/>
          <p:nvPr/>
        </p:nvSpPr>
        <p:spPr>
          <a:xfrm>
            <a:off x="108829" y="6748278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6" name="Rectangle 15"/>
          <p:cNvSpPr/>
          <p:nvPr/>
        </p:nvSpPr>
        <p:spPr>
          <a:xfrm>
            <a:off x="108829" y="893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8" name="مربع نص 1"/>
          <p:cNvSpPr txBox="1"/>
          <p:nvPr/>
        </p:nvSpPr>
        <p:spPr>
          <a:xfrm>
            <a:off x="618115" y="4909816"/>
            <a:ext cx="208814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DDE9EC">
                    <a:lumMod val="50000"/>
                  </a:srgbClr>
                </a:solidFill>
              </a:rPr>
              <a:t>Te</a:t>
            </a:r>
            <a:r>
              <a:rPr lang="en-US" sz="1200" b="1" dirty="0"/>
              <a:t>xt</a:t>
            </a:r>
            <a:endParaRPr lang="en-US" sz="1200" b="1" dirty="0">
              <a:solidFill>
                <a:srgbClr val="FF0000"/>
              </a:solidFill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F0000"/>
                </a:solidFill>
              </a:rPr>
              <a:t>Important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C76B9B"/>
                </a:solidFill>
              </a:rPr>
              <a:t>Formulas</a:t>
            </a:r>
            <a:endParaRPr lang="en-US" sz="1200" b="1" dirty="0">
              <a:solidFill>
                <a:srgbClr val="DDE9EC">
                  <a:lumMod val="50000"/>
                </a:srgbClr>
              </a:solidFill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ADA7A">
                    <a:lumMod val="75000"/>
                  </a:srgbClr>
                </a:solidFill>
              </a:rPr>
              <a:t>Numbers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B050"/>
                </a:solidFill>
              </a:rPr>
              <a:t>Doctor notes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Notes and explanation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09" y="1028223"/>
            <a:ext cx="6358679" cy="4785775"/>
          </a:xfrm>
          <a:prstGeom prst="rect">
            <a:avLst/>
          </a:prstGeom>
          <a:ln>
            <a:noFill/>
          </a:ln>
        </p:spPr>
      </p:pic>
      <p:sp>
        <p:nvSpPr>
          <p:cNvPr id="14" name="Flowchart: Process 13"/>
          <p:cNvSpPr/>
          <p:nvPr/>
        </p:nvSpPr>
        <p:spPr>
          <a:xfrm>
            <a:off x="9275339" y="4987964"/>
            <a:ext cx="779513" cy="598961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Lecture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No.13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مربع نص 1"/>
          <p:cNvSpPr txBox="1"/>
          <p:nvPr/>
        </p:nvSpPr>
        <p:spPr>
          <a:xfrm>
            <a:off x="9275339" y="5586925"/>
            <a:ext cx="229830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gency FB" panose="020B0503020202020204" pitchFamily="34" charset="0"/>
              </a:rPr>
              <a:t>“There Is A Crack In Everything. That’s How The Light Gets In”</a:t>
            </a:r>
            <a:endParaRPr lang="en-US" sz="1400" b="1" dirty="0">
              <a:solidFill>
                <a:schemeClr val="bg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5" y="2041139"/>
            <a:ext cx="1660275" cy="138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0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Olfactory pathway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100CD-1D6D-44DD-A591-E03792CB9C03}"/>
              </a:ext>
            </a:extLst>
          </p:cNvPr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460" y="1268760"/>
            <a:ext cx="1499824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Olfactory receptor cell</a:t>
            </a:r>
          </a:p>
        </p:txBody>
      </p:sp>
      <p:sp>
        <p:nvSpPr>
          <p:cNvPr id="7" name="Rectangle 6"/>
          <p:cNvSpPr/>
          <p:nvPr/>
        </p:nvSpPr>
        <p:spPr>
          <a:xfrm>
            <a:off x="2422004" y="1268760"/>
            <a:ext cx="1499824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olfactory nerve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3028" y="1268760"/>
            <a:ext cx="1499824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olfactory bulb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6" idx="3"/>
          </p:cNvCxnSpPr>
          <p:nvPr/>
        </p:nvCxnSpPr>
        <p:spPr>
          <a:xfrm>
            <a:off x="2109284" y="1628800"/>
            <a:ext cx="312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21828" y="1628800"/>
            <a:ext cx="312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62852" y="1630361"/>
            <a:ext cx="312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104052" y="1268760"/>
            <a:ext cx="5475351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</a:rPr>
              <a:t>Olfactory tract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8871393" y="2558673"/>
            <a:ext cx="161550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871393" y="1988840"/>
            <a:ext cx="0" cy="57606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11153" y="2558673"/>
            <a:ext cx="21602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0486900" y="2558673"/>
            <a:ext cx="0" cy="222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711153" y="2558673"/>
            <a:ext cx="0" cy="222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190756" y="2780928"/>
            <a:ext cx="2388647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Lateral olfactory area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16829" y="2780928"/>
            <a:ext cx="2388647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Medial olfactory area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1579403" y="3356992"/>
            <a:ext cx="0" cy="24482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1350996" y="4221088"/>
            <a:ext cx="2284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1350996" y="5805264"/>
            <a:ext cx="2284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766820" y="3825043"/>
            <a:ext cx="1584176" cy="8400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thalamus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766820" y="5397254"/>
            <a:ext cx="1584176" cy="8400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Prepyriform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cortex 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Pyriform cortex 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amygdala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9550796" y="4221088"/>
            <a:ext cx="21602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550796" y="5805264"/>
            <a:ext cx="21602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182645" y="3825043"/>
            <a:ext cx="1368152" cy="8400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Orbitofrontal </a:t>
            </a:r>
            <a:r>
              <a:rPr lang="en-US" sz="1400" dirty="0" smtClean="0"/>
              <a:t>cortex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(newer</a:t>
            </a:r>
            <a:r>
              <a:rPr 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)</a:t>
            </a:r>
            <a:endParaRPr lang="en-U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182644" y="5397254"/>
            <a:ext cx="1368152" cy="8400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/>
              <a:t>Limbic system (hippocampus)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(very old olfactory system)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7905476" y="3356992"/>
            <a:ext cx="0" cy="57606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7678588" y="3933056"/>
            <a:ext cx="2268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516829" y="3588925"/>
            <a:ext cx="2172624" cy="685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Septal nuclei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57" name="Straight Connector 56"/>
          <p:cNvCxnSpPr>
            <a:stCxn id="55" idx="2"/>
          </p:cNvCxnSpPr>
          <p:nvPr/>
        </p:nvCxnSpPr>
        <p:spPr>
          <a:xfrm>
            <a:off x="6603141" y="4274062"/>
            <a:ext cx="0" cy="2350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516829" y="4505995"/>
            <a:ext cx="2172624" cy="8400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Hypothalamus limbic system (primitive parts</a:t>
            </a:r>
            <a:r>
              <a:rPr lang="en-US" sz="1400" dirty="0" smtClean="0"/>
              <a:t>)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(less old olfactory system</a:t>
            </a:r>
            <a:r>
              <a:rPr 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)</a:t>
            </a:r>
            <a:endParaRPr lang="en-U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59" name="Picture 2" descr="Image result for olfactory system olfaction">
            <a:hlinkClick r:id="rId2"/>
            <a:extLst>
              <a:ext uri="{FF2B5EF4-FFF2-40B4-BE49-F238E27FC236}">
                <a16:creationId xmlns:a16="http://schemas.microsoft.com/office/drawing/2014/main" id="{BE8F3332-92D7-428D-9771-7531AE4A5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80928"/>
            <a:ext cx="4678821" cy="345638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1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56B3DA-EC14-4F69-9867-E87D1728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Cont.</a:t>
            </a: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832B19-AFA3-4CC1-ADAC-86CBD3E2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38B8B8-BFE7-49A8-AEB8-F71948EB2A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460" y="1556792"/>
            <a:ext cx="5484952" cy="465016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First order neuron: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From olfactory epithelium to </a:t>
            </a:r>
            <a:r>
              <a:rPr lang="en-US" sz="1500" dirty="0" smtClean="0">
                <a:solidFill>
                  <a:schemeClr val="tx1"/>
                </a:solidFill>
              </a:rPr>
              <a:t>glomerulus.</a:t>
            </a:r>
          </a:p>
          <a:p>
            <a:pPr lvl="1"/>
            <a:endParaRPr lang="en-US" sz="15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Second order neuron: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The olfactory bulb, where the second neurons of the olfactory pathway (mitral and tufted cells) are located.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The axon of these second order neurons pass centrally as the olfactory tract</a:t>
            </a:r>
            <a:r>
              <a:rPr lang="en-US" sz="1500" dirty="0" smtClean="0">
                <a:solidFill>
                  <a:schemeClr val="tx1"/>
                </a:solidFill>
              </a:rPr>
              <a:t>.</a:t>
            </a:r>
          </a:p>
          <a:p>
            <a:pPr lvl="1"/>
            <a:endParaRPr lang="en-US" sz="15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Third order neuron: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The </a:t>
            </a:r>
            <a:r>
              <a:rPr lang="en-US" sz="1500" dirty="0" err="1">
                <a:solidFill>
                  <a:schemeClr val="tx1"/>
                </a:solidFill>
              </a:rPr>
              <a:t>prepiriform</a:t>
            </a:r>
            <a:r>
              <a:rPr lang="en-US" sz="1500" dirty="0">
                <a:solidFill>
                  <a:schemeClr val="tx1"/>
                </a:solidFill>
              </a:rPr>
              <a:t> area (area 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28</a:t>
            </a:r>
            <a:r>
              <a:rPr lang="en-US" sz="1500" dirty="0">
                <a:solidFill>
                  <a:schemeClr val="tx1"/>
                </a:solidFill>
              </a:rPr>
              <a:t>) is considered the primary olfactory cortex which contains the third order neurons.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951D13-9306-45B4-B406-DB83AFF5D4B9}"/>
              </a:ext>
            </a:extLst>
          </p:cNvPr>
          <p:cNvSpPr txBox="1"/>
          <p:nvPr/>
        </p:nvSpPr>
        <p:spPr>
          <a:xfrm>
            <a:off x="3502941" y="114300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094412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4412" y="1142999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F38B8B8-BFE7-49A8-AEB8-F71948EB2A05}"/>
              </a:ext>
            </a:extLst>
          </p:cNvPr>
          <p:cNvSpPr txBox="1">
            <a:spLocks/>
          </p:cNvSpPr>
          <p:nvPr/>
        </p:nvSpPr>
        <p:spPr>
          <a:xfrm>
            <a:off x="6166420" y="1556792"/>
            <a:ext cx="5412944" cy="4654929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 smtClean="0">
                <a:solidFill>
                  <a:schemeClr val="accent2">
                    <a:lumMod val="75000"/>
                  </a:schemeClr>
                </a:solidFill>
              </a:rPr>
              <a:t>Impulses travel along the olfactory tracts to the limbic system:</a:t>
            </a:r>
          </a:p>
          <a:p>
            <a:pPr lvl="1"/>
            <a:r>
              <a:rPr lang="en-US" altLang="en-US" sz="1600" dirty="0" smtClean="0"/>
              <a:t>Also involved in emotions and memory.</a:t>
            </a:r>
          </a:p>
          <a:p>
            <a:pPr lvl="1"/>
            <a:endParaRPr lang="en-US" altLang="en-US" sz="1600" dirty="0" smtClean="0"/>
          </a:p>
          <a:p>
            <a:r>
              <a:rPr lang="en-US" altLang="en-US" sz="1600" dirty="0" smtClean="0">
                <a:solidFill>
                  <a:schemeClr val="accent2">
                    <a:lumMod val="75000"/>
                  </a:schemeClr>
                </a:solidFill>
              </a:rPr>
              <a:t>Impulses are interpreted in olfactory cortex:</a:t>
            </a:r>
          </a:p>
          <a:p>
            <a:pPr lvl="1"/>
            <a:r>
              <a:rPr lang="en-US" altLang="en-US" sz="1600" dirty="0" smtClean="0"/>
              <a:t>  Deep in</a:t>
            </a:r>
          </a:p>
          <a:p>
            <a:pPr marL="0" indent="0"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temporal lobe and </a:t>
            </a:r>
            <a:r>
              <a:rPr lang="en-US" altLang="en-US" sz="1600" dirty="0" smtClean="0">
                <a:solidFill>
                  <a:schemeClr val="tx2"/>
                </a:solidFill>
              </a:rPr>
              <a:t>base </a:t>
            </a:r>
          </a:p>
          <a:p>
            <a:pPr marL="0" indent="0">
              <a:buNone/>
            </a:pPr>
            <a:r>
              <a:rPr lang="en-US" altLang="en-US" sz="1600" dirty="0" smtClean="0">
                <a:solidFill>
                  <a:schemeClr val="tx2"/>
                </a:solidFill>
              </a:rPr>
              <a:t>of </a:t>
            </a:r>
            <a:r>
              <a:rPr lang="en-US" altLang="en-US" sz="1600" dirty="0">
                <a:solidFill>
                  <a:schemeClr val="tx2"/>
                </a:solidFill>
              </a:rPr>
              <a:t>frontal lobe.</a:t>
            </a:r>
          </a:p>
          <a:p>
            <a:pPr lvl="1" defTabSz="914400"/>
            <a:endParaRPr lang="en-US" sz="1600" dirty="0"/>
          </a:p>
        </p:txBody>
      </p:sp>
      <p:sp>
        <p:nvSpPr>
          <p:cNvPr id="11" name="object 2"/>
          <p:cNvSpPr/>
          <p:nvPr/>
        </p:nvSpPr>
        <p:spPr>
          <a:xfrm>
            <a:off x="8341097" y="3175217"/>
            <a:ext cx="3231251" cy="3142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0819361" y="5932118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Extra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6094413" y="137909"/>
            <a:ext cx="5662768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2800" dirty="0" smtClean="0"/>
              <a:t>Neuronal connections of the olfactory system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240111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Pathophysiology of</a:t>
            </a:r>
            <a:r>
              <a:rPr lang="en-US" sz="3200" spc="-95" dirty="0"/>
              <a:t> </a:t>
            </a:r>
            <a:r>
              <a:rPr lang="en-US" sz="3200" dirty="0" smtClean="0"/>
              <a:t>smell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This slide is very important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1" y="1219200"/>
            <a:ext cx="5412944" cy="4937760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Anosmia: </a:t>
            </a:r>
            <a:r>
              <a:rPr lang="en-US" sz="1600" dirty="0">
                <a:cs typeface="Calibri"/>
              </a:rPr>
              <a:t>loss of </a:t>
            </a:r>
            <a:r>
              <a:rPr lang="en-US" sz="1600" spc="-5" dirty="0">
                <a:cs typeface="Calibri"/>
              </a:rPr>
              <a:t>smell</a:t>
            </a:r>
            <a:r>
              <a:rPr lang="en-US" sz="1600" spc="-65" dirty="0">
                <a:cs typeface="Calibri"/>
              </a:rPr>
              <a:t> </a:t>
            </a:r>
            <a:r>
              <a:rPr lang="en-US" sz="1600" spc="-10" dirty="0" smtClean="0">
                <a:cs typeface="Calibri"/>
              </a:rPr>
              <a:t>sensation.</a:t>
            </a:r>
            <a:endParaRPr lang="en-US" sz="1600" spc="-10" dirty="0">
              <a:cs typeface="Calibri"/>
            </a:endParaRPr>
          </a:p>
          <a:p>
            <a:pPr marL="19686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altLang="en-US" sz="1600" dirty="0">
                <a:solidFill>
                  <a:srgbClr val="FF0000"/>
                </a:solidFill>
              </a:rPr>
              <a:t>Due to damage of olfactory </a:t>
            </a:r>
            <a:r>
              <a:rPr lang="en-US" altLang="en-US" sz="1600" dirty="0" smtClean="0">
                <a:solidFill>
                  <a:srgbClr val="FF0000"/>
                </a:solidFill>
              </a:rPr>
              <a:t>epithelium.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Some brain </a:t>
            </a:r>
            <a:r>
              <a:rPr lang="en-US" sz="1600" dirty="0" err="1">
                <a:solidFill>
                  <a:srgbClr val="00B050"/>
                </a:solidFill>
              </a:rPr>
              <a:t>oberation</a:t>
            </a:r>
            <a:endParaRPr lang="en-US" sz="16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genetic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  <a:tabLst>
                <a:tab pos="354965" algn="l"/>
                <a:tab pos="355600" algn="l"/>
              </a:tabLst>
            </a:pPr>
            <a:endParaRPr lang="en-US" altLang="en-US" sz="500" dirty="0" smtClean="0">
              <a:solidFill>
                <a:srgbClr val="FF0000"/>
              </a:solidFill>
            </a:endParaRPr>
          </a:p>
          <a:p>
            <a:pPr marL="0" indent="-88890">
              <a:buClr>
                <a:schemeClr val="bg2">
                  <a:lumMod val="50000"/>
                </a:schemeClr>
              </a:buClr>
              <a:buNone/>
              <a:tabLst>
                <a:tab pos="354965" algn="l"/>
                <a:tab pos="355600" algn="l"/>
              </a:tabLst>
            </a:pPr>
            <a:endParaRPr lang="en-US" sz="100" dirty="0">
              <a:solidFill>
                <a:srgbClr val="FF0000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</a:pP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cs typeface="Calibri"/>
              </a:rPr>
              <a:t>Hyposmia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: </a:t>
            </a:r>
            <a:r>
              <a:rPr lang="en-US" sz="1600" spc="-5" dirty="0">
                <a:cs typeface="Calibri"/>
              </a:rPr>
              <a:t>decreased ability </a:t>
            </a:r>
            <a:r>
              <a:rPr lang="en-US" sz="1600" spc="-25" dirty="0">
                <a:cs typeface="Calibri"/>
              </a:rPr>
              <a:t>to </a:t>
            </a:r>
            <a:r>
              <a:rPr lang="en-US" sz="1600" spc="-5" dirty="0" smtClean="0">
                <a:cs typeface="Calibri"/>
              </a:rPr>
              <a:t>smell.</a:t>
            </a:r>
            <a:endParaRPr lang="en-US" sz="1600" dirty="0">
              <a:cs typeface="Calibri"/>
            </a:endParaRPr>
          </a:p>
          <a:p>
            <a:pPr marL="146111" indent="-285750">
              <a:spcBef>
                <a:spcPts val="35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Due to Vitamin </a:t>
            </a:r>
            <a:r>
              <a:rPr lang="en-US" sz="1600" dirty="0">
                <a:solidFill>
                  <a:srgbClr val="FF0000"/>
                </a:solidFill>
              </a:rPr>
              <a:t>A </a:t>
            </a:r>
            <a:r>
              <a:rPr lang="en-US" sz="1600" dirty="0" smtClean="0">
                <a:solidFill>
                  <a:srgbClr val="FF0000"/>
                </a:solidFill>
              </a:rPr>
              <a:t>deficiency.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B050"/>
                </a:solidFill>
              </a:rPr>
              <a:t>Inflamation</a:t>
            </a:r>
            <a:endParaRPr lang="en-US" sz="16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</a:rPr>
              <a:t>age</a:t>
            </a:r>
          </a:p>
          <a:p>
            <a:pPr marL="146111" indent="-285750">
              <a:spcBef>
                <a:spcPts val="35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endParaRPr lang="en-US" sz="500" dirty="0" smtClean="0">
              <a:solidFill>
                <a:srgbClr val="FF0000"/>
              </a:solidFill>
            </a:endParaRPr>
          </a:p>
          <a:p>
            <a:pPr marL="0" indent="-139639">
              <a:spcBef>
                <a:spcPts val="350"/>
              </a:spcBef>
              <a:buClr>
                <a:schemeClr val="bg2">
                  <a:lumMod val="50000"/>
                </a:schemeClr>
              </a:buClr>
              <a:buNone/>
              <a:tabLst>
                <a:tab pos="756285" algn="l"/>
                <a:tab pos="756920" algn="l"/>
              </a:tabLst>
            </a:pPr>
            <a:endParaRPr lang="en-US" sz="100" dirty="0" smtClean="0">
              <a:solidFill>
                <a:srgbClr val="FF0000"/>
              </a:solidFill>
            </a:endParaRPr>
          </a:p>
          <a:p>
            <a:pPr marL="0" indent="-139639">
              <a:spcBef>
                <a:spcPts val="350"/>
              </a:spcBef>
              <a:buClr>
                <a:schemeClr val="bg2">
                  <a:lumMod val="50000"/>
                </a:schemeClr>
              </a:buClr>
              <a:buNone/>
              <a:tabLst>
                <a:tab pos="756285" algn="l"/>
                <a:tab pos="756920" algn="l"/>
              </a:tabLst>
            </a:pPr>
            <a:endParaRPr lang="en-US" sz="100" dirty="0">
              <a:solidFill>
                <a:srgbClr val="FF0000"/>
              </a:solidFill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</a:pPr>
            <a:r>
              <a:rPr lang="en-US" sz="1600" b="1" spc="-5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Dysosmia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: </a:t>
            </a:r>
            <a:r>
              <a:rPr lang="en-US" sz="16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distorted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identification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</a:t>
            </a:r>
            <a:r>
              <a:rPr lang="en-US" sz="1600" spc="5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6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smell.</a:t>
            </a:r>
          </a:p>
          <a:p>
            <a:pPr marL="12700">
              <a:lnSpc>
                <a:spcPct val="100000"/>
              </a:lnSpc>
              <a:spcBef>
                <a:spcPts val="370"/>
              </a:spcBef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</a:pPr>
            <a:endParaRPr lang="en-US" sz="500" spc="-5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</a:pPr>
            <a:endParaRPr lang="en-US" sz="1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65131" marR="808355">
              <a:lnSpc>
                <a:spcPts val="3020"/>
              </a:lnSpc>
              <a:spcBef>
                <a:spcPts val="735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endParaRPr lang="en-US" altLang="en-US" sz="1600" dirty="0"/>
          </a:p>
          <a:p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4412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ontent Placeholder 3"/>
          <p:cNvSpPr txBox="1">
            <a:spLocks/>
          </p:cNvSpPr>
          <p:nvPr/>
        </p:nvSpPr>
        <p:spPr>
          <a:xfrm>
            <a:off x="6081990" y="1219200"/>
            <a:ext cx="5412944" cy="3433936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31" marR="808355">
              <a:lnSpc>
                <a:spcPts val="3020"/>
              </a:lnSpc>
              <a:spcBef>
                <a:spcPts val="735"/>
              </a:spcBef>
              <a:buClr>
                <a:schemeClr val="bg2">
                  <a:lumMod val="50000"/>
                </a:schemeClr>
              </a:buClr>
              <a:tabLst>
                <a:tab pos="756285" algn="l"/>
                <a:tab pos="756920" algn="l"/>
              </a:tabLst>
            </a:pP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cs typeface="Calibri"/>
              </a:rPr>
              <a:t>Parosmia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(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cs typeface="Calibri"/>
              </a:rPr>
              <a:t>dysosmia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):</a:t>
            </a:r>
          </a:p>
          <a:p>
            <a:pPr marL="165131" marR="808355">
              <a:lnSpc>
                <a:spcPts val="3020"/>
              </a:lnSpc>
              <a:spcBef>
                <a:spcPts val="735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1600" dirty="0"/>
              <a:t>Alteration in smell sensation</a:t>
            </a:r>
          </a:p>
          <a:p>
            <a:pPr marL="165131" marR="808355">
              <a:lnSpc>
                <a:spcPts val="3020"/>
              </a:lnSpc>
              <a:spcBef>
                <a:spcPts val="735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16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Altered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perception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 smell in the 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presence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an </a:t>
            </a:r>
            <a:r>
              <a:rPr lang="en-US" sz="1600" spc="-55" dirty="0">
                <a:solidFill>
                  <a:schemeClr val="bg1">
                    <a:lumMod val="50000"/>
                  </a:schemeClr>
                </a:solidFill>
                <a:cs typeface="Calibri"/>
              </a:rPr>
              <a:t>odor,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usually</a:t>
            </a:r>
            <a:r>
              <a:rPr lang="en-US" sz="1600" spc="8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unpleasant</a:t>
            </a:r>
            <a:r>
              <a:rPr lang="en-US" sz="16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.</a:t>
            </a:r>
            <a:endParaRPr lang="en-US" sz="500" b="1" spc="-1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65131" marR="5080">
              <a:lnSpc>
                <a:spcPts val="3020"/>
              </a:lnSpc>
              <a:spcBef>
                <a:spcPts val="675"/>
              </a:spcBef>
              <a:buClr>
                <a:schemeClr val="bg2">
                  <a:lumMod val="50000"/>
                </a:schemeClr>
              </a:buClr>
              <a:tabLst>
                <a:tab pos="756285" algn="l"/>
                <a:tab pos="756920" algn="l"/>
              </a:tabLst>
            </a:pPr>
            <a:r>
              <a:rPr lang="en-US" sz="1600" b="1" spc="-10" dirty="0" err="1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Phantosmia</a:t>
            </a:r>
            <a:r>
              <a:rPr lang="en-US" sz="1600" b="1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: </a:t>
            </a:r>
            <a:r>
              <a:rPr lang="en-US" sz="1600" spc="-1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Perception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smell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without an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odor  </a:t>
            </a:r>
            <a:r>
              <a:rPr lang="en-US" sz="1600" spc="-1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present.</a:t>
            </a:r>
          </a:p>
          <a:p>
            <a:pPr marL="165131" marR="5080">
              <a:lnSpc>
                <a:spcPts val="3020"/>
              </a:lnSpc>
              <a:spcBef>
                <a:spcPts val="675"/>
              </a:spcBef>
              <a:buClr>
                <a:schemeClr val="bg2">
                  <a:lumMod val="50000"/>
                </a:schemeClr>
              </a:buClr>
              <a:tabLst>
                <a:tab pos="756285" algn="l"/>
                <a:tab pos="756920" algn="l"/>
              </a:tabLst>
            </a:pPr>
            <a:endParaRPr lang="en-US" sz="1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65131">
              <a:lnSpc>
                <a:spcPts val="3190"/>
              </a:lnSpc>
              <a:spcBef>
                <a:spcPts val="290"/>
              </a:spcBef>
              <a:buClr>
                <a:schemeClr val="bg2">
                  <a:lumMod val="50000"/>
                </a:schemeClr>
              </a:buClr>
              <a:tabLst>
                <a:tab pos="756285" algn="l"/>
                <a:tab pos="756920" algn="l"/>
              </a:tabLst>
            </a:pPr>
            <a:r>
              <a:rPr lang="en-US" sz="1600" b="1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Agnosia: </a:t>
            </a:r>
            <a:r>
              <a:rPr lang="en-US" sz="16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Inability </a:t>
            </a:r>
            <a:r>
              <a:rPr lang="en-US" sz="16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to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classify or </a:t>
            </a:r>
            <a:r>
              <a:rPr lang="en-US" sz="1600" spc="-25" dirty="0">
                <a:solidFill>
                  <a:schemeClr val="bg1">
                    <a:lumMod val="50000"/>
                  </a:schemeClr>
                </a:solidFill>
                <a:cs typeface="Calibri"/>
              </a:rPr>
              <a:t>contrast</a:t>
            </a:r>
            <a:r>
              <a:rPr lang="en-US" sz="1600" spc="9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600" spc="-1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odors,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6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although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able </a:t>
            </a:r>
            <a:r>
              <a:rPr lang="en-US" sz="16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to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detect</a:t>
            </a:r>
            <a:r>
              <a:rPr lang="en-US" sz="1600" spc="-4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600" spc="-1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odors.</a:t>
            </a:r>
          </a:p>
          <a:p>
            <a:pPr marL="469900" lvl="1">
              <a:lnSpc>
                <a:spcPts val="3190"/>
              </a:lnSpc>
              <a:spcBef>
                <a:spcPts val="290"/>
              </a:spcBef>
              <a:buClr>
                <a:schemeClr val="bg2">
                  <a:lumMod val="50000"/>
                </a:schemeClr>
              </a:buClr>
              <a:tabLst>
                <a:tab pos="756285" algn="l"/>
                <a:tab pos="756920" algn="l"/>
              </a:tabLst>
            </a:pPr>
            <a:endParaRPr lang="en-US" sz="5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buClr>
                <a:schemeClr val="bg2">
                  <a:lumMod val="50000"/>
                </a:schemeClr>
              </a:buClr>
              <a:tabLst>
                <a:tab pos="446405" algn="l"/>
                <a:tab pos="447040" algn="l"/>
              </a:tabLst>
            </a:pPr>
            <a:r>
              <a:rPr lang="en-US" sz="1600" spc="-5" dirty="0" err="1">
                <a:solidFill>
                  <a:schemeClr val="accent2">
                    <a:lumMod val="75000"/>
                  </a:schemeClr>
                </a:solidFill>
                <a:cs typeface="Calibri"/>
              </a:rPr>
              <a:t>Hyperosmia</a:t>
            </a:r>
            <a:r>
              <a:rPr lang="en-US" sz="1600" b="1" spc="-5" dirty="0">
                <a:cs typeface="Calibri"/>
              </a:rPr>
              <a:t>: </a:t>
            </a:r>
            <a:r>
              <a:rPr lang="en-US" sz="1600" spc="-5" dirty="0">
                <a:cs typeface="Calibri"/>
              </a:rPr>
              <a:t>increase </a:t>
            </a:r>
            <a:r>
              <a:rPr lang="en-US" sz="1600" dirty="0">
                <a:cs typeface="Calibri"/>
              </a:rPr>
              <a:t>in </a:t>
            </a:r>
            <a:r>
              <a:rPr lang="en-US" sz="1600" spc="-5" dirty="0">
                <a:cs typeface="Calibri"/>
              </a:rPr>
              <a:t>smell</a:t>
            </a:r>
            <a:r>
              <a:rPr lang="en-US" sz="1600" spc="-60" dirty="0">
                <a:cs typeface="Calibri"/>
              </a:rPr>
              <a:t> </a:t>
            </a:r>
            <a:r>
              <a:rPr lang="en-US" sz="1600" spc="-10" dirty="0" smtClean="0">
                <a:cs typeface="Calibri"/>
              </a:rPr>
              <a:t>sensation </a:t>
            </a:r>
            <a:r>
              <a:rPr lang="en-US" altLang="en-US" sz="1600" dirty="0" smtClean="0"/>
              <a:t>adrenal insufficiency.</a:t>
            </a:r>
            <a:endParaRPr lang="en-US" sz="1600" dirty="0"/>
          </a:p>
          <a:p>
            <a:pPr marL="165131" marR="808355" defTabSz="914400">
              <a:lnSpc>
                <a:spcPts val="3020"/>
              </a:lnSpc>
              <a:spcBef>
                <a:spcPts val="735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endParaRPr lang="en-US" altLang="en-US" sz="1600" dirty="0" smtClean="0"/>
          </a:p>
          <a:p>
            <a:pPr defTabSz="91440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707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5232" y="1196752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2">
                    <a:lumMod val="75000"/>
                  </a:schemeClr>
                </a:solidFill>
              </a:rPr>
              <a:t>2- TASTE</a:t>
            </a:r>
          </a:p>
          <a:p>
            <a:pPr algn="ctr"/>
            <a:r>
              <a:rPr lang="en-US" sz="13800" dirty="0">
                <a:solidFill>
                  <a:schemeClr val="accent2">
                    <a:lumMod val="75000"/>
                  </a:schemeClr>
                </a:solidFill>
              </a:rPr>
              <a:t>(Gustation)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5232" y="1001213"/>
            <a:ext cx="8640960" cy="494357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60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Taste sensations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  <a:buSzTx/>
            </a:pPr>
            <a:r>
              <a:rPr lang="en-US" altLang="en-US" sz="1800" dirty="0"/>
              <a:t>Taste is the sensation produced when a substance in the mouth reacts chemically with taste </a:t>
            </a:r>
            <a:r>
              <a:rPr lang="en-US" altLang="en-US" sz="1800" dirty="0" smtClean="0"/>
              <a:t>receptor. </a:t>
            </a:r>
            <a:endParaRPr lang="en-US" altLang="en-US" sz="1800" dirty="0"/>
          </a:p>
          <a:p>
            <a:pPr marL="0" indent="0">
              <a:spcBef>
                <a:spcPct val="0"/>
              </a:spcBef>
              <a:buSz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SzTx/>
            </a:pPr>
            <a:r>
              <a:rPr lang="en-US" altLang="en-US" sz="1800" dirty="0"/>
              <a:t>Taste buds are specialized receptors widely scattered throughout the oral </a:t>
            </a:r>
            <a:r>
              <a:rPr lang="en-US" altLang="en-US" sz="1800" dirty="0" smtClean="0"/>
              <a:t>cavity.</a:t>
            </a:r>
            <a:endParaRPr lang="en-US" altLang="en-US" sz="1800" dirty="0"/>
          </a:p>
          <a:p>
            <a:pPr marL="495331" indent="-34290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2">
                    <a:lumMod val="75000"/>
                  </a:schemeClr>
                </a:solidFill>
              </a:rPr>
              <a:t>Tongue</a:t>
            </a:r>
          </a:p>
          <a:p>
            <a:pPr marL="495331" indent="-34290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2">
                    <a:lumMod val="75000"/>
                  </a:schemeClr>
                </a:solidFill>
              </a:rPr>
              <a:t>Soft palate</a:t>
            </a:r>
          </a:p>
          <a:p>
            <a:pPr marL="495331" indent="-34290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2">
                    <a:lumMod val="75000"/>
                  </a:schemeClr>
                </a:solidFill>
              </a:rPr>
              <a:t>Inner surface of </a:t>
            </a:r>
            <a:r>
              <a:rPr lang="en-US" altLang="en-US" sz="1800" dirty="0" smtClean="0">
                <a:solidFill>
                  <a:schemeClr val="bg2">
                    <a:lumMod val="75000"/>
                  </a:schemeClr>
                </a:solidFill>
              </a:rPr>
              <a:t>cheeks</a:t>
            </a:r>
          </a:p>
          <a:p>
            <a:pPr marL="495331" indent="-34290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sz="1800" dirty="0">
                <a:cs typeface="Gill Sans MT"/>
              </a:rPr>
              <a:t>A Taste bud is a specialised receptors in </a:t>
            </a:r>
            <a:endParaRPr lang="en-GB" sz="1800" dirty="0" smtClean="0">
              <a:cs typeface="Gill Sans MT"/>
            </a:endParaRPr>
          </a:p>
          <a:p>
            <a:pPr marL="0" indent="0">
              <a:buNone/>
            </a:pPr>
            <a:r>
              <a:rPr lang="en-GB" sz="1800" dirty="0">
                <a:cs typeface="Gill Sans MT"/>
              </a:rPr>
              <a:t> </a:t>
            </a:r>
            <a:r>
              <a:rPr lang="en-GB" sz="1800" dirty="0" smtClean="0">
                <a:cs typeface="Gill Sans MT"/>
              </a:rPr>
              <a:t>   the </a:t>
            </a:r>
            <a:r>
              <a:rPr lang="en-GB" sz="1800" dirty="0">
                <a:cs typeface="Gill Sans MT"/>
              </a:rPr>
              <a:t>oral cavity, but mainly on </a:t>
            </a:r>
            <a:r>
              <a:rPr lang="en-GB" sz="1800" dirty="0" smtClean="0">
                <a:cs typeface="Gill Sans MT"/>
              </a:rPr>
              <a:t>the </a:t>
            </a:r>
            <a:r>
              <a:rPr lang="en-GB" sz="1800" dirty="0">
                <a:cs typeface="Gill Sans MT"/>
              </a:rPr>
              <a:t>tongue, </a:t>
            </a:r>
            <a:r>
              <a:rPr lang="en-GB" sz="1800" dirty="0" smtClean="0">
                <a:cs typeface="Gill Sans MT"/>
              </a:rPr>
              <a:t>some </a:t>
            </a:r>
            <a:r>
              <a:rPr lang="en-GB" sz="1800" dirty="0">
                <a:cs typeface="Gill Sans MT"/>
              </a:rPr>
              <a:t>on the palate.</a:t>
            </a:r>
            <a:endParaRPr lang="en-US" sz="1800" dirty="0"/>
          </a:p>
          <a:p>
            <a:pPr marL="495331" indent="-34290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1800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06D8AA6-4E89-4586-862D-68CC43AA2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8"/>
          <a:stretch>
            <a:fillRect/>
          </a:stretch>
        </p:blipFill>
        <p:spPr bwMode="auto">
          <a:xfrm>
            <a:off x="7822604" y="2548198"/>
            <a:ext cx="3756799" cy="3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11283" y="-4173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4110D-4C5D-458A-89C2-253AC0317BFC}"/>
              </a:ext>
            </a:extLst>
          </p:cNvPr>
          <p:cNvSpPr txBox="1"/>
          <p:nvPr/>
        </p:nvSpPr>
        <p:spPr>
          <a:xfrm>
            <a:off x="609460" y="3212976"/>
            <a:ext cx="7069128" cy="864096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GB" sz="1800" dirty="0">
              <a:cs typeface="Gill Sans 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1FCC90-19FA-4D2F-B244-18623871F66F}"/>
              </a:ext>
            </a:extLst>
          </p:cNvPr>
          <p:cNvSpPr txBox="1"/>
          <p:nvPr/>
        </p:nvSpPr>
        <p:spPr>
          <a:xfrm>
            <a:off x="4945260" y="3212976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326536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1" y="1219200"/>
            <a:ext cx="5484952" cy="493776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spc="-20" dirty="0">
                <a:cs typeface="Calibri"/>
              </a:rPr>
              <a:t>Sweet (sweet receptors respond to</a:t>
            </a:r>
            <a:r>
              <a:rPr lang="en-US" sz="1800" spc="-175" dirty="0">
                <a:cs typeface="Calibri"/>
              </a:rPr>
              <a:t> </a:t>
            </a:r>
            <a:r>
              <a:rPr lang="en-US" sz="1800" spc="-25" dirty="0">
                <a:cs typeface="Calibri"/>
              </a:rPr>
              <a:t>sugar, </a:t>
            </a:r>
            <a:r>
              <a:rPr lang="en-US" sz="1800" spc="-25" dirty="0" err="1">
                <a:cs typeface="Calibri"/>
              </a:rPr>
              <a:t>sacchrine</a:t>
            </a:r>
            <a:r>
              <a:rPr lang="en-US" sz="1800" spc="-25" dirty="0">
                <a:cs typeface="Calibri"/>
              </a:rPr>
              <a:t>, amino acids</a:t>
            </a:r>
            <a:r>
              <a:rPr lang="en-US" sz="1800" spc="-25" dirty="0" smtClean="0">
                <a:cs typeface="Calibri"/>
              </a:rPr>
              <a:t>).</a:t>
            </a:r>
            <a:endParaRPr lang="en-US" sz="500" dirty="0">
              <a:cs typeface="Calibri"/>
            </a:endParaRPr>
          </a:p>
          <a:p>
            <a:pPr marL="342900" indent="-342900">
              <a:lnSpc>
                <a:spcPct val="150000"/>
              </a:lnSpc>
              <a:spcBef>
                <a:spcPts val="165"/>
              </a:spcBef>
              <a:buFont typeface="+mj-lt"/>
              <a:buAutoNum type="arabicPeriod"/>
            </a:pPr>
            <a:r>
              <a:rPr lang="en-US" sz="1800" spc="-5" dirty="0" smtClean="0">
                <a:cs typeface="Calibri"/>
              </a:rPr>
              <a:t>Sour </a:t>
            </a:r>
            <a:r>
              <a:rPr lang="en-US" sz="1800" spc="-5" dirty="0">
                <a:cs typeface="Calibri"/>
              </a:rPr>
              <a:t>(</a:t>
            </a:r>
            <a:r>
              <a:rPr lang="en-US"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salt receptors respond to </a:t>
            </a:r>
            <a:r>
              <a:rPr lang="en-US" sz="1800" spc="-5" dirty="0">
                <a:cs typeface="Calibri"/>
              </a:rPr>
              <a:t>acids </a:t>
            </a:r>
            <a:r>
              <a:rPr lang="en-US" sz="1800" spc="-15" dirty="0">
                <a:cs typeface="Calibri"/>
              </a:rPr>
              <a:t>-</a:t>
            </a:r>
            <a:r>
              <a:rPr lang="en-US" sz="18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free</a:t>
            </a:r>
            <a:r>
              <a:rPr lang="en-US" sz="1800" spc="-15" dirty="0">
                <a:cs typeface="Calibri"/>
              </a:rPr>
              <a:t> </a:t>
            </a:r>
            <a:r>
              <a:rPr lang="en-US" sz="1800" spc="-5" dirty="0">
                <a:cs typeface="Calibri"/>
              </a:rPr>
              <a:t>H</a:t>
            </a:r>
            <a:r>
              <a:rPr lang="en-US" sz="1800" spc="75" dirty="0">
                <a:cs typeface="Calibri"/>
              </a:rPr>
              <a:t> </a:t>
            </a:r>
            <a:r>
              <a:rPr lang="en-US" sz="1800" spc="-10" dirty="0">
                <a:cs typeface="Calibri"/>
              </a:rPr>
              <a:t>ions-</a:t>
            </a:r>
            <a:r>
              <a:rPr lang="en-US" sz="1800" spc="-10" dirty="0" smtClean="0">
                <a:cs typeface="Calibri"/>
              </a:rPr>
              <a:t>).</a:t>
            </a:r>
            <a:endParaRPr lang="en-US" sz="1800" dirty="0">
              <a:cs typeface="Calibri"/>
            </a:endParaRPr>
          </a:p>
          <a:p>
            <a:pPr marL="342900" indent="-342900">
              <a:lnSpc>
                <a:spcPct val="150000"/>
              </a:lnSpc>
              <a:spcBef>
                <a:spcPts val="165"/>
              </a:spcBef>
              <a:buFont typeface="+mj-lt"/>
              <a:buAutoNum type="arabicPeriod"/>
            </a:pPr>
            <a:r>
              <a:rPr lang="en-US" sz="1800" spc="-15" dirty="0">
                <a:cs typeface="Calibri"/>
              </a:rPr>
              <a:t>Bitter (</a:t>
            </a:r>
            <a:r>
              <a:rPr lang="en-US" sz="1800" spc="-10" dirty="0">
                <a:cs typeface="Calibri"/>
              </a:rPr>
              <a:t>alkaloids, </a:t>
            </a:r>
            <a:r>
              <a:rPr lang="en-US"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other</a:t>
            </a:r>
            <a:r>
              <a:rPr lang="en-US" sz="1800" spc="9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8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substances</a:t>
            </a:r>
            <a:r>
              <a:rPr lang="en-US" sz="1800" spc="-15" dirty="0" smtClean="0">
                <a:cs typeface="Calibri"/>
              </a:rPr>
              <a:t>).</a:t>
            </a:r>
            <a:endParaRPr lang="en-US" sz="1800" dirty="0">
              <a:cs typeface="Calibri"/>
            </a:endParaRPr>
          </a:p>
          <a:p>
            <a:pPr marL="342900" indent="-342900">
              <a:lnSpc>
                <a:spcPct val="150000"/>
              </a:lnSpc>
              <a:spcBef>
                <a:spcPts val="165"/>
              </a:spcBef>
              <a:buFont typeface="+mj-lt"/>
              <a:buAutoNum type="arabicPeriod"/>
            </a:pPr>
            <a:r>
              <a:rPr lang="en-US" sz="1800" spc="-5" dirty="0">
                <a:cs typeface="Calibri"/>
              </a:rPr>
              <a:t>Salty (</a:t>
            </a:r>
            <a:r>
              <a:rPr lang="en-US" sz="1800" spc="-10" dirty="0">
                <a:cs typeface="Calibri"/>
              </a:rPr>
              <a:t>chemical salts</a:t>
            </a:r>
            <a:r>
              <a:rPr lang="en-US" sz="1800" spc="55" dirty="0">
                <a:cs typeface="Calibri"/>
              </a:rPr>
              <a:t> </a:t>
            </a:r>
            <a:r>
              <a:rPr lang="en-US" sz="1800" spc="-5" dirty="0">
                <a:cs typeface="Calibri"/>
              </a:rPr>
              <a:t>(</a:t>
            </a:r>
            <a:r>
              <a:rPr lang="en-US" sz="1800" spc="-5" dirty="0" err="1">
                <a:cs typeface="Calibri"/>
              </a:rPr>
              <a:t>NaCl</a:t>
            </a:r>
            <a:r>
              <a:rPr lang="en-US" sz="1800" spc="-5" dirty="0">
                <a:cs typeface="Calibri"/>
              </a:rPr>
              <a:t>) m ions . </a:t>
            </a:r>
            <a:r>
              <a:rPr lang="en-US" sz="1800" spc="-5" dirty="0" smtClean="0">
                <a:cs typeface="Calibri"/>
              </a:rPr>
              <a:t>Mental.</a:t>
            </a:r>
            <a:endParaRPr lang="en-US" sz="1800" dirty="0">
              <a:cs typeface="Calibri"/>
            </a:endParaRPr>
          </a:p>
          <a:p>
            <a:pPr marL="342900" indent="-342900">
              <a:lnSpc>
                <a:spcPct val="150000"/>
              </a:lnSpc>
              <a:spcBef>
                <a:spcPts val="165"/>
              </a:spcBef>
              <a:buFont typeface="+mj-lt"/>
              <a:buAutoNum type="arabicPeriod"/>
            </a:pPr>
            <a:r>
              <a:rPr lang="en-US" sz="1800" dirty="0">
                <a:cs typeface="Calibri"/>
              </a:rPr>
              <a:t>Umami (</a:t>
            </a:r>
            <a:r>
              <a:rPr lang="en-US" sz="1800" spc="-15" dirty="0">
                <a:cs typeface="Calibri"/>
              </a:rPr>
              <a:t>glutamate-“</a:t>
            </a:r>
            <a:r>
              <a:rPr lang="en-US" sz="18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meat</a:t>
            </a:r>
            <a:r>
              <a:rPr lang="en-US" sz="1800" spc="-15" dirty="0">
                <a:cs typeface="Calibri"/>
              </a:rPr>
              <a:t> (beef)</a:t>
            </a:r>
            <a:r>
              <a:rPr lang="en-US" sz="1800" spc="-110" dirty="0">
                <a:cs typeface="Calibri"/>
              </a:rPr>
              <a:t> </a:t>
            </a:r>
            <a:r>
              <a:rPr lang="en-US" sz="1800" spc="-20" dirty="0">
                <a:cs typeface="Calibri"/>
              </a:rPr>
              <a:t>taste of steak</a:t>
            </a:r>
            <a:r>
              <a:rPr lang="en-US" sz="1800" spc="-20" dirty="0" smtClean="0">
                <a:cs typeface="Calibri"/>
              </a:rPr>
              <a:t>”).</a:t>
            </a:r>
          </a:p>
          <a:p>
            <a:pPr marL="342900" indent="-342900">
              <a:lnSpc>
                <a:spcPct val="150000"/>
              </a:lnSpc>
              <a:spcBef>
                <a:spcPts val="165"/>
              </a:spcBef>
              <a:buFont typeface="+mj-lt"/>
              <a:buAutoNum type="arabicPeriod"/>
            </a:pPr>
            <a:endParaRPr lang="en-US" sz="1800" spc="-20" dirty="0"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65"/>
              </a:spcBef>
              <a:buNone/>
            </a:pPr>
            <a:r>
              <a:rPr lang="en-US" sz="1800" spc="-20" dirty="0">
                <a:solidFill>
                  <a:schemeClr val="bg1">
                    <a:lumMod val="50000"/>
                  </a:schemeClr>
                </a:solidFill>
                <a:cs typeface="Calibri"/>
              </a:rPr>
              <a:t>We will talk about how the first 4 tastes are transmitted.</a:t>
            </a:r>
            <a:endParaRPr lang="en-US" sz="1800" spc="-20" dirty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4412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3A431AA-60BE-472E-8689-816879CAF83F}"/>
              </a:ext>
            </a:extLst>
          </p:cNvPr>
          <p:cNvSpPr txBox="1"/>
          <p:nvPr/>
        </p:nvSpPr>
        <p:spPr>
          <a:xfrm>
            <a:off x="816669" y="5373216"/>
            <a:ext cx="4933552" cy="646331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spc="-20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5</a:t>
            </a:r>
            <a:r>
              <a:rPr lang="en-US" altLang="en-US" sz="1800" spc="-20" dirty="0">
                <a:cs typeface="Calibri"/>
              </a:rPr>
              <a:t> established taste</a:t>
            </a:r>
          </a:p>
          <a:p>
            <a:pPr marL="285750" indent="-285750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spc="-20" dirty="0">
                <a:cs typeface="Calibri"/>
              </a:rPr>
              <a:t> Taste buds on tongue not uniform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CBC9-1537-45CD-94CB-31CE04B5BD48}"/>
              </a:ext>
            </a:extLst>
          </p:cNvPr>
          <p:cNvSpPr txBox="1"/>
          <p:nvPr/>
        </p:nvSpPr>
        <p:spPr>
          <a:xfrm>
            <a:off x="3157933" y="5366938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6420" y="1340768"/>
            <a:ext cx="54129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Distribution of taste buds on tongue (not uniform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):</a:t>
            </a:r>
          </a:p>
          <a:p>
            <a:endParaRPr lang="en-US" sz="1800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Arial" charset="0"/>
              </a:rPr>
              <a:t>Sweet - tongue </a:t>
            </a:r>
            <a:r>
              <a:rPr lang="en-US" sz="1800" dirty="0" smtClean="0">
                <a:cs typeface="Arial" charset="0"/>
              </a:rPr>
              <a:t>tip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Arial" charset="0"/>
              </a:rPr>
              <a:t>Sour - tongue </a:t>
            </a:r>
            <a:r>
              <a:rPr lang="en-US" sz="1800" dirty="0" smtClean="0">
                <a:cs typeface="Arial" charset="0"/>
              </a:rPr>
              <a:t>margins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Arial" charset="0"/>
              </a:rPr>
              <a:t>Bitter  - back of </a:t>
            </a:r>
            <a:r>
              <a:rPr lang="en-US" sz="1800" dirty="0" smtClean="0">
                <a:cs typeface="Arial" charset="0"/>
              </a:rPr>
              <a:t>tongue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cs typeface="Arial" charset="0"/>
              </a:rPr>
              <a:t>Salty </a:t>
            </a:r>
            <a:r>
              <a:rPr lang="en-US" sz="1800" dirty="0">
                <a:cs typeface="Arial" charset="0"/>
              </a:rPr>
              <a:t>- widely distributed</a:t>
            </a:r>
            <a:endParaRPr lang="en-US" sz="1800" dirty="0">
              <a:cs typeface="Arial" charset="0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8435678" y="3501008"/>
            <a:ext cx="3143688" cy="2808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Taste buds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21804" y="1196752"/>
            <a:ext cx="10969943" cy="547260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Barrel shaped structures that contain taste receptors.</a:t>
            </a:r>
          </a:p>
          <a:p>
            <a:pPr marL="0" indent="0">
              <a:buNone/>
            </a:pPr>
            <a:endParaRPr lang="en-US" altLang="en-US" sz="5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Types of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papillae:</a:t>
            </a:r>
            <a:endParaRPr lang="en-US" alt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800" dirty="0"/>
              <a:t>The tongue is covered with </a:t>
            </a:r>
            <a:r>
              <a:rPr lang="en-US" altLang="en-US" sz="18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altLang="en-US" sz="1800" dirty="0"/>
              <a:t> types of projections called papillae: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They are found in small protrusions (bumps, projections) called papillae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Foliate papillae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Circumvallate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Fungiform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Filiform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(no taste buds on the mid dorsum of the tongue)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4652" y="1196752"/>
            <a:ext cx="3324751" cy="2520280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D9E1B4-4E8C-4A7D-9062-B57A91F44AA6}"/>
              </a:ext>
            </a:extLst>
          </p:cNvPr>
          <p:cNvSpPr txBox="1"/>
          <p:nvPr/>
        </p:nvSpPr>
        <p:spPr>
          <a:xfrm>
            <a:off x="620264" y="5060167"/>
            <a:ext cx="6480720" cy="92333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lvl="1" indent="-342900">
              <a:buClr>
                <a:schemeClr val="accent2"/>
              </a:buClr>
              <a:defRPr/>
            </a:pP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</a:rPr>
              <a:t>Filiform: </a:t>
            </a:r>
            <a:r>
              <a:rPr lang="en-US" altLang="en-US" sz="1800" dirty="0"/>
              <a:t>Sharp -  no taste buds</a:t>
            </a:r>
          </a:p>
          <a:p>
            <a:pPr>
              <a:defRPr/>
            </a:pPr>
            <a:r>
              <a:rPr lang="en-GB" altLang="en-US" sz="1800" dirty="0"/>
              <a:t> </a:t>
            </a: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</a:rPr>
              <a:t>Fungiform: </a:t>
            </a:r>
            <a:r>
              <a:rPr lang="en-US" altLang="en-US" sz="1800" dirty="0"/>
              <a:t>Rounded with taste buds</a:t>
            </a:r>
            <a:endParaRPr lang="en-GB" altLang="en-US" sz="1800" dirty="0"/>
          </a:p>
          <a:p>
            <a:pPr marL="342900" lvl="1" indent="-342900">
              <a:buClr>
                <a:schemeClr val="accent2"/>
              </a:buClr>
              <a:defRPr/>
            </a:pP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</a:rPr>
              <a:t>Circumvallate: </a:t>
            </a:r>
            <a:r>
              <a:rPr lang="en-US" altLang="en-US" sz="1800" dirty="0"/>
              <a:t>Large papillae with taste buds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FD9F63-BD7F-4DAD-BD08-56BDAC1A7CCA}"/>
              </a:ext>
            </a:extLst>
          </p:cNvPr>
          <p:cNvSpPr txBox="1"/>
          <p:nvPr/>
        </p:nvSpPr>
        <p:spPr>
          <a:xfrm>
            <a:off x="4508696" y="5048654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4" r="5051"/>
          <a:stretch/>
        </p:blipFill>
        <p:spPr>
          <a:xfrm>
            <a:off x="8219953" y="4131067"/>
            <a:ext cx="3419075" cy="21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254652" y="3771027"/>
            <a:ext cx="3338635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Taste Receptors: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41497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Anatomy of taste buds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59" y="1196752"/>
            <a:ext cx="10969943" cy="1808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cs typeface="Gill Sans MT"/>
              </a:rPr>
              <a:t>Structure of Taste bud: </a:t>
            </a:r>
          </a:p>
          <a:p>
            <a:r>
              <a:rPr lang="en-GB" sz="1800" dirty="0">
                <a:solidFill>
                  <a:srgbClr val="000000"/>
                </a:solidFill>
                <a:cs typeface="Gill Sans MT"/>
              </a:rPr>
              <a:t>Gustatory cells with microvilli (gustatory hair</a:t>
            </a:r>
            <a:r>
              <a:rPr lang="en-GB" sz="1800" dirty="0" smtClean="0">
                <a:solidFill>
                  <a:srgbClr val="000000"/>
                </a:solidFill>
                <a:cs typeface="Gill Sans MT"/>
              </a:rPr>
              <a:t>).</a:t>
            </a:r>
            <a:endParaRPr lang="en-GB" sz="1800" dirty="0">
              <a:solidFill>
                <a:srgbClr val="000000"/>
              </a:solidFill>
              <a:cs typeface="Gill Sans MT"/>
            </a:endParaRPr>
          </a:p>
          <a:p>
            <a:r>
              <a:rPr lang="en-GB" sz="1800" dirty="0">
                <a:solidFill>
                  <a:srgbClr val="000000"/>
                </a:solidFill>
                <a:cs typeface="Gill Sans MT"/>
              </a:rPr>
              <a:t>They are receptors cells with cilia projected through taste pore in between there are supporting cells.</a:t>
            </a:r>
          </a:p>
          <a:p>
            <a:pPr marL="285750" lvl="1" indent="-285750">
              <a:spcBef>
                <a:spcPts val="667"/>
              </a:spcBef>
              <a:buClr>
                <a:schemeClr val="accent1"/>
              </a:buClr>
            </a:pPr>
            <a:r>
              <a:rPr lang="en-US" altLang="en-US" sz="1800" dirty="0">
                <a:cs typeface="Arabic Typesetting" charset="0"/>
              </a:rPr>
              <a:t>Hairs are stimulated by chemicals dissolved with saliva and transmit impulses to the </a:t>
            </a:r>
            <a:endParaRPr lang="en-US" altLang="en-US" sz="1800" dirty="0" smtClean="0">
              <a:cs typeface="Arabic Typesetting" charset="0"/>
            </a:endParaRPr>
          </a:p>
          <a:p>
            <a:pPr marL="0" lvl="1" indent="0">
              <a:spcBef>
                <a:spcPts val="667"/>
              </a:spcBef>
              <a:buClr>
                <a:schemeClr val="accent1"/>
              </a:buClr>
              <a:buNone/>
            </a:pPr>
            <a:r>
              <a:rPr lang="en-US" altLang="en-US" sz="1800" dirty="0" smtClean="0">
                <a:cs typeface="Arabic Typesetting" charset="0"/>
              </a:rPr>
              <a:t>    brain.</a:t>
            </a:r>
            <a:endParaRPr lang="en-US" altLang="en-US" sz="1800" dirty="0">
              <a:cs typeface="Arabic Typesetting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cs typeface="Gill Sans M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AF611-81F8-410C-BBA2-9ED7EF56C3A5}"/>
              </a:ext>
            </a:extLst>
          </p:cNvPr>
          <p:cNvSpPr txBox="1"/>
          <p:nvPr/>
        </p:nvSpPr>
        <p:spPr>
          <a:xfrm>
            <a:off x="609458" y="2204864"/>
            <a:ext cx="10969943" cy="646331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lvl="1" indent="-342900">
              <a:buClr>
                <a:schemeClr val="accent2"/>
              </a:buClr>
              <a:defRPr/>
            </a:pPr>
            <a:endParaRPr lang="en-US" altLang="en-US" sz="1800" dirty="0" smtClean="0"/>
          </a:p>
          <a:p>
            <a:pPr marL="342900" lvl="1" indent="-342900">
              <a:buClr>
                <a:schemeClr val="accent2"/>
              </a:buClr>
              <a:defRPr/>
            </a:pPr>
            <a:endParaRPr lang="en-US" alt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4F67A-BF81-4D04-A048-31A043CA3273}"/>
              </a:ext>
            </a:extLst>
          </p:cNvPr>
          <p:cNvSpPr txBox="1"/>
          <p:nvPr/>
        </p:nvSpPr>
        <p:spPr>
          <a:xfrm>
            <a:off x="8987113" y="2204864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74DD4EC7-5043-413B-B79E-57E905964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8"/>
          <a:stretch>
            <a:fillRect/>
          </a:stretch>
        </p:blipFill>
        <p:spPr bwMode="auto">
          <a:xfrm>
            <a:off x="5134119" y="3457286"/>
            <a:ext cx="6445282" cy="277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57CC19-8481-4EB9-B8B8-B21270DF8ADE}"/>
              </a:ext>
            </a:extLst>
          </p:cNvPr>
          <p:cNvSpPr txBox="1"/>
          <p:nvPr/>
        </p:nvSpPr>
        <p:spPr>
          <a:xfrm>
            <a:off x="609458" y="3457287"/>
            <a:ext cx="4188810" cy="2446824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lvl="1">
              <a:spcBef>
                <a:spcPct val="0"/>
              </a:spcBef>
              <a:buClr>
                <a:schemeClr val="accent2"/>
              </a:buClr>
              <a:defRPr/>
            </a:pPr>
            <a:r>
              <a:rPr lang="en-US" altLang="en-US" sz="1800" dirty="0">
                <a:cs typeface="Arabic Typesetting" charset="0"/>
              </a:rPr>
              <a:t>Impulses are </a:t>
            </a:r>
            <a:endParaRPr lang="en-US" altLang="en-US" sz="1800" dirty="0" smtClean="0">
              <a:cs typeface="Arabic Typesetting" charset="0"/>
            </a:endParaRPr>
          </a:p>
          <a:p>
            <a:pPr marL="0" lvl="1">
              <a:spcBef>
                <a:spcPct val="0"/>
              </a:spcBef>
              <a:buClr>
                <a:schemeClr val="accent2"/>
              </a:buClr>
              <a:defRPr/>
            </a:pPr>
            <a:r>
              <a:rPr lang="en-US" altLang="en-US" sz="1800" dirty="0" smtClean="0">
                <a:cs typeface="Arabic Typesetting" charset="0"/>
              </a:rPr>
              <a:t>carried </a:t>
            </a:r>
            <a:r>
              <a:rPr lang="en-US" altLang="en-US" sz="1800" dirty="0">
                <a:cs typeface="Arabic Typesetting" charset="0"/>
              </a:rPr>
              <a:t>to the gustatory complex by cranial nerves as taste buds are found in different </a:t>
            </a:r>
            <a:r>
              <a:rPr lang="en-US" altLang="en-US" sz="1800" dirty="0" smtClean="0">
                <a:cs typeface="Arabic Typesetting" charset="0"/>
              </a:rPr>
              <a:t>areas:</a:t>
            </a:r>
            <a:endParaRPr lang="en-US" altLang="en-US" sz="1800" dirty="0">
              <a:cs typeface="Arabic Typesetting" charset="0"/>
            </a:endParaRPr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Symbol" panose="05050102010706020507" pitchFamily="18" charset="2"/>
              <a:buChar char="·"/>
              <a:defRPr/>
            </a:pPr>
            <a:r>
              <a:rPr lang="en-US" altLang="en-US" sz="1800" dirty="0">
                <a:cs typeface="Arabic Typesetting" charset="0"/>
              </a:rPr>
              <a:t> </a:t>
            </a:r>
            <a:r>
              <a:rPr lang="en-US" altLang="en-US" sz="1800" dirty="0">
                <a:solidFill>
                  <a:schemeClr val="bg2">
                    <a:lumMod val="75000"/>
                  </a:schemeClr>
                </a:solidFill>
                <a:cs typeface="Arabic Typesetting" charset="0"/>
              </a:rPr>
              <a:t>Facial nerve</a:t>
            </a:r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Symbol" panose="05050102010706020507" pitchFamily="18" charset="2"/>
              <a:buChar char="·"/>
              <a:defRPr/>
            </a:pPr>
            <a:r>
              <a:rPr lang="en-US" altLang="en-US" sz="1800" dirty="0">
                <a:solidFill>
                  <a:schemeClr val="bg2">
                    <a:lumMod val="75000"/>
                  </a:schemeClr>
                </a:solidFill>
                <a:cs typeface="Arabic Typesetting" charset="0"/>
              </a:rPr>
              <a:t> Glossopharyngeal nerve</a:t>
            </a:r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Symbol" panose="05050102010706020507" pitchFamily="18" charset="2"/>
              <a:buChar char="·"/>
              <a:defRPr/>
            </a:pPr>
            <a:r>
              <a:rPr lang="en-US" altLang="en-US" sz="1800" dirty="0">
                <a:solidFill>
                  <a:schemeClr val="bg2">
                    <a:lumMod val="75000"/>
                  </a:schemeClr>
                </a:solidFill>
                <a:cs typeface="Arabic Typesetting" charset="0"/>
              </a:rPr>
              <a:t> </a:t>
            </a:r>
            <a:r>
              <a:rPr lang="en-US" altLang="en-US" sz="1800" dirty="0" err="1">
                <a:solidFill>
                  <a:schemeClr val="bg2">
                    <a:lumMod val="75000"/>
                  </a:schemeClr>
                </a:solidFill>
                <a:cs typeface="Arabic Typesetting" charset="0"/>
              </a:rPr>
              <a:t>Vagus</a:t>
            </a:r>
            <a:r>
              <a:rPr lang="en-US" altLang="en-US" sz="1800" dirty="0">
                <a:solidFill>
                  <a:schemeClr val="bg2">
                    <a:lumMod val="75000"/>
                  </a:schemeClr>
                </a:solidFill>
                <a:cs typeface="Arabic Typesetting" charset="0"/>
              </a:rPr>
              <a:t> nerve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3AB99-8DB8-4CF9-8CC7-ACCCF0282376}"/>
              </a:ext>
            </a:extLst>
          </p:cNvPr>
          <p:cNvSpPr txBox="1"/>
          <p:nvPr/>
        </p:nvSpPr>
        <p:spPr>
          <a:xfrm>
            <a:off x="2205980" y="3457287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321750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Taste sensation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1" y="1219200"/>
            <a:ext cx="5412944" cy="493776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GB" sz="1600" dirty="0">
                <a:solidFill>
                  <a:srgbClr val="000000"/>
                </a:solidFill>
                <a:cs typeface="Gill Sans MT"/>
              </a:rPr>
              <a:t>Molecules dissolve in the saliva </a:t>
            </a:r>
            <a:r>
              <a:rPr lang="en-US" sz="1600" dirty="0">
                <a:solidFill>
                  <a:srgbClr val="000000"/>
                </a:solidFill>
                <a:cs typeface="Gill Sans MT"/>
              </a:rPr>
              <a:t>» attached to receptors on </a:t>
            </a:r>
            <a:r>
              <a:rPr lang="en-US" sz="1600" dirty="0" err="1">
                <a:solidFill>
                  <a:srgbClr val="000000"/>
                </a:solidFill>
                <a:cs typeface="Gill Sans MT"/>
              </a:rPr>
              <a:t>cillia</a:t>
            </a:r>
            <a:r>
              <a:rPr lang="en-US" sz="1600" dirty="0">
                <a:solidFill>
                  <a:srgbClr val="000000"/>
                </a:solidFill>
                <a:cs typeface="Gill Sans MT"/>
              </a:rPr>
              <a:t> of gustatory cells </a:t>
            </a:r>
            <a:r>
              <a:rPr lang="en-US" sz="1600" dirty="0" smtClean="0">
                <a:solidFill>
                  <a:srgbClr val="000000"/>
                </a:solidFill>
                <a:cs typeface="Gill Sans MT"/>
              </a:rPr>
              <a:t>» receptors </a:t>
            </a:r>
            <a:r>
              <a:rPr lang="en-US" sz="1600" dirty="0">
                <a:solidFill>
                  <a:srgbClr val="000000"/>
                </a:solidFill>
                <a:cs typeface="Gill Sans MT"/>
              </a:rPr>
              <a:t>potential » action </a:t>
            </a:r>
            <a:r>
              <a:rPr lang="en-US" sz="1600" dirty="0" smtClean="0">
                <a:solidFill>
                  <a:srgbClr val="000000"/>
                </a:solidFill>
                <a:cs typeface="Gill Sans MT"/>
              </a:rPr>
              <a:t>potential.</a:t>
            </a:r>
            <a:endParaRPr lang="en-US" sz="1600" dirty="0">
              <a:solidFill>
                <a:srgbClr val="000000"/>
              </a:solidFill>
              <a:cs typeface="Gill Sans MT"/>
            </a:endParaRPr>
          </a:p>
          <a:p>
            <a:pPr>
              <a:buClr>
                <a:schemeClr val="accent2"/>
              </a:buClr>
            </a:pPr>
            <a:endParaRPr lang="en-US" sz="1600" dirty="0">
              <a:solidFill>
                <a:schemeClr val="bg1"/>
              </a:solidFill>
              <a:cs typeface="Gill Sans MT"/>
            </a:endParaRPr>
          </a:p>
          <a:p>
            <a:pPr>
              <a:buClr>
                <a:schemeClr val="accent2"/>
              </a:buClr>
            </a:pPr>
            <a:r>
              <a:rPr lang="en-US" sz="1600" dirty="0">
                <a:solidFill>
                  <a:srgbClr val="000000"/>
                </a:solidFill>
                <a:cs typeface="Gill Sans MT"/>
              </a:rPr>
              <a:t>Combination between molecules and receptors are week (since taste can be easily abolished by washing mouth with water</a:t>
            </a:r>
            <a:r>
              <a:rPr lang="en-US" sz="1600" dirty="0" smtClean="0">
                <a:solidFill>
                  <a:srgbClr val="000000"/>
                </a:solidFill>
                <a:cs typeface="Gill Sans MT"/>
              </a:rPr>
              <a:t>).</a:t>
            </a:r>
            <a:endParaRPr lang="en-GB" sz="1600" dirty="0">
              <a:solidFill>
                <a:srgbClr val="000000"/>
              </a:solidFill>
              <a:cs typeface="Gill Sans MT"/>
            </a:endParaRPr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5" name="Picture 2" descr="http://www.aafp.org/afp/2000/0115/afp20000115p427-f3.jpg">
            <a:extLst>
              <a:ext uri="{FF2B5EF4-FFF2-40B4-BE49-F238E27FC236}">
                <a16:creationId xmlns:a16="http://schemas.microsoft.com/office/drawing/2014/main" id="{FE71424C-47F8-47A2-9745-F7D10698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7"/>
          <a:stretch>
            <a:fillRect/>
          </a:stretch>
        </p:blipFill>
        <p:spPr bwMode="auto">
          <a:xfrm>
            <a:off x="1989956" y="3167757"/>
            <a:ext cx="4032449" cy="309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6094412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6094412" y="228600"/>
            <a:ext cx="5484991" cy="9144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smtClean="0"/>
              <a:t>The taste pathway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7566747" y="1500915"/>
            <a:ext cx="2951176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Taste Pathway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70603" y="2509027"/>
            <a:ext cx="5256584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  <a:cs typeface="Gill Sans MT"/>
              </a:rPr>
              <a:t>First order neurons:</a:t>
            </a:r>
          </a:p>
          <a:p>
            <a:pPr marL="0" lvl="1" algn="ctr"/>
            <a:r>
              <a:rPr lang="en-GB" sz="1800" dirty="0" smtClean="0">
                <a:solidFill>
                  <a:srgbClr val="000000"/>
                </a:solidFill>
                <a:cs typeface="Gill Sans MT"/>
              </a:rPr>
              <a:t>Taste fibres from the three </a:t>
            </a:r>
            <a:r>
              <a:rPr lang="en-GB" sz="1800" dirty="0" err="1" smtClean="0">
                <a:solidFill>
                  <a:srgbClr val="000000"/>
                </a:solidFill>
                <a:cs typeface="Gill Sans MT"/>
              </a:rPr>
              <a:t>cranials</a:t>
            </a:r>
            <a:r>
              <a:rPr lang="en-GB" sz="1800" dirty="0" smtClean="0">
                <a:solidFill>
                  <a:srgbClr val="000000"/>
                </a:solidFill>
                <a:cs typeface="Gill Sans MT"/>
              </a:rPr>
              <a:t> nerves form </a:t>
            </a:r>
            <a:r>
              <a:rPr lang="en-GB" sz="1800" dirty="0" err="1" smtClean="0">
                <a:solidFill>
                  <a:srgbClr val="000000"/>
                </a:solidFill>
                <a:cs typeface="Gill Sans MT"/>
              </a:rPr>
              <a:t>tractus</a:t>
            </a:r>
            <a:r>
              <a:rPr lang="en-GB" sz="1800" dirty="0" smtClean="0">
                <a:solidFill>
                  <a:srgbClr val="000000"/>
                </a:solidFill>
                <a:cs typeface="Gill Sans MT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cs typeface="Gill Sans MT"/>
              </a:rPr>
              <a:t>solitarius</a:t>
            </a:r>
            <a:r>
              <a:rPr lang="en-GB" sz="1800" dirty="0" smtClean="0">
                <a:solidFill>
                  <a:srgbClr val="000000"/>
                </a:solidFill>
                <a:cs typeface="Gill Sans MT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cs typeface="Gill Sans MT"/>
              </a:rPr>
              <a:t>» end in the nucleus of </a:t>
            </a:r>
            <a:r>
              <a:rPr lang="en-US" sz="1800" dirty="0" err="1" smtClean="0">
                <a:solidFill>
                  <a:srgbClr val="000000"/>
                </a:solidFill>
                <a:cs typeface="Gill Sans MT"/>
              </a:rPr>
              <a:t>tractus</a:t>
            </a:r>
            <a:r>
              <a:rPr lang="en-US" sz="1800" dirty="0" smtClean="0">
                <a:solidFill>
                  <a:srgbClr val="000000"/>
                </a:solidFill>
                <a:cs typeface="Gill Sans MT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cs typeface="Gill Sans MT"/>
              </a:rPr>
              <a:t>solitarius</a:t>
            </a:r>
            <a:r>
              <a:rPr lang="en-US" sz="1800" dirty="0" smtClean="0">
                <a:solidFill>
                  <a:srgbClr val="000000"/>
                </a:solidFill>
                <a:cs typeface="Gill Sans MT"/>
              </a:rPr>
              <a:t> (medulla).</a:t>
            </a:r>
            <a:endParaRPr lang="en-US" sz="1800" dirty="0">
              <a:solidFill>
                <a:srgbClr val="000000"/>
              </a:solidFill>
              <a:cs typeface="Gill Sans M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70603" y="3949187"/>
            <a:ext cx="5256584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Second order neurons:</a:t>
            </a:r>
          </a:p>
          <a:p>
            <a:pPr marL="0" lvl="1" algn="ctr"/>
            <a:r>
              <a:rPr lang="en-GB" sz="1800" dirty="0" smtClean="0">
                <a:solidFill>
                  <a:srgbClr val="000000"/>
                </a:solidFill>
                <a:cs typeface="Arial" charset="0"/>
              </a:rPr>
              <a:t>From TS cross the midline to ascend in the medial lemniscus to the thalamus.</a:t>
            </a:r>
            <a:endParaRPr lang="en-GB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70603" y="5101315"/>
            <a:ext cx="5256584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Third order neurons:</a:t>
            </a:r>
          </a:p>
          <a:p>
            <a:pPr marL="0" lvl="1" algn="ctr"/>
            <a:r>
              <a:rPr lang="en-GB" sz="1800" dirty="0" smtClean="0">
                <a:solidFill>
                  <a:srgbClr val="000000"/>
                </a:solidFill>
                <a:cs typeface="Gill Sans MT"/>
              </a:rPr>
              <a:t>From thalamus project the cerebral cortex through thalamic radiation</a:t>
            </a:r>
            <a:endParaRPr lang="en-GB" sz="1800" dirty="0">
              <a:solidFill>
                <a:srgbClr val="000000"/>
              </a:solidFill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7359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1804" y="322204"/>
            <a:ext cx="10969943" cy="759309"/>
          </a:xfrm>
          <a:prstGeom prst="rect">
            <a:avLst/>
          </a:prstGeom>
        </p:spPr>
        <p:txBody>
          <a:bodyPr vert="horz" wrap="square" lIns="0" tIns="264286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spc="-5" dirty="0" smtClean="0"/>
              <a:t>Pathophysiology of </a:t>
            </a:r>
            <a:r>
              <a:rPr lang="en-US" sz="3200" spc="-65" dirty="0" smtClean="0"/>
              <a:t>taste</a:t>
            </a:r>
            <a:r>
              <a:rPr lang="en-US" sz="3200" spc="-5" dirty="0" smtClean="0"/>
              <a:t> sensation</a:t>
            </a:r>
            <a:endParaRPr lang="en-US" sz="3200" spc="-5" dirty="0"/>
          </a:p>
        </p:txBody>
      </p:sp>
      <p:sp>
        <p:nvSpPr>
          <p:cNvPr id="5" name="object 5"/>
          <p:cNvSpPr/>
          <p:nvPr/>
        </p:nvSpPr>
        <p:spPr>
          <a:xfrm>
            <a:off x="7390556" y="3933054"/>
            <a:ext cx="4201191" cy="2218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1804" y="1218310"/>
            <a:ext cx="10990354" cy="514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buClr>
                <a:schemeClr val="accent2"/>
              </a:buClr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cs typeface="Calibri"/>
              </a:rPr>
              <a:t>Ageusia (complete loss of taste</a:t>
            </a:r>
            <a:r>
              <a:rPr sz="1800" spc="-5" dirty="0" smtClean="0">
                <a:cs typeface="Calibri"/>
              </a:rPr>
              <a:t>)</a:t>
            </a:r>
            <a:r>
              <a:rPr lang="en-US" sz="1800" spc="-5" dirty="0" smtClean="0">
                <a:cs typeface="Calibri"/>
              </a:rPr>
              <a:t>.</a:t>
            </a:r>
          </a:p>
          <a:p>
            <a:pPr marL="806399" lvl="1" indent="-285750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800" dirty="0" smtClean="0">
                <a:solidFill>
                  <a:srgbClr val="00B050"/>
                </a:solidFill>
              </a:rPr>
              <a:t>Genetic</a:t>
            </a:r>
            <a:endParaRPr sz="1800" spc="-5" dirty="0">
              <a:solidFill>
                <a:srgbClr val="00B050"/>
              </a:solidFill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720"/>
              </a:spcBef>
              <a:buClr>
                <a:schemeClr val="accent2"/>
              </a:buClr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cs typeface="Calibri"/>
              </a:rPr>
              <a:t>Dysgeusia (disturbed taste</a:t>
            </a:r>
            <a:r>
              <a:rPr sz="1800" spc="-5" dirty="0" smtClean="0">
                <a:cs typeface="Calibri"/>
              </a:rPr>
              <a:t>)</a:t>
            </a:r>
            <a:r>
              <a:rPr lang="en-US" sz="1800" spc="-5" dirty="0" smtClean="0">
                <a:cs typeface="Calibri"/>
              </a:rPr>
              <a:t>.</a:t>
            </a:r>
          </a:p>
          <a:p>
            <a:pPr marL="806399" lvl="1" indent="-285750"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800" dirty="0">
                <a:solidFill>
                  <a:srgbClr val="00B050"/>
                </a:solidFill>
              </a:rPr>
              <a:t>Sexual hormonal effect (metallic taste</a:t>
            </a:r>
            <a:r>
              <a:rPr lang="en-US" sz="1800" dirty="0" smtClean="0">
                <a:solidFill>
                  <a:srgbClr val="00B050"/>
                </a:solidFill>
              </a:rPr>
              <a:t>)</a:t>
            </a:r>
            <a:endParaRPr sz="1800" spc="-5" dirty="0">
              <a:solidFill>
                <a:srgbClr val="00B050"/>
              </a:solidFill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720"/>
              </a:spcBef>
              <a:buClr>
                <a:schemeClr val="accent2"/>
              </a:buClr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 err="1">
                <a:cs typeface="Calibri"/>
              </a:rPr>
              <a:t>Hypergeusia</a:t>
            </a:r>
            <a:r>
              <a:rPr lang="en-US" sz="1800" spc="-5" dirty="0">
                <a:cs typeface="Calibri"/>
              </a:rPr>
              <a:t> (adrenal insufficiency</a:t>
            </a:r>
            <a:r>
              <a:rPr lang="en-US" sz="1800" spc="-5" dirty="0" smtClean="0">
                <a:cs typeface="Calibri"/>
              </a:rPr>
              <a:t>)</a:t>
            </a:r>
          </a:p>
          <a:p>
            <a:pPr marL="850849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</a:rPr>
              <a:t>Common cold</a:t>
            </a:r>
          </a:p>
          <a:p>
            <a:pPr marL="850849" lvl="1" indent="-34290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B050"/>
                </a:solidFill>
              </a:rPr>
              <a:t>inflamation</a:t>
            </a:r>
            <a:endParaRPr sz="1800" spc="-5" dirty="0">
              <a:solidFill>
                <a:srgbClr val="00B050"/>
              </a:solidFill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720"/>
              </a:spcBef>
              <a:buClr>
                <a:schemeClr val="accent2"/>
              </a:buClr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cs typeface="Calibri"/>
              </a:rPr>
              <a:t>Hypogeusia: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it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can </a:t>
            </a:r>
            <a:r>
              <a:rPr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be caused </a:t>
            </a:r>
            <a:r>
              <a:rPr sz="18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by many </a:t>
            </a:r>
            <a:r>
              <a:rPr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diseases,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and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drugs such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as</a:t>
            </a:r>
            <a:r>
              <a:rPr sz="1800" spc="-7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penicillamine</a:t>
            </a:r>
            <a:endParaRPr lang="en-US" sz="1800" spc="-5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F303A2"/>
              </a:buClr>
              <a:tabLst>
                <a:tab pos="354965" algn="l"/>
                <a:tab pos="355600" algn="l"/>
              </a:tabLst>
            </a:pPr>
            <a:endParaRPr lang="en-US" sz="1800" spc="-5" dirty="0"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720"/>
              </a:spcBef>
              <a:buClr>
                <a:srgbClr val="F303A2"/>
              </a:buClr>
              <a:buFont typeface="+mj-lt"/>
              <a:buAutoNum type="arabicPeriod"/>
              <a:tabLst>
                <a:tab pos="354965" algn="l"/>
                <a:tab pos="355600" algn="l"/>
              </a:tabLst>
            </a:pPr>
            <a:endParaRPr lang="en-US" sz="1800" spc="-5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F303A2"/>
              </a:buClr>
              <a:tabLst>
                <a:tab pos="354965" algn="l"/>
                <a:tab pos="355600" algn="l"/>
              </a:tabLst>
            </a:pPr>
            <a:endParaRPr lang="en-US" sz="1800" spc="-5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F303A2"/>
              </a:buClr>
              <a:tabLst>
                <a:tab pos="354965" algn="l"/>
                <a:tab pos="355600" algn="l"/>
              </a:tabLst>
            </a:pPr>
            <a:endParaRPr lang="en-US" sz="1800" spc="-5" dirty="0"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800" spc="-6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Taste </a:t>
            </a:r>
            <a:r>
              <a:rPr lang="en-US"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sensation </a:t>
            </a:r>
            <a:r>
              <a:rPr lang="en-US"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can </a:t>
            </a:r>
            <a:r>
              <a:rPr lang="en-US"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be modified </a:t>
            </a:r>
            <a:r>
              <a:rPr lang="en-US"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by </a:t>
            </a:r>
            <a:r>
              <a:rPr lang="en-US" sz="1800" b="1" spc="-10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Meraculin</a:t>
            </a:r>
            <a:r>
              <a:rPr lang="en-US" sz="1800" b="1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8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(from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Miracle</a:t>
            </a:r>
            <a:r>
              <a:rPr lang="en-US" sz="1800" spc="-9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fruit):</a:t>
            </a:r>
            <a:endParaRPr lang="en-US" sz="18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247701" indent="-285750">
              <a:spcBef>
                <a:spcPts val="65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When </a:t>
            </a:r>
            <a:r>
              <a:rPr lang="en-US" sz="1800" spc="-5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Meraculin</a:t>
            </a:r>
            <a:r>
              <a:rPr lang="en-US"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is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applied </a:t>
            </a:r>
            <a:r>
              <a:rPr lang="en-US" sz="18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to</a:t>
            </a:r>
            <a:r>
              <a:rPr lang="en-US" sz="1800" spc="-12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tongue, it </a:t>
            </a:r>
            <a:r>
              <a:rPr lang="en-US" sz="1800" spc="-25" dirty="0">
                <a:solidFill>
                  <a:schemeClr val="bg1">
                    <a:lumMod val="50000"/>
                  </a:schemeClr>
                </a:solidFill>
                <a:cs typeface="Calibri"/>
              </a:rPr>
              <a:t>makes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acids </a:t>
            </a:r>
            <a:r>
              <a:rPr lang="en-US" sz="1800" spc="-2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taste</a:t>
            </a:r>
            <a:r>
              <a:rPr lang="en-US" sz="1800" spc="-5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800" b="1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sweet</a:t>
            </a:r>
            <a:r>
              <a:rPr lang="en-US" sz="1800" b="1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.</a:t>
            </a:r>
            <a:endParaRPr lang="en-US" sz="1800" spc="-5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F303A2"/>
              </a:buClr>
              <a:tabLst>
                <a:tab pos="354965" algn="l"/>
                <a:tab pos="355600" algn="l"/>
              </a:tabLst>
            </a:pPr>
            <a:endParaRPr lang="en-US" sz="1800" spc="-5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C961E-BB2A-4394-9028-522AE23DF1C7}"/>
              </a:ext>
            </a:extLst>
          </p:cNvPr>
          <p:cNvSpPr txBox="1"/>
          <p:nvPr/>
        </p:nvSpPr>
        <p:spPr>
          <a:xfrm>
            <a:off x="631945" y="3933056"/>
            <a:ext cx="6696744" cy="923330"/>
          </a:xfrm>
          <a:prstGeom prst="rect">
            <a:avLst/>
          </a:prstGeom>
          <a:noFill/>
          <a:ln>
            <a:solidFill>
              <a:srgbClr val="528693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sr-Cyrl-CS" sz="1800" spc="-5" dirty="0">
                <a:cs typeface="Calibri"/>
              </a:rPr>
              <a:t>Many diseases can produce hypogeusia. </a:t>
            </a:r>
            <a:endParaRPr lang="en-US" sz="1800" spc="-5" dirty="0">
              <a:cs typeface="Calibri"/>
            </a:endParaRPr>
          </a:p>
          <a:p>
            <a:r>
              <a:rPr lang="sr-Cyrl-CS" sz="1800" spc="-5" dirty="0">
                <a:cs typeface="Calibri"/>
              </a:rPr>
              <a:t>In addition, drugs such as captopril</a:t>
            </a:r>
            <a:r>
              <a:rPr lang="en-US" sz="1800" spc="-5" dirty="0">
                <a:cs typeface="Calibri"/>
              </a:rPr>
              <a:t> </a:t>
            </a:r>
            <a:r>
              <a:rPr lang="sr-Cyrl-CS" sz="1800" spc="-5" dirty="0">
                <a:cs typeface="Calibri"/>
              </a:rPr>
              <a:t>and penicillamine, which contain sulfhydryl groups, cause temporary loss of taste sensation.</a:t>
            </a:r>
            <a:endParaRPr lang="en-US" sz="1800" spc="-5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F14CD-99A4-4EC7-81F3-A4BB83C8EF30}"/>
              </a:ext>
            </a:extLst>
          </p:cNvPr>
          <p:cNvSpPr txBox="1"/>
          <p:nvPr/>
        </p:nvSpPr>
        <p:spPr>
          <a:xfrm>
            <a:off x="4736401" y="3933055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92589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2318054" y="512388"/>
            <a:ext cx="7443889" cy="848865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9FB8CD">
                    <a:lumMod val="75000"/>
                  </a:srgbClr>
                </a:solidFill>
                <a:latin typeface="Arial Black" panose="020B0A04020102020204" pitchFamily="34" charset="0"/>
              </a:rPr>
              <a:t>Physiology of Taste and Smell</a:t>
            </a:r>
            <a:endParaRPr lang="en-US" sz="1600" dirty="0"/>
          </a:p>
        </p:txBody>
      </p:sp>
      <p:sp>
        <p:nvSpPr>
          <p:cNvPr id="4" name="Flowchart: Process 3"/>
          <p:cNvSpPr/>
          <p:nvPr/>
        </p:nvSpPr>
        <p:spPr>
          <a:xfrm>
            <a:off x="837828" y="1698622"/>
            <a:ext cx="10289916" cy="425065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Objectives: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Appreciate the physiology of olfaction.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Describe the olfactory pathway.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Appreciate some pathophysiological conditions related to olfaction as anosmia, </a:t>
            </a:r>
            <a:r>
              <a:rPr lang="en-US" dirty="0" err="1">
                <a:solidFill>
                  <a:schemeClr val="tx2"/>
                </a:solidFill>
              </a:rPr>
              <a:t>parosmia</a:t>
            </a:r>
            <a:r>
              <a:rPr lang="en-US" dirty="0">
                <a:solidFill>
                  <a:schemeClr val="tx2"/>
                </a:solidFill>
              </a:rPr>
              <a:t> hypo and </a:t>
            </a:r>
            <a:r>
              <a:rPr lang="en-US" dirty="0" err="1">
                <a:solidFill>
                  <a:schemeClr val="tx2"/>
                </a:solidFill>
              </a:rPr>
              <a:t>hyperosmia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1" name="Rectangle 10"/>
          <p:cNvSpPr/>
          <p:nvPr/>
        </p:nvSpPr>
        <p:spPr>
          <a:xfrm>
            <a:off x="12082932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2" name="Rectangle 11"/>
          <p:cNvSpPr/>
          <p:nvPr/>
        </p:nvSpPr>
        <p:spPr>
          <a:xfrm>
            <a:off x="108829" y="6748278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3" name="Rectangle 12"/>
          <p:cNvSpPr/>
          <p:nvPr/>
        </p:nvSpPr>
        <p:spPr>
          <a:xfrm>
            <a:off x="108829" y="893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4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Doctors’ notes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1500" dirty="0" err="1" smtClean="0">
                <a:solidFill>
                  <a:srgbClr val="00B050"/>
                </a:solidFill>
              </a:rPr>
              <a:t>Dr</a:t>
            </a:r>
            <a:r>
              <a:rPr lang="en-US" sz="1500" dirty="0" smtClean="0">
                <a:solidFill>
                  <a:srgbClr val="00B050"/>
                </a:solidFill>
              </a:rPr>
              <a:t> </a:t>
            </a:r>
            <a:r>
              <a:rPr lang="en-US" sz="1500" dirty="0">
                <a:solidFill>
                  <a:srgbClr val="00B050"/>
                </a:solidFill>
              </a:rPr>
              <a:t>mentioned for taste to be registered by brain, food </a:t>
            </a:r>
            <a:r>
              <a:rPr lang="en-US" sz="1500" dirty="0" err="1">
                <a:solidFill>
                  <a:srgbClr val="00B050"/>
                </a:solidFill>
              </a:rPr>
              <a:t>particules</a:t>
            </a:r>
            <a:r>
              <a:rPr lang="en-US" sz="1500" dirty="0">
                <a:solidFill>
                  <a:srgbClr val="00B050"/>
                </a:solidFill>
              </a:rPr>
              <a:t> have to dissolve in saliva.</a:t>
            </a:r>
          </a:p>
          <a:p>
            <a:pPr lvl="1"/>
            <a:r>
              <a:rPr lang="en-US" sz="1500" dirty="0" smtClean="0">
                <a:solidFill>
                  <a:srgbClr val="00B050"/>
                </a:solidFill>
              </a:rPr>
              <a:t>Taste </a:t>
            </a:r>
            <a:r>
              <a:rPr lang="en-US" sz="1500" dirty="0">
                <a:solidFill>
                  <a:srgbClr val="00B050"/>
                </a:solidFill>
              </a:rPr>
              <a:t>is condensed in the tip, back and periphery of tongue. Mid dorsum has an insignificant amount so it’s </a:t>
            </a:r>
            <a:r>
              <a:rPr lang="en-US" sz="1500" dirty="0" err="1" smtClean="0">
                <a:solidFill>
                  <a:srgbClr val="00B050"/>
                </a:solidFill>
              </a:rPr>
              <a:t>dismissable</a:t>
            </a:r>
            <a:r>
              <a:rPr lang="en-US" sz="1500" dirty="0" smtClean="0">
                <a:solidFill>
                  <a:srgbClr val="00B050"/>
                </a:solidFill>
              </a:rPr>
              <a:t>.</a:t>
            </a:r>
            <a:endParaRPr lang="en-US" sz="1500" dirty="0">
              <a:solidFill>
                <a:srgbClr val="00B050"/>
              </a:solidFill>
            </a:endParaRPr>
          </a:p>
          <a:p>
            <a:pPr lvl="1"/>
            <a:r>
              <a:rPr lang="en-US" sz="1500" dirty="0" smtClean="0">
                <a:solidFill>
                  <a:srgbClr val="00B050"/>
                </a:solidFill>
              </a:rPr>
              <a:t>Gustatory </a:t>
            </a:r>
            <a:r>
              <a:rPr lang="en-US" sz="1500" dirty="0">
                <a:solidFill>
                  <a:srgbClr val="00B050"/>
                </a:solidFill>
              </a:rPr>
              <a:t>cells = Taste cells (they’re the same thing</a:t>
            </a:r>
            <a:r>
              <a:rPr lang="en-US" sz="1500" dirty="0" smtClean="0">
                <a:solidFill>
                  <a:srgbClr val="00B050"/>
                </a:solidFill>
              </a:rPr>
              <a:t>).</a:t>
            </a:r>
            <a:endParaRPr lang="en-US" sz="1500" dirty="0">
              <a:solidFill>
                <a:srgbClr val="00B050"/>
              </a:solidFill>
            </a:endParaRPr>
          </a:p>
          <a:p>
            <a:pPr lvl="1"/>
            <a:r>
              <a:rPr lang="en-US" sz="1500" dirty="0" err="1" smtClean="0">
                <a:solidFill>
                  <a:srgbClr val="00B050"/>
                </a:solidFill>
              </a:rPr>
              <a:t>Dr</a:t>
            </a:r>
            <a:r>
              <a:rPr lang="en-US" sz="1500" dirty="0" smtClean="0">
                <a:solidFill>
                  <a:srgbClr val="00B050"/>
                </a:solidFill>
              </a:rPr>
              <a:t> </a:t>
            </a:r>
            <a:r>
              <a:rPr lang="en-US" sz="1500" dirty="0">
                <a:solidFill>
                  <a:srgbClr val="00B050"/>
                </a:solidFill>
              </a:rPr>
              <a:t>mentioned he might bring a picture of the tongue and ask which areas of the tongue have a condensation for which taste (for example: tip of tongue </a:t>
            </a:r>
            <a:r>
              <a:rPr lang="en-US" sz="1500" dirty="0">
                <a:solidFill>
                  <a:srgbClr val="00B050"/>
                </a:solidFill>
                <a:sym typeface="Wingdings" panose="05000000000000000000" pitchFamily="2" charset="2"/>
              </a:rPr>
              <a:t> Sweet</a:t>
            </a:r>
            <a:r>
              <a:rPr lang="en-US" sz="1500" dirty="0" smtClean="0">
                <a:solidFill>
                  <a:srgbClr val="00B050"/>
                </a:solidFill>
                <a:sym typeface="Wingdings" panose="05000000000000000000" pitchFamily="2" charset="2"/>
              </a:rPr>
              <a:t>).</a:t>
            </a:r>
            <a:endParaRPr lang="en-US" sz="15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1500" dirty="0" smtClean="0">
                <a:solidFill>
                  <a:srgbClr val="00B050"/>
                </a:solidFill>
                <a:sym typeface="Wingdings" panose="05000000000000000000" pitchFamily="2" charset="2"/>
              </a:rPr>
              <a:t>There </a:t>
            </a:r>
            <a:r>
              <a:rPr lang="en-US" sz="1500" dirty="0">
                <a:solidFill>
                  <a:srgbClr val="00B050"/>
                </a:solidFill>
                <a:sym typeface="Wingdings" panose="05000000000000000000" pitchFamily="2" charset="2"/>
              </a:rPr>
              <a:t>are 4 main taste sensations (Sweet, sour, bitter, salty) and 1 extra called “Umami” (Umami works on the sour and salty regions, it’s the “Beef taste” receptors</a:t>
            </a:r>
            <a:r>
              <a:rPr lang="en-US" sz="1500" dirty="0" smtClean="0">
                <a:solidFill>
                  <a:srgbClr val="00B050"/>
                </a:solidFill>
                <a:sym typeface="Wingdings" panose="05000000000000000000" pitchFamily="2" charset="2"/>
              </a:rPr>
              <a:t>).</a:t>
            </a:r>
            <a:endParaRPr lang="en-US" sz="15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1500" dirty="0" smtClean="0">
                <a:solidFill>
                  <a:srgbClr val="00B050"/>
                </a:solidFill>
                <a:sym typeface="Wingdings" panose="05000000000000000000" pitchFamily="2" charset="2"/>
              </a:rPr>
              <a:t>The </a:t>
            </a:r>
            <a:r>
              <a:rPr lang="en-US" sz="1500" dirty="0">
                <a:solidFill>
                  <a:srgbClr val="00B050"/>
                </a:solidFill>
                <a:sym typeface="Wingdings" panose="05000000000000000000" pitchFamily="2" charset="2"/>
              </a:rPr>
              <a:t>Receptor-Molecule bond is weak  taste of something can be washed off from </a:t>
            </a:r>
            <a:r>
              <a:rPr lang="en-US" sz="1500" dirty="0" smtClean="0">
                <a:solidFill>
                  <a:srgbClr val="00B050"/>
                </a:solidFill>
                <a:sym typeface="Wingdings" panose="05000000000000000000" pitchFamily="2" charset="2"/>
              </a:rPr>
              <a:t>mouth.</a:t>
            </a:r>
            <a:endParaRPr lang="ar-SA" sz="15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304769" lvl="1" indent="0">
              <a:buNone/>
            </a:pPr>
            <a:r>
              <a:rPr lang="ar-SA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يعني لأن الرابطة ضعيفة بين المستقبل و الأكل نفسه لو نغسل فمنا </a:t>
            </a:r>
            <a:r>
              <a:rPr lang="ar-SA" sz="15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بالموية</a:t>
            </a:r>
            <a:r>
              <a:rPr lang="ar-SA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بس يروح الطعم</a:t>
            </a:r>
            <a:endParaRPr lang="en-US" sz="15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1500" dirty="0" smtClean="0">
                <a:solidFill>
                  <a:srgbClr val="00B050"/>
                </a:solidFill>
                <a:sym typeface="Wingdings" panose="05000000000000000000" pitchFamily="2" charset="2"/>
              </a:rPr>
              <a:t>For </a:t>
            </a:r>
            <a:r>
              <a:rPr lang="en-US" sz="1500" dirty="0">
                <a:solidFill>
                  <a:srgbClr val="00B050"/>
                </a:solidFill>
                <a:sym typeface="Wingdings" panose="05000000000000000000" pitchFamily="2" charset="2"/>
              </a:rPr>
              <a:t>smell to be registered, molecules HAVE TO BE DISSOLVED IN </a:t>
            </a:r>
            <a:r>
              <a:rPr lang="en-US" sz="1500" dirty="0" smtClean="0">
                <a:solidFill>
                  <a:srgbClr val="00B050"/>
                </a:solidFill>
                <a:sym typeface="Wingdings" panose="05000000000000000000" pitchFamily="2" charset="2"/>
              </a:rPr>
              <a:t>MUCUS.</a:t>
            </a:r>
            <a:endParaRPr lang="en-US" sz="15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1500" dirty="0" smtClean="0">
                <a:solidFill>
                  <a:srgbClr val="00B050"/>
                </a:solidFill>
                <a:sym typeface="Wingdings" panose="05000000000000000000" pitchFamily="2" charset="2"/>
              </a:rPr>
              <a:t>Adaptation </a:t>
            </a:r>
            <a:r>
              <a:rPr lang="en-US" sz="1500" dirty="0">
                <a:solidFill>
                  <a:srgbClr val="00B050"/>
                </a:solidFill>
                <a:sym typeface="Wingdings" panose="05000000000000000000" pitchFamily="2" charset="2"/>
              </a:rPr>
              <a:t>is when a person gets used to a smell so he no longer feels </a:t>
            </a:r>
            <a:r>
              <a:rPr lang="en-US" sz="1500" dirty="0" smtClean="0">
                <a:solidFill>
                  <a:srgbClr val="00B050"/>
                </a:solidFill>
                <a:sym typeface="Wingdings" panose="05000000000000000000" pitchFamily="2" charset="2"/>
              </a:rPr>
              <a:t>it.</a:t>
            </a:r>
            <a:endParaRPr lang="ar-SA" sz="15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304769" lvl="1" indent="0">
              <a:buNone/>
            </a:pPr>
            <a:r>
              <a:rPr lang="ar-SA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زي مثلا لما واحد يروح سوق السمك، بالبداية الريحة ما تطاق كريهة بعدين بعد ربع ساعه تسوق يصير ما يشمها</a:t>
            </a:r>
            <a:endParaRPr lang="en-US" sz="15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1500" dirty="0" smtClean="0">
                <a:solidFill>
                  <a:srgbClr val="00B050"/>
                </a:solidFill>
                <a:sym typeface="Wingdings" panose="05000000000000000000" pitchFamily="2" charset="2"/>
              </a:rPr>
              <a:t>Olfactory pathways:</a:t>
            </a:r>
          </a:p>
          <a:p>
            <a:pPr marL="819119" lvl="1" indent="-514350">
              <a:buFont typeface="+mj-lt"/>
              <a:buAutoNum type="alphaUcPeriod"/>
            </a:pPr>
            <a:r>
              <a:rPr lang="en-US" sz="1500" dirty="0" smtClean="0">
                <a:solidFill>
                  <a:srgbClr val="00B050"/>
                </a:solidFill>
                <a:sym typeface="Wingdings" panose="05000000000000000000" pitchFamily="2" charset="2"/>
              </a:rPr>
              <a:t>Frontal </a:t>
            </a:r>
            <a:r>
              <a:rPr lang="en-US" sz="1500" dirty="0">
                <a:solidFill>
                  <a:srgbClr val="00B050"/>
                </a:solidFill>
                <a:sym typeface="Wingdings" panose="05000000000000000000" pitchFamily="2" charset="2"/>
              </a:rPr>
              <a:t>cortex</a:t>
            </a:r>
          </a:p>
          <a:p>
            <a:pPr marL="819119" lvl="1" indent="-514350">
              <a:buFont typeface="+mj-lt"/>
              <a:buAutoNum type="alphaUcPeriod"/>
            </a:pPr>
            <a:r>
              <a:rPr lang="en-US" sz="1500" dirty="0" smtClean="0">
                <a:solidFill>
                  <a:srgbClr val="00B050"/>
                </a:solidFill>
                <a:sym typeface="Wingdings" panose="05000000000000000000" pitchFamily="2" charset="2"/>
              </a:rPr>
              <a:t>Hypothalamus </a:t>
            </a:r>
            <a:r>
              <a:rPr lang="en-US" sz="1500" dirty="0">
                <a:solidFill>
                  <a:srgbClr val="00B050"/>
                </a:solidFill>
                <a:sym typeface="Wingdings" panose="05000000000000000000" pitchFamily="2" charset="2"/>
              </a:rPr>
              <a:t>amygdala </a:t>
            </a:r>
          </a:p>
          <a:p>
            <a:pPr marL="819119" lvl="1" indent="-514350">
              <a:buFont typeface="+mj-lt"/>
              <a:buAutoNum type="alphaUcPeriod"/>
            </a:pPr>
            <a:r>
              <a:rPr lang="en-US" sz="1500" dirty="0" smtClean="0">
                <a:solidFill>
                  <a:srgbClr val="00B050"/>
                </a:solidFill>
                <a:sym typeface="Wingdings" panose="05000000000000000000" pitchFamily="2" charset="2"/>
              </a:rPr>
              <a:t>Hippocampus </a:t>
            </a:r>
            <a:endParaRPr lang="en-US" sz="15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1500" dirty="0" smtClean="0">
                <a:solidFill>
                  <a:srgbClr val="00B050"/>
                </a:solidFill>
                <a:sym typeface="Wingdings" panose="05000000000000000000" pitchFamily="2" charset="2"/>
              </a:rPr>
              <a:t>Smell </a:t>
            </a:r>
            <a:r>
              <a:rPr lang="en-US" sz="1500" dirty="0">
                <a:solidFill>
                  <a:srgbClr val="00B050"/>
                </a:solidFill>
                <a:sym typeface="Wingdings" panose="05000000000000000000" pitchFamily="2" charset="2"/>
              </a:rPr>
              <a:t>is registered in Area 28 of the </a:t>
            </a:r>
            <a:r>
              <a:rPr lang="en-US" sz="1500" dirty="0" smtClean="0">
                <a:solidFill>
                  <a:srgbClr val="00B050"/>
                </a:solidFill>
                <a:sym typeface="Wingdings" panose="05000000000000000000" pitchFamily="2" charset="2"/>
              </a:rPr>
              <a:t>brain.</a:t>
            </a:r>
            <a:endParaRPr lang="en-US" sz="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71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105"/>
            <a:ext cx="12188825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160" y="2451761"/>
            <a:ext cx="442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Physiology 436 Team: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46058" y="2480726"/>
            <a:ext cx="2916905" cy="155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Lulwah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Alshiha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Laila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Mathkour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Mohammad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Alayed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21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840" y="1654995"/>
            <a:ext cx="1029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ar-SA" sz="1800" dirty="0">
                <a:solidFill>
                  <a:srgbClr val="DDE9EC">
                    <a:lumMod val="75000"/>
                  </a:srgbClr>
                </a:solidFill>
                <a:latin typeface="ArialMT" charset="0"/>
              </a:rPr>
              <a:t>اعمل لترسم بسمة، اعمل لتمسح دمعة، اعمل و أنت تعلم أن الله لا يضيع أجر من أحسن عملا.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669" y="3090302"/>
            <a:ext cx="1965375" cy="3014148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Females Members:</a:t>
            </a:r>
          </a:p>
          <a:p>
            <a:pPr fontAlgn="t"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Reema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Alotaibi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Rana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Barasain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Shrooq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Alsomali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Amal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Alqarni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Najd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AlTheeb</a:t>
            </a:r>
            <a:r>
              <a:rPr lang="en-US" dirty="0"/>
              <a:t>	</a:t>
            </a:r>
          </a:p>
          <a:p>
            <a:pPr fontAlgn="t">
              <a:spcBef>
                <a:spcPct val="20000"/>
              </a:spcBef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23807" y="3090302"/>
            <a:ext cx="1821359" cy="1113628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Males Members: 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Abdullah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Alsaeed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	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6" name="مربع نص 1"/>
          <p:cNvSpPr txBox="1"/>
          <p:nvPr/>
        </p:nvSpPr>
        <p:spPr>
          <a:xfrm>
            <a:off x="612932" y="5473472"/>
            <a:ext cx="549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References: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64653"/>
                </a:solidFill>
              </a:rPr>
              <a:t>Girls’ and boys’ slides.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64653"/>
                </a:solidFill>
              </a:rPr>
              <a:t>Guyton and Hall Textbook of Medical Physiology (Thirteenth Edition.)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46058" y="4276772"/>
            <a:ext cx="1944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Contact us:</a:t>
            </a:r>
          </a:p>
        </p:txBody>
      </p:sp>
      <p:pic>
        <p:nvPicPr>
          <p:cNvPr id="18" name="Picture 17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21850" r="25930" b="22937"/>
          <a:stretch/>
        </p:blipFill>
        <p:spPr>
          <a:xfrm>
            <a:off x="8254652" y="5409259"/>
            <a:ext cx="490813" cy="354476"/>
          </a:xfrm>
          <a:prstGeom prst="rect">
            <a:avLst/>
          </a:prstGeom>
        </p:spPr>
      </p:pic>
      <p:pic>
        <p:nvPicPr>
          <p:cNvPr id="19" name="Picture 18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9" t="22721" r="26650" b="22723"/>
          <a:stretch/>
        </p:blipFill>
        <p:spPr>
          <a:xfrm>
            <a:off x="8254652" y="4735673"/>
            <a:ext cx="512901" cy="431941"/>
          </a:xfrm>
          <a:prstGeom prst="rect">
            <a:avLst/>
          </a:prstGeom>
        </p:spPr>
      </p:pic>
      <p:pic>
        <p:nvPicPr>
          <p:cNvPr id="20" name="Picture 19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9051" r="18500" b="9051"/>
          <a:stretch/>
        </p:blipFill>
        <p:spPr>
          <a:xfrm>
            <a:off x="9356906" y="4660517"/>
            <a:ext cx="360040" cy="507097"/>
          </a:xfrm>
          <a:prstGeom prst="rect">
            <a:avLst/>
          </a:prstGeom>
        </p:spPr>
      </p:pic>
      <p:pic>
        <p:nvPicPr>
          <p:cNvPr id="21" name="Picture 20">
            <a:hlinkClick r:id="rId9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t="19760" r="23540" b="19761"/>
          <a:stretch/>
        </p:blipFill>
        <p:spPr>
          <a:xfrm>
            <a:off x="9284898" y="5331687"/>
            <a:ext cx="504056" cy="432048"/>
          </a:xfrm>
          <a:prstGeom prst="rect">
            <a:avLst/>
          </a:prstGeom>
        </p:spPr>
      </p:pic>
      <p:pic>
        <p:nvPicPr>
          <p:cNvPr id="22" name="Picture 21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91129" y="5772308"/>
            <a:ext cx="1158340" cy="646232"/>
          </a:xfrm>
          <a:prstGeom prst="rect">
            <a:avLst/>
          </a:prstGeom>
        </p:spPr>
      </p:pic>
      <p:pic>
        <p:nvPicPr>
          <p:cNvPr id="23" name="Picture 22">
            <a:hlinkClick r:id="rId13"/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191" y="5473472"/>
            <a:ext cx="992439" cy="8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6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2004" y="1988840"/>
            <a:ext cx="71287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2">
                    <a:lumMod val="75000"/>
                  </a:schemeClr>
                </a:solidFill>
              </a:rPr>
              <a:t>1- SMELL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2004" y="1628800"/>
            <a:ext cx="7560840" cy="309634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3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Special senses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174658" y="1661442"/>
            <a:ext cx="5387461" cy="4935909"/>
          </a:xfrm>
        </p:spPr>
        <p:txBody>
          <a:bodyPr>
            <a:normAutofit fontScale="55000" lnSpcReduction="20000"/>
          </a:bodyPr>
          <a:lstStyle/>
          <a:p>
            <a:pPr marL="12700">
              <a:lnSpc>
                <a:spcPct val="100000"/>
              </a:lnSpc>
              <a:buClr>
                <a:schemeClr val="bg2">
                  <a:lumMod val="50000"/>
                </a:schemeClr>
              </a:buClr>
              <a:tabLst>
                <a:tab pos="469265" algn="l"/>
                <a:tab pos="469900" algn="l"/>
              </a:tabLst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The olfactory (smell)</a:t>
            </a:r>
            <a:r>
              <a:rPr lang="en-US" sz="3200" spc="-4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system:</a:t>
            </a:r>
            <a:endParaRPr lang="en-US" sz="3200" spc="-5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65130" indent="-4572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The </a:t>
            </a:r>
            <a:r>
              <a:rPr lang="en-US" sz="32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olfactory </a:t>
            </a:r>
            <a:r>
              <a:rPr lang="en-US" sz="3200" spc="-2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system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is the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least </a:t>
            </a:r>
            <a:r>
              <a:rPr lang="en-US" sz="3200" spc="-1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understood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sensory</a:t>
            </a:r>
            <a:r>
              <a:rPr lang="en-US" sz="3200" spc="-7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3200" spc="-2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system.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65130" indent="-4572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It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helps us enjoy </a:t>
            </a:r>
            <a:r>
              <a:rPr lang="en-US" sz="3200" spc="-1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life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(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e.G.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Perfume,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and</a:t>
            </a:r>
            <a:r>
              <a:rPr lang="en-US" sz="3200" spc="-7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3200" spc="-2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food).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65130" indent="-4572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Smell </a:t>
            </a:r>
            <a:r>
              <a:rPr lang="en-US" sz="32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can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be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a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powerful stimulant of human</a:t>
            </a:r>
            <a:r>
              <a:rPr lang="en-US" sz="3200" spc="-7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emotions.</a:t>
            </a:r>
          </a:p>
          <a:p>
            <a:pPr marL="165130" marR="187960" indent="-4572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It is also a </a:t>
            </a:r>
            <a:r>
              <a:rPr lang="en-US" sz="32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warning </a:t>
            </a:r>
            <a:r>
              <a:rPr lang="en-US" sz="3200" spc="-2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system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alerting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us </a:t>
            </a:r>
            <a:r>
              <a:rPr lang="en-US" sz="3200" spc="-1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to </a:t>
            </a:r>
            <a:r>
              <a:rPr lang="en-US" sz="32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dangerous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signals 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(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e.G.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, </a:t>
            </a:r>
            <a:r>
              <a:rPr lang="en-US" sz="3200" spc="-1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Gas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leak,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spoiled</a:t>
            </a:r>
            <a:r>
              <a:rPr lang="en-US" sz="3200" spc="-5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3200" spc="-2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food).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65130" indent="-4572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It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helps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in choosing </a:t>
            </a:r>
            <a:r>
              <a:rPr lang="en-US" sz="32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mates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in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some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mammals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(release</a:t>
            </a:r>
            <a:r>
              <a:rPr lang="en-US" sz="3200" spc="-18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of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pheromones).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65130" marR="400050" indent="-4572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Minute quantity of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an </a:t>
            </a:r>
            <a:r>
              <a:rPr lang="en-US" sz="3200" spc="-1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odorant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in the air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can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elicit a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smell sensation.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65130" indent="-4572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  <a:tab pos="8019415" algn="l"/>
              </a:tabLst>
            </a:pPr>
            <a:r>
              <a:rPr lang="en-US" sz="3200" spc="-10" dirty="0" err="1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Methylmercaptan</a:t>
            </a:r>
            <a:r>
              <a:rPr lang="en-US" sz="3200" i="1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32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can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be smelled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when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only </a:t>
            </a:r>
            <a:r>
              <a:rPr lang="en-US" sz="3200" spc="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25x10</a:t>
            </a:r>
            <a:r>
              <a:rPr lang="en-US" sz="3200" spc="7" baseline="26143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-12</a:t>
            </a:r>
            <a:r>
              <a:rPr lang="en-US" sz="3200" spc="262" baseline="26143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g is </a:t>
            </a:r>
            <a:r>
              <a:rPr lang="en-US" sz="32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present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in each ml of</a:t>
            </a:r>
            <a:r>
              <a:rPr lang="en-US" sz="3200" spc="-13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air.</a:t>
            </a:r>
          </a:p>
          <a:p>
            <a:pPr marL="165130" marR="645795" indent="-4572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This </a:t>
            </a:r>
            <a:r>
              <a:rPr lang="en-US" sz="32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substance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is </a:t>
            </a:r>
            <a:r>
              <a:rPr lang="en-US" sz="3200" spc="-1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mixed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with </a:t>
            </a:r>
            <a:r>
              <a:rPr lang="en-US" sz="3200" spc="-1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natural gas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so that </a:t>
            </a:r>
            <a:r>
              <a:rPr lang="en-US" sz="32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even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a 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small amount of </a:t>
            </a:r>
            <a:r>
              <a:rPr lang="en-US" sz="3200" spc="-2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gas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leak </a:t>
            </a:r>
            <a:r>
              <a:rPr lang="en-US" sz="32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can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be</a:t>
            </a:r>
            <a:r>
              <a:rPr lang="en-US" sz="32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detected.</a:t>
            </a:r>
          </a:p>
          <a:p>
            <a:endParaRPr lang="en-US" dirty="0"/>
          </a:p>
        </p:txBody>
      </p:sp>
      <p:cxnSp>
        <p:nvCxnSpPr>
          <p:cNvPr id="7" name="Straight Connector 6"/>
          <p:cNvCxnSpPr>
            <a:stCxn id="2" idx="2"/>
          </p:cNvCxnSpPr>
          <p:nvPr/>
        </p:nvCxnSpPr>
        <p:spPr>
          <a:xfrm flipH="1">
            <a:off x="6094412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03161550"/>
              </p:ext>
            </p:extLst>
          </p:nvPr>
        </p:nvGraphicFramePr>
        <p:xfrm>
          <a:off x="609441" y="1661443"/>
          <a:ext cx="534093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749675"/>
            <a:ext cx="3168352" cy="2404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61084" y="1149968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4412" y="1149968"/>
            <a:ext cx="2664296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Extra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8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Anatomy of the </a:t>
            </a:r>
            <a:r>
              <a:rPr lang="en-US" sz="3200" spc="-5" dirty="0" smtClean="0"/>
              <a:t>olfactory</a:t>
            </a:r>
            <a:r>
              <a:rPr lang="en-US" sz="3200" spc="-40" dirty="0" smtClean="0"/>
              <a:t> </a:t>
            </a:r>
            <a:r>
              <a:rPr lang="en-US" sz="3200" dirty="0" smtClean="0"/>
              <a:t>system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4698487"/>
            <a:ext cx="10969943" cy="1503824"/>
          </a:xfrm>
          <a:ln>
            <a:solidFill>
              <a:schemeClr val="tx1"/>
            </a:solidFill>
            <a:prstDash val="dashDot"/>
          </a:ln>
        </p:spPr>
        <p:txBody>
          <a:bodyPr/>
          <a:lstStyle/>
          <a:p>
            <a:pPr lvl="1">
              <a:buClr>
                <a:schemeClr val="bg2">
                  <a:lumMod val="50000"/>
                </a:schemeClr>
              </a:buClr>
            </a:pP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</a:rPr>
              <a:t>Olfactory mucus: 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altLang="en-US" sz="1800" dirty="0"/>
              <a:t>in the roof of nasal cavity near the </a:t>
            </a:r>
            <a:r>
              <a:rPr lang="en-GB" altLang="en-US" sz="1800" dirty="0" smtClean="0"/>
              <a:t>septum.</a:t>
            </a:r>
            <a:endParaRPr lang="en-GB" altLang="en-US" sz="1800" dirty="0"/>
          </a:p>
          <a:p>
            <a:pPr lvl="1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altLang="en-US" sz="1800" dirty="0"/>
              <a:t>Contain olfactory receptors (bipolar neurone</a:t>
            </a:r>
            <a:r>
              <a:rPr lang="en-GB" altLang="en-US" sz="1800" dirty="0" smtClean="0"/>
              <a:t>).</a:t>
            </a:r>
            <a:endParaRPr lang="en-GB" altLang="en-US" sz="1800" dirty="0"/>
          </a:p>
          <a:p>
            <a:pPr lvl="1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altLang="en-US" sz="1800" dirty="0"/>
              <a:t>Axons collected in bundles called fila </a:t>
            </a:r>
            <a:r>
              <a:rPr lang="en-GB" altLang="en-US" sz="1800" dirty="0" err="1" smtClean="0"/>
              <a:t>olfactoria</a:t>
            </a:r>
            <a:r>
              <a:rPr lang="en-GB" altLang="en-US" sz="1800" dirty="0" smtClean="0"/>
              <a:t>.</a:t>
            </a:r>
            <a:endParaRPr lang="en-GB" altLang="en-US" sz="18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46075" y="4698487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4943" y="1251687"/>
            <a:ext cx="266429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Anatomy of the olfactory system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31087" y="2143508"/>
            <a:ext cx="136815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34943" y="2143508"/>
            <a:ext cx="136815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99239" y="2143508"/>
            <a:ext cx="0" cy="192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34943" y="2143508"/>
            <a:ext cx="0" cy="192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33014" y="1755743"/>
            <a:ext cx="0" cy="38776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71236" y="2359186"/>
            <a:ext cx="1856005" cy="5014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B.Central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components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2718" y="2359186"/>
            <a:ext cx="1804450" cy="5014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A.Peripheral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components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71236" y="2956626"/>
            <a:ext cx="1856005" cy="15878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Olfactory bulb: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In the brain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Olfactory tract.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Olfactory cortex: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Deep in the temporal lobe and bas of the frontal lobe (interpretation of olfactory signals).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718" y="2996982"/>
            <a:ext cx="1804449" cy="15474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Olfactory receptors: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Located in the olfactory epithelium.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Olfactory nerve fibers: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Located in the olfactory nerve (CN I)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548" y="1251687"/>
            <a:ext cx="4260855" cy="32927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59542" y="1254677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Extra Pic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1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BF2-ADD4-4A17-BB94-AD570394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61" y="228600"/>
            <a:ext cx="5484952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Olfactory epithelium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046365-FB0A-457C-A0F5-B97D89B1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3FC2DA0-B873-4AFA-99A5-DC62B046B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>
            <a:fillRect/>
          </a:stretch>
        </p:blipFill>
        <p:spPr bwMode="auto">
          <a:xfrm>
            <a:off x="609460" y="1700808"/>
            <a:ext cx="5484952" cy="39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6094412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6094412" y="152400"/>
            <a:ext cx="5484991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GB" altLang="en-US" sz="3200" smtClean="0"/>
              <a:t>Physiology of smell</a:t>
            </a:r>
            <a:endParaRPr lang="en-US" sz="32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166420" y="1412776"/>
            <a:ext cx="5412983" cy="4943574"/>
          </a:xfrm>
          <a:prstGeom prst="rect">
            <a:avLst/>
          </a:prstGeom>
        </p:spPr>
        <p:txBody>
          <a:bodyPr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318770" indent="0" defTabSz="914400">
              <a:spcAft>
                <a:spcPct val="50000"/>
              </a:spcAft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  <a:defRPr/>
            </a:pPr>
            <a:r>
              <a:rPr lang="en-US" sz="1600" spc="-15" dirty="0" smtClean="0">
                <a:cs typeface="Calibri"/>
              </a:rPr>
              <a:t>Power of perceiving odors is called smell.</a:t>
            </a:r>
          </a:p>
          <a:p>
            <a:pPr marL="12700" marR="318770" indent="0" defTabSz="914400">
              <a:spcAft>
                <a:spcPct val="50000"/>
              </a:spcAft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  <a:defRPr/>
            </a:pPr>
            <a:endParaRPr lang="en-US" altLang="en-US" sz="100" spc="-15" dirty="0" smtClean="0">
              <a:cs typeface="Calibri"/>
            </a:endParaRPr>
          </a:p>
          <a:p>
            <a:pPr marL="12700" marR="318770" indent="0" defTabSz="914400">
              <a:spcAft>
                <a:spcPct val="50000"/>
              </a:spcAft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  <a:defRPr/>
            </a:pPr>
            <a:r>
              <a:rPr lang="en-US" altLang="en-US" sz="1600" spc="-15" dirty="0" smtClean="0">
                <a:cs typeface="Calibri"/>
              </a:rPr>
              <a:t>Olfactory receptors present in the roof of nasal cavity.</a:t>
            </a:r>
          </a:p>
          <a:p>
            <a:pPr marL="12700" marR="318770" indent="0" defTabSz="914400">
              <a:spcAft>
                <a:spcPct val="50000"/>
              </a:spcAft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  <a:defRPr/>
            </a:pPr>
            <a:endParaRPr lang="en-US" altLang="en-US" sz="100" spc="-15" dirty="0" smtClean="0">
              <a:cs typeface="Calibri"/>
            </a:endParaRPr>
          </a:p>
          <a:p>
            <a:pPr marL="12700" marR="318770" indent="0" defTabSz="914400">
              <a:spcAft>
                <a:spcPct val="50000"/>
              </a:spcAft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  <a:defRPr/>
            </a:pPr>
            <a:r>
              <a:rPr lang="en-US" altLang="en-US" sz="1600" spc="-15" dirty="0" smtClean="0">
                <a:cs typeface="Calibri"/>
              </a:rPr>
              <a:t>Neurons with long cilia (olfactory hairs).</a:t>
            </a:r>
          </a:p>
          <a:p>
            <a:pPr marL="12700" marR="318770" indent="0" defTabSz="914400">
              <a:spcAft>
                <a:spcPct val="50000"/>
              </a:spcAft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  <a:defRPr/>
            </a:pPr>
            <a:endParaRPr lang="en-US" altLang="en-US" sz="100" spc="-15" dirty="0" smtClean="0">
              <a:cs typeface="Calibri"/>
            </a:endParaRPr>
          </a:p>
          <a:p>
            <a:pPr marL="12700" marR="318770" indent="0" defTabSz="914400">
              <a:spcAft>
                <a:spcPct val="50000"/>
              </a:spcAft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  <a:defRPr/>
            </a:pPr>
            <a:r>
              <a:rPr lang="en-US" altLang="en-US" sz="1600" spc="-15" dirty="0" smtClean="0">
                <a:cs typeface="Calibri"/>
              </a:rPr>
              <a:t>Chemicals must dissolved in mucus for detection.</a:t>
            </a:r>
          </a:p>
          <a:p>
            <a:pPr marL="12700" marR="318770" indent="0" defTabSz="914400">
              <a:spcAft>
                <a:spcPct val="50000"/>
              </a:spcAft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  <a:defRPr/>
            </a:pPr>
            <a:endParaRPr lang="en-US" altLang="en-US" sz="100" spc="-15" dirty="0" smtClean="0">
              <a:cs typeface="Calibri"/>
            </a:endParaRPr>
          </a:p>
          <a:p>
            <a:pPr marL="12700" marR="318770" indent="0" defTabSz="914400">
              <a:spcAft>
                <a:spcPct val="50000"/>
              </a:spcAft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  <a:defRPr/>
            </a:pPr>
            <a:r>
              <a:rPr lang="en-US" altLang="en-US" sz="1600" spc="-15" dirty="0" smtClean="0">
                <a:cs typeface="Calibri"/>
              </a:rPr>
              <a:t>Impulses transmitted</a:t>
            </a:r>
          </a:p>
          <a:p>
            <a:pPr marL="12700" marR="318770" indent="0" defTabSz="914400">
              <a:spcAft>
                <a:spcPct val="50000"/>
              </a:spcAft>
              <a:buClr>
                <a:schemeClr val="bg2">
                  <a:lumMod val="50000"/>
                </a:schemeClr>
              </a:buClr>
              <a:buNone/>
              <a:tabLst>
                <a:tab pos="354965" algn="l"/>
                <a:tab pos="355600" algn="l"/>
              </a:tabLst>
              <a:defRPr/>
            </a:pPr>
            <a:r>
              <a:rPr lang="en-US" altLang="en-US" sz="1600" spc="-15" dirty="0" smtClean="0">
                <a:cs typeface="Calibri"/>
              </a:rPr>
              <a:t> via the olfactory nerve.</a:t>
            </a:r>
          </a:p>
          <a:p>
            <a:pPr marL="12700" marR="318770" indent="0" defTabSz="914400">
              <a:spcAft>
                <a:spcPct val="50000"/>
              </a:spcAft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  <a:defRPr/>
            </a:pPr>
            <a:endParaRPr lang="en-US" altLang="en-US" sz="100" spc="-15" dirty="0" smtClean="0">
              <a:cs typeface="Calibri"/>
            </a:endParaRPr>
          </a:p>
          <a:p>
            <a:pPr marL="12700" marR="318770" indent="0" defTabSz="914400">
              <a:spcAft>
                <a:spcPct val="50000"/>
              </a:spcAft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  <a:defRPr/>
            </a:pPr>
            <a:r>
              <a:rPr lang="en-US" altLang="en-US" sz="1600" spc="-15" dirty="0" smtClean="0">
                <a:cs typeface="Calibri"/>
              </a:rPr>
              <a:t>Interpretation of </a:t>
            </a:r>
          </a:p>
          <a:p>
            <a:pPr marL="12700" marR="318770" indent="0" defTabSz="914400">
              <a:spcAft>
                <a:spcPct val="50000"/>
              </a:spcAft>
              <a:buClr>
                <a:schemeClr val="bg2">
                  <a:lumMod val="50000"/>
                </a:schemeClr>
              </a:buClr>
              <a:buNone/>
              <a:tabLst>
                <a:tab pos="354965" algn="l"/>
                <a:tab pos="355600" algn="l"/>
              </a:tabLst>
              <a:defRPr/>
            </a:pPr>
            <a:r>
              <a:rPr lang="en-US" altLang="en-US" sz="1600" spc="-15" dirty="0" smtClean="0">
                <a:cs typeface="Calibri"/>
              </a:rPr>
              <a:t>smells is made in the </a:t>
            </a:r>
          </a:p>
          <a:p>
            <a:pPr marL="12700" marR="318770" indent="0" defTabSz="914400">
              <a:spcAft>
                <a:spcPct val="50000"/>
              </a:spcAft>
              <a:buClr>
                <a:schemeClr val="bg2">
                  <a:lumMod val="50000"/>
                </a:schemeClr>
              </a:buClr>
              <a:buNone/>
              <a:tabLst>
                <a:tab pos="354965" algn="l"/>
                <a:tab pos="355600" algn="l"/>
              </a:tabLst>
              <a:defRPr/>
            </a:pPr>
            <a:r>
              <a:rPr lang="en-US" altLang="en-US" sz="1600" spc="-15" dirty="0" smtClean="0">
                <a:cs typeface="Calibri"/>
              </a:rPr>
              <a:t>olfactory cortex of the </a:t>
            </a:r>
          </a:p>
          <a:p>
            <a:pPr marL="12700" marR="318770" indent="0" defTabSz="914400">
              <a:spcAft>
                <a:spcPct val="50000"/>
              </a:spcAft>
              <a:buClr>
                <a:schemeClr val="bg2">
                  <a:lumMod val="50000"/>
                </a:schemeClr>
              </a:buClr>
              <a:buNone/>
              <a:tabLst>
                <a:tab pos="354965" algn="l"/>
                <a:tab pos="355600" algn="l"/>
              </a:tabLst>
              <a:defRPr/>
            </a:pPr>
            <a:r>
              <a:rPr lang="en-US" altLang="en-US" sz="1600" spc="-15" dirty="0" smtClean="0">
                <a:cs typeface="Calibri"/>
              </a:rPr>
              <a:t>brain.</a:t>
            </a:r>
          </a:p>
          <a:p>
            <a:pPr defTabSz="914400"/>
            <a:endParaRPr lang="en-US" sz="1600" dirty="0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1CA32ED2-D530-42E3-ABCA-5AC1E1C25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19598"/>
              </p:ext>
            </p:extLst>
          </p:nvPr>
        </p:nvGraphicFramePr>
        <p:xfrm>
          <a:off x="8254652" y="3573016"/>
          <a:ext cx="3324751" cy="26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hoto Editor Photo" r:id="rId4" imgW="6095238" imgH="4571429" progId="MSPhotoEd.3">
                  <p:embed/>
                </p:oleObj>
              </mc:Choice>
              <mc:Fallback>
                <p:oleObj name="Photo Editor Photo" r:id="rId4" imgW="6095238" imgH="4571429" progId="MSPhotoEd.3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1CA32ED2-D530-42E3-ABCA-5AC1E1C250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4652" y="3573016"/>
                        <a:ext cx="3324751" cy="26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DB1FC4-7E8B-4FC4-A620-9EA81EDD51EF}"/>
              </a:ext>
            </a:extLst>
          </p:cNvPr>
          <p:cNvSpPr txBox="1"/>
          <p:nvPr/>
        </p:nvSpPr>
        <p:spPr>
          <a:xfrm>
            <a:off x="6094411" y="114300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313449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37" y="247493"/>
            <a:ext cx="10969943" cy="914400"/>
          </a:xfrm>
        </p:spPr>
        <p:txBody>
          <a:bodyPr>
            <a:normAutofit/>
          </a:bodyPr>
          <a:lstStyle/>
          <a:p>
            <a:r>
              <a:rPr lang="en-GB" altLang="en-US" sz="3200" dirty="0"/>
              <a:t>Physiology of olfaction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93237" y="5261373"/>
            <a:ext cx="10969943" cy="794081"/>
          </a:xfrm>
          <a:prstGeom prst="rect">
            <a:avLst/>
          </a:prstGeom>
          <a:noFill/>
        </p:spPr>
        <p:txBody>
          <a:bodyPr/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altLang="en-US" sz="1800" dirty="0"/>
              <a:t>Human can differentiate between </a:t>
            </a:r>
            <a:r>
              <a:rPr lang="en-GB" altLang="en-US" sz="1800" dirty="0">
                <a:solidFill>
                  <a:schemeClr val="accent4">
                    <a:lumMod val="75000"/>
                  </a:schemeClr>
                </a:solidFill>
              </a:rPr>
              <a:t>2000-4000 </a:t>
            </a:r>
            <a:r>
              <a:rPr lang="en-GB" altLang="en-US" sz="1800" dirty="0" smtClean="0">
                <a:solidFill>
                  <a:schemeClr val="accent4">
                    <a:lumMod val="75000"/>
                  </a:schemeClr>
                </a:solidFill>
              </a:rPr>
              <a:t>odours.</a:t>
            </a:r>
            <a:endParaRPr lang="en-GB" alt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pPr defTabSz="914400"/>
            <a:r>
              <a:rPr lang="en-GB" altLang="en-US" sz="1800" dirty="0"/>
              <a:t>Adaptation can occur to pleasant and nasty smells due to changes both in receptors and central </a:t>
            </a:r>
            <a:r>
              <a:rPr lang="en-GB" altLang="en-US" sz="1800" dirty="0" smtClean="0"/>
              <a:t>connections.</a:t>
            </a:r>
          </a:p>
          <a:p>
            <a:pPr defTabSz="914400"/>
            <a:r>
              <a:rPr lang="en-US" sz="1800" dirty="0">
                <a:solidFill>
                  <a:srgbClr val="00B050"/>
                </a:solidFill>
              </a:rPr>
              <a:t>The connection between olfactory epithelium and air molecules is easily abolished.</a:t>
            </a:r>
          </a:p>
          <a:p>
            <a:pPr defTabSz="914400"/>
            <a:endParaRPr lang="en-GB" alt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701924" y="1268760"/>
            <a:ext cx="9119246" cy="4073921"/>
            <a:chOff x="1518584" y="1297822"/>
            <a:chExt cx="9119246" cy="4287953"/>
          </a:xfrm>
        </p:grpSpPr>
        <p:sp>
          <p:nvSpPr>
            <p:cNvPr id="7" name="Freeform 6"/>
            <p:cNvSpPr/>
            <p:nvPr/>
          </p:nvSpPr>
          <p:spPr>
            <a:xfrm>
              <a:off x="1518584" y="1300766"/>
              <a:ext cx="479848" cy="685497"/>
            </a:xfrm>
            <a:custGeom>
              <a:avLst/>
              <a:gdLst>
                <a:gd name="connsiteX0" fmla="*/ 0 w 685496"/>
                <a:gd name="connsiteY0" fmla="*/ 0 h 479847"/>
                <a:gd name="connsiteX1" fmla="*/ 445573 w 685496"/>
                <a:gd name="connsiteY1" fmla="*/ 0 h 479847"/>
                <a:gd name="connsiteX2" fmla="*/ 685496 w 685496"/>
                <a:gd name="connsiteY2" fmla="*/ 239924 h 479847"/>
                <a:gd name="connsiteX3" fmla="*/ 445573 w 685496"/>
                <a:gd name="connsiteY3" fmla="*/ 479847 h 479847"/>
                <a:gd name="connsiteX4" fmla="*/ 0 w 685496"/>
                <a:gd name="connsiteY4" fmla="*/ 479847 h 479847"/>
                <a:gd name="connsiteX5" fmla="*/ 239924 w 685496"/>
                <a:gd name="connsiteY5" fmla="*/ 239924 h 479847"/>
                <a:gd name="connsiteX6" fmla="*/ 0 w 685496"/>
                <a:gd name="connsiteY6" fmla="*/ 0 h 47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496" h="479847">
                  <a:moveTo>
                    <a:pt x="685495" y="0"/>
                  </a:moveTo>
                  <a:lnTo>
                    <a:pt x="685495" y="311901"/>
                  </a:lnTo>
                  <a:lnTo>
                    <a:pt x="342747" y="479847"/>
                  </a:lnTo>
                  <a:lnTo>
                    <a:pt x="1" y="311901"/>
                  </a:lnTo>
                  <a:lnTo>
                    <a:pt x="1" y="0"/>
                  </a:lnTo>
                  <a:lnTo>
                    <a:pt x="342747" y="167947"/>
                  </a:lnTo>
                  <a:lnTo>
                    <a:pt x="685495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161" tIns="250085" rIns="10160" bIns="25008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1</a:t>
              </a:r>
              <a:endParaRPr lang="en-US" sz="16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998431" y="1297822"/>
              <a:ext cx="8639399" cy="445807"/>
            </a:xfrm>
            <a:custGeom>
              <a:avLst/>
              <a:gdLst>
                <a:gd name="connsiteX0" fmla="*/ 74303 w 445807"/>
                <a:gd name="connsiteY0" fmla="*/ 0 h 8639399"/>
                <a:gd name="connsiteX1" fmla="*/ 371504 w 445807"/>
                <a:gd name="connsiteY1" fmla="*/ 0 h 8639399"/>
                <a:gd name="connsiteX2" fmla="*/ 445807 w 445807"/>
                <a:gd name="connsiteY2" fmla="*/ 74303 h 8639399"/>
                <a:gd name="connsiteX3" fmla="*/ 445807 w 445807"/>
                <a:gd name="connsiteY3" fmla="*/ 8639399 h 8639399"/>
                <a:gd name="connsiteX4" fmla="*/ 445807 w 445807"/>
                <a:gd name="connsiteY4" fmla="*/ 8639399 h 8639399"/>
                <a:gd name="connsiteX5" fmla="*/ 0 w 445807"/>
                <a:gd name="connsiteY5" fmla="*/ 8639399 h 8639399"/>
                <a:gd name="connsiteX6" fmla="*/ 0 w 445807"/>
                <a:gd name="connsiteY6" fmla="*/ 8639399 h 8639399"/>
                <a:gd name="connsiteX7" fmla="*/ 0 w 445807"/>
                <a:gd name="connsiteY7" fmla="*/ 74303 h 8639399"/>
                <a:gd name="connsiteX8" fmla="*/ 74303 w 445807"/>
                <a:gd name="connsiteY8" fmla="*/ 0 h 86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807" h="8639399">
                  <a:moveTo>
                    <a:pt x="445807" y="1439942"/>
                  </a:moveTo>
                  <a:lnTo>
                    <a:pt x="445807" y="7199457"/>
                  </a:lnTo>
                  <a:cubicBezTo>
                    <a:pt x="445807" y="7994702"/>
                    <a:pt x="444090" y="8639389"/>
                    <a:pt x="441973" y="8639389"/>
                  </a:cubicBezTo>
                  <a:lnTo>
                    <a:pt x="0" y="8639389"/>
                  </a:lnTo>
                  <a:lnTo>
                    <a:pt x="0" y="863938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41973" y="10"/>
                  </a:lnTo>
                  <a:cubicBezTo>
                    <a:pt x="444090" y="10"/>
                    <a:pt x="445807" y="644697"/>
                    <a:pt x="445807" y="143994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31922" rIns="31922" bIns="31924" numCol="1" spcCol="1270" anchor="ctr" anchorCtr="0">
              <a:noAutofit/>
            </a:bodyPr>
            <a:lstStyle/>
            <a:p>
              <a:pPr indent="-336499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altLang="en-US" sz="1600" kern="1200" dirty="0" smtClean="0"/>
                <a:t>Molecules dissolve in mucus layer. </a:t>
              </a:r>
              <a:endParaRPr lang="en-US" sz="16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18584" y="1914649"/>
              <a:ext cx="479848" cy="685497"/>
            </a:xfrm>
            <a:custGeom>
              <a:avLst/>
              <a:gdLst>
                <a:gd name="connsiteX0" fmla="*/ 0 w 685496"/>
                <a:gd name="connsiteY0" fmla="*/ 0 h 479847"/>
                <a:gd name="connsiteX1" fmla="*/ 445573 w 685496"/>
                <a:gd name="connsiteY1" fmla="*/ 0 h 479847"/>
                <a:gd name="connsiteX2" fmla="*/ 685496 w 685496"/>
                <a:gd name="connsiteY2" fmla="*/ 239924 h 479847"/>
                <a:gd name="connsiteX3" fmla="*/ 445573 w 685496"/>
                <a:gd name="connsiteY3" fmla="*/ 479847 h 479847"/>
                <a:gd name="connsiteX4" fmla="*/ 0 w 685496"/>
                <a:gd name="connsiteY4" fmla="*/ 479847 h 479847"/>
                <a:gd name="connsiteX5" fmla="*/ 239924 w 685496"/>
                <a:gd name="connsiteY5" fmla="*/ 239924 h 479847"/>
                <a:gd name="connsiteX6" fmla="*/ 0 w 685496"/>
                <a:gd name="connsiteY6" fmla="*/ 0 h 47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496" h="479847">
                  <a:moveTo>
                    <a:pt x="685495" y="0"/>
                  </a:moveTo>
                  <a:lnTo>
                    <a:pt x="685495" y="311901"/>
                  </a:lnTo>
                  <a:lnTo>
                    <a:pt x="342747" y="479847"/>
                  </a:lnTo>
                  <a:lnTo>
                    <a:pt x="1" y="311901"/>
                  </a:lnTo>
                  <a:lnTo>
                    <a:pt x="1" y="0"/>
                  </a:lnTo>
                  <a:lnTo>
                    <a:pt x="342747" y="167947"/>
                  </a:lnTo>
                  <a:lnTo>
                    <a:pt x="685495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161" tIns="250085" rIns="10160" bIns="250083" numCol="1" spcCol="1270" anchor="ctr" anchorCtr="0">
              <a:noAutofit/>
            </a:bodyPr>
            <a:lstStyle/>
            <a:p>
              <a:pPr marL="171450" marR="0" lvl="1" indent="-17145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1200" dirty="0" smtClean="0"/>
                <a:t>2</a:t>
              </a:r>
              <a:endParaRPr lang="en-US" sz="16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98430" y="1900686"/>
              <a:ext cx="8639400" cy="445573"/>
            </a:xfrm>
            <a:custGeom>
              <a:avLst/>
              <a:gdLst>
                <a:gd name="connsiteX0" fmla="*/ 74263 w 445572"/>
                <a:gd name="connsiteY0" fmla="*/ 0 h 8639399"/>
                <a:gd name="connsiteX1" fmla="*/ 371309 w 445572"/>
                <a:gd name="connsiteY1" fmla="*/ 0 h 8639399"/>
                <a:gd name="connsiteX2" fmla="*/ 445572 w 445572"/>
                <a:gd name="connsiteY2" fmla="*/ 74263 h 8639399"/>
                <a:gd name="connsiteX3" fmla="*/ 445572 w 445572"/>
                <a:gd name="connsiteY3" fmla="*/ 8639399 h 8639399"/>
                <a:gd name="connsiteX4" fmla="*/ 445572 w 445572"/>
                <a:gd name="connsiteY4" fmla="*/ 8639399 h 8639399"/>
                <a:gd name="connsiteX5" fmla="*/ 0 w 445572"/>
                <a:gd name="connsiteY5" fmla="*/ 8639399 h 8639399"/>
                <a:gd name="connsiteX6" fmla="*/ 0 w 445572"/>
                <a:gd name="connsiteY6" fmla="*/ 8639399 h 8639399"/>
                <a:gd name="connsiteX7" fmla="*/ 0 w 445572"/>
                <a:gd name="connsiteY7" fmla="*/ 74263 h 8639399"/>
                <a:gd name="connsiteX8" fmla="*/ 74263 w 445572"/>
                <a:gd name="connsiteY8" fmla="*/ 0 h 86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572" h="8639399">
                  <a:moveTo>
                    <a:pt x="445572" y="1439926"/>
                  </a:moveTo>
                  <a:lnTo>
                    <a:pt x="445572" y="7199473"/>
                  </a:lnTo>
                  <a:cubicBezTo>
                    <a:pt x="445572" y="7994711"/>
                    <a:pt x="443857" y="8639389"/>
                    <a:pt x="441742" y="8639389"/>
                  </a:cubicBezTo>
                  <a:lnTo>
                    <a:pt x="0" y="8639389"/>
                  </a:lnTo>
                  <a:lnTo>
                    <a:pt x="0" y="863938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41742" y="10"/>
                  </a:lnTo>
                  <a:cubicBezTo>
                    <a:pt x="443857" y="10"/>
                    <a:pt x="445572" y="644688"/>
                    <a:pt x="445572" y="1439926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  <a:hueOff val="26568"/>
                <a:satOff val="3925"/>
                <a:lumOff val="969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31911" rIns="31911" bIns="31912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en-US" sz="1600" kern="1200" dirty="0" smtClean="0"/>
                <a:t>Combine with receptors on cilia.</a:t>
              </a:r>
              <a:endParaRPr lang="en-US" sz="1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18584" y="2500604"/>
              <a:ext cx="479848" cy="685497"/>
            </a:xfrm>
            <a:custGeom>
              <a:avLst/>
              <a:gdLst>
                <a:gd name="connsiteX0" fmla="*/ 0 w 685496"/>
                <a:gd name="connsiteY0" fmla="*/ 0 h 479847"/>
                <a:gd name="connsiteX1" fmla="*/ 445573 w 685496"/>
                <a:gd name="connsiteY1" fmla="*/ 0 h 479847"/>
                <a:gd name="connsiteX2" fmla="*/ 685496 w 685496"/>
                <a:gd name="connsiteY2" fmla="*/ 239924 h 479847"/>
                <a:gd name="connsiteX3" fmla="*/ 445573 w 685496"/>
                <a:gd name="connsiteY3" fmla="*/ 479847 h 479847"/>
                <a:gd name="connsiteX4" fmla="*/ 0 w 685496"/>
                <a:gd name="connsiteY4" fmla="*/ 479847 h 479847"/>
                <a:gd name="connsiteX5" fmla="*/ 239924 w 685496"/>
                <a:gd name="connsiteY5" fmla="*/ 239924 h 479847"/>
                <a:gd name="connsiteX6" fmla="*/ 0 w 685496"/>
                <a:gd name="connsiteY6" fmla="*/ 0 h 47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496" h="479847">
                  <a:moveTo>
                    <a:pt x="685495" y="0"/>
                  </a:moveTo>
                  <a:lnTo>
                    <a:pt x="685495" y="311901"/>
                  </a:lnTo>
                  <a:lnTo>
                    <a:pt x="342747" y="479847"/>
                  </a:lnTo>
                  <a:lnTo>
                    <a:pt x="1" y="311901"/>
                  </a:lnTo>
                  <a:lnTo>
                    <a:pt x="1" y="0"/>
                  </a:lnTo>
                  <a:lnTo>
                    <a:pt x="342747" y="167947"/>
                  </a:lnTo>
                  <a:lnTo>
                    <a:pt x="685495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161" tIns="250085" rIns="10160" bIns="25008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3</a:t>
              </a:r>
              <a:endParaRPr lang="en-US" sz="16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998430" y="2500605"/>
              <a:ext cx="8639400" cy="445573"/>
            </a:xfrm>
            <a:custGeom>
              <a:avLst/>
              <a:gdLst>
                <a:gd name="connsiteX0" fmla="*/ 74263 w 445572"/>
                <a:gd name="connsiteY0" fmla="*/ 0 h 8639399"/>
                <a:gd name="connsiteX1" fmla="*/ 371309 w 445572"/>
                <a:gd name="connsiteY1" fmla="*/ 0 h 8639399"/>
                <a:gd name="connsiteX2" fmla="*/ 445572 w 445572"/>
                <a:gd name="connsiteY2" fmla="*/ 74263 h 8639399"/>
                <a:gd name="connsiteX3" fmla="*/ 445572 w 445572"/>
                <a:gd name="connsiteY3" fmla="*/ 8639399 h 8639399"/>
                <a:gd name="connsiteX4" fmla="*/ 445572 w 445572"/>
                <a:gd name="connsiteY4" fmla="*/ 8639399 h 8639399"/>
                <a:gd name="connsiteX5" fmla="*/ 0 w 445572"/>
                <a:gd name="connsiteY5" fmla="*/ 8639399 h 8639399"/>
                <a:gd name="connsiteX6" fmla="*/ 0 w 445572"/>
                <a:gd name="connsiteY6" fmla="*/ 8639399 h 8639399"/>
                <a:gd name="connsiteX7" fmla="*/ 0 w 445572"/>
                <a:gd name="connsiteY7" fmla="*/ 74263 h 8639399"/>
                <a:gd name="connsiteX8" fmla="*/ 74263 w 445572"/>
                <a:gd name="connsiteY8" fmla="*/ 0 h 86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572" h="8639399">
                  <a:moveTo>
                    <a:pt x="445572" y="1439926"/>
                  </a:moveTo>
                  <a:lnTo>
                    <a:pt x="445572" y="7199473"/>
                  </a:lnTo>
                  <a:cubicBezTo>
                    <a:pt x="445572" y="7994711"/>
                    <a:pt x="443857" y="8639389"/>
                    <a:pt x="441742" y="8639389"/>
                  </a:cubicBezTo>
                  <a:lnTo>
                    <a:pt x="0" y="8639389"/>
                  </a:lnTo>
                  <a:lnTo>
                    <a:pt x="0" y="863938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41742" y="10"/>
                  </a:lnTo>
                  <a:cubicBezTo>
                    <a:pt x="443857" y="10"/>
                    <a:pt x="445572" y="644688"/>
                    <a:pt x="445572" y="1439926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  <a:hueOff val="53137"/>
                <a:satOff val="7849"/>
                <a:lumOff val="1939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31911" rIns="31911" bIns="31912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en-US" sz="1600" kern="1200" dirty="0" smtClean="0"/>
                <a:t>Stimulate </a:t>
              </a:r>
              <a:r>
                <a:rPr lang="en-US" altLang="en-US" sz="1600" kern="1200" dirty="0" err="1" smtClean="0"/>
                <a:t>adenylat</a:t>
              </a:r>
              <a:r>
                <a:rPr lang="en-US" altLang="en-US" sz="1600" kern="1200" dirty="0" smtClean="0"/>
                <a:t> cyclase. </a:t>
              </a:r>
              <a:endParaRPr lang="en-US" sz="1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18584" y="3100522"/>
              <a:ext cx="479848" cy="685497"/>
            </a:xfrm>
            <a:custGeom>
              <a:avLst/>
              <a:gdLst>
                <a:gd name="connsiteX0" fmla="*/ 0 w 685496"/>
                <a:gd name="connsiteY0" fmla="*/ 0 h 479847"/>
                <a:gd name="connsiteX1" fmla="*/ 445573 w 685496"/>
                <a:gd name="connsiteY1" fmla="*/ 0 h 479847"/>
                <a:gd name="connsiteX2" fmla="*/ 685496 w 685496"/>
                <a:gd name="connsiteY2" fmla="*/ 239924 h 479847"/>
                <a:gd name="connsiteX3" fmla="*/ 445573 w 685496"/>
                <a:gd name="connsiteY3" fmla="*/ 479847 h 479847"/>
                <a:gd name="connsiteX4" fmla="*/ 0 w 685496"/>
                <a:gd name="connsiteY4" fmla="*/ 479847 h 479847"/>
                <a:gd name="connsiteX5" fmla="*/ 239924 w 685496"/>
                <a:gd name="connsiteY5" fmla="*/ 239924 h 479847"/>
                <a:gd name="connsiteX6" fmla="*/ 0 w 685496"/>
                <a:gd name="connsiteY6" fmla="*/ 0 h 47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496" h="479847">
                  <a:moveTo>
                    <a:pt x="685495" y="0"/>
                  </a:moveTo>
                  <a:lnTo>
                    <a:pt x="685495" y="311901"/>
                  </a:lnTo>
                  <a:lnTo>
                    <a:pt x="342747" y="479847"/>
                  </a:lnTo>
                  <a:lnTo>
                    <a:pt x="1" y="311901"/>
                  </a:lnTo>
                  <a:lnTo>
                    <a:pt x="1" y="0"/>
                  </a:lnTo>
                  <a:lnTo>
                    <a:pt x="342747" y="167947"/>
                  </a:lnTo>
                  <a:lnTo>
                    <a:pt x="685495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161" tIns="250085" rIns="10160" bIns="25008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4</a:t>
              </a:r>
              <a:endParaRPr lang="en-US" sz="16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98430" y="3100523"/>
              <a:ext cx="8639400" cy="445573"/>
            </a:xfrm>
            <a:custGeom>
              <a:avLst/>
              <a:gdLst>
                <a:gd name="connsiteX0" fmla="*/ 74263 w 445572"/>
                <a:gd name="connsiteY0" fmla="*/ 0 h 8639399"/>
                <a:gd name="connsiteX1" fmla="*/ 371309 w 445572"/>
                <a:gd name="connsiteY1" fmla="*/ 0 h 8639399"/>
                <a:gd name="connsiteX2" fmla="*/ 445572 w 445572"/>
                <a:gd name="connsiteY2" fmla="*/ 74263 h 8639399"/>
                <a:gd name="connsiteX3" fmla="*/ 445572 w 445572"/>
                <a:gd name="connsiteY3" fmla="*/ 8639399 h 8639399"/>
                <a:gd name="connsiteX4" fmla="*/ 445572 w 445572"/>
                <a:gd name="connsiteY4" fmla="*/ 8639399 h 8639399"/>
                <a:gd name="connsiteX5" fmla="*/ 0 w 445572"/>
                <a:gd name="connsiteY5" fmla="*/ 8639399 h 8639399"/>
                <a:gd name="connsiteX6" fmla="*/ 0 w 445572"/>
                <a:gd name="connsiteY6" fmla="*/ 8639399 h 8639399"/>
                <a:gd name="connsiteX7" fmla="*/ 0 w 445572"/>
                <a:gd name="connsiteY7" fmla="*/ 74263 h 8639399"/>
                <a:gd name="connsiteX8" fmla="*/ 74263 w 445572"/>
                <a:gd name="connsiteY8" fmla="*/ 0 h 86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572" h="8639399">
                  <a:moveTo>
                    <a:pt x="445572" y="1439926"/>
                  </a:moveTo>
                  <a:lnTo>
                    <a:pt x="445572" y="7199473"/>
                  </a:lnTo>
                  <a:cubicBezTo>
                    <a:pt x="445572" y="7994711"/>
                    <a:pt x="443857" y="8639389"/>
                    <a:pt x="441742" y="8639389"/>
                  </a:cubicBezTo>
                  <a:lnTo>
                    <a:pt x="0" y="8639389"/>
                  </a:lnTo>
                  <a:lnTo>
                    <a:pt x="0" y="863938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41742" y="10"/>
                  </a:lnTo>
                  <a:cubicBezTo>
                    <a:pt x="443857" y="10"/>
                    <a:pt x="445572" y="644688"/>
                    <a:pt x="445572" y="1439926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  <a:hueOff val="79705"/>
                <a:satOff val="11774"/>
                <a:lumOff val="2909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31911" rIns="31911" bIns="31912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en-US" sz="1600" kern="1200" dirty="0" smtClean="0"/>
                <a:t>Increase intracellular camp.</a:t>
              </a:r>
              <a:endParaRPr lang="en-US" sz="16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518584" y="3700441"/>
              <a:ext cx="479848" cy="685497"/>
            </a:xfrm>
            <a:custGeom>
              <a:avLst/>
              <a:gdLst>
                <a:gd name="connsiteX0" fmla="*/ 0 w 685496"/>
                <a:gd name="connsiteY0" fmla="*/ 0 h 479847"/>
                <a:gd name="connsiteX1" fmla="*/ 445573 w 685496"/>
                <a:gd name="connsiteY1" fmla="*/ 0 h 479847"/>
                <a:gd name="connsiteX2" fmla="*/ 685496 w 685496"/>
                <a:gd name="connsiteY2" fmla="*/ 239924 h 479847"/>
                <a:gd name="connsiteX3" fmla="*/ 445573 w 685496"/>
                <a:gd name="connsiteY3" fmla="*/ 479847 h 479847"/>
                <a:gd name="connsiteX4" fmla="*/ 0 w 685496"/>
                <a:gd name="connsiteY4" fmla="*/ 479847 h 479847"/>
                <a:gd name="connsiteX5" fmla="*/ 239924 w 685496"/>
                <a:gd name="connsiteY5" fmla="*/ 239924 h 479847"/>
                <a:gd name="connsiteX6" fmla="*/ 0 w 685496"/>
                <a:gd name="connsiteY6" fmla="*/ 0 h 47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496" h="479847">
                  <a:moveTo>
                    <a:pt x="685495" y="0"/>
                  </a:moveTo>
                  <a:lnTo>
                    <a:pt x="685495" y="311901"/>
                  </a:lnTo>
                  <a:lnTo>
                    <a:pt x="342747" y="479847"/>
                  </a:lnTo>
                  <a:lnTo>
                    <a:pt x="1" y="311901"/>
                  </a:lnTo>
                  <a:lnTo>
                    <a:pt x="1" y="0"/>
                  </a:lnTo>
                  <a:lnTo>
                    <a:pt x="342747" y="167947"/>
                  </a:lnTo>
                  <a:lnTo>
                    <a:pt x="685495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161" tIns="250085" rIns="10160" bIns="25008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5</a:t>
              </a:r>
              <a:endParaRPr lang="en-US" sz="16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998430" y="3700442"/>
              <a:ext cx="8639400" cy="445573"/>
            </a:xfrm>
            <a:custGeom>
              <a:avLst/>
              <a:gdLst>
                <a:gd name="connsiteX0" fmla="*/ 74263 w 445572"/>
                <a:gd name="connsiteY0" fmla="*/ 0 h 8639399"/>
                <a:gd name="connsiteX1" fmla="*/ 371309 w 445572"/>
                <a:gd name="connsiteY1" fmla="*/ 0 h 8639399"/>
                <a:gd name="connsiteX2" fmla="*/ 445572 w 445572"/>
                <a:gd name="connsiteY2" fmla="*/ 74263 h 8639399"/>
                <a:gd name="connsiteX3" fmla="*/ 445572 w 445572"/>
                <a:gd name="connsiteY3" fmla="*/ 8639399 h 8639399"/>
                <a:gd name="connsiteX4" fmla="*/ 445572 w 445572"/>
                <a:gd name="connsiteY4" fmla="*/ 8639399 h 8639399"/>
                <a:gd name="connsiteX5" fmla="*/ 0 w 445572"/>
                <a:gd name="connsiteY5" fmla="*/ 8639399 h 8639399"/>
                <a:gd name="connsiteX6" fmla="*/ 0 w 445572"/>
                <a:gd name="connsiteY6" fmla="*/ 8639399 h 8639399"/>
                <a:gd name="connsiteX7" fmla="*/ 0 w 445572"/>
                <a:gd name="connsiteY7" fmla="*/ 74263 h 8639399"/>
                <a:gd name="connsiteX8" fmla="*/ 74263 w 445572"/>
                <a:gd name="connsiteY8" fmla="*/ 0 h 86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572" h="8639399">
                  <a:moveTo>
                    <a:pt x="445572" y="1439926"/>
                  </a:moveTo>
                  <a:lnTo>
                    <a:pt x="445572" y="7199473"/>
                  </a:lnTo>
                  <a:cubicBezTo>
                    <a:pt x="445572" y="7994711"/>
                    <a:pt x="443857" y="8639389"/>
                    <a:pt x="441742" y="8639389"/>
                  </a:cubicBezTo>
                  <a:lnTo>
                    <a:pt x="0" y="8639389"/>
                  </a:lnTo>
                  <a:lnTo>
                    <a:pt x="0" y="863938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41742" y="10"/>
                  </a:lnTo>
                  <a:cubicBezTo>
                    <a:pt x="443857" y="10"/>
                    <a:pt x="445572" y="644688"/>
                    <a:pt x="445572" y="1439926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  <a:hueOff val="79705"/>
                <a:satOff val="11774"/>
                <a:lumOff val="2909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31911" rIns="31911" bIns="31912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en-US" sz="1600" kern="1200" dirty="0" smtClean="0"/>
                <a:t>Opening of Na channels. </a:t>
              </a:r>
              <a:endParaRPr lang="en-US" sz="16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18584" y="4300359"/>
              <a:ext cx="479848" cy="685497"/>
            </a:xfrm>
            <a:custGeom>
              <a:avLst/>
              <a:gdLst>
                <a:gd name="connsiteX0" fmla="*/ 0 w 685496"/>
                <a:gd name="connsiteY0" fmla="*/ 0 h 479847"/>
                <a:gd name="connsiteX1" fmla="*/ 445573 w 685496"/>
                <a:gd name="connsiteY1" fmla="*/ 0 h 479847"/>
                <a:gd name="connsiteX2" fmla="*/ 685496 w 685496"/>
                <a:gd name="connsiteY2" fmla="*/ 239924 h 479847"/>
                <a:gd name="connsiteX3" fmla="*/ 445573 w 685496"/>
                <a:gd name="connsiteY3" fmla="*/ 479847 h 479847"/>
                <a:gd name="connsiteX4" fmla="*/ 0 w 685496"/>
                <a:gd name="connsiteY4" fmla="*/ 479847 h 479847"/>
                <a:gd name="connsiteX5" fmla="*/ 239924 w 685496"/>
                <a:gd name="connsiteY5" fmla="*/ 239924 h 479847"/>
                <a:gd name="connsiteX6" fmla="*/ 0 w 685496"/>
                <a:gd name="connsiteY6" fmla="*/ 0 h 47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496" h="479847">
                  <a:moveTo>
                    <a:pt x="685495" y="0"/>
                  </a:moveTo>
                  <a:lnTo>
                    <a:pt x="685495" y="311901"/>
                  </a:lnTo>
                  <a:lnTo>
                    <a:pt x="342747" y="479847"/>
                  </a:lnTo>
                  <a:lnTo>
                    <a:pt x="1" y="311901"/>
                  </a:lnTo>
                  <a:lnTo>
                    <a:pt x="1" y="0"/>
                  </a:lnTo>
                  <a:lnTo>
                    <a:pt x="342747" y="167947"/>
                  </a:lnTo>
                  <a:lnTo>
                    <a:pt x="685495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161" tIns="250085" rIns="10160" bIns="25008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6</a:t>
              </a:r>
              <a:endParaRPr lang="en-US" sz="16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98430" y="4300361"/>
              <a:ext cx="8639400" cy="445573"/>
            </a:xfrm>
            <a:custGeom>
              <a:avLst/>
              <a:gdLst>
                <a:gd name="connsiteX0" fmla="*/ 74263 w 445572"/>
                <a:gd name="connsiteY0" fmla="*/ 0 h 8639399"/>
                <a:gd name="connsiteX1" fmla="*/ 371309 w 445572"/>
                <a:gd name="connsiteY1" fmla="*/ 0 h 8639399"/>
                <a:gd name="connsiteX2" fmla="*/ 445572 w 445572"/>
                <a:gd name="connsiteY2" fmla="*/ 74263 h 8639399"/>
                <a:gd name="connsiteX3" fmla="*/ 445572 w 445572"/>
                <a:gd name="connsiteY3" fmla="*/ 8639399 h 8639399"/>
                <a:gd name="connsiteX4" fmla="*/ 445572 w 445572"/>
                <a:gd name="connsiteY4" fmla="*/ 8639399 h 8639399"/>
                <a:gd name="connsiteX5" fmla="*/ 0 w 445572"/>
                <a:gd name="connsiteY5" fmla="*/ 8639399 h 8639399"/>
                <a:gd name="connsiteX6" fmla="*/ 0 w 445572"/>
                <a:gd name="connsiteY6" fmla="*/ 8639399 h 8639399"/>
                <a:gd name="connsiteX7" fmla="*/ 0 w 445572"/>
                <a:gd name="connsiteY7" fmla="*/ 74263 h 8639399"/>
                <a:gd name="connsiteX8" fmla="*/ 74263 w 445572"/>
                <a:gd name="connsiteY8" fmla="*/ 0 h 86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572" h="8639399">
                  <a:moveTo>
                    <a:pt x="445572" y="1439926"/>
                  </a:moveTo>
                  <a:lnTo>
                    <a:pt x="445572" y="7199473"/>
                  </a:lnTo>
                  <a:cubicBezTo>
                    <a:pt x="445572" y="7994711"/>
                    <a:pt x="443857" y="8639389"/>
                    <a:pt x="441742" y="8639389"/>
                  </a:cubicBezTo>
                  <a:lnTo>
                    <a:pt x="0" y="8639389"/>
                  </a:lnTo>
                  <a:lnTo>
                    <a:pt x="0" y="863938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41742" y="10"/>
                  </a:lnTo>
                  <a:cubicBezTo>
                    <a:pt x="443857" y="10"/>
                    <a:pt x="445572" y="644688"/>
                    <a:pt x="445572" y="1439926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  <a:hueOff val="53137"/>
                <a:satOff val="7849"/>
                <a:lumOff val="1939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31911" rIns="31911" bIns="31912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en-US" sz="1600" kern="1200" dirty="0" smtClean="0"/>
                <a:t>Receptors potential. </a:t>
              </a:r>
              <a:endParaRPr lang="en-US" sz="16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18584" y="4900278"/>
              <a:ext cx="479848" cy="685497"/>
            </a:xfrm>
            <a:custGeom>
              <a:avLst/>
              <a:gdLst>
                <a:gd name="connsiteX0" fmla="*/ 0 w 685496"/>
                <a:gd name="connsiteY0" fmla="*/ 0 h 479847"/>
                <a:gd name="connsiteX1" fmla="*/ 445573 w 685496"/>
                <a:gd name="connsiteY1" fmla="*/ 0 h 479847"/>
                <a:gd name="connsiteX2" fmla="*/ 685496 w 685496"/>
                <a:gd name="connsiteY2" fmla="*/ 239924 h 479847"/>
                <a:gd name="connsiteX3" fmla="*/ 445573 w 685496"/>
                <a:gd name="connsiteY3" fmla="*/ 479847 h 479847"/>
                <a:gd name="connsiteX4" fmla="*/ 0 w 685496"/>
                <a:gd name="connsiteY4" fmla="*/ 479847 h 479847"/>
                <a:gd name="connsiteX5" fmla="*/ 239924 w 685496"/>
                <a:gd name="connsiteY5" fmla="*/ 239924 h 479847"/>
                <a:gd name="connsiteX6" fmla="*/ 0 w 685496"/>
                <a:gd name="connsiteY6" fmla="*/ 0 h 47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496" h="479847">
                  <a:moveTo>
                    <a:pt x="685495" y="0"/>
                  </a:moveTo>
                  <a:lnTo>
                    <a:pt x="685495" y="311901"/>
                  </a:lnTo>
                  <a:lnTo>
                    <a:pt x="342747" y="479847"/>
                  </a:lnTo>
                  <a:lnTo>
                    <a:pt x="1" y="311901"/>
                  </a:lnTo>
                  <a:lnTo>
                    <a:pt x="1" y="0"/>
                  </a:lnTo>
                  <a:lnTo>
                    <a:pt x="342747" y="167947"/>
                  </a:lnTo>
                  <a:lnTo>
                    <a:pt x="685495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161" tIns="250085" rIns="10160" bIns="25008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7</a:t>
              </a:r>
              <a:endParaRPr lang="en-US" sz="16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998430" y="4900279"/>
              <a:ext cx="8639400" cy="445573"/>
            </a:xfrm>
            <a:custGeom>
              <a:avLst/>
              <a:gdLst>
                <a:gd name="connsiteX0" fmla="*/ 74263 w 445572"/>
                <a:gd name="connsiteY0" fmla="*/ 0 h 8639399"/>
                <a:gd name="connsiteX1" fmla="*/ 371309 w 445572"/>
                <a:gd name="connsiteY1" fmla="*/ 0 h 8639399"/>
                <a:gd name="connsiteX2" fmla="*/ 445572 w 445572"/>
                <a:gd name="connsiteY2" fmla="*/ 74263 h 8639399"/>
                <a:gd name="connsiteX3" fmla="*/ 445572 w 445572"/>
                <a:gd name="connsiteY3" fmla="*/ 8639399 h 8639399"/>
                <a:gd name="connsiteX4" fmla="*/ 445572 w 445572"/>
                <a:gd name="connsiteY4" fmla="*/ 8639399 h 8639399"/>
                <a:gd name="connsiteX5" fmla="*/ 0 w 445572"/>
                <a:gd name="connsiteY5" fmla="*/ 8639399 h 8639399"/>
                <a:gd name="connsiteX6" fmla="*/ 0 w 445572"/>
                <a:gd name="connsiteY6" fmla="*/ 8639399 h 8639399"/>
                <a:gd name="connsiteX7" fmla="*/ 0 w 445572"/>
                <a:gd name="connsiteY7" fmla="*/ 74263 h 8639399"/>
                <a:gd name="connsiteX8" fmla="*/ 74263 w 445572"/>
                <a:gd name="connsiteY8" fmla="*/ 0 h 86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572" h="8639399">
                  <a:moveTo>
                    <a:pt x="445572" y="1439926"/>
                  </a:moveTo>
                  <a:lnTo>
                    <a:pt x="445572" y="7199473"/>
                  </a:lnTo>
                  <a:cubicBezTo>
                    <a:pt x="445572" y="7994711"/>
                    <a:pt x="443857" y="8639389"/>
                    <a:pt x="441742" y="8639389"/>
                  </a:cubicBezTo>
                  <a:lnTo>
                    <a:pt x="0" y="8639389"/>
                  </a:lnTo>
                  <a:lnTo>
                    <a:pt x="0" y="863938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41742" y="10"/>
                  </a:lnTo>
                  <a:cubicBezTo>
                    <a:pt x="443857" y="10"/>
                    <a:pt x="445572" y="644688"/>
                    <a:pt x="445572" y="1439926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  <a:hueOff val="26568"/>
                <a:satOff val="3925"/>
                <a:lumOff val="969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31911" rIns="31911" bIns="31912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en-US" sz="1600" kern="1200" dirty="0" smtClean="0"/>
                <a:t>AP in olfactory pathway.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600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Mechanism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 </a:t>
            </a:r>
            <a:r>
              <a:rPr lang="en-US" spc="-20" dirty="0">
                <a:solidFill>
                  <a:schemeClr val="bg1">
                    <a:lumMod val="50000"/>
                  </a:schemeClr>
                </a:solidFill>
                <a:cs typeface="Calibri"/>
              </a:rPr>
              <a:t>Excitation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 the </a:t>
            </a:r>
            <a:r>
              <a:rPr lang="en-US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Olfactory</a:t>
            </a:r>
            <a:r>
              <a:rPr lang="en-US" spc="-4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Cells</a:t>
            </a:r>
            <a:br>
              <a:rPr lang="en-US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</a:br>
            <a:r>
              <a:rPr lang="en-US" spc="-5" dirty="0">
                <a:cs typeface="Calibri"/>
              </a:rPr>
              <a:t>Mechanism of Olfactory Cell Stimulation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2700">
              <a:lnSpc>
                <a:spcPts val="2965"/>
              </a:lnSpc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</a:pPr>
            <a:r>
              <a:rPr lang="en-US"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Diffusion of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</a:t>
            </a:r>
            <a:r>
              <a:rPr lang="en-US" sz="1800" spc="-1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800" b="1" spc="-1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odorant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800" b="1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substance</a:t>
            </a:r>
            <a:r>
              <a:rPr lang="en-US" sz="18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, into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</a:t>
            </a:r>
            <a:r>
              <a:rPr lang="en-US" sz="1800" spc="-5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mucus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.</a:t>
            </a:r>
            <a:endParaRPr lang="en-US" sz="1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2700" marR="90170">
              <a:lnSpc>
                <a:spcPts val="2810"/>
              </a:lnSpc>
              <a:spcBef>
                <a:spcPts val="665"/>
              </a:spcBef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</a:pPr>
            <a:r>
              <a:rPr lang="en-US" sz="1800" spc="-15" dirty="0">
                <a:cs typeface="Calibri"/>
              </a:rPr>
              <a:t>Odorant </a:t>
            </a:r>
            <a:r>
              <a:rPr lang="en-US" sz="1800" spc="-5" dirty="0">
                <a:cs typeface="Calibri"/>
              </a:rPr>
              <a:t>binds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and </a:t>
            </a:r>
            <a:r>
              <a:rPr lang="en-US"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activates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  </a:t>
            </a:r>
            <a:r>
              <a:rPr lang="en-US" sz="1800" b="1" spc="-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receptor </a:t>
            </a:r>
            <a:r>
              <a:rPr lang="en-US" sz="1800" b="1" spc="-1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protein</a:t>
            </a:r>
            <a:r>
              <a:rPr lang="en-US" sz="18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, </a:t>
            </a:r>
            <a:r>
              <a:rPr lang="en-US"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resulting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in  </a:t>
            </a:r>
            <a:r>
              <a:rPr lang="en-US" sz="1800" spc="-5" dirty="0">
                <a:cs typeface="Calibri"/>
              </a:rPr>
              <a:t>activation of </a:t>
            </a:r>
            <a:r>
              <a:rPr lang="en-US" sz="1800" b="1" spc="-15" dirty="0">
                <a:cs typeface="Calibri"/>
              </a:rPr>
              <a:t>G-protein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complex.</a:t>
            </a:r>
            <a:endParaRPr lang="en-US" sz="18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2700">
              <a:lnSpc>
                <a:spcPts val="2965"/>
              </a:lnSpc>
              <a:spcBef>
                <a:spcPts val="270"/>
              </a:spcBef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  <a:tab pos="3751579" algn="l"/>
              </a:tabLst>
            </a:pPr>
            <a:r>
              <a:rPr lang="en-US"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This causes</a:t>
            </a:r>
            <a:r>
              <a:rPr lang="en-US" sz="1800" spc="-2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800" spc="-5" dirty="0">
                <a:cs typeface="Calibri"/>
              </a:rPr>
              <a:t>activation</a:t>
            </a:r>
            <a:r>
              <a:rPr lang="en-US" sz="1800" spc="-1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of </a:t>
            </a:r>
            <a:r>
              <a:rPr lang="en-US" sz="1800" b="1" spc="-10" dirty="0" err="1">
                <a:solidFill>
                  <a:schemeClr val="accent2">
                    <a:lumMod val="75000"/>
                  </a:schemeClr>
                </a:solidFill>
                <a:cs typeface="Calibri"/>
              </a:rPr>
              <a:t>adenyl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800" b="1" spc="-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cyclase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in the cell</a:t>
            </a:r>
            <a:r>
              <a:rPr lang="en-US" sz="1800" spc="-5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8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membrane.</a:t>
            </a:r>
            <a:endParaRPr lang="en-US" sz="18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2700" marR="337820">
              <a:lnSpc>
                <a:spcPts val="2810"/>
              </a:lnSpc>
              <a:spcBef>
                <a:spcPts val="660"/>
              </a:spcBef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</a:pPr>
            <a:r>
              <a:rPr lang="en-US"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This enzyme </a:t>
            </a:r>
            <a:r>
              <a:rPr lang="en-US" sz="1800" spc="-15" dirty="0">
                <a:cs typeface="Calibri"/>
              </a:rPr>
              <a:t>converts </a:t>
            </a:r>
            <a:r>
              <a:rPr lang="en-US" sz="1800" spc="-70" dirty="0">
                <a:cs typeface="Calibri"/>
              </a:rPr>
              <a:t>ATP </a:t>
            </a:r>
            <a:r>
              <a:rPr lang="en-US" sz="1800" spc="-15" dirty="0">
                <a:cs typeface="Calibri"/>
              </a:rPr>
              <a:t>into  </a:t>
            </a:r>
            <a:r>
              <a:rPr lang="en-US" sz="1800" dirty="0" err="1">
                <a:cs typeface="Calibri"/>
              </a:rPr>
              <a:t>cAMP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(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a second</a:t>
            </a:r>
            <a:r>
              <a:rPr lang="en-US" sz="1800" b="1" spc="-8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800" b="1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messenger</a:t>
            </a:r>
            <a:r>
              <a:rPr lang="en-US"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).</a:t>
            </a:r>
            <a:endParaRPr lang="en-US" sz="18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</a:pPr>
            <a:r>
              <a:rPr lang="en-US"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This causes </a:t>
            </a:r>
            <a:r>
              <a:rPr lang="en-US" sz="1800" spc="-5" dirty="0">
                <a:cs typeface="Calibri"/>
              </a:rPr>
              <a:t>activation </a:t>
            </a:r>
            <a:r>
              <a:rPr lang="en-US" sz="1800" dirty="0">
                <a:cs typeface="Calibri"/>
              </a:rPr>
              <a:t>of</a:t>
            </a:r>
            <a:r>
              <a:rPr lang="en-US" sz="1800" spc="-95" dirty="0">
                <a:cs typeface="Calibri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sodium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ion </a:t>
            </a:r>
            <a:r>
              <a:rPr lang="en-US" sz="18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channels </a:t>
            </a:r>
            <a:r>
              <a:rPr lang="en-US" sz="1800" spc="-5" dirty="0">
                <a:cs typeface="Calibri"/>
              </a:rPr>
              <a:t>resulting</a:t>
            </a:r>
            <a:r>
              <a:rPr lang="en-US" sz="1800" spc="-5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in</a:t>
            </a:r>
          </a:p>
          <a:p>
            <a:pPr marL="0" indent="0">
              <a:lnSpc>
                <a:spcPct val="100000"/>
              </a:lnSpc>
              <a:spcBef>
                <a:spcPts val="270"/>
              </a:spcBef>
              <a:buClr>
                <a:schemeClr val="bg2">
                  <a:lumMod val="50000"/>
                </a:schemeClr>
              </a:buClr>
              <a:buNone/>
              <a:tabLst>
                <a:tab pos="354965" algn="l"/>
                <a:tab pos="355600" algn="l"/>
              </a:tabLst>
            </a:pPr>
            <a:r>
              <a:rPr lang="en-US" sz="1800" dirty="0" smtClean="0">
                <a:cs typeface="Calibri"/>
              </a:rPr>
              <a:t>   Na influx.</a:t>
            </a:r>
            <a:endParaRPr lang="en-US" sz="1800" dirty="0">
              <a:cs typeface="Calibri"/>
            </a:endParaRPr>
          </a:p>
          <a:p>
            <a:pPr marL="12700" marR="5080">
              <a:lnSpc>
                <a:spcPts val="2810"/>
              </a:lnSpc>
              <a:spcBef>
                <a:spcPts val="665"/>
              </a:spcBef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</a:pPr>
            <a:r>
              <a:rPr lang="en-US" sz="1800" b="1" spc="-10" dirty="0">
                <a:cs typeface="Calibri"/>
              </a:rPr>
              <a:t>Depolarization </a:t>
            </a:r>
            <a:r>
              <a:rPr lang="en-US" sz="1800" b="1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and </a:t>
            </a:r>
            <a:r>
              <a:rPr lang="en-US" sz="1800" b="1" spc="-20" dirty="0">
                <a:solidFill>
                  <a:schemeClr val="bg1">
                    <a:lumMod val="50000"/>
                  </a:schemeClr>
                </a:solidFill>
                <a:cs typeface="Calibri"/>
              </a:rPr>
              <a:t>excitation </a:t>
            </a:r>
            <a:r>
              <a:rPr lang="en-US"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 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 </a:t>
            </a:r>
            <a:r>
              <a:rPr lang="en-US"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olfactory</a:t>
            </a:r>
            <a:r>
              <a:rPr lang="en-US" sz="1800" spc="-7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8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neuron.</a:t>
            </a:r>
            <a:endParaRPr lang="en-US" sz="18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2700" marR="128905">
              <a:lnSpc>
                <a:spcPts val="2830"/>
              </a:lnSpc>
              <a:spcBef>
                <a:spcPts val="605"/>
              </a:spcBef>
              <a:buClr>
                <a:schemeClr val="bg2">
                  <a:lumMod val="50000"/>
                </a:schemeClr>
              </a:buClr>
              <a:tabLst>
                <a:tab pos="354965" algn="l"/>
                <a:tab pos="355600" algn="l"/>
              </a:tabLst>
            </a:pPr>
            <a:r>
              <a:rPr lang="en-US" sz="1800" spc="-20" dirty="0">
                <a:solidFill>
                  <a:schemeClr val="bg1">
                    <a:lumMod val="50000"/>
                  </a:schemeClr>
                </a:solidFill>
                <a:cs typeface="Calibri"/>
              </a:rPr>
              <a:t>Transmission </a:t>
            </a:r>
            <a:r>
              <a:rPr lang="en-US"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 nerve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impulses  </a:t>
            </a:r>
            <a:r>
              <a:rPr lang="en-US" sz="18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into </a:t>
            </a:r>
            <a:r>
              <a:rPr lang="en-US"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CNS </a:t>
            </a:r>
            <a:r>
              <a:rPr lang="en-US"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by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 </a:t>
            </a:r>
            <a:r>
              <a:rPr lang="en-US"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olfactory</a:t>
            </a:r>
            <a:r>
              <a:rPr lang="en-US" sz="18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nerve.</a:t>
            </a:r>
            <a:endParaRPr lang="en-US" sz="18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694811" y="1"/>
            <a:ext cx="249401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sp>
        <p:nvSpPr>
          <p:cNvPr id="6" name="object 5"/>
          <p:cNvSpPr/>
          <p:nvPr/>
        </p:nvSpPr>
        <p:spPr>
          <a:xfrm>
            <a:off x="7246540" y="2276872"/>
            <a:ext cx="4332863" cy="3924905"/>
          </a:xfrm>
          <a:prstGeom prst="rect">
            <a:avLst/>
          </a:prstGeom>
          <a:blipFill>
            <a:blip r:embed="rId2" cstate="print"/>
            <a:srcRect/>
            <a:stretch>
              <a:fillRect l="-404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73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4F0C-C5E4-4A12-B87F-B9015A2C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Olfactory pathway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E068E-1E75-4EFC-A980-19CE469F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z="1800">
                <a:solidFill>
                  <a:schemeClr val="tx1"/>
                </a:solidFill>
              </a:rPr>
              <a:t>9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8ED34-253A-487F-9E09-50FE6BA64F00}"/>
              </a:ext>
            </a:extLst>
          </p:cNvPr>
          <p:cNvSpPr txBox="1">
            <a:spLocks noChangeArrowheads="1"/>
          </p:cNvSpPr>
          <p:nvPr/>
        </p:nvSpPr>
        <p:spPr>
          <a:xfrm>
            <a:off x="609460" y="1320551"/>
            <a:ext cx="10969944" cy="1320552"/>
          </a:xfrm>
          <a:prstGeom prst="rect">
            <a:avLst/>
          </a:prstGeom>
        </p:spPr>
        <p:txBody>
          <a:bodyPr/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GB" altLang="en-US" sz="1800" dirty="0" smtClean="0">
                <a:solidFill>
                  <a:schemeClr val="accent2">
                    <a:lumMod val="75000"/>
                  </a:schemeClr>
                </a:solidFill>
              </a:rPr>
              <a:t>Fila </a:t>
            </a:r>
            <a:r>
              <a:rPr lang="en-GB" alt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olfactoria</a:t>
            </a:r>
            <a:r>
              <a:rPr lang="en-GB" altLang="en-US" sz="1800" dirty="0" smtClean="0">
                <a:solidFill>
                  <a:schemeClr val="accent2">
                    <a:lumMod val="75000"/>
                  </a:schemeClr>
                </a:solidFill>
              </a:rPr>
              <a:t> inter olfactory bulb         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synapse with mitral and tufted cells:</a:t>
            </a:r>
          </a:p>
          <a:p>
            <a:pPr lvl="1" defTabSz="914400"/>
            <a:r>
              <a:rPr lang="en-US" altLang="en-US" sz="1800" dirty="0" smtClean="0">
                <a:solidFill>
                  <a:schemeClr val="tx1"/>
                </a:solidFill>
              </a:rPr>
              <a:t>From mitral cells lateral and intermediate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stria</a:t>
            </a:r>
            <a:r>
              <a:rPr lang="en-US" altLang="en-US" sz="1800" dirty="0" smtClean="0">
                <a:solidFill>
                  <a:schemeClr val="tx1"/>
                </a:solidFill>
              </a:rPr>
              <a:t> start </a:t>
            </a:r>
            <a:r>
              <a:rPr lang="en-US" altLang="en-US" sz="1800" dirty="0" smtClean="0">
                <a:solidFill>
                  <a:schemeClr val="tx1"/>
                </a:solidFill>
              </a:rPr>
              <a:t>         </a:t>
            </a:r>
            <a:r>
              <a:rPr lang="en-US" altLang="en-US" sz="1800" dirty="0" smtClean="0">
                <a:solidFill>
                  <a:schemeClr val="tx1"/>
                </a:solidFill>
              </a:rPr>
              <a:t>end on ipsilateral cortex.</a:t>
            </a:r>
          </a:p>
          <a:p>
            <a:pPr lvl="1" defTabSz="914400"/>
            <a:r>
              <a:rPr lang="en-US" altLang="en-US" sz="1800" dirty="0" smtClean="0">
                <a:solidFill>
                  <a:schemeClr val="tx1"/>
                </a:solidFill>
              </a:rPr>
              <a:t>From tufted cells medial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strai</a:t>
            </a:r>
            <a:r>
              <a:rPr lang="en-US" altLang="en-US" sz="1800" dirty="0" smtClean="0">
                <a:solidFill>
                  <a:schemeClr val="tx1"/>
                </a:solidFill>
              </a:rPr>
              <a:t> start then cross the midline &amp; end on granular cells in opposite side (contralateral). 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defTabSz="914400"/>
            <a:endParaRPr lang="en-US" alt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F5DC5-7A67-4F14-815B-2E581D1D3D0D}"/>
              </a:ext>
            </a:extLst>
          </p:cNvPr>
          <p:cNvSpPr txBox="1"/>
          <p:nvPr/>
        </p:nvSpPr>
        <p:spPr>
          <a:xfrm>
            <a:off x="9450271" y="0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2B4BC46-5AE0-4A6F-98BD-44AC93319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8468" y="2618910"/>
            <a:ext cx="4980935" cy="369074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A7B0B3-DC51-4A92-A3F9-22A9E7CE9420}"/>
              </a:ext>
            </a:extLst>
          </p:cNvPr>
          <p:cNvSpPr txBox="1"/>
          <p:nvPr/>
        </p:nvSpPr>
        <p:spPr>
          <a:xfrm>
            <a:off x="703849" y="3220243"/>
            <a:ext cx="5678595" cy="1477328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Impulses travel from </a:t>
            </a:r>
          </a:p>
          <a:p>
            <a:r>
              <a:rPr lang="en-US" altLang="en-US" sz="1800" dirty="0" smtClean="0"/>
              <a:t>     </a:t>
            </a:r>
            <a:r>
              <a:rPr lang="en-US" altLang="en-US" sz="1800" dirty="0" smtClean="0"/>
              <a:t>olfactory tracts to the limbic system (also involved in </a:t>
            </a:r>
            <a:r>
              <a:rPr lang="en-US" altLang="en-US" sz="1800" dirty="0" smtClean="0">
                <a:solidFill>
                  <a:schemeClr val="bg2">
                    <a:lumMod val="75000"/>
                  </a:schemeClr>
                </a:solidFill>
              </a:rPr>
              <a:t>emotions</a:t>
            </a:r>
            <a:r>
              <a:rPr lang="en-US" altLang="en-US" sz="1800" dirty="0" smtClean="0"/>
              <a:t> and </a:t>
            </a:r>
            <a:r>
              <a:rPr lang="en-US" altLang="en-US" sz="1800" dirty="0" smtClean="0">
                <a:solidFill>
                  <a:schemeClr val="bg2">
                    <a:lumMod val="75000"/>
                  </a:schemeClr>
                </a:solidFill>
              </a:rPr>
              <a:t>memory</a:t>
            </a:r>
            <a:r>
              <a:rPr lang="en-US" altLang="en-US" sz="18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Impulses are interpreted in olfactory cortex deep in temporal lobe and  base of frontal lobe</a:t>
            </a:r>
            <a:endParaRPr lang="en-US" alt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88479-F53A-4880-B076-F3328DCC96BC}"/>
              </a:ext>
            </a:extLst>
          </p:cNvPr>
          <p:cNvSpPr txBox="1"/>
          <p:nvPr/>
        </p:nvSpPr>
        <p:spPr>
          <a:xfrm>
            <a:off x="3790157" y="3220243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62164" y="1539651"/>
            <a:ext cx="50405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4412" y="1899691"/>
            <a:ext cx="50405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748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1581</TotalTime>
  <Words>1819</Words>
  <Application>Microsoft Office PowerPoint</Application>
  <PresentationFormat>Custom</PresentationFormat>
  <Paragraphs>334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Agency FB</vt:lpstr>
      <vt:lpstr>Arabic Typesetting</vt:lpstr>
      <vt:lpstr>Arial</vt:lpstr>
      <vt:lpstr>Arial Black</vt:lpstr>
      <vt:lpstr>ArialMT</vt:lpstr>
      <vt:lpstr>Bookman Old Style</vt:lpstr>
      <vt:lpstr>Calibri</vt:lpstr>
      <vt:lpstr>Gill Sans MT</vt:lpstr>
      <vt:lpstr>Symbol</vt:lpstr>
      <vt:lpstr>Wingdings</vt:lpstr>
      <vt:lpstr>Wingdings 3</vt:lpstr>
      <vt:lpstr>Origin</vt:lpstr>
      <vt:lpstr>Photo Editor Photo</vt:lpstr>
      <vt:lpstr>PowerPoint Presentation</vt:lpstr>
      <vt:lpstr>PowerPoint Presentation</vt:lpstr>
      <vt:lpstr>PowerPoint Presentation</vt:lpstr>
      <vt:lpstr>Special senses</vt:lpstr>
      <vt:lpstr>Anatomy of the olfactory system</vt:lpstr>
      <vt:lpstr>Olfactory epithelium</vt:lpstr>
      <vt:lpstr>Physiology of olfaction</vt:lpstr>
      <vt:lpstr>Mechanism of Excitation of the Olfactory Cells Mechanism of Olfactory Cell Stimulation</vt:lpstr>
      <vt:lpstr>Olfactory pathway</vt:lpstr>
      <vt:lpstr>Olfactory pathway</vt:lpstr>
      <vt:lpstr>Cont.</vt:lpstr>
      <vt:lpstr>Pathophysiology of smell This slide is very important </vt:lpstr>
      <vt:lpstr>PowerPoint Presentation</vt:lpstr>
      <vt:lpstr>Taste sensations</vt:lpstr>
      <vt:lpstr>Cont.</vt:lpstr>
      <vt:lpstr>Taste buds</vt:lpstr>
      <vt:lpstr>Anatomy of taste buds</vt:lpstr>
      <vt:lpstr>Taste sensation</vt:lpstr>
      <vt:lpstr>Pathophysiology of taste sensation</vt:lpstr>
      <vt:lpstr>Doctors’ notes</vt:lpstr>
      <vt:lpstr>Thank you!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Lelo HM</dc:creator>
  <cp:lastModifiedBy>Laila</cp:lastModifiedBy>
  <cp:revision>915</cp:revision>
  <dcterms:created xsi:type="dcterms:W3CDTF">2016-09-07T16:15:34Z</dcterms:created>
  <dcterms:modified xsi:type="dcterms:W3CDTF">2017-10-10T19:46:52Z</dcterms:modified>
</cp:coreProperties>
</file>