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39"/>
  </p:notesMasterIdLst>
  <p:sldIdLst>
    <p:sldId id="490" r:id="rId2"/>
    <p:sldId id="454" r:id="rId3"/>
    <p:sldId id="487" r:id="rId4"/>
    <p:sldId id="500" r:id="rId5"/>
    <p:sldId id="526" r:id="rId6"/>
    <p:sldId id="530" r:id="rId7"/>
    <p:sldId id="534" r:id="rId8"/>
    <p:sldId id="527" r:id="rId9"/>
    <p:sldId id="510" r:id="rId10"/>
    <p:sldId id="463" r:id="rId11"/>
    <p:sldId id="464" r:id="rId12"/>
    <p:sldId id="513" r:id="rId13"/>
    <p:sldId id="540" r:id="rId14"/>
    <p:sldId id="528" r:id="rId15"/>
    <p:sldId id="535" r:id="rId16"/>
    <p:sldId id="514" r:id="rId17"/>
    <p:sldId id="515" r:id="rId18"/>
    <p:sldId id="529" r:id="rId19"/>
    <p:sldId id="533" r:id="rId20"/>
    <p:sldId id="507" r:id="rId21"/>
    <p:sldId id="516" r:id="rId22"/>
    <p:sldId id="517" r:id="rId23"/>
    <p:sldId id="519" r:id="rId24"/>
    <p:sldId id="520" r:id="rId25"/>
    <p:sldId id="521" r:id="rId26"/>
    <p:sldId id="522" r:id="rId27"/>
    <p:sldId id="523" r:id="rId28"/>
    <p:sldId id="504" r:id="rId29"/>
    <p:sldId id="524" r:id="rId30"/>
    <p:sldId id="502" r:id="rId31"/>
    <p:sldId id="531" r:id="rId32"/>
    <p:sldId id="501" r:id="rId33"/>
    <p:sldId id="532" r:id="rId34"/>
    <p:sldId id="536" r:id="rId35"/>
    <p:sldId id="538" r:id="rId36"/>
    <p:sldId id="539" r:id="rId37"/>
    <p:sldId id="494" r:id="rId38"/>
  </p:sldIdLst>
  <p:sldSz cx="12188825" cy="6858000"/>
  <p:notesSz cx="6858000" cy="9144000"/>
  <p:defaultTextStyle>
    <a:defPPr>
      <a:defRPr lang="en-US"/>
    </a:defPPr>
    <a:lvl1pPr marL="0" algn="l" defTabSz="1015898" rtl="0" eaLnBrk="1" latinLnBrk="0" hangingPunct="1">
      <a:defRPr sz="2000" kern="1200">
        <a:solidFill>
          <a:schemeClr val="tx1"/>
        </a:solidFill>
        <a:latin typeface="+mn-lt"/>
        <a:ea typeface="+mn-ea"/>
        <a:cs typeface="+mn-cs"/>
      </a:defRPr>
    </a:lvl1pPr>
    <a:lvl2pPr marL="507949" algn="l" defTabSz="1015898" rtl="0" eaLnBrk="1" latinLnBrk="0" hangingPunct="1">
      <a:defRPr sz="2000" kern="1200">
        <a:solidFill>
          <a:schemeClr val="tx1"/>
        </a:solidFill>
        <a:latin typeface="+mn-lt"/>
        <a:ea typeface="+mn-ea"/>
        <a:cs typeface="+mn-cs"/>
      </a:defRPr>
    </a:lvl2pPr>
    <a:lvl3pPr marL="1015898" algn="l" defTabSz="1015898" rtl="0" eaLnBrk="1" latinLnBrk="0" hangingPunct="1">
      <a:defRPr sz="2000" kern="1200">
        <a:solidFill>
          <a:schemeClr val="tx1"/>
        </a:solidFill>
        <a:latin typeface="+mn-lt"/>
        <a:ea typeface="+mn-ea"/>
        <a:cs typeface="+mn-cs"/>
      </a:defRPr>
    </a:lvl3pPr>
    <a:lvl4pPr marL="1523848" algn="l" defTabSz="1015898" rtl="0" eaLnBrk="1" latinLnBrk="0" hangingPunct="1">
      <a:defRPr sz="2000" kern="1200">
        <a:solidFill>
          <a:schemeClr val="tx1"/>
        </a:solidFill>
        <a:latin typeface="+mn-lt"/>
        <a:ea typeface="+mn-ea"/>
        <a:cs typeface="+mn-cs"/>
      </a:defRPr>
    </a:lvl4pPr>
    <a:lvl5pPr marL="2031797" algn="l" defTabSz="1015898" rtl="0" eaLnBrk="1" latinLnBrk="0" hangingPunct="1">
      <a:defRPr sz="2000" kern="1200">
        <a:solidFill>
          <a:schemeClr val="tx1"/>
        </a:solidFill>
        <a:latin typeface="+mn-lt"/>
        <a:ea typeface="+mn-ea"/>
        <a:cs typeface="+mn-cs"/>
      </a:defRPr>
    </a:lvl5pPr>
    <a:lvl6pPr marL="2539746" algn="l" defTabSz="1015898" rtl="0" eaLnBrk="1" latinLnBrk="0" hangingPunct="1">
      <a:defRPr sz="2000" kern="1200">
        <a:solidFill>
          <a:schemeClr val="tx1"/>
        </a:solidFill>
        <a:latin typeface="+mn-lt"/>
        <a:ea typeface="+mn-ea"/>
        <a:cs typeface="+mn-cs"/>
      </a:defRPr>
    </a:lvl6pPr>
    <a:lvl7pPr marL="3047695" algn="l" defTabSz="1015898" rtl="0" eaLnBrk="1" latinLnBrk="0" hangingPunct="1">
      <a:defRPr sz="2000" kern="1200">
        <a:solidFill>
          <a:schemeClr val="tx1"/>
        </a:solidFill>
        <a:latin typeface="+mn-lt"/>
        <a:ea typeface="+mn-ea"/>
        <a:cs typeface="+mn-cs"/>
      </a:defRPr>
    </a:lvl7pPr>
    <a:lvl8pPr marL="3555644" algn="l" defTabSz="1015898" rtl="0" eaLnBrk="1" latinLnBrk="0" hangingPunct="1">
      <a:defRPr sz="2000" kern="1200">
        <a:solidFill>
          <a:schemeClr val="tx1"/>
        </a:solidFill>
        <a:latin typeface="+mn-lt"/>
        <a:ea typeface="+mn-ea"/>
        <a:cs typeface="+mn-cs"/>
      </a:defRPr>
    </a:lvl8pPr>
    <a:lvl9pPr marL="4063594" algn="l" defTabSz="1015898"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83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seel" initials="A"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DFE8"/>
    <a:srgbClr val="E4CBE7"/>
    <a:srgbClr val="A954AB"/>
    <a:srgbClr val="D8B3DC"/>
    <a:srgbClr val="CCFFFF"/>
    <a:srgbClr val="933B95"/>
    <a:srgbClr val="993300"/>
    <a:srgbClr val="990000"/>
    <a:srgbClr val="D6EAF6"/>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020" autoAdjust="0"/>
    <p:restoredTop sz="95231"/>
  </p:normalViewPr>
  <p:slideViewPr>
    <p:cSldViewPr>
      <p:cViewPr>
        <p:scale>
          <a:sx n="94" d="100"/>
          <a:sy n="94" d="100"/>
        </p:scale>
        <p:origin x="864" y="168"/>
      </p:cViewPr>
      <p:guideLst>
        <p:guide orient="horz" pos="2160"/>
        <p:guide pos="2880"/>
        <p:guide pos="3839"/>
      </p:guideLst>
    </p:cSldViewPr>
  </p:slideViewPr>
  <p:notesTextViewPr>
    <p:cViewPr>
      <p:scale>
        <a:sx n="1" d="1"/>
        <a:sy n="1" d="1"/>
      </p:scale>
      <p:origin x="0" y="0"/>
    </p:cViewPr>
  </p:notesTextViewPr>
  <p:sorterViewPr>
    <p:cViewPr>
      <p:scale>
        <a:sx n="100" d="100"/>
        <a:sy n="100" d="100"/>
      </p:scale>
      <p:origin x="0" y="6"/>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56" Type="http://schemas.microsoft.com/office/2015/10/relationships/revisionInfo" Target="revisionInfo.xml"/><Relationship Id="rId40" Type="http://schemas.openxmlformats.org/officeDocument/2006/relationships/commentAuthors" Target="commentAuthors.xml"/><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31DDAD-E164-450F-8040-C6045D11207F}"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8BE59080-EA61-4405-93FB-CFFF31057418}">
      <dgm:prSet phldrT="[Text]" custT="1"/>
      <dgm:spPr>
        <a:solidFill>
          <a:schemeClr val="bg1">
            <a:lumMod val="95000"/>
          </a:schemeClr>
        </a:solidFill>
      </dgm:spPr>
      <dgm:t>
        <a:bodyPr/>
        <a:lstStyle/>
        <a:p>
          <a:r>
            <a:rPr lang="en-US" sz="1400" b="0" i="0" dirty="0" smtClean="0"/>
            <a:t> </a:t>
          </a:r>
          <a:endParaRPr lang="en-US" sz="1400" b="0" i="0" dirty="0"/>
        </a:p>
      </dgm:t>
    </dgm:pt>
    <dgm:pt modelId="{EF127D17-B6D4-4D7E-B7F0-A262AE3F8EDF}" type="parTrans" cxnId="{82A2CB0E-8444-497F-91F2-4B490E7C0C88}">
      <dgm:prSet/>
      <dgm:spPr/>
      <dgm:t>
        <a:bodyPr/>
        <a:lstStyle/>
        <a:p>
          <a:endParaRPr lang="en-US" sz="1400" b="0" i="0"/>
        </a:p>
      </dgm:t>
    </dgm:pt>
    <dgm:pt modelId="{42D19AED-8263-4F26-99FB-D39C56774A48}" type="sibTrans" cxnId="{82A2CB0E-8444-497F-91F2-4B490E7C0C88}">
      <dgm:prSet/>
      <dgm:spPr/>
      <dgm:t>
        <a:bodyPr/>
        <a:lstStyle/>
        <a:p>
          <a:endParaRPr lang="en-US" sz="1400" b="0" i="0"/>
        </a:p>
      </dgm:t>
    </dgm:pt>
    <dgm:pt modelId="{65302505-A0EC-4F9D-A401-7894E0E6A2A2}">
      <dgm:prSet phldrT="[Text]" custT="1"/>
      <dgm:spPr/>
      <dgm:t>
        <a:bodyPr/>
        <a:lstStyle/>
        <a:p>
          <a:r>
            <a:rPr lang="en-US" sz="1400" b="0" i="0" spc="-15" dirty="0" smtClean="0">
              <a:cs typeface="Calibri"/>
            </a:rPr>
            <a:t>Intact </a:t>
          </a:r>
          <a:r>
            <a:rPr lang="en-US" sz="1400" b="0" i="0" spc="-5" dirty="0" smtClean="0">
              <a:cs typeface="Calibri"/>
            </a:rPr>
            <a:t>sensory </a:t>
          </a:r>
          <a:r>
            <a:rPr lang="en-US" sz="1400" b="0" i="0" spc="-20" dirty="0" smtClean="0">
              <a:cs typeface="Calibri"/>
            </a:rPr>
            <a:t>receptors </a:t>
          </a:r>
          <a:r>
            <a:rPr lang="en-US" sz="1400" b="0" i="0" spc="-5" dirty="0" smtClean="0">
              <a:cs typeface="Calibri"/>
            </a:rPr>
            <a:t>and </a:t>
          </a:r>
          <a:r>
            <a:rPr lang="en-US" sz="1400" b="0" i="0" spc="-20" dirty="0" smtClean="0">
              <a:cs typeface="Calibri"/>
            </a:rPr>
            <a:t>afferent</a:t>
          </a:r>
          <a:r>
            <a:rPr lang="en-US" sz="1400" b="0" i="0" spc="170" dirty="0" smtClean="0">
              <a:cs typeface="Calibri"/>
            </a:rPr>
            <a:t> </a:t>
          </a:r>
          <a:r>
            <a:rPr lang="en-US" sz="1400" b="0" i="0" spc="-25" dirty="0" smtClean="0">
              <a:cs typeface="Calibri"/>
            </a:rPr>
            <a:t>pathways.</a:t>
          </a:r>
          <a:endParaRPr lang="en-US" sz="1400" b="0" i="0" dirty="0"/>
        </a:p>
      </dgm:t>
    </dgm:pt>
    <dgm:pt modelId="{0993EF7C-0075-46B7-B10D-8AEFFBE95242}" type="parTrans" cxnId="{FD9BF363-CBEB-4090-9118-666A39D3F539}">
      <dgm:prSet/>
      <dgm:spPr/>
      <dgm:t>
        <a:bodyPr/>
        <a:lstStyle/>
        <a:p>
          <a:endParaRPr lang="en-US" sz="1400" b="0" i="0"/>
        </a:p>
      </dgm:t>
    </dgm:pt>
    <dgm:pt modelId="{AE7C4097-E4FE-47F8-AC2B-D3DF83EAADB1}" type="sibTrans" cxnId="{FD9BF363-CBEB-4090-9118-666A39D3F539}">
      <dgm:prSet/>
      <dgm:spPr/>
      <dgm:t>
        <a:bodyPr/>
        <a:lstStyle/>
        <a:p>
          <a:endParaRPr lang="en-US" sz="1400" b="0" i="0"/>
        </a:p>
      </dgm:t>
    </dgm:pt>
    <dgm:pt modelId="{71FF87F9-CB23-4A3E-9F2A-0886EA74B8C2}">
      <dgm:prSet phldrT="[Text]" custT="1"/>
      <dgm:spPr>
        <a:solidFill>
          <a:schemeClr val="accent2">
            <a:lumMod val="20000"/>
            <a:lumOff val="80000"/>
          </a:schemeClr>
        </a:solidFill>
      </dgm:spPr>
      <dgm:t>
        <a:bodyPr/>
        <a:lstStyle/>
        <a:p>
          <a:r>
            <a:rPr lang="en-US" sz="1400" b="0" i="0" dirty="0" smtClean="0"/>
            <a:t> </a:t>
          </a:r>
          <a:endParaRPr lang="en-US" sz="1400" b="0" i="0" dirty="0"/>
        </a:p>
      </dgm:t>
    </dgm:pt>
    <dgm:pt modelId="{02491955-56D5-4B88-9184-0FC2B556A917}" type="parTrans" cxnId="{AACBD563-6376-47CA-BD25-C0AA728B668F}">
      <dgm:prSet/>
      <dgm:spPr/>
      <dgm:t>
        <a:bodyPr/>
        <a:lstStyle/>
        <a:p>
          <a:endParaRPr lang="en-US" sz="1400" b="0" i="0"/>
        </a:p>
      </dgm:t>
    </dgm:pt>
    <dgm:pt modelId="{A8804E9E-8397-4A88-863B-B724A375470C}" type="sibTrans" cxnId="{AACBD563-6376-47CA-BD25-C0AA728B668F}">
      <dgm:prSet/>
      <dgm:spPr/>
      <dgm:t>
        <a:bodyPr/>
        <a:lstStyle/>
        <a:p>
          <a:endParaRPr lang="en-US" sz="1400" b="0" i="0"/>
        </a:p>
      </dgm:t>
    </dgm:pt>
    <dgm:pt modelId="{90968AC6-825F-42F0-9A27-F216CEBF2445}">
      <dgm:prSet phldrT="[Text]" custT="1"/>
      <dgm:spPr/>
      <dgm:t>
        <a:bodyPr/>
        <a:lstStyle/>
        <a:p>
          <a:r>
            <a:rPr lang="en-US" sz="1400" b="0" i="0" spc="-15" dirty="0" smtClean="0">
              <a:cs typeface="Calibri"/>
            </a:rPr>
            <a:t>Integration </a:t>
          </a:r>
          <a:r>
            <a:rPr lang="en-US" sz="1400" b="0" i="0" spc="-5" dirty="0" smtClean="0">
              <a:cs typeface="Calibri"/>
            </a:rPr>
            <a:t>of </a:t>
          </a:r>
          <a:r>
            <a:rPr lang="en-US" sz="1400" b="0" i="0" spc="-10" dirty="0" smtClean="0">
              <a:cs typeface="Calibri"/>
            </a:rPr>
            <a:t>proprioception </a:t>
          </a:r>
          <a:r>
            <a:rPr lang="en-US" sz="1400" b="0" i="0" spc="-5" dirty="0" smtClean="0">
              <a:cs typeface="Calibri"/>
            </a:rPr>
            <a:t>is</a:t>
          </a:r>
          <a:r>
            <a:rPr lang="en-US" sz="1400" b="0" i="0" spc="5" dirty="0" smtClean="0">
              <a:cs typeface="Calibri"/>
            </a:rPr>
            <a:t> </a:t>
          </a:r>
          <a:r>
            <a:rPr lang="en-US" sz="1400" b="0" i="0" spc="-15" dirty="0" smtClean="0">
              <a:solidFill>
                <a:schemeClr val="bg2">
                  <a:lumMod val="75000"/>
                </a:schemeClr>
              </a:solidFill>
              <a:cs typeface="Calibri"/>
            </a:rPr>
            <a:t>faulty.</a:t>
          </a:r>
          <a:endParaRPr lang="en-US" sz="1400" b="0" i="0" dirty="0">
            <a:solidFill>
              <a:schemeClr val="bg2">
                <a:lumMod val="75000"/>
              </a:schemeClr>
            </a:solidFill>
          </a:endParaRPr>
        </a:p>
      </dgm:t>
    </dgm:pt>
    <dgm:pt modelId="{BCB670E8-4E84-4303-A869-B7A901B2A0A3}" type="parTrans" cxnId="{FAA5DDB9-7F41-48E3-A12F-ACF03669A407}">
      <dgm:prSet/>
      <dgm:spPr/>
      <dgm:t>
        <a:bodyPr/>
        <a:lstStyle/>
        <a:p>
          <a:endParaRPr lang="en-US" sz="1400" b="0" i="0"/>
        </a:p>
      </dgm:t>
    </dgm:pt>
    <dgm:pt modelId="{0B8CA3A6-043B-4A38-8EA7-C2B1E14AA615}" type="sibTrans" cxnId="{FAA5DDB9-7F41-48E3-A12F-ACF03669A407}">
      <dgm:prSet/>
      <dgm:spPr/>
      <dgm:t>
        <a:bodyPr/>
        <a:lstStyle/>
        <a:p>
          <a:endParaRPr lang="en-US" sz="1400" b="0" i="0"/>
        </a:p>
      </dgm:t>
    </dgm:pt>
    <dgm:pt modelId="{9D1D2311-1A35-4CDA-8037-51644278C50D}">
      <dgm:prSet phldrT="[Text]" custT="1"/>
      <dgm:spPr>
        <a:solidFill>
          <a:srgbClr val="DCDFE8"/>
        </a:solidFill>
      </dgm:spPr>
      <dgm:t>
        <a:bodyPr/>
        <a:lstStyle/>
        <a:p>
          <a:r>
            <a:rPr lang="en-US" sz="1400" b="0" i="0" dirty="0" smtClean="0"/>
            <a:t> </a:t>
          </a:r>
          <a:endParaRPr lang="en-US" sz="1400" b="0" i="0" dirty="0"/>
        </a:p>
      </dgm:t>
    </dgm:pt>
    <dgm:pt modelId="{FC9C4148-20B2-40B6-ADFC-4CEA1084147B}" type="parTrans" cxnId="{44292CF4-5C46-4767-BB19-248C14507029}">
      <dgm:prSet/>
      <dgm:spPr/>
      <dgm:t>
        <a:bodyPr/>
        <a:lstStyle/>
        <a:p>
          <a:endParaRPr lang="en-US" sz="1400" b="0" i="0"/>
        </a:p>
      </dgm:t>
    </dgm:pt>
    <dgm:pt modelId="{75D5556A-90DF-426A-B4AB-CE702DCCE7AD}" type="sibTrans" cxnId="{44292CF4-5C46-4767-BB19-248C14507029}">
      <dgm:prSet/>
      <dgm:spPr/>
      <dgm:t>
        <a:bodyPr/>
        <a:lstStyle/>
        <a:p>
          <a:endParaRPr lang="en-US" sz="1400" b="0" i="0"/>
        </a:p>
      </dgm:t>
    </dgm:pt>
    <dgm:pt modelId="{567D5320-983F-40EF-B779-5918706D70BD}">
      <dgm:prSet phldrT="[Text]" custT="1"/>
      <dgm:spPr/>
      <dgm:t>
        <a:bodyPr/>
        <a:lstStyle/>
        <a:p>
          <a:r>
            <a:rPr lang="en-US" sz="1400" b="0" i="0" spc="-10" dirty="0" smtClean="0">
              <a:cs typeface="Calibri"/>
            </a:rPr>
            <a:t>Midline cerebellar lesions cause </a:t>
          </a:r>
          <a:r>
            <a:rPr lang="en-US" sz="1400" b="0" i="0" spc="-5" dirty="0" smtClean="0">
              <a:solidFill>
                <a:schemeClr val="bg2">
                  <a:lumMod val="75000"/>
                </a:schemeClr>
              </a:solidFill>
              <a:cs typeface="Calibri"/>
            </a:rPr>
            <a:t>truncal</a:t>
          </a:r>
          <a:r>
            <a:rPr lang="en-US" sz="1400" b="0" i="0" spc="130" dirty="0" smtClean="0">
              <a:solidFill>
                <a:schemeClr val="bg2">
                  <a:lumMod val="75000"/>
                </a:schemeClr>
              </a:solidFill>
              <a:cs typeface="Calibri"/>
            </a:rPr>
            <a:t> </a:t>
          </a:r>
          <a:r>
            <a:rPr lang="en-US" sz="1400" b="0" i="0" spc="-15" dirty="0" smtClean="0">
              <a:solidFill>
                <a:schemeClr val="bg2">
                  <a:lumMod val="75000"/>
                </a:schemeClr>
              </a:solidFill>
              <a:cs typeface="Calibri"/>
            </a:rPr>
            <a:t>ataxia.</a:t>
          </a:r>
          <a:endParaRPr lang="en-US" sz="1400" b="0" i="0" dirty="0">
            <a:solidFill>
              <a:schemeClr val="bg2">
                <a:lumMod val="75000"/>
              </a:schemeClr>
            </a:solidFill>
          </a:endParaRPr>
        </a:p>
      </dgm:t>
    </dgm:pt>
    <dgm:pt modelId="{1E7027C5-25C7-493B-AAF1-C91B10BBB2BE}" type="parTrans" cxnId="{24ECB824-1EFB-489F-86E9-D0ADD2A19280}">
      <dgm:prSet/>
      <dgm:spPr/>
      <dgm:t>
        <a:bodyPr/>
        <a:lstStyle/>
        <a:p>
          <a:endParaRPr lang="en-US" sz="1400" b="0" i="0"/>
        </a:p>
      </dgm:t>
    </dgm:pt>
    <dgm:pt modelId="{F7603DD0-9263-485C-994B-97C1C6387305}" type="sibTrans" cxnId="{24ECB824-1EFB-489F-86E9-D0ADD2A19280}">
      <dgm:prSet/>
      <dgm:spPr/>
      <dgm:t>
        <a:bodyPr/>
        <a:lstStyle/>
        <a:p>
          <a:endParaRPr lang="en-US" sz="1400" b="0" i="0"/>
        </a:p>
      </dgm:t>
    </dgm:pt>
    <dgm:pt modelId="{BC42D157-D210-40B4-877C-5A0441F78878}">
      <dgm:prSet custT="1"/>
      <dgm:spPr>
        <a:solidFill>
          <a:schemeClr val="bg2">
            <a:lumMod val="90000"/>
          </a:schemeClr>
        </a:solidFill>
      </dgm:spPr>
      <dgm:t>
        <a:bodyPr/>
        <a:lstStyle/>
        <a:p>
          <a:endParaRPr lang="en-US" sz="1400" b="0" i="0" dirty="0" smtClean="0"/>
        </a:p>
        <a:p>
          <a:endParaRPr lang="en-US" sz="1400" b="0" i="0" dirty="0" smtClean="0"/>
        </a:p>
      </dgm:t>
    </dgm:pt>
    <dgm:pt modelId="{81CC32C8-9CB0-4DD2-92B4-3DC7663DB94C}" type="parTrans" cxnId="{031C00EF-BDCB-47E4-9ACF-75EF982F3BDD}">
      <dgm:prSet/>
      <dgm:spPr/>
      <dgm:t>
        <a:bodyPr/>
        <a:lstStyle/>
        <a:p>
          <a:endParaRPr lang="en-US" sz="1400" b="0" i="0"/>
        </a:p>
      </dgm:t>
    </dgm:pt>
    <dgm:pt modelId="{1A44B092-1CDF-4D63-AAFB-DF8185EEE37A}" type="sibTrans" cxnId="{031C00EF-BDCB-47E4-9ACF-75EF982F3BDD}">
      <dgm:prSet/>
      <dgm:spPr/>
      <dgm:t>
        <a:bodyPr/>
        <a:lstStyle/>
        <a:p>
          <a:endParaRPr lang="en-US" sz="1400" b="0" i="0"/>
        </a:p>
      </dgm:t>
    </dgm:pt>
    <dgm:pt modelId="{3161954C-954B-3743-8BB7-D9A0BA3BA2DA}">
      <dgm:prSet custT="1"/>
      <dgm:spPr/>
      <dgm:t>
        <a:bodyPr/>
        <a:lstStyle/>
        <a:p>
          <a:r>
            <a:rPr lang="en-US" sz="1400" b="0" i="0" spc="-20" dirty="0" smtClean="0">
              <a:cs typeface="Calibri"/>
            </a:rPr>
            <a:t>Lateral </a:t>
          </a:r>
          <a:r>
            <a:rPr lang="en-US" sz="1400" b="0" i="0" spc="-10" dirty="0" smtClean="0">
              <a:cs typeface="Calibri"/>
            </a:rPr>
            <a:t>cerebellar lesions cause </a:t>
          </a:r>
          <a:r>
            <a:rPr lang="en-US" sz="1400" b="0" i="0" spc="-10" dirty="0" smtClean="0">
              <a:solidFill>
                <a:schemeClr val="bg2">
                  <a:lumMod val="75000"/>
                </a:schemeClr>
              </a:solidFill>
              <a:cs typeface="Calibri"/>
            </a:rPr>
            <a:t>limb</a:t>
          </a:r>
          <a:r>
            <a:rPr lang="en-US" sz="1400" b="0" i="0" spc="105" dirty="0" smtClean="0">
              <a:solidFill>
                <a:schemeClr val="bg2">
                  <a:lumMod val="75000"/>
                </a:schemeClr>
              </a:solidFill>
              <a:cs typeface="Calibri"/>
            </a:rPr>
            <a:t> </a:t>
          </a:r>
          <a:r>
            <a:rPr lang="en-US" sz="1400" b="0" i="0" spc="-15" dirty="0" smtClean="0">
              <a:solidFill>
                <a:schemeClr val="bg2">
                  <a:lumMod val="75000"/>
                </a:schemeClr>
              </a:solidFill>
              <a:cs typeface="Calibri"/>
            </a:rPr>
            <a:t>ataxia.</a:t>
          </a:r>
          <a:endParaRPr lang="en-US" sz="1400" b="0" i="0" dirty="0">
            <a:solidFill>
              <a:schemeClr val="bg2">
                <a:lumMod val="75000"/>
              </a:schemeClr>
            </a:solidFill>
          </a:endParaRPr>
        </a:p>
      </dgm:t>
    </dgm:pt>
    <dgm:pt modelId="{F58DDBA3-AECB-BE4E-B50E-77B84082C8F3}" type="parTrans" cxnId="{47C65916-F4F7-C04B-AF25-D8F3F896BC66}">
      <dgm:prSet/>
      <dgm:spPr/>
      <dgm:t>
        <a:bodyPr/>
        <a:lstStyle/>
        <a:p>
          <a:endParaRPr lang="en-US" sz="1400" b="0" i="0"/>
        </a:p>
      </dgm:t>
    </dgm:pt>
    <dgm:pt modelId="{112A7928-F5E5-874F-8E63-EBDA194F5598}" type="sibTrans" cxnId="{47C65916-F4F7-C04B-AF25-D8F3F896BC66}">
      <dgm:prSet/>
      <dgm:spPr/>
      <dgm:t>
        <a:bodyPr/>
        <a:lstStyle/>
        <a:p>
          <a:endParaRPr lang="en-US" sz="1400" b="0" i="0"/>
        </a:p>
      </dgm:t>
    </dgm:pt>
    <dgm:pt modelId="{90679D32-7CB5-0F49-B383-1C64F24EE438}">
      <dgm:prSet custT="1"/>
      <dgm:spPr/>
      <dgm:t>
        <a:bodyPr/>
        <a:lstStyle/>
        <a:p>
          <a:endParaRPr lang="en-US" sz="1400" b="0" i="0"/>
        </a:p>
      </dgm:t>
    </dgm:pt>
    <dgm:pt modelId="{FA9CEA0C-8288-9941-91B8-EF88DA9873E0}" type="parTrans" cxnId="{E11EF039-5375-AA43-A998-7717D05C6F43}">
      <dgm:prSet/>
      <dgm:spPr/>
      <dgm:t>
        <a:bodyPr/>
        <a:lstStyle/>
        <a:p>
          <a:endParaRPr lang="en-US" sz="1400" b="0" i="0"/>
        </a:p>
      </dgm:t>
    </dgm:pt>
    <dgm:pt modelId="{B53E2B2F-6D23-9A40-9316-F57D12B53E2A}" type="sibTrans" cxnId="{E11EF039-5375-AA43-A998-7717D05C6F43}">
      <dgm:prSet/>
      <dgm:spPr/>
      <dgm:t>
        <a:bodyPr/>
        <a:lstStyle/>
        <a:p>
          <a:endParaRPr lang="en-US" sz="1400" b="0" i="0"/>
        </a:p>
      </dgm:t>
    </dgm:pt>
    <dgm:pt modelId="{918BBC42-90C4-4648-9815-4BAFF677D543}">
      <dgm:prSet custT="1"/>
      <dgm:spPr>
        <a:noFill/>
      </dgm:spPr>
      <dgm:t>
        <a:bodyPr/>
        <a:lstStyle/>
        <a:p>
          <a:r>
            <a:rPr lang="en-US" sz="1400" b="0" i="0" dirty="0" smtClean="0"/>
            <a:t>Thalamic infarcts may cause contra lateral ataxia with sensory loss.</a:t>
          </a:r>
          <a:endParaRPr lang="en-US" sz="1400" b="0" i="0" dirty="0"/>
        </a:p>
      </dgm:t>
    </dgm:pt>
    <dgm:pt modelId="{06F8BCEB-1FCB-AD4F-8FA6-BDC91C33ED35}" type="parTrans" cxnId="{698B1425-EDCD-A941-8E77-90E32B73A613}">
      <dgm:prSet/>
      <dgm:spPr/>
      <dgm:t>
        <a:bodyPr/>
        <a:lstStyle/>
        <a:p>
          <a:endParaRPr lang="en-US" sz="1400" b="0" i="0"/>
        </a:p>
      </dgm:t>
    </dgm:pt>
    <dgm:pt modelId="{2BCDE61B-FED3-5341-87BB-3D440807D9F7}" type="sibTrans" cxnId="{698B1425-EDCD-A941-8E77-90E32B73A613}">
      <dgm:prSet/>
      <dgm:spPr/>
      <dgm:t>
        <a:bodyPr/>
        <a:lstStyle/>
        <a:p>
          <a:endParaRPr lang="en-US" sz="1400" b="0" i="0"/>
        </a:p>
      </dgm:t>
    </dgm:pt>
    <dgm:pt modelId="{9CD3CCB8-442D-4527-B554-29780F367E47}" type="pres">
      <dgm:prSet presAssocID="{7531DDAD-E164-450F-8040-C6045D11207F}" presName="linearFlow" presStyleCnt="0">
        <dgm:presLayoutVars>
          <dgm:dir/>
          <dgm:animLvl val="lvl"/>
          <dgm:resizeHandles val="exact"/>
        </dgm:presLayoutVars>
      </dgm:prSet>
      <dgm:spPr/>
      <dgm:t>
        <a:bodyPr/>
        <a:lstStyle/>
        <a:p>
          <a:endParaRPr lang="en-US"/>
        </a:p>
      </dgm:t>
    </dgm:pt>
    <dgm:pt modelId="{CABF90D0-2B7C-46DE-96F8-FE2308B9AFDA}" type="pres">
      <dgm:prSet presAssocID="{8BE59080-EA61-4405-93FB-CFFF31057418}" presName="composite" presStyleCnt="0"/>
      <dgm:spPr/>
      <dgm:t>
        <a:bodyPr/>
        <a:lstStyle/>
        <a:p>
          <a:endParaRPr lang="en-US"/>
        </a:p>
      </dgm:t>
    </dgm:pt>
    <dgm:pt modelId="{26DEB232-BFC1-491D-B707-1BC2AAB89FD6}" type="pres">
      <dgm:prSet presAssocID="{8BE59080-EA61-4405-93FB-CFFF31057418}" presName="parentText" presStyleLbl="alignNode1" presStyleIdx="0" presStyleCnt="5">
        <dgm:presLayoutVars>
          <dgm:chMax val="1"/>
          <dgm:bulletEnabled val="1"/>
        </dgm:presLayoutVars>
      </dgm:prSet>
      <dgm:spPr/>
      <dgm:t>
        <a:bodyPr/>
        <a:lstStyle/>
        <a:p>
          <a:endParaRPr lang="en-US"/>
        </a:p>
      </dgm:t>
    </dgm:pt>
    <dgm:pt modelId="{1D652661-F93C-4F5C-8B6E-B78CE192E0D0}" type="pres">
      <dgm:prSet presAssocID="{8BE59080-EA61-4405-93FB-CFFF31057418}" presName="descendantText" presStyleLbl="alignAcc1" presStyleIdx="0" presStyleCnt="5">
        <dgm:presLayoutVars>
          <dgm:bulletEnabled val="1"/>
        </dgm:presLayoutVars>
      </dgm:prSet>
      <dgm:spPr/>
      <dgm:t>
        <a:bodyPr/>
        <a:lstStyle/>
        <a:p>
          <a:endParaRPr lang="en-US"/>
        </a:p>
      </dgm:t>
    </dgm:pt>
    <dgm:pt modelId="{121B7856-1E08-42D3-90DF-1DA52F3956E6}" type="pres">
      <dgm:prSet presAssocID="{42D19AED-8263-4F26-99FB-D39C56774A48}" presName="sp" presStyleCnt="0"/>
      <dgm:spPr/>
      <dgm:t>
        <a:bodyPr/>
        <a:lstStyle/>
        <a:p>
          <a:endParaRPr lang="en-US"/>
        </a:p>
      </dgm:t>
    </dgm:pt>
    <dgm:pt modelId="{05D1CA93-8901-4D97-B3CA-2E8B42BC0E36}" type="pres">
      <dgm:prSet presAssocID="{71FF87F9-CB23-4A3E-9F2A-0886EA74B8C2}" presName="composite" presStyleCnt="0"/>
      <dgm:spPr/>
      <dgm:t>
        <a:bodyPr/>
        <a:lstStyle/>
        <a:p>
          <a:endParaRPr lang="en-US"/>
        </a:p>
      </dgm:t>
    </dgm:pt>
    <dgm:pt modelId="{CD317F75-F457-4043-B4DD-D7C164A49022}" type="pres">
      <dgm:prSet presAssocID="{71FF87F9-CB23-4A3E-9F2A-0886EA74B8C2}" presName="parentText" presStyleLbl="alignNode1" presStyleIdx="1" presStyleCnt="5">
        <dgm:presLayoutVars>
          <dgm:chMax val="1"/>
          <dgm:bulletEnabled val="1"/>
        </dgm:presLayoutVars>
      </dgm:prSet>
      <dgm:spPr/>
      <dgm:t>
        <a:bodyPr/>
        <a:lstStyle/>
        <a:p>
          <a:endParaRPr lang="en-US"/>
        </a:p>
      </dgm:t>
    </dgm:pt>
    <dgm:pt modelId="{41693A93-F7E0-4C83-A4C6-EE47D9E8BDA4}" type="pres">
      <dgm:prSet presAssocID="{71FF87F9-CB23-4A3E-9F2A-0886EA74B8C2}" presName="descendantText" presStyleLbl="alignAcc1" presStyleIdx="1" presStyleCnt="5">
        <dgm:presLayoutVars>
          <dgm:bulletEnabled val="1"/>
        </dgm:presLayoutVars>
      </dgm:prSet>
      <dgm:spPr/>
      <dgm:t>
        <a:bodyPr/>
        <a:lstStyle/>
        <a:p>
          <a:endParaRPr lang="en-US"/>
        </a:p>
      </dgm:t>
    </dgm:pt>
    <dgm:pt modelId="{E9D5CE28-EBA5-48BB-BAF4-4E707144790A}" type="pres">
      <dgm:prSet presAssocID="{A8804E9E-8397-4A88-863B-B724A375470C}" presName="sp" presStyleCnt="0"/>
      <dgm:spPr/>
      <dgm:t>
        <a:bodyPr/>
        <a:lstStyle/>
        <a:p>
          <a:endParaRPr lang="en-US"/>
        </a:p>
      </dgm:t>
    </dgm:pt>
    <dgm:pt modelId="{863EF7FD-2DAC-44BF-AB59-706191A6D120}" type="pres">
      <dgm:prSet presAssocID="{9D1D2311-1A35-4CDA-8037-51644278C50D}" presName="composite" presStyleCnt="0"/>
      <dgm:spPr/>
      <dgm:t>
        <a:bodyPr/>
        <a:lstStyle/>
        <a:p>
          <a:endParaRPr lang="en-US"/>
        </a:p>
      </dgm:t>
    </dgm:pt>
    <dgm:pt modelId="{9B7FA061-AF8E-48BF-AC19-F2DD0C859110}" type="pres">
      <dgm:prSet presAssocID="{9D1D2311-1A35-4CDA-8037-51644278C50D}" presName="parentText" presStyleLbl="alignNode1" presStyleIdx="2" presStyleCnt="5">
        <dgm:presLayoutVars>
          <dgm:chMax val="1"/>
          <dgm:bulletEnabled val="1"/>
        </dgm:presLayoutVars>
      </dgm:prSet>
      <dgm:spPr/>
      <dgm:t>
        <a:bodyPr/>
        <a:lstStyle/>
        <a:p>
          <a:endParaRPr lang="en-US"/>
        </a:p>
      </dgm:t>
    </dgm:pt>
    <dgm:pt modelId="{17291060-593A-4A48-A731-12D9A89D26B6}" type="pres">
      <dgm:prSet presAssocID="{9D1D2311-1A35-4CDA-8037-51644278C50D}" presName="descendantText" presStyleLbl="alignAcc1" presStyleIdx="2" presStyleCnt="5">
        <dgm:presLayoutVars>
          <dgm:bulletEnabled val="1"/>
        </dgm:presLayoutVars>
      </dgm:prSet>
      <dgm:spPr/>
      <dgm:t>
        <a:bodyPr/>
        <a:lstStyle/>
        <a:p>
          <a:endParaRPr lang="en-US"/>
        </a:p>
      </dgm:t>
    </dgm:pt>
    <dgm:pt modelId="{466793F6-8E17-4B5D-93E2-0AF4C308FDEC}" type="pres">
      <dgm:prSet presAssocID="{75D5556A-90DF-426A-B4AB-CE702DCCE7AD}" presName="sp" presStyleCnt="0"/>
      <dgm:spPr/>
      <dgm:t>
        <a:bodyPr/>
        <a:lstStyle/>
        <a:p>
          <a:endParaRPr lang="en-US"/>
        </a:p>
      </dgm:t>
    </dgm:pt>
    <dgm:pt modelId="{25842431-1A96-4248-8209-9802C5D7A05F}" type="pres">
      <dgm:prSet presAssocID="{BC42D157-D210-40B4-877C-5A0441F78878}" presName="composite" presStyleCnt="0"/>
      <dgm:spPr/>
      <dgm:t>
        <a:bodyPr/>
        <a:lstStyle/>
        <a:p>
          <a:endParaRPr lang="en-US"/>
        </a:p>
      </dgm:t>
    </dgm:pt>
    <dgm:pt modelId="{5767BA77-6125-4BE9-8722-CADD2CE2CA55}" type="pres">
      <dgm:prSet presAssocID="{BC42D157-D210-40B4-877C-5A0441F78878}" presName="parentText" presStyleLbl="alignNode1" presStyleIdx="3" presStyleCnt="5">
        <dgm:presLayoutVars>
          <dgm:chMax val="1"/>
          <dgm:bulletEnabled val="1"/>
        </dgm:presLayoutVars>
      </dgm:prSet>
      <dgm:spPr/>
      <dgm:t>
        <a:bodyPr/>
        <a:lstStyle/>
        <a:p>
          <a:endParaRPr lang="en-US"/>
        </a:p>
      </dgm:t>
    </dgm:pt>
    <dgm:pt modelId="{CFD4E786-E746-4131-A55F-2EA7231C982A}" type="pres">
      <dgm:prSet presAssocID="{BC42D157-D210-40B4-877C-5A0441F78878}" presName="descendantText" presStyleLbl="alignAcc1" presStyleIdx="3" presStyleCnt="5">
        <dgm:presLayoutVars>
          <dgm:bulletEnabled val="1"/>
        </dgm:presLayoutVars>
      </dgm:prSet>
      <dgm:spPr/>
      <dgm:t>
        <a:bodyPr/>
        <a:lstStyle/>
        <a:p>
          <a:endParaRPr lang="en-US"/>
        </a:p>
      </dgm:t>
    </dgm:pt>
    <dgm:pt modelId="{F566A5E6-6F68-844E-99B1-9CC57E74CDF0}" type="pres">
      <dgm:prSet presAssocID="{1A44B092-1CDF-4D63-AAFB-DF8185EEE37A}" presName="sp" presStyleCnt="0"/>
      <dgm:spPr/>
      <dgm:t>
        <a:bodyPr/>
        <a:lstStyle/>
        <a:p>
          <a:endParaRPr lang="en-US"/>
        </a:p>
      </dgm:t>
    </dgm:pt>
    <dgm:pt modelId="{371192F3-1AF5-844D-9F2C-EE7EC1C1B990}" type="pres">
      <dgm:prSet presAssocID="{90679D32-7CB5-0F49-B383-1C64F24EE438}" presName="composite" presStyleCnt="0"/>
      <dgm:spPr/>
    </dgm:pt>
    <dgm:pt modelId="{F9F5704D-7EDE-8646-9A61-FCB48FEF60E6}" type="pres">
      <dgm:prSet presAssocID="{90679D32-7CB5-0F49-B383-1C64F24EE438}" presName="parentText" presStyleLbl="alignNode1" presStyleIdx="4" presStyleCnt="5">
        <dgm:presLayoutVars>
          <dgm:chMax val="1"/>
          <dgm:bulletEnabled val="1"/>
        </dgm:presLayoutVars>
      </dgm:prSet>
      <dgm:spPr/>
      <dgm:t>
        <a:bodyPr/>
        <a:lstStyle/>
        <a:p>
          <a:endParaRPr lang="en-US"/>
        </a:p>
      </dgm:t>
    </dgm:pt>
    <dgm:pt modelId="{371CEA6F-55D5-0348-ACB4-C332989E2F02}" type="pres">
      <dgm:prSet presAssocID="{90679D32-7CB5-0F49-B383-1C64F24EE438}" presName="descendantText" presStyleLbl="alignAcc1" presStyleIdx="4" presStyleCnt="5">
        <dgm:presLayoutVars>
          <dgm:bulletEnabled val="1"/>
        </dgm:presLayoutVars>
      </dgm:prSet>
      <dgm:spPr/>
      <dgm:t>
        <a:bodyPr/>
        <a:lstStyle/>
        <a:p>
          <a:endParaRPr lang="en-US"/>
        </a:p>
      </dgm:t>
    </dgm:pt>
  </dgm:ptLst>
  <dgm:cxnLst>
    <dgm:cxn modelId="{CFA27A0D-871D-A949-A323-E8D95DA4030D}" type="presOf" srcId="{90968AC6-825F-42F0-9A27-F216CEBF2445}" destId="{41693A93-F7E0-4C83-A4C6-EE47D9E8BDA4}" srcOrd="0" destOrd="0" presId="urn:microsoft.com/office/officeart/2005/8/layout/chevron2"/>
    <dgm:cxn modelId="{36E2F641-D070-EE48-8AD3-BEB85CE089E4}" type="presOf" srcId="{918BBC42-90C4-4648-9815-4BAFF677D543}" destId="{371CEA6F-55D5-0348-ACB4-C332989E2F02}" srcOrd="0" destOrd="0" presId="urn:microsoft.com/office/officeart/2005/8/layout/chevron2"/>
    <dgm:cxn modelId="{FD9BF363-CBEB-4090-9118-666A39D3F539}" srcId="{8BE59080-EA61-4405-93FB-CFFF31057418}" destId="{65302505-A0EC-4F9D-A401-7894E0E6A2A2}" srcOrd="0" destOrd="0" parTransId="{0993EF7C-0075-46B7-B10D-8AEFFBE95242}" sibTransId="{AE7C4097-E4FE-47F8-AC2B-D3DF83EAADB1}"/>
    <dgm:cxn modelId="{FAA5DDB9-7F41-48E3-A12F-ACF03669A407}" srcId="{71FF87F9-CB23-4A3E-9F2A-0886EA74B8C2}" destId="{90968AC6-825F-42F0-9A27-F216CEBF2445}" srcOrd="0" destOrd="0" parTransId="{BCB670E8-4E84-4303-A869-B7A901B2A0A3}" sibTransId="{0B8CA3A6-043B-4A38-8EA7-C2B1E14AA615}"/>
    <dgm:cxn modelId="{82A2CB0E-8444-497F-91F2-4B490E7C0C88}" srcId="{7531DDAD-E164-450F-8040-C6045D11207F}" destId="{8BE59080-EA61-4405-93FB-CFFF31057418}" srcOrd="0" destOrd="0" parTransId="{EF127D17-B6D4-4D7E-B7F0-A262AE3F8EDF}" sibTransId="{42D19AED-8263-4F26-99FB-D39C56774A48}"/>
    <dgm:cxn modelId="{2D705060-6BE2-494E-A715-E6EF520DEECF}" type="presOf" srcId="{8BE59080-EA61-4405-93FB-CFFF31057418}" destId="{26DEB232-BFC1-491D-B707-1BC2AAB89FD6}" srcOrd="0" destOrd="0" presId="urn:microsoft.com/office/officeart/2005/8/layout/chevron2"/>
    <dgm:cxn modelId="{0A06A778-B890-FA48-8624-1A9EFDA2C716}" type="presOf" srcId="{9D1D2311-1A35-4CDA-8037-51644278C50D}" destId="{9B7FA061-AF8E-48BF-AC19-F2DD0C859110}" srcOrd="0" destOrd="0" presId="urn:microsoft.com/office/officeart/2005/8/layout/chevron2"/>
    <dgm:cxn modelId="{031C00EF-BDCB-47E4-9ACF-75EF982F3BDD}" srcId="{7531DDAD-E164-450F-8040-C6045D11207F}" destId="{BC42D157-D210-40B4-877C-5A0441F78878}" srcOrd="3" destOrd="0" parTransId="{81CC32C8-9CB0-4DD2-92B4-3DC7663DB94C}" sibTransId="{1A44B092-1CDF-4D63-AAFB-DF8185EEE37A}"/>
    <dgm:cxn modelId="{F9EF9899-031E-8B41-97B1-D75244123B74}" type="presOf" srcId="{65302505-A0EC-4F9D-A401-7894E0E6A2A2}" destId="{1D652661-F93C-4F5C-8B6E-B78CE192E0D0}" srcOrd="0" destOrd="0" presId="urn:microsoft.com/office/officeart/2005/8/layout/chevron2"/>
    <dgm:cxn modelId="{E2A0ABBD-E03D-7C44-8DEC-E0DDD84CE4C6}" type="presOf" srcId="{90679D32-7CB5-0F49-B383-1C64F24EE438}" destId="{F9F5704D-7EDE-8646-9A61-FCB48FEF60E6}" srcOrd="0" destOrd="0" presId="urn:microsoft.com/office/officeart/2005/8/layout/chevron2"/>
    <dgm:cxn modelId="{F672C597-9205-8846-A39F-EAD5ED2B1027}" type="presOf" srcId="{3161954C-954B-3743-8BB7-D9A0BA3BA2DA}" destId="{CFD4E786-E746-4131-A55F-2EA7231C982A}" srcOrd="0" destOrd="0" presId="urn:microsoft.com/office/officeart/2005/8/layout/chevron2"/>
    <dgm:cxn modelId="{E11EF039-5375-AA43-A998-7717D05C6F43}" srcId="{7531DDAD-E164-450F-8040-C6045D11207F}" destId="{90679D32-7CB5-0F49-B383-1C64F24EE438}" srcOrd="4" destOrd="0" parTransId="{FA9CEA0C-8288-9941-91B8-EF88DA9873E0}" sibTransId="{B53E2B2F-6D23-9A40-9316-F57D12B53E2A}"/>
    <dgm:cxn modelId="{75C01C1E-010D-1241-B280-12F1EFC06F8A}" type="presOf" srcId="{BC42D157-D210-40B4-877C-5A0441F78878}" destId="{5767BA77-6125-4BE9-8722-CADD2CE2CA55}" srcOrd="0" destOrd="0" presId="urn:microsoft.com/office/officeart/2005/8/layout/chevron2"/>
    <dgm:cxn modelId="{24ECB824-1EFB-489F-86E9-D0ADD2A19280}" srcId="{9D1D2311-1A35-4CDA-8037-51644278C50D}" destId="{567D5320-983F-40EF-B779-5918706D70BD}" srcOrd="0" destOrd="0" parTransId="{1E7027C5-25C7-493B-AAF1-C91B10BBB2BE}" sibTransId="{F7603DD0-9263-485C-994B-97C1C6387305}"/>
    <dgm:cxn modelId="{3693602B-A0D6-7C44-9073-F69D67E7AA99}" type="presOf" srcId="{7531DDAD-E164-450F-8040-C6045D11207F}" destId="{9CD3CCB8-442D-4527-B554-29780F367E47}" srcOrd="0" destOrd="0" presId="urn:microsoft.com/office/officeart/2005/8/layout/chevron2"/>
    <dgm:cxn modelId="{CB430AAF-C878-E74A-99D4-6CF0174568FC}" type="presOf" srcId="{71FF87F9-CB23-4A3E-9F2A-0886EA74B8C2}" destId="{CD317F75-F457-4043-B4DD-D7C164A49022}" srcOrd="0" destOrd="0" presId="urn:microsoft.com/office/officeart/2005/8/layout/chevron2"/>
    <dgm:cxn modelId="{698B1425-EDCD-A941-8E77-90E32B73A613}" srcId="{90679D32-7CB5-0F49-B383-1C64F24EE438}" destId="{918BBC42-90C4-4648-9815-4BAFF677D543}" srcOrd="0" destOrd="0" parTransId="{06F8BCEB-1FCB-AD4F-8FA6-BDC91C33ED35}" sibTransId="{2BCDE61B-FED3-5341-87BB-3D440807D9F7}"/>
    <dgm:cxn modelId="{47C65916-F4F7-C04B-AF25-D8F3F896BC66}" srcId="{BC42D157-D210-40B4-877C-5A0441F78878}" destId="{3161954C-954B-3743-8BB7-D9A0BA3BA2DA}" srcOrd="0" destOrd="0" parTransId="{F58DDBA3-AECB-BE4E-B50E-77B84082C8F3}" sibTransId="{112A7928-F5E5-874F-8E63-EBDA194F5598}"/>
    <dgm:cxn modelId="{C2ABCB04-85BD-454C-9DFD-D553149C25B4}" type="presOf" srcId="{567D5320-983F-40EF-B779-5918706D70BD}" destId="{17291060-593A-4A48-A731-12D9A89D26B6}" srcOrd="0" destOrd="0" presId="urn:microsoft.com/office/officeart/2005/8/layout/chevron2"/>
    <dgm:cxn modelId="{44292CF4-5C46-4767-BB19-248C14507029}" srcId="{7531DDAD-E164-450F-8040-C6045D11207F}" destId="{9D1D2311-1A35-4CDA-8037-51644278C50D}" srcOrd="2" destOrd="0" parTransId="{FC9C4148-20B2-40B6-ADFC-4CEA1084147B}" sibTransId="{75D5556A-90DF-426A-B4AB-CE702DCCE7AD}"/>
    <dgm:cxn modelId="{AACBD563-6376-47CA-BD25-C0AA728B668F}" srcId="{7531DDAD-E164-450F-8040-C6045D11207F}" destId="{71FF87F9-CB23-4A3E-9F2A-0886EA74B8C2}" srcOrd="1" destOrd="0" parTransId="{02491955-56D5-4B88-9184-0FC2B556A917}" sibTransId="{A8804E9E-8397-4A88-863B-B724A375470C}"/>
    <dgm:cxn modelId="{DDCB4F8A-2DCF-2A4A-AEAB-DA44E4F6FD66}" type="presParOf" srcId="{9CD3CCB8-442D-4527-B554-29780F367E47}" destId="{CABF90D0-2B7C-46DE-96F8-FE2308B9AFDA}" srcOrd="0" destOrd="0" presId="urn:microsoft.com/office/officeart/2005/8/layout/chevron2"/>
    <dgm:cxn modelId="{15FCB83B-F58B-5E44-90DB-E3312D36CA15}" type="presParOf" srcId="{CABF90D0-2B7C-46DE-96F8-FE2308B9AFDA}" destId="{26DEB232-BFC1-491D-B707-1BC2AAB89FD6}" srcOrd="0" destOrd="0" presId="urn:microsoft.com/office/officeart/2005/8/layout/chevron2"/>
    <dgm:cxn modelId="{410701A9-E1E6-2243-9C6C-B88E2D119F8C}" type="presParOf" srcId="{CABF90D0-2B7C-46DE-96F8-FE2308B9AFDA}" destId="{1D652661-F93C-4F5C-8B6E-B78CE192E0D0}" srcOrd="1" destOrd="0" presId="urn:microsoft.com/office/officeart/2005/8/layout/chevron2"/>
    <dgm:cxn modelId="{59CF1F8D-F508-EF44-829A-1FD2431D2B0C}" type="presParOf" srcId="{9CD3CCB8-442D-4527-B554-29780F367E47}" destId="{121B7856-1E08-42D3-90DF-1DA52F3956E6}" srcOrd="1" destOrd="0" presId="urn:microsoft.com/office/officeart/2005/8/layout/chevron2"/>
    <dgm:cxn modelId="{DAB8F20F-ECC9-724F-A5DF-1F57D28EFC08}" type="presParOf" srcId="{9CD3CCB8-442D-4527-B554-29780F367E47}" destId="{05D1CA93-8901-4D97-B3CA-2E8B42BC0E36}" srcOrd="2" destOrd="0" presId="urn:microsoft.com/office/officeart/2005/8/layout/chevron2"/>
    <dgm:cxn modelId="{3C166997-F9FE-264E-A70E-1F16D9E6C3D9}" type="presParOf" srcId="{05D1CA93-8901-4D97-B3CA-2E8B42BC0E36}" destId="{CD317F75-F457-4043-B4DD-D7C164A49022}" srcOrd="0" destOrd="0" presId="urn:microsoft.com/office/officeart/2005/8/layout/chevron2"/>
    <dgm:cxn modelId="{E6A694FC-3DEF-EF44-B268-348082FFF874}" type="presParOf" srcId="{05D1CA93-8901-4D97-B3CA-2E8B42BC0E36}" destId="{41693A93-F7E0-4C83-A4C6-EE47D9E8BDA4}" srcOrd="1" destOrd="0" presId="urn:microsoft.com/office/officeart/2005/8/layout/chevron2"/>
    <dgm:cxn modelId="{824A0201-D03D-B649-923C-9CD46FCE86DB}" type="presParOf" srcId="{9CD3CCB8-442D-4527-B554-29780F367E47}" destId="{E9D5CE28-EBA5-48BB-BAF4-4E707144790A}" srcOrd="3" destOrd="0" presId="urn:microsoft.com/office/officeart/2005/8/layout/chevron2"/>
    <dgm:cxn modelId="{EAE29B39-B51B-E542-B0B3-40DDB6D264D7}" type="presParOf" srcId="{9CD3CCB8-442D-4527-B554-29780F367E47}" destId="{863EF7FD-2DAC-44BF-AB59-706191A6D120}" srcOrd="4" destOrd="0" presId="urn:microsoft.com/office/officeart/2005/8/layout/chevron2"/>
    <dgm:cxn modelId="{15AD2353-7940-2744-BF70-BC4B8A846E89}" type="presParOf" srcId="{863EF7FD-2DAC-44BF-AB59-706191A6D120}" destId="{9B7FA061-AF8E-48BF-AC19-F2DD0C859110}" srcOrd="0" destOrd="0" presId="urn:microsoft.com/office/officeart/2005/8/layout/chevron2"/>
    <dgm:cxn modelId="{C11532A0-31DC-FE46-B997-57CD68AFCD1C}" type="presParOf" srcId="{863EF7FD-2DAC-44BF-AB59-706191A6D120}" destId="{17291060-593A-4A48-A731-12D9A89D26B6}" srcOrd="1" destOrd="0" presId="urn:microsoft.com/office/officeart/2005/8/layout/chevron2"/>
    <dgm:cxn modelId="{D753E9B2-F3BB-E641-8376-90A3F1E96D50}" type="presParOf" srcId="{9CD3CCB8-442D-4527-B554-29780F367E47}" destId="{466793F6-8E17-4B5D-93E2-0AF4C308FDEC}" srcOrd="5" destOrd="0" presId="urn:microsoft.com/office/officeart/2005/8/layout/chevron2"/>
    <dgm:cxn modelId="{F2EF8434-586E-AD48-B002-775188B1F293}" type="presParOf" srcId="{9CD3CCB8-442D-4527-B554-29780F367E47}" destId="{25842431-1A96-4248-8209-9802C5D7A05F}" srcOrd="6" destOrd="0" presId="urn:microsoft.com/office/officeart/2005/8/layout/chevron2"/>
    <dgm:cxn modelId="{71A28F72-7B53-1649-8700-72DFD31AA3D6}" type="presParOf" srcId="{25842431-1A96-4248-8209-9802C5D7A05F}" destId="{5767BA77-6125-4BE9-8722-CADD2CE2CA55}" srcOrd="0" destOrd="0" presId="urn:microsoft.com/office/officeart/2005/8/layout/chevron2"/>
    <dgm:cxn modelId="{D3C70BF2-75BA-964A-9A0D-033B33835061}" type="presParOf" srcId="{25842431-1A96-4248-8209-9802C5D7A05F}" destId="{CFD4E786-E746-4131-A55F-2EA7231C982A}" srcOrd="1" destOrd="0" presId="urn:microsoft.com/office/officeart/2005/8/layout/chevron2"/>
    <dgm:cxn modelId="{8848713E-023C-974C-9845-01680D5D947C}" type="presParOf" srcId="{9CD3CCB8-442D-4527-B554-29780F367E47}" destId="{F566A5E6-6F68-844E-99B1-9CC57E74CDF0}" srcOrd="7" destOrd="0" presId="urn:microsoft.com/office/officeart/2005/8/layout/chevron2"/>
    <dgm:cxn modelId="{F4DC5CB9-2FF2-CC4F-8133-8FEB6E3462A3}" type="presParOf" srcId="{9CD3CCB8-442D-4527-B554-29780F367E47}" destId="{371192F3-1AF5-844D-9F2C-EE7EC1C1B990}" srcOrd="8" destOrd="0" presId="urn:microsoft.com/office/officeart/2005/8/layout/chevron2"/>
    <dgm:cxn modelId="{3DE896BC-0913-8545-A422-FAE5028B3CF4}" type="presParOf" srcId="{371192F3-1AF5-844D-9F2C-EE7EC1C1B990}" destId="{F9F5704D-7EDE-8646-9A61-FCB48FEF60E6}" srcOrd="0" destOrd="0" presId="urn:microsoft.com/office/officeart/2005/8/layout/chevron2"/>
    <dgm:cxn modelId="{A164D8BD-4EDF-ED47-A2DC-030254916EB0}" type="presParOf" srcId="{371192F3-1AF5-844D-9F2C-EE7EC1C1B990}" destId="{371CEA6F-55D5-0348-ACB4-C332989E2F02}"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31DDAD-E164-450F-8040-C6045D11207F}"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8BE59080-EA61-4405-93FB-CFFF31057418}">
      <dgm:prSet phldrT="[Text]" custT="1"/>
      <dgm:spPr>
        <a:solidFill>
          <a:schemeClr val="bg1">
            <a:lumMod val="95000"/>
          </a:schemeClr>
        </a:solidFill>
      </dgm:spPr>
      <dgm:t>
        <a:bodyPr/>
        <a:lstStyle/>
        <a:p>
          <a:r>
            <a:rPr lang="en-US" sz="1400" b="0" i="0" u="none" dirty="0" smtClean="0"/>
            <a:t> </a:t>
          </a:r>
          <a:endParaRPr lang="en-US" sz="1400" b="0" i="0" u="none" dirty="0"/>
        </a:p>
      </dgm:t>
    </dgm:pt>
    <dgm:pt modelId="{EF127D17-B6D4-4D7E-B7F0-A262AE3F8EDF}" type="parTrans" cxnId="{82A2CB0E-8444-497F-91F2-4B490E7C0C88}">
      <dgm:prSet/>
      <dgm:spPr/>
      <dgm:t>
        <a:bodyPr/>
        <a:lstStyle/>
        <a:p>
          <a:endParaRPr lang="en-US" sz="1400" b="0" i="0" u="none"/>
        </a:p>
      </dgm:t>
    </dgm:pt>
    <dgm:pt modelId="{42D19AED-8263-4F26-99FB-D39C56774A48}" type="sibTrans" cxnId="{82A2CB0E-8444-497F-91F2-4B490E7C0C88}">
      <dgm:prSet/>
      <dgm:spPr/>
      <dgm:t>
        <a:bodyPr/>
        <a:lstStyle/>
        <a:p>
          <a:endParaRPr lang="en-US" sz="1400" b="0" i="0" u="none"/>
        </a:p>
      </dgm:t>
    </dgm:pt>
    <dgm:pt modelId="{65302505-A0EC-4F9D-A401-7894E0E6A2A2}">
      <dgm:prSet phldrT="[Text]" custT="1"/>
      <dgm:spPr/>
      <dgm:t>
        <a:bodyPr/>
        <a:lstStyle/>
        <a:p>
          <a:r>
            <a:rPr lang="en-US" sz="1400" b="0" i="0" u="none" spc="-20" dirty="0" smtClean="0">
              <a:cs typeface="Calibri"/>
            </a:rPr>
            <a:t>Clumsy</a:t>
          </a:r>
          <a:r>
            <a:rPr lang="en-US" sz="1400" b="0" i="0" u="none" spc="-60" dirty="0" smtClean="0">
              <a:cs typeface="Calibri"/>
            </a:rPr>
            <a:t> </a:t>
          </a:r>
          <a:r>
            <a:rPr lang="en-US" sz="1400" b="0" i="0" u="none" spc="-10" dirty="0" smtClean="0">
              <a:cs typeface="Calibri"/>
            </a:rPr>
            <a:t>movements.</a:t>
          </a:r>
          <a:endParaRPr lang="en-US" sz="1400" b="0" i="0" u="none" dirty="0"/>
        </a:p>
      </dgm:t>
    </dgm:pt>
    <dgm:pt modelId="{0993EF7C-0075-46B7-B10D-8AEFFBE95242}" type="parTrans" cxnId="{FD9BF363-CBEB-4090-9118-666A39D3F539}">
      <dgm:prSet/>
      <dgm:spPr/>
      <dgm:t>
        <a:bodyPr/>
        <a:lstStyle/>
        <a:p>
          <a:endParaRPr lang="en-US" sz="1400" b="0" i="0" u="none"/>
        </a:p>
      </dgm:t>
    </dgm:pt>
    <dgm:pt modelId="{AE7C4097-E4FE-47F8-AC2B-D3DF83EAADB1}" type="sibTrans" cxnId="{FD9BF363-CBEB-4090-9118-666A39D3F539}">
      <dgm:prSet/>
      <dgm:spPr/>
      <dgm:t>
        <a:bodyPr/>
        <a:lstStyle/>
        <a:p>
          <a:endParaRPr lang="en-US" sz="1400" b="0" i="0" u="none"/>
        </a:p>
      </dgm:t>
    </dgm:pt>
    <dgm:pt modelId="{71FF87F9-CB23-4A3E-9F2A-0886EA74B8C2}">
      <dgm:prSet phldrT="[Text]" custT="1"/>
      <dgm:spPr>
        <a:solidFill>
          <a:schemeClr val="accent2">
            <a:lumMod val="20000"/>
            <a:lumOff val="80000"/>
          </a:schemeClr>
        </a:solidFill>
      </dgm:spPr>
      <dgm:t>
        <a:bodyPr/>
        <a:lstStyle/>
        <a:p>
          <a:r>
            <a:rPr lang="en-US" sz="1400" b="0" i="0" u="none" dirty="0" smtClean="0"/>
            <a:t> </a:t>
          </a:r>
          <a:endParaRPr lang="en-US" sz="1400" b="0" i="0" u="none" dirty="0"/>
        </a:p>
      </dgm:t>
    </dgm:pt>
    <dgm:pt modelId="{02491955-56D5-4B88-9184-0FC2B556A917}" type="parTrans" cxnId="{AACBD563-6376-47CA-BD25-C0AA728B668F}">
      <dgm:prSet/>
      <dgm:spPr/>
      <dgm:t>
        <a:bodyPr/>
        <a:lstStyle/>
        <a:p>
          <a:endParaRPr lang="en-US" sz="1400" b="0" i="0" u="none"/>
        </a:p>
      </dgm:t>
    </dgm:pt>
    <dgm:pt modelId="{A8804E9E-8397-4A88-863B-B724A375470C}" type="sibTrans" cxnId="{AACBD563-6376-47CA-BD25-C0AA728B668F}">
      <dgm:prSet/>
      <dgm:spPr/>
      <dgm:t>
        <a:bodyPr/>
        <a:lstStyle/>
        <a:p>
          <a:endParaRPr lang="en-US" sz="1400" b="0" i="0" u="none"/>
        </a:p>
      </dgm:t>
    </dgm:pt>
    <dgm:pt modelId="{90968AC6-825F-42F0-9A27-F216CEBF2445}">
      <dgm:prSet phldrT="[Text]" custT="1"/>
      <dgm:spPr/>
      <dgm:t>
        <a:bodyPr/>
        <a:lstStyle/>
        <a:p>
          <a:r>
            <a:rPr lang="en-US" sz="1400" b="0" i="0" u="none" spc="-10" dirty="0" smtClean="0">
              <a:cs typeface="Calibri"/>
            </a:rPr>
            <a:t>Incoordination </a:t>
          </a:r>
          <a:r>
            <a:rPr lang="en-US" sz="1400" b="0" i="0" u="none" spc="-5" dirty="0" smtClean="0">
              <a:cs typeface="Calibri"/>
            </a:rPr>
            <a:t>of the</a:t>
          </a:r>
          <a:r>
            <a:rPr lang="en-US" sz="1400" b="0" i="0" u="none" spc="-50" dirty="0" smtClean="0">
              <a:cs typeface="Calibri"/>
            </a:rPr>
            <a:t> </a:t>
          </a:r>
          <a:r>
            <a:rPr lang="en-US" sz="1400" b="0" i="0" u="none" spc="-10" dirty="0" smtClean="0">
              <a:cs typeface="Calibri"/>
            </a:rPr>
            <a:t>limbs (intention tremor).</a:t>
          </a:r>
          <a:endParaRPr lang="en-US" sz="1400" b="0" i="0" u="none" dirty="0"/>
        </a:p>
      </dgm:t>
    </dgm:pt>
    <dgm:pt modelId="{BCB670E8-4E84-4303-A869-B7A901B2A0A3}" type="parTrans" cxnId="{FAA5DDB9-7F41-48E3-A12F-ACF03669A407}">
      <dgm:prSet/>
      <dgm:spPr/>
      <dgm:t>
        <a:bodyPr/>
        <a:lstStyle/>
        <a:p>
          <a:endParaRPr lang="en-US" sz="1400" b="0" i="0" u="none"/>
        </a:p>
      </dgm:t>
    </dgm:pt>
    <dgm:pt modelId="{0B8CA3A6-043B-4A38-8EA7-C2B1E14AA615}" type="sibTrans" cxnId="{FAA5DDB9-7F41-48E3-A12F-ACF03669A407}">
      <dgm:prSet/>
      <dgm:spPr/>
      <dgm:t>
        <a:bodyPr/>
        <a:lstStyle/>
        <a:p>
          <a:endParaRPr lang="en-US" sz="1400" b="0" i="0" u="none"/>
        </a:p>
      </dgm:t>
    </dgm:pt>
    <dgm:pt modelId="{9D1D2311-1A35-4CDA-8037-51644278C50D}">
      <dgm:prSet phldrT="[Text]" custT="1"/>
      <dgm:spPr>
        <a:solidFill>
          <a:srgbClr val="DCDFE8"/>
        </a:solidFill>
      </dgm:spPr>
      <dgm:t>
        <a:bodyPr/>
        <a:lstStyle/>
        <a:p>
          <a:r>
            <a:rPr lang="en-US" sz="1400" b="0" i="0" u="none" dirty="0" smtClean="0"/>
            <a:t> </a:t>
          </a:r>
          <a:endParaRPr lang="en-US" sz="1400" b="0" i="0" u="none" dirty="0"/>
        </a:p>
      </dgm:t>
    </dgm:pt>
    <dgm:pt modelId="{FC9C4148-20B2-40B6-ADFC-4CEA1084147B}" type="parTrans" cxnId="{44292CF4-5C46-4767-BB19-248C14507029}">
      <dgm:prSet/>
      <dgm:spPr/>
      <dgm:t>
        <a:bodyPr/>
        <a:lstStyle/>
        <a:p>
          <a:endParaRPr lang="en-US" sz="1400" b="0" i="0" u="none"/>
        </a:p>
      </dgm:t>
    </dgm:pt>
    <dgm:pt modelId="{75D5556A-90DF-426A-B4AB-CE702DCCE7AD}" type="sibTrans" cxnId="{44292CF4-5C46-4767-BB19-248C14507029}">
      <dgm:prSet/>
      <dgm:spPr/>
      <dgm:t>
        <a:bodyPr/>
        <a:lstStyle/>
        <a:p>
          <a:endParaRPr lang="en-US" sz="1400" b="0" i="0" u="none"/>
        </a:p>
      </dgm:t>
    </dgm:pt>
    <dgm:pt modelId="{567D5320-983F-40EF-B779-5918706D70BD}">
      <dgm:prSet phldrT="[Text]" custT="1"/>
      <dgm:spPr/>
      <dgm:t>
        <a:bodyPr/>
        <a:lstStyle/>
        <a:p>
          <a:r>
            <a:rPr lang="en-US" sz="1400" b="0" i="0" u="none" spc="-15" dirty="0" smtClean="0">
              <a:cs typeface="Calibri"/>
            </a:rPr>
            <a:t>Reeling </a:t>
          </a:r>
          <a:r>
            <a:rPr lang="en-US" sz="1400" b="0" i="0" u="none" spc="-20" dirty="0" smtClean="0">
              <a:cs typeface="Calibri"/>
            </a:rPr>
            <a:t>gait </a:t>
          </a:r>
          <a:r>
            <a:rPr lang="en-US" sz="1400" b="0" i="0" u="none" spc="-10" dirty="0" smtClean="0">
              <a:cs typeface="Calibri"/>
            </a:rPr>
            <a:t>(wide-based, unsteadiness, </a:t>
          </a:r>
          <a:r>
            <a:rPr lang="en-US" sz="1400" b="0" i="0" u="none" spc="-5" dirty="0" smtClean="0">
              <a:cs typeface="Calibri"/>
            </a:rPr>
            <a:t>and </a:t>
          </a:r>
          <a:r>
            <a:rPr lang="en-US" sz="1400" b="0" i="0" u="none" spc="-10" dirty="0" smtClean="0">
              <a:solidFill>
                <a:schemeClr val="bg1">
                  <a:lumMod val="50000"/>
                </a:schemeClr>
              </a:solidFill>
              <a:cs typeface="Calibri"/>
            </a:rPr>
            <a:t>irregularity </a:t>
          </a:r>
          <a:r>
            <a:rPr lang="en-US" sz="1400" b="0" i="0" u="none" spc="-5" dirty="0" smtClean="0">
              <a:solidFill>
                <a:schemeClr val="bg1">
                  <a:lumMod val="50000"/>
                </a:schemeClr>
              </a:solidFill>
              <a:cs typeface="Calibri"/>
            </a:rPr>
            <a:t>of </a:t>
          </a:r>
          <a:r>
            <a:rPr lang="en-US" sz="1400" b="0" i="0" u="none" spc="-20" dirty="0" smtClean="0">
              <a:solidFill>
                <a:schemeClr val="bg1">
                  <a:lumMod val="50000"/>
                </a:schemeClr>
              </a:solidFill>
              <a:cs typeface="Calibri"/>
            </a:rPr>
            <a:t>steps,  </a:t>
          </a:r>
          <a:r>
            <a:rPr lang="en-US" sz="1400" b="0" i="0" u="none" spc="-10" dirty="0" smtClean="0">
              <a:solidFill>
                <a:schemeClr val="bg1">
                  <a:lumMod val="50000"/>
                </a:schemeClr>
              </a:solidFill>
              <a:cs typeface="Calibri"/>
            </a:rPr>
            <a:t>often </a:t>
          </a:r>
          <a:r>
            <a:rPr lang="en-US" sz="1400" b="0" i="0" u="none" spc="-5" dirty="0" smtClean="0">
              <a:solidFill>
                <a:schemeClr val="bg1">
                  <a:lumMod val="50000"/>
                </a:schemeClr>
              </a:solidFill>
              <a:cs typeface="Calibri"/>
            </a:rPr>
            <a:t>with a </a:t>
          </a:r>
          <a:r>
            <a:rPr lang="en-US" sz="1400" b="0" i="0" u="none" spc="-10" dirty="0" smtClean="0">
              <a:solidFill>
                <a:schemeClr val="bg1">
                  <a:lumMod val="50000"/>
                </a:schemeClr>
              </a:solidFill>
              <a:cs typeface="Calibri"/>
            </a:rPr>
            <a:t>tendency </a:t>
          </a:r>
          <a:r>
            <a:rPr lang="en-US" sz="1400" b="0" i="0" u="none" spc="-15" dirty="0" smtClean="0">
              <a:solidFill>
                <a:schemeClr val="bg1">
                  <a:lumMod val="50000"/>
                </a:schemeClr>
              </a:solidFill>
              <a:cs typeface="Calibri"/>
            </a:rPr>
            <a:t>to </a:t>
          </a:r>
          <a:r>
            <a:rPr lang="en-US" sz="1400" b="0" i="0" u="none" spc="-20" dirty="0" smtClean="0">
              <a:solidFill>
                <a:schemeClr val="bg1">
                  <a:lumMod val="50000"/>
                </a:schemeClr>
              </a:solidFill>
              <a:cs typeface="Calibri"/>
            </a:rPr>
            <a:t>fall </a:t>
          </a:r>
          <a:r>
            <a:rPr lang="en-US" sz="1400" b="0" i="0" u="none" spc="-15" dirty="0" smtClean="0">
              <a:solidFill>
                <a:schemeClr val="bg1">
                  <a:lumMod val="50000"/>
                </a:schemeClr>
              </a:solidFill>
              <a:cs typeface="Calibri"/>
            </a:rPr>
            <a:t>to </a:t>
          </a:r>
          <a:r>
            <a:rPr lang="en-US" sz="1400" b="0" i="0" u="none" spc="-10" dirty="0" smtClean="0">
              <a:solidFill>
                <a:schemeClr val="bg1">
                  <a:lumMod val="50000"/>
                </a:schemeClr>
              </a:solidFill>
              <a:cs typeface="Calibri"/>
            </a:rPr>
            <a:t>one </a:t>
          </a:r>
          <a:r>
            <a:rPr lang="en-US" sz="1400" b="0" i="0" u="none" spc="-5" dirty="0" smtClean="0">
              <a:solidFill>
                <a:schemeClr val="bg1">
                  <a:lumMod val="50000"/>
                </a:schemeClr>
              </a:solidFill>
              <a:cs typeface="Calibri"/>
            </a:rPr>
            <a:t>or </a:t>
          </a:r>
          <a:r>
            <a:rPr lang="en-US" sz="1400" b="0" i="0" u="none" spc="-10" dirty="0" smtClean="0">
              <a:solidFill>
                <a:schemeClr val="bg1">
                  <a:lumMod val="50000"/>
                </a:schemeClr>
              </a:solidFill>
              <a:cs typeface="Calibri"/>
            </a:rPr>
            <a:t>other side,  </a:t>
          </a:r>
          <a:r>
            <a:rPr lang="en-US" sz="1400" b="0" i="0" u="none" spc="-25" dirty="0" smtClean="0">
              <a:solidFill>
                <a:schemeClr val="bg1">
                  <a:lumMod val="50000"/>
                </a:schemeClr>
              </a:solidFill>
              <a:cs typeface="Calibri"/>
            </a:rPr>
            <a:t>forward </a:t>
          </a:r>
          <a:r>
            <a:rPr lang="en-US" sz="1400" b="0" i="0" u="none" spc="-5" dirty="0" smtClean="0">
              <a:solidFill>
                <a:schemeClr val="bg1">
                  <a:lumMod val="50000"/>
                </a:schemeClr>
              </a:solidFill>
              <a:cs typeface="Calibri"/>
            </a:rPr>
            <a:t>or </a:t>
          </a:r>
          <a:r>
            <a:rPr lang="en-US" sz="1400" b="0" i="0" u="none" spc="-15" dirty="0" smtClean="0">
              <a:solidFill>
                <a:schemeClr val="bg1">
                  <a:lumMod val="50000"/>
                </a:schemeClr>
              </a:solidFill>
              <a:cs typeface="Calibri"/>
            </a:rPr>
            <a:t>backward).</a:t>
          </a:r>
          <a:endParaRPr lang="en-US" sz="1400" b="0" i="0" u="none" dirty="0">
            <a:solidFill>
              <a:schemeClr val="bg1">
                <a:lumMod val="50000"/>
              </a:schemeClr>
            </a:solidFill>
          </a:endParaRPr>
        </a:p>
      </dgm:t>
    </dgm:pt>
    <dgm:pt modelId="{1E7027C5-25C7-493B-AAF1-C91B10BBB2BE}" type="parTrans" cxnId="{24ECB824-1EFB-489F-86E9-D0ADD2A19280}">
      <dgm:prSet/>
      <dgm:spPr/>
      <dgm:t>
        <a:bodyPr/>
        <a:lstStyle/>
        <a:p>
          <a:endParaRPr lang="en-US" sz="1400" b="0" i="0" u="none"/>
        </a:p>
      </dgm:t>
    </dgm:pt>
    <dgm:pt modelId="{F7603DD0-9263-485C-994B-97C1C6387305}" type="sibTrans" cxnId="{24ECB824-1EFB-489F-86E9-D0ADD2A19280}">
      <dgm:prSet/>
      <dgm:spPr/>
      <dgm:t>
        <a:bodyPr/>
        <a:lstStyle/>
        <a:p>
          <a:endParaRPr lang="en-US" sz="1400" b="0" i="0" u="none"/>
        </a:p>
      </dgm:t>
    </dgm:pt>
    <dgm:pt modelId="{BC42D157-D210-40B4-877C-5A0441F78878}">
      <dgm:prSet custT="1"/>
      <dgm:spPr>
        <a:solidFill>
          <a:schemeClr val="bg2">
            <a:lumMod val="90000"/>
          </a:schemeClr>
        </a:solidFill>
      </dgm:spPr>
      <dgm:t>
        <a:bodyPr/>
        <a:lstStyle/>
        <a:p>
          <a:endParaRPr lang="en-US" sz="1400" b="0" i="0" u="none" dirty="0"/>
        </a:p>
      </dgm:t>
    </dgm:pt>
    <dgm:pt modelId="{81CC32C8-9CB0-4DD2-92B4-3DC7663DB94C}" type="parTrans" cxnId="{031C00EF-BDCB-47E4-9ACF-75EF982F3BDD}">
      <dgm:prSet/>
      <dgm:spPr/>
      <dgm:t>
        <a:bodyPr/>
        <a:lstStyle/>
        <a:p>
          <a:endParaRPr lang="en-US" sz="1400" b="0" i="0" u="none"/>
        </a:p>
      </dgm:t>
    </dgm:pt>
    <dgm:pt modelId="{1A44B092-1CDF-4D63-AAFB-DF8185EEE37A}" type="sibTrans" cxnId="{031C00EF-BDCB-47E4-9ACF-75EF982F3BDD}">
      <dgm:prSet/>
      <dgm:spPr/>
      <dgm:t>
        <a:bodyPr/>
        <a:lstStyle/>
        <a:p>
          <a:endParaRPr lang="en-US" sz="1400" b="0" i="0" u="none"/>
        </a:p>
      </dgm:t>
    </dgm:pt>
    <dgm:pt modelId="{7E2D53F1-20A6-B145-BE0D-FF3319280479}">
      <dgm:prSet custT="1"/>
      <dgm:spPr/>
      <dgm:t>
        <a:bodyPr/>
        <a:lstStyle/>
        <a:p>
          <a:r>
            <a:rPr lang="en-US" sz="1400" b="0" i="0" u="none" spc="-10" dirty="0" smtClean="0">
              <a:cs typeface="Calibri"/>
            </a:rPr>
            <a:t>Alcoholic </a:t>
          </a:r>
          <a:r>
            <a:rPr lang="en-US" sz="1400" b="0" i="0" u="none" spc="-20" dirty="0" smtClean="0">
              <a:cs typeface="Calibri"/>
            </a:rPr>
            <a:t>intoxication </a:t>
          </a:r>
          <a:r>
            <a:rPr lang="en-US" sz="1400" b="0" i="0" u="none" spc="-15" dirty="0" smtClean="0">
              <a:cs typeface="Calibri"/>
            </a:rPr>
            <a:t>produces </a:t>
          </a:r>
          <a:r>
            <a:rPr lang="en-US" sz="1400" b="0" i="0" u="none" spc="-5" dirty="0" smtClean="0">
              <a:cs typeface="Calibri"/>
            </a:rPr>
            <a:t>similar</a:t>
          </a:r>
          <a:r>
            <a:rPr lang="en-US" sz="1400" b="0" i="0" u="none" spc="135" dirty="0" smtClean="0">
              <a:cs typeface="Calibri"/>
            </a:rPr>
            <a:t> </a:t>
          </a:r>
          <a:r>
            <a:rPr lang="en-US" sz="1400" b="0" i="0" u="none" spc="-20" dirty="0" smtClean="0">
              <a:cs typeface="Calibri"/>
            </a:rPr>
            <a:t>effects.</a:t>
          </a:r>
          <a:endParaRPr lang="en-US" sz="1400" b="0" i="0" u="none" dirty="0"/>
        </a:p>
      </dgm:t>
    </dgm:pt>
    <dgm:pt modelId="{415FF480-2016-D241-A186-60E3A2750989}" type="parTrans" cxnId="{401A5CCF-206D-6243-804A-D2B68EC84AFB}">
      <dgm:prSet/>
      <dgm:spPr/>
      <dgm:t>
        <a:bodyPr/>
        <a:lstStyle/>
        <a:p>
          <a:endParaRPr lang="en-US" sz="1400" b="0" i="0" u="none"/>
        </a:p>
      </dgm:t>
    </dgm:pt>
    <dgm:pt modelId="{EDD7EDBF-5C9E-4545-A5B8-08393A32EAAD}" type="sibTrans" cxnId="{401A5CCF-206D-6243-804A-D2B68EC84AFB}">
      <dgm:prSet/>
      <dgm:spPr/>
      <dgm:t>
        <a:bodyPr/>
        <a:lstStyle/>
        <a:p>
          <a:endParaRPr lang="en-US" sz="1400" b="0" i="0" u="none"/>
        </a:p>
      </dgm:t>
    </dgm:pt>
    <dgm:pt modelId="{9CD3CCB8-442D-4527-B554-29780F367E47}" type="pres">
      <dgm:prSet presAssocID="{7531DDAD-E164-450F-8040-C6045D11207F}" presName="linearFlow" presStyleCnt="0">
        <dgm:presLayoutVars>
          <dgm:dir/>
          <dgm:animLvl val="lvl"/>
          <dgm:resizeHandles val="exact"/>
        </dgm:presLayoutVars>
      </dgm:prSet>
      <dgm:spPr/>
      <dgm:t>
        <a:bodyPr/>
        <a:lstStyle/>
        <a:p>
          <a:endParaRPr lang="en-US"/>
        </a:p>
      </dgm:t>
    </dgm:pt>
    <dgm:pt modelId="{CABF90D0-2B7C-46DE-96F8-FE2308B9AFDA}" type="pres">
      <dgm:prSet presAssocID="{8BE59080-EA61-4405-93FB-CFFF31057418}" presName="composite" presStyleCnt="0"/>
      <dgm:spPr/>
    </dgm:pt>
    <dgm:pt modelId="{26DEB232-BFC1-491D-B707-1BC2AAB89FD6}" type="pres">
      <dgm:prSet presAssocID="{8BE59080-EA61-4405-93FB-CFFF31057418}" presName="parentText" presStyleLbl="alignNode1" presStyleIdx="0" presStyleCnt="4">
        <dgm:presLayoutVars>
          <dgm:chMax val="1"/>
          <dgm:bulletEnabled val="1"/>
        </dgm:presLayoutVars>
      </dgm:prSet>
      <dgm:spPr/>
      <dgm:t>
        <a:bodyPr/>
        <a:lstStyle/>
        <a:p>
          <a:endParaRPr lang="en-US"/>
        </a:p>
      </dgm:t>
    </dgm:pt>
    <dgm:pt modelId="{1D652661-F93C-4F5C-8B6E-B78CE192E0D0}" type="pres">
      <dgm:prSet presAssocID="{8BE59080-EA61-4405-93FB-CFFF31057418}" presName="descendantText" presStyleLbl="alignAcc1" presStyleIdx="0" presStyleCnt="4">
        <dgm:presLayoutVars>
          <dgm:bulletEnabled val="1"/>
        </dgm:presLayoutVars>
      </dgm:prSet>
      <dgm:spPr/>
      <dgm:t>
        <a:bodyPr/>
        <a:lstStyle/>
        <a:p>
          <a:endParaRPr lang="en-US"/>
        </a:p>
      </dgm:t>
    </dgm:pt>
    <dgm:pt modelId="{121B7856-1E08-42D3-90DF-1DA52F3956E6}" type="pres">
      <dgm:prSet presAssocID="{42D19AED-8263-4F26-99FB-D39C56774A48}" presName="sp" presStyleCnt="0"/>
      <dgm:spPr/>
    </dgm:pt>
    <dgm:pt modelId="{05D1CA93-8901-4D97-B3CA-2E8B42BC0E36}" type="pres">
      <dgm:prSet presAssocID="{71FF87F9-CB23-4A3E-9F2A-0886EA74B8C2}" presName="composite" presStyleCnt="0"/>
      <dgm:spPr/>
    </dgm:pt>
    <dgm:pt modelId="{CD317F75-F457-4043-B4DD-D7C164A49022}" type="pres">
      <dgm:prSet presAssocID="{71FF87F9-CB23-4A3E-9F2A-0886EA74B8C2}" presName="parentText" presStyleLbl="alignNode1" presStyleIdx="1" presStyleCnt="4">
        <dgm:presLayoutVars>
          <dgm:chMax val="1"/>
          <dgm:bulletEnabled val="1"/>
        </dgm:presLayoutVars>
      </dgm:prSet>
      <dgm:spPr/>
      <dgm:t>
        <a:bodyPr/>
        <a:lstStyle/>
        <a:p>
          <a:endParaRPr lang="en-US"/>
        </a:p>
      </dgm:t>
    </dgm:pt>
    <dgm:pt modelId="{41693A93-F7E0-4C83-A4C6-EE47D9E8BDA4}" type="pres">
      <dgm:prSet presAssocID="{71FF87F9-CB23-4A3E-9F2A-0886EA74B8C2}" presName="descendantText" presStyleLbl="alignAcc1" presStyleIdx="1" presStyleCnt="4">
        <dgm:presLayoutVars>
          <dgm:bulletEnabled val="1"/>
        </dgm:presLayoutVars>
      </dgm:prSet>
      <dgm:spPr/>
      <dgm:t>
        <a:bodyPr/>
        <a:lstStyle/>
        <a:p>
          <a:endParaRPr lang="en-US"/>
        </a:p>
      </dgm:t>
    </dgm:pt>
    <dgm:pt modelId="{E9D5CE28-EBA5-48BB-BAF4-4E707144790A}" type="pres">
      <dgm:prSet presAssocID="{A8804E9E-8397-4A88-863B-B724A375470C}" presName="sp" presStyleCnt="0"/>
      <dgm:spPr/>
    </dgm:pt>
    <dgm:pt modelId="{863EF7FD-2DAC-44BF-AB59-706191A6D120}" type="pres">
      <dgm:prSet presAssocID="{9D1D2311-1A35-4CDA-8037-51644278C50D}" presName="composite" presStyleCnt="0"/>
      <dgm:spPr/>
    </dgm:pt>
    <dgm:pt modelId="{9B7FA061-AF8E-48BF-AC19-F2DD0C859110}" type="pres">
      <dgm:prSet presAssocID="{9D1D2311-1A35-4CDA-8037-51644278C50D}" presName="parentText" presStyleLbl="alignNode1" presStyleIdx="2" presStyleCnt="4">
        <dgm:presLayoutVars>
          <dgm:chMax val="1"/>
          <dgm:bulletEnabled val="1"/>
        </dgm:presLayoutVars>
      </dgm:prSet>
      <dgm:spPr/>
      <dgm:t>
        <a:bodyPr/>
        <a:lstStyle/>
        <a:p>
          <a:endParaRPr lang="en-US"/>
        </a:p>
      </dgm:t>
    </dgm:pt>
    <dgm:pt modelId="{17291060-593A-4A48-A731-12D9A89D26B6}" type="pres">
      <dgm:prSet presAssocID="{9D1D2311-1A35-4CDA-8037-51644278C50D}" presName="descendantText" presStyleLbl="alignAcc1" presStyleIdx="2" presStyleCnt="4">
        <dgm:presLayoutVars>
          <dgm:bulletEnabled val="1"/>
        </dgm:presLayoutVars>
      </dgm:prSet>
      <dgm:spPr/>
      <dgm:t>
        <a:bodyPr/>
        <a:lstStyle/>
        <a:p>
          <a:endParaRPr lang="en-US"/>
        </a:p>
      </dgm:t>
    </dgm:pt>
    <dgm:pt modelId="{466793F6-8E17-4B5D-93E2-0AF4C308FDEC}" type="pres">
      <dgm:prSet presAssocID="{75D5556A-90DF-426A-B4AB-CE702DCCE7AD}" presName="sp" presStyleCnt="0"/>
      <dgm:spPr/>
    </dgm:pt>
    <dgm:pt modelId="{25842431-1A96-4248-8209-9802C5D7A05F}" type="pres">
      <dgm:prSet presAssocID="{BC42D157-D210-40B4-877C-5A0441F78878}" presName="composite" presStyleCnt="0"/>
      <dgm:spPr/>
    </dgm:pt>
    <dgm:pt modelId="{5767BA77-6125-4BE9-8722-CADD2CE2CA55}" type="pres">
      <dgm:prSet presAssocID="{BC42D157-D210-40B4-877C-5A0441F78878}" presName="parentText" presStyleLbl="alignNode1" presStyleIdx="3" presStyleCnt="4">
        <dgm:presLayoutVars>
          <dgm:chMax val="1"/>
          <dgm:bulletEnabled val="1"/>
        </dgm:presLayoutVars>
      </dgm:prSet>
      <dgm:spPr/>
      <dgm:t>
        <a:bodyPr/>
        <a:lstStyle/>
        <a:p>
          <a:endParaRPr lang="en-US"/>
        </a:p>
      </dgm:t>
    </dgm:pt>
    <dgm:pt modelId="{CFD4E786-E746-4131-A55F-2EA7231C982A}" type="pres">
      <dgm:prSet presAssocID="{BC42D157-D210-40B4-877C-5A0441F78878}" presName="descendantText" presStyleLbl="alignAcc1" presStyleIdx="3" presStyleCnt="4">
        <dgm:presLayoutVars>
          <dgm:bulletEnabled val="1"/>
        </dgm:presLayoutVars>
      </dgm:prSet>
      <dgm:spPr/>
      <dgm:t>
        <a:bodyPr/>
        <a:lstStyle/>
        <a:p>
          <a:endParaRPr lang="en-US"/>
        </a:p>
      </dgm:t>
    </dgm:pt>
  </dgm:ptLst>
  <dgm:cxnLst>
    <dgm:cxn modelId="{401A5CCF-206D-6243-804A-D2B68EC84AFB}" srcId="{BC42D157-D210-40B4-877C-5A0441F78878}" destId="{7E2D53F1-20A6-B145-BE0D-FF3319280479}" srcOrd="0" destOrd="0" parTransId="{415FF480-2016-D241-A186-60E3A2750989}" sibTransId="{EDD7EDBF-5C9E-4545-A5B8-08393A32EAAD}"/>
    <dgm:cxn modelId="{6C4D1076-B97B-7B4C-BCC8-492329719971}" type="presOf" srcId="{65302505-A0EC-4F9D-A401-7894E0E6A2A2}" destId="{1D652661-F93C-4F5C-8B6E-B78CE192E0D0}" srcOrd="0" destOrd="0" presId="urn:microsoft.com/office/officeart/2005/8/layout/chevron2"/>
    <dgm:cxn modelId="{F96D1287-76D8-CE40-8417-70C0C39DA62B}" type="presOf" srcId="{9D1D2311-1A35-4CDA-8037-51644278C50D}" destId="{9B7FA061-AF8E-48BF-AC19-F2DD0C859110}" srcOrd="0" destOrd="0" presId="urn:microsoft.com/office/officeart/2005/8/layout/chevron2"/>
    <dgm:cxn modelId="{F3036F0D-3E78-7940-9DD2-EB1696338A10}" type="presOf" srcId="{BC42D157-D210-40B4-877C-5A0441F78878}" destId="{5767BA77-6125-4BE9-8722-CADD2CE2CA55}" srcOrd="0" destOrd="0" presId="urn:microsoft.com/office/officeart/2005/8/layout/chevron2"/>
    <dgm:cxn modelId="{FD9BF363-CBEB-4090-9118-666A39D3F539}" srcId="{8BE59080-EA61-4405-93FB-CFFF31057418}" destId="{65302505-A0EC-4F9D-A401-7894E0E6A2A2}" srcOrd="0" destOrd="0" parTransId="{0993EF7C-0075-46B7-B10D-8AEFFBE95242}" sibTransId="{AE7C4097-E4FE-47F8-AC2B-D3DF83EAADB1}"/>
    <dgm:cxn modelId="{BB0664E4-2C47-4A4B-A1D6-79BA3A97E796}" type="presOf" srcId="{71FF87F9-CB23-4A3E-9F2A-0886EA74B8C2}" destId="{CD317F75-F457-4043-B4DD-D7C164A49022}" srcOrd="0" destOrd="0" presId="urn:microsoft.com/office/officeart/2005/8/layout/chevron2"/>
    <dgm:cxn modelId="{DA876A65-43D3-0345-A1E6-A9AA7B4A1967}" type="presOf" srcId="{567D5320-983F-40EF-B779-5918706D70BD}" destId="{17291060-593A-4A48-A731-12D9A89D26B6}" srcOrd="0" destOrd="0" presId="urn:microsoft.com/office/officeart/2005/8/layout/chevron2"/>
    <dgm:cxn modelId="{35709A87-E3AF-B246-AC90-C91697E13C1B}" type="presOf" srcId="{8BE59080-EA61-4405-93FB-CFFF31057418}" destId="{26DEB232-BFC1-491D-B707-1BC2AAB89FD6}" srcOrd="0" destOrd="0" presId="urn:microsoft.com/office/officeart/2005/8/layout/chevron2"/>
    <dgm:cxn modelId="{24ECB824-1EFB-489F-86E9-D0ADD2A19280}" srcId="{9D1D2311-1A35-4CDA-8037-51644278C50D}" destId="{567D5320-983F-40EF-B779-5918706D70BD}" srcOrd="0" destOrd="0" parTransId="{1E7027C5-25C7-493B-AAF1-C91B10BBB2BE}" sibTransId="{F7603DD0-9263-485C-994B-97C1C6387305}"/>
    <dgm:cxn modelId="{587F3646-576C-8347-94F2-F9B298E10C3B}" type="presOf" srcId="{7531DDAD-E164-450F-8040-C6045D11207F}" destId="{9CD3CCB8-442D-4527-B554-29780F367E47}" srcOrd="0" destOrd="0" presId="urn:microsoft.com/office/officeart/2005/8/layout/chevron2"/>
    <dgm:cxn modelId="{031C00EF-BDCB-47E4-9ACF-75EF982F3BDD}" srcId="{7531DDAD-E164-450F-8040-C6045D11207F}" destId="{BC42D157-D210-40B4-877C-5A0441F78878}" srcOrd="3" destOrd="0" parTransId="{81CC32C8-9CB0-4DD2-92B4-3DC7663DB94C}" sibTransId="{1A44B092-1CDF-4D63-AAFB-DF8185EEE37A}"/>
    <dgm:cxn modelId="{AACBD563-6376-47CA-BD25-C0AA728B668F}" srcId="{7531DDAD-E164-450F-8040-C6045D11207F}" destId="{71FF87F9-CB23-4A3E-9F2A-0886EA74B8C2}" srcOrd="1" destOrd="0" parTransId="{02491955-56D5-4B88-9184-0FC2B556A917}" sibTransId="{A8804E9E-8397-4A88-863B-B724A375470C}"/>
    <dgm:cxn modelId="{82A2CB0E-8444-497F-91F2-4B490E7C0C88}" srcId="{7531DDAD-E164-450F-8040-C6045D11207F}" destId="{8BE59080-EA61-4405-93FB-CFFF31057418}" srcOrd="0" destOrd="0" parTransId="{EF127D17-B6D4-4D7E-B7F0-A262AE3F8EDF}" sibTransId="{42D19AED-8263-4F26-99FB-D39C56774A48}"/>
    <dgm:cxn modelId="{44292CF4-5C46-4767-BB19-248C14507029}" srcId="{7531DDAD-E164-450F-8040-C6045D11207F}" destId="{9D1D2311-1A35-4CDA-8037-51644278C50D}" srcOrd="2" destOrd="0" parTransId="{FC9C4148-20B2-40B6-ADFC-4CEA1084147B}" sibTransId="{75D5556A-90DF-426A-B4AB-CE702DCCE7AD}"/>
    <dgm:cxn modelId="{FAA5DDB9-7F41-48E3-A12F-ACF03669A407}" srcId="{71FF87F9-CB23-4A3E-9F2A-0886EA74B8C2}" destId="{90968AC6-825F-42F0-9A27-F216CEBF2445}" srcOrd="0" destOrd="0" parTransId="{BCB670E8-4E84-4303-A869-B7A901B2A0A3}" sibTransId="{0B8CA3A6-043B-4A38-8EA7-C2B1E14AA615}"/>
    <dgm:cxn modelId="{3F5BD459-D212-1D49-98BB-8CEEB22B7875}" type="presOf" srcId="{90968AC6-825F-42F0-9A27-F216CEBF2445}" destId="{41693A93-F7E0-4C83-A4C6-EE47D9E8BDA4}" srcOrd="0" destOrd="0" presId="urn:microsoft.com/office/officeart/2005/8/layout/chevron2"/>
    <dgm:cxn modelId="{9084054A-6C71-EE48-B62C-F7E0CB4EEFF5}" type="presOf" srcId="{7E2D53F1-20A6-B145-BE0D-FF3319280479}" destId="{CFD4E786-E746-4131-A55F-2EA7231C982A}" srcOrd="0" destOrd="0" presId="urn:microsoft.com/office/officeart/2005/8/layout/chevron2"/>
    <dgm:cxn modelId="{F7F8FB50-A7E6-3C4A-B0E1-87E821E8AE44}" type="presParOf" srcId="{9CD3CCB8-442D-4527-B554-29780F367E47}" destId="{CABF90D0-2B7C-46DE-96F8-FE2308B9AFDA}" srcOrd="0" destOrd="0" presId="urn:microsoft.com/office/officeart/2005/8/layout/chevron2"/>
    <dgm:cxn modelId="{435EDF0A-A79B-4840-BA1A-3FD57B6A1287}" type="presParOf" srcId="{CABF90D0-2B7C-46DE-96F8-FE2308B9AFDA}" destId="{26DEB232-BFC1-491D-B707-1BC2AAB89FD6}" srcOrd="0" destOrd="0" presId="urn:microsoft.com/office/officeart/2005/8/layout/chevron2"/>
    <dgm:cxn modelId="{DC304736-5E61-9E4F-98D7-381F21516563}" type="presParOf" srcId="{CABF90D0-2B7C-46DE-96F8-FE2308B9AFDA}" destId="{1D652661-F93C-4F5C-8B6E-B78CE192E0D0}" srcOrd="1" destOrd="0" presId="urn:microsoft.com/office/officeart/2005/8/layout/chevron2"/>
    <dgm:cxn modelId="{3A52FF7C-760D-4749-87E0-E8A81C47A37B}" type="presParOf" srcId="{9CD3CCB8-442D-4527-B554-29780F367E47}" destId="{121B7856-1E08-42D3-90DF-1DA52F3956E6}" srcOrd="1" destOrd="0" presId="urn:microsoft.com/office/officeart/2005/8/layout/chevron2"/>
    <dgm:cxn modelId="{064E95F2-006F-CB46-8744-3C7627DCA502}" type="presParOf" srcId="{9CD3CCB8-442D-4527-B554-29780F367E47}" destId="{05D1CA93-8901-4D97-B3CA-2E8B42BC0E36}" srcOrd="2" destOrd="0" presId="urn:microsoft.com/office/officeart/2005/8/layout/chevron2"/>
    <dgm:cxn modelId="{6988E5FB-F824-1146-A9BB-BDFFA0A29E34}" type="presParOf" srcId="{05D1CA93-8901-4D97-B3CA-2E8B42BC0E36}" destId="{CD317F75-F457-4043-B4DD-D7C164A49022}" srcOrd="0" destOrd="0" presId="urn:microsoft.com/office/officeart/2005/8/layout/chevron2"/>
    <dgm:cxn modelId="{8CD80C88-06DA-924B-8D34-246FBB6EFD7D}" type="presParOf" srcId="{05D1CA93-8901-4D97-B3CA-2E8B42BC0E36}" destId="{41693A93-F7E0-4C83-A4C6-EE47D9E8BDA4}" srcOrd="1" destOrd="0" presId="urn:microsoft.com/office/officeart/2005/8/layout/chevron2"/>
    <dgm:cxn modelId="{660F74DA-2641-A14E-8D34-D0292E7AF43A}" type="presParOf" srcId="{9CD3CCB8-442D-4527-B554-29780F367E47}" destId="{E9D5CE28-EBA5-48BB-BAF4-4E707144790A}" srcOrd="3" destOrd="0" presId="urn:microsoft.com/office/officeart/2005/8/layout/chevron2"/>
    <dgm:cxn modelId="{966B8851-A804-F847-9470-18F9174974E6}" type="presParOf" srcId="{9CD3CCB8-442D-4527-B554-29780F367E47}" destId="{863EF7FD-2DAC-44BF-AB59-706191A6D120}" srcOrd="4" destOrd="0" presId="urn:microsoft.com/office/officeart/2005/8/layout/chevron2"/>
    <dgm:cxn modelId="{1E22B6EE-D63B-334E-8FED-7875B0913F23}" type="presParOf" srcId="{863EF7FD-2DAC-44BF-AB59-706191A6D120}" destId="{9B7FA061-AF8E-48BF-AC19-F2DD0C859110}" srcOrd="0" destOrd="0" presId="urn:microsoft.com/office/officeart/2005/8/layout/chevron2"/>
    <dgm:cxn modelId="{0AAF9442-C519-BB4D-BE76-E5C82E67BC0A}" type="presParOf" srcId="{863EF7FD-2DAC-44BF-AB59-706191A6D120}" destId="{17291060-593A-4A48-A731-12D9A89D26B6}" srcOrd="1" destOrd="0" presId="urn:microsoft.com/office/officeart/2005/8/layout/chevron2"/>
    <dgm:cxn modelId="{6A1D7D81-32CC-F541-9327-2B10CA66F777}" type="presParOf" srcId="{9CD3CCB8-442D-4527-B554-29780F367E47}" destId="{466793F6-8E17-4B5D-93E2-0AF4C308FDEC}" srcOrd="5" destOrd="0" presId="urn:microsoft.com/office/officeart/2005/8/layout/chevron2"/>
    <dgm:cxn modelId="{645C0D50-D5F8-C343-862F-2716C1B71948}" type="presParOf" srcId="{9CD3CCB8-442D-4527-B554-29780F367E47}" destId="{25842431-1A96-4248-8209-9802C5D7A05F}" srcOrd="6" destOrd="0" presId="urn:microsoft.com/office/officeart/2005/8/layout/chevron2"/>
    <dgm:cxn modelId="{808B71A6-D176-C949-AA17-D31DD8AE7A96}" type="presParOf" srcId="{25842431-1A96-4248-8209-9802C5D7A05F}" destId="{5767BA77-6125-4BE9-8722-CADD2CE2CA55}" srcOrd="0" destOrd="0" presId="urn:microsoft.com/office/officeart/2005/8/layout/chevron2"/>
    <dgm:cxn modelId="{F5B69D36-FDFD-1E4B-9D4E-9379BC868841}" type="presParOf" srcId="{25842431-1A96-4248-8209-9802C5D7A05F}" destId="{CFD4E786-E746-4131-A55F-2EA7231C982A}" srcOrd="1" destOrd="0" presId="urn:microsoft.com/office/officeart/2005/8/layout/chevr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DEB232-BFC1-491D-B707-1BC2AAB89FD6}">
      <dsp:nvSpPr>
        <dsp:cNvPr id="0" name=""/>
        <dsp:cNvSpPr/>
      </dsp:nvSpPr>
      <dsp:spPr>
        <a:xfrm rot="5400000">
          <a:off x="-105758" y="108792"/>
          <a:ext cx="705056" cy="493539"/>
        </a:xfrm>
        <a:prstGeom prst="chevron">
          <a:avLst/>
        </a:prstGeom>
        <a:solidFill>
          <a:schemeClr val="bg1">
            <a:lumMod val="9500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i="0" kern="1200" dirty="0" smtClean="0"/>
            <a:t> </a:t>
          </a:r>
          <a:endParaRPr lang="en-US" sz="1400" b="0" i="0" kern="1200" dirty="0"/>
        </a:p>
      </dsp:txBody>
      <dsp:txXfrm rot="-5400000">
        <a:off x="1" y="249804"/>
        <a:ext cx="493539" cy="211517"/>
      </dsp:txXfrm>
    </dsp:sp>
    <dsp:sp modelId="{1D652661-F93C-4F5C-8B6E-B78CE192E0D0}">
      <dsp:nvSpPr>
        <dsp:cNvPr id="0" name=""/>
        <dsp:cNvSpPr/>
      </dsp:nvSpPr>
      <dsp:spPr>
        <a:xfrm rot="5400000">
          <a:off x="2717763" y="-2221189"/>
          <a:ext cx="458286" cy="4906734"/>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b="0" i="0" kern="1200" spc="-15" dirty="0" smtClean="0">
              <a:cs typeface="Calibri"/>
            </a:rPr>
            <a:t>Intact </a:t>
          </a:r>
          <a:r>
            <a:rPr lang="en-US" sz="1400" b="0" i="0" kern="1200" spc="-5" dirty="0" smtClean="0">
              <a:cs typeface="Calibri"/>
            </a:rPr>
            <a:t>sensory </a:t>
          </a:r>
          <a:r>
            <a:rPr lang="en-US" sz="1400" b="0" i="0" kern="1200" spc="-20" dirty="0" smtClean="0">
              <a:cs typeface="Calibri"/>
            </a:rPr>
            <a:t>receptors </a:t>
          </a:r>
          <a:r>
            <a:rPr lang="en-US" sz="1400" b="0" i="0" kern="1200" spc="-5" dirty="0" smtClean="0">
              <a:cs typeface="Calibri"/>
            </a:rPr>
            <a:t>and </a:t>
          </a:r>
          <a:r>
            <a:rPr lang="en-US" sz="1400" b="0" i="0" kern="1200" spc="-20" dirty="0" smtClean="0">
              <a:cs typeface="Calibri"/>
            </a:rPr>
            <a:t>afferent</a:t>
          </a:r>
          <a:r>
            <a:rPr lang="en-US" sz="1400" b="0" i="0" kern="1200" spc="170" dirty="0" smtClean="0">
              <a:cs typeface="Calibri"/>
            </a:rPr>
            <a:t> </a:t>
          </a:r>
          <a:r>
            <a:rPr lang="en-US" sz="1400" b="0" i="0" kern="1200" spc="-25" dirty="0" smtClean="0">
              <a:cs typeface="Calibri"/>
            </a:rPr>
            <a:t>pathways.</a:t>
          </a:r>
          <a:endParaRPr lang="en-US" sz="1400" b="0" i="0" kern="1200" dirty="0"/>
        </a:p>
      </dsp:txBody>
      <dsp:txXfrm rot="-5400000">
        <a:off x="493539" y="25407"/>
        <a:ext cx="4884362" cy="413542"/>
      </dsp:txXfrm>
    </dsp:sp>
    <dsp:sp modelId="{CD317F75-F457-4043-B4DD-D7C164A49022}">
      <dsp:nvSpPr>
        <dsp:cNvPr id="0" name=""/>
        <dsp:cNvSpPr/>
      </dsp:nvSpPr>
      <dsp:spPr>
        <a:xfrm rot="5400000">
          <a:off x="-105758" y="689336"/>
          <a:ext cx="705056" cy="493539"/>
        </a:xfrm>
        <a:prstGeom prst="chevron">
          <a:avLst/>
        </a:prstGeom>
        <a:solidFill>
          <a:schemeClr val="accent2">
            <a:lumMod val="20000"/>
            <a:lumOff val="8000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i="0" kern="1200" dirty="0" smtClean="0"/>
            <a:t> </a:t>
          </a:r>
          <a:endParaRPr lang="en-US" sz="1400" b="0" i="0" kern="1200" dirty="0"/>
        </a:p>
      </dsp:txBody>
      <dsp:txXfrm rot="-5400000">
        <a:off x="1" y="830348"/>
        <a:ext cx="493539" cy="211517"/>
      </dsp:txXfrm>
    </dsp:sp>
    <dsp:sp modelId="{41693A93-F7E0-4C83-A4C6-EE47D9E8BDA4}">
      <dsp:nvSpPr>
        <dsp:cNvPr id="0" name=""/>
        <dsp:cNvSpPr/>
      </dsp:nvSpPr>
      <dsp:spPr>
        <a:xfrm rot="5400000">
          <a:off x="2717763" y="-1640645"/>
          <a:ext cx="458286" cy="4906734"/>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b="0" i="0" kern="1200" spc="-15" dirty="0" smtClean="0">
              <a:cs typeface="Calibri"/>
            </a:rPr>
            <a:t>Integration </a:t>
          </a:r>
          <a:r>
            <a:rPr lang="en-US" sz="1400" b="0" i="0" kern="1200" spc="-5" dirty="0" smtClean="0">
              <a:cs typeface="Calibri"/>
            </a:rPr>
            <a:t>of </a:t>
          </a:r>
          <a:r>
            <a:rPr lang="en-US" sz="1400" b="0" i="0" kern="1200" spc="-10" dirty="0" smtClean="0">
              <a:cs typeface="Calibri"/>
            </a:rPr>
            <a:t>proprioception </a:t>
          </a:r>
          <a:r>
            <a:rPr lang="en-US" sz="1400" b="0" i="0" kern="1200" spc="-5" dirty="0" smtClean="0">
              <a:cs typeface="Calibri"/>
            </a:rPr>
            <a:t>is</a:t>
          </a:r>
          <a:r>
            <a:rPr lang="en-US" sz="1400" b="0" i="0" kern="1200" spc="5" dirty="0" smtClean="0">
              <a:cs typeface="Calibri"/>
            </a:rPr>
            <a:t> </a:t>
          </a:r>
          <a:r>
            <a:rPr lang="en-US" sz="1400" b="0" i="0" kern="1200" spc="-15" dirty="0" smtClean="0">
              <a:solidFill>
                <a:schemeClr val="bg2">
                  <a:lumMod val="75000"/>
                </a:schemeClr>
              </a:solidFill>
              <a:cs typeface="Calibri"/>
            </a:rPr>
            <a:t>faulty.</a:t>
          </a:r>
          <a:endParaRPr lang="en-US" sz="1400" b="0" i="0" kern="1200" dirty="0">
            <a:solidFill>
              <a:schemeClr val="bg2">
                <a:lumMod val="75000"/>
              </a:schemeClr>
            </a:solidFill>
          </a:endParaRPr>
        </a:p>
      </dsp:txBody>
      <dsp:txXfrm rot="-5400000">
        <a:off x="493539" y="605951"/>
        <a:ext cx="4884362" cy="413542"/>
      </dsp:txXfrm>
    </dsp:sp>
    <dsp:sp modelId="{9B7FA061-AF8E-48BF-AC19-F2DD0C859110}">
      <dsp:nvSpPr>
        <dsp:cNvPr id="0" name=""/>
        <dsp:cNvSpPr/>
      </dsp:nvSpPr>
      <dsp:spPr>
        <a:xfrm rot="5400000">
          <a:off x="-105758" y="1269880"/>
          <a:ext cx="705056" cy="493539"/>
        </a:xfrm>
        <a:prstGeom prst="chevron">
          <a:avLst/>
        </a:prstGeom>
        <a:solidFill>
          <a:srgbClr val="DCDFE8"/>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i="0" kern="1200" dirty="0" smtClean="0"/>
            <a:t> </a:t>
          </a:r>
          <a:endParaRPr lang="en-US" sz="1400" b="0" i="0" kern="1200" dirty="0"/>
        </a:p>
      </dsp:txBody>
      <dsp:txXfrm rot="-5400000">
        <a:off x="1" y="1410892"/>
        <a:ext cx="493539" cy="211517"/>
      </dsp:txXfrm>
    </dsp:sp>
    <dsp:sp modelId="{17291060-593A-4A48-A731-12D9A89D26B6}">
      <dsp:nvSpPr>
        <dsp:cNvPr id="0" name=""/>
        <dsp:cNvSpPr/>
      </dsp:nvSpPr>
      <dsp:spPr>
        <a:xfrm rot="5400000">
          <a:off x="2717763" y="-1060102"/>
          <a:ext cx="458286" cy="4906734"/>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b="0" i="0" kern="1200" spc="-10" dirty="0" smtClean="0">
              <a:cs typeface="Calibri"/>
            </a:rPr>
            <a:t>Midline cerebellar lesions cause </a:t>
          </a:r>
          <a:r>
            <a:rPr lang="en-US" sz="1400" b="0" i="0" kern="1200" spc="-5" dirty="0" smtClean="0">
              <a:solidFill>
                <a:schemeClr val="bg2">
                  <a:lumMod val="75000"/>
                </a:schemeClr>
              </a:solidFill>
              <a:cs typeface="Calibri"/>
            </a:rPr>
            <a:t>truncal</a:t>
          </a:r>
          <a:r>
            <a:rPr lang="en-US" sz="1400" b="0" i="0" kern="1200" spc="130" dirty="0" smtClean="0">
              <a:solidFill>
                <a:schemeClr val="bg2">
                  <a:lumMod val="75000"/>
                </a:schemeClr>
              </a:solidFill>
              <a:cs typeface="Calibri"/>
            </a:rPr>
            <a:t> </a:t>
          </a:r>
          <a:r>
            <a:rPr lang="en-US" sz="1400" b="0" i="0" kern="1200" spc="-15" dirty="0" smtClean="0">
              <a:solidFill>
                <a:schemeClr val="bg2">
                  <a:lumMod val="75000"/>
                </a:schemeClr>
              </a:solidFill>
              <a:cs typeface="Calibri"/>
            </a:rPr>
            <a:t>ataxia.</a:t>
          </a:r>
          <a:endParaRPr lang="en-US" sz="1400" b="0" i="0" kern="1200" dirty="0">
            <a:solidFill>
              <a:schemeClr val="bg2">
                <a:lumMod val="75000"/>
              </a:schemeClr>
            </a:solidFill>
          </a:endParaRPr>
        </a:p>
      </dsp:txBody>
      <dsp:txXfrm rot="-5400000">
        <a:off x="493539" y="1186494"/>
        <a:ext cx="4884362" cy="413542"/>
      </dsp:txXfrm>
    </dsp:sp>
    <dsp:sp modelId="{5767BA77-6125-4BE9-8722-CADD2CE2CA55}">
      <dsp:nvSpPr>
        <dsp:cNvPr id="0" name=""/>
        <dsp:cNvSpPr/>
      </dsp:nvSpPr>
      <dsp:spPr>
        <a:xfrm rot="5400000">
          <a:off x="-105758" y="1850423"/>
          <a:ext cx="705056" cy="493539"/>
        </a:xfrm>
        <a:prstGeom prst="chevron">
          <a:avLst/>
        </a:prstGeom>
        <a:solidFill>
          <a:schemeClr val="bg2">
            <a:lumMod val="9000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en-US" sz="1400" b="0" i="0" kern="1200" dirty="0" smtClean="0"/>
        </a:p>
        <a:p>
          <a:pPr lvl="0" algn="ctr" defTabSz="622300">
            <a:lnSpc>
              <a:spcPct val="90000"/>
            </a:lnSpc>
            <a:spcBef>
              <a:spcPct val="0"/>
            </a:spcBef>
            <a:spcAft>
              <a:spcPct val="35000"/>
            </a:spcAft>
          </a:pPr>
          <a:endParaRPr lang="en-US" sz="1400" b="0" i="0" kern="1200" dirty="0" smtClean="0"/>
        </a:p>
      </dsp:txBody>
      <dsp:txXfrm rot="-5400000">
        <a:off x="1" y="1991435"/>
        <a:ext cx="493539" cy="211517"/>
      </dsp:txXfrm>
    </dsp:sp>
    <dsp:sp modelId="{CFD4E786-E746-4131-A55F-2EA7231C982A}">
      <dsp:nvSpPr>
        <dsp:cNvPr id="0" name=""/>
        <dsp:cNvSpPr/>
      </dsp:nvSpPr>
      <dsp:spPr>
        <a:xfrm rot="5400000">
          <a:off x="2717642" y="-479437"/>
          <a:ext cx="458527" cy="4906734"/>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b="0" i="0" kern="1200" spc="-20" dirty="0" smtClean="0">
              <a:cs typeface="Calibri"/>
            </a:rPr>
            <a:t>Lateral </a:t>
          </a:r>
          <a:r>
            <a:rPr lang="en-US" sz="1400" b="0" i="0" kern="1200" spc="-10" dirty="0" smtClean="0">
              <a:cs typeface="Calibri"/>
            </a:rPr>
            <a:t>cerebellar lesions cause </a:t>
          </a:r>
          <a:r>
            <a:rPr lang="en-US" sz="1400" b="0" i="0" kern="1200" spc="-10" dirty="0" smtClean="0">
              <a:solidFill>
                <a:schemeClr val="bg2">
                  <a:lumMod val="75000"/>
                </a:schemeClr>
              </a:solidFill>
              <a:cs typeface="Calibri"/>
            </a:rPr>
            <a:t>limb</a:t>
          </a:r>
          <a:r>
            <a:rPr lang="en-US" sz="1400" b="0" i="0" kern="1200" spc="105" dirty="0" smtClean="0">
              <a:solidFill>
                <a:schemeClr val="bg2">
                  <a:lumMod val="75000"/>
                </a:schemeClr>
              </a:solidFill>
              <a:cs typeface="Calibri"/>
            </a:rPr>
            <a:t> </a:t>
          </a:r>
          <a:r>
            <a:rPr lang="en-US" sz="1400" b="0" i="0" kern="1200" spc="-15" dirty="0" smtClean="0">
              <a:solidFill>
                <a:schemeClr val="bg2">
                  <a:lumMod val="75000"/>
                </a:schemeClr>
              </a:solidFill>
              <a:cs typeface="Calibri"/>
            </a:rPr>
            <a:t>ataxia.</a:t>
          </a:r>
          <a:endParaRPr lang="en-US" sz="1400" b="0" i="0" kern="1200" dirty="0">
            <a:solidFill>
              <a:schemeClr val="bg2">
                <a:lumMod val="75000"/>
              </a:schemeClr>
            </a:solidFill>
          </a:endParaRPr>
        </a:p>
      </dsp:txBody>
      <dsp:txXfrm rot="-5400000">
        <a:off x="493539" y="1767049"/>
        <a:ext cx="4884351" cy="413761"/>
      </dsp:txXfrm>
    </dsp:sp>
    <dsp:sp modelId="{F9F5704D-7EDE-8646-9A61-FCB48FEF60E6}">
      <dsp:nvSpPr>
        <dsp:cNvPr id="0" name=""/>
        <dsp:cNvSpPr/>
      </dsp:nvSpPr>
      <dsp:spPr>
        <a:xfrm rot="5400000">
          <a:off x="-105758" y="2430967"/>
          <a:ext cx="705056" cy="493539"/>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en-US" sz="1400" b="0" i="0" kern="1200"/>
        </a:p>
      </dsp:txBody>
      <dsp:txXfrm rot="-5400000">
        <a:off x="1" y="2571979"/>
        <a:ext cx="493539" cy="211517"/>
      </dsp:txXfrm>
    </dsp:sp>
    <dsp:sp modelId="{371CEA6F-55D5-0348-ACB4-C332989E2F02}">
      <dsp:nvSpPr>
        <dsp:cNvPr id="0" name=""/>
        <dsp:cNvSpPr/>
      </dsp:nvSpPr>
      <dsp:spPr>
        <a:xfrm rot="5400000">
          <a:off x="2717763" y="100985"/>
          <a:ext cx="458286" cy="4906734"/>
        </a:xfrm>
        <a:prstGeom prst="round2SameRect">
          <a:avLst/>
        </a:prstGeom>
        <a:no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b="0" i="0" kern="1200" dirty="0" smtClean="0"/>
            <a:t>Thalamic infarcts may cause contra lateral ataxia with sensory loss.</a:t>
          </a:r>
          <a:endParaRPr lang="en-US" sz="1400" b="0" i="0" kern="1200" dirty="0"/>
        </a:p>
      </dsp:txBody>
      <dsp:txXfrm rot="-5400000">
        <a:off x="493539" y="2347581"/>
        <a:ext cx="4884362" cy="4135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DEB232-BFC1-491D-B707-1BC2AAB89FD6}">
      <dsp:nvSpPr>
        <dsp:cNvPr id="0" name=""/>
        <dsp:cNvSpPr/>
      </dsp:nvSpPr>
      <dsp:spPr>
        <a:xfrm rot="5400000">
          <a:off x="-130949" y="132861"/>
          <a:ext cx="872997" cy="611098"/>
        </a:xfrm>
        <a:prstGeom prst="chevron">
          <a:avLst/>
        </a:prstGeom>
        <a:solidFill>
          <a:schemeClr val="bg1">
            <a:lumMod val="9500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i="0" u="none" kern="1200" dirty="0" smtClean="0"/>
            <a:t> </a:t>
          </a:r>
          <a:endParaRPr lang="en-US" sz="1400" b="0" i="0" u="none" kern="1200" dirty="0"/>
        </a:p>
      </dsp:txBody>
      <dsp:txXfrm rot="-5400000">
        <a:off x="1" y="307460"/>
        <a:ext cx="611098" cy="261899"/>
      </dsp:txXfrm>
    </dsp:sp>
    <dsp:sp modelId="{1D652661-F93C-4F5C-8B6E-B78CE192E0D0}">
      <dsp:nvSpPr>
        <dsp:cNvPr id="0" name=""/>
        <dsp:cNvSpPr/>
      </dsp:nvSpPr>
      <dsp:spPr>
        <a:xfrm rot="5400000">
          <a:off x="2758128" y="-2145119"/>
          <a:ext cx="567448" cy="4861509"/>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b="0" i="0" u="none" kern="1200" spc="-20" dirty="0" smtClean="0">
              <a:cs typeface="Calibri"/>
            </a:rPr>
            <a:t>Clumsy</a:t>
          </a:r>
          <a:r>
            <a:rPr lang="en-US" sz="1400" b="0" i="0" u="none" kern="1200" spc="-60" dirty="0" smtClean="0">
              <a:cs typeface="Calibri"/>
            </a:rPr>
            <a:t> </a:t>
          </a:r>
          <a:r>
            <a:rPr lang="en-US" sz="1400" b="0" i="0" u="none" kern="1200" spc="-10" dirty="0" smtClean="0">
              <a:cs typeface="Calibri"/>
            </a:rPr>
            <a:t>movements.</a:t>
          </a:r>
          <a:endParaRPr lang="en-US" sz="1400" b="0" i="0" u="none" kern="1200" dirty="0"/>
        </a:p>
      </dsp:txBody>
      <dsp:txXfrm rot="-5400000">
        <a:off x="611098" y="29612"/>
        <a:ext cx="4833808" cy="512046"/>
      </dsp:txXfrm>
    </dsp:sp>
    <dsp:sp modelId="{CD317F75-F457-4043-B4DD-D7C164A49022}">
      <dsp:nvSpPr>
        <dsp:cNvPr id="0" name=""/>
        <dsp:cNvSpPr/>
      </dsp:nvSpPr>
      <dsp:spPr>
        <a:xfrm rot="5400000">
          <a:off x="-130949" y="851687"/>
          <a:ext cx="872997" cy="611098"/>
        </a:xfrm>
        <a:prstGeom prst="chevron">
          <a:avLst/>
        </a:prstGeom>
        <a:solidFill>
          <a:schemeClr val="accent2">
            <a:lumMod val="20000"/>
            <a:lumOff val="8000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i="0" u="none" kern="1200" dirty="0" smtClean="0"/>
            <a:t> </a:t>
          </a:r>
          <a:endParaRPr lang="en-US" sz="1400" b="0" i="0" u="none" kern="1200" dirty="0"/>
        </a:p>
      </dsp:txBody>
      <dsp:txXfrm rot="-5400000">
        <a:off x="1" y="1026286"/>
        <a:ext cx="611098" cy="261899"/>
      </dsp:txXfrm>
    </dsp:sp>
    <dsp:sp modelId="{41693A93-F7E0-4C83-A4C6-EE47D9E8BDA4}">
      <dsp:nvSpPr>
        <dsp:cNvPr id="0" name=""/>
        <dsp:cNvSpPr/>
      </dsp:nvSpPr>
      <dsp:spPr>
        <a:xfrm rot="5400000">
          <a:off x="2758128" y="-1426292"/>
          <a:ext cx="567448" cy="4861509"/>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b="0" i="0" u="none" kern="1200" spc="-10" dirty="0" smtClean="0">
              <a:cs typeface="Calibri"/>
            </a:rPr>
            <a:t>Incoordination </a:t>
          </a:r>
          <a:r>
            <a:rPr lang="en-US" sz="1400" b="0" i="0" u="none" kern="1200" spc="-5" dirty="0" smtClean="0">
              <a:cs typeface="Calibri"/>
            </a:rPr>
            <a:t>of the</a:t>
          </a:r>
          <a:r>
            <a:rPr lang="en-US" sz="1400" b="0" i="0" u="none" kern="1200" spc="-50" dirty="0" smtClean="0">
              <a:cs typeface="Calibri"/>
            </a:rPr>
            <a:t> </a:t>
          </a:r>
          <a:r>
            <a:rPr lang="en-US" sz="1400" b="0" i="0" u="none" kern="1200" spc="-10" dirty="0" smtClean="0">
              <a:cs typeface="Calibri"/>
            </a:rPr>
            <a:t>limbs (intention tremor).</a:t>
          </a:r>
          <a:endParaRPr lang="en-US" sz="1400" b="0" i="0" u="none" kern="1200" dirty="0"/>
        </a:p>
      </dsp:txBody>
      <dsp:txXfrm rot="-5400000">
        <a:off x="611098" y="748439"/>
        <a:ext cx="4833808" cy="512046"/>
      </dsp:txXfrm>
    </dsp:sp>
    <dsp:sp modelId="{9B7FA061-AF8E-48BF-AC19-F2DD0C859110}">
      <dsp:nvSpPr>
        <dsp:cNvPr id="0" name=""/>
        <dsp:cNvSpPr/>
      </dsp:nvSpPr>
      <dsp:spPr>
        <a:xfrm rot="5400000">
          <a:off x="-130949" y="1570514"/>
          <a:ext cx="872997" cy="611098"/>
        </a:xfrm>
        <a:prstGeom prst="chevron">
          <a:avLst/>
        </a:prstGeom>
        <a:solidFill>
          <a:srgbClr val="DCDFE8"/>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i="0" u="none" kern="1200" dirty="0" smtClean="0"/>
            <a:t> </a:t>
          </a:r>
          <a:endParaRPr lang="en-US" sz="1400" b="0" i="0" u="none" kern="1200" dirty="0"/>
        </a:p>
      </dsp:txBody>
      <dsp:txXfrm rot="-5400000">
        <a:off x="1" y="1745113"/>
        <a:ext cx="611098" cy="261899"/>
      </dsp:txXfrm>
    </dsp:sp>
    <dsp:sp modelId="{17291060-593A-4A48-A731-12D9A89D26B6}">
      <dsp:nvSpPr>
        <dsp:cNvPr id="0" name=""/>
        <dsp:cNvSpPr/>
      </dsp:nvSpPr>
      <dsp:spPr>
        <a:xfrm rot="5400000">
          <a:off x="2758128" y="-707466"/>
          <a:ext cx="567448" cy="4861509"/>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b="0" i="0" u="none" kern="1200" spc="-15" dirty="0" smtClean="0">
              <a:cs typeface="Calibri"/>
            </a:rPr>
            <a:t>Reeling </a:t>
          </a:r>
          <a:r>
            <a:rPr lang="en-US" sz="1400" b="0" i="0" u="none" kern="1200" spc="-20" dirty="0" smtClean="0">
              <a:cs typeface="Calibri"/>
            </a:rPr>
            <a:t>gait </a:t>
          </a:r>
          <a:r>
            <a:rPr lang="en-US" sz="1400" b="0" i="0" u="none" kern="1200" spc="-10" dirty="0" smtClean="0">
              <a:cs typeface="Calibri"/>
            </a:rPr>
            <a:t>(wide-based, unsteadiness, </a:t>
          </a:r>
          <a:r>
            <a:rPr lang="en-US" sz="1400" b="0" i="0" u="none" kern="1200" spc="-5" dirty="0" smtClean="0">
              <a:cs typeface="Calibri"/>
            </a:rPr>
            <a:t>and </a:t>
          </a:r>
          <a:r>
            <a:rPr lang="en-US" sz="1400" b="0" i="0" u="none" kern="1200" spc="-10" dirty="0" smtClean="0">
              <a:solidFill>
                <a:schemeClr val="bg1">
                  <a:lumMod val="50000"/>
                </a:schemeClr>
              </a:solidFill>
              <a:cs typeface="Calibri"/>
            </a:rPr>
            <a:t>irregularity </a:t>
          </a:r>
          <a:r>
            <a:rPr lang="en-US" sz="1400" b="0" i="0" u="none" kern="1200" spc="-5" dirty="0" smtClean="0">
              <a:solidFill>
                <a:schemeClr val="bg1">
                  <a:lumMod val="50000"/>
                </a:schemeClr>
              </a:solidFill>
              <a:cs typeface="Calibri"/>
            </a:rPr>
            <a:t>of </a:t>
          </a:r>
          <a:r>
            <a:rPr lang="en-US" sz="1400" b="0" i="0" u="none" kern="1200" spc="-20" dirty="0" smtClean="0">
              <a:solidFill>
                <a:schemeClr val="bg1">
                  <a:lumMod val="50000"/>
                </a:schemeClr>
              </a:solidFill>
              <a:cs typeface="Calibri"/>
            </a:rPr>
            <a:t>steps,  </a:t>
          </a:r>
          <a:r>
            <a:rPr lang="en-US" sz="1400" b="0" i="0" u="none" kern="1200" spc="-10" dirty="0" smtClean="0">
              <a:solidFill>
                <a:schemeClr val="bg1">
                  <a:lumMod val="50000"/>
                </a:schemeClr>
              </a:solidFill>
              <a:cs typeface="Calibri"/>
            </a:rPr>
            <a:t>often </a:t>
          </a:r>
          <a:r>
            <a:rPr lang="en-US" sz="1400" b="0" i="0" u="none" kern="1200" spc="-5" dirty="0" smtClean="0">
              <a:solidFill>
                <a:schemeClr val="bg1">
                  <a:lumMod val="50000"/>
                </a:schemeClr>
              </a:solidFill>
              <a:cs typeface="Calibri"/>
            </a:rPr>
            <a:t>with a </a:t>
          </a:r>
          <a:r>
            <a:rPr lang="en-US" sz="1400" b="0" i="0" u="none" kern="1200" spc="-10" dirty="0" smtClean="0">
              <a:solidFill>
                <a:schemeClr val="bg1">
                  <a:lumMod val="50000"/>
                </a:schemeClr>
              </a:solidFill>
              <a:cs typeface="Calibri"/>
            </a:rPr>
            <a:t>tendency </a:t>
          </a:r>
          <a:r>
            <a:rPr lang="en-US" sz="1400" b="0" i="0" u="none" kern="1200" spc="-15" dirty="0" smtClean="0">
              <a:solidFill>
                <a:schemeClr val="bg1">
                  <a:lumMod val="50000"/>
                </a:schemeClr>
              </a:solidFill>
              <a:cs typeface="Calibri"/>
            </a:rPr>
            <a:t>to </a:t>
          </a:r>
          <a:r>
            <a:rPr lang="en-US" sz="1400" b="0" i="0" u="none" kern="1200" spc="-20" dirty="0" smtClean="0">
              <a:solidFill>
                <a:schemeClr val="bg1">
                  <a:lumMod val="50000"/>
                </a:schemeClr>
              </a:solidFill>
              <a:cs typeface="Calibri"/>
            </a:rPr>
            <a:t>fall </a:t>
          </a:r>
          <a:r>
            <a:rPr lang="en-US" sz="1400" b="0" i="0" u="none" kern="1200" spc="-15" dirty="0" smtClean="0">
              <a:solidFill>
                <a:schemeClr val="bg1">
                  <a:lumMod val="50000"/>
                </a:schemeClr>
              </a:solidFill>
              <a:cs typeface="Calibri"/>
            </a:rPr>
            <a:t>to </a:t>
          </a:r>
          <a:r>
            <a:rPr lang="en-US" sz="1400" b="0" i="0" u="none" kern="1200" spc="-10" dirty="0" smtClean="0">
              <a:solidFill>
                <a:schemeClr val="bg1">
                  <a:lumMod val="50000"/>
                </a:schemeClr>
              </a:solidFill>
              <a:cs typeface="Calibri"/>
            </a:rPr>
            <a:t>one </a:t>
          </a:r>
          <a:r>
            <a:rPr lang="en-US" sz="1400" b="0" i="0" u="none" kern="1200" spc="-5" dirty="0" smtClean="0">
              <a:solidFill>
                <a:schemeClr val="bg1">
                  <a:lumMod val="50000"/>
                </a:schemeClr>
              </a:solidFill>
              <a:cs typeface="Calibri"/>
            </a:rPr>
            <a:t>or </a:t>
          </a:r>
          <a:r>
            <a:rPr lang="en-US" sz="1400" b="0" i="0" u="none" kern="1200" spc="-10" dirty="0" smtClean="0">
              <a:solidFill>
                <a:schemeClr val="bg1">
                  <a:lumMod val="50000"/>
                </a:schemeClr>
              </a:solidFill>
              <a:cs typeface="Calibri"/>
            </a:rPr>
            <a:t>other side,  </a:t>
          </a:r>
          <a:r>
            <a:rPr lang="en-US" sz="1400" b="0" i="0" u="none" kern="1200" spc="-25" dirty="0" smtClean="0">
              <a:solidFill>
                <a:schemeClr val="bg1">
                  <a:lumMod val="50000"/>
                </a:schemeClr>
              </a:solidFill>
              <a:cs typeface="Calibri"/>
            </a:rPr>
            <a:t>forward </a:t>
          </a:r>
          <a:r>
            <a:rPr lang="en-US" sz="1400" b="0" i="0" u="none" kern="1200" spc="-5" dirty="0" smtClean="0">
              <a:solidFill>
                <a:schemeClr val="bg1">
                  <a:lumMod val="50000"/>
                </a:schemeClr>
              </a:solidFill>
              <a:cs typeface="Calibri"/>
            </a:rPr>
            <a:t>or </a:t>
          </a:r>
          <a:r>
            <a:rPr lang="en-US" sz="1400" b="0" i="0" u="none" kern="1200" spc="-15" dirty="0" smtClean="0">
              <a:solidFill>
                <a:schemeClr val="bg1">
                  <a:lumMod val="50000"/>
                </a:schemeClr>
              </a:solidFill>
              <a:cs typeface="Calibri"/>
            </a:rPr>
            <a:t>backward).</a:t>
          </a:r>
          <a:endParaRPr lang="en-US" sz="1400" b="0" i="0" u="none" kern="1200" dirty="0">
            <a:solidFill>
              <a:schemeClr val="bg1">
                <a:lumMod val="50000"/>
              </a:schemeClr>
            </a:solidFill>
          </a:endParaRPr>
        </a:p>
      </dsp:txBody>
      <dsp:txXfrm rot="-5400000">
        <a:off x="611098" y="1467265"/>
        <a:ext cx="4833808" cy="512046"/>
      </dsp:txXfrm>
    </dsp:sp>
    <dsp:sp modelId="{5767BA77-6125-4BE9-8722-CADD2CE2CA55}">
      <dsp:nvSpPr>
        <dsp:cNvPr id="0" name=""/>
        <dsp:cNvSpPr/>
      </dsp:nvSpPr>
      <dsp:spPr>
        <a:xfrm rot="5400000">
          <a:off x="-130949" y="2289340"/>
          <a:ext cx="872997" cy="611098"/>
        </a:xfrm>
        <a:prstGeom prst="chevron">
          <a:avLst/>
        </a:prstGeom>
        <a:solidFill>
          <a:schemeClr val="bg2">
            <a:lumMod val="9000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en-US" sz="1400" b="0" i="0" u="none" kern="1200" dirty="0"/>
        </a:p>
      </dsp:txBody>
      <dsp:txXfrm rot="-5400000">
        <a:off x="1" y="2463939"/>
        <a:ext cx="611098" cy="261899"/>
      </dsp:txXfrm>
    </dsp:sp>
    <dsp:sp modelId="{CFD4E786-E746-4131-A55F-2EA7231C982A}">
      <dsp:nvSpPr>
        <dsp:cNvPr id="0" name=""/>
        <dsp:cNvSpPr/>
      </dsp:nvSpPr>
      <dsp:spPr>
        <a:xfrm rot="5400000">
          <a:off x="2758128" y="11360"/>
          <a:ext cx="567448" cy="4861509"/>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b="0" i="0" u="none" kern="1200" spc="-10" dirty="0" smtClean="0">
              <a:cs typeface="Calibri"/>
            </a:rPr>
            <a:t>Alcoholic </a:t>
          </a:r>
          <a:r>
            <a:rPr lang="en-US" sz="1400" b="0" i="0" u="none" kern="1200" spc="-20" dirty="0" smtClean="0">
              <a:cs typeface="Calibri"/>
            </a:rPr>
            <a:t>intoxication </a:t>
          </a:r>
          <a:r>
            <a:rPr lang="en-US" sz="1400" b="0" i="0" u="none" kern="1200" spc="-15" dirty="0" smtClean="0">
              <a:cs typeface="Calibri"/>
            </a:rPr>
            <a:t>produces </a:t>
          </a:r>
          <a:r>
            <a:rPr lang="en-US" sz="1400" b="0" i="0" u="none" kern="1200" spc="-5" dirty="0" smtClean="0">
              <a:cs typeface="Calibri"/>
            </a:rPr>
            <a:t>similar</a:t>
          </a:r>
          <a:r>
            <a:rPr lang="en-US" sz="1400" b="0" i="0" u="none" kern="1200" spc="135" dirty="0" smtClean="0">
              <a:cs typeface="Calibri"/>
            </a:rPr>
            <a:t> </a:t>
          </a:r>
          <a:r>
            <a:rPr lang="en-US" sz="1400" b="0" i="0" u="none" kern="1200" spc="-20" dirty="0" smtClean="0">
              <a:cs typeface="Calibri"/>
            </a:rPr>
            <a:t>effects.</a:t>
          </a:r>
          <a:endParaRPr lang="en-US" sz="1400" b="0" i="0" u="none" kern="1200" dirty="0"/>
        </a:p>
      </dsp:txBody>
      <dsp:txXfrm rot="-5400000">
        <a:off x="611098" y="2186092"/>
        <a:ext cx="4833808" cy="51204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4A95C3-525D-4F91-BA2A-BE8EDE06AC10}" type="datetimeFigureOut">
              <a:rPr lang="en-US" smtClean="0"/>
              <a:t>10/21/17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205093-C804-447C-A940-865EF0339665}" type="slidenum">
              <a:rPr lang="en-US" smtClean="0"/>
              <a:t>‹#›</a:t>
            </a:fld>
            <a:endParaRPr lang="en-US" dirty="0"/>
          </a:p>
        </p:txBody>
      </p:sp>
    </p:spTree>
    <p:extLst>
      <p:ext uri="{BB962C8B-B14F-4D97-AF65-F5344CB8AC3E}">
        <p14:creationId xmlns:p14="http://schemas.microsoft.com/office/powerpoint/2010/main" val="695063854"/>
      </p:ext>
    </p:extLst>
  </p:cSld>
  <p:clrMap bg1="lt1" tx1="dk1" bg2="lt2" tx2="dk2" accent1="accent1" accent2="accent2" accent3="accent3" accent4="accent4" accent5="accent5" accent6="accent6" hlink="hlink" folHlink="folHlink"/>
  <p:notesStyle>
    <a:lvl1pPr marL="0" algn="l" defTabSz="1015898" rtl="0" eaLnBrk="1" latinLnBrk="0" hangingPunct="1">
      <a:defRPr sz="1300" kern="1200">
        <a:solidFill>
          <a:schemeClr val="tx1"/>
        </a:solidFill>
        <a:latin typeface="+mn-lt"/>
        <a:ea typeface="+mn-ea"/>
        <a:cs typeface="+mn-cs"/>
      </a:defRPr>
    </a:lvl1pPr>
    <a:lvl2pPr marL="507949" algn="l" defTabSz="1015898" rtl="0" eaLnBrk="1" latinLnBrk="0" hangingPunct="1">
      <a:defRPr sz="1300" kern="1200">
        <a:solidFill>
          <a:schemeClr val="tx1"/>
        </a:solidFill>
        <a:latin typeface="+mn-lt"/>
        <a:ea typeface="+mn-ea"/>
        <a:cs typeface="+mn-cs"/>
      </a:defRPr>
    </a:lvl2pPr>
    <a:lvl3pPr marL="1015898" algn="l" defTabSz="1015898" rtl="0" eaLnBrk="1" latinLnBrk="0" hangingPunct="1">
      <a:defRPr sz="1300" kern="1200">
        <a:solidFill>
          <a:schemeClr val="tx1"/>
        </a:solidFill>
        <a:latin typeface="+mn-lt"/>
        <a:ea typeface="+mn-ea"/>
        <a:cs typeface="+mn-cs"/>
      </a:defRPr>
    </a:lvl3pPr>
    <a:lvl4pPr marL="1523848" algn="l" defTabSz="1015898" rtl="0" eaLnBrk="1" latinLnBrk="0" hangingPunct="1">
      <a:defRPr sz="1300" kern="1200">
        <a:solidFill>
          <a:schemeClr val="tx1"/>
        </a:solidFill>
        <a:latin typeface="+mn-lt"/>
        <a:ea typeface="+mn-ea"/>
        <a:cs typeface="+mn-cs"/>
      </a:defRPr>
    </a:lvl4pPr>
    <a:lvl5pPr marL="2031797" algn="l" defTabSz="1015898" rtl="0" eaLnBrk="1" latinLnBrk="0" hangingPunct="1">
      <a:defRPr sz="1300" kern="1200">
        <a:solidFill>
          <a:schemeClr val="tx1"/>
        </a:solidFill>
        <a:latin typeface="+mn-lt"/>
        <a:ea typeface="+mn-ea"/>
        <a:cs typeface="+mn-cs"/>
      </a:defRPr>
    </a:lvl5pPr>
    <a:lvl6pPr marL="2539746" algn="l" defTabSz="1015898" rtl="0" eaLnBrk="1" latinLnBrk="0" hangingPunct="1">
      <a:defRPr sz="1300" kern="1200">
        <a:solidFill>
          <a:schemeClr val="tx1"/>
        </a:solidFill>
        <a:latin typeface="+mn-lt"/>
        <a:ea typeface="+mn-ea"/>
        <a:cs typeface="+mn-cs"/>
      </a:defRPr>
    </a:lvl6pPr>
    <a:lvl7pPr marL="3047695" algn="l" defTabSz="1015898" rtl="0" eaLnBrk="1" latinLnBrk="0" hangingPunct="1">
      <a:defRPr sz="1300" kern="1200">
        <a:solidFill>
          <a:schemeClr val="tx1"/>
        </a:solidFill>
        <a:latin typeface="+mn-lt"/>
        <a:ea typeface="+mn-ea"/>
        <a:cs typeface="+mn-cs"/>
      </a:defRPr>
    </a:lvl7pPr>
    <a:lvl8pPr marL="3555644" algn="l" defTabSz="1015898" rtl="0" eaLnBrk="1" latinLnBrk="0" hangingPunct="1">
      <a:defRPr sz="1300" kern="1200">
        <a:solidFill>
          <a:schemeClr val="tx1"/>
        </a:solidFill>
        <a:latin typeface="+mn-lt"/>
        <a:ea typeface="+mn-ea"/>
        <a:cs typeface="+mn-cs"/>
      </a:defRPr>
    </a:lvl8pPr>
    <a:lvl9pPr marL="4063594" algn="l" defTabSz="1015898"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205093-C804-447C-A940-865EF0339665}" type="slidenum">
              <a:rPr lang="en-US" smtClean="0"/>
              <a:t>1</a:t>
            </a:fld>
            <a:endParaRPr lang="en-US" dirty="0"/>
          </a:p>
        </p:txBody>
      </p:sp>
    </p:spTree>
    <p:extLst>
      <p:ext uri="{BB962C8B-B14F-4D97-AF65-F5344CB8AC3E}">
        <p14:creationId xmlns:p14="http://schemas.microsoft.com/office/powerpoint/2010/main" val="3878829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05093-C804-447C-A940-865EF0339665}"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1303219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625177" y="3886200"/>
            <a:ext cx="9141618" cy="990600"/>
          </a:xfrm>
        </p:spPr>
        <p:txBody>
          <a:bodyPr anchor="t" anchorCtr="0"/>
          <a:lstStyle>
            <a:lvl1pPr algn="r">
              <a:defRPr sz="36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625177" y="5124453"/>
            <a:ext cx="9141618" cy="533400"/>
          </a:xfrm>
        </p:spPr>
        <p:txBody>
          <a:bodyPr/>
          <a:lstStyle>
            <a:lvl1pPr marL="0" indent="0" algn="r">
              <a:buNone/>
              <a:defRPr sz="2200">
                <a:solidFill>
                  <a:schemeClr val="tx2"/>
                </a:solidFill>
                <a:latin typeface="+mj-lt"/>
                <a:ea typeface="+mj-ea"/>
                <a:cs typeface="+mj-cs"/>
              </a:defRPr>
            </a:lvl1pPr>
            <a:lvl2pPr marL="507949" indent="0" algn="ctr">
              <a:buNone/>
            </a:lvl2pPr>
            <a:lvl3pPr marL="1015898" indent="0" algn="ctr">
              <a:buNone/>
            </a:lvl3pPr>
            <a:lvl4pPr marL="1523848" indent="0" algn="ctr">
              <a:buNone/>
            </a:lvl4pPr>
            <a:lvl5pPr marL="2031797" indent="0" algn="ctr">
              <a:buNone/>
            </a:lvl5pPr>
            <a:lvl6pPr marL="2539746" indent="0" algn="ctr">
              <a:buNone/>
            </a:lvl6pPr>
            <a:lvl7pPr marL="3047695" indent="0" algn="ctr">
              <a:buNone/>
            </a:lvl7pPr>
            <a:lvl8pPr marL="3555644" indent="0" algn="ctr">
              <a:buNone/>
            </a:lvl8pPr>
            <a:lvl9pPr marL="4063594" indent="0" algn="ctr">
              <a:buNone/>
            </a:lvl9pPr>
          </a:lstStyle>
          <a:p>
            <a:r>
              <a:rPr kumimoji="0" lang="en-US"/>
              <a:t>Click to edit Master subtitle style</a:t>
            </a:r>
          </a:p>
        </p:txBody>
      </p:sp>
      <p:sp>
        <p:nvSpPr>
          <p:cNvPr id="28" name="Date Placeholder 27"/>
          <p:cNvSpPr>
            <a:spLocks noGrp="1"/>
          </p:cNvSpPr>
          <p:nvPr>
            <p:ph type="dt" sz="half" idx="10"/>
          </p:nvPr>
        </p:nvSpPr>
        <p:spPr>
          <a:xfrm>
            <a:off x="8532195" y="6355080"/>
            <a:ext cx="3047207" cy="365760"/>
          </a:xfrm>
        </p:spPr>
        <p:txBody>
          <a:bodyPr/>
          <a:lstStyle>
            <a:lvl1pPr>
              <a:defRPr sz="1600"/>
            </a:lvl1pPr>
          </a:lstStyle>
          <a:p>
            <a:fld id="{25377462-29DF-4DF7-9A87-A3B2331BF22E}" type="datetime1">
              <a:rPr lang="en-US" smtClean="0"/>
              <a:t>10/21/17</a:t>
            </a:fld>
            <a:endParaRPr lang="en-US" dirty="0"/>
          </a:p>
        </p:txBody>
      </p:sp>
      <p:sp>
        <p:nvSpPr>
          <p:cNvPr id="17" name="Footer Placeholder 16"/>
          <p:cNvSpPr>
            <a:spLocks noGrp="1"/>
          </p:cNvSpPr>
          <p:nvPr>
            <p:ph type="ftr" sz="quarter" idx="11"/>
          </p:nvPr>
        </p:nvSpPr>
        <p:spPr>
          <a:xfrm>
            <a:off x="3863860" y="6355080"/>
            <a:ext cx="4631754" cy="365760"/>
          </a:xfrm>
        </p:spPr>
        <p:txBody>
          <a:bodyPr/>
          <a:lstStyle/>
          <a:p>
            <a:endParaRPr lang="en-US" dirty="0"/>
          </a:p>
        </p:txBody>
      </p:sp>
      <p:sp>
        <p:nvSpPr>
          <p:cNvPr id="29" name="Slide Number Placeholder 28"/>
          <p:cNvSpPr>
            <a:spLocks noGrp="1"/>
          </p:cNvSpPr>
          <p:nvPr>
            <p:ph type="sldNum" sz="quarter" idx="12"/>
          </p:nvPr>
        </p:nvSpPr>
        <p:spPr>
          <a:xfrm>
            <a:off x="1621132" y="6355080"/>
            <a:ext cx="1625177" cy="365760"/>
          </a:xfrm>
        </p:spPr>
        <p:txBody>
          <a:bodyPr/>
          <a:lstStyle/>
          <a:p>
            <a:fld id="{4929A69E-7D8F-4515-9605-0315ABD4F316}" type="slidenum">
              <a:rPr lang="en-US" smtClean="0"/>
              <a:t>‹#›</a:t>
            </a:fld>
            <a:endParaRPr lang="en-US" dirty="0"/>
          </a:p>
        </p:txBody>
      </p:sp>
      <p:sp>
        <p:nvSpPr>
          <p:cNvPr id="21" name="Rectangle 20"/>
          <p:cNvSpPr/>
          <p:nvPr/>
        </p:nvSpPr>
        <p:spPr>
          <a:xfrm>
            <a:off x="1206186" y="3648075"/>
            <a:ext cx="975106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33" name="Rectangle 32"/>
          <p:cNvSpPr/>
          <p:nvPr/>
        </p:nvSpPr>
        <p:spPr>
          <a:xfrm>
            <a:off x="1218883" y="5048250"/>
            <a:ext cx="975106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22" name="Rectangle 21"/>
          <p:cNvSpPr/>
          <p:nvPr/>
        </p:nvSpPr>
        <p:spPr>
          <a:xfrm>
            <a:off x="1206204" y="3648075"/>
            <a:ext cx="304721"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32" name="Rectangle 31"/>
          <p:cNvSpPr/>
          <p:nvPr/>
        </p:nvSpPr>
        <p:spPr>
          <a:xfrm>
            <a:off x="1218882" y="5048250"/>
            <a:ext cx="304721"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EA8ADFE-DE17-4FB7-87B4-7EE3AFCF0ADE}" type="datetime1">
              <a:rPr lang="en-US" smtClean="0"/>
              <a:t>10/21/17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81"/>
            <a:ext cx="2742486"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441" y="274681"/>
            <a:ext cx="802431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34710EC-7F9A-4B9E-957B-CE4878AA0D23}" type="datetime1">
              <a:rPr lang="en-US" smtClean="0"/>
              <a:t>10/21/17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
        <p:nvSpPr>
          <p:cNvPr id="7" name="Straight Connector 6"/>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8" name="Isosceles Triangle 7"/>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9" name="Straight Connector 8"/>
          <p:cNvSpPr>
            <a:spLocks noChangeShapeType="1"/>
          </p:cNvSpPr>
          <p:nvPr/>
        </p:nvSpPr>
        <p:spPr bwMode="auto">
          <a:xfrm rot="5400000">
            <a:off x="5812560"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F41DE694-A001-456E-8D89-C5FF30063482}" type="datetime1">
              <a:rPr lang="en-US" smtClean="0"/>
              <a:t>10/21/17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
        <p:nvSpPr>
          <p:cNvPr id="8" name="Content Placeholder 7"/>
          <p:cNvSpPr>
            <a:spLocks noGrp="1"/>
          </p:cNvSpPr>
          <p:nvPr>
            <p:ph sz="quarter" idx="1"/>
          </p:nvPr>
        </p:nvSpPr>
        <p:spPr>
          <a:xfrm>
            <a:off x="609460" y="1219200"/>
            <a:ext cx="10969943"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25177" y="2971803"/>
            <a:ext cx="9141618" cy="1066800"/>
          </a:xfrm>
        </p:spPr>
        <p:txBody>
          <a:bodyPr anchor="t" anchorCtr="0"/>
          <a:lstStyle>
            <a:lvl1pPr algn="r">
              <a:buNone/>
              <a:defRPr sz="3600" b="0" cap="none" baseline="0"/>
            </a:lvl1pPr>
          </a:lstStyle>
          <a:p>
            <a:r>
              <a:rPr kumimoji="0" lang="en-US"/>
              <a:t>Click to edit Master title style</a:t>
            </a:r>
          </a:p>
        </p:txBody>
      </p:sp>
      <p:sp>
        <p:nvSpPr>
          <p:cNvPr id="3" name="Text Placeholder 2"/>
          <p:cNvSpPr>
            <a:spLocks noGrp="1"/>
          </p:cNvSpPr>
          <p:nvPr>
            <p:ph type="body" idx="1"/>
          </p:nvPr>
        </p:nvSpPr>
        <p:spPr>
          <a:xfrm>
            <a:off x="1726753" y="4267200"/>
            <a:ext cx="9040045" cy="1143000"/>
          </a:xfrm>
        </p:spPr>
        <p:txBody>
          <a:bodyPr anchor="t" anchorCtr="0"/>
          <a:lstStyle>
            <a:lvl1pPr marL="0" indent="0" algn="r">
              <a:buNone/>
              <a:defRPr sz="2200">
                <a:solidFill>
                  <a:schemeClr val="tx1">
                    <a:tint val="75000"/>
                  </a:schemeClr>
                </a:solidFill>
              </a:defRPr>
            </a:lvl1pPr>
            <a:lvl2pPr>
              <a:buNone/>
              <a:defRPr sz="20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8532195" y="6355080"/>
            <a:ext cx="3047207" cy="365760"/>
          </a:xfrm>
        </p:spPr>
        <p:txBody>
          <a:bodyPr/>
          <a:lstStyle/>
          <a:p>
            <a:fld id="{2AC42BDF-45E4-45D1-AC1B-B0D7EAFB28DA}" type="datetime1">
              <a:rPr lang="en-US" smtClean="0"/>
              <a:t>10/21/17</a:t>
            </a:fld>
            <a:endParaRPr lang="en-US" dirty="0"/>
          </a:p>
        </p:txBody>
      </p:sp>
      <p:sp>
        <p:nvSpPr>
          <p:cNvPr id="5" name="Footer Placeholder 4"/>
          <p:cNvSpPr>
            <a:spLocks noGrp="1"/>
          </p:cNvSpPr>
          <p:nvPr>
            <p:ph type="ftr" sz="quarter" idx="11"/>
          </p:nvPr>
        </p:nvSpPr>
        <p:spPr>
          <a:xfrm>
            <a:off x="3863860" y="6355080"/>
            <a:ext cx="4631754" cy="365760"/>
          </a:xfrm>
        </p:spPr>
        <p:txBody>
          <a:bodyPr/>
          <a:lstStyle/>
          <a:p>
            <a:endParaRPr lang="en-US" dirty="0"/>
          </a:p>
        </p:txBody>
      </p:sp>
      <p:sp>
        <p:nvSpPr>
          <p:cNvPr id="6" name="Slide Number Placeholder 5"/>
          <p:cNvSpPr>
            <a:spLocks noGrp="1"/>
          </p:cNvSpPr>
          <p:nvPr>
            <p:ph type="sldNum" sz="quarter" idx="12"/>
          </p:nvPr>
        </p:nvSpPr>
        <p:spPr>
          <a:xfrm>
            <a:off x="1426095" y="6355080"/>
            <a:ext cx="2027408" cy="365760"/>
          </a:xfrm>
        </p:spPr>
        <p:txBody>
          <a:bodyPr/>
          <a:lstStyle/>
          <a:p>
            <a:fld id="{4929A69E-7D8F-4515-9605-0315ABD4F316}" type="slidenum">
              <a:rPr lang="en-US" smtClean="0"/>
              <a:t>‹#›</a:t>
            </a:fld>
            <a:endParaRPr lang="en-US" dirty="0"/>
          </a:p>
        </p:txBody>
      </p:sp>
      <p:sp>
        <p:nvSpPr>
          <p:cNvPr id="7" name="Rectangle 6"/>
          <p:cNvSpPr/>
          <p:nvPr/>
        </p:nvSpPr>
        <p:spPr>
          <a:xfrm>
            <a:off x="1218883" y="2819400"/>
            <a:ext cx="975106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8" name="Rectangle 7"/>
          <p:cNvSpPr/>
          <p:nvPr/>
        </p:nvSpPr>
        <p:spPr>
          <a:xfrm>
            <a:off x="1218882" y="2819400"/>
            <a:ext cx="304721"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0F069102-33A0-49ED-8A43-9F25AFF7CBAC}" type="datetime1">
              <a:rPr lang="en-US" smtClean="0"/>
              <a:t>10/21/17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9" name="Content Placeholder 8"/>
          <p:cNvSpPr>
            <a:spLocks noGrp="1"/>
          </p:cNvSpPr>
          <p:nvPr>
            <p:ph sz="quarter" idx="1"/>
          </p:nvPr>
        </p:nvSpPr>
        <p:spPr>
          <a:xfrm>
            <a:off x="609442" y="1219200"/>
            <a:ext cx="5387461"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174658" y="1216155"/>
            <a:ext cx="5387461"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609460" y="1285875"/>
            <a:ext cx="5385514" cy="685800"/>
          </a:xfrm>
          <a:noFill/>
          <a:ln>
            <a:noFill/>
          </a:ln>
        </p:spPr>
        <p:txBody>
          <a:bodyPr lIns="101590" anchor="b" anchorCtr="0">
            <a:noAutofit/>
          </a:bodyPr>
          <a:lstStyle>
            <a:lvl1pPr marL="0" indent="0">
              <a:buNone/>
              <a:defRPr sz="2700" b="1">
                <a:solidFill>
                  <a:schemeClr val="accent2"/>
                </a:solidFill>
              </a:defRPr>
            </a:lvl1pPr>
            <a:lvl2pPr>
              <a:buNone/>
              <a:defRPr sz="2200" b="1"/>
            </a:lvl2pPr>
            <a:lvl3pPr>
              <a:buNone/>
              <a:defRPr sz="2000" b="1"/>
            </a:lvl3pPr>
            <a:lvl4pPr>
              <a:buNone/>
              <a:defRPr sz="1800" b="1"/>
            </a:lvl4pPr>
            <a:lvl5pPr>
              <a:buNone/>
              <a:defRPr sz="18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5990" y="1295400"/>
            <a:ext cx="5387630" cy="685800"/>
          </a:xfrm>
          <a:noFill/>
          <a:ln>
            <a:noFill/>
          </a:ln>
        </p:spPr>
        <p:txBody>
          <a:bodyPr lIns="101590" anchor="b" anchorCtr="0"/>
          <a:lstStyle>
            <a:lvl1pPr marL="0" indent="0">
              <a:buNone/>
              <a:defRPr sz="2700" b="1">
                <a:solidFill>
                  <a:schemeClr val="accent2"/>
                </a:solidFill>
              </a:defRPr>
            </a:lvl1pPr>
            <a:lvl2pPr>
              <a:buNone/>
              <a:defRPr sz="2200" b="1"/>
            </a:lvl2pPr>
            <a:lvl3pPr>
              <a:buNone/>
              <a:defRPr sz="2000" b="1"/>
            </a:lvl3pPr>
            <a:lvl4pPr>
              <a:buNone/>
              <a:defRPr sz="1800" b="1"/>
            </a:lvl4pPr>
            <a:lvl5pPr>
              <a:buNone/>
              <a:defRPr sz="18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A952F38D-77B9-4A13-B402-596108990702}" type="datetime1">
              <a:rPr lang="en-US" smtClean="0"/>
              <a:t>10/21/17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929A69E-7D8F-4515-9605-0315ABD4F316}" type="slidenum">
              <a:rPr lang="en-US" smtClean="0"/>
              <a:t>‹#›</a:t>
            </a:fld>
            <a:endParaRPr lang="en-US" dirty="0"/>
          </a:p>
        </p:txBody>
      </p:sp>
      <p:sp>
        <p:nvSpPr>
          <p:cNvPr id="11" name="Content Placeholder 10"/>
          <p:cNvSpPr>
            <a:spLocks noGrp="1"/>
          </p:cNvSpPr>
          <p:nvPr>
            <p:ph sz="quarter" idx="2"/>
          </p:nvPr>
        </p:nvSpPr>
        <p:spPr>
          <a:xfrm>
            <a:off x="609462" y="2133600"/>
            <a:ext cx="5383397"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196004" y="2133600"/>
            <a:ext cx="5383397"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6517C583-C7CA-46EB-9433-76E3128A28D2}" type="datetime1">
              <a:rPr lang="en-US" smtClean="0"/>
              <a:t>10/21/17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929A69E-7D8F-4515-9605-0315ABD4F316}" type="slidenum">
              <a:rPr lang="en-US" smtClean="0"/>
              <a:t>‹#›</a:t>
            </a:fld>
            <a:endParaRPr lang="en-US" dirty="0"/>
          </a:p>
        </p:txBody>
      </p:sp>
      <p:sp>
        <p:nvSpPr>
          <p:cNvPr id="6" name="Isosceles Triangle 5"/>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954F8B-541A-4291-A5F8-6DA28722854A}" type="datetime1">
              <a:rPr lang="en-US" smtClean="0"/>
              <a:t>10/21/17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929A69E-7D8F-4515-9605-0315ABD4F316}" type="slidenum">
              <a:rPr lang="en-US" smtClean="0"/>
              <a:t>‹#›</a:t>
            </a:fld>
            <a:endParaRPr lang="en-US" dirty="0"/>
          </a:p>
        </p:txBody>
      </p:sp>
      <p:sp>
        <p:nvSpPr>
          <p:cNvPr id="5" name="Straight Connector 4"/>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6" name="Isosceles Triangle 5"/>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30625" y="304800"/>
            <a:ext cx="3351927" cy="838200"/>
          </a:xfrm>
        </p:spPr>
        <p:txBody>
          <a:bodyPr anchor="b" anchorCtr="0">
            <a:noAutofit/>
          </a:bodyPr>
          <a:lstStyle>
            <a:lvl1pPr algn="l">
              <a:buNone/>
              <a:defRPr sz="22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8430625" y="1219213"/>
            <a:ext cx="3351927" cy="4843463"/>
          </a:xfrm>
        </p:spPr>
        <p:txBody>
          <a:bodyPr/>
          <a:lstStyle>
            <a:lvl1pPr marL="0" indent="0">
              <a:lnSpc>
                <a:spcPts val="2444"/>
              </a:lnSpc>
              <a:spcAft>
                <a:spcPts val="1111"/>
              </a:spcAft>
              <a:buNone/>
              <a:defRPr sz="1800">
                <a:solidFill>
                  <a:schemeClr val="tx2"/>
                </a:solidFill>
              </a:defRPr>
            </a:lvl1pPr>
            <a:lvl2pPr>
              <a:buNone/>
              <a:defRPr sz="1300"/>
            </a:lvl2pPr>
            <a:lvl3pPr>
              <a:buNone/>
              <a:defRPr sz="1100"/>
            </a:lvl3pPr>
            <a:lvl4pPr>
              <a:buNone/>
              <a:defRPr sz="1000"/>
            </a:lvl4pPr>
            <a:lvl5pPr>
              <a:buNone/>
              <a:defRPr sz="10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2682AABB-FF5E-4A96-8D96-CD378F4FF3A0}" type="datetime1">
              <a:rPr lang="en-US" smtClean="0"/>
              <a:t>10/21/17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8" name="Straight Connector 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10" name="Straight Connector 9"/>
          <p:cNvSpPr>
            <a:spLocks noChangeShapeType="1"/>
          </p:cNvSpPr>
          <p:nvPr/>
        </p:nvSpPr>
        <p:spPr bwMode="auto">
          <a:xfrm rot="5400000">
            <a:off x="5217889"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9" name="Isosceles Triangle 8"/>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12" name="Content Placeholder 11"/>
          <p:cNvSpPr>
            <a:spLocks noGrp="1"/>
          </p:cNvSpPr>
          <p:nvPr>
            <p:ph sz="quarter" idx="1"/>
          </p:nvPr>
        </p:nvSpPr>
        <p:spPr>
          <a:xfrm>
            <a:off x="406294" y="304803"/>
            <a:ext cx="7618016"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460" y="500856"/>
            <a:ext cx="10969943" cy="674688"/>
          </a:xfrm>
          <a:ln>
            <a:solidFill>
              <a:schemeClr val="accent1"/>
            </a:solidFill>
          </a:ln>
        </p:spPr>
        <p:txBody>
          <a:bodyPr lIns="304770" anchor="ctr"/>
          <a:lstStyle>
            <a:lvl1pPr algn="r">
              <a:buNone/>
              <a:defRPr sz="22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609460" y="1905000"/>
            <a:ext cx="10969943" cy="4270248"/>
          </a:xfrm>
          <a:solidFill>
            <a:schemeClr val="tx1">
              <a:shade val="50000"/>
            </a:schemeClr>
          </a:solidFill>
          <a:ln>
            <a:noFill/>
          </a:ln>
          <a:effectLst/>
        </p:spPr>
        <p:txBody>
          <a:bodyPr/>
          <a:lstStyle>
            <a:lvl1pPr marL="0" indent="0">
              <a:spcBef>
                <a:spcPts val="667"/>
              </a:spcBef>
              <a:buNone/>
              <a:defRPr sz="3600"/>
            </a:lvl1pPr>
          </a:lstStyle>
          <a:p>
            <a:r>
              <a:rPr kumimoji="0" lang="en-US" dirty="0"/>
              <a:t>Click icon to add picture</a:t>
            </a:r>
          </a:p>
        </p:txBody>
      </p:sp>
      <p:sp>
        <p:nvSpPr>
          <p:cNvPr id="4" name="Text Placeholder 3"/>
          <p:cNvSpPr>
            <a:spLocks noGrp="1"/>
          </p:cNvSpPr>
          <p:nvPr>
            <p:ph type="body" sz="half" idx="2"/>
          </p:nvPr>
        </p:nvSpPr>
        <p:spPr>
          <a:xfrm>
            <a:off x="609460" y="1219200"/>
            <a:ext cx="10969943" cy="533400"/>
          </a:xfrm>
        </p:spPr>
        <p:txBody>
          <a:bodyPr anchor="ctr" anchorCtr="0"/>
          <a:lstStyle>
            <a:lvl1pPr marL="0" indent="0" algn="l">
              <a:buFontTx/>
              <a:buNone/>
              <a:defRPr sz="1600"/>
            </a:lvl1pPr>
            <a:lvl2pPr>
              <a:defRPr sz="1300"/>
            </a:lvl2pPr>
            <a:lvl3pPr>
              <a:defRPr sz="1100"/>
            </a:lvl3pPr>
            <a:lvl4pPr>
              <a:defRPr sz="1000"/>
            </a:lvl4pPr>
            <a:lvl5pPr>
              <a:defRPr sz="10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810A1784-87A0-4E6F-923B-E12637B1DF1F}" type="datetime1">
              <a:rPr lang="en-US" smtClean="0"/>
              <a:t>10/21/17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8" name="Straight Connector 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9" name="Isosceles Triangle 8"/>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10" name="Rectangle 9"/>
          <p:cNvSpPr/>
          <p:nvPr/>
        </p:nvSpPr>
        <p:spPr>
          <a:xfrm>
            <a:off x="609460" y="500856"/>
            <a:ext cx="243777"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460" y="152400"/>
            <a:ext cx="10969943" cy="990600"/>
          </a:xfrm>
          <a:prstGeom prst="rect">
            <a:avLst/>
          </a:prstGeom>
        </p:spPr>
        <p:txBody>
          <a:bodyPr vert="horz" lIns="101590" tIns="50795" rIns="101590" bIns="50795" anchor="b" anchorCtr="0">
            <a:normAutofit/>
          </a:bodyPr>
          <a:lstStyle/>
          <a:p>
            <a:r>
              <a:rPr kumimoji="0" lang="en-US"/>
              <a:t>Click to edit Master title style</a:t>
            </a:r>
          </a:p>
        </p:txBody>
      </p:sp>
      <p:sp>
        <p:nvSpPr>
          <p:cNvPr id="13" name="Text Placeholder 12"/>
          <p:cNvSpPr>
            <a:spLocks noGrp="1"/>
          </p:cNvSpPr>
          <p:nvPr>
            <p:ph type="body" idx="1"/>
          </p:nvPr>
        </p:nvSpPr>
        <p:spPr>
          <a:xfrm>
            <a:off x="609460" y="1219200"/>
            <a:ext cx="10969943" cy="4910328"/>
          </a:xfrm>
          <a:prstGeom prst="rect">
            <a:avLst/>
          </a:prstGeom>
        </p:spPr>
        <p:txBody>
          <a:bodyPr vert="horz" lIns="101590" tIns="50795" rIns="101590" bIns="50795">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532195" y="6356350"/>
            <a:ext cx="3051269" cy="365760"/>
          </a:xfrm>
          <a:prstGeom prst="rect">
            <a:avLst/>
          </a:prstGeom>
        </p:spPr>
        <p:txBody>
          <a:bodyPr vert="horz" lIns="101590" tIns="50795" rIns="101590" bIns="50795"/>
          <a:lstStyle>
            <a:lvl1pPr algn="l" eaLnBrk="1" latinLnBrk="0" hangingPunct="1">
              <a:defRPr kumimoji="0" sz="1600">
                <a:solidFill>
                  <a:schemeClr val="tx2"/>
                </a:solidFill>
              </a:defRPr>
            </a:lvl1pPr>
          </a:lstStyle>
          <a:p>
            <a:fld id="{7AC1D868-7307-4A5E-BC59-8E455FBD5CAD}" type="datetime1">
              <a:rPr lang="en-US" smtClean="0"/>
              <a:t>10/21/17</a:t>
            </a:fld>
            <a:endParaRPr lang="en-US" dirty="0"/>
          </a:p>
        </p:txBody>
      </p:sp>
      <p:sp>
        <p:nvSpPr>
          <p:cNvPr id="3" name="Footer Placeholder 2"/>
          <p:cNvSpPr>
            <a:spLocks noGrp="1"/>
          </p:cNvSpPr>
          <p:nvPr>
            <p:ph type="ftr" sz="quarter" idx="3"/>
          </p:nvPr>
        </p:nvSpPr>
        <p:spPr>
          <a:xfrm>
            <a:off x="3863876" y="6356350"/>
            <a:ext cx="4672382" cy="365760"/>
          </a:xfrm>
          <a:prstGeom prst="rect">
            <a:avLst/>
          </a:prstGeom>
        </p:spPr>
        <p:txBody>
          <a:bodyPr vert="horz" lIns="101590" tIns="50795" rIns="101590" bIns="50795"/>
          <a:lstStyle>
            <a:lvl1pPr algn="r" eaLnBrk="1" latinLnBrk="0" hangingPunct="1">
              <a:defRPr kumimoji="0" sz="1600">
                <a:solidFill>
                  <a:schemeClr val="tx2"/>
                </a:solidFill>
              </a:defRPr>
            </a:lvl1pPr>
          </a:lstStyle>
          <a:p>
            <a:endParaRPr lang="en-US" dirty="0"/>
          </a:p>
        </p:txBody>
      </p:sp>
      <p:sp>
        <p:nvSpPr>
          <p:cNvPr id="23" name="Slide Number Placeholder 22"/>
          <p:cNvSpPr>
            <a:spLocks noGrp="1"/>
          </p:cNvSpPr>
          <p:nvPr>
            <p:ph type="sldNum" sz="quarter" idx="4"/>
          </p:nvPr>
        </p:nvSpPr>
        <p:spPr>
          <a:xfrm>
            <a:off x="816669" y="6356350"/>
            <a:ext cx="2640913" cy="365760"/>
          </a:xfrm>
          <a:prstGeom prst="rect">
            <a:avLst/>
          </a:prstGeom>
        </p:spPr>
        <p:txBody>
          <a:bodyPr vert="horz" lIns="101590" tIns="50795" rIns="101590" bIns="50795"/>
          <a:lstStyle>
            <a:lvl1pPr algn="l" eaLnBrk="1" latinLnBrk="0" hangingPunct="1">
              <a:defRPr kumimoji="0" sz="1600">
                <a:solidFill>
                  <a:schemeClr val="tx2"/>
                </a:solidFill>
              </a:defRPr>
            </a:lvl1pPr>
          </a:lstStyle>
          <a:p>
            <a:fld id="{4929A69E-7D8F-4515-9605-0315ABD4F316}" type="slidenum">
              <a:rPr lang="en-US" smtClean="0"/>
              <a:t>‹#›</a:t>
            </a:fld>
            <a:endParaRPr lang="en-US" dirty="0"/>
          </a:p>
        </p:txBody>
      </p:sp>
      <p:sp>
        <p:nvSpPr>
          <p:cNvPr id="28" name="Straight Connector 2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29" name="Straight Connector 28"/>
          <p:cNvSpPr>
            <a:spLocks noChangeShapeType="1"/>
          </p:cNvSpPr>
          <p:nvPr/>
        </p:nvSpPr>
        <p:spPr bwMode="auto">
          <a:xfrm>
            <a:off x="609460" y="1143000"/>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10" name="Isosceles Triangle 9"/>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hdr="0" ftr="0" dt="0"/>
  <p:txStyles>
    <p:titleStyle>
      <a:lvl1pPr algn="l" rtl="0" eaLnBrk="1" latinLnBrk="0" hangingPunct="1">
        <a:spcBef>
          <a:spcPct val="0"/>
        </a:spcBef>
        <a:buNone/>
        <a:defRPr kumimoji="0" sz="3600" kern="1200">
          <a:solidFill>
            <a:schemeClr val="tx2"/>
          </a:solidFill>
          <a:latin typeface="+mj-lt"/>
          <a:ea typeface="+mj-ea"/>
          <a:cs typeface="+mj-cs"/>
        </a:defRPr>
      </a:lvl1pPr>
    </p:titleStyle>
    <p:body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07949" algn="l" rtl="0" eaLnBrk="1" latinLnBrk="0" hangingPunct="1">
        <a:defRPr kumimoji="0" kern="1200">
          <a:solidFill>
            <a:schemeClr val="tx1"/>
          </a:solidFill>
          <a:latin typeface="+mn-lt"/>
          <a:ea typeface="+mn-ea"/>
          <a:cs typeface="+mn-cs"/>
        </a:defRPr>
      </a:lvl2pPr>
      <a:lvl3pPr marL="1015898" algn="l" rtl="0" eaLnBrk="1" latinLnBrk="0" hangingPunct="1">
        <a:defRPr kumimoji="0" kern="1200">
          <a:solidFill>
            <a:schemeClr val="tx1"/>
          </a:solidFill>
          <a:latin typeface="+mn-lt"/>
          <a:ea typeface="+mn-ea"/>
          <a:cs typeface="+mn-cs"/>
        </a:defRPr>
      </a:lvl3pPr>
      <a:lvl4pPr marL="1523848" algn="l" rtl="0" eaLnBrk="1" latinLnBrk="0" hangingPunct="1">
        <a:defRPr kumimoji="0" kern="1200">
          <a:solidFill>
            <a:schemeClr val="tx1"/>
          </a:solidFill>
          <a:latin typeface="+mn-lt"/>
          <a:ea typeface="+mn-ea"/>
          <a:cs typeface="+mn-cs"/>
        </a:defRPr>
      </a:lvl4pPr>
      <a:lvl5pPr marL="2031797" algn="l" rtl="0" eaLnBrk="1" latinLnBrk="0" hangingPunct="1">
        <a:defRPr kumimoji="0" kern="1200">
          <a:solidFill>
            <a:schemeClr val="tx1"/>
          </a:solidFill>
          <a:latin typeface="+mn-lt"/>
          <a:ea typeface="+mn-ea"/>
          <a:cs typeface="+mn-cs"/>
        </a:defRPr>
      </a:lvl5pPr>
      <a:lvl6pPr marL="2539746" algn="l" rtl="0" eaLnBrk="1" latinLnBrk="0" hangingPunct="1">
        <a:defRPr kumimoji="0" kern="1200">
          <a:solidFill>
            <a:schemeClr val="tx1"/>
          </a:solidFill>
          <a:latin typeface="+mn-lt"/>
          <a:ea typeface="+mn-ea"/>
          <a:cs typeface="+mn-cs"/>
        </a:defRPr>
      </a:lvl6pPr>
      <a:lvl7pPr marL="3047695" algn="l" rtl="0" eaLnBrk="1" latinLnBrk="0" hangingPunct="1">
        <a:defRPr kumimoji="0" kern="1200">
          <a:solidFill>
            <a:schemeClr val="tx1"/>
          </a:solidFill>
          <a:latin typeface="+mn-lt"/>
          <a:ea typeface="+mn-ea"/>
          <a:cs typeface="+mn-cs"/>
        </a:defRPr>
      </a:lvl7pPr>
      <a:lvl8pPr marL="3555644" algn="l" rtl="0" eaLnBrk="1" latinLnBrk="0" hangingPunct="1">
        <a:defRPr kumimoji="0" kern="1200">
          <a:solidFill>
            <a:schemeClr val="tx1"/>
          </a:solidFill>
          <a:latin typeface="+mn-lt"/>
          <a:ea typeface="+mn-ea"/>
          <a:cs typeface="+mn-cs"/>
        </a:defRPr>
      </a:lvl8pPr>
      <a:lvl9pPr marL="4063594"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 Id="rId3"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 Id="rId3"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4.png"/><Relationship Id="rId3" Type="http://schemas.openxmlformats.org/officeDocument/2006/relationships/image" Target="../media/image2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 Id="rId3" Type="http://schemas.openxmlformats.org/officeDocument/2006/relationships/image" Target="../media/image2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g"/><Relationship Id="rId3" Type="http://schemas.openxmlformats.org/officeDocument/2006/relationships/image" Target="../media/image29.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 Id="rId3" Type="http://schemas.openxmlformats.org/officeDocument/2006/relationships/image" Target="../media/image3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 Id="rId3" Type="http://schemas.openxmlformats.org/officeDocument/2006/relationships/image" Target="../media/image3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diagramData" Target="../diagrams/data2.xml"/><Relationship Id="rId8" Type="http://schemas.openxmlformats.org/officeDocument/2006/relationships/diagramLayout" Target="../diagrams/layout2.xml"/><Relationship Id="rId9" Type="http://schemas.openxmlformats.org/officeDocument/2006/relationships/diagramQuickStyle" Target="../diagrams/quickStyle2.xml"/><Relationship Id="rId10" Type="http://schemas.openxmlformats.org/officeDocument/2006/relationships/diagramColors" Target="../diagrams/colors2.xml"/><Relationship Id="rId11" Type="http://schemas.microsoft.com/office/2007/relationships/diagramDrawing" Target="../diagrams/drawing2.xml"/><Relationship Id="rId1" Type="http://schemas.openxmlformats.org/officeDocument/2006/relationships/slideLayout" Target="../slideLayouts/slideLayout4.xml"/><Relationship Id="rId2" Type="http://schemas.openxmlformats.org/officeDocument/2006/relationships/diagramData" Target="../diagrams/data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1" Type="http://schemas.openxmlformats.org/officeDocument/2006/relationships/hyperlink" Target="https://www.onlineexambuilder.com/physiology-of-proprioception-in-balance/exam-184919" TargetMode="External"/><Relationship Id="rId12" Type="http://schemas.openxmlformats.org/officeDocument/2006/relationships/image" Target="../media/image42.png"/><Relationship Id="rId13" Type="http://schemas.openxmlformats.org/officeDocument/2006/relationships/hyperlink" Target="https://docs.google.com/forms/d/1u1JBrQF2OHrdd-GO9svz5ydywmjOUc5AXtFmphInV9c/prefill" TargetMode="External"/><Relationship Id="rId14" Type="http://schemas.openxmlformats.org/officeDocument/2006/relationships/image" Target="../media/image43.png"/><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mailto:physiology436@gmail.com" TargetMode="External"/><Relationship Id="rId4" Type="http://schemas.openxmlformats.org/officeDocument/2006/relationships/image" Target="../media/image38.png"/><Relationship Id="rId5" Type="http://schemas.openxmlformats.org/officeDocument/2006/relationships/hyperlink" Target="https://twitter.com/Physiology436" TargetMode="External"/><Relationship Id="rId6" Type="http://schemas.openxmlformats.org/officeDocument/2006/relationships/image" Target="../media/image39.png"/><Relationship Id="rId7" Type="http://schemas.openxmlformats.org/officeDocument/2006/relationships/hyperlink" Target="https://drive.google.com/open?id=10DChL7-FX9meMaPu55vRBHSA5K39eDojw_yy2mMXzRE" TargetMode="External"/><Relationship Id="rId8" Type="http://schemas.openxmlformats.org/officeDocument/2006/relationships/image" Target="../media/image40.png"/><Relationship Id="rId9" Type="http://schemas.openxmlformats.org/officeDocument/2006/relationships/hyperlink" Target="https://drive.google.com/open?id=0B-7mWPKMvk76Z2traHhac3F1dFU" TargetMode="External"/><Relationship Id="rId10" Type="http://schemas.openxmlformats.org/officeDocument/2006/relationships/image" Target="../media/image41.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4.xml"/><Relationship Id="rId2"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C:\Users\user\AppData\Local\Microsoft\Windows\INetCache\IE\K75KFYI6\IMG_703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069" y="365237"/>
            <a:ext cx="1655322" cy="16557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p:nvPr/>
        </p:nvPicPr>
        <p:blipFill>
          <a:blip r:embed="rId4">
            <a:extLst>
              <a:ext uri="{28A0092B-C50C-407E-A947-70E740481C1C}">
                <a14:useLocalDpi xmlns:a14="http://schemas.microsoft.com/office/drawing/2010/main" val="0"/>
              </a:ext>
            </a:extLst>
          </a:blip>
          <a:stretch>
            <a:fillRect/>
          </a:stretch>
        </p:blipFill>
        <p:spPr>
          <a:xfrm>
            <a:off x="9633398" y="497956"/>
            <a:ext cx="1940248" cy="1268420"/>
          </a:xfrm>
          <a:prstGeom prst="rect">
            <a:avLst/>
          </a:prstGeom>
        </p:spPr>
      </p:pic>
      <p:sp>
        <p:nvSpPr>
          <p:cNvPr id="12" name="Rectangle 11"/>
          <p:cNvSpPr/>
          <p:nvPr/>
        </p:nvSpPr>
        <p:spPr>
          <a:xfrm>
            <a:off x="4182" y="1786"/>
            <a:ext cx="108830" cy="6856214"/>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3" name="Rectangle 12"/>
          <p:cNvSpPr/>
          <p:nvPr/>
        </p:nvSpPr>
        <p:spPr>
          <a:xfrm>
            <a:off x="12082932" y="0"/>
            <a:ext cx="108830" cy="6856214"/>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5" name="Rectangle 14"/>
          <p:cNvSpPr/>
          <p:nvPr/>
        </p:nvSpPr>
        <p:spPr>
          <a:xfrm>
            <a:off x="108829" y="6764950"/>
            <a:ext cx="11974103" cy="93050"/>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6" name="Rectangle 15"/>
          <p:cNvSpPr/>
          <p:nvPr/>
        </p:nvSpPr>
        <p:spPr>
          <a:xfrm>
            <a:off x="108829" y="893"/>
            <a:ext cx="11974103" cy="93050"/>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8" name="مربع نص 1"/>
          <p:cNvSpPr txBox="1"/>
          <p:nvPr/>
        </p:nvSpPr>
        <p:spPr>
          <a:xfrm>
            <a:off x="618115" y="4909816"/>
            <a:ext cx="2088142" cy="1200329"/>
          </a:xfrm>
          <a:prstGeom prst="rect">
            <a:avLst/>
          </a:prstGeom>
          <a:solidFill>
            <a:schemeClr val="bg1">
              <a:lumMod val="95000"/>
            </a:schemeClr>
          </a:solidFill>
          <a:ln>
            <a:solidFill>
              <a:schemeClr val="accent1">
                <a:lumMod val="40000"/>
                <a:lumOff val="60000"/>
              </a:schemeClr>
            </a:solidFill>
          </a:ln>
        </p:spPr>
        <p:txBody>
          <a:bodyPr wrap="square" rtlCol="0">
            <a:spAutoFit/>
          </a:bodyPr>
          <a:lstStyle/>
          <a:p>
            <a:pPr marL="171399" indent="-171399" defTabSz="914089">
              <a:buFont typeface="Wingdings" panose="05000000000000000000" pitchFamily="2" charset="2"/>
              <a:buChar char="§"/>
            </a:pPr>
            <a:r>
              <a:rPr lang="en-US" sz="1200" b="1" dirty="0" smtClean="0">
                <a:solidFill>
                  <a:srgbClr val="DDE9EC">
                    <a:lumMod val="50000"/>
                  </a:srgbClr>
                </a:solidFill>
              </a:rPr>
              <a:t>Te</a:t>
            </a:r>
            <a:r>
              <a:rPr lang="en-US" sz="1200" b="1" dirty="0" smtClean="0"/>
              <a:t>xt</a:t>
            </a:r>
            <a:endParaRPr lang="en-US" sz="1200" b="1" dirty="0" smtClean="0">
              <a:solidFill>
                <a:srgbClr val="FF0000"/>
              </a:solidFill>
            </a:endParaRPr>
          </a:p>
          <a:p>
            <a:pPr marL="171399" indent="-171399" defTabSz="914089">
              <a:buFont typeface="Wingdings" panose="05000000000000000000" pitchFamily="2" charset="2"/>
              <a:buChar char="§"/>
            </a:pPr>
            <a:r>
              <a:rPr lang="en-US" sz="1200" b="1" dirty="0" smtClean="0">
                <a:solidFill>
                  <a:srgbClr val="FF0000"/>
                </a:solidFill>
              </a:rPr>
              <a:t>Important</a:t>
            </a:r>
          </a:p>
          <a:p>
            <a:pPr marL="171399" indent="-171399" defTabSz="914089">
              <a:buFont typeface="Wingdings" panose="05000000000000000000" pitchFamily="2" charset="2"/>
              <a:buChar char="§"/>
            </a:pPr>
            <a:r>
              <a:rPr lang="en-US" sz="1200" b="1" dirty="0" smtClean="0">
                <a:solidFill>
                  <a:srgbClr val="C76B9B"/>
                </a:solidFill>
              </a:rPr>
              <a:t>Formulas</a:t>
            </a:r>
            <a:endParaRPr lang="en-US" sz="1200" b="1" dirty="0" smtClean="0">
              <a:solidFill>
                <a:srgbClr val="DDE9EC">
                  <a:lumMod val="50000"/>
                </a:srgbClr>
              </a:solidFill>
            </a:endParaRPr>
          </a:p>
          <a:p>
            <a:pPr marL="171399" indent="-171399" defTabSz="914089">
              <a:buFont typeface="Wingdings" panose="05000000000000000000" pitchFamily="2" charset="2"/>
              <a:buChar char="§"/>
            </a:pPr>
            <a:r>
              <a:rPr lang="en-US" sz="1200" b="1" dirty="0" smtClean="0">
                <a:solidFill>
                  <a:srgbClr val="FADA7A">
                    <a:lumMod val="75000"/>
                  </a:srgbClr>
                </a:solidFill>
              </a:rPr>
              <a:t>Numbers</a:t>
            </a:r>
          </a:p>
          <a:p>
            <a:pPr marL="171399" indent="-171399" defTabSz="914089">
              <a:buFont typeface="Wingdings" panose="05000000000000000000" pitchFamily="2" charset="2"/>
              <a:buChar char="§"/>
            </a:pPr>
            <a:r>
              <a:rPr lang="en-US" sz="1200" b="1" dirty="0" smtClean="0">
                <a:solidFill>
                  <a:srgbClr val="00B050"/>
                </a:solidFill>
              </a:rPr>
              <a:t>Doctor notes</a:t>
            </a:r>
          </a:p>
          <a:p>
            <a:pPr marL="171399" indent="-171399" defTabSz="914089">
              <a:buFont typeface="Wingdings" panose="05000000000000000000" pitchFamily="2" charset="2"/>
              <a:buChar char="§"/>
            </a:pPr>
            <a:r>
              <a:rPr lang="en-US" sz="1200" b="1" dirty="0" smtClean="0">
                <a:solidFill>
                  <a:schemeClr val="bg1">
                    <a:lumMod val="50000"/>
                  </a:schemeClr>
                </a:solidFill>
              </a:rPr>
              <a:t>Notes and explanation</a:t>
            </a:r>
            <a:endParaRPr lang="en-US" sz="1200" b="1" dirty="0">
              <a:solidFill>
                <a:schemeClr val="bg1">
                  <a:lumMod val="50000"/>
                </a:schemeClr>
              </a:solidFill>
            </a:endParaRPr>
          </a:p>
        </p:txBody>
      </p:sp>
      <p:sp>
        <p:nvSpPr>
          <p:cNvPr id="4" name="Slide Number Placeholder 3"/>
          <p:cNvSpPr>
            <a:spLocks noGrp="1"/>
          </p:cNvSpPr>
          <p:nvPr>
            <p:ph type="sldNum" sz="quarter" idx="12"/>
          </p:nvPr>
        </p:nvSpPr>
        <p:spPr/>
        <p:txBody>
          <a:bodyPr/>
          <a:lstStyle/>
          <a:p>
            <a:fld id="{4929A69E-7D8F-4515-9605-0315ABD4F316}" type="slidenum">
              <a:rPr lang="en-US" smtClean="0"/>
              <a:t>1</a:t>
            </a:fld>
            <a:endParaRPr lang="en-US" dirty="0"/>
          </a:p>
        </p:txBody>
      </p:sp>
      <p:pic>
        <p:nvPicPr>
          <p:cNvPr id="17" name="Picture 16"/>
          <p:cNvPicPr>
            <a:picLocks noChangeAspect="1"/>
          </p:cNvPicPr>
          <p:nvPr/>
        </p:nvPicPr>
        <p:blipFill>
          <a:blip r:embed="rId5"/>
          <a:stretch>
            <a:fillRect/>
          </a:stretch>
        </p:blipFill>
        <p:spPr>
          <a:xfrm>
            <a:off x="2837909" y="1028223"/>
            <a:ext cx="6358679" cy="4785775"/>
          </a:xfrm>
          <a:prstGeom prst="rect">
            <a:avLst/>
          </a:prstGeom>
          <a:ln>
            <a:noFill/>
          </a:ln>
        </p:spPr>
      </p:pic>
      <p:sp>
        <p:nvSpPr>
          <p:cNvPr id="14" name="Flowchart: Process 13"/>
          <p:cNvSpPr/>
          <p:nvPr/>
        </p:nvSpPr>
        <p:spPr>
          <a:xfrm>
            <a:off x="9275339" y="4987964"/>
            <a:ext cx="779513" cy="598961"/>
          </a:xfrm>
          <a:prstGeom prst="flowChartProcess">
            <a:avLst/>
          </a:prstGeom>
          <a:solidFill>
            <a:schemeClr val="accent2">
              <a:lumMod val="20000"/>
              <a:lumOff val="80000"/>
            </a:schemeClr>
          </a:solidFill>
          <a:ln w="952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lang="en-US" sz="1200" b="1" dirty="0" smtClean="0">
                <a:solidFill>
                  <a:schemeClr val="bg1">
                    <a:lumMod val="50000"/>
                  </a:schemeClr>
                </a:solidFill>
              </a:rPr>
              <a:t>Lecture No.14</a:t>
            </a:r>
            <a:endParaRPr lang="en-US" sz="1200" b="1" dirty="0">
              <a:solidFill>
                <a:schemeClr val="bg1">
                  <a:lumMod val="50000"/>
                </a:schemeClr>
              </a:solidFill>
            </a:endParaRPr>
          </a:p>
        </p:txBody>
      </p:sp>
      <p:sp>
        <p:nvSpPr>
          <p:cNvPr id="19" name="مربع نص 1"/>
          <p:cNvSpPr txBox="1"/>
          <p:nvPr/>
        </p:nvSpPr>
        <p:spPr>
          <a:xfrm>
            <a:off x="9275339" y="5586925"/>
            <a:ext cx="2298307" cy="523220"/>
          </a:xfrm>
          <a:prstGeom prst="rect">
            <a:avLst/>
          </a:prstGeom>
          <a:solidFill>
            <a:schemeClr val="bg1">
              <a:lumMod val="95000"/>
            </a:schemeClr>
          </a:solidFill>
          <a:ln>
            <a:solidFill>
              <a:schemeClr val="accent1">
                <a:lumMod val="40000"/>
                <a:lumOff val="60000"/>
              </a:schemeClr>
            </a:solidFill>
          </a:ln>
        </p:spPr>
        <p:txBody>
          <a:bodyPr wrap="square" rtlCol="0">
            <a:spAutoFit/>
          </a:bodyPr>
          <a:lstStyle/>
          <a:p>
            <a:pPr algn="ctr"/>
            <a:r>
              <a:rPr lang="en-US" sz="1400" b="1" dirty="0" smtClean="0">
                <a:solidFill>
                  <a:schemeClr val="bg2">
                    <a:lumMod val="75000"/>
                  </a:schemeClr>
                </a:solidFill>
                <a:latin typeface="Agency FB" panose="020B0503020202020204" pitchFamily="34" charset="0"/>
              </a:rPr>
              <a:t>“Only Those Who Dare To Fail Greatly Can Ever Achieve Greatly”</a:t>
            </a:r>
            <a:endParaRPr lang="en-US" sz="1400" b="1" dirty="0">
              <a:solidFill>
                <a:schemeClr val="bg2">
                  <a:lumMod val="75000"/>
                </a:schemeClr>
              </a:solidFill>
              <a:latin typeface="Agency FB" panose="020B0503020202020204" pitchFamily="34" charset="0"/>
            </a:endParaRPr>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8115" y="1979270"/>
            <a:ext cx="1660276" cy="1359705"/>
          </a:xfrm>
          <a:prstGeom prst="rect">
            <a:avLst/>
          </a:prstGeom>
        </p:spPr>
      </p:pic>
    </p:spTree>
    <p:extLst>
      <p:ext uri="{BB962C8B-B14F-4D97-AF65-F5344CB8AC3E}">
        <p14:creationId xmlns:p14="http://schemas.microsoft.com/office/powerpoint/2010/main" val="28541704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spc="-10" dirty="0" smtClean="0">
                <a:cs typeface="Calibri"/>
              </a:rPr>
              <a:t>Classification </a:t>
            </a:r>
            <a:r>
              <a:rPr lang="en-US" sz="3200" dirty="0" smtClean="0">
                <a:cs typeface="Calibri"/>
              </a:rPr>
              <a:t>of sensory</a:t>
            </a:r>
            <a:r>
              <a:rPr lang="en-US" sz="3200" spc="-70" dirty="0" smtClean="0">
                <a:cs typeface="Calibri"/>
              </a:rPr>
              <a:t> </a:t>
            </a:r>
            <a:r>
              <a:rPr lang="en-US" sz="3200" spc="-20" dirty="0" smtClean="0">
                <a:cs typeface="Calibri"/>
              </a:rPr>
              <a:t>receptors</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10</a:t>
            </a:fld>
            <a:endParaRPr lang="en-US" dirty="0"/>
          </a:p>
        </p:txBody>
      </p:sp>
      <p:sp>
        <p:nvSpPr>
          <p:cNvPr id="4" name="Rectangle 3"/>
          <p:cNvSpPr/>
          <p:nvPr/>
        </p:nvSpPr>
        <p:spPr>
          <a:xfrm>
            <a:off x="4402243" y="1272774"/>
            <a:ext cx="3384376" cy="397590"/>
          </a:xfrm>
          <a:prstGeom prst="rect">
            <a:avLst/>
          </a:prstGeom>
          <a:solidFill>
            <a:schemeClr val="accent2">
              <a:lumMod val="60000"/>
              <a:lumOff val="4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a:solidFill>
                  <a:schemeClr val="bg1">
                    <a:lumMod val="50000"/>
                  </a:schemeClr>
                </a:solidFill>
              </a:rPr>
              <a:t>Classification of Sensory </a:t>
            </a:r>
            <a:r>
              <a:rPr lang="en-US" sz="1600" dirty="0" smtClean="0">
                <a:solidFill>
                  <a:schemeClr val="bg1">
                    <a:lumMod val="50000"/>
                  </a:schemeClr>
                </a:solidFill>
              </a:rPr>
              <a:t>Receptors</a:t>
            </a:r>
            <a:endParaRPr lang="en-US" sz="1600" dirty="0">
              <a:solidFill>
                <a:schemeClr val="bg1">
                  <a:lumMod val="50000"/>
                </a:schemeClr>
              </a:solidFill>
            </a:endParaRPr>
          </a:p>
        </p:txBody>
      </p:sp>
      <p:cxnSp>
        <p:nvCxnSpPr>
          <p:cNvPr id="8" name="Elbow Connector 7"/>
          <p:cNvCxnSpPr>
            <a:stCxn id="4" idx="2"/>
          </p:cNvCxnSpPr>
          <p:nvPr/>
        </p:nvCxnSpPr>
        <p:spPr>
          <a:xfrm rot="16200000" flipH="1">
            <a:off x="7087311" y="677483"/>
            <a:ext cx="246468" cy="2232229"/>
          </a:xfrm>
          <a:prstGeom prst="bentConnector2">
            <a:avLst/>
          </a:prstGeom>
        </p:spPr>
        <p:style>
          <a:lnRef idx="1">
            <a:schemeClr val="accent2"/>
          </a:lnRef>
          <a:fillRef idx="0">
            <a:schemeClr val="accent2"/>
          </a:fillRef>
          <a:effectRef idx="0">
            <a:schemeClr val="accent2"/>
          </a:effectRef>
          <a:fontRef idx="minor">
            <a:schemeClr val="tx1"/>
          </a:fontRef>
        </p:style>
      </p:cxnSp>
      <p:cxnSp>
        <p:nvCxnSpPr>
          <p:cNvPr id="10" name="Elbow Connector 9"/>
          <p:cNvCxnSpPr>
            <a:stCxn id="4" idx="2"/>
          </p:cNvCxnSpPr>
          <p:nvPr/>
        </p:nvCxnSpPr>
        <p:spPr>
          <a:xfrm rot="5400000">
            <a:off x="4819059" y="641462"/>
            <a:ext cx="246470" cy="2304275"/>
          </a:xfrm>
          <a:prstGeom prst="bentConnector2">
            <a:avLst/>
          </a:prstGeom>
        </p:spPr>
        <p:style>
          <a:lnRef idx="1">
            <a:schemeClr val="accent2"/>
          </a:lnRef>
          <a:fillRef idx="0">
            <a:schemeClr val="accent2"/>
          </a:fillRef>
          <a:effectRef idx="0">
            <a:schemeClr val="accent2"/>
          </a:effectRef>
          <a:fontRef idx="minor">
            <a:schemeClr val="tx1"/>
          </a:fontRef>
        </p:style>
      </p:cxnSp>
      <p:cxnSp>
        <p:nvCxnSpPr>
          <p:cNvPr id="21" name="Straight Arrow Connector 20"/>
          <p:cNvCxnSpPr/>
          <p:nvPr/>
        </p:nvCxnSpPr>
        <p:spPr>
          <a:xfrm>
            <a:off x="8326660" y="1916832"/>
            <a:ext cx="0" cy="14401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2" name="Straight Arrow Connector 21"/>
          <p:cNvCxnSpPr/>
          <p:nvPr/>
        </p:nvCxnSpPr>
        <p:spPr>
          <a:xfrm>
            <a:off x="3790156" y="1916832"/>
            <a:ext cx="0" cy="14401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3" name="Rectangle 22"/>
          <p:cNvSpPr/>
          <p:nvPr/>
        </p:nvSpPr>
        <p:spPr>
          <a:xfrm>
            <a:off x="6922504" y="2128439"/>
            <a:ext cx="2808312" cy="41602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dirty="0">
                <a:solidFill>
                  <a:schemeClr val="accent2">
                    <a:lumMod val="75000"/>
                  </a:schemeClr>
                </a:solidFill>
              </a:rPr>
              <a:t>A-Based on their </a:t>
            </a:r>
            <a:r>
              <a:rPr lang="en-US" sz="1400" dirty="0" smtClean="0">
                <a:solidFill>
                  <a:schemeClr val="accent2">
                    <a:lumMod val="75000"/>
                  </a:schemeClr>
                </a:solidFill>
              </a:rPr>
              <a:t>location</a:t>
            </a:r>
          </a:p>
          <a:p>
            <a:pPr algn="ctr"/>
            <a:r>
              <a:rPr lang="en-US" sz="1400" dirty="0" smtClean="0">
                <a:solidFill>
                  <a:schemeClr val="accent2">
                    <a:lumMod val="75000"/>
                  </a:schemeClr>
                </a:solidFill>
              </a:rPr>
              <a:t> </a:t>
            </a:r>
            <a:r>
              <a:rPr lang="en-US" sz="1400" dirty="0">
                <a:solidFill>
                  <a:schemeClr val="accent2">
                    <a:lumMod val="75000"/>
                  </a:schemeClr>
                </a:solidFill>
              </a:rPr>
              <a:t>(Sherrington 1906)</a:t>
            </a:r>
          </a:p>
        </p:txBody>
      </p:sp>
      <p:sp>
        <p:nvSpPr>
          <p:cNvPr id="24" name="Rectangle 23"/>
          <p:cNvSpPr/>
          <p:nvPr/>
        </p:nvSpPr>
        <p:spPr>
          <a:xfrm>
            <a:off x="2386000" y="2128440"/>
            <a:ext cx="2808312" cy="41602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dirty="0">
                <a:solidFill>
                  <a:schemeClr val="accent2">
                    <a:lumMod val="75000"/>
                  </a:schemeClr>
                </a:solidFill>
              </a:rPr>
              <a:t>B-Based on their adequate stimulus</a:t>
            </a:r>
          </a:p>
        </p:txBody>
      </p:sp>
      <p:cxnSp>
        <p:nvCxnSpPr>
          <p:cNvPr id="31" name="Straight Connector 30"/>
          <p:cNvCxnSpPr>
            <a:stCxn id="23" idx="2"/>
          </p:cNvCxnSpPr>
          <p:nvPr/>
        </p:nvCxnSpPr>
        <p:spPr>
          <a:xfrm>
            <a:off x="8326660" y="2544462"/>
            <a:ext cx="0" cy="2612730"/>
          </a:xfrm>
          <a:prstGeom prst="line">
            <a:avLst/>
          </a:prstGeom>
        </p:spPr>
        <p:style>
          <a:lnRef idx="2">
            <a:schemeClr val="accent2"/>
          </a:lnRef>
          <a:fillRef idx="1">
            <a:schemeClr val="lt1"/>
          </a:fillRef>
          <a:effectRef idx="0">
            <a:schemeClr val="accent2"/>
          </a:effectRef>
          <a:fontRef idx="minor">
            <a:schemeClr val="dk1"/>
          </a:fontRef>
        </p:style>
      </p:cxnSp>
      <p:cxnSp>
        <p:nvCxnSpPr>
          <p:cNvPr id="34" name="Straight Arrow Connector 33"/>
          <p:cNvCxnSpPr/>
          <p:nvPr/>
        </p:nvCxnSpPr>
        <p:spPr>
          <a:xfrm>
            <a:off x="8326660" y="3140968"/>
            <a:ext cx="288032" cy="0"/>
          </a:xfrm>
          <a:prstGeom prst="straightConnector1">
            <a:avLst/>
          </a:prstGeom>
          <a:ln>
            <a:tailEnd type="triangle"/>
          </a:ln>
        </p:spPr>
        <p:style>
          <a:lnRef idx="2">
            <a:schemeClr val="accent2"/>
          </a:lnRef>
          <a:fillRef idx="1">
            <a:schemeClr val="lt1"/>
          </a:fillRef>
          <a:effectRef idx="0">
            <a:schemeClr val="accent2"/>
          </a:effectRef>
          <a:fontRef idx="minor">
            <a:schemeClr val="dk1"/>
          </a:fontRef>
        </p:style>
      </p:cxnSp>
      <p:cxnSp>
        <p:nvCxnSpPr>
          <p:cNvPr id="35" name="Straight Arrow Connector 34"/>
          <p:cNvCxnSpPr/>
          <p:nvPr/>
        </p:nvCxnSpPr>
        <p:spPr>
          <a:xfrm>
            <a:off x="8326660" y="4149080"/>
            <a:ext cx="288032" cy="0"/>
          </a:xfrm>
          <a:prstGeom prst="straightConnector1">
            <a:avLst/>
          </a:prstGeom>
          <a:ln>
            <a:tailEnd type="triangle"/>
          </a:ln>
        </p:spPr>
        <p:style>
          <a:lnRef idx="2">
            <a:schemeClr val="accent2"/>
          </a:lnRef>
          <a:fillRef idx="1">
            <a:schemeClr val="lt1"/>
          </a:fillRef>
          <a:effectRef idx="0">
            <a:schemeClr val="accent2"/>
          </a:effectRef>
          <a:fontRef idx="minor">
            <a:schemeClr val="dk1"/>
          </a:fontRef>
        </p:style>
      </p:cxnSp>
      <p:cxnSp>
        <p:nvCxnSpPr>
          <p:cNvPr id="36" name="Straight Arrow Connector 35"/>
          <p:cNvCxnSpPr/>
          <p:nvPr/>
        </p:nvCxnSpPr>
        <p:spPr>
          <a:xfrm>
            <a:off x="8326660" y="5157192"/>
            <a:ext cx="288032" cy="0"/>
          </a:xfrm>
          <a:prstGeom prst="straightConnector1">
            <a:avLst/>
          </a:prstGeom>
          <a:ln>
            <a:tailEnd type="triangle"/>
          </a:ln>
        </p:spPr>
        <p:style>
          <a:lnRef idx="2">
            <a:schemeClr val="accent2"/>
          </a:lnRef>
          <a:fillRef idx="1">
            <a:schemeClr val="lt1"/>
          </a:fillRef>
          <a:effectRef idx="0">
            <a:schemeClr val="accent2"/>
          </a:effectRef>
          <a:fontRef idx="minor">
            <a:schemeClr val="dk1"/>
          </a:fontRef>
        </p:style>
      </p:cxnSp>
      <p:sp>
        <p:nvSpPr>
          <p:cNvPr id="37" name="Rectangle 36"/>
          <p:cNvSpPr/>
          <p:nvPr/>
        </p:nvSpPr>
        <p:spPr>
          <a:xfrm>
            <a:off x="8675233" y="2930747"/>
            <a:ext cx="1145937" cy="41602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200" dirty="0">
                <a:solidFill>
                  <a:schemeClr val="accent2"/>
                </a:solidFill>
              </a:rPr>
              <a:t>Exteroceptors</a:t>
            </a:r>
          </a:p>
        </p:txBody>
      </p:sp>
      <p:sp>
        <p:nvSpPr>
          <p:cNvPr id="39" name="Rectangle 38"/>
          <p:cNvSpPr/>
          <p:nvPr/>
        </p:nvSpPr>
        <p:spPr>
          <a:xfrm>
            <a:off x="8675232" y="3936239"/>
            <a:ext cx="1145938" cy="41602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200" dirty="0">
                <a:solidFill>
                  <a:schemeClr val="accent2"/>
                </a:solidFill>
              </a:rPr>
              <a:t>Interoceptors</a:t>
            </a:r>
          </a:p>
        </p:txBody>
      </p:sp>
      <p:sp>
        <p:nvSpPr>
          <p:cNvPr id="40" name="Rectangle 39"/>
          <p:cNvSpPr/>
          <p:nvPr/>
        </p:nvSpPr>
        <p:spPr>
          <a:xfrm>
            <a:off x="8675232" y="4941731"/>
            <a:ext cx="1170312" cy="41602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200" dirty="0">
                <a:solidFill>
                  <a:schemeClr val="accent2"/>
                </a:solidFill>
              </a:rPr>
              <a:t>Proprioceptors</a:t>
            </a:r>
          </a:p>
        </p:txBody>
      </p:sp>
      <p:sp>
        <p:nvSpPr>
          <p:cNvPr id="41" name="Rectangle 40"/>
          <p:cNvSpPr/>
          <p:nvPr/>
        </p:nvSpPr>
        <p:spPr>
          <a:xfrm>
            <a:off x="10073848" y="2287410"/>
            <a:ext cx="1500016" cy="117257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1100" dirty="0">
                <a:solidFill>
                  <a:schemeClr val="bg1">
                    <a:lumMod val="50000"/>
                  </a:schemeClr>
                </a:solidFill>
              </a:rPr>
              <a:t>concerned with the external </a:t>
            </a:r>
            <a:r>
              <a:rPr lang="en-US" sz="1100" dirty="0" smtClean="0">
                <a:solidFill>
                  <a:schemeClr val="bg1">
                    <a:lumMod val="50000"/>
                  </a:schemeClr>
                </a:solidFill>
              </a:rPr>
              <a:t>environment</a:t>
            </a:r>
          </a:p>
          <a:p>
            <a:r>
              <a:rPr lang="en-US" sz="1100" dirty="0" smtClean="0">
                <a:solidFill>
                  <a:schemeClr val="bg1">
                    <a:lumMod val="50000"/>
                  </a:schemeClr>
                </a:solidFill>
              </a:rPr>
              <a:t>-Found </a:t>
            </a:r>
            <a:r>
              <a:rPr lang="en-US" sz="1100" dirty="0">
                <a:solidFill>
                  <a:schemeClr val="bg1">
                    <a:lumMod val="50000"/>
                  </a:schemeClr>
                </a:solidFill>
              </a:rPr>
              <a:t>on the </a:t>
            </a:r>
            <a:r>
              <a:rPr lang="en-US" sz="1100" dirty="0" err="1">
                <a:solidFill>
                  <a:schemeClr val="bg1">
                    <a:lumMod val="50000"/>
                  </a:schemeClr>
                </a:solidFill>
              </a:rPr>
              <a:t>the</a:t>
            </a:r>
            <a:r>
              <a:rPr lang="en-US" sz="1100" dirty="0">
                <a:solidFill>
                  <a:schemeClr val="bg1">
                    <a:lumMod val="50000"/>
                  </a:schemeClr>
                </a:solidFill>
              </a:rPr>
              <a:t> surface of the body</a:t>
            </a:r>
          </a:p>
          <a:p>
            <a:r>
              <a:rPr lang="en-US" sz="1100" dirty="0" smtClean="0">
                <a:solidFill>
                  <a:schemeClr val="bg1">
                    <a:lumMod val="50000"/>
                  </a:schemeClr>
                </a:solidFill>
              </a:rPr>
              <a:t>-Monitor </a:t>
            </a:r>
            <a:r>
              <a:rPr lang="en-US" sz="1100" dirty="0">
                <a:solidFill>
                  <a:schemeClr val="bg1">
                    <a:lumMod val="50000"/>
                  </a:schemeClr>
                </a:solidFill>
              </a:rPr>
              <a:t>changes in the external environment</a:t>
            </a:r>
          </a:p>
        </p:txBody>
      </p:sp>
      <p:sp>
        <p:nvSpPr>
          <p:cNvPr id="42" name="Rectangle 41"/>
          <p:cNvSpPr/>
          <p:nvPr/>
        </p:nvSpPr>
        <p:spPr>
          <a:xfrm>
            <a:off x="10091412" y="3757813"/>
            <a:ext cx="1500016" cy="58310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1100" dirty="0">
                <a:solidFill>
                  <a:schemeClr val="bg1">
                    <a:lumMod val="50000"/>
                  </a:schemeClr>
                </a:solidFill>
              </a:rPr>
              <a:t>concerned with the internal environment (visceral)</a:t>
            </a:r>
          </a:p>
        </p:txBody>
      </p:sp>
      <p:sp>
        <p:nvSpPr>
          <p:cNvPr id="43" name="Rectangle 42"/>
          <p:cNvSpPr/>
          <p:nvPr/>
        </p:nvSpPr>
        <p:spPr>
          <a:xfrm>
            <a:off x="10091412" y="4641806"/>
            <a:ext cx="1500016" cy="13448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1100" dirty="0">
                <a:solidFill>
                  <a:schemeClr val="bg1">
                    <a:lumMod val="50000"/>
                  </a:schemeClr>
                </a:solidFill>
              </a:rPr>
              <a:t>concerned with one`s own body  </a:t>
            </a:r>
            <a:r>
              <a:rPr lang="en-US" sz="1100" dirty="0" smtClean="0">
                <a:solidFill>
                  <a:schemeClr val="bg1">
                    <a:lumMod val="50000"/>
                  </a:schemeClr>
                </a:solidFill>
              </a:rPr>
              <a:t>position</a:t>
            </a:r>
          </a:p>
          <a:p>
            <a:r>
              <a:rPr lang="en-US" sz="1100" dirty="0" smtClean="0">
                <a:solidFill>
                  <a:schemeClr val="bg1">
                    <a:lumMod val="50000"/>
                  </a:schemeClr>
                </a:solidFill>
              </a:rPr>
              <a:t>-Are </a:t>
            </a:r>
            <a:r>
              <a:rPr lang="en-US" sz="1100" dirty="0">
                <a:solidFill>
                  <a:schemeClr val="bg1">
                    <a:lumMod val="50000"/>
                  </a:schemeClr>
                </a:solidFill>
              </a:rPr>
              <a:t>those relating to the physical state of the body, including joint position, and sate of tendons and muscles.</a:t>
            </a:r>
          </a:p>
        </p:txBody>
      </p:sp>
      <p:cxnSp>
        <p:nvCxnSpPr>
          <p:cNvPr id="45" name="Elbow Connector 44"/>
          <p:cNvCxnSpPr>
            <a:stCxn id="37" idx="3"/>
            <a:endCxn id="41" idx="1"/>
          </p:cNvCxnSpPr>
          <p:nvPr/>
        </p:nvCxnSpPr>
        <p:spPr>
          <a:xfrm flipV="1">
            <a:off x="9821170" y="2873696"/>
            <a:ext cx="252678" cy="265063"/>
          </a:xfrm>
          <a:prstGeom prst="bentConnector3">
            <a:avLst/>
          </a:prstGeom>
          <a:ln>
            <a:tailEnd type="triangle"/>
          </a:ln>
        </p:spPr>
        <p:style>
          <a:lnRef idx="2">
            <a:schemeClr val="accent2"/>
          </a:lnRef>
          <a:fillRef idx="1">
            <a:schemeClr val="lt1"/>
          </a:fillRef>
          <a:effectRef idx="0">
            <a:schemeClr val="accent2"/>
          </a:effectRef>
          <a:fontRef idx="minor">
            <a:schemeClr val="dk1"/>
          </a:fontRef>
        </p:style>
      </p:cxnSp>
      <p:cxnSp>
        <p:nvCxnSpPr>
          <p:cNvPr id="47" name="Elbow Connector 46"/>
          <p:cNvCxnSpPr>
            <a:stCxn id="39" idx="3"/>
            <a:endCxn id="42" idx="1"/>
          </p:cNvCxnSpPr>
          <p:nvPr/>
        </p:nvCxnSpPr>
        <p:spPr>
          <a:xfrm flipV="1">
            <a:off x="9821170" y="4049364"/>
            <a:ext cx="270242" cy="94887"/>
          </a:xfrm>
          <a:prstGeom prst="bentConnector3">
            <a:avLst/>
          </a:prstGeom>
          <a:ln>
            <a:tailEnd type="triangle"/>
          </a:ln>
        </p:spPr>
        <p:style>
          <a:lnRef idx="2">
            <a:schemeClr val="accent2"/>
          </a:lnRef>
          <a:fillRef idx="1">
            <a:schemeClr val="lt1"/>
          </a:fillRef>
          <a:effectRef idx="0">
            <a:schemeClr val="accent2"/>
          </a:effectRef>
          <a:fontRef idx="minor">
            <a:schemeClr val="dk1"/>
          </a:fontRef>
        </p:style>
      </p:cxnSp>
      <p:cxnSp>
        <p:nvCxnSpPr>
          <p:cNvPr id="49" name="Elbow Connector 48"/>
          <p:cNvCxnSpPr>
            <a:stCxn id="40" idx="3"/>
            <a:endCxn id="43" idx="1"/>
          </p:cNvCxnSpPr>
          <p:nvPr/>
        </p:nvCxnSpPr>
        <p:spPr>
          <a:xfrm>
            <a:off x="9845544" y="5149743"/>
            <a:ext cx="245868" cy="164507"/>
          </a:xfrm>
          <a:prstGeom prst="bentConnector3">
            <a:avLst/>
          </a:prstGeom>
          <a:ln>
            <a:tailEnd type="triangle"/>
          </a:ln>
        </p:spPr>
        <p:style>
          <a:lnRef idx="2">
            <a:schemeClr val="accent2"/>
          </a:lnRef>
          <a:fillRef idx="1">
            <a:schemeClr val="lt1"/>
          </a:fillRef>
          <a:effectRef idx="0">
            <a:schemeClr val="accent2"/>
          </a:effectRef>
          <a:fontRef idx="minor">
            <a:schemeClr val="dk1"/>
          </a:fontRef>
        </p:style>
      </p:cxnSp>
      <p:cxnSp>
        <p:nvCxnSpPr>
          <p:cNvPr id="56" name="Straight Connector 55"/>
          <p:cNvCxnSpPr>
            <a:stCxn id="24" idx="2"/>
          </p:cNvCxnSpPr>
          <p:nvPr/>
        </p:nvCxnSpPr>
        <p:spPr>
          <a:xfrm>
            <a:off x="3790156" y="2544462"/>
            <a:ext cx="0" cy="164458"/>
          </a:xfrm>
          <a:prstGeom prst="line">
            <a:avLst/>
          </a:prstGeom>
        </p:spPr>
        <p:style>
          <a:lnRef idx="2">
            <a:schemeClr val="accent2"/>
          </a:lnRef>
          <a:fillRef idx="1">
            <a:schemeClr val="lt1"/>
          </a:fillRef>
          <a:effectRef idx="0">
            <a:schemeClr val="accent2"/>
          </a:effectRef>
          <a:fontRef idx="minor">
            <a:schemeClr val="dk1"/>
          </a:fontRef>
        </p:style>
      </p:cxnSp>
      <p:cxnSp>
        <p:nvCxnSpPr>
          <p:cNvPr id="58" name="Straight Connector 57"/>
          <p:cNvCxnSpPr/>
          <p:nvPr/>
        </p:nvCxnSpPr>
        <p:spPr>
          <a:xfrm>
            <a:off x="3790156" y="2708920"/>
            <a:ext cx="3132348" cy="0"/>
          </a:xfrm>
          <a:prstGeom prst="line">
            <a:avLst/>
          </a:prstGeom>
        </p:spPr>
        <p:style>
          <a:lnRef idx="2">
            <a:schemeClr val="accent2"/>
          </a:lnRef>
          <a:fillRef idx="1">
            <a:schemeClr val="lt1"/>
          </a:fillRef>
          <a:effectRef idx="0">
            <a:schemeClr val="accent2"/>
          </a:effectRef>
          <a:fontRef idx="minor">
            <a:schemeClr val="dk1"/>
          </a:fontRef>
        </p:style>
      </p:cxnSp>
      <p:cxnSp>
        <p:nvCxnSpPr>
          <p:cNvPr id="62" name="Straight Arrow Connector 61"/>
          <p:cNvCxnSpPr/>
          <p:nvPr/>
        </p:nvCxnSpPr>
        <p:spPr>
          <a:xfrm>
            <a:off x="6922504" y="2708920"/>
            <a:ext cx="0" cy="144016"/>
          </a:xfrm>
          <a:prstGeom prst="straightConnector1">
            <a:avLst/>
          </a:prstGeom>
          <a:ln>
            <a:tailEnd type="triangle"/>
          </a:ln>
        </p:spPr>
        <p:style>
          <a:lnRef idx="2">
            <a:schemeClr val="accent2"/>
          </a:lnRef>
          <a:fillRef idx="1">
            <a:schemeClr val="lt1"/>
          </a:fillRef>
          <a:effectRef idx="0">
            <a:schemeClr val="accent2"/>
          </a:effectRef>
          <a:fontRef idx="minor">
            <a:schemeClr val="dk1"/>
          </a:fontRef>
        </p:style>
      </p:cxnSp>
      <p:cxnSp>
        <p:nvCxnSpPr>
          <p:cNvPr id="64" name="Straight Arrow Connector 63"/>
          <p:cNvCxnSpPr/>
          <p:nvPr/>
        </p:nvCxnSpPr>
        <p:spPr>
          <a:xfrm>
            <a:off x="5302324" y="2704356"/>
            <a:ext cx="0" cy="144016"/>
          </a:xfrm>
          <a:prstGeom prst="straightConnector1">
            <a:avLst/>
          </a:prstGeom>
          <a:ln>
            <a:tailEnd type="triangle"/>
          </a:ln>
        </p:spPr>
        <p:style>
          <a:lnRef idx="2">
            <a:schemeClr val="accent2"/>
          </a:lnRef>
          <a:fillRef idx="1">
            <a:schemeClr val="lt1"/>
          </a:fillRef>
          <a:effectRef idx="0">
            <a:schemeClr val="accent2"/>
          </a:effectRef>
          <a:fontRef idx="minor">
            <a:schemeClr val="dk1"/>
          </a:fontRef>
        </p:style>
      </p:cxnSp>
      <p:cxnSp>
        <p:nvCxnSpPr>
          <p:cNvPr id="65" name="Straight Arrow Connector 64"/>
          <p:cNvCxnSpPr/>
          <p:nvPr/>
        </p:nvCxnSpPr>
        <p:spPr>
          <a:xfrm>
            <a:off x="3790156" y="2704356"/>
            <a:ext cx="0" cy="144016"/>
          </a:xfrm>
          <a:prstGeom prst="straightConnector1">
            <a:avLst/>
          </a:prstGeom>
          <a:ln>
            <a:tailEnd type="triangle"/>
          </a:ln>
        </p:spPr>
        <p:style>
          <a:lnRef idx="2">
            <a:schemeClr val="accent2"/>
          </a:lnRef>
          <a:fillRef idx="1">
            <a:schemeClr val="lt1"/>
          </a:fillRef>
          <a:effectRef idx="0">
            <a:schemeClr val="accent2"/>
          </a:effectRef>
          <a:fontRef idx="minor">
            <a:schemeClr val="dk1"/>
          </a:fontRef>
        </p:style>
      </p:cxnSp>
      <p:cxnSp>
        <p:nvCxnSpPr>
          <p:cNvPr id="67" name="Straight Arrow Connector 66"/>
          <p:cNvCxnSpPr/>
          <p:nvPr/>
        </p:nvCxnSpPr>
        <p:spPr>
          <a:xfrm>
            <a:off x="816669" y="2704356"/>
            <a:ext cx="0" cy="144016"/>
          </a:xfrm>
          <a:prstGeom prst="straightConnector1">
            <a:avLst/>
          </a:prstGeom>
          <a:ln>
            <a:tailEnd type="triangle"/>
          </a:ln>
        </p:spPr>
        <p:style>
          <a:lnRef idx="2">
            <a:schemeClr val="accent2"/>
          </a:lnRef>
          <a:fillRef idx="1">
            <a:schemeClr val="lt1"/>
          </a:fillRef>
          <a:effectRef idx="0">
            <a:schemeClr val="accent2"/>
          </a:effectRef>
          <a:fontRef idx="minor">
            <a:schemeClr val="dk1"/>
          </a:fontRef>
        </p:style>
      </p:cxnSp>
      <p:cxnSp>
        <p:nvCxnSpPr>
          <p:cNvPr id="70" name="Straight Connector 69"/>
          <p:cNvCxnSpPr/>
          <p:nvPr/>
        </p:nvCxnSpPr>
        <p:spPr>
          <a:xfrm>
            <a:off x="816669" y="2708042"/>
            <a:ext cx="3132348" cy="0"/>
          </a:xfrm>
          <a:prstGeom prst="line">
            <a:avLst/>
          </a:prstGeom>
        </p:spPr>
        <p:style>
          <a:lnRef idx="2">
            <a:schemeClr val="accent2"/>
          </a:lnRef>
          <a:fillRef idx="1">
            <a:schemeClr val="lt1"/>
          </a:fillRef>
          <a:effectRef idx="0">
            <a:schemeClr val="accent2"/>
          </a:effectRef>
          <a:fontRef idx="minor">
            <a:schemeClr val="dk1"/>
          </a:fontRef>
        </p:style>
      </p:cxnSp>
      <p:cxnSp>
        <p:nvCxnSpPr>
          <p:cNvPr id="73" name="Straight Arrow Connector 72"/>
          <p:cNvCxnSpPr/>
          <p:nvPr/>
        </p:nvCxnSpPr>
        <p:spPr>
          <a:xfrm>
            <a:off x="2205980" y="2704356"/>
            <a:ext cx="0" cy="144016"/>
          </a:xfrm>
          <a:prstGeom prst="straightConnector1">
            <a:avLst/>
          </a:prstGeom>
          <a:ln>
            <a:tailEnd type="triangle"/>
          </a:ln>
        </p:spPr>
        <p:style>
          <a:lnRef idx="2">
            <a:schemeClr val="accent2"/>
          </a:lnRef>
          <a:fillRef idx="1">
            <a:schemeClr val="lt1"/>
          </a:fillRef>
          <a:effectRef idx="0">
            <a:schemeClr val="accent2"/>
          </a:effectRef>
          <a:fontRef idx="minor">
            <a:schemeClr val="dk1"/>
          </a:fontRef>
        </p:style>
      </p:cxnSp>
      <p:sp>
        <p:nvSpPr>
          <p:cNvPr id="74" name="Rectangle 73"/>
          <p:cNvSpPr/>
          <p:nvPr/>
        </p:nvSpPr>
        <p:spPr>
          <a:xfrm>
            <a:off x="6203962" y="2935203"/>
            <a:ext cx="1437084" cy="66919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200" dirty="0" smtClean="0">
              <a:solidFill>
                <a:schemeClr val="accent2"/>
              </a:solidFill>
            </a:endParaRPr>
          </a:p>
          <a:p>
            <a:pPr algn="ctr"/>
            <a:r>
              <a:rPr lang="en-US" sz="1200" dirty="0" smtClean="0">
                <a:solidFill>
                  <a:schemeClr val="accent2"/>
                </a:solidFill>
              </a:rPr>
              <a:t>Nociceptors </a:t>
            </a:r>
          </a:p>
          <a:p>
            <a:pPr algn="ctr"/>
            <a:r>
              <a:rPr lang="en-US" sz="1200" dirty="0" smtClean="0">
                <a:solidFill>
                  <a:schemeClr val="accent2"/>
                </a:solidFill>
              </a:rPr>
              <a:t>(</a:t>
            </a:r>
            <a:r>
              <a:rPr lang="en-US" sz="1200" dirty="0">
                <a:solidFill>
                  <a:schemeClr val="accent2"/>
                </a:solidFill>
              </a:rPr>
              <a:t>pain receptors)</a:t>
            </a:r>
          </a:p>
          <a:p>
            <a:pPr algn="ctr"/>
            <a:endParaRPr lang="en-US" sz="1200" dirty="0">
              <a:solidFill>
                <a:schemeClr val="accent2"/>
              </a:solidFill>
            </a:endParaRPr>
          </a:p>
        </p:txBody>
      </p:sp>
      <p:sp>
        <p:nvSpPr>
          <p:cNvPr id="75" name="Rectangle 74"/>
          <p:cNvSpPr/>
          <p:nvPr/>
        </p:nvSpPr>
        <p:spPr>
          <a:xfrm>
            <a:off x="4637788" y="2930741"/>
            <a:ext cx="1437084" cy="66919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200" dirty="0">
                <a:solidFill>
                  <a:schemeClr val="accent2"/>
                </a:solidFill>
              </a:rPr>
              <a:t>Photoreceptors </a:t>
            </a:r>
            <a:endParaRPr lang="en-US" sz="1200" dirty="0" smtClean="0">
              <a:solidFill>
                <a:schemeClr val="accent2"/>
              </a:solidFill>
            </a:endParaRPr>
          </a:p>
          <a:p>
            <a:pPr algn="ctr"/>
            <a:r>
              <a:rPr lang="en-US" sz="1200" dirty="0" smtClean="0">
                <a:solidFill>
                  <a:schemeClr val="accent2"/>
                </a:solidFill>
              </a:rPr>
              <a:t>(</a:t>
            </a:r>
            <a:r>
              <a:rPr lang="en-US" sz="1200" dirty="0">
                <a:solidFill>
                  <a:schemeClr val="accent2"/>
                </a:solidFill>
              </a:rPr>
              <a:t>in the retina).</a:t>
            </a:r>
          </a:p>
        </p:txBody>
      </p:sp>
      <p:sp>
        <p:nvSpPr>
          <p:cNvPr id="76" name="Rectangle 75"/>
          <p:cNvSpPr/>
          <p:nvPr/>
        </p:nvSpPr>
        <p:spPr>
          <a:xfrm>
            <a:off x="3143279" y="2948623"/>
            <a:ext cx="1437084" cy="66919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200" dirty="0">
                <a:solidFill>
                  <a:schemeClr val="accent2"/>
                </a:solidFill>
              </a:rPr>
              <a:t>Chemoreceptors </a:t>
            </a:r>
            <a:r>
              <a:rPr lang="en-US" sz="1200" dirty="0" smtClean="0">
                <a:solidFill>
                  <a:schemeClr val="accent2"/>
                </a:solidFill>
              </a:rPr>
              <a:t>(ex: </a:t>
            </a:r>
            <a:r>
              <a:rPr lang="en-US" sz="1200" dirty="0">
                <a:solidFill>
                  <a:schemeClr val="accent2"/>
                </a:solidFill>
              </a:rPr>
              <a:t>taste receptors)</a:t>
            </a:r>
          </a:p>
        </p:txBody>
      </p:sp>
      <p:sp>
        <p:nvSpPr>
          <p:cNvPr id="77" name="Rectangle 76"/>
          <p:cNvSpPr/>
          <p:nvPr/>
        </p:nvSpPr>
        <p:spPr>
          <a:xfrm>
            <a:off x="1578720" y="2930741"/>
            <a:ext cx="1437084" cy="66919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200" dirty="0" err="1">
                <a:solidFill>
                  <a:schemeClr val="accent2"/>
                </a:solidFill>
              </a:rPr>
              <a:t>Thermoreceptors</a:t>
            </a:r>
            <a:r>
              <a:rPr lang="en-US" sz="1200" dirty="0">
                <a:solidFill>
                  <a:schemeClr val="accent2"/>
                </a:solidFill>
              </a:rPr>
              <a:t> (cold &amp; heat)</a:t>
            </a:r>
          </a:p>
        </p:txBody>
      </p:sp>
      <p:sp>
        <p:nvSpPr>
          <p:cNvPr id="78" name="Rectangle 77"/>
          <p:cNvSpPr/>
          <p:nvPr/>
        </p:nvSpPr>
        <p:spPr>
          <a:xfrm>
            <a:off x="82596" y="2936397"/>
            <a:ext cx="1437084" cy="66919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200" dirty="0">
                <a:solidFill>
                  <a:schemeClr val="accent2"/>
                </a:solidFill>
              </a:rPr>
              <a:t>Mechanoreceptors</a:t>
            </a:r>
          </a:p>
        </p:txBody>
      </p:sp>
      <p:sp>
        <p:nvSpPr>
          <p:cNvPr id="80" name="object 8"/>
          <p:cNvSpPr txBox="1"/>
          <p:nvPr/>
        </p:nvSpPr>
        <p:spPr>
          <a:xfrm>
            <a:off x="609460" y="4713636"/>
            <a:ext cx="7177159" cy="1284967"/>
          </a:xfrm>
          <a:prstGeom prst="rect">
            <a:avLst/>
          </a:prstGeom>
          <a:ln>
            <a:solidFill>
              <a:schemeClr val="tx2"/>
            </a:solidFill>
            <a:prstDash val="dash"/>
          </a:ln>
        </p:spPr>
        <p:txBody>
          <a:bodyPr vert="horz" wrap="square" lIns="0" tIns="0" rIns="0" bIns="0" rtlCol="0">
            <a:spAutoFit/>
          </a:bodyPr>
          <a:lstStyle/>
          <a:p>
            <a:pPr marL="12700">
              <a:lnSpc>
                <a:spcPct val="100000"/>
              </a:lnSpc>
              <a:buClr>
                <a:srgbClr val="3366FF"/>
              </a:buClr>
              <a:buSzPct val="79687"/>
              <a:tabLst>
                <a:tab pos="357505" algn="l"/>
                <a:tab pos="3458210" algn="l"/>
              </a:tabLst>
            </a:pPr>
            <a:r>
              <a:rPr lang="en-US" sz="1800" spc="-5" dirty="0" smtClean="0">
                <a:solidFill>
                  <a:schemeClr val="accent2">
                    <a:lumMod val="75000"/>
                  </a:schemeClr>
                </a:solidFill>
                <a:cs typeface="Times New Roman"/>
              </a:rPr>
              <a:t> </a:t>
            </a:r>
            <a:r>
              <a:rPr sz="1800" spc="-5" dirty="0" smtClean="0">
                <a:solidFill>
                  <a:schemeClr val="accent2">
                    <a:lumMod val="75000"/>
                  </a:schemeClr>
                </a:solidFill>
                <a:cs typeface="Times New Roman"/>
              </a:rPr>
              <a:t>Sensory</a:t>
            </a:r>
            <a:r>
              <a:rPr sz="1800" spc="5" dirty="0" smtClean="0">
                <a:solidFill>
                  <a:schemeClr val="accent2">
                    <a:lumMod val="75000"/>
                  </a:schemeClr>
                </a:solidFill>
                <a:cs typeface="Times New Roman"/>
              </a:rPr>
              <a:t> </a:t>
            </a:r>
            <a:r>
              <a:rPr sz="1800" spc="-5" dirty="0" smtClean="0">
                <a:solidFill>
                  <a:schemeClr val="accent2">
                    <a:lumMod val="75000"/>
                  </a:schemeClr>
                </a:solidFill>
                <a:cs typeface="Times New Roman"/>
              </a:rPr>
              <a:t>receptors</a:t>
            </a:r>
            <a:r>
              <a:rPr lang="en-US" sz="1800" spc="-5" dirty="0" smtClean="0">
                <a:solidFill>
                  <a:schemeClr val="accent2">
                    <a:lumMod val="75000"/>
                  </a:schemeClr>
                </a:solidFill>
                <a:cs typeface="Times New Roman"/>
              </a:rPr>
              <a:t> </a:t>
            </a:r>
            <a:r>
              <a:rPr sz="1800" spc="-5" dirty="0" smtClean="0">
                <a:solidFill>
                  <a:schemeClr val="accent2">
                    <a:lumMod val="75000"/>
                  </a:schemeClr>
                </a:solidFill>
                <a:cs typeface="Times New Roman"/>
              </a:rPr>
              <a:t>classified </a:t>
            </a:r>
            <a:r>
              <a:rPr sz="1800" spc="-5" dirty="0">
                <a:solidFill>
                  <a:schemeClr val="accent2">
                    <a:lumMod val="75000"/>
                  </a:schemeClr>
                </a:solidFill>
                <a:cs typeface="Times New Roman"/>
              </a:rPr>
              <a:t>according</a:t>
            </a:r>
            <a:r>
              <a:rPr sz="1800" dirty="0">
                <a:solidFill>
                  <a:schemeClr val="accent2">
                    <a:lumMod val="75000"/>
                  </a:schemeClr>
                </a:solidFill>
                <a:cs typeface="Times New Roman"/>
              </a:rPr>
              <a:t> </a:t>
            </a:r>
            <a:r>
              <a:rPr sz="1800" spc="-5" dirty="0">
                <a:solidFill>
                  <a:schemeClr val="accent2">
                    <a:lumMod val="75000"/>
                  </a:schemeClr>
                </a:solidFill>
                <a:cs typeface="Times New Roman"/>
              </a:rPr>
              <a:t>to:</a:t>
            </a:r>
            <a:endParaRPr sz="1800" dirty="0">
              <a:solidFill>
                <a:schemeClr val="accent2">
                  <a:lumMod val="75000"/>
                </a:schemeClr>
              </a:solidFill>
              <a:cs typeface="Times New Roman"/>
            </a:endParaRPr>
          </a:p>
          <a:p>
            <a:pPr marL="756285" lvl="1" indent="-286385">
              <a:lnSpc>
                <a:spcPct val="100000"/>
              </a:lnSpc>
              <a:spcBef>
                <a:spcPts val="690"/>
              </a:spcBef>
              <a:buClr>
                <a:schemeClr val="accent2">
                  <a:lumMod val="75000"/>
                </a:schemeClr>
              </a:buClr>
              <a:buSzPct val="70000"/>
              <a:buFont typeface="Arial" charset="0"/>
              <a:buChar char="•"/>
              <a:tabLst>
                <a:tab pos="756920" algn="l"/>
              </a:tabLst>
            </a:pPr>
            <a:r>
              <a:rPr sz="1600" dirty="0">
                <a:cs typeface="Times New Roman"/>
              </a:rPr>
              <a:t>Location</a:t>
            </a:r>
          </a:p>
          <a:p>
            <a:pPr marL="756285" lvl="1" indent="-286385">
              <a:lnSpc>
                <a:spcPct val="100000"/>
              </a:lnSpc>
              <a:spcBef>
                <a:spcPts val="670"/>
              </a:spcBef>
              <a:buClr>
                <a:schemeClr val="accent2">
                  <a:lumMod val="75000"/>
                </a:schemeClr>
              </a:buClr>
              <a:buSzPct val="70000"/>
              <a:buFont typeface="Arial" charset="0"/>
              <a:buChar char="•"/>
              <a:tabLst>
                <a:tab pos="756920" algn="l"/>
              </a:tabLst>
            </a:pPr>
            <a:r>
              <a:rPr sz="1600" spc="-10" dirty="0">
                <a:cs typeface="Times New Roman"/>
              </a:rPr>
              <a:t>Type </a:t>
            </a:r>
            <a:r>
              <a:rPr sz="1600" dirty="0">
                <a:cs typeface="Times New Roman"/>
              </a:rPr>
              <a:t>of stimulus</a:t>
            </a:r>
            <a:r>
              <a:rPr sz="1600" spc="-150" dirty="0">
                <a:cs typeface="Times New Roman"/>
              </a:rPr>
              <a:t> </a:t>
            </a:r>
            <a:r>
              <a:rPr sz="1600" spc="5" dirty="0">
                <a:cs typeface="Times New Roman"/>
              </a:rPr>
              <a:t>detected</a:t>
            </a:r>
            <a:endParaRPr sz="1600" dirty="0">
              <a:cs typeface="Times New Roman"/>
            </a:endParaRPr>
          </a:p>
          <a:p>
            <a:pPr marL="756285" lvl="1" indent="-286385">
              <a:lnSpc>
                <a:spcPct val="100000"/>
              </a:lnSpc>
              <a:spcBef>
                <a:spcPts val="670"/>
              </a:spcBef>
              <a:buClr>
                <a:schemeClr val="accent2">
                  <a:lumMod val="75000"/>
                </a:schemeClr>
              </a:buClr>
              <a:buSzPct val="70000"/>
              <a:buFont typeface="Arial" charset="0"/>
              <a:buChar char="•"/>
              <a:tabLst>
                <a:tab pos="756920" algn="l"/>
              </a:tabLst>
            </a:pPr>
            <a:r>
              <a:rPr sz="1600" spc="5" dirty="0">
                <a:cs typeface="Times New Roman"/>
              </a:rPr>
              <a:t>Structure</a:t>
            </a:r>
            <a:endParaRPr sz="1600" dirty="0">
              <a:cs typeface="Times New Roman"/>
            </a:endParaRPr>
          </a:p>
        </p:txBody>
      </p:sp>
      <p:sp>
        <p:nvSpPr>
          <p:cNvPr id="81" name="TextBox 80"/>
          <p:cNvSpPr txBox="1"/>
          <p:nvPr/>
        </p:nvSpPr>
        <p:spPr>
          <a:xfrm>
            <a:off x="5045841" y="4705532"/>
            <a:ext cx="2733328" cy="307777"/>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FEMALES’ SLIDES </a:t>
            </a:r>
          </a:p>
        </p:txBody>
      </p:sp>
      <p:sp>
        <p:nvSpPr>
          <p:cNvPr id="5" name="Rectangle 4"/>
          <p:cNvSpPr/>
          <p:nvPr/>
        </p:nvSpPr>
        <p:spPr>
          <a:xfrm>
            <a:off x="8902724" y="1272774"/>
            <a:ext cx="2671140" cy="397589"/>
          </a:xfrm>
          <a:prstGeom prst="rect">
            <a:avLst/>
          </a:prstGeom>
          <a:solidFill>
            <a:schemeClr val="bg2"/>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1800" dirty="0" smtClean="0">
                <a:solidFill>
                  <a:schemeClr val="bg1"/>
                </a:solidFill>
              </a:rPr>
              <a:t>ALL this smart art is extra</a:t>
            </a:r>
            <a:endParaRPr lang="en-US" sz="1800" dirty="0">
              <a:solidFill>
                <a:schemeClr val="bg1"/>
              </a:solidFill>
            </a:endParaRPr>
          </a:p>
        </p:txBody>
      </p:sp>
      <p:sp>
        <p:nvSpPr>
          <p:cNvPr id="19" name="Curved Down Arrow 18"/>
          <p:cNvSpPr/>
          <p:nvPr/>
        </p:nvSpPr>
        <p:spPr>
          <a:xfrm>
            <a:off x="7786618" y="1312292"/>
            <a:ext cx="1116106" cy="246731"/>
          </a:xfrm>
          <a:prstGeom prst="curvedDown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7360637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spc="-10" dirty="0" smtClean="0">
                <a:cs typeface="Calibri"/>
              </a:rPr>
              <a:t>Cont.</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11</a:t>
            </a:fld>
            <a:endParaRPr lang="en-US" dirty="0"/>
          </a:p>
        </p:txBody>
      </p:sp>
      <p:grpSp>
        <p:nvGrpSpPr>
          <p:cNvPr id="11" name="Group 10"/>
          <p:cNvGrpSpPr/>
          <p:nvPr/>
        </p:nvGrpSpPr>
        <p:grpSpPr>
          <a:xfrm>
            <a:off x="6268171" y="1766514"/>
            <a:ext cx="5100696" cy="1356950"/>
            <a:chOff x="6797592" y="1196752"/>
            <a:chExt cx="5100696" cy="1356950"/>
          </a:xfrm>
        </p:grpSpPr>
        <p:sp>
          <p:nvSpPr>
            <p:cNvPr id="12" name="Freeform 11"/>
            <p:cNvSpPr/>
            <p:nvPr/>
          </p:nvSpPr>
          <p:spPr>
            <a:xfrm>
              <a:off x="8040443" y="1196752"/>
              <a:ext cx="2674805" cy="586723"/>
            </a:xfrm>
            <a:custGeom>
              <a:avLst/>
              <a:gdLst>
                <a:gd name="connsiteX0" fmla="*/ 0 w 2818158"/>
                <a:gd name="connsiteY0" fmla="*/ 46482 h 464819"/>
                <a:gd name="connsiteX1" fmla="*/ 46482 w 2818158"/>
                <a:gd name="connsiteY1" fmla="*/ 0 h 464819"/>
                <a:gd name="connsiteX2" fmla="*/ 2771676 w 2818158"/>
                <a:gd name="connsiteY2" fmla="*/ 0 h 464819"/>
                <a:gd name="connsiteX3" fmla="*/ 2818158 w 2818158"/>
                <a:gd name="connsiteY3" fmla="*/ 46482 h 464819"/>
                <a:gd name="connsiteX4" fmla="*/ 2818158 w 2818158"/>
                <a:gd name="connsiteY4" fmla="*/ 418337 h 464819"/>
                <a:gd name="connsiteX5" fmla="*/ 2771676 w 2818158"/>
                <a:gd name="connsiteY5" fmla="*/ 464819 h 464819"/>
                <a:gd name="connsiteX6" fmla="*/ 46482 w 2818158"/>
                <a:gd name="connsiteY6" fmla="*/ 464819 h 464819"/>
                <a:gd name="connsiteX7" fmla="*/ 0 w 2818158"/>
                <a:gd name="connsiteY7" fmla="*/ 418337 h 464819"/>
                <a:gd name="connsiteX8" fmla="*/ 0 w 2818158"/>
                <a:gd name="connsiteY8" fmla="*/ 46482 h 464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8158" h="464819">
                  <a:moveTo>
                    <a:pt x="0" y="46482"/>
                  </a:moveTo>
                  <a:cubicBezTo>
                    <a:pt x="0" y="20811"/>
                    <a:pt x="20811" y="0"/>
                    <a:pt x="46482" y="0"/>
                  </a:cubicBezTo>
                  <a:lnTo>
                    <a:pt x="2771676" y="0"/>
                  </a:lnTo>
                  <a:cubicBezTo>
                    <a:pt x="2797347" y="0"/>
                    <a:pt x="2818158" y="20811"/>
                    <a:pt x="2818158" y="46482"/>
                  </a:cubicBezTo>
                  <a:lnTo>
                    <a:pt x="2818158" y="418337"/>
                  </a:lnTo>
                  <a:cubicBezTo>
                    <a:pt x="2818158" y="444008"/>
                    <a:pt x="2797347" y="464819"/>
                    <a:pt x="2771676" y="464819"/>
                  </a:cubicBezTo>
                  <a:lnTo>
                    <a:pt x="46482" y="464819"/>
                  </a:lnTo>
                  <a:cubicBezTo>
                    <a:pt x="20811" y="464819"/>
                    <a:pt x="0" y="444008"/>
                    <a:pt x="0" y="418337"/>
                  </a:cubicBezTo>
                  <a:lnTo>
                    <a:pt x="0" y="46482"/>
                  </a:lnTo>
                  <a:close/>
                </a:path>
              </a:pathLst>
            </a:custGeom>
            <a:solidFill>
              <a:schemeClr val="accent2">
                <a:lumMod val="40000"/>
                <a:lumOff val="60000"/>
              </a:schemeClr>
            </a:solidFill>
          </p:spPr>
          <p:style>
            <a:lnRef idx="2">
              <a:schemeClr val="accent2">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82194" tIns="82194" rIns="82194" bIns="82194" numCol="1" spcCol="1270" anchor="ctr" anchorCtr="0">
              <a:noAutofit/>
            </a:bodyPr>
            <a:lstStyle/>
            <a:p>
              <a:pPr lvl="0" algn="ctr" defTabSz="800100" rtl="1">
                <a:lnSpc>
                  <a:spcPct val="90000"/>
                </a:lnSpc>
                <a:spcBef>
                  <a:spcPct val="0"/>
                </a:spcBef>
                <a:spcAft>
                  <a:spcPct val="35000"/>
                </a:spcAft>
              </a:pPr>
              <a:r>
                <a:rPr lang="en-US" sz="1800" kern="1200" dirty="0" smtClean="0">
                  <a:solidFill>
                    <a:schemeClr val="bg1">
                      <a:lumMod val="50000"/>
                    </a:schemeClr>
                  </a:solidFill>
                </a:rPr>
                <a:t>Based on </a:t>
              </a:r>
              <a:r>
                <a:rPr lang="en-US" sz="1800" kern="1200" dirty="0" smtClean="0">
                  <a:solidFill>
                    <a:schemeClr val="bg1">
                      <a:lumMod val="50000"/>
                    </a:schemeClr>
                  </a:solidFill>
                  <a:latin typeface="+mn-lt"/>
                </a:rPr>
                <a:t>their speed of adaptation </a:t>
              </a:r>
              <a:endParaRPr lang="ar-SA" sz="1800" kern="1200" dirty="0">
                <a:solidFill>
                  <a:schemeClr val="bg1">
                    <a:lumMod val="50000"/>
                  </a:schemeClr>
                </a:solidFill>
                <a:latin typeface="+mn-lt"/>
              </a:endParaRPr>
            </a:p>
          </p:txBody>
        </p:sp>
        <p:sp>
          <p:nvSpPr>
            <p:cNvPr id="13" name="Freeform 12"/>
            <p:cNvSpPr/>
            <p:nvPr/>
          </p:nvSpPr>
          <p:spPr>
            <a:xfrm>
              <a:off x="8040443" y="1783476"/>
              <a:ext cx="1150312" cy="180800"/>
            </a:xfrm>
            <a:custGeom>
              <a:avLst/>
              <a:gdLst/>
              <a:ahLst/>
              <a:cxnLst/>
              <a:rect l="0" t="0" r="0" b="0"/>
              <a:pathLst>
                <a:path>
                  <a:moveTo>
                    <a:pt x="1150312" y="0"/>
                  </a:moveTo>
                  <a:lnTo>
                    <a:pt x="1150312" y="90400"/>
                  </a:lnTo>
                  <a:lnTo>
                    <a:pt x="0" y="90400"/>
                  </a:lnTo>
                  <a:lnTo>
                    <a:pt x="0" y="180800"/>
                  </a:lnTo>
                </a:path>
              </a:pathLst>
            </a:custGeom>
            <a:noFill/>
          </p:spPr>
          <p:style>
            <a:lnRef idx="2">
              <a:schemeClr val="accent2">
                <a:shade val="60000"/>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sp>
        <p:sp>
          <p:nvSpPr>
            <p:cNvPr id="14" name="Freeform 13"/>
            <p:cNvSpPr/>
            <p:nvPr/>
          </p:nvSpPr>
          <p:spPr>
            <a:xfrm>
              <a:off x="6797592" y="1964277"/>
              <a:ext cx="2485702" cy="589425"/>
            </a:xfrm>
            <a:custGeom>
              <a:avLst/>
              <a:gdLst>
                <a:gd name="connsiteX0" fmla="*/ 0 w 2485702"/>
                <a:gd name="connsiteY0" fmla="*/ 58943 h 589425"/>
                <a:gd name="connsiteX1" fmla="*/ 58943 w 2485702"/>
                <a:gd name="connsiteY1" fmla="*/ 0 h 589425"/>
                <a:gd name="connsiteX2" fmla="*/ 2426760 w 2485702"/>
                <a:gd name="connsiteY2" fmla="*/ 0 h 589425"/>
                <a:gd name="connsiteX3" fmla="*/ 2485703 w 2485702"/>
                <a:gd name="connsiteY3" fmla="*/ 58943 h 589425"/>
                <a:gd name="connsiteX4" fmla="*/ 2485702 w 2485702"/>
                <a:gd name="connsiteY4" fmla="*/ 530483 h 589425"/>
                <a:gd name="connsiteX5" fmla="*/ 2426759 w 2485702"/>
                <a:gd name="connsiteY5" fmla="*/ 589426 h 589425"/>
                <a:gd name="connsiteX6" fmla="*/ 58943 w 2485702"/>
                <a:gd name="connsiteY6" fmla="*/ 589425 h 589425"/>
                <a:gd name="connsiteX7" fmla="*/ 0 w 2485702"/>
                <a:gd name="connsiteY7" fmla="*/ 530482 h 589425"/>
                <a:gd name="connsiteX8" fmla="*/ 0 w 2485702"/>
                <a:gd name="connsiteY8" fmla="*/ 58943 h 589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5702" h="589425">
                  <a:moveTo>
                    <a:pt x="0" y="58943"/>
                  </a:moveTo>
                  <a:cubicBezTo>
                    <a:pt x="0" y="26390"/>
                    <a:pt x="26390" y="0"/>
                    <a:pt x="58943" y="0"/>
                  </a:cubicBezTo>
                  <a:lnTo>
                    <a:pt x="2426760" y="0"/>
                  </a:lnTo>
                  <a:cubicBezTo>
                    <a:pt x="2459313" y="0"/>
                    <a:pt x="2485703" y="26390"/>
                    <a:pt x="2485703" y="58943"/>
                  </a:cubicBezTo>
                  <a:cubicBezTo>
                    <a:pt x="2485703" y="216123"/>
                    <a:pt x="2485702" y="373303"/>
                    <a:pt x="2485702" y="530483"/>
                  </a:cubicBezTo>
                  <a:cubicBezTo>
                    <a:pt x="2485702" y="563036"/>
                    <a:pt x="2459312" y="589426"/>
                    <a:pt x="2426759" y="589426"/>
                  </a:cubicBezTo>
                  <a:lnTo>
                    <a:pt x="58943" y="589425"/>
                  </a:lnTo>
                  <a:cubicBezTo>
                    <a:pt x="26390" y="589425"/>
                    <a:pt x="0" y="563035"/>
                    <a:pt x="0" y="530482"/>
                  </a:cubicBezTo>
                  <a:lnTo>
                    <a:pt x="0" y="58943"/>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0604" tIns="70604" rIns="70604" bIns="70604" numCol="1" spcCol="1270" anchor="ctr" anchorCtr="0">
              <a:noAutofit/>
            </a:bodyPr>
            <a:lstStyle/>
            <a:p>
              <a:pPr lvl="0" algn="ctr" defTabSz="622300" rtl="1">
                <a:lnSpc>
                  <a:spcPct val="90000"/>
                </a:lnSpc>
                <a:spcBef>
                  <a:spcPct val="0"/>
                </a:spcBef>
                <a:spcAft>
                  <a:spcPct val="35000"/>
                </a:spcAft>
              </a:pPr>
              <a:r>
                <a:rPr lang="en-US" sz="1600" kern="1200" spc="-5" dirty="0" smtClean="0">
                  <a:solidFill>
                    <a:schemeClr val="accent2">
                      <a:lumMod val="75000"/>
                    </a:schemeClr>
                  </a:solidFill>
                  <a:latin typeface="+mn-lt"/>
                  <a:cs typeface="Calibri"/>
                </a:rPr>
                <a:t>Slowly adapting </a:t>
              </a:r>
              <a:r>
                <a:rPr lang="en-US" sz="1600" kern="1200" spc="-10" dirty="0" smtClean="0">
                  <a:solidFill>
                    <a:schemeClr val="accent2">
                      <a:lumMod val="75000"/>
                    </a:schemeClr>
                  </a:solidFill>
                  <a:latin typeface="+mn-lt"/>
                  <a:cs typeface="Calibri"/>
                </a:rPr>
                <a:t>(SA)</a:t>
              </a:r>
              <a:endParaRPr lang="ar-SA" sz="1600" kern="1200" dirty="0">
                <a:solidFill>
                  <a:schemeClr val="accent2">
                    <a:lumMod val="75000"/>
                  </a:schemeClr>
                </a:solidFill>
                <a:latin typeface="+mn-lt"/>
              </a:endParaRPr>
            </a:p>
          </p:txBody>
        </p:sp>
        <p:sp>
          <p:nvSpPr>
            <p:cNvPr id="15" name="Freeform 14"/>
            <p:cNvSpPr/>
            <p:nvPr/>
          </p:nvSpPr>
          <p:spPr>
            <a:xfrm>
              <a:off x="9190755" y="1783476"/>
              <a:ext cx="1524494" cy="180800"/>
            </a:xfrm>
            <a:custGeom>
              <a:avLst/>
              <a:gdLst/>
              <a:ahLst/>
              <a:cxnLst/>
              <a:rect l="0" t="0" r="0" b="0"/>
              <a:pathLst>
                <a:path>
                  <a:moveTo>
                    <a:pt x="0" y="0"/>
                  </a:moveTo>
                  <a:lnTo>
                    <a:pt x="0" y="90400"/>
                  </a:lnTo>
                  <a:lnTo>
                    <a:pt x="1524494" y="90400"/>
                  </a:lnTo>
                  <a:lnTo>
                    <a:pt x="1524494" y="180800"/>
                  </a:lnTo>
                </a:path>
              </a:pathLst>
            </a:custGeom>
            <a:noFill/>
          </p:spPr>
          <p:style>
            <a:lnRef idx="2">
              <a:schemeClr val="accent2">
                <a:shade val="60000"/>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sp>
        <p:sp>
          <p:nvSpPr>
            <p:cNvPr id="16" name="Freeform 15"/>
            <p:cNvSpPr/>
            <p:nvPr/>
          </p:nvSpPr>
          <p:spPr>
            <a:xfrm>
              <a:off x="9532211" y="1964277"/>
              <a:ext cx="2366077" cy="571167"/>
            </a:xfrm>
            <a:custGeom>
              <a:avLst/>
              <a:gdLst>
                <a:gd name="connsiteX0" fmla="*/ 0 w 2366077"/>
                <a:gd name="connsiteY0" fmla="*/ 57117 h 571167"/>
                <a:gd name="connsiteX1" fmla="*/ 57117 w 2366077"/>
                <a:gd name="connsiteY1" fmla="*/ 0 h 571167"/>
                <a:gd name="connsiteX2" fmla="*/ 2308960 w 2366077"/>
                <a:gd name="connsiteY2" fmla="*/ 0 h 571167"/>
                <a:gd name="connsiteX3" fmla="*/ 2366077 w 2366077"/>
                <a:gd name="connsiteY3" fmla="*/ 57117 h 571167"/>
                <a:gd name="connsiteX4" fmla="*/ 2366077 w 2366077"/>
                <a:gd name="connsiteY4" fmla="*/ 514050 h 571167"/>
                <a:gd name="connsiteX5" fmla="*/ 2308960 w 2366077"/>
                <a:gd name="connsiteY5" fmla="*/ 571167 h 571167"/>
                <a:gd name="connsiteX6" fmla="*/ 57117 w 2366077"/>
                <a:gd name="connsiteY6" fmla="*/ 571167 h 571167"/>
                <a:gd name="connsiteX7" fmla="*/ 0 w 2366077"/>
                <a:gd name="connsiteY7" fmla="*/ 514050 h 571167"/>
                <a:gd name="connsiteX8" fmla="*/ 0 w 2366077"/>
                <a:gd name="connsiteY8" fmla="*/ 57117 h 571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6077" h="571167">
                  <a:moveTo>
                    <a:pt x="0" y="57117"/>
                  </a:moveTo>
                  <a:cubicBezTo>
                    <a:pt x="0" y="25572"/>
                    <a:pt x="25572" y="0"/>
                    <a:pt x="57117" y="0"/>
                  </a:cubicBezTo>
                  <a:lnTo>
                    <a:pt x="2308960" y="0"/>
                  </a:lnTo>
                  <a:cubicBezTo>
                    <a:pt x="2340505" y="0"/>
                    <a:pt x="2366077" y="25572"/>
                    <a:pt x="2366077" y="57117"/>
                  </a:cubicBezTo>
                  <a:lnTo>
                    <a:pt x="2366077" y="514050"/>
                  </a:lnTo>
                  <a:cubicBezTo>
                    <a:pt x="2366077" y="545595"/>
                    <a:pt x="2340505" y="571167"/>
                    <a:pt x="2308960" y="571167"/>
                  </a:cubicBezTo>
                  <a:lnTo>
                    <a:pt x="57117" y="571167"/>
                  </a:lnTo>
                  <a:cubicBezTo>
                    <a:pt x="25572" y="571167"/>
                    <a:pt x="0" y="545595"/>
                    <a:pt x="0" y="514050"/>
                  </a:cubicBezTo>
                  <a:lnTo>
                    <a:pt x="0" y="57117"/>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0069" tIns="70069" rIns="70069" bIns="70069" numCol="1" spcCol="1270" anchor="ctr" anchorCtr="0">
              <a:noAutofit/>
            </a:bodyPr>
            <a:lstStyle/>
            <a:p>
              <a:pPr lvl="0" algn="ctr" defTabSz="622300" rtl="1">
                <a:lnSpc>
                  <a:spcPct val="90000"/>
                </a:lnSpc>
                <a:spcBef>
                  <a:spcPct val="0"/>
                </a:spcBef>
                <a:spcAft>
                  <a:spcPct val="35000"/>
                </a:spcAft>
              </a:pPr>
              <a:r>
                <a:rPr lang="en-US" sz="1600" kern="1200" dirty="0" smtClean="0">
                  <a:solidFill>
                    <a:schemeClr val="accent2">
                      <a:lumMod val="75000"/>
                    </a:schemeClr>
                  </a:solidFill>
                  <a:latin typeface="+mn-lt"/>
                  <a:cs typeface="Calibri"/>
                </a:rPr>
                <a:t>Rabidly </a:t>
              </a:r>
              <a:r>
                <a:rPr lang="en-US" sz="1600" kern="1200" spc="-5" dirty="0" smtClean="0">
                  <a:solidFill>
                    <a:schemeClr val="accent2">
                      <a:lumMod val="75000"/>
                    </a:schemeClr>
                  </a:solidFill>
                  <a:latin typeface="+mn-lt"/>
                  <a:cs typeface="Calibri"/>
                </a:rPr>
                <a:t>adapting (RA)</a:t>
              </a:r>
              <a:endParaRPr lang="ar-SA" sz="1600" kern="1200" dirty="0">
                <a:solidFill>
                  <a:schemeClr val="accent2">
                    <a:lumMod val="75000"/>
                  </a:schemeClr>
                </a:solidFill>
                <a:latin typeface="+mn-lt"/>
              </a:endParaRPr>
            </a:p>
          </p:txBody>
        </p:sp>
      </p:grpSp>
      <p:sp>
        <p:nvSpPr>
          <p:cNvPr id="6" name="Rectangle 5"/>
          <p:cNvSpPr/>
          <p:nvPr/>
        </p:nvSpPr>
        <p:spPr>
          <a:xfrm>
            <a:off x="6213063" y="3278682"/>
            <a:ext cx="2520280" cy="266429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298450" indent="-285750">
              <a:spcBef>
                <a:spcPts val="480"/>
              </a:spcBef>
              <a:buClr>
                <a:schemeClr val="tx1"/>
              </a:buClr>
              <a:buFont typeface="Arial" panose="020B0604020202020204" pitchFamily="34" charset="0"/>
              <a:buChar char="•"/>
              <a:tabLst>
                <a:tab pos="354965" algn="l"/>
                <a:tab pos="355600" algn="l"/>
              </a:tabLst>
            </a:pPr>
            <a:r>
              <a:rPr lang="en-US" sz="1400" spc="-15" dirty="0" smtClean="0">
                <a:cs typeface="Calibri"/>
              </a:rPr>
              <a:t>Fire </a:t>
            </a:r>
            <a:r>
              <a:rPr lang="en-US" sz="1400" dirty="0" smtClean="0">
                <a:cs typeface="Calibri"/>
              </a:rPr>
              <a:t>as </a:t>
            </a:r>
            <a:r>
              <a:rPr lang="en-US" sz="1400" spc="-5" dirty="0" smtClean="0">
                <a:cs typeface="Calibri"/>
              </a:rPr>
              <a:t>long </a:t>
            </a:r>
            <a:r>
              <a:rPr lang="en-US" sz="1400" dirty="0" smtClean="0">
                <a:cs typeface="Calibri"/>
              </a:rPr>
              <a:t>as the</a:t>
            </a:r>
            <a:r>
              <a:rPr lang="en-US" sz="1400" spc="-5" dirty="0" smtClean="0">
                <a:cs typeface="Calibri"/>
              </a:rPr>
              <a:t> </a:t>
            </a:r>
            <a:r>
              <a:rPr lang="en-US" sz="1400" spc="-10" dirty="0" smtClean="0">
                <a:cs typeface="Calibri"/>
              </a:rPr>
              <a:t>stimulus</a:t>
            </a:r>
            <a:r>
              <a:rPr lang="en-US" sz="1400" dirty="0" smtClean="0">
                <a:cs typeface="Calibri"/>
              </a:rPr>
              <a:t> is </a:t>
            </a:r>
            <a:r>
              <a:rPr lang="en-US" sz="1400" spc="-10" dirty="0" smtClean="0">
                <a:cs typeface="Calibri"/>
              </a:rPr>
              <a:t>there </a:t>
            </a:r>
            <a:r>
              <a:rPr lang="en-US" sz="1400" spc="-5" dirty="0" smtClean="0">
                <a:solidFill>
                  <a:schemeClr val="bg2">
                    <a:lumMod val="75000"/>
                  </a:schemeClr>
                </a:solidFill>
                <a:cs typeface="Calibri"/>
              </a:rPr>
              <a:t>(tonic</a:t>
            </a:r>
            <a:r>
              <a:rPr lang="en-US" sz="1400" spc="-100" dirty="0" smtClean="0">
                <a:solidFill>
                  <a:schemeClr val="bg2">
                    <a:lumMod val="75000"/>
                  </a:schemeClr>
                </a:solidFill>
                <a:cs typeface="Calibri"/>
              </a:rPr>
              <a:t> </a:t>
            </a:r>
            <a:r>
              <a:rPr lang="en-US" sz="1400" spc="-15" dirty="0" smtClean="0">
                <a:solidFill>
                  <a:schemeClr val="bg2">
                    <a:lumMod val="75000"/>
                  </a:schemeClr>
                </a:solidFill>
                <a:cs typeface="Calibri"/>
              </a:rPr>
              <a:t>receptors).</a:t>
            </a:r>
          </a:p>
          <a:p>
            <a:pPr marL="298450" indent="-285750">
              <a:spcBef>
                <a:spcPts val="480"/>
              </a:spcBef>
              <a:buClr>
                <a:schemeClr val="tx1"/>
              </a:buClr>
              <a:buFont typeface="Arial" panose="020B0604020202020204" pitchFamily="34" charset="0"/>
              <a:buChar char="•"/>
              <a:tabLst>
                <a:tab pos="354965" algn="l"/>
                <a:tab pos="355600" algn="l"/>
              </a:tabLst>
            </a:pPr>
            <a:r>
              <a:rPr lang="en-US" sz="1400" spc="-15" dirty="0" smtClean="0">
                <a:cs typeface="Calibri"/>
              </a:rPr>
              <a:t>Nociceptors </a:t>
            </a:r>
            <a:r>
              <a:rPr lang="en-US" sz="1400" spc="-5" dirty="0" smtClean="0">
                <a:cs typeface="Calibri"/>
              </a:rPr>
              <a:t>and </a:t>
            </a:r>
            <a:r>
              <a:rPr lang="en-US" sz="1400" spc="-20" dirty="0" smtClean="0">
                <a:cs typeface="Calibri"/>
              </a:rPr>
              <a:t>proprioceptors </a:t>
            </a:r>
            <a:r>
              <a:rPr lang="en-US" sz="1400" spc="-10" dirty="0" smtClean="0">
                <a:cs typeface="Calibri"/>
              </a:rPr>
              <a:t>show </a:t>
            </a:r>
            <a:r>
              <a:rPr lang="en-US" sz="1400" spc="-5" dirty="0" smtClean="0">
                <a:solidFill>
                  <a:srgbClr val="FF0000"/>
                </a:solidFill>
                <a:cs typeface="Calibri"/>
              </a:rPr>
              <a:t>no or</a:t>
            </a:r>
            <a:r>
              <a:rPr lang="en-US" sz="1400" spc="210" dirty="0" smtClean="0">
                <a:solidFill>
                  <a:srgbClr val="FF0000"/>
                </a:solidFill>
                <a:cs typeface="Calibri"/>
              </a:rPr>
              <a:t> </a:t>
            </a:r>
            <a:r>
              <a:rPr lang="en-US" sz="1400" spc="-10" dirty="0" smtClean="0">
                <a:solidFill>
                  <a:srgbClr val="FF0000"/>
                </a:solidFill>
                <a:cs typeface="Calibri"/>
              </a:rPr>
              <a:t>very</a:t>
            </a:r>
            <a:r>
              <a:rPr lang="en-US" sz="1400" dirty="0" smtClean="0">
                <a:cs typeface="Calibri"/>
              </a:rPr>
              <a:t> </a:t>
            </a:r>
            <a:r>
              <a:rPr lang="en-US" sz="1400" spc="-15" dirty="0" smtClean="0">
                <a:solidFill>
                  <a:srgbClr val="FF0000"/>
                </a:solidFill>
                <a:cs typeface="Calibri"/>
              </a:rPr>
              <a:t>little</a:t>
            </a:r>
            <a:r>
              <a:rPr lang="en-US" sz="1400" spc="-40" dirty="0" smtClean="0">
                <a:solidFill>
                  <a:srgbClr val="FF0000"/>
                </a:solidFill>
                <a:cs typeface="Calibri"/>
              </a:rPr>
              <a:t> </a:t>
            </a:r>
            <a:r>
              <a:rPr lang="en-US" sz="1400" spc="-15" dirty="0" smtClean="0">
                <a:cs typeface="Calibri"/>
              </a:rPr>
              <a:t>adaptation.</a:t>
            </a:r>
            <a:endParaRPr lang="en-US" sz="1400" dirty="0">
              <a:cs typeface="Calibri"/>
            </a:endParaRPr>
          </a:p>
        </p:txBody>
      </p:sp>
      <p:sp>
        <p:nvSpPr>
          <p:cNvPr id="8" name="Rectangle 7"/>
          <p:cNvSpPr/>
          <p:nvPr/>
        </p:nvSpPr>
        <p:spPr>
          <a:xfrm>
            <a:off x="8949367" y="3278682"/>
            <a:ext cx="2474539" cy="266429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298450" marR="326390" indent="-285750">
              <a:lnSpc>
                <a:spcPct val="90400"/>
              </a:lnSpc>
              <a:spcBef>
                <a:spcPts val="735"/>
              </a:spcBef>
              <a:buClr>
                <a:schemeClr val="tx1"/>
              </a:buClr>
              <a:buFont typeface="Arial" panose="020B0604020202020204" pitchFamily="34" charset="0"/>
              <a:buChar char="•"/>
              <a:tabLst>
                <a:tab pos="354965" algn="l"/>
                <a:tab pos="355600" algn="l"/>
              </a:tabLst>
            </a:pPr>
            <a:r>
              <a:rPr lang="en-US" sz="1400" spc="-15" dirty="0" smtClean="0">
                <a:cs typeface="Calibri"/>
              </a:rPr>
              <a:t>Fire </a:t>
            </a:r>
            <a:r>
              <a:rPr lang="en-US" sz="1400" spc="-5" dirty="0" smtClean="0">
                <a:cs typeface="Calibri"/>
              </a:rPr>
              <a:t>upon </a:t>
            </a:r>
            <a:r>
              <a:rPr lang="en-US" sz="1400" spc="-10" dirty="0" smtClean="0">
                <a:cs typeface="Calibri"/>
              </a:rPr>
              <a:t>stimulus </a:t>
            </a:r>
            <a:r>
              <a:rPr lang="en-US" sz="1400" spc="-5" dirty="0" smtClean="0">
                <a:cs typeface="Calibri"/>
              </a:rPr>
              <a:t>and  </a:t>
            </a:r>
            <a:r>
              <a:rPr lang="en-US" sz="1400" dirty="0" smtClean="0">
                <a:cs typeface="Calibri"/>
              </a:rPr>
              <a:t>cease </a:t>
            </a:r>
            <a:r>
              <a:rPr lang="en-US" sz="1400" spc="-5" dirty="0" smtClean="0">
                <a:cs typeface="Calibri"/>
              </a:rPr>
              <a:t>firing when </a:t>
            </a:r>
            <a:r>
              <a:rPr lang="en-US" sz="1400" dirty="0" smtClean="0">
                <a:cs typeface="Calibri"/>
              </a:rPr>
              <a:t>the </a:t>
            </a:r>
            <a:r>
              <a:rPr lang="en-US" sz="1400" spc="-10" dirty="0" smtClean="0">
                <a:cs typeface="Calibri"/>
              </a:rPr>
              <a:t>stimulus remains </a:t>
            </a:r>
            <a:r>
              <a:rPr lang="en-US" sz="1400" spc="-20" dirty="0" smtClean="0">
                <a:cs typeface="Calibri"/>
              </a:rPr>
              <a:t>constant  </a:t>
            </a:r>
            <a:r>
              <a:rPr lang="en-US" sz="1400" spc="-5" dirty="0" smtClean="0">
                <a:solidFill>
                  <a:schemeClr val="bg2">
                    <a:lumMod val="75000"/>
                  </a:schemeClr>
                </a:solidFill>
                <a:cs typeface="Calibri"/>
              </a:rPr>
              <a:t>(phasic</a:t>
            </a:r>
            <a:r>
              <a:rPr lang="en-US" sz="1400" spc="-30" dirty="0" smtClean="0">
                <a:solidFill>
                  <a:schemeClr val="bg2">
                    <a:lumMod val="75000"/>
                  </a:schemeClr>
                </a:solidFill>
                <a:cs typeface="Calibri"/>
              </a:rPr>
              <a:t> </a:t>
            </a:r>
            <a:r>
              <a:rPr lang="en-US" sz="1400" spc="-15" dirty="0" smtClean="0">
                <a:solidFill>
                  <a:schemeClr val="bg2">
                    <a:lumMod val="75000"/>
                  </a:schemeClr>
                </a:solidFill>
                <a:cs typeface="Calibri"/>
              </a:rPr>
              <a:t>receptors)</a:t>
            </a:r>
            <a:r>
              <a:rPr lang="en-US" sz="1400" dirty="0" smtClean="0">
                <a:solidFill>
                  <a:schemeClr val="bg2">
                    <a:lumMod val="75000"/>
                  </a:schemeClr>
                </a:solidFill>
                <a:cs typeface="Calibri"/>
              </a:rPr>
              <a:t>.</a:t>
            </a:r>
          </a:p>
          <a:p>
            <a:pPr marL="298450" marR="326390" indent="-285750">
              <a:lnSpc>
                <a:spcPct val="90400"/>
              </a:lnSpc>
              <a:spcBef>
                <a:spcPts val="735"/>
              </a:spcBef>
              <a:buClr>
                <a:schemeClr val="tx1"/>
              </a:buClr>
              <a:buFont typeface="Arial" panose="020B0604020202020204" pitchFamily="34" charset="0"/>
              <a:buChar char="•"/>
              <a:tabLst>
                <a:tab pos="354965" algn="l"/>
                <a:tab pos="355600" algn="l"/>
              </a:tabLst>
            </a:pPr>
            <a:r>
              <a:rPr lang="en-US" sz="1400" spc="-15" dirty="0" smtClean="0">
                <a:cs typeface="Calibri"/>
              </a:rPr>
              <a:t>Getting </a:t>
            </a:r>
            <a:r>
              <a:rPr lang="en-US" sz="1400" spc="-10" dirty="0" smtClean="0">
                <a:cs typeface="Calibri"/>
              </a:rPr>
              <a:t>used </a:t>
            </a:r>
            <a:r>
              <a:rPr lang="en-US" sz="1400" spc="-15" dirty="0" smtClean="0">
                <a:cs typeface="Calibri"/>
              </a:rPr>
              <a:t>to </a:t>
            </a:r>
            <a:r>
              <a:rPr lang="en-US" sz="1400" spc="-5" dirty="0" smtClean="0">
                <a:cs typeface="Calibri"/>
              </a:rPr>
              <a:t>the </a:t>
            </a:r>
            <a:r>
              <a:rPr lang="en-US" sz="1400" spc="-10" dirty="0" smtClean="0">
                <a:cs typeface="Calibri"/>
              </a:rPr>
              <a:t>bad smell </a:t>
            </a:r>
            <a:r>
              <a:rPr lang="en-US" sz="1400" spc="-5" dirty="0" smtClean="0">
                <a:cs typeface="Calibri"/>
              </a:rPr>
              <a:t>in a</a:t>
            </a:r>
            <a:r>
              <a:rPr lang="en-US" sz="1400" spc="100" dirty="0" smtClean="0">
                <a:cs typeface="Calibri"/>
              </a:rPr>
              <a:t> </a:t>
            </a:r>
            <a:r>
              <a:rPr lang="en-US" sz="1400" spc="-20" dirty="0" smtClean="0">
                <a:cs typeface="Calibri"/>
              </a:rPr>
              <a:t>room.</a:t>
            </a:r>
            <a:endParaRPr lang="en-US" sz="1400" dirty="0" smtClean="0">
              <a:cs typeface="Calibri"/>
            </a:endParaRPr>
          </a:p>
          <a:p>
            <a:pPr marL="298450" marR="326390" indent="-285750">
              <a:lnSpc>
                <a:spcPct val="90400"/>
              </a:lnSpc>
              <a:spcBef>
                <a:spcPts val="735"/>
              </a:spcBef>
              <a:buClr>
                <a:schemeClr val="tx1"/>
              </a:buClr>
              <a:buFont typeface="Arial" panose="020B0604020202020204" pitchFamily="34" charset="0"/>
              <a:buChar char="•"/>
              <a:tabLst>
                <a:tab pos="354965" algn="l"/>
                <a:tab pos="355600" algn="l"/>
              </a:tabLst>
            </a:pPr>
            <a:r>
              <a:rPr lang="en-US" sz="1400" spc="-5" dirty="0" smtClean="0">
                <a:cs typeface="Calibri"/>
              </a:rPr>
              <a:t>Being </a:t>
            </a:r>
            <a:r>
              <a:rPr lang="en-US" sz="1400" spc="-25" dirty="0" smtClean="0">
                <a:cs typeface="Calibri"/>
              </a:rPr>
              <a:t>aware </a:t>
            </a:r>
            <a:r>
              <a:rPr lang="en-US" sz="1400" spc="-5" dirty="0" smtClean="0">
                <a:cs typeface="Calibri"/>
              </a:rPr>
              <a:t>of a ring or a </a:t>
            </a:r>
            <a:r>
              <a:rPr lang="en-US" sz="1400" spc="-25" dirty="0" smtClean="0">
                <a:cs typeface="Calibri"/>
              </a:rPr>
              <a:t>watch </a:t>
            </a:r>
            <a:r>
              <a:rPr lang="en-US" sz="1400" spc="-10" dirty="0" smtClean="0">
                <a:cs typeface="Calibri"/>
              </a:rPr>
              <a:t>only </a:t>
            </a:r>
            <a:r>
              <a:rPr lang="en-US" sz="1400" spc="-5" dirty="0" smtClean="0">
                <a:cs typeface="Calibri"/>
              </a:rPr>
              <a:t>when </a:t>
            </a:r>
            <a:r>
              <a:rPr lang="en-US" sz="1400" spc="-15" dirty="0" smtClean="0">
                <a:cs typeface="Calibri"/>
              </a:rPr>
              <a:t>putting  </a:t>
            </a:r>
            <a:r>
              <a:rPr lang="en-US" sz="1400" spc="-5" dirty="0" smtClean="0">
                <a:cs typeface="Calibri"/>
              </a:rPr>
              <a:t>them on or </a:t>
            </a:r>
            <a:r>
              <a:rPr lang="en-US" sz="1400" spc="-10" dirty="0" smtClean="0">
                <a:cs typeface="Calibri"/>
              </a:rPr>
              <a:t>taking </a:t>
            </a:r>
            <a:r>
              <a:rPr lang="en-US" sz="1400" spc="-5" dirty="0" smtClean="0">
                <a:cs typeface="Calibri"/>
              </a:rPr>
              <a:t>them </a:t>
            </a:r>
            <a:r>
              <a:rPr lang="en-US" sz="1400" spc="-15" dirty="0" smtClean="0">
                <a:cs typeface="Calibri"/>
              </a:rPr>
              <a:t>off </a:t>
            </a:r>
            <a:r>
              <a:rPr lang="en-US" sz="1400" spc="-10" dirty="0" smtClean="0">
                <a:cs typeface="Calibri"/>
              </a:rPr>
              <a:t>(onset </a:t>
            </a:r>
            <a:r>
              <a:rPr lang="en-US" sz="1400" spc="-5" dirty="0" smtClean="0">
                <a:cs typeface="Calibri"/>
              </a:rPr>
              <a:t>and</a:t>
            </a:r>
            <a:r>
              <a:rPr lang="en-US" sz="1400" spc="90" dirty="0" smtClean="0">
                <a:cs typeface="Calibri"/>
              </a:rPr>
              <a:t> </a:t>
            </a:r>
            <a:r>
              <a:rPr lang="en-US" sz="1400" spc="-15" dirty="0" smtClean="0">
                <a:cs typeface="Calibri"/>
              </a:rPr>
              <a:t>offset).</a:t>
            </a:r>
            <a:endParaRPr lang="en-US" sz="1400" dirty="0">
              <a:cs typeface="Calibri"/>
            </a:endParaRPr>
          </a:p>
        </p:txBody>
      </p:sp>
      <p:sp>
        <p:nvSpPr>
          <p:cNvPr id="9" name="TextBox 8"/>
          <p:cNvSpPr txBox="1"/>
          <p:nvPr/>
        </p:nvSpPr>
        <p:spPr>
          <a:xfrm>
            <a:off x="3505222" y="1153693"/>
            <a:ext cx="2592288" cy="307777"/>
          </a:xfrm>
          <a:prstGeom prst="rect">
            <a:avLst/>
          </a:prstGeom>
          <a:solidFill>
            <a:schemeClr val="accent3">
              <a:lumMod val="40000"/>
              <a:lumOff val="60000"/>
            </a:schemeClr>
          </a:solidFill>
          <a:ln>
            <a:solidFill>
              <a:schemeClr val="accent3">
                <a:lumMod val="75000"/>
              </a:schemeClr>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MALES’ SLIDES </a:t>
            </a:r>
          </a:p>
        </p:txBody>
      </p:sp>
      <p:sp>
        <p:nvSpPr>
          <p:cNvPr id="4" name="TextBox 3"/>
          <p:cNvSpPr txBox="1"/>
          <p:nvPr/>
        </p:nvSpPr>
        <p:spPr>
          <a:xfrm>
            <a:off x="609460" y="1472163"/>
            <a:ext cx="5409794" cy="1600438"/>
          </a:xfrm>
          <a:prstGeom prst="rect">
            <a:avLst/>
          </a:prstGeom>
          <a:noFill/>
        </p:spPr>
        <p:txBody>
          <a:bodyPr wrap="square" rtlCol="0">
            <a:spAutoFit/>
          </a:bodyPr>
          <a:lstStyle/>
          <a:p>
            <a:r>
              <a:rPr lang="en-US" sz="1800" dirty="0">
                <a:solidFill>
                  <a:schemeClr val="accent2">
                    <a:lumMod val="75000"/>
                  </a:schemeClr>
                </a:solidFill>
                <a:cs typeface="Times New Roman"/>
              </a:rPr>
              <a:t>Adaptation of receptors:</a:t>
            </a:r>
          </a:p>
          <a:p>
            <a:endParaRPr lang="en-US" sz="1600" dirty="0"/>
          </a:p>
          <a:p>
            <a:r>
              <a:rPr lang="en-US" sz="1600" dirty="0"/>
              <a:t>When a continuous sensory stimulus is applied, the receptor responds at a high impulse rate at first and then at a progressively slower rate until finally the rate of action potentials decreases to very few or often to none at </a:t>
            </a:r>
            <a:r>
              <a:rPr lang="en-US" sz="1600" dirty="0" smtClean="0"/>
              <a:t>all.</a:t>
            </a:r>
            <a:endParaRPr lang="en-US" sz="1600" dirty="0"/>
          </a:p>
        </p:txBody>
      </p:sp>
      <p:pic>
        <p:nvPicPr>
          <p:cNvPr id="4098" name="Picture 2" descr="C:\Users\Aseel\Desktop\Captureblhj.PNG"/>
          <p:cNvPicPr>
            <a:picLocks noChangeAspect="1" noChangeArrowheads="1"/>
          </p:cNvPicPr>
          <p:nvPr/>
        </p:nvPicPr>
        <p:blipFill rotWithShape="1">
          <a:blip r:embed="rId2">
            <a:extLst>
              <a:ext uri="{28A0092B-C50C-407E-A947-70E740481C1C}">
                <a14:useLocalDpi xmlns:a14="http://schemas.microsoft.com/office/drawing/2010/main" val="0"/>
              </a:ext>
            </a:extLst>
          </a:blip>
          <a:srcRect t="5385" r="4276"/>
          <a:stretch/>
        </p:blipFill>
        <p:spPr bwMode="auto">
          <a:xfrm>
            <a:off x="1327965" y="3501008"/>
            <a:ext cx="3972784" cy="2768119"/>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Connector 17"/>
          <p:cNvCxnSpPr>
            <a:stCxn id="2" idx="2"/>
          </p:cNvCxnSpPr>
          <p:nvPr/>
        </p:nvCxnSpPr>
        <p:spPr>
          <a:xfrm flipH="1">
            <a:off x="6082212" y="1143000"/>
            <a:ext cx="12220" cy="5213350"/>
          </a:xfrm>
          <a:prstGeom prst="line">
            <a:avLst/>
          </a:prstGeom>
          <a:ln>
            <a:prstDash val="dashDot"/>
          </a:ln>
        </p:spPr>
        <p:style>
          <a:lnRef idx="1">
            <a:schemeClr val="accent2"/>
          </a:lnRef>
          <a:fillRef idx="0">
            <a:schemeClr val="accent2"/>
          </a:fillRef>
          <a:effectRef idx="0">
            <a:schemeClr val="accent2"/>
          </a:effectRef>
          <a:fontRef idx="minor">
            <a:schemeClr val="tx1"/>
          </a:fontRef>
        </p:style>
      </p:cxnSp>
      <p:sp>
        <p:nvSpPr>
          <p:cNvPr id="19" name="Rectangle 18"/>
          <p:cNvSpPr/>
          <p:nvPr/>
        </p:nvSpPr>
        <p:spPr>
          <a:xfrm>
            <a:off x="6108438" y="1153693"/>
            <a:ext cx="2520261" cy="307777"/>
          </a:xfrm>
          <a:prstGeom prst="rect">
            <a:avLst/>
          </a:prstGeom>
          <a:solidFill>
            <a:schemeClr val="bg2"/>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smtClean="0">
                <a:solidFill>
                  <a:schemeClr val="bg1"/>
                </a:solidFill>
              </a:rPr>
              <a:t>Extra</a:t>
            </a:r>
            <a:endParaRPr lang="en-US" sz="2400" dirty="0">
              <a:solidFill>
                <a:schemeClr val="bg1"/>
              </a:solidFill>
            </a:endParaRPr>
          </a:p>
        </p:txBody>
      </p:sp>
    </p:spTree>
    <p:extLst>
      <p:ext uri="{BB962C8B-B14F-4D97-AF65-F5344CB8AC3E}">
        <p14:creationId xmlns:p14="http://schemas.microsoft.com/office/powerpoint/2010/main" val="1273064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Cont. Adaptation </a:t>
            </a:r>
            <a:r>
              <a:rPr lang="en-US" sz="3200" dirty="0"/>
              <a:t>of receptors</a:t>
            </a:r>
          </a:p>
        </p:txBody>
      </p:sp>
      <p:sp>
        <p:nvSpPr>
          <p:cNvPr id="3" name="Slide Number Placeholder 2"/>
          <p:cNvSpPr>
            <a:spLocks noGrp="1"/>
          </p:cNvSpPr>
          <p:nvPr>
            <p:ph type="sldNum" sz="quarter" idx="12"/>
          </p:nvPr>
        </p:nvSpPr>
        <p:spPr/>
        <p:txBody>
          <a:bodyPr/>
          <a:lstStyle/>
          <a:p>
            <a:fld id="{4929A69E-7D8F-4515-9605-0315ABD4F316}" type="slidenum">
              <a:rPr lang="en-US" smtClean="0"/>
              <a:t>12</a:t>
            </a:fld>
            <a:endParaRPr lang="en-US" dirty="0"/>
          </a:p>
        </p:txBody>
      </p:sp>
      <p:sp>
        <p:nvSpPr>
          <p:cNvPr id="4" name="Content Placeholder 3"/>
          <p:cNvSpPr>
            <a:spLocks noGrp="1"/>
          </p:cNvSpPr>
          <p:nvPr>
            <p:ph sz="quarter" idx="1"/>
          </p:nvPr>
        </p:nvSpPr>
        <p:spPr>
          <a:xfrm>
            <a:off x="609442" y="1219200"/>
            <a:ext cx="5387461" cy="5137150"/>
          </a:xfrm>
        </p:spPr>
        <p:txBody>
          <a:bodyPr>
            <a:normAutofit lnSpcReduction="10000"/>
          </a:bodyPr>
          <a:lstStyle/>
          <a:p>
            <a:pPr lvl="0">
              <a:buClr>
                <a:srgbClr val="727CA3"/>
              </a:buClr>
            </a:pPr>
            <a:r>
              <a:rPr lang="en-US" sz="1600" dirty="0" smtClean="0">
                <a:solidFill>
                  <a:prstClr val="black"/>
                </a:solidFill>
              </a:rPr>
              <a:t>Rapid adapting or </a:t>
            </a:r>
            <a:r>
              <a:rPr lang="en-US" sz="1600" dirty="0" err="1" smtClean="0">
                <a:solidFill>
                  <a:prstClr val="black"/>
                </a:solidFill>
              </a:rPr>
              <a:t>phasicreceptors</a:t>
            </a:r>
            <a:r>
              <a:rPr lang="en-US" sz="1600" dirty="0" smtClean="0">
                <a:solidFill>
                  <a:prstClr val="black"/>
                </a:solidFill>
              </a:rPr>
              <a:t>.</a:t>
            </a:r>
            <a:r>
              <a:rPr lang="en-US" sz="1600" dirty="0" smtClean="0">
                <a:solidFill>
                  <a:srgbClr val="DDE9EC">
                    <a:lumMod val="75000"/>
                  </a:srgbClr>
                </a:solidFill>
              </a:rPr>
              <a:t> </a:t>
            </a:r>
          </a:p>
          <a:p>
            <a:pPr marL="0" lvl="0" indent="0">
              <a:buClr>
                <a:srgbClr val="727CA3"/>
              </a:buClr>
              <a:buNone/>
            </a:pPr>
            <a:r>
              <a:rPr lang="en-US" sz="1600" dirty="0" smtClean="0">
                <a:solidFill>
                  <a:srgbClr val="DDE9EC">
                    <a:lumMod val="75000"/>
                  </a:srgbClr>
                </a:solidFill>
              </a:rPr>
              <a:t>Ex: </a:t>
            </a:r>
            <a:r>
              <a:rPr lang="en-US" sz="1600" dirty="0" err="1" smtClean="0">
                <a:solidFill>
                  <a:srgbClr val="DDE9EC">
                    <a:lumMod val="75000"/>
                  </a:srgbClr>
                </a:solidFill>
              </a:rPr>
              <a:t>meissner’s</a:t>
            </a:r>
            <a:r>
              <a:rPr lang="en-US" sz="1600" dirty="0" smtClean="0">
                <a:solidFill>
                  <a:srgbClr val="DDE9EC">
                    <a:lumMod val="75000"/>
                  </a:srgbClr>
                </a:solidFill>
              </a:rPr>
              <a:t> corpuscles(touch), </a:t>
            </a:r>
            <a:r>
              <a:rPr lang="en-US" sz="1600" dirty="0" err="1" smtClean="0">
                <a:solidFill>
                  <a:srgbClr val="DDE9EC">
                    <a:lumMod val="75000"/>
                  </a:srgbClr>
                </a:solidFill>
              </a:rPr>
              <a:t>pacinian</a:t>
            </a:r>
            <a:r>
              <a:rPr lang="en-US" sz="1600" dirty="0" smtClean="0">
                <a:solidFill>
                  <a:srgbClr val="DDE9EC">
                    <a:lumMod val="75000"/>
                  </a:srgbClr>
                </a:solidFill>
              </a:rPr>
              <a:t>   corpuscles(vibration)</a:t>
            </a:r>
          </a:p>
          <a:p>
            <a:pPr lvl="0">
              <a:buClr>
                <a:srgbClr val="727CA3"/>
              </a:buClr>
            </a:pPr>
            <a:r>
              <a:rPr lang="en-US" sz="1600" dirty="0" smtClean="0">
                <a:solidFill>
                  <a:prstClr val="black"/>
                </a:solidFill>
              </a:rPr>
              <a:t>Slowly adapting or tonic receptors.</a:t>
            </a:r>
          </a:p>
          <a:p>
            <a:pPr marL="0" lvl="0" indent="0">
              <a:buClr>
                <a:srgbClr val="727CA3"/>
              </a:buClr>
              <a:buNone/>
            </a:pPr>
            <a:r>
              <a:rPr lang="en-US" sz="1600" dirty="0" smtClean="0">
                <a:solidFill>
                  <a:srgbClr val="DDE9EC">
                    <a:lumMod val="75000"/>
                  </a:srgbClr>
                </a:solidFill>
              </a:rPr>
              <a:t>Ex: </a:t>
            </a:r>
            <a:r>
              <a:rPr lang="en-US" sz="1600" dirty="0" err="1" smtClean="0">
                <a:solidFill>
                  <a:srgbClr val="DDE9EC">
                    <a:lumMod val="75000"/>
                  </a:srgbClr>
                </a:solidFill>
              </a:rPr>
              <a:t>ruffini’s</a:t>
            </a:r>
            <a:r>
              <a:rPr lang="en-US" sz="1600" dirty="0" smtClean="0">
                <a:solidFill>
                  <a:srgbClr val="DDE9EC">
                    <a:lumMod val="75000"/>
                  </a:srgbClr>
                </a:solidFill>
              </a:rPr>
              <a:t> (pressure ,skin stretch ) </a:t>
            </a:r>
            <a:r>
              <a:rPr lang="en-US" sz="1600" dirty="0" err="1" smtClean="0">
                <a:solidFill>
                  <a:srgbClr val="DDE9EC">
                    <a:lumMod val="75000"/>
                  </a:srgbClr>
                </a:solidFill>
              </a:rPr>
              <a:t>krause’s</a:t>
            </a:r>
            <a:r>
              <a:rPr lang="en-US" sz="1600" dirty="0" smtClean="0">
                <a:solidFill>
                  <a:srgbClr val="DDE9EC">
                    <a:lumMod val="75000"/>
                  </a:srgbClr>
                </a:solidFill>
              </a:rPr>
              <a:t> end  bulbs, and </a:t>
            </a:r>
            <a:r>
              <a:rPr lang="en-US" sz="1600" dirty="0" err="1" smtClean="0">
                <a:solidFill>
                  <a:srgbClr val="DDE9EC">
                    <a:lumMod val="75000"/>
                  </a:srgbClr>
                </a:solidFill>
              </a:rPr>
              <a:t>merkel’s</a:t>
            </a:r>
            <a:r>
              <a:rPr lang="en-US" sz="1600" dirty="0" smtClean="0">
                <a:solidFill>
                  <a:srgbClr val="DDE9EC">
                    <a:lumMod val="75000"/>
                  </a:srgbClr>
                </a:solidFill>
              </a:rPr>
              <a:t> disks. </a:t>
            </a:r>
          </a:p>
          <a:p>
            <a:pPr lvl="0">
              <a:buClr>
                <a:srgbClr val="727CA3"/>
              </a:buClr>
            </a:pPr>
            <a:r>
              <a:rPr lang="en-US" sz="1600" dirty="0" smtClean="0">
                <a:solidFill>
                  <a:prstClr val="black"/>
                </a:solidFill>
              </a:rPr>
              <a:t>Non adapting receptors.</a:t>
            </a:r>
          </a:p>
          <a:p>
            <a:pPr marL="0" lvl="0" indent="0">
              <a:buClr>
                <a:srgbClr val="727CA3"/>
              </a:buClr>
              <a:buNone/>
            </a:pPr>
            <a:r>
              <a:rPr lang="en-US" sz="1600" dirty="0" smtClean="0">
                <a:solidFill>
                  <a:srgbClr val="DDE9EC">
                    <a:lumMod val="75000"/>
                  </a:srgbClr>
                </a:solidFill>
              </a:rPr>
              <a:t>Ex: free nerve endings for pain sensation.</a:t>
            </a:r>
          </a:p>
          <a:p>
            <a:pPr marL="0" lvl="0" indent="0">
              <a:buClr>
                <a:srgbClr val="727CA3"/>
              </a:buClr>
              <a:buNone/>
            </a:pPr>
            <a:endParaRPr lang="en-US" sz="500" dirty="0" smtClean="0">
              <a:solidFill>
                <a:srgbClr val="DDE9EC">
                  <a:lumMod val="75000"/>
                </a:srgbClr>
              </a:solidFill>
            </a:endParaRPr>
          </a:p>
          <a:p>
            <a:r>
              <a:rPr lang="en-US" sz="1800" dirty="0">
                <a:solidFill>
                  <a:schemeClr val="accent2">
                    <a:lumMod val="75000"/>
                  </a:schemeClr>
                </a:solidFill>
              </a:rPr>
              <a:t>Mechanisms by which receptors adapt:</a:t>
            </a:r>
          </a:p>
          <a:p>
            <a:pPr lvl="0">
              <a:buClr>
                <a:srgbClr val="727CA3"/>
              </a:buClr>
              <a:buFont typeface="Arial" panose="020B0604020202020204" pitchFamily="34" charset="0"/>
              <a:buChar char="•"/>
            </a:pPr>
            <a:r>
              <a:rPr lang="en-US" sz="1600" dirty="0">
                <a:solidFill>
                  <a:prstClr val="black"/>
                </a:solidFill>
              </a:rPr>
              <a:t>First, the </a:t>
            </a:r>
            <a:r>
              <a:rPr lang="en-US" sz="1600" dirty="0" err="1">
                <a:solidFill>
                  <a:prstClr val="black"/>
                </a:solidFill>
              </a:rPr>
              <a:t>pacinian</a:t>
            </a:r>
            <a:r>
              <a:rPr lang="en-US" sz="1600" dirty="0">
                <a:solidFill>
                  <a:prstClr val="black"/>
                </a:solidFill>
              </a:rPr>
              <a:t> corpuscle is a viscoelastic structure so that after stimulation within few hundredths of a second, the fluid within the corpuscle redistributes, so that the receptor potential is no longer elicited. </a:t>
            </a:r>
          </a:p>
          <a:p>
            <a:pPr lvl="0">
              <a:buClr>
                <a:srgbClr val="727CA3"/>
              </a:buClr>
              <a:buFont typeface="Arial" panose="020B0604020202020204" pitchFamily="34" charset="0"/>
              <a:buChar char="•"/>
            </a:pPr>
            <a:r>
              <a:rPr lang="en-US" sz="1600" dirty="0">
                <a:solidFill>
                  <a:prstClr val="black"/>
                </a:solidFill>
              </a:rPr>
              <a:t>The second mechanism of adaptation of the </a:t>
            </a:r>
            <a:r>
              <a:rPr lang="en-US" sz="1600" dirty="0" err="1">
                <a:solidFill>
                  <a:prstClr val="black"/>
                </a:solidFill>
              </a:rPr>
              <a:t>pacinian</a:t>
            </a:r>
            <a:r>
              <a:rPr lang="en-US" sz="1600" dirty="0">
                <a:solidFill>
                  <a:prstClr val="black"/>
                </a:solidFill>
              </a:rPr>
              <a:t> corpuscle, but a much slower one, results from accommodation , which occurs in the nerve fiber itself. This probably results from progressive “inactivation” of the sodium channels in the nerve fiber </a:t>
            </a:r>
            <a:r>
              <a:rPr lang="en-US" sz="1600" dirty="0" smtClean="0">
                <a:solidFill>
                  <a:prstClr val="black"/>
                </a:solidFill>
              </a:rPr>
              <a:t>membrane.</a:t>
            </a:r>
            <a:endParaRPr lang="en-US" sz="1600" dirty="0">
              <a:solidFill>
                <a:prstClr val="black"/>
              </a:solidFill>
            </a:endParaRPr>
          </a:p>
          <a:p>
            <a:endParaRPr lang="en-US" sz="2800" dirty="0"/>
          </a:p>
        </p:txBody>
      </p:sp>
      <p:sp>
        <p:nvSpPr>
          <p:cNvPr id="5" name="Content Placeholder 4"/>
          <p:cNvSpPr>
            <a:spLocks noGrp="1"/>
          </p:cNvSpPr>
          <p:nvPr>
            <p:ph sz="quarter" idx="2"/>
          </p:nvPr>
        </p:nvSpPr>
        <p:spPr/>
        <p:txBody>
          <a:bodyPr>
            <a:normAutofit lnSpcReduction="10000"/>
          </a:bodyPr>
          <a:lstStyle/>
          <a:p>
            <a:r>
              <a:rPr lang="en-US" sz="1800" dirty="0">
                <a:solidFill>
                  <a:schemeClr val="accent2">
                    <a:lumMod val="75000"/>
                  </a:schemeClr>
                </a:solidFill>
              </a:rPr>
              <a:t>Receptor potential of the </a:t>
            </a:r>
            <a:r>
              <a:rPr lang="en-US" sz="1800" dirty="0" err="1">
                <a:solidFill>
                  <a:schemeClr val="accent2">
                    <a:lumMod val="75000"/>
                  </a:schemeClr>
                </a:solidFill>
              </a:rPr>
              <a:t>pacinian</a:t>
            </a:r>
            <a:r>
              <a:rPr lang="en-US" sz="1800" dirty="0">
                <a:solidFill>
                  <a:schemeClr val="accent2">
                    <a:lumMod val="75000"/>
                  </a:schemeClr>
                </a:solidFill>
              </a:rPr>
              <a:t> corpuscle</a:t>
            </a:r>
            <a:r>
              <a:rPr lang="en-US" sz="1800" dirty="0" smtClean="0">
                <a:solidFill>
                  <a:schemeClr val="accent2">
                    <a:lumMod val="75000"/>
                  </a:schemeClr>
                </a:solidFill>
              </a:rPr>
              <a:t>:</a:t>
            </a:r>
          </a:p>
          <a:p>
            <a:endParaRPr lang="en-US" sz="500" dirty="0">
              <a:solidFill>
                <a:schemeClr val="accent2">
                  <a:lumMod val="75000"/>
                </a:schemeClr>
              </a:solidFill>
            </a:endParaRPr>
          </a:p>
          <a:p>
            <a:pPr marL="342900" lvl="0" indent="-342900" defTabSz="1015898">
              <a:spcBef>
                <a:spcPts val="0"/>
              </a:spcBef>
              <a:buClrTx/>
              <a:buSzTx/>
              <a:buFont typeface="Arial" pitchFamily="34" charset="0"/>
              <a:buChar char="•"/>
            </a:pPr>
            <a:r>
              <a:rPr lang="en-US" sz="1600" dirty="0">
                <a:solidFill>
                  <a:prstClr val="black"/>
                </a:solidFill>
              </a:rPr>
              <a:t>For joint position and vibration sensation (Also </a:t>
            </a:r>
            <a:r>
              <a:rPr lang="en-US" sz="1600" dirty="0" err="1">
                <a:solidFill>
                  <a:prstClr val="black"/>
                </a:solidFill>
              </a:rPr>
              <a:t>Ruffini’s</a:t>
            </a:r>
            <a:r>
              <a:rPr lang="en-US" sz="1600" dirty="0">
                <a:solidFill>
                  <a:prstClr val="black"/>
                </a:solidFill>
              </a:rPr>
              <a:t> endings</a:t>
            </a:r>
            <a:r>
              <a:rPr lang="en-US" sz="1600" dirty="0" smtClean="0">
                <a:solidFill>
                  <a:prstClr val="black"/>
                </a:solidFill>
              </a:rPr>
              <a:t>).</a:t>
            </a:r>
            <a:endParaRPr lang="en-US" sz="1600" dirty="0">
              <a:solidFill>
                <a:prstClr val="black"/>
              </a:solidFill>
            </a:endParaRPr>
          </a:p>
          <a:p>
            <a:pPr marL="342900" lvl="0" indent="-342900" defTabSz="1015898">
              <a:spcBef>
                <a:spcPts val="0"/>
              </a:spcBef>
              <a:buClrTx/>
              <a:buSzTx/>
              <a:buFont typeface="Arial" pitchFamily="34" charset="0"/>
              <a:buChar char="•"/>
            </a:pPr>
            <a:r>
              <a:rPr lang="en-US" sz="1600" dirty="0">
                <a:solidFill>
                  <a:prstClr val="black"/>
                </a:solidFill>
              </a:rPr>
              <a:t>The receptor potential produced by compression induces a local circuit of current flow that spreads along nerve fiber. </a:t>
            </a:r>
          </a:p>
          <a:p>
            <a:pPr marL="342900" lvl="0" indent="-342900" defTabSz="1015898">
              <a:spcBef>
                <a:spcPts val="0"/>
              </a:spcBef>
              <a:buClrTx/>
              <a:buSzTx/>
              <a:buFont typeface="Arial" pitchFamily="34" charset="0"/>
              <a:buChar char="•"/>
            </a:pPr>
            <a:r>
              <a:rPr lang="en-US" sz="1600" dirty="0">
                <a:solidFill>
                  <a:prstClr val="black"/>
                </a:solidFill>
              </a:rPr>
              <a:t>The frequency of repetitive action potentials transmitted from sensory receptors increases approximately in proportion to the increase in receptor potential.</a:t>
            </a:r>
          </a:p>
          <a:p>
            <a:endParaRPr lang="en-US" dirty="0"/>
          </a:p>
        </p:txBody>
      </p:sp>
      <p:cxnSp>
        <p:nvCxnSpPr>
          <p:cNvPr id="6" name="Straight Connector 5"/>
          <p:cNvCxnSpPr/>
          <p:nvPr/>
        </p:nvCxnSpPr>
        <p:spPr>
          <a:xfrm flipH="1">
            <a:off x="6082212" y="1143000"/>
            <a:ext cx="12220" cy="5213350"/>
          </a:xfrm>
          <a:prstGeom prst="line">
            <a:avLst/>
          </a:prstGeom>
          <a:ln>
            <a:prstDash val="dashDot"/>
          </a:ln>
        </p:spPr>
        <p:style>
          <a:lnRef idx="1">
            <a:schemeClr val="accent2"/>
          </a:lnRef>
          <a:fillRef idx="0">
            <a:schemeClr val="accent2"/>
          </a:fillRef>
          <a:effectRef idx="0">
            <a:schemeClr val="accent2"/>
          </a:effectRef>
          <a:fontRef idx="minor">
            <a:schemeClr val="tx1"/>
          </a:fontRef>
        </p:style>
      </p:cxnSp>
      <p:sp>
        <p:nvSpPr>
          <p:cNvPr id="7" name="TextBox 6"/>
          <p:cNvSpPr txBox="1"/>
          <p:nvPr/>
        </p:nvSpPr>
        <p:spPr>
          <a:xfrm>
            <a:off x="9596537" y="0"/>
            <a:ext cx="2592288" cy="307777"/>
          </a:xfrm>
          <a:prstGeom prst="rect">
            <a:avLst/>
          </a:prstGeom>
          <a:solidFill>
            <a:schemeClr val="accent3">
              <a:lumMod val="40000"/>
              <a:lumOff val="60000"/>
            </a:schemeClr>
          </a:solidFill>
          <a:ln>
            <a:solidFill>
              <a:schemeClr val="accent3">
                <a:lumMod val="75000"/>
              </a:schemeClr>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MALES’ SLIDES </a:t>
            </a:r>
          </a:p>
        </p:txBody>
      </p:sp>
      <p:pic>
        <p:nvPicPr>
          <p:cNvPr id="8" name="Picture 2" descr="C:\Users\Aseel\Desktop\Capt kj.u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4657" y="3460963"/>
            <a:ext cx="4710551" cy="269295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9890380" y="5582450"/>
            <a:ext cx="1689023" cy="738664"/>
          </a:xfrm>
          <a:prstGeom prst="rect">
            <a:avLst/>
          </a:prstGeom>
          <a:noFill/>
        </p:spPr>
        <p:txBody>
          <a:bodyPr wrap="square" rtlCol="0">
            <a:spAutoFit/>
          </a:bodyPr>
          <a:lstStyle/>
          <a:p>
            <a:r>
              <a:rPr lang="en-US" sz="1400" dirty="0" smtClean="0">
                <a:solidFill>
                  <a:schemeClr val="bg1">
                    <a:lumMod val="50000"/>
                  </a:schemeClr>
                </a:solidFill>
              </a:rPr>
              <a:t>The Explanation of this picture next slide.</a:t>
            </a:r>
          </a:p>
        </p:txBody>
      </p:sp>
    </p:spTree>
    <p:extLst>
      <p:ext uri="{BB962C8B-B14F-4D97-AF65-F5344CB8AC3E}">
        <p14:creationId xmlns:p14="http://schemas.microsoft.com/office/powerpoint/2010/main" val="2014644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00B050"/>
                </a:solidFill>
              </a:rPr>
              <a:t>Doctors’ explanation </a:t>
            </a:r>
            <a:endParaRPr lang="en-US" sz="3200" dirty="0">
              <a:solidFill>
                <a:srgbClr val="00B050"/>
              </a:solidFill>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13</a:t>
            </a:fld>
            <a:endParaRPr lang="en-US" dirty="0"/>
          </a:p>
        </p:txBody>
      </p:sp>
      <p:sp>
        <p:nvSpPr>
          <p:cNvPr id="4" name="Content Placeholder 3"/>
          <p:cNvSpPr>
            <a:spLocks noGrp="1"/>
          </p:cNvSpPr>
          <p:nvPr>
            <p:ph sz="quarter" idx="1"/>
          </p:nvPr>
        </p:nvSpPr>
        <p:spPr/>
        <p:txBody>
          <a:bodyPr>
            <a:normAutofit/>
          </a:bodyPr>
          <a:lstStyle/>
          <a:p>
            <a:r>
              <a:rPr lang="en-US" sz="1600" dirty="0">
                <a:solidFill>
                  <a:srgbClr val="00B050"/>
                </a:solidFill>
              </a:rPr>
              <a:t>when deformed area is compressed it cause a receptor potential if this receptor potential is enough it causes action </a:t>
            </a:r>
            <a:r>
              <a:rPr lang="en-US" sz="1600" dirty="0" smtClean="0">
                <a:solidFill>
                  <a:srgbClr val="00B050"/>
                </a:solidFill>
              </a:rPr>
              <a:t>potential.</a:t>
            </a:r>
            <a:endParaRPr lang="en-US" sz="1600" dirty="0">
              <a:solidFill>
                <a:srgbClr val="00B050"/>
              </a:solidFill>
            </a:endParaRPr>
          </a:p>
          <a:p>
            <a:r>
              <a:rPr lang="en-US" sz="1600" dirty="0">
                <a:solidFill>
                  <a:srgbClr val="00B050"/>
                </a:solidFill>
              </a:rPr>
              <a:t>receptor potential </a:t>
            </a:r>
            <a:r>
              <a:rPr lang="en-US" sz="1600" dirty="0" smtClean="0">
                <a:solidFill>
                  <a:srgbClr val="00B050"/>
                </a:solidFill>
              </a:rPr>
              <a:t>is </a:t>
            </a:r>
            <a:r>
              <a:rPr lang="en-US" sz="1600" dirty="0">
                <a:solidFill>
                  <a:srgbClr val="00B050"/>
                </a:solidFill>
              </a:rPr>
              <a:t>localized graded and </a:t>
            </a:r>
            <a:endParaRPr lang="en-US" sz="1600" dirty="0" smtClean="0">
              <a:solidFill>
                <a:srgbClr val="00B050"/>
              </a:solidFill>
            </a:endParaRPr>
          </a:p>
          <a:p>
            <a:pPr marL="0" indent="0">
              <a:buNone/>
            </a:pPr>
            <a:r>
              <a:rPr lang="en-US" sz="1600" dirty="0">
                <a:solidFill>
                  <a:srgbClr val="00B050"/>
                </a:solidFill>
              </a:rPr>
              <a:t> </a:t>
            </a:r>
            <a:r>
              <a:rPr lang="en-US" sz="1600" dirty="0" smtClean="0">
                <a:solidFill>
                  <a:srgbClr val="00B050"/>
                </a:solidFill>
              </a:rPr>
              <a:t>    doesn't spread. </a:t>
            </a:r>
            <a:endParaRPr lang="en-US" sz="1600" dirty="0">
              <a:solidFill>
                <a:srgbClr val="00B050"/>
              </a:solidFill>
            </a:endParaRPr>
          </a:p>
          <a:p>
            <a:r>
              <a:rPr lang="en-US" sz="1600" dirty="0">
                <a:solidFill>
                  <a:srgbClr val="00B050"/>
                </a:solidFill>
              </a:rPr>
              <a:t>AP: it's either yes or no ( not graded ) and </a:t>
            </a:r>
            <a:endParaRPr lang="en-US" sz="1600" dirty="0" smtClean="0">
              <a:solidFill>
                <a:srgbClr val="00B050"/>
              </a:solidFill>
            </a:endParaRPr>
          </a:p>
          <a:p>
            <a:pPr marL="0" indent="0">
              <a:buNone/>
            </a:pPr>
            <a:r>
              <a:rPr lang="en-US" sz="1600" dirty="0">
                <a:solidFill>
                  <a:srgbClr val="00B050"/>
                </a:solidFill>
              </a:rPr>
              <a:t> </a:t>
            </a:r>
            <a:r>
              <a:rPr lang="en-US" sz="1600" dirty="0" smtClean="0">
                <a:solidFill>
                  <a:srgbClr val="00B050"/>
                </a:solidFill>
              </a:rPr>
              <a:t>    spreads. </a:t>
            </a:r>
          </a:p>
          <a:p>
            <a:r>
              <a:rPr lang="en-US" sz="1600" dirty="0">
                <a:solidFill>
                  <a:srgbClr val="00B050"/>
                </a:solidFill>
              </a:rPr>
              <a:t>If you want to stimulate them in a </a:t>
            </a:r>
            <a:endParaRPr lang="en-US" sz="1600" dirty="0" smtClean="0">
              <a:solidFill>
                <a:srgbClr val="00B050"/>
              </a:solidFill>
            </a:endParaRPr>
          </a:p>
          <a:p>
            <a:pPr marL="0" indent="0">
              <a:buNone/>
            </a:pPr>
            <a:r>
              <a:rPr lang="en-US" sz="1600" dirty="0">
                <a:solidFill>
                  <a:srgbClr val="00B050"/>
                </a:solidFill>
              </a:rPr>
              <a:t> </a:t>
            </a:r>
            <a:r>
              <a:rPr lang="en-US" sz="1600" dirty="0" smtClean="0">
                <a:solidFill>
                  <a:srgbClr val="00B050"/>
                </a:solidFill>
              </a:rPr>
              <a:t>    continuous </a:t>
            </a:r>
            <a:r>
              <a:rPr lang="en-US" sz="1600" dirty="0">
                <a:solidFill>
                  <a:srgbClr val="00B050"/>
                </a:solidFill>
              </a:rPr>
              <a:t>state you increase the strength </a:t>
            </a:r>
            <a:endParaRPr lang="en-US" sz="1600" dirty="0" smtClean="0">
              <a:solidFill>
                <a:srgbClr val="00B050"/>
              </a:solidFill>
            </a:endParaRPr>
          </a:p>
          <a:p>
            <a:pPr marL="0" indent="0">
              <a:buNone/>
            </a:pPr>
            <a:r>
              <a:rPr lang="en-US" sz="1600" dirty="0">
                <a:solidFill>
                  <a:srgbClr val="00B050"/>
                </a:solidFill>
              </a:rPr>
              <a:t> </a:t>
            </a:r>
            <a:r>
              <a:rPr lang="en-US" sz="1600" dirty="0" smtClean="0">
                <a:solidFill>
                  <a:srgbClr val="00B050"/>
                </a:solidFill>
              </a:rPr>
              <a:t>    of stimulus. </a:t>
            </a:r>
            <a:endParaRPr lang="en-US" sz="1600" dirty="0">
              <a:solidFill>
                <a:srgbClr val="00B050"/>
              </a:solidFill>
            </a:endParaRPr>
          </a:p>
          <a:p>
            <a:r>
              <a:rPr lang="en-US" sz="1600" dirty="0">
                <a:solidFill>
                  <a:srgbClr val="00B050"/>
                </a:solidFill>
              </a:rPr>
              <a:t>Pain receptors don't adapt and </a:t>
            </a:r>
            <a:endParaRPr lang="en-US" sz="1600" dirty="0" smtClean="0">
              <a:solidFill>
                <a:srgbClr val="00B050"/>
              </a:solidFill>
            </a:endParaRPr>
          </a:p>
          <a:p>
            <a:pPr marL="0" indent="0">
              <a:buNone/>
            </a:pPr>
            <a:r>
              <a:rPr lang="en-US" sz="1600" dirty="0">
                <a:solidFill>
                  <a:srgbClr val="00B050"/>
                </a:solidFill>
              </a:rPr>
              <a:t> </a:t>
            </a:r>
            <a:r>
              <a:rPr lang="en-US" sz="1600" dirty="0" smtClean="0">
                <a:solidFill>
                  <a:srgbClr val="00B050"/>
                </a:solidFill>
              </a:rPr>
              <a:t>    proprioceptors </a:t>
            </a:r>
            <a:r>
              <a:rPr lang="en-US" sz="1600" dirty="0">
                <a:solidFill>
                  <a:srgbClr val="00B050"/>
                </a:solidFill>
              </a:rPr>
              <a:t>also.</a:t>
            </a:r>
          </a:p>
          <a:p>
            <a:endParaRPr lang="en-US" sz="1600" dirty="0" smtClean="0">
              <a:solidFill>
                <a:srgbClr val="00B050"/>
              </a:solidFill>
            </a:endParaRPr>
          </a:p>
          <a:p>
            <a:endParaRPr lang="ar-SA" sz="1600" dirty="0">
              <a:solidFill>
                <a:srgbClr val="00B050"/>
              </a:solidFill>
            </a:endParaRPr>
          </a:p>
          <a:p>
            <a:endParaRPr lang="en-US" sz="1600" dirty="0">
              <a:solidFill>
                <a:srgbClr val="00B050"/>
              </a:solidFill>
            </a:endParaRPr>
          </a:p>
        </p:txBody>
      </p:sp>
      <p:pic>
        <p:nvPicPr>
          <p:cNvPr id="5" name="Picture 2" descr="C:\Users\Aseel\Desktop\Capt kj.u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7923" y="1556792"/>
            <a:ext cx="7051480" cy="4699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48306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Structure of proprioception</a:t>
            </a:r>
          </a:p>
        </p:txBody>
      </p:sp>
      <p:sp>
        <p:nvSpPr>
          <p:cNvPr id="3" name="Slide Number Placeholder 2"/>
          <p:cNvSpPr>
            <a:spLocks noGrp="1"/>
          </p:cNvSpPr>
          <p:nvPr>
            <p:ph type="sldNum" sz="quarter" idx="12"/>
          </p:nvPr>
        </p:nvSpPr>
        <p:spPr/>
        <p:txBody>
          <a:bodyPr/>
          <a:lstStyle/>
          <a:p>
            <a:fld id="{4929A69E-7D8F-4515-9605-0315ABD4F316}" type="slidenum">
              <a:rPr lang="en-US" smtClean="0"/>
              <a:t>14</a:t>
            </a:fld>
            <a:endParaRPr lang="en-US" dirty="0"/>
          </a:p>
        </p:txBody>
      </p:sp>
      <p:sp>
        <p:nvSpPr>
          <p:cNvPr id="4" name="Content Placeholder 3"/>
          <p:cNvSpPr>
            <a:spLocks noGrp="1"/>
          </p:cNvSpPr>
          <p:nvPr>
            <p:ph sz="quarter" idx="1"/>
          </p:nvPr>
        </p:nvSpPr>
        <p:spPr>
          <a:xfrm>
            <a:off x="609461" y="1219200"/>
            <a:ext cx="4116799" cy="5137150"/>
          </a:xfrm>
        </p:spPr>
        <p:txBody>
          <a:bodyPr>
            <a:normAutofit/>
          </a:bodyPr>
          <a:lstStyle/>
          <a:p>
            <a:r>
              <a:rPr lang="en-US" sz="1800" spc="-10" dirty="0">
                <a:solidFill>
                  <a:schemeClr val="accent2">
                    <a:lumMod val="75000"/>
                  </a:schemeClr>
                </a:solidFill>
                <a:cs typeface="Calibri"/>
              </a:rPr>
              <a:t>Structures concerned with proprioception: </a:t>
            </a:r>
            <a:endParaRPr lang="en-US" sz="1800" spc="-10" dirty="0" smtClean="0">
              <a:solidFill>
                <a:schemeClr val="accent2">
                  <a:lumMod val="75000"/>
                </a:schemeClr>
              </a:solidFill>
              <a:cs typeface="Calibri"/>
            </a:endParaRPr>
          </a:p>
          <a:p>
            <a:endParaRPr lang="en-US" sz="300" spc="-10" dirty="0">
              <a:solidFill>
                <a:schemeClr val="accent2">
                  <a:lumMod val="75000"/>
                </a:schemeClr>
              </a:solidFill>
              <a:cs typeface="Calibri"/>
            </a:endParaRPr>
          </a:p>
          <a:p>
            <a:pPr lvl="1"/>
            <a:r>
              <a:rPr lang="en-US" sz="1600" dirty="0"/>
              <a:t>Proprioceptors (spatial orientation, </a:t>
            </a:r>
            <a:r>
              <a:rPr lang="en-US" sz="1600" dirty="0">
                <a:solidFill>
                  <a:schemeClr val="accent4">
                    <a:lumMod val="75000"/>
                  </a:schemeClr>
                </a:solidFill>
              </a:rPr>
              <a:t>four</a:t>
            </a:r>
            <a:r>
              <a:rPr lang="en-US" sz="1600" dirty="0"/>
              <a:t> inputs</a:t>
            </a:r>
            <a:r>
              <a:rPr lang="en-US" sz="1600" dirty="0" smtClean="0"/>
              <a:t>). </a:t>
            </a:r>
          </a:p>
          <a:p>
            <a:pPr lvl="1"/>
            <a:endParaRPr lang="en-US" sz="100" dirty="0"/>
          </a:p>
          <a:p>
            <a:pPr lvl="1"/>
            <a:r>
              <a:rPr lang="en-US" sz="1600" dirty="0"/>
              <a:t>Brain Stem (</a:t>
            </a:r>
            <a:r>
              <a:rPr lang="en-US" sz="1600" dirty="0" err="1">
                <a:solidFill>
                  <a:schemeClr val="bg2">
                    <a:lumMod val="75000"/>
                  </a:schemeClr>
                </a:solidFill>
              </a:rPr>
              <a:t>Cortico</a:t>
            </a:r>
            <a:r>
              <a:rPr lang="en-US" sz="1600" dirty="0"/>
              <a:t>, </a:t>
            </a:r>
            <a:r>
              <a:rPr lang="en-US" sz="1600" dirty="0" err="1" smtClean="0">
                <a:solidFill>
                  <a:schemeClr val="bg2">
                    <a:lumMod val="75000"/>
                  </a:schemeClr>
                </a:solidFill>
              </a:rPr>
              <a:t>Rubro</a:t>
            </a:r>
            <a:r>
              <a:rPr lang="en-US" sz="1600" dirty="0" smtClean="0"/>
              <a:t>, </a:t>
            </a:r>
            <a:r>
              <a:rPr lang="en-US" sz="1600" dirty="0" err="1" smtClean="0">
                <a:solidFill>
                  <a:schemeClr val="bg2">
                    <a:lumMod val="75000"/>
                  </a:schemeClr>
                </a:solidFill>
              </a:rPr>
              <a:t>Vestibulo</a:t>
            </a:r>
            <a:r>
              <a:rPr lang="en-US" sz="1600" dirty="0"/>
              <a:t>, </a:t>
            </a:r>
            <a:r>
              <a:rPr lang="en-US" sz="1600" dirty="0" err="1">
                <a:solidFill>
                  <a:schemeClr val="bg2">
                    <a:lumMod val="75000"/>
                  </a:schemeClr>
                </a:solidFill>
              </a:rPr>
              <a:t>Reticulo</a:t>
            </a:r>
            <a:r>
              <a:rPr lang="en-US" sz="1600" dirty="0"/>
              <a:t>, </a:t>
            </a:r>
            <a:r>
              <a:rPr lang="en-US" sz="1600" dirty="0" err="1">
                <a:solidFill>
                  <a:schemeClr val="bg2">
                    <a:lumMod val="75000"/>
                  </a:schemeClr>
                </a:solidFill>
              </a:rPr>
              <a:t>Olivo</a:t>
            </a:r>
            <a:r>
              <a:rPr lang="en-US" sz="1600" dirty="0"/>
              <a:t>, </a:t>
            </a:r>
            <a:r>
              <a:rPr lang="en-US" sz="1600" dirty="0" err="1">
                <a:solidFill>
                  <a:schemeClr val="bg2">
                    <a:lumMod val="75000"/>
                  </a:schemeClr>
                </a:solidFill>
              </a:rPr>
              <a:t>Tectospinal</a:t>
            </a:r>
            <a:r>
              <a:rPr lang="en-US" sz="1600" dirty="0" smtClean="0"/>
              <a:t>).</a:t>
            </a:r>
          </a:p>
          <a:p>
            <a:pPr lvl="1"/>
            <a:endParaRPr lang="en-US" sz="100" dirty="0"/>
          </a:p>
          <a:p>
            <a:pPr lvl="1"/>
            <a:r>
              <a:rPr lang="en-US" sz="1600" dirty="0"/>
              <a:t>vestibular system (</a:t>
            </a:r>
            <a:r>
              <a:rPr lang="en-US" sz="1600" dirty="0">
                <a:solidFill>
                  <a:schemeClr val="bg2">
                    <a:lumMod val="75000"/>
                  </a:schemeClr>
                </a:solidFill>
              </a:rPr>
              <a:t>apparatus</a:t>
            </a:r>
            <a:r>
              <a:rPr lang="en-US" sz="1600" dirty="0"/>
              <a:t>, </a:t>
            </a:r>
            <a:r>
              <a:rPr lang="en-US" sz="1600" dirty="0" smtClean="0">
                <a:solidFill>
                  <a:schemeClr val="bg2">
                    <a:lumMod val="75000"/>
                  </a:schemeClr>
                </a:solidFill>
              </a:rPr>
              <a:t>nuclei</a:t>
            </a:r>
            <a:r>
              <a:rPr lang="en-US" sz="1600" dirty="0" smtClean="0"/>
              <a:t>). </a:t>
            </a:r>
          </a:p>
          <a:p>
            <a:pPr lvl="1"/>
            <a:endParaRPr lang="en-US" sz="100" dirty="0"/>
          </a:p>
          <a:p>
            <a:pPr lvl="1"/>
            <a:r>
              <a:rPr lang="en-US" sz="1600" dirty="0"/>
              <a:t>Ascending </a:t>
            </a:r>
            <a:r>
              <a:rPr lang="en-US" sz="1600" dirty="0" smtClean="0"/>
              <a:t>Tracts. </a:t>
            </a:r>
          </a:p>
          <a:p>
            <a:pPr lvl="1"/>
            <a:endParaRPr lang="en-US" sz="100" dirty="0"/>
          </a:p>
          <a:p>
            <a:pPr lvl="1"/>
            <a:r>
              <a:rPr lang="en-US" sz="1600" dirty="0"/>
              <a:t>Visual </a:t>
            </a:r>
            <a:r>
              <a:rPr lang="en-US" sz="1600" dirty="0" smtClean="0"/>
              <a:t>system. </a:t>
            </a:r>
          </a:p>
          <a:p>
            <a:pPr lvl="1"/>
            <a:endParaRPr lang="en-US" sz="100" dirty="0"/>
          </a:p>
          <a:p>
            <a:pPr lvl="1"/>
            <a:r>
              <a:rPr lang="en-US" sz="1600" dirty="0"/>
              <a:t>Cerebellum </a:t>
            </a:r>
            <a:r>
              <a:rPr lang="en-US" sz="1600" dirty="0">
                <a:solidFill>
                  <a:srgbClr val="FF0000"/>
                </a:solidFill>
              </a:rPr>
              <a:t>(</a:t>
            </a:r>
            <a:r>
              <a:rPr lang="en-US" sz="1600" dirty="0" err="1">
                <a:solidFill>
                  <a:srgbClr val="FF0000"/>
                </a:solidFill>
              </a:rPr>
              <a:t>flocculonodular</a:t>
            </a:r>
            <a:r>
              <a:rPr lang="en-US" sz="1600" dirty="0">
                <a:solidFill>
                  <a:srgbClr val="FF0000"/>
                </a:solidFill>
              </a:rPr>
              <a:t> </a:t>
            </a:r>
            <a:r>
              <a:rPr lang="en-US" sz="1600" dirty="0" smtClean="0">
                <a:solidFill>
                  <a:srgbClr val="FF0000"/>
                </a:solidFill>
              </a:rPr>
              <a:t>lobe → dynamic </a:t>
            </a:r>
            <a:r>
              <a:rPr lang="en-US" sz="1600" dirty="0">
                <a:solidFill>
                  <a:srgbClr val="FF0000"/>
                </a:solidFill>
              </a:rPr>
              <a:t>equilibrium, </a:t>
            </a:r>
            <a:r>
              <a:rPr lang="en-US" sz="1600" dirty="0" smtClean="0">
                <a:solidFill>
                  <a:srgbClr val="FF0000"/>
                </a:solidFill>
              </a:rPr>
              <a:t>Uvula → Static </a:t>
            </a:r>
            <a:r>
              <a:rPr lang="en-US" sz="1600" dirty="0">
                <a:solidFill>
                  <a:srgbClr val="FF0000"/>
                </a:solidFill>
              </a:rPr>
              <a:t>equilibrium</a:t>
            </a:r>
            <a:r>
              <a:rPr lang="en-US" sz="1600" dirty="0" smtClean="0">
                <a:solidFill>
                  <a:srgbClr val="FF0000"/>
                </a:solidFill>
              </a:rPr>
              <a:t>). </a:t>
            </a:r>
          </a:p>
          <a:p>
            <a:pPr lvl="1"/>
            <a:endParaRPr lang="en-US" sz="100" dirty="0">
              <a:solidFill>
                <a:srgbClr val="FF0000"/>
              </a:solidFill>
            </a:endParaRPr>
          </a:p>
          <a:p>
            <a:pPr lvl="1"/>
            <a:r>
              <a:rPr lang="en-US" sz="1600" dirty="0"/>
              <a:t>Cerebral cortex </a:t>
            </a:r>
            <a:r>
              <a:rPr lang="en-US" sz="1600" dirty="0">
                <a:solidFill>
                  <a:srgbClr val="FF0000"/>
                </a:solidFill>
              </a:rPr>
              <a:t>(primary cortical center for equilibrium located in the parietal lobe deep in the </a:t>
            </a:r>
            <a:r>
              <a:rPr lang="en-US" sz="1600" dirty="0" err="1" smtClean="0">
                <a:solidFill>
                  <a:srgbClr val="FF0000"/>
                </a:solidFill>
              </a:rPr>
              <a:t>sylvian</a:t>
            </a:r>
            <a:r>
              <a:rPr lang="en-US" sz="1600" dirty="0" smtClean="0">
                <a:solidFill>
                  <a:srgbClr val="FF0000"/>
                </a:solidFill>
              </a:rPr>
              <a:t> fissure).</a:t>
            </a:r>
            <a:endParaRPr lang="en-US" sz="1600" dirty="0">
              <a:solidFill>
                <a:srgbClr val="FF0000"/>
              </a:solidFill>
            </a:endParaRPr>
          </a:p>
          <a:p>
            <a:endParaRPr lang="en-US" sz="1400" dirty="0"/>
          </a:p>
        </p:txBody>
      </p:sp>
      <p:sp>
        <p:nvSpPr>
          <p:cNvPr id="5" name="TextBox 4"/>
          <p:cNvSpPr txBox="1"/>
          <p:nvPr/>
        </p:nvSpPr>
        <p:spPr>
          <a:xfrm>
            <a:off x="9596537" y="0"/>
            <a:ext cx="2592288" cy="307777"/>
          </a:xfrm>
          <a:prstGeom prst="rect">
            <a:avLst/>
          </a:prstGeom>
          <a:solidFill>
            <a:schemeClr val="accent3">
              <a:lumMod val="40000"/>
              <a:lumOff val="60000"/>
            </a:schemeClr>
          </a:solidFill>
          <a:ln>
            <a:solidFill>
              <a:schemeClr val="accent3">
                <a:lumMod val="75000"/>
              </a:schemeClr>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MALES’ SLIDES </a:t>
            </a:r>
          </a:p>
        </p:txBody>
      </p:sp>
      <p:pic>
        <p:nvPicPr>
          <p:cNvPr id="6" name="Picture 2" descr="C:\Users\Aseel\Desktop\Calhgpture.PNG"/>
          <p:cNvPicPr>
            <a:picLocks noChangeAspect="1" noChangeArrowheads="1"/>
          </p:cNvPicPr>
          <p:nvPr/>
        </p:nvPicPr>
        <p:blipFill rotWithShape="1">
          <a:blip r:embed="rId2">
            <a:extLst>
              <a:ext uri="{28A0092B-C50C-407E-A947-70E740481C1C}">
                <a14:useLocalDpi xmlns:a14="http://schemas.microsoft.com/office/drawing/2010/main" val="0"/>
              </a:ext>
            </a:extLst>
          </a:blip>
          <a:srcRect l="646" r="1" b="931"/>
          <a:stretch/>
        </p:blipFill>
        <p:spPr bwMode="auto">
          <a:xfrm>
            <a:off x="4737953" y="1219200"/>
            <a:ext cx="6853143" cy="372196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737953" y="5017368"/>
            <a:ext cx="6853142" cy="129266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285750" indent="-285750">
              <a:buFont typeface="Arial" panose="020B0604020202020204" pitchFamily="34" charset="0"/>
              <a:buChar char="•"/>
            </a:pPr>
            <a:r>
              <a:rPr lang="en-US" sz="1300" dirty="0" smtClean="0">
                <a:solidFill>
                  <a:srgbClr val="00B050"/>
                </a:solidFill>
              </a:rPr>
              <a:t>Conscious perception will be perceived by cortex so impulses passes through brain stem. </a:t>
            </a:r>
          </a:p>
          <a:p>
            <a:pPr marL="285750" indent="-285750">
              <a:buFont typeface="Arial" panose="020B0604020202020204" pitchFamily="34" charset="0"/>
              <a:buChar char="•"/>
            </a:pPr>
            <a:r>
              <a:rPr lang="en-US" sz="1300" dirty="0" err="1" smtClean="0">
                <a:solidFill>
                  <a:srgbClr val="00B050"/>
                </a:solidFill>
              </a:rPr>
              <a:t>Reticulo</a:t>
            </a:r>
            <a:r>
              <a:rPr lang="en-US" sz="1300" dirty="0" smtClean="0">
                <a:solidFill>
                  <a:srgbClr val="00B050"/>
                </a:solidFill>
              </a:rPr>
              <a:t>: you must be awake to perceive the perception. </a:t>
            </a:r>
          </a:p>
          <a:p>
            <a:pPr marL="285750" indent="-285750">
              <a:buFont typeface="Arial" panose="020B0604020202020204" pitchFamily="34" charset="0"/>
              <a:buChar char="•"/>
            </a:pPr>
            <a:r>
              <a:rPr lang="en-US" sz="1300" dirty="0" err="1" smtClean="0">
                <a:solidFill>
                  <a:srgbClr val="00B050"/>
                </a:solidFill>
              </a:rPr>
              <a:t>Olivo</a:t>
            </a:r>
            <a:r>
              <a:rPr lang="en-US" sz="1300" dirty="0" smtClean="0">
                <a:solidFill>
                  <a:srgbClr val="00B050"/>
                </a:solidFill>
              </a:rPr>
              <a:t>: because it's connected to cerebellum.</a:t>
            </a:r>
          </a:p>
          <a:p>
            <a:pPr marL="285750" indent="-285750">
              <a:buFont typeface="Arial" panose="020B0604020202020204" pitchFamily="34" charset="0"/>
              <a:buChar char="•"/>
            </a:pPr>
            <a:r>
              <a:rPr lang="en-US" sz="1300" dirty="0" smtClean="0">
                <a:solidFill>
                  <a:srgbClr val="00B050"/>
                </a:solidFill>
              </a:rPr>
              <a:t>When all equilibrium </a:t>
            </a:r>
            <a:r>
              <a:rPr lang="en-US" sz="1300" dirty="0" err="1" smtClean="0">
                <a:solidFill>
                  <a:srgbClr val="00B050"/>
                </a:solidFill>
              </a:rPr>
              <a:t>contributers</a:t>
            </a:r>
            <a:r>
              <a:rPr lang="en-US" sz="1300" dirty="0" smtClean="0">
                <a:solidFill>
                  <a:srgbClr val="00B050"/>
                </a:solidFill>
              </a:rPr>
              <a:t> are damaged the person still can stand and maintain balance because of visual clues if this person closes his eyes he falls. </a:t>
            </a:r>
          </a:p>
          <a:p>
            <a:pPr marL="285750" indent="-285750">
              <a:buFont typeface="Arial" panose="020B0604020202020204" pitchFamily="34" charset="0"/>
              <a:buChar char="•"/>
            </a:pPr>
            <a:r>
              <a:rPr lang="en-US" sz="1300" dirty="0" smtClean="0">
                <a:solidFill>
                  <a:srgbClr val="00B050"/>
                </a:solidFill>
              </a:rPr>
              <a:t>Uvula responsible for static equilibrium and </a:t>
            </a:r>
            <a:r>
              <a:rPr lang="en-US" sz="1300" dirty="0" err="1" smtClean="0">
                <a:solidFill>
                  <a:srgbClr val="00B050"/>
                </a:solidFill>
              </a:rPr>
              <a:t>flocculonodular</a:t>
            </a:r>
            <a:r>
              <a:rPr lang="en-US" sz="1300" dirty="0" smtClean="0">
                <a:solidFill>
                  <a:srgbClr val="00B050"/>
                </a:solidFill>
              </a:rPr>
              <a:t> for dynamic.  </a:t>
            </a:r>
            <a:endParaRPr lang="en-US" sz="1300" dirty="0">
              <a:solidFill>
                <a:srgbClr val="00B050"/>
              </a:solidFill>
            </a:endParaRPr>
          </a:p>
        </p:txBody>
      </p:sp>
    </p:spTree>
    <p:extLst>
      <p:ext uri="{BB962C8B-B14F-4D97-AF65-F5344CB8AC3E}">
        <p14:creationId xmlns:p14="http://schemas.microsoft.com/office/powerpoint/2010/main" val="17483217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spc="-10" dirty="0">
                <a:solidFill>
                  <a:srgbClr val="00B050"/>
                </a:solidFill>
                <a:cs typeface="Calibri"/>
              </a:rPr>
              <a:t>Muscle </a:t>
            </a:r>
            <a:r>
              <a:rPr lang="en-US" sz="3200" spc="-5" dirty="0">
                <a:solidFill>
                  <a:srgbClr val="00B050"/>
                </a:solidFill>
                <a:cs typeface="Calibri"/>
              </a:rPr>
              <a:t>Spindles &amp; </a:t>
            </a:r>
            <a:r>
              <a:rPr lang="en-US" sz="3200" spc="-10" dirty="0">
                <a:solidFill>
                  <a:srgbClr val="00B050"/>
                </a:solidFill>
                <a:cs typeface="Calibri"/>
              </a:rPr>
              <a:t>Golgi </a:t>
            </a:r>
            <a:r>
              <a:rPr lang="en-US" sz="3200" spc="-65" dirty="0">
                <a:solidFill>
                  <a:srgbClr val="00B050"/>
                </a:solidFill>
                <a:cs typeface="Calibri"/>
              </a:rPr>
              <a:t>Tendon</a:t>
            </a:r>
            <a:r>
              <a:rPr lang="en-US" sz="3200" spc="80" dirty="0">
                <a:solidFill>
                  <a:srgbClr val="00B050"/>
                </a:solidFill>
                <a:cs typeface="Calibri"/>
              </a:rPr>
              <a:t> </a:t>
            </a:r>
            <a:r>
              <a:rPr lang="en-US" sz="3200" spc="-25" dirty="0">
                <a:solidFill>
                  <a:srgbClr val="00B050"/>
                </a:solidFill>
                <a:cs typeface="Calibri"/>
              </a:rPr>
              <a:t>Organs</a:t>
            </a:r>
            <a:endParaRPr lang="en-US" sz="3200" dirty="0">
              <a:solidFill>
                <a:srgbClr val="00B050"/>
              </a:solidFill>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15</a:t>
            </a:fld>
            <a:endParaRPr lang="en-US" dirty="0"/>
          </a:p>
        </p:txBody>
      </p:sp>
      <p:sp>
        <p:nvSpPr>
          <p:cNvPr id="4" name="Content Placeholder 3"/>
          <p:cNvSpPr>
            <a:spLocks noGrp="1"/>
          </p:cNvSpPr>
          <p:nvPr>
            <p:ph sz="quarter" idx="1"/>
          </p:nvPr>
        </p:nvSpPr>
        <p:spPr>
          <a:xfrm>
            <a:off x="609460" y="1219200"/>
            <a:ext cx="4116799" cy="4937760"/>
          </a:xfrm>
        </p:spPr>
        <p:txBody>
          <a:bodyPr/>
          <a:lstStyle/>
          <a:p>
            <a:pPr marL="514350" indent="-514350">
              <a:buFont typeface="+mj-lt"/>
              <a:buAutoNum type="arabicPeriod"/>
            </a:pPr>
            <a:r>
              <a:rPr lang="en-US" sz="1800" spc="-5" dirty="0" smtClean="0">
                <a:solidFill>
                  <a:schemeClr val="accent2">
                    <a:lumMod val="75000"/>
                  </a:schemeClr>
                </a:solidFill>
                <a:cs typeface="Calibri"/>
              </a:rPr>
              <a:t>Muscle</a:t>
            </a:r>
            <a:r>
              <a:rPr lang="en-US" sz="1800" spc="-95" dirty="0" smtClean="0">
                <a:solidFill>
                  <a:schemeClr val="accent2">
                    <a:lumMod val="75000"/>
                  </a:schemeClr>
                </a:solidFill>
                <a:cs typeface="Calibri"/>
              </a:rPr>
              <a:t> </a:t>
            </a:r>
            <a:r>
              <a:rPr lang="en-US" sz="1800" spc="-5" dirty="0" smtClean="0">
                <a:solidFill>
                  <a:schemeClr val="accent2">
                    <a:lumMod val="75000"/>
                  </a:schemeClr>
                </a:solidFill>
                <a:cs typeface="Calibri"/>
              </a:rPr>
              <a:t>spindles:</a:t>
            </a:r>
          </a:p>
          <a:p>
            <a:pPr marL="603219" marR="69850" lvl="1" indent="-285750">
              <a:lnSpc>
                <a:spcPct val="150000"/>
              </a:lnSpc>
              <a:spcBef>
                <a:spcPts val="20"/>
              </a:spcBef>
              <a:buClr>
                <a:schemeClr val="accent2">
                  <a:lumMod val="75000"/>
                </a:schemeClr>
              </a:buClr>
              <a:buSzPct val="70000"/>
              <a:tabLst>
                <a:tab pos="469265" algn="l"/>
                <a:tab pos="469900" algn="l"/>
              </a:tabLst>
            </a:pPr>
            <a:r>
              <a:rPr lang="en-US" sz="1600" spc="-5" dirty="0">
                <a:cs typeface="Calibri"/>
              </a:rPr>
              <a:t>They </a:t>
            </a:r>
            <a:r>
              <a:rPr lang="en-US" sz="1600" spc="-10" dirty="0">
                <a:cs typeface="Calibri"/>
              </a:rPr>
              <a:t>detect </a:t>
            </a:r>
            <a:r>
              <a:rPr lang="en-US" sz="1600" spc="-5" dirty="0">
                <a:cs typeface="Calibri"/>
              </a:rPr>
              <a:t>changes</a:t>
            </a:r>
            <a:r>
              <a:rPr lang="en-US" sz="1600" spc="-130" dirty="0">
                <a:cs typeface="Calibri"/>
              </a:rPr>
              <a:t> </a:t>
            </a:r>
            <a:r>
              <a:rPr lang="en-US" sz="1600" dirty="0">
                <a:cs typeface="Calibri"/>
              </a:rPr>
              <a:t>in  the </a:t>
            </a:r>
            <a:r>
              <a:rPr lang="en-US" sz="1600" spc="-5" dirty="0">
                <a:solidFill>
                  <a:srgbClr val="FF0000"/>
                </a:solidFill>
                <a:cs typeface="Calibri"/>
              </a:rPr>
              <a:t>length</a:t>
            </a:r>
            <a:r>
              <a:rPr lang="en-US" sz="1600" spc="-5" dirty="0">
                <a:cs typeface="Calibri"/>
              </a:rPr>
              <a:t> of</a:t>
            </a:r>
            <a:r>
              <a:rPr lang="en-US" sz="1600" spc="-75" dirty="0">
                <a:cs typeface="Calibri"/>
              </a:rPr>
              <a:t> </a:t>
            </a:r>
            <a:r>
              <a:rPr lang="en-US" sz="1600" dirty="0">
                <a:cs typeface="Calibri"/>
              </a:rPr>
              <a:t>muscle.</a:t>
            </a:r>
          </a:p>
          <a:p>
            <a:pPr marL="603219" marR="5080" lvl="1" indent="-285750">
              <a:lnSpc>
                <a:spcPct val="150000"/>
              </a:lnSpc>
              <a:buClr>
                <a:schemeClr val="accent2">
                  <a:lumMod val="75000"/>
                </a:schemeClr>
              </a:buClr>
              <a:buSzPct val="70000"/>
              <a:tabLst>
                <a:tab pos="469265" algn="l"/>
                <a:tab pos="469900" algn="l"/>
                <a:tab pos="1684655" algn="l"/>
              </a:tabLst>
            </a:pPr>
            <a:r>
              <a:rPr lang="en-US" sz="1600" spc="-5" dirty="0">
                <a:cs typeface="Calibri"/>
              </a:rPr>
              <a:t>They </a:t>
            </a:r>
            <a:r>
              <a:rPr lang="en-US" sz="1600" spc="-20" dirty="0">
                <a:cs typeface="Calibri"/>
              </a:rPr>
              <a:t>convey </a:t>
            </a:r>
            <a:r>
              <a:rPr lang="en-US" sz="1600" spc="-5" dirty="0">
                <a:solidFill>
                  <a:srgbClr val="FF0000"/>
                </a:solidFill>
                <a:cs typeface="Calibri"/>
              </a:rPr>
              <a:t>length  </a:t>
            </a:r>
            <a:r>
              <a:rPr lang="en-US" sz="1600" spc="-10" dirty="0">
                <a:solidFill>
                  <a:srgbClr val="FF0000"/>
                </a:solidFill>
                <a:cs typeface="Calibri"/>
              </a:rPr>
              <a:t>information </a:t>
            </a:r>
            <a:r>
              <a:rPr lang="en-US" sz="1600" spc="-15" dirty="0">
                <a:cs typeface="Calibri"/>
              </a:rPr>
              <a:t>to </a:t>
            </a:r>
            <a:r>
              <a:rPr lang="en-US" sz="1600" dirty="0">
                <a:cs typeface="Calibri"/>
              </a:rPr>
              <a:t>the </a:t>
            </a:r>
            <a:r>
              <a:rPr lang="en-US" sz="1600" spc="-5" dirty="0">
                <a:cs typeface="Calibri"/>
              </a:rPr>
              <a:t>CNS  </a:t>
            </a:r>
            <a:r>
              <a:rPr lang="en-US" sz="1600" dirty="0">
                <a:cs typeface="Calibri"/>
              </a:rPr>
              <a:t>via </a:t>
            </a:r>
            <a:r>
              <a:rPr lang="en-US" sz="1600" spc="-10" dirty="0">
                <a:cs typeface="Calibri"/>
              </a:rPr>
              <a:t>group </a:t>
            </a:r>
            <a:r>
              <a:rPr lang="en-US" sz="1600" dirty="0">
                <a:cs typeface="Calibri"/>
              </a:rPr>
              <a:t>I and II  </a:t>
            </a:r>
            <a:r>
              <a:rPr lang="en-US" sz="1600" spc="-20" dirty="0">
                <a:cs typeface="Calibri"/>
              </a:rPr>
              <a:t>afferent </a:t>
            </a:r>
            <a:r>
              <a:rPr lang="en-US" sz="1600" spc="-10" dirty="0" smtClean="0">
                <a:cs typeface="Calibri"/>
              </a:rPr>
              <a:t>neurons.</a:t>
            </a:r>
            <a:endParaRPr lang="en-US" sz="1600" dirty="0">
              <a:cs typeface="Calibri"/>
            </a:endParaRPr>
          </a:p>
          <a:p>
            <a:pPr marL="603219" marR="244475" lvl="1" indent="-285750">
              <a:lnSpc>
                <a:spcPct val="150000"/>
              </a:lnSpc>
              <a:buClr>
                <a:schemeClr val="accent2">
                  <a:lumMod val="75000"/>
                </a:schemeClr>
              </a:buClr>
              <a:buSzPct val="70000"/>
              <a:tabLst>
                <a:tab pos="469265" algn="l"/>
                <a:tab pos="469900" algn="l"/>
              </a:tabLst>
            </a:pPr>
            <a:r>
              <a:rPr lang="en-US" sz="1600" spc="-5" dirty="0">
                <a:cs typeface="Calibri"/>
              </a:rPr>
              <a:t>This </a:t>
            </a:r>
            <a:r>
              <a:rPr lang="en-US" sz="1600" spc="-10" dirty="0">
                <a:cs typeface="Calibri"/>
              </a:rPr>
              <a:t>information </a:t>
            </a:r>
            <a:r>
              <a:rPr lang="en-US" sz="1600" dirty="0">
                <a:cs typeface="Calibri"/>
              </a:rPr>
              <a:t>is  </a:t>
            </a:r>
            <a:r>
              <a:rPr lang="en-US" sz="1600" spc="-10" dirty="0">
                <a:cs typeface="Calibri"/>
              </a:rPr>
              <a:t>important </a:t>
            </a:r>
            <a:r>
              <a:rPr lang="en-US" sz="1600" spc="-25" dirty="0">
                <a:cs typeface="Calibri"/>
              </a:rPr>
              <a:t>for  </a:t>
            </a:r>
            <a:r>
              <a:rPr lang="en-US" sz="1600" spc="-5" dirty="0">
                <a:cs typeface="Calibri"/>
              </a:rPr>
              <a:t>determining </a:t>
            </a:r>
            <a:r>
              <a:rPr lang="en-US" sz="1600" dirty="0">
                <a:cs typeface="Calibri"/>
              </a:rPr>
              <a:t>the  </a:t>
            </a:r>
            <a:r>
              <a:rPr lang="en-US" sz="1600" spc="-5" dirty="0">
                <a:solidFill>
                  <a:srgbClr val="FF0000"/>
                </a:solidFill>
                <a:cs typeface="Calibri"/>
              </a:rPr>
              <a:t>position </a:t>
            </a:r>
            <a:r>
              <a:rPr lang="en-US" sz="1600" dirty="0">
                <a:solidFill>
                  <a:srgbClr val="FF0000"/>
                </a:solidFill>
                <a:cs typeface="Calibri"/>
              </a:rPr>
              <a:t>of body</a:t>
            </a:r>
            <a:r>
              <a:rPr lang="en-US" sz="1600" spc="-40" dirty="0">
                <a:solidFill>
                  <a:srgbClr val="FF0000"/>
                </a:solidFill>
                <a:cs typeface="Calibri"/>
              </a:rPr>
              <a:t> </a:t>
            </a:r>
            <a:r>
              <a:rPr lang="en-US" sz="1600" spc="-5" dirty="0" smtClean="0">
                <a:solidFill>
                  <a:srgbClr val="FF0000"/>
                </a:solidFill>
                <a:cs typeface="Calibri"/>
              </a:rPr>
              <a:t>part.</a:t>
            </a:r>
          </a:p>
          <a:p>
            <a:pPr marL="603219" marR="244475" lvl="1" indent="-285750">
              <a:lnSpc>
                <a:spcPct val="150000"/>
              </a:lnSpc>
              <a:buClr>
                <a:schemeClr val="accent2">
                  <a:lumMod val="75000"/>
                </a:schemeClr>
              </a:buClr>
              <a:buSzPct val="70000"/>
              <a:tabLst>
                <a:tab pos="469265" algn="l"/>
                <a:tab pos="469900" algn="l"/>
              </a:tabLst>
            </a:pPr>
            <a:endParaRPr lang="en-US" sz="1600" dirty="0">
              <a:solidFill>
                <a:srgbClr val="FF0000"/>
              </a:solidFill>
              <a:cs typeface="Calibri"/>
            </a:endParaRPr>
          </a:p>
          <a:p>
            <a:pPr marL="342900" indent="-342900">
              <a:buFont typeface="+mj-lt"/>
              <a:buAutoNum type="arabicPeriod"/>
            </a:pPr>
            <a:r>
              <a:rPr lang="en-US" sz="1800" spc="-10" dirty="0" smtClean="0">
                <a:solidFill>
                  <a:schemeClr val="accent2">
                    <a:lumMod val="75000"/>
                  </a:schemeClr>
                </a:solidFill>
                <a:cs typeface="Calibri"/>
              </a:rPr>
              <a:t>Golgi </a:t>
            </a:r>
            <a:r>
              <a:rPr lang="en-US" sz="1800" spc="-15" dirty="0">
                <a:solidFill>
                  <a:schemeClr val="accent2">
                    <a:lumMod val="75000"/>
                  </a:schemeClr>
                </a:solidFill>
                <a:cs typeface="Calibri"/>
              </a:rPr>
              <a:t>tendon</a:t>
            </a:r>
            <a:r>
              <a:rPr lang="en-US" sz="1800" spc="-10" dirty="0">
                <a:solidFill>
                  <a:schemeClr val="accent2">
                    <a:lumMod val="75000"/>
                  </a:schemeClr>
                </a:solidFill>
                <a:cs typeface="Calibri"/>
              </a:rPr>
              <a:t> </a:t>
            </a:r>
            <a:r>
              <a:rPr lang="en-US" sz="1800" spc="-20" dirty="0">
                <a:solidFill>
                  <a:schemeClr val="accent2">
                    <a:lumMod val="75000"/>
                  </a:schemeClr>
                </a:solidFill>
                <a:cs typeface="Calibri"/>
              </a:rPr>
              <a:t>organs </a:t>
            </a:r>
          </a:p>
          <a:p>
            <a:pPr lvl="1"/>
            <a:r>
              <a:rPr lang="en-US" sz="1600" spc="-20" dirty="0">
                <a:solidFill>
                  <a:schemeClr val="tx2"/>
                </a:solidFill>
                <a:cs typeface="Calibri"/>
              </a:rPr>
              <a:t>They detect changes in </a:t>
            </a:r>
            <a:r>
              <a:rPr lang="en-US" sz="1600" spc="-20" dirty="0">
                <a:solidFill>
                  <a:srgbClr val="FF0000"/>
                </a:solidFill>
                <a:cs typeface="Calibri"/>
              </a:rPr>
              <a:t>muscle </a:t>
            </a:r>
            <a:r>
              <a:rPr lang="en-US" sz="1600" spc="-20" dirty="0" smtClean="0">
                <a:solidFill>
                  <a:srgbClr val="FF0000"/>
                </a:solidFill>
                <a:cs typeface="Calibri"/>
              </a:rPr>
              <a:t>tension.</a:t>
            </a:r>
            <a:endParaRPr lang="en-US" sz="1600" spc="-20" dirty="0">
              <a:solidFill>
                <a:srgbClr val="FF0000"/>
              </a:solidFill>
              <a:cs typeface="Calibri"/>
            </a:endParaRPr>
          </a:p>
          <a:p>
            <a:endParaRPr lang="en-US" sz="1800" dirty="0">
              <a:solidFill>
                <a:schemeClr val="accent2">
                  <a:lumMod val="75000"/>
                </a:schemeClr>
              </a:solidFill>
              <a:cs typeface="Calibri"/>
            </a:endParaRPr>
          </a:p>
          <a:p>
            <a:endParaRPr lang="en-US" dirty="0"/>
          </a:p>
        </p:txBody>
      </p:sp>
      <p:sp>
        <p:nvSpPr>
          <p:cNvPr id="6" name="object 6"/>
          <p:cNvSpPr/>
          <p:nvPr/>
        </p:nvSpPr>
        <p:spPr>
          <a:xfrm>
            <a:off x="8781887" y="1447634"/>
            <a:ext cx="2797516" cy="4530318"/>
          </a:xfrm>
          <a:prstGeom prst="rect">
            <a:avLst/>
          </a:prstGeom>
          <a:blipFill>
            <a:blip r:embed="rId2" cstate="print"/>
            <a:stretch>
              <a:fillRect/>
            </a:stretch>
          </a:blipFill>
        </p:spPr>
        <p:txBody>
          <a:bodyPr wrap="square" lIns="0" tIns="0" rIns="0" bIns="0" rtlCol="0"/>
          <a:lstStyle/>
          <a:p>
            <a:endParaRPr/>
          </a:p>
        </p:txBody>
      </p:sp>
      <p:sp>
        <p:nvSpPr>
          <p:cNvPr id="7" name="object 2"/>
          <p:cNvSpPr/>
          <p:nvPr/>
        </p:nvSpPr>
        <p:spPr>
          <a:xfrm>
            <a:off x="4726259" y="1447634"/>
            <a:ext cx="3888431" cy="4709326"/>
          </a:xfrm>
          <a:prstGeom prst="rect">
            <a:avLst/>
          </a:prstGeom>
          <a:blipFill>
            <a:blip r:embed="rId3" cstate="print"/>
            <a:stretch>
              <a:fillRect/>
            </a:stretch>
          </a:blipFill>
        </p:spPr>
        <p:txBody>
          <a:bodyPr wrap="square" lIns="0" tIns="0" rIns="0" bIns="0" rtlCol="0"/>
          <a:lstStyle/>
          <a:p>
            <a:endParaRPr/>
          </a:p>
        </p:txBody>
      </p:sp>
      <p:sp>
        <p:nvSpPr>
          <p:cNvPr id="8" name="Rectangle 7"/>
          <p:cNvSpPr/>
          <p:nvPr/>
        </p:nvSpPr>
        <p:spPr>
          <a:xfrm>
            <a:off x="9406780" y="0"/>
            <a:ext cx="2782045" cy="404664"/>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smtClean="0">
                <a:solidFill>
                  <a:schemeClr val="bg1"/>
                </a:solidFill>
              </a:rPr>
              <a:t>The doctor was explaining this</a:t>
            </a:r>
            <a:endParaRPr lang="en-US" sz="1600" dirty="0">
              <a:solidFill>
                <a:schemeClr val="bg1"/>
              </a:solidFill>
            </a:endParaRPr>
          </a:p>
        </p:txBody>
      </p:sp>
    </p:spTree>
    <p:extLst>
      <p:ext uri="{BB962C8B-B14F-4D97-AF65-F5344CB8AC3E}">
        <p14:creationId xmlns:p14="http://schemas.microsoft.com/office/powerpoint/2010/main" val="20266820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spc="-5" dirty="0" smtClean="0"/>
              <a:t>Classification of nerve</a:t>
            </a:r>
            <a:r>
              <a:rPr lang="en-US" sz="3200" spc="95" dirty="0" smtClean="0"/>
              <a:t> </a:t>
            </a:r>
            <a:r>
              <a:rPr lang="en-US" sz="3200" spc="-5" dirty="0" smtClean="0"/>
              <a:t>fibers</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16</a:t>
            </a:fld>
            <a:endParaRPr lang="en-US" dirty="0"/>
          </a:p>
        </p:txBody>
      </p:sp>
      <p:sp>
        <p:nvSpPr>
          <p:cNvPr id="4" name="Content Placeholder 3"/>
          <p:cNvSpPr>
            <a:spLocks noGrp="1"/>
          </p:cNvSpPr>
          <p:nvPr>
            <p:ph sz="quarter" idx="1"/>
          </p:nvPr>
        </p:nvSpPr>
        <p:spPr/>
        <p:txBody>
          <a:bodyPr>
            <a:normAutofit/>
          </a:bodyPr>
          <a:lstStyle/>
          <a:p>
            <a:pPr marL="123189">
              <a:lnSpc>
                <a:spcPct val="100000"/>
              </a:lnSpc>
            </a:pPr>
            <a:r>
              <a:rPr lang="en-US" sz="1600" spc="5" dirty="0">
                <a:cs typeface="Arial"/>
              </a:rPr>
              <a:t>An </a:t>
            </a:r>
            <a:r>
              <a:rPr lang="en-US" sz="1600" spc="-5" dirty="0">
                <a:cs typeface="Arial"/>
              </a:rPr>
              <a:t>Overview </a:t>
            </a:r>
            <a:r>
              <a:rPr lang="en-US" sz="1600" dirty="0">
                <a:cs typeface="Arial"/>
              </a:rPr>
              <a:t>of Sensory </a:t>
            </a:r>
            <a:r>
              <a:rPr lang="en-US" sz="1600" spc="-5" dirty="0">
                <a:cs typeface="Arial"/>
              </a:rPr>
              <a:t>Pathways </a:t>
            </a:r>
            <a:r>
              <a:rPr lang="en-US" sz="1600" spc="5" dirty="0">
                <a:cs typeface="Arial"/>
              </a:rPr>
              <a:t>and the</a:t>
            </a:r>
            <a:r>
              <a:rPr lang="en-US" sz="1600" spc="-50" dirty="0">
                <a:cs typeface="Arial"/>
              </a:rPr>
              <a:t> </a:t>
            </a:r>
            <a:r>
              <a:rPr lang="en-US" sz="1600" dirty="0">
                <a:cs typeface="Arial"/>
              </a:rPr>
              <a:t>Somatic </a:t>
            </a:r>
            <a:r>
              <a:rPr lang="en-US" sz="1600" spc="-5" dirty="0">
                <a:cs typeface="Arial"/>
              </a:rPr>
              <a:t>Nervous</a:t>
            </a:r>
            <a:r>
              <a:rPr lang="en-US" sz="1600" spc="-50" dirty="0">
                <a:cs typeface="Arial"/>
              </a:rPr>
              <a:t> </a:t>
            </a:r>
            <a:r>
              <a:rPr lang="en-US" sz="1600" spc="-5" dirty="0" smtClean="0">
                <a:cs typeface="Arial"/>
              </a:rPr>
              <a:t>System</a:t>
            </a:r>
            <a:r>
              <a:rPr lang="en-US" sz="1600" dirty="0" smtClean="0">
                <a:cs typeface="Arial"/>
              </a:rPr>
              <a:t>.</a:t>
            </a:r>
          </a:p>
          <a:p>
            <a:pPr marL="123189">
              <a:lnSpc>
                <a:spcPct val="100000"/>
              </a:lnSpc>
            </a:pPr>
            <a:endParaRPr lang="en-US" sz="1600" dirty="0">
              <a:cs typeface="Arial"/>
            </a:endParaRPr>
          </a:p>
          <a:p>
            <a:pPr marL="123189">
              <a:lnSpc>
                <a:spcPct val="100000"/>
              </a:lnSpc>
            </a:pPr>
            <a:r>
              <a:rPr lang="en-US" sz="1600" b="1" spc="-5" dirty="0">
                <a:solidFill>
                  <a:schemeClr val="accent2">
                    <a:lumMod val="75000"/>
                  </a:schemeClr>
                </a:solidFill>
                <a:cs typeface="Times New Roman"/>
              </a:rPr>
              <a:t>Neural</a:t>
            </a:r>
            <a:r>
              <a:rPr lang="en-US" sz="1600" b="1" spc="-65" dirty="0">
                <a:solidFill>
                  <a:schemeClr val="accent2">
                    <a:lumMod val="75000"/>
                  </a:schemeClr>
                </a:solidFill>
                <a:cs typeface="Times New Roman"/>
              </a:rPr>
              <a:t> </a:t>
            </a:r>
            <a:r>
              <a:rPr lang="en-US" sz="1600" b="1" dirty="0" smtClean="0">
                <a:solidFill>
                  <a:schemeClr val="accent2">
                    <a:lumMod val="75000"/>
                  </a:schemeClr>
                </a:solidFill>
                <a:cs typeface="Times New Roman"/>
              </a:rPr>
              <a:t>pathways:</a:t>
            </a:r>
            <a:endParaRPr lang="en-US" sz="1600" dirty="0">
              <a:solidFill>
                <a:schemeClr val="accent2">
                  <a:lumMod val="75000"/>
                </a:schemeClr>
              </a:solidFill>
              <a:cs typeface="Times New Roman"/>
            </a:endParaRPr>
          </a:p>
          <a:p>
            <a:pPr marL="356870" indent="-344170">
              <a:lnSpc>
                <a:spcPct val="100000"/>
              </a:lnSpc>
              <a:spcBef>
                <a:spcPts val="2010"/>
              </a:spcBef>
              <a:buClr>
                <a:schemeClr val="accent2">
                  <a:lumMod val="75000"/>
                </a:schemeClr>
              </a:buClr>
              <a:buSzPct val="70000"/>
              <a:buFont typeface="Arial" charset="0"/>
              <a:buChar char="•"/>
              <a:tabLst>
                <a:tab pos="357505" algn="l"/>
              </a:tabLst>
            </a:pPr>
            <a:r>
              <a:rPr lang="en-US" sz="1600" dirty="0">
                <a:solidFill>
                  <a:schemeClr val="bg2">
                    <a:lumMod val="75000"/>
                  </a:schemeClr>
                </a:solidFill>
                <a:cs typeface="Times New Roman"/>
              </a:rPr>
              <a:t>Afferent pathways: </a:t>
            </a:r>
            <a:r>
              <a:rPr lang="en-US" sz="1600" spc="5" dirty="0">
                <a:cs typeface="Times New Roman"/>
              </a:rPr>
              <a:t>Sensory </a:t>
            </a:r>
            <a:r>
              <a:rPr lang="en-US" sz="1600" dirty="0">
                <a:cs typeface="Times New Roman"/>
              </a:rPr>
              <a:t>information coming </a:t>
            </a:r>
            <a:r>
              <a:rPr lang="en-US" sz="1600" spc="5" dirty="0">
                <a:cs typeface="Times New Roman"/>
              </a:rPr>
              <a:t>from </a:t>
            </a:r>
            <a:r>
              <a:rPr lang="en-US" sz="1600" spc="10" dirty="0">
                <a:cs typeface="Times New Roman"/>
              </a:rPr>
              <a:t>the </a:t>
            </a:r>
            <a:endParaRPr lang="en-US" sz="1600" spc="10" dirty="0" smtClean="0">
              <a:cs typeface="Times New Roman"/>
            </a:endParaRPr>
          </a:p>
          <a:p>
            <a:pPr marL="12700" indent="0">
              <a:lnSpc>
                <a:spcPct val="100000"/>
              </a:lnSpc>
              <a:spcBef>
                <a:spcPts val="2010"/>
              </a:spcBef>
              <a:buClr>
                <a:schemeClr val="accent2">
                  <a:lumMod val="75000"/>
                </a:schemeClr>
              </a:buClr>
              <a:buSzPct val="70000"/>
              <a:buNone/>
              <a:tabLst>
                <a:tab pos="357505" algn="l"/>
              </a:tabLst>
            </a:pPr>
            <a:r>
              <a:rPr lang="en-US" sz="1600" spc="10" dirty="0">
                <a:cs typeface="Times New Roman"/>
              </a:rPr>
              <a:t> </a:t>
            </a:r>
            <a:r>
              <a:rPr lang="en-US" sz="1600" spc="10" dirty="0" smtClean="0">
                <a:cs typeface="Times New Roman"/>
              </a:rPr>
              <a:t>     </a:t>
            </a:r>
            <a:r>
              <a:rPr lang="en-US" sz="1600" spc="5" dirty="0" smtClean="0">
                <a:cs typeface="Times New Roman"/>
              </a:rPr>
              <a:t>sensory  </a:t>
            </a:r>
            <a:r>
              <a:rPr lang="en-US" sz="1600" spc="5" dirty="0">
                <a:cs typeface="Times New Roman"/>
              </a:rPr>
              <a:t>receptors </a:t>
            </a:r>
            <a:r>
              <a:rPr lang="en-US" sz="1600" spc="10" dirty="0">
                <a:cs typeface="Times New Roman"/>
              </a:rPr>
              <a:t>through </a:t>
            </a:r>
            <a:r>
              <a:rPr lang="en-US" sz="1600" spc="5" dirty="0">
                <a:cs typeface="Times New Roman"/>
              </a:rPr>
              <a:t>peripheral </a:t>
            </a:r>
            <a:r>
              <a:rPr lang="en-US" sz="1600" spc="-495" dirty="0">
                <a:cs typeface="Times New Roman"/>
              </a:rPr>
              <a:t>       </a:t>
            </a:r>
            <a:r>
              <a:rPr lang="en-US" sz="1600" spc="5" dirty="0">
                <a:cs typeface="Times New Roman"/>
              </a:rPr>
              <a:t>nerves to </a:t>
            </a:r>
            <a:r>
              <a:rPr lang="en-US" sz="1600" spc="10" dirty="0">
                <a:cs typeface="Times New Roman"/>
              </a:rPr>
              <a:t>the </a:t>
            </a:r>
            <a:r>
              <a:rPr lang="en-US" sz="1600" spc="5" dirty="0">
                <a:cs typeface="Times New Roman"/>
              </a:rPr>
              <a:t>spinal </a:t>
            </a:r>
            <a:endParaRPr lang="en-US" sz="1600" spc="5" dirty="0" smtClean="0">
              <a:cs typeface="Times New Roman"/>
            </a:endParaRPr>
          </a:p>
          <a:p>
            <a:pPr marL="12700" indent="0">
              <a:lnSpc>
                <a:spcPct val="100000"/>
              </a:lnSpc>
              <a:spcBef>
                <a:spcPts val="2010"/>
              </a:spcBef>
              <a:buClr>
                <a:schemeClr val="accent2">
                  <a:lumMod val="75000"/>
                </a:schemeClr>
              </a:buClr>
              <a:buSzPct val="70000"/>
              <a:buNone/>
              <a:tabLst>
                <a:tab pos="357505" algn="l"/>
              </a:tabLst>
            </a:pPr>
            <a:r>
              <a:rPr lang="en-US" sz="1600" spc="5" dirty="0">
                <a:cs typeface="Times New Roman"/>
              </a:rPr>
              <a:t> </a:t>
            </a:r>
            <a:r>
              <a:rPr lang="en-US" sz="1600" spc="5" dirty="0" smtClean="0">
                <a:cs typeface="Times New Roman"/>
              </a:rPr>
              <a:t>     cord  </a:t>
            </a:r>
            <a:r>
              <a:rPr lang="en-US" sz="1600" spc="5" dirty="0">
                <a:cs typeface="Times New Roman"/>
              </a:rPr>
              <a:t>and to </a:t>
            </a:r>
            <a:r>
              <a:rPr lang="en-US" sz="1600" spc="10" dirty="0">
                <a:cs typeface="Times New Roman"/>
              </a:rPr>
              <a:t>the </a:t>
            </a:r>
            <a:r>
              <a:rPr lang="en-US" sz="1600" spc="5" dirty="0">
                <a:cs typeface="Times New Roman"/>
              </a:rPr>
              <a:t>brain</a:t>
            </a:r>
            <a:r>
              <a:rPr lang="en-US" sz="1600" spc="-215" dirty="0">
                <a:cs typeface="Times New Roman"/>
              </a:rPr>
              <a:t> </a:t>
            </a:r>
            <a:r>
              <a:rPr lang="en-US" sz="1600" dirty="0">
                <a:cs typeface="Times New Roman"/>
              </a:rPr>
              <a:t>.</a:t>
            </a:r>
          </a:p>
          <a:p>
            <a:pPr marL="356870" indent="-344170">
              <a:lnSpc>
                <a:spcPct val="100000"/>
              </a:lnSpc>
              <a:spcBef>
                <a:spcPts val="755"/>
              </a:spcBef>
              <a:buClr>
                <a:schemeClr val="accent2">
                  <a:lumMod val="75000"/>
                </a:schemeClr>
              </a:buClr>
              <a:buSzPct val="70000"/>
              <a:buFont typeface="Arial" charset="0"/>
              <a:buChar char="•"/>
              <a:tabLst>
                <a:tab pos="357505" algn="l"/>
              </a:tabLst>
            </a:pPr>
            <a:r>
              <a:rPr lang="en-US" sz="1600" dirty="0">
                <a:solidFill>
                  <a:schemeClr val="bg2">
                    <a:lumMod val="75000"/>
                  </a:schemeClr>
                </a:solidFill>
                <a:cs typeface="Times New Roman"/>
              </a:rPr>
              <a:t>Efferent</a:t>
            </a:r>
            <a:r>
              <a:rPr lang="en-US" sz="1600" spc="-95" dirty="0">
                <a:solidFill>
                  <a:schemeClr val="bg2">
                    <a:lumMod val="75000"/>
                  </a:schemeClr>
                </a:solidFill>
                <a:cs typeface="Times New Roman"/>
              </a:rPr>
              <a:t> </a:t>
            </a:r>
            <a:r>
              <a:rPr lang="en-US" sz="1600" spc="-5" dirty="0" smtClean="0">
                <a:solidFill>
                  <a:schemeClr val="bg2">
                    <a:lumMod val="75000"/>
                  </a:schemeClr>
                </a:solidFill>
                <a:cs typeface="Times New Roman"/>
              </a:rPr>
              <a:t>pathways:</a:t>
            </a:r>
            <a:r>
              <a:rPr lang="en-US" sz="1600" dirty="0" smtClean="0">
                <a:solidFill>
                  <a:schemeClr val="bg2">
                    <a:lumMod val="75000"/>
                  </a:schemeClr>
                </a:solidFill>
                <a:cs typeface="Times New Roman"/>
              </a:rPr>
              <a:t> </a:t>
            </a:r>
            <a:r>
              <a:rPr lang="en-US" sz="1600" spc="10" dirty="0">
                <a:cs typeface="Times New Roman"/>
              </a:rPr>
              <a:t>Motor </a:t>
            </a:r>
            <a:r>
              <a:rPr lang="en-US" sz="1600" spc="-5" dirty="0">
                <a:cs typeface="Times New Roman"/>
              </a:rPr>
              <a:t>commands </a:t>
            </a:r>
            <a:r>
              <a:rPr lang="en-US" sz="1600" dirty="0">
                <a:cs typeface="Times New Roman"/>
              </a:rPr>
              <a:t>coming </a:t>
            </a:r>
            <a:r>
              <a:rPr lang="en-US" sz="1600" spc="5" dirty="0">
                <a:cs typeface="Times New Roman"/>
              </a:rPr>
              <a:t>from </a:t>
            </a:r>
            <a:r>
              <a:rPr lang="en-US" sz="1600" spc="10" dirty="0">
                <a:cs typeface="Times New Roman"/>
              </a:rPr>
              <a:t>the </a:t>
            </a:r>
            <a:r>
              <a:rPr lang="en-US" sz="1600" spc="5" dirty="0">
                <a:cs typeface="Times New Roman"/>
              </a:rPr>
              <a:t>brain </a:t>
            </a:r>
            <a:endParaRPr lang="en-US" sz="1600" spc="5" dirty="0" smtClean="0">
              <a:cs typeface="Times New Roman"/>
            </a:endParaRPr>
          </a:p>
          <a:p>
            <a:pPr marL="12700" indent="0">
              <a:lnSpc>
                <a:spcPct val="100000"/>
              </a:lnSpc>
              <a:spcBef>
                <a:spcPts val="755"/>
              </a:spcBef>
              <a:buClr>
                <a:schemeClr val="accent2">
                  <a:lumMod val="75000"/>
                </a:schemeClr>
              </a:buClr>
              <a:buSzPct val="70000"/>
              <a:buNone/>
              <a:tabLst>
                <a:tab pos="357505" algn="l"/>
              </a:tabLst>
            </a:pPr>
            <a:r>
              <a:rPr lang="en-US" sz="1600" spc="5" dirty="0">
                <a:cs typeface="Times New Roman"/>
              </a:rPr>
              <a:t> </a:t>
            </a:r>
            <a:r>
              <a:rPr lang="en-US" sz="1600" spc="5" dirty="0" smtClean="0">
                <a:cs typeface="Times New Roman"/>
              </a:rPr>
              <a:t>     and</a:t>
            </a:r>
            <a:r>
              <a:rPr lang="en-US" sz="1600" spc="-285" dirty="0" smtClean="0">
                <a:cs typeface="Times New Roman"/>
              </a:rPr>
              <a:t> </a:t>
            </a:r>
            <a:r>
              <a:rPr lang="en-US" sz="1600" spc="5" dirty="0">
                <a:cs typeface="Times New Roman"/>
              </a:rPr>
              <a:t>spinal</a:t>
            </a:r>
            <a:r>
              <a:rPr lang="en-US" sz="1600" dirty="0">
                <a:cs typeface="Times New Roman"/>
              </a:rPr>
              <a:t> </a:t>
            </a:r>
            <a:r>
              <a:rPr lang="en-US" sz="1600" spc="5" dirty="0">
                <a:cs typeface="Times New Roman"/>
              </a:rPr>
              <a:t>cord, </a:t>
            </a:r>
            <a:r>
              <a:rPr lang="en-US" sz="1600" spc="10" dirty="0">
                <a:cs typeface="Times New Roman"/>
              </a:rPr>
              <a:t>through </a:t>
            </a:r>
            <a:r>
              <a:rPr lang="en-US" sz="1600" spc="5" dirty="0">
                <a:cs typeface="Times New Roman"/>
              </a:rPr>
              <a:t>peripheral nerves to effecter organs</a:t>
            </a:r>
            <a:r>
              <a:rPr lang="en-US" sz="1600" spc="-425" dirty="0">
                <a:cs typeface="Times New Roman"/>
              </a:rPr>
              <a:t> </a:t>
            </a:r>
            <a:r>
              <a:rPr lang="en-US" sz="1600" dirty="0">
                <a:cs typeface="Times New Roman"/>
              </a:rPr>
              <a:t>.</a:t>
            </a:r>
          </a:p>
          <a:p>
            <a:endParaRPr lang="en-US" sz="1600" dirty="0"/>
          </a:p>
        </p:txBody>
      </p:sp>
      <p:pic>
        <p:nvPicPr>
          <p:cNvPr id="5" name="Picture 3" descr="C:\Users\Aseel\Desktop\Captukln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0436" y="2015710"/>
            <a:ext cx="5268967" cy="424094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455497" y="-1489"/>
            <a:ext cx="2733328" cy="307777"/>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FEMALES’ SLIDES </a:t>
            </a:r>
          </a:p>
        </p:txBody>
      </p:sp>
    </p:spTree>
    <p:extLst>
      <p:ext uri="{BB962C8B-B14F-4D97-AF65-F5344CB8AC3E}">
        <p14:creationId xmlns:p14="http://schemas.microsoft.com/office/powerpoint/2010/main" val="7401032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61" y="228600"/>
            <a:ext cx="5472751" cy="914400"/>
          </a:xfrm>
        </p:spPr>
        <p:txBody>
          <a:bodyPr>
            <a:normAutofit/>
          </a:bodyPr>
          <a:lstStyle/>
          <a:p>
            <a:r>
              <a:rPr lang="en-US" sz="3200" spc="-5" dirty="0" smtClean="0"/>
              <a:t>Encapsulated</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17</a:t>
            </a:fld>
            <a:endParaRPr lang="en-US" dirty="0"/>
          </a:p>
        </p:txBody>
      </p:sp>
      <p:sp>
        <p:nvSpPr>
          <p:cNvPr id="4" name="Content Placeholder 3"/>
          <p:cNvSpPr>
            <a:spLocks noGrp="1"/>
          </p:cNvSpPr>
          <p:nvPr>
            <p:ph sz="quarter" idx="1"/>
          </p:nvPr>
        </p:nvSpPr>
        <p:spPr>
          <a:xfrm>
            <a:off x="609443" y="1219200"/>
            <a:ext cx="3252721" cy="4937760"/>
          </a:xfrm>
        </p:spPr>
        <p:txBody>
          <a:bodyPr/>
          <a:lstStyle/>
          <a:p>
            <a:pPr>
              <a:lnSpc>
                <a:spcPct val="150000"/>
              </a:lnSpc>
            </a:pPr>
            <a:r>
              <a:rPr lang="en-US" sz="1800" dirty="0">
                <a:solidFill>
                  <a:schemeClr val="accent2">
                    <a:lumMod val="75000"/>
                  </a:schemeClr>
                </a:solidFill>
                <a:cs typeface="Times New Roman"/>
              </a:rPr>
              <a:t>Encapsulated Nerve Endings:</a:t>
            </a:r>
          </a:p>
          <a:p>
            <a:pPr marL="298450" marR="5080" lvl="0" indent="-285750" defTabSz="1015898">
              <a:lnSpc>
                <a:spcPct val="150000"/>
              </a:lnSpc>
              <a:spcBef>
                <a:spcPts val="0"/>
              </a:spcBef>
              <a:buClr>
                <a:srgbClr val="9FB8CD">
                  <a:lumMod val="75000"/>
                </a:srgbClr>
              </a:buClr>
              <a:buSzPct val="70000"/>
              <a:buFont typeface="Arial" charset="0"/>
              <a:buChar char="•"/>
              <a:tabLst>
                <a:tab pos="357505" algn="l"/>
              </a:tabLst>
            </a:pPr>
            <a:r>
              <a:rPr lang="en-US" sz="1800" dirty="0">
                <a:cs typeface="Times New Roman"/>
              </a:rPr>
              <a:t>Consist </a:t>
            </a:r>
            <a:r>
              <a:rPr lang="en-US" sz="1800" spc="-5" dirty="0">
                <a:cs typeface="Times New Roman"/>
              </a:rPr>
              <a:t>of one or </a:t>
            </a:r>
            <a:r>
              <a:rPr lang="en-US" sz="1800" spc="-25" dirty="0">
                <a:cs typeface="Times New Roman"/>
              </a:rPr>
              <a:t>more </a:t>
            </a:r>
            <a:r>
              <a:rPr lang="en-US" sz="1800" spc="-5" dirty="0">
                <a:cs typeface="Times New Roman"/>
              </a:rPr>
              <a:t>end fibers of </a:t>
            </a:r>
            <a:r>
              <a:rPr lang="en-US" sz="1800" dirty="0">
                <a:cs typeface="Times New Roman"/>
              </a:rPr>
              <a:t>sensory  </a:t>
            </a:r>
            <a:r>
              <a:rPr lang="en-US" sz="1800" spc="-5" dirty="0" smtClean="0">
                <a:cs typeface="Times New Roman"/>
              </a:rPr>
              <a:t>neurons.</a:t>
            </a:r>
            <a:endParaRPr lang="en-US" sz="1800" dirty="0">
              <a:cs typeface="Times New Roman"/>
            </a:endParaRPr>
          </a:p>
          <a:p>
            <a:pPr marL="298450" lvl="0" indent="-285750" defTabSz="1015898">
              <a:lnSpc>
                <a:spcPct val="150000"/>
              </a:lnSpc>
              <a:spcBef>
                <a:spcPts val="770"/>
              </a:spcBef>
              <a:buClr>
                <a:srgbClr val="9FB8CD">
                  <a:lumMod val="75000"/>
                </a:srgbClr>
              </a:buClr>
              <a:buSzPct val="70000"/>
              <a:buFont typeface="Arial" charset="0"/>
              <a:buChar char="•"/>
              <a:tabLst>
                <a:tab pos="357505" algn="l"/>
              </a:tabLst>
            </a:pPr>
            <a:r>
              <a:rPr lang="en-US" sz="1800" spc="-5" dirty="0">
                <a:cs typeface="Times New Roman"/>
              </a:rPr>
              <a:t>Enclosed in connective</a:t>
            </a:r>
            <a:r>
              <a:rPr lang="en-US" sz="1800" dirty="0">
                <a:cs typeface="Times New Roman"/>
              </a:rPr>
              <a:t> </a:t>
            </a:r>
            <a:r>
              <a:rPr lang="en-US" sz="1800" spc="-5" dirty="0" smtClean="0">
                <a:cs typeface="Times New Roman"/>
              </a:rPr>
              <a:t>tissue.</a:t>
            </a:r>
            <a:endParaRPr lang="en-US" sz="1800" dirty="0">
              <a:cs typeface="Times New Roman"/>
            </a:endParaRPr>
          </a:p>
          <a:p>
            <a:pPr marL="298450" indent="-285750" defTabSz="1015898">
              <a:lnSpc>
                <a:spcPct val="150000"/>
              </a:lnSpc>
              <a:spcBef>
                <a:spcPts val="770"/>
              </a:spcBef>
              <a:buClr>
                <a:srgbClr val="9FB8CD">
                  <a:lumMod val="75000"/>
                </a:srgbClr>
              </a:buClr>
              <a:buSzPct val="70000"/>
              <a:tabLst>
                <a:tab pos="357505" algn="l"/>
              </a:tabLst>
            </a:pPr>
            <a:r>
              <a:rPr lang="en-US" sz="1800" spc="-5" dirty="0">
                <a:solidFill>
                  <a:schemeClr val="accent2">
                    <a:lumMod val="75000"/>
                  </a:schemeClr>
                </a:solidFill>
                <a:cs typeface="Times New Roman"/>
              </a:rPr>
              <a:t>Include </a:t>
            </a:r>
            <a:r>
              <a:rPr lang="en-US" sz="1800" dirty="0">
                <a:solidFill>
                  <a:schemeClr val="accent2">
                    <a:lumMod val="75000"/>
                  </a:schemeClr>
                </a:solidFill>
                <a:cs typeface="Times New Roman"/>
              </a:rPr>
              <a:t>four </a:t>
            </a:r>
            <a:r>
              <a:rPr lang="en-US" sz="1800" spc="-20" dirty="0">
                <a:solidFill>
                  <a:schemeClr val="accent2">
                    <a:lumMod val="75000"/>
                  </a:schemeClr>
                </a:solidFill>
                <a:cs typeface="Times New Roman"/>
              </a:rPr>
              <a:t>main</a:t>
            </a:r>
            <a:r>
              <a:rPr lang="en-US" sz="1800" spc="-30" dirty="0">
                <a:solidFill>
                  <a:schemeClr val="accent2">
                    <a:lumMod val="75000"/>
                  </a:schemeClr>
                </a:solidFill>
                <a:cs typeface="Times New Roman"/>
              </a:rPr>
              <a:t> </a:t>
            </a:r>
            <a:r>
              <a:rPr lang="en-US" sz="1800" spc="-5" dirty="0">
                <a:solidFill>
                  <a:schemeClr val="accent2">
                    <a:lumMod val="75000"/>
                  </a:schemeClr>
                </a:solidFill>
                <a:cs typeface="Times New Roman"/>
              </a:rPr>
              <a:t>types:</a:t>
            </a:r>
          </a:p>
          <a:p>
            <a:pPr marL="355600" lvl="0" indent="-342900" defTabSz="1015898">
              <a:lnSpc>
                <a:spcPct val="150000"/>
              </a:lnSpc>
              <a:spcBef>
                <a:spcPts val="0"/>
              </a:spcBef>
              <a:buClr>
                <a:srgbClr val="9FB8CD">
                  <a:lumMod val="75000"/>
                </a:srgbClr>
              </a:buClr>
              <a:buSzPct val="79687"/>
              <a:buFont typeface="+mj-lt"/>
              <a:buAutoNum type="arabicPeriod"/>
              <a:tabLst>
                <a:tab pos="357505" algn="l"/>
              </a:tabLst>
            </a:pPr>
            <a:r>
              <a:rPr lang="en-US" sz="1600" spc="-5" dirty="0">
                <a:solidFill>
                  <a:prstClr val="black"/>
                </a:solidFill>
                <a:cs typeface="Times New Roman"/>
              </a:rPr>
              <a:t>Meissner’s</a:t>
            </a:r>
            <a:r>
              <a:rPr lang="en-US" sz="1600" spc="-40" dirty="0">
                <a:solidFill>
                  <a:prstClr val="black"/>
                </a:solidFill>
                <a:cs typeface="Times New Roman"/>
              </a:rPr>
              <a:t> </a:t>
            </a:r>
            <a:r>
              <a:rPr lang="en-US" sz="1600" spc="-5" dirty="0">
                <a:solidFill>
                  <a:prstClr val="black"/>
                </a:solidFill>
                <a:cs typeface="Times New Roman"/>
              </a:rPr>
              <a:t>corpuscles</a:t>
            </a:r>
            <a:endParaRPr lang="en-US" sz="1600" dirty="0">
              <a:solidFill>
                <a:prstClr val="black"/>
              </a:solidFill>
              <a:cs typeface="Times New Roman"/>
            </a:endParaRPr>
          </a:p>
          <a:p>
            <a:pPr marL="355600" lvl="0" indent="-342900" defTabSz="1015898">
              <a:lnSpc>
                <a:spcPct val="150000"/>
              </a:lnSpc>
              <a:spcBef>
                <a:spcPts val="770"/>
              </a:spcBef>
              <a:buClr>
                <a:srgbClr val="9FB8CD">
                  <a:lumMod val="75000"/>
                </a:srgbClr>
              </a:buClr>
              <a:buSzPct val="79687"/>
              <a:buFont typeface="+mj-lt"/>
              <a:buAutoNum type="arabicPeriod"/>
              <a:tabLst>
                <a:tab pos="357505" algn="l"/>
              </a:tabLst>
            </a:pPr>
            <a:r>
              <a:rPr lang="en-US" sz="1600" spc="-5" dirty="0">
                <a:solidFill>
                  <a:prstClr val="black"/>
                </a:solidFill>
                <a:cs typeface="Times New Roman"/>
              </a:rPr>
              <a:t>Pacinian</a:t>
            </a:r>
            <a:r>
              <a:rPr lang="en-US" sz="1600" spc="-50" dirty="0">
                <a:solidFill>
                  <a:prstClr val="black"/>
                </a:solidFill>
                <a:cs typeface="Times New Roman"/>
              </a:rPr>
              <a:t> </a:t>
            </a:r>
            <a:r>
              <a:rPr lang="en-US" sz="1600" spc="-5" dirty="0">
                <a:solidFill>
                  <a:prstClr val="black"/>
                </a:solidFill>
                <a:cs typeface="Times New Roman"/>
              </a:rPr>
              <a:t>corpuscles</a:t>
            </a:r>
            <a:endParaRPr lang="en-US" sz="1600" dirty="0">
              <a:solidFill>
                <a:prstClr val="black"/>
              </a:solidFill>
              <a:cs typeface="Times New Roman"/>
            </a:endParaRPr>
          </a:p>
          <a:p>
            <a:pPr marL="355600" lvl="0" indent="-342900" defTabSz="1015898">
              <a:lnSpc>
                <a:spcPct val="150000"/>
              </a:lnSpc>
              <a:spcBef>
                <a:spcPts val="770"/>
              </a:spcBef>
              <a:buClr>
                <a:srgbClr val="9FB8CD">
                  <a:lumMod val="75000"/>
                </a:srgbClr>
              </a:buClr>
              <a:buSzPct val="79687"/>
              <a:buFont typeface="+mj-lt"/>
              <a:buAutoNum type="arabicPeriod"/>
              <a:tabLst>
                <a:tab pos="357505" algn="l"/>
              </a:tabLst>
            </a:pPr>
            <a:r>
              <a:rPr lang="en-US" sz="1600" dirty="0" err="1">
                <a:solidFill>
                  <a:prstClr val="black"/>
                </a:solidFill>
                <a:cs typeface="Times New Roman"/>
              </a:rPr>
              <a:t>Ruffini’s</a:t>
            </a:r>
            <a:r>
              <a:rPr lang="en-US" sz="1600" spc="-110" dirty="0">
                <a:solidFill>
                  <a:prstClr val="black"/>
                </a:solidFill>
                <a:cs typeface="Times New Roman"/>
              </a:rPr>
              <a:t> </a:t>
            </a:r>
            <a:r>
              <a:rPr lang="en-US" sz="1600" spc="-5" dirty="0">
                <a:solidFill>
                  <a:prstClr val="black"/>
                </a:solidFill>
                <a:cs typeface="Times New Roman"/>
              </a:rPr>
              <a:t>corpuscles</a:t>
            </a:r>
            <a:endParaRPr lang="en-US" sz="1600" dirty="0">
              <a:solidFill>
                <a:prstClr val="black"/>
              </a:solidFill>
              <a:cs typeface="Times New Roman"/>
            </a:endParaRPr>
          </a:p>
          <a:p>
            <a:pPr marL="355600" lvl="0" indent="-342900" defTabSz="1015898">
              <a:lnSpc>
                <a:spcPct val="150000"/>
              </a:lnSpc>
              <a:spcBef>
                <a:spcPts val="770"/>
              </a:spcBef>
              <a:buClr>
                <a:srgbClr val="9FB8CD">
                  <a:lumMod val="75000"/>
                </a:srgbClr>
              </a:buClr>
              <a:buSzPct val="79687"/>
              <a:buFont typeface="+mj-lt"/>
              <a:buAutoNum type="arabicPeriod"/>
              <a:tabLst>
                <a:tab pos="357505" algn="l"/>
              </a:tabLst>
            </a:pPr>
            <a:r>
              <a:rPr lang="en-US" sz="1600" spc="-5" dirty="0">
                <a:solidFill>
                  <a:prstClr val="black"/>
                </a:solidFill>
                <a:cs typeface="Times New Roman"/>
              </a:rPr>
              <a:t>Proprioceptors</a:t>
            </a:r>
            <a:endParaRPr lang="en-US" sz="1600" dirty="0">
              <a:solidFill>
                <a:prstClr val="black"/>
              </a:solidFill>
              <a:cs typeface="Times New Roman"/>
            </a:endParaRPr>
          </a:p>
          <a:p>
            <a:pPr>
              <a:lnSpc>
                <a:spcPct val="150000"/>
              </a:lnSpc>
            </a:pPr>
            <a:endParaRPr lang="en-US" dirty="0"/>
          </a:p>
        </p:txBody>
      </p:sp>
      <p:cxnSp>
        <p:nvCxnSpPr>
          <p:cNvPr id="6" name="Straight Connector 5"/>
          <p:cNvCxnSpPr/>
          <p:nvPr/>
        </p:nvCxnSpPr>
        <p:spPr>
          <a:xfrm flipH="1">
            <a:off x="3832479" y="1124254"/>
            <a:ext cx="12220" cy="5213350"/>
          </a:xfrm>
          <a:prstGeom prst="line">
            <a:avLst/>
          </a:prstGeom>
          <a:ln>
            <a:prstDash val="dashDot"/>
          </a:ln>
        </p:spPr>
        <p:style>
          <a:lnRef idx="1">
            <a:schemeClr val="accent2"/>
          </a:lnRef>
          <a:fillRef idx="0">
            <a:schemeClr val="accent2"/>
          </a:fillRef>
          <a:effectRef idx="0">
            <a:schemeClr val="accent2"/>
          </a:effectRef>
          <a:fontRef idx="minor">
            <a:schemeClr val="tx1"/>
          </a:fontRef>
        </p:style>
      </p:cxnSp>
      <p:sp>
        <p:nvSpPr>
          <p:cNvPr id="7" name="Title 1"/>
          <p:cNvSpPr txBox="1">
            <a:spLocks/>
          </p:cNvSpPr>
          <p:nvPr/>
        </p:nvSpPr>
        <p:spPr>
          <a:xfrm>
            <a:off x="3832480" y="133654"/>
            <a:ext cx="7734540" cy="990600"/>
          </a:xfrm>
          <a:prstGeom prst="rect">
            <a:avLst/>
          </a:prstGeom>
        </p:spPr>
        <p:txBody>
          <a:bodyPr vert="horz" lIns="101590" tIns="50795" rIns="101590" bIns="50795" anchor="b" anchorCtr="0">
            <a:normAutofit/>
          </a:bodyPr>
          <a:lstStyle>
            <a:lvl1pPr algn="l" rtl="0" eaLnBrk="1" latinLnBrk="0" hangingPunct="1">
              <a:spcBef>
                <a:spcPct val="0"/>
              </a:spcBef>
              <a:buNone/>
              <a:defRPr kumimoji="0" sz="3600" kern="1200">
                <a:solidFill>
                  <a:schemeClr val="tx2"/>
                </a:solidFill>
                <a:latin typeface="+mj-lt"/>
                <a:ea typeface="+mj-ea"/>
                <a:cs typeface="+mj-cs"/>
              </a:defRPr>
            </a:lvl1pPr>
          </a:lstStyle>
          <a:p>
            <a:pPr defTabSz="914400"/>
            <a:r>
              <a:rPr lang="en-US" sz="3200" spc="-5" dirty="0" err="1" smtClean="0"/>
              <a:t>Unencapsulated</a:t>
            </a:r>
            <a:r>
              <a:rPr lang="en-US" sz="3200" spc="-5" dirty="0" smtClean="0"/>
              <a:t> nerve endings</a:t>
            </a:r>
            <a:endParaRPr lang="en-US" sz="3200" dirty="0"/>
          </a:p>
        </p:txBody>
      </p:sp>
      <p:sp>
        <p:nvSpPr>
          <p:cNvPr id="8" name="object 12"/>
          <p:cNvSpPr/>
          <p:nvPr/>
        </p:nvSpPr>
        <p:spPr>
          <a:xfrm>
            <a:off x="4006181" y="1289132"/>
            <a:ext cx="7560838" cy="4797896"/>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465168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spc="-30" dirty="0" smtClean="0">
                <a:cs typeface="Calibri"/>
              </a:rPr>
              <a:t>Cont. </a:t>
            </a:r>
            <a:r>
              <a:rPr lang="en-US" dirty="0" smtClean="0"/>
              <a:t>Encapsulated nerve endings</a:t>
            </a:r>
            <a:r>
              <a:rPr lang="en-US" sz="3200" spc="-10" dirty="0" smtClean="0">
                <a:cs typeface="Calibri"/>
              </a:rPr>
              <a:t/>
            </a:r>
            <a:br>
              <a:rPr lang="en-US" sz="3200" spc="-10" dirty="0" smtClean="0">
                <a:cs typeface="Calibri"/>
              </a:rPr>
            </a:br>
            <a:r>
              <a:rPr lang="en-US" sz="3200" spc="-10" dirty="0" smtClean="0">
                <a:solidFill>
                  <a:srgbClr val="FF0000"/>
                </a:solidFill>
                <a:cs typeface="Calibri"/>
              </a:rPr>
              <a:t>This slide is important</a:t>
            </a:r>
            <a:endParaRPr lang="en-US" sz="3200" dirty="0">
              <a:solidFill>
                <a:srgbClr val="FF0000"/>
              </a:solidFill>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18</a:t>
            </a:fld>
            <a:endParaRPr lang="en-US" dirty="0"/>
          </a:p>
        </p:txBody>
      </p:sp>
      <p:sp>
        <p:nvSpPr>
          <p:cNvPr id="5" name="object 6"/>
          <p:cNvSpPr/>
          <p:nvPr/>
        </p:nvSpPr>
        <p:spPr>
          <a:xfrm>
            <a:off x="713064" y="1341110"/>
            <a:ext cx="10762734" cy="4752185"/>
          </a:xfrm>
          <a:prstGeom prst="rect">
            <a:avLst/>
          </a:prstGeom>
          <a:blipFill>
            <a:blip r:embed="rId2" cstate="print"/>
            <a:srcRect/>
            <a:stretch>
              <a:fillRect t="-10525" b="-2864"/>
            </a:stretch>
          </a:blipFill>
        </p:spPr>
        <p:txBody>
          <a:bodyPr wrap="square" lIns="0" tIns="0" rIns="0" bIns="0" rtlCol="0"/>
          <a:lstStyle/>
          <a:p>
            <a:endParaRPr/>
          </a:p>
        </p:txBody>
      </p:sp>
    </p:spTree>
    <p:extLst>
      <p:ext uri="{BB962C8B-B14F-4D97-AF65-F5344CB8AC3E}">
        <p14:creationId xmlns:p14="http://schemas.microsoft.com/office/powerpoint/2010/main" val="11629907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Sensory modalities </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19</a:t>
            </a:fld>
            <a:endParaRPr lang="en-US" dirty="0"/>
          </a:p>
        </p:txBody>
      </p:sp>
      <p:sp>
        <p:nvSpPr>
          <p:cNvPr id="5" name="TextBox 4"/>
          <p:cNvSpPr txBox="1"/>
          <p:nvPr/>
        </p:nvSpPr>
        <p:spPr>
          <a:xfrm>
            <a:off x="9596537" y="0"/>
            <a:ext cx="2592288" cy="307777"/>
          </a:xfrm>
          <a:prstGeom prst="rect">
            <a:avLst/>
          </a:prstGeom>
          <a:solidFill>
            <a:schemeClr val="accent3">
              <a:lumMod val="40000"/>
              <a:lumOff val="60000"/>
            </a:schemeClr>
          </a:solidFill>
          <a:ln>
            <a:solidFill>
              <a:schemeClr val="accent3">
                <a:lumMod val="75000"/>
              </a:schemeClr>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MALES’ SLIDES </a:t>
            </a:r>
          </a:p>
        </p:txBody>
      </p:sp>
      <p:pic>
        <p:nvPicPr>
          <p:cNvPr id="6" name="Picture 2" descr="C:\Users\Aseel\Desktop\Capture.ubgiP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4813" y="1226239"/>
            <a:ext cx="7139236" cy="5130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3169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ded Corner 2"/>
          <p:cNvSpPr/>
          <p:nvPr/>
        </p:nvSpPr>
        <p:spPr>
          <a:xfrm>
            <a:off x="2318054" y="512388"/>
            <a:ext cx="7443889" cy="900388"/>
          </a:xfrm>
          <a:prstGeom prst="foldedCorner">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3200" b="1" spc="-15" dirty="0" smtClean="0">
              <a:solidFill>
                <a:schemeClr val="accent2">
                  <a:lumMod val="75000"/>
                </a:schemeClr>
              </a:solidFill>
              <a:cs typeface="Calibri"/>
            </a:endParaRPr>
          </a:p>
          <a:p>
            <a:pPr algn="ctr"/>
            <a:r>
              <a:rPr lang="en-US" sz="2800" b="1" dirty="0">
                <a:solidFill>
                  <a:srgbClr val="9FB8CD">
                    <a:lumMod val="75000"/>
                  </a:srgbClr>
                </a:solidFill>
                <a:latin typeface="Arial Black" panose="020B0A04020102020204" pitchFamily="34" charset="0"/>
              </a:rPr>
              <a:t>Physiology of Proprioception  in Balance</a:t>
            </a:r>
          </a:p>
          <a:p>
            <a:pPr algn="ctr"/>
            <a:endParaRPr lang="en-US" sz="1999" b="1" dirty="0">
              <a:solidFill>
                <a:schemeClr val="accent2">
                  <a:lumMod val="75000"/>
                </a:schemeClr>
              </a:solidFill>
            </a:endParaRPr>
          </a:p>
        </p:txBody>
      </p:sp>
      <p:sp>
        <p:nvSpPr>
          <p:cNvPr id="4" name="Flowchart: Process 3"/>
          <p:cNvSpPr/>
          <p:nvPr/>
        </p:nvSpPr>
        <p:spPr>
          <a:xfrm>
            <a:off x="837828" y="1698622"/>
            <a:ext cx="10289916" cy="4250658"/>
          </a:xfrm>
          <a:prstGeom prst="flowChartProcess">
            <a:avLst/>
          </a:prstGeom>
          <a:solidFill>
            <a:schemeClr val="accent2">
              <a:lumMod val="20000"/>
              <a:lumOff val="8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lvl="0"/>
            <a:r>
              <a:rPr lang="en-US" b="1" dirty="0" smtClean="0">
                <a:solidFill>
                  <a:schemeClr val="accent1">
                    <a:lumMod val="75000"/>
                  </a:schemeClr>
                </a:solidFill>
              </a:rPr>
              <a:t>Objectives:</a:t>
            </a:r>
          </a:p>
          <a:p>
            <a:pPr lvl="0"/>
            <a:endParaRPr lang="en-US" b="1" dirty="0">
              <a:solidFill>
                <a:schemeClr val="accent1">
                  <a:lumMod val="75000"/>
                </a:schemeClr>
              </a:solidFill>
            </a:endParaRPr>
          </a:p>
          <a:p>
            <a:pPr marL="457200" lvl="0" indent="-457200">
              <a:buFont typeface="+mj-lt"/>
              <a:buAutoNum type="arabicPeriod"/>
            </a:pPr>
            <a:r>
              <a:rPr lang="en-US" spc="-5" dirty="0" smtClean="0">
                <a:solidFill>
                  <a:schemeClr val="tx2"/>
                </a:solidFill>
                <a:cs typeface="Calibri"/>
              </a:rPr>
              <a:t>Identify </a:t>
            </a:r>
            <a:r>
              <a:rPr lang="en-US" dirty="0">
                <a:solidFill>
                  <a:schemeClr val="tx2"/>
                </a:solidFill>
                <a:cs typeface="Calibri"/>
              </a:rPr>
              <a:t>the major </a:t>
            </a:r>
            <a:r>
              <a:rPr lang="en-US" spc="-5" dirty="0">
                <a:solidFill>
                  <a:schemeClr val="tx2"/>
                </a:solidFill>
                <a:cs typeface="Calibri"/>
              </a:rPr>
              <a:t>sensory </a:t>
            </a:r>
            <a:r>
              <a:rPr lang="en-US" spc="-20" dirty="0">
                <a:solidFill>
                  <a:schemeClr val="tx2"/>
                </a:solidFill>
                <a:cs typeface="Calibri"/>
              </a:rPr>
              <a:t>receptors </a:t>
            </a:r>
            <a:r>
              <a:rPr lang="en-US" dirty="0">
                <a:solidFill>
                  <a:schemeClr val="tx2"/>
                </a:solidFill>
                <a:cs typeface="Calibri"/>
              </a:rPr>
              <a:t>&amp;</a:t>
            </a:r>
            <a:r>
              <a:rPr lang="en-US" spc="40" dirty="0">
                <a:solidFill>
                  <a:schemeClr val="tx2"/>
                </a:solidFill>
                <a:cs typeface="Calibri"/>
              </a:rPr>
              <a:t> </a:t>
            </a:r>
            <a:r>
              <a:rPr lang="en-US" spc="-25" dirty="0" smtClean="0">
                <a:solidFill>
                  <a:schemeClr val="tx2"/>
                </a:solidFill>
                <a:cs typeface="Calibri"/>
              </a:rPr>
              <a:t>pathways.</a:t>
            </a:r>
            <a:endParaRPr lang="en-US" dirty="0" smtClean="0">
              <a:solidFill>
                <a:schemeClr val="tx2"/>
              </a:solidFill>
              <a:cs typeface="Calibri"/>
            </a:endParaRPr>
          </a:p>
          <a:p>
            <a:pPr marL="457200" lvl="0" indent="-457200">
              <a:buFont typeface="+mj-lt"/>
              <a:buAutoNum type="arabicPeriod"/>
            </a:pPr>
            <a:r>
              <a:rPr lang="en-US" spc="-5" dirty="0" smtClean="0">
                <a:solidFill>
                  <a:schemeClr val="tx2"/>
                </a:solidFill>
                <a:cs typeface="Calibri"/>
              </a:rPr>
              <a:t>Describe </a:t>
            </a:r>
            <a:r>
              <a:rPr lang="en-US" spc="-5" dirty="0">
                <a:solidFill>
                  <a:schemeClr val="tx2"/>
                </a:solidFill>
                <a:cs typeface="Calibri"/>
              </a:rPr>
              <a:t>the </a:t>
            </a:r>
            <a:r>
              <a:rPr lang="en-US" spc="-10" dirty="0">
                <a:solidFill>
                  <a:schemeClr val="tx2"/>
                </a:solidFill>
                <a:cs typeface="Calibri"/>
              </a:rPr>
              <a:t>components, processes </a:t>
            </a:r>
            <a:r>
              <a:rPr lang="en-US" dirty="0">
                <a:solidFill>
                  <a:schemeClr val="tx2"/>
                </a:solidFill>
                <a:cs typeface="Calibri"/>
              </a:rPr>
              <a:t>and </a:t>
            </a:r>
            <a:r>
              <a:rPr lang="en-US" spc="-5" dirty="0">
                <a:solidFill>
                  <a:schemeClr val="tx2"/>
                </a:solidFill>
                <a:cs typeface="Calibri"/>
              </a:rPr>
              <a:t>functions of the sensory</a:t>
            </a:r>
            <a:r>
              <a:rPr lang="en-US" spc="20" dirty="0">
                <a:solidFill>
                  <a:schemeClr val="tx2"/>
                </a:solidFill>
                <a:cs typeface="Calibri"/>
              </a:rPr>
              <a:t> </a:t>
            </a:r>
            <a:r>
              <a:rPr lang="en-US" spc="-25" dirty="0" smtClean="0">
                <a:solidFill>
                  <a:schemeClr val="tx2"/>
                </a:solidFill>
                <a:cs typeface="Calibri"/>
              </a:rPr>
              <a:t>pathways.</a:t>
            </a:r>
            <a:endParaRPr lang="en-US" dirty="0">
              <a:solidFill>
                <a:schemeClr val="tx2"/>
              </a:solidFill>
              <a:cs typeface="Calibri"/>
            </a:endParaRPr>
          </a:p>
          <a:p>
            <a:pPr marL="457200" lvl="0" indent="-457200">
              <a:buFont typeface="+mj-lt"/>
              <a:buAutoNum type="arabicPeriod"/>
            </a:pPr>
            <a:r>
              <a:rPr lang="en-US" spc="-15" dirty="0" smtClean="0">
                <a:solidFill>
                  <a:schemeClr val="tx2"/>
                </a:solidFill>
                <a:cs typeface="Calibri"/>
              </a:rPr>
              <a:t>Appreciate </a:t>
            </a:r>
            <a:r>
              <a:rPr lang="en-US" dirty="0">
                <a:solidFill>
                  <a:schemeClr val="tx2"/>
                </a:solidFill>
                <a:cs typeface="Calibri"/>
              </a:rPr>
              <a:t>the </a:t>
            </a:r>
            <a:r>
              <a:rPr lang="en-US" spc="-15" dirty="0">
                <a:solidFill>
                  <a:schemeClr val="tx2"/>
                </a:solidFill>
                <a:cs typeface="Calibri"/>
              </a:rPr>
              <a:t>dorsal </a:t>
            </a:r>
            <a:r>
              <a:rPr lang="en-US" spc="-10" dirty="0">
                <a:solidFill>
                  <a:schemeClr val="tx2"/>
                </a:solidFill>
                <a:cs typeface="Calibri"/>
              </a:rPr>
              <a:t>column </a:t>
            </a:r>
            <a:r>
              <a:rPr lang="en-US" spc="-30" dirty="0">
                <a:solidFill>
                  <a:schemeClr val="tx2"/>
                </a:solidFill>
                <a:cs typeface="Calibri"/>
              </a:rPr>
              <a:t>system </a:t>
            </a:r>
            <a:r>
              <a:rPr lang="en-US" dirty="0">
                <a:solidFill>
                  <a:schemeClr val="tx2"/>
                </a:solidFill>
                <a:cs typeface="Calibri"/>
              </a:rPr>
              <a:t>in</a:t>
            </a:r>
            <a:r>
              <a:rPr lang="en-US" spc="90" dirty="0">
                <a:solidFill>
                  <a:schemeClr val="tx2"/>
                </a:solidFill>
                <a:cs typeface="Calibri"/>
              </a:rPr>
              <a:t> </a:t>
            </a:r>
            <a:r>
              <a:rPr lang="en-US" b="1" dirty="0">
                <a:solidFill>
                  <a:schemeClr val="tx2"/>
                </a:solidFill>
                <a:cs typeface="Calibri"/>
              </a:rPr>
              <a:t>conscious</a:t>
            </a:r>
            <a:r>
              <a:rPr lang="en-US" dirty="0">
                <a:solidFill>
                  <a:schemeClr val="tx2"/>
                </a:solidFill>
                <a:cs typeface="Calibri"/>
              </a:rPr>
              <a:t> </a:t>
            </a:r>
            <a:r>
              <a:rPr lang="en-US" b="1" spc="-5" dirty="0">
                <a:solidFill>
                  <a:schemeClr val="tx2"/>
                </a:solidFill>
                <a:cs typeface="Calibri"/>
              </a:rPr>
              <a:t>proprioception (anatomy and functions</a:t>
            </a:r>
            <a:r>
              <a:rPr lang="en-US" b="1" spc="-5" dirty="0" smtClean="0">
                <a:solidFill>
                  <a:schemeClr val="tx2"/>
                </a:solidFill>
                <a:cs typeface="Calibri"/>
              </a:rPr>
              <a:t>).</a:t>
            </a:r>
            <a:endParaRPr lang="en-US" dirty="0">
              <a:solidFill>
                <a:schemeClr val="tx2"/>
              </a:solidFill>
              <a:cs typeface="Calibri"/>
            </a:endParaRPr>
          </a:p>
          <a:p>
            <a:pPr marL="457200" lvl="0" indent="-457200">
              <a:buFont typeface="+mj-lt"/>
              <a:buAutoNum type="arabicPeriod"/>
            </a:pPr>
            <a:r>
              <a:rPr lang="en-US" spc="-5" dirty="0" smtClean="0">
                <a:solidFill>
                  <a:schemeClr val="tx2"/>
                </a:solidFill>
                <a:cs typeface="Calibri"/>
              </a:rPr>
              <a:t>Describe </a:t>
            </a:r>
            <a:r>
              <a:rPr lang="en-US" dirty="0">
                <a:solidFill>
                  <a:schemeClr val="tx2"/>
                </a:solidFill>
                <a:cs typeface="Calibri"/>
              </a:rPr>
              <a:t>the </a:t>
            </a:r>
            <a:r>
              <a:rPr lang="en-US" spc="-5" dirty="0">
                <a:solidFill>
                  <a:schemeClr val="tx2"/>
                </a:solidFill>
                <a:cs typeface="Calibri"/>
              </a:rPr>
              <a:t>spinocerebellar </a:t>
            </a:r>
            <a:r>
              <a:rPr lang="en-US" spc="-15" dirty="0">
                <a:solidFill>
                  <a:schemeClr val="tx2"/>
                </a:solidFill>
                <a:cs typeface="Calibri"/>
              </a:rPr>
              <a:t>tract </a:t>
            </a:r>
            <a:r>
              <a:rPr lang="en-US" spc="-25" dirty="0">
                <a:solidFill>
                  <a:schemeClr val="tx2"/>
                </a:solidFill>
                <a:cs typeface="Calibri"/>
              </a:rPr>
              <a:t>pathway</a:t>
            </a:r>
            <a:r>
              <a:rPr lang="en-US" spc="-5" dirty="0">
                <a:solidFill>
                  <a:schemeClr val="tx2"/>
                </a:solidFill>
                <a:cs typeface="Calibri"/>
              </a:rPr>
              <a:t> </a:t>
            </a:r>
            <a:r>
              <a:rPr lang="en-US" dirty="0">
                <a:solidFill>
                  <a:schemeClr val="tx2"/>
                </a:solidFill>
                <a:cs typeface="Calibri"/>
              </a:rPr>
              <a:t>in </a:t>
            </a:r>
            <a:r>
              <a:rPr lang="en-US" b="1" spc="-5" dirty="0">
                <a:solidFill>
                  <a:schemeClr val="tx2"/>
                </a:solidFill>
                <a:cs typeface="Calibri"/>
              </a:rPr>
              <a:t>unconscious</a:t>
            </a:r>
            <a:r>
              <a:rPr lang="en-US" b="1" spc="-25" dirty="0">
                <a:solidFill>
                  <a:schemeClr val="tx2"/>
                </a:solidFill>
                <a:cs typeface="Calibri"/>
              </a:rPr>
              <a:t> </a:t>
            </a:r>
            <a:r>
              <a:rPr lang="en-US" b="1" spc="-5" dirty="0">
                <a:solidFill>
                  <a:schemeClr val="tx2"/>
                </a:solidFill>
                <a:cs typeface="Calibri"/>
              </a:rPr>
              <a:t>proprioception </a:t>
            </a:r>
            <a:r>
              <a:rPr lang="en-US" spc="-5" dirty="0">
                <a:solidFill>
                  <a:schemeClr val="tx2"/>
                </a:solidFill>
                <a:cs typeface="Calibri"/>
              </a:rPr>
              <a:t>from muscles, tendons, and </a:t>
            </a:r>
            <a:r>
              <a:rPr lang="en-US" spc="-5" dirty="0" smtClean="0">
                <a:solidFill>
                  <a:schemeClr val="tx2"/>
                </a:solidFill>
                <a:cs typeface="Calibri"/>
              </a:rPr>
              <a:t>joints.</a:t>
            </a:r>
            <a:endParaRPr lang="en-US" b="1" spc="-5" dirty="0">
              <a:solidFill>
                <a:schemeClr val="tx2"/>
              </a:solidFill>
              <a:cs typeface="Calibri"/>
            </a:endParaRPr>
          </a:p>
          <a:p>
            <a:pPr marL="457200" lvl="0" indent="-457200">
              <a:buFont typeface="+mj-lt"/>
              <a:buAutoNum type="arabicPeriod"/>
            </a:pPr>
            <a:r>
              <a:rPr lang="en-US" spc="-5" dirty="0" err="1" smtClean="0">
                <a:solidFill>
                  <a:schemeClr val="tx2"/>
                </a:solidFill>
                <a:cs typeface="Calibri"/>
              </a:rPr>
              <a:t>Defferentiate</a:t>
            </a:r>
            <a:r>
              <a:rPr lang="en-US" spc="-5" dirty="0" smtClean="0">
                <a:solidFill>
                  <a:schemeClr val="tx2"/>
                </a:solidFill>
                <a:cs typeface="Calibri"/>
              </a:rPr>
              <a:t> </a:t>
            </a:r>
            <a:r>
              <a:rPr lang="en-US" spc="-5" dirty="0">
                <a:solidFill>
                  <a:schemeClr val="tx2"/>
                </a:solidFill>
                <a:cs typeface="Calibri"/>
              </a:rPr>
              <a:t>between sensory and motor </a:t>
            </a:r>
            <a:r>
              <a:rPr lang="en-US" b="1" spc="-5" dirty="0" smtClean="0">
                <a:solidFill>
                  <a:schemeClr val="tx2"/>
                </a:solidFill>
                <a:cs typeface="Calibri"/>
              </a:rPr>
              <a:t>ataxia</a:t>
            </a:r>
            <a:r>
              <a:rPr lang="en-US" spc="-5" dirty="0" smtClean="0">
                <a:solidFill>
                  <a:schemeClr val="tx2"/>
                </a:solidFill>
                <a:cs typeface="Calibri"/>
              </a:rPr>
              <a:t>.</a:t>
            </a:r>
          </a:p>
          <a:p>
            <a:pPr marL="457200" lvl="0" indent="-457200">
              <a:buFont typeface="+mj-lt"/>
              <a:buAutoNum type="arabicPeriod"/>
            </a:pPr>
            <a:endParaRPr lang="en-US" spc="-5" dirty="0">
              <a:solidFill>
                <a:schemeClr val="tx2"/>
              </a:solidFill>
              <a:cs typeface="Calibri"/>
            </a:endParaRPr>
          </a:p>
          <a:p>
            <a:pPr marL="457200" lvl="0" indent="-457200">
              <a:buFont typeface="+mj-lt"/>
              <a:buAutoNum type="arabicPeriod"/>
            </a:pPr>
            <a:endParaRPr lang="en-US" spc="-5" dirty="0" smtClean="0">
              <a:solidFill>
                <a:schemeClr val="tx2"/>
              </a:solidFill>
              <a:cs typeface="Calibri"/>
            </a:endParaRPr>
          </a:p>
          <a:p>
            <a:pPr marL="457200" lvl="0" indent="-457200">
              <a:buFont typeface="+mj-lt"/>
              <a:buAutoNum type="arabicPeriod"/>
            </a:pPr>
            <a:endParaRPr lang="en-US" spc="-5" dirty="0">
              <a:solidFill>
                <a:schemeClr val="tx2"/>
              </a:solidFill>
              <a:cs typeface="Calibri"/>
            </a:endParaRPr>
          </a:p>
          <a:p>
            <a:pPr marL="457200" lvl="0" indent="-457200">
              <a:buFont typeface="+mj-lt"/>
              <a:buAutoNum type="arabicPeriod"/>
            </a:pPr>
            <a:endParaRPr lang="en-US" dirty="0">
              <a:solidFill>
                <a:schemeClr val="tx2"/>
              </a:solidFill>
              <a:cs typeface="Calibri"/>
            </a:endParaRPr>
          </a:p>
        </p:txBody>
      </p:sp>
      <p:sp>
        <p:nvSpPr>
          <p:cNvPr id="10" name="Rectangle 9"/>
          <p:cNvSpPr/>
          <p:nvPr/>
        </p:nvSpPr>
        <p:spPr>
          <a:xfrm>
            <a:off x="-2935" y="0"/>
            <a:ext cx="108830" cy="6856214"/>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1" name="Rectangle 10"/>
          <p:cNvSpPr/>
          <p:nvPr/>
        </p:nvSpPr>
        <p:spPr>
          <a:xfrm>
            <a:off x="12082932" y="0"/>
            <a:ext cx="108830" cy="6856214"/>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2" name="Rectangle 11"/>
          <p:cNvSpPr/>
          <p:nvPr/>
        </p:nvSpPr>
        <p:spPr>
          <a:xfrm>
            <a:off x="108829" y="6764950"/>
            <a:ext cx="11974103" cy="93050"/>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3" name="Rectangle 12"/>
          <p:cNvSpPr/>
          <p:nvPr/>
        </p:nvSpPr>
        <p:spPr>
          <a:xfrm>
            <a:off x="108829" y="893"/>
            <a:ext cx="11974103" cy="93050"/>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2" name="Slide Number Placeholder 1"/>
          <p:cNvSpPr>
            <a:spLocks noGrp="1"/>
          </p:cNvSpPr>
          <p:nvPr>
            <p:ph type="sldNum" sz="quarter" idx="12"/>
          </p:nvPr>
        </p:nvSpPr>
        <p:spPr/>
        <p:txBody>
          <a:bodyPr/>
          <a:lstStyle/>
          <a:p>
            <a:fld id="{4929A69E-7D8F-4515-9605-0315ABD4F316}" type="slidenum">
              <a:rPr lang="en-US" smtClean="0"/>
              <a:t>2</a:t>
            </a:fld>
            <a:endParaRPr lang="en-US" dirty="0"/>
          </a:p>
        </p:txBody>
      </p:sp>
    </p:spTree>
    <p:extLst>
      <p:ext uri="{BB962C8B-B14F-4D97-AF65-F5344CB8AC3E}">
        <p14:creationId xmlns:p14="http://schemas.microsoft.com/office/powerpoint/2010/main" val="18050473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Reflex arc</a:t>
            </a:r>
          </a:p>
        </p:txBody>
      </p:sp>
      <p:sp>
        <p:nvSpPr>
          <p:cNvPr id="3" name="Slide Number Placeholder 2"/>
          <p:cNvSpPr>
            <a:spLocks noGrp="1"/>
          </p:cNvSpPr>
          <p:nvPr>
            <p:ph type="sldNum" sz="quarter" idx="12"/>
          </p:nvPr>
        </p:nvSpPr>
        <p:spPr/>
        <p:txBody>
          <a:bodyPr/>
          <a:lstStyle/>
          <a:p>
            <a:fld id="{4929A69E-7D8F-4515-9605-0315ABD4F316}" type="slidenum">
              <a:rPr lang="en-US" smtClean="0"/>
              <a:t>20</a:t>
            </a:fld>
            <a:endParaRPr lang="en-US" dirty="0"/>
          </a:p>
        </p:txBody>
      </p:sp>
      <p:grpSp>
        <p:nvGrpSpPr>
          <p:cNvPr id="26" name="Group 25"/>
          <p:cNvGrpSpPr/>
          <p:nvPr/>
        </p:nvGrpSpPr>
        <p:grpSpPr>
          <a:xfrm>
            <a:off x="895093" y="3113472"/>
            <a:ext cx="4384767" cy="3000103"/>
            <a:chOff x="2281848" y="2963119"/>
            <a:chExt cx="4384767" cy="3000103"/>
          </a:xfrm>
        </p:grpSpPr>
        <p:sp>
          <p:nvSpPr>
            <p:cNvPr id="27" name="Freeform 26"/>
            <p:cNvSpPr/>
            <p:nvPr/>
          </p:nvSpPr>
          <p:spPr>
            <a:xfrm>
              <a:off x="2281848" y="2963119"/>
              <a:ext cx="1153886" cy="692331"/>
            </a:xfrm>
            <a:custGeom>
              <a:avLst/>
              <a:gdLst>
                <a:gd name="connsiteX0" fmla="*/ 0 w 1153886"/>
                <a:gd name="connsiteY0" fmla="*/ 69233 h 692331"/>
                <a:gd name="connsiteX1" fmla="*/ 69233 w 1153886"/>
                <a:gd name="connsiteY1" fmla="*/ 0 h 692331"/>
                <a:gd name="connsiteX2" fmla="*/ 1084653 w 1153886"/>
                <a:gd name="connsiteY2" fmla="*/ 0 h 692331"/>
                <a:gd name="connsiteX3" fmla="*/ 1153886 w 1153886"/>
                <a:gd name="connsiteY3" fmla="*/ 69233 h 692331"/>
                <a:gd name="connsiteX4" fmla="*/ 1153886 w 1153886"/>
                <a:gd name="connsiteY4" fmla="*/ 623098 h 692331"/>
                <a:gd name="connsiteX5" fmla="*/ 1084653 w 1153886"/>
                <a:gd name="connsiteY5" fmla="*/ 692331 h 692331"/>
                <a:gd name="connsiteX6" fmla="*/ 69233 w 1153886"/>
                <a:gd name="connsiteY6" fmla="*/ 692331 h 692331"/>
                <a:gd name="connsiteX7" fmla="*/ 0 w 1153886"/>
                <a:gd name="connsiteY7" fmla="*/ 623098 h 692331"/>
                <a:gd name="connsiteX8" fmla="*/ 0 w 1153886"/>
                <a:gd name="connsiteY8" fmla="*/ 69233 h 692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3886" h="692331">
                  <a:moveTo>
                    <a:pt x="0" y="69233"/>
                  </a:moveTo>
                  <a:cubicBezTo>
                    <a:pt x="0" y="30997"/>
                    <a:pt x="30997" y="0"/>
                    <a:pt x="69233" y="0"/>
                  </a:cubicBezTo>
                  <a:lnTo>
                    <a:pt x="1084653" y="0"/>
                  </a:lnTo>
                  <a:cubicBezTo>
                    <a:pt x="1122889" y="0"/>
                    <a:pt x="1153886" y="30997"/>
                    <a:pt x="1153886" y="69233"/>
                  </a:cubicBezTo>
                  <a:lnTo>
                    <a:pt x="1153886" y="623098"/>
                  </a:lnTo>
                  <a:cubicBezTo>
                    <a:pt x="1153886" y="661334"/>
                    <a:pt x="1122889" y="692331"/>
                    <a:pt x="1084653" y="692331"/>
                  </a:cubicBezTo>
                  <a:lnTo>
                    <a:pt x="69233" y="692331"/>
                  </a:lnTo>
                  <a:cubicBezTo>
                    <a:pt x="30997" y="692331"/>
                    <a:pt x="0" y="661334"/>
                    <a:pt x="0" y="623098"/>
                  </a:cubicBezTo>
                  <a:lnTo>
                    <a:pt x="0" y="69233"/>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3618" tIns="73618" rIns="73618" bIns="73618" numCol="1" spcCol="1270" anchor="ctr" anchorCtr="0">
              <a:noAutofit/>
            </a:bodyPr>
            <a:lstStyle/>
            <a:p>
              <a:pPr lvl="0" algn="ctr" defTabSz="622300">
                <a:lnSpc>
                  <a:spcPct val="90000"/>
                </a:lnSpc>
                <a:spcBef>
                  <a:spcPct val="0"/>
                </a:spcBef>
                <a:spcAft>
                  <a:spcPct val="35000"/>
                </a:spcAft>
              </a:pPr>
              <a:r>
                <a:rPr lang="en-US" sz="1400" kern="1200" dirty="0" smtClean="0">
                  <a:latin typeface="+mn-lt"/>
                </a:rPr>
                <a:t>Muscle stretch</a:t>
              </a:r>
              <a:endParaRPr lang="en-US" sz="1400" kern="1200" dirty="0">
                <a:latin typeface="+mn-lt"/>
              </a:endParaRPr>
            </a:p>
          </p:txBody>
        </p:sp>
        <p:sp>
          <p:nvSpPr>
            <p:cNvPr id="28" name="Freeform 27"/>
            <p:cNvSpPr/>
            <p:nvPr/>
          </p:nvSpPr>
          <p:spPr>
            <a:xfrm>
              <a:off x="3537276" y="3166203"/>
              <a:ext cx="244623" cy="286163"/>
            </a:xfrm>
            <a:custGeom>
              <a:avLst/>
              <a:gdLst>
                <a:gd name="connsiteX0" fmla="*/ 0 w 244623"/>
                <a:gd name="connsiteY0" fmla="*/ 57233 h 286163"/>
                <a:gd name="connsiteX1" fmla="*/ 122312 w 244623"/>
                <a:gd name="connsiteY1" fmla="*/ 57233 h 286163"/>
                <a:gd name="connsiteX2" fmla="*/ 122312 w 244623"/>
                <a:gd name="connsiteY2" fmla="*/ 0 h 286163"/>
                <a:gd name="connsiteX3" fmla="*/ 244623 w 244623"/>
                <a:gd name="connsiteY3" fmla="*/ 143082 h 286163"/>
                <a:gd name="connsiteX4" fmla="*/ 122312 w 244623"/>
                <a:gd name="connsiteY4" fmla="*/ 286163 h 286163"/>
                <a:gd name="connsiteX5" fmla="*/ 122312 w 244623"/>
                <a:gd name="connsiteY5" fmla="*/ 228930 h 286163"/>
                <a:gd name="connsiteX6" fmla="*/ 0 w 244623"/>
                <a:gd name="connsiteY6" fmla="*/ 228930 h 286163"/>
                <a:gd name="connsiteX7" fmla="*/ 0 w 244623"/>
                <a:gd name="connsiteY7" fmla="*/ 57233 h 286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623" h="286163">
                  <a:moveTo>
                    <a:pt x="0" y="57233"/>
                  </a:moveTo>
                  <a:lnTo>
                    <a:pt x="122312" y="57233"/>
                  </a:lnTo>
                  <a:lnTo>
                    <a:pt x="122312" y="0"/>
                  </a:lnTo>
                  <a:lnTo>
                    <a:pt x="244623" y="143082"/>
                  </a:lnTo>
                  <a:lnTo>
                    <a:pt x="122312" y="286163"/>
                  </a:lnTo>
                  <a:lnTo>
                    <a:pt x="122312" y="228930"/>
                  </a:lnTo>
                  <a:lnTo>
                    <a:pt x="0" y="228930"/>
                  </a:lnTo>
                  <a:lnTo>
                    <a:pt x="0" y="57233"/>
                  </a:lnTo>
                  <a:close/>
                </a:path>
              </a:pathLst>
            </a:cu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dk1">
                <a:hueOff val="0"/>
                <a:satOff val="0"/>
                <a:lumOff val="0"/>
                <a:alphaOff val="0"/>
              </a:schemeClr>
            </a:fontRef>
          </p:style>
          <p:txBody>
            <a:bodyPr spcFirstLastPara="0" vert="horz" wrap="square" lIns="0" tIns="57233" rIns="73387" bIns="57233" numCol="1" spcCol="1270" anchor="ctr" anchorCtr="0">
              <a:noAutofit/>
            </a:bodyPr>
            <a:lstStyle/>
            <a:p>
              <a:pPr lvl="0" algn="ctr" defTabSz="622300">
                <a:lnSpc>
                  <a:spcPct val="90000"/>
                </a:lnSpc>
                <a:spcBef>
                  <a:spcPct val="0"/>
                </a:spcBef>
                <a:spcAft>
                  <a:spcPct val="35000"/>
                </a:spcAft>
              </a:pPr>
              <a:endParaRPr lang="en-US" sz="1400" kern="1200">
                <a:latin typeface="+mn-lt"/>
              </a:endParaRPr>
            </a:p>
          </p:txBody>
        </p:sp>
        <p:sp>
          <p:nvSpPr>
            <p:cNvPr id="29" name="Freeform 28"/>
            <p:cNvSpPr/>
            <p:nvPr/>
          </p:nvSpPr>
          <p:spPr>
            <a:xfrm>
              <a:off x="3897288" y="2963119"/>
              <a:ext cx="1153886" cy="692331"/>
            </a:xfrm>
            <a:custGeom>
              <a:avLst/>
              <a:gdLst>
                <a:gd name="connsiteX0" fmla="*/ 0 w 1153886"/>
                <a:gd name="connsiteY0" fmla="*/ 69233 h 692331"/>
                <a:gd name="connsiteX1" fmla="*/ 69233 w 1153886"/>
                <a:gd name="connsiteY1" fmla="*/ 0 h 692331"/>
                <a:gd name="connsiteX2" fmla="*/ 1084653 w 1153886"/>
                <a:gd name="connsiteY2" fmla="*/ 0 h 692331"/>
                <a:gd name="connsiteX3" fmla="*/ 1153886 w 1153886"/>
                <a:gd name="connsiteY3" fmla="*/ 69233 h 692331"/>
                <a:gd name="connsiteX4" fmla="*/ 1153886 w 1153886"/>
                <a:gd name="connsiteY4" fmla="*/ 623098 h 692331"/>
                <a:gd name="connsiteX5" fmla="*/ 1084653 w 1153886"/>
                <a:gd name="connsiteY5" fmla="*/ 692331 h 692331"/>
                <a:gd name="connsiteX6" fmla="*/ 69233 w 1153886"/>
                <a:gd name="connsiteY6" fmla="*/ 692331 h 692331"/>
                <a:gd name="connsiteX7" fmla="*/ 0 w 1153886"/>
                <a:gd name="connsiteY7" fmla="*/ 623098 h 692331"/>
                <a:gd name="connsiteX8" fmla="*/ 0 w 1153886"/>
                <a:gd name="connsiteY8" fmla="*/ 69233 h 692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3886" h="692331">
                  <a:moveTo>
                    <a:pt x="0" y="69233"/>
                  </a:moveTo>
                  <a:cubicBezTo>
                    <a:pt x="0" y="30997"/>
                    <a:pt x="30997" y="0"/>
                    <a:pt x="69233" y="0"/>
                  </a:cubicBezTo>
                  <a:lnTo>
                    <a:pt x="1084653" y="0"/>
                  </a:lnTo>
                  <a:cubicBezTo>
                    <a:pt x="1122889" y="0"/>
                    <a:pt x="1153886" y="30997"/>
                    <a:pt x="1153886" y="69233"/>
                  </a:cubicBezTo>
                  <a:lnTo>
                    <a:pt x="1153886" y="623098"/>
                  </a:lnTo>
                  <a:cubicBezTo>
                    <a:pt x="1153886" y="661334"/>
                    <a:pt x="1122889" y="692331"/>
                    <a:pt x="1084653" y="692331"/>
                  </a:cubicBezTo>
                  <a:lnTo>
                    <a:pt x="69233" y="692331"/>
                  </a:lnTo>
                  <a:cubicBezTo>
                    <a:pt x="30997" y="692331"/>
                    <a:pt x="0" y="661334"/>
                    <a:pt x="0" y="623098"/>
                  </a:cubicBezTo>
                  <a:lnTo>
                    <a:pt x="0" y="69233"/>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3618" tIns="73618" rIns="73618" bIns="73618" numCol="1" spcCol="1270" anchor="ctr" anchorCtr="0">
              <a:noAutofit/>
            </a:bodyPr>
            <a:lstStyle/>
            <a:p>
              <a:pPr lvl="0" algn="ctr" defTabSz="622300">
                <a:lnSpc>
                  <a:spcPct val="90000"/>
                </a:lnSpc>
                <a:spcBef>
                  <a:spcPct val="0"/>
                </a:spcBef>
                <a:spcAft>
                  <a:spcPct val="35000"/>
                </a:spcAft>
              </a:pPr>
              <a:r>
                <a:rPr lang="en-US" sz="1400" kern="1200" dirty="0" smtClean="0">
                  <a:latin typeface="+mn-lt"/>
                </a:rPr>
                <a:t>Muscle spindle</a:t>
              </a:r>
              <a:endParaRPr lang="en-US" sz="1400" kern="1200" dirty="0">
                <a:latin typeface="+mn-lt"/>
              </a:endParaRPr>
            </a:p>
          </p:txBody>
        </p:sp>
        <p:sp>
          <p:nvSpPr>
            <p:cNvPr id="30" name="Freeform 29"/>
            <p:cNvSpPr/>
            <p:nvPr/>
          </p:nvSpPr>
          <p:spPr>
            <a:xfrm>
              <a:off x="5152716" y="3166203"/>
              <a:ext cx="244623" cy="286163"/>
            </a:xfrm>
            <a:custGeom>
              <a:avLst/>
              <a:gdLst>
                <a:gd name="connsiteX0" fmla="*/ 0 w 244623"/>
                <a:gd name="connsiteY0" fmla="*/ 57233 h 286163"/>
                <a:gd name="connsiteX1" fmla="*/ 122312 w 244623"/>
                <a:gd name="connsiteY1" fmla="*/ 57233 h 286163"/>
                <a:gd name="connsiteX2" fmla="*/ 122312 w 244623"/>
                <a:gd name="connsiteY2" fmla="*/ 0 h 286163"/>
                <a:gd name="connsiteX3" fmla="*/ 244623 w 244623"/>
                <a:gd name="connsiteY3" fmla="*/ 143082 h 286163"/>
                <a:gd name="connsiteX4" fmla="*/ 122312 w 244623"/>
                <a:gd name="connsiteY4" fmla="*/ 286163 h 286163"/>
                <a:gd name="connsiteX5" fmla="*/ 122312 w 244623"/>
                <a:gd name="connsiteY5" fmla="*/ 228930 h 286163"/>
                <a:gd name="connsiteX6" fmla="*/ 0 w 244623"/>
                <a:gd name="connsiteY6" fmla="*/ 228930 h 286163"/>
                <a:gd name="connsiteX7" fmla="*/ 0 w 244623"/>
                <a:gd name="connsiteY7" fmla="*/ 57233 h 286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623" h="286163">
                  <a:moveTo>
                    <a:pt x="0" y="57233"/>
                  </a:moveTo>
                  <a:lnTo>
                    <a:pt x="122312" y="57233"/>
                  </a:lnTo>
                  <a:lnTo>
                    <a:pt x="122312" y="0"/>
                  </a:lnTo>
                  <a:lnTo>
                    <a:pt x="244623" y="143082"/>
                  </a:lnTo>
                  <a:lnTo>
                    <a:pt x="122312" y="286163"/>
                  </a:lnTo>
                  <a:lnTo>
                    <a:pt x="122312" y="228930"/>
                  </a:lnTo>
                  <a:lnTo>
                    <a:pt x="0" y="228930"/>
                  </a:lnTo>
                  <a:lnTo>
                    <a:pt x="0" y="57233"/>
                  </a:lnTo>
                  <a:close/>
                </a:path>
              </a:pathLst>
            </a:cu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dk1">
                <a:hueOff val="0"/>
                <a:satOff val="0"/>
                <a:lumOff val="0"/>
                <a:alphaOff val="0"/>
              </a:schemeClr>
            </a:fontRef>
          </p:style>
          <p:txBody>
            <a:bodyPr spcFirstLastPara="0" vert="horz" wrap="square" lIns="0" tIns="57233" rIns="73387" bIns="57233" numCol="1" spcCol="1270" anchor="ctr" anchorCtr="0">
              <a:noAutofit/>
            </a:bodyPr>
            <a:lstStyle/>
            <a:p>
              <a:pPr lvl="0" algn="ctr" defTabSz="622300">
                <a:lnSpc>
                  <a:spcPct val="90000"/>
                </a:lnSpc>
                <a:spcBef>
                  <a:spcPct val="0"/>
                </a:spcBef>
                <a:spcAft>
                  <a:spcPct val="35000"/>
                </a:spcAft>
              </a:pPr>
              <a:endParaRPr lang="en-US" sz="1400" kern="1200">
                <a:latin typeface="+mn-lt"/>
              </a:endParaRPr>
            </a:p>
          </p:txBody>
        </p:sp>
        <p:sp>
          <p:nvSpPr>
            <p:cNvPr id="31" name="Freeform 30"/>
            <p:cNvSpPr/>
            <p:nvPr/>
          </p:nvSpPr>
          <p:spPr>
            <a:xfrm>
              <a:off x="5512729" y="2963119"/>
              <a:ext cx="1153886" cy="692331"/>
            </a:xfrm>
            <a:custGeom>
              <a:avLst/>
              <a:gdLst>
                <a:gd name="connsiteX0" fmla="*/ 0 w 1153886"/>
                <a:gd name="connsiteY0" fmla="*/ 69233 h 692331"/>
                <a:gd name="connsiteX1" fmla="*/ 69233 w 1153886"/>
                <a:gd name="connsiteY1" fmla="*/ 0 h 692331"/>
                <a:gd name="connsiteX2" fmla="*/ 1084653 w 1153886"/>
                <a:gd name="connsiteY2" fmla="*/ 0 h 692331"/>
                <a:gd name="connsiteX3" fmla="*/ 1153886 w 1153886"/>
                <a:gd name="connsiteY3" fmla="*/ 69233 h 692331"/>
                <a:gd name="connsiteX4" fmla="*/ 1153886 w 1153886"/>
                <a:gd name="connsiteY4" fmla="*/ 623098 h 692331"/>
                <a:gd name="connsiteX5" fmla="*/ 1084653 w 1153886"/>
                <a:gd name="connsiteY5" fmla="*/ 692331 h 692331"/>
                <a:gd name="connsiteX6" fmla="*/ 69233 w 1153886"/>
                <a:gd name="connsiteY6" fmla="*/ 692331 h 692331"/>
                <a:gd name="connsiteX7" fmla="*/ 0 w 1153886"/>
                <a:gd name="connsiteY7" fmla="*/ 623098 h 692331"/>
                <a:gd name="connsiteX8" fmla="*/ 0 w 1153886"/>
                <a:gd name="connsiteY8" fmla="*/ 69233 h 692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3886" h="692331">
                  <a:moveTo>
                    <a:pt x="0" y="69233"/>
                  </a:moveTo>
                  <a:cubicBezTo>
                    <a:pt x="0" y="30997"/>
                    <a:pt x="30997" y="0"/>
                    <a:pt x="69233" y="0"/>
                  </a:cubicBezTo>
                  <a:lnTo>
                    <a:pt x="1084653" y="0"/>
                  </a:lnTo>
                  <a:cubicBezTo>
                    <a:pt x="1122889" y="0"/>
                    <a:pt x="1153886" y="30997"/>
                    <a:pt x="1153886" y="69233"/>
                  </a:cubicBezTo>
                  <a:lnTo>
                    <a:pt x="1153886" y="623098"/>
                  </a:lnTo>
                  <a:cubicBezTo>
                    <a:pt x="1153886" y="661334"/>
                    <a:pt x="1122889" y="692331"/>
                    <a:pt x="1084653" y="692331"/>
                  </a:cubicBezTo>
                  <a:lnTo>
                    <a:pt x="69233" y="692331"/>
                  </a:lnTo>
                  <a:cubicBezTo>
                    <a:pt x="30997" y="692331"/>
                    <a:pt x="0" y="661334"/>
                    <a:pt x="0" y="623098"/>
                  </a:cubicBezTo>
                  <a:lnTo>
                    <a:pt x="0" y="69233"/>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3618" tIns="73618" rIns="73618" bIns="73618" numCol="1" spcCol="1270" anchor="ctr" anchorCtr="0">
              <a:noAutofit/>
            </a:bodyPr>
            <a:lstStyle/>
            <a:p>
              <a:pPr lvl="0" algn="ctr" defTabSz="622300">
                <a:lnSpc>
                  <a:spcPct val="90000"/>
                </a:lnSpc>
                <a:spcBef>
                  <a:spcPct val="0"/>
                </a:spcBef>
                <a:spcAft>
                  <a:spcPct val="35000"/>
                </a:spcAft>
              </a:pPr>
              <a:r>
                <a:rPr lang="en-US" sz="1400" kern="1200" dirty="0" smtClean="0">
                  <a:latin typeface="+mn-lt"/>
                </a:rPr>
                <a:t>Afferent 1a</a:t>
              </a:r>
              <a:endParaRPr lang="en-US" sz="1400" kern="1200" dirty="0">
                <a:latin typeface="+mn-lt"/>
              </a:endParaRPr>
            </a:p>
          </p:txBody>
        </p:sp>
        <p:sp>
          <p:nvSpPr>
            <p:cNvPr id="32" name="Freeform 31"/>
            <p:cNvSpPr/>
            <p:nvPr/>
          </p:nvSpPr>
          <p:spPr>
            <a:xfrm>
              <a:off x="5946590" y="3756992"/>
              <a:ext cx="286163" cy="244623"/>
            </a:xfrm>
            <a:custGeom>
              <a:avLst/>
              <a:gdLst>
                <a:gd name="connsiteX0" fmla="*/ 0 w 244623"/>
                <a:gd name="connsiteY0" fmla="*/ 57233 h 286163"/>
                <a:gd name="connsiteX1" fmla="*/ 122312 w 244623"/>
                <a:gd name="connsiteY1" fmla="*/ 57233 h 286163"/>
                <a:gd name="connsiteX2" fmla="*/ 122312 w 244623"/>
                <a:gd name="connsiteY2" fmla="*/ 0 h 286163"/>
                <a:gd name="connsiteX3" fmla="*/ 244623 w 244623"/>
                <a:gd name="connsiteY3" fmla="*/ 143082 h 286163"/>
                <a:gd name="connsiteX4" fmla="*/ 122312 w 244623"/>
                <a:gd name="connsiteY4" fmla="*/ 286163 h 286163"/>
                <a:gd name="connsiteX5" fmla="*/ 122312 w 244623"/>
                <a:gd name="connsiteY5" fmla="*/ 228930 h 286163"/>
                <a:gd name="connsiteX6" fmla="*/ 0 w 244623"/>
                <a:gd name="connsiteY6" fmla="*/ 228930 h 286163"/>
                <a:gd name="connsiteX7" fmla="*/ 0 w 244623"/>
                <a:gd name="connsiteY7" fmla="*/ 57233 h 286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623" h="286163">
                  <a:moveTo>
                    <a:pt x="195698" y="1"/>
                  </a:moveTo>
                  <a:lnTo>
                    <a:pt x="195698" y="143082"/>
                  </a:lnTo>
                  <a:lnTo>
                    <a:pt x="244623" y="143082"/>
                  </a:lnTo>
                  <a:lnTo>
                    <a:pt x="122311" y="286162"/>
                  </a:lnTo>
                  <a:lnTo>
                    <a:pt x="0" y="143082"/>
                  </a:lnTo>
                  <a:lnTo>
                    <a:pt x="48925" y="143082"/>
                  </a:lnTo>
                  <a:lnTo>
                    <a:pt x="48925" y="1"/>
                  </a:lnTo>
                  <a:lnTo>
                    <a:pt x="195698" y="1"/>
                  </a:lnTo>
                  <a:close/>
                </a:path>
              </a:pathLst>
            </a:cu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dk1">
                <a:hueOff val="0"/>
                <a:satOff val="0"/>
                <a:lumOff val="0"/>
                <a:alphaOff val="0"/>
              </a:schemeClr>
            </a:fontRef>
          </p:style>
          <p:txBody>
            <a:bodyPr spcFirstLastPara="0" vert="horz" wrap="square" lIns="57234" tIns="0" rIns="57232" bIns="73387" numCol="1" spcCol="1270" anchor="ctr" anchorCtr="0">
              <a:noAutofit/>
            </a:bodyPr>
            <a:lstStyle/>
            <a:p>
              <a:pPr lvl="0" algn="ctr" defTabSz="622300">
                <a:lnSpc>
                  <a:spcPct val="90000"/>
                </a:lnSpc>
                <a:spcBef>
                  <a:spcPct val="0"/>
                </a:spcBef>
                <a:spcAft>
                  <a:spcPct val="35000"/>
                </a:spcAft>
              </a:pPr>
              <a:endParaRPr lang="en-US" sz="1400" kern="1200">
                <a:latin typeface="+mn-lt"/>
              </a:endParaRPr>
            </a:p>
          </p:txBody>
        </p:sp>
        <p:sp>
          <p:nvSpPr>
            <p:cNvPr id="33" name="Freeform 32"/>
            <p:cNvSpPr/>
            <p:nvPr/>
          </p:nvSpPr>
          <p:spPr>
            <a:xfrm>
              <a:off x="5512729" y="4117005"/>
              <a:ext cx="1153886" cy="692331"/>
            </a:xfrm>
            <a:custGeom>
              <a:avLst/>
              <a:gdLst>
                <a:gd name="connsiteX0" fmla="*/ 0 w 1153886"/>
                <a:gd name="connsiteY0" fmla="*/ 69233 h 692331"/>
                <a:gd name="connsiteX1" fmla="*/ 69233 w 1153886"/>
                <a:gd name="connsiteY1" fmla="*/ 0 h 692331"/>
                <a:gd name="connsiteX2" fmla="*/ 1084653 w 1153886"/>
                <a:gd name="connsiteY2" fmla="*/ 0 h 692331"/>
                <a:gd name="connsiteX3" fmla="*/ 1153886 w 1153886"/>
                <a:gd name="connsiteY3" fmla="*/ 69233 h 692331"/>
                <a:gd name="connsiteX4" fmla="*/ 1153886 w 1153886"/>
                <a:gd name="connsiteY4" fmla="*/ 623098 h 692331"/>
                <a:gd name="connsiteX5" fmla="*/ 1084653 w 1153886"/>
                <a:gd name="connsiteY5" fmla="*/ 692331 h 692331"/>
                <a:gd name="connsiteX6" fmla="*/ 69233 w 1153886"/>
                <a:gd name="connsiteY6" fmla="*/ 692331 h 692331"/>
                <a:gd name="connsiteX7" fmla="*/ 0 w 1153886"/>
                <a:gd name="connsiteY7" fmla="*/ 623098 h 692331"/>
                <a:gd name="connsiteX8" fmla="*/ 0 w 1153886"/>
                <a:gd name="connsiteY8" fmla="*/ 69233 h 692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3886" h="692331">
                  <a:moveTo>
                    <a:pt x="0" y="69233"/>
                  </a:moveTo>
                  <a:cubicBezTo>
                    <a:pt x="0" y="30997"/>
                    <a:pt x="30997" y="0"/>
                    <a:pt x="69233" y="0"/>
                  </a:cubicBezTo>
                  <a:lnTo>
                    <a:pt x="1084653" y="0"/>
                  </a:lnTo>
                  <a:cubicBezTo>
                    <a:pt x="1122889" y="0"/>
                    <a:pt x="1153886" y="30997"/>
                    <a:pt x="1153886" y="69233"/>
                  </a:cubicBezTo>
                  <a:lnTo>
                    <a:pt x="1153886" y="623098"/>
                  </a:lnTo>
                  <a:cubicBezTo>
                    <a:pt x="1153886" y="661334"/>
                    <a:pt x="1122889" y="692331"/>
                    <a:pt x="1084653" y="692331"/>
                  </a:cubicBezTo>
                  <a:lnTo>
                    <a:pt x="69233" y="692331"/>
                  </a:lnTo>
                  <a:cubicBezTo>
                    <a:pt x="30997" y="692331"/>
                    <a:pt x="0" y="661334"/>
                    <a:pt x="0" y="623098"/>
                  </a:cubicBezTo>
                  <a:lnTo>
                    <a:pt x="0" y="69233"/>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3618" tIns="73618" rIns="73618" bIns="73618" numCol="1" spcCol="1270" anchor="ctr" anchorCtr="0">
              <a:noAutofit/>
            </a:bodyPr>
            <a:lstStyle/>
            <a:p>
              <a:pPr lvl="0" algn="ctr" defTabSz="622300">
                <a:lnSpc>
                  <a:spcPct val="90000"/>
                </a:lnSpc>
                <a:spcBef>
                  <a:spcPct val="0"/>
                </a:spcBef>
                <a:spcAft>
                  <a:spcPct val="35000"/>
                </a:spcAft>
              </a:pPr>
              <a:r>
                <a:rPr lang="en-US" sz="1400" kern="1200" dirty="0" smtClean="0">
                  <a:latin typeface="+mn-lt"/>
                </a:rPr>
                <a:t>Spinal cord (center)</a:t>
              </a:r>
              <a:endParaRPr lang="en-US" sz="1400" kern="1200" dirty="0">
                <a:latin typeface="+mn-lt"/>
              </a:endParaRPr>
            </a:p>
          </p:txBody>
        </p:sp>
        <p:sp>
          <p:nvSpPr>
            <p:cNvPr id="34" name="Freeform 33"/>
            <p:cNvSpPr/>
            <p:nvPr/>
          </p:nvSpPr>
          <p:spPr>
            <a:xfrm rot="21600000">
              <a:off x="5166563" y="4320089"/>
              <a:ext cx="244624" cy="286163"/>
            </a:xfrm>
            <a:custGeom>
              <a:avLst/>
              <a:gdLst>
                <a:gd name="connsiteX0" fmla="*/ 0 w 244623"/>
                <a:gd name="connsiteY0" fmla="*/ 57233 h 286163"/>
                <a:gd name="connsiteX1" fmla="*/ 122312 w 244623"/>
                <a:gd name="connsiteY1" fmla="*/ 57233 h 286163"/>
                <a:gd name="connsiteX2" fmla="*/ 122312 w 244623"/>
                <a:gd name="connsiteY2" fmla="*/ 0 h 286163"/>
                <a:gd name="connsiteX3" fmla="*/ 244623 w 244623"/>
                <a:gd name="connsiteY3" fmla="*/ 143082 h 286163"/>
                <a:gd name="connsiteX4" fmla="*/ 122312 w 244623"/>
                <a:gd name="connsiteY4" fmla="*/ 286163 h 286163"/>
                <a:gd name="connsiteX5" fmla="*/ 122312 w 244623"/>
                <a:gd name="connsiteY5" fmla="*/ 228930 h 286163"/>
                <a:gd name="connsiteX6" fmla="*/ 0 w 244623"/>
                <a:gd name="connsiteY6" fmla="*/ 228930 h 286163"/>
                <a:gd name="connsiteX7" fmla="*/ 0 w 244623"/>
                <a:gd name="connsiteY7" fmla="*/ 57233 h 286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623" h="286163">
                  <a:moveTo>
                    <a:pt x="244623" y="228930"/>
                  </a:moveTo>
                  <a:lnTo>
                    <a:pt x="122311" y="228930"/>
                  </a:lnTo>
                  <a:lnTo>
                    <a:pt x="122311" y="286163"/>
                  </a:lnTo>
                  <a:lnTo>
                    <a:pt x="0" y="143081"/>
                  </a:lnTo>
                  <a:lnTo>
                    <a:pt x="122311" y="0"/>
                  </a:lnTo>
                  <a:lnTo>
                    <a:pt x="122311" y="57233"/>
                  </a:lnTo>
                  <a:lnTo>
                    <a:pt x="244623" y="57233"/>
                  </a:lnTo>
                  <a:lnTo>
                    <a:pt x="244623" y="228930"/>
                  </a:lnTo>
                  <a:close/>
                </a:path>
              </a:pathLst>
            </a:cu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dk1">
                <a:hueOff val="0"/>
                <a:satOff val="0"/>
                <a:lumOff val="0"/>
                <a:alphaOff val="0"/>
              </a:schemeClr>
            </a:fontRef>
          </p:style>
          <p:txBody>
            <a:bodyPr spcFirstLastPara="0" vert="horz" wrap="square" lIns="73387" tIns="57233" rIns="1" bIns="57233" numCol="1" spcCol="1270" anchor="ctr" anchorCtr="0">
              <a:noAutofit/>
            </a:bodyPr>
            <a:lstStyle/>
            <a:p>
              <a:pPr lvl="0" algn="ctr" defTabSz="622300">
                <a:lnSpc>
                  <a:spcPct val="90000"/>
                </a:lnSpc>
                <a:spcBef>
                  <a:spcPct val="0"/>
                </a:spcBef>
                <a:spcAft>
                  <a:spcPct val="35000"/>
                </a:spcAft>
              </a:pPr>
              <a:endParaRPr lang="en-US" sz="1400" kern="1200">
                <a:latin typeface="+mn-lt"/>
              </a:endParaRPr>
            </a:p>
          </p:txBody>
        </p:sp>
        <p:sp>
          <p:nvSpPr>
            <p:cNvPr id="35" name="Freeform 34"/>
            <p:cNvSpPr/>
            <p:nvPr/>
          </p:nvSpPr>
          <p:spPr>
            <a:xfrm>
              <a:off x="3897288" y="4117005"/>
              <a:ext cx="1153886" cy="692331"/>
            </a:xfrm>
            <a:custGeom>
              <a:avLst/>
              <a:gdLst>
                <a:gd name="connsiteX0" fmla="*/ 0 w 1153886"/>
                <a:gd name="connsiteY0" fmla="*/ 69233 h 692331"/>
                <a:gd name="connsiteX1" fmla="*/ 69233 w 1153886"/>
                <a:gd name="connsiteY1" fmla="*/ 0 h 692331"/>
                <a:gd name="connsiteX2" fmla="*/ 1084653 w 1153886"/>
                <a:gd name="connsiteY2" fmla="*/ 0 h 692331"/>
                <a:gd name="connsiteX3" fmla="*/ 1153886 w 1153886"/>
                <a:gd name="connsiteY3" fmla="*/ 69233 h 692331"/>
                <a:gd name="connsiteX4" fmla="*/ 1153886 w 1153886"/>
                <a:gd name="connsiteY4" fmla="*/ 623098 h 692331"/>
                <a:gd name="connsiteX5" fmla="*/ 1084653 w 1153886"/>
                <a:gd name="connsiteY5" fmla="*/ 692331 h 692331"/>
                <a:gd name="connsiteX6" fmla="*/ 69233 w 1153886"/>
                <a:gd name="connsiteY6" fmla="*/ 692331 h 692331"/>
                <a:gd name="connsiteX7" fmla="*/ 0 w 1153886"/>
                <a:gd name="connsiteY7" fmla="*/ 623098 h 692331"/>
                <a:gd name="connsiteX8" fmla="*/ 0 w 1153886"/>
                <a:gd name="connsiteY8" fmla="*/ 69233 h 692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3886" h="692331">
                  <a:moveTo>
                    <a:pt x="0" y="69233"/>
                  </a:moveTo>
                  <a:cubicBezTo>
                    <a:pt x="0" y="30997"/>
                    <a:pt x="30997" y="0"/>
                    <a:pt x="69233" y="0"/>
                  </a:cubicBezTo>
                  <a:lnTo>
                    <a:pt x="1084653" y="0"/>
                  </a:lnTo>
                  <a:cubicBezTo>
                    <a:pt x="1122889" y="0"/>
                    <a:pt x="1153886" y="30997"/>
                    <a:pt x="1153886" y="69233"/>
                  </a:cubicBezTo>
                  <a:lnTo>
                    <a:pt x="1153886" y="623098"/>
                  </a:lnTo>
                  <a:cubicBezTo>
                    <a:pt x="1153886" y="661334"/>
                    <a:pt x="1122889" y="692331"/>
                    <a:pt x="1084653" y="692331"/>
                  </a:cubicBezTo>
                  <a:lnTo>
                    <a:pt x="69233" y="692331"/>
                  </a:lnTo>
                  <a:cubicBezTo>
                    <a:pt x="30997" y="692331"/>
                    <a:pt x="0" y="661334"/>
                    <a:pt x="0" y="623098"/>
                  </a:cubicBezTo>
                  <a:lnTo>
                    <a:pt x="0" y="69233"/>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3618" tIns="73618" rIns="73618" bIns="73618" numCol="1" spcCol="1270" anchor="ctr" anchorCtr="0">
              <a:noAutofit/>
            </a:bodyPr>
            <a:lstStyle/>
            <a:p>
              <a:pPr lvl="0" algn="ctr" defTabSz="622300">
                <a:lnSpc>
                  <a:spcPct val="90000"/>
                </a:lnSpc>
                <a:spcBef>
                  <a:spcPct val="0"/>
                </a:spcBef>
                <a:spcAft>
                  <a:spcPct val="35000"/>
                </a:spcAft>
              </a:pPr>
              <a:r>
                <a:rPr lang="en-US" sz="1400" kern="1200" dirty="0" smtClean="0">
                  <a:latin typeface="+mn-lt"/>
                </a:rPr>
                <a:t>Efferent </a:t>
              </a:r>
              <a:r>
                <a:rPr lang="el-GR" sz="1400" kern="1200" dirty="0" smtClean="0">
                  <a:latin typeface="+mn-lt"/>
                  <a:cs typeface="Times New Roman"/>
                </a:rPr>
                <a:t>α</a:t>
              </a:r>
              <a:r>
                <a:rPr lang="en-US" sz="1400" kern="1200" dirty="0" smtClean="0">
                  <a:latin typeface="+mn-lt"/>
                  <a:cs typeface="Times New Roman"/>
                </a:rPr>
                <a:t> motor</a:t>
              </a:r>
              <a:endParaRPr lang="en-US" sz="1400" kern="1200" dirty="0">
                <a:latin typeface="+mn-lt"/>
              </a:endParaRPr>
            </a:p>
          </p:txBody>
        </p:sp>
        <p:sp>
          <p:nvSpPr>
            <p:cNvPr id="36" name="Freeform 35"/>
            <p:cNvSpPr/>
            <p:nvPr/>
          </p:nvSpPr>
          <p:spPr>
            <a:xfrm rot="21600000">
              <a:off x="3551123" y="4320089"/>
              <a:ext cx="244624" cy="286163"/>
            </a:xfrm>
            <a:custGeom>
              <a:avLst/>
              <a:gdLst>
                <a:gd name="connsiteX0" fmla="*/ 0 w 244623"/>
                <a:gd name="connsiteY0" fmla="*/ 57233 h 286163"/>
                <a:gd name="connsiteX1" fmla="*/ 122312 w 244623"/>
                <a:gd name="connsiteY1" fmla="*/ 57233 h 286163"/>
                <a:gd name="connsiteX2" fmla="*/ 122312 w 244623"/>
                <a:gd name="connsiteY2" fmla="*/ 0 h 286163"/>
                <a:gd name="connsiteX3" fmla="*/ 244623 w 244623"/>
                <a:gd name="connsiteY3" fmla="*/ 143082 h 286163"/>
                <a:gd name="connsiteX4" fmla="*/ 122312 w 244623"/>
                <a:gd name="connsiteY4" fmla="*/ 286163 h 286163"/>
                <a:gd name="connsiteX5" fmla="*/ 122312 w 244623"/>
                <a:gd name="connsiteY5" fmla="*/ 228930 h 286163"/>
                <a:gd name="connsiteX6" fmla="*/ 0 w 244623"/>
                <a:gd name="connsiteY6" fmla="*/ 228930 h 286163"/>
                <a:gd name="connsiteX7" fmla="*/ 0 w 244623"/>
                <a:gd name="connsiteY7" fmla="*/ 57233 h 286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623" h="286163">
                  <a:moveTo>
                    <a:pt x="244623" y="228930"/>
                  </a:moveTo>
                  <a:lnTo>
                    <a:pt x="122311" y="228930"/>
                  </a:lnTo>
                  <a:lnTo>
                    <a:pt x="122311" y="286163"/>
                  </a:lnTo>
                  <a:lnTo>
                    <a:pt x="0" y="143081"/>
                  </a:lnTo>
                  <a:lnTo>
                    <a:pt x="122311" y="0"/>
                  </a:lnTo>
                  <a:lnTo>
                    <a:pt x="122311" y="57233"/>
                  </a:lnTo>
                  <a:lnTo>
                    <a:pt x="244623" y="57233"/>
                  </a:lnTo>
                  <a:lnTo>
                    <a:pt x="244623" y="228930"/>
                  </a:lnTo>
                  <a:close/>
                </a:path>
              </a:pathLst>
            </a:cu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dk1">
                <a:hueOff val="0"/>
                <a:satOff val="0"/>
                <a:lumOff val="0"/>
                <a:alphaOff val="0"/>
              </a:schemeClr>
            </a:fontRef>
          </p:style>
          <p:txBody>
            <a:bodyPr spcFirstLastPara="0" vert="horz" wrap="square" lIns="73387" tIns="57233" rIns="1" bIns="57233" numCol="1" spcCol="1270" anchor="ctr" anchorCtr="0">
              <a:noAutofit/>
            </a:bodyPr>
            <a:lstStyle/>
            <a:p>
              <a:pPr lvl="0" algn="ctr" defTabSz="622300">
                <a:lnSpc>
                  <a:spcPct val="90000"/>
                </a:lnSpc>
                <a:spcBef>
                  <a:spcPct val="0"/>
                </a:spcBef>
                <a:spcAft>
                  <a:spcPct val="35000"/>
                </a:spcAft>
              </a:pPr>
              <a:endParaRPr lang="en-US" sz="1400" kern="1200">
                <a:latin typeface="+mn-lt"/>
              </a:endParaRPr>
            </a:p>
          </p:txBody>
        </p:sp>
        <p:sp>
          <p:nvSpPr>
            <p:cNvPr id="37" name="Freeform 36"/>
            <p:cNvSpPr/>
            <p:nvPr/>
          </p:nvSpPr>
          <p:spPr>
            <a:xfrm>
              <a:off x="2281848" y="4117005"/>
              <a:ext cx="1153886" cy="692331"/>
            </a:xfrm>
            <a:custGeom>
              <a:avLst/>
              <a:gdLst>
                <a:gd name="connsiteX0" fmla="*/ 0 w 1153886"/>
                <a:gd name="connsiteY0" fmla="*/ 69233 h 692331"/>
                <a:gd name="connsiteX1" fmla="*/ 69233 w 1153886"/>
                <a:gd name="connsiteY1" fmla="*/ 0 h 692331"/>
                <a:gd name="connsiteX2" fmla="*/ 1084653 w 1153886"/>
                <a:gd name="connsiteY2" fmla="*/ 0 h 692331"/>
                <a:gd name="connsiteX3" fmla="*/ 1153886 w 1153886"/>
                <a:gd name="connsiteY3" fmla="*/ 69233 h 692331"/>
                <a:gd name="connsiteX4" fmla="*/ 1153886 w 1153886"/>
                <a:gd name="connsiteY4" fmla="*/ 623098 h 692331"/>
                <a:gd name="connsiteX5" fmla="*/ 1084653 w 1153886"/>
                <a:gd name="connsiteY5" fmla="*/ 692331 h 692331"/>
                <a:gd name="connsiteX6" fmla="*/ 69233 w 1153886"/>
                <a:gd name="connsiteY6" fmla="*/ 692331 h 692331"/>
                <a:gd name="connsiteX7" fmla="*/ 0 w 1153886"/>
                <a:gd name="connsiteY7" fmla="*/ 623098 h 692331"/>
                <a:gd name="connsiteX8" fmla="*/ 0 w 1153886"/>
                <a:gd name="connsiteY8" fmla="*/ 69233 h 692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3886" h="692331">
                  <a:moveTo>
                    <a:pt x="0" y="69233"/>
                  </a:moveTo>
                  <a:cubicBezTo>
                    <a:pt x="0" y="30997"/>
                    <a:pt x="30997" y="0"/>
                    <a:pt x="69233" y="0"/>
                  </a:cubicBezTo>
                  <a:lnTo>
                    <a:pt x="1084653" y="0"/>
                  </a:lnTo>
                  <a:cubicBezTo>
                    <a:pt x="1122889" y="0"/>
                    <a:pt x="1153886" y="30997"/>
                    <a:pt x="1153886" y="69233"/>
                  </a:cubicBezTo>
                  <a:lnTo>
                    <a:pt x="1153886" y="623098"/>
                  </a:lnTo>
                  <a:cubicBezTo>
                    <a:pt x="1153886" y="661334"/>
                    <a:pt x="1122889" y="692331"/>
                    <a:pt x="1084653" y="692331"/>
                  </a:cubicBezTo>
                  <a:lnTo>
                    <a:pt x="69233" y="692331"/>
                  </a:lnTo>
                  <a:cubicBezTo>
                    <a:pt x="30997" y="692331"/>
                    <a:pt x="0" y="661334"/>
                    <a:pt x="0" y="623098"/>
                  </a:cubicBezTo>
                  <a:lnTo>
                    <a:pt x="0" y="69233"/>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3618" tIns="73618" rIns="73618" bIns="73618" numCol="1" spcCol="1270" anchor="ctr" anchorCtr="0">
              <a:noAutofit/>
            </a:bodyPr>
            <a:lstStyle/>
            <a:p>
              <a:pPr lvl="0" algn="ctr" defTabSz="622300">
                <a:lnSpc>
                  <a:spcPct val="90000"/>
                </a:lnSpc>
                <a:spcBef>
                  <a:spcPct val="0"/>
                </a:spcBef>
                <a:spcAft>
                  <a:spcPct val="35000"/>
                </a:spcAft>
              </a:pPr>
              <a:r>
                <a:rPr lang="en-US" sz="1400" kern="1200" dirty="0" err="1" smtClean="0">
                  <a:latin typeface="+mn-lt"/>
                </a:rPr>
                <a:t>Extrafusal</a:t>
              </a:r>
              <a:r>
                <a:rPr lang="en-US" sz="1400" kern="1200" dirty="0" smtClean="0">
                  <a:latin typeface="+mn-lt"/>
                </a:rPr>
                <a:t> fibers</a:t>
              </a:r>
              <a:endParaRPr lang="en-US" sz="1400" kern="1200" dirty="0">
                <a:latin typeface="+mn-lt"/>
              </a:endParaRPr>
            </a:p>
          </p:txBody>
        </p:sp>
        <p:sp>
          <p:nvSpPr>
            <p:cNvPr id="38" name="Freeform 37"/>
            <p:cNvSpPr/>
            <p:nvPr/>
          </p:nvSpPr>
          <p:spPr>
            <a:xfrm>
              <a:off x="2715709" y="4910878"/>
              <a:ext cx="286163" cy="244623"/>
            </a:xfrm>
            <a:custGeom>
              <a:avLst/>
              <a:gdLst>
                <a:gd name="connsiteX0" fmla="*/ 0 w 244623"/>
                <a:gd name="connsiteY0" fmla="*/ 57233 h 286163"/>
                <a:gd name="connsiteX1" fmla="*/ 122312 w 244623"/>
                <a:gd name="connsiteY1" fmla="*/ 57233 h 286163"/>
                <a:gd name="connsiteX2" fmla="*/ 122312 w 244623"/>
                <a:gd name="connsiteY2" fmla="*/ 0 h 286163"/>
                <a:gd name="connsiteX3" fmla="*/ 244623 w 244623"/>
                <a:gd name="connsiteY3" fmla="*/ 143082 h 286163"/>
                <a:gd name="connsiteX4" fmla="*/ 122312 w 244623"/>
                <a:gd name="connsiteY4" fmla="*/ 286163 h 286163"/>
                <a:gd name="connsiteX5" fmla="*/ 122312 w 244623"/>
                <a:gd name="connsiteY5" fmla="*/ 228930 h 286163"/>
                <a:gd name="connsiteX6" fmla="*/ 0 w 244623"/>
                <a:gd name="connsiteY6" fmla="*/ 228930 h 286163"/>
                <a:gd name="connsiteX7" fmla="*/ 0 w 244623"/>
                <a:gd name="connsiteY7" fmla="*/ 57233 h 286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623" h="286163">
                  <a:moveTo>
                    <a:pt x="195698" y="1"/>
                  </a:moveTo>
                  <a:lnTo>
                    <a:pt x="195698" y="143082"/>
                  </a:lnTo>
                  <a:lnTo>
                    <a:pt x="244623" y="143082"/>
                  </a:lnTo>
                  <a:lnTo>
                    <a:pt x="122311" y="286162"/>
                  </a:lnTo>
                  <a:lnTo>
                    <a:pt x="0" y="143082"/>
                  </a:lnTo>
                  <a:lnTo>
                    <a:pt x="48925" y="143082"/>
                  </a:lnTo>
                  <a:lnTo>
                    <a:pt x="48925" y="1"/>
                  </a:lnTo>
                  <a:lnTo>
                    <a:pt x="195698" y="1"/>
                  </a:lnTo>
                  <a:close/>
                </a:path>
              </a:pathLst>
            </a:cu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dk1">
                <a:hueOff val="0"/>
                <a:satOff val="0"/>
                <a:lumOff val="0"/>
                <a:alphaOff val="0"/>
              </a:schemeClr>
            </a:fontRef>
          </p:style>
          <p:txBody>
            <a:bodyPr spcFirstLastPara="0" vert="horz" wrap="square" lIns="57234" tIns="0" rIns="57232" bIns="73387" numCol="1" spcCol="1270" anchor="ctr" anchorCtr="0">
              <a:noAutofit/>
            </a:bodyPr>
            <a:lstStyle/>
            <a:p>
              <a:pPr lvl="0" algn="ctr" defTabSz="622300">
                <a:lnSpc>
                  <a:spcPct val="90000"/>
                </a:lnSpc>
                <a:spcBef>
                  <a:spcPct val="0"/>
                </a:spcBef>
                <a:spcAft>
                  <a:spcPct val="35000"/>
                </a:spcAft>
              </a:pPr>
              <a:endParaRPr lang="en-US" sz="1400" kern="1200">
                <a:latin typeface="+mn-lt"/>
              </a:endParaRPr>
            </a:p>
          </p:txBody>
        </p:sp>
        <p:sp>
          <p:nvSpPr>
            <p:cNvPr id="39" name="Freeform 38"/>
            <p:cNvSpPr/>
            <p:nvPr/>
          </p:nvSpPr>
          <p:spPr>
            <a:xfrm>
              <a:off x="2281848" y="5270891"/>
              <a:ext cx="1153886" cy="692331"/>
            </a:xfrm>
            <a:custGeom>
              <a:avLst/>
              <a:gdLst>
                <a:gd name="connsiteX0" fmla="*/ 0 w 1153886"/>
                <a:gd name="connsiteY0" fmla="*/ 69233 h 692331"/>
                <a:gd name="connsiteX1" fmla="*/ 69233 w 1153886"/>
                <a:gd name="connsiteY1" fmla="*/ 0 h 692331"/>
                <a:gd name="connsiteX2" fmla="*/ 1084653 w 1153886"/>
                <a:gd name="connsiteY2" fmla="*/ 0 h 692331"/>
                <a:gd name="connsiteX3" fmla="*/ 1153886 w 1153886"/>
                <a:gd name="connsiteY3" fmla="*/ 69233 h 692331"/>
                <a:gd name="connsiteX4" fmla="*/ 1153886 w 1153886"/>
                <a:gd name="connsiteY4" fmla="*/ 623098 h 692331"/>
                <a:gd name="connsiteX5" fmla="*/ 1084653 w 1153886"/>
                <a:gd name="connsiteY5" fmla="*/ 692331 h 692331"/>
                <a:gd name="connsiteX6" fmla="*/ 69233 w 1153886"/>
                <a:gd name="connsiteY6" fmla="*/ 692331 h 692331"/>
                <a:gd name="connsiteX7" fmla="*/ 0 w 1153886"/>
                <a:gd name="connsiteY7" fmla="*/ 623098 h 692331"/>
                <a:gd name="connsiteX8" fmla="*/ 0 w 1153886"/>
                <a:gd name="connsiteY8" fmla="*/ 69233 h 692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3886" h="692331">
                  <a:moveTo>
                    <a:pt x="0" y="69233"/>
                  </a:moveTo>
                  <a:cubicBezTo>
                    <a:pt x="0" y="30997"/>
                    <a:pt x="30997" y="0"/>
                    <a:pt x="69233" y="0"/>
                  </a:cubicBezTo>
                  <a:lnTo>
                    <a:pt x="1084653" y="0"/>
                  </a:lnTo>
                  <a:cubicBezTo>
                    <a:pt x="1122889" y="0"/>
                    <a:pt x="1153886" y="30997"/>
                    <a:pt x="1153886" y="69233"/>
                  </a:cubicBezTo>
                  <a:lnTo>
                    <a:pt x="1153886" y="623098"/>
                  </a:lnTo>
                  <a:cubicBezTo>
                    <a:pt x="1153886" y="661334"/>
                    <a:pt x="1122889" y="692331"/>
                    <a:pt x="1084653" y="692331"/>
                  </a:cubicBezTo>
                  <a:lnTo>
                    <a:pt x="69233" y="692331"/>
                  </a:lnTo>
                  <a:cubicBezTo>
                    <a:pt x="30997" y="692331"/>
                    <a:pt x="0" y="661334"/>
                    <a:pt x="0" y="623098"/>
                  </a:cubicBezTo>
                  <a:lnTo>
                    <a:pt x="0" y="69233"/>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3618" tIns="73618" rIns="73618" bIns="73618" numCol="1" spcCol="1270" anchor="ctr" anchorCtr="0">
              <a:noAutofit/>
            </a:bodyPr>
            <a:lstStyle/>
            <a:p>
              <a:pPr lvl="0" algn="ctr" defTabSz="622300">
                <a:lnSpc>
                  <a:spcPct val="90000"/>
                </a:lnSpc>
                <a:spcBef>
                  <a:spcPct val="0"/>
                </a:spcBef>
                <a:spcAft>
                  <a:spcPct val="35000"/>
                </a:spcAft>
              </a:pPr>
              <a:r>
                <a:rPr lang="en-US" sz="1400" kern="1200" dirty="0" smtClean="0">
                  <a:latin typeface="+mn-lt"/>
                </a:rPr>
                <a:t>Muscle contraction</a:t>
              </a:r>
              <a:endParaRPr lang="en-US" sz="1400" kern="1200" dirty="0">
                <a:latin typeface="+mn-lt"/>
              </a:endParaRPr>
            </a:p>
          </p:txBody>
        </p:sp>
        <p:sp>
          <p:nvSpPr>
            <p:cNvPr id="40" name="Freeform 39"/>
            <p:cNvSpPr/>
            <p:nvPr/>
          </p:nvSpPr>
          <p:spPr>
            <a:xfrm>
              <a:off x="3537276" y="5473975"/>
              <a:ext cx="244623" cy="286163"/>
            </a:xfrm>
            <a:custGeom>
              <a:avLst/>
              <a:gdLst>
                <a:gd name="connsiteX0" fmla="*/ 0 w 244623"/>
                <a:gd name="connsiteY0" fmla="*/ 57233 h 286163"/>
                <a:gd name="connsiteX1" fmla="*/ 122312 w 244623"/>
                <a:gd name="connsiteY1" fmla="*/ 57233 h 286163"/>
                <a:gd name="connsiteX2" fmla="*/ 122312 w 244623"/>
                <a:gd name="connsiteY2" fmla="*/ 0 h 286163"/>
                <a:gd name="connsiteX3" fmla="*/ 244623 w 244623"/>
                <a:gd name="connsiteY3" fmla="*/ 143082 h 286163"/>
                <a:gd name="connsiteX4" fmla="*/ 122312 w 244623"/>
                <a:gd name="connsiteY4" fmla="*/ 286163 h 286163"/>
                <a:gd name="connsiteX5" fmla="*/ 122312 w 244623"/>
                <a:gd name="connsiteY5" fmla="*/ 228930 h 286163"/>
                <a:gd name="connsiteX6" fmla="*/ 0 w 244623"/>
                <a:gd name="connsiteY6" fmla="*/ 228930 h 286163"/>
                <a:gd name="connsiteX7" fmla="*/ 0 w 244623"/>
                <a:gd name="connsiteY7" fmla="*/ 57233 h 286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623" h="286163">
                  <a:moveTo>
                    <a:pt x="0" y="57233"/>
                  </a:moveTo>
                  <a:lnTo>
                    <a:pt x="122312" y="57233"/>
                  </a:lnTo>
                  <a:lnTo>
                    <a:pt x="122312" y="0"/>
                  </a:lnTo>
                  <a:lnTo>
                    <a:pt x="244623" y="143082"/>
                  </a:lnTo>
                  <a:lnTo>
                    <a:pt x="122312" y="286163"/>
                  </a:lnTo>
                  <a:lnTo>
                    <a:pt x="122312" y="228930"/>
                  </a:lnTo>
                  <a:lnTo>
                    <a:pt x="0" y="228930"/>
                  </a:lnTo>
                  <a:lnTo>
                    <a:pt x="0" y="57233"/>
                  </a:lnTo>
                  <a:close/>
                </a:path>
              </a:pathLst>
            </a:cu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dk1">
                <a:hueOff val="0"/>
                <a:satOff val="0"/>
                <a:lumOff val="0"/>
                <a:alphaOff val="0"/>
              </a:schemeClr>
            </a:fontRef>
          </p:style>
          <p:txBody>
            <a:bodyPr spcFirstLastPara="0" vert="horz" wrap="square" lIns="0" tIns="57233" rIns="73387" bIns="57233" numCol="1" spcCol="1270" anchor="ctr" anchorCtr="0">
              <a:noAutofit/>
            </a:bodyPr>
            <a:lstStyle/>
            <a:p>
              <a:pPr lvl="0" algn="ctr" defTabSz="622300">
                <a:lnSpc>
                  <a:spcPct val="90000"/>
                </a:lnSpc>
                <a:spcBef>
                  <a:spcPct val="0"/>
                </a:spcBef>
                <a:spcAft>
                  <a:spcPct val="35000"/>
                </a:spcAft>
              </a:pPr>
              <a:endParaRPr lang="en-US" sz="1400" kern="1200">
                <a:latin typeface="+mn-lt"/>
              </a:endParaRPr>
            </a:p>
          </p:txBody>
        </p:sp>
        <p:sp>
          <p:nvSpPr>
            <p:cNvPr id="41" name="Freeform 40"/>
            <p:cNvSpPr/>
            <p:nvPr/>
          </p:nvSpPr>
          <p:spPr>
            <a:xfrm>
              <a:off x="3897288" y="5270891"/>
              <a:ext cx="1153886" cy="692331"/>
            </a:xfrm>
            <a:custGeom>
              <a:avLst/>
              <a:gdLst>
                <a:gd name="connsiteX0" fmla="*/ 0 w 1153886"/>
                <a:gd name="connsiteY0" fmla="*/ 69233 h 692331"/>
                <a:gd name="connsiteX1" fmla="*/ 69233 w 1153886"/>
                <a:gd name="connsiteY1" fmla="*/ 0 h 692331"/>
                <a:gd name="connsiteX2" fmla="*/ 1084653 w 1153886"/>
                <a:gd name="connsiteY2" fmla="*/ 0 h 692331"/>
                <a:gd name="connsiteX3" fmla="*/ 1153886 w 1153886"/>
                <a:gd name="connsiteY3" fmla="*/ 69233 h 692331"/>
                <a:gd name="connsiteX4" fmla="*/ 1153886 w 1153886"/>
                <a:gd name="connsiteY4" fmla="*/ 623098 h 692331"/>
                <a:gd name="connsiteX5" fmla="*/ 1084653 w 1153886"/>
                <a:gd name="connsiteY5" fmla="*/ 692331 h 692331"/>
                <a:gd name="connsiteX6" fmla="*/ 69233 w 1153886"/>
                <a:gd name="connsiteY6" fmla="*/ 692331 h 692331"/>
                <a:gd name="connsiteX7" fmla="*/ 0 w 1153886"/>
                <a:gd name="connsiteY7" fmla="*/ 623098 h 692331"/>
                <a:gd name="connsiteX8" fmla="*/ 0 w 1153886"/>
                <a:gd name="connsiteY8" fmla="*/ 69233 h 692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3886" h="692331">
                  <a:moveTo>
                    <a:pt x="0" y="69233"/>
                  </a:moveTo>
                  <a:cubicBezTo>
                    <a:pt x="0" y="30997"/>
                    <a:pt x="30997" y="0"/>
                    <a:pt x="69233" y="0"/>
                  </a:cubicBezTo>
                  <a:lnTo>
                    <a:pt x="1084653" y="0"/>
                  </a:lnTo>
                  <a:cubicBezTo>
                    <a:pt x="1122889" y="0"/>
                    <a:pt x="1153886" y="30997"/>
                    <a:pt x="1153886" y="69233"/>
                  </a:cubicBezTo>
                  <a:lnTo>
                    <a:pt x="1153886" y="623098"/>
                  </a:lnTo>
                  <a:cubicBezTo>
                    <a:pt x="1153886" y="661334"/>
                    <a:pt x="1122889" y="692331"/>
                    <a:pt x="1084653" y="692331"/>
                  </a:cubicBezTo>
                  <a:lnTo>
                    <a:pt x="69233" y="692331"/>
                  </a:lnTo>
                  <a:cubicBezTo>
                    <a:pt x="30997" y="692331"/>
                    <a:pt x="0" y="661334"/>
                    <a:pt x="0" y="623098"/>
                  </a:cubicBezTo>
                  <a:lnTo>
                    <a:pt x="0" y="69233"/>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3618" tIns="73618" rIns="73618" bIns="73618" numCol="1" spcCol="1270" anchor="ctr" anchorCtr="0">
              <a:noAutofit/>
            </a:bodyPr>
            <a:lstStyle/>
            <a:p>
              <a:pPr lvl="0" algn="ctr" defTabSz="622300">
                <a:lnSpc>
                  <a:spcPct val="90000"/>
                </a:lnSpc>
                <a:spcBef>
                  <a:spcPct val="0"/>
                </a:spcBef>
                <a:spcAft>
                  <a:spcPct val="35000"/>
                </a:spcAft>
              </a:pPr>
              <a:r>
                <a:rPr lang="en-US" sz="1400" kern="1200" dirty="0" smtClean="0">
                  <a:latin typeface="+mn-lt"/>
                </a:rPr>
                <a:t>Reciprocal inhibition of antagonist</a:t>
              </a:r>
              <a:endParaRPr lang="en-US" sz="1400" kern="1200" dirty="0">
                <a:latin typeface="+mn-lt"/>
              </a:endParaRPr>
            </a:p>
          </p:txBody>
        </p:sp>
      </p:grpSp>
      <p:sp>
        <p:nvSpPr>
          <p:cNvPr id="9" name="Rectangle 8"/>
          <p:cNvSpPr/>
          <p:nvPr/>
        </p:nvSpPr>
        <p:spPr>
          <a:xfrm>
            <a:off x="1328954" y="2166681"/>
            <a:ext cx="3108688" cy="576064"/>
          </a:xfrm>
          <a:prstGeom prst="rect">
            <a:avLst/>
          </a:prstGeom>
          <a:solidFill>
            <a:schemeClr val="accent2">
              <a:lumMod val="40000"/>
              <a:lumOff val="60000"/>
            </a:scheme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solidFill>
                  <a:schemeClr val="bg1"/>
                </a:solidFill>
              </a:rPr>
              <a:t>Stretch reflex</a:t>
            </a:r>
            <a:endParaRPr lang="en-US" dirty="0">
              <a:solidFill>
                <a:schemeClr val="bg1"/>
              </a:solidFill>
            </a:endParaRPr>
          </a:p>
        </p:txBody>
      </p:sp>
      <p:grpSp>
        <p:nvGrpSpPr>
          <p:cNvPr id="42" name="Group 41"/>
          <p:cNvGrpSpPr/>
          <p:nvPr/>
        </p:nvGrpSpPr>
        <p:grpSpPr>
          <a:xfrm>
            <a:off x="6896784" y="3113471"/>
            <a:ext cx="4169122" cy="3000103"/>
            <a:chOff x="7538242" y="3046837"/>
            <a:chExt cx="4169122" cy="2852557"/>
          </a:xfrm>
        </p:grpSpPr>
        <p:sp>
          <p:nvSpPr>
            <p:cNvPr id="43" name="Freeform 42"/>
            <p:cNvSpPr/>
            <p:nvPr/>
          </p:nvSpPr>
          <p:spPr>
            <a:xfrm>
              <a:off x="7538242" y="3046837"/>
              <a:ext cx="1097137" cy="658282"/>
            </a:xfrm>
            <a:custGeom>
              <a:avLst/>
              <a:gdLst>
                <a:gd name="connsiteX0" fmla="*/ 0 w 1097137"/>
                <a:gd name="connsiteY0" fmla="*/ 65828 h 658282"/>
                <a:gd name="connsiteX1" fmla="*/ 65828 w 1097137"/>
                <a:gd name="connsiteY1" fmla="*/ 0 h 658282"/>
                <a:gd name="connsiteX2" fmla="*/ 1031309 w 1097137"/>
                <a:gd name="connsiteY2" fmla="*/ 0 h 658282"/>
                <a:gd name="connsiteX3" fmla="*/ 1097137 w 1097137"/>
                <a:gd name="connsiteY3" fmla="*/ 65828 h 658282"/>
                <a:gd name="connsiteX4" fmla="*/ 1097137 w 1097137"/>
                <a:gd name="connsiteY4" fmla="*/ 592454 h 658282"/>
                <a:gd name="connsiteX5" fmla="*/ 1031309 w 1097137"/>
                <a:gd name="connsiteY5" fmla="*/ 658282 h 658282"/>
                <a:gd name="connsiteX6" fmla="*/ 65828 w 1097137"/>
                <a:gd name="connsiteY6" fmla="*/ 658282 h 658282"/>
                <a:gd name="connsiteX7" fmla="*/ 0 w 1097137"/>
                <a:gd name="connsiteY7" fmla="*/ 592454 h 658282"/>
                <a:gd name="connsiteX8" fmla="*/ 0 w 1097137"/>
                <a:gd name="connsiteY8" fmla="*/ 65828 h 658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137" h="658282">
                  <a:moveTo>
                    <a:pt x="0" y="65828"/>
                  </a:moveTo>
                  <a:cubicBezTo>
                    <a:pt x="0" y="29472"/>
                    <a:pt x="29472" y="0"/>
                    <a:pt x="65828" y="0"/>
                  </a:cubicBezTo>
                  <a:lnTo>
                    <a:pt x="1031309" y="0"/>
                  </a:lnTo>
                  <a:cubicBezTo>
                    <a:pt x="1067665" y="0"/>
                    <a:pt x="1097137" y="29472"/>
                    <a:pt x="1097137" y="65828"/>
                  </a:cubicBezTo>
                  <a:lnTo>
                    <a:pt x="1097137" y="592454"/>
                  </a:lnTo>
                  <a:cubicBezTo>
                    <a:pt x="1097137" y="628810"/>
                    <a:pt x="1067665" y="658282"/>
                    <a:pt x="1031309" y="658282"/>
                  </a:cubicBezTo>
                  <a:lnTo>
                    <a:pt x="65828" y="658282"/>
                  </a:lnTo>
                  <a:cubicBezTo>
                    <a:pt x="29472" y="658282"/>
                    <a:pt x="0" y="628810"/>
                    <a:pt x="0" y="592454"/>
                  </a:cubicBezTo>
                  <a:lnTo>
                    <a:pt x="0" y="65828"/>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2620" tIns="72620" rIns="72620" bIns="72620" numCol="1" spcCol="1270" anchor="ctr" anchorCtr="0">
              <a:noAutofit/>
            </a:bodyPr>
            <a:lstStyle/>
            <a:p>
              <a:pPr lvl="0" algn="ctr" defTabSz="622300">
                <a:lnSpc>
                  <a:spcPct val="90000"/>
                </a:lnSpc>
                <a:spcBef>
                  <a:spcPct val="0"/>
                </a:spcBef>
                <a:spcAft>
                  <a:spcPct val="35000"/>
                </a:spcAft>
              </a:pPr>
              <a:r>
                <a:rPr lang="en-US" sz="1400" kern="1200" dirty="0" smtClean="0">
                  <a:latin typeface="+mn-lt"/>
                </a:rPr>
                <a:t>Over stretch</a:t>
              </a:r>
              <a:endParaRPr lang="en-US" sz="1400" kern="1200" dirty="0">
                <a:latin typeface="+mn-lt"/>
              </a:endParaRPr>
            </a:p>
          </p:txBody>
        </p:sp>
        <p:sp>
          <p:nvSpPr>
            <p:cNvPr id="44" name="Freeform 43"/>
            <p:cNvSpPr/>
            <p:nvPr/>
          </p:nvSpPr>
          <p:spPr>
            <a:xfrm>
              <a:off x="8731928" y="3239933"/>
              <a:ext cx="232593" cy="272090"/>
            </a:xfrm>
            <a:custGeom>
              <a:avLst/>
              <a:gdLst>
                <a:gd name="connsiteX0" fmla="*/ 0 w 232593"/>
                <a:gd name="connsiteY0" fmla="*/ 54418 h 272090"/>
                <a:gd name="connsiteX1" fmla="*/ 116297 w 232593"/>
                <a:gd name="connsiteY1" fmla="*/ 54418 h 272090"/>
                <a:gd name="connsiteX2" fmla="*/ 116297 w 232593"/>
                <a:gd name="connsiteY2" fmla="*/ 0 h 272090"/>
                <a:gd name="connsiteX3" fmla="*/ 232593 w 232593"/>
                <a:gd name="connsiteY3" fmla="*/ 136045 h 272090"/>
                <a:gd name="connsiteX4" fmla="*/ 116297 w 232593"/>
                <a:gd name="connsiteY4" fmla="*/ 272090 h 272090"/>
                <a:gd name="connsiteX5" fmla="*/ 116297 w 232593"/>
                <a:gd name="connsiteY5" fmla="*/ 217672 h 272090"/>
                <a:gd name="connsiteX6" fmla="*/ 0 w 232593"/>
                <a:gd name="connsiteY6" fmla="*/ 217672 h 272090"/>
                <a:gd name="connsiteX7" fmla="*/ 0 w 232593"/>
                <a:gd name="connsiteY7" fmla="*/ 54418 h 272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2593" h="272090">
                  <a:moveTo>
                    <a:pt x="0" y="54418"/>
                  </a:moveTo>
                  <a:lnTo>
                    <a:pt x="116297" y="54418"/>
                  </a:lnTo>
                  <a:lnTo>
                    <a:pt x="116297" y="0"/>
                  </a:lnTo>
                  <a:lnTo>
                    <a:pt x="232593" y="136045"/>
                  </a:lnTo>
                  <a:lnTo>
                    <a:pt x="116297" y="272090"/>
                  </a:lnTo>
                  <a:lnTo>
                    <a:pt x="116297" y="217672"/>
                  </a:lnTo>
                  <a:lnTo>
                    <a:pt x="0" y="217672"/>
                  </a:lnTo>
                  <a:lnTo>
                    <a:pt x="0" y="54418"/>
                  </a:lnTo>
                  <a:close/>
                </a:path>
              </a:pathLst>
            </a:cu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dk1">
                <a:hueOff val="0"/>
                <a:satOff val="0"/>
                <a:lumOff val="0"/>
                <a:alphaOff val="0"/>
              </a:schemeClr>
            </a:fontRef>
          </p:style>
          <p:txBody>
            <a:bodyPr spcFirstLastPara="0" vert="horz" wrap="square" lIns="0" tIns="54418" rIns="69778" bIns="54418" numCol="1" spcCol="1270" anchor="ctr" anchorCtr="0">
              <a:noAutofit/>
            </a:bodyPr>
            <a:lstStyle/>
            <a:p>
              <a:pPr lvl="0" algn="ctr" defTabSz="622300">
                <a:lnSpc>
                  <a:spcPct val="90000"/>
                </a:lnSpc>
                <a:spcBef>
                  <a:spcPct val="0"/>
                </a:spcBef>
                <a:spcAft>
                  <a:spcPct val="35000"/>
                </a:spcAft>
              </a:pPr>
              <a:endParaRPr lang="en-US" sz="1400" kern="1200">
                <a:latin typeface="+mn-lt"/>
              </a:endParaRPr>
            </a:p>
          </p:txBody>
        </p:sp>
        <p:sp>
          <p:nvSpPr>
            <p:cNvPr id="45" name="Freeform 44"/>
            <p:cNvSpPr/>
            <p:nvPr/>
          </p:nvSpPr>
          <p:spPr>
            <a:xfrm>
              <a:off x="9074235" y="3046837"/>
              <a:ext cx="1097137" cy="658282"/>
            </a:xfrm>
            <a:custGeom>
              <a:avLst/>
              <a:gdLst>
                <a:gd name="connsiteX0" fmla="*/ 0 w 1097137"/>
                <a:gd name="connsiteY0" fmla="*/ 65828 h 658282"/>
                <a:gd name="connsiteX1" fmla="*/ 65828 w 1097137"/>
                <a:gd name="connsiteY1" fmla="*/ 0 h 658282"/>
                <a:gd name="connsiteX2" fmla="*/ 1031309 w 1097137"/>
                <a:gd name="connsiteY2" fmla="*/ 0 h 658282"/>
                <a:gd name="connsiteX3" fmla="*/ 1097137 w 1097137"/>
                <a:gd name="connsiteY3" fmla="*/ 65828 h 658282"/>
                <a:gd name="connsiteX4" fmla="*/ 1097137 w 1097137"/>
                <a:gd name="connsiteY4" fmla="*/ 592454 h 658282"/>
                <a:gd name="connsiteX5" fmla="*/ 1031309 w 1097137"/>
                <a:gd name="connsiteY5" fmla="*/ 658282 h 658282"/>
                <a:gd name="connsiteX6" fmla="*/ 65828 w 1097137"/>
                <a:gd name="connsiteY6" fmla="*/ 658282 h 658282"/>
                <a:gd name="connsiteX7" fmla="*/ 0 w 1097137"/>
                <a:gd name="connsiteY7" fmla="*/ 592454 h 658282"/>
                <a:gd name="connsiteX8" fmla="*/ 0 w 1097137"/>
                <a:gd name="connsiteY8" fmla="*/ 65828 h 658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137" h="658282">
                  <a:moveTo>
                    <a:pt x="0" y="65828"/>
                  </a:moveTo>
                  <a:cubicBezTo>
                    <a:pt x="0" y="29472"/>
                    <a:pt x="29472" y="0"/>
                    <a:pt x="65828" y="0"/>
                  </a:cubicBezTo>
                  <a:lnTo>
                    <a:pt x="1031309" y="0"/>
                  </a:lnTo>
                  <a:cubicBezTo>
                    <a:pt x="1067665" y="0"/>
                    <a:pt x="1097137" y="29472"/>
                    <a:pt x="1097137" y="65828"/>
                  </a:cubicBezTo>
                  <a:lnTo>
                    <a:pt x="1097137" y="592454"/>
                  </a:lnTo>
                  <a:cubicBezTo>
                    <a:pt x="1097137" y="628810"/>
                    <a:pt x="1067665" y="658282"/>
                    <a:pt x="1031309" y="658282"/>
                  </a:cubicBezTo>
                  <a:lnTo>
                    <a:pt x="65828" y="658282"/>
                  </a:lnTo>
                  <a:cubicBezTo>
                    <a:pt x="29472" y="658282"/>
                    <a:pt x="0" y="628810"/>
                    <a:pt x="0" y="592454"/>
                  </a:cubicBezTo>
                  <a:lnTo>
                    <a:pt x="0" y="65828"/>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2620" tIns="72620" rIns="72620" bIns="72620" numCol="1" spcCol="1270" anchor="ctr" anchorCtr="0">
              <a:noAutofit/>
            </a:bodyPr>
            <a:lstStyle/>
            <a:p>
              <a:pPr lvl="0" algn="ctr" defTabSz="622300">
                <a:lnSpc>
                  <a:spcPct val="90000"/>
                </a:lnSpc>
                <a:spcBef>
                  <a:spcPct val="0"/>
                </a:spcBef>
                <a:spcAft>
                  <a:spcPct val="35000"/>
                </a:spcAft>
              </a:pPr>
              <a:r>
                <a:rPr lang="en-US" sz="1400" kern="1200" dirty="0" smtClean="0">
                  <a:latin typeface="+mn-lt"/>
                </a:rPr>
                <a:t>Golgi organ tendon</a:t>
              </a:r>
              <a:endParaRPr lang="en-US" sz="1400" kern="1200" dirty="0">
                <a:latin typeface="+mn-lt"/>
              </a:endParaRPr>
            </a:p>
          </p:txBody>
        </p:sp>
        <p:sp>
          <p:nvSpPr>
            <p:cNvPr id="46" name="Freeform 45"/>
            <p:cNvSpPr/>
            <p:nvPr/>
          </p:nvSpPr>
          <p:spPr>
            <a:xfrm>
              <a:off x="10267920" y="3239933"/>
              <a:ext cx="232593" cy="272090"/>
            </a:xfrm>
            <a:custGeom>
              <a:avLst/>
              <a:gdLst>
                <a:gd name="connsiteX0" fmla="*/ 0 w 232593"/>
                <a:gd name="connsiteY0" fmla="*/ 54418 h 272090"/>
                <a:gd name="connsiteX1" fmla="*/ 116297 w 232593"/>
                <a:gd name="connsiteY1" fmla="*/ 54418 h 272090"/>
                <a:gd name="connsiteX2" fmla="*/ 116297 w 232593"/>
                <a:gd name="connsiteY2" fmla="*/ 0 h 272090"/>
                <a:gd name="connsiteX3" fmla="*/ 232593 w 232593"/>
                <a:gd name="connsiteY3" fmla="*/ 136045 h 272090"/>
                <a:gd name="connsiteX4" fmla="*/ 116297 w 232593"/>
                <a:gd name="connsiteY4" fmla="*/ 272090 h 272090"/>
                <a:gd name="connsiteX5" fmla="*/ 116297 w 232593"/>
                <a:gd name="connsiteY5" fmla="*/ 217672 h 272090"/>
                <a:gd name="connsiteX6" fmla="*/ 0 w 232593"/>
                <a:gd name="connsiteY6" fmla="*/ 217672 h 272090"/>
                <a:gd name="connsiteX7" fmla="*/ 0 w 232593"/>
                <a:gd name="connsiteY7" fmla="*/ 54418 h 272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2593" h="272090">
                  <a:moveTo>
                    <a:pt x="0" y="54418"/>
                  </a:moveTo>
                  <a:lnTo>
                    <a:pt x="116297" y="54418"/>
                  </a:lnTo>
                  <a:lnTo>
                    <a:pt x="116297" y="0"/>
                  </a:lnTo>
                  <a:lnTo>
                    <a:pt x="232593" y="136045"/>
                  </a:lnTo>
                  <a:lnTo>
                    <a:pt x="116297" y="272090"/>
                  </a:lnTo>
                  <a:lnTo>
                    <a:pt x="116297" y="217672"/>
                  </a:lnTo>
                  <a:lnTo>
                    <a:pt x="0" y="217672"/>
                  </a:lnTo>
                  <a:lnTo>
                    <a:pt x="0" y="54418"/>
                  </a:lnTo>
                  <a:close/>
                </a:path>
              </a:pathLst>
            </a:cu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dk1">
                <a:hueOff val="0"/>
                <a:satOff val="0"/>
                <a:lumOff val="0"/>
                <a:alphaOff val="0"/>
              </a:schemeClr>
            </a:fontRef>
          </p:style>
          <p:txBody>
            <a:bodyPr spcFirstLastPara="0" vert="horz" wrap="square" lIns="0" tIns="54418" rIns="69778" bIns="54418" numCol="1" spcCol="1270" anchor="ctr" anchorCtr="0">
              <a:noAutofit/>
            </a:bodyPr>
            <a:lstStyle/>
            <a:p>
              <a:pPr lvl="0" algn="ctr" defTabSz="622300">
                <a:lnSpc>
                  <a:spcPct val="90000"/>
                </a:lnSpc>
                <a:spcBef>
                  <a:spcPct val="0"/>
                </a:spcBef>
                <a:spcAft>
                  <a:spcPct val="35000"/>
                </a:spcAft>
              </a:pPr>
              <a:endParaRPr lang="en-US" sz="1400" kern="1200">
                <a:latin typeface="+mn-lt"/>
              </a:endParaRPr>
            </a:p>
          </p:txBody>
        </p:sp>
        <p:sp>
          <p:nvSpPr>
            <p:cNvPr id="47" name="Freeform 46"/>
            <p:cNvSpPr/>
            <p:nvPr/>
          </p:nvSpPr>
          <p:spPr>
            <a:xfrm>
              <a:off x="10610227" y="3046837"/>
              <a:ext cx="1097137" cy="658282"/>
            </a:xfrm>
            <a:custGeom>
              <a:avLst/>
              <a:gdLst>
                <a:gd name="connsiteX0" fmla="*/ 0 w 1097137"/>
                <a:gd name="connsiteY0" fmla="*/ 65828 h 658282"/>
                <a:gd name="connsiteX1" fmla="*/ 65828 w 1097137"/>
                <a:gd name="connsiteY1" fmla="*/ 0 h 658282"/>
                <a:gd name="connsiteX2" fmla="*/ 1031309 w 1097137"/>
                <a:gd name="connsiteY2" fmla="*/ 0 h 658282"/>
                <a:gd name="connsiteX3" fmla="*/ 1097137 w 1097137"/>
                <a:gd name="connsiteY3" fmla="*/ 65828 h 658282"/>
                <a:gd name="connsiteX4" fmla="*/ 1097137 w 1097137"/>
                <a:gd name="connsiteY4" fmla="*/ 592454 h 658282"/>
                <a:gd name="connsiteX5" fmla="*/ 1031309 w 1097137"/>
                <a:gd name="connsiteY5" fmla="*/ 658282 h 658282"/>
                <a:gd name="connsiteX6" fmla="*/ 65828 w 1097137"/>
                <a:gd name="connsiteY6" fmla="*/ 658282 h 658282"/>
                <a:gd name="connsiteX7" fmla="*/ 0 w 1097137"/>
                <a:gd name="connsiteY7" fmla="*/ 592454 h 658282"/>
                <a:gd name="connsiteX8" fmla="*/ 0 w 1097137"/>
                <a:gd name="connsiteY8" fmla="*/ 65828 h 658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137" h="658282">
                  <a:moveTo>
                    <a:pt x="0" y="65828"/>
                  </a:moveTo>
                  <a:cubicBezTo>
                    <a:pt x="0" y="29472"/>
                    <a:pt x="29472" y="0"/>
                    <a:pt x="65828" y="0"/>
                  </a:cubicBezTo>
                  <a:lnTo>
                    <a:pt x="1031309" y="0"/>
                  </a:lnTo>
                  <a:cubicBezTo>
                    <a:pt x="1067665" y="0"/>
                    <a:pt x="1097137" y="29472"/>
                    <a:pt x="1097137" y="65828"/>
                  </a:cubicBezTo>
                  <a:lnTo>
                    <a:pt x="1097137" y="592454"/>
                  </a:lnTo>
                  <a:cubicBezTo>
                    <a:pt x="1097137" y="628810"/>
                    <a:pt x="1067665" y="658282"/>
                    <a:pt x="1031309" y="658282"/>
                  </a:cubicBezTo>
                  <a:lnTo>
                    <a:pt x="65828" y="658282"/>
                  </a:lnTo>
                  <a:cubicBezTo>
                    <a:pt x="29472" y="658282"/>
                    <a:pt x="0" y="628810"/>
                    <a:pt x="0" y="592454"/>
                  </a:cubicBezTo>
                  <a:lnTo>
                    <a:pt x="0" y="65828"/>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2620" tIns="72620" rIns="72620" bIns="72620" numCol="1" spcCol="1270" anchor="ctr" anchorCtr="0">
              <a:noAutofit/>
            </a:bodyPr>
            <a:lstStyle/>
            <a:p>
              <a:pPr lvl="0" algn="ctr" defTabSz="622300">
                <a:lnSpc>
                  <a:spcPct val="90000"/>
                </a:lnSpc>
                <a:spcBef>
                  <a:spcPct val="0"/>
                </a:spcBef>
                <a:spcAft>
                  <a:spcPct val="35000"/>
                </a:spcAft>
              </a:pPr>
              <a:r>
                <a:rPr lang="en-US" sz="1400" kern="1200" dirty="0" smtClean="0">
                  <a:latin typeface="+mn-lt"/>
                </a:rPr>
                <a:t>Afferent 1b</a:t>
              </a:r>
              <a:endParaRPr lang="en-US" sz="1400" kern="1200" dirty="0">
                <a:latin typeface="+mn-lt"/>
              </a:endParaRPr>
            </a:p>
          </p:txBody>
        </p:sp>
        <p:sp>
          <p:nvSpPr>
            <p:cNvPr id="48" name="Freeform 47"/>
            <p:cNvSpPr/>
            <p:nvPr/>
          </p:nvSpPr>
          <p:spPr>
            <a:xfrm>
              <a:off x="11022750" y="3801667"/>
              <a:ext cx="272091" cy="232594"/>
            </a:xfrm>
            <a:custGeom>
              <a:avLst/>
              <a:gdLst>
                <a:gd name="connsiteX0" fmla="*/ 0 w 232593"/>
                <a:gd name="connsiteY0" fmla="*/ 54418 h 272090"/>
                <a:gd name="connsiteX1" fmla="*/ 116297 w 232593"/>
                <a:gd name="connsiteY1" fmla="*/ 54418 h 272090"/>
                <a:gd name="connsiteX2" fmla="*/ 116297 w 232593"/>
                <a:gd name="connsiteY2" fmla="*/ 0 h 272090"/>
                <a:gd name="connsiteX3" fmla="*/ 232593 w 232593"/>
                <a:gd name="connsiteY3" fmla="*/ 136045 h 272090"/>
                <a:gd name="connsiteX4" fmla="*/ 116297 w 232593"/>
                <a:gd name="connsiteY4" fmla="*/ 272090 h 272090"/>
                <a:gd name="connsiteX5" fmla="*/ 116297 w 232593"/>
                <a:gd name="connsiteY5" fmla="*/ 217672 h 272090"/>
                <a:gd name="connsiteX6" fmla="*/ 0 w 232593"/>
                <a:gd name="connsiteY6" fmla="*/ 217672 h 272090"/>
                <a:gd name="connsiteX7" fmla="*/ 0 w 232593"/>
                <a:gd name="connsiteY7" fmla="*/ 54418 h 272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2593" h="272090">
                  <a:moveTo>
                    <a:pt x="186074" y="1"/>
                  </a:moveTo>
                  <a:lnTo>
                    <a:pt x="186074" y="136046"/>
                  </a:lnTo>
                  <a:lnTo>
                    <a:pt x="232593" y="136046"/>
                  </a:lnTo>
                  <a:lnTo>
                    <a:pt x="116297" y="272089"/>
                  </a:lnTo>
                  <a:lnTo>
                    <a:pt x="0" y="136046"/>
                  </a:lnTo>
                  <a:lnTo>
                    <a:pt x="46519" y="136046"/>
                  </a:lnTo>
                  <a:lnTo>
                    <a:pt x="46519" y="1"/>
                  </a:lnTo>
                  <a:lnTo>
                    <a:pt x="186074" y="1"/>
                  </a:lnTo>
                  <a:close/>
                </a:path>
              </a:pathLst>
            </a:cu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dk1">
                <a:hueOff val="0"/>
                <a:satOff val="0"/>
                <a:lumOff val="0"/>
                <a:alphaOff val="0"/>
              </a:schemeClr>
            </a:fontRef>
          </p:style>
          <p:txBody>
            <a:bodyPr spcFirstLastPara="0" vert="horz" wrap="square" lIns="54419" tIns="0" rIns="54418" bIns="69779" numCol="1" spcCol="1270" anchor="ctr" anchorCtr="0">
              <a:noAutofit/>
            </a:bodyPr>
            <a:lstStyle/>
            <a:p>
              <a:pPr lvl="0" algn="ctr" defTabSz="622300">
                <a:lnSpc>
                  <a:spcPct val="90000"/>
                </a:lnSpc>
                <a:spcBef>
                  <a:spcPct val="0"/>
                </a:spcBef>
                <a:spcAft>
                  <a:spcPct val="35000"/>
                </a:spcAft>
              </a:pPr>
              <a:endParaRPr lang="en-US" sz="1400" kern="1200">
                <a:latin typeface="+mn-lt"/>
              </a:endParaRPr>
            </a:p>
          </p:txBody>
        </p:sp>
        <p:sp>
          <p:nvSpPr>
            <p:cNvPr id="49" name="Freeform 48"/>
            <p:cNvSpPr/>
            <p:nvPr/>
          </p:nvSpPr>
          <p:spPr>
            <a:xfrm>
              <a:off x="10610227" y="4143974"/>
              <a:ext cx="1097137" cy="658282"/>
            </a:xfrm>
            <a:custGeom>
              <a:avLst/>
              <a:gdLst>
                <a:gd name="connsiteX0" fmla="*/ 0 w 1097137"/>
                <a:gd name="connsiteY0" fmla="*/ 65828 h 658282"/>
                <a:gd name="connsiteX1" fmla="*/ 65828 w 1097137"/>
                <a:gd name="connsiteY1" fmla="*/ 0 h 658282"/>
                <a:gd name="connsiteX2" fmla="*/ 1031309 w 1097137"/>
                <a:gd name="connsiteY2" fmla="*/ 0 h 658282"/>
                <a:gd name="connsiteX3" fmla="*/ 1097137 w 1097137"/>
                <a:gd name="connsiteY3" fmla="*/ 65828 h 658282"/>
                <a:gd name="connsiteX4" fmla="*/ 1097137 w 1097137"/>
                <a:gd name="connsiteY4" fmla="*/ 592454 h 658282"/>
                <a:gd name="connsiteX5" fmla="*/ 1031309 w 1097137"/>
                <a:gd name="connsiteY5" fmla="*/ 658282 h 658282"/>
                <a:gd name="connsiteX6" fmla="*/ 65828 w 1097137"/>
                <a:gd name="connsiteY6" fmla="*/ 658282 h 658282"/>
                <a:gd name="connsiteX7" fmla="*/ 0 w 1097137"/>
                <a:gd name="connsiteY7" fmla="*/ 592454 h 658282"/>
                <a:gd name="connsiteX8" fmla="*/ 0 w 1097137"/>
                <a:gd name="connsiteY8" fmla="*/ 65828 h 658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137" h="658282">
                  <a:moveTo>
                    <a:pt x="0" y="65828"/>
                  </a:moveTo>
                  <a:cubicBezTo>
                    <a:pt x="0" y="29472"/>
                    <a:pt x="29472" y="0"/>
                    <a:pt x="65828" y="0"/>
                  </a:cubicBezTo>
                  <a:lnTo>
                    <a:pt x="1031309" y="0"/>
                  </a:lnTo>
                  <a:cubicBezTo>
                    <a:pt x="1067665" y="0"/>
                    <a:pt x="1097137" y="29472"/>
                    <a:pt x="1097137" y="65828"/>
                  </a:cubicBezTo>
                  <a:lnTo>
                    <a:pt x="1097137" y="592454"/>
                  </a:lnTo>
                  <a:cubicBezTo>
                    <a:pt x="1097137" y="628810"/>
                    <a:pt x="1067665" y="658282"/>
                    <a:pt x="1031309" y="658282"/>
                  </a:cubicBezTo>
                  <a:lnTo>
                    <a:pt x="65828" y="658282"/>
                  </a:lnTo>
                  <a:cubicBezTo>
                    <a:pt x="29472" y="658282"/>
                    <a:pt x="0" y="628810"/>
                    <a:pt x="0" y="592454"/>
                  </a:cubicBezTo>
                  <a:lnTo>
                    <a:pt x="0" y="65828"/>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2620" tIns="72620" rIns="72620" bIns="72620" numCol="1" spcCol="1270" anchor="ctr" anchorCtr="0">
              <a:noAutofit/>
            </a:bodyPr>
            <a:lstStyle/>
            <a:p>
              <a:pPr lvl="0" algn="ctr" defTabSz="622300">
                <a:lnSpc>
                  <a:spcPct val="90000"/>
                </a:lnSpc>
                <a:spcBef>
                  <a:spcPct val="0"/>
                </a:spcBef>
                <a:spcAft>
                  <a:spcPct val="35000"/>
                </a:spcAft>
              </a:pPr>
              <a:r>
                <a:rPr lang="en-US" sz="1400" kern="1200" dirty="0" smtClean="0">
                  <a:latin typeface="+mn-lt"/>
                </a:rPr>
                <a:t>Spinal cord (center)</a:t>
              </a:r>
              <a:endParaRPr lang="en-US" sz="1400" kern="1200" dirty="0">
                <a:latin typeface="+mn-lt"/>
              </a:endParaRPr>
            </a:p>
          </p:txBody>
        </p:sp>
        <p:sp>
          <p:nvSpPr>
            <p:cNvPr id="50" name="Freeform 49"/>
            <p:cNvSpPr/>
            <p:nvPr/>
          </p:nvSpPr>
          <p:spPr>
            <a:xfrm rot="21600000">
              <a:off x="10281086" y="4337070"/>
              <a:ext cx="232593" cy="272091"/>
            </a:xfrm>
            <a:custGeom>
              <a:avLst/>
              <a:gdLst>
                <a:gd name="connsiteX0" fmla="*/ 0 w 232593"/>
                <a:gd name="connsiteY0" fmla="*/ 54418 h 272090"/>
                <a:gd name="connsiteX1" fmla="*/ 116297 w 232593"/>
                <a:gd name="connsiteY1" fmla="*/ 54418 h 272090"/>
                <a:gd name="connsiteX2" fmla="*/ 116297 w 232593"/>
                <a:gd name="connsiteY2" fmla="*/ 0 h 272090"/>
                <a:gd name="connsiteX3" fmla="*/ 232593 w 232593"/>
                <a:gd name="connsiteY3" fmla="*/ 136045 h 272090"/>
                <a:gd name="connsiteX4" fmla="*/ 116297 w 232593"/>
                <a:gd name="connsiteY4" fmla="*/ 272090 h 272090"/>
                <a:gd name="connsiteX5" fmla="*/ 116297 w 232593"/>
                <a:gd name="connsiteY5" fmla="*/ 217672 h 272090"/>
                <a:gd name="connsiteX6" fmla="*/ 0 w 232593"/>
                <a:gd name="connsiteY6" fmla="*/ 217672 h 272090"/>
                <a:gd name="connsiteX7" fmla="*/ 0 w 232593"/>
                <a:gd name="connsiteY7" fmla="*/ 54418 h 272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2593" h="272090">
                  <a:moveTo>
                    <a:pt x="232593" y="217672"/>
                  </a:moveTo>
                  <a:lnTo>
                    <a:pt x="116296" y="217672"/>
                  </a:lnTo>
                  <a:lnTo>
                    <a:pt x="116296" y="272090"/>
                  </a:lnTo>
                  <a:lnTo>
                    <a:pt x="0" y="136045"/>
                  </a:lnTo>
                  <a:lnTo>
                    <a:pt x="116296" y="0"/>
                  </a:lnTo>
                  <a:lnTo>
                    <a:pt x="116296" y="54418"/>
                  </a:lnTo>
                  <a:lnTo>
                    <a:pt x="232593" y="54418"/>
                  </a:lnTo>
                  <a:lnTo>
                    <a:pt x="232593" y="217672"/>
                  </a:lnTo>
                  <a:close/>
                </a:path>
              </a:pathLst>
            </a:cu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dk1">
                <a:hueOff val="0"/>
                <a:satOff val="0"/>
                <a:lumOff val="0"/>
                <a:alphaOff val="0"/>
              </a:schemeClr>
            </a:fontRef>
          </p:style>
          <p:txBody>
            <a:bodyPr spcFirstLastPara="0" vert="horz" wrap="square" lIns="69778" tIns="54418" rIns="0" bIns="54419" numCol="1" spcCol="1270" anchor="ctr" anchorCtr="0">
              <a:noAutofit/>
            </a:bodyPr>
            <a:lstStyle/>
            <a:p>
              <a:pPr lvl="0" algn="ctr" defTabSz="622300">
                <a:lnSpc>
                  <a:spcPct val="90000"/>
                </a:lnSpc>
                <a:spcBef>
                  <a:spcPct val="0"/>
                </a:spcBef>
                <a:spcAft>
                  <a:spcPct val="35000"/>
                </a:spcAft>
              </a:pPr>
              <a:endParaRPr lang="en-US" sz="1400" kern="1200">
                <a:latin typeface="+mn-lt"/>
              </a:endParaRPr>
            </a:p>
          </p:txBody>
        </p:sp>
        <p:sp>
          <p:nvSpPr>
            <p:cNvPr id="51" name="Freeform 50"/>
            <p:cNvSpPr/>
            <p:nvPr/>
          </p:nvSpPr>
          <p:spPr>
            <a:xfrm>
              <a:off x="9074235" y="4143974"/>
              <a:ext cx="1097137" cy="658282"/>
            </a:xfrm>
            <a:custGeom>
              <a:avLst/>
              <a:gdLst>
                <a:gd name="connsiteX0" fmla="*/ 0 w 1097137"/>
                <a:gd name="connsiteY0" fmla="*/ 65828 h 658282"/>
                <a:gd name="connsiteX1" fmla="*/ 65828 w 1097137"/>
                <a:gd name="connsiteY1" fmla="*/ 0 h 658282"/>
                <a:gd name="connsiteX2" fmla="*/ 1031309 w 1097137"/>
                <a:gd name="connsiteY2" fmla="*/ 0 h 658282"/>
                <a:gd name="connsiteX3" fmla="*/ 1097137 w 1097137"/>
                <a:gd name="connsiteY3" fmla="*/ 65828 h 658282"/>
                <a:gd name="connsiteX4" fmla="*/ 1097137 w 1097137"/>
                <a:gd name="connsiteY4" fmla="*/ 592454 h 658282"/>
                <a:gd name="connsiteX5" fmla="*/ 1031309 w 1097137"/>
                <a:gd name="connsiteY5" fmla="*/ 658282 h 658282"/>
                <a:gd name="connsiteX6" fmla="*/ 65828 w 1097137"/>
                <a:gd name="connsiteY6" fmla="*/ 658282 h 658282"/>
                <a:gd name="connsiteX7" fmla="*/ 0 w 1097137"/>
                <a:gd name="connsiteY7" fmla="*/ 592454 h 658282"/>
                <a:gd name="connsiteX8" fmla="*/ 0 w 1097137"/>
                <a:gd name="connsiteY8" fmla="*/ 65828 h 658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137" h="658282">
                  <a:moveTo>
                    <a:pt x="0" y="65828"/>
                  </a:moveTo>
                  <a:cubicBezTo>
                    <a:pt x="0" y="29472"/>
                    <a:pt x="29472" y="0"/>
                    <a:pt x="65828" y="0"/>
                  </a:cubicBezTo>
                  <a:lnTo>
                    <a:pt x="1031309" y="0"/>
                  </a:lnTo>
                  <a:cubicBezTo>
                    <a:pt x="1067665" y="0"/>
                    <a:pt x="1097137" y="29472"/>
                    <a:pt x="1097137" y="65828"/>
                  </a:cubicBezTo>
                  <a:lnTo>
                    <a:pt x="1097137" y="592454"/>
                  </a:lnTo>
                  <a:cubicBezTo>
                    <a:pt x="1097137" y="628810"/>
                    <a:pt x="1067665" y="658282"/>
                    <a:pt x="1031309" y="658282"/>
                  </a:cubicBezTo>
                  <a:lnTo>
                    <a:pt x="65828" y="658282"/>
                  </a:lnTo>
                  <a:cubicBezTo>
                    <a:pt x="29472" y="658282"/>
                    <a:pt x="0" y="628810"/>
                    <a:pt x="0" y="592454"/>
                  </a:cubicBezTo>
                  <a:lnTo>
                    <a:pt x="0" y="65828"/>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2620" tIns="72620" rIns="72620" bIns="72620" numCol="1" spcCol="1270" anchor="ctr" anchorCtr="0">
              <a:noAutofit/>
            </a:bodyPr>
            <a:lstStyle/>
            <a:p>
              <a:pPr lvl="0" algn="ctr" defTabSz="622300">
                <a:lnSpc>
                  <a:spcPct val="90000"/>
                </a:lnSpc>
                <a:spcBef>
                  <a:spcPct val="0"/>
                </a:spcBef>
                <a:spcAft>
                  <a:spcPct val="35000"/>
                </a:spcAft>
              </a:pPr>
              <a:r>
                <a:rPr lang="en-US" sz="1400" kern="1200" dirty="0" smtClean="0">
                  <a:latin typeface="+mn-lt"/>
                </a:rPr>
                <a:t>Inhibitory interneuron </a:t>
              </a:r>
              <a:endParaRPr lang="en-US" sz="1400" kern="1200" dirty="0">
                <a:latin typeface="+mn-lt"/>
              </a:endParaRPr>
            </a:p>
          </p:txBody>
        </p:sp>
        <p:sp>
          <p:nvSpPr>
            <p:cNvPr id="52" name="Freeform 51"/>
            <p:cNvSpPr/>
            <p:nvPr/>
          </p:nvSpPr>
          <p:spPr>
            <a:xfrm rot="21600000">
              <a:off x="8745093" y="4337069"/>
              <a:ext cx="232594" cy="272091"/>
            </a:xfrm>
            <a:custGeom>
              <a:avLst/>
              <a:gdLst>
                <a:gd name="connsiteX0" fmla="*/ 0 w 232593"/>
                <a:gd name="connsiteY0" fmla="*/ 54418 h 272090"/>
                <a:gd name="connsiteX1" fmla="*/ 116297 w 232593"/>
                <a:gd name="connsiteY1" fmla="*/ 54418 h 272090"/>
                <a:gd name="connsiteX2" fmla="*/ 116297 w 232593"/>
                <a:gd name="connsiteY2" fmla="*/ 0 h 272090"/>
                <a:gd name="connsiteX3" fmla="*/ 232593 w 232593"/>
                <a:gd name="connsiteY3" fmla="*/ 136045 h 272090"/>
                <a:gd name="connsiteX4" fmla="*/ 116297 w 232593"/>
                <a:gd name="connsiteY4" fmla="*/ 272090 h 272090"/>
                <a:gd name="connsiteX5" fmla="*/ 116297 w 232593"/>
                <a:gd name="connsiteY5" fmla="*/ 217672 h 272090"/>
                <a:gd name="connsiteX6" fmla="*/ 0 w 232593"/>
                <a:gd name="connsiteY6" fmla="*/ 217672 h 272090"/>
                <a:gd name="connsiteX7" fmla="*/ 0 w 232593"/>
                <a:gd name="connsiteY7" fmla="*/ 54418 h 272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2593" h="272090">
                  <a:moveTo>
                    <a:pt x="232593" y="217672"/>
                  </a:moveTo>
                  <a:lnTo>
                    <a:pt x="116296" y="217672"/>
                  </a:lnTo>
                  <a:lnTo>
                    <a:pt x="116296" y="272090"/>
                  </a:lnTo>
                  <a:lnTo>
                    <a:pt x="0" y="136045"/>
                  </a:lnTo>
                  <a:lnTo>
                    <a:pt x="116296" y="0"/>
                  </a:lnTo>
                  <a:lnTo>
                    <a:pt x="116296" y="54418"/>
                  </a:lnTo>
                  <a:lnTo>
                    <a:pt x="232593" y="54418"/>
                  </a:lnTo>
                  <a:lnTo>
                    <a:pt x="232593" y="217672"/>
                  </a:lnTo>
                  <a:close/>
                </a:path>
              </a:pathLst>
            </a:cu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dk1">
                <a:hueOff val="0"/>
                <a:satOff val="0"/>
                <a:lumOff val="0"/>
                <a:alphaOff val="0"/>
              </a:schemeClr>
            </a:fontRef>
          </p:style>
          <p:txBody>
            <a:bodyPr spcFirstLastPara="0" vert="horz" wrap="square" lIns="69778" tIns="54419" rIns="1" bIns="54418" numCol="1" spcCol="1270" anchor="ctr" anchorCtr="0">
              <a:noAutofit/>
            </a:bodyPr>
            <a:lstStyle/>
            <a:p>
              <a:pPr lvl="0" algn="ctr" defTabSz="622300">
                <a:lnSpc>
                  <a:spcPct val="90000"/>
                </a:lnSpc>
                <a:spcBef>
                  <a:spcPct val="0"/>
                </a:spcBef>
                <a:spcAft>
                  <a:spcPct val="35000"/>
                </a:spcAft>
              </a:pPr>
              <a:endParaRPr lang="en-US" sz="1400" kern="1200">
                <a:latin typeface="+mn-lt"/>
              </a:endParaRPr>
            </a:p>
          </p:txBody>
        </p:sp>
        <p:sp>
          <p:nvSpPr>
            <p:cNvPr id="53" name="Freeform 52"/>
            <p:cNvSpPr/>
            <p:nvPr/>
          </p:nvSpPr>
          <p:spPr>
            <a:xfrm>
              <a:off x="7538242" y="4143974"/>
              <a:ext cx="1097137" cy="658282"/>
            </a:xfrm>
            <a:custGeom>
              <a:avLst/>
              <a:gdLst>
                <a:gd name="connsiteX0" fmla="*/ 0 w 1097137"/>
                <a:gd name="connsiteY0" fmla="*/ 65828 h 658282"/>
                <a:gd name="connsiteX1" fmla="*/ 65828 w 1097137"/>
                <a:gd name="connsiteY1" fmla="*/ 0 h 658282"/>
                <a:gd name="connsiteX2" fmla="*/ 1031309 w 1097137"/>
                <a:gd name="connsiteY2" fmla="*/ 0 h 658282"/>
                <a:gd name="connsiteX3" fmla="*/ 1097137 w 1097137"/>
                <a:gd name="connsiteY3" fmla="*/ 65828 h 658282"/>
                <a:gd name="connsiteX4" fmla="*/ 1097137 w 1097137"/>
                <a:gd name="connsiteY4" fmla="*/ 592454 h 658282"/>
                <a:gd name="connsiteX5" fmla="*/ 1031309 w 1097137"/>
                <a:gd name="connsiteY5" fmla="*/ 658282 h 658282"/>
                <a:gd name="connsiteX6" fmla="*/ 65828 w 1097137"/>
                <a:gd name="connsiteY6" fmla="*/ 658282 h 658282"/>
                <a:gd name="connsiteX7" fmla="*/ 0 w 1097137"/>
                <a:gd name="connsiteY7" fmla="*/ 592454 h 658282"/>
                <a:gd name="connsiteX8" fmla="*/ 0 w 1097137"/>
                <a:gd name="connsiteY8" fmla="*/ 65828 h 658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137" h="658282">
                  <a:moveTo>
                    <a:pt x="0" y="65828"/>
                  </a:moveTo>
                  <a:cubicBezTo>
                    <a:pt x="0" y="29472"/>
                    <a:pt x="29472" y="0"/>
                    <a:pt x="65828" y="0"/>
                  </a:cubicBezTo>
                  <a:lnTo>
                    <a:pt x="1031309" y="0"/>
                  </a:lnTo>
                  <a:cubicBezTo>
                    <a:pt x="1067665" y="0"/>
                    <a:pt x="1097137" y="29472"/>
                    <a:pt x="1097137" y="65828"/>
                  </a:cubicBezTo>
                  <a:lnTo>
                    <a:pt x="1097137" y="592454"/>
                  </a:lnTo>
                  <a:cubicBezTo>
                    <a:pt x="1097137" y="628810"/>
                    <a:pt x="1067665" y="658282"/>
                    <a:pt x="1031309" y="658282"/>
                  </a:cubicBezTo>
                  <a:lnTo>
                    <a:pt x="65828" y="658282"/>
                  </a:lnTo>
                  <a:cubicBezTo>
                    <a:pt x="29472" y="658282"/>
                    <a:pt x="0" y="628810"/>
                    <a:pt x="0" y="592454"/>
                  </a:cubicBezTo>
                  <a:lnTo>
                    <a:pt x="0" y="65828"/>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2620" tIns="72620" rIns="72620" bIns="72620" numCol="1" spcCol="1270" anchor="ctr" anchorCtr="0">
              <a:noAutofit/>
            </a:bodyPr>
            <a:lstStyle/>
            <a:p>
              <a:pPr lvl="0" algn="ctr" defTabSz="622300">
                <a:lnSpc>
                  <a:spcPct val="90000"/>
                </a:lnSpc>
                <a:spcBef>
                  <a:spcPct val="0"/>
                </a:spcBef>
                <a:spcAft>
                  <a:spcPct val="35000"/>
                </a:spcAft>
              </a:pPr>
              <a:r>
                <a:rPr lang="en-US" sz="1400" kern="1200" dirty="0" smtClean="0">
                  <a:latin typeface="+mn-lt"/>
                </a:rPr>
                <a:t>Efferent </a:t>
              </a:r>
              <a:r>
                <a:rPr lang="el-GR" sz="1400" kern="1200" dirty="0" smtClean="0">
                  <a:latin typeface="+mn-lt"/>
                  <a:cs typeface="Times New Roman"/>
                </a:rPr>
                <a:t>α</a:t>
              </a:r>
              <a:r>
                <a:rPr lang="en-US" sz="1400" kern="1200" dirty="0" smtClean="0">
                  <a:latin typeface="+mn-lt"/>
                  <a:cs typeface="Times New Roman"/>
                </a:rPr>
                <a:t> Motor </a:t>
              </a:r>
            </a:p>
          </p:txBody>
        </p:sp>
        <p:sp>
          <p:nvSpPr>
            <p:cNvPr id="54" name="Freeform 53"/>
            <p:cNvSpPr/>
            <p:nvPr/>
          </p:nvSpPr>
          <p:spPr>
            <a:xfrm>
              <a:off x="7950765" y="4898804"/>
              <a:ext cx="272091" cy="232594"/>
            </a:xfrm>
            <a:custGeom>
              <a:avLst/>
              <a:gdLst>
                <a:gd name="connsiteX0" fmla="*/ 0 w 232593"/>
                <a:gd name="connsiteY0" fmla="*/ 54418 h 272090"/>
                <a:gd name="connsiteX1" fmla="*/ 116297 w 232593"/>
                <a:gd name="connsiteY1" fmla="*/ 54418 h 272090"/>
                <a:gd name="connsiteX2" fmla="*/ 116297 w 232593"/>
                <a:gd name="connsiteY2" fmla="*/ 0 h 272090"/>
                <a:gd name="connsiteX3" fmla="*/ 232593 w 232593"/>
                <a:gd name="connsiteY3" fmla="*/ 136045 h 272090"/>
                <a:gd name="connsiteX4" fmla="*/ 116297 w 232593"/>
                <a:gd name="connsiteY4" fmla="*/ 272090 h 272090"/>
                <a:gd name="connsiteX5" fmla="*/ 116297 w 232593"/>
                <a:gd name="connsiteY5" fmla="*/ 217672 h 272090"/>
                <a:gd name="connsiteX6" fmla="*/ 0 w 232593"/>
                <a:gd name="connsiteY6" fmla="*/ 217672 h 272090"/>
                <a:gd name="connsiteX7" fmla="*/ 0 w 232593"/>
                <a:gd name="connsiteY7" fmla="*/ 54418 h 272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2593" h="272090">
                  <a:moveTo>
                    <a:pt x="186074" y="1"/>
                  </a:moveTo>
                  <a:lnTo>
                    <a:pt x="186074" y="136046"/>
                  </a:lnTo>
                  <a:lnTo>
                    <a:pt x="232593" y="136046"/>
                  </a:lnTo>
                  <a:lnTo>
                    <a:pt x="116297" y="272089"/>
                  </a:lnTo>
                  <a:lnTo>
                    <a:pt x="0" y="136046"/>
                  </a:lnTo>
                  <a:lnTo>
                    <a:pt x="46519" y="136046"/>
                  </a:lnTo>
                  <a:lnTo>
                    <a:pt x="46519" y="1"/>
                  </a:lnTo>
                  <a:lnTo>
                    <a:pt x="186074" y="1"/>
                  </a:lnTo>
                  <a:close/>
                </a:path>
              </a:pathLst>
            </a:cu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dk1">
                <a:hueOff val="0"/>
                <a:satOff val="0"/>
                <a:lumOff val="0"/>
                <a:alphaOff val="0"/>
              </a:schemeClr>
            </a:fontRef>
          </p:style>
          <p:txBody>
            <a:bodyPr spcFirstLastPara="0" vert="horz" wrap="square" lIns="54419" tIns="0" rIns="54418" bIns="69779" numCol="1" spcCol="1270" anchor="ctr" anchorCtr="0">
              <a:noAutofit/>
            </a:bodyPr>
            <a:lstStyle/>
            <a:p>
              <a:pPr lvl="0" algn="ctr" defTabSz="622300">
                <a:lnSpc>
                  <a:spcPct val="90000"/>
                </a:lnSpc>
                <a:spcBef>
                  <a:spcPct val="0"/>
                </a:spcBef>
                <a:spcAft>
                  <a:spcPct val="35000"/>
                </a:spcAft>
              </a:pPr>
              <a:endParaRPr lang="en-US" sz="1400" kern="1200">
                <a:latin typeface="+mn-lt"/>
              </a:endParaRPr>
            </a:p>
          </p:txBody>
        </p:sp>
        <p:sp>
          <p:nvSpPr>
            <p:cNvPr id="55" name="Freeform 54"/>
            <p:cNvSpPr/>
            <p:nvPr/>
          </p:nvSpPr>
          <p:spPr>
            <a:xfrm>
              <a:off x="7538242" y="5241112"/>
              <a:ext cx="1097137" cy="658282"/>
            </a:xfrm>
            <a:custGeom>
              <a:avLst/>
              <a:gdLst>
                <a:gd name="connsiteX0" fmla="*/ 0 w 1097137"/>
                <a:gd name="connsiteY0" fmla="*/ 65828 h 658282"/>
                <a:gd name="connsiteX1" fmla="*/ 65828 w 1097137"/>
                <a:gd name="connsiteY1" fmla="*/ 0 h 658282"/>
                <a:gd name="connsiteX2" fmla="*/ 1031309 w 1097137"/>
                <a:gd name="connsiteY2" fmla="*/ 0 h 658282"/>
                <a:gd name="connsiteX3" fmla="*/ 1097137 w 1097137"/>
                <a:gd name="connsiteY3" fmla="*/ 65828 h 658282"/>
                <a:gd name="connsiteX4" fmla="*/ 1097137 w 1097137"/>
                <a:gd name="connsiteY4" fmla="*/ 592454 h 658282"/>
                <a:gd name="connsiteX5" fmla="*/ 1031309 w 1097137"/>
                <a:gd name="connsiteY5" fmla="*/ 658282 h 658282"/>
                <a:gd name="connsiteX6" fmla="*/ 65828 w 1097137"/>
                <a:gd name="connsiteY6" fmla="*/ 658282 h 658282"/>
                <a:gd name="connsiteX7" fmla="*/ 0 w 1097137"/>
                <a:gd name="connsiteY7" fmla="*/ 592454 h 658282"/>
                <a:gd name="connsiteX8" fmla="*/ 0 w 1097137"/>
                <a:gd name="connsiteY8" fmla="*/ 65828 h 658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137" h="658282">
                  <a:moveTo>
                    <a:pt x="0" y="65828"/>
                  </a:moveTo>
                  <a:cubicBezTo>
                    <a:pt x="0" y="29472"/>
                    <a:pt x="29472" y="0"/>
                    <a:pt x="65828" y="0"/>
                  </a:cubicBezTo>
                  <a:lnTo>
                    <a:pt x="1031309" y="0"/>
                  </a:lnTo>
                  <a:cubicBezTo>
                    <a:pt x="1067665" y="0"/>
                    <a:pt x="1097137" y="29472"/>
                    <a:pt x="1097137" y="65828"/>
                  </a:cubicBezTo>
                  <a:lnTo>
                    <a:pt x="1097137" y="592454"/>
                  </a:lnTo>
                  <a:cubicBezTo>
                    <a:pt x="1097137" y="628810"/>
                    <a:pt x="1067665" y="658282"/>
                    <a:pt x="1031309" y="658282"/>
                  </a:cubicBezTo>
                  <a:lnTo>
                    <a:pt x="65828" y="658282"/>
                  </a:lnTo>
                  <a:cubicBezTo>
                    <a:pt x="29472" y="658282"/>
                    <a:pt x="0" y="628810"/>
                    <a:pt x="0" y="592454"/>
                  </a:cubicBezTo>
                  <a:lnTo>
                    <a:pt x="0" y="65828"/>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2620" tIns="72620" rIns="72620" bIns="72620" numCol="1" spcCol="1270" anchor="ctr" anchorCtr="0">
              <a:noAutofit/>
            </a:bodyPr>
            <a:lstStyle/>
            <a:p>
              <a:pPr lvl="0" algn="ctr" defTabSz="622300">
                <a:lnSpc>
                  <a:spcPct val="90000"/>
                </a:lnSpc>
                <a:spcBef>
                  <a:spcPct val="0"/>
                </a:spcBef>
                <a:spcAft>
                  <a:spcPct val="35000"/>
                </a:spcAft>
              </a:pPr>
              <a:r>
                <a:rPr lang="en-US" sz="1400" kern="1200" dirty="0" err="1" smtClean="0">
                  <a:latin typeface="+mn-lt"/>
                  <a:cs typeface="Times New Roman"/>
                </a:rPr>
                <a:t>Extrafusal</a:t>
              </a:r>
              <a:r>
                <a:rPr lang="en-US" sz="1400" kern="1200" dirty="0" smtClean="0">
                  <a:latin typeface="+mn-lt"/>
                  <a:cs typeface="Times New Roman"/>
                </a:rPr>
                <a:t> fibers</a:t>
              </a:r>
            </a:p>
          </p:txBody>
        </p:sp>
        <p:sp>
          <p:nvSpPr>
            <p:cNvPr id="56" name="Freeform 55"/>
            <p:cNvSpPr/>
            <p:nvPr/>
          </p:nvSpPr>
          <p:spPr>
            <a:xfrm>
              <a:off x="8731928" y="5434208"/>
              <a:ext cx="232593" cy="272090"/>
            </a:xfrm>
            <a:custGeom>
              <a:avLst/>
              <a:gdLst>
                <a:gd name="connsiteX0" fmla="*/ 0 w 232593"/>
                <a:gd name="connsiteY0" fmla="*/ 54418 h 272090"/>
                <a:gd name="connsiteX1" fmla="*/ 116297 w 232593"/>
                <a:gd name="connsiteY1" fmla="*/ 54418 h 272090"/>
                <a:gd name="connsiteX2" fmla="*/ 116297 w 232593"/>
                <a:gd name="connsiteY2" fmla="*/ 0 h 272090"/>
                <a:gd name="connsiteX3" fmla="*/ 232593 w 232593"/>
                <a:gd name="connsiteY3" fmla="*/ 136045 h 272090"/>
                <a:gd name="connsiteX4" fmla="*/ 116297 w 232593"/>
                <a:gd name="connsiteY4" fmla="*/ 272090 h 272090"/>
                <a:gd name="connsiteX5" fmla="*/ 116297 w 232593"/>
                <a:gd name="connsiteY5" fmla="*/ 217672 h 272090"/>
                <a:gd name="connsiteX6" fmla="*/ 0 w 232593"/>
                <a:gd name="connsiteY6" fmla="*/ 217672 h 272090"/>
                <a:gd name="connsiteX7" fmla="*/ 0 w 232593"/>
                <a:gd name="connsiteY7" fmla="*/ 54418 h 272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2593" h="272090">
                  <a:moveTo>
                    <a:pt x="0" y="54418"/>
                  </a:moveTo>
                  <a:lnTo>
                    <a:pt x="116297" y="54418"/>
                  </a:lnTo>
                  <a:lnTo>
                    <a:pt x="116297" y="0"/>
                  </a:lnTo>
                  <a:lnTo>
                    <a:pt x="232593" y="136045"/>
                  </a:lnTo>
                  <a:lnTo>
                    <a:pt x="116297" y="272090"/>
                  </a:lnTo>
                  <a:lnTo>
                    <a:pt x="116297" y="217672"/>
                  </a:lnTo>
                  <a:lnTo>
                    <a:pt x="0" y="217672"/>
                  </a:lnTo>
                  <a:lnTo>
                    <a:pt x="0" y="54418"/>
                  </a:lnTo>
                  <a:close/>
                </a:path>
              </a:pathLst>
            </a:cu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dk1">
                <a:hueOff val="0"/>
                <a:satOff val="0"/>
                <a:lumOff val="0"/>
                <a:alphaOff val="0"/>
              </a:schemeClr>
            </a:fontRef>
          </p:style>
          <p:txBody>
            <a:bodyPr spcFirstLastPara="0" vert="horz" wrap="square" lIns="0" tIns="54418" rIns="69778" bIns="54418" numCol="1" spcCol="1270" anchor="ctr" anchorCtr="0">
              <a:noAutofit/>
            </a:bodyPr>
            <a:lstStyle/>
            <a:p>
              <a:pPr lvl="0" algn="ctr" defTabSz="622300">
                <a:lnSpc>
                  <a:spcPct val="90000"/>
                </a:lnSpc>
                <a:spcBef>
                  <a:spcPct val="0"/>
                </a:spcBef>
                <a:spcAft>
                  <a:spcPct val="35000"/>
                </a:spcAft>
              </a:pPr>
              <a:endParaRPr lang="en-US" sz="1400" kern="1200">
                <a:latin typeface="+mn-lt"/>
              </a:endParaRPr>
            </a:p>
          </p:txBody>
        </p:sp>
        <p:sp>
          <p:nvSpPr>
            <p:cNvPr id="57" name="Freeform 56"/>
            <p:cNvSpPr/>
            <p:nvPr/>
          </p:nvSpPr>
          <p:spPr>
            <a:xfrm>
              <a:off x="9074235" y="5241112"/>
              <a:ext cx="1097137" cy="658282"/>
            </a:xfrm>
            <a:custGeom>
              <a:avLst/>
              <a:gdLst>
                <a:gd name="connsiteX0" fmla="*/ 0 w 1097137"/>
                <a:gd name="connsiteY0" fmla="*/ 65828 h 658282"/>
                <a:gd name="connsiteX1" fmla="*/ 65828 w 1097137"/>
                <a:gd name="connsiteY1" fmla="*/ 0 h 658282"/>
                <a:gd name="connsiteX2" fmla="*/ 1031309 w 1097137"/>
                <a:gd name="connsiteY2" fmla="*/ 0 h 658282"/>
                <a:gd name="connsiteX3" fmla="*/ 1097137 w 1097137"/>
                <a:gd name="connsiteY3" fmla="*/ 65828 h 658282"/>
                <a:gd name="connsiteX4" fmla="*/ 1097137 w 1097137"/>
                <a:gd name="connsiteY4" fmla="*/ 592454 h 658282"/>
                <a:gd name="connsiteX5" fmla="*/ 1031309 w 1097137"/>
                <a:gd name="connsiteY5" fmla="*/ 658282 h 658282"/>
                <a:gd name="connsiteX6" fmla="*/ 65828 w 1097137"/>
                <a:gd name="connsiteY6" fmla="*/ 658282 h 658282"/>
                <a:gd name="connsiteX7" fmla="*/ 0 w 1097137"/>
                <a:gd name="connsiteY7" fmla="*/ 592454 h 658282"/>
                <a:gd name="connsiteX8" fmla="*/ 0 w 1097137"/>
                <a:gd name="connsiteY8" fmla="*/ 65828 h 658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137" h="658282">
                  <a:moveTo>
                    <a:pt x="0" y="65828"/>
                  </a:moveTo>
                  <a:cubicBezTo>
                    <a:pt x="0" y="29472"/>
                    <a:pt x="29472" y="0"/>
                    <a:pt x="65828" y="0"/>
                  </a:cubicBezTo>
                  <a:lnTo>
                    <a:pt x="1031309" y="0"/>
                  </a:lnTo>
                  <a:cubicBezTo>
                    <a:pt x="1067665" y="0"/>
                    <a:pt x="1097137" y="29472"/>
                    <a:pt x="1097137" y="65828"/>
                  </a:cubicBezTo>
                  <a:lnTo>
                    <a:pt x="1097137" y="592454"/>
                  </a:lnTo>
                  <a:cubicBezTo>
                    <a:pt x="1097137" y="628810"/>
                    <a:pt x="1067665" y="658282"/>
                    <a:pt x="1031309" y="658282"/>
                  </a:cubicBezTo>
                  <a:lnTo>
                    <a:pt x="65828" y="658282"/>
                  </a:lnTo>
                  <a:cubicBezTo>
                    <a:pt x="29472" y="658282"/>
                    <a:pt x="0" y="628810"/>
                    <a:pt x="0" y="592454"/>
                  </a:cubicBezTo>
                  <a:lnTo>
                    <a:pt x="0" y="65828"/>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2620" tIns="72620" rIns="72620" bIns="72620" numCol="1" spcCol="1270" anchor="ctr" anchorCtr="0">
              <a:noAutofit/>
            </a:bodyPr>
            <a:lstStyle/>
            <a:p>
              <a:pPr lvl="0" algn="ctr" defTabSz="622300">
                <a:lnSpc>
                  <a:spcPct val="90000"/>
                </a:lnSpc>
                <a:spcBef>
                  <a:spcPct val="0"/>
                </a:spcBef>
                <a:spcAft>
                  <a:spcPct val="35000"/>
                </a:spcAft>
              </a:pPr>
              <a:r>
                <a:rPr lang="en-US" sz="1400" kern="1200" dirty="0" smtClean="0">
                  <a:latin typeface="+mn-lt"/>
                  <a:cs typeface="Times New Roman"/>
                </a:rPr>
                <a:t>Muscle relaxation</a:t>
              </a:r>
            </a:p>
          </p:txBody>
        </p:sp>
        <p:sp>
          <p:nvSpPr>
            <p:cNvPr id="58" name="Freeform 57"/>
            <p:cNvSpPr/>
            <p:nvPr/>
          </p:nvSpPr>
          <p:spPr>
            <a:xfrm>
              <a:off x="10267920" y="5434208"/>
              <a:ext cx="232593" cy="272090"/>
            </a:xfrm>
            <a:custGeom>
              <a:avLst/>
              <a:gdLst>
                <a:gd name="connsiteX0" fmla="*/ 0 w 232593"/>
                <a:gd name="connsiteY0" fmla="*/ 54418 h 272090"/>
                <a:gd name="connsiteX1" fmla="*/ 116297 w 232593"/>
                <a:gd name="connsiteY1" fmla="*/ 54418 h 272090"/>
                <a:gd name="connsiteX2" fmla="*/ 116297 w 232593"/>
                <a:gd name="connsiteY2" fmla="*/ 0 h 272090"/>
                <a:gd name="connsiteX3" fmla="*/ 232593 w 232593"/>
                <a:gd name="connsiteY3" fmla="*/ 136045 h 272090"/>
                <a:gd name="connsiteX4" fmla="*/ 116297 w 232593"/>
                <a:gd name="connsiteY4" fmla="*/ 272090 h 272090"/>
                <a:gd name="connsiteX5" fmla="*/ 116297 w 232593"/>
                <a:gd name="connsiteY5" fmla="*/ 217672 h 272090"/>
                <a:gd name="connsiteX6" fmla="*/ 0 w 232593"/>
                <a:gd name="connsiteY6" fmla="*/ 217672 h 272090"/>
                <a:gd name="connsiteX7" fmla="*/ 0 w 232593"/>
                <a:gd name="connsiteY7" fmla="*/ 54418 h 272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2593" h="272090">
                  <a:moveTo>
                    <a:pt x="0" y="54418"/>
                  </a:moveTo>
                  <a:lnTo>
                    <a:pt x="116297" y="54418"/>
                  </a:lnTo>
                  <a:lnTo>
                    <a:pt x="116297" y="0"/>
                  </a:lnTo>
                  <a:lnTo>
                    <a:pt x="232593" y="136045"/>
                  </a:lnTo>
                  <a:lnTo>
                    <a:pt x="116297" y="272090"/>
                  </a:lnTo>
                  <a:lnTo>
                    <a:pt x="116297" y="217672"/>
                  </a:lnTo>
                  <a:lnTo>
                    <a:pt x="0" y="217672"/>
                  </a:lnTo>
                  <a:lnTo>
                    <a:pt x="0" y="54418"/>
                  </a:lnTo>
                  <a:close/>
                </a:path>
              </a:pathLst>
            </a:cu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dk1">
                <a:hueOff val="0"/>
                <a:satOff val="0"/>
                <a:lumOff val="0"/>
                <a:alphaOff val="0"/>
              </a:schemeClr>
            </a:fontRef>
          </p:style>
          <p:txBody>
            <a:bodyPr spcFirstLastPara="0" vert="horz" wrap="square" lIns="0" tIns="54418" rIns="69778" bIns="54418" numCol="1" spcCol="1270" anchor="ctr" anchorCtr="0">
              <a:noAutofit/>
            </a:bodyPr>
            <a:lstStyle/>
            <a:p>
              <a:pPr lvl="0" algn="ctr" defTabSz="622300">
                <a:lnSpc>
                  <a:spcPct val="90000"/>
                </a:lnSpc>
                <a:spcBef>
                  <a:spcPct val="0"/>
                </a:spcBef>
                <a:spcAft>
                  <a:spcPct val="35000"/>
                </a:spcAft>
              </a:pPr>
              <a:endParaRPr lang="en-US" sz="1400" kern="1200">
                <a:latin typeface="+mn-lt"/>
              </a:endParaRPr>
            </a:p>
          </p:txBody>
        </p:sp>
        <p:sp>
          <p:nvSpPr>
            <p:cNvPr id="59" name="Freeform 58"/>
            <p:cNvSpPr/>
            <p:nvPr/>
          </p:nvSpPr>
          <p:spPr>
            <a:xfrm>
              <a:off x="10610227" y="5241112"/>
              <a:ext cx="1097137" cy="658282"/>
            </a:xfrm>
            <a:custGeom>
              <a:avLst/>
              <a:gdLst>
                <a:gd name="connsiteX0" fmla="*/ 0 w 1097137"/>
                <a:gd name="connsiteY0" fmla="*/ 65828 h 658282"/>
                <a:gd name="connsiteX1" fmla="*/ 65828 w 1097137"/>
                <a:gd name="connsiteY1" fmla="*/ 0 h 658282"/>
                <a:gd name="connsiteX2" fmla="*/ 1031309 w 1097137"/>
                <a:gd name="connsiteY2" fmla="*/ 0 h 658282"/>
                <a:gd name="connsiteX3" fmla="*/ 1097137 w 1097137"/>
                <a:gd name="connsiteY3" fmla="*/ 65828 h 658282"/>
                <a:gd name="connsiteX4" fmla="*/ 1097137 w 1097137"/>
                <a:gd name="connsiteY4" fmla="*/ 592454 h 658282"/>
                <a:gd name="connsiteX5" fmla="*/ 1031309 w 1097137"/>
                <a:gd name="connsiteY5" fmla="*/ 658282 h 658282"/>
                <a:gd name="connsiteX6" fmla="*/ 65828 w 1097137"/>
                <a:gd name="connsiteY6" fmla="*/ 658282 h 658282"/>
                <a:gd name="connsiteX7" fmla="*/ 0 w 1097137"/>
                <a:gd name="connsiteY7" fmla="*/ 592454 h 658282"/>
                <a:gd name="connsiteX8" fmla="*/ 0 w 1097137"/>
                <a:gd name="connsiteY8" fmla="*/ 65828 h 658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137" h="658282">
                  <a:moveTo>
                    <a:pt x="0" y="65828"/>
                  </a:moveTo>
                  <a:cubicBezTo>
                    <a:pt x="0" y="29472"/>
                    <a:pt x="29472" y="0"/>
                    <a:pt x="65828" y="0"/>
                  </a:cubicBezTo>
                  <a:lnTo>
                    <a:pt x="1031309" y="0"/>
                  </a:lnTo>
                  <a:cubicBezTo>
                    <a:pt x="1067665" y="0"/>
                    <a:pt x="1097137" y="29472"/>
                    <a:pt x="1097137" y="65828"/>
                  </a:cubicBezTo>
                  <a:lnTo>
                    <a:pt x="1097137" y="592454"/>
                  </a:lnTo>
                  <a:cubicBezTo>
                    <a:pt x="1097137" y="628810"/>
                    <a:pt x="1067665" y="658282"/>
                    <a:pt x="1031309" y="658282"/>
                  </a:cubicBezTo>
                  <a:lnTo>
                    <a:pt x="65828" y="658282"/>
                  </a:lnTo>
                  <a:cubicBezTo>
                    <a:pt x="29472" y="658282"/>
                    <a:pt x="0" y="628810"/>
                    <a:pt x="0" y="592454"/>
                  </a:cubicBezTo>
                  <a:lnTo>
                    <a:pt x="0" y="65828"/>
                  </a:lnTo>
                  <a:close/>
                </a:path>
              </a:pathLst>
            </a:custGeom>
          </p:spPr>
          <p:style>
            <a:lnRef idx="2">
              <a:schemeClr val="accent2"/>
            </a:lnRef>
            <a:fillRef idx="1">
              <a:schemeClr val="lt1"/>
            </a:fillRef>
            <a:effectRef idx="0">
              <a:schemeClr val="accent2"/>
            </a:effectRef>
            <a:fontRef idx="minor">
              <a:schemeClr val="dk1">
                <a:hueOff val="0"/>
                <a:satOff val="0"/>
                <a:lumOff val="0"/>
                <a:alphaOff val="0"/>
              </a:schemeClr>
            </a:fontRef>
          </p:style>
          <p:txBody>
            <a:bodyPr spcFirstLastPara="0" vert="horz" wrap="square" lIns="72620" tIns="72620" rIns="72620" bIns="72620" numCol="1" spcCol="1270" anchor="ctr" anchorCtr="0">
              <a:noAutofit/>
            </a:bodyPr>
            <a:lstStyle/>
            <a:p>
              <a:pPr lvl="0" algn="ctr" defTabSz="622300">
                <a:lnSpc>
                  <a:spcPct val="90000"/>
                </a:lnSpc>
                <a:spcBef>
                  <a:spcPct val="0"/>
                </a:spcBef>
                <a:spcAft>
                  <a:spcPct val="35000"/>
                </a:spcAft>
              </a:pPr>
              <a:r>
                <a:rPr lang="en-US" sz="1400" kern="1200" dirty="0" smtClean="0">
                  <a:latin typeface="+mn-lt"/>
                  <a:cs typeface="Times New Roman"/>
                </a:rPr>
                <a:t>Reciprocal inhibition of antagonist</a:t>
              </a:r>
            </a:p>
          </p:txBody>
        </p:sp>
      </p:grpSp>
      <p:sp>
        <p:nvSpPr>
          <p:cNvPr id="11" name="Rectangle 10"/>
          <p:cNvSpPr/>
          <p:nvPr/>
        </p:nvSpPr>
        <p:spPr>
          <a:xfrm>
            <a:off x="7540969" y="2160800"/>
            <a:ext cx="3108688" cy="576064"/>
          </a:xfrm>
          <a:prstGeom prst="rect">
            <a:avLst/>
          </a:prstGeom>
          <a:solidFill>
            <a:schemeClr val="accent2">
              <a:lumMod val="40000"/>
              <a:lumOff val="60000"/>
            </a:scheme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solidFill>
                  <a:schemeClr val="bg1"/>
                </a:solidFill>
              </a:rPr>
              <a:t>Inverse stretch reflex</a:t>
            </a:r>
            <a:endParaRPr lang="en-US" dirty="0">
              <a:solidFill>
                <a:schemeClr val="bg1"/>
              </a:solidFill>
            </a:endParaRPr>
          </a:p>
        </p:txBody>
      </p:sp>
      <p:sp>
        <p:nvSpPr>
          <p:cNvPr id="12" name="TextBox 11"/>
          <p:cNvSpPr txBox="1"/>
          <p:nvPr/>
        </p:nvSpPr>
        <p:spPr>
          <a:xfrm>
            <a:off x="9596537" y="-27384"/>
            <a:ext cx="2592288" cy="307777"/>
          </a:xfrm>
          <a:prstGeom prst="rect">
            <a:avLst/>
          </a:prstGeom>
          <a:solidFill>
            <a:schemeClr val="accent3">
              <a:lumMod val="40000"/>
              <a:lumOff val="60000"/>
            </a:schemeClr>
          </a:solidFill>
          <a:ln>
            <a:solidFill>
              <a:schemeClr val="accent3">
                <a:lumMod val="75000"/>
              </a:schemeClr>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MALES’ SLIDES </a:t>
            </a:r>
          </a:p>
        </p:txBody>
      </p:sp>
      <p:cxnSp>
        <p:nvCxnSpPr>
          <p:cNvPr id="60" name="Straight Connector 59"/>
          <p:cNvCxnSpPr/>
          <p:nvPr/>
        </p:nvCxnSpPr>
        <p:spPr>
          <a:xfrm>
            <a:off x="6082212" y="2160800"/>
            <a:ext cx="0" cy="4195550"/>
          </a:xfrm>
          <a:prstGeom prst="line">
            <a:avLst/>
          </a:prstGeom>
          <a:ln>
            <a:prstDash val="dashDot"/>
          </a:ln>
        </p:spPr>
        <p:style>
          <a:lnRef idx="1">
            <a:schemeClr val="accent2"/>
          </a:lnRef>
          <a:fillRef idx="0">
            <a:schemeClr val="accent2"/>
          </a:fillRef>
          <a:effectRef idx="0">
            <a:schemeClr val="accent2"/>
          </a:effectRef>
          <a:fontRef idx="minor">
            <a:schemeClr val="tx1"/>
          </a:fontRef>
        </p:style>
      </p:cxnSp>
      <p:grpSp>
        <p:nvGrpSpPr>
          <p:cNvPr id="62" name="Group 61"/>
          <p:cNvGrpSpPr/>
          <p:nvPr/>
        </p:nvGrpSpPr>
        <p:grpSpPr>
          <a:xfrm>
            <a:off x="1431525" y="1313886"/>
            <a:ext cx="9301374" cy="581335"/>
            <a:chOff x="609461" y="2598272"/>
            <a:chExt cx="9301374" cy="581335"/>
          </a:xfrm>
        </p:grpSpPr>
        <p:sp>
          <p:nvSpPr>
            <p:cNvPr id="63" name="Freeform 62"/>
            <p:cNvSpPr/>
            <p:nvPr/>
          </p:nvSpPr>
          <p:spPr>
            <a:xfrm>
              <a:off x="609461" y="2598272"/>
              <a:ext cx="1453339" cy="581335"/>
            </a:xfrm>
            <a:custGeom>
              <a:avLst/>
              <a:gdLst>
                <a:gd name="connsiteX0" fmla="*/ 0 w 1453339"/>
                <a:gd name="connsiteY0" fmla="*/ 0 h 581335"/>
                <a:gd name="connsiteX1" fmla="*/ 1162672 w 1453339"/>
                <a:gd name="connsiteY1" fmla="*/ 0 h 581335"/>
                <a:gd name="connsiteX2" fmla="*/ 1453339 w 1453339"/>
                <a:gd name="connsiteY2" fmla="*/ 290668 h 581335"/>
                <a:gd name="connsiteX3" fmla="*/ 1162672 w 1453339"/>
                <a:gd name="connsiteY3" fmla="*/ 581335 h 581335"/>
                <a:gd name="connsiteX4" fmla="*/ 0 w 1453339"/>
                <a:gd name="connsiteY4" fmla="*/ 581335 h 581335"/>
                <a:gd name="connsiteX5" fmla="*/ 290668 w 1453339"/>
                <a:gd name="connsiteY5" fmla="*/ 290668 h 581335"/>
                <a:gd name="connsiteX6" fmla="*/ 0 w 1453339"/>
                <a:gd name="connsiteY6" fmla="*/ 0 h 581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3339" h="581335">
                  <a:moveTo>
                    <a:pt x="0" y="0"/>
                  </a:moveTo>
                  <a:lnTo>
                    <a:pt x="1162672" y="0"/>
                  </a:lnTo>
                  <a:lnTo>
                    <a:pt x="1453339" y="290668"/>
                  </a:lnTo>
                  <a:lnTo>
                    <a:pt x="1162672" y="581335"/>
                  </a:lnTo>
                  <a:lnTo>
                    <a:pt x="0" y="581335"/>
                  </a:lnTo>
                  <a:lnTo>
                    <a:pt x="290668" y="290668"/>
                  </a:lnTo>
                  <a:lnTo>
                    <a:pt x="0" y="0"/>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362677" tIns="24003" rIns="314670" bIns="24003" numCol="1" spcCol="1270" anchor="ctr" anchorCtr="0">
              <a:noAutofit/>
            </a:bodyPr>
            <a:lstStyle/>
            <a:p>
              <a:pPr lvl="0" algn="ctr" defTabSz="800100">
                <a:lnSpc>
                  <a:spcPct val="90000"/>
                </a:lnSpc>
                <a:spcBef>
                  <a:spcPct val="0"/>
                </a:spcBef>
                <a:spcAft>
                  <a:spcPct val="35000"/>
                </a:spcAft>
              </a:pPr>
              <a:r>
                <a:rPr lang="en-US" sz="1800" kern="1200" dirty="0" smtClean="0"/>
                <a:t>Stimulus</a:t>
              </a:r>
            </a:p>
          </p:txBody>
        </p:sp>
        <p:sp>
          <p:nvSpPr>
            <p:cNvPr id="64" name="Freeform 63"/>
            <p:cNvSpPr/>
            <p:nvPr/>
          </p:nvSpPr>
          <p:spPr>
            <a:xfrm>
              <a:off x="1917466" y="2598272"/>
              <a:ext cx="1453339" cy="581335"/>
            </a:xfrm>
            <a:custGeom>
              <a:avLst/>
              <a:gdLst>
                <a:gd name="connsiteX0" fmla="*/ 0 w 1453339"/>
                <a:gd name="connsiteY0" fmla="*/ 0 h 581335"/>
                <a:gd name="connsiteX1" fmla="*/ 1162672 w 1453339"/>
                <a:gd name="connsiteY1" fmla="*/ 0 h 581335"/>
                <a:gd name="connsiteX2" fmla="*/ 1453339 w 1453339"/>
                <a:gd name="connsiteY2" fmla="*/ 290668 h 581335"/>
                <a:gd name="connsiteX3" fmla="*/ 1162672 w 1453339"/>
                <a:gd name="connsiteY3" fmla="*/ 581335 h 581335"/>
                <a:gd name="connsiteX4" fmla="*/ 0 w 1453339"/>
                <a:gd name="connsiteY4" fmla="*/ 581335 h 581335"/>
                <a:gd name="connsiteX5" fmla="*/ 290668 w 1453339"/>
                <a:gd name="connsiteY5" fmla="*/ 290668 h 581335"/>
                <a:gd name="connsiteX6" fmla="*/ 0 w 1453339"/>
                <a:gd name="connsiteY6" fmla="*/ 0 h 581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3339" h="581335">
                  <a:moveTo>
                    <a:pt x="0" y="0"/>
                  </a:moveTo>
                  <a:lnTo>
                    <a:pt x="1162672" y="0"/>
                  </a:lnTo>
                  <a:lnTo>
                    <a:pt x="1453339" y="290668"/>
                  </a:lnTo>
                  <a:lnTo>
                    <a:pt x="1162672" y="581335"/>
                  </a:lnTo>
                  <a:lnTo>
                    <a:pt x="0" y="581335"/>
                  </a:lnTo>
                  <a:lnTo>
                    <a:pt x="290668" y="290668"/>
                  </a:lnTo>
                  <a:lnTo>
                    <a:pt x="0" y="0"/>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354676" tIns="21336" rIns="312003" bIns="21336" numCol="1" spcCol="1270" anchor="ctr" anchorCtr="0">
              <a:noAutofit/>
            </a:bodyPr>
            <a:lstStyle/>
            <a:p>
              <a:pPr lvl="0" algn="ctr" defTabSz="711200">
                <a:lnSpc>
                  <a:spcPct val="90000"/>
                </a:lnSpc>
                <a:spcBef>
                  <a:spcPct val="0"/>
                </a:spcBef>
                <a:spcAft>
                  <a:spcPct val="35000"/>
                </a:spcAft>
              </a:pPr>
              <a:r>
                <a:rPr lang="en-US" sz="1600" kern="1200" dirty="0" smtClean="0"/>
                <a:t>Receptor</a:t>
              </a:r>
              <a:endParaRPr lang="en-US" sz="1600" kern="1200" dirty="0"/>
            </a:p>
          </p:txBody>
        </p:sp>
        <p:sp>
          <p:nvSpPr>
            <p:cNvPr id="65" name="Freeform 64"/>
            <p:cNvSpPr/>
            <p:nvPr/>
          </p:nvSpPr>
          <p:spPr>
            <a:xfrm>
              <a:off x="3225472" y="2598272"/>
              <a:ext cx="1453339" cy="581335"/>
            </a:xfrm>
            <a:custGeom>
              <a:avLst/>
              <a:gdLst>
                <a:gd name="connsiteX0" fmla="*/ 0 w 1453339"/>
                <a:gd name="connsiteY0" fmla="*/ 0 h 581335"/>
                <a:gd name="connsiteX1" fmla="*/ 1162672 w 1453339"/>
                <a:gd name="connsiteY1" fmla="*/ 0 h 581335"/>
                <a:gd name="connsiteX2" fmla="*/ 1453339 w 1453339"/>
                <a:gd name="connsiteY2" fmla="*/ 290668 h 581335"/>
                <a:gd name="connsiteX3" fmla="*/ 1162672 w 1453339"/>
                <a:gd name="connsiteY3" fmla="*/ 581335 h 581335"/>
                <a:gd name="connsiteX4" fmla="*/ 0 w 1453339"/>
                <a:gd name="connsiteY4" fmla="*/ 581335 h 581335"/>
                <a:gd name="connsiteX5" fmla="*/ 290668 w 1453339"/>
                <a:gd name="connsiteY5" fmla="*/ 290668 h 581335"/>
                <a:gd name="connsiteX6" fmla="*/ 0 w 1453339"/>
                <a:gd name="connsiteY6" fmla="*/ 0 h 581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3339" h="581335">
                  <a:moveTo>
                    <a:pt x="0" y="0"/>
                  </a:moveTo>
                  <a:lnTo>
                    <a:pt x="1162672" y="0"/>
                  </a:lnTo>
                  <a:lnTo>
                    <a:pt x="1453339" y="290668"/>
                  </a:lnTo>
                  <a:lnTo>
                    <a:pt x="1162672" y="581335"/>
                  </a:lnTo>
                  <a:lnTo>
                    <a:pt x="0" y="581335"/>
                  </a:lnTo>
                  <a:lnTo>
                    <a:pt x="290668" y="290668"/>
                  </a:lnTo>
                  <a:lnTo>
                    <a:pt x="0" y="0"/>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362677" tIns="24003" rIns="314670" bIns="24003" numCol="1" spcCol="1270" anchor="ctr" anchorCtr="0">
              <a:noAutofit/>
            </a:bodyPr>
            <a:lstStyle/>
            <a:p>
              <a:pPr lvl="0" algn="ctr" defTabSz="800100">
                <a:lnSpc>
                  <a:spcPct val="90000"/>
                </a:lnSpc>
                <a:spcBef>
                  <a:spcPct val="0"/>
                </a:spcBef>
                <a:spcAft>
                  <a:spcPct val="35000"/>
                </a:spcAft>
              </a:pPr>
              <a:r>
                <a:rPr lang="en-US" sz="1800" kern="1200" dirty="0" smtClean="0"/>
                <a:t>Afferent</a:t>
              </a:r>
            </a:p>
          </p:txBody>
        </p:sp>
        <p:sp>
          <p:nvSpPr>
            <p:cNvPr id="66" name="Freeform 65"/>
            <p:cNvSpPr/>
            <p:nvPr/>
          </p:nvSpPr>
          <p:spPr>
            <a:xfrm>
              <a:off x="4533478" y="2598272"/>
              <a:ext cx="1453339" cy="581335"/>
            </a:xfrm>
            <a:custGeom>
              <a:avLst/>
              <a:gdLst>
                <a:gd name="connsiteX0" fmla="*/ 0 w 1453339"/>
                <a:gd name="connsiteY0" fmla="*/ 0 h 581335"/>
                <a:gd name="connsiteX1" fmla="*/ 1162672 w 1453339"/>
                <a:gd name="connsiteY1" fmla="*/ 0 h 581335"/>
                <a:gd name="connsiteX2" fmla="*/ 1453339 w 1453339"/>
                <a:gd name="connsiteY2" fmla="*/ 290668 h 581335"/>
                <a:gd name="connsiteX3" fmla="*/ 1162672 w 1453339"/>
                <a:gd name="connsiteY3" fmla="*/ 581335 h 581335"/>
                <a:gd name="connsiteX4" fmla="*/ 0 w 1453339"/>
                <a:gd name="connsiteY4" fmla="*/ 581335 h 581335"/>
                <a:gd name="connsiteX5" fmla="*/ 290668 w 1453339"/>
                <a:gd name="connsiteY5" fmla="*/ 290668 h 581335"/>
                <a:gd name="connsiteX6" fmla="*/ 0 w 1453339"/>
                <a:gd name="connsiteY6" fmla="*/ 0 h 581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3339" h="581335">
                  <a:moveTo>
                    <a:pt x="0" y="0"/>
                  </a:moveTo>
                  <a:lnTo>
                    <a:pt x="1162672" y="0"/>
                  </a:lnTo>
                  <a:lnTo>
                    <a:pt x="1453339" y="290668"/>
                  </a:lnTo>
                  <a:lnTo>
                    <a:pt x="1162672" y="581335"/>
                  </a:lnTo>
                  <a:lnTo>
                    <a:pt x="0" y="581335"/>
                  </a:lnTo>
                  <a:lnTo>
                    <a:pt x="290668" y="290668"/>
                  </a:lnTo>
                  <a:lnTo>
                    <a:pt x="0" y="0"/>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362677" tIns="24003" rIns="314670" bIns="24003" numCol="1" spcCol="1270" anchor="ctr" anchorCtr="0">
              <a:noAutofit/>
            </a:bodyPr>
            <a:lstStyle/>
            <a:p>
              <a:pPr lvl="0" algn="ctr" defTabSz="800100">
                <a:lnSpc>
                  <a:spcPct val="90000"/>
                </a:lnSpc>
                <a:spcBef>
                  <a:spcPct val="0"/>
                </a:spcBef>
                <a:spcAft>
                  <a:spcPct val="35000"/>
                </a:spcAft>
              </a:pPr>
              <a:r>
                <a:rPr lang="en-US" sz="1800" kern="1200" dirty="0" smtClean="0"/>
                <a:t>Center</a:t>
              </a:r>
            </a:p>
          </p:txBody>
        </p:sp>
        <p:sp>
          <p:nvSpPr>
            <p:cNvPr id="67" name="Freeform 66"/>
            <p:cNvSpPr/>
            <p:nvPr/>
          </p:nvSpPr>
          <p:spPr>
            <a:xfrm>
              <a:off x="5841484" y="2598272"/>
              <a:ext cx="1453339" cy="581335"/>
            </a:xfrm>
            <a:custGeom>
              <a:avLst/>
              <a:gdLst>
                <a:gd name="connsiteX0" fmla="*/ 0 w 1453339"/>
                <a:gd name="connsiteY0" fmla="*/ 0 h 581335"/>
                <a:gd name="connsiteX1" fmla="*/ 1162672 w 1453339"/>
                <a:gd name="connsiteY1" fmla="*/ 0 h 581335"/>
                <a:gd name="connsiteX2" fmla="*/ 1453339 w 1453339"/>
                <a:gd name="connsiteY2" fmla="*/ 290668 h 581335"/>
                <a:gd name="connsiteX3" fmla="*/ 1162672 w 1453339"/>
                <a:gd name="connsiteY3" fmla="*/ 581335 h 581335"/>
                <a:gd name="connsiteX4" fmla="*/ 0 w 1453339"/>
                <a:gd name="connsiteY4" fmla="*/ 581335 h 581335"/>
                <a:gd name="connsiteX5" fmla="*/ 290668 w 1453339"/>
                <a:gd name="connsiteY5" fmla="*/ 290668 h 581335"/>
                <a:gd name="connsiteX6" fmla="*/ 0 w 1453339"/>
                <a:gd name="connsiteY6" fmla="*/ 0 h 581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3339" h="581335">
                  <a:moveTo>
                    <a:pt x="0" y="0"/>
                  </a:moveTo>
                  <a:lnTo>
                    <a:pt x="1162672" y="0"/>
                  </a:lnTo>
                  <a:lnTo>
                    <a:pt x="1453339" y="290668"/>
                  </a:lnTo>
                  <a:lnTo>
                    <a:pt x="1162672" y="581335"/>
                  </a:lnTo>
                  <a:lnTo>
                    <a:pt x="0" y="581335"/>
                  </a:lnTo>
                  <a:lnTo>
                    <a:pt x="290668" y="290668"/>
                  </a:lnTo>
                  <a:lnTo>
                    <a:pt x="0" y="0"/>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362677" tIns="24003" rIns="314670" bIns="24003" numCol="1" spcCol="1270" anchor="ctr" anchorCtr="0">
              <a:noAutofit/>
            </a:bodyPr>
            <a:lstStyle/>
            <a:p>
              <a:pPr lvl="0" algn="ctr" defTabSz="800100">
                <a:lnSpc>
                  <a:spcPct val="90000"/>
                </a:lnSpc>
                <a:spcBef>
                  <a:spcPct val="0"/>
                </a:spcBef>
                <a:spcAft>
                  <a:spcPct val="35000"/>
                </a:spcAft>
              </a:pPr>
              <a:r>
                <a:rPr lang="en-US" sz="1800" kern="1200" dirty="0" smtClean="0"/>
                <a:t>Efferent</a:t>
              </a:r>
            </a:p>
          </p:txBody>
        </p:sp>
        <p:sp>
          <p:nvSpPr>
            <p:cNvPr id="68" name="Freeform 67"/>
            <p:cNvSpPr/>
            <p:nvPr/>
          </p:nvSpPr>
          <p:spPr>
            <a:xfrm>
              <a:off x="7149490" y="2598272"/>
              <a:ext cx="1453339" cy="581335"/>
            </a:xfrm>
            <a:custGeom>
              <a:avLst/>
              <a:gdLst>
                <a:gd name="connsiteX0" fmla="*/ 0 w 1453339"/>
                <a:gd name="connsiteY0" fmla="*/ 0 h 581335"/>
                <a:gd name="connsiteX1" fmla="*/ 1162672 w 1453339"/>
                <a:gd name="connsiteY1" fmla="*/ 0 h 581335"/>
                <a:gd name="connsiteX2" fmla="*/ 1453339 w 1453339"/>
                <a:gd name="connsiteY2" fmla="*/ 290668 h 581335"/>
                <a:gd name="connsiteX3" fmla="*/ 1162672 w 1453339"/>
                <a:gd name="connsiteY3" fmla="*/ 581335 h 581335"/>
                <a:gd name="connsiteX4" fmla="*/ 0 w 1453339"/>
                <a:gd name="connsiteY4" fmla="*/ 581335 h 581335"/>
                <a:gd name="connsiteX5" fmla="*/ 290668 w 1453339"/>
                <a:gd name="connsiteY5" fmla="*/ 290668 h 581335"/>
                <a:gd name="connsiteX6" fmla="*/ 0 w 1453339"/>
                <a:gd name="connsiteY6" fmla="*/ 0 h 581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3339" h="581335">
                  <a:moveTo>
                    <a:pt x="0" y="0"/>
                  </a:moveTo>
                  <a:lnTo>
                    <a:pt x="1162672" y="0"/>
                  </a:lnTo>
                  <a:lnTo>
                    <a:pt x="1453339" y="290668"/>
                  </a:lnTo>
                  <a:lnTo>
                    <a:pt x="1162672" y="581335"/>
                  </a:lnTo>
                  <a:lnTo>
                    <a:pt x="0" y="581335"/>
                  </a:lnTo>
                  <a:lnTo>
                    <a:pt x="290668" y="290668"/>
                  </a:lnTo>
                  <a:lnTo>
                    <a:pt x="0" y="0"/>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362677" tIns="24003" rIns="314670" bIns="24003" numCol="1" spcCol="1270" anchor="ctr" anchorCtr="0">
              <a:noAutofit/>
            </a:bodyPr>
            <a:lstStyle/>
            <a:p>
              <a:pPr lvl="0" algn="ctr" defTabSz="800100">
                <a:lnSpc>
                  <a:spcPct val="90000"/>
                </a:lnSpc>
                <a:spcBef>
                  <a:spcPct val="0"/>
                </a:spcBef>
                <a:spcAft>
                  <a:spcPct val="35000"/>
                </a:spcAft>
              </a:pPr>
              <a:r>
                <a:rPr lang="en-US" sz="1800" kern="1200" dirty="0" smtClean="0"/>
                <a:t>Effector</a:t>
              </a:r>
            </a:p>
          </p:txBody>
        </p:sp>
        <p:sp>
          <p:nvSpPr>
            <p:cNvPr id="69" name="Freeform 68"/>
            <p:cNvSpPr/>
            <p:nvPr/>
          </p:nvSpPr>
          <p:spPr>
            <a:xfrm>
              <a:off x="8457496" y="2598272"/>
              <a:ext cx="1453339" cy="581335"/>
            </a:xfrm>
            <a:custGeom>
              <a:avLst/>
              <a:gdLst>
                <a:gd name="connsiteX0" fmla="*/ 0 w 1453339"/>
                <a:gd name="connsiteY0" fmla="*/ 0 h 581335"/>
                <a:gd name="connsiteX1" fmla="*/ 1162672 w 1453339"/>
                <a:gd name="connsiteY1" fmla="*/ 0 h 581335"/>
                <a:gd name="connsiteX2" fmla="*/ 1453339 w 1453339"/>
                <a:gd name="connsiteY2" fmla="*/ 290668 h 581335"/>
                <a:gd name="connsiteX3" fmla="*/ 1162672 w 1453339"/>
                <a:gd name="connsiteY3" fmla="*/ 581335 h 581335"/>
                <a:gd name="connsiteX4" fmla="*/ 0 w 1453339"/>
                <a:gd name="connsiteY4" fmla="*/ 581335 h 581335"/>
                <a:gd name="connsiteX5" fmla="*/ 290668 w 1453339"/>
                <a:gd name="connsiteY5" fmla="*/ 290668 h 581335"/>
                <a:gd name="connsiteX6" fmla="*/ 0 w 1453339"/>
                <a:gd name="connsiteY6" fmla="*/ 0 h 581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3339" h="581335">
                  <a:moveTo>
                    <a:pt x="0" y="0"/>
                  </a:moveTo>
                  <a:lnTo>
                    <a:pt x="1162672" y="0"/>
                  </a:lnTo>
                  <a:lnTo>
                    <a:pt x="1453339" y="290668"/>
                  </a:lnTo>
                  <a:lnTo>
                    <a:pt x="1162672" y="581335"/>
                  </a:lnTo>
                  <a:lnTo>
                    <a:pt x="0" y="581335"/>
                  </a:lnTo>
                  <a:lnTo>
                    <a:pt x="290668" y="290668"/>
                  </a:lnTo>
                  <a:lnTo>
                    <a:pt x="0" y="0"/>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362677" tIns="24003" rIns="314670" bIns="24003" numCol="1" spcCol="1270" anchor="ctr" anchorCtr="0">
              <a:noAutofit/>
            </a:bodyPr>
            <a:lstStyle/>
            <a:p>
              <a:pPr lvl="0" algn="ctr" defTabSz="800100">
                <a:lnSpc>
                  <a:spcPct val="90000"/>
                </a:lnSpc>
                <a:spcBef>
                  <a:spcPct val="0"/>
                </a:spcBef>
                <a:spcAft>
                  <a:spcPct val="35000"/>
                </a:spcAft>
              </a:pPr>
              <a:r>
                <a:rPr lang="en-US" sz="1800" kern="1200" dirty="0" smtClean="0"/>
                <a:t>Effect</a:t>
              </a:r>
            </a:p>
          </p:txBody>
        </p:sp>
      </p:grpSp>
    </p:spTree>
    <p:extLst>
      <p:ext uri="{BB962C8B-B14F-4D97-AF65-F5344CB8AC3E}">
        <p14:creationId xmlns:p14="http://schemas.microsoft.com/office/powerpoint/2010/main" val="24796184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Types of mammalian </a:t>
            </a:r>
            <a:r>
              <a:rPr lang="en-US" sz="3200" dirty="0" err="1" smtClean="0"/>
              <a:t>fibres</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21</a:t>
            </a:fld>
            <a:endParaRPr lang="en-US" dirty="0"/>
          </a:p>
        </p:txBody>
      </p:sp>
      <p:sp>
        <p:nvSpPr>
          <p:cNvPr id="5" name="TextBox 4"/>
          <p:cNvSpPr txBox="1"/>
          <p:nvPr/>
        </p:nvSpPr>
        <p:spPr>
          <a:xfrm>
            <a:off x="9596537" y="0"/>
            <a:ext cx="2592288" cy="307777"/>
          </a:xfrm>
          <a:prstGeom prst="rect">
            <a:avLst/>
          </a:prstGeom>
          <a:solidFill>
            <a:schemeClr val="accent3">
              <a:lumMod val="40000"/>
              <a:lumOff val="60000"/>
            </a:schemeClr>
          </a:solidFill>
          <a:ln>
            <a:solidFill>
              <a:schemeClr val="accent3">
                <a:lumMod val="75000"/>
              </a:schemeClr>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MALES’ SLIDES </a:t>
            </a:r>
          </a:p>
        </p:txBody>
      </p:sp>
      <p:pic>
        <p:nvPicPr>
          <p:cNvPr id="6" name="Picture 2" descr="C:\Users\Aseel\Desktop\Capt ju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2776" y="1194380"/>
            <a:ext cx="7623309" cy="5077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16776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Classification of sensory nerve </a:t>
            </a:r>
            <a:r>
              <a:rPr lang="en-US" sz="3200" dirty="0" err="1" smtClean="0"/>
              <a:t>fibres</a:t>
            </a:r>
            <a:r>
              <a:rPr lang="en-US" sz="3200" dirty="0" smtClean="0"/>
              <a:t> </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22</a:t>
            </a:fld>
            <a:endParaRPr lang="en-US" dirty="0"/>
          </a:p>
        </p:txBody>
      </p:sp>
      <p:sp>
        <p:nvSpPr>
          <p:cNvPr id="5" name="TextBox 4"/>
          <p:cNvSpPr txBox="1"/>
          <p:nvPr/>
        </p:nvSpPr>
        <p:spPr>
          <a:xfrm>
            <a:off x="9596537" y="0"/>
            <a:ext cx="2592288" cy="307777"/>
          </a:xfrm>
          <a:prstGeom prst="rect">
            <a:avLst/>
          </a:prstGeom>
          <a:solidFill>
            <a:schemeClr val="accent3">
              <a:lumMod val="40000"/>
              <a:lumOff val="60000"/>
            </a:schemeClr>
          </a:solidFill>
          <a:ln>
            <a:solidFill>
              <a:schemeClr val="accent3">
                <a:lumMod val="75000"/>
              </a:schemeClr>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MALES’ SLIDES </a:t>
            </a:r>
          </a:p>
        </p:txBody>
      </p:sp>
      <p:pic>
        <p:nvPicPr>
          <p:cNvPr id="7" name="Picture 3" descr="C:\Users\Aseel\Desktop\Captunlk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7366" y="1294834"/>
            <a:ext cx="6999171" cy="4880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67319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Spinal cord tracts </a:t>
            </a:r>
          </a:p>
        </p:txBody>
      </p:sp>
      <p:sp>
        <p:nvSpPr>
          <p:cNvPr id="3" name="Slide Number Placeholder 2"/>
          <p:cNvSpPr>
            <a:spLocks noGrp="1"/>
          </p:cNvSpPr>
          <p:nvPr>
            <p:ph type="sldNum" sz="quarter" idx="12"/>
          </p:nvPr>
        </p:nvSpPr>
        <p:spPr/>
        <p:txBody>
          <a:bodyPr/>
          <a:lstStyle/>
          <a:p>
            <a:fld id="{4929A69E-7D8F-4515-9605-0315ABD4F316}" type="slidenum">
              <a:rPr lang="en-US" smtClean="0"/>
              <a:t>23</a:t>
            </a:fld>
            <a:endParaRPr lang="en-US" dirty="0"/>
          </a:p>
        </p:txBody>
      </p:sp>
      <p:sp>
        <p:nvSpPr>
          <p:cNvPr id="4" name="Content Placeholder 3"/>
          <p:cNvSpPr>
            <a:spLocks noGrp="1"/>
          </p:cNvSpPr>
          <p:nvPr>
            <p:ph sz="quarter" idx="1"/>
          </p:nvPr>
        </p:nvSpPr>
        <p:spPr/>
        <p:txBody>
          <a:bodyPr>
            <a:normAutofit/>
          </a:bodyPr>
          <a:lstStyle/>
          <a:p>
            <a:r>
              <a:rPr lang="en-US" sz="1600" dirty="0"/>
              <a:t>Sensory information from receptors throughout most of the body is relayed to the brain by </a:t>
            </a:r>
            <a:endParaRPr lang="en-US" sz="1600" dirty="0" smtClean="0"/>
          </a:p>
          <a:p>
            <a:pPr marL="0" indent="0">
              <a:buNone/>
            </a:pPr>
            <a:r>
              <a:rPr lang="en-US" sz="1600" dirty="0"/>
              <a:t> </a:t>
            </a:r>
            <a:r>
              <a:rPr lang="en-US" sz="1600" dirty="0" smtClean="0"/>
              <a:t>    means </a:t>
            </a:r>
            <a:r>
              <a:rPr lang="en-US" sz="1600" dirty="0"/>
              <a:t>of ascending tracts of fibers that conduct impulses up the spinal cord. </a:t>
            </a:r>
          </a:p>
          <a:p>
            <a:r>
              <a:rPr lang="en-US" sz="1600" dirty="0"/>
              <a:t>When the brain directs motor activities, these directions are in the form of nerve impulses that </a:t>
            </a:r>
            <a:endParaRPr lang="en-US" sz="1600" dirty="0" smtClean="0"/>
          </a:p>
          <a:p>
            <a:pPr marL="0" indent="0">
              <a:buNone/>
            </a:pPr>
            <a:r>
              <a:rPr lang="en-US" sz="1600" dirty="0"/>
              <a:t> </a:t>
            </a:r>
            <a:r>
              <a:rPr lang="en-US" sz="1600" dirty="0" smtClean="0"/>
              <a:t>     travel </a:t>
            </a:r>
            <a:r>
              <a:rPr lang="en-US" sz="1600" dirty="0"/>
              <a:t>down the spinal cord in descending tracts of fibers.</a:t>
            </a:r>
          </a:p>
          <a:p>
            <a:endParaRPr lang="en-US" sz="1600" dirty="0"/>
          </a:p>
        </p:txBody>
      </p:sp>
      <p:pic>
        <p:nvPicPr>
          <p:cNvPr id="5" name="Picture 3" descr="C:\Users\Aseel\Desktop\Captuuyul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6740" y="1219200"/>
            <a:ext cx="2532663" cy="212910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Aseel\Desktop\Caugl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0980" y="3547698"/>
            <a:ext cx="3688423" cy="263689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5806380" y="2246887"/>
            <a:ext cx="3240360" cy="1101420"/>
            <a:chOff x="6238726" y="2319891"/>
            <a:chExt cx="2447674" cy="1340129"/>
          </a:xfrm>
        </p:grpSpPr>
        <p:sp>
          <p:nvSpPr>
            <p:cNvPr id="11" name="Freeform 10"/>
            <p:cNvSpPr/>
            <p:nvPr/>
          </p:nvSpPr>
          <p:spPr>
            <a:xfrm>
              <a:off x="6238726" y="2319891"/>
              <a:ext cx="2447673" cy="553772"/>
            </a:xfrm>
            <a:custGeom>
              <a:avLst/>
              <a:gdLst>
                <a:gd name="connsiteX0" fmla="*/ 0 w 1107544"/>
                <a:gd name="connsiteY0" fmla="*/ 0 h 553772"/>
                <a:gd name="connsiteX1" fmla="*/ 1107544 w 1107544"/>
                <a:gd name="connsiteY1" fmla="*/ 0 h 553772"/>
                <a:gd name="connsiteX2" fmla="*/ 1107544 w 1107544"/>
                <a:gd name="connsiteY2" fmla="*/ 553772 h 553772"/>
                <a:gd name="connsiteX3" fmla="*/ 0 w 1107544"/>
                <a:gd name="connsiteY3" fmla="*/ 553772 h 553772"/>
                <a:gd name="connsiteX4" fmla="*/ 0 w 1107544"/>
                <a:gd name="connsiteY4" fmla="*/ 0 h 553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7544" h="553772">
                  <a:moveTo>
                    <a:pt x="0" y="0"/>
                  </a:moveTo>
                  <a:lnTo>
                    <a:pt x="1107544" y="0"/>
                  </a:lnTo>
                  <a:lnTo>
                    <a:pt x="1107544" y="553772"/>
                  </a:lnTo>
                  <a:lnTo>
                    <a:pt x="0" y="553772"/>
                  </a:lnTo>
                  <a:lnTo>
                    <a:pt x="0" y="0"/>
                  </a:lnTo>
                  <a:close/>
                </a:path>
              </a:pathLst>
            </a:custGeom>
            <a:solidFill>
              <a:schemeClr val="accent2">
                <a:lumMod val="40000"/>
                <a:lumOff val="60000"/>
              </a:schemeClr>
            </a:solidFill>
          </p:spPr>
          <p:style>
            <a:lnRef idx="2">
              <a:schemeClr val="accent2">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solidFill>
                </a:rPr>
                <a:t>Spinal cord tracts</a:t>
              </a:r>
            </a:p>
          </p:txBody>
        </p:sp>
        <p:sp>
          <p:nvSpPr>
            <p:cNvPr id="12" name="Freeform 11"/>
            <p:cNvSpPr/>
            <p:nvPr/>
          </p:nvSpPr>
          <p:spPr>
            <a:xfrm>
              <a:off x="6238726" y="3106248"/>
              <a:ext cx="1107544" cy="553772"/>
            </a:xfrm>
            <a:custGeom>
              <a:avLst/>
              <a:gdLst>
                <a:gd name="connsiteX0" fmla="*/ 0 w 1107544"/>
                <a:gd name="connsiteY0" fmla="*/ 0 h 553772"/>
                <a:gd name="connsiteX1" fmla="*/ 1107544 w 1107544"/>
                <a:gd name="connsiteY1" fmla="*/ 0 h 553772"/>
                <a:gd name="connsiteX2" fmla="*/ 1107544 w 1107544"/>
                <a:gd name="connsiteY2" fmla="*/ 553772 h 553772"/>
                <a:gd name="connsiteX3" fmla="*/ 0 w 1107544"/>
                <a:gd name="connsiteY3" fmla="*/ 553772 h 553772"/>
                <a:gd name="connsiteX4" fmla="*/ 0 w 1107544"/>
                <a:gd name="connsiteY4" fmla="*/ 0 h 553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7544" h="553772">
                  <a:moveTo>
                    <a:pt x="0" y="0"/>
                  </a:moveTo>
                  <a:lnTo>
                    <a:pt x="1107544" y="0"/>
                  </a:lnTo>
                  <a:lnTo>
                    <a:pt x="1107544" y="553772"/>
                  </a:lnTo>
                  <a:lnTo>
                    <a:pt x="0" y="553772"/>
                  </a:lnTo>
                  <a:lnTo>
                    <a:pt x="0" y="0"/>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accent2">
                      <a:lumMod val="75000"/>
                    </a:schemeClr>
                  </a:solidFill>
                </a:rPr>
                <a:t>Ascending tracts (</a:t>
              </a:r>
              <a:r>
                <a:rPr lang="en-US" sz="1400" kern="1200" dirty="0" smtClean="0">
                  <a:solidFill>
                    <a:schemeClr val="bg2">
                      <a:lumMod val="75000"/>
                    </a:schemeClr>
                  </a:solidFill>
                </a:rPr>
                <a:t>sensory</a:t>
              </a:r>
              <a:r>
                <a:rPr lang="en-US" sz="1400" kern="1200" dirty="0" smtClean="0">
                  <a:solidFill>
                    <a:schemeClr val="accent2">
                      <a:lumMod val="75000"/>
                    </a:schemeClr>
                  </a:solidFill>
                </a:rPr>
                <a:t>)</a:t>
              </a:r>
            </a:p>
          </p:txBody>
        </p:sp>
        <p:sp>
          <p:nvSpPr>
            <p:cNvPr id="13" name="Freeform 12"/>
            <p:cNvSpPr/>
            <p:nvPr/>
          </p:nvSpPr>
          <p:spPr>
            <a:xfrm>
              <a:off x="7578856" y="3106248"/>
              <a:ext cx="1107544" cy="553772"/>
            </a:xfrm>
            <a:custGeom>
              <a:avLst/>
              <a:gdLst>
                <a:gd name="connsiteX0" fmla="*/ 0 w 1107544"/>
                <a:gd name="connsiteY0" fmla="*/ 0 h 553772"/>
                <a:gd name="connsiteX1" fmla="*/ 1107544 w 1107544"/>
                <a:gd name="connsiteY1" fmla="*/ 0 h 553772"/>
                <a:gd name="connsiteX2" fmla="*/ 1107544 w 1107544"/>
                <a:gd name="connsiteY2" fmla="*/ 553772 h 553772"/>
                <a:gd name="connsiteX3" fmla="*/ 0 w 1107544"/>
                <a:gd name="connsiteY3" fmla="*/ 553772 h 553772"/>
                <a:gd name="connsiteX4" fmla="*/ 0 w 1107544"/>
                <a:gd name="connsiteY4" fmla="*/ 0 h 553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7544" h="553772">
                  <a:moveTo>
                    <a:pt x="0" y="0"/>
                  </a:moveTo>
                  <a:lnTo>
                    <a:pt x="1107544" y="0"/>
                  </a:lnTo>
                  <a:lnTo>
                    <a:pt x="1107544" y="553772"/>
                  </a:lnTo>
                  <a:lnTo>
                    <a:pt x="0" y="553772"/>
                  </a:lnTo>
                  <a:lnTo>
                    <a:pt x="0" y="0"/>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accent2">
                      <a:lumMod val="75000"/>
                    </a:schemeClr>
                  </a:solidFill>
                </a:rPr>
                <a:t>Descending tracts (</a:t>
              </a:r>
              <a:r>
                <a:rPr lang="en-US" sz="1400" kern="1200" dirty="0" smtClean="0">
                  <a:solidFill>
                    <a:schemeClr val="bg2">
                      <a:lumMod val="75000"/>
                    </a:schemeClr>
                  </a:solidFill>
                </a:rPr>
                <a:t>motor</a:t>
              </a:r>
              <a:r>
                <a:rPr lang="en-US" sz="1400" kern="1200" dirty="0" smtClean="0">
                  <a:solidFill>
                    <a:schemeClr val="accent2">
                      <a:lumMod val="75000"/>
                    </a:schemeClr>
                  </a:solidFill>
                </a:rPr>
                <a:t>)</a:t>
              </a:r>
            </a:p>
          </p:txBody>
        </p:sp>
      </p:grpSp>
      <p:sp>
        <p:nvSpPr>
          <p:cNvPr id="14" name="Rectangle 13"/>
          <p:cNvSpPr/>
          <p:nvPr/>
        </p:nvSpPr>
        <p:spPr>
          <a:xfrm>
            <a:off x="585637" y="3547697"/>
            <a:ext cx="6840759" cy="272219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7412988" y="2702019"/>
            <a:ext cx="0" cy="191156"/>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18" name="Straight Connector 17"/>
          <p:cNvCxnSpPr/>
          <p:nvPr/>
        </p:nvCxnSpPr>
        <p:spPr>
          <a:xfrm>
            <a:off x="7412988" y="2893175"/>
            <a:ext cx="1129696" cy="0"/>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20" name="Straight Connector 19"/>
          <p:cNvCxnSpPr/>
          <p:nvPr/>
        </p:nvCxnSpPr>
        <p:spPr>
          <a:xfrm flipH="1">
            <a:off x="7030516" y="2893175"/>
            <a:ext cx="382472" cy="0"/>
          </a:xfrm>
          <a:prstGeom prst="line">
            <a:avLst/>
          </a:prstGeom>
          <a:ln w="19050"/>
        </p:spPr>
        <p:style>
          <a:lnRef idx="1">
            <a:schemeClr val="accent2"/>
          </a:lnRef>
          <a:fillRef idx="0">
            <a:schemeClr val="accent2"/>
          </a:fillRef>
          <a:effectRef idx="0">
            <a:schemeClr val="accent2"/>
          </a:effectRef>
          <a:fontRef idx="minor">
            <a:schemeClr val="tx1"/>
          </a:fontRef>
        </p:style>
      </p:cxnSp>
      <p:sp>
        <p:nvSpPr>
          <p:cNvPr id="22" name="Content Placeholder 3"/>
          <p:cNvSpPr txBox="1">
            <a:spLocks/>
          </p:cNvSpPr>
          <p:nvPr/>
        </p:nvSpPr>
        <p:spPr>
          <a:xfrm>
            <a:off x="585636" y="3547697"/>
            <a:ext cx="6827351" cy="2722196"/>
          </a:xfrm>
          <a:prstGeom prst="rect">
            <a:avLst/>
          </a:prstGeom>
        </p:spPr>
        <p:txBody>
          <a:bodyPr vert="horz" lIns="101590" tIns="50795" rIns="101590" bIns="50795">
            <a:norm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r>
              <a:rPr lang="en-US" sz="1600" dirty="0" smtClean="0"/>
              <a:t>A </a:t>
            </a:r>
            <a:r>
              <a:rPr lang="en-US" sz="1600" dirty="0"/>
              <a:t>Cross-section view of spinal cord-  wider </a:t>
            </a:r>
            <a:r>
              <a:rPr lang="en-US" sz="1600" dirty="0" err="1"/>
              <a:t>laterllay</a:t>
            </a:r>
            <a:r>
              <a:rPr lang="en-US" sz="1600" dirty="0"/>
              <a:t> than </a:t>
            </a:r>
            <a:r>
              <a:rPr lang="en-US" sz="1600" dirty="0" err="1"/>
              <a:t>anteroposteriorly</a:t>
            </a:r>
            <a:r>
              <a:rPr lang="en-US" sz="1600" dirty="0"/>
              <a:t>. In the middle on the dorsal side is a shallow groove called the posterior median sulcus and on the ventral side is the anterior median fissure (deeper). </a:t>
            </a:r>
          </a:p>
          <a:p>
            <a:r>
              <a:rPr lang="en-US" sz="1600" dirty="0" smtClean="0"/>
              <a:t>center </a:t>
            </a:r>
            <a:r>
              <a:rPr lang="en-US" sz="1600" dirty="0"/>
              <a:t>consist of gray matter shaped like a butterfly and there is an opening at the </a:t>
            </a:r>
            <a:r>
              <a:rPr lang="en-US" sz="1600" dirty="0" smtClean="0"/>
              <a:t>center. </a:t>
            </a:r>
            <a:endParaRPr lang="en-US" sz="1600" dirty="0"/>
          </a:p>
          <a:p>
            <a:r>
              <a:rPr lang="en-US" sz="1600" dirty="0" smtClean="0"/>
              <a:t>Spinal </a:t>
            </a:r>
            <a:r>
              <a:rPr lang="en-US" sz="1600" dirty="0"/>
              <a:t>cord is protected by three layers of meninges.  The only difference from the </a:t>
            </a:r>
            <a:r>
              <a:rPr lang="en-US" sz="1600" dirty="0" smtClean="0"/>
              <a:t>brain is </a:t>
            </a:r>
            <a:r>
              <a:rPr lang="en-US" sz="1600" dirty="0"/>
              <a:t>that the </a:t>
            </a:r>
            <a:r>
              <a:rPr lang="en-US" sz="1600" dirty="0" err="1"/>
              <a:t>dural</a:t>
            </a:r>
            <a:r>
              <a:rPr lang="en-US" sz="1600" dirty="0"/>
              <a:t> matter does not attach to bone. The </a:t>
            </a:r>
            <a:r>
              <a:rPr lang="en-US" sz="1600" dirty="0" err="1"/>
              <a:t>dural</a:t>
            </a:r>
            <a:r>
              <a:rPr lang="en-US" sz="1600" dirty="0"/>
              <a:t> matter is surrounded externally by a layer of cushioning fat called epidural space. </a:t>
            </a:r>
          </a:p>
        </p:txBody>
      </p:sp>
      <p:sp>
        <p:nvSpPr>
          <p:cNvPr id="23" name="TextBox 22"/>
          <p:cNvSpPr txBox="1"/>
          <p:nvPr/>
        </p:nvSpPr>
        <p:spPr>
          <a:xfrm rot="5400000">
            <a:off x="6190388" y="4770296"/>
            <a:ext cx="2722196" cy="276999"/>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200" b="1" dirty="0">
                <a:solidFill>
                  <a:schemeClr val="tx2"/>
                </a:solidFill>
                <a:latin typeface="+mj-lt"/>
                <a:ea typeface="+mj-ea"/>
                <a:cs typeface="+mj-cs"/>
              </a:rPr>
              <a:t>ONLY IN FEMALES’ SLIDES </a:t>
            </a:r>
          </a:p>
        </p:txBody>
      </p:sp>
    </p:spTree>
    <p:extLst>
      <p:ext uri="{BB962C8B-B14F-4D97-AF65-F5344CB8AC3E}">
        <p14:creationId xmlns:p14="http://schemas.microsoft.com/office/powerpoint/2010/main" val="23688059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Organization of spinal cord</a:t>
            </a:r>
          </a:p>
        </p:txBody>
      </p:sp>
      <p:sp>
        <p:nvSpPr>
          <p:cNvPr id="3" name="Slide Number Placeholder 2"/>
          <p:cNvSpPr>
            <a:spLocks noGrp="1"/>
          </p:cNvSpPr>
          <p:nvPr>
            <p:ph type="sldNum" sz="quarter" idx="12"/>
          </p:nvPr>
        </p:nvSpPr>
        <p:spPr/>
        <p:txBody>
          <a:bodyPr/>
          <a:lstStyle/>
          <a:p>
            <a:fld id="{4929A69E-7D8F-4515-9605-0315ABD4F316}" type="slidenum">
              <a:rPr lang="en-US" smtClean="0"/>
              <a:t>24</a:t>
            </a:fld>
            <a:endParaRPr lang="en-US" dirty="0"/>
          </a:p>
        </p:txBody>
      </p:sp>
      <p:cxnSp>
        <p:nvCxnSpPr>
          <p:cNvPr id="7" name="Straight Connector 6"/>
          <p:cNvCxnSpPr/>
          <p:nvPr/>
        </p:nvCxnSpPr>
        <p:spPr>
          <a:xfrm>
            <a:off x="6094412" y="1143000"/>
            <a:ext cx="0" cy="5213350"/>
          </a:xfrm>
          <a:prstGeom prst="line">
            <a:avLst/>
          </a:prstGeom>
          <a:ln>
            <a:prstDash val="dashDot"/>
          </a:ln>
        </p:spPr>
        <p:style>
          <a:lnRef idx="1">
            <a:schemeClr val="accent2"/>
          </a:lnRef>
          <a:fillRef idx="0">
            <a:schemeClr val="accent2"/>
          </a:fillRef>
          <a:effectRef idx="0">
            <a:schemeClr val="accent2"/>
          </a:effectRef>
          <a:fontRef idx="minor">
            <a:schemeClr val="tx1"/>
          </a:fontRef>
        </p:style>
      </p:cxnSp>
      <p:sp>
        <p:nvSpPr>
          <p:cNvPr id="9" name="Rectangle 8"/>
          <p:cNvSpPr/>
          <p:nvPr/>
        </p:nvSpPr>
        <p:spPr>
          <a:xfrm>
            <a:off x="609422" y="1268760"/>
            <a:ext cx="5052941" cy="432048"/>
          </a:xfrm>
          <a:prstGeom prst="rect">
            <a:avLst/>
          </a:prstGeom>
          <a:solidFill>
            <a:schemeClr val="accent2">
              <a:lumMod val="40000"/>
              <a:lumOff val="6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800" dirty="0">
                <a:solidFill>
                  <a:schemeClr val="bg1"/>
                </a:solidFill>
              </a:rPr>
              <a:t>Grey matter: organization</a:t>
            </a:r>
          </a:p>
        </p:txBody>
      </p:sp>
      <p:sp>
        <p:nvSpPr>
          <p:cNvPr id="10" name="Rectangle 9"/>
          <p:cNvSpPr/>
          <p:nvPr/>
        </p:nvSpPr>
        <p:spPr>
          <a:xfrm>
            <a:off x="6526461" y="1268760"/>
            <a:ext cx="5052903" cy="432048"/>
          </a:xfrm>
          <a:prstGeom prst="rect">
            <a:avLst/>
          </a:prstGeom>
          <a:solidFill>
            <a:schemeClr val="accent2">
              <a:lumMod val="40000"/>
              <a:lumOff val="6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800" dirty="0">
                <a:solidFill>
                  <a:schemeClr val="bg1"/>
                </a:solidFill>
              </a:rPr>
              <a:t>White matter in the spinal cord</a:t>
            </a:r>
          </a:p>
        </p:txBody>
      </p:sp>
      <p:pic>
        <p:nvPicPr>
          <p:cNvPr id="11" name="Picture 2" descr="C:\Users\Aseel\Desktop\Captuknl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422" y="1826568"/>
            <a:ext cx="5052942" cy="2409734"/>
          </a:xfrm>
          <a:prstGeom prst="rect">
            <a:avLst/>
          </a:prstGeom>
          <a:noFill/>
          <a:ln w="12700">
            <a:solidFill>
              <a:schemeClr val="accent2">
                <a:lumMod val="75000"/>
              </a:schemeClr>
            </a:solidFill>
          </a:ln>
          <a:extLst>
            <a:ext uri="{909E8E84-426E-40DD-AFC4-6F175D3DCCD1}">
              <a14:hiddenFill xmlns:a14="http://schemas.microsoft.com/office/drawing/2010/main">
                <a:solidFill>
                  <a:srgbClr val="FFFFFF"/>
                </a:solidFill>
              </a14:hiddenFill>
            </a:ext>
          </a:extLst>
        </p:spPr>
      </p:pic>
      <p:pic>
        <p:nvPicPr>
          <p:cNvPr id="12" name="Picture 3" descr="C:\Users\Aseel\Desktop\Cap kj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6461" y="1826568"/>
            <a:ext cx="5052904" cy="2409734"/>
          </a:xfrm>
          <a:prstGeom prst="rect">
            <a:avLst/>
          </a:prstGeom>
          <a:noFill/>
          <a:ln w="12700">
            <a:solidFill>
              <a:schemeClr val="accent2">
                <a:lumMod val="75000"/>
              </a:schemeClr>
            </a:solidFill>
          </a:ln>
          <a:extLst>
            <a:ext uri="{909E8E84-426E-40DD-AFC4-6F175D3DCCD1}">
              <a14:hiddenFill xmlns:a14="http://schemas.microsoft.com/office/drawing/2010/main">
                <a:solidFill>
                  <a:srgbClr val="FFFFFF"/>
                </a:solidFill>
              </a14:hiddenFill>
            </a:ext>
          </a:extLst>
        </p:spPr>
      </p:pic>
      <p:sp>
        <p:nvSpPr>
          <p:cNvPr id="13" name="Rectangle 12"/>
          <p:cNvSpPr/>
          <p:nvPr/>
        </p:nvSpPr>
        <p:spPr>
          <a:xfrm>
            <a:off x="609421" y="4358700"/>
            <a:ext cx="5052942" cy="195061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304770" lvl="0" indent="-304770" defTabSz="914400">
              <a:spcBef>
                <a:spcPts val="667"/>
              </a:spcBef>
              <a:buClr>
                <a:srgbClr val="727CA3"/>
              </a:buClr>
              <a:buSzPct val="76000"/>
              <a:buFont typeface="Wingdings 3"/>
              <a:buChar char=""/>
            </a:pPr>
            <a:r>
              <a:rPr lang="en-US" sz="1500" dirty="0">
                <a:solidFill>
                  <a:prstClr val="black"/>
                </a:solidFill>
              </a:rPr>
              <a:t>Dorsal half </a:t>
            </a:r>
            <a:r>
              <a:rPr lang="en-US" sz="1500" dirty="0" smtClean="0">
                <a:solidFill>
                  <a:prstClr val="black"/>
                </a:solidFill>
              </a:rPr>
              <a:t>–</a:t>
            </a:r>
            <a:r>
              <a:rPr lang="ar-SA" sz="1500" dirty="0" smtClean="0">
                <a:solidFill>
                  <a:prstClr val="black"/>
                </a:solidFill>
              </a:rPr>
              <a:t> </a:t>
            </a:r>
            <a:r>
              <a:rPr lang="en-US" sz="1500" dirty="0" smtClean="0">
                <a:solidFill>
                  <a:prstClr val="black"/>
                </a:solidFill>
              </a:rPr>
              <a:t>sensory </a:t>
            </a:r>
            <a:r>
              <a:rPr lang="en-US" sz="1500" dirty="0">
                <a:solidFill>
                  <a:prstClr val="black"/>
                </a:solidFill>
              </a:rPr>
              <a:t>roots and </a:t>
            </a:r>
            <a:r>
              <a:rPr lang="en-US" sz="1500" dirty="0" smtClean="0">
                <a:solidFill>
                  <a:prstClr val="black"/>
                </a:solidFill>
              </a:rPr>
              <a:t>ganglia.</a:t>
            </a:r>
            <a:endParaRPr lang="en-US" sz="1500" dirty="0">
              <a:solidFill>
                <a:prstClr val="black"/>
              </a:solidFill>
            </a:endParaRPr>
          </a:p>
          <a:p>
            <a:pPr marL="304770" lvl="0" indent="-304770" defTabSz="914400">
              <a:spcBef>
                <a:spcPts val="667"/>
              </a:spcBef>
              <a:buClr>
                <a:srgbClr val="727CA3"/>
              </a:buClr>
              <a:buSzPct val="76000"/>
              <a:buFont typeface="Wingdings 3"/>
              <a:buChar char=""/>
            </a:pPr>
            <a:r>
              <a:rPr lang="en-US" sz="1500" dirty="0">
                <a:solidFill>
                  <a:prstClr val="black"/>
                </a:solidFill>
              </a:rPr>
              <a:t>Ventral half </a:t>
            </a:r>
            <a:r>
              <a:rPr lang="en-US" sz="1500" dirty="0" smtClean="0">
                <a:solidFill>
                  <a:prstClr val="black"/>
                </a:solidFill>
              </a:rPr>
              <a:t>– motor roots. </a:t>
            </a:r>
            <a:endParaRPr lang="en-US" sz="1500" dirty="0">
              <a:solidFill>
                <a:prstClr val="black"/>
              </a:solidFill>
            </a:endParaRPr>
          </a:p>
          <a:p>
            <a:pPr marL="304770" lvl="0" indent="-304770" defTabSz="914400">
              <a:spcBef>
                <a:spcPts val="667"/>
              </a:spcBef>
              <a:buClr>
                <a:srgbClr val="727CA3"/>
              </a:buClr>
              <a:buSzPct val="76000"/>
              <a:buFont typeface="Wingdings 3"/>
              <a:buChar char=""/>
            </a:pPr>
            <a:r>
              <a:rPr lang="en-US" sz="1500" dirty="0">
                <a:solidFill>
                  <a:prstClr val="black"/>
                </a:solidFill>
              </a:rPr>
              <a:t>Dorsal and ventral roots fuse laterally to form spinal </a:t>
            </a:r>
            <a:r>
              <a:rPr lang="en-US" sz="1500" dirty="0" smtClean="0">
                <a:solidFill>
                  <a:prstClr val="black"/>
                </a:solidFill>
              </a:rPr>
              <a:t>nerves.</a:t>
            </a:r>
            <a:endParaRPr lang="en-US" sz="1500" dirty="0">
              <a:solidFill>
                <a:prstClr val="black"/>
              </a:solidFill>
            </a:endParaRPr>
          </a:p>
          <a:p>
            <a:pPr marL="304770" lvl="0" indent="-304770" defTabSz="914400">
              <a:spcBef>
                <a:spcPts val="667"/>
              </a:spcBef>
              <a:buClr>
                <a:srgbClr val="727CA3"/>
              </a:buClr>
              <a:buSzPct val="76000"/>
              <a:buFont typeface="Wingdings 3"/>
              <a:buChar char=""/>
            </a:pPr>
            <a:r>
              <a:rPr lang="en-US" sz="1500" dirty="0">
                <a:solidFill>
                  <a:schemeClr val="accent4">
                    <a:lumMod val="75000"/>
                  </a:schemeClr>
                </a:solidFill>
              </a:rPr>
              <a:t>Four</a:t>
            </a:r>
            <a:r>
              <a:rPr lang="en-US" sz="1500" dirty="0">
                <a:solidFill>
                  <a:prstClr val="black"/>
                </a:solidFill>
              </a:rPr>
              <a:t> zones are evident within the gray matter –somatic sensory (SS), visceral sensory (VS), visceral motor (VM), and somatic motor (SM</a:t>
            </a:r>
            <a:r>
              <a:rPr lang="en-US" sz="1500" dirty="0" smtClean="0">
                <a:solidFill>
                  <a:prstClr val="black"/>
                </a:solidFill>
              </a:rPr>
              <a:t>).</a:t>
            </a:r>
            <a:endParaRPr lang="en-US" sz="1500" dirty="0">
              <a:solidFill>
                <a:prstClr val="black"/>
              </a:solidFill>
            </a:endParaRPr>
          </a:p>
        </p:txBody>
      </p:sp>
      <p:sp>
        <p:nvSpPr>
          <p:cNvPr id="17" name="Rectangle 16"/>
          <p:cNvSpPr/>
          <p:nvPr/>
        </p:nvSpPr>
        <p:spPr>
          <a:xfrm>
            <a:off x="6526461" y="4336353"/>
            <a:ext cx="5052942" cy="195061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304770" lvl="0" indent="-304770" defTabSz="914400">
              <a:spcBef>
                <a:spcPts val="667"/>
              </a:spcBef>
              <a:buClr>
                <a:srgbClr val="727CA3"/>
              </a:buClr>
              <a:buSzPct val="76000"/>
              <a:buFont typeface="Wingdings 3"/>
              <a:buChar char=""/>
            </a:pPr>
            <a:r>
              <a:rPr lang="en-US" sz="1500" dirty="0">
                <a:solidFill>
                  <a:prstClr val="black"/>
                </a:solidFill>
              </a:rPr>
              <a:t>Fibers run in three </a:t>
            </a:r>
            <a:r>
              <a:rPr lang="en-US" sz="1500" dirty="0" smtClean="0">
                <a:solidFill>
                  <a:prstClr val="black"/>
                </a:solidFill>
              </a:rPr>
              <a:t>directions, ascending</a:t>
            </a:r>
            <a:r>
              <a:rPr lang="en-US" sz="1500" dirty="0">
                <a:solidFill>
                  <a:prstClr val="black"/>
                </a:solidFill>
              </a:rPr>
              <a:t>, </a:t>
            </a:r>
            <a:r>
              <a:rPr lang="en-US" sz="1500" dirty="0" smtClean="0">
                <a:solidFill>
                  <a:prstClr val="black"/>
                </a:solidFill>
              </a:rPr>
              <a:t>descending </a:t>
            </a:r>
            <a:r>
              <a:rPr lang="en-US" sz="1500" dirty="0">
                <a:solidFill>
                  <a:prstClr val="black"/>
                </a:solidFill>
              </a:rPr>
              <a:t>and </a:t>
            </a:r>
            <a:r>
              <a:rPr lang="en-US" sz="1500" dirty="0" smtClean="0">
                <a:solidFill>
                  <a:prstClr val="black"/>
                </a:solidFill>
              </a:rPr>
              <a:t>transversely. </a:t>
            </a:r>
            <a:endParaRPr lang="en-US" sz="1500" dirty="0">
              <a:solidFill>
                <a:prstClr val="black"/>
              </a:solidFill>
            </a:endParaRPr>
          </a:p>
          <a:p>
            <a:pPr marL="304770" lvl="0" indent="-304770" defTabSz="914400">
              <a:spcBef>
                <a:spcPts val="667"/>
              </a:spcBef>
              <a:buClr>
                <a:srgbClr val="727CA3"/>
              </a:buClr>
              <a:buSzPct val="76000"/>
              <a:buFont typeface="Wingdings 3"/>
              <a:buChar char=""/>
            </a:pPr>
            <a:r>
              <a:rPr lang="en-US" sz="1500" dirty="0">
                <a:solidFill>
                  <a:prstClr val="black"/>
                </a:solidFill>
              </a:rPr>
              <a:t>Divided into </a:t>
            </a:r>
            <a:r>
              <a:rPr lang="en-US" sz="1500" dirty="0">
                <a:solidFill>
                  <a:schemeClr val="accent4">
                    <a:lumMod val="75000"/>
                  </a:schemeClr>
                </a:solidFill>
              </a:rPr>
              <a:t>three</a:t>
            </a:r>
            <a:r>
              <a:rPr lang="en-US" sz="1500" dirty="0">
                <a:solidFill>
                  <a:prstClr val="black"/>
                </a:solidFill>
              </a:rPr>
              <a:t> funiculi (</a:t>
            </a:r>
            <a:r>
              <a:rPr lang="en-US" sz="1500" dirty="0" smtClean="0">
                <a:solidFill>
                  <a:prstClr val="black"/>
                </a:solidFill>
              </a:rPr>
              <a:t>columns), posterior</a:t>
            </a:r>
            <a:r>
              <a:rPr lang="en-US" sz="1500" dirty="0">
                <a:solidFill>
                  <a:prstClr val="black"/>
                </a:solidFill>
              </a:rPr>
              <a:t>, </a:t>
            </a:r>
            <a:r>
              <a:rPr lang="en-US" sz="1500" dirty="0" smtClean="0">
                <a:solidFill>
                  <a:prstClr val="black"/>
                </a:solidFill>
              </a:rPr>
              <a:t>lateral and anterior.</a:t>
            </a:r>
            <a:endParaRPr lang="en-US" sz="1500" dirty="0">
              <a:solidFill>
                <a:prstClr val="black"/>
              </a:solidFill>
            </a:endParaRPr>
          </a:p>
          <a:p>
            <a:pPr marL="304770" lvl="0" indent="-304770" defTabSz="914400">
              <a:spcBef>
                <a:spcPts val="667"/>
              </a:spcBef>
              <a:buClr>
                <a:srgbClr val="727CA3"/>
              </a:buClr>
              <a:buSzPct val="76000"/>
              <a:buFont typeface="Wingdings 3"/>
              <a:buChar char=""/>
            </a:pPr>
            <a:r>
              <a:rPr lang="en-US" sz="1500" dirty="0">
                <a:solidFill>
                  <a:prstClr val="black"/>
                </a:solidFill>
              </a:rPr>
              <a:t>Each funiculus contains several fiber </a:t>
            </a:r>
            <a:r>
              <a:rPr lang="en-US" sz="1500" dirty="0" smtClean="0">
                <a:solidFill>
                  <a:prstClr val="black"/>
                </a:solidFill>
              </a:rPr>
              <a:t>tracks. </a:t>
            </a:r>
            <a:endParaRPr lang="en-US" sz="1500" dirty="0">
              <a:solidFill>
                <a:prstClr val="black"/>
              </a:solidFill>
            </a:endParaRPr>
          </a:p>
          <a:p>
            <a:pPr marL="304770" lvl="0" indent="-304770" defTabSz="914400">
              <a:spcBef>
                <a:spcPts val="667"/>
              </a:spcBef>
              <a:buClr>
                <a:srgbClr val="727CA3"/>
              </a:buClr>
              <a:buSzPct val="76000"/>
              <a:buFont typeface="Wingdings 3"/>
              <a:buChar char=""/>
            </a:pPr>
            <a:r>
              <a:rPr lang="en-US" sz="1500" dirty="0" smtClean="0">
                <a:solidFill>
                  <a:prstClr val="black"/>
                </a:solidFill>
              </a:rPr>
              <a:t>Fiber </a:t>
            </a:r>
            <a:r>
              <a:rPr lang="en-US" sz="1500" dirty="0">
                <a:solidFill>
                  <a:prstClr val="black"/>
                </a:solidFill>
              </a:rPr>
              <a:t>tract names reveal their </a:t>
            </a:r>
            <a:r>
              <a:rPr lang="en-US" sz="1500" dirty="0">
                <a:solidFill>
                  <a:srgbClr val="FF0000"/>
                </a:solidFill>
              </a:rPr>
              <a:t>origin</a:t>
            </a:r>
            <a:r>
              <a:rPr lang="en-US" sz="1500" dirty="0">
                <a:solidFill>
                  <a:prstClr val="black"/>
                </a:solidFill>
              </a:rPr>
              <a:t> and </a:t>
            </a:r>
            <a:r>
              <a:rPr lang="en-US" sz="1500" dirty="0" smtClean="0">
                <a:solidFill>
                  <a:srgbClr val="FF0000"/>
                </a:solidFill>
              </a:rPr>
              <a:t>destination</a:t>
            </a:r>
            <a:r>
              <a:rPr lang="en-US" sz="1500" dirty="0" smtClean="0">
                <a:solidFill>
                  <a:prstClr val="black"/>
                </a:solidFill>
              </a:rPr>
              <a:t>.</a:t>
            </a:r>
            <a:endParaRPr lang="en-US" sz="1500" dirty="0">
              <a:solidFill>
                <a:prstClr val="black"/>
              </a:solidFill>
            </a:endParaRPr>
          </a:p>
          <a:p>
            <a:pPr marL="304770" lvl="0" indent="-304770" defTabSz="914400">
              <a:spcBef>
                <a:spcPts val="667"/>
              </a:spcBef>
              <a:buClr>
                <a:srgbClr val="727CA3"/>
              </a:buClr>
              <a:buSzPct val="76000"/>
              <a:buFont typeface="Wingdings 3"/>
              <a:buChar char=""/>
            </a:pPr>
            <a:r>
              <a:rPr lang="en-US" sz="1500" dirty="0" smtClean="0">
                <a:solidFill>
                  <a:prstClr val="black"/>
                </a:solidFill>
              </a:rPr>
              <a:t>Fiber </a:t>
            </a:r>
            <a:r>
              <a:rPr lang="en-US" sz="1500" dirty="0">
                <a:solidFill>
                  <a:prstClr val="black"/>
                </a:solidFill>
              </a:rPr>
              <a:t>tracts are composed of axons with similar </a:t>
            </a:r>
            <a:r>
              <a:rPr lang="en-US" sz="1500" dirty="0" smtClean="0">
                <a:solidFill>
                  <a:prstClr val="black"/>
                </a:solidFill>
              </a:rPr>
              <a:t>functions.</a:t>
            </a:r>
            <a:endParaRPr lang="en-US" sz="1500" dirty="0">
              <a:solidFill>
                <a:prstClr val="black"/>
              </a:solidFill>
            </a:endParaRPr>
          </a:p>
        </p:txBody>
      </p:sp>
    </p:spTree>
    <p:extLst>
      <p:ext uri="{BB962C8B-B14F-4D97-AF65-F5344CB8AC3E}">
        <p14:creationId xmlns:p14="http://schemas.microsoft.com/office/powerpoint/2010/main" val="2720195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spc="-5" dirty="0" smtClean="0"/>
              <a:t>Ascending sensory tracts</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25</a:t>
            </a:fld>
            <a:endParaRPr lang="en-US" dirty="0"/>
          </a:p>
        </p:txBody>
      </p:sp>
      <p:sp>
        <p:nvSpPr>
          <p:cNvPr id="4" name="Content Placeholder 3"/>
          <p:cNvSpPr>
            <a:spLocks noGrp="1"/>
          </p:cNvSpPr>
          <p:nvPr>
            <p:ph sz="quarter" idx="1"/>
          </p:nvPr>
        </p:nvSpPr>
        <p:spPr>
          <a:xfrm>
            <a:off x="609442" y="1219200"/>
            <a:ext cx="5387461" cy="5137150"/>
          </a:xfrm>
        </p:spPr>
        <p:txBody>
          <a:bodyPr>
            <a:normAutofit lnSpcReduction="10000"/>
          </a:bodyPr>
          <a:lstStyle/>
          <a:p>
            <a:pPr marL="12700">
              <a:lnSpc>
                <a:spcPct val="100000"/>
              </a:lnSpc>
              <a:buClr>
                <a:schemeClr val="accent2">
                  <a:lumMod val="75000"/>
                </a:schemeClr>
              </a:buClr>
              <a:buSzPct val="70000"/>
              <a:tabLst>
                <a:tab pos="354965" algn="l"/>
                <a:tab pos="355600" algn="l"/>
              </a:tabLst>
            </a:pPr>
            <a:r>
              <a:rPr lang="en-US" sz="1400" spc="-10" dirty="0" smtClean="0">
                <a:cs typeface="Calibri"/>
              </a:rPr>
              <a:t>There are </a:t>
            </a:r>
            <a:r>
              <a:rPr lang="en-US" sz="1400" spc="-15" dirty="0" smtClean="0">
                <a:cs typeface="Calibri"/>
              </a:rPr>
              <a:t>several </a:t>
            </a:r>
            <a:r>
              <a:rPr lang="en-US" sz="1400" dirty="0" smtClean="0">
                <a:cs typeface="Calibri"/>
              </a:rPr>
              <a:t>ascending </a:t>
            </a:r>
            <a:r>
              <a:rPr lang="en-US" sz="1400" spc="-5" dirty="0" smtClean="0">
                <a:cs typeface="Calibri"/>
              </a:rPr>
              <a:t>sensory</a:t>
            </a:r>
            <a:r>
              <a:rPr lang="en-US" sz="1400" spc="-90" dirty="0" smtClean="0">
                <a:cs typeface="Calibri"/>
              </a:rPr>
              <a:t> </a:t>
            </a:r>
            <a:r>
              <a:rPr lang="en-US" sz="1400" spc="-20" dirty="0" smtClean="0">
                <a:cs typeface="Calibri"/>
              </a:rPr>
              <a:t>systems.</a:t>
            </a:r>
          </a:p>
          <a:p>
            <a:pPr marL="12700">
              <a:lnSpc>
                <a:spcPct val="100000"/>
              </a:lnSpc>
              <a:buClr>
                <a:schemeClr val="accent2">
                  <a:lumMod val="75000"/>
                </a:schemeClr>
              </a:buClr>
              <a:buSzPct val="70000"/>
              <a:tabLst>
                <a:tab pos="354965" algn="l"/>
                <a:tab pos="355600" algn="l"/>
              </a:tabLst>
            </a:pPr>
            <a:r>
              <a:rPr lang="en-US" sz="1400" spc="-20" dirty="0" smtClean="0">
                <a:cs typeface="Calibri"/>
              </a:rPr>
              <a:t>Dorsal column system &amp; Anterolateral system.</a:t>
            </a:r>
          </a:p>
          <a:p>
            <a:pPr marL="12700">
              <a:lnSpc>
                <a:spcPct val="100000"/>
              </a:lnSpc>
              <a:buClr>
                <a:schemeClr val="accent2">
                  <a:lumMod val="75000"/>
                </a:schemeClr>
              </a:buClr>
              <a:buSzPct val="70000"/>
              <a:tabLst>
                <a:tab pos="354965" algn="l"/>
                <a:tab pos="355600" algn="l"/>
              </a:tabLst>
            </a:pPr>
            <a:endParaRPr lang="en-US" sz="300" dirty="0" smtClean="0">
              <a:cs typeface="Calibri"/>
            </a:endParaRPr>
          </a:p>
          <a:p>
            <a:pPr marL="12700">
              <a:lnSpc>
                <a:spcPct val="100000"/>
              </a:lnSpc>
              <a:spcBef>
                <a:spcPts val="625"/>
              </a:spcBef>
              <a:buClr>
                <a:schemeClr val="accent2">
                  <a:lumMod val="75000"/>
                </a:schemeClr>
              </a:buClr>
              <a:buSzPct val="70000"/>
              <a:tabLst>
                <a:tab pos="354965" algn="l"/>
                <a:tab pos="355600" algn="l"/>
              </a:tabLst>
            </a:pPr>
            <a:r>
              <a:rPr lang="en-US" sz="1400" spc="-15" dirty="0" smtClean="0">
                <a:cs typeface="Calibri"/>
              </a:rPr>
              <a:t>Each </a:t>
            </a:r>
            <a:r>
              <a:rPr lang="en-US" sz="1400" spc="-20" dirty="0" smtClean="0">
                <a:cs typeface="Calibri"/>
              </a:rPr>
              <a:t>system </a:t>
            </a:r>
            <a:r>
              <a:rPr lang="en-US" sz="1400" spc="-5" dirty="0" smtClean="0">
                <a:cs typeface="Calibri"/>
              </a:rPr>
              <a:t>carries </a:t>
            </a:r>
            <a:r>
              <a:rPr lang="en-US" sz="1400" spc="-20" dirty="0" smtClean="0">
                <a:cs typeface="Calibri"/>
              </a:rPr>
              <a:t>different </a:t>
            </a:r>
            <a:r>
              <a:rPr lang="en-US" sz="1400" dirty="0" smtClean="0">
                <a:cs typeface="Calibri"/>
              </a:rPr>
              <a:t>types </a:t>
            </a:r>
            <a:r>
              <a:rPr lang="en-US" sz="1400" spc="-5" dirty="0" smtClean="0">
                <a:cs typeface="Calibri"/>
              </a:rPr>
              <a:t>of sensations</a:t>
            </a:r>
            <a:r>
              <a:rPr lang="en-US" sz="1400" spc="-60" dirty="0" smtClean="0">
                <a:cs typeface="Calibri"/>
              </a:rPr>
              <a:t> </a:t>
            </a:r>
            <a:r>
              <a:rPr lang="en-US" sz="1400" spc="-5" dirty="0" smtClean="0">
                <a:cs typeface="Calibri"/>
              </a:rPr>
              <a:t>or </a:t>
            </a:r>
            <a:r>
              <a:rPr lang="en-US" sz="1400" spc="-10" dirty="0" smtClean="0">
                <a:solidFill>
                  <a:srgbClr val="FF0000"/>
                </a:solidFill>
                <a:cs typeface="Calibri"/>
              </a:rPr>
              <a:t>modalities</a:t>
            </a:r>
            <a:r>
              <a:rPr lang="en-US" sz="1400" spc="-10" dirty="0" smtClean="0">
                <a:solidFill>
                  <a:schemeClr val="accent2">
                    <a:lumMod val="50000"/>
                  </a:schemeClr>
                </a:solidFill>
                <a:cs typeface="Calibri"/>
              </a:rPr>
              <a:t> </a:t>
            </a:r>
            <a:r>
              <a:rPr lang="en-US" sz="1400" spc="-10" dirty="0" smtClean="0">
                <a:solidFill>
                  <a:schemeClr val="bg2">
                    <a:lumMod val="75000"/>
                  </a:schemeClr>
                </a:solidFill>
                <a:cs typeface="Calibri"/>
              </a:rPr>
              <a:t>proprioception</a:t>
            </a:r>
            <a:r>
              <a:rPr lang="en-US" sz="1400" spc="-10" dirty="0" smtClean="0">
                <a:cs typeface="Calibri"/>
              </a:rPr>
              <a:t>, </a:t>
            </a:r>
            <a:r>
              <a:rPr lang="en-US" sz="1400" spc="-5" dirty="0" smtClean="0">
                <a:solidFill>
                  <a:schemeClr val="bg2">
                    <a:lumMod val="75000"/>
                  </a:schemeClr>
                </a:solidFill>
                <a:cs typeface="Calibri"/>
              </a:rPr>
              <a:t>pain</a:t>
            </a:r>
            <a:r>
              <a:rPr lang="en-US" sz="1400" spc="-5" dirty="0" smtClean="0">
                <a:cs typeface="Calibri"/>
              </a:rPr>
              <a:t>, </a:t>
            </a:r>
            <a:r>
              <a:rPr lang="en-US" sz="1400" spc="-15" dirty="0" smtClean="0">
                <a:solidFill>
                  <a:schemeClr val="bg2">
                    <a:lumMod val="75000"/>
                  </a:schemeClr>
                </a:solidFill>
                <a:cs typeface="Calibri"/>
              </a:rPr>
              <a:t>temperature</a:t>
            </a:r>
            <a:r>
              <a:rPr lang="en-US" sz="1400" spc="-15" dirty="0" smtClean="0">
                <a:cs typeface="Calibri"/>
              </a:rPr>
              <a:t>, </a:t>
            </a:r>
            <a:r>
              <a:rPr lang="en-US" sz="1400" spc="-15" dirty="0" smtClean="0">
                <a:solidFill>
                  <a:schemeClr val="bg2">
                    <a:lumMod val="75000"/>
                  </a:schemeClr>
                </a:solidFill>
                <a:cs typeface="Calibri"/>
              </a:rPr>
              <a:t>fine touch</a:t>
            </a:r>
            <a:r>
              <a:rPr lang="en-US" sz="1400" spc="-15" dirty="0" smtClean="0">
                <a:cs typeface="Calibri"/>
              </a:rPr>
              <a:t>, </a:t>
            </a:r>
            <a:r>
              <a:rPr lang="en-US" sz="1400" spc="-15" dirty="0" smtClean="0">
                <a:solidFill>
                  <a:schemeClr val="bg2">
                    <a:lumMod val="75000"/>
                  </a:schemeClr>
                </a:solidFill>
                <a:cs typeface="Calibri"/>
              </a:rPr>
              <a:t>crude touch</a:t>
            </a:r>
            <a:r>
              <a:rPr lang="en-US" sz="1400" spc="-15" dirty="0" smtClean="0">
                <a:cs typeface="Calibri"/>
              </a:rPr>
              <a:t>, </a:t>
            </a:r>
            <a:r>
              <a:rPr lang="en-US" sz="1400" spc="-15" dirty="0" smtClean="0">
                <a:solidFill>
                  <a:schemeClr val="bg2">
                    <a:lumMod val="75000"/>
                  </a:schemeClr>
                </a:solidFill>
                <a:cs typeface="Calibri"/>
              </a:rPr>
              <a:t>vibration</a:t>
            </a:r>
            <a:r>
              <a:rPr lang="en-US" sz="1400" spc="-15" dirty="0" smtClean="0">
                <a:cs typeface="Calibri"/>
              </a:rPr>
              <a:t>.</a:t>
            </a:r>
          </a:p>
          <a:p>
            <a:pPr marL="12700">
              <a:lnSpc>
                <a:spcPct val="100000"/>
              </a:lnSpc>
              <a:spcBef>
                <a:spcPts val="625"/>
              </a:spcBef>
              <a:buClr>
                <a:schemeClr val="accent2">
                  <a:lumMod val="75000"/>
                </a:schemeClr>
              </a:buClr>
              <a:buSzPct val="70000"/>
              <a:tabLst>
                <a:tab pos="354965" algn="l"/>
                <a:tab pos="355600" algn="l"/>
              </a:tabLst>
            </a:pPr>
            <a:endParaRPr lang="en-US" sz="300" spc="-15" dirty="0" smtClean="0">
              <a:cs typeface="Calibri"/>
            </a:endParaRPr>
          </a:p>
          <a:p>
            <a:pPr marL="12700">
              <a:lnSpc>
                <a:spcPct val="100000"/>
              </a:lnSpc>
              <a:spcBef>
                <a:spcPts val="625"/>
              </a:spcBef>
              <a:buClr>
                <a:schemeClr val="accent2">
                  <a:lumMod val="75000"/>
                </a:schemeClr>
              </a:buClr>
              <a:buSzPct val="70000"/>
              <a:tabLst>
                <a:tab pos="354965" algn="l"/>
                <a:tab pos="355600" algn="l"/>
              </a:tabLst>
            </a:pPr>
            <a:r>
              <a:rPr lang="en-US" sz="1400" dirty="0" smtClean="0">
                <a:cs typeface="Calibri"/>
              </a:rPr>
              <a:t>Sensory systems allow us to </a:t>
            </a:r>
            <a:r>
              <a:rPr lang="en-US" sz="1400" dirty="0" smtClean="0">
                <a:solidFill>
                  <a:srgbClr val="FF0000"/>
                </a:solidFill>
                <a:cs typeface="Calibri"/>
              </a:rPr>
              <a:t>detect</a:t>
            </a:r>
            <a:r>
              <a:rPr lang="en-US" sz="1400" dirty="0" smtClean="0">
                <a:cs typeface="Calibri"/>
              </a:rPr>
              <a:t>, </a:t>
            </a:r>
            <a:r>
              <a:rPr lang="en-US" sz="1400" dirty="0" smtClean="0">
                <a:solidFill>
                  <a:srgbClr val="FF0000"/>
                </a:solidFill>
                <a:cs typeface="Calibri"/>
              </a:rPr>
              <a:t>analyze</a:t>
            </a:r>
            <a:r>
              <a:rPr lang="en-US" sz="1400" dirty="0" smtClean="0">
                <a:cs typeface="Calibri"/>
              </a:rPr>
              <a:t> and </a:t>
            </a:r>
            <a:r>
              <a:rPr lang="en-US" sz="1400" dirty="0" smtClean="0">
                <a:solidFill>
                  <a:srgbClr val="FF0000"/>
                </a:solidFill>
                <a:cs typeface="Calibri"/>
              </a:rPr>
              <a:t>respond</a:t>
            </a:r>
            <a:r>
              <a:rPr lang="en-US" sz="1400" dirty="0" smtClean="0">
                <a:cs typeface="Calibri"/>
              </a:rPr>
              <a:t> to our environment .</a:t>
            </a:r>
          </a:p>
          <a:p>
            <a:pPr marL="12700">
              <a:lnSpc>
                <a:spcPct val="100000"/>
              </a:lnSpc>
              <a:spcBef>
                <a:spcPts val="625"/>
              </a:spcBef>
              <a:buClr>
                <a:schemeClr val="accent2">
                  <a:lumMod val="75000"/>
                </a:schemeClr>
              </a:buClr>
              <a:buSzPct val="70000"/>
              <a:tabLst>
                <a:tab pos="354965" algn="l"/>
                <a:tab pos="355600" algn="l"/>
              </a:tabLst>
            </a:pPr>
            <a:endParaRPr lang="en-US" sz="300" dirty="0" smtClean="0">
              <a:cs typeface="Calibri"/>
            </a:endParaRPr>
          </a:p>
          <a:p>
            <a:pPr marL="12700">
              <a:lnSpc>
                <a:spcPct val="100000"/>
              </a:lnSpc>
              <a:spcBef>
                <a:spcPts val="625"/>
              </a:spcBef>
              <a:buClr>
                <a:schemeClr val="accent2">
                  <a:lumMod val="75000"/>
                </a:schemeClr>
              </a:buClr>
              <a:buSzPct val="70000"/>
              <a:tabLst>
                <a:tab pos="354965" algn="l"/>
                <a:tab pos="355600" algn="l"/>
              </a:tabLst>
            </a:pPr>
            <a:r>
              <a:rPr lang="en-US" sz="1400" dirty="0" smtClean="0">
                <a:cs typeface="Calibri"/>
              </a:rPr>
              <a:t>Ascending pathways carry information from sensory receptors to the brain.</a:t>
            </a:r>
          </a:p>
          <a:p>
            <a:pPr marL="12700">
              <a:lnSpc>
                <a:spcPct val="100000"/>
              </a:lnSpc>
              <a:spcBef>
                <a:spcPts val="625"/>
              </a:spcBef>
              <a:buClr>
                <a:schemeClr val="accent2">
                  <a:lumMod val="75000"/>
                </a:schemeClr>
              </a:buClr>
              <a:buSzPct val="70000"/>
              <a:tabLst>
                <a:tab pos="354965" algn="l"/>
                <a:tab pos="355600" algn="l"/>
              </a:tabLst>
            </a:pPr>
            <a:endParaRPr lang="en-US" sz="300" dirty="0" smtClean="0">
              <a:cs typeface="Calibri"/>
            </a:endParaRPr>
          </a:p>
          <a:p>
            <a:pPr marL="12700">
              <a:lnSpc>
                <a:spcPct val="100000"/>
              </a:lnSpc>
              <a:spcBef>
                <a:spcPts val="625"/>
              </a:spcBef>
              <a:buClr>
                <a:schemeClr val="accent2">
                  <a:lumMod val="75000"/>
                </a:schemeClr>
              </a:buClr>
              <a:buSzPct val="70000"/>
              <a:tabLst>
                <a:tab pos="354965" algn="l"/>
                <a:tab pos="355600" algn="l"/>
              </a:tabLst>
            </a:pPr>
            <a:r>
              <a:rPr lang="en-US" sz="1400" dirty="0" smtClean="0">
                <a:cs typeface="Calibri"/>
              </a:rPr>
              <a:t> </a:t>
            </a:r>
            <a:r>
              <a:rPr lang="en-US" sz="1400" dirty="0" smtClean="0">
                <a:solidFill>
                  <a:schemeClr val="accent2">
                    <a:lumMod val="75000"/>
                  </a:schemeClr>
                </a:solidFill>
                <a:cs typeface="Calibri"/>
              </a:rPr>
              <a:t>Conscious: </a:t>
            </a:r>
            <a:r>
              <a:rPr lang="en-US" sz="1400" dirty="0" smtClean="0">
                <a:cs typeface="Calibri"/>
              </a:rPr>
              <a:t>reach cerebral cortex.</a:t>
            </a:r>
          </a:p>
          <a:p>
            <a:pPr marL="12700">
              <a:lnSpc>
                <a:spcPct val="100000"/>
              </a:lnSpc>
              <a:spcBef>
                <a:spcPts val="625"/>
              </a:spcBef>
              <a:buClr>
                <a:schemeClr val="accent2">
                  <a:lumMod val="75000"/>
                </a:schemeClr>
              </a:buClr>
              <a:buSzPct val="70000"/>
              <a:tabLst>
                <a:tab pos="354965" algn="l"/>
                <a:tab pos="355600" algn="l"/>
              </a:tabLst>
            </a:pPr>
            <a:endParaRPr lang="en-US" sz="300" dirty="0" smtClean="0">
              <a:cs typeface="Calibri"/>
            </a:endParaRPr>
          </a:p>
          <a:p>
            <a:pPr marL="12700">
              <a:lnSpc>
                <a:spcPct val="100000"/>
              </a:lnSpc>
              <a:spcBef>
                <a:spcPts val="625"/>
              </a:spcBef>
              <a:buClr>
                <a:schemeClr val="accent2">
                  <a:lumMod val="75000"/>
                </a:schemeClr>
              </a:buClr>
              <a:buSzPct val="70000"/>
              <a:tabLst>
                <a:tab pos="354965" algn="l"/>
                <a:tab pos="355600" algn="l"/>
              </a:tabLst>
            </a:pPr>
            <a:r>
              <a:rPr lang="en-US" sz="1400" dirty="0" smtClean="0">
                <a:solidFill>
                  <a:schemeClr val="accent2">
                    <a:lumMod val="75000"/>
                  </a:schemeClr>
                </a:solidFill>
                <a:cs typeface="Calibri"/>
              </a:rPr>
              <a:t>Unconscious: </a:t>
            </a:r>
            <a:r>
              <a:rPr lang="en-US" sz="1400" dirty="0" smtClean="0">
                <a:cs typeface="Calibri"/>
              </a:rPr>
              <a:t>do not reach cerebral cortex.</a:t>
            </a:r>
          </a:p>
          <a:p>
            <a:pPr marL="12700">
              <a:lnSpc>
                <a:spcPct val="100000"/>
              </a:lnSpc>
              <a:spcBef>
                <a:spcPts val="625"/>
              </a:spcBef>
              <a:buClr>
                <a:schemeClr val="accent2">
                  <a:lumMod val="75000"/>
                </a:schemeClr>
              </a:buClr>
              <a:buSzPct val="70000"/>
              <a:tabLst>
                <a:tab pos="354965" algn="l"/>
                <a:tab pos="355600" algn="l"/>
              </a:tabLst>
            </a:pPr>
            <a:endParaRPr lang="en-US" sz="300" dirty="0" smtClean="0">
              <a:cs typeface="Calibri"/>
            </a:endParaRPr>
          </a:p>
          <a:p>
            <a:pPr marL="12700">
              <a:lnSpc>
                <a:spcPct val="100000"/>
              </a:lnSpc>
              <a:spcBef>
                <a:spcPts val="625"/>
              </a:spcBef>
              <a:buClr>
                <a:schemeClr val="accent2">
                  <a:lumMod val="75000"/>
                </a:schemeClr>
              </a:buClr>
              <a:buSzPct val="70000"/>
              <a:tabLst>
                <a:tab pos="354965" algn="l"/>
                <a:tab pos="355600" algn="l"/>
              </a:tabLst>
            </a:pPr>
            <a:r>
              <a:rPr lang="en-US" sz="1400" dirty="0" smtClean="0">
                <a:cs typeface="Calibri"/>
              </a:rPr>
              <a:t>Sensations from body reach the opposite side of the brain.</a:t>
            </a:r>
          </a:p>
          <a:p>
            <a:pPr marL="12700">
              <a:lnSpc>
                <a:spcPct val="100000"/>
              </a:lnSpc>
              <a:spcBef>
                <a:spcPts val="625"/>
              </a:spcBef>
              <a:buClr>
                <a:schemeClr val="accent2">
                  <a:lumMod val="75000"/>
                </a:schemeClr>
              </a:buClr>
              <a:buSzPct val="70000"/>
              <a:tabLst>
                <a:tab pos="354965" algn="l"/>
                <a:tab pos="355600" algn="l"/>
              </a:tabLst>
            </a:pPr>
            <a:endParaRPr lang="en-US" sz="300" dirty="0" smtClean="0">
              <a:cs typeface="Calibri"/>
            </a:endParaRPr>
          </a:p>
          <a:p>
            <a:r>
              <a:rPr lang="en-US" sz="1400" dirty="0" err="1">
                <a:solidFill>
                  <a:srgbClr val="00B050"/>
                </a:solidFill>
                <a:cs typeface="Calibri"/>
              </a:rPr>
              <a:t>Stereognsis</a:t>
            </a:r>
            <a:r>
              <a:rPr lang="en-US" sz="1400" dirty="0">
                <a:solidFill>
                  <a:srgbClr val="00B050"/>
                </a:solidFill>
                <a:cs typeface="Calibri"/>
              </a:rPr>
              <a:t>  the mental perception of depth or </a:t>
            </a:r>
            <a:r>
              <a:rPr lang="en-US" sz="1400" dirty="0" smtClean="0">
                <a:solidFill>
                  <a:srgbClr val="00B050"/>
                </a:solidFill>
                <a:cs typeface="Calibri"/>
              </a:rPr>
              <a:t>three dimensionality </a:t>
            </a:r>
            <a:r>
              <a:rPr lang="en-US" sz="1400" dirty="0">
                <a:solidFill>
                  <a:srgbClr val="00B050"/>
                </a:solidFill>
                <a:cs typeface="Calibri"/>
              </a:rPr>
              <a:t>by the senses, usually in reference to the ability to perceive the form of solid objects by touch</a:t>
            </a:r>
            <a:r>
              <a:rPr lang="en-US" sz="1400" dirty="0" smtClean="0">
                <a:solidFill>
                  <a:srgbClr val="00B050"/>
                </a:solidFill>
                <a:cs typeface="Calibri"/>
              </a:rPr>
              <a:t>.</a:t>
            </a:r>
          </a:p>
          <a:p>
            <a:endParaRPr lang="en-US" sz="300" dirty="0">
              <a:solidFill>
                <a:srgbClr val="00B050"/>
              </a:solidFill>
              <a:cs typeface="Calibri"/>
            </a:endParaRPr>
          </a:p>
          <a:p>
            <a:r>
              <a:rPr lang="en-US" sz="1400" dirty="0">
                <a:solidFill>
                  <a:srgbClr val="00B050"/>
                </a:solidFill>
                <a:cs typeface="Calibri"/>
              </a:rPr>
              <a:t>Conscious feeling always relayed to cerebral cortex so if only cerebellar tracts are intact you won't feel any </a:t>
            </a:r>
            <a:r>
              <a:rPr lang="en-US" sz="1400" dirty="0" smtClean="0">
                <a:solidFill>
                  <a:srgbClr val="00B050"/>
                </a:solidFill>
                <a:cs typeface="Calibri"/>
              </a:rPr>
              <a:t>thing.</a:t>
            </a:r>
            <a:endParaRPr lang="en-US" sz="1400" dirty="0">
              <a:solidFill>
                <a:srgbClr val="00B050"/>
              </a:solidFill>
              <a:cs typeface="Calibri"/>
            </a:endParaRPr>
          </a:p>
          <a:p>
            <a:endParaRPr lang="en-US" sz="1400" dirty="0"/>
          </a:p>
          <a:p>
            <a:pPr marL="0" lvl="0" indent="0">
              <a:buNone/>
            </a:pPr>
            <a:endParaRPr lang="en-US" sz="1400" dirty="0"/>
          </a:p>
          <a:p>
            <a:endParaRPr lang="en-US" sz="1400" dirty="0"/>
          </a:p>
        </p:txBody>
      </p:sp>
      <p:sp>
        <p:nvSpPr>
          <p:cNvPr id="5" name="Content Placeholder 4"/>
          <p:cNvSpPr>
            <a:spLocks noGrp="1"/>
          </p:cNvSpPr>
          <p:nvPr>
            <p:ph sz="quarter" idx="2"/>
          </p:nvPr>
        </p:nvSpPr>
        <p:spPr>
          <a:xfrm>
            <a:off x="6174658" y="1216154"/>
            <a:ext cx="5387461" cy="5381198"/>
          </a:xfrm>
        </p:spPr>
        <p:txBody>
          <a:bodyPr>
            <a:normAutofit lnSpcReduction="10000"/>
          </a:bodyPr>
          <a:lstStyle/>
          <a:p>
            <a:r>
              <a:rPr lang="en-US" sz="1350" b="1" spc="-5" dirty="0">
                <a:solidFill>
                  <a:schemeClr val="accent2">
                    <a:lumMod val="75000"/>
                  </a:schemeClr>
                </a:solidFill>
              </a:rPr>
              <a:t> </a:t>
            </a:r>
            <a:r>
              <a:rPr lang="en-US" sz="1350" dirty="0">
                <a:solidFill>
                  <a:schemeClr val="accent2">
                    <a:lumMod val="75000"/>
                  </a:schemeClr>
                </a:solidFill>
                <a:cs typeface="Calibri"/>
              </a:rPr>
              <a:t>Sensory pathways:  </a:t>
            </a:r>
            <a:r>
              <a:rPr lang="en-US" sz="1350" dirty="0">
                <a:solidFill>
                  <a:schemeClr val="accent4">
                    <a:lumMod val="75000"/>
                  </a:schemeClr>
                </a:solidFill>
                <a:cs typeface="Calibri"/>
              </a:rPr>
              <a:t>3</a:t>
            </a:r>
            <a:r>
              <a:rPr lang="en-US" sz="1350" dirty="0">
                <a:solidFill>
                  <a:schemeClr val="accent2">
                    <a:lumMod val="75000"/>
                  </a:schemeClr>
                </a:solidFill>
                <a:cs typeface="Calibri"/>
              </a:rPr>
              <a:t> </a:t>
            </a:r>
            <a:r>
              <a:rPr lang="en-US" sz="1350" dirty="0" smtClean="0">
                <a:solidFill>
                  <a:schemeClr val="accent2">
                    <a:lumMod val="75000"/>
                  </a:schemeClr>
                </a:solidFill>
                <a:cs typeface="Calibri"/>
              </a:rPr>
              <a:t>neurons:</a:t>
            </a:r>
          </a:p>
          <a:p>
            <a:pPr marL="356870" indent="-344170">
              <a:buClr>
                <a:schemeClr val="accent2">
                  <a:lumMod val="75000"/>
                </a:schemeClr>
              </a:buClr>
              <a:buSzPct val="70000"/>
              <a:buFont typeface="Arial" charset="0"/>
              <a:buChar char="•"/>
              <a:tabLst>
                <a:tab pos="357505" algn="l"/>
              </a:tabLst>
            </a:pPr>
            <a:r>
              <a:rPr lang="en-US" sz="1350" dirty="0">
                <a:cs typeface="Times New Roman"/>
              </a:rPr>
              <a:t>1</a:t>
            </a:r>
            <a:r>
              <a:rPr lang="en-US" sz="1350" baseline="25462" dirty="0">
                <a:cs typeface="Times New Roman"/>
              </a:rPr>
              <a:t>st</a:t>
            </a:r>
            <a:r>
              <a:rPr lang="en-US" sz="1350" dirty="0">
                <a:cs typeface="Times New Roman"/>
              </a:rPr>
              <a:t>: enters </a:t>
            </a:r>
            <a:r>
              <a:rPr lang="en-US" sz="1350" spc="-5" dirty="0">
                <a:cs typeface="Times New Roman"/>
              </a:rPr>
              <a:t>spinal </a:t>
            </a:r>
            <a:r>
              <a:rPr lang="en-US" sz="1350" dirty="0">
                <a:cs typeface="Times New Roman"/>
              </a:rPr>
              <a:t>cord from</a:t>
            </a:r>
            <a:r>
              <a:rPr lang="en-US" sz="1350" spc="-100" dirty="0">
                <a:cs typeface="Times New Roman"/>
              </a:rPr>
              <a:t> </a:t>
            </a:r>
            <a:r>
              <a:rPr lang="en-US" sz="1350" dirty="0" smtClean="0">
                <a:cs typeface="Times New Roman"/>
              </a:rPr>
              <a:t>periphery.</a:t>
            </a:r>
            <a:endParaRPr lang="en-US" sz="1350" dirty="0">
              <a:cs typeface="Times New Roman"/>
            </a:endParaRPr>
          </a:p>
          <a:p>
            <a:pPr marL="356870" indent="-344170">
              <a:buClr>
                <a:schemeClr val="accent2">
                  <a:lumMod val="75000"/>
                </a:schemeClr>
              </a:buClr>
              <a:buSzPct val="70000"/>
              <a:buFont typeface="Arial" charset="0"/>
              <a:buChar char="•"/>
              <a:tabLst>
                <a:tab pos="357505" algn="l"/>
              </a:tabLst>
            </a:pPr>
            <a:r>
              <a:rPr lang="en-US" sz="1350" spc="-5" dirty="0">
                <a:cs typeface="Times New Roman"/>
              </a:rPr>
              <a:t>2</a:t>
            </a:r>
            <a:r>
              <a:rPr lang="en-US" sz="1350" spc="-7" baseline="25462" dirty="0">
                <a:cs typeface="Times New Roman"/>
              </a:rPr>
              <a:t>nd</a:t>
            </a:r>
            <a:r>
              <a:rPr lang="en-US" sz="1350" spc="-5" dirty="0">
                <a:cs typeface="Times New Roman"/>
              </a:rPr>
              <a:t>: crosses </a:t>
            </a:r>
            <a:r>
              <a:rPr lang="en-US" sz="1350" dirty="0">
                <a:cs typeface="Times New Roman"/>
              </a:rPr>
              <a:t>over (decussates),</a:t>
            </a:r>
            <a:r>
              <a:rPr lang="en-US" sz="1350" spc="-50" dirty="0">
                <a:cs typeface="Times New Roman"/>
              </a:rPr>
              <a:t> </a:t>
            </a:r>
            <a:r>
              <a:rPr lang="en-US" sz="1350" dirty="0">
                <a:cs typeface="Times New Roman"/>
              </a:rPr>
              <a:t>ascends  in spinal cord to</a:t>
            </a:r>
            <a:r>
              <a:rPr lang="en-US" sz="1350" spc="-135" dirty="0">
                <a:cs typeface="Times New Roman"/>
              </a:rPr>
              <a:t> </a:t>
            </a:r>
            <a:r>
              <a:rPr lang="en-US" sz="1350" dirty="0" smtClean="0">
                <a:cs typeface="Times New Roman"/>
              </a:rPr>
              <a:t>thalamus.</a:t>
            </a:r>
            <a:endParaRPr lang="en-US" sz="1350" dirty="0">
              <a:cs typeface="Times New Roman"/>
            </a:endParaRPr>
          </a:p>
          <a:p>
            <a:pPr marL="356870" indent="-344170">
              <a:buClr>
                <a:schemeClr val="accent2">
                  <a:lumMod val="75000"/>
                </a:schemeClr>
              </a:buClr>
              <a:buSzPct val="70000"/>
              <a:buFont typeface="Arial" charset="0"/>
              <a:buChar char="•"/>
              <a:tabLst>
                <a:tab pos="357505" algn="l"/>
              </a:tabLst>
            </a:pPr>
            <a:r>
              <a:rPr lang="en-US" sz="1350" spc="-5" dirty="0">
                <a:cs typeface="Times New Roman"/>
              </a:rPr>
              <a:t>3</a:t>
            </a:r>
            <a:r>
              <a:rPr lang="en-US" sz="1350" spc="-7" baseline="25462" dirty="0">
                <a:cs typeface="Times New Roman"/>
              </a:rPr>
              <a:t>rd</a:t>
            </a:r>
            <a:r>
              <a:rPr lang="en-US" sz="1350" spc="-5" dirty="0">
                <a:cs typeface="Times New Roman"/>
              </a:rPr>
              <a:t>: </a:t>
            </a:r>
            <a:r>
              <a:rPr lang="en-US" sz="1350" dirty="0">
                <a:cs typeface="Times New Roman"/>
              </a:rPr>
              <a:t>projects to </a:t>
            </a:r>
            <a:r>
              <a:rPr lang="en-US" sz="1350" spc="-5" dirty="0">
                <a:cs typeface="Times New Roman"/>
              </a:rPr>
              <a:t>somatosensory</a:t>
            </a:r>
            <a:r>
              <a:rPr lang="en-US" sz="1350" spc="-50" dirty="0">
                <a:cs typeface="Times New Roman"/>
              </a:rPr>
              <a:t> </a:t>
            </a:r>
            <a:r>
              <a:rPr lang="en-US" sz="1350" dirty="0" smtClean="0">
                <a:cs typeface="Times New Roman"/>
              </a:rPr>
              <a:t>cortex.</a:t>
            </a:r>
            <a:endParaRPr lang="en-US" sz="1350" dirty="0">
              <a:cs typeface="Times New Roman"/>
            </a:endParaRPr>
          </a:p>
          <a:p>
            <a:r>
              <a:rPr lang="en-US" sz="1350" dirty="0">
                <a:solidFill>
                  <a:schemeClr val="accent2">
                    <a:lumMod val="75000"/>
                  </a:schemeClr>
                </a:solidFill>
                <a:cs typeface="Calibri"/>
              </a:rPr>
              <a:t>Spinal </a:t>
            </a:r>
            <a:r>
              <a:rPr lang="en-US" sz="1350" dirty="0" smtClean="0">
                <a:solidFill>
                  <a:schemeClr val="accent2">
                    <a:lumMod val="75000"/>
                  </a:schemeClr>
                </a:solidFill>
                <a:cs typeface="Calibri"/>
              </a:rPr>
              <a:t>tracts:</a:t>
            </a:r>
          </a:p>
          <a:p>
            <a:pPr marL="356870" marR="19050" indent="-344170">
              <a:lnSpc>
                <a:spcPct val="80000"/>
              </a:lnSpc>
              <a:buClr>
                <a:schemeClr val="accent2">
                  <a:lumMod val="75000"/>
                </a:schemeClr>
              </a:buClr>
              <a:buSzPct val="70000"/>
              <a:buFont typeface="Arial" charset="0"/>
              <a:buChar char="•"/>
              <a:tabLst>
                <a:tab pos="429895" algn="l"/>
                <a:tab pos="431165" algn="l"/>
                <a:tab pos="6346190" algn="l"/>
              </a:tabLst>
            </a:pPr>
            <a:r>
              <a:rPr lang="en-US" sz="1350" spc="-5" dirty="0">
                <a:cs typeface="Times New Roman"/>
              </a:rPr>
              <a:t>These are </a:t>
            </a:r>
            <a:r>
              <a:rPr lang="en-US" sz="1350" dirty="0">
                <a:cs typeface="Times New Roman"/>
              </a:rPr>
              <a:t>known </a:t>
            </a:r>
            <a:r>
              <a:rPr lang="en-US" sz="1350" spc="-10" dirty="0">
                <a:cs typeface="Times New Roman"/>
              </a:rPr>
              <a:t>as</a:t>
            </a:r>
            <a:r>
              <a:rPr lang="en-US" sz="1350" spc="70" dirty="0">
                <a:cs typeface="Times New Roman"/>
              </a:rPr>
              <a:t> </a:t>
            </a:r>
            <a:r>
              <a:rPr lang="en-US" sz="1350" spc="-5" dirty="0">
                <a:cs typeface="Times New Roman"/>
              </a:rPr>
              <a:t>sensory</a:t>
            </a:r>
            <a:r>
              <a:rPr lang="en-US" sz="1350" spc="25" dirty="0">
                <a:cs typeface="Times New Roman"/>
              </a:rPr>
              <a:t> </a:t>
            </a:r>
            <a:r>
              <a:rPr lang="en-US" sz="1350" spc="-5" dirty="0">
                <a:cs typeface="Times New Roman"/>
              </a:rPr>
              <a:t>and </a:t>
            </a:r>
            <a:r>
              <a:rPr lang="en-US" sz="1350" dirty="0">
                <a:cs typeface="Times New Roman"/>
              </a:rPr>
              <a:t>motor</a:t>
            </a:r>
            <a:r>
              <a:rPr lang="en-US" sz="1350" spc="-85" dirty="0">
                <a:cs typeface="Times New Roman"/>
              </a:rPr>
              <a:t> </a:t>
            </a:r>
            <a:r>
              <a:rPr lang="en-US" sz="1350" spc="-15" dirty="0">
                <a:cs typeface="Times New Roman"/>
              </a:rPr>
              <a:t>pathways </a:t>
            </a:r>
            <a:r>
              <a:rPr lang="en-US" sz="1350" spc="-5" dirty="0">
                <a:cs typeface="Times New Roman"/>
              </a:rPr>
              <a:t> </a:t>
            </a:r>
            <a:r>
              <a:rPr lang="en-US" sz="1350" dirty="0">
                <a:cs typeface="Times New Roman"/>
              </a:rPr>
              <a:t>consisting of </a:t>
            </a:r>
            <a:r>
              <a:rPr lang="en-US" sz="1350" spc="-5" dirty="0" err="1">
                <a:cs typeface="Times New Roman"/>
              </a:rPr>
              <a:t>multineuron</a:t>
            </a:r>
            <a:r>
              <a:rPr lang="en-US" sz="1350" spc="-5" dirty="0">
                <a:cs typeface="Times New Roman"/>
              </a:rPr>
              <a:t> </a:t>
            </a:r>
            <a:r>
              <a:rPr lang="en-US" sz="1350" spc="-15" dirty="0">
                <a:cs typeface="Times New Roman"/>
              </a:rPr>
              <a:t>pathways </a:t>
            </a:r>
            <a:r>
              <a:rPr lang="en-US" sz="1350" spc="-5" dirty="0">
                <a:cs typeface="Times New Roman"/>
              </a:rPr>
              <a:t>connecting </a:t>
            </a:r>
            <a:r>
              <a:rPr lang="en-US" sz="1350" dirty="0">
                <a:cs typeface="Times New Roman"/>
              </a:rPr>
              <a:t>the </a:t>
            </a:r>
            <a:r>
              <a:rPr lang="en-US" sz="1350" spc="-5" dirty="0">
                <a:cs typeface="Times New Roman"/>
              </a:rPr>
              <a:t>CNS </a:t>
            </a:r>
            <a:r>
              <a:rPr lang="en-US" sz="1350" dirty="0">
                <a:cs typeface="Times New Roman"/>
              </a:rPr>
              <a:t>to the PNS.  At some point most </a:t>
            </a:r>
            <a:r>
              <a:rPr lang="en-US" sz="1350" spc="-15" dirty="0">
                <a:cs typeface="Times New Roman"/>
              </a:rPr>
              <a:t>pathways </a:t>
            </a:r>
            <a:r>
              <a:rPr lang="en-US" sz="1350" spc="-5" dirty="0">
                <a:cs typeface="Times New Roman"/>
              </a:rPr>
              <a:t>crossover</a:t>
            </a:r>
            <a:r>
              <a:rPr lang="en-US" sz="1350" dirty="0">
                <a:cs typeface="Times New Roman"/>
              </a:rPr>
              <a:t> </a:t>
            </a:r>
            <a:r>
              <a:rPr lang="en-US" sz="1350" spc="-5" dirty="0">
                <a:cs typeface="Times New Roman"/>
              </a:rPr>
              <a:t>(decussate),</a:t>
            </a:r>
            <a:endParaRPr lang="en-US" sz="1350" dirty="0">
              <a:cs typeface="Times New Roman"/>
            </a:endParaRPr>
          </a:p>
          <a:p>
            <a:pPr marL="356870" indent="-344170">
              <a:lnSpc>
                <a:spcPct val="100000"/>
              </a:lnSpc>
              <a:buClr>
                <a:schemeClr val="accent2">
                  <a:lumMod val="75000"/>
                </a:schemeClr>
              </a:buClr>
              <a:buSzPct val="70000"/>
              <a:buFont typeface="Arial" charset="0"/>
              <a:buChar char="•"/>
              <a:tabLst>
                <a:tab pos="356870" algn="l"/>
                <a:tab pos="357505" algn="l"/>
              </a:tabLst>
            </a:pPr>
            <a:r>
              <a:rPr lang="en-US" sz="1350" spc="-5" dirty="0" smtClean="0">
                <a:solidFill>
                  <a:srgbClr val="FF0000"/>
                </a:solidFill>
                <a:cs typeface="Times New Roman"/>
              </a:rPr>
              <a:t>Ascending </a:t>
            </a:r>
            <a:r>
              <a:rPr lang="en-US" sz="1350" spc="-15" dirty="0">
                <a:solidFill>
                  <a:srgbClr val="FF0000"/>
                </a:solidFill>
                <a:cs typeface="Times New Roman"/>
              </a:rPr>
              <a:t>(sensory) Pathways </a:t>
            </a:r>
            <a:r>
              <a:rPr lang="en-US" sz="1350" dirty="0" smtClean="0">
                <a:solidFill>
                  <a:srgbClr val="FF0000"/>
                </a:solidFill>
                <a:cs typeface="Times New Roman"/>
              </a:rPr>
              <a:t>:</a:t>
            </a:r>
          </a:p>
          <a:p>
            <a:pPr marL="356870" indent="-344170">
              <a:lnSpc>
                <a:spcPct val="100000"/>
              </a:lnSpc>
              <a:buClr>
                <a:schemeClr val="accent2">
                  <a:lumMod val="75000"/>
                </a:schemeClr>
              </a:buClr>
              <a:buSzPct val="70000"/>
              <a:buFont typeface="+mj-lt"/>
              <a:buAutoNum type="arabicPeriod"/>
              <a:tabLst>
                <a:tab pos="356870" algn="l"/>
                <a:tab pos="357505" algn="l"/>
              </a:tabLst>
            </a:pPr>
            <a:r>
              <a:rPr lang="en-US" sz="1350" spc="-5" dirty="0" smtClean="0">
                <a:solidFill>
                  <a:schemeClr val="bg2">
                    <a:lumMod val="75000"/>
                  </a:schemeClr>
                </a:solidFill>
                <a:cs typeface="Calibri"/>
              </a:rPr>
              <a:t>Dorsal </a:t>
            </a:r>
            <a:r>
              <a:rPr lang="en-US" sz="1350" spc="-5" dirty="0">
                <a:solidFill>
                  <a:schemeClr val="bg2">
                    <a:lumMod val="75000"/>
                  </a:schemeClr>
                </a:solidFill>
                <a:cs typeface="Calibri"/>
              </a:rPr>
              <a:t>column pathway: </a:t>
            </a:r>
            <a:r>
              <a:rPr lang="en-US" sz="1350" spc="-5" dirty="0" smtClean="0">
                <a:cs typeface="Times New Roman"/>
              </a:rPr>
              <a:t>carries </a:t>
            </a:r>
            <a:r>
              <a:rPr lang="en-US" sz="1350" spc="-5" dirty="0">
                <a:cs typeface="Times New Roman"/>
              </a:rPr>
              <a:t>signal </a:t>
            </a:r>
            <a:r>
              <a:rPr lang="en-US" sz="1350" dirty="0">
                <a:cs typeface="Times New Roman"/>
              </a:rPr>
              <a:t>of fine </a:t>
            </a:r>
            <a:r>
              <a:rPr lang="en-US" sz="1350" dirty="0" smtClean="0">
                <a:cs typeface="Times New Roman"/>
              </a:rPr>
              <a:t>touch, </a:t>
            </a:r>
            <a:r>
              <a:rPr lang="en-US" sz="1350" spc="-5" dirty="0" smtClean="0">
                <a:cs typeface="Times New Roman"/>
              </a:rPr>
              <a:t>pressure</a:t>
            </a:r>
            <a:r>
              <a:rPr lang="en-US" sz="1350" spc="-5" dirty="0">
                <a:cs typeface="Times New Roman"/>
              </a:rPr>
              <a:t>,  vibration </a:t>
            </a:r>
            <a:r>
              <a:rPr lang="en-US" sz="1350" dirty="0">
                <a:cs typeface="Times New Roman"/>
              </a:rPr>
              <a:t>, </a:t>
            </a:r>
            <a:r>
              <a:rPr lang="en-US" sz="1350" spc="-5" dirty="0" err="1">
                <a:cs typeface="Times New Roman"/>
              </a:rPr>
              <a:t>stereognosis</a:t>
            </a:r>
            <a:r>
              <a:rPr lang="en-US" sz="1350" spc="-5" dirty="0">
                <a:cs typeface="Times New Roman"/>
              </a:rPr>
              <a:t> and</a:t>
            </a:r>
            <a:r>
              <a:rPr lang="en-US" sz="1350" spc="110" dirty="0">
                <a:cs typeface="Times New Roman"/>
              </a:rPr>
              <a:t> </a:t>
            </a:r>
            <a:r>
              <a:rPr lang="en-US" sz="1350" spc="-5" dirty="0" err="1">
                <a:cs typeface="Times New Roman"/>
              </a:rPr>
              <a:t>concious</a:t>
            </a:r>
            <a:r>
              <a:rPr lang="en-US" sz="1350" spc="15" dirty="0">
                <a:cs typeface="Times New Roman"/>
              </a:rPr>
              <a:t> </a:t>
            </a:r>
            <a:r>
              <a:rPr lang="en-US" sz="1350" spc="-5" dirty="0" smtClean="0">
                <a:cs typeface="Times New Roman"/>
              </a:rPr>
              <a:t>proprioception, ascends</a:t>
            </a:r>
            <a:r>
              <a:rPr lang="en-US" sz="1350" spc="-80" dirty="0" smtClean="0">
                <a:cs typeface="Times New Roman"/>
              </a:rPr>
              <a:t> </a:t>
            </a:r>
            <a:r>
              <a:rPr lang="en-US" sz="1350" dirty="0">
                <a:cs typeface="Times New Roman"/>
              </a:rPr>
              <a:t>up  </a:t>
            </a:r>
            <a:r>
              <a:rPr lang="en-US" sz="1350" spc="-5" dirty="0">
                <a:cs typeface="Times New Roman"/>
              </a:rPr>
              <a:t>dorsal </a:t>
            </a:r>
            <a:r>
              <a:rPr lang="en-US" sz="1350" dirty="0">
                <a:cs typeface="Times New Roman"/>
              </a:rPr>
              <a:t>white </a:t>
            </a:r>
            <a:r>
              <a:rPr lang="en-US" sz="1350" spc="-5" dirty="0">
                <a:cs typeface="Times New Roman"/>
              </a:rPr>
              <a:t>column </a:t>
            </a:r>
            <a:r>
              <a:rPr lang="en-US" sz="1350" dirty="0">
                <a:cs typeface="Times New Roman"/>
              </a:rPr>
              <a:t>in </a:t>
            </a:r>
            <a:r>
              <a:rPr lang="en-US" sz="1350" spc="-5" dirty="0">
                <a:cs typeface="Times New Roman"/>
              </a:rPr>
              <a:t>fasciculus </a:t>
            </a:r>
            <a:r>
              <a:rPr lang="en-US" sz="1350" spc="-10" dirty="0" err="1">
                <a:cs typeface="Times New Roman"/>
              </a:rPr>
              <a:t>gracilis</a:t>
            </a:r>
            <a:r>
              <a:rPr lang="en-US" sz="1350" spc="-10" dirty="0">
                <a:cs typeface="Times New Roman"/>
              </a:rPr>
              <a:t> </a:t>
            </a:r>
            <a:r>
              <a:rPr lang="en-US" sz="1350" dirty="0">
                <a:cs typeface="Times New Roman"/>
              </a:rPr>
              <a:t>or </a:t>
            </a:r>
            <a:r>
              <a:rPr lang="en-US" sz="1350" spc="-5" dirty="0" err="1">
                <a:cs typeface="Times New Roman"/>
              </a:rPr>
              <a:t>cutaneatus</a:t>
            </a:r>
            <a:r>
              <a:rPr lang="en-US" sz="1350" spc="-5" dirty="0">
                <a:cs typeface="Times New Roman"/>
              </a:rPr>
              <a:t> </a:t>
            </a:r>
            <a:r>
              <a:rPr lang="en-US" sz="1350" spc="5" dirty="0">
                <a:cs typeface="Times New Roman"/>
              </a:rPr>
              <a:t>to </a:t>
            </a:r>
            <a:r>
              <a:rPr lang="en-US" sz="1350" dirty="0">
                <a:cs typeface="Times New Roman"/>
              </a:rPr>
              <a:t>medulla  </a:t>
            </a:r>
            <a:r>
              <a:rPr lang="en-US" sz="1350" spc="-5" dirty="0">
                <a:cs typeface="Times New Roman"/>
              </a:rPr>
              <a:t>oblongata </a:t>
            </a:r>
            <a:r>
              <a:rPr lang="en-US" sz="1350" dirty="0">
                <a:cs typeface="Times New Roman"/>
              </a:rPr>
              <a:t>to the </a:t>
            </a:r>
            <a:r>
              <a:rPr lang="en-US" sz="1350" spc="-5" dirty="0">
                <a:cs typeface="Times New Roman"/>
              </a:rPr>
              <a:t>thalamus </a:t>
            </a:r>
            <a:r>
              <a:rPr lang="en-US" sz="1350" dirty="0">
                <a:cs typeface="Times New Roman"/>
              </a:rPr>
              <a:t>to </a:t>
            </a:r>
            <a:r>
              <a:rPr lang="en-US" sz="1350" spc="-5" dirty="0">
                <a:cs typeface="Times New Roman"/>
              </a:rPr>
              <a:t>primary somatosensory cortex (post  central</a:t>
            </a:r>
            <a:r>
              <a:rPr lang="en-US" sz="1350" spc="-110" dirty="0">
                <a:cs typeface="Times New Roman"/>
              </a:rPr>
              <a:t> </a:t>
            </a:r>
            <a:r>
              <a:rPr lang="en-US" sz="1350" spc="-15" dirty="0">
                <a:cs typeface="Times New Roman"/>
              </a:rPr>
              <a:t>gyrus</a:t>
            </a:r>
            <a:r>
              <a:rPr lang="en-US" sz="1350" spc="-15" dirty="0" smtClean="0">
                <a:cs typeface="Times New Roman"/>
              </a:rPr>
              <a:t>).</a:t>
            </a:r>
            <a:endParaRPr lang="en-US" sz="1350" dirty="0" smtClean="0">
              <a:cs typeface="Times New Roman"/>
            </a:endParaRPr>
          </a:p>
          <a:p>
            <a:pPr marL="356870" indent="-344170">
              <a:lnSpc>
                <a:spcPct val="100000"/>
              </a:lnSpc>
              <a:buClr>
                <a:schemeClr val="accent2">
                  <a:lumMod val="75000"/>
                </a:schemeClr>
              </a:buClr>
              <a:buSzPct val="70000"/>
              <a:buFont typeface="+mj-lt"/>
              <a:buAutoNum type="arabicPeriod"/>
              <a:tabLst>
                <a:tab pos="356870" algn="l"/>
                <a:tab pos="357505" algn="l"/>
              </a:tabLst>
            </a:pPr>
            <a:r>
              <a:rPr lang="en-US" sz="1350" spc="-5" dirty="0">
                <a:solidFill>
                  <a:schemeClr val="bg2">
                    <a:lumMod val="75000"/>
                  </a:schemeClr>
                </a:solidFill>
                <a:cs typeface="Calibri"/>
              </a:rPr>
              <a:t>Posterior and anterior spinocerebellar </a:t>
            </a:r>
            <a:r>
              <a:rPr lang="en-US" sz="1350" spc="-5" dirty="0" smtClean="0">
                <a:solidFill>
                  <a:schemeClr val="bg2">
                    <a:lumMod val="75000"/>
                  </a:schemeClr>
                </a:solidFill>
                <a:cs typeface="Calibri"/>
              </a:rPr>
              <a:t>pathways: </a:t>
            </a:r>
            <a:r>
              <a:rPr lang="en-US" sz="1350" spc="-10" dirty="0" smtClean="0">
                <a:cs typeface="Times New Roman"/>
              </a:rPr>
              <a:t>carry  </a:t>
            </a:r>
            <a:r>
              <a:rPr lang="en-US" sz="1350" spc="-5" dirty="0" err="1">
                <a:cs typeface="Times New Roman"/>
              </a:rPr>
              <a:t>subsconcious</a:t>
            </a:r>
            <a:r>
              <a:rPr lang="en-US" sz="1350" spc="-5" dirty="0">
                <a:cs typeface="Times New Roman"/>
              </a:rPr>
              <a:t> proprioception. </a:t>
            </a:r>
            <a:r>
              <a:rPr lang="en-US" sz="1350" spc="-5" dirty="0" smtClean="0">
                <a:cs typeface="Times New Roman"/>
              </a:rPr>
              <a:t>Dorsal </a:t>
            </a:r>
            <a:r>
              <a:rPr lang="en-US" sz="1350" spc="-5" dirty="0">
                <a:cs typeface="Times New Roman"/>
              </a:rPr>
              <a:t>gray </a:t>
            </a:r>
            <a:r>
              <a:rPr lang="en-US" sz="1350" dirty="0" smtClean="0">
                <a:cs typeface="Times New Roman"/>
              </a:rPr>
              <a:t>horn to </a:t>
            </a:r>
            <a:r>
              <a:rPr lang="en-US" sz="1350" spc="-5" dirty="0">
                <a:cs typeface="Times New Roman"/>
              </a:rPr>
              <a:t>lateral </a:t>
            </a:r>
            <a:r>
              <a:rPr lang="en-US" sz="1350" dirty="0" smtClean="0">
                <a:cs typeface="Times New Roman"/>
              </a:rPr>
              <a:t>column to medulla </a:t>
            </a:r>
            <a:r>
              <a:rPr lang="en-US" sz="1350" spc="-5" dirty="0" smtClean="0">
                <a:cs typeface="Times New Roman"/>
              </a:rPr>
              <a:t>oblongata </a:t>
            </a:r>
            <a:r>
              <a:rPr lang="en-US" sz="1350" dirty="0">
                <a:cs typeface="Times New Roman"/>
              </a:rPr>
              <a:t>to </a:t>
            </a:r>
            <a:r>
              <a:rPr lang="en-US" sz="1350" dirty="0" smtClean="0">
                <a:cs typeface="Times New Roman"/>
              </a:rPr>
              <a:t>pons </a:t>
            </a:r>
            <a:r>
              <a:rPr lang="en-US" sz="1350" dirty="0">
                <a:cs typeface="Times New Roman"/>
              </a:rPr>
              <a:t>to</a:t>
            </a:r>
            <a:r>
              <a:rPr lang="en-US" sz="1350" spc="-90" dirty="0">
                <a:cs typeface="Times New Roman"/>
              </a:rPr>
              <a:t> </a:t>
            </a:r>
            <a:r>
              <a:rPr lang="en-US" sz="1350" spc="-5" dirty="0" smtClean="0">
                <a:cs typeface="Times New Roman"/>
              </a:rPr>
              <a:t>cerebellum.</a:t>
            </a:r>
            <a:endParaRPr lang="en-US" sz="1350" dirty="0" smtClean="0">
              <a:cs typeface="Times New Roman"/>
            </a:endParaRPr>
          </a:p>
          <a:p>
            <a:pPr marL="356870" indent="-344170">
              <a:lnSpc>
                <a:spcPct val="100000"/>
              </a:lnSpc>
              <a:buClr>
                <a:schemeClr val="accent2">
                  <a:lumMod val="75000"/>
                </a:schemeClr>
              </a:buClr>
              <a:buSzPct val="70000"/>
              <a:buFont typeface="+mj-lt"/>
              <a:buAutoNum type="arabicPeriod"/>
              <a:tabLst>
                <a:tab pos="356870" algn="l"/>
                <a:tab pos="357505" algn="l"/>
              </a:tabLst>
            </a:pPr>
            <a:r>
              <a:rPr lang="en-US" sz="1350" spc="-5" dirty="0" smtClean="0">
                <a:solidFill>
                  <a:schemeClr val="bg2">
                    <a:lumMod val="75000"/>
                  </a:schemeClr>
                </a:solidFill>
                <a:cs typeface="Calibri"/>
              </a:rPr>
              <a:t>Spinothalamic pathway: </a:t>
            </a:r>
            <a:r>
              <a:rPr lang="en-US" sz="1350" spc="-5" dirty="0" smtClean="0">
                <a:cs typeface="Times New Roman"/>
              </a:rPr>
              <a:t>carries </a:t>
            </a:r>
            <a:r>
              <a:rPr lang="en-US" sz="1350" spc="-5" dirty="0">
                <a:cs typeface="Times New Roman"/>
              </a:rPr>
              <a:t>signals </a:t>
            </a:r>
            <a:r>
              <a:rPr lang="en-US" sz="1350" dirty="0">
                <a:cs typeface="Times New Roman"/>
              </a:rPr>
              <a:t>of </a:t>
            </a:r>
            <a:r>
              <a:rPr lang="en-US" sz="1350" spc="-5" dirty="0">
                <a:cs typeface="Times New Roman"/>
              </a:rPr>
              <a:t>pain, temperature, deep  pressure, and</a:t>
            </a:r>
            <a:r>
              <a:rPr lang="en-US" sz="1350" spc="35" dirty="0">
                <a:cs typeface="Times New Roman"/>
              </a:rPr>
              <a:t> </a:t>
            </a:r>
            <a:r>
              <a:rPr lang="en-US" sz="1350" spc="-5" dirty="0">
                <a:cs typeface="Times New Roman"/>
              </a:rPr>
              <a:t>course</a:t>
            </a:r>
            <a:r>
              <a:rPr lang="en-US" sz="1350" spc="10" dirty="0">
                <a:cs typeface="Times New Roman"/>
              </a:rPr>
              <a:t> </a:t>
            </a:r>
            <a:r>
              <a:rPr lang="en-US" sz="1350" dirty="0">
                <a:cs typeface="Times New Roman"/>
              </a:rPr>
              <a:t>touch. </a:t>
            </a:r>
            <a:r>
              <a:rPr lang="en-US" sz="1350" spc="-5" dirty="0">
                <a:cs typeface="Times New Roman"/>
              </a:rPr>
              <a:t>From </a:t>
            </a:r>
            <a:r>
              <a:rPr lang="en-US" sz="1350" spc="-5" dirty="0" err="1">
                <a:cs typeface="Times New Roman"/>
              </a:rPr>
              <a:t>psterior</a:t>
            </a:r>
            <a:r>
              <a:rPr lang="en-US" sz="1350" spc="-5" dirty="0">
                <a:cs typeface="Times New Roman"/>
              </a:rPr>
              <a:t> </a:t>
            </a:r>
            <a:r>
              <a:rPr lang="en-US" sz="1350" spc="-10" dirty="0">
                <a:cs typeface="Times New Roman"/>
              </a:rPr>
              <a:t>gray </a:t>
            </a:r>
            <a:r>
              <a:rPr lang="en-US" sz="1350" dirty="0">
                <a:cs typeface="Times New Roman"/>
              </a:rPr>
              <a:t>horn</a:t>
            </a:r>
            <a:r>
              <a:rPr lang="en-US" sz="1350" spc="20" dirty="0">
                <a:cs typeface="Times New Roman"/>
              </a:rPr>
              <a:t> </a:t>
            </a:r>
            <a:r>
              <a:rPr lang="en-US" sz="1350" spc="-5" dirty="0">
                <a:cs typeface="Times New Roman"/>
              </a:rPr>
              <a:t>decussate</a:t>
            </a:r>
            <a:r>
              <a:rPr lang="en-US" sz="1350" spc="5" dirty="0">
                <a:cs typeface="Times New Roman"/>
              </a:rPr>
              <a:t> </a:t>
            </a:r>
            <a:r>
              <a:rPr lang="en-US" sz="1350" dirty="0">
                <a:cs typeface="Times New Roman"/>
              </a:rPr>
              <a:t>into </a:t>
            </a:r>
            <a:r>
              <a:rPr lang="en-US" sz="1350" spc="-5" dirty="0" smtClean="0">
                <a:cs typeface="Times New Roman"/>
              </a:rPr>
              <a:t>lateral </a:t>
            </a:r>
            <a:r>
              <a:rPr lang="en-US" sz="1350" spc="-5" dirty="0">
                <a:cs typeface="Times New Roman"/>
              </a:rPr>
              <a:t>and anterior funiculi </a:t>
            </a:r>
            <a:r>
              <a:rPr lang="en-US" sz="1350" dirty="0">
                <a:cs typeface="Times New Roman"/>
              </a:rPr>
              <a:t>up to the </a:t>
            </a:r>
            <a:r>
              <a:rPr lang="en-US" sz="1350" spc="-5" dirty="0">
                <a:cs typeface="Times New Roman"/>
              </a:rPr>
              <a:t>thalamus </a:t>
            </a:r>
            <a:r>
              <a:rPr lang="en-US" sz="1350" dirty="0">
                <a:cs typeface="Times New Roman"/>
              </a:rPr>
              <a:t>to </a:t>
            </a:r>
            <a:r>
              <a:rPr lang="en-US" sz="1350" spc="-5" dirty="0">
                <a:cs typeface="Times New Roman"/>
              </a:rPr>
              <a:t>primary  somatosensory cortex (postcentral </a:t>
            </a:r>
            <a:r>
              <a:rPr lang="en-US" sz="1350" spc="-15" dirty="0">
                <a:cs typeface="Times New Roman"/>
              </a:rPr>
              <a:t>gyrus</a:t>
            </a:r>
            <a:r>
              <a:rPr lang="en-US" sz="1350" spc="-15" dirty="0" smtClean="0">
                <a:cs typeface="Times New Roman"/>
              </a:rPr>
              <a:t>).</a:t>
            </a:r>
            <a:endParaRPr lang="en-US" sz="1350" dirty="0">
              <a:cs typeface="Times New Roman"/>
            </a:endParaRPr>
          </a:p>
        </p:txBody>
      </p:sp>
      <p:cxnSp>
        <p:nvCxnSpPr>
          <p:cNvPr id="6" name="Straight Connector 5"/>
          <p:cNvCxnSpPr/>
          <p:nvPr/>
        </p:nvCxnSpPr>
        <p:spPr>
          <a:xfrm>
            <a:off x="6094412" y="1143000"/>
            <a:ext cx="0" cy="5213350"/>
          </a:xfrm>
          <a:prstGeom prst="line">
            <a:avLst/>
          </a:prstGeom>
          <a:ln>
            <a:prstDash val="dashDot"/>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8648159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Cont. Anterolateral </a:t>
            </a:r>
            <a:r>
              <a:rPr lang="en-US" sz="3200" dirty="0"/>
              <a:t>system</a:t>
            </a:r>
          </a:p>
        </p:txBody>
      </p:sp>
      <p:sp>
        <p:nvSpPr>
          <p:cNvPr id="3" name="Slide Number Placeholder 2"/>
          <p:cNvSpPr>
            <a:spLocks noGrp="1"/>
          </p:cNvSpPr>
          <p:nvPr>
            <p:ph type="sldNum" sz="quarter" idx="12"/>
          </p:nvPr>
        </p:nvSpPr>
        <p:spPr/>
        <p:txBody>
          <a:bodyPr/>
          <a:lstStyle/>
          <a:p>
            <a:fld id="{4929A69E-7D8F-4515-9605-0315ABD4F316}" type="slidenum">
              <a:rPr lang="en-US" smtClean="0"/>
              <a:t>26</a:t>
            </a:fld>
            <a:endParaRPr lang="en-US" dirty="0"/>
          </a:p>
        </p:txBody>
      </p:sp>
      <p:sp>
        <p:nvSpPr>
          <p:cNvPr id="5" name="TextBox 4"/>
          <p:cNvSpPr txBox="1"/>
          <p:nvPr/>
        </p:nvSpPr>
        <p:spPr>
          <a:xfrm>
            <a:off x="9596537" y="0"/>
            <a:ext cx="2592288" cy="307777"/>
          </a:xfrm>
          <a:prstGeom prst="rect">
            <a:avLst/>
          </a:prstGeom>
          <a:solidFill>
            <a:schemeClr val="accent3">
              <a:lumMod val="40000"/>
              <a:lumOff val="60000"/>
            </a:schemeClr>
          </a:solidFill>
          <a:ln>
            <a:solidFill>
              <a:schemeClr val="accent3">
                <a:lumMod val="75000"/>
              </a:schemeClr>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MALES’ SLIDES </a:t>
            </a:r>
          </a:p>
        </p:txBody>
      </p:sp>
      <p:sp>
        <p:nvSpPr>
          <p:cNvPr id="6" name="Content Placeholder 3"/>
          <p:cNvSpPr>
            <a:spLocks noGrp="1"/>
          </p:cNvSpPr>
          <p:nvPr>
            <p:ph sz="quarter" idx="1"/>
          </p:nvPr>
        </p:nvSpPr>
        <p:spPr>
          <a:xfrm>
            <a:off x="609461" y="1219200"/>
            <a:ext cx="2316599" cy="5137150"/>
          </a:xfrm>
        </p:spPr>
        <p:txBody>
          <a:bodyPr>
            <a:normAutofit/>
          </a:bodyPr>
          <a:lstStyle/>
          <a:p>
            <a:pPr>
              <a:lnSpc>
                <a:spcPct val="150000"/>
              </a:lnSpc>
            </a:pPr>
            <a:r>
              <a:rPr lang="en-US" sz="1500" dirty="0" smtClean="0"/>
              <a:t>Ventral and lateral spinothalamic tracts. </a:t>
            </a:r>
          </a:p>
          <a:p>
            <a:pPr>
              <a:lnSpc>
                <a:spcPct val="150000"/>
              </a:lnSpc>
            </a:pPr>
            <a:r>
              <a:rPr lang="en-US" sz="1500" dirty="0" smtClean="0"/>
              <a:t>Pain.</a:t>
            </a:r>
          </a:p>
          <a:p>
            <a:pPr>
              <a:lnSpc>
                <a:spcPct val="150000"/>
              </a:lnSpc>
            </a:pPr>
            <a:r>
              <a:rPr lang="en-US" sz="1500" dirty="0" smtClean="0"/>
              <a:t>Thermal </a:t>
            </a:r>
            <a:r>
              <a:rPr lang="en-US" sz="1500" dirty="0"/>
              <a:t>sensations, (warmth &amp; cold</a:t>
            </a:r>
            <a:r>
              <a:rPr lang="en-US" sz="1500" dirty="0" smtClean="0"/>
              <a:t>).</a:t>
            </a:r>
            <a:endParaRPr lang="en-US" sz="1500" dirty="0"/>
          </a:p>
          <a:p>
            <a:pPr>
              <a:lnSpc>
                <a:spcPct val="150000"/>
              </a:lnSpc>
            </a:pPr>
            <a:r>
              <a:rPr lang="en-US" sz="1500" dirty="0" smtClean="0"/>
              <a:t>Crude </a:t>
            </a:r>
            <a:r>
              <a:rPr lang="en-US" sz="1500" dirty="0"/>
              <a:t>touch and pressure sensations capable only of crude localizing ability on the surface of the </a:t>
            </a:r>
            <a:r>
              <a:rPr lang="en-US" sz="1500" dirty="0" smtClean="0"/>
              <a:t>body. </a:t>
            </a:r>
            <a:endParaRPr lang="en-US" sz="1500" dirty="0"/>
          </a:p>
          <a:p>
            <a:pPr>
              <a:lnSpc>
                <a:spcPct val="150000"/>
              </a:lnSpc>
            </a:pPr>
            <a:r>
              <a:rPr lang="en-US" sz="1500" dirty="0" smtClean="0"/>
              <a:t>Tickle </a:t>
            </a:r>
            <a:r>
              <a:rPr lang="en-US" sz="1500" dirty="0"/>
              <a:t>and itch </a:t>
            </a:r>
            <a:r>
              <a:rPr lang="en-US" sz="1500" dirty="0" smtClean="0"/>
              <a:t>sensations.</a:t>
            </a:r>
          </a:p>
          <a:p>
            <a:pPr>
              <a:lnSpc>
                <a:spcPct val="150000"/>
              </a:lnSpc>
            </a:pPr>
            <a:r>
              <a:rPr lang="en-US" sz="1500" dirty="0" smtClean="0"/>
              <a:t>Sexual sensations.</a:t>
            </a:r>
            <a:endParaRPr lang="en-US" sz="1500" dirty="0"/>
          </a:p>
        </p:txBody>
      </p:sp>
      <p:pic>
        <p:nvPicPr>
          <p:cNvPr id="7" name="Picture 3" descr="C:\Users\Aseel\Desktop\Capt;bjuu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9157" y="1774833"/>
            <a:ext cx="2870246" cy="42481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8709156" y="1313485"/>
            <a:ext cx="2870247" cy="369332"/>
          </a:xfrm>
          <a:prstGeom prst="rect">
            <a:avLst/>
          </a:prstGeom>
          <a:noFill/>
        </p:spPr>
        <p:txBody>
          <a:bodyPr wrap="square" rtlCol="0">
            <a:spAutoFit/>
          </a:bodyPr>
          <a:lstStyle/>
          <a:p>
            <a:pPr algn="ctr"/>
            <a:r>
              <a:rPr lang="en-US" sz="1800" dirty="0" err="1">
                <a:solidFill>
                  <a:schemeClr val="accent2">
                    <a:lumMod val="75000"/>
                  </a:schemeClr>
                </a:solidFill>
              </a:rPr>
              <a:t>Spinothalamic</a:t>
            </a:r>
            <a:r>
              <a:rPr lang="en-US" sz="1800" dirty="0">
                <a:solidFill>
                  <a:schemeClr val="accent2">
                    <a:lumMod val="75000"/>
                  </a:schemeClr>
                </a:solidFill>
              </a:rPr>
              <a:t> lesion</a:t>
            </a:r>
          </a:p>
        </p:txBody>
      </p:sp>
      <p:pic>
        <p:nvPicPr>
          <p:cNvPr id="9" name="Picture 2" descr="C:\Users\Aseel\Desktop\Caigjpture.PNG"/>
          <p:cNvPicPr>
            <a:picLocks noChangeAspect="1" noChangeArrowheads="1"/>
          </p:cNvPicPr>
          <p:nvPr/>
        </p:nvPicPr>
        <p:blipFill rotWithShape="1">
          <a:blip r:embed="rId3">
            <a:extLst>
              <a:ext uri="{28A0092B-C50C-407E-A947-70E740481C1C}">
                <a14:useLocalDpi xmlns:a14="http://schemas.microsoft.com/office/drawing/2010/main" val="0"/>
              </a:ext>
            </a:extLst>
          </a:blip>
          <a:srcRect l="4940" r="3209"/>
          <a:stretch/>
        </p:blipFill>
        <p:spPr bwMode="auto">
          <a:xfrm>
            <a:off x="2926060" y="1774832"/>
            <a:ext cx="5775158" cy="4248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46862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spc="-5" dirty="0" smtClean="0"/>
              <a:t>Dorsal column–medial </a:t>
            </a:r>
            <a:r>
              <a:rPr lang="en-US" sz="3200" spc="-5" dirty="0" err="1" smtClean="0"/>
              <a:t>lemniscal</a:t>
            </a:r>
            <a:r>
              <a:rPr lang="en-US" sz="3200" spc="70" dirty="0" smtClean="0"/>
              <a:t> </a:t>
            </a:r>
            <a:r>
              <a:rPr lang="en-US" sz="3200" spc="-10" dirty="0" smtClean="0"/>
              <a:t>system</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27</a:t>
            </a:fld>
            <a:endParaRPr lang="en-US" dirty="0"/>
          </a:p>
        </p:txBody>
      </p:sp>
      <p:sp>
        <p:nvSpPr>
          <p:cNvPr id="4" name="Content Placeholder 3"/>
          <p:cNvSpPr>
            <a:spLocks noGrp="1"/>
          </p:cNvSpPr>
          <p:nvPr>
            <p:ph sz="quarter" idx="1"/>
          </p:nvPr>
        </p:nvSpPr>
        <p:spPr/>
        <p:txBody>
          <a:bodyPr>
            <a:normAutofit/>
          </a:bodyPr>
          <a:lstStyle/>
          <a:p>
            <a:r>
              <a:rPr lang="en-US" sz="1600" dirty="0"/>
              <a:t>Touch sensations requiring a high degree of localization of the </a:t>
            </a:r>
            <a:r>
              <a:rPr lang="en-US" sz="1600" dirty="0" smtClean="0"/>
              <a:t>stimulus.</a:t>
            </a:r>
            <a:endParaRPr lang="en-US" sz="1600" dirty="0"/>
          </a:p>
          <a:p>
            <a:r>
              <a:rPr lang="en-US" sz="1600" dirty="0"/>
              <a:t>Touch sensations requiring transmission of fine gradations of </a:t>
            </a:r>
            <a:r>
              <a:rPr lang="en-US" sz="1600" dirty="0" smtClean="0"/>
              <a:t>intensity.</a:t>
            </a:r>
            <a:endParaRPr lang="en-US" sz="1600" dirty="0"/>
          </a:p>
          <a:p>
            <a:r>
              <a:rPr lang="en-US" sz="1600" dirty="0"/>
              <a:t>Carries fine </a:t>
            </a:r>
            <a:r>
              <a:rPr lang="en-US" sz="1600" dirty="0">
                <a:solidFill>
                  <a:schemeClr val="bg2">
                    <a:lumMod val="75000"/>
                  </a:schemeClr>
                </a:solidFill>
              </a:rPr>
              <a:t>touch</a:t>
            </a:r>
            <a:r>
              <a:rPr lang="en-US" sz="1600" dirty="0"/>
              <a:t>, tow point </a:t>
            </a:r>
            <a:r>
              <a:rPr lang="en-US" sz="1600" dirty="0" smtClean="0">
                <a:solidFill>
                  <a:schemeClr val="bg2">
                    <a:lumMod val="75000"/>
                  </a:schemeClr>
                </a:solidFill>
              </a:rPr>
              <a:t>discrimination</a:t>
            </a:r>
            <a:r>
              <a:rPr lang="en-US" sz="1600" dirty="0" smtClean="0"/>
              <a:t>, </a:t>
            </a:r>
            <a:r>
              <a:rPr lang="en-US" sz="1600" dirty="0" smtClean="0">
                <a:solidFill>
                  <a:schemeClr val="bg2">
                    <a:lumMod val="75000"/>
                  </a:schemeClr>
                </a:solidFill>
              </a:rPr>
              <a:t>pressure</a:t>
            </a:r>
            <a:r>
              <a:rPr lang="en-US" sz="1600" dirty="0" smtClean="0"/>
              <a:t>, </a:t>
            </a:r>
            <a:r>
              <a:rPr lang="en-US" sz="1600" dirty="0" smtClean="0">
                <a:solidFill>
                  <a:schemeClr val="bg2">
                    <a:lumMod val="75000"/>
                  </a:schemeClr>
                </a:solidFill>
              </a:rPr>
              <a:t>vibration</a:t>
            </a:r>
            <a:r>
              <a:rPr lang="en-US" sz="1600" dirty="0" smtClean="0"/>
              <a:t> </a:t>
            </a:r>
            <a:r>
              <a:rPr lang="en-US" sz="1600" dirty="0"/>
              <a:t>and </a:t>
            </a:r>
            <a:r>
              <a:rPr lang="en-US" sz="1600" dirty="0">
                <a:solidFill>
                  <a:schemeClr val="bg2">
                    <a:lumMod val="75000"/>
                  </a:schemeClr>
                </a:solidFill>
              </a:rPr>
              <a:t>conscious </a:t>
            </a:r>
            <a:endParaRPr lang="en-US" sz="1600" dirty="0" smtClean="0">
              <a:solidFill>
                <a:schemeClr val="bg2">
                  <a:lumMod val="75000"/>
                </a:schemeClr>
              </a:solidFill>
            </a:endParaRPr>
          </a:p>
          <a:p>
            <a:pPr marL="0" indent="0">
              <a:buNone/>
            </a:pPr>
            <a:r>
              <a:rPr lang="en-US" sz="1600" dirty="0">
                <a:solidFill>
                  <a:schemeClr val="bg2">
                    <a:lumMod val="75000"/>
                  </a:schemeClr>
                </a:solidFill>
              </a:rPr>
              <a:t> </a:t>
            </a:r>
            <a:r>
              <a:rPr lang="en-US" sz="1600" dirty="0" smtClean="0">
                <a:solidFill>
                  <a:schemeClr val="bg2">
                    <a:lumMod val="75000"/>
                  </a:schemeClr>
                </a:solidFill>
              </a:rPr>
              <a:t>     proprioception </a:t>
            </a:r>
            <a:r>
              <a:rPr lang="en-US" sz="1600" dirty="0" smtClean="0"/>
              <a:t>signals.</a:t>
            </a:r>
            <a:endParaRPr lang="en-US" sz="1600" dirty="0"/>
          </a:p>
          <a:p>
            <a:r>
              <a:rPr lang="en-US" sz="1600" dirty="0" smtClean="0"/>
              <a:t>Phasic sensations </a:t>
            </a:r>
            <a:r>
              <a:rPr lang="en-US" sz="1600" dirty="0"/>
              <a:t>like vibratory </a:t>
            </a:r>
            <a:r>
              <a:rPr lang="en-US" sz="1600" dirty="0" smtClean="0"/>
              <a:t>sensations.</a:t>
            </a:r>
            <a:endParaRPr lang="en-US" sz="1600" dirty="0"/>
          </a:p>
          <a:p>
            <a:r>
              <a:rPr lang="en-US" sz="1600" dirty="0"/>
              <a:t>Sensations that signal movement against </a:t>
            </a:r>
            <a:r>
              <a:rPr lang="en-US" sz="1600" dirty="0" smtClean="0"/>
              <a:t>skin.</a:t>
            </a:r>
            <a:endParaRPr lang="en-US" sz="1600" dirty="0"/>
          </a:p>
          <a:p>
            <a:r>
              <a:rPr lang="en-US" sz="1600" dirty="0">
                <a:solidFill>
                  <a:srgbClr val="FF0000"/>
                </a:solidFill>
              </a:rPr>
              <a:t>Joints Position sensations (Proprioception). </a:t>
            </a:r>
          </a:p>
          <a:p>
            <a:r>
              <a:rPr lang="en-US" sz="1600" dirty="0"/>
              <a:t>Pressure sensations requiring fine degrees of judgment of </a:t>
            </a:r>
            <a:r>
              <a:rPr lang="en-US" sz="1600" dirty="0" smtClean="0"/>
              <a:t>intensity.</a:t>
            </a:r>
            <a:endParaRPr lang="en-US" sz="1600" dirty="0"/>
          </a:p>
          <a:p>
            <a:r>
              <a:rPr lang="en-US" sz="1600" dirty="0" err="1" smtClean="0"/>
              <a:t>Strereognosis</a:t>
            </a:r>
            <a:r>
              <a:rPr lang="en-US" sz="1600" dirty="0" smtClean="0"/>
              <a:t>.</a:t>
            </a:r>
            <a:endParaRPr lang="en-US" sz="1600" dirty="0"/>
          </a:p>
          <a:p>
            <a:endParaRPr lang="en-US" sz="1400" dirty="0"/>
          </a:p>
        </p:txBody>
      </p:sp>
      <p:sp>
        <p:nvSpPr>
          <p:cNvPr id="5" name="object 8"/>
          <p:cNvSpPr/>
          <p:nvPr/>
        </p:nvSpPr>
        <p:spPr>
          <a:xfrm>
            <a:off x="7534572" y="1219200"/>
            <a:ext cx="2387179" cy="2531064"/>
          </a:xfrm>
          <a:prstGeom prst="rect">
            <a:avLst/>
          </a:prstGeom>
          <a:blipFill>
            <a:blip r:embed="rId2" cstate="print"/>
            <a:stretch>
              <a:fillRect/>
            </a:stretch>
          </a:blipFill>
        </p:spPr>
        <p:txBody>
          <a:bodyPr wrap="square" lIns="0" tIns="0" rIns="0" bIns="0" rtlCol="0"/>
          <a:lstStyle/>
          <a:p>
            <a:endParaRPr/>
          </a:p>
        </p:txBody>
      </p:sp>
      <p:sp>
        <p:nvSpPr>
          <p:cNvPr id="6" name="object 4"/>
          <p:cNvSpPr txBox="1"/>
          <p:nvPr/>
        </p:nvSpPr>
        <p:spPr>
          <a:xfrm>
            <a:off x="10127026" y="1792234"/>
            <a:ext cx="1263126" cy="1384995"/>
          </a:xfrm>
          <a:prstGeom prst="rect">
            <a:avLst/>
          </a:prstGeom>
          <a:ln>
            <a:solidFill>
              <a:schemeClr val="accent2"/>
            </a:solidFill>
            <a:prstDash val="dash"/>
          </a:ln>
        </p:spPr>
        <p:txBody>
          <a:bodyPr vert="horz" wrap="square" lIns="0" tIns="0" rIns="0" bIns="0" rtlCol="0">
            <a:spAutoFit/>
          </a:bodyPr>
          <a:lstStyle/>
          <a:p>
            <a:pPr marL="184785" indent="-172085">
              <a:lnSpc>
                <a:spcPct val="100000"/>
              </a:lnSpc>
              <a:buClr>
                <a:schemeClr val="accent2">
                  <a:lumMod val="75000"/>
                </a:schemeClr>
              </a:buClr>
              <a:buSzPct val="70000"/>
              <a:buFont typeface="Arial"/>
              <a:buChar char="•"/>
              <a:tabLst>
                <a:tab pos="185420" algn="l"/>
              </a:tabLst>
            </a:pPr>
            <a:r>
              <a:rPr sz="1800" dirty="0">
                <a:solidFill>
                  <a:schemeClr val="bg1">
                    <a:lumMod val="75000"/>
                  </a:schemeClr>
                </a:solidFill>
                <a:cs typeface="Arial Black"/>
              </a:rPr>
              <a:t>Fine</a:t>
            </a:r>
            <a:r>
              <a:rPr sz="1800" spc="-90" dirty="0">
                <a:solidFill>
                  <a:schemeClr val="bg1">
                    <a:lumMod val="75000"/>
                  </a:schemeClr>
                </a:solidFill>
                <a:cs typeface="Arial Black"/>
              </a:rPr>
              <a:t> </a:t>
            </a:r>
            <a:r>
              <a:rPr sz="1800" spc="-35" dirty="0">
                <a:solidFill>
                  <a:schemeClr val="bg1">
                    <a:lumMod val="75000"/>
                  </a:schemeClr>
                </a:solidFill>
                <a:cs typeface="Arial Black"/>
              </a:rPr>
              <a:t>Touch</a:t>
            </a:r>
            <a:endParaRPr sz="1800" dirty="0">
              <a:solidFill>
                <a:schemeClr val="bg1">
                  <a:lumMod val="75000"/>
                </a:schemeClr>
              </a:solidFill>
              <a:cs typeface="Arial Black"/>
            </a:endParaRPr>
          </a:p>
          <a:p>
            <a:pPr marL="184785" indent="-172085">
              <a:lnSpc>
                <a:spcPct val="100000"/>
              </a:lnSpc>
              <a:buClr>
                <a:schemeClr val="accent2">
                  <a:lumMod val="75000"/>
                </a:schemeClr>
              </a:buClr>
              <a:buSzPct val="70000"/>
              <a:buFont typeface="Arial"/>
              <a:buChar char="•"/>
              <a:tabLst>
                <a:tab pos="185420" algn="l"/>
              </a:tabLst>
            </a:pPr>
            <a:r>
              <a:rPr sz="1800" spc="5" dirty="0">
                <a:solidFill>
                  <a:schemeClr val="bg1">
                    <a:lumMod val="75000"/>
                  </a:schemeClr>
                </a:solidFill>
                <a:cs typeface="Arial Black"/>
              </a:rPr>
              <a:t>Pressure</a:t>
            </a:r>
            <a:endParaRPr sz="1800" dirty="0">
              <a:solidFill>
                <a:schemeClr val="bg1">
                  <a:lumMod val="75000"/>
                </a:schemeClr>
              </a:solidFill>
              <a:cs typeface="Arial Black"/>
            </a:endParaRPr>
          </a:p>
          <a:p>
            <a:pPr marL="184785" indent="-172085">
              <a:lnSpc>
                <a:spcPct val="100000"/>
              </a:lnSpc>
              <a:buClr>
                <a:schemeClr val="accent2">
                  <a:lumMod val="75000"/>
                </a:schemeClr>
              </a:buClr>
              <a:buSzPct val="70000"/>
              <a:buFont typeface="Arial"/>
              <a:buChar char="•"/>
              <a:tabLst>
                <a:tab pos="185420" algn="l"/>
              </a:tabLst>
            </a:pPr>
            <a:r>
              <a:rPr sz="1800" dirty="0">
                <a:solidFill>
                  <a:schemeClr val="bg1">
                    <a:lumMod val="75000"/>
                  </a:schemeClr>
                </a:solidFill>
                <a:cs typeface="Arial Black"/>
              </a:rPr>
              <a:t>Vibration</a:t>
            </a:r>
          </a:p>
          <a:p>
            <a:pPr marL="184785" indent="-172085">
              <a:lnSpc>
                <a:spcPct val="100000"/>
              </a:lnSpc>
              <a:buClr>
                <a:schemeClr val="accent2">
                  <a:lumMod val="75000"/>
                </a:schemeClr>
              </a:buClr>
              <a:buSzPct val="70000"/>
              <a:buFont typeface="Arial"/>
              <a:buChar char="•"/>
              <a:tabLst>
                <a:tab pos="185420" algn="l"/>
              </a:tabLst>
            </a:pPr>
            <a:r>
              <a:rPr sz="1800" spc="-5" dirty="0">
                <a:solidFill>
                  <a:schemeClr val="bg1">
                    <a:lumMod val="75000"/>
                  </a:schemeClr>
                </a:solidFill>
                <a:cs typeface="Arial Black"/>
              </a:rPr>
              <a:t>Position</a:t>
            </a:r>
            <a:endParaRPr sz="1800" dirty="0">
              <a:solidFill>
                <a:schemeClr val="bg1">
                  <a:lumMod val="75000"/>
                </a:schemeClr>
              </a:solidFill>
              <a:cs typeface="Arial Black"/>
            </a:endParaRPr>
          </a:p>
          <a:p>
            <a:pPr marL="184785" indent="-172085">
              <a:lnSpc>
                <a:spcPct val="100000"/>
              </a:lnSpc>
              <a:buClr>
                <a:schemeClr val="accent2">
                  <a:lumMod val="75000"/>
                </a:schemeClr>
              </a:buClr>
              <a:buSzPct val="70000"/>
              <a:buFont typeface="Arial"/>
              <a:buChar char="•"/>
              <a:tabLst>
                <a:tab pos="185420" algn="l"/>
              </a:tabLst>
            </a:pPr>
            <a:r>
              <a:rPr sz="1800" spc="-15" dirty="0">
                <a:solidFill>
                  <a:schemeClr val="bg1">
                    <a:lumMod val="75000"/>
                  </a:schemeClr>
                </a:solidFill>
                <a:cs typeface="Arial Black"/>
              </a:rPr>
              <a:t>Movement</a:t>
            </a:r>
            <a:endParaRPr sz="1800" dirty="0">
              <a:solidFill>
                <a:schemeClr val="bg1">
                  <a:lumMod val="75000"/>
                </a:schemeClr>
              </a:solidFill>
              <a:cs typeface="Arial Black"/>
            </a:endParaRPr>
          </a:p>
        </p:txBody>
      </p:sp>
      <p:sp>
        <p:nvSpPr>
          <p:cNvPr id="7" name="object 3"/>
          <p:cNvSpPr/>
          <p:nvPr/>
        </p:nvSpPr>
        <p:spPr>
          <a:xfrm>
            <a:off x="7534572" y="3826464"/>
            <a:ext cx="2387179" cy="2406696"/>
          </a:xfrm>
          <a:prstGeom prst="rect">
            <a:avLst/>
          </a:prstGeom>
          <a:blipFill>
            <a:blip r:embed="rId3" cstate="print"/>
            <a:stretch>
              <a:fillRect/>
            </a:stretch>
          </a:blipFill>
        </p:spPr>
        <p:txBody>
          <a:bodyPr wrap="square" lIns="0" tIns="0" rIns="0" bIns="0" rtlCol="0"/>
          <a:lstStyle/>
          <a:p>
            <a:endParaRPr/>
          </a:p>
        </p:txBody>
      </p:sp>
      <p:grpSp>
        <p:nvGrpSpPr>
          <p:cNvPr id="8" name="Group 7"/>
          <p:cNvGrpSpPr/>
          <p:nvPr/>
        </p:nvGrpSpPr>
        <p:grpSpPr>
          <a:xfrm>
            <a:off x="609460" y="4062232"/>
            <a:ext cx="5979423" cy="2476998"/>
            <a:chOff x="717600" y="3877932"/>
            <a:chExt cx="5535031" cy="2476998"/>
          </a:xfrm>
        </p:grpSpPr>
        <p:sp>
          <p:nvSpPr>
            <p:cNvPr id="9" name="L-Shape 8"/>
            <p:cNvSpPr/>
            <p:nvPr/>
          </p:nvSpPr>
          <p:spPr>
            <a:xfrm rot="5400000">
              <a:off x="1061366" y="4476600"/>
              <a:ext cx="1035475" cy="1723007"/>
            </a:xfrm>
            <a:prstGeom prst="corner">
              <a:avLst>
                <a:gd name="adj1" fmla="val 16120"/>
                <a:gd name="adj2" fmla="val 16110"/>
              </a:avLst>
            </a:prstGeom>
          </p:spPr>
          <p:style>
            <a:lnRef idx="2">
              <a:schemeClr val="accent2">
                <a:shade val="50000"/>
                <a:hueOff val="0"/>
                <a:satOff val="0"/>
                <a:lumOff val="0"/>
                <a:alphaOff val="0"/>
              </a:schemeClr>
            </a:lnRef>
            <a:fillRef idx="1">
              <a:schemeClr val="accent2">
                <a:shade val="50000"/>
                <a:hueOff val="0"/>
                <a:satOff val="0"/>
                <a:lumOff val="0"/>
                <a:alphaOff val="0"/>
              </a:schemeClr>
            </a:fillRef>
            <a:effectRef idx="0">
              <a:schemeClr val="accent2">
                <a:shade val="50000"/>
                <a:hueOff val="0"/>
                <a:satOff val="0"/>
                <a:lumOff val="0"/>
                <a:alphaOff val="0"/>
              </a:schemeClr>
            </a:effectRef>
            <a:fontRef idx="minor">
              <a:schemeClr val="lt1"/>
            </a:fontRef>
          </p:style>
        </p:sp>
        <p:sp>
          <p:nvSpPr>
            <p:cNvPr id="10" name="Freeform 9"/>
            <p:cNvSpPr/>
            <p:nvPr/>
          </p:nvSpPr>
          <p:spPr>
            <a:xfrm>
              <a:off x="888519" y="4991408"/>
              <a:ext cx="1555540" cy="1363522"/>
            </a:xfrm>
            <a:custGeom>
              <a:avLst/>
              <a:gdLst>
                <a:gd name="connsiteX0" fmla="*/ 0 w 1555540"/>
                <a:gd name="connsiteY0" fmla="*/ 0 h 1363522"/>
                <a:gd name="connsiteX1" fmla="*/ 1555540 w 1555540"/>
                <a:gd name="connsiteY1" fmla="*/ 0 h 1363522"/>
                <a:gd name="connsiteX2" fmla="*/ 1555540 w 1555540"/>
                <a:gd name="connsiteY2" fmla="*/ 1363522 h 1363522"/>
                <a:gd name="connsiteX3" fmla="*/ 0 w 1555540"/>
                <a:gd name="connsiteY3" fmla="*/ 1363522 h 1363522"/>
                <a:gd name="connsiteX4" fmla="*/ 0 w 1555540"/>
                <a:gd name="connsiteY4" fmla="*/ 0 h 1363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5540" h="1363522">
                  <a:moveTo>
                    <a:pt x="0" y="0"/>
                  </a:moveTo>
                  <a:lnTo>
                    <a:pt x="1555540" y="0"/>
                  </a:lnTo>
                  <a:lnTo>
                    <a:pt x="1555540" y="1363522"/>
                  </a:lnTo>
                  <a:lnTo>
                    <a:pt x="0" y="136352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smtClean="0">
                  <a:solidFill>
                    <a:schemeClr val="bg2">
                      <a:lumMod val="75000"/>
                    </a:schemeClr>
                  </a:solidFill>
                </a:rPr>
                <a:t>1</a:t>
              </a:r>
              <a:r>
                <a:rPr lang="en-US" sz="1400" kern="1200" baseline="30000" dirty="0" smtClean="0">
                  <a:solidFill>
                    <a:schemeClr val="bg2">
                      <a:lumMod val="75000"/>
                    </a:schemeClr>
                  </a:solidFill>
                </a:rPr>
                <a:t>st</a:t>
              </a:r>
              <a:r>
                <a:rPr lang="en-US" sz="1400" kern="1200" dirty="0" smtClean="0">
                  <a:solidFill>
                    <a:schemeClr val="bg2">
                      <a:lumMod val="75000"/>
                    </a:schemeClr>
                  </a:solidFill>
                </a:rPr>
                <a:t> neuron</a:t>
              </a:r>
              <a:endParaRPr lang="en-US" sz="1400" kern="1200" dirty="0">
                <a:solidFill>
                  <a:schemeClr val="bg2">
                    <a:lumMod val="75000"/>
                  </a:schemeClr>
                </a:solidFill>
              </a:endParaRPr>
            </a:p>
            <a:p>
              <a:pPr marL="114300" lvl="1" indent="-114300" algn="l" defTabSz="622300">
                <a:lnSpc>
                  <a:spcPct val="90000"/>
                </a:lnSpc>
                <a:spcBef>
                  <a:spcPct val="0"/>
                </a:spcBef>
                <a:spcAft>
                  <a:spcPct val="15000"/>
                </a:spcAft>
                <a:buChar char="••"/>
              </a:pPr>
              <a:r>
                <a:rPr lang="en-US" sz="1400" kern="1200" dirty="0" smtClean="0"/>
                <a:t>Enters spinal cord through dorsal root, ascends to medulla (brain stem).</a:t>
              </a:r>
              <a:endParaRPr lang="en-US" sz="1400" kern="1200" dirty="0"/>
            </a:p>
          </p:txBody>
        </p:sp>
        <p:sp>
          <p:nvSpPr>
            <p:cNvPr id="11" name="Isosceles Triangle 10"/>
            <p:cNvSpPr/>
            <p:nvPr/>
          </p:nvSpPr>
          <p:spPr>
            <a:xfrm>
              <a:off x="2150562" y="4349750"/>
              <a:ext cx="293498" cy="293498"/>
            </a:xfrm>
            <a:prstGeom prst="triangle">
              <a:avLst>
                <a:gd name="adj" fmla="val 100000"/>
              </a:avLst>
            </a:prstGeom>
          </p:spPr>
          <p:style>
            <a:lnRef idx="2">
              <a:schemeClr val="accent2">
                <a:shade val="50000"/>
                <a:hueOff val="42427"/>
                <a:satOff val="5268"/>
                <a:lumOff val="14688"/>
                <a:alphaOff val="0"/>
              </a:schemeClr>
            </a:lnRef>
            <a:fillRef idx="1">
              <a:schemeClr val="accent2">
                <a:shade val="50000"/>
                <a:hueOff val="42427"/>
                <a:satOff val="5268"/>
                <a:lumOff val="14688"/>
                <a:alphaOff val="0"/>
              </a:schemeClr>
            </a:fillRef>
            <a:effectRef idx="0">
              <a:schemeClr val="accent2">
                <a:shade val="50000"/>
                <a:hueOff val="42427"/>
                <a:satOff val="5268"/>
                <a:lumOff val="14688"/>
                <a:alphaOff val="0"/>
              </a:schemeClr>
            </a:effectRef>
            <a:fontRef idx="minor">
              <a:schemeClr val="lt1"/>
            </a:fontRef>
          </p:style>
        </p:sp>
        <p:sp>
          <p:nvSpPr>
            <p:cNvPr id="12" name="L-Shape 11"/>
            <p:cNvSpPr/>
            <p:nvPr/>
          </p:nvSpPr>
          <p:spPr>
            <a:xfrm rot="5400000">
              <a:off x="2965652" y="4005382"/>
              <a:ext cx="1035475" cy="1723007"/>
            </a:xfrm>
            <a:prstGeom prst="corner">
              <a:avLst>
                <a:gd name="adj1" fmla="val 16120"/>
                <a:gd name="adj2" fmla="val 16110"/>
              </a:avLst>
            </a:prstGeom>
          </p:spPr>
          <p:style>
            <a:lnRef idx="2">
              <a:schemeClr val="accent2">
                <a:shade val="50000"/>
                <a:hueOff val="84854"/>
                <a:satOff val="10537"/>
                <a:lumOff val="29375"/>
                <a:alphaOff val="0"/>
              </a:schemeClr>
            </a:lnRef>
            <a:fillRef idx="1">
              <a:schemeClr val="accent2">
                <a:shade val="50000"/>
                <a:hueOff val="84854"/>
                <a:satOff val="10537"/>
                <a:lumOff val="29375"/>
                <a:alphaOff val="0"/>
              </a:schemeClr>
            </a:fillRef>
            <a:effectRef idx="0">
              <a:schemeClr val="accent2">
                <a:shade val="50000"/>
                <a:hueOff val="84854"/>
                <a:satOff val="10537"/>
                <a:lumOff val="29375"/>
                <a:alphaOff val="0"/>
              </a:schemeClr>
            </a:effectRef>
            <a:fontRef idx="minor">
              <a:schemeClr val="lt1"/>
            </a:fontRef>
          </p:style>
        </p:sp>
        <p:sp>
          <p:nvSpPr>
            <p:cNvPr id="13" name="Freeform 12"/>
            <p:cNvSpPr/>
            <p:nvPr/>
          </p:nvSpPr>
          <p:spPr>
            <a:xfrm>
              <a:off x="2792805" y="4520191"/>
              <a:ext cx="1555540" cy="1363522"/>
            </a:xfrm>
            <a:custGeom>
              <a:avLst/>
              <a:gdLst>
                <a:gd name="connsiteX0" fmla="*/ 0 w 1555540"/>
                <a:gd name="connsiteY0" fmla="*/ 0 h 1363522"/>
                <a:gd name="connsiteX1" fmla="*/ 1555540 w 1555540"/>
                <a:gd name="connsiteY1" fmla="*/ 0 h 1363522"/>
                <a:gd name="connsiteX2" fmla="*/ 1555540 w 1555540"/>
                <a:gd name="connsiteY2" fmla="*/ 1363522 h 1363522"/>
                <a:gd name="connsiteX3" fmla="*/ 0 w 1555540"/>
                <a:gd name="connsiteY3" fmla="*/ 1363522 h 1363522"/>
                <a:gd name="connsiteX4" fmla="*/ 0 w 1555540"/>
                <a:gd name="connsiteY4" fmla="*/ 0 h 1363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5540" h="1363522">
                  <a:moveTo>
                    <a:pt x="0" y="0"/>
                  </a:moveTo>
                  <a:lnTo>
                    <a:pt x="1555540" y="0"/>
                  </a:lnTo>
                  <a:lnTo>
                    <a:pt x="1555540" y="1363522"/>
                  </a:lnTo>
                  <a:lnTo>
                    <a:pt x="0" y="136352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smtClean="0">
                  <a:solidFill>
                    <a:schemeClr val="bg2">
                      <a:lumMod val="75000"/>
                    </a:schemeClr>
                  </a:solidFill>
                </a:rPr>
                <a:t>2</a:t>
              </a:r>
              <a:r>
                <a:rPr lang="en-US" sz="1400" kern="1200" baseline="30000" dirty="0" smtClean="0">
                  <a:solidFill>
                    <a:schemeClr val="bg2">
                      <a:lumMod val="75000"/>
                    </a:schemeClr>
                  </a:solidFill>
                </a:rPr>
                <a:t>nd</a:t>
              </a:r>
              <a:r>
                <a:rPr lang="en-US" sz="1400" kern="1200" dirty="0" smtClean="0">
                  <a:solidFill>
                    <a:schemeClr val="bg2">
                      <a:lumMod val="75000"/>
                    </a:schemeClr>
                  </a:solidFill>
                </a:rPr>
                <a:t> neuron</a:t>
              </a:r>
              <a:endParaRPr lang="en-US" sz="1400" kern="1200" dirty="0">
                <a:solidFill>
                  <a:schemeClr val="bg2">
                    <a:lumMod val="75000"/>
                  </a:schemeClr>
                </a:solidFill>
              </a:endParaRPr>
            </a:p>
            <a:p>
              <a:pPr marL="114300" lvl="1" indent="-114300" algn="l" defTabSz="622300">
                <a:lnSpc>
                  <a:spcPct val="90000"/>
                </a:lnSpc>
                <a:spcBef>
                  <a:spcPct val="0"/>
                </a:spcBef>
                <a:spcAft>
                  <a:spcPct val="15000"/>
                </a:spcAft>
                <a:buChar char="••"/>
              </a:pPr>
              <a:r>
                <a:rPr lang="en-US" sz="1400" kern="1200" dirty="0" smtClean="0"/>
                <a:t>Crosses over in medulla, ascends to thalamus.</a:t>
              </a:r>
              <a:endParaRPr lang="en-US" sz="1400" kern="1200" dirty="0"/>
            </a:p>
          </p:txBody>
        </p:sp>
        <p:sp>
          <p:nvSpPr>
            <p:cNvPr id="14" name="Isosceles Triangle 13"/>
            <p:cNvSpPr/>
            <p:nvPr/>
          </p:nvSpPr>
          <p:spPr>
            <a:xfrm>
              <a:off x="4054848" y="3878533"/>
              <a:ext cx="293498" cy="293498"/>
            </a:xfrm>
            <a:prstGeom prst="triangle">
              <a:avLst>
                <a:gd name="adj" fmla="val 100000"/>
              </a:avLst>
            </a:prstGeom>
          </p:spPr>
          <p:style>
            <a:lnRef idx="2">
              <a:schemeClr val="accent2">
                <a:shade val="50000"/>
                <a:hueOff val="84854"/>
                <a:satOff val="10537"/>
                <a:lumOff val="29375"/>
                <a:alphaOff val="0"/>
              </a:schemeClr>
            </a:lnRef>
            <a:fillRef idx="1">
              <a:schemeClr val="accent2">
                <a:shade val="50000"/>
                <a:hueOff val="84854"/>
                <a:satOff val="10537"/>
                <a:lumOff val="29375"/>
                <a:alphaOff val="0"/>
              </a:schemeClr>
            </a:fillRef>
            <a:effectRef idx="0">
              <a:schemeClr val="accent2">
                <a:shade val="50000"/>
                <a:hueOff val="84854"/>
                <a:satOff val="10537"/>
                <a:lumOff val="29375"/>
                <a:alphaOff val="0"/>
              </a:schemeClr>
            </a:effectRef>
            <a:fontRef idx="minor">
              <a:schemeClr val="lt1"/>
            </a:fontRef>
          </p:style>
        </p:sp>
        <p:sp>
          <p:nvSpPr>
            <p:cNvPr id="15" name="L-Shape 14"/>
            <p:cNvSpPr/>
            <p:nvPr/>
          </p:nvSpPr>
          <p:spPr>
            <a:xfrm rot="5400000">
              <a:off x="4869938" y="3534166"/>
              <a:ext cx="1035475" cy="1723007"/>
            </a:xfrm>
            <a:prstGeom prst="corner">
              <a:avLst>
                <a:gd name="adj1" fmla="val 16120"/>
                <a:gd name="adj2" fmla="val 16110"/>
              </a:avLst>
            </a:prstGeom>
          </p:spPr>
          <p:style>
            <a:lnRef idx="2">
              <a:schemeClr val="accent2">
                <a:shade val="50000"/>
                <a:hueOff val="42427"/>
                <a:satOff val="5268"/>
                <a:lumOff val="14688"/>
                <a:alphaOff val="0"/>
              </a:schemeClr>
            </a:lnRef>
            <a:fillRef idx="1">
              <a:schemeClr val="accent2">
                <a:shade val="50000"/>
                <a:hueOff val="42427"/>
                <a:satOff val="5268"/>
                <a:lumOff val="14688"/>
                <a:alphaOff val="0"/>
              </a:schemeClr>
            </a:fillRef>
            <a:effectRef idx="0">
              <a:schemeClr val="accent2">
                <a:shade val="50000"/>
                <a:hueOff val="42427"/>
                <a:satOff val="5268"/>
                <a:lumOff val="14688"/>
                <a:alphaOff val="0"/>
              </a:schemeClr>
            </a:effectRef>
            <a:fontRef idx="minor">
              <a:schemeClr val="lt1"/>
            </a:fontRef>
          </p:style>
        </p:sp>
        <p:sp>
          <p:nvSpPr>
            <p:cNvPr id="16" name="Freeform 15"/>
            <p:cNvSpPr/>
            <p:nvPr/>
          </p:nvSpPr>
          <p:spPr>
            <a:xfrm>
              <a:off x="4697091" y="4048973"/>
              <a:ext cx="1555540" cy="1363522"/>
            </a:xfrm>
            <a:custGeom>
              <a:avLst/>
              <a:gdLst>
                <a:gd name="connsiteX0" fmla="*/ 0 w 1555540"/>
                <a:gd name="connsiteY0" fmla="*/ 0 h 1363522"/>
                <a:gd name="connsiteX1" fmla="*/ 1555540 w 1555540"/>
                <a:gd name="connsiteY1" fmla="*/ 0 h 1363522"/>
                <a:gd name="connsiteX2" fmla="*/ 1555540 w 1555540"/>
                <a:gd name="connsiteY2" fmla="*/ 1363522 h 1363522"/>
                <a:gd name="connsiteX3" fmla="*/ 0 w 1555540"/>
                <a:gd name="connsiteY3" fmla="*/ 1363522 h 1363522"/>
                <a:gd name="connsiteX4" fmla="*/ 0 w 1555540"/>
                <a:gd name="connsiteY4" fmla="*/ 0 h 1363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5540" h="1363522">
                  <a:moveTo>
                    <a:pt x="0" y="0"/>
                  </a:moveTo>
                  <a:lnTo>
                    <a:pt x="1555540" y="0"/>
                  </a:lnTo>
                  <a:lnTo>
                    <a:pt x="1555540" y="1363522"/>
                  </a:lnTo>
                  <a:lnTo>
                    <a:pt x="0" y="136352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smtClean="0">
                  <a:solidFill>
                    <a:schemeClr val="bg2">
                      <a:lumMod val="75000"/>
                    </a:schemeClr>
                  </a:solidFill>
                </a:rPr>
                <a:t>3</a:t>
              </a:r>
              <a:r>
                <a:rPr lang="en-US" sz="1400" kern="1200" baseline="30000" dirty="0" smtClean="0">
                  <a:solidFill>
                    <a:schemeClr val="bg2">
                      <a:lumMod val="75000"/>
                    </a:schemeClr>
                  </a:solidFill>
                </a:rPr>
                <a:t>rd</a:t>
              </a:r>
              <a:r>
                <a:rPr lang="en-US" sz="1400" kern="1200" dirty="0" smtClean="0">
                  <a:solidFill>
                    <a:schemeClr val="bg2">
                      <a:lumMod val="75000"/>
                    </a:schemeClr>
                  </a:solidFill>
                </a:rPr>
                <a:t> neuron</a:t>
              </a:r>
              <a:endParaRPr lang="en-US" sz="1400" kern="1200" dirty="0">
                <a:solidFill>
                  <a:schemeClr val="bg2">
                    <a:lumMod val="75000"/>
                  </a:schemeClr>
                </a:solidFill>
              </a:endParaRPr>
            </a:p>
            <a:p>
              <a:pPr marL="114300" lvl="1" indent="-114300" algn="l" defTabSz="622300">
                <a:lnSpc>
                  <a:spcPct val="90000"/>
                </a:lnSpc>
                <a:spcBef>
                  <a:spcPct val="0"/>
                </a:spcBef>
                <a:spcAft>
                  <a:spcPct val="15000"/>
                </a:spcAft>
                <a:buChar char="••"/>
              </a:pPr>
              <a:r>
                <a:rPr lang="en-US" sz="1400" kern="1200" dirty="0" smtClean="0"/>
                <a:t>Projects to somatosensory cortex.</a:t>
              </a:r>
              <a:endParaRPr lang="en-US" sz="1400" kern="1200" dirty="0"/>
            </a:p>
          </p:txBody>
        </p:sp>
      </p:grpSp>
      <p:sp>
        <p:nvSpPr>
          <p:cNvPr id="17" name="object 6"/>
          <p:cNvSpPr txBox="1"/>
          <p:nvPr/>
        </p:nvSpPr>
        <p:spPr>
          <a:xfrm>
            <a:off x="10127026" y="4497187"/>
            <a:ext cx="1263126" cy="1107996"/>
          </a:xfrm>
          <a:prstGeom prst="rect">
            <a:avLst/>
          </a:prstGeom>
          <a:ln>
            <a:solidFill>
              <a:schemeClr val="accent2"/>
            </a:solidFill>
            <a:prstDash val="dash"/>
          </a:ln>
        </p:spPr>
        <p:txBody>
          <a:bodyPr vert="horz" wrap="square" lIns="0" tIns="0" rIns="0" bIns="0" rtlCol="0">
            <a:spAutoFit/>
          </a:bodyPr>
          <a:lstStyle/>
          <a:p>
            <a:pPr marL="12700" marR="5080" algn="ctr">
              <a:lnSpc>
                <a:spcPct val="100000"/>
              </a:lnSpc>
            </a:pPr>
            <a:r>
              <a:rPr sz="1800" spc="-15" dirty="0">
                <a:solidFill>
                  <a:schemeClr val="bg1">
                    <a:lumMod val="75000"/>
                  </a:schemeClr>
                </a:solidFill>
                <a:cs typeface="Calibri"/>
              </a:rPr>
              <a:t>Fact  </a:t>
            </a:r>
            <a:r>
              <a:rPr sz="1800" spc="-5" dirty="0">
                <a:solidFill>
                  <a:schemeClr val="bg1">
                    <a:lumMod val="75000"/>
                  </a:schemeClr>
                </a:solidFill>
                <a:cs typeface="Calibri"/>
              </a:rPr>
              <a:t>conducting  </a:t>
            </a:r>
            <a:r>
              <a:rPr sz="1800" dirty="0">
                <a:solidFill>
                  <a:schemeClr val="bg1">
                    <a:lumMod val="75000"/>
                  </a:schemeClr>
                </a:solidFill>
                <a:cs typeface="Calibri"/>
              </a:rPr>
              <a:t>A</a:t>
            </a:r>
            <a:r>
              <a:rPr sz="1800" spc="-95" dirty="0">
                <a:solidFill>
                  <a:schemeClr val="bg1">
                    <a:lumMod val="75000"/>
                  </a:schemeClr>
                </a:solidFill>
                <a:cs typeface="Calibri"/>
              </a:rPr>
              <a:t> </a:t>
            </a:r>
            <a:r>
              <a:rPr sz="1800" spc="-5" dirty="0">
                <a:solidFill>
                  <a:schemeClr val="bg1">
                    <a:lumMod val="75000"/>
                  </a:schemeClr>
                </a:solidFill>
                <a:cs typeface="Calibri"/>
              </a:rPr>
              <a:t>α/β-fiber  </a:t>
            </a:r>
            <a:r>
              <a:rPr sz="1800" spc="-10" dirty="0">
                <a:solidFill>
                  <a:schemeClr val="bg1">
                    <a:lumMod val="75000"/>
                  </a:schemeClr>
                </a:solidFill>
                <a:cs typeface="Calibri"/>
              </a:rPr>
              <a:t>neurons</a:t>
            </a:r>
            <a:endParaRPr sz="1800" dirty="0">
              <a:solidFill>
                <a:schemeClr val="bg1">
                  <a:lumMod val="75000"/>
                </a:schemeClr>
              </a:solidFill>
              <a:cs typeface="Calibri"/>
            </a:endParaRPr>
          </a:p>
        </p:txBody>
      </p:sp>
    </p:spTree>
    <p:extLst>
      <p:ext uri="{BB962C8B-B14F-4D97-AF65-F5344CB8AC3E}">
        <p14:creationId xmlns:p14="http://schemas.microsoft.com/office/powerpoint/2010/main" val="163034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Proprioception from head</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28</a:t>
            </a:fld>
            <a:endParaRPr lang="en-US" dirty="0"/>
          </a:p>
        </p:txBody>
      </p:sp>
      <p:sp>
        <p:nvSpPr>
          <p:cNvPr id="4" name="Content Placeholder 3"/>
          <p:cNvSpPr>
            <a:spLocks noGrp="1"/>
          </p:cNvSpPr>
          <p:nvPr>
            <p:ph sz="quarter" idx="1"/>
          </p:nvPr>
        </p:nvSpPr>
        <p:spPr>
          <a:xfrm>
            <a:off x="609460" y="1278976"/>
            <a:ext cx="6205031" cy="4877984"/>
          </a:xfrm>
        </p:spPr>
        <p:txBody>
          <a:bodyPr>
            <a:normAutofit/>
          </a:bodyPr>
          <a:lstStyle/>
          <a:p>
            <a:pPr>
              <a:lnSpc>
                <a:spcPct val="150000"/>
              </a:lnSpc>
            </a:pPr>
            <a:r>
              <a:rPr lang="en-US" sz="1800" dirty="0"/>
              <a:t>In this pathway through the brain stem, each medial </a:t>
            </a:r>
            <a:r>
              <a:rPr lang="en-US" sz="1800" dirty="0" smtClean="0"/>
              <a:t>lemniscus is </a:t>
            </a:r>
            <a:r>
              <a:rPr lang="en-US" sz="1800" dirty="0"/>
              <a:t>joined by additional </a:t>
            </a:r>
            <a:r>
              <a:rPr lang="en-US" sz="1800" dirty="0" smtClean="0"/>
              <a:t>fibers from </a:t>
            </a:r>
            <a:r>
              <a:rPr lang="en-US" sz="1800" dirty="0">
                <a:solidFill>
                  <a:srgbClr val="FF0000"/>
                </a:solidFill>
              </a:rPr>
              <a:t>the sensory nuclei of the trigeminal </a:t>
            </a:r>
            <a:r>
              <a:rPr lang="en-US" sz="1800" dirty="0" smtClean="0"/>
              <a:t>nerve, </a:t>
            </a:r>
            <a:r>
              <a:rPr lang="en-US" sz="1800" dirty="0"/>
              <a:t>these fibers </a:t>
            </a:r>
            <a:r>
              <a:rPr lang="en-US" sz="1800" dirty="0" err="1" smtClean="0"/>
              <a:t>subserve</a:t>
            </a:r>
            <a:r>
              <a:rPr lang="en-US" sz="1800" dirty="0" smtClean="0"/>
              <a:t> the </a:t>
            </a:r>
            <a:r>
              <a:rPr lang="en-US" sz="1800" dirty="0"/>
              <a:t>same sensory functions for the head that the dorsal column </a:t>
            </a:r>
            <a:r>
              <a:rPr lang="en-US" sz="1800" dirty="0" smtClean="0"/>
              <a:t>fibers </a:t>
            </a:r>
            <a:r>
              <a:rPr lang="en-US" sz="1800" dirty="0" err="1" smtClean="0"/>
              <a:t>subserve</a:t>
            </a:r>
            <a:r>
              <a:rPr lang="en-US" sz="1800" dirty="0" smtClean="0"/>
              <a:t> </a:t>
            </a:r>
            <a:r>
              <a:rPr lang="en-US" sz="1800" dirty="0"/>
              <a:t>for the </a:t>
            </a:r>
            <a:r>
              <a:rPr lang="en-US" sz="1800" dirty="0" smtClean="0"/>
              <a:t>body.</a:t>
            </a:r>
            <a:endParaRPr lang="en-US" sz="1800" dirty="0"/>
          </a:p>
        </p:txBody>
      </p:sp>
      <p:pic>
        <p:nvPicPr>
          <p:cNvPr id="6146" name="Picture 2" descr="C:\Users\Aseel\Desktop\Calknptu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1240" y="1278976"/>
            <a:ext cx="4388163" cy="495833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596537" y="0"/>
            <a:ext cx="2592288" cy="307777"/>
          </a:xfrm>
          <a:prstGeom prst="rect">
            <a:avLst/>
          </a:prstGeom>
          <a:solidFill>
            <a:schemeClr val="accent3">
              <a:lumMod val="40000"/>
              <a:lumOff val="60000"/>
            </a:schemeClr>
          </a:solidFill>
          <a:ln>
            <a:solidFill>
              <a:schemeClr val="accent3">
                <a:lumMod val="75000"/>
              </a:schemeClr>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MALES’ SLIDES </a:t>
            </a:r>
          </a:p>
        </p:txBody>
      </p:sp>
    </p:spTree>
    <p:extLst>
      <p:ext uri="{BB962C8B-B14F-4D97-AF65-F5344CB8AC3E}">
        <p14:creationId xmlns:p14="http://schemas.microsoft.com/office/powerpoint/2010/main" val="36905284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Dorsal column pathway</a:t>
            </a:r>
          </a:p>
        </p:txBody>
      </p:sp>
      <p:sp>
        <p:nvSpPr>
          <p:cNvPr id="3" name="Slide Number Placeholder 2"/>
          <p:cNvSpPr>
            <a:spLocks noGrp="1"/>
          </p:cNvSpPr>
          <p:nvPr>
            <p:ph type="sldNum" sz="quarter" idx="12"/>
          </p:nvPr>
        </p:nvSpPr>
        <p:spPr/>
        <p:txBody>
          <a:bodyPr/>
          <a:lstStyle/>
          <a:p>
            <a:fld id="{4929A69E-7D8F-4515-9605-0315ABD4F316}" type="slidenum">
              <a:rPr lang="en-US" smtClean="0"/>
              <a:t>29</a:t>
            </a:fld>
            <a:endParaRPr lang="en-US" dirty="0"/>
          </a:p>
        </p:txBody>
      </p:sp>
      <p:sp>
        <p:nvSpPr>
          <p:cNvPr id="5" name="TextBox 4"/>
          <p:cNvSpPr txBox="1"/>
          <p:nvPr/>
        </p:nvSpPr>
        <p:spPr>
          <a:xfrm>
            <a:off x="9474604" y="0"/>
            <a:ext cx="2733328" cy="307777"/>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FEMALES’ SLIDES </a:t>
            </a:r>
          </a:p>
        </p:txBody>
      </p:sp>
      <p:pic>
        <p:nvPicPr>
          <p:cNvPr id="8" name="Picture 7"/>
          <p:cNvPicPr>
            <a:picLocks noChangeAspect="1"/>
          </p:cNvPicPr>
          <p:nvPr/>
        </p:nvPicPr>
        <p:blipFill>
          <a:blip r:embed="rId2"/>
          <a:stretch>
            <a:fillRect/>
          </a:stretch>
        </p:blipFill>
        <p:spPr>
          <a:xfrm>
            <a:off x="5086300" y="1196753"/>
            <a:ext cx="6493103" cy="3816424"/>
          </a:xfrm>
          <a:prstGeom prst="rect">
            <a:avLst/>
          </a:prstGeom>
        </p:spPr>
      </p:pic>
      <p:pic>
        <p:nvPicPr>
          <p:cNvPr id="9" name="Picture 3" descr="C:\Users\Aseel\Desktop\ff823625d5cd8daec590b205f00b7ae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460" y="1295400"/>
            <a:ext cx="4260816" cy="494191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5086300" y="5013176"/>
            <a:ext cx="6380857" cy="1384995"/>
          </a:xfrm>
          <a:prstGeom prst="rect">
            <a:avLst/>
          </a:prstGeom>
        </p:spPr>
        <p:txBody>
          <a:bodyPr wrap="square">
            <a:spAutoFit/>
          </a:bodyPr>
          <a:lstStyle/>
          <a:p>
            <a:pPr marL="285750" indent="-285750">
              <a:buFont typeface="Arial" panose="020B0604020202020204" pitchFamily="34" charset="0"/>
              <a:buChar char="•"/>
            </a:pPr>
            <a:r>
              <a:rPr lang="en-US" sz="1400" dirty="0" smtClean="0">
                <a:solidFill>
                  <a:srgbClr val="00B050"/>
                </a:solidFill>
              </a:rPr>
              <a:t>Two point discrimination: is the ability to detect a small distance between two objects in contact with the skin.</a:t>
            </a:r>
          </a:p>
          <a:p>
            <a:pPr marL="285750" indent="-285750">
              <a:buFont typeface="Arial" panose="020B0604020202020204" pitchFamily="34" charset="0"/>
              <a:buChar char="•"/>
            </a:pPr>
            <a:r>
              <a:rPr lang="en-US" sz="1400" dirty="0" smtClean="0">
                <a:solidFill>
                  <a:srgbClr val="00B050"/>
                </a:solidFill>
              </a:rPr>
              <a:t>In the face and the hands the sense of two point discrimination is better than other areas of the body why is that? Its because of two reasons:  1.there are more sensory receptors in our face and hands.</a:t>
            </a:r>
          </a:p>
          <a:p>
            <a:r>
              <a:rPr lang="en-US" sz="1400" dirty="0">
                <a:solidFill>
                  <a:srgbClr val="00B050"/>
                </a:solidFill>
              </a:rPr>
              <a:t> </a:t>
            </a:r>
            <a:r>
              <a:rPr lang="en-US" sz="1400" dirty="0" smtClean="0">
                <a:solidFill>
                  <a:srgbClr val="00B050"/>
                </a:solidFill>
              </a:rPr>
              <a:t>     2. the lips face and tongue are represented by larger areas in the somatic cortex</a:t>
            </a:r>
            <a:endParaRPr lang="en-US" sz="1400" dirty="0">
              <a:solidFill>
                <a:srgbClr val="00B050"/>
              </a:solidFill>
            </a:endParaRPr>
          </a:p>
        </p:txBody>
      </p:sp>
    </p:spTree>
    <p:extLst>
      <p:ext uri="{BB962C8B-B14F-4D97-AF65-F5344CB8AC3E}">
        <p14:creationId xmlns:p14="http://schemas.microsoft.com/office/powerpoint/2010/main" val="1597397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7788" y="188640"/>
            <a:ext cx="10969943" cy="914400"/>
          </a:xfrm>
        </p:spPr>
        <p:txBody>
          <a:bodyPr>
            <a:normAutofit/>
          </a:bodyPr>
          <a:lstStyle/>
          <a:p>
            <a:pPr>
              <a:lnSpc>
                <a:spcPct val="100000"/>
              </a:lnSpc>
            </a:pPr>
            <a:r>
              <a:rPr lang="en-US" sz="3200" spc="-5" dirty="0"/>
              <a:t>Organization </a:t>
            </a:r>
            <a:r>
              <a:rPr lang="en-US" sz="3200" spc="-10" dirty="0"/>
              <a:t>of</a:t>
            </a:r>
            <a:r>
              <a:rPr lang="en-US" sz="3200" spc="-80" dirty="0"/>
              <a:t> </a:t>
            </a:r>
            <a:r>
              <a:rPr lang="en-US" sz="3200" dirty="0" smtClean="0"/>
              <a:t>the </a:t>
            </a:r>
            <a:r>
              <a:rPr lang="en-US" sz="3200" spc="-10" dirty="0" smtClean="0"/>
              <a:t>Nervous</a:t>
            </a:r>
            <a:r>
              <a:rPr lang="en-US" sz="3200" spc="-50" dirty="0" smtClean="0"/>
              <a:t> </a:t>
            </a:r>
            <a:r>
              <a:rPr lang="en-US" sz="3200" spc="-10" dirty="0" smtClean="0"/>
              <a:t>System (introduction)</a:t>
            </a:r>
            <a:endParaRPr lang="en-US" sz="3200" dirty="0"/>
          </a:p>
        </p:txBody>
      </p:sp>
      <p:sp>
        <p:nvSpPr>
          <p:cNvPr id="2" name="Slide Number Placeholder 1"/>
          <p:cNvSpPr>
            <a:spLocks noGrp="1"/>
          </p:cNvSpPr>
          <p:nvPr>
            <p:ph type="sldNum" sz="quarter" idx="12"/>
          </p:nvPr>
        </p:nvSpPr>
        <p:spPr/>
        <p:txBody>
          <a:bodyPr/>
          <a:lstStyle/>
          <a:p>
            <a:fld id="{4929A69E-7D8F-4515-9605-0315ABD4F316}" type="slidenum">
              <a:rPr lang="en-US" smtClean="0"/>
              <a:t>3</a:t>
            </a:fld>
            <a:endParaRPr lang="en-US" dirty="0"/>
          </a:p>
        </p:txBody>
      </p:sp>
      <p:sp>
        <p:nvSpPr>
          <p:cNvPr id="4" name="object 11"/>
          <p:cNvSpPr/>
          <p:nvPr/>
        </p:nvSpPr>
        <p:spPr>
          <a:xfrm>
            <a:off x="9592155" y="1348888"/>
            <a:ext cx="1974865" cy="4888424"/>
          </a:xfrm>
          <a:prstGeom prst="rect">
            <a:avLst/>
          </a:prstGeom>
          <a:blipFill>
            <a:blip r:embed="rId2" cstate="print"/>
            <a:stretch>
              <a:fillRect/>
            </a:stretch>
          </a:blipFill>
        </p:spPr>
        <p:txBody>
          <a:bodyPr wrap="square" lIns="0" tIns="0" rIns="0" bIns="0" rtlCol="0"/>
          <a:lstStyle/>
          <a:p>
            <a:endParaRPr dirty="0"/>
          </a:p>
        </p:txBody>
      </p:sp>
      <p:grpSp>
        <p:nvGrpSpPr>
          <p:cNvPr id="6" name="Group 5"/>
          <p:cNvGrpSpPr/>
          <p:nvPr/>
        </p:nvGrpSpPr>
        <p:grpSpPr>
          <a:xfrm>
            <a:off x="549796" y="1700808"/>
            <a:ext cx="8064896" cy="3744416"/>
            <a:chOff x="971525" y="4770932"/>
            <a:chExt cx="5549815" cy="2167443"/>
          </a:xfrm>
        </p:grpSpPr>
        <p:sp>
          <p:nvSpPr>
            <p:cNvPr id="7" name="Rounded Rectangle 6"/>
            <p:cNvSpPr/>
            <p:nvPr/>
          </p:nvSpPr>
          <p:spPr>
            <a:xfrm>
              <a:off x="971525" y="5334983"/>
              <a:ext cx="1134878" cy="70536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spcBef>
                  <a:spcPts val="667"/>
                </a:spcBef>
              </a:pPr>
              <a:r>
                <a:rPr lang="en-US" sz="1600" dirty="0" smtClean="0">
                  <a:solidFill>
                    <a:schemeClr val="accent2">
                      <a:lumMod val="75000"/>
                    </a:schemeClr>
                  </a:solidFill>
                </a:rPr>
                <a:t>Two big initial divisions:</a:t>
              </a:r>
              <a:endParaRPr lang="en-US" sz="1600" dirty="0">
                <a:solidFill>
                  <a:schemeClr val="accent2">
                    <a:lumMod val="75000"/>
                  </a:schemeClr>
                </a:solidFill>
              </a:endParaRPr>
            </a:p>
          </p:txBody>
        </p:sp>
        <p:sp>
          <p:nvSpPr>
            <p:cNvPr id="8" name="Left Brace 7"/>
            <p:cNvSpPr/>
            <p:nvPr/>
          </p:nvSpPr>
          <p:spPr>
            <a:xfrm>
              <a:off x="2223293" y="5286404"/>
              <a:ext cx="339265" cy="1097280"/>
            </a:xfrm>
            <a:prstGeom prst="leftBrac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9" name="Rounded Rectangle 8"/>
            <p:cNvSpPr/>
            <p:nvPr/>
          </p:nvSpPr>
          <p:spPr>
            <a:xfrm>
              <a:off x="2562559" y="6080565"/>
              <a:ext cx="1530493" cy="64008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spcBef>
                  <a:spcPts val="667"/>
                </a:spcBef>
              </a:pPr>
              <a:r>
                <a:rPr lang="en-US" sz="1600" dirty="0" smtClean="0">
                  <a:solidFill>
                    <a:schemeClr val="accent2"/>
                  </a:solidFill>
                </a:rPr>
                <a:t>Peripheral Nervous System </a:t>
              </a:r>
              <a:r>
                <a:rPr lang="en-US" sz="1600" dirty="0" smtClean="0"/>
                <a:t>(the nervous system outside of the brain and spinal cord)</a:t>
              </a:r>
              <a:endParaRPr lang="en-US" sz="1600" dirty="0"/>
            </a:p>
          </p:txBody>
        </p:sp>
        <p:sp>
          <p:nvSpPr>
            <p:cNvPr id="10" name="Rounded Rectangle 9"/>
            <p:cNvSpPr/>
            <p:nvPr/>
          </p:nvSpPr>
          <p:spPr>
            <a:xfrm>
              <a:off x="2562558" y="4983813"/>
              <a:ext cx="1553916" cy="52319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spcBef>
                  <a:spcPts val="667"/>
                </a:spcBef>
              </a:pPr>
              <a:r>
                <a:rPr lang="en-US" sz="1600" dirty="0" smtClean="0">
                  <a:solidFill>
                    <a:schemeClr val="accent2"/>
                  </a:solidFill>
                </a:rPr>
                <a:t>Central Nervous System</a:t>
              </a:r>
              <a:r>
                <a:rPr lang="en-US" sz="1600" dirty="0">
                  <a:solidFill>
                    <a:schemeClr val="accent2"/>
                  </a:solidFill>
                </a:rPr>
                <a:t> </a:t>
              </a:r>
              <a:r>
                <a:rPr lang="en-US" sz="1600" dirty="0" smtClean="0"/>
                <a:t>(the center of integration and control)</a:t>
              </a:r>
            </a:p>
          </p:txBody>
        </p:sp>
        <p:sp>
          <p:nvSpPr>
            <p:cNvPr id="11" name="Left Brace 10"/>
            <p:cNvSpPr/>
            <p:nvPr/>
          </p:nvSpPr>
          <p:spPr>
            <a:xfrm>
              <a:off x="4234875" y="6080565"/>
              <a:ext cx="339265" cy="640080"/>
            </a:xfrm>
            <a:prstGeom prst="leftBrac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12" name="Left Brace 11"/>
            <p:cNvSpPr/>
            <p:nvPr/>
          </p:nvSpPr>
          <p:spPr>
            <a:xfrm>
              <a:off x="4234875" y="4983813"/>
              <a:ext cx="339265" cy="640080"/>
            </a:xfrm>
            <a:prstGeom prst="leftBrac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13" name="Rounded Rectangle 12"/>
            <p:cNvSpPr/>
            <p:nvPr/>
          </p:nvSpPr>
          <p:spPr>
            <a:xfrm>
              <a:off x="4692540" y="5936549"/>
              <a:ext cx="1828800" cy="42576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spcBef>
                  <a:spcPts val="667"/>
                </a:spcBef>
              </a:pPr>
              <a:r>
                <a:rPr lang="en-US" sz="1600" dirty="0" smtClean="0">
                  <a:solidFill>
                    <a:schemeClr val="accent4">
                      <a:lumMod val="75000"/>
                    </a:schemeClr>
                  </a:solidFill>
                </a:rPr>
                <a:t>31</a:t>
              </a:r>
              <a:r>
                <a:rPr lang="en-US" sz="1600" dirty="0" smtClean="0">
                  <a:solidFill>
                    <a:schemeClr val="accent2">
                      <a:lumMod val="75000"/>
                    </a:schemeClr>
                  </a:solidFill>
                </a:rPr>
                <a:t> Spinal nerves: </a:t>
              </a:r>
              <a:r>
                <a:rPr lang="en-US" sz="1600" dirty="0" smtClean="0"/>
                <a:t>carry info to and from the spinal cord.</a:t>
              </a:r>
              <a:endParaRPr lang="en-US" sz="1600" dirty="0"/>
            </a:p>
          </p:txBody>
        </p:sp>
        <p:sp>
          <p:nvSpPr>
            <p:cNvPr id="14" name="Rounded Rectangle 13"/>
            <p:cNvSpPr/>
            <p:nvPr/>
          </p:nvSpPr>
          <p:spPr>
            <a:xfrm>
              <a:off x="4692540" y="6512613"/>
              <a:ext cx="1828800" cy="42576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spcBef>
                  <a:spcPts val="667"/>
                </a:spcBef>
              </a:pPr>
              <a:r>
                <a:rPr lang="en-US" sz="1600" dirty="0" smtClean="0">
                  <a:solidFill>
                    <a:schemeClr val="accent4">
                      <a:lumMod val="75000"/>
                    </a:schemeClr>
                  </a:solidFill>
                </a:rPr>
                <a:t>12</a:t>
              </a:r>
              <a:r>
                <a:rPr lang="en-US" sz="1600" dirty="0" smtClean="0">
                  <a:solidFill>
                    <a:schemeClr val="accent2">
                      <a:lumMod val="75000"/>
                    </a:schemeClr>
                  </a:solidFill>
                </a:rPr>
                <a:t> Cranial nerves: </a:t>
              </a:r>
              <a:r>
                <a:rPr lang="en-US" sz="1600" dirty="0" smtClean="0"/>
                <a:t>carry info to and from the brain.</a:t>
              </a:r>
              <a:endParaRPr lang="en-US" sz="1600" dirty="0"/>
            </a:p>
          </p:txBody>
        </p:sp>
        <p:sp>
          <p:nvSpPr>
            <p:cNvPr id="15" name="Rounded Rectangle 14"/>
            <p:cNvSpPr/>
            <p:nvPr/>
          </p:nvSpPr>
          <p:spPr>
            <a:xfrm>
              <a:off x="4692540" y="4770932"/>
              <a:ext cx="1828800" cy="42576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spcBef>
                  <a:spcPts val="667"/>
                </a:spcBef>
              </a:pPr>
              <a:r>
                <a:rPr lang="en-US" sz="1600" dirty="0" smtClean="0"/>
                <a:t>The brain </a:t>
              </a:r>
              <a:endParaRPr lang="en-US" sz="1600" dirty="0"/>
            </a:p>
          </p:txBody>
        </p:sp>
        <p:sp>
          <p:nvSpPr>
            <p:cNvPr id="16" name="Rounded Rectangle 15"/>
            <p:cNvSpPr/>
            <p:nvPr/>
          </p:nvSpPr>
          <p:spPr>
            <a:xfrm>
              <a:off x="4677163" y="5354839"/>
              <a:ext cx="1828800" cy="42576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spcBef>
                  <a:spcPts val="667"/>
                </a:spcBef>
              </a:pPr>
              <a:r>
                <a:rPr lang="en-US" sz="1600" dirty="0" smtClean="0"/>
                <a:t>The spinal cord</a:t>
              </a:r>
              <a:endParaRPr lang="en-US" sz="1600" dirty="0"/>
            </a:p>
          </p:txBody>
        </p:sp>
      </p:grpSp>
      <p:sp>
        <p:nvSpPr>
          <p:cNvPr id="18" name="TextBox 17"/>
          <p:cNvSpPr txBox="1"/>
          <p:nvPr/>
        </p:nvSpPr>
        <p:spPr>
          <a:xfrm>
            <a:off x="9474604" y="0"/>
            <a:ext cx="2733328" cy="307777"/>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FEMALES’ SLIDES </a:t>
            </a:r>
          </a:p>
        </p:txBody>
      </p:sp>
    </p:spTree>
    <p:extLst>
      <p:ext uri="{BB962C8B-B14F-4D97-AF65-F5344CB8AC3E}">
        <p14:creationId xmlns:p14="http://schemas.microsoft.com/office/powerpoint/2010/main" val="19805436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Dorsal column damage</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30</a:t>
            </a:fld>
            <a:endParaRPr lang="en-US" dirty="0"/>
          </a:p>
        </p:txBody>
      </p:sp>
      <p:sp>
        <p:nvSpPr>
          <p:cNvPr id="4" name="Content Placeholder 3"/>
          <p:cNvSpPr>
            <a:spLocks noGrp="1"/>
          </p:cNvSpPr>
          <p:nvPr>
            <p:ph sz="quarter" idx="1"/>
          </p:nvPr>
        </p:nvSpPr>
        <p:spPr>
          <a:xfrm>
            <a:off x="609460" y="1295400"/>
            <a:ext cx="7444002" cy="5013920"/>
          </a:xfrm>
        </p:spPr>
        <p:txBody>
          <a:bodyPr>
            <a:normAutofit fontScale="92500" lnSpcReduction="10000"/>
          </a:bodyPr>
          <a:lstStyle/>
          <a:p>
            <a:r>
              <a:rPr lang="en-US" sz="1800" dirty="0" smtClean="0"/>
              <a:t>Sensory ataxia. </a:t>
            </a:r>
          </a:p>
          <a:p>
            <a:r>
              <a:rPr lang="en-US" sz="1800" dirty="0" smtClean="0"/>
              <a:t>Patient staggers; cannot perceive position or movement of legs.</a:t>
            </a:r>
          </a:p>
          <a:p>
            <a:r>
              <a:rPr lang="en-US" sz="1800" dirty="0" smtClean="0"/>
              <a:t>Visual clues help movement.</a:t>
            </a:r>
          </a:p>
          <a:p>
            <a:r>
              <a:rPr lang="en-US" sz="1800" dirty="0" smtClean="0">
                <a:solidFill>
                  <a:srgbClr val="00B050"/>
                </a:solidFill>
              </a:rPr>
              <a:t>In spinothalamic lesion decussation in spinal cord so lesion may be manifested </a:t>
            </a:r>
            <a:r>
              <a:rPr lang="en-US" sz="1800" dirty="0" err="1" smtClean="0">
                <a:solidFill>
                  <a:srgbClr val="00B050"/>
                </a:solidFill>
              </a:rPr>
              <a:t>contralaterlly</a:t>
            </a:r>
            <a:r>
              <a:rPr lang="en-US" sz="1800" dirty="0" smtClean="0">
                <a:solidFill>
                  <a:srgbClr val="00B050"/>
                </a:solidFill>
              </a:rPr>
              <a:t>. </a:t>
            </a:r>
          </a:p>
          <a:p>
            <a:r>
              <a:rPr lang="en-US" sz="1800" dirty="0" smtClean="0">
                <a:solidFill>
                  <a:srgbClr val="00B050"/>
                </a:solidFill>
              </a:rPr>
              <a:t>Control of rate (slow or fast) range(distance ) force and direction of movement is lost duo to loss of perception in sensory ataxia. </a:t>
            </a:r>
          </a:p>
          <a:p>
            <a:r>
              <a:rPr lang="en-US" sz="1800" dirty="0" smtClean="0">
                <a:solidFill>
                  <a:srgbClr val="00B050"/>
                </a:solidFill>
              </a:rPr>
              <a:t>If eyes closed they fall.</a:t>
            </a:r>
          </a:p>
          <a:p>
            <a:r>
              <a:rPr lang="en-US" sz="1800" dirty="0">
                <a:solidFill>
                  <a:srgbClr val="00B050"/>
                </a:solidFill>
              </a:rPr>
              <a:t>The damage here (picture) will be on the same side </a:t>
            </a:r>
            <a:endParaRPr lang="en-US" sz="1800" dirty="0" smtClean="0">
              <a:solidFill>
                <a:srgbClr val="00B050"/>
              </a:solidFill>
            </a:endParaRPr>
          </a:p>
          <a:p>
            <a:pPr marL="0" indent="0">
              <a:buNone/>
            </a:pPr>
            <a:r>
              <a:rPr lang="en-US" sz="1800" dirty="0">
                <a:solidFill>
                  <a:srgbClr val="00B050"/>
                </a:solidFill>
              </a:rPr>
              <a:t> </a:t>
            </a:r>
            <a:r>
              <a:rPr lang="en-US" sz="1800" dirty="0" smtClean="0">
                <a:solidFill>
                  <a:srgbClr val="00B050"/>
                </a:solidFill>
              </a:rPr>
              <a:t>    because </a:t>
            </a:r>
            <a:r>
              <a:rPr lang="en-US" sz="1800" dirty="0">
                <a:solidFill>
                  <a:srgbClr val="00B050"/>
                </a:solidFill>
              </a:rPr>
              <a:t>it is at the level of the spinal </a:t>
            </a:r>
            <a:r>
              <a:rPr lang="en-US" sz="1800" dirty="0" smtClean="0">
                <a:solidFill>
                  <a:srgbClr val="00B050"/>
                </a:solidFill>
              </a:rPr>
              <a:t>cord, if </a:t>
            </a:r>
            <a:r>
              <a:rPr lang="en-US" sz="1800" dirty="0">
                <a:solidFill>
                  <a:srgbClr val="00B050"/>
                </a:solidFill>
              </a:rPr>
              <a:t>the </a:t>
            </a:r>
          </a:p>
          <a:p>
            <a:pPr marL="0" indent="0">
              <a:buNone/>
            </a:pPr>
            <a:r>
              <a:rPr lang="en-US" sz="1800" dirty="0" smtClean="0">
                <a:solidFill>
                  <a:srgbClr val="00B050"/>
                </a:solidFill>
              </a:rPr>
              <a:t>     damage </a:t>
            </a:r>
            <a:r>
              <a:rPr lang="en-US" sz="1800" dirty="0">
                <a:solidFill>
                  <a:srgbClr val="00B050"/>
                </a:solidFill>
              </a:rPr>
              <a:t>was above the medulla it would be on the </a:t>
            </a:r>
            <a:endParaRPr lang="en-US" sz="1800" dirty="0" smtClean="0">
              <a:solidFill>
                <a:srgbClr val="00B050"/>
              </a:solidFill>
            </a:endParaRPr>
          </a:p>
          <a:p>
            <a:pPr marL="0" indent="0">
              <a:buNone/>
            </a:pPr>
            <a:r>
              <a:rPr lang="en-US" sz="1800" dirty="0">
                <a:solidFill>
                  <a:srgbClr val="00B050"/>
                </a:solidFill>
              </a:rPr>
              <a:t> </a:t>
            </a:r>
            <a:r>
              <a:rPr lang="en-US" sz="1800" dirty="0" smtClean="0">
                <a:solidFill>
                  <a:srgbClr val="00B050"/>
                </a:solidFill>
              </a:rPr>
              <a:t>    opposite </a:t>
            </a:r>
            <a:r>
              <a:rPr lang="en-US" sz="1800" dirty="0">
                <a:solidFill>
                  <a:srgbClr val="00B050"/>
                </a:solidFill>
              </a:rPr>
              <a:t>(contralateral) side.</a:t>
            </a:r>
          </a:p>
          <a:p>
            <a:pPr marL="0" indent="0">
              <a:buNone/>
            </a:pPr>
            <a:endParaRPr lang="en-US" sz="1800" dirty="0" smtClean="0"/>
          </a:p>
          <a:p>
            <a:pPr marL="0" indent="0">
              <a:buNone/>
            </a:pPr>
            <a:r>
              <a:rPr lang="en-US" sz="1800" dirty="0" smtClean="0">
                <a:solidFill>
                  <a:srgbClr val="FF0000"/>
                </a:solidFill>
              </a:rPr>
              <a:t>Positive </a:t>
            </a:r>
            <a:r>
              <a:rPr lang="en-US" sz="1800" dirty="0" err="1" smtClean="0">
                <a:solidFill>
                  <a:srgbClr val="FF0000"/>
                </a:solidFill>
              </a:rPr>
              <a:t>romberg</a:t>
            </a:r>
            <a:r>
              <a:rPr lang="en-US" sz="1800" dirty="0" smtClean="0">
                <a:solidFill>
                  <a:srgbClr val="FF0000"/>
                </a:solidFill>
              </a:rPr>
              <a:t> test the test depends on the </a:t>
            </a:r>
          </a:p>
          <a:p>
            <a:pPr marL="0" indent="0">
              <a:buNone/>
            </a:pPr>
            <a:r>
              <a:rPr lang="en-US" sz="1800" dirty="0" smtClean="0">
                <a:solidFill>
                  <a:srgbClr val="FF0000"/>
                </a:solidFill>
              </a:rPr>
              <a:t>integrity of proprioception from the joints of the legs.</a:t>
            </a:r>
          </a:p>
          <a:p>
            <a:endParaRPr lang="en-US" dirty="0"/>
          </a:p>
        </p:txBody>
      </p:sp>
      <p:pic>
        <p:nvPicPr>
          <p:cNvPr id="4098" name="Picture 2" descr="C:\Users\Aseel\Desktop\Captkju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1075" y="3284984"/>
            <a:ext cx="2332387" cy="277857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Aseel\Desktop\Capturehvj.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2953" y="1295400"/>
            <a:ext cx="3376450" cy="4768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36255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31</a:t>
            </a:fld>
            <a:endParaRPr lang="en-US" dirty="0"/>
          </a:p>
        </p:txBody>
      </p:sp>
      <p:sp>
        <p:nvSpPr>
          <p:cNvPr id="5" name="Title 1"/>
          <p:cNvSpPr>
            <a:spLocks noGrp="1"/>
          </p:cNvSpPr>
          <p:nvPr>
            <p:ph type="title"/>
          </p:nvPr>
        </p:nvSpPr>
        <p:spPr>
          <a:xfrm>
            <a:off x="609460" y="152400"/>
            <a:ext cx="10969943" cy="990600"/>
          </a:xfrm>
        </p:spPr>
        <p:txBody>
          <a:bodyPr>
            <a:normAutofit/>
          </a:bodyPr>
          <a:lstStyle/>
          <a:p>
            <a:r>
              <a:rPr lang="en-US" sz="3200" spc="-10" dirty="0" smtClean="0">
                <a:cs typeface="Calibri"/>
              </a:rPr>
              <a:t>Role of cerebellum in proprioception</a:t>
            </a:r>
            <a:endParaRPr lang="en-US" sz="3200" dirty="0"/>
          </a:p>
        </p:txBody>
      </p:sp>
      <p:sp>
        <p:nvSpPr>
          <p:cNvPr id="6" name="TextBox 5"/>
          <p:cNvSpPr txBox="1"/>
          <p:nvPr/>
        </p:nvSpPr>
        <p:spPr>
          <a:xfrm>
            <a:off x="9596537" y="0"/>
            <a:ext cx="2592288" cy="307777"/>
          </a:xfrm>
          <a:prstGeom prst="rect">
            <a:avLst/>
          </a:prstGeom>
          <a:solidFill>
            <a:schemeClr val="accent3">
              <a:lumMod val="40000"/>
              <a:lumOff val="60000"/>
            </a:schemeClr>
          </a:solidFill>
          <a:ln>
            <a:solidFill>
              <a:schemeClr val="accent3">
                <a:lumMod val="75000"/>
              </a:schemeClr>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MALES’ SLIDES </a:t>
            </a:r>
          </a:p>
        </p:txBody>
      </p:sp>
      <p:sp>
        <p:nvSpPr>
          <p:cNvPr id="7" name="Rectangle 6"/>
          <p:cNvSpPr/>
          <p:nvPr/>
        </p:nvSpPr>
        <p:spPr>
          <a:xfrm>
            <a:off x="4402243" y="1265420"/>
            <a:ext cx="3384376" cy="432048"/>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1800" dirty="0" smtClean="0">
                <a:solidFill>
                  <a:schemeClr val="bg1"/>
                </a:solidFill>
              </a:rPr>
              <a:t>Functional division of cerebellum</a:t>
            </a:r>
            <a:endParaRPr lang="en-US" sz="1800" dirty="0">
              <a:solidFill>
                <a:schemeClr val="bg1"/>
              </a:solidFill>
            </a:endParaRPr>
          </a:p>
        </p:txBody>
      </p:sp>
      <p:cxnSp>
        <p:nvCxnSpPr>
          <p:cNvPr id="9" name="Straight Connector 8"/>
          <p:cNvCxnSpPr>
            <a:stCxn id="7" idx="2"/>
          </p:cNvCxnSpPr>
          <p:nvPr/>
        </p:nvCxnSpPr>
        <p:spPr>
          <a:xfrm flipH="1">
            <a:off x="6094412" y="1697468"/>
            <a:ext cx="19" cy="219364"/>
          </a:xfrm>
          <a:prstGeom prst="line">
            <a:avLst/>
          </a:prstGeom>
        </p:spPr>
        <p:style>
          <a:lnRef idx="1">
            <a:schemeClr val="accent2"/>
          </a:lnRef>
          <a:fillRef idx="0">
            <a:schemeClr val="accent2"/>
          </a:fillRef>
          <a:effectRef idx="0">
            <a:schemeClr val="accent2"/>
          </a:effectRef>
          <a:fontRef idx="minor">
            <a:schemeClr val="tx1"/>
          </a:fontRef>
        </p:style>
      </p:cxnSp>
      <p:cxnSp>
        <p:nvCxnSpPr>
          <p:cNvPr id="11" name="Straight Connector 10"/>
          <p:cNvCxnSpPr/>
          <p:nvPr/>
        </p:nvCxnSpPr>
        <p:spPr>
          <a:xfrm>
            <a:off x="6094412" y="1916832"/>
            <a:ext cx="374441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4" name="Straight Connector 13"/>
          <p:cNvCxnSpPr/>
          <p:nvPr/>
        </p:nvCxnSpPr>
        <p:spPr>
          <a:xfrm>
            <a:off x="2349996" y="1916832"/>
            <a:ext cx="374441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6" name="Straight Arrow Connector 15"/>
          <p:cNvCxnSpPr/>
          <p:nvPr/>
        </p:nvCxnSpPr>
        <p:spPr>
          <a:xfrm>
            <a:off x="6094412" y="1916832"/>
            <a:ext cx="0" cy="21602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7" name="Straight Arrow Connector 16"/>
          <p:cNvCxnSpPr/>
          <p:nvPr/>
        </p:nvCxnSpPr>
        <p:spPr>
          <a:xfrm>
            <a:off x="9838828" y="1916832"/>
            <a:ext cx="0" cy="21602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8" name="Straight Arrow Connector 17"/>
          <p:cNvCxnSpPr/>
          <p:nvPr/>
        </p:nvCxnSpPr>
        <p:spPr>
          <a:xfrm>
            <a:off x="2349996" y="1916832"/>
            <a:ext cx="0" cy="21602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9" name="Rectangle 18"/>
          <p:cNvSpPr/>
          <p:nvPr/>
        </p:nvSpPr>
        <p:spPr>
          <a:xfrm>
            <a:off x="909836" y="2205824"/>
            <a:ext cx="2880320" cy="48580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lgn="ctr"/>
            <a:r>
              <a:rPr lang="en-US" sz="1600" dirty="0" err="1" smtClean="0">
                <a:solidFill>
                  <a:schemeClr val="accent2">
                    <a:lumMod val="75000"/>
                  </a:schemeClr>
                </a:solidFill>
              </a:rPr>
              <a:t>Vestibulocerebellum</a:t>
            </a:r>
            <a:r>
              <a:rPr lang="en-US" sz="1600" dirty="0" smtClean="0">
                <a:solidFill>
                  <a:schemeClr val="accent2">
                    <a:lumMod val="75000"/>
                  </a:schemeClr>
                </a:solidFill>
              </a:rPr>
              <a:t> </a:t>
            </a:r>
            <a:r>
              <a:rPr lang="en-US" sz="1600" dirty="0" smtClean="0">
                <a:solidFill>
                  <a:schemeClr val="bg2">
                    <a:lumMod val="75000"/>
                  </a:schemeClr>
                </a:solidFill>
              </a:rPr>
              <a:t>(</a:t>
            </a:r>
            <a:r>
              <a:rPr lang="en-US" sz="1600" dirty="0" err="1" smtClean="0">
                <a:solidFill>
                  <a:schemeClr val="bg2">
                    <a:lumMod val="75000"/>
                  </a:schemeClr>
                </a:solidFill>
              </a:rPr>
              <a:t>flocculonodular</a:t>
            </a:r>
            <a:r>
              <a:rPr lang="en-US" sz="1600" dirty="0" smtClean="0">
                <a:solidFill>
                  <a:schemeClr val="bg2">
                    <a:lumMod val="75000"/>
                  </a:schemeClr>
                </a:solidFill>
              </a:rPr>
              <a:t> lobe)</a:t>
            </a:r>
            <a:endParaRPr lang="en-US" sz="1600" dirty="0">
              <a:solidFill>
                <a:schemeClr val="bg2">
                  <a:lumMod val="75000"/>
                </a:schemeClr>
              </a:solidFill>
            </a:endParaRPr>
          </a:p>
        </p:txBody>
      </p:sp>
      <p:sp>
        <p:nvSpPr>
          <p:cNvPr id="20" name="Rectangle 19"/>
          <p:cNvSpPr/>
          <p:nvPr/>
        </p:nvSpPr>
        <p:spPr>
          <a:xfrm>
            <a:off x="4654252" y="2204863"/>
            <a:ext cx="2880320" cy="48580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lgn="ctr"/>
            <a:r>
              <a:rPr lang="en-US" sz="1600" dirty="0" err="1" smtClean="0">
                <a:solidFill>
                  <a:schemeClr val="accent2">
                    <a:lumMod val="75000"/>
                  </a:schemeClr>
                </a:solidFill>
              </a:rPr>
              <a:t>Spinocerebellum</a:t>
            </a:r>
            <a:r>
              <a:rPr lang="en-US" sz="1600" dirty="0" smtClean="0">
                <a:solidFill>
                  <a:schemeClr val="accent2">
                    <a:lumMod val="75000"/>
                  </a:schemeClr>
                </a:solidFill>
              </a:rPr>
              <a:t> </a:t>
            </a:r>
          </a:p>
          <a:p>
            <a:pPr lvl="0" algn="ctr"/>
            <a:r>
              <a:rPr lang="en-US" sz="1600" dirty="0" smtClean="0">
                <a:solidFill>
                  <a:schemeClr val="bg2">
                    <a:lumMod val="75000"/>
                  </a:schemeClr>
                </a:solidFill>
              </a:rPr>
              <a:t>(vermis + intermediate zone)</a:t>
            </a:r>
            <a:endParaRPr lang="en-US" sz="1600" dirty="0">
              <a:solidFill>
                <a:schemeClr val="bg2">
                  <a:lumMod val="75000"/>
                </a:schemeClr>
              </a:solidFill>
            </a:endParaRPr>
          </a:p>
        </p:txBody>
      </p:sp>
      <p:sp>
        <p:nvSpPr>
          <p:cNvPr id="21" name="Rectangle 20"/>
          <p:cNvSpPr/>
          <p:nvPr/>
        </p:nvSpPr>
        <p:spPr>
          <a:xfrm>
            <a:off x="8398668" y="2204862"/>
            <a:ext cx="2880320" cy="48580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lgn="ctr"/>
            <a:r>
              <a:rPr lang="en-US" sz="1600" dirty="0" err="1" smtClean="0">
                <a:solidFill>
                  <a:schemeClr val="accent2">
                    <a:lumMod val="75000"/>
                  </a:schemeClr>
                </a:solidFill>
              </a:rPr>
              <a:t>Cerebrocerebellum</a:t>
            </a:r>
            <a:endParaRPr lang="en-US" sz="1600" dirty="0">
              <a:solidFill>
                <a:schemeClr val="accent2">
                  <a:lumMod val="75000"/>
                </a:schemeClr>
              </a:solidFill>
            </a:endParaRPr>
          </a:p>
        </p:txBody>
      </p:sp>
      <p:sp>
        <p:nvSpPr>
          <p:cNvPr id="22" name="Rectangle 21"/>
          <p:cNvSpPr/>
          <p:nvPr/>
        </p:nvSpPr>
        <p:spPr>
          <a:xfrm>
            <a:off x="909836" y="2780928"/>
            <a:ext cx="2880320" cy="345638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285750" lvl="0" indent="-285750">
              <a:buFont typeface="Arial" panose="020B0604020202020204" pitchFamily="34" charset="0"/>
              <a:buChar char="•"/>
            </a:pPr>
            <a:r>
              <a:rPr lang="en-US" sz="1600" dirty="0" smtClean="0"/>
              <a:t>In association with the brain stem and spinal cord control equilibrium and postural movements.</a:t>
            </a:r>
          </a:p>
          <a:p>
            <a:pPr marL="285750" lvl="0" indent="-285750">
              <a:buFont typeface="Arial" panose="020B0604020202020204" pitchFamily="34" charset="0"/>
              <a:buChar char="•"/>
            </a:pPr>
            <a:r>
              <a:rPr lang="en-US" sz="1600" dirty="0" smtClean="0"/>
              <a:t>During performance of rapid motions specially with changes in direction controlling balance between agonist and antagonist muscle contractions of the spine, hips, and shoulders during rapid changes in body positions as required by the vestibular apparatus.</a:t>
            </a:r>
            <a:endParaRPr lang="en-US" sz="1600" dirty="0"/>
          </a:p>
        </p:txBody>
      </p:sp>
      <p:sp>
        <p:nvSpPr>
          <p:cNvPr id="23" name="Rectangle 22"/>
          <p:cNvSpPr/>
          <p:nvPr/>
        </p:nvSpPr>
        <p:spPr>
          <a:xfrm>
            <a:off x="4658033" y="2780928"/>
            <a:ext cx="2880320" cy="345638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285750" lvl="0" indent="-285750">
              <a:buFont typeface="Arial" panose="020B0604020202020204" pitchFamily="34" charset="0"/>
              <a:buChar char="•"/>
            </a:pPr>
            <a:r>
              <a:rPr lang="en-US" sz="1600" dirty="0" smtClean="0"/>
              <a:t>Feedback control of distal limb movements by way of the intermediate cerebellar cortex and the interposed nucleus.</a:t>
            </a:r>
          </a:p>
          <a:p>
            <a:pPr marL="285750" lvl="0" indent="-285750">
              <a:buFont typeface="Arial" panose="020B0604020202020204" pitchFamily="34" charset="0"/>
              <a:buChar char="•"/>
            </a:pPr>
            <a:r>
              <a:rPr lang="en-US" sz="1600" dirty="0" smtClean="0"/>
              <a:t>Feedback information from the peripheral parts of the body, especially from the distal proprioceptors of the limbs, telling the cerebellum what actual movements result.</a:t>
            </a:r>
            <a:endParaRPr lang="en-US" sz="1600" dirty="0"/>
          </a:p>
        </p:txBody>
      </p:sp>
      <p:sp>
        <p:nvSpPr>
          <p:cNvPr id="24" name="Rectangle 23"/>
          <p:cNvSpPr/>
          <p:nvPr/>
        </p:nvSpPr>
        <p:spPr>
          <a:xfrm>
            <a:off x="8398668" y="2780928"/>
            <a:ext cx="2880320" cy="93610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342900" lvl="0" indent="-342900">
              <a:buFont typeface="Arial" panose="020B0604020202020204" pitchFamily="34" charset="0"/>
              <a:buChar char="•"/>
            </a:pPr>
            <a:r>
              <a:rPr lang="en-US" sz="1400" dirty="0" smtClean="0"/>
              <a:t>Function of the large lateral zone of the cerebellar hemisphere to plan, sequence, and time complex movements.</a:t>
            </a:r>
            <a:endParaRPr lang="en-US" sz="1400" dirty="0"/>
          </a:p>
        </p:txBody>
      </p:sp>
      <p:pic>
        <p:nvPicPr>
          <p:cNvPr id="25" name="Picture 2" descr="C:\Users\Aseel\Desktop\Cjhvapture.PNG"/>
          <p:cNvPicPr>
            <a:picLocks noChangeAspect="1" noChangeArrowheads="1"/>
          </p:cNvPicPr>
          <p:nvPr/>
        </p:nvPicPr>
        <p:blipFill rotWithShape="1">
          <a:blip r:embed="rId2">
            <a:extLst>
              <a:ext uri="{28A0092B-C50C-407E-A947-70E740481C1C}">
                <a14:useLocalDpi xmlns:a14="http://schemas.microsoft.com/office/drawing/2010/main" val="0"/>
              </a:ext>
            </a:extLst>
          </a:blip>
          <a:srcRect l="3531" t="3273" b="-1"/>
          <a:stretch/>
        </p:blipFill>
        <p:spPr bwMode="auto">
          <a:xfrm>
            <a:off x="8326659" y="3789041"/>
            <a:ext cx="3252744"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89965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Function of afferent system to the cerebellum</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32</a:t>
            </a:fld>
            <a:endParaRPr lang="en-US" dirty="0"/>
          </a:p>
        </p:txBody>
      </p:sp>
      <p:pic>
        <p:nvPicPr>
          <p:cNvPr id="3074" name="Picture 2" descr="C:\Users\Aseel\Desktop\Captunb;jre.PNG"/>
          <p:cNvPicPr>
            <a:picLocks noChangeAspect="1" noChangeArrowheads="1"/>
          </p:cNvPicPr>
          <p:nvPr/>
        </p:nvPicPr>
        <p:blipFill rotWithShape="1">
          <a:blip r:embed="rId2">
            <a:extLst>
              <a:ext uri="{28A0092B-C50C-407E-A947-70E740481C1C}">
                <a14:useLocalDpi xmlns:a14="http://schemas.microsoft.com/office/drawing/2010/main" val="0"/>
              </a:ext>
            </a:extLst>
          </a:blip>
          <a:srcRect b="19609"/>
          <a:stretch/>
        </p:blipFill>
        <p:spPr bwMode="auto">
          <a:xfrm>
            <a:off x="609460" y="1310711"/>
            <a:ext cx="5628968" cy="496907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9596537" y="0"/>
            <a:ext cx="2592288" cy="307777"/>
          </a:xfrm>
          <a:prstGeom prst="rect">
            <a:avLst/>
          </a:prstGeom>
          <a:solidFill>
            <a:schemeClr val="accent3">
              <a:lumMod val="40000"/>
              <a:lumOff val="60000"/>
            </a:schemeClr>
          </a:solidFill>
          <a:ln>
            <a:solidFill>
              <a:schemeClr val="accent3">
                <a:lumMod val="75000"/>
              </a:schemeClr>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MALES’ SLIDES </a:t>
            </a:r>
          </a:p>
        </p:txBody>
      </p:sp>
      <p:pic>
        <p:nvPicPr>
          <p:cNvPr id="8" name="Picture 2" descr="C:\Users\Aseel\Desktop\Captunb;jre.PNG"/>
          <p:cNvPicPr>
            <a:picLocks noChangeAspect="1" noChangeArrowheads="1"/>
          </p:cNvPicPr>
          <p:nvPr/>
        </p:nvPicPr>
        <p:blipFill rotWithShape="1">
          <a:blip r:embed="rId2">
            <a:extLst>
              <a:ext uri="{28A0092B-C50C-407E-A947-70E740481C1C}">
                <a14:useLocalDpi xmlns:a14="http://schemas.microsoft.com/office/drawing/2010/main" val="0"/>
              </a:ext>
            </a:extLst>
          </a:blip>
          <a:srcRect t="80123"/>
          <a:stretch/>
        </p:blipFill>
        <p:spPr bwMode="auto">
          <a:xfrm>
            <a:off x="6382443" y="2614156"/>
            <a:ext cx="5112568" cy="120487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382444" y="4149080"/>
            <a:ext cx="5112568" cy="83099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285750" indent="-285750">
              <a:buFont typeface="Arial" panose="020B0604020202020204" pitchFamily="34" charset="0"/>
              <a:buChar char="•"/>
            </a:pPr>
            <a:r>
              <a:rPr lang="en-US" sz="1600" dirty="0" smtClean="0">
                <a:solidFill>
                  <a:srgbClr val="00B050"/>
                </a:solidFill>
              </a:rPr>
              <a:t>Sustained movement is touch.</a:t>
            </a:r>
          </a:p>
          <a:p>
            <a:pPr marL="285750" indent="-285750">
              <a:buFont typeface="Arial" panose="020B0604020202020204" pitchFamily="34" charset="0"/>
              <a:buChar char="•"/>
            </a:pPr>
            <a:r>
              <a:rPr lang="en-US" sz="1600" dirty="0" smtClean="0">
                <a:solidFill>
                  <a:srgbClr val="00B050"/>
                </a:solidFill>
              </a:rPr>
              <a:t>Rapid repetitive movement is considered vibration. </a:t>
            </a:r>
          </a:p>
          <a:p>
            <a:pPr marL="285750" indent="-285750">
              <a:buFont typeface="Arial" panose="020B0604020202020204" pitchFamily="34" charset="0"/>
              <a:buChar char="•"/>
            </a:pPr>
            <a:r>
              <a:rPr lang="en-US" sz="1600" dirty="0" smtClean="0">
                <a:solidFill>
                  <a:srgbClr val="00B050"/>
                </a:solidFill>
              </a:rPr>
              <a:t>Pressure is deep touch. </a:t>
            </a:r>
            <a:endParaRPr lang="en-US" sz="1600" dirty="0">
              <a:solidFill>
                <a:srgbClr val="00B050"/>
              </a:solidFill>
            </a:endParaRPr>
          </a:p>
        </p:txBody>
      </p:sp>
    </p:spTree>
    <p:extLst>
      <p:ext uri="{BB962C8B-B14F-4D97-AF65-F5344CB8AC3E}">
        <p14:creationId xmlns:p14="http://schemas.microsoft.com/office/powerpoint/2010/main" val="357477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The dorsal &amp; </a:t>
            </a:r>
            <a:r>
              <a:rPr lang="en-US" sz="3200" spc="-30" dirty="0" smtClean="0"/>
              <a:t>ventral </a:t>
            </a:r>
            <a:r>
              <a:rPr lang="en-US" sz="3200" spc="-5" dirty="0" smtClean="0"/>
              <a:t>spinocerebellar</a:t>
            </a:r>
            <a:r>
              <a:rPr lang="en-US" sz="3200" spc="-45" dirty="0" smtClean="0"/>
              <a:t> </a:t>
            </a:r>
            <a:r>
              <a:rPr lang="en-US" sz="3200" spc="-30" dirty="0" smtClean="0"/>
              <a:t>tracts</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33</a:t>
            </a:fld>
            <a:endParaRPr lang="en-US" dirty="0"/>
          </a:p>
        </p:txBody>
      </p:sp>
      <p:sp>
        <p:nvSpPr>
          <p:cNvPr id="4" name="Content Placeholder 3"/>
          <p:cNvSpPr>
            <a:spLocks noGrp="1"/>
          </p:cNvSpPr>
          <p:nvPr>
            <p:ph sz="quarter" idx="1"/>
          </p:nvPr>
        </p:nvSpPr>
        <p:spPr/>
        <p:txBody>
          <a:bodyPr>
            <a:normAutofit/>
          </a:bodyPr>
          <a:lstStyle/>
          <a:p>
            <a:pPr marL="12700">
              <a:lnSpc>
                <a:spcPts val="2385"/>
              </a:lnSpc>
            </a:pPr>
            <a:r>
              <a:rPr lang="en-US" sz="1600" spc="-5" dirty="0">
                <a:solidFill>
                  <a:schemeClr val="accent2">
                    <a:lumMod val="75000"/>
                  </a:schemeClr>
                </a:solidFill>
                <a:cs typeface="Calibri"/>
              </a:rPr>
              <a:t>They carry </a:t>
            </a:r>
            <a:r>
              <a:rPr lang="en-US" sz="1600" dirty="0">
                <a:solidFill>
                  <a:schemeClr val="accent2">
                    <a:lumMod val="75000"/>
                  </a:schemeClr>
                </a:solidFill>
                <a:cs typeface="Calibri"/>
              </a:rPr>
              <a:t>subconscious </a:t>
            </a:r>
            <a:r>
              <a:rPr lang="en-US" sz="1600" spc="-5" dirty="0">
                <a:solidFill>
                  <a:schemeClr val="accent2">
                    <a:lumMod val="75000"/>
                  </a:schemeClr>
                </a:solidFill>
                <a:cs typeface="Calibri"/>
              </a:rPr>
              <a:t>proprioception</a:t>
            </a:r>
            <a:r>
              <a:rPr lang="en-US" sz="1600" spc="-90" dirty="0">
                <a:solidFill>
                  <a:schemeClr val="accent2">
                    <a:lumMod val="75000"/>
                  </a:schemeClr>
                </a:solidFill>
                <a:cs typeface="Calibri"/>
              </a:rPr>
              <a:t> </a:t>
            </a:r>
            <a:r>
              <a:rPr lang="en-US" sz="1600" dirty="0" smtClean="0">
                <a:solidFill>
                  <a:schemeClr val="accent2">
                    <a:lumMod val="75000"/>
                  </a:schemeClr>
                </a:solidFill>
                <a:cs typeface="Calibri"/>
              </a:rPr>
              <a:t>signals.</a:t>
            </a:r>
            <a:endParaRPr lang="en-US" sz="1600" dirty="0">
              <a:solidFill>
                <a:schemeClr val="accent2">
                  <a:lumMod val="75000"/>
                </a:schemeClr>
              </a:solidFill>
              <a:cs typeface="Calibri"/>
            </a:endParaRPr>
          </a:p>
          <a:p>
            <a:pPr marL="603219" lvl="1" indent="-285750">
              <a:lnSpc>
                <a:spcPts val="2385"/>
              </a:lnSpc>
            </a:pPr>
            <a:r>
              <a:rPr lang="en-US" sz="1600" dirty="0">
                <a:solidFill>
                  <a:schemeClr val="tx1"/>
                </a:solidFill>
                <a:cs typeface="Calibri"/>
              </a:rPr>
              <a:t>Receptors in muscles and joints</a:t>
            </a:r>
            <a:r>
              <a:rPr lang="en-US" sz="1600" dirty="0" smtClean="0">
                <a:solidFill>
                  <a:schemeClr val="tx1"/>
                </a:solidFill>
                <a:cs typeface="Calibri"/>
              </a:rPr>
              <a:t>.</a:t>
            </a:r>
            <a:endParaRPr lang="en-US" sz="900" dirty="0">
              <a:solidFill>
                <a:schemeClr val="tx1"/>
              </a:solidFill>
            </a:endParaRPr>
          </a:p>
          <a:p>
            <a:pPr marL="603219" lvl="1" indent="-285750">
              <a:lnSpc>
                <a:spcPts val="2385"/>
              </a:lnSpc>
            </a:pPr>
            <a:endParaRPr lang="en-US" sz="900" dirty="0" smtClean="0">
              <a:cs typeface="Calibri"/>
            </a:endParaRPr>
          </a:p>
          <a:p>
            <a:pPr marL="603219" lvl="1" indent="-285750">
              <a:lnSpc>
                <a:spcPts val="2385"/>
              </a:lnSpc>
            </a:pPr>
            <a:endParaRPr lang="en-US" sz="900" dirty="0">
              <a:cs typeface="Calibri"/>
            </a:endParaRPr>
          </a:p>
          <a:p>
            <a:pPr marL="603219" lvl="1" indent="-285750">
              <a:lnSpc>
                <a:spcPts val="2385"/>
              </a:lnSpc>
            </a:pPr>
            <a:endParaRPr lang="en-US" sz="900" dirty="0" smtClean="0">
              <a:cs typeface="Calibri"/>
            </a:endParaRPr>
          </a:p>
          <a:p>
            <a:pPr marL="603219" lvl="1" indent="-285750">
              <a:lnSpc>
                <a:spcPts val="2385"/>
              </a:lnSpc>
            </a:pPr>
            <a:r>
              <a:rPr lang="en-US" sz="1600" dirty="0">
                <a:solidFill>
                  <a:schemeClr val="tx1"/>
                </a:solidFill>
                <a:cs typeface="Calibri"/>
              </a:rPr>
              <a:t>Spinocerebellar tract damage leads to cerebellar </a:t>
            </a:r>
            <a:r>
              <a:rPr lang="en-US" sz="1600" dirty="0" smtClean="0">
                <a:solidFill>
                  <a:schemeClr val="tx1"/>
                </a:solidFill>
                <a:cs typeface="Calibri"/>
              </a:rPr>
              <a:t>ataxia.</a:t>
            </a:r>
            <a:endParaRPr lang="en-US" sz="800" dirty="0" smtClean="0">
              <a:solidFill>
                <a:schemeClr val="tx1"/>
              </a:solidFill>
              <a:cs typeface="Calibri"/>
            </a:endParaRPr>
          </a:p>
          <a:p>
            <a:pPr marL="603219" lvl="1" indent="-285750">
              <a:lnSpc>
                <a:spcPts val="2385"/>
              </a:lnSpc>
            </a:pPr>
            <a:endParaRPr lang="en-US" sz="1000" dirty="0" smtClean="0">
              <a:solidFill>
                <a:schemeClr val="tx1"/>
              </a:solidFill>
              <a:cs typeface="Calibri"/>
            </a:endParaRPr>
          </a:p>
          <a:p>
            <a:pPr marR="5080">
              <a:buClr>
                <a:schemeClr val="accent2">
                  <a:lumMod val="75000"/>
                </a:schemeClr>
              </a:buClr>
              <a:buSzPct val="70000"/>
              <a:tabLst>
                <a:tab pos="355600" algn="l"/>
                <a:tab pos="356235" algn="l"/>
              </a:tabLst>
            </a:pPr>
            <a:r>
              <a:rPr lang="en-US" sz="1600" spc="-5" dirty="0">
                <a:solidFill>
                  <a:schemeClr val="bg1">
                    <a:lumMod val="50000"/>
                  </a:schemeClr>
                </a:solidFill>
                <a:cs typeface="Calibri"/>
              </a:rPr>
              <a:t>Function of </a:t>
            </a:r>
            <a:r>
              <a:rPr lang="en-US" sz="1600" spc="-5" dirty="0" err="1">
                <a:solidFill>
                  <a:schemeClr val="bg1">
                    <a:lumMod val="50000"/>
                  </a:schemeClr>
                </a:solidFill>
                <a:cs typeface="Calibri"/>
              </a:rPr>
              <a:t>dSCT</a:t>
            </a:r>
            <a:r>
              <a:rPr lang="en-US" sz="1600" spc="-5" dirty="0">
                <a:solidFill>
                  <a:schemeClr val="bg1">
                    <a:lumMod val="50000"/>
                  </a:schemeClr>
                </a:solidFill>
                <a:cs typeface="Calibri"/>
              </a:rPr>
              <a:t>, informs the cerebellum about:</a:t>
            </a:r>
          </a:p>
          <a:p>
            <a:pPr marL="488919" lvl="1" indent="-171450">
              <a:buClr>
                <a:schemeClr val="accent2">
                  <a:lumMod val="75000"/>
                </a:schemeClr>
              </a:buClr>
              <a:buSzPct val="70000"/>
              <a:tabLst>
                <a:tab pos="355600" algn="l"/>
                <a:tab pos="356235" algn="l"/>
              </a:tabLst>
            </a:pPr>
            <a:r>
              <a:rPr lang="en-US" sz="1600" dirty="0">
                <a:solidFill>
                  <a:schemeClr val="bg1">
                    <a:lumMod val="50000"/>
                  </a:schemeClr>
                </a:solidFill>
                <a:cs typeface="Calibri"/>
              </a:rPr>
              <a:t>Muscle </a:t>
            </a:r>
            <a:r>
              <a:rPr lang="en-US" sz="1600" spc="-10" dirty="0">
                <a:solidFill>
                  <a:schemeClr val="bg1">
                    <a:lumMod val="50000"/>
                  </a:schemeClr>
                </a:solidFill>
                <a:cs typeface="Calibri"/>
              </a:rPr>
              <a:t>length </a:t>
            </a:r>
            <a:r>
              <a:rPr lang="en-US" sz="1600" dirty="0">
                <a:solidFill>
                  <a:schemeClr val="bg1">
                    <a:lumMod val="50000"/>
                  </a:schemeClr>
                </a:solidFill>
                <a:cs typeface="Calibri"/>
              </a:rPr>
              <a:t>and</a:t>
            </a:r>
            <a:r>
              <a:rPr lang="en-US" sz="1600" spc="-80" dirty="0">
                <a:solidFill>
                  <a:schemeClr val="bg1">
                    <a:lumMod val="50000"/>
                  </a:schemeClr>
                </a:solidFill>
                <a:cs typeface="Calibri"/>
              </a:rPr>
              <a:t> </a:t>
            </a:r>
            <a:r>
              <a:rPr lang="en-US" sz="1600" spc="-10" dirty="0" smtClean="0">
                <a:solidFill>
                  <a:schemeClr val="bg1">
                    <a:lumMod val="50000"/>
                  </a:schemeClr>
                </a:solidFill>
                <a:cs typeface="Calibri"/>
              </a:rPr>
              <a:t>contraction.</a:t>
            </a:r>
            <a:endParaRPr lang="en-US" sz="1600" dirty="0">
              <a:solidFill>
                <a:schemeClr val="bg1">
                  <a:lumMod val="50000"/>
                </a:schemeClr>
              </a:solidFill>
              <a:cs typeface="Calibri"/>
            </a:endParaRPr>
          </a:p>
          <a:p>
            <a:pPr marL="488919" lvl="1" indent="-171450">
              <a:buClr>
                <a:schemeClr val="accent2">
                  <a:lumMod val="75000"/>
                </a:schemeClr>
              </a:buClr>
              <a:buSzPct val="70000"/>
              <a:tabLst>
                <a:tab pos="355600" algn="l"/>
                <a:tab pos="356235" algn="l"/>
              </a:tabLst>
            </a:pPr>
            <a:r>
              <a:rPr lang="en-US" sz="1600" spc="-10" dirty="0">
                <a:solidFill>
                  <a:schemeClr val="bg1">
                    <a:lumMod val="50000"/>
                  </a:schemeClr>
                </a:solidFill>
                <a:cs typeface="Calibri"/>
              </a:rPr>
              <a:t>Degree of tension on</a:t>
            </a:r>
            <a:r>
              <a:rPr lang="en-US" sz="1600" dirty="0">
                <a:solidFill>
                  <a:schemeClr val="bg1">
                    <a:lumMod val="50000"/>
                  </a:schemeClr>
                </a:solidFill>
                <a:cs typeface="Calibri"/>
              </a:rPr>
              <a:t> </a:t>
            </a:r>
            <a:r>
              <a:rPr lang="en-US" sz="1600" spc="-5" dirty="0" smtClean="0">
                <a:solidFill>
                  <a:schemeClr val="bg1">
                    <a:lumMod val="50000"/>
                  </a:schemeClr>
                </a:solidFill>
                <a:cs typeface="Calibri"/>
              </a:rPr>
              <a:t>tendons.</a:t>
            </a:r>
            <a:endParaRPr lang="en-US" sz="1600" dirty="0">
              <a:solidFill>
                <a:schemeClr val="bg1">
                  <a:lumMod val="50000"/>
                </a:schemeClr>
              </a:solidFill>
              <a:cs typeface="Calibri"/>
            </a:endParaRPr>
          </a:p>
          <a:p>
            <a:pPr marL="488919" marR="5080" lvl="1" indent="-171450">
              <a:buClr>
                <a:schemeClr val="accent2">
                  <a:lumMod val="75000"/>
                </a:schemeClr>
              </a:buClr>
              <a:buSzPct val="70000"/>
              <a:tabLst>
                <a:tab pos="355600" algn="l"/>
                <a:tab pos="356235" algn="l"/>
              </a:tabLst>
            </a:pPr>
            <a:r>
              <a:rPr lang="en-US" sz="1600" spc="-10" dirty="0">
                <a:solidFill>
                  <a:schemeClr val="bg1">
                    <a:lumMod val="50000"/>
                  </a:schemeClr>
                </a:solidFill>
                <a:cs typeface="Calibri"/>
              </a:rPr>
              <a:t>Position of </a:t>
            </a:r>
            <a:r>
              <a:rPr lang="en-US" sz="1600" spc="-5" dirty="0">
                <a:solidFill>
                  <a:schemeClr val="bg1">
                    <a:lumMod val="50000"/>
                  </a:schemeClr>
                </a:solidFill>
                <a:cs typeface="Calibri"/>
              </a:rPr>
              <a:t>body parts </a:t>
            </a:r>
            <a:r>
              <a:rPr lang="en-US" sz="1600" dirty="0">
                <a:solidFill>
                  <a:schemeClr val="bg1">
                    <a:lumMod val="50000"/>
                  </a:schemeClr>
                </a:solidFill>
                <a:cs typeface="Calibri"/>
              </a:rPr>
              <a:t>&amp; </a:t>
            </a:r>
            <a:r>
              <a:rPr lang="en-US" sz="1600" spc="-5" dirty="0">
                <a:solidFill>
                  <a:schemeClr val="bg1">
                    <a:lumMod val="50000"/>
                  </a:schemeClr>
                </a:solidFill>
                <a:cs typeface="Calibri"/>
              </a:rPr>
              <a:t>their </a:t>
            </a:r>
            <a:r>
              <a:rPr lang="en-US" sz="1600" spc="-10" dirty="0">
                <a:solidFill>
                  <a:schemeClr val="bg1">
                    <a:lumMod val="50000"/>
                  </a:schemeClr>
                </a:solidFill>
                <a:cs typeface="Calibri"/>
              </a:rPr>
              <a:t>movement  </a:t>
            </a:r>
            <a:r>
              <a:rPr lang="en-US" sz="1600" spc="-15" dirty="0">
                <a:solidFill>
                  <a:schemeClr val="bg1">
                    <a:lumMod val="50000"/>
                  </a:schemeClr>
                </a:solidFill>
                <a:cs typeface="Calibri"/>
              </a:rPr>
              <a:t>Forces </a:t>
            </a:r>
            <a:r>
              <a:rPr lang="en-US" sz="1600" dirty="0">
                <a:solidFill>
                  <a:schemeClr val="bg1">
                    <a:lumMod val="50000"/>
                  </a:schemeClr>
                </a:solidFill>
                <a:cs typeface="Calibri"/>
              </a:rPr>
              <a:t>acting </a:t>
            </a:r>
            <a:r>
              <a:rPr lang="en-US" sz="1600" spc="-5" dirty="0">
                <a:solidFill>
                  <a:schemeClr val="bg1">
                    <a:lumMod val="50000"/>
                  </a:schemeClr>
                </a:solidFill>
                <a:cs typeface="Calibri"/>
              </a:rPr>
              <a:t>on </a:t>
            </a:r>
            <a:r>
              <a:rPr lang="en-US" sz="1600" dirty="0">
                <a:solidFill>
                  <a:schemeClr val="bg1">
                    <a:lumMod val="50000"/>
                  </a:schemeClr>
                </a:solidFill>
                <a:cs typeface="Calibri"/>
              </a:rPr>
              <a:t>the </a:t>
            </a:r>
            <a:r>
              <a:rPr lang="en-US" sz="1600" spc="-10" dirty="0">
                <a:solidFill>
                  <a:schemeClr val="bg1">
                    <a:lumMod val="50000"/>
                  </a:schemeClr>
                </a:solidFill>
                <a:cs typeface="Calibri"/>
              </a:rPr>
              <a:t>body</a:t>
            </a:r>
            <a:r>
              <a:rPr lang="en-US" sz="1600" spc="-70" dirty="0">
                <a:solidFill>
                  <a:schemeClr val="bg1">
                    <a:lumMod val="50000"/>
                  </a:schemeClr>
                </a:solidFill>
                <a:cs typeface="Calibri"/>
              </a:rPr>
              <a:t> </a:t>
            </a:r>
            <a:r>
              <a:rPr lang="en-US" sz="1600" spc="-10" dirty="0" smtClean="0">
                <a:solidFill>
                  <a:schemeClr val="bg1">
                    <a:lumMod val="50000"/>
                  </a:schemeClr>
                </a:solidFill>
                <a:cs typeface="Calibri"/>
              </a:rPr>
              <a:t>surfaces.</a:t>
            </a:r>
            <a:endParaRPr lang="en-US" sz="1600" dirty="0">
              <a:solidFill>
                <a:schemeClr val="bg1">
                  <a:lumMod val="50000"/>
                </a:schemeClr>
              </a:solidFill>
              <a:cs typeface="Calibri"/>
            </a:endParaRPr>
          </a:p>
          <a:p>
            <a:pPr marL="603219" lvl="1" indent="-285750">
              <a:lnSpc>
                <a:spcPts val="2385"/>
              </a:lnSpc>
            </a:pPr>
            <a:endParaRPr lang="en-US" sz="1300" spc="-5" dirty="0">
              <a:solidFill>
                <a:schemeClr val="bg1">
                  <a:lumMod val="50000"/>
                </a:schemeClr>
              </a:solidFill>
              <a:cs typeface="Calibri"/>
            </a:endParaRPr>
          </a:p>
          <a:p>
            <a:pPr marL="603219" lvl="1" indent="-285750">
              <a:lnSpc>
                <a:spcPts val="2385"/>
              </a:lnSpc>
            </a:pPr>
            <a:endParaRPr lang="en-US" sz="1600" dirty="0">
              <a:cs typeface="Calibri"/>
            </a:endParaRPr>
          </a:p>
        </p:txBody>
      </p:sp>
      <p:grpSp>
        <p:nvGrpSpPr>
          <p:cNvPr id="7" name="Group 6"/>
          <p:cNvGrpSpPr/>
          <p:nvPr/>
        </p:nvGrpSpPr>
        <p:grpSpPr>
          <a:xfrm>
            <a:off x="981668" y="2061084"/>
            <a:ext cx="6337055" cy="1000587"/>
            <a:chOff x="981668" y="2061084"/>
            <a:chExt cx="6337055" cy="1000587"/>
          </a:xfrm>
        </p:grpSpPr>
        <p:sp>
          <p:nvSpPr>
            <p:cNvPr id="8" name="Freeform 7"/>
            <p:cNvSpPr/>
            <p:nvPr/>
          </p:nvSpPr>
          <p:spPr>
            <a:xfrm>
              <a:off x="981668" y="2061084"/>
              <a:ext cx="1667646" cy="1000587"/>
            </a:xfrm>
            <a:custGeom>
              <a:avLst/>
              <a:gdLst>
                <a:gd name="connsiteX0" fmla="*/ 0 w 1667646"/>
                <a:gd name="connsiteY0" fmla="*/ 100059 h 1000587"/>
                <a:gd name="connsiteX1" fmla="*/ 100059 w 1667646"/>
                <a:gd name="connsiteY1" fmla="*/ 0 h 1000587"/>
                <a:gd name="connsiteX2" fmla="*/ 1567587 w 1667646"/>
                <a:gd name="connsiteY2" fmla="*/ 0 h 1000587"/>
                <a:gd name="connsiteX3" fmla="*/ 1667646 w 1667646"/>
                <a:gd name="connsiteY3" fmla="*/ 100059 h 1000587"/>
                <a:gd name="connsiteX4" fmla="*/ 1667646 w 1667646"/>
                <a:gd name="connsiteY4" fmla="*/ 900528 h 1000587"/>
                <a:gd name="connsiteX5" fmla="*/ 1567587 w 1667646"/>
                <a:gd name="connsiteY5" fmla="*/ 1000587 h 1000587"/>
                <a:gd name="connsiteX6" fmla="*/ 100059 w 1667646"/>
                <a:gd name="connsiteY6" fmla="*/ 1000587 h 1000587"/>
                <a:gd name="connsiteX7" fmla="*/ 0 w 1667646"/>
                <a:gd name="connsiteY7" fmla="*/ 900528 h 1000587"/>
                <a:gd name="connsiteX8" fmla="*/ 0 w 1667646"/>
                <a:gd name="connsiteY8" fmla="*/ 100059 h 100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7646" h="1000587">
                  <a:moveTo>
                    <a:pt x="0" y="100059"/>
                  </a:moveTo>
                  <a:cubicBezTo>
                    <a:pt x="0" y="44798"/>
                    <a:pt x="44798" y="0"/>
                    <a:pt x="100059" y="0"/>
                  </a:cubicBezTo>
                  <a:lnTo>
                    <a:pt x="1567587" y="0"/>
                  </a:lnTo>
                  <a:cubicBezTo>
                    <a:pt x="1622848" y="0"/>
                    <a:pt x="1667646" y="44798"/>
                    <a:pt x="1667646" y="100059"/>
                  </a:cubicBezTo>
                  <a:lnTo>
                    <a:pt x="1667646" y="900528"/>
                  </a:lnTo>
                  <a:cubicBezTo>
                    <a:pt x="1667646" y="955789"/>
                    <a:pt x="1622848" y="1000587"/>
                    <a:pt x="1567587" y="1000587"/>
                  </a:cubicBezTo>
                  <a:lnTo>
                    <a:pt x="100059" y="1000587"/>
                  </a:lnTo>
                  <a:cubicBezTo>
                    <a:pt x="44798" y="1000587"/>
                    <a:pt x="0" y="955789"/>
                    <a:pt x="0" y="900528"/>
                  </a:cubicBezTo>
                  <a:lnTo>
                    <a:pt x="0" y="100059"/>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82646" tIns="82646" rIns="82646" bIns="82646" numCol="1" spcCol="1270" anchor="t" anchorCtr="0">
              <a:noAutofit/>
            </a:bodyPr>
            <a:lstStyle/>
            <a:p>
              <a:pPr lvl="0" algn="l" defTabSz="622300">
                <a:lnSpc>
                  <a:spcPct val="90000"/>
                </a:lnSpc>
                <a:spcBef>
                  <a:spcPct val="0"/>
                </a:spcBef>
                <a:spcAft>
                  <a:spcPct val="35000"/>
                </a:spcAft>
              </a:pPr>
              <a:r>
                <a:rPr lang="en-US" sz="1400" kern="1200" dirty="0" smtClean="0">
                  <a:solidFill>
                    <a:schemeClr val="bg2">
                      <a:lumMod val="75000"/>
                    </a:schemeClr>
                  </a:solidFill>
                </a:rPr>
                <a:t>1</a:t>
              </a:r>
              <a:r>
                <a:rPr lang="en-US" sz="1400" kern="1200" baseline="30000" dirty="0" smtClean="0">
                  <a:solidFill>
                    <a:schemeClr val="bg2">
                      <a:lumMod val="75000"/>
                    </a:schemeClr>
                  </a:solidFill>
                </a:rPr>
                <a:t>st</a:t>
              </a:r>
              <a:r>
                <a:rPr lang="en-US" sz="1400" kern="1200" dirty="0" smtClean="0">
                  <a:solidFill>
                    <a:schemeClr val="bg2">
                      <a:lumMod val="75000"/>
                    </a:schemeClr>
                  </a:solidFill>
                </a:rPr>
                <a:t> neuron:</a:t>
              </a:r>
              <a:endParaRPr lang="en-US" sz="1400" kern="1200" dirty="0">
                <a:solidFill>
                  <a:schemeClr val="bg2">
                    <a:lumMod val="75000"/>
                  </a:schemeClr>
                </a:solidFill>
              </a:endParaRPr>
            </a:p>
            <a:p>
              <a:pPr marL="114300" lvl="1" indent="-114300" algn="l" defTabSz="622300">
                <a:lnSpc>
                  <a:spcPct val="90000"/>
                </a:lnSpc>
                <a:spcBef>
                  <a:spcPct val="0"/>
                </a:spcBef>
                <a:spcAft>
                  <a:spcPct val="15000"/>
                </a:spcAft>
                <a:buChar char="••"/>
              </a:pPr>
              <a:r>
                <a:rPr lang="en-US" sz="1400" kern="1200" dirty="0" smtClean="0"/>
                <a:t>Enters spinal cord through dorsal root.</a:t>
              </a:r>
              <a:endParaRPr lang="en-US" sz="1400" kern="1200" dirty="0"/>
            </a:p>
          </p:txBody>
        </p:sp>
        <p:sp>
          <p:nvSpPr>
            <p:cNvPr id="9" name="Freeform 8"/>
            <p:cNvSpPr/>
            <p:nvPr/>
          </p:nvSpPr>
          <p:spPr>
            <a:xfrm>
              <a:off x="2796067" y="2354589"/>
              <a:ext cx="353540" cy="413576"/>
            </a:xfrm>
            <a:custGeom>
              <a:avLst/>
              <a:gdLst>
                <a:gd name="connsiteX0" fmla="*/ 0 w 353540"/>
                <a:gd name="connsiteY0" fmla="*/ 82715 h 413576"/>
                <a:gd name="connsiteX1" fmla="*/ 176770 w 353540"/>
                <a:gd name="connsiteY1" fmla="*/ 82715 h 413576"/>
                <a:gd name="connsiteX2" fmla="*/ 176770 w 353540"/>
                <a:gd name="connsiteY2" fmla="*/ 0 h 413576"/>
                <a:gd name="connsiteX3" fmla="*/ 353540 w 353540"/>
                <a:gd name="connsiteY3" fmla="*/ 206788 h 413576"/>
                <a:gd name="connsiteX4" fmla="*/ 176770 w 353540"/>
                <a:gd name="connsiteY4" fmla="*/ 413576 h 413576"/>
                <a:gd name="connsiteX5" fmla="*/ 176770 w 353540"/>
                <a:gd name="connsiteY5" fmla="*/ 330861 h 413576"/>
                <a:gd name="connsiteX6" fmla="*/ 0 w 353540"/>
                <a:gd name="connsiteY6" fmla="*/ 330861 h 413576"/>
                <a:gd name="connsiteX7" fmla="*/ 0 w 353540"/>
                <a:gd name="connsiteY7" fmla="*/ 82715 h 413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540" h="413576">
                  <a:moveTo>
                    <a:pt x="0" y="82715"/>
                  </a:moveTo>
                  <a:lnTo>
                    <a:pt x="176770" y="82715"/>
                  </a:lnTo>
                  <a:lnTo>
                    <a:pt x="176770" y="0"/>
                  </a:lnTo>
                  <a:lnTo>
                    <a:pt x="353540" y="206788"/>
                  </a:lnTo>
                  <a:lnTo>
                    <a:pt x="176770" y="413576"/>
                  </a:lnTo>
                  <a:lnTo>
                    <a:pt x="176770" y="330861"/>
                  </a:lnTo>
                  <a:lnTo>
                    <a:pt x="0" y="330861"/>
                  </a:lnTo>
                  <a:lnTo>
                    <a:pt x="0" y="82715"/>
                  </a:lnTo>
                  <a:close/>
                </a:path>
              </a:pathLst>
            </a:cu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dk1">
                <a:hueOff val="0"/>
                <a:satOff val="0"/>
                <a:lumOff val="0"/>
                <a:alphaOff val="0"/>
              </a:schemeClr>
            </a:fontRef>
          </p:style>
          <p:txBody>
            <a:bodyPr spcFirstLastPara="0" vert="horz" wrap="square" lIns="0" tIns="82715" rIns="106062" bIns="82715" numCol="1" spcCol="1270" anchor="ctr" anchorCtr="0">
              <a:noAutofit/>
            </a:bodyPr>
            <a:lstStyle/>
            <a:p>
              <a:pPr lvl="0" algn="ctr" defTabSz="800100">
                <a:lnSpc>
                  <a:spcPct val="90000"/>
                </a:lnSpc>
                <a:spcBef>
                  <a:spcPct val="0"/>
                </a:spcBef>
                <a:spcAft>
                  <a:spcPct val="35000"/>
                </a:spcAft>
              </a:pPr>
              <a:endParaRPr lang="en-US" sz="1800" kern="1200"/>
            </a:p>
          </p:txBody>
        </p:sp>
        <p:sp>
          <p:nvSpPr>
            <p:cNvPr id="10" name="Freeform 9"/>
            <p:cNvSpPr/>
            <p:nvPr/>
          </p:nvSpPr>
          <p:spPr>
            <a:xfrm>
              <a:off x="3316372" y="2061084"/>
              <a:ext cx="1667646" cy="1000587"/>
            </a:xfrm>
            <a:custGeom>
              <a:avLst/>
              <a:gdLst>
                <a:gd name="connsiteX0" fmla="*/ 0 w 1667646"/>
                <a:gd name="connsiteY0" fmla="*/ 100059 h 1000587"/>
                <a:gd name="connsiteX1" fmla="*/ 100059 w 1667646"/>
                <a:gd name="connsiteY1" fmla="*/ 0 h 1000587"/>
                <a:gd name="connsiteX2" fmla="*/ 1567587 w 1667646"/>
                <a:gd name="connsiteY2" fmla="*/ 0 h 1000587"/>
                <a:gd name="connsiteX3" fmla="*/ 1667646 w 1667646"/>
                <a:gd name="connsiteY3" fmla="*/ 100059 h 1000587"/>
                <a:gd name="connsiteX4" fmla="*/ 1667646 w 1667646"/>
                <a:gd name="connsiteY4" fmla="*/ 900528 h 1000587"/>
                <a:gd name="connsiteX5" fmla="*/ 1567587 w 1667646"/>
                <a:gd name="connsiteY5" fmla="*/ 1000587 h 1000587"/>
                <a:gd name="connsiteX6" fmla="*/ 100059 w 1667646"/>
                <a:gd name="connsiteY6" fmla="*/ 1000587 h 1000587"/>
                <a:gd name="connsiteX7" fmla="*/ 0 w 1667646"/>
                <a:gd name="connsiteY7" fmla="*/ 900528 h 1000587"/>
                <a:gd name="connsiteX8" fmla="*/ 0 w 1667646"/>
                <a:gd name="connsiteY8" fmla="*/ 100059 h 100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7646" h="1000587">
                  <a:moveTo>
                    <a:pt x="0" y="100059"/>
                  </a:moveTo>
                  <a:cubicBezTo>
                    <a:pt x="0" y="44798"/>
                    <a:pt x="44798" y="0"/>
                    <a:pt x="100059" y="0"/>
                  </a:cubicBezTo>
                  <a:lnTo>
                    <a:pt x="1567587" y="0"/>
                  </a:lnTo>
                  <a:cubicBezTo>
                    <a:pt x="1622848" y="0"/>
                    <a:pt x="1667646" y="44798"/>
                    <a:pt x="1667646" y="100059"/>
                  </a:cubicBezTo>
                  <a:lnTo>
                    <a:pt x="1667646" y="900528"/>
                  </a:lnTo>
                  <a:cubicBezTo>
                    <a:pt x="1667646" y="955789"/>
                    <a:pt x="1622848" y="1000587"/>
                    <a:pt x="1567587" y="1000587"/>
                  </a:cubicBezTo>
                  <a:lnTo>
                    <a:pt x="100059" y="1000587"/>
                  </a:lnTo>
                  <a:cubicBezTo>
                    <a:pt x="44798" y="1000587"/>
                    <a:pt x="0" y="955789"/>
                    <a:pt x="0" y="900528"/>
                  </a:cubicBezTo>
                  <a:lnTo>
                    <a:pt x="0" y="100059"/>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82646" tIns="82646" rIns="82646" bIns="82646" numCol="1" spcCol="1270" anchor="t" anchorCtr="0">
              <a:noAutofit/>
            </a:bodyPr>
            <a:lstStyle/>
            <a:p>
              <a:pPr lvl="0" algn="l" defTabSz="622300">
                <a:lnSpc>
                  <a:spcPct val="90000"/>
                </a:lnSpc>
                <a:spcBef>
                  <a:spcPct val="0"/>
                </a:spcBef>
                <a:spcAft>
                  <a:spcPct val="35000"/>
                </a:spcAft>
              </a:pPr>
              <a:r>
                <a:rPr lang="en-US" sz="1400" kern="1200" dirty="0" smtClean="0">
                  <a:solidFill>
                    <a:schemeClr val="bg2">
                      <a:lumMod val="75000"/>
                    </a:schemeClr>
                  </a:solidFill>
                </a:rPr>
                <a:t>2</a:t>
              </a:r>
              <a:r>
                <a:rPr lang="en-US" sz="1400" kern="1200" baseline="30000" dirty="0" smtClean="0">
                  <a:solidFill>
                    <a:schemeClr val="bg2">
                      <a:lumMod val="75000"/>
                    </a:schemeClr>
                  </a:solidFill>
                </a:rPr>
                <a:t>nd</a:t>
              </a:r>
              <a:r>
                <a:rPr lang="en-US" sz="1400" kern="1200" dirty="0" smtClean="0">
                  <a:solidFill>
                    <a:schemeClr val="bg2">
                      <a:lumMod val="75000"/>
                    </a:schemeClr>
                  </a:solidFill>
                </a:rPr>
                <a:t> neuron:</a:t>
              </a:r>
              <a:endParaRPr lang="en-US" sz="1400" kern="1200" dirty="0">
                <a:solidFill>
                  <a:schemeClr val="bg2">
                    <a:lumMod val="75000"/>
                  </a:schemeClr>
                </a:solidFill>
              </a:endParaRPr>
            </a:p>
            <a:p>
              <a:pPr marL="114300" lvl="1" indent="-114300" algn="l" defTabSz="622300">
                <a:lnSpc>
                  <a:spcPct val="90000"/>
                </a:lnSpc>
                <a:spcBef>
                  <a:spcPct val="0"/>
                </a:spcBef>
                <a:spcAft>
                  <a:spcPct val="15000"/>
                </a:spcAft>
                <a:buChar char="••"/>
              </a:pPr>
              <a:r>
                <a:rPr lang="en-US" sz="1400" kern="1200" dirty="0" smtClean="0"/>
                <a:t>Ascends to cerebellum.</a:t>
              </a:r>
              <a:endParaRPr lang="en-US" sz="1400" kern="1200" dirty="0"/>
            </a:p>
          </p:txBody>
        </p:sp>
        <p:sp>
          <p:nvSpPr>
            <p:cNvPr id="11" name="Freeform 10"/>
            <p:cNvSpPr/>
            <p:nvPr/>
          </p:nvSpPr>
          <p:spPr>
            <a:xfrm>
              <a:off x="5130771" y="2354589"/>
              <a:ext cx="353540" cy="413576"/>
            </a:xfrm>
            <a:custGeom>
              <a:avLst/>
              <a:gdLst>
                <a:gd name="connsiteX0" fmla="*/ 0 w 353540"/>
                <a:gd name="connsiteY0" fmla="*/ 82715 h 413576"/>
                <a:gd name="connsiteX1" fmla="*/ 176770 w 353540"/>
                <a:gd name="connsiteY1" fmla="*/ 82715 h 413576"/>
                <a:gd name="connsiteX2" fmla="*/ 176770 w 353540"/>
                <a:gd name="connsiteY2" fmla="*/ 0 h 413576"/>
                <a:gd name="connsiteX3" fmla="*/ 353540 w 353540"/>
                <a:gd name="connsiteY3" fmla="*/ 206788 h 413576"/>
                <a:gd name="connsiteX4" fmla="*/ 176770 w 353540"/>
                <a:gd name="connsiteY4" fmla="*/ 413576 h 413576"/>
                <a:gd name="connsiteX5" fmla="*/ 176770 w 353540"/>
                <a:gd name="connsiteY5" fmla="*/ 330861 h 413576"/>
                <a:gd name="connsiteX6" fmla="*/ 0 w 353540"/>
                <a:gd name="connsiteY6" fmla="*/ 330861 h 413576"/>
                <a:gd name="connsiteX7" fmla="*/ 0 w 353540"/>
                <a:gd name="connsiteY7" fmla="*/ 82715 h 413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540" h="413576">
                  <a:moveTo>
                    <a:pt x="0" y="82715"/>
                  </a:moveTo>
                  <a:lnTo>
                    <a:pt x="176770" y="82715"/>
                  </a:lnTo>
                  <a:lnTo>
                    <a:pt x="176770" y="0"/>
                  </a:lnTo>
                  <a:lnTo>
                    <a:pt x="353540" y="206788"/>
                  </a:lnTo>
                  <a:lnTo>
                    <a:pt x="176770" y="413576"/>
                  </a:lnTo>
                  <a:lnTo>
                    <a:pt x="176770" y="330861"/>
                  </a:lnTo>
                  <a:lnTo>
                    <a:pt x="0" y="330861"/>
                  </a:lnTo>
                  <a:lnTo>
                    <a:pt x="0" y="82715"/>
                  </a:lnTo>
                  <a:close/>
                </a:path>
              </a:pathLst>
            </a:cu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dk1">
                <a:hueOff val="0"/>
                <a:satOff val="0"/>
                <a:lumOff val="0"/>
                <a:alphaOff val="0"/>
              </a:schemeClr>
            </a:fontRef>
          </p:style>
          <p:txBody>
            <a:bodyPr spcFirstLastPara="0" vert="horz" wrap="square" lIns="0" tIns="82715" rIns="106062" bIns="82715" numCol="1" spcCol="1270" anchor="ctr" anchorCtr="0">
              <a:noAutofit/>
            </a:bodyPr>
            <a:lstStyle/>
            <a:p>
              <a:pPr lvl="0" algn="ctr" defTabSz="800100">
                <a:lnSpc>
                  <a:spcPct val="90000"/>
                </a:lnSpc>
                <a:spcBef>
                  <a:spcPct val="0"/>
                </a:spcBef>
                <a:spcAft>
                  <a:spcPct val="35000"/>
                </a:spcAft>
              </a:pPr>
              <a:endParaRPr lang="en-US" sz="1800" kern="1200"/>
            </a:p>
          </p:txBody>
        </p:sp>
        <p:sp>
          <p:nvSpPr>
            <p:cNvPr id="12" name="Freeform 11"/>
            <p:cNvSpPr/>
            <p:nvPr/>
          </p:nvSpPr>
          <p:spPr>
            <a:xfrm>
              <a:off x="5651077" y="2061084"/>
              <a:ext cx="1667646" cy="1000587"/>
            </a:xfrm>
            <a:custGeom>
              <a:avLst/>
              <a:gdLst>
                <a:gd name="connsiteX0" fmla="*/ 0 w 1667646"/>
                <a:gd name="connsiteY0" fmla="*/ 100059 h 1000587"/>
                <a:gd name="connsiteX1" fmla="*/ 100059 w 1667646"/>
                <a:gd name="connsiteY1" fmla="*/ 0 h 1000587"/>
                <a:gd name="connsiteX2" fmla="*/ 1567587 w 1667646"/>
                <a:gd name="connsiteY2" fmla="*/ 0 h 1000587"/>
                <a:gd name="connsiteX3" fmla="*/ 1667646 w 1667646"/>
                <a:gd name="connsiteY3" fmla="*/ 100059 h 1000587"/>
                <a:gd name="connsiteX4" fmla="*/ 1667646 w 1667646"/>
                <a:gd name="connsiteY4" fmla="*/ 900528 h 1000587"/>
                <a:gd name="connsiteX5" fmla="*/ 1567587 w 1667646"/>
                <a:gd name="connsiteY5" fmla="*/ 1000587 h 1000587"/>
                <a:gd name="connsiteX6" fmla="*/ 100059 w 1667646"/>
                <a:gd name="connsiteY6" fmla="*/ 1000587 h 1000587"/>
                <a:gd name="connsiteX7" fmla="*/ 0 w 1667646"/>
                <a:gd name="connsiteY7" fmla="*/ 900528 h 1000587"/>
                <a:gd name="connsiteX8" fmla="*/ 0 w 1667646"/>
                <a:gd name="connsiteY8" fmla="*/ 100059 h 100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7646" h="1000587">
                  <a:moveTo>
                    <a:pt x="0" y="100059"/>
                  </a:moveTo>
                  <a:cubicBezTo>
                    <a:pt x="0" y="44798"/>
                    <a:pt x="44798" y="0"/>
                    <a:pt x="100059" y="0"/>
                  </a:cubicBezTo>
                  <a:lnTo>
                    <a:pt x="1567587" y="0"/>
                  </a:lnTo>
                  <a:cubicBezTo>
                    <a:pt x="1622848" y="0"/>
                    <a:pt x="1667646" y="44798"/>
                    <a:pt x="1667646" y="100059"/>
                  </a:cubicBezTo>
                  <a:lnTo>
                    <a:pt x="1667646" y="900528"/>
                  </a:lnTo>
                  <a:cubicBezTo>
                    <a:pt x="1667646" y="955789"/>
                    <a:pt x="1622848" y="1000587"/>
                    <a:pt x="1567587" y="1000587"/>
                  </a:cubicBezTo>
                  <a:lnTo>
                    <a:pt x="100059" y="1000587"/>
                  </a:lnTo>
                  <a:cubicBezTo>
                    <a:pt x="44798" y="1000587"/>
                    <a:pt x="0" y="955789"/>
                    <a:pt x="0" y="900528"/>
                  </a:cubicBezTo>
                  <a:lnTo>
                    <a:pt x="0" y="100059"/>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82646" tIns="82646" rIns="82646" bIns="82646" numCol="1" spcCol="1270" anchor="t" anchorCtr="0">
              <a:noAutofit/>
            </a:bodyPr>
            <a:lstStyle/>
            <a:p>
              <a:pPr lvl="0" algn="l" defTabSz="622300">
                <a:lnSpc>
                  <a:spcPct val="90000"/>
                </a:lnSpc>
                <a:spcBef>
                  <a:spcPct val="0"/>
                </a:spcBef>
                <a:spcAft>
                  <a:spcPct val="35000"/>
                </a:spcAft>
              </a:pPr>
              <a:r>
                <a:rPr lang="en-US" sz="1400" kern="1200" dirty="0" smtClean="0">
                  <a:solidFill>
                    <a:schemeClr val="bg2">
                      <a:lumMod val="75000"/>
                    </a:schemeClr>
                  </a:solidFill>
                </a:rPr>
                <a:t>3</a:t>
              </a:r>
              <a:r>
                <a:rPr lang="en-US" sz="1400" kern="1200" baseline="30000" dirty="0" smtClean="0">
                  <a:solidFill>
                    <a:schemeClr val="bg2">
                      <a:lumMod val="75000"/>
                    </a:schemeClr>
                  </a:solidFill>
                </a:rPr>
                <a:t>rd</a:t>
              </a:r>
              <a:r>
                <a:rPr lang="en-US" sz="1400" kern="1200" dirty="0" smtClean="0">
                  <a:solidFill>
                    <a:schemeClr val="bg2">
                      <a:lumMod val="75000"/>
                    </a:schemeClr>
                  </a:solidFill>
                </a:rPr>
                <a:t> neuron:</a:t>
              </a:r>
              <a:endParaRPr lang="en-US" sz="1400" kern="1200" dirty="0">
                <a:solidFill>
                  <a:schemeClr val="bg2">
                    <a:lumMod val="75000"/>
                  </a:schemeClr>
                </a:solidFill>
              </a:endParaRPr>
            </a:p>
            <a:p>
              <a:pPr marL="114300" lvl="1" indent="-114300" algn="l" defTabSz="622300">
                <a:lnSpc>
                  <a:spcPct val="90000"/>
                </a:lnSpc>
                <a:spcBef>
                  <a:spcPct val="0"/>
                </a:spcBef>
                <a:spcAft>
                  <a:spcPct val="15000"/>
                </a:spcAft>
                <a:buChar char="••"/>
              </a:pPr>
              <a:r>
                <a:rPr lang="en-US" sz="1400" kern="1200" dirty="0" smtClean="0"/>
                <a:t>Ascends to cortex.</a:t>
              </a:r>
              <a:endParaRPr lang="en-US" sz="1400" kern="1200" dirty="0"/>
            </a:p>
          </p:txBody>
        </p:sp>
      </p:grpSp>
      <p:pic>
        <p:nvPicPr>
          <p:cNvPr id="13" name="Picture 12"/>
          <p:cNvPicPr>
            <a:picLocks noChangeAspect="1"/>
          </p:cNvPicPr>
          <p:nvPr/>
        </p:nvPicPr>
        <p:blipFill>
          <a:blip r:embed="rId2"/>
          <a:stretch>
            <a:fillRect/>
          </a:stretch>
        </p:blipFill>
        <p:spPr>
          <a:xfrm>
            <a:off x="7678588" y="1262073"/>
            <a:ext cx="3900815" cy="4901609"/>
          </a:xfrm>
          <a:prstGeom prst="rect">
            <a:avLst/>
          </a:prstGeom>
        </p:spPr>
      </p:pic>
      <p:sp>
        <p:nvSpPr>
          <p:cNvPr id="14" name="TextBox 13"/>
          <p:cNvSpPr txBox="1"/>
          <p:nvPr/>
        </p:nvSpPr>
        <p:spPr>
          <a:xfrm>
            <a:off x="7678588" y="1140691"/>
            <a:ext cx="920317" cy="461665"/>
          </a:xfrm>
          <a:prstGeom prst="rect">
            <a:avLst/>
          </a:prstGeom>
          <a:noFill/>
        </p:spPr>
        <p:txBody>
          <a:bodyPr wrap="square" rtlCol="0">
            <a:spAutoFit/>
          </a:bodyPr>
          <a:lstStyle/>
          <a:p>
            <a:r>
              <a:rPr lang="en-US" sz="2400" dirty="0" smtClean="0">
                <a:solidFill>
                  <a:schemeClr val="bg1">
                    <a:lumMod val="50000"/>
                  </a:schemeClr>
                </a:solidFill>
              </a:rPr>
              <a:t>Extra</a:t>
            </a:r>
            <a:endParaRPr lang="en-US" sz="2400" dirty="0">
              <a:solidFill>
                <a:schemeClr val="bg1">
                  <a:lumMod val="50000"/>
                </a:schemeClr>
              </a:solidFill>
            </a:endParaRPr>
          </a:p>
        </p:txBody>
      </p:sp>
    </p:spTree>
    <p:extLst>
      <p:ext uri="{BB962C8B-B14F-4D97-AF65-F5344CB8AC3E}">
        <p14:creationId xmlns:p14="http://schemas.microsoft.com/office/powerpoint/2010/main" val="39060484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spc="-50" dirty="0" smtClean="0">
                <a:cs typeface="Calibri"/>
              </a:rPr>
              <a:t>Ataxia </a:t>
            </a:r>
            <a:r>
              <a:rPr lang="en-US" sz="3200" spc="-5" dirty="0" smtClean="0">
                <a:cs typeface="Calibri"/>
              </a:rPr>
              <a:t>and </a:t>
            </a:r>
            <a:r>
              <a:rPr lang="en-US" sz="3200" dirty="0" smtClean="0">
                <a:cs typeface="Calibri"/>
              </a:rPr>
              <a:t>gait</a:t>
            </a:r>
            <a:r>
              <a:rPr lang="en-US" sz="3200" spc="35" dirty="0" smtClean="0">
                <a:cs typeface="Calibri"/>
              </a:rPr>
              <a:t> </a:t>
            </a:r>
            <a:r>
              <a:rPr lang="en-US" sz="3200" spc="-10" dirty="0" smtClean="0">
                <a:cs typeface="Calibri"/>
              </a:rPr>
              <a:t>disturbances</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34</a:t>
            </a:fld>
            <a:endParaRPr lang="en-US" dirty="0"/>
          </a:p>
        </p:txBody>
      </p:sp>
      <p:sp>
        <p:nvSpPr>
          <p:cNvPr id="4" name="Content Placeholder 3"/>
          <p:cNvSpPr>
            <a:spLocks noGrp="1"/>
          </p:cNvSpPr>
          <p:nvPr>
            <p:ph sz="quarter" idx="1"/>
          </p:nvPr>
        </p:nvSpPr>
        <p:spPr>
          <a:xfrm>
            <a:off x="609460" y="1219200"/>
            <a:ext cx="10969943" cy="552694"/>
          </a:xfrm>
        </p:spPr>
        <p:txBody>
          <a:bodyPr>
            <a:normAutofit lnSpcReduction="10000"/>
          </a:bodyPr>
          <a:lstStyle/>
          <a:p>
            <a:r>
              <a:rPr lang="en-US" sz="1600" spc="-25" dirty="0">
                <a:solidFill>
                  <a:schemeClr val="accent2">
                    <a:lumMod val="75000"/>
                  </a:schemeClr>
                </a:solidFill>
                <a:cs typeface="Calibri"/>
              </a:rPr>
              <a:t>Ataxia: </a:t>
            </a:r>
            <a:r>
              <a:rPr lang="en-US" sz="1600" dirty="0">
                <a:cs typeface="Calibri"/>
              </a:rPr>
              <a:t>inability </a:t>
            </a:r>
            <a:r>
              <a:rPr lang="en-US" sz="1600" spc="-15" dirty="0">
                <a:cs typeface="Calibri"/>
              </a:rPr>
              <a:t>to coordinate </a:t>
            </a:r>
            <a:r>
              <a:rPr lang="en-US" sz="1600" spc="-10" dirty="0">
                <a:cs typeface="Calibri"/>
              </a:rPr>
              <a:t>voluntary </a:t>
            </a:r>
            <a:r>
              <a:rPr lang="en-US" sz="1600" spc="-5" dirty="0">
                <a:cs typeface="Calibri"/>
              </a:rPr>
              <a:t>muscular </a:t>
            </a:r>
            <a:r>
              <a:rPr lang="en-US" sz="1600" spc="-10" dirty="0">
                <a:cs typeface="Calibri"/>
              </a:rPr>
              <a:t>movements </a:t>
            </a:r>
            <a:r>
              <a:rPr lang="en-US" sz="1600" spc="-5" dirty="0" smtClean="0">
                <a:cs typeface="Calibri"/>
              </a:rPr>
              <a:t>that </a:t>
            </a:r>
            <a:r>
              <a:rPr lang="en-US" sz="1600" dirty="0">
                <a:cs typeface="Calibri"/>
              </a:rPr>
              <a:t>is </a:t>
            </a:r>
            <a:r>
              <a:rPr lang="en-US" sz="1600" spc="-5" dirty="0">
                <a:cs typeface="Calibri"/>
              </a:rPr>
              <a:t>due </a:t>
            </a:r>
            <a:r>
              <a:rPr lang="en-US" sz="1600" spc="-15" dirty="0">
                <a:cs typeface="Calibri"/>
              </a:rPr>
              <a:t>to </a:t>
            </a:r>
            <a:r>
              <a:rPr lang="en-US" sz="1600" spc="-5" dirty="0">
                <a:cs typeface="Calibri"/>
              </a:rPr>
              <a:t>nerve </a:t>
            </a:r>
            <a:r>
              <a:rPr lang="en-US" sz="1600" spc="-10" dirty="0">
                <a:cs typeface="Calibri"/>
              </a:rPr>
              <a:t>damage </a:t>
            </a:r>
            <a:r>
              <a:rPr lang="en-US" sz="1600" dirty="0">
                <a:solidFill>
                  <a:schemeClr val="bg2">
                    <a:lumMod val="75000"/>
                  </a:schemeClr>
                </a:solidFill>
                <a:cs typeface="Calibri"/>
              </a:rPr>
              <a:t>(CNS or PNS) </a:t>
            </a:r>
            <a:r>
              <a:rPr lang="en-US" sz="1600" dirty="0">
                <a:solidFill>
                  <a:schemeClr val="bg1">
                    <a:lumMod val="50000"/>
                  </a:schemeClr>
                </a:solidFill>
                <a:cs typeface="Calibri"/>
              </a:rPr>
              <a:t>and </a:t>
            </a:r>
            <a:r>
              <a:rPr lang="en-US" sz="1600" spc="-5" dirty="0">
                <a:solidFill>
                  <a:schemeClr val="bg1">
                    <a:lumMod val="50000"/>
                  </a:schemeClr>
                </a:solidFill>
                <a:cs typeface="Calibri"/>
              </a:rPr>
              <a:t>not due </a:t>
            </a:r>
            <a:r>
              <a:rPr lang="en-US" sz="1600" spc="-15" dirty="0">
                <a:solidFill>
                  <a:schemeClr val="bg1">
                    <a:lumMod val="50000"/>
                  </a:schemeClr>
                </a:solidFill>
                <a:cs typeface="Calibri"/>
              </a:rPr>
              <a:t>to </a:t>
            </a:r>
            <a:r>
              <a:rPr lang="en-US" sz="1600" dirty="0">
                <a:solidFill>
                  <a:schemeClr val="bg1">
                    <a:lumMod val="50000"/>
                  </a:schemeClr>
                </a:solidFill>
                <a:cs typeface="Calibri"/>
              </a:rPr>
              <a:t>muscle  </a:t>
            </a:r>
            <a:r>
              <a:rPr lang="en-US" sz="1600" spc="-10" dirty="0">
                <a:solidFill>
                  <a:schemeClr val="bg1">
                    <a:lumMod val="50000"/>
                  </a:schemeClr>
                </a:solidFill>
                <a:cs typeface="Calibri"/>
              </a:rPr>
              <a:t>weakness </a:t>
            </a:r>
            <a:r>
              <a:rPr lang="en-US" sz="1600" spc="-5" dirty="0">
                <a:solidFill>
                  <a:schemeClr val="bg1">
                    <a:lumMod val="50000"/>
                  </a:schemeClr>
                </a:solidFill>
                <a:cs typeface="Calibri"/>
              </a:rPr>
              <a:t>(called </a:t>
            </a:r>
            <a:r>
              <a:rPr lang="en-US" sz="1600" dirty="0">
                <a:solidFill>
                  <a:schemeClr val="bg1">
                    <a:lumMod val="50000"/>
                  </a:schemeClr>
                </a:solidFill>
                <a:cs typeface="Calibri"/>
              </a:rPr>
              <a:t>also</a:t>
            </a:r>
            <a:r>
              <a:rPr lang="en-US" sz="1600" spc="-20" dirty="0">
                <a:solidFill>
                  <a:schemeClr val="bg1">
                    <a:lumMod val="50000"/>
                  </a:schemeClr>
                </a:solidFill>
                <a:cs typeface="Calibri"/>
              </a:rPr>
              <a:t> </a:t>
            </a:r>
            <a:r>
              <a:rPr lang="en-US" sz="1600" spc="-5" dirty="0">
                <a:solidFill>
                  <a:schemeClr val="bg1">
                    <a:lumMod val="50000"/>
                  </a:schemeClr>
                </a:solidFill>
                <a:cs typeface="Calibri"/>
              </a:rPr>
              <a:t>incoordination</a:t>
            </a:r>
            <a:r>
              <a:rPr lang="en-US" sz="1600" spc="-5" dirty="0" smtClean="0">
                <a:solidFill>
                  <a:schemeClr val="bg1">
                    <a:lumMod val="50000"/>
                  </a:schemeClr>
                </a:solidFill>
                <a:cs typeface="Calibri"/>
              </a:rPr>
              <a:t>).</a:t>
            </a:r>
            <a:endParaRPr lang="en-US" sz="1600" dirty="0">
              <a:solidFill>
                <a:schemeClr val="bg1">
                  <a:lumMod val="50000"/>
                </a:schemeClr>
              </a:solidFill>
              <a:cs typeface="Calibri"/>
            </a:endParaRPr>
          </a:p>
          <a:p>
            <a:endParaRPr lang="en-US" sz="1600" dirty="0" smtClean="0"/>
          </a:p>
          <a:p>
            <a:endParaRPr lang="en-US" sz="1900" dirty="0">
              <a:solidFill>
                <a:srgbClr val="FF0000"/>
              </a:solidFill>
              <a:cs typeface="Calibri"/>
            </a:endParaRPr>
          </a:p>
          <a:p>
            <a:endParaRPr lang="en-US" sz="1600" dirty="0"/>
          </a:p>
        </p:txBody>
      </p:sp>
      <p:sp>
        <p:nvSpPr>
          <p:cNvPr id="52" name="Freeform 51"/>
          <p:cNvSpPr/>
          <p:nvPr/>
        </p:nvSpPr>
        <p:spPr>
          <a:xfrm>
            <a:off x="5060961" y="1563344"/>
            <a:ext cx="2116280" cy="360040"/>
          </a:xfrm>
          <a:custGeom>
            <a:avLst/>
            <a:gdLst>
              <a:gd name="connsiteX0" fmla="*/ 0 w 2227056"/>
              <a:gd name="connsiteY0" fmla="*/ 0 h 1113528"/>
              <a:gd name="connsiteX1" fmla="*/ 2227056 w 2227056"/>
              <a:gd name="connsiteY1" fmla="*/ 0 h 1113528"/>
              <a:gd name="connsiteX2" fmla="*/ 2227056 w 2227056"/>
              <a:gd name="connsiteY2" fmla="*/ 1113528 h 1113528"/>
              <a:gd name="connsiteX3" fmla="*/ 0 w 2227056"/>
              <a:gd name="connsiteY3" fmla="*/ 1113528 h 1113528"/>
              <a:gd name="connsiteX4" fmla="*/ 0 w 2227056"/>
              <a:gd name="connsiteY4" fmla="*/ 0 h 1113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7056" h="1113528">
                <a:moveTo>
                  <a:pt x="0" y="0"/>
                </a:moveTo>
                <a:lnTo>
                  <a:pt x="2227056" y="0"/>
                </a:lnTo>
                <a:lnTo>
                  <a:pt x="2227056" y="1113528"/>
                </a:lnTo>
                <a:lnTo>
                  <a:pt x="0" y="1113528"/>
                </a:lnTo>
                <a:lnTo>
                  <a:pt x="0" y="0"/>
                </a:lnTo>
                <a:close/>
              </a:path>
            </a:pathLst>
          </a:custGeom>
          <a:solidFill>
            <a:schemeClr val="accent2">
              <a:lumMod val="40000"/>
              <a:lumOff val="60000"/>
            </a:schemeClr>
          </a:solidFill>
        </p:spPr>
        <p:style>
          <a:lnRef idx="2">
            <a:schemeClr val="accent2">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0" kern="1200" spc="-25" dirty="0" smtClean="0">
                <a:solidFill>
                  <a:schemeClr val="bg1"/>
                </a:solidFill>
                <a:cs typeface="Calibri"/>
              </a:rPr>
              <a:t>Types </a:t>
            </a:r>
            <a:r>
              <a:rPr lang="en-US" sz="1800" b="0" kern="1200" spc="-5" dirty="0" smtClean="0">
                <a:solidFill>
                  <a:schemeClr val="bg1"/>
                </a:solidFill>
                <a:cs typeface="Calibri"/>
              </a:rPr>
              <a:t>of </a:t>
            </a:r>
            <a:r>
              <a:rPr lang="en-US" sz="1800" b="0" kern="1200" spc="-15" dirty="0" smtClean="0">
                <a:solidFill>
                  <a:schemeClr val="bg1"/>
                </a:solidFill>
                <a:cs typeface="Calibri"/>
              </a:rPr>
              <a:t>Ataxia</a:t>
            </a:r>
            <a:endParaRPr lang="en-US" sz="1800" kern="1200" dirty="0"/>
          </a:p>
        </p:txBody>
      </p:sp>
      <p:cxnSp>
        <p:nvCxnSpPr>
          <p:cNvPr id="54" name="Straight Connector 53"/>
          <p:cNvCxnSpPr/>
          <p:nvPr/>
        </p:nvCxnSpPr>
        <p:spPr>
          <a:xfrm>
            <a:off x="6119082" y="1923384"/>
            <a:ext cx="0" cy="144016"/>
          </a:xfrm>
          <a:prstGeom prst="line">
            <a:avLst/>
          </a:prstGeom>
        </p:spPr>
        <p:style>
          <a:lnRef idx="1">
            <a:schemeClr val="accent2"/>
          </a:lnRef>
          <a:fillRef idx="0">
            <a:schemeClr val="accent2"/>
          </a:fillRef>
          <a:effectRef idx="0">
            <a:schemeClr val="accent2"/>
          </a:effectRef>
          <a:fontRef idx="minor">
            <a:schemeClr val="tx1"/>
          </a:fontRef>
        </p:style>
      </p:cxnSp>
      <p:cxnSp>
        <p:nvCxnSpPr>
          <p:cNvPr id="56" name="Straight Connector 55"/>
          <p:cNvCxnSpPr/>
          <p:nvPr/>
        </p:nvCxnSpPr>
        <p:spPr>
          <a:xfrm>
            <a:off x="6119082" y="2067400"/>
            <a:ext cx="3096344"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58" name="Straight Connector 57"/>
          <p:cNvCxnSpPr/>
          <p:nvPr/>
        </p:nvCxnSpPr>
        <p:spPr>
          <a:xfrm flipH="1">
            <a:off x="2806714" y="2067400"/>
            <a:ext cx="3312368"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60" name="Straight Arrow Connector 59"/>
          <p:cNvCxnSpPr/>
          <p:nvPr/>
        </p:nvCxnSpPr>
        <p:spPr>
          <a:xfrm>
            <a:off x="2806714" y="2067400"/>
            <a:ext cx="0" cy="21602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61" name="Straight Arrow Connector 60"/>
          <p:cNvCxnSpPr/>
          <p:nvPr/>
        </p:nvCxnSpPr>
        <p:spPr>
          <a:xfrm>
            <a:off x="9215426" y="2067400"/>
            <a:ext cx="0" cy="21602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62" name="Rectangle 61"/>
          <p:cNvSpPr/>
          <p:nvPr/>
        </p:nvSpPr>
        <p:spPr>
          <a:xfrm>
            <a:off x="1762598" y="2343427"/>
            <a:ext cx="2088232" cy="360040"/>
          </a:xfrm>
          <a:prstGeom prst="rect">
            <a:avLst/>
          </a:prstGeom>
          <a:solidFill>
            <a:schemeClr val="bg2"/>
          </a:solidFill>
        </p:spPr>
        <p:style>
          <a:lnRef idx="2">
            <a:schemeClr val="accent2"/>
          </a:lnRef>
          <a:fillRef idx="1">
            <a:schemeClr val="lt1"/>
          </a:fillRef>
          <a:effectRef idx="0">
            <a:schemeClr val="accent2"/>
          </a:effectRef>
          <a:fontRef idx="minor">
            <a:schemeClr val="dk1"/>
          </a:fontRef>
        </p:style>
        <p:txBody>
          <a:bodyPr rtlCol="0" anchor="ctr"/>
          <a:lstStyle/>
          <a:p>
            <a:pPr lvl="0" algn="ctr" defTabSz="800100">
              <a:lnSpc>
                <a:spcPct val="90000"/>
              </a:lnSpc>
              <a:spcBef>
                <a:spcPct val="0"/>
              </a:spcBef>
              <a:spcAft>
                <a:spcPct val="35000"/>
              </a:spcAft>
            </a:pPr>
            <a:r>
              <a:rPr lang="en-US" sz="1600" spc="-15">
                <a:solidFill>
                  <a:schemeClr val="accent2">
                    <a:lumMod val="75000"/>
                  </a:schemeClr>
                </a:solidFill>
                <a:cs typeface="Calibri"/>
              </a:rPr>
              <a:t>Sensory ataxia </a:t>
            </a:r>
            <a:endParaRPr lang="en-US" sz="1600" dirty="0"/>
          </a:p>
        </p:txBody>
      </p:sp>
      <p:sp>
        <p:nvSpPr>
          <p:cNvPr id="63" name="Rectangle 62"/>
          <p:cNvSpPr/>
          <p:nvPr/>
        </p:nvSpPr>
        <p:spPr>
          <a:xfrm>
            <a:off x="8135306" y="2356355"/>
            <a:ext cx="2088232" cy="36004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lgn="ctr" defTabSz="800100">
              <a:lnSpc>
                <a:spcPct val="90000"/>
              </a:lnSpc>
              <a:spcBef>
                <a:spcPct val="0"/>
              </a:spcBef>
              <a:spcAft>
                <a:spcPct val="35000"/>
              </a:spcAft>
            </a:pPr>
            <a:r>
              <a:rPr lang="en-US" sz="1600" spc="-15" dirty="0" smtClean="0">
                <a:solidFill>
                  <a:schemeClr val="accent2">
                    <a:lumMod val="75000"/>
                  </a:schemeClr>
                </a:solidFill>
                <a:cs typeface="Calibri"/>
              </a:rPr>
              <a:t>Motor </a:t>
            </a:r>
            <a:r>
              <a:rPr lang="en-US" sz="1600" spc="-15" dirty="0">
                <a:solidFill>
                  <a:schemeClr val="accent2">
                    <a:lumMod val="75000"/>
                  </a:schemeClr>
                </a:solidFill>
                <a:cs typeface="Calibri"/>
              </a:rPr>
              <a:t>ataxia </a:t>
            </a:r>
            <a:endParaRPr lang="en-US" sz="1600" dirty="0"/>
          </a:p>
        </p:txBody>
      </p:sp>
      <p:sp>
        <p:nvSpPr>
          <p:cNvPr id="79" name="Rectangle 78"/>
          <p:cNvSpPr/>
          <p:nvPr/>
        </p:nvSpPr>
        <p:spPr>
          <a:xfrm>
            <a:off x="4897710" y="3419487"/>
            <a:ext cx="2190716" cy="40695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lgn="ctr" defTabSz="800100">
              <a:lnSpc>
                <a:spcPct val="90000"/>
              </a:lnSpc>
              <a:spcBef>
                <a:spcPct val="0"/>
              </a:spcBef>
              <a:spcAft>
                <a:spcPct val="35000"/>
              </a:spcAft>
            </a:pPr>
            <a:r>
              <a:rPr lang="en-US" sz="1600" spc="-15" dirty="0">
                <a:solidFill>
                  <a:schemeClr val="bg2">
                    <a:lumMod val="75000"/>
                  </a:schemeClr>
                </a:solidFill>
                <a:cs typeface="Calibri"/>
              </a:rPr>
              <a:t>PNS lesions </a:t>
            </a:r>
          </a:p>
        </p:txBody>
      </p:sp>
      <p:sp>
        <p:nvSpPr>
          <p:cNvPr id="84" name="Rectangle 83"/>
          <p:cNvSpPr/>
          <p:nvPr/>
        </p:nvSpPr>
        <p:spPr>
          <a:xfrm>
            <a:off x="1762598" y="4020251"/>
            <a:ext cx="8460940" cy="67042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285750" lvl="0" indent="-285750" defTabSz="622300">
              <a:lnSpc>
                <a:spcPct val="90000"/>
              </a:lnSpc>
              <a:spcBef>
                <a:spcPct val="0"/>
              </a:spcBef>
              <a:spcAft>
                <a:spcPct val="35000"/>
              </a:spcAft>
              <a:buFont typeface="Arial" panose="020B0604020202020204" pitchFamily="34" charset="0"/>
              <a:buChar char="•"/>
            </a:pPr>
            <a:r>
              <a:rPr lang="en-US" sz="1400" dirty="0" smtClean="0">
                <a:solidFill>
                  <a:srgbClr val="DDE9EC">
                    <a:lumMod val="75000"/>
                  </a:srgbClr>
                </a:solidFill>
                <a:cs typeface="Calibri"/>
              </a:rPr>
              <a:t>(Ex: </a:t>
            </a:r>
            <a:r>
              <a:rPr lang="en-US" sz="1400" spc="-10" dirty="0" smtClean="0">
                <a:solidFill>
                  <a:srgbClr val="DDE9EC">
                    <a:lumMod val="75000"/>
                  </a:srgbClr>
                </a:solidFill>
                <a:cs typeface="Calibri"/>
              </a:rPr>
              <a:t>polyneuropathy) </a:t>
            </a:r>
            <a:r>
              <a:rPr lang="en-US" sz="1400" dirty="0" smtClean="0">
                <a:solidFill>
                  <a:prstClr val="black">
                    <a:hueOff val="0"/>
                    <a:satOff val="0"/>
                    <a:lumOff val="0"/>
                    <a:alphaOff val="0"/>
                  </a:prstClr>
                </a:solidFill>
                <a:cs typeface="Calibri"/>
              </a:rPr>
              <a:t>injury</a:t>
            </a:r>
            <a:r>
              <a:rPr lang="en-US" sz="1400" spc="-30" dirty="0" smtClean="0">
                <a:solidFill>
                  <a:prstClr val="black">
                    <a:hueOff val="0"/>
                    <a:satOff val="0"/>
                    <a:lumOff val="0"/>
                    <a:alphaOff val="0"/>
                  </a:prstClr>
                </a:solidFill>
                <a:cs typeface="Calibri"/>
              </a:rPr>
              <a:t> </a:t>
            </a:r>
            <a:r>
              <a:rPr lang="en-US" sz="1400" spc="-15" dirty="0" smtClean="0">
                <a:solidFill>
                  <a:prstClr val="black">
                    <a:hueOff val="0"/>
                    <a:satOff val="0"/>
                    <a:lumOff val="0"/>
                    <a:alphaOff val="0"/>
                  </a:prstClr>
                </a:solidFill>
                <a:cs typeface="Calibri"/>
              </a:rPr>
              <a:t>to </a:t>
            </a:r>
            <a:r>
              <a:rPr lang="en-US" sz="1400" spc="-5" dirty="0" smtClean="0">
                <a:solidFill>
                  <a:prstClr val="black">
                    <a:hueOff val="0"/>
                    <a:satOff val="0"/>
                    <a:lumOff val="0"/>
                    <a:alphaOff val="0"/>
                  </a:prstClr>
                </a:solidFill>
                <a:cs typeface="Calibri"/>
              </a:rPr>
              <a:t>sensory </a:t>
            </a:r>
            <a:r>
              <a:rPr lang="en-US" sz="1400" spc="-10" dirty="0" smtClean="0">
                <a:solidFill>
                  <a:prstClr val="black">
                    <a:hueOff val="0"/>
                    <a:satOff val="0"/>
                    <a:lumOff val="0"/>
                    <a:alphaOff val="0"/>
                  </a:prstClr>
                </a:solidFill>
                <a:cs typeface="Calibri"/>
              </a:rPr>
              <a:t>receptors </a:t>
            </a:r>
            <a:r>
              <a:rPr lang="en-US" sz="1400" dirty="0" smtClean="0">
                <a:solidFill>
                  <a:prstClr val="black">
                    <a:hueOff val="0"/>
                    <a:satOff val="0"/>
                    <a:lumOff val="0"/>
                    <a:alphaOff val="0"/>
                  </a:prstClr>
                </a:solidFill>
                <a:cs typeface="Calibri"/>
              </a:rPr>
              <a:t>and </a:t>
            </a:r>
            <a:r>
              <a:rPr lang="en-US" sz="1400" spc="-10" dirty="0" smtClean="0">
                <a:solidFill>
                  <a:prstClr val="black">
                    <a:hueOff val="0"/>
                    <a:satOff val="0"/>
                    <a:lumOff val="0"/>
                    <a:alphaOff val="0"/>
                  </a:prstClr>
                </a:solidFill>
                <a:cs typeface="Calibri"/>
              </a:rPr>
              <a:t>afferent</a:t>
            </a:r>
            <a:r>
              <a:rPr lang="en-US" sz="1400" spc="-55" dirty="0" smtClean="0">
                <a:solidFill>
                  <a:prstClr val="black">
                    <a:hueOff val="0"/>
                    <a:satOff val="0"/>
                    <a:lumOff val="0"/>
                    <a:alphaOff val="0"/>
                  </a:prstClr>
                </a:solidFill>
                <a:cs typeface="Calibri"/>
              </a:rPr>
              <a:t> </a:t>
            </a:r>
            <a:r>
              <a:rPr lang="en-US" sz="1400" spc="-5" dirty="0" smtClean="0">
                <a:solidFill>
                  <a:prstClr val="black">
                    <a:hueOff val="0"/>
                    <a:satOff val="0"/>
                    <a:lumOff val="0"/>
                    <a:alphaOff val="0"/>
                  </a:prstClr>
                </a:solidFill>
                <a:cs typeface="Calibri"/>
              </a:rPr>
              <a:t>neurons.</a:t>
            </a:r>
          </a:p>
          <a:p>
            <a:pPr marL="285750" indent="-285750" defTabSz="622300">
              <a:lnSpc>
                <a:spcPct val="90000"/>
              </a:lnSpc>
              <a:spcBef>
                <a:spcPct val="0"/>
              </a:spcBef>
              <a:spcAft>
                <a:spcPct val="35000"/>
              </a:spcAft>
              <a:buFont typeface="Arial" panose="020B0604020202020204" pitchFamily="34" charset="0"/>
              <a:buChar char="•"/>
            </a:pPr>
            <a:r>
              <a:rPr lang="en-US" sz="1400" dirty="0" smtClean="0">
                <a:solidFill>
                  <a:schemeClr val="tx1"/>
                </a:solidFill>
              </a:rPr>
              <a:t>Cause ataxia because there is loss of the sense of joint position proprioception. Broad-based, high-stepping, stamping gait develops. </a:t>
            </a:r>
          </a:p>
        </p:txBody>
      </p:sp>
      <p:sp>
        <p:nvSpPr>
          <p:cNvPr id="95" name="Rectangle 94"/>
          <p:cNvSpPr/>
          <p:nvPr/>
        </p:nvSpPr>
        <p:spPr>
          <a:xfrm>
            <a:off x="609460" y="5167074"/>
            <a:ext cx="3769086" cy="107023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285750" lvl="0" indent="-285750" defTabSz="622300">
              <a:lnSpc>
                <a:spcPct val="90000"/>
              </a:lnSpc>
              <a:spcBef>
                <a:spcPct val="0"/>
              </a:spcBef>
              <a:spcAft>
                <a:spcPct val="35000"/>
              </a:spcAft>
              <a:buFont typeface="Arial" panose="020B0604020202020204" pitchFamily="34" charset="0"/>
              <a:buChar char="•"/>
            </a:pPr>
            <a:r>
              <a:rPr lang="en-US" sz="1400" dirty="0">
                <a:solidFill>
                  <a:schemeClr val="tx1"/>
                </a:solidFill>
              </a:rPr>
              <a:t>This ataxia is made worse by removal of additional sensory input (</a:t>
            </a:r>
            <a:r>
              <a:rPr lang="en-US" sz="1400" dirty="0">
                <a:solidFill>
                  <a:schemeClr val="bg2">
                    <a:lumMod val="75000"/>
                  </a:schemeClr>
                </a:solidFill>
              </a:rPr>
              <a:t>e.g. vision</a:t>
            </a:r>
            <a:r>
              <a:rPr lang="en-US" sz="1400" dirty="0">
                <a:solidFill>
                  <a:schemeClr val="tx1"/>
                </a:solidFill>
              </a:rPr>
              <a:t>)</a:t>
            </a:r>
            <a:endParaRPr lang="en-US" sz="1400" spc="-20" dirty="0" smtClean="0">
              <a:solidFill>
                <a:prstClr val="black">
                  <a:hueOff val="0"/>
                  <a:satOff val="0"/>
                  <a:lumOff val="0"/>
                  <a:alphaOff val="0"/>
                </a:prstClr>
              </a:solidFill>
              <a:cs typeface="Calibri"/>
            </a:endParaRPr>
          </a:p>
          <a:p>
            <a:pPr marL="285750" indent="-285750" defTabSz="622300">
              <a:lnSpc>
                <a:spcPct val="90000"/>
              </a:lnSpc>
              <a:spcBef>
                <a:spcPct val="0"/>
              </a:spcBef>
              <a:spcAft>
                <a:spcPct val="35000"/>
              </a:spcAft>
              <a:buFont typeface="Arial" panose="020B0604020202020204" pitchFamily="34" charset="0"/>
              <a:buChar char="•"/>
            </a:pPr>
            <a:r>
              <a:rPr lang="en-US" sz="1400" spc="-20" dirty="0" smtClean="0">
                <a:solidFill>
                  <a:prstClr val="black">
                    <a:hueOff val="0"/>
                    <a:satOff val="0"/>
                    <a:lumOff val="0"/>
                    <a:alphaOff val="0"/>
                  </a:prstClr>
                </a:solidFill>
                <a:cs typeface="Calibri"/>
              </a:rPr>
              <a:t>Ataxia </a:t>
            </a:r>
            <a:r>
              <a:rPr lang="en-US" sz="1400" dirty="0">
                <a:solidFill>
                  <a:prstClr val="black">
                    <a:hueOff val="0"/>
                    <a:satOff val="0"/>
                    <a:lumOff val="0"/>
                    <a:alphaOff val="0"/>
                  </a:prstClr>
                </a:solidFill>
                <a:cs typeface="Calibri"/>
              </a:rPr>
              <a:t>is made </a:t>
            </a:r>
            <a:r>
              <a:rPr lang="en-US" sz="1400" spc="-15" dirty="0">
                <a:solidFill>
                  <a:prstClr val="black">
                    <a:hueOff val="0"/>
                    <a:satOff val="0"/>
                    <a:lumOff val="0"/>
                    <a:alphaOff val="0"/>
                  </a:prstClr>
                </a:solidFill>
                <a:cs typeface="Calibri"/>
              </a:rPr>
              <a:t>worse </a:t>
            </a:r>
            <a:r>
              <a:rPr lang="en-US" sz="1400" dirty="0">
                <a:solidFill>
                  <a:prstClr val="black">
                    <a:hueOff val="0"/>
                    <a:satOff val="0"/>
                    <a:lumOff val="0"/>
                    <a:alphaOff val="0"/>
                  </a:prstClr>
                </a:solidFill>
                <a:cs typeface="Calibri"/>
              </a:rPr>
              <a:t>in the </a:t>
            </a:r>
            <a:r>
              <a:rPr lang="en-US" sz="1400" spc="-5" dirty="0">
                <a:solidFill>
                  <a:prstClr val="black">
                    <a:hueOff val="0"/>
                    <a:satOff val="0"/>
                    <a:lumOff val="0"/>
                    <a:alphaOff val="0"/>
                  </a:prstClr>
                </a:solidFill>
                <a:cs typeface="Calibri"/>
              </a:rPr>
              <a:t>dark or no</a:t>
            </a:r>
            <a:r>
              <a:rPr lang="en-US" sz="1400" spc="-110" dirty="0">
                <a:solidFill>
                  <a:prstClr val="black">
                    <a:hueOff val="0"/>
                    <a:satOff val="0"/>
                    <a:lumOff val="0"/>
                    <a:alphaOff val="0"/>
                  </a:prstClr>
                </a:solidFill>
                <a:cs typeface="Calibri"/>
              </a:rPr>
              <a:t> </a:t>
            </a:r>
            <a:r>
              <a:rPr lang="en-US" sz="1400" spc="-5" dirty="0">
                <a:solidFill>
                  <a:prstClr val="black">
                    <a:hueOff val="0"/>
                    <a:satOff val="0"/>
                    <a:lumOff val="0"/>
                    <a:alphaOff val="0"/>
                  </a:prstClr>
                </a:solidFill>
                <a:cs typeface="Calibri"/>
              </a:rPr>
              <a:t>vision</a:t>
            </a:r>
            <a:r>
              <a:rPr lang="en-US" sz="1400" spc="-5" dirty="0" smtClean="0">
                <a:solidFill>
                  <a:prstClr val="black">
                    <a:hueOff val="0"/>
                    <a:satOff val="0"/>
                    <a:lumOff val="0"/>
                    <a:alphaOff val="0"/>
                  </a:prstClr>
                </a:solidFill>
                <a:cs typeface="Calibri"/>
              </a:rPr>
              <a:t>.</a:t>
            </a:r>
            <a:r>
              <a:rPr lang="en-US" sz="1400" dirty="0">
                <a:solidFill>
                  <a:schemeClr val="tx1"/>
                </a:solidFill>
              </a:rPr>
              <a:t> First described in sensory ataxia of </a:t>
            </a:r>
            <a:r>
              <a:rPr lang="en-US" sz="1400" dirty="0" err="1">
                <a:solidFill>
                  <a:schemeClr val="tx1"/>
                </a:solidFill>
              </a:rPr>
              <a:t>tabes</a:t>
            </a:r>
            <a:r>
              <a:rPr lang="en-US" sz="1400" dirty="0">
                <a:solidFill>
                  <a:schemeClr val="tx1"/>
                </a:solidFill>
              </a:rPr>
              <a:t> dorsalis, this is the basis of Romberg's test. </a:t>
            </a:r>
          </a:p>
        </p:txBody>
      </p:sp>
      <p:sp>
        <p:nvSpPr>
          <p:cNvPr id="99" name="Rectangle 98"/>
          <p:cNvSpPr/>
          <p:nvPr/>
        </p:nvSpPr>
        <p:spPr>
          <a:xfrm>
            <a:off x="1762598" y="2819133"/>
            <a:ext cx="8460940" cy="437543"/>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r>
              <a:rPr lang="en-US" sz="1400" dirty="0" smtClean="0">
                <a:solidFill>
                  <a:schemeClr val="tx1"/>
                </a:solidFill>
              </a:rPr>
              <a:t>Failure of proprioceptive information to the CNS. May be due to disorders of spinal cord or peripheral nerves.</a:t>
            </a:r>
          </a:p>
          <a:p>
            <a:r>
              <a:rPr lang="en-US" sz="1400" dirty="0">
                <a:solidFill>
                  <a:schemeClr val="tx1"/>
                </a:solidFill>
              </a:rPr>
              <a:t>Can be compensated for by visual inputs</a:t>
            </a:r>
            <a:r>
              <a:rPr lang="en-US" sz="1400" dirty="0" smtClean="0">
                <a:solidFill>
                  <a:schemeClr val="tx1"/>
                </a:solidFill>
              </a:rPr>
              <a:t>. </a:t>
            </a:r>
          </a:p>
        </p:txBody>
      </p:sp>
      <p:cxnSp>
        <p:nvCxnSpPr>
          <p:cNvPr id="106" name="Straight Connector 105"/>
          <p:cNvCxnSpPr>
            <a:stCxn id="62" idx="2"/>
          </p:cNvCxnSpPr>
          <p:nvPr/>
        </p:nvCxnSpPr>
        <p:spPr>
          <a:xfrm>
            <a:off x="2806714" y="2703467"/>
            <a:ext cx="0" cy="102162"/>
          </a:xfrm>
          <a:prstGeom prst="line">
            <a:avLst/>
          </a:prstGeom>
        </p:spPr>
        <p:style>
          <a:lnRef idx="1">
            <a:schemeClr val="accent2"/>
          </a:lnRef>
          <a:fillRef idx="0">
            <a:schemeClr val="accent2"/>
          </a:fillRef>
          <a:effectRef idx="0">
            <a:schemeClr val="accent2"/>
          </a:effectRef>
          <a:fontRef idx="minor">
            <a:schemeClr val="tx1"/>
          </a:fontRef>
        </p:style>
      </p:cxnSp>
      <p:cxnSp>
        <p:nvCxnSpPr>
          <p:cNvPr id="11" name="Straight Connector 10"/>
          <p:cNvCxnSpPr>
            <a:stCxn id="99" idx="2"/>
            <a:endCxn id="79" idx="0"/>
          </p:cNvCxnSpPr>
          <p:nvPr/>
        </p:nvCxnSpPr>
        <p:spPr>
          <a:xfrm>
            <a:off x="5993068" y="3256676"/>
            <a:ext cx="0" cy="162811"/>
          </a:xfrm>
          <a:prstGeom prst="line">
            <a:avLst/>
          </a:prstGeom>
        </p:spPr>
        <p:style>
          <a:lnRef idx="1">
            <a:schemeClr val="accent2"/>
          </a:lnRef>
          <a:fillRef idx="0">
            <a:schemeClr val="accent2"/>
          </a:fillRef>
          <a:effectRef idx="0">
            <a:schemeClr val="accent2"/>
          </a:effectRef>
          <a:fontRef idx="minor">
            <a:schemeClr val="tx1"/>
          </a:fontRef>
        </p:style>
      </p:cxnSp>
      <p:cxnSp>
        <p:nvCxnSpPr>
          <p:cNvPr id="14" name="Straight Connector 13"/>
          <p:cNvCxnSpPr>
            <a:stCxn id="79" idx="2"/>
            <a:endCxn id="84" idx="0"/>
          </p:cNvCxnSpPr>
          <p:nvPr/>
        </p:nvCxnSpPr>
        <p:spPr>
          <a:xfrm>
            <a:off x="5993068" y="3826441"/>
            <a:ext cx="0" cy="193810"/>
          </a:xfrm>
          <a:prstGeom prst="line">
            <a:avLst/>
          </a:prstGeom>
        </p:spPr>
        <p:style>
          <a:lnRef idx="1">
            <a:schemeClr val="accent2"/>
          </a:lnRef>
          <a:fillRef idx="0">
            <a:schemeClr val="accent2"/>
          </a:fillRef>
          <a:effectRef idx="0">
            <a:schemeClr val="accent2"/>
          </a:effectRef>
          <a:fontRef idx="minor">
            <a:schemeClr val="tx1"/>
          </a:fontRef>
        </p:style>
      </p:cxnSp>
      <p:cxnSp>
        <p:nvCxnSpPr>
          <p:cNvPr id="19" name="Straight Connector 18"/>
          <p:cNvCxnSpPr>
            <a:stCxn id="84" idx="2"/>
          </p:cNvCxnSpPr>
          <p:nvPr/>
        </p:nvCxnSpPr>
        <p:spPr>
          <a:xfrm>
            <a:off x="5993068" y="4690680"/>
            <a:ext cx="0" cy="178480"/>
          </a:xfrm>
          <a:prstGeom prst="line">
            <a:avLst/>
          </a:prstGeom>
        </p:spPr>
        <p:style>
          <a:lnRef idx="1">
            <a:schemeClr val="accent2"/>
          </a:lnRef>
          <a:fillRef idx="0">
            <a:schemeClr val="accent2"/>
          </a:fillRef>
          <a:effectRef idx="0">
            <a:schemeClr val="accent2"/>
          </a:effectRef>
          <a:fontRef idx="minor">
            <a:schemeClr val="tx1"/>
          </a:fontRef>
        </p:style>
      </p:cxnSp>
      <p:cxnSp>
        <p:nvCxnSpPr>
          <p:cNvPr id="21" name="Straight Connector 20"/>
          <p:cNvCxnSpPr/>
          <p:nvPr/>
        </p:nvCxnSpPr>
        <p:spPr>
          <a:xfrm>
            <a:off x="5993068" y="4869160"/>
            <a:ext cx="3845760"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49" name="Straight Connector 48"/>
          <p:cNvCxnSpPr/>
          <p:nvPr/>
        </p:nvCxnSpPr>
        <p:spPr>
          <a:xfrm>
            <a:off x="2422004" y="4869160"/>
            <a:ext cx="3571064"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23" name="Straight Arrow Connector 22"/>
          <p:cNvCxnSpPr/>
          <p:nvPr/>
        </p:nvCxnSpPr>
        <p:spPr>
          <a:xfrm>
            <a:off x="2422004" y="4869160"/>
            <a:ext cx="0" cy="21602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53" name="Straight Arrow Connector 52"/>
          <p:cNvCxnSpPr/>
          <p:nvPr/>
        </p:nvCxnSpPr>
        <p:spPr>
          <a:xfrm>
            <a:off x="9838828" y="4869160"/>
            <a:ext cx="0" cy="21602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55" name="Rectangle 54"/>
          <p:cNvSpPr/>
          <p:nvPr/>
        </p:nvSpPr>
        <p:spPr>
          <a:xfrm>
            <a:off x="7810317" y="5171021"/>
            <a:ext cx="3769086" cy="107023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285750" indent="-285750" defTabSz="622300">
              <a:lnSpc>
                <a:spcPct val="90000"/>
              </a:lnSpc>
              <a:spcBef>
                <a:spcPct val="0"/>
              </a:spcBef>
              <a:spcAft>
                <a:spcPct val="35000"/>
              </a:spcAft>
              <a:buFont typeface="Arial" panose="020B0604020202020204" pitchFamily="34" charset="0"/>
              <a:buChar char="•"/>
            </a:pPr>
            <a:r>
              <a:rPr lang="en-US" sz="1400" dirty="0">
                <a:solidFill>
                  <a:schemeClr val="tx1"/>
                </a:solidFill>
              </a:rPr>
              <a:t>Romberg's test. Ask the patient to close the </a:t>
            </a:r>
            <a:r>
              <a:rPr lang="en-US" sz="1400" dirty="0" smtClean="0">
                <a:solidFill>
                  <a:schemeClr val="tx1"/>
                </a:solidFill>
              </a:rPr>
              <a:t>eyes </a:t>
            </a:r>
            <a:r>
              <a:rPr lang="en-US" sz="1400" dirty="0" smtClean="0">
                <a:cs typeface="Calibri"/>
              </a:rPr>
              <a:t>while </a:t>
            </a:r>
            <a:r>
              <a:rPr lang="en-US" sz="1400" spc="-10" dirty="0">
                <a:cs typeface="Calibri"/>
              </a:rPr>
              <a:t>standing </a:t>
            </a:r>
            <a:r>
              <a:rPr lang="en-US" sz="1400" dirty="0">
                <a:cs typeface="Calibri"/>
              </a:rPr>
              <a:t>with </a:t>
            </a:r>
            <a:r>
              <a:rPr lang="en-US" sz="1400" spc="-20" dirty="0">
                <a:cs typeface="Calibri"/>
              </a:rPr>
              <a:t>feet </a:t>
            </a:r>
            <a:r>
              <a:rPr lang="en-US" sz="1400" spc="-40" dirty="0">
                <a:cs typeface="Calibri"/>
              </a:rPr>
              <a:t>together. </a:t>
            </a:r>
          </a:p>
          <a:p>
            <a:pPr marL="285750" indent="-285750" defTabSz="622300">
              <a:lnSpc>
                <a:spcPct val="90000"/>
              </a:lnSpc>
              <a:spcBef>
                <a:spcPct val="0"/>
              </a:spcBef>
              <a:spcAft>
                <a:spcPct val="35000"/>
              </a:spcAft>
              <a:buFont typeface="Arial" panose="020B0604020202020204" pitchFamily="34" charset="0"/>
              <a:buChar char="•"/>
            </a:pPr>
            <a:r>
              <a:rPr lang="en-US" sz="1400" spc="-5" dirty="0">
                <a:cs typeface="Calibri"/>
              </a:rPr>
              <a:t>The </a:t>
            </a:r>
            <a:r>
              <a:rPr lang="en-US" sz="1400" spc="-15" dirty="0">
                <a:cs typeface="Calibri"/>
              </a:rPr>
              <a:t>affected </a:t>
            </a:r>
            <a:r>
              <a:rPr lang="en-US" sz="1400" spc="-10" dirty="0">
                <a:cs typeface="Calibri"/>
              </a:rPr>
              <a:t>patient becomes </a:t>
            </a:r>
            <a:r>
              <a:rPr lang="en-US" sz="1400" spc="-10" dirty="0" smtClean="0">
                <a:cs typeface="Calibri"/>
              </a:rPr>
              <a:t>unstable </a:t>
            </a:r>
            <a:r>
              <a:rPr lang="en-US" sz="1400" dirty="0" smtClean="0">
                <a:solidFill>
                  <a:schemeClr val="accent2">
                    <a:lumMod val="75000"/>
                  </a:schemeClr>
                </a:solidFill>
                <a:cs typeface="Calibri"/>
              </a:rPr>
              <a:t>(</a:t>
            </a:r>
            <a:r>
              <a:rPr lang="en-US" sz="1400" spc="-10" dirty="0" err="1" smtClean="0">
                <a:solidFill>
                  <a:schemeClr val="accent2">
                    <a:lumMod val="75000"/>
                  </a:schemeClr>
                </a:solidFill>
                <a:cs typeface="Calibri"/>
              </a:rPr>
              <a:t>Romerg`s</a:t>
            </a:r>
            <a:r>
              <a:rPr lang="en-US" sz="1400" spc="-15" dirty="0" smtClean="0">
                <a:solidFill>
                  <a:schemeClr val="accent2">
                    <a:lumMod val="75000"/>
                  </a:schemeClr>
                </a:solidFill>
                <a:cs typeface="Calibri"/>
              </a:rPr>
              <a:t> </a:t>
            </a:r>
            <a:r>
              <a:rPr lang="en-US" sz="1400" spc="-10" dirty="0">
                <a:solidFill>
                  <a:schemeClr val="accent2">
                    <a:lumMod val="75000"/>
                  </a:schemeClr>
                </a:solidFill>
                <a:cs typeface="Calibri"/>
              </a:rPr>
              <a:t>test</a:t>
            </a:r>
            <a:r>
              <a:rPr lang="en-US" sz="1400" spc="-10" dirty="0" smtClean="0">
                <a:solidFill>
                  <a:schemeClr val="accent2">
                    <a:lumMod val="75000"/>
                  </a:schemeClr>
                </a:solidFill>
                <a:cs typeface="Calibri"/>
              </a:rPr>
              <a:t>).</a:t>
            </a:r>
            <a:endParaRPr lang="en-US" sz="1400" dirty="0">
              <a:solidFill>
                <a:schemeClr val="accent2">
                  <a:lumMod val="75000"/>
                </a:schemeClr>
              </a:solidFill>
              <a:cs typeface="Calibri"/>
            </a:endParaRPr>
          </a:p>
        </p:txBody>
      </p:sp>
    </p:spTree>
    <p:extLst>
      <p:ext uri="{BB962C8B-B14F-4D97-AF65-F5344CB8AC3E}">
        <p14:creationId xmlns:p14="http://schemas.microsoft.com/office/powerpoint/2010/main" val="9887065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spc="-50" dirty="0">
                <a:cs typeface="Calibri"/>
              </a:rPr>
              <a:t>Cont.</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35</a:t>
            </a:fld>
            <a:endParaRPr lang="en-US" dirty="0"/>
          </a:p>
        </p:txBody>
      </p:sp>
      <p:sp>
        <p:nvSpPr>
          <p:cNvPr id="4" name="Content Placeholder 3"/>
          <p:cNvSpPr>
            <a:spLocks noGrp="1"/>
          </p:cNvSpPr>
          <p:nvPr>
            <p:ph sz="quarter" idx="1"/>
          </p:nvPr>
        </p:nvSpPr>
        <p:spPr/>
        <p:txBody>
          <a:bodyPr>
            <a:normAutofit/>
          </a:bodyPr>
          <a:lstStyle/>
          <a:p>
            <a:r>
              <a:rPr lang="en-US" sz="1800" spc="-5" dirty="0" smtClean="0">
                <a:solidFill>
                  <a:schemeClr val="accent2">
                    <a:lumMod val="75000"/>
                  </a:schemeClr>
                </a:solidFill>
                <a:cs typeface="Calibri"/>
              </a:rPr>
              <a:t>Motor </a:t>
            </a:r>
            <a:r>
              <a:rPr lang="en-US" sz="1800" spc="-20" dirty="0" smtClean="0">
                <a:solidFill>
                  <a:schemeClr val="accent2">
                    <a:lumMod val="75000"/>
                  </a:schemeClr>
                </a:solidFill>
                <a:cs typeface="Calibri"/>
              </a:rPr>
              <a:t>ataxia: </a:t>
            </a:r>
            <a:r>
              <a:rPr lang="en-US" sz="1800" spc="-10" dirty="0" smtClean="0">
                <a:cs typeface="Calibri"/>
              </a:rPr>
              <a:t>caused </a:t>
            </a:r>
            <a:r>
              <a:rPr lang="en-US" sz="1800" spc="-15" dirty="0" smtClean="0">
                <a:cs typeface="Calibri"/>
              </a:rPr>
              <a:t>by </a:t>
            </a:r>
            <a:r>
              <a:rPr lang="en-US" sz="1800" spc="-10" dirty="0" smtClean="0">
                <a:cs typeface="Calibri"/>
              </a:rPr>
              <a:t>cerebellar</a:t>
            </a:r>
            <a:r>
              <a:rPr lang="en-US" sz="1800" spc="30" dirty="0" smtClean="0">
                <a:cs typeface="Calibri"/>
              </a:rPr>
              <a:t> </a:t>
            </a:r>
            <a:r>
              <a:rPr lang="en-US" sz="1800" spc="-20" dirty="0" smtClean="0">
                <a:cs typeface="Calibri"/>
              </a:rPr>
              <a:t>disorders.</a:t>
            </a:r>
          </a:p>
          <a:p>
            <a:endParaRPr lang="en-US" sz="1800" dirty="0"/>
          </a:p>
        </p:txBody>
      </p:sp>
      <p:sp>
        <p:nvSpPr>
          <p:cNvPr id="5" name="Content Placeholder 4"/>
          <p:cNvSpPr>
            <a:spLocks noGrp="1"/>
          </p:cNvSpPr>
          <p:nvPr>
            <p:ph sz="quarter" idx="2"/>
          </p:nvPr>
        </p:nvSpPr>
        <p:spPr/>
        <p:txBody>
          <a:bodyPr/>
          <a:lstStyle/>
          <a:p>
            <a:r>
              <a:rPr lang="en-US" sz="1800" spc="-5" dirty="0" smtClean="0">
                <a:solidFill>
                  <a:schemeClr val="accent2">
                    <a:lumMod val="75000"/>
                  </a:schemeClr>
                </a:solidFill>
                <a:cs typeface="Calibri"/>
              </a:rPr>
              <a:t>Features of cerebellar ataxia:</a:t>
            </a:r>
          </a:p>
          <a:p>
            <a:endParaRPr lang="en-US" dirty="0"/>
          </a:p>
        </p:txBody>
      </p:sp>
      <p:cxnSp>
        <p:nvCxnSpPr>
          <p:cNvPr id="6" name="Straight Connector 5"/>
          <p:cNvCxnSpPr/>
          <p:nvPr/>
        </p:nvCxnSpPr>
        <p:spPr>
          <a:xfrm>
            <a:off x="6094412" y="1143000"/>
            <a:ext cx="0" cy="5213350"/>
          </a:xfrm>
          <a:prstGeom prst="line">
            <a:avLst/>
          </a:prstGeom>
          <a:ln>
            <a:prstDash val="dashDot"/>
          </a:ln>
        </p:spPr>
        <p:style>
          <a:lnRef idx="1">
            <a:schemeClr val="accent2"/>
          </a:lnRef>
          <a:fillRef idx="0">
            <a:schemeClr val="accent2"/>
          </a:fillRef>
          <a:effectRef idx="0">
            <a:schemeClr val="accent2"/>
          </a:effectRef>
          <a:fontRef idx="minor">
            <a:schemeClr val="tx1"/>
          </a:fontRef>
        </p:style>
      </p:cxnSp>
      <p:graphicFrame>
        <p:nvGraphicFramePr>
          <p:cNvPr id="7" name="Diagram 6"/>
          <p:cNvGraphicFramePr/>
          <p:nvPr>
            <p:extLst>
              <p:ext uri="{D42A27DB-BD31-4B8C-83A1-F6EECF244321}">
                <p14:modId xmlns:p14="http://schemas.microsoft.com/office/powerpoint/2010/main" val="690634286"/>
              </p:ext>
            </p:extLst>
          </p:nvPr>
        </p:nvGraphicFramePr>
        <p:xfrm>
          <a:off x="605036" y="1812955"/>
          <a:ext cx="5400274" cy="3033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extLst>
              <p:ext uri="{D42A27DB-BD31-4B8C-83A1-F6EECF244321}">
                <p14:modId xmlns:p14="http://schemas.microsoft.com/office/powerpoint/2010/main" val="306832968"/>
              </p:ext>
            </p:extLst>
          </p:nvPr>
        </p:nvGraphicFramePr>
        <p:xfrm>
          <a:off x="6310436" y="1812955"/>
          <a:ext cx="5472608" cy="30333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Rectangle 8"/>
          <p:cNvSpPr/>
          <p:nvPr/>
        </p:nvSpPr>
        <p:spPr>
          <a:xfrm>
            <a:off x="605036" y="5113078"/>
            <a:ext cx="5489376" cy="830997"/>
          </a:xfrm>
          <a:prstGeom prst="rect">
            <a:avLst/>
          </a:prstGeom>
        </p:spPr>
        <p:txBody>
          <a:bodyPr wrap="square">
            <a:spAutoFit/>
          </a:bodyPr>
          <a:lstStyle/>
          <a:p>
            <a:pPr marL="285750" indent="-285750">
              <a:buFont typeface="Arial" panose="020B0604020202020204" pitchFamily="34" charset="0"/>
              <a:buChar char="•"/>
            </a:pPr>
            <a:r>
              <a:rPr lang="en-US" sz="1600" spc="-10" dirty="0" smtClean="0">
                <a:solidFill>
                  <a:srgbClr val="00B050"/>
                </a:solidFill>
                <a:cs typeface="Calibri"/>
              </a:rPr>
              <a:t>Motor ataxia = cerebellar ataxia. </a:t>
            </a:r>
          </a:p>
          <a:p>
            <a:pPr marL="285750" indent="-285750">
              <a:buFont typeface="Arial" panose="020B0604020202020204" pitchFamily="34" charset="0"/>
              <a:buChar char="•"/>
            </a:pPr>
            <a:r>
              <a:rPr lang="en-US" sz="1600" spc="-10" dirty="0" smtClean="0">
                <a:solidFill>
                  <a:srgbClr val="00B050"/>
                </a:solidFill>
                <a:cs typeface="Calibri"/>
              </a:rPr>
              <a:t>Control of rate (slow or fast) range(distance ) force and direction of movement is lost duo to loss of motor control. </a:t>
            </a:r>
            <a:endParaRPr lang="en-US" sz="1600" spc="-10" dirty="0">
              <a:solidFill>
                <a:srgbClr val="00B050"/>
              </a:solidFill>
              <a:cs typeface="Calibri"/>
            </a:endParaRPr>
          </a:p>
        </p:txBody>
      </p:sp>
      <p:sp>
        <p:nvSpPr>
          <p:cNvPr id="10" name="Rectangle 9"/>
          <p:cNvSpPr/>
          <p:nvPr/>
        </p:nvSpPr>
        <p:spPr>
          <a:xfrm>
            <a:off x="6076730" y="4846255"/>
            <a:ext cx="5484952" cy="1569660"/>
          </a:xfrm>
          <a:prstGeom prst="rect">
            <a:avLst/>
          </a:prstGeom>
        </p:spPr>
        <p:txBody>
          <a:bodyPr wrap="square">
            <a:spAutoFit/>
          </a:bodyPr>
          <a:lstStyle/>
          <a:p>
            <a:pPr marL="285750" indent="-285750">
              <a:buFont typeface="Arial" panose="020B0604020202020204" pitchFamily="34" charset="0"/>
              <a:buChar char="•"/>
            </a:pPr>
            <a:r>
              <a:rPr lang="en-US" sz="1600" spc="-10" dirty="0" smtClean="0">
                <a:solidFill>
                  <a:srgbClr val="00B050"/>
                </a:solidFill>
                <a:cs typeface="Calibri"/>
              </a:rPr>
              <a:t>How can we differentiate between cerebellar or dorsal column ataxia? If it was cerebellar or motor ataxia the imbalance would be there whether the patient closed his eyes or had them opened if it was in the dorsal </a:t>
            </a:r>
            <a:r>
              <a:rPr lang="en-US" sz="1600" spc="-10" dirty="0" err="1" smtClean="0">
                <a:solidFill>
                  <a:srgbClr val="00B050"/>
                </a:solidFill>
                <a:cs typeface="Calibri"/>
              </a:rPr>
              <a:t>coloumn</a:t>
            </a:r>
            <a:r>
              <a:rPr lang="en-US" sz="1600" spc="-10" dirty="0" smtClean="0">
                <a:solidFill>
                  <a:srgbClr val="00B050"/>
                </a:solidFill>
                <a:cs typeface="Calibri"/>
              </a:rPr>
              <a:t> or a sensory ataxia the patient will loose balance when his eyes are closed (positive </a:t>
            </a:r>
            <a:r>
              <a:rPr lang="en-US" sz="1600" spc="-10" dirty="0" err="1" smtClean="0">
                <a:solidFill>
                  <a:srgbClr val="00B050"/>
                </a:solidFill>
                <a:cs typeface="Calibri"/>
              </a:rPr>
              <a:t>romberg</a:t>
            </a:r>
            <a:r>
              <a:rPr lang="en-US" sz="1600" spc="-10" dirty="0" smtClean="0">
                <a:solidFill>
                  <a:srgbClr val="00B050"/>
                </a:solidFill>
                <a:cs typeface="Calibri"/>
              </a:rPr>
              <a:t> test).</a:t>
            </a:r>
            <a:endParaRPr lang="en-US" sz="1600" spc="-10" dirty="0">
              <a:solidFill>
                <a:srgbClr val="00B050"/>
              </a:solidFill>
              <a:cs typeface="Calibri"/>
            </a:endParaRPr>
          </a:p>
        </p:txBody>
      </p:sp>
    </p:spTree>
    <p:extLst>
      <p:ext uri="{BB962C8B-B14F-4D97-AF65-F5344CB8AC3E}">
        <p14:creationId xmlns:p14="http://schemas.microsoft.com/office/powerpoint/2010/main" val="8832583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spc="-15" dirty="0">
                <a:cs typeface="Calibri"/>
              </a:rPr>
              <a:t>Brown-</a:t>
            </a:r>
            <a:r>
              <a:rPr lang="en-US" sz="3200" spc="-15" dirty="0" err="1">
                <a:cs typeface="Calibri"/>
              </a:rPr>
              <a:t>séquard</a:t>
            </a:r>
            <a:r>
              <a:rPr lang="en-US" sz="3200" spc="-35" dirty="0">
                <a:cs typeface="Calibri"/>
              </a:rPr>
              <a:t> </a:t>
            </a:r>
            <a:r>
              <a:rPr lang="en-US" sz="3200" spc="-25" dirty="0">
                <a:cs typeface="Calibri"/>
              </a:rPr>
              <a:t>syndrome</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36</a:t>
            </a:fld>
            <a:endParaRPr lang="en-US" dirty="0"/>
          </a:p>
        </p:txBody>
      </p:sp>
      <p:sp>
        <p:nvSpPr>
          <p:cNvPr id="4" name="Content Placeholder 3"/>
          <p:cNvSpPr>
            <a:spLocks noGrp="1"/>
          </p:cNvSpPr>
          <p:nvPr>
            <p:ph sz="quarter" idx="1"/>
          </p:nvPr>
        </p:nvSpPr>
        <p:spPr/>
        <p:txBody>
          <a:bodyPr>
            <a:normAutofit/>
          </a:bodyPr>
          <a:lstStyle/>
          <a:p>
            <a:pPr marL="469900" indent="-457200">
              <a:buClr>
                <a:schemeClr val="accent2">
                  <a:lumMod val="75000"/>
                </a:schemeClr>
              </a:buClr>
              <a:buSzPct val="70000"/>
              <a:tabLst>
                <a:tab pos="354965" algn="l"/>
                <a:tab pos="355600" algn="l"/>
              </a:tabLst>
            </a:pPr>
            <a:r>
              <a:rPr lang="en-US" sz="1600" spc="-5" dirty="0">
                <a:solidFill>
                  <a:schemeClr val="bg1">
                    <a:lumMod val="50000"/>
                  </a:schemeClr>
                </a:solidFill>
                <a:cs typeface="Calibri"/>
              </a:rPr>
              <a:t>Is an </a:t>
            </a:r>
            <a:r>
              <a:rPr lang="en-US" sz="1600" spc="-15" dirty="0">
                <a:solidFill>
                  <a:schemeClr val="bg1">
                    <a:lumMod val="50000"/>
                  </a:schemeClr>
                </a:solidFill>
                <a:cs typeface="Calibri"/>
              </a:rPr>
              <a:t>incomplete </a:t>
            </a:r>
            <a:r>
              <a:rPr lang="en-US" sz="1600" spc="-10" dirty="0">
                <a:solidFill>
                  <a:schemeClr val="bg1">
                    <a:lumMod val="50000"/>
                  </a:schemeClr>
                </a:solidFill>
                <a:cs typeface="Calibri"/>
              </a:rPr>
              <a:t>spinal </a:t>
            </a:r>
            <a:r>
              <a:rPr lang="en-US" sz="1600" spc="-20" dirty="0">
                <a:solidFill>
                  <a:schemeClr val="bg1">
                    <a:lumMod val="50000"/>
                  </a:schemeClr>
                </a:solidFill>
                <a:cs typeface="Calibri"/>
              </a:rPr>
              <a:t>cord</a:t>
            </a:r>
            <a:r>
              <a:rPr lang="en-US" sz="1600" spc="75" dirty="0">
                <a:solidFill>
                  <a:schemeClr val="bg1">
                    <a:lumMod val="50000"/>
                  </a:schemeClr>
                </a:solidFill>
                <a:cs typeface="Calibri"/>
              </a:rPr>
              <a:t> </a:t>
            </a:r>
            <a:r>
              <a:rPr lang="en-US" sz="1600" spc="-5" dirty="0" smtClean="0">
                <a:solidFill>
                  <a:schemeClr val="bg1">
                    <a:lumMod val="50000"/>
                  </a:schemeClr>
                </a:solidFill>
                <a:cs typeface="Calibri"/>
              </a:rPr>
              <a:t>lesion.</a:t>
            </a:r>
            <a:endParaRPr lang="en-US" sz="1600" dirty="0">
              <a:solidFill>
                <a:schemeClr val="bg1">
                  <a:lumMod val="50000"/>
                </a:schemeClr>
              </a:solidFill>
              <a:cs typeface="Calibri"/>
            </a:endParaRPr>
          </a:p>
          <a:p>
            <a:pPr marL="469900" indent="-457200">
              <a:buClr>
                <a:schemeClr val="accent2">
                  <a:lumMod val="75000"/>
                </a:schemeClr>
              </a:buClr>
              <a:buSzPct val="70000"/>
              <a:tabLst>
                <a:tab pos="354965" algn="l"/>
                <a:tab pos="355600" algn="l"/>
              </a:tabLst>
            </a:pPr>
            <a:r>
              <a:rPr lang="en-US" sz="1600" spc="-10" dirty="0" err="1">
                <a:cs typeface="Calibri"/>
              </a:rPr>
              <a:t>Hemisection</a:t>
            </a:r>
            <a:r>
              <a:rPr lang="en-US" sz="1600" spc="-10" dirty="0">
                <a:cs typeface="Calibri"/>
              </a:rPr>
              <a:t> injury </a:t>
            </a:r>
            <a:r>
              <a:rPr lang="en-US" sz="1600" spc="-10" dirty="0">
                <a:solidFill>
                  <a:schemeClr val="bg1">
                    <a:lumMod val="50000"/>
                  </a:schemeClr>
                </a:solidFill>
                <a:cs typeface="Calibri"/>
              </a:rPr>
              <a:t>often </a:t>
            </a:r>
            <a:r>
              <a:rPr lang="en-US" sz="1600" spc="-5" dirty="0">
                <a:solidFill>
                  <a:schemeClr val="bg1">
                    <a:lumMod val="50000"/>
                  </a:schemeClr>
                </a:solidFill>
                <a:cs typeface="Calibri"/>
              </a:rPr>
              <a:t>in cervical</a:t>
            </a:r>
            <a:r>
              <a:rPr lang="en-US" sz="1600" spc="100" dirty="0">
                <a:solidFill>
                  <a:schemeClr val="bg1">
                    <a:lumMod val="50000"/>
                  </a:schemeClr>
                </a:solidFill>
                <a:cs typeface="Calibri"/>
              </a:rPr>
              <a:t> </a:t>
            </a:r>
            <a:r>
              <a:rPr lang="en-US" sz="1600" spc="-10" dirty="0" smtClean="0">
                <a:solidFill>
                  <a:schemeClr val="bg1">
                    <a:lumMod val="50000"/>
                  </a:schemeClr>
                </a:solidFill>
                <a:cs typeface="Calibri"/>
              </a:rPr>
              <a:t>region.</a:t>
            </a:r>
            <a:endParaRPr lang="en-US" sz="1600" dirty="0">
              <a:solidFill>
                <a:schemeClr val="bg1">
                  <a:lumMod val="50000"/>
                </a:schemeClr>
              </a:solidFill>
              <a:cs typeface="Calibri"/>
            </a:endParaRPr>
          </a:p>
          <a:p>
            <a:pPr marL="469900" indent="-457200">
              <a:buClr>
                <a:schemeClr val="accent2">
                  <a:lumMod val="75000"/>
                </a:schemeClr>
              </a:buClr>
              <a:buSzPct val="70000"/>
              <a:tabLst>
                <a:tab pos="354965" algn="l"/>
                <a:tab pos="355600" algn="l"/>
              </a:tabLst>
            </a:pPr>
            <a:r>
              <a:rPr lang="en-US" sz="1600" spc="-20" dirty="0">
                <a:solidFill>
                  <a:schemeClr val="bg1">
                    <a:lumMod val="50000"/>
                  </a:schemeClr>
                </a:solidFill>
                <a:cs typeface="Calibri"/>
              </a:rPr>
              <a:t>May </a:t>
            </a:r>
            <a:r>
              <a:rPr lang="en-US" sz="1600" spc="-5" dirty="0">
                <a:solidFill>
                  <a:schemeClr val="bg1">
                    <a:lumMod val="50000"/>
                  </a:schemeClr>
                </a:solidFill>
                <a:cs typeface="Calibri"/>
              </a:rPr>
              <a:t>be </a:t>
            </a:r>
            <a:r>
              <a:rPr lang="en-US" sz="1600" spc="-10" dirty="0">
                <a:solidFill>
                  <a:schemeClr val="bg1">
                    <a:lumMod val="50000"/>
                  </a:schemeClr>
                </a:solidFill>
                <a:cs typeface="Calibri"/>
              </a:rPr>
              <a:t>caused </a:t>
            </a:r>
            <a:r>
              <a:rPr lang="en-US" sz="1600" spc="-15" dirty="0">
                <a:solidFill>
                  <a:schemeClr val="bg1">
                    <a:lumMod val="50000"/>
                  </a:schemeClr>
                </a:solidFill>
                <a:cs typeface="Calibri"/>
              </a:rPr>
              <a:t>by </a:t>
            </a:r>
            <a:r>
              <a:rPr lang="en-US" sz="1600" b="1" spc="-15" dirty="0">
                <a:solidFill>
                  <a:schemeClr val="bg1">
                    <a:lumMod val="50000"/>
                  </a:schemeClr>
                </a:solidFill>
                <a:cs typeface="Calibri"/>
              </a:rPr>
              <a:t>trauma</a:t>
            </a:r>
            <a:r>
              <a:rPr lang="en-US" sz="1600" spc="-15" dirty="0">
                <a:solidFill>
                  <a:schemeClr val="bg1">
                    <a:lumMod val="50000"/>
                  </a:schemeClr>
                </a:solidFill>
                <a:cs typeface="Calibri"/>
              </a:rPr>
              <a:t>, </a:t>
            </a:r>
            <a:r>
              <a:rPr lang="en-US" sz="1600" spc="-45" dirty="0">
                <a:solidFill>
                  <a:schemeClr val="bg1">
                    <a:lumMod val="50000"/>
                  </a:schemeClr>
                </a:solidFill>
                <a:cs typeface="Calibri"/>
              </a:rPr>
              <a:t>tumor, </a:t>
            </a:r>
            <a:r>
              <a:rPr lang="en-US" sz="1600" spc="-5" dirty="0">
                <a:solidFill>
                  <a:schemeClr val="bg1">
                    <a:lumMod val="50000"/>
                  </a:schemeClr>
                </a:solidFill>
                <a:cs typeface="Calibri"/>
              </a:rPr>
              <a:t>multiple </a:t>
            </a:r>
            <a:r>
              <a:rPr lang="en-US" sz="1600" spc="-10" dirty="0" smtClean="0">
                <a:solidFill>
                  <a:schemeClr val="bg1">
                    <a:lumMod val="50000"/>
                  </a:schemeClr>
                </a:solidFill>
                <a:cs typeface="Calibri"/>
              </a:rPr>
              <a:t>sclerosis.</a:t>
            </a:r>
          </a:p>
          <a:p>
            <a:pPr marL="469900" indent="-457200">
              <a:buClr>
                <a:schemeClr val="accent2">
                  <a:lumMod val="75000"/>
                </a:schemeClr>
              </a:buClr>
              <a:buSzPct val="70000"/>
              <a:tabLst>
                <a:tab pos="354965" algn="l"/>
                <a:tab pos="355600" algn="l"/>
              </a:tabLst>
            </a:pPr>
            <a:endParaRPr lang="en-US" sz="1600" dirty="0">
              <a:cs typeface="Calibri"/>
            </a:endParaRPr>
          </a:p>
          <a:p>
            <a:endParaRPr lang="en-US" sz="1600" dirty="0"/>
          </a:p>
        </p:txBody>
      </p:sp>
      <p:sp>
        <p:nvSpPr>
          <p:cNvPr id="5" name="TextBox 4"/>
          <p:cNvSpPr txBox="1"/>
          <p:nvPr/>
        </p:nvSpPr>
        <p:spPr>
          <a:xfrm>
            <a:off x="9596537" y="0"/>
            <a:ext cx="2592288" cy="307777"/>
          </a:xfrm>
          <a:prstGeom prst="rect">
            <a:avLst/>
          </a:prstGeom>
          <a:solidFill>
            <a:schemeClr val="accent3">
              <a:lumMod val="40000"/>
              <a:lumOff val="60000"/>
            </a:schemeClr>
          </a:solidFill>
          <a:ln>
            <a:solidFill>
              <a:schemeClr val="accent3">
                <a:lumMod val="75000"/>
              </a:schemeClr>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MALES’ SLIDES </a:t>
            </a:r>
          </a:p>
        </p:txBody>
      </p:sp>
      <p:sp>
        <p:nvSpPr>
          <p:cNvPr id="6" name="Rectangle 5"/>
          <p:cNvSpPr/>
          <p:nvPr/>
        </p:nvSpPr>
        <p:spPr>
          <a:xfrm>
            <a:off x="625887" y="2420888"/>
            <a:ext cx="4980896" cy="57606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12700" algn="ctr">
              <a:lnSpc>
                <a:spcPct val="100000"/>
              </a:lnSpc>
              <a:spcBef>
                <a:spcPts val="1810"/>
              </a:spcBef>
            </a:pPr>
            <a:r>
              <a:rPr lang="en-US" sz="1800" spc="-15" dirty="0" smtClean="0">
                <a:solidFill>
                  <a:schemeClr val="accent2">
                    <a:lumMod val="75000"/>
                  </a:schemeClr>
                </a:solidFill>
                <a:cs typeface="Calibri"/>
              </a:rPr>
              <a:t>Ipsilateral</a:t>
            </a:r>
            <a:r>
              <a:rPr lang="en-US" sz="1800" spc="-85" dirty="0" smtClean="0">
                <a:solidFill>
                  <a:schemeClr val="accent2">
                    <a:lumMod val="75000"/>
                  </a:schemeClr>
                </a:solidFill>
                <a:cs typeface="Calibri"/>
              </a:rPr>
              <a:t> </a:t>
            </a:r>
            <a:r>
              <a:rPr lang="en-US" sz="1800" dirty="0" smtClean="0">
                <a:solidFill>
                  <a:schemeClr val="accent2">
                    <a:lumMod val="75000"/>
                  </a:schemeClr>
                </a:solidFill>
                <a:cs typeface="Calibri"/>
              </a:rPr>
              <a:t>loss</a:t>
            </a:r>
            <a:endParaRPr lang="en-US" sz="1800" dirty="0">
              <a:solidFill>
                <a:schemeClr val="accent2">
                  <a:lumMod val="75000"/>
                </a:schemeClr>
              </a:solidFill>
              <a:cs typeface="Calibri"/>
            </a:endParaRPr>
          </a:p>
        </p:txBody>
      </p:sp>
      <p:sp>
        <p:nvSpPr>
          <p:cNvPr id="7" name="Rectangle 6"/>
          <p:cNvSpPr/>
          <p:nvPr/>
        </p:nvSpPr>
        <p:spPr>
          <a:xfrm>
            <a:off x="6579337" y="2420888"/>
            <a:ext cx="4980896" cy="57606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800" spc="-15" dirty="0">
                <a:solidFill>
                  <a:schemeClr val="accent2">
                    <a:lumMod val="75000"/>
                  </a:schemeClr>
                </a:solidFill>
                <a:cs typeface="Calibri"/>
              </a:rPr>
              <a:t>Contralateral Loss</a:t>
            </a:r>
          </a:p>
        </p:txBody>
      </p:sp>
      <p:sp>
        <p:nvSpPr>
          <p:cNvPr id="8" name="Rectangle 7"/>
          <p:cNvSpPr/>
          <p:nvPr/>
        </p:nvSpPr>
        <p:spPr>
          <a:xfrm>
            <a:off x="625887" y="3138892"/>
            <a:ext cx="4980896" cy="287612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298450" lvl="0" indent="-285750" defTabSz="914400">
              <a:spcBef>
                <a:spcPts val="45"/>
              </a:spcBef>
              <a:buClr>
                <a:srgbClr val="9FB8CD">
                  <a:lumMod val="75000"/>
                </a:srgbClr>
              </a:buClr>
              <a:buSzPct val="70000"/>
              <a:buFont typeface="Wingdings 3"/>
              <a:buChar char=""/>
              <a:tabLst>
                <a:tab pos="354965" algn="l"/>
                <a:tab pos="355600" algn="l"/>
              </a:tabLst>
            </a:pPr>
            <a:r>
              <a:rPr lang="en-US" sz="1600" spc="-5">
                <a:solidFill>
                  <a:prstClr val="black"/>
                </a:solidFill>
                <a:cs typeface="Calibri"/>
              </a:rPr>
              <a:t>Fine </a:t>
            </a:r>
            <a:r>
              <a:rPr lang="en-US" sz="1600" spc="-10">
                <a:solidFill>
                  <a:prstClr val="black"/>
                </a:solidFill>
                <a:cs typeface="Calibri"/>
              </a:rPr>
              <a:t>touch, Vibration, Proprioception </a:t>
            </a:r>
            <a:r>
              <a:rPr lang="en-US" sz="1600" spc="-5">
                <a:solidFill>
                  <a:prstClr val="black"/>
                </a:solidFill>
                <a:cs typeface="Calibri"/>
              </a:rPr>
              <a:t>(injury </a:t>
            </a:r>
            <a:r>
              <a:rPr lang="en-US" sz="1600" spc="-15">
                <a:solidFill>
                  <a:prstClr val="black"/>
                </a:solidFill>
                <a:cs typeface="Calibri"/>
              </a:rPr>
              <a:t>to dorsal</a:t>
            </a:r>
            <a:r>
              <a:rPr lang="en-US" sz="1600" spc="75">
                <a:solidFill>
                  <a:prstClr val="black"/>
                </a:solidFill>
                <a:cs typeface="Calibri"/>
              </a:rPr>
              <a:t> </a:t>
            </a:r>
            <a:r>
              <a:rPr lang="en-US" sz="1600" spc="-5">
                <a:solidFill>
                  <a:prstClr val="black"/>
                </a:solidFill>
                <a:cs typeface="Calibri"/>
              </a:rPr>
              <a:t>Column).</a:t>
            </a:r>
            <a:endParaRPr lang="en-US" sz="1600">
              <a:solidFill>
                <a:prstClr val="black"/>
              </a:solidFill>
              <a:cs typeface="Calibri"/>
            </a:endParaRPr>
          </a:p>
          <a:p>
            <a:pPr marL="298450" lvl="0" indent="-285750" defTabSz="914400">
              <a:spcBef>
                <a:spcPts val="667"/>
              </a:spcBef>
              <a:buClr>
                <a:srgbClr val="9FB8CD">
                  <a:lumMod val="75000"/>
                </a:srgbClr>
              </a:buClr>
              <a:buSzPct val="70000"/>
              <a:buFont typeface="Wingdings 3"/>
              <a:buChar char=""/>
              <a:tabLst>
                <a:tab pos="354965" algn="l"/>
                <a:tab pos="355600" algn="l"/>
              </a:tabLst>
            </a:pPr>
            <a:r>
              <a:rPr lang="en-US" sz="1600" spc="-5">
                <a:solidFill>
                  <a:prstClr val="black"/>
                </a:solidFill>
                <a:cs typeface="Calibri"/>
              </a:rPr>
              <a:t>Leg </a:t>
            </a:r>
            <a:r>
              <a:rPr lang="en-US" sz="1600" spc="-15">
                <a:solidFill>
                  <a:prstClr val="black"/>
                </a:solidFill>
                <a:cs typeface="Calibri"/>
              </a:rPr>
              <a:t>ataxia </a:t>
            </a:r>
            <a:r>
              <a:rPr lang="en-US" sz="1600" spc="-5">
                <a:solidFill>
                  <a:prstClr val="black"/>
                </a:solidFill>
                <a:cs typeface="Calibri"/>
              </a:rPr>
              <a:t>(injury </a:t>
            </a:r>
            <a:r>
              <a:rPr lang="en-US" sz="1600" spc="-15">
                <a:solidFill>
                  <a:prstClr val="black"/>
                </a:solidFill>
                <a:cs typeface="Calibri"/>
              </a:rPr>
              <a:t>to </a:t>
            </a:r>
            <a:r>
              <a:rPr lang="en-US" sz="1600" spc="-10">
                <a:solidFill>
                  <a:prstClr val="black"/>
                </a:solidFill>
                <a:cs typeface="Calibri"/>
              </a:rPr>
              <a:t>dorsal </a:t>
            </a:r>
            <a:r>
              <a:rPr lang="en-US" sz="1600" spc="-5">
                <a:solidFill>
                  <a:prstClr val="black"/>
                </a:solidFill>
                <a:cs typeface="Calibri"/>
              </a:rPr>
              <a:t>spinocerebellar</a:t>
            </a:r>
            <a:r>
              <a:rPr lang="en-US" sz="1600" spc="-20">
                <a:solidFill>
                  <a:prstClr val="black"/>
                </a:solidFill>
                <a:cs typeface="Calibri"/>
              </a:rPr>
              <a:t> </a:t>
            </a:r>
            <a:r>
              <a:rPr lang="en-US" sz="1600" spc="-10">
                <a:solidFill>
                  <a:prstClr val="black"/>
                </a:solidFill>
                <a:cs typeface="Calibri"/>
              </a:rPr>
              <a:t>tract).</a:t>
            </a:r>
          </a:p>
          <a:p>
            <a:pPr marL="298450" lvl="0" indent="-285750" defTabSz="914400">
              <a:spcBef>
                <a:spcPts val="667"/>
              </a:spcBef>
              <a:buClr>
                <a:srgbClr val="9FB8CD">
                  <a:lumMod val="75000"/>
                </a:srgbClr>
              </a:buClr>
              <a:buSzPct val="70000"/>
              <a:buFont typeface="Wingdings 3"/>
              <a:buChar char=""/>
              <a:tabLst>
                <a:tab pos="354965" algn="l"/>
                <a:tab pos="355600" algn="l"/>
              </a:tabLst>
            </a:pPr>
            <a:r>
              <a:rPr lang="en-US" sz="1600" spc="-10">
                <a:solidFill>
                  <a:prstClr val="black"/>
                </a:solidFill>
                <a:cs typeface="Calibri"/>
              </a:rPr>
              <a:t>Spastic paresis below lesion (lateral corticospinal).</a:t>
            </a:r>
            <a:endParaRPr lang="en-US" sz="1600">
              <a:solidFill>
                <a:prstClr val="black"/>
              </a:solidFill>
              <a:cs typeface="Calibri"/>
            </a:endParaRPr>
          </a:p>
          <a:p>
            <a:pPr marL="298450" lvl="0" indent="-285750" defTabSz="914400">
              <a:spcBef>
                <a:spcPts val="667"/>
              </a:spcBef>
              <a:buClr>
                <a:srgbClr val="9FB8CD">
                  <a:lumMod val="75000"/>
                </a:srgbClr>
              </a:buClr>
              <a:buSzPct val="70000"/>
              <a:buFont typeface="Wingdings 3"/>
              <a:buChar char=""/>
              <a:tabLst>
                <a:tab pos="354965" algn="l"/>
                <a:tab pos="355600" algn="l"/>
              </a:tabLst>
            </a:pPr>
            <a:r>
              <a:rPr lang="en-US" sz="1600" spc="-15">
                <a:solidFill>
                  <a:prstClr val="white">
                    <a:lumMod val="75000"/>
                  </a:prstClr>
                </a:solidFill>
                <a:cs typeface="Calibri"/>
              </a:rPr>
              <a:t>Patients </a:t>
            </a:r>
            <a:r>
              <a:rPr lang="en-US" sz="1600">
                <a:solidFill>
                  <a:prstClr val="white">
                    <a:lumMod val="75000"/>
                  </a:prstClr>
                </a:solidFill>
                <a:cs typeface="Calibri"/>
              </a:rPr>
              <a:t>also </a:t>
            </a:r>
            <a:r>
              <a:rPr lang="en-US" sz="1600" spc="-20">
                <a:solidFill>
                  <a:prstClr val="white">
                    <a:lumMod val="75000"/>
                  </a:prstClr>
                </a:solidFill>
                <a:cs typeface="Calibri"/>
              </a:rPr>
              <a:t>suffer </a:t>
            </a:r>
            <a:r>
              <a:rPr lang="en-US" sz="1600" spc="-15">
                <a:solidFill>
                  <a:prstClr val="white">
                    <a:lumMod val="75000"/>
                  </a:prstClr>
                </a:solidFill>
                <a:cs typeface="Calibri"/>
              </a:rPr>
              <a:t>from ipsilateral </a:t>
            </a:r>
            <a:r>
              <a:rPr lang="en-US" sz="1600" b="1" spc="-5">
                <a:solidFill>
                  <a:prstClr val="white">
                    <a:lumMod val="75000"/>
                  </a:prstClr>
                </a:solidFill>
                <a:cs typeface="Calibri"/>
              </a:rPr>
              <a:t>upper </a:t>
            </a:r>
            <a:r>
              <a:rPr lang="en-US" sz="1600" b="1" spc="-10">
                <a:solidFill>
                  <a:prstClr val="white">
                    <a:lumMod val="75000"/>
                  </a:prstClr>
                </a:solidFill>
                <a:cs typeface="Calibri"/>
              </a:rPr>
              <a:t>motor neuron</a:t>
            </a:r>
            <a:r>
              <a:rPr lang="en-US" sz="1600" b="1" spc="85">
                <a:solidFill>
                  <a:prstClr val="white">
                    <a:lumMod val="75000"/>
                  </a:prstClr>
                </a:solidFill>
                <a:cs typeface="Calibri"/>
              </a:rPr>
              <a:t> </a:t>
            </a:r>
            <a:r>
              <a:rPr lang="en-US" sz="1600" b="1" spc="-10">
                <a:solidFill>
                  <a:prstClr val="white">
                    <a:lumMod val="75000"/>
                  </a:prstClr>
                </a:solidFill>
                <a:cs typeface="Calibri"/>
              </a:rPr>
              <a:t>paralysis</a:t>
            </a:r>
            <a:r>
              <a:rPr lang="en-US" sz="1600">
                <a:solidFill>
                  <a:prstClr val="white">
                    <a:lumMod val="75000"/>
                  </a:prstClr>
                </a:solidFill>
                <a:cs typeface="Calibri"/>
              </a:rPr>
              <a:t> </a:t>
            </a:r>
            <a:r>
              <a:rPr lang="en-US" sz="1600" spc="-5">
                <a:solidFill>
                  <a:prstClr val="white">
                    <a:lumMod val="75000"/>
                  </a:prstClr>
                </a:solidFill>
                <a:cs typeface="Calibri"/>
              </a:rPr>
              <a:t>(see lecture of </a:t>
            </a:r>
            <a:r>
              <a:rPr lang="en-US" sz="1600">
                <a:solidFill>
                  <a:prstClr val="white">
                    <a:lumMod val="75000"/>
                  </a:prstClr>
                </a:solidFill>
                <a:cs typeface="Calibri"/>
              </a:rPr>
              <a:t>Upper </a:t>
            </a:r>
            <a:r>
              <a:rPr lang="en-US" sz="1600" spc="-10">
                <a:solidFill>
                  <a:prstClr val="white">
                    <a:lumMod val="75000"/>
                  </a:prstClr>
                </a:solidFill>
                <a:cs typeface="Calibri"/>
              </a:rPr>
              <a:t>motor</a:t>
            </a:r>
            <a:r>
              <a:rPr lang="en-US" sz="1600" spc="-80">
                <a:solidFill>
                  <a:prstClr val="white">
                    <a:lumMod val="75000"/>
                  </a:prstClr>
                </a:solidFill>
                <a:cs typeface="Calibri"/>
              </a:rPr>
              <a:t> </a:t>
            </a:r>
            <a:r>
              <a:rPr lang="en-US" sz="1600">
                <a:solidFill>
                  <a:prstClr val="white">
                    <a:lumMod val="75000"/>
                  </a:prstClr>
                </a:solidFill>
                <a:cs typeface="Calibri"/>
              </a:rPr>
              <a:t>lesion).</a:t>
            </a:r>
          </a:p>
          <a:p>
            <a:pPr marL="298450" lvl="0" indent="-285750" defTabSz="914400">
              <a:spcBef>
                <a:spcPts val="667"/>
              </a:spcBef>
              <a:buClr>
                <a:srgbClr val="9FB8CD">
                  <a:lumMod val="75000"/>
                </a:srgbClr>
              </a:buClr>
              <a:buSzPct val="70000"/>
              <a:buFont typeface="Wingdings 3"/>
              <a:buChar char=""/>
              <a:tabLst>
                <a:tab pos="354965" algn="l"/>
                <a:tab pos="355600" algn="l"/>
              </a:tabLst>
            </a:pPr>
            <a:r>
              <a:rPr lang="en-US" sz="1600">
                <a:solidFill>
                  <a:prstClr val="black"/>
                </a:solidFill>
                <a:cs typeface="Calibri"/>
              </a:rPr>
              <a:t>Flaccid paralysis (Ventral horn destruction).</a:t>
            </a:r>
          </a:p>
          <a:p>
            <a:pPr marL="298450" lvl="0" indent="-285750" defTabSz="914400">
              <a:spcBef>
                <a:spcPts val="667"/>
              </a:spcBef>
              <a:buClr>
                <a:srgbClr val="9FB8CD">
                  <a:lumMod val="75000"/>
                </a:srgbClr>
              </a:buClr>
              <a:buSzPct val="70000"/>
              <a:buFont typeface="Wingdings 3"/>
              <a:buChar char=""/>
              <a:tabLst>
                <a:tab pos="354965" algn="l"/>
                <a:tab pos="355600" algn="l"/>
              </a:tabLst>
            </a:pPr>
            <a:r>
              <a:rPr lang="en-US" sz="1600">
                <a:solidFill>
                  <a:prstClr val="black"/>
                </a:solidFill>
                <a:cs typeface="Calibri"/>
              </a:rPr>
              <a:t>Dermatomal anesthesia (Dorsal horn destruction).</a:t>
            </a:r>
            <a:endParaRPr lang="en-US" sz="1600" dirty="0">
              <a:solidFill>
                <a:prstClr val="black"/>
              </a:solidFill>
              <a:cs typeface="Calibri"/>
            </a:endParaRPr>
          </a:p>
        </p:txBody>
      </p:sp>
      <p:sp>
        <p:nvSpPr>
          <p:cNvPr id="9" name="Rectangle 8"/>
          <p:cNvSpPr/>
          <p:nvPr/>
        </p:nvSpPr>
        <p:spPr>
          <a:xfrm>
            <a:off x="6574030" y="3138892"/>
            <a:ext cx="4980896" cy="287612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298450" lvl="0" indent="-285750" defTabSz="914400">
              <a:spcBef>
                <a:spcPts val="45"/>
              </a:spcBef>
              <a:buClr>
                <a:srgbClr val="9FB8CD">
                  <a:lumMod val="75000"/>
                </a:srgbClr>
              </a:buClr>
              <a:buSzPct val="70000"/>
              <a:buFont typeface="Wingdings 3"/>
              <a:buChar char=""/>
              <a:tabLst>
                <a:tab pos="354965" algn="l"/>
                <a:tab pos="355600" algn="l"/>
              </a:tabLst>
            </a:pPr>
            <a:r>
              <a:rPr lang="en-US" sz="1600" spc="-5" dirty="0">
                <a:solidFill>
                  <a:prstClr val="black"/>
                </a:solidFill>
                <a:cs typeface="Calibri"/>
              </a:rPr>
              <a:t>Loss of pain and temp (injury of lateral spinothalamic </a:t>
            </a:r>
            <a:r>
              <a:rPr lang="en-US" sz="1600" spc="-5" dirty="0" smtClean="0">
                <a:solidFill>
                  <a:prstClr val="black"/>
                </a:solidFill>
                <a:cs typeface="Calibri"/>
              </a:rPr>
              <a:t>tract).</a:t>
            </a:r>
            <a:endParaRPr lang="en-US" sz="1600" spc="-5" dirty="0">
              <a:solidFill>
                <a:prstClr val="black"/>
              </a:solidFill>
              <a:cs typeface="Calibri"/>
            </a:endParaRPr>
          </a:p>
          <a:p>
            <a:pPr marL="298450" lvl="0" indent="-285750" defTabSz="914400">
              <a:spcBef>
                <a:spcPts val="45"/>
              </a:spcBef>
              <a:buClr>
                <a:srgbClr val="9FB8CD">
                  <a:lumMod val="75000"/>
                </a:srgbClr>
              </a:buClr>
              <a:buSzPct val="70000"/>
              <a:buFont typeface="Wingdings 3"/>
              <a:buChar char=""/>
              <a:tabLst>
                <a:tab pos="354965" algn="l"/>
                <a:tab pos="355600" algn="l"/>
              </a:tabLst>
            </a:pPr>
            <a:r>
              <a:rPr lang="en-US" sz="1600" spc="-5" dirty="0">
                <a:solidFill>
                  <a:prstClr val="black"/>
                </a:solidFill>
                <a:cs typeface="Calibri"/>
              </a:rPr>
              <a:t>Loss of crude touch and pressure (ventral </a:t>
            </a:r>
            <a:r>
              <a:rPr lang="en-US" sz="1600" spc="-5" dirty="0" smtClean="0">
                <a:solidFill>
                  <a:prstClr val="black"/>
                </a:solidFill>
                <a:cs typeface="Calibri"/>
              </a:rPr>
              <a:t>spinothalamic).</a:t>
            </a:r>
            <a:endParaRPr lang="en-US" sz="1600" spc="-5" dirty="0">
              <a:solidFill>
                <a:prstClr val="black"/>
              </a:solidFill>
              <a:cs typeface="Calibri"/>
            </a:endParaRPr>
          </a:p>
          <a:p>
            <a:pPr marL="298450" lvl="0" indent="-285750" defTabSz="914400">
              <a:spcBef>
                <a:spcPts val="45"/>
              </a:spcBef>
              <a:buClr>
                <a:srgbClr val="9FB8CD">
                  <a:lumMod val="75000"/>
                </a:srgbClr>
              </a:buClr>
              <a:buSzPct val="70000"/>
              <a:buFont typeface="Wingdings 3"/>
              <a:buChar char=""/>
              <a:tabLst>
                <a:tab pos="354965" algn="l"/>
                <a:tab pos="355600" algn="l"/>
              </a:tabLst>
            </a:pPr>
            <a:r>
              <a:rPr lang="en-US" sz="1600" spc="-5" dirty="0">
                <a:solidFill>
                  <a:prstClr val="black"/>
                </a:solidFill>
                <a:cs typeface="Calibri"/>
              </a:rPr>
              <a:t>Minor contralateral muscle weakness (Ventral corticospinal tract).</a:t>
            </a:r>
          </a:p>
          <a:p>
            <a:pPr marL="298450" lvl="0" indent="-285750" defTabSz="914400">
              <a:spcBef>
                <a:spcPts val="45"/>
              </a:spcBef>
              <a:buClr>
                <a:srgbClr val="9FB8CD">
                  <a:lumMod val="75000"/>
                </a:srgbClr>
              </a:buClr>
              <a:buSzPct val="70000"/>
              <a:buFont typeface="Wingdings 3"/>
              <a:buChar char=""/>
              <a:tabLst>
                <a:tab pos="354965" algn="l"/>
                <a:tab pos="355600" algn="l"/>
              </a:tabLst>
            </a:pPr>
            <a:r>
              <a:rPr lang="en-US" sz="1600" spc="-5" dirty="0">
                <a:solidFill>
                  <a:prstClr val="black"/>
                </a:solidFill>
                <a:cs typeface="Calibri"/>
              </a:rPr>
              <a:t>Leg ataxia (injury to V. spinocerebellar).</a:t>
            </a:r>
          </a:p>
        </p:txBody>
      </p:sp>
    </p:spTree>
    <p:extLst>
      <p:ext uri="{BB962C8B-B14F-4D97-AF65-F5344CB8AC3E}">
        <p14:creationId xmlns:p14="http://schemas.microsoft.com/office/powerpoint/2010/main" val="17302371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4105"/>
            <a:ext cx="12188825" cy="990600"/>
          </a:xfrm>
        </p:spPr>
        <p:txBody>
          <a:bodyPr>
            <a:normAutofit/>
          </a:bodyPr>
          <a:lstStyle/>
          <a:p>
            <a:pPr algn="ctr"/>
            <a:r>
              <a:rPr lang="en-US" sz="4000" b="1" dirty="0">
                <a:solidFill>
                  <a:schemeClr val="bg2">
                    <a:lumMod val="50000"/>
                  </a:schemeClr>
                </a:solidFill>
              </a:rPr>
              <a:t>Thank you! </a:t>
            </a:r>
          </a:p>
        </p:txBody>
      </p:sp>
      <p:sp>
        <p:nvSpPr>
          <p:cNvPr id="6" name="Rectangle 5"/>
          <p:cNvSpPr/>
          <p:nvPr/>
        </p:nvSpPr>
        <p:spPr>
          <a:xfrm>
            <a:off x="822160" y="2451761"/>
            <a:ext cx="4423006" cy="461665"/>
          </a:xfrm>
          <a:prstGeom prst="rect">
            <a:avLst/>
          </a:prstGeom>
        </p:spPr>
        <p:txBody>
          <a:bodyPr wrap="none">
            <a:spAutoFit/>
          </a:bodyPr>
          <a:lstStyle/>
          <a:p>
            <a:pPr defTabSz="914400">
              <a:spcBef>
                <a:spcPct val="20000"/>
              </a:spcBef>
            </a:pPr>
            <a:r>
              <a:rPr lang="en-US" sz="2400" b="1" dirty="0">
                <a:solidFill>
                  <a:schemeClr val="accent1">
                    <a:lumMod val="75000"/>
                  </a:schemeClr>
                </a:solidFill>
                <a:latin typeface="+mj-lt"/>
                <a:ea typeface="+mj-ea"/>
                <a:cs typeface="+mj-cs"/>
              </a:rPr>
              <a:t>The Physiology 436 Team:</a:t>
            </a:r>
          </a:p>
        </p:txBody>
      </p:sp>
      <p:sp>
        <p:nvSpPr>
          <p:cNvPr id="10" name="Slide Number Placeholder 9"/>
          <p:cNvSpPr>
            <a:spLocks noGrp="1"/>
          </p:cNvSpPr>
          <p:nvPr>
            <p:ph type="sldNum" sz="quarter" idx="12"/>
          </p:nvPr>
        </p:nvSpPr>
        <p:spPr/>
        <p:txBody>
          <a:bodyPr/>
          <a:lstStyle/>
          <a:p>
            <a:fld id="{4929A69E-7D8F-4515-9605-0315ABD4F316}" type="slidenum">
              <a:rPr lang="en-US" smtClean="0">
                <a:solidFill>
                  <a:srgbClr val="464653"/>
                </a:solidFill>
              </a:rPr>
              <a:pPr/>
              <a:t>37</a:t>
            </a:fld>
            <a:endParaRPr lang="en-US" dirty="0">
              <a:solidFill>
                <a:srgbClr val="464653"/>
              </a:solidFill>
            </a:endParaRPr>
          </a:p>
        </p:txBody>
      </p:sp>
      <p:sp>
        <p:nvSpPr>
          <p:cNvPr id="12" name="Rectangle 11"/>
          <p:cNvSpPr/>
          <p:nvPr/>
        </p:nvSpPr>
        <p:spPr>
          <a:xfrm>
            <a:off x="945840" y="1654995"/>
            <a:ext cx="10297144" cy="369332"/>
          </a:xfrm>
          <a:prstGeom prst="rect">
            <a:avLst/>
          </a:prstGeom>
        </p:spPr>
        <p:txBody>
          <a:bodyPr wrap="square">
            <a:spAutoFit/>
          </a:bodyPr>
          <a:lstStyle/>
          <a:p>
            <a:pPr algn="ctr" defTabSz="914400"/>
            <a:r>
              <a:rPr lang="ar-SA" sz="1800" dirty="0">
                <a:solidFill>
                  <a:srgbClr val="DDE9EC">
                    <a:lumMod val="75000"/>
                  </a:srgbClr>
                </a:solidFill>
                <a:latin typeface="ArialMT" charset="0"/>
              </a:rPr>
              <a:t>اعمل لترسم بسمة، اعمل لتمسح دمعة، اعمل و أنت تعلم أن الله لا يضيع أجر من أحسن عملا.</a:t>
            </a:r>
            <a:endParaRPr lang="en-US" sz="1800" dirty="0">
              <a:solidFill>
                <a:srgbClr val="DDE9EC">
                  <a:lumMod val="75000"/>
                </a:srgbClr>
              </a:solidFill>
            </a:endParaRPr>
          </a:p>
        </p:txBody>
      </p:sp>
      <p:sp>
        <p:nvSpPr>
          <p:cNvPr id="14" name="Rectangle 13"/>
          <p:cNvSpPr/>
          <p:nvPr/>
        </p:nvSpPr>
        <p:spPr>
          <a:xfrm>
            <a:off x="816669" y="3090302"/>
            <a:ext cx="1965375" cy="1930775"/>
          </a:xfrm>
          <a:prstGeom prst="rect">
            <a:avLst/>
          </a:prstGeom>
        </p:spPr>
        <p:txBody>
          <a:bodyPr wrap="square" lIns="101590" tIns="50795" rIns="101590" bIns="50795">
            <a:spAutoFit/>
          </a:bodyPr>
          <a:lstStyle/>
          <a:p>
            <a:pPr fontAlgn="t">
              <a:lnSpc>
                <a:spcPct val="150000"/>
              </a:lnSpc>
              <a:spcBef>
                <a:spcPct val="20000"/>
              </a:spcBef>
            </a:pPr>
            <a:r>
              <a:rPr lang="en-US" sz="1800" dirty="0" smtClean="0">
                <a:solidFill>
                  <a:srgbClr val="DDE9EC">
                    <a:lumMod val="75000"/>
                  </a:srgbClr>
                </a:solidFill>
              </a:rPr>
              <a:t>Females Members:</a:t>
            </a:r>
          </a:p>
          <a:p>
            <a:pPr fontAlgn="t">
              <a:lnSpc>
                <a:spcPct val="150000"/>
              </a:lnSpc>
              <a:spcBef>
                <a:spcPct val="20000"/>
              </a:spcBef>
            </a:pPr>
            <a:r>
              <a:rPr lang="en-US" sz="1800" dirty="0" err="1">
                <a:solidFill>
                  <a:srgbClr val="DDE9EC">
                    <a:lumMod val="75000"/>
                  </a:srgbClr>
                </a:solidFill>
              </a:rPr>
              <a:t>Ghada</a:t>
            </a:r>
            <a:r>
              <a:rPr lang="en-US" sz="1800" dirty="0">
                <a:solidFill>
                  <a:srgbClr val="DDE9EC">
                    <a:lumMod val="75000"/>
                  </a:srgbClr>
                </a:solidFill>
              </a:rPr>
              <a:t> </a:t>
            </a:r>
            <a:r>
              <a:rPr lang="en-US" sz="1800" dirty="0" err="1" smtClean="0">
                <a:solidFill>
                  <a:srgbClr val="DDE9EC">
                    <a:lumMod val="75000"/>
                  </a:srgbClr>
                </a:solidFill>
              </a:rPr>
              <a:t>Alskait</a:t>
            </a:r>
            <a:endParaRPr lang="en-US" sz="1800" dirty="0" smtClean="0">
              <a:solidFill>
                <a:srgbClr val="DDE9EC">
                  <a:lumMod val="75000"/>
                </a:srgbClr>
              </a:solidFill>
            </a:endParaRPr>
          </a:p>
          <a:p>
            <a:pPr fontAlgn="t">
              <a:lnSpc>
                <a:spcPct val="150000"/>
              </a:lnSpc>
              <a:spcBef>
                <a:spcPct val="20000"/>
              </a:spcBef>
            </a:pPr>
            <a:r>
              <a:rPr lang="en-US" sz="1800" dirty="0" err="1" smtClean="0">
                <a:solidFill>
                  <a:srgbClr val="DDE9EC">
                    <a:lumMod val="75000"/>
                  </a:srgbClr>
                </a:solidFill>
              </a:rPr>
              <a:t>Aseel</a:t>
            </a:r>
            <a:r>
              <a:rPr lang="en-US" sz="1800" dirty="0" smtClean="0">
                <a:solidFill>
                  <a:srgbClr val="DDE9EC">
                    <a:lumMod val="75000"/>
                  </a:srgbClr>
                </a:solidFill>
              </a:rPr>
              <a:t> </a:t>
            </a:r>
            <a:r>
              <a:rPr lang="en-US" sz="1800" dirty="0" err="1" smtClean="0">
                <a:solidFill>
                  <a:srgbClr val="DDE9EC">
                    <a:lumMod val="75000"/>
                  </a:srgbClr>
                </a:solidFill>
              </a:rPr>
              <a:t>Alsulimani</a:t>
            </a:r>
            <a:r>
              <a:rPr lang="en-US" sz="1800" dirty="0" smtClean="0">
                <a:solidFill>
                  <a:srgbClr val="DDE9EC">
                    <a:lumMod val="75000"/>
                  </a:srgbClr>
                </a:solidFill>
              </a:rPr>
              <a:t> </a:t>
            </a:r>
          </a:p>
          <a:p>
            <a:pPr fontAlgn="t">
              <a:lnSpc>
                <a:spcPct val="150000"/>
              </a:lnSpc>
              <a:spcBef>
                <a:spcPct val="20000"/>
              </a:spcBef>
            </a:pPr>
            <a:endParaRPr lang="en-US" sz="1800" dirty="0">
              <a:solidFill>
                <a:srgbClr val="DDE9EC">
                  <a:lumMod val="75000"/>
                </a:srgbClr>
              </a:solidFill>
            </a:endParaRPr>
          </a:p>
        </p:txBody>
      </p:sp>
      <p:sp>
        <p:nvSpPr>
          <p:cNvPr id="15" name="Rectangle 14"/>
          <p:cNvSpPr/>
          <p:nvPr/>
        </p:nvSpPr>
        <p:spPr>
          <a:xfrm>
            <a:off x="3286100" y="3090302"/>
            <a:ext cx="1958725" cy="2967982"/>
          </a:xfrm>
          <a:prstGeom prst="rect">
            <a:avLst/>
          </a:prstGeom>
        </p:spPr>
        <p:txBody>
          <a:bodyPr wrap="square" lIns="101590" tIns="50795" rIns="101590" bIns="50795">
            <a:spAutoFit/>
          </a:bodyPr>
          <a:lstStyle/>
          <a:p>
            <a:pPr fontAlgn="t">
              <a:lnSpc>
                <a:spcPct val="150000"/>
              </a:lnSpc>
              <a:spcBef>
                <a:spcPct val="20000"/>
              </a:spcBef>
            </a:pPr>
            <a:r>
              <a:rPr lang="en-US" sz="1800" dirty="0">
                <a:solidFill>
                  <a:srgbClr val="DDE9EC">
                    <a:lumMod val="75000"/>
                  </a:srgbClr>
                </a:solidFill>
              </a:rPr>
              <a:t>Males Members: </a:t>
            </a:r>
          </a:p>
          <a:p>
            <a:pPr fontAlgn="t">
              <a:lnSpc>
                <a:spcPct val="150000"/>
              </a:lnSpc>
              <a:spcBef>
                <a:spcPct val="20000"/>
              </a:spcBef>
            </a:pPr>
            <a:r>
              <a:rPr lang="en-US" sz="1800" dirty="0">
                <a:solidFill>
                  <a:srgbClr val="DDE9EC">
                    <a:lumMod val="75000"/>
                  </a:srgbClr>
                </a:solidFill>
              </a:rPr>
              <a:t>Ali </a:t>
            </a:r>
            <a:r>
              <a:rPr lang="en-US" sz="1800" dirty="0" err="1">
                <a:solidFill>
                  <a:srgbClr val="DDE9EC">
                    <a:lumMod val="75000"/>
                  </a:srgbClr>
                </a:solidFill>
              </a:rPr>
              <a:t>Alsubaie</a:t>
            </a:r>
            <a:r>
              <a:rPr lang="en-US" sz="1800" dirty="0">
                <a:solidFill>
                  <a:srgbClr val="DDE9EC">
                    <a:lumMod val="75000"/>
                  </a:srgbClr>
                </a:solidFill>
              </a:rPr>
              <a:t> </a:t>
            </a:r>
            <a:endParaRPr lang="en-US" sz="200" dirty="0" smtClean="0">
              <a:solidFill>
                <a:srgbClr val="DDE9EC">
                  <a:lumMod val="75000"/>
                </a:srgbClr>
              </a:solidFill>
            </a:endParaRPr>
          </a:p>
          <a:p>
            <a:pPr fontAlgn="t">
              <a:lnSpc>
                <a:spcPct val="150000"/>
              </a:lnSpc>
              <a:spcBef>
                <a:spcPct val="20000"/>
              </a:spcBef>
            </a:pPr>
            <a:r>
              <a:rPr lang="en-US" sz="1800" dirty="0" smtClean="0">
                <a:solidFill>
                  <a:srgbClr val="DDE9EC">
                    <a:lumMod val="75000"/>
                  </a:srgbClr>
                </a:solidFill>
              </a:rPr>
              <a:t>Abdullah </a:t>
            </a:r>
            <a:r>
              <a:rPr lang="en-US" sz="1800" dirty="0" err="1">
                <a:solidFill>
                  <a:srgbClr val="DDE9EC">
                    <a:lumMod val="75000"/>
                  </a:srgbClr>
                </a:solidFill>
              </a:rPr>
              <a:t>Alsaeed</a:t>
            </a:r>
            <a:r>
              <a:rPr lang="en-US" sz="1800" dirty="0">
                <a:solidFill>
                  <a:srgbClr val="DDE9EC">
                    <a:lumMod val="75000"/>
                  </a:srgbClr>
                </a:solidFill>
              </a:rPr>
              <a:t> </a:t>
            </a:r>
            <a:r>
              <a:rPr lang="en-US" dirty="0"/>
              <a:t>	</a:t>
            </a:r>
          </a:p>
          <a:p>
            <a:pPr fontAlgn="t">
              <a:lnSpc>
                <a:spcPct val="150000"/>
              </a:lnSpc>
              <a:spcBef>
                <a:spcPct val="20000"/>
              </a:spcBef>
            </a:pPr>
            <a:r>
              <a:rPr lang="en-US" dirty="0"/>
              <a:t>	</a:t>
            </a:r>
          </a:p>
          <a:p>
            <a:pPr fontAlgn="t">
              <a:lnSpc>
                <a:spcPct val="150000"/>
              </a:lnSpc>
              <a:spcBef>
                <a:spcPct val="20000"/>
              </a:spcBef>
            </a:pPr>
            <a:endParaRPr lang="en-US" sz="1800" dirty="0">
              <a:solidFill>
                <a:srgbClr val="DDE9EC">
                  <a:lumMod val="75000"/>
                </a:srgbClr>
              </a:solidFill>
            </a:endParaRPr>
          </a:p>
        </p:txBody>
      </p:sp>
      <p:sp>
        <p:nvSpPr>
          <p:cNvPr id="17" name="Content Placeholder 2"/>
          <p:cNvSpPr txBox="1">
            <a:spLocks/>
          </p:cNvSpPr>
          <p:nvPr/>
        </p:nvSpPr>
        <p:spPr>
          <a:xfrm>
            <a:off x="8146058" y="2480726"/>
            <a:ext cx="2916905" cy="155440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400" b="1" dirty="0">
                <a:solidFill>
                  <a:schemeClr val="accent1">
                    <a:lumMod val="75000"/>
                  </a:schemeClr>
                </a:solidFill>
                <a:latin typeface="+mj-lt"/>
                <a:ea typeface="+mj-ea"/>
                <a:cs typeface="+mj-cs"/>
              </a:rPr>
              <a:t>Team Leaders: </a:t>
            </a:r>
          </a:p>
          <a:p>
            <a:pPr marL="0" indent="0">
              <a:buFont typeface="Arial" panose="020B0604020202020204" pitchFamily="34" charset="0"/>
              <a:buNone/>
            </a:pPr>
            <a:r>
              <a:rPr lang="en-US" sz="1800" dirty="0" smtClean="0">
                <a:solidFill>
                  <a:srgbClr val="DDE9EC">
                    <a:lumMod val="75000"/>
                  </a:srgbClr>
                </a:solidFill>
              </a:rPr>
              <a:t> </a:t>
            </a:r>
            <a:r>
              <a:rPr lang="en-US" sz="1800" dirty="0" err="1" smtClean="0">
                <a:solidFill>
                  <a:srgbClr val="DDE9EC">
                    <a:lumMod val="75000"/>
                  </a:srgbClr>
                </a:solidFill>
              </a:rPr>
              <a:t>Lulwah</a:t>
            </a:r>
            <a:r>
              <a:rPr lang="en-US" sz="1800" dirty="0" smtClean="0">
                <a:solidFill>
                  <a:srgbClr val="DDE9EC">
                    <a:lumMod val="75000"/>
                  </a:srgbClr>
                </a:solidFill>
              </a:rPr>
              <a:t> </a:t>
            </a:r>
            <a:r>
              <a:rPr lang="en-US" sz="1800" dirty="0" err="1" smtClean="0">
                <a:solidFill>
                  <a:srgbClr val="DDE9EC">
                    <a:lumMod val="75000"/>
                  </a:srgbClr>
                </a:solidFill>
              </a:rPr>
              <a:t>Alshiha</a:t>
            </a:r>
            <a:endParaRPr lang="en-US" sz="1800" dirty="0" smtClean="0">
              <a:solidFill>
                <a:srgbClr val="DDE9EC">
                  <a:lumMod val="75000"/>
                </a:srgbClr>
              </a:solidFill>
            </a:endParaRPr>
          </a:p>
          <a:p>
            <a:pPr marL="0" indent="0">
              <a:buFont typeface="Arial" panose="020B0604020202020204" pitchFamily="34" charset="0"/>
              <a:buNone/>
            </a:pPr>
            <a:r>
              <a:rPr lang="en-US" sz="1800" dirty="0" smtClean="0">
                <a:solidFill>
                  <a:srgbClr val="DDE9EC">
                    <a:lumMod val="75000"/>
                  </a:srgbClr>
                </a:solidFill>
              </a:rPr>
              <a:t> Laila Mathkour</a:t>
            </a:r>
          </a:p>
          <a:p>
            <a:pPr marL="0" indent="0">
              <a:buFont typeface="Arial" panose="020B0604020202020204" pitchFamily="34" charset="0"/>
              <a:buNone/>
            </a:pPr>
            <a:r>
              <a:rPr lang="en-US" sz="1800" dirty="0" smtClean="0">
                <a:solidFill>
                  <a:srgbClr val="DDE9EC">
                    <a:lumMod val="75000"/>
                  </a:srgbClr>
                </a:solidFill>
              </a:rPr>
              <a:t> Mohammad </a:t>
            </a:r>
            <a:r>
              <a:rPr lang="en-US" sz="1800" dirty="0" err="1" smtClean="0">
                <a:solidFill>
                  <a:srgbClr val="DDE9EC">
                    <a:lumMod val="75000"/>
                  </a:srgbClr>
                </a:solidFill>
              </a:rPr>
              <a:t>Alayed</a:t>
            </a:r>
            <a:r>
              <a:rPr lang="en-US" sz="1800" dirty="0" smtClean="0">
                <a:solidFill>
                  <a:srgbClr val="DDE9EC">
                    <a:lumMod val="75000"/>
                  </a:srgbClr>
                </a:solidFill>
              </a:rPr>
              <a:t>  </a:t>
            </a:r>
            <a:endParaRPr lang="en-US" sz="1800" dirty="0">
              <a:solidFill>
                <a:srgbClr val="DDE9EC">
                  <a:lumMod val="75000"/>
                </a:srgbClr>
              </a:solidFill>
            </a:endParaRPr>
          </a:p>
          <a:p>
            <a:pPr marL="0" indent="0">
              <a:buFont typeface="Arial" panose="020B0604020202020204" pitchFamily="34" charset="0"/>
              <a:buNone/>
            </a:pPr>
            <a:endParaRPr lang="en-US" sz="2000" dirty="0">
              <a:solidFill>
                <a:srgbClr val="DDE9EC">
                  <a:lumMod val="75000"/>
                </a:srgbClr>
              </a:solidFill>
            </a:endParaRPr>
          </a:p>
          <a:p>
            <a:pPr marL="0" indent="0">
              <a:buFont typeface="Arial" panose="020B0604020202020204" pitchFamily="34" charset="0"/>
              <a:buNone/>
            </a:pPr>
            <a:endParaRPr lang="en-US" sz="3600" dirty="0">
              <a:solidFill>
                <a:srgbClr val="DDE9EC">
                  <a:lumMod val="75000"/>
                </a:srgbClr>
              </a:solidFill>
            </a:endParaRPr>
          </a:p>
        </p:txBody>
      </p:sp>
      <p:sp>
        <p:nvSpPr>
          <p:cNvPr id="18" name="Rectangle 17"/>
          <p:cNvSpPr/>
          <p:nvPr/>
        </p:nvSpPr>
        <p:spPr>
          <a:xfrm>
            <a:off x="8146058" y="4276772"/>
            <a:ext cx="1944797" cy="400110"/>
          </a:xfrm>
          <a:prstGeom prst="rect">
            <a:avLst/>
          </a:prstGeom>
        </p:spPr>
        <p:txBody>
          <a:bodyPr wrap="square">
            <a:spAutoFit/>
          </a:bodyPr>
          <a:lstStyle/>
          <a:p>
            <a:pPr defTabSz="914400"/>
            <a:r>
              <a:rPr lang="en-US" b="1" dirty="0">
                <a:solidFill>
                  <a:schemeClr val="accent1">
                    <a:lumMod val="75000"/>
                  </a:schemeClr>
                </a:solidFill>
                <a:latin typeface="+mj-lt"/>
                <a:ea typeface="+mj-ea"/>
                <a:cs typeface="+mj-cs"/>
              </a:rPr>
              <a:t>Contact us:</a:t>
            </a:r>
          </a:p>
        </p:txBody>
      </p:sp>
      <p:pic>
        <p:nvPicPr>
          <p:cNvPr id="19" name="Picture 18">
            <a:hlinkClick r:id="rId3"/>
          </p:cNvPr>
          <p:cNvPicPr>
            <a:picLocks noChangeAspect="1"/>
          </p:cNvPicPr>
          <p:nvPr/>
        </p:nvPicPr>
        <p:blipFill rotWithShape="1">
          <a:blip r:embed="rId4" cstate="print">
            <a:extLst>
              <a:ext uri="{28A0092B-C50C-407E-A947-70E740481C1C}">
                <a14:useLocalDpi xmlns:a14="http://schemas.microsoft.com/office/drawing/2010/main" val="0"/>
              </a:ext>
            </a:extLst>
          </a:blip>
          <a:srcRect l="25985" t="21850" r="25930" b="22937"/>
          <a:stretch/>
        </p:blipFill>
        <p:spPr>
          <a:xfrm>
            <a:off x="8254652" y="5409259"/>
            <a:ext cx="490813" cy="354476"/>
          </a:xfrm>
          <a:prstGeom prst="rect">
            <a:avLst/>
          </a:prstGeom>
        </p:spPr>
      </p:pic>
      <p:pic>
        <p:nvPicPr>
          <p:cNvPr id="20" name="Picture 19">
            <a:hlinkClick r:id="rId5"/>
          </p:cNvPr>
          <p:cNvPicPr>
            <a:picLocks noChangeAspect="1"/>
          </p:cNvPicPr>
          <p:nvPr/>
        </p:nvPicPr>
        <p:blipFill rotWithShape="1">
          <a:blip r:embed="rId6">
            <a:extLst>
              <a:ext uri="{28A0092B-C50C-407E-A947-70E740481C1C}">
                <a14:useLocalDpi xmlns:a14="http://schemas.microsoft.com/office/drawing/2010/main" val="0"/>
              </a:ext>
            </a:extLst>
          </a:blip>
          <a:srcRect l="26649" t="22721" r="26650" b="22723"/>
          <a:stretch/>
        </p:blipFill>
        <p:spPr>
          <a:xfrm>
            <a:off x="8254652" y="4735673"/>
            <a:ext cx="512901" cy="431941"/>
          </a:xfrm>
          <a:prstGeom prst="rect">
            <a:avLst/>
          </a:prstGeom>
        </p:spPr>
      </p:pic>
      <p:pic>
        <p:nvPicPr>
          <p:cNvPr id="21" name="Picture 20">
            <a:hlinkClick r:id="rId7"/>
          </p:cNvPr>
          <p:cNvPicPr>
            <a:picLocks noChangeAspect="1"/>
          </p:cNvPicPr>
          <p:nvPr/>
        </p:nvPicPr>
        <p:blipFill rotWithShape="1">
          <a:blip r:embed="rId8" cstate="print">
            <a:duotone>
              <a:schemeClr val="accent2">
                <a:shade val="45000"/>
                <a:satMod val="135000"/>
              </a:schemeClr>
              <a:prstClr val="white"/>
            </a:duotone>
            <a:extLst>
              <a:ext uri="{28A0092B-C50C-407E-A947-70E740481C1C}">
                <a14:useLocalDpi xmlns:a14="http://schemas.microsoft.com/office/drawing/2010/main" val="0"/>
              </a:ext>
            </a:extLst>
          </a:blip>
          <a:srcRect l="18500" t="9051" r="18500" b="9051"/>
          <a:stretch/>
        </p:blipFill>
        <p:spPr>
          <a:xfrm>
            <a:off x="9356906" y="4660517"/>
            <a:ext cx="360040" cy="507097"/>
          </a:xfrm>
          <a:prstGeom prst="rect">
            <a:avLst/>
          </a:prstGeom>
        </p:spPr>
      </p:pic>
      <p:pic>
        <p:nvPicPr>
          <p:cNvPr id="22" name="Picture 21">
            <a:hlinkClick r:id="rId9"/>
          </p:cNvPr>
          <p:cNvPicPr>
            <a:picLocks noChangeAspect="1"/>
          </p:cNvPicPr>
          <p:nvPr/>
        </p:nvPicPr>
        <p:blipFill rotWithShape="1">
          <a:blip r:embed="rId10" cstate="print">
            <a:extLst>
              <a:ext uri="{28A0092B-C50C-407E-A947-70E740481C1C}">
                <a14:useLocalDpi xmlns:a14="http://schemas.microsoft.com/office/drawing/2010/main" val="0"/>
              </a:ext>
            </a:extLst>
          </a:blip>
          <a:srcRect l="23540" t="19760" r="23540" b="19761"/>
          <a:stretch/>
        </p:blipFill>
        <p:spPr>
          <a:xfrm>
            <a:off x="9284898" y="5331687"/>
            <a:ext cx="504056" cy="432048"/>
          </a:xfrm>
          <a:prstGeom prst="rect">
            <a:avLst/>
          </a:prstGeom>
        </p:spPr>
      </p:pic>
      <p:pic>
        <p:nvPicPr>
          <p:cNvPr id="23" name="Picture 22">
            <a:hlinkClick r:id="rId11"/>
          </p:cNvPr>
          <p:cNvPicPr>
            <a:picLocks noChangeAspect="1"/>
          </p:cNvPicPr>
          <p:nvPr/>
        </p:nvPicPr>
        <p:blipFill>
          <a:blip r:embed="rId12"/>
          <a:stretch>
            <a:fillRect/>
          </a:stretch>
        </p:blipFill>
        <p:spPr>
          <a:xfrm>
            <a:off x="8436012" y="5763735"/>
            <a:ext cx="1158340" cy="646232"/>
          </a:xfrm>
          <a:prstGeom prst="rect">
            <a:avLst/>
          </a:prstGeom>
        </p:spPr>
      </p:pic>
      <p:pic>
        <p:nvPicPr>
          <p:cNvPr id="24" name="Picture 23">
            <a:hlinkClick r:id="rId13"/>
          </p:cNvPr>
          <p:cNvPicPr>
            <a:picLocks noChangeAspect="1"/>
          </p:cNvPicPr>
          <p:nvPr/>
        </p:nvPicPr>
        <p:blipFill>
          <a:blip r:embed="rId14">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10400191" y="5473472"/>
            <a:ext cx="992439" cy="815775"/>
          </a:xfrm>
          <a:prstGeom prst="rect">
            <a:avLst/>
          </a:prstGeom>
        </p:spPr>
      </p:pic>
      <p:sp>
        <p:nvSpPr>
          <p:cNvPr id="25" name="مربع نص 1"/>
          <p:cNvSpPr txBox="1"/>
          <p:nvPr/>
        </p:nvSpPr>
        <p:spPr>
          <a:xfrm>
            <a:off x="612932" y="5473472"/>
            <a:ext cx="5490774" cy="707886"/>
          </a:xfrm>
          <a:prstGeom prst="rect">
            <a:avLst/>
          </a:prstGeom>
          <a:solidFill>
            <a:schemeClr val="bg1">
              <a:lumMod val="95000"/>
            </a:schemeClr>
          </a:solidFill>
          <a:ln>
            <a:solidFill>
              <a:schemeClr val="accent1">
                <a:lumMod val="40000"/>
                <a:lumOff val="60000"/>
              </a:schemeClr>
            </a:solidFill>
          </a:ln>
        </p:spPr>
        <p:txBody>
          <a:bodyPr wrap="square" rtlCol="0">
            <a:spAutoFit/>
          </a:bodyPr>
          <a:lstStyle/>
          <a:p>
            <a:pPr defTabSz="914400"/>
            <a:r>
              <a:rPr lang="en-US" sz="1600" b="1" dirty="0">
                <a:solidFill>
                  <a:schemeClr val="accent1">
                    <a:lumMod val="75000"/>
                  </a:schemeClr>
                </a:solidFill>
                <a:latin typeface="+mj-lt"/>
                <a:ea typeface="+mj-ea"/>
                <a:cs typeface="+mj-cs"/>
              </a:rPr>
              <a:t>References: </a:t>
            </a:r>
          </a:p>
          <a:p>
            <a:pPr marL="285750" indent="-285750" defTabSz="914400">
              <a:buFont typeface="Arial" panose="020B0604020202020204" pitchFamily="34" charset="0"/>
              <a:buChar char="•"/>
            </a:pPr>
            <a:r>
              <a:rPr lang="en-US" sz="1200" dirty="0" smtClean="0">
                <a:solidFill>
                  <a:srgbClr val="464653"/>
                </a:solidFill>
              </a:rPr>
              <a:t>Females’ </a:t>
            </a:r>
            <a:r>
              <a:rPr lang="en-US" sz="1200" dirty="0">
                <a:solidFill>
                  <a:srgbClr val="464653"/>
                </a:solidFill>
              </a:rPr>
              <a:t>and </a:t>
            </a:r>
            <a:r>
              <a:rPr lang="en-US" sz="1200" dirty="0" smtClean="0">
                <a:solidFill>
                  <a:srgbClr val="464653"/>
                </a:solidFill>
              </a:rPr>
              <a:t>Males’ </a:t>
            </a:r>
            <a:r>
              <a:rPr lang="en-US" sz="1200" dirty="0">
                <a:solidFill>
                  <a:srgbClr val="464653"/>
                </a:solidFill>
              </a:rPr>
              <a:t>slides.</a:t>
            </a:r>
          </a:p>
          <a:p>
            <a:pPr marL="285750" indent="-285750" defTabSz="914400">
              <a:buFont typeface="Arial" panose="020B0604020202020204" pitchFamily="34" charset="0"/>
              <a:buChar char="•"/>
            </a:pPr>
            <a:r>
              <a:rPr lang="en-US" sz="1200" dirty="0">
                <a:solidFill>
                  <a:srgbClr val="464653"/>
                </a:solidFill>
              </a:rPr>
              <a:t>Guyton and Hall Textbook of Medical Physiology (Thirteenth Edition.)</a:t>
            </a:r>
          </a:p>
        </p:txBody>
      </p:sp>
    </p:spTree>
    <p:extLst>
      <p:ext uri="{BB962C8B-B14F-4D97-AF65-F5344CB8AC3E}">
        <p14:creationId xmlns:p14="http://schemas.microsoft.com/office/powerpoint/2010/main" val="38797881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Dermatomes</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4</a:t>
            </a:fld>
            <a:endParaRPr lang="en-US" dirty="0"/>
          </a:p>
        </p:txBody>
      </p:sp>
      <p:sp>
        <p:nvSpPr>
          <p:cNvPr id="4" name="Content Placeholder 3"/>
          <p:cNvSpPr>
            <a:spLocks noGrp="1"/>
          </p:cNvSpPr>
          <p:nvPr>
            <p:ph sz="quarter" idx="1"/>
          </p:nvPr>
        </p:nvSpPr>
        <p:spPr>
          <a:xfrm>
            <a:off x="609442" y="1143000"/>
            <a:ext cx="2619730" cy="4852946"/>
          </a:xfrm>
        </p:spPr>
        <p:txBody>
          <a:bodyPr>
            <a:normAutofit/>
          </a:bodyPr>
          <a:lstStyle/>
          <a:p>
            <a:r>
              <a:rPr lang="en-US" sz="1800" dirty="0" smtClean="0"/>
              <a:t>Dermatome is an area on skin supplied by a single spinal nerve.</a:t>
            </a:r>
            <a:endParaRPr lang="en-US" sz="1800" dirty="0"/>
          </a:p>
        </p:txBody>
      </p:sp>
      <p:pic>
        <p:nvPicPr>
          <p:cNvPr id="1026" name="Picture 2" descr="C:\Users\Aseel\Desktop\gy.PNG"/>
          <p:cNvPicPr>
            <a:picLocks noChangeAspect="1" noChangeArrowheads="1"/>
          </p:cNvPicPr>
          <p:nvPr/>
        </p:nvPicPr>
        <p:blipFill rotWithShape="1">
          <a:blip r:embed="rId2">
            <a:extLst>
              <a:ext uri="{28A0092B-C50C-407E-A947-70E740481C1C}">
                <a14:useLocalDpi xmlns:a14="http://schemas.microsoft.com/office/drawing/2010/main" val="0"/>
              </a:ext>
            </a:extLst>
          </a:blip>
          <a:srcRect l="2519" t="1305" r="2687" b="508"/>
          <a:stretch/>
        </p:blipFill>
        <p:spPr bwMode="auto">
          <a:xfrm>
            <a:off x="7932717" y="1304014"/>
            <a:ext cx="3277589" cy="483519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seel\Desktop\Cankjnpture.PNG"/>
          <p:cNvPicPr>
            <a:picLocks noChangeAspect="1" noChangeArrowheads="1"/>
          </p:cNvPicPr>
          <p:nvPr/>
        </p:nvPicPr>
        <p:blipFill rotWithShape="1">
          <a:blip r:embed="rId3">
            <a:extLst>
              <a:ext uri="{28A0092B-C50C-407E-A947-70E740481C1C}">
                <a14:useLocalDpi xmlns:a14="http://schemas.microsoft.com/office/drawing/2010/main" val="0"/>
              </a:ext>
            </a:extLst>
          </a:blip>
          <a:srcRect t="1874"/>
          <a:stretch/>
        </p:blipFill>
        <p:spPr bwMode="auto">
          <a:xfrm>
            <a:off x="3229172" y="1304014"/>
            <a:ext cx="4703545" cy="483519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88781" y="0"/>
            <a:ext cx="2627313"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8391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5</a:t>
            </a:fld>
            <a:endParaRPr lang="en-US" dirty="0"/>
          </a:p>
        </p:txBody>
      </p:sp>
      <p:sp>
        <p:nvSpPr>
          <p:cNvPr id="4" name="Content Placeholder 3"/>
          <p:cNvSpPr>
            <a:spLocks noGrp="1"/>
          </p:cNvSpPr>
          <p:nvPr>
            <p:ph sz="quarter" idx="1"/>
          </p:nvPr>
        </p:nvSpPr>
        <p:spPr>
          <a:xfrm>
            <a:off x="609442" y="1450777"/>
            <a:ext cx="5387461" cy="4706183"/>
          </a:xfrm>
        </p:spPr>
        <p:txBody>
          <a:bodyPr>
            <a:normAutofit/>
          </a:bodyPr>
          <a:lstStyle/>
          <a:p>
            <a:pPr marL="469900" marR="5080" lvl="0" indent="-457200">
              <a:lnSpc>
                <a:spcPts val="3020"/>
              </a:lnSpc>
              <a:buClr>
                <a:srgbClr val="9FB8CD">
                  <a:lumMod val="75000"/>
                </a:srgbClr>
              </a:buClr>
              <a:buSzPct val="70000"/>
              <a:tabLst>
                <a:tab pos="354965" algn="l"/>
                <a:tab pos="355600" algn="l"/>
              </a:tabLst>
            </a:pPr>
            <a:r>
              <a:rPr lang="en-US" sz="1600" spc="-10" dirty="0">
                <a:solidFill>
                  <a:prstClr val="black"/>
                </a:solidFill>
                <a:cs typeface="Calibri"/>
              </a:rPr>
              <a:t>Proprioception </a:t>
            </a:r>
            <a:r>
              <a:rPr lang="en-US" sz="1600" spc="-15" dirty="0">
                <a:solidFill>
                  <a:prstClr val="black"/>
                </a:solidFill>
                <a:cs typeface="Calibri"/>
              </a:rPr>
              <a:t>stems </a:t>
            </a:r>
            <a:r>
              <a:rPr lang="en-US" sz="1600" spc="-20" dirty="0">
                <a:solidFill>
                  <a:prstClr val="black"/>
                </a:solidFill>
                <a:cs typeface="Calibri"/>
              </a:rPr>
              <a:t>from </a:t>
            </a:r>
            <a:r>
              <a:rPr lang="en-US" sz="1600" spc="-5" dirty="0">
                <a:solidFill>
                  <a:prstClr val="black"/>
                </a:solidFill>
                <a:cs typeface="Calibri"/>
              </a:rPr>
              <a:t>the </a:t>
            </a:r>
            <a:r>
              <a:rPr lang="en-US" sz="1600" spc="-10" dirty="0" err="1">
                <a:solidFill>
                  <a:prstClr val="black"/>
                </a:solidFill>
                <a:cs typeface="Calibri"/>
              </a:rPr>
              <a:t>latin</a:t>
            </a:r>
            <a:r>
              <a:rPr lang="en-US" sz="1600" spc="-10" dirty="0">
                <a:solidFill>
                  <a:prstClr val="black"/>
                </a:solidFill>
                <a:cs typeface="Calibri"/>
              </a:rPr>
              <a:t> </a:t>
            </a:r>
            <a:r>
              <a:rPr lang="en-US" sz="1600" spc="-20" dirty="0">
                <a:solidFill>
                  <a:prstClr val="black"/>
                </a:solidFill>
                <a:cs typeface="Calibri"/>
              </a:rPr>
              <a:t>word </a:t>
            </a:r>
            <a:r>
              <a:rPr lang="en-US" sz="1600" spc="-10" dirty="0" err="1">
                <a:solidFill>
                  <a:srgbClr val="9FB8CD">
                    <a:lumMod val="75000"/>
                  </a:srgbClr>
                </a:solidFill>
                <a:cs typeface="Calibri"/>
              </a:rPr>
              <a:t>proprius</a:t>
            </a:r>
            <a:r>
              <a:rPr lang="en-US" sz="1600" spc="-10" dirty="0">
                <a:solidFill>
                  <a:srgbClr val="2F1FFB"/>
                </a:solidFill>
                <a:cs typeface="Calibri"/>
              </a:rPr>
              <a:t> </a:t>
            </a:r>
            <a:r>
              <a:rPr lang="en-US" sz="1600" spc="-5" dirty="0">
                <a:solidFill>
                  <a:prstClr val="black"/>
                </a:solidFill>
                <a:cs typeface="Calibri"/>
              </a:rPr>
              <a:t>which  means </a:t>
            </a:r>
            <a:r>
              <a:rPr lang="en-US" sz="1600" spc="-5" dirty="0">
                <a:solidFill>
                  <a:srgbClr val="9FB8CD">
                    <a:lumMod val="75000"/>
                  </a:srgbClr>
                </a:solidFill>
                <a:cs typeface="Calibri"/>
              </a:rPr>
              <a:t>"one's </a:t>
            </a:r>
            <a:r>
              <a:rPr lang="en-US" sz="1600" spc="-20" dirty="0">
                <a:solidFill>
                  <a:srgbClr val="9FB8CD">
                    <a:lumMod val="75000"/>
                  </a:srgbClr>
                </a:solidFill>
                <a:cs typeface="Calibri"/>
              </a:rPr>
              <a:t>own“ </a:t>
            </a:r>
            <a:r>
              <a:rPr lang="en-US" sz="1600" spc="-5" dirty="0">
                <a:solidFill>
                  <a:prstClr val="black"/>
                </a:solidFill>
                <a:cs typeface="Calibri"/>
              </a:rPr>
              <a:t>or</a:t>
            </a:r>
            <a:r>
              <a:rPr lang="en-US" sz="1600" spc="35" dirty="0">
                <a:solidFill>
                  <a:prstClr val="black"/>
                </a:solidFill>
                <a:cs typeface="Calibri"/>
              </a:rPr>
              <a:t> </a:t>
            </a:r>
            <a:r>
              <a:rPr lang="en-US" sz="1600" spc="-10" dirty="0">
                <a:solidFill>
                  <a:srgbClr val="9FB8CD">
                    <a:lumMod val="75000"/>
                  </a:srgbClr>
                </a:solidFill>
                <a:cs typeface="Calibri"/>
              </a:rPr>
              <a:t>"individual“.</a:t>
            </a:r>
            <a:endParaRPr lang="en-US" sz="1600" dirty="0">
              <a:solidFill>
                <a:srgbClr val="9FB8CD">
                  <a:lumMod val="75000"/>
                </a:srgbClr>
              </a:solidFill>
              <a:cs typeface="Calibri"/>
            </a:endParaRPr>
          </a:p>
          <a:p>
            <a:pPr marL="469900" lvl="0" indent="-457200">
              <a:spcBef>
                <a:spcPts val="295"/>
              </a:spcBef>
              <a:buClr>
                <a:srgbClr val="9FB8CD">
                  <a:lumMod val="75000"/>
                </a:srgbClr>
              </a:buClr>
              <a:buSzPct val="70000"/>
              <a:tabLst>
                <a:tab pos="354965" algn="l"/>
                <a:tab pos="355600" algn="l"/>
              </a:tabLst>
            </a:pPr>
            <a:r>
              <a:rPr lang="en-US" sz="1600" spc="-5" dirty="0">
                <a:solidFill>
                  <a:prstClr val="black"/>
                </a:solidFill>
                <a:cs typeface="Calibri"/>
              </a:rPr>
              <a:t>It is the sense of </a:t>
            </a:r>
            <a:r>
              <a:rPr lang="en-US" sz="1600" spc="-5" dirty="0">
                <a:solidFill>
                  <a:srgbClr val="9FB8CD">
                    <a:lumMod val="75000"/>
                  </a:srgbClr>
                </a:solidFill>
                <a:cs typeface="Calibri"/>
              </a:rPr>
              <a:t>one`s own body</a:t>
            </a:r>
            <a:r>
              <a:rPr lang="en-US" sz="1600" spc="10" dirty="0">
                <a:solidFill>
                  <a:srgbClr val="9FB8CD">
                    <a:lumMod val="75000"/>
                  </a:srgbClr>
                </a:solidFill>
                <a:cs typeface="Calibri"/>
              </a:rPr>
              <a:t> </a:t>
            </a:r>
            <a:r>
              <a:rPr lang="en-US" sz="1600" spc="-5" dirty="0">
                <a:solidFill>
                  <a:srgbClr val="9FB8CD">
                    <a:lumMod val="75000"/>
                  </a:srgbClr>
                </a:solidFill>
                <a:cs typeface="Calibri"/>
              </a:rPr>
              <a:t>position.</a:t>
            </a:r>
            <a:endParaRPr lang="en-US" sz="1600" dirty="0">
              <a:solidFill>
                <a:srgbClr val="9FB8CD">
                  <a:lumMod val="75000"/>
                </a:srgbClr>
              </a:solidFill>
              <a:cs typeface="Calibri"/>
            </a:endParaRPr>
          </a:p>
          <a:p>
            <a:pPr marL="469900" lvl="0" indent="-457200">
              <a:spcBef>
                <a:spcPts val="335"/>
              </a:spcBef>
              <a:buClr>
                <a:srgbClr val="9FB8CD">
                  <a:lumMod val="75000"/>
                </a:srgbClr>
              </a:buClr>
              <a:buSzPct val="70000"/>
              <a:tabLst>
                <a:tab pos="354965" algn="l"/>
                <a:tab pos="355600" algn="l"/>
              </a:tabLst>
            </a:pPr>
            <a:r>
              <a:rPr lang="en-US" sz="1600" spc="-5" dirty="0">
                <a:solidFill>
                  <a:prstClr val="black"/>
                </a:solidFill>
                <a:cs typeface="Calibri"/>
              </a:rPr>
              <a:t>It is also </a:t>
            </a:r>
            <a:r>
              <a:rPr lang="en-US" sz="1600" spc="-10" dirty="0">
                <a:solidFill>
                  <a:prstClr val="black"/>
                </a:solidFill>
                <a:cs typeface="Calibri"/>
              </a:rPr>
              <a:t>called proprioceptive / position</a:t>
            </a:r>
            <a:r>
              <a:rPr lang="en-US" sz="1600" spc="105" dirty="0">
                <a:solidFill>
                  <a:prstClr val="black"/>
                </a:solidFill>
                <a:cs typeface="Calibri"/>
              </a:rPr>
              <a:t> </a:t>
            </a:r>
            <a:r>
              <a:rPr lang="en-US" sz="1600" spc="-10" dirty="0">
                <a:solidFill>
                  <a:prstClr val="black"/>
                </a:solidFill>
                <a:cs typeface="Calibri"/>
              </a:rPr>
              <a:t>sense.</a:t>
            </a:r>
            <a:endParaRPr lang="en-US" sz="1600" dirty="0">
              <a:solidFill>
                <a:prstClr val="black"/>
              </a:solidFill>
              <a:cs typeface="Calibri"/>
            </a:endParaRPr>
          </a:p>
          <a:p>
            <a:pPr marL="469900" lvl="0" indent="-457200">
              <a:spcBef>
                <a:spcPts val="350"/>
              </a:spcBef>
              <a:buClr>
                <a:srgbClr val="9FB8CD">
                  <a:lumMod val="75000"/>
                </a:srgbClr>
              </a:buClr>
              <a:buSzPct val="70000"/>
              <a:tabLst>
                <a:tab pos="354965" algn="l"/>
                <a:tab pos="355600" algn="l"/>
              </a:tabLst>
            </a:pPr>
            <a:r>
              <a:rPr lang="en-US" sz="1600" spc="-5" dirty="0">
                <a:solidFill>
                  <a:prstClr val="black"/>
                </a:solidFill>
                <a:cs typeface="Calibri"/>
              </a:rPr>
              <a:t>It is the </a:t>
            </a:r>
            <a:r>
              <a:rPr lang="en-US" sz="1600" spc="-15" dirty="0">
                <a:solidFill>
                  <a:prstClr val="black"/>
                </a:solidFill>
                <a:cs typeface="Calibri"/>
              </a:rPr>
              <a:t>awareness </a:t>
            </a:r>
            <a:r>
              <a:rPr lang="en-US" sz="1600" dirty="0">
                <a:solidFill>
                  <a:prstClr val="black"/>
                </a:solidFill>
                <a:cs typeface="Calibri"/>
              </a:rPr>
              <a:t>of </a:t>
            </a:r>
            <a:r>
              <a:rPr lang="en-US" sz="1600" spc="-5" dirty="0">
                <a:solidFill>
                  <a:prstClr val="black"/>
                </a:solidFill>
                <a:cs typeface="Calibri"/>
              </a:rPr>
              <a:t>body position </a:t>
            </a:r>
            <a:r>
              <a:rPr lang="en-US" sz="1600" dirty="0">
                <a:solidFill>
                  <a:prstClr val="black"/>
                </a:solidFill>
                <a:cs typeface="Calibri"/>
              </a:rPr>
              <a:t>and</a:t>
            </a:r>
            <a:r>
              <a:rPr lang="en-US" sz="1600" spc="60" dirty="0">
                <a:solidFill>
                  <a:prstClr val="black"/>
                </a:solidFill>
                <a:cs typeface="Calibri"/>
              </a:rPr>
              <a:t> </a:t>
            </a:r>
            <a:r>
              <a:rPr lang="en-US" sz="1600" spc="-5" dirty="0">
                <a:solidFill>
                  <a:prstClr val="black"/>
                </a:solidFill>
                <a:cs typeface="Calibri"/>
              </a:rPr>
              <a:t>of</a:t>
            </a:r>
            <a:r>
              <a:rPr lang="en-US" sz="1600" dirty="0">
                <a:solidFill>
                  <a:prstClr val="black"/>
                </a:solidFill>
                <a:cs typeface="Calibri"/>
              </a:rPr>
              <a:t> </a:t>
            </a:r>
            <a:r>
              <a:rPr lang="en-US" sz="1600" spc="-15" dirty="0">
                <a:solidFill>
                  <a:prstClr val="black"/>
                </a:solidFill>
                <a:cs typeface="Calibri"/>
              </a:rPr>
              <a:t>movements </a:t>
            </a:r>
            <a:r>
              <a:rPr lang="en-US" sz="1600" dirty="0">
                <a:solidFill>
                  <a:prstClr val="black"/>
                </a:solidFill>
                <a:cs typeface="Calibri"/>
              </a:rPr>
              <a:t>of </a:t>
            </a:r>
            <a:r>
              <a:rPr lang="en-US" sz="1600" spc="-5" dirty="0">
                <a:solidFill>
                  <a:prstClr val="black"/>
                </a:solidFill>
                <a:cs typeface="Calibri"/>
              </a:rPr>
              <a:t>body</a:t>
            </a:r>
            <a:r>
              <a:rPr lang="en-US" sz="1600" spc="-35" dirty="0">
                <a:solidFill>
                  <a:prstClr val="black"/>
                </a:solidFill>
                <a:cs typeface="Calibri"/>
              </a:rPr>
              <a:t> </a:t>
            </a:r>
            <a:r>
              <a:rPr lang="en-US" sz="1600" spc="-5" dirty="0">
                <a:solidFill>
                  <a:prstClr val="black"/>
                </a:solidFill>
                <a:cs typeface="Calibri"/>
              </a:rPr>
              <a:t>parts.</a:t>
            </a:r>
          </a:p>
          <a:p>
            <a:pPr marL="469900" lvl="0" indent="-457200">
              <a:spcBef>
                <a:spcPts val="350"/>
              </a:spcBef>
              <a:buClr>
                <a:srgbClr val="9FB8CD">
                  <a:lumMod val="75000"/>
                </a:srgbClr>
              </a:buClr>
              <a:buSzPct val="70000"/>
              <a:tabLst>
                <a:tab pos="354965" algn="l"/>
                <a:tab pos="355600" algn="l"/>
              </a:tabLst>
            </a:pPr>
            <a:r>
              <a:rPr lang="en-US" sz="1600" spc="-5" dirty="0">
                <a:solidFill>
                  <a:prstClr val="black"/>
                </a:solidFill>
                <a:cs typeface="Calibri"/>
              </a:rPr>
              <a:t>Strength of effort being employed in movements</a:t>
            </a:r>
            <a:r>
              <a:rPr lang="en-US" sz="1600" spc="-5" dirty="0" smtClean="0">
                <a:solidFill>
                  <a:prstClr val="black"/>
                </a:solidFill>
                <a:cs typeface="Calibri"/>
              </a:rPr>
              <a:t>.</a:t>
            </a:r>
          </a:p>
          <a:p>
            <a:pPr marL="469900" lvl="0" indent="-457200">
              <a:spcBef>
                <a:spcPts val="350"/>
              </a:spcBef>
              <a:buClr>
                <a:srgbClr val="9FB8CD">
                  <a:lumMod val="75000"/>
                </a:srgbClr>
              </a:buClr>
              <a:buSzPct val="70000"/>
              <a:tabLst>
                <a:tab pos="354965" algn="l"/>
                <a:tab pos="355600" algn="l"/>
              </a:tabLst>
            </a:pPr>
            <a:endParaRPr lang="en-US" sz="1600" dirty="0">
              <a:solidFill>
                <a:prstClr val="black"/>
              </a:solidFill>
              <a:cs typeface="Calibri"/>
            </a:endParaRPr>
          </a:p>
          <a:p>
            <a:pPr marL="469900" lvl="0" indent="-457200">
              <a:spcBef>
                <a:spcPts val="350"/>
              </a:spcBef>
              <a:buClr>
                <a:srgbClr val="9FB8CD">
                  <a:lumMod val="75000"/>
                </a:srgbClr>
              </a:buClr>
              <a:buSzPct val="70000"/>
              <a:tabLst>
                <a:tab pos="354965" algn="l"/>
                <a:tab pos="355600" algn="l"/>
              </a:tabLst>
            </a:pPr>
            <a:r>
              <a:rPr lang="en-US" sz="1600" spc="-5" dirty="0">
                <a:solidFill>
                  <a:srgbClr val="9FB8CD">
                    <a:lumMod val="75000"/>
                  </a:srgbClr>
                </a:solidFill>
                <a:cs typeface="Calibri"/>
              </a:rPr>
              <a:t>It </a:t>
            </a:r>
            <a:r>
              <a:rPr lang="en-US" sz="1600" spc="-10" dirty="0">
                <a:solidFill>
                  <a:srgbClr val="9FB8CD">
                    <a:lumMod val="75000"/>
                  </a:srgbClr>
                </a:solidFill>
                <a:cs typeface="Calibri"/>
              </a:rPr>
              <a:t>can </a:t>
            </a:r>
            <a:r>
              <a:rPr lang="en-US" sz="1600" spc="-5" dirty="0">
                <a:solidFill>
                  <a:srgbClr val="9FB8CD">
                    <a:lumMod val="75000"/>
                  </a:srgbClr>
                </a:solidFill>
                <a:cs typeface="Calibri"/>
              </a:rPr>
              <a:t>be </a:t>
            </a:r>
            <a:r>
              <a:rPr lang="en-US" sz="1600" spc="-10" dirty="0">
                <a:solidFill>
                  <a:srgbClr val="9FB8CD">
                    <a:lumMod val="75000"/>
                  </a:srgbClr>
                </a:solidFill>
                <a:cs typeface="Calibri"/>
              </a:rPr>
              <a:t>divided</a:t>
            </a:r>
            <a:r>
              <a:rPr lang="en-US" sz="1600" spc="25" dirty="0">
                <a:solidFill>
                  <a:srgbClr val="9FB8CD">
                    <a:lumMod val="75000"/>
                  </a:srgbClr>
                </a:solidFill>
                <a:cs typeface="Calibri"/>
              </a:rPr>
              <a:t> </a:t>
            </a:r>
            <a:r>
              <a:rPr lang="en-US" sz="1600" spc="-20" dirty="0">
                <a:solidFill>
                  <a:srgbClr val="9FB8CD">
                    <a:lumMod val="75000"/>
                  </a:srgbClr>
                </a:solidFill>
                <a:cs typeface="Calibri"/>
              </a:rPr>
              <a:t>into</a:t>
            </a:r>
            <a:r>
              <a:rPr lang="en-US" sz="1600" spc="-20" dirty="0" smtClean="0">
                <a:solidFill>
                  <a:srgbClr val="9FB8CD">
                    <a:lumMod val="75000"/>
                  </a:srgbClr>
                </a:solidFill>
                <a:cs typeface="Calibri"/>
              </a:rPr>
              <a:t>:</a:t>
            </a:r>
          </a:p>
          <a:p>
            <a:pPr marL="469900" lvl="0" indent="-457200">
              <a:spcBef>
                <a:spcPts val="350"/>
              </a:spcBef>
              <a:buClr>
                <a:srgbClr val="9FB8CD">
                  <a:lumMod val="75000"/>
                </a:srgbClr>
              </a:buClr>
              <a:buSzPct val="70000"/>
              <a:tabLst>
                <a:tab pos="354965" algn="l"/>
                <a:tab pos="355600" algn="l"/>
              </a:tabLst>
            </a:pPr>
            <a:endParaRPr lang="en-US" sz="200" spc="-20" dirty="0">
              <a:solidFill>
                <a:srgbClr val="9FB8CD">
                  <a:lumMod val="75000"/>
                </a:srgbClr>
              </a:solidFill>
              <a:cs typeface="Calibri"/>
            </a:endParaRPr>
          </a:p>
          <a:p>
            <a:pPr marL="342900" lvl="0" indent="-342900">
              <a:buClr>
                <a:srgbClr val="727CA3"/>
              </a:buClr>
              <a:buFont typeface="+mj-lt"/>
              <a:buAutoNum type="arabicPeriod"/>
            </a:pPr>
            <a:r>
              <a:rPr lang="en-US" sz="1600" spc="-10" dirty="0">
                <a:solidFill>
                  <a:srgbClr val="DDE9EC">
                    <a:lumMod val="75000"/>
                  </a:srgbClr>
                </a:solidFill>
              </a:rPr>
              <a:t>Static </a:t>
            </a:r>
            <a:r>
              <a:rPr lang="en-US" sz="1600" spc="-5" dirty="0">
                <a:solidFill>
                  <a:srgbClr val="DDE9EC">
                    <a:lumMod val="75000"/>
                  </a:srgbClr>
                </a:solidFill>
              </a:rPr>
              <a:t>proprioception: </a:t>
            </a:r>
            <a:r>
              <a:rPr lang="en-US" sz="1600" spc="-5" dirty="0">
                <a:solidFill>
                  <a:prstClr val="black"/>
                </a:solidFill>
              </a:rPr>
              <a:t>conscious </a:t>
            </a:r>
            <a:r>
              <a:rPr lang="en-US" sz="1600" spc="-10" dirty="0">
                <a:solidFill>
                  <a:prstClr val="black"/>
                </a:solidFill>
              </a:rPr>
              <a:t>perception </a:t>
            </a:r>
            <a:r>
              <a:rPr lang="en-US" sz="1600" spc="-5" dirty="0">
                <a:solidFill>
                  <a:prstClr val="black"/>
                </a:solidFill>
              </a:rPr>
              <a:t>of</a:t>
            </a:r>
            <a:r>
              <a:rPr lang="en-US" sz="1600" spc="-229" dirty="0">
                <a:solidFill>
                  <a:prstClr val="black"/>
                </a:solidFill>
              </a:rPr>
              <a:t>  </a:t>
            </a:r>
            <a:r>
              <a:rPr lang="en-US" sz="1600" spc="-10" dirty="0">
                <a:solidFill>
                  <a:prstClr val="black"/>
                </a:solidFill>
              </a:rPr>
              <a:t>the </a:t>
            </a:r>
            <a:r>
              <a:rPr lang="en-US" sz="1600" spc="-15" dirty="0">
                <a:solidFill>
                  <a:prstClr val="black"/>
                </a:solidFill>
              </a:rPr>
              <a:t>orientation </a:t>
            </a:r>
            <a:r>
              <a:rPr lang="en-US" sz="1600" spc="-5" dirty="0">
                <a:solidFill>
                  <a:prstClr val="black"/>
                </a:solidFill>
              </a:rPr>
              <a:t>of the </a:t>
            </a:r>
            <a:r>
              <a:rPr lang="en-US" sz="1600" spc="-25" dirty="0">
                <a:solidFill>
                  <a:prstClr val="black"/>
                </a:solidFill>
              </a:rPr>
              <a:t>different </a:t>
            </a:r>
            <a:r>
              <a:rPr lang="en-US" sz="1600" spc="-5" dirty="0">
                <a:solidFill>
                  <a:prstClr val="black"/>
                </a:solidFill>
              </a:rPr>
              <a:t>parts of the </a:t>
            </a:r>
            <a:r>
              <a:rPr lang="en-US" sz="1600" spc="-10" dirty="0">
                <a:solidFill>
                  <a:prstClr val="black"/>
                </a:solidFill>
              </a:rPr>
              <a:t>body </a:t>
            </a:r>
            <a:r>
              <a:rPr lang="en-US" sz="1600" spc="-5" dirty="0">
                <a:solidFill>
                  <a:prstClr val="black"/>
                </a:solidFill>
              </a:rPr>
              <a:t>with </a:t>
            </a:r>
            <a:r>
              <a:rPr lang="en-US" sz="1600" spc="-10" dirty="0">
                <a:solidFill>
                  <a:prstClr val="black"/>
                </a:solidFill>
              </a:rPr>
              <a:t>respect </a:t>
            </a:r>
            <a:r>
              <a:rPr lang="en-US" sz="1600" spc="-15" dirty="0">
                <a:solidFill>
                  <a:prstClr val="black"/>
                </a:solidFill>
              </a:rPr>
              <a:t>to </a:t>
            </a:r>
            <a:r>
              <a:rPr lang="en-US" sz="1600" spc="-5" dirty="0">
                <a:solidFill>
                  <a:prstClr val="black"/>
                </a:solidFill>
              </a:rPr>
              <a:t>one</a:t>
            </a:r>
            <a:r>
              <a:rPr lang="en-US" sz="1600" spc="-45" dirty="0">
                <a:solidFill>
                  <a:prstClr val="black"/>
                </a:solidFill>
              </a:rPr>
              <a:t> </a:t>
            </a:r>
            <a:r>
              <a:rPr lang="en-US" sz="1600" spc="-35" dirty="0">
                <a:solidFill>
                  <a:prstClr val="black"/>
                </a:solidFill>
              </a:rPr>
              <a:t>another</a:t>
            </a:r>
            <a:r>
              <a:rPr lang="en-US" sz="1600" spc="-35" dirty="0" smtClean="0">
                <a:solidFill>
                  <a:prstClr val="black"/>
                </a:solidFill>
              </a:rPr>
              <a:t>.</a:t>
            </a:r>
          </a:p>
          <a:p>
            <a:pPr marL="342900" lvl="0" indent="-342900">
              <a:buClr>
                <a:srgbClr val="727CA3"/>
              </a:buClr>
              <a:buFont typeface="+mj-lt"/>
              <a:buAutoNum type="arabicPeriod"/>
            </a:pPr>
            <a:endParaRPr lang="en-US" sz="500" spc="-35" dirty="0">
              <a:solidFill>
                <a:prstClr val="black"/>
              </a:solidFill>
            </a:endParaRPr>
          </a:p>
          <a:p>
            <a:pPr marL="342900" lvl="0" indent="-342900">
              <a:buClr>
                <a:srgbClr val="727CA3"/>
              </a:buClr>
              <a:buFont typeface="+mj-lt"/>
              <a:buAutoNum type="arabicPeriod"/>
            </a:pPr>
            <a:r>
              <a:rPr lang="en-US" sz="1600" spc="-10" dirty="0">
                <a:solidFill>
                  <a:srgbClr val="DDE9EC">
                    <a:lumMod val="75000"/>
                  </a:srgbClr>
                </a:solidFill>
              </a:rPr>
              <a:t>Dynamic proprioception: </a:t>
            </a:r>
            <a:r>
              <a:rPr lang="en-US" sz="1600" spc="-30" dirty="0">
                <a:solidFill>
                  <a:prstClr val="black"/>
                </a:solidFill>
              </a:rPr>
              <a:t>rate </a:t>
            </a:r>
            <a:r>
              <a:rPr lang="en-US" sz="1600" spc="-5" dirty="0">
                <a:solidFill>
                  <a:prstClr val="black"/>
                </a:solidFill>
              </a:rPr>
              <a:t>of </a:t>
            </a:r>
            <a:r>
              <a:rPr lang="en-US" sz="1600" spc="-15" dirty="0">
                <a:solidFill>
                  <a:prstClr val="black"/>
                </a:solidFill>
              </a:rPr>
              <a:t>movement</a:t>
            </a:r>
            <a:r>
              <a:rPr lang="en-US" sz="1600" spc="-5" dirty="0">
                <a:solidFill>
                  <a:prstClr val="black"/>
                </a:solidFill>
              </a:rPr>
              <a:t> </a:t>
            </a:r>
            <a:r>
              <a:rPr lang="en-US" sz="1600" spc="-10" dirty="0">
                <a:solidFill>
                  <a:prstClr val="black"/>
                </a:solidFill>
              </a:rPr>
              <a:t>sense </a:t>
            </a:r>
            <a:r>
              <a:rPr lang="en-US" sz="1600" spc="-5" dirty="0">
                <a:solidFill>
                  <a:prstClr val="black"/>
                </a:solidFill>
              </a:rPr>
              <a:t>(also </a:t>
            </a:r>
            <a:r>
              <a:rPr lang="en-US" sz="1600" spc="-10" dirty="0">
                <a:solidFill>
                  <a:prstClr val="black"/>
                </a:solidFill>
              </a:rPr>
              <a:t>called</a:t>
            </a:r>
            <a:r>
              <a:rPr lang="en-US" sz="1600" spc="-15" dirty="0">
                <a:solidFill>
                  <a:prstClr val="black"/>
                </a:solidFill>
              </a:rPr>
              <a:t> </a:t>
            </a:r>
            <a:r>
              <a:rPr lang="en-US" sz="1600" spc="-10" dirty="0">
                <a:solidFill>
                  <a:prstClr val="black"/>
                </a:solidFill>
              </a:rPr>
              <a:t>kinesthesia).</a:t>
            </a:r>
            <a:endParaRPr lang="en-US" sz="1600" dirty="0">
              <a:solidFill>
                <a:prstClr val="black"/>
              </a:solidFill>
            </a:endParaRPr>
          </a:p>
          <a:p>
            <a:endParaRPr lang="en-US" sz="3200" dirty="0"/>
          </a:p>
        </p:txBody>
      </p:sp>
      <p:sp>
        <p:nvSpPr>
          <p:cNvPr id="5" name="Content Placeholder 4"/>
          <p:cNvSpPr>
            <a:spLocks noGrp="1"/>
          </p:cNvSpPr>
          <p:nvPr>
            <p:ph sz="quarter" idx="2"/>
          </p:nvPr>
        </p:nvSpPr>
        <p:spPr>
          <a:xfrm>
            <a:off x="6174658" y="1556792"/>
            <a:ext cx="5387461" cy="4597122"/>
          </a:xfrm>
        </p:spPr>
        <p:txBody>
          <a:bodyPr>
            <a:normAutofit/>
          </a:bodyPr>
          <a:lstStyle/>
          <a:p>
            <a:pPr marL="298450" indent="-285750">
              <a:buClr>
                <a:schemeClr val="accent2">
                  <a:lumMod val="75000"/>
                </a:schemeClr>
              </a:buClr>
              <a:buSzPct val="70000"/>
              <a:tabLst>
                <a:tab pos="299720" algn="l"/>
              </a:tabLst>
            </a:pPr>
            <a:r>
              <a:rPr lang="en-US" sz="1600" spc="-10" dirty="0">
                <a:solidFill>
                  <a:prstClr val="black"/>
                </a:solidFill>
                <a:cs typeface="Calibri"/>
              </a:rPr>
              <a:t>Encapsulated Nerve </a:t>
            </a:r>
            <a:r>
              <a:rPr lang="en-US" sz="1600" spc="-10" dirty="0" smtClean="0">
                <a:solidFill>
                  <a:prstClr val="black"/>
                </a:solidFill>
                <a:cs typeface="Calibri"/>
              </a:rPr>
              <a:t>Endings.</a:t>
            </a:r>
            <a:endParaRPr lang="en-US" sz="1600" spc="-10" dirty="0">
              <a:solidFill>
                <a:prstClr val="black"/>
              </a:solidFill>
              <a:cs typeface="Calibri"/>
            </a:endParaRPr>
          </a:p>
          <a:p>
            <a:pPr marL="298450" indent="-285750">
              <a:spcBef>
                <a:spcPts val="670"/>
              </a:spcBef>
              <a:buClr>
                <a:schemeClr val="accent2">
                  <a:lumMod val="75000"/>
                </a:schemeClr>
              </a:buClr>
              <a:buSzPct val="70000"/>
              <a:tabLst>
                <a:tab pos="299720" algn="l"/>
              </a:tabLst>
            </a:pPr>
            <a:r>
              <a:rPr lang="en-US" sz="1600" spc="-10" dirty="0">
                <a:solidFill>
                  <a:prstClr val="black"/>
                </a:solidFill>
                <a:cs typeface="Calibri"/>
              </a:rPr>
              <a:t>Monitor stretch in </a:t>
            </a:r>
            <a:r>
              <a:rPr lang="en-US" sz="1600" spc="-10" dirty="0" err="1">
                <a:solidFill>
                  <a:prstClr val="black"/>
                </a:solidFill>
                <a:cs typeface="Calibri"/>
              </a:rPr>
              <a:t>locomotory</a:t>
            </a:r>
            <a:r>
              <a:rPr lang="en-US" sz="1600" spc="-10" dirty="0">
                <a:solidFill>
                  <a:prstClr val="black"/>
                </a:solidFill>
                <a:cs typeface="Calibri"/>
              </a:rPr>
              <a:t> </a:t>
            </a:r>
            <a:r>
              <a:rPr lang="en-US" sz="1600" spc="-10" dirty="0" smtClean="0">
                <a:solidFill>
                  <a:prstClr val="black"/>
                </a:solidFill>
                <a:cs typeface="Calibri"/>
              </a:rPr>
              <a:t>organs.</a:t>
            </a:r>
          </a:p>
          <a:p>
            <a:pPr marL="298450" indent="-285750">
              <a:spcBef>
                <a:spcPts val="670"/>
              </a:spcBef>
              <a:buClr>
                <a:schemeClr val="accent2">
                  <a:lumMod val="75000"/>
                </a:schemeClr>
              </a:buClr>
              <a:buSzPct val="70000"/>
              <a:tabLst>
                <a:tab pos="299720" algn="l"/>
              </a:tabLst>
            </a:pPr>
            <a:endParaRPr lang="en-US" sz="1600" spc="-10" dirty="0">
              <a:solidFill>
                <a:prstClr val="black"/>
              </a:solidFill>
              <a:cs typeface="Calibri"/>
            </a:endParaRPr>
          </a:p>
          <a:p>
            <a:pPr marL="298450" indent="-285750">
              <a:spcBef>
                <a:spcPts val="670"/>
              </a:spcBef>
              <a:buClr>
                <a:schemeClr val="accent2">
                  <a:lumMod val="75000"/>
                </a:schemeClr>
              </a:buClr>
              <a:buSzPct val="70000"/>
              <a:tabLst>
                <a:tab pos="299720" algn="l"/>
              </a:tabLst>
            </a:pPr>
            <a:r>
              <a:rPr lang="en-US" sz="1600" spc="-10" dirty="0">
                <a:solidFill>
                  <a:srgbClr val="9FB8CD">
                    <a:lumMod val="75000"/>
                  </a:srgbClr>
                </a:solidFill>
                <a:cs typeface="Calibri"/>
              </a:rPr>
              <a:t>types of proprioceptors</a:t>
            </a:r>
            <a:r>
              <a:rPr lang="en-US" sz="1600" spc="-10" dirty="0" smtClean="0">
                <a:solidFill>
                  <a:srgbClr val="9FB8CD">
                    <a:lumMod val="75000"/>
                  </a:srgbClr>
                </a:solidFill>
                <a:cs typeface="Calibri"/>
              </a:rPr>
              <a:t>:</a:t>
            </a:r>
          </a:p>
          <a:p>
            <a:pPr marL="298450" indent="-285750">
              <a:spcBef>
                <a:spcPts val="670"/>
              </a:spcBef>
              <a:buClr>
                <a:schemeClr val="accent2">
                  <a:lumMod val="75000"/>
                </a:schemeClr>
              </a:buClr>
              <a:buSzPct val="70000"/>
              <a:tabLst>
                <a:tab pos="299720" algn="l"/>
              </a:tabLst>
            </a:pPr>
            <a:endParaRPr lang="en-US" sz="200" spc="-10" dirty="0" smtClean="0">
              <a:solidFill>
                <a:srgbClr val="9FB8CD">
                  <a:lumMod val="75000"/>
                </a:srgbClr>
              </a:solidFill>
              <a:cs typeface="Calibri"/>
            </a:endParaRPr>
          </a:p>
          <a:p>
            <a:pPr marL="355600" indent="-342900">
              <a:spcBef>
                <a:spcPts val="670"/>
              </a:spcBef>
              <a:buClr>
                <a:schemeClr val="accent2">
                  <a:lumMod val="75000"/>
                </a:schemeClr>
              </a:buClr>
              <a:buSzPct val="70000"/>
              <a:buFont typeface="+mj-lt"/>
              <a:buAutoNum type="arabicPeriod"/>
              <a:tabLst>
                <a:tab pos="299720" algn="l"/>
              </a:tabLst>
            </a:pPr>
            <a:r>
              <a:rPr lang="en-US" sz="1600" spc="-10" dirty="0" err="1">
                <a:solidFill>
                  <a:srgbClr val="FF0000"/>
                </a:solidFill>
              </a:rPr>
              <a:t>Exter</a:t>
            </a:r>
            <a:r>
              <a:rPr lang="en-US" sz="1600" spc="-10" dirty="0" err="1">
                <a:solidFill>
                  <a:srgbClr val="DDE9EC">
                    <a:lumMod val="75000"/>
                  </a:srgbClr>
                </a:solidFill>
              </a:rPr>
              <a:t>oception</a:t>
            </a:r>
            <a:r>
              <a:rPr lang="en-US" sz="1600" spc="-10" dirty="0">
                <a:solidFill>
                  <a:srgbClr val="DDE9EC">
                    <a:lumMod val="75000"/>
                  </a:srgbClr>
                </a:solidFill>
              </a:rPr>
              <a:t>: </a:t>
            </a:r>
            <a:r>
              <a:rPr lang="en-US" sz="1600" dirty="0"/>
              <a:t>By which one perceives the </a:t>
            </a:r>
            <a:r>
              <a:rPr lang="en-US" sz="1600" dirty="0">
                <a:solidFill>
                  <a:srgbClr val="FF0000"/>
                </a:solidFill>
              </a:rPr>
              <a:t>outside</a:t>
            </a:r>
            <a:r>
              <a:rPr lang="en-US" sz="1600" dirty="0"/>
              <a:t> </a:t>
            </a:r>
            <a:r>
              <a:rPr lang="en-US" sz="1600" dirty="0" smtClean="0"/>
              <a:t>world.</a:t>
            </a:r>
            <a:endParaRPr lang="en-US" sz="1600" dirty="0"/>
          </a:p>
          <a:p>
            <a:pPr marL="355600" indent="-342900">
              <a:spcBef>
                <a:spcPts val="670"/>
              </a:spcBef>
              <a:buClr>
                <a:schemeClr val="accent2">
                  <a:lumMod val="75000"/>
                </a:schemeClr>
              </a:buClr>
              <a:buSzPct val="70000"/>
              <a:buFont typeface="+mj-lt"/>
              <a:buAutoNum type="arabicPeriod"/>
              <a:tabLst>
                <a:tab pos="299720" algn="l"/>
              </a:tabLst>
            </a:pPr>
            <a:endParaRPr lang="en-US" sz="500" spc="-10" dirty="0">
              <a:solidFill>
                <a:srgbClr val="DDE9EC">
                  <a:lumMod val="75000"/>
                </a:srgbClr>
              </a:solidFill>
            </a:endParaRPr>
          </a:p>
          <a:p>
            <a:pPr marL="355600" indent="-342900">
              <a:spcBef>
                <a:spcPts val="670"/>
              </a:spcBef>
              <a:buClr>
                <a:schemeClr val="accent2">
                  <a:lumMod val="75000"/>
                </a:schemeClr>
              </a:buClr>
              <a:buSzPct val="70000"/>
              <a:buFont typeface="+mj-lt"/>
              <a:buAutoNum type="arabicPeriod"/>
              <a:tabLst>
                <a:tab pos="299720" algn="l"/>
              </a:tabLst>
            </a:pPr>
            <a:r>
              <a:rPr lang="en-US" sz="1600" spc="-10" dirty="0" err="1" smtClean="0">
                <a:solidFill>
                  <a:srgbClr val="FF0000"/>
                </a:solidFill>
              </a:rPr>
              <a:t>Inter</a:t>
            </a:r>
            <a:r>
              <a:rPr lang="en-US" sz="1600" spc="-10" dirty="0" err="1" smtClean="0">
                <a:solidFill>
                  <a:srgbClr val="DDE9EC">
                    <a:lumMod val="75000"/>
                  </a:srgbClr>
                </a:solidFill>
              </a:rPr>
              <a:t>oception</a:t>
            </a:r>
            <a:r>
              <a:rPr lang="en-US" sz="1600" spc="-10" dirty="0" smtClean="0">
                <a:solidFill>
                  <a:srgbClr val="DDE9EC">
                    <a:lumMod val="75000"/>
                  </a:srgbClr>
                </a:solidFill>
              </a:rPr>
              <a:t>: </a:t>
            </a:r>
            <a:r>
              <a:rPr lang="en-US" sz="1600" dirty="0"/>
              <a:t>By which one perceives pain, hunger, and the movement of </a:t>
            </a:r>
            <a:r>
              <a:rPr lang="en-US" sz="1600" dirty="0">
                <a:solidFill>
                  <a:srgbClr val="FF0000"/>
                </a:solidFill>
              </a:rPr>
              <a:t>internal</a:t>
            </a:r>
            <a:r>
              <a:rPr lang="en-US" sz="1600" dirty="0"/>
              <a:t> </a:t>
            </a:r>
            <a:r>
              <a:rPr lang="en-US" sz="1600" dirty="0" smtClean="0"/>
              <a:t>organs.</a:t>
            </a:r>
            <a:endParaRPr lang="en-US" sz="1600" dirty="0"/>
          </a:p>
          <a:p>
            <a:pPr marL="355600" indent="-342900">
              <a:spcBef>
                <a:spcPts val="670"/>
              </a:spcBef>
              <a:buClr>
                <a:schemeClr val="accent2">
                  <a:lumMod val="75000"/>
                </a:schemeClr>
              </a:buClr>
              <a:buSzPct val="70000"/>
              <a:buFont typeface="+mj-lt"/>
              <a:buAutoNum type="arabicPeriod"/>
              <a:tabLst>
                <a:tab pos="299720" algn="l"/>
              </a:tabLst>
            </a:pPr>
            <a:endParaRPr lang="en-US" sz="1600" spc="-10" dirty="0">
              <a:solidFill>
                <a:srgbClr val="DDE9EC">
                  <a:lumMod val="75000"/>
                </a:srgbClr>
              </a:solidFill>
            </a:endParaRPr>
          </a:p>
          <a:p>
            <a:pPr marL="514350" indent="-514350">
              <a:buFont typeface="+mj-lt"/>
              <a:buAutoNum type="arabicPeriod"/>
            </a:pPr>
            <a:endParaRPr lang="en-US" dirty="0"/>
          </a:p>
        </p:txBody>
      </p:sp>
      <p:cxnSp>
        <p:nvCxnSpPr>
          <p:cNvPr id="6" name="Straight Connector 5"/>
          <p:cNvCxnSpPr/>
          <p:nvPr/>
        </p:nvCxnSpPr>
        <p:spPr>
          <a:xfrm>
            <a:off x="6094412" y="1143000"/>
            <a:ext cx="0" cy="5213350"/>
          </a:xfrm>
          <a:prstGeom prst="line">
            <a:avLst/>
          </a:prstGeom>
          <a:ln>
            <a:prstDash val="dashDot"/>
          </a:ln>
        </p:spPr>
        <p:style>
          <a:lnRef idx="1">
            <a:schemeClr val="accent2"/>
          </a:lnRef>
          <a:fillRef idx="0">
            <a:schemeClr val="accent2"/>
          </a:fillRef>
          <a:effectRef idx="0">
            <a:schemeClr val="accent2"/>
          </a:effectRef>
          <a:fontRef idx="minor">
            <a:schemeClr val="tx1"/>
          </a:fontRef>
        </p:style>
      </p:cxnSp>
      <p:sp>
        <p:nvSpPr>
          <p:cNvPr id="7" name="Title 1"/>
          <p:cNvSpPr>
            <a:spLocks noGrp="1"/>
          </p:cNvSpPr>
          <p:nvPr>
            <p:ph type="title"/>
          </p:nvPr>
        </p:nvSpPr>
        <p:spPr>
          <a:xfrm>
            <a:off x="609460" y="152400"/>
            <a:ext cx="10969943" cy="990600"/>
          </a:xfrm>
        </p:spPr>
        <p:txBody>
          <a:bodyPr>
            <a:normAutofit/>
          </a:bodyPr>
          <a:lstStyle/>
          <a:p>
            <a:r>
              <a:rPr lang="en-US" sz="3200" spc="-5" dirty="0"/>
              <a:t>What is Proprioception ?</a:t>
            </a:r>
            <a:endParaRPr lang="en-US" sz="3200" dirty="0"/>
          </a:p>
        </p:txBody>
      </p:sp>
      <p:sp>
        <p:nvSpPr>
          <p:cNvPr id="8" name="TextBox 7"/>
          <p:cNvSpPr txBox="1"/>
          <p:nvPr/>
        </p:nvSpPr>
        <p:spPr>
          <a:xfrm>
            <a:off x="3502124" y="1143000"/>
            <a:ext cx="2592288" cy="307777"/>
          </a:xfrm>
          <a:prstGeom prst="rect">
            <a:avLst/>
          </a:prstGeom>
          <a:solidFill>
            <a:schemeClr val="accent3">
              <a:lumMod val="40000"/>
              <a:lumOff val="60000"/>
            </a:schemeClr>
          </a:solidFill>
          <a:ln>
            <a:solidFill>
              <a:schemeClr val="accent3">
                <a:lumMod val="75000"/>
              </a:schemeClr>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MALES’ SLIDES </a:t>
            </a:r>
          </a:p>
        </p:txBody>
      </p:sp>
      <p:sp>
        <p:nvSpPr>
          <p:cNvPr id="9" name="TextBox 8"/>
          <p:cNvSpPr txBox="1"/>
          <p:nvPr/>
        </p:nvSpPr>
        <p:spPr>
          <a:xfrm>
            <a:off x="8828791" y="1296888"/>
            <a:ext cx="2733328" cy="307777"/>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FEMALES’ SLIDES </a:t>
            </a:r>
          </a:p>
        </p:txBody>
      </p:sp>
      <p:sp>
        <p:nvSpPr>
          <p:cNvPr id="2" name="Rectangle 1"/>
          <p:cNvSpPr/>
          <p:nvPr/>
        </p:nvSpPr>
        <p:spPr>
          <a:xfrm>
            <a:off x="6191922" y="1296888"/>
            <a:ext cx="5387482" cy="979984"/>
          </a:xfrm>
          <a:prstGeom prst="rect">
            <a:avLst/>
          </a:prstGeom>
          <a:noFill/>
          <a:ln>
            <a:solidFill>
              <a:schemeClr val="tx2"/>
            </a:solidFill>
            <a:prstDash val="dashDot"/>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0" name="Rectangle 9"/>
          <p:cNvSpPr/>
          <p:nvPr/>
        </p:nvSpPr>
        <p:spPr>
          <a:xfrm>
            <a:off x="6201613" y="2536776"/>
            <a:ext cx="5387482" cy="1612304"/>
          </a:xfrm>
          <a:prstGeom prst="rect">
            <a:avLst/>
          </a:prstGeom>
          <a:noFill/>
          <a:ln>
            <a:solidFill>
              <a:schemeClr val="tx2"/>
            </a:solidFill>
            <a:prstDash val="dashDot"/>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1" name="TextBox 10"/>
          <p:cNvSpPr txBox="1"/>
          <p:nvPr/>
        </p:nvSpPr>
        <p:spPr>
          <a:xfrm>
            <a:off x="8969831" y="2536775"/>
            <a:ext cx="2592288" cy="307777"/>
          </a:xfrm>
          <a:prstGeom prst="rect">
            <a:avLst/>
          </a:prstGeom>
          <a:solidFill>
            <a:schemeClr val="accent3">
              <a:lumMod val="40000"/>
              <a:lumOff val="60000"/>
            </a:schemeClr>
          </a:solidFill>
          <a:ln>
            <a:solidFill>
              <a:schemeClr val="accent3">
                <a:lumMod val="75000"/>
              </a:schemeClr>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MALES’ SLIDES </a:t>
            </a:r>
          </a:p>
        </p:txBody>
      </p:sp>
    </p:spTree>
    <p:extLst>
      <p:ext uri="{BB962C8B-B14F-4D97-AF65-F5344CB8AC3E}">
        <p14:creationId xmlns:p14="http://schemas.microsoft.com/office/powerpoint/2010/main" val="3084219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bg1">
                    <a:lumMod val="50000"/>
                  </a:schemeClr>
                </a:solidFill>
              </a:rPr>
              <a:t>Cont.</a:t>
            </a:r>
            <a:endParaRPr lang="en-US" sz="3200" dirty="0">
              <a:solidFill>
                <a:schemeClr val="bg1">
                  <a:lumMod val="50000"/>
                </a:schemeClr>
              </a:solidFill>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6</a:t>
            </a:fld>
            <a:endParaRPr lang="en-US" dirty="0"/>
          </a:p>
        </p:txBody>
      </p:sp>
      <p:sp>
        <p:nvSpPr>
          <p:cNvPr id="4" name="Content Placeholder 3"/>
          <p:cNvSpPr>
            <a:spLocks noGrp="1"/>
          </p:cNvSpPr>
          <p:nvPr>
            <p:ph sz="quarter" idx="1"/>
          </p:nvPr>
        </p:nvSpPr>
        <p:spPr/>
        <p:txBody>
          <a:bodyPr>
            <a:normAutofit/>
          </a:bodyPr>
          <a:lstStyle/>
          <a:p>
            <a:pPr>
              <a:lnSpc>
                <a:spcPct val="150000"/>
              </a:lnSpc>
            </a:pPr>
            <a:r>
              <a:rPr lang="en-US" sz="1800" spc="-10" dirty="0">
                <a:solidFill>
                  <a:schemeClr val="accent2">
                    <a:lumMod val="75000"/>
                  </a:schemeClr>
                </a:solidFill>
                <a:cs typeface="Calibri"/>
              </a:rPr>
              <a:t>Proprioception </a:t>
            </a:r>
            <a:r>
              <a:rPr lang="en-US" sz="1800" spc="-20" dirty="0">
                <a:solidFill>
                  <a:schemeClr val="accent2">
                    <a:lumMod val="75000"/>
                  </a:schemeClr>
                </a:solidFill>
                <a:cs typeface="Calibri"/>
              </a:rPr>
              <a:t>informs </a:t>
            </a:r>
            <a:r>
              <a:rPr lang="en-US" sz="1800" spc="-5" dirty="0">
                <a:solidFill>
                  <a:schemeClr val="accent2">
                    <a:lumMod val="75000"/>
                  </a:schemeClr>
                </a:solidFill>
                <a:cs typeface="Calibri"/>
              </a:rPr>
              <a:t>us</a:t>
            </a:r>
            <a:r>
              <a:rPr lang="en-US" sz="1800" spc="50" dirty="0">
                <a:solidFill>
                  <a:schemeClr val="accent2">
                    <a:lumMod val="75000"/>
                  </a:schemeClr>
                </a:solidFill>
                <a:cs typeface="Calibri"/>
              </a:rPr>
              <a:t> </a:t>
            </a:r>
            <a:r>
              <a:rPr lang="en-US" sz="1800" dirty="0">
                <a:solidFill>
                  <a:schemeClr val="accent2">
                    <a:lumMod val="75000"/>
                  </a:schemeClr>
                </a:solidFill>
                <a:cs typeface="Calibri"/>
              </a:rPr>
              <a:t>about:</a:t>
            </a:r>
          </a:p>
          <a:p>
            <a:pPr marL="755650" lvl="1" indent="-285750">
              <a:lnSpc>
                <a:spcPct val="150000"/>
              </a:lnSpc>
              <a:spcBef>
                <a:spcPts val="690"/>
              </a:spcBef>
              <a:buClr>
                <a:schemeClr val="accent2">
                  <a:lumMod val="75000"/>
                </a:schemeClr>
              </a:buClr>
              <a:buSzPct val="70000"/>
              <a:tabLst>
                <a:tab pos="756920" algn="l"/>
              </a:tabLst>
            </a:pPr>
            <a:r>
              <a:rPr lang="en-US" sz="1800" spc="-10" dirty="0">
                <a:solidFill>
                  <a:schemeClr val="tx1"/>
                </a:solidFill>
                <a:cs typeface="Calibri"/>
              </a:rPr>
              <a:t>The location </a:t>
            </a:r>
            <a:r>
              <a:rPr lang="en-US" sz="1800" spc="-5" dirty="0">
                <a:solidFill>
                  <a:schemeClr val="tx1"/>
                </a:solidFill>
                <a:cs typeface="Calibri"/>
              </a:rPr>
              <a:t>of a </a:t>
            </a:r>
            <a:r>
              <a:rPr lang="en-US" sz="1800" spc="-10" dirty="0">
                <a:solidFill>
                  <a:schemeClr val="tx1"/>
                </a:solidFill>
                <a:cs typeface="Calibri"/>
              </a:rPr>
              <a:t>body part </a:t>
            </a:r>
            <a:r>
              <a:rPr lang="en-US" sz="1800" spc="-5" dirty="0">
                <a:solidFill>
                  <a:schemeClr val="tx1"/>
                </a:solidFill>
                <a:cs typeface="Calibri"/>
              </a:rPr>
              <a:t>in </a:t>
            </a:r>
            <a:r>
              <a:rPr lang="en-US" sz="1800" spc="-15" dirty="0">
                <a:solidFill>
                  <a:schemeClr val="tx1"/>
                </a:solidFill>
                <a:cs typeface="Calibri"/>
              </a:rPr>
              <a:t>relation to </a:t>
            </a:r>
            <a:r>
              <a:rPr lang="en-US" sz="1800" spc="-5" dirty="0">
                <a:solidFill>
                  <a:schemeClr val="tx1"/>
                </a:solidFill>
                <a:cs typeface="Calibri"/>
              </a:rPr>
              <a:t>other</a:t>
            </a:r>
            <a:r>
              <a:rPr lang="en-US" sz="1800" spc="180" dirty="0">
                <a:solidFill>
                  <a:schemeClr val="tx1"/>
                </a:solidFill>
                <a:cs typeface="Calibri"/>
              </a:rPr>
              <a:t> </a:t>
            </a:r>
            <a:r>
              <a:rPr lang="en-US" sz="1800" spc="-10" dirty="0" smtClean="0">
                <a:solidFill>
                  <a:schemeClr val="tx1"/>
                </a:solidFill>
                <a:cs typeface="Calibri"/>
              </a:rPr>
              <a:t>parts.</a:t>
            </a:r>
            <a:endParaRPr lang="en-US" sz="1800" dirty="0">
              <a:solidFill>
                <a:schemeClr val="tx1"/>
              </a:solidFill>
              <a:cs typeface="Calibri"/>
            </a:endParaRPr>
          </a:p>
          <a:p>
            <a:pPr marL="755650" marR="723900" lvl="1" indent="-285750">
              <a:lnSpc>
                <a:spcPct val="150000"/>
              </a:lnSpc>
              <a:spcBef>
                <a:spcPts val="670"/>
              </a:spcBef>
              <a:buClr>
                <a:schemeClr val="accent2">
                  <a:lumMod val="75000"/>
                </a:schemeClr>
              </a:buClr>
              <a:buSzPct val="70000"/>
              <a:tabLst>
                <a:tab pos="756920" algn="l"/>
              </a:tabLst>
            </a:pPr>
            <a:r>
              <a:rPr lang="en-US" sz="1800" spc="-10" dirty="0">
                <a:solidFill>
                  <a:schemeClr val="tx1"/>
                </a:solidFill>
                <a:cs typeface="Calibri"/>
              </a:rPr>
              <a:t>The </a:t>
            </a:r>
            <a:r>
              <a:rPr lang="en-US" sz="1800" spc="-30" dirty="0">
                <a:solidFill>
                  <a:schemeClr val="tx1"/>
                </a:solidFill>
                <a:cs typeface="Calibri"/>
              </a:rPr>
              <a:t>rate </a:t>
            </a:r>
            <a:r>
              <a:rPr lang="en-US" sz="1800" spc="-5" dirty="0">
                <a:solidFill>
                  <a:schemeClr val="tx1"/>
                </a:solidFill>
                <a:cs typeface="Calibri"/>
              </a:rPr>
              <a:t>of </a:t>
            </a:r>
            <a:r>
              <a:rPr lang="en-US" sz="1800" spc="-15" dirty="0">
                <a:solidFill>
                  <a:schemeClr val="tx1"/>
                </a:solidFill>
                <a:cs typeface="Calibri"/>
              </a:rPr>
              <a:t>movement </a:t>
            </a:r>
            <a:r>
              <a:rPr lang="en-US" sz="1800" spc="-5" dirty="0">
                <a:solidFill>
                  <a:schemeClr val="tx1"/>
                </a:solidFill>
                <a:cs typeface="Calibri"/>
              </a:rPr>
              <a:t>of a </a:t>
            </a:r>
            <a:r>
              <a:rPr lang="en-US" sz="1800" spc="-10" dirty="0">
                <a:solidFill>
                  <a:schemeClr val="tx1"/>
                </a:solidFill>
                <a:cs typeface="Calibri"/>
              </a:rPr>
              <a:t>body part </a:t>
            </a:r>
            <a:r>
              <a:rPr lang="en-US" sz="1800" spc="-5" dirty="0">
                <a:solidFill>
                  <a:schemeClr val="tx1"/>
                </a:solidFill>
                <a:cs typeface="Calibri"/>
              </a:rPr>
              <a:t>when it </a:t>
            </a:r>
            <a:r>
              <a:rPr lang="en-US" sz="1800" spc="-10" dirty="0">
                <a:solidFill>
                  <a:schemeClr val="tx1"/>
                </a:solidFill>
                <a:cs typeface="Calibri"/>
              </a:rPr>
              <a:t>is  </a:t>
            </a:r>
            <a:r>
              <a:rPr lang="en-US" sz="1800" spc="-10" dirty="0" smtClean="0">
                <a:solidFill>
                  <a:schemeClr val="tx1"/>
                </a:solidFill>
                <a:cs typeface="Calibri"/>
              </a:rPr>
              <a:t>moving.</a:t>
            </a:r>
            <a:endParaRPr lang="en-US" sz="1800" dirty="0">
              <a:solidFill>
                <a:schemeClr val="tx1"/>
              </a:solidFill>
              <a:cs typeface="Calibri"/>
            </a:endParaRPr>
          </a:p>
          <a:p>
            <a:pPr marL="755650" marR="1469390" lvl="1" indent="-285750">
              <a:lnSpc>
                <a:spcPct val="150000"/>
              </a:lnSpc>
              <a:spcBef>
                <a:spcPts val="670"/>
              </a:spcBef>
              <a:buClr>
                <a:schemeClr val="accent2">
                  <a:lumMod val="75000"/>
                </a:schemeClr>
              </a:buClr>
              <a:buSzPct val="70000"/>
              <a:tabLst>
                <a:tab pos="756920" algn="l"/>
              </a:tabLst>
            </a:pPr>
            <a:r>
              <a:rPr lang="en-US" sz="1800" spc="-10" dirty="0">
                <a:solidFill>
                  <a:schemeClr val="tx1"/>
                </a:solidFill>
                <a:cs typeface="Calibri"/>
              </a:rPr>
              <a:t>The degree </a:t>
            </a:r>
            <a:r>
              <a:rPr lang="en-US" sz="1800" spc="-15" dirty="0">
                <a:solidFill>
                  <a:schemeClr val="tx1"/>
                </a:solidFill>
                <a:cs typeface="Calibri"/>
              </a:rPr>
              <a:t>to </a:t>
            </a:r>
            <a:r>
              <a:rPr lang="en-US" sz="1800" spc="-5" dirty="0">
                <a:solidFill>
                  <a:schemeClr val="tx1"/>
                </a:solidFill>
                <a:cs typeface="Calibri"/>
              </a:rPr>
              <a:t>which </a:t>
            </a:r>
            <a:r>
              <a:rPr lang="en-US" sz="1800" spc="-10" dirty="0">
                <a:solidFill>
                  <a:schemeClr val="tx1"/>
                </a:solidFill>
                <a:cs typeface="Calibri"/>
              </a:rPr>
              <a:t>our </a:t>
            </a:r>
            <a:r>
              <a:rPr lang="en-US" sz="1800" spc="-5" dirty="0">
                <a:solidFill>
                  <a:schemeClr val="tx1"/>
                </a:solidFill>
                <a:cs typeface="Calibri"/>
              </a:rPr>
              <a:t>muscle </a:t>
            </a:r>
            <a:r>
              <a:rPr lang="en-US" sz="1800" spc="-20" dirty="0">
                <a:solidFill>
                  <a:schemeClr val="tx1"/>
                </a:solidFill>
                <a:cs typeface="Calibri"/>
              </a:rPr>
              <a:t>are </a:t>
            </a:r>
            <a:r>
              <a:rPr lang="en-US" sz="1800" spc="-10" dirty="0">
                <a:solidFill>
                  <a:schemeClr val="tx1"/>
                </a:solidFill>
                <a:cs typeface="Calibri"/>
              </a:rPr>
              <a:t>being  </a:t>
            </a:r>
            <a:r>
              <a:rPr lang="en-US" sz="1800" spc="-20" dirty="0">
                <a:solidFill>
                  <a:schemeClr val="tx1"/>
                </a:solidFill>
                <a:cs typeface="Calibri"/>
              </a:rPr>
              <a:t>contracted </a:t>
            </a:r>
            <a:r>
              <a:rPr lang="en-US" sz="1800" spc="-5" dirty="0">
                <a:solidFill>
                  <a:schemeClr val="tx1"/>
                </a:solidFill>
                <a:cs typeface="Calibri"/>
              </a:rPr>
              <a:t>or</a:t>
            </a:r>
            <a:r>
              <a:rPr lang="en-US" sz="1800" spc="5" dirty="0">
                <a:solidFill>
                  <a:schemeClr val="tx1"/>
                </a:solidFill>
                <a:cs typeface="Calibri"/>
              </a:rPr>
              <a:t> </a:t>
            </a:r>
            <a:r>
              <a:rPr lang="en-US" sz="1800" spc="-20" dirty="0" smtClean="0">
                <a:solidFill>
                  <a:schemeClr val="tx1"/>
                </a:solidFill>
                <a:cs typeface="Calibri"/>
              </a:rPr>
              <a:t>stretched.</a:t>
            </a:r>
            <a:endParaRPr lang="en-US" sz="1800" dirty="0">
              <a:solidFill>
                <a:schemeClr val="tx1"/>
              </a:solidFill>
              <a:cs typeface="Calibri"/>
            </a:endParaRPr>
          </a:p>
          <a:p>
            <a:pPr marL="755650" lvl="1" indent="-285750">
              <a:lnSpc>
                <a:spcPct val="150000"/>
              </a:lnSpc>
              <a:spcBef>
                <a:spcPts val="670"/>
              </a:spcBef>
              <a:buClr>
                <a:schemeClr val="accent2">
                  <a:lumMod val="75000"/>
                </a:schemeClr>
              </a:buClr>
              <a:buSzPct val="70000"/>
              <a:tabLst>
                <a:tab pos="756920" algn="l"/>
              </a:tabLst>
            </a:pPr>
            <a:r>
              <a:rPr lang="en-US" sz="1800" spc="-10" dirty="0">
                <a:solidFill>
                  <a:schemeClr val="tx1"/>
                </a:solidFill>
                <a:cs typeface="Calibri"/>
              </a:rPr>
              <a:t>The amount </a:t>
            </a:r>
            <a:r>
              <a:rPr lang="en-US" sz="1800" spc="-5" dirty="0">
                <a:solidFill>
                  <a:schemeClr val="tx1"/>
                </a:solidFill>
                <a:cs typeface="Calibri"/>
              </a:rPr>
              <a:t>of </a:t>
            </a:r>
            <a:r>
              <a:rPr lang="en-US" sz="1800" spc="-10" dirty="0">
                <a:solidFill>
                  <a:schemeClr val="tx1"/>
                </a:solidFill>
                <a:cs typeface="Calibri"/>
              </a:rPr>
              <a:t>tension </a:t>
            </a:r>
            <a:r>
              <a:rPr lang="en-US" sz="1800" spc="-15" dirty="0">
                <a:solidFill>
                  <a:schemeClr val="tx1"/>
                </a:solidFill>
                <a:cs typeface="Calibri"/>
              </a:rPr>
              <a:t>created </a:t>
            </a:r>
            <a:r>
              <a:rPr lang="en-US" sz="1800" spc="-5" dirty="0">
                <a:solidFill>
                  <a:schemeClr val="tx1"/>
                </a:solidFill>
                <a:cs typeface="Calibri"/>
              </a:rPr>
              <a:t>in </a:t>
            </a:r>
            <a:r>
              <a:rPr lang="en-US" sz="1800" spc="-10" dirty="0">
                <a:solidFill>
                  <a:schemeClr val="tx1"/>
                </a:solidFill>
                <a:cs typeface="Calibri"/>
              </a:rPr>
              <a:t>our</a:t>
            </a:r>
            <a:r>
              <a:rPr lang="en-US" sz="1800" spc="75" dirty="0">
                <a:solidFill>
                  <a:schemeClr val="tx1"/>
                </a:solidFill>
                <a:cs typeface="Calibri"/>
              </a:rPr>
              <a:t> </a:t>
            </a:r>
            <a:r>
              <a:rPr lang="en-US" sz="1800" spc="-10" dirty="0" smtClean="0">
                <a:solidFill>
                  <a:schemeClr val="tx1"/>
                </a:solidFill>
                <a:cs typeface="Calibri"/>
              </a:rPr>
              <a:t>tendons.</a:t>
            </a:r>
            <a:endParaRPr lang="en-US" sz="1800" dirty="0">
              <a:solidFill>
                <a:schemeClr val="tx1"/>
              </a:solidFill>
              <a:cs typeface="Calibri"/>
            </a:endParaRPr>
          </a:p>
          <a:p>
            <a:pPr marL="755650" marR="255904" lvl="1" indent="-285750">
              <a:lnSpc>
                <a:spcPct val="150000"/>
              </a:lnSpc>
              <a:spcBef>
                <a:spcPts val="675"/>
              </a:spcBef>
              <a:buClr>
                <a:schemeClr val="accent2">
                  <a:lumMod val="75000"/>
                </a:schemeClr>
              </a:buClr>
              <a:buSzPct val="70000"/>
              <a:tabLst>
                <a:tab pos="756920" algn="l"/>
              </a:tabLst>
            </a:pPr>
            <a:r>
              <a:rPr lang="en-US" sz="1800" spc="-10" dirty="0">
                <a:solidFill>
                  <a:schemeClr val="tx1"/>
                </a:solidFill>
                <a:cs typeface="Calibri"/>
              </a:rPr>
              <a:t>The head </a:t>
            </a:r>
            <a:r>
              <a:rPr lang="en-US" sz="1800" spc="-15" dirty="0">
                <a:solidFill>
                  <a:schemeClr val="tx1"/>
                </a:solidFill>
                <a:cs typeface="Calibri"/>
              </a:rPr>
              <a:t>orientation </a:t>
            </a:r>
            <a:r>
              <a:rPr lang="en-US" sz="1800" spc="-5" dirty="0">
                <a:solidFill>
                  <a:schemeClr val="tx1"/>
                </a:solidFill>
                <a:cs typeface="Calibri"/>
              </a:rPr>
              <a:t>in </a:t>
            </a:r>
            <a:r>
              <a:rPr lang="en-US" sz="1800" spc="-15" dirty="0">
                <a:solidFill>
                  <a:schemeClr val="tx1"/>
                </a:solidFill>
                <a:cs typeface="Calibri"/>
              </a:rPr>
              <a:t>relation to </a:t>
            </a:r>
            <a:r>
              <a:rPr lang="en-US" sz="1800" spc="-5" dirty="0">
                <a:solidFill>
                  <a:schemeClr val="tx1"/>
                </a:solidFill>
                <a:cs typeface="Calibri"/>
              </a:rPr>
              <a:t>the </a:t>
            </a:r>
            <a:r>
              <a:rPr lang="en-US" sz="1800" spc="-15" dirty="0">
                <a:solidFill>
                  <a:schemeClr val="tx1"/>
                </a:solidFill>
                <a:cs typeface="Calibri"/>
              </a:rPr>
              <a:t>ground </a:t>
            </a:r>
            <a:r>
              <a:rPr lang="en-US" sz="1800" spc="-5" dirty="0">
                <a:solidFill>
                  <a:schemeClr val="tx1"/>
                </a:solidFill>
                <a:cs typeface="Calibri"/>
              </a:rPr>
              <a:t>and  in </a:t>
            </a:r>
            <a:r>
              <a:rPr lang="en-US" sz="1800" spc="-10" dirty="0">
                <a:solidFill>
                  <a:schemeClr val="tx1"/>
                </a:solidFill>
                <a:cs typeface="Calibri"/>
              </a:rPr>
              <a:t>response </a:t>
            </a:r>
            <a:r>
              <a:rPr lang="en-US" sz="1800" spc="-15" dirty="0">
                <a:solidFill>
                  <a:schemeClr val="tx1"/>
                </a:solidFill>
                <a:cs typeface="Calibri"/>
              </a:rPr>
              <a:t>to</a:t>
            </a:r>
            <a:r>
              <a:rPr lang="en-US" sz="1800" spc="-5" dirty="0">
                <a:solidFill>
                  <a:schemeClr val="tx1"/>
                </a:solidFill>
                <a:cs typeface="Calibri"/>
              </a:rPr>
              <a:t> </a:t>
            </a:r>
            <a:r>
              <a:rPr lang="en-US" sz="1800" spc="-15" dirty="0" smtClean="0">
                <a:solidFill>
                  <a:schemeClr val="tx1"/>
                </a:solidFill>
                <a:cs typeface="Calibri"/>
              </a:rPr>
              <a:t>movement.</a:t>
            </a:r>
            <a:endParaRPr lang="en-US" sz="1800" dirty="0">
              <a:solidFill>
                <a:schemeClr val="tx1"/>
              </a:solidFill>
              <a:cs typeface="Calibri"/>
            </a:endParaRPr>
          </a:p>
          <a:p>
            <a:pPr>
              <a:lnSpc>
                <a:spcPct val="150000"/>
              </a:lnSpc>
            </a:pPr>
            <a:endParaRPr lang="en-US" sz="1800" dirty="0"/>
          </a:p>
        </p:txBody>
      </p:sp>
      <p:sp>
        <p:nvSpPr>
          <p:cNvPr id="5" name="object 9"/>
          <p:cNvSpPr txBox="1"/>
          <p:nvPr/>
        </p:nvSpPr>
        <p:spPr>
          <a:xfrm>
            <a:off x="2414988" y="4725144"/>
            <a:ext cx="7358885" cy="576063"/>
          </a:xfrm>
          <a:prstGeom prst="rect">
            <a:avLst/>
          </a:prstGeom>
          <a:ln/>
        </p:spPr>
        <p:style>
          <a:lnRef idx="2">
            <a:schemeClr val="accent2"/>
          </a:lnRef>
          <a:fillRef idx="1">
            <a:schemeClr val="lt1"/>
          </a:fillRef>
          <a:effectRef idx="0">
            <a:schemeClr val="accent2"/>
          </a:effectRef>
          <a:fontRef idx="minor">
            <a:schemeClr val="dk1"/>
          </a:fontRef>
        </p:style>
        <p:txBody>
          <a:bodyPr vert="horz" wrap="square" lIns="0" tIns="0" rIns="0" bIns="0" rtlCol="0">
            <a:noAutofit/>
          </a:bodyPr>
          <a:lstStyle/>
          <a:p>
            <a:pPr algn="ctr"/>
            <a:r>
              <a:rPr lang="en-US" sz="1800" spc="-10" dirty="0" smtClean="0">
                <a:cs typeface="Calibri"/>
              </a:rPr>
              <a:t>Proprioceptive </a:t>
            </a:r>
            <a:r>
              <a:rPr lang="en-US" sz="1800" spc="-15" dirty="0">
                <a:cs typeface="Calibri"/>
              </a:rPr>
              <a:t>information </a:t>
            </a:r>
            <a:r>
              <a:rPr lang="en-US" sz="1800" spc="-5" dirty="0">
                <a:cs typeface="Calibri"/>
              </a:rPr>
              <a:t>is </a:t>
            </a:r>
            <a:r>
              <a:rPr lang="en-US" sz="1800" spc="-10" dirty="0">
                <a:cs typeface="Calibri"/>
              </a:rPr>
              <a:t>carried </a:t>
            </a:r>
            <a:r>
              <a:rPr lang="en-US" sz="1800" spc="-15" dirty="0">
                <a:cs typeface="Calibri"/>
              </a:rPr>
              <a:t>from </a:t>
            </a:r>
            <a:r>
              <a:rPr lang="en-US" sz="1800" spc="-5" dirty="0">
                <a:cs typeface="Calibri"/>
              </a:rPr>
              <a:t>periphery </a:t>
            </a:r>
            <a:r>
              <a:rPr lang="en-US" sz="1800" spc="-15" dirty="0">
                <a:cs typeface="Calibri"/>
              </a:rPr>
              <a:t>to </a:t>
            </a:r>
            <a:r>
              <a:rPr lang="en-US" sz="1800" spc="-5" dirty="0" smtClean="0">
                <a:cs typeface="Calibri"/>
              </a:rPr>
              <a:t>the </a:t>
            </a:r>
            <a:r>
              <a:rPr lang="en-US" sz="1800" spc="-10" dirty="0">
                <a:cs typeface="Calibri"/>
              </a:rPr>
              <a:t>CNS by </a:t>
            </a:r>
            <a:r>
              <a:rPr lang="en-US" sz="1800" spc="-10" dirty="0" smtClean="0">
                <a:cs typeface="Calibri"/>
              </a:rPr>
              <a:t>  </a:t>
            </a:r>
            <a:r>
              <a:rPr lang="en-US" sz="1800" spc="-15" dirty="0" smtClean="0">
                <a:solidFill>
                  <a:srgbClr val="FF0000"/>
                </a:solidFill>
                <a:cs typeface="Calibri"/>
              </a:rPr>
              <a:t>proprioceptors</a:t>
            </a:r>
            <a:r>
              <a:rPr lang="en-US" sz="1800" spc="-15" dirty="0" smtClean="0">
                <a:solidFill>
                  <a:srgbClr val="2F1FFB"/>
                </a:solidFill>
                <a:cs typeface="Calibri"/>
              </a:rPr>
              <a:t> </a:t>
            </a:r>
            <a:r>
              <a:rPr lang="en-US" sz="1800" spc="-5" dirty="0">
                <a:cs typeface="Calibri"/>
              </a:rPr>
              <a:t>and other </a:t>
            </a:r>
            <a:r>
              <a:rPr lang="en-US" sz="1800" spc="-10" dirty="0">
                <a:solidFill>
                  <a:srgbClr val="FF0000"/>
                </a:solidFill>
                <a:cs typeface="Calibri"/>
              </a:rPr>
              <a:t>somatic</a:t>
            </a:r>
            <a:r>
              <a:rPr lang="en-US" sz="1800" spc="200" dirty="0">
                <a:solidFill>
                  <a:srgbClr val="FF0000"/>
                </a:solidFill>
                <a:cs typeface="Calibri"/>
              </a:rPr>
              <a:t> </a:t>
            </a:r>
            <a:r>
              <a:rPr lang="en-US" sz="1800" spc="-20" dirty="0">
                <a:solidFill>
                  <a:srgbClr val="FF0000"/>
                </a:solidFill>
                <a:cs typeface="Calibri"/>
              </a:rPr>
              <a:t>receptors.</a:t>
            </a:r>
            <a:endParaRPr lang="en-US" sz="1800" dirty="0">
              <a:solidFill>
                <a:srgbClr val="FF0000"/>
              </a:solidFill>
              <a:cs typeface="Calibri"/>
            </a:endParaRPr>
          </a:p>
        </p:txBody>
      </p:sp>
      <p:sp>
        <p:nvSpPr>
          <p:cNvPr id="7" name="Rectangle 6"/>
          <p:cNvSpPr/>
          <p:nvPr/>
        </p:nvSpPr>
        <p:spPr>
          <a:xfrm>
            <a:off x="9406780" y="0"/>
            <a:ext cx="2782045" cy="404664"/>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err="1" smtClean="0">
                <a:solidFill>
                  <a:schemeClr val="bg1"/>
                </a:solidFill>
              </a:rPr>
              <a:t>Exrta</a:t>
            </a:r>
            <a:endParaRPr lang="en-US" sz="2400" dirty="0">
              <a:solidFill>
                <a:schemeClr val="bg1"/>
              </a:solidFill>
            </a:endParaRPr>
          </a:p>
        </p:txBody>
      </p:sp>
    </p:spTree>
    <p:extLst>
      <p:ext uri="{BB962C8B-B14F-4D97-AF65-F5344CB8AC3E}">
        <p14:creationId xmlns:p14="http://schemas.microsoft.com/office/powerpoint/2010/main" val="3609673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spc="-35" dirty="0">
                <a:cs typeface="Calibri"/>
              </a:rPr>
              <a:t>Types </a:t>
            </a:r>
            <a:r>
              <a:rPr lang="en-US" sz="3200" dirty="0">
                <a:cs typeface="Calibri"/>
              </a:rPr>
              <a:t>of</a:t>
            </a:r>
            <a:r>
              <a:rPr lang="en-US" sz="3200" spc="-80" dirty="0">
                <a:cs typeface="Calibri"/>
              </a:rPr>
              <a:t> </a:t>
            </a:r>
            <a:r>
              <a:rPr lang="en-US" sz="3200" spc="-15" dirty="0" smtClean="0">
                <a:cs typeface="Calibri"/>
              </a:rPr>
              <a:t>Proprioceptors</a:t>
            </a:r>
            <a:br>
              <a:rPr lang="en-US" sz="3200" spc="-15" dirty="0" smtClean="0">
                <a:cs typeface="Calibri"/>
              </a:rPr>
            </a:br>
            <a:r>
              <a:rPr lang="en-US" sz="3200" spc="-15" dirty="0" smtClean="0">
                <a:solidFill>
                  <a:srgbClr val="FF0000"/>
                </a:solidFill>
                <a:cs typeface="Calibri"/>
              </a:rPr>
              <a:t>This slide is important</a:t>
            </a:r>
            <a:endParaRPr lang="en-US" sz="3200" dirty="0">
              <a:solidFill>
                <a:srgbClr val="FF0000"/>
              </a:solidFill>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7</a:t>
            </a:fld>
            <a:endParaRPr lang="en-US" dirty="0"/>
          </a:p>
        </p:txBody>
      </p:sp>
      <p:sp>
        <p:nvSpPr>
          <p:cNvPr id="4" name="Content Placeholder 3"/>
          <p:cNvSpPr>
            <a:spLocks noGrp="1"/>
          </p:cNvSpPr>
          <p:nvPr>
            <p:ph sz="quarter" idx="1"/>
          </p:nvPr>
        </p:nvSpPr>
        <p:spPr>
          <a:xfrm>
            <a:off x="609460" y="1219200"/>
            <a:ext cx="10969943" cy="5137150"/>
          </a:xfrm>
        </p:spPr>
        <p:txBody>
          <a:bodyPr>
            <a:noAutofit/>
          </a:bodyPr>
          <a:lstStyle/>
          <a:p>
            <a:pPr marL="12700">
              <a:lnSpc>
                <a:spcPct val="100000"/>
              </a:lnSpc>
            </a:pPr>
            <a:r>
              <a:rPr lang="en-US" sz="1400" dirty="0">
                <a:solidFill>
                  <a:schemeClr val="tx2"/>
                </a:solidFill>
                <a:cs typeface="Calibri"/>
              </a:rPr>
              <a:t>Proprioceptors include the muscle spindles, Golgi tendon organs, and joint </a:t>
            </a:r>
            <a:r>
              <a:rPr lang="en-US" sz="1400" dirty="0" smtClean="0">
                <a:solidFill>
                  <a:schemeClr val="tx2"/>
                </a:solidFill>
                <a:cs typeface="Calibri"/>
              </a:rPr>
              <a:t>receptors</a:t>
            </a:r>
            <a:r>
              <a:rPr lang="en-US" sz="1400" dirty="0">
                <a:solidFill>
                  <a:schemeClr val="tx2"/>
                </a:solidFill>
                <a:cs typeface="Calibri"/>
              </a:rPr>
              <a:t>. </a:t>
            </a:r>
          </a:p>
          <a:p>
            <a:pPr marL="12700">
              <a:lnSpc>
                <a:spcPct val="100000"/>
              </a:lnSpc>
            </a:pPr>
            <a:r>
              <a:rPr lang="en-US" sz="1400" dirty="0">
                <a:solidFill>
                  <a:schemeClr val="tx2"/>
                </a:solidFill>
                <a:cs typeface="Calibri"/>
              </a:rPr>
              <a:t>These provide a sense of body position and allow fine control of skeletal </a:t>
            </a:r>
            <a:r>
              <a:rPr lang="en-US" sz="1400" dirty="0" smtClean="0">
                <a:solidFill>
                  <a:schemeClr val="tx2"/>
                </a:solidFill>
                <a:cs typeface="Calibri"/>
              </a:rPr>
              <a:t>movements.</a:t>
            </a:r>
            <a:endParaRPr lang="en-US" sz="1400" dirty="0">
              <a:solidFill>
                <a:schemeClr val="tx2"/>
              </a:solidFill>
              <a:cs typeface="Calibri"/>
            </a:endParaRPr>
          </a:p>
          <a:p>
            <a:pPr marL="342900" indent="-342900">
              <a:buFont typeface="+mj-lt"/>
              <a:buAutoNum type="arabicPeriod"/>
            </a:pPr>
            <a:r>
              <a:rPr lang="en-US" sz="1400" dirty="0" smtClean="0">
                <a:solidFill>
                  <a:schemeClr val="accent2">
                    <a:lumMod val="75000"/>
                  </a:schemeClr>
                </a:solidFill>
                <a:cs typeface="Calibri"/>
              </a:rPr>
              <a:t>Muscle</a:t>
            </a:r>
            <a:r>
              <a:rPr lang="en-US" sz="1400" spc="-195" dirty="0" smtClean="0">
                <a:solidFill>
                  <a:schemeClr val="accent2">
                    <a:lumMod val="75000"/>
                  </a:schemeClr>
                </a:solidFill>
                <a:cs typeface="Calibri"/>
              </a:rPr>
              <a:t> </a:t>
            </a:r>
            <a:r>
              <a:rPr lang="en-US" sz="1400" spc="-5" dirty="0" smtClean="0">
                <a:solidFill>
                  <a:schemeClr val="accent2">
                    <a:lumMod val="75000"/>
                  </a:schemeClr>
                </a:solidFill>
                <a:cs typeface="Calibri"/>
              </a:rPr>
              <a:t>spindles</a:t>
            </a:r>
            <a:r>
              <a:rPr lang="en-US" sz="1400" dirty="0" smtClean="0">
                <a:solidFill>
                  <a:schemeClr val="accent2">
                    <a:lumMod val="75000"/>
                  </a:schemeClr>
                </a:solidFill>
                <a:cs typeface="Calibri"/>
              </a:rPr>
              <a:t>:</a:t>
            </a:r>
            <a:endParaRPr lang="en-US" sz="1400" dirty="0">
              <a:solidFill>
                <a:schemeClr val="accent2">
                  <a:lumMod val="75000"/>
                </a:schemeClr>
              </a:solidFill>
              <a:cs typeface="Calibri"/>
            </a:endParaRPr>
          </a:p>
          <a:p>
            <a:pPr marL="603219" lvl="1" indent="-285750">
              <a:lnSpc>
                <a:spcPct val="150000"/>
              </a:lnSpc>
              <a:buClr>
                <a:schemeClr val="accent2">
                  <a:lumMod val="75000"/>
                </a:schemeClr>
              </a:buClr>
              <a:buSzPct val="70000"/>
            </a:pPr>
            <a:r>
              <a:rPr lang="en-US" sz="1400" spc="-5" dirty="0">
                <a:cs typeface="Calibri"/>
              </a:rPr>
              <a:t>Detect </a:t>
            </a:r>
            <a:r>
              <a:rPr lang="en-US" sz="1400" spc="-10" dirty="0">
                <a:cs typeface="Calibri"/>
              </a:rPr>
              <a:t>how </a:t>
            </a:r>
            <a:r>
              <a:rPr lang="en-US" sz="1400" dirty="0">
                <a:cs typeface="Calibri"/>
              </a:rPr>
              <a:t>much a muscle</a:t>
            </a:r>
            <a:r>
              <a:rPr lang="en-US" sz="1400" spc="-135" dirty="0">
                <a:cs typeface="Calibri"/>
              </a:rPr>
              <a:t> </a:t>
            </a:r>
            <a:r>
              <a:rPr lang="en-US" sz="1400" dirty="0">
                <a:cs typeface="Calibri"/>
              </a:rPr>
              <a:t>is </a:t>
            </a:r>
            <a:r>
              <a:rPr lang="en-US" sz="1400" spc="-10" dirty="0" smtClean="0">
                <a:cs typeface="Calibri"/>
              </a:rPr>
              <a:t>stretched</a:t>
            </a:r>
            <a:r>
              <a:rPr lang="en-US" sz="1400" spc="-10" dirty="0">
                <a:cs typeface="Calibri"/>
              </a:rPr>
              <a:t>.</a:t>
            </a:r>
          </a:p>
          <a:p>
            <a:pPr marL="603219" lvl="1" indent="-285750">
              <a:lnSpc>
                <a:spcPct val="150000"/>
              </a:lnSpc>
              <a:buClr>
                <a:schemeClr val="accent2">
                  <a:lumMod val="75000"/>
                </a:schemeClr>
              </a:buClr>
              <a:buSzPct val="70000"/>
            </a:pPr>
            <a:r>
              <a:rPr lang="en-US" sz="1400" dirty="0">
                <a:cs typeface="Times New Roman"/>
              </a:rPr>
              <a:t>Imbedded </a:t>
            </a:r>
            <a:r>
              <a:rPr lang="en-US" sz="1400" spc="5" dirty="0">
                <a:cs typeface="Times New Roman"/>
              </a:rPr>
              <a:t>in the </a:t>
            </a:r>
            <a:r>
              <a:rPr lang="en-US" sz="1400" spc="-5" dirty="0">
                <a:cs typeface="Times New Roman"/>
              </a:rPr>
              <a:t>perimysium </a:t>
            </a:r>
            <a:r>
              <a:rPr lang="en-US" sz="1400" dirty="0">
                <a:cs typeface="Times New Roman"/>
              </a:rPr>
              <a:t>between</a:t>
            </a:r>
            <a:r>
              <a:rPr lang="en-US" sz="1400" spc="-245" dirty="0">
                <a:cs typeface="Times New Roman"/>
              </a:rPr>
              <a:t> </a:t>
            </a:r>
            <a:r>
              <a:rPr lang="en-US" sz="1400" spc="-5" dirty="0">
                <a:cs typeface="Times New Roman"/>
              </a:rPr>
              <a:t>muscle</a:t>
            </a:r>
            <a:r>
              <a:rPr lang="en-US" sz="1400" dirty="0">
                <a:cs typeface="Times New Roman"/>
              </a:rPr>
              <a:t> </a:t>
            </a:r>
            <a:r>
              <a:rPr lang="en-US" sz="1400" dirty="0" smtClean="0">
                <a:cs typeface="Times New Roman"/>
              </a:rPr>
              <a:t>fascicles.</a:t>
            </a:r>
          </a:p>
          <a:p>
            <a:pPr marL="355600" indent="-342900">
              <a:lnSpc>
                <a:spcPct val="150000"/>
              </a:lnSpc>
              <a:buClr>
                <a:schemeClr val="accent2">
                  <a:lumMod val="75000"/>
                </a:schemeClr>
              </a:buClr>
              <a:buSzPct val="70000"/>
              <a:buFont typeface="+mj-lt"/>
              <a:buAutoNum type="arabicPeriod"/>
            </a:pPr>
            <a:r>
              <a:rPr lang="en-US" sz="1400" spc="-5" dirty="0">
                <a:solidFill>
                  <a:schemeClr val="accent2">
                    <a:lumMod val="75000"/>
                  </a:schemeClr>
                </a:solidFill>
                <a:cs typeface="Calibri"/>
              </a:rPr>
              <a:t>Golgi tendon </a:t>
            </a:r>
            <a:r>
              <a:rPr lang="en-US" sz="1400" spc="-5" dirty="0" smtClean="0">
                <a:solidFill>
                  <a:schemeClr val="accent2">
                    <a:lumMod val="75000"/>
                  </a:schemeClr>
                </a:solidFill>
                <a:cs typeface="Calibri"/>
              </a:rPr>
              <a:t>organs:</a:t>
            </a:r>
          </a:p>
          <a:p>
            <a:pPr marL="488919" lvl="1" indent="-171450">
              <a:lnSpc>
                <a:spcPct val="150000"/>
              </a:lnSpc>
              <a:buClr>
                <a:schemeClr val="accent2">
                  <a:lumMod val="75000"/>
                </a:schemeClr>
              </a:buClr>
              <a:buSzPct val="70000"/>
            </a:pPr>
            <a:r>
              <a:rPr lang="en-US" sz="1400" dirty="0">
                <a:cs typeface="Calibri"/>
              </a:rPr>
              <a:t>Located near the muscle-tendon junction. </a:t>
            </a:r>
          </a:p>
          <a:p>
            <a:pPr marL="488919" lvl="1" indent="-171450">
              <a:lnSpc>
                <a:spcPct val="150000"/>
              </a:lnSpc>
              <a:buClr>
                <a:schemeClr val="accent2">
                  <a:lumMod val="75000"/>
                </a:schemeClr>
              </a:buClr>
              <a:buSzPct val="70000"/>
            </a:pPr>
            <a:r>
              <a:rPr lang="en-US" sz="1400" dirty="0">
                <a:cs typeface="Calibri"/>
              </a:rPr>
              <a:t>Detect tension of a muscle on its tendon.</a:t>
            </a:r>
          </a:p>
          <a:p>
            <a:pPr marL="488919" lvl="1" indent="-171450">
              <a:lnSpc>
                <a:spcPct val="150000"/>
              </a:lnSpc>
              <a:buClr>
                <a:schemeClr val="accent2">
                  <a:lumMod val="75000"/>
                </a:schemeClr>
              </a:buClr>
              <a:buSzPct val="70000"/>
            </a:pPr>
            <a:r>
              <a:rPr lang="en-US" sz="1400" dirty="0">
                <a:solidFill>
                  <a:schemeClr val="bg1">
                    <a:lumMod val="50000"/>
                  </a:schemeClr>
                </a:solidFill>
                <a:cs typeface="Calibri"/>
              </a:rPr>
              <a:t>Provide information about the  strength of contraction &amp; tension</a:t>
            </a:r>
            <a:r>
              <a:rPr lang="en-US" sz="1400" dirty="0" smtClean="0">
                <a:solidFill>
                  <a:schemeClr val="bg1">
                    <a:lumMod val="50000"/>
                  </a:schemeClr>
                </a:solidFill>
                <a:cs typeface="Calibri"/>
              </a:rPr>
              <a:t>.</a:t>
            </a:r>
          </a:p>
          <a:p>
            <a:pPr marL="355600" indent="-342900">
              <a:lnSpc>
                <a:spcPct val="150000"/>
              </a:lnSpc>
              <a:buClr>
                <a:schemeClr val="accent2">
                  <a:lumMod val="75000"/>
                </a:schemeClr>
              </a:buClr>
              <a:buSzPct val="70000"/>
              <a:buFont typeface="+mj-lt"/>
              <a:buAutoNum type="arabicPeriod"/>
            </a:pPr>
            <a:r>
              <a:rPr lang="en-US" sz="1400" spc="-5" dirty="0">
                <a:solidFill>
                  <a:schemeClr val="accent2">
                    <a:lumMod val="75000"/>
                  </a:schemeClr>
                </a:solidFill>
                <a:cs typeface="Calibri"/>
              </a:rPr>
              <a:t>Joint Kinesthetic </a:t>
            </a:r>
            <a:r>
              <a:rPr lang="en-US" sz="1400" spc="-5" dirty="0" smtClean="0">
                <a:solidFill>
                  <a:schemeClr val="accent2">
                    <a:lumMod val="75000"/>
                  </a:schemeClr>
                </a:solidFill>
                <a:cs typeface="Calibri"/>
              </a:rPr>
              <a:t>receptors:</a:t>
            </a:r>
          </a:p>
          <a:p>
            <a:pPr marL="603219" lvl="1" indent="-285750">
              <a:lnSpc>
                <a:spcPct val="150000"/>
              </a:lnSpc>
              <a:buClr>
                <a:schemeClr val="accent2">
                  <a:lumMod val="75000"/>
                </a:schemeClr>
              </a:buClr>
              <a:buSzPct val="70000"/>
            </a:pPr>
            <a:r>
              <a:rPr lang="en-US" sz="1400" spc="-15" dirty="0">
                <a:solidFill>
                  <a:schemeClr val="bg1">
                    <a:lumMod val="50000"/>
                  </a:schemeClr>
                </a:solidFill>
                <a:cs typeface="Calibri"/>
              </a:rPr>
              <a:t>Are </a:t>
            </a:r>
            <a:r>
              <a:rPr lang="en-US" sz="1400" spc="-10" dirty="0" smtClean="0">
                <a:solidFill>
                  <a:schemeClr val="bg1">
                    <a:lumMod val="50000"/>
                  </a:schemeClr>
                </a:solidFill>
                <a:cs typeface="Calibri"/>
              </a:rPr>
              <a:t>mechanoreceptors </a:t>
            </a:r>
            <a:r>
              <a:rPr lang="en-US" sz="1400" spc="-10" dirty="0" smtClean="0">
                <a:solidFill>
                  <a:schemeClr val="tx1"/>
                </a:solidFill>
                <a:cs typeface="Calibri"/>
              </a:rPr>
              <a:t>+ sensory </a:t>
            </a:r>
            <a:r>
              <a:rPr lang="en-US" sz="1400" spc="-10" dirty="0">
                <a:solidFill>
                  <a:schemeClr val="tx1"/>
                </a:solidFill>
                <a:cs typeface="Calibri"/>
              </a:rPr>
              <a:t>(nerve endings) </a:t>
            </a:r>
            <a:r>
              <a:rPr lang="en-US" sz="1400" dirty="0">
                <a:solidFill>
                  <a:schemeClr val="tx1"/>
                </a:solidFill>
                <a:cs typeface="Calibri"/>
              </a:rPr>
              <a:t>in the </a:t>
            </a:r>
            <a:r>
              <a:rPr lang="en-US" sz="1400" spc="-10" dirty="0">
                <a:solidFill>
                  <a:schemeClr val="tx1"/>
                </a:solidFill>
                <a:cs typeface="Calibri"/>
              </a:rPr>
              <a:t>joint  </a:t>
            </a:r>
            <a:r>
              <a:rPr lang="en-US" sz="1400" spc="-10" dirty="0" smtClean="0">
                <a:solidFill>
                  <a:schemeClr val="tx1"/>
                </a:solidFill>
                <a:cs typeface="Calibri"/>
              </a:rPr>
              <a:t>capsules, </a:t>
            </a:r>
            <a:r>
              <a:rPr lang="en-US" sz="1400" spc="-5" dirty="0">
                <a:solidFill>
                  <a:schemeClr val="bg1">
                    <a:lumMod val="50000"/>
                  </a:schemeClr>
                </a:solidFill>
                <a:cs typeface="Calibri"/>
              </a:rPr>
              <a:t>they </a:t>
            </a:r>
            <a:endParaRPr lang="en-US" sz="1400" spc="-5" dirty="0" smtClean="0">
              <a:solidFill>
                <a:schemeClr val="bg1">
                  <a:lumMod val="50000"/>
                </a:schemeClr>
              </a:solidFill>
              <a:cs typeface="Calibri"/>
            </a:endParaRPr>
          </a:p>
          <a:p>
            <a:pPr marL="317469" lvl="1" indent="0">
              <a:lnSpc>
                <a:spcPct val="150000"/>
              </a:lnSpc>
              <a:buClr>
                <a:schemeClr val="accent2">
                  <a:lumMod val="75000"/>
                </a:schemeClr>
              </a:buClr>
              <a:buSzPct val="70000"/>
              <a:buNone/>
            </a:pPr>
            <a:r>
              <a:rPr lang="en-US" sz="1400" spc="-5" dirty="0">
                <a:solidFill>
                  <a:schemeClr val="bg1">
                    <a:lumMod val="50000"/>
                  </a:schemeClr>
                </a:solidFill>
                <a:cs typeface="Calibri"/>
              </a:rPr>
              <a:t> </a:t>
            </a:r>
            <a:r>
              <a:rPr lang="en-US" sz="1400" spc="-5" dirty="0" smtClean="0">
                <a:solidFill>
                  <a:schemeClr val="bg1">
                    <a:lumMod val="50000"/>
                  </a:schemeClr>
                </a:solidFill>
                <a:cs typeface="Calibri"/>
              </a:rPr>
              <a:t>     </a:t>
            </a:r>
            <a:r>
              <a:rPr lang="en-US" sz="1400" spc="-10" dirty="0" smtClean="0">
                <a:solidFill>
                  <a:schemeClr val="bg1">
                    <a:lumMod val="50000"/>
                  </a:schemeClr>
                </a:solidFill>
                <a:cs typeface="Calibri"/>
              </a:rPr>
              <a:t>detect </a:t>
            </a:r>
            <a:r>
              <a:rPr lang="en-US" sz="1400" dirty="0" smtClean="0">
                <a:solidFill>
                  <a:schemeClr val="bg1">
                    <a:lumMod val="50000"/>
                  </a:schemeClr>
                </a:solidFill>
                <a:cs typeface="Calibri"/>
              </a:rPr>
              <a:t>angle and  </a:t>
            </a:r>
            <a:r>
              <a:rPr lang="en-US" sz="1400" spc="-10" dirty="0" smtClean="0">
                <a:solidFill>
                  <a:schemeClr val="bg1">
                    <a:lumMod val="50000"/>
                  </a:schemeClr>
                </a:solidFill>
                <a:cs typeface="Calibri"/>
              </a:rPr>
              <a:t>movement </a:t>
            </a:r>
            <a:r>
              <a:rPr lang="en-US" sz="1400" spc="-5" dirty="0" smtClean="0">
                <a:solidFill>
                  <a:schemeClr val="bg1">
                    <a:lumMod val="50000"/>
                  </a:schemeClr>
                </a:solidFill>
                <a:cs typeface="Calibri"/>
              </a:rPr>
              <a:t>of </a:t>
            </a:r>
            <a:r>
              <a:rPr lang="en-US" sz="1400" dirty="0" smtClean="0">
                <a:solidFill>
                  <a:schemeClr val="bg1">
                    <a:lumMod val="50000"/>
                  </a:schemeClr>
                </a:solidFill>
                <a:cs typeface="Calibri"/>
              </a:rPr>
              <a:t>the</a:t>
            </a:r>
            <a:r>
              <a:rPr lang="en-US" sz="1400" spc="-60" dirty="0" smtClean="0">
                <a:solidFill>
                  <a:schemeClr val="bg1">
                    <a:lumMod val="50000"/>
                  </a:schemeClr>
                </a:solidFill>
                <a:cs typeface="Calibri"/>
              </a:rPr>
              <a:t> </a:t>
            </a:r>
            <a:r>
              <a:rPr lang="en-US" sz="1400" spc="-10" dirty="0" smtClean="0">
                <a:solidFill>
                  <a:schemeClr val="bg1">
                    <a:lumMod val="50000"/>
                  </a:schemeClr>
                </a:solidFill>
                <a:cs typeface="Calibri"/>
              </a:rPr>
              <a:t>joints.</a:t>
            </a:r>
          </a:p>
          <a:p>
            <a:pPr marL="298450" indent="-285750">
              <a:lnSpc>
                <a:spcPct val="150000"/>
              </a:lnSpc>
              <a:buClr>
                <a:schemeClr val="accent2">
                  <a:lumMod val="75000"/>
                </a:schemeClr>
              </a:buClr>
              <a:buSzPct val="70000"/>
            </a:pPr>
            <a:r>
              <a:rPr lang="en-US" sz="1400" spc="-5" dirty="0" smtClean="0">
                <a:solidFill>
                  <a:srgbClr val="FF0000"/>
                </a:solidFill>
                <a:cs typeface="Calibri"/>
              </a:rPr>
              <a:t>N.B: </a:t>
            </a:r>
            <a:r>
              <a:rPr lang="en-US" sz="1400" spc="-5" dirty="0" smtClean="0">
                <a:solidFill>
                  <a:srgbClr val="00B050"/>
                </a:solidFill>
                <a:cs typeface="Calibri"/>
              </a:rPr>
              <a:t>Cutaneous </a:t>
            </a:r>
            <a:r>
              <a:rPr lang="en-US" sz="1400" dirty="0">
                <a:solidFill>
                  <a:srgbClr val="00B050"/>
                </a:solidFill>
                <a:cs typeface="Calibri"/>
              </a:rPr>
              <a:t>&amp; deep </a:t>
            </a:r>
            <a:r>
              <a:rPr lang="en-US" sz="1400" spc="-15" dirty="0">
                <a:solidFill>
                  <a:srgbClr val="00B050"/>
                </a:solidFill>
                <a:cs typeface="Calibri"/>
              </a:rPr>
              <a:t>receptors</a:t>
            </a:r>
            <a:r>
              <a:rPr lang="en-US" sz="1400" spc="-85" dirty="0">
                <a:solidFill>
                  <a:srgbClr val="00B050"/>
                </a:solidFill>
                <a:cs typeface="Calibri"/>
              </a:rPr>
              <a:t> </a:t>
            </a:r>
            <a:r>
              <a:rPr lang="en-US" sz="1400" dirty="0">
                <a:solidFill>
                  <a:srgbClr val="00B050"/>
                </a:solidFill>
                <a:cs typeface="Calibri"/>
              </a:rPr>
              <a:t>also  </a:t>
            </a:r>
            <a:r>
              <a:rPr lang="en-US" sz="1400" spc="-10" dirty="0">
                <a:solidFill>
                  <a:srgbClr val="00B050"/>
                </a:solidFill>
                <a:cs typeface="Calibri"/>
              </a:rPr>
              <a:t>contribute </a:t>
            </a:r>
            <a:r>
              <a:rPr lang="en-US" sz="1400" spc="-15" dirty="0">
                <a:solidFill>
                  <a:srgbClr val="00B050"/>
                </a:solidFill>
                <a:cs typeface="Calibri"/>
              </a:rPr>
              <a:t>to</a:t>
            </a:r>
            <a:r>
              <a:rPr lang="en-US" sz="1400" spc="-60" dirty="0">
                <a:solidFill>
                  <a:srgbClr val="00B050"/>
                </a:solidFill>
                <a:cs typeface="Calibri"/>
              </a:rPr>
              <a:t> </a:t>
            </a:r>
            <a:r>
              <a:rPr lang="en-US" sz="1400" spc="-5" dirty="0">
                <a:solidFill>
                  <a:srgbClr val="00B050"/>
                </a:solidFill>
                <a:cs typeface="Calibri"/>
              </a:rPr>
              <a:t>proprioception</a:t>
            </a:r>
            <a:endParaRPr lang="en-US" sz="1400" dirty="0">
              <a:solidFill>
                <a:srgbClr val="00B050"/>
              </a:solidFill>
              <a:cs typeface="Calibri"/>
            </a:endParaRPr>
          </a:p>
          <a:p>
            <a:pPr marL="355600" indent="-342900">
              <a:lnSpc>
                <a:spcPct val="150000"/>
              </a:lnSpc>
              <a:buClr>
                <a:schemeClr val="accent2">
                  <a:lumMod val="75000"/>
                </a:schemeClr>
              </a:buClr>
              <a:buSzPct val="70000"/>
              <a:buFont typeface="+mj-lt"/>
              <a:buAutoNum type="arabicPeriod"/>
            </a:pPr>
            <a:endParaRPr lang="en-US" sz="1400" spc="-5" dirty="0">
              <a:solidFill>
                <a:schemeClr val="accent2">
                  <a:lumMod val="75000"/>
                </a:schemeClr>
              </a:solidFill>
              <a:cs typeface="Calibri"/>
            </a:endParaRPr>
          </a:p>
          <a:p>
            <a:pPr marL="355600" indent="-342900">
              <a:lnSpc>
                <a:spcPct val="150000"/>
              </a:lnSpc>
              <a:buClr>
                <a:schemeClr val="accent2">
                  <a:lumMod val="75000"/>
                </a:schemeClr>
              </a:buClr>
              <a:buSzPct val="70000"/>
              <a:buFont typeface="+mj-lt"/>
              <a:buAutoNum type="arabicPeriod"/>
            </a:pPr>
            <a:endParaRPr lang="en-US" sz="1400" dirty="0">
              <a:cs typeface="Calibri"/>
            </a:endParaRPr>
          </a:p>
          <a:p>
            <a:pPr marL="603219" lvl="1" indent="-285750">
              <a:lnSpc>
                <a:spcPct val="150000"/>
              </a:lnSpc>
              <a:buClr>
                <a:schemeClr val="accent2">
                  <a:lumMod val="75000"/>
                </a:schemeClr>
              </a:buClr>
              <a:buSzPct val="70000"/>
            </a:pPr>
            <a:endParaRPr lang="en-US" sz="1400" spc="-5" dirty="0">
              <a:solidFill>
                <a:schemeClr val="accent2">
                  <a:lumMod val="75000"/>
                </a:schemeClr>
              </a:solidFill>
              <a:cs typeface="Calibri"/>
            </a:endParaRPr>
          </a:p>
          <a:p>
            <a:pPr marL="355600" indent="-342900">
              <a:lnSpc>
                <a:spcPct val="150000"/>
              </a:lnSpc>
              <a:buClr>
                <a:schemeClr val="accent2">
                  <a:lumMod val="75000"/>
                </a:schemeClr>
              </a:buClr>
              <a:buSzPct val="70000"/>
              <a:buFont typeface="+mj-lt"/>
              <a:buAutoNum type="arabicPeriod"/>
            </a:pPr>
            <a:endParaRPr lang="en-US" sz="1400" dirty="0">
              <a:cs typeface="Times New Roman"/>
            </a:endParaRPr>
          </a:p>
          <a:p>
            <a:pPr lvl="1"/>
            <a:endParaRPr lang="en-US" sz="1400" dirty="0"/>
          </a:p>
        </p:txBody>
      </p:sp>
      <p:sp>
        <p:nvSpPr>
          <p:cNvPr id="5" name="object 6"/>
          <p:cNvSpPr/>
          <p:nvPr/>
        </p:nvSpPr>
        <p:spPr>
          <a:xfrm>
            <a:off x="7246541" y="1219200"/>
            <a:ext cx="4332862" cy="5090120"/>
          </a:xfrm>
          <a:prstGeom prst="rect">
            <a:avLst/>
          </a:prstGeom>
          <a:blipFill>
            <a:blip r:embed="rId2" cstate="print"/>
            <a:stretch>
              <a:fillRect/>
            </a:stretch>
          </a:blipFill>
        </p:spPr>
        <p:txBody>
          <a:bodyPr wrap="square" lIns="0" tIns="0" rIns="0" bIns="0" rtlCol="0"/>
          <a:lstStyle/>
          <a:p>
            <a:endParaRPr dirty="0"/>
          </a:p>
        </p:txBody>
      </p:sp>
      <p:sp>
        <p:nvSpPr>
          <p:cNvPr id="7" name="Rectangle 6"/>
          <p:cNvSpPr/>
          <p:nvPr/>
        </p:nvSpPr>
        <p:spPr>
          <a:xfrm>
            <a:off x="5508222" y="188893"/>
            <a:ext cx="6071182" cy="954107"/>
          </a:xfrm>
          <a:prstGeom prst="rect">
            <a:avLst/>
          </a:prstGeom>
        </p:spPr>
        <p:txBody>
          <a:bodyPr wrap="square">
            <a:spAutoFit/>
          </a:bodyPr>
          <a:lstStyle/>
          <a:p>
            <a:pPr marL="285750" indent="-285750">
              <a:buFont typeface="Arial" panose="020B0604020202020204" pitchFamily="34" charset="0"/>
              <a:buChar char="•"/>
            </a:pPr>
            <a:r>
              <a:rPr lang="en-US" sz="1400" dirty="0" smtClean="0">
                <a:solidFill>
                  <a:srgbClr val="00B050"/>
                </a:solidFill>
                <a:cs typeface="Calibri"/>
              </a:rPr>
              <a:t>Muscle spindles also detect the degree of strength on the muscles and rate of change of movement.</a:t>
            </a:r>
          </a:p>
          <a:p>
            <a:pPr marL="285750" indent="-285750">
              <a:buFont typeface="Arial" panose="020B0604020202020204" pitchFamily="34" charset="0"/>
              <a:buChar char="•"/>
            </a:pPr>
            <a:r>
              <a:rPr lang="en-US" sz="1400" dirty="0" smtClean="0">
                <a:solidFill>
                  <a:srgbClr val="00B050"/>
                </a:solidFill>
                <a:cs typeface="Calibri"/>
              </a:rPr>
              <a:t>Golgi tendon is stimulated when there is overstretch : a stretch that may tear the muscle or separate it from it's tendon.</a:t>
            </a:r>
            <a:endParaRPr lang="en-US" sz="1400" dirty="0">
              <a:solidFill>
                <a:srgbClr val="00B050"/>
              </a:solidFill>
              <a:cs typeface="Calibri"/>
            </a:endParaRPr>
          </a:p>
        </p:txBody>
      </p:sp>
    </p:spTree>
    <p:extLst>
      <p:ext uri="{BB962C8B-B14F-4D97-AF65-F5344CB8AC3E}">
        <p14:creationId xmlns:p14="http://schemas.microsoft.com/office/powerpoint/2010/main" val="237606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Cont.</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8</a:t>
            </a:fld>
            <a:endParaRPr lang="en-US" dirty="0"/>
          </a:p>
        </p:txBody>
      </p:sp>
      <p:sp>
        <p:nvSpPr>
          <p:cNvPr id="4" name="Content Placeholder 3"/>
          <p:cNvSpPr>
            <a:spLocks noGrp="1"/>
          </p:cNvSpPr>
          <p:nvPr>
            <p:ph sz="quarter" idx="1"/>
          </p:nvPr>
        </p:nvSpPr>
        <p:spPr/>
        <p:txBody>
          <a:bodyPr>
            <a:normAutofit/>
          </a:bodyPr>
          <a:lstStyle/>
          <a:p>
            <a:r>
              <a:rPr lang="en-US" sz="1800" dirty="0">
                <a:solidFill>
                  <a:schemeClr val="accent2">
                    <a:lumMod val="75000"/>
                  </a:schemeClr>
                </a:solidFill>
              </a:rPr>
              <a:t>There are </a:t>
            </a:r>
            <a:r>
              <a:rPr lang="en-US" sz="1800" dirty="0">
                <a:solidFill>
                  <a:schemeClr val="accent4">
                    <a:lumMod val="75000"/>
                  </a:schemeClr>
                </a:solidFill>
              </a:rPr>
              <a:t>two</a:t>
            </a:r>
            <a:r>
              <a:rPr lang="en-US" sz="1800" dirty="0">
                <a:solidFill>
                  <a:schemeClr val="accent2">
                    <a:lumMod val="75000"/>
                  </a:schemeClr>
                </a:solidFill>
              </a:rPr>
              <a:t> types: </a:t>
            </a:r>
            <a:r>
              <a:rPr lang="en-US" sz="1800" spc="-5" dirty="0">
                <a:cs typeface="Calibri"/>
              </a:rPr>
              <a:t>These </a:t>
            </a:r>
            <a:r>
              <a:rPr lang="en-US" sz="1800" spc="-10" dirty="0">
                <a:cs typeface="Calibri"/>
              </a:rPr>
              <a:t>are </a:t>
            </a:r>
            <a:r>
              <a:rPr lang="en-US" sz="1800" spc="-5" dirty="0">
                <a:cs typeface="Calibri"/>
              </a:rPr>
              <a:t>main ascending </a:t>
            </a:r>
            <a:r>
              <a:rPr lang="en-US" sz="1800" dirty="0">
                <a:cs typeface="Calibri"/>
              </a:rPr>
              <a:t>sensory </a:t>
            </a:r>
            <a:r>
              <a:rPr lang="en-US" sz="1800" spc="-20" dirty="0">
                <a:cs typeface="Calibri"/>
              </a:rPr>
              <a:t>pathways </a:t>
            </a:r>
            <a:r>
              <a:rPr lang="en-US" sz="1800" spc="-15" dirty="0">
                <a:cs typeface="Calibri"/>
              </a:rPr>
              <a:t>for</a:t>
            </a:r>
            <a:r>
              <a:rPr lang="en-US" sz="1800" spc="30" dirty="0">
                <a:cs typeface="Calibri"/>
              </a:rPr>
              <a:t> </a:t>
            </a:r>
            <a:r>
              <a:rPr lang="en-US" sz="1800" spc="-5" dirty="0" smtClean="0">
                <a:cs typeface="Calibri"/>
              </a:rPr>
              <a:t>proprioception.</a:t>
            </a:r>
            <a:endParaRPr lang="en-US" sz="1800" dirty="0">
              <a:cs typeface="Calibri"/>
            </a:endParaRPr>
          </a:p>
          <a:p>
            <a:endParaRPr lang="en-US" sz="1800" dirty="0"/>
          </a:p>
        </p:txBody>
      </p:sp>
      <p:graphicFrame>
        <p:nvGraphicFramePr>
          <p:cNvPr id="5" name="Table 4"/>
          <p:cNvGraphicFramePr>
            <a:graphicFrameLocks noGrp="1"/>
          </p:cNvGraphicFramePr>
          <p:nvPr>
            <p:extLst>
              <p:ext uri="{D42A27DB-BD31-4B8C-83A1-F6EECF244321}">
                <p14:modId xmlns:p14="http://schemas.microsoft.com/office/powerpoint/2010/main" val="1433435277"/>
              </p:ext>
            </p:extLst>
          </p:nvPr>
        </p:nvGraphicFramePr>
        <p:xfrm>
          <a:off x="1593930" y="2348880"/>
          <a:ext cx="9001002" cy="1971040"/>
        </p:xfrm>
        <a:graphic>
          <a:graphicData uri="http://schemas.openxmlformats.org/drawingml/2006/table">
            <a:tbl>
              <a:tblPr firstRow="1" bandRow="1">
                <a:tableStyleId>{5DA37D80-6434-44D0-A028-1B22A696006F}</a:tableStyleId>
              </a:tblPr>
              <a:tblGrid>
                <a:gridCol w="4500501">
                  <a:extLst>
                    <a:ext uri="{9D8B030D-6E8A-4147-A177-3AD203B41FA5}">
                      <a16:colId xmlns="" xmlns:a16="http://schemas.microsoft.com/office/drawing/2014/main" val="20000"/>
                    </a:ext>
                  </a:extLst>
                </a:gridCol>
                <a:gridCol w="4500501">
                  <a:extLst>
                    <a:ext uri="{9D8B030D-6E8A-4147-A177-3AD203B41FA5}">
                      <a16:colId xmlns="" xmlns:a16="http://schemas.microsoft.com/office/drawing/2014/main" val="20001"/>
                    </a:ext>
                  </a:extLst>
                </a:gridCol>
              </a:tblGrid>
              <a:tr h="263128">
                <a:tc gridSpan="2">
                  <a:txBody>
                    <a:bodyPr/>
                    <a:lstStyle/>
                    <a:p>
                      <a:pPr algn="ctr"/>
                      <a:r>
                        <a:rPr lang="en-US" sz="1800" b="0" dirty="0" smtClean="0">
                          <a:solidFill>
                            <a:schemeClr val="bg1"/>
                          </a:solidFill>
                        </a:rPr>
                        <a:t>Types of Proprioception</a:t>
                      </a:r>
                      <a:endParaRPr lang="en-US" sz="1800" b="0" dirty="0">
                        <a:ln>
                          <a:solidFill>
                            <a:schemeClr val="tx1">
                              <a:lumMod val="50000"/>
                              <a:lumOff val="50000"/>
                            </a:schemeClr>
                          </a:solidFill>
                        </a:ln>
                        <a:solidFill>
                          <a:schemeClr val="bg1"/>
                        </a:solidFill>
                        <a:latin typeface="+mn-lt"/>
                      </a:endParaRPr>
                    </a:p>
                  </a:txBody>
                  <a:tcPr>
                    <a:solidFill>
                      <a:schemeClr val="accent2">
                        <a:lumMod val="40000"/>
                        <a:lumOff val="60000"/>
                      </a:schemeClr>
                    </a:solidFill>
                  </a:tcPr>
                </a:tc>
                <a:tc hMerge="1">
                  <a:txBody>
                    <a:bodyPr/>
                    <a:lstStyle/>
                    <a:p>
                      <a:pPr algn="ctr"/>
                      <a:endParaRPr lang="en-US" sz="1400" b="0" dirty="0">
                        <a:ln>
                          <a:solidFill>
                            <a:schemeClr val="tx1">
                              <a:lumMod val="50000"/>
                              <a:lumOff val="50000"/>
                            </a:schemeClr>
                          </a:solidFill>
                        </a:ln>
                        <a:solidFill>
                          <a:schemeClr val="accent2">
                            <a:lumMod val="50000"/>
                          </a:schemeClr>
                        </a:solidFill>
                        <a:latin typeface="+mn-lt"/>
                      </a:endParaRPr>
                    </a:p>
                  </a:txBody>
                  <a:tcPr/>
                </a:tc>
                <a:extLst>
                  <a:ext uri="{0D108BD9-81ED-4DB2-BD59-A6C34878D82A}">
                    <a16:rowId xmlns="" xmlns:a16="http://schemas.microsoft.com/office/drawing/2014/main" val="2362435996"/>
                  </a:ext>
                </a:extLst>
              </a:tr>
              <a:tr h="254933">
                <a:tc>
                  <a:txBody>
                    <a:bodyPr/>
                    <a:lstStyle/>
                    <a:p>
                      <a:pPr algn="ctr"/>
                      <a:r>
                        <a:rPr lang="en-US" sz="1600" dirty="0" smtClean="0">
                          <a:solidFill>
                            <a:schemeClr val="accent2">
                              <a:lumMod val="75000"/>
                            </a:schemeClr>
                          </a:solidFill>
                        </a:rPr>
                        <a:t>Conscious</a:t>
                      </a:r>
                      <a:r>
                        <a:rPr lang="en-US" sz="1600" spc="-90" dirty="0" smtClean="0">
                          <a:solidFill>
                            <a:schemeClr val="accent2">
                              <a:lumMod val="75000"/>
                            </a:schemeClr>
                          </a:solidFill>
                        </a:rPr>
                        <a:t> </a:t>
                      </a:r>
                      <a:r>
                        <a:rPr lang="en-US" sz="1600" spc="-5" dirty="0" smtClean="0">
                          <a:solidFill>
                            <a:schemeClr val="accent2">
                              <a:lumMod val="75000"/>
                            </a:schemeClr>
                          </a:solidFill>
                        </a:rPr>
                        <a:t>proprioception</a:t>
                      </a:r>
                      <a:endParaRPr lang="en-US" sz="1600" b="0" dirty="0">
                        <a:ln>
                          <a:solidFill>
                            <a:schemeClr val="tx1">
                              <a:lumMod val="50000"/>
                              <a:lumOff val="50000"/>
                            </a:schemeClr>
                          </a:solidFill>
                        </a:ln>
                        <a:solidFill>
                          <a:schemeClr val="accent2">
                            <a:lumMod val="75000"/>
                          </a:schemeClr>
                        </a:solidFill>
                        <a:latin typeface="+mn-lt"/>
                      </a:endParaRPr>
                    </a:p>
                  </a:txBody>
                  <a:tcPr>
                    <a:solidFill>
                      <a:schemeClr val="bg1"/>
                    </a:solidFill>
                  </a:tcPr>
                </a:tc>
                <a:tc>
                  <a:txBody>
                    <a:bodyPr/>
                    <a:lstStyle/>
                    <a:p>
                      <a:pPr algn="ctr"/>
                      <a:r>
                        <a:rPr lang="en-US" sz="1600" dirty="0" smtClean="0">
                          <a:solidFill>
                            <a:schemeClr val="accent2">
                              <a:lumMod val="75000"/>
                            </a:schemeClr>
                          </a:solidFill>
                        </a:rPr>
                        <a:t>Unconscious </a:t>
                      </a:r>
                      <a:r>
                        <a:rPr lang="en-US" sz="1600" spc="-5" dirty="0" smtClean="0">
                          <a:solidFill>
                            <a:schemeClr val="accent2">
                              <a:lumMod val="75000"/>
                            </a:schemeClr>
                          </a:solidFill>
                        </a:rPr>
                        <a:t>proprioception</a:t>
                      </a:r>
                      <a:endParaRPr lang="en-US" sz="1600" b="0" dirty="0">
                        <a:ln>
                          <a:solidFill>
                            <a:schemeClr val="tx1">
                              <a:lumMod val="50000"/>
                              <a:lumOff val="50000"/>
                            </a:schemeClr>
                          </a:solidFill>
                        </a:ln>
                        <a:solidFill>
                          <a:schemeClr val="accent2">
                            <a:lumMod val="75000"/>
                          </a:schemeClr>
                        </a:solidFill>
                        <a:latin typeface="+mn-lt"/>
                      </a:endParaRPr>
                    </a:p>
                  </a:txBody>
                  <a:tcPr>
                    <a:solidFill>
                      <a:schemeClr val="bg1"/>
                    </a:solidFill>
                  </a:tcPr>
                </a:tc>
                <a:extLst>
                  <a:ext uri="{0D108BD9-81ED-4DB2-BD59-A6C34878D82A}">
                    <a16:rowId xmlns="" xmlns:a16="http://schemas.microsoft.com/office/drawing/2014/main" val="10000"/>
                  </a:ext>
                </a:extLst>
              </a:tr>
              <a:tr h="1072619">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600" spc="-5" dirty="0" smtClean="0"/>
                        <a:t>It </a:t>
                      </a:r>
                      <a:r>
                        <a:rPr lang="en-US" sz="1600" spc="-10" dirty="0" smtClean="0"/>
                        <a:t>reaches </a:t>
                      </a:r>
                      <a:r>
                        <a:rPr lang="en-US" sz="1600" spc="-5" dirty="0" smtClean="0"/>
                        <a:t>the </a:t>
                      </a:r>
                      <a:r>
                        <a:rPr lang="en-US" sz="1600" spc="-15" dirty="0" smtClean="0"/>
                        <a:t>level </a:t>
                      </a:r>
                      <a:r>
                        <a:rPr lang="en-US" sz="1600" spc="-5" dirty="0" smtClean="0"/>
                        <a:t>of sensory </a:t>
                      </a:r>
                      <a:r>
                        <a:rPr lang="en-US" sz="1600" spc="-15" dirty="0" smtClean="0"/>
                        <a:t>cerebral </a:t>
                      </a:r>
                      <a:r>
                        <a:rPr lang="en-US" sz="1600" spc="-20" dirty="0" smtClean="0"/>
                        <a:t>cortex  </a:t>
                      </a:r>
                      <a:r>
                        <a:rPr lang="en-US" sz="1600" spc="-10" dirty="0" smtClean="0"/>
                        <a:t>(cerebrum) </a:t>
                      </a:r>
                      <a:r>
                        <a:rPr lang="en-US" sz="1600" spc="-5" dirty="0" smtClean="0"/>
                        <a:t>via the </a:t>
                      </a:r>
                      <a:r>
                        <a:rPr lang="en-US" sz="1600" spc="-10" dirty="0" smtClean="0"/>
                        <a:t>dorsal </a:t>
                      </a:r>
                      <a:r>
                        <a:rPr lang="en-US" sz="1600" spc="-5" dirty="0" smtClean="0"/>
                        <a:t>column</a:t>
                      </a:r>
                      <a:r>
                        <a:rPr lang="en-US" sz="1600" spc="-5" baseline="0" dirty="0" smtClean="0"/>
                        <a:t> tract.</a:t>
                      </a:r>
                      <a:endParaRPr lang="en-US" sz="1600" dirty="0" smtClean="0"/>
                    </a:p>
                    <a:p>
                      <a:endParaRPr lang="en-US" sz="1600" dirty="0">
                        <a:ln>
                          <a:solidFill>
                            <a:schemeClr val="tx1">
                              <a:lumMod val="50000"/>
                              <a:lumOff val="50000"/>
                            </a:schemeClr>
                          </a:solidFill>
                        </a:ln>
                        <a:latin typeface="+mn-lt"/>
                      </a:endParaRPr>
                    </a:p>
                  </a:txBody>
                  <a:tcPr>
                    <a:solidFill>
                      <a:schemeClr val="bg1"/>
                    </a:solidFill>
                  </a:tcPr>
                </a:tc>
                <a:tc>
                  <a:txBody>
                    <a:bodyPr/>
                    <a:lstStyle/>
                    <a:p>
                      <a:pPr marL="298450" indent="-285750">
                        <a:lnSpc>
                          <a:spcPct val="100000"/>
                        </a:lnSpc>
                        <a:spcBef>
                          <a:spcPts val="750"/>
                        </a:spcBef>
                        <a:buClr>
                          <a:schemeClr val="accent2">
                            <a:lumMod val="75000"/>
                          </a:schemeClr>
                        </a:buClr>
                        <a:buSzPct val="70000"/>
                        <a:buFont typeface="Arial" charset="0"/>
                        <a:buChar char="•"/>
                      </a:pPr>
                      <a:r>
                        <a:rPr lang="en-US" sz="1600" spc="-5" dirty="0" smtClean="0"/>
                        <a:t>is</a:t>
                      </a:r>
                      <a:r>
                        <a:rPr lang="en-US" sz="1600" spc="-80" dirty="0" smtClean="0"/>
                        <a:t> </a:t>
                      </a:r>
                      <a:r>
                        <a:rPr lang="en-US" sz="1600" spc="-15" dirty="0" smtClean="0"/>
                        <a:t>communicated</a:t>
                      </a:r>
                      <a:r>
                        <a:rPr lang="en-US" sz="1600" spc="0" baseline="0" dirty="0" smtClean="0"/>
                        <a:t> </a:t>
                      </a:r>
                      <a:r>
                        <a:rPr lang="en-US" sz="1600" spc="-15" dirty="0" smtClean="0"/>
                        <a:t>to </a:t>
                      </a:r>
                      <a:r>
                        <a:rPr lang="en-US" sz="1600" spc="-5" dirty="0" smtClean="0"/>
                        <a:t>the </a:t>
                      </a:r>
                      <a:r>
                        <a:rPr lang="en-US" sz="1600" spc="-10" dirty="0" smtClean="0"/>
                        <a:t>cerebellum primarily</a:t>
                      </a:r>
                      <a:r>
                        <a:rPr lang="en-US" sz="1600" spc="60" dirty="0" smtClean="0"/>
                        <a:t> </a:t>
                      </a:r>
                      <a:r>
                        <a:rPr lang="en-US" sz="1600" spc="-5" dirty="0" smtClean="0"/>
                        <a:t>via:</a:t>
                      </a:r>
                      <a:r>
                        <a:rPr lang="en-US" sz="1600" spc="-5" baseline="0" dirty="0" smtClean="0"/>
                        <a:t> </a:t>
                      </a:r>
                    </a:p>
                    <a:p>
                      <a:pPr marL="355600" indent="-342900">
                        <a:lnSpc>
                          <a:spcPct val="100000"/>
                        </a:lnSpc>
                        <a:spcBef>
                          <a:spcPts val="750"/>
                        </a:spcBef>
                        <a:buClr>
                          <a:schemeClr val="accent2">
                            <a:lumMod val="75000"/>
                          </a:schemeClr>
                        </a:buClr>
                        <a:buSzPct val="70000"/>
                        <a:buFont typeface="+mj-lt"/>
                        <a:buAutoNum type="arabicPeriod"/>
                      </a:pPr>
                      <a:r>
                        <a:rPr lang="en-US" sz="1600" spc="-10" dirty="0" smtClean="0">
                          <a:solidFill>
                            <a:schemeClr val="bg2">
                              <a:lumMod val="75000"/>
                            </a:schemeClr>
                          </a:solidFill>
                        </a:rPr>
                        <a:t>The </a:t>
                      </a:r>
                      <a:r>
                        <a:rPr lang="en-US" sz="1600" spc="-15" dirty="0" smtClean="0">
                          <a:solidFill>
                            <a:schemeClr val="bg2">
                              <a:lumMod val="75000"/>
                            </a:schemeClr>
                          </a:solidFill>
                        </a:rPr>
                        <a:t>dorsal </a:t>
                      </a:r>
                      <a:r>
                        <a:rPr lang="en-US" sz="1600" spc="-10" dirty="0" err="1" smtClean="0">
                          <a:solidFill>
                            <a:schemeClr val="bg2">
                              <a:lumMod val="75000"/>
                            </a:schemeClr>
                          </a:solidFill>
                        </a:rPr>
                        <a:t>spino</a:t>
                      </a:r>
                      <a:r>
                        <a:rPr lang="en-US" sz="1600" spc="-10" dirty="0" smtClean="0">
                          <a:solidFill>
                            <a:schemeClr val="bg2">
                              <a:lumMod val="75000"/>
                            </a:schemeClr>
                          </a:solidFill>
                        </a:rPr>
                        <a:t>-cerebellar </a:t>
                      </a:r>
                      <a:r>
                        <a:rPr lang="en-US" sz="1600" spc="-15" dirty="0" smtClean="0">
                          <a:solidFill>
                            <a:schemeClr val="bg2">
                              <a:lumMod val="75000"/>
                            </a:schemeClr>
                          </a:solidFill>
                        </a:rPr>
                        <a:t>tract</a:t>
                      </a:r>
                      <a:r>
                        <a:rPr lang="en-US" sz="1600" spc="75" dirty="0" smtClean="0">
                          <a:solidFill>
                            <a:schemeClr val="bg2">
                              <a:lumMod val="75000"/>
                            </a:schemeClr>
                          </a:solidFill>
                        </a:rPr>
                        <a:t> </a:t>
                      </a:r>
                      <a:r>
                        <a:rPr lang="en-US" sz="1600" spc="-5" dirty="0" smtClean="0">
                          <a:solidFill>
                            <a:schemeClr val="bg2">
                              <a:lumMod val="75000"/>
                            </a:schemeClr>
                          </a:solidFill>
                        </a:rPr>
                        <a:t>(</a:t>
                      </a:r>
                      <a:r>
                        <a:rPr lang="en-US" sz="1600" spc="-5" dirty="0" err="1" smtClean="0">
                          <a:solidFill>
                            <a:schemeClr val="bg2">
                              <a:lumMod val="75000"/>
                            </a:schemeClr>
                          </a:solidFill>
                        </a:rPr>
                        <a:t>dSCT</a:t>
                      </a:r>
                      <a:r>
                        <a:rPr lang="en-US" sz="1600" spc="-5" dirty="0" smtClean="0">
                          <a:solidFill>
                            <a:schemeClr val="bg2">
                              <a:lumMod val="75000"/>
                            </a:schemeClr>
                          </a:solidFill>
                        </a:rPr>
                        <a:t>)</a:t>
                      </a:r>
                      <a:r>
                        <a:rPr lang="en-US" sz="1600" spc="0" baseline="0" dirty="0" smtClean="0">
                          <a:solidFill>
                            <a:schemeClr val="bg2">
                              <a:lumMod val="75000"/>
                            </a:schemeClr>
                          </a:solidFill>
                        </a:rPr>
                        <a:t>.</a:t>
                      </a:r>
                    </a:p>
                    <a:p>
                      <a:pPr marL="355600" indent="-342900">
                        <a:lnSpc>
                          <a:spcPct val="100000"/>
                        </a:lnSpc>
                        <a:spcBef>
                          <a:spcPts val="750"/>
                        </a:spcBef>
                        <a:buClr>
                          <a:schemeClr val="accent2">
                            <a:lumMod val="75000"/>
                          </a:schemeClr>
                        </a:buClr>
                        <a:buSzPct val="70000"/>
                        <a:buFont typeface="+mj-lt"/>
                        <a:buAutoNum type="arabicPeriod"/>
                      </a:pPr>
                      <a:r>
                        <a:rPr lang="en-US" sz="1600" spc="-10" dirty="0" smtClean="0">
                          <a:solidFill>
                            <a:schemeClr val="bg2">
                              <a:lumMod val="75000"/>
                            </a:schemeClr>
                          </a:solidFill>
                        </a:rPr>
                        <a:t>The </a:t>
                      </a:r>
                      <a:r>
                        <a:rPr lang="en-US" sz="1600" spc="-20" dirty="0" smtClean="0">
                          <a:solidFill>
                            <a:schemeClr val="bg2">
                              <a:lumMod val="75000"/>
                            </a:schemeClr>
                          </a:solidFill>
                        </a:rPr>
                        <a:t>ventral </a:t>
                      </a:r>
                      <a:r>
                        <a:rPr lang="en-US" sz="1600" spc="-10" dirty="0" err="1" smtClean="0">
                          <a:solidFill>
                            <a:schemeClr val="bg2">
                              <a:lumMod val="75000"/>
                            </a:schemeClr>
                          </a:solidFill>
                        </a:rPr>
                        <a:t>spino</a:t>
                      </a:r>
                      <a:r>
                        <a:rPr lang="en-US" sz="1600" spc="-10" dirty="0" smtClean="0">
                          <a:solidFill>
                            <a:schemeClr val="bg2">
                              <a:lumMod val="75000"/>
                            </a:schemeClr>
                          </a:solidFill>
                        </a:rPr>
                        <a:t>-cerebellar </a:t>
                      </a:r>
                      <a:r>
                        <a:rPr lang="en-US" sz="1600" spc="-15" dirty="0" smtClean="0">
                          <a:solidFill>
                            <a:schemeClr val="bg2">
                              <a:lumMod val="75000"/>
                            </a:schemeClr>
                          </a:solidFill>
                        </a:rPr>
                        <a:t>tract</a:t>
                      </a:r>
                      <a:r>
                        <a:rPr lang="en-US" sz="1600" spc="100" dirty="0" smtClean="0">
                          <a:solidFill>
                            <a:schemeClr val="bg2">
                              <a:lumMod val="75000"/>
                            </a:schemeClr>
                          </a:solidFill>
                        </a:rPr>
                        <a:t> </a:t>
                      </a:r>
                      <a:r>
                        <a:rPr lang="en-US" sz="1600" spc="-5" dirty="0" smtClean="0">
                          <a:solidFill>
                            <a:schemeClr val="bg2">
                              <a:lumMod val="75000"/>
                            </a:schemeClr>
                          </a:solidFill>
                        </a:rPr>
                        <a:t>(</a:t>
                      </a:r>
                      <a:r>
                        <a:rPr lang="en-US" sz="1600" spc="-5" dirty="0" err="1" smtClean="0">
                          <a:solidFill>
                            <a:schemeClr val="bg2">
                              <a:lumMod val="75000"/>
                            </a:schemeClr>
                          </a:solidFill>
                        </a:rPr>
                        <a:t>vSCT</a:t>
                      </a:r>
                      <a:r>
                        <a:rPr lang="en-US" sz="1600" spc="-5" dirty="0" smtClean="0">
                          <a:solidFill>
                            <a:schemeClr val="bg2">
                              <a:lumMod val="75000"/>
                            </a:schemeClr>
                          </a:solidFill>
                        </a:rPr>
                        <a:t>).</a:t>
                      </a:r>
                      <a:endParaRPr lang="en-US" sz="1600" dirty="0" smtClean="0">
                        <a:solidFill>
                          <a:schemeClr val="bg2">
                            <a:lumMod val="75000"/>
                          </a:schemeClr>
                        </a:solidFill>
                      </a:endParaRPr>
                    </a:p>
                    <a:p>
                      <a:pPr>
                        <a:lnSpc>
                          <a:spcPct val="100000"/>
                        </a:lnSpc>
                      </a:pPr>
                      <a:endParaRPr lang="en-US" sz="1600" dirty="0">
                        <a:ln>
                          <a:solidFill>
                            <a:schemeClr val="tx1">
                              <a:lumMod val="50000"/>
                              <a:lumOff val="50000"/>
                            </a:schemeClr>
                          </a:solidFill>
                        </a:ln>
                        <a:latin typeface="+mn-lt"/>
                      </a:endParaRPr>
                    </a:p>
                  </a:txBody>
                  <a:tcPr>
                    <a:solidFill>
                      <a:schemeClr val="bg1"/>
                    </a:solidFill>
                  </a:tcPr>
                </a:tc>
                <a:extLst>
                  <a:ext uri="{0D108BD9-81ED-4DB2-BD59-A6C34878D82A}">
                    <a16:rowId xmlns="" xmlns:a16="http://schemas.microsoft.com/office/drawing/2014/main" val="10001"/>
                  </a:ext>
                </a:extLst>
              </a:tr>
            </a:tbl>
          </a:graphicData>
        </a:graphic>
      </p:graphicFrame>
      <p:sp>
        <p:nvSpPr>
          <p:cNvPr id="7" name="TextBox 6"/>
          <p:cNvSpPr txBox="1"/>
          <p:nvPr/>
        </p:nvSpPr>
        <p:spPr>
          <a:xfrm>
            <a:off x="9596537" y="0"/>
            <a:ext cx="2592288" cy="307777"/>
          </a:xfrm>
          <a:prstGeom prst="rect">
            <a:avLst/>
          </a:prstGeom>
          <a:solidFill>
            <a:schemeClr val="accent3">
              <a:lumMod val="40000"/>
              <a:lumOff val="60000"/>
            </a:schemeClr>
          </a:solidFill>
          <a:ln>
            <a:solidFill>
              <a:schemeClr val="accent3">
                <a:lumMod val="75000"/>
              </a:schemeClr>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MALES’ SLIDES </a:t>
            </a:r>
          </a:p>
        </p:txBody>
      </p:sp>
    </p:spTree>
    <p:extLst>
      <p:ext uri="{BB962C8B-B14F-4D97-AF65-F5344CB8AC3E}">
        <p14:creationId xmlns:p14="http://schemas.microsoft.com/office/powerpoint/2010/main" val="1475706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Sensory receptors types</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9</a:t>
            </a:fld>
            <a:endParaRPr lang="en-US" dirty="0"/>
          </a:p>
        </p:txBody>
      </p:sp>
      <p:sp>
        <p:nvSpPr>
          <p:cNvPr id="4" name="Content Placeholder 3"/>
          <p:cNvSpPr>
            <a:spLocks noGrp="1"/>
          </p:cNvSpPr>
          <p:nvPr>
            <p:ph sz="quarter" idx="1"/>
          </p:nvPr>
        </p:nvSpPr>
        <p:spPr/>
        <p:txBody>
          <a:bodyPr>
            <a:normAutofit/>
          </a:bodyPr>
          <a:lstStyle/>
          <a:p>
            <a:pPr>
              <a:lnSpc>
                <a:spcPct val="150000"/>
              </a:lnSpc>
            </a:pPr>
            <a:r>
              <a:rPr lang="en-US" sz="1800" dirty="0" smtClean="0">
                <a:solidFill>
                  <a:schemeClr val="accent2">
                    <a:lumMod val="75000"/>
                  </a:schemeClr>
                </a:solidFill>
              </a:rPr>
              <a:t>Mechanoreceptors: </a:t>
            </a:r>
            <a:r>
              <a:rPr lang="en-US" sz="1800" dirty="0" smtClean="0"/>
              <a:t>which detect mechanical compression or stretching of the receptor or of tissues adjacent to the receptor, </a:t>
            </a:r>
            <a:r>
              <a:rPr lang="en-US" sz="1800" dirty="0" smtClean="0">
                <a:solidFill>
                  <a:schemeClr val="bg2">
                    <a:lumMod val="75000"/>
                  </a:schemeClr>
                </a:solidFill>
              </a:rPr>
              <a:t>ex: proprioceptors.</a:t>
            </a:r>
          </a:p>
          <a:p>
            <a:pPr>
              <a:lnSpc>
                <a:spcPct val="150000"/>
              </a:lnSpc>
            </a:pPr>
            <a:r>
              <a:rPr lang="en-US" sz="1800" dirty="0" err="1" smtClean="0">
                <a:solidFill>
                  <a:schemeClr val="accent2">
                    <a:lumMod val="75000"/>
                  </a:schemeClr>
                </a:solidFill>
              </a:rPr>
              <a:t>Thermoreceptors</a:t>
            </a:r>
            <a:r>
              <a:rPr lang="en-US" sz="1800" dirty="0" smtClean="0">
                <a:solidFill>
                  <a:schemeClr val="accent2">
                    <a:lumMod val="75000"/>
                  </a:schemeClr>
                </a:solidFill>
              </a:rPr>
              <a:t>: </a:t>
            </a:r>
            <a:r>
              <a:rPr lang="en-US" sz="1800" dirty="0" smtClean="0"/>
              <a:t>which detect changes in temperature, some receptors detecting cold and others warmth. </a:t>
            </a:r>
          </a:p>
          <a:p>
            <a:pPr>
              <a:lnSpc>
                <a:spcPct val="150000"/>
              </a:lnSpc>
            </a:pPr>
            <a:r>
              <a:rPr lang="en-US" sz="1800" dirty="0" smtClean="0">
                <a:solidFill>
                  <a:schemeClr val="accent2">
                    <a:lumMod val="75000"/>
                  </a:schemeClr>
                </a:solidFill>
              </a:rPr>
              <a:t>Nociceptors (pain receptors): </a:t>
            </a:r>
            <a:r>
              <a:rPr lang="en-US" sz="1800" dirty="0" smtClean="0"/>
              <a:t>which detect damage occurring in the tissues, whether physical damage or chemical damage, </a:t>
            </a:r>
            <a:r>
              <a:rPr lang="en-US" sz="1800" dirty="0">
                <a:solidFill>
                  <a:schemeClr val="bg2">
                    <a:lumMod val="75000"/>
                  </a:schemeClr>
                </a:solidFill>
              </a:rPr>
              <a:t>ex: free nerve </a:t>
            </a:r>
            <a:r>
              <a:rPr lang="en-US" sz="1800" dirty="0" smtClean="0">
                <a:solidFill>
                  <a:schemeClr val="bg2">
                    <a:lumMod val="75000"/>
                  </a:schemeClr>
                </a:solidFill>
              </a:rPr>
              <a:t>endings.</a:t>
            </a:r>
          </a:p>
          <a:p>
            <a:pPr>
              <a:lnSpc>
                <a:spcPct val="150000"/>
              </a:lnSpc>
            </a:pPr>
            <a:r>
              <a:rPr lang="en-US" sz="1800" dirty="0" smtClean="0">
                <a:solidFill>
                  <a:schemeClr val="accent2">
                    <a:lumMod val="75000"/>
                  </a:schemeClr>
                </a:solidFill>
              </a:rPr>
              <a:t>Electromagnetic receptors: </a:t>
            </a:r>
            <a:r>
              <a:rPr lang="en-US" sz="1800" dirty="0" smtClean="0"/>
              <a:t>which detect light on the retina of the eye, </a:t>
            </a:r>
            <a:r>
              <a:rPr lang="en-US" sz="1800" dirty="0" smtClean="0">
                <a:solidFill>
                  <a:schemeClr val="bg2">
                    <a:lumMod val="75000"/>
                  </a:schemeClr>
                </a:solidFill>
              </a:rPr>
              <a:t>ex: rods and cones</a:t>
            </a:r>
            <a:r>
              <a:rPr lang="en-US" sz="1800" dirty="0" smtClean="0"/>
              <a:t>.</a:t>
            </a:r>
          </a:p>
          <a:p>
            <a:pPr>
              <a:lnSpc>
                <a:spcPct val="150000"/>
              </a:lnSpc>
            </a:pPr>
            <a:r>
              <a:rPr lang="en-US" sz="1800" dirty="0" smtClean="0">
                <a:solidFill>
                  <a:schemeClr val="accent2">
                    <a:lumMod val="75000"/>
                  </a:schemeClr>
                </a:solidFill>
              </a:rPr>
              <a:t>Chemoreceptors: </a:t>
            </a:r>
            <a:r>
              <a:rPr lang="en-US" sz="1800" dirty="0" smtClean="0"/>
              <a:t>which detect taste in the mouth, smell in the nose, oxygen level in the arterial blood, osmolality of the body fluids, carbon dioxide concentration, and perhaps other factors that make up the chemistry of the body, </a:t>
            </a:r>
            <a:r>
              <a:rPr lang="en-US" sz="1800" dirty="0">
                <a:solidFill>
                  <a:schemeClr val="bg2">
                    <a:lumMod val="75000"/>
                  </a:schemeClr>
                </a:solidFill>
              </a:rPr>
              <a:t>ex: chemo R </a:t>
            </a:r>
            <a:r>
              <a:rPr lang="en-US" sz="1800" dirty="0" smtClean="0">
                <a:solidFill>
                  <a:schemeClr val="bg2">
                    <a:lumMod val="75000"/>
                  </a:schemeClr>
                </a:solidFill>
              </a:rPr>
              <a:t>in carotid bodies</a:t>
            </a:r>
            <a:endParaRPr lang="en-US" sz="1800" dirty="0">
              <a:solidFill>
                <a:schemeClr val="bg2">
                  <a:lumMod val="75000"/>
                </a:schemeClr>
              </a:solidFill>
            </a:endParaRPr>
          </a:p>
        </p:txBody>
      </p:sp>
      <p:sp>
        <p:nvSpPr>
          <p:cNvPr id="5" name="TextBox 4"/>
          <p:cNvSpPr txBox="1"/>
          <p:nvPr/>
        </p:nvSpPr>
        <p:spPr>
          <a:xfrm>
            <a:off x="9596537" y="0"/>
            <a:ext cx="2592288" cy="307777"/>
          </a:xfrm>
          <a:prstGeom prst="rect">
            <a:avLst/>
          </a:prstGeom>
          <a:solidFill>
            <a:schemeClr val="accent3">
              <a:lumMod val="40000"/>
              <a:lumOff val="60000"/>
            </a:schemeClr>
          </a:solidFill>
          <a:ln>
            <a:solidFill>
              <a:schemeClr val="accent3">
                <a:lumMod val="75000"/>
              </a:schemeClr>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MALES’ SLIDES </a:t>
            </a:r>
          </a:p>
        </p:txBody>
      </p:sp>
    </p:spTree>
    <p:extLst>
      <p:ext uri="{BB962C8B-B14F-4D97-AF65-F5344CB8AC3E}">
        <p14:creationId xmlns:p14="http://schemas.microsoft.com/office/powerpoint/2010/main" val="286240552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8586</TotalTime>
  <Words>3703</Words>
  <Application>Microsoft Macintosh PowerPoint</Application>
  <PresentationFormat>Custom</PresentationFormat>
  <Paragraphs>509</Paragraphs>
  <Slides>37</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37</vt:i4>
      </vt:variant>
    </vt:vector>
  </HeadingPairs>
  <TitlesOfParts>
    <vt:vector size="48" baseType="lpstr">
      <vt:lpstr>Agency FB</vt:lpstr>
      <vt:lpstr>Arial</vt:lpstr>
      <vt:lpstr>Arial Black</vt:lpstr>
      <vt:lpstr>ArialMT</vt:lpstr>
      <vt:lpstr>Bookman Old Style</vt:lpstr>
      <vt:lpstr>Calibri</vt:lpstr>
      <vt:lpstr>Gill Sans MT</vt:lpstr>
      <vt:lpstr>Times New Roman</vt:lpstr>
      <vt:lpstr>Wingdings</vt:lpstr>
      <vt:lpstr>Wingdings 3</vt:lpstr>
      <vt:lpstr>Origin</vt:lpstr>
      <vt:lpstr>PowerPoint Presentation</vt:lpstr>
      <vt:lpstr>PowerPoint Presentation</vt:lpstr>
      <vt:lpstr>Organization of the Nervous System (introduction)</vt:lpstr>
      <vt:lpstr>Dermatomes</vt:lpstr>
      <vt:lpstr>What is Proprioception ?</vt:lpstr>
      <vt:lpstr>Cont.</vt:lpstr>
      <vt:lpstr>Types of Proprioceptors This slide is important</vt:lpstr>
      <vt:lpstr>Cont.</vt:lpstr>
      <vt:lpstr>Sensory receptors types</vt:lpstr>
      <vt:lpstr>Classification of sensory receptors</vt:lpstr>
      <vt:lpstr>Cont.</vt:lpstr>
      <vt:lpstr>Cont. Adaptation of receptors</vt:lpstr>
      <vt:lpstr>Doctors’ explanation </vt:lpstr>
      <vt:lpstr>Structure of proprioception</vt:lpstr>
      <vt:lpstr>Muscle Spindles &amp; Golgi Tendon Organs</vt:lpstr>
      <vt:lpstr>Classification of nerve fibers</vt:lpstr>
      <vt:lpstr>Encapsulated</vt:lpstr>
      <vt:lpstr>Cont. Encapsulated nerve endings This slide is important</vt:lpstr>
      <vt:lpstr>Sensory modalities </vt:lpstr>
      <vt:lpstr>Reflex arc</vt:lpstr>
      <vt:lpstr>Types of mammalian fibres</vt:lpstr>
      <vt:lpstr>Classification of sensory nerve fibres </vt:lpstr>
      <vt:lpstr>Spinal cord tracts </vt:lpstr>
      <vt:lpstr>Organization of spinal cord</vt:lpstr>
      <vt:lpstr>Ascending sensory tracts</vt:lpstr>
      <vt:lpstr>Cont. Anterolateral system</vt:lpstr>
      <vt:lpstr>Dorsal column–medial lemniscal system</vt:lpstr>
      <vt:lpstr>Proprioception from head</vt:lpstr>
      <vt:lpstr>Dorsal column pathway</vt:lpstr>
      <vt:lpstr>Dorsal column damage</vt:lpstr>
      <vt:lpstr>Role of cerebellum in proprioception</vt:lpstr>
      <vt:lpstr>Function of afferent system to the cerebellum</vt:lpstr>
      <vt:lpstr>The dorsal &amp; ventral spinocerebellar tracts</vt:lpstr>
      <vt:lpstr>Ataxia and gait disturbances</vt:lpstr>
      <vt:lpstr>Cont.</vt:lpstr>
      <vt:lpstr>Brown-séquard syndrome</vt:lpstr>
      <vt:lpstr>Thank you! </vt:lpstr>
    </vt:vector>
  </TitlesOfParts>
  <Company>Hewlett-Packard</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Levels of Organisation</dc:title>
  <dc:creator>Lelo HM</dc:creator>
  <cp:lastModifiedBy>شوق</cp:lastModifiedBy>
  <cp:revision>970</cp:revision>
  <cp:lastPrinted>2017-10-21T13:14:11Z</cp:lastPrinted>
  <dcterms:created xsi:type="dcterms:W3CDTF">2016-09-07T16:15:34Z</dcterms:created>
  <dcterms:modified xsi:type="dcterms:W3CDTF">2017-10-21T13:14:54Z</dcterms:modified>
</cp:coreProperties>
</file>