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jpeg"/>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2" r:id="rId1"/>
  </p:sldMasterIdLst>
  <p:notesMasterIdLst>
    <p:notesMasterId r:id="rId20"/>
  </p:notesMasterIdLst>
  <p:sldIdLst>
    <p:sldId id="483" r:id="rId2"/>
    <p:sldId id="454" r:id="rId3"/>
    <p:sldId id="490" r:id="rId4"/>
    <p:sldId id="491" r:id="rId5"/>
    <p:sldId id="492" r:id="rId6"/>
    <p:sldId id="493" r:id="rId7"/>
    <p:sldId id="503" r:id="rId8"/>
    <p:sldId id="470" r:id="rId9"/>
    <p:sldId id="494" r:id="rId10"/>
    <p:sldId id="501" r:id="rId11"/>
    <p:sldId id="495" r:id="rId12"/>
    <p:sldId id="496" r:id="rId13"/>
    <p:sldId id="502" r:id="rId14"/>
    <p:sldId id="478" r:id="rId15"/>
    <p:sldId id="497" r:id="rId16"/>
    <p:sldId id="498" r:id="rId17"/>
    <p:sldId id="500" r:id="rId18"/>
    <p:sldId id="489" r:id="rId19"/>
  </p:sldIdLst>
  <p:sldSz cx="12188825" cy="6858000"/>
  <p:notesSz cx="6858000" cy="9144000"/>
  <p:defaultTextStyle>
    <a:defPPr>
      <a:defRPr lang="en-US"/>
    </a:defPPr>
    <a:lvl1pPr marL="0" algn="l" defTabSz="1015898" rtl="0" eaLnBrk="1" latinLnBrk="0" hangingPunct="1">
      <a:defRPr sz="2000" kern="1200">
        <a:solidFill>
          <a:schemeClr val="tx1"/>
        </a:solidFill>
        <a:latin typeface="+mn-lt"/>
        <a:ea typeface="+mn-ea"/>
        <a:cs typeface="+mn-cs"/>
      </a:defRPr>
    </a:lvl1pPr>
    <a:lvl2pPr marL="507949" algn="l" defTabSz="1015898" rtl="0" eaLnBrk="1" latinLnBrk="0" hangingPunct="1">
      <a:defRPr sz="2000" kern="1200">
        <a:solidFill>
          <a:schemeClr val="tx1"/>
        </a:solidFill>
        <a:latin typeface="+mn-lt"/>
        <a:ea typeface="+mn-ea"/>
        <a:cs typeface="+mn-cs"/>
      </a:defRPr>
    </a:lvl2pPr>
    <a:lvl3pPr marL="1015898" algn="l" defTabSz="1015898" rtl="0" eaLnBrk="1" latinLnBrk="0" hangingPunct="1">
      <a:defRPr sz="2000" kern="1200">
        <a:solidFill>
          <a:schemeClr val="tx1"/>
        </a:solidFill>
        <a:latin typeface="+mn-lt"/>
        <a:ea typeface="+mn-ea"/>
        <a:cs typeface="+mn-cs"/>
      </a:defRPr>
    </a:lvl3pPr>
    <a:lvl4pPr marL="1523848" algn="l" defTabSz="1015898" rtl="0" eaLnBrk="1" latinLnBrk="0" hangingPunct="1">
      <a:defRPr sz="2000" kern="1200">
        <a:solidFill>
          <a:schemeClr val="tx1"/>
        </a:solidFill>
        <a:latin typeface="+mn-lt"/>
        <a:ea typeface="+mn-ea"/>
        <a:cs typeface="+mn-cs"/>
      </a:defRPr>
    </a:lvl4pPr>
    <a:lvl5pPr marL="2031797" algn="l" defTabSz="1015898" rtl="0" eaLnBrk="1" latinLnBrk="0" hangingPunct="1">
      <a:defRPr sz="2000" kern="1200">
        <a:solidFill>
          <a:schemeClr val="tx1"/>
        </a:solidFill>
        <a:latin typeface="+mn-lt"/>
        <a:ea typeface="+mn-ea"/>
        <a:cs typeface="+mn-cs"/>
      </a:defRPr>
    </a:lvl5pPr>
    <a:lvl6pPr marL="2539746" algn="l" defTabSz="1015898" rtl="0" eaLnBrk="1" latinLnBrk="0" hangingPunct="1">
      <a:defRPr sz="2000" kern="1200">
        <a:solidFill>
          <a:schemeClr val="tx1"/>
        </a:solidFill>
        <a:latin typeface="+mn-lt"/>
        <a:ea typeface="+mn-ea"/>
        <a:cs typeface="+mn-cs"/>
      </a:defRPr>
    </a:lvl6pPr>
    <a:lvl7pPr marL="3047695" algn="l" defTabSz="1015898" rtl="0" eaLnBrk="1" latinLnBrk="0" hangingPunct="1">
      <a:defRPr sz="2000" kern="1200">
        <a:solidFill>
          <a:schemeClr val="tx1"/>
        </a:solidFill>
        <a:latin typeface="+mn-lt"/>
        <a:ea typeface="+mn-ea"/>
        <a:cs typeface="+mn-cs"/>
      </a:defRPr>
    </a:lvl7pPr>
    <a:lvl8pPr marL="3555644" algn="l" defTabSz="1015898" rtl="0" eaLnBrk="1" latinLnBrk="0" hangingPunct="1">
      <a:defRPr sz="2000" kern="1200">
        <a:solidFill>
          <a:schemeClr val="tx1"/>
        </a:solidFill>
        <a:latin typeface="+mn-lt"/>
        <a:ea typeface="+mn-ea"/>
        <a:cs typeface="+mn-cs"/>
      </a:defRPr>
    </a:lvl8pPr>
    <a:lvl9pPr marL="4063594" algn="l" defTabSz="101589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54AB"/>
    <a:srgbClr val="DCDFE8"/>
    <a:srgbClr val="E4CBE7"/>
    <a:srgbClr val="D8B3DC"/>
    <a:srgbClr val="CCFFFF"/>
    <a:srgbClr val="933B95"/>
    <a:srgbClr val="993300"/>
    <a:srgbClr val="990000"/>
    <a:srgbClr val="D6EAF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52" autoAdjust="0"/>
    <p:restoredTop sz="95046"/>
  </p:normalViewPr>
  <p:slideViewPr>
    <p:cSldViewPr>
      <p:cViewPr>
        <p:scale>
          <a:sx n="45" d="100"/>
          <a:sy n="45" d="100"/>
        </p:scale>
        <p:origin x="392" y="1112"/>
      </p:cViewPr>
      <p:guideLst>
        <p:guide orient="horz" pos="2160"/>
        <p:guide pos="2880"/>
        <p:guide pos="3839"/>
      </p:guideLst>
    </p:cSldViewPr>
  </p:slideViewPr>
  <p:notesTextViewPr>
    <p:cViewPr>
      <p:scale>
        <a:sx n="1" d="1"/>
        <a:sy n="1" d="1"/>
      </p:scale>
      <p:origin x="0" y="0"/>
    </p:cViewPr>
  </p:notesTextViewPr>
  <p:sorterViewPr>
    <p:cViewPr>
      <p:scale>
        <a:sx n="100" d="100"/>
        <a:sy n="100" d="100"/>
      </p:scale>
      <p:origin x="0" y="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notesMaster" Target="notesMasters/notes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7"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4A95C3-525D-4F91-BA2A-BE8EDE06AC10}" type="datetimeFigureOut">
              <a:rPr lang="en-US" smtClean="0"/>
              <a:t>10/27/17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205093-C804-447C-A940-865EF0339665}" type="slidenum">
              <a:rPr lang="en-US" smtClean="0"/>
              <a:t>‹#›</a:t>
            </a:fld>
            <a:endParaRPr lang="en-US" dirty="0"/>
          </a:p>
        </p:txBody>
      </p:sp>
    </p:spTree>
    <p:extLst>
      <p:ext uri="{BB962C8B-B14F-4D97-AF65-F5344CB8AC3E}">
        <p14:creationId xmlns:p14="http://schemas.microsoft.com/office/powerpoint/2010/main" val="695063854"/>
      </p:ext>
    </p:extLst>
  </p:cSld>
  <p:clrMap bg1="lt1" tx1="dk1" bg2="lt2" tx2="dk2" accent1="accent1" accent2="accent2" accent3="accent3" accent4="accent4" accent5="accent5" accent6="accent6" hlink="hlink" folHlink="folHlink"/>
  <p:notesStyle>
    <a:lvl1pPr marL="0" algn="l" defTabSz="1015898" rtl="0" eaLnBrk="1" latinLnBrk="0" hangingPunct="1">
      <a:defRPr sz="1300" kern="1200">
        <a:solidFill>
          <a:schemeClr val="tx1"/>
        </a:solidFill>
        <a:latin typeface="+mn-lt"/>
        <a:ea typeface="+mn-ea"/>
        <a:cs typeface="+mn-cs"/>
      </a:defRPr>
    </a:lvl1pPr>
    <a:lvl2pPr marL="507949" algn="l" defTabSz="1015898" rtl="0" eaLnBrk="1" latinLnBrk="0" hangingPunct="1">
      <a:defRPr sz="1300" kern="1200">
        <a:solidFill>
          <a:schemeClr val="tx1"/>
        </a:solidFill>
        <a:latin typeface="+mn-lt"/>
        <a:ea typeface="+mn-ea"/>
        <a:cs typeface="+mn-cs"/>
      </a:defRPr>
    </a:lvl2pPr>
    <a:lvl3pPr marL="1015898" algn="l" defTabSz="1015898" rtl="0" eaLnBrk="1" latinLnBrk="0" hangingPunct="1">
      <a:defRPr sz="1300" kern="1200">
        <a:solidFill>
          <a:schemeClr val="tx1"/>
        </a:solidFill>
        <a:latin typeface="+mn-lt"/>
        <a:ea typeface="+mn-ea"/>
        <a:cs typeface="+mn-cs"/>
      </a:defRPr>
    </a:lvl3pPr>
    <a:lvl4pPr marL="1523848" algn="l" defTabSz="1015898" rtl="0" eaLnBrk="1" latinLnBrk="0" hangingPunct="1">
      <a:defRPr sz="1300" kern="1200">
        <a:solidFill>
          <a:schemeClr val="tx1"/>
        </a:solidFill>
        <a:latin typeface="+mn-lt"/>
        <a:ea typeface="+mn-ea"/>
        <a:cs typeface="+mn-cs"/>
      </a:defRPr>
    </a:lvl4pPr>
    <a:lvl5pPr marL="2031797" algn="l" defTabSz="1015898" rtl="0" eaLnBrk="1" latinLnBrk="0" hangingPunct="1">
      <a:defRPr sz="1300" kern="1200">
        <a:solidFill>
          <a:schemeClr val="tx1"/>
        </a:solidFill>
        <a:latin typeface="+mn-lt"/>
        <a:ea typeface="+mn-ea"/>
        <a:cs typeface="+mn-cs"/>
      </a:defRPr>
    </a:lvl5pPr>
    <a:lvl6pPr marL="2539746" algn="l" defTabSz="1015898" rtl="0" eaLnBrk="1" latinLnBrk="0" hangingPunct="1">
      <a:defRPr sz="1300" kern="1200">
        <a:solidFill>
          <a:schemeClr val="tx1"/>
        </a:solidFill>
        <a:latin typeface="+mn-lt"/>
        <a:ea typeface="+mn-ea"/>
        <a:cs typeface="+mn-cs"/>
      </a:defRPr>
    </a:lvl6pPr>
    <a:lvl7pPr marL="3047695" algn="l" defTabSz="1015898" rtl="0" eaLnBrk="1" latinLnBrk="0" hangingPunct="1">
      <a:defRPr sz="1300" kern="1200">
        <a:solidFill>
          <a:schemeClr val="tx1"/>
        </a:solidFill>
        <a:latin typeface="+mn-lt"/>
        <a:ea typeface="+mn-ea"/>
        <a:cs typeface="+mn-cs"/>
      </a:defRPr>
    </a:lvl7pPr>
    <a:lvl8pPr marL="3555644" algn="l" defTabSz="1015898" rtl="0" eaLnBrk="1" latinLnBrk="0" hangingPunct="1">
      <a:defRPr sz="1300" kern="1200">
        <a:solidFill>
          <a:schemeClr val="tx1"/>
        </a:solidFill>
        <a:latin typeface="+mn-lt"/>
        <a:ea typeface="+mn-ea"/>
        <a:cs typeface="+mn-cs"/>
      </a:defRPr>
    </a:lvl8pPr>
    <a:lvl9pPr marL="4063594" algn="l" defTabSz="101589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B205093-C804-447C-A940-865EF0339665}" type="slidenum">
              <a:rPr lang="en-US" smtClean="0"/>
              <a:t>1</a:t>
            </a:fld>
            <a:endParaRPr lang="en-US" dirty="0"/>
          </a:p>
        </p:txBody>
      </p:sp>
    </p:spTree>
    <p:extLst>
      <p:ext uri="{BB962C8B-B14F-4D97-AF65-F5344CB8AC3E}">
        <p14:creationId xmlns:p14="http://schemas.microsoft.com/office/powerpoint/2010/main" val="2312610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t>3</a:t>
            </a:fld>
            <a:endParaRPr lang="en-US" dirty="0"/>
          </a:p>
        </p:txBody>
      </p:sp>
    </p:spTree>
    <p:extLst>
      <p:ext uri="{BB962C8B-B14F-4D97-AF65-F5344CB8AC3E}">
        <p14:creationId xmlns:p14="http://schemas.microsoft.com/office/powerpoint/2010/main" val="21075434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205093-C804-447C-A940-865EF0339665}"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26640451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625177" y="3886200"/>
            <a:ext cx="9141618" cy="990600"/>
          </a:xfrm>
        </p:spPr>
        <p:txBody>
          <a:bodyPr anchor="t" anchorCtr="0"/>
          <a:lstStyle>
            <a:lvl1pPr algn="r">
              <a:defRPr sz="3600">
                <a:solidFill>
                  <a:schemeClr val="tx1"/>
                </a:solidFill>
              </a:defRPr>
            </a:lvl1pPr>
          </a:lstStyle>
          <a:p>
            <a:r>
              <a:rPr kumimoji="0" lang="en-US"/>
              <a:t>Click to edit Master title style</a:t>
            </a:r>
          </a:p>
        </p:txBody>
      </p:sp>
      <p:sp>
        <p:nvSpPr>
          <p:cNvPr id="9" name="Subtitle 8"/>
          <p:cNvSpPr>
            <a:spLocks noGrp="1"/>
          </p:cNvSpPr>
          <p:nvPr>
            <p:ph type="subTitle" idx="1"/>
          </p:nvPr>
        </p:nvSpPr>
        <p:spPr>
          <a:xfrm>
            <a:off x="1625177" y="5124453"/>
            <a:ext cx="9141618" cy="533400"/>
          </a:xfrm>
        </p:spPr>
        <p:txBody>
          <a:bodyPr/>
          <a:lstStyle>
            <a:lvl1pPr marL="0" indent="0" algn="r">
              <a:buNone/>
              <a:defRPr sz="2200">
                <a:solidFill>
                  <a:schemeClr val="tx2"/>
                </a:solidFill>
                <a:latin typeface="+mj-lt"/>
                <a:ea typeface="+mj-ea"/>
                <a:cs typeface="+mj-cs"/>
              </a:defRPr>
            </a:lvl1pPr>
            <a:lvl2pPr marL="507949" indent="0" algn="ctr">
              <a:buNone/>
            </a:lvl2pPr>
            <a:lvl3pPr marL="1015898" indent="0" algn="ctr">
              <a:buNone/>
            </a:lvl3pPr>
            <a:lvl4pPr marL="1523848" indent="0" algn="ctr">
              <a:buNone/>
            </a:lvl4pPr>
            <a:lvl5pPr marL="2031797" indent="0" algn="ctr">
              <a:buNone/>
            </a:lvl5pPr>
            <a:lvl6pPr marL="2539746" indent="0" algn="ctr">
              <a:buNone/>
            </a:lvl6pPr>
            <a:lvl7pPr marL="3047695" indent="0" algn="ctr">
              <a:buNone/>
            </a:lvl7pPr>
            <a:lvl8pPr marL="3555644" indent="0" algn="ctr">
              <a:buNone/>
            </a:lvl8pPr>
            <a:lvl9pPr marL="4063594" indent="0" algn="ctr">
              <a:buNone/>
            </a:lvl9pPr>
          </a:lstStyle>
          <a:p>
            <a:r>
              <a:rPr kumimoji="0" lang="en-US"/>
              <a:t>Click to edit Master subtitle style</a:t>
            </a:r>
          </a:p>
        </p:txBody>
      </p:sp>
      <p:sp>
        <p:nvSpPr>
          <p:cNvPr id="28" name="Date Placeholder 27"/>
          <p:cNvSpPr>
            <a:spLocks noGrp="1"/>
          </p:cNvSpPr>
          <p:nvPr>
            <p:ph type="dt" sz="half" idx="10"/>
          </p:nvPr>
        </p:nvSpPr>
        <p:spPr>
          <a:xfrm>
            <a:off x="8532195" y="6355080"/>
            <a:ext cx="3047207" cy="365760"/>
          </a:xfrm>
        </p:spPr>
        <p:txBody>
          <a:bodyPr/>
          <a:lstStyle>
            <a:lvl1pPr>
              <a:defRPr sz="1600"/>
            </a:lvl1pPr>
          </a:lstStyle>
          <a:p>
            <a:fld id="{25377462-29DF-4DF7-9A87-A3B2331BF22E}" type="datetime1">
              <a:rPr lang="en-US" smtClean="0"/>
              <a:t>10/27/17</a:t>
            </a:fld>
            <a:endParaRPr lang="en-US" dirty="0"/>
          </a:p>
        </p:txBody>
      </p:sp>
      <p:sp>
        <p:nvSpPr>
          <p:cNvPr id="17" name="Footer Placeholder 16"/>
          <p:cNvSpPr>
            <a:spLocks noGrp="1"/>
          </p:cNvSpPr>
          <p:nvPr>
            <p:ph type="ftr" sz="quarter" idx="11"/>
          </p:nvPr>
        </p:nvSpPr>
        <p:spPr>
          <a:xfrm>
            <a:off x="3863860" y="6355080"/>
            <a:ext cx="4631754" cy="365760"/>
          </a:xfrm>
        </p:spPr>
        <p:txBody>
          <a:bodyPr/>
          <a:lstStyle/>
          <a:p>
            <a:endParaRPr lang="en-US" dirty="0"/>
          </a:p>
        </p:txBody>
      </p:sp>
      <p:sp>
        <p:nvSpPr>
          <p:cNvPr id="29" name="Slide Number Placeholder 28"/>
          <p:cNvSpPr>
            <a:spLocks noGrp="1"/>
          </p:cNvSpPr>
          <p:nvPr>
            <p:ph type="sldNum" sz="quarter" idx="12"/>
          </p:nvPr>
        </p:nvSpPr>
        <p:spPr>
          <a:xfrm>
            <a:off x="1621132" y="6355080"/>
            <a:ext cx="1625177" cy="365760"/>
          </a:xfrm>
        </p:spPr>
        <p:txBody>
          <a:bodyPr/>
          <a:lstStyle/>
          <a:p>
            <a:fld id="{4929A69E-7D8F-4515-9605-0315ABD4F316}" type="slidenum">
              <a:rPr lang="en-US" smtClean="0"/>
              <a:t>‹#›</a:t>
            </a:fld>
            <a:endParaRPr lang="en-US" dirty="0"/>
          </a:p>
        </p:txBody>
      </p:sp>
      <p:sp>
        <p:nvSpPr>
          <p:cNvPr id="21" name="Rectangle 20"/>
          <p:cNvSpPr/>
          <p:nvPr/>
        </p:nvSpPr>
        <p:spPr>
          <a:xfrm>
            <a:off x="1206186" y="3648075"/>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3" name="Rectangle 32"/>
          <p:cNvSpPr/>
          <p:nvPr/>
        </p:nvSpPr>
        <p:spPr>
          <a:xfrm>
            <a:off x="1218883" y="5048250"/>
            <a:ext cx="975106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22" name="Rectangle 21"/>
          <p:cNvSpPr/>
          <p:nvPr/>
        </p:nvSpPr>
        <p:spPr>
          <a:xfrm>
            <a:off x="1206204" y="3648075"/>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32" name="Rectangle 31"/>
          <p:cNvSpPr/>
          <p:nvPr/>
        </p:nvSpPr>
        <p:spPr>
          <a:xfrm>
            <a:off x="1218882" y="5048250"/>
            <a:ext cx="304721"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EA8ADFE-DE17-4FB7-87B4-7EE3AFCF0ADE}" type="datetime1">
              <a:rPr lang="en-US" smtClean="0"/>
              <a:t>10/27/17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274681"/>
            <a:ext cx="2742486"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441" y="274681"/>
            <a:ext cx="802431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34710EC-7F9A-4B9E-957B-CE4878AA0D23}" type="datetime1">
              <a:rPr lang="en-US" smtClean="0"/>
              <a:t>10/27/17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7" name="Straight Connector 6"/>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8" name="Isosceles Triangle 7"/>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9" name="Straight Connector 8"/>
          <p:cNvSpPr>
            <a:spLocks noChangeShapeType="1"/>
          </p:cNvSpPr>
          <p:nvPr/>
        </p:nvSpPr>
        <p:spPr bwMode="auto">
          <a:xfrm rot="5400000">
            <a:off x="5812560"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41DE694-A001-456E-8D89-C5FF30063482}" type="datetime1">
              <a:rPr lang="en-US" smtClean="0"/>
              <a:t>10/27/17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929A69E-7D8F-4515-9605-0315ABD4F316}" type="slidenum">
              <a:rPr lang="en-US" smtClean="0"/>
              <a:t>‹#›</a:t>
            </a:fld>
            <a:endParaRPr lang="en-US" dirty="0"/>
          </a:p>
        </p:txBody>
      </p:sp>
      <p:sp>
        <p:nvSpPr>
          <p:cNvPr id="8" name="Content Placeholder 7"/>
          <p:cNvSpPr>
            <a:spLocks noGrp="1"/>
          </p:cNvSpPr>
          <p:nvPr>
            <p:ph sz="quarter" idx="1"/>
          </p:nvPr>
        </p:nvSpPr>
        <p:spPr>
          <a:xfrm>
            <a:off x="609460" y="1219200"/>
            <a:ext cx="10969943"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25177" y="2971803"/>
            <a:ext cx="9141618" cy="1066800"/>
          </a:xfrm>
        </p:spPr>
        <p:txBody>
          <a:bodyPr anchor="t" anchorCtr="0"/>
          <a:lstStyle>
            <a:lvl1pPr algn="r">
              <a:buNone/>
              <a:defRPr sz="3600" b="0" cap="none" baseline="0"/>
            </a:lvl1pPr>
          </a:lstStyle>
          <a:p>
            <a:r>
              <a:rPr kumimoji="0" lang="en-US"/>
              <a:t>Click to edit Master title style</a:t>
            </a:r>
          </a:p>
        </p:txBody>
      </p:sp>
      <p:sp>
        <p:nvSpPr>
          <p:cNvPr id="3" name="Text Placeholder 2"/>
          <p:cNvSpPr>
            <a:spLocks noGrp="1"/>
          </p:cNvSpPr>
          <p:nvPr>
            <p:ph type="body" idx="1"/>
          </p:nvPr>
        </p:nvSpPr>
        <p:spPr>
          <a:xfrm>
            <a:off x="1726753" y="4267200"/>
            <a:ext cx="9040045" cy="1143000"/>
          </a:xfrm>
        </p:spPr>
        <p:txBody>
          <a:bodyPr anchor="t" anchorCtr="0"/>
          <a:lstStyle>
            <a:lvl1pPr marL="0" indent="0" algn="r">
              <a:buNone/>
              <a:defRPr sz="2200">
                <a:solidFill>
                  <a:schemeClr val="tx1">
                    <a:tint val="75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8532195" y="6355080"/>
            <a:ext cx="3047207" cy="365760"/>
          </a:xfrm>
        </p:spPr>
        <p:txBody>
          <a:bodyPr/>
          <a:lstStyle/>
          <a:p>
            <a:fld id="{2AC42BDF-45E4-45D1-AC1B-B0D7EAFB28DA}" type="datetime1">
              <a:rPr lang="en-US" smtClean="0"/>
              <a:t>10/27/17</a:t>
            </a:fld>
            <a:endParaRPr lang="en-US" dirty="0"/>
          </a:p>
        </p:txBody>
      </p:sp>
      <p:sp>
        <p:nvSpPr>
          <p:cNvPr id="5" name="Footer Placeholder 4"/>
          <p:cNvSpPr>
            <a:spLocks noGrp="1"/>
          </p:cNvSpPr>
          <p:nvPr>
            <p:ph type="ftr" sz="quarter" idx="11"/>
          </p:nvPr>
        </p:nvSpPr>
        <p:spPr>
          <a:xfrm>
            <a:off x="3863860" y="6355080"/>
            <a:ext cx="4631754" cy="365760"/>
          </a:xfrm>
        </p:spPr>
        <p:txBody>
          <a:bodyPr/>
          <a:lstStyle/>
          <a:p>
            <a:endParaRPr lang="en-US" dirty="0"/>
          </a:p>
        </p:txBody>
      </p:sp>
      <p:sp>
        <p:nvSpPr>
          <p:cNvPr id="6" name="Slide Number Placeholder 5"/>
          <p:cNvSpPr>
            <a:spLocks noGrp="1"/>
          </p:cNvSpPr>
          <p:nvPr>
            <p:ph type="sldNum" sz="quarter" idx="12"/>
          </p:nvPr>
        </p:nvSpPr>
        <p:spPr>
          <a:xfrm>
            <a:off x="1426095" y="6355080"/>
            <a:ext cx="2027408" cy="365760"/>
          </a:xfrm>
        </p:spPr>
        <p:txBody>
          <a:bodyPr/>
          <a:lstStyle/>
          <a:p>
            <a:fld id="{4929A69E-7D8F-4515-9605-0315ABD4F316}" type="slidenum">
              <a:rPr lang="en-US" smtClean="0"/>
              <a:t>‹#›</a:t>
            </a:fld>
            <a:endParaRPr lang="en-US" dirty="0"/>
          </a:p>
        </p:txBody>
      </p:sp>
      <p:sp>
        <p:nvSpPr>
          <p:cNvPr id="7" name="Rectangle 6"/>
          <p:cNvSpPr/>
          <p:nvPr/>
        </p:nvSpPr>
        <p:spPr>
          <a:xfrm>
            <a:off x="1218883" y="2819400"/>
            <a:ext cx="975106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8" name="Rectangle 7"/>
          <p:cNvSpPr/>
          <p:nvPr/>
        </p:nvSpPr>
        <p:spPr>
          <a:xfrm>
            <a:off x="1218882" y="2819400"/>
            <a:ext cx="304721"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0F069102-33A0-49ED-8A43-9F25AFF7CBAC}" type="datetime1">
              <a:rPr lang="en-US" smtClean="0"/>
              <a:t>10/27/17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9" name="Content Placeholder 8"/>
          <p:cNvSpPr>
            <a:spLocks noGrp="1"/>
          </p:cNvSpPr>
          <p:nvPr>
            <p:ph sz="quarter" idx="1"/>
          </p:nvPr>
        </p:nvSpPr>
        <p:spPr>
          <a:xfrm>
            <a:off x="609442" y="1219200"/>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6174658" y="1216155"/>
            <a:ext cx="5387461" cy="493776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609460" y="1285875"/>
            <a:ext cx="5385514" cy="685800"/>
          </a:xfrm>
          <a:noFill/>
          <a:ln>
            <a:noFill/>
          </a:ln>
        </p:spPr>
        <p:txBody>
          <a:bodyPr lIns="101590" anchor="b" anchorCtr="0">
            <a:noAutofit/>
          </a:bodyPr>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5990" y="1295400"/>
            <a:ext cx="5387630" cy="685800"/>
          </a:xfrm>
          <a:noFill/>
          <a:ln>
            <a:noFill/>
          </a:ln>
        </p:spPr>
        <p:txBody>
          <a:bodyPr lIns="101590" anchor="b" anchorCtr="0"/>
          <a:lstStyle>
            <a:lvl1pPr marL="0" indent="0">
              <a:buNone/>
              <a:defRPr sz="2700" b="1">
                <a:solidFill>
                  <a:schemeClr val="accent2"/>
                </a:solidFill>
              </a:defRPr>
            </a:lvl1pPr>
            <a:lvl2pPr>
              <a:buNone/>
              <a:defRPr sz="2200" b="1"/>
            </a:lvl2pPr>
            <a:lvl3pPr>
              <a:buNone/>
              <a:defRPr sz="2000" b="1"/>
            </a:lvl3pPr>
            <a:lvl4pPr>
              <a:buNone/>
              <a:defRPr sz="1800" b="1"/>
            </a:lvl4pPr>
            <a:lvl5pPr>
              <a:buNone/>
              <a:defRPr sz="18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A952F38D-77B9-4A13-B402-596108990702}" type="datetime1">
              <a:rPr lang="en-US" smtClean="0"/>
              <a:t>10/27/17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929A69E-7D8F-4515-9605-0315ABD4F316}" type="slidenum">
              <a:rPr lang="en-US" smtClean="0"/>
              <a:t>‹#›</a:t>
            </a:fld>
            <a:endParaRPr lang="en-US" dirty="0"/>
          </a:p>
        </p:txBody>
      </p:sp>
      <p:sp>
        <p:nvSpPr>
          <p:cNvPr id="11" name="Content Placeholder 10"/>
          <p:cNvSpPr>
            <a:spLocks noGrp="1"/>
          </p:cNvSpPr>
          <p:nvPr>
            <p:ph sz="quarter" idx="2"/>
          </p:nvPr>
        </p:nvSpPr>
        <p:spPr>
          <a:xfrm>
            <a:off x="609462"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6196004" y="2133600"/>
            <a:ext cx="5383397" cy="4038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460" y="228600"/>
            <a:ext cx="10969943" cy="9144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6517C583-C7CA-46EB-9433-76E3128A28D2}" type="datetime1">
              <a:rPr lang="en-US" smtClean="0"/>
              <a:t>10/27/17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929A69E-7D8F-4515-9605-0315ABD4F316}" type="slidenum">
              <a:rPr lang="en-US" smtClean="0"/>
              <a:t>‹#›</a:t>
            </a:fld>
            <a:endParaRPr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954F8B-541A-4291-A5F8-6DA28722854A}" type="datetime1">
              <a:rPr lang="en-US" smtClean="0"/>
              <a:t>10/27/17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929A69E-7D8F-4515-9605-0315ABD4F316}" type="slidenum">
              <a:rPr lang="en-US" smtClean="0"/>
              <a:t>‹#›</a:t>
            </a:fld>
            <a:endParaRPr lang="en-US" dirty="0"/>
          </a:p>
        </p:txBody>
      </p:sp>
      <p:sp>
        <p:nvSpPr>
          <p:cNvPr id="5" name="Straight Connector 4"/>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6" name="Isosceles Triangle 5"/>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30625" y="304800"/>
            <a:ext cx="3351927" cy="838200"/>
          </a:xfrm>
        </p:spPr>
        <p:txBody>
          <a:bodyPr anchor="b" anchorCtr="0">
            <a:noAutofit/>
          </a:bodyPr>
          <a:lstStyle>
            <a:lvl1pPr algn="l">
              <a:buNone/>
              <a:defRPr sz="2200" b="1">
                <a:solidFill>
                  <a:schemeClr val="tx2"/>
                </a:solidFill>
                <a:latin typeface="+mn-lt"/>
                <a:ea typeface="+mn-ea"/>
                <a:cs typeface="+mn-cs"/>
              </a:defRPr>
            </a:lvl1pPr>
          </a:lstStyle>
          <a:p>
            <a:r>
              <a:rPr kumimoji="0" lang="en-US"/>
              <a:t>Click to edit Master title style</a:t>
            </a:r>
          </a:p>
        </p:txBody>
      </p:sp>
      <p:sp>
        <p:nvSpPr>
          <p:cNvPr id="3" name="Text Placeholder 2"/>
          <p:cNvSpPr>
            <a:spLocks noGrp="1"/>
          </p:cNvSpPr>
          <p:nvPr>
            <p:ph type="body" idx="2"/>
          </p:nvPr>
        </p:nvSpPr>
        <p:spPr>
          <a:xfrm>
            <a:off x="8430625" y="1219213"/>
            <a:ext cx="3351927" cy="4843463"/>
          </a:xfrm>
        </p:spPr>
        <p:txBody>
          <a:bodyPr/>
          <a:lstStyle>
            <a:lvl1pPr marL="0" indent="0">
              <a:lnSpc>
                <a:spcPts val="2444"/>
              </a:lnSpc>
              <a:spcAft>
                <a:spcPts val="1111"/>
              </a:spcAft>
              <a:buNone/>
              <a:defRPr sz="1800">
                <a:solidFill>
                  <a:schemeClr val="tx2"/>
                </a:solidFill>
              </a:defRPr>
            </a:lvl1pPr>
            <a:lvl2pPr>
              <a:buNone/>
              <a:defRPr sz="1300"/>
            </a:lvl2pPr>
            <a:lvl3pPr>
              <a:buNone/>
              <a:defRPr sz="1100"/>
            </a:lvl3pPr>
            <a:lvl4pPr>
              <a:buNone/>
              <a:defRPr sz="1000"/>
            </a:lvl4pPr>
            <a:lvl5pPr>
              <a:buNone/>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2682AABB-FF5E-4A96-8D96-CD378F4FF3A0}" type="datetime1">
              <a:rPr lang="en-US" smtClean="0"/>
              <a:t>10/27/17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Straight Connector 9"/>
          <p:cNvSpPr>
            <a:spLocks noChangeShapeType="1"/>
          </p:cNvSpPr>
          <p:nvPr/>
        </p:nvSpPr>
        <p:spPr bwMode="auto">
          <a:xfrm rot="5400000">
            <a:off x="5217889"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2" name="Content Placeholder 11"/>
          <p:cNvSpPr>
            <a:spLocks noGrp="1"/>
          </p:cNvSpPr>
          <p:nvPr>
            <p:ph sz="quarter" idx="1"/>
          </p:nvPr>
        </p:nvSpPr>
        <p:spPr>
          <a:xfrm>
            <a:off x="406294" y="304803"/>
            <a:ext cx="7618016" cy="5715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09460" y="500856"/>
            <a:ext cx="10969943" cy="674688"/>
          </a:xfrm>
          <a:ln>
            <a:solidFill>
              <a:schemeClr val="accent1"/>
            </a:solidFill>
          </a:ln>
        </p:spPr>
        <p:txBody>
          <a:bodyPr lIns="304770" anchor="ctr"/>
          <a:lstStyle>
            <a:lvl1pPr algn="r">
              <a:buNone/>
              <a:defRPr sz="2200" b="0">
                <a:solidFill>
                  <a:schemeClr val="tx1"/>
                </a:solidFill>
              </a:defRPr>
            </a:lvl1pPr>
          </a:lstStyle>
          <a:p>
            <a:r>
              <a:rPr kumimoji="0" lang="en-US"/>
              <a:t>Click to edit Master title style</a:t>
            </a:r>
          </a:p>
        </p:txBody>
      </p:sp>
      <p:sp>
        <p:nvSpPr>
          <p:cNvPr id="3" name="Picture Placeholder 2"/>
          <p:cNvSpPr>
            <a:spLocks noGrp="1"/>
          </p:cNvSpPr>
          <p:nvPr>
            <p:ph type="pic" idx="1"/>
          </p:nvPr>
        </p:nvSpPr>
        <p:spPr>
          <a:xfrm>
            <a:off x="609460" y="1905000"/>
            <a:ext cx="10969943" cy="4270248"/>
          </a:xfrm>
          <a:solidFill>
            <a:schemeClr val="tx1">
              <a:shade val="50000"/>
            </a:schemeClr>
          </a:solidFill>
          <a:ln>
            <a:noFill/>
          </a:ln>
          <a:effectLst/>
        </p:spPr>
        <p:txBody>
          <a:bodyPr/>
          <a:lstStyle>
            <a:lvl1pPr marL="0" indent="0">
              <a:spcBef>
                <a:spcPts val="667"/>
              </a:spcBef>
              <a:buNone/>
              <a:defRPr sz="3600"/>
            </a:lvl1pPr>
          </a:lstStyle>
          <a:p>
            <a:r>
              <a:rPr kumimoji="0" lang="en-US" dirty="0"/>
              <a:t>Click icon to add picture</a:t>
            </a:r>
          </a:p>
        </p:txBody>
      </p:sp>
      <p:sp>
        <p:nvSpPr>
          <p:cNvPr id="4" name="Text Placeholder 3"/>
          <p:cNvSpPr>
            <a:spLocks noGrp="1"/>
          </p:cNvSpPr>
          <p:nvPr>
            <p:ph type="body" sz="half" idx="2"/>
          </p:nvPr>
        </p:nvSpPr>
        <p:spPr>
          <a:xfrm>
            <a:off x="609460" y="1219200"/>
            <a:ext cx="10969943" cy="533400"/>
          </a:xfrm>
        </p:spPr>
        <p:txBody>
          <a:bodyPr anchor="ctr" anchorCtr="0"/>
          <a:lstStyle>
            <a:lvl1pPr marL="0" indent="0" algn="l">
              <a:buFontTx/>
              <a:buNone/>
              <a:defRPr sz="1600"/>
            </a:lvl1pPr>
            <a:lvl2pPr>
              <a:defRPr sz="1300"/>
            </a:lvl2pPr>
            <a:lvl3pPr>
              <a:defRPr sz="1100"/>
            </a:lvl3pPr>
            <a:lvl4pPr>
              <a:defRPr sz="1000"/>
            </a:lvl4pPr>
            <a:lvl5pPr>
              <a:defRPr sz="10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810A1784-87A0-4E6F-923B-E12637B1DF1F}" type="datetime1">
              <a:rPr lang="en-US" smtClean="0"/>
              <a:t>10/27/17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929A69E-7D8F-4515-9605-0315ABD4F316}" type="slidenum">
              <a:rPr lang="en-US" smtClean="0"/>
              <a:t>‹#›</a:t>
            </a:fld>
            <a:endParaRPr lang="en-US" dirty="0"/>
          </a:p>
        </p:txBody>
      </p:sp>
      <p:sp>
        <p:nvSpPr>
          <p:cNvPr id="8" name="Straight Connector 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9" name="Isosceles Triangle 8"/>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
        <p:nvSpPr>
          <p:cNvPr id="10" name="Rectangle 9"/>
          <p:cNvSpPr/>
          <p:nvPr/>
        </p:nvSpPr>
        <p:spPr>
          <a:xfrm>
            <a:off x="609460" y="500856"/>
            <a:ext cx="243777"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460" y="152400"/>
            <a:ext cx="10969943" cy="990600"/>
          </a:xfrm>
          <a:prstGeom prst="rect">
            <a:avLst/>
          </a:prstGeom>
        </p:spPr>
        <p:txBody>
          <a:bodyPr vert="horz" lIns="101590" tIns="50795" rIns="101590" bIns="50795" anchor="b" anchorCtr="0">
            <a:normAutofit/>
          </a:bodyPr>
          <a:lstStyle/>
          <a:p>
            <a:r>
              <a:rPr kumimoji="0" lang="en-US"/>
              <a:t>Click to edit Master title style</a:t>
            </a:r>
          </a:p>
        </p:txBody>
      </p:sp>
      <p:sp>
        <p:nvSpPr>
          <p:cNvPr id="13" name="Text Placeholder 12"/>
          <p:cNvSpPr>
            <a:spLocks noGrp="1"/>
          </p:cNvSpPr>
          <p:nvPr>
            <p:ph type="body" idx="1"/>
          </p:nvPr>
        </p:nvSpPr>
        <p:spPr>
          <a:xfrm>
            <a:off x="609460" y="1219200"/>
            <a:ext cx="10969943" cy="4910328"/>
          </a:xfrm>
          <a:prstGeom prst="rect">
            <a:avLst/>
          </a:prstGeom>
        </p:spPr>
        <p:txBody>
          <a:bodyPr vert="horz" lIns="101590" tIns="50795" rIns="101590" bIns="50795">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532195" y="6356350"/>
            <a:ext cx="3051269"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7AC1D868-7307-4A5E-BC59-8E455FBD5CAD}" type="datetime1">
              <a:rPr lang="en-US" smtClean="0"/>
              <a:t>10/27/17</a:t>
            </a:fld>
            <a:endParaRPr lang="en-US" dirty="0"/>
          </a:p>
        </p:txBody>
      </p:sp>
      <p:sp>
        <p:nvSpPr>
          <p:cNvPr id="3" name="Footer Placeholder 2"/>
          <p:cNvSpPr>
            <a:spLocks noGrp="1"/>
          </p:cNvSpPr>
          <p:nvPr>
            <p:ph type="ftr" sz="quarter" idx="3"/>
          </p:nvPr>
        </p:nvSpPr>
        <p:spPr>
          <a:xfrm>
            <a:off x="3863876" y="6356350"/>
            <a:ext cx="4672382" cy="365760"/>
          </a:xfrm>
          <a:prstGeom prst="rect">
            <a:avLst/>
          </a:prstGeom>
        </p:spPr>
        <p:txBody>
          <a:bodyPr vert="horz" lIns="101590" tIns="50795" rIns="101590" bIns="50795"/>
          <a:lstStyle>
            <a:lvl1pPr algn="r" eaLnBrk="1" latinLnBrk="0" hangingPunct="1">
              <a:defRPr kumimoji="0" sz="1600">
                <a:solidFill>
                  <a:schemeClr val="tx2"/>
                </a:solidFill>
              </a:defRPr>
            </a:lvl1pPr>
          </a:lstStyle>
          <a:p>
            <a:endParaRPr lang="en-US" dirty="0"/>
          </a:p>
        </p:txBody>
      </p:sp>
      <p:sp>
        <p:nvSpPr>
          <p:cNvPr id="23" name="Slide Number Placeholder 22"/>
          <p:cNvSpPr>
            <a:spLocks noGrp="1"/>
          </p:cNvSpPr>
          <p:nvPr>
            <p:ph type="sldNum" sz="quarter" idx="4"/>
          </p:nvPr>
        </p:nvSpPr>
        <p:spPr>
          <a:xfrm>
            <a:off x="816669" y="6356350"/>
            <a:ext cx="2640913" cy="365760"/>
          </a:xfrm>
          <a:prstGeom prst="rect">
            <a:avLst/>
          </a:prstGeom>
        </p:spPr>
        <p:txBody>
          <a:bodyPr vert="horz" lIns="101590" tIns="50795" rIns="101590" bIns="50795"/>
          <a:lstStyle>
            <a:lvl1pPr algn="l" eaLnBrk="1" latinLnBrk="0" hangingPunct="1">
              <a:defRPr kumimoji="0" sz="1600">
                <a:solidFill>
                  <a:schemeClr val="tx2"/>
                </a:solidFill>
              </a:defRPr>
            </a:lvl1pPr>
          </a:lstStyle>
          <a:p>
            <a:fld id="{4929A69E-7D8F-4515-9605-0315ABD4F316}" type="slidenum">
              <a:rPr lang="en-US" smtClean="0"/>
              <a:t>‹#›</a:t>
            </a:fld>
            <a:endParaRPr lang="en-US" dirty="0"/>
          </a:p>
        </p:txBody>
      </p:sp>
      <p:sp>
        <p:nvSpPr>
          <p:cNvPr id="28" name="Straight Connector 27"/>
          <p:cNvSpPr>
            <a:spLocks noChangeShapeType="1"/>
          </p:cNvSpPr>
          <p:nvPr/>
        </p:nvSpPr>
        <p:spPr bwMode="auto">
          <a:xfrm>
            <a:off x="609460" y="6353175"/>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29" name="Straight Connector 28"/>
          <p:cNvSpPr>
            <a:spLocks noChangeShapeType="1"/>
          </p:cNvSpPr>
          <p:nvPr/>
        </p:nvSpPr>
        <p:spPr bwMode="auto">
          <a:xfrm>
            <a:off x="609460" y="1143000"/>
            <a:ext cx="10969943" cy="0"/>
          </a:xfrm>
          <a:prstGeom prst="line">
            <a:avLst/>
          </a:prstGeom>
          <a:noFill/>
          <a:ln w="9525" cap="flat" cmpd="sng" algn="ctr">
            <a:solidFill>
              <a:schemeClr val="accent2"/>
            </a:solidFill>
            <a:prstDash val="dash"/>
            <a:round/>
            <a:headEnd type="none" w="med" len="med"/>
            <a:tailEnd type="none" w="med" len="med"/>
          </a:ln>
          <a:effectLst/>
        </p:spPr>
        <p:txBody>
          <a:bodyPr vert="horz" wrap="square" lIns="101590" tIns="50795" rIns="101590" bIns="50795" anchor="t" compatLnSpc="1"/>
          <a:lstStyle/>
          <a:p>
            <a:endParaRPr kumimoji="0" lang="en-US" dirty="0"/>
          </a:p>
        </p:txBody>
      </p:sp>
      <p:sp>
        <p:nvSpPr>
          <p:cNvPr id="10" name="Isosceles Triangle 9"/>
          <p:cNvSpPr>
            <a:spLocks noChangeAspect="1"/>
          </p:cNvSpPr>
          <p:nvPr/>
        </p:nvSpPr>
        <p:spPr>
          <a:xfrm rot="5400000">
            <a:off x="590454" y="6447449"/>
            <a:ext cx="190849" cy="160376"/>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1590" tIns="50795" rIns="101590" bIns="50795" anchor="ctr"/>
          <a:lstStyle/>
          <a:p>
            <a:pPr algn="ctr" eaLnBrk="1" latinLnBrk="0" hangingPunct="1"/>
            <a:endParaRPr kumimoji="0" lang="en-US" dirty="0"/>
          </a:p>
        </p:txBody>
      </p:sp>
    </p:spTree>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hf hdr="0" ftr="0" dt="0"/>
  <p:txStyles>
    <p:titleStyle>
      <a:lvl1pPr algn="l" rtl="0" eaLnBrk="1" latinLnBrk="0" hangingPunct="1">
        <a:spcBef>
          <a:spcPct val="0"/>
        </a:spcBef>
        <a:buNone/>
        <a:defRPr kumimoji="0" sz="3600" kern="1200">
          <a:solidFill>
            <a:schemeClr val="tx2"/>
          </a:solidFill>
          <a:latin typeface="+mj-lt"/>
          <a:ea typeface="+mj-ea"/>
          <a:cs typeface="+mj-cs"/>
        </a:defRPr>
      </a:lvl1pPr>
    </p:titleStyle>
    <p:bodyStyle>
      <a:lvl1pPr marL="304770" indent="-304770" algn="l" rtl="0" eaLnBrk="1" latinLnBrk="0" hangingPunct="1">
        <a:spcBef>
          <a:spcPts val="667"/>
        </a:spcBef>
        <a:buClr>
          <a:schemeClr val="accent1"/>
        </a:buClr>
        <a:buSzPct val="76000"/>
        <a:buFont typeface="Wingdings 3"/>
        <a:buChar char=""/>
        <a:defRPr kumimoji="0" sz="2900" kern="1200">
          <a:solidFill>
            <a:schemeClr val="tx1"/>
          </a:solidFill>
          <a:latin typeface="+mn-lt"/>
          <a:ea typeface="+mn-ea"/>
          <a:cs typeface="+mn-cs"/>
        </a:defRPr>
      </a:lvl1pPr>
      <a:lvl2pPr marL="609539" indent="-304770" algn="l" rtl="0" eaLnBrk="1" latinLnBrk="0" hangingPunct="1">
        <a:spcBef>
          <a:spcPts val="556"/>
        </a:spcBef>
        <a:buClr>
          <a:schemeClr val="accent2"/>
        </a:buClr>
        <a:buSzPct val="76000"/>
        <a:buFont typeface="Wingdings 3"/>
        <a:buChar char=""/>
        <a:defRPr kumimoji="0" sz="2600" kern="1200">
          <a:solidFill>
            <a:schemeClr val="tx2"/>
          </a:solidFill>
          <a:latin typeface="+mn-lt"/>
          <a:ea typeface="+mn-ea"/>
          <a:cs typeface="+mn-cs"/>
        </a:defRPr>
      </a:lvl2pPr>
      <a:lvl3pPr marL="914309" indent="-253975" algn="l" rtl="0" eaLnBrk="1" latinLnBrk="0" hangingPunct="1">
        <a:spcBef>
          <a:spcPts val="556"/>
        </a:spcBef>
        <a:buClr>
          <a:schemeClr val="bg1">
            <a:shade val="50000"/>
          </a:schemeClr>
        </a:buClr>
        <a:buSzPct val="76000"/>
        <a:buFont typeface="Wingdings 3"/>
        <a:buChar char=""/>
        <a:defRPr kumimoji="0" sz="2200" kern="1200">
          <a:solidFill>
            <a:schemeClr val="tx1"/>
          </a:solidFill>
          <a:latin typeface="+mn-lt"/>
          <a:ea typeface="+mn-ea"/>
          <a:cs typeface="+mn-cs"/>
        </a:defRPr>
      </a:lvl3pPr>
      <a:lvl4pPr marL="1219078" indent="-253975" algn="l" rtl="0" eaLnBrk="1" latinLnBrk="0" hangingPunct="1">
        <a:spcBef>
          <a:spcPts val="444"/>
        </a:spcBef>
        <a:buClr>
          <a:schemeClr val="accent2">
            <a:shade val="75000"/>
          </a:schemeClr>
        </a:buClr>
        <a:buSzPct val="70000"/>
        <a:buFont typeface="Wingdings"/>
        <a:buChar char=""/>
        <a:defRPr kumimoji="0" sz="2000" kern="1200">
          <a:solidFill>
            <a:schemeClr val="tx1"/>
          </a:solidFill>
          <a:latin typeface="+mn-lt"/>
          <a:ea typeface="+mn-ea"/>
          <a:cs typeface="+mn-cs"/>
        </a:defRPr>
      </a:lvl4pPr>
      <a:lvl5pPr marL="1523848" indent="-253975" algn="l" rtl="0" eaLnBrk="1" latinLnBrk="0" hangingPunct="1">
        <a:spcBef>
          <a:spcPts val="333"/>
        </a:spcBef>
        <a:buClr>
          <a:schemeClr val="accent2"/>
        </a:buClr>
        <a:buSzPct val="70000"/>
        <a:buFont typeface="Wingdings"/>
        <a:buChar char=""/>
        <a:defRPr kumimoji="0" sz="1800" kern="1200">
          <a:solidFill>
            <a:schemeClr val="tx1"/>
          </a:solidFill>
          <a:latin typeface="+mn-lt"/>
          <a:ea typeface="+mn-ea"/>
          <a:cs typeface="+mn-cs"/>
        </a:defRPr>
      </a:lvl5pPr>
      <a:lvl6pPr marL="1828617" indent="-203180" algn="l" rtl="0" eaLnBrk="1" latinLnBrk="0" hangingPunct="1">
        <a:spcBef>
          <a:spcPts val="333"/>
        </a:spcBef>
        <a:buClr>
          <a:srgbClr val="9FB8CD">
            <a:shade val="75000"/>
          </a:srgbClr>
        </a:buClr>
        <a:buSzPct val="75000"/>
        <a:buFont typeface="Wingdings 3"/>
        <a:buChar char=""/>
        <a:defRPr kumimoji="0" lang="en-US" sz="1800" kern="1200" smtClean="0">
          <a:solidFill>
            <a:schemeClr val="tx1"/>
          </a:solidFill>
          <a:latin typeface="+mn-lt"/>
          <a:ea typeface="+mn-ea"/>
          <a:cs typeface="+mn-cs"/>
        </a:defRPr>
      </a:lvl6pPr>
      <a:lvl7pPr marL="2031797" indent="-203180" algn="l" rtl="0" eaLnBrk="1" latinLnBrk="0" hangingPunct="1">
        <a:spcBef>
          <a:spcPts val="333"/>
        </a:spcBef>
        <a:buClr>
          <a:srgbClr val="727CA3">
            <a:shade val="75000"/>
          </a:srgbClr>
        </a:buClr>
        <a:buSzPct val="75000"/>
        <a:buFont typeface="Wingdings 3"/>
        <a:buChar char=""/>
        <a:defRPr kumimoji="0" lang="en-US" sz="1600" kern="1200" smtClean="0">
          <a:solidFill>
            <a:schemeClr val="tx1"/>
          </a:solidFill>
          <a:latin typeface="+mn-lt"/>
          <a:ea typeface="+mn-ea"/>
          <a:cs typeface="+mn-cs"/>
        </a:defRPr>
      </a:lvl7pPr>
      <a:lvl8pPr marL="2234976" indent="-203180" algn="l" rtl="0" eaLnBrk="1" latinLnBrk="0" hangingPunct="1">
        <a:spcBef>
          <a:spcPts val="333"/>
        </a:spcBef>
        <a:buClr>
          <a:prstClr val="white">
            <a:shade val="50000"/>
          </a:prstClr>
        </a:buClr>
        <a:buSzPct val="75000"/>
        <a:buFont typeface="Wingdings 3"/>
        <a:buChar char=""/>
        <a:defRPr kumimoji="0" lang="en-US" sz="1600" kern="1200" smtClean="0">
          <a:solidFill>
            <a:schemeClr val="tx1"/>
          </a:solidFill>
          <a:latin typeface="+mn-lt"/>
          <a:ea typeface="+mn-ea"/>
          <a:cs typeface="+mn-cs"/>
        </a:defRPr>
      </a:lvl8pPr>
      <a:lvl9pPr marL="2438156" indent="-203180" algn="l" rtl="0" eaLnBrk="1" latinLnBrk="0" hangingPunct="1">
        <a:spcBef>
          <a:spcPts val="333"/>
        </a:spcBef>
        <a:buClr>
          <a:srgbClr val="9FB8CD"/>
        </a:buClr>
        <a:buSzPct val="75000"/>
        <a:buFont typeface="Wingdings 3"/>
        <a:buChar char=""/>
        <a:defRPr kumimoji="0" lang="en-US" sz="13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07949" algn="l" rtl="0" eaLnBrk="1" latinLnBrk="0" hangingPunct="1">
        <a:defRPr kumimoji="0" kern="1200">
          <a:solidFill>
            <a:schemeClr val="tx1"/>
          </a:solidFill>
          <a:latin typeface="+mn-lt"/>
          <a:ea typeface="+mn-ea"/>
          <a:cs typeface="+mn-cs"/>
        </a:defRPr>
      </a:lvl2pPr>
      <a:lvl3pPr marL="1015898" algn="l" rtl="0" eaLnBrk="1" latinLnBrk="0" hangingPunct="1">
        <a:defRPr kumimoji="0" kern="1200">
          <a:solidFill>
            <a:schemeClr val="tx1"/>
          </a:solidFill>
          <a:latin typeface="+mn-lt"/>
          <a:ea typeface="+mn-ea"/>
          <a:cs typeface="+mn-cs"/>
        </a:defRPr>
      </a:lvl3pPr>
      <a:lvl4pPr marL="1523848" algn="l" rtl="0" eaLnBrk="1" latinLnBrk="0" hangingPunct="1">
        <a:defRPr kumimoji="0" kern="1200">
          <a:solidFill>
            <a:schemeClr val="tx1"/>
          </a:solidFill>
          <a:latin typeface="+mn-lt"/>
          <a:ea typeface="+mn-ea"/>
          <a:cs typeface="+mn-cs"/>
        </a:defRPr>
      </a:lvl4pPr>
      <a:lvl5pPr marL="2031797" algn="l" rtl="0" eaLnBrk="1" latinLnBrk="0" hangingPunct="1">
        <a:defRPr kumimoji="0" kern="1200">
          <a:solidFill>
            <a:schemeClr val="tx1"/>
          </a:solidFill>
          <a:latin typeface="+mn-lt"/>
          <a:ea typeface="+mn-ea"/>
          <a:cs typeface="+mn-cs"/>
        </a:defRPr>
      </a:lvl5pPr>
      <a:lvl6pPr marL="2539746" algn="l" rtl="0" eaLnBrk="1" latinLnBrk="0" hangingPunct="1">
        <a:defRPr kumimoji="0" kern="1200">
          <a:solidFill>
            <a:schemeClr val="tx1"/>
          </a:solidFill>
          <a:latin typeface="+mn-lt"/>
          <a:ea typeface="+mn-ea"/>
          <a:cs typeface="+mn-cs"/>
        </a:defRPr>
      </a:lvl6pPr>
      <a:lvl7pPr marL="3047695" algn="l" rtl="0" eaLnBrk="1" latinLnBrk="0" hangingPunct="1">
        <a:defRPr kumimoji="0" kern="1200">
          <a:solidFill>
            <a:schemeClr val="tx1"/>
          </a:solidFill>
          <a:latin typeface="+mn-lt"/>
          <a:ea typeface="+mn-ea"/>
          <a:cs typeface="+mn-cs"/>
        </a:defRPr>
      </a:lvl7pPr>
      <a:lvl8pPr marL="3555644" algn="l" rtl="0" eaLnBrk="1" latinLnBrk="0" hangingPunct="1">
        <a:defRPr kumimoji="0" kern="1200">
          <a:solidFill>
            <a:schemeClr val="tx1"/>
          </a:solidFill>
          <a:latin typeface="+mn-lt"/>
          <a:ea typeface="+mn-ea"/>
          <a:cs typeface="+mn-cs"/>
        </a:defRPr>
      </a:lvl8pPr>
      <a:lvl9pPr marL="406359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1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1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 Id="rId3"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g"/></Relationships>
</file>

<file path=ppt/slides/_rels/slide18.xml.rels><?xml version="1.0" encoding="UTF-8" standalone="yes"?>
<Relationships xmlns="http://schemas.openxmlformats.org/package/2006/relationships"><Relationship Id="rId11" Type="http://schemas.openxmlformats.org/officeDocument/2006/relationships/hyperlink" Target="https://www.onlineexambuilder.com/physiology-of-inner-ear-in-balance/exam-184388" TargetMode="External"/><Relationship Id="rId12" Type="http://schemas.openxmlformats.org/officeDocument/2006/relationships/image" Target="../media/image28.png"/><Relationship Id="rId13" Type="http://schemas.openxmlformats.org/officeDocument/2006/relationships/hyperlink" Target="https://docs.google.com/forms/d/1u1JBrQF2OHrdd-GO9svz5ydywmjOUc5AXtFmphInV9c/prefill" TargetMode="External"/><Relationship Id="rId14" Type="http://schemas.openxmlformats.org/officeDocument/2006/relationships/image" Target="../media/image29.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mailto:physiology436@gmail.com" TargetMode="External"/><Relationship Id="rId4" Type="http://schemas.openxmlformats.org/officeDocument/2006/relationships/image" Target="../media/image24.png"/><Relationship Id="rId5" Type="http://schemas.openxmlformats.org/officeDocument/2006/relationships/hyperlink" Target="https://twitter.com/Physiology436" TargetMode="External"/><Relationship Id="rId6" Type="http://schemas.openxmlformats.org/officeDocument/2006/relationships/image" Target="../media/image25.png"/><Relationship Id="rId7" Type="http://schemas.openxmlformats.org/officeDocument/2006/relationships/hyperlink" Target="https://drive.google.com/open?id=10DChL7-FX9meMaPu55vRBHSA5K39eDojw_yy2mMXzRE" TargetMode="External"/><Relationship Id="rId8" Type="http://schemas.openxmlformats.org/officeDocument/2006/relationships/image" Target="../media/image26.png"/><Relationship Id="rId9" Type="http://schemas.openxmlformats.org/officeDocument/2006/relationships/hyperlink" Target="https://drive.google.com/open?id=0B-7mWPKMvk76Z2traHhac3F1dFU" TargetMode="External"/><Relationship Id="rId10" Type="http://schemas.openxmlformats.org/officeDocument/2006/relationships/image" Target="../media/image2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4" Type="http://schemas.openxmlformats.org/officeDocument/2006/relationships/image" Target="../media/image11.jpg"/><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C:\Users\user\AppData\Local\Microsoft\Windows\INetCache\IE\K75KFYI6\IMG_703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3069" y="365237"/>
            <a:ext cx="1655322" cy="165575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extLst>
              <a:ext uri="{28A0092B-C50C-407E-A947-70E740481C1C}">
                <a14:useLocalDpi xmlns:a14="http://schemas.microsoft.com/office/drawing/2010/main" val="0"/>
              </a:ext>
            </a:extLst>
          </a:blip>
          <a:stretch>
            <a:fillRect/>
          </a:stretch>
        </p:blipFill>
        <p:spPr>
          <a:xfrm>
            <a:off x="9633398" y="497956"/>
            <a:ext cx="1940248" cy="1268420"/>
          </a:xfrm>
          <a:prstGeom prst="rect">
            <a:avLst/>
          </a:prstGeom>
        </p:spPr>
      </p:pic>
      <p:sp>
        <p:nvSpPr>
          <p:cNvPr id="12" name="Rectangle 11"/>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5" name="Rectangle 14"/>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6" name="Rectangle 15"/>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8" name="مربع نص 1"/>
          <p:cNvSpPr txBox="1"/>
          <p:nvPr/>
        </p:nvSpPr>
        <p:spPr>
          <a:xfrm>
            <a:off x="618115" y="4909816"/>
            <a:ext cx="2088142" cy="1200329"/>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marL="171399" indent="-171399" defTabSz="914089">
              <a:buFont typeface="Wingdings" panose="05000000000000000000" pitchFamily="2" charset="2"/>
              <a:buChar char="§"/>
            </a:pPr>
            <a:r>
              <a:rPr lang="en-US" sz="1200" b="1" dirty="0">
                <a:solidFill>
                  <a:srgbClr val="DDE9EC">
                    <a:lumMod val="50000"/>
                  </a:srgbClr>
                </a:solidFill>
              </a:rPr>
              <a:t>Te</a:t>
            </a:r>
            <a:r>
              <a:rPr lang="en-US" sz="1200" b="1" dirty="0"/>
              <a:t>xt</a:t>
            </a:r>
            <a:endParaRPr lang="en-US" sz="1200" b="1" dirty="0">
              <a:solidFill>
                <a:srgbClr val="FF0000"/>
              </a:solidFill>
            </a:endParaRPr>
          </a:p>
          <a:p>
            <a:pPr marL="171399" indent="-171399" defTabSz="914089">
              <a:buFont typeface="Wingdings" panose="05000000000000000000" pitchFamily="2" charset="2"/>
              <a:buChar char="§"/>
            </a:pPr>
            <a:r>
              <a:rPr lang="en-US" sz="1200" b="1" dirty="0">
                <a:solidFill>
                  <a:srgbClr val="FF0000"/>
                </a:solidFill>
              </a:rPr>
              <a:t>Important</a:t>
            </a:r>
          </a:p>
          <a:p>
            <a:pPr marL="171399" indent="-171399" defTabSz="914089">
              <a:buFont typeface="Wingdings" panose="05000000000000000000" pitchFamily="2" charset="2"/>
              <a:buChar char="§"/>
            </a:pPr>
            <a:r>
              <a:rPr lang="en-US" sz="1200" b="1" dirty="0">
                <a:solidFill>
                  <a:srgbClr val="C76B9B"/>
                </a:solidFill>
              </a:rPr>
              <a:t>Formulas</a:t>
            </a:r>
            <a:endParaRPr lang="en-US" sz="1200" b="1" dirty="0">
              <a:solidFill>
                <a:srgbClr val="DDE9EC">
                  <a:lumMod val="50000"/>
                </a:srgbClr>
              </a:solidFill>
            </a:endParaRPr>
          </a:p>
          <a:p>
            <a:pPr marL="171399" indent="-171399" defTabSz="914089">
              <a:buFont typeface="Wingdings" panose="05000000000000000000" pitchFamily="2" charset="2"/>
              <a:buChar char="§"/>
            </a:pPr>
            <a:r>
              <a:rPr lang="en-US" sz="1200" b="1" dirty="0">
                <a:solidFill>
                  <a:srgbClr val="FADA7A">
                    <a:lumMod val="75000"/>
                  </a:srgbClr>
                </a:solidFill>
              </a:rPr>
              <a:t>Numbers</a:t>
            </a:r>
          </a:p>
          <a:p>
            <a:pPr marL="171399" indent="-171399" defTabSz="914089">
              <a:buFont typeface="Wingdings" panose="05000000000000000000" pitchFamily="2" charset="2"/>
              <a:buChar char="§"/>
            </a:pPr>
            <a:r>
              <a:rPr lang="en-US" sz="1200" b="1" dirty="0">
                <a:solidFill>
                  <a:srgbClr val="00B050"/>
                </a:solidFill>
              </a:rPr>
              <a:t>Doctor notes</a:t>
            </a:r>
          </a:p>
          <a:p>
            <a:pPr marL="171399" indent="-171399" defTabSz="914089">
              <a:buFont typeface="Wingdings" panose="05000000000000000000" pitchFamily="2" charset="2"/>
              <a:buChar char="§"/>
            </a:pPr>
            <a:r>
              <a:rPr lang="en-US" sz="1200" b="1" dirty="0">
                <a:solidFill>
                  <a:schemeClr val="bg1">
                    <a:lumMod val="50000"/>
                  </a:schemeClr>
                </a:solidFill>
              </a:rPr>
              <a:t>Notes and explanation</a:t>
            </a:r>
          </a:p>
        </p:txBody>
      </p:sp>
      <p:sp>
        <p:nvSpPr>
          <p:cNvPr id="4" name="Slide Number Placeholder 3"/>
          <p:cNvSpPr>
            <a:spLocks noGrp="1"/>
          </p:cNvSpPr>
          <p:nvPr>
            <p:ph type="sldNum" sz="quarter" idx="12"/>
          </p:nvPr>
        </p:nvSpPr>
        <p:spPr/>
        <p:txBody>
          <a:bodyPr/>
          <a:lstStyle/>
          <a:p>
            <a:fld id="{4929A69E-7D8F-4515-9605-0315ABD4F316}" type="slidenum">
              <a:rPr lang="en-US" smtClean="0"/>
              <a:t>1</a:t>
            </a:fld>
            <a:endParaRPr lang="en-US" dirty="0"/>
          </a:p>
        </p:txBody>
      </p:sp>
      <p:pic>
        <p:nvPicPr>
          <p:cNvPr id="17" name="Picture 16"/>
          <p:cNvPicPr>
            <a:picLocks noChangeAspect="1"/>
          </p:cNvPicPr>
          <p:nvPr/>
        </p:nvPicPr>
        <p:blipFill>
          <a:blip r:embed="rId5"/>
          <a:stretch>
            <a:fillRect/>
          </a:stretch>
        </p:blipFill>
        <p:spPr>
          <a:xfrm>
            <a:off x="2837909" y="1028223"/>
            <a:ext cx="6358679" cy="4785775"/>
          </a:xfrm>
          <a:prstGeom prst="rect">
            <a:avLst/>
          </a:prstGeom>
          <a:ln>
            <a:noFill/>
          </a:ln>
        </p:spPr>
      </p:pic>
      <p:sp>
        <p:nvSpPr>
          <p:cNvPr id="14" name="Flowchart: Process 13"/>
          <p:cNvSpPr/>
          <p:nvPr/>
        </p:nvSpPr>
        <p:spPr>
          <a:xfrm>
            <a:off x="9118747" y="4999417"/>
            <a:ext cx="779513" cy="598961"/>
          </a:xfrm>
          <a:prstGeom prst="flowChartProcess">
            <a:avLst/>
          </a:prstGeom>
          <a:solidFill>
            <a:schemeClr val="accent2">
              <a:lumMod val="20000"/>
              <a:lumOff val="80000"/>
            </a:schemeClr>
          </a:solidFill>
          <a:ln w="952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1200" b="1" dirty="0">
                <a:solidFill>
                  <a:schemeClr val="bg1">
                    <a:lumMod val="50000"/>
                  </a:schemeClr>
                </a:solidFill>
              </a:rPr>
              <a:t>Lecture </a:t>
            </a:r>
            <a:r>
              <a:rPr lang="en-US" sz="1200" b="1" dirty="0" smtClean="0">
                <a:solidFill>
                  <a:schemeClr val="bg1">
                    <a:lumMod val="50000"/>
                  </a:schemeClr>
                </a:solidFill>
              </a:rPr>
              <a:t>No.15</a:t>
            </a:r>
            <a:endParaRPr lang="en-US" sz="1200" b="1" dirty="0">
              <a:solidFill>
                <a:schemeClr val="bg1">
                  <a:lumMod val="50000"/>
                </a:schemeClr>
              </a:solidFill>
            </a:endParaRPr>
          </a:p>
        </p:txBody>
      </p:sp>
      <p:sp>
        <p:nvSpPr>
          <p:cNvPr id="19" name="مربع نص 1"/>
          <p:cNvSpPr txBox="1"/>
          <p:nvPr/>
        </p:nvSpPr>
        <p:spPr>
          <a:xfrm>
            <a:off x="9118747" y="5586925"/>
            <a:ext cx="2454899" cy="523220"/>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algn="ctr"/>
            <a:r>
              <a:rPr lang="en-US" sz="1400" b="1" dirty="0" smtClean="0">
                <a:solidFill>
                  <a:schemeClr val="bg2">
                    <a:lumMod val="75000"/>
                  </a:schemeClr>
                </a:solidFill>
                <a:latin typeface="Agency FB" panose="020B0503020202020204" pitchFamily="34" charset="0"/>
              </a:rPr>
              <a:t>“Life Is Like Riding A Bicycle. To Keep Your Balance, You Must Keep Moving”</a:t>
            </a:r>
            <a:endParaRPr lang="en-US" sz="1400" b="1" dirty="0">
              <a:solidFill>
                <a:schemeClr val="bg2">
                  <a:lumMod val="75000"/>
                </a:schemeClr>
              </a:solidFill>
              <a:latin typeface="Agency FB" panose="020B0503020202020204" pitchFamily="34" charset="0"/>
            </a:endParaRPr>
          </a:p>
        </p:txBody>
      </p:sp>
      <p:pic>
        <p:nvPicPr>
          <p:cNvPr id="2" name="Picture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8115" y="2047158"/>
            <a:ext cx="1660276" cy="1387861"/>
          </a:xfrm>
          <a:prstGeom prst="rect">
            <a:avLst/>
          </a:prstGeom>
        </p:spPr>
      </p:pic>
    </p:spTree>
    <p:extLst>
      <p:ext uri="{BB962C8B-B14F-4D97-AF65-F5344CB8AC3E}">
        <p14:creationId xmlns:p14="http://schemas.microsoft.com/office/powerpoint/2010/main" val="18845542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solidFill>
                  <a:srgbClr val="00B050"/>
                </a:solidFill>
              </a:rPr>
              <a:t>Examples</a:t>
            </a:r>
            <a:endParaRPr lang="en-US" sz="3200" dirty="0">
              <a:solidFill>
                <a:srgbClr val="00B050"/>
              </a:solidFill>
            </a:endParaRPr>
          </a:p>
        </p:txBody>
      </p:sp>
      <p:sp>
        <p:nvSpPr>
          <p:cNvPr id="3" name="Slide Number Placeholder 2"/>
          <p:cNvSpPr>
            <a:spLocks noGrp="1"/>
          </p:cNvSpPr>
          <p:nvPr>
            <p:ph type="sldNum" sz="quarter" idx="12"/>
          </p:nvPr>
        </p:nvSpPr>
        <p:spPr/>
        <p:txBody>
          <a:bodyPr/>
          <a:lstStyle/>
          <a:p>
            <a:fld id="{4929A69E-7D8F-4515-9605-0315ABD4F316}" type="slidenum">
              <a:rPr lang="en-US" smtClean="0"/>
              <a:t>10</a:t>
            </a:fld>
            <a:endParaRPr lang="en-US" dirty="0"/>
          </a:p>
        </p:txBody>
      </p:sp>
      <p:sp>
        <p:nvSpPr>
          <p:cNvPr id="4" name="Content Placeholder 3"/>
          <p:cNvSpPr>
            <a:spLocks noGrp="1"/>
          </p:cNvSpPr>
          <p:nvPr>
            <p:ph sz="quarter" idx="1"/>
          </p:nvPr>
        </p:nvSpPr>
        <p:spPr>
          <a:xfrm>
            <a:off x="609460" y="1219200"/>
            <a:ext cx="10969943" cy="5137150"/>
          </a:xfrm>
        </p:spPr>
        <p:txBody>
          <a:bodyPr>
            <a:normAutofit/>
          </a:bodyPr>
          <a:lstStyle/>
          <a:p>
            <a:pPr marL="0" indent="0" algn="r" rtl="1">
              <a:lnSpc>
                <a:spcPct val="150000"/>
              </a:lnSpc>
              <a:buNone/>
            </a:pPr>
            <a:r>
              <a:rPr lang="ar-SA" sz="1800" dirty="0" smtClean="0">
                <a:solidFill>
                  <a:srgbClr val="00B050"/>
                </a:solidFill>
                <a:latin typeface="Calibri" panose="020F0502020204030204" pitchFamily="34" charset="0"/>
                <a:cs typeface="Calibri" panose="020F0502020204030204" pitchFamily="34" charset="0"/>
              </a:rPr>
              <a:t>تخيل أنك راكب باص وتحرك فجأة في البداية راح تميل للأمام وذلك بسبب:</a:t>
            </a:r>
            <a:endParaRPr lang="en-US" sz="1800" dirty="0" smtClean="0">
              <a:solidFill>
                <a:srgbClr val="00B050"/>
              </a:solidFill>
              <a:latin typeface="Calibri" panose="020F0502020204030204" pitchFamily="34" charset="0"/>
              <a:cs typeface="Calibri" panose="020F0502020204030204" pitchFamily="34" charset="0"/>
            </a:endParaRPr>
          </a:p>
          <a:p>
            <a:pPr>
              <a:lnSpc>
                <a:spcPct val="150000"/>
              </a:lnSpc>
            </a:pPr>
            <a:r>
              <a:rPr lang="en-US" sz="1800" dirty="0" smtClean="0">
                <a:solidFill>
                  <a:srgbClr val="00B050"/>
                </a:solidFill>
              </a:rPr>
              <a:t>Statoconia goes back &gt;&gt; feeling you are falling backward and you try to correct by leaning forward.</a:t>
            </a:r>
          </a:p>
          <a:p>
            <a:pPr marL="0" indent="0" algn="r" rtl="1">
              <a:lnSpc>
                <a:spcPct val="150000"/>
              </a:lnSpc>
              <a:buNone/>
            </a:pPr>
            <a:r>
              <a:rPr lang="ar-SA" sz="1800" dirty="0">
                <a:solidFill>
                  <a:srgbClr val="00B050"/>
                </a:solidFill>
                <a:latin typeface="Calibri" panose="020F0502020204030204" pitchFamily="34" charset="0"/>
                <a:cs typeface="Calibri" panose="020F0502020204030204" pitchFamily="34" charset="0"/>
              </a:rPr>
              <a:t>في حالة التوقف فجأة او تقليل السرعة:</a:t>
            </a:r>
            <a:endParaRPr lang="en-US" sz="1800" dirty="0">
              <a:solidFill>
                <a:srgbClr val="00B050"/>
              </a:solidFill>
              <a:latin typeface="Calibri" panose="020F0502020204030204" pitchFamily="34" charset="0"/>
              <a:cs typeface="Calibri" panose="020F0502020204030204" pitchFamily="34" charset="0"/>
            </a:endParaRPr>
          </a:p>
          <a:p>
            <a:pPr>
              <a:lnSpc>
                <a:spcPct val="150000"/>
              </a:lnSpc>
            </a:pPr>
            <a:r>
              <a:rPr lang="en-US" sz="1800" dirty="0" err="1" smtClean="0">
                <a:solidFill>
                  <a:srgbClr val="00B050"/>
                </a:solidFill>
              </a:rPr>
              <a:t>Statocnia</a:t>
            </a:r>
            <a:r>
              <a:rPr lang="en-US" sz="1800" dirty="0" smtClean="0">
                <a:solidFill>
                  <a:srgbClr val="00B050"/>
                </a:solidFill>
              </a:rPr>
              <a:t> goes forward &gt;&gt; feeling you are falling forward and you try to correct by leaning backward. </a:t>
            </a:r>
          </a:p>
          <a:p>
            <a:pPr>
              <a:lnSpc>
                <a:spcPct val="150000"/>
              </a:lnSpc>
            </a:pPr>
            <a:r>
              <a:rPr lang="en-US" sz="1800" dirty="0">
                <a:solidFill>
                  <a:srgbClr val="00B050"/>
                </a:solidFill>
              </a:rPr>
              <a:t>The area at the back will be stimulated more than the area in the </a:t>
            </a:r>
            <a:r>
              <a:rPr lang="en-US" sz="1800" dirty="0" smtClean="0">
                <a:solidFill>
                  <a:srgbClr val="00B050"/>
                </a:solidFill>
              </a:rPr>
              <a:t>front.</a:t>
            </a:r>
            <a:endParaRPr lang="en-US" sz="1800" dirty="0">
              <a:solidFill>
                <a:srgbClr val="00B050"/>
              </a:solidFill>
            </a:endParaRPr>
          </a:p>
          <a:p>
            <a:pPr>
              <a:lnSpc>
                <a:spcPct val="150000"/>
              </a:lnSpc>
            </a:pPr>
            <a:r>
              <a:rPr lang="en-US" sz="1800" dirty="0" smtClean="0">
                <a:solidFill>
                  <a:srgbClr val="00B050"/>
                </a:solidFill>
              </a:rPr>
              <a:t>Hair </a:t>
            </a:r>
            <a:r>
              <a:rPr lang="en-US" sz="1800" dirty="0">
                <a:solidFill>
                  <a:srgbClr val="00B050"/>
                </a:solidFill>
              </a:rPr>
              <a:t>cells are sensing differences of pressure applied by gelatinous material and </a:t>
            </a:r>
            <a:r>
              <a:rPr lang="en-US" sz="1800" dirty="0" err="1">
                <a:solidFill>
                  <a:srgbClr val="00B050"/>
                </a:solidFill>
              </a:rPr>
              <a:t>otoconia</a:t>
            </a:r>
            <a:r>
              <a:rPr lang="en-US" sz="1800" dirty="0">
                <a:solidFill>
                  <a:srgbClr val="00B050"/>
                </a:solidFill>
              </a:rPr>
              <a:t> transmitted to the hair cells give us different discharge, intensity, going of the information about our position in reference to the surroundings and maintain our equilibrium and balance with the visual pathway and </a:t>
            </a:r>
            <a:r>
              <a:rPr lang="en-US" sz="1800" dirty="0" smtClean="0">
                <a:solidFill>
                  <a:srgbClr val="00B050"/>
                </a:solidFill>
              </a:rPr>
              <a:t>proprioception.</a:t>
            </a:r>
            <a:endParaRPr lang="en-US" sz="1800" dirty="0">
              <a:solidFill>
                <a:srgbClr val="00B050"/>
              </a:solidFill>
            </a:endParaRPr>
          </a:p>
          <a:p>
            <a:pPr>
              <a:lnSpc>
                <a:spcPct val="150000"/>
              </a:lnSpc>
            </a:pPr>
            <a:r>
              <a:rPr lang="en-US" sz="1800" dirty="0" smtClean="0">
                <a:solidFill>
                  <a:srgbClr val="00B050"/>
                </a:solidFill>
              </a:rPr>
              <a:t>Macula </a:t>
            </a:r>
            <a:r>
              <a:rPr lang="en-US" sz="1800" dirty="0">
                <a:solidFill>
                  <a:srgbClr val="00B050"/>
                </a:solidFill>
              </a:rPr>
              <a:t>inside the utricle will sense the movement in horizontal position. Saccule will sense vertical and horizontal. Semicircular canals will sense angular </a:t>
            </a:r>
            <a:r>
              <a:rPr lang="en-US" sz="1800" dirty="0" err="1">
                <a:solidFill>
                  <a:srgbClr val="00B050"/>
                </a:solidFill>
              </a:rPr>
              <a:t>accelation</a:t>
            </a:r>
            <a:r>
              <a:rPr lang="en-US" sz="1800" dirty="0">
                <a:solidFill>
                  <a:srgbClr val="00B050"/>
                </a:solidFill>
              </a:rPr>
              <a:t>.</a:t>
            </a:r>
          </a:p>
          <a:p>
            <a:pPr>
              <a:lnSpc>
                <a:spcPct val="150000"/>
              </a:lnSpc>
            </a:pPr>
            <a:endParaRPr lang="en-US" sz="1800" dirty="0">
              <a:solidFill>
                <a:srgbClr val="00B050"/>
              </a:solidFill>
            </a:endParaRPr>
          </a:p>
        </p:txBody>
      </p:sp>
    </p:spTree>
    <p:extLst>
      <p:ext uri="{BB962C8B-B14F-4D97-AF65-F5344CB8AC3E}">
        <p14:creationId xmlns:p14="http://schemas.microsoft.com/office/powerpoint/2010/main" val="296302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Semicircular canals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11</a:t>
            </a:fld>
            <a:endParaRPr lang="en-US" dirty="0"/>
          </a:p>
        </p:txBody>
      </p:sp>
      <p:sp>
        <p:nvSpPr>
          <p:cNvPr id="4" name="Content Placeholder 3"/>
          <p:cNvSpPr>
            <a:spLocks noGrp="1"/>
          </p:cNvSpPr>
          <p:nvPr>
            <p:ph sz="quarter" idx="1"/>
          </p:nvPr>
        </p:nvSpPr>
        <p:spPr/>
        <p:txBody>
          <a:bodyPr>
            <a:normAutofit/>
          </a:bodyPr>
          <a:lstStyle/>
          <a:p>
            <a:r>
              <a:rPr lang="en-US" sz="1600" dirty="0" smtClean="0"/>
              <a:t>Horizontal </a:t>
            </a:r>
            <a:r>
              <a:rPr lang="en-US" sz="1600" dirty="0" smtClean="0">
                <a:solidFill>
                  <a:srgbClr val="00B050"/>
                </a:solidFill>
              </a:rPr>
              <a:t>(lateral).</a:t>
            </a:r>
          </a:p>
          <a:p>
            <a:endParaRPr lang="en-US" sz="100" dirty="0" smtClean="0"/>
          </a:p>
          <a:p>
            <a:r>
              <a:rPr lang="en-US" sz="1600" dirty="0" smtClean="0"/>
              <a:t>Anterior.</a:t>
            </a:r>
          </a:p>
          <a:p>
            <a:endParaRPr lang="en-US" sz="100" dirty="0" smtClean="0"/>
          </a:p>
          <a:p>
            <a:r>
              <a:rPr lang="en-US" sz="1600" dirty="0" smtClean="0"/>
              <a:t>Posterior.</a:t>
            </a:r>
          </a:p>
          <a:p>
            <a:endParaRPr lang="en-US" sz="100" dirty="0" smtClean="0"/>
          </a:p>
          <a:p>
            <a:r>
              <a:rPr lang="en-US" sz="1600" spc="-10" dirty="0" smtClean="0">
                <a:cs typeface="Comic Sans MS"/>
              </a:rPr>
              <a:t>Perpendicular </a:t>
            </a:r>
            <a:r>
              <a:rPr lang="en-US" sz="1600" spc="-5" dirty="0" smtClean="0">
                <a:cs typeface="Comic Sans MS"/>
              </a:rPr>
              <a:t>to </a:t>
            </a:r>
            <a:r>
              <a:rPr lang="en-US" sz="1600" spc="-10" dirty="0" smtClean="0">
                <a:cs typeface="Comic Sans MS"/>
              </a:rPr>
              <a:t>each other </a:t>
            </a:r>
            <a:r>
              <a:rPr lang="en-US" sz="1600" spc="-5" dirty="0" smtClean="0">
                <a:cs typeface="Comic Sans MS"/>
              </a:rPr>
              <a:t>filled </a:t>
            </a:r>
            <a:r>
              <a:rPr lang="en-US" sz="1600" spc="-10" dirty="0" smtClean="0">
                <a:cs typeface="Comic Sans MS"/>
              </a:rPr>
              <a:t>with endolymph </a:t>
            </a:r>
            <a:r>
              <a:rPr lang="en-US" sz="1600" spc="-5" dirty="0" smtClean="0">
                <a:cs typeface="Comic Sans MS"/>
              </a:rPr>
              <a:t>dilated </a:t>
            </a:r>
            <a:r>
              <a:rPr lang="en-US" sz="1600" spc="-10" dirty="0" smtClean="0">
                <a:cs typeface="Comic Sans MS"/>
              </a:rPr>
              <a:t>end </a:t>
            </a:r>
            <a:r>
              <a:rPr lang="en-US" sz="1600" spc="-5" dirty="0" smtClean="0">
                <a:cs typeface="Comic Sans MS"/>
              </a:rPr>
              <a:t>called </a:t>
            </a:r>
          </a:p>
          <a:p>
            <a:pPr marL="0" indent="0">
              <a:buNone/>
            </a:pPr>
            <a:r>
              <a:rPr lang="en-US" sz="1600" spc="-5" dirty="0" smtClean="0">
                <a:cs typeface="Comic Sans MS"/>
              </a:rPr>
              <a:t>     ampulla crista </a:t>
            </a:r>
            <a:r>
              <a:rPr lang="en-US" sz="1600" spc="-10" dirty="0" err="1" smtClean="0">
                <a:cs typeface="Comic Sans MS"/>
              </a:rPr>
              <a:t>ampularis</a:t>
            </a:r>
            <a:r>
              <a:rPr lang="en-US" sz="1600" spc="-10" dirty="0" smtClean="0">
                <a:cs typeface="Comic Sans MS"/>
              </a:rPr>
              <a:t> </a:t>
            </a:r>
            <a:r>
              <a:rPr lang="en-US" sz="1600" spc="-5" dirty="0" smtClean="0">
                <a:cs typeface="Comic Sans MS"/>
              </a:rPr>
              <a:t>(as macula) cilia </a:t>
            </a:r>
            <a:r>
              <a:rPr lang="en-US" sz="1600" spc="-10" dirty="0" smtClean="0">
                <a:cs typeface="Comic Sans MS"/>
              </a:rPr>
              <a:t>embedded </a:t>
            </a:r>
            <a:r>
              <a:rPr lang="en-US" sz="1600" spc="-5" dirty="0" smtClean="0">
                <a:cs typeface="Comic Sans MS"/>
              </a:rPr>
              <a:t>in a gelatinous mass </a:t>
            </a:r>
          </a:p>
          <a:p>
            <a:pPr marL="0" indent="0">
              <a:buNone/>
            </a:pPr>
            <a:r>
              <a:rPr lang="en-US" sz="1600" spc="-5" dirty="0" smtClean="0">
                <a:cs typeface="Comic Sans MS"/>
              </a:rPr>
              <a:t>     called </a:t>
            </a:r>
            <a:r>
              <a:rPr lang="en-US" sz="1600" spc="-10" dirty="0" smtClean="0">
                <a:cs typeface="Comic Sans MS"/>
              </a:rPr>
              <a:t>cupula, </a:t>
            </a:r>
            <a:r>
              <a:rPr lang="en-US" sz="1600" spc="-10" dirty="0" smtClean="0">
                <a:solidFill>
                  <a:srgbClr val="00B050"/>
                </a:solidFill>
                <a:cs typeface="Comic Sans MS"/>
              </a:rPr>
              <a:t>(</a:t>
            </a:r>
            <a:r>
              <a:rPr lang="en-US" sz="1600" dirty="0" smtClean="0">
                <a:solidFill>
                  <a:srgbClr val="00B050"/>
                </a:solidFill>
              </a:rPr>
              <a:t>Sense </a:t>
            </a:r>
            <a:r>
              <a:rPr lang="en-US" sz="1600" dirty="0">
                <a:solidFill>
                  <a:srgbClr val="00B050"/>
                </a:solidFill>
              </a:rPr>
              <a:t>the change in </a:t>
            </a:r>
            <a:r>
              <a:rPr lang="en-US" sz="1600" dirty="0" smtClean="0">
                <a:solidFill>
                  <a:srgbClr val="00B050"/>
                </a:solidFill>
              </a:rPr>
              <a:t>position).</a:t>
            </a:r>
          </a:p>
          <a:p>
            <a:r>
              <a:rPr lang="en-US" sz="1600" spc="-10" dirty="0">
                <a:cs typeface="Comic Sans MS"/>
              </a:rPr>
              <a:t>Detect angular </a:t>
            </a:r>
            <a:r>
              <a:rPr lang="en-US" sz="1600" spc="-10" dirty="0" smtClean="0">
                <a:cs typeface="Comic Sans MS"/>
              </a:rPr>
              <a:t>changes.</a:t>
            </a:r>
            <a:endParaRPr lang="en-US" sz="1600" spc="-10" dirty="0">
              <a:cs typeface="Comic Sans MS"/>
            </a:endParaRPr>
          </a:p>
          <a:p>
            <a:endParaRPr lang="en-US" sz="1600" spc="-10" dirty="0">
              <a:cs typeface="Comic Sans MS"/>
            </a:endParaRPr>
          </a:p>
          <a:p>
            <a:endParaRPr lang="en-US" sz="1600" dirty="0" smtClean="0">
              <a:cs typeface="Comic Sans MS"/>
            </a:endParaRPr>
          </a:p>
          <a:p>
            <a:endParaRPr lang="en-US" sz="1600" dirty="0"/>
          </a:p>
        </p:txBody>
      </p:sp>
      <p:sp>
        <p:nvSpPr>
          <p:cNvPr id="5" name="object 4"/>
          <p:cNvSpPr/>
          <p:nvPr/>
        </p:nvSpPr>
        <p:spPr>
          <a:xfrm>
            <a:off x="6958508" y="2348881"/>
            <a:ext cx="4731550" cy="3808079"/>
          </a:xfrm>
          <a:prstGeom prst="rect">
            <a:avLst/>
          </a:prstGeom>
          <a:blipFill>
            <a:blip r:embed="rId2" cstate="print"/>
            <a:srcRect/>
            <a:stretch>
              <a:fillRect l="1" r="-10829" b="-9414"/>
            </a:stretch>
          </a:blipFill>
        </p:spPr>
        <p:txBody>
          <a:bodyPr wrap="square" lIns="0" tIns="0" rIns="0" bIns="0" rtlCol="0"/>
          <a:lstStyle/>
          <a:p>
            <a:endParaRPr/>
          </a:p>
        </p:txBody>
      </p:sp>
      <p:sp>
        <p:nvSpPr>
          <p:cNvPr id="7" name="object 5"/>
          <p:cNvSpPr/>
          <p:nvPr/>
        </p:nvSpPr>
        <p:spPr>
          <a:xfrm>
            <a:off x="609459" y="3933056"/>
            <a:ext cx="4054465" cy="232359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1650327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Mode of action and functions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12</a:t>
            </a:fld>
            <a:endParaRPr lang="en-US" dirty="0"/>
          </a:p>
        </p:txBody>
      </p:sp>
      <p:sp>
        <p:nvSpPr>
          <p:cNvPr id="4" name="Content Placeholder 3"/>
          <p:cNvSpPr>
            <a:spLocks noGrp="1"/>
          </p:cNvSpPr>
          <p:nvPr>
            <p:ph sz="quarter" idx="1"/>
          </p:nvPr>
        </p:nvSpPr>
        <p:spPr>
          <a:xfrm>
            <a:off x="609461" y="1340768"/>
            <a:ext cx="3900776" cy="4816192"/>
          </a:xfrm>
        </p:spPr>
        <p:txBody>
          <a:bodyPr>
            <a:normAutofit/>
          </a:bodyPr>
          <a:lstStyle/>
          <a:p>
            <a:pPr marL="342900" indent="-342900">
              <a:lnSpc>
                <a:spcPct val="150000"/>
              </a:lnSpc>
              <a:buFont typeface="+mj-lt"/>
              <a:buAutoNum type="arabicPeriod"/>
            </a:pPr>
            <a:r>
              <a:rPr lang="en-US" sz="1800" dirty="0">
                <a:solidFill>
                  <a:schemeClr val="accent2">
                    <a:lumMod val="75000"/>
                  </a:schemeClr>
                </a:solidFill>
              </a:rPr>
              <a:t>during rest</a:t>
            </a:r>
            <a:r>
              <a:rPr lang="en-US" sz="1800" b="1" dirty="0">
                <a:solidFill>
                  <a:schemeClr val="accent2">
                    <a:lumMod val="75000"/>
                  </a:schemeClr>
                </a:solidFill>
              </a:rPr>
              <a:t> </a:t>
            </a:r>
            <a:r>
              <a:rPr lang="en-US" sz="1800" dirty="0">
                <a:cs typeface="Comic Sans MS"/>
              </a:rPr>
              <a:t>: </a:t>
            </a:r>
            <a:r>
              <a:rPr lang="en-US" sz="1800" spc="-5" dirty="0">
                <a:cs typeface="Comic Sans MS"/>
              </a:rPr>
              <a:t>equal discharge </a:t>
            </a:r>
            <a:r>
              <a:rPr lang="en-US" sz="1800" spc="-830" dirty="0">
                <a:cs typeface="Comic Sans MS"/>
              </a:rPr>
              <a:t> </a:t>
            </a:r>
            <a:r>
              <a:rPr lang="en-US" sz="1800" spc="-5" dirty="0">
                <a:cs typeface="Comic Sans MS"/>
              </a:rPr>
              <a:t>from SCC </a:t>
            </a:r>
            <a:r>
              <a:rPr lang="en-US" sz="1800" dirty="0">
                <a:cs typeface="Comic Sans MS"/>
              </a:rPr>
              <a:t>on </a:t>
            </a:r>
            <a:r>
              <a:rPr lang="en-US" sz="1800" spc="-5" dirty="0">
                <a:cs typeface="Comic Sans MS"/>
              </a:rPr>
              <a:t>both.</a:t>
            </a:r>
          </a:p>
          <a:p>
            <a:pPr marL="342900" indent="-342900">
              <a:lnSpc>
                <a:spcPct val="150000"/>
              </a:lnSpc>
              <a:buFont typeface="+mj-lt"/>
              <a:buAutoNum type="arabicPeriod"/>
            </a:pPr>
            <a:r>
              <a:rPr lang="en-US" sz="1800" dirty="0">
                <a:solidFill>
                  <a:schemeClr val="accent2">
                    <a:lumMod val="75000"/>
                  </a:schemeClr>
                </a:solidFill>
              </a:rPr>
              <a:t>Detect &amp; maintain posture during head rotation in any direction </a:t>
            </a:r>
            <a:r>
              <a:rPr lang="en-US" sz="1800" spc="-5" dirty="0">
                <a:cs typeface="Comic Sans MS"/>
              </a:rPr>
              <a:t>(angular </a:t>
            </a:r>
            <a:r>
              <a:rPr lang="en-US" sz="1800" spc="-10" dirty="0">
                <a:cs typeface="Comic Sans MS"/>
              </a:rPr>
              <a:t>acceleration</a:t>
            </a:r>
            <a:r>
              <a:rPr lang="en-US" sz="1800" dirty="0">
                <a:cs typeface="Comic Sans MS"/>
              </a:rPr>
              <a:t>) </a:t>
            </a:r>
            <a:r>
              <a:rPr lang="en-US" sz="1800" spc="-5" dirty="0">
                <a:cs typeface="Comic Sans MS"/>
              </a:rPr>
              <a:t>rotation</a:t>
            </a:r>
            <a:r>
              <a:rPr lang="en-US" sz="1800" dirty="0" smtClean="0"/>
              <a:t>.</a:t>
            </a:r>
          </a:p>
          <a:p>
            <a:pPr marL="342900" indent="-342900">
              <a:lnSpc>
                <a:spcPct val="150000"/>
              </a:lnSpc>
              <a:buFont typeface="+mj-lt"/>
              <a:buAutoNum type="arabicPeriod"/>
            </a:pPr>
            <a:r>
              <a:rPr lang="en-US" sz="1800" spc="-5" dirty="0">
                <a:solidFill>
                  <a:srgbClr val="00B050"/>
                </a:solidFill>
                <a:cs typeface="Comic Sans MS"/>
              </a:rPr>
              <a:t>If we move the fluid will move in the opposite direction: </a:t>
            </a:r>
            <a:endParaRPr lang="en-US" sz="1800" spc="-5" dirty="0" smtClean="0">
              <a:solidFill>
                <a:srgbClr val="00B050"/>
              </a:solidFill>
              <a:cs typeface="Comic Sans MS"/>
            </a:endParaRPr>
          </a:p>
          <a:p>
            <a:pPr marL="0" indent="0" algn="r" rtl="1">
              <a:lnSpc>
                <a:spcPct val="150000"/>
              </a:lnSpc>
              <a:buNone/>
            </a:pPr>
            <a:r>
              <a:rPr lang="en-US" sz="1800" dirty="0" smtClean="0">
                <a:solidFill>
                  <a:srgbClr val="222222"/>
                </a:solidFill>
                <a:latin typeface="arial" charset="0"/>
              </a:rPr>
              <a:t/>
            </a:r>
            <a:br>
              <a:rPr lang="en-US" sz="1800" dirty="0" smtClean="0">
                <a:solidFill>
                  <a:srgbClr val="222222"/>
                </a:solidFill>
                <a:latin typeface="arial" charset="0"/>
              </a:rPr>
            </a:br>
            <a:r>
              <a:rPr lang="ar-SA" sz="1800" dirty="0" smtClean="0">
                <a:solidFill>
                  <a:srgbClr val="00B050"/>
                </a:solidFill>
                <a:latin typeface="Calibri" panose="020F0502020204030204" pitchFamily="34" charset="0"/>
                <a:cs typeface="Calibri" panose="020F0502020204030204" pitchFamily="34" charset="0"/>
              </a:rPr>
              <a:t>١- لأنه بطيء</a:t>
            </a:r>
            <a:r>
              <a:rPr lang="en-US" sz="1800" dirty="0" smtClean="0">
                <a:solidFill>
                  <a:srgbClr val="00B050"/>
                </a:solidFill>
                <a:latin typeface="Calibri" panose="020F0502020204030204" pitchFamily="34" charset="0"/>
                <a:cs typeface="Calibri" panose="020F0502020204030204" pitchFamily="34" charset="0"/>
              </a:rPr>
              <a:t>.</a:t>
            </a:r>
          </a:p>
          <a:p>
            <a:pPr marL="0" indent="0" algn="r" rtl="1">
              <a:lnSpc>
                <a:spcPct val="150000"/>
              </a:lnSpc>
              <a:buNone/>
            </a:pPr>
            <a:r>
              <a:rPr lang="ar-SA" sz="1800" dirty="0" smtClean="0">
                <a:solidFill>
                  <a:srgbClr val="00B050"/>
                </a:solidFill>
                <a:latin typeface="Calibri" panose="020F0502020204030204" pitchFamily="34" charset="0"/>
                <a:cs typeface="Calibri" panose="020F0502020204030204" pitchFamily="34" charset="0"/>
              </a:rPr>
              <a:t>٢- </a:t>
            </a:r>
            <a:r>
              <a:rPr lang="ar-SA" sz="1800" dirty="0" err="1" smtClean="0">
                <a:solidFill>
                  <a:srgbClr val="00B050"/>
                </a:solidFill>
                <a:latin typeface="Calibri" panose="020F0502020204030204" pitchFamily="34" charset="0"/>
                <a:cs typeface="Calibri" panose="020F0502020204030204" pitchFamily="34" charset="0"/>
              </a:rPr>
              <a:t>لانه</a:t>
            </a:r>
            <a:r>
              <a:rPr lang="ar-SA" sz="1800" dirty="0" smtClean="0">
                <a:solidFill>
                  <a:srgbClr val="00B050"/>
                </a:solidFill>
                <a:latin typeface="Calibri" panose="020F0502020204030204" pitchFamily="34" charset="0"/>
                <a:cs typeface="Calibri" panose="020F0502020204030204" pitchFamily="34" charset="0"/>
              </a:rPr>
              <a:t> </a:t>
            </a:r>
            <a:r>
              <a:rPr lang="ar-SA" sz="1800" dirty="0" err="1" smtClean="0">
                <a:solidFill>
                  <a:srgbClr val="00B050"/>
                </a:solidFill>
                <a:latin typeface="Calibri" panose="020F0502020204030204" pitchFamily="34" charset="0"/>
                <a:cs typeface="Calibri" panose="020F0502020204030204" pitchFamily="34" charset="0"/>
              </a:rPr>
              <a:t>ماتحرك</a:t>
            </a:r>
            <a:r>
              <a:rPr lang="ar-SA" sz="1800" dirty="0" smtClean="0">
                <a:solidFill>
                  <a:srgbClr val="00B050"/>
                </a:solidFill>
                <a:latin typeface="Calibri" panose="020F0502020204030204" pitchFamily="34" charset="0"/>
                <a:cs typeface="Calibri" panose="020F0502020204030204" pitchFamily="34" charset="0"/>
              </a:rPr>
              <a:t>، حنا اللي تحركنا</a:t>
            </a:r>
            <a:r>
              <a:rPr lang="en-US" sz="1800" dirty="0" smtClean="0">
                <a:solidFill>
                  <a:srgbClr val="00B050"/>
                </a:solidFill>
                <a:latin typeface="Calibri" panose="020F0502020204030204" pitchFamily="34" charset="0"/>
                <a:cs typeface="Calibri" panose="020F0502020204030204" pitchFamily="34" charset="0"/>
              </a:rPr>
              <a:t>.</a:t>
            </a:r>
          </a:p>
          <a:p>
            <a:pPr marL="342900" indent="-342900">
              <a:lnSpc>
                <a:spcPct val="150000"/>
              </a:lnSpc>
              <a:buFont typeface="+mj-lt"/>
              <a:buAutoNum type="arabicPeriod"/>
            </a:pPr>
            <a:endParaRPr lang="en-US" sz="1800" dirty="0">
              <a:cs typeface="Comic Sans MS"/>
            </a:endParaRPr>
          </a:p>
          <a:p>
            <a:pPr>
              <a:lnSpc>
                <a:spcPct val="150000"/>
              </a:lnSpc>
            </a:pPr>
            <a:endParaRPr lang="en-US" sz="1800" dirty="0"/>
          </a:p>
        </p:txBody>
      </p:sp>
      <p:sp>
        <p:nvSpPr>
          <p:cNvPr id="5" name="object 5"/>
          <p:cNvSpPr/>
          <p:nvPr/>
        </p:nvSpPr>
        <p:spPr>
          <a:xfrm>
            <a:off x="4582243" y="1340768"/>
            <a:ext cx="6997160" cy="4816192"/>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36971151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Doctors’ </a:t>
            </a:r>
            <a:r>
              <a:rPr lang="en-US" dirty="0" err="1" smtClean="0"/>
              <a:t>explnation</a:t>
            </a:r>
            <a:endParaRPr lang="en-US" dirty="0"/>
          </a:p>
        </p:txBody>
      </p:sp>
      <p:sp>
        <p:nvSpPr>
          <p:cNvPr id="3" name="Slide Number Placeholder 2"/>
          <p:cNvSpPr>
            <a:spLocks noGrp="1"/>
          </p:cNvSpPr>
          <p:nvPr>
            <p:ph type="sldNum" sz="quarter" idx="12"/>
          </p:nvPr>
        </p:nvSpPr>
        <p:spPr/>
        <p:txBody>
          <a:bodyPr/>
          <a:lstStyle/>
          <a:p>
            <a:fld id="{4929A69E-7D8F-4515-9605-0315ABD4F316}" type="slidenum">
              <a:rPr lang="en-US" smtClean="0"/>
              <a:t>13</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900" spc="-5" dirty="0">
                <a:solidFill>
                  <a:srgbClr val="00B050"/>
                </a:solidFill>
                <a:cs typeface="Comic Sans MS"/>
              </a:rPr>
              <a:t>The movement of fluid in the opposite direction. We move  from left to right and the fluid  move from right to </a:t>
            </a:r>
            <a:r>
              <a:rPr lang="en-US" sz="1900" spc="-5" dirty="0" smtClean="0">
                <a:solidFill>
                  <a:srgbClr val="00B050"/>
                </a:solidFill>
                <a:cs typeface="Comic Sans MS"/>
              </a:rPr>
              <a:t>left.</a:t>
            </a:r>
            <a:endParaRPr lang="en-US" sz="1900" spc="-5" dirty="0">
              <a:solidFill>
                <a:srgbClr val="00B050"/>
              </a:solidFill>
              <a:cs typeface="Comic Sans MS"/>
            </a:endParaRPr>
          </a:p>
          <a:p>
            <a:pPr>
              <a:lnSpc>
                <a:spcPct val="150000"/>
              </a:lnSpc>
            </a:pPr>
            <a:r>
              <a:rPr lang="en-US" sz="1900" spc="-5" dirty="0" smtClean="0">
                <a:solidFill>
                  <a:srgbClr val="00B050"/>
                </a:solidFill>
                <a:cs typeface="Comic Sans MS"/>
              </a:rPr>
              <a:t>This </a:t>
            </a:r>
            <a:r>
              <a:rPr lang="en-US" sz="1900" spc="-5" dirty="0">
                <a:solidFill>
                  <a:srgbClr val="00B050"/>
                </a:solidFill>
                <a:cs typeface="Comic Sans MS"/>
              </a:rPr>
              <a:t>movement and the positioning of </a:t>
            </a:r>
            <a:r>
              <a:rPr lang="en-US" sz="1900" spc="-5" dirty="0" err="1">
                <a:solidFill>
                  <a:srgbClr val="00B050"/>
                </a:solidFill>
                <a:cs typeface="Comic Sans MS"/>
              </a:rPr>
              <a:t>kinocilium</a:t>
            </a:r>
            <a:r>
              <a:rPr lang="en-US" sz="1900" spc="-5" dirty="0">
                <a:solidFill>
                  <a:srgbClr val="00B050"/>
                </a:solidFill>
                <a:cs typeface="Comic Sans MS"/>
              </a:rPr>
              <a:t> and </a:t>
            </a:r>
            <a:r>
              <a:rPr lang="en-US" sz="1900" spc="-5" dirty="0" err="1">
                <a:solidFill>
                  <a:srgbClr val="00B050"/>
                </a:solidFill>
                <a:cs typeface="Comic Sans MS"/>
              </a:rPr>
              <a:t>stereocilia</a:t>
            </a:r>
            <a:r>
              <a:rPr lang="en-US" sz="1900" spc="-5" dirty="0">
                <a:solidFill>
                  <a:srgbClr val="00B050"/>
                </a:solidFill>
                <a:cs typeface="Comic Sans MS"/>
              </a:rPr>
              <a:t> will cause the movement of </a:t>
            </a:r>
            <a:r>
              <a:rPr lang="en-US" sz="1900" spc="-5" dirty="0" err="1">
                <a:solidFill>
                  <a:srgbClr val="00B050"/>
                </a:solidFill>
                <a:cs typeface="Comic Sans MS"/>
              </a:rPr>
              <a:t>stereocilia</a:t>
            </a:r>
            <a:r>
              <a:rPr lang="en-US" sz="1900" spc="-5" dirty="0">
                <a:solidFill>
                  <a:srgbClr val="00B050"/>
                </a:solidFill>
                <a:cs typeface="Comic Sans MS"/>
              </a:rPr>
              <a:t> towards the </a:t>
            </a:r>
            <a:r>
              <a:rPr lang="en-US" sz="1900" spc="-5" dirty="0" err="1">
                <a:solidFill>
                  <a:srgbClr val="00B050"/>
                </a:solidFill>
                <a:cs typeface="Comic Sans MS"/>
              </a:rPr>
              <a:t>kinocilium</a:t>
            </a:r>
            <a:r>
              <a:rPr lang="en-US" sz="1900" spc="-5" dirty="0">
                <a:solidFill>
                  <a:srgbClr val="00B050"/>
                </a:solidFill>
                <a:cs typeface="Comic Sans MS"/>
              </a:rPr>
              <a:t>, stimulate the same </a:t>
            </a:r>
            <a:r>
              <a:rPr lang="en-US" sz="1900" spc="-5" dirty="0" smtClean="0">
                <a:solidFill>
                  <a:srgbClr val="00B050"/>
                </a:solidFill>
                <a:cs typeface="Comic Sans MS"/>
              </a:rPr>
              <a:t>side.</a:t>
            </a:r>
            <a:endParaRPr lang="en-US" sz="1900" spc="-5" dirty="0">
              <a:solidFill>
                <a:srgbClr val="00B050"/>
              </a:solidFill>
              <a:cs typeface="Comic Sans MS"/>
            </a:endParaRPr>
          </a:p>
          <a:p>
            <a:pPr>
              <a:lnSpc>
                <a:spcPct val="150000"/>
              </a:lnSpc>
            </a:pPr>
            <a:r>
              <a:rPr lang="en-US" sz="1900" spc="-5" dirty="0" smtClean="0">
                <a:solidFill>
                  <a:srgbClr val="00B050"/>
                </a:solidFill>
                <a:cs typeface="Comic Sans MS"/>
              </a:rPr>
              <a:t>If </a:t>
            </a:r>
            <a:r>
              <a:rPr lang="en-US" sz="1900" spc="-5" dirty="0" err="1">
                <a:solidFill>
                  <a:srgbClr val="00B050"/>
                </a:solidFill>
                <a:cs typeface="Comic Sans MS"/>
              </a:rPr>
              <a:t>stereocilia</a:t>
            </a:r>
            <a:r>
              <a:rPr lang="en-US" sz="1900" spc="-5" dirty="0">
                <a:solidFill>
                  <a:srgbClr val="00B050"/>
                </a:solidFill>
                <a:cs typeface="Comic Sans MS"/>
              </a:rPr>
              <a:t> move away from </a:t>
            </a:r>
            <a:r>
              <a:rPr lang="en-US" sz="1900" spc="-5" dirty="0" err="1">
                <a:solidFill>
                  <a:srgbClr val="00B050"/>
                </a:solidFill>
                <a:cs typeface="Comic Sans MS"/>
              </a:rPr>
              <a:t>kinocilium</a:t>
            </a:r>
            <a:r>
              <a:rPr lang="en-US" sz="1900" spc="-5" dirty="0">
                <a:solidFill>
                  <a:srgbClr val="00B050"/>
                </a:solidFill>
                <a:cs typeface="Comic Sans MS"/>
              </a:rPr>
              <a:t> it will cause </a:t>
            </a:r>
            <a:r>
              <a:rPr lang="en-US" sz="1900" spc="-5" dirty="0" smtClean="0">
                <a:solidFill>
                  <a:srgbClr val="00B050"/>
                </a:solidFill>
                <a:cs typeface="Comic Sans MS"/>
              </a:rPr>
              <a:t>inhibition.</a:t>
            </a:r>
            <a:endParaRPr lang="en-US" sz="1900" spc="-5" dirty="0">
              <a:solidFill>
                <a:srgbClr val="00B050"/>
              </a:solidFill>
              <a:cs typeface="Comic Sans MS"/>
            </a:endParaRPr>
          </a:p>
          <a:p>
            <a:pPr>
              <a:lnSpc>
                <a:spcPct val="150000"/>
              </a:lnSpc>
            </a:pPr>
            <a:r>
              <a:rPr lang="en-US" sz="1900" spc="-5" dirty="0" smtClean="0">
                <a:solidFill>
                  <a:srgbClr val="00B050"/>
                </a:solidFill>
                <a:cs typeface="Comic Sans MS"/>
              </a:rPr>
              <a:t>The </a:t>
            </a:r>
            <a:r>
              <a:rPr lang="en-US" sz="1900" spc="-5" dirty="0">
                <a:solidFill>
                  <a:srgbClr val="00B050"/>
                </a:solidFill>
                <a:cs typeface="Comic Sans MS"/>
              </a:rPr>
              <a:t>net result is excitation and inhibition which will go to the vestibular nerve, nucleus, the connection of the vestibular nucleus to the eye (CN 3, 4 and 6) in addition to the signals coming from the visual cues so it will maintain our stability and it will control the right eye movement according to our body </a:t>
            </a:r>
            <a:r>
              <a:rPr lang="en-US" sz="1900" spc="-5" dirty="0" smtClean="0">
                <a:solidFill>
                  <a:srgbClr val="00B050"/>
                </a:solidFill>
                <a:cs typeface="Comic Sans MS"/>
              </a:rPr>
              <a:t>movement.</a:t>
            </a:r>
            <a:endParaRPr lang="en-US" sz="1900" spc="-5" dirty="0">
              <a:solidFill>
                <a:srgbClr val="00B050"/>
              </a:solidFill>
              <a:cs typeface="Comic Sans MS"/>
            </a:endParaRPr>
          </a:p>
          <a:p>
            <a:pPr>
              <a:lnSpc>
                <a:spcPct val="150000"/>
              </a:lnSpc>
            </a:pPr>
            <a:endParaRPr lang="en-US" dirty="0"/>
          </a:p>
        </p:txBody>
      </p:sp>
    </p:spTree>
    <p:extLst>
      <p:ext uri="{BB962C8B-B14F-4D97-AF65-F5344CB8AC3E}">
        <p14:creationId xmlns:p14="http://schemas.microsoft.com/office/powerpoint/2010/main" val="140284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Rotation from left to right in horizontal plane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14</a:t>
            </a:fld>
            <a:endParaRPr lang="en-US" dirty="0"/>
          </a:p>
        </p:txBody>
      </p:sp>
      <p:sp>
        <p:nvSpPr>
          <p:cNvPr id="4" name="Content Placeholder 3"/>
          <p:cNvSpPr>
            <a:spLocks noGrp="1"/>
          </p:cNvSpPr>
          <p:nvPr>
            <p:ph sz="quarter" idx="1"/>
          </p:nvPr>
        </p:nvSpPr>
        <p:spPr>
          <a:xfrm>
            <a:off x="609460" y="1143000"/>
            <a:ext cx="10969943" cy="2361338"/>
          </a:xfrm>
        </p:spPr>
        <p:txBody>
          <a:bodyPr>
            <a:normAutofit/>
          </a:bodyPr>
          <a:lstStyle/>
          <a:p>
            <a:pPr>
              <a:lnSpc>
                <a:spcPct val="150000"/>
              </a:lnSpc>
            </a:pPr>
            <a:r>
              <a:rPr lang="en-US" sz="1700" dirty="0" smtClean="0"/>
              <a:t>Endolymph ➞ </a:t>
            </a:r>
            <a:r>
              <a:rPr lang="en-US" sz="1700" spc="-5" dirty="0" smtClean="0">
                <a:solidFill>
                  <a:srgbClr val="FF0000"/>
                </a:solidFill>
                <a:cs typeface="Comic Sans MS"/>
              </a:rPr>
              <a:t>opposite</a:t>
            </a:r>
            <a:r>
              <a:rPr lang="en-US" sz="1700" spc="-5" dirty="0" smtClean="0">
                <a:cs typeface="Comic Sans MS"/>
              </a:rPr>
              <a:t> direction</a:t>
            </a:r>
            <a:r>
              <a:rPr lang="en-US" sz="1700" spc="-45" dirty="0" smtClean="0">
                <a:cs typeface="Comic Sans MS"/>
              </a:rPr>
              <a:t> </a:t>
            </a:r>
            <a:r>
              <a:rPr lang="en-US" sz="1700" spc="-5" dirty="0" smtClean="0">
                <a:cs typeface="Comic Sans MS"/>
              </a:rPr>
              <a:t>by</a:t>
            </a:r>
            <a:r>
              <a:rPr lang="en-US" sz="1700" dirty="0" smtClean="0">
                <a:cs typeface="Comic Sans MS"/>
              </a:rPr>
              <a:t> </a:t>
            </a:r>
            <a:r>
              <a:rPr lang="en-US" sz="1700" dirty="0" smtClean="0"/>
              <a:t>inertia </a:t>
            </a:r>
            <a:r>
              <a:rPr lang="en-US" sz="1700" spc="-5" dirty="0" smtClean="0">
                <a:cs typeface="Comic Sans MS"/>
              </a:rPr>
              <a:t>from </a:t>
            </a:r>
            <a:r>
              <a:rPr lang="en-US" sz="1700" spc="-5" dirty="0" smtClean="0">
                <a:solidFill>
                  <a:srgbClr val="FF0000"/>
                </a:solidFill>
                <a:cs typeface="Comic Sans MS"/>
              </a:rPr>
              <a:t>right to</a:t>
            </a:r>
            <a:r>
              <a:rPr lang="en-US" sz="1700" spc="-95" dirty="0" smtClean="0">
                <a:solidFill>
                  <a:srgbClr val="FF0000"/>
                </a:solidFill>
                <a:cs typeface="Comic Sans MS"/>
              </a:rPr>
              <a:t> </a:t>
            </a:r>
            <a:r>
              <a:rPr lang="en-US" sz="1700" dirty="0" smtClean="0">
                <a:solidFill>
                  <a:srgbClr val="FF0000"/>
                </a:solidFill>
                <a:cs typeface="Comic Sans MS"/>
              </a:rPr>
              <a:t>left </a:t>
            </a:r>
            <a:r>
              <a:rPr lang="en-US" sz="1700" dirty="0" smtClean="0"/>
              <a:t>➞</a:t>
            </a:r>
            <a:r>
              <a:rPr lang="en-US" sz="1700" dirty="0" smtClean="0">
                <a:cs typeface="Comic Sans MS"/>
              </a:rPr>
              <a:t> </a:t>
            </a:r>
            <a:r>
              <a:rPr lang="en-US" sz="1700" spc="-5" dirty="0" smtClean="0">
                <a:cs typeface="Comic Sans MS"/>
              </a:rPr>
              <a:t>the cilia of right side bent by endolymph </a:t>
            </a:r>
            <a:r>
              <a:rPr lang="en-US" sz="1700" spc="-5" dirty="0" smtClean="0">
                <a:solidFill>
                  <a:srgbClr val="FF0000"/>
                </a:solidFill>
                <a:cs typeface="Comic Sans MS"/>
              </a:rPr>
              <a:t>towards</a:t>
            </a:r>
            <a:r>
              <a:rPr lang="en-US" sz="1700" spc="-5" dirty="0" smtClean="0">
                <a:cs typeface="Comic Sans MS"/>
              </a:rPr>
              <a:t> the </a:t>
            </a:r>
            <a:r>
              <a:rPr lang="en-US" sz="1700" spc="-5" dirty="0" err="1" smtClean="0">
                <a:cs typeface="Comic Sans MS"/>
              </a:rPr>
              <a:t>kinocilium</a:t>
            </a:r>
            <a:r>
              <a:rPr lang="en-US" sz="1700" spc="-5" dirty="0" smtClean="0">
                <a:cs typeface="Comic Sans MS"/>
              </a:rPr>
              <a:t> </a:t>
            </a:r>
            <a:r>
              <a:rPr lang="en-US" sz="1700" dirty="0" smtClean="0"/>
              <a:t>➞ </a:t>
            </a:r>
            <a:r>
              <a:rPr lang="en-US" sz="1700" spc="-5" dirty="0" smtClean="0">
                <a:solidFill>
                  <a:srgbClr val="FF0000"/>
                </a:solidFill>
                <a:cs typeface="Comic Sans MS"/>
              </a:rPr>
              <a:t>towards</a:t>
            </a:r>
            <a:r>
              <a:rPr lang="en-US" sz="1700" spc="-5" dirty="0" smtClean="0">
                <a:cs typeface="Comic Sans MS"/>
              </a:rPr>
              <a:t> the</a:t>
            </a:r>
            <a:r>
              <a:rPr lang="en-US" sz="1700" spc="-65" dirty="0" smtClean="0">
                <a:cs typeface="Comic Sans MS"/>
              </a:rPr>
              <a:t> </a:t>
            </a:r>
            <a:r>
              <a:rPr lang="en-US" sz="1700" dirty="0" smtClean="0">
                <a:cs typeface="Comic Sans MS"/>
              </a:rPr>
              <a:t>utricle</a:t>
            </a:r>
            <a:r>
              <a:rPr lang="en-US" sz="1700" dirty="0" smtClean="0"/>
              <a:t>➞</a:t>
            </a:r>
            <a:r>
              <a:rPr lang="en-US" sz="1700" dirty="0" smtClean="0">
                <a:cs typeface="Comic Sans MS"/>
              </a:rPr>
              <a:t> </a:t>
            </a:r>
            <a:r>
              <a:rPr lang="en-US" sz="1700" dirty="0" smtClean="0">
                <a:solidFill>
                  <a:srgbClr val="FF0000"/>
                </a:solidFill>
              </a:rPr>
              <a:t>depolarization</a:t>
            </a:r>
            <a:r>
              <a:rPr lang="en-US" sz="1700" dirty="0" smtClean="0"/>
              <a:t> ➞</a:t>
            </a:r>
            <a:r>
              <a:rPr lang="en-US" sz="1700" spc="-5" dirty="0" smtClean="0">
                <a:cs typeface="Comic Sans MS"/>
              </a:rPr>
              <a:t> impulses from </a:t>
            </a:r>
            <a:r>
              <a:rPr lang="en-US" sz="1700" spc="-5" dirty="0" smtClean="0">
                <a:solidFill>
                  <a:srgbClr val="FF0000"/>
                </a:solidFill>
                <a:cs typeface="Comic Sans MS"/>
              </a:rPr>
              <a:t>right</a:t>
            </a:r>
            <a:r>
              <a:rPr lang="en-US" sz="1700" spc="-5" dirty="0" smtClean="0">
                <a:cs typeface="Comic Sans MS"/>
              </a:rPr>
              <a:t> </a:t>
            </a:r>
            <a:r>
              <a:rPr lang="en-US" sz="1700" dirty="0" smtClean="0">
                <a:cs typeface="Comic Sans MS"/>
              </a:rPr>
              <a:t>side</a:t>
            </a:r>
            <a:r>
              <a:rPr lang="en-US" sz="1700" spc="-35" dirty="0" smtClean="0">
                <a:cs typeface="Comic Sans MS"/>
              </a:rPr>
              <a:t> </a:t>
            </a:r>
            <a:r>
              <a:rPr lang="en-US" sz="1700" spc="-5" dirty="0" smtClean="0">
                <a:solidFill>
                  <a:srgbClr val="FF0000"/>
                </a:solidFill>
                <a:cs typeface="Comic Sans MS"/>
              </a:rPr>
              <a:t>increase</a:t>
            </a:r>
            <a:r>
              <a:rPr lang="en-US" sz="1700" spc="-5" dirty="0" smtClean="0">
                <a:cs typeface="Comic Sans MS"/>
              </a:rPr>
              <a:t>.</a:t>
            </a:r>
          </a:p>
          <a:p>
            <a:pPr>
              <a:lnSpc>
                <a:spcPct val="150000"/>
              </a:lnSpc>
            </a:pPr>
            <a:r>
              <a:rPr lang="en-US" sz="1700" spc="-5" dirty="0" smtClean="0">
                <a:cs typeface="Comic Sans MS"/>
              </a:rPr>
              <a:t>Impulses from </a:t>
            </a:r>
            <a:r>
              <a:rPr lang="en-US" sz="1700" spc="-5" dirty="0" smtClean="0">
                <a:solidFill>
                  <a:srgbClr val="FF0000"/>
                </a:solidFill>
                <a:cs typeface="Comic Sans MS"/>
              </a:rPr>
              <a:t>left</a:t>
            </a:r>
            <a:r>
              <a:rPr lang="en-US" sz="1700" spc="-5" dirty="0" smtClean="0">
                <a:cs typeface="Comic Sans MS"/>
              </a:rPr>
              <a:t> side </a:t>
            </a:r>
            <a:r>
              <a:rPr lang="en-US" sz="1700" spc="-5" dirty="0" smtClean="0">
                <a:solidFill>
                  <a:srgbClr val="FF0000"/>
                </a:solidFill>
                <a:cs typeface="Comic Sans MS"/>
              </a:rPr>
              <a:t>decrease</a:t>
            </a:r>
            <a:r>
              <a:rPr lang="en-US" sz="1700" spc="-5" dirty="0" smtClean="0">
                <a:cs typeface="Comic Sans MS"/>
              </a:rPr>
              <a:t> as cilia bent </a:t>
            </a:r>
            <a:r>
              <a:rPr lang="en-US" sz="1700" spc="-5" dirty="0" smtClean="0">
                <a:solidFill>
                  <a:srgbClr val="FF0000"/>
                </a:solidFill>
                <a:cs typeface="Comic Sans MS"/>
              </a:rPr>
              <a:t>away</a:t>
            </a:r>
            <a:r>
              <a:rPr lang="en-US" sz="1700" spc="-5" dirty="0" smtClean="0">
                <a:cs typeface="Comic Sans MS"/>
              </a:rPr>
              <a:t> from </a:t>
            </a:r>
            <a:r>
              <a:rPr lang="en-US" sz="1700" spc="-5" dirty="0" err="1" smtClean="0">
                <a:cs typeface="Comic Sans MS"/>
              </a:rPr>
              <a:t>kinocilium</a:t>
            </a:r>
            <a:r>
              <a:rPr lang="en-US" sz="1700" dirty="0" smtClean="0"/>
              <a:t> ➞</a:t>
            </a:r>
            <a:r>
              <a:rPr lang="en-US" sz="1700" spc="-5" dirty="0" smtClean="0">
                <a:cs typeface="Comic Sans MS"/>
              </a:rPr>
              <a:t> sensation of rotation to right.</a:t>
            </a:r>
          </a:p>
          <a:p>
            <a:pPr>
              <a:lnSpc>
                <a:spcPct val="150000"/>
              </a:lnSpc>
            </a:pPr>
            <a:r>
              <a:rPr lang="en-US" sz="1700" dirty="0" smtClean="0">
                <a:solidFill>
                  <a:srgbClr val="00B050"/>
                </a:solidFill>
              </a:rPr>
              <a:t>Toward = depolarization = increase.</a:t>
            </a:r>
          </a:p>
          <a:p>
            <a:pPr>
              <a:lnSpc>
                <a:spcPct val="150000"/>
              </a:lnSpc>
            </a:pPr>
            <a:r>
              <a:rPr lang="en-US" sz="1700" dirty="0" smtClean="0">
                <a:solidFill>
                  <a:srgbClr val="00B050"/>
                </a:solidFill>
              </a:rPr>
              <a:t>Away = hyperpolarization = decrease.</a:t>
            </a:r>
            <a:endParaRPr lang="en-US" sz="1700" dirty="0">
              <a:solidFill>
                <a:srgbClr val="00B050"/>
              </a:solidFill>
            </a:endParaRPr>
          </a:p>
        </p:txBody>
      </p:sp>
      <p:sp>
        <p:nvSpPr>
          <p:cNvPr id="5" name="object 10"/>
          <p:cNvSpPr/>
          <p:nvPr/>
        </p:nvSpPr>
        <p:spPr>
          <a:xfrm>
            <a:off x="609460" y="3504338"/>
            <a:ext cx="6205032" cy="2660966"/>
          </a:xfrm>
          <a:prstGeom prst="rect">
            <a:avLst/>
          </a:prstGeom>
          <a:blipFill>
            <a:blip r:embed="rId2" cstate="print"/>
            <a:stretch>
              <a:fillRect/>
            </a:stretch>
          </a:blipFill>
        </p:spPr>
        <p:txBody>
          <a:bodyPr wrap="square" lIns="0" tIns="0" rIns="0" bIns="0" rtlCol="0"/>
          <a:lstStyle/>
          <a:p>
            <a:endParaRPr/>
          </a:p>
        </p:txBody>
      </p:sp>
      <p:pic>
        <p:nvPicPr>
          <p:cNvPr id="8" name="Picture 7"/>
          <p:cNvPicPr>
            <a:picLocks noChangeAspect="1"/>
          </p:cNvPicPr>
          <p:nvPr/>
        </p:nvPicPr>
        <p:blipFill>
          <a:blip r:embed="rId3"/>
          <a:stretch>
            <a:fillRect/>
          </a:stretch>
        </p:blipFill>
        <p:spPr>
          <a:xfrm>
            <a:off x="8081976" y="3504338"/>
            <a:ext cx="3497428" cy="2660966"/>
          </a:xfrm>
          <a:prstGeom prst="rect">
            <a:avLst/>
          </a:prstGeom>
        </p:spPr>
      </p:pic>
    </p:spTree>
    <p:extLst>
      <p:ext uri="{BB962C8B-B14F-4D97-AF65-F5344CB8AC3E}">
        <p14:creationId xmlns:p14="http://schemas.microsoft.com/office/powerpoint/2010/main" val="11131030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15</a:t>
            </a:fld>
            <a:endParaRPr lang="en-US" dirty="0"/>
          </a:p>
        </p:txBody>
      </p:sp>
      <p:sp>
        <p:nvSpPr>
          <p:cNvPr id="5" name="object 4"/>
          <p:cNvSpPr/>
          <p:nvPr/>
        </p:nvSpPr>
        <p:spPr>
          <a:xfrm>
            <a:off x="609460" y="1605624"/>
            <a:ext cx="5556960" cy="4294771"/>
          </a:xfrm>
          <a:prstGeom prst="rect">
            <a:avLst/>
          </a:prstGeom>
          <a:blipFill>
            <a:blip r:embed="rId2" cstate="print"/>
            <a:stretch>
              <a:fillRect/>
            </a:stretch>
          </a:blipFill>
        </p:spPr>
        <p:txBody>
          <a:bodyPr wrap="square" lIns="0" tIns="0" rIns="0" bIns="0" rtlCol="0"/>
          <a:lstStyle/>
          <a:p>
            <a:endParaRPr/>
          </a:p>
        </p:txBody>
      </p:sp>
      <p:pic>
        <p:nvPicPr>
          <p:cNvPr id="6" name="Picture 4" descr="C:\Users\User\Desktop\CNSblock lectures\Exam\original.png"/>
          <p:cNvPicPr>
            <a:picLocks noChangeAspect="1" noChangeArrowheads="1"/>
          </p:cNvPicPr>
          <p:nvPr/>
        </p:nvPicPr>
        <p:blipFill rotWithShape="1">
          <a:blip r:embed="rId3">
            <a:extLst>
              <a:ext uri="{28A0092B-C50C-407E-A947-70E740481C1C}">
                <a14:useLocalDpi xmlns:a14="http://schemas.microsoft.com/office/drawing/2010/main" val="0"/>
              </a:ext>
            </a:extLst>
          </a:blip>
          <a:srcRect l="6928" r="8786"/>
          <a:stretch/>
        </p:blipFill>
        <p:spPr bwMode="auto">
          <a:xfrm>
            <a:off x="6454453" y="1772816"/>
            <a:ext cx="4896544" cy="3816276"/>
          </a:xfrm>
          <a:prstGeom prst="rect">
            <a:avLst/>
          </a:prstGeom>
          <a:noFill/>
          <a:ln w="9525">
            <a:solidFill>
              <a:srgbClr val="A954AB"/>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p:cNvSpPr txBox="1"/>
          <p:nvPr/>
        </p:nvSpPr>
        <p:spPr>
          <a:xfrm rot="5400000">
            <a:off x="9581736" y="3480900"/>
            <a:ext cx="3816277" cy="400110"/>
          </a:xfrm>
          <a:prstGeom prst="rect">
            <a:avLst/>
          </a:prstGeom>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smtClean="0">
                <a:solidFill>
                  <a:schemeClr val="bg1"/>
                </a:solidFill>
                <a:ea typeface="+mj-ea"/>
                <a:cs typeface="+mj-cs"/>
              </a:rPr>
              <a:t>Extra</a:t>
            </a:r>
            <a:endParaRPr lang="en-US" dirty="0">
              <a:solidFill>
                <a:schemeClr val="bg1"/>
              </a:solidFill>
              <a:ea typeface="+mj-ea"/>
              <a:cs typeface="+mj-cs"/>
            </a:endParaRPr>
          </a:p>
        </p:txBody>
      </p:sp>
    </p:spTree>
    <p:extLst>
      <p:ext uri="{BB962C8B-B14F-4D97-AF65-F5344CB8AC3E}">
        <p14:creationId xmlns:p14="http://schemas.microsoft.com/office/powerpoint/2010/main" val="2128714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4929A69E-7D8F-4515-9605-0315ABD4F316}" type="slidenum">
              <a:rPr lang="en-US" smtClean="0"/>
              <a:t>16</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sz="1800" dirty="0" smtClean="0">
                <a:solidFill>
                  <a:schemeClr val="accent2">
                    <a:lumMod val="75000"/>
                  </a:schemeClr>
                </a:solidFill>
              </a:rPr>
              <a:t>Predictive function of SCC in the maintenance of equilibrium: </a:t>
            </a:r>
            <a:r>
              <a:rPr lang="en-US" sz="1800" dirty="0" smtClean="0">
                <a:solidFill>
                  <a:srgbClr val="FF0000"/>
                </a:solidFill>
              </a:rPr>
              <a:t/>
            </a:r>
            <a:br>
              <a:rPr lang="en-US" sz="1800" dirty="0" smtClean="0">
                <a:solidFill>
                  <a:srgbClr val="FF0000"/>
                </a:solidFill>
              </a:rPr>
            </a:br>
            <a:r>
              <a:rPr lang="en-US" sz="1800" dirty="0" err="1" smtClean="0"/>
              <a:t>i.e</a:t>
            </a:r>
            <a:r>
              <a:rPr lang="en-US" sz="1800" dirty="0"/>
              <a:t> </a:t>
            </a:r>
            <a:r>
              <a:rPr lang="en-US" sz="1800" dirty="0" smtClean="0"/>
              <a:t>Predict ahead of time that  mal-equilibrium is going to occur. </a:t>
            </a:r>
            <a:r>
              <a:rPr lang="en-US" sz="1800" dirty="0" smtClean="0">
                <a:solidFill>
                  <a:schemeClr val="accent2">
                    <a:lumMod val="75000"/>
                  </a:schemeClr>
                </a:solidFill>
              </a:rPr>
              <a:t>How</a:t>
            </a:r>
            <a:r>
              <a:rPr lang="en-US" sz="1800" dirty="0" smtClean="0"/>
              <a:t>? </a:t>
            </a:r>
            <a:r>
              <a:rPr lang="en-US" sz="1800" spc="-5" dirty="0">
                <a:cs typeface="Comic Sans MS"/>
              </a:rPr>
              <a:t>Send impulses </a:t>
            </a:r>
            <a:r>
              <a:rPr lang="en-US" sz="1800" dirty="0">
                <a:cs typeface="Comic Sans MS"/>
              </a:rPr>
              <a:t>to </a:t>
            </a:r>
            <a:r>
              <a:rPr lang="en-US" sz="1800" spc="-5" dirty="0">
                <a:cs typeface="Comic Sans MS"/>
              </a:rPr>
              <a:t>CNS for corrective</a:t>
            </a:r>
            <a:r>
              <a:rPr lang="en-US" sz="1800" spc="-60" dirty="0">
                <a:cs typeface="Comic Sans MS"/>
              </a:rPr>
              <a:t> </a:t>
            </a:r>
            <a:r>
              <a:rPr lang="en-US" sz="1800" dirty="0">
                <a:cs typeface="Comic Sans MS"/>
              </a:rPr>
              <a:t>measures </a:t>
            </a:r>
            <a:r>
              <a:rPr lang="en-US" sz="1800" spc="-5" dirty="0">
                <a:cs typeface="Comic Sans MS"/>
              </a:rPr>
              <a:t>before the </a:t>
            </a:r>
            <a:r>
              <a:rPr lang="en-US" sz="1800" dirty="0">
                <a:cs typeface="Comic Sans MS"/>
              </a:rPr>
              <a:t>start of </a:t>
            </a:r>
            <a:r>
              <a:rPr lang="en-US" sz="1800" spc="-5" dirty="0">
                <a:cs typeface="Comic Sans MS"/>
              </a:rPr>
              <a:t>the</a:t>
            </a:r>
            <a:r>
              <a:rPr lang="en-US" sz="1800" spc="-100" dirty="0">
                <a:cs typeface="Comic Sans MS"/>
              </a:rPr>
              <a:t> </a:t>
            </a:r>
            <a:r>
              <a:rPr lang="en-US" sz="1800" spc="-5" dirty="0" smtClean="0">
                <a:cs typeface="Comic Sans MS"/>
              </a:rPr>
              <a:t>fall.</a:t>
            </a:r>
            <a:endParaRPr lang="en-US" sz="1800" dirty="0">
              <a:cs typeface="Comic Sans MS"/>
            </a:endParaRPr>
          </a:p>
          <a:p>
            <a:pPr>
              <a:lnSpc>
                <a:spcPct val="150000"/>
              </a:lnSpc>
            </a:pPr>
            <a:endParaRPr lang="en-US" sz="1800" dirty="0" smtClean="0"/>
          </a:p>
          <a:p>
            <a:pPr>
              <a:lnSpc>
                <a:spcPct val="150000"/>
              </a:lnSpc>
            </a:pPr>
            <a:endParaRPr lang="en-US" sz="1800" dirty="0"/>
          </a:p>
        </p:txBody>
      </p:sp>
      <p:sp>
        <p:nvSpPr>
          <p:cNvPr id="5" name="Title 1"/>
          <p:cNvSpPr>
            <a:spLocks noGrp="1"/>
          </p:cNvSpPr>
          <p:nvPr>
            <p:ph type="title"/>
          </p:nvPr>
        </p:nvSpPr>
        <p:spPr>
          <a:xfrm>
            <a:off x="609461" y="152400"/>
            <a:ext cx="8437280" cy="990600"/>
          </a:xfrm>
        </p:spPr>
        <p:txBody>
          <a:bodyPr>
            <a:normAutofit/>
          </a:bodyPr>
          <a:lstStyle/>
          <a:p>
            <a:r>
              <a:rPr lang="en-US" sz="3200" dirty="0" smtClean="0"/>
              <a:t>Vestibular function</a:t>
            </a:r>
            <a:endParaRPr lang="en-US" sz="3200" dirty="0"/>
          </a:p>
        </p:txBody>
      </p:sp>
      <p:sp>
        <p:nvSpPr>
          <p:cNvPr id="6" name="TextBox 5"/>
          <p:cNvSpPr txBox="1"/>
          <p:nvPr/>
        </p:nvSpPr>
        <p:spPr>
          <a:xfrm>
            <a:off x="9600668"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7" name="object 4"/>
          <p:cNvSpPr/>
          <p:nvPr/>
        </p:nvSpPr>
        <p:spPr>
          <a:xfrm>
            <a:off x="7246541" y="2492896"/>
            <a:ext cx="4332862" cy="3616493"/>
          </a:xfrm>
          <a:prstGeom prst="rect">
            <a:avLst/>
          </a:prstGeom>
          <a:blipFill>
            <a:blip r:embed="rId2" cstate="print"/>
            <a:stretch>
              <a:fillRect/>
            </a:stretch>
          </a:blipFill>
        </p:spPr>
        <p:txBody>
          <a:bodyPr wrap="square" lIns="0" tIns="0" rIns="0" bIns="0" rtlCol="0"/>
          <a:lstStyle/>
          <a:p>
            <a:endParaRPr/>
          </a:p>
        </p:txBody>
      </p:sp>
      <p:sp>
        <p:nvSpPr>
          <p:cNvPr id="8" name="object 6"/>
          <p:cNvSpPr/>
          <p:nvPr/>
        </p:nvSpPr>
        <p:spPr>
          <a:xfrm>
            <a:off x="609460" y="3068960"/>
            <a:ext cx="2848122" cy="3182875"/>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41762606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Vestibular pathway</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17</a:t>
            </a:fld>
            <a:endParaRPr lang="en-US" dirty="0"/>
          </a:p>
        </p:txBody>
      </p:sp>
      <p:sp>
        <p:nvSpPr>
          <p:cNvPr id="4" name="Content Placeholder 3"/>
          <p:cNvSpPr>
            <a:spLocks noGrp="1"/>
          </p:cNvSpPr>
          <p:nvPr>
            <p:ph sz="quarter" idx="1"/>
          </p:nvPr>
        </p:nvSpPr>
        <p:spPr/>
        <p:txBody>
          <a:bodyPr>
            <a:normAutofit/>
          </a:bodyPr>
          <a:lstStyle/>
          <a:p>
            <a:pPr marL="0" indent="0">
              <a:buNone/>
            </a:pPr>
            <a:r>
              <a:rPr lang="en-US" sz="1600" dirty="0" smtClean="0">
                <a:solidFill>
                  <a:schemeClr val="accent2">
                    <a:lumMod val="75000"/>
                  </a:schemeClr>
                </a:solidFill>
              </a:rPr>
              <a:t>1. Neural connection</a:t>
            </a:r>
          </a:p>
          <a:p>
            <a:pPr marL="0" indent="0">
              <a:buNone/>
            </a:pPr>
            <a:r>
              <a:rPr lang="en-US" sz="1600" dirty="0">
                <a:cs typeface="Comic Sans MS"/>
              </a:rPr>
              <a:t>The </a:t>
            </a:r>
            <a:r>
              <a:rPr lang="en-US" sz="1600" spc="-5" dirty="0">
                <a:cs typeface="Comic Sans MS"/>
              </a:rPr>
              <a:t>vestibular nuclei </a:t>
            </a:r>
            <a:r>
              <a:rPr lang="en-US" sz="1600" dirty="0">
                <a:cs typeface="Comic Sans MS"/>
              </a:rPr>
              <a:t>on </a:t>
            </a:r>
            <a:r>
              <a:rPr lang="en-US" sz="1600" spc="-5" dirty="0">
                <a:cs typeface="Comic Sans MS"/>
              </a:rPr>
              <a:t>either </a:t>
            </a:r>
            <a:r>
              <a:rPr lang="en-US" sz="1600" dirty="0">
                <a:cs typeface="Comic Sans MS"/>
              </a:rPr>
              <a:t>sides of</a:t>
            </a:r>
            <a:r>
              <a:rPr lang="en-US" sz="1600" spc="-125" dirty="0">
                <a:cs typeface="Comic Sans MS"/>
              </a:rPr>
              <a:t> </a:t>
            </a:r>
            <a:r>
              <a:rPr lang="en-US" sz="1600" spc="-5" dirty="0">
                <a:cs typeface="Comic Sans MS"/>
              </a:rPr>
              <a:t>the  </a:t>
            </a:r>
            <a:r>
              <a:rPr lang="en-US" sz="1600" dirty="0">
                <a:cs typeface="Comic Sans MS"/>
              </a:rPr>
              <a:t>brain stem send signal</a:t>
            </a:r>
            <a:r>
              <a:rPr lang="en-US" sz="1600" spc="-155" dirty="0">
                <a:cs typeface="Comic Sans MS"/>
              </a:rPr>
              <a:t> </a:t>
            </a:r>
            <a:r>
              <a:rPr lang="en-US" sz="1600" spc="-5" dirty="0">
                <a:cs typeface="Comic Sans MS"/>
              </a:rPr>
              <a:t>to:</a:t>
            </a:r>
          </a:p>
          <a:p>
            <a:r>
              <a:rPr lang="en-US" sz="1600" spc="-5" dirty="0">
                <a:cs typeface="Comic Sans MS"/>
              </a:rPr>
              <a:t>Cerebellum.</a:t>
            </a:r>
          </a:p>
          <a:p>
            <a:r>
              <a:rPr lang="en-US" sz="1600" spc="-5" dirty="0">
                <a:cs typeface="Comic Sans MS"/>
              </a:rPr>
              <a:t>Nuclei </a:t>
            </a:r>
            <a:r>
              <a:rPr lang="en-US" sz="1600" dirty="0">
                <a:cs typeface="Comic Sans MS"/>
              </a:rPr>
              <a:t>of </a:t>
            </a:r>
            <a:r>
              <a:rPr lang="en-US" sz="1600" spc="-5" dirty="0">
                <a:cs typeface="Comic Sans MS"/>
              </a:rPr>
              <a:t>cranial nerves </a:t>
            </a:r>
            <a:r>
              <a:rPr lang="en-US" sz="1600" b="1" dirty="0">
                <a:solidFill>
                  <a:schemeClr val="accent4">
                    <a:lumMod val="75000"/>
                  </a:schemeClr>
                </a:solidFill>
              </a:rPr>
              <a:t>III</a:t>
            </a:r>
            <a:r>
              <a:rPr lang="en-US" sz="1600" b="1" dirty="0"/>
              <a:t>, </a:t>
            </a:r>
            <a:r>
              <a:rPr lang="en-US" sz="1600" b="1" dirty="0">
                <a:solidFill>
                  <a:schemeClr val="accent4">
                    <a:lumMod val="75000"/>
                  </a:schemeClr>
                </a:solidFill>
              </a:rPr>
              <a:t>IV</a:t>
            </a:r>
            <a:r>
              <a:rPr lang="en-US" sz="1600" b="1" dirty="0"/>
              <a:t>, </a:t>
            </a:r>
            <a:r>
              <a:rPr lang="en-US" sz="1600" dirty="0">
                <a:cs typeface="Comic Sans MS"/>
              </a:rPr>
              <a:t>and</a:t>
            </a:r>
            <a:r>
              <a:rPr lang="en-US" sz="1600" spc="-65" dirty="0">
                <a:cs typeface="Comic Sans MS"/>
              </a:rPr>
              <a:t> </a:t>
            </a:r>
            <a:r>
              <a:rPr lang="en-US" sz="1600" b="1" dirty="0" smtClean="0">
                <a:solidFill>
                  <a:schemeClr val="accent4">
                    <a:lumMod val="75000"/>
                  </a:schemeClr>
                </a:solidFill>
              </a:rPr>
              <a:t>VI.</a:t>
            </a:r>
            <a:endParaRPr lang="en-US" sz="1600" b="1" dirty="0">
              <a:solidFill>
                <a:schemeClr val="accent4">
                  <a:lumMod val="75000"/>
                </a:schemeClr>
              </a:solidFill>
            </a:endParaRPr>
          </a:p>
          <a:p>
            <a:r>
              <a:rPr lang="en-US" sz="1600" spc="-5" dirty="0">
                <a:cs typeface="Comic Sans MS"/>
              </a:rPr>
              <a:t>Reticular</a:t>
            </a:r>
            <a:r>
              <a:rPr lang="en-US" sz="1600" spc="-80" dirty="0">
                <a:cs typeface="Comic Sans MS"/>
              </a:rPr>
              <a:t> </a:t>
            </a:r>
            <a:r>
              <a:rPr lang="en-US" sz="1600" spc="-5" dirty="0" smtClean="0">
                <a:cs typeface="Comic Sans MS"/>
              </a:rPr>
              <a:t>formation.</a:t>
            </a:r>
            <a:endParaRPr lang="en-US" sz="1600" spc="-5" dirty="0">
              <a:cs typeface="Comic Sans MS"/>
            </a:endParaRPr>
          </a:p>
          <a:p>
            <a:r>
              <a:rPr lang="en-US" sz="1600" spc="-5" dirty="0">
                <a:cs typeface="Comic Sans MS"/>
              </a:rPr>
              <a:t>Spinal cord (</a:t>
            </a:r>
            <a:r>
              <a:rPr lang="en-US" sz="1600" spc="-5" dirty="0" err="1">
                <a:cs typeface="Comic Sans MS"/>
              </a:rPr>
              <a:t>vestibulospinal</a:t>
            </a:r>
            <a:r>
              <a:rPr lang="en-US" sz="1600" spc="-55" dirty="0">
                <a:cs typeface="Comic Sans MS"/>
              </a:rPr>
              <a:t> </a:t>
            </a:r>
            <a:r>
              <a:rPr lang="en-US" sz="1600" spc="-5" dirty="0">
                <a:cs typeface="Comic Sans MS"/>
              </a:rPr>
              <a:t>tracts</a:t>
            </a:r>
            <a:r>
              <a:rPr lang="en-US" sz="1600" spc="-5" dirty="0" smtClean="0">
                <a:cs typeface="Comic Sans MS"/>
              </a:rPr>
              <a:t>).</a:t>
            </a:r>
            <a:endParaRPr lang="en-US" sz="1600" spc="-5" dirty="0">
              <a:cs typeface="Comic Sans MS"/>
            </a:endParaRPr>
          </a:p>
          <a:p>
            <a:r>
              <a:rPr lang="en-US" sz="1600" dirty="0" smtClean="0">
                <a:cs typeface="Comic Sans MS"/>
              </a:rPr>
              <a:t>Thalamus.</a:t>
            </a:r>
            <a:endParaRPr lang="en-US" sz="1600" dirty="0">
              <a:cs typeface="Comic Sans MS"/>
            </a:endParaRPr>
          </a:p>
          <a:p>
            <a:pPr lvl="1"/>
            <a:endParaRPr lang="en-US" sz="1600" dirty="0">
              <a:solidFill>
                <a:schemeClr val="accent2">
                  <a:lumMod val="75000"/>
                </a:schemeClr>
              </a:solidFill>
            </a:endParaRPr>
          </a:p>
        </p:txBody>
      </p:sp>
      <p:sp>
        <p:nvSpPr>
          <p:cNvPr id="5" name="Content Placeholder 4"/>
          <p:cNvSpPr>
            <a:spLocks noGrp="1"/>
          </p:cNvSpPr>
          <p:nvPr>
            <p:ph sz="quarter" idx="2"/>
          </p:nvPr>
        </p:nvSpPr>
        <p:spPr/>
        <p:txBody>
          <a:bodyPr>
            <a:normAutofit/>
          </a:bodyPr>
          <a:lstStyle/>
          <a:p>
            <a:pPr>
              <a:lnSpc>
                <a:spcPct val="150000"/>
              </a:lnSpc>
            </a:pPr>
            <a:r>
              <a:rPr lang="en-US" sz="1600" dirty="0" smtClean="0">
                <a:solidFill>
                  <a:schemeClr val="accent2">
                    <a:lumMod val="75000"/>
                  </a:schemeClr>
                </a:solidFill>
              </a:rPr>
              <a:t>Effects </a:t>
            </a:r>
            <a:r>
              <a:rPr lang="en-US" sz="1600" dirty="0">
                <a:solidFill>
                  <a:schemeClr val="accent2">
                    <a:lumMod val="75000"/>
                  </a:schemeClr>
                </a:solidFill>
              </a:rPr>
              <a:t>of stimulation of S.C.C (</a:t>
            </a:r>
            <a:r>
              <a:rPr lang="en-US" sz="1600" dirty="0" smtClean="0">
                <a:solidFill>
                  <a:schemeClr val="accent2">
                    <a:lumMod val="75000"/>
                  </a:schemeClr>
                </a:solidFill>
              </a:rPr>
              <a:t>rotation)</a:t>
            </a:r>
            <a:endParaRPr lang="en-US" sz="1600" b="1" dirty="0" smtClean="0"/>
          </a:p>
          <a:p>
            <a:pPr marL="342900" indent="-342900">
              <a:lnSpc>
                <a:spcPct val="150000"/>
              </a:lnSpc>
              <a:buFont typeface="+mj-lt"/>
              <a:buAutoNum type="arabicPeriod"/>
            </a:pPr>
            <a:r>
              <a:rPr lang="en-US" sz="1600" spc="-5" dirty="0" smtClean="0">
                <a:cs typeface="Comic Sans MS"/>
              </a:rPr>
              <a:t>Vertigo</a:t>
            </a:r>
            <a:r>
              <a:rPr lang="en-US" sz="1600" spc="-5" dirty="0">
                <a:cs typeface="Comic Sans MS"/>
              </a:rPr>
              <a:t>: this false sensation of counter-rotation at end of </a:t>
            </a:r>
            <a:r>
              <a:rPr lang="en-US" sz="1600" spc="-5" dirty="0" smtClean="0">
                <a:cs typeface="Comic Sans MS"/>
              </a:rPr>
              <a:t>rotation.</a:t>
            </a:r>
            <a:endParaRPr lang="en-US" sz="1600" spc="-5" dirty="0">
              <a:cs typeface="Comic Sans MS"/>
            </a:endParaRPr>
          </a:p>
          <a:p>
            <a:pPr>
              <a:lnSpc>
                <a:spcPct val="150000"/>
              </a:lnSpc>
            </a:pPr>
            <a:r>
              <a:rPr lang="en-US" sz="1600" spc="-5" dirty="0" smtClean="0">
                <a:cs typeface="Comic Sans MS"/>
              </a:rPr>
              <a:t>Nystagmus </a:t>
            </a:r>
            <a:r>
              <a:rPr lang="en-US" sz="1600" spc="-5" dirty="0">
                <a:solidFill>
                  <a:srgbClr val="00B050"/>
                </a:solidFill>
                <a:cs typeface="Comic Sans MS"/>
              </a:rPr>
              <a:t>(Because our eyes are moving in response to the signals coming from the vestibular apparatus</a:t>
            </a:r>
            <a:br>
              <a:rPr lang="en-US" sz="1600" spc="-5" dirty="0">
                <a:solidFill>
                  <a:srgbClr val="00B050"/>
                </a:solidFill>
                <a:cs typeface="Comic Sans MS"/>
              </a:rPr>
            </a:br>
            <a:r>
              <a:rPr lang="en-US" sz="1600" spc="-5" dirty="0">
                <a:solidFill>
                  <a:srgbClr val="00B050"/>
                </a:solidFill>
                <a:cs typeface="Comic Sans MS"/>
              </a:rPr>
              <a:t>The fluid is still moving inside the vestibular apparatus, our eyes which are connected to the vestibular nucleus (still having positive signals</a:t>
            </a:r>
            <a:r>
              <a:rPr lang="en-US" sz="1600" spc="-5" dirty="0" smtClean="0">
                <a:solidFill>
                  <a:srgbClr val="00B050"/>
                </a:solidFill>
                <a:cs typeface="Comic Sans MS"/>
              </a:rPr>
              <a:t>).</a:t>
            </a:r>
            <a:endParaRPr lang="en-US" sz="1600" spc="-5" dirty="0">
              <a:solidFill>
                <a:srgbClr val="00B050"/>
              </a:solidFill>
              <a:cs typeface="Comic Sans MS"/>
            </a:endParaRPr>
          </a:p>
          <a:p>
            <a:pPr marL="342900" indent="-342900">
              <a:lnSpc>
                <a:spcPct val="150000"/>
              </a:lnSpc>
              <a:buFont typeface="+mj-lt"/>
              <a:buAutoNum type="arabicPeriod"/>
            </a:pPr>
            <a:r>
              <a:rPr lang="en-US" sz="1600" spc="-5" dirty="0" smtClean="0">
                <a:cs typeface="Comic Sans MS"/>
              </a:rPr>
              <a:t>Bradycardia.</a:t>
            </a:r>
            <a:endParaRPr lang="en-US" sz="1600" spc="-5" dirty="0">
              <a:cs typeface="Comic Sans MS"/>
            </a:endParaRPr>
          </a:p>
          <a:p>
            <a:pPr marL="342900" indent="-342900">
              <a:lnSpc>
                <a:spcPct val="150000"/>
              </a:lnSpc>
              <a:buFont typeface="+mj-lt"/>
              <a:buAutoNum type="arabicPeriod"/>
            </a:pPr>
            <a:r>
              <a:rPr lang="en-US" sz="1600" spc="-5" dirty="0" smtClean="0">
                <a:cs typeface="Comic Sans MS"/>
              </a:rPr>
              <a:t>Hypotension.</a:t>
            </a:r>
          </a:p>
          <a:p>
            <a:pPr marL="342900" indent="-342900">
              <a:lnSpc>
                <a:spcPct val="150000"/>
              </a:lnSpc>
              <a:buFont typeface="+mj-lt"/>
              <a:buAutoNum type="arabicPeriod"/>
            </a:pPr>
            <a:r>
              <a:rPr lang="en-US" sz="1600" spc="-5" dirty="0" smtClean="0">
                <a:cs typeface="Comic Sans MS"/>
              </a:rPr>
              <a:t>Increased </a:t>
            </a:r>
            <a:r>
              <a:rPr lang="en-US" sz="1600" spc="-5" dirty="0">
                <a:cs typeface="Comic Sans MS"/>
              </a:rPr>
              <a:t>muscle tone on same </a:t>
            </a:r>
            <a:r>
              <a:rPr lang="en-US" sz="1600" spc="-5" dirty="0" smtClean="0">
                <a:cs typeface="Comic Sans MS"/>
              </a:rPr>
              <a:t>side of rotation </a:t>
            </a:r>
            <a:r>
              <a:rPr lang="en-US" sz="1600" spc="-5" dirty="0">
                <a:cs typeface="Comic Sans MS"/>
              </a:rPr>
              <a:t>to support the body &amp; decreased </a:t>
            </a:r>
            <a:r>
              <a:rPr lang="en-US" sz="1600" spc="-5" dirty="0" smtClean="0">
                <a:cs typeface="Comic Sans MS"/>
              </a:rPr>
              <a:t>muscle </a:t>
            </a:r>
            <a:r>
              <a:rPr lang="en-US" sz="1600" spc="-5" dirty="0">
                <a:cs typeface="Comic Sans MS"/>
              </a:rPr>
              <a:t>tone on the opposite side.</a:t>
            </a:r>
          </a:p>
          <a:p>
            <a:pPr>
              <a:lnSpc>
                <a:spcPct val="150000"/>
              </a:lnSpc>
            </a:pPr>
            <a:endParaRPr lang="en-US" sz="1600" dirty="0"/>
          </a:p>
        </p:txBody>
      </p:sp>
      <p:cxnSp>
        <p:nvCxnSpPr>
          <p:cNvPr id="7" name="Straight Connector 6"/>
          <p:cNvCxnSpPr/>
          <p:nvPr/>
        </p:nvCxnSpPr>
        <p:spPr>
          <a:xfrm>
            <a:off x="6094412" y="1143000"/>
            <a:ext cx="0" cy="5213350"/>
          </a:xfrm>
          <a:prstGeom prst="line">
            <a:avLst/>
          </a:prstGeom>
          <a:ln>
            <a:prstDash val="dashDot"/>
          </a:ln>
        </p:spPr>
        <p:style>
          <a:lnRef idx="1">
            <a:schemeClr val="accent2"/>
          </a:lnRef>
          <a:fillRef idx="0">
            <a:schemeClr val="accent2"/>
          </a:fillRef>
          <a:effectRef idx="0">
            <a:schemeClr val="accent2"/>
          </a:effectRef>
          <a:fontRef idx="minor">
            <a:schemeClr val="tx1"/>
          </a:fontRef>
        </p:style>
      </p:cxnSp>
      <p:sp>
        <p:nvSpPr>
          <p:cNvPr id="8" name="object 4"/>
          <p:cNvSpPr/>
          <p:nvPr/>
        </p:nvSpPr>
        <p:spPr>
          <a:xfrm>
            <a:off x="609422" y="3861048"/>
            <a:ext cx="5196958" cy="2292867"/>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20046886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4105"/>
            <a:ext cx="12188825" cy="990600"/>
          </a:xfrm>
        </p:spPr>
        <p:txBody>
          <a:bodyPr>
            <a:normAutofit/>
          </a:bodyPr>
          <a:lstStyle/>
          <a:p>
            <a:pPr algn="ctr"/>
            <a:r>
              <a:rPr lang="en-US" sz="4000" b="1" dirty="0">
                <a:solidFill>
                  <a:schemeClr val="bg2">
                    <a:lumMod val="50000"/>
                  </a:schemeClr>
                </a:solidFill>
              </a:rPr>
              <a:t>Thank you! </a:t>
            </a:r>
          </a:p>
        </p:txBody>
      </p:sp>
      <p:sp>
        <p:nvSpPr>
          <p:cNvPr id="6" name="Rectangle 5"/>
          <p:cNvSpPr/>
          <p:nvPr/>
        </p:nvSpPr>
        <p:spPr>
          <a:xfrm>
            <a:off x="822160" y="2451761"/>
            <a:ext cx="4423006" cy="461665"/>
          </a:xfrm>
          <a:prstGeom prst="rect">
            <a:avLst/>
          </a:prstGeom>
        </p:spPr>
        <p:txBody>
          <a:bodyPr wrap="none">
            <a:spAutoFit/>
          </a:bodyPr>
          <a:lstStyle/>
          <a:p>
            <a:pPr defTabSz="914400">
              <a:spcBef>
                <a:spcPct val="20000"/>
              </a:spcBef>
            </a:pPr>
            <a:r>
              <a:rPr lang="en-US" sz="2400" b="1" dirty="0">
                <a:solidFill>
                  <a:schemeClr val="accent1">
                    <a:lumMod val="75000"/>
                  </a:schemeClr>
                </a:solidFill>
                <a:latin typeface="+mj-lt"/>
                <a:ea typeface="+mj-ea"/>
                <a:cs typeface="+mj-cs"/>
              </a:rPr>
              <a:t>The Physiology 436 Team:</a:t>
            </a:r>
          </a:p>
        </p:txBody>
      </p:sp>
      <p:sp>
        <p:nvSpPr>
          <p:cNvPr id="8" name="Content Placeholder 2"/>
          <p:cNvSpPr txBox="1">
            <a:spLocks/>
          </p:cNvSpPr>
          <p:nvPr/>
        </p:nvSpPr>
        <p:spPr>
          <a:xfrm>
            <a:off x="8146058" y="2480726"/>
            <a:ext cx="2916905" cy="155440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chemeClr val="accent1">
                    <a:lumMod val="75000"/>
                  </a:schemeClr>
                </a:solidFill>
                <a:latin typeface="+mj-lt"/>
                <a:ea typeface="+mj-ea"/>
                <a:cs typeface="+mj-cs"/>
              </a:rPr>
              <a:t>Team Leaders: </a:t>
            </a:r>
          </a:p>
          <a:p>
            <a:pPr marL="0" indent="0">
              <a:buFont typeface="Arial" panose="020B0604020202020204" pitchFamily="34" charset="0"/>
              <a:buNone/>
            </a:pPr>
            <a:r>
              <a:rPr lang="en-US" sz="1800" dirty="0" smtClean="0">
                <a:solidFill>
                  <a:srgbClr val="DDE9EC">
                    <a:lumMod val="75000"/>
                  </a:srgbClr>
                </a:solidFill>
              </a:rPr>
              <a:t> </a:t>
            </a:r>
            <a:r>
              <a:rPr lang="en-US" sz="1800" dirty="0" err="1" smtClean="0">
                <a:solidFill>
                  <a:srgbClr val="DDE9EC">
                    <a:lumMod val="75000"/>
                  </a:srgbClr>
                </a:solidFill>
              </a:rPr>
              <a:t>Lulwah</a:t>
            </a:r>
            <a:r>
              <a:rPr lang="en-US" sz="1800" dirty="0" smtClean="0">
                <a:solidFill>
                  <a:srgbClr val="DDE9EC">
                    <a:lumMod val="75000"/>
                  </a:srgbClr>
                </a:solidFill>
              </a:rPr>
              <a:t> </a:t>
            </a:r>
            <a:r>
              <a:rPr lang="en-US" sz="1800" dirty="0" err="1" smtClean="0">
                <a:solidFill>
                  <a:srgbClr val="DDE9EC">
                    <a:lumMod val="75000"/>
                  </a:srgbClr>
                </a:solidFill>
              </a:rPr>
              <a:t>Alshiha</a:t>
            </a:r>
            <a:endParaRPr lang="en-US" sz="1800" dirty="0" smtClean="0">
              <a:solidFill>
                <a:srgbClr val="DDE9EC">
                  <a:lumMod val="75000"/>
                </a:srgbClr>
              </a:solidFill>
            </a:endParaRPr>
          </a:p>
          <a:p>
            <a:pPr marL="0" indent="0">
              <a:buFont typeface="Arial" panose="020B0604020202020204" pitchFamily="34" charset="0"/>
              <a:buNone/>
            </a:pPr>
            <a:r>
              <a:rPr lang="en-US" sz="1800" dirty="0" smtClean="0">
                <a:solidFill>
                  <a:srgbClr val="DDE9EC">
                    <a:lumMod val="75000"/>
                  </a:srgbClr>
                </a:solidFill>
              </a:rPr>
              <a:t> Laila Mathkour</a:t>
            </a:r>
          </a:p>
          <a:p>
            <a:pPr marL="0" indent="0">
              <a:buFont typeface="Arial" panose="020B0604020202020204" pitchFamily="34" charset="0"/>
              <a:buNone/>
            </a:pPr>
            <a:r>
              <a:rPr lang="en-US" sz="1800" dirty="0" smtClean="0">
                <a:solidFill>
                  <a:srgbClr val="DDE9EC">
                    <a:lumMod val="75000"/>
                  </a:srgbClr>
                </a:solidFill>
              </a:rPr>
              <a:t> Mohammad </a:t>
            </a:r>
            <a:r>
              <a:rPr lang="en-US" sz="1800" dirty="0" err="1" smtClean="0">
                <a:solidFill>
                  <a:srgbClr val="DDE9EC">
                    <a:lumMod val="75000"/>
                  </a:srgbClr>
                </a:solidFill>
              </a:rPr>
              <a:t>Alayed</a:t>
            </a:r>
            <a:r>
              <a:rPr lang="en-US" sz="1800" dirty="0" smtClean="0">
                <a:solidFill>
                  <a:srgbClr val="DDE9EC">
                    <a:lumMod val="75000"/>
                  </a:srgbClr>
                </a:solidFill>
              </a:rPr>
              <a:t>  </a:t>
            </a:r>
            <a:endParaRPr lang="en-US" sz="1800" dirty="0">
              <a:solidFill>
                <a:srgbClr val="DDE9EC">
                  <a:lumMod val="75000"/>
                </a:srgbClr>
              </a:solidFill>
            </a:endParaRPr>
          </a:p>
          <a:p>
            <a:pPr marL="0" indent="0">
              <a:buFont typeface="Arial" panose="020B0604020202020204" pitchFamily="34" charset="0"/>
              <a:buNone/>
            </a:pPr>
            <a:endParaRPr lang="en-US" sz="2000" dirty="0">
              <a:solidFill>
                <a:srgbClr val="DDE9EC">
                  <a:lumMod val="75000"/>
                </a:srgbClr>
              </a:solidFill>
            </a:endParaRPr>
          </a:p>
          <a:p>
            <a:pPr marL="0" indent="0">
              <a:buFont typeface="Arial" panose="020B0604020202020204" pitchFamily="34" charset="0"/>
              <a:buNone/>
            </a:pPr>
            <a:endParaRPr lang="en-US" sz="3600" dirty="0">
              <a:solidFill>
                <a:srgbClr val="DDE9EC">
                  <a:lumMod val="75000"/>
                </a:srgbClr>
              </a:solidFill>
            </a:endParaRPr>
          </a:p>
        </p:txBody>
      </p:sp>
      <p:sp>
        <p:nvSpPr>
          <p:cNvPr id="10" name="Slide Number Placeholder 9"/>
          <p:cNvSpPr>
            <a:spLocks noGrp="1"/>
          </p:cNvSpPr>
          <p:nvPr>
            <p:ph type="sldNum" sz="quarter" idx="12"/>
          </p:nvPr>
        </p:nvSpPr>
        <p:spPr/>
        <p:txBody>
          <a:bodyPr/>
          <a:lstStyle/>
          <a:p>
            <a:fld id="{4929A69E-7D8F-4515-9605-0315ABD4F316}" type="slidenum">
              <a:rPr lang="en-US" smtClean="0">
                <a:solidFill>
                  <a:srgbClr val="464653"/>
                </a:solidFill>
              </a:rPr>
              <a:pPr/>
              <a:t>18</a:t>
            </a:fld>
            <a:endParaRPr lang="en-US" dirty="0">
              <a:solidFill>
                <a:srgbClr val="464653"/>
              </a:solidFill>
            </a:endParaRPr>
          </a:p>
        </p:txBody>
      </p:sp>
      <p:sp>
        <p:nvSpPr>
          <p:cNvPr id="12" name="Rectangle 11"/>
          <p:cNvSpPr/>
          <p:nvPr/>
        </p:nvSpPr>
        <p:spPr>
          <a:xfrm>
            <a:off x="945840" y="1670974"/>
            <a:ext cx="10297144" cy="369332"/>
          </a:xfrm>
          <a:prstGeom prst="rect">
            <a:avLst/>
          </a:prstGeom>
        </p:spPr>
        <p:txBody>
          <a:bodyPr wrap="square">
            <a:spAutoFit/>
          </a:bodyPr>
          <a:lstStyle/>
          <a:p>
            <a:pPr algn="ctr" defTabSz="914400"/>
            <a:r>
              <a:rPr lang="ar-SA" sz="1800" dirty="0">
                <a:solidFill>
                  <a:srgbClr val="DDE9EC">
                    <a:lumMod val="75000"/>
                  </a:srgbClr>
                </a:solidFill>
                <a:latin typeface="ArialMT" charset="0"/>
              </a:rPr>
              <a:t>اعمل لترسم بسمة، اعمل لتمسح دمعة، اعمل و أنت تعلم أن الله لا يضيع أجر من أحسن عملا.</a:t>
            </a:r>
            <a:endParaRPr lang="en-US" sz="1800" dirty="0">
              <a:solidFill>
                <a:srgbClr val="DDE9EC">
                  <a:lumMod val="75000"/>
                </a:srgbClr>
              </a:solidFill>
            </a:endParaRPr>
          </a:p>
        </p:txBody>
      </p:sp>
      <p:sp>
        <p:nvSpPr>
          <p:cNvPr id="14" name="Rectangle 13"/>
          <p:cNvSpPr/>
          <p:nvPr/>
        </p:nvSpPr>
        <p:spPr>
          <a:xfrm>
            <a:off x="816669" y="2894242"/>
            <a:ext cx="1965375" cy="2863338"/>
          </a:xfrm>
          <a:prstGeom prst="rect">
            <a:avLst/>
          </a:prstGeom>
        </p:spPr>
        <p:txBody>
          <a:bodyPr wrap="square" lIns="101590" tIns="50795" rIns="101590" bIns="50795">
            <a:spAutoFit/>
          </a:bodyPr>
          <a:lstStyle/>
          <a:p>
            <a:pPr fontAlgn="t">
              <a:lnSpc>
                <a:spcPct val="150000"/>
              </a:lnSpc>
              <a:spcBef>
                <a:spcPct val="20000"/>
              </a:spcBef>
            </a:pPr>
            <a:r>
              <a:rPr lang="en-US" sz="1800" dirty="0" smtClean="0">
                <a:solidFill>
                  <a:srgbClr val="DDE9EC">
                    <a:lumMod val="75000"/>
                  </a:srgbClr>
                </a:solidFill>
              </a:rPr>
              <a:t>Females Members:</a:t>
            </a:r>
            <a:endParaRPr lang="ar-SA" sz="1800" dirty="0" smtClean="0">
              <a:solidFill>
                <a:srgbClr val="DDE9EC">
                  <a:lumMod val="75000"/>
                </a:srgbClr>
              </a:solidFill>
            </a:endParaRPr>
          </a:p>
          <a:p>
            <a:pPr fontAlgn="t">
              <a:lnSpc>
                <a:spcPct val="150000"/>
              </a:lnSpc>
              <a:spcBef>
                <a:spcPct val="20000"/>
              </a:spcBef>
            </a:pPr>
            <a:r>
              <a:rPr lang="en-US" sz="1800" dirty="0" err="1">
                <a:solidFill>
                  <a:srgbClr val="DDE9EC">
                    <a:lumMod val="75000"/>
                  </a:srgbClr>
                </a:solidFill>
              </a:rPr>
              <a:t>Hayfaa</a:t>
            </a:r>
            <a:r>
              <a:rPr lang="en-US" sz="1800" dirty="0">
                <a:solidFill>
                  <a:srgbClr val="DDE9EC">
                    <a:lumMod val="75000"/>
                  </a:srgbClr>
                </a:solidFill>
              </a:rPr>
              <a:t> </a:t>
            </a:r>
            <a:r>
              <a:rPr lang="en-US" sz="1800" dirty="0" err="1">
                <a:solidFill>
                  <a:srgbClr val="DDE9EC">
                    <a:lumMod val="75000"/>
                  </a:srgbClr>
                </a:solidFill>
              </a:rPr>
              <a:t>Alshaalan</a:t>
            </a:r>
            <a:r>
              <a:rPr lang="en-US" sz="1800" dirty="0">
                <a:solidFill>
                  <a:srgbClr val="DDE9EC">
                    <a:lumMod val="75000"/>
                  </a:srgbClr>
                </a:solidFill>
              </a:rPr>
              <a:t> </a:t>
            </a:r>
            <a:r>
              <a:rPr lang="en-US" dirty="0"/>
              <a:t>	</a:t>
            </a:r>
          </a:p>
          <a:p>
            <a:pPr fontAlgn="t">
              <a:lnSpc>
                <a:spcPct val="150000"/>
              </a:lnSpc>
              <a:spcBef>
                <a:spcPct val="20000"/>
              </a:spcBef>
            </a:pPr>
            <a:endParaRPr lang="en-US" sz="1800" dirty="0" smtClean="0">
              <a:solidFill>
                <a:srgbClr val="DDE9EC">
                  <a:lumMod val="75000"/>
                </a:srgbClr>
              </a:solidFill>
            </a:endParaRPr>
          </a:p>
          <a:p>
            <a:pPr fontAlgn="t">
              <a:lnSpc>
                <a:spcPct val="150000"/>
              </a:lnSpc>
              <a:spcBef>
                <a:spcPct val="20000"/>
              </a:spcBef>
            </a:pPr>
            <a:endParaRPr lang="en-US" sz="1800" dirty="0" smtClean="0">
              <a:solidFill>
                <a:srgbClr val="DDE9EC">
                  <a:lumMod val="75000"/>
                </a:srgbClr>
              </a:solidFill>
            </a:endParaRPr>
          </a:p>
          <a:p>
            <a:pPr fontAlgn="t">
              <a:lnSpc>
                <a:spcPct val="150000"/>
              </a:lnSpc>
              <a:spcBef>
                <a:spcPct val="20000"/>
              </a:spcBef>
            </a:pPr>
            <a:r>
              <a:rPr lang="en-US" sz="1800" dirty="0" smtClean="0">
                <a:solidFill>
                  <a:srgbClr val="DDE9EC">
                    <a:lumMod val="75000"/>
                  </a:srgbClr>
                </a:solidFill>
              </a:rPr>
              <a:t> </a:t>
            </a:r>
            <a:endParaRPr lang="en-US" sz="1800" dirty="0">
              <a:solidFill>
                <a:srgbClr val="DDE9EC">
                  <a:lumMod val="75000"/>
                </a:srgbClr>
              </a:solidFill>
            </a:endParaRPr>
          </a:p>
        </p:txBody>
      </p:sp>
      <p:sp>
        <p:nvSpPr>
          <p:cNvPr id="15" name="Rectangle 14"/>
          <p:cNvSpPr/>
          <p:nvPr/>
        </p:nvSpPr>
        <p:spPr>
          <a:xfrm>
            <a:off x="3423807" y="2894242"/>
            <a:ext cx="1821359" cy="2869493"/>
          </a:xfrm>
          <a:prstGeom prst="rect">
            <a:avLst/>
          </a:prstGeom>
        </p:spPr>
        <p:txBody>
          <a:bodyPr wrap="square" lIns="101590" tIns="50795" rIns="101590" bIns="50795">
            <a:spAutoFit/>
          </a:bodyPr>
          <a:lstStyle/>
          <a:p>
            <a:pPr fontAlgn="t">
              <a:lnSpc>
                <a:spcPct val="150000"/>
              </a:lnSpc>
              <a:spcBef>
                <a:spcPct val="20000"/>
              </a:spcBef>
            </a:pPr>
            <a:r>
              <a:rPr lang="en-US" sz="1800" dirty="0">
                <a:solidFill>
                  <a:srgbClr val="DDE9EC">
                    <a:lumMod val="75000"/>
                  </a:srgbClr>
                </a:solidFill>
              </a:rPr>
              <a:t>Males Members: </a:t>
            </a:r>
          </a:p>
          <a:p>
            <a:pPr fontAlgn="t">
              <a:lnSpc>
                <a:spcPct val="150000"/>
              </a:lnSpc>
              <a:spcBef>
                <a:spcPct val="20000"/>
              </a:spcBef>
            </a:pPr>
            <a:r>
              <a:rPr lang="en-US" sz="1800" dirty="0">
                <a:solidFill>
                  <a:srgbClr val="DDE9EC">
                    <a:lumMod val="75000"/>
                  </a:srgbClr>
                </a:solidFill>
              </a:rPr>
              <a:t>Fahad </a:t>
            </a:r>
            <a:r>
              <a:rPr lang="en-US" sz="1800" dirty="0" err="1">
                <a:solidFill>
                  <a:srgbClr val="DDE9EC">
                    <a:lumMod val="75000"/>
                  </a:srgbClr>
                </a:solidFill>
              </a:rPr>
              <a:t>Alfayez</a:t>
            </a:r>
            <a:r>
              <a:rPr lang="en-US" sz="1800" dirty="0">
                <a:solidFill>
                  <a:srgbClr val="DDE9EC">
                    <a:lumMod val="75000"/>
                  </a:srgbClr>
                </a:solidFill>
              </a:rPr>
              <a:t> </a:t>
            </a:r>
          </a:p>
          <a:p>
            <a:pPr fontAlgn="t">
              <a:lnSpc>
                <a:spcPct val="150000"/>
              </a:lnSpc>
              <a:spcBef>
                <a:spcPct val="20000"/>
              </a:spcBef>
            </a:pPr>
            <a:r>
              <a:rPr lang="en-US" sz="1800" dirty="0" err="1">
                <a:solidFill>
                  <a:srgbClr val="DDE9EC">
                    <a:lumMod val="75000"/>
                  </a:srgbClr>
                </a:solidFill>
              </a:rPr>
              <a:t>Talal</a:t>
            </a:r>
            <a:r>
              <a:rPr lang="en-US" sz="1800" dirty="0">
                <a:solidFill>
                  <a:srgbClr val="DDE9EC">
                    <a:lumMod val="75000"/>
                  </a:srgbClr>
                </a:solidFill>
              </a:rPr>
              <a:t> </a:t>
            </a:r>
            <a:r>
              <a:rPr lang="en-US" sz="1800" dirty="0" err="1">
                <a:solidFill>
                  <a:srgbClr val="DDE9EC">
                    <a:lumMod val="75000"/>
                  </a:srgbClr>
                </a:solidFill>
              </a:rPr>
              <a:t>alenezi</a:t>
            </a:r>
            <a:endParaRPr lang="en-US" sz="1800" dirty="0">
              <a:solidFill>
                <a:srgbClr val="DDE9EC">
                  <a:lumMod val="75000"/>
                </a:srgbClr>
              </a:solidFill>
            </a:endParaRPr>
          </a:p>
          <a:p>
            <a:pPr fontAlgn="t">
              <a:lnSpc>
                <a:spcPct val="150000"/>
              </a:lnSpc>
              <a:spcBef>
                <a:spcPct val="20000"/>
              </a:spcBef>
            </a:pPr>
            <a:r>
              <a:rPr lang="en-US" sz="1800" dirty="0">
                <a:solidFill>
                  <a:srgbClr val="DDE9EC">
                    <a:lumMod val="75000"/>
                  </a:srgbClr>
                </a:solidFill>
              </a:rPr>
              <a:t>Ali </a:t>
            </a:r>
            <a:r>
              <a:rPr lang="en-US" sz="1800" dirty="0" err="1">
                <a:solidFill>
                  <a:srgbClr val="DDE9EC">
                    <a:lumMod val="75000"/>
                  </a:srgbClr>
                </a:solidFill>
              </a:rPr>
              <a:t>Alsubaie</a:t>
            </a:r>
            <a:r>
              <a:rPr lang="en-US" sz="1800" dirty="0">
                <a:solidFill>
                  <a:srgbClr val="DDE9EC">
                    <a:lumMod val="75000"/>
                  </a:srgbClr>
                </a:solidFill>
              </a:rPr>
              <a:t> 	</a:t>
            </a:r>
          </a:p>
          <a:p>
            <a:pPr fontAlgn="t">
              <a:lnSpc>
                <a:spcPct val="150000"/>
              </a:lnSpc>
              <a:spcBef>
                <a:spcPct val="20000"/>
              </a:spcBef>
            </a:pPr>
            <a:endParaRPr lang="en-US" dirty="0"/>
          </a:p>
        </p:txBody>
      </p:sp>
      <p:sp>
        <p:nvSpPr>
          <p:cNvPr id="16" name="مربع نص 1"/>
          <p:cNvSpPr txBox="1"/>
          <p:nvPr/>
        </p:nvSpPr>
        <p:spPr>
          <a:xfrm>
            <a:off x="612932" y="5473472"/>
            <a:ext cx="5490774" cy="707886"/>
          </a:xfrm>
          <a:prstGeom prst="rect">
            <a:avLst/>
          </a:prstGeom>
          <a:solidFill>
            <a:schemeClr val="bg1">
              <a:lumMod val="95000"/>
            </a:schemeClr>
          </a:solidFill>
          <a:ln>
            <a:solidFill>
              <a:schemeClr val="accent1">
                <a:lumMod val="40000"/>
                <a:lumOff val="60000"/>
              </a:schemeClr>
            </a:solidFill>
          </a:ln>
        </p:spPr>
        <p:txBody>
          <a:bodyPr wrap="square" rtlCol="0">
            <a:spAutoFit/>
          </a:bodyPr>
          <a:lstStyle/>
          <a:p>
            <a:pPr defTabSz="914400"/>
            <a:r>
              <a:rPr lang="en-US" sz="1600" b="1" dirty="0">
                <a:solidFill>
                  <a:schemeClr val="accent1">
                    <a:lumMod val="75000"/>
                  </a:schemeClr>
                </a:solidFill>
                <a:latin typeface="+mj-lt"/>
                <a:ea typeface="+mj-ea"/>
                <a:cs typeface="+mj-cs"/>
              </a:rPr>
              <a:t>References: </a:t>
            </a:r>
          </a:p>
          <a:p>
            <a:pPr marL="285750" indent="-285750" defTabSz="914400">
              <a:buFont typeface="Arial" panose="020B0604020202020204" pitchFamily="34" charset="0"/>
              <a:buChar char="•"/>
            </a:pPr>
            <a:r>
              <a:rPr lang="en-US" sz="1200" dirty="0" smtClean="0">
                <a:solidFill>
                  <a:srgbClr val="464653"/>
                </a:solidFill>
              </a:rPr>
              <a:t>Females’ and Males slides’.</a:t>
            </a:r>
            <a:endParaRPr lang="en-US" sz="1200" dirty="0">
              <a:solidFill>
                <a:srgbClr val="464653"/>
              </a:solidFill>
            </a:endParaRPr>
          </a:p>
          <a:p>
            <a:pPr marL="285750" indent="-285750" defTabSz="914400">
              <a:buFont typeface="Arial" panose="020B0604020202020204" pitchFamily="34" charset="0"/>
              <a:buChar char="•"/>
            </a:pPr>
            <a:r>
              <a:rPr lang="en-US" sz="1200" dirty="0">
                <a:solidFill>
                  <a:srgbClr val="464653"/>
                </a:solidFill>
              </a:rPr>
              <a:t>Guyton and Hall Textbook of Medical Physiology (Thirteenth Edition.)</a:t>
            </a:r>
          </a:p>
        </p:txBody>
      </p:sp>
      <p:sp>
        <p:nvSpPr>
          <p:cNvPr id="17" name="Rectangle 16"/>
          <p:cNvSpPr/>
          <p:nvPr/>
        </p:nvSpPr>
        <p:spPr>
          <a:xfrm>
            <a:off x="8146058" y="4276772"/>
            <a:ext cx="1944797" cy="400110"/>
          </a:xfrm>
          <a:prstGeom prst="rect">
            <a:avLst/>
          </a:prstGeom>
        </p:spPr>
        <p:txBody>
          <a:bodyPr wrap="square">
            <a:spAutoFit/>
          </a:bodyPr>
          <a:lstStyle/>
          <a:p>
            <a:pPr defTabSz="914400"/>
            <a:r>
              <a:rPr lang="en-US" b="1" dirty="0">
                <a:solidFill>
                  <a:schemeClr val="accent1">
                    <a:lumMod val="75000"/>
                  </a:schemeClr>
                </a:solidFill>
                <a:latin typeface="+mj-lt"/>
                <a:ea typeface="+mj-ea"/>
                <a:cs typeface="+mj-cs"/>
              </a:rPr>
              <a:t>Contact us:</a:t>
            </a:r>
          </a:p>
        </p:txBody>
      </p:sp>
      <p:pic>
        <p:nvPicPr>
          <p:cNvPr id="18" name="Picture 17">
            <a:hlinkClick r:id="rId3"/>
          </p:cNvPr>
          <p:cNvPicPr>
            <a:picLocks noChangeAspect="1"/>
          </p:cNvPicPr>
          <p:nvPr/>
        </p:nvPicPr>
        <p:blipFill rotWithShape="1">
          <a:blip r:embed="rId4" cstate="print">
            <a:extLst>
              <a:ext uri="{28A0092B-C50C-407E-A947-70E740481C1C}">
                <a14:useLocalDpi xmlns:a14="http://schemas.microsoft.com/office/drawing/2010/main" val="0"/>
              </a:ext>
            </a:extLst>
          </a:blip>
          <a:srcRect l="25985" t="21850" r="25930" b="22937"/>
          <a:stretch/>
        </p:blipFill>
        <p:spPr>
          <a:xfrm>
            <a:off x="8254652" y="5409259"/>
            <a:ext cx="490813" cy="354476"/>
          </a:xfrm>
          <a:prstGeom prst="rect">
            <a:avLst/>
          </a:prstGeom>
        </p:spPr>
      </p:pic>
      <p:pic>
        <p:nvPicPr>
          <p:cNvPr id="19" name="Picture 18">
            <a:hlinkClick r:id="rId5"/>
          </p:cNvPr>
          <p:cNvPicPr>
            <a:picLocks noChangeAspect="1"/>
          </p:cNvPicPr>
          <p:nvPr/>
        </p:nvPicPr>
        <p:blipFill rotWithShape="1">
          <a:blip r:embed="rId6">
            <a:extLst>
              <a:ext uri="{28A0092B-C50C-407E-A947-70E740481C1C}">
                <a14:useLocalDpi xmlns:a14="http://schemas.microsoft.com/office/drawing/2010/main" val="0"/>
              </a:ext>
            </a:extLst>
          </a:blip>
          <a:srcRect l="26649" t="22721" r="26650" b="22723"/>
          <a:stretch/>
        </p:blipFill>
        <p:spPr>
          <a:xfrm>
            <a:off x="8254652" y="4735673"/>
            <a:ext cx="512901" cy="431941"/>
          </a:xfrm>
          <a:prstGeom prst="rect">
            <a:avLst/>
          </a:prstGeom>
        </p:spPr>
      </p:pic>
      <p:pic>
        <p:nvPicPr>
          <p:cNvPr id="20" name="Picture 19">
            <a:hlinkClick r:id="rId7"/>
          </p:cNvPr>
          <p:cNvPicPr>
            <a:picLocks noChangeAspect="1"/>
          </p:cNvPicPr>
          <p:nvPr/>
        </p:nvPicPr>
        <p:blipFill rotWithShape="1">
          <a:blip r:embed="rId8" cstate="print">
            <a:duotone>
              <a:schemeClr val="accent2">
                <a:shade val="45000"/>
                <a:satMod val="135000"/>
              </a:schemeClr>
              <a:prstClr val="white"/>
            </a:duotone>
            <a:extLst>
              <a:ext uri="{28A0092B-C50C-407E-A947-70E740481C1C}">
                <a14:useLocalDpi xmlns:a14="http://schemas.microsoft.com/office/drawing/2010/main" val="0"/>
              </a:ext>
            </a:extLst>
          </a:blip>
          <a:srcRect l="18500" t="9051" r="18500" b="9051"/>
          <a:stretch/>
        </p:blipFill>
        <p:spPr>
          <a:xfrm>
            <a:off x="9356906" y="4660517"/>
            <a:ext cx="360040" cy="507097"/>
          </a:xfrm>
          <a:prstGeom prst="rect">
            <a:avLst/>
          </a:prstGeom>
        </p:spPr>
      </p:pic>
      <p:pic>
        <p:nvPicPr>
          <p:cNvPr id="21" name="Picture 20">
            <a:hlinkClick r:id="rId9"/>
          </p:cNvPr>
          <p:cNvPicPr>
            <a:picLocks noChangeAspect="1"/>
          </p:cNvPicPr>
          <p:nvPr/>
        </p:nvPicPr>
        <p:blipFill rotWithShape="1">
          <a:blip r:embed="rId10" cstate="print">
            <a:extLst>
              <a:ext uri="{28A0092B-C50C-407E-A947-70E740481C1C}">
                <a14:useLocalDpi xmlns:a14="http://schemas.microsoft.com/office/drawing/2010/main" val="0"/>
              </a:ext>
            </a:extLst>
          </a:blip>
          <a:srcRect l="23540" t="19760" r="23540" b="19761"/>
          <a:stretch/>
        </p:blipFill>
        <p:spPr>
          <a:xfrm>
            <a:off x="9284898" y="5331687"/>
            <a:ext cx="504056" cy="432048"/>
          </a:xfrm>
          <a:prstGeom prst="rect">
            <a:avLst/>
          </a:prstGeom>
        </p:spPr>
      </p:pic>
      <p:pic>
        <p:nvPicPr>
          <p:cNvPr id="22" name="Picture 21">
            <a:hlinkClick r:id="rId11"/>
          </p:cNvPr>
          <p:cNvPicPr>
            <a:picLocks noChangeAspect="1"/>
          </p:cNvPicPr>
          <p:nvPr/>
        </p:nvPicPr>
        <p:blipFill>
          <a:blip r:embed="rId12"/>
          <a:stretch>
            <a:fillRect/>
          </a:stretch>
        </p:blipFill>
        <p:spPr>
          <a:xfrm>
            <a:off x="8436012" y="5763735"/>
            <a:ext cx="1158340" cy="646232"/>
          </a:xfrm>
          <a:prstGeom prst="rect">
            <a:avLst/>
          </a:prstGeom>
        </p:spPr>
      </p:pic>
      <p:pic>
        <p:nvPicPr>
          <p:cNvPr id="23" name="Picture 22">
            <a:hlinkClick r:id="rId13"/>
          </p:cNvPr>
          <p:cNvPicPr>
            <a:picLocks noChangeAspect="1"/>
          </p:cNvPicPr>
          <p:nvPr/>
        </p:nvPicPr>
        <p:blipFill>
          <a:blip r:embed="rId14">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a:off x="10400191" y="5473472"/>
            <a:ext cx="992439" cy="815775"/>
          </a:xfrm>
          <a:prstGeom prst="rect">
            <a:avLst/>
          </a:prstGeom>
        </p:spPr>
      </p:pic>
    </p:spTree>
    <p:extLst>
      <p:ext uri="{BB962C8B-B14F-4D97-AF65-F5344CB8AC3E}">
        <p14:creationId xmlns:p14="http://schemas.microsoft.com/office/powerpoint/2010/main" val="1269196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ded Corner 2"/>
          <p:cNvSpPr/>
          <p:nvPr/>
        </p:nvSpPr>
        <p:spPr>
          <a:xfrm>
            <a:off x="1734314" y="528012"/>
            <a:ext cx="8496944" cy="848865"/>
          </a:xfrm>
          <a:prstGeom prst="foldedCorner">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r>
              <a:rPr lang="en-US" sz="3200" b="1" dirty="0">
                <a:solidFill>
                  <a:srgbClr val="9FB8CD">
                    <a:lumMod val="75000"/>
                  </a:srgbClr>
                </a:solidFill>
                <a:latin typeface="Arial Black" panose="020B0A04020102020204" pitchFamily="34" charset="0"/>
              </a:rPr>
              <a:t>Physiology of the inner ear balance</a:t>
            </a:r>
            <a:endParaRPr lang="en-US" sz="1600" dirty="0"/>
          </a:p>
        </p:txBody>
      </p:sp>
      <p:sp>
        <p:nvSpPr>
          <p:cNvPr id="4" name="Flowchart: Process 3"/>
          <p:cNvSpPr/>
          <p:nvPr/>
        </p:nvSpPr>
        <p:spPr>
          <a:xfrm>
            <a:off x="837828" y="1698622"/>
            <a:ext cx="10289916" cy="4250658"/>
          </a:xfrm>
          <a:prstGeom prst="flowChartProcess">
            <a:avLst/>
          </a:prstGeom>
          <a:solidFill>
            <a:schemeClr val="accent2">
              <a:lumMod val="20000"/>
              <a:lumOff val="80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lvl="0"/>
            <a:r>
              <a:rPr lang="en-US" b="1" dirty="0">
                <a:solidFill>
                  <a:schemeClr val="accent1">
                    <a:lumMod val="75000"/>
                  </a:schemeClr>
                </a:solidFill>
              </a:rPr>
              <a:t>Objectives</a:t>
            </a:r>
            <a:r>
              <a:rPr lang="en-US" b="1" dirty="0" smtClean="0">
                <a:solidFill>
                  <a:schemeClr val="accent1">
                    <a:lumMod val="75000"/>
                  </a:schemeClr>
                </a:solidFill>
              </a:rPr>
              <a:t>:</a:t>
            </a:r>
          </a:p>
          <a:p>
            <a:pPr lvl="0"/>
            <a:endParaRPr lang="en-US" b="1" dirty="0">
              <a:solidFill>
                <a:schemeClr val="accent1">
                  <a:lumMod val="75000"/>
                </a:schemeClr>
              </a:solidFill>
            </a:endParaRPr>
          </a:p>
          <a:p>
            <a:pPr marL="457200" lvl="0" indent="-457200">
              <a:buFont typeface="+mj-lt"/>
              <a:buAutoNum type="arabicPeriod"/>
            </a:pPr>
            <a:r>
              <a:rPr lang="en-US" dirty="0">
                <a:solidFill>
                  <a:schemeClr val="tx2"/>
                </a:solidFill>
              </a:rPr>
              <a:t>Understand the sensory apparatus of the inner ear that helps the body maintain its postural equilibrium.</a:t>
            </a:r>
          </a:p>
          <a:p>
            <a:pPr marL="457200" lvl="0" indent="-457200">
              <a:buFont typeface="+mj-lt"/>
              <a:buAutoNum type="arabicPeriod"/>
            </a:pPr>
            <a:r>
              <a:rPr lang="en-US" dirty="0">
                <a:solidFill>
                  <a:schemeClr val="tx2"/>
                </a:solidFill>
              </a:rPr>
              <a:t>The mechanism of the vestibular system for coordinating the position of the head and the movement of the eyes.</a:t>
            </a:r>
          </a:p>
          <a:p>
            <a:pPr marL="457200" lvl="0" indent="-457200">
              <a:buFont typeface="+mj-lt"/>
              <a:buAutoNum type="arabicPeriod"/>
            </a:pPr>
            <a:r>
              <a:rPr lang="en-US" dirty="0">
                <a:solidFill>
                  <a:schemeClr val="tx2"/>
                </a:solidFill>
              </a:rPr>
              <a:t>The function of semicircular canals (rotational movements, angular acceleration).</a:t>
            </a:r>
          </a:p>
          <a:p>
            <a:pPr marL="457200" lvl="0" indent="-457200">
              <a:buFont typeface="+mj-lt"/>
              <a:buAutoNum type="arabicPeriod"/>
            </a:pPr>
            <a:r>
              <a:rPr lang="en-US" dirty="0">
                <a:solidFill>
                  <a:schemeClr val="tx2"/>
                </a:solidFill>
              </a:rPr>
              <a:t>The function of the utricle and saccule within the vestibule (respond to changes in the position of the head with respect to gravity (linear acceleration).</a:t>
            </a:r>
          </a:p>
          <a:p>
            <a:pPr marL="457200" lvl="0" indent="-457200">
              <a:buFont typeface="+mj-lt"/>
              <a:buAutoNum type="arabicPeriod"/>
            </a:pPr>
            <a:r>
              <a:rPr lang="en-US" dirty="0">
                <a:solidFill>
                  <a:schemeClr val="tx2"/>
                </a:solidFill>
              </a:rPr>
              <a:t>The connection between the vestibular system and other structure (eye, cerebellum, brain stem).</a:t>
            </a:r>
            <a:endParaRPr lang="en-US" dirty="0">
              <a:solidFill>
                <a:prstClr val="black"/>
              </a:solidFill>
            </a:endParaRPr>
          </a:p>
        </p:txBody>
      </p:sp>
      <p:sp>
        <p:nvSpPr>
          <p:cNvPr id="10" name="Rectangle 9"/>
          <p:cNvSpPr/>
          <p:nvPr/>
        </p:nvSpPr>
        <p:spPr>
          <a:xfrm>
            <a:off x="-1"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1" name="Rectangle 10"/>
          <p:cNvSpPr/>
          <p:nvPr/>
        </p:nvSpPr>
        <p:spPr>
          <a:xfrm>
            <a:off x="12082932" y="-14886"/>
            <a:ext cx="108830" cy="6856214"/>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2" name="Rectangle 11"/>
          <p:cNvSpPr/>
          <p:nvPr/>
        </p:nvSpPr>
        <p:spPr>
          <a:xfrm>
            <a:off x="108829" y="6748278"/>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13" name="Rectangle 12"/>
          <p:cNvSpPr/>
          <p:nvPr/>
        </p:nvSpPr>
        <p:spPr>
          <a:xfrm>
            <a:off x="108829" y="893"/>
            <a:ext cx="11974103" cy="93050"/>
          </a:xfrm>
          <a:prstGeom prst="rect">
            <a:avLst/>
          </a:prstGeom>
          <a:solidFill>
            <a:schemeClr val="bg1">
              <a:lumMod val="95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16" tIns="45708" rIns="91416" bIns="45708" numCol="1" spcCol="0" rtlCol="0" fromWordArt="0" anchor="ctr" anchorCtr="0" forceAA="0" compatLnSpc="1">
            <a:prstTxWarp prst="textNoShape">
              <a:avLst/>
            </a:prstTxWarp>
            <a:noAutofit/>
          </a:bodyPr>
          <a:lstStyle/>
          <a:p>
            <a:pPr algn="ctr"/>
            <a:endParaRPr lang="en-US" sz="1999"/>
          </a:p>
        </p:txBody>
      </p:sp>
      <p:sp>
        <p:nvSpPr>
          <p:cNvPr id="2" name="Slide Number Placeholder 1"/>
          <p:cNvSpPr>
            <a:spLocks noGrp="1"/>
          </p:cNvSpPr>
          <p:nvPr>
            <p:ph type="sldNum" sz="quarter" idx="12"/>
          </p:nvPr>
        </p:nvSpPr>
        <p:spPr/>
        <p:txBody>
          <a:bodyPr/>
          <a:lstStyle/>
          <a:p>
            <a:fld id="{4929A69E-7D8F-4515-9605-0315ABD4F316}" type="slidenum">
              <a:rPr lang="en-US" smtClean="0"/>
              <a:t>2</a:t>
            </a:fld>
            <a:endParaRPr lang="en-US" dirty="0"/>
          </a:p>
        </p:txBody>
      </p:sp>
    </p:spTree>
    <p:extLst>
      <p:ext uri="{BB962C8B-B14F-4D97-AF65-F5344CB8AC3E}">
        <p14:creationId xmlns:p14="http://schemas.microsoft.com/office/powerpoint/2010/main" val="18050473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Control of equilibrium</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3</a:t>
            </a:fld>
            <a:endParaRPr lang="en-US" dirty="0"/>
          </a:p>
        </p:txBody>
      </p:sp>
      <p:sp>
        <p:nvSpPr>
          <p:cNvPr id="4" name="Content Placeholder 3"/>
          <p:cNvSpPr>
            <a:spLocks noGrp="1"/>
          </p:cNvSpPr>
          <p:nvPr>
            <p:ph sz="quarter" idx="1"/>
          </p:nvPr>
        </p:nvSpPr>
        <p:spPr/>
        <p:txBody>
          <a:bodyPr>
            <a:normAutofit/>
          </a:bodyPr>
          <a:lstStyle/>
          <a:p>
            <a:pPr marL="12700">
              <a:lnSpc>
                <a:spcPct val="150000"/>
              </a:lnSpc>
            </a:pPr>
            <a:r>
              <a:rPr lang="en-US" sz="1800" dirty="0">
                <a:solidFill>
                  <a:schemeClr val="accent2">
                    <a:lumMod val="75000"/>
                  </a:schemeClr>
                </a:solidFill>
                <a:cs typeface="Comic Sans MS"/>
              </a:rPr>
              <a:t>Equilibrium: </a:t>
            </a:r>
            <a:r>
              <a:rPr lang="en-US" sz="1800" spc="-5" dirty="0">
                <a:cs typeface="Comic Sans MS"/>
              </a:rPr>
              <a:t>Reflexes maintain body</a:t>
            </a:r>
            <a:r>
              <a:rPr lang="en-US" sz="1800" spc="-45" dirty="0">
                <a:cs typeface="Comic Sans MS"/>
              </a:rPr>
              <a:t> </a:t>
            </a:r>
            <a:r>
              <a:rPr lang="en-US" sz="1800" dirty="0" smtClean="0">
                <a:cs typeface="Comic Sans MS"/>
              </a:rPr>
              <a:t>position at </a:t>
            </a:r>
            <a:r>
              <a:rPr lang="en-US" sz="1800" spc="-5" dirty="0">
                <a:cs typeface="Comic Sans MS"/>
              </a:rPr>
              <a:t>rest </a:t>
            </a:r>
            <a:r>
              <a:rPr lang="en-US" sz="1800" dirty="0">
                <a:cs typeface="Comic Sans MS"/>
              </a:rPr>
              <a:t>&amp; movement</a:t>
            </a:r>
            <a:r>
              <a:rPr lang="en-US" sz="1800" spc="-80" dirty="0">
                <a:cs typeface="Comic Sans MS"/>
              </a:rPr>
              <a:t> </a:t>
            </a:r>
            <a:r>
              <a:rPr lang="en-US" sz="1800" dirty="0"/>
              <a:t>through receptors of postural reflexes</a:t>
            </a:r>
            <a:r>
              <a:rPr lang="en-US" sz="1800" dirty="0" smtClean="0"/>
              <a:t>:</a:t>
            </a:r>
          </a:p>
          <a:p>
            <a:pPr marL="0" indent="0">
              <a:lnSpc>
                <a:spcPct val="150000"/>
              </a:lnSpc>
              <a:buNone/>
            </a:pPr>
            <a:r>
              <a:rPr lang="en-US" sz="1800" dirty="0" smtClean="0">
                <a:solidFill>
                  <a:schemeClr val="bg2">
                    <a:lumMod val="75000"/>
                  </a:schemeClr>
                </a:solidFill>
              </a:rPr>
              <a:t>1. Proprioceptive </a:t>
            </a:r>
            <a:r>
              <a:rPr lang="en-US" sz="1800" dirty="0">
                <a:solidFill>
                  <a:schemeClr val="bg2">
                    <a:lumMod val="75000"/>
                  </a:schemeClr>
                </a:solidFill>
              </a:rPr>
              <a:t>system </a:t>
            </a:r>
            <a:r>
              <a:rPr lang="en-US" sz="1800" dirty="0"/>
              <a:t>(Cutaneous sensations</a:t>
            </a:r>
            <a:r>
              <a:rPr lang="en-US" sz="1800" dirty="0" smtClean="0"/>
              <a:t>).</a:t>
            </a:r>
          </a:p>
          <a:p>
            <a:pPr marL="0" indent="0">
              <a:lnSpc>
                <a:spcPct val="150000"/>
              </a:lnSpc>
              <a:buNone/>
            </a:pPr>
            <a:r>
              <a:rPr lang="en-US" sz="1800" dirty="0" smtClean="0">
                <a:solidFill>
                  <a:schemeClr val="bg2">
                    <a:lumMod val="75000"/>
                  </a:schemeClr>
                </a:solidFill>
              </a:rPr>
              <a:t>2. Visual </a:t>
            </a:r>
            <a:r>
              <a:rPr lang="en-US" sz="1800" dirty="0">
                <a:solidFill>
                  <a:schemeClr val="bg2">
                    <a:lumMod val="75000"/>
                  </a:schemeClr>
                </a:solidFill>
              </a:rPr>
              <a:t>(retinal) </a:t>
            </a:r>
            <a:r>
              <a:rPr lang="en-US" sz="1800" dirty="0" smtClean="0">
                <a:solidFill>
                  <a:schemeClr val="bg2">
                    <a:lumMod val="75000"/>
                  </a:schemeClr>
                </a:solidFill>
              </a:rPr>
              <a:t>system.</a:t>
            </a:r>
          </a:p>
          <a:p>
            <a:pPr marL="0" indent="0">
              <a:lnSpc>
                <a:spcPct val="150000"/>
              </a:lnSpc>
              <a:buNone/>
            </a:pPr>
            <a:r>
              <a:rPr lang="en-US" sz="1800" dirty="0" smtClean="0">
                <a:solidFill>
                  <a:schemeClr val="bg2">
                    <a:lumMod val="75000"/>
                  </a:schemeClr>
                </a:solidFill>
              </a:rPr>
              <a:t>3. Vestibular </a:t>
            </a:r>
            <a:r>
              <a:rPr lang="en-US" sz="1800" dirty="0">
                <a:solidFill>
                  <a:schemeClr val="bg2">
                    <a:lumMod val="75000"/>
                  </a:schemeClr>
                </a:solidFill>
              </a:rPr>
              <a:t>system </a:t>
            </a:r>
            <a:r>
              <a:rPr lang="en-US" sz="1800" dirty="0"/>
              <a:t>(Non auditory </a:t>
            </a:r>
            <a:endParaRPr lang="en-US" sz="1800" dirty="0" smtClean="0"/>
          </a:p>
          <a:p>
            <a:pPr marL="0" indent="0">
              <a:lnSpc>
                <a:spcPct val="150000"/>
              </a:lnSpc>
              <a:buNone/>
            </a:pPr>
            <a:r>
              <a:rPr lang="en-US" sz="1800" dirty="0"/>
              <a:t> </a:t>
            </a:r>
            <a:r>
              <a:rPr lang="en-US" sz="1800" dirty="0" smtClean="0"/>
              <a:t>    membranous labyrinth</a:t>
            </a:r>
            <a:r>
              <a:rPr lang="en-US" sz="1800" baseline="30000" dirty="0" smtClean="0"/>
              <a:t>1</a:t>
            </a:r>
            <a:r>
              <a:rPr lang="en-US" sz="1800" dirty="0" smtClean="0"/>
              <a:t>).</a:t>
            </a:r>
            <a:endParaRPr lang="en-US" sz="1800" dirty="0"/>
          </a:p>
          <a:p>
            <a:pPr marL="0" indent="0">
              <a:lnSpc>
                <a:spcPct val="150000"/>
              </a:lnSpc>
              <a:buNone/>
            </a:pPr>
            <a:r>
              <a:rPr lang="en-US" sz="1800" dirty="0" smtClean="0">
                <a:solidFill>
                  <a:schemeClr val="bg2">
                    <a:lumMod val="75000"/>
                  </a:schemeClr>
                </a:solidFill>
              </a:rPr>
              <a:t>4. Cutaneous </a:t>
            </a:r>
            <a:r>
              <a:rPr lang="en-US" sz="1800" dirty="0">
                <a:solidFill>
                  <a:schemeClr val="bg2">
                    <a:lumMod val="75000"/>
                  </a:schemeClr>
                </a:solidFill>
              </a:rPr>
              <a:t>sensation</a:t>
            </a:r>
            <a:r>
              <a:rPr lang="en-US" sz="1800" dirty="0" smtClean="0">
                <a:solidFill>
                  <a:schemeClr val="bg2">
                    <a:lumMod val="75000"/>
                  </a:schemeClr>
                </a:solidFill>
              </a:rPr>
              <a:t>.</a:t>
            </a:r>
          </a:p>
          <a:p>
            <a:pPr>
              <a:lnSpc>
                <a:spcPct val="150000"/>
              </a:lnSpc>
            </a:pPr>
            <a:r>
              <a:rPr lang="en-US" sz="1600" dirty="0">
                <a:solidFill>
                  <a:srgbClr val="00B050"/>
                </a:solidFill>
              </a:rPr>
              <a:t>Cooperating with vestibular system </a:t>
            </a:r>
            <a:endParaRPr lang="en-US" sz="1600" dirty="0" smtClean="0">
              <a:solidFill>
                <a:srgbClr val="00B050"/>
              </a:solidFill>
            </a:endParaRPr>
          </a:p>
          <a:p>
            <a:pPr marL="0" indent="0">
              <a:lnSpc>
                <a:spcPct val="150000"/>
              </a:lnSpc>
              <a:buNone/>
            </a:pPr>
            <a:r>
              <a:rPr lang="en-US" sz="1600" dirty="0">
                <a:solidFill>
                  <a:srgbClr val="00B050"/>
                </a:solidFill>
              </a:rPr>
              <a:t> </a:t>
            </a:r>
            <a:r>
              <a:rPr lang="en-US" sz="1600" dirty="0" smtClean="0">
                <a:solidFill>
                  <a:srgbClr val="00B050"/>
                </a:solidFill>
              </a:rPr>
              <a:t>    </a:t>
            </a:r>
            <a:r>
              <a:rPr lang="en-US" sz="1600" dirty="0" err="1" smtClean="0">
                <a:solidFill>
                  <a:srgbClr val="00B050"/>
                </a:solidFill>
              </a:rPr>
              <a:t>wich</a:t>
            </a:r>
            <a:r>
              <a:rPr lang="en-US" sz="1600" dirty="0" smtClean="0">
                <a:solidFill>
                  <a:srgbClr val="00B050"/>
                </a:solidFill>
              </a:rPr>
              <a:t> </a:t>
            </a:r>
            <a:r>
              <a:rPr lang="en-US" sz="1600" dirty="0">
                <a:solidFill>
                  <a:srgbClr val="00B050"/>
                </a:solidFill>
              </a:rPr>
              <a:t>is present in the semicircular </a:t>
            </a:r>
            <a:endParaRPr lang="en-US" sz="1600" dirty="0" smtClean="0">
              <a:solidFill>
                <a:srgbClr val="00B050"/>
              </a:solidFill>
            </a:endParaRPr>
          </a:p>
          <a:p>
            <a:pPr marL="0" indent="0">
              <a:lnSpc>
                <a:spcPct val="150000"/>
              </a:lnSpc>
              <a:buNone/>
            </a:pPr>
            <a:r>
              <a:rPr lang="en-US" sz="1600" dirty="0">
                <a:solidFill>
                  <a:srgbClr val="00B050"/>
                </a:solidFill>
              </a:rPr>
              <a:t> </a:t>
            </a:r>
            <a:r>
              <a:rPr lang="en-US" sz="1600" dirty="0" smtClean="0">
                <a:solidFill>
                  <a:srgbClr val="00B050"/>
                </a:solidFill>
              </a:rPr>
              <a:t>    canals </a:t>
            </a:r>
            <a:r>
              <a:rPr lang="en-US" sz="1600" dirty="0">
                <a:solidFill>
                  <a:srgbClr val="00B050"/>
                </a:solidFill>
              </a:rPr>
              <a:t>in the inner </a:t>
            </a:r>
            <a:r>
              <a:rPr lang="en-US" sz="1600" dirty="0" smtClean="0">
                <a:solidFill>
                  <a:srgbClr val="00B050"/>
                </a:solidFill>
              </a:rPr>
              <a:t>ear.</a:t>
            </a:r>
            <a:endParaRPr lang="en-US" sz="1600" dirty="0">
              <a:solidFill>
                <a:srgbClr val="00B050"/>
              </a:solidFill>
            </a:endParaRPr>
          </a:p>
          <a:p>
            <a:pPr marL="342900" indent="-342900">
              <a:lnSpc>
                <a:spcPct val="150000"/>
              </a:lnSpc>
              <a:buFont typeface="+mj-lt"/>
              <a:buAutoNum type="arabicPeriod"/>
            </a:pPr>
            <a:endParaRPr lang="en-US" sz="1600" dirty="0">
              <a:solidFill>
                <a:schemeClr val="bg2">
                  <a:lumMod val="75000"/>
                </a:schemeClr>
              </a:solidFill>
            </a:endParaRPr>
          </a:p>
          <a:p>
            <a:pPr marL="12700">
              <a:lnSpc>
                <a:spcPct val="150000"/>
              </a:lnSpc>
            </a:pPr>
            <a:endParaRPr lang="en-US" sz="1800" dirty="0"/>
          </a:p>
        </p:txBody>
      </p:sp>
      <p:sp>
        <p:nvSpPr>
          <p:cNvPr id="5" name="object 4"/>
          <p:cNvSpPr/>
          <p:nvPr/>
        </p:nvSpPr>
        <p:spPr>
          <a:xfrm>
            <a:off x="4150196" y="2204864"/>
            <a:ext cx="7429207" cy="4028296"/>
          </a:xfrm>
          <a:prstGeom prst="rect">
            <a:avLst/>
          </a:prstGeom>
          <a:blipFill>
            <a:blip r:embed="rId3" cstate="print"/>
            <a:stretch>
              <a:fillRect/>
            </a:stretch>
          </a:blipFill>
        </p:spPr>
        <p:txBody>
          <a:bodyPr wrap="square" lIns="0" tIns="0" rIns="0" bIns="0" rtlCol="0"/>
          <a:lstStyle/>
          <a:p>
            <a:endParaRPr/>
          </a:p>
        </p:txBody>
      </p:sp>
      <p:sp>
        <p:nvSpPr>
          <p:cNvPr id="6" name="TextBox 5"/>
          <p:cNvSpPr txBox="1"/>
          <p:nvPr/>
        </p:nvSpPr>
        <p:spPr>
          <a:xfrm>
            <a:off x="1197868" y="6383556"/>
            <a:ext cx="3095656" cy="338554"/>
          </a:xfrm>
          <a:prstGeom prst="rect">
            <a:avLst/>
          </a:prstGeom>
          <a:noFill/>
        </p:spPr>
        <p:txBody>
          <a:bodyPr wrap="none" rtlCol="0">
            <a:spAutoFit/>
          </a:bodyPr>
          <a:lstStyle/>
          <a:p>
            <a:r>
              <a:rPr lang="en-US" sz="1600" baseline="30000" dirty="0" smtClean="0">
                <a:solidFill>
                  <a:schemeClr val="bg1">
                    <a:lumMod val="50000"/>
                  </a:schemeClr>
                </a:solidFill>
              </a:rPr>
              <a:t>1</a:t>
            </a:r>
            <a:r>
              <a:rPr lang="en-US" sz="1600" dirty="0" smtClean="0">
                <a:solidFill>
                  <a:schemeClr val="bg1">
                    <a:lumMod val="50000"/>
                  </a:schemeClr>
                </a:solidFill>
              </a:rPr>
              <a:t>: the explanation in the next slide. </a:t>
            </a:r>
            <a:endParaRPr lang="en-US" sz="1600" dirty="0">
              <a:solidFill>
                <a:schemeClr val="bg1">
                  <a:lumMod val="50000"/>
                </a:schemeClr>
              </a:solidFill>
            </a:endParaRPr>
          </a:p>
        </p:txBody>
      </p:sp>
    </p:spTree>
    <p:extLst>
      <p:ext uri="{BB962C8B-B14F-4D97-AF65-F5344CB8AC3E}">
        <p14:creationId xmlns:p14="http://schemas.microsoft.com/office/powerpoint/2010/main" val="1774938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spc="-10" dirty="0">
                <a:cs typeface="Comic Sans MS"/>
              </a:rPr>
              <a:t>Labyrinth</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4</a:t>
            </a:fld>
            <a:endParaRPr lang="en-US" dirty="0"/>
          </a:p>
        </p:txBody>
      </p:sp>
      <p:sp>
        <p:nvSpPr>
          <p:cNvPr id="16" name="Rectangle 15"/>
          <p:cNvSpPr/>
          <p:nvPr/>
        </p:nvSpPr>
        <p:spPr>
          <a:xfrm>
            <a:off x="609460" y="1591159"/>
            <a:ext cx="444391" cy="4248472"/>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US" spc="-10">
                <a:solidFill>
                  <a:schemeClr val="bg1"/>
                </a:solidFill>
                <a:cs typeface="Comic Sans MS"/>
              </a:rPr>
              <a:t>Labyrinth</a:t>
            </a:r>
            <a:endParaRPr lang="en-US">
              <a:solidFill>
                <a:schemeClr val="bg1"/>
              </a:solidFill>
            </a:endParaRPr>
          </a:p>
        </p:txBody>
      </p:sp>
      <p:cxnSp>
        <p:nvCxnSpPr>
          <p:cNvPr id="18" name="Straight Connector 17"/>
          <p:cNvCxnSpPr>
            <a:stCxn id="16" idx="3"/>
          </p:cNvCxnSpPr>
          <p:nvPr/>
        </p:nvCxnSpPr>
        <p:spPr>
          <a:xfrm>
            <a:off x="1053851" y="3715395"/>
            <a:ext cx="288033"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0" name="Straight Connector 19"/>
          <p:cNvCxnSpPr/>
          <p:nvPr/>
        </p:nvCxnSpPr>
        <p:spPr>
          <a:xfrm flipV="1">
            <a:off x="1341884" y="1640855"/>
            <a:ext cx="0" cy="2074540"/>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flipV="1">
            <a:off x="1341884" y="3715395"/>
            <a:ext cx="0" cy="207454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Arrow Connector 22"/>
          <p:cNvCxnSpPr/>
          <p:nvPr/>
        </p:nvCxnSpPr>
        <p:spPr>
          <a:xfrm>
            <a:off x="1341884" y="1640855"/>
            <a:ext cx="3600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4" name="Straight Arrow Connector 23"/>
          <p:cNvCxnSpPr/>
          <p:nvPr/>
        </p:nvCxnSpPr>
        <p:spPr>
          <a:xfrm>
            <a:off x="1341884" y="5789935"/>
            <a:ext cx="360040" cy="0"/>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5" name="Rectangle 24"/>
          <p:cNvSpPr/>
          <p:nvPr/>
        </p:nvSpPr>
        <p:spPr>
          <a:xfrm>
            <a:off x="1845940" y="1460835"/>
            <a:ext cx="2304256" cy="3589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accent2">
                    <a:lumMod val="75000"/>
                  </a:schemeClr>
                </a:solidFill>
              </a:rPr>
              <a:t>Bony labyrinth</a:t>
            </a:r>
            <a:endParaRPr lang="en-US" sz="1800" dirty="0"/>
          </a:p>
        </p:txBody>
      </p:sp>
      <p:sp>
        <p:nvSpPr>
          <p:cNvPr id="26" name="Rectangle 25"/>
          <p:cNvSpPr/>
          <p:nvPr/>
        </p:nvSpPr>
        <p:spPr>
          <a:xfrm>
            <a:off x="1845940" y="5609915"/>
            <a:ext cx="2304256" cy="35890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dirty="0">
                <a:solidFill>
                  <a:schemeClr val="accent2">
                    <a:lumMod val="75000"/>
                  </a:schemeClr>
                </a:solidFill>
              </a:rPr>
              <a:t>Membranous labyrinth</a:t>
            </a:r>
            <a:endParaRPr lang="en-US" sz="1800" dirty="0"/>
          </a:p>
        </p:txBody>
      </p:sp>
      <p:cxnSp>
        <p:nvCxnSpPr>
          <p:cNvPr id="28" name="Straight Connector 27"/>
          <p:cNvCxnSpPr/>
          <p:nvPr/>
        </p:nvCxnSpPr>
        <p:spPr>
          <a:xfrm>
            <a:off x="4150196" y="1819743"/>
            <a:ext cx="43204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9" name="Straight Connector 28"/>
          <p:cNvCxnSpPr/>
          <p:nvPr/>
        </p:nvCxnSpPr>
        <p:spPr>
          <a:xfrm>
            <a:off x="4150196" y="5609915"/>
            <a:ext cx="432048" cy="0"/>
          </a:xfrm>
          <a:prstGeom prst="line">
            <a:avLst/>
          </a:prstGeom>
        </p:spPr>
        <p:style>
          <a:lnRef idx="1">
            <a:schemeClr val="accent2"/>
          </a:lnRef>
          <a:fillRef idx="0">
            <a:schemeClr val="accent2"/>
          </a:fillRef>
          <a:effectRef idx="0">
            <a:schemeClr val="accent2"/>
          </a:effectRef>
          <a:fontRef idx="minor">
            <a:schemeClr val="tx1"/>
          </a:fontRef>
        </p:style>
      </p:cxnSp>
      <p:sp>
        <p:nvSpPr>
          <p:cNvPr id="31" name="Rectangle 30"/>
          <p:cNvSpPr/>
          <p:nvPr/>
        </p:nvSpPr>
        <p:spPr>
          <a:xfrm>
            <a:off x="4551485" y="4137253"/>
            <a:ext cx="3533977" cy="14726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342900" indent="-342900">
              <a:buAutoNum type="alphaLcPeriod"/>
            </a:pPr>
            <a:r>
              <a:rPr lang="en-US" sz="1600" dirty="0" smtClean="0">
                <a:solidFill>
                  <a:schemeClr val="tx1"/>
                </a:solidFill>
              </a:rPr>
              <a:t>Auditory </a:t>
            </a:r>
            <a:r>
              <a:rPr lang="en-US" sz="1600" dirty="0">
                <a:solidFill>
                  <a:schemeClr val="tx1"/>
                </a:solidFill>
              </a:rPr>
              <a:t>(cochlea for hearing</a:t>
            </a:r>
            <a:r>
              <a:rPr lang="en-US" sz="1600" dirty="0" smtClean="0">
                <a:solidFill>
                  <a:schemeClr val="tx1"/>
                </a:solidFill>
              </a:rPr>
              <a:t>).</a:t>
            </a:r>
          </a:p>
          <a:p>
            <a:pPr marL="342900" indent="-342900">
              <a:buAutoNum type="alphaLcPeriod"/>
            </a:pPr>
            <a:r>
              <a:rPr lang="en-US" sz="1600" dirty="0" smtClean="0">
                <a:solidFill>
                  <a:schemeClr val="tx1"/>
                </a:solidFill>
              </a:rPr>
              <a:t>Non-auditory </a:t>
            </a:r>
            <a:r>
              <a:rPr lang="en-US" sz="1600" dirty="0">
                <a:solidFill>
                  <a:schemeClr val="tx1"/>
                </a:solidFill>
              </a:rPr>
              <a:t>for equilibrium (Vestibular apparatus</a:t>
            </a:r>
            <a:r>
              <a:rPr lang="en-US" sz="1600" dirty="0" smtClean="0">
                <a:solidFill>
                  <a:schemeClr val="tx1"/>
                </a:solidFill>
              </a:rPr>
              <a:t>). </a:t>
            </a:r>
            <a:r>
              <a:rPr lang="en-US" sz="1600" dirty="0">
                <a:solidFill>
                  <a:schemeClr val="tx1"/>
                </a:solidFill>
              </a:rPr>
              <a:t>composed of two </a:t>
            </a:r>
            <a:r>
              <a:rPr lang="en-US" sz="1600" dirty="0" smtClean="0">
                <a:solidFill>
                  <a:schemeClr val="tx1"/>
                </a:solidFill>
              </a:rPr>
              <a:t>parts:</a:t>
            </a:r>
          </a:p>
          <a:p>
            <a:pPr marL="342900" indent="-342900">
              <a:buFont typeface="Arial" panose="020B0604020202020204" pitchFamily="34" charset="0"/>
              <a:buChar char="•"/>
            </a:pPr>
            <a:r>
              <a:rPr lang="en-US" sz="1600" dirty="0" smtClean="0">
                <a:solidFill>
                  <a:schemeClr val="bg2">
                    <a:lumMod val="75000"/>
                  </a:schemeClr>
                </a:solidFill>
              </a:rPr>
              <a:t>Vestibule</a:t>
            </a:r>
            <a:r>
              <a:rPr lang="en-US" sz="1600" dirty="0">
                <a:solidFill>
                  <a:schemeClr val="bg2">
                    <a:lumMod val="75000"/>
                  </a:schemeClr>
                </a:solidFill>
              </a:rPr>
              <a:t>: (Utricle and </a:t>
            </a:r>
            <a:r>
              <a:rPr lang="en-US" sz="1600" dirty="0" smtClean="0">
                <a:solidFill>
                  <a:schemeClr val="bg2">
                    <a:lumMod val="75000"/>
                  </a:schemeClr>
                </a:solidFill>
              </a:rPr>
              <a:t>Saccule).</a:t>
            </a:r>
          </a:p>
          <a:p>
            <a:pPr marL="342900" indent="-342900">
              <a:buFont typeface="Arial" panose="020B0604020202020204" pitchFamily="34" charset="0"/>
              <a:buChar char="•"/>
            </a:pPr>
            <a:r>
              <a:rPr lang="en-US" sz="1600" dirty="0" smtClean="0">
                <a:solidFill>
                  <a:schemeClr val="bg2">
                    <a:lumMod val="75000"/>
                  </a:schemeClr>
                </a:solidFill>
              </a:rPr>
              <a:t>Semicircular </a:t>
            </a:r>
            <a:r>
              <a:rPr lang="en-US" sz="1600" dirty="0">
                <a:solidFill>
                  <a:schemeClr val="bg2">
                    <a:lumMod val="75000"/>
                  </a:schemeClr>
                </a:solidFill>
              </a:rPr>
              <a:t>canals “SCC</a:t>
            </a:r>
            <a:r>
              <a:rPr lang="en-US" sz="1600" dirty="0" smtClean="0">
                <a:solidFill>
                  <a:schemeClr val="bg2">
                    <a:lumMod val="75000"/>
                  </a:schemeClr>
                </a:solidFill>
              </a:rPr>
              <a:t>”.</a:t>
            </a:r>
            <a:endParaRPr lang="en-US" sz="1600" dirty="0">
              <a:solidFill>
                <a:schemeClr val="bg2">
                  <a:lumMod val="75000"/>
                </a:schemeClr>
              </a:solidFill>
            </a:endParaRPr>
          </a:p>
        </p:txBody>
      </p:sp>
      <p:sp>
        <p:nvSpPr>
          <p:cNvPr id="32" name="Rectangle 31"/>
          <p:cNvSpPr/>
          <p:nvPr/>
        </p:nvSpPr>
        <p:spPr>
          <a:xfrm>
            <a:off x="4551485" y="1823495"/>
            <a:ext cx="3533977" cy="14726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a:solidFill>
                  <a:schemeClr val="tx1"/>
                </a:solidFill>
              </a:rPr>
              <a:t>bony cochlea, vestibule &amp; </a:t>
            </a:r>
            <a:r>
              <a:rPr lang="en-US" sz="1600" dirty="0">
                <a:solidFill>
                  <a:schemeClr val="accent4">
                    <a:lumMod val="75000"/>
                  </a:schemeClr>
                </a:solidFill>
              </a:rPr>
              <a:t>3</a:t>
            </a:r>
            <a:r>
              <a:rPr lang="en-US" sz="1600" dirty="0">
                <a:solidFill>
                  <a:schemeClr val="tx1"/>
                </a:solidFill>
              </a:rPr>
              <a:t> bony semicircular canals.</a:t>
            </a:r>
          </a:p>
          <a:p>
            <a:pPr marL="285750" indent="-285750">
              <a:buFont typeface="Arial" panose="020B0604020202020204" pitchFamily="34" charset="0"/>
              <a:buChar char="•"/>
            </a:pPr>
            <a:r>
              <a:rPr lang="en-US" sz="1600" dirty="0">
                <a:solidFill>
                  <a:schemeClr val="tx1"/>
                </a:solidFill>
              </a:rPr>
              <a:t>Enclose the membranous labyrinth. </a:t>
            </a:r>
          </a:p>
        </p:txBody>
      </p:sp>
      <p:pic>
        <p:nvPicPr>
          <p:cNvPr id="41" name="Picture 40"/>
          <p:cNvPicPr>
            <a:picLocks noChangeAspect="1"/>
          </p:cNvPicPr>
          <p:nvPr/>
        </p:nvPicPr>
        <p:blipFill>
          <a:blip r:embed="rId2"/>
          <a:stretch>
            <a:fillRect/>
          </a:stretch>
        </p:blipFill>
        <p:spPr>
          <a:xfrm>
            <a:off x="8085462" y="2418989"/>
            <a:ext cx="3493941" cy="3115326"/>
          </a:xfrm>
          <a:prstGeom prst="rect">
            <a:avLst/>
          </a:prstGeom>
        </p:spPr>
      </p:pic>
      <p:sp>
        <p:nvSpPr>
          <p:cNvPr id="42" name="Rectangle 41"/>
          <p:cNvSpPr/>
          <p:nvPr/>
        </p:nvSpPr>
        <p:spPr>
          <a:xfrm>
            <a:off x="4551485" y="5735903"/>
            <a:ext cx="7027918" cy="584775"/>
          </a:xfrm>
          <a:prstGeom prst="rect">
            <a:avLst/>
          </a:prstGeom>
        </p:spPr>
        <p:txBody>
          <a:bodyPr wrap="square">
            <a:spAutoFit/>
          </a:bodyPr>
          <a:lstStyle/>
          <a:p>
            <a:pPr marL="342900" indent="-342900">
              <a:buFont typeface="Arial" panose="020B0604020202020204" pitchFamily="34" charset="0"/>
              <a:buChar char="•"/>
            </a:pPr>
            <a:r>
              <a:rPr lang="en-US" sz="1600" dirty="0" smtClean="0">
                <a:solidFill>
                  <a:srgbClr val="00B050"/>
                </a:solidFill>
              </a:rPr>
              <a:t>Membranous </a:t>
            </a:r>
            <a:r>
              <a:rPr lang="en-US" sz="1600" dirty="0">
                <a:solidFill>
                  <a:srgbClr val="00B050"/>
                </a:solidFill>
              </a:rPr>
              <a:t>labyrinth has sensory receptors for hearing and equilibrium </a:t>
            </a:r>
            <a:endParaRPr lang="en-US" sz="1600" dirty="0" smtClean="0">
              <a:solidFill>
                <a:srgbClr val="00B050"/>
              </a:solidFill>
            </a:endParaRPr>
          </a:p>
          <a:p>
            <a:pPr marL="342900" indent="-342900">
              <a:buFont typeface="Arial" panose="020B0604020202020204" pitchFamily="34" charset="0"/>
              <a:buChar char="•"/>
            </a:pPr>
            <a:r>
              <a:rPr lang="en-US" sz="1600" dirty="0" smtClean="0">
                <a:solidFill>
                  <a:srgbClr val="00B050"/>
                </a:solidFill>
              </a:rPr>
              <a:t>Vestibular </a:t>
            </a:r>
            <a:r>
              <a:rPr lang="en-US" sz="1600" dirty="0">
                <a:solidFill>
                  <a:srgbClr val="00B050"/>
                </a:solidFill>
              </a:rPr>
              <a:t>apparatus is responsible for equilibrium </a:t>
            </a:r>
          </a:p>
        </p:txBody>
      </p:sp>
      <p:sp>
        <p:nvSpPr>
          <p:cNvPr id="43" name="Rectangle 42"/>
          <p:cNvSpPr/>
          <p:nvPr/>
        </p:nvSpPr>
        <p:spPr>
          <a:xfrm>
            <a:off x="5590356" y="65783"/>
            <a:ext cx="5989047" cy="1077218"/>
          </a:xfrm>
          <a:prstGeom prst="rect">
            <a:avLst/>
          </a:prstGeom>
        </p:spPr>
        <p:txBody>
          <a:bodyPr wrap="square">
            <a:spAutoFit/>
          </a:bodyPr>
          <a:lstStyle/>
          <a:p>
            <a:pPr marL="285750" indent="-285750">
              <a:buFont typeface="Arial" panose="020B0604020202020204" pitchFamily="34" charset="0"/>
              <a:buChar char="•"/>
            </a:pPr>
            <a:r>
              <a:rPr lang="en-US" sz="1600" dirty="0" smtClean="0">
                <a:solidFill>
                  <a:srgbClr val="00B050"/>
                </a:solidFill>
              </a:rPr>
              <a:t>Ampulla or crista </a:t>
            </a:r>
            <a:r>
              <a:rPr lang="en-US" sz="1600" dirty="0" err="1" smtClean="0">
                <a:solidFill>
                  <a:srgbClr val="00B050"/>
                </a:solidFill>
              </a:rPr>
              <a:t>ampullaris</a:t>
            </a:r>
            <a:r>
              <a:rPr lang="en-US" sz="1600" dirty="0" smtClean="0">
                <a:solidFill>
                  <a:srgbClr val="00B050"/>
                </a:solidFill>
              </a:rPr>
              <a:t>: are the dilations at the end of the semicircular canals and they affect the balance.</a:t>
            </a:r>
          </a:p>
          <a:p>
            <a:pPr marL="285750" indent="-285750">
              <a:buFont typeface="Arial" panose="020B0604020202020204" pitchFamily="34" charset="0"/>
              <a:buChar char="•"/>
            </a:pPr>
            <a:r>
              <a:rPr lang="en-US" sz="1600" dirty="0" smtClean="0">
                <a:solidFill>
                  <a:srgbClr val="00B050"/>
                </a:solidFill>
              </a:rPr>
              <a:t>The dilations connect the semicircular canals to the cochlea utricle and saccule: contain the vestibular apparatus (</a:t>
            </a:r>
            <a:r>
              <a:rPr lang="en-US" sz="1600" dirty="0" err="1" smtClean="0">
                <a:solidFill>
                  <a:srgbClr val="00B050"/>
                </a:solidFill>
              </a:rPr>
              <a:t>maculla</a:t>
            </a:r>
            <a:r>
              <a:rPr lang="en-US" sz="1600" dirty="0" smtClean="0">
                <a:solidFill>
                  <a:srgbClr val="00B050"/>
                </a:solidFill>
              </a:rPr>
              <a:t>).</a:t>
            </a:r>
            <a:endParaRPr lang="en-US" sz="1600" dirty="0">
              <a:solidFill>
                <a:srgbClr val="00B050"/>
              </a:solidFill>
            </a:endParaRPr>
          </a:p>
        </p:txBody>
      </p:sp>
    </p:spTree>
    <p:extLst>
      <p:ext uri="{BB962C8B-B14F-4D97-AF65-F5344CB8AC3E}">
        <p14:creationId xmlns:p14="http://schemas.microsoft.com/office/powerpoint/2010/main" val="174580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cs typeface="Comic Sans MS"/>
              </a:rPr>
              <a:t>Macula </a:t>
            </a:r>
            <a:r>
              <a:rPr lang="en-US" sz="3200" spc="-5" dirty="0" smtClean="0">
                <a:cs typeface="Comic Sans MS"/>
              </a:rPr>
              <a:t>(otolith organs) </a:t>
            </a:r>
            <a:r>
              <a:rPr lang="en-US" sz="3200" dirty="0" smtClean="0">
                <a:cs typeface="Comic Sans MS"/>
              </a:rPr>
              <a:t>of utricle </a:t>
            </a:r>
            <a:r>
              <a:rPr lang="en-US" sz="3200" spc="-5" dirty="0" smtClean="0">
                <a:cs typeface="Comic Sans MS"/>
              </a:rPr>
              <a:t>and</a:t>
            </a:r>
            <a:r>
              <a:rPr lang="en-US" sz="3200" spc="-400" dirty="0" smtClean="0">
                <a:cs typeface="Comic Sans MS"/>
              </a:rPr>
              <a:t> </a:t>
            </a:r>
            <a:r>
              <a:rPr lang="en-US" sz="3200" spc="-5" dirty="0" smtClean="0">
                <a:cs typeface="Comic Sans MS"/>
              </a:rPr>
              <a:t>saccule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5</a:t>
            </a:fld>
            <a:endParaRPr lang="en-US" dirty="0"/>
          </a:p>
        </p:txBody>
      </p:sp>
      <p:sp>
        <p:nvSpPr>
          <p:cNvPr id="4" name="Content Placeholder 3"/>
          <p:cNvSpPr>
            <a:spLocks noGrp="1"/>
          </p:cNvSpPr>
          <p:nvPr>
            <p:ph sz="quarter" idx="1"/>
          </p:nvPr>
        </p:nvSpPr>
        <p:spPr>
          <a:xfrm>
            <a:off x="609460" y="1219200"/>
            <a:ext cx="10969943" cy="5135549"/>
          </a:xfrm>
        </p:spPr>
        <p:txBody>
          <a:bodyPr>
            <a:noAutofit/>
          </a:bodyPr>
          <a:lstStyle/>
          <a:p>
            <a:pPr marL="469900" indent="-457200">
              <a:lnSpc>
                <a:spcPct val="150000"/>
              </a:lnSpc>
              <a:buClr>
                <a:schemeClr val="accent2">
                  <a:lumMod val="75000"/>
                </a:schemeClr>
              </a:buClr>
              <a:tabLst>
                <a:tab pos="355600" algn="l"/>
                <a:tab pos="356235" algn="l"/>
              </a:tabLst>
            </a:pPr>
            <a:r>
              <a:rPr lang="en-US" sz="1500" dirty="0"/>
              <a:t>Hair </a:t>
            </a:r>
            <a:r>
              <a:rPr lang="en-US" sz="1500" dirty="0">
                <a:cs typeface="Comic Sans MS"/>
              </a:rPr>
              <a:t>cell synapse with endings of the </a:t>
            </a:r>
            <a:r>
              <a:rPr lang="en-US" sz="1500" dirty="0">
                <a:solidFill>
                  <a:srgbClr val="FF0000"/>
                </a:solidFill>
                <a:cs typeface="Comic Sans MS"/>
              </a:rPr>
              <a:t>vestibular nerve</a:t>
            </a:r>
            <a:r>
              <a:rPr lang="en-US" sz="1500" dirty="0">
                <a:cs typeface="Comic Sans MS"/>
              </a:rPr>
              <a:t>.</a:t>
            </a:r>
            <a:endParaRPr lang="en-US" sz="1500" dirty="0">
              <a:cs typeface="Times New Roman"/>
            </a:endParaRPr>
          </a:p>
          <a:p>
            <a:pPr marL="469900" indent="-457200">
              <a:lnSpc>
                <a:spcPct val="150000"/>
              </a:lnSpc>
              <a:buClr>
                <a:schemeClr val="accent2">
                  <a:lumMod val="75000"/>
                </a:schemeClr>
              </a:buClr>
              <a:tabLst>
                <a:tab pos="355600" algn="l"/>
                <a:tab pos="356235" algn="l"/>
              </a:tabLst>
            </a:pPr>
            <a:r>
              <a:rPr lang="en-US" sz="1500" dirty="0">
                <a:solidFill>
                  <a:srgbClr val="FF0000"/>
                </a:solidFill>
                <a:cs typeface="Comic Sans MS"/>
              </a:rPr>
              <a:t>Hair cell </a:t>
            </a:r>
            <a:r>
              <a:rPr lang="en-US" sz="1500" dirty="0">
                <a:cs typeface="Comic Sans MS"/>
              </a:rPr>
              <a:t>has </a:t>
            </a:r>
            <a:r>
              <a:rPr lang="en-US" sz="1500" dirty="0">
                <a:solidFill>
                  <a:srgbClr val="FADA7A">
                    <a:lumMod val="75000"/>
                  </a:srgbClr>
                </a:solidFill>
              </a:rPr>
              <a:t>30-150</a:t>
            </a:r>
            <a:r>
              <a:rPr lang="en-US" sz="1500" dirty="0">
                <a:cs typeface="Comic Sans MS"/>
              </a:rPr>
              <a:t> </a:t>
            </a:r>
            <a:r>
              <a:rPr lang="en-US" sz="1500" dirty="0">
                <a:solidFill>
                  <a:srgbClr val="FF0000"/>
                </a:solidFill>
                <a:cs typeface="Comic Sans MS"/>
              </a:rPr>
              <a:t>(</a:t>
            </a:r>
            <a:r>
              <a:rPr lang="en-US" sz="1500" dirty="0" err="1">
                <a:solidFill>
                  <a:srgbClr val="FF0000"/>
                </a:solidFill>
                <a:cs typeface="Comic Sans MS"/>
              </a:rPr>
              <a:t>stereocilia</a:t>
            </a:r>
            <a:r>
              <a:rPr lang="en-US" sz="1500" dirty="0">
                <a:solidFill>
                  <a:srgbClr val="FF0000"/>
                </a:solidFill>
                <a:cs typeface="Comic Sans MS"/>
              </a:rPr>
              <a:t>) </a:t>
            </a:r>
            <a:r>
              <a:rPr lang="en-US" sz="1500" dirty="0">
                <a:cs typeface="Comic Sans MS"/>
              </a:rPr>
              <a:t>&amp; one large cilium called </a:t>
            </a:r>
            <a:r>
              <a:rPr lang="en-US" sz="1500" dirty="0" smtClean="0">
                <a:solidFill>
                  <a:srgbClr val="FF0000"/>
                </a:solidFill>
                <a:cs typeface="Comic Sans MS"/>
              </a:rPr>
              <a:t>(</a:t>
            </a:r>
            <a:r>
              <a:rPr lang="en-US" sz="1500" dirty="0" err="1">
                <a:solidFill>
                  <a:srgbClr val="FF0000"/>
                </a:solidFill>
                <a:cs typeface="Comic Sans MS"/>
              </a:rPr>
              <a:t>kinocilium</a:t>
            </a:r>
            <a:r>
              <a:rPr lang="en-US" sz="1500" dirty="0">
                <a:solidFill>
                  <a:srgbClr val="FF0000"/>
                </a:solidFill>
                <a:cs typeface="Comic Sans MS"/>
              </a:rPr>
              <a:t>)</a:t>
            </a:r>
            <a:r>
              <a:rPr lang="en-US" sz="1500" dirty="0">
                <a:cs typeface="Comic Sans MS"/>
              </a:rPr>
              <a:t>.</a:t>
            </a:r>
          </a:p>
          <a:p>
            <a:pPr marL="469900" indent="-457200">
              <a:lnSpc>
                <a:spcPct val="150000"/>
              </a:lnSpc>
              <a:buClr>
                <a:schemeClr val="accent2">
                  <a:lumMod val="75000"/>
                </a:schemeClr>
              </a:buClr>
              <a:tabLst>
                <a:tab pos="355600" algn="l"/>
                <a:tab pos="356235" algn="l"/>
              </a:tabLst>
            </a:pPr>
            <a:r>
              <a:rPr lang="en-US" sz="1500" dirty="0">
                <a:cs typeface="Comic Sans MS"/>
              </a:rPr>
              <a:t>Both connected with thin filamentous attachments.</a:t>
            </a:r>
            <a:endParaRPr lang="en-US" sz="1500" dirty="0">
              <a:cs typeface="Times New Roman"/>
            </a:endParaRPr>
          </a:p>
          <a:p>
            <a:pPr marL="469900" marR="5080" indent="-457200">
              <a:lnSpc>
                <a:spcPct val="150000"/>
              </a:lnSpc>
              <a:buClr>
                <a:schemeClr val="accent2">
                  <a:lumMod val="75000"/>
                </a:schemeClr>
              </a:buClr>
              <a:tabLst>
                <a:tab pos="355600" algn="l"/>
                <a:tab pos="356235" algn="l"/>
                <a:tab pos="1006475" algn="l"/>
                <a:tab pos="1826260" algn="l"/>
                <a:tab pos="3149600" algn="l"/>
                <a:tab pos="3737610" algn="l"/>
              </a:tabLst>
            </a:pPr>
            <a:r>
              <a:rPr lang="en-US" sz="1500" dirty="0">
                <a:cs typeface="Comic Sans MS"/>
              </a:rPr>
              <a:t>All cilium membrane has positive potassium channels.</a:t>
            </a:r>
          </a:p>
          <a:p>
            <a:pPr marL="469900" marR="5080" indent="-457200">
              <a:lnSpc>
                <a:spcPct val="150000"/>
              </a:lnSpc>
              <a:buClr>
                <a:schemeClr val="accent2">
                  <a:lumMod val="75000"/>
                </a:schemeClr>
              </a:buClr>
              <a:tabLst>
                <a:tab pos="355600" algn="l"/>
                <a:tab pos="356235" algn="l"/>
                <a:tab pos="1006475" algn="l"/>
                <a:tab pos="1826260" algn="l"/>
                <a:tab pos="3149600" algn="l"/>
                <a:tab pos="3737610" algn="l"/>
              </a:tabLst>
            </a:pPr>
            <a:r>
              <a:rPr lang="en-US" sz="1500" dirty="0" err="1">
                <a:cs typeface="Comic Sans MS"/>
              </a:rPr>
              <a:t>Otolithes</a:t>
            </a:r>
            <a:r>
              <a:rPr lang="en-US" sz="1500" dirty="0">
                <a:cs typeface="Comic Sans MS"/>
              </a:rPr>
              <a:t> (</a:t>
            </a:r>
            <a:r>
              <a:rPr lang="en-US" sz="1500" dirty="0" err="1">
                <a:cs typeface="Comic Sans MS"/>
              </a:rPr>
              <a:t>statoconia</a:t>
            </a:r>
            <a:r>
              <a:rPr lang="en-US" sz="1500" dirty="0">
                <a:cs typeface="Comic Sans MS"/>
              </a:rPr>
              <a:t>) of calcium carbonate suspended </a:t>
            </a:r>
            <a:endParaRPr lang="en-US" sz="1500" dirty="0" smtClean="0">
              <a:cs typeface="Comic Sans MS"/>
            </a:endParaRPr>
          </a:p>
          <a:p>
            <a:pPr marL="12700" marR="5080" indent="0">
              <a:lnSpc>
                <a:spcPct val="150000"/>
              </a:lnSpc>
              <a:buClr>
                <a:schemeClr val="accent2">
                  <a:lumMod val="75000"/>
                </a:schemeClr>
              </a:buClr>
              <a:buNone/>
              <a:tabLst>
                <a:tab pos="355600" algn="l"/>
                <a:tab pos="356235" algn="l"/>
                <a:tab pos="1006475" algn="l"/>
                <a:tab pos="1826260" algn="l"/>
                <a:tab pos="3149600" algn="l"/>
                <a:tab pos="3737610" algn="l"/>
              </a:tabLst>
            </a:pPr>
            <a:r>
              <a:rPr lang="en-US" sz="1500" dirty="0" smtClean="0">
                <a:cs typeface="Comic Sans MS"/>
              </a:rPr>
              <a:t>       in </a:t>
            </a:r>
            <a:r>
              <a:rPr lang="en-US" sz="1500" dirty="0">
                <a:cs typeface="Comic Sans MS"/>
              </a:rPr>
              <a:t>gelatinous material.</a:t>
            </a:r>
          </a:p>
          <a:p>
            <a:pPr marL="469900" marR="5080" indent="-457200">
              <a:lnSpc>
                <a:spcPct val="150000"/>
              </a:lnSpc>
              <a:buClr>
                <a:schemeClr val="accent2">
                  <a:lumMod val="75000"/>
                </a:schemeClr>
              </a:buClr>
              <a:tabLst>
                <a:tab pos="355600" algn="l"/>
                <a:tab pos="356235" algn="l"/>
                <a:tab pos="1006475" algn="l"/>
                <a:tab pos="1826260" algn="l"/>
                <a:tab pos="3149600" algn="l"/>
                <a:tab pos="3737610" algn="l"/>
              </a:tabLst>
            </a:pPr>
            <a:r>
              <a:rPr lang="en-US" sz="1500" dirty="0">
                <a:cs typeface="Comic Sans MS"/>
              </a:rPr>
              <a:t>Macula of utricle is IN horizontal plane if the head is </a:t>
            </a:r>
            <a:endParaRPr lang="en-US" sz="1500" dirty="0" smtClean="0">
              <a:cs typeface="Comic Sans MS"/>
            </a:endParaRPr>
          </a:p>
          <a:p>
            <a:pPr marL="12700" marR="5080" indent="0">
              <a:lnSpc>
                <a:spcPct val="150000"/>
              </a:lnSpc>
              <a:buClr>
                <a:schemeClr val="accent2">
                  <a:lumMod val="75000"/>
                </a:schemeClr>
              </a:buClr>
              <a:buNone/>
              <a:tabLst>
                <a:tab pos="355600" algn="l"/>
                <a:tab pos="356235" algn="l"/>
                <a:tab pos="1006475" algn="l"/>
                <a:tab pos="1826260" algn="l"/>
                <a:tab pos="3149600" algn="l"/>
                <a:tab pos="3737610" algn="l"/>
              </a:tabLst>
            </a:pPr>
            <a:r>
              <a:rPr lang="en-US" sz="1500" dirty="0">
                <a:cs typeface="Comic Sans MS"/>
              </a:rPr>
              <a:t> </a:t>
            </a:r>
            <a:r>
              <a:rPr lang="en-US" sz="1500" dirty="0" smtClean="0">
                <a:cs typeface="Comic Sans MS"/>
              </a:rPr>
              <a:t>      vertical</a:t>
            </a:r>
            <a:r>
              <a:rPr lang="en-US" sz="1500" dirty="0">
                <a:cs typeface="Comic Sans MS"/>
              </a:rPr>
              <a:t>, so cilia point upwards.</a:t>
            </a:r>
          </a:p>
          <a:p>
            <a:pPr marL="469900" marR="5080" indent="-457200">
              <a:lnSpc>
                <a:spcPct val="150000"/>
              </a:lnSpc>
              <a:buClr>
                <a:schemeClr val="accent2">
                  <a:lumMod val="75000"/>
                </a:schemeClr>
              </a:buClr>
              <a:tabLst>
                <a:tab pos="355600" algn="l"/>
                <a:tab pos="356235" algn="l"/>
                <a:tab pos="1006475" algn="l"/>
                <a:tab pos="1826260" algn="l"/>
                <a:tab pos="3149600" algn="l"/>
                <a:tab pos="3737610" algn="l"/>
              </a:tabLst>
            </a:pPr>
            <a:r>
              <a:rPr lang="en-US" sz="1500" dirty="0">
                <a:cs typeface="Comic Sans MS"/>
              </a:rPr>
              <a:t>Stimulated when the head bends forward &amp; backward &amp; </a:t>
            </a:r>
            <a:r>
              <a:rPr lang="en-US" sz="1500" dirty="0" smtClean="0">
                <a:cs typeface="Comic Sans MS"/>
              </a:rPr>
              <a:t>laterally</a:t>
            </a:r>
            <a:r>
              <a:rPr lang="en-US" sz="1500" dirty="0">
                <a:cs typeface="Comic Sans MS"/>
              </a:rPr>
              <a:t>.</a:t>
            </a:r>
          </a:p>
          <a:p>
            <a:pPr>
              <a:lnSpc>
                <a:spcPct val="150000"/>
              </a:lnSpc>
            </a:pPr>
            <a:r>
              <a:rPr lang="en-US" sz="1500" dirty="0">
                <a:solidFill>
                  <a:srgbClr val="00B050"/>
                </a:solidFill>
              </a:rPr>
              <a:t>Macula of </a:t>
            </a:r>
            <a:r>
              <a:rPr lang="en-US" sz="1500" dirty="0" err="1">
                <a:solidFill>
                  <a:srgbClr val="00B050"/>
                </a:solidFill>
              </a:rPr>
              <a:t>utricule</a:t>
            </a:r>
            <a:r>
              <a:rPr lang="en-US" sz="1500" dirty="0">
                <a:solidFill>
                  <a:srgbClr val="00B050"/>
                </a:solidFill>
              </a:rPr>
              <a:t> place horizontally so the hair cell pointed </a:t>
            </a:r>
            <a:r>
              <a:rPr lang="en-US" sz="1500" dirty="0" smtClean="0">
                <a:solidFill>
                  <a:srgbClr val="00B050"/>
                </a:solidFill>
              </a:rPr>
              <a:t>upward.</a:t>
            </a:r>
            <a:endParaRPr lang="en-US" sz="1500" dirty="0">
              <a:solidFill>
                <a:srgbClr val="00B050"/>
              </a:solidFill>
            </a:endParaRPr>
          </a:p>
          <a:p>
            <a:pPr>
              <a:lnSpc>
                <a:spcPct val="150000"/>
              </a:lnSpc>
            </a:pPr>
            <a:r>
              <a:rPr lang="en-US" sz="1500" dirty="0">
                <a:solidFill>
                  <a:srgbClr val="00B050"/>
                </a:solidFill>
              </a:rPr>
              <a:t>Macula of saccule place in lateral wall and vertically so the hair cell </a:t>
            </a:r>
            <a:endParaRPr lang="en-US" sz="1500" dirty="0" smtClean="0">
              <a:solidFill>
                <a:srgbClr val="00B050"/>
              </a:solidFill>
            </a:endParaRPr>
          </a:p>
          <a:p>
            <a:pPr marL="0" indent="0">
              <a:lnSpc>
                <a:spcPct val="150000"/>
              </a:lnSpc>
              <a:buNone/>
            </a:pPr>
            <a:r>
              <a:rPr lang="en-US" sz="1500" dirty="0">
                <a:solidFill>
                  <a:srgbClr val="00B050"/>
                </a:solidFill>
              </a:rPr>
              <a:t> </a:t>
            </a:r>
            <a:r>
              <a:rPr lang="en-US" sz="1500" dirty="0" smtClean="0">
                <a:solidFill>
                  <a:srgbClr val="00B050"/>
                </a:solidFill>
              </a:rPr>
              <a:t>     pointed laterally.</a:t>
            </a:r>
            <a:endParaRPr lang="en-US" sz="1500" dirty="0">
              <a:solidFill>
                <a:srgbClr val="00B050"/>
              </a:solidFill>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7713" t="3800" r="17713" b="3800"/>
          <a:stretch/>
        </p:blipFill>
        <p:spPr>
          <a:xfrm>
            <a:off x="6670476" y="1219200"/>
            <a:ext cx="4908926" cy="4937760"/>
          </a:xfrm>
          <a:prstGeom prst="rect">
            <a:avLst/>
          </a:prstGeom>
        </p:spPr>
      </p:pic>
      <p:sp>
        <p:nvSpPr>
          <p:cNvPr id="7" name="TextBox 6"/>
          <p:cNvSpPr txBox="1"/>
          <p:nvPr/>
        </p:nvSpPr>
        <p:spPr>
          <a:xfrm>
            <a:off x="9690407" y="1340768"/>
            <a:ext cx="1884590" cy="400110"/>
          </a:xfrm>
          <a:prstGeom prst="rect">
            <a:avLst/>
          </a:prstGeom>
          <a:noFill/>
        </p:spPr>
        <p:txBody>
          <a:bodyPr wrap="square" rtlCol="0">
            <a:spAutoFit/>
          </a:bodyPr>
          <a:lstStyle/>
          <a:p>
            <a:pPr algn="ctr"/>
            <a:r>
              <a:rPr lang="en-US" dirty="0" smtClean="0">
                <a:solidFill>
                  <a:schemeClr val="bg1">
                    <a:lumMod val="50000"/>
                  </a:schemeClr>
                </a:solidFill>
              </a:rPr>
              <a:t>Extra picture </a:t>
            </a:r>
            <a:endParaRPr lang="en-US" dirty="0">
              <a:solidFill>
                <a:schemeClr val="bg1">
                  <a:lumMod val="50000"/>
                </a:schemeClr>
              </a:solidFill>
            </a:endParaRPr>
          </a:p>
        </p:txBody>
      </p:sp>
      <p:sp>
        <p:nvSpPr>
          <p:cNvPr id="9" name="Rectangle 8"/>
          <p:cNvSpPr/>
          <p:nvPr/>
        </p:nvSpPr>
        <p:spPr>
          <a:xfrm>
            <a:off x="1121890" y="6354749"/>
            <a:ext cx="9945081" cy="553998"/>
          </a:xfrm>
          <a:prstGeom prst="rect">
            <a:avLst/>
          </a:prstGeom>
        </p:spPr>
        <p:txBody>
          <a:bodyPr wrap="square">
            <a:spAutoFit/>
          </a:bodyPr>
          <a:lstStyle/>
          <a:p>
            <a:pPr marL="285750" indent="-285750">
              <a:buFont typeface="Arial" panose="020B0604020202020204" pitchFamily="34" charset="0"/>
              <a:buChar char="•"/>
            </a:pPr>
            <a:r>
              <a:rPr lang="en-US" sz="1500" dirty="0" err="1" smtClean="0">
                <a:solidFill>
                  <a:srgbClr val="00B050"/>
                </a:solidFill>
              </a:rPr>
              <a:t>Stereocilia</a:t>
            </a:r>
            <a:r>
              <a:rPr lang="en-US" sz="1500" dirty="0" smtClean="0">
                <a:solidFill>
                  <a:srgbClr val="00B050"/>
                </a:solidFill>
              </a:rPr>
              <a:t> then comes the gelatinous material then the </a:t>
            </a:r>
            <a:r>
              <a:rPr lang="en-US" sz="1500" dirty="0">
                <a:solidFill>
                  <a:srgbClr val="00B050"/>
                </a:solidFill>
              </a:rPr>
              <a:t>C</a:t>
            </a:r>
            <a:r>
              <a:rPr lang="en-US" sz="1500" dirty="0" smtClean="0">
                <a:solidFill>
                  <a:srgbClr val="00B050"/>
                </a:solidFill>
              </a:rPr>
              <a:t>a carbonate.</a:t>
            </a:r>
          </a:p>
          <a:p>
            <a:pPr marL="285750" indent="-285750">
              <a:buFont typeface="Arial" panose="020B0604020202020204" pitchFamily="34" charset="0"/>
              <a:buChar char="•"/>
            </a:pPr>
            <a:r>
              <a:rPr lang="en-US" sz="1500" dirty="0" smtClean="0">
                <a:solidFill>
                  <a:srgbClr val="00B050"/>
                </a:solidFill>
              </a:rPr>
              <a:t>Gelatinous material is to exaggerate the movement and its stronger with the </a:t>
            </a:r>
            <a:r>
              <a:rPr lang="en-US" sz="1500" dirty="0" err="1" smtClean="0">
                <a:solidFill>
                  <a:srgbClr val="00B050"/>
                </a:solidFill>
              </a:rPr>
              <a:t>otoconia</a:t>
            </a:r>
            <a:r>
              <a:rPr lang="en-US" sz="1500" dirty="0" smtClean="0">
                <a:solidFill>
                  <a:srgbClr val="00B050"/>
                </a:solidFill>
              </a:rPr>
              <a:t> on the top of it.</a:t>
            </a:r>
            <a:endParaRPr lang="en-US" sz="1500" dirty="0">
              <a:solidFill>
                <a:srgbClr val="00B050"/>
              </a:solidFill>
            </a:endParaRPr>
          </a:p>
        </p:txBody>
      </p:sp>
    </p:spTree>
    <p:extLst>
      <p:ext uri="{BB962C8B-B14F-4D97-AF65-F5344CB8AC3E}">
        <p14:creationId xmlns:p14="http://schemas.microsoft.com/office/powerpoint/2010/main" val="3192212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Hair cells</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6</a:t>
            </a:fld>
            <a:endParaRPr lang="en-US" dirty="0"/>
          </a:p>
        </p:txBody>
      </p:sp>
      <p:sp>
        <p:nvSpPr>
          <p:cNvPr id="5" name="TextBox 4"/>
          <p:cNvSpPr txBox="1"/>
          <p:nvPr/>
        </p:nvSpPr>
        <p:spPr>
          <a:xfrm>
            <a:off x="9587369" y="0"/>
            <a:ext cx="2592288"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graphicFrame>
        <p:nvGraphicFramePr>
          <p:cNvPr id="6" name="Table 5"/>
          <p:cNvGraphicFramePr>
            <a:graphicFrameLocks noGrp="1"/>
          </p:cNvGraphicFramePr>
          <p:nvPr>
            <p:extLst>
              <p:ext uri="{D42A27DB-BD31-4B8C-83A1-F6EECF244321}">
                <p14:modId xmlns:p14="http://schemas.microsoft.com/office/powerpoint/2010/main" val="3149699793"/>
              </p:ext>
            </p:extLst>
          </p:nvPr>
        </p:nvGraphicFramePr>
        <p:xfrm>
          <a:off x="609458" y="1268761"/>
          <a:ext cx="10969944" cy="2356122"/>
        </p:xfrm>
        <a:graphic>
          <a:graphicData uri="http://schemas.openxmlformats.org/drawingml/2006/table">
            <a:tbl>
              <a:tblPr firstRow="1" bandRow="1">
                <a:tableStyleId>{5DA37D80-6434-44D0-A028-1B22A696006F}</a:tableStyleId>
              </a:tblPr>
              <a:tblGrid>
                <a:gridCol w="5484972">
                  <a:extLst>
                    <a:ext uri="{9D8B030D-6E8A-4147-A177-3AD203B41FA5}">
                      <a16:colId xmlns:a16="http://schemas.microsoft.com/office/drawing/2014/main" xmlns="" val="20000"/>
                    </a:ext>
                  </a:extLst>
                </a:gridCol>
                <a:gridCol w="5484972">
                  <a:extLst>
                    <a:ext uri="{9D8B030D-6E8A-4147-A177-3AD203B41FA5}">
                      <a16:colId xmlns:a16="http://schemas.microsoft.com/office/drawing/2014/main" xmlns="" val="20001"/>
                    </a:ext>
                  </a:extLst>
                </a:gridCol>
              </a:tblGrid>
              <a:tr h="339826">
                <a:tc gridSpan="2">
                  <a:txBody>
                    <a:bodyPr/>
                    <a:lstStyle/>
                    <a:p>
                      <a:pPr algn="ctr"/>
                      <a:r>
                        <a:rPr kumimoji="0" lang="en-US" sz="1800" b="0" i="0" u="none" kern="1200" baseline="0" dirty="0" smtClean="0">
                          <a:ln>
                            <a:noFill/>
                          </a:ln>
                          <a:solidFill>
                            <a:schemeClr val="bg1"/>
                          </a:solidFill>
                          <a:latin typeface="+mn-lt"/>
                          <a:ea typeface="+mn-ea"/>
                          <a:cs typeface="+mn-cs"/>
                        </a:rPr>
                        <a:t>Hair cells</a:t>
                      </a:r>
                      <a:endParaRPr kumimoji="0" lang="en-US" sz="1800" b="0" i="0" u="none" kern="1200" baseline="0" dirty="0">
                        <a:ln>
                          <a:noFill/>
                        </a:ln>
                        <a:solidFill>
                          <a:schemeClr val="bg1"/>
                        </a:solidFill>
                        <a:latin typeface="+mn-lt"/>
                        <a:ea typeface="+mn-ea"/>
                        <a:cs typeface="+mn-cs"/>
                      </a:endParaRPr>
                    </a:p>
                  </a:txBody>
                  <a:tcPr>
                    <a:solidFill>
                      <a:schemeClr val="accent2">
                        <a:lumMod val="40000"/>
                        <a:lumOff val="60000"/>
                      </a:schemeClr>
                    </a:solidFill>
                  </a:tcPr>
                </a:tc>
                <a:tc hMerge="1">
                  <a:txBody>
                    <a:bodyPr/>
                    <a:lstStyle/>
                    <a:p>
                      <a:pPr algn="ctr"/>
                      <a:endParaRPr lang="en-US" sz="1800" b="0" dirty="0">
                        <a:ln>
                          <a:noFill/>
                        </a:ln>
                        <a:solidFill>
                          <a:schemeClr val="accent2">
                            <a:lumMod val="75000"/>
                          </a:schemeClr>
                        </a:solidFill>
                        <a:latin typeface="+mn-lt"/>
                      </a:endParaRPr>
                    </a:p>
                  </a:txBody>
                  <a:tcPr>
                    <a:solidFill>
                      <a:schemeClr val="bg1"/>
                    </a:solidFill>
                  </a:tcPr>
                </a:tc>
                <a:extLst>
                  <a:ext uri="{0D108BD9-81ED-4DB2-BD59-A6C34878D82A}">
                    <a16:rowId xmlns:a16="http://schemas.microsoft.com/office/drawing/2014/main" xmlns="" val="4277584229"/>
                  </a:ext>
                </a:extLst>
              </a:tr>
              <a:tr h="339826">
                <a:tc>
                  <a:txBody>
                    <a:bodyPr/>
                    <a:lstStyle/>
                    <a:p>
                      <a:pPr algn="ctr"/>
                      <a:r>
                        <a:rPr lang="en-US" sz="1800" b="0" i="0" u="none" dirty="0" smtClean="0">
                          <a:ln>
                            <a:noFill/>
                          </a:ln>
                          <a:solidFill>
                            <a:schemeClr val="accent2">
                              <a:lumMod val="75000"/>
                            </a:schemeClr>
                          </a:solidFill>
                        </a:rPr>
                        <a:t>Hair</a:t>
                      </a:r>
                      <a:r>
                        <a:rPr lang="en-US" sz="1800" b="0" i="0" u="none" baseline="0" dirty="0" smtClean="0">
                          <a:ln>
                            <a:noFill/>
                          </a:ln>
                          <a:solidFill>
                            <a:schemeClr val="accent2">
                              <a:lumMod val="75000"/>
                            </a:schemeClr>
                          </a:solidFill>
                        </a:rPr>
                        <a:t> cells in utricle</a:t>
                      </a:r>
                      <a:endParaRPr lang="en-US" sz="1800" b="0" i="0" u="none" dirty="0">
                        <a:ln>
                          <a:noFill/>
                        </a:ln>
                        <a:solidFill>
                          <a:schemeClr val="accent2">
                            <a:lumMod val="75000"/>
                          </a:schemeClr>
                        </a:solidFill>
                      </a:endParaRPr>
                    </a:p>
                  </a:txBody>
                  <a:tcPr>
                    <a:solidFill>
                      <a:schemeClr val="bg1"/>
                    </a:solidFill>
                  </a:tcPr>
                </a:tc>
                <a:tc>
                  <a:txBody>
                    <a:bodyPr/>
                    <a:lstStyle/>
                    <a:p>
                      <a:pPr algn="ctr"/>
                      <a:r>
                        <a:rPr lang="en-US" sz="1800" b="0" i="0" u="none" dirty="0" smtClean="0">
                          <a:ln>
                            <a:noFill/>
                          </a:ln>
                          <a:solidFill>
                            <a:schemeClr val="accent2">
                              <a:lumMod val="75000"/>
                            </a:schemeClr>
                          </a:solidFill>
                        </a:rPr>
                        <a:t>Hair cells in saccule</a:t>
                      </a:r>
                      <a:endParaRPr lang="en-US" sz="1800" b="0" i="0" u="none" dirty="0">
                        <a:ln>
                          <a:noFill/>
                        </a:ln>
                        <a:solidFill>
                          <a:schemeClr val="accent2">
                            <a:lumMod val="75000"/>
                          </a:schemeClr>
                        </a:solidFill>
                        <a:latin typeface="+mn-lt"/>
                      </a:endParaRPr>
                    </a:p>
                  </a:txBody>
                  <a:tcPr>
                    <a:solidFill>
                      <a:schemeClr val="bg1"/>
                    </a:solidFill>
                  </a:tcPr>
                </a:tc>
                <a:extLst>
                  <a:ext uri="{0D108BD9-81ED-4DB2-BD59-A6C34878D82A}">
                    <a16:rowId xmlns:a16="http://schemas.microsoft.com/office/drawing/2014/main" xmlns="" val="10000"/>
                  </a:ext>
                </a:extLst>
              </a:tr>
              <a:tr h="1624602">
                <a:tc>
                  <a:txBody>
                    <a:bodyPr/>
                    <a:lstStyle/>
                    <a:p>
                      <a:pPr marL="12700">
                        <a:lnSpc>
                          <a:spcPct val="100000"/>
                        </a:lnSpc>
                        <a:spcBef>
                          <a:spcPts val="625"/>
                        </a:spcBef>
                        <a:buClr>
                          <a:schemeClr val="tx1"/>
                        </a:buClr>
                      </a:pPr>
                      <a:r>
                        <a:rPr lang="en-US" sz="1600" i="0" u="none" dirty="0" smtClean="0"/>
                        <a:t>Person in</a:t>
                      </a:r>
                      <a:r>
                        <a:rPr lang="en-US" sz="1600" i="0" u="none" spc="-114" dirty="0" smtClean="0"/>
                        <a:t> </a:t>
                      </a:r>
                      <a:r>
                        <a:rPr lang="en-US" sz="1600" i="0" u="none" dirty="0" smtClean="0"/>
                        <a:t>upright</a:t>
                      </a:r>
                      <a:r>
                        <a:rPr lang="en-US" sz="1600" i="0" u="none" baseline="0" dirty="0" smtClean="0"/>
                        <a:t> </a:t>
                      </a:r>
                      <a:r>
                        <a:rPr lang="en-US" sz="1600" i="0" u="none" dirty="0" smtClean="0"/>
                        <a:t>position: </a:t>
                      </a:r>
                      <a:r>
                        <a:rPr lang="en-US" sz="1600" i="0" u="none" spc="-5" dirty="0" smtClean="0"/>
                        <a:t>(head</a:t>
                      </a:r>
                      <a:r>
                        <a:rPr lang="en-US" sz="1600" i="0" u="none" spc="-130" dirty="0" smtClean="0"/>
                        <a:t> </a:t>
                      </a:r>
                      <a:r>
                        <a:rPr lang="en-US" sz="1600" i="0" u="none" spc="-5" dirty="0" smtClean="0"/>
                        <a:t>vertical)</a:t>
                      </a:r>
                      <a:endParaRPr lang="en-US" sz="1600" i="0" u="none" dirty="0" smtClean="0"/>
                    </a:p>
                    <a:p>
                      <a:pPr marL="527051" marR="154305" indent="-285750">
                        <a:lnSpc>
                          <a:spcPct val="100000"/>
                        </a:lnSpc>
                        <a:spcBef>
                          <a:spcPts val="650"/>
                        </a:spcBef>
                        <a:buClr>
                          <a:schemeClr val="tx1"/>
                        </a:buClr>
                        <a:buSzPct val="83928"/>
                        <a:buFont typeface="Arial" charset="0"/>
                        <a:buChar char="•"/>
                        <a:tabLst>
                          <a:tab pos="488315" algn="l"/>
                        </a:tabLst>
                      </a:pPr>
                      <a:r>
                        <a:rPr lang="en-US" sz="1600" i="0" u="none" spc="-5" dirty="0" smtClean="0"/>
                        <a:t>Macula in </a:t>
                      </a:r>
                      <a:r>
                        <a:rPr lang="en-US" sz="1600" i="0" u="none" spc="-10" dirty="0" smtClean="0">
                          <a:solidFill>
                            <a:srgbClr val="FF0000"/>
                          </a:solidFill>
                        </a:rPr>
                        <a:t>horizontal</a:t>
                      </a:r>
                      <a:r>
                        <a:rPr lang="en-US" sz="1600" i="0" u="none" spc="-10" dirty="0" smtClean="0"/>
                        <a:t>  </a:t>
                      </a:r>
                      <a:r>
                        <a:rPr lang="en-US" sz="1600" i="0" u="none" spc="-5" dirty="0" smtClean="0"/>
                        <a:t>plane.</a:t>
                      </a:r>
                      <a:endParaRPr lang="en-US" sz="1600" i="0" u="none" dirty="0" smtClean="0"/>
                    </a:p>
                    <a:p>
                      <a:pPr marL="527051" marR="1235075" indent="-285750">
                        <a:lnSpc>
                          <a:spcPct val="100000"/>
                        </a:lnSpc>
                        <a:spcBef>
                          <a:spcPts val="675"/>
                        </a:spcBef>
                        <a:buClr>
                          <a:schemeClr val="tx1"/>
                        </a:buClr>
                        <a:buSzPct val="83928"/>
                        <a:buFont typeface="Arial" charset="0"/>
                        <a:buChar char="•"/>
                        <a:tabLst>
                          <a:tab pos="488315" algn="l"/>
                        </a:tabLst>
                      </a:pPr>
                      <a:r>
                        <a:rPr lang="en-US" sz="1600" i="0" u="none" spc="-10" dirty="0" smtClean="0"/>
                        <a:t>Hairs</a:t>
                      </a:r>
                      <a:r>
                        <a:rPr lang="en-US" sz="1600" i="0" u="none" spc="-70" dirty="0" smtClean="0"/>
                        <a:t> </a:t>
                      </a:r>
                      <a:r>
                        <a:rPr lang="en-US" sz="1600" i="0" u="none" spc="-5" dirty="0" smtClean="0"/>
                        <a:t>pointing </a:t>
                      </a:r>
                      <a:r>
                        <a:rPr lang="en-US" sz="1600" i="0" u="none" spc="-10" dirty="0" smtClean="0">
                          <a:solidFill>
                            <a:srgbClr val="FF0000"/>
                          </a:solidFill>
                        </a:rPr>
                        <a:t>upwards</a:t>
                      </a:r>
                      <a:r>
                        <a:rPr lang="en-US" sz="1600" i="0" u="none" spc="-10" dirty="0" smtClean="0"/>
                        <a:t>.</a:t>
                      </a:r>
                      <a:endParaRPr lang="en-US" sz="1600" i="0" u="none" dirty="0" smtClean="0"/>
                    </a:p>
                    <a:p>
                      <a:pPr marL="527051" marR="85090" indent="-285750" algn="l" defTabSz="914400" rtl="0" eaLnBrk="1" fontAlgn="auto" latinLnBrk="0" hangingPunct="1">
                        <a:lnSpc>
                          <a:spcPct val="100000"/>
                        </a:lnSpc>
                        <a:spcBef>
                          <a:spcPts val="670"/>
                        </a:spcBef>
                        <a:spcAft>
                          <a:spcPts val="0"/>
                        </a:spcAft>
                        <a:buClr>
                          <a:schemeClr val="tx1"/>
                        </a:buClr>
                        <a:buSzPct val="83928"/>
                        <a:buFont typeface="Arial" charset="0"/>
                        <a:buChar char="•"/>
                        <a:tabLst>
                          <a:tab pos="488315" algn="l"/>
                        </a:tabLst>
                        <a:defRPr/>
                      </a:pPr>
                      <a:r>
                        <a:rPr lang="en-US" sz="1600" i="0" u="none" spc="-10" dirty="0" smtClean="0"/>
                        <a:t>Hair </a:t>
                      </a:r>
                      <a:r>
                        <a:rPr lang="en-US" sz="1600" i="0" u="none" spc="-5" dirty="0" smtClean="0"/>
                        <a:t>cells </a:t>
                      </a:r>
                      <a:r>
                        <a:rPr lang="en-US" sz="1600" i="0" u="none" spc="-10" dirty="0" smtClean="0"/>
                        <a:t>signal </a:t>
                      </a:r>
                      <a:r>
                        <a:rPr lang="en-US" sz="1600" i="0" u="none" spc="-5" dirty="0" smtClean="0"/>
                        <a:t>head movements </a:t>
                      </a:r>
                      <a:r>
                        <a:rPr lang="en-US" sz="1600" i="0" u="none" spc="-10" dirty="0" smtClean="0"/>
                        <a:t>in </a:t>
                      </a:r>
                      <a:r>
                        <a:rPr lang="en-US" sz="1600" i="0" u="none" spc="-5" dirty="0" smtClean="0">
                          <a:solidFill>
                            <a:srgbClr val="FF0000"/>
                          </a:solidFill>
                        </a:rPr>
                        <a:t>any </a:t>
                      </a:r>
                      <a:r>
                        <a:rPr lang="en-US" sz="1600" i="0" u="none" spc="-10" dirty="0" smtClean="0">
                          <a:solidFill>
                            <a:srgbClr val="FF0000"/>
                          </a:solidFill>
                        </a:rPr>
                        <a:t>direction </a:t>
                      </a:r>
                      <a:r>
                        <a:rPr kumimoji="0" lang="en-US" sz="1600" i="0" u="none" kern="1200" dirty="0" smtClean="0">
                          <a:effectLst/>
                        </a:rPr>
                        <a:t>➞</a:t>
                      </a:r>
                      <a:r>
                        <a:rPr lang="en-US" sz="1600" i="0" u="none" spc="-5" baseline="0" dirty="0" smtClean="0"/>
                        <a:t> </a:t>
                      </a:r>
                      <a:r>
                        <a:rPr lang="en-US" sz="1600" i="0" u="none" spc="-10" dirty="0" smtClean="0"/>
                        <a:t>inform the brain </a:t>
                      </a:r>
                      <a:r>
                        <a:rPr lang="en-US" sz="1600" i="0" u="none" spc="-5" dirty="0" smtClean="0"/>
                        <a:t>of orientation of head</a:t>
                      </a:r>
                      <a:r>
                        <a:rPr lang="en-US" sz="1600" i="0" u="none" spc="-25" dirty="0" smtClean="0"/>
                        <a:t> </a:t>
                      </a:r>
                      <a:r>
                        <a:rPr lang="en-US" sz="1600" i="0" u="none" spc="-10" dirty="0" smtClean="0"/>
                        <a:t>in</a:t>
                      </a:r>
                      <a:r>
                        <a:rPr lang="en-US" sz="1600" i="0" u="none" spc="0" baseline="0" dirty="0" smtClean="0"/>
                        <a:t> </a:t>
                      </a:r>
                      <a:r>
                        <a:rPr lang="en-US" sz="1600" i="0" u="none" spc="-5" dirty="0" smtClean="0"/>
                        <a:t>space</a:t>
                      </a:r>
                      <a:r>
                        <a:rPr lang="en-US" sz="1600" i="0" u="none" spc="0" dirty="0" smtClean="0">
                          <a:ln>
                            <a:solidFill>
                              <a:schemeClr val="tx1">
                                <a:lumMod val="50000"/>
                                <a:lumOff val="50000"/>
                              </a:schemeClr>
                            </a:solidFill>
                          </a:ln>
                        </a:rPr>
                        <a:t>.</a:t>
                      </a:r>
                      <a:endParaRPr lang="en-US" sz="1600" b="0" i="0" u="none" dirty="0">
                        <a:latin typeface="+mn-lt"/>
                        <a:cs typeface="Comic Sans MS"/>
                      </a:endParaRPr>
                    </a:p>
                  </a:txBody>
                  <a:tcPr>
                    <a:solidFill>
                      <a:schemeClr val="bg1"/>
                    </a:solidFill>
                  </a:tcPr>
                </a:tc>
                <a:tc>
                  <a:txBody>
                    <a:bodyPr/>
                    <a:lstStyle/>
                    <a:p>
                      <a:pPr algn="l">
                        <a:lnSpc>
                          <a:spcPct val="100000"/>
                        </a:lnSpc>
                        <a:buClr>
                          <a:schemeClr val="tx1"/>
                        </a:buClr>
                      </a:pPr>
                      <a:r>
                        <a:rPr lang="en-US" sz="1600" i="0" u="none" dirty="0" smtClean="0"/>
                        <a:t>Person in upright</a:t>
                      </a:r>
                      <a:r>
                        <a:rPr lang="en-US" sz="1600" i="0" u="none" spc="-110" dirty="0" smtClean="0"/>
                        <a:t> </a:t>
                      </a:r>
                      <a:r>
                        <a:rPr lang="en-US" sz="1600" i="0" u="none" spc="-5" dirty="0" smtClean="0"/>
                        <a:t>position:</a:t>
                      </a:r>
                      <a:r>
                        <a:rPr lang="en-US" sz="1600" i="0" u="none" spc="0" baseline="0" dirty="0" smtClean="0"/>
                        <a:t> </a:t>
                      </a:r>
                      <a:r>
                        <a:rPr lang="en-US" sz="1600" i="0" u="none" spc="-5" dirty="0" smtClean="0"/>
                        <a:t>(head</a:t>
                      </a:r>
                      <a:r>
                        <a:rPr lang="en-US" sz="1600" i="0" u="none" spc="-85" dirty="0" smtClean="0"/>
                        <a:t> </a:t>
                      </a:r>
                      <a:r>
                        <a:rPr lang="en-US" sz="1600" i="0" u="none" spc="-5" dirty="0" smtClean="0"/>
                        <a:t>vertical)</a:t>
                      </a:r>
                      <a:endParaRPr lang="en-US" sz="1600" i="0" u="none" dirty="0" smtClean="0"/>
                    </a:p>
                    <a:p>
                      <a:pPr marL="691515" indent="-285750">
                        <a:lnSpc>
                          <a:spcPct val="100000"/>
                        </a:lnSpc>
                        <a:spcBef>
                          <a:spcPts val="650"/>
                        </a:spcBef>
                        <a:buClr>
                          <a:schemeClr val="tx1"/>
                        </a:buClr>
                        <a:buSzPct val="83928"/>
                        <a:buFont typeface="Arial" charset="0"/>
                        <a:buChar char="•"/>
                        <a:tabLst>
                          <a:tab pos="652780" algn="l"/>
                        </a:tabLst>
                      </a:pPr>
                      <a:r>
                        <a:rPr lang="en-US" sz="1600" i="0" u="none" spc="-5" dirty="0" smtClean="0"/>
                        <a:t>Macula </a:t>
                      </a:r>
                      <a:r>
                        <a:rPr lang="en-US" sz="1600" i="0" u="none" spc="-10" dirty="0" smtClean="0"/>
                        <a:t>in</a:t>
                      </a:r>
                      <a:r>
                        <a:rPr lang="en-US" sz="1600" i="0" u="none" spc="-65" dirty="0" smtClean="0"/>
                        <a:t> </a:t>
                      </a:r>
                      <a:r>
                        <a:rPr lang="en-US" sz="1600" i="0" u="none" spc="-10" dirty="0" smtClean="0">
                          <a:solidFill>
                            <a:srgbClr val="FF0000"/>
                          </a:solidFill>
                        </a:rPr>
                        <a:t>vertical</a:t>
                      </a:r>
                      <a:r>
                        <a:rPr lang="en-US" sz="1600" i="0" u="none" spc="0" baseline="0" dirty="0" smtClean="0"/>
                        <a:t> </a:t>
                      </a:r>
                      <a:r>
                        <a:rPr lang="en-US" sz="1600" i="0" u="none" spc="-5" dirty="0" smtClean="0"/>
                        <a:t>plane.</a:t>
                      </a:r>
                      <a:endParaRPr lang="en-US" sz="1600" i="0" u="none" dirty="0" smtClean="0"/>
                    </a:p>
                    <a:p>
                      <a:pPr marL="691515" marR="1174750" indent="-285750">
                        <a:lnSpc>
                          <a:spcPct val="100000"/>
                        </a:lnSpc>
                        <a:spcBef>
                          <a:spcPts val="670"/>
                        </a:spcBef>
                        <a:buClr>
                          <a:schemeClr val="tx1"/>
                        </a:buClr>
                        <a:buSzPct val="83928"/>
                        <a:buFont typeface="Arial" charset="0"/>
                        <a:buChar char="•"/>
                        <a:tabLst>
                          <a:tab pos="652780" algn="l"/>
                        </a:tabLst>
                      </a:pPr>
                      <a:r>
                        <a:rPr lang="en-US" sz="1600" i="0" u="none" spc="-10" dirty="0" smtClean="0"/>
                        <a:t>Hairs</a:t>
                      </a:r>
                      <a:r>
                        <a:rPr lang="en-US" sz="1600" i="0" u="none" spc="-70" dirty="0" smtClean="0"/>
                        <a:t> </a:t>
                      </a:r>
                      <a:r>
                        <a:rPr lang="en-US" sz="1600" i="0" u="none" spc="-5" dirty="0" smtClean="0"/>
                        <a:t>pointing </a:t>
                      </a:r>
                      <a:r>
                        <a:rPr lang="en-US" sz="1600" i="0" u="none" spc="-5" dirty="0" smtClean="0">
                          <a:solidFill>
                            <a:srgbClr val="FF0000"/>
                          </a:solidFill>
                        </a:rPr>
                        <a:t>laterally</a:t>
                      </a:r>
                      <a:r>
                        <a:rPr lang="en-US" sz="1600" i="0" u="none" spc="-5" dirty="0" smtClean="0"/>
                        <a:t>.</a:t>
                      </a:r>
                      <a:endParaRPr lang="en-US" sz="1600" i="0" u="none" dirty="0" smtClean="0"/>
                    </a:p>
                    <a:p>
                      <a:pPr marL="691515" marR="439420" indent="-285750">
                        <a:lnSpc>
                          <a:spcPct val="100000"/>
                        </a:lnSpc>
                        <a:spcBef>
                          <a:spcPts val="670"/>
                        </a:spcBef>
                        <a:buClr>
                          <a:schemeClr val="tx1"/>
                        </a:buClr>
                        <a:buSzPct val="83928"/>
                        <a:buFont typeface="Arial" charset="0"/>
                        <a:buChar char="•"/>
                        <a:tabLst>
                          <a:tab pos="652780" algn="l"/>
                          <a:tab pos="1638935" algn="l"/>
                          <a:tab pos="2790190" algn="l"/>
                        </a:tabLst>
                      </a:pPr>
                      <a:r>
                        <a:rPr lang="en-US" sz="1600" i="0" u="none" spc="-10" dirty="0" smtClean="0"/>
                        <a:t>Hair </a:t>
                      </a:r>
                      <a:r>
                        <a:rPr lang="en-US" sz="1600" i="0" u="none" spc="-5" dirty="0" smtClean="0"/>
                        <a:t>cells</a:t>
                      </a:r>
                      <a:r>
                        <a:rPr lang="en-US" sz="1600" i="0" u="none" spc="-50" dirty="0" smtClean="0"/>
                        <a:t> </a:t>
                      </a:r>
                      <a:r>
                        <a:rPr lang="en-US" sz="1600" i="0" u="none" spc="-5" dirty="0" smtClean="0"/>
                        <a:t>operate</a:t>
                      </a:r>
                      <a:r>
                        <a:rPr lang="en-US" sz="1600" i="0" u="none" spc="-5" baseline="0" dirty="0" smtClean="0"/>
                        <a:t> </a:t>
                      </a:r>
                      <a:r>
                        <a:rPr lang="en-US" sz="1600" i="0" u="none" spc="-10" dirty="0" smtClean="0"/>
                        <a:t>when</a:t>
                      </a:r>
                      <a:r>
                        <a:rPr lang="en-US" sz="1600" i="0" u="none" spc="-10" baseline="0" dirty="0" smtClean="0"/>
                        <a:t> </a:t>
                      </a:r>
                      <a:r>
                        <a:rPr lang="en-US" sz="1600" i="0" u="none" spc="-5" dirty="0" smtClean="0"/>
                        <a:t>one</a:t>
                      </a:r>
                      <a:r>
                        <a:rPr lang="en-US" sz="1600" i="0" u="none" dirty="0" smtClean="0"/>
                        <a:t> </a:t>
                      </a:r>
                      <a:r>
                        <a:rPr lang="en-US" sz="1600" i="0" u="none" spc="-5" dirty="0" smtClean="0"/>
                        <a:t>is</a:t>
                      </a:r>
                      <a:r>
                        <a:rPr lang="en-US" sz="1600" i="0" u="none" spc="-5" baseline="0" dirty="0" smtClean="0"/>
                        <a:t> </a:t>
                      </a:r>
                      <a:r>
                        <a:rPr lang="en-US" sz="1600" i="0" u="none" spc="-5" dirty="0" smtClean="0">
                          <a:solidFill>
                            <a:srgbClr val="FF0000"/>
                          </a:solidFill>
                        </a:rPr>
                        <a:t>lying</a:t>
                      </a:r>
                      <a:r>
                        <a:rPr lang="en-US" sz="1600" i="0" u="none" spc="-5" baseline="0" dirty="0" smtClean="0">
                          <a:solidFill>
                            <a:srgbClr val="FF0000"/>
                          </a:solidFill>
                        </a:rPr>
                        <a:t> </a:t>
                      </a:r>
                      <a:r>
                        <a:rPr lang="en-US" sz="1600" i="0" u="none" spc="-10" dirty="0" smtClean="0">
                          <a:solidFill>
                            <a:srgbClr val="FF0000"/>
                          </a:solidFill>
                        </a:rPr>
                        <a:t>down</a:t>
                      </a:r>
                      <a:r>
                        <a:rPr lang="en-US" sz="1600" i="0" u="none" spc="0" dirty="0" smtClean="0">
                          <a:ln>
                            <a:solidFill>
                              <a:schemeClr val="tx1">
                                <a:lumMod val="50000"/>
                                <a:lumOff val="50000"/>
                              </a:schemeClr>
                            </a:solidFill>
                          </a:ln>
                          <a:solidFill>
                            <a:srgbClr val="FF0000"/>
                          </a:solidFill>
                        </a:rPr>
                        <a:t>.</a:t>
                      </a:r>
                      <a:endParaRPr lang="en-US" sz="1600" b="0" i="0" u="none" dirty="0">
                        <a:solidFill>
                          <a:srgbClr val="FF0000"/>
                        </a:solidFill>
                        <a:latin typeface="+mn-lt"/>
                        <a:cs typeface="Comic Sans MS"/>
                      </a:endParaRPr>
                    </a:p>
                  </a:txBody>
                  <a:tcPr>
                    <a:solidFill>
                      <a:schemeClr val="bg1"/>
                    </a:solidFill>
                  </a:tcPr>
                </a:tc>
                <a:extLst>
                  <a:ext uri="{0D108BD9-81ED-4DB2-BD59-A6C34878D82A}">
                    <a16:rowId xmlns:a16="http://schemas.microsoft.com/office/drawing/2014/main" xmlns="" val="10001"/>
                  </a:ext>
                </a:extLst>
              </a:tr>
            </a:tbl>
          </a:graphicData>
        </a:graphic>
      </p:graphicFrame>
      <p:sp>
        <p:nvSpPr>
          <p:cNvPr id="7" name="object 4"/>
          <p:cNvSpPr/>
          <p:nvPr/>
        </p:nvSpPr>
        <p:spPr>
          <a:xfrm>
            <a:off x="8470676" y="3862790"/>
            <a:ext cx="3108726" cy="2381415"/>
          </a:xfrm>
          <a:prstGeom prst="rect">
            <a:avLst/>
          </a:prstGeom>
          <a:blipFill>
            <a:blip r:embed="rId2" cstate="print"/>
            <a:stretch>
              <a:fillRect/>
            </a:stretch>
          </a:blipFill>
        </p:spPr>
        <p:txBody>
          <a:bodyPr wrap="square" lIns="0" tIns="0" rIns="0" bIns="0" rtlCol="0"/>
          <a:lstStyle/>
          <a:p>
            <a:endParaRPr/>
          </a:p>
        </p:txBody>
      </p:sp>
      <p:sp>
        <p:nvSpPr>
          <p:cNvPr id="8" name="object 4"/>
          <p:cNvSpPr/>
          <p:nvPr/>
        </p:nvSpPr>
        <p:spPr>
          <a:xfrm>
            <a:off x="5518348" y="3862790"/>
            <a:ext cx="2088232" cy="2381415"/>
          </a:xfrm>
          <a:prstGeom prst="rect">
            <a:avLst/>
          </a:prstGeom>
          <a:blipFill>
            <a:blip r:embed="rId3" cstate="print"/>
            <a:stretch>
              <a:fillRect/>
            </a:stretch>
          </a:blipFill>
        </p:spPr>
        <p:txBody>
          <a:bodyPr wrap="square" lIns="0" tIns="0" rIns="0" bIns="0" rtlCol="0"/>
          <a:lstStyle/>
          <a:p>
            <a:endParaRPr/>
          </a:p>
        </p:txBody>
      </p:sp>
      <p:sp>
        <p:nvSpPr>
          <p:cNvPr id="9" name="object 5"/>
          <p:cNvSpPr/>
          <p:nvPr/>
        </p:nvSpPr>
        <p:spPr>
          <a:xfrm>
            <a:off x="2926060" y="3862790"/>
            <a:ext cx="2088232" cy="2381415"/>
          </a:xfrm>
          <a:prstGeom prst="rect">
            <a:avLst/>
          </a:prstGeom>
          <a:blipFill>
            <a:blip r:embed="rId4" cstate="print"/>
            <a:stretch>
              <a:fillRect/>
            </a:stretch>
          </a:blipFill>
        </p:spPr>
        <p:txBody>
          <a:bodyPr wrap="square" lIns="0" tIns="0" rIns="0" bIns="0" rtlCol="0"/>
          <a:lstStyle/>
          <a:p>
            <a:endParaRPr/>
          </a:p>
        </p:txBody>
      </p:sp>
      <p:sp>
        <p:nvSpPr>
          <p:cNvPr id="10" name="Rectangle 9"/>
          <p:cNvSpPr/>
          <p:nvPr/>
        </p:nvSpPr>
        <p:spPr>
          <a:xfrm>
            <a:off x="609458" y="3959565"/>
            <a:ext cx="2244594" cy="2062103"/>
          </a:xfrm>
          <a:prstGeom prst="rect">
            <a:avLst/>
          </a:prstGeom>
        </p:spPr>
        <p:txBody>
          <a:bodyPr wrap="square">
            <a:spAutoFit/>
          </a:bodyPr>
          <a:lstStyle/>
          <a:p>
            <a:r>
              <a:rPr lang="en-US" sz="1600" spc="-5" dirty="0" smtClean="0">
                <a:solidFill>
                  <a:srgbClr val="00B050"/>
                </a:solidFill>
              </a:rPr>
              <a:t>Head bent forward &gt;&gt; </a:t>
            </a:r>
            <a:r>
              <a:rPr lang="en-US" sz="1600" spc="-5" dirty="0" err="1" smtClean="0">
                <a:solidFill>
                  <a:srgbClr val="00B050"/>
                </a:solidFill>
              </a:rPr>
              <a:t>stereocilia</a:t>
            </a:r>
            <a:r>
              <a:rPr lang="en-US" sz="1600" spc="-5" dirty="0" smtClean="0">
                <a:solidFill>
                  <a:srgbClr val="00B050"/>
                </a:solidFill>
              </a:rPr>
              <a:t> bent toward </a:t>
            </a:r>
            <a:r>
              <a:rPr lang="en-US" sz="1600" spc="-5" dirty="0" err="1" smtClean="0">
                <a:solidFill>
                  <a:srgbClr val="00B050"/>
                </a:solidFill>
              </a:rPr>
              <a:t>kinocilum</a:t>
            </a:r>
            <a:r>
              <a:rPr lang="en-US" sz="1600" spc="-5" dirty="0" smtClean="0">
                <a:solidFill>
                  <a:srgbClr val="00B050"/>
                </a:solidFill>
              </a:rPr>
              <a:t> &gt;&gt; action potential of vestibular branch of 8</a:t>
            </a:r>
            <a:r>
              <a:rPr lang="en-US" sz="1600" spc="-5" baseline="30000" dirty="0" smtClean="0">
                <a:solidFill>
                  <a:srgbClr val="00B050"/>
                </a:solidFill>
              </a:rPr>
              <a:t>th</a:t>
            </a:r>
            <a:r>
              <a:rPr lang="en-US" sz="1600" spc="-5" dirty="0" smtClean="0">
                <a:solidFill>
                  <a:srgbClr val="00B050"/>
                </a:solidFill>
              </a:rPr>
              <a:t> carinal nerve &gt;&gt; feel disturbance of equilibrium.</a:t>
            </a:r>
            <a:endParaRPr lang="en-US" sz="1600" spc="-5" dirty="0">
              <a:solidFill>
                <a:srgbClr val="00B050"/>
              </a:solidFill>
            </a:endParaRPr>
          </a:p>
        </p:txBody>
      </p:sp>
    </p:spTree>
    <p:extLst>
      <p:ext uri="{BB962C8B-B14F-4D97-AF65-F5344CB8AC3E}">
        <p14:creationId xmlns:p14="http://schemas.microsoft.com/office/powerpoint/2010/main" val="4497841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Cont.</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7</a:t>
            </a:fld>
            <a:endParaRPr lang="en-US" dirty="0"/>
          </a:p>
        </p:txBody>
      </p:sp>
      <p:sp>
        <p:nvSpPr>
          <p:cNvPr id="4" name="Content Placeholder 3"/>
          <p:cNvSpPr>
            <a:spLocks noGrp="1"/>
          </p:cNvSpPr>
          <p:nvPr>
            <p:ph sz="quarter" idx="1"/>
          </p:nvPr>
        </p:nvSpPr>
        <p:spPr/>
        <p:txBody>
          <a:bodyPr>
            <a:normAutofit/>
          </a:bodyPr>
          <a:lstStyle/>
          <a:p>
            <a:pPr>
              <a:lnSpc>
                <a:spcPct val="150000"/>
              </a:lnSpc>
            </a:pPr>
            <a:r>
              <a:rPr lang="en-US" altLang="en-US" sz="1800" dirty="0">
                <a:solidFill>
                  <a:schemeClr val="accent2">
                    <a:lumMod val="75000"/>
                  </a:schemeClr>
                </a:solidFill>
                <a:cs typeface="Comic Sans MS"/>
              </a:rPr>
              <a:t>Macula of:</a:t>
            </a:r>
          </a:p>
          <a:p>
            <a:pPr lvl="1">
              <a:lnSpc>
                <a:spcPct val="150000"/>
              </a:lnSpc>
            </a:pPr>
            <a:r>
              <a:rPr lang="en-US" altLang="en-US" sz="1800" dirty="0">
                <a:solidFill>
                  <a:schemeClr val="tx1"/>
                </a:solidFill>
                <a:cs typeface="Comic Sans MS"/>
              </a:rPr>
              <a:t>Utricles detect balance in horizontal </a:t>
            </a:r>
            <a:r>
              <a:rPr lang="en-US" altLang="en-US" sz="1800" dirty="0" smtClean="0">
                <a:solidFill>
                  <a:schemeClr val="tx1"/>
                </a:solidFill>
                <a:cs typeface="Comic Sans MS"/>
              </a:rPr>
              <a:t>direction.</a:t>
            </a:r>
            <a:endParaRPr lang="en-US" altLang="en-US" sz="1800" dirty="0">
              <a:solidFill>
                <a:schemeClr val="tx1"/>
              </a:solidFill>
              <a:cs typeface="Comic Sans MS"/>
            </a:endParaRPr>
          </a:p>
          <a:p>
            <a:pPr lvl="1">
              <a:lnSpc>
                <a:spcPct val="150000"/>
              </a:lnSpc>
            </a:pPr>
            <a:r>
              <a:rPr lang="en-US" altLang="en-US" sz="1800" dirty="0">
                <a:solidFill>
                  <a:schemeClr val="tx1"/>
                </a:solidFill>
                <a:cs typeface="Comic Sans MS"/>
              </a:rPr>
              <a:t>Saccule detect balance in horizontal and vertical </a:t>
            </a:r>
            <a:r>
              <a:rPr lang="en-US" altLang="en-US" sz="1800" dirty="0" smtClean="0">
                <a:solidFill>
                  <a:schemeClr val="tx1"/>
                </a:solidFill>
                <a:cs typeface="Comic Sans MS"/>
              </a:rPr>
              <a:t>direction.</a:t>
            </a:r>
            <a:endParaRPr lang="en-US" altLang="en-US" sz="1800" dirty="0">
              <a:solidFill>
                <a:schemeClr val="tx1"/>
              </a:solidFill>
              <a:cs typeface="Comic Sans MS"/>
            </a:endParaRPr>
          </a:p>
          <a:p>
            <a:pPr>
              <a:lnSpc>
                <a:spcPct val="150000"/>
              </a:lnSpc>
            </a:pPr>
            <a:endParaRPr lang="en-US" sz="1800" dirty="0"/>
          </a:p>
        </p:txBody>
      </p:sp>
      <p:sp>
        <p:nvSpPr>
          <p:cNvPr id="5" name="Rectangle 4"/>
          <p:cNvSpPr/>
          <p:nvPr/>
        </p:nvSpPr>
        <p:spPr>
          <a:xfrm>
            <a:off x="1557927" y="3911794"/>
            <a:ext cx="9073008" cy="158417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rtl="1"/>
            <a:r>
              <a:rPr lang="ar-SA" dirty="0" smtClean="0">
                <a:latin typeface="Calibri" panose="020F0502020204030204" pitchFamily="34" charset="0"/>
                <a:cs typeface="Calibri" panose="020F0502020204030204" pitchFamily="34" charset="0"/>
              </a:rPr>
              <a:t>هذه المعلومة تنافي المعلومة المذكورة في </a:t>
            </a:r>
            <a:r>
              <a:rPr lang="ar-SA" dirty="0" err="1" smtClean="0">
                <a:latin typeface="Calibri" panose="020F0502020204030204" pitchFamily="34" charset="0"/>
                <a:cs typeface="Calibri" panose="020F0502020204030204" pitchFamily="34" charset="0"/>
              </a:rPr>
              <a:t>السلايد</a:t>
            </a:r>
            <a:r>
              <a:rPr lang="ar-SA" dirty="0" smtClean="0">
                <a:latin typeface="Calibri" panose="020F0502020204030204" pitchFamily="34" charset="0"/>
                <a:cs typeface="Calibri" panose="020F0502020204030204" pitchFamily="34" charset="0"/>
              </a:rPr>
              <a:t> السابق، عند الرجوع للمصدر ( </a:t>
            </a:r>
            <a:r>
              <a:rPr lang="ar-SA" dirty="0" err="1" smtClean="0">
                <a:latin typeface="Calibri" panose="020F0502020204030204" pitchFamily="34" charset="0"/>
                <a:cs typeface="Calibri" panose="020F0502020204030204" pitchFamily="34" charset="0"/>
              </a:rPr>
              <a:t>قايتون</a:t>
            </a:r>
            <a:r>
              <a:rPr lang="ar-SA" dirty="0" smtClean="0">
                <a:latin typeface="Calibri" panose="020F0502020204030204" pitchFamily="34" charset="0"/>
                <a:cs typeface="Calibri" panose="020F0502020204030204" pitchFamily="34" charset="0"/>
              </a:rPr>
              <a:t> وقانون ) وجدنا اختلاف أيضا لهذا لم نعتمدهما.</a:t>
            </a:r>
          </a:p>
          <a:p>
            <a:pPr algn="ctr" rtl="1"/>
            <a:r>
              <a:rPr lang="ar-SA" dirty="0" smtClean="0">
                <a:latin typeface="Calibri" panose="020F0502020204030204" pitchFamily="34" charset="0"/>
                <a:cs typeface="Calibri" panose="020F0502020204030204" pitchFamily="34" charset="0"/>
              </a:rPr>
              <a:t>حسب رد د. سلطان </a:t>
            </a:r>
            <a:r>
              <a:rPr lang="en-US" dirty="0" smtClean="0">
                <a:latin typeface="Calibri" panose="020F0502020204030204" pitchFamily="34" charset="0"/>
                <a:cs typeface="Calibri" panose="020F0502020204030204" pitchFamily="34" charset="0"/>
              </a:rPr>
              <a:t>( Block chairman)</a:t>
            </a:r>
            <a:r>
              <a:rPr lang="ar-SA" dirty="0" smtClean="0">
                <a:latin typeface="Calibri" panose="020F0502020204030204" pitchFamily="34" charset="0"/>
                <a:cs typeface="Calibri" panose="020F0502020204030204" pitchFamily="34" charset="0"/>
              </a:rPr>
              <a:t> نعتمد المعلومة المذكورة في </a:t>
            </a:r>
            <a:r>
              <a:rPr lang="ar-SA" u="sng" dirty="0" err="1" smtClean="0">
                <a:solidFill>
                  <a:srgbClr val="FF0000"/>
                </a:solidFill>
                <a:latin typeface="Calibri" panose="020F0502020204030204" pitchFamily="34" charset="0"/>
                <a:cs typeface="Calibri" panose="020F0502020204030204" pitchFamily="34" charset="0"/>
              </a:rPr>
              <a:t>السلايد</a:t>
            </a:r>
            <a:r>
              <a:rPr lang="ar-SA" u="sng" dirty="0" smtClean="0">
                <a:solidFill>
                  <a:srgbClr val="FF0000"/>
                </a:solidFill>
                <a:latin typeface="Calibri" panose="020F0502020204030204" pitchFamily="34" charset="0"/>
                <a:cs typeface="Calibri" panose="020F0502020204030204" pitchFamily="34" charset="0"/>
              </a:rPr>
              <a:t> السابق</a:t>
            </a:r>
            <a:r>
              <a:rPr lang="ar-SA" dirty="0" smtClean="0">
                <a:latin typeface="Calibri" panose="020F0502020204030204" pitchFamily="34" charset="0"/>
                <a:cs typeface="Calibri" panose="020F0502020204030204" pitchFamily="34" charset="0"/>
              </a:rPr>
              <a:t>.</a:t>
            </a:r>
          </a:p>
          <a:p>
            <a:pPr algn="ctr" rtl="1"/>
            <a:r>
              <a:rPr lang="ar-SA" dirty="0" smtClean="0">
                <a:latin typeface="Calibri" panose="020F0502020204030204" pitchFamily="34" charset="0"/>
                <a:cs typeface="Calibri" panose="020F0502020204030204" pitchFamily="34" charset="0"/>
              </a:rPr>
              <a:t>وسنوافيكم في حال استحدث تغيير...</a:t>
            </a:r>
          </a:p>
        </p:txBody>
      </p:sp>
      <p:sp>
        <p:nvSpPr>
          <p:cNvPr id="6" name="TextBox 4"/>
          <p:cNvSpPr txBox="1"/>
          <p:nvPr/>
        </p:nvSpPr>
        <p:spPr>
          <a:xfrm>
            <a:off x="9455497" y="0"/>
            <a:ext cx="2733328" cy="307777"/>
          </a:xfrm>
          <a:prstGeom prst="rect">
            <a:avLst/>
          </a:prstGeom>
          <a:solidFill>
            <a:srgbClr val="E4CBE7"/>
          </a:solidFill>
          <a:ln>
            <a:solidFill>
              <a:srgbClr val="A954AB"/>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FEMALES’ SLIDES </a:t>
            </a:r>
          </a:p>
        </p:txBody>
      </p:sp>
    </p:spTree>
    <p:extLst>
      <p:ext uri="{BB962C8B-B14F-4D97-AF65-F5344CB8AC3E}">
        <p14:creationId xmlns:p14="http://schemas.microsoft.com/office/powerpoint/2010/main" val="21746683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Mechanism of Action </a:t>
            </a:r>
          </a:p>
        </p:txBody>
      </p:sp>
      <p:sp>
        <p:nvSpPr>
          <p:cNvPr id="3" name="Slide Number Placeholder 2"/>
          <p:cNvSpPr>
            <a:spLocks noGrp="1"/>
          </p:cNvSpPr>
          <p:nvPr>
            <p:ph type="sldNum" sz="quarter" idx="12"/>
          </p:nvPr>
        </p:nvSpPr>
        <p:spPr/>
        <p:txBody>
          <a:bodyPr/>
          <a:lstStyle/>
          <a:p>
            <a:fld id="{4929A69E-7D8F-4515-9605-0315ABD4F316}" type="slidenum">
              <a:rPr lang="en-US" smtClean="0"/>
              <a:t>8</a:t>
            </a:fld>
            <a:endParaRPr lang="en-US" dirty="0"/>
          </a:p>
        </p:txBody>
      </p:sp>
      <p:sp>
        <p:nvSpPr>
          <p:cNvPr id="4" name="Content Placeholder 3"/>
          <p:cNvSpPr>
            <a:spLocks noGrp="1"/>
          </p:cNvSpPr>
          <p:nvPr>
            <p:ph sz="quarter" idx="1"/>
          </p:nvPr>
        </p:nvSpPr>
        <p:spPr>
          <a:xfrm>
            <a:off x="609460" y="1219199"/>
            <a:ext cx="11029568" cy="1993775"/>
          </a:xfrm>
        </p:spPr>
        <p:txBody>
          <a:bodyPr>
            <a:normAutofit lnSpcReduction="10000"/>
          </a:bodyPr>
          <a:lstStyle/>
          <a:p>
            <a:pPr marL="342900" indent="-342900">
              <a:spcBef>
                <a:spcPts val="0"/>
              </a:spcBef>
              <a:buClrTx/>
              <a:buSzTx/>
              <a:buFont typeface="+mj-lt"/>
              <a:buAutoNum type="arabicPeriod"/>
            </a:pPr>
            <a:r>
              <a:rPr lang="en-US" sz="1600" spc="-10" dirty="0" smtClean="0">
                <a:cs typeface="Comic Sans MS"/>
              </a:rPr>
              <a:t>Bending</a:t>
            </a:r>
            <a:r>
              <a:rPr lang="en-US" sz="1600" spc="-75" dirty="0" smtClean="0">
                <a:cs typeface="Comic Sans MS"/>
              </a:rPr>
              <a:t> </a:t>
            </a:r>
            <a:r>
              <a:rPr lang="en-US" sz="1600" spc="-10" dirty="0" smtClean="0">
                <a:cs typeface="Comic Sans MS"/>
              </a:rPr>
              <a:t>of</a:t>
            </a:r>
            <a:r>
              <a:rPr lang="en-US" sz="1600" dirty="0" smtClean="0"/>
              <a:t> </a:t>
            </a:r>
            <a:r>
              <a:rPr lang="en-US" sz="1600" spc="-10" dirty="0" err="1" smtClean="0">
                <a:cs typeface="Comic Sans MS"/>
              </a:rPr>
              <a:t>stereocilia</a:t>
            </a:r>
            <a:r>
              <a:rPr lang="en-US" sz="1600" spc="-10" dirty="0" smtClean="0">
                <a:cs typeface="Comic Sans MS"/>
              </a:rPr>
              <a:t> </a:t>
            </a:r>
            <a:r>
              <a:rPr lang="en-US" sz="1600" spc="-5" dirty="0" smtClean="0">
                <a:solidFill>
                  <a:srgbClr val="FF0000"/>
                </a:solidFill>
                <a:cs typeface="Comic Sans MS"/>
              </a:rPr>
              <a:t>towards</a:t>
            </a:r>
            <a:r>
              <a:rPr lang="en-US" sz="1600" spc="40" dirty="0" smtClean="0">
                <a:cs typeface="Comic Sans MS"/>
              </a:rPr>
              <a:t> </a:t>
            </a:r>
            <a:r>
              <a:rPr lang="en-US" sz="1600" spc="-5" dirty="0" err="1" smtClean="0">
                <a:cs typeface="Comic Sans MS"/>
              </a:rPr>
              <a:t>kinocilium</a:t>
            </a:r>
            <a:r>
              <a:rPr lang="en-US" sz="1600" spc="-5" dirty="0" smtClean="0">
                <a:cs typeface="Comic Sans MS"/>
              </a:rPr>
              <a:t> </a:t>
            </a:r>
            <a:r>
              <a:rPr lang="en-US" sz="1600" dirty="0" smtClean="0"/>
              <a:t>➞</a:t>
            </a:r>
            <a:r>
              <a:rPr lang="en-US" sz="1600" spc="-5" dirty="0" smtClean="0">
                <a:cs typeface="Comic Sans MS"/>
              </a:rPr>
              <a:t> </a:t>
            </a:r>
            <a:r>
              <a:rPr lang="en-US" sz="1600" spc="-5" dirty="0" smtClean="0">
                <a:solidFill>
                  <a:srgbClr val="FF0000"/>
                </a:solidFill>
                <a:cs typeface="Comic Sans MS"/>
              </a:rPr>
              <a:t>depolarization</a:t>
            </a:r>
            <a:r>
              <a:rPr lang="en-US" sz="1600" spc="-5" dirty="0" smtClean="0">
                <a:cs typeface="Comic Sans MS"/>
              </a:rPr>
              <a:t> + ca </a:t>
            </a:r>
            <a:r>
              <a:rPr lang="en-US" sz="1600" spc="-10" dirty="0" smtClean="0">
                <a:cs typeface="Comic Sans MS"/>
              </a:rPr>
              <a:t>entry </a:t>
            </a:r>
            <a:r>
              <a:rPr lang="en-US" sz="1600" spc="-5" dirty="0" smtClean="0">
                <a:cs typeface="Comic Sans MS"/>
              </a:rPr>
              <a:t>+ </a:t>
            </a:r>
            <a:r>
              <a:rPr lang="en-US" sz="1600" spc="-10" dirty="0" smtClean="0">
                <a:cs typeface="Comic Sans MS"/>
              </a:rPr>
              <a:t>neurotransmitter</a:t>
            </a:r>
            <a:r>
              <a:rPr lang="en-US" sz="1600" spc="125" dirty="0" smtClean="0">
                <a:cs typeface="Comic Sans MS"/>
              </a:rPr>
              <a:t> </a:t>
            </a:r>
            <a:r>
              <a:rPr lang="en-US" sz="1600" spc="-5" dirty="0" smtClean="0">
                <a:cs typeface="Comic Sans MS"/>
              </a:rPr>
              <a:t>release </a:t>
            </a:r>
            <a:r>
              <a:rPr lang="en-US" sz="1600" dirty="0" smtClean="0"/>
              <a:t>➞</a:t>
            </a:r>
            <a:r>
              <a:rPr lang="en-US" sz="1600" spc="-5" dirty="0" smtClean="0">
                <a:cs typeface="Comic Sans MS"/>
              </a:rPr>
              <a:t> </a:t>
            </a:r>
            <a:r>
              <a:rPr lang="en-US" sz="1600" spc="-10" dirty="0" smtClean="0">
                <a:solidFill>
                  <a:srgbClr val="FF0000"/>
                </a:solidFill>
                <a:cs typeface="Comic Sans MS"/>
              </a:rPr>
              <a:t>increase</a:t>
            </a:r>
            <a:r>
              <a:rPr lang="en-US" sz="1600" spc="-10" dirty="0" smtClean="0">
                <a:cs typeface="Comic Sans MS"/>
              </a:rPr>
              <a:t> rate </a:t>
            </a:r>
            <a:r>
              <a:rPr lang="en-US" sz="1600" spc="-5" dirty="0" smtClean="0">
                <a:cs typeface="Comic Sans MS"/>
              </a:rPr>
              <a:t>of</a:t>
            </a:r>
            <a:r>
              <a:rPr lang="en-US" sz="1600" spc="-40" dirty="0" smtClean="0">
                <a:cs typeface="Comic Sans MS"/>
              </a:rPr>
              <a:t> </a:t>
            </a:r>
            <a:r>
              <a:rPr lang="en-US" sz="1600" spc="-5" dirty="0" smtClean="0">
                <a:cs typeface="Comic Sans MS"/>
              </a:rPr>
              <a:t>impulses to </a:t>
            </a:r>
            <a:r>
              <a:rPr lang="en-US" sz="1600" b="1" dirty="0" smtClean="0">
                <a:solidFill>
                  <a:schemeClr val="accent4">
                    <a:lumMod val="75000"/>
                  </a:schemeClr>
                </a:solidFill>
              </a:rPr>
              <a:t>8</a:t>
            </a:r>
            <a:r>
              <a:rPr lang="en-US" sz="1600" b="1" baseline="30000" dirty="0" smtClean="0">
                <a:solidFill>
                  <a:schemeClr val="accent4">
                    <a:lumMod val="75000"/>
                  </a:schemeClr>
                </a:solidFill>
              </a:rPr>
              <a:t>th</a:t>
            </a:r>
            <a:r>
              <a:rPr lang="en-US" sz="1600" b="1" dirty="0" smtClean="0">
                <a:solidFill>
                  <a:schemeClr val="accent4">
                    <a:lumMod val="75000"/>
                  </a:schemeClr>
                </a:solidFill>
              </a:rPr>
              <a:t> </a:t>
            </a:r>
            <a:r>
              <a:rPr lang="en-US" sz="1600" spc="-5" dirty="0" smtClean="0">
                <a:cs typeface="Comic Sans MS"/>
              </a:rPr>
              <a:t>nerve fibers.</a:t>
            </a:r>
            <a:r>
              <a:rPr lang="en-US" sz="1600" dirty="0" smtClean="0">
                <a:cs typeface="Comic Sans MS"/>
              </a:rPr>
              <a:t/>
            </a:r>
            <a:br>
              <a:rPr lang="en-US" sz="1600" dirty="0" smtClean="0">
                <a:cs typeface="Comic Sans MS"/>
              </a:rPr>
            </a:br>
            <a:endParaRPr lang="en-US" sz="1600" dirty="0" smtClean="0">
              <a:cs typeface="Comic Sans MS"/>
            </a:endParaRPr>
          </a:p>
          <a:p>
            <a:pPr marL="342900" indent="-342900">
              <a:spcBef>
                <a:spcPts val="0"/>
              </a:spcBef>
              <a:buClrTx/>
              <a:buSzTx/>
              <a:buFont typeface="+mj-lt"/>
              <a:buAutoNum type="arabicPeriod"/>
            </a:pPr>
            <a:r>
              <a:rPr lang="en-US" sz="1600" spc="-10" dirty="0" smtClean="0">
                <a:cs typeface="Comic Sans MS"/>
              </a:rPr>
              <a:t>Bending </a:t>
            </a:r>
            <a:r>
              <a:rPr lang="en-US" sz="1600" spc="-5" dirty="0" smtClean="0">
                <a:cs typeface="Comic Sans MS"/>
              </a:rPr>
              <a:t>of </a:t>
            </a:r>
            <a:r>
              <a:rPr lang="en-US" sz="1600" spc="-10" dirty="0" err="1" smtClean="0">
                <a:cs typeface="Comic Sans MS"/>
              </a:rPr>
              <a:t>stereocilia</a:t>
            </a:r>
            <a:r>
              <a:rPr lang="en-US" sz="1600" spc="-10" dirty="0" smtClean="0">
                <a:cs typeface="Comic Sans MS"/>
              </a:rPr>
              <a:t> </a:t>
            </a:r>
            <a:r>
              <a:rPr lang="en-US" sz="1600" spc="-5" dirty="0" smtClean="0">
                <a:solidFill>
                  <a:srgbClr val="FF0000"/>
                </a:solidFill>
                <a:cs typeface="Comic Sans MS"/>
              </a:rPr>
              <a:t>away</a:t>
            </a:r>
            <a:r>
              <a:rPr lang="en-US" sz="1600" spc="-5" dirty="0" smtClean="0">
                <a:cs typeface="Comic Sans MS"/>
              </a:rPr>
              <a:t> from</a:t>
            </a:r>
            <a:r>
              <a:rPr lang="en-US" sz="1600" spc="20" dirty="0" smtClean="0">
                <a:cs typeface="Comic Sans MS"/>
              </a:rPr>
              <a:t> </a:t>
            </a:r>
            <a:r>
              <a:rPr lang="en-US" sz="1600" spc="-5" dirty="0" err="1" smtClean="0">
                <a:cs typeface="Comic Sans MS"/>
              </a:rPr>
              <a:t>kinocilium</a:t>
            </a:r>
            <a:r>
              <a:rPr lang="en-US" sz="1600" spc="-5" dirty="0" smtClean="0">
                <a:cs typeface="Comic Sans MS"/>
              </a:rPr>
              <a:t> </a:t>
            </a:r>
            <a:r>
              <a:rPr lang="en-US" sz="1600" dirty="0" smtClean="0"/>
              <a:t>➞</a:t>
            </a:r>
            <a:r>
              <a:rPr lang="en-US" sz="1600" spc="-5" dirty="0" smtClean="0">
                <a:cs typeface="Comic Sans MS"/>
              </a:rPr>
              <a:t> </a:t>
            </a:r>
            <a:r>
              <a:rPr lang="en-US" sz="1600" spc="-5" dirty="0" smtClean="0">
                <a:solidFill>
                  <a:srgbClr val="FF0000"/>
                </a:solidFill>
                <a:cs typeface="Comic Sans MS"/>
              </a:rPr>
              <a:t>hyperpolarization </a:t>
            </a:r>
            <a:r>
              <a:rPr lang="en-US" sz="1600" dirty="0" smtClean="0"/>
              <a:t>➞</a:t>
            </a:r>
            <a:r>
              <a:rPr lang="en-US" sz="1600" spc="-5" dirty="0" smtClean="0">
                <a:cs typeface="Comic Sans MS"/>
              </a:rPr>
              <a:t> </a:t>
            </a:r>
            <a:r>
              <a:rPr lang="en-US" sz="1600" spc="-5" dirty="0" smtClean="0">
                <a:solidFill>
                  <a:srgbClr val="FF0000"/>
                </a:solidFill>
                <a:cs typeface="Comic Sans MS"/>
              </a:rPr>
              <a:t>decrease</a:t>
            </a:r>
            <a:r>
              <a:rPr lang="en-US" sz="1600" spc="-5" dirty="0" smtClean="0">
                <a:cs typeface="Comic Sans MS"/>
              </a:rPr>
              <a:t> </a:t>
            </a:r>
            <a:r>
              <a:rPr lang="en-US" sz="1600" spc="-10" dirty="0" smtClean="0">
                <a:cs typeface="Comic Sans MS"/>
              </a:rPr>
              <a:t>rate </a:t>
            </a:r>
            <a:r>
              <a:rPr lang="en-US" sz="1600" spc="-5" dirty="0" smtClean="0">
                <a:cs typeface="Comic Sans MS"/>
              </a:rPr>
              <a:t>of impulses  to </a:t>
            </a:r>
            <a:r>
              <a:rPr lang="en-US" sz="1600" b="1" dirty="0" smtClean="0">
                <a:solidFill>
                  <a:schemeClr val="accent4">
                    <a:lumMod val="75000"/>
                  </a:schemeClr>
                </a:solidFill>
              </a:rPr>
              <a:t>8</a:t>
            </a:r>
            <a:r>
              <a:rPr lang="en-US" sz="1600" b="1" baseline="30000" dirty="0" smtClean="0">
                <a:solidFill>
                  <a:schemeClr val="accent4">
                    <a:lumMod val="75000"/>
                  </a:schemeClr>
                </a:solidFill>
              </a:rPr>
              <a:t>th</a:t>
            </a:r>
            <a:r>
              <a:rPr lang="en-US" sz="1600" b="1" dirty="0" smtClean="0">
                <a:solidFill>
                  <a:schemeClr val="accent4">
                    <a:lumMod val="75000"/>
                  </a:schemeClr>
                </a:solidFill>
              </a:rPr>
              <a:t> </a:t>
            </a:r>
            <a:r>
              <a:rPr lang="en-US" sz="1600" spc="-10" dirty="0" smtClean="0">
                <a:cs typeface="Comic Sans MS"/>
              </a:rPr>
              <a:t>nerve</a:t>
            </a:r>
            <a:r>
              <a:rPr lang="en-US" sz="1600" spc="-40" dirty="0" smtClean="0">
                <a:cs typeface="Comic Sans MS"/>
              </a:rPr>
              <a:t> </a:t>
            </a:r>
            <a:r>
              <a:rPr lang="en-US" sz="1600" spc="-10" dirty="0" smtClean="0">
                <a:cs typeface="Comic Sans MS"/>
              </a:rPr>
              <a:t>fibers.</a:t>
            </a:r>
          </a:p>
          <a:p>
            <a:pPr marL="342900" indent="-342900">
              <a:spcBef>
                <a:spcPts val="0"/>
              </a:spcBef>
              <a:buClrTx/>
              <a:buSzTx/>
              <a:buFont typeface="+mj-lt"/>
              <a:buAutoNum type="arabicPeriod"/>
            </a:pPr>
            <a:endParaRPr lang="en-US" sz="1600" dirty="0" smtClean="0">
              <a:cs typeface="Comic Sans MS"/>
            </a:endParaRPr>
          </a:p>
          <a:p>
            <a:pPr marL="342900" lvl="0" indent="-342900" defTabSz="1015898">
              <a:spcBef>
                <a:spcPts val="0"/>
              </a:spcBef>
              <a:buClrTx/>
              <a:buSzTx/>
              <a:buFont typeface="+mj-lt"/>
              <a:buAutoNum type="arabicPeriod"/>
            </a:pPr>
            <a:r>
              <a:rPr lang="en-US" sz="1600" spc="-10" dirty="0" err="1" smtClean="0">
                <a:solidFill>
                  <a:srgbClr val="00B050"/>
                </a:solidFill>
                <a:cs typeface="Comic Sans MS"/>
              </a:rPr>
              <a:t>Stereocilia</a:t>
            </a:r>
            <a:r>
              <a:rPr lang="en-US" sz="1600" spc="-10" dirty="0" smtClean="0">
                <a:solidFill>
                  <a:srgbClr val="00B050"/>
                </a:solidFill>
                <a:cs typeface="Comic Sans MS"/>
              </a:rPr>
              <a:t> shift to toward </a:t>
            </a:r>
            <a:r>
              <a:rPr lang="en-US" sz="1600" spc="-10" dirty="0" err="1" smtClean="0">
                <a:solidFill>
                  <a:srgbClr val="00B050"/>
                </a:solidFill>
                <a:cs typeface="Comic Sans MS"/>
              </a:rPr>
              <a:t>kinocilium</a:t>
            </a:r>
            <a:r>
              <a:rPr lang="en-US" sz="1600" spc="-10" dirty="0" smtClean="0">
                <a:solidFill>
                  <a:srgbClr val="00B050"/>
                </a:solidFill>
                <a:cs typeface="Comic Sans MS"/>
              </a:rPr>
              <a:t>&gt;&gt; open k channel &gt;&gt; depolarization occurs(vice versa).</a:t>
            </a:r>
          </a:p>
          <a:p>
            <a:pPr marL="342900" lvl="0" indent="-342900" defTabSz="1015898">
              <a:spcBef>
                <a:spcPts val="0"/>
              </a:spcBef>
              <a:buClrTx/>
              <a:buSzTx/>
              <a:buFont typeface="+mj-lt"/>
              <a:buAutoNum type="arabicPeriod"/>
            </a:pPr>
            <a:endParaRPr lang="en-US" sz="1600" spc="-10" dirty="0" smtClean="0">
              <a:solidFill>
                <a:srgbClr val="00B050"/>
              </a:solidFill>
              <a:cs typeface="Comic Sans MS"/>
            </a:endParaRPr>
          </a:p>
          <a:p>
            <a:pPr marL="342900" lvl="0" indent="-342900" defTabSz="1015898">
              <a:spcBef>
                <a:spcPts val="0"/>
              </a:spcBef>
              <a:buClrTx/>
              <a:buSzTx/>
              <a:buFont typeface="+mj-lt"/>
              <a:buAutoNum type="arabicPeriod"/>
            </a:pPr>
            <a:r>
              <a:rPr lang="en-US" sz="1600" spc="-10" dirty="0" err="1" smtClean="0">
                <a:solidFill>
                  <a:srgbClr val="00B050"/>
                </a:solidFill>
                <a:cs typeface="Comic Sans MS"/>
              </a:rPr>
              <a:t>Stereocilia</a:t>
            </a:r>
            <a:r>
              <a:rPr lang="en-US" sz="1600" spc="-10" dirty="0" smtClean="0">
                <a:solidFill>
                  <a:srgbClr val="00B050"/>
                </a:solidFill>
                <a:cs typeface="Comic Sans MS"/>
              </a:rPr>
              <a:t> shift away from </a:t>
            </a:r>
            <a:r>
              <a:rPr lang="en-US" sz="1600" spc="-10" dirty="0" err="1" smtClean="0">
                <a:solidFill>
                  <a:srgbClr val="00B050"/>
                </a:solidFill>
                <a:cs typeface="Comic Sans MS"/>
              </a:rPr>
              <a:t>kinocilium</a:t>
            </a:r>
            <a:r>
              <a:rPr lang="en-US" sz="1600" spc="-10" dirty="0" smtClean="0">
                <a:solidFill>
                  <a:srgbClr val="00B050"/>
                </a:solidFill>
                <a:cs typeface="Comic Sans MS"/>
              </a:rPr>
              <a:t>&gt;&gt; close k channel &gt;&gt; </a:t>
            </a:r>
            <a:r>
              <a:rPr lang="en-US" sz="1600" spc="-10" dirty="0" err="1" smtClean="0">
                <a:solidFill>
                  <a:srgbClr val="00B050"/>
                </a:solidFill>
                <a:cs typeface="Comic Sans MS"/>
              </a:rPr>
              <a:t>hyperpolarzition</a:t>
            </a:r>
            <a:r>
              <a:rPr lang="en-US" sz="1600" spc="-10" dirty="0" smtClean="0">
                <a:solidFill>
                  <a:srgbClr val="00B050"/>
                </a:solidFill>
                <a:cs typeface="Comic Sans MS"/>
              </a:rPr>
              <a:t>. </a:t>
            </a:r>
          </a:p>
          <a:p>
            <a:pPr marL="0" indent="0">
              <a:spcBef>
                <a:spcPts val="0"/>
              </a:spcBef>
              <a:buClrTx/>
              <a:buSzTx/>
              <a:buNone/>
            </a:pPr>
            <a:endParaRPr lang="en-US" sz="2800" dirty="0">
              <a:latin typeface="Comic Sans MS"/>
              <a:cs typeface="Comic Sans MS"/>
            </a:endParaRPr>
          </a:p>
        </p:txBody>
      </p:sp>
      <p:sp>
        <p:nvSpPr>
          <p:cNvPr id="6" name="object 11"/>
          <p:cNvSpPr/>
          <p:nvPr/>
        </p:nvSpPr>
        <p:spPr>
          <a:xfrm>
            <a:off x="6958507" y="3212976"/>
            <a:ext cx="4620896" cy="3024336"/>
          </a:xfrm>
          <a:prstGeom prst="rect">
            <a:avLst/>
          </a:prstGeom>
          <a:blipFill>
            <a:blip r:embed="rId2" cstate="print"/>
            <a:stretch>
              <a:fillRect/>
            </a:stretch>
          </a:blipFill>
        </p:spPr>
        <p:txBody>
          <a:bodyPr wrap="square" lIns="0" tIns="0" rIns="0" bIns="0" rtlCol="0"/>
          <a:lstStyle/>
          <a:p>
            <a:endParaRPr/>
          </a:p>
        </p:txBody>
      </p:sp>
      <p:sp>
        <p:nvSpPr>
          <p:cNvPr id="8" name="object 4"/>
          <p:cNvSpPr/>
          <p:nvPr/>
        </p:nvSpPr>
        <p:spPr>
          <a:xfrm>
            <a:off x="609460" y="3212976"/>
            <a:ext cx="5544616" cy="3024336"/>
          </a:xfrm>
          <a:prstGeom prst="rect">
            <a:avLst/>
          </a:prstGeom>
          <a:blipFill>
            <a:blip r:embed="rId3" cstate="print"/>
            <a:srcRect/>
            <a:stretch>
              <a:fillRect l="-1464" t="-3333" r="1" b="-2563"/>
            </a:stretch>
          </a:blipFill>
        </p:spPr>
        <p:txBody>
          <a:bodyPr wrap="square" lIns="0" tIns="0" rIns="0" bIns="0" rtlCol="0"/>
          <a:lstStyle/>
          <a:p>
            <a:endParaRPr/>
          </a:p>
        </p:txBody>
      </p:sp>
      <p:sp>
        <p:nvSpPr>
          <p:cNvPr id="11" name="TextBox 10"/>
          <p:cNvSpPr txBox="1"/>
          <p:nvPr/>
        </p:nvSpPr>
        <p:spPr>
          <a:xfrm rot="5400000">
            <a:off x="4641906" y="4571256"/>
            <a:ext cx="3024337" cy="307777"/>
          </a:xfrm>
          <a:prstGeom prst="rect">
            <a:avLst/>
          </a:prstGeom>
          <a:solidFill>
            <a:schemeClr val="accent3">
              <a:lumMod val="40000"/>
              <a:lumOff val="60000"/>
            </a:schemeClr>
          </a:solidFill>
          <a:ln>
            <a:solidFill>
              <a:schemeClr val="accent3">
                <a:lumMod val="75000"/>
              </a:schemeClr>
            </a:solidFill>
          </a:ln>
          <a:effectLst/>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1400" b="1" dirty="0">
                <a:solidFill>
                  <a:schemeClr val="tx2"/>
                </a:solidFill>
                <a:latin typeface="+mj-lt"/>
                <a:ea typeface="+mj-ea"/>
                <a:cs typeface="+mj-cs"/>
              </a:rPr>
              <a:t>ONLY IN MALES’ SLIDES </a:t>
            </a:r>
          </a:p>
        </p:txBody>
      </p:sp>
      <p:sp>
        <p:nvSpPr>
          <p:cNvPr id="5" name="Rectangle 4"/>
          <p:cNvSpPr/>
          <p:nvPr/>
        </p:nvSpPr>
        <p:spPr>
          <a:xfrm>
            <a:off x="5374332" y="226992"/>
            <a:ext cx="6205071" cy="954107"/>
          </a:xfrm>
          <a:prstGeom prst="rect">
            <a:avLst/>
          </a:prstGeom>
        </p:spPr>
        <p:txBody>
          <a:bodyPr wrap="square">
            <a:spAutoFit/>
          </a:bodyPr>
          <a:lstStyle/>
          <a:p>
            <a:pPr marL="285750" indent="-285750">
              <a:buFont typeface="Arial" panose="020B0604020202020204" pitchFamily="34" charset="0"/>
              <a:buChar char="•"/>
            </a:pPr>
            <a:r>
              <a:rPr lang="en-US" sz="1400" spc="-10" dirty="0" smtClean="0">
                <a:solidFill>
                  <a:srgbClr val="00B050"/>
                </a:solidFill>
                <a:cs typeface="Comic Sans MS"/>
              </a:rPr>
              <a:t>At rest there’s equal discharge from all hair cells because the pressure above it from the </a:t>
            </a:r>
            <a:r>
              <a:rPr lang="en-US" sz="1400" spc="-10" dirty="0" err="1" smtClean="0">
                <a:solidFill>
                  <a:srgbClr val="00B050"/>
                </a:solidFill>
                <a:cs typeface="Comic Sans MS"/>
              </a:rPr>
              <a:t>otoconia</a:t>
            </a:r>
            <a:r>
              <a:rPr lang="en-US" sz="1400" spc="-10" dirty="0" smtClean="0">
                <a:solidFill>
                  <a:srgbClr val="00B050"/>
                </a:solidFill>
                <a:cs typeface="Comic Sans MS"/>
              </a:rPr>
              <a:t> is the same on gelatinous material and </a:t>
            </a:r>
            <a:r>
              <a:rPr lang="en-US" sz="1400" spc="-10" dirty="0" err="1" smtClean="0">
                <a:solidFill>
                  <a:srgbClr val="00B050"/>
                </a:solidFill>
                <a:cs typeface="Comic Sans MS"/>
              </a:rPr>
              <a:t>stereocilia</a:t>
            </a:r>
            <a:r>
              <a:rPr lang="en-US" sz="1400" spc="-10" dirty="0" smtClean="0">
                <a:solidFill>
                  <a:srgbClr val="00B050"/>
                </a:solidFill>
                <a:cs typeface="Comic Sans MS"/>
              </a:rPr>
              <a:t>.</a:t>
            </a:r>
          </a:p>
          <a:p>
            <a:pPr marL="285750" indent="-285750">
              <a:buFont typeface="Arial" panose="020B0604020202020204" pitchFamily="34" charset="0"/>
              <a:buChar char="•"/>
            </a:pPr>
            <a:r>
              <a:rPr lang="en-US" sz="1400" spc="-10" dirty="0" smtClean="0">
                <a:solidFill>
                  <a:srgbClr val="00B050"/>
                </a:solidFill>
                <a:cs typeface="Comic Sans MS"/>
              </a:rPr>
              <a:t>Direction of </a:t>
            </a:r>
            <a:r>
              <a:rPr lang="en-US" sz="1400" spc="-10" dirty="0" err="1" smtClean="0">
                <a:solidFill>
                  <a:srgbClr val="00B050"/>
                </a:solidFill>
                <a:cs typeface="Comic Sans MS"/>
              </a:rPr>
              <a:t>stereocilia</a:t>
            </a:r>
            <a:r>
              <a:rPr lang="en-US" sz="1400" spc="-10" dirty="0" smtClean="0">
                <a:solidFill>
                  <a:srgbClr val="00B050"/>
                </a:solidFill>
                <a:cs typeface="Comic Sans MS"/>
              </a:rPr>
              <a:t> to the vestibular nerve determines if its excitation or inhibition. </a:t>
            </a:r>
            <a:endParaRPr lang="en-US" sz="1400" spc="-10" dirty="0">
              <a:solidFill>
                <a:srgbClr val="00B050"/>
              </a:solidFill>
              <a:cs typeface="Comic Sans MS"/>
            </a:endParaRPr>
          </a:p>
        </p:txBody>
      </p:sp>
    </p:spTree>
    <p:extLst>
      <p:ext uri="{BB962C8B-B14F-4D97-AF65-F5344CB8AC3E}">
        <p14:creationId xmlns:p14="http://schemas.microsoft.com/office/powerpoint/2010/main" val="1363429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Functions of macula (mainly utricle)</a:t>
            </a:r>
            <a:endParaRPr lang="en-US" sz="3200" dirty="0"/>
          </a:p>
        </p:txBody>
      </p:sp>
      <p:sp>
        <p:nvSpPr>
          <p:cNvPr id="3" name="Slide Number Placeholder 2"/>
          <p:cNvSpPr>
            <a:spLocks noGrp="1"/>
          </p:cNvSpPr>
          <p:nvPr>
            <p:ph type="sldNum" sz="quarter" idx="12"/>
          </p:nvPr>
        </p:nvSpPr>
        <p:spPr/>
        <p:txBody>
          <a:bodyPr/>
          <a:lstStyle/>
          <a:p>
            <a:fld id="{4929A69E-7D8F-4515-9605-0315ABD4F316}" type="slidenum">
              <a:rPr lang="en-US" smtClean="0"/>
              <a:t>9</a:t>
            </a:fld>
            <a:endParaRPr lang="en-US" dirty="0"/>
          </a:p>
        </p:txBody>
      </p:sp>
      <p:sp>
        <p:nvSpPr>
          <p:cNvPr id="5" name="Rectangle 4"/>
          <p:cNvSpPr/>
          <p:nvPr/>
        </p:nvSpPr>
        <p:spPr>
          <a:xfrm>
            <a:off x="4582263" y="1268760"/>
            <a:ext cx="3024336" cy="360040"/>
          </a:xfrm>
          <a:prstGeom prst="rect">
            <a:avLst/>
          </a:prstGeom>
          <a:solidFill>
            <a:schemeClr val="accent2">
              <a:lumMod val="40000"/>
              <a:lumOff val="6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en-US" sz="1800">
                <a:solidFill>
                  <a:schemeClr val="bg1"/>
                </a:solidFill>
              </a:rPr>
              <a:t>Functions of macula</a:t>
            </a:r>
          </a:p>
        </p:txBody>
      </p:sp>
      <p:cxnSp>
        <p:nvCxnSpPr>
          <p:cNvPr id="7" name="Straight Connector 6"/>
          <p:cNvCxnSpPr>
            <a:stCxn id="5" idx="2"/>
          </p:cNvCxnSpPr>
          <p:nvPr/>
        </p:nvCxnSpPr>
        <p:spPr>
          <a:xfrm flipH="1">
            <a:off x="6094412" y="1628800"/>
            <a:ext cx="19" cy="216024"/>
          </a:xfrm>
          <a:prstGeom prst="line">
            <a:avLst/>
          </a:prstGeom>
        </p:spPr>
        <p:style>
          <a:lnRef idx="1">
            <a:schemeClr val="accent2"/>
          </a:lnRef>
          <a:fillRef idx="0">
            <a:schemeClr val="accent2"/>
          </a:fillRef>
          <a:effectRef idx="0">
            <a:schemeClr val="accent2"/>
          </a:effectRef>
          <a:fontRef idx="minor">
            <a:schemeClr val="tx1"/>
          </a:fontRef>
        </p:style>
      </p:cxnSp>
      <p:cxnSp>
        <p:nvCxnSpPr>
          <p:cNvPr id="9" name="Straight Connector 8"/>
          <p:cNvCxnSpPr/>
          <p:nvPr/>
        </p:nvCxnSpPr>
        <p:spPr>
          <a:xfrm>
            <a:off x="6094412" y="1844824"/>
            <a:ext cx="4104456"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0" name="Straight Connector 9"/>
          <p:cNvCxnSpPr/>
          <p:nvPr/>
        </p:nvCxnSpPr>
        <p:spPr>
          <a:xfrm>
            <a:off x="2133972" y="1844824"/>
            <a:ext cx="396044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12" name="Straight Arrow Connector 11"/>
          <p:cNvCxnSpPr/>
          <p:nvPr/>
        </p:nvCxnSpPr>
        <p:spPr>
          <a:xfrm>
            <a:off x="2133972" y="1844824"/>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13" name="Straight Arrow Connector 12"/>
          <p:cNvCxnSpPr/>
          <p:nvPr/>
        </p:nvCxnSpPr>
        <p:spPr>
          <a:xfrm>
            <a:off x="10198868" y="1844824"/>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14" name="Rectangle 13"/>
          <p:cNvSpPr/>
          <p:nvPr/>
        </p:nvSpPr>
        <p:spPr>
          <a:xfrm>
            <a:off x="609460" y="2095965"/>
            <a:ext cx="3108688" cy="4506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smtClean="0">
                <a:solidFill>
                  <a:schemeClr val="accent2">
                    <a:lumMod val="75000"/>
                  </a:schemeClr>
                </a:solidFill>
              </a:rPr>
              <a:t>Orientation of head in space &amp; maintenance of static equilibrium</a:t>
            </a:r>
            <a:endParaRPr lang="en-US" sz="1600" dirty="0"/>
          </a:p>
        </p:txBody>
      </p:sp>
      <p:sp>
        <p:nvSpPr>
          <p:cNvPr id="16" name="Rectangle 15"/>
          <p:cNvSpPr/>
          <p:nvPr/>
        </p:nvSpPr>
        <p:spPr>
          <a:xfrm>
            <a:off x="8470715" y="2095965"/>
            <a:ext cx="3108688" cy="450684"/>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accent2">
                    <a:lumMod val="75000"/>
                  </a:schemeClr>
                </a:solidFill>
              </a:rPr>
              <a:t>Detection of linear acceleration</a:t>
            </a:r>
            <a:endParaRPr lang="en-US" sz="1600" dirty="0"/>
          </a:p>
        </p:txBody>
      </p:sp>
      <p:cxnSp>
        <p:nvCxnSpPr>
          <p:cNvPr id="19" name="Straight Connector 18"/>
          <p:cNvCxnSpPr>
            <a:stCxn id="14" idx="2"/>
          </p:cNvCxnSpPr>
          <p:nvPr/>
        </p:nvCxnSpPr>
        <p:spPr>
          <a:xfrm>
            <a:off x="2163804" y="2546649"/>
            <a:ext cx="0" cy="162271"/>
          </a:xfrm>
          <a:prstGeom prst="line">
            <a:avLst/>
          </a:prstGeom>
        </p:spPr>
        <p:style>
          <a:lnRef idx="1">
            <a:schemeClr val="accent2"/>
          </a:lnRef>
          <a:fillRef idx="0">
            <a:schemeClr val="accent2"/>
          </a:fillRef>
          <a:effectRef idx="0">
            <a:schemeClr val="accent2"/>
          </a:effectRef>
          <a:fontRef idx="minor">
            <a:schemeClr val="tx1"/>
          </a:fontRef>
        </p:style>
      </p:cxnSp>
      <p:cxnSp>
        <p:nvCxnSpPr>
          <p:cNvPr id="21" name="Straight Connector 20"/>
          <p:cNvCxnSpPr/>
          <p:nvPr/>
        </p:nvCxnSpPr>
        <p:spPr>
          <a:xfrm>
            <a:off x="2163804" y="2708920"/>
            <a:ext cx="277848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3" name="Straight Connector 22"/>
          <p:cNvCxnSpPr/>
          <p:nvPr/>
        </p:nvCxnSpPr>
        <p:spPr>
          <a:xfrm flipH="1">
            <a:off x="1731756" y="2708920"/>
            <a:ext cx="432048"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25" name="Straight Arrow Connector 24"/>
          <p:cNvCxnSpPr/>
          <p:nvPr/>
        </p:nvCxnSpPr>
        <p:spPr>
          <a:xfrm>
            <a:off x="1716840" y="270892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26" name="Straight Arrow Connector 25"/>
          <p:cNvCxnSpPr/>
          <p:nvPr/>
        </p:nvCxnSpPr>
        <p:spPr>
          <a:xfrm>
            <a:off x="4942284" y="270892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7" name="Rectangle 26"/>
          <p:cNvSpPr/>
          <p:nvPr/>
        </p:nvSpPr>
        <p:spPr>
          <a:xfrm>
            <a:off x="609460" y="2948514"/>
            <a:ext cx="224459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bg2">
                    <a:lumMod val="75000"/>
                  </a:schemeClr>
                </a:solidFill>
              </a:rPr>
              <a:t>In erect upright position (vertical position</a:t>
            </a:r>
            <a:r>
              <a:rPr lang="en-US" sz="1600" dirty="0" smtClean="0">
                <a:solidFill>
                  <a:schemeClr val="bg2">
                    <a:lumMod val="75000"/>
                  </a:schemeClr>
                </a:solidFill>
              </a:rPr>
              <a:t>)</a:t>
            </a:r>
            <a:endParaRPr lang="en-US" sz="1600" dirty="0">
              <a:solidFill>
                <a:schemeClr val="bg2">
                  <a:lumMod val="75000"/>
                </a:schemeClr>
              </a:solidFill>
            </a:endParaRPr>
          </a:p>
        </p:txBody>
      </p:sp>
      <p:sp>
        <p:nvSpPr>
          <p:cNvPr id="28" name="Rectangle 27"/>
          <p:cNvSpPr/>
          <p:nvPr/>
        </p:nvSpPr>
        <p:spPr>
          <a:xfrm>
            <a:off x="3718148" y="2948514"/>
            <a:ext cx="224459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bg2">
                    <a:lumMod val="75000"/>
                  </a:schemeClr>
                </a:solidFill>
              </a:rPr>
              <a:t>Bending the head to one side</a:t>
            </a:r>
          </a:p>
        </p:txBody>
      </p:sp>
      <p:sp>
        <p:nvSpPr>
          <p:cNvPr id="31" name="Rectangle 30"/>
          <p:cNvSpPr/>
          <p:nvPr/>
        </p:nvSpPr>
        <p:spPr>
          <a:xfrm>
            <a:off x="609460" y="3573016"/>
            <a:ext cx="2244592" cy="26210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600" dirty="0" smtClean="0">
                <a:solidFill>
                  <a:schemeClr val="tx1"/>
                </a:solidFill>
              </a:rPr>
              <a:t>RT &amp; LT utricle impulses balance each other. </a:t>
            </a:r>
          </a:p>
          <a:p>
            <a:pPr marL="285750" indent="-285750">
              <a:buFont typeface="Arial" panose="020B0604020202020204" pitchFamily="34" charset="0"/>
              <a:buChar char="•"/>
            </a:pPr>
            <a:r>
              <a:rPr lang="en-US" sz="1600" dirty="0" smtClean="0">
                <a:solidFill>
                  <a:schemeClr val="tx1"/>
                </a:solidFill>
              </a:rPr>
              <a:t>No sensation of male equilibrium.</a:t>
            </a:r>
            <a:br>
              <a:rPr lang="en-US" sz="1600" dirty="0" smtClean="0">
                <a:solidFill>
                  <a:schemeClr val="tx1"/>
                </a:solidFill>
              </a:rPr>
            </a:br>
            <a:endParaRPr lang="en-US" sz="1600" dirty="0">
              <a:solidFill>
                <a:schemeClr val="tx1"/>
              </a:solidFill>
            </a:endParaRPr>
          </a:p>
        </p:txBody>
      </p:sp>
      <p:sp>
        <p:nvSpPr>
          <p:cNvPr id="32" name="Rectangle 31"/>
          <p:cNvSpPr/>
          <p:nvPr/>
        </p:nvSpPr>
        <p:spPr>
          <a:xfrm>
            <a:off x="3718148" y="3578411"/>
            <a:ext cx="2244592" cy="26210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400" dirty="0" smtClean="0">
                <a:solidFill>
                  <a:schemeClr val="tx1"/>
                </a:solidFill>
              </a:rPr>
              <a:t>Statoconia crystals of hair cells fall to that side by their weight ➞ pull </a:t>
            </a:r>
            <a:r>
              <a:rPr lang="en-US" sz="1400" dirty="0" err="1" smtClean="0">
                <a:solidFill>
                  <a:schemeClr val="tx1"/>
                </a:solidFill>
              </a:rPr>
              <a:t>stereocilia</a:t>
            </a:r>
            <a:r>
              <a:rPr lang="en-US" sz="1400" dirty="0" smtClean="0">
                <a:solidFill>
                  <a:schemeClr val="tx1"/>
                </a:solidFill>
              </a:rPr>
              <a:t> to move </a:t>
            </a:r>
            <a:r>
              <a:rPr lang="en-US" sz="1400" dirty="0" smtClean="0">
                <a:solidFill>
                  <a:srgbClr val="FF0000"/>
                </a:solidFill>
              </a:rPr>
              <a:t>towards</a:t>
            </a:r>
            <a:r>
              <a:rPr lang="en-US" sz="1400" dirty="0" smtClean="0">
                <a:solidFill>
                  <a:schemeClr val="tx1"/>
                </a:solidFill>
              </a:rPr>
              <a:t> </a:t>
            </a:r>
            <a:r>
              <a:rPr lang="en-US" sz="1400" dirty="0" err="1" smtClean="0">
                <a:solidFill>
                  <a:schemeClr val="tx1"/>
                </a:solidFill>
              </a:rPr>
              <a:t>kinocilium</a:t>
            </a:r>
            <a:r>
              <a:rPr lang="en-US" sz="1400" dirty="0" smtClean="0">
                <a:solidFill>
                  <a:schemeClr val="tx1"/>
                </a:solidFill>
              </a:rPr>
              <a:t> ➞ </a:t>
            </a:r>
            <a:r>
              <a:rPr lang="en-US" sz="1400" u="sng" dirty="0" smtClean="0">
                <a:solidFill>
                  <a:schemeClr val="tx1"/>
                </a:solidFill>
              </a:rPr>
              <a:t>depolarization </a:t>
            </a:r>
            <a:r>
              <a:rPr lang="en-US" sz="1400" dirty="0" smtClean="0">
                <a:solidFill>
                  <a:srgbClr val="FF0000"/>
                </a:solidFill>
              </a:rPr>
              <a:t>(stimulation). </a:t>
            </a:r>
          </a:p>
          <a:p>
            <a:pPr marL="285750" indent="-285750">
              <a:buFont typeface="Arial" panose="020B0604020202020204" pitchFamily="34" charset="0"/>
              <a:buChar char="•"/>
            </a:pPr>
            <a:r>
              <a:rPr lang="en-US" sz="1400" dirty="0" err="1" smtClean="0">
                <a:solidFill>
                  <a:schemeClr val="tx1"/>
                </a:solidFill>
              </a:rPr>
              <a:t>Stereocilia</a:t>
            </a:r>
            <a:r>
              <a:rPr lang="en-US" sz="1400" dirty="0" smtClean="0">
                <a:solidFill>
                  <a:schemeClr val="tx1"/>
                </a:solidFill>
              </a:rPr>
              <a:t> of the other side moves </a:t>
            </a:r>
            <a:r>
              <a:rPr lang="en-US" sz="1400" dirty="0" smtClean="0">
                <a:solidFill>
                  <a:srgbClr val="FF0000"/>
                </a:solidFill>
              </a:rPr>
              <a:t>away</a:t>
            </a:r>
            <a:r>
              <a:rPr lang="en-US" sz="1400" dirty="0" smtClean="0">
                <a:solidFill>
                  <a:schemeClr val="tx1"/>
                </a:solidFill>
              </a:rPr>
              <a:t> from </a:t>
            </a:r>
            <a:r>
              <a:rPr lang="en-US" sz="1400" dirty="0" err="1" smtClean="0">
                <a:solidFill>
                  <a:schemeClr val="tx1"/>
                </a:solidFill>
              </a:rPr>
              <a:t>kinocilium</a:t>
            </a:r>
            <a:r>
              <a:rPr lang="en-US" sz="1400" dirty="0" smtClean="0">
                <a:solidFill>
                  <a:schemeClr val="tx1"/>
                </a:solidFill>
              </a:rPr>
              <a:t> ➞ </a:t>
            </a:r>
            <a:r>
              <a:rPr lang="en-US" sz="1400" u="sng" dirty="0" smtClean="0">
                <a:solidFill>
                  <a:schemeClr val="tx1"/>
                </a:solidFill>
              </a:rPr>
              <a:t>hyperpolarization </a:t>
            </a:r>
            <a:r>
              <a:rPr lang="en-US" sz="1400" dirty="0" smtClean="0">
                <a:solidFill>
                  <a:srgbClr val="FF0000"/>
                </a:solidFill>
              </a:rPr>
              <a:t>(inhibition). </a:t>
            </a:r>
            <a:endParaRPr lang="en-US" sz="1400" dirty="0">
              <a:solidFill>
                <a:srgbClr val="FF0000"/>
              </a:solidFill>
            </a:endParaRPr>
          </a:p>
        </p:txBody>
      </p:sp>
      <p:cxnSp>
        <p:nvCxnSpPr>
          <p:cNvPr id="40" name="Straight Connector 39"/>
          <p:cNvCxnSpPr/>
          <p:nvPr/>
        </p:nvCxnSpPr>
        <p:spPr>
          <a:xfrm>
            <a:off x="10198868" y="2546649"/>
            <a:ext cx="0" cy="162271"/>
          </a:xfrm>
          <a:prstGeom prst="line">
            <a:avLst/>
          </a:prstGeom>
        </p:spPr>
        <p:style>
          <a:lnRef idx="1">
            <a:schemeClr val="accent2"/>
          </a:lnRef>
          <a:fillRef idx="0">
            <a:schemeClr val="accent2"/>
          </a:fillRef>
          <a:effectRef idx="0">
            <a:schemeClr val="accent2"/>
          </a:effectRef>
          <a:fontRef idx="minor">
            <a:schemeClr val="tx1"/>
          </a:fontRef>
        </p:style>
      </p:cxnSp>
      <p:cxnSp>
        <p:nvCxnSpPr>
          <p:cNvPr id="42" name="Straight Connector 41"/>
          <p:cNvCxnSpPr/>
          <p:nvPr/>
        </p:nvCxnSpPr>
        <p:spPr>
          <a:xfrm flipH="1">
            <a:off x="7334388" y="2708920"/>
            <a:ext cx="286448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4" name="Straight Connector 43"/>
          <p:cNvCxnSpPr/>
          <p:nvPr/>
        </p:nvCxnSpPr>
        <p:spPr>
          <a:xfrm>
            <a:off x="10198868" y="2708920"/>
            <a:ext cx="288032"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45" name="Straight Arrow Connector 44"/>
          <p:cNvCxnSpPr/>
          <p:nvPr/>
        </p:nvCxnSpPr>
        <p:spPr>
          <a:xfrm>
            <a:off x="7334388" y="270892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cxnSp>
        <p:nvCxnSpPr>
          <p:cNvPr id="46" name="Straight Arrow Connector 45"/>
          <p:cNvCxnSpPr/>
          <p:nvPr/>
        </p:nvCxnSpPr>
        <p:spPr>
          <a:xfrm>
            <a:off x="10486900" y="2708920"/>
            <a:ext cx="0" cy="216024"/>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47" name="Rectangle 46"/>
          <p:cNvSpPr/>
          <p:nvPr/>
        </p:nvSpPr>
        <p:spPr>
          <a:xfrm>
            <a:off x="6212092" y="2952991"/>
            <a:ext cx="224459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bg2">
                    <a:lumMod val="75000"/>
                  </a:schemeClr>
                </a:solidFill>
              </a:rPr>
              <a:t>Linear acceleration</a:t>
            </a:r>
          </a:p>
        </p:txBody>
      </p:sp>
      <p:sp>
        <p:nvSpPr>
          <p:cNvPr id="49" name="Rectangle 48"/>
          <p:cNvSpPr/>
          <p:nvPr/>
        </p:nvSpPr>
        <p:spPr>
          <a:xfrm>
            <a:off x="9334811" y="2948514"/>
            <a:ext cx="2244592" cy="504056"/>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a:solidFill>
                  <a:schemeClr val="bg2">
                    <a:lumMod val="75000"/>
                  </a:schemeClr>
                </a:solidFill>
              </a:rPr>
              <a:t>At deceleration </a:t>
            </a:r>
          </a:p>
        </p:txBody>
      </p:sp>
      <p:sp>
        <p:nvSpPr>
          <p:cNvPr id="51" name="Rectangle 50"/>
          <p:cNvSpPr/>
          <p:nvPr/>
        </p:nvSpPr>
        <p:spPr>
          <a:xfrm>
            <a:off x="6212092" y="3573016"/>
            <a:ext cx="2244592" cy="26210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300" dirty="0" smtClean="0">
                <a:solidFill>
                  <a:schemeClr val="tx1"/>
                </a:solidFill>
              </a:rPr>
              <a:t>As at running &amp; standing in a bus.</a:t>
            </a:r>
            <a:endParaRPr lang="en-US" sz="1300" dirty="0">
              <a:solidFill>
                <a:schemeClr val="tx1"/>
              </a:solidFill>
            </a:endParaRPr>
          </a:p>
          <a:p>
            <a:pPr marL="285750" indent="-285750">
              <a:buFont typeface="Arial" panose="020B0604020202020204" pitchFamily="34" charset="0"/>
              <a:buChar char="•"/>
            </a:pPr>
            <a:r>
              <a:rPr lang="en-US" sz="1300" dirty="0" smtClean="0">
                <a:solidFill>
                  <a:schemeClr val="tx1"/>
                </a:solidFill>
              </a:rPr>
              <a:t>At beginning of movement </a:t>
            </a:r>
            <a:r>
              <a:rPr lang="en-US" sz="1300" dirty="0" err="1" smtClean="0">
                <a:solidFill>
                  <a:schemeClr val="tx1"/>
                </a:solidFill>
              </a:rPr>
              <a:t>statoconia</a:t>
            </a:r>
            <a:r>
              <a:rPr lang="en-US" sz="1300" dirty="0" smtClean="0">
                <a:solidFill>
                  <a:schemeClr val="tx1"/>
                </a:solidFill>
              </a:rPr>
              <a:t> lag behind movement by its inertia ➞ fall backwards ➞ cilia moves backward ➞ person feels he is falling backwards ➞ try to correct this by leaning forwards to shift </a:t>
            </a:r>
            <a:r>
              <a:rPr lang="en-US" sz="1300" dirty="0" err="1" smtClean="0">
                <a:solidFill>
                  <a:schemeClr val="tx1"/>
                </a:solidFill>
              </a:rPr>
              <a:t>statoconia</a:t>
            </a:r>
            <a:r>
              <a:rPr lang="en-US" sz="1300" dirty="0" smtClean="0">
                <a:solidFill>
                  <a:schemeClr val="tx1"/>
                </a:solidFill>
              </a:rPr>
              <a:t> &amp; cilia anteriorly. </a:t>
            </a:r>
            <a:endParaRPr lang="en-US" sz="1300" dirty="0">
              <a:solidFill>
                <a:schemeClr val="tx1"/>
              </a:solidFill>
            </a:endParaRPr>
          </a:p>
        </p:txBody>
      </p:sp>
      <p:sp>
        <p:nvSpPr>
          <p:cNvPr id="52" name="Rectangle 51"/>
          <p:cNvSpPr/>
          <p:nvPr/>
        </p:nvSpPr>
        <p:spPr>
          <a:xfrm>
            <a:off x="9334811" y="3573015"/>
            <a:ext cx="2244592" cy="262106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anose="020B0604020202020204" pitchFamily="34" charset="0"/>
              <a:buChar char="•"/>
            </a:pPr>
            <a:r>
              <a:rPr lang="en-US" sz="1400" dirty="0" smtClean="0">
                <a:solidFill>
                  <a:schemeClr val="tx1"/>
                </a:solidFill>
              </a:rPr>
              <a:t>(Runner try to stop) ➞ </a:t>
            </a:r>
            <a:r>
              <a:rPr lang="en-US" sz="1400" dirty="0" err="1" smtClean="0">
                <a:solidFill>
                  <a:schemeClr val="tx1"/>
                </a:solidFill>
              </a:rPr>
              <a:t>statoconia</a:t>
            </a:r>
            <a:r>
              <a:rPr lang="en-US" sz="1400" dirty="0" smtClean="0">
                <a:solidFill>
                  <a:schemeClr val="tx1"/>
                </a:solidFill>
              </a:rPr>
              <a:t> move forwards by its momentum ➞ person feels falling anteriorly. </a:t>
            </a:r>
            <a:endParaRPr lang="en-US" sz="1400" dirty="0">
              <a:solidFill>
                <a:schemeClr val="tx1"/>
              </a:solidFill>
            </a:endParaRPr>
          </a:p>
        </p:txBody>
      </p:sp>
    </p:spTree>
    <p:extLst>
      <p:ext uri="{BB962C8B-B14F-4D97-AF65-F5344CB8AC3E}">
        <p14:creationId xmlns:p14="http://schemas.microsoft.com/office/powerpoint/2010/main" val="304269208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4378</TotalTime>
  <Words>1520</Words>
  <Application>Microsoft Macintosh PowerPoint</Application>
  <PresentationFormat>Custom</PresentationFormat>
  <Paragraphs>200</Paragraphs>
  <Slides>18</Slides>
  <Notes>3</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18</vt:i4>
      </vt:variant>
    </vt:vector>
  </HeadingPairs>
  <TitlesOfParts>
    <vt:vector size="31" baseType="lpstr">
      <vt:lpstr>Agency FB</vt:lpstr>
      <vt:lpstr>Arial</vt:lpstr>
      <vt:lpstr>Arial</vt:lpstr>
      <vt:lpstr>Arial Black</vt:lpstr>
      <vt:lpstr>ArialMT</vt:lpstr>
      <vt:lpstr>Bookman Old Style</vt:lpstr>
      <vt:lpstr>Calibri</vt:lpstr>
      <vt:lpstr>Comic Sans MS</vt:lpstr>
      <vt:lpstr>Gill Sans MT</vt:lpstr>
      <vt:lpstr>Times New Roman</vt:lpstr>
      <vt:lpstr>Wingdings</vt:lpstr>
      <vt:lpstr>Wingdings 3</vt:lpstr>
      <vt:lpstr>Origin</vt:lpstr>
      <vt:lpstr>PowerPoint Presentation</vt:lpstr>
      <vt:lpstr>PowerPoint Presentation</vt:lpstr>
      <vt:lpstr>Control of equilibrium</vt:lpstr>
      <vt:lpstr>Labyrinth</vt:lpstr>
      <vt:lpstr>Macula (otolith organs) of utricle and saccule</vt:lpstr>
      <vt:lpstr>Hair cells</vt:lpstr>
      <vt:lpstr>Cont.</vt:lpstr>
      <vt:lpstr>Mechanism of Action </vt:lpstr>
      <vt:lpstr>Functions of macula (mainly utricle)</vt:lpstr>
      <vt:lpstr>Examples</vt:lpstr>
      <vt:lpstr>Semicircular canals</vt:lpstr>
      <vt:lpstr>Mode of action and functions</vt:lpstr>
      <vt:lpstr>Doctors’ explnation</vt:lpstr>
      <vt:lpstr>Rotation from left to right in horizontal plane</vt:lpstr>
      <vt:lpstr>Cont.</vt:lpstr>
      <vt:lpstr>Vestibular function</vt:lpstr>
      <vt:lpstr>Vestibular pathway</vt:lpstr>
      <vt:lpstr>Thank you! </vt:lpstr>
    </vt:vector>
  </TitlesOfParts>
  <Company>Hewlett-Packard</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Levels of Organisation</dc:title>
  <dc:creator>Lelo HM</dc:creator>
  <cp:lastModifiedBy>شوق</cp:lastModifiedBy>
  <cp:revision>857</cp:revision>
  <dcterms:created xsi:type="dcterms:W3CDTF">2016-09-07T16:15:34Z</dcterms:created>
  <dcterms:modified xsi:type="dcterms:W3CDTF">2017-10-27T11:52:37Z</dcterms:modified>
</cp:coreProperties>
</file>