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20"/>
  </p:notesMasterIdLst>
  <p:sldIdLst>
    <p:sldId id="487" r:id="rId2"/>
    <p:sldId id="454" r:id="rId3"/>
    <p:sldId id="494" r:id="rId4"/>
    <p:sldId id="495" r:id="rId5"/>
    <p:sldId id="496" r:id="rId6"/>
    <p:sldId id="466" r:id="rId7"/>
    <p:sldId id="470" r:id="rId8"/>
    <p:sldId id="471" r:id="rId9"/>
    <p:sldId id="472" r:id="rId10"/>
    <p:sldId id="473" r:id="rId11"/>
    <p:sldId id="497" r:id="rId12"/>
    <p:sldId id="498" r:id="rId13"/>
    <p:sldId id="499" r:id="rId14"/>
    <p:sldId id="476" r:id="rId15"/>
    <p:sldId id="477" r:id="rId16"/>
    <p:sldId id="482" r:id="rId17"/>
    <p:sldId id="481" r:id="rId18"/>
    <p:sldId id="488" r:id="rId19"/>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ma.altamimi7@gmail.com" initials="l"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DCDFE8"/>
    <a:srgbClr val="E4CBE7"/>
    <a:srgbClr val="A954AB"/>
    <a:srgbClr val="D8B3DC"/>
    <a:srgbClr val="933B95"/>
    <a:srgbClr val="993300"/>
    <a:srgbClr val="990000"/>
    <a:srgbClr val="D6EAF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75" autoAdjust="0"/>
    <p:restoredTop sz="95122"/>
  </p:normalViewPr>
  <p:slideViewPr>
    <p:cSldViewPr>
      <p:cViewPr varScale="1">
        <p:scale>
          <a:sx n="61" d="100"/>
          <a:sy n="61" d="100"/>
        </p:scale>
        <p:origin x="880" y="60"/>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10/27/2017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05093-C804-447C-A940-865EF0339665}" type="slidenum">
              <a:rPr lang="en-US" smtClean="0"/>
              <a:t>1</a:t>
            </a:fld>
            <a:endParaRPr lang="en-US" dirty="0"/>
          </a:p>
        </p:txBody>
      </p:sp>
    </p:spTree>
    <p:extLst>
      <p:ext uri="{BB962C8B-B14F-4D97-AF65-F5344CB8AC3E}">
        <p14:creationId xmlns:p14="http://schemas.microsoft.com/office/powerpoint/2010/main" val="1007505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8</a:t>
            </a:fld>
            <a:endParaRPr lang="en-US" dirty="0"/>
          </a:p>
        </p:txBody>
      </p:sp>
    </p:spTree>
    <p:extLst>
      <p:ext uri="{BB962C8B-B14F-4D97-AF65-F5344CB8AC3E}">
        <p14:creationId xmlns:p14="http://schemas.microsoft.com/office/powerpoint/2010/main" val="1646228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9</a:t>
            </a:fld>
            <a:endParaRPr lang="en-US" dirty="0"/>
          </a:p>
        </p:txBody>
      </p:sp>
    </p:spTree>
    <p:extLst>
      <p:ext uri="{BB962C8B-B14F-4D97-AF65-F5344CB8AC3E}">
        <p14:creationId xmlns:p14="http://schemas.microsoft.com/office/powerpoint/2010/main" val="1056053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312006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25377462-29DF-4DF7-9A87-A3B2331BF22E}" type="datetime1">
              <a:rPr lang="en-US" smtClean="0"/>
              <a:t>10/27/2017</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A8ADFE-DE17-4FB7-87B4-7EE3AFCF0ADE}" type="datetime1">
              <a:rPr lang="en-US" smtClean="0"/>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4710EC-7F9A-4B9E-957B-CE4878AA0D23}" type="datetime1">
              <a:rPr lang="en-US" smtClean="0"/>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41DE694-A001-456E-8D89-C5FF30063482}" type="datetime1">
              <a:rPr lang="en-US" smtClean="0"/>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2AC42BDF-45E4-45D1-AC1B-B0D7EAFB28DA}" type="datetime1">
              <a:rPr lang="en-US" smtClean="0"/>
              <a:t>10/27/2017</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F069102-33A0-49ED-8A43-9F25AFF7CBAC}" type="datetime1">
              <a:rPr lang="en-US" smtClean="0"/>
              <a:t>10/27/2017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952F38D-77B9-4A13-B402-596108990702}" type="datetime1">
              <a:rPr lang="en-US" smtClean="0"/>
              <a:t>10/27/2017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517C583-C7CA-46EB-9433-76E3128A28D2}" type="datetime1">
              <a:rPr lang="en-US" smtClean="0"/>
              <a:t>10/27/2017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54F8B-541A-4291-A5F8-6DA28722854A}" type="datetime1">
              <a:rPr lang="en-US" smtClean="0"/>
              <a:t>10/27/2017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682AABB-FF5E-4A96-8D96-CD378F4FF3A0}" type="datetime1">
              <a:rPr lang="en-US" smtClean="0"/>
              <a:t>10/27/2017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10A1784-87A0-4E6F-923B-E12637B1DF1F}" type="datetime1">
              <a:rPr lang="en-US" smtClean="0"/>
              <a:t>10/27/2017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7AC1D868-7307-4A5E-BC59-8E455FBD5CAD}" type="datetime1">
              <a:rPr lang="en-US" smtClean="0"/>
              <a:t>10/27/2017</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hyperlink" Target="https://docs.google.com/forms/d/1u1JBrQF2OHrdd-GO9svz5ydywmjOUc5AXtFmphInV9c/prefill" TargetMode="External"/><Relationship Id="rId3" Type="http://schemas.openxmlformats.org/officeDocument/2006/relationships/hyperlink" Target="mailto:physiology436@gmail.com" TargetMode="External"/><Relationship Id="rId7" Type="http://schemas.openxmlformats.org/officeDocument/2006/relationships/hyperlink" Target="https://drive.google.com/open?id=10DChL7-FX9meMaPu55vRBHSA5K39eDojw_yy2mMXzRE" TargetMode="External"/><Relationship Id="rId12"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hyperlink" Target="https://www.onlineexambuilder.com/postural-reflexes/exam-183866" TargetMode="External"/><Relationship Id="rId5" Type="http://schemas.openxmlformats.org/officeDocument/2006/relationships/hyperlink" Target="https://twitter.com/Physiology436" TargetMode="External"/><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hyperlink" Target="https://drive.google.com/open?id=0B-7mWPKMvk76Z2traHhac3F1dFU" TargetMode="External"/><Relationship Id="rId1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youtube.com/watch?v=Rzl8_cYcXlE&amp;feature=youtu.be"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hyperlink" Target="https://www.youtube.com/watch?v=nIfD8eJdoV4&amp;feature=youtu.b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user\AppData\Local\Microsoft\Windows\INetCache\IE\K75KFYI6\IMG_7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069" y="365237"/>
            <a:ext cx="1655322" cy="1655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9633398" y="497956"/>
            <a:ext cx="1940248" cy="1268420"/>
          </a:xfrm>
          <a:prstGeom prst="rect">
            <a:avLst/>
          </a:prstGeom>
        </p:spPr>
      </p:pic>
      <p:sp>
        <p:nvSpPr>
          <p:cNvPr id="12" name="Rectangle 11"/>
          <p:cNvSpPr/>
          <p:nvPr/>
        </p:nvSpPr>
        <p:spPr>
          <a:xfrm>
            <a:off x="-1"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3" name="Rectangle 12"/>
          <p:cNvSpPr/>
          <p:nvPr/>
        </p:nvSpPr>
        <p:spPr>
          <a:xfrm>
            <a:off x="12082932"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5" name="Rectangle 14"/>
          <p:cNvSpPr/>
          <p:nvPr/>
        </p:nvSpPr>
        <p:spPr>
          <a:xfrm>
            <a:off x="108829" y="6748278"/>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6" name="Rectangle 15"/>
          <p:cNvSpPr/>
          <p:nvPr/>
        </p:nvSpPr>
        <p:spPr>
          <a:xfrm>
            <a:off x="108829" y="893"/>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8" name="مربع نص 1"/>
          <p:cNvSpPr txBox="1"/>
          <p:nvPr/>
        </p:nvSpPr>
        <p:spPr>
          <a:xfrm>
            <a:off x="618115" y="4909816"/>
            <a:ext cx="2088142" cy="1200329"/>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marL="171399" indent="-171399" defTabSz="914089">
              <a:buFont typeface="Wingdings" panose="05000000000000000000" pitchFamily="2" charset="2"/>
              <a:buChar char="§"/>
            </a:pPr>
            <a:r>
              <a:rPr lang="en-US" sz="1200" b="1" dirty="0" smtClean="0">
                <a:solidFill>
                  <a:srgbClr val="DDE9EC">
                    <a:lumMod val="50000"/>
                  </a:srgbClr>
                </a:solidFill>
              </a:rPr>
              <a:t>Te</a:t>
            </a:r>
            <a:r>
              <a:rPr lang="en-US" sz="1200" b="1" dirty="0" smtClean="0"/>
              <a:t>xt</a:t>
            </a:r>
            <a:endParaRPr lang="en-US" sz="1200" b="1" dirty="0" smtClean="0">
              <a:solidFill>
                <a:srgbClr val="FF0000"/>
              </a:solidFill>
            </a:endParaRPr>
          </a:p>
          <a:p>
            <a:pPr marL="171399" indent="-171399" defTabSz="914089">
              <a:buFont typeface="Wingdings" panose="05000000000000000000" pitchFamily="2" charset="2"/>
              <a:buChar char="§"/>
            </a:pPr>
            <a:r>
              <a:rPr lang="en-US" sz="1200" b="1" dirty="0" smtClean="0">
                <a:solidFill>
                  <a:srgbClr val="FF0000"/>
                </a:solidFill>
              </a:rPr>
              <a:t>Important</a:t>
            </a:r>
          </a:p>
          <a:p>
            <a:pPr marL="171399" indent="-171399" defTabSz="914089">
              <a:buFont typeface="Wingdings" panose="05000000000000000000" pitchFamily="2" charset="2"/>
              <a:buChar char="§"/>
            </a:pPr>
            <a:r>
              <a:rPr lang="en-US" sz="1200" b="1" dirty="0" smtClean="0">
                <a:solidFill>
                  <a:srgbClr val="C76B9B"/>
                </a:solidFill>
              </a:rPr>
              <a:t>Formulas</a:t>
            </a:r>
            <a:endParaRPr lang="en-US" sz="1200" b="1" dirty="0" smtClean="0">
              <a:solidFill>
                <a:srgbClr val="DDE9EC">
                  <a:lumMod val="50000"/>
                </a:srgbClr>
              </a:solidFill>
            </a:endParaRPr>
          </a:p>
          <a:p>
            <a:pPr marL="171399" indent="-171399" defTabSz="914089">
              <a:buFont typeface="Wingdings" panose="05000000000000000000" pitchFamily="2" charset="2"/>
              <a:buChar char="§"/>
            </a:pPr>
            <a:r>
              <a:rPr lang="en-US" sz="1200" b="1" dirty="0" smtClean="0">
                <a:solidFill>
                  <a:srgbClr val="FADA7A">
                    <a:lumMod val="75000"/>
                  </a:srgbClr>
                </a:solidFill>
              </a:rPr>
              <a:t>Numbers</a:t>
            </a:r>
          </a:p>
          <a:p>
            <a:pPr marL="171399" indent="-171399" defTabSz="914089">
              <a:buFont typeface="Wingdings" panose="05000000000000000000" pitchFamily="2" charset="2"/>
              <a:buChar char="§"/>
            </a:pPr>
            <a:r>
              <a:rPr lang="en-US" sz="1200" b="1" dirty="0" smtClean="0">
                <a:solidFill>
                  <a:srgbClr val="00B050"/>
                </a:solidFill>
              </a:rPr>
              <a:t>Doctor notes</a:t>
            </a:r>
          </a:p>
          <a:p>
            <a:pPr marL="171399" indent="-171399" defTabSz="914089">
              <a:buFont typeface="Wingdings" panose="05000000000000000000" pitchFamily="2" charset="2"/>
              <a:buChar char="§"/>
            </a:pPr>
            <a:r>
              <a:rPr lang="en-US" sz="1200" b="1" dirty="0" smtClean="0">
                <a:solidFill>
                  <a:schemeClr val="bg1">
                    <a:lumMod val="50000"/>
                  </a:schemeClr>
                </a:solidFill>
              </a:rPr>
              <a:t>Notes and explanation</a:t>
            </a:r>
            <a:endParaRPr lang="en-US" sz="1200" b="1"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4929A69E-7D8F-4515-9605-0315ABD4F316}" type="slidenum">
              <a:rPr lang="en-US" smtClean="0"/>
              <a:t>1</a:t>
            </a:fld>
            <a:endParaRPr lang="en-US" dirty="0"/>
          </a:p>
        </p:txBody>
      </p:sp>
      <p:pic>
        <p:nvPicPr>
          <p:cNvPr id="17" name="Picture 16"/>
          <p:cNvPicPr>
            <a:picLocks noChangeAspect="1"/>
          </p:cNvPicPr>
          <p:nvPr/>
        </p:nvPicPr>
        <p:blipFill>
          <a:blip r:embed="rId5"/>
          <a:stretch>
            <a:fillRect/>
          </a:stretch>
        </p:blipFill>
        <p:spPr>
          <a:xfrm>
            <a:off x="2837909" y="1028223"/>
            <a:ext cx="6358679" cy="4785775"/>
          </a:xfrm>
          <a:prstGeom prst="rect">
            <a:avLst/>
          </a:prstGeom>
          <a:ln>
            <a:noFill/>
          </a:ln>
        </p:spPr>
      </p:pic>
      <p:sp>
        <p:nvSpPr>
          <p:cNvPr id="14" name="Flowchart: Process 13"/>
          <p:cNvSpPr/>
          <p:nvPr/>
        </p:nvSpPr>
        <p:spPr>
          <a:xfrm>
            <a:off x="9275339" y="4987964"/>
            <a:ext cx="779513" cy="598961"/>
          </a:xfrm>
          <a:prstGeom prst="flowChartProcess">
            <a:avLst/>
          </a:prstGeom>
          <a:solidFill>
            <a:schemeClr val="accent2">
              <a:lumMod val="20000"/>
              <a:lumOff val="8000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1200" b="1" dirty="0" smtClean="0">
                <a:solidFill>
                  <a:schemeClr val="bg1">
                    <a:lumMod val="50000"/>
                  </a:schemeClr>
                </a:solidFill>
              </a:rPr>
              <a:t>Lecture No.16</a:t>
            </a:r>
            <a:endParaRPr lang="en-US" sz="1200" b="1" dirty="0">
              <a:solidFill>
                <a:schemeClr val="bg1">
                  <a:lumMod val="50000"/>
                </a:schemeClr>
              </a:solidFill>
            </a:endParaRPr>
          </a:p>
        </p:txBody>
      </p:sp>
      <p:sp>
        <p:nvSpPr>
          <p:cNvPr id="19" name="مربع نص 1"/>
          <p:cNvSpPr txBox="1"/>
          <p:nvPr/>
        </p:nvSpPr>
        <p:spPr>
          <a:xfrm>
            <a:off x="9275339" y="5586925"/>
            <a:ext cx="2298307" cy="523220"/>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algn="ctr"/>
            <a:r>
              <a:rPr lang="en-US" sz="1400" b="1" dirty="0" smtClean="0">
                <a:solidFill>
                  <a:schemeClr val="bg2">
                    <a:lumMod val="75000"/>
                  </a:schemeClr>
                </a:solidFill>
                <a:latin typeface="Agency FB" panose="020B0503020202020204" pitchFamily="34" charset="0"/>
              </a:rPr>
              <a:t>“Believe In Your Dreams. They Were Given To You For A Reason”</a:t>
            </a:r>
            <a:endParaRPr lang="en-US" sz="1400" b="1" dirty="0">
              <a:solidFill>
                <a:schemeClr val="bg2">
                  <a:lumMod val="75000"/>
                </a:schemeClr>
              </a:solidFill>
              <a:latin typeface="Agency FB" panose="020B0503020202020204" pitchFamily="34" charset="0"/>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115" y="2047158"/>
            <a:ext cx="1660275" cy="1381842"/>
          </a:xfrm>
          <a:prstGeom prst="rect">
            <a:avLst/>
          </a:prstGeom>
        </p:spPr>
      </p:pic>
    </p:spTree>
    <p:extLst>
      <p:ext uri="{BB962C8B-B14F-4D97-AF65-F5344CB8AC3E}">
        <p14:creationId xmlns:p14="http://schemas.microsoft.com/office/powerpoint/2010/main" val="1180486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49796" y="116632"/>
            <a:ext cx="10969943" cy="990600"/>
          </a:xfrm>
        </p:spPr>
        <p:txBody>
          <a:bodyPr>
            <a:normAutofit/>
          </a:bodyPr>
          <a:lstStyle/>
          <a:p>
            <a:r>
              <a:rPr lang="en-US" sz="3200" dirty="0" err="1" smtClean="0"/>
              <a:t>Decerebrate</a:t>
            </a:r>
            <a:r>
              <a:rPr lang="en-US" sz="3200" dirty="0" smtClean="0"/>
              <a:t> rigidity &amp; decorticate rigidity</a:t>
            </a:r>
            <a:endParaRPr lang="ar-SA" sz="3200" dirty="0"/>
          </a:p>
        </p:txBody>
      </p:sp>
      <p:sp>
        <p:nvSpPr>
          <p:cNvPr id="3" name="عنصر نائب لرقم الشريحة 2"/>
          <p:cNvSpPr>
            <a:spLocks noGrp="1"/>
          </p:cNvSpPr>
          <p:nvPr>
            <p:ph type="sldNum" sz="quarter" idx="12"/>
          </p:nvPr>
        </p:nvSpPr>
        <p:spPr/>
        <p:txBody>
          <a:bodyPr/>
          <a:lstStyle/>
          <a:p>
            <a:pPr marL="0" marR="0" lvl="0" indent="0" algn="l" defTabSz="1015898" rtl="0" eaLnBrk="1" fontAlgn="auto" latinLnBrk="0" hangingPunct="1">
              <a:lnSpc>
                <a:spcPct val="100000"/>
              </a:lnSpc>
              <a:spcBef>
                <a:spcPts val="0"/>
              </a:spcBef>
              <a:spcAft>
                <a:spcPts val="0"/>
              </a:spcAft>
              <a:buClrTx/>
              <a:buSzTx/>
              <a:buFontTx/>
              <a:buNone/>
              <a:tabLst/>
              <a:defRPr/>
            </a:pPr>
            <a:fld id="{4929A69E-7D8F-4515-9605-0315ABD4F316}" type="slidenum">
              <a:rPr kumimoji="0" lang="en-US" sz="1600" b="0" i="0" u="none" strike="noStrike" kern="1200" cap="none" spc="0" normalizeH="0" baseline="0" noProof="0" smtClean="0">
                <a:ln>
                  <a:noFill/>
                </a:ln>
                <a:solidFill>
                  <a:srgbClr val="464653"/>
                </a:solidFill>
                <a:effectLst/>
                <a:uLnTx/>
                <a:uFillTx/>
                <a:latin typeface="Gill Sans MT"/>
                <a:ea typeface="+mn-ea"/>
                <a:cs typeface="+mn-cs"/>
              </a:rPr>
              <a:pPr marL="0" marR="0" lvl="0" indent="0" algn="l" defTabSz="1015898" rtl="0" eaLnBrk="1" fontAlgn="auto" latinLnBrk="0" hangingPunct="1">
                <a:lnSpc>
                  <a:spcPct val="100000"/>
                </a:lnSpc>
                <a:spcBef>
                  <a:spcPts val="0"/>
                </a:spcBef>
                <a:spcAft>
                  <a:spcPts val="0"/>
                </a:spcAft>
                <a:buClrTx/>
                <a:buSzTx/>
                <a:buFontTx/>
                <a:buNone/>
                <a:tabLst/>
                <a:defRPr/>
              </a:pPr>
              <a:t>10</a:t>
            </a:fld>
            <a:endParaRPr kumimoji="0" lang="en-US" sz="1600" b="0" i="0" u="none" strike="noStrike" kern="1200" cap="none" spc="0" normalizeH="0" baseline="0" noProof="0" dirty="0">
              <a:ln>
                <a:noFill/>
              </a:ln>
              <a:solidFill>
                <a:srgbClr val="464653"/>
              </a:solidFill>
              <a:effectLst/>
              <a:uLnTx/>
              <a:uFillTx/>
              <a:latin typeface="Gill Sans MT"/>
              <a:ea typeface="+mn-ea"/>
              <a:cs typeface="+mn-c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669" y="1384516"/>
            <a:ext cx="4845695" cy="4771147"/>
          </a:xfrm>
          <a:prstGeom prst="rect">
            <a:avLst/>
          </a:prstGeom>
          <a:ln w="19050">
            <a:noFill/>
            <a:prstDash val="solid"/>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4493" y="1384516"/>
            <a:ext cx="4320479" cy="4776538"/>
          </a:xfrm>
          <a:prstGeom prst="rect">
            <a:avLst/>
          </a:prstGeom>
          <a:ln w="12700">
            <a:noFill/>
            <a:prstDash val="solid"/>
          </a:ln>
        </p:spPr>
      </p:pic>
      <p:cxnSp>
        <p:nvCxnSpPr>
          <p:cNvPr id="7" name="Straight Connector 6"/>
          <p:cNvCxnSpPr/>
          <p:nvPr/>
        </p:nvCxnSpPr>
        <p:spPr>
          <a:xfrm>
            <a:off x="6238428" y="1107232"/>
            <a:ext cx="0" cy="5249118"/>
          </a:xfrm>
          <a:prstGeom prst="line">
            <a:avLst/>
          </a:prstGeom>
          <a:ln>
            <a:prstDash val="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118202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a:t>Decerebrate</a:t>
            </a:r>
            <a:r>
              <a:rPr lang="en-US" sz="3200" dirty="0"/>
              <a:t> Rigidity</a:t>
            </a:r>
          </a:p>
        </p:txBody>
      </p:sp>
      <p:sp>
        <p:nvSpPr>
          <p:cNvPr id="3" name="Slide Number Placeholder 2"/>
          <p:cNvSpPr>
            <a:spLocks noGrp="1"/>
          </p:cNvSpPr>
          <p:nvPr>
            <p:ph type="sldNum" sz="quarter" idx="12"/>
          </p:nvPr>
        </p:nvSpPr>
        <p:spPr/>
        <p:txBody>
          <a:bodyPr/>
          <a:lstStyle/>
          <a:p>
            <a:fld id="{4929A69E-7D8F-4515-9605-0315ABD4F316}" type="slidenum">
              <a:rPr lang="en-US" smtClean="0"/>
              <a:t>11</a:t>
            </a:fld>
            <a:endParaRPr lang="en-US" dirty="0"/>
          </a:p>
        </p:txBody>
      </p:sp>
      <p:sp>
        <p:nvSpPr>
          <p:cNvPr id="4" name="Content Placeholder 3"/>
          <p:cNvSpPr>
            <a:spLocks noGrp="1"/>
          </p:cNvSpPr>
          <p:nvPr>
            <p:ph sz="quarter" idx="1"/>
          </p:nvPr>
        </p:nvSpPr>
        <p:spPr>
          <a:xfrm>
            <a:off x="609460" y="1219200"/>
            <a:ext cx="10969943" cy="697632"/>
          </a:xfrm>
        </p:spPr>
        <p:txBody>
          <a:bodyPr>
            <a:normAutofit/>
          </a:bodyPr>
          <a:lstStyle/>
          <a:p>
            <a:r>
              <a:rPr lang="en-US" sz="1600" spc="-5" dirty="0">
                <a:solidFill>
                  <a:schemeClr val="accent2">
                    <a:lumMod val="75000"/>
                  </a:schemeClr>
                </a:solidFill>
                <a:cs typeface="Arial"/>
              </a:rPr>
              <a:t>Site </a:t>
            </a:r>
            <a:r>
              <a:rPr lang="en-US" sz="1600" dirty="0">
                <a:solidFill>
                  <a:schemeClr val="accent2">
                    <a:lumMod val="75000"/>
                  </a:schemeClr>
                </a:solidFill>
                <a:cs typeface="Arial"/>
              </a:rPr>
              <a:t>of lesion:</a:t>
            </a:r>
            <a:r>
              <a:rPr lang="en-US" sz="1600" dirty="0">
                <a:solidFill>
                  <a:schemeClr val="accent2">
                    <a:lumMod val="75000"/>
                  </a:schemeClr>
                </a:solidFill>
                <a:cs typeface="Times New Roman"/>
              </a:rPr>
              <a:t> </a:t>
            </a:r>
            <a:r>
              <a:rPr lang="en-US" sz="1600" dirty="0">
                <a:cs typeface="Arial"/>
              </a:rPr>
              <a:t>between the superior and inferior colliculi of the midbrain, lesion below Red Nucleus </a:t>
            </a:r>
            <a:r>
              <a:rPr lang="en-US" sz="1600" dirty="0">
                <a:solidFill>
                  <a:schemeClr val="bg2">
                    <a:lumMod val="75000"/>
                  </a:schemeClr>
                </a:solidFill>
                <a:cs typeface="Times New Roman"/>
              </a:rPr>
              <a:t>(e.g. mid-</a:t>
            </a:r>
            <a:r>
              <a:rPr lang="en-US" sz="1600" dirty="0" err="1">
                <a:solidFill>
                  <a:schemeClr val="bg2">
                    <a:lumMod val="75000"/>
                  </a:schemeClr>
                </a:solidFill>
                <a:cs typeface="Times New Roman"/>
              </a:rPr>
              <a:t>collicular</a:t>
            </a:r>
            <a:r>
              <a:rPr lang="en-US" sz="1600" dirty="0">
                <a:solidFill>
                  <a:schemeClr val="bg2">
                    <a:lumMod val="75000"/>
                  </a:schemeClr>
                </a:solidFill>
                <a:cs typeface="Times New Roman"/>
              </a:rPr>
              <a:t> </a:t>
            </a:r>
            <a:r>
              <a:rPr lang="en-US" sz="1600" dirty="0" smtClean="0">
                <a:solidFill>
                  <a:schemeClr val="bg2">
                    <a:lumMod val="75000"/>
                  </a:schemeClr>
                </a:solidFill>
                <a:cs typeface="Times New Roman"/>
              </a:rPr>
              <a:t>lesion</a:t>
            </a:r>
            <a:r>
              <a:rPr lang="en-US" sz="1600" spc="-5" dirty="0" smtClean="0">
                <a:solidFill>
                  <a:schemeClr val="bg2">
                    <a:lumMod val="75000"/>
                  </a:schemeClr>
                </a:solidFill>
                <a:cs typeface="Times New Roman"/>
              </a:rPr>
              <a:t>)</a:t>
            </a:r>
            <a:r>
              <a:rPr lang="en-US" sz="1600" dirty="0" smtClean="0">
                <a:solidFill>
                  <a:schemeClr val="bg2">
                    <a:lumMod val="75000"/>
                  </a:schemeClr>
                </a:solidFill>
                <a:cs typeface="Arial"/>
              </a:rPr>
              <a:t>.</a:t>
            </a:r>
          </a:p>
          <a:p>
            <a:r>
              <a:rPr lang="en-US" sz="1600" spc="-5" dirty="0" smtClean="0">
                <a:cs typeface="Times New Roman"/>
              </a:rPr>
              <a:t>block </a:t>
            </a:r>
            <a:r>
              <a:rPr lang="en-US" sz="1600" dirty="0">
                <a:cs typeface="Times New Roman"/>
              </a:rPr>
              <a:t>normal </a:t>
            </a:r>
            <a:r>
              <a:rPr lang="en-US" sz="1600" spc="-5" dirty="0">
                <a:cs typeface="Times New Roman"/>
              </a:rPr>
              <a:t>inhibitory signals </a:t>
            </a:r>
            <a:r>
              <a:rPr lang="en-US" sz="1600" dirty="0">
                <a:cs typeface="Times New Roman"/>
              </a:rPr>
              <a:t>from </a:t>
            </a:r>
            <a:r>
              <a:rPr lang="en-US" sz="1600" spc="-5" dirty="0">
                <a:cs typeface="Times New Roman"/>
              </a:rPr>
              <a:t>brain </a:t>
            </a:r>
            <a:r>
              <a:rPr lang="en-US" sz="1600" dirty="0">
                <a:cs typeface="Times New Roman"/>
              </a:rPr>
              <a:t>&amp; red </a:t>
            </a:r>
            <a:r>
              <a:rPr lang="en-US" sz="1600" spc="-5" dirty="0">
                <a:cs typeface="Times New Roman"/>
              </a:rPr>
              <a:t>nucleus in midbrain </a:t>
            </a:r>
            <a:r>
              <a:rPr lang="en-US" sz="1600" dirty="0">
                <a:cs typeface="Times New Roman"/>
              </a:rPr>
              <a:t>to </a:t>
            </a:r>
            <a:r>
              <a:rPr lang="en-US" sz="1600" dirty="0" err="1">
                <a:cs typeface="Times New Roman"/>
              </a:rPr>
              <a:t>tonically</a:t>
            </a:r>
            <a:r>
              <a:rPr lang="en-US" sz="1600" dirty="0">
                <a:cs typeface="Times New Roman"/>
              </a:rPr>
              <a:t> active </a:t>
            </a:r>
            <a:r>
              <a:rPr lang="en-US" sz="1600" spc="-5" dirty="0" err="1">
                <a:cs typeface="Times New Roman"/>
              </a:rPr>
              <a:t>pontile</a:t>
            </a:r>
            <a:r>
              <a:rPr lang="en-US" sz="1600" spc="5" dirty="0">
                <a:cs typeface="Times New Roman"/>
              </a:rPr>
              <a:t> </a:t>
            </a:r>
            <a:r>
              <a:rPr lang="en-US" sz="1600" spc="-5" dirty="0">
                <a:cs typeface="Times New Roman"/>
              </a:rPr>
              <a:t>R.F</a:t>
            </a:r>
            <a:r>
              <a:rPr lang="en-US" sz="1600" spc="5" dirty="0">
                <a:cs typeface="Times New Roman"/>
              </a:rPr>
              <a:t> </a:t>
            </a:r>
            <a:r>
              <a:rPr lang="en-US" sz="1600" dirty="0">
                <a:cs typeface="Times New Roman"/>
              </a:rPr>
              <a:t>&amp; </a:t>
            </a:r>
            <a:r>
              <a:rPr lang="en-US" sz="1600" spc="-5" dirty="0">
                <a:cs typeface="Times New Roman"/>
              </a:rPr>
              <a:t>Vestibular </a:t>
            </a:r>
            <a:r>
              <a:rPr lang="en-US" sz="1600" dirty="0" smtClean="0">
                <a:cs typeface="Times New Roman"/>
              </a:rPr>
              <a:t>nucleus</a:t>
            </a:r>
            <a:r>
              <a:rPr lang="en-US" sz="1600" spc="-20" dirty="0" smtClean="0">
                <a:cs typeface="Times New Roman"/>
              </a:rPr>
              <a:t> </a:t>
            </a:r>
            <a:r>
              <a:rPr lang="en-US" sz="1600" spc="-5" dirty="0">
                <a:cs typeface="Times New Roman"/>
              </a:rPr>
              <a:t>causing</a:t>
            </a:r>
            <a:r>
              <a:rPr lang="en-US" sz="1600" dirty="0">
                <a:cs typeface="Arial"/>
              </a:rPr>
              <a:t>:</a:t>
            </a:r>
          </a:p>
          <a:p>
            <a:endParaRPr lang="en-US" sz="1600" dirty="0"/>
          </a:p>
        </p:txBody>
      </p:sp>
      <p:sp>
        <p:nvSpPr>
          <p:cNvPr id="5" name="Rectangle 4"/>
          <p:cNvSpPr/>
          <p:nvPr/>
        </p:nvSpPr>
        <p:spPr>
          <a:xfrm>
            <a:off x="609460" y="2060847"/>
            <a:ext cx="5412944" cy="2946418"/>
          </a:xfrm>
          <a:prstGeom prst="rect">
            <a:avLst/>
          </a:prstGeom>
          <a:noFill/>
          <a:ln w="19050">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lvl="0">
              <a:spcBef>
                <a:spcPts val="480"/>
              </a:spcBef>
              <a:buClr>
                <a:srgbClr val="9FB8CD">
                  <a:lumMod val="75000"/>
                </a:srgbClr>
              </a:buClr>
              <a:tabLst>
                <a:tab pos="355600" algn="l"/>
                <a:tab pos="356235" algn="l"/>
              </a:tabLst>
            </a:pPr>
            <a:r>
              <a:rPr lang="en-US" sz="1500" dirty="0">
                <a:solidFill>
                  <a:schemeClr val="accent2">
                    <a:lumMod val="75000"/>
                  </a:schemeClr>
                </a:solidFill>
                <a:cs typeface="Arial"/>
              </a:rPr>
              <a:t>Extensive extensor posture of all extremities</a:t>
            </a:r>
            <a:r>
              <a:rPr lang="en-US" sz="1500" spc="-180" dirty="0">
                <a:solidFill>
                  <a:schemeClr val="accent2">
                    <a:lumMod val="75000"/>
                  </a:schemeClr>
                </a:solidFill>
                <a:cs typeface="Arial"/>
              </a:rPr>
              <a:t> </a:t>
            </a:r>
            <a:r>
              <a:rPr lang="en-US" sz="1500" dirty="0">
                <a:solidFill>
                  <a:schemeClr val="accent2">
                    <a:lumMod val="75000"/>
                  </a:schemeClr>
                </a:solidFill>
                <a:cs typeface="Wingdings"/>
              </a:rPr>
              <a:t>→ </a:t>
            </a:r>
            <a:r>
              <a:rPr lang="en-US" sz="1500" dirty="0">
                <a:solidFill>
                  <a:schemeClr val="accent2">
                    <a:lumMod val="75000"/>
                  </a:schemeClr>
                </a:solidFill>
                <a:cs typeface="Arial"/>
              </a:rPr>
              <a:t>Rigidity of all </a:t>
            </a:r>
            <a:r>
              <a:rPr lang="en-US" sz="1500" dirty="0">
                <a:solidFill>
                  <a:srgbClr val="FADA7A">
                    <a:lumMod val="75000"/>
                  </a:srgbClr>
                </a:solidFill>
                <a:cs typeface="Arial"/>
              </a:rPr>
              <a:t>4</a:t>
            </a:r>
            <a:r>
              <a:rPr lang="en-US" sz="1500" spc="-110" dirty="0">
                <a:solidFill>
                  <a:srgbClr val="FADA7A">
                    <a:lumMod val="75000"/>
                  </a:srgbClr>
                </a:solidFill>
                <a:cs typeface="Arial"/>
              </a:rPr>
              <a:t> </a:t>
            </a:r>
            <a:r>
              <a:rPr lang="en-US" sz="1500" dirty="0" smtClean="0">
                <a:solidFill>
                  <a:srgbClr val="FADA7A">
                    <a:lumMod val="75000"/>
                  </a:srgbClr>
                </a:solidFill>
                <a:cs typeface="Arial"/>
              </a:rPr>
              <a:t>limbs.</a:t>
            </a:r>
            <a:endParaRPr lang="en-US" sz="1500" dirty="0">
              <a:solidFill>
                <a:srgbClr val="FADA7A">
                  <a:lumMod val="75000"/>
                </a:srgbClr>
              </a:solidFill>
              <a:cs typeface="Arial"/>
            </a:endParaRPr>
          </a:p>
          <a:p>
            <a:pPr marL="355600" marR="385445" lvl="0" indent="-342900">
              <a:spcBef>
                <a:spcPts val="480"/>
              </a:spcBef>
              <a:buClr>
                <a:srgbClr val="9FB8CD">
                  <a:lumMod val="50000"/>
                </a:srgbClr>
              </a:buClr>
              <a:buFont typeface=".LucidaGrandeUI" charset="0"/>
              <a:buChar char="▸"/>
              <a:tabLst>
                <a:tab pos="355600" algn="l"/>
                <a:tab pos="356235" algn="l"/>
                <a:tab pos="5730240" algn="l"/>
              </a:tabLst>
            </a:pPr>
            <a:r>
              <a:rPr lang="en-US" sz="1500" dirty="0">
                <a:solidFill>
                  <a:prstClr val="black"/>
                </a:solidFill>
                <a:cs typeface="Arial"/>
              </a:rPr>
              <a:t>All</a:t>
            </a:r>
            <a:r>
              <a:rPr lang="en-US" sz="1500" spc="-5" dirty="0">
                <a:solidFill>
                  <a:prstClr val="black"/>
                </a:solidFill>
                <a:cs typeface="Arial"/>
              </a:rPr>
              <a:t> </a:t>
            </a:r>
            <a:r>
              <a:rPr lang="en-US" sz="1500" dirty="0">
                <a:solidFill>
                  <a:prstClr val="black"/>
                </a:solidFill>
                <a:cs typeface="Arial"/>
              </a:rPr>
              <a:t>limbs </a:t>
            </a:r>
            <a:r>
              <a:rPr lang="en-US" sz="1500" dirty="0" smtClean="0">
                <a:solidFill>
                  <a:prstClr val="black"/>
                </a:solidFill>
                <a:cs typeface="Arial"/>
              </a:rPr>
              <a:t>ex</a:t>
            </a:r>
            <a:r>
              <a:rPr lang="en-US" sz="1500" spc="-10" dirty="0" smtClean="0">
                <a:solidFill>
                  <a:prstClr val="black"/>
                </a:solidFill>
                <a:cs typeface="Arial"/>
              </a:rPr>
              <a:t>t</a:t>
            </a:r>
            <a:r>
              <a:rPr lang="en-US" sz="1500" dirty="0" smtClean="0">
                <a:solidFill>
                  <a:prstClr val="black"/>
                </a:solidFill>
                <a:cs typeface="Arial"/>
              </a:rPr>
              <a:t>end</a:t>
            </a:r>
            <a:r>
              <a:rPr lang="en-US" sz="1500" spc="5" dirty="0" smtClean="0">
                <a:solidFill>
                  <a:prstClr val="black"/>
                </a:solidFill>
                <a:cs typeface="Arial"/>
              </a:rPr>
              <a:t>e</a:t>
            </a:r>
            <a:r>
              <a:rPr lang="en-US" sz="1500" dirty="0" smtClean="0">
                <a:solidFill>
                  <a:prstClr val="black"/>
                </a:solidFill>
                <a:cs typeface="Arial"/>
              </a:rPr>
              <a:t>d, arms</a:t>
            </a:r>
            <a:r>
              <a:rPr lang="en-US" sz="1500" spc="-25" dirty="0" smtClean="0">
                <a:solidFill>
                  <a:prstClr val="black"/>
                </a:solidFill>
                <a:cs typeface="Arial"/>
              </a:rPr>
              <a:t> </a:t>
            </a:r>
            <a:r>
              <a:rPr lang="en-US" sz="1500" dirty="0">
                <a:solidFill>
                  <a:prstClr val="black"/>
                </a:solidFill>
                <a:cs typeface="Arial"/>
              </a:rPr>
              <a:t>ex</a:t>
            </a:r>
            <a:r>
              <a:rPr lang="en-US" sz="1500" spc="-10" dirty="0">
                <a:solidFill>
                  <a:prstClr val="black"/>
                </a:solidFill>
                <a:cs typeface="Arial"/>
              </a:rPr>
              <a:t>t</a:t>
            </a:r>
            <a:r>
              <a:rPr lang="en-US" sz="1500" dirty="0">
                <a:solidFill>
                  <a:prstClr val="black"/>
                </a:solidFill>
                <a:cs typeface="Arial"/>
              </a:rPr>
              <a:t>end</a:t>
            </a:r>
            <a:r>
              <a:rPr lang="en-US" sz="1500" spc="5" dirty="0">
                <a:solidFill>
                  <a:prstClr val="black"/>
                </a:solidFill>
                <a:cs typeface="Arial"/>
              </a:rPr>
              <a:t>e</a:t>
            </a:r>
            <a:r>
              <a:rPr lang="en-US" sz="1500" dirty="0">
                <a:solidFill>
                  <a:prstClr val="black"/>
                </a:solidFill>
                <a:cs typeface="Arial"/>
              </a:rPr>
              <a:t>d</a:t>
            </a:r>
            <a:r>
              <a:rPr lang="en-US" sz="1500" spc="-30" dirty="0">
                <a:solidFill>
                  <a:prstClr val="black"/>
                </a:solidFill>
                <a:cs typeface="Arial"/>
              </a:rPr>
              <a:t> </a:t>
            </a:r>
            <a:r>
              <a:rPr lang="en-US" sz="1500" dirty="0">
                <a:solidFill>
                  <a:prstClr val="black"/>
                </a:solidFill>
                <a:cs typeface="Arial"/>
              </a:rPr>
              <a:t>by</a:t>
            </a:r>
            <a:r>
              <a:rPr lang="en-US" sz="1500" spc="-10" dirty="0">
                <a:solidFill>
                  <a:prstClr val="black"/>
                </a:solidFill>
                <a:cs typeface="Arial"/>
              </a:rPr>
              <a:t> </a:t>
            </a:r>
            <a:r>
              <a:rPr lang="en-US" sz="1500" dirty="0">
                <a:solidFill>
                  <a:prstClr val="black"/>
                </a:solidFill>
                <a:cs typeface="Arial"/>
              </a:rPr>
              <a:t>the</a:t>
            </a:r>
            <a:r>
              <a:rPr lang="en-US" sz="1500" spc="-20" dirty="0">
                <a:solidFill>
                  <a:prstClr val="black"/>
                </a:solidFill>
                <a:cs typeface="Arial"/>
              </a:rPr>
              <a:t> </a:t>
            </a:r>
            <a:r>
              <a:rPr lang="en-US" sz="1500" dirty="0">
                <a:solidFill>
                  <a:prstClr val="black"/>
                </a:solidFill>
                <a:cs typeface="Arial"/>
              </a:rPr>
              <a:t>sides &amp; rotated internally</a:t>
            </a:r>
            <a:r>
              <a:rPr lang="en-US" sz="1500" spc="-110" dirty="0">
                <a:solidFill>
                  <a:prstClr val="black"/>
                </a:solidFill>
                <a:cs typeface="Arial"/>
              </a:rPr>
              <a:t> </a:t>
            </a:r>
            <a:r>
              <a:rPr lang="en-US" sz="1500" dirty="0">
                <a:solidFill>
                  <a:prstClr val="black"/>
                </a:solidFill>
                <a:cs typeface="Arial"/>
              </a:rPr>
              <a:t>(outward</a:t>
            </a:r>
            <a:r>
              <a:rPr lang="en-US" sz="1500" dirty="0" smtClean="0">
                <a:solidFill>
                  <a:prstClr val="black"/>
                </a:solidFill>
                <a:cs typeface="Arial"/>
              </a:rPr>
              <a:t>).</a:t>
            </a:r>
            <a:endParaRPr lang="en-US" sz="1500" dirty="0">
              <a:solidFill>
                <a:prstClr val="black"/>
              </a:solidFill>
              <a:cs typeface="Arial"/>
            </a:endParaRPr>
          </a:p>
          <a:p>
            <a:pPr marL="355600" lvl="0" indent="-342900">
              <a:spcBef>
                <a:spcPts val="480"/>
              </a:spcBef>
              <a:buClr>
                <a:srgbClr val="9FB8CD">
                  <a:lumMod val="50000"/>
                </a:srgbClr>
              </a:buClr>
              <a:buFont typeface=".LucidaGrandeUI" charset="0"/>
              <a:buChar char="▸"/>
              <a:tabLst>
                <a:tab pos="355600" algn="l"/>
                <a:tab pos="356235" algn="l"/>
              </a:tabLst>
            </a:pPr>
            <a:r>
              <a:rPr lang="en-US" sz="1500" dirty="0">
                <a:solidFill>
                  <a:prstClr val="black"/>
                </a:solidFill>
                <a:cs typeface="Arial"/>
              </a:rPr>
              <a:t>Hallmark </a:t>
            </a:r>
            <a:r>
              <a:rPr lang="en-US" sz="1500" dirty="0">
                <a:solidFill>
                  <a:prstClr val="black"/>
                </a:solidFill>
                <a:cs typeface="Wingdings"/>
              </a:rPr>
              <a:t>→ </a:t>
            </a:r>
            <a:r>
              <a:rPr lang="en-US" sz="1500" dirty="0">
                <a:solidFill>
                  <a:prstClr val="black"/>
                </a:solidFill>
                <a:cs typeface="Arial"/>
              </a:rPr>
              <a:t>elbows</a:t>
            </a:r>
            <a:r>
              <a:rPr lang="en-US" sz="1500" spc="-65" dirty="0">
                <a:solidFill>
                  <a:prstClr val="black"/>
                </a:solidFill>
                <a:cs typeface="Arial"/>
              </a:rPr>
              <a:t> </a:t>
            </a:r>
            <a:r>
              <a:rPr lang="en-US" sz="1500" dirty="0" smtClean="0">
                <a:solidFill>
                  <a:prstClr val="black"/>
                </a:solidFill>
                <a:cs typeface="Arial"/>
              </a:rPr>
              <a:t>extended.</a:t>
            </a:r>
            <a:endParaRPr lang="en-US" sz="1500" dirty="0">
              <a:solidFill>
                <a:prstClr val="black"/>
              </a:solidFill>
              <a:cs typeface="Arial"/>
            </a:endParaRPr>
          </a:p>
          <a:p>
            <a:pPr marL="355600" lvl="0" indent="-342900">
              <a:spcBef>
                <a:spcPts val="480"/>
              </a:spcBef>
              <a:buClr>
                <a:srgbClr val="9FB8CD">
                  <a:lumMod val="50000"/>
                </a:srgbClr>
              </a:buClr>
              <a:buFont typeface=".LucidaGrandeUI" charset="0"/>
              <a:buChar char="▸"/>
              <a:tabLst>
                <a:tab pos="355600" algn="l"/>
                <a:tab pos="356235" algn="l"/>
              </a:tabLst>
            </a:pPr>
            <a:r>
              <a:rPr lang="en-US" sz="1500" dirty="0">
                <a:solidFill>
                  <a:prstClr val="black"/>
                </a:solidFill>
                <a:cs typeface="Arial"/>
              </a:rPr>
              <a:t>Head may be arched to the</a:t>
            </a:r>
            <a:r>
              <a:rPr lang="en-US" sz="1500" spc="-165" dirty="0">
                <a:solidFill>
                  <a:prstClr val="black"/>
                </a:solidFill>
                <a:cs typeface="Arial"/>
              </a:rPr>
              <a:t> </a:t>
            </a:r>
            <a:r>
              <a:rPr lang="en-US" sz="1500" dirty="0" smtClean="0">
                <a:solidFill>
                  <a:prstClr val="black"/>
                </a:solidFill>
                <a:cs typeface="Arial"/>
              </a:rPr>
              <a:t>back, it </a:t>
            </a:r>
            <a:r>
              <a:rPr lang="en-US" sz="1500" dirty="0">
                <a:solidFill>
                  <a:prstClr val="black"/>
                </a:solidFill>
                <a:cs typeface="Arial"/>
              </a:rPr>
              <a:t>is due to</a:t>
            </a:r>
            <a:r>
              <a:rPr lang="en-US" sz="1500" spc="-150" dirty="0">
                <a:solidFill>
                  <a:prstClr val="black"/>
                </a:solidFill>
                <a:cs typeface="Arial"/>
              </a:rPr>
              <a:t>:</a:t>
            </a:r>
            <a:r>
              <a:rPr lang="en-US" sz="1500" dirty="0">
                <a:solidFill>
                  <a:prstClr val="black"/>
                </a:solidFill>
                <a:cs typeface="Wingdings"/>
              </a:rPr>
              <a:t> </a:t>
            </a:r>
          </a:p>
          <a:p>
            <a:pPr marL="12700" lvl="0">
              <a:spcBef>
                <a:spcPts val="480"/>
              </a:spcBef>
              <a:buClr>
                <a:srgbClr val="9FB8CD">
                  <a:lumMod val="75000"/>
                </a:srgbClr>
              </a:buClr>
              <a:tabLst>
                <a:tab pos="355600" algn="l"/>
                <a:tab pos="356235" algn="l"/>
              </a:tabLst>
            </a:pPr>
            <a:r>
              <a:rPr lang="en-US" sz="1500" dirty="0">
                <a:solidFill>
                  <a:prstClr val="black"/>
                </a:solidFill>
                <a:cs typeface="Arial"/>
              </a:rPr>
              <a:t>Increased general excitability of </a:t>
            </a:r>
            <a:r>
              <a:rPr lang="en-US" sz="1500" spc="-5" dirty="0">
                <a:solidFill>
                  <a:prstClr val="black"/>
                </a:solidFill>
                <a:cs typeface="Arial"/>
              </a:rPr>
              <a:t>the </a:t>
            </a:r>
            <a:r>
              <a:rPr lang="en-US" sz="1500" dirty="0">
                <a:solidFill>
                  <a:prstClr val="black"/>
                </a:solidFill>
                <a:cs typeface="Arial"/>
              </a:rPr>
              <a:t>motor</a:t>
            </a:r>
            <a:r>
              <a:rPr lang="en-US" sz="1500" spc="-155" dirty="0">
                <a:solidFill>
                  <a:prstClr val="black"/>
                </a:solidFill>
                <a:cs typeface="Arial"/>
              </a:rPr>
              <a:t> </a:t>
            </a:r>
            <a:r>
              <a:rPr lang="en-US" sz="1500" dirty="0">
                <a:solidFill>
                  <a:prstClr val="black"/>
                </a:solidFill>
                <a:cs typeface="Arial"/>
              </a:rPr>
              <a:t>neuron pool;  especially Gamma efferent discharge (due to </a:t>
            </a:r>
            <a:r>
              <a:rPr lang="en-US" sz="1500" dirty="0" err="1">
                <a:solidFill>
                  <a:prstClr val="black"/>
                </a:solidFill>
                <a:cs typeface="Arial"/>
              </a:rPr>
              <a:t>facilitatory</a:t>
            </a:r>
            <a:r>
              <a:rPr lang="en-US" sz="1500" dirty="0">
                <a:solidFill>
                  <a:prstClr val="black"/>
                </a:solidFill>
                <a:cs typeface="Arial"/>
              </a:rPr>
              <a:t> effects of the un inhibited  </a:t>
            </a:r>
            <a:r>
              <a:rPr lang="en-US" sz="1500" dirty="0" err="1">
                <a:solidFill>
                  <a:prstClr val="black"/>
                </a:solidFill>
                <a:cs typeface="Arial"/>
              </a:rPr>
              <a:t>Vestibulospinal</a:t>
            </a:r>
            <a:r>
              <a:rPr lang="en-US" sz="1500" dirty="0">
                <a:solidFill>
                  <a:prstClr val="black"/>
                </a:solidFill>
                <a:cs typeface="Arial"/>
              </a:rPr>
              <a:t> Tract</a:t>
            </a:r>
            <a:r>
              <a:rPr lang="en-US" sz="1500" dirty="0" smtClean="0">
                <a:solidFill>
                  <a:prstClr val="black"/>
                </a:solidFill>
                <a:cs typeface="Arial"/>
              </a:rPr>
              <a:t>).</a:t>
            </a:r>
            <a:endParaRPr lang="en-US" sz="1500" dirty="0">
              <a:solidFill>
                <a:prstClr val="black"/>
              </a:solidFill>
              <a:cs typeface="Arial"/>
            </a:endParaRPr>
          </a:p>
        </p:txBody>
      </p:sp>
      <p:sp>
        <p:nvSpPr>
          <p:cNvPr id="6" name="Rectangle 5"/>
          <p:cNvSpPr/>
          <p:nvPr/>
        </p:nvSpPr>
        <p:spPr>
          <a:xfrm>
            <a:off x="6238428" y="2055491"/>
            <a:ext cx="5340974" cy="2951774"/>
          </a:xfrm>
          <a:prstGeom prst="rect">
            <a:avLst/>
          </a:prstGeom>
          <a:noFill/>
          <a:ln w="19050">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5600" lvl="0" indent="-342900">
              <a:spcBef>
                <a:spcPts val="480"/>
              </a:spcBef>
              <a:buClr>
                <a:srgbClr val="9FB8CD">
                  <a:lumMod val="50000"/>
                </a:srgbClr>
              </a:buClr>
              <a:buFont typeface=".LucidaGrandeUI" charset="0"/>
              <a:buChar char="▸"/>
              <a:tabLst>
                <a:tab pos="355600" algn="l"/>
                <a:tab pos="356235" algn="l"/>
              </a:tabLst>
            </a:pPr>
            <a:r>
              <a:rPr lang="en-US" sz="1500" dirty="0">
                <a:solidFill>
                  <a:schemeClr val="accent2">
                    <a:lumMod val="75000"/>
                  </a:schemeClr>
                </a:solidFill>
                <a:cs typeface="Arial"/>
              </a:rPr>
              <a:t>Maintained tonic static postural reflexes that support animal against </a:t>
            </a:r>
            <a:r>
              <a:rPr lang="en-US" sz="1500" dirty="0" smtClean="0">
                <a:solidFill>
                  <a:schemeClr val="accent2">
                    <a:lumMod val="75000"/>
                  </a:schemeClr>
                </a:solidFill>
                <a:cs typeface="Arial"/>
              </a:rPr>
              <a:t>gravity:</a:t>
            </a:r>
            <a:endParaRPr lang="en-US" sz="1500" dirty="0">
              <a:solidFill>
                <a:schemeClr val="accent2">
                  <a:lumMod val="75000"/>
                </a:schemeClr>
              </a:solidFill>
              <a:cs typeface="Arial"/>
            </a:endParaRPr>
          </a:p>
          <a:p>
            <a:pPr marL="12700" lvl="0">
              <a:spcBef>
                <a:spcPts val="480"/>
              </a:spcBef>
              <a:buClr>
                <a:srgbClr val="9FB8CD">
                  <a:lumMod val="50000"/>
                </a:srgbClr>
              </a:buClr>
              <a:tabLst>
                <a:tab pos="355600" algn="l"/>
                <a:tab pos="356235" algn="l"/>
              </a:tabLst>
            </a:pPr>
            <a:r>
              <a:rPr lang="en-US" sz="1500" dirty="0" smtClean="0">
                <a:solidFill>
                  <a:prstClr val="black"/>
                </a:solidFill>
                <a:cs typeface="Arial"/>
              </a:rPr>
              <a:t>a. medullary </a:t>
            </a:r>
            <a:r>
              <a:rPr lang="en-US" sz="1500" dirty="0">
                <a:solidFill>
                  <a:prstClr val="black"/>
                </a:solidFill>
                <a:cs typeface="Arial"/>
              </a:rPr>
              <a:t>tonic </a:t>
            </a:r>
            <a:r>
              <a:rPr lang="en-US" sz="1500" dirty="0" smtClean="0">
                <a:solidFill>
                  <a:prstClr val="black"/>
                </a:solidFill>
                <a:cs typeface="Arial"/>
              </a:rPr>
              <a:t>neck. </a:t>
            </a:r>
            <a:endParaRPr lang="en-US" sz="1500" dirty="0">
              <a:solidFill>
                <a:prstClr val="black"/>
              </a:solidFill>
              <a:cs typeface="Arial"/>
            </a:endParaRPr>
          </a:p>
          <a:p>
            <a:pPr marL="12700" lvl="0">
              <a:spcBef>
                <a:spcPts val="480"/>
              </a:spcBef>
              <a:buClr>
                <a:srgbClr val="9FB8CD">
                  <a:lumMod val="50000"/>
                </a:srgbClr>
              </a:buClr>
              <a:tabLst>
                <a:tab pos="355600" algn="l"/>
                <a:tab pos="356235" algn="l"/>
              </a:tabLst>
            </a:pPr>
            <a:r>
              <a:rPr lang="en-US" sz="1500" dirty="0" smtClean="0">
                <a:solidFill>
                  <a:prstClr val="black"/>
                </a:solidFill>
                <a:cs typeface="Arial"/>
              </a:rPr>
              <a:t>b. </a:t>
            </a:r>
            <a:r>
              <a:rPr lang="en-US" sz="1500" dirty="0" err="1" smtClean="0">
                <a:solidFill>
                  <a:prstClr val="black"/>
                </a:solidFill>
                <a:cs typeface="Arial"/>
              </a:rPr>
              <a:t>medullarylabyrinthine</a:t>
            </a:r>
            <a:r>
              <a:rPr lang="en-US" sz="1500" dirty="0" smtClean="0">
                <a:solidFill>
                  <a:prstClr val="black"/>
                </a:solidFill>
                <a:cs typeface="Arial"/>
              </a:rPr>
              <a:t> </a:t>
            </a:r>
            <a:r>
              <a:rPr lang="en-US" sz="1500" dirty="0">
                <a:solidFill>
                  <a:prstClr val="black"/>
                </a:solidFill>
                <a:cs typeface="Arial"/>
              </a:rPr>
              <a:t>R). 2-Absent midbrain righting R 3-Extension of head &amp; 4 limbs extensors ( as in labyrinthine static R</a:t>
            </a:r>
            <a:r>
              <a:rPr lang="en-US" sz="1500" dirty="0" smtClean="0">
                <a:solidFill>
                  <a:prstClr val="black"/>
                </a:solidFill>
                <a:cs typeface="Arial"/>
              </a:rPr>
              <a:t>). </a:t>
            </a:r>
            <a:endParaRPr lang="en-US" sz="1500" dirty="0">
              <a:solidFill>
                <a:prstClr val="black"/>
              </a:solidFill>
              <a:cs typeface="Arial"/>
            </a:endParaRPr>
          </a:p>
          <a:p>
            <a:pPr marL="355600" lvl="0" indent="-342900">
              <a:spcBef>
                <a:spcPts val="480"/>
              </a:spcBef>
              <a:buClr>
                <a:srgbClr val="9FB8CD">
                  <a:lumMod val="50000"/>
                </a:srgbClr>
              </a:buClr>
              <a:buFont typeface=".LucidaGrandeUI" charset="0"/>
              <a:buChar char="▸"/>
              <a:tabLst>
                <a:tab pos="355600" algn="l"/>
                <a:tab pos="356235" algn="l"/>
              </a:tabLst>
            </a:pPr>
            <a:r>
              <a:rPr lang="en-US" sz="1500" dirty="0">
                <a:solidFill>
                  <a:prstClr val="black"/>
                </a:solidFill>
                <a:cs typeface="Arial"/>
              </a:rPr>
              <a:t>The jaw may be clenched with the neck hyperextended due to increased extensor tone from </a:t>
            </a:r>
            <a:r>
              <a:rPr lang="en-US" sz="1500" dirty="0" err="1">
                <a:solidFill>
                  <a:prstClr val="black"/>
                </a:solidFill>
                <a:cs typeface="Arial"/>
              </a:rPr>
              <a:t>vestibulospinal</a:t>
            </a:r>
            <a:r>
              <a:rPr lang="en-US" sz="1500" dirty="0">
                <a:solidFill>
                  <a:prstClr val="black"/>
                </a:solidFill>
                <a:cs typeface="Arial"/>
              </a:rPr>
              <a:t> &amp; </a:t>
            </a:r>
            <a:r>
              <a:rPr lang="en-US" sz="1500" dirty="0" err="1">
                <a:solidFill>
                  <a:prstClr val="black"/>
                </a:solidFill>
                <a:cs typeface="Arial"/>
              </a:rPr>
              <a:t>reticulospinal</a:t>
            </a:r>
            <a:r>
              <a:rPr lang="en-US" sz="1500" dirty="0">
                <a:solidFill>
                  <a:prstClr val="black"/>
                </a:solidFill>
                <a:cs typeface="Arial"/>
              </a:rPr>
              <a:t> tracts to extensor motor </a:t>
            </a:r>
            <a:r>
              <a:rPr lang="en-US" sz="1500" dirty="0" smtClean="0">
                <a:solidFill>
                  <a:prstClr val="black"/>
                </a:solidFill>
                <a:cs typeface="Arial"/>
              </a:rPr>
              <a:t>neurons. </a:t>
            </a:r>
            <a:endParaRPr lang="en-US" sz="1500" dirty="0">
              <a:solidFill>
                <a:prstClr val="black"/>
              </a:solidFill>
              <a:cs typeface="Arial"/>
            </a:endParaRPr>
          </a:p>
          <a:p>
            <a:pPr marL="355600" lvl="0" indent="-342900">
              <a:spcBef>
                <a:spcPts val="480"/>
              </a:spcBef>
              <a:buClr>
                <a:srgbClr val="9FB8CD">
                  <a:lumMod val="50000"/>
                </a:srgbClr>
              </a:buClr>
              <a:buFont typeface=".LucidaGrandeUI" charset="0"/>
              <a:buChar char="▸"/>
              <a:tabLst>
                <a:tab pos="355600" algn="l"/>
                <a:tab pos="356235" algn="l"/>
              </a:tabLst>
            </a:pPr>
            <a:r>
              <a:rPr lang="en-US" sz="1500" dirty="0">
                <a:solidFill>
                  <a:prstClr val="black"/>
                </a:solidFill>
                <a:cs typeface="Arial"/>
              </a:rPr>
              <a:t> spasticity </a:t>
            </a:r>
            <a:r>
              <a:rPr lang="en-US" sz="1500" dirty="0" smtClean="0">
                <a:solidFill>
                  <a:prstClr val="black"/>
                </a:solidFill>
                <a:cs typeface="Arial"/>
              </a:rPr>
              <a:t>&amp; rigidity </a:t>
            </a:r>
            <a:r>
              <a:rPr lang="en-US" sz="1500" dirty="0">
                <a:solidFill>
                  <a:prstClr val="black"/>
                </a:solidFill>
                <a:cs typeface="Arial"/>
              </a:rPr>
              <a:t>&amp; extension in antigravity </a:t>
            </a:r>
            <a:r>
              <a:rPr lang="en-US" sz="1500" dirty="0" smtClean="0">
                <a:solidFill>
                  <a:prstClr val="black"/>
                </a:solidFill>
                <a:cs typeface="Arial"/>
              </a:rPr>
              <a:t>muscles. </a:t>
            </a:r>
            <a:endParaRPr lang="en-US" sz="1500" dirty="0">
              <a:solidFill>
                <a:prstClr val="black"/>
              </a:solidFill>
              <a:cs typeface="Arial"/>
            </a:endParaRPr>
          </a:p>
        </p:txBody>
      </p:sp>
      <p:sp>
        <p:nvSpPr>
          <p:cNvPr id="7" name="TextBox 6"/>
          <p:cNvSpPr txBox="1"/>
          <p:nvPr/>
        </p:nvSpPr>
        <p:spPr>
          <a:xfrm>
            <a:off x="3457582" y="2055492"/>
            <a:ext cx="2568560"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
        <p:nvSpPr>
          <p:cNvPr id="8" name="TextBox 7"/>
          <p:cNvSpPr txBox="1"/>
          <p:nvPr/>
        </p:nvSpPr>
        <p:spPr>
          <a:xfrm>
            <a:off x="8722810" y="2045720"/>
            <a:ext cx="2856592"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2483" y="5041019"/>
            <a:ext cx="4836919" cy="1262893"/>
          </a:xfrm>
          <a:prstGeom prst="rect">
            <a:avLst/>
          </a:prstGeom>
        </p:spPr>
      </p:pic>
    </p:spTree>
    <p:extLst>
      <p:ext uri="{BB962C8B-B14F-4D97-AF65-F5344CB8AC3E}">
        <p14:creationId xmlns:p14="http://schemas.microsoft.com/office/powerpoint/2010/main" val="2263724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12</a:t>
            </a:fld>
            <a:endParaRPr lang="en-US" dirty="0"/>
          </a:p>
        </p:txBody>
      </p:sp>
      <p:sp>
        <p:nvSpPr>
          <p:cNvPr id="4" name="Content Placeholder 3"/>
          <p:cNvSpPr>
            <a:spLocks noGrp="1"/>
          </p:cNvSpPr>
          <p:nvPr>
            <p:ph sz="quarter" idx="1"/>
          </p:nvPr>
        </p:nvSpPr>
        <p:spPr>
          <a:xfrm>
            <a:off x="609442" y="1219200"/>
            <a:ext cx="5387461" cy="5137150"/>
          </a:xfrm>
        </p:spPr>
        <p:txBody>
          <a:bodyPr>
            <a:normAutofit lnSpcReduction="10000"/>
          </a:bodyPr>
          <a:lstStyle/>
          <a:p>
            <a:pPr>
              <a:lnSpc>
                <a:spcPct val="150000"/>
              </a:lnSpc>
            </a:pPr>
            <a:r>
              <a:rPr lang="en-US" sz="1600" dirty="0">
                <a:solidFill>
                  <a:schemeClr val="accent2">
                    <a:lumMod val="75000"/>
                  </a:schemeClr>
                </a:solidFill>
                <a:cs typeface="Arial"/>
              </a:rPr>
              <a:t>In a </a:t>
            </a:r>
            <a:r>
              <a:rPr lang="en-US" sz="1600" spc="-5" dirty="0" err="1">
                <a:solidFill>
                  <a:schemeClr val="accent2">
                    <a:lumMod val="75000"/>
                  </a:schemeClr>
                </a:solidFill>
                <a:cs typeface="Arial"/>
              </a:rPr>
              <a:t>decerebrated</a:t>
            </a:r>
            <a:r>
              <a:rPr lang="en-US" sz="1600" spc="-5" dirty="0">
                <a:solidFill>
                  <a:schemeClr val="accent2">
                    <a:lumMod val="75000"/>
                  </a:schemeClr>
                </a:solidFill>
                <a:cs typeface="Arial"/>
              </a:rPr>
              <a:t> animal</a:t>
            </a:r>
            <a:r>
              <a:rPr lang="en-US" sz="1600" dirty="0">
                <a:solidFill>
                  <a:schemeClr val="accent2">
                    <a:lumMod val="75000"/>
                  </a:schemeClr>
                </a:solidFill>
                <a:cs typeface="Arial"/>
              </a:rPr>
              <a:t>:</a:t>
            </a:r>
          </a:p>
          <a:p>
            <a:pPr marL="603219" lvl="1" indent="-285750">
              <a:lnSpc>
                <a:spcPct val="150000"/>
              </a:lnSpc>
              <a:spcBef>
                <a:spcPts val="430"/>
              </a:spcBef>
              <a:buClr>
                <a:schemeClr val="accent2">
                  <a:lumMod val="50000"/>
                </a:schemeClr>
              </a:buClr>
              <a:tabLst>
                <a:tab pos="355600" algn="l"/>
                <a:tab pos="356235" algn="l"/>
              </a:tabLst>
            </a:pPr>
            <a:r>
              <a:rPr lang="en-US" sz="1600" spc="-5" dirty="0">
                <a:solidFill>
                  <a:schemeClr val="tx1"/>
                </a:solidFill>
                <a:cs typeface="Arial"/>
              </a:rPr>
              <a:t>damage </a:t>
            </a:r>
            <a:r>
              <a:rPr lang="en-US" sz="1600" dirty="0">
                <a:solidFill>
                  <a:schemeClr val="tx1"/>
                </a:solidFill>
                <a:cs typeface="Arial"/>
              </a:rPr>
              <a:t>to </a:t>
            </a:r>
            <a:r>
              <a:rPr lang="en-US" sz="1600" spc="-5" dirty="0">
                <a:solidFill>
                  <a:schemeClr val="tx1"/>
                </a:solidFill>
                <a:cs typeface="Arial"/>
              </a:rPr>
              <a:t>level below red</a:t>
            </a:r>
            <a:r>
              <a:rPr lang="en-US" sz="1600" dirty="0">
                <a:solidFill>
                  <a:schemeClr val="tx1"/>
                </a:solidFill>
                <a:cs typeface="Arial"/>
              </a:rPr>
              <a:t> </a:t>
            </a:r>
            <a:r>
              <a:rPr lang="en-US" sz="1600" spc="-5" dirty="0">
                <a:solidFill>
                  <a:schemeClr val="tx1"/>
                </a:solidFill>
                <a:cs typeface="Arial"/>
              </a:rPr>
              <a:t>nucleus.</a:t>
            </a:r>
            <a:endParaRPr lang="en-US" sz="1600" dirty="0">
              <a:solidFill>
                <a:schemeClr val="tx1"/>
              </a:solidFill>
              <a:cs typeface="Arial"/>
            </a:endParaRPr>
          </a:p>
          <a:p>
            <a:pPr marL="298450" indent="-285750">
              <a:lnSpc>
                <a:spcPct val="150000"/>
              </a:lnSpc>
              <a:spcBef>
                <a:spcPts val="430"/>
              </a:spcBef>
              <a:buClr>
                <a:schemeClr val="accent2">
                  <a:lumMod val="50000"/>
                </a:schemeClr>
              </a:buClr>
              <a:tabLst>
                <a:tab pos="355600" algn="l"/>
                <a:tab pos="356235" algn="l"/>
              </a:tabLst>
            </a:pPr>
            <a:r>
              <a:rPr lang="en-US" sz="1600" spc="-5" dirty="0">
                <a:solidFill>
                  <a:schemeClr val="accent2">
                    <a:lumMod val="75000"/>
                  </a:schemeClr>
                </a:solidFill>
                <a:cs typeface="Arial"/>
              </a:rPr>
              <a:t>Features </a:t>
            </a:r>
            <a:r>
              <a:rPr lang="en-US" sz="1600" dirty="0">
                <a:solidFill>
                  <a:schemeClr val="accent2">
                    <a:lumMod val="75000"/>
                  </a:schemeClr>
                </a:solidFill>
                <a:cs typeface="Arial"/>
              </a:rPr>
              <a:t>of </a:t>
            </a:r>
            <a:r>
              <a:rPr lang="en-US" sz="1600" spc="-5" dirty="0" err="1">
                <a:solidFill>
                  <a:schemeClr val="accent2">
                    <a:lumMod val="75000"/>
                  </a:schemeClr>
                </a:solidFill>
                <a:cs typeface="Arial"/>
              </a:rPr>
              <a:t>decerebrate</a:t>
            </a:r>
            <a:r>
              <a:rPr lang="en-US" sz="1600" spc="-10" dirty="0">
                <a:solidFill>
                  <a:schemeClr val="accent2">
                    <a:lumMod val="75000"/>
                  </a:schemeClr>
                </a:solidFill>
                <a:cs typeface="Arial"/>
              </a:rPr>
              <a:t> </a:t>
            </a:r>
            <a:r>
              <a:rPr lang="en-US" sz="1600" dirty="0">
                <a:solidFill>
                  <a:schemeClr val="accent2">
                    <a:lumMod val="75000"/>
                  </a:schemeClr>
                </a:solidFill>
                <a:cs typeface="Arial"/>
              </a:rPr>
              <a:t>rigidity:</a:t>
            </a:r>
          </a:p>
          <a:p>
            <a:pPr marL="355600" indent="-342900">
              <a:lnSpc>
                <a:spcPct val="150000"/>
              </a:lnSpc>
              <a:spcBef>
                <a:spcPts val="430"/>
              </a:spcBef>
              <a:buClr>
                <a:schemeClr val="accent2">
                  <a:lumMod val="75000"/>
                </a:schemeClr>
              </a:buClr>
              <a:buFont typeface="+mj-lt"/>
              <a:buAutoNum type="arabicPeriod"/>
              <a:tabLst>
                <a:tab pos="355600" algn="l"/>
                <a:tab pos="356235" algn="l"/>
              </a:tabLst>
            </a:pPr>
            <a:r>
              <a:rPr lang="en-US" sz="1600" spc="-10" dirty="0">
                <a:cs typeface="Arial"/>
              </a:rPr>
              <a:t>Hyperextension </a:t>
            </a:r>
            <a:r>
              <a:rPr lang="en-US" sz="1600" dirty="0">
                <a:cs typeface="Arial"/>
              </a:rPr>
              <a:t>of </a:t>
            </a:r>
            <a:r>
              <a:rPr lang="en-US" sz="1600" spc="-5" dirty="0">
                <a:cs typeface="Arial"/>
              </a:rPr>
              <a:t>all four</a:t>
            </a:r>
            <a:r>
              <a:rPr lang="en-US" sz="1600" spc="55" dirty="0">
                <a:cs typeface="Arial"/>
              </a:rPr>
              <a:t> </a:t>
            </a:r>
            <a:r>
              <a:rPr lang="en-US" sz="1600" spc="-5" dirty="0" smtClean="0">
                <a:cs typeface="Arial"/>
              </a:rPr>
              <a:t>limbs.</a:t>
            </a:r>
            <a:endParaRPr lang="en-US" sz="1600" dirty="0">
              <a:cs typeface="Arial"/>
            </a:endParaRPr>
          </a:p>
          <a:p>
            <a:pPr marL="355600" indent="-342900">
              <a:lnSpc>
                <a:spcPct val="150000"/>
              </a:lnSpc>
              <a:spcBef>
                <a:spcPts val="430"/>
              </a:spcBef>
              <a:buClr>
                <a:schemeClr val="accent2">
                  <a:lumMod val="75000"/>
                </a:schemeClr>
              </a:buClr>
              <a:buFont typeface="+mj-lt"/>
              <a:buAutoNum type="arabicPeriod"/>
              <a:tabLst>
                <a:tab pos="355600" algn="l"/>
                <a:tab pos="356235" algn="l"/>
              </a:tabLst>
            </a:pPr>
            <a:r>
              <a:rPr lang="en-US" sz="1600" spc="-5" dirty="0">
                <a:cs typeface="Arial"/>
              </a:rPr>
              <a:t>Dorsiflexion </a:t>
            </a:r>
            <a:r>
              <a:rPr lang="en-US" sz="1600" spc="-10" dirty="0">
                <a:cs typeface="Arial"/>
              </a:rPr>
              <a:t>(hyperextension) </a:t>
            </a:r>
            <a:r>
              <a:rPr lang="en-US" sz="1600" dirty="0">
                <a:cs typeface="Arial"/>
              </a:rPr>
              <a:t>of </a:t>
            </a:r>
            <a:r>
              <a:rPr lang="en-US" sz="1600" spc="-5" dirty="0">
                <a:cs typeface="Arial"/>
              </a:rPr>
              <a:t>tail and</a:t>
            </a:r>
            <a:r>
              <a:rPr lang="en-US" sz="1600" spc="120" dirty="0">
                <a:cs typeface="Arial"/>
              </a:rPr>
              <a:t> </a:t>
            </a:r>
            <a:r>
              <a:rPr lang="en-US" sz="1600" spc="-5" dirty="0" smtClean="0">
                <a:cs typeface="Arial"/>
              </a:rPr>
              <a:t>head.</a:t>
            </a:r>
            <a:endParaRPr lang="en-US" sz="1600" dirty="0">
              <a:cs typeface="Arial"/>
            </a:endParaRPr>
          </a:p>
          <a:p>
            <a:pPr marL="355600" marR="53340" indent="-342900">
              <a:lnSpc>
                <a:spcPct val="150000"/>
              </a:lnSpc>
              <a:spcBef>
                <a:spcPts val="434"/>
              </a:spcBef>
              <a:buClr>
                <a:schemeClr val="accent2">
                  <a:lumMod val="75000"/>
                </a:schemeClr>
              </a:buClr>
              <a:buFont typeface="+mj-lt"/>
              <a:buAutoNum type="arabicPeriod"/>
              <a:tabLst>
                <a:tab pos="355600" algn="l"/>
                <a:tab pos="356235" algn="l"/>
              </a:tabLst>
            </a:pPr>
            <a:r>
              <a:rPr lang="en-US" sz="1600" spc="-5" dirty="0">
                <a:cs typeface="Arial"/>
              </a:rPr>
              <a:t>Extreme </a:t>
            </a:r>
            <a:r>
              <a:rPr lang="en-US" sz="1600" spc="-10" dirty="0">
                <a:cs typeface="Arial"/>
              </a:rPr>
              <a:t>hyperextension </a:t>
            </a:r>
            <a:r>
              <a:rPr lang="en-US" sz="1600" dirty="0">
                <a:cs typeface="Arial"/>
              </a:rPr>
              <a:t>of the </a:t>
            </a:r>
            <a:r>
              <a:rPr lang="en-US" sz="1600" spc="-5" dirty="0">
                <a:cs typeface="Arial"/>
              </a:rPr>
              <a:t>spine (</a:t>
            </a:r>
            <a:r>
              <a:rPr lang="en-US" sz="1600" spc="-5" dirty="0" err="1">
                <a:cs typeface="Arial"/>
              </a:rPr>
              <a:t>opisthotonus</a:t>
            </a:r>
            <a:r>
              <a:rPr lang="en-US" sz="1600" spc="-5" dirty="0">
                <a:cs typeface="Arial"/>
              </a:rPr>
              <a:t>) produces concave configuration </a:t>
            </a:r>
            <a:r>
              <a:rPr lang="en-US" sz="1600" dirty="0">
                <a:cs typeface="Arial"/>
              </a:rPr>
              <a:t>of the</a:t>
            </a:r>
            <a:r>
              <a:rPr lang="en-US" sz="1600" spc="-45" dirty="0">
                <a:cs typeface="Arial"/>
              </a:rPr>
              <a:t> </a:t>
            </a:r>
            <a:r>
              <a:rPr lang="en-US" sz="1600" spc="-5" dirty="0" smtClean="0">
                <a:cs typeface="Arial"/>
              </a:rPr>
              <a:t>back.</a:t>
            </a:r>
            <a:endParaRPr lang="en-US" sz="1600" dirty="0">
              <a:cs typeface="Arial"/>
            </a:endParaRPr>
          </a:p>
          <a:p>
            <a:pPr marL="355600" marR="39370" indent="-342900">
              <a:lnSpc>
                <a:spcPct val="150000"/>
              </a:lnSpc>
              <a:spcBef>
                <a:spcPts val="430"/>
              </a:spcBef>
              <a:buClr>
                <a:schemeClr val="accent2">
                  <a:lumMod val="75000"/>
                </a:schemeClr>
              </a:buClr>
              <a:buFont typeface="+mj-lt"/>
              <a:buAutoNum type="arabicPeriod"/>
              <a:tabLst>
                <a:tab pos="355600" algn="l"/>
                <a:tab pos="356235" algn="l"/>
              </a:tabLst>
            </a:pPr>
            <a:r>
              <a:rPr lang="en-US" sz="1600" dirty="0">
                <a:cs typeface="Arial"/>
              </a:rPr>
              <a:t>The </a:t>
            </a:r>
            <a:r>
              <a:rPr lang="en-US" sz="1600" spc="-5" dirty="0">
                <a:cs typeface="Arial"/>
              </a:rPr>
              <a:t>animal can be made </a:t>
            </a:r>
            <a:r>
              <a:rPr lang="en-US" sz="1600" dirty="0">
                <a:cs typeface="Arial"/>
              </a:rPr>
              <a:t>to </a:t>
            </a:r>
            <a:r>
              <a:rPr lang="en-US" sz="1600" spc="-5" dirty="0">
                <a:cs typeface="Arial"/>
              </a:rPr>
              <a:t>stand on four limbs but is easily toppled by slight</a:t>
            </a:r>
            <a:r>
              <a:rPr lang="en-US" sz="1600" spc="-70" dirty="0">
                <a:cs typeface="Arial"/>
              </a:rPr>
              <a:t> </a:t>
            </a:r>
            <a:r>
              <a:rPr lang="en-US" sz="1600" spc="-5" dirty="0" smtClean="0">
                <a:cs typeface="Arial"/>
              </a:rPr>
              <a:t>push.</a:t>
            </a:r>
          </a:p>
          <a:p>
            <a:pPr marL="355600" marR="39370" indent="-342900">
              <a:lnSpc>
                <a:spcPct val="150000"/>
              </a:lnSpc>
              <a:spcBef>
                <a:spcPts val="430"/>
              </a:spcBef>
              <a:buClr>
                <a:schemeClr val="accent2">
                  <a:lumMod val="75000"/>
                </a:schemeClr>
              </a:buClr>
              <a:buFont typeface="+mj-lt"/>
              <a:buAutoNum type="arabicPeriod"/>
              <a:tabLst>
                <a:tab pos="355600" algn="l"/>
                <a:tab pos="356235" algn="l"/>
              </a:tabLst>
            </a:pPr>
            <a:r>
              <a:rPr lang="en-US" sz="1600" spc="-5" dirty="0">
                <a:cs typeface="Times New Roman"/>
              </a:rPr>
              <a:t>The jaw </a:t>
            </a:r>
            <a:r>
              <a:rPr lang="en-US" sz="1600" dirty="0">
                <a:cs typeface="Times New Roman"/>
              </a:rPr>
              <a:t>may </a:t>
            </a:r>
            <a:r>
              <a:rPr lang="en-US" sz="1600" spc="-5" dirty="0">
                <a:cs typeface="Times New Roman"/>
              </a:rPr>
              <a:t>be </a:t>
            </a:r>
            <a:r>
              <a:rPr lang="en-US" sz="1600" dirty="0">
                <a:cs typeface="Times New Roman"/>
              </a:rPr>
              <a:t>clenched </a:t>
            </a:r>
            <a:r>
              <a:rPr lang="en-US" sz="1600" spc="-5" dirty="0">
                <a:cs typeface="Times New Roman"/>
              </a:rPr>
              <a:t>with the </a:t>
            </a:r>
            <a:r>
              <a:rPr lang="en-US" sz="1600" dirty="0">
                <a:cs typeface="Times New Roman"/>
              </a:rPr>
              <a:t>neck hyperextended  </a:t>
            </a:r>
            <a:r>
              <a:rPr lang="en-US" sz="1600" spc="-5" dirty="0">
                <a:cs typeface="Times New Roman"/>
              </a:rPr>
              <a:t>due </a:t>
            </a:r>
            <a:r>
              <a:rPr lang="en-US" sz="1600" dirty="0">
                <a:cs typeface="Times New Roman"/>
              </a:rPr>
              <a:t>to increased </a:t>
            </a:r>
            <a:r>
              <a:rPr lang="en-US" sz="1600" dirty="0" err="1" smtClean="0">
                <a:cs typeface="Times New Roman"/>
              </a:rPr>
              <a:t>extensortone</a:t>
            </a:r>
            <a:r>
              <a:rPr lang="en-US" sz="1600" dirty="0" smtClean="0">
                <a:cs typeface="Times New Roman"/>
              </a:rPr>
              <a:t> </a:t>
            </a:r>
            <a:r>
              <a:rPr lang="en-US" sz="1600" dirty="0">
                <a:cs typeface="Times New Roman"/>
              </a:rPr>
              <a:t>from </a:t>
            </a:r>
            <a:r>
              <a:rPr lang="en-US" sz="1600" dirty="0" err="1">
                <a:cs typeface="Times New Roman"/>
              </a:rPr>
              <a:t>vestibulospinal</a:t>
            </a:r>
            <a:r>
              <a:rPr lang="en-US" sz="1600" dirty="0">
                <a:cs typeface="Times New Roman"/>
              </a:rPr>
              <a:t> &amp; </a:t>
            </a:r>
            <a:r>
              <a:rPr lang="en-US" sz="1600" dirty="0" err="1">
                <a:cs typeface="Times New Roman"/>
              </a:rPr>
              <a:t>reticulospinal</a:t>
            </a:r>
            <a:r>
              <a:rPr lang="en-US" sz="1600" dirty="0">
                <a:cs typeface="Times New Roman"/>
              </a:rPr>
              <a:t> tracts to extensor motor</a:t>
            </a:r>
            <a:r>
              <a:rPr lang="en-US" sz="1600" spc="-110" dirty="0">
                <a:cs typeface="Times New Roman"/>
              </a:rPr>
              <a:t> </a:t>
            </a:r>
            <a:r>
              <a:rPr lang="en-US" sz="1600" spc="-5" dirty="0" smtClean="0">
                <a:cs typeface="Times New Roman"/>
              </a:rPr>
              <a:t>neurons.</a:t>
            </a:r>
            <a:endParaRPr lang="en-US" sz="1600" dirty="0">
              <a:cs typeface="Times New Roman"/>
            </a:endParaRPr>
          </a:p>
          <a:p>
            <a:pPr marL="355600" marR="39370" indent="-342900">
              <a:lnSpc>
                <a:spcPct val="150000"/>
              </a:lnSpc>
              <a:spcBef>
                <a:spcPts val="430"/>
              </a:spcBef>
              <a:buClr>
                <a:schemeClr val="accent2">
                  <a:lumMod val="75000"/>
                </a:schemeClr>
              </a:buClr>
              <a:buFont typeface="+mj-lt"/>
              <a:buAutoNum type="arabicPeriod"/>
              <a:tabLst>
                <a:tab pos="355600" algn="l"/>
                <a:tab pos="356235" algn="l"/>
              </a:tabLst>
            </a:pPr>
            <a:r>
              <a:rPr lang="en-US" sz="1600" dirty="0">
                <a:cs typeface="Times New Roman"/>
              </a:rPr>
              <a:t>Spasticity &amp; rigidity &amp; </a:t>
            </a:r>
            <a:r>
              <a:rPr lang="en-US" sz="1600" spc="-5" dirty="0">
                <a:cs typeface="Times New Roman"/>
              </a:rPr>
              <a:t>extension in </a:t>
            </a:r>
            <a:r>
              <a:rPr lang="en-US" sz="1600" dirty="0">
                <a:cs typeface="Times New Roman"/>
              </a:rPr>
              <a:t>antigravity</a:t>
            </a:r>
            <a:r>
              <a:rPr lang="en-US" sz="1600" spc="-90" dirty="0">
                <a:cs typeface="Times New Roman"/>
              </a:rPr>
              <a:t> </a:t>
            </a:r>
            <a:r>
              <a:rPr lang="en-US" sz="1600" dirty="0" smtClean="0">
                <a:cs typeface="Times New Roman"/>
              </a:rPr>
              <a:t>muscles.</a:t>
            </a:r>
            <a:endParaRPr lang="en-US" sz="1600" dirty="0">
              <a:cs typeface="Arial"/>
            </a:endParaRPr>
          </a:p>
          <a:p>
            <a:pPr marL="355600" marR="39370" indent="-342900">
              <a:lnSpc>
                <a:spcPct val="150000"/>
              </a:lnSpc>
              <a:spcBef>
                <a:spcPts val="430"/>
              </a:spcBef>
              <a:buClr>
                <a:schemeClr val="accent2">
                  <a:lumMod val="75000"/>
                </a:schemeClr>
              </a:buClr>
              <a:buFont typeface="+mj-lt"/>
              <a:buAutoNum type="arabicPeriod"/>
              <a:tabLst>
                <a:tab pos="355600" algn="l"/>
                <a:tab pos="356235" algn="l"/>
              </a:tabLst>
            </a:pPr>
            <a:endParaRPr lang="en-US" sz="1600" spc="-5" dirty="0">
              <a:cs typeface="Arial"/>
            </a:endParaRPr>
          </a:p>
          <a:p>
            <a:pPr>
              <a:lnSpc>
                <a:spcPct val="150000"/>
              </a:lnSpc>
            </a:pPr>
            <a:endParaRPr lang="en-US" sz="1600" dirty="0"/>
          </a:p>
        </p:txBody>
      </p:sp>
      <p:sp>
        <p:nvSpPr>
          <p:cNvPr id="5" name="Content Placeholder 4"/>
          <p:cNvSpPr>
            <a:spLocks noGrp="1"/>
          </p:cNvSpPr>
          <p:nvPr>
            <p:ph sz="quarter" idx="2"/>
          </p:nvPr>
        </p:nvSpPr>
        <p:spPr/>
        <p:txBody>
          <a:bodyPr>
            <a:normAutofit lnSpcReduction="10000"/>
          </a:bodyPr>
          <a:lstStyle/>
          <a:p>
            <a:pPr>
              <a:lnSpc>
                <a:spcPct val="160000"/>
              </a:lnSpc>
            </a:pPr>
            <a:r>
              <a:rPr lang="en-US" sz="1600" spc="-5" dirty="0">
                <a:solidFill>
                  <a:schemeClr val="accent2">
                    <a:lumMod val="75000"/>
                  </a:schemeClr>
                </a:solidFill>
                <a:cs typeface="Arial"/>
              </a:rPr>
              <a:t>Reflexes that are lost/absent:</a:t>
            </a:r>
          </a:p>
          <a:p>
            <a:pPr marL="514350" indent="-514350">
              <a:lnSpc>
                <a:spcPct val="160000"/>
              </a:lnSpc>
              <a:buFont typeface="+mj-lt"/>
              <a:buAutoNum type="arabicPeriod"/>
            </a:pPr>
            <a:r>
              <a:rPr lang="en-US" sz="1600" dirty="0">
                <a:cs typeface="Arial"/>
              </a:rPr>
              <a:t>Optical (visual) righting </a:t>
            </a:r>
            <a:r>
              <a:rPr lang="en-US" sz="1600" dirty="0" smtClean="0">
                <a:cs typeface="Arial"/>
              </a:rPr>
              <a:t>Reflexes.</a:t>
            </a:r>
          </a:p>
          <a:p>
            <a:pPr marL="514350" indent="-514350">
              <a:lnSpc>
                <a:spcPct val="160000"/>
              </a:lnSpc>
              <a:buFont typeface="+mj-lt"/>
              <a:buAutoNum type="arabicPeriod"/>
            </a:pPr>
            <a:endParaRPr lang="en-US" sz="1600" dirty="0">
              <a:cs typeface="Arial"/>
            </a:endParaRPr>
          </a:p>
          <a:p>
            <a:pPr>
              <a:lnSpc>
                <a:spcPct val="160000"/>
              </a:lnSpc>
            </a:pPr>
            <a:r>
              <a:rPr lang="en-US" sz="1600" spc="-5" dirty="0">
                <a:solidFill>
                  <a:schemeClr val="accent2">
                    <a:lumMod val="75000"/>
                  </a:schemeClr>
                </a:solidFill>
                <a:cs typeface="Arial"/>
              </a:rPr>
              <a:t>Reflexes that are </a:t>
            </a:r>
            <a:r>
              <a:rPr lang="en-US" sz="1600" spc="-5" dirty="0" smtClean="0">
                <a:solidFill>
                  <a:schemeClr val="accent2">
                    <a:lumMod val="75000"/>
                  </a:schemeClr>
                </a:solidFill>
                <a:cs typeface="Arial"/>
              </a:rPr>
              <a:t>retained / still </a:t>
            </a:r>
            <a:r>
              <a:rPr lang="en-US" sz="1600" spc="-5" dirty="0">
                <a:solidFill>
                  <a:schemeClr val="accent2">
                    <a:lumMod val="75000"/>
                  </a:schemeClr>
                </a:solidFill>
                <a:cs typeface="Arial"/>
              </a:rPr>
              <a:t>present </a:t>
            </a:r>
            <a:r>
              <a:rPr lang="en-US" sz="1600" dirty="0">
                <a:solidFill>
                  <a:schemeClr val="accent2">
                    <a:lumMod val="75000"/>
                  </a:schemeClr>
                </a:solidFill>
                <a:cs typeface="Arial"/>
              </a:rPr>
              <a:t>i.e. </a:t>
            </a:r>
            <a:r>
              <a:rPr lang="en-US" sz="1600" spc="-5" dirty="0">
                <a:solidFill>
                  <a:schemeClr val="accent2">
                    <a:lumMod val="75000"/>
                  </a:schemeClr>
                </a:solidFill>
                <a:cs typeface="Arial"/>
              </a:rPr>
              <a:t>reflexes </a:t>
            </a:r>
            <a:r>
              <a:rPr lang="en-US" sz="1600" dirty="0">
                <a:solidFill>
                  <a:schemeClr val="accent2">
                    <a:lumMod val="75000"/>
                  </a:schemeClr>
                </a:solidFill>
                <a:cs typeface="Arial"/>
              </a:rPr>
              <a:t>the </a:t>
            </a:r>
            <a:r>
              <a:rPr lang="en-US" sz="1600" spc="-5" dirty="0">
                <a:solidFill>
                  <a:schemeClr val="accent2">
                    <a:lumMod val="75000"/>
                  </a:schemeClr>
                </a:solidFill>
                <a:cs typeface="Arial"/>
              </a:rPr>
              <a:t>do not depend </a:t>
            </a:r>
            <a:r>
              <a:rPr lang="en-US" sz="1600" spc="-5" dirty="0" smtClean="0">
                <a:solidFill>
                  <a:schemeClr val="accent2">
                    <a:lumMod val="75000"/>
                  </a:schemeClr>
                </a:solidFill>
                <a:cs typeface="Arial"/>
              </a:rPr>
              <a:t>primarily </a:t>
            </a:r>
            <a:r>
              <a:rPr lang="en-US" sz="1600" spc="-5" dirty="0">
                <a:solidFill>
                  <a:schemeClr val="accent2">
                    <a:lumMod val="75000"/>
                  </a:schemeClr>
                </a:solidFill>
                <a:cs typeface="Arial"/>
              </a:rPr>
              <a:t>on cerebrum</a:t>
            </a:r>
            <a:r>
              <a:rPr lang="en-US" sz="1600" dirty="0" smtClean="0">
                <a:solidFill>
                  <a:schemeClr val="accent2"/>
                </a:solidFill>
                <a:cs typeface="Arial"/>
              </a:rPr>
              <a:t>:</a:t>
            </a:r>
            <a:endParaRPr lang="en-US" sz="1600" dirty="0">
              <a:solidFill>
                <a:schemeClr val="accent2"/>
              </a:solidFill>
              <a:cs typeface="Arial"/>
            </a:endParaRPr>
          </a:p>
          <a:p>
            <a:pPr marL="0" marR="5080" indent="0">
              <a:lnSpc>
                <a:spcPct val="160000"/>
              </a:lnSpc>
              <a:spcBef>
                <a:spcPts val="430"/>
              </a:spcBef>
              <a:buClr>
                <a:schemeClr val="accent2">
                  <a:lumMod val="75000"/>
                </a:schemeClr>
              </a:buClr>
              <a:buNone/>
              <a:tabLst>
                <a:tab pos="355600" algn="l"/>
                <a:tab pos="356235" algn="l"/>
              </a:tabLst>
            </a:pPr>
            <a:r>
              <a:rPr lang="en-US" sz="1600" dirty="0">
                <a:cs typeface="Times New Roman"/>
              </a:rPr>
              <a:t>Maintained tonic static </a:t>
            </a:r>
            <a:r>
              <a:rPr lang="en-US" sz="1600" spc="-5" dirty="0">
                <a:cs typeface="Times New Roman"/>
              </a:rPr>
              <a:t>postural </a:t>
            </a:r>
            <a:r>
              <a:rPr lang="en-US" sz="1600" dirty="0">
                <a:cs typeface="Times New Roman"/>
              </a:rPr>
              <a:t>reflexes that</a:t>
            </a:r>
            <a:r>
              <a:rPr lang="en-US" sz="1600" spc="-75" dirty="0">
                <a:cs typeface="Times New Roman"/>
              </a:rPr>
              <a:t> </a:t>
            </a:r>
            <a:r>
              <a:rPr lang="en-US" sz="1600" spc="-5" dirty="0">
                <a:cs typeface="Times New Roman"/>
              </a:rPr>
              <a:t>support</a:t>
            </a:r>
            <a:r>
              <a:rPr lang="en-US" sz="1600" dirty="0">
                <a:cs typeface="Times New Roman"/>
              </a:rPr>
              <a:t> animal against gravity (medullary tonic neck</a:t>
            </a:r>
            <a:r>
              <a:rPr lang="en-US" sz="1600" spc="-130" dirty="0">
                <a:cs typeface="Times New Roman"/>
              </a:rPr>
              <a:t> </a:t>
            </a:r>
            <a:r>
              <a:rPr lang="en-US" sz="1600" spc="-5" dirty="0">
                <a:cs typeface="Times New Roman"/>
              </a:rPr>
              <a:t>&amp;  </a:t>
            </a:r>
            <a:r>
              <a:rPr lang="en-US" sz="1600" dirty="0">
                <a:cs typeface="Times New Roman"/>
              </a:rPr>
              <a:t>labyrinthine</a:t>
            </a:r>
            <a:r>
              <a:rPr lang="en-US" sz="1600" spc="-120" dirty="0">
                <a:cs typeface="Times New Roman"/>
              </a:rPr>
              <a:t> </a:t>
            </a:r>
            <a:r>
              <a:rPr lang="en-US" sz="1600" dirty="0">
                <a:cs typeface="Times New Roman"/>
              </a:rPr>
              <a:t>R</a:t>
            </a:r>
            <a:r>
              <a:rPr lang="en-US" sz="1600" dirty="0" smtClean="0">
                <a:cs typeface="Times New Roman"/>
              </a:rPr>
              <a:t>).</a:t>
            </a:r>
            <a:endParaRPr lang="en-US" sz="1600" dirty="0">
              <a:cs typeface="Arial"/>
            </a:endParaRPr>
          </a:p>
          <a:p>
            <a:pPr marL="355600" marR="5080" indent="-342900">
              <a:lnSpc>
                <a:spcPct val="160000"/>
              </a:lnSpc>
              <a:spcBef>
                <a:spcPts val="430"/>
              </a:spcBef>
              <a:buClr>
                <a:schemeClr val="accent2">
                  <a:lumMod val="75000"/>
                </a:schemeClr>
              </a:buClr>
              <a:buFont typeface="+mj-lt"/>
              <a:buAutoNum type="arabicPeriod"/>
              <a:tabLst>
                <a:tab pos="355600" algn="l"/>
                <a:tab pos="356235" algn="l"/>
              </a:tabLst>
            </a:pPr>
            <a:r>
              <a:rPr lang="en-US" sz="1600" dirty="0">
                <a:cs typeface="Arial"/>
              </a:rPr>
              <a:t>Tonic </a:t>
            </a:r>
            <a:r>
              <a:rPr lang="en-US" sz="1600" spc="-10" dirty="0">
                <a:cs typeface="Arial"/>
              </a:rPr>
              <a:t>Labyrinthine</a:t>
            </a:r>
            <a:r>
              <a:rPr lang="en-US" sz="1600" spc="30" dirty="0">
                <a:cs typeface="Arial"/>
              </a:rPr>
              <a:t> </a:t>
            </a:r>
            <a:r>
              <a:rPr lang="en-US" sz="1600" spc="-5" dirty="0" smtClean="0">
                <a:cs typeface="Arial"/>
              </a:rPr>
              <a:t>reflexes.</a:t>
            </a:r>
            <a:endParaRPr lang="en-US" sz="1600" dirty="0">
              <a:cs typeface="Arial"/>
            </a:endParaRPr>
          </a:p>
          <a:p>
            <a:pPr marL="355600" indent="-342900">
              <a:lnSpc>
                <a:spcPct val="160000"/>
              </a:lnSpc>
              <a:spcBef>
                <a:spcPts val="430"/>
              </a:spcBef>
              <a:buClr>
                <a:schemeClr val="accent2">
                  <a:lumMod val="75000"/>
                </a:schemeClr>
              </a:buClr>
              <a:buFont typeface="+mj-lt"/>
              <a:buAutoNum type="arabicPeriod"/>
              <a:tabLst>
                <a:tab pos="355600" algn="l"/>
                <a:tab pos="356235" algn="l"/>
              </a:tabLst>
            </a:pPr>
            <a:r>
              <a:rPr lang="en-US" sz="1600" dirty="0">
                <a:cs typeface="Arial"/>
              </a:rPr>
              <a:t>Tonic </a:t>
            </a:r>
            <a:r>
              <a:rPr lang="en-US" sz="1600" spc="-5" dirty="0">
                <a:cs typeface="Arial"/>
              </a:rPr>
              <a:t>Neck</a:t>
            </a:r>
            <a:r>
              <a:rPr lang="en-US" sz="1600" spc="-50" dirty="0">
                <a:cs typeface="Arial"/>
              </a:rPr>
              <a:t> </a:t>
            </a:r>
            <a:r>
              <a:rPr lang="en-US" sz="1600" spc="-10" dirty="0" smtClean="0">
                <a:cs typeface="Arial"/>
              </a:rPr>
              <a:t>Reflexes.</a:t>
            </a:r>
            <a:endParaRPr lang="en-US" sz="1600" dirty="0">
              <a:cs typeface="Arial"/>
            </a:endParaRPr>
          </a:p>
          <a:p>
            <a:pPr marL="355600" indent="-342900">
              <a:lnSpc>
                <a:spcPct val="160000"/>
              </a:lnSpc>
              <a:spcBef>
                <a:spcPts val="430"/>
              </a:spcBef>
              <a:buClr>
                <a:schemeClr val="accent2">
                  <a:lumMod val="75000"/>
                </a:schemeClr>
              </a:buClr>
              <a:buFont typeface="+mj-lt"/>
              <a:buAutoNum type="arabicPeriod"/>
              <a:tabLst>
                <a:tab pos="355600" algn="l"/>
                <a:tab pos="356235" algn="l"/>
              </a:tabLst>
            </a:pPr>
            <a:r>
              <a:rPr lang="en-US" sz="1600" spc="-5" dirty="0">
                <a:cs typeface="Arial"/>
              </a:rPr>
              <a:t>Other Righting</a:t>
            </a:r>
            <a:r>
              <a:rPr lang="en-US" sz="1600" spc="-25" dirty="0">
                <a:cs typeface="Arial"/>
              </a:rPr>
              <a:t> </a:t>
            </a:r>
            <a:r>
              <a:rPr lang="en-US" sz="1600" spc="-5" dirty="0" smtClean="0">
                <a:cs typeface="Arial"/>
              </a:rPr>
              <a:t>Reflexes.</a:t>
            </a:r>
            <a:endParaRPr lang="en-US" sz="1600" dirty="0">
              <a:cs typeface="Arial"/>
            </a:endParaRPr>
          </a:p>
          <a:p>
            <a:pPr>
              <a:lnSpc>
                <a:spcPct val="160000"/>
              </a:lnSpc>
            </a:pPr>
            <a:endParaRPr lang="en-US" sz="1600" dirty="0">
              <a:cs typeface="Arial"/>
            </a:endParaRPr>
          </a:p>
          <a:p>
            <a:pPr>
              <a:lnSpc>
                <a:spcPct val="160000"/>
              </a:lnSpc>
            </a:pPr>
            <a:endParaRPr lang="en-US" dirty="0"/>
          </a:p>
        </p:txBody>
      </p:sp>
      <p:cxnSp>
        <p:nvCxnSpPr>
          <p:cNvPr id="6" name="Straight Connector 5"/>
          <p:cNvCxnSpPr>
            <a:stCxn id="2" idx="2"/>
          </p:cNvCxnSpPr>
          <p:nvPr/>
        </p:nvCxnSpPr>
        <p:spPr>
          <a:xfrm flipH="1">
            <a:off x="6094412" y="1143000"/>
            <a:ext cx="20" cy="5213350"/>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8" name="Rectangle 7"/>
          <p:cNvSpPr/>
          <p:nvPr/>
        </p:nvSpPr>
        <p:spPr>
          <a:xfrm>
            <a:off x="631483" y="4725143"/>
            <a:ext cx="5030881" cy="1428771"/>
          </a:xfrm>
          <a:prstGeom prst="rect">
            <a:avLst/>
          </a:prstGeom>
          <a:noFill/>
          <a:ln>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rot="5400000">
            <a:off x="5131217" y="5239476"/>
            <a:ext cx="1428772" cy="400110"/>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000" b="1" dirty="0">
                <a:solidFill>
                  <a:schemeClr val="tx2"/>
                </a:solidFill>
                <a:latin typeface="+mj-lt"/>
                <a:ea typeface="+mj-ea"/>
                <a:cs typeface="+mj-cs"/>
              </a:rPr>
              <a:t>ONLY IN FEMALES’ SLIDES </a:t>
            </a:r>
          </a:p>
        </p:txBody>
      </p:sp>
      <p:sp>
        <p:nvSpPr>
          <p:cNvPr id="10" name="TextBox 9"/>
          <p:cNvSpPr txBox="1"/>
          <p:nvPr/>
        </p:nvSpPr>
        <p:spPr>
          <a:xfrm>
            <a:off x="1269876" y="6356350"/>
            <a:ext cx="10292243" cy="276999"/>
          </a:xfrm>
          <a:prstGeom prst="rect">
            <a:avLst/>
          </a:prstGeom>
          <a:noFill/>
        </p:spPr>
        <p:txBody>
          <a:bodyPr wrap="square" rtlCol="0">
            <a:spAutoFit/>
          </a:bodyPr>
          <a:lstStyle/>
          <a:p>
            <a:r>
              <a:rPr lang="en-US" sz="1200" dirty="0" err="1" smtClean="0">
                <a:solidFill>
                  <a:schemeClr val="bg1">
                    <a:lumMod val="65000"/>
                  </a:schemeClr>
                </a:solidFill>
              </a:rPr>
              <a:t>Opisthotonus</a:t>
            </a:r>
            <a:r>
              <a:rPr lang="en-US" sz="1200" dirty="0" smtClean="0">
                <a:solidFill>
                  <a:schemeClr val="bg1">
                    <a:lumMod val="65000"/>
                  </a:schemeClr>
                </a:solidFill>
              </a:rPr>
              <a:t>: is</a:t>
            </a:r>
            <a:r>
              <a:rPr lang="en-US" sz="1200" dirty="0">
                <a:solidFill>
                  <a:schemeClr val="bg1">
                    <a:lumMod val="65000"/>
                  </a:schemeClr>
                </a:solidFill>
              </a:rPr>
              <a:t> a state of </a:t>
            </a:r>
            <a:r>
              <a:rPr lang="en-US" sz="1200" dirty="0" smtClean="0">
                <a:solidFill>
                  <a:schemeClr val="bg1">
                    <a:lumMod val="65000"/>
                  </a:schemeClr>
                </a:solidFill>
              </a:rPr>
              <a:t>severe hyperextension</a:t>
            </a:r>
            <a:r>
              <a:rPr lang="en-US" sz="1200" dirty="0">
                <a:solidFill>
                  <a:schemeClr val="bg1">
                    <a:lumMod val="65000"/>
                  </a:schemeClr>
                </a:solidFill>
              </a:rPr>
              <a:t>, in which an individual's head, neck </a:t>
            </a:r>
            <a:r>
              <a:rPr lang="en-US" sz="1200" dirty="0" smtClean="0">
                <a:solidFill>
                  <a:schemeClr val="bg1">
                    <a:lumMod val="65000"/>
                  </a:schemeClr>
                </a:solidFill>
              </a:rPr>
              <a:t>and spinal</a:t>
            </a:r>
            <a:r>
              <a:rPr lang="en-US" sz="1200" dirty="0">
                <a:solidFill>
                  <a:schemeClr val="bg1">
                    <a:lumMod val="65000"/>
                  </a:schemeClr>
                </a:solidFill>
              </a:rPr>
              <a:t> column enter into a complete "bridging" or "arching" position</a:t>
            </a:r>
            <a:r>
              <a:rPr lang="en-US" sz="1200" dirty="0" smtClean="0">
                <a:solidFill>
                  <a:schemeClr val="bg1">
                    <a:lumMod val="65000"/>
                  </a:schemeClr>
                </a:solidFill>
              </a:rPr>
              <a:t>.</a:t>
            </a:r>
            <a:endParaRPr lang="en-US" sz="1200" dirty="0">
              <a:solidFill>
                <a:schemeClr val="bg1">
                  <a:lumMod val="65000"/>
                </a:schemeClr>
              </a:solidFill>
            </a:endParaRPr>
          </a:p>
        </p:txBody>
      </p:sp>
    </p:spTree>
    <p:extLst>
      <p:ext uri="{BB962C8B-B14F-4D97-AF65-F5344CB8AC3E}">
        <p14:creationId xmlns:p14="http://schemas.microsoft.com/office/powerpoint/2010/main" val="3950090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13</a:t>
            </a:fld>
            <a:endParaRPr lang="en-US" dirty="0"/>
          </a:p>
        </p:txBody>
      </p:sp>
      <p:sp>
        <p:nvSpPr>
          <p:cNvPr id="4" name="Content Placeholder 3"/>
          <p:cNvSpPr>
            <a:spLocks noGrp="1"/>
          </p:cNvSpPr>
          <p:nvPr>
            <p:ph sz="quarter" idx="1"/>
          </p:nvPr>
        </p:nvSpPr>
        <p:spPr>
          <a:xfrm>
            <a:off x="609442" y="1219200"/>
            <a:ext cx="5387461" cy="5234136"/>
          </a:xfrm>
        </p:spPr>
        <p:txBody>
          <a:bodyPr>
            <a:normAutofit/>
          </a:bodyPr>
          <a:lstStyle/>
          <a:p>
            <a:pPr>
              <a:lnSpc>
                <a:spcPct val="150000"/>
              </a:lnSpc>
            </a:pPr>
            <a:r>
              <a:rPr lang="en-US" sz="1600" dirty="0">
                <a:solidFill>
                  <a:schemeClr val="accent2">
                    <a:lumMod val="75000"/>
                  </a:schemeClr>
                </a:solidFill>
                <a:cs typeface="Arial"/>
              </a:rPr>
              <a:t>Decorticate rigidity more common in human than </a:t>
            </a:r>
            <a:r>
              <a:rPr lang="en-US" sz="1600" dirty="0" err="1">
                <a:solidFill>
                  <a:schemeClr val="accent2">
                    <a:lumMod val="75000"/>
                  </a:schemeClr>
                </a:solidFill>
                <a:cs typeface="Arial"/>
              </a:rPr>
              <a:t>decerebate</a:t>
            </a:r>
            <a:r>
              <a:rPr lang="en-US" sz="1600" dirty="0">
                <a:solidFill>
                  <a:schemeClr val="accent2">
                    <a:lumMod val="75000"/>
                  </a:schemeClr>
                </a:solidFill>
                <a:cs typeface="Arial"/>
              </a:rPr>
              <a:t> rigidity</a:t>
            </a:r>
            <a:r>
              <a:rPr lang="en-US" sz="1600" dirty="0" smtClean="0">
                <a:solidFill>
                  <a:schemeClr val="accent2">
                    <a:lumMod val="75000"/>
                  </a:schemeClr>
                </a:solidFill>
                <a:cs typeface="Arial"/>
              </a:rPr>
              <a:t>: </a:t>
            </a:r>
            <a:endParaRPr lang="en-US" sz="1600" dirty="0">
              <a:solidFill>
                <a:schemeClr val="accent2">
                  <a:lumMod val="75000"/>
                </a:schemeClr>
              </a:solidFill>
              <a:cs typeface="Arial"/>
            </a:endParaRPr>
          </a:p>
          <a:p>
            <a:pPr marL="355600" lvl="0" indent="-342900" defTabSz="1015898">
              <a:lnSpc>
                <a:spcPct val="150000"/>
              </a:lnSpc>
              <a:spcBef>
                <a:spcPts val="430"/>
              </a:spcBef>
              <a:buClrTx/>
              <a:buSzTx/>
              <a:buFont typeface="+mj-lt"/>
              <a:buAutoNum type="arabicPeriod"/>
              <a:tabLst>
                <a:tab pos="355600" algn="l"/>
                <a:tab pos="356235" algn="l"/>
              </a:tabLst>
            </a:pPr>
            <a:r>
              <a:rPr lang="en-US" sz="1600" spc="-5" dirty="0">
                <a:solidFill>
                  <a:prstClr val="black"/>
                </a:solidFill>
                <a:cs typeface="Arial"/>
              </a:rPr>
              <a:t>lesion in cerebral cortex but brain stem is intact, as what seen in hemiplegic pts after </a:t>
            </a:r>
            <a:r>
              <a:rPr lang="en-US" sz="1600" spc="-5" dirty="0" err="1">
                <a:solidFill>
                  <a:prstClr val="black"/>
                </a:solidFill>
                <a:cs typeface="Arial"/>
              </a:rPr>
              <a:t>Hge</a:t>
            </a:r>
            <a:r>
              <a:rPr lang="en-US" sz="1600" spc="-5" dirty="0">
                <a:solidFill>
                  <a:prstClr val="black"/>
                </a:solidFill>
                <a:cs typeface="Arial"/>
              </a:rPr>
              <a:t> of internal capsule. </a:t>
            </a:r>
          </a:p>
          <a:p>
            <a:pPr marL="355600" lvl="0" indent="-342900" defTabSz="1015898">
              <a:lnSpc>
                <a:spcPct val="150000"/>
              </a:lnSpc>
              <a:spcBef>
                <a:spcPts val="430"/>
              </a:spcBef>
              <a:buClrTx/>
              <a:buSzTx/>
              <a:buFont typeface="+mj-lt"/>
              <a:buAutoNum type="arabicPeriod"/>
              <a:tabLst>
                <a:tab pos="355600" algn="l"/>
                <a:tab pos="356235" algn="l"/>
              </a:tabLst>
            </a:pPr>
            <a:r>
              <a:rPr lang="en-US" sz="1600" spc="-5" dirty="0">
                <a:solidFill>
                  <a:prstClr val="black"/>
                </a:solidFill>
                <a:cs typeface="Arial"/>
              </a:rPr>
              <a:t>Medullary tonic neck &amp; tonic labyrinthine reflexes present. </a:t>
            </a:r>
          </a:p>
          <a:p>
            <a:pPr marL="355600" lvl="0" indent="-342900" defTabSz="1015898">
              <a:lnSpc>
                <a:spcPct val="150000"/>
              </a:lnSpc>
              <a:spcBef>
                <a:spcPts val="430"/>
              </a:spcBef>
              <a:buClrTx/>
              <a:buSzTx/>
              <a:buFont typeface="+mj-lt"/>
              <a:buAutoNum type="arabicPeriod"/>
              <a:tabLst>
                <a:tab pos="355600" algn="l"/>
                <a:tab pos="356235" algn="l"/>
              </a:tabLst>
            </a:pPr>
            <a:r>
              <a:rPr lang="en-US" sz="1600" spc="-5" dirty="0">
                <a:solidFill>
                  <a:prstClr val="black"/>
                </a:solidFill>
                <a:cs typeface="Arial"/>
              </a:rPr>
              <a:t>Righting midbrain reflexes present. </a:t>
            </a:r>
          </a:p>
          <a:p>
            <a:pPr marL="355600" lvl="0" indent="-342900" defTabSz="1015898">
              <a:lnSpc>
                <a:spcPct val="150000"/>
              </a:lnSpc>
              <a:spcBef>
                <a:spcPts val="430"/>
              </a:spcBef>
              <a:buClrTx/>
              <a:buSzTx/>
              <a:buFont typeface="+mj-lt"/>
              <a:buAutoNum type="arabicPeriod"/>
              <a:tabLst>
                <a:tab pos="355600" algn="l"/>
                <a:tab pos="356235" algn="l"/>
              </a:tabLst>
            </a:pPr>
            <a:r>
              <a:rPr lang="en-US" sz="1600" spc="-5" dirty="0">
                <a:solidFill>
                  <a:prstClr val="black"/>
                </a:solidFill>
                <a:cs typeface="Arial"/>
              </a:rPr>
              <a:t>Visual righting, placing &amp; hopping reflexes lost.</a:t>
            </a:r>
          </a:p>
          <a:p>
            <a:pPr marL="355600" lvl="0" indent="-342900" defTabSz="1015898">
              <a:lnSpc>
                <a:spcPct val="150000"/>
              </a:lnSpc>
              <a:spcBef>
                <a:spcPts val="430"/>
              </a:spcBef>
              <a:buClrTx/>
              <a:buSzTx/>
              <a:buFont typeface="+mj-lt"/>
              <a:buAutoNum type="arabicPeriod"/>
              <a:tabLst>
                <a:tab pos="355600" algn="l"/>
                <a:tab pos="356235" algn="l"/>
              </a:tabLst>
            </a:pPr>
            <a:r>
              <a:rPr lang="en-US" sz="1600" spc="-5" dirty="0">
                <a:solidFill>
                  <a:prstClr val="black"/>
                </a:solidFill>
                <a:cs typeface="Arial"/>
              </a:rPr>
              <a:t>it causes extensor rigidity in legs &amp; moderate flexion of arms if head unturned , as supine position (tonic neck reflexes</a:t>
            </a:r>
            <a:r>
              <a:rPr lang="en-US" sz="1600" spc="-5" dirty="0" smtClean="0">
                <a:solidFill>
                  <a:prstClr val="black"/>
                </a:solidFill>
                <a:cs typeface="Arial"/>
              </a:rPr>
              <a:t>).</a:t>
            </a:r>
            <a:endParaRPr lang="en-US" sz="1600" spc="-5" dirty="0">
              <a:solidFill>
                <a:prstClr val="black"/>
              </a:solidFill>
              <a:cs typeface="Arial"/>
            </a:endParaRPr>
          </a:p>
          <a:p>
            <a:pPr marL="12700" lvl="0" indent="0" defTabSz="1015898">
              <a:lnSpc>
                <a:spcPct val="150000"/>
              </a:lnSpc>
              <a:spcBef>
                <a:spcPts val="430"/>
              </a:spcBef>
              <a:buClrTx/>
              <a:buSzTx/>
              <a:buNone/>
              <a:tabLst>
                <a:tab pos="355600" algn="l"/>
                <a:tab pos="356235" algn="l"/>
              </a:tabLst>
            </a:pPr>
            <a:r>
              <a:rPr lang="en-US" sz="1600" spc="-5" dirty="0">
                <a:solidFill>
                  <a:prstClr val="black"/>
                </a:solidFill>
                <a:cs typeface="Arial"/>
              </a:rPr>
              <a:t> Turning the head to one side initiates tonic neck </a:t>
            </a:r>
            <a:r>
              <a:rPr lang="en-US" sz="1600" spc="-5" dirty="0" smtClean="0">
                <a:solidFill>
                  <a:prstClr val="black"/>
                </a:solidFill>
                <a:cs typeface="Arial"/>
              </a:rPr>
              <a:t>reflexes</a:t>
            </a:r>
            <a:r>
              <a:rPr lang="en-US" sz="1600" spc="-5" dirty="0" smtClean="0">
                <a:solidFill>
                  <a:schemeClr val="bg2">
                    <a:lumMod val="75000"/>
                  </a:schemeClr>
                </a:solidFill>
                <a:cs typeface="Arial"/>
              </a:rPr>
              <a:t>, ex: turning </a:t>
            </a:r>
            <a:r>
              <a:rPr lang="en-US" sz="1600" spc="-5" dirty="0">
                <a:solidFill>
                  <a:schemeClr val="bg2">
                    <a:lumMod val="75000"/>
                  </a:schemeClr>
                </a:solidFill>
                <a:cs typeface="Arial"/>
              </a:rPr>
              <a:t>head to the left </a:t>
            </a:r>
            <a:r>
              <a:rPr lang="en-US" sz="1600" spc="-5" dirty="0" smtClean="0">
                <a:solidFill>
                  <a:schemeClr val="bg2">
                    <a:lumMod val="75000"/>
                  </a:schemeClr>
                </a:solidFill>
                <a:cs typeface="Arial"/>
              </a:rPr>
              <a:t>= extension </a:t>
            </a:r>
            <a:r>
              <a:rPr lang="en-US" sz="1600" spc="-5" dirty="0">
                <a:solidFill>
                  <a:schemeClr val="bg2">
                    <a:lumMod val="75000"/>
                  </a:schemeClr>
                </a:solidFill>
                <a:cs typeface="Arial"/>
              </a:rPr>
              <a:t>of limbs on left side &amp; flexion of right side. </a:t>
            </a:r>
          </a:p>
          <a:p>
            <a:pPr marL="355600" marR="39370" indent="-342900">
              <a:lnSpc>
                <a:spcPct val="150000"/>
              </a:lnSpc>
              <a:spcBef>
                <a:spcPts val="430"/>
              </a:spcBef>
              <a:buClr>
                <a:schemeClr val="accent2">
                  <a:lumMod val="75000"/>
                </a:schemeClr>
              </a:buClr>
              <a:buFont typeface="+mj-lt"/>
              <a:buAutoNum type="arabicPeriod"/>
              <a:tabLst>
                <a:tab pos="355600" algn="l"/>
                <a:tab pos="356235" algn="l"/>
              </a:tabLst>
            </a:pPr>
            <a:endParaRPr lang="en-US" sz="1600" spc="-5" dirty="0">
              <a:cs typeface="Arial"/>
            </a:endParaRPr>
          </a:p>
          <a:p>
            <a:pPr>
              <a:lnSpc>
                <a:spcPct val="150000"/>
              </a:lnSpc>
            </a:pPr>
            <a:endParaRPr lang="en-US" sz="1600" dirty="0"/>
          </a:p>
        </p:txBody>
      </p:sp>
      <p:sp>
        <p:nvSpPr>
          <p:cNvPr id="5" name="Content Placeholder 4"/>
          <p:cNvSpPr>
            <a:spLocks noGrp="1"/>
          </p:cNvSpPr>
          <p:nvPr>
            <p:ph sz="quarter" idx="2"/>
          </p:nvPr>
        </p:nvSpPr>
        <p:spPr>
          <a:xfrm>
            <a:off x="6130153" y="1143000"/>
            <a:ext cx="5387461" cy="4878288"/>
          </a:xfrm>
        </p:spPr>
        <p:txBody>
          <a:bodyPr>
            <a:noAutofit/>
          </a:bodyPr>
          <a:lstStyle/>
          <a:p>
            <a:pPr>
              <a:lnSpc>
                <a:spcPct val="150000"/>
              </a:lnSpc>
            </a:pPr>
            <a:r>
              <a:rPr lang="en-US" sz="1600" dirty="0">
                <a:solidFill>
                  <a:schemeClr val="accent2">
                    <a:lumMod val="75000"/>
                  </a:schemeClr>
                </a:solidFill>
                <a:cs typeface="Arial"/>
              </a:rPr>
              <a:t>Cause:</a:t>
            </a:r>
          </a:p>
          <a:p>
            <a:pPr marL="514350" indent="-514350">
              <a:lnSpc>
                <a:spcPct val="150000"/>
              </a:lnSpc>
              <a:buFont typeface="+mj-lt"/>
              <a:buAutoNum type="arabicPeriod"/>
            </a:pPr>
            <a:r>
              <a:rPr lang="en-US" sz="1300" dirty="0" smtClean="0">
                <a:cs typeface="Arial"/>
              </a:rPr>
              <a:t>Lesions above the red nucleus so </a:t>
            </a:r>
            <a:r>
              <a:rPr lang="en-US" sz="1300" dirty="0" err="1" smtClean="0">
                <a:cs typeface="Arial"/>
              </a:rPr>
              <a:t>rubrospinal</a:t>
            </a:r>
            <a:r>
              <a:rPr lang="en-US" sz="1300" dirty="0" smtClean="0">
                <a:cs typeface="Arial"/>
              </a:rPr>
              <a:t> are intact together with pontine </a:t>
            </a:r>
            <a:r>
              <a:rPr lang="en-US" sz="1300" dirty="0" err="1" smtClean="0">
                <a:cs typeface="Arial"/>
              </a:rPr>
              <a:t>reticulospinal</a:t>
            </a:r>
            <a:r>
              <a:rPr lang="en-US" sz="1300" dirty="0" smtClean="0">
                <a:cs typeface="Arial"/>
              </a:rPr>
              <a:t> and the </a:t>
            </a:r>
            <a:r>
              <a:rPr lang="en-US" sz="1300" dirty="0" err="1" smtClean="0">
                <a:cs typeface="Arial"/>
              </a:rPr>
              <a:t>vestibulospinal</a:t>
            </a:r>
            <a:r>
              <a:rPr lang="en-US" sz="1300" dirty="0" smtClean="0">
                <a:cs typeface="Arial"/>
              </a:rPr>
              <a:t> leads to the characteristic flexion posturing of the upper extremities and extensor posturing of the lower extremities. </a:t>
            </a:r>
          </a:p>
          <a:p>
            <a:pPr marL="514350" indent="-514350">
              <a:lnSpc>
                <a:spcPct val="150000"/>
              </a:lnSpc>
              <a:buFont typeface="+mj-lt"/>
              <a:buAutoNum type="arabicPeriod"/>
            </a:pPr>
            <a:r>
              <a:rPr lang="en-US" sz="1300" dirty="0" smtClean="0">
                <a:cs typeface="Arial"/>
              </a:rPr>
              <a:t>Since the corticospinal tract is interrupted, the pontine </a:t>
            </a:r>
            <a:r>
              <a:rPr lang="en-US" sz="1300" dirty="0" err="1" smtClean="0">
                <a:cs typeface="Arial"/>
              </a:rPr>
              <a:t>reticulospinal</a:t>
            </a:r>
            <a:r>
              <a:rPr lang="en-US" sz="1300" dirty="0" smtClean="0">
                <a:cs typeface="Arial"/>
              </a:rPr>
              <a:t> and the </a:t>
            </a:r>
            <a:r>
              <a:rPr lang="en-US" sz="1300" dirty="0" err="1" smtClean="0">
                <a:cs typeface="Arial"/>
              </a:rPr>
              <a:t>vestibulospinal</a:t>
            </a:r>
            <a:r>
              <a:rPr lang="en-US" sz="1300" dirty="0" smtClean="0">
                <a:cs typeface="Arial"/>
              </a:rPr>
              <a:t> extend </a:t>
            </a:r>
            <a:r>
              <a:rPr lang="en-US" sz="1300" dirty="0" err="1" smtClean="0">
                <a:cs typeface="Arial"/>
              </a:rPr>
              <a:t>l.L.</a:t>
            </a:r>
            <a:endParaRPr lang="en-US" sz="1300" dirty="0" smtClean="0">
              <a:cs typeface="Arial"/>
            </a:endParaRPr>
          </a:p>
          <a:p>
            <a:pPr marL="514350" indent="-514350">
              <a:lnSpc>
                <a:spcPct val="150000"/>
              </a:lnSpc>
              <a:buFont typeface="+mj-lt"/>
              <a:buAutoNum type="arabicPeriod"/>
            </a:pPr>
            <a:r>
              <a:rPr lang="en-US" sz="1300" dirty="0" smtClean="0">
                <a:cs typeface="Arial"/>
              </a:rPr>
              <a:t>Normally suppressor area 4 strip in the anterior edge of precentral gyrus inhibit red nucleus , if this inhibition is lost by decortication ,red nucleus is disinhibited.</a:t>
            </a:r>
          </a:p>
          <a:p>
            <a:pPr marL="514350" indent="-514350">
              <a:lnSpc>
                <a:spcPct val="150000"/>
              </a:lnSpc>
              <a:buFont typeface="+mj-lt"/>
              <a:buAutoNum type="arabicPeriod"/>
            </a:pPr>
            <a:r>
              <a:rPr lang="en-US" sz="1300" dirty="0" smtClean="0">
                <a:cs typeface="Arial"/>
              </a:rPr>
              <a:t>Disinhibition of the red nucleus facilitate the </a:t>
            </a:r>
            <a:r>
              <a:rPr lang="en-US" sz="1300" dirty="0" err="1" smtClean="0">
                <a:cs typeface="Arial"/>
              </a:rPr>
              <a:t>rubrospinal</a:t>
            </a:r>
            <a:r>
              <a:rPr lang="en-US" sz="1300" dirty="0" smtClean="0">
                <a:cs typeface="Arial"/>
              </a:rPr>
              <a:t> tract to flex U.L.</a:t>
            </a:r>
          </a:p>
          <a:p>
            <a:pPr marL="514350" indent="-514350">
              <a:lnSpc>
                <a:spcPct val="150000"/>
              </a:lnSpc>
              <a:buFont typeface="+mj-lt"/>
              <a:buAutoNum type="arabicPeriod"/>
            </a:pPr>
            <a:r>
              <a:rPr lang="en-US" sz="1300" dirty="0" smtClean="0">
                <a:cs typeface="Arial"/>
              </a:rPr>
              <a:t>Also there is loss of inhibitory cortical signals (from suppressor area 4 strip in the anterior edge of precentral gyrus) to gamma motor neurons via </a:t>
            </a:r>
            <a:r>
              <a:rPr lang="en-US" sz="1300" dirty="0" err="1" smtClean="0">
                <a:cs typeface="Arial"/>
              </a:rPr>
              <a:t>reticulospinal</a:t>
            </a:r>
            <a:r>
              <a:rPr lang="en-US" sz="1300" dirty="0" smtClean="0">
                <a:cs typeface="Arial"/>
              </a:rPr>
              <a:t>.</a:t>
            </a:r>
            <a:endParaRPr lang="en-US" sz="1300" dirty="0">
              <a:cs typeface="Arial"/>
            </a:endParaRPr>
          </a:p>
        </p:txBody>
      </p:sp>
      <p:cxnSp>
        <p:nvCxnSpPr>
          <p:cNvPr id="6" name="Straight Connector 5"/>
          <p:cNvCxnSpPr>
            <a:stCxn id="2" idx="2"/>
          </p:cNvCxnSpPr>
          <p:nvPr/>
        </p:nvCxnSpPr>
        <p:spPr>
          <a:xfrm flipH="1">
            <a:off x="6094412" y="1143000"/>
            <a:ext cx="20" cy="5213350"/>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11" name="TextBox 10"/>
          <p:cNvSpPr txBox="1"/>
          <p:nvPr/>
        </p:nvSpPr>
        <p:spPr>
          <a:xfrm>
            <a:off x="9308505" y="0"/>
            <a:ext cx="2880320"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1155153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49796" y="116632"/>
            <a:ext cx="10969943" cy="990600"/>
          </a:xfrm>
        </p:spPr>
        <p:txBody>
          <a:bodyPr>
            <a:noAutofit/>
          </a:bodyPr>
          <a:lstStyle/>
          <a:p>
            <a:r>
              <a:rPr lang="en-US" sz="3200" dirty="0" smtClean="0"/>
              <a:t>Decorticate Rigidity </a:t>
            </a:r>
            <a:r>
              <a:rPr lang="en-US" sz="1400" dirty="0" smtClean="0">
                <a:solidFill>
                  <a:schemeClr val="bg1">
                    <a:lumMod val="50000"/>
                  </a:schemeClr>
                </a:solidFill>
              </a:rPr>
              <a:t>(actions of the cerebral cortex are removed)</a:t>
            </a:r>
            <a:endParaRPr lang="ar-SA" sz="1400" dirty="0">
              <a:solidFill>
                <a:schemeClr val="bg1">
                  <a:lumMod val="50000"/>
                </a:schemeClr>
              </a:solidFill>
            </a:endParaRPr>
          </a:p>
        </p:txBody>
      </p:sp>
      <p:sp>
        <p:nvSpPr>
          <p:cNvPr id="3" name="عنصر نائب لرقم الشريحة 2"/>
          <p:cNvSpPr>
            <a:spLocks noGrp="1"/>
          </p:cNvSpPr>
          <p:nvPr>
            <p:ph type="sldNum" sz="quarter" idx="12"/>
          </p:nvPr>
        </p:nvSpPr>
        <p:spPr/>
        <p:txBody>
          <a:bodyPr/>
          <a:lstStyle/>
          <a:p>
            <a:pPr marL="0" marR="0" lvl="0" indent="0" algn="l" defTabSz="1015898" rtl="0" eaLnBrk="1" fontAlgn="auto" latinLnBrk="0" hangingPunct="1">
              <a:lnSpc>
                <a:spcPct val="100000"/>
              </a:lnSpc>
              <a:spcBef>
                <a:spcPts val="0"/>
              </a:spcBef>
              <a:spcAft>
                <a:spcPts val="0"/>
              </a:spcAft>
              <a:buClrTx/>
              <a:buSzTx/>
              <a:buFontTx/>
              <a:buNone/>
              <a:tabLst/>
              <a:defRPr/>
            </a:pPr>
            <a:fld id="{4929A69E-7D8F-4515-9605-0315ABD4F316}" type="slidenum">
              <a:rPr kumimoji="0" lang="en-US" sz="1600" b="0" i="0" u="none" strike="noStrike" kern="1200" cap="none" spc="0" normalizeH="0" baseline="0" noProof="0" smtClean="0">
                <a:ln>
                  <a:noFill/>
                </a:ln>
                <a:solidFill>
                  <a:srgbClr val="464653"/>
                </a:solidFill>
                <a:effectLst/>
                <a:uLnTx/>
                <a:uFillTx/>
                <a:latin typeface="Gill Sans MT"/>
                <a:ea typeface="+mn-ea"/>
                <a:cs typeface="+mn-cs"/>
              </a:rPr>
              <a:pPr marL="0" marR="0" lvl="0" indent="0" algn="l" defTabSz="1015898" rtl="0" eaLnBrk="1" fontAlgn="auto" latinLnBrk="0" hangingPunct="1">
                <a:lnSpc>
                  <a:spcPct val="100000"/>
                </a:lnSpc>
                <a:spcBef>
                  <a:spcPts val="0"/>
                </a:spcBef>
                <a:spcAft>
                  <a:spcPts val="0"/>
                </a:spcAft>
                <a:buClrTx/>
                <a:buSzTx/>
                <a:buFontTx/>
                <a:buNone/>
                <a:tabLst/>
                <a:defRPr/>
              </a:pPr>
              <a:t>14</a:t>
            </a:fld>
            <a:endParaRPr kumimoji="0" lang="en-US" sz="1600" b="0" i="0" u="none" strike="noStrike" kern="1200" cap="none" spc="0" normalizeH="0" baseline="0" noProof="0" dirty="0">
              <a:ln>
                <a:noFill/>
              </a:ln>
              <a:solidFill>
                <a:srgbClr val="464653"/>
              </a:solidFill>
              <a:effectLst/>
              <a:uLnTx/>
              <a:uFillTx/>
              <a:latin typeface="Gill Sans MT"/>
              <a:ea typeface="+mn-ea"/>
              <a:cs typeface="+mn-cs"/>
            </a:endParaRPr>
          </a:p>
        </p:txBody>
      </p:sp>
      <p:sp>
        <p:nvSpPr>
          <p:cNvPr id="4" name="TextBox 3"/>
          <p:cNvSpPr txBox="1"/>
          <p:nvPr/>
        </p:nvSpPr>
        <p:spPr>
          <a:xfrm>
            <a:off x="533654" y="1128527"/>
            <a:ext cx="10969943" cy="3362715"/>
          </a:xfrm>
          <a:prstGeom prst="rect">
            <a:avLst/>
          </a:prstGeom>
          <a:noFill/>
        </p:spPr>
        <p:txBody>
          <a:bodyPr wrap="square" rtlCol="0">
            <a:spAutoFit/>
          </a:bodyPr>
          <a:lstStyle/>
          <a:p>
            <a:pPr marL="355600" marR="297815" indent="-342900">
              <a:lnSpc>
                <a:spcPct val="150000"/>
              </a:lnSpc>
              <a:buClr>
                <a:schemeClr val="accent2">
                  <a:lumMod val="50000"/>
                </a:schemeClr>
              </a:buClr>
              <a:buFont typeface=".LucidaGrandeUI" charset="0"/>
              <a:buChar char="▸"/>
              <a:tabLst>
                <a:tab pos="355600" algn="l"/>
                <a:tab pos="356235" algn="l"/>
              </a:tabLst>
            </a:pPr>
            <a:r>
              <a:rPr lang="en-US" sz="1600" spc="-5" dirty="0">
                <a:cs typeface="Arial"/>
              </a:rPr>
              <a:t>In </a:t>
            </a:r>
            <a:r>
              <a:rPr lang="en-US" sz="1600" spc="-5" dirty="0" smtClean="0">
                <a:cs typeface="Arial"/>
              </a:rPr>
              <a:t>humans, </a:t>
            </a:r>
            <a:r>
              <a:rPr lang="en-US" sz="1600" spc="-5" dirty="0">
                <a:cs typeface="Arial"/>
              </a:rPr>
              <a:t>where </a:t>
            </a:r>
            <a:r>
              <a:rPr lang="en-US" sz="1600" dirty="0">
                <a:cs typeface="Arial"/>
              </a:rPr>
              <a:t>true </a:t>
            </a:r>
            <a:r>
              <a:rPr lang="en-US" sz="1600" dirty="0" err="1">
                <a:cs typeface="Arial"/>
              </a:rPr>
              <a:t>decerebrate</a:t>
            </a:r>
            <a:r>
              <a:rPr lang="en-US" sz="1600" dirty="0">
                <a:cs typeface="Arial"/>
              </a:rPr>
              <a:t> </a:t>
            </a:r>
            <a:r>
              <a:rPr lang="en-US" sz="1600" dirty="0" smtClean="0">
                <a:cs typeface="Arial"/>
              </a:rPr>
              <a:t>rigidity </a:t>
            </a:r>
            <a:r>
              <a:rPr lang="en-US" sz="1600" spc="-5" dirty="0">
                <a:cs typeface="Arial"/>
              </a:rPr>
              <a:t>is </a:t>
            </a:r>
            <a:r>
              <a:rPr lang="en-US" sz="1600" dirty="0" smtClean="0">
                <a:cs typeface="Arial"/>
              </a:rPr>
              <a:t>rare, </a:t>
            </a:r>
            <a:r>
              <a:rPr lang="en-US" sz="1600" dirty="0">
                <a:cs typeface="Arial"/>
              </a:rPr>
              <a:t>since </a:t>
            </a:r>
            <a:r>
              <a:rPr lang="en-US" sz="1600" spc="-5" dirty="0">
                <a:cs typeface="Arial"/>
              </a:rPr>
              <a:t>the damage to the </a:t>
            </a:r>
            <a:r>
              <a:rPr lang="en-US" sz="1600" dirty="0">
                <a:cs typeface="Arial"/>
              </a:rPr>
              <a:t>brain </a:t>
            </a:r>
            <a:r>
              <a:rPr lang="en-US" sz="1600" dirty="0" smtClean="0">
                <a:cs typeface="Arial"/>
              </a:rPr>
              <a:t>centers </a:t>
            </a:r>
            <a:r>
              <a:rPr lang="en-US" sz="1600" spc="-5" dirty="0">
                <a:cs typeface="Arial"/>
              </a:rPr>
              <a:t>involved in it are</a:t>
            </a:r>
            <a:r>
              <a:rPr lang="en-US" sz="1600" spc="-15" dirty="0">
                <a:cs typeface="Arial"/>
              </a:rPr>
              <a:t> </a:t>
            </a:r>
            <a:r>
              <a:rPr lang="en-US" sz="1600" dirty="0" smtClean="0">
                <a:cs typeface="Arial"/>
              </a:rPr>
              <a:t>lethal.</a:t>
            </a:r>
          </a:p>
          <a:p>
            <a:pPr marL="355600" indent="-342900">
              <a:lnSpc>
                <a:spcPct val="150000"/>
              </a:lnSpc>
              <a:buClr>
                <a:schemeClr val="accent2">
                  <a:lumMod val="50000"/>
                </a:schemeClr>
              </a:buClr>
              <a:buFont typeface=".LucidaGrandeUI" charset="0"/>
              <a:buChar char="▸"/>
              <a:tabLst>
                <a:tab pos="354965" algn="l"/>
                <a:tab pos="355600" algn="l"/>
                <a:tab pos="3481704" algn="l"/>
              </a:tabLst>
            </a:pPr>
            <a:r>
              <a:rPr lang="en-US" sz="1600" spc="-5" dirty="0">
                <a:cs typeface="Times New Roman"/>
              </a:rPr>
              <a:t>Decorticate</a:t>
            </a:r>
            <a:r>
              <a:rPr lang="en-US" sz="1600" spc="20" dirty="0">
                <a:cs typeface="Times New Roman"/>
              </a:rPr>
              <a:t> </a:t>
            </a:r>
            <a:r>
              <a:rPr lang="en-US" sz="1600" spc="-5" dirty="0">
                <a:cs typeface="Times New Roman"/>
              </a:rPr>
              <a:t>rigidity more common in human</a:t>
            </a:r>
            <a:r>
              <a:rPr lang="en-US" sz="1600" dirty="0">
                <a:cs typeface="Times New Roman"/>
              </a:rPr>
              <a:t> than </a:t>
            </a:r>
            <a:r>
              <a:rPr lang="en-US" sz="1600" spc="-5" dirty="0" err="1">
                <a:cs typeface="Times New Roman"/>
              </a:rPr>
              <a:t>decerebate</a:t>
            </a:r>
            <a:r>
              <a:rPr lang="en-US" sz="1600" spc="-70" dirty="0">
                <a:cs typeface="Times New Roman"/>
              </a:rPr>
              <a:t> </a:t>
            </a:r>
            <a:r>
              <a:rPr lang="en-US" sz="1600" dirty="0">
                <a:cs typeface="Times New Roman"/>
              </a:rPr>
              <a:t>rigidity, due </a:t>
            </a:r>
            <a:r>
              <a:rPr lang="en-US" sz="1600" dirty="0" smtClean="0">
                <a:cs typeface="Times New Roman"/>
              </a:rPr>
              <a:t>to: L</a:t>
            </a:r>
            <a:r>
              <a:rPr lang="en-US" sz="1600" spc="-5" dirty="0" smtClean="0">
                <a:cs typeface="Times New Roman"/>
              </a:rPr>
              <a:t>esion </a:t>
            </a:r>
            <a:r>
              <a:rPr lang="en-US" sz="1600" spc="-5" dirty="0">
                <a:cs typeface="Times New Roman"/>
              </a:rPr>
              <a:t>in cerebral cortex, but brain stem is</a:t>
            </a:r>
            <a:r>
              <a:rPr lang="en-US" sz="1600" spc="65" dirty="0">
                <a:cs typeface="Times New Roman"/>
              </a:rPr>
              <a:t> </a:t>
            </a:r>
            <a:r>
              <a:rPr lang="en-US" sz="1600" dirty="0">
                <a:cs typeface="Times New Roman"/>
              </a:rPr>
              <a:t>intact.  </a:t>
            </a:r>
            <a:r>
              <a:rPr lang="en-US" sz="1600" spc="-5" dirty="0">
                <a:cs typeface="Times New Roman"/>
              </a:rPr>
              <a:t>As seen in</a:t>
            </a:r>
            <a:r>
              <a:rPr lang="en-US" sz="1600" spc="75" dirty="0">
                <a:cs typeface="Times New Roman"/>
              </a:rPr>
              <a:t> </a:t>
            </a:r>
            <a:r>
              <a:rPr lang="en-US" sz="1600" spc="-5" dirty="0">
                <a:cs typeface="Times New Roman"/>
              </a:rPr>
              <a:t>hemiplegic</a:t>
            </a:r>
            <a:r>
              <a:rPr lang="en-US" sz="1600" spc="10" dirty="0">
                <a:cs typeface="Times New Roman"/>
              </a:rPr>
              <a:t> </a:t>
            </a:r>
            <a:r>
              <a:rPr lang="en-US" sz="1600" dirty="0">
                <a:cs typeface="Times New Roman"/>
              </a:rPr>
              <a:t>patients after </a:t>
            </a:r>
            <a:r>
              <a:rPr lang="en-US" sz="1600" spc="-5" dirty="0" err="1">
                <a:cs typeface="Times New Roman"/>
              </a:rPr>
              <a:t>Hge</a:t>
            </a:r>
            <a:r>
              <a:rPr lang="en-US" sz="1600" spc="-100" dirty="0">
                <a:cs typeface="Times New Roman"/>
              </a:rPr>
              <a:t> </a:t>
            </a:r>
            <a:r>
              <a:rPr lang="en-US" sz="1600" spc="-5" dirty="0">
                <a:cs typeface="Times New Roman"/>
              </a:rPr>
              <a:t>of</a:t>
            </a:r>
            <a:r>
              <a:rPr lang="en-US" sz="1600" dirty="0">
                <a:cs typeface="Times New Roman"/>
              </a:rPr>
              <a:t> </a:t>
            </a:r>
            <a:r>
              <a:rPr lang="en-US" sz="1600" spc="-5" dirty="0">
                <a:cs typeface="Times New Roman"/>
              </a:rPr>
              <a:t>internal</a:t>
            </a:r>
            <a:r>
              <a:rPr lang="en-US" sz="1600" spc="-55" dirty="0">
                <a:cs typeface="Times New Roman"/>
              </a:rPr>
              <a:t> </a:t>
            </a:r>
            <a:r>
              <a:rPr lang="en-US" sz="1600" spc="-5" dirty="0" smtClean="0">
                <a:cs typeface="Times New Roman"/>
              </a:rPr>
              <a:t>capsule.</a:t>
            </a:r>
            <a:endParaRPr lang="en-US" sz="1600" dirty="0">
              <a:cs typeface="Arial"/>
            </a:endParaRPr>
          </a:p>
          <a:p>
            <a:pPr marL="355600" marR="86360" indent="-342900">
              <a:lnSpc>
                <a:spcPct val="150000"/>
              </a:lnSpc>
              <a:spcBef>
                <a:spcPts val="670"/>
              </a:spcBef>
              <a:buClr>
                <a:schemeClr val="accent2">
                  <a:lumMod val="50000"/>
                </a:schemeClr>
              </a:buClr>
              <a:buFont typeface=".LucidaGrandeUI" charset="0"/>
              <a:buChar char="▸"/>
              <a:tabLst>
                <a:tab pos="355600" algn="l"/>
                <a:tab pos="356235" algn="l"/>
              </a:tabLst>
            </a:pPr>
            <a:r>
              <a:rPr lang="en-US" sz="1600" spc="-5" dirty="0">
                <a:cs typeface="Arial"/>
              </a:rPr>
              <a:t>However decorticate </a:t>
            </a:r>
            <a:r>
              <a:rPr lang="en-US" sz="1600" dirty="0">
                <a:cs typeface="Arial"/>
              </a:rPr>
              <a:t>rigidity </a:t>
            </a:r>
            <a:r>
              <a:rPr lang="en-US" sz="1600" spc="-5" dirty="0">
                <a:cs typeface="Arial"/>
              </a:rPr>
              <a:t>can </a:t>
            </a:r>
            <a:r>
              <a:rPr lang="en-US" sz="1600" dirty="0">
                <a:cs typeface="Arial"/>
              </a:rPr>
              <a:t>be caused by </a:t>
            </a:r>
            <a:r>
              <a:rPr lang="en-US" sz="1600" dirty="0" smtClean="0">
                <a:cs typeface="Arial"/>
              </a:rPr>
              <a:t>bleeding </a:t>
            </a:r>
            <a:r>
              <a:rPr lang="en-US" sz="1600" spc="-5" dirty="0">
                <a:cs typeface="Arial"/>
              </a:rPr>
              <a:t>in the </a:t>
            </a:r>
            <a:r>
              <a:rPr lang="en-US" sz="1600" dirty="0">
                <a:cs typeface="Arial"/>
              </a:rPr>
              <a:t>internal capsule </a:t>
            </a:r>
            <a:r>
              <a:rPr lang="en-US" sz="1600" spc="-5" dirty="0">
                <a:cs typeface="Arial"/>
              </a:rPr>
              <a:t>which </a:t>
            </a:r>
            <a:r>
              <a:rPr lang="en-US" sz="1600" dirty="0">
                <a:cs typeface="Arial"/>
              </a:rPr>
              <a:t>causes </a:t>
            </a:r>
            <a:r>
              <a:rPr lang="en-US" sz="1600" spc="-5" dirty="0" smtClean="0">
                <a:cs typeface="Arial"/>
              </a:rPr>
              <a:t>UMNL </a:t>
            </a:r>
            <a:r>
              <a:rPr lang="en-US" sz="1600" spc="-5" dirty="0">
                <a:cs typeface="Arial"/>
              </a:rPr>
              <a:t>(damage to upper motor </a:t>
            </a:r>
            <a:r>
              <a:rPr lang="en-US" sz="1600" dirty="0">
                <a:cs typeface="Arial"/>
              </a:rPr>
              <a:t>neurons</a:t>
            </a:r>
            <a:r>
              <a:rPr lang="en-US" sz="1600" dirty="0" smtClean="0">
                <a:cs typeface="Arial"/>
              </a:rPr>
              <a:t>).</a:t>
            </a:r>
            <a:endParaRPr lang="en-US" sz="1600" dirty="0">
              <a:cs typeface="Arial"/>
            </a:endParaRPr>
          </a:p>
          <a:p>
            <a:pPr marL="355600" indent="-342900">
              <a:lnSpc>
                <a:spcPct val="150000"/>
              </a:lnSpc>
              <a:spcBef>
                <a:spcPts val="670"/>
              </a:spcBef>
              <a:buClr>
                <a:schemeClr val="accent2">
                  <a:lumMod val="50000"/>
                </a:schemeClr>
              </a:buClr>
              <a:buFont typeface=".LucidaGrandeUI" charset="0"/>
              <a:buChar char="▸"/>
              <a:tabLst>
                <a:tab pos="355600" algn="l"/>
                <a:tab pos="356235" algn="l"/>
              </a:tabLst>
            </a:pPr>
            <a:r>
              <a:rPr lang="en-US" sz="1600" spc="-5" dirty="0">
                <a:solidFill>
                  <a:schemeClr val="accent2">
                    <a:lumMod val="75000"/>
                  </a:schemeClr>
                </a:solidFill>
                <a:cs typeface="Arial"/>
              </a:rPr>
              <a:t>Symptoms &amp; </a:t>
            </a:r>
            <a:r>
              <a:rPr lang="en-US" sz="1600" spc="-5" dirty="0" smtClean="0">
                <a:solidFill>
                  <a:schemeClr val="accent2">
                    <a:lumMod val="75000"/>
                  </a:schemeClr>
                </a:solidFill>
                <a:cs typeface="Arial"/>
              </a:rPr>
              <a:t>Signs:</a:t>
            </a:r>
            <a:endParaRPr lang="en-US" sz="1600" dirty="0">
              <a:solidFill>
                <a:schemeClr val="accent2">
                  <a:lumMod val="75000"/>
                </a:schemeClr>
              </a:solidFill>
              <a:cs typeface="Arial"/>
            </a:endParaRPr>
          </a:p>
          <a:p>
            <a:pPr marL="355600" indent="-342900">
              <a:lnSpc>
                <a:spcPct val="150000"/>
              </a:lnSpc>
              <a:spcBef>
                <a:spcPts val="675"/>
              </a:spcBef>
              <a:buClr>
                <a:schemeClr val="accent2">
                  <a:lumMod val="75000"/>
                </a:schemeClr>
              </a:buClr>
              <a:buFont typeface="Arial" charset="0"/>
              <a:buChar char="•"/>
              <a:tabLst>
                <a:tab pos="355600" algn="l"/>
                <a:tab pos="356235" algn="l"/>
              </a:tabLst>
            </a:pPr>
            <a:r>
              <a:rPr lang="en-US" sz="1600" spc="-5" dirty="0">
                <a:cs typeface="Arial"/>
              </a:rPr>
              <a:t>Flexion in the upper </a:t>
            </a:r>
            <a:r>
              <a:rPr lang="en-US" sz="1600" spc="-5" dirty="0" smtClean="0">
                <a:cs typeface="Arial"/>
              </a:rPr>
              <a:t>limbs. </a:t>
            </a:r>
          </a:p>
          <a:p>
            <a:pPr marL="355600" indent="-342900">
              <a:lnSpc>
                <a:spcPct val="150000"/>
              </a:lnSpc>
              <a:spcBef>
                <a:spcPts val="675"/>
              </a:spcBef>
              <a:buClr>
                <a:schemeClr val="accent2">
                  <a:lumMod val="75000"/>
                </a:schemeClr>
              </a:buClr>
              <a:buFont typeface="Arial" charset="0"/>
              <a:buChar char="•"/>
              <a:tabLst>
                <a:tab pos="355600" algn="l"/>
                <a:tab pos="356235" algn="l"/>
              </a:tabLst>
            </a:pPr>
            <a:r>
              <a:rPr lang="en-US" sz="1600" dirty="0" smtClean="0">
                <a:cs typeface="Arial"/>
              </a:rPr>
              <a:t>extension </a:t>
            </a:r>
            <a:r>
              <a:rPr lang="en-US" sz="1600" spc="-5" dirty="0" smtClean="0">
                <a:cs typeface="Arial"/>
              </a:rPr>
              <a:t>in</a:t>
            </a:r>
            <a:r>
              <a:rPr lang="en-US" sz="1600" spc="95" dirty="0" smtClean="0">
                <a:cs typeface="Arial"/>
              </a:rPr>
              <a:t> </a:t>
            </a:r>
            <a:r>
              <a:rPr lang="en-US" sz="1600" spc="-5" dirty="0" smtClean="0">
                <a:cs typeface="Arial"/>
              </a:rPr>
              <a:t>the</a:t>
            </a:r>
            <a:r>
              <a:rPr lang="en-US" sz="1600" dirty="0" smtClean="0">
                <a:cs typeface="Arial"/>
              </a:rPr>
              <a:t> </a:t>
            </a:r>
            <a:r>
              <a:rPr lang="en-US" sz="1600" spc="-5" dirty="0" smtClean="0">
                <a:cs typeface="Arial"/>
              </a:rPr>
              <a:t>lower</a:t>
            </a:r>
            <a:r>
              <a:rPr lang="en-US" sz="1600" spc="-45" dirty="0" smtClean="0">
                <a:cs typeface="Arial"/>
              </a:rPr>
              <a:t> </a:t>
            </a:r>
            <a:r>
              <a:rPr lang="en-US" sz="1600" spc="-5" dirty="0" smtClean="0">
                <a:cs typeface="Arial"/>
              </a:rPr>
              <a:t>limbs.</a:t>
            </a:r>
          </a:p>
        </p:txBody>
      </p:sp>
      <p:sp>
        <p:nvSpPr>
          <p:cNvPr id="5" name="Rectangle 4"/>
          <p:cNvSpPr/>
          <p:nvPr/>
        </p:nvSpPr>
        <p:spPr>
          <a:xfrm>
            <a:off x="549795" y="4512537"/>
            <a:ext cx="10969943" cy="1477328"/>
          </a:xfrm>
          <a:prstGeom prst="rect">
            <a:avLst/>
          </a:prstGeom>
          <a:ln w="19050">
            <a:solidFill>
              <a:schemeClr val="bg2">
                <a:lumMod val="50000"/>
              </a:schemeClr>
            </a:solidFill>
            <a:prstDash val="dash"/>
          </a:ln>
        </p:spPr>
        <p:txBody>
          <a:bodyPr wrap="square">
            <a:spAutoFit/>
          </a:bodyPr>
          <a:lstStyle/>
          <a:p>
            <a:pPr marL="698500" indent="-342900">
              <a:lnSpc>
                <a:spcPct val="150000"/>
              </a:lnSpc>
              <a:buClr>
                <a:schemeClr val="accent2">
                  <a:lumMod val="75000"/>
                </a:schemeClr>
              </a:buClr>
              <a:buFont typeface="Arial" charset="0"/>
              <a:buChar char="•"/>
            </a:pPr>
            <a:r>
              <a:rPr lang="en-US" sz="1500" dirty="0" smtClean="0"/>
              <a:t>extensor </a:t>
            </a:r>
            <a:r>
              <a:rPr lang="en-US" sz="1500" dirty="0"/>
              <a:t>rigidity </a:t>
            </a:r>
            <a:r>
              <a:rPr lang="en-US" sz="1500" spc="-5" dirty="0"/>
              <a:t>in </a:t>
            </a:r>
            <a:r>
              <a:rPr lang="en-US" sz="1500" dirty="0"/>
              <a:t>legs &amp; moderate flexion</a:t>
            </a:r>
            <a:r>
              <a:rPr lang="en-US" sz="1500" spc="-140" dirty="0"/>
              <a:t> </a:t>
            </a:r>
            <a:r>
              <a:rPr lang="en-US" sz="1500" dirty="0"/>
              <a:t>of  arms if </a:t>
            </a:r>
            <a:r>
              <a:rPr lang="en-US" sz="1500" spc="-5" dirty="0"/>
              <a:t>head </a:t>
            </a:r>
            <a:r>
              <a:rPr lang="en-US" sz="1500" spc="-5" dirty="0" smtClean="0"/>
              <a:t>unturned</a:t>
            </a:r>
            <a:r>
              <a:rPr lang="en-US" sz="1500" dirty="0" smtClean="0"/>
              <a:t>, </a:t>
            </a:r>
            <a:r>
              <a:rPr lang="en-US" sz="1500" spc="-5" dirty="0"/>
              <a:t>as supine </a:t>
            </a:r>
            <a:r>
              <a:rPr lang="en-US" sz="1500" dirty="0"/>
              <a:t>position </a:t>
            </a:r>
            <a:r>
              <a:rPr lang="en-US" sz="1500" dirty="0" smtClean="0"/>
              <a:t>(</a:t>
            </a:r>
            <a:r>
              <a:rPr lang="en-US" sz="1500" dirty="0"/>
              <a:t>tonic </a:t>
            </a:r>
            <a:endParaRPr lang="en-US" sz="1500" dirty="0" smtClean="0"/>
          </a:p>
          <a:p>
            <a:pPr marL="355600">
              <a:lnSpc>
                <a:spcPct val="150000"/>
              </a:lnSpc>
              <a:buClr>
                <a:schemeClr val="accent2">
                  <a:lumMod val="75000"/>
                </a:schemeClr>
              </a:buClr>
            </a:pPr>
            <a:r>
              <a:rPr lang="en-US" sz="1500" spc="-5" dirty="0"/>
              <a:t> </a:t>
            </a:r>
            <a:r>
              <a:rPr lang="en-US" sz="1500" spc="-5" dirty="0" smtClean="0"/>
              <a:t>      neck  </a:t>
            </a:r>
            <a:r>
              <a:rPr lang="en-US" sz="1500" dirty="0"/>
              <a:t>reflexes</a:t>
            </a:r>
            <a:r>
              <a:rPr lang="en-US" sz="1500" dirty="0" smtClean="0"/>
              <a:t>).</a:t>
            </a:r>
          </a:p>
          <a:p>
            <a:pPr marL="698500" indent="-342900">
              <a:lnSpc>
                <a:spcPct val="150000"/>
              </a:lnSpc>
              <a:buClr>
                <a:schemeClr val="accent2">
                  <a:lumMod val="75000"/>
                </a:schemeClr>
              </a:buClr>
              <a:buFont typeface="Arial" charset="0"/>
              <a:buChar char="•"/>
            </a:pPr>
            <a:r>
              <a:rPr lang="en-US" sz="1500" dirty="0">
                <a:cs typeface="Times New Roman"/>
              </a:rPr>
              <a:t>The hands are clenched into </a:t>
            </a:r>
            <a:r>
              <a:rPr lang="en-US" sz="1500" spc="-5" dirty="0">
                <a:cs typeface="Times New Roman"/>
              </a:rPr>
              <a:t>fists, </a:t>
            </a:r>
            <a:r>
              <a:rPr lang="en-US" sz="1500" dirty="0">
                <a:cs typeface="Times New Roman"/>
              </a:rPr>
              <a:t>and the legs extended</a:t>
            </a:r>
            <a:r>
              <a:rPr lang="en-US" sz="1500" spc="-175" dirty="0">
                <a:cs typeface="Times New Roman"/>
              </a:rPr>
              <a:t> </a:t>
            </a:r>
            <a:r>
              <a:rPr lang="en-US" sz="1500" dirty="0">
                <a:cs typeface="Times New Roman"/>
              </a:rPr>
              <a:t>and  feet turned</a:t>
            </a:r>
            <a:r>
              <a:rPr lang="en-US" sz="1500" spc="-130" dirty="0">
                <a:cs typeface="Times New Roman"/>
              </a:rPr>
              <a:t> </a:t>
            </a:r>
            <a:r>
              <a:rPr lang="en-US" sz="1500" dirty="0" smtClean="0">
                <a:cs typeface="Times New Roman"/>
              </a:rPr>
              <a:t>inward.</a:t>
            </a:r>
            <a:endParaRPr lang="en-US" sz="1500" dirty="0">
              <a:cs typeface="Times New Roman"/>
            </a:endParaRPr>
          </a:p>
          <a:p>
            <a:pPr marL="698500" indent="-342900">
              <a:lnSpc>
                <a:spcPct val="150000"/>
              </a:lnSpc>
              <a:buClr>
                <a:schemeClr val="accent2">
                  <a:lumMod val="75000"/>
                </a:schemeClr>
              </a:buClr>
              <a:buFont typeface="Arial" charset="0"/>
              <a:buChar char="•"/>
            </a:pPr>
            <a:r>
              <a:rPr lang="en-US" sz="1500" spc="-5" dirty="0">
                <a:cs typeface="Times New Roman"/>
              </a:rPr>
              <a:t>Tonic neck </a:t>
            </a:r>
            <a:r>
              <a:rPr lang="en-US" sz="1500" dirty="0">
                <a:cs typeface="Times New Roman"/>
              </a:rPr>
              <a:t>reflexes are </a:t>
            </a:r>
            <a:r>
              <a:rPr lang="en-US" sz="1500" spc="-5" dirty="0">
                <a:cs typeface="Times New Roman"/>
              </a:rPr>
              <a:t>produced by turning the head </a:t>
            </a:r>
            <a:r>
              <a:rPr lang="en-US" sz="1500" dirty="0">
                <a:cs typeface="Times New Roman"/>
              </a:rPr>
              <a:t>to one </a:t>
            </a:r>
            <a:r>
              <a:rPr lang="en-US" sz="1500" dirty="0" smtClean="0">
                <a:cs typeface="Times New Roman"/>
              </a:rPr>
              <a:t>side, </a:t>
            </a:r>
            <a:r>
              <a:rPr lang="en-US" sz="1500" dirty="0" smtClean="0">
                <a:solidFill>
                  <a:schemeClr val="bg2">
                    <a:lumMod val="75000"/>
                  </a:schemeClr>
                </a:solidFill>
                <a:cs typeface="Times New Roman"/>
              </a:rPr>
              <a:t>ex: to </a:t>
            </a:r>
            <a:r>
              <a:rPr lang="en-US" sz="1500" dirty="0">
                <a:solidFill>
                  <a:schemeClr val="bg2">
                    <a:lumMod val="75000"/>
                  </a:schemeClr>
                </a:solidFill>
                <a:cs typeface="Times New Roman"/>
              </a:rPr>
              <a:t>the left </a:t>
            </a:r>
            <a:r>
              <a:rPr lang="en-US" sz="1500" spc="-5" dirty="0">
                <a:solidFill>
                  <a:schemeClr val="bg2">
                    <a:lumMod val="75000"/>
                  </a:schemeClr>
                </a:solidFill>
                <a:cs typeface="Times New Roman"/>
              </a:rPr>
              <a:t>extension </a:t>
            </a:r>
            <a:r>
              <a:rPr lang="en-US" sz="1500" dirty="0">
                <a:solidFill>
                  <a:schemeClr val="bg2">
                    <a:lumMod val="75000"/>
                  </a:schemeClr>
                </a:solidFill>
                <a:cs typeface="Times New Roman"/>
              </a:rPr>
              <a:t>of limbs on left  </a:t>
            </a:r>
            <a:r>
              <a:rPr lang="en-US" sz="1500" spc="-5" dirty="0">
                <a:solidFill>
                  <a:schemeClr val="bg2">
                    <a:lumMod val="75000"/>
                  </a:schemeClr>
                </a:solidFill>
                <a:cs typeface="Times New Roman"/>
              </a:rPr>
              <a:t>side </a:t>
            </a:r>
            <a:r>
              <a:rPr lang="en-US" sz="1500" dirty="0">
                <a:solidFill>
                  <a:schemeClr val="bg2">
                    <a:lumMod val="75000"/>
                  </a:schemeClr>
                </a:solidFill>
                <a:cs typeface="Times New Roman"/>
              </a:rPr>
              <a:t>&amp; flexion of</a:t>
            </a:r>
            <a:r>
              <a:rPr lang="en-US" sz="1500" spc="-90" dirty="0">
                <a:solidFill>
                  <a:schemeClr val="bg2">
                    <a:lumMod val="75000"/>
                  </a:schemeClr>
                </a:solidFill>
                <a:cs typeface="Times New Roman"/>
              </a:rPr>
              <a:t> </a:t>
            </a:r>
            <a:r>
              <a:rPr lang="en-US" sz="1500" spc="-5" dirty="0" smtClean="0">
                <a:solidFill>
                  <a:schemeClr val="bg2">
                    <a:lumMod val="75000"/>
                  </a:schemeClr>
                </a:solidFill>
                <a:cs typeface="Times New Roman"/>
              </a:rPr>
              <a:t>RT</a:t>
            </a:r>
            <a:r>
              <a:rPr lang="en-US" sz="1500" spc="-5" dirty="0" smtClean="0">
                <a:cs typeface="Times New Roman"/>
              </a:rPr>
              <a:t>.</a:t>
            </a:r>
            <a:endParaRPr lang="en-US" sz="1500" dirty="0">
              <a:cs typeface="Times New Roman"/>
            </a:endParaRPr>
          </a:p>
        </p:txBody>
      </p:sp>
      <p:sp>
        <p:nvSpPr>
          <p:cNvPr id="7" name="TextBox 6"/>
          <p:cNvSpPr txBox="1"/>
          <p:nvPr/>
        </p:nvSpPr>
        <p:spPr>
          <a:xfrm>
            <a:off x="8783434" y="4512537"/>
            <a:ext cx="2736304"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15805361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49796" y="116632"/>
            <a:ext cx="10969943" cy="990600"/>
          </a:xfrm>
        </p:spPr>
        <p:txBody>
          <a:bodyPr>
            <a:normAutofit/>
          </a:bodyPr>
          <a:lstStyle/>
          <a:p>
            <a:r>
              <a:rPr lang="en-US" sz="3200" dirty="0" smtClean="0"/>
              <a:t>Decorticate Rigidity</a:t>
            </a:r>
            <a:endParaRPr lang="ar-SA" sz="3200" dirty="0"/>
          </a:p>
        </p:txBody>
      </p:sp>
      <p:sp>
        <p:nvSpPr>
          <p:cNvPr id="3" name="عنصر نائب لرقم الشريحة 2"/>
          <p:cNvSpPr>
            <a:spLocks noGrp="1"/>
          </p:cNvSpPr>
          <p:nvPr>
            <p:ph type="sldNum" sz="quarter" idx="12"/>
          </p:nvPr>
        </p:nvSpPr>
        <p:spPr/>
        <p:txBody>
          <a:bodyPr/>
          <a:lstStyle/>
          <a:p>
            <a:pPr marL="0" marR="0" lvl="0" indent="0" algn="l" defTabSz="1015898" rtl="0" eaLnBrk="1" fontAlgn="auto" latinLnBrk="0" hangingPunct="1">
              <a:lnSpc>
                <a:spcPct val="100000"/>
              </a:lnSpc>
              <a:spcBef>
                <a:spcPts val="0"/>
              </a:spcBef>
              <a:spcAft>
                <a:spcPts val="0"/>
              </a:spcAft>
              <a:buClrTx/>
              <a:buSzTx/>
              <a:buFontTx/>
              <a:buNone/>
              <a:tabLst/>
              <a:defRPr/>
            </a:pPr>
            <a:fld id="{4929A69E-7D8F-4515-9605-0315ABD4F316}" type="slidenum">
              <a:rPr kumimoji="0" lang="en-US" sz="1600" b="0" i="0" u="none" strike="noStrike" kern="1200" cap="none" spc="0" normalizeH="0" baseline="0" noProof="0" smtClean="0">
                <a:ln>
                  <a:noFill/>
                </a:ln>
                <a:solidFill>
                  <a:srgbClr val="464653"/>
                </a:solidFill>
                <a:effectLst/>
                <a:uLnTx/>
                <a:uFillTx/>
                <a:latin typeface="Gill Sans MT"/>
                <a:ea typeface="+mn-ea"/>
                <a:cs typeface="+mn-cs"/>
              </a:rPr>
              <a:pPr marL="0" marR="0" lvl="0" indent="0" algn="l" defTabSz="1015898" rtl="0" eaLnBrk="1" fontAlgn="auto" latinLnBrk="0" hangingPunct="1">
                <a:lnSpc>
                  <a:spcPct val="100000"/>
                </a:lnSpc>
                <a:spcBef>
                  <a:spcPts val="0"/>
                </a:spcBef>
                <a:spcAft>
                  <a:spcPts val="0"/>
                </a:spcAft>
                <a:buClrTx/>
                <a:buSzTx/>
                <a:buFontTx/>
                <a:buNone/>
                <a:tabLst/>
                <a:defRPr/>
              </a:pPr>
              <a:t>15</a:t>
            </a:fld>
            <a:endParaRPr kumimoji="0" lang="en-US" sz="1600" b="0" i="0" u="none" strike="noStrike" kern="1200" cap="none" spc="0" normalizeH="0" baseline="0" noProof="0" dirty="0">
              <a:ln>
                <a:noFill/>
              </a:ln>
              <a:solidFill>
                <a:srgbClr val="464653"/>
              </a:solidFill>
              <a:effectLst/>
              <a:uLnTx/>
              <a:uFillTx/>
              <a:latin typeface="Gill Sans MT"/>
              <a:ea typeface="+mn-ea"/>
              <a:cs typeface="+mn-cs"/>
            </a:endParaRPr>
          </a:p>
        </p:txBody>
      </p:sp>
      <p:sp>
        <p:nvSpPr>
          <p:cNvPr id="6" name="Rectangle 5"/>
          <p:cNvSpPr/>
          <p:nvPr/>
        </p:nvSpPr>
        <p:spPr>
          <a:xfrm>
            <a:off x="549796" y="1268760"/>
            <a:ext cx="11089232" cy="3981090"/>
          </a:xfrm>
          <a:prstGeom prst="rect">
            <a:avLst/>
          </a:prstGeom>
        </p:spPr>
        <p:txBody>
          <a:bodyPr wrap="square">
            <a:spAutoFit/>
          </a:bodyPr>
          <a:lstStyle/>
          <a:p>
            <a:pPr marL="12700">
              <a:lnSpc>
                <a:spcPct val="100000"/>
              </a:lnSpc>
              <a:buClr>
                <a:schemeClr val="accent2">
                  <a:lumMod val="75000"/>
                </a:schemeClr>
              </a:buClr>
              <a:tabLst>
                <a:tab pos="355600" algn="l"/>
                <a:tab pos="356235" algn="l"/>
              </a:tabLst>
            </a:pPr>
            <a:r>
              <a:rPr lang="en-US" sz="1600" dirty="0" smtClean="0">
                <a:solidFill>
                  <a:schemeClr val="accent2">
                    <a:lumMod val="75000"/>
                  </a:schemeClr>
                </a:solidFill>
                <a:cs typeface="Arial"/>
              </a:rPr>
              <a:t>In a decorticate animal:</a:t>
            </a:r>
          </a:p>
          <a:p>
            <a:pPr marL="355600" marR="102235" indent="-342900">
              <a:lnSpc>
                <a:spcPct val="100000"/>
              </a:lnSpc>
              <a:spcBef>
                <a:spcPts val="670"/>
              </a:spcBef>
              <a:buClr>
                <a:schemeClr val="accent2">
                  <a:lumMod val="50000"/>
                </a:schemeClr>
              </a:buClr>
              <a:buFont typeface=".LucidaGrandeUI" charset="0"/>
              <a:buChar char="▸"/>
              <a:tabLst>
                <a:tab pos="355600" algn="l"/>
                <a:tab pos="356235" algn="l"/>
              </a:tabLst>
            </a:pPr>
            <a:r>
              <a:rPr lang="en-US" sz="1600" dirty="0" smtClean="0">
                <a:cs typeface="Arial"/>
              </a:rPr>
              <a:t>Decorticate animal is one in whom the whole  cerebral cortex is removed but the basal ganglia  and brain stem are left intact.</a:t>
            </a:r>
          </a:p>
          <a:p>
            <a:pPr marL="354965" marR="3280410" indent="-342900">
              <a:lnSpc>
                <a:spcPct val="120000"/>
              </a:lnSpc>
              <a:buClr>
                <a:schemeClr val="accent2">
                  <a:lumMod val="50000"/>
                </a:schemeClr>
              </a:buClr>
              <a:buFont typeface=".LucidaGrandeUI" charset="0"/>
              <a:buChar char="▸"/>
            </a:pPr>
            <a:r>
              <a:rPr lang="en-US" sz="1600" dirty="0" smtClean="0">
                <a:cs typeface="Arial"/>
              </a:rPr>
              <a:t>Characteristic features:  moderate rigidity is present.</a:t>
            </a:r>
          </a:p>
          <a:p>
            <a:pPr marL="355600" indent="-342900">
              <a:lnSpc>
                <a:spcPct val="100000"/>
              </a:lnSpc>
              <a:spcBef>
                <a:spcPts val="670"/>
              </a:spcBef>
              <a:buClr>
                <a:schemeClr val="accent2">
                  <a:lumMod val="50000"/>
                </a:schemeClr>
              </a:buClr>
              <a:buFont typeface=".LucidaGrandeUI" charset="0"/>
              <a:buChar char="▸"/>
              <a:tabLst>
                <a:tab pos="355600" algn="l"/>
                <a:tab pos="356235" algn="l"/>
              </a:tabLst>
            </a:pPr>
            <a:r>
              <a:rPr lang="en-US" sz="1600" dirty="0" smtClean="0">
                <a:cs typeface="Arial"/>
              </a:rPr>
              <a:t>Cortex inhibit medullary </a:t>
            </a:r>
            <a:r>
              <a:rPr lang="en-US" sz="1600" dirty="0" err="1" smtClean="0">
                <a:cs typeface="Arial"/>
              </a:rPr>
              <a:t>reticulospinal</a:t>
            </a:r>
            <a:r>
              <a:rPr lang="en-US" sz="1600" dirty="0" smtClean="0">
                <a:cs typeface="Arial"/>
              </a:rPr>
              <a:t> tract. Therefore, removal of cortex results in facilitation of γ motor neuron discharge.</a:t>
            </a:r>
          </a:p>
          <a:p>
            <a:pPr marL="355600" indent="-342900">
              <a:lnSpc>
                <a:spcPct val="100000"/>
              </a:lnSpc>
              <a:buClr>
                <a:schemeClr val="accent2">
                  <a:lumMod val="50000"/>
                </a:schemeClr>
              </a:buClr>
              <a:buFont typeface=".LucidaGrandeUI" charset="0"/>
              <a:buChar char="▸"/>
              <a:tabLst>
                <a:tab pos="355600" algn="l"/>
                <a:tab pos="356235" algn="l"/>
              </a:tabLst>
            </a:pPr>
            <a:r>
              <a:rPr lang="en-US" sz="1600" dirty="0" smtClean="0">
                <a:solidFill>
                  <a:schemeClr val="accent2">
                    <a:lumMod val="50000"/>
                  </a:schemeClr>
                </a:solidFill>
                <a:cs typeface="Arial"/>
              </a:rPr>
              <a:t>Reflexes that are lost/absent:</a:t>
            </a:r>
          </a:p>
          <a:p>
            <a:pPr marL="469900" indent="-457200">
              <a:lnSpc>
                <a:spcPct val="100000"/>
              </a:lnSpc>
              <a:spcBef>
                <a:spcPts val="765"/>
              </a:spcBef>
              <a:buClr>
                <a:schemeClr val="accent2">
                  <a:lumMod val="75000"/>
                </a:schemeClr>
              </a:buClr>
              <a:buFont typeface="+mj-lt"/>
              <a:buAutoNum type="arabicPeriod"/>
              <a:tabLst>
                <a:tab pos="355600" algn="l"/>
                <a:tab pos="356235" algn="l"/>
              </a:tabLst>
            </a:pPr>
            <a:r>
              <a:rPr lang="en-US" sz="1600" dirty="0" smtClean="0">
                <a:solidFill>
                  <a:schemeClr val="accent2"/>
                </a:solidFill>
                <a:cs typeface="Arial"/>
              </a:rPr>
              <a:t>Placing reaction, hopping reaction</a:t>
            </a:r>
          </a:p>
          <a:p>
            <a:pPr marL="469900" indent="-457200">
              <a:lnSpc>
                <a:spcPct val="100000"/>
              </a:lnSpc>
              <a:spcBef>
                <a:spcPts val="765"/>
              </a:spcBef>
              <a:buClr>
                <a:schemeClr val="accent2">
                  <a:lumMod val="75000"/>
                </a:schemeClr>
              </a:buClr>
              <a:buFont typeface="+mj-lt"/>
              <a:buAutoNum type="arabicPeriod"/>
              <a:tabLst>
                <a:tab pos="355600" algn="l"/>
                <a:tab pos="356235" algn="l"/>
              </a:tabLst>
            </a:pPr>
            <a:r>
              <a:rPr lang="en-US" sz="1600" dirty="0" smtClean="0">
                <a:solidFill>
                  <a:schemeClr val="accent2"/>
                </a:solidFill>
                <a:cs typeface="Arial"/>
              </a:rPr>
              <a:t>Visual righting reflex</a:t>
            </a:r>
          </a:p>
          <a:p>
            <a:pPr marL="355600" marR="8890" indent="-342900" algn="just">
              <a:lnSpc>
                <a:spcPct val="100000"/>
              </a:lnSpc>
              <a:spcBef>
                <a:spcPts val="765"/>
              </a:spcBef>
              <a:buClr>
                <a:schemeClr val="accent2">
                  <a:lumMod val="50000"/>
                </a:schemeClr>
              </a:buClr>
              <a:buFont typeface=".LucidaGrandeUI" charset="0"/>
              <a:buChar char="▸"/>
              <a:tabLst>
                <a:tab pos="356235" algn="l"/>
              </a:tabLst>
            </a:pPr>
            <a:r>
              <a:rPr lang="en-US" sz="1600" dirty="0" smtClean="0">
                <a:solidFill>
                  <a:schemeClr val="accent2">
                    <a:lumMod val="75000"/>
                  </a:schemeClr>
                </a:solidFill>
                <a:cs typeface="Arial"/>
              </a:rPr>
              <a:t>Reflexes that are retained /still present </a:t>
            </a:r>
            <a:r>
              <a:rPr lang="en-US" sz="1600" dirty="0" err="1" smtClean="0">
                <a:solidFill>
                  <a:schemeClr val="accent2">
                    <a:lumMod val="75000"/>
                  </a:schemeClr>
                </a:solidFill>
                <a:cs typeface="Arial"/>
              </a:rPr>
              <a:t>i.E.</a:t>
            </a:r>
            <a:r>
              <a:rPr lang="en-US" sz="1600" dirty="0" smtClean="0">
                <a:solidFill>
                  <a:schemeClr val="accent2">
                    <a:lumMod val="75000"/>
                  </a:schemeClr>
                </a:solidFill>
                <a:cs typeface="Arial"/>
              </a:rPr>
              <a:t> Reflexes the do not depend primarily on cerebral cortex:</a:t>
            </a:r>
          </a:p>
          <a:p>
            <a:pPr marL="469900" indent="-457200">
              <a:lnSpc>
                <a:spcPct val="100000"/>
              </a:lnSpc>
              <a:spcBef>
                <a:spcPts val="765"/>
              </a:spcBef>
              <a:buClr>
                <a:schemeClr val="accent2">
                  <a:lumMod val="75000"/>
                </a:schemeClr>
              </a:buClr>
              <a:buFont typeface="+mj-lt"/>
              <a:buAutoNum type="arabicPeriod"/>
              <a:tabLst>
                <a:tab pos="355600" algn="l"/>
                <a:tab pos="356235" algn="l"/>
              </a:tabLst>
            </a:pPr>
            <a:r>
              <a:rPr lang="en-US" sz="1600" dirty="0" smtClean="0">
                <a:solidFill>
                  <a:schemeClr val="accent2"/>
                </a:solidFill>
                <a:cs typeface="Arial"/>
              </a:rPr>
              <a:t>Tonic labyrinthine reflexes</a:t>
            </a:r>
          </a:p>
          <a:p>
            <a:pPr marL="469900" indent="-457200">
              <a:lnSpc>
                <a:spcPct val="100000"/>
              </a:lnSpc>
              <a:spcBef>
                <a:spcPts val="765"/>
              </a:spcBef>
              <a:buClr>
                <a:schemeClr val="accent2">
                  <a:lumMod val="75000"/>
                </a:schemeClr>
              </a:buClr>
              <a:buFont typeface="+mj-lt"/>
              <a:buAutoNum type="arabicPeriod"/>
              <a:tabLst>
                <a:tab pos="355600" algn="l"/>
                <a:tab pos="356235" algn="l"/>
              </a:tabLst>
            </a:pPr>
            <a:r>
              <a:rPr lang="en-US" sz="1600" dirty="0" smtClean="0">
                <a:solidFill>
                  <a:schemeClr val="accent2"/>
                </a:solidFill>
                <a:cs typeface="Arial"/>
              </a:rPr>
              <a:t>Tonic neck reflexes</a:t>
            </a:r>
          </a:p>
          <a:p>
            <a:pPr marL="469900" indent="-457200">
              <a:lnSpc>
                <a:spcPct val="100000"/>
              </a:lnSpc>
              <a:spcBef>
                <a:spcPts val="770"/>
              </a:spcBef>
              <a:buClr>
                <a:schemeClr val="accent2">
                  <a:lumMod val="75000"/>
                </a:schemeClr>
              </a:buClr>
              <a:buFont typeface="+mj-lt"/>
              <a:buAutoNum type="arabicPeriod"/>
              <a:tabLst>
                <a:tab pos="355600" algn="l"/>
                <a:tab pos="356235" algn="l"/>
              </a:tabLst>
            </a:pPr>
            <a:r>
              <a:rPr lang="en-US" sz="1600" dirty="0" smtClean="0">
                <a:solidFill>
                  <a:schemeClr val="accent2"/>
                </a:solidFill>
                <a:cs typeface="Arial"/>
              </a:rPr>
              <a:t>Other righting midbrain reflexes</a:t>
            </a:r>
          </a:p>
          <a:p>
            <a:pPr marL="355600" marR="5080" indent="-342900">
              <a:lnSpc>
                <a:spcPct val="100000"/>
              </a:lnSpc>
              <a:spcBef>
                <a:spcPts val="675"/>
              </a:spcBef>
              <a:buClr>
                <a:schemeClr val="accent2">
                  <a:lumMod val="75000"/>
                </a:schemeClr>
              </a:buClr>
              <a:buFont typeface=".LucidaGrandeUI" charset="0"/>
              <a:buChar char="▸"/>
              <a:tabLst>
                <a:tab pos="355600" algn="l"/>
                <a:tab pos="356235" algn="l"/>
              </a:tabLst>
            </a:pPr>
            <a:endParaRPr lang="en-US" sz="1600" dirty="0">
              <a:cs typeface="Aria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6300" y="3861048"/>
            <a:ext cx="6433439" cy="2416438"/>
          </a:xfrm>
          <a:prstGeom prst="rect">
            <a:avLst/>
          </a:prstGeom>
        </p:spPr>
      </p:pic>
      <p:sp>
        <p:nvSpPr>
          <p:cNvPr id="7" name="TextBox 6"/>
          <p:cNvSpPr txBox="1"/>
          <p:nvPr/>
        </p:nvSpPr>
        <p:spPr>
          <a:xfrm>
            <a:off x="9622804" y="0"/>
            <a:ext cx="2566021"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Tree>
    <p:extLst>
      <p:ext uri="{BB962C8B-B14F-4D97-AF65-F5344CB8AC3E}">
        <p14:creationId xmlns:p14="http://schemas.microsoft.com/office/powerpoint/2010/main" val="17674130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49796" y="116632"/>
            <a:ext cx="10969943" cy="990600"/>
          </a:xfrm>
        </p:spPr>
        <p:txBody>
          <a:bodyPr>
            <a:normAutofit/>
          </a:bodyPr>
          <a:lstStyle/>
          <a:p>
            <a:r>
              <a:rPr lang="en-US" sz="3200" dirty="0" err="1" smtClean="0"/>
              <a:t>Decerebrate</a:t>
            </a:r>
            <a:r>
              <a:rPr lang="en-US" sz="3200" dirty="0" smtClean="0"/>
              <a:t> rigidity &amp; decorticate rigidity</a:t>
            </a:r>
            <a:endParaRPr lang="ar-SA" sz="3200" dirty="0"/>
          </a:p>
        </p:txBody>
      </p:sp>
      <p:sp>
        <p:nvSpPr>
          <p:cNvPr id="3" name="عنصر نائب لرقم الشريحة 2"/>
          <p:cNvSpPr>
            <a:spLocks noGrp="1"/>
          </p:cNvSpPr>
          <p:nvPr>
            <p:ph type="sldNum" sz="quarter" idx="12"/>
          </p:nvPr>
        </p:nvSpPr>
        <p:spPr/>
        <p:txBody>
          <a:bodyPr/>
          <a:lstStyle/>
          <a:p>
            <a:pPr marL="0" marR="0" lvl="0" indent="0" algn="l" defTabSz="1015898" rtl="0" eaLnBrk="1" fontAlgn="auto" latinLnBrk="0" hangingPunct="1">
              <a:lnSpc>
                <a:spcPct val="100000"/>
              </a:lnSpc>
              <a:spcBef>
                <a:spcPts val="0"/>
              </a:spcBef>
              <a:spcAft>
                <a:spcPts val="0"/>
              </a:spcAft>
              <a:buClrTx/>
              <a:buSzTx/>
              <a:buFontTx/>
              <a:buNone/>
              <a:tabLst/>
              <a:defRPr/>
            </a:pPr>
            <a:fld id="{4929A69E-7D8F-4515-9605-0315ABD4F316}" type="slidenum">
              <a:rPr kumimoji="0" lang="en-US" sz="1600" b="0" i="0" u="none" strike="noStrike" kern="1200" cap="none" spc="0" normalizeH="0" baseline="0" noProof="0" smtClean="0">
                <a:ln>
                  <a:noFill/>
                </a:ln>
                <a:solidFill>
                  <a:srgbClr val="464653"/>
                </a:solidFill>
                <a:effectLst/>
                <a:uLnTx/>
                <a:uFillTx/>
                <a:latin typeface="Gill Sans MT"/>
                <a:ea typeface="+mn-ea"/>
                <a:cs typeface="+mn-cs"/>
              </a:rPr>
              <a:pPr marL="0" marR="0" lvl="0" indent="0" algn="l" defTabSz="1015898" rtl="0" eaLnBrk="1" fontAlgn="auto" latinLnBrk="0" hangingPunct="1">
                <a:lnSpc>
                  <a:spcPct val="100000"/>
                </a:lnSpc>
                <a:spcBef>
                  <a:spcPts val="0"/>
                </a:spcBef>
                <a:spcAft>
                  <a:spcPts val="0"/>
                </a:spcAft>
                <a:buClrTx/>
                <a:buSzTx/>
                <a:buFontTx/>
                <a:buNone/>
                <a:tabLst/>
                <a:defRPr/>
              </a:pPr>
              <a:t>16</a:t>
            </a:fld>
            <a:endParaRPr kumimoji="0" lang="en-US" sz="1600" b="0" i="0" u="none" strike="noStrike" kern="1200" cap="none" spc="0" normalizeH="0" baseline="0" noProof="0" dirty="0">
              <a:ln>
                <a:noFill/>
              </a:ln>
              <a:solidFill>
                <a:srgbClr val="464653"/>
              </a:solidFill>
              <a:effectLst/>
              <a:uLnTx/>
              <a:uFillTx/>
              <a:latin typeface="Gill Sans MT"/>
              <a:ea typeface="+mn-ea"/>
              <a:cs typeface="+mn-cs"/>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985" t="1179" r="4247" b="2299"/>
          <a:stretch/>
        </p:blipFill>
        <p:spPr>
          <a:xfrm>
            <a:off x="6322800" y="1273787"/>
            <a:ext cx="5196939" cy="48782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796" y="1273787"/>
            <a:ext cx="5256584" cy="4878257"/>
          </a:xfrm>
          <a:prstGeom prst="rect">
            <a:avLst/>
          </a:prstGeom>
        </p:spPr>
      </p:pic>
      <p:cxnSp>
        <p:nvCxnSpPr>
          <p:cNvPr id="7" name="Straight Connector 6"/>
          <p:cNvCxnSpPr>
            <a:stCxn id="2" idx="2"/>
          </p:cNvCxnSpPr>
          <p:nvPr/>
        </p:nvCxnSpPr>
        <p:spPr>
          <a:xfrm>
            <a:off x="6034768" y="1107232"/>
            <a:ext cx="59644" cy="5249118"/>
          </a:xfrm>
          <a:prstGeom prst="line">
            <a:avLst/>
          </a:prstGeom>
          <a:ln>
            <a:prstDash val="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698115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49796" y="32549"/>
            <a:ext cx="10969943" cy="990600"/>
          </a:xfrm>
        </p:spPr>
        <p:txBody>
          <a:bodyPr>
            <a:normAutofit/>
          </a:bodyPr>
          <a:lstStyle/>
          <a:p>
            <a:r>
              <a:rPr lang="en-US" sz="3200" dirty="0" smtClean="0">
                <a:solidFill>
                  <a:srgbClr val="FF0000"/>
                </a:solidFill>
              </a:rPr>
              <a:t>Summary of postural reflexes</a:t>
            </a:r>
            <a:endParaRPr lang="ar-SA" sz="3200" dirty="0">
              <a:solidFill>
                <a:srgbClr val="FF0000"/>
              </a:solidFill>
            </a:endParaRPr>
          </a:p>
        </p:txBody>
      </p:sp>
      <p:sp>
        <p:nvSpPr>
          <p:cNvPr id="3" name="عنصر نائب لرقم الشريحة 2"/>
          <p:cNvSpPr>
            <a:spLocks noGrp="1"/>
          </p:cNvSpPr>
          <p:nvPr>
            <p:ph type="sldNum" sz="quarter" idx="12"/>
          </p:nvPr>
        </p:nvSpPr>
        <p:spPr/>
        <p:txBody>
          <a:bodyPr/>
          <a:lstStyle/>
          <a:p>
            <a:pPr marL="0" marR="0" lvl="0" indent="0" algn="l" defTabSz="1015898" rtl="0" eaLnBrk="1" fontAlgn="auto" latinLnBrk="0" hangingPunct="1">
              <a:lnSpc>
                <a:spcPct val="100000"/>
              </a:lnSpc>
              <a:spcBef>
                <a:spcPts val="0"/>
              </a:spcBef>
              <a:spcAft>
                <a:spcPts val="0"/>
              </a:spcAft>
              <a:buClrTx/>
              <a:buSzTx/>
              <a:buFontTx/>
              <a:buNone/>
              <a:tabLst/>
              <a:defRPr/>
            </a:pPr>
            <a:fld id="{4929A69E-7D8F-4515-9605-0315ABD4F316}" type="slidenum">
              <a:rPr kumimoji="0" lang="en-US" sz="1600" b="0" i="0" u="none" strike="noStrike" kern="1200" cap="none" spc="0" normalizeH="0" baseline="0" noProof="0" smtClean="0">
                <a:ln>
                  <a:noFill/>
                </a:ln>
                <a:solidFill>
                  <a:srgbClr val="464653"/>
                </a:solidFill>
                <a:effectLst/>
                <a:uLnTx/>
                <a:uFillTx/>
                <a:latin typeface="Gill Sans MT"/>
                <a:ea typeface="+mn-ea"/>
                <a:cs typeface="+mn-cs"/>
              </a:rPr>
              <a:pPr marL="0" marR="0" lvl="0" indent="0" algn="l" defTabSz="1015898" rtl="0" eaLnBrk="1" fontAlgn="auto" latinLnBrk="0" hangingPunct="1">
                <a:lnSpc>
                  <a:spcPct val="100000"/>
                </a:lnSpc>
                <a:spcBef>
                  <a:spcPts val="0"/>
                </a:spcBef>
                <a:spcAft>
                  <a:spcPts val="0"/>
                </a:spcAft>
                <a:buClrTx/>
                <a:buSzTx/>
                <a:buFontTx/>
                <a:buNone/>
                <a:tabLst/>
                <a:defRPr/>
              </a:pPr>
              <a:t>17</a:t>
            </a:fld>
            <a:endParaRPr kumimoji="0" lang="en-US" sz="1600" b="0" i="0" u="none" strike="noStrike" kern="1200" cap="none" spc="0" normalizeH="0" baseline="0" noProof="0" dirty="0">
              <a:ln>
                <a:noFill/>
              </a:ln>
              <a:solidFill>
                <a:srgbClr val="464653"/>
              </a:solidFill>
              <a:effectLst/>
              <a:uLnTx/>
              <a:uFillTx/>
              <a:latin typeface="Gill Sans MT"/>
              <a:ea typeface="+mn-ea"/>
              <a:cs typeface="+mn-cs"/>
            </a:endParaRPr>
          </a:p>
        </p:txBody>
      </p:sp>
      <p:sp>
        <p:nvSpPr>
          <p:cNvPr id="6" name="object 3"/>
          <p:cNvSpPr/>
          <p:nvPr/>
        </p:nvSpPr>
        <p:spPr>
          <a:xfrm>
            <a:off x="1485900" y="1283519"/>
            <a:ext cx="9361040" cy="4896544"/>
          </a:xfrm>
          <a:prstGeom prst="rect">
            <a:avLst/>
          </a:prstGeom>
          <a:blipFill>
            <a:blip r:embed="rId2" cstate="print"/>
            <a:srcRect/>
            <a:stretch>
              <a:fillRect l="-3200" r="-1590" b="-3495"/>
            </a:stretch>
          </a:blipFill>
        </p:spPr>
        <p:txBody>
          <a:bodyPr wrap="square" lIns="0" tIns="0" rIns="0" bIns="0" rtlCol="0"/>
          <a:lstStyle/>
          <a:p>
            <a:endParaRPr/>
          </a:p>
        </p:txBody>
      </p:sp>
      <p:sp>
        <p:nvSpPr>
          <p:cNvPr id="5" name="Rectangle 4"/>
          <p:cNvSpPr/>
          <p:nvPr/>
        </p:nvSpPr>
        <p:spPr>
          <a:xfrm>
            <a:off x="7822604" y="620688"/>
            <a:ext cx="3697136" cy="48654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r"/>
            <a:r>
              <a:rPr lang="ar-SA" sz="1600" dirty="0" smtClean="0">
                <a:solidFill>
                  <a:srgbClr val="00B050"/>
                </a:solidFill>
                <a:latin typeface="Calibri" panose="020F0502020204030204" pitchFamily="34" charset="0"/>
                <a:cs typeface="Calibri" panose="020F0502020204030204" pitchFamily="34" charset="0"/>
              </a:rPr>
              <a:t>الجدول هذا هو الي أبغاكم تعرفونه من المحاضرة</a:t>
            </a:r>
            <a:endParaRPr lang="ar-SA" sz="1600" dirty="0">
              <a:solidFill>
                <a:srgbClr val="00B05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6685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105"/>
            <a:ext cx="12188825" cy="990600"/>
          </a:xfrm>
        </p:spPr>
        <p:txBody>
          <a:bodyPr>
            <a:normAutofit/>
          </a:bodyPr>
          <a:lstStyle/>
          <a:p>
            <a:pPr algn="ctr"/>
            <a:r>
              <a:rPr lang="en-US" sz="4000" b="1" dirty="0">
                <a:solidFill>
                  <a:schemeClr val="bg2">
                    <a:lumMod val="50000"/>
                  </a:schemeClr>
                </a:solidFill>
              </a:rPr>
              <a:t>Thank you! </a:t>
            </a:r>
          </a:p>
        </p:txBody>
      </p:sp>
      <p:sp>
        <p:nvSpPr>
          <p:cNvPr id="6" name="Rectangle 5"/>
          <p:cNvSpPr/>
          <p:nvPr/>
        </p:nvSpPr>
        <p:spPr>
          <a:xfrm>
            <a:off x="822160" y="2451761"/>
            <a:ext cx="4423006" cy="461665"/>
          </a:xfrm>
          <a:prstGeom prst="rect">
            <a:avLst/>
          </a:prstGeom>
        </p:spPr>
        <p:txBody>
          <a:bodyPr wrap="none">
            <a:spAutoFit/>
          </a:bodyPr>
          <a:lstStyle/>
          <a:p>
            <a:pPr defTabSz="914400">
              <a:spcBef>
                <a:spcPct val="20000"/>
              </a:spcBef>
            </a:pPr>
            <a:r>
              <a:rPr lang="en-US" sz="2400" b="1" dirty="0">
                <a:solidFill>
                  <a:schemeClr val="accent1">
                    <a:lumMod val="75000"/>
                  </a:schemeClr>
                </a:solidFill>
                <a:latin typeface="+mj-lt"/>
                <a:ea typeface="+mj-ea"/>
                <a:cs typeface="+mj-cs"/>
              </a:rPr>
              <a:t>The Physiology 436 Team:</a:t>
            </a:r>
          </a:p>
        </p:txBody>
      </p:sp>
      <p:sp>
        <p:nvSpPr>
          <p:cNvPr id="8" name="Content Placeholder 2"/>
          <p:cNvSpPr txBox="1">
            <a:spLocks/>
          </p:cNvSpPr>
          <p:nvPr/>
        </p:nvSpPr>
        <p:spPr>
          <a:xfrm>
            <a:off x="8146058" y="2480726"/>
            <a:ext cx="2916905" cy="15544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accent1">
                    <a:lumMod val="75000"/>
                  </a:schemeClr>
                </a:solidFill>
                <a:latin typeface="+mj-lt"/>
                <a:ea typeface="+mj-ea"/>
                <a:cs typeface="+mj-cs"/>
              </a:rPr>
              <a:t>Team Leaders: </a:t>
            </a:r>
          </a:p>
          <a:p>
            <a:pPr marL="0" indent="0">
              <a:buFont typeface="Arial" panose="020B0604020202020204" pitchFamily="34" charset="0"/>
              <a:buNone/>
            </a:pPr>
            <a:r>
              <a:rPr lang="en-US" sz="1800" dirty="0" smtClean="0">
                <a:solidFill>
                  <a:srgbClr val="DDE9EC">
                    <a:lumMod val="75000"/>
                  </a:srgbClr>
                </a:solidFill>
              </a:rPr>
              <a:t> </a:t>
            </a:r>
            <a:r>
              <a:rPr lang="en-US" sz="1800" dirty="0" err="1" smtClean="0">
                <a:solidFill>
                  <a:srgbClr val="DDE9EC">
                    <a:lumMod val="75000"/>
                  </a:srgbClr>
                </a:solidFill>
              </a:rPr>
              <a:t>Lulwah</a:t>
            </a:r>
            <a:r>
              <a:rPr lang="en-US" sz="1800" dirty="0" smtClean="0">
                <a:solidFill>
                  <a:srgbClr val="DDE9EC">
                    <a:lumMod val="75000"/>
                  </a:srgbClr>
                </a:solidFill>
              </a:rPr>
              <a:t> </a:t>
            </a:r>
            <a:r>
              <a:rPr lang="en-US" sz="1800" dirty="0" err="1" smtClean="0">
                <a:solidFill>
                  <a:srgbClr val="DDE9EC">
                    <a:lumMod val="75000"/>
                  </a:srgbClr>
                </a:solidFill>
              </a:rPr>
              <a:t>Alshiha</a:t>
            </a:r>
            <a:endParaRPr lang="en-US" sz="1800" dirty="0" smtClean="0">
              <a:solidFill>
                <a:srgbClr val="DDE9EC">
                  <a:lumMod val="75000"/>
                </a:srgbClr>
              </a:solidFill>
            </a:endParaRPr>
          </a:p>
          <a:p>
            <a:pPr marL="0" indent="0">
              <a:buFont typeface="Arial" panose="020B0604020202020204" pitchFamily="34" charset="0"/>
              <a:buNone/>
            </a:pPr>
            <a:r>
              <a:rPr lang="en-US" sz="1800" dirty="0" smtClean="0">
                <a:solidFill>
                  <a:srgbClr val="DDE9EC">
                    <a:lumMod val="75000"/>
                  </a:srgbClr>
                </a:solidFill>
              </a:rPr>
              <a:t> Laila Mathkour</a:t>
            </a:r>
          </a:p>
          <a:p>
            <a:pPr marL="0" indent="0">
              <a:buFont typeface="Arial" panose="020B0604020202020204" pitchFamily="34" charset="0"/>
              <a:buNone/>
            </a:pPr>
            <a:r>
              <a:rPr lang="en-US" sz="1800" dirty="0" smtClean="0">
                <a:solidFill>
                  <a:srgbClr val="DDE9EC">
                    <a:lumMod val="75000"/>
                  </a:srgbClr>
                </a:solidFill>
              </a:rPr>
              <a:t> Mohammad </a:t>
            </a:r>
            <a:r>
              <a:rPr lang="en-US" sz="1800" dirty="0" err="1" smtClean="0">
                <a:solidFill>
                  <a:srgbClr val="DDE9EC">
                    <a:lumMod val="75000"/>
                  </a:srgbClr>
                </a:solidFill>
              </a:rPr>
              <a:t>Alayed</a:t>
            </a:r>
            <a:r>
              <a:rPr lang="en-US" sz="1800" dirty="0" smtClean="0">
                <a:solidFill>
                  <a:srgbClr val="DDE9EC">
                    <a:lumMod val="75000"/>
                  </a:srgbClr>
                </a:solidFill>
              </a:rPr>
              <a:t>  </a:t>
            </a:r>
            <a:endParaRPr lang="en-US" sz="1800" dirty="0">
              <a:solidFill>
                <a:srgbClr val="DDE9EC">
                  <a:lumMod val="75000"/>
                </a:srgbClr>
              </a:solidFill>
            </a:endParaRPr>
          </a:p>
          <a:p>
            <a:pPr marL="0" indent="0">
              <a:buFont typeface="Arial" panose="020B0604020202020204" pitchFamily="34" charset="0"/>
              <a:buNone/>
            </a:pPr>
            <a:endParaRPr lang="en-US" sz="2000" dirty="0">
              <a:solidFill>
                <a:srgbClr val="DDE9EC">
                  <a:lumMod val="75000"/>
                </a:srgbClr>
              </a:solidFill>
            </a:endParaRPr>
          </a:p>
          <a:p>
            <a:pPr marL="0" indent="0">
              <a:buFont typeface="Arial" panose="020B0604020202020204" pitchFamily="34" charset="0"/>
              <a:buNone/>
            </a:pPr>
            <a:endParaRPr lang="en-US" sz="3600" dirty="0">
              <a:solidFill>
                <a:srgbClr val="DDE9EC">
                  <a:lumMod val="75000"/>
                </a:srgbClr>
              </a:solidFill>
            </a:endParaRP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18</a:t>
            </a:fld>
            <a:endParaRPr lang="en-US" dirty="0">
              <a:solidFill>
                <a:srgbClr val="464653"/>
              </a:solidFill>
            </a:endParaRPr>
          </a:p>
        </p:txBody>
      </p:sp>
      <p:sp>
        <p:nvSpPr>
          <p:cNvPr id="12" name="Rectangle 11"/>
          <p:cNvSpPr/>
          <p:nvPr/>
        </p:nvSpPr>
        <p:spPr>
          <a:xfrm>
            <a:off x="945840" y="1654995"/>
            <a:ext cx="10297144" cy="369332"/>
          </a:xfrm>
          <a:prstGeom prst="rect">
            <a:avLst/>
          </a:prstGeom>
        </p:spPr>
        <p:txBody>
          <a:bodyPr wrap="square">
            <a:spAutoFit/>
          </a:bodyPr>
          <a:lstStyle/>
          <a:p>
            <a:pPr algn="ctr" defTabSz="914400"/>
            <a:r>
              <a:rPr lang="ar-SA" sz="1800" dirty="0">
                <a:solidFill>
                  <a:srgbClr val="DDE9EC">
                    <a:lumMod val="75000"/>
                  </a:srgbClr>
                </a:solidFill>
                <a:latin typeface="ArialMT" charset="0"/>
              </a:rPr>
              <a:t>اعمل لترسم بسمة، اعمل لتمسح دمعة، اعمل و أنت تعلم أن الله لا يضيع أجر من أحسن عملا.</a:t>
            </a:r>
            <a:endParaRPr lang="en-US" sz="1800" dirty="0">
              <a:solidFill>
                <a:srgbClr val="DDE9EC">
                  <a:lumMod val="75000"/>
                </a:srgbClr>
              </a:solidFill>
            </a:endParaRPr>
          </a:p>
        </p:txBody>
      </p:sp>
      <p:sp>
        <p:nvSpPr>
          <p:cNvPr id="14" name="Rectangle 13"/>
          <p:cNvSpPr/>
          <p:nvPr/>
        </p:nvSpPr>
        <p:spPr>
          <a:xfrm>
            <a:off x="816669" y="2913426"/>
            <a:ext cx="2181399" cy="2392440"/>
          </a:xfrm>
          <a:prstGeom prst="rect">
            <a:avLst/>
          </a:prstGeom>
        </p:spPr>
        <p:txBody>
          <a:bodyPr wrap="square" lIns="101590" tIns="50795" rIns="101590" bIns="50795">
            <a:spAutoFit/>
          </a:bodyPr>
          <a:lstStyle/>
          <a:p>
            <a:pPr fontAlgn="t">
              <a:lnSpc>
                <a:spcPct val="150000"/>
              </a:lnSpc>
              <a:spcBef>
                <a:spcPct val="20000"/>
              </a:spcBef>
            </a:pPr>
            <a:r>
              <a:rPr lang="en-US" sz="1800" dirty="0">
                <a:solidFill>
                  <a:srgbClr val="DDE9EC">
                    <a:lumMod val="75000"/>
                  </a:srgbClr>
                </a:solidFill>
              </a:rPr>
              <a:t>Females Members:</a:t>
            </a:r>
          </a:p>
          <a:p>
            <a:pPr fontAlgn="t">
              <a:lnSpc>
                <a:spcPct val="150000"/>
              </a:lnSpc>
              <a:spcBef>
                <a:spcPct val="20000"/>
              </a:spcBef>
            </a:pPr>
            <a:r>
              <a:rPr lang="en-US" sz="1800" dirty="0">
                <a:solidFill>
                  <a:srgbClr val="DDE9EC">
                    <a:lumMod val="75000"/>
                  </a:srgbClr>
                </a:solidFill>
              </a:rPr>
              <a:t>Lama </a:t>
            </a:r>
            <a:r>
              <a:rPr lang="en-US" sz="1800" dirty="0" err="1">
                <a:solidFill>
                  <a:srgbClr val="DDE9EC">
                    <a:lumMod val="75000"/>
                  </a:srgbClr>
                </a:solidFill>
              </a:rPr>
              <a:t>Altamimi</a:t>
            </a:r>
            <a:endParaRPr lang="en-US" sz="1800" dirty="0">
              <a:solidFill>
                <a:srgbClr val="DDE9EC">
                  <a:lumMod val="75000"/>
                </a:srgbClr>
              </a:solidFill>
            </a:endParaRPr>
          </a:p>
          <a:p>
            <a:pPr fontAlgn="t">
              <a:lnSpc>
                <a:spcPct val="150000"/>
              </a:lnSpc>
              <a:spcBef>
                <a:spcPct val="20000"/>
              </a:spcBef>
            </a:pPr>
            <a:r>
              <a:rPr lang="en-US" sz="1800" dirty="0" err="1">
                <a:solidFill>
                  <a:srgbClr val="DDE9EC">
                    <a:lumMod val="75000"/>
                  </a:srgbClr>
                </a:solidFill>
              </a:rPr>
              <a:t>Shahd</a:t>
            </a:r>
            <a:r>
              <a:rPr lang="en-US" sz="1800" dirty="0">
                <a:solidFill>
                  <a:srgbClr val="DDE9EC">
                    <a:lumMod val="75000"/>
                  </a:srgbClr>
                </a:solidFill>
              </a:rPr>
              <a:t> </a:t>
            </a:r>
            <a:r>
              <a:rPr lang="en-US" sz="1800" dirty="0" err="1">
                <a:solidFill>
                  <a:srgbClr val="DDE9EC">
                    <a:lumMod val="75000"/>
                  </a:srgbClr>
                </a:solidFill>
              </a:rPr>
              <a:t>Alsowaidan</a:t>
            </a:r>
            <a:r>
              <a:rPr lang="en-US" sz="1800" dirty="0">
                <a:solidFill>
                  <a:srgbClr val="DDE9EC">
                    <a:lumMod val="75000"/>
                  </a:srgbClr>
                </a:solidFill>
              </a:rPr>
              <a:t> </a:t>
            </a:r>
            <a:r>
              <a:rPr lang="en-US" dirty="0"/>
              <a:t>	</a:t>
            </a:r>
          </a:p>
          <a:p>
            <a:pPr fontAlgn="t">
              <a:lnSpc>
                <a:spcPct val="150000"/>
              </a:lnSpc>
              <a:spcBef>
                <a:spcPct val="20000"/>
              </a:spcBef>
            </a:pPr>
            <a:endParaRPr lang="en-US" sz="1800" dirty="0">
              <a:solidFill>
                <a:srgbClr val="DDE9EC">
                  <a:lumMod val="75000"/>
                </a:srgbClr>
              </a:solidFill>
            </a:endParaRPr>
          </a:p>
        </p:txBody>
      </p:sp>
      <p:sp>
        <p:nvSpPr>
          <p:cNvPr id="15" name="Rectangle 14"/>
          <p:cNvSpPr/>
          <p:nvPr/>
        </p:nvSpPr>
        <p:spPr>
          <a:xfrm>
            <a:off x="3142085" y="2913426"/>
            <a:ext cx="2376264" cy="2506317"/>
          </a:xfrm>
          <a:prstGeom prst="rect">
            <a:avLst/>
          </a:prstGeom>
        </p:spPr>
        <p:txBody>
          <a:bodyPr wrap="square" lIns="101590" tIns="50795" rIns="101590" bIns="50795">
            <a:spAutoFit/>
          </a:bodyPr>
          <a:lstStyle/>
          <a:p>
            <a:pPr fontAlgn="t">
              <a:lnSpc>
                <a:spcPct val="150000"/>
              </a:lnSpc>
              <a:spcBef>
                <a:spcPct val="20000"/>
              </a:spcBef>
            </a:pPr>
            <a:r>
              <a:rPr lang="en-US" sz="1800" dirty="0">
                <a:solidFill>
                  <a:srgbClr val="DDE9EC">
                    <a:lumMod val="75000"/>
                  </a:srgbClr>
                </a:solidFill>
              </a:rPr>
              <a:t>Males Members: </a:t>
            </a:r>
          </a:p>
          <a:p>
            <a:pPr fontAlgn="t">
              <a:lnSpc>
                <a:spcPct val="150000"/>
              </a:lnSpc>
              <a:spcBef>
                <a:spcPct val="20000"/>
              </a:spcBef>
            </a:pPr>
            <a:r>
              <a:rPr lang="en-US" sz="1800" dirty="0">
                <a:solidFill>
                  <a:srgbClr val="DDE9EC">
                    <a:lumMod val="75000"/>
                  </a:srgbClr>
                </a:solidFill>
              </a:rPr>
              <a:t>Hassan </a:t>
            </a:r>
            <a:r>
              <a:rPr lang="en-US" sz="1800" dirty="0" err="1">
                <a:solidFill>
                  <a:srgbClr val="DDE9EC">
                    <a:lumMod val="75000"/>
                  </a:srgbClr>
                </a:solidFill>
              </a:rPr>
              <a:t>Alshammari</a:t>
            </a:r>
            <a:endParaRPr lang="en-US" sz="1800" dirty="0">
              <a:solidFill>
                <a:srgbClr val="DDE9EC">
                  <a:lumMod val="75000"/>
                </a:srgbClr>
              </a:solidFill>
            </a:endParaRPr>
          </a:p>
          <a:p>
            <a:pPr fontAlgn="t">
              <a:lnSpc>
                <a:spcPct val="150000"/>
              </a:lnSpc>
              <a:spcBef>
                <a:spcPct val="20000"/>
              </a:spcBef>
            </a:pPr>
            <a:r>
              <a:rPr lang="en-US" sz="1800" dirty="0">
                <a:solidFill>
                  <a:srgbClr val="DDE9EC">
                    <a:lumMod val="75000"/>
                  </a:srgbClr>
                </a:solidFill>
              </a:rPr>
              <a:t>Mohammad </a:t>
            </a:r>
            <a:r>
              <a:rPr lang="en-US" sz="1800" dirty="0" err="1">
                <a:solidFill>
                  <a:srgbClr val="DDE9EC">
                    <a:lumMod val="75000"/>
                  </a:srgbClr>
                </a:solidFill>
              </a:rPr>
              <a:t>almutlaq</a:t>
            </a:r>
            <a:r>
              <a:rPr lang="en-US" sz="1800" dirty="0">
                <a:solidFill>
                  <a:srgbClr val="DDE9EC">
                    <a:lumMod val="75000"/>
                  </a:srgbClr>
                </a:solidFill>
              </a:rPr>
              <a:t> </a:t>
            </a:r>
            <a:r>
              <a:rPr lang="en-US" dirty="0"/>
              <a:t>	</a:t>
            </a:r>
          </a:p>
          <a:p>
            <a:pPr fontAlgn="t">
              <a:lnSpc>
                <a:spcPct val="150000"/>
              </a:lnSpc>
              <a:spcBef>
                <a:spcPct val="20000"/>
              </a:spcBef>
            </a:pPr>
            <a:r>
              <a:rPr lang="en-US" sz="1800" dirty="0">
                <a:solidFill>
                  <a:srgbClr val="DDE9EC">
                    <a:lumMod val="75000"/>
                  </a:srgbClr>
                </a:solidFill>
              </a:rPr>
              <a:t>Basel </a:t>
            </a:r>
            <a:r>
              <a:rPr lang="en-US" sz="1800" dirty="0" err="1">
                <a:solidFill>
                  <a:srgbClr val="DDE9EC">
                    <a:lumMod val="75000"/>
                  </a:srgbClr>
                </a:solidFill>
              </a:rPr>
              <a:t>almeflh</a:t>
            </a:r>
            <a:r>
              <a:rPr lang="en-US" sz="1800" dirty="0">
                <a:solidFill>
                  <a:srgbClr val="DDE9EC">
                    <a:lumMod val="75000"/>
                  </a:srgbClr>
                </a:solidFill>
              </a:rPr>
              <a:t> </a:t>
            </a:r>
            <a:r>
              <a:rPr lang="en-US" dirty="0"/>
              <a:t>	</a:t>
            </a:r>
          </a:p>
          <a:p>
            <a:pPr fontAlgn="t">
              <a:lnSpc>
                <a:spcPct val="150000"/>
              </a:lnSpc>
              <a:spcBef>
                <a:spcPct val="20000"/>
              </a:spcBef>
            </a:pPr>
            <a:endParaRPr lang="en-US" sz="1800" dirty="0">
              <a:solidFill>
                <a:srgbClr val="DDE9EC">
                  <a:lumMod val="75000"/>
                </a:srgbClr>
              </a:solidFill>
            </a:endParaRPr>
          </a:p>
        </p:txBody>
      </p:sp>
      <p:sp>
        <p:nvSpPr>
          <p:cNvPr id="17" name="Rectangle 16"/>
          <p:cNvSpPr/>
          <p:nvPr/>
        </p:nvSpPr>
        <p:spPr>
          <a:xfrm>
            <a:off x="8146058" y="4276772"/>
            <a:ext cx="1944797" cy="400110"/>
          </a:xfrm>
          <a:prstGeom prst="rect">
            <a:avLst/>
          </a:prstGeom>
        </p:spPr>
        <p:txBody>
          <a:bodyPr wrap="square">
            <a:spAutoFit/>
          </a:bodyPr>
          <a:lstStyle/>
          <a:p>
            <a:pPr defTabSz="914400"/>
            <a:r>
              <a:rPr lang="en-US" b="1" dirty="0">
                <a:solidFill>
                  <a:schemeClr val="accent1">
                    <a:lumMod val="75000"/>
                  </a:schemeClr>
                </a:solidFill>
                <a:latin typeface="+mj-lt"/>
                <a:ea typeface="+mj-ea"/>
                <a:cs typeface="+mj-cs"/>
              </a:rPr>
              <a:t>Contact us:</a:t>
            </a:r>
          </a:p>
        </p:txBody>
      </p:sp>
      <p:pic>
        <p:nvPicPr>
          <p:cNvPr id="18" name="Picture 17">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l="25985" t="21850" r="25930" b="22937"/>
          <a:stretch/>
        </p:blipFill>
        <p:spPr>
          <a:xfrm>
            <a:off x="8254652" y="5409259"/>
            <a:ext cx="490813" cy="354476"/>
          </a:xfrm>
          <a:prstGeom prst="rect">
            <a:avLst/>
          </a:prstGeom>
        </p:spPr>
      </p:pic>
      <p:pic>
        <p:nvPicPr>
          <p:cNvPr id="19" name="Picture 18">
            <a:hlinkClick r:id="rId5"/>
          </p:cNvPr>
          <p:cNvPicPr>
            <a:picLocks noChangeAspect="1"/>
          </p:cNvPicPr>
          <p:nvPr/>
        </p:nvPicPr>
        <p:blipFill rotWithShape="1">
          <a:blip r:embed="rId6">
            <a:extLst>
              <a:ext uri="{28A0092B-C50C-407E-A947-70E740481C1C}">
                <a14:useLocalDpi xmlns:a14="http://schemas.microsoft.com/office/drawing/2010/main" val="0"/>
              </a:ext>
            </a:extLst>
          </a:blip>
          <a:srcRect l="26649" t="22721" r="26650" b="22723"/>
          <a:stretch/>
        </p:blipFill>
        <p:spPr>
          <a:xfrm>
            <a:off x="8254652" y="4735673"/>
            <a:ext cx="512901" cy="431941"/>
          </a:xfrm>
          <a:prstGeom prst="rect">
            <a:avLst/>
          </a:prstGeom>
        </p:spPr>
      </p:pic>
      <p:pic>
        <p:nvPicPr>
          <p:cNvPr id="20" name="Picture 19">
            <a:hlinkClick r:id="rId7"/>
          </p:cNvPr>
          <p:cNvPicPr>
            <a:picLocks noChangeAspect="1"/>
          </p:cNvPicPr>
          <p:nvPr/>
        </p:nvPicPr>
        <p:blipFill rotWithShape="1">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l="18500" t="9051" r="18500" b="9051"/>
          <a:stretch/>
        </p:blipFill>
        <p:spPr>
          <a:xfrm>
            <a:off x="9356906" y="4660517"/>
            <a:ext cx="360040" cy="507097"/>
          </a:xfrm>
          <a:prstGeom prst="rect">
            <a:avLst/>
          </a:prstGeom>
        </p:spPr>
      </p:pic>
      <p:pic>
        <p:nvPicPr>
          <p:cNvPr id="21" name="Picture 20">
            <a:hlinkClick r:id="rId9"/>
          </p:cNvPr>
          <p:cNvPicPr>
            <a:picLocks noChangeAspect="1"/>
          </p:cNvPicPr>
          <p:nvPr/>
        </p:nvPicPr>
        <p:blipFill rotWithShape="1">
          <a:blip r:embed="rId10" cstate="print">
            <a:extLst>
              <a:ext uri="{28A0092B-C50C-407E-A947-70E740481C1C}">
                <a14:useLocalDpi xmlns:a14="http://schemas.microsoft.com/office/drawing/2010/main" val="0"/>
              </a:ext>
            </a:extLst>
          </a:blip>
          <a:srcRect l="23540" t="19760" r="23540" b="19761"/>
          <a:stretch/>
        </p:blipFill>
        <p:spPr>
          <a:xfrm>
            <a:off x="9284898" y="5331687"/>
            <a:ext cx="504056" cy="432048"/>
          </a:xfrm>
          <a:prstGeom prst="rect">
            <a:avLst/>
          </a:prstGeom>
        </p:spPr>
      </p:pic>
      <p:sp>
        <p:nvSpPr>
          <p:cNvPr id="22" name="مربع نص 1"/>
          <p:cNvSpPr txBox="1"/>
          <p:nvPr/>
        </p:nvSpPr>
        <p:spPr>
          <a:xfrm>
            <a:off x="612932" y="5473472"/>
            <a:ext cx="5490774" cy="707886"/>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defTabSz="914400"/>
            <a:r>
              <a:rPr lang="en-US" sz="1600" b="1" dirty="0">
                <a:solidFill>
                  <a:schemeClr val="accent1">
                    <a:lumMod val="75000"/>
                  </a:schemeClr>
                </a:solidFill>
                <a:latin typeface="+mj-lt"/>
                <a:ea typeface="+mj-ea"/>
                <a:cs typeface="+mj-cs"/>
              </a:rPr>
              <a:t>References: </a:t>
            </a:r>
          </a:p>
          <a:p>
            <a:pPr marL="285750" indent="-285750" defTabSz="914400">
              <a:buFont typeface="Arial" panose="020B0604020202020204" pitchFamily="34" charset="0"/>
              <a:buChar char="•"/>
            </a:pPr>
            <a:r>
              <a:rPr lang="en-US" sz="1200" dirty="0" smtClean="0">
                <a:solidFill>
                  <a:srgbClr val="464653"/>
                </a:solidFill>
              </a:rPr>
              <a:t>Females </a:t>
            </a:r>
            <a:r>
              <a:rPr lang="en-US" sz="1200" dirty="0">
                <a:solidFill>
                  <a:srgbClr val="464653"/>
                </a:solidFill>
              </a:rPr>
              <a:t>and </a:t>
            </a:r>
            <a:r>
              <a:rPr lang="en-US" sz="1200" dirty="0" smtClean="0">
                <a:solidFill>
                  <a:srgbClr val="464653"/>
                </a:solidFill>
              </a:rPr>
              <a:t>Males </a:t>
            </a:r>
            <a:r>
              <a:rPr lang="en-US" sz="1200" dirty="0">
                <a:solidFill>
                  <a:srgbClr val="464653"/>
                </a:solidFill>
              </a:rPr>
              <a:t>slides.</a:t>
            </a:r>
          </a:p>
          <a:p>
            <a:pPr marL="285750" indent="-285750" defTabSz="914400">
              <a:buFont typeface="Arial" panose="020B0604020202020204" pitchFamily="34" charset="0"/>
              <a:buChar char="•"/>
            </a:pPr>
            <a:r>
              <a:rPr lang="en-US" sz="1200" dirty="0">
                <a:solidFill>
                  <a:srgbClr val="464653"/>
                </a:solidFill>
              </a:rPr>
              <a:t>Guyton and Hall Textbook of Medical Physiology (Thirteenth Edition.)</a:t>
            </a:r>
          </a:p>
        </p:txBody>
      </p:sp>
      <p:pic>
        <p:nvPicPr>
          <p:cNvPr id="23" name="Picture 22">
            <a:hlinkClick r:id="rId11"/>
          </p:cNvPr>
          <p:cNvPicPr>
            <a:picLocks noChangeAspect="1"/>
          </p:cNvPicPr>
          <p:nvPr/>
        </p:nvPicPr>
        <p:blipFill>
          <a:blip r:embed="rId12"/>
          <a:stretch>
            <a:fillRect/>
          </a:stretch>
        </p:blipFill>
        <p:spPr>
          <a:xfrm>
            <a:off x="8436012" y="5763735"/>
            <a:ext cx="1158340" cy="646232"/>
          </a:xfrm>
          <a:prstGeom prst="rect">
            <a:avLst/>
          </a:prstGeom>
        </p:spPr>
      </p:pic>
      <p:pic>
        <p:nvPicPr>
          <p:cNvPr id="24" name="Picture 23">
            <a:hlinkClick r:id="rId13"/>
          </p:cNvPr>
          <p:cNvPicPr>
            <a:picLocks noChangeAspect="1"/>
          </p:cNvPicPr>
          <p:nvPr/>
        </p:nvPicPr>
        <p:blipFill>
          <a:blip r:embed="rId1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0400191" y="5473472"/>
            <a:ext cx="992439" cy="815775"/>
          </a:xfrm>
          <a:prstGeom prst="rect">
            <a:avLst/>
          </a:prstGeom>
        </p:spPr>
      </p:pic>
    </p:spTree>
    <p:extLst>
      <p:ext uri="{BB962C8B-B14F-4D97-AF65-F5344CB8AC3E}">
        <p14:creationId xmlns:p14="http://schemas.microsoft.com/office/powerpoint/2010/main" val="797260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2318054" y="512388"/>
            <a:ext cx="7443889" cy="848865"/>
          </a:xfrm>
          <a:prstGeom prst="foldedCorner">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3200" b="1" dirty="0">
                <a:solidFill>
                  <a:srgbClr val="9FB8CD">
                    <a:lumMod val="75000"/>
                  </a:srgbClr>
                </a:solidFill>
                <a:latin typeface="Arial Black" panose="020B0A04020102020204" pitchFamily="34" charset="0"/>
              </a:rPr>
              <a:t>Physiology of postural reflexes</a:t>
            </a:r>
            <a:endParaRPr lang="en-US" sz="1600" dirty="0"/>
          </a:p>
        </p:txBody>
      </p:sp>
      <p:sp>
        <p:nvSpPr>
          <p:cNvPr id="4" name="Flowchart: Process 3"/>
          <p:cNvSpPr/>
          <p:nvPr/>
        </p:nvSpPr>
        <p:spPr>
          <a:xfrm>
            <a:off x="837828" y="1698622"/>
            <a:ext cx="10289916" cy="4250658"/>
          </a:xfrm>
          <a:prstGeom prst="flowChartProcess">
            <a:avLst/>
          </a:prstGeom>
          <a:solidFill>
            <a:schemeClr val="accent2">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lvl="0"/>
            <a:r>
              <a:rPr lang="en-US" sz="1800" b="1" dirty="0">
                <a:solidFill>
                  <a:schemeClr val="accent1">
                    <a:lumMod val="75000"/>
                  </a:schemeClr>
                </a:solidFill>
              </a:rPr>
              <a:t>Objectives:</a:t>
            </a:r>
          </a:p>
          <a:p>
            <a:endParaRPr lang="en-US" dirty="0"/>
          </a:p>
          <a:p>
            <a:pPr marL="457200" indent="-457200">
              <a:buFont typeface="+mj-lt"/>
              <a:buAutoNum type="arabicPeriod"/>
            </a:pPr>
            <a:r>
              <a:rPr lang="en-US" dirty="0">
                <a:solidFill>
                  <a:schemeClr val="tx2"/>
                </a:solidFill>
              </a:rPr>
              <a:t>Postural reflexes are needed to keep the body in a proper position while standing, moving. When body posture is suddenly altered it is corrected by </a:t>
            </a:r>
            <a:r>
              <a:rPr lang="en-US" dirty="0" smtClean="0">
                <a:solidFill>
                  <a:schemeClr val="tx2"/>
                </a:solidFill>
              </a:rPr>
              <a:t>Sevier </a:t>
            </a:r>
            <a:r>
              <a:rPr lang="en-US" dirty="0">
                <a:solidFill>
                  <a:schemeClr val="tx2"/>
                </a:solidFill>
              </a:rPr>
              <a:t>reflexes. These reflexes are operating at spinal cord, medulla, mid-brain and cortical levels. To make the reflex movements smooth cerebellum, basal ganglia and vestibular apparatus are needed. Students are required to know posture-regulating parts of CNS. </a:t>
            </a:r>
            <a:endParaRPr lang="en-US" dirty="0" smtClean="0">
              <a:solidFill>
                <a:schemeClr val="tx2"/>
              </a:solidFill>
            </a:endParaRPr>
          </a:p>
          <a:p>
            <a:pPr marL="457200" indent="-457200">
              <a:buFont typeface="+mj-lt"/>
              <a:buAutoNum type="arabicPeriod"/>
            </a:pPr>
            <a:endParaRPr lang="en-US" dirty="0">
              <a:solidFill>
                <a:schemeClr val="tx2"/>
              </a:solidFill>
            </a:endParaRPr>
          </a:p>
          <a:p>
            <a:pPr marL="457200" indent="-457200">
              <a:buFont typeface="+mj-lt"/>
              <a:buAutoNum type="arabicPeriod"/>
            </a:pPr>
            <a:endParaRPr lang="en-US" dirty="0" smtClean="0">
              <a:solidFill>
                <a:schemeClr val="tx2"/>
              </a:solidFill>
            </a:endParaRPr>
          </a:p>
          <a:p>
            <a:pPr marL="457200" indent="-457200">
              <a:buFont typeface="+mj-lt"/>
              <a:buAutoNum type="arabicPeriod"/>
            </a:pPr>
            <a:endParaRPr lang="en-US" dirty="0">
              <a:solidFill>
                <a:schemeClr val="tx2"/>
              </a:solidFill>
            </a:endParaRPr>
          </a:p>
          <a:p>
            <a:pPr marL="457200" indent="-457200">
              <a:buFont typeface="+mj-lt"/>
              <a:buAutoNum type="arabicPeriod"/>
            </a:pPr>
            <a:endParaRPr lang="en-US" dirty="0" smtClean="0">
              <a:solidFill>
                <a:schemeClr val="tx2"/>
              </a:solidFill>
            </a:endParaRPr>
          </a:p>
          <a:p>
            <a:pPr marL="457200" indent="-457200">
              <a:buFont typeface="+mj-lt"/>
              <a:buAutoNum type="arabicPeriod"/>
            </a:pPr>
            <a:endParaRPr lang="en-US" dirty="0">
              <a:solidFill>
                <a:schemeClr val="tx2"/>
              </a:solidFill>
            </a:endParaRPr>
          </a:p>
        </p:txBody>
      </p:sp>
      <p:sp>
        <p:nvSpPr>
          <p:cNvPr id="10" name="Rectangle 9"/>
          <p:cNvSpPr/>
          <p:nvPr/>
        </p:nvSpPr>
        <p:spPr>
          <a:xfrm>
            <a:off x="-1"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1" name="Rectangle 10"/>
          <p:cNvSpPr/>
          <p:nvPr/>
        </p:nvSpPr>
        <p:spPr>
          <a:xfrm>
            <a:off x="12082932"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2" name="Rectangle 11"/>
          <p:cNvSpPr/>
          <p:nvPr/>
        </p:nvSpPr>
        <p:spPr>
          <a:xfrm>
            <a:off x="108829" y="6748278"/>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3" name="Rectangle 12"/>
          <p:cNvSpPr/>
          <p:nvPr/>
        </p:nvSpPr>
        <p:spPr>
          <a:xfrm>
            <a:off x="108829" y="893"/>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2" name="Slide Number Placeholder 1"/>
          <p:cNvSpPr>
            <a:spLocks noGrp="1"/>
          </p:cNvSpPr>
          <p:nvPr>
            <p:ph type="sldNum" sz="quarter" idx="12"/>
          </p:nvPr>
        </p:nvSpPr>
        <p:spPr/>
        <p:txBody>
          <a:bodyPr/>
          <a:lstStyle/>
          <a:p>
            <a:fld id="{4929A69E-7D8F-4515-9605-0315ABD4F316}" type="slidenum">
              <a:rPr lang="en-US" smtClean="0"/>
              <a:t>2</a:t>
            </a:fld>
            <a:endParaRPr lang="en-US" dirty="0"/>
          </a:p>
        </p:txBody>
      </p:sp>
    </p:spTree>
    <p:extLst>
      <p:ext uri="{BB962C8B-B14F-4D97-AF65-F5344CB8AC3E}">
        <p14:creationId xmlns:p14="http://schemas.microsoft.com/office/powerpoint/2010/main" val="1805047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What is posture?</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3</a:t>
            </a:fld>
            <a:endParaRPr lang="en-US" dirty="0"/>
          </a:p>
        </p:txBody>
      </p:sp>
      <p:sp>
        <p:nvSpPr>
          <p:cNvPr id="4" name="Content Placeholder 3"/>
          <p:cNvSpPr>
            <a:spLocks noGrp="1"/>
          </p:cNvSpPr>
          <p:nvPr>
            <p:ph sz="quarter" idx="1"/>
          </p:nvPr>
        </p:nvSpPr>
        <p:spPr>
          <a:xfrm>
            <a:off x="609442" y="1450776"/>
            <a:ext cx="5387461" cy="4706184"/>
          </a:xfrm>
        </p:spPr>
        <p:txBody>
          <a:bodyPr>
            <a:normAutofit/>
          </a:bodyPr>
          <a:lstStyle/>
          <a:p>
            <a:r>
              <a:rPr lang="en-US" sz="1800" dirty="0"/>
              <a:t>Posture is the attitude taken by the body in any particular situation like standing posture, sitting posture, etc.. Even during movement, there is a continuously changing  posture.</a:t>
            </a:r>
          </a:p>
          <a:p>
            <a:endParaRPr lang="en-US" sz="1800" dirty="0"/>
          </a:p>
          <a:p>
            <a:r>
              <a:rPr lang="en-US" sz="1800" dirty="0"/>
              <a:t>The basis of posture is the ability to keep certain group of muscles in sustained contraction for long periods.  Variation in the degree of contraction and tone in different groups of muscle decides the posture of the individual.</a:t>
            </a:r>
          </a:p>
          <a:p>
            <a:endParaRPr lang="en-US" sz="1800" dirty="0"/>
          </a:p>
        </p:txBody>
      </p:sp>
      <p:sp>
        <p:nvSpPr>
          <p:cNvPr id="5" name="Content Placeholder 4"/>
          <p:cNvSpPr>
            <a:spLocks noGrp="1"/>
          </p:cNvSpPr>
          <p:nvPr>
            <p:ph sz="quarter" idx="2"/>
          </p:nvPr>
        </p:nvSpPr>
        <p:spPr>
          <a:xfrm>
            <a:off x="6157122" y="1451174"/>
            <a:ext cx="5387461" cy="5146177"/>
          </a:xfrm>
        </p:spPr>
        <p:txBody>
          <a:bodyPr>
            <a:normAutofit/>
          </a:bodyPr>
          <a:lstStyle/>
          <a:p>
            <a:pPr>
              <a:lnSpc>
                <a:spcPct val="150000"/>
              </a:lnSpc>
            </a:pPr>
            <a:r>
              <a:rPr lang="en-US" sz="1600" dirty="0"/>
              <a:t>It is maintenance of upright position against  gravity </a:t>
            </a:r>
            <a:r>
              <a:rPr lang="en-US" sz="1600" dirty="0">
                <a:solidFill>
                  <a:schemeClr val="accent2">
                    <a:lumMod val="75000"/>
                  </a:schemeClr>
                </a:solidFill>
              </a:rPr>
              <a:t>(center of body is needed to </a:t>
            </a:r>
            <a:r>
              <a:rPr lang="en-US" sz="1600" dirty="0" smtClean="0">
                <a:solidFill>
                  <a:schemeClr val="accent2">
                    <a:lumMod val="75000"/>
                  </a:schemeClr>
                </a:solidFill>
              </a:rPr>
              <a:t>be between </a:t>
            </a:r>
            <a:r>
              <a:rPr lang="en-US" sz="1600" dirty="0">
                <a:solidFill>
                  <a:schemeClr val="accent2">
                    <a:lumMod val="75000"/>
                  </a:schemeClr>
                </a:solidFill>
              </a:rPr>
              <a:t>the </a:t>
            </a:r>
            <a:r>
              <a:rPr lang="en-US" sz="1600" dirty="0" smtClean="0">
                <a:solidFill>
                  <a:schemeClr val="accent2">
                    <a:lumMod val="75000"/>
                  </a:schemeClr>
                </a:solidFill>
              </a:rPr>
              <a:t>legs</a:t>
            </a:r>
            <a:r>
              <a:rPr lang="en-US" sz="1600" dirty="0">
                <a:solidFill>
                  <a:schemeClr val="accent2">
                    <a:lumMod val="75000"/>
                  </a:schemeClr>
                </a:solidFill>
              </a:rPr>
              <a:t>) </a:t>
            </a:r>
            <a:r>
              <a:rPr lang="en-US" sz="1600" dirty="0"/>
              <a:t>it needs	anti-</a:t>
            </a:r>
            <a:r>
              <a:rPr lang="en-US" sz="1600" dirty="0" err="1"/>
              <a:t>garvity</a:t>
            </a:r>
            <a:r>
              <a:rPr lang="en-US" sz="1600" dirty="0"/>
              <a:t> </a:t>
            </a:r>
            <a:r>
              <a:rPr lang="en-US" sz="1600" dirty="0" smtClean="0"/>
              <a:t>muscles </a:t>
            </a:r>
            <a:r>
              <a:rPr lang="en-US" sz="1600" dirty="0" smtClean="0">
                <a:solidFill>
                  <a:srgbClr val="00B050"/>
                </a:solidFill>
              </a:rPr>
              <a:t>(Extensor muscles).</a:t>
            </a:r>
            <a:endParaRPr lang="en-US" sz="1600" dirty="0">
              <a:solidFill>
                <a:srgbClr val="00B050"/>
              </a:solidFill>
            </a:endParaRPr>
          </a:p>
          <a:p>
            <a:pPr>
              <a:lnSpc>
                <a:spcPct val="150000"/>
              </a:lnSpc>
            </a:pPr>
            <a:r>
              <a:rPr lang="en-US" sz="1600" dirty="0"/>
              <a:t>Up-right posture need postural </a:t>
            </a:r>
            <a:r>
              <a:rPr lang="en-US" sz="1600" dirty="0" smtClean="0"/>
              <a:t>reflexes.</a:t>
            </a:r>
            <a:endParaRPr lang="en-US" sz="1600" dirty="0"/>
          </a:p>
          <a:p>
            <a:pPr>
              <a:lnSpc>
                <a:spcPct val="150000"/>
              </a:lnSpc>
            </a:pPr>
            <a:r>
              <a:rPr lang="en-US" sz="1600" dirty="0"/>
              <a:t>Posture depends on muscle tone (stretch reflex) ( basic postural reflex</a:t>
            </a:r>
            <a:r>
              <a:rPr lang="en-US" sz="1600" dirty="0" smtClean="0"/>
              <a:t>).</a:t>
            </a:r>
            <a:endParaRPr lang="en-US" sz="1600" dirty="0"/>
          </a:p>
          <a:p>
            <a:pPr>
              <a:lnSpc>
                <a:spcPct val="150000"/>
              </a:lnSpc>
            </a:pPr>
            <a:r>
              <a:rPr lang="en-US" sz="1600" dirty="0">
                <a:solidFill>
                  <a:schemeClr val="accent2">
                    <a:lumMod val="75000"/>
                  </a:schemeClr>
                </a:solidFill>
              </a:rPr>
              <a:t>The main pathways concerned with  posture are:</a:t>
            </a:r>
          </a:p>
          <a:p>
            <a:pPr lvl="1">
              <a:lnSpc>
                <a:spcPct val="150000"/>
              </a:lnSpc>
            </a:pPr>
            <a:r>
              <a:rPr lang="en-US" sz="1600" dirty="0">
                <a:solidFill>
                  <a:schemeClr val="bg2">
                    <a:lumMod val="75000"/>
                  </a:schemeClr>
                </a:solidFill>
              </a:rPr>
              <a:t>Medial tracts: </a:t>
            </a:r>
            <a:r>
              <a:rPr lang="en-US" sz="1600" dirty="0"/>
              <a:t>control proximal limbs &amp;  axial muscles for posture &amp; gross  </a:t>
            </a:r>
            <a:r>
              <a:rPr lang="en-US" sz="1600" dirty="0" smtClean="0"/>
              <a:t>movements.</a:t>
            </a:r>
            <a:endParaRPr lang="en-US" sz="1600" dirty="0"/>
          </a:p>
          <a:p>
            <a:pPr lvl="1">
              <a:lnSpc>
                <a:spcPct val="150000"/>
              </a:lnSpc>
            </a:pPr>
            <a:r>
              <a:rPr lang="en-US" sz="1600" dirty="0">
                <a:solidFill>
                  <a:schemeClr val="bg2">
                    <a:lumMod val="75000"/>
                  </a:schemeClr>
                </a:solidFill>
              </a:rPr>
              <a:t>Lateral pathways:  </a:t>
            </a:r>
            <a:r>
              <a:rPr lang="en-US" sz="1600" dirty="0"/>
              <a:t>as </a:t>
            </a:r>
            <a:r>
              <a:rPr lang="en-US" sz="1600" dirty="0" smtClean="0"/>
              <a:t>corticospinal-</a:t>
            </a:r>
            <a:r>
              <a:rPr lang="en-US" sz="1600" dirty="0" err="1" smtClean="0"/>
              <a:t>rubrospinal</a:t>
            </a:r>
            <a:r>
              <a:rPr lang="en-US" sz="1600" dirty="0" smtClean="0"/>
              <a:t> control </a:t>
            </a:r>
            <a:r>
              <a:rPr lang="en-US" sz="1600" dirty="0"/>
              <a:t>distal limbs.</a:t>
            </a:r>
          </a:p>
          <a:p>
            <a:pPr>
              <a:lnSpc>
                <a:spcPct val="150000"/>
              </a:lnSpc>
            </a:pPr>
            <a:endParaRPr lang="en-US" sz="1600" dirty="0"/>
          </a:p>
        </p:txBody>
      </p:sp>
      <p:cxnSp>
        <p:nvCxnSpPr>
          <p:cNvPr id="7" name="Straight Connector 6"/>
          <p:cNvCxnSpPr>
            <a:stCxn id="2" idx="2"/>
          </p:cNvCxnSpPr>
          <p:nvPr/>
        </p:nvCxnSpPr>
        <p:spPr>
          <a:xfrm flipH="1">
            <a:off x="6094412" y="1143000"/>
            <a:ext cx="2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8" name="TextBox 7"/>
          <p:cNvSpPr txBox="1"/>
          <p:nvPr/>
        </p:nvSpPr>
        <p:spPr>
          <a:xfrm>
            <a:off x="3502124" y="114300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
        <p:nvSpPr>
          <p:cNvPr id="9" name="TextBox 8"/>
          <p:cNvSpPr txBox="1"/>
          <p:nvPr/>
        </p:nvSpPr>
        <p:spPr>
          <a:xfrm>
            <a:off x="6094412" y="1142999"/>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3313152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Postural reflex</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4</a:t>
            </a:fld>
            <a:endParaRPr lang="en-US" dirty="0"/>
          </a:p>
        </p:txBody>
      </p:sp>
      <p:sp>
        <p:nvSpPr>
          <p:cNvPr id="4" name="Content Placeholder 3"/>
          <p:cNvSpPr>
            <a:spLocks noGrp="1"/>
          </p:cNvSpPr>
          <p:nvPr>
            <p:ph sz="quarter" idx="1"/>
          </p:nvPr>
        </p:nvSpPr>
        <p:spPr>
          <a:xfrm>
            <a:off x="609460" y="1260386"/>
            <a:ext cx="10969943" cy="4937760"/>
          </a:xfrm>
        </p:spPr>
        <p:txBody>
          <a:bodyPr>
            <a:normAutofit/>
          </a:bodyPr>
          <a:lstStyle/>
          <a:p>
            <a:r>
              <a:rPr lang="en-US" sz="1800" spc="-5" dirty="0" smtClean="0">
                <a:solidFill>
                  <a:schemeClr val="accent2">
                    <a:lumMod val="75000"/>
                  </a:schemeClr>
                </a:solidFill>
                <a:cs typeface="Arial"/>
              </a:rPr>
              <a:t>These </a:t>
            </a:r>
            <a:r>
              <a:rPr lang="en-US" sz="1800" dirty="0" smtClean="0">
                <a:solidFill>
                  <a:schemeClr val="accent2">
                    <a:lumMod val="75000"/>
                  </a:schemeClr>
                </a:solidFill>
                <a:cs typeface="Arial"/>
              </a:rPr>
              <a:t>reflexes resist </a:t>
            </a:r>
            <a:r>
              <a:rPr lang="en-US" sz="1800" spc="-5" dirty="0" smtClean="0">
                <a:solidFill>
                  <a:schemeClr val="accent2">
                    <a:lumMod val="75000"/>
                  </a:schemeClr>
                </a:solidFill>
                <a:cs typeface="Arial"/>
              </a:rPr>
              <a:t>displacement of the </a:t>
            </a:r>
            <a:r>
              <a:rPr lang="en-US" sz="1800" dirty="0" smtClean="0">
                <a:solidFill>
                  <a:schemeClr val="accent2">
                    <a:lumMod val="75000"/>
                  </a:schemeClr>
                </a:solidFill>
                <a:cs typeface="Arial"/>
              </a:rPr>
              <a:t>body </a:t>
            </a:r>
            <a:r>
              <a:rPr lang="en-US" sz="1800" spc="-5" dirty="0" smtClean="0">
                <a:solidFill>
                  <a:schemeClr val="accent2">
                    <a:lumMod val="75000"/>
                  </a:schemeClr>
                </a:solidFill>
                <a:cs typeface="Arial"/>
              </a:rPr>
              <a:t>caused by gravity or </a:t>
            </a:r>
            <a:r>
              <a:rPr lang="en-US" sz="1800" dirty="0" smtClean="0">
                <a:solidFill>
                  <a:schemeClr val="accent2">
                    <a:lumMod val="75000"/>
                  </a:schemeClr>
                </a:solidFill>
                <a:cs typeface="Arial"/>
              </a:rPr>
              <a:t>acceleratory forces, </a:t>
            </a:r>
            <a:r>
              <a:rPr lang="en-US" sz="1800" spc="-5" dirty="0" smtClean="0">
                <a:solidFill>
                  <a:schemeClr val="accent2">
                    <a:lumMod val="75000"/>
                  </a:schemeClr>
                </a:solidFill>
                <a:cs typeface="Arial"/>
              </a:rPr>
              <a:t>and  </a:t>
            </a:r>
            <a:r>
              <a:rPr lang="en-US" sz="1800" dirty="0" smtClean="0">
                <a:solidFill>
                  <a:schemeClr val="accent2">
                    <a:lumMod val="75000"/>
                  </a:schemeClr>
                </a:solidFill>
                <a:cs typeface="Arial"/>
              </a:rPr>
              <a:t>they have </a:t>
            </a:r>
            <a:r>
              <a:rPr lang="en-US" sz="1800" spc="-5" dirty="0" smtClean="0">
                <a:solidFill>
                  <a:schemeClr val="accent2">
                    <a:lumMod val="75000"/>
                  </a:schemeClr>
                </a:solidFill>
                <a:cs typeface="Arial"/>
              </a:rPr>
              <a:t>the following</a:t>
            </a:r>
            <a:r>
              <a:rPr lang="en-US" sz="1800" spc="-30" dirty="0" smtClean="0">
                <a:solidFill>
                  <a:schemeClr val="accent2">
                    <a:lumMod val="75000"/>
                  </a:schemeClr>
                </a:solidFill>
                <a:cs typeface="Arial"/>
              </a:rPr>
              <a:t> </a:t>
            </a:r>
            <a:r>
              <a:rPr lang="en-US" sz="1800" dirty="0" smtClean="0">
                <a:solidFill>
                  <a:schemeClr val="accent2">
                    <a:lumMod val="75000"/>
                  </a:schemeClr>
                </a:solidFill>
                <a:cs typeface="Arial"/>
              </a:rPr>
              <a:t>functions:</a:t>
            </a:r>
          </a:p>
          <a:p>
            <a:endParaRPr lang="en-US" sz="1800" dirty="0">
              <a:solidFill>
                <a:schemeClr val="accent2">
                  <a:lumMod val="75000"/>
                </a:schemeClr>
              </a:solidFill>
              <a:cs typeface="Arial"/>
            </a:endParaRPr>
          </a:p>
          <a:p>
            <a:endParaRPr lang="en-US" sz="1800" dirty="0" smtClean="0">
              <a:solidFill>
                <a:schemeClr val="accent2">
                  <a:lumMod val="75000"/>
                </a:schemeClr>
              </a:solidFill>
              <a:cs typeface="Arial"/>
            </a:endParaRPr>
          </a:p>
          <a:p>
            <a:endParaRPr lang="en-US" sz="1800" dirty="0">
              <a:solidFill>
                <a:schemeClr val="accent2">
                  <a:lumMod val="75000"/>
                </a:schemeClr>
              </a:solidFill>
              <a:cs typeface="Arial"/>
            </a:endParaRPr>
          </a:p>
          <a:p>
            <a:endParaRPr lang="en-US" sz="1800" dirty="0" smtClean="0">
              <a:solidFill>
                <a:schemeClr val="accent2">
                  <a:lumMod val="75000"/>
                </a:schemeClr>
              </a:solidFill>
              <a:cs typeface="Arial"/>
            </a:endParaRPr>
          </a:p>
          <a:p>
            <a:endParaRPr lang="en-US" sz="1800" dirty="0">
              <a:solidFill>
                <a:schemeClr val="accent2">
                  <a:lumMod val="75000"/>
                </a:schemeClr>
              </a:solidFill>
              <a:cs typeface="Arial"/>
            </a:endParaRPr>
          </a:p>
          <a:p>
            <a:endParaRPr lang="en-US" sz="1800" dirty="0" smtClean="0">
              <a:solidFill>
                <a:schemeClr val="accent2">
                  <a:lumMod val="75000"/>
                </a:schemeClr>
              </a:solidFill>
              <a:cs typeface="Arial"/>
            </a:endParaRPr>
          </a:p>
          <a:p>
            <a:endParaRPr lang="en-US" sz="1800" dirty="0">
              <a:solidFill>
                <a:schemeClr val="accent2">
                  <a:lumMod val="75000"/>
                </a:schemeClr>
              </a:solidFill>
              <a:cs typeface="Arial"/>
            </a:endParaRPr>
          </a:p>
          <a:p>
            <a:endParaRPr lang="en-US" sz="1800" dirty="0" smtClean="0">
              <a:solidFill>
                <a:schemeClr val="accent2">
                  <a:lumMod val="75000"/>
                </a:schemeClr>
              </a:solidFill>
              <a:cs typeface="Arial"/>
            </a:endParaRPr>
          </a:p>
          <a:p>
            <a:pPr marL="0" indent="0">
              <a:buNone/>
            </a:pPr>
            <a:endParaRPr lang="en-US" sz="1800" dirty="0" smtClean="0">
              <a:solidFill>
                <a:schemeClr val="accent2">
                  <a:lumMod val="75000"/>
                </a:schemeClr>
              </a:solidFill>
              <a:cs typeface="Arial"/>
            </a:endParaRPr>
          </a:p>
          <a:p>
            <a:r>
              <a:rPr lang="en-US" sz="1800" dirty="0">
                <a:solidFill>
                  <a:srgbClr val="00B050"/>
                </a:solidFill>
              </a:rPr>
              <a:t>Studied over animals by cutting the centers above the tested </a:t>
            </a:r>
            <a:r>
              <a:rPr lang="en-US" sz="1800" dirty="0" smtClean="0">
                <a:solidFill>
                  <a:srgbClr val="00B050"/>
                </a:solidFill>
              </a:rPr>
              <a:t>area.</a:t>
            </a:r>
            <a:endParaRPr lang="en-US" sz="1800" dirty="0">
              <a:solidFill>
                <a:srgbClr val="00B050"/>
              </a:solidFill>
            </a:endParaRPr>
          </a:p>
          <a:p>
            <a:endParaRPr lang="en-US" sz="1800" dirty="0" smtClean="0">
              <a:solidFill>
                <a:schemeClr val="accent2">
                  <a:lumMod val="75000"/>
                </a:schemeClr>
              </a:solidFill>
              <a:cs typeface="Arial"/>
            </a:endParaRPr>
          </a:p>
          <a:p>
            <a:endParaRPr lang="en-US" sz="1800" dirty="0"/>
          </a:p>
        </p:txBody>
      </p:sp>
      <p:sp>
        <p:nvSpPr>
          <p:cNvPr id="5" name="TextBox 4"/>
          <p:cNvSpPr txBox="1"/>
          <p:nvPr/>
        </p:nvSpPr>
        <p:spPr>
          <a:xfrm>
            <a:off x="9596537" y="-10497"/>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grpSp>
        <p:nvGrpSpPr>
          <p:cNvPr id="7" name="Group 6"/>
          <p:cNvGrpSpPr/>
          <p:nvPr/>
        </p:nvGrpSpPr>
        <p:grpSpPr>
          <a:xfrm>
            <a:off x="3571151" y="1916832"/>
            <a:ext cx="5046560" cy="3236135"/>
            <a:chOff x="1436246" y="2567016"/>
            <a:chExt cx="5046560" cy="3236135"/>
          </a:xfrm>
        </p:grpSpPr>
        <p:sp>
          <p:nvSpPr>
            <p:cNvPr id="8" name="Freeform 7"/>
            <p:cNvSpPr/>
            <p:nvPr/>
          </p:nvSpPr>
          <p:spPr>
            <a:xfrm>
              <a:off x="3697477" y="3200205"/>
              <a:ext cx="489897" cy="91440"/>
            </a:xfrm>
            <a:custGeom>
              <a:avLst/>
              <a:gdLst>
                <a:gd name="connsiteX0" fmla="*/ 0 w 489897"/>
                <a:gd name="connsiteY0" fmla="*/ 45720 h 91440"/>
                <a:gd name="connsiteX1" fmla="*/ 489897 w 489897"/>
                <a:gd name="connsiteY1" fmla="*/ 45720 h 91440"/>
              </a:gdLst>
              <a:ahLst/>
              <a:cxnLst>
                <a:cxn ang="0">
                  <a:pos x="connsiteX0" y="connsiteY0"/>
                </a:cxn>
                <a:cxn ang="0">
                  <a:pos x="connsiteX1" y="connsiteY1"/>
                </a:cxn>
              </a:cxnLst>
              <a:rect l="l" t="t" r="r" b="b"/>
              <a:pathLst>
                <a:path w="489897" h="91440">
                  <a:moveTo>
                    <a:pt x="0" y="45720"/>
                  </a:moveTo>
                  <a:lnTo>
                    <a:pt x="489897" y="45720"/>
                  </a:lnTo>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244637" tIns="43118" rIns="244636" bIns="43118" numCol="1" spcCol="1270" anchor="ctr" anchorCtr="0">
              <a:noAutofit/>
            </a:bodyPr>
            <a:lstStyle/>
            <a:p>
              <a:pPr lvl="0" algn="ctr" defTabSz="711200">
                <a:lnSpc>
                  <a:spcPct val="90000"/>
                </a:lnSpc>
                <a:spcBef>
                  <a:spcPct val="0"/>
                </a:spcBef>
                <a:spcAft>
                  <a:spcPct val="35000"/>
                </a:spcAft>
              </a:pPr>
              <a:endParaRPr lang="en-US" sz="1600" kern="1200"/>
            </a:p>
          </p:txBody>
        </p:sp>
        <p:sp>
          <p:nvSpPr>
            <p:cNvPr id="9" name="Freeform 8"/>
            <p:cNvSpPr/>
            <p:nvPr/>
          </p:nvSpPr>
          <p:spPr>
            <a:xfrm>
              <a:off x="1436246" y="2567016"/>
              <a:ext cx="2263031" cy="1357819"/>
            </a:xfrm>
            <a:custGeom>
              <a:avLst/>
              <a:gdLst>
                <a:gd name="connsiteX0" fmla="*/ 0 w 2263031"/>
                <a:gd name="connsiteY0" fmla="*/ 0 h 1357819"/>
                <a:gd name="connsiteX1" fmla="*/ 2263031 w 2263031"/>
                <a:gd name="connsiteY1" fmla="*/ 0 h 1357819"/>
                <a:gd name="connsiteX2" fmla="*/ 2263031 w 2263031"/>
                <a:gd name="connsiteY2" fmla="*/ 1357819 h 1357819"/>
                <a:gd name="connsiteX3" fmla="*/ 0 w 2263031"/>
                <a:gd name="connsiteY3" fmla="*/ 1357819 h 1357819"/>
                <a:gd name="connsiteX4" fmla="*/ 0 w 2263031"/>
                <a:gd name="connsiteY4" fmla="*/ 0 h 1357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031" h="1357819">
                  <a:moveTo>
                    <a:pt x="0" y="0"/>
                  </a:moveTo>
                  <a:lnTo>
                    <a:pt x="2263031" y="0"/>
                  </a:lnTo>
                  <a:lnTo>
                    <a:pt x="2263031" y="1357819"/>
                  </a:lnTo>
                  <a:lnTo>
                    <a:pt x="0" y="1357819"/>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cs typeface="Arial"/>
                </a:rPr>
                <a:t>1. Maintenance </a:t>
              </a:r>
              <a:r>
                <a:rPr lang="en-US" sz="1600" kern="1200" spc="-5" dirty="0" smtClean="0">
                  <a:cs typeface="Arial"/>
                </a:rPr>
                <a:t>of the </a:t>
              </a:r>
              <a:r>
                <a:rPr lang="en-US" sz="1600" kern="1200" dirty="0" smtClean="0">
                  <a:cs typeface="Arial"/>
                </a:rPr>
                <a:t>upright posture of the</a:t>
              </a:r>
              <a:r>
                <a:rPr lang="en-US" sz="1600" kern="1200" spc="-40" dirty="0" smtClean="0">
                  <a:cs typeface="Arial"/>
                </a:rPr>
                <a:t> </a:t>
              </a:r>
              <a:r>
                <a:rPr lang="en-US" sz="1600" kern="1200" spc="-5" dirty="0" smtClean="0">
                  <a:cs typeface="Arial"/>
                </a:rPr>
                <a:t>body.</a:t>
              </a:r>
              <a:endParaRPr lang="en-US" sz="1600" kern="1200" dirty="0"/>
            </a:p>
          </p:txBody>
        </p:sp>
        <p:sp>
          <p:nvSpPr>
            <p:cNvPr id="10" name="Freeform 9"/>
            <p:cNvSpPr/>
            <p:nvPr/>
          </p:nvSpPr>
          <p:spPr>
            <a:xfrm>
              <a:off x="2567761" y="3923035"/>
              <a:ext cx="2783529" cy="489897"/>
            </a:xfrm>
            <a:custGeom>
              <a:avLst/>
              <a:gdLst>
                <a:gd name="connsiteX0" fmla="*/ 2783529 w 2783529"/>
                <a:gd name="connsiteY0" fmla="*/ 0 h 489897"/>
                <a:gd name="connsiteX1" fmla="*/ 2783529 w 2783529"/>
                <a:gd name="connsiteY1" fmla="*/ 262048 h 489897"/>
                <a:gd name="connsiteX2" fmla="*/ 0 w 2783529"/>
                <a:gd name="connsiteY2" fmla="*/ 262048 h 489897"/>
                <a:gd name="connsiteX3" fmla="*/ 0 w 2783529"/>
                <a:gd name="connsiteY3" fmla="*/ 489897 h 489897"/>
              </a:gdLst>
              <a:ahLst/>
              <a:cxnLst>
                <a:cxn ang="0">
                  <a:pos x="connsiteX0" y="connsiteY0"/>
                </a:cxn>
                <a:cxn ang="0">
                  <a:pos x="connsiteX1" y="connsiteY1"/>
                </a:cxn>
                <a:cxn ang="0">
                  <a:pos x="connsiteX2" y="connsiteY2"/>
                </a:cxn>
                <a:cxn ang="0">
                  <a:pos x="connsiteX3" y="connsiteY3"/>
                </a:cxn>
              </a:cxnLst>
              <a:rect l="l" t="t" r="r" b="b"/>
              <a:pathLst>
                <a:path w="2783529" h="489897">
                  <a:moveTo>
                    <a:pt x="2783529" y="0"/>
                  </a:moveTo>
                  <a:lnTo>
                    <a:pt x="2783529" y="262048"/>
                  </a:lnTo>
                  <a:lnTo>
                    <a:pt x="0" y="262048"/>
                  </a:lnTo>
                  <a:lnTo>
                    <a:pt x="0" y="489897"/>
                  </a:lnTo>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333671" tIns="242346" rIns="1333670" bIns="242347" numCol="1" spcCol="1270" anchor="ctr" anchorCtr="0">
              <a:noAutofit/>
            </a:bodyPr>
            <a:lstStyle/>
            <a:p>
              <a:pPr lvl="0" algn="ctr" defTabSz="711200">
                <a:lnSpc>
                  <a:spcPct val="90000"/>
                </a:lnSpc>
                <a:spcBef>
                  <a:spcPct val="0"/>
                </a:spcBef>
                <a:spcAft>
                  <a:spcPct val="35000"/>
                </a:spcAft>
              </a:pPr>
              <a:endParaRPr lang="en-US" sz="1600" kern="1200"/>
            </a:p>
          </p:txBody>
        </p:sp>
        <p:sp>
          <p:nvSpPr>
            <p:cNvPr id="11" name="Freeform 10"/>
            <p:cNvSpPr/>
            <p:nvPr/>
          </p:nvSpPr>
          <p:spPr>
            <a:xfrm>
              <a:off x="4219775" y="2567016"/>
              <a:ext cx="2263031" cy="1357819"/>
            </a:xfrm>
            <a:custGeom>
              <a:avLst/>
              <a:gdLst>
                <a:gd name="connsiteX0" fmla="*/ 0 w 2263031"/>
                <a:gd name="connsiteY0" fmla="*/ 0 h 1357819"/>
                <a:gd name="connsiteX1" fmla="*/ 2263031 w 2263031"/>
                <a:gd name="connsiteY1" fmla="*/ 0 h 1357819"/>
                <a:gd name="connsiteX2" fmla="*/ 2263031 w 2263031"/>
                <a:gd name="connsiteY2" fmla="*/ 1357819 h 1357819"/>
                <a:gd name="connsiteX3" fmla="*/ 0 w 2263031"/>
                <a:gd name="connsiteY3" fmla="*/ 1357819 h 1357819"/>
                <a:gd name="connsiteX4" fmla="*/ 0 w 2263031"/>
                <a:gd name="connsiteY4" fmla="*/ 0 h 1357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031" h="1357819">
                  <a:moveTo>
                    <a:pt x="0" y="0"/>
                  </a:moveTo>
                  <a:lnTo>
                    <a:pt x="2263031" y="0"/>
                  </a:lnTo>
                  <a:lnTo>
                    <a:pt x="2263031" y="1357819"/>
                  </a:lnTo>
                  <a:lnTo>
                    <a:pt x="0" y="1357819"/>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spc="-5" dirty="0" smtClean="0">
                  <a:cs typeface="Arial"/>
                </a:rPr>
                <a:t>2. Restoration of the body </a:t>
              </a:r>
              <a:r>
                <a:rPr lang="en-US" sz="1600" kern="1200" dirty="0" smtClean="0">
                  <a:cs typeface="Arial"/>
                </a:rPr>
                <a:t>posture if</a:t>
              </a:r>
              <a:r>
                <a:rPr lang="en-US" sz="1600" kern="1200" spc="50" dirty="0" smtClean="0">
                  <a:cs typeface="Arial"/>
                </a:rPr>
                <a:t> </a:t>
              </a:r>
              <a:r>
                <a:rPr lang="en-US" sz="1600" kern="1200" spc="-5" dirty="0" smtClean="0">
                  <a:cs typeface="Arial"/>
                </a:rPr>
                <a:t>disturbed.</a:t>
              </a:r>
              <a:endParaRPr lang="en-US" sz="1600" kern="1200" dirty="0"/>
            </a:p>
          </p:txBody>
        </p:sp>
        <p:sp>
          <p:nvSpPr>
            <p:cNvPr id="12" name="Freeform 11"/>
            <p:cNvSpPr/>
            <p:nvPr/>
          </p:nvSpPr>
          <p:spPr>
            <a:xfrm>
              <a:off x="1436246" y="4445332"/>
              <a:ext cx="2263031" cy="1357819"/>
            </a:xfrm>
            <a:custGeom>
              <a:avLst/>
              <a:gdLst>
                <a:gd name="connsiteX0" fmla="*/ 0 w 2263031"/>
                <a:gd name="connsiteY0" fmla="*/ 0 h 1357819"/>
                <a:gd name="connsiteX1" fmla="*/ 2263031 w 2263031"/>
                <a:gd name="connsiteY1" fmla="*/ 0 h 1357819"/>
                <a:gd name="connsiteX2" fmla="*/ 2263031 w 2263031"/>
                <a:gd name="connsiteY2" fmla="*/ 1357819 h 1357819"/>
                <a:gd name="connsiteX3" fmla="*/ 0 w 2263031"/>
                <a:gd name="connsiteY3" fmla="*/ 1357819 h 1357819"/>
                <a:gd name="connsiteX4" fmla="*/ 0 w 2263031"/>
                <a:gd name="connsiteY4" fmla="*/ 0 h 1357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031" h="1357819">
                  <a:moveTo>
                    <a:pt x="0" y="0"/>
                  </a:moveTo>
                  <a:lnTo>
                    <a:pt x="2263031" y="0"/>
                  </a:lnTo>
                  <a:lnTo>
                    <a:pt x="2263031" y="1357819"/>
                  </a:lnTo>
                  <a:lnTo>
                    <a:pt x="0" y="1357819"/>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spc="-5" smtClean="0">
                  <a:cs typeface="Arial"/>
                </a:rPr>
                <a:t>3. Providing a suitable </a:t>
              </a:r>
              <a:r>
                <a:rPr lang="en-US" sz="1600" kern="1200" smtClean="0">
                  <a:cs typeface="Arial"/>
                </a:rPr>
                <a:t>postural background </a:t>
              </a:r>
              <a:r>
                <a:rPr lang="en-US" sz="1600" kern="1200" spc="-5" smtClean="0">
                  <a:cs typeface="Arial"/>
                </a:rPr>
                <a:t>for  </a:t>
              </a:r>
              <a:r>
                <a:rPr lang="en-US" sz="1600" kern="1200" smtClean="0">
                  <a:cs typeface="Arial"/>
                </a:rPr>
                <a:t>performance </a:t>
              </a:r>
              <a:r>
                <a:rPr lang="en-US" sz="1600" kern="1200" spc="-5" smtClean="0">
                  <a:cs typeface="Arial"/>
                </a:rPr>
                <a:t>of </a:t>
              </a:r>
              <a:r>
                <a:rPr lang="en-US" sz="1600" kern="1200" smtClean="0">
                  <a:cs typeface="Arial"/>
                </a:rPr>
                <a:t>voluntary</a:t>
              </a:r>
              <a:r>
                <a:rPr lang="en-US" sz="1600" kern="1200" spc="-40" smtClean="0">
                  <a:cs typeface="Arial"/>
                </a:rPr>
                <a:t> </a:t>
              </a:r>
              <a:r>
                <a:rPr lang="en-US" sz="1600" kern="1200" spc="-5" smtClean="0">
                  <a:cs typeface="Arial"/>
                </a:rPr>
                <a:t>movements.</a:t>
              </a:r>
              <a:endParaRPr lang="en-US" sz="1600" kern="1200" dirty="0"/>
            </a:p>
          </p:txBody>
        </p:sp>
      </p:grpSp>
    </p:spTree>
    <p:extLst>
      <p:ext uri="{BB962C8B-B14F-4D97-AF65-F5344CB8AC3E}">
        <p14:creationId xmlns:p14="http://schemas.microsoft.com/office/powerpoint/2010/main" val="1893376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5</a:t>
            </a:fld>
            <a:endParaRPr lang="en-US" dirty="0"/>
          </a:p>
        </p:txBody>
      </p:sp>
      <p:sp>
        <p:nvSpPr>
          <p:cNvPr id="5" name="Rectangle 4"/>
          <p:cNvSpPr/>
          <p:nvPr/>
        </p:nvSpPr>
        <p:spPr>
          <a:xfrm>
            <a:off x="3718148" y="1268760"/>
            <a:ext cx="4752528" cy="576064"/>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pc="-5" dirty="0">
                <a:solidFill>
                  <a:schemeClr val="bg1"/>
                </a:solidFill>
              </a:rPr>
              <a:t>postural </a:t>
            </a:r>
            <a:r>
              <a:rPr lang="en-US" dirty="0">
                <a:solidFill>
                  <a:schemeClr val="bg1"/>
                </a:solidFill>
              </a:rPr>
              <a:t>reflex </a:t>
            </a:r>
            <a:r>
              <a:rPr lang="en-US" spc="-5" dirty="0">
                <a:solidFill>
                  <a:schemeClr val="bg1"/>
                </a:solidFill>
              </a:rPr>
              <a:t>depends on the</a:t>
            </a:r>
            <a:r>
              <a:rPr lang="en-US" spc="80" dirty="0">
                <a:solidFill>
                  <a:schemeClr val="bg1"/>
                </a:solidFill>
              </a:rPr>
              <a:t> </a:t>
            </a:r>
            <a:r>
              <a:rPr lang="en-US" spc="-5" dirty="0">
                <a:solidFill>
                  <a:schemeClr val="bg1"/>
                </a:solidFill>
              </a:rPr>
              <a:t>following </a:t>
            </a:r>
            <a:r>
              <a:rPr lang="en-US" dirty="0" smtClean="0">
                <a:solidFill>
                  <a:schemeClr val="bg1"/>
                </a:solidFill>
              </a:rPr>
              <a:t>receptors</a:t>
            </a:r>
            <a:endParaRPr lang="en-US" dirty="0">
              <a:solidFill>
                <a:schemeClr val="bg1"/>
              </a:solidFill>
            </a:endParaRPr>
          </a:p>
        </p:txBody>
      </p:sp>
      <p:cxnSp>
        <p:nvCxnSpPr>
          <p:cNvPr id="7" name="Straight Connector 6"/>
          <p:cNvCxnSpPr>
            <a:stCxn id="5" idx="2"/>
          </p:cNvCxnSpPr>
          <p:nvPr/>
        </p:nvCxnSpPr>
        <p:spPr>
          <a:xfrm>
            <a:off x="6094412" y="1844824"/>
            <a:ext cx="0" cy="216024"/>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a:off x="6094412" y="2060104"/>
            <a:ext cx="432048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1844175" y="2060104"/>
            <a:ext cx="4277791" cy="0"/>
          </a:xfrm>
          <a:prstGeom prst="line">
            <a:avLst/>
          </a:prstGeom>
        </p:spPr>
        <p:style>
          <a:lnRef idx="1">
            <a:schemeClr val="accent2"/>
          </a:lnRef>
          <a:fillRef idx="0">
            <a:schemeClr val="accent2"/>
          </a:fillRef>
          <a:effectRef idx="0">
            <a:schemeClr val="accent2"/>
          </a:effectRef>
          <a:fontRef idx="minor">
            <a:schemeClr val="tx1"/>
          </a:fontRef>
        </p:style>
      </p:cxnSp>
      <p:sp>
        <p:nvSpPr>
          <p:cNvPr id="11" name="Rectangle 10"/>
          <p:cNvSpPr/>
          <p:nvPr/>
        </p:nvSpPr>
        <p:spPr>
          <a:xfrm>
            <a:off x="609460" y="2275385"/>
            <a:ext cx="2469431" cy="55632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spc="-5" dirty="0">
                <a:solidFill>
                  <a:schemeClr val="accent2">
                    <a:lumMod val="75000"/>
                  </a:schemeClr>
                </a:solidFill>
                <a:cs typeface="Arial"/>
              </a:rPr>
              <a:t>vestibular apparatus </a:t>
            </a:r>
            <a:r>
              <a:rPr lang="en-US" sz="1600" spc="-5" dirty="0" smtClean="0">
                <a:solidFill>
                  <a:schemeClr val="accent2">
                    <a:lumMod val="75000"/>
                  </a:schemeClr>
                </a:solidFill>
                <a:cs typeface="Arial"/>
              </a:rPr>
              <a:t>receptors</a:t>
            </a:r>
            <a:endParaRPr lang="en-US" sz="1600" dirty="0">
              <a:solidFill>
                <a:schemeClr val="accent2">
                  <a:lumMod val="75000"/>
                </a:schemeClr>
              </a:solidFill>
            </a:endParaRPr>
          </a:p>
        </p:txBody>
      </p:sp>
      <p:sp>
        <p:nvSpPr>
          <p:cNvPr id="12" name="Rectangle 11"/>
          <p:cNvSpPr/>
          <p:nvPr/>
        </p:nvSpPr>
        <p:spPr>
          <a:xfrm>
            <a:off x="4859696" y="2275385"/>
            <a:ext cx="2469431" cy="55632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spc="-5" dirty="0">
                <a:solidFill>
                  <a:schemeClr val="accent2">
                    <a:lumMod val="75000"/>
                  </a:schemeClr>
                </a:solidFill>
                <a:cs typeface="Arial"/>
              </a:rPr>
              <a:t>visual (vision) &amp; auditory (hearing) </a:t>
            </a:r>
            <a:r>
              <a:rPr lang="en-US" sz="1600" spc="-5" dirty="0" smtClean="0">
                <a:solidFill>
                  <a:schemeClr val="accent2">
                    <a:lumMod val="75000"/>
                  </a:schemeClr>
                </a:solidFill>
                <a:cs typeface="Arial"/>
              </a:rPr>
              <a:t>receptors</a:t>
            </a:r>
            <a:endParaRPr lang="en-US" sz="1600" spc="-5" dirty="0">
              <a:solidFill>
                <a:schemeClr val="accent2">
                  <a:lumMod val="75000"/>
                </a:schemeClr>
              </a:solidFill>
              <a:cs typeface="Arial"/>
            </a:endParaRPr>
          </a:p>
        </p:txBody>
      </p:sp>
      <p:sp>
        <p:nvSpPr>
          <p:cNvPr id="14" name="Rectangle 13"/>
          <p:cNvSpPr/>
          <p:nvPr/>
        </p:nvSpPr>
        <p:spPr>
          <a:xfrm>
            <a:off x="9110138" y="2277538"/>
            <a:ext cx="2469431" cy="55632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spc="-5" dirty="0">
                <a:solidFill>
                  <a:schemeClr val="accent2">
                    <a:lumMod val="75000"/>
                  </a:schemeClr>
                </a:solidFill>
                <a:cs typeface="Arial"/>
              </a:rPr>
              <a:t>Proprioceptors of muscles, tendons, ligaments &amp;  joints</a:t>
            </a:r>
          </a:p>
        </p:txBody>
      </p:sp>
      <p:cxnSp>
        <p:nvCxnSpPr>
          <p:cNvPr id="18" name="Straight Arrow Connector 17"/>
          <p:cNvCxnSpPr>
            <a:endCxn id="11" idx="0"/>
          </p:cNvCxnSpPr>
          <p:nvPr/>
        </p:nvCxnSpPr>
        <p:spPr>
          <a:xfrm>
            <a:off x="1844175" y="2060104"/>
            <a:ext cx="1" cy="21528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p:cNvCxnSpPr/>
          <p:nvPr/>
        </p:nvCxnSpPr>
        <p:spPr>
          <a:xfrm>
            <a:off x="10414892" y="2060104"/>
            <a:ext cx="0" cy="21528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8" name="Straight Arrow Connector 27"/>
          <p:cNvCxnSpPr>
            <a:endCxn id="12" idx="0"/>
          </p:cNvCxnSpPr>
          <p:nvPr/>
        </p:nvCxnSpPr>
        <p:spPr>
          <a:xfrm>
            <a:off x="6094411" y="1952836"/>
            <a:ext cx="1" cy="32254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34" name="Straight Connector 33"/>
          <p:cNvCxnSpPr>
            <a:stCxn id="11" idx="2"/>
          </p:cNvCxnSpPr>
          <p:nvPr/>
        </p:nvCxnSpPr>
        <p:spPr>
          <a:xfrm flipH="1">
            <a:off x="1844175" y="2831706"/>
            <a:ext cx="1" cy="237254"/>
          </a:xfrm>
          <a:prstGeom prst="line">
            <a:avLst/>
          </a:prstGeom>
        </p:spPr>
        <p:style>
          <a:lnRef idx="1">
            <a:schemeClr val="accent2"/>
          </a:lnRef>
          <a:fillRef idx="0">
            <a:schemeClr val="accent2"/>
          </a:fillRef>
          <a:effectRef idx="0">
            <a:schemeClr val="accent2"/>
          </a:effectRef>
          <a:fontRef idx="minor">
            <a:schemeClr val="tx1"/>
          </a:fontRef>
        </p:style>
      </p:cxnSp>
      <p:sp>
        <p:nvSpPr>
          <p:cNvPr id="35" name="Rectangle 34"/>
          <p:cNvSpPr/>
          <p:nvPr/>
        </p:nvSpPr>
        <p:spPr>
          <a:xfrm>
            <a:off x="609459" y="3068960"/>
            <a:ext cx="2469431" cy="21602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lvl="0" indent="-285750">
              <a:buFont typeface="Arial" panose="020B0604020202020204" pitchFamily="34" charset="0"/>
              <a:buChar char="•"/>
            </a:pPr>
            <a:r>
              <a:rPr lang="en-US" sz="1400" spc="-5" dirty="0">
                <a:solidFill>
                  <a:schemeClr val="tx1"/>
                </a:solidFill>
              </a:rPr>
              <a:t>Maculae </a:t>
            </a:r>
            <a:r>
              <a:rPr lang="en-US" sz="1400" dirty="0">
                <a:solidFill>
                  <a:schemeClr val="tx1"/>
                </a:solidFill>
              </a:rPr>
              <a:t>(utricle</a:t>
            </a:r>
            <a:r>
              <a:rPr lang="en-US" sz="1400" spc="5" dirty="0">
                <a:solidFill>
                  <a:schemeClr val="tx1"/>
                </a:solidFill>
              </a:rPr>
              <a:t> </a:t>
            </a:r>
            <a:r>
              <a:rPr lang="en-US" sz="1400" spc="-5" dirty="0">
                <a:solidFill>
                  <a:schemeClr val="tx1"/>
                </a:solidFill>
              </a:rPr>
              <a:t>&amp;</a:t>
            </a:r>
            <a:r>
              <a:rPr lang="en-US" sz="1400" spc="15" dirty="0">
                <a:solidFill>
                  <a:schemeClr val="tx1"/>
                </a:solidFill>
              </a:rPr>
              <a:t> </a:t>
            </a:r>
            <a:r>
              <a:rPr lang="en-US" sz="1400" spc="-5" dirty="0">
                <a:solidFill>
                  <a:schemeClr val="tx1"/>
                </a:solidFill>
              </a:rPr>
              <a:t>saccule) &amp; SCC</a:t>
            </a:r>
            <a:r>
              <a:rPr lang="en-US" sz="1400" spc="-85" dirty="0">
                <a:solidFill>
                  <a:schemeClr val="tx1"/>
                </a:solidFill>
              </a:rPr>
              <a:t> </a:t>
            </a:r>
            <a:r>
              <a:rPr lang="en-US" sz="1400" dirty="0">
                <a:solidFill>
                  <a:schemeClr val="tx1"/>
                </a:solidFill>
              </a:rPr>
              <a:t>cristae</a:t>
            </a:r>
            <a:r>
              <a:rPr lang="en-US" sz="1400" dirty="0" smtClean="0">
                <a:solidFill>
                  <a:schemeClr val="tx1"/>
                </a:solidFill>
              </a:rPr>
              <a:t>.</a:t>
            </a:r>
          </a:p>
          <a:p>
            <a:pPr marL="285750" lvl="0" indent="-285750">
              <a:buFont typeface="Arial" panose="020B0604020202020204" pitchFamily="34" charset="0"/>
              <a:buChar char="•"/>
            </a:pPr>
            <a:endParaRPr lang="en-US" sz="1400" dirty="0" smtClean="0">
              <a:solidFill>
                <a:schemeClr val="tx1"/>
              </a:solidFill>
            </a:endParaRPr>
          </a:p>
          <a:p>
            <a:pPr marL="285750" lvl="0" indent="-285750">
              <a:buFont typeface="Arial" panose="020B0604020202020204" pitchFamily="34" charset="0"/>
              <a:buChar char="•"/>
            </a:pPr>
            <a:r>
              <a:rPr lang="en-US" sz="1400" dirty="0">
                <a:solidFill>
                  <a:schemeClr val="tx1"/>
                </a:solidFill>
              </a:rPr>
              <a:t>Macula for linear acceleration and orientation of head in space.</a:t>
            </a:r>
          </a:p>
          <a:p>
            <a:pPr marL="285750" lvl="0" indent="-285750">
              <a:buFont typeface="Arial" panose="020B0604020202020204" pitchFamily="34" charset="0"/>
              <a:buChar char="•"/>
            </a:pPr>
            <a:r>
              <a:rPr lang="en-US" sz="1400" dirty="0">
                <a:solidFill>
                  <a:schemeClr val="tx1"/>
                </a:solidFill>
              </a:rPr>
              <a:t>SCC Cristae for angular acceleration</a:t>
            </a:r>
            <a:r>
              <a:rPr lang="en-US" sz="1400" dirty="0" smtClean="0">
                <a:solidFill>
                  <a:schemeClr val="accent1"/>
                </a:solidFill>
              </a:rPr>
              <a:t>.</a:t>
            </a:r>
            <a:endParaRPr lang="en-US" sz="1400" dirty="0">
              <a:solidFill>
                <a:schemeClr val="accent1"/>
              </a:solidFill>
            </a:endParaRPr>
          </a:p>
        </p:txBody>
      </p:sp>
      <p:sp>
        <p:nvSpPr>
          <p:cNvPr id="36" name="Rectangle 35"/>
          <p:cNvSpPr/>
          <p:nvPr/>
        </p:nvSpPr>
        <p:spPr>
          <a:xfrm>
            <a:off x="609459" y="3649364"/>
            <a:ext cx="2469431" cy="1579836"/>
          </a:xfrm>
          <a:prstGeom prst="rect">
            <a:avLst/>
          </a:prstGeom>
          <a:noFill/>
          <a:ln w="19050">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7" name="TextBox 36"/>
          <p:cNvSpPr txBox="1"/>
          <p:nvPr/>
        </p:nvSpPr>
        <p:spPr>
          <a:xfrm rot="5400000">
            <a:off x="2651974" y="4069950"/>
            <a:ext cx="1579837" cy="738664"/>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
        <p:nvSpPr>
          <p:cNvPr id="38" name="Rectangle 37"/>
          <p:cNvSpPr/>
          <p:nvPr/>
        </p:nvSpPr>
        <p:spPr>
          <a:xfrm>
            <a:off x="4859696" y="3068960"/>
            <a:ext cx="2469431" cy="309634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lvl="0" indent="-285750">
              <a:buFont typeface="Arial" panose="020B0604020202020204" pitchFamily="34" charset="0"/>
              <a:buChar char="•"/>
            </a:pPr>
            <a:r>
              <a:rPr lang="en-US" sz="1400" spc="-5" dirty="0" smtClean="0">
                <a:solidFill>
                  <a:schemeClr val="tx1"/>
                </a:solidFill>
              </a:rPr>
              <a:t>Vision can compensate for loss of auditory, vestibular &amp; proprioception (</a:t>
            </a:r>
            <a:r>
              <a:rPr lang="en-US" sz="1400" spc="-5" dirty="0" err="1" smtClean="0">
                <a:solidFill>
                  <a:schemeClr val="tx1"/>
                </a:solidFill>
              </a:rPr>
              <a:t>tabes</a:t>
            </a:r>
            <a:r>
              <a:rPr lang="en-US" sz="1400" spc="-5" dirty="0" smtClean="0">
                <a:solidFill>
                  <a:schemeClr val="tx1"/>
                </a:solidFill>
              </a:rPr>
              <a:t> dorsalis +</a:t>
            </a:r>
            <a:r>
              <a:rPr lang="en-US" sz="1400" spc="-5" dirty="0" err="1" smtClean="0">
                <a:solidFill>
                  <a:schemeClr val="tx1"/>
                </a:solidFill>
              </a:rPr>
              <a:t>ve</a:t>
            </a:r>
            <a:r>
              <a:rPr lang="en-US" sz="1400" spc="-5" dirty="0" smtClean="0">
                <a:solidFill>
                  <a:schemeClr val="tx1"/>
                </a:solidFill>
              </a:rPr>
              <a:t> </a:t>
            </a:r>
            <a:r>
              <a:rPr lang="en-US" sz="1400" spc="-5" dirty="0" err="1" smtClean="0">
                <a:solidFill>
                  <a:schemeClr val="tx1"/>
                </a:solidFill>
              </a:rPr>
              <a:t>rombergism</a:t>
            </a:r>
            <a:r>
              <a:rPr lang="en-US" sz="1400" spc="-5" dirty="0" smtClean="0">
                <a:solidFill>
                  <a:schemeClr val="tx1"/>
                </a:solidFill>
              </a:rPr>
              <a:t>).</a:t>
            </a:r>
          </a:p>
          <a:p>
            <a:pPr marL="285750" lvl="0" indent="-285750">
              <a:buFont typeface="Arial" panose="020B0604020202020204" pitchFamily="34" charset="0"/>
              <a:buChar char="•"/>
            </a:pPr>
            <a:endParaRPr lang="en-US" sz="1400" spc="-5" dirty="0" smtClean="0">
              <a:solidFill>
                <a:schemeClr val="tx1"/>
              </a:solidFill>
            </a:endParaRPr>
          </a:p>
          <a:p>
            <a:pPr marL="285750" lvl="0" indent="-285750">
              <a:buFont typeface="Arial" panose="020B0604020202020204" pitchFamily="34" charset="0"/>
              <a:buChar char="•"/>
            </a:pPr>
            <a:r>
              <a:rPr lang="en-US" sz="1400" spc="-5" dirty="0" smtClean="0">
                <a:solidFill>
                  <a:schemeClr val="tx1"/>
                </a:solidFill>
              </a:rPr>
              <a:t>If </a:t>
            </a:r>
            <a:r>
              <a:rPr lang="en-US" sz="1400" spc="-5" dirty="0" err="1" smtClean="0">
                <a:solidFill>
                  <a:schemeClr val="tx1"/>
                </a:solidFill>
              </a:rPr>
              <a:t>pt</a:t>
            </a:r>
            <a:r>
              <a:rPr lang="en-US" sz="1400" spc="-5" dirty="0" smtClean="0">
                <a:solidFill>
                  <a:schemeClr val="tx1"/>
                </a:solidFill>
              </a:rPr>
              <a:t> with sensory ataxia stands with eyes closed, he/she falls down*.</a:t>
            </a:r>
          </a:p>
          <a:p>
            <a:pPr marL="285750" indent="-285750">
              <a:buFont typeface="Arial" panose="020B0604020202020204" pitchFamily="34" charset="0"/>
              <a:buChar char="•"/>
            </a:pPr>
            <a:r>
              <a:rPr lang="en-US" sz="1400" dirty="0">
                <a:solidFill>
                  <a:srgbClr val="00B050"/>
                </a:solidFill>
              </a:rPr>
              <a:t>+</a:t>
            </a:r>
            <a:r>
              <a:rPr lang="en-US" sz="1400" dirty="0" err="1">
                <a:solidFill>
                  <a:srgbClr val="00B050"/>
                </a:solidFill>
              </a:rPr>
              <a:t>ve</a:t>
            </a:r>
            <a:r>
              <a:rPr lang="en-US" sz="1400" dirty="0">
                <a:solidFill>
                  <a:srgbClr val="00B050"/>
                </a:solidFill>
              </a:rPr>
              <a:t> </a:t>
            </a:r>
            <a:r>
              <a:rPr lang="en-US" sz="1400" dirty="0" err="1">
                <a:solidFill>
                  <a:srgbClr val="00B050"/>
                </a:solidFill>
              </a:rPr>
              <a:t>Rombergs</a:t>
            </a:r>
            <a:r>
              <a:rPr lang="en-US" sz="1400" dirty="0">
                <a:solidFill>
                  <a:srgbClr val="00B050"/>
                </a:solidFill>
              </a:rPr>
              <a:t> sign when the posture maintenance is fully vision dependent</a:t>
            </a:r>
          </a:p>
          <a:p>
            <a:pPr algn="r" rtl="1"/>
            <a:r>
              <a:rPr lang="ar-SA" sz="1400" dirty="0">
                <a:solidFill>
                  <a:srgbClr val="00B050"/>
                </a:solidFill>
                <a:latin typeface="Calibri" panose="020F0502020204030204" pitchFamily="34" charset="0"/>
                <a:cs typeface="Calibri" panose="020F0502020204030204" pitchFamily="34" charset="0"/>
              </a:rPr>
              <a:t>زي اللي عندهم </a:t>
            </a:r>
            <a:r>
              <a:rPr lang="ar-SA" sz="1400" dirty="0" err="1">
                <a:solidFill>
                  <a:srgbClr val="00B050"/>
                </a:solidFill>
                <a:latin typeface="Calibri" panose="020F0502020204030204" pitchFamily="34" charset="0"/>
                <a:cs typeface="Calibri" panose="020F0502020204030204" pitchFamily="34" charset="0"/>
              </a:rPr>
              <a:t>نيوروسيفيلس</a:t>
            </a:r>
            <a:r>
              <a:rPr lang="ar-SA" sz="1400" dirty="0">
                <a:solidFill>
                  <a:srgbClr val="00B050"/>
                </a:solidFill>
                <a:latin typeface="Calibri" panose="020F0502020204030204" pitchFamily="34" charset="0"/>
                <a:cs typeface="Calibri" panose="020F0502020204030204" pitchFamily="34" charset="0"/>
              </a:rPr>
              <a:t> لما يسكر عيونه ما يقدر يحافظ على توازنه ويطيح </a:t>
            </a:r>
            <a:r>
              <a:rPr lang="en-US" sz="1400" dirty="0"/>
              <a:t> </a:t>
            </a:r>
            <a:endParaRPr lang="en-US" sz="1400" spc="-5" dirty="0" smtClean="0">
              <a:solidFill>
                <a:schemeClr val="tx1"/>
              </a:solidFill>
            </a:endParaRPr>
          </a:p>
        </p:txBody>
      </p:sp>
      <p:sp>
        <p:nvSpPr>
          <p:cNvPr id="39" name="Rectangle 38"/>
          <p:cNvSpPr/>
          <p:nvPr/>
        </p:nvSpPr>
        <p:spPr>
          <a:xfrm>
            <a:off x="4853361" y="4097725"/>
            <a:ext cx="2469431" cy="771601"/>
          </a:xfrm>
          <a:prstGeom prst="rect">
            <a:avLst/>
          </a:prstGeom>
          <a:noFill/>
          <a:ln w="19050">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0" name="TextBox 39"/>
          <p:cNvSpPr txBox="1"/>
          <p:nvPr/>
        </p:nvSpPr>
        <p:spPr>
          <a:xfrm rot="5400000">
            <a:off x="7406366" y="4014166"/>
            <a:ext cx="757852" cy="938719"/>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100" b="1" dirty="0">
                <a:solidFill>
                  <a:schemeClr val="tx2"/>
                </a:solidFill>
                <a:latin typeface="+mj-lt"/>
                <a:ea typeface="+mj-ea"/>
                <a:cs typeface="+mj-cs"/>
              </a:rPr>
              <a:t>ONLY IN FEMALES’ SLIDES </a:t>
            </a:r>
          </a:p>
        </p:txBody>
      </p:sp>
      <p:cxnSp>
        <p:nvCxnSpPr>
          <p:cNvPr id="42" name="Straight Connector 41"/>
          <p:cNvCxnSpPr/>
          <p:nvPr/>
        </p:nvCxnSpPr>
        <p:spPr>
          <a:xfrm flipH="1">
            <a:off x="11579402" y="2831706"/>
            <a:ext cx="1" cy="2532038"/>
          </a:xfrm>
          <a:prstGeom prst="line">
            <a:avLst/>
          </a:prstGeom>
        </p:spPr>
        <p:style>
          <a:lnRef idx="1">
            <a:schemeClr val="accent2"/>
          </a:lnRef>
          <a:fillRef idx="0">
            <a:schemeClr val="accent2"/>
          </a:fillRef>
          <a:effectRef idx="0">
            <a:schemeClr val="accent2"/>
          </a:effectRef>
          <a:fontRef idx="minor">
            <a:schemeClr val="tx1"/>
          </a:fontRef>
        </p:style>
      </p:cxnSp>
      <p:sp>
        <p:nvSpPr>
          <p:cNvPr id="46" name="Rectangle 45"/>
          <p:cNvSpPr/>
          <p:nvPr/>
        </p:nvSpPr>
        <p:spPr>
          <a:xfrm>
            <a:off x="9109930" y="2937624"/>
            <a:ext cx="2169056" cy="38501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spc="-5">
                <a:solidFill>
                  <a:schemeClr val="accent2"/>
                </a:solidFill>
                <a:cs typeface="Arial"/>
              </a:rPr>
              <a:t>Neck Proprioceptors</a:t>
            </a:r>
            <a:endParaRPr lang="en-US" sz="1600" dirty="0">
              <a:solidFill>
                <a:schemeClr val="accent2"/>
              </a:solidFill>
            </a:endParaRPr>
          </a:p>
        </p:txBody>
      </p:sp>
      <p:sp>
        <p:nvSpPr>
          <p:cNvPr id="47" name="Rectangle 46"/>
          <p:cNvSpPr/>
          <p:nvPr/>
        </p:nvSpPr>
        <p:spPr>
          <a:xfrm>
            <a:off x="9109928" y="4036473"/>
            <a:ext cx="2169057" cy="38501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spc="-5" dirty="0">
                <a:solidFill>
                  <a:schemeClr val="accent2"/>
                </a:solidFill>
                <a:cs typeface="Arial"/>
              </a:rPr>
              <a:t>Body Proprioceptors</a:t>
            </a:r>
          </a:p>
        </p:txBody>
      </p:sp>
      <p:sp>
        <p:nvSpPr>
          <p:cNvPr id="49" name="Rectangle 48"/>
          <p:cNvSpPr/>
          <p:nvPr/>
        </p:nvSpPr>
        <p:spPr>
          <a:xfrm>
            <a:off x="9115680" y="5171235"/>
            <a:ext cx="2163305" cy="38501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600" spc="-5" dirty="0">
                <a:solidFill>
                  <a:schemeClr val="accent2"/>
                </a:solidFill>
                <a:cs typeface="Arial"/>
              </a:rPr>
              <a:t>Pressure receptors</a:t>
            </a:r>
          </a:p>
        </p:txBody>
      </p:sp>
      <p:sp>
        <p:nvSpPr>
          <p:cNvPr id="50" name="Rectangle 49"/>
          <p:cNvSpPr/>
          <p:nvPr/>
        </p:nvSpPr>
        <p:spPr>
          <a:xfrm>
            <a:off x="9109928" y="3442571"/>
            <a:ext cx="2169057" cy="38501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400" spc="-5" dirty="0" smtClean="0">
                <a:solidFill>
                  <a:schemeClr val="tx1"/>
                </a:solidFill>
                <a:cs typeface="Arial"/>
              </a:rPr>
              <a:t>Detect head position in relation to trunk</a:t>
            </a:r>
            <a:endParaRPr lang="en-US" sz="1400" spc="-5" dirty="0">
              <a:solidFill>
                <a:schemeClr val="tx1"/>
              </a:solidFill>
              <a:cs typeface="Arial"/>
            </a:endParaRPr>
          </a:p>
        </p:txBody>
      </p:sp>
      <p:sp>
        <p:nvSpPr>
          <p:cNvPr id="53" name="Rectangle 52"/>
          <p:cNvSpPr/>
          <p:nvPr/>
        </p:nvSpPr>
        <p:spPr>
          <a:xfrm>
            <a:off x="9109927" y="4572136"/>
            <a:ext cx="2169058" cy="38501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400" spc="-5" dirty="0" smtClean="0">
                <a:solidFill>
                  <a:schemeClr val="tx1"/>
                </a:solidFill>
                <a:cs typeface="Arial"/>
              </a:rPr>
              <a:t>Proprioceptors of anti-gravity muscles</a:t>
            </a:r>
            <a:endParaRPr lang="en-US" sz="1400" spc="-5" dirty="0">
              <a:solidFill>
                <a:schemeClr val="tx1"/>
              </a:solidFill>
              <a:cs typeface="Arial"/>
            </a:endParaRPr>
          </a:p>
        </p:txBody>
      </p:sp>
      <p:sp>
        <p:nvSpPr>
          <p:cNvPr id="55" name="Rectangle 54"/>
          <p:cNvSpPr/>
          <p:nvPr/>
        </p:nvSpPr>
        <p:spPr>
          <a:xfrm>
            <a:off x="9109927" y="5670985"/>
            <a:ext cx="2169058" cy="6379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200" spc="-5" dirty="0" smtClean="0">
                <a:solidFill>
                  <a:schemeClr val="tx1"/>
                </a:solidFill>
                <a:cs typeface="Arial"/>
              </a:rPr>
              <a:t>As in sole of  feet initiate positive supporting reaction (magnet reflex)</a:t>
            </a:r>
            <a:endParaRPr lang="en-US" sz="1200" spc="-5" dirty="0">
              <a:solidFill>
                <a:schemeClr val="tx1"/>
              </a:solidFill>
              <a:cs typeface="Arial"/>
            </a:endParaRPr>
          </a:p>
        </p:txBody>
      </p:sp>
      <p:cxnSp>
        <p:nvCxnSpPr>
          <p:cNvPr id="59" name="Straight Arrow Connector 58"/>
          <p:cNvCxnSpPr>
            <a:endCxn id="46" idx="3"/>
          </p:cNvCxnSpPr>
          <p:nvPr/>
        </p:nvCxnSpPr>
        <p:spPr>
          <a:xfrm flipH="1">
            <a:off x="11278986" y="3130133"/>
            <a:ext cx="300417"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3" name="Straight Arrow Connector 62"/>
          <p:cNvCxnSpPr/>
          <p:nvPr/>
        </p:nvCxnSpPr>
        <p:spPr>
          <a:xfrm flipH="1">
            <a:off x="11278986" y="4237373"/>
            <a:ext cx="300417"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4" name="Straight Arrow Connector 63"/>
          <p:cNvCxnSpPr/>
          <p:nvPr/>
        </p:nvCxnSpPr>
        <p:spPr>
          <a:xfrm flipH="1">
            <a:off x="11278985" y="5363744"/>
            <a:ext cx="300417"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67" name="Straight Connector 66"/>
          <p:cNvCxnSpPr>
            <a:stCxn id="46" idx="2"/>
            <a:endCxn id="50" idx="0"/>
          </p:cNvCxnSpPr>
          <p:nvPr/>
        </p:nvCxnSpPr>
        <p:spPr>
          <a:xfrm flipH="1">
            <a:off x="10194457" y="3322642"/>
            <a:ext cx="1" cy="119929"/>
          </a:xfrm>
          <a:prstGeom prst="line">
            <a:avLst/>
          </a:prstGeom>
        </p:spPr>
        <p:style>
          <a:lnRef idx="1">
            <a:schemeClr val="accent2"/>
          </a:lnRef>
          <a:fillRef idx="0">
            <a:schemeClr val="accent2"/>
          </a:fillRef>
          <a:effectRef idx="0">
            <a:schemeClr val="accent2"/>
          </a:effectRef>
          <a:fontRef idx="minor">
            <a:schemeClr val="tx1"/>
          </a:fontRef>
        </p:style>
      </p:cxnSp>
      <p:cxnSp>
        <p:nvCxnSpPr>
          <p:cNvPr id="69" name="Straight Connector 68"/>
          <p:cNvCxnSpPr>
            <a:stCxn id="47" idx="2"/>
            <a:endCxn id="53" idx="0"/>
          </p:cNvCxnSpPr>
          <p:nvPr/>
        </p:nvCxnSpPr>
        <p:spPr>
          <a:xfrm flipH="1">
            <a:off x="10194456" y="4421491"/>
            <a:ext cx="1" cy="150645"/>
          </a:xfrm>
          <a:prstGeom prst="line">
            <a:avLst/>
          </a:prstGeom>
        </p:spPr>
        <p:style>
          <a:lnRef idx="1">
            <a:schemeClr val="accent2"/>
          </a:lnRef>
          <a:fillRef idx="0">
            <a:schemeClr val="accent2"/>
          </a:fillRef>
          <a:effectRef idx="0">
            <a:schemeClr val="accent2"/>
          </a:effectRef>
          <a:fontRef idx="minor">
            <a:schemeClr val="tx1"/>
          </a:fontRef>
        </p:style>
      </p:cxnSp>
      <p:cxnSp>
        <p:nvCxnSpPr>
          <p:cNvPr id="71" name="Straight Connector 70"/>
          <p:cNvCxnSpPr>
            <a:stCxn id="49" idx="2"/>
            <a:endCxn id="55" idx="0"/>
          </p:cNvCxnSpPr>
          <p:nvPr/>
        </p:nvCxnSpPr>
        <p:spPr>
          <a:xfrm flipH="1">
            <a:off x="10194456" y="5556253"/>
            <a:ext cx="2877" cy="114732"/>
          </a:xfrm>
          <a:prstGeom prst="line">
            <a:avLst/>
          </a:prstGeom>
        </p:spPr>
        <p:style>
          <a:lnRef idx="1">
            <a:schemeClr val="accent2"/>
          </a:lnRef>
          <a:fillRef idx="0">
            <a:schemeClr val="accent2"/>
          </a:fillRef>
          <a:effectRef idx="0">
            <a:schemeClr val="accent2"/>
          </a:effectRef>
          <a:fontRef idx="minor">
            <a:schemeClr val="tx1"/>
          </a:fontRef>
        </p:style>
      </p:cxnSp>
      <p:sp>
        <p:nvSpPr>
          <p:cNvPr id="72" name="Rectangle 71"/>
          <p:cNvSpPr/>
          <p:nvPr/>
        </p:nvSpPr>
        <p:spPr>
          <a:xfrm>
            <a:off x="936657" y="6363245"/>
            <a:ext cx="10642745" cy="338554"/>
          </a:xfrm>
          <a:prstGeom prst="rect">
            <a:avLst/>
          </a:prstGeom>
        </p:spPr>
        <p:txBody>
          <a:bodyPr wrap="square">
            <a:spAutoFit/>
          </a:bodyPr>
          <a:lstStyle/>
          <a:p>
            <a:pPr algn="ctr"/>
            <a:r>
              <a:rPr lang="en-US" sz="1600" dirty="0" smtClean="0">
                <a:solidFill>
                  <a:srgbClr val="00B050"/>
                </a:solidFill>
              </a:rPr>
              <a:t>* Loss of balance when the he standing patient close their eyes is interpreted as a positive </a:t>
            </a:r>
            <a:r>
              <a:rPr lang="en-US" sz="1600" dirty="0" err="1" smtClean="0">
                <a:solidFill>
                  <a:srgbClr val="00B050"/>
                </a:solidFill>
              </a:rPr>
              <a:t>romberg's</a:t>
            </a:r>
            <a:r>
              <a:rPr lang="en-US" sz="1600" dirty="0" smtClean="0">
                <a:solidFill>
                  <a:srgbClr val="00B050"/>
                </a:solidFill>
              </a:rPr>
              <a:t> test (sensory ataxia). </a:t>
            </a:r>
            <a:endParaRPr lang="en-US" sz="1600" dirty="0">
              <a:solidFill>
                <a:srgbClr val="00B050"/>
              </a:solidFill>
            </a:endParaRPr>
          </a:p>
        </p:txBody>
      </p:sp>
    </p:spTree>
    <p:extLst>
      <p:ext uri="{BB962C8B-B14F-4D97-AF65-F5344CB8AC3E}">
        <p14:creationId xmlns:p14="http://schemas.microsoft.com/office/powerpoint/2010/main" val="1524272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49796" y="116632"/>
            <a:ext cx="10969943" cy="990600"/>
          </a:xfrm>
        </p:spPr>
        <p:txBody>
          <a:bodyPr>
            <a:normAutofit/>
          </a:bodyPr>
          <a:lstStyle/>
          <a:p>
            <a:r>
              <a:rPr lang="en-US" sz="3200" dirty="0" smtClean="0"/>
              <a:t>Cont.</a:t>
            </a:r>
            <a:endParaRPr lang="ar-SA" sz="3200" dirty="0"/>
          </a:p>
        </p:txBody>
      </p:sp>
      <p:sp>
        <p:nvSpPr>
          <p:cNvPr id="3" name="عنصر نائب لرقم الشريحة 2"/>
          <p:cNvSpPr>
            <a:spLocks noGrp="1"/>
          </p:cNvSpPr>
          <p:nvPr>
            <p:ph type="sldNum" sz="quarter" idx="12"/>
          </p:nvPr>
        </p:nvSpPr>
        <p:spPr/>
        <p:txBody>
          <a:bodyPr/>
          <a:lstStyle/>
          <a:p>
            <a:pPr marL="0" marR="0" lvl="0" indent="0" algn="l" defTabSz="1015898" rtl="0" eaLnBrk="1" fontAlgn="auto" latinLnBrk="0" hangingPunct="1">
              <a:lnSpc>
                <a:spcPct val="100000"/>
              </a:lnSpc>
              <a:spcBef>
                <a:spcPts val="0"/>
              </a:spcBef>
              <a:spcAft>
                <a:spcPts val="0"/>
              </a:spcAft>
              <a:buClrTx/>
              <a:buSzTx/>
              <a:buFontTx/>
              <a:buNone/>
              <a:tabLst/>
              <a:defRPr/>
            </a:pPr>
            <a:fld id="{4929A69E-7D8F-4515-9605-0315ABD4F316}" type="slidenum">
              <a:rPr kumimoji="0" lang="en-US" sz="1600" b="0" i="0" u="none" strike="noStrike" kern="1200" cap="none" spc="0" normalizeH="0" baseline="0" noProof="0" smtClean="0">
                <a:ln>
                  <a:noFill/>
                </a:ln>
                <a:solidFill>
                  <a:srgbClr val="464653"/>
                </a:solidFill>
                <a:effectLst/>
                <a:uLnTx/>
                <a:uFillTx/>
                <a:latin typeface="Gill Sans MT"/>
                <a:ea typeface="+mn-ea"/>
                <a:cs typeface="+mn-cs"/>
              </a:rPr>
              <a:pPr marL="0" marR="0" lvl="0" indent="0" algn="l" defTabSz="1015898"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dirty="0">
              <a:ln>
                <a:noFill/>
              </a:ln>
              <a:solidFill>
                <a:srgbClr val="464653"/>
              </a:solidFill>
              <a:effectLst/>
              <a:uLnTx/>
              <a:uFillTx/>
              <a:latin typeface="Gill Sans MT"/>
              <a:ea typeface="+mn-ea"/>
              <a:cs typeface="+mn-cs"/>
            </a:endParaRPr>
          </a:p>
        </p:txBody>
      </p:sp>
      <p:graphicFrame>
        <p:nvGraphicFramePr>
          <p:cNvPr id="13" name="Table 12"/>
          <p:cNvGraphicFramePr>
            <a:graphicFrameLocks noGrp="1"/>
          </p:cNvGraphicFramePr>
          <p:nvPr>
            <p:extLst>
              <p:ext uri="{D42A27DB-BD31-4B8C-83A1-F6EECF244321}">
                <p14:modId xmlns:p14="http://schemas.microsoft.com/office/powerpoint/2010/main" val="2589116979"/>
              </p:ext>
            </p:extLst>
          </p:nvPr>
        </p:nvGraphicFramePr>
        <p:xfrm>
          <a:off x="621804" y="1283429"/>
          <a:ext cx="10969941" cy="4908914"/>
        </p:xfrm>
        <a:graphic>
          <a:graphicData uri="http://schemas.openxmlformats.org/drawingml/2006/table">
            <a:tbl>
              <a:tblPr firstRow="1" bandRow="1">
                <a:tableStyleId>{5C22544A-7EE6-4342-B048-85BDC9FD1C3A}</a:tableStyleId>
              </a:tblPr>
              <a:tblGrid>
                <a:gridCol w="1828323">
                  <a:extLst>
                    <a:ext uri="{9D8B030D-6E8A-4147-A177-3AD203B41FA5}">
                      <a16:colId xmlns:a16="http://schemas.microsoft.com/office/drawing/2014/main" val="20000"/>
                    </a:ext>
                  </a:extLst>
                </a:gridCol>
                <a:gridCol w="1828321">
                  <a:extLst>
                    <a:ext uri="{9D8B030D-6E8A-4147-A177-3AD203B41FA5}">
                      <a16:colId xmlns:a16="http://schemas.microsoft.com/office/drawing/2014/main" val="20001"/>
                    </a:ext>
                  </a:extLst>
                </a:gridCol>
                <a:gridCol w="1828323">
                  <a:extLst>
                    <a:ext uri="{9D8B030D-6E8A-4147-A177-3AD203B41FA5}">
                      <a16:colId xmlns:a16="http://schemas.microsoft.com/office/drawing/2014/main" val="20002"/>
                    </a:ext>
                  </a:extLst>
                </a:gridCol>
                <a:gridCol w="5484974">
                  <a:extLst>
                    <a:ext uri="{9D8B030D-6E8A-4147-A177-3AD203B41FA5}">
                      <a16:colId xmlns:a16="http://schemas.microsoft.com/office/drawing/2014/main" val="20003"/>
                    </a:ext>
                  </a:extLst>
                </a:gridCol>
              </a:tblGrid>
              <a:tr h="311947">
                <a:tc gridSpan="4">
                  <a:txBody>
                    <a:bodyPr/>
                    <a:lstStyle/>
                    <a:p>
                      <a:pPr algn="ctr"/>
                      <a:r>
                        <a:rPr lang="en-US" sz="2000" b="0" dirty="0" smtClean="0">
                          <a:solidFill>
                            <a:schemeClr val="accent2">
                              <a:lumMod val="75000"/>
                            </a:schemeClr>
                          </a:solidFill>
                          <a:latin typeface="+mn-lt"/>
                        </a:rPr>
                        <a:t>Postural</a:t>
                      </a:r>
                      <a:r>
                        <a:rPr lang="en-US" sz="2000" b="0" baseline="0" dirty="0" smtClean="0">
                          <a:solidFill>
                            <a:schemeClr val="accent2">
                              <a:lumMod val="75000"/>
                            </a:schemeClr>
                          </a:solidFill>
                          <a:latin typeface="+mn-lt"/>
                        </a:rPr>
                        <a:t> reflexes</a:t>
                      </a:r>
                      <a:endParaRPr lang="en-US" sz="2000" b="0" dirty="0">
                        <a:solidFill>
                          <a:schemeClr val="accent2">
                            <a:lumMod val="75000"/>
                          </a:schemeClr>
                        </a:solidFill>
                        <a:latin typeface="+mn-lt"/>
                      </a:endParaRPr>
                    </a:p>
                  </a:txBody>
                  <a:tcPr>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dirty="0"/>
                    </a:p>
                  </a:txBody>
                  <a:tcPr>
                    <a:solidFill>
                      <a:schemeClr val="accent2">
                        <a:lumMod val="20000"/>
                        <a:lumOff val="80000"/>
                      </a:schemeClr>
                    </a:solidFill>
                  </a:tcPr>
                </a:tc>
                <a:extLst>
                  <a:ext uri="{0D108BD9-81ED-4DB2-BD59-A6C34878D82A}">
                    <a16:rowId xmlns:a16="http://schemas.microsoft.com/office/drawing/2014/main" val="10000"/>
                  </a:ext>
                </a:extLst>
              </a:tr>
              <a:tr h="311947">
                <a:tc gridSpan="3">
                  <a:txBody>
                    <a:bodyPr/>
                    <a:lstStyle/>
                    <a:p>
                      <a:pPr algn="ctr"/>
                      <a:r>
                        <a:rPr lang="en-US" sz="1800" b="1" dirty="0" smtClean="0">
                          <a:solidFill>
                            <a:schemeClr val="accent2"/>
                          </a:solidFill>
                          <a:latin typeface="+mn-lt"/>
                        </a:rPr>
                        <a:t>1- Static reflexes </a:t>
                      </a:r>
                    </a:p>
                    <a:p>
                      <a:pPr algn="ctr"/>
                      <a:r>
                        <a:rPr lang="en-US" sz="1600" b="0" u="none" dirty="0" smtClean="0">
                          <a:solidFill>
                            <a:schemeClr val="tx1"/>
                          </a:solidFill>
                          <a:latin typeface="+mn-lt"/>
                        </a:rPr>
                        <a:t>(at rest) </a:t>
                      </a:r>
                      <a:r>
                        <a:rPr lang="en-US" sz="1600" b="0" u="none" spc="-5" dirty="0" smtClean="0">
                          <a:solidFill>
                            <a:schemeClr val="tx1"/>
                          </a:solidFill>
                          <a:latin typeface="+mn-lt"/>
                        </a:rPr>
                        <a:t>(</a:t>
                      </a:r>
                      <a:r>
                        <a:rPr lang="en-US" sz="1600" b="0" u="none" spc="-5" dirty="0" err="1" smtClean="0">
                          <a:solidFill>
                            <a:schemeClr val="tx1"/>
                          </a:solidFill>
                          <a:latin typeface="+mn-lt"/>
                        </a:rPr>
                        <a:t>statotonic</a:t>
                      </a:r>
                      <a:r>
                        <a:rPr lang="en-US" sz="1600" b="0" u="none" spc="-5" dirty="0" smtClean="0">
                          <a:solidFill>
                            <a:schemeClr val="tx1"/>
                          </a:solidFill>
                          <a:latin typeface="+mn-lt"/>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u="none" spc="-5" dirty="0" smtClean="0">
                          <a:solidFill>
                            <a:schemeClr val="tx1"/>
                          </a:solidFill>
                          <a:latin typeface="+mn-lt"/>
                          <a:cs typeface="Arial"/>
                        </a:rPr>
                        <a:t>Maintain posture </a:t>
                      </a:r>
                      <a:r>
                        <a:rPr lang="en-US" sz="1600" b="0" u="none" dirty="0" smtClean="0">
                          <a:solidFill>
                            <a:schemeClr val="tx1"/>
                          </a:solidFill>
                          <a:latin typeface="+mn-lt"/>
                          <a:cs typeface="Arial"/>
                        </a:rPr>
                        <a:t>at</a:t>
                      </a:r>
                      <a:r>
                        <a:rPr lang="en-US" sz="1600" b="0" u="none" spc="-20" dirty="0" smtClean="0">
                          <a:solidFill>
                            <a:schemeClr val="tx1"/>
                          </a:solidFill>
                          <a:latin typeface="+mn-lt"/>
                          <a:cs typeface="Arial"/>
                        </a:rPr>
                        <a:t> </a:t>
                      </a:r>
                      <a:r>
                        <a:rPr lang="en-US" sz="1600" b="0" u="none" spc="-10" dirty="0" smtClean="0">
                          <a:solidFill>
                            <a:schemeClr val="tx1"/>
                          </a:solidFill>
                          <a:latin typeface="+mn-lt"/>
                          <a:cs typeface="Arial"/>
                        </a:rPr>
                        <a:t>rest</a:t>
                      </a:r>
                      <a:endParaRPr lang="en-US" sz="1600" b="0" u="none" dirty="0" smtClean="0">
                        <a:solidFill>
                          <a:schemeClr val="tx1"/>
                        </a:solidFill>
                        <a:latin typeface="+mn-lt"/>
                        <a:cs typeface="Arial"/>
                      </a:endParaRPr>
                    </a:p>
                  </a:txBody>
                  <a:tcPr>
                    <a:solidFill>
                      <a:schemeClr val="bg1">
                        <a:lumMod val="95000"/>
                      </a:schemeClr>
                    </a:solidFill>
                  </a:tcPr>
                </a:tc>
                <a:tc hMerge="1">
                  <a:txBody>
                    <a:bodyPr/>
                    <a:lstStyle/>
                    <a:p>
                      <a:endParaRPr lang="en-US"/>
                    </a:p>
                  </a:txBody>
                  <a:tcPr/>
                </a:tc>
                <a:tc hMerge="1">
                  <a:txBody>
                    <a:bodyPr/>
                    <a:lstStyle/>
                    <a:p>
                      <a:endParaRPr lang="en-US"/>
                    </a:p>
                  </a:txBody>
                  <a:tcPr/>
                </a:tc>
                <a:tc>
                  <a:txBody>
                    <a:bodyPr/>
                    <a:lstStyle/>
                    <a:p>
                      <a:pPr algn="ctr"/>
                      <a:r>
                        <a:rPr lang="en-US" sz="1800" b="1" dirty="0" smtClean="0">
                          <a:solidFill>
                            <a:schemeClr val="accent2"/>
                          </a:solidFill>
                          <a:latin typeface="+mn-lt"/>
                        </a:rPr>
                        <a:t>2- Phasic</a:t>
                      </a:r>
                      <a:r>
                        <a:rPr lang="en-US" sz="1800" b="1" baseline="0" dirty="0" smtClean="0">
                          <a:solidFill>
                            <a:schemeClr val="accent2"/>
                          </a:solidFill>
                          <a:latin typeface="+mn-lt"/>
                        </a:rPr>
                        <a:t> reflexes</a:t>
                      </a:r>
                      <a:r>
                        <a:rPr lang="en-US" sz="1800" b="1" baseline="0" dirty="0" smtClean="0">
                          <a:solidFill>
                            <a:schemeClr val="tx1"/>
                          </a:solidFill>
                          <a:latin typeface="+mn-lt"/>
                        </a:rPr>
                        <a:t> </a:t>
                      </a:r>
                      <a:r>
                        <a:rPr lang="en-US" sz="1800" b="0" baseline="0" dirty="0" smtClean="0">
                          <a:solidFill>
                            <a:schemeClr val="tx1"/>
                          </a:solidFill>
                          <a:latin typeface="+mn-lt"/>
                        </a:rPr>
                        <a:t>“center in C.C”</a:t>
                      </a:r>
                    </a:p>
                    <a:p>
                      <a:pPr algn="ctr"/>
                      <a:r>
                        <a:rPr lang="en-US" sz="1600" dirty="0" smtClean="0">
                          <a:solidFill>
                            <a:schemeClr val="tx1"/>
                          </a:solidFill>
                          <a:latin typeface="+mn-lt"/>
                          <a:cs typeface="Arial"/>
                        </a:rPr>
                        <a:t>(with</a:t>
                      </a:r>
                      <a:r>
                        <a:rPr lang="en-US" sz="1600" baseline="0" dirty="0" smtClean="0">
                          <a:solidFill>
                            <a:schemeClr val="tx1"/>
                          </a:solidFill>
                          <a:latin typeface="+mn-lt"/>
                          <a:cs typeface="Arial"/>
                        </a:rPr>
                        <a:t> </a:t>
                      </a:r>
                      <a:r>
                        <a:rPr lang="en-US" sz="1600" dirty="0" smtClean="0">
                          <a:solidFill>
                            <a:schemeClr val="tx1"/>
                          </a:solidFill>
                          <a:latin typeface="+mn-lt"/>
                          <a:cs typeface="Arial"/>
                        </a:rPr>
                        <a:t>motion) (</a:t>
                      </a:r>
                      <a:r>
                        <a:rPr lang="en-US" sz="1600" dirty="0" err="1" smtClean="0">
                          <a:solidFill>
                            <a:schemeClr val="tx1"/>
                          </a:solidFill>
                          <a:latin typeface="+mn-lt"/>
                          <a:cs typeface="Times New Roman"/>
                        </a:rPr>
                        <a:t>statokinetic</a:t>
                      </a:r>
                      <a:r>
                        <a:rPr lang="en-US" sz="1600" dirty="0" smtClean="0">
                          <a:solidFill>
                            <a:schemeClr val="tx1"/>
                          </a:solidFill>
                          <a:latin typeface="+mn-lt"/>
                          <a:cs typeface="Times New Roman"/>
                        </a:rPr>
                        <a:t> reflex)</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latin typeface="+mn-lt"/>
                          <a:cs typeface="Times New Roman"/>
                        </a:rPr>
                        <a:t>Maintain posture </a:t>
                      </a:r>
                      <a:r>
                        <a:rPr lang="en-US" sz="1600" b="0" spc="-5" dirty="0" smtClean="0">
                          <a:latin typeface="+mn-lt"/>
                          <a:cs typeface="Times New Roman"/>
                        </a:rPr>
                        <a:t>during</a:t>
                      </a:r>
                      <a:r>
                        <a:rPr lang="en-US" sz="1600" b="0" spc="-75" dirty="0" smtClean="0">
                          <a:latin typeface="+mn-lt"/>
                          <a:cs typeface="Times New Roman"/>
                        </a:rPr>
                        <a:t> </a:t>
                      </a:r>
                      <a:r>
                        <a:rPr lang="en-US" sz="1600" b="0" dirty="0" smtClean="0">
                          <a:latin typeface="+mn-lt"/>
                          <a:cs typeface="Times New Roman"/>
                        </a:rPr>
                        <a:t>motion</a:t>
                      </a:r>
                    </a:p>
                  </a:txBody>
                  <a:tcPr>
                    <a:solidFill>
                      <a:schemeClr val="bg1">
                        <a:lumMod val="95000"/>
                      </a:schemeClr>
                    </a:solidFill>
                  </a:tcPr>
                </a:tc>
                <a:extLst>
                  <a:ext uri="{0D108BD9-81ED-4DB2-BD59-A6C34878D82A}">
                    <a16:rowId xmlns:a16="http://schemas.microsoft.com/office/drawing/2014/main" val="10001"/>
                  </a:ext>
                </a:extLst>
              </a:tr>
              <a:tr h="1789441">
                <a:tc>
                  <a:txBody>
                    <a:bodyPr/>
                    <a:lstStyle/>
                    <a:p>
                      <a:pPr algn="ctr"/>
                      <a:r>
                        <a:rPr lang="en-US" sz="1600" b="0" dirty="0" smtClean="0">
                          <a:latin typeface="+mn-lt"/>
                        </a:rPr>
                        <a:t>Spinal Reflexes</a:t>
                      </a:r>
                    </a:p>
                    <a:p>
                      <a:pPr algn="ctr"/>
                      <a:endParaRPr lang="en-US" sz="1600" b="0" dirty="0" smtClean="0">
                        <a:latin typeface="+mn-lt"/>
                      </a:endParaRPr>
                    </a:p>
                    <a:p>
                      <a:pPr algn="ctr"/>
                      <a:endParaRPr lang="en-US" sz="1600" b="0" dirty="0" smtClean="0">
                        <a:latin typeface="+mn-lt"/>
                      </a:endParaRPr>
                    </a:p>
                    <a:p>
                      <a:pPr algn="ctr"/>
                      <a:r>
                        <a:rPr lang="en-US" sz="1600" b="0" dirty="0" smtClean="0">
                          <a:solidFill>
                            <a:schemeClr val="bg1">
                              <a:lumMod val="65000"/>
                            </a:schemeClr>
                          </a:solidFill>
                          <a:latin typeface="+mn-lt"/>
                        </a:rPr>
                        <a:t>(Explained</a:t>
                      </a:r>
                      <a:r>
                        <a:rPr lang="en-US" sz="1600" b="0" baseline="0" dirty="0" smtClean="0">
                          <a:solidFill>
                            <a:schemeClr val="bg1">
                              <a:lumMod val="65000"/>
                            </a:schemeClr>
                          </a:solidFill>
                          <a:latin typeface="+mn-lt"/>
                        </a:rPr>
                        <a:t> in the next slides)</a:t>
                      </a:r>
                      <a:endParaRPr lang="en-US" sz="1600" b="0" dirty="0">
                        <a:solidFill>
                          <a:schemeClr val="bg1">
                            <a:lumMod val="65000"/>
                          </a:schemeClr>
                        </a:solidFill>
                        <a:latin typeface="+mn-lt"/>
                      </a:endParaRPr>
                    </a:p>
                  </a:txBody>
                  <a:tcPr>
                    <a:solidFill>
                      <a:schemeClr val="accent4">
                        <a:lumMod val="60000"/>
                        <a:lumOff val="40000"/>
                      </a:schemeClr>
                    </a:solidFill>
                  </a:tcPr>
                </a:tc>
                <a:tc>
                  <a:txBody>
                    <a:bodyPr/>
                    <a:lstStyle/>
                    <a:p>
                      <a:pPr algn="ctr"/>
                      <a:r>
                        <a:rPr lang="en-US" sz="1600" b="0" dirty="0" smtClean="0">
                          <a:latin typeface="+mn-lt"/>
                        </a:rPr>
                        <a:t>Medullary Reflexes</a:t>
                      </a:r>
                    </a:p>
                    <a:p>
                      <a:pPr algn="ctr"/>
                      <a:endParaRPr lang="en-US" sz="1600" b="0" dirty="0" smtClean="0">
                        <a:latin typeface="+mn-lt"/>
                      </a:endParaRPr>
                    </a:p>
                    <a:p>
                      <a:pPr algn="ctr"/>
                      <a:endParaRPr lang="en-US" sz="1600" b="0" dirty="0" smtClean="0">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bg1">
                              <a:lumMod val="65000"/>
                            </a:schemeClr>
                          </a:solidFill>
                          <a:latin typeface="+mn-lt"/>
                        </a:rPr>
                        <a:t>(Explained</a:t>
                      </a:r>
                      <a:r>
                        <a:rPr lang="en-US" sz="1600" b="0" baseline="0" dirty="0" smtClean="0">
                          <a:solidFill>
                            <a:schemeClr val="bg1">
                              <a:lumMod val="65000"/>
                            </a:schemeClr>
                          </a:solidFill>
                          <a:latin typeface="+mn-lt"/>
                        </a:rPr>
                        <a:t> in the next slides)</a:t>
                      </a:r>
                      <a:endParaRPr lang="en-US" sz="1600" b="0" dirty="0" smtClean="0">
                        <a:solidFill>
                          <a:schemeClr val="bg1">
                            <a:lumMod val="65000"/>
                          </a:schemeClr>
                        </a:solidFill>
                        <a:latin typeface="+mn-lt"/>
                      </a:endParaRPr>
                    </a:p>
                    <a:p>
                      <a:pPr algn="ctr"/>
                      <a:endParaRPr lang="en-US" sz="1600" b="0" dirty="0">
                        <a:latin typeface="+mn-lt"/>
                      </a:endParaRPr>
                    </a:p>
                  </a:txBody>
                  <a:tcPr>
                    <a:solidFill>
                      <a:schemeClr val="accent3">
                        <a:lumMod val="40000"/>
                        <a:lumOff val="60000"/>
                      </a:schemeClr>
                    </a:solidFill>
                  </a:tcPr>
                </a:tc>
                <a:tc>
                  <a:txBody>
                    <a:bodyPr/>
                    <a:lstStyle/>
                    <a:p>
                      <a:pPr algn="ctr"/>
                      <a:r>
                        <a:rPr lang="en-US" sz="1600" b="0" dirty="0" smtClean="0">
                          <a:latin typeface="+mn-lt"/>
                        </a:rPr>
                        <a:t>Righting Reflexes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B050"/>
                          </a:solidFill>
                        </a:rPr>
                        <a:t>Center: In the midbrain</a:t>
                      </a:r>
                      <a:endParaRPr lang="en-US" sz="1600" b="0" dirty="0" smtClean="0">
                        <a:solidFill>
                          <a:srgbClr val="00B050"/>
                        </a:solidFill>
                        <a:latin typeface="+mn-lt"/>
                      </a:endParaRPr>
                    </a:p>
                    <a:p>
                      <a:pPr algn="ctr"/>
                      <a:endParaRPr lang="en-US" sz="1600" b="0" dirty="0" smtClean="0">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bg1">
                              <a:lumMod val="65000"/>
                            </a:schemeClr>
                          </a:solidFill>
                          <a:latin typeface="+mn-lt"/>
                        </a:rPr>
                        <a:t>(Explained</a:t>
                      </a:r>
                      <a:r>
                        <a:rPr lang="en-US" sz="1600" b="0" baseline="0" dirty="0" smtClean="0">
                          <a:solidFill>
                            <a:schemeClr val="bg1">
                              <a:lumMod val="65000"/>
                            </a:schemeClr>
                          </a:solidFill>
                          <a:latin typeface="+mn-lt"/>
                        </a:rPr>
                        <a:t> in the next slides)</a:t>
                      </a:r>
                      <a:endParaRPr lang="en-US" sz="1600" b="0" dirty="0" smtClean="0">
                        <a:solidFill>
                          <a:schemeClr val="bg1">
                            <a:lumMod val="65000"/>
                          </a:schemeClr>
                        </a:solidFill>
                        <a:latin typeface="+mn-lt"/>
                      </a:endParaRPr>
                    </a:p>
                    <a:p>
                      <a:pPr algn="ctr"/>
                      <a:endParaRPr lang="en-US" sz="1600" b="0" dirty="0">
                        <a:latin typeface="+mn-lt"/>
                      </a:endParaRPr>
                    </a:p>
                  </a:txBody>
                  <a:tcPr>
                    <a:solidFill>
                      <a:schemeClr val="accent2">
                        <a:lumMod val="40000"/>
                        <a:lumOff val="60000"/>
                      </a:schemeClr>
                    </a:solidFill>
                  </a:tcPr>
                </a:tc>
                <a:tc>
                  <a:txBody>
                    <a:bodyPr/>
                    <a:lstStyle/>
                    <a:p>
                      <a:pPr marL="12700" marR="252095" indent="0" algn="ctr">
                        <a:lnSpc>
                          <a:spcPts val="2590"/>
                        </a:lnSpc>
                        <a:spcBef>
                          <a:spcPts val="615"/>
                        </a:spcBef>
                        <a:buFont typeface="Times New Roman"/>
                        <a:buNone/>
                        <a:tabLst>
                          <a:tab pos="431800" algn="l"/>
                          <a:tab pos="432434" algn="l"/>
                          <a:tab pos="4878070" algn="l"/>
                        </a:tabLst>
                      </a:pPr>
                      <a:r>
                        <a:rPr lang="en-US" sz="1600" b="1" dirty="0" smtClean="0">
                          <a:latin typeface="+mn-lt"/>
                        </a:rPr>
                        <a:t>A</a:t>
                      </a:r>
                      <a:r>
                        <a:rPr lang="en-US" sz="1600" b="1" dirty="0" smtClean="0">
                          <a:latin typeface="+mn-lt"/>
                          <a:cs typeface="Times New Roman"/>
                        </a:rPr>
                        <a:t>- Hopping Reaction </a:t>
                      </a:r>
                    </a:p>
                    <a:p>
                      <a:pPr marL="298450" marR="252095" indent="-285750">
                        <a:lnSpc>
                          <a:spcPts val="2590"/>
                        </a:lnSpc>
                        <a:spcBef>
                          <a:spcPts val="615"/>
                        </a:spcBef>
                        <a:buFont typeface="Arial" charset="0"/>
                        <a:buChar char="•"/>
                        <a:tabLst>
                          <a:tab pos="431800" algn="l"/>
                          <a:tab pos="432434" algn="l"/>
                          <a:tab pos="4878070" algn="l"/>
                        </a:tabLst>
                      </a:pPr>
                      <a:r>
                        <a:rPr lang="en-US" sz="1600" b="0" spc="-10" dirty="0" smtClean="0">
                          <a:latin typeface="+mn-lt"/>
                          <a:cs typeface="Times New Roman"/>
                        </a:rPr>
                        <a:t>when </a:t>
                      </a:r>
                      <a:r>
                        <a:rPr lang="en-US" sz="1600" b="0" dirty="0" smtClean="0">
                          <a:latin typeface="+mn-lt"/>
                          <a:cs typeface="Times New Roman"/>
                        </a:rPr>
                        <a:t>animal </a:t>
                      </a:r>
                      <a:r>
                        <a:rPr lang="en-US" sz="1600" b="0" spc="-5" dirty="0" smtClean="0">
                          <a:latin typeface="+mn-lt"/>
                          <a:cs typeface="Times New Roman"/>
                        </a:rPr>
                        <a:t>is</a:t>
                      </a:r>
                      <a:r>
                        <a:rPr lang="en-US" sz="1600" b="0" spc="55" dirty="0" smtClean="0">
                          <a:latin typeface="+mn-lt"/>
                          <a:cs typeface="Times New Roman"/>
                        </a:rPr>
                        <a:t> </a:t>
                      </a:r>
                      <a:r>
                        <a:rPr lang="en-US" sz="1600" b="0" spc="-5" dirty="0" smtClean="0">
                          <a:latin typeface="+mn-lt"/>
                          <a:cs typeface="Times New Roman"/>
                        </a:rPr>
                        <a:t>pushed</a:t>
                      </a:r>
                      <a:r>
                        <a:rPr lang="en-US" sz="1600" b="0" spc="20" dirty="0" smtClean="0">
                          <a:latin typeface="+mn-lt"/>
                          <a:cs typeface="Times New Roman"/>
                        </a:rPr>
                        <a:t> </a:t>
                      </a:r>
                      <a:r>
                        <a:rPr lang="en-US" sz="1600" b="0" dirty="0" smtClean="0">
                          <a:latin typeface="+mn-lt"/>
                          <a:cs typeface="Times New Roman"/>
                        </a:rPr>
                        <a:t>laterally</a:t>
                      </a:r>
                      <a:r>
                        <a:rPr lang="en-US" sz="1200" b="0" dirty="0" smtClean="0">
                          <a:latin typeface="+mn-lt"/>
                          <a:cs typeface="Times New Roman"/>
                        </a:rPr>
                        <a:t> </a:t>
                      </a:r>
                      <a:r>
                        <a:rPr lang="en-US" sz="1600" b="0" dirty="0" smtClean="0">
                          <a:latin typeface="+mn-lt"/>
                          <a:cs typeface="Times New Roman"/>
                        </a:rPr>
                        <a:t>reflex</a:t>
                      </a:r>
                      <a:r>
                        <a:rPr lang="en-US" sz="1600" b="0" spc="-75" dirty="0" smtClean="0">
                          <a:latin typeface="+mn-lt"/>
                          <a:cs typeface="Times New Roman"/>
                        </a:rPr>
                        <a:t> </a:t>
                      </a:r>
                      <a:r>
                        <a:rPr lang="en-US" sz="1600" b="0" spc="-5" dirty="0" smtClean="0">
                          <a:latin typeface="+mn-lt"/>
                          <a:cs typeface="Times New Roman"/>
                        </a:rPr>
                        <a:t>hopping</a:t>
                      </a:r>
                      <a:r>
                        <a:rPr lang="en-US" sz="1600" b="0" spc="-10" dirty="0" smtClean="0">
                          <a:latin typeface="+mn-lt"/>
                          <a:cs typeface="Times New Roman"/>
                        </a:rPr>
                        <a:t> </a:t>
                      </a:r>
                      <a:r>
                        <a:rPr lang="en-US" sz="1600" b="0" dirty="0" smtClean="0">
                          <a:latin typeface="+mn-lt"/>
                          <a:cs typeface="Times New Roman"/>
                        </a:rPr>
                        <a:t>to keep limbs </a:t>
                      </a:r>
                      <a:r>
                        <a:rPr lang="en-US" sz="1600" b="0" spc="-5" dirty="0" smtClean="0">
                          <a:latin typeface="+mn-lt"/>
                          <a:cs typeface="Times New Roman"/>
                        </a:rPr>
                        <a:t>in </a:t>
                      </a:r>
                      <a:r>
                        <a:rPr lang="en-US" sz="1600" b="0" dirty="0" smtClean="0">
                          <a:latin typeface="+mn-lt"/>
                          <a:cs typeface="Times New Roman"/>
                        </a:rPr>
                        <a:t>position to </a:t>
                      </a:r>
                      <a:r>
                        <a:rPr lang="en-US" sz="1600" b="0" spc="-5" dirty="0" smtClean="0">
                          <a:latin typeface="+mn-lt"/>
                          <a:cs typeface="Times New Roman"/>
                        </a:rPr>
                        <a:t>support</a:t>
                      </a:r>
                      <a:r>
                        <a:rPr lang="en-US" sz="1600" b="0" spc="-60" dirty="0" smtClean="0">
                          <a:latin typeface="+mn-lt"/>
                          <a:cs typeface="Times New Roman"/>
                        </a:rPr>
                        <a:t> </a:t>
                      </a:r>
                      <a:r>
                        <a:rPr lang="en-US" sz="1600" b="0" spc="-5" dirty="0" smtClean="0">
                          <a:latin typeface="+mn-lt"/>
                          <a:cs typeface="Times New Roman"/>
                        </a:rPr>
                        <a:t>body.</a:t>
                      </a:r>
                      <a:endParaRPr lang="en-US" sz="1600" b="0" spc="0" dirty="0" smtClean="0">
                        <a:latin typeface="+mn-lt"/>
                        <a:cs typeface="Times New Roman"/>
                      </a:endParaRPr>
                    </a:p>
                    <a:p>
                      <a:pPr marL="298450" marR="252095" indent="-285750">
                        <a:lnSpc>
                          <a:spcPts val="2590"/>
                        </a:lnSpc>
                        <a:spcBef>
                          <a:spcPts val="615"/>
                        </a:spcBef>
                        <a:buFont typeface="Arial" charset="0"/>
                        <a:buChar char="•"/>
                        <a:tabLst>
                          <a:tab pos="431800" algn="l"/>
                          <a:tab pos="432434" algn="l"/>
                          <a:tab pos="4878070" algn="l"/>
                        </a:tabLst>
                      </a:pPr>
                      <a:r>
                        <a:rPr lang="en-US" sz="1600" b="0" spc="-5" dirty="0" smtClean="0">
                          <a:latin typeface="+mn-lt"/>
                          <a:cs typeface="Times New Roman"/>
                        </a:rPr>
                        <a:t>The </a:t>
                      </a:r>
                      <a:r>
                        <a:rPr lang="en-US" sz="1600" b="0" dirty="0" smtClean="0">
                          <a:solidFill>
                            <a:schemeClr val="tx1"/>
                          </a:solidFill>
                          <a:latin typeface="+mn-lt"/>
                          <a:cs typeface="Times New Roman"/>
                        </a:rPr>
                        <a:t>receptors are in </a:t>
                      </a:r>
                      <a:r>
                        <a:rPr lang="en-US" sz="1600" b="0" dirty="0" smtClean="0">
                          <a:solidFill>
                            <a:srgbClr val="FF5050"/>
                          </a:solidFill>
                          <a:latin typeface="+mn-lt"/>
                          <a:cs typeface="Times New Roman"/>
                        </a:rPr>
                        <a:t>muscle</a:t>
                      </a:r>
                      <a:r>
                        <a:rPr lang="en-US" sz="1600" b="0" spc="-60" dirty="0" smtClean="0">
                          <a:solidFill>
                            <a:srgbClr val="FF5050"/>
                          </a:solidFill>
                          <a:latin typeface="+mn-lt"/>
                          <a:cs typeface="Times New Roman"/>
                        </a:rPr>
                        <a:t> </a:t>
                      </a:r>
                      <a:r>
                        <a:rPr lang="en-US" sz="1600" b="0" spc="-5" dirty="0" smtClean="0">
                          <a:solidFill>
                            <a:srgbClr val="FF5050"/>
                          </a:solidFill>
                          <a:latin typeface="+mn-lt"/>
                          <a:cs typeface="Times New Roman"/>
                        </a:rPr>
                        <a:t>spindles.</a:t>
                      </a:r>
                      <a:endParaRPr lang="en-US" sz="1600" b="0" dirty="0" smtClean="0">
                        <a:latin typeface="+mn-lt"/>
                        <a:cs typeface="Times New Roman"/>
                      </a:endParaRPr>
                    </a:p>
                    <a:p>
                      <a:pPr algn="ctr"/>
                      <a:endParaRPr lang="en-US" sz="1600" b="0" dirty="0">
                        <a:latin typeface="+mn-lt"/>
                      </a:endParaRPr>
                    </a:p>
                  </a:txBody>
                  <a:tcPr/>
                </a:tc>
                <a:extLst>
                  <a:ext uri="{0D108BD9-81ED-4DB2-BD59-A6C34878D82A}">
                    <a16:rowId xmlns:a16="http://schemas.microsoft.com/office/drawing/2014/main" val="10002"/>
                  </a:ext>
                </a:extLst>
              </a:tr>
              <a:tr h="1850754">
                <a:tc gridSpan="3">
                  <a:txBody>
                    <a:bodyPr/>
                    <a:lstStyle/>
                    <a:p>
                      <a:pPr marL="12700" algn="ctr">
                        <a:lnSpc>
                          <a:spcPct val="100000"/>
                        </a:lnSpc>
                      </a:pPr>
                      <a:r>
                        <a:rPr lang="en-US" sz="1600" b="0" dirty="0" smtClean="0">
                          <a:solidFill>
                            <a:srgbClr val="FF0000"/>
                          </a:solidFill>
                          <a:latin typeface="+mn-lt"/>
                          <a:cs typeface="Arial"/>
                        </a:rPr>
                        <a:t>N.B: spinal receptors </a:t>
                      </a:r>
                      <a:r>
                        <a:rPr lang="en-US" sz="1600" b="0" spc="-5" dirty="0" smtClean="0">
                          <a:solidFill>
                            <a:srgbClr val="FF0000"/>
                          </a:solidFill>
                          <a:latin typeface="+mn-lt"/>
                          <a:cs typeface="Arial"/>
                        </a:rPr>
                        <a:t>can </a:t>
                      </a:r>
                      <a:r>
                        <a:rPr lang="en-US" sz="1600" b="0" dirty="0" smtClean="0">
                          <a:solidFill>
                            <a:srgbClr val="FF0000"/>
                          </a:solidFill>
                          <a:latin typeface="+mn-lt"/>
                          <a:cs typeface="Arial"/>
                        </a:rPr>
                        <a:t>be studied in </a:t>
                      </a:r>
                      <a:r>
                        <a:rPr lang="en-US" sz="1600" b="0" spc="-5" dirty="0" smtClean="0">
                          <a:solidFill>
                            <a:srgbClr val="FF0000"/>
                          </a:solidFill>
                          <a:latin typeface="+mn-lt"/>
                          <a:cs typeface="Arial"/>
                        </a:rPr>
                        <a:t>spinal animal </a:t>
                      </a:r>
                      <a:r>
                        <a:rPr lang="en-US" sz="1600" b="0" dirty="0" smtClean="0">
                          <a:solidFill>
                            <a:srgbClr val="FF0000"/>
                          </a:solidFill>
                          <a:latin typeface="+mn-lt"/>
                          <a:cs typeface="Arial"/>
                        </a:rPr>
                        <a:t>with</a:t>
                      </a:r>
                      <a:r>
                        <a:rPr lang="en-US" sz="1600" b="0" spc="-125" dirty="0" smtClean="0">
                          <a:solidFill>
                            <a:srgbClr val="FF0000"/>
                          </a:solidFill>
                          <a:latin typeface="+mn-lt"/>
                          <a:cs typeface="Arial"/>
                        </a:rPr>
                        <a:t> </a:t>
                      </a:r>
                      <a:r>
                        <a:rPr lang="en-US" sz="1600" b="0" spc="-5" dirty="0" smtClean="0">
                          <a:solidFill>
                            <a:srgbClr val="FF0000"/>
                          </a:solidFill>
                          <a:latin typeface="+mn-lt"/>
                          <a:cs typeface="Arial"/>
                        </a:rPr>
                        <a:t>cut</a:t>
                      </a:r>
                      <a:endParaRPr lang="en-US" sz="1600" b="0" dirty="0" smtClean="0">
                        <a:solidFill>
                          <a:srgbClr val="FF0000"/>
                        </a:solidFill>
                        <a:latin typeface="+mn-lt"/>
                        <a:cs typeface="Arial"/>
                      </a:endParaRPr>
                    </a:p>
                    <a:p>
                      <a:pPr marL="12700" algn="ctr">
                        <a:lnSpc>
                          <a:spcPct val="100000"/>
                        </a:lnSpc>
                      </a:pPr>
                      <a:r>
                        <a:rPr lang="en-US" sz="1600" b="0" spc="-5" dirty="0" smtClean="0">
                          <a:solidFill>
                            <a:srgbClr val="FF0000"/>
                          </a:solidFill>
                          <a:latin typeface="+mn-lt"/>
                          <a:cs typeface="Arial"/>
                        </a:rPr>
                        <a:t>at neck </a:t>
                      </a:r>
                      <a:r>
                        <a:rPr lang="en-US" sz="1600" b="0" dirty="0" smtClean="0">
                          <a:solidFill>
                            <a:srgbClr val="FF0000"/>
                          </a:solidFill>
                          <a:latin typeface="+mn-lt"/>
                          <a:cs typeface="Arial"/>
                        </a:rPr>
                        <a:t>between </a:t>
                      </a:r>
                      <a:r>
                        <a:rPr lang="en-US" sz="1600" b="0" spc="-5" dirty="0" smtClean="0">
                          <a:solidFill>
                            <a:srgbClr val="FF0000"/>
                          </a:solidFill>
                          <a:latin typeface="+mn-lt"/>
                          <a:cs typeface="Arial"/>
                        </a:rPr>
                        <a:t>the S.C &amp; brain stem so all S.C is</a:t>
                      </a:r>
                      <a:r>
                        <a:rPr lang="en-US" sz="1600" b="0" spc="60" dirty="0" smtClean="0">
                          <a:solidFill>
                            <a:srgbClr val="FF0000"/>
                          </a:solidFill>
                          <a:latin typeface="+mn-lt"/>
                          <a:cs typeface="Arial"/>
                        </a:rPr>
                        <a:t> </a:t>
                      </a:r>
                      <a:r>
                        <a:rPr lang="en-US" sz="1600" b="0" spc="-5" dirty="0" smtClean="0">
                          <a:solidFill>
                            <a:srgbClr val="FF0000"/>
                          </a:solidFill>
                          <a:latin typeface="+mn-lt"/>
                          <a:cs typeface="Arial"/>
                        </a:rPr>
                        <a:t>intact.</a:t>
                      </a:r>
                      <a:endParaRPr lang="en-US" sz="1600" b="0" dirty="0" smtClean="0">
                        <a:solidFill>
                          <a:srgbClr val="FF0000"/>
                        </a:solidFill>
                        <a:latin typeface="+mn-lt"/>
                      </a:endParaRPr>
                    </a:p>
                    <a:p>
                      <a:pPr algn="ctr"/>
                      <a:endParaRPr lang="en-US" sz="1600" b="0" dirty="0">
                        <a:latin typeface="+mn-lt"/>
                      </a:endParaRPr>
                    </a:p>
                  </a:txBody>
                  <a:tcPr anchor="ctr"/>
                </a:tc>
                <a:tc hMerge="1">
                  <a:txBody>
                    <a:bodyPr/>
                    <a:lstStyle/>
                    <a:p>
                      <a:endParaRPr lang="en-US"/>
                    </a:p>
                  </a:txBody>
                  <a:tcP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dirty="0" smtClean="0">
                          <a:latin typeface="+mn-lt"/>
                        </a:rPr>
                        <a:t>B-</a:t>
                      </a:r>
                      <a:r>
                        <a:rPr lang="en-US" sz="1600" b="1" u="none" dirty="0" smtClean="0">
                          <a:latin typeface="+mn-lt"/>
                          <a:cs typeface="Times New Roman"/>
                        </a:rPr>
                        <a:t> Placing</a:t>
                      </a:r>
                      <a:r>
                        <a:rPr lang="en-US" sz="1600" b="1" u="none" baseline="0" dirty="0" smtClean="0">
                          <a:latin typeface="+mn-lt"/>
                          <a:cs typeface="Times New Roman"/>
                        </a:rPr>
                        <a:t> Reaction</a:t>
                      </a:r>
                      <a:endParaRPr lang="en-US" sz="1600" b="1" u="none" dirty="0" smtClean="0">
                        <a:latin typeface="+mn-lt"/>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latin typeface="+mn-lt"/>
                          <a:cs typeface="Times New Roman"/>
                        </a:rPr>
                        <a:t>blind folded animal </a:t>
                      </a:r>
                      <a:r>
                        <a:rPr lang="en-US" sz="1600" b="0" spc="-5" dirty="0" smtClean="0">
                          <a:latin typeface="+mn-lt"/>
                          <a:cs typeface="Times New Roman"/>
                        </a:rPr>
                        <a:t>suspended in </a:t>
                      </a:r>
                      <a:r>
                        <a:rPr lang="en-US" sz="1600" b="0" dirty="0" smtClean="0">
                          <a:latin typeface="+mn-lt"/>
                          <a:cs typeface="Times New Roman"/>
                        </a:rPr>
                        <a:t>air &amp; moved </a:t>
                      </a:r>
                      <a:r>
                        <a:rPr lang="en-US" sz="1600" b="0" spc="-5" dirty="0" smtClean="0">
                          <a:latin typeface="+mn-lt"/>
                          <a:cs typeface="Times New Roman"/>
                        </a:rPr>
                        <a:t>towards</a:t>
                      </a:r>
                      <a:r>
                        <a:rPr lang="en-US" sz="1600" b="0" spc="-40" dirty="0" smtClean="0">
                          <a:latin typeface="+mn-lt"/>
                          <a:cs typeface="Times New Roman"/>
                        </a:rPr>
                        <a:t> </a:t>
                      </a:r>
                      <a:r>
                        <a:rPr lang="en-US" sz="1600" b="0" dirty="0" smtClean="0">
                          <a:latin typeface="+mn-lt"/>
                          <a:cs typeface="Times New Roman"/>
                        </a:rPr>
                        <a:t>a  supporting surface, </a:t>
                      </a:r>
                      <a:r>
                        <a:rPr lang="en-US" sz="1600" b="0" spc="-5" dirty="0" smtClean="0">
                          <a:latin typeface="+mn-lt"/>
                          <a:cs typeface="Times New Roman"/>
                        </a:rPr>
                        <a:t>the </a:t>
                      </a:r>
                      <a:r>
                        <a:rPr lang="en-US" sz="1600" b="0" dirty="0" smtClean="0">
                          <a:latin typeface="+mn-lt"/>
                          <a:cs typeface="Times New Roman"/>
                        </a:rPr>
                        <a:t>feet </a:t>
                      </a:r>
                      <a:r>
                        <a:rPr lang="en-US" sz="1600" b="0" spc="-5" dirty="0" smtClean="0">
                          <a:latin typeface="+mn-lt"/>
                          <a:cs typeface="Times New Roman"/>
                        </a:rPr>
                        <a:t>will be </a:t>
                      </a:r>
                      <a:r>
                        <a:rPr lang="en-US" sz="1600" b="0" dirty="0" smtClean="0">
                          <a:latin typeface="+mn-lt"/>
                          <a:cs typeface="Times New Roman"/>
                        </a:rPr>
                        <a:t>placed firmly </a:t>
                      </a:r>
                      <a:r>
                        <a:rPr lang="en-US" sz="1600" b="0" spc="-5" dirty="0" smtClean="0">
                          <a:latin typeface="+mn-lt"/>
                          <a:cs typeface="Times New Roman"/>
                        </a:rPr>
                        <a:t>on </a:t>
                      </a:r>
                      <a:r>
                        <a:rPr lang="en-US" sz="1600" b="0" dirty="0" smtClean="0">
                          <a:latin typeface="+mn-lt"/>
                          <a:cs typeface="Times New Roman"/>
                        </a:rPr>
                        <a:t>the  supporting surface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u="none" dirty="0" smtClean="0">
                          <a:solidFill>
                            <a:srgbClr val="FF5050"/>
                          </a:solidFill>
                          <a:latin typeface="+mn-lt"/>
                          <a:cs typeface="Times New Roman"/>
                        </a:rPr>
                        <a:t>(receptors are touch receptors &amp; proprioceptors</a:t>
                      </a:r>
                      <a:r>
                        <a:rPr lang="en-US" sz="1600" b="0" u="none" baseline="0" dirty="0" smtClean="0">
                          <a:solidFill>
                            <a:srgbClr val="FF5050"/>
                          </a:solidFill>
                          <a:latin typeface="+mn-lt"/>
                          <a:cs typeface="Times New Roman"/>
                        </a:rPr>
                        <a:t> </a:t>
                      </a:r>
                      <a:r>
                        <a:rPr lang="en-US" sz="1600" b="0" u="none" spc="-5" dirty="0" smtClean="0">
                          <a:solidFill>
                            <a:srgbClr val="FF5050"/>
                          </a:solidFill>
                          <a:latin typeface="+mn-lt"/>
                          <a:cs typeface="Times New Roman"/>
                        </a:rPr>
                        <a:t>in </a:t>
                      </a:r>
                      <a:r>
                        <a:rPr lang="en-US" sz="1600" b="0" u="none" dirty="0" smtClean="0">
                          <a:solidFill>
                            <a:srgbClr val="FF5050"/>
                          </a:solidFill>
                          <a:latin typeface="+mn-lt"/>
                          <a:cs typeface="Times New Roman"/>
                        </a:rPr>
                        <a:t>soles of</a:t>
                      </a:r>
                      <a:r>
                        <a:rPr lang="en-US" sz="1600" b="0" u="none" spc="-90" dirty="0" smtClean="0">
                          <a:solidFill>
                            <a:srgbClr val="FF5050"/>
                          </a:solidFill>
                          <a:latin typeface="+mn-lt"/>
                          <a:cs typeface="Times New Roman"/>
                        </a:rPr>
                        <a:t> </a:t>
                      </a:r>
                      <a:r>
                        <a:rPr lang="en-US" sz="1600" b="0" u="none" dirty="0" smtClean="0">
                          <a:solidFill>
                            <a:srgbClr val="FF5050"/>
                          </a:solidFill>
                          <a:latin typeface="+mn-lt"/>
                          <a:cs typeface="Times New Roman"/>
                        </a:rPr>
                        <a:t>feet)</a:t>
                      </a:r>
                      <a:endParaRPr lang="en-US" sz="1600" b="0" u="none" dirty="0" smtClean="0">
                        <a:latin typeface="+mn-lt"/>
                        <a:cs typeface="Times New Roman"/>
                      </a:endParaRPr>
                    </a:p>
                    <a:p>
                      <a:pPr algn="ctr"/>
                      <a:endParaRPr lang="en-US" sz="1600" b="0" dirty="0">
                        <a:latin typeface="+mn-lt"/>
                      </a:endParaRPr>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1132498" y="6351786"/>
            <a:ext cx="2939965" cy="338554"/>
          </a:xfrm>
          <a:prstGeom prst="rect">
            <a:avLst/>
          </a:prstGeom>
          <a:noFill/>
        </p:spPr>
        <p:txBody>
          <a:bodyPr wrap="square" rtlCol="0">
            <a:spAutoFit/>
          </a:bodyPr>
          <a:lstStyle/>
          <a:p>
            <a:r>
              <a:rPr lang="en-US" sz="1600" dirty="0" smtClean="0">
                <a:solidFill>
                  <a:schemeClr val="bg1">
                    <a:lumMod val="65000"/>
                  </a:schemeClr>
                </a:solidFill>
              </a:rPr>
              <a:t>CC = Cerebral Cortex</a:t>
            </a:r>
            <a:endParaRPr lang="en-US" sz="1600" dirty="0">
              <a:solidFill>
                <a:schemeClr val="bg1">
                  <a:lumMod val="65000"/>
                </a:schemeClr>
              </a:solidFill>
            </a:endParaRPr>
          </a:p>
        </p:txBody>
      </p:sp>
    </p:spTree>
    <p:extLst>
      <p:ext uri="{BB962C8B-B14F-4D97-AF65-F5344CB8AC3E}">
        <p14:creationId xmlns:p14="http://schemas.microsoft.com/office/powerpoint/2010/main" val="173695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49796" y="116632"/>
            <a:ext cx="10969943" cy="990600"/>
          </a:xfrm>
        </p:spPr>
        <p:txBody>
          <a:bodyPr>
            <a:normAutofit/>
          </a:bodyPr>
          <a:lstStyle/>
          <a:p>
            <a:r>
              <a:rPr lang="en-US" sz="3200" dirty="0" smtClean="0"/>
              <a:t>Cont.</a:t>
            </a:r>
            <a:endParaRPr lang="ar-SA" sz="3200" dirty="0"/>
          </a:p>
        </p:txBody>
      </p:sp>
      <p:sp>
        <p:nvSpPr>
          <p:cNvPr id="3" name="عنصر نائب لرقم الشريحة 2"/>
          <p:cNvSpPr>
            <a:spLocks noGrp="1"/>
          </p:cNvSpPr>
          <p:nvPr>
            <p:ph type="sldNum" sz="quarter" idx="12"/>
          </p:nvPr>
        </p:nvSpPr>
        <p:spPr/>
        <p:txBody>
          <a:bodyPr/>
          <a:lstStyle/>
          <a:p>
            <a:pPr marL="0" marR="0" lvl="0" indent="0" algn="l" defTabSz="1015898" rtl="0" eaLnBrk="1" fontAlgn="auto" latinLnBrk="0" hangingPunct="1">
              <a:lnSpc>
                <a:spcPct val="100000"/>
              </a:lnSpc>
              <a:spcBef>
                <a:spcPts val="0"/>
              </a:spcBef>
              <a:spcAft>
                <a:spcPts val="0"/>
              </a:spcAft>
              <a:buClrTx/>
              <a:buSzTx/>
              <a:buFontTx/>
              <a:buNone/>
              <a:tabLst/>
              <a:defRPr/>
            </a:pPr>
            <a:fld id="{4929A69E-7D8F-4515-9605-0315ABD4F316}" type="slidenum">
              <a:rPr kumimoji="0" lang="en-US" sz="1600" b="0" i="0" u="none" strike="noStrike" kern="1200" cap="none" spc="0" normalizeH="0" baseline="0" noProof="0" smtClean="0">
                <a:ln>
                  <a:noFill/>
                </a:ln>
                <a:solidFill>
                  <a:srgbClr val="464653"/>
                </a:solidFill>
                <a:effectLst/>
                <a:uLnTx/>
                <a:uFillTx/>
                <a:latin typeface="Gill Sans MT"/>
                <a:ea typeface="+mn-ea"/>
                <a:cs typeface="+mn-cs"/>
              </a:rPr>
              <a:pPr marL="0" marR="0" lvl="0" indent="0" algn="l" defTabSz="1015898"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none" spc="0" normalizeH="0" baseline="0" noProof="0" dirty="0">
              <a:ln>
                <a:noFill/>
              </a:ln>
              <a:solidFill>
                <a:srgbClr val="464653"/>
              </a:solidFill>
              <a:effectLst/>
              <a:uLnTx/>
              <a:uFillTx/>
              <a:latin typeface="Gill Sans MT"/>
              <a:ea typeface="+mn-ea"/>
              <a:cs typeface="+mn-cs"/>
            </a:endParaRPr>
          </a:p>
        </p:txBody>
      </p:sp>
      <p:graphicFrame>
        <p:nvGraphicFramePr>
          <p:cNvPr id="13" name="Table 12"/>
          <p:cNvGraphicFramePr>
            <a:graphicFrameLocks noGrp="1"/>
          </p:cNvGraphicFramePr>
          <p:nvPr>
            <p:extLst>
              <p:ext uri="{D42A27DB-BD31-4B8C-83A1-F6EECF244321}">
                <p14:modId xmlns:p14="http://schemas.microsoft.com/office/powerpoint/2010/main" val="3133589385"/>
              </p:ext>
            </p:extLst>
          </p:nvPr>
        </p:nvGraphicFramePr>
        <p:xfrm>
          <a:off x="654843" y="1295609"/>
          <a:ext cx="10864896" cy="4850962"/>
        </p:xfrm>
        <a:graphic>
          <a:graphicData uri="http://schemas.openxmlformats.org/drawingml/2006/table">
            <a:tbl>
              <a:tblPr firstRow="1" bandRow="1">
                <a:tableStyleId>{00A15C55-8517-42AA-B614-E9B94910E393}</a:tableStyleId>
              </a:tblPr>
              <a:tblGrid>
                <a:gridCol w="5432448">
                  <a:extLst>
                    <a:ext uri="{9D8B030D-6E8A-4147-A177-3AD203B41FA5}">
                      <a16:colId xmlns:a16="http://schemas.microsoft.com/office/drawing/2014/main" val="20000"/>
                    </a:ext>
                  </a:extLst>
                </a:gridCol>
                <a:gridCol w="5432448">
                  <a:extLst>
                    <a:ext uri="{9D8B030D-6E8A-4147-A177-3AD203B41FA5}">
                      <a16:colId xmlns:a16="http://schemas.microsoft.com/office/drawing/2014/main" val="20001"/>
                    </a:ext>
                  </a:extLst>
                </a:gridCol>
              </a:tblGrid>
              <a:tr h="34902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u="none" dirty="0" smtClean="0">
                          <a:solidFill>
                            <a:schemeClr val="tx1"/>
                          </a:solidFill>
                          <a:latin typeface="+mn-lt"/>
                        </a:rPr>
                        <a:t>Spinal Reflexes </a:t>
                      </a:r>
                      <a:r>
                        <a:rPr lang="en-US" sz="1800" b="0" u="none" dirty="0" smtClean="0">
                          <a:solidFill>
                            <a:schemeClr val="tx1"/>
                          </a:solidFill>
                          <a:latin typeface="+mn-lt"/>
                          <a:cs typeface="Arial"/>
                        </a:rPr>
                        <a:t>“Center in</a:t>
                      </a:r>
                      <a:r>
                        <a:rPr lang="en-US" sz="1800" b="0" u="none" spc="-110" dirty="0" smtClean="0">
                          <a:solidFill>
                            <a:schemeClr val="tx1"/>
                          </a:solidFill>
                          <a:latin typeface="+mn-lt"/>
                          <a:cs typeface="Arial"/>
                        </a:rPr>
                        <a:t> </a:t>
                      </a:r>
                      <a:r>
                        <a:rPr lang="en-US" sz="1800" b="0" u="none" dirty="0" smtClean="0">
                          <a:solidFill>
                            <a:schemeClr val="tx1"/>
                          </a:solidFill>
                          <a:latin typeface="+mn-lt"/>
                          <a:cs typeface="Arial"/>
                        </a:rPr>
                        <a:t>Spinal</a:t>
                      </a:r>
                      <a:r>
                        <a:rPr lang="en-US" sz="1800" b="0" u="none" baseline="0" dirty="0" smtClean="0">
                          <a:solidFill>
                            <a:schemeClr val="tx1"/>
                          </a:solidFill>
                          <a:latin typeface="+mn-lt"/>
                          <a:cs typeface="Arial"/>
                        </a:rPr>
                        <a:t> Cord</a:t>
                      </a:r>
                      <a:r>
                        <a:rPr lang="en-US" sz="1800" b="0" u="none" dirty="0" smtClean="0">
                          <a:solidFill>
                            <a:schemeClr val="tx1"/>
                          </a:solidFill>
                          <a:latin typeface="+mn-lt"/>
                          <a:cs typeface="Arial"/>
                        </a:rPr>
                        <a:t>”</a:t>
                      </a:r>
                    </a:p>
                  </a:txBody>
                  <a:tcPr>
                    <a:solidFill>
                      <a:schemeClr val="accent4">
                        <a:lumMod val="60000"/>
                        <a:lumOff val="40000"/>
                      </a:schemeClr>
                    </a:solidFill>
                  </a:tcPr>
                </a:tc>
                <a:tc hMerge="1">
                  <a:txBody>
                    <a:bodyPr/>
                    <a:lstStyle/>
                    <a:p>
                      <a:endParaRPr lang="en-US" dirty="0"/>
                    </a:p>
                  </a:txBody>
                  <a:tcPr>
                    <a:solidFill>
                      <a:schemeClr val="accent2">
                        <a:lumMod val="20000"/>
                        <a:lumOff val="80000"/>
                      </a:schemeClr>
                    </a:solidFill>
                  </a:tcPr>
                </a:tc>
                <a:extLst>
                  <a:ext uri="{0D108BD9-81ED-4DB2-BD59-A6C34878D82A}">
                    <a16:rowId xmlns:a16="http://schemas.microsoft.com/office/drawing/2014/main" val="10000"/>
                  </a:ext>
                </a:extLst>
              </a:tr>
              <a:tr h="31994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u="none" dirty="0" smtClean="0">
                          <a:solidFill>
                            <a:schemeClr val="bg1">
                              <a:lumMod val="65000"/>
                            </a:schemeClr>
                          </a:solidFill>
                          <a:latin typeface="+mn-lt"/>
                          <a:cs typeface="Arial"/>
                        </a:rPr>
                        <a:t>Studied in spinal animals;</a:t>
                      </a:r>
                      <a:r>
                        <a:rPr lang="en-US" sz="1600" b="0" u="none" baseline="0" dirty="0" smtClean="0">
                          <a:solidFill>
                            <a:schemeClr val="bg1">
                              <a:lumMod val="65000"/>
                            </a:schemeClr>
                          </a:solidFill>
                          <a:latin typeface="+mn-lt"/>
                          <a:cs typeface="Arial"/>
                        </a:rPr>
                        <a:t> </a:t>
                      </a:r>
                      <a:r>
                        <a:rPr lang="en-US" sz="1600" b="0" u="none" dirty="0" smtClean="0">
                          <a:solidFill>
                            <a:schemeClr val="bg1">
                              <a:lumMod val="65000"/>
                            </a:schemeClr>
                          </a:solidFill>
                          <a:latin typeface="+mn-lt"/>
                          <a:cs typeface="Arial"/>
                        </a:rPr>
                        <a:t>with cut between spinal cord and brain stem</a:t>
                      </a:r>
                      <a:r>
                        <a:rPr lang="en-US" sz="1600" b="0" u="none" baseline="30000" dirty="0" smtClean="0">
                          <a:solidFill>
                            <a:schemeClr val="bg1">
                              <a:lumMod val="65000"/>
                            </a:schemeClr>
                          </a:solidFill>
                          <a:latin typeface="+mn-lt"/>
                          <a:cs typeface="Arial"/>
                        </a:rPr>
                        <a:t>1</a:t>
                      </a:r>
                    </a:p>
                  </a:txBody>
                  <a:tcPr>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1"/>
                  </a:ext>
                </a:extLst>
              </a:tr>
              <a:tr h="339922">
                <a:tc>
                  <a:txBody>
                    <a:bodyPr/>
                    <a:lstStyle/>
                    <a:p>
                      <a:pPr algn="ctr"/>
                      <a:r>
                        <a:rPr lang="en-US" sz="1600" b="1" u="none" spc="-5" dirty="0" smtClean="0">
                          <a:solidFill>
                            <a:schemeClr val="tx1"/>
                          </a:solidFill>
                          <a:latin typeface="+mn-lt"/>
                          <a:cs typeface="Arial"/>
                        </a:rPr>
                        <a:t>1- Local Static Reflexes </a:t>
                      </a:r>
                      <a:r>
                        <a:rPr lang="en-US" sz="1200" b="0" u="none" spc="-5" dirty="0" smtClean="0">
                          <a:solidFill>
                            <a:schemeClr val="bg1">
                              <a:lumMod val="65000"/>
                            </a:schemeClr>
                          </a:solidFill>
                          <a:latin typeface="+mn-lt"/>
                          <a:cs typeface="Arial"/>
                        </a:rPr>
                        <a:t>(in 1 limb)</a:t>
                      </a:r>
                      <a:endParaRPr lang="en-US" sz="1600" b="0" u="none" dirty="0">
                        <a:solidFill>
                          <a:schemeClr val="bg1">
                            <a:lumMod val="65000"/>
                          </a:schemeClr>
                        </a:solidFill>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pc="-5" dirty="0" smtClean="0">
                          <a:solidFill>
                            <a:schemeClr val="tx1"/>
                          </a:solidFill>
                          <a:latin typeface="+mn-lt"/>
                          <a:cs typeface="Arial"/>
                        </a:rPr>
                        <a:t>2-</a:t>
                      </a:r>
                      <a:r>
                        <a:rPr lang="en-US" sz="1600" b="1" u="none" spc="5" dirty="0" smtClean="0">
                          <a:solidFill>
                            <a:schemeClr val="tx1"/>
                          </a:solidFill>
                          <a:latin typeface="+mn-lt"/>
                          <a:cs typeface="Arial"/>
                        </a:rPr>
                        <a:t> </a:t>
                      </a:r>
                      <a:r>
                        <a:rPr lang="en-US" sz="1600" b="1" u="none" spc="-5" dirty="0" smtClean="0">
                          <a:solidFill>
                            <a:schemeClr val="tx1"/>
                          </a:solidFill>
                          <a:latin typeface="+mn-lt"/>
                          <a:cs typeface="Arial"/>
                        </a:rPr>
                        <a:t>Segmental</a:t>
                      </a:r>
                      <a:r>
                        <a:rPr lang="en-US" sz="1600" b="1" u="none" spc="10" dirty="0" smtClean="0">
                          <a:solidFill>
                            <a:schemeClr val="tx1"/>
                          </a:solidFill>
                          <a:latin typeface="+mn-lt"/>
                          <a:cs typeface="Arial"/>
                        </a:rPr>
                        <a:t> </a:t>
                      </a:r>
                      <a:r>
                        <a:rPr lang="en-US" sz="1600" b="1" u="none" spc="0" dirty="0" smtClean="0">
                          <a:solidFill>
                            <a:schemeClr val="tx1"/>
                          </a:solidFill>
                          <a:latin typeface="+mn-lt"/>
                          <a:cs typeface="Arial"/>
                        </a:rPr>
                        <a:t>S</a:t>
                      </a:r>
                      <a:r>
                        <a:rPr lang="en-US" sz="1600" b="1" u="none" dirty="0" smtClean="0">
                          <a:solidFill>
                            <a:schemeClr val="tx1"/>
                          </a:solidFill>
                          <a:latin typeface="+mn-lt"/>
                          <a:cs typeface="Arial"/>
                        </a:rPr>
                        <a:t>tatic</a:t>
                      </a:r>
                      <a:r>
                        <a:rPr lang="en-US" sz="1600" b="1" u="none" baseline="0" dirty="0" smtClean="0">
                          <a:solidFill>
                            <a:schemeClr val="tx1"/>
                          </a:solidFill>
                          <a:latin typeface="+mn-lt"/>
                          <a:cs typeface="Arial"/>
                        </a:rPr>
                        <a:t> R</a:t>
                      </a:r>
                      <a:r>
                        <a:rPr lang="en-US" sz="1600" b="1" u="none" dirty="0" smtClean="0">
                          <a:solidFill>
                            <a:schemeClr val="tx1"/>
                          </a:solidFill>
                          <a:latin typeface="+mn-lt"/>
                          <a:cs typeface="Arial"/>
                        </a:rPr>
                        <a:t>eflexes</a:t>
                      </a:r>
                      <a:r>
                        <a:rPr lang="en-US" sz="1600" b="1" u="none" baseline="0" dirty="0" smtClean="0">
                          <a:solidFill>
                            <a:schemeClr val="tx1"/>
                          </a:solidFill>
                          <a:latin typeface="+mn-lt"/>
                          <a:cs typeface="Arial"/>
                        </a:rPr>
                        <a:t> </a:t>
                      </a:r>
                      <a:r>
                        <a:rPr lang="en-US" sz="1200" b="0" u="none" spc="-5" dirty="0" smtClean="0">
                          <a:solidFill>
                            <a:schemeClr val="bg1">
                              <a:lumMod val="65000"/>
                            </a:schemeClr>
                          </a:solidFill>
                          <a:latin typeface="+mn-lt"/>
                          <a:cs typeface="Arial"/>
                        </a:rPr>
                        <a:t>(in 2 limbs)</a:t>
                      </a:r>
                      <a:endParaRPr lang="en-US" sz="1600" b="0" u="none" dirty="0" smtClean="0">
                        <a:solidFill>
                          <a:schemeClr val="tx1"/>
                        </a:solidFill>
                        <a:latin typeface="+mn-lt"/>
                        <a:cs typeface="Arial"/>
                      </a:endParaRPr>
                    </a:p>
                  </a:txBody>
                  <a:tcPr anchor="ctr"/>
                </a:tc>
                <a:extLst>
                  <a:ext uri="{0D108BD9-81ED-4DB2-BD59-A6C34878D82A}">
                    <a16:rowId xmlns:a16="http://schemas.microsoft.com/office/drawing/2014/main" val="10002"/>
                  </a:ext>
                </a:extLst>
              </a:tr>
              <a:tr h="2775461">
                <a:tc rowSpan="3">
                  <a:txBody>
                    <a:bodyPr/>
                    <a:lstStyle/>
                    <a:p>
                      <a:pPr marL="0" indent="0">
                        <a:buFont typeface="+mj-lt"/>
                        <a:buNone/>
                      </a:pPr>
                      <a:r>
                        <a:rPr lang="en-US" sz="1400" b="1" u="none" spc="-5" dirty="0" err="1" smtClean="0">
                          <a:solidFill>
                            <a:schemeClr val="tx1"/>
                          </a:solidFill>
                          <a:latin typeface="+mn-lt"/>
                          <a:cs typeface="Arial"/>
                        </a:rPr>
                        <a:t>i</a:t>
                      </a:r>
                      <a:r>
                        <a:rPr lang="en-US" sz="1400" b="1" u="none" spc="-5" dirty="0" smtClean="0">
                          <a:solidFill>
                            <a:schemeClr val="tx1"/>
                          </a:solidFill>
                          <a:latin typeface="+mn-lt"/>
                          <a:cs typeface="Arial"/>
                        </a:rPr>
                        <a:t>.</a:t>
                      </a:r>
                      <a:r>
                        <a:rPr lang="en-US" sz="1400" b="1" u="none" spc="-5" baseline="0" dirty="0" smtClean="0">
                          <a:solidFill>
                            <a:schemeClr val="tx1"/>
                          </a:solidFill>
                          <a:latin typeface="+mn-lt"/>
                          <a:cs typeface="Arial"/>
                        </a:rPr>
                        <a:t> </a:t>
                      </a:r>
                      <a:r>
                        <a:rPr lang="en-US" sz="1400" b="1" u="none" spc="-5" dirty="0" smtClean="0">
                          <a:solidFill>
                            <a:schemeClr val="tx1"/>
                          </a:solidFill>
                          <a:latin typeface="+mn-lt"/>
                          <a:cs typeface="Arial"/>
                        </a:rPr>
                        <a:t>Positive supporting reaction </a:t>
                      </a:r>
                      <a:r>
                        <a:rPr lang="en-US" sz="1400" b="0" u="none" dirty="0" smtClean="0">
                          <a:solidFill>
                            <a:schemeClr val="tx1"/>
                          </a:solidFill>
                          <a:latin typeface="+mn-lt"/>
                          <a:cs typeface="Arial"/>
                        </a:rPr>
                        <a:t>(</a:t>
                      </a:r>
                      <a:r>
                        <a:rPr lang="en-US" sz="1400" b="0" u="none" spc="-5" dirty="0" smtClean="0">
                          <a:solidFill>
                            <a:schemeClr val="tx1"/>
                          </a:solidFill>
                          <a:latin typeface="+mn-lt"/>
                          <a:cs typeface="Arial"/>
                        </a:rPr>
                        <a:t>magnet </a:t>
                      </a:r>
                      <a:r>
                        <a:rPr lang="en-US" sz="1400" b="0" u="none" dirty="0" smtClean="0">
                          <a:solidFill>
                            <a:schemeClr val="tx1"/>
                          </a:solidFill>
                          <a:latin typeface="+mn-lt"/>
                          <a:cs typeface="Arial"/>
                        </a:rPr>
                        <a:t>reflex) </a:t>
                      </a:r>
                    </a:p>
                    <a:p>
                      <a:pPr marL="0" indent="0">
                        <a:buFont typeface="+mj-lt"/>
                        <a:buNone/>
                      </a:pPr>
                      <a:r>
                        <a:rPr lang="en-US" sz="1400" b="0" u="none" spc="-5" dirty="0" smtClean="0">
                          <a:solidFill>
                            <a:schemeClr val="tx1"/>
                          </a:solidFill>
                          <a:latin typeface="+mn-lt"/>
                          <a:cs typeface="Arial"/>
                        </a:rPr>
                        <a:t>Receptors are proprioceptors </a:t>
                      </a:r>
                      <a:r>
                        <a:rPr lang="en-US" sz="1400" b="0" u="none" dirty="0" smtClean="0">
                          <a:solidFill>
                            <a:schemeClr val="tx1"/>
                          </a:solidFill>
                          <a:latin typeface="+mn-lt"/>
                          <a:cs typeface="Arial"/>
                        </a:rPr>
                        <a:t>of </a:t>
                      </a:r>
                      <a:r>
                        <a:rPr lang="en-US" sz="1400" b="0" u="none" spc="-5" dirty="0" smtClean="0">
                          <a:solidFill>
                            <a:schemeClr val="tx1"/>
                          </a:solidFill>
                          <a:latin typeface="+mn-lt"/>
                          <a:cs typeface="Arial"/>
                        </a:rPr>
                        <a:t>flexors(contraction </a:t>
                      </a:r>
                      <a:r>
                        <a:rPr lang="en-US" sz="1400" b="0" u="none" dirty="0" smtClean="0">
                          <a:solidFill>
                            <a:schemeClr val="tx1"/>
                          </a:solidFill>
                          <a:latin typeface="+mn-lt"/>
                          <a:cs typeface="Arial"/>
                        </a:rPr>
                        <a:t>of </a:t>
                      </a:r>
                      <a:r>
                        <a:rPr lang="en-US" sz="1400" b="0" u="none" spc="-5" dirty="0" smtClean="0">
                          <a:solidFill>
                            <a:schemeClr val="tx1"/>
                          </a:solidFill>
                          <a:latin typeface="+mn-lt"/>
                          <a:cs typeface="Arial"/>
                        </a:rPr>
                        <a:t>both flexors &amp; extensors) (protective reflex).</a:t>
                      </a:r>
                    </a:p>
                    <a:p>
                      <a:pPr marL="0" marR="0" indent="0" algn="l" defTabSz="914400" rtl="0" eaLnBrk="1" fontAlgn="auto" latinLnBrk="0" hangingPunct="1">
                        <a:lnSpc>
                          <a:spcPct val="100000"/>
                        </a:lnSpc>
                        <a:spcBef>
                          <a:spcPts val="0"/>
                        </a:spcBef>
                        <a:spcAft>
                          <a:spcPts val="0"/>
                        </a:spcAft>
                        <a:buClrTx/>
                        <a:buSzTx/>
                        <a:buFont typeface="+mj-lt"/>
                        <a:buNone/>
                        <a:tabLst/>
                        <a:defRPr/>
                      </a:pPr>
                      <a:r>
                        <a:rPr kumimoji="0" lang="en-US" sz="1400" kern="1200" dirty="0" smtClean="0">
                          <a:solidFill>
                            <a:srgbClr val="00B050"/>
                          </a:solidFill>
                          <a:latin typeface="+mn-lt"/>
                          <a:ea typeface="+mn-ea"/>
                          <a:cs typeface="+mn-cs"/>
                        </a:rPr>
                        <a:t>When you stand on one feet (contraction of both flexors &amp; extensors AT THE SAME TIME  ..  Against reciprocal innervation.</a:t>
                      </a:r>
                    </a:p>
                    <a:p>
                      <a:pPr marL="400050" indent="-400050">
                        <a:buFont typeface="+mj-lt"/>
                        <a:buAutoNum type="romanLcPeriod"/>
                      </a:pPr>
                      <a:endParaRPr lang="en-US" sz="1400" b="0" u="none" dirty="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400" b="1" u="none" spc="-5" dirty="0" smtClean="0">
                          <a:solidFill>
                            <a:schemeClr val="tx1"/>
                          </a:solidFill>
                          <a:latin typeface="+mn-lt"/>
                          <a:cs typeface="Arial"/>
                        </a:rPr>
                        <a:t>ii.</a:t>
                      </a:r>
                      <a:r>
                        <a:rPr lang="en-US" sz="1400" b="1" u="none" spc="-5" baseline="0" dirty="0" smtClean="0">
                          <a:solidFill>
                            <a:schemeClr val="tx1"/>
                          </a:solidFill>
                          <a:latin typeface="+mn-lt"/>
                          <a:cs typeface="Arial"/>
                        </a:rPr>
                        <a:t> </a:t>
                      </a:r>
                      <a:r>
                        <a:rPr lang="en-US" sz="1400" b="1" u="none" spc="-5" dirty="0" smtClean="0">
                          <a:solidFill>
                            <a:schemeClr val="tx1"/>
                          </a:solidFill>
                          <a:latin typeface="+mn-lt"/>
                          <a:cs typeface="Arial"/>
                        </a:rPr>
                        <a:t>Stretch</a:t>
                      </a:r>
                      <a:r>
                        <a:rPr lang="en-US" sz="1400" b="1" u="none" spc="-5" baseline="0" dirty="0" smtClean="0">
                          <a:solidFill>
                            <a:schemeClr val="tx1"/>
                          </a:solidFill>
                          <a:latin typeface="+mn-lt"/>
                          <a:cs typeface="Arial"/>
                        </a:rPr>
                        <a:t> </a:t>
                      </a:r>
                      <a:r>
                        <a:rPr lang="en-US" sz="1400" b="1" u="none" spc="0" baseline="0" dirty="0" smtClean="0">
                          <a:solidFill>
                            <a:schemeClr val="tx1"/>
                          </a:solidFill>
                          <a:latin typeface="+mn-lt"/>
                          <a:cs typeface="Arial"/>
                        </a:rPr>
                        <a:t>R</a:t>
                      </a:r>
                      <a:r>
                        <a:rPr lang="en-US" sz="1400" b="1" u="none" dirty="0" smtClean="0">
                          <a:solidFill>
                            <a:schemeClr val="tx1"/>
                          </a:solidFill>
                          <a:latin typeface="+mn-lt"/>
                          <a:cs typeface="Arial"/>
                        </a:rPr>
                        <a:t>eflexes</a:t>
                      </a:r>
                      <a:r>
                        <a:rPr lang="en-US" sz="1400" b="1" u="none" baseline="0" dirty="0" smtClean="0">
                          <a:solidFill>
                            <a:schemeClr val="tx1"/>
                          </a:solidFill>
                          <a:latin typeface="+mn-lt"/>
                          <a:cs typeface="Arial"/>
                        </a:rPr>
                        <a:t> </a:t>
                      </a:r>
                      <a:r>
                        <a:rPr lang="en-US" sz="1400" b="1" u="none" baseline="0" dirty="0" smtClean="0">
                          <a:solidFill>
                            <a:srgbClr val="00B050"/>
                          </a:solidFill>
                          <a:latin typeface="+mn-lt"/>
                          <a:cs typeface="Arial"/>
                        </a:rPr>
                        <a:t>(</a:t>
                      </a:r>
                      <a:r>
                        <a:rPr lang="en-US" sz="1400" dirty="0" smtClean="0">
                          <a:solidFill>
                            <a:srgbClr val="00B050"/>
                          </a:solidFill>
                        </a:rPr>
                        <a:t>static):</a:t>
                      </a:r>
                      <a:endParaRPr lang="en-US" sz="1400" b="1" u="none" dirty="0" smtClean="0">
                        <a:solidFill>
                          <a:srgbClr val="00B050"/>
                        </a:solidFill>
                        <a:latin typeface="+mn-lt"/>
                        <a:cs typeface="Arial"/>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400" b="0" u="none" spc="-5" dirty="0" smtClean="0">
                          <a:solidFill>
                            <a:schemeClr val="tx1"/>
                          </a:solidFill>
                          <a:latin typeface="+mn-lt"/>
                          <a:cs typeface="Arial"/>
                        </a:rPr>
                        <a:t>This is </a:t>
                      </a:r>
                      <a:r>
                        <a:rPr lang="en-US" sz="1400" b="0" u="none" dirty="0" smtClean="0">
                          <a:solidFill>
                            <a:schemeClr val="tx1"/>
                          </a:solidFill>
                          <a:latin typeface="+mn-lt"/>
                          <a:cs typeface="Arial"/>
                        </a:rPr>
                        <a:t>the most </a:t>
                      </a:r>
                      <a:r>
                        <a:rPr lang="en-US" sz="1400" b="0" u="none" spc="-5" dirty="0" smtClean="0">
                          <a:solidFill>
                            <a:schemeClr val="tx1"/>
                          </a:solidFill>
                          <a:latin typeface="+mn-lt"/>
                          <a:cs typeface="Arial"/>
                        </a:rPr>
                        <a:t>important local </a:t>
                      </a:r>
                      <a:r>
                        <a:rPr lang="en-US" sz="1400" b="0" u="none" dirty="0" smtClean="0">
                          <a:solidFill>
                            <a:schemeClr val="tx1"/>
                          </a:solidFill>
                          <a:latin typeface="+mn-lt"/>
                          <a:cs typeface="Arial"/>
                        </a:rPr>
                        <a:t>static </a:t>
                      </a:r>
                      <a:r>
                        <a:rPr lang="en-US" sz="1400" b="0" u="none" spc="-5" dirty="0" smtClean="0">
                          <a:solidFill>
                            <a:schemeClr val="tx1"/>
                          </a:solidFill>
                          <a:latin typeface="+mn-lt"/>
                          <a:cs typeface="Arial"/>
                        </a:rPr>
                        <a:t>reflex which controls the tone in those extensor muscles which keep </a:t>
                      </a:r>
                      <a:r>
                        <a:rPr lang="en-US" sz="1400" b="0" u="none" dirty="0" smtClean="0">
                          <a:solidFill>
                            <a:schemeClr val="tx1"/>
                          </a:solidFill>
                          <a:latin typeface="+mn-lt"/>
                          <a:cs typeface="Arial"/>
                        </a:rPr>
                        <a:t>the </a:t>
                      </a:r>
                      <a:r>
                        <a:rPr lang="en-US" sz="1400" b="0" u="none" spc="-5" dirty="0" smtClean="0">
                          <a:solidFill>
                            <a:schemeClr val="tx1"/>
                          </a:solidFill>
                          <a:latin typeface="+mn-lt"/>
                          <a:cs typeface="Arial"/>
                        </a:rPr>
                        <a:t>body  upright (antigravity</a:t>
                      </a:r>
                      <a:r>
                        <a:rPr lang="en-US" sz="1400" b="0" u="none" spc="35" dirty="0" smtClean="0">
                          <a:solidFill>
                            <a:schemeClr val="tx1"/>
                          </a:solidFill>
                          <a:latin typeface="+mn-lt"/>
                          <a:cs typeface="Arial"/>
                        </a:rPr>
                        <a:t> </a:t>
                      </a:r>
                      <a:r>
                        <a:rPr lang="en-US" sz="1400" b="0" u="none" spc="-5" dirty="0" smtClean="0">
                          <a:solidFill>
                            <a:schemeClr val="tx1"/>
                          </a:solidFill>
                          <a:latin typeface="+mn-lt"/>
                          <a:cs typeface="Arial"/>
                        </a:rPr>
                        <a:t>muscles).</a:t>
                      </a:r>
                      <a:endParaRPr lang="en-US" sz="1400" b="1" u="none" dirty="0" smtClean="0">
                        <a:solidFill>
                          <a:schemeClr val="tx1"/>
                        </a:solidFill>
                        <a:latin typeface="+mn-lt"/>
                        <a:cs typeface="Arial"/>
                      </a:endParaRPr>
                    </a:p>
                    <a:p>
                      <a:endParaRPr lang="en-US" sz="1400" b="0" u="none" dirty="0">
                        <a:solidFill>
                          <a:schemeClr val="tx1"/>
                        </a:solidFill>
                        <a:latin typeface="+mn-lt"/>
                      </a:endParaRPr>
                    </a:p>
                  </a:txBody>
                  <a:tcPr/>
                </a:tc>
                <a:tc>
                  <a:txBody>
                    <a:bodyPr/>
                    <a:lstStyle/>
                    <a:p>
                      <a:pPr marL="12700">
                        <a:lnSpc>
                          <a:spcPct val="100000"/>
                        </a:lnSpc>
                      </a:pPr>
                      <a:r>
                        <a:rPr lang="en-US" sz="1400" b="0" u="none" spc="-5" dirty="0" smtClean="0">
                          <a:solidFill>
                            <a:schemeClr val="accent2">
                              <a:lumMod val="75000"/>
                            </a:schemeClr>
                          </a:solidFill>
                          <a:latin typeface="+mn-lt"/>
                          <a:cs typeface="Arial"/>
                        </a:rPr>
                        <a:t>Mediated </a:t>
                      </a:r>
                      <a:r>
                        <a:rPr lang="en-US" sz="1400" b="0" u="none" spc="-10" dirty="0" smtClean="0">
                          <a:solidFill>
                            <a:schemeClr val="accent2">
                              <a:lumMod val="75000"/>
                            </a:schemeClr>
                          </a:solidFill>
                          <a:latin typeface="+mn-lt"/>
                          <a:cs typeface="Arial"/>
                        </a:rPr>
                        <a:t>by </a:t>
                      </a:r>
                      <a:r>
                        <a:rPr lang="en-US" sz="1400" b="0" u="none" dirty="0" smtClean="0">
                          <a:solidFill>
                            <a:schemeClr val="accent2">
                              <a:lumMod val="75000"/>
                            </a:schemeClr>
                          </a:solidFill>
                          <a:latin typeface="+mn-lt"/>
                          <a:cs typeface="Arial"/>
                        </a:rPr>
                        <a:t>one </a:t>
                      </a:r>
                      <a:r>
                        <a:rPr lang="en-US" sz="1400" b="0" u="none" spc="-5" dirty="0" smtClean="0">
                          <a:solidFill>
                            <a:schemeClr val="accent2">
                              <a:lumMod val="75000"/>
                            </a:schemeClr>
                          </a:solidFill>
                          <a:latin typeface="+mn-lt"/>
                          <a:cs typeface="Arial"/>
                        </a:rPr>
                        <a:t>segment </a:t>
                      </a:r>
                      <a:r>
                        <a:rPr lang="en-US" sz="1400" b="0" u="none" dirty="0" smtClean="0">
                          <a:solidFill>
                            <a:schemeClr val="accent2">
                              <a:lumMod val="75000"/>
                            </a:schemeClr>
                          </a:solidFill>
                          <a:latin typeface="+mn-lt"/>
                          <a:cs typeface="Arial"/>
                        </a:rPr>
                        <a:t>of </a:t>
                      </a:r>
                      <a:r>
                        <a:rPr lang="en-US" sz="1400" b="0" u="none" spc="-5" dirty="0" smtClean="0">
                          <a:solidFill>
                            <a:schemeClr val="accent2">
                              <a:lumMod val="75000"/>
                            </a:schemeClr>
                          </a:solidFill>
                          <a:latin typeface="+mn-lt"/>
                          <a:cs typeface="Arial"/>
                        </a:rPr>
                        <a:t>the spinal cord as</a:t>
                      </a:r>
                      <a:r>
                        <a:rPr lang="en-US" sz="1400" b="0" u="none" spc="5" dirty="0" smtClean="0">
                          <a:solidFill>
                            <a:schemeClr val="accent2">
                              <a:lumMod val="75000"/>
                            </a:schemeClr>
                          </a:solidFill>
                          <a:latin typeface="+mn-lt"/>
                          <a:cs typeface="Arial"/>
                        </a:rPr>
                        <a:t>:</a:t>
                      </a:r>
                      <a:endParaRPr lang="en-US" sz="1400" b="0" u="none" dirty="0" smtClean="0">
                        <a:solidFill>
                          <a:schemeClr val="accent2">
                            <a:lumMod val="75000"/>
                          </a:schemeClr>
                        </a:solidFill>
                        <a:latin typeface="+mn-lt"/>
                        <a:cs typeface="Arial"/>
                      </a:endParaRPr>
                    </a:p>
                    <a:p>
                      <a:pPr marL="412750" indent="-400050">
                        <a:lnSpc>
                          <a:spcPct val="100000"/>
                        </a:lnSpc>
                        <a:buFont typeface="+mj-lt"/>
                        <a:buAutoNum type="romanLcPeriod"/>
                      </a:pPr>
                      <a:r>
                        <a:rPr lang="en-US" sz="1400" b="0" u="none" spc="-5" dirty="0" smtClean="0">
                          <a:solidFill>
                            <a:srgbClr val="FF0000"/>
                          </a:solidFill>
                          <a:latin typeface="+mn-lt"/>
                          <a:cs typeface="Arial"/>
                        </a:rPr>
                        <a:t>Crossed extensor</a:t>
                      </a:r>
                      <a:r>
                        <a:rPr lang="en-US" sz="1400" b="0" u="none" spc="-30" dirty="0" smtClean="0">
                          <a:solidFill>
                            <a:srgbClr val="FF0000"/>
                          </a:solidFill>
                          <a:latin typeface="+mn-lt"/>
                          <a:cs typeface="Arial"/>
                        </a:rPr>
                        <a:t> </a:t>
                      </a:r>
                      <a:r>
                        <a:rPr lang="en-US" sz="1400" b="0" u="none" dirty="0" smtClean="0">
                          <a:solidFill>
                            <a:srgbClr val="FF0000"/>
                          </a:solidFill>
                          <a:latin typeface="+mn-lt"/>
                          <a:cs typeface="Arial"/>
                        </a:rPr>
                        <a:t>reflex.</a:t>
                      </a:r>
                    </a:p>
                    <a:p>
                      <a:pPr marL="12700" marR="5080">
                        <a:lnSpc>
                          <a:spcPct val="100000"/>
                        </a:lnSpc>
                        <a:spcBef>
                          <a:spcPts val="30"/>
                        </a:spcBef>
                      </a:pPr>
                      <a:endParaRPr lang="en-US" sz="1400" b="0" u="none" dirty="0" smtClean="0">
                        <a:solidFill>
                          <a:schemeClr val="tx1"/>
                        </a:solidFill>
                        <a:latin typeface="+mn-lt"/>
                        <a:cs typeface="Arial"/>
                      </a:endParaRPr>
                    </a:p>
                    <a:p>
                      <a:pPr marL="412750" marR="5080" indent="-400050">
                        <a:lnSpc>
                          <a:spcPct val="100000"/>
                        </a:lnSpc>
                        <a:spcBef>
                          <a:spcPts val="30"/>
                        </a:spcBef>
                        <a:buFont typeface="+mj-lt"/>
                        <a:buAutoNum type="romanLcPeriod" startAt="2"/>
                      </a:pPr>
                      <a:r>
                        <a:rPr lang="en-US" sz="1400" b="1" u="none" dirty="0" smtClean="0">
                          <a:solidFill>
                            <a:schemeClr val="tx1"/>
                          </a:solidFill>
                          <a:latin typeface="+mn-lt"/>
                          <a:cs typeface="Arial"/>
                        </a:rPr>
                        <a:t> </a:t>
                      </a:r>
                      <a:r>
                        <a:rPr lang="en-US" sz="1400" b="1" u="none" spc="-5" dirty="0" smtClean="0">
                          <a:solidFill>
                            <a:schemeClr val="tx1"/>
                          </a:solidFill>
                          <a:latin typeface="+mn-lt"/>
                          <a:cs typeface="Arial"/>
                        </a:rPr>
                        <a:t>Negative </a:t>
                      </a:r>
                      <a:r>
                        <a:rPr lang="en-US" sz="1400" b="1" u="none" dirty="0" smtClean="0">
                          <a:solidFill>
                            <a:schemeClr val="tx1"/>
                          </a:solidFill>
                          <a:latin typeface="+mn-lt"/>
                          <a:cs typeface="Arial"/>
                        </a:rPr>
                        <a:t>supporting</a:t>
                      </a:r>
                      <a:r>
                        <a:rPr lang="en-US" sz="1400" b="1" u="none" spc="-114" dirty="0" smtClean="0">
                          <a:solidFill>
                            <a:schemeClr val="tx1"/>
                          </a:solidFill>
                          <a:latin typeface="+mn-lt"/>
                          <a:cs typeface="Arial"/>
                        </a:rPr>
                        <a:t> </a:t>
                      </a:r>
                      <a:r>
                        <a:rPr lang="en-US" sz="1400" b="1" u="none" spc="-5" dirty="0" smtClean="0">
                          <a:solidFill>
                            <a:schemeClr val="tx1"/>
                          </a:solidFill>
                          <a:latin typeface="+mn-lt"/>
                          <a:cs typeface="Arial"/>
                        </a:rPr>
                        <a:t>receptor.</a:t>
                      </a:r>
                    </a:p>
                    <a:p>
                      <a:pPr marL="12700" marR="5080" indent="0">
                        <a:lnSpc>
                          <a:spcPct val="100000"/>
                        </a:lnSpc>
                        <a:spcBef>
                          <a:spcPts val="30"/>
                        </a:spcBef>
                        <a:buFont typeface="+mj-lt"/>
                        <a:buNone/>
                      </a:pPr>
                      <a:endParaRPr lang="en-US" sz="1400" b="1" u="none" spc="-5" dirty="0" smtClean="0">
                        <a:solidFill>
                          <a:schemeClr val="tx1"/>
                        </a:solidFill>
                        <a:latin typeface="+mn-lt"/>
                        <a:cs typeface="Arial"/>
                      </a:endParaRPr>
                    </a:p>
                    <a:p>
                      <a:pPr marL="12700" marR="5080">
                        <a:lnSpc>
                          <a:spcPct val="100000"/>
                        </a:lnSpc>
                        <a:spcBef>
                          <a:spcPts val="30"/>
                        </a:spcBef>
                      </a:pPr>
                      <a:endParaRPr lang="en-US" sz="1400" b="1" u="none" dirty="0" smtClean="0">
                        <a:solidFill>
                          <a:schemeClr val="tx1"/>
                        </a:solidFill>
                        <a:latin typeface="+mn-lt"/>
                        <a:cs typeface="Arial"/>
                      </a:endParaRPr>
                    </a:p>
                    <a:p>
                      <a:pPr marL="298450" marR="415290" indent="-285750" algn="just">
                        <a:lnSpc>
                          <a:spcPct val="100000"/>
                        </a:lnSpc>
                        <a:buFont typeface="Arial" panose="020B0604020202020204" pitchFamily="34" charset="0"/>
                        <a:buChar char="•"/>
                      </a:pPr>
                      <a:r>
                        <a:rPr lang="en-US" sz="1400" b="0" u="none" dirty="0" smtClean="0">
                          <a:solidFill>
                            <a:schemeClr val="tx1"/>
                          </a:solidFill>
                          <a:latin typeface="+mn-lt"/>
                          <a:cs typeface="Arial"/>
                        </a:rPr>
                        <a:t>It </a:t>
                      </a:r>
                      <a:r>
                        <a:rPr lang="en-US" sz="1400" b="0" u="none" spc="-5" dirty="0" smtClean="0">
                          <a:solidFill>
                            <a:schemeClr val="tx1"/>
                          </a:solidFill>
                          <a:latin typeface="+mn-lt"/>
                          <a:cs typeface="Arial"/>
                        </a:rPr>
                        <a:t>refers </a:t>
                      </a:r>
                      <a:r>
                        <a:rPr lang="en-US" sz="1400" b="0" u="none" dirty="0" smtClean="0">
                          <a:solidFill>
                            <a:schemeClr val="tx1"/>
                          </a:solidFill>
                          <a:latin typeface="+mn-lt"/>
                          <a:cs typeface="Arial"/>
                        </a:rPr>
                        <a:t>to </a:t>
                      </a:r>
                      <a:r>
                        <a:rPr lang="en-US" sz="1400" b="0" u="none" spc="-5" dirty="0" smtClean="0">
                          <a:solidFill>
                            <a:schemeClr val="tx1"/>
                          </a:solidFill>
                          <a:latin typeface="+mn-lt"/>
                          <a:cs typeface="Arial"/>
                        </a:rPr>
                        <a:t>disappearance </a:t>
                      </a:r>
                      <a:r>
                        <a:rPr lang="en-US" sz="1400" b="0" u="none" dirty="0" smtClean="0">
                          <a:solidFill>
                            <a:schemeClr val="tx1"/>
                          </a:solidFill>
                          <a:latin typeface="+mn-lt"/>
                          <a:cs typeface="Arial"/>
                        </a:rPr>
                        <a:t>of </a:t>
                      </a:r>
                      <a:r>
                        <a:rPr lang="en-US" sz="1400" b="0" u="none" spc="-5" dirty="0" smtClean="0">
                          <a:solidFill>
                            <a:schemeClr val="tx1"/>
                          </a:solidFill>
                          <a:latin typeface="+mn-lt"/>
                          <a:cs typeface="Arial"/>
                        </a:rPr>
                        <a:t>positive supporting  reaction.</a:t>
                      </a:r>
                      <a:endParaRPr lang="en-US" sz="1400" b="0" u="none" dirty="0" smtClean="0">
                        <a:solidFill>
                          <a:schemeClr val="tx1"/>
                        </a:solidFill>
                        <a:latin typeface="+mn-lt"/>
                        <a:cs typeface="Arial"/>
                      </a:endParaRPr>
                    </a:p>
                    <a:p>
                      <a:pPr marL="298450" indent="-285750" algn="just">
                        <a:lnSpc>
                          <a:spcPct val="100000"/>
                        </a:lnSpc>
                        <a:buFont typeface="Arial" charset="0"/>
                        <a:buChar char="•"/>
                      </a:pPr>
                      <a:r>
                        <a:rPr lang="en-US" sz="1400" b="0" u="none" dirty="0" smtClean="0">
                          <a:solidFill>
                            <a:schemeClr val="tx1"/>
                          </a:solidFill>
                          <a:latin typeface="+mn-lt"/>
                          <a:cs typeface="Arial"/>
                        </a:rPr>
                        <a:t>It is initiated by </a:t>
                      </a:r>
                      <a:r>
                        <a:rPr lang="en-US" sz="1400" b="0" u="none" spc="-5" dirty="0" smtClean="0">
                          <a:solidFill>
                            <a:schemeClr val="tx1"/>
                          </a:solidFill>
                          <a:latin typeface="+mn-lt"/>
                          <a:cs typeface="Arial"/>
                        </a:rPr>
                        <a:t>stretch </a:t>
                      </a:r>
                      <a:r>
                        <a:rPr lang="en-US" sz="1400" b="0" u="none" dirty="0" smtClean="0">
                          <a:solidFill>
                            <a:schemeClr val="tx1"/>
                          </a:solidFill>
                          <a:latin typeface="+mn-lt"/>
                          <a:cs typeface="Arial"/>
                        </a:rPr>
                        <a:t>of the </a:t>
                      </a:r>
                      <a:r>
                        <a:rPr lang="en-US" sz="1400" b="0" u="none" spc="-5" dirty="0" smtClean="0">
                          <a:solidFill>
                            <a:schemeClr val="tx1"/>
                          </a:solidFill>
                          <a:latin typeface="+mn-lt"/>
                          <a:cs typeface="Arial"/>
                        </a:rPr>
                        <a:t>extensor</a:t>
                      </a:r>
                      <a:r>
                        <a:rPr lang="en-US" sz="1400" b="0" u="none" spc="-55" dirty="0" smtClean="0">
                          <a:solidFill>
                            <a:schemeClr val="tx1"/>
                          </a:solidFill>
                          <a:latin typeface="+mn-lt"/>
                          <a:cs typeface="Arial"/>
                        </a:rPr>
                        <a:t> </a:t>
                      </a:r>
                      <a:r>
                        <a:rPr lang="en-US" sz="1400" b="0" u="none" spc="-5" dirty="0" smtClean="0">
                          <a:solidFill>
                            <a:schemeClr val="tx1"/>
                          </a:solidFill>
                          <a:latin typeface="+mn-lt"/>
                          <a:cs typeface="Arial"/>
                        </a:rPr>
                        <a:t>muscles.</a:t>
                      </a:r>
                    </a:p>
                    <a:p>
                      <a:pPr marL="298450" indent="-285750">
                        <a:lnSpc>
                          <a:spcPct val="100000"/>
                        </a:lnSpc>
                        <a:buFont typeface="Arial" charset="0"/>
                        <a:buChar char="•"/>
                      </a:pPr>
                      <a:endParaRPr lang="en-US" sz="1400" b="0" u="none" dirty="0" smtClean="0">
                        <a:solidFill>
                          <a:schemeClr val="tx1"/>
                        </a:solidFill>
                        <a:latin typeface="+mn-lt"/>
                        <a:cs typeface="Arial"/>
                      </a:endParaRPr>
                    </a:p>
                    <a:p>
                      <a:pPr marL="298450" indent="-285750">
                        <a:lnSpc>
                          <a:spcPct val="100000"/>
                        </a:lnSpc>
                        <a:buFont typeface="Arial" charset="0"/>
                        <a:buChar char="•"/>
                      </a:pPr>
                      <a:endParaRPr lang="en-US" sz="1400" b="0" u="none" dirty="0" smtClean="0">
                        <a:solidFill>
                          <a:schemeClr val="tx1"/>
                        </a:solidFill>
                        <a:latin typeface="+mn-lt"/>
                        <a:cs typeface="Arial"/>
                      </a:endParaRP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b="0" u="none" dirty="0" smtClean="0">
                          <a:latin typeface="+mn-lt"/>
                          <a:cs typeface="Arial"/>
                        </a:rPr>
                        <a:t>Which </a:t>
                      </a:r>
                      <a:r>
                        <a:rPr lang="en-US" sz="1400" b="0" u="none" spc="-5" dirty="0" smtClean="0">
                          <a:latin typeface="+mn-lt"/>
                          <a:cs typeface="Arial"/>
                        </a:rPr>
                        <a:t>release </a:t>
                      </a:r>
                      <a:r>
                        <a:rPr lang="en-US" sz="1400" b="0" u="none" dirty="0" smtClean="0">
                          <a:latin typeface="+mn-lt"/>
                          <a:cs typeface="Arial"/>
                        </a:rPr>
                        <a:t>+</a:t>
                      </a:r>
                      <a:r>
                        <a:rPr lang="en-US" sz="1400" b="0" u="none" dirty="0" err="1" smtClean="0">
                          <a:latin typeface="+mn-lt"/>
                          <a:cs typeface="Arial"/>
                        </a:rPr>
                        <a:t>ve</a:t>
                      </a:r>
                      <a:r>
                        <a:rPr lang="en-US" sz="1400" b="0" u="none" dirty="0" smtClean="0">
                          <a:latin typeface="+mn-lt"/>
                          <a:cs typeface="Arial"/>
                        </a:rPr>
                        <a:t>  </a:t>
                      </a:r>
                      <a:r>
                        <a:rPr lang="en-US" sz="1400" b="0" u="none" spc="-5" dirty="0" smtClean="0">
                          <a:latin typeface="+mn-lt"/>
                          <a:cs typeface="Arial"/>
                        </a:rPr>
                        <a:t>supporting reaction </a:t>
                      </a:r>
                      <a:r>
                        <a:rPr lang="en-US" sz="1400" b="0" u="none" dirty="0" smtClean="0">
                          <a:latin typeface="+mn-lt"/>
                          <a:cs typeface="Arial"/>
                        </a:rPr>
                        <a:t>( </a:t>
                      </a:r>
                      <a:r>
                        <a:rPr lang="en-US" sz="1400" b="0" u="none" spc="-5" dirty="0" smtClean="0">
                          <a:latin typeface="+mn-lt"/>
                          <a:cs typeface="Arial"/>
                        </a:rPr>
                        <a:t>receptors are proprioceptors </a:t>
                      </a:r>
                      <a:r>
                        <a:rPr lang="en-US" sz="1400" b="0" u="none" dirty="0" smtClean="0">
                          <a:latin typeface="+mn-lt"/>
                          <a:cs typeface="Arial"/>
                        </a:rPr>
                        <a:t>of  </a:t>
                      </a:r>
                      <a:r>
                        <a:rPr lang="en-US" sz="1400" b="0" u="none" spc="-5" dirty="0" smtClean="0">
                          <a:latin typeface="+mn-lt"/>
                          <a:cs typeface="Arial"/>
                        </a:rPr>
                        <a:t>extensors </a:t>
                      </a:r>
                      <a:r>
                        <a:rPr lang="en-US" sz="1400" b="0" u="none" dirty="0" smtClean="0">
                          <a:latin typeface="+mn-lt"/>
                          <a:cs typeface="Arial"/>
                        </a:rPr>
                        <a:t>of </a:t>
                      </a:r>
                      <a:r>
                        <a:rPr lang="en-US" sz="1400" b="0" u="none" spc="-5" dirty="0" smtClean="0">
                          <a:latin typeface="+mn-lt"/>
                          <a:cs typeface="Arial"/>
                        </a:rPr>
                        <a:t>the released</a:t>
                      </a:r>
                      <a:r>
                        <a:rPr lang="en-US" sz="1400" b="0" u="none" dirty="0" smtClean="0">
                          <a:latin typeface="+mn-lt"/>
                          <a:cs typeface="Arial"/>
                        </a:rPr>
                        <a:t> limb).</a:t>
                      </a:r>
                    </a:p>
                    <a:p>
                      <a:pPr marL="412750" indent="-400050">
                        <a:lnSpc>
                          <a:spcPct val="100000"/>
                        </a:lnSpc>
                        <a:buFont typeface="+mj-lt"/>
                        <a:buAutoNum type="romanLcPeriod"/>
                      </a:pPr>
                      <a:endParaRPr lang="en-US" sz="1400" b="0" u="none" dirty="0" smtClean="0">
                        <a:solidFill>
                          <a:srgbClr val="FF0000"/>
                        </a:solidFill>
                        <a:latin typeface="+mn-lt"/>
                        <a:cs typeface="Arial"/>
                      </a:endParaRPr>
                    </a:p>
                    <a:p>
                      <a:endParaRPr lang="en-US" sz="1400" b="0" u="none" dirty="0">
                        <a:solidFill>
                          <a:schemeClr val="tx1"/>
                        </a:solidFill>
                        <a:latin typeface="+mn-lt"/>
                      </a:endParaRPr>
                    </a:p>
                  </a:txBody>
                  <a:tcPr/>
                </a:tc>
                <a:extLst>
                  <a:ext uri="{0D108BD9-81ED-4DB2-BD59-A6C34878D82A}">
                    <a16:rowId xmlns:a16="http://schemas.microsoft.com/office/drawing/2014/main" val="10003"/>
                  </a:ext>
                </a:extLst>
              </a:tr>
              <a:tr h="129029">
                <a:tc vMerge="1">
                  <a:txBody>
                    <a:bodyPr/>
                    <a:lstStyle/>
                    <a:p>
                      <a:pPr marL="12700" marR="5080">
                        <a:lnSpc>
                          <a:spcPct val="100000"/>
                        </a:lnSpc>
                        <a:spcBef>
                          <a:spcPts val="30"/>
                        </a:spcBef>
                      </a:pPr>
                      <a:endParaRPr lang="en-US" sz="1400" b="0" u="none" dirty="0" smtClean="0">
                        <a:latin typeface="+mn-lt"/>
                        <a:cs typeface="Arial"/>
                      </a:endParaRPr>
                    </a:p>
                  </a:txBody>
                  <a:tcPr/>
                </a:tc>
                <a:tc>
                  <a:txBody>
                    <a:bodyPr/>
                    <a:lstStyle/>
                    <a:p>
                      <a:endParaRPr lang="en-US" dirty="0"/>
                    </a:p>
                  </a:txBody>
                  <a:tcPr>
                    <a:solidFill>
                      <a:schemeClr val="bg1"/>
                    </a:solidFill>
                  </a:tcPr>
                </a:tc>
                <a:extLst>
                  <a:ext uri="{0D108BD9-81ED-4DB2-BD59-A6C34878D82A}">
                    <a16:rowId xmlns:a16="http://schemas.microsoft.com/office/drawing/2014/main" val="10004"/>
                  </a:ext>
                </a:extLst>
              </a:tr>
              <a:tr h="0">
                <a:tc vMerge="1">
                  <a:txBody>
                    <a:bodyPr/>
                    <a:lstStyle/>
                    <a:p>
                      <a:endParaRPr lang="en-US" sz="1400" b="0" u="none" dirty="0">
                        <a:solidFill>
                          <a:schemeClr val="tx1"/>
                        </a:solidFill>
                        <a:latin typeface="+mn-lt"/>
                      </a:endParaRPr>
                    </a:p>
                  </a:txBody>
                  <a:tcPr/>
                </a:tc>
                <a:tc>
                  <a:txBody>
                    <a:bodyPr/>
                    <a:lstStyle/>
                    <a:p>
                      <a:endParaRPr lang="en-US" dirty="0"/>
                    </a:p>
                  </a:txBody>
                  <a:tcPr>
                    <a:solidFill>
                      <a:schemeClr val="bg1"/>
                    </a:solidFill>
                  </a:tcPr>
                </a:tc>
                <a:extLst>
                  <a:ext uri="{0D108BD9-81ED-4DB2-BD59-A6C34878D82A}">
                    <a16:rowId xmlns:a16="http://schemas.microsoft.com/office/drawing/2014/main" val="10005"/>
                  </a:ext>
                </a:extLst>
              </a:tr>
            </a:tbl>
          </a:graphicData>
        </a:graphic>
      </p:graphicFrame>
      <p:sp>
        <p:nvSpPr>
          <p:cNvPr id="4" name="TextBox 3"/>
          <p:cNvSpPr txBox="1"/>
          <p:nvPr/>
        </p:nvSpPr>
        <p:spPr>
          <a:xfrm>
            <a:off x="1125860" y="6385341"/>
            <a:ext cx="7920880" cy="307777"/>
          </a:xfrm>
          <a:prstGeom prst="rect">
            <a:avLst/>
          </a:prstGeom>
          <a:noFill/>
        </p:spPr>
        <p:txBody>
          <a:bodyPr wrap="square" rtlCol="0">
            <a:spAutoFit/>
          </a:bodyPr>
          <a:lstStyle/>
          <a:p>
            <a:r>
              <a:rPr lang="en-US" sz="1400" dirty="0" smtClean="0">
                <a:solidFill>
                  <a:schemeClr val="bg1">
                    <a:lumMod val="65000"/>
                  </a:schemeClr>
                </a:solidFill>
              </a:rPr>
              <a:t>1: To abolish the effects of the higher level structures in order to study the “spinal reflexes” only</a:t>
            </a:r>
            <a:endParaRPr lang="en-US" sz="1400" dirty="0">
              <a:solidFill>
                <a:schemeClr val="bg1">
                  <a:lumMod val="65000"/>
                </a:schemeClr>
              </a:solidFill>
            </a:endParaRPr>
          </a:p>
        </p:txBody>
      </p:sp>
      <p:sp>
        <p:nvSpPr>
          <p:cNvPr id="10" name="TextBox 9"/>
          <p:cNvSpPr txBox="1"/>
          <p:nvPr/>
        </p:nvSpPr>
        <p:spPr>
          <a:xfrm>
            <a:off x="8494405" y="4189299"/>
            <a:ext cx="2136512" cy="261610"/>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050" b="1" dirty="0">
                <a:solidFill>
                  <a:schemeClr val="tx2"/>
                </a:solidFill>
                <a:latin typeface="+mj-lt"/>
                <a:ea typeface="+mj-ea"/>
                <a:cs typeface="+mj-cs"/>
              </a:rPr>
              <a:t>ONLY IN FEMALES’ SLIDES </a:t>
            </a:r>
          </a:p>
        </p:txBody>
      </p:sp>
      <p:sp>
        <p:nvSpPr>
          <p:cNvPr id="11" name="Rectangle 10"/>
          <p:cNvSpPr/>
          <p:nvPr/>
        </p:nvSpPr>
        <p:spPr>
          <a:xfrm>
            <a:off x="6159956" y="4192649"/>
            <a:ext cx="4470961" cy="763314"/>
          </a:xfrm>
          <a:prstGeom prst="rect">
            <a:avLst/>
          </a:prstGeom>
          <a:noFill/>
          <a:ln w="19050">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2" name="TextBox 11"/>
          <p:cNvSpPr txBox="1"/>
          <p:nvPr/>
        </p:nvSpPr>
        <p:spPr>
          <a:xfrm>
            <a:off x="8638421" y="3429000"/>
            <a:ext cx="1992496" cy="261610"/>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050" b="1" dirty="0">
                <a:solidFill>
                  <a:schemeClr val="tx2"/>
                </a:solidFill>
                <a:latin typeface="+mj-lt"/>
                <a:ea typeface="+mj-ea"/>
                <a:cs typeface="+mj-cs"/>
              </a:rPr>
              <a:t>ONLY IN MALES’ SLIDES </a:t>
            </a:r>
          </a:p>
        </p:txBody>
      </p:sp>
      <p:sp>
        <p:nvSpPr>
          <p:cNvPr id="14" name="Rectangle 13"/>
          <p:cNvSpPr/>
          <p:nvPr/>
        </p:nvSpPr>
        <p:spPr>
          <a:xfrm>
            <a:off x="6166420" y="3429000"/>
            <a:ext cx="4464497" cy="763649"/>
          </a:xfrm>
          <a:prstGeom prst="rect">
            <a:avLst/>
          </a:prstGeom>
          <a:noFill/>
          <a:ln w="19050">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Rectangle 4"/>
          <p:cNvSpPr/>
          <p:nvPr/>
        </p:nvSpPr>
        <p:spPr>
          <a:xfrm>
            <a:off x="6166420" y="5468910"/>
            <a:ext cx="5353319" cy="584775"/>
          </a:xfrm>
          <a:prstGeom prst="rect">
            <a:avLst/>
          </a:prstGeom>
        </p:spPr>
        <p:txBody>
          <a:bodyPr wrap="square">
            <a:spAutoFit/>
          </a:bodyPr>
          <a:lstStyle/>
          <a:p>
            <a:r>
              <a:rPr lang="en-US" sz="1600" dirty="0" smtClean="0">
                <a:solidFill>
                  <a:srgbClr val="00B050"/>
                </a:solidFill>
              </a:rPr>
              <a:t>In the tested animal we make sure that the reflex is done by spinal cord by cutting all the centers above </a:t>
            </a:r>
            <a:endParaRPr lang="en-US" sz="1600" dirty="0">
              <a:solidFill>
                <a:srgbClr val="00B050"/>
              </a:solidFill>
            </a:endParaRPr>
          </a:p>
        </p:txBody>
      </p:sp>
      <p:sp>
        <p:nvSpPr>
          <p:cNvPr id="15" name="Rectangle 14"/>
          <p:cNvSpPr/>
          <p:nvPr/>
        </p:nvSpPr>
        <p:spPr>
          <a:xfrm>
            <a:off x="2860218" y="46145"/>
            <a:ext cx="8659522" cy="1061087"/>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r"/>
            <a:r>
              <a:rPr lang="ar-SA" sz="1600" dirty="0">
                <a:solidFill>
                  <a:srgbClr val="00B050"/>
                </a:solidFill>
                <a:latin typeface="Calibri" panose="020F0502020204030204" pitchFamily="34" charset="0"/>
                <a:cs typeface="Calibri" panose="020F0502020204030204" pitchFamily="34" charset="0"/>
              </a:rPr>
              <a:t>مثلاً لما شخص يمشي يرفع رجل ويوقف على رجل وهكذا، الرجل </a:t>
            </a:r>
            <a:r>
              <a:rPr lang="ar-SA" sz="1600" dirty="0" smtClean="0">
                <a:solidFill>
                  <a:srgbClr val="00B050"/>
                </a:solidFill>
                <a:latin typeface="Calibri" panose="020F0502020204030204" pitchFamily="34" charset="0"/>
                <a:cs typeface="Calibri" panose="020F0502020204030204" pitchFamily="34" charset="0"/>
              </a:rPr>
              <a:t>اللي </a:t>
            </a:r>
            <a:r>
              <a:rPr lang="ar-SA" sz="1600" dirty="0">
                <a:solidFill>
                  <a:srgbClr val="00B050"/>
                </a:solidFill>
                <a:latin typeface="Calibri" panose="020F0502020204030204" pitchFamily="34" charset="0"/>
                <a:cs typeface="Calibri" panose="020F0502020204030204" pitchFamily="34" charset="0"/>
              </a:rPr>
              <a:t>واقف عليها </a:t>
            </a:r>
          </a:p>
          <a:p>
            <a:pPr algn="ctr"/>
            <a:r>
              <a:rPr lang="en-US" sz="1600" dirty="0">
                <a:solidFill>
                  <a:srgbClr val="00B050"/>
                </a:solidFill>
              </a:rPr>
              <a:t>positive reaction or magnet reflex  ( local static</a:t>
            </a:r>
            <a:r>
              <a:rPr lang="ar-SA" sz="1600" dirty="0">
                <a:solidFill>
                  <a:srgbClr val="00B050"/>
                </a:solidFill>
              </a:rPr>
              <a:t>(</a:t>
            </a:r>
            <a:endParaRPr lang="en-US" sz="1600" dirty="0">
              <a:solidFill>
                <a:srgbClr val="00B050"/>
              </a:solidFill>
            </a:endParaRPr>
          </a:p>
          <a:p>
            <a:pPr algn="r"/>
            <a:r>
              <a:rPr lang="ar-SA" sz="1600" dirty="0">
                <a:solidFill>
                  <a:srgbClr val="00B050"/>
                </a:solidFill>
                <a:latin typeface="Calibri" panose="020F0502020204030204" pitchFamily="34" charset="0"/>
                <a:cs typeface="Calibri" panose="020F0502020204030204" pitchFamily="34" charset="0"/>
              </a:rPr>
              <a:t>والرجل </a:t>
            </a:r>
            <a:r>
              <a:rPr lang="ar-SA" sz="1600" dirty="0" smtClean="0">
                <a:solidFill>
                  <a:srgbClr val="00B050"/>
                </a:solidFill>
                <a:latin typeface="Calibri" panose="020F0502020204030204" pitchFamily="34" charset="0"/>
                <a:cs typeface="Calibri" panose="020F0502020204030204" pitchFamily="34" charset="0"/>
              </a:rPr>
              <a:t>المرفوعة</a:t>
            </a:r>
            <a:endParaRPr lang="ar-SA" sz="1600" dirty="0">
              <a:solidFill>
                <a:srgbClr val="00B050"/>
              </a:solidFill>
              <a:latin typeface="Calibri" panose="020F0502020204030204" pitchFamily="34" charset="0"/>
              <a:cs typeface="Calibri" panose="020F0502020204030204" pitchFamily="34" charset="0"/>
            </a:endParaRPr>
          </a:p>
          <a:p>
            <a:pPr algn="ctr"/>
            <a:r>
              <a:rPr lang="en-US" sz="1600" dirty="0">
                <a:solidFill>
                  <a:srgbClr val="00B050"/>
                </a:solidFill>
              </a:rPr>
              <a:t>Negative supporting receptor</a:t>
            </a:r>
            <a:r>
              <a:rPr lang="ar-SA" sz="1600" dirty="0">
                <a:solidFill>
                  <a:srgbClr val="00B050"/>
                </a:solidFill>
              </a:rPr>
              <a:t> </a:t>
            </a:r>
            <a:r>
              <a:rPr lang="en-US" sz="1600" dirty="0">
                <a:solidFill>
                  <a:srgbClr val="00B050"/>
                </a:solidFill>
              </a:rPr>
              <a:t>(segmental</a:t>
            </a:r>
            <a:r>
              <a:rPr lang="en-US" sz="1600" dirty="0" smtClean="0">
                <a:solidFill>
                  <a:srgbClr val="00B050"/>
                </a:solidFill>
              </a:rPr>
              <a:t>)</a:t>
            </a:r>
            <a:endParaRPr lang="en-US" sz="1600" dirty="0">
              <a:solidFill>
                <a:srgbClr val="00B050"/>
              </a:solidFill>
            </a:endParaRPr>
          </a:p>
        </p:txBody>
      </p:sp>
    </p:spTree>
    <p:extLst>
      <p:ext uri="{BB962C8B-B14F-4D97-AF65-F5344CB8AC3E}">
        <p14:creationId xmlns:p14="http://schemas.microsoft.com/office/powerpoint/2010/main" val="365366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49796" y="116632"/>
            <a:ext cx="10969943" cy="990600"/>
          </a:xfrm>
        </p:spPr>
        <p:txBody>
          <a:bodyPr>
            <a:normAutofit/>
          </a:bodyPr>
          <a:lstStyle/>
          <a:p>
            <a:r>
              <a:rPr lang="en-US" sz="3200" dirty="0" smtClean="0"/>
              <a:t>Postural Reflex</a:t>
            </a:r>
            <a:endParaRPr lang="ar-SA" sz="3200" dirty="0"/>
          </a:p>
        </p:txBody>
      </p:sp>
      <p:sp>
        <p:nvSpPr>
          <p:cNvPr id="3" name="عنصر نائب لرقم الشريحة 2"/>
          <p:cNvSpPr>
            <a:spLocks noGrp="1"/>
          </p:cNvSpPr>
          <p:nvPr>
            <p:ph type="sldNum" sz="quarter" idx="12"/>
          </p:nvPr>
        </p:nvSpPr>
        <p:spPr/>
        <p:txBody>
          <a:bodyPr/>
          <a:lstStyle/>
          <a:p>
            <a:pPr marL="0" marR="0" lvl="0" indent="0" algn="l" defTabSz="1015898" rtl="0" eaLnBrk="1" fontAlgn="auto" latinLnBrk="0" hangingPunct="1">
              <a:lnSpc>
                <a:spcPct val="100000"/>
              </a:lnSpc>
              <a:spcBef>
                <a:spcPts val="0"/>
              </a:spcBef>
              <a:spcAft>
                <a:spcPts val="0"/>
              </a:spcAft>
              <a:buClrTx/>
              <a:buSzTx/>
              <a:buFontTx/>
              <a:buNone/>
              <a:tabLst/>
              <a:defRPr/>
            </a:pPr>
            <a:fld id="{4929A69E-7D8F-4515-9605-0315ABD4F316}" type="slidenum">
              <a:rPr kumimoji="0" lang="en-US" sz="1600" b="0" i="0" u="none" strike="noStrike" kern="1200" cap="none" spc="0" normalizeH="0" baseline="0" noProof="0" smtClean="0">
                <a:ln>
                  <a:noFill/>
                </a:ln>
                <a:solidFill>
                  <a:srgbClr val="464653"/>
                </a:solidFill>
                <a:effectLst/>
                <a:uLnTx/>
                <a:uFillTx/>
                <a:latin typeface="Gill Sans MT"/>
                <a:ea typeface="+mn-ea"/>
                <a:cs typeface="+mn-cs"/>
              </a:rPr>
              <a:pPr marL="0" marR="0" lvl="0" indent="0" algn="l" defTabSz="1015898" rtl="0" eaLnBrk="1" fontAlgn="auto" latinLnBrk="0" hangingPunct="1">
                <a:lnSpc>
                  <a:spcPct val="100000"/>
                </a:lnSpc>
                <a:spcBef>
                  <a:spcPts val="0"/>
                </a:spcBef>
                <a:spcAft>
                  <a:spcPts val="0"/>
                </a:spcAft>
                <a:buClrTx/>
                <a:buSzTx/>
                <a:buFontTx/>
                <a:buNone/>
                <a:tabLst/>
                <a:defRPr/>
              </a:pPr>
              <a:t>8</a:t>
            </a:fld>
            <a:endParaRPr kumimoji="0" lang="en-US" sz="1600" b="0" i="0" u="none" strike="noStrike" kern="1200" cap="none" spc="0" normalizeH="0" baseline="0" noProof="0" dirty="0">
              <a:ln>
                <a:noFill/>
              </a:ln>
              <a:solidFill>
                <a:srgbClr val="464653"/>
              </a:solidFill>
              <a:effectLst/>
              <a:uLnTx/>
              <a:uFillTx/>
              <a:latin typeface="Gill Sans MT"/>
              <a:ea typeface="+mn-ea"/>
              <a:cs typeface="+mn-cs"/>
            </a:endParaRPr>
          </a:p>
        </p:txBody>
      </p:sp>
      <p:sp>
        <p:nvSpPr>
          <p:cNvPr id="12" name="TextBox 11"/>
          <p:cNvSpPr txBox="1"/>
          <p:nvPr/>
        </p:nvSpPr>
        <p:spPr>
          <a:xfrm>
            <a:off x="1341884" y="6352778"/>
            <a:ext cx="10009112" cy="523220"/>
          </a:xfrm>
          <a:prstGeom prst="rect">
            <a:avLst/>
          </a:prstGeom>
          <a:noFill/>
        </p:spPr>
        <p:txBody>
          <a:bodyPr wrap="square" rtlCol="0">
            <a:spAutoFit/>
          </a:bodyPr>
          <a:lstStyle/>
          <a:p>
            <a:r>
              <a:rPr lang="en-US" sz="1400" b="1" dirty="0" err="1" smtClean="0">
                <a:solidFill>
                  <a:schemeClr val="bg1">
                    <a:lumMod val="65000"/>
                  </a:schemeClr>
                </a:solidFill>
              </a:rPr>
              <a:t>Decerebrate</a:t>
            </a:r>
            <a:r>
              <a:rPr lang="en-US" sz="1400" dirty="0" smtClean="0">
                <a:solidFill>
                  <a:schemeClr val="bg1">
                    <a:lumMod val="65000"/>
                  </a:schemeClr>
                </a:solidFill>
              </a:rPr>
              <a:t>: remove </a:t>
            </a:r>
            <a:r>
              <a:rPr lang="en-US" sz="1400" dirty="0">
                <a:solidFill>
                  <a:schemeClr val="bg1">
                    <a:lumMod val="65000"/>
                  </a:schemeClr>
                </a:solidFill>
              </a:rPr>
              <a:t>the cerebrum from (a laboratory animal</a:t>
            </a:r>
            <a:r>
              <a:rPr lang="en-US" sz="1400" dirty="0" smtClean="0">
                <a:solidFill>
                  <a:schemeClr val="bg1">
                    <a:lumMod val="65000"/>
                  </a:schemeClr>
                </a:solidFill>
              </a:rPr>
              <a:t>) | </a:t>
            </a:r>
            <a:r>
              <a:rPr lang="en-US" sz="1400" b="1" dirty="0" smtClean="0">
                <a:solidFill>
                  <a:schemeClr val="bg1">
                    <a:lumMod val="65000"/>
                  </a:schemeClr>
                </a:solidFill>
              </a:rPr>
              <a:t>Hind limb</a:t>
            </a:r>
            <a:r>
              <a:rPr lang="en-US" sz="1400" dirty="0" smtClean="0">
                <a:solidFill>
                  <a:schemeClr val="bg1">
                    <a:lumMod val="65000"/>
                  </a:schemeClr>
                </a:solidFill>
              </a:rPr>
              <a:t>:  A</a:t>
            </a:r>
            <a:r>
              <a:rPr lang="en-US" sz="1400" dirty="0">
                <a:solidFill>
                  <a:schemeClr val="bg1">
                    <a:lumMod val="65000"/>
                  </a:schemeClr>
                </a:solidFill>
              </a:rPr>
              <a:t> posterior appendage, such as a leg, wing, or flipper</a:t>
            </a:r>
            <a:r>
              <a:rPr lang="en-US" sz="1400" dirty="0" smtClean="0">
                <a:solidFill>
                  <a:schemeClr val="bg1">
                    <a:lumMod val="65000"/>
                  </a:schemeClr>
                </a:solidFill>
              </a:rPr>
              <a:t>.</a:t>
            </a:r>
          </a:p>
          <a:p>
            <a:r>
              <a:rPr lang="en-US" sz="1400" b="1" dirty="0" smtClean="0">
                <a:solidFill>
                  <a:schemeClr val="bg1">
                    <a:lumMod val="65000"/>
                  </a:schemeClr>
                </a:solidFill>
              </a:rPr>
              <a:t>Forelimb</a:t>
            </a:r>
            <a:r>
              <a:rPr lang="en-US" sz="1400" dirty="0" smtClean="0">
                <a:solidFill>
                  <a:schemeClr val="bg1">
                    <a:lumMod val="65000"/>
                  </a:schemeClr>
                </a:solidFill>
              </a:rPr>
              <a:t>: An</a:t>
            </a:r>
            <a:r>
              <a:rPr lang="en-US" sz="1400" dirty="0">
                <a:solidFill>
                  <a:schemeClr val="bg1">
                    <a:lumMod val="65000"/>
                  </a:schemeClr>
                </a:solidFill>
              </a:rPr>
              <a:t> anterior appendage, such as a leg, wing, or flipper.</a:t>
            </a:r>
          </a:p>
        </p:txBody>
      </p:sp>
      <p:graphicFrame>
        <p:nvGraphicFramePr>
          <p:cNvPr id="14" name="Table 13"/>
          <p:cNvGraphicFramePr>
            <a:graphicFrameLocks noGrp="1"/>
          </p:cNvGraphicFramePr>
          <p:nvPr>
            <p:extLst>
              <p:ext uri="{D42A27DB-BD31-4B8C-83A1-F6EECF244321}">
                <p14:modId xmlns:p14="http://schemas.microsoft.com/office/powerpoint/2010/main" val="4244852695"/>
              </p:ext>
            </p:extLst>
          </p:nvPr>
        </p:nvGraphicFramePr>
        <p:xfrm>
          <a:off x="634167" y="1280958"/>
          <a:ext cx="10885572" cy="4234394"/>
        </p:xfrm>
        <a:graphic>
          <a:graphicData uri="http://schemas.openxmlformats.org/drawingml/2006/table">
            <a:tbl>
              <a:tblPr firstRow="1" bandRow="1">
                <a:tableStyleId>{F5AB1C69-6EDB-4FF4-983F-18BD219EF322}</a:tableStyleId>
              </a:tblPr>
              <a:tblGrid>
                <a:gridCol w="5567655">
                  <a:extLst>
                    <a:ext uri="{9D8B030D-6E8A-4147-A177-3AD203B41FA5}">
                      <a16:colId xmlns:a16="http://schemas.microsoft.com/office/drawing/2014/main" val="20000"/>
                    </a:ext>
                  </a:extLst>
                </a:gridCol>
                <a:gridCol w="5317917">
                  <a:extLst>
                    <a:ext uri="{9D8B030D-6E8A-4147-A177-3AD203B41FA5}">
                      <a16:colId xmlns:a16="http://schemas.microsoft.com/office/drawing/2014/main" val="20001"/>
                    </a:ext>
                  </a:extLst>
                </a:gridCol>
              </a:tblGrid>
              <a:tr h="307085">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u="none" dirty="0" smtClean="0">
                          <a:solidFill>
                            <a:schemeClr val="tx1"/>
                          </a:solidFill>
                          <a:latin typeface="+mn-lt"/>
                        </a:rPr>
                        <a:t>Medullary Reflexes “</a:t>
                      </a:r>
                      <a:r>
                        <a:rPr lang="en-US" sz="1600" b="0" u="none" baseline="0" dirty="0" smtClean="0">
                          <a:solidFill>
                            <a:schemeClr val="tx1"/>
                          </a:solidFill>
                          <a:latin typeface="+mn-lt"/>
                        </a:rPr>
                        <a:t>center in Medulla oblongata”</a:t>
                      </a:r>
                      <a:endParaRPr lang="en-US" sz="1600" b="0" u="none" dirty="0" smtClean="0">
                        <a:solidFill>
                          <a:schemeClr val="tx1"/>
                        </a:solidFill>
                        <a:latin typeface="+mn-lt"/>
                      </a:endParaRPr>
                    </a:p>
                  </a:txBody>
                  <a:tcPr>
                    <a:solidFill>
                      <a:schemeClr val="accent3"/>
                    </a:solidFill>
                  </a:tcPr>
                </a:tc>
                <a:tc hMerge="1">
                  <a:txBody>
                    <a:bodyPr/>
                    <a:lstStyle/>
                    <a:p>
                      <a:endParaRPr lang="en-US" dirty="0"/>
                    </a:p>
                  </a:txBody>
                  <a:tcPr>
                    <a:solidFill>
                      <a:schemeClr val="accent2">
                        <a:lumMod val="20000"/>
                        <a:lumOff val="80000"/>
                      </a:schemeClr>
                    </a:solidFill>
                  </a:tcPr>
                </a:tc>
                <a:extLst>
                  <a:ext uri="{0D108BD9-81ED-4DB2-BD59-A6C34878D82A}">
                    <a16:rowId xmlns:a16="http://schemas.microsoft.com/office/drawing/2014/main" val="10000"/>
                  </a:ext>
                </a:extLst>
              </a:tr>
              <a:tr h="603606">
                <a:tc>
                  <a:txBody>
                    <a:bodyPr/>
                    <a:lstStyle/>
                    <a:p>
                      <a:pPr algn="ctr"/>
                      <a:r>
                        <a:rPr lang="en-US" sz="1400" b="1" u="none" dirty="0" smtClean="0">
                          <a:solidFill>
                            <a:schemeClr val="tx1"/>
                          </a:solidFill>
                          <a:latin typeface="+mn-lt"/>
                        </a:rPr>
                        <a:t>1- Neck</a:t>
                      </a:r>
                      <a:r>
                        <a:rPr lang="en-US" sz="1400" b="1" u="none" baseline="0" dirty="0" smtClean="0">
                          <a:solidFill>
                            <a:schemeClr val="tx1"/>
                          </a:solidFill>
                          <a:latin typeface="+mn-lt"/>
                        </a:rPr>
                        <a:t> Static Reflexes</a:t>
                      </a:r>
                      <a:endParaRPr lang="en-US" sz="1400" b="1" u="none" dirty="0">
                        <a:solidFill>
                          <a:schemeClr val="tx1"/>
                        </a:solidFill>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u="none" spc="-10" dirty="0" smtClean="0">
                          <a:solidFill>
                            <a:schemeClr val="tx1"/>
                          </a:solidFill>
                          <a:latin typeface="+mn-lt"/>
                          <a:cs typeface="Arial"/>
                        </a:rPr>
                        <a:t>2</a:t>
                      </a:r>
                      <a:r>
                        <a:rPr lang="en-US" sz="1400" b="1" u="none" spc="0" dirty="0" smtClean="0">
                          <a:solidFill>
                            <a:schemeClr val="tx1"/>
                          </a:solidFill>
                          <a:latin typeface="+mn-lt"/>
                          <a:cs typeface="Arial"/>
                        </a:rPr>
                        <a:t>-</a:t>
                      </a:r>
                      <a:r>
                        <a:rPr lang="en-US" sz="1400" b="1" u="none" spc="0" baseline="0" dirty="0" smtClean="0">
                          <a:solidFill>
                            <a:schemeClr val="tx1"/>
                          </a:solidFill>
                          <a:latin typeface="+mn-lt"/>
                          <a:cs typeface="Arial"/>
                        </a:rPr>
                        <a:t> </a:t>
                      </a:r>
                      <a:r>
                        <a:rPr lang="en-US" sz="1400" b="1" u="none" spc="-5" baseline="0" dirty="0" smtClean="0">
                          <a:solidFill>
                            <a:schemeClr val="tx1"/>
                          </a:solidFill>
                          <a:latin typeface="+mn-lt"/>
                          <a:cs typeface="Arial"/>
                        </a:rPr>
                        <a:t>L</a:t>
                      </a:r>
                      <a:r>
                        <a:rPr lang="en-US" sz="1400" b="1" u="none" spc="-5" dirty="0" smtClean="0">
                          <a:solidFill>
                            <a:schemeClr val="tx1"/>
                          </a:solidFill>
                          <a:latin typeface="+mn-lt"/>
                          <a:cs typeface="Arial"/>
                        </a:rPr>
                        <a:t>ab</a:t>
                      </a:r>
                      <a:r>
                        <a:rPr lang="en-US" sz="1400" b="1" u="none" spc="-35" dirty="0" smtClean="0">
                          <a:solidFill>
                            <a:schemeClr val="tx1"/>
                          </a:solidFill>
                          <a:latin typeface="+mn-lt"/>
                          <a:cs typeface="Arial"/>
                        </a:rPr>
                        <a:t>y</a:t>
                      </a:r>
                      <a:r>
                        <a:rPr lang="en-US" sz="1400" b="1" u="none" spc="-5" dirty="0" smtClean="0">
                          <a:solidFill>
                            <a:schemeClr val="tx1"/>
                          </a:solidFill>
                          <a:latin typeface="+mn-lt"/>
                          <a:cs typeface="Arial"/>
                        </a:rPr>
                        <a:t>rin</a:t>
                      </a:r>
                      <a:r>
                        <a:rPr lang="en-US" sz="1400" b="1" u="none" dirty="0" smtClean="0">
                          <a:solidFill>
                            <a:schemeClr val="tx1"/>
                          </a:solidFill>
                          <a:latin typeface="+mn-lt"/>
                          <a:cs typeface="Arial"/>
                        </a:rPr>
                        <a:t>thin</a:t>
                      </a:r>
                      <a:r>
                        <a:rPr lang="en-US" sz="1400" b="1" u="none" spc="-5" dirty="0" smtClean="0">
                          <a:solidFill>
                            <a:schemeClr val="tx1"/>
                          </a:solidFill>
                          <a:latin typeface="+mn-lt"/>
                          <a:cs typeface="Arial"/>
                        </a:rPr>
                        <a:t>e</a:t>
                      </a:r>
                      <a:r>
                        <a:rPr lang="en-US" sz="1400" b="1" u="none" dirty="0" smtClean="0">
                          <a:solidFill>
                            <a:schemeClr val="tx1"/>
                          </a:solidFill>
                          <a:latin typeface="+mn-lt"/>
                          <a:cs typeface="Arial"/>
                        </a:rPr>
                        <a:t> </a:t>
                      </a:r>
                      <a:r>
                        <a:rPr lang="en-US" sz="1400" b="1" u="none" spc="-5" dirty="0" smtClean="0">
                          <a:solidFill>
                            <a:schemeClr val="tx1"/>
                          </a:solidFill>
                          <a:latin typeface="+mn-lt"/>
                          <a:cs typeface="Arial"/>
                        </a:rPr>
                        <a:t>stat</a:t>
                      </a:r>
                      <a:r>
                        <a:rPr lang="en-US" sz="1400" b="1" u="none" dirty="0" smtClean="0">
                          <a:solidFill>
                            <a:schemeClr val="tx1"/>
                          </a:solidFill>
                          <a:latin typeface="+mn-lt"/>
                          <a:cs typeface="Arial"/>
                        </a:rPr>
                        <a:t>i</a:t>
                      </a:r>
                      <a:r>
                        <a:rPr lang="en-US" sz="1400" b="1" u="none" spc="-5" dirty="0" smtClean="0">
                          <a:solidFill>
                            <a:schemeClr val="tx1"/>
                          </a:solidFill>
                          <a:latin typeface="+mn-lt"/>
                          <a:cs typeface="Arial"/>
                        </a:rPr>
                        <a:t>c</a:t>
                      </a:r>
                      <a:r>
                        <a:rPr lang="en-US" sz="1400" b="1" u="none" spc="0" baseline="0" dirty="0" smtClean="0">
                          <a:solidFill>
                            <a:schemeClr val="tx1"/>
                          </a:solidFill>
                          <a:latin typeface="+mn-lt"/>
                          <a:cs typeface="Arial"/>
                        </a:rPr>
                        <a:t> </a:t>
                      </a:r>
                      <a:r>
                        <a:rPr lang="en-US" sz="1400" b="1" u="none" spc="-5" dirty="0" smtClean="0">
                          <a:solidFill>
                            <a:schemeClr val="tx1"/>
                          </a:solidFill>
                          <a:latin typeface="+mn-lt"/>
                          <a:cs typeface="Arial"/>
                        </a:rPr>
                        <a:t>ref</a:t>
                      </a:r>
                      <a:r>
                        <a:rPr lang="en-US" sz="1400" b="1" u="none" dirty="0" smtClean="0">
                          <a:solidFill>
                            <a:schemeClr val="tx1"/>
                          </a:solidFill>
                          <a:latin typeface="+mn-lt"/>
                          <a:cs typeface="Arial"/>
                        </a:rPr>
                        <a:t>l</a:t>
                      </a:r>
                      <a:r>
                        <a:rPr lang="en-US" sz="1400" b="1" u="none" spc="-5" dirty="0" smtClean="0">
                          <a:solidFill>
                            <a:schemeClr val="tx1"/>
                          </a:solidFill>
                          <a:latin typeface="+mn-lt"/>
                          <a:cs typeface="Arial"/>
                        </a:rPr>
                        <a:t>ex</a:t>
                      </a:r>
                      <a:endParaRPr lang="en-US" sz="1400" b="1" u="none" dirty="0" smtClean="0">
                        <a:solidFill>
                          <a:schemeClr val="tx1"/>
                        </a:solidFill>
                        <a:latin typeface="+mn-lt"/>
                        <a:cs typeface="Arial"/>
                      </a:endParaRPr>
                    </a:p>
                  </a:txBody>
                  <a:tcPr anchor="ctr"/>
                </a:tc>
                <a:extLst>
                  <a:ext uri="{0D108BD9-81ED-4DB2-BD59-A6C34878D82A}">
                    <a16:rowId xmlns:a16="http://schemas.microsoft.com/office/drawing/2014/main" val="10001"/>
                  </a:ext>
                </a:extLst>
              </a:tr>
              <a:tr h="489076">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b="1" u="none" dirty="0" smtClean="0">
                          <a:solidFill>
                            <a:schemeClr val="tx1"/>
                          </a:solidFill>
                          <a:latin typeface="+mn-lt"/>
                          <a:cs typeface="Times New Roman"/>
                        </a:rPr>
                        <a:t>Studied</a:t>
                      </a:r>
                      <a:r>
                        <a:rPr lang="en-US" sz="1400" b="1" u="none" spc="-45" dirty="0" smtClean="0">
                          <a:solidFill>
                            <a:schemeClr val="tx1"/>
                          </a:solidFill>
                          <a:latin typeface="+mn-lt"/>
                          <a:cs typeface="Times New Roman"/>
                        </a:rPr>
                        <a:t> </a:t>
                      </a:r>
                      <a:r>
                        <a:rPr lang="en-US" sz="1400" b="1" u="none" spc="-5" dirty="0" smtClean="0">
                          <a:solidFill>
                            <a:schemeClr val="tx1"/>
                          </a:solidFill>
                          <a:latin typeface="+mn-lt"/>
                          <a:cs typeface="Times New Roman"/>
                        </a:rPr>
                        <a:t>in:</a:t>
                      </a:r>
                      <a:r>
                        <a:rPr lang="en-US" sz="1400" b="1" u="none" spc="-5" baseline="0" dirty="0" smtClean="0">
                          <a:solidFill>
                            <a:schemeClr val="tx1"/>
                          </a:solidFill>
                          <a:latin typeface="+mn-lt"/>
                          <a:cs typeface="Times New Roman"/>
                        </a:rPr>
                        <a:t> </a:t>
                      </a:r>
                      <a:r>
                        <a:rPr lang="en-US" sz="1400" b="0" u="none" dirty="0" smtClean="0">
                          <a:solidFill>
                            <a:schemeClr val="tx1"/>
                          </a:solidFill>
                          <a:latin typeface="+mn-lt"/>
                          <a:cs typeface="Times New Roman"/>
                        </a:rPr>
                        <a:t>a </a:t>
                      </a:r>
                      <a:r>
                        <a:rPr lang="en-US" sz="1400" b="0" u="none" dirty="0" err="1" smtClean="0">
                          <a:solidFill>
                            <a:srgbClr val="FF0000"/>
                          </a:solidFill>
                          <a:latin typeface="+mn-lt"/>
                          <a:cs typeface="Times New Roman"/>
                        </a:rPr>
                        <a:t>decerebrated</a:t>
                      </a:r>
                      <a:r>
                        <a:rPr lang="en-US" sz="1400" b="0" u="none" spc="-5" dirty="0" smtClean="0">
                          <a:solidFill>
                            <a:srgbClr val="FF0000"/>
                          </a:solidFill>
                          <a:latin typeface="+mn-lt"/>
                          <a:cs typeface="Times New Roman"/>
                        </a:rPr>
                        <a:t> </a:t>
                      </a:r>
                      <a:r>
                        <a:rPr lang="en-US" sz="1400" b="0" u="none" dirty="0" smtClean="0">
                          <a:solidFill>
                            <a:schemeClr val="tx1"/>
                          </a:solidFill>
                          <a:latin typeface="+mn-lt"/>
                          <a:cs typeface="Times New Roman"/>
                        </a:rPr>
                        <a:t>animal</a:t>
                      </a:r>
                      <a:r>
                        <a:rPr lang="en-US" sz="1400" b="0" u="none" baseline="0" dirty="0" smtClean="0">
                          <a:solidFill>
                            <a:schemeClr val="tx1"/>
                          </a:solidFill>
                          <a:latin typeface="+mn-lt"/>
                          <a:cs typeface="Times New Roman"/>
                        </a:rPr>
                        <a:t> </a:t>
                      </a:r>
                      <a:r>
                        <a:rPr lang="en-US" sz="1400" b="0" u="none" dirty="0" smtClean="0">
                          <a:solidFill>
                            <a:schemeClr val="tx1"/>
                          </a:solidFill>
                          <a:latin typeface="+mn-lt"/>
                          <a:cs typeface="Times New Roman"/>
                        </a:rPr>
                        <a:t>cut above</a:t>
                      </a:r>
                      <a:r>
                        <a:rPr lang="en-US" sz="1400" b="0" u="none" spc="-60" dirty="0" smtClean="0">
                          <a:solidFill>
                            <a:schemeClr val="tx1"/>
                          </a:solidFill>
                          <a:latin typeface="+mn-lt"/>
                          <a:cs typeface="Times New Roman"/>
                        </a:rPr>
                        <a:t> </a:t>
                      </a:r>
                      <a:r>
                        <a:rPr lang="en-US" sz="1400" b="0" u="none" dirty="0" smtClean="0">
                          <a:solidFill>
                            <a:schemeClr val="tx1"/>
                          </a:solidFill>
                          <a:latin typeface="+mn-lt"/>
                          <a:cs typeface="Times New Roman"/>
                        </a:rPr>
                        <a:t>medulla</a:t>
                      </a:r>
                      <a:r>
                        <a:rPr lang="en-US" sz="1400" b="0" u="none" spc="-45" dirty="0" smtClean="0">
                          <a:solidFill>
                            <a:schemeClr val="tx1"/>
                          </a:solidFill>
                          <a:latin typeface="+mn-lt"/>
                          <a:cs typeface="Times New Roman"/>
                        </a:rPr>
                        <a:t> </a:t>
                      </a:r>
                      <a:r>
                        <a:rPr lang="en-US" sz="1400" b="0" u="none" dirty="0" smtClean="0">
                          <a:solidFill>
                            <a:schemeClr val="tx1"/>
                          </a:solidFill>
                          <a:latin typeface="+mn-lt"/>
                          <a:cs typeface="Times New Roman"/>
                        </a:rPr>
                        <a:t>+  labyrinth</a:t>
                      </a:r>
                      <a:r>
                        <a:rPr lang="en-US" sz="1400" b="0" u="none" spc="-110" dirty="0" smtClean="0">
                          <a:solidFill>
                            <a:schemeClr val="tx1"/>
                          </a:solidFill>
                          <a:latin typeface="+mn-lt"/>
                          <a:cs typeface="Times New Roman"/>
                        </a:rPr>
                        <a:t> </a:t>
                      </a:r>
                      <a:r>
                        <a:rPr lang="en-US" sz="1400" b="0" u="none" dirty="0" smtClean="0">
                          <a:solidFill>
                            <a:schemeClr val="tx1"/>
                          </a:solidFill>
                          <a:latin typeface="+mn-lt"/>
                          <a:cs typeface="Times New Roman"/>
                        </a:rPr>
                        <a:t>destroyed.</a:t>
                      </a:r>
                      <a:endParaRPr lang="en-US" sz="1400" b="0" u="none" dirty="0">
                        <a:solidFill>
                          <a:schemeClr val="tx1"/>
                        </a:solidFill>
                        <a:latin typeface="+mn-lt"/>
                      </a:endParaRPr>
                    </a:p>
                  </a:txBody>
                  <a:tcPr/>
                </a:tc>
                <a:tc>
                  <a:txBody>
                    <a:bodyPr/>
                    <a:lstStyle/>
                    <a:p>
                      <a:pPr marL="355600" indent="-342900">
                        <a:lnSpc>
                          <a:spcPct val="100000"/>
                        </a:lnSpc>
                        <a:buFont typeface="Times New Roman"/>
                        <a:buChar char="•"/>
                        <a:tabLst>
                          <a:tab pos="355600" algn="l"/>
                          <a:tab pos="356235" algn="l"/>
                          <a:tab pos="3697604" algn="l"/>
                        </a:tabLst>
                      </a:pPr>
                      <a:r>
                        <a:rPr lang="en-US" sz="1400" b="1" u="none" dirty="0" smtClean="0">
                          <a:solidFill>
                            <a:schemeClr val="tx1"/>
                          </a:solidFill>
                          <a:latin typeface="+mn-lt"/>
                        </a:rPr>
                        <a:t>Studied in:</a:t>
                      </a:r>
                      <a:r>
                        <a:rPr lang="en-US" sz="1400" b="1" u="none" baseline="0" dirty="0" smtClean="0">
                          <a:solidFill>
                            <a:schemeClr val="tx1"/>
                          </a:solidFill>
                          <a:latin typeface="+mn-lt"/>
                        </a:rPr>
                        <a:t> </a:t>
                      </a:r>
                      <a:r>
                        <a:rPr lang="en-US" sz="1400" b="0" u="none" dirty="0" err="1" smtClean="0">
                          <a:solidFill>
                            <a:schemeClr val="tx1"/>
                          </a:solidFill>
                          <a:latin typeface="+mn-lt"/>
                          <a:cs typeface="Times New Roman"/>
                        </a:rPr>
                        <a:t>decerebrated</a:t>
                      </a:r>
                      <a:r>
                        <a:rPr lang="en-US" sz="1400" b="0" u="none" spc="-20" dirty="0" smtClean="0">
                          <a:solidFill>
                            <a:schemeClr val="tx1"/>
                          </a:solidFill>
                          <a:latin typeface="+mn-lt"/>
                          <a:cs typeface="Times New Roman"/>
                        </a:rPr>
                        <a:t> </a:t>
                      </a:r>
                      <a:r>
                        <a:rPr lang="en-US" sz="1400" b="0" u="none" dirty="0" smtClean="0">
                          <a:solidFill>
                            <a:schemeClr val="tx1"/>
                          </a:solidFill>
                          <a:latin typeface="+mn-lt"/>
                          <a:cs typeface="Times New Roman"/>
                        </a:rPr>
                        <a:t>animal</a:t>
                      </a:r>
                      <a:r>
                        <a:rPr lang="en-US" sz="1400" b="0" u="none" baseline="0" dirty="0" smtClean="0">
                          <a:solidFill>
                            <a:schemeClr val="tx1"/>
                          </a:solidFill>
                          <a:latin typeface="+mn-lt"/>
                          <a:cs typeface="Times New Roman"/>
                        </a:rPr>
                        <a:t> </a:t>
                      </a:r>
                      <a:r>
                        <a:rPr lang="en-US" sz="1400" b="0" u="none" dirty="0" smtClean="0">
                          <a:solidFill>
                            <a:schemeClr val="tx1"/>
                          </a:solidFill>
                          <a:latin typeface="+mn-lt"/>
                          <a:cs typeface="Times New Roman"/>
                        </a:rPr>
                        <a:t>+</a:t>
                      </a:r>
                      <a:r>
                        <a:rPr lang="en-US" sz="1400" b="0" u="none" spc="-95" dirty="0" smtClean="0">
                          <a:solidFill>
                            <a:schemeClr val="tx1"/>
                          </a:solidFill>
                          <a:latin typeface="+mn-lt"/>
                          <a:cs typeface="Times New Roman"/>
                        </a:rPr>
                        <a:t> </a:t>
                      </a:r>
                      <a:r>
                        <a:rPr lang="en-US" sz="1400" b="0" u="none" dirty="0" smtClean="0">
                          <a:solidFill>
                            <a:schemeClr val="tx1"/>
                          </a:solidFill>
                          <a:latin typeface="+mn-lt"/>
                          <a:cs typeface="Times New Roman"/>
                        </a:rPr>
                        <a:t>elimination</a:t>
                      </a:r>
                    </a:p>
                    <a:p>
                      <a:pPr marL="355600">
                        <a:lnSpc>
                          <a:spcPct val="100000"/>
                        </a:lnSpc>
                      </a:pPr>
                      <a:r>
                        <a:rPr lang="en-US" sz="1400" b="0" u="none" dirty="0" smtClean="0">
                          <a:solidFill>
                            <a:schemeClr val="tx1"/>
                          </a:solidFill>
                          <a:latin typeface="+mn-lt"/>
                          <a:cs typeface="Times New Roman"/>
                        </a:rPr>
                        <a:t>of neck proprioceptors</a:t>
                      </a:r>
                      <a:r>
                        <a:rPr lang="en-US" sz="1400" b="0" u="none" baseline="0" dirty="0" smtClean="0">
                          <a:solidFill>
                            <a:schemeClr val="tx1"/>
                          </a:solidFill>
                          <a:latin typeface="+mn-lt"/>
                          <a:cs typeface="Times New Roman"/>
                        </a:rPr>
                        <a:t> </a:t>
                      </a:r>
                      <a:r>
                        <a:rPr lang="en-US" sz="1400" b="0" u="none" dirty="0" smtClean="0">
                          <a:solidFill>
                            <a:schemeClr val="tx1"/>
                          </a:solidFill>
                          <a:latin typeface="+mn-lt"/>
                          <a:cs typeface="Times New Roman"/>
                        </a:rPr>
                        <a:t>(labyrinth</a:t>
                      </a:r>
                      <a:r>
                        <a:rPr lang="en-US" sz="1400" b="0" u="none" spc="-135" dirty="0" smtClean="0">
                          <a:solidFill>
                            <a:schemeClr val="tx1"/>
                          </a:solidFill>
                          <a:latin typeface="+mn-lt"/>
                          <a:cs typeface="Times New Roman"/>
                        </a:rPr>
                        <a:t> </a:t>
                      </a:r>
                      <a:r>
                        <a:rPr lang="en-US" sz="1400" b="0" u="none" dirty="0" smtClean="0">
                          <a:solidFill>
                            <a:schemeClr val="tx1"/>
                          </a:solidFill>
                          <a:latin typeface="+mn-lt"/>
                          <a:cs typeface="Times New Roman"/>
                        </a:rPr>
                        <a:t>intact).</a:t>
                      </a:r>
                    </a:p>
                  </a:txBody>
                  <a:tcPr/>
                </a:tc>
                <a:extLst>
                  <a:ext uri="{0D108BD9-81ED-4DB2-BD59-A6C34878D82A}">
                    <a16:rowId xmlns:a16="http://schemas.microsoft.com/office/drawing/2014/main" val="10002"/>
                  </a:ext>
                </a:extLst>
              </a:tr>
              <a:tr h="979028">
                <a:tc>
                  <a:txBody>
                    <a:bodyPr/>
                    <a:lstStyle/>
                    <a:p>
                      <a:pPr marL="355600" indent="-342900">
                        <a:lnSpc>
                          <a:spcPts val="2740"/>
                        </a:lnSpc>
                        <a:buFont typeface="Times New Roman"/>
                        <a:buChar char="•"/>
                        <a:tabLst>
                          <a:tab pos="355600" algn="l"/>
                          <a:tab pos="356235" algn="l"/>
                        </a:tabLst>
                      </a:pPr>
                      <a:r>
                        <a:rPr lang="en-US" sz="1400" b="1" u="none" dirty="0" smtClean="0">
                          <a:solidFill>
                            <a:schemeClr val="tx1"/>
                          </a:solidFill>
                          <a:latin typeface="+mn-lt"/>
                          <a:cs typeface="Times New Roman"/>
                        </a:rPr>
                        <a:t>Stimulus </a:t>
                      </a:r>
                      <a:r>
                        <a:rPr lang="en-US" sz="1400" b="1" u="none" spc="-5" dirty="0" smtClean="0">
                          <a:solidFill>
                            <a:schemeClr val="tx1"/>
                          </a:solidFill>
                          <a:latin typeface="+mn-lt"/>
                          <a:cs typeface="Times New Roman"/>
                        </a:rPr>
                        <a:t>is</a:t>
                      </a:r>
                      <a:r>
                        <a:rPr lang="en-US" sz="1400" b="1" u="none" spc="0" dirty="0" smtClean="0">
                          <a:solidFill>
                            <a:schemeClr val="tx1"/>
                          </a:solidFill>
                          <a:latin typeface="+mn-lt"/>
                          <a:cs typeface="Times New Roman"/>
                        </a:rPr>
                        <a:t>:</a:t>
                      </a:r>
                      <a:r>
                        <a:rPr lang="en-US" sz="1400" b="1" u="none" spc="0" baseline="0" dirty="0" smtClean="0">
                          <a:solidFill>
                            <a:schemeClr val="tx1"/>
                          </a:solidFill>
                          <a:latin typeface="+mn-lt"/>
                          <a:cs typeface="Times New Roman"/>
                        </a:rPr>
                        <a:t> </a:t>
                      </a:r>
                      <a:r>
                        <a:rPr lang="en-US" sz="1400" b="0" u="none" dirty="0" smtClean="0">
                          <a:solidFill>
                            <a:schemeClr val="tx1"/>
                          </a:solidFill>
                          <a:latin typeface="+mn-lt"/>
                          <a:cs typeface="Times New Roman"/>
                        </a:rPr>
                        <a:t>changing </a:t>
                      </a:r>
                      <a:r>
                        <a:rPr lang="en-US" sz="1400" b="0" u="none" spc="-5" dirty="0" smtClean="0">
                          <a:solidFill>
                            <a:schemeClr val="tx1"/>
                          </a:solidFill>
                          <a:latin typeface="+mn-lt"/>
                          <a:cs typeface="Times New Roman"/>
                        </a:rPr>
                        <a:t>head </a:t>
                      </a:r>
                      <a:r>
                        <a:rPr lang="en-US" sz="1400" b="0" u="none" dirty="0" smtClean="0">
                          <a:solidFill>
                            <a:schemeClr val="tx1"/>
                          </a:solidFill>
                          <a:latin typeface="+mn-lt"/>
                          <a:cs typeface="Times New Roman"/>
                        </a:rPr>
                        <a:t>position</a:t>
                      </a:r>
                      <a:r>
                        <a:rPr lang="en-US" sz="1400" b="0" u="none" spc="-75" dirty="0" smtClean="0">
                          <a:solidFill>
                            <a:schemeClr val="tx1"/>
                          </a:solidFill>
                          <a:latin typeface="+mn-lt"/>
                          <a:cs typeface="Times New Roman"/>
                        </a:rPr>
                        <a:t> </a:t>
                      </a:r>
                      <a:r>
                        <a:rPr lang="en-US" sz="1400" b="0" u="none" dirty="0" smtClean="0">
                          <a:solidFill>
                            <a:schemeClr val="tx1"/>
                          </a:solidFill>
                          <a:latin typeface="+mn-lt"/>
                          <a:cs typeface="Times New Roman"/>
                        </a:rPr>
                        <a:t>that</a:t>
                      </a:r>
                      <a:r>
                        <a:rPr lang="en-US" sz="1400" b="0" u="none" baseline="0" dirty="0" smtClean="0">
                          <a:solidFill>
                            <a:schemeClr val="tx1"/>
                          </a:solidFill>
                          <a:latin typeface="+mn-lt"/>
                          <a:cs typeface="Times New Roman"/>
                        </a:rPr>
                        <a:t> </a:t>
                      </a:r>
                      <a:r>
                        <a:rPr lang="en-US" sz="1400" b="0" u="none" dirty="0" smtClean="0">
                          <a:solidFill>
                            <a:schemeClr val="accent4">
                              <a:lumMod val="75000"/>
                            </a:schemeClr>
                          </a:solidFill>
                          <a:latin typeface="+mn-lt"/>
                          <a:cs typeface="Times New Roman"/>
                        </a:rPr>
                        <a:t>(+)</a:t>
                      </a:r>
                      <a:r>
                        <a:rPr lang="en-US" sz="1400" b="0" u="none" spc="-10" dirty="0" smtClean="0">
                          <a:solidFill>
                            <a:schemeClr val="tx1"/>
                          </a:solidFill>
                          <a:latin typeface="+mn-lt"/>
                          <a:cs typeface="Times New Roman"/>
                        </a:rPr>
                        <a:t> </a:t>
                      </a:r>
                      <a:r>
                        <a:rPr lang="en-US" sz="1400" b="0" u="none" dirty="0" smtClean="0">
                          <a:solidFill>
                            <a:schemeClr val="tx1"/>
                          </a:solidFill>
                          <a:latin typeface="+mn-lt"/>
                          <a:cs typeface="Times New Roman"/>
                        </a:rPr>
                        <a:t>neck</a:t>
                      </a:r>
                      <a:r>
                        <a:rPr lang="en-US" sz="1400" b="0" u="none" baseline="0" dirty="0" smtClean="0">
                          <a:solidFill>
                            <a:schemeClr val="tx1"/>
                          </a:solidFill>
                          <a:latin typeface="+mn-lt"/>
                          <a:cs typeface="Times New Roman"/>
                        </a:rPr>
                        <a:t> </a:t>
                      </a:r>
                      <a:r>
                        <a:rPr lang="en-US" sz="1400" b="0" u="none" dirty="0" smtClean="0">
                          <a:solidFill>
                            <a:schemeClr val="tx1"/>
                          </a:solidFill>
                          <a:latin typeface="+mn-lt"/>
                          <a:cs typeface="Times New Roman"/>
                        </a:rPr>
                        <a:t>proprioceptors.</a:t>
                      </a:r>
                    </a:p>
                    <a:p>
                      <a:pPr marL="355600">
                        <a:lnSpc>
                          <a:spcPts val="2740"/>
                        </a:lnSpc>
                        <a:tabLst>
                          <a:tab pos="1570990" algn="l"/>
                        </a:tabLst>
                      </a:pPr>
                      <a:endParaRPr lang="en-US" sz="1400" b="0" u="none" dirty="0" smtClean="0">
                        <a:solidFill>
                          <a:schemeClr val="tx1"/>
                        </a:solidFill>
                        <a:latin typeface="+mn-lt"/>
                        <a:cs typeface="Times New Roman"/>
                      </a:endParaRPr>
                    </a:p>
                  </a:txBody>
                  <a:tcPr/>
                </a:tc>
                <a:tc>
                  <a:txBody>
                    <a:bodyPr/>
                    <a:lstStyle/>
                    <a:p>
                      <a:pPr marL="355600" indent="-342900">
                        <a:lnSpc>
                          <a:spcPct val="100000"/>
                        </a:lnSpc>
                        <a:buFont typeface="Times New Roman"/>
                        <a:buChar char="•"/>
                        <a:tabLst>
                          <a:tab pos="355600" algn="l"/>
                          <a:tab pos="356235" algn="l"/>
                        </a:tabLst>
                      </a:pPr>
                      <a:r>
                        <a:rPr lang="en-US" sz="1400" b="1" u="none" dirty="0" smtClean="0">
                          <a:solidFill>
                            <a:schemeClr val="tx1"/>
                          </a:solidFill>
                          <a:latin typeface="+mn-lt"/>
                          <a:cs typeface="Times New Roman"/>
                        </a:rPr>
                        <a:t>Stimulus </a:t>
                      </a:r>
                      <a:r>
                        <a:rPr lang="en-US" sz="1400" b="1" u="none" spc="-5" dirty="0" smtClean="0">
                          <a:solidFill>
                            <a:schemeClr val="tx1"/>
                          </a:solidFill>
                          <a:latin typeface="+mn-lt"/>
                          <a:cs typeface="Times New Roman"/>
                        </a:rPr>
                        <a:t>is:</a:t>
                      </a:r>
                      <a:r>
                        <a:rPr lang="en-US" sz="1400" b="1" u="none" spc="-90" dirty="0" smtClean="0">
                          <a:solidFill>
                            <a:schemeClr val="tx1"/>
                          </a:solidFill>
                          <a:latin typeface="+mn-lt"/>
                          <a:cs typeface="Times New Roman"/>
                        </a:rPr>
                        <a:t>  </a:t>
                      </a:r>
                      <a:r>
                        <a:rPr lang="en-US" sz="1400" b="0" u="none" dirty="0" smtClean="0">
                          <a:solidFill>
                            <a:schemeClr val="tx1"/>
                          </a:solidFill>
                          <a:latin typeface="+mn-lt"/>
                          <a:cs typeface="Times New Roman"/>
                        </a:rPr>
                        <a:t>gravity</a:t>
                      </a:r>
                    </a:p>
                    <a:p>
                      <a:pPr marL="12700" indent="0">
                        <a:lnSpc>
                          <a:spcPct val="100000"/>
                        </a:lnSpc>
                        <a:buFont typeface="Times New Roman"/>
                        <a:buNone/>
                        <a:tabLst>
                          <a:tab pos="355600" algn="l"/>
                          <a:tab pos="356235" algn="l"/>
                        </a:tabLst>
                      </a:pPr>
                      <a:r>
                        <a:rPr lang="en-US" sz="1400" b="0" u="none" dirty="0" smtClean="0">
                          <a:solidFill>
                            <a:schemeClr val="tx1"/>
                          </a:solidFill>
                          <a:latin typeface="+mn-lt"/>
                          <a:cs typeface="Times New Roman"/>
                        </a:rPr>
                        <a:t>1- </a:t>
                      </a:r>
                      <a:r>
                        <a:rPr lang="en-US" sz="1400" b="0" u="none" dirty="0" err="1" smtClean="0">
                          <a:solidFill>
                            <a:schemeClr val="tx1"/>
                          </a:solidFill>
                          <a:latin typeface="+mn-lt"/>
                          <a:cs typeface="Times New Roman"/>
                        </a:rPr>
                        <a:t>ventroflexion</a:t>
                      </a:r>
                      <a:r>
                        <a:rPr lang="en-US" sz="1400" b="0" u="none" dirty="0" smtClean="0">
                          <a:solidFill>
                            <a:schemeClr val="tx1"/>
                          </a:solidFill>
                          <a:latin typeface="+mn-lt"/>
                          <a:cs typeface="Times New Roman"/>
                        </a:rPr>
                        <a:t> of head (or prone</a:t>
                      </a:r>
                      <a:r>
                        <a:rPr lang="en-US" sz="1400" b="0" u="none" baseline="0" dirty="0" smtClean="0">
                          <a:solidFill>
                            <a:schemeClr val="tx1"/>
                          </a:solidFill>
                          <a:latin typeface="+mn-lt"/>
                          <a:cs typeface="Times New Roman"/>
                        </a:rPr>
                        <a:t> </a:t>
                      </a:r>
                      <a:r>
                        <a:rPr lang="en-US" sz="1400" b="0" u="none" dirty="0" smtClean="0">
                          <a:solidFill>
                            <a:schemeClr val="tx1"/>
                          </a:solidFill>
                          <a:latin typeface="+mn-lt"/>
                          <a:cs typeface="Times New Roman"/>
                        </a:rPr>
                        <a:t>position)</a:t>
                      </a:r>
                      <a:r>
                        <a:rPr lang="en-US" sz="1400" b="0" u="none" baseline="0" dirty="0" smtClean="0">
                          <a:solidFill>
                            <a:schemeClr val="tx1"/>
                          </a:solidFill>
                          <a:latin typeface="+mn-lt"/>
                          <a:cs typeface="Times New Roman"/>
                        </a:rPr>
                        <a:t> </a:t>
                      </a:r>
                      <a:r>
                        <a:rPr lang="en-US" sz="1400" b="0" u="none" dirty="0" smtClean="0">
                          <a:solidFill>
                            <a:schemeClr val="accent4">
                              <a:lumMod val="75000"/>
                            </a:schemeClr>
                          </a:solidFill>
                          <a:latin typeface="+mn-lt"/>
                          <a:cs typeface="Times New Roman"/>
                        </a:rPr>
                        <a:t>4 limbs</a:t>
                      </a:r>
                      <a:r>
                        <a:rPr lang="en-US" sz="1400" b="0" u="none" baseline="0" dirty="0" smtClean="0">
                          <a:solidFill>
                            <a:schemeClr val="accent4">
                              <a:lumMod val="75000"/>
                            </a:schemeClr>
                          </a:solidFill>
                          <a:latin typeface="+mn-lt"/>
                          <a:cs typeface="Times New Roman"/>
                        </a:rPr>
                        <a:t> </a:t>
                      </a:r>
                      <a:r>
                        <a:rPr lang="en-US" sz="1400" b="0" u="none" dirty="0" smtClean="0">
                          <a:solidFill>
                            <a:schemeClr val="tx1"/>
                          </a:solidFill>
                          <a:latin typeface="+mn-lt"/>
                          <a:cs typeface="Times New Roman"/>
                        </a:rPr>
                        <a:t>flexion</a:t>
                      </a:r>
                      <a:endParaRPr lang="en-US" sz="1400" b="0" u="none" baseline="0" dirty="0" smtClean="0">
                        <a:solidFill>
                          <a:schemeClr val="tx1"/>
                        </a:solidFill>
                        <a:latin typeface="+mn-lt"/>
                        <a:cs typeface="Times New Roman"/>
                      </a:endParaRPr>
                    </a:p>
                    <a:p>
                      <a:pPr marL="12700" indent="0">
                        <a:lnSpc>
                          <a:spcPct val="100000"/>
                        </a:lnSpc>
                        <a:buFont typeface="Times New Roman"/>
                        <a:buNone/>
                        <a:tabLst>
                          <a:tab pos="355600" algn="l"/>
                          <a:tab pos="356235" algn="l"/>
                        </a:tabLst>
                      </a:pPr>
                      <a:r>
                        <a:rPr lang="en-US" sz="1400" b="0" u="none" baseline="0" dirty="0" smtClean="0">
                          <a:solidFill>
                            <a:schemeClr val="tx1"/>
                          </a:solidFill>
                          <a:latin typeface="+mn-lt"/>
                          <a:cs typeface="Times New Roman"/>
                        </a:rPr>
                        <a:t>2- dorsiflexion of head (or supine  position) </a:t>
                      </a:r>
                      <a:r>
                        <a:rPr lang="en-US" sz="1400" b="0" u="none" baseline="0" dirty="0" smtClean="0">
                          <a:solidFill>
                            <a:schemeClr val="accent4">
                              <a:lumMod val="75000"/>
                            </a:schemeClr>
                          </a:solidFill>
                          <a:latin typeface="+mn-lt"/>
                          <a:cs typeface="Times New Roman"/>
                        </a:rPr>
                        <a:t>4 limbs </a:t>
                      </a:r>
                      <a:r>
                        <a:rPr lang="en-US" sz="1400" b="0" u="none" baseline="0" dirty="0" smtClean="0">
                          <a:solidFill>
                            <a:schemeClr val="tx1"/>
                          </a:solidFill>
                          <a:latin typeface="+mn-lt"/>
                          <a:cs typeface="Times New Roman"/>
                        </a:rPr>
                        <a:t>extended( as in decerebration)</a:t>
                      </a:r>
                    </a:p>
                  </a:txBody>
                  <a:tcPr/>
                </a:tc>
                <a:extLst>
                  <a:ext uri="{0D108BD9-81ED-4DB2-BD59-A6C34878D82A}">
                    <a16:rowId xmlns:a16="http://schemas.microsoft.com/office/drawing/2014/main" val="10003"/>
                  </a:ext>
                </a:extLst>
              </a:tr>
              <a:tr h="1780389">
                <a:tc>
                  <a:txBody>
                    <a:bodyPr/>
                    <a:lstStyle/>
                    <a:p>
                      <a:pPr marL="285750" indent="-285750">
                        <a:buFont typeface="Arial" charset="0"/>
                        <a:buChar char="•"/>
                      </a:pPr>
                      <a:r>
                        <a:rPr lang="en-US" sz="1400" b="1" u="none" dirty="0" smtClean="0">
                          <a:solidFill>
                            <a:schemeClr val="tx1"/>
                          </a:solidFill>
                          <a:latin typeface="+mn-lt"/>
                        </a:rPr>
                        <a:t>Neck Static reflexes: </a:t>
                      </a:r>
                      <a:r>
                        <a:rPr lang="en-US" sz="1400" b="0" u="none" dirty="0" smtClean="0">
                          <a:solidFill>
                            <a:schemeClr val="bg1">
                              <a:lumMod val="65000"/>
                            </a:schemeClr>
                          </a:solidFill>
                          <a:latin typeface="+mn-lt"/>
                        </a:rPr>
                        <a:t>(Movements</a:t>
                      </a:r>
                      <a:r>
                        <a:rPr lang="en-US" sz="1400" b="0" u="none" baseline="0" dirty="0" smtClean="0">
                          <a:solidFill>
                            <a:schemeClr val="bg1">
                              <a:lumMod val="65000"/>
                            </a:schemeClr>
                          </a:solidFill>
                          <a:latin typeface="+mn-lt"/>
                        </a:rPr>
                        <a:t> </a:t>
                      </a:r>
                      <a:r>
                        <a:rPr lang="en-US" sz="1400" b="0" u="none" dirty="0" smtClean="0">
                          <a:solidFill>
                            <a:schemeClr val="bg1">
                              <a:lumMod val="65000"/>
                            </a:schemeClr>
                          </a:solidFill>
                          <a:latin typeface="+mn-lt"/>
                        </a:rPr>
                        <a:t>that stimulate proprioceptors)</a:t>
                      </a:r>
                    </a:p>
                    <a:p>
                      <a:pPr marL="285750" indent="-285750">
                        <a:buClr>
                          <a:schemeClr val="accent2">
                            <a:lumMod val="50000"/>
                          </a:schemeClr>
                        </a:buClr>
                        <a:buFont typeface="Arial" charset="0"/>
                        <a:buChar char="•"/>
                      </a:pPr>
                      <a:endParaRPr lang="en-US" sz="1400" b="0" u="none" dirty="0" smtClean="0">
                        <a:solidFill>
                          <a:schemeClr val="bg1">
                            <a:lumMod val="65000"/>
                          </a:schemeClr>
                        </a:solidFill>
                        <a:latin typeface="+mn-lt"/>
                      </a:endParaRPr>
                    </a:p>
                    <a:p>
                      <a:pPr marL="285750" marR="0" indent="-285750" algn="l" defTabSz="914400" rtl="0" eaLnBrk="1" fontAlgn="auto" latinLnBrk="0" hangingPunct="1">
                        <a:lnSpc>
                          <a:spcPct val="100000"/>
                        </a:lnSpc>
                        <a:spcBef>
                          <a:spcPts val="0"/>
                        </a:spcBef>
                        <a:spcAft>
                          <a:spcPts val="0"/>
                        </a:spcAft>
                        <a:buClr>
                          <a:schemeClr val="accent2">
                            <a:lumMod val="50000"/>
                          </a:schemeClr>
                        </a:buClr>
                        <a:buSzTx/>
                        <a:buFont typeface=".LucidaGrandeUI" charset="0"/>
                        <a:buChar char="▸"/>
                        <a:tabLst/>
                        <a:defRPr/>
                      </a:pPr>
                      <a:r>
                        <a:rPr lang="en-US" sz="1400" b="0" u="none" spc="-5" dirty="0" err="1" smtClean="0">
                          <a:solidFill>
                            <a:schemeClr val="accent2">
                              <a:lumMod val="75000"/>
                            </a:schemeClr>
                          </a:solidFill>
                          <a:latin typeface="+mn-lt"/>
                          <a:cs typeface="Times New Roman"/>
                        </a:rPr>
                        <a:t>Ventroflexion</a:t>
                      </a:r>
                      <a:r>
                        <a:rPr lang="en-US" sz="1400" b="0" u="none" spc="-5" dirty="0" smtClean="0">
                          <a:solidFill>
                            <a:schemeClr val="accent2">
                              <a:lumMod val="75000"/>
                            </a:schemeClr>
                          </a:solidFill>
                          <a:latin typeface="+mn-lt"/>
                          <a:cs typeface="Times New Roman"/>
                        </a:rPr>
                        <a:t> </a:t>
                      </a:r>
                      <a:r>
                        <a:rPr lang="en-US" sz="1400" b="0" u="none" dirty="0" smtClean="0">
                          <a:solidFill>
                            <a:schemeClr val="accent2">
                              <a:lumMod val="75000"/>
                            </a:schemeClr>
                          </a:solidFill>
                          <a:latin typeface="+mn-lt"/>
                          <a:cs typeface="Times New Roman"/>
                        </a:rPr>
                        <a:t>of</a:t>
                      </a:r>
                      <a:r>
                        <a:rPr lang="en-US" sz="1400" b="0" u="none" spc="-75" baseline="0" dirty="0" smtClean="0">
                          <a:solidFill>
                            <a:schemeClr val="accent2">
                              <a:lumMod val="75000"/>
                            </a:schemeClr>
                          </a:solidFill>
                          <a:latin typeface="+mn-lt"/>
                          <a:cs typeface="Times New Roman"/>
                        </a:rPr>
                        <a:t> </a:t>
                      </a:r>
                      <a:r>
                        <a:rPr lang="en-US" sz="1400" b="0" u="none" dirty="0" smtClean="0">
                          <a:solidFill>
                            <a:schemeClr val="accent2">
                              <a:lumMod val="75000"/>
                            </a:schemeClr>
                          </a:solidFill>
                          <a:latin typeface="+mn-lt"/>
                          <a:cs typeface="Times New Roman"/>
                        </a:rPr>
                        <a:t>head: </a:t>
                      </a:r>
                      <a:r>
                        <a:rPr lang="en-US" sz="1400" b="0" dirty="0" smtClean="0">
                          <a:solidFill>
                            <a:schemeClr val="tx1"/>
                          </a:solidFill>
                          <a:latin typeface="+mn-lt"/>
                          <a:cs typeface="Times New Roman"/>
                        </a:rPr>
                        <a:t>Flexion of </a:t>
                      </a:r>
                      <a:r>
                        <a:rPr lang="en-US" sz="1400" b="0" spc="-5" dirty="0" smtClean="0">
                          <a:solidFill>
                            <a:schemeClr val="tx1"/>
                          </a:solidFill>
                          <a:latin typeface="+mn-lt"/>
                          <a:cs typeface="Times New Roman"/>
                        </a:rPr>
                        <a:t>forelimb (arms) </a:t>
                      </a:r>
                      <a:r>
                        <a:rPr lang="en-US" sz="1400" b="0" dirty="0" smtClean="0">
                          <a:solidFill>
                            <a:schemeClr val="tx1"/>
                          </a:solidFill>
                          <a:latin typeface="+mn-lt"/>
                          <a:cs typeface="Times New Roman"/>
                        </a:rPr>
                        <a:t>+</a:t>
                      </a:r>
                      <a:r>
                        <a:rPr lang="en-US" sz="1400" b="0" spc="-160" dirty="0" smtClean="0">
                          <a:solidFill>
                            <a:schemeClr val="tx1"/>
                          </a:solidFill>
                          <a:latin typeface="+mn-lt"/>
                          <a:cs typeface="Times New Roman"/>
                        </a:rPr>
                        <a:t> </a:t>
                      </a:r>
                      <a:r>
                        <a:rPr lang="en-US" sz="1400" b="0" dirty="0" smtClean="0">
                          <a:solidFill>
                            <a:schemeClr val="tx1"/>
                          </a:solidFill>
                          <a:latin typeface="+mn-lt"/>
                          <a:cs typeface="Times New Roman"/>
                        </a:rPr>
                        <a:t>extension  of</a:t>
                      </a:r>
                      <a:r>
                        <a:rPr lang="en-US" sz="1400" b="0" baseline="0" dirty="0" smtClean="0">
                          <a:solidFill>
                            <a:schemeClr val="tx1"/>
                          </a:solidFill>
                          <a:latin typeface="+mn-lt"/>
                          <a:cs typeface="Times New Roman"/>
                        </a:rPr>
                        <a:t> </a:t>
                      </a:r>
                      <a:r>
                        <a:rPr lang="en-US" sz="1400" b="0" dirty="0" smtClean="0">
                          <a:solidFill>
                            <a:schemeClr val="tx1"/>
                          </a:solidFill>
                          <a:latin typeface="+mn-lt"/>
                          <a:cs typeface="Times New Roman"/>
                        </a:rPr>
                        <a:t>hind limb (</a:t>
                      </a:r>
                      <a:r>
                        <a:rPr lang="en-US" sz="1400" b="0" spc="-5" dirty="0" smtClean="0">
                          <a:solidFill>
                            <a:schemeClr val="tx1"/>
                          </a:solidFill>
                          <a:latin typeface="+mn-lt"/>
                          <a:cs typeface="Times New Roman"/>
                        </a:rPr>
                        <a:t>as</a:t>
                      </a:r>
                      <a:r>
                        <a:rPr lang="en-US" sz="1400" b="0" spc="-35" dirty="0" smtClean="0">
                          <a:solidFill>
                            <a:schemeClr val="tx1"/>
                          </a:solidFill>
                          <a:latin typeface="+mn-lt"/>
                          <a:cs typeface="Times New Roman"/>
                        </a:rPr>
                        <a:t> </a:t>
                      </a:r>
                      <a:r>
                        <a:rPr lang="en-US" sz="1400" b="0" spc="-5" dirty="0" smtClean="0">
                          <a:solidFill>
                            <a:schemeClr val="tx1"/>
                          </a:solidFill>
                          <a:latin typeface="+mn-lt"/>
                          <a:cs typeface="Times New Roman"/>
                        </a:rPr>
                        <a:t>in</a:t>
                      </a:r>
                      <a:r>
                        <a:rPr lang="en-US" sz="1400" b="0" spc="-5" baseline="0" dirty="0" smtClean="0">
                          <a:solidFill>
                            <a:schemeClr val="tx1"/>
                          </a:solidFill>
                          <a:latin typeface="+mn-lt"/>
                          <a:cs typeface="Times New Roman"/>
                        </a:rPr>
                        <a:t> </a:t>
                      </a:r>
                      <a:r>
                        <a:rPr lang="en-US" sz="1400" b="0" spc="-5" dirty="0" smtClean="0">
                          <a:solidFill>
                            <a:schemeClr val="tx1"/>
                          </a:solidFill>
                          <a:latin typeface="+mn-lt"/>
                          <a:cs typeface="Times New Roman"/>
                        </a:rPr>
                        <a:t>decerebration).</a:t>
                      </a:r>
                      <a:endParaRPr lang="en-US" sz="1400" b="0" u="none" spc="0" dirty="0" smtClean="0">
                        <a:solidFill>
                          <a:schemeClr val="tx1"/>
                        </a:solidFill>
                        <a:latin typeface="+mn-lt"/>
                        <a:cs typeface="Times New Roman"/>
                      </a:endParaRPr>
                    </a:p>
                    <a:p>
                      <a:pPr marL="285750" marR="0" indent="-285750" algn="l" defTabSz="914400" rtl="0" eaLnBrk="1" fontAlgn="auto" latinLnBrk="0" hangingPunct="1">
                        <a:lnSpc>
                          <a:spcPct val="100000"/>
                        </a:lnSpc>
                        <a:spcBef>
                          <a:spcPts val="0"/>
                        </a:spcBef>
                        <a:spcAft>
                          <a:spcPts val="0"/>
                        </a:spcAft>
                        <a:buClr>
                          <a:schemeClr val="accent2">
                            <a:lumMod val="50000"/>
                          </a:schemeClr>
                        </a:buClr>
                        <a:buSzTx/>
                        <a:buFont typeface=".LucidaGrandeUI" charset="0"/>
                        <a:buChar char="▸"/>
                        <a:tabLst/>
                        <a:defRPr/>
                      </a:pPr>
                      <a:r>
                        <a:rPr lang="en-US" sz="1400" b="0" u="none" dirty="0" smtClean="0">
                          <a:solidFill>
                            <a:schemeClr val="accent2">
                              <a:lumMod val="75000"/>
                            </a:schemeClr>
                          </a:solidFill>
                          <a:latin typeface="+mn-lt"/>
                          <a:cs typeface="Times New Roman"/>
                        </a:rPr>
                        <a:t>Dorsiflexion of </a:t>
                      </a:r>
                      <a:r>
                        <a:rPr lang="en-US" sz="1400" b="0" u="none" spc="-5" dirty="0" smtClean="0">
                          <a:solidFill>
                            <a:schemeClr val="accent2">
                              <a:lumMod val="75000"/>
                            </a:schemeClr>
                          </a:solidFill>
                          <a:latin typeface="+mn-lt"/>
                          <a:cs typeface="Times New Roman"/>
                        </a:rPr>
                        <a:t>head:</a:t>
                      </a:r>
                      <a:r>
                        <a:rPr lang="en-US" sz="1400" b="0" u="none" spc="-95" dirty="0" smtClean="0">
                          <a:solidFill>
                            <a:schemeClr val="accent2">
                              <a:lumMod val="75000"/>
                            </a:schemeClr>
                          </a:solidFill>
                          <a:latin typeface="+mn-lt"/>
                          <a:cs typeface="Times New Roman"/>
                        </a:rPr>
                        <a:t> </a:t>
                      </a:r>
                      <a:r>
                        <a:rPr lang="en-US" sz="1400" b="0" spc="-5" dirty="0" smtClean="0">
                          <a:solidFill>
                            <a:schemeClr val="tx1"/>
                          </a:solidFill>
                          <a:latin typeface="+mn-lt"/>
                          <a:cs typeface="Times New Roman"/>
                        </a:rPr>
                        <a:t>Extension </a:t>
                      </a:r>
                      <a:r>
                        <a:rPr lang="en-US" sz="1400" b="0" dirty="0" smtClean="0">
                          <a:solidFill>
                            <a:schemeClr val="tx1"/>
                          </a:solidFill>
                          <a:latin typeface="+mn-lt"/>
                          <a:cs typeface="Times New Roman"/>
                        </a:rPr>
                        <a:t>of</a:t>
                      </a:r>
                      <a:r>
                        <a:rPr lang="en-US" sz="1400" b="0" spc="-55" dirty="0" smtClean="0">
                          <a:solidFill>
                            <a:schemeClr val="tx1"/>
                          </a:solidFill>
                          <a:latin typeface="+mn-lt"/>
                          <a:cs typeface="Times New Roman"/>
                        </a:rPr>
                        <a:t> </a:t>
                      </a:r>
                      <a:r>
                        <a:rPr lang="en-US" sz="1400" b="0" spc="-5" dirty="0" smtClean="0">
                          <a:solidFill>
                            <a:schemeClr val="tx1"/>
                          </a:solidFill>
                          <a:latin typeface="+mn-lt"/>
                          <a:cs typeface="Times New Roman"/>
                        </a:rPr>
                        <a:t>forelimb (arms)</a:t>
                      </a:r>
                      <a:r>
                        <a:rPr lang="en-US" sz="1400" b="0" spc="0" baseline="0" dirty="0" smtClean="0">
                          <a:solidFill>
                            <a:schemeClr val="tx1"/>
                          </a:solidFill>
                          <a:latin typeface="+mn-lt"/>
                          <a:cs typeface="Times New Roman"/>
                        </a:rPr>
                        <a:t> </a:t>
                      </a:r>
                      <a:r>
                        <a:rPr lang="en-US" sz="1400" b="0" dirty="0" smtClean="0">
                          <a:solidFill>
                            <a:schemeClr val="tx1"/>
                          </a:solidFill>
                          <a:latin typeface="+mn-lt"/>
                          <a:cs typeface="Times New Roman"/>
                        </a:rPr>
                        <a:t>+ flexion of</a:t>
                      </a:r>
                      <a:r>
                        <a:rPr lang="en-US" sz="1400" b="0" baseline="0" dirty="0" smtClean="0">
                          <a:solidFill>
                            <a:schemeClr val="tx1"/>
                          </a:solidFill>
                          <a:latin typeface="+mn-lt"/>
                          <a:cs typeface="Times New Roman"/>
                        </a:rPr>
                        <a:t> </a:t>
                      </a:r>
                      <a:r>
                        <a:rPr lang="en-US" sz="1400" b="0" dirty="0" smtClean="0">
                          <a:solidFill>
                            <a:schemeClr val="tx1"/>
                          </a:solidFill>
                          <a:latin typeface="+mn-lt"/>
                          <a:cs typeface="Times New Roman"/>
                        </a:rPr>
                        <a:t>hind limb.</a:t>
                      </a:r>
                      <a:endParaRPr lang="en-US" sz="1400" b="0" u="none" spc="-95" dirty="0" smtClean="0">
                        <a:solidFill>
                          <a:schemeClr val="tx1"/>
                        </a:solidFill>
                        <a:latin typeface="+mn-lt"/>
                        <a:cs typeface="Times New Roman"/>
                      </a:endParaRPr>
                    </a:p>
                    <a:p>
                      <a:pPr marL="285750" marR="0" indent="-285750" algn="l" defTabSz="914400" rtl="0" eaLnBrk="1" fontAlgn="auto" latinLnBrk="0" hangingPunct="1">
                        <a:lnSpc>
                          <a:spcPct val="100000"/>
                        </a:lnSpc>
                        <a:spcBef>
                          <a:spcPts val="0"/>
                        </a:spcBef>
                        <a:spcAft>
                          <a:spcPts val="0"/>
                        </a:spcAft>
                        <a:buClr>
                          <a:schemeClr val="accent2">
                            <a:lumMod val="50000"/>
                          </a:schemeClr>
                        </a:buClr>
                        <a:buSzTx/>
                        <a:buFont typeface=".LucidaGrandeUI" charset="0"/>
                        <a:buChar char="▸"/>
                        <a:tabLst/>
                        <a:defRPr/>
                      </a:pPr>
                      <a:r>
                        <a:rPr lang="en-US" sz="1400" b="0" u="none" dirty="0" smtClean="0">
                          <a:solidFill>
                            <a:schemeClr val="accent2">
                              <a:lumMod val="75000"/>
                            </a:schemeClr>
                          </a:solidFill>
                          <a:latin typeface="+mn-lt"/>
                          <a:cs typeface="Times New Roman"/>
                        </a:rPr>
                        <a:t>Turning </a:t>
                      </a:r>
                      <a:r>
                        <a:rPr lang="en-US" sz="1400" b="0" u="none" spc="-5" dirty="0" smtClean="0">
                          <a:solidFill>
                            <a:schemeClr val="accent2">
                              <a:lumMod val="75000"/>
                            </a:schemeClr>
                          </a:solidFill>
                          <a:latin typeface="+mn-lt"/>
                          <a:cs typeface="Times New Roman"/>
                        </a:rPr>
                        <a:t>head </a:t>
                      </a:r>
                      <a:r>
                        <a:rPr lang="en-US" sz="1400" b="0" u="none" dirty="0" smtClean="0">
                          <a:solidFill>
                            <a:schemeClr val="accent2">
                              <a:lumMod val="75000"/>
                            </a:schemeClr>
                          </a:solidFill>
                          <a:latin typeface="+mn-lt"/>
                          <a:cs typeface="Times New Roman"/>
                        </a:rPr>
                        <a:t>to </a:t>
                      </a:r>
                      <a:r>
                        <a:rPr lang="en-US" sz="1400" b="0" u="none" spc="-5" dirty="0" smtClean="0">
                          <a:solidFill>
                            <a:schemeClr val="accent2">
                              <a:lumMod val="75000"/>
                            </a:schemeClr>
                          </a:solidFill>
                          <a:latin typeface="+mn-lt"/>
                          <a:cs typeface="Times New Roman"/>
                        </a:rPr>
                        <a:t>one</a:t>
                      </a:r>
                      <a:r>
                        <a:rPr lang="en-US" sz="1400" b="0" u="none" spc="-60" dirty="0" smtClean="0">
                          <a:solidFill>
                            <a:schemeClr val="accent2">
                              <a:lumMod val="75000"/>
                            </a:schemeClr>
                          </a:solidFill>
                          <a:latin typeface="+mn-lt"/>
                          <a:cs typeface="Times New Roman"/>
                        </a:rPr>
                        <a:t> </a:t>
                      </a:r>
                      <a:r>
                        <a:rPr lang="en-US" sz="1400" b="0" u="none" dirty="0" smtClean="0">
                          <a:solidFill>
                            <a:schemeClr val="accent2">
                              <a:lumMod val="75000"/>
                            </a:schemeClr>
                          </a:solidFill>
                          <a:latin typeface="+mn-lt"/>
                          <a:cs typeface="Times New Roman"/>
                        </a:rPr>
                        <a:t>side</a:t>
                      </a:r>
                      <a:r>
                        <a:rPr lang="en-US" sz="1400" b="0" u="none" dirty="0" smtClean="0">
                          <a:solidFill>
                            <a:schemeClr val="accent2">
                              <a:lumMod val="50000"/>
                            </a:schemeClr>
                          </a:solidFill>
                          <a:latin typeface="+mn-lt"/>
                          <a:cs typeface="Times New Roman"/>
                        </a:rPr>
                        <a:t>: </a:t>
                      </a:r>
                      <a:r>
                        <a:rPr lang="en-US" sz="1400" b="0" dirty="0" smtClean="0">
                          <a:solidFill>
                            <a:schemeClr val="tx1"/>
                          </a:solidFill>
                          <a:latin typeface="+mn-lt"/>
                          <a:cs typeface="Times New Roman"/>
                        </a:rPr>
                        <a:t>Extension of limbs </a:t>
                      </a:r>
                      <a:r>
                        <a:rPr lang="en-US" sz="1400" b="0" spc="-5" dirty="0" smtClean="0">
                          <a:solidFill>
                            <a:schemeClr val="tx1"/>
                          </a:solidFill>
                          <a:latin typeface="+mn-lt"/>
                          <a:cs typeface="Times New Roman"/>
                        </a:rPr>
                        <a:t>on </a:t>
                      </a:r>
                      <a:r>
                        <a:rPr lang="en-US" sz="1400" b="0" dirty="0" smtClean="0">
                          <a:solidFill>
                            <a:schemeClr val="tx1"/>
                          </a:solidFill>
                          <a:latin typeface="+mn-lt"/>
                          <a:cs typeface="Times New Roman"/>
                        </a:rPr>
                        <a:t>that </a:t>
                      </a:r>
                      <a:r>
                        <a:rPr lang="en-US" sz="1400" b="0" spc="-5" dirty="0" smtClean="0">
                          <a:solidFill>
                            <a:schemeClr val="tx1"/>
                          </a:solidFill>
                          <a:latin typeface="+mn-lt"/>
                          <a:cs typeface="Times New Roman"/>
                        </a:rPr>
                        <a:t>side</a:t>
                      </a:r>
                      <a:r>
                        <a:rPr lang="en-US" sz="1400" b="0" spc="-95" dirty="0" smtClean="0">
                          <a:solidFill>
                            <a:schemeClr val="tx1"/>
                          </a:solidFill>
                          <a:latin typeface="+mn-lt"/>
                          <a:cs typeface="Times New Roman"/>
                        </a:rPr>
                        <a:t> </a:t>
                      </a:r>
                      <a:r>
                        <a:rPr lang="en-US" sz="1400" b="0" dirty="0" smtClean="0">
                          <a:solidFill>
                            <a:schemeClr val="tx1"/>
                          </a:solidFill>
                          <a:latin typeface="+mn-lt"/>
                          <a:cs typeface="Times New Roman"/>
                        </a:rPr>
                        <a:t>+  flexion of other</a:t>
                      </a:r>
                      <a:r>
                        <a:rPr lang="en-US" sz="1400" b="0" spc="-155" dirty="0" smtClean="0">
                          <a:solidFill>
                            <a:schemeClr val="tx1"/>
                          </a:solidFill>
                          <a:latin typeface="+mn-lt"/>
                          <a:cs typeface="Times New Roman"/>
                        </a:rPr>
                        <a:t> </a:t>
                      </a:r>
                      <a:r>
                        <a:rPr lang="en-US" sz="1400" b="0" spc="-5" dirty="0" smtClean="0">
                          <a:solidFill>
                            <a:schemeClr val="tx1"/>
                          </a:solidFill>
                          <a:latin typeface="+mn-lt"/>
                          <a:cs typeface="Times New Roman"/>
                        </a:rPr>
                        <a:t>side.</a:t>
                      </a:r>
                      <a:endParaRPr lang="en-US" sz="1400" b="0" dirty="0" smtClean="0">
                        <a:solidFill>
                          <a:schemeClr val="tx1"/>
                        </a:solidFill>
                        <a:latin typeface="+mn-lt"/>
                        <a:cs typeface="Times New Roman"/>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b="1" u="none" dirty="0" smtClean="0">
                          <a:solidFill>
                            <a:schemeClr val="tx1"/>
                          </a:solidFill>
                          <a:latin typeface="+mn-lt"/>
                          <a:cs typeface="Times New Roman"/>
                        </a:rPr>
                        <a:t>Receptors are:</a:t>
                      </a:r>
                      <a:r>
                        <a:rPr lang="en-US" sz="1400" b="1" u="none" baseline="0" dirty="0" smtClean="0">
                          <a:solidFill>
                            <a:schemeClr val="tx1"/>
                          </a:solidFill>
                          <a:latin typeface="+mn-lt"/>
                          <a:cs typeface="Times New Roman"/>
                        </a:rPr>
                        <a:t> </a:t>
                      </a:r>
                      <a:r>
                        <a:rPr lang="en-US" sz="1400" b="0" u="none" dirty="0" smtClean="0">
                          <a:solidFill>
                            <a:schemeClr val="tx1"/>
                          </a:solidFill>
                          <a:latin typeface="+mn-lt"/>
                          <a:cs typeface="Times New Roman"/>
                        </a:rPr>
                        <a:t>otolith </a:t>
                      </a:r>
                      <a:r>
                        <a:rPr lang="en-US" sz="1400" b="0" u="none" spc="-5" dirty="0" smtClean="0">
                          <a:solidFill>
                            <a:schemeClr val="tx1"/>
                          </a:solidFill>
                          <a:latin typeface="+mn-lt"/>
                          <a:cs typeface="Times New Roman"/>
                        </a:rPr>
                        <a:t>organs</a:t>
                      </a:r>
                      <a:r>
                        <a:rPr lang="en-US" sz="1400" b="0" u="none" spc="-85" dirty="0" smtClean="0">
                          <a:solidFill>
                            <a:schemeClr val="tx1"/>
                          </a:solidFill>
                          <a:latin typeface="+mn-lt"/>
                          <a:cs typeface="Times New Roman"/>
                        </a:rPr>
                        <a:t> </a:t>
                      </a:r>
                      <a:r>
                        <a:rPr lang="en-US" sz="1400" b="0" u="none" dirty="0" smtClean="0">
                          <a:solidFill>
                            <a:schemeClr val="tx1"/>
                          </a:solidFill>
                          <a:latin typeface="+mn-lt"/>
                          <a:cs typeface="Times New Roman"/>
                        </a:rPr>
                        <a:t>(maculae).</a:t>
                      </a:r>
                    </a:p>
                    <a:p>
                      <a:endParaRPr lang="en-US" sz="1400" b="0" u="none" dirty="0">
                        <a:solidFill>
                          <a:schemeClr val="tx1"/>
                        </a:solidFill>
                        <a:latin typeface="+mn-lt"/>
                      </a:endParaRPr>
                    </a:p>
                  </a:txBody>
                  <a:tcPr/>
                </a:tc>
                <a:extLst>
                  <a:ext uri="{0D108BD9-81ED-4DB2-BD59-A6C34878D82A}">
                    <a16:rowId xmlns:a16="http://schemas.microsoft.com/office/drawing/2014/main" val="10004"/>
                  </a:ext>
                </a:extLst>
              </a:tr>
            </a:tbl>
          </a:graphicData>
        </a:graphic>
      </p:graphicFrame>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6500" y="4078184"/>
            <a:ext cx="3492388" cy="1420693"/>
          </a:xfrm>
          <a:prstGeom prst="rect">
            <a:avLst/>
          </a:prstGeom>
        </p:spPr>
      </p:pic>
      <p:pic>
        <p:nvPicPr>
          <p:cNvPr id="8" name="Picture 7">
            <a:hlinkClick r:id="rId4"/>
          </p:cNvPr>
          <p:cNvPicPr>
            <a:picLocks noChangeAspect="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28770" t="29435" r="26776" b="28227"/>
          <a:stretch/>
        </p:blipFill>
        <p:spPr>
          <a:xfrm>
            <a:off x="10702924" y="407832"/>
            <a:ext cx="1008112" cy="720080"/>
          </a:xfrm>
          <a:prstGeom prst="rect">
            <a:avLst/>
          </a:prstGeom>
        </p:spPr>
      </p:pic>
      <p:sp>
        <p:nvSpPr>
          <p:cNvPr id="9" name="TextBox 8"/>
          <p:cNvSpPr txBox="1"/>
          <p:nvPr/>
        </p:nvSpPr>
        <p:spPr>
          <a:xfrm>
            <a:off x="8110636" y="414065"/>
            <a:ext cx="2661077" cy="707886"/>
          </a:xfrm>
          <a:prstGeom prst="rect">
            <a:avLst/>
          </a:prstGeom>
          <a:noFill/>
        </p:spPr>
        <p:txBody>
          <a:bodyPr wrap="square" rtlCol="0">
            <a:spAutoFit/>
          </a:bodyPr>
          <a:lstStyle/>
          <a:p>
            <a:pPr algn="ctr"/>
            <a:r>
              <a:rPr lang="en-US" dirty="0">
                <a:solidFill>
                  <a:schemeClr val="tx2"/>
                </a:solidFill>
                <a:latin typeface="Gabriola" panose="04040605051002020D02" pitchFamily="82" charset="0"/>
              </a:rPr>
              <a:t>Labyrinthine Static </a:t>
            </a:r>
            <a:r>
              <a:rPr lang="en-US" dirty="0" smtClean="0">
                <a:solidFill>
                  <a:schemeClr val="tx2"/>
                </a:solidFill>
                <a:latin typeface="Gabriola" panose="04040605051002020D02" pitchFamily="82" charset="0"/>
              </a:rPr>
              <a:t>Reflex</a:t>
            </a:r>
          </a:p>
          <a:p>
            <a:pPr algn="ctr"/>
            <a:r>
              <a:rPr lang="en-US" dirty="0" smtClean="0">
                <a:solidFill>
                  <a:schemeClr val="tx2"/>
                </a:solidFill>
                <a:latin typeface="Gabriola" panose="04040605051002020D02" pitchFamily="82" charset="0"/>
              </a:rPr>
              <a:t>00:17</a:t>
            </a:r>
            <a:endParaRPr lang="en-US" dirty="0">
              <a:latin typeface="Gabriola" panose="04040605051002020D02" pitchFamily="82" charset="0"/>
            </a:endParaRPr>
          </a:p>
        </p:txBody>
      </p:sp>
      <p:sp>
        <p:nvSpPr>
          <p:cNvPr id="5" name="Rectangle 4"/>
          <p:cNvSpPr/>
          <p:nvPr/>
        </p:nvSpPr>
        <p:spPr>
          <a:xfrm>
            <a:off x="634167" y="5571684"/>
            <a:ext cx="10885572" cy="1077218"/>
          </a:xfrm>
          <a:prstGeom prst="rect">
            <a:avLst/>
          </a:prstGeom>
        </p:spPr>
        <p:txBody>
          <a:bodyPr wrap="square">
            <a:spAutoFit/>
          </a:bodyPr>
          <a:lstStyle/>
          <a:p>
            <a:pPr marL="285750" indent="-285750">
              <a:buFont typeface="Arial" panose="020B0604020202020204" pitchFamily="34" charset="0"/>
              <a:buChar char="•"/>
            </a:pPr>
            <a:r>
              <a:rPr lang="en-US" sz="1600" dirty="0" smtClean="0">
                <a:solidFill>
                  <a:srgbClr val="00B050"/>
                </a:solidFill>
              </a:rPr>
              <a:t>Cancellation of the effect of neck proprioceptors is done through cutting first three cervical nerves.</a:t>
            </a:r>
          </a:p>
          <a:p>
            <a:pPr marL="285750" indent="-285750">
              <a:buFont typeface="Arial" panose="020B0604020202020204" pitchFamily="34" charset="0"/>
              <a:buChar char="•"/>
            </a:pPr>
            <a:r>
              <a:rPr lang="en-US" sz="1600" dirty="0" smtClean="0">
                <a:solidFill>
                  <a:srgbClr val="00B050"/>
                </a:solidFill>
              </a:rPr>
              <a:t>The difference between the two types is one of them depends on labyrinth with abolishing the effect of neck proprioceptors and vise versa for the other type.</a:t>
            </a:r>
          </a:p>
          <a:p>
            <a:pPr marL="285750" indent="-285750">
              <a:buFont typeface="Arial" panose="020B0604020202020204" pitchFamily="34" charset="0"/>
              <a:buChar char="•"/>
            </a:pPr>
            <a:r>
              <a:rPr lang="en-US" sz="1600" dirty="0" smtClean="0">
                <a:solidFill>
                  <a:srgbClr val="00B050"/>
                </a:solidFill>
              </a:rPr>
              <a:t> </a:t>
            </a:r>
            <a:endParaRPr lang="en-US" sz="1600" dirty="0">
              <a:solidFill>
                <a:srgbClr val="00B050"/>
              </a:solidFill>
            </a:endParaRPr>
          </a:p>
        </p:txBody>
      </p:sp>
    </p:spTree>
    <p:extLst>
      <p:ext uri="{BB962C8B-B14F-4D97-AF65-F5344CB8AC3E}">
        <p14:creationId xmlns:p14="http://schemas.microsoft.com/office/powerpoint/2010/main" val="1102479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49796" y="116632"/>
            <a:ext cx="10969943" cy="990600"/>
          </a:xfrm>
        </p:spPr>
        <p:txBody>
          <a:bodyPr>
            <a:normAutofit/>
          </a:bodyPr>
          <a:lstStyle/>
          <a:p>
            <a:r>
              <a:rPr lang="en-US" dirty="0" smtClean="0">
                <a:solidFill>
                  <a:schemeClr val="accent1"/>
                </a:solidFill>
              </a:rPr>
              <a:t>Postural Reflex</a:t>
            </a:r>
            <a:endParaRPr lang="ar-SA" dirty="0">
              <a:solidFill>
                <a:schemeClr val="accent1"/>
              </a:solidFill>
            </a:endParaRPr>
          </a:p>
        </p:txBody>
      </p:sp>
      <p:sp>
        <p:nvSpPr>
          <p:cNvPr id="3" name="عنصر نائب لرقم الشريحة 2"/>
          <p:cNvSpPr>
            <a:spLocks noGrp="1"/>
          </p:cNvSpPr>
          <p:nvPr>
            <p:ph type="sldNum" sz="quarter" idx="12"/>
          </p:nvPr>
        </p:nvSpPr>
        <p:spPr/>
        <p:txBody>
          <a:bodyPr/>
          <a:lstStyle/>
          <a:p>
            <a:pPr marL="0" marR="0" lvl="0" indent="0" algn="l" defTabSz="1015898" rtl="0" eaLnBrk="1" fontAlgn="auto" latinLnBrk="0" hangingPunct="1">
              <a:lnSpc>
                <a:spcPct val="100000"/>
              </a:lnSpc>
              <a:spcBef>
                <a:spcPts val="0"/>
              </a:spcBef>
              <a:spcAft>
                <a:spcPts val="0"/>
              </a:spcAft>
              <a:buClrTx/>
              <a:buSzTx/>
              <a:buFontTx/>
              <a:buNone/>
              <a:tabLst/>
              <a:defRPr/>
            </a:pPr>
            <a:fld id="{4929A69E-7D8F-4515-9605-0315ABD4F316}" type="slidenum">
              <a:rPr kumimoji="0" lang="en-US" sz="1600" b="0" i="0" u="none" strike="noStrike" kern="1200" cap="none" spc="0" normalizeH="0" baseline="0" noProof="0" smtClean="0">
                <a:ln>
                  <a:noFill/>
                </a:ln>
                <a:solidFill>
                  <a:srgbClr val="464653"/>
                </a:solidFill>
                <a:effectLst/>
                <a:uLnTx/>
                <a:uFillTx/>
                <a:latin typeface="Gill Sans MT"/>
                <a:ea typeface="+mn-ea"/>
                <a:cs typeface="+mn-cs"/>
              </a:rPr>
              <a:pPr marL="0" marR="0" lvl="0" indent="0" algn="l" defTabSz="1015898" rtl="0" eaLnBrk="1" fontAlgn="auto" latinLnBrk="0" hangingPunct="1">
                <a:lnSpc>
                  <a:spcPct val="100000"/>
                </a:lnSpc>
                <a:spcBef>
                  <a:spcPts val="0"/>
                </a:spcBef>
                <a:spcAft>
                  <a:spcPts val="0"/>
                </a:spcAft>
                <a:buClrTx/>
                <a:buSzTx/>
                <a:buFontTx/>
                <a:buNone/>
                <a:tabLst/>
                <a:defRPr/>
              </a:pPr>
              <a:t>9</a:t>
            </a:fld>
            <a:endParaRPr kumimoji="0" lang="en-US" sz="1600" b="0" i="0" u="none" strike="noStrike" kern="1200" cap="none" spc="0" normalizeH="0" baseline="0" noProof="0" dirty="0">
              <a:ln>
                <a:noFill/>
              </a:ln>
              <a:solidFill>
                <a:srgbClr val="464653"/>
              </a:solidFill>
              <a:effectLst/>
              <a:uLnTx/>
              <a:uFillTx/>
              <a:latin typeface="Gill Sans MT"/>
              <a:ea typeface="+mn-ea"/>
              <a:cs typeface="+mn-cs"/>
            </a:endParaRPr>
          </a:p>
        </p:txBody>
      </p:sp>
      <p:graphicFrame>
        <p:nvGraphicFramePr>
          <p:cNvPr id="15" name="Table 14"/>
          <p:cNvGraphicFramePr>
            <a:graphicFrameLocks noGrp="1"/>
          </p:cNvGraphicFramePr>
          <p:nvPr>
            <p:extLst>
              <p:ext uri="{D42A27DB-BD31-4B8C-83A1-F6EECF244321}">
                <p14:modId xmlns:p14="http://schemas.microsoft.com/office/powerpoint/2010/main" val="736662921"/>
              </p:ext>
            </p:extLst>
          </p:nvPr>
        </p:nvGraphicFramePr>
        <p:xfrm>
          <a:off x="0" y="12636"/>
          <a:ext cx="12188826" cy="6845363"/>
        </p:xfrm>
        <a:graphic>
          <a:graphicData uri="http://schemas.openxmlformats.org/drawingml/2006/table">
            <a:tbl>
              <a:tblPr firstRow="1" bandRow="1">
                <a:tableStyleId>{21E4AEA4-8DFA-4A89-87EB-49C32662AFE0}</a:tableStyleId>
              </a:tblPr>
              <a:tblGrid>
                <a:gridCol w="6094413">
                  <a:extLst>
                    <a:ext uri="{9D8B030D-6E8A-4147-A177-3AD203B41FA5}">
                      <a16:colId xmlns:a16="http://schemas.microsoft.com/office/drawing/2014/main" val="20000"/>
                    </a:ext>
                  </a:extLst>
                </a:gridCol>
                <a:gridCol w="6094413">
                  <a:extLst>
                    <a:ext uri="{9D8B030D-6E8A-4147-A177-3AD203B41FA5}">
                      <a16:colId xmlns:a16="http://schemas.microsoft.com/office/drawing/2014/main" val="20001"/>
                    </a:ext>
                  </a:extLst>
                </a:gridCol>
              </a:tblGrid>
              <a:tr h="372801">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u="none" dirty="0" smtClean="0">
                          <a:solidFill>
                            <a:schemeClr val="bg1"/>
                          </a:solidFill>
                          <a:latin typeface="+mn-lt"/>
                        </a:rPr>
                        <a:t>Righting Reflexes “</a:t>
                      </a:r>
                      <a:r>
                        <a:rPr lang="en-US" sz="1600" b="0" u="none" spc="-5" dirty="0" smtClean="0">
                          <a:solidFill>
                            <a:schemeClr val="bg1"/>
                          </a:solidFill>
                          <a:latin typeface="+mn-lt"/>
                          <a:cs typeface="Times New Roman"/>
                        </a:rPr>
                        <a:t>Center is</a:t>
                      </a:r>
                      <a:r>
                        <a:rPr lang="en-US" sz="1600" b="0" u="none" spc="10" dirty="0" smtClean="0">
                          <a:solidFill>
                            <a:schemeClr val="bg1"/>
                          </a:solidFill>
                          <a:latin typeface="+mn-lt"/>
                          <a:cs typeface="Times New Roman"/>
                        </a:rPr>
                        <a:t> </a:t>
                      </a:r>
                      <a:r>
                        <a:rPr lang="en-US" sz="1600" b="0" u="none" dirty="0" smtClean="0">
                          <a:solidFill>
                            <a:schemeClr val="bg1"/>
                          </a:solidFill>
                          <a:latin typeface="+mn-lt"/>
                          <a:cs typeface="Times New Roman"/>
                        </a:rPr>
                        <a:t>midbrain</a:t>
                      </a:r>
                      <a:r>
                        <a:rPr lang="en-US" sz="1600" b="0" u="none" baseline="0" dirty="0" smtClean="0">
                          <a:solidFill>
                            <a:schemeClr val="bg1"/>
                          </a:solidFill>
                          <a:latin typeface="+mn-lt"/>
                          <a:cs typeface="Times New Roman"/>
                        </a:rPr>
                        <a:t> </a:t>
                      </a:r>
                      <a:r>
                        <a:rPr lang="en-US" sz="1600" b="0" u="none" dirty="0" smtClean="0">
                          <a:solidFill>
                            <a:schemeClr val="bg1"/>
                          </a:solidFill>
                          <a:latin typeface="+mn-lt"/>
                          <a:cs typeface="Times New Roman"/>
                        </a:rPr>
                        <a:t>except</a:t>
                      </a:r>
                      <a:r>
                        <a:rPr lang="en-US" sz="1600" b="0" u="none" spc="-95" dirty="0" smtClean="0">
                          <a:solidFill>
                            <a:schemeClr val="bg1"/>
                          </a:solidFill>
                          <a:latin typeface="+mn-lt"/>
                          <a:cs typeface="Times New Roman"/>
                        </a:rPr>
                        <a:t> </a:t>
                      </a:r>
                      <a:r>
                        <a:rPr lang="en-US" sz="1600" b="0" u="none" spc="-5" dirty="0" smtClean="0">
                          <a:solidFill>
                            <a:schemeClr val="bg1"/>
                          </a:solidFill>
                          <a:latin typeface="+mn-lt"/>
                          <a:cs typeface="Times New Roman"/>
                        </a:rPr>
                        <a:t>the visual in</a:t>
                      </a:r>
                      <a:r>
                        <a:rPr lang="en-US" sz="1600" b="0" u="none" spc="-60" dirty="0" smtClean="0">
                          <a:solidFill>
                            <a:schemeClr val="bg1"/>
                          </a:solidFill>
                          <a:latin typeface="+mn-lt"/>
                          <a:cs typeface="Times New Roman"/>
                        </a:rPr>
                        <a:t> </a:t>
                      </a:r>
                      <a:r>
                        <a:rPr lang="en-US" sz="1600" b="0" u="none" dirty="0" smtClean="0">
                          <a:solidFill>
                            <a:schemeClr val="bg1"/>
                          </a:solidFill>
                          <a:latin typeface="+mn-lt"/>
                          <a:cs typeface="Times New Roman"/>
                        </a:rPr>
                        <a:t>C.C”</a:t>
                      </a:r>
                      <a:endParaRPr lang="en-US" sz="1600" b="0" u="none" dirty="0" smtClean="0">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60000"/>
                        <a:lumOff val="40000"/>
                      </a:schemeClr>
                    </a:solidFill>
                  </a:tcPr>
                </a:tc>
                <a:tc hMerge="1">
                  <a:txBody>
                    <a:bodyPr/>
                    <a:lstStyle/>
                    <a:p>
                      <a:endParaRPr lang="en-US" dirty="0"/>
                    </a:p>
                  </a:txBody>
                  <a:tcPr>
                    <a:solidFill>
                      <a:schemeClr val="accent2">
                        <a:lumMod val="20000"/>
                        <a:lumOff val="80000"/>
                      </a:schemeClr>
                    </a:solidFill>
                  </a:tcPr>
                </a:tc>
                <a:extLst>
                  <a:ext uri="{0D108BD9-81ED-4DB2-BD59-A6C34878D82A}">
                    <a16:rowId xmlns:a16="http://schemas.microsoft.com/office/drawing/2014/main" val="10000"/>
                  </a:ext>
                </a:extLst>
              </a:tr>
              <a:tr h="659978">
                <a:tc gridSpan="2">
                  <a:txBody>
                    <a:bodyPr/>
                    <a:lstStyle/>
                    <a:p>
                      <a:pPr marL="12700" indent="0" algn="ctr">
                        <a:lnSpc>
                          <a:spcPts val="2160"/>
                        </a:lnSpc>
                        <a:spcBef>
                          <a:spcPts val="15"/>
                        </a:spcBef>
                        <a:buFont typeface="Times New Roman"/>
                        <a:buNone/>
                        <a:tabLst>
                          <a:tab pos="355600" algn="l"/>
                          <a:tab pos="356235" algn="l"/>
                        </a:tabLst>
                      </a:pPr>
                      <a:r>
                        <a:rPr lang="en-US" sz="1200" b="0" u="none" spc="-5" dirty="0" smtClean="0">
                          <a:solidFill>
                            <a:srgbClr val="120D08"/>
                          </a:solidFill>
                          <a:latin typeface="+mn-lt"/>
                          <a:cs typeface="Times New Roman"/>
                        </a:rPr>
                        <a:t>when </a:t>
                      </a:r>
                      <a:r>
                        <a:rPr lang="en-US" sz="1200" b="0" u="none" dirty="0" smtClean="0">
                          <a:solidFill>
                            <a:srgbClr val="120D08"/>
                          </a:solidFill>
                          <a:latin typeface="+mn-lt"/>
                          <a:cs typeface="Times New Roman"/>
                        </a:rPr>
                        <a:t>upright posture is disturbed as in</a:t>
                      </a:r>
                      <a:r>
                        <a:rPr lang="en-US" sz="1200" b="0" u="none" spc="-145" dirty="0" smtClean="0">
                          <a:solidFill>
                            <a:srgbClr val="120D08"/>
                          </a:solidFill>
                          <a:latin typeface="+mn-lt"/>
                          <a:cs typeface="Times New Roman"/>
                        </a:rPr>
                        <a:t> </a:t>
                      </a:r>
                      <a:r>
                        <a:rPr lang="en-US" sz="1200" b="0" u="none" dirty="0" smtClean="0">
                          <a:solidFill>
                            <a:srgbClr val="120D08"/>
                          </a:solidFill>
                          <a:latin typeface="+mn-lt"/>
                          <a:cs typeface="Times New Roman"/>
                        </a:rPr>
                        <a:t>falling down. </a:t>
                      </a:r>
                      <a:r>
                        <a:rPr lang="en-US" sz="1100" b="0" u="none" dirty="0" smtClean="0">
                          <a:solidFill>
                            <a:schemeClr val="bg1">
                              <a:lumMod val="65000"/>
                            </a:schemeClr>
                          </a:solidFill>
                          <a:latin typeface="+mn-lt"/>
                          <a:cs typeface="Times New Roman"/>
                        </a:rPr>
                        <a:t>(When the body goes off balance and falls down, the righting reflexes helps the body to regain the upright position</a:t>
                      </a:r>
                      <a:r>
                        <a:rPr kumimoji="0" lang="en-US" sz="1100" b="0" i="0" kern="1200" dirty="0" smtClean="0">
                          <a:solidFill>
                            <a:schemeClr val="bg1">
                              <a:lumMod val="65000"/>
                            </a:schemeClr>
                          </a:solidFill>
                          <a:effectLst/>
                          <a:latin typeface="+mn-lt"/>
                          <a:ea typeface="+mn-ea"/>
                          <a:cs typeface="+mn-cs"/>
                        </a:rPr>
                        <a:t>)</a:t>
                      </a:r>
                      <a:endParaRPr lang="en-US" sz="1100" b="0" u="none" dirty="0" smtClean="0">
                        <a:solidFill>
                          <a:schemeClr val="bg1">
                            <a:lumMod val="65000"/>
                          </a:schemeClr>
                        </a:solidFill>
                        <a:latin typeface="+mn-lt"/>
                        <a:cs typeface="Times New Roman"/>
                      </a:endParaRPr>
                    </a:p>
                    <a:p>
                      <a:pPr marL="12700" indent="0" algn="ctr">
                        <a:lnSpc>
                          <a:spcPts val="2160"/>
                        </a:lnSpc>
                        <a:spcBef>
                          <a:spcPts val="15"/>
                        </a:spcBef>
                        <a:buFont typeface="Times New Roman"/>
                        <a:buNone/>
                        <a:tabLst>
                          <a:tab pos="355600" algn="l"/>
                          <a:tab pos="356235" algn="l"/>
                        </a:tabLst>
                      </a:pPr>
                      <a:r>
                        <a:rPr lang="en-US" sz="1200" b="0" u="none" dirty="0" smtClean="0">
                          <a:solidFill>
                            <a:srgbClr val="120D08"/>
                          </a:solidFill>
                          <a:latin typeface="+mn-lt"/>
                          <a:cs typeface="Times New Roman"/>
                        </a:rPr>
                        <a:t>Studied in a </a:t>
                      </a:r>
                      <a:r>
                        <a:rPr lang="en-US" sz="1200" b="0" u="none" dirty="0" err="1" smtClean="0">
                          <a:solidFill>
                            <a:srgbClr val="120D08"/>
                          </a:solidFill>
                          <a:latin typeface="+mn-lt"/>
                          <a:cs typeface="Times New Roman"/>
                        </a:rPr>
                        <a:t>decerebrated</a:t>
                      </a:r>
                      <a:r>
                        <a:rPr lang="en-US" sz="1200" b="0" u="none" dirty="0" smtClean="0">
                          <a:solidFill>
                            <a:srgbClr val="120D08"/>
                          </a:solidFill>
                          <a:latin typeface="+mn-lt"/>
                          <a:cs typeface="Times New Roman"/>
                        </a:rPr>
                        <a:t> animal (cut</a:t>
                      </a:r>
                      <a:r>
                        <a:rPr lang="en-US" sz="1200" b="0" u="none" spc="-155" dirty="0" smtClean="0">
                          <a:solidFill>
                            <a:srgbClr val="120D08"/>
                          </a:solidFill>
                          <a:latin typeface="+mn-lt"/>
                          <a:cs typeface="Times New Roman"/>
                        </a:rPr>
                        <a:t> </a:t>
                      </a:r>
                      <a:r>
                        <a:rPr lang="en-US" sz="1200" b="0" u="none" dirty="0" smtClean="0">
                          <a:solidFill>
                            <a:srgbClr val="120D08"/>
                          </a:solidFill>
                          <a:latin typeface="+mn-lt"/>
                          <a:cs typeface="Times New Roman"/>
                        </a:rPr>
                        <a:t>above</a:t>
                      </a:r>
                      <a:r>
                        <a:rPr lang="en-US" sz="1200" b="0" u="none" baseline="0" dirty="0" smtClean="0">
                          <a:solidFill>
                            <a:schemeClr val="dk1"/>
                          </a:solidFill>
                          <a:latin typeface="+mn-lt"/>
                          <a:cs typeface="Times New Roman"/>
                        </a:rPr>
                        <a:t> </a:t>
                      </a:r>
                      <a:r>
                        <a:rPr lang="en-US" sz="1200" b="0" u="none" dirty="0" smtClean="0">
                          <a:solidFill>
                            <a:srgbClr val="120D08"/>
                          </a:solidFill>
                          <a:latin typeface="+mn-lt"/>
                          <a:cs typeface="Times New Roman"/>
                        </a:rPr>
                        <a:t>midbrain = upper decerebration)</a:t>
                      </a:r>
                      <a:endParaRPr lang="en-US" sz="1200" b="0" u="none" dirty="0" smtClean="0">
                        <a:latin typeface="+mn-lt"/>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n-US" b="0" u="none" dirty="0">
                        <a:solidFill>
                          <a:schemeClr val="tx1"/>
                        </a:solidFill>
                      </a:endParaRPr>
                    </a:p>
                  </a:txBody>
                  <a:tcPr/>
                </a:tc>
                <a:extLst>
                  <a:ext uri="{0D108BD9-81ED-4DB2-BD59-A6C34878D82A}">
                    <a16:rowId xmlns:a16="http://schemas.microsoft.com/office/drawing/2014/main" val="10001"/>
                  </a:ext>
                </a:extLst>
              </a:tr>
              <a:tr h="1116801">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u="none" dirty="0" smtClean="0">
                          <a:solidFill>
                            <a:schemeClr val="accent2">
                              <a:lumMod val="75000"/>
                            </a:schemeClr>
                          </a:solidFill>
                          <a:latin typeface="+mn-lt"/>
                          <a:cs typeface="Times New Roman"/>
                        </a:rPr>
                        <a:t>1A- labyrinthine</a:t>
                      </a:r>
                      <a:r>
                        <a:rPr lang="en-US" sz="1400" b="0" u="none" baseline="0" dirty="0" smtClean="0">
                          <a:solidFill>
                            <a:schemeClr val="accent2">
                              <a:lumMod val="75000"/>
                            </a:schemeClr>
                          </a:solidFill>
                          <a:latin typeface="+mn-lt"/>
                          <a:cs typeface="Times New Roman"/>
                        </a:rPr>
                        <a:t> </a:t>
                      </a:r>
                      <a:r>
                        <a:rPr lang="en-US" sz="1400" b="0" u="none" dirty="0" smtClean="0">
                          <a:solidFill>
                            <a:schemeClr val="accent2">
                              <a:lumMod val="75000"/>
                            </a:schemeClr>
                          </a:solidFill>
                          <a:latin typeface="+mn-lt"/>
                          <a:cs typeface="Times New Roman"/>
                        </a:rPr>
                        <a:t>righting </a:t>
                      </a:r>
                      <a:r>
                        <a:rPr lang="en-US" sz="1400" b="0" u="none" spc="-5" dirty="0" smtClean="0">
                          <a:solidFill>
                            <a:schemeClr val="accent2">
                              <a:lumMod val="75000"/>
                            </a:schemeClr>
                          </a:solidFill>
                          <a:latin typeface="+mn-lt"/>
                          <a:cs typeface="Times New Roman"/>
                        </a:rPr>
                        <a:t>reflexes</a:t>
                      </a:r>
                      <a:r>
                        <a:rPr lang="en-US" sz="1400" b="0" u="none" spc="-110" dirty="0" smtClean="0">
                          <a:solidFill>
                            <a:schemeClr val="accent2">
                              <a:lumMod val="75000"/>
                            </a:schemeClr>
                          </a:solidFill>
                          <a:latin typeface="+mn-lt"/>
                          <a:cs typeface="Times New Roman"/>
                        </a:rPr>
                        <a:t> </a:t>
                      </a:r>
                      <a:r>
                        <a:rPr lang="en-US" sz="1400" b="0" u="none" dirty="0" smtClean="0">
                          <a:solidFill>
                            <a:schemeClr val="accent2">
                              <a:lumMod val="75000"/>
                            </a:schemeClr>
                          </a:solidFill>
                          <a:latin typeface="+mn-lt"/>
                          <a:cs typeface="Times New Roman"/>
                        </a:rPr>
                        <a:t>(midbrain):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u="none" dirty="0" smtClean="0">
                        <a:solidFill>
                          <a:schemeClr val="accent2">
                            <a:lumMod val="75000"/>
                          </a:schemeClr>
                        </a:solidFill>
                        <a:latin typeface="+mn-lt"/>
                        <a:cs typeface="Times New Roman"/>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200" b="1" u="none" kern="1200" dirty="0" smtClean="0">
                          <a:solidFill>
                            <a:schemeClr val="accent2">
                              <a:lumMod val="75000"/>
                            </a:schemeClr>
                          </a:solidFill>
                          <a:latin typeface="+mn-lt"/>
                          <a:ea typeface="+mn-ea"/>
                          <a:cs typeface="+mn-cs"/>
                        </a:rPr>
                        <a:t>Definition:</a:t>
                      </a:r>
                    </a:p>
                    <a:p>
                      <a:pPr marL="171450" indent="-171450">
                        <a:buFont typeface="Arial" charset="0"/>
                        <a:buChar char="•"/>
                      </a:pPr>
                      <a:r>
                        <a:rPr lang="en-US" sz="1100" b="0" u="none" dirty="0" smtClean="0">
                          <a:solidFill>
                            <a:schemeClr val="tx1"/>
                          </a:solidFill>
                          <a:latin typeface="+mn-lt"/>
                        </a:rPr>
                        <a:t>cover</a:t>
                      </a:r>
                      <a:r>
                        <a:rPr lang="en-US" sz="1100" b="0" u="none" baseline="0" dirty="0" smtClean="0">
                          <a:solidFill>
                            <a:schemeClr val="tx1"/>
                          </a:solidFill>
                          <a:latin typeface="+mn-lt"/>
                        </a:rPr>
                        <a:t> </a:t>
                      </a:r>
                      <a:r>
                        <a:rPr lang="en-US" sz="1100" b="0" u="none" dirty="0" smtClean="0">
                          <a:solidFill>
                            <a:schemeClr val="tx1"/>
                          </a:solidFill>
                          <a:latin typeface="+mn-lt"/>
                        </a:rPr>
                        <a:t>eyes</a:t>
                      </a:r>
                      <a:r>
                        <a:rPr lang="en-US" sz="1100" b="0" u="none" baseline="0" dirty="0" smtClean="0">
                          <a:solidFill>
                            <a:schemeClr val="tx1"/>
                          </a:solidFill>
                          <a:latin typeface="+mn-lt"/>
                        </a:rPr>
                        <a:t> </a:t>
                      </a:r>
                      <a:r>
                        <a:rPr lang="en-US" sz="1100" b="0" u="none" dirty="0" smtClean="0">
                          <a:solidFill>
                            <a:schemeClr val="tx1"/>
                          </a:solidFill>
                          <a:latin typeface="+mn-lt"/>
                        </a:rPr>
                        <a:t>&amp;</a:t>
                      </a:r>
                      <a:r>
                        <a:rPr lang="en-US" sz="1100" b="0" u="none" baseline="0" dirty="0" smtClean="0">
                          <a:solidFill>
                            <a:schemeClr val="tx1"/>
                          </a:solidFill>
                          <a:latin typeface="+mn-lt"/>
                        </a:rPr>
                        <a:t> </a:t>
                      </a:r>
                      <a:r>
                        <a:rPr lang="en-US" sz="1100" b="0" u="none" dirty="0" smtClean="0">
                          <a:solidFill>
                            <a:schemeClr val="tx1"/>
                          </a:solidFill>
                          <a:latin typeface="+mn-lt"/>
                        </a:rPr>
                        <a:t>animal held in air from</a:t>
                      </a:r>
                      <a:r>
                        <a:rPr lang="en-US" sz="1100" b="0" u="none" baseline="0" dirty="0" smtClean="0">
                          <a:solidFill>
                            <a:schemeClr val="tx1"/>
                          </a:solidFill>
                          <a:latin typeface="+mn-lt"/>
                        </a:rPr>
                        <a:t> </a:t>
                      </a:r>
                      <a:r>
                        <a:rPr lang="en-US" sz="1100" b="0" u="none" dirty="0" smtClean="0">
                          <a:solidFill>
                            <a:schemeClr val="tx1"/>
                          </a:solidFill>
                          <a:latin typeface="+mn-lt"/>
                        </a:rPr>
                        <a:t>pelvis (the body is not in the proper position)</a:t>
                      </a:r>
                    </a:p>
                    <a:p>
                      <a:pPr marL="171450" indent="-171450">
                        <a:buFont typeface="Arial" charset="0"/>
                        <a:buChar char="•"/>
                      </a:pPr>
                      <a:r>
                        <a:rPr lang="en-US" sz="1100" b="0" u="none" dirty="0" smtClean="0">
                          <a:solidFill>
                            <a:schemeClr val="tx1"/>
                          </a:solidFill>
                          <a:latin typeface="+mn-lt"/>
                        </a:rPr>
                        <a:t>As in tilting the head: </a:t>
                      </a:r>
                      <a:r>
                        <a:rPr lang="en-US" sz="1100" b="0" u="none" dirty="0" smtClean="0">
                          <a:solidFill>
                            <a:schemeClr val="accent4">
                              <a:lumMod val="75000"/>
                            </a:schemeClr>
                          </a:solidFill>
                          <a:latin typeface="+mn-lt"/>
                        </a:rPr>
                        <a:t>(+)</a:t>
                      </a:r>
                      <a:r>
                        <a:rPr lang="en-US" sz="1100" b="0" u="none" dirty="0" smtClean="0">
                          <a:solidFill>
                            <a:schemeClr val="tx1"/>
                          </a:solidFill>
                          <a:latin typeface="+mn-lt"/>
                        </a:rPr>
                        <a:t> otolith organs →</a:t>
                      </a:r>
                      <a:r>
                        <a:rPr lang="en-US" sz="1100" b="0" u="none" baseline="0" dirty="0" smtClean="0">
                          <a:solidFill>
                            <a:schemeClr val="tx1"/>
                          </a:solidFill>
                          <a:latin typeface="+mn-lt"/>
                        </a:rPr>
                        <a:t> </a:t>
                      </a:r>
                      <a:r>
                        <a:rPr lang="en-US" sz="1100" b="0" u="none" dirty="0" smtClean="0">
                          <a:solidFill>
                            <a:schemeClr val="accent4">
                              <a:lumMod val="75000"/>
                            </a:schemeClr>
                          </a:solidFill>
                          <a:latin typeface="+mn-lt"/>
                        </a:rPr>
                        <a:t>(+)</a:t>
                      </a:r>
                      <a:r>
                        <a:rPr lang="en-US" sz="1100" b="0" u="none" dirty="0" smtClean="0">
                          <a:solidFill>
                            <a:schemeClr val="tx1"/>
                          </a:solidFill>
                          <a:latin typeface="+mn-lt"/>
                        </a:rPr>
                        <a:t> neck muscles to correct the head  level</a:t>
                      </a:r>
                      <a:r>
                        <a:rPr lang="en-US" sz="1100" b="0" u="none" baseline="0" dirty="0" smtClean="0">
                          <a:solidFill>
                            <a:schemeClr val="tx1"/>
                          </a:solidFill>
                          <a:latin typeface="+mn-lt"/>
                        </a:rPr>
                        <a:t> (</a:t>
                      </a:r>
                      <a:r>
                        <a:rPr lang="en-US" sz="1100" b="0" u="none" dirty="0" smtClean="0">
                          <a:solidFill>
                            <a:schemeClr val="tx1"/>
                          </a:solidFill>
                          <a:latin typeface="+mn-lt"/>
                        </a:rPr>
                        <a:t>when head is not in proper site)</a:t>
                      </a:r>
                    </a:p>
                    <a:p>
                      <a:pPr marL="171450" indent="-171450">
                        <a:buFont typeface="Arial" charset="0"/>
                        <a:buChar char="•"/>
                      </a:pPr>
                      <a:r>
                        <a:rPr lang="en-US" sz="1100" b="0" u="none" dirty="0" smtClean="0">
                          <a:solidFill>
                            <a:schemeClr val="tx1"/>
                          </a:solidFill>
                          <a:latin typeface="+mn-lt"/>
                        </a:rPr>
                        <a:t>All </a:t>
                      </a:r>
                      <a:r>
                        <a:rPr lang="en-US" sz="1100" b="0" u="sng" dirty="0" smtClean="0">
                          <a:solidFill>
                            <a:schemeClr val="tx1"/>
                          </a:solidFill>
                          <a:latin typeface="+mn-lt"/>
                        </a:rPr>
                        <a:t>static </a:t>
                      </a:r>
                      <a:r>
                        <a:rPr lang="en-US" sz="1100" b="0" u="sng" dirty="0" err="1" smtClean="0">
                          <a:solidFill>
                            <a:schemeClr val="tx1"/>
                          </a:solidFill>
                          <a:latin typeface="+mn-lt"/>
                        </a:rPr>
                        <a:t>labirynthine</a:t>
                      </a:r>
                      <a:r>
                        <a:rPr lang="en-US" sz="1100" b="0" u="sng" dirty="0" smtClean="0">
                          <a:solidFill>
                            <a:schemeClr val="tx1"/>
                          </a:solidFill>
                          <a:latin typeface="+mn-lt"/>
                        </a:rPr>
                        <a:t> </a:t>
                      </a:r>
                      <a:r>
                        <a:rPr lang="en-US" sz="1100" b="0" u="none" dirty="0" smtClean="0">
                          <a:solidFill>
                            <a:schemeClr val="tx1"/>
                          </a:solidFill>
                          <a:latin typeface="+mn-lt"/>
                        </a:rPr>
                        <a:t>reflexes have macula as receptors</a:t>
                      </a:r>
                      <a:r>
                        <a:rPr lang="en-US" sz="1100" b="0" u="none" baseline="0" dirty="0" smtClean="0">
                          <a:solidFill>
                            <a:schemeClr val="tx1"/>
                          </a:solidFill>
                          <a:latin typeface="+mn-lt"/>
                        </a:rPr>
                        <a:t> </a:t>
                      </a:r>
                      <a:r>
                        <a:rPr lang="en-US" sz="1100" b="0" u="none" dirty="0" smtClean="0">
                          <a:solidFill>
                            <a:schemeClr val="tx1"/>
                          </a:solidFill>
                          <a:latin typeface="+mn-lt"/>
                        </a:rPr>
                        <a:t>but in </a:t>
                      </a:r>
                      <a:r>
                        <a:rPr lang="en-US" sz="1100" b="0" u="none" dirty="0" err="1" smtClean="0">
                          <a:solidFill>
                            <a:schemeClr val="tx1"/>
                          </a:solidFill>
                          <a:latin typeface="+mn-lt"/>
                        </a:rPr>
                        <a:t>statokinetic</a:t>
                      </a:r>
                      <a:r>
                        <a:rPr lang="en-US" sz="1100" b="0" u="none" dirty="0" smtClean="0">
                          <a:solidFill>
                            <a:schemeClr val="tx1"/>
                          </a:solidFill>
                          <a:latin typeface="+mn-lt"/>
                        </a:rPr>
                        <a:t> reflexes during motion</a:t>
                      </a:r>
                      <a:r>
                        <a:rPr lang="en-US" sz="1100" b="0" u="none" baseline="0" dirty="0" smtClean="0">
                          <a:solidFill>
                            <a:schemeClr val="tx1"/>
                          </a:solidFill>
                          <a:latin typeface="+mn-lt"/>
                        </a:rPr>
                        <a:t> </a:t>
                      </a:r>
                      <a:r>
                        <a:rPr lang="en-US" sz="1100" b="0" u="none" dirty="0" smtClean="0">
                          <a:solidFill>
                            <a:schemeClr val="tx1"/>
                          </a:solidFill>
                          <a:latin typeface="+mn-lt"/>
                        </a:rPr>
                        <a:t>macula act in linear &amp; SCC receptors act in angular acceleration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279600">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u="none" kern="1200" dirty="0" smtClean="0">
                          <a:solidFill>
                            <a:schemeClr val="accent2">
                              <a:lumMod val="75000"/>
                            </a:schemeClr>
                          </a:solidFill>
                          <a:latin typeface="+mn-lt"/>
                          <a:ea typeface="+mn-ea"/>
                          <a:cs typeface="+mn-cs"/>
                        </a:rPr>
                        <a:t>Stimulus: </a:t>
                      </a:r>
                      <a:r>
                        <a:rPr lang="en-US" sz="1100" b="0" u="none" dirty="0" smtClean="0">
                          <a:solidFill>
                            <a:schemeClr val="tx1"/>
                          </a:solidFill>
                          <a:latin typeface="+mn-lt"/>
                        </a:rPr>
                        <a:t>the body is not in the proper position</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79600">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u="none" kern="1200" dirty="0" smtClean="0">
                          <a:solidFill>
                            <a:schemeClr val="accent2">
                              <a:lumMod val="75000"/>
                            </a:schemeClr>
                          </a:solidFill>
                          <a:latin typeface="+mn-lt"/>
                          <a:ea typeface="+mn-ea"/>
                          <a:cs typeface="+mn-cs"/>
                        </a:rPr>
                        <a:t>Receptors: </a:t>
                      </a:r>
                      <a:r>
                        <a:rPr lang="en-US" sz="1100" b="0" u="none" dirty="0" smtClean="0">
                          <a:solidFill>
                            <a:schemeClr val="tx1"/>
                          </a:solidFill>
                          <a:latin typeface="+mn-lt"/>
                        </a:rPr>
                        <a:t>otolith organs</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79600">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100" b="1" u="none" kern="1200" dirty="0" smtClean="0">
                          <a:solidFill>
                            <a:schemeClr val="accent2">
                              <a:lumMod val="75000"/>
                            </a:schemeClr>
                          </a:solidFill>
                          <a:latin typeface="+mn-lt"/>
                          <a:ea typeface="+mn-ea"/>
                          <a:cs typeface="+mn-cs"/>
                        </a:rPr>
                        <a:t>Response: </a:t>
                      </a:r>
                      <a:r>
                        <a:rPr lang="en-US" sz="1100" b="0" u="none" dirty="0" smtClean="0">
                          <a:solidFill>
                            <a:schemeClr val="tx1"/>
                          </a:solidFill>
                          <a:latin typeface="+mn-lt"/>
                        </a:rPr>
                        <a:t>righting of head</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10668">
                <a:tc rowSpan="3">
                  <a:txBody>
                    <a:bodyPr/>
                    <a:lstStyle/>
                    <a:p>
                      <a:pPr algn="l"/>
                      <a:r>
                        <a:rPr lang="en-US" sz="1400" b="0" u="none" spc="-5" dirty="0" smtClean="0">
                          <a:solidFill>
                            <a:schemeClr val="accent2">
                              <a:lumMod val="75000"/>
                            </a:schemeClr>
                          </a:solidFill>
                          <a:latin typeface="+mn-lt"/>
                        </a:rPr>
                        <a:t>1B-</a:t>
                      </a:r>
                      <a:r>
                        <a:rPr lang="en-US" sz="1400" b="0" u="none" spc="-10" dirty="0" smtClean="0">
                          <a:solidFill>
                            <a:schemeClr val="accent2">
                              <a:lumMod val="75000"/>
                            </a:schemeClr>
                          </a:solidFill>
                          <a:latin typeface="+mn-lt"/>
                        </a:rPr>
                        <a:t> </a:t>
                      </a:r>
                      <a:r>
                        <a:rPr lang="en-US" sz="1400" b="0" u="none" dirty="0" smtClean="0">
                          <a:solidFill>
                            <a:schemeClr val="accent2">
                              <a:lumMod val="75000"/>
                            </a:schemeClr>
                          </a:solidFill>
                          <a:latin typeface="+mn-lt"/>
                        </a:rPr>
                        <a:t>Body</a:t>
                      </a:r>
                      <a:r>
                        <a:rPr lang="en-US" sz="1400" b="0" u="none" baseline="0" dirty="0" smtClean="0">
                          <a:solidFill>
                            <a:schemeClr val="accent2">
                              <a:lumMod val="75000"/>
                            </a:schemeClr>
                          </a:solidFill>
                          <a:latin typeface="+mn-lt"/>
                        </a:rPr>
                        <a:t> </a:t>
                      </a:r>
                      <a:r>
                        <a:rPr lang="en-US" sz="1400" b="0" u="none" dirty="0" smtClean="0">
                          <a:solidFill>
                            <a:schemeClr val="accent2">
                              <a:lumMod val="75000"/>
                            </a:schemeClr>
                          </a:solidFill>
                          <a:latin typeface="+mn-lt"/>
                        </a:rPr>
                        <a:t>on </a:t>
                      </a:r>
                      <a:r>
                        <a:rPr lang="en-US" sz="1400" b="0" u="none" spc="-5" dirty="0" smtClean="0">
                          <a:solidFill>
                            <a:schemeClr val="accent2">
                              <a:lumMod val="75000"/>
                            </a:schemeClr>
                          </a:solidFill>
                          <a:latin typeface="+mn-lt"/>
                        </a:rPr>
                        <a:t>head </a:t>
                      </a:r>
                      <a:r>
                        <a:rPr lang="en-US" sz="1400" b="0" u="none" dirty="0" smtClean="0">
                          <a:solidFill>
                            <a:schemeClr val="accent2">
                              <a:lumMod val="75000"/>
                            </a:schemeClr>
                          </a:solidFill>
                          <a:latin typeface="+mn-lt"/>
                        </a:rPr>
                        <a:t>righting reflexes </a:t>
                      </a:r>
                      <a:r>
                        <a:rPr lang="en-US" sz="1400" b="0" u="none" dirty="0" smtClean="0">
                          <a:solidFill>
                            <a:schemeClr val="accent2">
                              <a:lumMod val="75000"/>
                            </a:schemeClr>
                          </a:solidFill>
                          <a:latin typeface="+mn-lt"/>
                          <a:cs typeface="Times New Roman"/>
                        </a:rPr>
                        <a:t>(midbrain):</a:t>
                      </a:r>
                      <a:endParaRPr lang="en-US" sz="1400" b="0" u="none" dirty="0">
                        <a:solidFill>
                          <a:schemeClr val="accent2">
                            <a:lumMod val="7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200" b="1" u="none" kern="1200" dirty="0" smtClean="0">
                          <a:solidFill>
                            <a:schemeClr val="accent2">
                              <a:lumMod val="75000"/>
                            </a:schemeClr>
                          </a:solidFill>
                          <a:latin typeface="+mn-lt"/>
                          <a:ea typeface="+mn-ea"/>
                          <a:cs typeface="+mn-cs"/>
                        </a:rPr>
                        <a:t>Stimulus: </a:t>
                      </a:r>
                      <a:r>
                        <a:rPr lang="en-US" sz="1200" b="0" u="none" dirty="0" smtClean="0">
                          <a:solidFill>
                            <a:schemeClr val="tx1"/>
                          </a:solidFill>
                          <a:latin typeface="+mn-lt"/>
                        </a:rPr>
                        <a:t>pressure on side of body &amp; head is free</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10668">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u="none" kern="1200" dirty="0" smtClean="0">
                          <a:solidFill>
                            <a:schemeClr val="accent2">
                              <a:lumMod val="75000"/>
                            </a:schemeClr>
                          </a:solidFill>
                          <a:latin typeface="+mn-lt"/>
                          <a:ea typeface="+mn-ea"/>
                          <a:cs typeface="+mn-cs"/>
                        </a:rPr>
                        <a:t>Receptors: </a:t>
                      </a:r>
                      <a:r>
                        <a:rPr lang="en-US" sz="1200" b="0" u="none" dirty="0" smtClean="0">
                          <a:solidFill>
                            <a:schemeClr val="tx1"/>
                          </a:solidFill>
                          <a:latin typeface="+mn-lt"/>
                        </a:rPr>
                        <a:t>trunk </a:t>
                      </a:r>
                      <a:r>
                        <a:rPr lang="en-US" sz="1200" b="0" u="none" dirty="0" err="1" smtClean="0">
                          <a:solidFill>
                            <a:schemeClr val="tx1"/>
                          </a:solidFill>
                          <a:latin typeface="+mn-lt"/>
                        </a:rPr>
                        <a:t>proprieoceptors</a:t>
                      </a:r>
                      <a:r>
                        <a:rPr lang="en-US" sz="1200" b="0" u="none" baseline="0" dirty="0" smtClean="0">
                          <a:solidFill>
                            <a:schemeClr val="tx1"/>
                          </a:solidFill>
                          <a:latin typeface="+mn-lt"/>
                        </a:rPr>
                        <a:t> (</a:t>
                      </a:r>
                      <a:r>
                        <a:rPr lang="en-US" sz="1200" b="0" u="none" dirty="0" smtClean="0">
                          <a:solidFill>
                            <a:schemeClr val="tx1"/>
                          </a:solidFill>
                          <a:latin typeface="+mn-lt"/>
                        </a:rPr>
                        <a:t>body pressure receptors)</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0668">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u="none" kern="1200" dirty="0" smtClean="0">
                          <a:solidFill>
                            <a:schemeClr val="accent2">
                              <a:lumMod val="75000"/>
                            </a:schemeClr>
                          </a:solidFill>
                          <a:latin typeface="+mn-lt"/>
                          <a:ea typeface="+mn-ea"/>
                          <a:cs typeface="+mn-cs"/>
                        </a:rPr>
                        <a:t>Response:</a:t>
                      </a:r>
                      <a:r>
                        <a:rPr kumimoji="0" lang="en-US" sz="1100" b="1" u="none" kern="1200" dirty="0" smtClean="0">
                          <a:solidFill>
                            <a:schemeClr val="accent2">
                              <a:lumMod val="75000"/>
                            </a:schemeClr>
                          </a:solidFill>
                          <a:latin typeface="+mn-lt"/>
                          <a:ea typeface="+mn-ea"/>
                          <a:cs typeface="+mn-cs"/>
                        </a:rPr>
                        <a:t> </a:t>
                      </a:r>
                      <a:r>
                        <a:rPr lang="en-US" sz="1200" b="0" u="none" dirty="0" smtClean="0">
                          <a:solidFill>
                            <a:schemeClr val="tx1"/>
                          </a:solidFill>
                          <a:latin typeface="+mn-lt"/>
                        </a:rPr>
                        <a:t>reflex correction of head</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532836">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u="none" dirty="0" smtClean="0">
                          <a:solidFill>
                            <a:schemeClr val="accent2">
                              <a:lumMod val="75000"/>
                            </a:schemeClr>
                          </a:solidFill>
                          <a:latin typeface="+mn-lt"/>
                          <a:cs typeface="Arial"/>
                        </a:rPr>
                        <a:t>1C- Neck righting reflexes </a:t>
                      </a:r>
                      <a:r>
                        <a:rPr lang="en-US" sz="1400" b="0" u="none" dirty="0" smtClean="0">
                          <a:solidFill>
                            <a:schemeClr val="accent2">
                              <a:lumMod val="75000"/>
                            </a:schemeClr>
                          </a:solidFill>
                          <a:latin typeface="+mn-lt"/>
                          <a:cs typeface="Times New Roman"/>
                        </a:rPr>
                        <a:t>(midbrain)</a:t>
                      </a:r>
                      <a:r>
                        <a:rPr lang="en-US" sz="1400" b="0" u="none" spc="-175" dirty="0" smtClean="0">
                          <a:solidFill>
                            <a:schemeClr val="accent2">
                              <a:lumMod val="75000"/>
                            </a:schemeClr>
                          </a:solidFill>
                          <a:latin typeface="+mn-lt"/>
                          <a:cs typeface="Times New Roman"/>
                        </a:rPr>
                        <a:t> </a:t>
                      </a:r>
                      <a:r>
                        <a:rPr lang="en-US" sz="1400" b="0" u="none" dirty="0" smtClean="0">
                          <a:solidFill>
                            <a:schemeClr val="accent2">
                              <a:lumMod val="75000"/>
                            </a:schemeClr>
                          </a:solidFill>
                          <a:latin typeface="+mn-lt"/>
                          <a:cs typeface="Arial"/>
                        </a:rPr>
                        <a:t>:</a:t>
                      </a:r>
                    </a:p>
                    <a:p>
                      <a:endParaRPr kumimoji="0" lang="en-US" sz="1800" b="0" i="0" u="none" strike="noStrike" kern="1200" baseline="0" dirty="0" smtClean="0">
                        <a:solidFill>
                          <a:schemeClr val="dk1"/>
                        </a:solidFill>
                        <a:latin typeface="+mn-lt"/>
                        <a:ea typeface="+mn-ea"/>
                        <a:cs typeface="+mn-cs"/>
                      </a:endParaRPr>
                    </a:p>
                    <a:p>
                      <a:endParaRPr kumimoji="0" lang="en-US" sz="1800" b="0" i="0" u="none" strike="noStrike" kern="1200" baseline="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u="none" dirty="0" smtClean="0">
                        <a:solidFill>
                          <a:schemeClr val="accent2">
                            <a:lumMod val="75000"/>
                          </a:schemeClr>
                        </a:solidFill>
                        <a:latin typeface="+mn-lt"/>
                        <a:cs typeface="Arial"/>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en-US" sz="1200" b="1" u="none" kern="1200" dirty="0" smtClean="0">
                          <a:solidFill>
                            <a:schemeClr val="accent2">
                              <a:lumMod val="75000"/>
                            </a:schemeClr>
                          </a:solidFill>
                          <a:latin typeface="+mn-lt"/>
                          <a:ea typeface="+mn-ea"/>
                          <a:cs typeface="+mn-cs"/>
                        </a:rPr>
                        <a:t>Stimulus:</a:t>
                      </a:r>
                      <a:r>
                        <a:rPr kumimoji="0" lang="en-US" sz="1100" b="1" u="none" kern="1200" dirty="0" smtClean="0">
                          <a:solidFill>
                            <a:schemeClr val="accent2">
                              <a:lumMod val="75000"/>
                            </a:schemeClr>
                          </a:solidFill>
                          <a:latin typeface="+mn-lt"/>
                          <a:ea typeface="+mn-ea"/>
                          <a:cs typeface="+mn-cs"/>
                        </a:rPr>
                        <a:t> </a:t>
                      </a:r>
                      <a:r>
                        <a:rPr lang="en-US" sz="1200" b="0" u="none" dirty="0" smtClean="0">
                          <a:solidFill>
                            <a:schemeClr val="tx1"/>
                          </a:solidFill>
                          <a:latin typeface="+mn-lt"/>
                        </a:rPr>
                        <a:t>stretch of neck muscles</a:t>
                      </a:r>
                    </a:p>
                    <a:p>
                      <a:r>
                        <a:rPr lang="en-US" sz="1200" b="0" u="none" dirty="0" smtClean="0">
                          <a:solidFill>
                            <a:schemeClr val="tx1"/>
                          </a:solidFill>
                          <a:latin typeface="+mn-lt"/>
                        </a:rPr>
                        <a:t>(if head is corrected &amp; body still tilted)</a:t>
                      </a:r>
                      <a:r>
                        <a:rPr lang="en-US" sz="1200" b="0" u="none" baseline="0" dirty="0" smtClean="0">
                          <a:solidFill>
                            <a:schemeClr val="tx1"/>
                          </a:solidFill>
                          <a:latin typeface="+mn-lt"/>
                        </a:rPr>
                        <a:t> </a:t>
                      </a:r>
                      <a:r>
                        <a:rPr lang="en-US" sz="1200" b="0" u="none" dirty="0" smtClean="0">
                          <a:solidFill>
                            <a:schemeClr val="tx1"/>
                          </a:solidFill>
                          <a:latin typeface="+mn-lt"/>
                        </a:rPr>
                        <a:t>righting of shoulders &amp; body.</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10668">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u="none" kern="1200" dirty="0" smtClean="0">
                          <a:solidFill>
                            <a:schemeClr val="accent2">
                              <a:lumMod val="75000"/>
                            </a:schemeClr>
                          </a:solidFill>
                          <a:latin typeface="+mn-lt"/>
                          <a:ea typeface="+mn-ea"/>
                          <a:cs typeface="+mn-cs"/>
                        </a:rPr>
                        <a:t>Receptors:</a:t>
                      </a:r>
                      <a:r>
                        <a:rPr lang="en-US" sz="1200" b="0" u="none" dirty="0" smtClean="0">
                          <a:solidFill>
                            <a:schemeClr val="tx1"/>
                          </a:solidFill>
                          <a:latin typeface="+mn-lt"/>
                        </a:rPr>
                        <a:t> muscle spindles of neck muscles</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10668">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u="none" kern="1200" dirty="0" smtClean="0">
                          <a:solidFill>
                            <a:schemeClr val="accent2">
                              <a:lumMod val="75000"/>
                            </a:schemeClr>
                          </a:solidFill>
                          <a:latin typeface="+mn-lt"/>
                          <a:ea typeface="+mn-ea"/>
                          <a:cs typeface="+mn-cs"/>
                        </a:rPr>
                        <a:t>Response:</a:t>
                      </a:r>
                      <a:r>
                        <a:rPr lang="en-US" sz="1200" b="0" u="none" dirty="0" smtClean="0">
                          <a:solidFill>
                            <a:schemeClr val="tx1"/>
                          </a:solidFill>
                          <a:latin typeface="+mn-lt"/>
                        </a:rPr>
                        <a:t> righting of body</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10668">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u="none" dirty="0" smtClean="0">
                          <a:solidFill>
                            <a:schemeClr val="accent2">
                              <a:lumMod val="75000"/>
                            </a:schemeClr>
                          </a:solidFill>
                          <a:latin typeface="+mn-lt"/>
                          <a:cs typeface="Arial"/>
                        </a:rPr>
                        <a:t>1D- Body on body</a:t>
                      </a:r>
                      <a:r>
                        <a:rPr lang="en-US" sz="1400" b="0" u="none" spc="-120" dirty="0" smtClean="0">
                          <a:solidFill>
                            <a:schemeClr val="accent2">
                              <a:lumMod val="75000"/>
                            </a:schemeClr>
                          </a:solidFill>
                          <a:latin typeface="+mn-lt"/>
                          <a:cs typeface="Arial"/>
                        </a:rPr>
                        <a:t> </a:t>
                      </a:r>
                      <a:r>
                        <a:rPr lang="en-US" sz="1400" b="0" u="none" dirty="0" smtClean="0">
                          <a:solidFill>
                            <a:schemeClr val="accent2">
                              <a:lumMod val="75000"/>
                            </a:schemeClr>
                          </a:solidFill>
                          <a:latin typeface="+mn-lt"/>
                          <a:cs typeface="Times New Roman"/>
                        </a:rPr>
                        <a:t>(midbrain):</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en-US" sz="1200" b="1" u="none" kern="1200" dirty="0" smtClean="0">
                          <a:solidFill>
                            <a:schemeClr val="accent2">
                              <a:lumMod val="75000"/>
                            </a:schemeClr>
                          </a:solidFill>
                          <a:latin typeface="+mn-lt"/>
                          <a:ea typeface="+mn-ea"/>
                          <a:cs typeface="+mn-cs"/>
                        </a:rPr>
                        <a:t>Stimulus: </a:t>
                      </a:r>
                      <a:r>
                        <a:rPr lang="en-US" sz="1200" b="0" u="none" dirty="0" smtClean="0">
                          <a:solidFill>
                            <a:schemeClr val="tx1"/>
                          </a:solidFill>
                          <a:latin typeface="+mn-lt"/>
                        </a:rPr>
                        <a:t>Pressure on side of the body and head is fixed</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10668">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u="none" kern="1200" dirty="0" smtClean="0">
                          <a:solidFill>
                            <a:schemeClr val="accent2">
                              <a:lumMod val="75000"/>
                            </a:schemeClr>
                          </a:solidFill>
                          <a:latin typeface="+mn-lt"/>
                          <a:ea typeface="+mn-ea"/>
                          <a:cs typeface="+mn-cs"/>
                        </a:rPr>
                        <a:t>Receptors: </a:t>
                      </a:r>
                      <a:r>
                        <a:rPr lang="en-US" sz="1200" b="0" u="none" dirty="0" smtClean="0">
                          <a:solidFill>
                            <a:schemeClr val="tx1"/>
                          </a:solidFill>
                          <a:latin typeface="+mn-lt"/>
                        </a:rPr>
                        <a:t>trunk </a:t>
                      </a:r>
                      <a:r>
                        <a:rPr lang="en-US" sz="1200" b="0" u="none" dirty="0" err="1" smtClean="0">
                          <a:solidFill>
                            <a:schemeClr val="tx1"/>
                          </a:solidFill>
                          <a:latin typeface="+mn-lt"/>
                        </a:rPr>
                        <a:t>proprieoceptors</a:t>
                      </a:r>
                      <a:r>
                        <a:rPr lang="en-US" sz="1200" b="0" u="none" baseline="0" dirty="0" smtClean="0">
                          <a:solidFill>
                            <a:schemeClr val="tx1"/>
                          </a:solidFill>
                          <a:latin typeface="+mn-lt"/>
                        </a:rPr>
                        <a:t> (</a:t>
                      </a:r>
                      <a:r>
                        <a:rPr lang="en-US" sz="1200" b="0" u="none" dirty="0" smtClean="0">
                          <a:solidFill>
                            <a:schemeClr val="tx1"/>
                          </a:solidFill>
                          <a:latin typeface="+mn-lt"/>
                        </a:rPr>
                        <a:t>body pressure receptors)</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10668">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u="none" kern="1200" dirty="0" smtClean="0">
                          <a:solidFill>
                            <a:schemeClr val="accent2">
                              <a:lumMod val="75000"/>
                            </a:schemeClr>
                          </a:solidFill>
                          <a:latin typeface="+mn-lt"/>
                          <a:ea typeface="+mn-ea"/>
                          <a:cs typeface="+mn-cs"/>
                        </a:rPr>
                        <a:t>Response: </a:t>
                      </a:r>
                      <a:r>
                        <a:rPr lang="en-US" sz="1200" b="0" u="none" dirty="0" smtClean="0">
                          <a:solidFill>
                            <a:schemeClr val="tx1"/>
                          </a:solidFill>
                          <a:latin typeface="+mn-lt"/>
                        </a:rPr>
                        <a:t>reflex correction of body</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528135">
                <a:tc rowSpan="2">
                  <a:txBody>
                    <a:bodyPr/>
                    <a:lstStyle/>
                    <a:p>
                      <a:pPr algn="l"/>
                      <a:r>
                        <a:rPr lang="en-US" sz="1400" b="0" u="none" dirty="0" smtClean="0">
                          <a:solidFill>
                            <a:schemeClr val="accent2">
                              <a:lumMod val="75000"/>
                            </a:schemeClr>
                          </a:solidFill>
                          <a:latin typeface="+mn-lt"/>
                        </a:rPr>
                        <a:t>2- </a:t>
                      </a:r>
                      <a:r>
                        <a:rPr lang="en-US" sz="1400" b="0" u="none" spc="-5" dirty="0" smtClean="0">
                          <a:solidFill>
                            <a:schemeClr val="accent2">
                              <a:lumMod val="75000"/>
                            </a:schemeClr>
                          </a:solidFill>
                          <a:latin typeface="+mn-lt"/>
                          <a:cs typeface="Times New Roman"/>
                        </a:rPr>
                        <a:t>visual </a:t>
                      </a:r>
                      <a:r>
                        <a:rPr lang="en-US" sz="1400" b="0" u="none" dirty="0" smtClean="0">
                          <a:solidFill>
                            <a:schemeClr val="accent2">
                              <a:lumMod val="75000"/>
                            </a:schemeClr>
                          </a:solidFill>
                          <a:latin typeface="+mn-lt"/>
                          <a:cs typeface="Times New Roman"/>
                        </a:rPr>
                        <a:t>righting</a:t>
                      </a:r>
                      <a:r>
                        <a:rPr lang="en-US" sz="1400" b="0" u="none" spc="-50" dirty="0" smtClean="0">
                          <a:solidFill>
                            <a:schemeClr val="accent2">
                              <a:lumMod val="75000"/>
                            </a:schemeClr>
                          </a:solidFill>
                          <a:latin typeface="+mn-lt"/>
                          <a:cs typeface="Times New Roman"/>
                        </a:rPr>
                        <a:t> </a:t>
                      </a:r>
                      <a:r>
                        <a:rPr lang="en-US" sz="1400" b="0" u="none" spc="-5" dirty="0" smtClean="0">
                          <a:solidFill>
                            <a:schemeClr val="accent2">
                              <a:lumMod val="75000"/>
                            </a:schemeClr>
                          </a:solidFill>
                          <a:latin typeface="+mn-lt"/>
                          <a:cs typeface="Times New Roman"/>
                        </a:rPr>
                        <a:t>reflexes </a:t>
                      </a:r>
                      <a:r>
                        <a:rPr lang="en-US" sz="1400" b="0" u="none" spc="-5" dirty="0" smtClean="0">
                          <a:solidFill>
                            <a:schemeClr val="tx1"/>
                          </a:solidFill>
                          <a:latin typeface="+mn-lt"/>
                          <a:cs typeface="Times New Roman"/>
                        </a:rPr>
                        <a:t>(</a:t>
                      </a:r>
                      <a:r>
                        <a:rPr lang="en-US" sz="1400" b="0" u="none" spc="-5" dirty="0" smtClean="0">
                          <a:solidFill>
                            <a:srgbClr val="FF0000"/>
                          </a:solidFill>
                          <a:latin typeface="+mn-lt"/>
                          <a:cs typeface="Times New Roman"/>
                        </a:rPr>
                        <a:t>cortical/</a:t>
                      </a:r>
                      <a:r>
                        <a:rPr lang="en-US" sz="1400" b="0" u="none" spc="-5" baseline="0" dirty="0" smtClean="0">
                          <a:solidFill>
                            <a:srgbClr val="FF0000"/>
                          </a:solidFill>
                          <a:latin typeface="+mn-lt"/>
                          <a:cs typeface="Times New Roman"/>
                        </a:rPr>
                        <a:t> cerebral cortex</a:t>
                      </a:r>
                      <a:r>
                        <a:rPr lang="en-US" sz="1400" b="0" u="none" spc="-5" dirty="0" smtClean="0">
                          <a:solidFill>
                            <a:schemeClr val="tx1"/>
                          </a:solidFill>
                          <a:latin typeface="+mn-lt"/>
                          <a:cs typeface="Times New Roman"/>
                        </a:rPr>
                        <a:t>):</a:t>
                      </a:r>
                    </a:p>
                    <a:p>
                      <a:r>
                        <a:rPr lang="en-US" sz="1200" b="0" u="none" spc="-5" dirty="0" smtClean="0">
                          <a:solidFill>
                            <a:schemeClr val="bg1">
                              <a:lumMod val="65000"/>
                            </a:schemeClr>
                          </a:solidFill>
                          <a:latin typeface="+mn-lt"/>
                          <a:cs typeface="Times New Roman"/>
                        </a:rPr>
                        <a:t>Studied</a:t>
                      </a:r>
                      <a:r>
                        <a:rPr lang="en-US" sz="1200" b="0" u="none" spc="-5" baseline="0" dirty="0" smtClean="0">
                          <a:solidFill>
                            <a:schemeClr val="bg1">
                              <a:lumMod val="65000"/>
                            </a:schemeClr>
                          </a:solidFill>
                          <a:latin typeface="+mn-lt"/>
                          <a:cs typeface="Times New Roman"/>
                        </a:rPr>
                        <a:t> in animals with intact brain (no decerebration), </a:t>
                      </a:r>
                      <a:r>
                        <a:rPr kumimoji="0" lang="en-US" sz="1200" b="0" i="0" u="none" strike="noStrike" kern="1200" baseline="0" dirty="0" smtClean="0">
                          <a:solidFill>
                            <a:schemeClr val="bg1">
                              <a:lumMod val="65000"/>
                            </a:schemeClr>
                          </a:solidFill>
                          <a:latin typeface="+mn-lt"/>
                          <a:ea typeface="+mn-ea"/>
                          <a:cs typeface="+mn-cs"/>
                        </a:rPr>
                        <a:t>cutting upper 3 cervical nerves </a:t>
                      </a:r>
                    </a:p>
                    <a:p>
                      <a:pPr algn="l"/>
                      <a:r>
                        <a:rPr lang="en-US" sz="1200" b="0" u="none" spc="-5" baseline="0" dirty="0" smtClean="0">
                          <a:solidFill>
                            <a:schemeClr val="bg1">
                              <a:lumMod val="65000"/>
                            </a:schemeClr>
                          </a:solidFill>
                          <a:latin typeface="+mn-lt"/>
                          <a:cs typeface="Times New Roman"/>
                        </a:rPr>
                        <a:t> + destruction of the labyrinth </a:t>
                      </a:r>
                      <a:endParaRPr lang="en-US" sz="1200" b="0" u="none" dirty="0">
                        <a:solidFill>
                          <a:schemeClr val="bg1">
                            <a:lumMod val="6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en-US" sz="1200" b="1" u="none" kern="1200" dirty="0" smtClean="0">
                          <a:solidFill>
                            <a:schemeClr val="accent2">
                              <a:lumMod val="75000"/>
                            </a:schemeClr>
                          </a:solidFill>
                          <a:latin typeface="+mn-lt"/>
                          <a:ea typeface="+mn-ea"/>
                          <a:cs typeface="+mn-cs"/>
                        </a:rPr>
                        <a:t>Stimulus: </a:t>
                      </a:r>
                      <a:r>
                        <a:rPr lang="en-US" sz="1200" b="0" u="none" dirty="0" smtClean="0">
                          <a:solidFill>
                            <a:schemeClr val="tx1"/>
                          </a:solidFill>
                          <a:latin typeface="+mn-lt"/>
                        </a:rPr>
                        <a:t>Visual stimulus (visual image can correct position of head</a:t>
                      </a:r>
                    </a:p>
                    <a:p>
                      <a:r>
                        <a:rPr lang="en-US" sz="1200" b="0" u="none" dirty="0" smtClean="0">
                          <a:solidFill>
                            <a:schemeClr val="tx1"/>
                          </a:solidFill>
                          <a:latin typeface="+mn-lt"/>
                        </a:rPr>
                        <a:t>&amp; body if position is disturbed)	</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310668">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u="none" kern="1200" dirty="0" smtClean="0">
                          <a:solidFill>
                            <a:schemeClr val="accent2">
                              <a:lumMod val="75000"/>
                            </a:schemeClr>
                          </a:solidFill>
                          <a:latin typeface="+mn-lt"/>
                          <a:ea typeface="+mn-ea"/>
                          <a:cs typeface="+mn-cs"/>
                        </a:rPr>
                        <a:t>Receptors: </a:t>
                      </a:r>
                      <a:r>
                        <a:rPr lang="en-US" sz="1200" b="0" u="none" dirty="0" smtClean="0">
                          <a:solidFill>
                            <a:schemeClr val="tx1"/>
                          </a:solidFill>
                          <a:latin typeface="+mn-lt"/>
                        </a:rPr>
                        <a:t>eye receptors</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5299" y="1254198"/>
            <a:ext cx="2655072" cy="146111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6891" y="3077596"/>
            <a:ext cx="2651888" cy="68256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5298" y="4073550"/>
            <a:ext cx="2653481" cy="901801"/>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35298" y="5203863"/>
            <a:ext cx="2653481" cy="712811"/>
          </a:xfrm>
          <a:prstGeom prst="rect">
            <a:avLst/>
          </a:prstGeom>
        </p:spPr>
      </p:pic>
      <p:sp>
        <p:nvSpPr>
          <p:cNvPr id="4" name="TextBox 3"/>
          <p:cNvSpPr txBox="1"/>
          <p:nvPr/>
        </p:nvSpPr>
        <p:spPr>
          <a:xfrm>
            <a:off x="175238" y="2966952"/>
            <a:ext cx="2952328" cy="1015663"/>
          </a:xfrm>
          <a:prstGeom prst="rect">
            <a:avLst/>
          </a:prstGeom>
          <a:noFill/>
        </p:spPr>
        <p:txBody>
          <a:bodyPr wrap="square" rtlCol="0">
            <a:spAutoFit/>
          </a:bodyPr>
          <a:lstStyle/>
          <a:p>
            <a:endParaRPr lang="en-US" sz="1200" dirty="0"/>
          </a:p>
          <a:p>
            <a:endParaRPr lang="en-US" sz="1200" dirty="0"/>
          </a:p>
          <a:p>
            <a:r>
              <a:rPr lang="en-US" sz="1200" dirty="0"/>
              <a:t>studied in mid brain animal with destroyed labyrinth </a:t>
            </a:r>
          </a:p>
          <a:p>
            <a:endParaRPr lang="en-US" sz="1200" dirty="0"/>
          </a:p>
        </p:txBody>
      </p:sp>
      <p:pic>
        <p:nvPicPr>
          <p:cNvPr id="11" name="Picture 10">
            <a:hlinkClick r:id="rId7"/>
          </p:cNvPr>
          <p:cNvPicPr>
            <a:picLocks noChangeAspect="1"/>
          </p:cNvPicPr>
          <p:nvPr/>
        </p:nvPicPr>
        <p:blipFill rotWithShape="1">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l="28770" t="29435" r="26776" b="28227"/>
          <a:stretch/>
        </p:blipFill>
        <p:spPr>
          <a:xfrm>
            <a:off x="2160590" y="6343"/>
            <a:ext cx="570811" cy="407722"/>
          </a:xfrm>
          <a:prstGeom prst="rect">
            <a:avLst/>
          </a:prstGeom>
        </p:spPr>
      </p:pic>
      <p:sp>
        <p:nvSpPr>
          <p:cNvPr id="12" name="TextBox 11"/>
          <p:cNvSpPr txBox="1"/>
          <p:nvPr/>
        </p:nvSpPr>
        <p:spPr>
          <a:xfrm>
            <a:off x="0" y="-48888"/>
            <a:ext cx="2376932" cy="523220"/>
          </a:xfrm>
          <a:prstGeom prst="rect">
            <a:avLst/>
          </a:prstGeom>
          <a:noFill/>
        </p:spPr>
        <p:txBody>
          <a:bodyPr wrap="square" rtlCol="0">
            <a:spAutoFit/>
          </a:bodyPr>
          <a:lstStyle/>
          <a:p>
            <a:pPr algn="ctr"/>
            <a:r>
              <a:rPr lang="en-US" sz="1400" dirty="0">
                <a:solidFill>
                  <a:schemeClr val="tx2"/>
                </a:solidFill>
                <a:latin typeface="Segoe Script" panose="030B0504020000000003" pitchFamily="66" charset="0"/>
              </a:rPr>
              <a:t>Righting </a:t>
            </a:r>
            <a:r>
              <a:rPr lang="en-US" sz="1400" dirty="0" smtClean="0">
                <a:solidFill>
                  <a:schemeClr val="tx2"/>
                </a:solidFill>
                <a:latin typeface="Segoe Script" panose="030B0504020000000003" pitchFamily="66" charset="0"/>
              </a:rPr>
              <a:t>reflex</a:t>
            </a:r>
          </a:p>
          <a:p>
            <a:pPr algn="ctr"/>
            <a:r>
              <a:rPr lang="en-US" sz="1400" dirty="0" smtClean="0">
                <a:solidFill>
                  <a:schemeClr val="tx2"/>
                </a:solidFill>
                <a:latin typeface="Segoe Script" panose="030B0504020000000003" pitchFamily="66" charset="0"/>
              </a:rPr>
              <a:t>00:34</a:t>
            </a:r>
            <a:endParaRPr lang="en-US" sz="1400" dirty="0">
              <a:latin typeface="Segoe Script" panose="030B0504020000000003" pitchFamily="66" charset="0"/>
            </a:endParaRPr>
          </a:p>
        </p:txBody>
      </p:sp>
    </p:spTree>
    <p:extLst>
      <p:ext uri="{BB962C8B-B14F-4D97-AF65-F5344CB8AC3E}">
        <p14:creationId xmlns:p14="http://schemas.microsoft.com/office/powerpoint/2010/main" val="8810417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1922</TotalTime>
  <Words>2459</Words>
  <Application>Microsoft Office PowerPoint</Application>
  <PresentationFormat>Custom</PresentationFormat>
  <Paragraphs>305</Paragraphs>
  <Slides>18</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18</vt:i4>
      </vt:variant>
    </vt:vector>
  </HeadingPairs>
  <TitlesOfParts>
    <vt:vector size="32" baseType="lpstr">
      <vt:lpstr>.LucidaGrandeUI</vt:lpstr>
      <vt:lpstr>Agency FB</vt:lpstr>
      <vt:lpstr>Arial</vt:lpstr>
      <vt:lpstr>Arial Black</vt:lpstr>
      <vt:lpstr>ArialMT</vt:lpstr>
      <vt:lpstr>Bookman Old Style</vt:lpstr>
      <vt:lpstr>Calibri</vt:lpstr>
      <vt:lpstr>Gabriola</vt:lpstr>
      <vt:lpstr>Gill Sans MT</vt:lpstr>
      <vt:lpstr>Segoe Script</vt:lpstr>
      <vt:lpstr>Times New Roman</vt:lpstr>
      <vt:lpstr>Wingdings</vt:lpstr>
      <vt:lpstr>Wingdings 3</vt:lpstr>
      <vt:lpstr>Origin</vt:lpstr>
      <vt:lpstr>PowerPoint Presentation</vt:lpstr>
      <vt:lpstr>PowerPoint Presentation</vt:lpstr>
      <vt:lpstr>What is posture?</vt:lpstr>
      <vt:lpstr>Postural reflex</vt:lpstr>
      <vt:lpstr>Cont.</vt:lpstr>
      <vt:lpstr>Cont.</vt:lpstr>
      <vt:lpstr>Cont.</vt:lpstr>
      <vt:lpstr>Postural Reflex</vt:lpstr>
      <vt:lpstr>Postural Reflex</vt:lpstr>
      <vt:lpstr>Decerebrate rigidity &amp; decorticate rigidity</vt:lpstr>
      <vt:lpstr>Decerebrate Rigidity</vt:lpstr>
      <vt:lpstr>Cont.</vt:lpstr>
      <vt:lpstr>Cont.</vt:lpstr>
      <vt:lpstr>Decorticate Rigidity (actions of the cerebral cortex are removed)</vt:lpstr>
      <vt:lpstr>Decorticate Rigidity</vt:lpstr>
      <vt:lpstr>Decerebrate rigidity &amp; decorticate rigidity</vt:lpstr>
      <vt:lpstr>Summary of postural reflexes</vt:lpstr>
      <vt:lpstr>Thank you!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Lelo HM</dc:creator>
  <cp:lastModifiedBy>abdulaziz abdullah</cp:lastModifiedBy>
  <cp:revision>913</cp:revision>
  <dcterms:created xsi:type="dcterms:W3CDTF">2016-09-07T16:15:34Z</dcterms:created>
  <dcterms:modified xsi:type="dcterms:W3CDTF">2017-10-27T11:30:15Z</dcterms:modified>
</cp:coreProperties>
</file>