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sldIdLst>
    <p:sldId id="488" r:id="rId2"/>
    <p:sldId id="454" r:id="rId3"/>
    <p:sldId id="464" r:id="rId4"/>
    <p:sldId id="509" r:id="rId5"/>
    <p:sldId id="467" r:id="rId6"/>
    <p:sldId id="461" r:id="rId7"/>
    <p:sldId id="514" r:id="rId8"/>
    <p:sldId id="510" r:id="rId9"/>
    <p:sldId id="511" r:id="rId10"/>
    <p:sldId id="512" r:id="rId11"/>
    <p:sldId id="468" r:id="rId12"/>
    <p:sldId id="515" r:id="rId13"/>
    <p:sldId id="469" r:id="rId14"/>
    <p:sldId id="470" r:id="rId15"/>
    <p:sldId id="495" r:id="rId16"/>
    <p:sldId id="472" r:id="rId17"/>
    <p:sldId id="496" r:id="rId18"/>
    <p:sldId id="505" r:id="rId19"/>
    <p:sldId id="513" r:id="rId20"/>
    <p:sldId id="497" r:id="rId21"/>
    <p:sldId id="498" r:id="rId22"/>
    <p:sldId id="499" r:id="rId23"/>
    <p:sldId id="490" r:id="rId24"/>
    <p:sldId id="500" r:id="rId25"/>
    <p:sldId id="516" r:id="rId26"/>
    <p:sldId id="517" r:id="rId27"/>
    <p:sldId id="501" r:id="rId28"/>
    <p:sldId id="503" r:id="rId29"/>
    <p:sldId id="484" r:id="rId30"/>
    <p:sldId id="493" r:id="rId31"/>
    <p:sldId id="518" r:id="rId32"/>
    <p:sldId id="506" r:id="rId33"/>
    <p:sldId id="519" r:id="rId34"/>
    <p:sldId id="447" r:id="rId35"/>
    <p:sldId id="507" r:id="rId36"/>
    <p:sldId id="508" r:id="rId37"/>
    <p:sldId id="494" r:id="rId38"/>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3DC"/>
    <a:srgbClr val="CC0000"/>
    <a:srgbClr val="FF0066"/>
    <a:srgbClr val="A954AB"/>
    <a:srgbClr val="990000"/>
    <a:srgbClr val="DCDFE8"/>
    <a:srgbClr val="E4CBE7"/>
    <a:srgbClr val="CCFFFF"/>
    <a:srgbClr val="933B9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73" autoAdjust="0"/>
    <p:restoredTop sz="95231"/>
  </p:normalViewPr>
  <p:slideViewPr>
    <p:cSldViewPr>
      <p:cViewPr varScale="1">
        <p:scale>
          <a:sx n="93" d="100"/>
          <a:sy n="93" d="100"/>
        </p:scale>
        <p:origin x="1000" y="20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 Id="rId4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10/22/17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88915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953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10/22/17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10/22/17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10/22/17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10/22/17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10/22/17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10/22/17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10/22/17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10/22/17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10/22/17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10/22/17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10/22/17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6KBVCkurM0" TargetMode="Externa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hyperlink" Target="https://www.onlineexambuilder.com/physiology-of-cerebellum/exam-183773" TargetMode="External"/><Relationship Id="rId12" Type="http://schemas.openxmlformats.org/officeDocument/2006/relationships/image" Target="../media/image43.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39.png"/><Relationship Id="rId5" Type="http://schemas.openxmlformats.org/officeDocument/2006/relationships/hyperlink" Target="https://twitter.com/Physiology436" TargetMode="External"/><Relationship Id="rId6" Type="http://schemas.openxmlformats.org/officeDocument/2006/relationships/image" Target="../media/image40.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41.png"/><Relationship Id="rId9" Type="http://schemas.openxmlformats.org/officeDocument/2006/relationships/hyperlink" Target="https://drive.google.com/open?id=0B-7mWPKMvk76Z2traHhac3F1dFU" TargetMode="External"/><Relationship Id="rId10"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882962"/>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275339" y="5168611"/>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No.17</a:t>
            </a:r>
            <a:endParaRPr lang="en-US" sz="1200" b="1" dirty="0">
              <a:solidFill>
                <a:schemeClr val="bg1">
                  <a:lumMod val="50000"/>
                </a:schemeClr>
              </a:solidFill>
            </a:endParaRPr>
          </a:p>
        </p:txBody>
      </p:sp>
      <p:sp>
        <p:nvSpPr>
          <p:cNvPr id="19" name="مربع نص 1"/>
          <p:cNvSpPr txBox="1"/>
          <p:nvPr/>
        </p:nvSpPr>
        <p:spPr>
          <a:xfrm>
            <a:off x="9275339" y="5738445"/>
            <a:ext cx="2298307" cy="338554"/>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600" b="1" dirty="0" smtClean="0">
                <a:solidFill>
                  <a:schemeClr val="bg2">
                    <a:lumMod val="75000"/>
                  </a:schemeClr>
                </a:solidFill>
                <a:latin typeface="Agency FB" panose="020B0503020202020204" pitchFamily="34" charset="0"/>
              </a:rPr>
              <a:t>“Keep Moving Forward”</a:t>
            </a:r>
            <a:endParaRPr lang="en-US" sz="1600" b="1" dirty="0">
              <a:solidFill>
                <a:schemeClr val="bg2">
                  <a:lumMod val="75000"/>
                </a:schemeClr>
              </a:solidFill>
              <a:latin typeface="Agency FB" panose="020B0503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2020990"/>
            <a:ext cx="1660276" cy="1339626"/>
          </a:xfrm>
          <a:prstGeom prst="rect">
            <a:avLst/>
          </a:prstGeom>
        </p:spPr>
      </p:pic>
      <p:sp>
        <p:nvSpPr>
          <p:cNvPr id="20" name="Rectangle 19"/>
          <p:cNvSpPr/>
          <p:nvPr/>
        </p:nvSpPr>
        <p:spPr>
          <a:xfrm>
            <a:off x="1087342" y="6356350"/>
            <a:ext cx="10486304" cy="584775"/>
          </a:xfrm>
          <a:prstGeom prst="rect">
            <a:avLst/>
          </a:prstGeom>
        </p:spPr>
        <p:txBody>
          <a:bodyPr wrap="square">
            <a:spAutoFit/>
          </a:bodyPr>
          <a:lstStyle/>
          <a:p>
            <a:r>
              <a:rPr lang="en-US" sz="1600" dirty="0" smtClean="0">
                <a:solidFill>
                  <a:srgbClr val="FF0000"/>
                </a:solidFill>
              </a:rPr>
              <a:t>We recommended you to read this lecture from neuroanatomy book. You can find the book on the team drive, page 117-123</a:t>
            </a:r>
          </a:p>
          <a:p>
            <a:endParaRPr lang="en-US" sz="1600" dirty="0">
              <a:solidFill>
                <a:schemeClr val="bg2">
                  <a:lumMod val="75000"/>
                </a:schemeClr>
              </a:solidFill>
            </a:endParaRPr>
          </a:p>
        </p:txBody>
      </p:sp>
    </p:spTree>
    <p:extLst>
      <p:ext uri="{BB962C8B-B14F-4D97-AF65-F5344CB8AC3E}">
        <p14:creationId xmlns:p14="http://schemas.microsoft.com/office/powerpoint/2010/main" val="3196220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Cerebellum layers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p:txBody>
          <a:bodyPr/>
          <a:lstStyle/>
          <a:p>
            <a:r>
              <a:rPr lang="en-US" altLang="ko-KR" sz="1800" dirty="0">
                <a:solidFill>
                  <a:schemeClr val="accent2">
                    <a:lumMod val="75000"/>
                  </a:schemeClr>
                </a:solidFill>
              </a:rPr>
              <a:t>The cerebellum has </a:t>
            </a:r>
            <a:r>
              <a:rPr lang="en-US" sz="1800" dirty="0">
                <a:solidFill>
                  <a:schemeClr val="accent2">
                    <a:lumMod val="75000"/>
                  </a:schemeClr>
                </a:solidFill>
              </a:rPr>
              <a:t>an external cerebellar cortex separated by white matter from the deep cerebellar nuclei as follows: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14914230"/>
              </p:ext>
            </p:extLst>
          </p:nvPr>
        </p:nvGraphicFramePr>
        <p:xfrm>
          <a:off x="1917948" y="2197608"/>
          <a:ext cx="8125884" cy="2980944"/>
        </p:xfrm>
        <a:graphic>
          <a:graphicData uri="http://schemas.openxmlformats.org/drawingml/2006/table">
            <a:tbl>
              <a:tblPr firstRow="1" bandRow="1">
                <a:tableStyleId>{5DA37D80-6434-44D0-A028-1B22A696006F}</a:tableStyleId>
              </a:tblPr>
              <a:tblGrid>
                <a:gridCol w="4062942">
                  <a:extLst>
                    <a:ext uri="{9D8B030D-6E8A-4147-A177-3AD203B41FA5}">
                      <a16:colId xmlns:a16="http://schemas.microsoft.com/office/drawing/2014/main" xmlns="" val="1601421972"/>
                    </a:ext>
                  </a:extLst>
                </a:gridCol>
                <a:gridCol w="4062942">
                  <a:extLst>
                    <a:ext uri="{9D8B030D-6E8A-4147-A177-3AD203B41FA5}">
                      <a16:colId xmlns:a16="http://schemas.microsoft.com/office/drawing/2014/main" xmlns="" val="3933960922"/>
                    </a:ext>
                  </a:extLst>
                </a:gridCol>
              </a:tblGrid>
              <a:tr h="342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kern="1200" dirty="0" smtClean="0">
                          <a:solidFill>
                            <a:schemeClr val="accent2">
                              <a:lumMod val="75000"/>
                            </a:schemeClr>
                          </a:solidFill>
                          <a:latin typeface="+mn-lt"/>
                          <a:ea typeface="+mn-ea"/>
                          <a:cs typeface="+mn-cs"/>
                        </a:rPr>
                        <a:t>Cerebellar Cortex</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kern="1200" dirty="0" smtClean="0">
                          <a:solidFill>
                            <a:schemeClr val="accent2">
                              <a:lumMod val="75000"/>
                            </a:schemeClr>
                          </a:solidFill>
                          <a:latin typeface="+mn-lt"/>
                          <a:ea typeface="+mn-ea"/>
                          <a:cs typeface="+mn-cs"/>
                        </a:rPr>
                        <a:t>Cerebellar Nuclei</a:t>
                      </a:r>
                    </a:p>
                  </a:txBody>
                  <a:tcPr>
                    <a:solidFill>
                      <a:schemeClr val="bg1"/>
                    </a:solidFill>
                  </a:tcPr>
                </a:tc>
                <a:extLst>
                  <a:ext uri="{0D108BD9-81ED-4DB2-BD59-A6C34878D82A}">
                    <a16:rowId xmlns:a16="http://schemas.microsoft.com/office/drawing/2014/main" xmlns="" val="1842021690"/>
                  </a:ext>
                </a:extLst>
              </a:tr>
              <a:tr h="2394266">
                <a:tc>
                  <a:txBody>
                    <a:bodyPr/>
                    <a:lstStyle/>
                    <a:p>
                      <a:pPr marL="285750" indent="-285750">
                        <a:spcBef>
                          <a:spcPct val="20000"/>
                        </a:spcBef>
                        <a:buClr>
                          <a:schemeClr val="folHlink"/>
                        </a:buClr>
                        <a:buSzPct val="90000"/>
                        <a:buFont typeface="Arial" panose="020B0604020202020204" pitchFamily="34" charset="0"/>
                        <a:buChar char="•"/>
                        <a:defRPr/>
                      </a:pPr>
                      <a:r>
                        <a:rPr kumimoji="0" lang="en-US" altLang="ko-KR" sz="1800" kern="1200" dirty="0" smtClean="0">
                          <a:solidFill>
                            <a:schemeClr val="tx1"/>
                          </a:solidFill>
                          <a:latin typeface="+mn-lt"/>
                          <a:ea typeface="+mn-ea"/>
                          <a:cs typeface="+mn-cs"/>
                        </a:rPr>
                        <a:t>Molecular Layer</a:t>
                      </a:r>
                    </a:p>
                    <a:p>
                      <a:pPr marL="285750" indent="-285750">
                        <a:spcBef>
                          <a:spcPct val="20000"/>
                        </a:spcBef>
                        <a:buClr>
                          <a:schemeClr val="folHlink"/>
                        </a:buClr>
                        <a:buSzPct val="90000"/>
                        <a:buFont typeface="Arial" panose="020B0604020202020204" pitchFamily="34" charset="0"/>
                        <a:buChar char="•"/>
                        <a:defRPr/>
                      </a:pPr>
                      <a:r>
                        <a:rPr kumimoji="0" lang="en-US" altLang="ko-KR" sz="1800" kern="1200" dirty="0" smtClean="0">
                          <a:solidFill>
                            <a:schemeClr val="tx1"/>
                          </a:solidFill>
                          <a:latin typeface="+mn-lt"/>
                          <a:ea typeface="+mn-ea"/>
                          <a:cs typeface="+mn-cs"/>
                        </a:rPr>
                        <a:t>Purkinje Cell Layer</a:t>
                      </a:r>
                    </a:p>
                    <a:p>
                      <a:pPr marL="285750" indent="-285750">
                        <a:spcBef>
                          <a:spcPct val="20000"/>
                        </a:spcBef>
                        <a:buClr>
                          <a:schemeClr val="folHlink"/>
                        </a:buClr>
                        <a:buSzPct val="90000"/>
                        <a:buFont typeface="Arial" panose="020B0604020202020204" pitchFamily="34" charset="0"/>
                        <a:buChar char="•"/>
                        <a:defRPr/>
                      </a:pPr>
                      <a:r>
                        <a:rPr kumimoji="0" lang="en-US" altLang="ko-KR" sz="1800" kern="1200" dirty="0" smtClean="0">
                          <a:solidFill>
                            <a:schemeClr val="tx1"/>
                          </a:solidFill>
                          <a:latin typeface="+mn-lt"/>
                          <a:ea typeface="+mn-ea"/>
                          <a:cs typeface="+mn-cs"/>
                        </a:rPr>
                        <a:t>Granular Layer</a:t>
                      </a:r>
                    </a:p>
                    <a:p>
                      <a:pPr marL="285750" indent="-285750">
                        <a:spcBef>
                          <a:spcPct val="20000"/>
                        </a:spcBef>
                        <a:buClr>
                          <a:schemeClr val="folHlink"/>
                        </a:buClr>
                        <a:buSzPct val="90000"/>
                        <a:buFont typeface="Arial" panose="020B0604020202020204" pitchFamily="34" charset="0"/>
                        <a:buChar char="•"/>
                        <a:defRPr/>
                      </a:pPr>
                      <a:r>
                        <a:rPr kumimoji="0" lang="en-US" sz="1800" kern="1200" dirty="0" smtClean="0">
                          <a:solidFill>
                            <a:schemeClr val="tx1"/>
                          </a:solidFill>
                          <a:latin typeface="+mn-lt"/>
                          <a:ea typeface="+mn-ea"/>
                          <a:cs typeface="+mn-cs"/>
                        </a:rPr>
                        <a:t>Purkinje cells</a:t>
                      </a:r>
                    </a:p>
                    <a:p>
                      <a:pPr marL="285750" indent="-285750" eaLnBrk="1" hangingPunct="1">
                        <a:spcBef>
                          <a:spcPct val="20000"/>
                        </a:spcBef>
                        <a:buClr>
                          <a:schemeClr val="folHlink"/>
                        </a:buClr>
                        <a:buSzPct val="90000"/>
                        <a:buFont typeface="Arial" panose="020B0604020202020204" pitchFamily="34" charset="0"/>
                        <a:buChar char="•"/>
                        <a:defRPr/>
                      </a:pPr>
                      <a:r>
                        <a:rPr kumimoji="0" lang="en-US" sz="1800" kern="1200" dirty="0" smtClean="0">
                          <a:solidFill>
                            <a:schemeClr val="tx1"/>
                          </a:solidFill>
                          <a:latin typeface="+mn-lt"/>
                          <a:ea typeface="+mn-ea"/>
                          <a:cs typeface="+mn-cs"/>
                        </a:rPr>
                        <a:t>Basket cells</a:t>
                      </a:r>
                    </a:p>
                    <a:p>
                      <a:pPr marL="285750" indent="-285750" eaLnBrk="1" hangingPunct="1">
                        <a:spcBef>
                          <a:spcPct val="20000"/>
                        </a:spcBef>
                        <a:buClr>
                          <a:schemeClr val="folHlink"/>
                        </a:buClr>
                        <a:buSzPct val="90000"/>
                        <a:buFont typeface="Arial" panose="020B0604020202020204" pitchFamily="34" charset="0"/>
                        <a:buChar char="•"/>
                        <a:defRPr/>
                      </a:pPr>
                      <a:r>
                        <a:rPr kumimoji="0" lang="en-US" sz="1800" kern="1200" dirty="0" smtClean="0">
                          <a:solidFill>
                            <a:schemeClr val="tx1"/>
                          </a:solidFill>
                          <a:latin typeface="+mn-lt"/>
                          <a:ea typeface="+mn-ea"/>
                          <a:cs typeface="+mn-cs"/>
                        </a:rPr>
                        <a:t>Golgi cells              </a:t>
                      </a:r>
                    </a:p>
                    <a:p>
                      <a:pPr marL="285750" indent="-285750" eaLnBrk="1" hangingPunct="1">
                        <a:spcBef>
                          <a:spcPct val="20000"/>
                        </a:spcBef>
                        <a:buClr>
                          <a:schemeClr val="folHlink"/>
                        </a:buClr>
                        <a:buSzPct val="90000"/>
                        <a:buFont typeface="Arial" panose="020B0604020202020204" pitchFamily="34" charset="0"/>
                        <a:buChar char="•"/>
                        <a:defRPr/>
                      </a:pPr>
                      <a:r>
                        <a:rPr kumimoji="0" lang="en-US" sz="1800" kern="1200" dirty="0" smtClean="0">
                          <a:solidFill>
                            <a:schemeClr val="tx1"/>
                          </a:solidFill>
                          <a:latin typeface="+mn-lt"/>
                          <a:ea typeface="+mn-ea"/>
                          <a:cs typeface="+mn-cs"/>
                        </a:rPr>
                        <a:t>Stellate cells </a:t>
                      </a:r>
                    </a:p>
                  </a:txBody>
                  <a:tcPr>
                    <a:solidFill>
                      <a:schemeClr val="bg1"/>
                    </a:solidFill>
                  </a:tcPr>
                </a:tc>
                <a:tc>
                  <a:txBody>
                    <a:bodyPr/>
                    <a:lstStyle/>
                    <a:p>
                      <a:pPr marL="285750" indent="-285750" algn="l" rtl="0" eaLnBrk="1" latinLnBrk="0" hangingPunct="1">
                        <a:spcBef>
                          <a:spcPct val="20000"/>
                        </a:spcBef>
                        <a:buClr>
                          <a:schemeClr val="folHlink"/>
                        </a:buClr>
                        <a:buSzPct val="90000"/>
                        <a:buFont typeface="Arial" panose="020B0604020202020204" pitchFamily="34" charset="0"/>
                        <a:buChar char="•"/>
                        <a:defRPr/>
                      </a:pPr>
                      <a:r>
                        <a:rPr kumimoji="0" lang="en-US" altLang="ko-KR" sz="1800" kern="1200" dirty="0" smtClean="0">
                          <a:solidFill>
                            <a:schemeClr val="tx1"/>
                          </a:solidFill>
                          <a:latin typeface="+mn-lt"/>
                          <a:ea typeface="+mn-ea"/>
                          <a:cs typeface="+mn-cs"/>
                        </a:rPr>
                        <a:t>Dentate Nucleus       </a:t>
                      </a:r>
                    </a:p>
                    <a:p>
                      <a:pPr marL="285750" indent="-285750" algn="l" rtl="0" eaLnBrk="1" latinLnBrk="0" hangingPunct="1">
                        <a:spcBef>
                          <a:spcPct val="20000"/>
                        </a:spcBef>
                        <a:buClr>
                          <a:schemeClr val="folHlink"/>
                        </a:buClr>
                        <a:buSzPct val="90000"/>
                        <a:buFont typeface="Arial" panose="020B0604020202020204" pitchFamily="34" charset="0"/>
                        <a:buChar char="•"/>
                        <a:defRPr/>
                      </a:pPr>
                      <a:r>
                        <a:rPr kumimoji="0" lang="en-US" altLang="ko-KR" sz="1800" kern="1200" dirty="0" smtClean="0">
                          <a:solidFill>
                            <a:schemeClr val="tx1"/>
                          </a:solidFill>
                          <a:latin typeface="+mn-lt"/>
                          <a:ea typeface="+mn-ea"/>
                          <a:cs typeface="+mn-cs"/>
                        </a:rPr>
                        <a:t>Globose Nucleus</a:t>
                      </a:r>
                    </a:p>
                    <a:p>
                      <a:pPr marL="285750" indent="-285750" algn="l" rtl="0" eaLnBrk="1" latinLnBrk="0" hangingPunct="1">
                        <a:spcBef>
                          <a:spcPct val="20000"/>
                        </a:spcBef>
                        <a:buClr>
                          <a:schemeClr val="folHlink"/>
                        </a:buClr>
                        <a:buSzPct val="90000"/>
                        <a:buFont typeface="Arial" panose="020B0604020202020204" pitchFamily="34" charset="0"/>
                        <a:buChar char="•"/>
                        <a:defRPr/>
                      </a:pPr>
                      <a:r>
                        <a:rPr kumimoji="0" lang="en-US" altLang="ko-KR" sz="1800" kern="1200" dirty="0" smtClean="0">
                          <a:solidFill>
                            <a:schemeClr val="tx1"/>
                          </a:solidFill>
                          <a:latin typeface="+mn-lt"/>
                          <a:ea typeface="+mn-ea"/>
                          <a:cs typeface="+mn-cs"/>
                        </a:rPr>
                        <a:t>Emboliform Nucleus </a:t>
                      </a:r>
                    </a:p>
                    <a:p>
                      <a:pPr marL="285750" indent="-285750" algn="l" rtl="0" eaLnBrk="1" latinLnBrk="0" hangingPunct="1">
                        <a:spcBef>
                          <a:spcPct val="20000"/>
                        </a:spcBef>
                        <a:buClr>
                          <a:schemeClr val="folHlink"/>
                        </a:buClr>
                        <a:buSzPct val="90000"/>
                        <a:buFont typeface="Arial" panose="020B0604020202020204" pitchFamily="34" charset="0"/>
                        <a:buChar char="•"/>
                        <a:defRPr/>
                      </a:pPr>
                      <a:r>
                        <a:rPr kumimoji="0" lang="en-US" altLang="ko-KR" sz="1800" kern="1200" dirty="0" smtClean="0">
                          <a:solidFill>
                            <a:schemeClr val="tx1"/>
                          </a:solidFill>
                          <a:latin typeface="+mn-lt"/>
                          <a:ea typeface="+mn-ea"/>
                          <a:cs typeface="+mn-cs"/>
                        </a:rPr>
                        <a:t>Fastigial  Nuclei </a:t>
                      </a:r>
                    </a:p>
                    <a:p>
                      <a:pPr marL="285750" indent="-285750" algn="l" rtl="0" eaLnBrk="1" latinLnBrk="0" hangingPunct="1">
                        <a:spcBef>
                          <a:spcPct val="20000"/>
                        </a:spcBef>
                        <a:buClr>
                          <a:schemeClr val="folHlink"/>
                        </a:buClr>
                        <a:buSzPct val="90000"/>
                        <a:buFont typeface="Arial" panose="020B0604020202020204" pitchFamily="34" charset="0"/>
                        <a:buChar char="•"/>
                        <a:defRPr/>
                      </a:pPr>
                      <a:r>
                        <a:rPr kumimoji="0" lang="en-US" sz="1800" kern="1200" dirty="0" smtClean="0">
                          <a:solidFill>
                            <a:schemeClr val="tx1"/>
                          </a:solidFill>
                          <a:latin typeface="+mn-lt"/>
                          <a:ea typeface="+mn-ea"/>
                          <a:cs typeface="+mn-cs"/>
                        </a:rPr>
                        <a:t>Granular cells </a:t>
                      </a:r>
                      <a:r>
                        <a:rPr kumimoji="0" lang="en-US" sz="1800" kern="1200" dirty="0" smtClean="0">
                          <a:solidFill>
                            <a:schemeClr val="tx1"/>
                          </a:solidFill>
                          <a:latin typeface="+mn-lt"/>
                          <a:ea typeface="+mn-ea"/>
                          <a:cs typeface="+mn-cs"/>
                          <a:sym typeface="Wingdings" pitchFamily="2" charset="2"/>
                        </a:rPr>
                        <a:t> Glutamate…</a:t>
                      </a:r>
                      <a:r>
                        <a:rPr kumimoji="0" lang="en-US" sz="1800" kern="1200" dirty="0" err="1" smtClean="0">
                          <a:solidFill>
                            <a:schemeClr val="tx1"/>
                          </a:solidFill>
                          <a:latin typeface="+mn-lt"/>
                          <a:ea typeface="+mn-ea"/>
                          <a:cs typeface="+mn-cs"/>
                          <a:sym typeface="Wingdings" pitchFamily="2" charset="2"/>
                        </a:rPr>
                        <a:t>Exci</a:t>
                      </a:r>
                      <a:endParaRPr kumimoji="0" lang="en-US" sz="1800" kern="1200" dirty="0" smtClean="0">
                        <a:solidFill>
                          <a:schemeClr val="tx1"/>
                        </a:solidFill>
                        <a:latin typeface="+mn-lt"/>
                        <a:ea typeface="+mn-ea"/>
                        <a:cs typeface="+mn-cs"/>
                        <a:sym typeface="Wingdings" pitchFamily="2" charset="2"/>
                      </a:endParaRPr>
                    </a:p>
                    <a:p>
                      <a:pPr marL="285750" indent="-285750" algn="l" rtl="0" eaLnBrk="1" latinLnBrk="0" hangingPunct="1">
                        <a:spcBef>
                          <a:spcPct val="20000"/>
                        </a:spcBef>
                        <a:buClr>
                          <a:schemeClr val="folHlink"/>
                        </a:buClr>
                        <a:buSzPct val="90000"/>
                        <a:buFont typeface="Arial" panose="020B0604020202020204" pitchFamily="34" charset="0"/>
                        <a:buChar char="•"/>
                        <a:defRPr/>
                      </a:pPr>
                      <a:r>
                        <a:rPr kumimoji="0" lang="en-US" sz="1800" kern="1200" dirty="0" smtClean="0">
                          <a:solidFill>
                            <a:schemeClr val="tx1"/>
                          </a:solidFill>
                          <a:latin typeface="+mn-lt"/>
                          <a:ea typeface="+mn-ea"/>
                          <a:cs typeface="+mn-cs"/>
                          <a:sym typeface="Wingdings" pitchFamily="2" charset="2"/>
                        </a:rPr>
                        <a:t>Stellate </a:t>
                      </a:r>
                    </a:p>
                    <a:p>
                      <a:pPr marL="285750" indent="-285750" algn="l" rtl="0" eaLnBrk="1" latinLnBrk="0" hangingPunct="1">
                        <a:spcBef>
                          <a:spcPct val="20000"/>
                        </a:spcBef>
                        <a:buClr>
                          <a:schemeClr val="folHlink"/>
                        </a:buClr>
                        <a:buSzPct val="90000"/>
                        <a:buFont typeface="Arial" panose="020B0604020202020204" pitchFamily="34" charset="0"/>
                        <a:buChar char="•"/>
                        <a:defRPr/>
                      </a:pPr>
                      <a:r>
                        <a:rPr kumimoji="0" lang="en-US" altLang="ko-KR" sz="1800" kern="1200" dirty="0" smtClean="0">
                          <a:solidFill>
                            <a:srgbClr val="FF0000"/>
                          </a:solidFill>
                          <a:latin typeface="+mn-lt"/>
                          <a:ea typeface="+mn-ea"/>
                          <a:cs typeface="+mn-cs"/>
                        </a:rPr>
                        <a:t>Globose and Emboliform also known as </a:t>
                      </a:r>
                      <a:r>
                        <a:rPr kumimoji="0" lang="en-US" altLang="ko-KR" sz="1800" kern="1200" dirty="0" err="1" smtClean="0">
                          <a:solidFill>
                            <a:srgbClr val="FF0000"/>
                          </a:solidFill>
                          <a:latin typeface="+mn-lt"/>
                          <a:ea typeface="+mn-ea"/>
                          <a:cs typeface="+mn-cs"/>
                        </a:rPr>
                        <a:t>interpositus</a:t>
                      </a:r>
                      <a:r>
                        <a:rPr kumimoji="0" lang="en-US" altLang="ko-KR" sz="1800" kern="1200" dirty="0" smtClean="0">
                          <a:solidFill>
                            <a:srgbClr val="FF0000"/>
                          </a:solidFill>
                          <a:latin typeface="+mn-lt"/>
                          <a:ea typeface="+mn-ea"/>
                          <a:cs typeface="+mn-cs"/>
                        </a:rPr>
                        <a:t> nucleus.</a:t>
                      </a:r>
                      <a:endParaRPr kumimoji="0" lang="en-US" sz="1800" kern="1200" dirty="0">
                        <a:solidFill>
                          <a:srgbClr val="FF0000"/>
                        </a:solidFill>
                        <a:latin typeface="+mn-lt"/>
                        <a:ea typeface="+mn-ea"/>
                        <a:cs typeface="+mn-cs"/>
                      </a:endParaRPr>
                    </a:p>
                  </a:txBody>
                  <a:tcPr>
                    <a:solidFill>
                      <a:schemeClr val="bg1"/>
                    </a:solidFill>
                  </a:tcPr>
                </a:tc>
                <a:extLst>
                  <a:ext uri="{0D108BD9-81ED-4DB2-BD59-A6C34878D82A}">
                    <a16:rowId xmlns:a16="http://schemas.microsoft.com/office/drawing/2014/main" xmlns="" val="2264217868"/>
                  </a:ext>
                </a:extLst>
              </a:tr>
            </a:tbl>
          </a:graphicData>
        </a:graphic>
      </p:graphicFrame>
      <p:sp>
        <p:nvSpPr>
          <p:cNvPr id="8" name="Right Brace 7"/>
          <p:cNvSpPr/>
          <p:nvPr/>
        </p:nvSpPr>
        <p:spPr>
          <a:xfrm>
            <a:off x="3646140" y="3501008"/>
            <a:ext cx="360040"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4006180" y="3856402"/>
            <a:ext cx="1659237" cy="369332"/>
          </a:xfrm>
          <a:prstGeom prst="rect">
            <a:avLst/>
          </a:prstGeom>
        </p:spPr>
        <p:txBody>
          <a:bodyPr wrap="none">
            <a:spAutoFit/>
          </a:bodyPr>
          <a:lstStyle/>
          <a:p>
            <a:pPr>
              <a:spcBef>
                <a:spcPct val="20000"/>
              </a:spcBef>
              <a:buClr>
                <a:schemeClr val="folHlink"/>
              </a:buClr>
              <a:buSzPct val="90000"/>
              <a:defRPr/>
            </a:pPr>
            <a:r>
              <a:rPr lang="en-US" sz="1800" dirty="0" smtClean="0"/>
              <a:t>GABA…Inhabit</a:t>
            </a:r>
            <a:endParaRPr lang="en-US" sz="1800" dirty="0"/>
          </a:p>
        </p:txBody>
      </p:sp>
      <p:pic>
        <p:nvPicPr>
          <p:cNvPr id="10" name="Picture 9"/>
          <p:cNvPicPr>
            <a:picLocks noChangeAspect="1"/>
          </p:cNvPicPr>
          <p:nvPr/>
        </p:nvPicPr>
        <p:blipFill>
          <a:blip r:embed="rId2"/>
          <a:stretch>
            <a:fillRect/>
          </a:stretch>
        </p:blipFill>
        <p:spPr>
          <a:xfrm>
            <a:off x="9579469" y="0"/>
            <a:ext cx="2621507" cy="377985"/>
          </a:xfrm>
          <a:prstGeom prst="rect">
            <a:avLst/>
          </a:prstGeom>
        </p:spPr>
      </p:pic>
    </p:spTree>
    <p:extLst>
      <p:ext uri="{BB962C8B-B14F-4D97-AF65-F5344CB8AC3E}">
        <p14:creationId xmlns:p14="http://schemas.microsoft.com/office/powerpoint/2010/main" val="82902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Functional divisions of the cerebellum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804" y="2198"/>
            <a:ext cx="26209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460" y="1200125"/>
            <a:ext cx="11115250" cy="338554"/>
          </a:xfrm>
          <a:prstGeom prst="rect">
            <a:avLst/>
          </a:prstGeom>
          <a:noFill/>
        </p:spPr>
        <p:txBody>
          <a:bodyPr wrap="square" rtlCol="0">
            <a:spAutoFit/>
          </a:bodyPr>
          <a:lstStyle/>
          <a:p>
            <a:r>
              <a:rPr lang="en-US" sz="1600" spc="-5" dirty="0">
                <a:solidFill>
                  <a:schemeClr val="accent2">
                    <a:lumMod val="75000"/>
                  </a:schemeClr>
                </a:solidFill>
                <a:cs typeface="Arabic Typesetting"/>
              </a:rPr>
              <a:t>Functionally speaking , the Cerebellum is divided into </a:t>
            </a:r>
            <a:r>
              <a:rPr lang="en-US" sz="1600" spc="-5" dirty="0">
                <a:solidFill>
                  <a:schemeClr val="accent4">
                    <a:lumMod val="75000"/>
                  </a:schemeClr>
                </a:solidFill>
                <a:cs typeface="Arabic Typesetting"/>
              </a:rPr>
              <a:t>3</a:t>
            </a:r>
            <a:r>
              <a:rPr lang="en-US" sz="1600" spc="-5" dirty="0">
                <a:solidFill>
                  <a:schemeClr val="accent2">
                    <a:lumMod val="75000"/>
                  </a:schemeClr>
                </a:solidFill>
                <a:cs typeface="Arabic Typesetting"/>
              </a:rPr>
              <a:t> </a:t>
            </a:r>
            <a:r>
              <a:rPr lang="en-US" sz="1600" spc="-5" dirty="0" smtClean="0">
                <a:solidFill>
                  <a:schemeClr val="accent2">
                    <a:lumMod val="75000"/>
                  </a:schemeClr>
                </a:solidFill>
                <a:cs typeface="Arabic Typesetting"/>
              </a:rPr>
              <a:t>parts:  </a:t>
            </a:r>
            <a:r>
              <a:rPr lang="en-US" sz="1600" spc="-5" dirty="0" err="1">
                <a:solidFill>
                  <a:schemeClr val="bg2">
                    <a:lumMod val="75000"/>
                  </a:schemeClr>
                </a:solidFill>
                <a:cs typeface="Arabic Typesetting"/>
              </a:rPr>
              <a:t>Neocerebellum</a:t>
            </a:r>
            <a:r>
              <a:rPr lang="en-US" sz="1600" spc="-5" dirty="0">
                <a:solidFill>
                  <a:schemeClr val="accent2">
                    <a:lumMod val="75000"/>
                  </a:schemeClr>
                </a:solidFill>
                <a:cs typeface="Arabic Typesetting"/>
              </a:rPr>
              <a:t> , </a:t>
            </a:r>
            <a:r>
              <a:rPr lang="en-US" sz="1600" spc="-5" dirty="0" err="1">
                <a:solidFill>
                  <a:schemeClr val="bg2">
                    <a:lumMod val="75000"/>
                  </a:schemeClr>
                </a:solidFill>
                <a:cs typeface="Arabic Typesetting"/>
              </a:rPr>
              <a:t>Spinocerebellum</a:t>
            </a:r>
            <a:r>
              <a:rPr lang="en-US" sz="1600" spc="-5" dirty="0">
                <a:solidFill>
                  <a:schemeClr val="bg2">
                    <a:lumMod val="75000"/>
                  </a:schemeClr>
                </a:solidFill>
                <a:cs typeface="Arabic Typesetting"/>
              </a:rPr>
              <a:t> </a:t>
            </a:r>
            <a:r>
              <a:rPr lang="en-US" sz="1600" spc="-5" dirty="0" smtClean="0">
                <a:solidFill>
                  <a:schemeClr val="accent2">
                    <a:lumMod val="75000"/>
                  </a:schemeClr>
                </a:solidFill>
                <a:cs typeface="Arabic Typesetting"/>
              </a:rPr>
              <a:t>&amp; </a:t>
            </a:r>
            <a:r>
              <a:rPr lang="en-US" sz="1600" spc="-5" dirty="0" err="1">
                <a:solidFill>
                  <a:schemeClr val="bg2">
                    <a:lumMod val="75000"/>
                  </a:schemeClr>
                </a:solidFill>
                <a:cs typeface="Arabic Typesetting"/>
              </a:rPr>
              <a:t>Vestibulocerebellum</a:t>
            </a:r>
            <a:r>
              <a:rPr lang="en-US" sz="1600" spc="-5" dirty="0">
                <a:solidFill>
                  <a:schemeClr val="bg2">
                    <a:lumMod val="75000"/>
                  </a:schemeClr>
                </a:solidFill>
                <a:cs typeface="Arabic Typesetting"/>
              </a:rPr>
              <a:t>.</a:t>
            </a:r>
          </a:p>
        </p:txBody>
      </p:sp>
      <p:graphicFrame>
        <p:nvGraphicFramePr>
          <p:cNvPr id="7" name="Group 116"/>
          <p:cNvGraphicFramePr>
            <a:graphicFrameLocks/>
          </p:cNvGraphicFramePr>
          <p:nvPr>
            <p:extLst>
              <p:ext uri="{D42A27DB-BD31-4B8C-83A1-F6EECF244321}">
                <p14:modId xmlns:p14="http://schemas.microsoft.com/office/powerpoint/2010/main" val="1408072825"/>
              </p:ext>
            </p:extLst>
          </p:nvPr>
        </p:nvGraphicFramePr>
        <p:xfrm>
          <a:off x="1117539" y="1702906"/>
          <a:ext cx="9953783" cy="4489217"/>
        </p:xfrm>
        <a:graphic>
          <a:graphicData uri="http://schemas.openxmlformats.org/drawingml/2006/table">
            <a:tbl>
              <a:tblPr rtl="1">
                <a:tableStyleId>{5DA37D80-6434-44D0-A028-1B22A696006F}</a:tableStyleId>
              </a:tblPr>
              <a:tblGrid>
                <a:gridCol w="2103065">
                  <a:extLst>
                    <a:ext uri="{9D8B030D-6E8A-4147-A177-3AD203B41FA5}">
                      <a16:colId xmlns:a16="http://schemas.microsoft.com/office/drawing/2014/main" xmlns="" val="20000"/>
                    </a:ext>
                  </a:extLst>
                </a:gridCol>
                <a:gridCol w="1344227">
                  <a:extLst>
                    <a:ext uri="{9D8B030D-6E8A-4147-A177-3AD203B41FA5}">
                      <a16:colId xmlns:a16="http://schemas.microsoft.com/office/drawing/2014/main" xmlns="" val="20001"/>
                    </a:ext>
                  </a:extLst>
                </a:gridCol>
                <a:gridCol w="1792137">
                  <a:extLst>
                    <a:ext uri="{9D8B030D-6E8A-4147-A177-3AD203B41FA5}">
                      <a16:colId xmlns:a16="http://schemas.microsoft.com/office/drawing/2014/main" xmlns="" val="20002"/>
                    </a:ext>
                  </a:extLst>
                </a:gridCol>
                <a:gridCol w="1837797">
                  <a:extLst>
                    <a:ext uri="{9D8B030D-6E8A-4147-A177-3AD203B41FA5}">
                      <a16:colId xmlns:a16="http://schemas.microsoft.com/office/drawing/2014/main" xmlns="" val="20003"/>
                    </a:ext>
                  </a:extLst>
                </a:gridCol>
                <a:gridCol w="1426865">
                  <a:extLst>
                    <a:ext uri="{9D8B030D-6E8A-4147-A177-3AD203B41FA5}">
                      <a16:colId xmlns:a16="http://schemas.microsoft.com/office/drawing/2014/main" xmlns="" val="20004"/>
                    </a:ext>
                  </a:extLst>
                </a:gridCol>
                <a:gridCol w="1449692">
                  <a:extLst>
                    <a:ext uri="{9D8B030D-6E8A-4147-A177-3AD203B41FA5}">
                      <a16:colId xmlns:a16="http://schemas.microsoft.com/office/drawing/2014/main" xmlns="" val="20005"/>
                    </a:ext>
                  </a:extLst>
                </a:gridCol>
              </a:tblGrid>
              <a:tr h="4787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500" kern="1200" spc="-5" dirty="0" smtClean="0">
                        <a:solidFill>
                          <a:schemeClr val="accent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400" kern="1200" spc="-5" dirty="0" smtClean="0">
                          <a:solidFill>
                            <a:schemeClr val="accent2">
                              <a:lumMod val="75000"/>
                            </a:schemeClr>
                          </a:solidFill>
                          <a:latin typeface="+mn-lt"/>
                          <a:ea typeface="+mn-ea"/>
                          <a:cs typeface="Arabic Typesetting"/>
                        </a:rPr>
                        <a:t>Function</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500" kern="1200" spc="-5" dirty="0" smtClean="0">
                        <a:solidFill>
                          <a:schemeClr val="accent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accent2">
                              <a:lumMod val="75000"/>
                            </a:schemeClr>
                          </a:solidFill>
                          <a:latin typeface="+mn-lt"/>
                          <a:ea typeface="+mn-ea"/>
                          <a:cs typeface="Arabic Typesetting"/>
                        </a:rPr>
                        <a:t>Outputs</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500" kern="1200" spc="-5" dirty="0" smtClean="0">
                        <a:solidFill>
                          <a:schemeClr val="accent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accent2">
                              <a:lumMod val="75000"/>
                            </a:schemeClr>
                          </a:solidFill>
                          <a:latin typeface="+mn-lt"/>
                          <a:ea typeface="+mn-ea"/>
                          <a:cs typeface="Arabic Typesetting"/>
                        </a:rPr>
                        <a:t>Inputs</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500" kern="1200" spc="-5" dirty="0" smtClean="0">
                        <a:solidFill>
                          <a:schemeClr val="accent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accent2">
                              <a:lumMod val="75000"/>
                            </a:schemeClr>
                          </a:solidFill>
                          <a:latin typeface="+mn-lt"/>
                          <a:ea typeface="+mn-ea"/>
                          <a:cs typeface="Arabic Typesetting"/>
                        </a:rPr>
                        <a:t>Cortex</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500" kern="1200" spc="-5" dirty="0" smtClean="0">
                        <a:solidFill>
                          <a:schemeClr val="accent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accent2">
                              <a:lumMod val="75000"/>
                            </a:schemeClr>
                          </a:solidFill>
                          <a:latin typeface="+mn-lt"/>
                          <a:ea typeface="+mn-ea"/>
                          <a:cs typeface="Arabic Typesetting"/>
                        </a:rPr>
                        <a:t>Nuclei</a:t>
                      </a:r>
                    </a:p>
                  </a:txBody>
                  <a:tcPr marT="45722" marB="45722" horzOverflow="overflow"/>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500" kern="1200" spc="-5" dirty="0" smtClean="0">
                        <a:solidFill>
                          <a:schemeClr val="accent2">
                            <a:lumMod val="75000"/>
                          </a:schemeClr>
                        </a:solidFill>
                        <a:latin typeface="+mn-lt"/>
                        <a:ea typeface="+mn-ea"/>
                        <a:cs typeface="Arabic Typesetting"/>
                      </a:endParaRPr>
                    </a:p>
                    <a:p>
                      <a:pPr marL="0" marR="0" lvl="0" indent="0" algn="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err="1" smtClean="0">
                          <a:solidFill>
                            <a:schemeClr val="accent2">
                              <a:lumMod val="75000"/>
                            </a:schemeClr>
                          </a:solidFill>
                          <a:latin typeface="+mn-lt"/>
                          <a:ea typeface="+mn-ea"/>
                          <a:cs typeface="Arabic Typesetting"/>
                        </a:rPr>
                        <a:t>CerebellumLobe</a:t>
                      </a:r>
                      <a:endParaRPr lang="en-US" sz="1400" kern="1200" spc="-5" dirty="0" smtClean="0">
                        <a:solidFill>
                          <a:schemeClr val="accent2">
                            <a:lumMod val="75000"/>
                          </a:schemeClr>
                        </a:solidFill>
                        <a:latin typeface="+mn-lt"/>
                        <a:ea typeface="+mn-ea"/>
                        <a:cs typeface="Arabic Typesetting"/>
                      </a:endParaRPr>
                    </a:p>
                  </a:txBody>
                  <a:tcPr marT="45722" marB="45722" horzOverflow="overflow"/>
                </a:tc>
                <a:extLst>
                  <a:ext uri="{0D108BD9-81ED-4DB2-BD59-A6C34878D82A}">
                    <a16:rowId xmlns:a16="http://schemas.microsoft.com/office/drawing/2014/main" xmlns="" val="10000"/>
                  </a:ext>
                </a:extLst>
              </a:tr>
              <a:tr h="13832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400" kern="1200" spc="-5" dirty="0" smtClean="0">
                          <a:solidFill>
                            <a:schemeClr val="tx1"/>
                          </a:solidFill>
                          <a:latin typeface="+mn-lt"/>
                          <a:ea typeface="+mn-ea"/>
                          <a:cs typeface="Arabic Typesetting"/>
                        </a:rPr>
                        <a:t>Muscle tone, posture &amp; coordination of movements</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SCP to Red Nucleus,</a:t>
                      </a:r>
                      <a:r>
                        <a:rPr lang="en-US" sz="1400" kern="1200" spc="-5" baseline="0" dirty="0" smtClean="0">
                          <a:solidFill>
                            <a:schemeClr val="tx1"/>
                          </a:solidFill>
                          <a:latin typeface="+mn-lt"/>
                          <a:ea typeface="+mn-ea"/>
                          <a:cs typeface="Arabic Typesetting"/>
                        </a:rPr>
                        <a:t> </a:t>
                      </a:r>
                      <a:r>
                        <a:rPr lang="en-US" sz="1400" kern="1200" spc="-5" dirty="0" smtClean="0">
                          <a:solidFill>
                            <a:schemeClr val="tx1"/>
                          </a:solidFill>
                          <a:latin typeface="+mn-lt"/>
                          <a:ea typeface="+mn-ea"/>
                          <a:cs typeface="Arabic Typesetting"/>
                        </a:rPr>
                        <a:t>Fastigial to RF</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Spinal and brainstem </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paths</a:t>
                      </a: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Vermis &amp; Medial portions of Cerebellar hemispheres</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Interposed,</a:t>
                      </a:r>
                      <a:r>
                        <a:rPr lang="en-US" sz="1400" kern="1200" spc="-5" baseline="0" dirty="0" smtClean="0">
                          <a:solidFill>
                            <a:schemeClr val="tx1"/>
                          </a:solidFill>
                          <a:latin typeface="+mn-lt"/>
                          <a:ea typeface="+mn-ea"/>
                          <a:cs typeface="Arabic Typesetting"/>
                        </a:rPr>
                        <a:t> </a:t>
                      </a:r>
                      <a:r>
                        <a:rPr lang="en-US" sz="1400" kern="1200" spc="-5" dirty="0" smtClean="0">
                          <a:solidFill>
                            <a:schemeClr val="tx1"/>
                          </a:solidFill>
                          <a:latin typeface="+mn-lt"/>
                          <a:ea typeface="+mn-ea"/>
                          <a:cs typeface="Arabic Typesetting"/>
                        </a:rPr>
                        <a:t>Fastigial</a:t>
                      </a: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bg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bg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err="1" smtClean="0">
                          <a:solidFill>
                            <a:schemeClr val="bg2">
                              <a:lumMod val="75000"/>
                            </a:schemeClr>
                          </a:solidFill>
                          <a:latin typeface="+mn-lt"/>
                          <a:ea typeface="+mn-ea"/>
                          <a:cs typeface="Arabic Typesetting"/>
                        </a:rPr>
                        <a:t>Paleocerebellum</a:t>
                      </a:r>
                      <a:endParaRPr lang="en-US" sz="1400" kern="1200" spc="-5" dirty="0" smtClean="0">
                        <a:solidFill>
                          <a:schemeClr val="bg2">
                            <a:lumMod val="75000"/>
                          </a:schemeClr>
                        </a:solidFill>
                        <a:latin typeface="+mn-lt"/>
                        <a:ea typeface="+mn-ea"/>
                        <a:cs typeface="Arabic Typesetting"/>
                      </a:endParaRPr>
                    </a:p>
                  </a:txBody>
                  <a:tcPr marT="45722" marB="45722" horzOverflow="overflow"/>
                </a:tc>
                <a:extLst>
                  <a:ext uri="{0D108BD9-81ED-4DB2-BD59-A6C34878D82A}">
                    <a16:rowId xmlns:a16="http://schemas.microsoft.com/office/drawing/2014/main" xmlns="" val="10001"/>
                  </a:ext>
                </a:extLst>
              </a:tr>
              <a:tr h="15543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400" kern="1200" spc="-5" dirty="0" smtClean="0">
                          <a:solidFill>
                            <a:schemeClr val="tx1"/>
                          </a:solidFill>
                          <a:latin typeface="+mn-lt"/>
                          <a:ea typeface="+mn-ea"/>
                          <a:cs typeface="Arabic Typesetting"/>
                        </a:rPr>
                        <a:t>Planning and executive of voluntary &amp; </a:t>
                      </a:r>
                      <a:r>
                        <a:rPr kumimoji="0" lang="en-US" sz="1400" kern="1200" spc="-5" dirty="0" err="1" smtClean="0">
                          <a:solidFill>
                            <a:schemeClr val="tx1"/>
                          </a:solidFill>
                          <a:latin typeface="+mn-lt"/>
                          <a:ea typeface="+mn-ea"/>
                          <a:cs typeface="Arabic Typesetting"/>
                        </a:rPr>
                        <a:t>skilledhand</a:t>
                      </a:r>
                      <a:r>
                        <a:rPr kumimoji="0" lang="en-US" sz="1400" kern="1200" spc="-5" dirty="0" smtClean="0">
                          <a:solidFill>
                            <a:schemeClr val="tx1"/>
                          </a:solidFill>
                          <a:latin typeface="+mn-lt"/>
                          <a:ea typeface="+mn-ea"/>
                          <a:cs typeface="Arabic Typesetting"/>
                        </a:rPr>
                        <a:t> movements</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SCP</a:t>
                      </a: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err="1" smtClean="0">
                          <a:solidFill>
                            <a:schemeClr val="tx1"/>
                          </a:solidFill>
                          <a:latin typeface="+mn-lt"/>
                          <a:ea typeface="+mn-ea"/>
                          <a:cs typeface="Arabic Typesetting"/>
                        </a:rPr>
                        <a:t>Corticopontine</a:t>
                      </a:r>
                      <a:r>
                        <a:rPr lang="en-US" sz="1400" kern="1200" spc="-5" dirty="0" smtClean="0">
                          <a:solidFill>
                            <a:schemeClr val="tx1"/>
                          </a:solidFill>
                          <a:latin typeface="+mn-lt"/>
                          <a:ea typeface="+mn-ea"/>
                          <a:cs typeface="Arabic Typesetting"/>
                        </a:rPr>
                        <a:t>,</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err="1" smtClean="0">
                          <a:solidFill>
                            <a:schemeClr val="tx1"/>
                          </a:solidFill>
                          <a:latin typeface="+mn-lt"/>
                          <a:ea typeface="+mn-ea"/>
                          <a:cs typeface="Arabic Typesetting"/>
                        </a:rPr>
                        <a:t>pontocerebellar</a:t>
                      </a:r>
                      <a:endParaRPr lang="en-US" sz="1400" kern="1200" spc="-5" dirty="0" smtClean="0">
                        <a:solidFill>
                          <a:schemeClr val="tx1"/>
                        </a:solidFill>
                        <a:latin typeface="+mn-lt"/>
                        <a:ea typeface="+mn-ea"/>
                        <a:cs typeface="Arabic Typesetting"/>
                      </a:endParaRP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Lateral portions</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of </a:t>
                      </a:r>
                      <a:r>
                        <a:rPr lang="en-US" sz="1400" kern="1200" spc="-5" dirty="0" err="1" smtClean="0">
                          <a:solidFill>
                            <a:schemeClr val="tx1"/>
                          </a:solidFill>
                          <a:latin typeface="+mn-lt"/>
                          <a:ea typeface="+mn-ea"/>
                          <a:cs typeface="Arabic Typesetting"/>
                        </a:rPr>
                        <a:t>Cerebellar</a:t>
                      </a:r>
                      <a:r>
                        <a:rPr lang="en-US" sz="1400" kern="1200" spc="-5" dirty="0" smtClean="0">
                          <a:solidFill>
                            <a:schemeClr val="tx1"/>
                          </a:solidFill>
                          <a:latin typeface="+mn-lt"/>
                          <a:ea typeface="+mn-ea"/>
                          <a:cs typeface="Arabic Typesetting"/>
                        </a:rPr>
                        <a:t> Hemisphere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txBody>
                  <a:tcPr marT="45722" marB="45722"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a:pPr>
                      <a:endParaRPr lang="en-US" sz="1400" kern="1200" spc="-5" dirty="0" smtClean="0">
                        <a:solidFill>
                          <a:schemeClr val="tx1"/>
                        </a:solidFill>
                        <a:latin typeface="+mn-lt"/>
                        <a:ea typeface="+mn-ea"/>
                        <a:cs typeface="Arabic Typesetting"/>
                      </a:endParaRP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a:pPr>
                      <a:endParaRPr lang="en-US" sz="1400" kern="1200" spc="-5" dirty="0" smtClean="0">
                        <a:solidFill>
                          <a:schemeClr val="tx1"/>
                        </a:solidFill>
                        <a:latin typeface="+mn-lt"/>
                        <a:ea typeface="+mn-ea"/>
                        <a:cs typeface="Arabic Typesetting"/>
                      </a:endParaRP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lang="en-US" sz="1400" kern="1200" spc="-5" dirty="0" smtClean="0">
                          <a:solidFill>
                            <a:schemeClr val="tx1"/>
                          </a:solidFill>
                          <a:latin typeface="+mn-lt"/>
                          <a:ea typeface="+mn-ea"/>
                          <a:cs typeface="Arabic Typesetting"/>
                        </a:rPr>
                        <a:t>Dentate</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endParaRPr lang="en-US" sz="1400" kern="1200" spc="-5" dirty="0" smtClean="0">
                        <a:solidFill>
                          <a:schemeClr val="bg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endParaRPr lang="en-US" sz="1400" kern="1200" spc="-5" dirty="0" smtClean="0">
                        <a:solidFill>
                          <a:schemeClr val="bg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lang="en-US" sz="1400" kern="1200" spc="-5" dirty="0" smtClean="0">
                          <a:solidFill>
                            <a:schemeClr val="bg2">
                              <a:lumMod val="75000"/>
                            </a:schemeClr>
                          </a:solidFill>
                          <a:latin typeface="+mn-lt"/>
                          <a:ea typeface="+mn-ea"/>
                          <a:cs typeface="Arabic Typesetting"/>
                        </a:rPr>
                        <a:t>Neo- cerebellum</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bg2">
                            <a:lumMod val="75000"/>
                          </a:schemeClr>
                        </a:solidFill>
                        <a:latin typeface="+mn-lt"/>
                        <a:ea typeface="+mn-ea"/>
                        <a:cs typeface="Arabic Typesetting"/>
                      </a:endParaRPr>
                    </a:p>
                  </a:txBody>
                  <a:tcPr marT="45722" marB="45722" horzOverflow="overflow"/>
                </a:tc>
                <a:extLst>
                  <a:ext uri="{0D108BD9-81ED-4DB2-BD59-A6C34878D82A}">
                    <a16:rowId xmlns:a16="http://schemas.microsoft.com/office/drawing/2014/main" xmlns="" val="10002"/>
                  </a:ext>
                </a:extLst>
              </a:tr>
              <a:tr h="95587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400" kern="1200" spc="-5" dirty="0" smtClean="0">
                          <a:solidFill>
                            <a:schemeClr val="tx1"/>
                          </a:solidFill>
                          <a:latin typeface="+mn-lt"/>
                          <a:ea typeface="+mn-ea"/>
                          <a:cs typeface="Arabic Typesetting"/>
                        </a:rPr>
                        <a:t>Balance, equilibrium  </a:t>
                      </a:r>
                    </a:p>
                  </a:txBody>
                  <a:tcPr marT="45722" marB="45722"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Vestibular nuclei,</a:t>
                      </a:r>
                      <a:r>
                        <a:rPr lang="en-US" sz="1400" kern="1200" spc="-5" baseline="0" dirty="0" smtClean="0">
                          <a:solidFill>
                            <a:schemeClr val="tx1"/>
                          </a:solidFill>
                          <a:latin typeface="+mn-lt"/>
                          <a:ea typeface="+mn-ea"/>
                          <a:cs typeface="Arabic Typesetting"/>
                        </a:rPr>
                        <a:t> </a:t>
                      </a:r>
                      <a:r>
                        <a:rPr lang="en-US" sz="1400" kern="1200" spc="-5" dirty="0" smtClean="0">
                          <a:solidFill>
                            <a:schemeClr val="tx1"/>
                          </a:solidFill>
                          <a:latin typeface="+mn-lt"/>
                          <a:ea typeface="+mn-ea"/>
                          <a:cs typeface="Arabic Typesetting"/>
                        </a:rPr>
                        <a:t>RF</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Vestibular nuclei</a:t>
                      </a: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err="1" smtClean="0">
                          <a:solidFill>
                            <a:schemeClr val="tx1"/>
                          </a:solidFill>
                          <a:latin typeface="+mn-lt"/>
                          <a:ea typeface="+mn-ea"/>
                          <a:cs typeface="Arabic Typesetting"/>
                        </a:rPr>
                        <a:t>Flocculonodular</a:t>
                      </a:r>
                      <a:endParaRPr lang="en-US" sz="1400" kern="1200" spc="-5" dirty="0" smtClean="0">
                        <a:solidFill>
                          <a:schemeClr val="tx1"/>
                        </a:solidFill>
                        <a:latin typeface="+mn-lt"/>
                        <a:ea typeface="+mn-ea"/>
                        <a:cs typeface="Arabic Typesetting"/>
                      </a:endParaRP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tx1"/>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tx1"/>
                          </a:solidFill>
                          <a:latin typeface="+mn-lt"/>
                          <a:ea typeface="+mn-ea"/>
                          <a:cs typeface="Arabic Typesetting"/>
                        </a:rPr>
                        <a:t>Fastigial</a:t>
                      </a:r>
                    </a:p>
                  </a:txBody>
                  <a:tcPr marT="45722" marB="45722"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bg2">
                            <a:lumMod val="75000"/>
                          </a:schemeClr>
                        </a:solidFill>
                        <a:latin typeface="+mn-lt"/>
                        <a:ea typeface="+mn-ea"/>
                        <a:cs typeface="Arabic Typesetting"/>
                      </a:endParaRP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bg2">
                              <a:lumMod val="75000"/>
                            </a:schemeClr>
                          </a:solidFill>
                          <a:latin typeface="+mn-lt"/>
                          <a:ea typeface="+mn-ea"/>
                          <a:cs typeface="Arabic Typesetting"/>
                        </a:rPr>
                        <a:t>Archi</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lang="en-US" sz="1400" kern="1200" spc="-5" dirty="0" smtClean="0">
                          <a:solidFill>
                            <a:schemeClr val="bg2">
                              <a:lumMod val="75000"/>
                            </a:schemeClr>
                          </a:solidFill>
                          <a:latin typeface="+mn-lt"/>
                          <a:ea typeface="+mn-ea"/>
                          <a:cs typeface="Arabic Typesetting"/>
                        </a:rPr>
                        <a:t>cerebellum</a:t>
                      </a:r>
                    </a:p>
                    <a:p>
                      <a:pPr marL="0" marR="0" lvl="0" indent="0" algn="ctr" defTabSz="914400" rtl="1" eaLnBrk="1" fontAlgn="base" latinLnBrk="0" hangingPunct="1">
                        <a:lnSpc>
                          <a:spcPct val="100000"/>
                        </a:lnSpc>
                        <a:spcBef>
                          <a:spcPct val="20000"/>
                        </a:spcBef>
                        <a:spcAft>
                          <a:spcPct val="0"/>
                        </a:spcAft>
                        <a:buClr>
                          <a:schemeClr val="hlink"/>
                        </a:buClr>
                        <a:buSzPct val="90000"/>
                        <a:buFont typeface="Wingdings" pitchFamily="2" charset="2"/>
                        <a:buNone/>
                        <a:tabLst/>
                      </a:pPr>
                      <a:endParaRPr lang="en-US" sz="1400" kern="1200" spc="-5" dirty="0" smtClean="0">
                        <a:solidFill>
                          <a:schemeClr val="bg2">
                            <a:lumMod val="75000"/>
                          </a:schemeClr>
                        </a:solidFill>
                        <a:latin typeface="+mn-lt"/>
                        <a:ea typeface="+mn-ea"/>
                        <a:cs typeface="Arabic Typesetting"/>
                      </a:endParaRPr>
                    </a:p>
                  </a:txBody>
                  <a:tcPr marT="45722" marB="45722" horzOverflow="overflow"/>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8647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804" y="2198"/>
            <a:ext cx="26209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srcRect l="4510" t="6039" r="3008" b="3359"/>
          <a:stretch/>
        </p:blipFill>
        <p:spPr>
          <a:xfrm>
            <a:off x="3034090" y="1311200"/>
            <a:ext cx="6120681" cy="4926401"/>
          </a:xfrm>
          <a:prstGeom prst="rect">
            <a:avLst/>
          </a:prstGeom>
        </p:spPr>
      </p:pic>
    </p:spTree>
    <p:extLst>
      <p:ext uri="{BB962C8B-B14F-4D97-AF65-F5344CB8AC3E}">
        <p14:creationId xmlns:p14="http://schemas.microsoft.com/office/powerpoint/2010/main" val="327726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object 3"/>
          <p:cNvSpPr/>
          <p:nvPr/>
        </p:nvSpPr>
        <p:spPr>
          <a:xfrm>
            <a:off x="609460" y="1772816"/>
            <a:ext cx="4188808" cy="4464496"/>
          </a:xfrm>
          <a:prstGeom prst="rect">
            <a:avLst/>
          </a:prstGeom>
          <a:blipFill>
            <a:blip r:embed="rId2" cstate="print"/>
            <a:srcRect/>
            <a:stretch>
              <a:fillRect l="-5557" t="-8621" r="-3715" b="-4609"/>
            </a:stretch>
          </a:blipFill>
        </p:spPr>
        <p:txBody>
          <a:bodyPr wrap="square" lIns="0" tIns="0" rIns="0" bIns="0" rtlCol="0"/>
          <a:lstStyle/>
          <a:p>
            <a:endParaRPr/>
          </a:p>
        </p:txBody>
      </p:sp>
      <p:sp>
        <p:nvSpPr>
          <p:cNvPr id="5" name="object 5"/>
          <p:cNvSpPr/>
          <p:nvPr/>
        </p:nvSpPr>
        <p:spPr>
          <a:xfrm>
            <a:off x="6754952" y="1772816"/>
            <a:ext cx="4836919" cy="4464496"/>
          </a:xfrm>
          <a:prstGeom prst="rect">
            <a:avLst/>
          </a:prstGeom>
          <a:blipFill>
            <a:blip r:embed="rId3" cstate="print"/>
            <a:stretch>
              <a:fillRect/>
            </a:stretch>
          </a:blipFill>
        </p:spPr>
        <p:txBody>
          <a:bodyPr wrap="square" lIns="0" tIns="0" rIns="0" bIns="0" rtlCol="0"/>
          <a:lstStyle/>
          <a:p>
            <a:endParaRPr/>
          </a:p>
        </p:txBody>
      </p:sp>
      <p:sp>
        <p:nvSpPr>
          <p:cNvPr id="6" name="TextBox 5"/>
          <p:cNvSpPr txBox="1"/>
          <p:nvPr/>
        </p:nvSpPr>
        <p:spPr>
          <a:xfrm>
            <a:off x="9455497" y="2965"/>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Rectangle 6"/>
          <p:cNvSpPr/>
          <p:nvPr/>
        </p:nvSpPr>
        <p:spPr>
          <a:xfrm>
            <a:off x="4510236" y="1196752"/>
            <a:ext cx="2088232"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solidFill>
                  <a:srgbClr val="00B050"/>
                </a:solidFill>
              </a:rPr>
              <a:t>Flocconudoular</a:t>
            </a:r>
            <a:r>
              <a:rPr lang="en-US" sz="1600" dirty="0">
                <a:solidFill>
                  <a:srgbClr val="00B050"/>
                </a:solidFill>
              </a:rPr>
              <a:t> for equilibrium &amp; vestibular connections</a:t>
            </a:r>
          </a:p>
        </p:txBody>
      </p:sp>
      <p:cxnSp>
        <p:nvCxnSpPr>
          <p:cNvPr id="14" name="Straight Connector 13"/>
          <p:cNvCxnSpPr/>
          <p:nvPr/>
        </p:nvCxnSpPr>
        <p:spPr>
          <a:xfrm>
            <a:off x="3358108" y="4077073"/>
            <a:ext cx="1152127"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4510235" y="1916832"/>
            <a:ext cx="1" cy="2160241"/>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0" name="Rectangle 19"/>
          <p:cNvSpPr/>
          <p:nvPr/>
        </p:nvSpPr>
        <p:spPr>
          <a:xfrm>
            <a:off x="1989958" y="4077073"/>
            <a:ext cx="1368150"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p:cNvSpPr/>
          <p:nvPr/>
        </p:nvSpPr>
        <p:spPr>
          <a:xfrm>
            <a:off x="6754952" y="1196752"/>
            <a:ext cx="4836920"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solidFill>
                  <a:srgbClr val="00B050"/>
                </a:solidFill>
              </a:rPr>
              <a:t>Cerebro</a:t>
            </a:r>
            <a:r>
              <a:rPr lang="en-US" sz="1600" dirty="0">
                <a:solidFill>
                  <a:srgbClr val="00B050"/>
                </a:solidFill>
              </a:rPr>
              <a:t>-cerebellum (connections with cerebrum) they act together to establish movements and planning.</a:t>
            </a:r>
          </a:p>
        </p:txBody>
      </p:sp>
    </p:spTree>
    <p:extLst>
      <p:ext uri="{BB962C8B-B14F-4D97-AF65-F5344CB8AC3E}">
        <p14:creationId xmlns:p14="http://schemas.microsoft.com/office/powerpoint/2010/main" val="38138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260648"/>
            <a:ext cx="10969943" cy="914400"/>
          </a:xfrm>
        </p:spPr>
        <p:txBody>
          <a:bodyPr>
            <a:normAutofit/>
          </a:bodyPr>
          <a:lstStyle/>
          <a:p>
            <a:r>
              <a:rPr lang="en-US" sz="3200" dirty="0" smtClean="0"/>
              <a:t>Structure &amp; connections of cerebellum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6" name="object 6"/>
          <p:cNvSpPr/>
          <p:nvPr/>
        </p:nvSpPr>
        <p:spPr>
          <a:xfrm>
            <a:off x="7534572" y="1421921"/>
            <a:ext cx="4057175" cy="4680519"/>
          </a:xfrm>
          <a:prstGeom prst="rect">
            <a:avLst/>
          </a:prstGeom>
          <a:blipFill>
            <a:blip r:embed="rId2" cstate="print"/>
            <a:srcRect/>
            <a:stretch>
              <a:fillRect l="-6904" t="-2136" r="-4182" b="-4189"/>
            </a:stretch>
          </a:blipFill>
        </p:spPr>
        <p:txBody>
          <a:bodyPr wrap="square" lIns="0" tIns="0" rIns="0" bIns="0" rtlCol="0"/>
          <a:lstStyle/>
          <a:p>
            <a:endParaRPr/>
          </a:p>
        </p:txBody>
      </p:sp>
      <p:sp>
        <p:nvSpPr>
          <p:cNvPr id="7" name="object 5"/>
          <p:cNvSpPr/>
          <p:nvPr/>
        </p:nvSpPr>
        <p:spPr>
          <a:xfrm>
            <a:off x="3104267" y="1421921"/>
            <a:ext cx="3350185" cy="4680519"/>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621804" y="1175048"/>
            <a:ext cx="2487091" cy="7478970"/>
          </a:xfrm>
          <a:prstGeom prst="rect">
            <a:avLst/>
          </a:prstGeom>
        </p:spPr>
        <p:txBody>
          <a:bodyPr wrap="none">
            <a:spAutoFit/>
          </a:bodyPr>
          <a:lstStyle/>
          <a:p>
            <a:pPr marL="355600" indent="-342900">
              <a:lnSpc>
                <a:spcPct val="200000"/>
              </a:lnSpc>
              <a:buFont typeface="+mj-lt"/>
              <a:buAutoNum type="arabicPeriod"/>
              <a:tabLst>
                <a:tab pos="267335" algn="l"/>
              </a:tabLst>
            </a:pPr>
            <a:r>
              <a:rPr lang="en-US" sz="1600" spc="-5" dirty="0">
                <a:cs typeface="Arabic Typesetting"/>
              </a:rPr>
              <a:t>Purkinje cell</a:t>
            </a:r>
            <a:r>
              <a:rPr lang="en-US" sz="1600" spc="-5" dirty="0" smtClean="0">
                <a:cs typeface="Arabic Typesetting"/>
              </a:rPr>
              <a:t>.</a:t>
            </a:r>
          </a:p>
          <a:p>
            <a:pPr marL="355600" indent="-342900">
              <a:lnSpc>
                <a:spcPct val="200000"/>
              </a:lnSpc>
              <a:buFont typeface="+mj-lt"/>
              <a:buAutoNum type="arabicPeriod"/>
              <a:tabLst>
                <a:tab pos="267335" algn="l"/>
              </a:tabLst>
            </a:pPr>
            <a:r>
              <a:rPr lang="en-US" sz="1600" spc="-5" dirty="0">
                <a:cs typeface="Arabic Typesetting"/>
              </a:rPr>
              <a:t>Granule cell.</a:t>
            </a:r>
          </a:p>
          <a:p>
            <a:pPr marL="355600" indent="-342900">
              <a:lnSpc>
                <a:spcPct val="200000"/>
              </a:lnSpc>
              <a:buFont typeface="+mj-lt"/>
              <a:buAutoNum type="arabicPeriod"/>
              <a:tabLst>
                <a:tab pos="267335" algn="l"/>
              </a:tabLst>
            </a:pPr>
            <a:r>
              <a:rPr lang="en-US" sz="1600" spc="-5" dirty="0">
                <a:cs typeface="Arabic Typesetting"/>
              </a:rPr>
              <a:t>Basket cell.</a:t>
            </a:r>
          </a:p>
          <a:p>
            <a:pPr marL="355600" indent="-342900">
              <a:lnSpc>
                <a:spcPct val="200000"/>
              </a:lnSpc>
              <a:buFont typeface="+mj-lt"/>
              <a:buAutoNum type="arabicPeriod"/>
              <a:tabLst>
                <a:tab pos="267335" algn="l"/>
              </a:tabLst>
            </a:pPr>
            <a:r>
              <a:rPr lang="en-US" sz="1600" spc="-5" dirty="0">
                <a:cs typeface="Arabic Typesetting"/>
              </a:rPr>
              <a:t>Golgi </a:t>
            </a:r>
            <a:r>
              <a:rPr lang="en-US" sz="1600" spc="-5" dirty="0" smtClean="0">
                <a:cs typeface="Arabic Typesetting"/>
              </a:rPr>
              <a:t>cell.</a:t>
            </a:r>
          </a:p>
          <a:p>
            <a:pPr marL="355600" indent="-342900">
              <a:lnSpc>
                <a:spcPct val="200000"/>
              </a:lnSpc>
              <a:buFont typeface="+mj-lt"/>
              <a:buAutoNum type="arabicPeriod"/>
              <a:tabLst>
                <a:tab pos="267335" algn="l"/>
              </a:tabLst>
            </a:pPr>
            <a:r>
              <a:rPr lang="en-US" sz="1600" spc="-5" dirty="0">
                <a:cs typeface="Arabic Typesetting"/>
              </a:rPr>
              <a:t>Stellate </a:t>
            </a:r>
            <a:r>
              <a:rPr lang="en-US" sz="1600" spc="-5" dirty="0" smtClean="0">
                <a:cs typeface="Arabic Typesetting"/>
              </a:rPr>
              <a:t>cell.</a:t>
            </a:r>
          </a:p>
          <a:p>
            <a:pPr marL="355600" indent="-342900">
              <a:lnSpc>
                <a:spcPct val="200000"/>
              </a:lnSpc>
              <a:buFont typeface="+mj-lt"/>
              <a:buAutoNum type="arabicPeriod"/>
              <a:tabLst>
                <a:tab pos="267335" algn="l"/>
              </a:tabLst>
            </a:pPr>
            <a:r>
              <a:rPr lang="en-US" sz="1600" spc="-5" dirty="0">
                <a:cs typeface="Arabic Typesetting"/>
              </a:rPr>
              <a:t>Climbing </a:t>
            </a:r>
            <a:r>
              <a:rPr lang="en-US" sz="1600" spc="-5" dirty="0" smtClean="0">
                <a:cs typeface="Arabic Typesetting"/>
              </a:rPr>
              <a:t>fiber.</a:t>
            </a:r>
          </a:p>
          <a:p>
            <a:pPr marL="355600" indent="-342900">
              <a:lnSpc>
                <a:spcPct val="200000"/>
              </a:lnSpc>
              <a:buFont typeface="+mj-lt"/>
              <a:buAutoNum type="arabicPeriod"/>
              <a:tabLst>
                <a:tab pos="267335" algn="l"/>
              </a:tabLst>
            </a:pPr>
            <a:r>
              <a:rPr lang="en-US" sz="1600" spc="-5" dirty="0">
                <a:cs typeface="Arabic Typesetting"/>
              </a:rPr>
              <a:t>Mossy </a:t>
            </a:r>
            <a:r>
              <a:rPr lang="en-US" sz="1600" spc="-5" dirty="0" smtClean="0">
                <a:cs typeface="Arabic Typesetting"/>
              </a:rPr>
              <a:t>fiber.</a:t>
            </a:r>
          </a:p>
          <a:p>
            <a:pPr marL="355600" indent="-342900">
              <a:lnSpc>
                <a:spcPct val="200000"/>
              </a:lnSpc>
              <a:buFont typeface="+mj-lt"/>
              <a:buAutoNum type="arabicPeriod"/>
              <a:tabLst>
                <a:tab pos="267335" algn="l"/>
              </a:tabLst>
            </a:pPr>
            <a:r>
              <a:rPr lang="en-US" sz="1600" spc="-5" dirty="0">
                <a:cs typeface="Arabic Typesetting"/>
              </a:rPr>
              <a:t>Parallel fiber.</a:t>
            </a:r>
          </a:p>
          <a:p>
            <a:pPr marL="355600" indent="-342900">
              <a:lnSpc>
                <a:spcPct val="200000"/>
              </a:lnSpc>
              <a:buFont typeface="+mj-lt"/>
              <a:buAutoNum type="arabicPeriod"/>
              <a:tabLst>
                <a:tab pos="267335" algn="l"/>
              </a:tabLst>
            </a:pPr>
            <a:r>
              <a:rPr lang="en-US" sz="1600" spc="-5" dirty="0">
                <a:cs typeface="Arabic Typesetting"/>
              </a:rPr>
              <a:t>Inferior </a:t>
            </a:r>
            <a:r>
              <a:rPr lang="en-US" sz="1600" spc="-5" dirty="0" err="1">
                <a:cs typeface="Arabic Typesetting"/>
              </a:rPr>
              <a:t>olivary</a:t>
            </a:r>
            <a:r>
              <a:rPr lang="en-US" sz="1600" spc="-5" dirty="0">
                <a:cs typeface="Arabic Typesetting"/>
              </a:rPr>
              <a:t> nucleus.</a:t>
            </a:r>
          </a:p>
          <a:p>
            <a:pPr marL="355600" indent="-342900">
              <a:lnSpc>
                <a:spcPct val="200000"/>
              </a:lnSpc>
              <a:buFont typeface="+mj-lt"/>
              <a:buAutoNum type="arabicPeriod"/>
              <a:tabLst>
                <a:tab pos="267335" algn="l"/>
              </a:tabLst>
            </a:pPr>
            <a:r>
              <a:rPr lang="en-US" sz="1600" spc="-5" dirty="0">
                <a:cs typeface="Arabic Typesetting"/>
              </a:rPr>
              <a:t>Deep cerebellar </a:t>
            </a:r>
            <a:r>
              <a:rPr lang="en-US" sz="1600" spc="-5" dirty="0" smtClean="0">
                <a:cs typeface="Arabic Typesetting"/>
              </a:rPr>
              <a:t>nuclei.</a:t>
            </a:r>
            <a:endParaRPr lang="en-US" sz="1600" spc="-5" dirty="0">
              <a:cs typeface="Arabic Typesetting"/>
            </a:endParaRPr>
          </a:p>
          <a:p>
            <a:pPr marL="355600" indent="-342900">
              <a:lnSpc>
                <a:spcPct val="200000"/>
              </a:lnSpc>
              <a:buFont typeface="+mj-lt"/>
              <a:buAutoNum type="arabicPeriod"/>
              <a:tabLst>
                <a:tab pos="267335" algn="l"/>
              </a:tabLst>
            </a:pPr>
            <a:endParaRPr lang="en-US" sz="1600" spc="-5" dirty="0">
              <a:cs typeface="Arabic Typesetting"/>
            </a:endParaRPr>
          </a:p>
          <a:p>
            <a:pPr marL="355600" indent="-342900">
              <a:lnSpc>
                <a:spcPct val="200000"/>
              </a:lnSpc>
              <a:buFont typeface="+mj-lt"/>
              <a:buAutoNum type="arabicPeriod"/>
              <a:tabLst>
                <a:tab pos="267335" algn="l"/>
              </a:tabLst>
            </a:pPr>
            <a:endParaRPr lang="en-US" sz="1600" spc="-5" dirty="0">
              <a:cs typeface="Arabic Typesetting"/>
            </a:endParaRPr>
          </a:p>
          <a:p>
            <a:pPr marL="355600" indent="-342900">
              <a:lnSpc>
                <a:spcPct val="200000"/>
              </a:lnSpc>
              <a:buFont typeface="+mj-lt"/>
              <a:buAutoNum type="arabicPeriod"/>
              <a:tabLst>
                <a:tab pos="267335" algn="l"/>
              </a:tabLst>
            </a:pPr>
            <a:endParaRPr lang="en-US" sz="1600" spc="-5" dirty="0">
              <a:cs typeface="Arabic Typesetting"/>
            </a:endParaRPr>
          </a:p>
          <a:p>
            <a:pPr marL="355600" indent="-342900">
              <a:lnSpc>
                <a:spcPct val="200000"/>
              </a:lnSpc>
              <a:buFont typeface="+mj-lt"/>
              <a:buAutoNum type="arabicPeriod"/>
              <a:tabLst>
                <a:tab pos="267335" algn="l"/>
              </a:tabLst>
            </a:pPr>
            <a:endParaRPr lang="en-US" sz="1600" spc="-5" dirty="0" smtClean="0">
              <a:cs typeface="Arabic Typesetting"/>
            </a:endParaRPr>
          </a:p>
          <a:p>
            <a:pPr marL="355600" indent="-342900">
              <a:lnSpc>
                <a:spcPct val="200000"/>
              </a:lnSpc>
              <a:buFont typeface="+mj-lt"/>
              <a:buAutoNum type="arabicPeriod"/>
              <a:tabLst>
                <a:tab pos="267335" algn="l"/>
              </a:tabLst>
            </a:pPr>
            <a:endParaRPr lang="en-US" sz="1600" spc="-5" dirty="0">
              <a:cs typeface="Arabic Typesetting"/>
            </a:endParaRPr>
          </a:p>
        </p:txBody>
      </p:sp>
      <p:sp>
        <p:nvSpPr>
          <p:cNvPr id="5" name="Rectangle 4"/>
          <p:cNvSpPr/>
          <p:nvPr/>
        </p:nvSpPr>
        <p:spPr>
          <a:xfrm>
            <a:off x="7561912" y="2348880"/>
            <a:ext cx="720080"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Connector 8"/>
          <p:cNvCxnSpPr>
            <a:stCxn id="5" idx="1"/>
          </p:cNvCxnSpPr>
          <p:nvPr/>
        </p:nvCxnSpPr>
        <p:spPr>
          <a:xfrm flipH="1">
            <a:off x="7390556" y="2564904"/>
            <a:ext cx="171356"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6454452" y="2348880"/>
            <a:ext cx="922434"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rgbClr val="00B050"/>
                </a:solidFill>
              </a:rPr>
              <a:t>Affrent</a:t>
            </a:r>
          </a:p>
        </p:txBody>
      </p:sp>
      <p:sp>
        <p:nvSpPr>
          <p:cNvPr id="12" name="Rectangle 11"/>
          <p:cNvSpPr/>
          <p:nvPr/>
        </p:nvSpPr>
        <p:spPr>
          <a:xfrm>
            <a:off x="7592692" y="3793612"/>
            <a:ext cx="895094" cy="4994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6485232" y="3793612"/>
            <a:ext cx="922434" cy="4994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rgbClr val="00B050"/>
                </a:solidFill>
              </a:rPr>
              <a:t>Affrent</a:t>
            </a:r>
          </a:p>
        </p:txBody>
      </p:sp>
      <p:cxnSp>
        <p:nvCxnSpPr>
          <p:cNvPr id="19" name="Straight Connector 18"/>
          <p:cNvCxnSpPr>
            <a:stCxn id="12" idx="1"/>
            <a:endCxn id="14" idx="3"/>
          </p:cNvCxnSpPr>
          <p:nvPr/>
        </p:nvCxnSpPr>
        <p:spPr>
          <a:xfrm flipH="1">
            <a:off x="7407666" y="4043354"/>
            <a:ext cx="185026" cy="0"/>
          </a:xfrm>
          <a:prstGeom prst="line">
            <a:avLst/>
          </a:prstGeom>
        </p:spPr>
        <p:style>
          <a:lnRef idx="1">
            <a:schemeClr val="accent2"/>
          </a:lnRef>
          <a:fillRef idx="0">
            <a:schemeClr val="accent2"/>
          </a:fillRef>
          <a:effectRef idx="0">
            <a:schemeClr val="accent2"/>
          </a:effectRef>
          <a:fontRef idx="minor">
            <a:schemeClr val="tx1"/>
          </a:fontRef>
        </p:style>
      </p:cxnSp>
      <p:sp>
        <p:nvSpPr>
          <p:cNvPr id="20" name="Right Brace 19"/>
          <p:cNvSpPr/>
          <p:nvPr/>
        </p:nvSpPr>
        <p:spPr>
          <a:xfrm>
            <a:off x="11278988" y="2708920"/>
            <a:ext cx="312759"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p:cNvSpPr/>
          <p:nvPr/>
        </p:nvSpPr>
        <p:spPr>
          <a:xfrm rot="5400000">
            <a:off x="11333429" y="3246692"/>
            <a:ext cx="10206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00B050"/>
                </a:solidFill>
              </a:rPr>
              <a:t>Medulla</a:t>
            </a:r>
            <a:endParaRPr lang="en-US" sz="1600" dirty="0">
              <a:solidFill>
                <a:srgbClr val="00B050"/>
              </a:solidFill>
            </a:endParaRPr>
          </a:p>
        </p:txBody>
      </p:sp>
      <p:sp>
        <p:nvSpPr>
          <p:cNvPr id="22" name="Rectangle 21"/>
          <p:cNvSpPr/>
          <p:nvPr/>
        </p:nvSpPr>
        <p:spPr>
          <a:xfrm>
            <a:off x="8932215" y="4437112"/>
            <a:ext cx="2659532"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solidFill>
                  <a:srgbClr val="00B050"/>
                </a:solidFill>
              </a:rPr>
              <a:t>Impulses arrive to cerebellar cortex &amp; leave it from deep </a:t>
            </a:r>
            <a:r>
              <a:rPr lang="en-US" sz="1400" dirty="0" err="1">
                <a:solidFill>
                  <a:srgbClr val="00B050"/>
                </a:solidFill>
              </a:rPr>
              <a:t>nucli</a:t>
            </a:r>
            <a:endParaRPr lang="en-US" sz="1400" dirty="0">
              <a:solidFill>
                <a:srgbClr val="00B050"/>
              </a:solidFill>
            </a:endParaRPr>
          </a:p>
        </p:txBody>
      </p:sp>
    </p:spTree>
    <p:extLst>
      <p:ext uri="{BB962C8B-B14F-4D97-AF65-F5344CB8AC3E}">
        <p14:creationId xmlns:p14="http://schemas.microsoft.com/office/powerpoint/2010/main" val="226237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Cont.</a:t>
            </a:r>
            <a:br>
              <a:rPr lang="en-US" sz="3200" dirty="0" smtClean="0"/>
            </a:br>
            <a:r>
              <a:rPr lang="en-US" sz="3200" dirty="0" smtClean="0">
                <a:solidFill>
                  <a:srgbClr val="FF0000"/>
                </a:solidFill>
              </a:rPr>
              <a:t>This slide is very important</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4" name="Content Placeholder 3"/>
          <p:cNvSpPr>
            <a:spLocks noGrp="1"/>
          </p:cNvSpPr>
          <p:nvPr>
            <p:ph sz="quarter" idx="1"/>
          </p:nvPr>
        </p:nvSpPr>
        <p:spPr/>
        <p:txBody>
          <a:bodyPr>
            <a:normAutofit/>
          </a:bodyPr>
          <a:lstStyle/>
          <a:p>
            <a:pPr marL="12700" marR="411480">
              <a:lnSpc>
                <a:spcPct val="200000"/>
              </a:lnSpc>
              <a:tabLst>
                <a:tab pos="355600" algn="l"/>
                <a:tab pos="356235" algn="l"/>
              </a:tabLst>
            </a:pPr>
            <a:r>
              <a:rPr lang="en-US" sz="1600" spc="-5" dirty="0">
                <a:cs typeface="Comic Sans MS"/>
              </a:rPr>
              <a:t>The </a:t>
            </a:r>
            <a:r>
              <a:rPr lang="en-US" sz="1600" dirty="0">
                <a:cs typeface="Comic Sans MS"/>
              </a:rPr>
              <a:t>CB </a:t>
            </a:r>
            <a:r>
              <a:rPr lang="en-US" sz="1600" spc="-5" dirty="0">
                <a:cs typeface="Comic Sans MS"/>
              </a:rPr>
              <a:t>has </a:t>
            </a:r>
            <a:r>
              <a:rPr lang="en-US" sz="1600" dirty="0">
                <a:solidFill>
                  <a:srgbClr val="FF0000"/>
                </a:solidFill>
                <a:cs typeface="Comic Sans MS"/>
              </a:rPr>
              <a:t>an </a:t>
            </a:r>
            <a:r>
              <a:rPr lang="en-US" sz="1600" spc="-5" dirty="0">
                <a:solidFill>
                  <a:srgbClr val="FF0000"/>
                </a:solidFill>
                <a:cs typeface="Comic Sans MS"/>
              </a:rPr>
              <a:t>external </a:t>
            </a:r>
            <a:r>
              <a:rPr lang="en-US" sz="1600" dirty="0">
                <a:solidFill>
                  <a:srgbClr val="FF0000"/>
                </a:solidFill>
                <a:cs typeface="Comic Sans MS"/>
              </a:rPr>
              <a:t>layer of gray matter</a:t>
            </a:r>
            <a:r>
              <a:rPr lang="en-US" sz="1600" dirty="0">
                <a:cs typeface="Comic Sans MS"/>
              </a:rPr>
              <a:t>(</a:t>
            </a:r>
            <a:r>
              <a:rPr lang="en-US" sz="1600" spc="-150" dirty="0">
                <a:cs typeface="Comic Sans MS"/>
              </a:rPr>
              <a:t> </a:t>
            </a:r>
            <a:r>
              <a:rPr lang="en-US" sz="1600" spc="-5" dirty="0">
                <a:cs typeface="Comic Sans MS"/>
              </a:rPr>
              <a:t>cerebellar  </a:t>
            </a:r>
            <a:r>
              <a:rPr lang="en-US" sz="1600" dirty="0">
                <a:cs typeface="Comic Sans MS"/>
              </a:rPr>
              <a:t>cortex), and an </a:t>
            </a:r>
            <a:r>
              <a:rPr lang="en-US" sz="1600" spc="-5" dirty="0">
                <a:cs typeface="Comic Sans MS"/>
              </a:rPr>
              <a:t>inner </a:t>
            </a:r>
            <a:r>
              <a:rPr lang="en-US" sz="1600" spc="-5" dirty="0">
                <a:solidFill>
                  <a:srgbClr val="FF0000"/>
                </a:solidFill>
                <a:cs typeface="Comic Sans MS"/>
              </a:rPr>
              <a:t>white matter.</a:t>
            </a:r>
            <a:endParaRPr lang="en-US" sz="1600" dirty="0">
              <a:cs typeface="Times New Roman"/>
            </a:endParaRPr>
          </a:p>
          <a:p>
            <a:pPr marL="12700" marR="53975">
              <a:lnSpc>
                <a:spcPct val="200000"/>
              </a:lnSpc>
              <a:tabLst>
                <a:tab pos="355600" algn="l"/>
                <a:tab pos="356235" algn="l"/>
              </a:tabLst>
            </a:pPr>
            <a:r>
              <a:rPr lang="en-US" sz="1600" spc="-5" dirty="0">
                <a:solidFill>
                  <a:schemeClr val="accent2">
                    <a:lumMod val="75000"/>
                  </a:schemeClr>
                </a:solidFill>
                <a:cs typeface="Comic Sans MS"/>
              </a:rPr>
              <a:t>The </a:t>
            </a:r>
            <a:r>
              <a:rPr lang="en-US" sz="1600" dirty="0">
                <a:solidFill>
                  <a:schemeClr val="accent2">
                    <a:lumMod val="75000"/>
                  </a:schemeClr>
                </a:solidFill>
                <a:cs typeface="Comic Sans MS"/>
              </a:rPr>
              <a:t>cortex </a:t>
            </a:r>
            <a:r>
              <a:rPr lang="en-US" sz="1600" spc="-5" dirty="0">
                <a:solidFill>
                  <a:schemeClr val="accent2">
                    <a:lumMod val="75000"/>
                  </a:schemeClr>
                </a:solidFill>
                <a:cs typeface="Comic Sans MS"/>
              </a:rPr>
              <a:t>is deeply </a:t>
            </a:r>
            <a:r>
              <a:rPr lang="en-US" sz="1600" spc="-5" dirty="0" err="1">
                <a:solidFill>
                  <a:schemeClr val="accent2">
                    <a:lumMod val="75000"/>
                  </a:schemeClr>
                </a:solidFill>
                <a:cs typeface="Comic Sans MS"/>
              </a:rPr>
              <a:t>infolded</a:t>
            </a:r>
            <a:r>
              <a:rPr lang="en-US" sz="1600" spc="-5" dirty="0">
                <a:solidFill>
                  <a:schemeClr val="accent2">
                    <a:lumMod val="75000"/>
                  </a:schemeClr>
                </a:solidFill>
                <a:cs typeface="Comic Sans MS"/>
              </a:rPr>
              <a:t>, giving </a:t>
            </a:r>
            <a:r>
              <a:rPr lang="en-US" sz="1600" dirty="0">
                <a:solidFill>
                  <a:schemeClr val="accent2">
                    <a:lumMod val="75000"/>
                  </a:schemeClr>
                </a:solidFill>
                <a:cs typeface="Comic Sans MS"/>
              </a:rPr>
              <a:t>a large surface area</a:t>
            </a:r>
            <a:r>
              <a:rPr lang="en-US" sz="1600" spc="-150" dirty="0">
                <a:solidFill>
                  <a:schemeClr val="accent2">
                    <a:lumMod val="75000"/>
                  </a:schemeClr>
                </a:solidFill>
                <a:cs typeface="Comic Sans MS"/>
              </a:rPr>
              <a:t>,  </a:t>
            </a:r>
            <a:r>
              <a:rPr lang="en-US" sz="1600" dirty="0">
                <a:solidFill>
                  <a:schemeClr val="accent2">
                    <a:lumMod val="75000"/>
                  </a:schemeClr>
                </a:solidFill>
                <a:cs typeface="Comic Sans MS"/>
              </a:rPr>
              <a:t>and </a:t>
            </a:r>
            <a:r>
              <a:rPr lang="en-US" sz="1600" spc="-5" dirty="0">
                <a:solidFill>
                  <a:schemeClr val="accent2">
                    <a:lumMod val="75000"/>
                  </a:schemeClr>
                </a:solidFill>
                <a:cs typeface="Comic Sans MS"/>
              </a:rPr>
              <a:t>it </a:t>
            </a:r>
            <a:r>
              <a:rPr lang="en-US" sz="1600" dirty="0">
                <a:solidFill>
                  <a:schemeClr val="accent2">
                    <a:lumMod val="75000"/>
                  </a:schemeClr>
                </a:solidFill>
                <a:cs typeface="Comic Sans MS"/>
              </a:rPr>
              <a:t>contains </a:t>
            </a:r>
            <a:r>
              <a:rPr lang="en-US" sz="1600" spc="-5" dirty="0">
                <a:solidFill>
                  <a:schemeClr val="accent4">
                    <a:lumMod val="75000"/>
                  </a:schemeClr>
                </a:solidFill>
                <a:cs typeface="Comic Sans MS"/>
              </a:rPr>
              <a:t>five</a:t>
            </a:r>
            <a:r>
              <a:rPr lang="en-US" sz="1600" spc="-5" dirty="0">
                <a:solidFill>
                  <a:schemeClr val="accent2">
                    <a:lumMod val="75000"/>
                  </a:schemeClr>
                </a:solidFill>
                <a:cs typeface="Comic Sans MS"/>
              </a:rPr>
              <a:t> different </a:t>
            </a:r>
            <a:r>
              <a:rPr lang="en-US" sz="1600" dirty="0">
                <a:solidFill>
                  <a:schemeClr val="accent2">
                    <a:lumMod val="75000"/>
                  </a:schemeClr>
                </a:solidFill>
                <a:cs typeface="Comic Sans MS"/>
              </a:rPr>
              <a:t>cell</a:t>
            </a:r>
            <a:r>
              <a:rPr lang="en-US" sz="1600" spc="-135" dirty="0">
                <a:solidFill>
                  <a:schemeClr val="accent2">
                    <a:lumMod val="75000"/>
                  </a:schemeClr>
                </a:solidFill>
                <a:cs typeface="Comic Sans MS"/>
              </a:rPr>
              <a:t> </a:t>
            </a:r>
            <a:r>
              <a:rPr lang="en-US" sz="1600" spc="-5" dirty="0">
                <a:solidFill>
                  <a:schemeClr val="accent2">
                    <a:lumMod val="75000"/>
                  </a:schemeClr>
                </a:solidFill>
                <a:cs typeface="Comic Sans MS"/>
              </a:rPr>
              <a:t>types:</a:t>
            </a:r>
            <a:endParaRPr lang="en-US" sz="1600" dirty="0">
              <a:solidFill>
                <a:schemeClr val="accent2">
                  <a:lumMod val="75000"/>
                </a:schemeClr>
              </a:solidFill>
              <a:cs typeface="Comic Sans MS"/>
            </a:endParaRPr>
          </a:p>
          <a:p>
            <a:pPr marL="50830" indent="-342900">
              <a:lnSpc>
                <a:spcPct val="200000"/>
              </a:lnSpc>
              <a:buSzPct val="95238"/>
              <a:buFont typeface="+mj-lt"/>
              <a:buAutoNum type="arabicPeriod"/>
              <a:tabLst>
                <a:tab pos="355600" algn="l"/>
                <a:tab pos="356235" algn="l"/>
              </a:tabLst>
            </a:pPr>
            <a:r>
              <a:rPr lang="en-US" sz="1600" spc="-45" dirty="0">
                <a:solidFill>
                  <a:srgbClr val="FF0000"/>
                </a:solidFill>
                <a:cs typeface="Comic Sans MS"/>
              </a:rPr>
              <a:t>Golgi, </a:t>
            </a:r>
            <a:r>
              <a:rPr lang="en-US" sz="1600" spc="-55" dirty="0">
                <a:solidFill>
                  <a:srgbClr val="FF0000"/>
                </a:solidFill>
                <a:cs typeface="Comic Sans MS"/>
              </a:rPr>
              <a:t>basket, </a:t>
            </a:r>
            <a:r>
              <a:rPr lang="en-US" sz="1600" spc="-45" dirty="0">
                <a:solidFill>
                  <a:srgbClr val="FF0000"/>
                </a:solidFill>
                <a:cs typeface="Comic Sans MS"/>
              </a:rPr>
              <a:t>stellate </a:t>
            </a:r>
            <a:r>
              <a:rPr lang="en-US" sz="1600" spc="-60" dirty="0">
                <a:cs typeface="Comic Sans MS"/>
              </a:rPr>
              <a:t>which </a:t>
            </a:r>
            <a:r>
              <a:rPr lang="en-US" sz="1600" spc="-55" dirty="0">
                <a:cs typeface="Comic Sans MS"/>
              </a:rPr>
              <a:t>are </a:t>
            </a:r>
            <a:r>
              <a:rPr lang="en-US" sz="1600" spc="-50" dirty="0">
                <a:solidFill>
                  <a:srgbClr val="FF0000"/>
                </a:solidFill>
                <a:cs typeface="Comic Sans MS"/>
              </a:rPr>
              <a:t>inhibitory</a:t>
            </a:r>
            <a:r>
              <a:rPr lang="en-US" sz="1600" spc="95" dirty="0">
                <a:solidFill>
                  <a:srgbClr val="FF0000"/>
                </a:solidFill>
                <a:cs typeface="Comic Sans MS"/>
              </a:rPr>
              <a:t> </a:t>
            </a:r>
            <a:r>
              <a:rPr lang="en-US" sz="1600" spc="-55" dirty="0" smtClean="0">
                <a:solidFill>
                  <a:srgbClr val="FF0000"/>
                </a:solidFill>
                <a:cs typeface="Comic Sans MS"/>
              </a:rPr>
              <a:t>interneurons </a:t>
            </a:r>
            <a:r>
              <a:rPr lang="en-US" sz="1600" spc="-55" dirty="0" smtClean="0">
                <a:solidFill>
                  <a:srgbClr val="00B050"/>
                </a:solidFill>
                <a:cs typeface="Comic Sans MS"/>
              </a:rPr>
              <a:t>( </a:t>
            </a:r>
            <a:r>
              <a:rPr lang="en-US" sz="1600" dirty="0" smtClean="0">
                <a:solidFill>
                  <a:srgbClr val="00B050"/>
                </a:solidFill>
              </a:rPr>
              <a:t>The </a:t>
            </a:r>
            <a:r>
              <a:rPr lang="en-US" sz="1600" dirty="0">
                <a:solidFill>
                  <a:srgbClr val="00B050"/>
                </a:solidFill>
              </a:rPr>
              <a:t>over all output </a:t>
            </a:r>
            <a:r>
              <a:rPr lang="en-US" sz="1600" dirty="0" smtClean="0">
                <a:solidFill>
                  <a:srgbClr val="00B050"/>
                </a:solidFill>
              </a:rPr>
              <a:t>3 </a:t>
            </a:r>
            <a:r>
              <a:rPr lang="en-US" sz="1600" dirty="0">
                <a:solidFill>
                  <a:srgbClr val="00B050"/>
                </a:solidFill>
              </a:rPr>
              <a:t>inhibit + 1 excites</a:t>
            </a:r>
            <a:r>
              <a:rPr lang="en-US" sz="1600" dirty="0" smtClean="0">
                <a:solidFill>
                  <a:srgbClr val="00B050"/>
                </a:solidFill>
              </a:rPr>
              <a:t>).</a:t>
            </a:r>
            <a:endParaRPr lang="en-US" sz="1600" dirty="0">
              <a:solidFill>
                <a:srgbClr val="00B050"/>
              </a:solidFill>
              <a:cs typeface="Comic Sans MS"/>
            </a:endParaRPr>
          </a:p>
          <a:p>
            <a:pPr marL="50830" indent="-342900">
              <a:lnSpc>
                <a:spcPct val="200000"/>
              </a:lnSpc>
              <a:buSzPct val="95238"/>
              <a:buFont typeface="+mj-lt"/>
              <a:buAutoNum type="arabicPeriod"/>
              <a:tabLst>
                <a:tab pos="355600" algn="l"/>
                <a:tab pos="356235" algn="l"/>
              </a:tabLst>
            </a:pPr>
            <a:r>
              <a:rPr lang="en-US" sz="1600" spc="-60" dirty="0">
                <a:solidFill>
                  <a:srgbClr val="FF0000"/>
                </a:solidFill>
                <a:cs typeface="Comic Sans MS"/>
              </a:rPr>
              <a:t>The </a:t>
            </a:r>
            <a:r>
              <a:rPr lang="en-US" sz="1600" spc="-50" dirty="0">
                <a:solidFill>
                  <a:srgbClr val="FF0000"/>
                </a:solidFill>
                <a:cs typeface="Comic Sans MS"/>
              </a:rPr>
              <a:t>granule </a:t>
            </a:r>
            <a:r>
              <a:rPr lang="en-US" sz="1600" spc="-40" dirty="0">
                <a:solidFill>
                  <a:srgbClr val="FF0000"/>
                </a:solidFill>
                <a:cs typeface="Comic Sans MS"/>
              </a:rPr>
              <a:t>cells, </a:t>
            </a:r>
            <a:r>
              <a:rPr lang="en-US" sz="1600" spc="-60" dirty="0">
                <a:cs typeface="Comic Sans MS"/>
              </a:rPr>
              <a:t>which </a:t>
            </a:r>
            <a:r>
              <a:rPr lang="en-US" sz="1600" spc="-55" dirty="0">
                <a:cs typeface="Comic Sans MS"/>
              </a:rPr>
              <a:t>are</a:t>
            </a:r>
            <a:r>
              <a:rPr lang="en-US" sz="1600" spc="20" dirty="0">
                <a:cs typeface="Comic Sans MS"/>
              </a:rPr>
              <a:t> </a:t>
            </a:r>
            <a:r>
              <a:rPr lang="en-US" sz="1600" spc="-55" dirty="0">
                <a:solidFill>
                  <a:srgbClr val="FF0000"/>
                </a:solidFill>
                <a:cs typeface="Comic Sans MS"/>
              </a:rPr>
              <a:t>excitatory.</a:t>
            </a:r>
            <a:endParaRPr lang="en-US" sz="1600" dirty="0">
              <a:solidFill>
                <a:srgbClr val="FF0000"/>
              </a:solidFill>
              <a:cs typeface="Comic Sans MS"/>
            </a:endParaRPr>
          </a:p>
          <a:p>
            <a:pPr marL="50830" marR="177165" indent="-342900">
              <a:lnSpc>
                <a:spcPct val="200000"/>
              </a:lnSpc>
              <a:spcBef>
                <a:spcPts val="540"/>
              </a:spcBef>
              <a:buSzPct val="95238"/>
              <a:buFont typeface="+mj-lt"/>
              <a:buAutoNum type="arabicPeriod"/>
              <a:tabLst>
                <a:tab pos="355600" algn="l"/>
                <a:tab pos="356235" algn="l"/>
              </a:tabLst>
            </a:pPr>
            <a:r>
              <a:rPr lang="en-US" sz="1600" spc="-60" dirty="0">
                <a:solidFill>
                  <a:srgbClr val="FF0000"/>
                </a:solidFill>
                <a:cs typeface="Comic Sans MS"/>
              </a:rPr>
              <a:t>The </a:t>
            </a:r>
            <a:r>
              <a:rPr lang="en-US" sz="1600" spc="-50" dirty="0" err="1">
                <a:solidFill>
                  <a:srgbClr val="FF0000"/>
                </a:solidFill>
                <a:cs typeface="Comic Sans MS"/>
              </a:rPr>
              <a:t>purkinje</a:t>
            </a:r>
            <a:r>
              <a:rPr lang="en-US" sz="1600" spc="-50" dirty="0">
                <a:solidFill>
                  <a:srgbClr val="FF0000"/>
                </a:solidFill>
                <a:cs typeface="Comic Sans MS"/>
              </a:rPr>
              <a:t> </a:t>
            </a:r>
            <a:r>
              <a:rPr lang="en-US" sz="1600" spc="-45" dirty="0">
                <a:solidFill>
                  <a:srgbClr val="FF0000"/>
                </a:solidFill>
                <a:cs typeface="Comic Sans MS"/>
              </a:rPr>
              <a:t>cells </a:t>
            </a:r>
            <a:r>
              <a:rPr lang="en-US" sz="1600" spc="-60" dirty="0">
                <a:cs typeface="Comic Sans MS"/>
              </a:rPr>
              <a:t>which </a:t>
            </a:r>
            <a:r>
              <a:rPr lang="en-US" sz="1600" spc="-55" dirty="0">
                <a:cs typeface="Comic Sans MS"/>
              </a:rPr>
              <a:t>are </a:t>
            </a:r>
            <a:r>
              <a:rPr lang="en-US" sz="1600" spc="-55" dirty="0">
                <a:solidFill>
                  <a:srgbClr val="FF0000"/>
                </a:solidFill>
                <a:cs typeface="Comic Sans MS"/>
              </a:rPr>
              <a:t>the </a:t>
            </a:r>
            <a:r>
              <a:rPr lang="en-US" sz="1600" spc="-50" dirty="0">
                <a:solidFill>
                  <a:srgbClr val="FF0000"/>
                </a:solidFill>
                <a:cs typeface="Comic Sans MS"/>
              </a:rPr>
              <a:t>output </a:t>
            </a:r>
            <a:r>
              <a:rPr lang="en-US" sz="1600" spc="-45" dirty="0">
                <a:solidFill>
                  <a:srgbClr val="FF0000"/>
                </a:solidFill>
                <a:cs typeface="Comic Sans MS"/>
              </a:rPr>
              <a:t>cells</a:t>
            </a:r>
            <a:r>
              <a:rPr lang="en-US" sz="1600" spc="-45" dirty="0">
                <a:cs typeface="Comic Sans MS"/>
              </a:rPr>
              <a:t>, inhibit </a:t>
            </a:r>
            <a:r>
              <a:rPr lang="en-US" sz="1600" spc="-55" dirty="0">
                <a:cs typeface="Comic Sans MS"/>
              </a:rPr>
              <a:t>the </a:t>
            </a:r>
            <a:r>
              <a:rPr lang="en-US" sz="1600" spc="-60" dirty="0">
                <a:cs typeface="Comic Sans MS"/>
              </a:rPr>
              <a:t>deep </a:t>
            </a:r>
            <a:r>
              <a:rPr lang="en-US" sz="1600" spc="-55" dirty="0">
                <a:cs typeface="Comic Sans MS"/>
              </a:rPr>
              <a:t>nuclear </a:t>
            </a:r>
            <a:r>
              <a:rPr lang="en-US" sz="1600" spc="-45" dirty="0">
                <a:cs typeface="Comic Sans MS"/>
              </a:rPr>
              <a:t>cells</a:t>
            </a:r>
            <a:r>
              <a:rPr lang="en-US" sz="1600" spc="-50" dirty="0">
                <a:cs typeface="Comic Sans MS"/>
              </a:rPr>
              <a:t> </a:t>
            </a:r>
            <a:r>
              <a:rPr lang="en-US" sz="1600" spc="-55" dirty="0">
                <a:cs typeface="Comic Sans MS"/>
              </a:rPr>
              <a:t>(DNCs).</a:t>
            </a:r>
            <a:endParaRPr lang="en-US" sz="1600" dirty="0">
              <a:cs typeface="Times New Roman"/>
            </a:endParaRPr>
          </a:p>
          <a:p>
            <a:pPr marL="50830" marR="152400" indent="-342900">
              <a:lnSpc>
                <a:spcPct val="200000"/>
              </a:lnSpc>
              <a:buFont typeface="+mj-lt"/>
              <a:buAutoNum type="arabicPeriod"/>
              <a:tabLst>
                <a:tab pos="355600" algn="l"/>
                <a:tab pos="356235" algn="l"/>
              </a:tabLst>
            </a:pPr>
            <a:r>
              <a:rPr lang="en-US" sz="1600" spc="-5" dirty="0">
                <a:cs typeface="Comic Sans MS"/>
              </a:rPr>
              <a:t>The </a:t>
            </a:r>
            <a:r>
              <a:rPr lang="en-US" sz="1600" spc="-5" dirty="0">
                <a:solidFill>
                  <a:srgbClr val="FF0000"/>
                </a:solidFill>
                <a:cs typeface="Comic Sans MS"/>
              </a:rPr>
              <a:t>inhibitory</a:t>
            </a:r>
            <a:r>
              <a:rPr lang="en-US" sz="1600" spc="-5" dirty="0">
                <a:solidFill>
                  <a:srgbClr val="FF0066"/>
                </a:solidFill>
                <a:cs typeface="Comic Sans MS"/>
              </a:rPr>
              <a:t> </a:t>
            </a:r>
            <a:r>
              <a:rPr lang="en-US" sz="1600" spc="-5" dirty="0">
                <a:cs typeface="Comic Sans MS"/>
              </a:rPr>
              <a:t>neurons in the </a:t>
            </a:r>
            <a:r>
              <a:rPr lang="en-US" sz="1600" dirty="0">
                <a:cs typeface="Comic Sans MS"/>
              </a:rPr>
              <a:t>CB </a:t>
            </a:r>
            <a:r>
              <a:rPr lang="en-US" sz="1600" spc="-5" dirty="0">
                <a:cs typeface="Comic Sans MS"/>
              </a:rPr>
              <a:t>release </a:t>
            </a:r>
            <a:r>
              <a:rPr lang="en-US" sz="1600" dirty="0">
                <a:solidFill>
                  <a:srgbClr val="FF0066"/>
                </a:solidFill>
                <a:cs typeface="Comic Sans MS"/>
              </a:rPr>
              <a:t>GABA </a:t>
            </a:r>
            <a:r>
              <a:rPr lang="en-US" sz="1600" dirty="0">
                <a:solidFill>
                  <a:schemeClr val="bg2">
                    <a:lumMod val="75000"/>
                  </a:schemeClr>
                </a:solidFill>
                <a:cs typeface="Comic Sans MS"/>
              </a:rPr>
              <a:t>(</a:t>
            </a:r>
            <a:r>
              <a:rPr lang="en-US" sz="1600" spc="-335" dirty="0">
                <a:solidFill>
                  <a:schemeClr val="bg2">
                    <a:lumMod val="75000"/>
                  </a:schemeClr>
                </a:solidFill>
                <a:cs typeface="Comic Sans MS"/>
              </a:rPr>
              <a:t> </a:t>
            </a:r>
            <a:r>
              <a:rPr lang="en-US" sz="1600" dirty="0" smtClean="0">
                <a:solidFill>
                  <a:schemeClr val="bg2">
                    <a:lumMod val="75000"/>
                  </a:schemeClr>
                </a:solidFill>
                <a:cs typeface="Comic Sans MS"/>
              </a:rPr>
              <a:t>ex: </a:t>
            </a:r>
            <a:r>
              <a:rPr lang="en-US" sz="1600" dirty="0">
                <a:solidFill>
                  <a:schemeClr val="bg2">
                    <a:lumMod val="75000"/>
                  </a:schemeClr>
                </a:solidFill>
                <a:cs typeface="Comic Sans MS"/>
              </a:rPr>
              <a:t>stellate, </a:t>
            </a:r>
            <a:r>
              <a:rPr lang="en-US" sz="1600" spc="-5" dirty="0" smtClean="0">
                <a:solidFill>
                  <a:schemeClr val="bg2">
                    <a:lumMod val="75000"/>
                  </a:schemeClr>
                </a:solidFill>
                <a:cs typeface="Comic Sans MS"/>
              </a:rPr>
              <a:t>basket</a:t>
            </a:r>
            <a:r>
              <a:rPr lang="en-US" sz="1600" spc="-5" dirty="0">
                <a:solidFill>
                  <a:schemeClr val="bg2">
                    <a:lumMod val="75000"/>
                  </a:schemeClr>
                </a:solidFill>
                <a:cs typeface="Comic Sans MS"/>
              </a:rPr>
              <a:t>, </a:t>
            </a:r>
            <a:r>
              <a:rPr lang="en-US" sz="1600" dirty="0">
                <a:solidFill>
                  <a:schemeClr val="bg2">
                    <a:lumMod val="75000"/>
                  </a:schemeClr>
                </a:solidFill>
                <a:cs typeface="Comic Sans MS"/>
              </a:rPr>
              <a:t>Golgi,</a:t>
            </a:r>
            <a:r>
              <a:rPr lang="en-US" sz="1600" spc="-125" dirty="0">
                <a:solidFill>
                  <a:schemeClr val="bg2">
                    <a:lumMod val="75000"/>
                  </a:schemeClr>
                </a:solidFill>
                <a:cs typeface="Comic Sans MS"/>
              </a:rPr>
              <a:t> </a:t>
            </a:r>
            <a:r>
              <a:rPr lang="en-US" sz="1600" dirty="0" err="1">
                <a:solidFill>
                  <a:schemeClr val="bg2">
                    <a:lumMod val="75000"/>
                  </a:schemeClr>
                </a:solidFill>
                <a:cs typeface="Comic Sans MS"/>
              </a:rPr>
              <a:t>Purkinji</a:t>
            </a:r>
            <a:r>
              <a:rPr lang="en-US" sz="1600" dirty="0">
                <a:solidFill>
                  <a:schemeClr val="bg2">
                    <a:lumMod val="75000"/>
                  </a:schemeClr>
                </a:solidFill>
                <a:cs typeface="Comic Sans MS"/>
              </a:rPr>
              <a:t> </a:t>
            </a:r>
            <a:r>
              <a:rPr lang="en-US" sz="1600" dirty="0" smtClean="0">
                <a:solidFill>
                  <a:schemeClr val="bg2">
                    <a:lumMod val="75000"/>
                  </a:schemeClr>
                </a:solidFill>
                <a:cs typeface="Comic Sans MS"/>
              </a:rPr>
              <a:t>cells).</a:t>
            </a:r>
            <a:endParaRPr lang="en-US" sz="1600" dirty="0">
              <a:cs typeface="Comic Sans MS"/>
            </a:endParaRPr>
          </a:p>
          <a:p>
            <a:pPr marL="50830" marR="5080" indent="-342900">
              <a:lnSpc>
                <a:spcPct val="200000"/>
              </a:lnSpc>
              <a:spcBef>
                <a:spcPts val="495"/>
              </a:spcBef>
              <a:buFont typeface="+mj-lt"/>
              <a:buAutoNum type="arabicPeriod"/>
              <a:tabLst>
                <a:tab pos="355600" algn="l"/>
                <a:tab pos="356235" algn="l"/>
              </a:tabLst>
            </a:pPr>
            <a:r>
              <a:rPr lang="en-US" sz="1600" spc="-5" dirty="0">
                <a:cs typeface="Comic Sans MS"/>
              </a:rPr>
              <a:t>The </a:t>
            </a:r>
            <a:r>
              <a:rPr lang="en-US" sz="1600" spc="-5" dirty="0">
                <a:solidFill>
                  <a:srgbClr val="FF0000"/>
                </a:solidFill>
                <a:cs typeface="Comic Sans MS"/>
              </a:rPr>
              <a:t>excitatory</a:t>
            </a:r>
            <a:r>
              <a:rPr lang="en-US" sz="1600" spc="-5" dirty="0">
                <a:cs typeface="Comic Sans MS"/>
              </a:rPr>
              <a:t> neurons release </a:t>
            </a:r>
            <a:r>
              <a:rPr lang="en-US" sz="1600" dirty="0">
                <a:solidFill>
                  <a:srgbClr val="FF0000"/>
                </a:solidFill>
                <a:cs typeface="Comic Sans MS"/>
              </a:rPr>
              <a:t>glutamate </a:t>
            </a:r>
            <a:r>
              <a:rPr lang="en-US" sz="1600" dirty="0">
                <a:solidFill>
                  <a:schemeClr val="bg2">
                    <a:lumMod val="75000"/>
                  </a:schemeClr>
                </a:solidFill>
                <a:cs typeface="Comic Sans MS"/>
              </a:rPr>
              <a:t>(</a:t>
            </a:r>
            <a:r>
              <a:rPr lang="en-US" sz="1600" spc="-5" dirty="0" smtClean="0">
                <a:solidFill>
                  <a:schemeClr val="bg2">
                    <a:lumMod val="75000"/>
                  </a:schemeClr>
                </a:solidFill>
                <a:cs typeface="Comic Sans MS"/>
              </a:rPr>
              <a:t>ex: </a:t>
            </a:r>
            <a:r>
              <a:rPr lang="en-US" sz="1600" dirty="0" smtClean="0">
                <a:solidFill>
                  <a:schemeClr val="bg2">
                    <a:lumMod val="75000"/>
                  </a:schemeClr>
                </a:solidFill>
                <a:cs typeface="Comic Sans MS"/>
              </a:rPr>
              <a:t>granule </a:t>
            </a:r>
            <a:r>
              <a:rPr lang="en-US" sz="1600" dirty="0">
                <a:solidFill>
                  <a:schemeClr val="bg2">
                    <a:lumMod val="75000"/>
                  </a:schemeClr>
                </a:solidFill>
                <a:cs typeface="Comic Sans MS"/>
              </a:rPr>
              <a:t>cells,  </a:t>
            </a:r>
            <a:r>
              <a:rPr lang="en-US" sz="1600" spc="-5" dirty="0">
                <a:solidFill>
                  <a:schemeClr val="bg2">
                    <a:lumMod val="75000"/>
                  </a:schemeClr>
                </a:solidFill>
                <a:cs typeface="Comic Sans MS"/>
              </a:rPr>
              <a:t>that </a:t>
            </a:r>
            <a:r>
              <a:rPr lang="en-US" sz="1600" dirty="0">
                <a:solidFill>
                  <a:schemeClr val="bg2">
                    <a:lumMod val="75000"/>
                  </a:schemeClr>
                </a:solidFill>
                <a:cs typeface="Comic Sans MS"/>
              </a:rPr>
              <a:t>also </a:t>
            </a:r>
            <a:r>
              <a:rPr lang="en-US" sz="1600" spc="-5" dirty="0">
                <a:solidFill>
                  <a:schemeClr val="bg2">
                    <a:lumMod val="75000"/>
                  </a:schemeClr>
                </a:solidFill>
                <a:cs typeface="Comic Sans MS"/>
              </a:rPr>
              <a:t>has </a:t>
            </a:r>
            <a:r>
              <a:rPr lang="en-US" sz="1600" dirty="0">
                <a:solidFill>
                  <a:schemeClr val="bg2">
                    <a:lumMod val="75000"/>
                  </a:schemeClr>
                </a:solidFill>
                <a:cs typeface="Comic Sans MS"/>
              </a:rPr>
              <a:t>GABA A</a:t>
            </a:r>
            <a:r>
              <a:rPr lang="en-US" sz="1600" spc="-105" dirty="0">
                <a:solidFill>
                  <a:schemeClr val="bg2">
                    <a:lumMod val="75000"/>
                  </a:schemeClr>
                </a:solidFill>
                <a:cs typeface="Comic Sans MS"/>
              </a:rPr>
              <a:t> </a:t>
            </a:r>
            <a:r>
              <a:rPr lang="en-US" sz="1600" spc="-5" dirty="0" smtClean="0">
                <a:solidFill>
                  <a:schemeClr val="bg2">
                    <a:lumMod val="75000"/>
                  </a:schemeClr>
                </a:solidFill>
                <a:cs typeface="Comic Sans MS"/>
              </a:rPr>
              <a:t>receptors) </a:t>
            </a:r>
            <a:r>
              <a:rPr lang="en-US" sz="1600" dirty="0" smtClean="0">
                <a:solidFill>
                  <a:srgbClr val="00B050"/>
                </a:solidFill>
              </a:rPr>
              <a:t>To </a:t>
            </a:r>
            <a:r>
              <a:rPr lang="en-US" sz="1600" dirty="0">
                <a:solidFill>
                  <a:srgbClr val="00B050"/>
                </a:solidFill>
              </a:rPr>
              <a:t>be inhibited by GABA </a:t>
            </a:r>
            <a:r>
              <a:rPr lang="en-US" sz="1600" dirty="0" smtClean="0">
                <a:solidFill>
                  <a:srgbClr val="00B050"/>
                </a:solidFill>
              </a:rPr>
              <a:t>neurotransmitter.</a:t>
            </a:r>
            <a:endParaRPr lang="en-US" sz="1600" dirty="0">
              <a:solidFill>
                <a:srgbClr val="00B050"/>
              </a:solidFill>
            </a:endParaRPr>
          </a:p>
          <a:p>
            <a:pPr marL="50830" marR="5080" indent="-342900">
              <a:lnSpc>
                <a:spcPct val="200000"/>
              </a:lnSpc>
              <a:spcBef>
                <a:spcPts val="495"/>
              </a:spcBef>
              <a:buFont typeface="+mj-lt"/>
              <a:buAutoNum type="arabicPeriod"/>
              <a:tabLst>
                <a:tab pos="355600" algn="l"/>
                <a:tab pos="356235" algn="l"/>
              </a:tabLst>
            </a:pPr>
            <a:endParaRPr lang="en-US" sz="1600" dirty="0">
              <a:solidFill>
                <a:schemeClr val="bg2">
                  <a:lumMod val="75000"/>
                </a:schemeClr>
              </a:solidFill>
              <a:cs typeface="Comic Sans MS"/>
            </a:endParaRPr>
          </a:p>
          <a:p>
            <a:pPr>
              <a:lnSpc>
                <a:spcPct val="200000"/>
              </a:lnSpc>
            </a:pPr>
            <a:endParaRPr lang="en-US" sz="1600" dirty="0"/>
          </a:p>
        </p:txBody>
      </p:sp>
      <p:sp>
        <p:nvSpPr>
          <p:cNvPr id="5" name="Rectangle 4"/>
          <p:cNvSpPr/>
          <p:nvPr/>
        </p:nvSpPr>
        <p:spPr>
          <a:xfrm>
            <a:off x="1341884" y="6368167"/>
            <a:ext cx="10237519" cy="369332"/>
          </a:xfrm>
          <a:prstGeom prst="rect">
            <a:avLst/>
          </a:prstGeom>
        </p:spPr>
        <p:txBody>
          <a:bodyPr wrap="square">
            <a:spAutoFit/>
          </a:bodyPr>
          <a:lstStyle/>
          <a:p>
            <a:r>
              <a:rPr lang="en-US" sz="1800" dirty="0" smtClean="0">
                <a:solidFill>
                  <a:srgbClr val="FF0000"/>
                </a:solidFill>
              </a:rPr>
              <a:t>You </a:t>
            </a:r>
            <a:r>
              <a:rPr lang="en-US" sz="1800" b="1" u="sng" dirty="0" smtClean="0">
                <a:solidFill>
                  <a:srgbClr val="FF0000"/>
                </a:solidFill>
              </a:rPr>
              <a:t>have </a:t>
            </a:r>
            <a:r>
              <a:rPr lang="en-US" sz="1800" dirty="0">
                <a:solidFill>
                  <a:srgbClr val="FF0000"/>
                </a:solidFill>
              </a:rPr>
              <a:t>to know </a:t>
            </a:r>
            <a:r>
              <a:rPr lang="en-US" sz="1800" dirty="0" smtClean="0">
                <a:solidFill>
                  <a:srgbClr val="FF0000"/>
                </a:solidFill>
              </a:rPr>
              <a:t>which </a:t>
            </a:r>
            <a:r>
              <a:rPr lang="en-US" sz="1800" dirty="0">
                <a:solidFill>
                  <a:srgbClr val="FF0000"/>
                </a:solidFill>
              </a:rPr>
              <a:t>cell is excitatory or inhibitory and what neurotransmitters they </a:t>
            </a:r>
            <a:r>
              <a:rPr lang="en-US" sz="1800" dirty="0" smtClean="0">
                <a:solidFill>
                  <a:srgbClr val="FF0000"/>
                </a:solidFill>
              </a:rPr>
              <a:t>release.</a:t>
            </a:r>
            <a:endParaRPr lang="en-US" sz="1800" dirty="0">
              <a:solidFill>
                <a:srgbClr val="FF0000"/>
              </a:solidFill>
            </a:endParaRPr>
          </a:p>
        </p:txBody>
      </p:sp>
    </p:spTree>
    <p:extLst>
      <p:ext uri="{BB962C8B-B14F-4D97-AF65-F5344CB8AC3E}">
        <p14:creationId xmlns:p14="http://schemas.microsoft.com/office/powerpoint/2010/main" val="157710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2700">
              <a:lnSpc>
                <a:spcPct val="100000"/>
              </a:lnSpc>
            </a:pPr>
            <a:r>
              <a:rPr lang="en-US" sz="2800" dirty="0" smtClean="0"/>
              <a:t>Functional unit of the cerebellar cortex-the</a:t>
            </a:r>
            <a:br>
              <a:rPr lang="en-US" sz="2800" dirty="0" smtClean="0"/>
            </a:br>
            <a:r>
              <a:rPr lang="en-US" sz="2800" dirty="0" err="1" smtClean="0"/>
              <a:t>purkinje</a:t>
            </a:r>
            <a:r>
              <a:rPr lang="en-US" sz="2800" dirty="0" smtClean="0"/>
              <a:t> cell and the deep nuclear cell</a:t>
            </a:r>
            <a:endParaRPr lang="en-US" sz="2800" dirty="0"/>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TextBox 3"/>
          <p:cNvSpPr txBox="1"/>
          <p:nvPr/>
        </p:nvSpPr>
        <p:spPr>
          <a:xfrm>
            <a:off x="9605220"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object 6"/>
          <p:cNvSpPr txBox="1"/>
          <p:nvPr/>
        </p:nvSpPr>
        <p:spPr>
          <a:xfrm>
            <a:off x="609460" y="1131152"/>
            <a:ext cx="718145" cy="4942205"/>
          </a:xfrm>
          <a:prstGeom prst="rect">
            <a:avLst/>
          </a:prstGeom>
        </p:spPr>
        <p:txBody>
          <a:bodyPr vert="vert270" wrap="square" lIns="0" tIns="0" rIns="0" bIns="0" rtlCol="0">
            <a:spAutoFit/>
          </a:bodyPr>
          <a:lstStyle/>
          <a:p>
            <a:pPr marL="12700" algn="ctr">
              <a:lnSpc>
                <a:spcPts val="5555"/>
              </a:lnSpc>
            </a:pPr>
            <a:r>
              <a:rPr sz="4800" dirty="0">
                <a:solidFill>
                  <a:srgbClr val="C00000"/>
                </a:solidFill>
                <a:latin typeface="Arial"/>
                <a:cs typeface="Arial"/>
              </a:rPr>
              <a:t>Functional</a:t>
            </a:r>
            <a:r>
              <a:rPr sz="4800" spc="-5" dirty="0">
                <a:solidFill>
                  <a:srgbClr val="C00000"/>
                </a:solidFill>
                <a:latin typeface="Arial"/>
                <a:cs typeface="Arial"/>
              </a:rPr>
              <a:t> </a:t>
            </a:r>
            <a:r>
              <a:rPr sz="4800" spc="10" dirty="0">
                <a:solidFill>
                  <a:srgbClr val="C00000"/>
                </a:solidFill>
                <a:latin typeface="Arial"/>
                <a:cs typeface="Arial"/>
              </a:rPr>
              <a:t>u</a:t>
            </a:r>
            <a:r>
              <a:rPr sz="4800" dirty="0">
                <a:solidFill>
                  <a:srgbClr val="C00000"/>
                </a:solidFill>
                <a:latin typeface="Arial"/>
                <a:cs typeface="Arial"/>
              </a:rPr>
              <a:t>nit</a:t>
            </a:r>
          </a:p>
        </p:txBody>
      </p:sp>
      <p:pic>
        <p:nvPicPr>
          <p:cNvPr id="10" name="Picture 9"/>
          <p:cNvPicPr>
            <a:picLocks noChangeAspect="1"/>
          </p:cNvPicPr>
          <p:nvPr/>
        </p:nvPicPr>
        <p:blipFill>
          <a:blip r:embed="rId2"/>
          <a:stretch>
            <a:fillRect/>
          </a:stretch>
        </p:blipFill>
        <p:spPr>
          <a:xfrm>
            <a:off x="1635112" y="1195229"/>
            <a:ext cx="7785267" cy="5108891"/>
          </a:xfrm>
          <a:prstGeom prst="rect">
            <a:avLst/>
          </a:prstGeom>
        </p:spPr>
      </p:pic>
      <p:sp>
        <p:nvSpPr>
          <p:cNvPr id="11" name="Rectangle 10"/>
          <p:cNvSpPr/>
          <p:nvPr/>
        </p:nvSpPr>
        <p:spPr>
          <a:xfrm>
            <a:off x="9046740" y="5023946"/>
            <a:ext cx="2676679" cy="646331"/>
          </a:xfrm>
          <a:prstGeom prst="rect">
            <a:avLst/>
          </a:prstGeom>
        </p:spPr>
        <p:txBody>
          <a:bodyPr wrap="square">
            <a:spAutoFit/>
          </a:bodyPr>
          <a:lstStyle/>
          <a:p>
            <a:pPr marL="355600" marR="5080" indent="-342900">
              <a:buFont typeface="Arial" panose="020B0604020202020204" pitchFamily="34" charset="0"/>
              <a:buChar char="•"/>
            </a:pPr>
            <a:r>
              <a:rPr lang="en-US" sz="1800" b="1" spc="-5" dirty="0">
                <a:solidFill>
                  <a:srgbClr val="FF0000"/>
                </a:solidFill>
                <a:latin typeface="Arial"/>
                <a:cs typeface="Arial"/>
              </a:rPr>
              <a:t>Red=</a:t>
            </a:r>
            <a:r>
              <a:rPr lang="en-US" sz="1800" b="1" spc="-25" dirty="0">
                <a:solidFill>
                  <a:srgbClr val="FF0000"/>
                </a:solidFill>
                <a:latin typeface="Arial"/>
                <a:cs typeface="Arial"/>
              </a:rPr>
              <a:t> </a:t>
            </a:r>
            <a:r>
              <a:rPr lang="en-US" sz="1800" b="1" spc="-5" dirty="0" smtClean="0">
                <a:solidFill>
                  <a:srgbClr val="FF0000"/>
                </a:solidFill>
                <a:latin typeface="Arial"/>
                <a:cs typeface="Arial"/>
              </a:rPr>
              <a:t>excitatory</a:t>
            </a:r>
          </a:p>
          <a:p>
            <a:pPr marL="355600" marR="5080" indent="-342900">
              <a:buFont typeface="Arial" panose="020B0604020202020204" pitchFamily="34" charset="0"/>
              <a:buChar char="•"/>
            </a:pPr>
            <a:r>
              <a:rPr lang="en-US" sz="1800" b="1" spc="-5" dirty="0" smtClean="0">
                <a:latin typeface="Arial"/>
                <a:cs typeface="Arial"/>
              </a:rPr>
              <a:t>Black</a:t>
            </a:r>
            <a:r>
              <a:rPr lang="en-US" sz="1800" b="1" spc="-45" dirty="0" smtClean="0">
                <a:latin typeface="Arial"/>
                <a:cs typeface="Arial"/>
              </a:rPr>
              <a:t> </a:t>
            </a:r>
            <a:r>
              <a:rPr lang="en-US" sz="1800" b="1" spc="-5" dirty="0">
                <a:latin typeface="Arial"/>
                <a:cs typeface="Arial"/>
              </a:rPr>
              <a:t>=inhibitory</a:t>
            </a:r>
            <a:endParaRPr lang="en-US" sz="1800" dirty="0">
              <a:latin typeface="Arial"/>
              <a:cs typeface="Arial"/>
            </a:endParaRPr>
          </a:p>
        </p:txBody>
      </p:sp>
      <p:sp>
        <p:nvSpPr>
          <p:cNvPr id="13" name="TextBox 12"/>
          <p:cNvSpPr txBox="1"/>
          <p:nvPr/>
        </p:nvSpPr>
        <p:spPr>
          <a:xfrm>
            <a:off x="9046740" y="3861048"/>
            <a:ext cx="2214068" cy="923330"/>
          </a:xfrm>
          <a:prstGeom prst="rect">
            <a:avLst/>
          </a:prstGeom>
          <a:noFill/>
        </p:spPr>
        <p:txBody>
          <a:bodyPr wrap="none" rtlCol="0">
            <a:spAutoFit/>
          </a:bodyPr>
          <a:lstStyle/>
          <a:p>
            <a:pPr marL="342900" indent="-342900">
              <a:buFont typeface="Arial" panose="020B0604020202020204" pitchFamily="34" charset="0"/>
              <a:buChar char="•"/>
            </a:pPr>
            <a:r>
              <a:rPr lang="en-US" sz="1800" b="1" spc="-5" dirty="0">
                <a:solidFill>
                  <a:srgbClr val="FF0000"/>
                </a:solidFill>
                <a:latin typeface="Arial"/>
                <a:cs typeface="Arial"/>
              </a:rPr>
              <a:t>Cerebral </a:t>
            </a:r>
            <a:r>
              <a:rPr lang="en-US" sz="1800" b="1" spc="-5" dirty="0" smtClean="0">
                <a:solidFill>
                  <a:srgbClr val="FF0000"/>
                </a:solidFill>
                <a:latin typeface="Arial"/>
                <a:cs typeface="Arial"/>
              </a:rPr>
              <a:t>cortex</a:t>
            </a:r>
          </a:p>
          <a:p>
            <a:pPr marL="342900" indent="-342900">
              <a:buFont typeface="Arial" panose="020B0604020202020204" pitchFamily="34" charset="0"/>
              <a:buChar char="•"/>
            </a:pPr>
            <a:r>
              <a:rPr lang="en-US" sz="1800" b="1" spc="-5" dirty="0" smtClean="0">
                <a:solidFill>
                  <a:srgbClr val="FF0000"/>
                </a:solidFill>
                <a:latin typeface="Arial"/>
                <a:cs typeface="Arial"/>
              </a:rPr>
              <a:t>Brainstem</a:t>
            </a:r>
          </a:p>
          <a:p>
            <a:pPr marL="342900" indent="-342900">
              <a:buFont typeface="Arial" panose="020B0604020202020204" pitchFamily="34" charset="0"/>
              <a:buChar char="•"/>
            </a:pPr>
            <a:r>
              <a:rPr lang="en-US" sz="1800" b="1" dirty="0">
                <a:solidFill>
                  <a:srgbClr val="FF0000"/>
                </a:solidFill>
                <a:latin typeface="Arial"/>
                <a:cs typeface="Arial"/>
              </a:rPr>
              <a:t>Spinal </a:t>
            </a:r>
            <a:r>
              <a:rPr lang="en-US" sz="1800" b="1" spc="-5" dirty="0">
                <a:solidFill>
                  <a:srgbClr val="FF0000"/>
                </a:solidFill>
                <a:latin typeface="Arial"/>
                <a:cs typeface="Arial"/>
              </a:rPr>
              <a:t>cord</a:t>
            </a:r>
            <a:endParaRPr lang="en-US" sz="1800" dirty="0"/>
          </a:p>
        </p:txBody>
      </p:sp>
    </p:spTree>
    <p:extLst>
      <p:ext uri="{BB962C8B-B14F-4D97-AF65-F5344CB8AC3E}">
        <p14:creationId xmlns:p14="http://schemas.microsoft.com/office/powerpoint/2010/main" val="267798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p:txBody>
          <a:bodyPr>
            <a:normAutofit/>
          </a:bodyPr>
          <a:lstStyle/>
          <a:p>
            <a:pPr marL="12700">
              <a:lnSpc>
                <a:spcPct val="100000"/>
              </a:lnSpc>
              <a:tabLst>
                <a:tab pos="355600" algn="l"/>
                <a:tab pos="356235" algn="l"/>
              </a:tabLst>
            </a:pPr>
            <a:r>
              <a:rPr lang="en-US" sz="1600" dirty="0">
                <a:solidFill>
                  <a:schemeClr val="accent2">
                    <a:lumMod val="75000"/>
                  </a:schemeClr>
                </a:solidFill>
                <a:cs typeface="Comic Sans MS"/>
              </a:rPr>
              <a:t>The </a:t>
            </a:r>
            <a:r>
              <a:rPr lang="en-US" sz="1600" spc="-5" dirty="0">
                <a:solidFill>
                  <a:schemeClr val="accent2">
                    <a:lumMod val="75000"/>
                  </a:schemeClr>
                </a:solidFill>
                <a:cs typeface="Comic Sans MS"/>
              </a:rPr>
              <a:t>white </a:t>
            </a:r>
            <a:r>
              <a:rPr lang="en-US" sz="1600" dirty="0">
                <a:solidFill>
                  <a:schemeClr val="accent2">
                    <a:lumMod val="75000"/>
                  </a:schemeClr>
                </a:solidFill>
                <a:cs typeface="Comic Sans MS"/>
              </a:rPr>
              <a:t>matter </a:t>
            </a:r>
            <a:r>
              <a:rPr lang="en-US" sz="1600" spc="-5" dirty="0">
                <a:solidFill>
                  <a:schemeClr val="accent2">
                    <a:lumMod val="75000"/>
                  </a:schemeClr>
                </a:solidFill>
                <a:cs typeface="Comic Sans MS"/>
              </a:rPr>
              <a:t>contains </a:t>
            </a:r>
            <a:r>
              <a:rPr lang="en-US" sz="1600" dirty="0">
                <a:solidFill>
                  <a:schemeClr val="accent4">
                    <a:lumMod val="75000"/>
                  </a:schemeClr>
                </a:solidFill>
                <a:cs typeface="Comic Sans MS"/>
              </a:rPr>
              <a:t>3 </a:t>
            </a:r>
            <a:r>
              <a:rPr lang="en-US" sz="1600" spc="-5" dirty="0">
                <a:solidFill>
                  <a:schemeClr val="accent2">
                    <a:lumMod val="75000"/>
                  </a:schemeClr>
                </a:solidFill>
                <a:cs typeface="Comic Sans MS"/>
              </a:rPr>
              <a:t>deep</a:t>
            </a:r>
            <a:r>
              <a:rPr lang="en-US" sz="1600" spc="-90" dirty="0">
                <a:solidFill>
                  <a:schemeClr val="accent2">
                    <a:lumMod val="75000"/>
                  </a:schemeClr>
                </a:solidFill>
                <a:cs typeface="Comic Sans MS"/>
              </a:rPr>
              <a:t> </a:t>
            </a:r>
            <a:r>
              <a:rPr lang="en-US" sz="1600" spc="-5" dirty="0">
                <a:solidFill>
                  <a:schemeClr val="accent2">
                    <a:lumMod val="75000"/>
                  </a:schemeClr>
                </a:solidFill>
                <a:cs typeface="Comic Sans MS"/>
              </a:rPr>
              <a:t>nuclei:</a:t>
            </a:r>
          </a:p>
          <a:p>
            <a:pPr marL="222280" indent="-514350" algn="just">
              <a:lnSpc>
                <a:spcPct val="150000"/>
              </a:lnSpc>
              <a:buFont typeface="+mj-lt"/>
              <a:buAutoNum type="arabicPeriod"/>
              <a:tabLst>
                <a:tab pos="268605" algn="l"/>
              </a:tabLst>
            </a:pPr>
            <a:r>
              <a:rPr lang="en-US" sz="1600" spc="10" dirty="0">
                <a:cs typeface="Times New Roman"/>
              </a:rPr>
              <a:t>Dentate.</a:t>
            </a:r>
          </a:p>
          <a:p>
            <a:pPr marL="222280" indent="-514350" algn="just">
              <a:lnSpc>
                <a:spcPct val="150000"/>
              </a:lnSpc>
              <a:buFont typeface="+mj-lt"/>
              <a:buAutoNum type="arabicPeriod"/>
              <a:tabLst>
                <a:tab pos="268605" algn="l"/>
              </a:tabLst>
            </a:pPr>
            <a:r>
              <a:rPr lang="en-US" sz="1600" spc="10" dirty="0">
                <a:cs typeface="Times New Roman"/>
              </a:rPr>
              <a:t>Fastigial.</a:t>
            </a:r>
          </a:p>
          <a:p>
            <a:pPr marL="222280" indent="-514350" algn="just">
              <a:lnSpc>
                <a:spcPct val="150000"/>
              </a:lnSpc>
              <a:buFont typeface="+mj-lt"/>
              <a:buAutoNum type="arabicPeriod"/>
              <a:tabLst>
                <a:tab pos="268605" algn="l"/>
              </a:tabLst>
            </a:pPr>
            <a:r>
              <a:rPr lang="en-US" sz="1600" spc="10" dirty="0" err="1">
                <a:cs typeface="Times New Roman"/>
              </a:rPr>
              <a:t>Interpositous</a:t>
            </a:r>
            <a:r>
              <a:rPr lang="en-US" sz="1600" spc="10" dirty="0">
                <a:cs typeface="Times New Roman"/>
              </a:rPr>
              <a:t> </a:t>
            </a:r>
            <a:r>
              <a:rPr lang="en-US" sz="1600" dirty="0">
                <a:cs typeface="Times New Roman"/>
              </a:rPr>
              <a:t>(formed of </a:t>
            </a:r>
            <a:r>
              <a:rPr lang="en-US" sz="1600" dirty="0">
                <a:solidFill>
                  <a:schemeClr val="bg2">
                    <a:lumMod val="75000"/>
                  </a:schemeClr>
                </a:solidFill>
                <a:cs typeface="Times New Roman"/>
              </a:rPr>
              <a:t>globose</a:t>
            </a:r>
            <a:r>
              <a:rPr lang="en-US" sz="1600" spc="-114" dirty="0">
                <a:solidFill>
                  <a:schemeClr val="bg2">
                    <a:lumMod val="75000"/>
                  </a:schemeClr>
                </a:solidFill>
                <a:cs typeface="Times New Roman"/>
              </a:rPr>
              <a:t> </a:t>
            </a:r>
            <a:r>
              <a:rPr lang="en-US" sz="1600" dirty="0">
                <a:solidFill>
                  <a:schemeClr val="bg2">
                    <a:lumMod val="75000"/>
                  </a:schemeClr>
                </a:solidFill>
                <a:cs typeface="Times New Roman"/>
              </a:rPr>
              <a:t>&amp; emboliform</a:t>
            </a:r>
            <a:r>
              <a:rPr lang="en-US" sz="1600" spc="-110" dirty="0">
                <a:solidFill>
                  <a:schemeClr val="bg2">
                    <a:lumMod val="75000"/>
                  </a:schemeClr>
                </a:solidFill>
                <a:cs typeface="Times New Roman"/>
              </a:rPr>
              <a:t> </a:t>
            </a:r>
            <a:r>
              <a:rPr lang="en-US" sz="1600" dirty="0">
                <a:solidFill>
                  <a:schemeClr val="bg2">
                    <a:lumMod val="75000"/>
                  </a:schemeClr>
                </a:solidFill>
                <a:cs typeface="Times New Roman"/>
              </a:rPr>
              <a:t>nuclei</a:t>
            </a:r>
            <a:r>
              <a:rPr lang="en-US" sz="1600" dirty="0" smtClean="0">
                <a:solidFill>
                  <a:schemeClr val="tx2"/>
                </a:solidFill>
                <a:cs typeface="Times New Roman"/>
              </a:rPr>
              <a:t>). </a:t>
            </a:r>
            <a:r>
              <a:rPr lang="en-US" sz="1600" dirty="0">
                <a:solidFill>
                  <a:srgbClr val="00B050"/>
                </a:solidFill>
                <a:cs typeface="Times New Roman"/>
              </a:rPr>
              <a:t>emboliform</a:t>
            </a:r>
            <a:r>
              <a:rPr lang="en-US" sz="1600" spc="-110" dirty="0">
                <a:solidFill>
                  <a:srgbClr val="00B050"/>
                </a:solidFill>
                <a:cs typeface="Times New Roman"/>
              </a:rPr>
              <a:t> </a:t>
            </a:r>
            <a:r>
              <a:rPr lang="en-US" sz="1600" dirty="0">
                <a:solidFill>
                  <a:srgbClr val="00B050"/>
                </a:solidFill>
                <a:cs typeface="Times New Roman"/>
              </a:rPr>
              <a:t>nuclei </a:t>
            </a:r>
            <a:r>
              <a:rPr lang="en-US" sz="1600" dirty="0" smtClean="0">
                <a:solidFill>
                  <a:srgbClr val="00B050"/>
                </a:solidFill>
                <a:cs typeface="Times New Roman"/>
              </a:rPr>
              <a:t>= </a:t>
            </a:r>
            <a:r>
              <a:rPr lang="en-US" sz="1600" dirty="0" smtClean="0">
                <a:solidFill>
                  <a:srgbClr val="00B050"/>
                </a:solidFill>
              </a:rPr>
              <a:t>2 </a:t>
            </a:r>
            <a:r>
              <a:rPr lang="en-US" sz="1600" dirty="0">
                <a:solidFill>
                  <a:srgbClr val="00B050"/>
                </a:solidFill>
              </a:rPr>
              <a:t>united </a:t>
            </a:r>
            <a:r>
              <a:rPr lang="en-US" sz="1600" dirty="0" err="1" smtClean="0">
                <a:solidFill>
                  <a:srgbClr val="00B050"/>
                </a:solidFill>
              </a:rPr>
              <a:t>nucli</a:t>
            </a:r>
            <a:endParaRPr lang="en-US" sz="1600" dirty="0">
              <a:solidFill>
                <a:srgbClr val="00B050"/>
              </a:solidFill>
              <a:cs typeface="Times New Roman"/>
            </a:endParaRPr>
          </a:p>
          <a:p>
            <a:pPr marL="12700" algn="just">
              <a:lnSpc>
                <a:spcPct val="150000"/>
              </a:lnSpc>
              <a:tabLst>
                <a:tab pos="268605" algn="l"/>
              </a:tabLst>
            </a:pPr>
            <a:endParaRPr lang="en-US" sz="1600" dirty="0">
              <a:solidFill>
                <a:schemeClr val="tx2"/>
              </a:solidFill>
              <a:cs typeface="Times New Roman"/>
            </a:endParaRPr>
          </a:p>
          <a:p>
            <a:pPr marR="5080">
              <a:lnSpc>
                <a:spcPct val="150000"/>
              </a:lnSpc>
              <a:spcBef>
                <a:spcPts val="405"/>
              </a:spcBef>
              <a:tabLst>
                <a:tab pos="1466215" algn="l"/>
                <a:tab pos="3557904" algn="l"/>
              </a:tabLst>
            </a:pPr>
            <a:r>
              <a:rPr lang="en-US" sz="1600" dirty="0">
                <a:solidFill>
                  <a:schemeClr val="tx2"/>
                </a:solidFill>
                <a:cs typeface="Times New Roman"/>
              </a:rPr>
              <a:t>All</a:t>
            </a:r>
            <a:r>
              <a:rPr lang="en-US" sz="1600" spc="-245" dirty="0">
                <a:solidFill>
                  <a:schemeClr val="tx2"/>
                </a:solidFill>
                <a:cs typeface="Times New Roman"/>
              </a:rPr>
              <a:t> </a:t>
            </a:r>
            <a:r>
              <a:rPr lang="en-US" sz="1600" spc="-5" dirty="0">
                <a:solidFill>
                  <a:schemeClr val="tx2"/>
                </a:solidFill>
                <a:cs typeface="Times New Roman"/>
              </a:rPr>
              <a:t>afferent</a:t>
            </a:r>
            <a:r>
              <a:rPr lang="en-US" sz="1600" spc="-35" dirty="0">
                <a:solidFill>
                  <a:schemeClr val="tx2"/>
                </a:solidFill>
                <a:cs typeface="Times New Roman"/>
              </a:rPr>
              <a:t> </a:t>
            </a:r>
            <a:r>
              <a:rPr lang="en-US" sz="1600" dirty="0">
                <a:solidFill>
                  <a:schemeClr val="tx2"/>
                </a:solidFill>
                <a:cs typeface="Times New Roman"/>
              </a:rPr>
              <a:t>fibers </a:t>
            </a:r>
            <a:r>
              <a:rPr lang="en-US" sz="1600" dirty="0">
                <a:cs typeface="Times New Roman"/>
              </a:rPr>
              <a:t>relay first at</a:t>
            </a:r>
            <a:r>
              <a:rPr lang="en-US" sz="1600" spc="-70" dirty="0">
                <a:cs typeface="Times New Roman"/>
              </a:rPr>
              <a:t> </a:t>
            </a:r>
            <a:r>
              <a:rPr lang="en-US" sz="1600" dirty="0">
                <a:cs typeface="Times New Roman"/>
              </a:rPr>
              <a:t>the</a:t>
            </a:r>
            <a:r>
              <a:rPr lang="en-US" sz="1600" spc="-25" dirty="0">
                <a:cs typeface="Times New Roman"/>
              </a:rPr>
              <a:t> </a:t>
            </a:r>
            <a:r>
              <a:rPr lang="en-US" sz="1600" dirty="0">
                <a:solidFill>
                  <a:schemeClr val="bg2">
                    <a:lumMod val="75000"/>
                  </a:schemeClr>
                </a:solidFill>
                <a:cs typeface="Times New Roman"/>
              </a:rPr>
              <a:t>deep nuclei </a:t>
            </a:r>
            <a:r>
              <a:rPr lang="en-US" sz="1600" dirty="0">
                <a:cs typeface="Times New Roman"/>
              </a:rPr>
              <a:t>and the </a:t>
            </a:r>
            <a:r>
              <a:rPr lang="en-US" sz="1600" dirty="0">
                <a:solidFill>
                  <a:schemeClr val="bg2">
                    <a:lumMod val="75000"/>
                  </a:schemeClr>
                </a:solidFill>
                <a:cs typeface="Times New Roman"/>
              </a:rPr>
              <a:t>cerebellar cortex</a:t>
            </a:r>
            <a:r>
              <a:rPr lang="en-US" sz="1600" spc="5" dirty="0">
                <a:cs typeface="Times New Roman"/>
              </a:rPr>
              <a:t>,  </a:t>
            </a:r>
            <a:r>
              <a:rPr lang="en-US" sz="1600" dirty="0">
                <a:cs typeface="Times New Roman"/>
              </a:rPr>
              <a:t>then</a:t>
            </a:r>
            <a:r>
              <a:rPr lang="en-US" sz="1600" spc="-125" dirty="0">
                <a:cs typeface="Times New Roman"/>
              </a:rPr>
              <a:t> </a:t>
            </a:r>
            <a:r>
              <a:rPr lang="en-US" sz="1600" dirty="0">
                <a:cs typeface="Times New Roman"/>
              </a:rPr>
              <a:t>the</a:t>
            </a:r>
            <a:r>
              <a:rPr lang="en-US" sz="1600" spc="-10" dirty="0">
                <a:cs typeface="Times New Roman"/>
              </a:rPr>
              <a:t> </a:t>
            </a:r>
            <a:r>
              <a:rPr lang="en-US" sz="1600" dirty="0">
                <a:cs typeface="Times New Roman"/>
              </a:rPr>
              <a:t>latter </a:t>
            </a:r>
            <a:r>
              <a:rPr lang="en-US" sz="1600" spc="-5" dirty="0">
                <a:cs typeface="Times New Roman"/>
              </a:rPr>
              <a:t>discharges </a:t>
            </a:r>
            <a:r>
              <a:rPr lang="en-US" sz="1600" dirty="0">
                <a:cs typeface="Times New Roman"/>
              </a:rPr>
              <a:t>to the </a:t>
            </a:r>
            <a:r>
              <a:rPr lang="en-US" sz="1600" dirty="0">
                <a:solidFill>
                  <a:schemeClr val="bg2">
                    <a:lumMod val="75000"/>
                  </a:schemeClr>
                </a:solidFill>
                <a:cs typeface="Times New Roman"/>
              </a:rPr>
              <a:t>deep nuclei,</a:t>
            </a:r>
            <a:r>
              <a:rPr lang="en-US" sz="1600" dirty="0">
                <a:cs typeface="Times New Roman"/>
              </a:rPr>
              <a:t> from which the </a:t>
            </a:r>
            <a:r>
              <a:rPr lang="en-US" sz="1600" spc="-5" dirty="0">
                <a:cs typeface="Times New Roman"/>
              </a:rPr>
              <a:t>efferent </a:t>
            </a:r>
            <a:r>
              <a:rPr lang="en-US" sz="1600" dirty="0">
                <a:cs typeface="Times New Roman"/>
              </a:rPr>
              <a:t>fibers originate and </a:t>
            </a:r>
            <a:r>
              <a:rPr lang="en-US" sz="1600" dirty="0">
                <a:solidFill>
                  <a:schemeClr val="bg2">
                    <a:lumMod val="75000"/>
                  </a:schemeClr>
                </a:solidFill>
                <a:cs typeface="Times New Roman"/>
              </a:rPr>
              <a:t>leave the CB.</a:t>
            </a:r>
          </a:p>
          <a:p>
            <a:endParaRPr lang="en-US" sz="1600" dirty="0"/>
          </a:p>
        </p:txBody>
      </p:sp>
    </p:spTree>
    <p:extLst>
      <p:ext uri="{BB962C8B-B14F-4D97-AF65-F5344CB8AC3E}">
        <p14:creationId xmlns:p14="http://schemas.microsoft.com/office/powerpoint/2010/main" val="138791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92471" y="0"/>
            <a:ext cx="2621507" cy="377985"/>
          </a:xfrm>
          <a:prstGeom prst="rect">
            <a:avLst/>
          </a:prstGeom>
        </p:spPr>
      </p:pic>
      <p:sp>
        <p:nvSpPr>
          <p:cNvPr id="2" name="Title 1"/>
          <p:cNvSpPr>
            <a:spLocks noGrp="1"/>
          </p:cNvSpPr>
          <p:nvPr>
            <p:ph type="title"/>
          </p:nvPr>
        </p:nvSpPr>
        <p:spPr/>
        <p:txBody>
          <a:bodyPr>
            <a:normAutofit/>
          </a:bodyPr>
          <a:lstStyle/>
          <a:p>
            <a:r>
              <a:rPr lang="en-US" sz="3200" dirty="0" smtClean="0"/>
              <a:t>Output from deep nuclei</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20" name="Rectangle 19"/>
          <p:cNvSpPr/>
          <p:nvPr/>
        </p:nvSpPr>
        <p:spPr>
          <a:xfrm>
            <a:off x="581222" y="2008207"/>
            <a:ext cx="332471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pPr>
            <a:r>
              <a:rPr lang="en-US" altLang="en-US" sz="1800" dirty="0" err="1" smtClean="0"/>
              <a:t>Fastigii</a:t>
            </a:r>
            <a:endParaRPr lang="en-US" altLang="en-US" sz="1800" dirty="0" smtClean="0"/>
          </a:p>
          <a:p>
            <a:pPr algn="ctr">
              <a:lnSpc>
                <a:spcPct val="80000"/>
              </a:lnSpc>
            </a:pPr>
            <a:r>
              <a:rPr lang="en-US" altLang="en-US" sz="1800" dirty="0" smtClean="0"/>
              <a:t>Nucleus</a:t>
            </a:r>
            <a:endParaRPr lang="en-US" altLang="en-US" sz="1800" dirty="0"/>
          </a:p>
        </p:txBody>
      </p:sp>
      <p:sp>
        <p:nvSpPr>
          <p:cNvPr id="21" name="Rectangle 20"/>
          <p:cNvSpPr/>
          <p:nvPr/>
        </p:nvSpPr>
        <p:spPr>
          <a:xfrm>
            <a:off x="4367813" y="2008207"/>
            <a:ext cx="332471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pPr>
            <a:r>
              <a:rPr lang="en-US" altLang="en-US" sz="1800" dirty="0" err="1" smtClean="0"/>
              <a:t>Interpositus</a:t>
            </a:r>
            <a:endParaRPr lang="en-US" altLang="en-US" sz="1800" dirty="0" smtClean="0"/>
          </a:p>
          <a:p>
            <a:pPr algn="ctr">
              <a:lnSpc>
                <a:spcPct val="80000"/>
              </a:lnSpc>
            </a:pPr>
            <a:r>
              <a:rPr lang="en-US" altLang="en-US" sz="1800" dirty="0" smtClean="0"/>
              <a:t>Nucleus</a:t>
            </a:r>
            <a:endParaRPr lang="en-US" altLang="en-US" sz="1800" dirty="0"/>
          </a:p>
        </p:txBody>
      </p:sp>
      <p:sp>
        <p:nvSpPr>
          <p:cNvPr id="22" name="Rectangle 21"/>
          <p:cNvSpPr/>
          <p:nvPr/>
        </p:nvSpPr>
        <p:spPr>
          <a:xfrm>
            <a:off x="8154405" y="2008207"/>
            <a:ext cx="3396759"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pPr>
            <a:r>
              <a:rPr lang="en-US" altLang="en-US" sz="1800" dirty="0" smtClean="0"/>
              <a:t>Dentate</a:t>
            </a:r>
          </a:p>
          <a:p>
            <a:pPr algn="ctr">
              <a:lnSpc>
                <a:spcPct val="80000"/>
              </a:lnSpc>
            </a:pPr>
            <a:r>
              <a:rPr lang="en-US" altLang="en-US" sz="1800" dirty="0" smtClean="0"/>
              <a:t>Nucleus</a:t>
            </a:r>
            <a:endParaRPr lang="en-US" altLang="en-US" sz="1800" dirty="0"/>
          </a:p>
        </p:txBody>
      </p:sp>
      <p:sp>
        <p:nvSpPr>
          <p:cNvPr id="23" name="Rectangle 22"/>
          <p:cNvSpPr/>
          <p:nvPr/>
        </p:nvSpPr>
        <p:spPr>
          <a:xfrm>
            <a:off x="581222" y="3426243"/>
            <a:ext cx="332471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spcBef>
                <a:spcPct val="50000"/>
              </a:spcBef>
            </a:pPr>
            <a:r>
              <a:rPr lang="en-US" altLang="en-US" sz="1800" dirty="0" smtClean="0"/>
              <a:t>Red nucleus</a:t>
            </a:r>
            <a:endParaRPr lang="en-US" altLang="en-US" sz="1800" dirty="0"/>
          </a:p>
        </p:txBody>
      </p:sp>
      <p:sp>
        <p:nvSpPr>
          <p:cNvPr id="24" name="Rectangle 23"/>
          <p:cNvSpPr/>
          <p:nvPr/>
        </p:nvSpPr>
        <p:spPr>
          <a:xfrm>
            <a:off x="4367813" y="3433405"/>
            <a:ext cx="332471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spcBef>
                <a:spcPct val="50000"/>
              </a:spcBef>
            </a:pPr>
            <a:r>
              <a:rPr lang="en-US" altLang="en-US" sz="1800" dirty="0" smtClean="0"/>
              <a:t>Motor cortex</a:t>
            </a:r>
          </a:p>
          <a:p>
            <a:pPr algn="ctr">
              <a:lnSpc>
                <a:spcPct val="80000"/>
              </a:lnSpc>
              <a:spcBef>
                <a:spcPct val="50000"/>
              </a:spcBef>
            </a:pPr>
            <a:r>
              <a:rPr lang="en-US" altLang="en-US" sz="1800" dirty="0" smtClean="0"/>
              <a:t>Reticular formation</a:t>
            </a:r>
            <a:endParaRPr lang="en-US" altLang="en-US" sz="1800" dirty="0"/>
          </a:p>
        </p:txBody>
      </p:sp>
      <p:sp>
        <p:nvSpPr>
          <p:cNvPr id="25" name="Rectangle 24"/>
          <p:cNvSpPr/>
          <p:nvPr/>
        </p:nvSpPr>
        <p:spPr>
          <a:xfrm>
            <a:off x="8154404" y="3433405"/>
            <a:ext cx="339676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spcBef>
                <a:spcPct val="50000"/>
              </a:spcBef>
            </a:pPr>
            <a:r>
              <a:rPr lang="en-US" altLang="en-US" sz="1800" dirty="0" smtClean="0"/>
              <a:t>Red nucleus</a:t>
            </a:r>
          </a:p>
          <a:p>
            <a:pPr algn="ctr">
              <a:lnSpc>
                <a:spcPct val="80000"/>
              </a:lnSpc>
              <a:spcBef>
                <a:spcPct val="50000"/>
              </a:spcBef>
            </a:pPr>
            <a:r>
              <a:rPr lang="en-US" altLang="en-US" sz="1800" dirty="0" smtClean="0"/>
              <a:t>Premotor cortex</a:t>
            </a:r>
            <a:endParaRPr lang="en-US" altLang="en-US" sz="1800" dirty="0"/>
          </a:p>
        </p:txBody>
      </p:sp>
      <p:sp>
        <p:nvSpPr>
          <p:cNvPr id="26" name="Rectangle 25"/>
          <p:cNvSpPr/>
          <p:nvPr/>
        </p:nvSpPr>
        <p:spPr>
          <a:xfrm>
            <a:off x="581222" y="4839203"/>
            <a:ext cx="332471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spcBef>
                <a:spcPct val="50000"/>
              </a:spcBef>
            </a:pPr>
            <a:r>
              <a:rPr lang="en-US" altLang="en-US" sz="1800" dirty="0" smtClean="0"/>
              <a:t>Control distal muscle during movement</a:t>
            </a:r>
            <a:endParaRPr lang="en-US" altLang="en-US" sz="1800" dirty="0"/>
          </a:p>
        </p:txBody>
      </p:sp>
      <p:sp>
        <p:nvSpPr>
          <p:cNvPr id="27" name="Rectangle 26"/>
          <p:cNvSpPr/>
          <p:nvPr/>
        </p:nvSpPr>
        <p:spPr>
          <a:xfrm>
            <a:off x="4367813" y="4842076"/>
            <a:ext cx="332471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spcBef>
                <a:spcPct val="50000"/>
              </a:spcBef>
            </a:pPr>
            <a:r>
              <a:rPr lang="en-US" altLang="en-US" sz="1800" dirty="0" smtClean="0"/>
              <a:t>Control axial muscle during movement</a:t>
            </a:r>
            <a:endParaRPr lang="en-US" altLang="en-US" sz="1800" dirty="0"/>
          </a:p>
        </p:txBody>
      </p:sp>
      <p:sp>
        <p:nvSpPr>
          <p:cNvPr id="28" name="Rectangle 27"/>
          <p:cNvSpPr/>
          <p:nvPr/>
        </p:nvSpPr>
        <p:spPr>
          <a:xfrm>
            <a:off x="8148664" y="4831678"/>
            <a:ext cx="340250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80000"/>
              </a:lnSpc>
              <a:spcBef>
                <a:spcPct val="50000"/>
              </a:spcBef>
            </a:pPr>
            <a:r>
              <a:rPr lang="en-US" altLang="en-US" sz="1800" dirty="0" smtClean="0"/>
              <a:t>Planning of movement</a:t>
            </a:r>
          </a:p>
          <a:p>
            <a:pPr algn="ctr">
              <a:lnSpc>
                <a:spcPct val="80000"/>
              </a:lnSpc>
              <a:spcBef>
                <a:spcPct val="50000"/>
              </a:spcBef>
            </a:pPr>
            <a:r>
              <a:rPr lang="en-US" altLang="en-US" sz="1800" dirty="0" smtClean="0"/>
              <a:t>Its timing and initiation</a:t>
            </a:r>
            <a:endParaRPr lang="en-US" altLang="en-US" sz="1800" dirty="0"/>
          </a:p>
        </p:txBody>
      </p:sp>
      <p:cxnSp>
        <p:nvCxnSpPr>
          <p:cNvPr id="30" name="Straight Arrow Connector 29"/>
          <p:cNvCxnSpPr>
            <a:stCxn id="20" idx="2"/>
            <a:endCxn id="23" idx="0"/>
          </p:cNvCxnSpPr>
          <p:nvPr/>
        </p:nvCxnSpPr>
        <p:spPr>
          <a:xfrm>
            <a:off x="2243578" y="2656279"/>
            <a:ext cx="0" cy="7699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2243578" y="4061714"/>
            <a:ext cx="0" cy="7699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6087778" y="2663441"/>
            <a:ext cx="0" cy="7699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6087778" y="4074315"/>
            <a:ext cx="0" cy="7699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9910836" y="2656279"/>
            <a:ext cx="0" cy="7699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9910836" y="4081477"/>
            <a:ext cx="0" cy="7699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331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Cerebellum and voluntary motor control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4" name="Content Placeholder 3"/>
          <p:cNvSpPr>
            <a:spLocks noGrp="1"/>
          </p:cNvSpPr>
          <p:nvPr>
            <p:ph sz="quarter" idx="1"/>
          </p:nvPr>
        </p:nvSpPr>
        <p:spPr/>
        <p:txBody>
          <a:bodyPr>
            <a:normAutofit/>
          </a:bodyPr>
          <a:lstStyle/>
          <a:p>
            <a:r>
              <a:rPr lang="en-US" sz="1800" dirty="0"/>
              <a:t>Cerebral </a:t>
            </a:r>
            <a:r>
              <a:rPr lang="en-US" sz="1800" dirty="0" smtClean="0"/>
              <a:t>and cerebellar</a:t>
            </a:r>
            <a:r>
              <a:rPr lang="en-US" sz="1800" dirty="0"/>
              <a:t> </a:t>
            </a:r>
            <a:r>
              <a:rPr lang="en-US" sz="1800" dirty="0" smtClean="0"/>
              <a:t>control of voluntary</a:t>
            </a:r>
            <a:r>
              <a:rPr lang="en-US" sz="1800" dirty="0"/>
              <a:t> </a:t>
            </a:r>
            <a:r>
              <a:rPr lang="en-US" sz="1800" dirty="0" smtClean="0"/>
              <a:t>movements, involving</a:t>
            </a:r>
            <a:r>
              <a:rPr lang="en-US" sz="1800" dirty="0"/>
              <a:t> </a:t>
            </a:r>
            <a:r>
              <a:rPr lang="en-US" sz="1800" dirty="0" smtClean="0"/>
              <a:t>especially</a:t>
            </a:r>
            <a:r>
              <a:rPr lang="en-US" sz="1800" dirty="0"/>
              <a:t> </a:t>
            </a:r>
            <a:r>
              <a:rPr lang="en-US" sz="1800" dirty="0" smtClean="0"/>
              <a:t>the</a:t>
            </a:r>
            <a:r>
              <a:rPr lang="en-US" sz="1800" dirty="0"/>
              <a:t> </a:t>
            </a:r>
            <a:r>
              <a:rPr lang="en-US" sz="1800" dirty="0" smtClean="0"/>
              <a:t>intermediate</a:t>
            </a:r>
            <a:r>
              <a:rPr lang="en-US" sz="1800" dirty="0"/>
              <a:t> </a:t>
            </a:r>
            <a:r>
              <a:rPr lang="en-US" sz="1800" dirty="0" smtClean="0"/>
              <a:t>zone </a:t>
            </a:r>
            <a:r>
              <a:rPr lang="en-US" sz="1800" dirty="0"/>
              <a:t>of </a:t>
            </a:r>
            <a:r>
              <a:rPr lang="en-US" sz="1800" dirty="0" smtClean="0"/>
              <a:t>the cerebellum</a:t>
            </a:r>
            <a:r>
              <a:rPr lang="en-US" sz="1800" dirty="0"/>
              <a:t>.</a:t>
            </a:r>
          </a:p>
        </p:txBody>
      </p:sp>
      <p:pic>
        <p:nvPicPr>
          <p:cNvPr id="5" name="Picture 4"/>
          <p:cNvPicPr>
            <a:picLocks noChangeAspect="1"/>
          </p:cNvPicPr>
          <p:nvPr/>
        </p:nvPicPr>
        <p:blipFill>
          <a:blip r:embed="rId2"/>
          <a:stretch>
            <a:fillRect/>
          </a:stretch>
        </p:blipFill>
        <p:spPr>
          <a:xfrm>
            <a:off x="9592471" y="0"/>
            <a:ext cx="2621507" cy="377985"/>
          </a:xfrm>
          <a:prstGeom prst="rect">
            <a:avLst/>
          </a:prstGeom>
        </p:spPr>
      </p:pic>
      <p:pic>
        <p:nvPicPr>
          <p:cNvPr id="6" name="Picture 5"/>
          <p:cNvPicPr>
            <a:picLocks noChangeAspect="1"/>
          </p:cNvPicPr>
          <p:nvPr/>
        </p:nvPicPr>
        <p:blipFill>
          <a:blip r:embed="rId3"/>
          <a:stretch>
            <a:fillRect/>
          </a:stretch>
        </p:blipFill>
        <p:spPr>
          <a:xfrm>
            <a:off x="3394131" y="1622223"/>
            <a:ext cx="5400600" cy="4703435"/>
          </a:xfrm>
          <a:prstGeom prst="rect">
            <a:avLst/>
          </a:prstGeom>
        </p:spPr>
      </p:pic>
    </p:spTree>
    <p:extLst>
      <p:ext uri="{BB962C8B-B14F-4D97-AF65-F5344CB8AC3E}">
        <p14:creationId xmlns:p14="http://schemas.microsoft.com/office/powerpoint/2010/main" val="267965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3" y="506709"/>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700" b="1" dirty="0" smtClean="0">
              <a:solidFill>
                <a:srgbClr val="9FB8CD">
                  <a:lumMod val="75000"/>
                </a:srgbClr>
              </a:solidFill>
              <a:latin typeface="Arial Black" panose="020B0A04020102020204" pitchFamily="34" charset="0"/>
            </a:endParaRPr>
          </a:p>
          <a:p>
            <a:pPr algn="ctr"/>
            <a:endParaRPr lang="en-US" sz="700" b="1" dirty="0">
              <a:solidFill>
                <a:srgbClr val="9FB8CD">
                  <a:lumMod val="75000"/>
                </a:srgbClr>
              </a:solidFill>
              <a:latin typeface="Arial Black" panose="020B0A04020102020204" pitchFamily="34" charset="0"/>
            </a:endParaRPr>
          </a:p>
          <a:p>
            <a:pPr algn="ctr"/>
            <a:r>
              <a:rPr lang="en-US" sz="3999" b="1" dirty="0" smtClean="0">
                <a:solidFill>
                  <a:srgbClr val="9FB8CD">
                    <a:lumMod val="75000"/>
                  </a:srgbClr>
                </a:solidFill>
                <a:latin typeface="Arial Black" panose="020B0A04020102020204" pitchFamily="34" charset="0"/>
              </a:rPr>
              <a:t>Cerebellum </a:t>
            </a:r>
            <a:r>
              <a:rPr lang="en-US" sz="3999" b="1" dirty="0">
                <a:solidFill>
                  <a:srgbClr val="9FB8CD">
                    <a:lumMod val="75000"/>
                  </a:srgbClr>
                </a:solidFill>
                <a:latin typeface="Arial Black" panose="020B0A04020102020204" pitchFamily="34" charset="0"/>
              </a:rPr>
              <a:t>(CB</a:t>
            </a:r>
            <a:r>
              <a:rPr lang="en-US" sz="3999" b="1" dirty="0" smtClean="0">
                <a:solidFill>
                  <a:srgbClr val="9FB8CD">
                    <a:lumMod val="75000"/>
                  </a:srgbClr>
                </a:solidFill>
                <a:latin typeface="Arial Black" panose="020B0A04020102020204" pitchFamily="34" charset="0"/>
              </a:rPr>
              <a:t>)</a:t>
            </a:r>
            <a:endParaRPr lang="en-US" sz="3999" b="1" dirty="0">
              <a:solidFill>
                <a:srgbClr val="9FB8CD">
                  <a:lumMod val="75000"/>
                </a:srgbClr>
              </a:solidFill>
              <a:latin typeface="Arial Black" panose="020B0A04020102020204" pitchFamily="34" charset="0"/>
            </a:endParaRPr>
          </a:p>
        </p:txBody>
      </p:sp>
      <p:sp>
        <p:nvSpPr>
          <p:cNvPr id="4" name="Flowchart: Process 3"/>
          <p:cNvSpPr/>
          <p:nvPr/>
        </p:nvSpPr>
        <p:spPr>
          <a:xfrm>
            <a:off x="895040" y="1688251"/>
            <a:ext cx="10289916" cy="4394674"/>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nSpc>
                <a:spcPct val="150000"/>
              </a:lnSpc>
            </a:pPr>
            <a:r>
              <a:rPr lang="en-US" sz="1800" b="1" dirty="0">
                <a:solidFill>
                  <a:schemeClr val="accent1">
                    <a:lumMod val="75000"/>
                  </a:schemeClr>
                </a:solidFill>
              </a:rPr>
              <a:t>Objectives:</a:t>
            </a:r>
          </a:p>
          <a:p>
            <a:pPr marL="355600" indent="-342900">
              <a:lnSpc>
                <a:spcPct val="150000"/>
              </a:lnSpc>
              <a:spcBef>
                <a:spcPts val="1515"/>
              </a:spcBef>
              <a:buFont typeface="+mj-lt"/>
              <a:buAutoNum type="arabicPeriod"/>
              <a:tabLst>
                <a:tab pos="355600" algn="l"/>
                <a:tab pos="356235" algn="l"/>
              </a:tabLst>
            </a:pPr>
            <a:r>
              <a:rPr lang="en-US" sz="1800" dirty="0">
                <a:solidFill>
                  <a:schemeClr val="tx1"/>
                </a:solidFill>
                <a:cs typeface="Kartika"/>
              </a:rPr>
              <a:t>Describe the </a:t>
            </a:r>
            <a:r>
              <a:rPr lang="en-US" sz="1800" dirty="0">
                <a:solidFill>
                  <a:schemeClr val="tx1"/>
                </a:solidFill>
                <a:cs typeface="Comic Sans MS"/>
              </a:rPr>
              <a:t>functional divisions </a:t>
            </a:r>
            <a:r>
              <a:rPr lang="en-US" sz="1800" dirty="0">
                <a:solidFill>
                  <a:schemeClr val="tx1"/>
                </a:solidFill>
                <a:cs typeface="Kartika"/>
              </a:rPr>
              <a:t>of</a:t>
            </a:r>
            <a:r>
              <a:rPr lang="en-US" sz="1800" spc="-15" dirty="0">
                <a:solidFill>
                  <a:schemeClr val="tx1"/>
                </a:solidFill>
                <a:cs typeface="Kartika"/>
              </a:rPr>
              <a:t> </a:t>
            </a:r>
            <a:r>
              <a:rPr lang="en-US" sz="1800" spc="-5" dirty="0">
                <a:solidFill>
                  <a:schemeClr val="tx1"/>
                </a:solidFill>
                <a:cs typeface="Kartika"/>
              </a:rPr>
              <a:t>the </a:t>
            </a:r>
            <a:r>
              <a:rPr lang="en-US" sz="1800" dirty="0">
                <a:solidFill>
                  <a:schemeClr val="tx1"/>
                </a:solidFill>
                <a:cs typeface="Kartika"/>
              </a:rPr>
              <a:t> </a:t>
            </a:r>
            <a:r>
              <a:rPr lang="en-US" sz="1800" spc="-5" dirty="0">
                <a:solidFill>
                  <a:schemeClr val="tx1"/>
                </a:solidFill>
                <a:cs typeface="Kartika"/>
              </a:rPr>
              <a:t>cerebellum; </a:t>
            </a:r>
            <a:r>
              <a:rPr lang="en-US" sz="1800" spc="-5" dirty="0" err="1">
                <a:solidFill>
                  <a:schemeClr val="tx1"/>
                </a:solidFill>
                <a:cs typeface="Kartika"/>
              </a:rPr>
              <a:t>vestibulocerebellum</a:t>
            </a:r>
            <a:r>
              <a:rPr lang="en-US" sz="1800" spc="-5" dirty="0">
                <a:solidFill>
                  <a:schemeClr val="tx1"/>
                </a:solidFill>
                <a:cs typeface="Kartika"/>
              </a:rPr>
              <a:t>, </a:t>
            </a:r>
            <a:r>
              <a:rPr lang="en-US" sz="1800" spc="-5" dirty="0" err="1">
                <a:solidFill>
                  <a:schemeClr val="tx1"/>
                </a:solidFill>
                <a:cs typeface="Kartika"/>
              </a:rPr>
              <a:t>spinocerebellum</a:t>
            </a:r>
            <a:r>
              <a:rPr lang="en-US" sz="1800" spc="-5" dirty="0">
                <a:solidFill>
                  <a:schemeClr val="tx1"/>
                </a:solidFill>
                <a:cs typeface="Kartika"/>
              </a:rPr>
              <a:t> </a:t>
            </a:r>
            <a:r>
              <a:rPr lang="en-US" sz="1800" dirty="0">
                <a:solidFill>
                  <a:schemeClr val="tx1"/>
                </a:solidFill>
                <a:cs typeface="Kartika"/>
              </a:rPr>
              <a:t>and</a:t>
            </a:r>
            <a:r>
              <a:rPr lang="en-US" sz="1800" spc="-15" dirty="0">
                <a:solidFill>
                  <a:schemeClr val="tx1"/>
                </a:solidFill>
                <a:cs typeface="Kartika"/>
              </a:rPr>
              <a:t> </a:t>
            </a:r>
            <a:r>
              <a:rPr lang="en-US" sz="1800" spc="-5" dirty="0" err="1">
                <a:solidFill>
                  <a:schemeClr val="tx1"/>
                </a:solidFill>
                <a:cs typeface="Kartika"/>
              </a:rPr>
              <a:t>cerebrocerebellum</a:t>
            </a:r>
            <a:r>
              <a:rPr lang="en-US" sz="1800" spc="-5" dirty="0">
                <a:solidFill>
                  <a:schemeClr val="tx1"/>
                </a:solidFill>
                <a:cs typeface="Kartika"/>
              </a:rPr>
              <a:t>.</a:t>
            </a:r>
            <a:endParaRPr lang="en-US" sz="1800" dirty="0">
              <a:solidFill>
                <a:schemeClr val="tx1"/>
              </a:solidFill>
              <a:cs typeface="Kartika"/>
            </a:endParaRPr>
          </a:p>
          <a:p>
            <a:pPr marL="355600" indent="-342900">
              <a:lnSpc>
                <a:spcPct val="150000"/>
              </a:lnSpc>
              <a:spcBef>
                <a:spcPts val="1515"/>
              </a:spcBef>
              <a:buFont typeface="+mj-lt"/>
              <a:buAutoNum type="arabicPeriod"/>
              <a:tabLst>
                <a:tab pos="355600" algn="l"/>
                <a:tab pos="356235" algn="l"/>
              </a:tabLst>
            </a:pPr>
            <a:r>
              <a:rPr lang="en-US" sz="1800" spc="-5" dirty="0">
                <a:solidFill>
                  <a:schemeClr val="tx1"/>
                </a:solidFill>
                <a:cs typeface="Comic Sans MS"/>
              </a:rPr>
              <a:t>Understand </a:t>
            </a:r>
            <a:r>
              <a:rPr lang="en-US" sz="1800" dirty="0">
                <a:solidFill>
                  <a:schemeClr val="tx1"/>
                </a:solidFill>
                <a:cs typeface="Comic Sans MS"/>
              </a:rPr>
              <a:t>cell </a:t>
            </a:r>
            <a:r>
              <a:rPr lang="en-US" sz="1800" spc="-5" dirty="0">
                <a:solidFill>
                  <a:schemeClr val="tx1"/>
                </a:solidFill>
                <a:cs typeface="Comic Sans MS"/>
              </a:rPr>
              <a:t>types </a:t>
            </a:r>
            <a:r>
              <a:rPr lang="en-US" sz="1800" dirty="0">
                <a:solidFill>
                  <a:schemeClr val="tx1"/>
                </a:solidFill>
                <a:cs typeface="Comic Sans MS"/>
              </a:rPr>
              <a:t>/ nuclei of the</a:t>
            </a:r>
            <a:r>
              <a:rPr lang="en-US" sz="1800" spc="-110" dirty="0">
                <a:solidFill>
                  <a:schemeClr val="tx1"/>
                </a:solidFill>
                <a:cs typeface="Comic Sans MS"/>
              </a:rPr>
              <a:t> </a:t>
            </a:r>
            <a:r>
              <a:rPr lang="en-US" sz="1800" spc="-5" dirty="0" smtClean="0">
                <a:solidFill>
                  <a:schemeClr val="tx1"/>
                </a:solidFill>
                <a:cs typeface="Comic Sans MS"/>
              </a:rPr>
              <a:t>cerebellum.</a:t>
            </a:r>
            <a:endParaRPr lang="en-US" sz="1800" dirty="0">
              <a:solidFill>
                <a:schemeClr val="tx1"/>
              </a:solidFill>
              <a:cs typeface="Comic Sans MS"/>
            </a:endParaRPr>
          </a:p>
          <a:p>
            <a:pPr marL="355600" marR="5080" indent="-342900">
              <a:lnSpc>
                <a:spcPct val="150000"/>
              </a:lnSpc>
              <a:spcBef>
                <a:spcPts val="430"/>
              </a:spcBef>
              <a:buFont typeface="+mj-lt"/>
              <a:buAutoNum type="arabicPeriod"/>
              <a:tabLst>
                <a:tab pos="355600" algn="l"/>
                <a:tab pos="356235" algn="l"/>
              </a:tabLst>
            </a:pPr>
            <a:r>
              <a:rPr lang="en-US" sz="1800" spc="-5" dirty="0">
                <a:solidFill>
                  <a:schemeClr val="tx1"/>
                </a:solidFill>
                <a:cs typeface="Comic Sans MS"/>
              </a:rPr>
              <a:t>Understand </a:t>
            </a:r>
            <a:r>
              <a:rPr lang="en-US" sz="1800" dirty="0">
                <a:solidFill>
                  <a:schemeClr val="tx1"/>
                </a:solidFill>
                <a:cs typeface="Comic Sans MS"/>
              </a:rPr>
              <a:t>the </a:t>
            </a:r>
            <a:r>
              <a:rPr lang="en-US" sz="1800" spc="-5" dirty="0">
                <a:solidFill>
                  <a:schemeClr val="tx1"/>
                </a:solidFill>
                <a:cs typeface="Comic Sans MS"/>
              </a:rPr>
              <a:t>functions </a:t>
            </a:r>
            <a:r>
              <a:rPr lang="en-US" sz="1800" dirty="0">
                <a:solidFill>
                  <a:schemeClr val="tx1"/>
                </a:solidFill>
                <a:cs typeface="Comic Sans MS"/>
              </a:rPr>
              <a:t>of </a:t>
            </a:r>
            <a:r>
              <a:rPr lang="en-US" sz="1800" spc="-5" dirty="0">
                <a:solidFill>
                  <a:schemeClr val="tx1"/>
                </a:solidFill>
                <a:cs typeface="Comic Sans MS"/>
              </a:rPr>
              <a:t>cerebellum in regulation </a:t>
            </a:r>
            <a:r>
              <a:rPr lang="en-US" sz="1800" dirty="0">
                <a:solidFill>
                  <a:schemeClr val="tx1"/>
                </a:solidFill>
                <a:cs typeface="Comic Sans MS"/>
              </a:rPr>
              <a:t>of movement, </a:t>
            </a:r>
            <a:r>
              <a:rPr lang="en-US" sz="1800" spc="-5" dirty="0">
                <a:solidFill>
                  <a:schemeClr val="tx1"/>
                </a:solidFill>
                <a:cs typeface="Comic Sans MS"/>
              </a:rPr>
              <a:t>tone  </a:t>
            </a:r>
            <a:r>
              <a:rPr lang="en-US" sz="1800" dirty="0">
                <a:solidFill>
                  <a:schemeClr val="tx1"/>
                </a:solidFill>
                <a:cs typeface="Comic Sans MS"/>
              </a:rPr>
              <a:t>and</a:t>
            </a:r>
            <a:r>
              <a:rPr lang="en-US" sz="1800" spc="-70" dirty="0">
                <a:solidFill>
                  <a:schemeClr val="tx1"/>
                </a:solidFill>
                <a:cs typeface="Comic Sans MS"/>
              </a:rPr>
              <a:t> </a:t>
            </a:r>
            <a:r>
              <a:rPr lang="en-US" sz="1800" spc="-5" dirty="0">
                <a:solidFill>
                  <a:schemeClr val="tx1"/>
                </a:solidFill>
                <a:cs typeface="Comic Sans MS"/>
              </a:rPr>
              <a:t>balance.</a:t>
            </a:r>
          </a:p>
          <a:p>
            <a:pPr marL="355600" marR="5080" indent="-342900">
              <a:lnSpc>
                <a:spcPct val="150000"/>
              </a:lnSpc>
              <a:spcBef>
                <a:spcPts val="430"/>
              </a:spcBef>
              <a:buFont typeface="+mj-lt"/>
              <a:buAutoNum type="arabicPeriod"/>
              <a:tabLst>
                <a:tab pos="355600" algn="l"/>
                <a:tab pos="356235" algn="l"/>
              </a:tabLst>
            </a:pPr>
            <a:r>
              <a:rPr lang="en-US" sz="1800" spc="-5" dirty="0">
                <a:solidFill>
                  <a:schemeClr val="tx1"/>
                </a:solidFill>
                <a:cs typeface="Comic Sans MS"/>
              </a:rPr>
              <a:t>Define the physiological roles of the cerebellum  in regulation of </a:t>
            </a:r>
            <a:r>
              <a:rPr lang="en-US" sz="1800" spc="-5" dirty="0" smtClean="0">
                <a:solidFill>
                  <a:schemeClr val="tx1"/>
                </a:solidFill>
                <a:cs typeface="Comic Sans MS"/>
              </a:rPr>
              <a:t>movement.</a:t>
            </a:r>
            <a:endParaRPr lang="en-US" sz="1800" spc="-5" dirty="0">
              <a:solidFill>
                <a:schemeClr val="tx1"/>
              </a:solidFill>
              <a:cs typeface="Comic Sans MS"/>
            </a:endParaRPr>
          </a:p>
          <a:p>
            <a:pPr marL="355600" indent="-342900">
              <a:lnSpc>
                <a:spcPct val="150000"/>
              </a:lnSpc>
              <a:spcBef>
                <a:spcPts val="1510"/>
              </a:spcBef>
              <a:buFont typeface="+mj-lt"/>
              <a:buAutoNum type="arabicPeriod"/>
              <a:tabLst>
                <a:tab pos="355600" algn="l"/>
                <a:tab pos="356235" algn="l"/>
              </a:tabLst>
            </a:pPr>
            <a:r>
              <a:rPr lang="en-US" sz="1800" spc="-5" dirty="0">
                <a:solidFill>
                  <a:schemeClr val="tx1"/>
                </a:solidFill>
                <a:cs typeface="Comic Sans MS"/>
              </a:rPr>
              <a:t>Understand and Explain the abnormalities associated with cerebellar disease: Cerebellar nystagmus,  changes in muscle tone, ataxia, drunken gait, </a:t>
            </a:r>
            <a:r>
              <a:rPr lang="en-US" sz="1800" spc="-5" dirty="0" smtClean="0">
                <a:solidFill>
                  <a:schemeClr val="tx1"/>
                </a:solidFill>
                <a:cs typeface="Comic Sans MS"/>
              </a:rPr>
              <a:t>scanning speech, </a:t>
            </a:r>
            <a:r>
              <a:rPr lang="en-US" sz="1800" spc="-5" dirty="0" err="1">
                <a:solidFill>
                  <a:schemeClr val="tx1"/>
                </a:solidFill>
                <a:cs typeface="Comic Sans MS"/>
              </a:rPr>
              <a:t>dysmetria</a:t>
            </a:r>
            <a:r>
              <a:rPr lang="en-US" sz="1800" spc="-5" dirty="0">
                <a:solidFill>
                  <a:schemeClr val="tx1"/>
                </a:solidFill>
                <a:cs typeface="Comic Sans MS"/>
              </a:rPr>
              <a:t> (past-pointing), </a:t>
            </a:r>
            <a:r>
              <a:rPr lang="en-US" sz="1800" spc="-5" dirty="0" smtClean="0">
                <a:solidFill>
                  <a:schemeClr val="tx1"/>
                </a:solidFill>
                <a:cs typeface="Comic Sans MS"/>
              </a:rPr>
              <a:t>intention </a:t>
            </a:r>
            <a:r>
              <a:rPr lang="en-US" sz="1800" spc="-5" dirty="0">
                <a:solidFill>
                  <a:schemeClr val="tx1"/>
                </a:solidFill>
                <a:cs typeface="Comic Sans MS"/>
              </a:rPr>
              <a:t>tremors, rebound phenomenon and  </a:t>
            </a:r>
            <a:r>
              <a:rPr lang="en-US" sz="1800" spc="-5" dirty="0" err="1">
                <a:solidFill>
                  <a:schemeClr val="tx1"/>
                </a:solidFill>
                <a:cs typeface="Comic Sans MS"/>
              </a:rPr>
              <a:t>adiadochokinesia</a:t>
            </a:r>
            <a:r>
              <a:rPr lang="en-US" sz="1800" spc="-5" dirty="0">
                <a:solidFill>
                  <a:schemeClr val="tx1"/>
                </a:solidFill>
                <a:cs typeface="Comic Sans MS"/>
              </a:rPr>
              <a:t>.</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Afferent (input) pathway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4" name="Content Placeholder 3"/>
          <p:cNvSpPr>
            <a:spLocks noGrp="1"/>
          </p:cNvSpPr>
          <p:nvPr>
            <p:ph sz="quarter" idx="1"/>
          </p:nvPr>
        </p:nvSpPr>
        <p:spPr/>
        <p:txBody>
          <a:bodyPr>
            <a:noAutofit/>
          </a:bodyPr>
          <a:lstStyle/>
          <a:p>
            <a:pPr marL="12065" marR="5080">
              <a:lnSpc>
                <a:spcPct val="100000"/>
              </a:lnSpc>
              <a:tabLst>
                <a:tab pos="268605" algn="l"/>
              </a:tabLst>
            </a:pPr>
            <a:r>
              <a:rPr lang="en-US" sz="1500" spc="-5" dirty="0">
                <a:solidFill>
                  <a:schemeClr val="bg1">
                    <a:lumMod val="50000"/>
                  </a:schemeClr>
                </a:solidFill>
                <a:cs typeface="Times New Roman"/>
              </a:rPr>
              <a:t>The CB</a:t>
            </a:r>
            <a:r>
              <a:rPr lang="en-US" sz="1500" spc="-40" dirty="0">
                <a:solidFill>
                  <a:schemeClr val="bg1">
                    <a:lumMod val="50000"/>
                  </a:schemeClr>
                </a:solidFill>
                <a:cs typeface="Times New Roman"/>
              </a:rPr>
              <a:t> </a:t>
            </a:r>
            <a:r>
              <a:rPr lang="en-US" sz="1500" spc="-5" dirty="0">
                <a:solidFill>
                  <a:schemeClr val="bg1">
                    <a:lumMod val="50000"/>
                  </a:schemeClr>
                </a:solidFill>
                <a:cs typeface="Times New Roman"/>
              </a:rPr>
              <a:t>receives</a:t>
            </a:r>
            <a:r>
              <a:rPr lang="en-US" sz="1500" spc="-40" dirty="0">
                <a:solidFill>
                  <a:schemeClr val="bg1">
                    <a:lumMod val="50000"/>
                  </a:schemeClr>
                </a:solidFill>
                <a:cs typeface="Times New Roman"/>
              </a:rPr>
              <a:t> </a:t>
            </a:r>
            <a:r>
              <a:rPr lang="en-US" sz="1500" spc="-5" dirty="0">
                <a:solidFill>
                  <a:schemeClr val="bg1">
                    <a:lumMod val="50000"/>
                  </a:schemeClr>
                </a:solidFill>
                <a:cs typeface="Times New Roman"/>
              </a:rPr>
              <a:t>both sensory and </a:t>
            </a:r>
            <a:r>
              <a:rPr lang="en-US" sz="1500" dirty="0">
                <a:solidFill>
                  <a:schemeClr val="bg1">
                    <a:lumMod val="50000"/>
                  </a:schemeClr>
                </a:solidFill>
                <a:cs typeface="Times New Roman"/>
              </a:rPr>
              <a:t>motor </a:t>
            </a:r>
            <a:r>
              <a:rPr lang="en-US" sz="1500" spc="-5" dirty="0">
                <a:solidFill>
                  <a:schemeClr val="bg1">
                    <a:lumMod val="50000"/>
                  </a:schemeClr>
                </a:solidFill>
                <a:cs typeface="Times New Roman"/>
              </a:rPr>
              <a:t>information </a:t>
            </a:r>
            <a:r>
              <a:rPr lang="en-US" sz="1500" dirty="0">
                <a:solidFill>
                  <a:schemeClr val="bg1">
                    <a:lumMod val="50000"/>
                  </a:schemeClr>
                </a:solidFill>
                <a:cs typeface="Times New Roman"/>
              </a:rPr>
              <a:t>through </a:t>
            </a:r>
            <a:r>
              <a:rPr lang="en-US" sz="1500" spc="-5" dirty="0">
                <a:solidFill>
                  <a:schemeClr val="bg1">
                    <a:lumMod val="50000"/>
                  </a:schemeClr>
                </a:solidFill>
                <a:cs typeface="Times New Roman"/>
              </a:rPr>
              <a:t>a</a:t>
            </a:r>
            <a:r>
              <a:rPr lang="en-US" sz="1500" spc="-40" dirty="0">
                <a:solidFill>
                  <a:schemeClr val="bg1">
                    <a:lumMod val="50000"/>
                  </a:schemeClr>
                </a:solidFill>
                <a:cs typeface="Times New Roman"/>
              </a:rPr>
              <a:t> </a:t>
            </a:r>
            <a:r>
              <a:rPr lang="en-US" sz="1500" spc="-5" dirty="0">
                <a:solidFill>
                  <a:schemeClr val="bg1">
                    <a:lumMod val="50000"/>
                  </a:schemeClr>
                </a:solidFill>
                <a:cs typeface="Times New Roman"/>
              </a:rPr>
              <a:t>rich  </a:t>
            </a:r>
            <a:r>
              <a:rPr lang="en-US" sz="1500" spc="-10" dirty="0">
                <a:solidFill>
                  <a:schemeClr val="bg1">
                    <a:lumMod val="50000"/>
                  </a:schemeClr>
                </a:solidFill>
                <a:cs typeface="Times New Roman"/>
              </a:rPr>
              <a:t>afferent </a:t>
            </a:r>
            <a:r>
              <a:rPr lang="en-US" sz="1500" spc="-5" dirty="0">
                <a:solidFill>
                  <a:schemeClr val="bg1">
                    <a:lumMod val="50000"/>
                  </a:schemeClr>
                </a:solidFill>
                <a:cs typeface="Times New Roman"/>
              </a:rPr>
              <a:t>nerve</a:t>
            </a:r>
            <a:r>
              <a:rPr lang="en-US" sz="1500" spc="-55" dirty="0">
                <a:solidFill>
                  <a:schemeClr val="bg1">
                    <a:lumMod val="50000"/>
                  </a:schemeClr>
                </a:solidFill>
                <a:cs typeface="Times New Roman"/>
              </a:rPr>
              <a:t> </a:t>
            </a:r>
            <a:r>
              <a:rPr lang="en-US" sz="1500" spc="-25" dirty="0">
                <a:solidFill>
                  <a:schemeClr val="bg1">
                    <a:lumMod val="50000"/>
                  </a:schemeClr>
                </a:solidFill>
                <a:cs typeface="Times New Roman"/>
              </a:rPr>
              <a:t>supply.</a:t>
            </a:r>
          </a:p>
          <a:p>
            <a:pPr marL="0" marR="5080" indent="0">
              <a:lnSpc>
                <a:spcPct val="100000"/>
              </a:lnSpc>
              <a:buNone/>
              <a:tabLst>
                <a:tab pos="268605" algn="l"/>
              </a:tabLst>
            </a:pPr>
            <a:endParaRPr lang="en-US" sz="300" dirty="0">
              <a:solidFill>
                <a:schemeClr val="bg1">
                  <a:lumMod val="50000"/>
                </a:schemeClr>
              </a:solidFill>
              <a:cs typeface="Times New Roman"/>
            </a:endParaRPr>
          </a:p>
          <a:p>
            <a:pPr marL="12065" marR="5080">
              <a:lnSpc>
                <a:spcPct val="100000"/>
              </a:lnSpc>
              <a:tabLst>
                <a:tab pos="268605" algn="l"/>
              </a:tabLst>
            </a:pPr>
            <a:r>
              <a:rPr lang="en-US" sz="1500" spc="-5" dirty="0">
                <a:solidFill>
                  <a:schemeClr val="bg1">
                    <a:lumMod val="50000"/>
                  </a:schemeClr>
                </a:solidFill>
                <a:cs typeface="Times New Roman"/>
              </a:rPr>
              <a:t>This arises</a:t>
            </a:r>
            <a:r>
              <a:rPr lang="en-US" sz="1500" spc="-75" dirty="0">
                <a:solidFill>
                  <a:schemeClr val="bg1">
                    <a:lumMod val="50000"/>
                  </a:schemeClr>
                </a:solidFill>
                <a:cs typeface="Times New Roman"/>
              </a:rPr>
              <a:t> </a:t>
            </a:r>
            <a:r>
              <a:rPr lang="en-US" sz="1500" dirty="0">
                <a:solidFill>
                  <a:schemeClr val="bg1">
                    <a:lumMod val="50000"/>
                  </a:schemeClr>
                </a:solidFill>
                <a:cs typeface="Times New Roman"/>
              </a:rPr>
              <a:t>from:</a:t>
            </a:r>
          </a:p>
          <a:p>
            <a:pPr marL="12700">
              <a:spcBef>
                <a:spcPts val="395"/>
              </a:spcBef>
              <a:buFont typeface="Arial" panose="020B0604020202020204" pitchFamily="34" charset="0"/>
              <a:buChar char="•"/>
              <a:tabLst>
                <a:tab pos="268605" algn="l"/>
              </a:tabLst>
            </a:pPr>
            <a:r>
              <a:rPr lang="en-US" sz="1500" spc="-10" dirty="0">
                <a:solidFill>
                  <a:schemeClr val="bg1">
                    <a:lumMod val="50000"/>
                  </a:schemeClr>
                </a:solidFill>
                <a:cs typeface="Times New Roman"/>
              </a:rPr>
              <a:t>Other areas of the brain.</a:t>
            </a:r>
          </a:p>
          <a:p>
            <a:pPr marL="12700">
              <a:lnSpc>
                <a:spcPct val="100000"/>
              </a:lnSpc>
              <a:spcBef>
                <a:spcPts val="395"/>
              </a:spcBef>
              <a:buFont typeface="Arial" panose="020B0604020202020204" pitchFamily="34" charset="0"/>
              <a:buChar char="•"/>
              <a:tabLst>
                <a:tab pos="268605" algn="l"/>
              </a:tabLst>
            </a:pPr>
            <a:r>
              <a:rPr lang="en-US" sz="1500" spc="-5" dirty="0">
                <a:solidFill>
                  <a:schemeClr val="bg1">
                    <a:lumMod val="50000"/>
                  </a:schemeClr>
                </a:solidFill>
                <a:cs typeface="Times New Roman"/>
              </a:rPr>
              <a:t>Peripheral</a:t>
            </a:r>
            <a:r>
              <a:rPr lang="en-US" sz="1500" spc="-55" dirty="0">
                <a:solidFill>
                  <a:schemeClr val="bg1">
                    <a:lumMod val="50000"/>
                  </a:schemeClr>
                </a:solidFill>
                <a:cs typeface="Times New Roman"/>
              </a:rPr>
              <a:t> </a:t>
            </a:r>
            <a:r>
              <a:rPr lang="en-US" sz="1500" spc="-10" dirty="0">
                <a:solidFill>
                  <a:schemeClr val="bg1">
                    <a:lumMod val="50000"/>
                  </a:schemeClr>
                </a:solidFill>
                <a:cs typeface="Times New Roman"/>
              </a:rPr>
              <a:t>receptors.</a:t>
            </a:r>
            <a:endParaRPr lang="en-US" sz="1500" dirty="0">
              <a:solidFill>
                <a:schemeClr val="bg1">
                  <a:lumMod val="50000"/>
                </a:schemeClr>
              </a:solidFill>
              <a:cs typeface="Times New Roman"/>
            </a:endParaRPr>
          </a:p>
          <a:p>
            <a:pPr marL="12700">
              <a:lnSpc>
                <a:spcPct val="100000"/>
              </a:lnSpc>
              <a:spcBef>
                <a:spcPts val="395"/>
              </a:spcBef>
              <a:buFont typeface="Arial" panose="020B0604020202020204" pitchFamily="34" charset="0"/>
              <a:buChar char="•"/>
              <a:tabLst>
                <a:tab pos="268605" algn="l"/>
              </a:tabLst>
            </a:pPr>
            <a:r>
              <a:rPr lang="en-US" sz="1500" spc="-5" dirty="0">
                <a:solidFill>
                  <a:schemeClr val="bg1">
                    <a:lumMod val="50000"/>
                  </a:schemeClr>
                </a:solidFill>
                <a:cs typeface="Times New Roman"/>
              </a:rPr>
              <a:t>and enters </a:t>
            </a:r>
            <a:r>
              <a:rPr lang="en-US" sz="1500" dirty="0">
                <a:solidFill>
                  <a:schemeClr val="bg1">
                    <a:lumMod val="50000"/>
                  </a:schemeClr>
                </a:solidFill>
                <a:cs typeface="Times New Roman"/>
              </a:rPr>
              <a:t>the </a:t>
            </a:r>
            <a:r>
              <a:rPr lang="en-US" sz="1500" spc="-5" dirty="0">
                <a:solidFill>
                  <a:schemeClr val="bg1">
                    <a:lumMod val="50000"/>
                  </a:schemeClr>
                </a:solidFill>
                <a:cs typeface="Times New Roman"/>
              </a:rPr>
              <a:t>CB </a:t>
            </a:r>
            <a:r>
              <a:rPr lang="en-US" sz="1500" dirty="0">
                <a:solidFill>
                  <a:schemeClr val="bg1">
                    <a:lumMod val="50000"/>
                  </a:schemeClr>
                </a:solidFill>
                <a:cs typeface="Times New Roman"/>
              </a:rPr>
              <a:t>via the</a:t>
            </a:r>
            <a:r>
              <a:rPr lang="en-US" sz="1500" spc="-100" dirty="0">
                <a:solidFill>
                  <a:schemeClr val="bg1">
                    <a:lumMod val="50000"/>
                  </a:schemeClr>
                </a:solidFill>
                <a:cs typeface="Times New Roman"/>
              </a:rPr>
              <a:t> </a:t>
            </a:r>
            <a:r>
              <a:rPr lang="en-US" sz="1500" spc="-5" dirty="0">
                <a:solidFill>
                  <a:schemeClr val="bg1">
                    <a:lumMod val="50000"/>
                  </a:schemeClr>
                </a:solidFill>
                <a:cs typeface="Times New Roman"/>
              </a:rPr>
              <a:t>3  cerebellar</a:t>
            </a:r>
            <a:r>
              <a:rPr lang="en-US" sz="1500" spc="-40" dirty="0">
                <a:solidFill>
                  <a:schemeClr val="bg1">
                    <a:lumMod val="50000"/>
                  </a:schemeClr>
                </a:solidFill>
                <a:cs typeface="Times New Roman"/>
              </a:rPr>
              <a:t> </a:t>
            </a:r>
            <a:r>
              <a:rPr lang="en-US" sz="1500" spc="-5" dirty="0">
                <a:solidFill>
                  <a:schemeClr val="bg1">
                    <a:lumMod val="50000"/>
                  </a:schemeClr>
                </a:solidFill>
                <a:cs typeface="Times New Roman"/>
              </a:rPr>
              <a:t>peduncles</a:t>
            </a:r>
            <a:r>
              <a:rPr lang="en-US" sz="1500" spc="-5" dirty="0" smtClean="0">
                <a:solidFill>
                  <a:schemeClr val="bg1">
                    <a:lumMod val="50000"/>
                  </a:schemeClr>
                </a:solidFill>
                <a:cs typeface="Times New Roman"/>
              </a:rPr>
              <a:t>.</a:t>
            </a:r>
          </a:p>
          <a:p>
            <a:pPr marL="12700">
              <a:lnSpc>
                <a:spcPct val="100000"/>
              </a:lnSpc>
              <a:spcBef>
                <a:spcPts val="395"/>
              </a:spcBef>
              <a:buFont typeface="Arial" panose="020B0604020202020204" pitchFamily="34" charset="0"/>
              <a:buChar char="•"/>
              <a:tabLst>
                <a:tab pos="268605" algn="l"/>
              </a:tabLst>
            </a:pPr>
            <a:endParaRPr lang="en-US" sz="1500" dirty="0">
              <a:solidFill>
                <a:srgbClr val="FF0000"/>
              </a:solidFill>
              <a:cs typeface="Times New Roman"/>
            </a:endParaRPr>
          </a:p>
          <a:p>
            <a:pPr marL="0" indent="0">
              <a:lnSpc>
                <a:spcPts val="2890"/>
              </a:lnSpc>
              <a:buNone/>
            </a:pPr>
            <a:r>
              <a:rPr lang="en-US" sz="1500" dirty="0" smtClean="0">
                <a:solidFill>
                  <a:schemeClr val="accent2">
                    <a:lumMod val="75000"/>
                  </a:schemeClr>
                </a:solidFill>
                <a:cs typeface="Times New Roman"/>
              </a:rPr>
              <a:t>1. The </a:t>
            </a:r>
            <a:r>
              <a:rPr lang="en-US" sz="1500" spc="-5" dirty="0">
                <a:solidFill>
                  <a:schemeClr val="accent2">
                    <a:lumMod val="75000"/>
                  </a:schemeClr>
                </a:solidFill>
                <a:cs typeface="Times New Roman"/>
              </a:rPr>
              <a:t>climbing</a:t>
            </a:r>
            <a:r>
              <a:rPr lang="en-US" sz="1500" spc="-60" dirty="0">
                <a:solidFill>
                  <a:schemeClr val="accent2">
                    <a:lumMod val="75000"/>
                  </a:schemeClr>
                </a:solidFill>
                <a:cs typeface="Times New Roman"/>
              </a:rPr>
              <a:t> </a:t>
            </a:r>
            <a:r>
              <a:rPr lang="en-US" sz="1500" spc="-5" dirty="0">
                <a:solidFill>
                  <a:schemeClr val="accent2">
                    <a:lumMod val="75000"/>
                  </a:schemeClr>
                </a:solidFill>
                <a:cs typeface="Times New Roman"/>
              </a:rPr>
              <a:t>fibers:</a:t>
            </a:r>
          </a:p>
          <a:p>
            <a:pPr marL="12700"/>
            <a:r>
              <a:rPr lang="en-US" sz="1500" spc="-5" dirty="0" smtClean="0">
                <a:solidFill>
                  <a:srgbClr val="000000"/>
                </a:solidFill>
                <a:cs typeface="Times New Roman"/>
              </a:rPr>
              <a:t>From </a:t>
            </a:r>
            <a:r>
              <a:rPr lang="en-US" sz="1500" dirty="0">
                <a:solidFill>
                  <a:srgbClr val="FF0000"/>
                </a:solidFill>
                <a:cs typeface="Times New Roman"/>
              </a:rPr>
              <a:t>the inferior </a:t>
            </a:r>
            <a:r>
              <a:rPr lang="en-US" sz="1500" dirty="0" err="1">
                <a:solidFill>
                  <a:srgbClr val="FF0000"/>
                </a:solidFill>
                <a:cs typeface="Times New Roman"/>
              </a:rPr>
              <a:t>olivary</a:t>
            </a:r>
            <a:r>
              <a:rPr lang="en-US" sz="1500" spc="-45" dirty="0">
                <a:solidFill>
                  <a:srgbClr val="FF0000"/>
                </a:solidFill>
                <a:cs typeface="Times New Roman"/>
              </a:rPr>
              <a:t> </a:t>
            </a:r>
            <a:r>
              <a:rPr lang="en-US" sz="1500" spc="-5" dirty="0">
                <a:solidFill>
                  <a:srgbClr val="FF0000"/>
                </a:solidFill>
                <a:cs typeface="Times New Roman"/>
              </a:rPr>
              <a:t>nucleus.</a:t>
            </a:r>
          </a:p>
          <a:p>
            <a:pPr marL="298450" indent="-285750"/>
            <a:r>
              <a:rPr lang="en-US" sz="1500" spc="-5" dirty="0">
                <a:cs typeface="Times New Roman"/>
              </a:rPr>
              <a:t>It learns the cerebellum to </a:t>
            </a:r>
            <a:r>
              <a:rPr lang="en-US" sz="1500" spc="-5" dirty="0">
                <a:solidFill>
                  <a:srgbClr val="FF0000"/>
                </a:solidFill>
                <a:cs typeface="Times New Roman"/>
              </a:rPr>
              <a:t>perform new patterns</a:t>
            </a:r>
            <a:r>
              <a:rPr lang="en-US" sz="1500" spc="70" dirty="0">
                <a:solidFill>
                  <a:srgbClr val="FF0000"/>
                </a:solidFill>
                <a:cs typeface="Times New Roman"/>
              </a:rPr>
              <a:t> </a:t>
            </a:r>
            <a:r>
              <a:rPr lang="en-US" sz="1500" spc="-5" dirty="0">
                <a:solidFill>
                  <a:srgbClr val="FF0000"/>
                </a:solidFill>
                <a:cs typeface="Times New Roman"/>
              </a:rPr>
              <a:t>of</a:t>
            </a:r>
            <a:r>
              <a:rPr lang="en-US" sz="1500" dirty="0">
                <a:solidFill>
                  <a:srgbClr val="FF0000"/>
                </a:solidFill>
                <a:cs typeface="Times New Roman"/>
              </a:rPr>
              <a:t> </a:t>
            </a:r>
            <a:r>
              <a:rPr lang="en-US" sz="1500" spc="-10" dirty="0">
                <a:cs typeface="Times New Roman"/>
              </a:rPr>
              <a:t>movements</a:t>
            </a:r>
            <a:r>
              <a:rPr lang="en-US" sz="1500" spc="-45" dirty="0">
                <a:cs typeface="Times New Roman"/>
              </a:rPr>
              <a:t> </a:t>
            </a:r>
            <a:r>
              <a:rPr lang="en-US" sz="1500" spc="-20" dirty="0">
                <a:cs typeface="Times New Roman"/>
              </a:rPr>
              <a:t>precisely</a:t>
            </a:r>
            <a:r>
              <a:rPr lang="en-US" sz="1500" spc="-20" dirty="0" smtClean="0">
                <a:cs typeface="Times New Roman"/>
              </a:rPr>
              <a:t>.</a:t>
            </a:r>
          </a:p>
          <a:p>
            <a:pPr marL="298450" indent="-285750"/>
            <a:endParaRPr lang="en-US" sz="900" dirty="0">
              <a:cs typeface="Times New Roman"/>
            </a:endParaRPr>
          </a:p>
          <a:p>
            <a:pPr marL="0" indent="0">
              <a:lnSpc>
                <a:spcPts val="2715"/>
              </a:lnSpc>
              <a:buNone/>
            </a:pPr>
            <a:r>
              <a:rPr lang="en-US" sz="1500" spc="-5" dirty="0" smtClean="0">
                <a:solidFill>
                  <a:schemeClr val="accent2">
                    <a:lumMod val="75000"/>
                  </a:schemeClr>
                </a:solidFill>
                <a:cs typeface="Times New Roman"/>
              </a:rPr>
              <a:t>2. The </a:t>
            </a:r>
            <a:r>
              <a:rPr lang="en-US" sz="1500" spc="-5" dirty="0">
                <a:solidFill>
                  <a:schemeClr val="accent2">
                    <a:lumMod val="75000"/>
                  </a:schemeClr>
                </a:solidFill>
                <a:cs typeface="Times New Roman"/>
              </a:rPr>
              <a:t>mossy fibers:</a:t>
            </a:r>
          </a:p>
          <a:p>
            <a:pPr marR="392430">
              <a:lnSpc>
                <a:spcPct val="150000"/>
              </a:lnSpc>
              <a:spcBef>
                <a:spcPts val="705"/>
              </a:spcBef>
              <a:buClr>
                <a:schemeClr val="tx1"/>
              </a:buClr>
              <a:tabLst>
                <a:tab pos="220345" algn="l"/>
                <a:tab pos="2982595" algn="l"/>
              </a:tabLst>
            </a:pPr>
            <a:r>
              <a:rPr lang="en-US" sz="1500" spc="-5" dirty="0">
                <a:cs typeface="Times New Roman"/>
              </a:rPr>
              <a:t>From</a:t>
            </a:r>
            <a:r>
              <a:rPr lang="en-US" sz="1500" spc="-5" dirty="0">
                <a:solidFill>
                  <a:srgbClr val="512A85"/>
                </a:solidFill>
                <a:cs typeface="Times New Roman"/>
              </a:rPr>
              <a:t> </a:t>
            </a:r>
            <a:r>
              <a:rPr lang="en-US" sz="1500" spc="-5" dirty="0">
                <a:solidFill>
                  <a:srgbClr val="FF0000"/>
                </a:solidFill>
                <a:cs typeface="Times New Roman"/>
              </a:rPr>
              <a:t>all other </a:t>
            </a:r>
            <a:r>
              <a:rPr lang="en-US" sz="1500" spc="-10" dirty="0">
                <a:solidFill>
                  <a:srgbClr val="FF0000"/>
                </a:solidFill>
                <a:cs typeface="Times New Roman"/>
              </a:rPr>
              <a:t>afferent </a:t>
            </a:r>
            <a:r>
              <a:rPr lang="en-US" sz="1500" dirty="0">
                <a:solidFill>
                  <a:srgbClr val="FF0000"/>
                </a:solidFill>
                <a:cs typeface="Times New Roman"/>
              </a:rPr>
              <a:t>fibers </a:t>
            </a:r>
            <a:r>
              <a:rPr lang="en-US" sz="1500" spc="-5" dirty="0">
                <a:cs typeface="Times New Roman"/>
              </a:rPr>
              <a:t>that enter </a:t>
            </a:r>
            <a:r>
              <a:rPr lang="en-US" sz="1500" dirty="0">
                <a:cs typeface="Times New Roman"/>
              </a:rPr>
              <a:t>the  </a:t>
            </a:r>
            <a:r>
              <a:rPr lang="en-US" sz="1500" spc="-5" dirty="0">
                <a:cs typeface="Times New Roman"/>
              </a:rPr>
              <a:t>cerebellum + </a:t>
            </a:r>
            <a:r>
              <a:rPr lang="en-US" sz="1500" spc="-10" dirty="0">
                <a:cs typeface="Times New Roman"/>
              </a:rPr>
              <a:t>some </a:t>
            </a:r>
            <a:r>
              <a:rPr lang="en-US" sz="1500" dirty="0">
                <a:cs typeface="Times New Roman"/>
              </a:rPr>
              <a:t>fibers </a:t>
            </a:r>
            <a:r>
              <a:rPr lang="en-US" sz="1500" spc="-5" dirty="0">
                <a:cs typeface="Times New Roman"/>
              </a:rPr>
              <a:t>coming </a:t>
            </a:r>
            <a:r>
              <a:rPr lang="en-US" sz="1500" dirty="0">
                <a:cs typeface="Times New Roman"/>
              </a:rPr>
              <a:t>from the</a:t>
            </a:r>
            <a:r>
              <a:rPr lang="en-US" sz="1500" spc="-65" dirty="0">
                <a:cs typeface="Times New Roman"/>
              </a:rPr>
              <a:t> </a:t>
            </a:r>
            <a:r>
              <a:rPr lang="en-US" sz="1500" dirty="0">
                <a:cs typeface="Times New Roman"/>
              </a:rPr>
              <a:t>inferior </a:t>
            </a:r>
            <a:r>
              <a:rPr lang="en-US" sz="1500" dirty="0" err="1">
                <a:cs typeface="Times New Roman"/>
              </a:rPr>
              <a:t>olivary</a:t>
            </a:r>
            <a:r>
              <a:rPr lang="en-US" sz="1500" dirty="0">
                <a:cs typeface="Times New Roman"/>
              </a:rPr>
              <a:t> </a:t>
            </a:r>
            <a:r>
              <a:rPr lang="en-US" sz="1500" spc="-5" dirty="0">
                <a:cs typeface="Times New Roman"/>
              </a:rPr>
              <a:t>nucleus</a:t>
            </a:r>
            <a:r>
              <a:rPr lang="en-US" sz="1500" spc="5" dirty="0">
                <a:cs typeface="Times New Roman"/>
              </a:rPr>
              <a:t> </a:t>
            </a:r>
            <a:r>
              <a:rPr lang="en-US" sz="1500" spc="-5" dirty="0" smtClean="0">
                <a:cs typeface="Times New Roman"/>
              </a:rPr>
              <a:t>(so </a:t>
            </a:r>
            <a:r>
              <a:rPr lang="en-US" sz="1500" spc="-5" dirty="0">
                <a:cs typeface="Times New Roman"/>
              </a:rPr>
              <a:t>they are greater</a:t>
            </a:r>
            <a:r>
              <a:rPr lang="en-US" sz="1500" spc="-30" dirty="0">
                <a:cs typeface="Times New Roman"/>
              </a:rPr>
              <a:t> </a:t>
            </a:r>
            <a:r>
              <a:rPr lang="en-US" sz="1500" spc="-5" dirty="0">
                <a:cs typeface="Times New Roman"/>
              </a:rPr>
              <a:t>than</a:t>
            </a:r>
            <a:r>
              <a:rPr lang="en-US" sz="1500" spc="-15" dirty="0">
                <a:cs typeface="Times New Roman"/>
              </a:rPr>
              <a:t> </a:t>
            </a:r>
            <a:r>
              <a:rPr lang="en-US" sz="1500" dirty="0">
                <a:cs typeface="Times New Roman"/>
              </a:rPr>
              <a:t>the </a:t>
            </a:r>
            <a:r>
              <a:rPr lang="en-US" sz="1500" spc="-5" dirty="0" smtClean="0">
                <a:cs typeface="Times New Roman"/>
              </a:rPr>
              <a:t>climbing</a:t>
            </a:r>
            <a:r>
              <a:rPr lang="en-US" sz="1500" spc="-100" dirty="0" smtClean="0">
                <a:cs typeface="Times New Roman"/>
              </a:rPr>
              <a:t> </a:t>
            </a:r>
            <a:r>
              <a:rPr lang="en-US" sz="1500" dirty="0">
                <a:cs typeface="Times New Roman"/>
              </a:rPr>
              <a:t>fibers).</a:t>
            </a:r>
          </a:p>
          <a:p>
            <a:pPr marR="5080">
              <a:lnSpc>
                <a:spcPct val="150000"/>
              </a:lnSpc>
              <a:spcBef>
                <a:spcPts val="395"/>
              </a:spcBef>
              <a:buClr>
                <a:srgbClr val="000000"/>
              </a:buClr>
              <a:tabLst>
                <a:tab pos="220345" algn="l"/>
              </a:tabLst>
            </a:pPr>
            <a:r>
              <a:rPr lang="en-US" sz="1500" spc="-5" dirty="0">
                <a:solidFill>
                  <a:srgbClr val="FF0000"/>
                </a:solidFill>
                <a:cs typeface="Times New Roman"/>
              </a:rPr>
              <a:t>Help </a:t>
            </a:r>
            <a:r>
              <a:rPr lang="en-US" sz="1500" dirty="0">
                <a:solidFill>
                  <a:srgbClr val="FF0000"/>
                </a:solidFill>
                <a:cs typeface="Times New Roman"/>
              </a:rPr>
              <a:t>the </a:t>
            </a:r>
            <a:r>
              <a:rPr lang="en-US" sz="1500" spc="-5" dirty="0">
                <a:solidFill>
                  <a:srgbClr val="FF0000"/>
                </a:solidFill>
                <a:cs typeface="Times New Roman"/>
              </a:rPr>
              <a:t>precise execution of the </a:t>
            </a:r>
            <a:r>
              <a:rPr lang="en-US" sz="1500" dirty="0">
                <a:solidFill>
                  <a:srgbClr val="FF0000"/>
                </a:solidFill>
                <a:cs typeface="Times New Roman"/>
              </a:rPr>
              <a:t>voluntary  </a:t>
            </a:r>
            <a:r>
              <a:rPr lang="en-US" sz="1500" spc="-10" dirty="0">
                <a:solidFill>
                  <a:srgbClr val="FF0000"/>
                </a:solidFill>
                <a:cs typeface="Times New Roman"/>
              </a:rPr>
              <a:t>movements </a:t>
            </a:r>
            <a:r>
              <a:rPr lang="en-US" sz="1500" spc="-5" dirty="0">
                <a:cs typeface="Times New Roman"/>
              </a:rPr>
              <a:t>(concerning their initiation, duration and  termination), which occurs by </a:t>
            </a:r>
            <a:r>
              <a:rPr lang="en-US" sz="1500" dirty="0">
                <a:cs typeface="Times New Roman"/>
              </a:rPr>
              <a:t>controlling </a:t>
            </a:r>
            <a:r>
              <a:rPr lang="en-US" sz="1500" spc="-5" dirty="0">
                <a:cs typeface="Times New Roman"/>
              </a:rPr>
              <a:t>the turn on </a:t>
            </a:r>
            <a:r>
              <a:rPr lang="en-US" sz="1500" spc="-5" dirty="0" smtClean="0">
                <a:cs typeface="Times New Roman"/>
              </a:rPr>
              <a:t>and </a:t>
            </a:r>
            <a:r>
              <a:rPr lang="en-US" sz="1500" dirty="0">
                <a:cs typeface="Times New Roman"/>
              </a:rPr>
              <a:t>turn </a:t>
            </a:r>
            <a:r>
              <a:rPr lang="en-US" sz="1500" spc="-15" dirty="0">
                <a:cs typeface="Times New Roman"/>
              </a:rPr>
              <a:t>off </a:t>
            </a:r>
            <a:r>
              <a:rPr lang="en-US" sz="1500" dirty="0">
                <a:cs typeface="Times New Roman"/>
              </a:rPr>
              <a:t>output signals from </a:t>
            </a:r>
            <a:r>
              <a:rPr lang="en-US" sz="1500" spc="-5" dirty="0">
                <a:cs typeface="Times New Roman"/>
              </a:rPr>
              <a:t>the cerebellum to</a:t>
            </a:r>
            <a:r>
              <a:rPr lang="en-US" sz="1500" spc="-90" dirty="0">
                <a:cs typeface="Times New Roman"/>
              </a:rPr>
              <a:t> </a:t>
            </a:r>
            <a:r>
              <a:rPr lang="en-US" sz="1500" spc="-5" dirty="0">
                <a:cs typeface="Times New Roman"/>
              </a:rPr>
              <a:t>the  muscles.</a:t>
            </a:r>
            <a:endParaRPr lang="en-US" sz="1500" dirty="0">
              <a:cs typeface="Times New Roman"/>
            </a:endParaRPr>
          </a:p>
          <a:p>
            <a:endParaRPr lang="en-US" sz="1500" dirty="0"/>
          </a:p>
        </p:txBody>
      </p:sp>
      <p:sp>
        <p:nvSpPr>
          <p:cNvPr id="5" name="object 6"/>
          <p:cNvSpPr/>
          <p:nvPr/>
        </p:nvSpPr>
        <p:spPr>
          <a:xfrm>
            <a:off x="7750597" y="1700808"/>
            <a:ext cx="3828806" cy="2880320"/>
          </a:xfrm>
          <a:prstGeom prst="rect">
            <a:avLst/>
          </a:prstGeom>
          <a:blipFill>
            <a:blip r:embed="rId2" cstate="print"/>
            <a:srcRect/>
            <a:stretch>
              <a:fillRect l="-2329" t="-3943" r="-3121" b="-26368"/>
            </a:stretch>
          </a:blipFill>
        </p:spPr>
        <p:txBody>
          <a:bodyPr wrap="square" lIns="0" tIns="0" rIns="0" bIns="0" rtlCol="0"/>
          <a:lstStyle/>
          <a:p>
            <a:endParaRPr dirty="0"/>
          </a:p>
        </p:txBody>
      </p:sp>
    </p:spTree>
    <p:extLst>
      <p:ext uri="{BB962C8B-B14F-4D97-AF65-F5344CB8AC3E}">
        <p14:creationId xmlns:p14="http://schemas.microsoft.com/office/powerpoint/2010/main" val="12295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Efferent (out put) fibers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4" name="Content Placeholder 3"/>
          <p:cNvSpPr>
            <a:spLocks noGrp="1"/>
          </p:cNvSpPr>
          <p:nvPr>
            <p:ph sz="quarter" idx="1"/>
          </p:nvPr>
        </p:nvSpPr>
        <p:spPr/>
        <p:txBody>
          <a:bodyPr>
            <a:normAutofit/>
          </a:bodyPr>
          <a:lstStyle/>
          <a:p>
            <a:pPr marL="534035" marR="369570" indent="-457200">
              <a:lnSpc>
                <a:spcPct val="200000"/>
              </a:lnSpc>
              <a:spcBef>
                <a:spcPts val="5"/>
              </a:spcBef>
            </a:pPr>
            <a:r>
              <a:rPr lang="en-US" sz="1600" dirty="0">
                <a:solidFill>
                  <a:schemeClr val="accent2">
                    <a:lumMod val="75000"/>
                  </a:schemeClr>
                </a:solidFill>
                <a:cs typeface="Comic Sans MS"/>
              </a:rPr>
              <a:t>There are </a:t>
            </a:r>
            <a:r>
              <a:rPr lang="en-US" sz="1600" dirty="0">
                <a:solidFill>
                  <a:schemeClr val="accent4">
                    <a:lumMod val="75000"/>
                  </a:schemeClr>
                </a:solidFill>
                <a:cs typeface="Comic Sans MS"/>
              </a:rPr>
              <a:t>3</a:t>
            </a:r>
            <a:r>
              <a:rPr lang="en-US" sz="1600" dirty="0">
                <a:solidFill>
                  <a:schemeClr val="accent2">
                    <a:lumMod val="75000"/>
                  </a:schemeClr>
                </a:solidFill>
                <a:cs typeface="Comic Sans MS"/>
              </a:rPr>
              <a:t> </a:t>
            </a:r>
            <a:r>
              <a:rPr lang="en-US" sz="1600" spc="-5" dirty="0">
                <a:solidFill>
                  <a:schemeClr val="accent2">
                    <a:lumMod val="75000"/>
                  </a:schemeClr>
                </a:solidFill>
                <a:cs typeface="Comic Sans MS"/>
              </a:rPr>
              <a:t>main  </a:t>
            </a:r>
            <a:r>
              <a:rPr lang="en-US" sz="1600" dirty="0">
                <a:solidFill>
                  <a:schemeClr val="accent2">
                    <a:lumMod val="75000"/>
                  </a:schemeClr>
                </a:solidFill>
                <a:cs typeface="Comic Sans MS"/>
              </a:rPr>
              <a:t>efferent </a:t>
            </a:r>
            <a:r>
              <a:rPr lang="en-US" sz="1600" spc="-5" dirty="0">
                <a:solidFill>
                  <a:schemeClr val="accent2">
                    <a:lumMod val="75000"/>
                  </a:schemeClr>
                </a:solidFill>
                <a:cs typeface="Comic Sans MS"/>
              </a:rPr>
              <a:t>pathways from the </a:t>
            </a:r>
            <a:r>
              <a:rPr lang="en-US" sz="1600" dirty="0">
                <a:solidFill>
                  <a:schemeClr val="accent4">
                    <a:lumMod val="75000"/>
                  </a:schemeClr>
                </a:solidFill>
                <a:cs typeface="Comic Sans MS"/>
              </a:rPr>
              <a:t>3</a:t>
            </a:r>
            <a:r>
              <a:rPr lang="en-US" sz="1600" dirty="0">
                <a:solidFill>
                  <a:schemeClr val="accent2">
                    <a:lumMod val="75000"/>
                  </a:schemeClr>
                </a:solidFill>
                <a:cs typeface="Comic Sans MS"/>
              </a:rPr>
              <a:t> </a:t>
            </a:r>
            <a:r>
              <a:rPr lang="en-US" sz="1600" spc="-5" dirty="0">
                <a:solidFill>
                  <a:schemeClr val="accent2">
                    <a:lumMod val="75000"/>
                  </a:schemeClr>
                </a:solidFill>
                <a:cs typeface="Comic Sans MS"/>
              </a:rPr>
              <a:t>parts </a:t>
            </a:r>
            <a:r>
              <a:rPr lang="en-US" sz="1600" dirty="0">
                <a:solidFill>
                  <a:schemeClr val="accent2">
                    <a:lumMod val="75000"/>
                  </a:schemeClr>
                </a:solidFill>
                <a:cs typeface="Comic Sans MS"/>
              </a:rPr>
              <a:t>of </a:t>
            </a:r>
            <a:r>
              <a:rPr lang="en-US" sz="1600" spc="-5" dirty="0">
                <a:solidFill>
                  <a:schemeClr val="accent2">
                    <a:lumMod val="75000"/>
                  </a:schemeClr>
                </a:solidFill>
                <a:cs typeface="Comic Sans MS"/>
              </a:rPr>
              <a:t>the</a:t>
            </a:r>
            <a:r>
              <a:rPr lang="en-US" sz="1600" spc="-120" dirty="0">
                <a:solidFill>
                  <a:schemeClr val="accent2">
                    <a:lumMod val="75000"/>
                  </a:schemeClr>
                </a:solidFill>
                <a:cs typeface="Comic Sans MS"/>
              </a:rPr>
              <a:t> </a:t>
            </a:r>
            <a:r>
              <a:rPr lang="en-US" sz="1600" dirty="0">
                <a:solidFill>
                  <a:schemeClr val="accent2">
                    <a:lumMod val="75000"/>
                  </a:schemeClr>
                </a:solidFill>
                <a:cs typeface="Comic Sans MS"/>
              </a:rPr>
              <a:t>CB:</a:t>
            </a:r>
          </a:p>
          <a:p>
            <a:pPr marL="591185" marR="369570" indent="-514350">
              <a:lnSpc>
                <a:spcPct val="200000"/>
              </a:lnSpc>
              <a:spcBef>
                <a:spcPts val="5"/>
              </a:spcBef>
              <a:buFont typeface="+mj-lt"/>
              <a:buAutoNum type="arabicPeriod"/>
            </a:pPr>
            <a:r>
              <a:rPr lang="en-US" sz="1600" spc="-5" dirty="0">
                <a:cs typeface="Comic Sans MS"/>
              </a:rPr>
              <a:t>Are the axons </a:t>
            </a:r>
            <a:r>
              <a:rPr lang="en-US" sz="1600" dirty="0">
                <a:cs typeface="Comic Sans MS"/>
              </a:rPr>
              <a:t>of the  3 </a:t>
            </a:r>
            <a:r>
              <a:rPr lang="en-US" sz="1600" spc="-5" dirty="0">
                <a:cs typeface="Comic Sans MS"/>
              </a:rPr>
              <a:t>deep</a:t>
            </a:r>
            <a:r>
              <a:rPr lang="en-US" sz="1600" spc="-85" dirty="0">
                <a:cs typeface="Comic Sans MS"/>
              </a:rPr>
              <a:t> </a:t>
            </a:r>
            <a:r>
              <a:rPr lang="en-US" sz="1600" spc="-5" dirty="0">
                <a:cs typeface="Comic Sans MS"/>
              </a:rPr>
              <a:t>nuclei.</a:t>
            </a:r>
            <a:endParaRPr lang="en-US" sz="1600" dirty="0">
              <a:cs typeface="Comic Sans MS"/>
            </a:endParaRPr>
          </a:p>
          <a:p>
            <a:pPr marL="591185" marR="369570" indent="-514350">
              <a:lnSpc>
                <a:spcPct val="200000"/>
              </a:lnSpc>
              <a:spcBef>
                <a:spcPts val="5"/>
              </a:spcBef>
              <a:buFont typeface="+mj-lt"/>
              <a:buAutoNum type="arabicPeriod"/>
            </a:pPr>
            <a:r>
              <a:rPr lang="en-US" sz="1600" spc="-5" dirty="0">
                <a:cs typeface="Comic Sans MS"/>
              </a:rPr>
              <a:t>Leave the</a:t>
            </a:r>
            <a:r>
              <a:rPr lang="en-US" sz="1600" spc="-60" dirty="0">
                <a:cs typeface="Comic Sans MS"/>
              </a:rPr>
              <a:t> </a:t>
            </a:r>
            <a:r>
              <a:rPr lang="en-US" sz="1600" dirty="0">
                <a:cs typeface="Comic Sans MS"/>
              </a:rPr>
              <a:t>CB</a:t>
            </a:r>
            <a:r>
              <a:rPr lang="en-US" sz="1600" spc="-20" dirty="0">
                <a:cs typeface="Comic Sans MS"/>
              </a:rPr>
              <a:t> </a:t>
            </a:r>
            <a:r>
              <a:rPr lang="en-US" sz="1600" spc="-5" dirty="0">
                <a:cs typeface="Comic Sans MS"/>
              </a:rPr>
              <a:t>through the </a:t>
            </a:r>
            <a:r>
              <a:rPr lang="en-US" sz="1600" b="1" spc="-5" dirty="0">
                <a:solidFill>
                  <a:srgbClr val="C00000"/>
                </a:solidFill>
                <a:cs typeface="Comic Sans MS"/>
              </a:rPr>
              <a:t>cerebellar peduncles</a:t>
            </a:r>
            <a:r>
              <a:rPr lang="en-US" sz="1600" b="1" spc="-5" dirty="0" smtClean="0">
                <a:solidFill>
                  <a:srgbClr val="C00000"/>
                </a:solidFill>
                <a:cs typeface="Comic Sans MS"/>
              </a:rPr>
              <a:t>.</a:t>
            </a:r>
            <a:endParaRPr lang="en-US" sz="1600" b="1" spc="-5" dirty="0">
              <a:solidFill>
                <a:srgbClr val="C00000"/>
              </a:solidFill>
              <a:cs typeface="Comic Sans MS"/>
            </a:endParaRPr>
          </a:p>
          <a:p>
            <a:pPr marL="591185" marR="369570" indent="-514350">
              <a:lnSpc>
                <a:spcPct val="200000"/>
              </a:lnSpc>
              <a:spcBef>
                <a:spcPts val="5"/>
              </a:spcBef>
              <a:buFont typeface="+mj-lt"/>
              <a:buAutoNum type="arabicPeriod"/>
            </a:pPr>
            <a:r>
              <a:rPr lang="en-US" sz="1600" dirty="0">
                <a:solidFill>
                  <a:srgbClr val="0D0D0D"/>
                </a:solidFill>
                <a:cs typeface="Times New Roman"/>
              </a:rPr>
              <a:t>Leave the CB through</a:t>
            </a:r>
            <a:r>
              <a:rPr lang="en-US" sz="1600" spc="-114" dirty="0">
                <a:solidFill>
                  <a:srgbClr val="0D0D0D"/>
                </a:solidFill>
                <a:cs typeface="Times New Roman"/>
              </a:rPr>
              <a:t> </a:t>
            </a:r>
            <a:r>
              <a:rPr lang="en-US" sz="1600" dirty="0">
                <a:solidFill>
                  <a:srgbClr val="0D0D0D"/>
                </a:solidFill>
                <a:cs typeface="Times New Roman"/>
              </a:rPr>
              <a:t>the  </a:t>
            </a:r>
            <a:r>
              <a:rPr lang="en-US" sz="1600" b="1" dirty="0" smtClean="0">
                <a:solidFill>
                  <a:srgbClr val="FF0000"/>
                </a:solidFill>
                <a:cs typeface="Times New Roman"/>
              </a:rPr>
              <a:t>superior </a:t>
            </a:r>
          </a:p>
          <a:p>
            <a:pPr marL="76835" marR="369570" indent="0">
              <a:lnSpc>
                <a:spcPct val="200000"/>
              </a:lnSpc>
              <a:spcBef>
                <a:spcPts val="5"/>
              </a:spcBef>
              <a:buNone/>
            </a:pPr>
            <a:r>
              <a:rPr lang="en-US" sz="1600" b="1" dirty="0">
                <a:solidFill>
                  <a:srgbClr val="FF0000"/>
                </a:solidFill>
                <a:cs typeface="Times New Roman"/>
              </a:rPr>
              <a:t> </a:t>
            </a:r>
            <a:r>
              <a:rPr lang="en-US" sz="1600" b="1" dirty="0" smtClean="0">
                <a:solidFill>
                  <a:srgbClr val="FF0000"/>
                </a:solidFill>
                <a:cs typeface="Times New Roman"/>
              </a:rPr>
              <a:t>        </a:t>
            </a:r>
            <a:r>
              <a:rPr lang="en-US" sz="1600" dirty="0" smtClean="0">
                <a:cs typeface="Times New Roman"/>
              </a:rPr>
              <a:t>and </a:t>
            </a:r>
            <a:r>
              <a:rPr lang="en-US" sz="1600" dirty="0">
                <a:solidFill>
                  <a:srgbClr val="FF0000"/>
                </a:solidFill>
                <a:cs typeface="Times New Roman"/>
              </a:rPr>
              <a:t>inferior  </a:t>
            </a:r>
            <a:r>
              <a:rPr lang="en-US" sz="1600" dirty="0">
                <a:cs typeface="Times New Roman"/>
              </a:rPr>
              <a:t>peduncles.</a:t>
            </a:r>
          </a:p>
          <a:p>
            <a:pPr>
              <a:lnSpc>
                <a:spcPct val="200000"/>
              </a:lnSpc>
            </a:pPr>
            <a:endParaRPr lang="en-US" sz="1600" dirty="0"/>
          </a:p>
        </p:txBody>
      </p:sp>
      <p:sp>
        <p:nvSpPr>
          <p:cNvPr id="5" name="TextBox 4"/>
          <p:cNvSpPr txBox="1"/>
          <p:nvPr/>
        </p:nvSpPr>
        <p:spPr>
          <a:xfrm>
            <a:off x="609460" y="2811899"/>
            <a:ext cx="6709088" cy="1025922"/>
          </a:xfrm>
          <a:prstGeom prst="rect">
            <a:avLst/>
          </a:prstGeom>
          <a:noFill/>
          <a:ln w="19050">
            <a:solidFill>
              <a:schemeClr val="tx2"/>
            </a:solidFill>
            <a:prstDash val="dash"/>
          </a:ln>
        </p:spPr>
        <p:txBody>
          <a:bodyPr wrap="square" rtlCol="0">
            <a:spAutoFit/>
          </a:bodyPr>
          <a:lstStyle/>
          <a:p>
            <a:pPr marL="287020" marR="224154" indent="-274320">
              <a:lnSpc>
                <a:spcPct val="100000"/>
              </a:lnSpc>
              <a:spcBef>
                <a:spcPts val="395"/>
              </a:spcBef>
              <a:buClr>
                <a:srgbClr val="EB631B"/>
              </a:buClr>
              <a:buSzPct val="67307"/>
              <a:buFont typeface="Wingdings 2"/>
              <a:buChar char=""/>
              <a:tabLst>
                <a:tab pos="286385" algn="l"/>
                <a:tab pos="287020" algn="l"/>
              </a:tabLst>
            </a:pPr>
            <a:endParaRPr lang="en-US" sz="1800" dirty="0" smtClean="0">
              <a:cs typeface="Times New Roman"/>
            </a:endParaRPr>
          </a:p>
          <a:p>
            <a:pPr marL="287020" marR="224154" indent="-274320">
              <a:lnSpc>
                <a:spcPct val="100000"/>
              </a:lnSpc>
              <a:spcBef>
                <a:spcPts val="395"/>
              </a:spcBef>
              <a:buClr>
                <a:srgbClr val="EB631B"/>
              </a:buClr>
              <a:buSzPct val="67307"/>
              <a:buFont typeface="Wingdings 2"/>
              <a:buChar char=""/>
              <a:tabLst>
                <a:tab pos="286385" algn="l"/>
                <a:tab pos="287020" algn="l"/>
              </a:tabLst>
            </a:pPr>
            <a:endParaRPr lang="en-US" sz="1800" dirty="0">
              <a:cs typeface="Times New Roman"/>
            </a:endParaRPr>
          </a:p>
          <a:p>
            <a:pPr marL="287020" marR="224154" indent="-274320">
              <a:lnSpc>
                <a:spcPct val="100000"/>
              </a:lnSpc>
              <a:spcBef>
                <a:spcPts val="395"/>
              </a:spcBef>
              <a:buClr>
                <a:srgbClr val="EB631B"/>
              </a:buClr>
              <a:buSzPct val="67307"/>
              <a:buFont typeface="Wingdings 2"/>
              <a:buChar char=""/>
              <a:tabLst>
                <a:tab pos="286385" algn="l"/>
                <a:tab pos="287020" algn="l"/>
              </a:tabLst>
            </a:pPr>
            <a:endParaRPr lang="en-US" sz="1800" dirty="0" smtClean="0">
              <a:cs typeface="Times New Roman"/>
            </a:endParaRPr>
          </a:p>
        </p:txBody>
      </p:sp>
      <p:sp>
        <p:nvSpPr>
          <p:cNvPr id="6" name="TextBox 5"/>
          <p:cNvSpPr txBox="1"/>
          <p:nvPr/>
        </p:nvSpPr>
        <p:spPr>
          <a:xfrm>
            <a:off x="4585220" y="281189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object 7"/>
          <p:cNvSpPr/>
          <p:nvPr/>
        </p:nvSpPr>
        <p:spPr>
          <a:xfrm>
            <a:off x="7462564" y="2556560"/>
            <a:ext cx="4116839" cy="3600400"/>
          </a:xfrm>
          <a:prstGeom prst="rect">
            <a:avLst/>
          </a:prstGeom>
          <a:blipFill>
            <a:blip r:embed="rId2" cstate="print"/>
            <a:srcRect/>
            <a:stretch>
              <a:fillRect l="-3637" r="-5767" b="-4709"/>
            </a:stretch>
          </a:blipFill>
        </p:spPr>
        <p:txBody>
          <a:bodyPr wrap="square" lIns="0" tIns="0" rIns="0" bIns="0" rtlCol="0"/>
          <a:lstStyle/>
          <a:p>
            <a:endParaRPr/>
          </a:p>
        </p:txBody>
      </p:sp>
    </p:spTree>
    <p:extLst>
      <p:ext uri="{BB962C8B-B14F-4D97-AF65-F5344CB8AC3E}">
        <p14:creationId xmlns:p14="http://schemas.microsoft.com/office/powerpoint/2010/main" val="277246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Functions of the cerebellum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4" name="Content Placeholder 3"/>
          <p:cNvSpPr>
            <a:spLocks noGrp="1"/>
          </p:cNvSpPr>
          <p:nvPr>
            <p:ph sz="quarter" idx="1"/>
          </p:nvPr>
        </p:nvSpPr>
        <p:spPr>
          <a:xfrm>
            <a:off x="609460" y="1159627"/>
            <a:ext cx="10969943" cy="4937760"/>
          </a:xfrm>
        </p:spPr>
        <p:txBody>
          <a:bodyPr>
            <a:normAutofit/>
          </a:bodyPr>
          <a:lstStyle/>
          <a:p>
            <a:pPr marL="12065" marR="5080">
              <a:lnSpc>
                <a:spcPts val="3020"/>
              </a:lnSpc>
            </a:pPr>
            <a:r>
              <a:rPr lang="en-US" sz="1500" spc="-5" dirty="0">
                <a:cs typeface="Times New Roman"/>
              </a:rPr>
              <a:t>The </a:t>
            </a:r>
            <a:r>
              <a:rPr lang="en-US" sz="1500" spc="-10" dirty="0">
                <a:cs typeface="Times New Roman"/>
              </a:rPr>
              <a:t>CB </a:t>
            </a:r>
            <a:r>
              <a:rPr lang="en-US" sz="1500" spc="-5" dirty="0">
                <a:cs typeface="Times New Roman"/>
              </a:rPr>
              <a:t>is called </a:t>
            </a:r>
            <a:r>
              <a:rPr lang="en-US" sz="1500" dirty="0">
                <a:solidFill>
                  <a:schemeClr val="accent2">
                    <a:lumMod val="75000"/>
                  </a:schemeClr>
                </a:solidFill>
                <a:cs typeface="Times New Roman"/>
              </a:rPr>
              <a:t>the </a:t>
            </a:r>
            <a:r>
              <a:rPr lang="en-US" sz="1500" spc="-5" dirty="0">
                <a:solidFill>
                  <a:schemeClr val="accent2">
                    <a:lumMod val="75000"/>
                  </a:schemeClr>
                </a:solidFill>
                <a:cs typeface="Times New Roman"/>
              </a:rPr>
              <a:t>silent </a:t>
            </a:r>
            <a:r>
              <a:rPr lang="en-US" sz="1500" spc="-15" dirty="0">
                <a:solidFill>
                  <a:schemeClr val="accent2">
                    <a:lumMod val="75000"/>
                  </a:schemeClr>
                </a:solidFill>
                <a:cs typeface="Times New Roman"/>
              </a:rPr>
              <a:t>area</a:t>
            </a:r>
            <a:r>
              <a:rPr lang="en-US" sz="1500" spc="-15" dirty="0">
                <a:cs typeface="Times New Roman"/>
              </a:rPr>
              <a:t>,</a:t>
            </a:r>
            <a:r>
              <a:rPr lang="en-US" sz="1500" spc="670" dirty="0">
                <a:cs typeface="Times New Roman"/>
              </a:rPr>
              <a:t> </a:t>
            </a:r>
            <a:r>
              <a:rPr lang="en-US" sz="1500" spc="-5" dirty="0">
                <a:cs typeface="Times New Roman"/>
              </a:rPr>
              <a:t>because its  stimulation </a:t>
            </a:r>
            <a:r>
              <a:rPr lang="en-US" sz="1500" spc="-5" dirty="0">
                <a:solidFill>
                  <a:srgbClr val="FF3300"/>
                </a:solidFill>
                <a:cs typeface="Times New Roman"/>
              </a:rPr>
              <a:t>does </a:t>
            </a:r>
            <a:r>
              <a:rPr lang="en-US" sz="1500" dirty="0">
                <a:solidFill>
                  <a:srgbClr val="FF3300"/>
                </a:solidFill>
                <a:cs typeface="Times New Roman"/>
              </a:rPr>
              <a:t>not </a:t>
            </a:r>
            <a:r>
              <a:rPr lang="en-US" sz="1500" spc="-5" dirty="0">
                <a:solidFill>
                  <a:srgbClr val="FF3300"/>
                </a:solidFill>
                <a:cs typeface="Times New Roman"/>
              </a:rPr>
              <a:t>give rise to </a:t>
            </a:r>
            <a:r>
              <a:rPr lang="en-US" sz="1500" dirty="0">
                <a:solidFill>
                  <a:srgbClr val="FF3300"/>
                </a:solidFill>
                <a:cs typeface="Times New Roman"/>
              </a:rPr>
              <a:t>any sensation </a:t>
            </a:r>
            <a:r>
              <a:rPr lang="en-US" sz="1500" spc="-5" dirty="0">
                <a:cs typeface="Times New Roman"/>
              </a:rPr>
              <a:t>and cause almost </a:t>
            </a:r>
            <a:r>
              <a:rPr lang="en-US" sz="1500" dirty="0">
                <a:solidFill>
                  <a:srgbClr val="FF3300"/>
                </a:solidFill>
                <a:cs typeface="Times New Roman"/>
              </a:rPr>
              <a:t>no </a:t>
            </a:r>
            <a:r>
              <a:rPr lang="en-US" sz="1500" spc="-5" dirty="0">
                <a:solidFill>
                  <a:srgbClr val="FF3300"/>
                </a:solidFill>
                <a:cs typeface="Times New Roman"/>
              </a:rPr>
              <a:t>motor movements.</a:t>
            </a:r>
            <a:endParaRPr lang="en-US" sz="1500" dirty="0">
              <a:cs typeface="Times New Roman"/>
            </a:endParaRPr>
          </a:p>
          <a:p>
            <a:pPr marL="12065" marR="6985">
              <a:lnSpc>
                <a:spcPts val="3020"/>
              </a:lnSpc>
              <a:spcBef>
                <a:spcPts val="409"/>
              </a:spcBef>
            </a:pPr>
            <a:r>
              <a:rPr lang="en-US" sz="1500" dirty="0">
                <a:cs typeface="Times New Roman"/>
              </a:rPr>
              <a:t>It </a:t>
            </a:r>
            <a:r>
              <a:rPr lang="en-US" sz="1500" spc="-5" dirty="0">
                <a:cs typeface="Times New Roman"/>
              </a:rPr>
              <a:t>is important in </a:t>
            </a:r>
            <a:r>
              <a:rPr lang="en-US" sz="1500" spc="-5" dirty="0">
                <a:solidFill>
                  <a:srgbClr val="FF0000"/>
                </a:solidFill>
                <a:cs typeface="Times New Roman"/>
              </a:rPr>
              <a:t>the precise execution </a:t>
            </a:r>
            <a:r>
              <a:rPr lang="en-US" sz="1500" dirty="0">
                <a:solidFill>
                  <a:srgbClr val="FF0000"/>
                </a:solidFill>
                <a:cs typeface="Times New Roman"/>
              </a:rPr>
              <a:t>of </a:t>
            </a:r>
            <a:r>
              <a:rPr lang="en-US" sz="1500" u="sng" spc="-5" dirty="0">
                <a:solidFill>
                  <a:srgbClr val="FF0000"/>
                </a:solidFill>
                <a:cs typeface="Times New Roman"/>
              </a:rPr>
              <a:t>rapid </a:t>
            </a:r>
            <a:r>
              <a:rPr lang="en-US" sz="1500" u="sng" dirty="0">
                <a:solidFill>
                  <a:srgbClr val="FF0000"/>
                </a:solidFill>
                <a:cs typeface="Times New Roman"/>
              </a:rPr>
              <a:t>muscular</a:t>
            </a:r>
            <a:r>
              <a:rPr lang="en-US" sz="1500" u="sng" spc="-85" dirty="0">
                <a:solidFill>
                  <a:srgbClr val="FF0000"/>
                </a:solidFill>
                <a:cs typeface="Times New Roman"/>
              </a:rPr>
              <a:t> </a:t>
            </a:r>
            <a:r>
              <a:rPr lang="en-US" sz="1500" u="sng" spc="-5" dirty="0" smtClean="0">
                <a:solidFill>
                  <a:srgbClr val="FF0000"/>
                </a:solidFill>
                <a:cs typeface="Times New Roman"/>
              </a:rPr>
              <a:t>movements </a:t>
            </a:r>
            <a:r>
              <a:rPr lang="en-US" sz="1500" u="sng" spc="-5" dirty="0" smtClean="0">
                <a:solidFill>
                  <a:srgbClr val="00B050"/>
                </a:solidFill>
                <a:cs typeface="Times New Roman"/>
              </a:rPr>
              <a:t>(</a:t>
            </a:r>
            <a:r>
              <a:rPr lang="en-US" sz="1400" dirty="0">
                <a:solidFill>
                  <a:srgbClr val="00B050"/>
                </a:solidFill>
              </a:rPr>
              <a:t>Coordinate what is already </a:t>
            </a:r>
            <a:r>
              <a:rPr lang="en-US" sz="1400" dirty="0" smtClean="0">
                <a:solidFill>
                  <a:srgbClr val="00B050"/>
                </a:solidFill>
              </a:rPr>
              <a:t>present).</a:t>
            </a:r>
            <a:endParaRPr lang="en-US" sz="1500" u="sng" dirty="0">
              <a:solidFill>
                <a:srgbClr val="00B050"/>
              </a:solidFill>
              <a:cs typeface="Times New Roman"/>
            </a:endParaRPr>
          </a:p>
          <a:p>
            <a:pPr marL="12065" marR="5080">
              <a:lnSpc>
                <a:spcPct val="90000"/>
              </a:lnSpc>
              <a:spcBef>
                <a:spcPts val="350"/>
              </a:spcBef>
            </a:pPr>
            <a:r>
              <a:rPr lang="en-US" sz="1500" spc="-5" dirty="0">
                <a:cs typeface="Times New Roman"/>
              </a:rPr>
              <a:t>Damage </a:t>
            </a:r>
            <a:r>
              <a:rPr lang="en-US" sz="1500" dirty="0">
                <a:cs typeface="Times New Roman"/>
              </a:rPr>
              <a:t>to </a:t>
            </a:r>
            <a:r>
              <a:rPr lang="en-US" sz="1500" spc="-5" dirty="0">
                <a:cs typeface="Times New Roman"/>
              </a:rPr>
              <a:t>the </a:t>
            </a:r>
            <a:r>
              <a:rPr lang="en-US" sz="1500" spc="-10" dirty="0">
                <a:cs typeface="Times New Roman"/>
              </a:rPr>
              <a:t>CB </a:t>
            </a:r>
            <a:r>
              <a:rPr lang="en-US" sz="1500" spc="-5" dirty="0">
                <a:cs typeface="Times New Roman"/>
              </a:rPr>
              <a:t>cause </a:t>
            </a:r>
            <a:r>
              <a:rPr lang="en-US" sz="1500" dirty="0">
                <a:cs typeface="Times New Roman"/>
              </a:rPr>
              <a:t>almost </a:t>
            </a:r>
            <a:r>
              <a:rPr lang="en-US" sz="1500" spc="-5" dirty="0">
                <a:cs typeface="Times New Roman"/>
              </a:rPr>
              <a:t>total </a:t>
            </a:r>
            <a:r>
              <a:rPr lang="en-US" sz="1500" spc="-15" dirty="0">
                <a:cs typeface="Times New Roman"/>
              </a:rPr>
              <a:t>incoordination</a:t>
            </a:r>
            <a:r>
              <a:rPr lang="en-US" sz="1500" spc="-15" dirty="0">
                <a:solidFill>
                  <a:srgbClr val="512A85"/>
                </a:solidFill>
                <a:cs typeface="Times New Roman"/>
              </a:rPr>
              <a:t> </a:t>
            </a:r>
            <a:r>
              <a:rPr lang="en-US" sz="1500" dirty="0">
                <a:cs typeface="Times New Roman"/>
              </a:rPr>
              <a:t>of </a:t>
            </a:r>
            <a:r>
              <a:rPr lang="en-US" sz="1500" spc="-5" dirty="0">
                <a:cs typeface="Times New Roman"/>
              </a:rPr>
              <a:t>muscular movements, although </a:t>
            </a:r>
            <a:r>
              <a:rPr lang="en-US" sz="1500" dirty="0">
                <a:cs typeface="Times New Roman"/>
              </a:rPr>
              <a:t>the </a:t>
            </a:r>
            <a:r>
              <a:rPr lang="en-US" sz="1500" spc="-5" dirty="0">
                <a:cs typeface="Times New Roman"/>
              </a:rPr>
              <a:t>muscles are </a:t>
            </a:r>
            <a:r>
              <a:rPr lang="en-US" sz="1500" dirty="0">
                <a:cs typeface="Times New Roman"/>
              </a:rPr>
              <a:t>not </a:t>
            </a:r>
            <a:r>
              <a:rPr lang="en-US" sz="1500" spc="-5" dirty="0">
                <a:cs typeface="Times New Roman"/>
              </a:rPr>
              <a:t>paralyzed.</a:t>
            </a:r>
            <a:endParaRPr lang="en-US" sz="1500" dirty="0">
              <a:cs typeface="Times New Roman"/>
            </a:endParaRPr>
          </a:p>
          <a:p>
            <a:pPr marL="12065" marR="182880">
              <a:lnSpc>
                <a:spcPts val="3020"/>
              </a:lnSpc>
              <a:spcBef>
                <a:spcPts val="445"/>
              </a:spcBef>
              <a:tabLst>
                <a:tab pos="268605" algn="l"/>
                <a:tab pos="831850" algn="l"/>
                <a:tab pos="1879600" algn="l"/>
                <a:tab pos="2776855" algn="l"/>
                <a:tab pos="2927985" algn="l"/>
                <a:tab pos="3597275" algn="l"/>
                <a:tab pos="4234815" algn="l"/>
                <a:tab pos="4820920" algn="l"/>
                <a:tab pos="5610860" algn="l"/>
                <a:tab pos="7143750" algn="l"/>
                <a:tab pos="7173595" algn="l"/>
              </a:tabLst>
            </a:pPr>
            <a:r>
              <a:rPr lang="en-US" sz="1500" spc="-5" dirty="0">
                <a:cs typeface="Times New Roman"/>
              </a:rPr>
              <a:t>The </a:t>
            </a:r>
            <a:r>
              <a:rPr lang="en-US" sz="1500" dirty="0">
                <a:cs typeface="Times New Roman"/>
              </a:rPr>
              <a:t>cerebellum </a:t>
            </a:r>
            <a:r>
              <a:rPr lang="en-US" sz="1500" spc="-5" dirty="0">
                <a:cs typeface="Times New Roman"/>
              </a:rPr>
              <a:t>is </a:t>
            </a:r>
            <a:r>
              <a:rPr lang="en-US" sz="1500" spc="-5" dirty="0">
                <a:solidFill>
                  <a:srgbClr val="FF0000"/>
                </a:solidFill>
                <a:cs typeface="Times New Roman"/>
              </a:rPr>
              <a:t>concerned </a:t>
            </a:r>
            <a:r>
              <a:rPr lang="en-US" sz="1500" dirty="0">
                <a:solidFill>
                  <a:srgbClr val="FF0000"/>
                </a:solidFill>
                <a:cs typeface="Times New Roman"/>
              </a:rPr>
              <a:t>only</a:t>
            </a:r>
            <a:r>
              <a:rPr lang="en-US" sz="1500" spc="-25" dirty="0">
                <a:solidFill>
                  <a:srgbClr val="FF0000"/>
                </a:solidFill>
                <a:cs typeface="Times New Roman"/>
              </a:rPr>
              <a:t> </a:t>
            </a:r>
            <a:r>
              <a:rPr lang="en-US" sz="1500" spc="-5" dirty="0">
                <a:solidFill>
                  <a:srgbClr val="FF0000"/>
                </a:solidFill>
                <a:cs typeface="Times New Roman"/>
              </a:rPr>
              <a:t>with subconscious </a:t>
            </a:r>
            <a:r>
              <a:rPr lang="en-US" sz="1500" dirty="0">
                <a:solidFill>
                  <a:srgbClr val="FF0000"/>
                </a:solidFill>
                <a:cs typeface="Times New Roman"/>
              </a:rPr>
              <a:t>control</a:t>
            </a:r>
            <a:r>
              <a:rPr lang="en-US" sz="1500" spc="-5" dirty="0">
                <a:solidFill>
                  <a:srgbClr val="FF0000"/>
                </a:solidFill>
                <a:cs typeface="Times New Roman"/>
              </a:rPr>
              <a:t> of </a:t>
            </a:r>
            <a:r>
              <a:rPr lang="en-US" sz="1500" dirty="0">
                <a:solidFill>
                  <a:srgbClr val="FF0000"/>
                </a:solidFill>
                <a:cs typeface="Times New Roman"/>
              </a:rPr>
              <a:t>motor </a:t>
            </a:r>
            <a:r>
              <a:rPr lang="en-US" sz="1500" spc="-5" dirty="0">
                <a:solidFill>
                  <a:srgbClr val="FF0000"/>
                </a:solidFill>
                <a:cs typeface="Times New Roman"/>
              </a:rPr>
              <a:t>activity,</a:t>
            </a:r>
            <a:r>
              <a:rPr lang="en-US" sz="1500" spc="-5" dirty="0">
                <a:cs typeface="Times New Roman"/>
              </a:rPr>
              <a:t> </a:t>
            </a:r>
            <a:r>
              <a:rPr lang="en-US" sz="1500" spc="-10" dirty="0">
                <a:cs typeface="Times New Roman"/>
              </a:rPr>
              <a:t>and </a:t>
            </a:r>
            <a:r>
              <a:rPr lang="en-US" sz="1500" spc="-5" dirty="0">
                <a:cs typeface="Times New Roman"/>
              </a:rPr>
              <a:t>its</a:t>
            </a:r>
            <a:r>
              <a:rPr lang="en-US" sz="1500" spc="50" dirty="0">
                <a:cs typeface="Times New Roman"/>
              </a:rPr>
              <a:t> </a:t>
            </a:r>
            <a:r>
              <a:rPr lang="en-US" sz="1500" spc="-5" dirty="0">
                <a:cs typeface="Times New Roman"/>
              </a:rPr>
              <a:t>functions as </a:t>
            </a:r>
            <a:r>
              <a:rPr lang="en-US" sz="1500" spc="-10" dirty="0">
                <a:cs typeface="Times New Roman"/>
              </a:rPr>
              <a:t>well </a:t>
            </a:r>
            <a:r>
              <a:rPr lang="en-US" sz="1500" spc="-5" dirty="0">
                <a:cs typeface="Times New Roman"/>
              </a:rPr>
              <a:t>as </a:t>
            </a:r>
            <a:r>
              <a:rPr lang="en-US" sz="1500" dirty="0">
                <a:cs typeface="Times New Roman"/>
              </a:rPr>
              <a:t>the</a:t>
            </a:r>
            <a:r>
              <a:rPr lang="en-US" sz="1500" spc="-15" dirty="0">
                <a:cs typeface="Times New Roman"/>
              </a:rPr>
              <a:t> </a:t>
            </a:r>
            <a:r>
              <a:rPr lang="en-US" sz="1500" dirty="0">
                <a:cs typeface="Times New Roman"/>
              </a:rPr>
              <a:t>involved </a:t>
            </a:r>
            <a:r>
              <a:rPr lang="en-US" sz="1500" spc="-5" dirty="0">
                <a:cs typeface="Times New Roman"/>
              </a:rPr>
              <a:t>part </a:t>
            </a:r>
            <a:r>
              <a:rPr lang="en-US" sz="1500" dirty="0">
                <a:cs typeface="Times New Roman"/>
              </a:rPr>
              <a:t>include the following</a:t>
            </a:r>
            <a:r>
              <a:rPr lang="en-US" sz="1500" spc="-5" dirty="0">
                <a:cs typeface="Times New Roman"/>
              </a:rPr>
              <a:t>:</a:t>
            </a:r>
            <a:endParaRPr lang="en-US" sz="1500" dirty="0">
              <a:cs typeface="Times New Roman"/>
            </a:endParaRPr>
          </a:p>
          <a:p>
            <a:endParaRPr lang="en-US" sz="1500" dirty="0"/>
          </a:p>
        </p:txBody>
      </p:sp>
      <p:sp>
        <p:nvSpPr>
          <p:cNvPr id="5" name="Rectangle 4"/>
          <p:cNvSpPr/>
          <p:nvPr/>
        </p:nvSpPr>
        <p:spPr>
          <a:xfrm>
            <a:off x="621801" y="3119377"/>
            <a:ext cx="3594212" cy="47937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A. Control </a:t>
            </a:r>
            <a:r>
              <a:rPr lang="en-US" sz="1600" dirty="0">
                <a:solidFill>
                  <a:schemeClr val="accent2">
                    <a:lumMod val="75000"/>
                  </a:schemeClr>
                </a:solidFill>
              </a:rPr>
              <a:t>of equilibrium &amp; postural movements</a:t>
            </a:r>
          </a:p>
        </p:txBody>
      </p:sp>
      <p:sp>
        <p:nvSpPr>
          <p:cNvPr id="6" name="Rectangle 5"/>
          <p:cNvSpPr/>
          <p:nvPr/>
        </p:nvSpPr>
        <p:spPr>
          <a:xfrm>
            <a:off x="4303495" y="3119375"/>
            <a:ext cx="3594212" cy="47937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12700" algn="ctr">
              <a:lnSpc>
                <a:spcPct val="100000"/>
              </a:lnSpc>
              <a:tabLst>
                <a:tab pos="469265" algn="l"/>
                <a:tab pos="1881505" algn="l"/>
              </a:tabLst>
            </a:pPr>
            <a:r>
              <a:rPr lang="en-US" sz="1600" dirty="0" smtClean="0">
                <a:solidFill>
                  <a:schemeClr val="accent2">
                    <a:lumMod val="75000"/>
                  </a:schemeClr>
                </a:solidFill>
              </a:rPr>
              <a:t>B. Control </a:t>
            </a:r>
            <a:r>
              <a:rPr lang="en-US" sz="1600" dirty="0">
                <a:solidFill>
                  <a:schemeClr val="accent2">
                    <a:lumMod val="75000"/>
                  </a:schemeClr>
                </a:solidFill>
              </a:rPr>
              <a:t>of the Stretch Reflex</a:t>
            </a:r>
          </a:p>
        </p:txBody>
      </p:sp>
      <p:sp>
        <p:nvSpPr>
          <p:cNvPr id="7" name="Rectangle 6"/>
          <p:cNvSpPr/>
          <p:nvPr/>
        </p:nvSpPr>
        <p:spPr>
          <a:xfrm>
            <a:off x="7985190" y="3119375"/>
            <a:ext cx="3594212" cy="4793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C. Control </a:t>
            </a:r>
            <a:r>
              <a:rPr lang="en-US" sz="1600" dirty="0">
                <a:solidFill>
                  <a:schemeClr val="accent2">
                    <a:lumMod val="75000"/>
                  </a:schemeClr>
                </a:solidFill>
              </a:rPr>
              <a:t>of voluntary movement by the  cerebellum</a:t>
            </a:r>
          </a:p>
        </p:txBody>
      </p:sp>
      <p:sp>
        <p:nvSpPr>
          <p:cNvPr id="8" name="Rectangle 7"/>
          <p:cNvSpPr/>
          <p:nvPr/>
        </p:nvSpPr>
        <p:spPr>
          <a:xfrm>
            <a:off x="621801" y="3658272"/>
            <a:ext cx="3594212" cy="26385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lvl="0" indent="-285750">
              <a:lnSpc>
                <a:spcPct val="150000"/>
              </a:lnSpc>
              <a:buFont typeface="Arial" panose="020B0604020202020204" pitchFamily="34" charset="0"/>
              <a:buChar char="•"/>
              <a:tabLst>
                <a:tab pos="268605" algn="l"/>
                <a:tab pos="871855" algn="l"/>
                <a:tab pos="2002789" algn="l"/>
                <a:tab pos="2395220" algn="l"/>
              </a:tabLst>
            </a:pPr>
            <a:r>
              <a:rPr lang="en-US" sz="1300" spc="-5" dirty="0" smtClean="0">
                <a:solidFill>
                  <a:srgbClr val="000000"/>
                </a:solidFill>
                <a:cs typeface="Shonar Bangla"/>
              </a:rPr>
              <a:t>The </a:t>
            </a:r>
            <a:r>
              <a:rPr lang="en-US" sz="1300" spc="-5" dirty="0">
                <a:solidFill>
                  <a:srgbClr val="000000"/>
                </a:solidFill>
                <a:cs typeface="Shonar Bangla"/>
              </a:rPr>
              <a:t>function of </a:t>
            </a:r>
            <a:r>
              <a:rPr lang="en-US" sz="1300" spc="-5" dirty="0">
                <a:solidFill>
                  <a:schemeClr val="accent2">
                    <a:lumMod val="75000"/>
                  </a:schemeClr>
                </a:solidFill>
                <a:cs typeface="Shonar Bangla"/>
              </a:rPr>
              <a:t>the</a:t>
            </a:r>
            <a:r>
              <a:rPr lang="en-US" sz="1300" spc="-20" dirty="0">
                <a:solidFill>
                  <a:schemeClr val="accent2">
                    <a:lumMod val="75000"/>
                  </a:schemeClr>
                </a:solidFill>
                <a:cs typeface="Shonar Bangla"/>
              </a:rPr>
              <a:t> </a:t>
            </a:r>
            <a:r>
              <a:rPr lang="en-US" sz="1300" spc="-5" dirty="0" err="1">
                <a:solidFill>
                  <a:schemeClr val="accent2">
                    <a:lumMod val="75000"/>
                  </a:schemeClr>
                </a:solidFill>
                <a:cs typeface="Shonar Bangla"/>
              </a:rPr>
              <a:t>vestibulocerebellum</a:t>
            </a:r>
            <a:r>
              <a:rPr lang="en-US" sz="1300" spc="-5" dirty="0">
                <a:solidFill>
                  <a:schemeClr val="accent2">
                    <a:lumMod val="75000"/>
                  </a:schemeClr>
                </a:solidFill>
                <a:cs typeface="Shonar Bangla"/>
              </a:rPr>
              <a:t>.</a:t>
            </a:r>
            <a:endParaRPr lang="en-US" sz="1300" dirty="0">
              <a:solidFill>
                <a:schemeClr val="accent2">
                  <a:lumMod val="75000"/>
                </a:schemeClr>
              </a:solidFill>
              <a:cs typeface="Shonar Bangla"/>
            </a:endParaRPr>
          </a:p>
          <a:p>
            <a:pPr marL="298450" indent="-285750">
              <a:lnSpc>
                <a:spcPct val="150000"/>
              </a:lnSpc>
              <a:buFont typeface="Arial" panose="020B0604020202020204" pitchFamily="34" charset="0"/>
              <a:buChar char="•"/>
              <a:tabLst>
                <a:tab pos="268605" algn="l"/>
                <a:tab pos="3928110" algn="l"/>
              </a:tabLst>
            </a:pPr>
            <a:r>
              <a:rPr lang="en-US" sz="1300" spc="-5" dirty="0" smtClean="0">
                <a:solidFill>
                  <a:srgbClr val="000000"/>
                </a:solidFill>
                <a:cs typeface="Shonar Bangla"/>
              </a:rPr>
              <a:t>It  </a:t>
            </a:r>
            <a:r>
              <a:rPr lang="en-US" sz="1300" spc="-5" dirty="0">
                <a:solidFill>
                  <a:srgbClr val="000000"/>
                </a:solidFill>
                <a:cs typeface="Shonar Bangla"/>
              </a:rPr>
              <a:t>receives</a:t>
            </a:r>
            <a:r>
              <a:rPr lang="en-US" sz="1300" spc="25" dirty="0">
                <a:solidFill>
                  <a:srgbClr val="000000"/>
                </a:solidFill>
                <a:cs typeface="Shonar Bangla"/>
              </a:rPr>
              <a:t> </a:t>
            </a:r>
            <a:r>
              <a:rPr lang="en-US" sz="1300" dirty="0">
                <a:solidFill>
                  <a:srgbClr val="000000"/>
                </a:solidFill>
                <a:cs typeface="Shonar Bangla"/>
              </a:rPr>
              <a:t>information</a:t>
            </a:r>
            <a:r>
              <a:rPr lang="en-US" sz="1300" spc="300" dirty="0">
                <a:solidFill>
                  <a:srgbClr val="000000"/>
                </a:solidFill>
                <a:cs typeface="Shonar Bangla"/>
              </a:rPr>
              <a:t> </a:t>
            </a:r>
            <a:r>
              <a:rPr lang="en-US" sz="1300" spc="-5" dirty="0">
                <a:solidFill>
                  <a:srgbClr val="000000"/>
                </a:solidFill>
                <a:cs typeface="Shonar Bangla"/>
              </a:rPr>
              <a:t>from </a:t>
            </a:r>
            <a:r>
              <a:rPr lang="en-US" sz="1300" spc="-5" dirty="0">
                <a:solidFill>
                  <a:schemeClr val="accent2">
                    <a:lumMod val="75000"/>
                  </a:schemeClr>
                </a:solidFill>
                <a:cs typeface="Shonar Bangla"/>
              </a:rPr>
              <a:t>the</a:t>
            </a:r>
            <a:r>
              <a:rPr lang="en-US" sz="1300" spc="215" dirty="0">
                <a:solidFill>
                  <a:schemeClr val="accent2">
                    <a:lumMod val="75000"/>
                  </a:schemeClr>
                </a:solidFill>
                <a:cs typeface="Shonar Bangla"/>
              </a:rPr>
              <a:t> </a:t>
            </a:r>
            <a:r>
              <a:rPr lang="en-US" sz="1300" dirty="0">
                <a:solidFill>
                  <a:schemeClr val="accent2">
                    <a:lumMod val="75000"/>
                  </a:schemeClr>
                </a:solidFill>
                <a:cs typeface="Shonar Bangla"/>
              </a:rPr>
              <a:t>vestibular </a:t>
            </a:r>
            <a:r>
              <a:rPr lang="en-US" sz="1300" u="sng" spc="-5" dirty="0" smtClean="0">
                <a:solidFill>
                  <a:schemeClr val="accent2">
                    <a:lumMod val="75000"/>
                  </a:schemeClr>
                </a:solidFill>
                <a:cs typeface="Shonar Bangla"/>
              </a:rPr>
              <a:t>apparatus</a:t>
            </a:r>
            <a:r>
              <a:rPr lang="en-US" sz="1300" spc="-5" dirty="0" smtClean="0">
                <a:solidFill>
                  <a:srgbClr val="00B050"/>
                </a:solidFill>
                <a:cs typeface="Shonar Bangla"/>
              </a:rPr>
              <a:t> (</a:t>
            </a:r>
            <a:r>
              <a:rPr lang="en-US" sz="1400" dirty="0">
                <a:solidFill>
                  <a:srgbClr val="00B050"/>
                </a:solidFill>
              </a:rPr>
              <a:t>It will till that the person is </a:t>
            </a:r>
            <a:r>
              <a:rPr lang="en-US" sz="1400" dirty="0" smtClean="0">
                <a:solidFill>
                  <a:srgbClr val="00B050"/>
                </a:solidFill>
              </a:rPr>
              <a:t>moving)</a:t>
            </a:r>
            <a:r>
              <a:rPr lang="en-US" sz="1300" spc="-5" dirty="0" smtClean="0">
                <a:solidFill>
                  <a:srgbClr val="00B050"/>
                </a:solidFill>
                <a:cs typeface="Shonar Bangla"/>
              </a:rPr>
              <a:t>, </a:t>
            </a:r>
            <a:r>
              <a:rPr lang="en-US" sz="1300" dirty="0" smtClean="0">
                <a:solidFill>
                  <a:srgbClr val="000000"/>
                </a:solidFill>
                <a:cs typeface="Shonar Bangla"/>
              </a:rPr>
              <a:t>then </a:t>
            </a:r>
            <a:r>
              <a:rPr lang="en-US" sz="1300" dirty="0">
                <a:solidFill>
                  <a:srgbClr val="000000"/>
                </a:solidFill>
                <a:cs typeface="Shonar Bangla"/>
              </a:rPr>
              <a:t>through </a:t>
            </a:r>
            <a:r>
              <a:rPr lang="en-US" sz="1300" dirty="0">
                <a:solidFill>
                  <a:schemeClr val="accent2">
                    <a:lumMod val="75000"/>
                  </a:schemeClr>
                </a:solidFill>
                <a:cs typeface="Shonar Bangla"/>
              </a:rPr>
              <a:t>the </a:t>
            </a:r>
            <a:r>
              <a:rPr lang="en-US" sz="1300" spc="-5" dirty="0">
                <a:solidFill>
                  <a:schemeClr val="accent2">
                    <a:lumMod val="75000"/>
                  </a:schemeClr>
                </a:solidFill>
                <a:cs typeface="Shonar Bangla"/>
              </a:rPr>
              <a:t>fastigial </a:t>
            </a:r>
            <a:r>
              <a:rPr lang="en-US" sz="1300" dirty="0">
                <a:solidFill>
                  <a:schemeClr val="accent2">
                    <a:lumMod val="75000"/>
                  </a:schemeClr>
                </a:solidFill>
                <a:cs typeface="Shonar Bangla"/>
              </a:rPr>
              <a:t>nucleus</a:t>
            </a:r>
            <a:r>
              <a:rPr lang="en-US" sz="1300" dirty="0" smtClean="0">
                <a:solidFill>
                  <a:schemeClr val="accent2">
                    <a:lumMod val="75000"/>
                  </a:schemeClr>
                </a:solidFill>
                <a:cs typeface="Shonar Bangla"/>
              </a:rPr>
              <a:t>, </a:t>
            </a:r>
            <a:r>
              <a:rPr lang="en-US" sz="1300" dirty="0" smtClean="0">
                <a:solidFill>
                  <a:srgbClr val="000000"/>
                </a:solidFill>
                <a:cs typeface="Shonar Bangla"/>
              </a:rPr>
              <a:t>it </a:t>
            </a:r>
            <a:r>
              <a:rPr lang="en-US" sz="1300" spc="-5" dirty="0">
                <a:solidFill>
                  <a:srgbClr val="000000"/>
                </a:solidFill>
                <a:cs typeface="Shonar Bangla"/>
              </a:rPr>
              <a:t>discharges </a:t>
            </a:r>
            <a:r>
              <a:rPr lang="en-US" sz="1300" dirty="0">
                <a:solidFill>
                  <a:srgbClr val="000000"/>
                </a:solidFill>
                <a:cs typeface="Shonar Bangla"/>
              </a:rPr>
              <a:t>to the </a:t>
            </a:r>
            <a:r>
              <a:rPr lang="en-US" sz="1300" spc="-5" dirty="0">
                <a:solidFill>
                  <a:srgbClr val="000000"/>
                </a:solidFill>
                <a:cs typeface="Shonar Bangla"/>
              </a:rPr>
              <a:t>brain stem, and </a:t>
            </a:r>
            <a:r>
              <a:rPr lang="en-US" sz="1300" dirty="0">
                <a:solidFill>
                  <a:srgbClr val="000000"/>
                </a:solidFill>
                <a:cs typeface="Shonar Bangla"/>
              </a:rPr>
              <a:t>through  </a:t>
            </a:r>
            <a:r>
              <a:rPr lang="en-US" sz="1300" spc="-5" dirty="0">
                <a:solidFill>
                  <a:srgbClr val="000000"/>
                </a:solidFill>
                <a:cs typeface="Shonar Bangla"/>
              </a:rPr>
              <a:t>the </a:t>
            </a:r>
            <a:r>
              <a:rPr lang="en-US" sz="1300" dirty="0" err="1">
                <a:solidFill>
                  <a:schemeClr val="accent2">
                    <a:lumMod val="75000"/>
                  </a:schemeClr>
                </a:solidFill>
                <a:cs typeface="Shonar Bangla"/>
              </a:rPr>
              <a:t>vestibulospinal</a:t>
            </a:r>
            <a:r>
              <a:rPr lang="en-US" sz="1300" dirty="0">
                <a:solidFill>
                  <a:srgbClr val="512A85"/>
                </a:solidFill>
                <a:cs typeface="Shonar Bangla"/>
              </a:rPr>
              <a:t> </a:t>
            </a:r>
            <a:r>
              <a:rPr lang="en-US" sz="1300" spc="-5" dirty="0">
                <a:solidFill>
                  <a:srgbClr val="000000"/>
                </a:solidFill>
                <a:cs typeface="Shonar Bangla"/>
              </a:rPr>
              <a:t>and </a:t>
            </a:r>
            <a:r>
              <a:rPr lang="en-US" sz="1300" dirty="0" err="1">
                <a:solidFill>
                  <a:schemeClr val="accent2">
                    <a:lumMod val="75000"/>
                  </a:schemeClr>
                </a:solidFill>
                <a:cs typeface="Shonar Bangla"/>
              </a:rPr>
              <a:t>reticulospinal</a:t>
            </a:r>
            <a:r>
              <a:rPr lang="en-US" sz="1300" dirty="0">
                <a:solidFill>
                  <a:schemeClr val="accent2">
                    <a:lumMod val="75000"/>
                  </a:schemeClr>
                </a:solidFill>
                <a:cs typeface="Shonar Bangla"/>
              </a:rPr>
              <a:t> tracts.  </a:t>
            </a:r>
            <a:endParaRPr lang="en-US" sz="1300" dirty="0" smtClean="0">
              <a:solidFill>
                <a:schemeClr val="accent2">
                  <a:lumMod val="75000"/>
                </a:schemeClr>
              </a:solidFill>
              <a:cs typeface="Shonar Bangla"/>
            </a:endParaRPr>
          </a:p>
          <a:p>
            <a:pPr marL="298450" lvl="0" indent="-285750">
              <a:lnSpc>
                <a:spcPct val="150000"/>
              </a:lnSpc>
              <a:buFont typeface="Arial" panose="020B0604020202020204" pitchFamily="34" charset="0"/>
              <a:buChar char="•"/>
              <a:tabLst>
                <a:tab pos="268605" algn="l"/>
                <a:tab pos="3928110" algn="l"/>
              </a:tabLst>
            </a:pPr>
            <a:r>
              <a:rPr lang="en-US" sz="1300" spc="-5" dirty="0" smtClean="0">
                <a:solidFill>
                  <a:srgbClr val="000000"/>
                </a:solidFill>
                <a:cs typeface="Shonar Bangla"/>
              </a:rPr>
              <a:t>It </a:t>
            </a:r>
            <a:r>
              <a:rPr lang="en-US" sz="1300" dirty="0">
                <a:solidFill>
                  <a:srgbClr val="000000"/>
                </a:solidFill>
                <a:cs typeface="Shonar Bangla"/>
              </a:rPr>
              <a:t>controls </a:t>
            </a:r>
            <a:r>
              <a:rPr lang="en-US" sz="1300" dirty="0">
                <a:solidFill>
                  <a:schemeClr val="accent2">
                    <a:lumMod val="75000"/>
                  </a:schemeClr>
                </a:solidFill>
                <a:cs typeface="Shonar Bangla"/>
              </a:rPr>
              <a:t>equilibrium</a:t>
            </a:r>
            <a:r>
              <a:rPr lang="en-US" sz="1300" dirty="0">
                <a:solidFill>
                  <a:srgbClr val="000000"/>
                </a:solidFill>
                <a:cs typeface="Shonar Bangla"/>
              </a:rPr>
              <a:t> </a:t>
            </a:r>
            <a:r>
              <a:rPr lang="en-US" sz="1300" spc="-5" dirty="0">
                <a:solidFill>
                  <a:srgbClr val="000000"/>
                </a:solidFill>
                <a:cs typeface="Shonar Bangla"/>
              </a:rPr>
              <a:t>&amp; </a:t>
            </a:r>
            <a:r>
              <a:rPr lang="en-US" sz="1300" spc="-5" dirty="0">
                <a:solidFill>
                  <a:schemeClr val="accent2">
                    <a:lumMod val="75000"/>
                  </a:schemeClr>
                </a:solidFill>
                <a:cs typeface="Shonar Bangla"/>
              </a:rPr>
              <a:t>postural</a:t>
            </a:r>
            <a:r>
              <a:rPr lang="en-US" sz="1300" spc="-5" dirty="0">
                <a:solidFill>
                  <a:srgbClr val="000000"/>
                </a:solidFill>
                <a:cs typeface="Shonar Bangla"/>
              </a:rPr>
              <a:t>  movements </a:t>
            </a:r>
            <a:r>
              <a:rPr lang="en-US" sz="1300" dirty="0">
                <a:solidFill>
                  <a:srgbClr val="000000"/>
                </a:solidFill>
                <a:cs typeface="Shonar Bangla"/>
              </a:rPr>
              <a:t>by </a:t>
            </a:r>
            <a:r>
              <a:rPr lang="en-US" sz="1300" spc="-5" dirty="0">
                <a:solidFill>
                  <a:srgbClr val="000000"/>
                </a:solidFill>
                <a:cs typeface="Shonar Bangla"/>
              </a:rPr>
              <a:t>affecting the activity of </a:t>
            </a:r>
            <a:r>
              <a:rPr lang="en-US" sz="1300" dirty="0">
                <a:solidFill>
                  <a:srgbClr val="252525"/>
                </a:solidFill>
                <a:cs typeface="Shonar Bangla"/>
              </a:rPr>
              <a:t>the </a:t>
            </a:r>
            <a:r>
              <a:rPr lang="en-US" sz="1300" spc="-5" dirty="0" smtClean="0">
                <a:solidFill>
                  <a:schemeClr val="accent2">
                    <a:lumMod val="75000"/>
                  </a:schemeClr>
                </a:solidFill>
                <a:cs typeface="Shonar Bangla"/>
              </a:rPr>
              <a:t>axial </a:t>
            </a:r>
            <a:r>
              <a:rPr lang="en-US" sz="1300" spc="-5" dirty="0">
                <a:solidFill>
                  <a:schemeClr val="accent2">
                    <a:lumMod val="75000"/>
                  </a:schemeClr>
                </a:solidFill>
                <a:cs typeface="Shonar Bangla"/>
              </a:rPr>
              <a:t>muscles </a:t>
            </a:r>
            <a:r>
              <a:rPr lang="en-US" sz="1300" spc="-10" dirty="0">
                <a:solidFill>
                  <a:srgbClr val="000000"/>
                </a:solidFill>
                <a:cs typeface="Shonar Bangla"/>
              </a:rPr>
              <a:t>(trunk </a:t>
            </a:r>
            <a:r>
              <a:rPr lang="en-US" sz="1300" spc="-5" dirty="0">
                <a:solidFill>
                  <a:srgbClr val="000000"/>
                </a:solidFill>
                <a:cs typeface="Shonar Bangla"/>
              </a:rPr>
              <a:t>&amp; girdle</a:t>
            </a:r>
            <a:r>
              <a:rPr lang="en-US" sz="1300" spc="65" dirty="0">
                <a:solidFill>
                  <a:srgbClr val="000000"/>
                </a:solidFill>
                <a:cs typeface="Shonar Bangla"/>
              </a:rPr>
              <a:t> </a:t>
            </a:r>
            <a:r>
              <a:rPr lang="en-US" sz="1300" spc="-5" dirty="0" smtClean="0">
                <a:solidFill>
                  <a:srgbClr val="000000"/>
                </a:solidFill>
                <a:cs typeface="Shonar Bangla"/>
              </a:rPr>
              <a:t>muscles</a:t>
            </a:r>
            <a:r>
              <a:rPr lang="en-US" sz="1300" spc="-5" baseline="30000" dirty="0" smtClean="0">
                <a:solidFill>
                  <a:srgbClr val="000000"/>
                </a:solidFill>
                <a:cs typeface="Shonar Bangla"/>
              </a:rPr>
              <a:t>1</a:t>
            </a:r>
            <a:r>
              <a:rPr lang="en-US" sz="1300" spc="-5" dirty="0" smtClean="0">
                <a:solidFill>
                  <a:srgbClr val="000000"/>
                </a:solidFill>
                <a:cs typeface="Shonar Bangla"/>
              </a:rPr>
              <a:t>).</a:t>
            </a:r>
            <a:endParaRPr lang="en-US" sz="1300" dirty="0">
              <a:solidFill>
                <a:prstClr val="black"/>
              </a:solidFill>
              <a:cs typeface="Shonar Bangla"/>
            </a:endParaRPr>
          </a:p>
        </p:txBody>
      </p:sp>
      <p:sp>
        <p:nvSpPr>
          <p:cNvPr id="9" name="Rectangle 8"/>
          <p:cNvSpPr/>
          <p:nvPr/>
        </p:nvSpPr>
        <p:spPr>
          <a:xfrm>
            <a:off x="4297325" y="3658272"/>
            <a:ext cx="3594212" cy="26385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indent="-285750">
              <a:lnSpc>
                <a:spcPct val="150000"/>
              </a:lnSpc>
              <a:buFont typeface="Arial" panose="020B0604020202020204" pitchFamily="34" charset="0"/>
              <a:buChar char="•"/>
              <a:tabLst>
                <a:tab pos="268605" algn="l"/>
                <a:tab pos="871855" algn="l"/>
                <a:tab pos="2002789" algn="l"/>
                <a:tab pos="2395220" algn="l"/>
              </a:tabLst>
            </a:pPr>
            <a:r>
              <a:rPr lang="en-US" sz="1400" spc="-5" dirty="0" smtClean="0">
                <a:solidFill>
                  <a:srgbClr val="000000"/>
                </a:solidFill>
                <a:cs typeface="Shonar Bangla"/>
              </a:rPr>
              <a:t>The </a:t>
            </a:r>
            <a:r>
              <a:rPr lang="en-US" sz="1400" spc="-5" dirty="0" err="1" smtClean="0">
                <a:solidFill>
                  <a:schemeClr val="accent2">
                    <a:lumMod val="75000"/>
                  </a:schemeClr>
                </a:solidFill>
                <a:cs typeface="Shonar Bangla"/>
              </a:rPr>
              <a:t>cerebrocerebellum</a:t>
            </a:r>
            <a:r>
              <a:rPr lang="en-US" sz="1400" spc="-5" dirty="0" smtClean="0">
                <a:solidFill>
                  <a:srgbClr val="000000"/>
                </a:solidFill>
                <a:cs typeface="Shonar Bangla"/>
              </a:rPr>
              <a:t> exerts a </a:t>
            </a:r>
            <a:r>
              <a:rPr lang="en-US" sz="1400" u="sng" spc="-5" dirty="0" err="1" smtClean="0">
                <a:solidFill>
                  <a:srgbClr val="000000"/>
                </a:solidFill>
                <a:cs typeface="Shonar Bangla"/>
              </a:rPr>
              <a:t>facilitatory</a:t>
            </a:r>
            <a:r>
              <a:rPr lang="en-US" sz="1400" u="sng" spc="-5" dirty="0" smtClean="0">
                <a:solidFill>
                  <a:srgbClr val="000000"/>
                </a:solidFill>
                <a:cs typeface="Shonar Bangla"/>
              </a:rPr>
              <a:t> </a:t>
            </a:r>
            <a:r>
              <a:rPr lang="en-US" sz="1400" spc="-5" dirty="0" smtClean="0">
                <a:solidFill>
                  <a:srgbClr val="00B050"/>
                </a:solidFill>
                <a:cs typeface="Shonar Bangla"/>
              </a:rPr>
              <a:t>(</a:t>
            </a:r>
            <a:r>
              <a:rPr lang="en-US" sz="1400" dirty="0">
                <a:solidFill>
                  <a:srgbClr val="00B050"/>
                </a:solidFill>
              </a:rPr>
              <a:t>a</a:t>
            </a:r>
            <a:r>
              <a:rPr lang="en-US" sz="1400" dirty="0" smtClean="0">
                <a:solidFill>
                  <a:srgbClr val="00B050"/>
                </a:solidFill>
              </a:rPr>
              <a:t> little bit hypertonic)</a:t>
            </a:r>
            <a:r>
              <a:rPr lang="en-US" sz="1400" spc="-5" dirty="0" smtClean="0">
                <a:solidFill>
                  <a:srgbClr val="00B050"/>
                </a:solidFill>
                <a:cs typeface="Shonar Bangla"/>
              </a:rPr>
              <a:t> </a:t>
            </a:r>
            <a:r>
              <a:rPr lang="en-US" sz="1400" spc="-5" dirty="0" smtClean="0">
                <a:solidFill>
                  <a:srgbClr val="000000"/>
                </a:solidFill>
                <a:cs typeface="Shonar Bangla"/>
              </a:rPr>
              <a:t>effect on the stretch reflex &amp; increases the muscle tone, while the </a:t>
            </a:r>
            <a:r>
              <a:rPr lang="en-US" sz="1400" spc="-5" dirty="0" err="1" smtClean="0">
                <a:solidFill>
                  <a:schemeClr val="accent2">
                    <a:lumMod val="75000"/>
                  </a:schemeClr>
                </a:solidFill>
                <a:cs typeface="Shonar Bangla"/>
              </a:rPr>
              <a:t>spinocerebellum</a:t>
            </a:r>
            <a:r>
              <a:rPr lang="en-US" sz="1400" spc="-5" dirty="0" smtClean="0">
                <a:solidFill>
                  <a:srgbClr val="000000"/>
                </a:solidFill>
                <a:cs typeface="Shonar Bangla"/>
              </a:rPr>
              <a:t> probably exerts an inhibitory effect.</a:t>
            </a:r>
          </a:p>
          <a:p>
            <a:pPr marL="298450" lvl="0" indent="-285750">
              <a:lnSpc>
                <a:spcPct val="150000"/>
              </a:lnSpc>
              <a:buFont typeface="Arial" panose="020B0604020202020204" pitchFamily="34" charset="0"/>
              <a:buChar char="•"/>
              <a:tabLst>
                <a:tab pos="268605" algn="l"/>
                <a:tab pos="871855" algn="l"/>
                <a:tab pos="2002789" algn="l"/>
                <a:tab pos="2395220" algn="l"/>
              </a:tabLst>
            </a:pPr>
            <a:r>
              <a:rPr lang="en-US" sz="1400" spc="-5" dirty="0" smtClean="0">
                <a:solidFill>
                  <a:srgbClr val="000000"/>
                </a:solidFill>
                <a:cs typeface="Shonar Bangla"/>
              </a:rPr>
              <a:t>However, normally the </a:t>
            </a:r>
            <a:r>
              <a:rPr lang="en-US" sz="1400" spc="-5" dirty="0" err="1" smtClean="0">
                <a:solidFill>
                  <a:srgbClr val="000000"/>
                </a:solidFill>
                <a:cs typeface="Shonar Bangla"/>
              </a:rPr>
              <a:t>facilitatory</a:t>
            </a:r>
            <a:r>
              <a:rPr lang="en-US" sz="1400" spc="-5" dirty="0" smtClean="0">
                <a:solidFill>
                  <a:srgbClr val="000000"/>
                </a:solidFill>
                <a:cs typeface="Shonar Bangla"/>
              </a:rPr>
              <a:t> effect predominates </a:t>
            </a:r>
            <a:r>
              <a:rPr lang="en-US" sz="1400" spc="-5" dirty="0" smtClean="0">
                <a:solidFill>
                  <a:srgbClr val="FF0000"/>
                </a:solidFill>
                <a:cs typeface="Shonar Bangla"/>
              </a:rPr>
              <a:t>(so cerebellar diseases often result in </a:t>
            </a:r>
            <a:r>
              <a:rPr lang="en-US" sz="1400" spc="-5" dirty="0" err="1" smtClean="0">
                <a:solidFill>
                  <a:srgbClr val="FF0000"/>
                </a:solidFill>
                <a:cs typeface="Shonar Bangla"/>
              </a:rPr>
              <a:t>hypotonia</a:t>
            </a:r>
            <a:r>
              <a:rPr lang="en-US" sz="1400" spc="-5" dirty="0" smtClean="0">
                <a:solidFill>
                  <a:srgbClr val="FF0000"/>
                </a:solidFill>
                <a:cs typeface="Shonar Bangla"/>
              </a:rPr>
              <a:t>).</a:t>
            </a:r>
            <a:endParaRPr lang="en-US" sz="1400" spc="-5" dirty="0">
              <a:solidFill>
                <a:srgbClr val="FF0000"/>
              </a:solidFill>
              <a:cs typeface="Shonar Bangla"/>
            </a:endParaRPr>
          </a:p>
        </p:txBody>
      </p:sp>
      <p:sp>
        <p:nvSpPr>
          <p:cNvPr id="10" name="Rectangle 9"/>
          <p:cNvSpPr/>
          <p:nvPr/>
        </p:nvSpPr>
        <p:spPr>
          <a:xfrm>
            <a:off x="7985190" y="3658268"/>
            <a:ext cx="3594212" cy="26385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lvl="0" algn="ctr">
              <a:lnSpc>
                <a:spcPct val="150000"/>
              </a:lnSpc>
              <a:tabLst>
                <a:tab pos="268605" algn="l"/>
                <a:tab pos="871855" algn="l"/>
                <a:tab pos="2002789" algn="l"/>
                <a:tab pos="2395220" algn="l"/>
              </a:tabLst>
            </a:pPr>
            <a:r>
              <a:rPr lang="en-US" sz="1400" spc="-5" dirty="0" smtClean="0">
                <a:solidFill>
                  <a:srgbClr val="000000"/>
                </a:solidFill>
                <a:cs typeface="Shonar Bangla"/>
              </a:rPr>
              <a:t>Next slide.</a:t>
            </a:r>
            <a:endParaRPr lang="en-US" sz="1400" dirty="0">
              <a:solidFill>
                <a:prstClr val="black"/>
              </a:solidFill>
              <a:cs typeface="Shonar Bangla"/>
            </a:endParaRPr>
          </a:p>
        </p:txBody>
      </p:sp>
      <p:sp>
        <p:nvSpPr>
          <p:cNvPr id="11" name="Rectangle 10"/>
          <p:cNvSpPr/>
          <p:nvPr/>
        </p:nvSpPr>
        <p:spPr>
          <a:xfrm>
            <a:off x="1269876" y="6356350"/>
            <a:ext cx="2625334" cy="338554"/>
          </a:xfrm>
          <a:prstGeom prst="rect">
            <a:avLst/>
          </a:prstGeom>
        </p:spPr>
        <p:txBody>
          <a:bodyPr wrap="none">
            <a:spAutoFit/>
          </a:bodyPr>
          <a:lstStyle/>
          <a:p>
            <a:r>
              <a:rPr lang="en-US" sz="1600" baseline="30000" dirty="0" smtClean="0">
                <a:solidFill>
                  <a:srgbClr val="00B050"/>
                </a:solidFill>
              </a:rPr>
              <a:t>1 </a:t>
            </a:r>
            <a:r>
              <a:rPr lang="en-US" sz="1600" dirty="0" smtClean="0">
                <a:solidFill>
                  <a:srgbClr val="00B050"/>
                </a:solidFill>
              </a:rPr>
              <a:t>Shoulder </a:t>
            </a:r>
            <a:r>
              <a:rPr lang="en-US" sz="1600" dirty="0" err="1">
                <a:solidFill>
                  <a:srgbClr val="00B050"/>
                </a:solidFill>
              </a:rPr>
              <a:t>gridle</a:t>
            </a:r>
            <a:r>
              <a:rPr lang="en-US" sz="1600" dirty="0">
                <a:solidFill>
                  <a:srgbClr val="00B050"/>
                </a:solidFill>
              </a:rPr>
              <a:t>, Pelvic </a:t>
            </a:r>
            <a:r>
              <a:rPr lang="en-US" sz="1600" dirty="0" err="1">
                <a:solidFill>
                  <a:srgbClr val="00B050"/>
                </a:solidFill>
              </a:rPr>
              <a:t>gridle</a:t>
            </a:r>
            <a:endParaRPr lang="en-US" sz="1600" dirty="0">
              <a:solidFill>
                <a:srgbClr val="00B050"/>
              </a:solidFill>
            </a:endParaRPr>
          </a:p>
        </p:txBody>
      </p:sp>
    </p:spTree>
    <p:extLst>
      <p:ext uri="{BB962C8B-B14F-4D97-AF65-F5344CB8AC3E}">
        <p14:creationId xmlns:p14="http://schemas.microsoft.com/office/powerpoint/2010/main" val="57230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7" name="Rectangle 6"/>
          <p:cNvSpPr/>
          <p:nvPr/>
        </p:nvSpPr>
        <p:spPr>
          <a:xfrm>
            <a:off x="531223" y="1268762"/>
            <a:ext cx="3594212" cy="47937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A. Control </a:t>
            </a:r>
            <a:r>
              <a:rPr lang="en-US" sz="1600" dirty="0">
                <a:solidFill>
                  <a:schemeClr val="accent2">
                    <a:lumMod val="75000"/>
                  </a:schemeClr>
                </a:solidFill>
              </a:rPr>
              <a:t>of equilibrium &amp; postural movements</a:t>
            </a:r>
          </a:p>
        </p:txBody>
      </p:sp>
      <p:sp>
        <p:nvSpPr>
          <p:cNvPr id="8" name="Rectangle 7"/>
          <p:cNvSpPr/>
          <p:nvPr/>
        </p:nvSpPr>
        <p:spPr>
          <a:xfrm>
            <a:off x="4212917" y="1268760"/>
            <a:ext cx="3594212" cy="47937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12700" algn="ctr">
              <a:lnSpc>
                <a:spcPct val="100000"/>
              </a:lnSpc>
              <a:tabLst>
                <a:tab pos="469265" algn="l"/>
                <a:tab pos="1881505" algn="l"/>
              </a:tabLst>
            </a:pPr>
            <a:r>
              <a:rPr lang="en-US" sz="1600" dirty="0" smtClean="0">
                <a:solidFill>
                  <a:schemeClr val="accent2">
                    <a:lumMod val="75000"/>
                  </a:schemeClr>
                </a:solidFill>
              </a:rPr>
              <a:t>B. Control </a:t>
            </a:r>
            <a:r>
              <a:rPr lang="en-US" sz="1600" dirty="0">
                <a:solidFill>
                  <a:schemeClr val="accent2">
                    <a:lumMod val="75000"/>
                  </a:schemeClr>
                </a:solidFill>
              </a:rPr>
              <a:t>of the Stretch Reflex</a:t>
            </a:r>
          </a:p>
        </p:txBody>
      </p:sp>
      <p:sp>
        <p:nvSpPr>
          <p:cNvPr id="9" name="Rectangle 8"/>
          <p:cNvSpPr/>
          <p:nvPr/>
        </p:nvSpPr>
        <p:spPr>
          <a:xfrm>
            <a:off x="7894612" y="1268760"/>
            <a:ext cx="3594212" cy="47937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C. Control </a:t>
            </a:r>
            <a:r>
              <a:rPr lang="en-US" sz="1600" dirty="0">
                <a:solidFill>
                  <a:schemeClr val="accent2">
                    <a:lumMod val="75000"/>
                  </a:schemeClr>
                </a:solidFill>
              </a:rPr>
              <a:t>of voluntary movement by the </a:t>
            </a:r>
            <a:r>
              <a:rPr lang="en-US" sz="1600" dirty="0" smtClean="0">
                <a:solidFill>
                  <a:schemeClr val="accent2">
                    <a:lumMod val="75000"/>
                  </a:schemeClr>
                </a:solidFill>
              </a:rPr>
              <a:t>cerebellum</a:t>
            </a:r>
            <a:endParaRPr lang="en-US" sz="1600" dirty="0">
              <a:solidFill>
                <a:schemeClr val="accent2">
                  <a:lumMod val="75000"/>
                </a:schemeClr>
              </a:solidFill>
            </a:endParaRPr>
          </a:p>
        </p:txBody>
      </p:sp>
      <p:sp>
        <p:nvSpPr>
          <p:cNvPr id="13" name="object 3"/>
          <p:cNvSpPr/>
          <p:nvPr/>
        </p:nvSpPr>
        <p:spPr>
          <a:xfrm>
            <a:off x="6310436" y="2276872"/>
            <a:ext cx="5268967" cy="3895401"/>
          </a:xfrm>
          <a:prstGeom prst="rect">
            <a:avLst/>
          </a:prstGeom>
          <a:blipFill>
            <a:blip r:embed="rId2" cstate="print"/>
            <a:stretch>
              <a:fillRect/>
            </a:stretch>
          </a:blipFill>
        </p:spPr>
        <p:txBody>
          <a:bodyPr wrap="square" lIns="0" tIns="0" rIns="0" bIns="0" rtlCol="0"/>
          <a:lstStyle/>
          <a:p>
            <a:endParaRPr/>
          </a:p>
        </p:txBody>
      </p:sp>
      <p:sp>
        <p:nvSpPr>
          <p:cNvPr id="14" name="object 3"/>
          <p:cNvSpPr/>
          <p:nvPr/>
        </p:nvSpPr>
        <p:spPr>
          <a:xfrm>
            <a:off x="609460" y="2276872"/>
            <a:ext cx="5484952" cy="3895401"/>
          </a:xfrm>
          <a:prstGeom prst="rect">
            <a:avLst/>
          </a:prstGeom>
          <a:blipFill>
            <a:blip r:embed="rId3" cstate="print"/>
            <a:srcRect/>
            <a:stretch>
              <a:fillRect l="-2933" t="-7477" r="-8864" b="-4271"/>
            </a:stretch>
          </a:blipFill>
        </p:spPr>
        <p:txBody>
          <a:bodyPr wrap="square" lIns="0" tIns="0" rIns="0" bIns="0" rtlCol="0"/>
          <a:lstStyle/>
          <a:p>
            <a:endParaRPr/>
          </a:p>
        </p:txBody>
      </p:sp>
      <p:sp>
        <p:nvSpPr>
          <p:cNvPr id="4" name="Rectangle 3"/>
          <p:cNvSpPr/>
          <p:nvPr/>
        </p:nvSpPr>
        <p:spPr>
          <a:xfrm>
            <a:off x="8254652" y="1873895"/>
            <a:ext cx="2138534" cy="338554"/>
          </a:xfrm>
          <a:prstGeom prst="rect">
            <a:avLst/>
          </a:prstGeom>
        </p:spPr>
        <p:txBody>
          <a:bodyPr wrap="none">
            <a:spAutoFit/>
          </a:bodyPr>
          <a:lstStyle/>
          <a:p>
            <a:pPr algn="ctr"/>
            <a:r>
              <a:rPr lang="en-US" sz="1600" dirty="0">
                <a:solidFill>
                  <a:srgbClr val="00B050"/>
                </a:solidFill>
              </a:rPr>
              <a:t>A </a:t>
            </a:r>
            <a:r>
              <a:rPr lang="en-US" sz="1600" dirty="0" err="1">
                <a:solidFill>
                  <a:srgbClr val="00B050"/>
                </a:solidFill>
              </a:rPr>
              <a:t>comparetive</a:t>
            </a:r>
            <a:r>
              <a:rPr lang="en-US" sz="1600" dirty="0">
                <a:solidFill>
                  <a:srgbClr val="00B050"/>
                </a:solidFill>
              </a:rPr>
              <a:t> function</a:t>
            </a:r>
          </a:p>
        </p:txBody>
      </p:sp>
      <p:sp>
        <p:nvSpPr>
          <p:cNvPr id="10" name="Rectangle 9"/>
          <p:cNvSpPr/>
          <p:nvPr/>
        </p:nvSpPr>
        <p:spPr>
          <a:xfrm>
            <a:off x="5995099" y="1952834"/>
            <a:ext cx="2259553" cy="11161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smtClean="0">
                <a:solidFill>
                  <a:srgbClr val="00B050"/>
                </a:solidFill>
              </a:rPr>
              <a:t>Observe motor cortex &amp; muscle function &amp; compare it so it adjusts (increase or decrease) the impulses from the motor cortex</a:t>
            </a:r>
            <a:endParaRPr lang="en-US" sz="1400" dirty="0">
              <a:solidFill>
                <a:srgbClr val="00B050"/>
              </a:solidFill>
            </a:endParaRPr>
          </a:p>
        </p:txBody>
      </p:sp>
      <p:sp>
        <p:nvSpPr>
          <p:cNvPr id="11" name="Rectangle 10"/>
          <p:cNvSpPr/>
          <p:nvPr/>
        </p:nvSpPr>
        <p:spPr>
          <a:xfrm>
            <a:off x="6814492" y="3573016"/>
            <a:ext cx="1512168" cy="57606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5" name="Straight Connector 14"/>
          <p:cNvCxnSpPr/>
          <p:nvPr/>
        </p:nvCxnSpPr>
        <p:spPr>
          <a:xfrm flipV="1">
            <a:off x="6814492" y="3068960"/>
            <a:ext cx="0" cy="528737"/>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5086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4" name="Content Placeholder 3"/>
          <p:cNvSpPr>
            <a:spLocks noGrp="1"/>
          </p:cNvSpPr>
          <p:nvPr>
            <p:ph sz="quarter" idx="1"/>
          </p:nvPr>
        </p:nvSpPr>
        <p:spPr/>
        <p:txBody>
          <a:bodyPr>
            <a:normAutofit lnSpcReduction="10000"/>
          </a:bodyPr>
          <a:lstStyle/>
          <a:p>
            <a:pPr marR="126364">
              <a:lnSpc>
                <a:spcPct val="150000"/>
              </a:lnSpc>
              <a:spcBef>
                <a:spcPts val="515"/>
              </a:spcBef>
              <a:buClr>
                <a:schemeClr val="tx1"/>
              </a:buClr>
              <a:buSzPct val="66666"/>
              <a:buFont typeface="Wingdings 3" panose="05040102010807070707" pitchFamily="18" charset="2"/>
              <a:buChar char=""/>
              <a:tabLst>
                <a:tab pos="269240" algn="l"/>
                <a:tab pos="6165850" algn="l"/>
              </a:tabLst>
            </a:pPr>
            <a:r>
              <a:rPr lang="en-US" sz="1600" dirty="0">
                <a:cs typeface="Times New Roman"/>
              </a:rPr>
              <a:t>Each </a:t>
            </a:r>
            <a:r>
              <a:rPr lang="en-US" sz="1600" dirty="0">
                <a:solidFill>
                  <a:schemeClr val="accent2">
                    <a:lumMod val="75000"/>
                  </a:schemeClr>
                </a:solidFill>
                <a:cs typeface="Times New Roman"/>
              </a:rPr>
              <a:t>cerebellar </a:t>
            </a:r>
            <a:r>
              <a:rPr lang="en-US" sz="1600" spc="-5" dirty="0">
                <a:solidFill>
                  <a:schemeClr val="accent2">
                    <a:lumMod val="75000"/>
                  </a:schemeClr>
                </a:solidFill>
                <a:cs typeface="Times New Roman"/>
              </a:rPr>
              <a:t>hemisphere</a:t>
            </a:r>
            <a:r>
              <a:rPr lang="en-US" sz="1600" spc="-5" dirty="0">
                <a:solidFill>
                  <a:srgbClr val="FF0066"/>
                </a:solidFill>
                <a:cs typeface="Times New Roman"/>
              </a:rPr>
              <a:t> </a:t>
            </a:r>
            <a:r>
              <a:rPr lang="en-US" sz="1600" spc="-5" dirty="0">
                <a:cs typeface="Times New Roman"/>
              </a:rPr>
              <a:t>is </a:t>
            </a:r>
            <a:r>
              <a:rPr lang="en-US" sz="1600" dirty="0">
                <a:solidFill>
                  <a:srgbClr val="FF0000"/>
                </a:solidFill>
                <a:cs typeface="Times New Roman"/>
              </a:rPr>
              <a:t>connected </a:t>
            </a:r>
            <a:r>
              <a:rPr lang="en-US" sz="1600" dirty="0">
                <a:cs typeface="Times New Roman"/>
              </a:rPr>
              <a:t>by </a:t>
            </a:r>
            <a:r>
              <a:rPr lang="en-US" sz="1600" spc="-10" dirty="0">
                <a:cs typeface="Times New Roman"/>
              </a:rPr>
              <a:t>efferent </a:t>
            </a:r>
            <a:r>
              <a:rPr lang="en-US" sz="1600" dirty="0">
                <a:cs typeface="Times New Roman"/>
              </a:rPr>
              <a:t>and</a:t>
            </a:r>
            <a:r>
              <a:rPr lang="en-US" sz="1600" spc="-65" dirty="0">
                <a:cs typeface="Times New Roman"/>
              </a:rPr>
              <a:t> </a:t>
            </a:r>
            <a:r>
              <a:rPr lang="en-US" sz="1600" spc="-10" dirty="0">
                <a:cs typeface="Times New Roman"/>
              </a:rPr>
              <a:t>afferent  </a:t>
            </a:r>
            <a:r>
              <a:rPr lang="en-US" sz="1600" dirty="0">
                <a:cs typeface="Times New Roman"/>
              </a:rPr>
              <a:t>pathways to </a:t>
            </a:r>
            <a:r>
              <a:rPr lang="en-US" sz="1600" spc="-5" dirty="0">
                <a:solidFill>
                  <a:schemeClr val="accent2">
                    <a:lumMod val="75000"/>
                  </a:schemeClr>
                </a:solidFill>
                <a:cs typeface="Times New Roman"/>
              </a:rPr>
              <a:t>the </a:t>
            </a:r>
            <a:r>
              <a:rPr lang="en-US" sz="1600" dirty="0">
                <a:solidFill>
                  <a:schemeClr val="accent2">
                    <a:lumMod val="75000"/>
                  </a:schemeClr>
                </a:solidFill>
                <a:cs typeface="Times New Roman"/>
              </a:rPr>
              <a:t>contra lateral</a:t>
            </a:r>
            <a:r>
              <a:rPr lang="en-US" sz="1600" spc="-35" dirty="0">
                <a:solidFill>
                  <a:schemeClr val="accent2">
                    <a:lumMod val="75000"/>
                  </a:schemeClr>
                </a:solidFill>
                <a:cs typeface="Times New Roman"/>
              </a:rPr>
              <a:t> </a:t>
            </a:r>
            <a:r>
              <a:rPr lang="en-US" sz="1600" dirty="0">
                <a:solidFill>
                  <a:schemeClr val="accent2">
                    <a:lumMod val="75000"/>
                  </a:schemeClr>
                </a:solidFill>
                <a:cs typeface="Times New Roman"/>
              </a:rPr>
              <a:t>cerebral</a:t>
            </a:r>
            <a:r>
              <a:rPr lang="en-US" sz="1600" spc="-15" dirty="0">
                <a:solidFill>
                  <a:schemeClr val="accent2">
                    <a:lumMod val="75000"/>
                  </a:schemeClr>
                </a:solidFill>
                <a:cs typeface="Times New Roman"/>
              </a:rPr>
              <a:t> </a:t>
            </a:r>
            <a:r>
              <a:rPr lang="en-US" sz="1600" dirty="0">
                <a:solidFill>
                  <a:schemeClr val="accent2">
                    <a:lumMod val="75000"/>
                  </a:schemeClr>
                </a:solidFill>
                <a:cs typeface="Times New Roman"/>
              </a:rPr>
              <a:t>cortex </a:t>
            </a:r>
            <a:r>
              <a:rPr lang="en-US" sz="1600" dirty="0">
                <a:cs typeface="Times New Roman"/>
              </a:rPr>
              <a:t>(the</a:t>
            </a:r>
            <a:r>
              <a:rPr lang="en-US" sz="1600" spc="-70" dirty="0">
                <a:cs typeface="Times New Roman"/>
              </a:rPr>
              <a:t> </a:t>
            </a:r>
            <a:r>
              <a:rPr lang="en-US" sz="1600" dirty="0" err="1">
                <a:cs typeface="Times New Roman"/>
              </a:rPr>
              <a:t>cortico</a:t>
            </a:r>
            <a:r>
              <a:rPr lang="en-US" sz="1600" spc="-65" dirty="0">
                <a:cs typeface="Times New Roman"/>
              </a:rPr>
              <a:t> </a:t>
            </a:r>
            <a:r>
              <a:rPr lang="en-US" sz="1600" dirty="0">
                <a:cs typeface="Times New Roman"/>
              </a:rPr>
              <a:t>– </a:t>
            </a:r>
            <a:r>
              <a:rPr lang="en-US" sz="1600" spc="-5" dirty="0" err="1">
                <a:cs typeface="Times New Roman"/>
              </a:rPr>
              <a:t>ponto-crebello-dentato</a:t>
            </a:r>
            <a:r>
              <a:rPr lang="en-US" sz="1600" spc="-5" dirty="0">
                <a:cs typeface="Times New Roman"/>
              </a:rPr>
              <a:t>- </a:t>
            </a:r>
            <a:r>
              <a:rPr lang="en-US" sz="1600" dirty="0" err="1">
                <a:cs typeface="Times New Roman"/>
              </a:rPr>
              <a:t>thalamo</a:t>
            </a:r>
            <a:r>
              <a:rPr lang="en-US" sz="1600" dirty="0">
                <a:cs typeface="Times New Roman"/>
              </a:rPr>
              <a:t>- cortical</a:t>
            </a:r>
            <a:r>
              <a:rPr lang="en-US" sz="1600" spc="-125" dirty="0">
                <a:cs typeface="Times New Roman"/>
              </a:rPr>
              <a:t> </a:t>
            </a:r>
            <a:r>
              <a:rPr lang="en-US" sz="1600" spc="-10" dirty="0">
                <a:cs typeface="Times New Roman"/>
              </a:rPr>
              <a:t>circuit).</a:t>
            </a:r>
          </a:p>
          <a:p>
            <a:pPr marL="268605" marR="126364" indent="-255904">
              <a:lnSpc>
                <a:spcPct val="150000"/>
              </a:lnSpc>
              <a:spcBef>
                <a:spcPts val="515"/>
              </a:spcBef>
              <a:buClr>
                <a:srgbClr val="FF0000"/>
              </a:buClr>
              <a:buSzPct val="66666"/>
              <a:buFont typeface="Wingdings"/>
              <a:buChar char=""/>
              <a:tabLst>
                <a:tab pos="269240" algn="l"/>
                <a:tab pos="6165850" algn="l"/>
              </a:tabLst>
            </a:pPr>
            <a:endParaRPr lang="en-US" sz="1600" dirty="0">
              <a:cs typeface="Times New Roman"/>
            </a:endParaRPr>
          </a:p>
          <a:p>
            <a:pPr>
              <a:lnSpc>
                <a:spcPct val="150000"/>
              </a:lnSpc>
              <a:spcBef>
                <a:spcPts val="395"/>
              </a:spcBef>
              <a:buClr>
                <a:schemeClr val="accent2">
                  <a:lumMod val="75000"/>
                </a:schemeClr>
              </a:buClr>
              <a:buSzPct val="66666"/>
              <a:tabLst>
                <a:tab pos="269240" algn="l"/>
              </a:tabLst>
            </a:pPr>
            <a:r>
              <a:rPr lang="en-US" sz="1600" dirty="0">
                <a:solidFill>
                  <a:schemeClr val="accent2">
                    <a:lumMod val="75000"/>
                  </a:schemeClr>
                </a:solidFill>
                <a:cs typeface="Times New Roman"/>
              </a:rPr>
              <a:t>The </a:t>
            </a:r>
            <a:r>
              <a:rPr lang="en-US" sz="1600" spc="-5" dirty="0">
                <a:solidFill>
                  <a:schemeClr val="accent2">
                    <a:lumMod val="75000"/>
                  </a:schemeClr>
                </a:solidFill>
                <a:cs typeface="Times New Roman"/>
              </a:rPr>
              <a:t>cerebellum </a:t>
            </a:r>
            <a:r>
              <a:rPr lang="en-US" sz="1600" dirty="0">
                <a:solidFill>
                  <a:schemeClr val="accent2">
                    <a:lumMod val="75000"/>
                  </a:schemeClr>
                </a:solidFill>
                <a:cs typeface="Times New Roman"/>
              </a:rPr>
              <a:t>exerts its effects </a:t>
            </a:r>
            <a:r>
              <a:rPr lang="en-US" sz="1600" spc="-5" dirty="0">
                <a:solidFill>
                  <a:schemeClr val="accent2">
                    <a:lumMod val="75000"/>
                  </a:schemeClr>
                </a:solidFill>
                <a:cs typeface="Times New Roman"/>
              </a:rPr>
              <a:t>on </a:t>
            </a:r>
            <a:r>
              <a:rPr lang="en-US" sz="1600" dirty="0">
                <a:solidFill>
                  <a:schemeClr val="accent2">
                    <a:lumMod val="75000"/>
                  </a:schemeClr>
                </a:solidFill>
                <a:cs typeface="Times New Roman"/>
              </a:rPr>
              <a:t>the same side of </a:t>
            </a:r>
            <a:r>
              <a:rPr lang="en-US" sz="1600" spc="-5" dirty="0">
                <a:solidFill>
                  <a:schemeClr val="accent2">
                    <a:lumMod val="75000"/>
                  </a:schemeClr>
                </a:solidFill>
                <a:cs typeface="Times New Roman"/>
              </a:rPr>
              <a:t>the</a:t>
            </a:r>
            <a:r>
              <a:rPr lang="en-US" sz="1600" spc="10" dirty="0">
                <a:solidFill>
                  <a:schemeClr val="accent2">
                    <a:lumMod val="75000"/>
                  </a:schemeClr>
                </a:solidFill>
                <a:cs typeface="Times New Roman"/>
              </a:rPr>
              <a:t> </a:t>
            </a:r>
            <a:r>
              <a:rPr lang="en-US" sz="1600" spc="-5" dirty="0">
                <a:solidFill>
                  <a:schemeClr val="accent2">
                    <a:lumMod val="75000"/>
                  </a:schemeClr>
                </a:solidFill>
                <a:cs typeface="Times New Roman"/>
              </a:rPr>
              <a:t>body:</a:t>
            </a:r>
            <a:endParaRPr lang="en-US" sz="1600" dirty="0">
              <a:solidFill>
                <a:schemeClr val="accent2">
                  <a:lumMod val="75000"/>
                </a:schemeClr>
              </a:solidFill>
              <a:cs typeface="Times New Roman"/>
            </a:endParaRPr>
          </a:p>
          <a:p>
            <a:pPr marL="581660" lvl="1" indent="-285750">
              <a:lnSpc>
                <a:spcPct val="150000"/>
              </a:lnSpc>
              <a:spcBef>
                <a:spcPts val="300"/>
              </a:spcBef>
              <a:buClr>
                <a:schemeClr val="tx1"/>
              </a:buClr>
              <a:buFont typeface="Arial" panose="020B0604020202020204" pitchFamily="34" charset="0"/>
              <a:buChar char="•"/>
              <a:tabLst>
                <a:tab pos="525145" algn="l"/>
              </a:tabLst>
            </a:pPr>
            <a:r>
              <a:rPr lang="en-US" sz="1600" dirty="0">
                <a:solidFill>
                  <a:srgbClr val="FF0000"/>
                </a:solidFill>
                <a:cs typeface="Times New Roman"/>
              </a:rPr>
              <a:t>The vermis </a:t>
            </a:r>
            <a:r>
              <a:rPr lang="en-US" sz="1600" dirty="0">
                <a:cs typeface="Times New Roman"/>
              </a:rPr>
              <a:t>controls </a:t>
            </a:r>
            <a:r>
              <a:rPr lang="en-US" sz="1600" spc="-5" dirty="0">
                <a:cs typeface="Times New Roman"/>
              </a:rPr>
              <a:t>muscle movements </a:t>
            </a:r>
            <a:r>
              <a:rPr lang="en-US" sz="1600" dirty="0">
                <a:cs typeface="Times New Roman"/>
              </a:rPr>
              <a:t>of the </a:t>
            </a:r>
            <a:r>
              <a:rPr lang="en-US" sz="1600" dirty="0">
                <a:solidFill>
                  <a:schemeClr val="accent2">
                    <a:lumMod val="75000"/>
                  </a:schemeClr>
                </a:solidFill>
                <a:cs typeface="Times New Roman"/>
              </a:rPr>
              <a:t>axial</a:t>
            </a:r>
            <a:r>
              <a:rPr lang="en-US" sz="1600" spc="-80" dirty="0">
                <a:solidFill>
                  <a:srgbClr val="512A85"/>
                </a:solidFill>
                <a:cs typeface="Times New Roman"/>
              </a:rPr>
              <a:t> </a:t>
            </a:r>
            <a:r>
              <a:rPr lang="en-US" sz="1600" spc="-35" dirty="0">
                <a:cs typeface="Times New Roman"/>
              </a:rPr>
              <a:t>body,</a:t>
            </a:r>
            <a:r>
              <a:rPr lang="en-US" sz="1600" dirty="0">
                <a:cs typeface="Times New Roman"/>
              </a:rPr>
              <a:t> neck, shoulders and</a:t>
            </a:r>
            <a:r>
              <a:rPr lang="en-US" sz="1600" spc="-120" dirty="0">
                <a:cs typeface="Times New Roman"/>
              </a:rPr>
              <a:t> </a:t>
            </a:r>
            <a:r>
              <a:rPr lang="en-US" sz="1600" dirty="0">
                <a:cs typeface="Times New Roman"/>
              </a:rPr>
              <a:t>hips.</a:t>
            </a:r>
          </a:p>
          <a:p>
            <a:pPr marL="581660" marR="280670" lvl="1" indent="-285750">
              <a:lnSpc>
                <a:spcPct val="150000"/>
              </a:lnSpc>
              <a:spcBef>
                <a:spcPts val="300"/>
              </a:spcBef>
              <a:buClr>
                <a:schemeClr val="tx1"/>
              </a:buClr>
              <a:buFont typeface="Arial" panose="020B0604020202020204" pitchFamily="34" charset="0"/>
              <a:buChar char="•"/>
              <a:tabLst>
                <a:tab pos="525145" algn="l"/>
                <a:tab pos="3586479" algn="l"/>
              </a:tabLst>
            </a:pPr>
            <a:r>
              <a:rPr lang="en-US" sz="1600" dirty="0">
                <a:solidFill>
                  <a:srgbClr val="FF0000"/>
                </a:solidFill>
                <a:cs typeface="Times New Roman"/>
              </a:rPr>
              <a:t>The</a:t>
            </a:r>
            <a:r>
              <a:rPr lang="en-US" sz="1600" spc="10" dirty="0">
                <a:solidFill>
                  <a:srgbClr val="FF0000"/>
                </a:solidFill>
                <a:cs typeface="Times New Roman"/>
              </a:rPr>
              <a:t> </a:t>
            </a:r>
            <a:r>
              <a:rPr lang="en-US" sz="1600" dirty="0">
                <a:solidFill>
                  <a:srgbClr val="FF0000"/>
                </a:solidFill>
                <a:cs typeface="Times New Roman"/>
              </a:rPr>
              <a:t>intermediate</a:t>
            </a:r>
            <a:r>
              <a:rPr lang="en-US" sz="1600" spc="-35" dirty="0">
                <a:solidFill>
                  <a:srgbClr val="FF0000"/>
                </a:solidFill>
                <a:cs typeface="Times New Roman"/>
              </a:rPr>
              <a:t> </a:t>
            </a:r>
            <a:r>
              <a:rPr lang="en-US" sz="1600" spc="-5" dirty="0">
                <a:solidFill>
                  <a:srgbClr val="FF0000"/>
                </a:solidFill>
                <a:cs typeface="Times New Roman"/>
              </a:rPr>
              <a:t>zones </a:t>
            </a:r>
            <a:r>
              <a:rPr lang="en-US" sz="1600" dirty="0">
                <a:cs typeface="Times New Roman"/>
              </a:rPr>
              <a:t>controls </a:t>
            </a:r>
            <a:r>
              <a:rPr lang="en-US" sz="1600" spc="-5" dirty="0">
                <a:cs typeface="Times New Roman"/>
              </a:rPr>
              <a:t>muscle </a:t>
            </a:r>
            <a:r>
              <a:rPr lang="en-US" sz="1600" dirty="0">
                <a:cs typeface="Times New Roman"/>
              </a:rPr>
              <a:t>contractions</a:t>
            </a:r>
            <a:r>
              <a:rPr lang="en-US" sz="1600" spc="-110" dirty="0">
                <a:cs typeface="Times New Roman"/>
              </a:rPr>
              <a:t> </a:t>
            </a:r>
            <a:r>
              <a:rPr lang="en-US" sz="1600" dirty="0">
                <a:cs typeface="Times New Roman"/>
              </a:rPr>
              <a:t>in</a:t>
            </a:r>
            <a:r>
              <a:rPr lang="en-US" sz="1600" spc="-30" dirty="0">
                <a:cs typeface="Times New Roman"/>
              </a:rPr>
              <a:t> </a:t>
            </a:r>
            <a:r>
              <a:rPr lang="en-US" sz="1600" dirty="0">
                <a:cs typeface="Times New Roman"/>
              </a:rPr>
              <a:t>the  </a:t>
            </a:r>
            <a:r>
              <a:rPr lang="en-US" sz="1600" dirty="0">
                <a:solidFill>
                  <a:schemeClr val="accent2">
                    <a:lumMod val="75000"/>
                  </a:schemeClr>
                </a:solidFill>
                <a:cs typeface="Times New Roman"/>
              </a:rPr>
              <a:t>distal portions </a:t>
            </a:r>
            <a:r>
              <a:rPr lang="en-US" sz="1600" dirty="0">
                <a:cs typeface="Times New Roman"/>
              </a:rPr>
              <a:t>of both the upper and lower </a:t>
            </a:r>
            <a:r>
              <a:rPr lang="en-US" sz="1600" spc="-5" dirty="0">
                <a:cs typeface="Times New Roman"/>
              </a:rPr>
              <a:t>limbs</a:t>
            </a:r>
            <a:r>
              <a:rPr lang="en-US" sz="1600" spc="-130" dirty="0">
                <a:cs typeface="Times New Roman"/>
              </a:rPr>
              <a:t> </a:t>
            </a:r>
            <a:r>
              <a:rPr lang="en-US" sz="1600" dirty="0">
                <a:cs typeface="Times New Roman"/>
              </a:rPr>
              <a:t>(especially the </a:t>
            </a:r>
            <a:r>
              <a:rPr lang="en-US" sz="1600" dirty="0">
                <a:solidFill>
                  <a:schemeClr val="bg2">
                    <a:lumMod val="75000"/>
                  </a:schemeClr>
                </a:solidFill>
                <a:cs typeface="Times New Roman"/>
              </a:rPr>
              <a:t>hands, fingers, </a:t>
            </a:r>
            <a:r>
              <a:rPr lang="en-US" sz="1600" spc="-5" dirty="0">
                <a:solidFill>
                  <a:schemeClr val="bg2">
                    <a:lumMod val="75000"/>
                  </a:schemeClr>
                </a:solidFill>
                <a:cs typeface="Times New Roman"/>
              </a:rPr>
              <a:t>feet </a:t>
            </a:r>
            <a:r>
              <a:rPr lang="en-US" sz="1600" dirty="0">
                <a:solidFill>
                  <a:schemeClr val="bg2">
                    <a:lumMod val="75000"/>
                  </a:schemeClr>
                </a:solidFill>
                <a:cs typeface="Times New Roman"/>
              </a:rPr>
              <a:t>and</a:t>
            </a:r>
            <a:r>
              <a:rPr lang="en-US" sz="1600" spc="-105" dirty="0">
                <a:solidFill>
                  <a:schemeClr val="bg2">
                    <a:lumMod val="75000"/>
                  </a:schemeClr>
                </a:solidFill>
                <a:cs typeface="Times New Roman"/>
              </a:rPr>
              <a:t> </a:t>
            </a:r>
            <a:r>
              <a:rPr lang="en-US" sz="1600" dirty="0">
                <a:solidFill>
                  <a:schemeClr val="bg2">
                    <a:lumMod val="75000"/>
                  </a:schemeClr>
                </a:solidFill>
                <a:cs typeface="Times New Roman"/>
              </a:rPr>
              <a:t>toes</a:t>
            </a:r>
            <a:r>
              <a:rPr lang="en-US" sz="1600" dirty="0">
                <a:cs typeface="Times New Roman"/>
              </a:rPr>
              <a:t>).</a:t>
            </a:r>
          </a:p>
          <a:p>
            <a:pPr marL="581660" marR="1294765" lvl="1" indent="-285750">
              <a:lnSpc>
                <a:spcPct val="150000"/>
              </a:lnSpc>
              <a:spcBef>
                <a:spcPts val="300"/>
              </a:spcBef>
              <a:buClr>
                <a:schemeClr val="tx1"/>
              </a:buClr>
              <a:buFont typeface="Arial" panose="020B0604020202020204" pitchFamily="34" charset="0"/>
              <a:buChar char="•"/>
              <a:tabLst>
                <a:tab pos="525145" algn="l"/>
                <a:tab pos="2826385" algn="l"/>
              </a:tabLst>
            </a:pPr>
            <a:r>
              <a:rPr lang="en-US" sz="1600" dirty="0">
                <a:solidFill>
                  <a:srgbClr val="FF0000"/>
                </a:solidFill>
                <a:cs typeface="Times New Roman"/>
              </a:rPr>
              <a:t>The</a:t>
            </a:r>
            <a:r>
              <a:rPr lang="en-US" sz="1600" spc="10" dirty="0">
                <a:solidFill>
                  <a:srgbClr val="FF0000"/>
                </a:solidFill>
                <a:cs typeface="Times New Roman"/>
              </a:rPr>
              <a:t> </a:t>
            </a:r>
            <a:r>
              <a:rPr lang="en-US" sz="1600" dirty="0">
                <a:solidFill>
                  <a:srgbClr val="FF0000"/>
                </a:solidFill>
                <a:cs typeface="Times New Roman"/>
              </a:rPr>
              <a:t>lateral</a:t>
            </a:r>
            <a:r>
              <a:rPr lang="en-US" sz="1600" spc="-20" dirty="0">
                <a:solidFill>
                  <a:srgbClr val="FF0000"/>
                </a:solidFill>
                <a:cs typeface="Times New Roman"/>
              </a:rPr>
              <a:t> </a:t>
            </a:r>
            <a:r>
              <a:rPr lang="en-US" sz="1600" spc="-5" dirty="0">
                <a:solidFill>
                  <a:srgbClr val="FF0000"/>
                </a:solidFill>
                <a:cs typeface="Times New Roman"/>
              </a:rPr>
              <a:t>zones </a:t>
            </a:r>
            <a:r>
              <a:rPr lang="en-US" sz="1600" dirty="0">
                <a:cs typeface="Times New Roman"/>
              </a:rPr>
              <a:t>help in the </a:t>
            </a:r>
            <a:r>
              <a:rPr lang="en-US" sz="1600" dirty="0">
                <a:solidFill>
                  <a:schemeClr val="accent2">
                    <a:lumMod val="75000"/>
                  </a:schemeClr>
                </a:solidFill>
                <a:cs typeface="Times New Roman"/>
              </a:rPr>
              <a:t>planning</a:t>
            </a:r>
            <a:r>
              <a:rPr lang="en-US" sz="1600" spc="-100" dirty="0">
                <a:solidFill>
                  <a:srgbClr val="512A85"/>
                </a:solidFill>
                <a:cs typeface="Times New Roman"/>
              </a:rPr>
              <a:t> </a:t>
            </a:r>
            <a:r>
              <a:rPr lang="en-US" sz="1600" dirty="0">
                <a:cs typeface="Times New Roman"/>
              </a:rPr>
              <a:t>of</a:t>
            </a:r>
            <a:r>
              <a:rPr lang="en-US" sz="1600" spc="-20" dirty="0">
                <a:cs typeface="Times New Roman"/>
              </a:rPr>
              <a:t> </a:t>
            </a:r>
            <a:r>
              <a:rPr lang="en-US" sz="1600" dirty="0">
                <a:cs typeface="Times New Roman"/>
              </a:rPr>
              <a:t>sequential  </a:t>
            </a:r>
            <a:r>
              <a:rPr lang="en-US" sz="1600" spc="-5" dirty="0">
                <a:cs typeface="Times New Roman"/>
              </a:rPr>
              <a:t>movements.</a:t>
            </a:r>
          </a:p>
          <a:p>
            <a:pPr marL="295910" marR="1294765" lvl="1">
              <a:lnSpc>
                <a:spcPct val="150000"/>
              </a:lnSpc>
              <a:spcBef>
                <a:spcPts val="300"/>
              </a:spcBef>
              <a:buClr>
                <a:schemeClr val="accent2">
                  <a:lumMod val="75000"/>
                </a:schemeClr>
              </a:buClr>
              <a:tabLst>
                <a:tab pos="525145" algn="l"/>
                <a:tab pos="2826385" algn="l"/>
              </a:tabLst>
            </a:pPr>
            <a:endParaRPr lang="en-US" sz="1600" spc="-5" dirty="0">
              <a:cs typeface="Times New Roman"/>
            </a:endParaRPr>
          </a:p>
          <a:p>
            <a:pPr marR="1294765" indent="-212039">
              <a:lnSpc>
                <a:spcPct val="150000"/>
              </a:lnSpc>
              <a:spcBef>
                <a:spcPts val="300"/>
              </a:spcBef>
              <a:buClr>
                <a:schemeClr val="accent2">
                  <a:lumMod val="75000"/>
                </a:schemeClr>
              </a:buClr>
              <a:tabLst>
                <a:tab pos="525145" algn="l"/>
                <a:tab pos="2826385" algn="l"/>
              </a:tabLst>
            </a:pPr>
            <a:r>
              <a:rPr lang="en-US" sz="1600" spc="-5" dirty="0">
                <a:solidFill>
                  <a:schemeClr val="bg1">
                    <a:lumMod val="50000"/>
                  </a:schemeClr>
                </a:solidFill>
                <a:cs typeface="Times New Roman"/>
              </a:rPr>
              <a:t>Other functions of </a:t>
            </a:r>
            <a:r>
              <a:rPr lang="en-US" sz="1600" spc="-5" dirty="0" smtClean="0">
                <a:solidFill>
                  <a:schemeClr val="bg1">
                    <a:lumMod val="50000"/>
                  </a:schemeClr>
                </a:solidFill>
                <a:cs typeface="Times New Roman"/>
              </a:rPr>
              <a:t>cerebellum</a:t>
            </a:r>
            <a:r>
              <a:rPr lang="en-US" sz="1600" spc="-10" dirty="0" smtClean="0">
                <a:solidFill>
                  <a:schemeClr val="bg1">
                    <a:lumMod val="50000"/>
                  </a:schemeClr>
                </a:solidFill>
                <a:cs typeface="Calibri"/>
              </a:rPr>
              <a:t>:</a:t>
            </a:r>
          </a:p>
          <a:p>
            <a:pPr marL="397500" marR="1294765" lvl="1" indent="0">
              <a:lnSpc>
                <a:spcPct val="150000"/>
              </a:lnSpc>
              <a:spcBef>
                <a:spcPts val="300"/>
              </a:spcBef>
              <a:buClr>
                <a:schemeClr val="accent2">
                  <a:lumMod val="75000"/>
                </a:schemeClr>
              </a:buClr>
              <a:buNone/>
              <a:tabLst>
                <a:tab pos="525145" algn="l"/>
                <a:tab pos="2826385" algn="l"/>
              </a:tabLst>
            </a:pPr>
            <a:r>
              <a:rPr lang="en-US" sz="1600" dirty="0" smtClean="0">
                <a:solidFill>
                  <a:schemeClr val="bg1">
                    <a:lumMod val="50000"/>
                  </a:schemeClr>
                </a:solidFill>
                <a:cs typeface="Arabic Typesetting"/>
              </a:rPr>
              <a:t> The </a:t>
            </a:r>
            <a:r>
              <a:rPr lang="en-US" sz="1600" spc="-5" dirty="0">
                <a:solidFill>
                  <a:schemeClr val="bg1">
                    <a:lumMod val="50000"/>
                  </a:schemeClr>
                </a:solidFill>
                <a:cs typeface="Arabic Typesetting"/>
              </a:rPr>
              <a:t>CB co-ordinates involuntary postural </a:t>
            </a:r>
            <a:r>
              <a:rPr lang="en-US" sz="1600" spc="-10" dirty="0">
                <a:solidFill>
                  <a:schemeClr val="bg1">
                    <a:lumMod val="50000"/>
                  </a:schemeClr>
                </a:solidFill>
                <a:cs typeface="Arabic Typesetting"/>
              </a:rPr>
              <a:t>movements  </a:t>
            </a:r>
            <a:r>
              <a:rPr lang="en-US" sz="1600" dirty="0">
                <a:solidFill>
                  <a:schemeClr val="bg1">
                    <a:lumMod val="50000"/>
                  </a:schemeClr>
                </a:solidFill>
                <a:cs typeface="Arabic Typesetting"/>
              </a:rPr>
              <a:t>initiated by </a:t>
            </a:r>
            <a:r>
              <a:rPr lang="en-US" sz="1600" spc="-5" dirty="0">
                <a:solidFill>
                  <a:schemeClr val="bg1">
                    <a:lumMod val="50000"/>
                  </a:schemeClr>
                </a:solidFill>
                <a:cs typeface="Arabic Typesetting"/>
              </a:rPr>
              <a:t>extra-pyramidal system </a:t>
            </a:r>
            <a:r>
              <a:rPr lang="en-US" sz="1600" spc="-10" dirty="0">
                <a:solidFill>
                  <a:schemeClr val="bg1">
                    <a:lumMod val="50000"/>
                  </a:schemeClr>
                </a:solidFill>
                <a:cs typeface="Arabic Typesetting"/>
              </a:rPr>
              <a:t>by </a:t>
            </a:r>
            <a:r>
              <a:rPr lang="en-US" sz="1600" dirty="0">
                <a:solidFill>
                  <a:schemeClr val="bg1">
                    <a:lumMod val="50000"/>
                  </a:schemeClr>
                </a:solidFill>
                <a:cs typeface="Arabic Typesetting"/>
              </a:rPr>
              <a:t>acting </a:t>
            </a:r>
            <a:r>
              <a:rPr lang="en-US" sz="1600" spc="-5" dirty="0">
                <a:solidFill>
                  <a:schemeClr val="bg1">
                    <a:lumMod val="50000"/>
                  </a:schemeClr>
                </a:solidFill>
                <a:cs typeface="Arabic Typesetting"/>
              </a:rPr>
              <a:t>as a  </a:t>
            </a:r>
            <a:r>
              <a:rPr lang="en-US" sz="1600" spc="-5" dirty="0" smtClean="0">
                <a:solidFill>
                  <a:schemeClr val="bg1">
                    <a:lumMod val="50000"/>
                  </a:schemeClr>
                </a:solidFill>
                <a:cs typeface="Arabic Typesetting"/>
              </a:rPr>
              <a:t>     comparator </a:t>
            </a:r>
            <a:r>
              <a:rPr lang="en-US" sz="1600" dirty="0">
                <a:solidFill>
                  <a:schemeClr val="bg1">
                    <a:lumMod val="50000"/>
                  </a:schemeClr>
                </a:solidFill>
                <a:cs typeface="Arabic Typesetting"/>
              </a:rPr>
              <a:t>(in the </a:t>
            </a:r>
            <a:r>
              <a:rPr lang="en-US" sz="1600" spc="-5" dirty="0">
                <a:solidFill>
                  <a:schemeClr val="bg1">
                    <a:lumMod val="50000"/>
                  </a:schemeClr>
                </a:solidFill>
                <a:cs typeface="Arabic Typesetting"/>
              </a:rPr>
              <a:t>same way as </a:t>
            </a:r>
            <a:r>
              <a:rPr lang="en-US" sz="1600" dirty="0">
                <a:solidFill>
                  <a:schemeClr val="bg1">
                    <a:lumMod val="50000"/>
                  </a:schemeClr>
                </a:solidFill>
                <a:cs typeface="Arabic Typesetting"/>
              </a:rPr>
              <a:t>in </a:t>
            </a:r>
            <a:r>
              <a:rPr lang="en-US" sz="1600" spc="-5" dirty="0">
                <a:solidFill>
                  <a:schemeClr val="bg1">
                    <a:lumMod val="50000"/>
                  </a:schemeClr>
                </a:solidFill>
                <a:cs typeface="Arabic Typesetting"/>
              </a:rPr>
              <a:t>voluntary  </a:t>
            </a:r>
            <a:r>
              <a:rPr lang="en-US" sz="1600" dirty="0">
                <a:solidFill>
                  <a:schemeClr val="bg1">
                    <a:lumMod val="50000"/>
                  </a:schemeClr>
                </a:solidFill>
                <a:cs typeface="Arabic Typesetting"/>
              </a:rPr>
              <a:t>movement) and </a:t>
            </a:r>
            <a:r>
              <a:rPr lang="en-US" sz="1600" spc="-5" dirty="0">
                <a:solidFill>
                  <a:schemeClr val="bg1">
                    <a:lumMod val="50000"/>
                  </a:schemeClr>
                </a:solidFill>
                <a:cs typeface="Arabic Typesetting"/>
              </a:rPr>
              <a:t>correcting </a:t>
            </a:r>
            <a:r>
              <a:rPr lang="en-US" sz="1600" dirty="0">
                <a:solidFill>
                  <a:schemeClr val="bg1">
                    <a:lumMod val="50000"/>
                  </a:schemeClr>
                </a:solidFill>
                <a:cs typeface="Arabic Typesetting"/>
              </a:rPr>
              <a:t>errors </a:t>
            </a:r>
            <a:r>
              <a:rPr lang="en-US" sz="1600" spc="-5" dirty="0">
                <a:solidFill>
                  <a:schemeClr val="bg1">
                    <a:lumMod val="50000"/>
                  </a:schemeClr>
                </a:solidFill>
                <a:cs typeface="Arabic Typesetting"/>
              </a:rPr>
              <a:t>so movements </a:t>
            </a:r>
            <a:r>
              <a:rPr lang="en-US" sz="1600" spc="-10" dirty="0">
                <a:solidFill>
                  <a:schemeClr val="bg1">
                    <a:lumMod val="50000"/>
                  </a:schemeClr>
                </a:solidFill>
                <a:cs typeface="Arabic Typesetting"/>
              </a:rPr>
              <a:t>do  </a:t>
            </a:r>
            <a:r>
              <a:rPr lang="en-US" sz="1600" dirty="0">
                <a:solidFill>
                  <a:schemeClr val="bg1">
                    <a:lumMod val="50000"/>
                  </a:schemeClr>
                </a:solidFill>
                <a:cs typeface="Arabic Typesetting"/>
              </a:rPr>
              <a:t>not </a:t>
            </a:r>
            <a:r>
              <a:rPr lang="en-US" sz="1600" spc="-5" dirty="0">
                <a:solidFill>
                  <a:schemeClr val="bg1">
                    <a:lumMod val="50000"/>
                  </a:schemeClr>
                </a:solidFill>
                <a:cs typeface="Arabic Typesetting"/>
              </a:rPr>
              <a:t>over</a:t>
            </a:r>
            <a:r>
              <a:rPr lang="en-US" sz="1600" spc="-90" dirty="0">
                <a:solidFill>
                  <a:schemeClr val="bg1">
                    <a:lumMod val="50000"/>
                  </a:schemeClr>
                </a:solidFill>
                <a:cs typeface="Arabic Typesetting"/>
              </a:rPr>
              <a:t> </a:t>
            </a:r>
            <a:r>
              <a:rPr lang="en-US" sz="1600" dirty="0">
                <a:solidFill>
                  <a:schemeClr val="bg1">
                    <a:lumMod val="50000"/>
                  </a:schemeClr>
                </a:solidFill>
                <a:cs typeface="Arabic Typesetting"/>
              </a:rPr>
              <a:t>shoot.</a:t>
            </a:r>
            <a:endParaRPr lang="en-US" sz="1600" dirty="0">
              <a:solidFill>
                <a:schemeClr val="bg1">
                  <a:lumMod val="50000"/>
                </a:schemeClr>
              </a:solidFill>
            </a:endParaRPr>
          </a:p>
          <a:p>
            <a:pPr>
              <a:lnSpc>
                <a:spcPct val="150000"/>
              </a:lnSpc>
            </a:pPr>
            <a:endParaRPr lang="en-US" dirty="0"/>
          </a:p>
        </p:txBody>
      </p:sp>
    </p:spTree>
    <p:extLst>
      <p:ext uri="{BB962C8B-B14F-4D97-AF65-F5344CB8AC3E}">
        <p14:creationId xmlns:p14="http://schemas.microsoft.com/office/powerpoint/2010/main" val="1168067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4" name="Content Placeholder 3"/>
          <p:cNvSpPr>
            <a:spLocks noGrp="1"/>
          </p:cNvSpPr>
          <p:nvPr>
            <p:ph sz="quarter" idx="1"/>
          </p:nvPr>
        </p:nvSpPr>
        <p:spPr/>
        <p:txBody>
          <a:bodyPr>
            <a:normAutofit/>
          </a:bodyPr>
          <a:lstStyle/>
          <a:p>
            <a:pPr marL="12700" marR="5080" indent="0">
              <a:lnSpc>
                <a:spcPct val="210000"/>
              </a:lnSpc>
              <a:spcBef>
                <a:spcPts val="430"/>
              </a:spcBef>
              <a:buNone/>
              <a:tabLst>
                <a:tab pos="355600" algn="l"/>
                <a:tab pos="356235" algn="l"/>
              </a:tabLst>
            </a:pPr>
            <a:r>
              <a:rPr lang="en-US" sz="1800" spc="-5" dirty="0" smtClean="0">
                <a:cs typeface="Comic Sans MS"/>
              </a:rPr>
              <a:t>Maintenance of equilibrium </a:t>
            </a:r>
            <a:r>
              <a:rPr lang="en-US" sz="1800" spc="-5" dirty="0" smtClean="0">
                <a:solidFill>
                  <a:schemeClr val="bg2">
                    <a:lumMod val="75000"/>
                  </a:schemeClr>
                </a:solidFill>
                <a:cs typeface="Comic Sans MS"/>
              </a:rPr>
              <a:t>(balance, posture, eye movement)</a:t>
            </a:r>
            <a:r>
              <a:rPr lang="en-US" sz="1800" dirty="0" smtClean="0"/>
              <a:t>.  </a:t>
            </a:r>
            <a:r>
              <a:rPr lang="en-US" sz="1800" dirty="0" smtClean="0">
                <a:solidFill>
                  <a:srgbClr val="00B050"/>
                </a:solidFill>
              </a:rPr>
              <a:t>To </a:t>
            </a:r>
          </a:p>
          <a:p>
            <a:pPr marL="12700" marR="5080" indent="0">
              <a:lnSpc>
                <a:spcPct val="210000"/>
              </a:lnSpc>
              <a:spcBef>
                <a:spcPts val="430"/>
              </a:spcBef>
              <a:buNone/>
              <a:tabLst>
                <a:tab pos="355600" algn="l"/>
                <a:tab pos="356235" algn="l"/>
              </a:tabLst>
            </a:pPr>
            <a:r>
              <a:rPr lang="en-US" sz="1800" dirty="0" smtClean="0">
                <a:solidFill>
                  <a:srgbClr val="00B050"/>
                </a:solidFill>
              </a:rPr>
              <a:t>avoid nystagmus.</a:t>
            </a:r>
            <a:endParaRPr lang="en-US" sz="1800" spc="-5" dirty="0">
              <a:solidFill>
                <a:srgbClr val="00B050"/>
              </a:solidFill>
            </a:endParaRPr>
          </a:p>
          <a:p>
            <a:pPr marL="12700" marR="5080" indent="0">
              <a:lnSpc>
                <a:spcPct val="210000"/>
              </a:lnSpc>
              <a:spcBef>
                <a:spcPts val="430"/>
              </a:spcBef>
              <a:buNone/>
              <a:tabLst>
                <a:tab pos="355600" algn="l"/>
                <a:tab pos="356235" algn="l"/>
              </a:tabLst>
            </a:pPr>
            <a:r>
              <a:rPr lang="en-US" sz="1800" spc="-5" dirty="0" smtClean="0">
                <a:cs typeface="Comic Sans MS"/>
              </a:rPr>
              <a:t>2. Coordination of the half </a:t>
            </a:r>
            <a:r>
              <a:rPr lang="en-US" sz="1800" spc="-5" dirty="0">
                <a:cs typeface="Comic Sans MS"/>
              </a:rPr>
              <a:t>Automatic movement of walking  and </a:t>
            </a:r>
          </a:p>
          <a:p>
            <a:pPr marL="12700" marR="5080" indent="0">
              <a:lnSpc>
                <a:spcPct val="210000"/>
              </a:lnSpc>
              <a:spcBef>
                <a:spcPts val="430"/>
              </a:spcBef>
              <a:buNone/>
              <a:tabLst>
                <a:tab pos="355600" algn="l"/>
                <a:tab pos="356235" algn="l"/>
              </a:tabLst>
            </a:pPr>
            <a:r>
              <a:rPr lang="en-US" sz="1800" spc="-5" dirty="0" smtClean="0">
                <a:cs typeface="Comic Sans MS"/>
              </a:rPr>
              <a:t>posture </a:t>
            </a:r>
            <a:r>
              <a:rPr lang="en-US" sz="1800" spc="-5" dirty="0">
                <a:cs typeface="Comic Sans MS"/>
              </a:rPr>
              <a:t>maintenance</a:t>
            </a:r>
            <a:r>
              <a:rPr lang="en-US" sz="1800" spc="-5" dirty="0" smtClean="0">
                <a:cs typeface="Comic Sans MS"/>
              </a:rPr>
              <a:t>. </a:t>
            </a:r>
            <a:r>
              <a:rPr lang="en-US" sz="1800" spc="-5" dirty="0" smtClean="0">
                <a:solidFill>
                  <a:srgbClr val="00B050"/>
                </a:solidFill>
                <a:cs typeface="Comic Sans MS"/>
              </a:rPr>
              <a:t>( </a:t>
            </a:r>
            <a:r>
              <a:rPr lang="en-US" sz="1800" dirty="0" smtClean="0">
                <a:solidFill>
                  <a:srgbClr val="00B050"/>
                </a:solidFill>
              </a:rPr>
              <a:t>The </a:t>
            </a:r>
            <a:r>
              <a:rPr lang="en-US" sz="1800" dirty="0">
                <a:solidFill>
                  <a:srgbClr val="00B050"/>
                </a:solidFill>
              </a:rPr>
              <a:t>movement we don’t think </a:t>
            </a:r>
            <a:r>
              <a:rPr lang="en-US" sz="1800" dirty="0" smtClean="0">
                <a:solidFill>
                  <a:srgbClr val="00B050"/>
                </a:solidFill>
              </a:rPr>
              <a:t>about, like </a:t>
            </a:r>
          </a:p>
          <a:p>
            <a:pPr marL="12700" marR="5080" indent="0">
              <a:lnSpc>
                <a:spcPct val="210000"/>
              </a:lnSpc>
              <a:spcBef>
                <a:spcPts val="430"/>
              </a:spcBef>
              <a:buNone/>
              <a:tabLst>
                <a:tab pos="355600" algn="l"/>
                <a:tab pos="356235" algn="l"/>
              </a:tabLst>
            </a:pPr>
            <a:r>
              <a:rPr lang="en-US" sz="1800" dirty="0" smtClean="0">
                <a:solidFill>
                  <a:srgbClr val="00B050"/>
                </a:solidFill>
              </a:rPr>
              <a:t>walking).</a:t>
            </a:r>
            <a:endParaRPr lang="en-US" sz="1800" spc="-5" dirty="0" smtClean="0">
              <a:solidFill>
                <a:srgbClr val="00B050"/>
              </a:solidFill>
            </a:endParaRPr>
          </a:p>
          <a:p>
            <a:pPr marL="12700" marR="5080" indent="0">
              <a:lnSpc>
                <a:spcPct val="210000"/>
              </a:lnSpc>
              <a:spcBef>
                <a:spcPts val="430"/>
              </a:spcBef>
              <a:buNone/>
              <a:tabLst>
                <a:tab pos="355600" algn="l"/>
                <a:tab pos="356235" algn="l"/>
              </a:tabLst>
            </a:pPr>
            <a:r>
              <a:rPr lang="en-US" sz="1800" spc="-5" dirty="0" smtClean="0">
                <a:cs typeface="Comic Sans MS"/>
              </a:rPr>
              <a:t>3. Adjustment of muscle tone.</a:t>
            </a:r>
          </a:p>
          <a:p>
            <a:pPr marL="12700" marR="5080" indent="0">
              <a:lnSpc>
                <a:spcPct val="210000"/>
              </a:lnSpc>
              <a:spcBef>
                <a:spcPts val="430"/>
              </a:spcBef>
              <a:buNone/>
              <a:tabLst>
                <a:tab pos="355600" algn="l"/>
                <a:tab pos="356235" algn="l"/>
              </a:tabLst>
            </a:pPr>
            <a:r>
              <a:rPr lang="en-US" sz="1800" spc="-5" dirty="0" smtClean="0">
                <a:cs typeface="Comic Sans MS"/>
              </a:rPr>
              <a:t>4. Motor learning – motor skills </a:t>
            </a:r>
            <a:r>
              <a:rPr lang="en-US" sz="1800" spc="-5" dirty="0" smtClean="0">
                <a:solidFill>
                  <a:srgbClr val="00B050"/>
                </a:solidFill>
                <a:cs typeface="Comic Sans MS"/>
              </a:rPr>
              <a:t>(</a:t>
            </a:r>
            <a:r>
              <a:rPr lang="en-US" sz="1800" dirty="0" smtClean="0">
                <a:solidFill>
                  <a:srgbClr val="00B050"/>
                </a:solidFill>
              </a:rPr>
              <a:t>Fine movements, like </a:t>
            </a:r>
            <a:r>
              <a:rPr lang="en-US" sz="1800" dirty="0">
                <a:solidFill>
                  <a:srgbClr val="00B050"/>
                </a:solidFill>
              </a:rPr>
              <a:t>piano</a:t>
            </a:r>
            <a:r>
              <a:rPr lang="en-US" sz="1800" dirty="0" smtClean="0">
                <a:solidFill>
                  <a:srgbClr val="00B050"/>
                </a:solidFill>
              </a:rPr>
              <a:t>).</a:t>
            </a:r>
            <a:endParaRPr lang="en-US" sz="1800" dirty="0">
              <a:solidFill>
                <a:srgbClr val="00B050"/>
              </a:solidFill>
            </a:endParaRPr>
          </a:p>
          <a:p>
            <a:pPr marL="12700" marR="5080" indent="0">
              <a:lnSpc>
                <a:spcPct val="210000"/>
              </a:lnSpc>
              <a:spcBef>
                <a:spcPts val="430"/>
              </a:spcBef>
              <a:buNone/>
              <a:tabLst>
                <a:tab pos="355600" algn="l"/>
                <a:tab pos="356235" algn="l"/>
              </a:tabLst>
            </a:pPr>
            <a:endParaRPr lang="en-US" sz="1800" spc="-5" dirty="0" smtClean="0">
              <a:cs typeface="Comic Sans MS"/>
            </a:endParaRPr>
          </a:p>
          <a:p>
            <a:endParaRPr lang="en-US" dirty="0"/>
          </a:p>
        </p:txBody>
      </p:sp>
      <p:sp>
        <p:nvSpPr>
          <p:cNvPr id="5" name="TextBox 4"/>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7" name="object 10"/>
          <p:cNvSpPr/>
          <p:nvPr/>
        </p:nvSpPr>
        <p:spPr>
          <a:xfrm>
            <a:off x="7030516" y="1340768"/>
            <a:ext cx="2422159" cy="4750308"/>
          </a:xfrm>
          <a:prstGeom prst="rect">
            <a:avLst/>
          </a:prstGeom>
          <a:blipFill>
            <a:blip r:embed="rId2" cstate="print"/>
            <a:stretch>
              <a:fillRect/>
            </a:stretch>
          </a:blipFill>
        </p:spPr>
        <p:txBody>
          <a:bodyPr wrap="square" lIns="0" tIns="0" rIns="0" bIns="0" rtlCol="0"/>
          <a:lstStyle/>
          <a:p>
            <a:endParaRPr/>
          </a:p>
        </p:txBody>
      </p:sp>
      <p:sp>
        <p:nvSpPr>
          <p:cNvPr id="8" name="object 2"/>
          <p:cNvSpPr/>
          <p:nvPr/>
        </p:nvSpPr>
        <p:spPr>
          <a:xfrm>
            <a:off x="9452676" y="1328301"/>
            <a:ext cx="2126728" cy="475030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6945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Clinical features / tests related to cerebellum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26</a:t>
            </a:fld>
            <a:endParaRPr lang="en-US" dirty="0"/>
          </a:p>
        </p:txBody>
      </p:sp>
      <p:graphicFrame>
        <p:nvGraphicFramePr>
          <p:cNvPr id="5" name="Group 60"/>
          <p:cNvGraphicFramePr>
            <a:graphicFrameLocks noGrp="1"/>
          </p:cNvGraphicFramePr>
          <p:nvPr>
            <p:ph idx="4294967295"/>
            <p:extLst>
              <p:ext uri="{D42A27DB-BD31-4B8C-83A1-F6EECF244321}">
                <p14:modId xmlns:p14="http://schemas.microsoft.com/office/powerpoint/2010/main" val="2482244033"/>
              </p:ext>
            </p:extLst>
          </p:nvPr>
        </p:nvGraphicFramePr>
        <p:xfrm>
          <a:off x="647629" y="1265237"/>
          <a:ext cx="10893603" cy="4968875"/>
        </p:xfrm>
        <a:graphic>
          <a:graphicData uri="http://schemas.openxmlformats.org/drawingml/2006/table">
            <a:tbl>
              <a:tblPr>
                <a:tableStyleId>{5DA37D80-6434-44D0-A028-1B22A696006F}</a:tableStyleId>
              </a:tblPr>
              <a:tblGrid>
                <a:gridCol w="2551655">
                  <a:extLst>
                    <a:ext uri="{9D8B030D-6E8A-4147-A177-3AD203B41FA5}">
                      <a16:colId xmlns:a16="http://schemas.microsoft.com/office/drawing/2014/main" xmlns="" val="20000"/>
                    </a:ext>
                  </a:extLst>
                </a:gridCol>
                <a:gridCol w="8341948">
                  <a:extLst>
                    <a:ext uri="{9D8B030D-6E8A-4147-A177-3AD203B41FA5}">
                      <a16:colId xmlns:a16="http://schemas.microsoft.com/office/drawing/2014/main" xmlns="" val="20001"/>
                    </a:ext>
                  </a:extLst>
                </a:gridCol>
              </a:tblGrid>
              <a:tr h="3353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2">
                              <a:lumMod val="75000"/>
                            </a:schemeClr>
                          </a:solidFill>
                          <a:effectLst/>
                        </a:rPr>
                        <a:t>Ataxia</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Reeling, wide-based gait.</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0"/>
                  </a:ext>
                </a:extLst>
              </a:tr>
              <a:tr h="5791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0" lang="en-US" sz="1600" u="none" strike="noStrike" cap="none" normalizeH="0" baseline="0" dirty="0" smtClean="0">
                          <a:ln>
                            <a:noFill/>
                          </a:ln>
                          <a:solidFill>
                            <a:schemeClr val="accent2">
                              <a:lumMod val="75000"/>
                            </a:schemeClr>
                          </a:solidFill>
                          <a:effectLst/>
                        </a:rPr>
                        <a:t>Decomposition of</a:t>
                      </a:r>
                    </a:p>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0" lang="en-US" sz="1600" u="none" strike="noStrike" cap="none" normalizeH="0" baseline="0" dirty="0" smtClean="0">
                          <a:ln>
                            <a:noFill/>
                          </a:ln>
                          <a:solidFill>
                            <a:schemeClr val="accent2">
                              <a:lumMod val="75000"/>
                            </a:schemeClr>
                          </a:solidFill>
                          <a:effectLst/>
                        </a:rPr>
                        <a:t>movement</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Inability to correctly sequence fine, coordinated acts.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1"/>
                  </a:ext>
                </a:extLst>
              </a:tr>
              <a:tr h="5791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5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2">
                              <a:lumMod val="75000"/>
                            </a:schemeClr>
                          </a:solidFill>
                          <a:effectLst/>
                        </a:rPr>
                        <a:t>Dysarthria</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Inability to articulate words correctly, with slurring.</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Inappropriate phrasing.</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2"/>
                  </a:ext>
                </a:extLst>
              </a:tr>
              <a:tr h="3353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2">
                              <a:lumMod val="75000"/>
                            </a:schemeClr>
                          </a:solidFill>
                          <a:effectLst/>
                        </a:rPr>
                        <a:t>Dysdiadochokinesia</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Inability to perform rapid alternating movements.</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3"/>
                  </a:ext>
                </a:extLst>
              </a:tr>
              <a:tr h="3353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ln>
                            <a:noFill/>
                          </a:ln>
                          <a:solidFill>
                            <a:schemeClr val="accent2">
                              <a:lumMod val="75000"/>
                            </a:schemeClr>
                          </a:solidFill>
                          <a:effectLst/>
                        </a:rPr>
                        <a:t>Dysmetria</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Inability to control range of movement.</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4"/>
                  </a:ext>
                </a:extLst>
              </a:tr>
              <a:tr h="33532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ln>
                            <a:noFill/>
                          </a:ln>
                          <a:solidFill>
                            <a:schemeClr val="accent2">
                              <a:lumMod val="75000"/>
                            </a:schemeClr>
                          </a:solidFill>
                          <a:effectLst/>
                        </a:rPr>
                        <a:t>Hypotonia</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Decreased muscle tone.</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5"/>
                  </a:ext>
                </a:extLst>
              </a:tr>
              <a:tr h="82306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2">
                              <a:lumMod val="75000"/>
                            </a:schemeClr>
                          </a:solidFill>
                          <a:effectLst/>
                        </a:rPr>
                        <a:t>Nystagmus</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Involuntary, rapid oscillation of the eyeballs in a horizontal, vertical, or rotary direction, with the fast component maximal toward the side of the cerebellar lesion.</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6"/>
                  </a:ext>
                </a:extLst>
              </a:tr>
              <a:tr h="5791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2">
                              <a:lumMod val="75000"/>
                            </a:schemeClr>
                          </a:solidFill>
                          <a:effectLst/>
                        </a:rPr>
                        <a:t>Scanning speech</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Slow enunciation with a tendency to hesitate at the beginning of a word or syllable.</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7"/>
                  </a:ext>
                </a:extLst>
              </a:tr>
              <a:tr h="106693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300" u="none" strike="noStrike" cap="none" normalizeH="0" baseline="0" dirty="0" smtClean="0">
                        <a:ln>
                          <a:noFill/>
                        </a:ln>
                        <a:solidFill>
                          <a:schemeClr val="accent2">
                            <a:lumMod val="75000"/>
                          </a:schemeClr>
                        </a:solidFill>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solidFill>
                            <a:schemeClr val="accent2">
                              <a:lumMod val="75000"/>
                            </a:schemeClr>
                          </a:solidFill>
                          <a:effectLst/>
                        </a:rPr>
                        <a:t>Tremor</a:t>
                      </a:r>
                      <a:endParaRPr kumimoji="0" lang="en-US" sz="1600" b="0" i="0" u="none" strike="noStrike" cap="none" normalizeH="0" baseline="0" dirty="0" smtClean="0">
                        <a:ln>
                          <a:noFill/>
                        </a:ln>
                        <a:solidFill>
                          <a:schemeClr val="accent2">
                            <a:lumMod val="75000"/>
                          </a:schemeClr>
                        </a:solidFill>
                        <a:effectLst/>
                        <a:latin typeface="Times New Roman" pitchFamily="18" charset="0"/>
                      </a:endParaRPr>
                    </a:p>
                  </a:txBody>
                  <a:tcPr marT="45726" marB="45726"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0" algn="l"/>
                        </a:tabLst>
                      </a:pPr>
                      <a:r>
                        <a:rPr kumimoji="0" lang="en-US" sz="1600" u="none" strike="noStrike" cap="none" normalizeH="0" baseline="0" dirty="0" smtClean="0">
                          <a:ln>
                            <a:noFill/>
                          </a:ln>
                          <a:effectLst/>
                        </a:rPr>
                        <a:t>Rhythmic, alternating, oscillatory movement of a limb as it approaches a target (intention tremor) or of proximal musculature when fixed posture or weight bearing is attempted (postural tremor).</a:t>
                      </a:r>
                      <a:endParaRPr kumimoji="0" lang="en-US" sz="1600" b="0" i="0" u="none" strike="noStrike" cap="none" normalizeH="0" baseline="0" dirty="0" smtClean="0">
                        <a:ln>
                          <a:noFill/>
                        </a:ln>
                        <a:solidFill>
                          <a:schemeClr val="tx1"/>
                        </a:solidFill>
                        <a:effectLst/>
                        <a:latin typeface="Times New Roman" pitchFamily="18" charset="0"/>
                      </a:endParaRPr>
                    </a:p>
                  </a:txBody>
                  <a:tcPr marT="45726" marB="45726" horzOverflow="overflow"/>
                </a:tc>
                <a:extLst>
                  <a:ext uri="{0D108BD9-81ED-4DB2-BD59-A6C34878D82A}">
                    <a16:rowId xmlns:a16="http://schemas.microsoft.com/office/drawing/2014/main" xmlns="" val="10008"/>
                  </a:ext>
                </a:extLst>
              </a:tr>
            </a:tbl>
          </a:graphicData>
        </a:graphic>
      </p:graphicFrame>
      <p:sp>
        <p:nvSpPr>
          <p:cNvPr id="6" name="TextBox 5"/>
          <p:cNvSpPr txBox="1"/>
          <p:nvPr/>
        </p:nvSpPr>
        <p:spPr>
          <a:xfrm>
            <a:off x="9596537" y="-148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22725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Lesions of the </a:t>
            </a:r>
            <a:r>
              <a:rPr lang="en-US" sz="3200" dirty="0" err="1" smtClean="0"/>
              <a:t>vestibulocerebellum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sp>
        <p:nvSpPr>
          <p:cNvPr id="4" name="Content Placeholder 3"/>
          <p:cNvSpPr>
            <a:spLocks noGrp="1"/>
          </p:cNvSpPr>
          <p:nvPr>
            <p:ph sz="quarter" idx="1"/>
          </p:nvPr>
        </p:nvSpPr>
        <p:spPr>
          <a:xfrm>
            <a:off x="609461" y="1219200"/>
            <a:ext cx="6277040" cy="4937760"/>
          </a:xfrm>
        </p:spPr>
        <p:txBody>
          <a:bodyPr>
            <a:normAutofit/>
          </a:bodyPr>
          <a:lstStyle/>
          <a:p>
            <a:pPr marL="88900">
              <a:lnSpc>
                <a:spcPct val="200000"/>
              </a:lnSpc>
            </a:pPr>
            <a:r>
              <a:rPr lang="en-US" sz="1600" dirty="0" smtClean="0">
                <a:solidFill>
                  <a:schemeClr val="bg2">
                    <a:lumMod val="75000"/>
                  </a:schemeClr>
                </a:solidFill>
                <a:cs typeface="Times New Roman"/>
              </a:rPr>
              <a:t>Ex: </a:t>
            </a:r>
            <a:r>
              <a:rPr lang="en-US" sz="1600" spc="-5" dirty="0" smtClean="0">
                <a:solidFill>
                  <a:schemeClr val="bg2">
                    <a:lumMod val="75000"/>
                  </a:schemeClr>
                </a:solidFill>
                <a:cs typeface="Times New Roman"/>
              </a:rPr>
              <a:t>Due </a:t>
            </a:r>
            <a:r>
              <a:rPr lang="en-US" sz="1600" dirty="0">
                <a:solidFill>
                  <a:schemeClr val="bg2">
                    <a:lumMod val="75000"/>
                  </a:schemeClr>
                </a:solidFill>
                <a:cs typeface="Times New Roman"/>
              </a:rPr>
              <a:t>to a </a:t>
            </a:r>
            <a:r>
              <a:rPr lang="en-US" sz="1600" spc="-5" dirty="0">
                <a:solidFill>
                  <a:schemeClr val="bg2">
                    <a:lumMod val="75000"/>
                  </a:schemeClr>
                </a:solidFill>
                <a:cs typeface="Times New Roman"/>
              </a:rPr>
              <a:t>tumor</a:t>
            </a:r>
            <a:r>
              <a:rPr lang="en-US" sz="1600" spc="-75" dirty="0">
                <a:solidFill>
                  <a:schemeClr val="bg2">
                    <a:lumMod val="75000"/>
                  </a:schemeClr>
                </a:solidFill>
                <a:cs typeface="Times New Roman"/>
              </a:rPr>
              <a:t> </a:t>
            </a:r>
            <a:r>
              <a:rPr lang="en-US" sz="1600" dirty="0">
                <a:solidFill>
                  <a:schemeClr val="bg2">
                    <a:lumMod val="75000"/>
                  </a:schemeClr>
                </a:solidFill>
                <a:cs typeface="Times New Roman"/>
              </a:rPr>
              <a:t>called </a:t>
            </a:r>
            <a:r>
              <a:rPr lang="en-US" sz="1600" dirty="0" err="1" smtClean="0">
                <a:solidFill>
                  <a:schemeClr val="bg2">
                    <a:lumMod val="75000"/>
                  </a:schemeClr>
                </a:solidFill>
                <a:cs typeface="Times New Roman"/>
              </a:rPr>
              <a:t>medulloblastoma</a:t>
            </a:r>
            <a:r>
              <a:rPr lang="en-US" sz="1600" dirty="0" smtClean="0">
                <a:solidFill>
                  <a:schemeClr val="bg2">
                    <a:lumMod val="75000"/>
                  </a:schemeClr>
                </a:solidFill>
                <a:cs typeface="Times New Roman"/>
              </a:rPr>
              <a:t>.</a:t>
            </a:r>
            <a:endParaRPr lang="en-US" sz="1600" dirty="0">
              <a:solidFill>
                <a:schemeClr val="bg2">
                  <a:lumMod val="75000"/>
                </a:schemeClr>
              </a:solidFill>
              <a:cs typeface="Times New Roman"/>
            </a:endParaRPr>
          </a:p>
          <a:p>
            <a:pPr marL="12700" algn="just">
              <a:lnSpc>
                <a:spcPct val="200000"/>
              </a:lnSpc>
              <a:buClr>
                <a:schemeClr val="tx1"/>
              </a:buClr>
              <a:buSzPct val="66666"/>
              <a:tabLst>
                <a:tab pos="287020" algn="l"/>
              </a:tabLst>
            </a:pPr>
            <a:r>
              <a:rPr lang="en-US" sz="1600" spc="-5" dirty="0">
                <a:solidFill>
                  <a:schemeClr val="accent2">
                    <a:lumMod val="75000"/>
                  </a:schemeClr>
                </a:solidFill>
                <a:cs typeface="Times New Roman"/>
              </a:rPr>
              <a:t>Leads </a:t>
            </a:r>
            <a:r>
              <a:rPr lang="en-US" sz="1600" dirty="0">
                <a:solidFill>
                  <a:srgbClr val="FF0000"/>
                </a:solidFill>
                <a:cs typeface="Times New Roman"/>
              </a:rPr>
              <a:t>to </a:t>
            </a:r>
            <a:r>
              <a:rPr lang="en-US" sz="1600" spc="-5" dirty="0">
                <a:solidFill>
                  <a:srgbClr val="FF0000"/>
                </a:solidFill>
                <a:cs typeface="Times New Roman"/>
              </a:rPr>
              <a:t>trunk </a:t>
            </a:r>
            <a:r>
              <a:rPr lang="en-US" sz="1600" dirty="0">
                <a:solidFill>
                  <a:srgbClr val="FF0000"/>
                </a:solidFill>
                <a:cs typeface="Times New Roman"/>
              </a:rPr>
              <a:t>ataxia </a:t>
            </a:r>
            <a:r>
              <a:rPr lang="en-US" sz="1600" dirty="0" smtClean="0">
                <a:solidFill>
                  <a:srgbClr val="00B050"/>
                </a:solidFill>
                <a:cs typeface="Times New Roman"/>
              </a:rPr>
              <a:t>(</a:t>
            </a:r>
            <a:r>
              <a:rPr lang="en-US" sz="1600" dirty="0">
                <a:solidFill>
                  <a:srgbClr val="00B050"/>
                </a:solidFill>
              </a:rPr>
              <a:t>Incoordination of movement of the </a:t>
            </a:r>
            <a:r>
              <a:rPr lang="en-US" sz="1600" dirty="0" smtClean="0">
                <a:solidFill>
                  <a:srgbClr val="00B050"/>
                </a:solidFill>
              </a:rPr>
              <a:t>trunk)    </a:t>
            </a:r>
            <a:r>
              <a:rPr lang="en-US" sz="1600" spc="-5" dirty="0" smtClean="0">
                <a:solidFill>
                  <a:schemeClr val="accent2">
                    <a:lumMod val="75000"/>
                  </a:schemeClr>
                </a:solidFill>
                <a:cs typeface="Times New Roman"/>
              </a:rPr>
              <a:t>which </a:t>
            </a:r>
            <a:r>
              <a:rPr lang="en-US" sz="1600" spc="195" dirty="0" smtClean="0">
                <a:solidFill>
                  <a:schemeClr val="accent2">
                    <a:lumMod val="75000"/>
                  </a:schemeClr>
                </a:solidFill>
                <a:cs typeface="Times New Roman"/>
              </a:rPr>
              <a:t> </a:t>
            </a:r>
            <a:r>
              <a:rPr lang="en-US" sz="1600" dirty="0">
                <a:solidFill>
                  <a:schemeClr val="accent2">
                    <a:lumMod val="75000"/>
                  </a:schemeClr>
                </a:solidFill>
                <a:cs typeface="Times New Roman"/>
              </a:rPr>
              <a:t>is characterized</a:t>
            </a:r>
            <a:r>
              <a:rPr lang="en-US" sz="1600" spc="-105" dirty="0">
                <a:solidFill>
                  <a:schemeClr val="accent2">
                    <a:lumMod val="75000"/>
                  </a:schemeClr>
                </a:solidFill>
                <a:cs typeface="Times New Roman"/>
              </a:rPr>
              <a:t> </a:t>
            </a:r>
            <a:r>
              <a:rPr lang="en-US" sz="1600" spc="-5" dirty="0">
                <a:solidFill>
                  <a:schemeClr val="accent2">
                    <a:lumMod val="75000"/>
                  </a:schemeClr>
                </a:solidFill>
                <a:cs typeface="Times New Roman"/>
              </a:rPr>
              <a:t>by:</a:t>
            </a:r>
            <a:endParaRPr lang="en-US" sz="1600" dirty="0">
              <a:solidFill>
                <a:schemeClr val="accent2">
                  <a:lumMod val="75000"/>
                </a:schemeClr>
              </a:solidFill>
              <a:cs typeface="Times New Roman"/>
            </a:endParaRPr>
          </a:p>
          <a:p>
            <a:pPr marR="5080" algn="just">
              <a:lnSpc>
                <a:spcPct val="200000"/>
              </a:lnSpc>
              <a:spcBef>
                <a:spcPts val="484"/>
              </a:spcBef>
              <a:buFont typeface="Arial" panose="020B0604020202020204" pitchFamily="34" charset="0"/>
              <a:buChar char="•"/>
            </a:pPr>
            <a:r>
              <a:rPr lang="en-US" sz="1600" spc="-5" dirty="0">
                <a:solidFill>
                  <a:srgbClr val="FF0000"/>
                </a:solidFill>
                <a:cs typeface="Times New Roman"/>
              </a:rPr>
              <a:t>Equilibrium disturbances: </a:t>
            </a:r>
            <a:r>
              <a:rPr lang="en-US" sz="1600" dirty="0">
                <a:cs typeface="Times New Roman"/>
              </a:rPr>
              <a:t>the </a:t>
            </a:r>
            <a:r>
              <a:rPr lang="en-US" sz="1600" spc="-5" dirty="0">
                <a:cs typeface="Times New Roman"/>
              </a:rPr>
              <a:t>patient  sways </a:t>
            </a:r>
            <a:r>
              <a:rPr lang="en-US" sz="1600" dirty="0">
                <a:cs typeface="Times New Roman"/>
              </a:rPr>
              <a:t>on </a:t>
            </a:r>
            <a:r>
              <a:rPr lang="en-US" sz="1600" spc="-5" dirty="0">
                <a:cs typeface="Times New Roman"/>
              </a:rPr>
              <a:t>standing, cannot maintain the  erect </a:t>
            </a:r>
            <a:r>
              <a:rPr lang="en-US" sz="1600" dirty="0">
                <a:cs typeface="Times New Roman"/>
              </a:rPr>
              <a:t>posture, needs </a:t>
            </a:r>
            <a:r>
              <a:rPr lang="en-US" sz="1600" spc="-5" dirty="0">
                <a:cs typeface="Times New Roman"/>
              </a:rPr>
              <a:t>support, </a:t>
            </a:r>
            <a:r>
              <a:rPr lang="en-US" sz="1600" dirty="0">
                <a:cs typeface="Times New Roman"/>
              </a:rPr>
              <a:t>and </a:t>
            </a:r>
            <a:r>
              <a:rPr lang="en-US" sz="1600" spc="-5" dirty="0">
                <a:cs typeface="Times New Roman"/>
              </a:rPr>
              <a:t>walks </a:t>
            </a:r>
            <a:r>
              <a:rPr lang="en-US" sz="1600" dirty="0">
                <a:cs typeface="Times New Roman"/>
              </a:rPr>
              <a:t>by  a staggering or drunken gait and have </a:t>
            </a:r>
            <a:r>
              <a:rPr lang="en-US" sz="1600" u="sng" spc="-5" dirty="0" smtClean="0">
                <a:cs typeface="Times New Roman"/>
              </a:rPr>
              <a:t>nystagmus</a:t>
            </a:r>
            <a:r>
              <a:rPr lang="en-US" sz="1600" spc="-5" dirty="0" smtClean="0">
                <a:cs typeface="Times New Roman"/>
              </a:rPr>
              <a:t> </a:t>
            </a:r>
            <a:r>
              <a:rPr lang="en-US" sz="1600" spc="-5" dirty="0" smtClean="0">
                <a:solidFill>
                  <a:srgbClr val="00B050"/>
                </a:solidFill>
                <a:cs typeface="Times New Roman"/>
              </a:rPr>
              <a:t>(</a:t>
            </a:r>
            <a:r>
              <a:rPr lang="en-US" sz="1600" dirty="0" smtClean="0">
                <a:solidFill>
                  <a:srgbClr val="00B050"/>
                </a:solidFill>
              </a:rPr>
              <a:t>Remarkable)</a:t>
            </a:r>
            <a:r>
              <a:rPr lang="en-US" sz="1600" spc="-5" dirty="0" smtClean="0">
                <a:solidFill>
                  <a:srgbClr val="00B050"/>
                </a:solidFill>
                <a:cs typeface="Times New Roman"/>
              </a:rPr>
              <a:t>.</a:t>
            </a:r>
          </a:p>
          <a:p>
            <a:pPr marR="5080" algn="just">
              <a:lnSpc>
                <a:spcPct val="200000"/>
              </a:lnSpc>
              <a:spcBef>
                <a:spcPts val="484"/>
              </a:spcBef>
              <a:buFont typeface="Arial" panose="020B0604020202020204" pitchFamily="34" charset="0"/>
              <a:buChar char="•"/>
            </a:pPr>
            <a:r>
              <a:rPr lang="en-US" sz="1600" dirty="0">
                <a:solidFill>
                  <a:srgbClr val="00B050"/>
                </a:solidFill>
              </a:rPr>
              <a:t>Can’t stand erectly (defected </a:t>
            </a:r>
            <a:r>
              <a:rPr lang="en-US" sz="1600" dirty="0" err="1">
                <a:solidFill>
                  <a:srgbClr val="00B050"/>
                </a:solidFill>
              </a:rPr>
              <a:t>vestibulo</a:t>
            </a:r>
            <a:r>
              <a:rPr lang="en-US" sz="1600" dirty="0">
                <a:solidFill>
                  <a:srgbClr val="00B050"/>
                </a:solidFill>
              </a:rPr>
              <a:t> cerebellar pathway</a:t>
            </a:r>
            <a:r>
              <a:rPr lang="en-US" sz="1600" dirty="0" smtClean="0">
                <a:solidFill>
                  <a:srgbClr val="00B050"/>
                </a:solidFill>
              </a:rPr>
              <a:t>).</a:t>
            </a:r>
            <a:endParaRPr lang="en-US" sz="1600" dirty="0">
              <a:solidFill>
                <a:srgbClr val="00B050"/>
              </a:solidFill>
            </a:endParaRPr>
          </a:p>
          <a:p>
            <a:pPr marL="0" marR="5080" indent="0" algn="just">
              <a:lnSpc>
                <a:spcPct val="200000"/>
              </a:lnSpc>
              <a:spcBef>
                <a:spcPts val="484"/>
              </a:spcBef>
              <a:buNone/>
            </a:pPr>
            <a:endParaRPr lang="en-US" sz="1600" dirty="0">
              <a:solidFill>
                <a:srgbClr val="00B050"/>
              </a:solidFill>
            </a:endParaRPr>
          </a:p>
          <a:p>
            <a:pPr>
              <a:lnSpc>
                <a:spcPct val="200000"/>
              </a:lnSpc>
            </a:pPr>
            <a:endParaRPr lang="en-US" sz="1600" dirty="0"/>
          </a:p>
        </p:txBody>
      </p:sp>
      <p:sp>
        <p:nvSpPr>
          <p:cNvPr id="5" name="TextBox 4"/>
          <p:cNvSpPr txBox="1"/>
          <p:nvPr/>
        </p:nvSpPr>
        <p:spPr>
          <a:xfrm>
            <a:off x="9452675"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object 5"/>
          <p:cNvSpPr/>
          <p:nvPr/>
        </p:nvSpPr>
        <p:spPr>
          <a:xfrm>
            <a:off x="7102523" y="1268760"/>
            <a:ext cx="4476879" cy="503986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2720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Ataxia</a:t>
            </a: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4" name="Content Placeholder 3"/>
          <p:cNvSpPr>
            <a:spLocks noGrp="1"/>
          </p:cNvSpPr>
          <p:nvPr>
            <p:ph sz="quarter" idx="1"/>
          </p:nvPr>
        </p:nvSpPr>
        <p:spPr/>
        <p:txBody>
          <a:bodyPr>
            <a:normAutofit/>
          </a:bodyPr>
          <a:lstStyle/>
          <a:p>
            <a:pPr marL="12700">
              <a:lnSpc>
                <a:spcPct val="100000"/>
              </a:lnSpc>
              <a:tabLst>
                <a:tab pos="268605" algn="l"/>
              </a:tabLst>
            </a:pPr>
            <a:r>
              <a:rPr lang="en-US" sz="1400" spc="-5" dirty="0">
                <a:solidFill>
                  <a:schemeClr val="accent2">
                    <a:lumMod val="75000"/>
                  </a:schemeClr>
                </a:solidFill>
                <a:cs typeface="Times New Roman"/>
              </a:rPr>
              <a:t>This is </a:t>
            </a:r>
            <a:r>
              <a:rPr lang="en-US" sz="1400" dirty="0">
                <a:solidFill>
                  <a:schemeClr val="accent2">
                    <a:lumMod val="75000"/>
                  </a:schemeClr>
                </a:solidFill>
                <a:cs typeface="Times New Roman"/>
              </a:rPr>
              <a:t>incoordination </a:t>
            </a:r>
            <a:r>
              <a:rPr lang="en-US" sz="1400" spc="-5" dirty="0">
                <a:solidFill>
                  <a:schemeClr val="accent2">
                    <a:lumMod val="75000"/>
                  </a:schemeClr>
                </a:solidFill>
                <a:cs typeface="Times New Roman"/>
              </a:rPr>
              <a:t>of </a:t>
            </a:r>
            <a:r>
              <a:rPr lang="en-US" sz="1400" dirty="0">
                <a:solidFill>
                  <a:schemeClr val="accent2">
                    <a:lumMod val="75000"/>
                  </a:schemeClr>
                </a:solidFill>
                <a:cs typeface="Times New Roman"/>
              </a:rPr>
              <a:t>voluntary</a:t>
            </a:r>
            <a:r>
              <a:rPr lang="en-US" sz="1400" spc="-5" dirty="0">
                <a:solidFill>
                  <a:schemeClr val="accent2">
                    <a:lumMod val="75000"/>
                  </a:schemeClr>
                </a:solidFill>
                <a:cs typeface="Times New Roman"/>
              </a:rPr>
              <a:t> movements.</a:t>
            </a:r>
            <a:endParaRPr lang="en-US" sz="1400" dirty="0">
              <a:solidFill>
                <a:schemeClr val="accent2">
                  <a:lumMod val="75000"/>
                </a:schemeClr>
              </a:solidFill>
              <a:cs typeface="Times New Roman"/>
            </a:endParaRPr>
          </a:p>
          <a:p>
            <a:pPr marL="12700">
              <a:lnSpc>
                <a:spcPct val="100000"/>
              </a:lnSpc>
              <a:spcBef>
                <a:spcPts val="409"/>
              </a:spcBef>
              <a:tabLst>
                <a:tab pos="268605" algn="l"/>
              </a:tabLst>
            </a:pPr>
            <a:r>
              <a:rPr lang="en-US" sz="1400" spc="-5" dirty="0">
                <a:cs typeface="Times New Roman"/>
              </a:rPr>
              <a:t>It is </a:t>
            </a:r>
            <a:r>
              <a:rPr lang="en-US" sz="1400" dirty="0">
                <a:cs typeface="Times New Roman"/>
              </a:rPr>
              <a:t>either </a:t>
            </a:r>
            <a:r>
              <a:rPr lang="en-US" sz="1400" spc="-5" dirty="0">
                <a:solidFill>
                  <a:srgbClr val="FF0000"/>
                </a:solidFill>
                <a:cs typeface="Times New Roman"/>
              </a:rPr>
              <a:t>sensory</a:t>
            </a:r>
            <a:r>
              <a:rPr lang="en-US" sz="1400" spc="-5" dirty="0">
                <a:solidFill>
                  <a:srgbClr val="FF3399"/>
                </a:solidFill>
                <a:cs typeface="Times New Roman"/>
              </a:rPr>
              <a:t> </a:t>
            </a:r>
            <a:r>
              <a:rPr lang="en-US" sz="1400" spc="-5" dirty="0">
                <a:cs typeface="Times New Roman"/>
              </a:rPr>
              <a:t>or </a:t>
            </a:r>
            <a:r>
              <a:rPr lang="en-US" sz="1400" spc="-5" dirty="0">
                <a:solidFill>
                  <a:srgbClr val="FF0000"/>
                </a:solidFill>
                <a:cs typeface="Times New Roman"/>
              </a:rPr>
              <a:t>motor </a:t>
            </a:r>
            <a:r>
              <a:rPr lang="en-US" sz="1400" spc="-5" dirty="0">
                <a:cs typeface="Times New Roman"/>
              </a:rPr>
              <a:t>(or</a:t>
            </a:r>
            <a:r>
              <a:rPr lang="en-US" sz="1400" spc="-35" dirty="0">
                <a:cs typeface="Times New Roman"/>
              </a:rPr>
              <a:t> </a:t>
            </a:r>
            <a:r>
              <a:rPr lang="en-US" sz="1400" dirty="0">
                <a:solidFill>
                  <a:srgbClr val="FF0000"/>
                </a:solidFill>
                <a:cs typeface="Times New Roman"/>
              </a:rPr>
              <a:t>mixed</a:t>
            </a:r>
            <a:r>
              <a:rPr lang="en-US" sz="1400" dirty="0">
                <a:cs typeface="Times New Roman"/>
              </a:rPr>
              <a:t>).</a:t>
            </a:r>
          </a:p>
          <a:p>
            <a:pPr marL="268605" marR="5080">
              <a:lnSpc>
                <a:spcPct val="100000"/>
              </a:lnSpc>
              <a:spcBef>
                <a:spcPts val="395"/>
              </a:spcBef>
            </a:pPr>
            <a:r>
              <a:rPr lang="en-US" sz="1400" spc="-5" dirty="0">
                <a:solidFill>
                  <a:schemeClr val="accent2">
                    <a:lumMod val="75000"/>
                  </a:schemeClr>
                </a:solidFill>
                <a:cs typeface="Times New Roman"/>
              </a:rPr>
              <a:t>Motor </a:t>
            </a:r>
            <a:r>
              <a:rPr lang="en-US" sz="1400" dirty="0">
                <a:solidFill>
                  <a:schemeClr val="accent2">
                    <a:lumMod val="75000"/>
                  </a:schemeClr>
                </a:solidFill>
                <a:cs typeface="Times New Roman"/>
              </a:rPr>
              <a:t>ataxia: </a:t>
            </a:r>
            <a:r>
              <a:rPr lang="en-US" sz="1400" spc="-5" dirty="0">
                <a:cs typeface="Times New Roman"/>
              </a:rPr>
              <a:t>Is due to defect in </a:t>
            </a:r>
            <a:r>
              <a:rPr lang="en-US" sz="1400" dirty="0">
                <a:cs typeface="Times New Roman"/>
              </a:rPr>
              <a:t>the </a:t>
            </a:r>
            <a:r>
              <a:rPr lang="en-US" sz="1400" spc="-5" dirty="0">
                <a:cs typeface="Times New Roman"/>
              </a:rPr>
              <a:t>coordination</a:t>
            </a:r>
            <a:r>
              <a:rPr lang="en-US" sz="1400" spc="-65" dirty="0">
                <a:cs typeface="Times New Roman"/>
              </a:rPr>
              <a:t> </a:t>
            </a:r>
            <a:r>
              <a:rPr lang="en-US" sz="1400" spc="-5" dirty="0">
                <a:cs typeface="Times New Roman"/>
              </a:rPr>
              <a:t>of  </a:t>
            </a:r>
            <a:r>
              <a:rPr lang="en-US" sz="1400" dirty="0">
                <a:cs typeface="Times New Roman"/>
              </a:rPr>
              <a:t>the voluntary </a:t>
            </a:r>
            <a:r>
              <a:rPr lang="en-US" sz="1400" spc="-5" dirty="0">
                <a:cs typeface="Times New Roman"/>
              </a:rPr>
              <a:t>movements. </a:t>
            </a:r>
          </a:p>
          <a:p>
            <a:pPr marL="268605" marR="5080">
              <a:lnSpc>
                <a:spcPct val="100000"/>
              </a:lnSpc>
              <a:spcBef>
                <a:spcPts val="395"/>
              </a:spcBef>
            </a:pPr>
            <a:r>
              <a:rPr lang="en-US" sz="1400" spc="-5" dirty="0">
                <a:cs typeface="Times New Roman"/>
              </a:rPr>
              <a:t>It commonly occur in </a:t>
            </a:r>
            <a:r>
              <a:rPr lang="en-US" sz="1400" dirty="0">
                <a:cs typeface="Times New Roman"/>
              </a:rPr>
              <a:t>lesions of</a:t>
            </a:r>
            <a:r>
              <a:rPr lang="en-US" sz="1400" spc="-110" dirty="0">
                <a:cs typeface="Times New Roman"/>
              </a:rPr>
              <a:t> </a:t>
            </a:r>
            <a:r>
              <a:rPr lang="en-US" sz="1400" dirty="0">
                <a:cs typeface="Times New Roman"/>
              </a:rPr>
              <a:t>either:</a:t>
            </a:r>
          </a:p>
          <a:p>
            <a:pPr marL="546100">
              <a:lnSpc>
                <a:spcPct val="100000"/>
              </a:lnSpc>
              <a:spcBef>
                <a:spcPts val="395"/>
              </a:spcBef>
              <a:tabLst>
                <a:tab pos="912494" algn="l"/>
              </a:tabLst>
            </a:pPr>
            <a:r>
              <a:rPr lang="en-US" sz="1400" dirty="0">
                <a:solidFill>
                  <a:schemeClr val="bg2">
                    <a:lumMod val="75000"/>
                  </a:schemeClr>
                </a:solidFill>
                <a:cs typeface="Times New Roman"/>
              </a:rPr>
              <a:t>the </a:t>
            </a:r>
            <a:r>
              <a:rPr lang="en-US" sz="1400" spc="-5" dirty="0">
                <a:solidFill>
                  <a:schemeClr val="bg2">
                    <a:lumMod val="75000"/>
                  </a:schemeClr>
                </a:solidFill>
                <a:cs typeface="Times New Roman"/>
              </a:rPr>
              <a:t>cerebellum or spinocerebellar</a:t>
            </a:r>
            <a:r>
              <a:rPr lang="en-US" sz="1400" spc="-50" dirty="0">
                <a:solidFill>
                  <a:schemeClr val="bg2">
                    <a:lumMod val="75000"/>
                  </a:schemeClr>
                </a:solidFill>
                <a:cs typeface="Times New Roman"/>
              </a:rPr>
              <a:t> </a:t>
            </a:r>
            <a:r>
              <a:rPr lang="en-US" sz="1400" spc="-5" dirty="0">
                <a:solidFill>
                  <a:schemeClr val="bg2">
                    <a:lumMod val="75000"/>
                  </a:schemeClr>
                </a:solidFill>
                <a:cs typeface="Times New Roman"/>
              </a:rPr>
              <a:t>tracts.</a:t>
            </a:r>
            <a:endParaRPr lang="en-US" sz="1400" dirty="0">
              <a:solidFill>
                <a:schemeClr val="bg2">
                  <a:lumMod val="75000"/>
                </a:schemeClr>
              </a:solidFill>
              <a:cs typeface="Times New Roman"/>
            </a:endParaRPr>
          </a:p>
          <a:p>
            <a:pPr marL="546099">
              <a:lnSpc>
                <a:spcPct val="100000"/>
              </a:lnSpc>
              <a:spcBef>
                <a:spcPts val="405"/>
              </a:spcBef>
              <a:tabLst>
                <a:tab pos="932180" algn="l"/>
              </a:tabLst>
            </a:pPr>
            <a:r>
              <a:rPr lang="en-US" sz="1400" spc="-5" dirty="0">
                <a:solidFill>
                  <a:schemeClr val="bg2">
                    <a:lumMod val="75000"/>
                  </a:schemeClr>
                </a:solidFill>
                <a:cs typeface="Times New Roman"/>
              </a:rPr>
              <a:t>the </a:t>
            </a:r>
            <a:r>
              <a:rPr lang="en-US" sz="1400" dirty="0">
                <a:solidFill>
                  <a:schemeClr val="bg2">
                    <a:lumMod val="75000"/>
                  </a:schemeClr>
                </a:solidFill>
                <a:cs typeface="Times New Roman"/>
              </a:rPr>
              <a:t>labyrinth (vestibular</a:t>
            </a:r>
            <a:r>
              <a:rPr lang="en-US" sz="1400" spc="-90" dirty="0">
                <a:solidFill>
                  <a:schemeClr val="bg2">
                    <a:lumMod val="75000"/>
                  </a:schemeClr>
                </a:solidFill>
                <a:cs typeface="Times New Roman"/>
              </a:rPr>
              <a:t> </a:t>
            </a:r>
            <a:r>
              <a:rPr lang="en-US" sz="1400" spc="-5" dirty="0">
                <a:solidFill>
                  <a:schemeClr val="bg2">
                    <a:lumMod val="75000"/>
                  </a:schemeClr>
                </a:solidFill>
                <a:cs typeface="Times New Roman"/>
              </a:rPr>
              <a:t>apparatus).</a:t>
            </a:r>
            <a:endParaRPr lang="en-US" sz="1400" dirty="0">
              <a:solidFill>
                <a:schemeClr val="bg2">
                  <a:lumMod val="75000"/>
                </a:schemeClr>
              </a:solidFill>
              <a:cs typeface="Times New Roman"/>
            </a:endParaRPr>
          </a:p>
          <a:p>
            <a:pPr marL="546100">
              <a:lnSpc>
                <a:spcPct val="100000"/>
              </a:lnSpc>
              <a:spcBef>
                <a:spcPts val="395"/>
              </a:spcBef>
              <a:tabLst>
                <a:tab pos="912494" algn="l"/>
              </a:tabLst>
            </a:pPr>
            <a:r>
              <a:rPr lang="en-US" sz="1400" dirty="0">
                <a:solidFill>
                  <a:schemeClr val="bg2">
                    <a:lumMod val="75000"/>
                  </a:schemeClr>
                </a:solidFill>
                <a:cs typeface="Times New Roman"/>
              </a:rPr>
              <a:t>the </a:t>
            </a:r>
            <a:r>
              <a:rPr lang="en-US" sz="1400" spc="-5" dirty="0">
                <a:solidFill>
                  <a:schemeClr val="bg2">
                    <a:lumMod val="75000"/>
                  </a:schemeClr>
                </a:solidFill>
                <a:cs typeface="Times New Roman"/>
              </a:rPr>
              <a:t>cortical motor</a:t>
            </a:r>
            <a:r>
              <a:rPr lang="en-US" sz="1400" spc="-95" dirty="0">
                <a:solidFill>
                  <a:schemeClr val="bg2">
                    <a:lumMod val="75000"/>
                  </a:schemeClr>
                </a:solidFill>
                <a:cs typeface="Times New Roman"/>
              </a:rPr>
              <a:t> </a:t>
            </a:r>
            <a:r>
              <a:rPr lang="en-US" sz="1400" spc="-5" dirty="0">
                <a:solidFill>
                  <a:schemeClr val="bg2">
                    <a:lumMod val="75000"/>
                  </a:schemeClr>
                </a:solidFill>
                <a:cs typeface="Times New Roman"/>
              </a:rPr>
              <a:t>areas.</a:t>
            </a:r>
            <a:endParaRPr lang="en-US" sz="1400" dirty="0">
              <a:solidFill>
                <a:schemeClr val="bg2">
                  <a:lumMod val="75000"/>
                </a:schemeClr>
              </a:solidFill>
              <a:cs typeface="Times New Roman"/>
            </a:endParaRPr>
          </a:p>
          <a:p>
            <a:endParaRPr lang="en-US" sz="1400" dirty="0"/>
          </a:p>
        </p:txBody>
      </p:sp>
      <p:sp>
        <p:nvSpPr>
          <p:cNvPr id="5" name="Rectangle 4"/>
          <p:cNvSpPr/>
          <p:nvPr/>
        </p:nvSpPr>
        <p:spPr>
          <a:xfrm>
            <a:off x="2587393" y="3149831"/>
            <a:ext cx="3546385" cy="36128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solidFill>
                <a:cs typeface="Comic Sans MS"/>
              </a:rPr>
              <a:t>Manifestation of the </a:t>
            </a:r>
            <a:r>
              <a:rPr lang="en-US" sz="1400" dirty="0" err="1">
                <a:solidFill>
                  <a:schemeClr val="bg1"/>
                </a:solidFill>
                <a:cs typeface="Comic Sans MS"/>
              </a:rPr>
              <a:t>neocerebellar</a:t>
            </a:r>
            <a:r>
              <a:rPr lang="en-US" sz="1400" dirty="0">
                <a:solidFill>
                  <a:schemeClr val="bg1"/>
                </a:solidFill>
                <a:cs typeface="Comic Sans MS"/>
              </a:rPr>
              <a:t> syndrome</a:t>
            </a:r>
          </a:p>
        </p:txBody>
      </p:sp>
      <p:cxnSp>
        <p:nvCxnSpPr>
          <p:cNvPr id="6" name="Straight Connector 5"/>
          <p:cNvCxnSpPr/>
          <p:nvPr/>
        </p:nvCxnSpPr>
        <p:spPr>
          <a:xfrm flipH="1">
            <a:off x="4360567" y="3488193"/>
            <a:ext cx="18" cy="216023"/>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1723297" y="3704216"/>
            <a:ext cx="2637270" cy="728"/>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7002789" y="3703488"/>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4360567" y="370421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606787" y="3905375"/>
            <a:ext cx="2242828"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cs typeface="Comic Sans MS"/>
              </a:rPr>
              <a:t>Hypotonia</a:t>
            </a:r>
            <a:endParaRPr lang="en-US" sz="1600" dirty="0">
              <a:solidFill>
                <a:schemeClr val="accent2">
                  <a:lumMod val="75000"/>
                </a:schemeClr>
              </a:solidFill>
            </a:endParaRPr>
          </a:p>
        </p:txBody>
      </p:sp>
      <p:sp>
        <p:nvSpPr>
          <p:cNvPr id="11" name="Rectangle 10"/>
          <p:cNvSpPr/>
          <p:nvPr/>
        </p:nvSpPr>
        <p:spPr>
          <a:xfrm>
            <a:off x="3239153" y="3905375"/>
            <a:ext cx="2242828"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cs typeface="Comic Sans MS"/>
              </a:rPr>
              <a:t>Asthenia</a:t>
            </a:r>
            <a:endParaRPr lang="en-US" sz="1600" dirty="0">
              <a:solidFill>
                <a:schemeClr val="accent2">
                  <a:lumMod val="75000"/>
                </a:schemeClr>
              </a:solidFill>
            </a:endParaRPr>
          </a:p>
        </p:txBody>
      </p:sp>
      <p:sp>
        <p:nvSpPr>
          <p:cNvPr id="12" name="Rectangle 11"/>
          <p:cNvSpPr/>
          <p:nvPr/>
        </p:nvSpPr>
        <p:spPr>
          <a:xfrm>
            <a:off x="5881375" y="3905375"/>
            <a:ext cx="2242828"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cs typeface="Comic Sans MS"/>
              </a:rPr>
              <a:t>Motor ataxia</a:t>
            </a:r>
          </a:p>
        </p:txBody>
      </p:sp>
      <p:sp>
        <p:nvSpPr>
          <p:cNvPr id="13" name="Rectangle 12"/>
          <p:cNvSpPr/>
          <p:nvPr/>
        </p:nvSpPr>
        <p:spPr>
          <a:xfrm>
            <a:off x="606787" y="4493187"/>
            <a:ext cx="2242828" cy="16989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400" spc="-5" dirty="0" smtClean="0">
                <a:cs typeface="Comic Sans MS"/>
              </a:rPr>
              <a:t>Due to loss of the </a:t>
            </a:r>
            <a:r>
              <a:rPr lang="en-US" sz="1400" spc="-5" dirty="0" err="1" smtClean="0">
                <a:cs typeface="Comic Sans MS"/>
              </a:rPr>
              <a:t>facillitatory</a:t>
            </a:r>
            <a:r>
              <a:rPr lang="en-US" sz="1400" spc="-5" dirty="0" smtClean="0">
                <a:cs typeface="Comic Sans MS"/>
              </a:rPr>
              <a:t> effect of the  CB on the stretch reflex, and it is associated with </a:t>
            </a:r>
            <a:r>
              <a:rPr lang="en-US" sz="1400" spc="-5" dirty="0" err="1" smtClean="0">
                <a:cs typeface="Comic Sans MS"/>
              </a:rPr>
              <a:t>pendular</a:t>
            </a:r>
            <a:r>
              <a:rPr lang="en-US" sz="1400" spc="-5" dirty="0" smtClean="0">
                <a:cs typeface="Comic Sans MS"/>
              </a:rPr>
              <a:t>  knee jerk.</a:t>
            </a:r>
            <a:endParaRPr lang="en-US" sz="1400" spc="-5" dirty="0">
              <a:cs typeface="Comic Sans MS"/>
            </a:endParaRPr>
          </a:p>
        </p:txBody>
      </p:sp>
      <p:sp>
        <p:nvSpPr>
          <p:cNvPr id="14" name="Rectangle 13"/>
          <p:cNvSpPr/>
          <p:nvPr/>
        </p:nvSpPr>
        <p:spPr>
          <a:xfrm>
            <a:off x="3239153" y="4493187"/>
            <a:ext cx="2242828" cy="16989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400" spc="-5" dirty="0" smtClean="0">
                <a:solidFill>
                  <a:schemeClr val="bg2">
                    <a:lumMod val="75000"/>
                  </a:schemeClr>
                </a:solidFill>
                <a:cs typeface="Comic Sans MS"/>
              </a:rPr>
              <a:t>Muscle weakness: </a:t>
            </a:r>
            <a:r>
              <a:rPr lang="en-US" sz="1400" spc="-5" dirty="0" smtClean="0">
                <a:solidFill>
                  <a:schemeClr val="tx1"/>
                </a:solidFill>
                <a:cs typeface="Comic Sans MS"/>
              </a:rPr>
              <a:t>this is due to difficulty in  initiation and maintenance of muscle contraction secondary  to loss of the potentiating signals by the mossy fiber circuit.</a:t>
            </a:r>
            <a:endParaRPr lang="en-US" sz="1400" spc="-5" dirty="0">
              <a:solidFill>
                <a:schemeClr val="tx1"/>
              </a:solidFill>
              <a:cs typeface="Comic Sans MS"/>
            </a:endParaRPr>
          </a:p>
        </p:txBody>
      </p:sp>
      <p:sp>
        <p:nvSpPr>
          <p:cNvPr id="15" name="Rectangle 14"/>
          <p:cNvSpPr/>
          <p:nvPr/>
        </p:nvSpPr>
        <p:spPr>
          <a:xfrm>
            <a:off x="5881375" y="4493187"/>
            <a:ext cx="2242828" cy="16989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400" spc="-5" dirty="0" smtClean="0">
                <a:solidFill>
                  <a:schemeClr val="tx1"/>
                </a:solidFill>
                <a:cs typeface="Comic Sans MS"/>
              </a:rPr>
              <a:t>Incoordination of the voluntary movements,  specially the rapid movements (becoming abnormal in rate,  range, force and direction).</a:t>
            </a:r>
            <a:endParaRPr lang="en-US" sz="1400" spc="-5" dirty="0">
              <a:solidFill>
                <a:schemeClr val="tx1"/>
              </a:solidFill>
              <a:cs typeface="Comic Sans MS"/>
            </a:endParaRPr>
          </a:p>
        </p:txBody>
      </p:sp>
      <p:cxnSp>
        <p:nvCxnSpPr>
          <p:cNvPr id="16" name="Straight Connector 15"/>
          <p:cNvCxnSpPr/>
          <p:nvPr/>
        </p:nvCxnSpPr>
        <p:spPr>
          <a:xfrm>
            <a:off x="4365519" y="3703488"/>
            <a:ext cx="2637270" cy="728"/>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1723297" y="370421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object 8"/>
          <p:cNvSpPr/>
          <p:nvPr/>
        </p:nvSpPr>
        <p:spPr>
          <a:xfrm>
            <a:off x="8398668" y="1796398"/>
            <a:ext cx="1358153" cy="4392488"/>
          </a:xfrm>
          <a:prstGeom prst="rect">
            <a:avLst/>
          </a:prstGeom>
          <a:blipFill>
            <a:blip r:embed="rId2" cstate="print"/>
            <a:srcRect/>
            <a:stretch>
              <a:fillRect l="-28124" t="-1224" r="-27372" b="-2862"/>
            </a:stretch>
          </a:blipFill>
        </p:spPr>
        <p:txBody>
          <a:bodyPr wrap="square" lIns="0" tIns="0" rIns="0" bIns="0" rtlCol="0"/>
          <a:lstStyle/>
          <a:p>
            <a:endParaRPr/>
          </a:p>
        </p:txBody>
      </p:sp>
      <p:sp>
        <p:nvSpPr>
          <p:cNvPr id="19" name="object 9"/>
          <p:cNvSpPr/>
          <p:nvPr/>
        </p:nvSpPr>
        <p:spPr>
          <a:xfrm>
            <a:off x="9775397" y="1772070"/>
            <a:ext cx="1804006" cy="2450079"/>
          </a:xfrm>
          <a:prstGeom prst="rect">
            <a:avLst/>
          </a:prstGeom>
          <a:blipFill>
            <a:blip r:embed="rId3" cstate="print"/>
            <a:stretch>
              <a:fillRect/>
            </a:stretch>
          </a:blipFill>
        </p:spPr>
        <p:txBody>
          <a:bodyPr wrap="square" lIns="0" tIns="0" rIns="0" bIns="0" rtlCol="0"/>
          <a:lstStyle/>
          <a:p>
            <a:endParaRPr/>
          </a:p>
        </p:txBody>
      </p:sp>
      <p:sp>
        <p:nvSpPr>
          <p:cNvPr id="20" name="object 10"/>
          <p:cNvSpPr/>
          <p:nvPr/>
        </p:nvSpPr>
        <p:spPr>
          <a:xfrm>
            <a:off x="9775398" y="4358282"/>
            <a:ext cx="1804006" cy="1830604"/>
          </a:xfrm>
          <a:prstGeom prst="rect">
            <a:avLst/>
          </a:prstGeom>
          <a:blipFill>
            <a:blip r:embed="rId4" cstate="print"/>
            <a:stretch>
              <a:fillRect/>
            </a:stretch>
          </a:blipFill>
        </p:spPr>
        <p:txBody>
          <a:bodyPr wrap="square" lIns="0" tIns="0" rIns="0" bIns="0" rtlCol="0"/>
          <a:lstStyle/>
          <a:p>
            <a:endParaRPr/>
          </a:p>
        </p:txBody>
      </p:sp>
      <p:sp>
        <p:nvSpPr>
          <p:cNvPr id="21" name="object 7"/>
          <p:cNvSpPr txBox="1"/>
          <p:nvPr/>
        </p:nvSpPr>
        <p:spPr>
          <a:xfrm>
            <a:off x="9046740" y="1218523"/>
            <a:ext cx="2016224" cy="517065"/>
          </a:xfrm>
          <a:prstGeom prst="rect">
            <a:avLst/>
          </a:prstGeom>
        </p:spPr>
        <p:txBody>
          <a:bodyPr vert="horz" wrap="square" lIns="0" tIns="0" rIns="0" bIns="0" rtlCol="0">
            <a:spAutoFit/>
          </a:bodyPr>
          <a:lstStyle/>
          <a:p>
            <a:pPr marL="422909" algn="ctr">
              <a:lnSpc>
                <a:spcPct val="100000"/>
              </a:lnSpc>
            </a:pPr>
            <a:r>
              <a:rPr sz="1600" dirty="0">
                <a:solidFill>
                  <a:schemeClr val="accent2">
                    <a:lumMod val="75000"/>
                  </a:schemeClr>
                </a:solidFill>
                <a:cs typeface="Comic Sans MS"/>
              </a:rPr>
              <a:t>Posture</a:t>
            </a:r>
          </a:p>
          <a:p>
            <a:pPr marL="476250" marR="5080" indent="-463550" algn="ctr">
              <a:lnSpc>
                <a:spcPct val="110000"/>
              </a:lnSpc>
            </a:pPr>
            <a:r>
              <a:rPr sz="1600" dirty="0">
                <a:solidFill>
                  <a:schemeClr val="accent2">
                    <a:lumMod val="75000"/>
                  </a:schemeClr>
                </a:solidFill>
                <a:cs typeface="Comic Sans MS"/>
              </a:rPr>
              <a:t>Gait – Ataxia  Tremor</a:t>
            </a:r>
          </a:p>
        </p:txBody>
      </p:sp>
      <p:sp>
        <p:nvSpPr>
          <p:cNvPr id="22" name="TextBox 21"/>
          <p:cNvSpPr txBox="1"/>
          <p:nvPr/>
        </p:nvSpPr>
        <p:spPr>
          <a:xfrm>
            <a:off x="9455497" y="-12358"/>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51944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200" dirty="0" smtClean="0"/>
              <a:t>Cerebellar Ataxia</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Rectangle 3"/>
          <p:cNvSpPr/>
          <p:nvPr/>
        </p:nvSpPr>
        <p:spPr>
          <a:xfrm>
            <a:off x="609460" y="1143000"/>
            <a:ext cx="10969943" cy="2596737"/>
          </a:xfrm>
          <a:prstGeom prst="rect">
            <a:avLst/>
          </a:prstGeom>
        </p:spPr>
        <p:txBody>
          <a:bodyPr wrap="square">
            <a:spAutoFit/>
          </a:bodyPr>
          <a:lstStyle/>
          <a:p>
            <a:pPr marL="12700"/>
            <a:r>
              <a:rPr lang="en-US" sz="1600" spc="-5" dirty="0">
                <a:solidFill>
                  <a:schemeClr val="accent2">
                    <a:lumMod val="50000"/>
                  </a:schemeClr>
                </a:solidFill>
              </a:rPr>
              <a:t>Cerebellar</a:t>
            </a:r>
            <a:r>
              <a:rPr lang="en-US" sz="1600" spc="-110" dirty="0">
                <a:solidFill>
                  <a:schemeClr val="accent2">
                    <a:lumMod val="50000"/>
                  </a:schemeClr>
                </a:solidFill>
              </a:rPr>
              <a:t> </a:t>
            </a:r>
            <a:r>
              <a:rPr lang="en-US" sz="1600" spc="-15" dirty="0">
                <a:solidFill>
                  <a:schemeClr val="accent2">
                    <a:lumMod val="50000"/>
                  </a:schemeClr>
                </a:solidFill>
              </a:rPr>
              <a:t>Ataxia:</a:t>
            </a:r>
            <a:r>
              <a:rPr lang="en-US" sz="1600" dirty="0">
                <a:solidFill>
                  <a:schemeClr val="accent2">
                    <a:lumMod val="50000"/>
                  </a:schemeClr>
                </a:solidFill>
              </a:rPr>
              <a:t> </a:t>
            </a:r>
            <a:r>
              <a:rPr lang="en-US" sz="1600" dirty="0">
                <a:cs typeface="Comic Sans MS"/>
              </a:rPr>
              <a:t>Ataxia </a:t>
            </a:r>
            <a:r>
              <a:rPr lang="en-US" sz="1600" spc="-5" dirty="0">
                <a:cs typeface="Comic Sans MS"/>
              </a:rPr>
              <a:t>is incoordination</a:t>
            </a:r>
            <a:r>
              <a:rPr lang="en-US" sz="1600" spc="-65" dirty="0">
                <a:cs typeface="Comic Sans MS"/>
              </a:rPr>
              <a:t> </a:t>
            </a:r>
            <a:r>
              <a:rPr lang="en-US" sz="1600" dirty="0">
                <a:cs typeface="Comic Sans MS"/>
              </a:rPr>
              <a:t>of  muscle </a:t>
            </a:r>
            <a:endParaRPr lang="en-US" sz="1600" dirty="0" smtClean="0">
              <a:cs typeface="Comic Sans MS"/>
            </a:endParaRPr>
          </a:p>
          <a:p>
            <a:pPr marL="12700"/>
            <a:r>
              <a:rPr lang="en-US" sz="1600" spc="-5" dirty="0" smtClean="0">
                <a:cs typeface="Comic Sans MS"/>
              </a:rPr>
              <a:t>movement </a:t>
            </a:r>
            <a:r>
              <a:rPr lang="en-US" sz="1600" dirty="0">
                <a:cs typeface="Comic Sans MS"/>
              </a:rPr>
              <a:t>leading  </a:t>
            </a:r>
            <a:r>
              <a:rPr lang="en-US" sz="1600" spc="-5" dirty="0">
                <a:cs typeface="Comic Sans MS"/>
              </a:rPr>
              <a:t>to</a:t>
            </a:r>
            <a:r>
              <a:rPr lang="en-US" sz="1600" spc="-55" dirty="0">
                <a:cs typeface="Comic Sans MS"/>
              </a:rPr>
              <a:t> </a:t>
            </a:r>
            <a:r>
              <a:rPr lang="en-US" sz="1600" spc="-5" dirty="0">
                <a:cs typeface="Comic Sans MS"/>
              </a:rPr>
              <a:t>imbalance</a:t>
            </a:r>
            <a:r>
              <a:rPr lang="en-US" sz="1600" b="1" spc="-5" dirty="0" smtClean="0">
                <a:latin typeface="Comic Sans MS"/>
                <a:cs typeface="Comic Sans MS"/>
              </a:rPr>
              <a:t>.</a:t>
            </a:r>
            <a:endParaRPr lang="en-US" sz="1600" dirty="0" smtClean="0">
              <a:latin typeface="Comic Sans MS"/>
              <a:cs typeface="Comic Sans MS"/>
            </a:endParaRPr>
          </a:p>
          <a:p>
            <a:pPr marL="12700"/>
            <a:endParaRPr lang="en-US" sz="1600" dirty="0" smtClean="0">
              <a:solidFill>
                <a:schemeClr val="accent2">
                  <a:lumMod val="75000"/>
                </a:schemeClr>
              </a:solidFill>
            </a:endParaRPr>
          </a:p>
          <a:p>
            <a:pPr marL="12700">
              <a:lnSpc>
                <a:spcPct val="100000"/>
              </a:lnSpc>
            </a:pPr>
            <a:r>
              <a:rPr lang="en-US" sz="1600" dirty="0" smtClean="0">
                <a:solidFill>
                  <a:schemeClr val="accent2">
                    <a:lumMod val="75000"/>
                  </a:schemeClr>
                </a:solidFill>
              </a:rPr>
              <a:t>Left cerebellar</a:t>
            </a:r>
            <a:r>
              <a:rPr lang="en-US" sz="1600" spc="-140" dirty="0" smtClean="0">
                <a:solidFill>
                  <a:schemeClr val="accent2">
                    <a:lumMod val="75000"/>
                  </a:schemeClr>
                </a:solidFill>
              </a:rPr>
              <a:t> </a:t>
            </a:r>
            <a:r>
              <a:rPr lang="en-US" sz="1600" dirty="0" smtClean="0">
                <a:solidFill>
                  <a:schemeClr val="accent2">
                    <a:lumMod val="75000"/>
                  </a:schemeClr>
                </a:solidFill>
              </a:rPr>
              <a:t>tumor ataxic gait and</a:t>
            </a:r>
            <a:r>
              <a:rPr lang="en-US" sz="1600" spc="-125" dirty="0" smtClean="0">
                <a:solidFill>
                  <a:schemeClr val="accent2">
                    <a:lumMod val="75000"/>
                  </a:schemeClr>
                </a:solidFill>
              </a:rPr>
              <a:t> </a:t>
            </a:r>
            <a:r>
              <a:rPr lang="en-US" sz="1600" dirty="0" smtClean="0">
                <a:solidFill>
                  <a:schemeClr val="accent2">
                    <a:lumMod val="75000"/>
                  </a:schemeClr>
                </a:solidFill>
              </a:rPr>
              <a:t>position:</a:t>
            </a:r>
            <a:endParaRPr lang="en-US" sz="1600" dirty="0">
              <a:solidFill>
                <a:schemeClr val="accent2">
                  <a:lumMod val="75000"/>
                </a:schemeClr>
              </a:solidFill>
              <a:cs typeface="Times New Roman"/>
            </a:endParaRPr>
          </a:p>
          <a:p>
            <a:pPr marL="361315" marR="122555" indent="-278765">
              <a:lnSpc>
                <a:spcPct val="113500"/>
              </a:lnSpc>
              <a:buAutoNum type="alphaLcPeriod"/>
              <a:tabLst>
                <a:tab pos="363855" algn="l"/>
              </a:tabLst>
            </a:pPr>
            <a:r>
              <a:rPr lang="en-US" sz="1600" dirty="0">
                <a:solidFill>
                  <a:schemeClr val="bg2">
                    <a:lumMod val="75000"/>
                  </a:schemeClr>
                </a:solidFill>
              </a:rPr>
              <a:t>Sways to the right</a:t>
            </a:r>
            <a:r>
              <a:rPr lang="en-US" sz="1600" spc="-155" dirty="0">
                <a:solidFill>
                  <a:schemeClr val="bg2">
                    <a:lumMod val="75000"/>
                  </a:schemeClr>
                </a:solidFill>
              </a:rPr>
              <a:t> </a:t>
            </a:r>
            <a:r>
              <a:rPr lang="en-US" sz="1600" dirty="0">
                <a:solidFill>
                  <a:schemeClr val="bg2">
                    <a:lumMod val="75000"/>
                  </a:schemeClr>
                </a:solidFill>
              </a:rPr>
              <a:t>in  standing</a:t>
            </a:r>
            <a:r>
              <a:rPr lang="en-US" sz="1600" spc="-90" dirty="0">
                <a:solidFill>
                  <a:schemeClr val="bg2">
                    <a:lumMod val="75000"/>
                  </a:schemeClr>
                </a:solidFill>
              </a:rPr>
              <a:t> </a:t>
            </a:r>
            <a:r>
              <a:rPr lang="en-US" sz="1600" dirty="0" smtClean="0">
                <a:solidFill>
                  <a:schemeClr val="bg2">
                    <a:lumMod val="75000"/>
                  </a:schemeClr>
                </a:solidFill>
              </a:rPr>
              <a:t>position.</a:t>
            </a:r>
            <a:endParaRPr lang="en-US" sz="1600" dirty="0">
              <a:solidFill>
                <a:schemeClr val="bg2">
                  <a:lumMod val="75000"/>
                </a:schemeClr>
              </a:solidFill>
            </a:endParaRPr>
          </a:p>
          <a:p>
            <a:pPr marL="379095" indent="-296545">
              <a:lnSpc>
                <a:spcPct val="100000"/>
              </a:lnSpc>
              <a:spcBef>
                <a:spcPts val="1295"/>
              </a:spcBef>
              <a:buAutoNum type="alphaLcPeriod"/>
              <a:tabLst>
                <a:tab pos="379730" algn="l"/>
              </a:tabLst>
            </a:pPr>
            <a:r>
              <a:rPr lang="en-US" sz="1600" dirty="0">
                <a:solidFill>
                  <a:schemeClr val="bg2">
                    <a:lumMod val="75000"/>
                  </a:schemeClr>
                </a:solidFill>
              </a:rPr>
              <a:t>Steady on</a:t>
            </a:r>
            <a:r>
              <a:rPr lang="en-US" sz="1600" spc="-120" dirty="0">
                <a:solidFill>
                  <a:schemeClr val="bg2">
                    <a:lumMod val="75000"/>
                  </a:schemeClr>
                </a:solidFill>
              </a:rPr>
              <a:t> </a:t>
            </a:r>
            <a:r>
              <a:rPr lang="en-US" sz="1600" dirty="0" smtClean="0">
                <a:solidFill>
                  <a:schemeClr val="bg2">
                    <a:lumMod val="75000"/>
                  </a:schemeClr>
                </a:solidFill>
              </a:rPr>
              <a:t>the Right </a:t>
            </a:r>
            <a:r>
              <a:rPr lang="en-US" sz="1600" spc="-5" dirty="0" smtClean="0">
                <a:solidFill>
                  <a:schemeClr val="bg2">
                    <a:lumMod val="75000"/>
                  </a:schemeClr>
                </a:solidFill>
              </a:rPr>
              <a:t>leg.</a:t>
            </a:r>
            <a:endParaRPr lang="en-US" sz="1600" spc="-5" dirty="0">
              <a:solidFill>
                <a:schemeClr val="bg2">
                  <a:lumMod val="75000"/>
                </a:schemeClr>
              </a:solidFill>
            </a:endParaRPr>
          </a:p>
          <a:p>
            <a:pPr marL="363220" indent="-280670">
              <a:lnSpc>
                <a:spcPct val="100000"/>
              </a:lnSpc>
              <a:spcBef>
                <a:spcPts val="1295"/>
              </a:spcBef>
              <a:buAutoNum type="alphaLcPeriod" startAt="3"/>
              <a:tabLst>
                <a:tab pos="363855" algn="l"/>
              </a:tabLst>
            </a:pPr>
            <a:r>
              <a:rPr lang="en-US" sz="1600" dirty="0">
                <a:solidFill>
                  <a:schemeClr val="bg2">
                    <a:lumMod val="75000"/>
                  </a:schemeClr>
                </a:solidFill>
              </a:rPr>
              <a:t>Unsteady on</a:t>
            </a:r>
            <a:r>
              <a:rPr lang="en-US" sz="1600" spc="-105" dirty="0">
                <a:solidFill>
                  <a:schemeClr val="bg2">
                    <a:lumMod val="75000"/>
                  </a:schemeClr>
                </a:solidFill>
              </a:rPr>
              <a:t> </a:t>
            </a:r>
            <a:r>
              <a:rPr lang="en-US" sz="1600" dirty="0" smtClean="0">
                <a:solidFill>
                  <a:schemeClr val="bg2">
                    <a:lumMod val="75000"/>
                  </a:schemeClr>
                </a:solidFill>
              </a:rPr>
              <a:t>the left</a:t>
            </a:r>
            <a:r>
              <a:rPr lang="en-US" sz="1600" spc="-114" dirty="0" smtClean="0">
                <a:solidFill>
                  <a:schemeClr val="bg2">
                    <a:lumMod val="75000"/>
                  </a:schemeClr>
                </a:solidFill>
              </a:rPr>
              <a:t> </a:t>
            </a:r>
            <a:r>
              <a:rPr lang="en-US" sz="1600" dirty="0" smtClean="0">
                <a:solidFill>
                  <a:schemeClr val="bg2">
                    <a:lumMod val="75000"/>
                  </a:schemeClr>
                </a:solidFill>
              </a:rPr>
              <a:t>leg.</a:t>
            </a:r>
            <a:endParaRPr lang="en-US" sz="1600" dirty="0">
              <a:solidFill>
                <a:schemeClr val="bg2">
                  <a:lumMod val="75000"/>
                </a:schemeClr>
              </a:solidFill>
            </a:endParaRPr>
          </a:p>
          <a:p>
            <a:pPr marL="378460" indent="-295910">
              <a:lnSpc>
                <a:spcPct val="100000"/>
              </a:lnSpc>
              <a:spcBef>
                <a:spcPts val="1295"/>
              </a:spcBef>
              <a:buAutoNum type="alphaLcPeriod" startAt="4"/>
              <a:tabLst>
                <a:tab pos="379095" algn="l"/>
              </a:tabLst>
            </a:pPr>
            <a:r>
              <a:rPr lang="en-US" sz="1600" dirty="0">
                <a:solidFill>
                  <a:schemeClr val="bg2">
                    <a:lumMod val="75000"/>
                  </a:schemeClr>
                </a:solidFill>
              </a:rPr>
              <a:t>ataxic</a:t>
            </a:r>
            <a:r>
              <a:rPr lang="en-US" sz="1600" spc="-125" dirty="0">
                <a:solidFill>
                  <a:schemeClr val="bg2">
                    <a:lumMod val="75000"/>
                  </a:schemeClr>
                </a:solidFill>
              </a:rPr>
              <a:t> </a:t>
            </a:r>
            <a:r>
              <a:rPr lang="en-US" sz="1600" dirty="0" smtClean="0">
                <a:solidFill>
                  <a:schemeClr val="bg2">
                    <a:lumMod val="75000"/>
                  </a:schemeClr>
                </a:solidFill>
              </a:rPr>
              <a:t>gait.</a:t>
            </a:r>
            <a:endParaRPr lang="en-US" sz="1600" dirty="0">
              <a:solidFill>
                <a:schemeClr val="bg2">
                  <a:lumMod val="75000"/>
                </a:schemeClr>
              </a:solidFill>
            </a:endParaRPr>
          </a:p>
        </p:txBody>
      </p:sp>
      <p:sp>
        <p:nvSpPr>
          <p:cNvPr id="5" name="TextBox 4"/>
          <p:cNvSpPr txBox="1"/>
          <p:nvPr/>
        </p:nvSpPr>
        <p:spPr>
          <a:xfrm>
            <a:off x="9455497" y="-12358"/>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9" name="Rectangle 8"/>
          <p:cNvSpPr/>
          <p:nvPr/>
        </p:nvSpPr>
        <p:spPr>
          <a:xfrm>
            <a:off x="2704300" y="3295335"/>
            <a:ext cx="3546385" cy="36128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cs typeface="Comic Sans MS"/>
              </a:rPr>
              <a:t>Manifestation of Motor Ataxia</a:t>
            </a:r>
          </a:p>
        </p:txBody>
      </p:sp>
      <p:cxnSp>
        <p:nvCxnSpPr>
          <p:cNvPr id="10" name="Straight Connector 9"/>
          <p:cNvCxnSpPr/>
          <p:nvPr/>
        </p:nvCxnSpPr>
        <p:spPr>
          <a:xfrm flipH="1">
            <a:off x="4477474" y="3633697"/>
            <a:ext cx="18" cy="216023"/>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878565" y="3848991"/>
            <a:ext cx="1598909" cy="1457"/>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4477474" y="3848263"/>
            <a:ext cx="3196162" cy="339"/>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2878565" y="3848991"/>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object 14"/>
          <p:cNvSpPr/>
          <p:nvPr/>
        </p:nvSpPr>
        <p:spPr>
          <a:xfrm>
            <a:off x="7849593" y="1268760"/>
            <a:ext cx="3729810" cy="2579894"/>
          </a:xfrm>
          <a:prstGeom prst="rect">
            <a:avLst/>
          </a:prstGeom>
          <a:blipFill>
            <a:blip r:embed="rId2" cstate="print"/>
            <a:srcRect/>
            <a:stretch>
              <a:fillRect l="-3130" t="-2564" r="-3154" b="-2946"/>
            </a:stretch>
          </a:blipFill>
        </p:spPr>
        <p:txBody>
          <a:bodyPr wrap="square" lIns="0" tIns="0" rIns="0" bIns="0" rtlCol="0"/>
          <a:lstStyle/>
          <a:p>
            <a:endParaRPr/>
          </a:p>
        </p:txBody>
      </p:sp>
      <p:sp>
        <p:nvSpPr>
          <p:cNvPr id="17" name="Rectangle 16"/>
          <p:cNvSpPr/>
          <p:nvPr/>
        </p:nvSpPr>
        <p:spPr>
          <a:xfrm>
            <a:off x="607445" y="4021638"/>
            <a:ext cx="4542240"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cs typeface="Comic Sans MS"/>
              </a:rPr>
              <a:t>Dysmetria</a:t>
            </a:r>
            <a:endParaRPr lang="en-US" sz="1600" dirty="0">
              <a:solidFill>
                <a:schemeClr val="accent2">
                  <a:lumMod val="75000"/>
                </a:schemeClr>
              </a:solidFill>
            </a:endParaRPr>
          </a:p>
        </p:txBody>
      </p:sp>
      <p:sp>
        <p:nvSpPr>
          <p:cNvPr id="19" name="Rectangle 18"/>
          <p:cNvSpPr/>
          <p:nvPr/>
        </p:nvSpPr>
        <p:spPr>
          <a:xfrm>
            <a:off x="5374332" y="4019439"/>
            <a:ext cx="4542240"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cs typeface="Comic Sans MS"/>
              </a:rPr>
              <a:t>Kinetic (intension, action or </a:t>
            </a:r>
            <a:r>
              <a:rPr lang="en-US" sz="1600" dirty="0" smtClean="0">
                <a:solidFill>
                  <a:schemeClr val="accent2">
                    <a:lumMod val="75000"/>
                  </a:schemeClr>
                </a:solidFill>
                <a:cs typeface="Comic Sans MS"/>
              </a:rPr>
              <a:t>terminal) </a:t>
            </a:r>
            <a:r>
              <a:rPr lang="en-US" sz="1600" dirty="0">
                <a:solidFill>
                  <a:schemeClr val="accent2">
                    <a:lumMod val="75000"/>
                  </a:schemeClr>
                </a:solidFill>
                <a:cs typeface="Comic Sans MS"/>
              </a:rPr>
              <a:t>tremors</a:t>
            </a:r>
            <a:endParaRPr lang="en-US" sz="1600" dirty="0">
              <a:solidFill>
                <a:schemeClr val="accent2">
                  <a:lumMod val="75000"/>
                </a:schemeClr>
              </a:solidFill>
            </a:endParaRPr>
          </a:p>
        </p:txBody>
      </p:sp>
      <p:sp>
        <p:nvSpPr>
          <p:cNvPr id="20" name="Rectangle 19"/>
          <p:cNvSpPr/>
          <p:nvPr/>
        </p:nvSpPr>
        <p:spPr>
          <a:xfrm>
            <a:off x="605043" y="4585487"/>
            <a:ext cx="4542240" cy="16989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400" spc="-5" dirty="0">
                <a:cs typeface="Comic Sans MS"/>
              </a:rPr>
              <a:t>Inability to  control  the  distance of the motor act, which may either overshoot the intended point (=</a:t>
            </a:r>
            <a:r>
              <a:rPr lang="en-US" sz="1400" spc="-5" dirty="0" err="1">
                <a:cs typeface="Comic Sans MS"/>
              </a:rPr>
              <a:t>hypermetria</a:t>
            </a:r>
            <a:r>
              <a:rPr lang="en-US" sz="1400" spc="-5" dirty="0">
                <a:cs typeface="Comic Sans MS"/>
              </a:rPr>
              <a:t> or past pointing) or stop before it.</a:t>
            </a:r>
          </a:p>
        </p:txBody>
      </p:sp>
      <p:sp>
        <p:nvSpPr>
          <p:cNvPr id="21" name="Rectangle 20"/>
          <p:cNvSpPr/>
          <p:nvPr/>
        </p:nvSpPr>
        <p:spPr>
          <a:xfrm>
            <a:off x="5374332" y="4585487"/>
            <a:ext cx="4542240" cy="16989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89535" indent="-285750">
              <a:spcBef>
                <a:spcPts val="459"/>
              </a:spcBef>
              <a:buFont typeface="Arial" panose="020B0604020202020204" pitchFamily="34" charset="0"/>
              <a:buChar char="•"/>
            </a:pPr>
            <a:r>
              <a:rPr lang="en-US" sz="1300" spc="-5" dirty="0">
                <a:cs typeface="Comic Sans MS"/>
              </a:rPr>
              <a:t>This an oscillatory movement that appears on performing a  voluntary movement (especially at its end) but is absent at rest.</a:t>
            </a:r>
          </a:p>
          <a:p>
            <a:pPr marL="298450" marR="89535" indent="-285750">
              <a:spcBef>
                <a:spcPts val="459"/>
              </a:spcBef>
              <a:buFont typeface="Arial" panose="020B0604020202020204" pitchFamily="34" charset="0"/>
              <a:buChar char="•"/>
            </a:pPr>
            <a:r>
              <a:rPr lang="en-US" sz="1300" spc="-5" dirty="0">
                <a:cs typeface="Comic Sans MS"/>
              </a:rPr>
              <a:t>It can be demonstrated by the finger nose test.</a:t>
            </a:r>
          </a:p>
          <a:p>
            <a:pPr marL="298450" marR="89535" indent="-285750">
              <a:spcBef>
                <a:spcPts val="459"/>
              </a:spcBef>
              <a:buFont typeface="Arial" panose="020B0604020202020204" pitchFamily="34" charset="0"/>
              <a:buChar char="•"/>
            </a:pPr>
            <a:r>
              <a:rPr lang="en-US" sz="1300" spc="-5" dirty="0">
                <a:cs typeface="Comic Sans MS"/>
              </a:rPr>
              <a:t>It occurs secondary to </a:t>
            </a:r>
            <a:r>
              <a:rPr lang="en-US" sz="1300" spc="-5" dirty="0" err="1">
                <a:cs typeface="Comic Sans MS"/>
              </a:rPr>
              <a:t>dysmetria</a:t>
            </a:r>
            <a:r>
              <a:rPr lang="en-US" sz="1300" spc="-5" dirty="0">
                <a:cs typeface="Comic Sans MS"/>
              </a:rPr>
              <a:t> </a:t>
            </a:r>
            <a:r>
              <a:rPr lang="en-US" sz="1300" spc="-5" dirty="0">
                <a:solidFill>
                  <a:schemeClr val="bg1">
                    <a:lumMod val="50000"/>
                  </a:schemeClr>
                </a:solidFill>
                <a:cs typeface="Comic Sans MS"/>
              </a:rPr>
              <a:t>and is due to a series of  subconscious correction of the overshoot followed by overshoot  of the correcting </a:t>
            </a:r>
            <a:r>
              <a:rPr lang="en-US" sz="1300" spc="-5" dirty="0" smtClean="0">
                <a:solidFill>
                  <a:schemeClr val="bg1">
                    <a:lumMod val="50000"/>
                  </a:schemeClr>
                </a:solidFill>
                <a:cs typeface="Comic Sans MS"/>
              </a:rPr>
              <a:t>movements demonstrated by the finger nose test. Its </a:t>
            </a:r>
            <a:r>
              <a:rPr lang="en-US" sz="1300" spc="-5" dirty="0" err="1" smtClean="0">
                <a:solidFill>
                  <a:schemeClr val="bg1">
                    <a:lumMod val="50000"/>
                  </a:schemeClr>
                </a:solidFill>
                <a:cs typeface="Comic Sans MS"/>
              </a:rPr>
              <a:t>secondry</a:t>
            </a:r>
            <a:r>
              <a:rPr lang="en-US" sz="1300" spc="-5" dirty="0" smtClean="0">
                <a:solidFill>
                  <a:schemeClr val="bg1">
                    <a:lumMod val="50000"/>
                  </a:schemeClr>
                </a:solidFill>
                <a:cs typeface="Comic Sans MS"/>
              </a:rPr>
              <a:t> to </a:t>
            </a:r>
            <a:r>
              <a:rPr lang="en-US" sz="1300" spc="-5" dirty="0" err="1" smtClean="0">
                <a:solidFill>
                  <a:schemeClr val="bg1">
                    <a:lumMod val="50000"/>
                  </a:schemeClr>
                </a:solidFill>
                <a:cs typeface="Comic Sans MS"/>
              </a:rPr>
              <a:t>dysmetria</a:t>
            </a:r>
            <a:r>
              <a:rPr lang="en-US" sz="1300" spc="-5" dirty="0" smtClean="0">
                <a:solidFill>
                  <a:schemeClr val="bg1">
                    <a:lumMod val="50000"/>
                  </a:schemeClr>
                </a:solidFill>
                <a:cs typeface="Comic Sans MS"/>
              </a:rPr>
              <a:t>.</a:t>
            </a:r>
            <a:endParaRPr lang="en-US" sz="1300" spc="-5" dirty="0">
              <a:solidFill>
                <a:schemeClr val="bg1">
                  <a:lumMod val="50000"/>
                </a:schemeClr>
              </a:solidFill>
              <a:cs typeface="Comic Sans MS"/>
            </a:endParaRPr>
          </a:p>
        </p:txBody>
      </p:sp>
      <p:sp>
        <p:nvSpPr>
          <p:cNvPr id="6" name="Rectangle 5"/>
          <p:cNvSpPr/>
          <p:nvPr/>
        </p:nvSpPr>
        <p:spPr>
          <a:xfrm>
            <a:off x="609460" y="1207705"/>
            <a:ext cx="7240133" cy="581964"/>
          </a:xfrm>
          <a:prstGeom prst="rect">
            <a:avLst/>
          </a:prstGeom>
          <a:noFill/>
          <a:ln>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57305" y="1199071"/>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Rectangle 6"/>
          <p:cNvSpPr/>
          <p:nvPr/>
        </p:nvSpPr>
        <p:spPr>
          <a:xfrm>
            <a:off x="1183113" y="6383556"/>
            <a:ext cx="7143547" cy="338554"/>
          </a:xfrm>
          <a:prstGeom prst="rect">
            <a:avLst/>
          </a:prstGeom>
        </p:spPr>
        <p:txBody>
          <a:bodyPr wrap="square">
            <a:spAutoFit/>
          </a:bodyPr>
          <a:lstStyle/>
          <a:p>
            <a:r>
              <a:rPr lang="en-US" sz="1600" dirty="0">
                <a:solidFill>
                  <a:srgbClr val="00B050"/>
                </a:solidFill>
              </a:rPr>
              <a:t>He can keep steady on the left side and he may fall on the diseased </a:t>
            </a:r>
            <a:r>
              <a:rPr lang="en-US" sz="1600" dirty="0" smtClean="0">
                <a:solidFill>
                  <a:srgbClr val="00B050"/>
                </a:solidFill>
              </a:rPr>
              <a:t>side.</a:t>
            </a:r>
            <a:endParaRPr lang="en-US" sz="1600" dirty="0">
              <a:solidFill>
                <a:srgbClr val="00B050"/>
              </a:solidFill>
            </a:endParaRPr>
          </a:p>
        </p:txBody>
      </p:sp>
      <p:cxnSp>
        <p:nvCxnSpPr>
          <p:cNvPr id="23" name="Straight Arrow Connector 22"/>
          <p:cNvCxnSpPr/>
          <p:nvPr/>
        </p:nvCxnSpPr>
        <p:spPr>
          <a:xfrm>
            <a:off x="7673636" y="3848263"/>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046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Cerebellum (CB)</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61" y="1219200"/>
            <a:ext cx="5484951" cy="5137150"/>
          </a:xfrm>
        </p:spPr>
        <p:txBody>
          <a:bodyPr>
            <a:normAutofit/>
          </a:bodyPr>
          <a:lstStyle/>
          <a:p>
            <a:pPr marL="355600" indent="-342900">
              <a:lnSpc>
                <a:spcPct val="120000"/>
              </a:lnSpc>
              <a:buFont typeface="+mj-lt"/>
              <a:buAutoNum type="arabicPeriod"/>
              <a:tabLst>
                <a:tab pos="355600" algn="l"/>
                <a:tab pos="356235" algn="l"/>
              </a:tabLst>
            </a:pPr>
            <a:r>
              <a:rPr lang="en-US" sz="1600" dirty="0">
                <a:solidFill>
                  <a:schemeClr val="bg1">
                    <a:lumMod val="50000"/>
                  </a:schemeClr>
                </a:solidFill>
                <a:cs typeface="Comic Sans MS"/>
              </a:rPr>
              <a:t>Cerebellum is a highly folded part </a:t>
            </a:r>
            <a:r>
              <a:rPr lang="en-US" sz="1600" dirty="0" smtClean="0">
                <a:solidFill>
                  <a:schemeClr val="bg1">
                    <a:lumMod val="50000"/>
                  </a:schemeClr>
                </a:solidFill>
                <a:cs typeface="Comic Sans MS"/>
              </a:rPr>
              <a:t>of </a:t>
            </a:r>
            <a:r>
              <a:rPr lang="en-US" sz="1600" dirty="0">
                <a:solidFill>
                  <a:schemeClr val="bg1">
                    <a:lumMod val="50000"/>
                  </a:schemeClr>
                </a:solidFill>
                <a:cs typeface="Comic Sans MS"/>
              </a:rPr>
              <a:t>the brain, lies underneath the </a:t>
            </a:r>
            <a:r>
              <a:rPr lang="en-US" sz="1600" dirty="0" smtClean="0">
                <a:solidFill>
                  <a:schemeClr val="bg1">
                    <a:lumMod val="50000"/>
                  </a:schemeClr>
                </a:solidFill>
                <a:cs typeface="Comic Sans MS"/>
              </a:rPr>
              <a:t>occipital </a:t>
            </a:r>
            <a:r>
              <a:rPr lang="en-US" sz="1600" dirty="0">
                <a:solidFill>
                  <a:schemeClr val="bg1">
                    <a:lumMod val="50000"/>
                  </a:schemeClr>
                </a:solidFill>
                <a:cs typeface="Comic Sans MS"/>
              </a:rPr>
              <a:t>lobe of the </a:t>
            </a:r>
            <a:r>
              <a:rPr lang="en-US" sz="1600" dirty="0" smtClean="0">
                <a:solidFill>
                  <a:schemeClr val="bg1">
                    <a:lumMod val="50000"/>
                  </a:schemeClr>
                </a:solidFill>
                <a:cs typeface="Comic Sans MS"/>
              </a:rPr>
              <a:t>cortex.</a:t>
            </a:r>
          </a:p>
          <a:p>
            <a:pPr marL="355600" indent="-342900">
              <a:lnSpc>
                <a:spcPct val="120000"/>
              </a:lnSpc>
              <a:buFont typeface="+mj-lt"/>
              <a:buAutoNum type="arabicPeriod"/>
              <a:tabLst>
                <a:tab pos="355600" algn="l"/>
                <a:tab pos="356235" algn="l"/>
              </a:tabLst>
            </a:pPr>
            <a:endParaRPr lang="en-US" sz="300" dirty="0">
              <a:solidFill>
                <a:schemeClr val="bg1">
                  <a:lumMod val="50000"/>
                </a:schemeClr>
              </a:solidFill>
              <a:cs typeface="Comic Sans MS"/>
            </a:endParaRPr>
          </a:p>
          <a:p>
            <a:pPr marL="355600" indent="-342900">
              <a:lnSpc>
                <a:spcPct val="120000"/>
              </a:lnSpc>
              <a:buFont typeface="+mj-lt"/>
              <a:buAutoNum type="arabicPeriod"/>
              <a:tabLst>
                <a:tab pos="355600" algn="l"/>
                <a:tab pos="356235" algn="l"/>
              </a:tabLst>
            </a:pPr>
            <a:r>
              <a:rPr lang="en-US" sz="1600" dirty="0">
                <a:cs typeface="Comic Sans MS"/>
              </a:rPr>
              <a:t>	Occupies a </a:t>
            </a:r>
            <a:r>
              <a:rPr lang="en-US" sz="1600" dirty="0" smtClean="0">
                <a:cs typeface="Comic Sans MS"/>
              </a:rPr>
              <a:t>prominent </a:t>
            </a:r>
            <a:r>
              <a:rPr lang="en-US" sz="1600" dirty="0">
                <a:cs typeface="Comic Sans MS"/>
              </a:rPr>
              <a:t>position </a:t>
            </a:r>
            <a:r>
              <a:rPr lang="en-US" sz="1600" dirty="0" smtClean="0">
                <a:cs typeface="Comic Sans MS"/>
              </a:rPr>
              <a:t>beside </a:t>
            </a:r>
            <a:r>
              <a:rPr lang="en-US" sz="1600" dirty="0">
                <a:cs typeface="Comic Sans MS"/>
              </a:rPr>
              <a:t>the main sensory and  motor systems in the brain </a:t>
            </a:r>
            <a:r>
              <a:rPr lang="en-US" sz="1600" dirty="0" smtClean="0">
                <a:cs typeface="Comic Sans MS"/>
              </a:rPr>
              <a:t>stem.</a:t>
            </a:r>
          </a:p>
          <a:p>
            <a:pPr marL="355600" indent="-342900">
              <a:lnSpc>
                <a:spcPct val="120000"/>
              </a:lnSpc>
              <a:buFont typeface="+mj-lt"/>
              <a:buAutoNum type="arabicPeriod"/>
              <a:tabLst>
                <a:tab pos="355600" algn="l"/>
                <a:tab pos="356235" algn="l"/>
              </a:tabLst>
            </a:pPr>
            <a:endParaRPr lang="en-US" sz="300" dirty="0" smtClean="0">
              <a:cs typeface="Comic Sans MS"/>
            </a:endParaRPr>
          </a:p>
          <a:p>
            <a:pPr marL="355600" indent="-342900">
              <a:lnSpc>
                <a:spcPct val="120000"/>
              </a:lnSpc>
              <a:buFont typeface="+mj-lt"/>
              <a:buAutoNum type="arabicPeriod"/>
              <a:tabLst>
                <a:tab pos="355600" algn="l"/>
                <a:tab pos="356235" algn="l"/>
              </a:tabLst>
            </a:pPr>
            <a:r>
              <a:rPr lang="en-US" sz="1600" spc="-5" dirty="0" smtClean="0">
                <a:cs typeface="Cambria"/>
              </a:rPr>
              <a:t>It </a:t>
            </a:r>
            <a:r>
              <a:rPr lang="en-US" sz="1600" dirty="0">
                <a:cs typeface="Comic Sans MS"/>
              </a:rPr>
              <a:t>is connected </a:t>
            </a:r>
            <a:r>
              <a:rPr lang="en-US" sz="1600" dirty="0" smtClean="0">
                <a:cs typeface="Comic Sans MS"/>
              </a:rPr>
              <a:t>or attached to </a:t>
            </a:r>
            <a:r>
              <a:rPr lang="en-US" sz="1600" dirty="0">
                <a:cs typeface="Comic Sans MS"/>
              </a:rPr>
              <a:t>the brain stem on each side </a:t>
            </a:r>
            <a:r>
              <a:rPr lang="en-US" sz="1600" spc="-15" dirty="0" smtClean="0">
                <a:cs typeface="Cambria"/>
              </a:rPr>
              <a:t>by </a:t>
            </a:r>
            <a:r>
              <a:rPr lang="en-US" sz="1600" b="1" spc="-5" dirty="0">
                <a:solidFill>
                  <a:schemeClr val="accent4">
                    <a:lumMod val="75000"/>
                  </a:schemeClr>
                </a:solidFill>
                <a:cs typeface="Cambria"/>
              </a:rPr>
              <a:t>three</a:t>
            </a:r>
            <a:r>
              <a:rPr lang="en-US" sz="1600" b="1" spc="-5" dirty="0">
                <a:solidFill>
                  <a:srgbClr val="DA1F28"/>
                </a:solidFill>
                <a:cs typeface="Cambria"/>
              </a:rPr>
              <a:t> </a:t>
            </a:r>
            <a:r>
              <a:rPr lang="en-US" sz="1600" b="1" spc="-5" dirty="0">
                <a:solidFill>
                  <a:srgbClr val="FF0000"/>
                </a:solidFill>
                <a:cs typeface="Cambria"/>
              </a:rPr>
              <a:t>cerebellar</a:t>
            </a:r>
            <a:r>
              <a:rPr lang="en-US" sz="1600" b="1" spc="-90" dirty="0">
                <a:solidFill>
                  <a:srgbClr val="FF0000"/>
                </a:solidFill>
                <a:cs typeface="Cambria"/>
              </a:rPr>
              <a:t> </a:t>
            </a:r>
            <a:r>
              <a:rPr lang="en-US" sz="1600" b="1" dirty="0">
                <a:solidFill>
                  <a:srgbClr val="FF0000"/>
                </a:solidFill>
                <a:cs typeface="Cambria"/>
              </a:rPr>
              <a:t>peduncles</a:t>
            </a:r>
            <a:r>
              <a:rPr lang="en-US" sz="1600" dirty="0">
                <a:solidFill>
                  <a:srgbClr val="FF0000"/>
                </a:solidFill>
                <a:cs typeface="Cambria"/>
              </a:rPr>
              <a:t>:  </a:t>
            </a:r>
            <a:r>
              <a:rPr lang="en-US" sz="1600" dirty="0" smtClean="0">
                <a:solidFill>
                  <a:schemeClr val="accent4">
                    <a:lumMod val="75000"/>
                  </a:schemeClr>
                </a:solidFill>
                <a:cs typeface="Cambria"/>
              </a:rPr>
              <a:t>(1)</a:t>
            </a:r>
            <a:r>
              <a:rPr lang="en-US" sz="1600" b="1" spc="-5" dirty="0" smtClean="0">
                <a:solidFill>
                  <a:schemeClr val="bg2">
                    <a:lumMod val="75000"/>
                  </a:schemeClr>
                </a:solidFill>
                <a:cs typeface="Cambria"/>
              </a:rPr>
              <a:t>superior</a:t>
            </a:r>
            <a:r>
              <a:rPr lang="en-US" sz="1600" spc="-5" dirty="0">
                <a:solidFill>
                  <a:schemeClr val="bg2">
                    <a:lumMod val="75000"/>
                  </a:schemeClr>
                </a:solidFill>
                <a:cs typeface="Cambria"/>
              </a:rPr>
              <a:t>, </a:t>
            </a:r>
            <a:r>
              <a:rPr lang="en-US" sz="1600" spc="-5" dirty="0" smtClean="0">
                <a:solidFill>
                  <a:schemeClr val="accent4">
                    <a:lumMod val="75000"/>
                  </a:schemeClr>
                </a:solidFill>
                <a:cs typeface="Cambria"/>
              </a:rPr>
              <a:t>(2)</a:t>
            </a:r>
            <a:r>
              <a:rPr lang="en-US" sz="1600" b="1" dirty="0" smtClean="0">
                <a:solidFill>
                  <a:schemeClr val="bg2">
                    <a:lumMod val="75000"/>
                  </a:schemeClr>
                </a:solidFill>
                <a:cs typeface="Cambria"/>
              </a:rPr>
              <a:t>middle </a:t>
            </a:r>
            <a:r>
              <a:rPr lang="en-US" sz="1600" dirty="0" smtClean="0">
                <a:solidFill>
                  <a:schemeClr val="bg2">
                    <a:lumMod val="75000"/>
                  </a:schemeClr>
                </a:solidFill>
                <a:cs typeface="Cambria"/>
              </a:rPr>
              <a:t>and </a:t>
            </a:r>
            <a:r>
              <a:rPr lang="en-US" sz="1600" dirty="0" smtClean="0">
                <a:solidFill>
                  <a:schemeClr val="accent4">
                    <a:lumMod val="75000"/>
                  </a:schemeClr>
                </a:solidFill>
                <a:cs typeface="Cambria"/>
              </a:rPr>
              <a:t>(3)</a:t>
            </a:r>
            <a:r>
              <a:rPr lang="en-US" sz="1600" spc="-100" dirty="0" smtClean="0">
                <a:solidFill>
                  <a:schemeClr val="accent4">
                    <a:lumMod val="75000"/>
                  </a:schemeClr>
                </a:solidFill>
                <a:cs typeface="Cambria"/>
              </a:rPr>
              <a:t> </a:t>
            </a:r>
            <a:r>
              <a:rPr lang="en-US" sz="1600" b="1" spc="-15" dirty="0">
                <a:solidFill>
                  <a:schemeClr val="bg2">
                    <a:lumMod val="75000"/>
                  </a:schemeClr>
                </a:solidFill>
                <a:cs typeface="Cambria"/>
              </a:rPr>
              <a:t>inferior</a:t>
            </a:r>
            <a:r>
              <a:rPr lang="en-US" sz="1600" b="1" spc="-15" dirty="0" smtClean="0">
                <a:cs typeface="Cambria"/>
              </a:rPr>
              <a:t>.</a:t>
            </a:r>
          </a:p>
          <a:p>
            <a:pPr marL="355600" indent="-342900">
              <a:lnSpc>
                <a:spcPct val="120000"/>
              </a:lnSpc>
              <a:buFont typeface="+mj-lt"/>
              <a:buAutoNum type="arabicPeriod"/>
              <a:tabLst>
                <a:tab pos="355600" algn="l"/>
                <a:tab pos="356235" algn="l"/>
              </a:tabLst>
            </a:pPr>
            <a:endParaRPr lang="en-US" sz="300" b="1" spc="-15" dirty="0" smtClean="0">
              <a:cs typeface="Cambria"/>
            </a:endParaRPr>
          </a:p>
          <a:p>
            <a:pPr marL="355600" indent="-342900">
              <a:lnSpc>
                <a:spcPct val="120000"/>
              </a:lnSpc>
              <a:buFont typeface="+mj-lt"/>
              <a:buAutoNum type="arabicPeriod"/>
              <a:tabLst>
                <a:tab pos="355600" algn="l"/>
                <a:tab pos="356235" algn="l"/>
              </a:tabLst>
            </a:pPr>
            <a:r>
              <a:rPr lang="en-US" sz="1600" spc="-5" dirty="0">
                <a:solidFill>
                  <a:schemeClr val="bg1">
                    <a:lumMod val="50000"/>
                  </a:schemeClr>
                </a:solidFill>
                <a:cs typeface="Comic Sans MS"/>
              </a:rPr>
              <a:t>It consists of two connected </a:t>
            </a:r>
            <a:r>
              <a:rPr lang="en-US" sz="1600" spc="-5" dirty="0" smtClean="0">
                <a:solidFill>
                  <a:schemeClr val="bg1">
                    <a:lumMod val="50000"/>
                  </a:schemeClr>
                </a:solidFill>
                <a:cs typeface="Comic Sans MS"/>
              </a:rPr>
              <a:t>hemispheres </a:t>
            </a:r>
            <a:r>
              <a:rPr lang="en-US" sz="1600" spc="-5" dirty="0">
                <a:solidFill>
                  <a:schemeClr val="bg1">
                    <a:lumMod val="50000"/>
                  </a:schemeClr>
                </a:solidFill>
                <a:cs typeface="Comic Sans MS"/>
              </a:rPr>
              <a:t>(</a:t>
            </a:r>
            <a:r>
              <a:rPr lang="en-US" sz="1600" spc="-5" dirty="0" smtClean="0">
                <a:solidFill>
                  <a:schemeClr val="bg1">
                    <a:lumMod val="50000"/>
                  </a:schemeClr>
                </a:solidFill>
                <a:cs typeface="Comic Sans MS"/>
              </a:rPr>
              <a:t>cerebellar </a:t>
            </a:r>
            <a:r>
              <a:rPr lang="en-US" sz="1600" spc="-5" dirty="0">
                <a:solidFill>
                  <a:schemeClr val="bg1">
                    <a:lumMod val="50000"/>
                  </a:schemeClr>
                </a:solidFill>
                <a:cs typeface="Comic Sans MS"/>
              </a:rPr>
              <a:t>hemispheres connected by vermis</a:t>
            </a:r>
            <a:r>
              <a:rPr lang="en-US" sz="1600" spc="-5" dirty="0" smtClean="0">
                <a:solidFill>
                  <a:schemeClr val="bg1">
                    <a:lumMod val="50000"/>
                  </a:schemeClr>
                </a:solidFill>
                <a:cs typeface="Comic Sans MS"/>
              </a:rPr>
              <a:t>).</a:t>
            </a:r>
          </a:p>
          <a:p>
            <a:pPr marL="355600" indent="-342900">
              <a:lnSpc>
                <a:spcPct val="120000"/>
              </a:lnSpc>
              <a:buFont typeface="+mj-lt"/>
              <a:buAutoNum type="arabicPeriod"/>
              <a:tabLst>
                <a:tab pos="355600" algn="l"/>
                <a:tab pos="356235" algn="l"/>
              </a:tabLst>
            </a:pPr>
            <a:endParaRPr lang="en-US" sz="300" spc="-5" dirty="0">
              <a:solidFill>
                <a:schemeClr val="bg1">
                  <a:lumMod val="50000"/>
                </a:schemeClr>
              </a:solidFill>
              <a:cs typeface="Comic Sans MS"/>
            </a:endParaRPr>
          </a:p>
          <a:p>
            <a:pPr marL="355600" indent="-342900">
              <a:lnSpc>
                <a:spcPct val="120000"/>
              </a:lnSpc>
              <a:buFont typeface="+mj-lt"/>
              <a:buAutoNum type="arabicPeriod"/>
              <a:tabLst>
                <a:tab pos="355600" algn="l"/>
                <a:tab pos="356235" algn="l"/>
              </a:tabLst>
            </a:pPr>
            <a:r>
              <a:rPr lang="en-US" sz="1600" spc="-5" dirty="0">
                <a:solidFill>
                  <a:schemeClr val="bg1">
                    <a:lumMod val="50000"/>
                  </a:schemeClr>
                </a:solidFill>
                <a:cs typeface="Comic Sans MS"/>
              </a:rPr>
              <a:t>Each hemisphere controls the same </a:t>
            </a:r>
            <a:r>
              <a:rPr lang="en-US" sz="1600" spc="-5" dirty="0" smtClean="0">
                <a:solidFill>
                  <a:schemeClr val="bg1">
                    <a:lumMod val="50000"/>
                  </a:schemeClr>
                </a:solidFill>
                <a:cs typeface="Comic Sans MS"/>
              </a:rPr>
              <a:t>side </a:t>
            </a:r>
            <a:r>
              <a:rPr lang="en-US" sz="1600" spc="-5" dirty="0">
                <a:solidFill>
                  <a:schemeClr val="bg1">
                    <a:lumMod val="50000"/>
                  </a:schemeClr>
                </a:solidFill>
                <a:cs typeface="Comic Sans MS"/>
              </a:rPr>
              <a:t>(ipsilateral) of the body  (unlike the cerebral cortex</a:t>
            </a:r>
            <a:r>
              <a:rPr lang="en-US" sz="1600" spc="-5" dirty="0" smtClean="0">
                <a:solidFill>
                  <a:schemeClr val="bg1">
                    <a:lumMod val="50000"/>
                  </a:schemeClr>
                </a:solidFill>
                <a:cs typeface="Comic Sans MS"/>
              </a:rPr>
              <a:t>).</a:t>
            </a:r>
          </a:p>
          <a:p>
            <a:pPr marL="355600" indent="-342900">
              <a:lnSpc>
                <a:spcPct val="120000"/>
              </a:lnSpc>
              <a:buFont typeface="+mj-lt"/>
              <a:buAutoNum type="arabicPeriod"/>
              <a:tabLst>
                <a:tab pos="355600" algn="l"/>
                <a:tab pos="356235" algn="l"/>
              </a:tabLst>
            </a:pPr>
            <a:endParaRPr lang="en-US" sz="300" spc="-5" dirty="0">
              <a:solidFill>
                <a:schemeClr val="bg1">
                  <a:lumMod val="50000"/>
                </a:schemeClr>
              </a:solidFill>
              <a:cs typeface="Comic Sans MS"/>
            </a:endParaRPr>
          </a:p>
          <a:p>
            <a:pPr marL="355600" indent="-342900">
              <a:lnSpc>
                <a:spcPct val="120000"/>
              </a:lnSpc>
              <a:buFont typeface="+mj-lt"/>
              <a:buAutoNum type="arabicPeriod"/>
              <a:tabLst>
                <a:tab pos="355600" algn="l"/>
                <a:tab pos="356235" algn="l"/>
              </a:tabLst>
            </a:pPr>
            <a:r>
              <a:rPr lang="en-US" sz="1600" spc="-5" dirty="0">
                <a:cs typeface="Comic Sans MS"/>
              </a:rPr>
              <a:t>Various fibers inter and leave the </a:t>
            </a:r>
            <a:r>
              <a:rPr lang="en-US" sz="1600" spc="-5" dirty="0" smtClean="0">
                <a:cs typeface="Comic Sans MS"/>
              </a:rPr>
              <a:t>cerebellum </a:t>
            </a:r>
            <a:r>
              <a:rPr lang="en-US" sz="1600" spc="-5" dirty="0">
                <a:cs typeface="Comic Sans MS"/>
              </a:rPr>
              <a:t>through these </a:t>
            </a:r>
            <a:r>
              <a:rPr lang="en-US" sz="1600" spc="-5" dirty="0" smtClean="0">
                <a:cs typeface="Comic Sans MS"/>
              </a:rPr>
              <a:t>peduncles</a:t>
            </a:r>
            <a:r>
              <a:rPr lang="en-US" sz="1600" spc="-5" dirty="0">
                <a:cs typeface="Comic Sans MS"/>
              </a:rPr>
              <a:t>.</a:t>
            </a:r>
          </a:p>
          <a:p>
            <a:pPr marL="355600" indent="-342900">
              <a:lnSpc>
                <a:spcPct val="120000"/>
              </a:lnSpc>
              <a:buFont typeface="+mj-lt"/>
              <a:buAutoNum type="arabicPeriod"/>
              <a:tabLst>
                <a:tab pos="355600" algn="l"/>
                <a:tab pos="356235" algn="l"/>
              </a:tabLst>
            </a:pPr>
            <a:endParaRPr lang="en-US" sz="1600" dirty="0">
              <a:cs typeface="Calibri"/>
            </a:endParaRPr>
          </a:p>
          <a:p>
            <a:pPr marL="355600" indent="-342900">
              <a:lnSpc>
                <a:spcPct val="120000"/>
              </a:lnSpc>
              <a:buFont typeface="+mj-lt"/>
              <a:buAutoNum type="arabicPeriod"/>
              <a:tabLst>
                <a:tab pos="355600" algn="l"/>
                <a:tab pos="356235" algn="l"/>
              </a:tabLst>
            </a:pPr>
            <a:endParaRPr lang="en-US" sz="1600" dirty="0">
              <a:cs typeface="Cambria"/>
            </a:endParaRPr>
          </a:p>
          <a:p>
            <a:pPr marL="355600" indent="-342900">
              <a:lnSpc>
                <a:spcPct val="120000"/>
              </a:lnSpc>
              <a:buFont typeface="+mj-lt"/>
              <a:buAutoNum type="arabicPeriod"/>
              <a:tabLst>
                <a:tab pos="355600" algn="l"/>
                <a:tab pos="356235" algn="l"/>
              </a:tabLst>
            </a:pPr>
            <a:endParaRPr lang="en-US" sz="1600" dirty="0">
              <a:cs typeface="Comic Sans MS"/>
            </a:endParaRPr>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Content Placeholder 3"/>
          <p:cNvSpPr txBox="1">
            <a:spLocks/>
          </p:cNvSpPr>
          <p:nvPr/>
        </p:nvSpPr>
        <p:spPr>
          <a:xfrm>
            <a:off x="6094412" y="1412776"/>
            <a:ext cx="5484951" cy="4981674"/>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355600" indent="-342900" defTabSz="914400">
              <a:lnSpc>
                <a:spcPct val="150000"/>
              </a:lnSpc>
              <a:buFont typeface="+mj-lt"/>
              <a:buAutoNum type="arabicPeriod"/>
              <a:tabLst>
                <a:tab pos="355600" algn="l"/>
                <a:tab pos="356235" algn="l"/>
              </a:tabLst>
            </a:pPr>
            <a:r>
              <a:rPr lang="en-US" sz="1600" dirty="0" smtClean="0">
                <a:solidFill>
                  <a:schemeClr val="accent2">
                    <a:lumMod val="75000"/>
                  </a:schemeClr>
                </a:solidFill>
                <a:cs typeface="Comic Sans MS"/>
              </a:rPr>
              <a:t>Cerebellum</a:t>
            </a:r>
            <a:r>
              <a:rPr lang="en-US" sz="1600" dirty="0" smtClean="0">
                <a:cs typeface="Comic Sans MS"/>
              </a:rPr>
              <a:t> </a:t>
            </a:r>
            <a:r>
              <a:rPr lang="en-US" sz="1600" dirty="0">
                <a:cs typeface="Comic Sans MS"/>
              </a:rPr>
              <a:t>is derived from a Latin word </a:t>
            </a:r>
            <a:r>
              <a:rPr lang="en-US" sz="1600" dirty="0" smtClean="0">
                <a:cs typeface="Comic Sans MS"/>
              </a:rPr>
              <a:t>means "little </a:t>
            </a:r>
            <a:r>
              <a:rPr lang="en-US" sz="1600" dirty="0">
                <a:cs typeface="Comic Sans MS"/>
              </a:rPr>
              <a:t>brain.“ Cerebellum is the largest part of the hind brain, </a:t>
            </a:r>
            <a:r>
              <a:rPr lang="en-US" sz="1600" dirty="0" smtClean="0">
                <a:cs typeface="Comic Sans MS"/>
              </a:rPr>
              <a:t>lies behind </a:t>
            </a:r>
            <a:r>
              <a:rPr lang="en-US" sz="1600" dirty="0">
                <a:cs typeface="Comic Sans MS"/>
              </a:rPr>
              <a:t>the pons and medulla Oblongata</a:t>
            </a:r>
            <a:r>
              <a:rPr lang="en-US" sz="1600" dirty="0" smtClean="0">
                <a:cs typeface="Comic Sans MS"/>
              </a:rPr>
              <a:t>.</a:t>
            </a:r>
            <a:endParaRPr lang="en-US" sz="300" dirty="0">
              <a:cs typeface="Comic Sans MS"/>
            </a:endParaRPr>
          </a:p>
          <a:p>
            <a:pPr marL="355600" indent="-342900" defTabSz="914400">
              <a:lnSpc>
                <a:spcPct val="150000"/>
              </a:lnSpc>
              <a:buFont typeface="+mj-lt"/>
              <a:buAutoNum type="arabicPeriod"/>
              <a:tabLst>
                <a:tab pos="355600" algn="l"/>
                <a:tab pos="356235" algn="l"/>
              </a:tabLst>
            </a:pPr>
            <a:r>
              <a:rPr lang="en-US" sz="1600" dirty="0" smtClean="0">
                <a:solidFill>
                  <a:schemeClr val="accent2">
                    <a:lumMod val="75000"/>
                  </a:schemeClr>
                </a:solidFill>
                <a:cs typeface="Comic Sans MS"/>
              </a:rPr>
              <a:t>Shape</a:t>
            </a:r>
            <a:r>
              <a:rPr lang="en-US" sz="1600" dirty="0">
                <a:solidFill>
                  <a:schemeClr val="accent2">
                    <a:lumMod val="75000"/>
                  </a:schemeClr>
                </a:solidFill>
                <a:cs typeface="Comic Sans MS"/>
              </a:rPr>
              <a:t>: </a:t>
            </a:r>
            <a:r>
              <a:rPr lang="en-US" sz="1600" dirty="0">
                <a:cs typeface="Comic Sans MS"/>
              </a:rPr>
              <a:t>Oval shaped, with an approximate weight is </a:t>
            </a:r>
            <a:r>
              <a:rPr lang="en-US" sz="1600" dirty="0">
                <a:solidFill>
                  <a:schemeClr val="accent4">
                    <a:lumMod val="75000"/>
                  </a:schemeClr>
                </a:solidFill>
                <a:cs typeface="Comic Sans MS"/>
              </a:rPr>
              <a:t>150</a:t>
            </a:r>
            <a:r>
              <a:rPr lang="en-US" sz="1600" dirty="0">
                <a:cs typeface="Comic Sans MS"/>
              </a:rPr>
              <a:t> </a:t>
            </a:r>
            <a:r>
              <a:rPr lang="en-US" sz="1600" dirty="0" smtClean="0">
                <a:cs typeface="Comic Sans MS"/>
              </a:rPr>
              <a:t>gm.</a:t>
            </a:r>
            <a:endParaRPr lang="en-US" sz="1600" dirty="0">
              <a:cs typeface="Comic Sans MS"/>
            </a:endParaRPr>
          </a:p>
          <a:p>
            <a:pPr marL="355600" indent="-342900" defTabSz="914400">
              <a:lnSpc>
                <a:spcPct val="150000"/>
              </a:lnSpc>
              <a:buFont typeface="+mj-lt"/>
              <a:buAutoNum type="arabicPeriod"/>
              <a:tabLst>
                <a:tab pos="355600" algn="l"/>
                <a:tab pos="356235" algn="l"/>
              </a:tabLst>
            </a:pPr>
            <a:r>
              <a:rPr lang="en-US" sz="1600" dirty="0" smtClean="0">
                <a:solidFill>
                  <a:schemeClr val="accent2">
                    <a:lumMod val="75000"/>
                  </a:schemeClr>
                </a:solidFill>
                <a:cs typeface="Comic Sans MS"/>
              </a:rPr>
              <a:t>Location</a:t>
            </a:r>
            <a:r>
              <a:rPr lang="en-US" sz="1600" dirty="0">
                <a:solidFill>
                  <a:schemeClr val="accent2">
                    <a:lumMod val="75000"/>
                  </a:schemeClr>
                </a:solidFill>
                <a:cs typeface="Comic Sans MS"/>
              </a:rPr>
              <a:t>: </a:t>
            </a:r>
            <a:r>
              <a:rPr lang="en-US" sz="1600" dirty="0">
                <a:cs typeface="Comic Sans MS"/>
              </a:rPr>
              <a:t>Situated in the posterior cranial </a:t>
            </a:r>
            <a:r>
              <a:rPr lang="en-US" sz="1600" dirty="0" smtClean="0">
                <a:cs typeface="Comic Sans MS"/>
              </a:rPr>
              <a:t>fossa.</a:t>
            </a:r>
            <a:endParaRPr lang="en-US" sz="1600" dirty="0">
              <a:cs typeface="Comic Sans MS"/>
            </a:endParaRPr>
          </a:p>
          <a:p>
            <a:pPr marL="355600" indent="-342900" defTabSz="914400">
              <a:lnSpc>
                <a:spcPct val="150000"/>
              </a:lnSpc>
              <a:buFont typeface="+mj-lt"/>
              <a:buAutoNum type="arabicPeriod"/>
              <a:tabLst>
                <a:tab pos="355600" algn="l"/>
                <a:tab pos="356235" algn="l"/>
              </a:tabLst>
            </a:pPr>
            <a:r>
              <a:rPr lang="en-US" sz="1600" dirty="0" smtClean="0">
                <a:solidFill>
                  <a:schemeClr val="accent2">
                    <a:lumMod val="75000"/>
                  </a:schemeClr>
                </a:solidFill>
                <a:cs typeface="Comic Sans MS"/>
              </a:rPr>
              <a:t>Anteriorly</a:t>
            </a:r>
            <a:r>
              <a:rPr lang="en-US" sz="1600" dirty="0">
                <a:solidFill>
                  <a:schemeClr val="accent2">
                    <a:lumMod val="75000"/>
                  </a:schemeClr>
                </a:solidFill>
                <a:cs typeface="Comic Sans MS"/>
              </a:rPr>
              <a:t>: </a:t>
            </a:r>
            <a:r>
              <a:rPr lang="en-US" sz="1600" dirty="0">
                <a:solidFill>
                  <a:schemeClr val="accent4">
                    <a:lumMod val="75000"/>
                  </a:schemeClr>
                </a:solidFill>
                <a:cs typeface="Comic Sans MS"/>
              </a:rPr>
              <a:t>4</a:t>
            </a:r>
            <a:r>
              <a:rPr lang="en-US" sz="1600" baseline="30000" dirty="0">
                <a:solidFill>
                  <a:schemeClr val="accent4">
                    <a:lumMod val="75000"/>
                  </a:schemeClr>
                </a:solidFill>
                <a:cs typeface="Comic Sans MS"/>
              </a:rPr>
              <a:t>th</a:t>
            </a:r>
            <a:r>
              <a:rPr lang="en-US" sz="1600" dirty="0">
                <a:cs typeface="Comic Sans MS"/>
              </a:rPr>
              <a:t> ventricle, pons, and medulla </a:t>
            </a:r>
            <a:r>
              <a:rPr lang="en-US" sz="1600" dirty="0" smtClean="0">
                <a:cs typeface="Comic Sans MS"/>
              </a:rPr>
              <a:t>oblongata.</a:t>
            </a:r>
            <a:endParaRPr lang="en-US" sz="1600" dirty="0">
              <a:cs typeface="Comic Sans MS"/>
            </a:endParaRPr>
          </a:p>
          <a:p>
            <a:pPr marL="355600" indent="-342900" defTabSz="914400">
              <a:lnSpc>
                <a:spcPct val="150000"/>
              </a:lnSpc>
              <a:buFont typeface="+mj-lt"/>
              <a:buAutoNum type="arabicPeriod"/>
              <a:tabLst>
                <a:tab pos="355600" algn="l"/>
                <a:tab pos="356235" algn="l"/>
              </a:tabLst>
            </a:pPr>
            <a:r>
              <a:rPr lang="en-US" sz="1600" dirty="0" err="1" smtClean="0">
                <a:solidFill>
                  <a:schemeClr val="accent2">
                    <a:lumMod val="75000"/>
                  </a:schemeClr>
                </a:solidFill>
                <a:cs typeface="Comic Sans MS"/>
              </a:rPr>
              <a:t>Superiorily</a:t>
            </a:r>
            <a:r>
              <a:rPr lang="en-US" sz="1600" dirty="0">
                <a:solidFill>
                  <a:schemeClr val="accent2">
                    <a:lumMod val="75000"/>
                  </a:schemeClr>
                </a:solidFill>
                <a:cs typeface="Comic Sans MS"/>
              </a:rPr>
              <a:t>: </a:t>
            </a:r>
            <a:r>
              <a:rPr lang="en-US" sz="1600" dirty="0">
                <a:cs typeface="Comic Sans MS"/>
              </a:rPr>
              <a:t>Covered by tentorium </a:t>
            </a:r>
            <a:r>
              <a:rPr lang="en-US" sz="1600" dirty="0" err="1" smtClean="0">
                <a:cs typeface="Comic Sans MS"/>
              </a:rPr>
              <a:t>cerebelli</a:t>
            </a:r>
            <a:r>
              <a:rPr lang="en-US" sz="1600" dirty="0" smtClean="0">
                <a:cs typeface="Comic Sans MS"/>
              </a:rPr>
              <a:t>.</a:t>
            </a:r>
            <a:endParaRPr lang="en-US" sz="1600" dirty="0">
              <a:cs typeface="Comic Sans MS"/>
            </a:endParaRPr>
          </a:p>
          <a:p>
            <a:pPr marL="355600" indent="-342900" defTabSz="914400">
              <a:lnSpc>
                <a:spcPct val="150000"/>
              </a:lnSpc>
              <a:buFont typeface="+mj-lt"/>
              <a:buAutoNum type="arabicPeriod"/>
              <a:tabLst>
                <a:tab pos="355600" algn="l"/>
                <a:tab pos="356235" algn="l"/>
              </a:tabLst>
            </a:pPr>
            <a:r>
              <a:rPr lang="en-US" sz="1600" dirty="0" err="1" smtClean="0">
                <a:solidFill>
                  <a:schemeClr val="accent2">
                    <a:lumMod val="75000"/>
                  </a:schemeClr>
                </a:solidFill>
                <a:cs typeface="Comic Sans MS"/>
              </a:rPr>
              <a:t>Posterio</a:t>
            </a:r>
            <a:r>
              <a:rPr lang="en-US" sz="1600" dirty="0" smtClean="0">
                <a:solidFill>
                  <a:schemeClr val="accent2">
                    <a:lumMod val="75000"/>
                  </a:schemeClr>
                </a:solidFill>
                <a:cs typeface="Comic Sans MS"/>
              </a:rPr>
              <a:t>-inferiorly</a:t>
            </a:r>
            <a:r>
              <a:rPr lang="en-US" sz="1600" dirty="0">
                <a:solidFill>
                  <a:schemeClr val="accent2">
                    <a:lumMod val="75000"/>
                  </a:schemeClr>
                </a:solidFill>
                <a:cs typeface="Comic Sans MS"/>
              </a:rPr>
              <a:t>: </a:t>
            </a:r>
            <a:r>
              <a:rPr lang="en-US" sz="1600" dirty="0">
                <a:cs typeface="Comic Sans MS"/>
              </a:rPr>
              <a:t>Squamous </a:t>
            </a:r>
            <a:r>
              <a:rPr lang="en-US" sz="1600" dirty="0" smtClean="0">
                <a:cs typeface="Comic Sans MS"/>
              </a:rPr>
              <a:t>occipital.</a:t>
            </a:r>
            <a:endParaRPr lang="en-US" sz="1600" dirty="0" smtClean="0">
              <a:cs typeface="Calibri"/>
            </a:endParaRPr>
          </a:p>
          <a:p>
            <a:pPr marL="355600" indent="-342900" defTabSz="914400">
              <a:lnSpc>
                <a:spcPct val="150000"/>
              </a:lnSpc>
              <a:buFont typeface="+mj-lt"/>
              <a:buAutoNum type="arabicPeriod"/>
              <a:tabLst>
                <a:tab pos="355600" algn="l"/>
                <a:tab pos="356235" algn="l"/>
              </a:tabLst>
            </a:pPr>
            <a:endParaRPr lang="en-US" sz="1600" dirty="0" smtClean="0">
              <a:cs typeface="Cambria"/>
            </a:endParaRPr>
          </a:p>
          <a:p>
            <a:pPr marL="355600" indent="-342900" defTabSz="914400">
              <a:lnSpc>
                <a:spcPct val="150000"/>
              </a:lnSpc>
              <a:buFont typeface="+mj-lt"/>
              <a:buAutoNum type="arabicPeriod"/>
              <a:tabLst>
                <a:tab pos="355600" algn="l"/>
                <a:tab pos="356235" algn="l"/>
              </a:tabLst>
            </a:pPr>
            <a:endParaRPr lang="en-US" sz="1600" dirty="0">
              <a:cs typeface="Comic Sans M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1" y="1140143"/>
            <a:ext cx="26209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93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5" name="TextBox 4"/>
          <p:cNvSpPr txBox="1"/>
          <p:nvPr/>
        </p:nvSpPr>
        <p:spPr>
          <a:xfrm>
            <a:off x="9455497" y="-12358"/>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Rectangle 5"/>
          <p:cNvSpPr/>
          <p:nvPr/>
        </p:nvSpPr>
        <p:spPr>
          <a:xfrm>
            <a:off x="4686492" y="1277856"/>
            <a:ext cx="3204374" cy="35129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cs typeface="Comic Sans MS"/>
              </a:rPr>
              <a:t>Manifestation of Motor Ataxia</a:t>
            </a:r>
          </a:p>
        </p:txBody>
      </p:sp>
      <p:cxnSp>
        <p:nvCxnSpPr>
          <p:cNvPr id="7" name="Straight Connector 6"/>
          <p:cNvCxnSpPr>
            <a:stCxn id="6" idx="2"/>
          </p:cNvCxnSpPr>
          <p:nvPr/>
        </p:nvCxnSpPr>
        <p:spPr>
          <a:xfrm flipH="1">
            <a:off x="6288661" y="1629149"/>
            <a:ext cx="18"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V="1">
            <a:off x="6288661" y="1839307"/>
            <a:ext cx="4990327" cy="5866"/>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981844" y="1823779"/>
            <a:ext cx="5378825" cy="21394"/>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981844" y="1842240"/>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11265246" y="1839307"/>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2854052" y="1839307"/>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9190756" y="1839307"/>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7246540" y="1839307"/>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5014292" y="1839307"/>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Rectangle 27"/>
          <p:cNvSpPr/>
          <p:nvPr/>
        </p:nvSpPr>
        <p:spPr>
          <a:xfrm>
            <a:off x="117748" y="2004717"/>
            <a:ext cx="17281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cs typeface="Comic Sans MS"/>
              </a:rPr>
              <a:t>Rebound phenomenon</a:t>
            </a:r>
            <a:endParaRPr lang="en-US" sz="1600" dirty="0">
              <a:solidFill>
                <a:schemeClr val="accent2">
                  <a:lumMod val="75000"/>
                </a:schemeClr>
              </a:solidFill>
            </a:endParaRPr>
          </a:p>
        </p:txBody>
      </p:sp>
      <p:sp>
        <p:nvSpPr>
          <p:cNvPr id="31" name="Rectangle 30"/>
          <p:cNvSpPr/>
          <p:nvPr/>
        </p:nvSpPr>
        <p:spPr>
          <a:xfrm>
            <a:off x="1989956" y="2004717"/>
            <a:ext cx="17281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smtClean="0">
                <a:solidFill>
                  <a:schemeClr val="accent2">
                    <a:lumMod val="75000"/>
                  </a:schemeClr>
                </a:solidFill>
                <a:cs typeface="Comic Sans MS"/>
              </a:rPr>
              <a:t>Asynergia</a:t>
            </a:r>
            <a:endParaRPr lang="en-US" sz="1600" dirty="0">
              <a:solidFill>
                <a:schemeClr val="accent2">
                  <a:lumMod val="75000"/>
                </a:schemeClr>
              </a:solidFill>
            </a:endParaRPr>
          </a:p>
        </p:txBody>
      </p:sp>
      <p:sp>
        <p:nvSpPr>
          <p:cNvPr id="32" name="Rectangle 31"/>
          <p:cNvSpPr/>
          <p:nvPr/>
        </p:nvSpPr>
        <p:spPr>
          <a:xfrm>
            <a:off x="3934172" y="2006354"/>
            <a:ext cx="2101974"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accent2">
                    <a:lumMod val="75000"/>
                  </a:schemeClr>
                </a:solidFill>
                <a:cs typeface="Comic Sans MS"/>
              </a:rPr>
              <a:t>Failure of progression of movements: manifested by</a:t>
            </a:r>
            <a:endParaRPr lang="en-US" sz="1400" dirty="0">
              <a:solidFill>
                <a:schemeClr val="accent2">
                  <a:lumMod val="75000"/>
                </a:schemeClr>
              </a:solidFill>
            </a:endParaRPr>
          </a:p>
        </p:txBody>
      </p:sp>
      <p:sp>
        <p:nvSpPr>
          <p:cNvPr id="33" name="Rectangle 32"/>
          <p:cNvSpPr/>
          <p:nvPr/>
        </p:nvSpPr>
        <p:spPr>
          <a:xfrm>
            <a:off x="6382444" y="2004717"/>
            <a:ext cx="17281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smtClean="0">
                <a:solidFill>
                  <a:schemeClr val="accent2">
                    <a:lumMod val="75000"/>
                  </a:schemeClr>
                </a:solidFill>
                <a:cs typeface="Comic Sans MS"/>
              </a:rPr>
              <a:t>Dysartheria</a:t>
            </a:r>
            <a:endParaRPr lang="en-US" sz="1600" dirty="0">
              <a:solidFill>
                <a:schemeClr val="accent2">
                  <a:lumMod val="75000"/>
                </a:schemeClr>
              </a:solidFill>
            </a:endParaRPr>
          </a:p>
        </p:txBody>
      </p:sp>
      <p:sp>
        <p:nvSpPr>
          <p:cNvPr id="34" name="Rectangle 33"/>
          <p:cNvSpPr/>
          <p:nvPr/>
        </p:nvSpPr>
        <p:spPr>
          <a:xfrm>
            <a:off x="8326660" y="2007360"/>
            <a:ext cx="17281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smtClean="0">
                <a:solidFill>
                  <a:schemeClr val="accent2">
                    <a:lumMod val="75000"/>
                  </a:schemeClr>
                </a:solidFill>
                <a:cs typeface="Comic Sans MS"/>
              </a:rPr>
              <a:t>Nystagmus</a:t>
            </a:r>
            <a:endParaRPr lang="en-US" sz="1600" dirty="0">
              <a:solidFill>
                <a:schemeClr val="accent2">
                  <a:lumMod val="75000"/>
                </a:schemeClr>
              </a:solidFill>
            </a:endParaRPr>
          </a:p>
        </p:txBody>
      </p:sp>
      <p:sp>
        <p:nvSpPr>
          <p:cNvPr id="35" name="Rectangle 34"/>
          <p:cNvSpPr/>
          <p:nvPr/>
        </p:nvSpPr>
        <p:spPr>
          <a:xfrm>
            <a:off x="10401150" y="2004717"/>
            <a:ext cx="17281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cs typeface="Comic Sans MS"/>
              </a:rPr>
              <a:t>Staggering (drunken) gait</a:t>
            </a:r>
            <a:endParaRPr lang="en-US" sz="1600" dirty="0">
              <a:solidFill>
                <a:schemeClr val="accent2">
                  <a:lumMod val="75000"/>
                </a:schemeClr>
              </a:solidFill>
            </a:endParaRPr>
          </a:p>
        </p:txBody>
      </p:sp>
      <p:sp>
        <p:nvSpPr>
          <p:cNvPr id="36" name="Rectangle 35"/>
          <p:cNvSpPr/>
          <p:nvPr/>
        </p:nvSpPr>
        <p:spPr>
          <a:xfrm>
            <a:off x="117748" y="2570105"/>
            <a:ext cx="1728192" cy="28576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200" spc="-5" dirty="0" smtClean="0">
                <a:cs typeface="Comic Sans MS"/>
              </a:rPr>
              <a:t>This is over shooting of a limb when a  resistance to its movement is suddenly removed. (Loss of the  braking function of the CB), ( the arm pulling or flexion) test.</a:t>
            </a:r>
            <a:endParaRPr lang="en-US" sz="1200" spc="-5" dirty="0">
              <a:cs typeface="Comic Sans MS"/>
            </a:endParaRPr>
          </a:p>
        </p:txBody>
      </p:sp>
      <p:sp>
        <p:nvSpPr>
          <p:cNvPr id="37" name="Rectangle 36"/>
          <p:cNvSpPr/>
          <p:nvPr/>
        </p:nvSpPr>
        <p:spPr>
          <a:xfrm>
            <a:off x="1989956" y="2572079"/>
            <a:ext cx="1728192" cy="285760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200" spc="-5" dirty="0" smtClean="0">
                <a:cs typeface="Comic Sans MS"/>
              </a:rPr>
              <a:t>This is loss of the harmony between the three  groups of muscles involved in performance of voluntary  movement the agonists, </a:t>
            </a:r>
            <a:r>
              <a:rPr lang="en-US" sz="1200" u="sng" spc="-5" dirty="0" smtClean="0">
                <a:solidFill>
                  <a:schemeClr val="tx1"/>
                </a:solidFill>
                <a:cs typeface="Comic Sans MS"/>
              </a:rPr>
              <a:t>protagonists</a:t>
            </a:r>
            <a:r>
              <a:rPr lang="en-US" sz="1200" spc="-5" dirty="0" smtClean="0">
                <a:solidFill>
                  <a:srgbClr val="00B050"/>
                </a:solidFill>
                <a:cs typeface="Comic Sans MS"/>
              </a:rPr>
              <a:t> </a:t>
            </a:r>
            <a:r>
              <a:rPr lang="en-US" sz="1200" u="sng" spc="-5" dirty="0" smtClean="0">
                <a:solidFill>
                  <a:srgbClr val="00B050"/>
                </a:solidFill>
                <a:cs typeface="Comic Sans MS"/>
              </a:rPr>
              <a:t>(</a:t>
            </a:r>
            <a:r>
              <a:rPr lang="en-US" sz="1200" dirty="0">
                <a:solidFill>
                  <a:srgbClr val="00B050"/>
                </a:solidFill>
              </a:rPr>
              <a:t>Puts the muscle in a position that facilitates its </a:t>
            </a:r>
            <a:r>
              <a:rPr lang="en-US" sz="1200" dirty="0" smtClean="0">
                <a:solidFill>
                  <a:srgbClr val="00B050"/>
                </a:solidFill>
              </a:rPr>
              <a:t>function</a:t>
            </a:r>
            <a:r>
              <a:rPr lang="en-US" sz="1200" spc="-5" dirty="0" smtClean="0">
                <a:solidFill>
                  <a:srgbClr val="00B050"/>
                </a:solidFill>
              </a:rPr>
              <a:t>).</a:t>
            </a:r>
            <a:r>
              <a:rPr lang="en-US" sz="1200" spc="-5" dirty="0" smtClean="0">
                <a:cs typeface="Comic Sans MS"/>
              </a:rPr>
              <a:t> and antagonists</a:t>
            </a:r>
            <a:r>
              <a:rPr lang="en-US" sz="1200" spc="-5" dirty="0">
                <a:cs typeface="Comic Sans MS"/>
              </a:rPr>
              <a:t>.</a:t>
            </a:r>
          </a:p>
        </p:txBody>
      </p:sp>
      <p:sp>
        <p:nvSpPr>
          <p:cNvPr id="38" name="Rectangle 37"/>
          <p:cNvSpPr/>
          <p:nvPr/>
        </p:nvSpPr>
        <p:spPr>
          <a:xfrm>
            <a:off x="3934172" y="2570104"/>
            <a:ext cx="2101974" cy="2853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200" spc="-5" dirty="0" smtClean="0">
                <a:solidFill>
                  <a:schemeClr val="bg2">
                    <a:lumMod val="75000"/>
                  </a:schemeClr>
                </a:solidFill>
                <a:cs typeface="Comic Sans MS"/>
              </a:rPr>
              <a:t>A- </a:t>
            </a:r>
            <a:r>
              <a:rPr lang="en-US" sz="1200" spc="-5" dirty="0" err="1" smtClean="0">
                <a:solidFill>
                  <a:schemeClr val="bg2">
                    <a:lumMod val="75000"/>
                  </a:schemeClr>
                </a:solidFill>
                <a:cs typeface="Comic Sans MS"/>
              </a:rPr>
              <a:t>adidokokinesia</a:t>
            </a:r>
            <a:r>
              <a:rPr lang="en-US" sz="1200" spc="-5" dirty="0" smtClean="0">
                <a:solidFill>
                  <a:schemeClr val="bg2">
                    <a:lumMod val="75000"/>
                  </a:schemeClr>
                </a:solidFill>
                <a:cs typeface="Comic Sans MS"/>
              </a:rPr>
              <a:t> (</a:t>
            </a:r>
            <a:r>
              <a:rPr lang="en-US" sz="1200" spc="-5" dirty="0" err="1" smtClean="0">
                <a:solidFill>
                  <a:schemeClr val="bg2">
                    <a:lumMod val="75000"/>
                  </a:schemeClr>
                </a:solidFill>
                <a:cs typeface="Comic Sans MS"/>
              </a:rPr>
              <a:t>dysdiadokokinesia</a:t>
            </a:r>
            <a:r>
              <a:rPr lang="en-US" sz="1200" spc="-5" dirty="0" smtClean="0">
                <a:solidFill>
                  <a:schemeClr val="bg2">
                    <a:lumMod val="75000"/>
                  </a:schemeClr>
                </a:solidFill>
                <a:cs typeface="Comic Sans MS"/>
              </a:rPr>
              <a:t>)</a:t>
            </a:r>
          </a:p>
          <a:p>
            <a:pPr marL="12700" marR="89535">
              <a:spcBef>
                <a:spcPts val="459"/>
              </a:spcBef>
            </a:pPr>
            <a:r>
              <a:rPr lang="en-US" sz="1200" spc="-5" dirty="0" smtClean="0">
                <a:cs typeface="Comic Sans MS"/>
              </a:rPr>
              <a:t>Inability to perform alternate (opposite) movements  successively at a rapid rate </a:t>
            </a:r>
            <a:r>
              <a:rPr lang="en-US" sz="1200" spc="-5" dirty="0" err="1" smtClean="0">
                <a:cs typeface="Comic Sans MS"/>
              </a:rPr>
              <a:t>e.G</a:t>
            </a:r>
            <a:r>
              <a:rPr lang="en-US" sz="1200" spc="-5" dirty="0" smtClean="0">
                <a:cs typeface="Comic Sans MS"/>
              </a:rPr>
              <a:t> pronation and supination of the  forearm or upward and downward movement the hand.</a:t>
            </a:r>
          </a:p>
          <a:p>
            <a:pPr marL="12700" marR="89535">
              <a:spcBef>
                <a:spcPts val="459"/>
              </a:spcBef>
            </a:pPr>
            <a:r>
              <a:rPr lang="en-US" sz="1200" spc="-5" dirty="0" smtClean="0">
                <a:solidFill>
                  <a:schemeClr val="bg2">
                    <a:lumMod val="75000"/>
                  </a:schemeClr>
                </a:solidFill>
                <a:cs typeface="Comic Sans MS"/>
              </a:rPr>
              <a:t>B- decomposition (fragmentation of movements): </a:t>
            </a:r>
            <a:r>
              <a:rPr lang="en-US" sz="1200" spc="-5" dirty="0" smtClean="0">
                <a:cs typeface="Comic Sans MS"/>
              </a:rPr>
              <a:t>inability to  perform actions involving simultaneous movements at more than  one joint.</a:t>
            </a:r>
            <a:endParaRPr lang="en-US" sz="1200" spc="-5" dirty="0">
              <a:cs typeface="Comic Sans MS"/>
            </a:endParaRPr>
          </a:p>
        </p:txBody>
      </p:sp>
      <p:sp>
        <p:nvSpPr>
          <p:cNvPr id="39" name="Rectangle 38"/>
          <p:cNvSpPr/>
          <p:nvPr/>
        </p:nvSpPr>
        <p:spPr>
          <a:xfrm>
            <a:off x="6360669" y="2567647"/>
            <a:ext cx="1763709" cy="2853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200" spc="-5" dirty="0" err="1" smtClean="0">
                <a:solidFill>
                  <a:schemeClr val="bg2">
                    <a:lumMod val="75000"/>
                  </a:schemeClr>
                </a:solidFill>
                <a:cs typeface="Comic Sans MS"/>
              </a:rPr>
              <a:t>Dysartheria</a:t>
            </a:r>
            <a:r>
              <a:rPr lang="en-US" sz="1200" spc="-5" dirty="0" smtClean="0">
                <a:cs typeface="Comic Sans MS"/>
              </a:rPr>
              <a:t>: this is difficulty in producing clear speech. It is  due to incoordination of the speech muscles secondary to loss of  the predictive functions of the CB. The syllables may be too long  or too short, loud or weak and speech may be also staccato or  scanning </a:t>
            </a:r>
            <a:r>
              <a:rPr lang="en-US" sz="1200" spc="-5" dirty="0" err="1" smtClean="0">
                <a:cs typeface="Comic Sans MS"/>
              </a:rPr>
              <a:t>i.E.</a:t>
            </a:r>
            <a:r>
              <a:rPr lang="en-US" sz="1200" spc="-5" dirty="0" smtClean="0">
                <a:cs typeface="Comic Sans MS"/>
              </a:rPr>
              <a:t> Cut off into separate syllables.</a:t>
            </a:r>
            <a:endParaRPr lang="en-US" sz="1200" spc="-5" dirty="0">
              <a:cs typeface="Comic Sans MS"/>
            </a:endParaRPr>
          </a:p>
        </p:txBody>
      </p:sp>
      <p:sp>
        <p:nvSpPr>
          <p:cNvPr id="40" name="Rectangle 39"/>
          <p:cNvSpPr/>
          <p:nvPr/>
        </p:nvSpPr>
        <p:spPr>
          <a:xfrm>
            <a:off x="8326660" y="2567647"/>
            <a:ext cx="1763709" cy="2853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200" spc="-5" dirty="0" smtClean="0">
                <a:cs typeface="Comic Sans MS"/>
              </a:rPr>
              <a:t>This is tremor of the eyeballs that occurs on looking  to an object placed at one	side of the head. (Mainly in  </a:t>
            </a:r>
            <a:r>
              <a:rPr lang="en-US" sz="1200" spc="-5" dirty="0" err="1" smtClean="0">
                <a:cs typeface="Comic Sans MS"/>
              </a:rPr>
              <a:t>vestibulocerebellar</a:t>
            </a:r>
            <a:r>
              <a:rPr lang="en-US" sz="1200" spc="-5" dirty="0" smtClean="0">
                <a:cs typeface="Comic Sans MS"/>
              </a:rPr>
              <a:t> damage).</a:t>
            </a:r>
          </a:p>
          <a:p>
            <a:pPr marL="12700" marR="89535">
              <a:spcBef>
                <a:spcPts val="459"/>
              </a:spcBef>
            </a:pPr>
            <a:r>
              <a:rPr lang="en-US" sz="1200" spc="-5" dirty="0" err="1" smtClean="0">
                <a:cs typeface="Comic Sans MS"/>
              </a:rPr>
              <a:t>Nystagmus</a:t>
            </a:r>
            <a:r>
              <a:rPr lang="en-US" sz="1200" spc="-5" dirty="0" smtClean="0">
                <a:cs typeface="Comic Sans MS"/>
              </a:rPr>
              <a:t> is a very common feature of multiple sclerosis).</a:t>
            </a:r>
            <a:endParaRPr lang="en-US" sz="1200" spc="-5" dirty="0">
              <a:cs typeface="Comic Sans MS"/>
            </a:endParaRPr>
          </a:p>
        </p:txBody>
      </p:sp>
      <p:sp>
        <p:nvSpPr>
          <p:cNvPr id="41" name="Rectangle 40"/>
          <p:cNvSpPr/>
          <p:nvPr/>
        </p:nvSpPr>
        <p:spPr>
          <a:xfrm>
            <a:off x="10401150" y="2580767"/>
            <a:ext cx="1728192" cy="2853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89535">
              <a:spcBef>
                <a:spcPts val="459"/>
              </a:spcBef>
            </a:pPr>
            <a:r>
              <a:rPr lang="en-US" sz="1200" spc="-5" dirty="0" smtClean="0">
                <a:cs typeface="Comic Sans MS"/>
              </a:rPr>
              <a:t>The patient walks unsteady – on a  wide base (zigzag-like gait) in a drunken (swaying) manner, and  tends to fall on the diseased side. Such gait is more apparent with  </a:t>
            </a:r>
            <a:r>
              <a:rPr lang="en-US" sz="1200" spc="-5" dirty="0" err="1" smtClean="0">
                <a:cs typeface="Comic Sans MS"/>
              </a:rPr>
              <a:t>archicerebellar</a:t>
            </a:r>
            <a:r>
              <a:rPr lang="en-US" sz="1200" spc="-5" dirty="0" smtClean="0">
                <a:cs typeface="Comic Sans MS"/>
              </a:rPr>
              <a:t> damage.</a:t>
            </a:r>
            <a:endParaRPr lang="en-US" sz="1200" spc="-5" dirty="0">
              <a:cs typeface="Comic Sans MS"/>
            </a:endParaRPr>
          </a:p>
        </p:txBody>
      </p:sp>
      <p:sp>
        <p:nvSpPr>
          <p:cNvPr id="29" name="TextBox 28"/>
          <p:cNvSpPr txBox="1"/>
          <p:nvPr/>
        </p:nvSpPr>
        <p:spPr>
          <a:xfrm>
            <a:off x="609460" y="5493375"/>
            <a:ext cx="10911657" cy="789960"/>
          </a:xfrm>
          <a:prstGeom prst="rect">
            <a:avLst/>
          </a:prstGeom>
          <a:noFill/>
          <a:ln w="19050">
            <a:solidFill>
              <a:schemeClr val="bg2">
                <a:lumMod val="50000"/>
              </a:schemeClr>
            </a:solidFill>
            <a:prstDash val="dash"/>
          </a:ln>
        </p:spPr>
        <p:txBody>
          <a:bodyPr wrap="square" rtlCol="0">
            <a:spAutoFit/>
          </a:bodyPr>
          <a:lstStyle/>
          <a:p>
            <a:pPr marL="268605" marR="5715" indent="-256540" algn="just">
              <a:lnSpc>
                <a:spcPct val="150000"/>
              </a:lnSpc>
              <a:spcBef>
                <a:spcPts val="395"/>
              </a:spcBef>
            </a:pPr>
            <a:r>
              <a:rPr lang="en-US" sz="1400" spc="-5">
                <a:cs typeface="Times New Roman"/>
              </a:rPr>
              <a:t>Bilateral dysfunction </a:t>
            </a:r>
            <a:r>
              <a:rPr lang="en-US" sz="1400">
                <a:cs typeface="Times New Roman"/>
              </a:rPr>
              <a:t>of the </a:t>
            </a:r>
            <a:r>
              <a:rPr lang="en-US" sz="1400" spc="-5">
                <a:cs typeface="Times New Roman"/>
              </a:rPr>
              <a:t>cerebellum </a:t>
            </a:r>
            <a:r>
              <a:rPr lang="en-US" sz="1400">
                <a:cs typeface="Times New Roman"/>
              </a:rPr>
              <a:t>is caused by </a:t>
            </a:r>
            <a:r>
              <a:rPr lang="en-US" sz="1400" spc="-5">
                <a:cs typeface="Times New Roman"/>
              </a:rPr>
              <a:t>alcoholic intoxication, hypothyroidism, inherited</a:t>
            </a:r>
          </a:p>
          <a:p>
            <a:pPr marL="268605" marR="5715" indent="-256540" algn="just">
              <a:lnSpc>
                <a:spcPct val="150000"/>
              </a:lnSpc>
              <a:spcBef>
                <a:spcPts val="395"/>
              </a:spcBef>
            </a:pPr>
            <a:r>
              <a:rPr lang="en-US" sz="1400" spc="-5">
                <a:cs typeface="Times New Roman"/>
              </a:rPr>
              <a:t> cerebellar degeneration </a:t>
            </a:r>
            <a:r>
              <a:rPr lang="en-US" sz="1400">
                <a:cs typeface="Times New Roman"/>
              </a:rPr>
              <a:t>(ataxia), </a:t>
            </a:r>
            <a:r>
              <a:rPr lang="en-US" sz="1400" spc="-5">
                <a:cs typeface="Times New Roman"/>
              </a:rPr>
              <a:t>multiple </a:t>
            </a:r>
            <a:r>
              <a:rPr lang="en-US" sz="1400">
                <a:cs typeface="Times New Roman"/>
              </a:rPr>
              <a:t>sclerosis </a:t>
            </a:r>
            <a:r>
              <a:rPr lang="en-US" sz="1400" spc="-5">
                <a:cs typeface="Times New Roman"/>
              </a:rPr>
              <a:t>or non metastatic</a:t>
            </a:r>
            <a:r>
              <a:rPr lang="en-US" sz="1400" spc="-60">
                <a:cs typeface="Times New Roman"/>
              </a:rPr>
              <a:t> </a:t>
            </a:r>
            <a:r>
              <a:rPr lang="en-US" sz="1400">
                <a:cs typeface="Times New Roman"/>
              </a:rPr>
              <a:t>disease.</a:t>
            </a:r>
            <a:endParaRPr lang="en-US" sz="1400" dirty="0">
              <a:cs typeface="Times New Roman"/>
            </a:endParaRPr>
          </a:p>
        </p:txBody>
      </p:sp>
      <p:sp>
        <p:nvSpPr>
          <p:cNvPr id="30" name="TextBox 29"/>
          <p:cNvSpPr txBox="1"/>
          <p:nvPr/>
        </p:nvSpPr>
        <p:spPr>
          <a:xfrm>
            <a:off x="8783824" y="5494381"/>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42" name="Picture 41">
            <a:hlinkClick r:id="rId2"/>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28770" t="29435" r="26776" b="28227"/>
          <a:stretch/>
        </p:blipFill>
        <p:spPr>
          <a:xfrm>
            <a:off x="10702924" y="407832"/>
            <a:ext cx="1008112" cy="720080"/>
          </a:xfrm>
          <a:prstGeom prst="rect">
            <a:avLst/>
          </a:prstGeom>
        </p:spPr>
      </p:pic>
      <p:sp>
        <p:nvSpPr>
          <p:cNvPr id="43" name="TextBox 42"/>
          <p:cNvSpPr txBox="1"/>
          <p:nvPr/>
        </p:nvSpPr>
        <p:spPr>
          <a:xfrm>
            <a:off x="8664325" y="414065"/>
            <a:ext cx="2107388" cy="707886"/>
          </a:xfrm>
          <a:prstGeom prst="rect">
            <a:avLst/>
          </a:prstGeom>
          <a:noFill/>
        </p:spPr>
        <p:txBody>
          <a:bodyPr wrap="square" rtlCol="0">
            <a:spAutoFit/>
          </a:bodyPr>
          <a:lstStyle/>
          <a:p>
            <a:pPr algn="ctr"/>
            <a:r>
              <a:rPr lang="en-US" dirty="0">
                <a:solidFill>
                  <a:schemeClr val="tx2"/>
                </a:solidFill>
                <a:latin typeface="Gabriola" panose="04040605051002020D02" pitchFamily="82" charset="0"/>
              </a:rPr>
              <a:t>Cerebellar </a:t>
            </a:r>
            <a:r>
              <a:rPr lang="en-US" dirty="0" smtClean="0">
                <a:solidFill>
                  <a:schemeClr val="tx2"/>
                </a:solidFill>
                <a:latin typeface="Gabriola" panose="04040605051002020D02" pitchFamily="82" charset="0"/>
              </a:rPr>
              <a:t>Syndrome</a:t>
            </a:r>
            <a:endParaRPr lang="ar-SA" dirty="0" smtClean="0">
              <a:solidFill>
                <a:schemeClr val="tx2"/>
              </a:solidFill>
              <a:latin typeface="Gabriola" panose="04040605051002020D02" pitchFamily="82" charset="0"/>
            </a:endParaRPr>
          </a:p>
          <a:p>
            <a:pPr algn="ctr"/>
            <a:r>
              <a:rPr lang="en-US" dirty="0">
                <a:solidFill>
                  <a:schemeClr val="tx2"/>
                </a:solidFill>
                <a:latin typeface="Gabriola" panose="04040605051002020D02" pitchFamily="82" charset="0"/>
              </a:rPr>
              <a:t>2:33</a:t>
            </a:r>
            <a:endParaRPr lang="en-US" dirty="0">
              <a:latin typeface="Gabriola" panose="04040605051002020D02" pitchFamily="82" charset="0"/>
            </a:endParaRPr>
          </a:p>
        </p:txBody>
      </p:sp>
    </p:spTree>
    <p:extLst>
      <p:ext uri="{BB962C8B-B14F-4D97-AF65-F5344CB8AC3E}">
        <p14:creationId xmlns:p14="http://schemas.microsoft.com/office/powerpoint/2010/main" val="316211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smtClean="0"/>
              <a:t>Dysdiadochokinesis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altLang="en-US" sz="1800" dirty="0">
                <a:solidFill>
                  <a:schemeClr val="accent2">
                    <a:lumMod val="75000"/>
                  </a:schemeClr>
                </a:solidFill>
              </a:rPr>
              <a:t>Dysdiadochokinesis: </a:t>
            </a:r>
            <a:r>
              <a:rPr lang="en-US" altLang="en-US" sz="1800" dirty="0"/>
              <a:t>rapidly alternating </a:t>
            </a:r>
            <a:r>
              <a:rPr lang="en-US" altLang="en-US" sz="1800" dirty="0" smtClean="0"/>
              <a:t>movements.</a:t>
            </a:r>
            <a:endParaRPr lang="en-US" sz="1800" dirty="0" smtClean="0">
              <a:solidFill>
                <a:srgbClr val="FF0000"/>
              </a:solidFill>
            </a:endParaRPr>
          </a:p>
          <a:p>
            <a:pPr>
              <a:lnSpc>
                <a:spcPct val="150000"/>
              </a:lnSpc>
            </a:pPr>
            <a:r>
              <a:rPr lang="en-US" sz="1800" dirty="0" smtClean="0">
                <a:solidFill>
                  <a:schemeClr val="accent2">
                    <a:lumMod val="75000"/>
                  </a:schemeClr>
                </a:solidFill>
              </a:rPr>
              <a:t>Dysdiadochokinesis</a:t>
            </a:r>
            <a:r>
              <a:rPr lang="en-US" sz="1800" dirty="0">
                <a:solidFill>
                  <a:schemeClr val="accent2">
                    <a:lumMod val="75000"/>
                  </a:schemeClr>
                </a:solidFill>
              </a:rPr>
              <a:t>: </a:t>
            </a:r>
            <a:r>
              <a:rPr lang="en-US" sz="1800" dirty="0">
                <a:solidFill>
                  <a:srgbClr val="FF0000"/>
                </a:solidFill>
              </a:rPr>
              <a:t>Inability to perform rapidly alternating movements. Is called dysdiadochokinesia.</a:t>
            </a:r>
            <a:r>
              <a:rPr lang="en-US" sz="1800" dirty="0"/>
              <a:t> </a:t>
            </a:r>
            <a:endParaRPr lang="en-US" sz="1800" dirty="0" smtClean="0"/>
          </a:p>
          <a:p>
            <a:pPr>
              <a:lnSpc>
                <a:spcPct val="150000"/>
              </a:lnSpc>
            </a:pPr>
            <a:r>
              <a:rPr lang="en-US" sz="1800" dirty="0" smtClean="0"/>
              <a:t>It  </a:t>
            </a:r>
            <a:r>
              <a:rPr lang="en-US" sz="1800" dirty="0"/>
              <a:t>is usually caused by multiple sclerosis in adults and cerebellar tumors in children. </a:t>
            </a:r>
            <a:endParaRPr lang="en-US" sz="1800" dirty="0" smtClean="0"/>
          </a:p>
          <a:p>
            <a:pPr>
              <a:lnSpc>
                <a:spcPct val="150000"/>
              </a:lnSpc>
            </a:pPr>
            <a:r>
              <a:rPr lang="en-US" sz="1800" dirty="0" smtClean="0"/>
              <a:t>Patients </a:t>
            </a:r>
            <a:r>
              <a:rPr lang="en-US" sz="1800" dirty="0"/>
              <a:t>with other movement disorders </a:t>
            </a:r>
            <a:endParaRPr lang="en-US" sz="1800" dirty="0" smtClean="0"/>
          </a:p>
          <a:p>
            <a:pPr marL="0" indent="0">
              <a:lnSpc>
                <a:spcPct val="150000"/>
              </a:lnSpc>
              <a:buNone/>
            </a:pPr>
            <a:r>
              <a:rPr lang="en-US" sz="1800" dirty="0">
                <a:solidFill>
                  <a:schemeClr val="bg2">
                    <a:lumMod val="75000"/>
                  </a:schemeClr>
                </a:solidFill>
              </a:rPr>
              <a:t> </a:t>
            </a:r>
            <a:r>
              <a:rPr lang="en-US" sz="1800" dirty="0" smtClean="0">
                <a:solidFill>
                  <a:schemeClr val="bg2">
                    <a:lumMod val="75000"/>
                  </a:schemeClr>
                </a:solidFill>
              </a:rPr>
              <a:t>    (</a:t>
            </a:r>
            <a:r>
              <a:rPr lang="en-US" sz="1800" dirty="0">
                <a:solidFill>
                  <a:schemeClr val="bg2">
                    <a:lumMod val="75000"/>
                  </a:schemeClr>
                </a:solidFill>
              </a:rPr>
              <a:t>e.g. Parkinson's disease) </a:t>
            </a:r>
            <a:r>
              <a:rPr lang="en-US" sz="1800" dirty="0"/>
              <a:t>may have abnormal </a:t>
            </a:r>
            <a:endParaRPr lang="en-US" sz="1800" dirty="0" smtClean="0"/>
          </a:p>
          <a:p>
            <a:pPr marL="0" indent="0">
              <a:lnSpc>
                <a:spcPct val="150000"/>
              </a:lnSpc>
              <a:buNone/>
            </a:pPr>
            <a:r>
              <a:rPr lang="en-US" sz="1800" dirty="0"/>
              <a:t> </a:t>
            </a:r>
            <a:r>
              <a:rPr lang="en-US" sz="1800" dirty="0" smtClean="0"/>
              <a:t>    rapid </a:t>
            </a:r>
            <a:r>
              <a:rPr lang="en-US" sz="1800" dirty="0"/>
              <a:t>alternating movement testing secondary </a:t>
            </a:r>
            <a:endParaRPr lang="en-US" sz="1800" dirty="0" smtClean="0"/>
          </a:p>
          <a:p>
            <a:pPr marL="0" indent="0">
              <a:lnSpc>
                <a:spcPct val="150000"/>
              </a:lnSpc>
              <a:buNone/>
            </a:pPr>
            <a:r>
              <a:rPr lang="en-US" sz="1800" dirty="0"/>
              <a:t> </a:t>
            </a:r>
            <a:r>
              <a:rPr lang="en-US" sz="1800" dirty="0" smtClean="0"/>
              <a:t>    to </a:t>
            </a:r>
            <a:r>
              <a:rPr lang="en-US" sz="1800" dirty="0"/>
              <a:t>akinesia or rigidity, thus creating a false </a:t>
            </a:r>
            <a:endParaRPr lang="en-US" sz="1800" dirty="0" smtClean="0"/>
          </a:p>
          <a:p>
            <a:pPr marL="0" indent="0">
              <a:lnSpc>
                <a:spcPct val="150000"/>
              </a:lnSpc>
              <a:buNone/>
            </a:pPr>
            <a:r>
              <a:rPr lang="en-US" sz="1800" dirty="0"/>
              <a:t> </a:t>
            </a:r>
            <a:r>
              <a:rPr lang="en-US" sz="1800" dirty="0" smtClean="0"/>
              <a:t>    impression </a:t>
            </a:r>
            <a:r>
              <a:rPr lang="en-US" sz="1800" dirty="0"/>
              <a:t>of dysdiadochokinesia. </a:t>
            </a:r>
          </a:p>
          <a:p>
            <a:pPr>
              <a:lnSpc>
                <a:spcPct val="150000"/>
              </a:lnSpc>
            </a:pPr>
            <a:endParaRPr lang="en-US" sz="1800" dirty="0"/>
          </a:p>
        </p:txBody>
      </p:sp>
      <p:pic>
        <p:nvPicPr>
          <p:cNvPr id="7" name="Picture 2" descr="C:\Documents and Settings\Sultan Ayoub Meo\My Documents\My Pictures\Img0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340" y="2844423"/>
            <a:ext cx="2916908" cy="341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nts and Settings\Sultan Ayoub Meo\My Documents\My Pictures\Img00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634" y="2844423"/>
            <a:ext cx="2696764" cy="341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596537" y="-148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63386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Finger to finger &amp; finger nose test</a:t>
            </a:r>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sp>
        <p:nvSpPr>
          <p:cNvPr id="4" name="Content Placeholder 3"/>
          <p:cNvSpPr>
            <a:spLocks noGrp="1"/>
          </p:cNvSpPr>
          <p:nvPr>
            <p:ph sz="quarter" idx="1"/>
          </p:nvPr>
        </p:nvSpPr>
        <p:spPr>
          <a:xfrm>
            <a:off x="609460" y="1158846"/>
            <a:ext cx="10969943" cy="4937760"/>
          </a:xfrm>
        </p:spPr>
        <p:txBody>
          <a:bodyPr>
            <a:normAutofit/>
          </a:bodyPr>
          <a:lstStyle/>
          <a:p>
            <a:pPr>
              <a:lnSpc>
                <a:spcPct val="150000"/>
              </a:lnSpc>
            </a:pPr>
            <a:r>
              <a:rPr lang="en-US" sz="1600" dirty="0"/>
              <a:t>While the examiner holds his finger at arm's length from the patient. Patient touches her nose and then touches the examiner's finger. After several sequences, the patient is asked to repeat the exercise with her closed eyes.</a:t>
            </a:r>
          </a:p>
          <a:p>
            <a:pPr>
              <a:lnSpc>
                <a:spcPct val="150000"/>
              </a:lnSpc>
            </a:pPr>
            <a:r>
              <a:rPr lang="en-US" sz="1600" dirty="0"/>
              <a:t>A patient with a cerebellar disorder tends to miss the target.</a:t>
            </a:r>
          </a:p>
          <a:p>
            <a:pPr>
              <a:lnSpc>
                <a:spcPct val="150000"/>
              </a:lnSpc>
            </a:pPr>
            <a:r>
              <a:rPr lang="en-US" sz="1600" dirty="0" smtClean="0">
                <a:solidFill>
                  <a:srgbClr val="00B050"/>
                </a:solidFill>
              </a:rPr>
              <a:t>To </a:t>
            </a:r>
            <a:r>
              <a:rPr lang="en-US" sz="1600" dirty="0">
                <a:solidFill>
                  <a:srgbClr val="00B050"/>
                </a:solidFill>
              </a:rPr>
              <a:t>see if there is </a:t>
            </a:r>
            <a:r>
              <a:rPr lang="en-US" sz="1600" dirty="0" err="1" smtClean="0">
                <a:solidFill>
                  <a:srgbClr val="00B050"/>
                </a:solidFill>
              </a:rPr>
              <a:t>dysmetria</a:t>
            </a:r>
            <a:r>
              <a:rPr lang="en-US" sz="1600" dirty="0" smtClean="0">
                <a:solidFill>
                  <a:srgbClr val="00B050"/>
                </a:solidFill>
              </a:rPr>
              <a:t>.</a:t>
            </a:r>
          </a:p>
          <a:p>
            <a:pPr>
              <a:lnSpc>
                <a:spcPct val="150000"/>
              </a:lnSpc>
            </a:pPr>
            <a:r>
              <a:rPr lang="en-US" sz="1600" dirty="0">
                <a:solidFill>
                  <a:srgbClr val="00B050"/>
                </a:solidFill>
              </a:rPr>
              <a:t>Other signs:</a:t>
            </a:r>
          </a:p>
          <a:p>
            <a:pPr marL="285750" indent="-285750">
              <a:lnSpc>
                <a:spcPct val="150000"/>
              </a:lnSpc>
              <a:buFontTx/>
              <a:buChar char="-"/>
            </a:pPr>
            <a:r>
              <a:rPr lang="en-US" sz="1600" dirty="0">
                <a:solidFill>
                  <a:srgbClr val="00B050"/>
                </a:solidFill>
              </a:rPr>
              <a:t>Patient is unstable.</a:t>
            </a:r>
          </a:p>
          <a:p>
            <a:pPr marL="285750" indent="-285750">
              <a:lnSpc>
                <a:spcPct val="150000"/>
              </a:lnSpc>
              <a:buFontTx/>
              <a:buChar char="-"/>
            </a:pPr>
            <a:r>
              <a:rPr lang="en-US" sz="1600" dirty="0">
                <a:solidFill>
                  <a:srgbClr val="00B050"/>
                </a:solidFill>
              </a:rPr>
              <a:t>Has </a:t>
            </a:r>
            <a:r>
              <a:rPr lang="en-US" sz="1600" dirty="0" err="1">
                <a:solidFill>
                  <a:srgbClr val="00B050"/>
                </a:solidFill>
              </a:rPr>
              <a:t>dysmetria</a:t>
            </a:r>
            <a:r>
              <a:rPr lang="en-US" sz="1600" dirty="0">
                <a:solidFill>
                  <a:srgbClr val="00B050"/>
                </a:solidFill>
              </a:rPr>
              <a:t>.</a:t>
            </a:r>
          </a:p>
          <a:p>
            <a:pPr marL="285750" indent="-285750">
              <a:lnSpc>
                <a:spcPct val="150000"/>
              </a:lnSpc>
              <a:buFontTx/>
              <a:buChar char="-"/>
            </a:pPr>
            <a:r>
              <a:rPr lang="en-US" sz="1600" dirty="0">
                <a:solidFill>
                  <a:srgbClr val="00B050"/>
                </a:solidFill>
              </a:rPr>
              <a:t>Bundler knee jerk.</a:t>
            </a:r>
          </a:p>
          <a:p>
            <a:pPr marL="285750" indent="-285750">
              <a:lnSpc>
                <a:spcPct val="150000"/>
              </a:lnSpc>
              <a:buFontTx/>
              <a:buChar char="-"/>
            </a:pPr>
            <a:r>
              <a:rPr lang="en-US" sz="1600" dirty="0">
                <a:solidFill>
                  <a:srgbClr val="00B050"/>
                </a:solidFill>
              </a:rPr>
              <a:t>Can’t do quick supination and pronation.</a:t>
            </a:r>
          </a:p>
          <a:p>
            <a:pPr>
              <a:lnSpc>
                <a:spcPct val="150000"/>
              </a:lnSpc>
            </a:pPr>
            <a:endParaRPr lang="en-US" sz="1600" dirty="0">
              <a:solidFill>
                <a:srgbClr val="00B050"/>
              </a:solidFill>
            </a:endParaRPr>
          </a:p>
        </p:txBody>
      </p:sp>
      <p:pic>
        <p:nvPicPr>
          <p:cNvPr id="8" name="Picture 2" descr="C:\Documents and Settings\Sultan Ayoub Meo\My Documents\My Pictures\F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630" y="2768223"/>
            <a:ext cx="2790745" cy="34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Sultan Ayoub Meo\My Documents\My Pictures\FIG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690" y="2768223"/>
            <a:ext cx="2934713" cy="34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38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smtClean="0"/>
              <a:t>Heel to shin test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33</a:t>
            </a:fld>
            <a:endParaRPr lang="en-US" dirty="0"/>
          </a:p>
        </p:txBody>
      </p:sp>
      <p:sp>
        <p:nvSpPr>
          <p:cNvPr id="4" name="Content Placeholder 3"/>
          <p:cNvSpPr>
            <a:spLocks noGrp="1"/>
          </p:cNvSpPr>
          <p:nvPr>
            <p:ph sz="quarter" idx="1"/>
          </p:nvPr>
        </p:nvSpPr>
        <p:spPr>
          <a:xfrm>
            <a:off x="609460" y="1164495"/>
            <a:ext cx="10969943" cy="4937760"/>
          </a:xfrm>
        </p:spPr>
        <p:txBody>
          <a:bodyPr>
            <a:normAutofit/>
          </a:bodyPr>
          <a:lstStyle/>
          <a:p>
            <a:pPr algn="just">
              <a:lnSpc>
                <a:spcPct val="150000"/>
              </a:lnSpc>
              <a:spcBef>
                <a:spcPct val="20000"/>
              </a:spcBef>
              <a:buClr>
                <a:schemeClr val="folHlink"/>
              </a:buClr>
              <a:buSzPct val="90000"/>
              <a:defRPr/>
            </a:pPr>
            <a:r>
              <a:rPr lang="en-US" sz="1600" dirty="0" smtClean="0"/>
              <a:t>The </a:t>
            </a:r>
            <a:r>
              <a:rPr lang="en-US" sz="1600" dirty="0" smtClean="0">
                <a:solidFill>
                  <a:srgbClr val="FF0000"/>
                </a:solidFill>
              </a:rPr>
              <a:t>heel to shin test is a measure of coordination </a:t>
            </a:r>
            <a:r>
              <a:rPr lang="en-US" sz="1600" dirty="0" smtClean="0"/>
              <a:t>and may be </a:t>
            </a:r>
          </a:p>
          <a:p>
            <a:pPr marL="0" indent="0" algn="just">
              <a:lnSpc>
                <a:spcPct val="150000"/>
              </a:lnSpc>
              <a:spcBef>
                <a:spcPct val="20000"/>
              </a:spcBef>
              <a:buClr>
                <a:schemeClr val="folHlink"/>
              </a:buClr>
              <a:buSzPct val="90000"/>
              <a:buNone/>
              <a:defRPr/>
            </a:pPr>
            <a:r>
              <a:rPr lang="en-US" sz="1600" dirty="0"/>
              <a:t> </a:t>
            </a:r>
            <a:r>
              <a:rPr lang="en-US" sz="1600" dirty="0" smtClean="0"/>
              <a:t>     abnormal if there is loss of </a:t>
            </a:r>
            <a:r>
              <a:rPr lang="en-US" sz="1600" dirty="0" smtClean="0">
                <a:solidFill>
                  <a:srgbClr val="FF0000"/>
                </a:solidFill>
              </a:rPr>
              <a:t>motor strength</a:t>
            </a:r>
            <a:r>
              <a:rPr lang="en-US" sz="1600" dirty="0" smtClean="0"/>
              <a:t>, proprioception or </a:t>
            </a:r>
            <a:r>
              <a:rPr lang="en-US" sz="1600" dirty="0" smtClean="0">
                <a:solidFill>
                  <a:srgbClr val="FF0000"/>
                </a:solidFill>
              </a:rPr>
              <a:t>a </a:t>
            </a:r>
          </a:p>
          <a:p>
            <a:pPr marL="0" indent="0" algn="just">
              <a:lnSpc>
                <a:spcPct val="150000"/>
              </a:lnSpc>
              <a:spcBef>
                <a:spcPct val="20000"/>
              </a:spcBef>
              <a:buClr>
                <a:schemeClr val="folHlink"/>
              </a:buClr>
              <a:buSzPct val="90000"/>
              <a:buNone/>
              <a:defRPr/>
            </a:pPr>
            <a:r>
              <a:rPr lang="en-US" sz="1600" dirty="0">
                <a:solidFill>
                  <a:srgbClr val="FF0000"/>
                </a:solidFill>
              </a:rPr>
              <a:t> </a:t>
            </a:r>
            <a:r>
              <a:rPr lang="en-US" sz="1600" dirty="0" smtClean="0">
                <a:solidFill>
                  <a:srgbClr val="FF0000"/>
                </a:solidFill>
              </a:rPr>
              <a:t>     cerebellar lesion. </a:t>
            </a:r>
          </a:p>
          <a:p>
            <a:pPr algn="just">
              <a:lnSpc>
                <a:spcPct val="150000"/>
              </a:lnSpc>
              <a:spcBef>
                <a:spcPct val="20000"/>
              </a:spcBef>
              <a:buClr>
                <a:schemeClr val="folHlink"/>
              </a:buClr>
              <a:buSzPct val="90000"/>
              <a:defRPr/>
            </a:pPr>
            <a:r>
              <a:rPr lang="en-US" sz="1600" dirty="0" smtClean="0">
                <a:solidFill>
                  <a:srgbClr val="FF0000"/>
                </a:solidFill>
              </a:rPr>
              <a:t>If motor and sensory systems are intact, an abnormal, asymmetric </a:t>
            </a:r>
          </a:p>
          <a:p>
            <a:pPr marL="0" indent="0" algn="just">
              <a:lnSpc>
                <a:spcPct val="150000"/>
              </a:lnSpc>
              <a:spcBef>
                <a:spcPct val="20000"/>
              </a:spcBef>
              <a:buClr>
                <a:schemeClr val="folHlink"/>
              </a:buClr>
              <a:buSzPct val="90000"/>
              <a:buNone/>
              <a:defRPr/>
            </a:pPr>
            <a:r>
              <a:rPr lang="en-US" sz="1600" dirty="0">
                <a:solidFill>
                  <a:srgbClr val="FF0000"/>
                </a:solidFill>
              </a:rPr>
              <a:t> </a:t>
            </a:r>
            <a:r>
              <a:rPr lang="en-US" sz="1600" dirty="0" smtClean="0">
                <a:solidFill>
                  <a:srgbClr val="FF0000"/>
                </a:solidFill>
              </a:rPr>
              <a:t>    heel to shin test is highly suggestive of an ipsilateral cerebellar lesion. </a:t>
            </a:r>
          </a:p>
          <a:p>
            <a:pPr>
              <a:lnSpc>
                <a:spcPct val="150000"/>
              </a:lnSpc>
            </a:pPr>
            <a:endParaRPr lang="en-US" sz="1600" dirty="0"/>
          </a:p>
        </p:txBody>
      </p:sp>
      <p:pic>
        <p:nvPicPr>
          <p:cNvPr id="5" name="Picture 2" descr="C:\Documents and Settings\Sultan Ayoub Meo\My Documents\My Pictures\heelsh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203" y="1352503"/>
            <a:ext cx="464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596537" y="-148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15744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dirty="0" smtClean="0"/>
              <a:t>Summary</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59" y="1340768"/>
            <a:ext cx="10969943" cy="4896544"/>
          </a:xfrm>
          <a:prstGeom prst="rect">
            <a:avLst/>
          </a:prstGeom>
        </p:spPr>
      </p:pic>
      <p:sp>
        <p:nvSpPr>
          <p:cNvPr id="5" name="TextBox 4"/>
          <p:cNvSpPr txBox="1"/>
          <p:nvPr/>
        </p:nvSpPr>
        <p:spPr>
          <a:xfrm>
            <a:off x="9596537" y="-1489"/>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041426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chemeClr val="bg1">
                    <a:lumMod val="50000"/>
                  </a:schemeClr>
                </a:solidFill>
              </a:rPr>
              <a:t>Neuroanatomy</a:t>
            </a:r>
            <a:r>
              <a:rPr lang="en-US" sz="3200" dirty="0" smtClean="0">
                <a:solidFill>
                  <a:schemeClr val="bg1">
                    <a:lumMod val="50000"/>
                  </a:schemeClr>
                </a:solidFill>
              </a:rPr>
              <a:t> corner</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4" name="Content Placeholder 3"/>
          <p:cNvSpPr>
            <a:spLocks noGrp="1"/>
          </p:cNvSpPr>
          <p:nvPr>
            <p:ph sz="quarter" idx="1"/>
          </p:nvPr>
        </p:nvSpPr>
        <p:spPr>
          <a:xfrm>
            <a:off x="609461" y="1219200"/>
            <a:ext cx="5556960" cy="4937760"/>
          </a:xfrm>
        </p:spPr>
        <p:txBody>
          <a:bodyPr>
            <a:normAutofit lnSpcReduction="10000"/>
          </a:bodyPr>
          <a:lstStyle/>
          <a:p>
            <a:r>
              <a:rPr lang="en-US" sz="2400" dirty="0">
                <a:solidFill>
                  <a:schemeClr val="bg1">
                    <a:lumMod val="50000"/>
                  </a:schemeClr>
                </a:solidFill>
                <a:latin typeface="Arabic Typesetting" panose="03020402040406030203" pitchFamily="66" charset="-78"/>
                <a:cs typeface="Arabic Typesetting" panose="03020402040406030203" pitchFamily="66" charset="-78"/>
              </a:rPr>
              <a:t>Cerebellar lesions cause incoordination of the upper limbs(intention tremor), lower limbs (cerebellar ataxia), speech(dysarthria) and eyes (nystagmus</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a:t>
            </a:r>
          </a:p>
          <a:p>
            <a:endParaRPr lang="en-US" sz="1000" dirty="0" smtClean="0">
              <a:solidFill>
                <a:schemeClr val="bg1">
                  <a:lumMod val="50000"/>
                </a:schemeClr>
              </a:solidFill>
              <a:latin typeface="Arabic Typesetting" panose="03020402040406030203" pitchFamily="66" charset="-78"/>
              <a:cs typeface="Arabic Typesetting" panose="03020402040406030203" pitchFamily="66" charset="-78"/>
            </a:endParaRPr>
          </a:p>
          <a:p>
            <a:r>
              <a:rPr lang="en-US" sz="2400" dirty="0">
                <a:solidFill>
                  <a:schemeClr val="bg1">
                    <a:lumMod val="50000"/>
                  </a:schemeClr>
                </a:solidFill>
                <a:latin typeface="Arabic Typesetting" panose="03020402040406030203" pitchFamily="66" charset="-78"/>
                <a:cs typeface="Arabic Typesetting" panose="03020402040406030203" pitchFamily="66" charset="-78"/>
              </a:rPr>
              <a:t>Because of the pattern of ipsilateral and decussated path ways that enter and leave the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cerebellum,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unilateral lesions of the cerebellar hemisphere cause symptoms on the same side of the body. </a:t>
            </a:r>
            <a:r>
              <a:rPr lang="en-US" sz="2400" dirty="0" smtClean="0">
                <a:solidFill>
                  <a:schemeClr val="bg1">
                    <a:lumMod val="50000"/>
                  </a:schemeClr>
                </a:solidFill>
                <a:latin typeface="Arabic Typesetting" panose="03020402040406030203" pitchFamily="66" charset="-78"/>
                <a:cs typeface="Arabic Typesetting" panose="03020402040406030203" pitchFamily="66" charset="-78"/>
              </a:rPr>
              <a:t>This </a:t>
            </a:r>
            <a:r>
              <a:rPr lang="en-US" sz="2400" dirty="0">
                <a:solidFill>
                  <a:schemeClr val="bg1">
                    <a:lumMod val="50000"/>
                  </a:schemeClr>
                </a:solidFill>
                <a:latin typeface="Arabic Typesetting" panose="03020402040406030203" pitchFamily="66" charset="-78"/>
                <a:cs typeface="Arabic Typesetting" panose="03020402040406030203" pitchFamily="66" charset="-78"/>
              </a:rPr>
              <a:t>is in contrast to cerebral lesions (e.g. in the cerebral cortex, internal capsule or basal ganglia),which give rise to contralateral symptoms. A unilateral cerebellar hemispheric lesion causes ipsilateral incoordination o the arm (intention tremor) and of the leg, causing an unsteady gait, in the absence of weakness or sensory loss.</a:t>
            </a:r>
          </a:p>
          <a:p>
            <a:endParaRPr lang="en-US" sz="2400" dirty="0">
              <a:solidFill>
                <a:schemeClr val="bg1">
                  <a:lumMod val="50000"/>
                </a:schemeClr>
              </a:solidFill>
              <a:latin typeface="Arabic Typesetting" panose="03020402040406030203" pitchFamily="66" charset="-78"/>
              <a:cs typeface="Arabic Typesetting" panose="03020402040406030203" pitchFamily="66" charset="-78"/>
            </a:endParaRPr>
          </a:p>
        </p:txBody>
      </p:sp>
      <p:cxnSp>
        <p:nvCxnSpPr>
          <p:cNvPr id="6" name="Straight Connector 5"/>
          <p:cNvCxnSpPr/>
          <p:nvPr/>
        </p:nvCxnSpPr>
        <p:spPr>
          <a:xfrm>
            <a:off x="6166421"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503768937"/>
              </p:ext>
            </p:extLst>
          </p:nvPr>
        </p:nvGraphicFramePr>
        <p:xfrm>
          <a:off x="6238428" y="1826260"/>
          <a:ext cx="5340975" cy="3357880"/>
        </p:xfrm>
        <a:graphic>
          <a:graphicData uri="http://schemas.openxmlformats.org/drawingml/2006/table">
            <a:tbl>
              <a:tblPr firstRow="1" bandRow="1">
                <a:tableStyleId>{5DA37D80-6434-44D0-A028-1B22A696006F}</a:tableStyleId>
              </a:tblPr>
              <a:tblGrid>
                <a:gridCol w="1780325">
                  <a:extLst>
                    <a:ext uri="{9D8B030D-6E8A-4147-A177-3AD203B41FA5}">
                      <a16:colId xmlns:a16="http://schemas.microsoft.com/office/drawing/2014/main" xmlns="" val="20000"/>
                    </a:ext>
                  </a:extLst>
                </a:gridCol>
                <a:gridCol w="1780325">
                  <a:extLst>
                    <a:ext uri="{9D8B030D-6E8A-4147-A177-3AD203B41FA5}">
                      <a16:colId xmlns:a16="http://schemas.microsoft.com/office/drawing/2014/main" xmlns="" val="20001"/>
                    </a:ext>
                  </a:extLst>
                </a:gridCol>
                <a:gridCol w="1780325">
                  <a:extLst>
                    <a:ext uri="{9D8B030D-6E8A-4147-A177-3AD203B41FA5}">
                      <a16:colId xmlns:a16="http://schemas.microsoft.com/office/drawing/2014/main" xmlns="" val="20002"/>
                    </a:ext>
                  </a:extLst>
                </a:gridCol>
              </a:tblGrid>
              <a:tr h="0">
                <a:tc gridSpan="3">
                  <a:txBody>
                    <a:bodyPr/>
                    <a:lstStyle/>
                    <a:p>
                      <a:pPr algn="ctr"/>
                      <a:r>
                        <a:rPr lang="en-US" sz="1600" b="0" dirty="0" smtClean="0">
                          <a:solidFill>
                            <a:schemeClr val="bg1">
                              <a:lumMod val="50000"/>
                            </a:schemeClr>
                          </a:solidFill>
                        </a:rPr>
                        <a:t>Functional anatomy of the cerebellum</a:t>
                      </a:r>
                      <a:endParaRPr lang="en-US" sz="1600" b="0" dirty="0">
                        <a:solidFill>
                          <a:schemeClr val="bg1">
                            <a:lumMod val="50000"/>
                          </a:schemeClr>
                        </a:solidFill>
                        <a:latin typeface="+mn-lt"/>
                      </a:endParaRP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sz="1600" b="0" dirty="0" err="1" smtClean="0">
                          <a:solidFill>
                            <a:schemeClr val="accent2">
                              <a:lumMod val="75000"/>
                            </a:schemeClr>
                          </a:solidFill>
                        </a:rPr>
                        <a:t>Archicerebellum</a:t>
                      </a:r>
                      <a:endParaRPr lang="en-US" sz="1600" b="0" dirty="0">
                        <a:solidFill>
                          <a:schemeClr val="accent2">
                            <a:lumMod val="75000"/>
                          </a:schemeClr>
                        </a:solidFill>
                        <a:latin typeface="+mn-lt"/>
                      </a:endParaRPr>
                    </a:p>
                  </a:txBody>
                  <a:tcPr>
                    <a:solidFill>
                      <a:schemeClr val="bg1"/>
                    </a:solidFill>
                  </a:tcPr>
                </a:tc>
                <a:tc>
                  <a:txBody>
                    <a:bodyPr/>
                    <a:lstStyle/>
                    <a:p>
                      <a:pPr algn="ctr"/>
                      <a:r>
                        <a:rPr lang="en-US" sz="1600" b="0" dirty="0" smtClean="0">
                          <a:solidFill>
                            <a:schemeClr val="accent2">
                              <a:lumMod val="75000"/>
                            </a:schemeClr>
                          </a:solidFill>
                        </a:rPr>
                        <a:t> </a:t>
                      </a:r>
                      <a:r>
                        <a:rPr lang="en-US" sz="1600" b="0" dirty="0" err="1" smtClean="0">
                          <a:solidFill>
                            <a:schemeClr val="accent2">
                              <a:lumMod val="75000"/>
                            </a:schemeClr>
                          </a:solidFill>
                        </a:rPr>
                        <a:t>Paleocerebellum</a:t>
                      </a:r>
                      <a:r>
                        <a:rPr lang="en-US" sz="1600" b="0" dirty="0" smtClean="0">
                          <a:solidFill>
                            <a:schemeClr val="accent2">
                              <a:lumMod val="75000"/>
                            </a:schemeClr>
                          </a:solidFill>
                        </a:rPr>
                        <a:t> </a:t>
                      </a:r>
                      <a:endParaRPr lang="en-US" sz="1600" b="0" dirty="0">
                        <a:solidFill>
                          <a:schemeClr val="accent2">
                            <a:lumMod val="75000"/>
                          </a:schemeClr>
                        </a:solidFill>
                        <a:latin typeface="+mn-lt"/>
                      </a:endParaRPr>
                    </a:p>
                  </a:txBody>
                  <a:tcPr>
                    <a:solidFill>
                      <a:schemeClr val="bg1"/>
                    </a:solidFill>
                  </a:tcPr>
                </a:tc>
                <a:tc>
                  <a:txBody>
                    <a:bodyPr/>
                    <a:lstStyle/>
                    <a:p>
                      <a:pPr algn="ctr"/>
                      <a:r>
                        <a:rPr lang="en-US" sz="1600" b="0" dirty="0" err="1" smtClean="0">
                          <a:solidFill>
                            <a:schemeClr val="accent2">
                              <a:lumMod val="75000"/>
                            </a:schemeClr>
                          </a:solidFill>
                        </a:rPr>
                        <a:t>Neocerebellum</a:t>
                      </a:r>
                      <a:endParaRPr lang="en-US" sz="1600" b="0" dirty="0">
                        <a:solidFill>
                          <a:schemeClr val="accent2">
                            <a:lumMod val="75000"/>
                          </a:schemeClr>
                        </a:solidFill>
                        <a:latin typeface="+mn-lt"/>
                      </a:endParaRPr>
                    </a:p>
                  </a:txBody>
                  <a:tcPr>
                    <a:solidFill>
                      <a:schemeClr val="bg1"/>
                    </a:solid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50000"/>
                            </a:schemeClr>
                          </a:solidFill>
                        </a:rPr>
                        <a:t>Corresponds to the </a:t>
                      </a:r>
                      <a:r>
                        <a:rPr lang="en-US" sz="1400" b="0" dirty="0" err="1" smtClean="0">
                          <a:solidFill>
                            <a:schemeClr val="bg1">
                              <a:lumMod val="50000"/>
                            </a:schemeClr>
                          </a:solidFill>
                        </a:rPr>
                        <a:t>flocculonodular</a:t>
                      </a:r>
                      <a:r>
                        <a:rPr lang="en-US" sz="1400" b="0" dirty="0" smtClean="0">
                          <a:solidFill>
                            <a:schemeClr val="bg1">
                              <a:lumMod val="50000"/>
                            </a:schemeClr>
                          </a:solidFill>
                        </a:rPr>
                        <a:t> lobe and fastigial nucleus. Its principal connections are with the vestibular and reticular nuclei of the brainstem and it is concerned with the maintenance of equilibrium.</a:t>
                      </a:r>
                    </a:p>
                    <a:p>
                      <a:endParaRPr lang="en-US" sz="1400" b="0" dirty="0">
                        <a:solidFill>
                          <a:schemeClr val="bg1">
                            <a:lumMod val="50000"/>
                          </a:schemeClr>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50000"/>
                            </a:schemeClr>
                          </a:solidFill>
                        </a:rPr>
                        <a:t>Corresponds to the vermis and </a:t>
                      </a:r>
                      <a:r>
                        <a:rPr lang="en-US" sz="1400" b="0" dirty="0" err="1" smtClean="0">
                          <a:solidFill>
                            <a:schemeClr val="bg1">
                              <a:lumMod val="50000"/>
                            </a:schemeClr>
                          </a:solidFill>
                        </a:rPr>
                        <a:t>paravermal</a:t>
                      </a:r>
                      <a:r>
                        <a:rPr lang="en-US" sz="1400" b="0" dirty="0" smtClean="0">
                          <a:solidFill>
                            <a:schemeClr val="bg1">
                              <a:lumMod val="50000"/>
                            </a:schemeClr>
                          </a:solidFill>
                        </a:rPr>
                        <a:t> area, together with the globose and emboliform nuclei. It receives fibers from the spinocerebellar tracts and projects to the red nucleus of the midbrain.</a:t>
                      </a:r>
                    </a:p>
                    <a:p>
                      <a:endParaRPr lang="en-US" sz="1400" b="0" dirty="0">
                        <a:solidFill>
                          <a:schemeClr val="bg1">
                            <a:lumMod val="50000"/>
                          </a:schemeClr>
                        </a:solidFill>
                        <a:latin typeface="+mn-lt"/>
                      </a:endParaRPr>
                    </a:p>
                  </a:txBody>
                  <a:tcPr>
                    <a:solidFill>
                      <a:schemeClr val="bg1"/>
                    </a:solidFill>
                  </a:tcPr>
                </a:tc>
                <a:tc>
                  <a:txBody>
                    <a:bodyPr/>
                    <a:lstStyle/>
                    <a:p>
                      <a:r>
                        <a:rPr lang="en-US" sz="1400" b="0" dirty="0" smtClean="0">
                          <a:solidFill>
                            <a:schemeClr val="bg1">
                              <a:lumMod val="50000"/>
                            </a:schemeClr>
                          </a:solidFill>
                        </a:rPr>
                        <a:t>Corresponds to most of the cerebellar hemisphere and the dentate nucleus. It receives afferents from the pons and projects to the ventral lateral nucleus of the thalamus.</a:t>
                      </a:r>
                      <a:endParaRPr lang="en-US" sz="1400" b="0" dirty="0">
                        <a:solidFill>
                          <a:schemeClr val="bg1">
                            <a:lumMod val="50000"/>
                          </a:schemeClr>
                        </a:solidFill>
                        <a:latin typeface="+mn-lt"/>
                      </a:endParaRPr>
                    </a:p>
                  </a:txBody>
                  <a:tcPr>
                    <a:solidFill>
                      <a:schemeClr val="bg1"/>
                    </a:solidFill>
                  </a:tcPr>
                </a:tc>
                <a:extLst>
                  <a:ext uri="{0D108BD9-81ED-4DB2-BD59-A6C34878D82A}">
                    <a16:rowId xmlns:a16="http://schemas.microsoft.com/office/drawing/2014/main" xmlns="" val="10002"/>
                  </a:ext>
                </a:extLst>
              </a:tr>
            </a:tbl>
          </a:graphicData>
        </a:graphic>
      </p:graphicFrame>
      <p:sp>
        <p:nvSpPr>
          <p:cNvPr id="8" name="Rectangle 7"/>
          <p:cNvSpPr/>
          <p:nvPr/>
        </p:nvSpPr>
        <p:spPr>
          <a:xfrm>
            <a:off x="1087342" y="6356350"/>
            <a:ext cx="10486304" cy="584775"/>
          </a:xfrm>
          <a:prstGeom prst="rect">
            <a:avLst/>
          </a:prstGeom>
        </p:spPr>
        <p:txBody>
          <a:bodyPr wrap="square">
            <a:spAutoFit/>
          </a:bodyPr>
          <a:lstStyle/>
          <a:p>
            <a:r>
              <a:rPr lang="en-US" sz="1600" dirty="0" smtClean="0">
                <a:solidFill>
                  <a:srgbClr val="FF0000"/>
                </a:solidFill>
              </a:rPr>
              <a:t>We recommended you to read this lecture from neuroanatomy book. You can find the book on the team drive, page 117-123</a:t>
            </a:r>
          </a:p>
          <a:p>
            <a:endParaRPr lang="en-US" sz="1600" dirty="0">
              <a:solidFill>
                <a:schemeClr val="bg2">
                  <a:lumMod val="75000"/>
                </a:schemeClr>
              </a:solidFill>
            </a:endParaRPr>
          </a:p>
        </p:txBody>
      </p:sp>
    </p:spTree>
    <p:extLst>
      <p:ext uri="{BB962C8B-B14F-4D97-AF65-F5344CB8AC3E}">
        <p14:creationId xmlns:p14="http://schemas.microsoft.com/office/powerpoint/2010/main" val="2279907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chemeClr val="bg1">
                    <a:lumMod val="50000"/>
                  </a:schemeClr>
                </a:solidFill>
              </a:rPr>
              <a:t>Neuroanatomy</a:t>
            </a:r>
            <a:r>
              <a:rPr lang="en-US" sz="3200" dirty="0" smtClean="0">
                <a:solidFill>
                  <a:schemeClr val="bg1">
                    <a:lumMod val="50000"/>
                  </a:schemeClr>
                </a:solidFill>
              </a:rPr>
              <a:t> corner</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36</a:t>
            </a:fld>
            <a:endParaRPr lang="en-US" dirty="0"/>
          </a:p>
        </p:txBody>
      </p:sp>
      <p:sp>
        <p:nvSpPr>
          <p:cNvPr id="4" name="Content Placeholder 3"/>
          <p:cNvSpPr>
            <a:spLocks noGrp="1"/>
          </p:cNvSpPr>
          <p:nvPr>
            <p:ph sz="quarter" idx="1"/>
          </p:nvPr>
        </p:nvSpPr>
        <p:spPr>
          <a:xfrm>
            <a:off x="609460" y="1143000"/>
            <a:ext cx="10969943" cy="5579110"/>
          </a:xfrm>
        </p:spPr>
        <p:txBody>
          <a:bodyPr>
            <a:normAutofit/>
          </a:bodyPr>
          <a:lstStyle/>
          <a:p>
            <a:r>
              <a:rPr lang="en-US" sz="2600" dirty="0">
                <a:solidFill>
                  <a:schemeClr val="accent2">
                    <a:lumMod val="75000"/>
                  </a:schemeClr>
                </a:solidFill>
                <a:latin typeface="Arabic Typesetting" panose="03020402040406030203" pitchFamily="66" charset="-78"/>
                <a:cs typeface="Arabic Typesetting" panose="03020402040406030203" pitchFamily="66" charset="-78"/>
              </a:rPr>
              <a:t>Lesions of the </a:t>
            </a:r>
            <a:r>
              <a:rPr lang="en-US" sz="2600" dirty="0" smtClean="0">
                <a:solidFill>
                  <a:schemeClr val="accent2">
                    <a:lumMod val="75000"/>
                  </a:schemeClr>
                </a:solidFill>
                <a:latin typeface="Arabic Typesetting" panose="03020402040406030203" pitchFamily="66" charset="-78"/>
                <a:cs typeface="Arabic Typesetting" panose="03020402040406030203" pitchFamily="66" charset="-78"/>
              </a:rPr>
              <a:t>cerebellum:</a:t>
            </a:r>
          </a:p>
          <a:p>
            <a:pPr lvl="1"/>
            <a:r>
              <a:rPr lang="en-US" sz="2000" dirty="0">
                <a:solidFill>
                  <a:schemeClr val="bg1">
                    <a:lumMod val="50000"/>
                  </a:schemeClr>
                </a:solidFill>
                <a:latin typeface="Arabic Typesetting" panose="03020402040406030203" pitchFamily="66" charset="-78"/>
                <a:cs typeface="Arabic Typesetting" panose="03020402040406030203" pitchFamily="66" charset="-78"/>
              </a:rPr>
              <a:t>A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midline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lesion o the cerebellum (such as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a tumor)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leads to loss o postural control; as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a result,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it is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impossible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to stand or sit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without toppling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over, despite preserved coordination o the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limbs them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selves.</a:t>
            </a:r>
          </a:p>
          <a:p>
            <a:pPr lvl="1"/>
            <a:r>
              <a:rPr lang="en-US" sz="2000" dirty="0">
                <a:solidFill>
                  <a:schemeClr val="bg1">
                    <a:lumMod val="50000"/>
                  </a:schemeClr>
                </a:solidFill>
                <a:latin typeface="Arabic Typesetting" panose="03020402040406030203" pitchFamily="66" charset="-78"/>
                <a:cs typeface="Arabic Typesetting" panose="03020402040406030203" pitchFamily="66" charset="-78"/>
              </a:rPr>
              <a:t>Because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of the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pattern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of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ipsilateral and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decussated pathways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that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enter and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leave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the cerebellum, unilateral lesions of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the cerebellar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hemisphere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cause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symptoms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on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the same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side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of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the body. This is in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contrast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to cerebral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lesions (e.g</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in the cerebral cortex, internal capsule or basal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ganglia), which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give rise to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contralateral symptoms</a:t>
            </a:r>
            <a:r>
              <a:rPr lang="en-US" sz="2000" dirty="0">
                <a:solidFill>
                  <a:schemeClr val="bg1">
                    <a:lumMod val="50000"/>
                  </a:schemeClr>
                </a:solidFill>
                <a:latin typeface="Arabic Typesetting" panose="03020402040406030203" pitchFamily="66" charset="-78"/>
                <a:cs typeface="Arabic Typesetting" panose="03020402040406030203" pitchFamily="66" charset="-78"/>
              </a:rPr>
              <a:t>.</a:t>
            </a:r>
          </a:p>
          <a:p>
            <a:pPr lvl="1"/>
            <a:r>
              <a:rPr lang="en-US" sz="2000" dirty="0">
                <a:solidFill>
                  <a:schemeClr val="bg1">
                    <a:lumMod val="50000"/>
                  </a:schemeClr>
                </a:solidFill>
                <a:latin typeface="Arabic Typesetting" panose="03020402040406030203" pitchFamily="66" charset="-78"/>
                <a:cs typeface="Arabic Typesetting" panose="03020402040406030203" pitchFamily="66" charset="-78"/>
              </a:rPr>
              <a:t>A unilateral cerebellar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hemispheric lesions causes ipsilateral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incoordination o the arm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intention tremor) and of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the leg,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causing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an unsteady gait, in the absence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of weakness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or sensory loss</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a:t>
            </a:r>
          </a:p>
          <a:p>
            <a:pPr lvl="1"/>
            <a:r>
              <a:rPr lang="en-US" sz="2000" dirty="0">
                <a:solidFill>
                  <a:schemeClr val="bg1">
                    <a:lumMod val="50000"/>
                  </a:schemeClr>
                </a:solidFill>
                <a:latin typeface="Arabic Typesetting" panose="03020402040406030203" pitchFamily="66" charset="-78"/>
                <a:cs typeface="Arabic Typesetting" panose="03020402040406030203" pitchFamily="66" charset="-78"/>
              </a:rPr>
              <a:t>Bilateral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dysfunction of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the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cerebellum, caused by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alcoholic intoxication,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hypothyroidism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inherited cerebellar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degeneration/ataxia,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multiple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sclerosis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or paraneoplastic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disease,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causes slowness and slurring of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speech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dysarthria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incoordination of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both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arms and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a staggering, wide-based,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unsteady gait (cerebellar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ataxia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a:t>
            </a:r>
          </a:p>
          <a:p>
            <a:pPr lvl="1"/>
            <a:r>
              <a:rPr lang="en-US" sz="2000" dirty="0">
                <a:solidFill>
                  <a:schemeClr val="bg1">
                    <a:lumMod val="50000"/>
                  </a:schemeClr>
                </a:solidFill>
                <a:latin typeface="Arabic Typesetting" panose="03020402040406030203" pitchFamily="66" charset="-78"/>
                <a:cs typeface="Arabic Typesetting" panose="03020402040406030203" pitchFamily="66" charset="-78"/>
              </a:rPr>
              <a:t>Cerebellar lesions also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impair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coordination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of eye movements</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The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eyes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exhibit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a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characteristic</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in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voluntary and rhythmic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to-and- </a:t>
            </a:r>
            <a:r>
              <a:rPr lang="en-US" sz="2000" dirty="0" err="1" smtClean="0">
                <a:solidFill>
                  <a:schemeClr val="bg1">
                    <a:lumMod val="50000"/>
                  </a:schemeClr>
                </a:solidFill>
                <a:latin typeface="Arabic Typesetting" panose="03020402040406030203" pitchFamily="66" charset="-78"/>
                <a:cs typeface="Arabic Typesetting" panose="03020402040406030203" pitchFamily="66" charset="-78"/>
              </a:rPr>
              <a:t>fromotion</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(nystagmus), greatest in amplitude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when gaze is directed to the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same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side as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the lesion . Nystagmus is a very common feature of multiple sclerosis</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The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combination of nystagmus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with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dysarthria and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intention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tremor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constitutes ‘</a:t>
            </a:r>
            <a:r>
              <a:rPr lang="en-US" sz="2000" dirty="0" err="1" smtClean="0">
                <a:solidFill>
                  <a:schemeClr val="bg1">
                    <a:lumMod val="50000"/>
                  </a:schemeClr>
                </a:solidFill>
                <a:latin typeface="Arabic Typesetting" panose="03020402040406030203" pitchFamily="66" charset="-78"/>
                <a:cs typeface="Arabic Typesetting" panose="03020402040406030203" pitchFamily="66" charset="-78"/>
              </a:rPr>
              <a:t>Charcot’striad</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 </a:t>
            </a:r>
            <a:r>
              <a:rPr lang="en-US" sz="2000" dirty="0" smtClean="0">
                <a:solidFill>
                  <a:schemeClr val="bg1">
                    <a:lumMod val="50000"/>
                  </a:schemeClr>
                </a:solidFill>
                <a:latin typeface="Arabic Typesetting" panose="03020402040406030203" pitchFamily="66" charset="-78"/>
                <a:cs typeface="Arabic Typesetting" panose="03020402040406030203" pitchFamily="66" charset="-78"/>
              </a:rPr>
              <a:t>which is highly </a:t>
            </a:r>
            <a:r>
              <a:rPr lang="en-US" sz="2000" dirty="0">
                <a:solidFill>
                  <a:schemeClr val="bg1">
                    <a:lumMod val="50000"/>
                  </a:schemeClr>
                </a:solidFill>
                <a:latin typeface="Arabic Typesetting" panose="03020402040406030203" pitchFamily="66" charset="-78"/>
                <a:cs typeface="Arabic Typesetting" panose="03020402040406030203" pitchFamily="66" charset="-78"/>
              </a:rPr>
              <a:t>diagnostic o the disease.</a:t>
            </a:r>
          </a:p>
        </p:txBody>
      </p:sp>
      <p:sp>
        <p:nvSpPr>
          <p:cNvPr id="5" name="Rectangle 4"/>
          <p:cNvSpPr/>
          <p:nvPr/>
        </p:nvSpPr>
        <p:spPr>
          <a:xfrm>
            <a:off x="1087342" y="6356350"/>
            <a:ext cx="10486304" cy="584775"/>
          </a:xfrm>
          <a:prstGeom prst="rect">
            <a:avLst/>
          </a:prstGeom>
        </p:spPr>
        <p:txBody>
          <a:bodyPr wrap="square">
            <a:spAutoFit/>
          </a:bodyPr>
          <a:lstStyle/>
          <a:p>
            <a:r>
              <a:rPr lang="en-US" sz="1600" dirty="0" smtClean="0">
                <a:solidFill>
                  <a:srgbClr val="FF0000"/>
                </a:solidFill>
              </a:rPr>
              <a:t>We recommended you to read this lecture from neuroanatomy book. You can find the book on the team drive, page 117-123</a:t>
            </a:r>
          </a:p>
          <a:p>
            <a:endParaRPr lang="en-US" sz="1600" dirty="0">
              <a:solidFill>
                <a:schemeClr val="bg2">
                  <a:lumMod val="75000"/>
                </a:schemeClr>
              </a:solidFill>
            </a:endParaRPr>
          </a:p>
        </p:txBody>
      </p:sp>
    </p:spTree>
    <p:extLst>
      <p:ext uri="{BB962C8B-B14F-4D97-AF65-F5344CB8AC3E}">
        <p14:creationId xmlns:p14="http://schemas.microsoft.com/office/powerpoint/2010/main" val="1108747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37</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3090302"/>
            <a:ext cx="1965375" cy="4746930"/>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err="1">
                <a:solidFill>
                  <a:srgbClr val="DDE9EC">
                    <a:lumMod val="75000"/>
                  </a:srgbClr>
                </a:solidFill>
              </a:rPr>
              <a:t>Durrah</a:t>
            </a:r>
            <a:r>
              <a:rPr lang="en-US" sz="1800" dirty="0">
                <a:solidFill>
                  <a:srgbClr val="DDE9EC">
                    <a:lumMod val="75000"/>
                  </a:srgbClr>
                </a:solidFill>
              </a:rPr>
              <a:t> </a:t>
            </a:r>
            <a:r>
              <a:rPr lang="en-US" sz="1800" dirty="0" err="1">
                <a:solidFill>
                  <a:srgbClr val="DDE9EC">
                    <a:lumMod val="75000"/>
                  </a:srgbClr>
                </a:solidFill>
              </a:rPr>
              <a:t>Alhamdi</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Safa</a:t>
            </a:r>
            <a:r>
              <a:rPr lang="en-US" sz="1800" dirty="0">
                <a:solidFill>
                  <a:srgbClr val="DDE9EC">
                    <a:lumMod val="75000"/>
                  </a:srgbClr>
                </a:solidFill>
              </a:rPr>
              <a:t> Al-</a:t>
            </a:r>
            <a:r>
              <a:rPr lang="en-US" sz="1800" dirty="0" err="1">
                <a:solidFill>
                  <a:srgbClr val="DDE9EC">
                    <a:lumMod val="75000"/>
                  </a:srgbClr>
                </a:solidFill>
              </a:rPr>
              <a:t>Osaimi</a:t>
            </a:r>
            <a:r>
              <a:rPr lang="en-US" sz="1800" dirty="0">
                <a:solidFill>
                  <a:srgbClr val="DDE9EC">
                    <a:lumMod val="75000"/>
                  </a:srgbClr>
                </a:solidFill>
              </a:rPr>
              <a:t> </a:t>
            </a:r>
            <a:r>
              <a:rPr lang="en-US" sz="1800" dirty="0" err="1">
                <a:solidFill>
                  <a:srgbClr val="DDE9EC">
                    <a:lumMod val="75000"/>
                  </a:srgbClr>
                </a:solidFill>
              </a:rPr>
              <a:t>Hanin</a:t>
            </a:r>
            <a:r>
              <a:rPr lang="en-US" sz="1800" dirty="0">
                <a:solidFill>
                  <a:srgbClr val="DDE9EC">
                    <a:lumMod val="75000"/>
                  </a:srgbClr>
                </a:solidFill>
              </a:rPr>
              <a:t> </a:t>
            </a:r>
            <a:r>
              <a:rPr lang="en-US" sz="1800" dirty="0" err="1">
                <a:solidFill>
                  <a:srgbClr val="DDE9EC">
                    <a:lumMod val="75000"/>
                  </a:srgbClr>
                </a:solidFill>
              </a:rPr>
              <a:t>Bashaikh</a:t>
            </a:r>
            <a:r>
              <a:rPr lang="en-US" sz="1800" dirty="0">
                <a:solidFill>
                  <a:srgbClr val="DDE9EC">
                    <a:lumMod val="75000"/>
                  </a:srgbClr>
                </a:solidFill>
              </a:rPr>
              <a:t> Rana </a:t>
            </a:r>
            <a:r>
              <a:rPr lang="en-US" sz="1800" dirty="0" err="1">
                <a:solidFill>
                  <a:srgbClr val="DDE9EC">
                    <a:lumMod val="75000"/>
                  </a:srgbClr>
                </a:solidFill>
              </a:rPr>
              <a:t>Barasian</a:t>
            </a:r>
            <a:r>
              <a:rPr lang="en-US" sz="1800" dirty="0">
                <a:solidFill>
                  <a:srgbClr val="DDE9EC">
                    <a:lumMod val="75000"/>
                  </a:srgbClr>
                </a:solidFill>
              </a:rPr>
              <a:t> 	</a:t>
            </a:r>
          </a:p>
          <a:p>
            <a:pPr fontAlgn="t">
              <a:lnSpc>
                <a:spcPct val="150000"/>
              </a:lnSpc>
              <a:spcBef>
                <a:spcPct val="20000"/>
              </a:spcBef>
            </a:pPr>
            <a:r>
              <a:rPr lang="en-US" dirty="0"/>
              <a:t>	</a:t>
            </a:r>
          </a:p>
          <a:p>
            <a:pPr fontAlgn="t">
              <a:lnSpc>
                <a:spcPct val="150000"/>
              </a:lnSpc>
              <a:spcBef>
                <a:spcPct val="20000"/>
              </a:spcBef>
            </a:pPr>
            <a:r>
              <a:rPr lang="en-US" dirty="0"/>
              <a:t>	</a:t>
            </a:r>
          </a:p>
          <a:p>
            <a:pPr fontAlgn="t">
              <a:lnSpc>
                <a:spcPct val="150000"/>
              </a:lnSpc>
              <a:spcBef>
                <a:spcPct val="20000"/>
              </a:spcBef>
            </a:pPr>
            <a:r>
              <a:rPr lang="en-US" dirty="0"/>
              <a:t>	</a:t>
            </a:r>
          </a:p>
          <a:p>
            <a:pPr fontAlgn="t">
              <a:lnSpc>
                <a:spcPct val="150000"/>
              </a:lnSpc>
              <a:spcBef>
                <a:spcPct val="20000"/>
              </a:spcBef>
            </a:pPr>
            <a:endParaRPr lang="en-US" sz="1800" dirty="0">
              <a:solidFill>
                <a:srgbClr val="DDE9EC">
                  <a:lumMod val="75000"/>
                </a:srgbClr>
              </a:solidFill>
            </a:endParaRPr>
          </a:p>
        </p:txBody>
      </p:sp>
      <p:sp>
        <p:nvSpPr>
          <p:cNvPr id="15" name="Rectangle 14"/>
          <p:cNvSpPr/>
          <p:nvPr/>
        </p:nvSpPr>
        <p:spPr>
          <a:xfrm>
            <a:off x="3214092" y="3088418"/>
            <a:ext cx="2031074" cy="2915660"/>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a:t>
            </a:r>
          </a:p>
          <a:p>
            <a:pPr fontAlgn="t">
              <a:lnSpc>
                <a:spcPct val="150000"/>
              </a:lnSpc>
              <a:spcBef>
                <a:spcPct val="20000"/>
              </a:spcBef>
            </a:pPr>
            <a:r>
              <a:rPr lang="en-US" sz="1800" dirty="0" smtClean="0">
                <a:solidFill>
                  <a:srgbClr val="DDE9EC">
                    <a:lumMod val="75000"/>
                  </a:srgbClr>
                </a:solidFill>
              </a:rPr>
              <a:t>Faisal </a:t>
            </a:r>
            <a:r>
              <a:rPr lang="en-US" sz="1800" dirty="0" err="1" smtClean="0">
                <a:solidFill>
                  <a:srgbClr val="DDE9EC">
                    <a:lumMod val="75000"/>
                  </a:srgbClr>
                </a:solidFill>
              </a:rPr>
              <a:t>Alfawaz</a:t>
            </a:r>
            <a:r>
              <a:rPr lang="en-US" sz="1800" dirty="0" smtClean="0">
                <a:solidFill>
                  <a:srgbClr val="DDE9EC">
                    <a:lumMod val="75000"/>
                  </a:srgbClr>
                </a:solidFill>
              </a:rPr>
              <a:t> </a:t>
            </a:r>
          </a:p>
          <a:p>
            <a:pPr fontAlgn="t">
              <a:lnSpc>
                <a:spcPct val="150000"/>
              </a:lnSpc>
              <a:spcBef>
                <a:spcPct val="20000"/>
              </a:spcBef>
            </a:pPr>
            <a:r>
              <a:rPr lang="en-US" sz="1800" dirty="0" err="1" smtClean="0">
                <a:solidFill>
                  <a:srgbClr val="DDE9EC">
                    <a:lumMod val="75000"/>
                  </a:srgbClr>
                </a:solidFill>
              </a:rPr>
              <a:t>Qais</a:t>
            </a:r>
            <a:r>
              <a:rPr lang="en-US" sz="1800" dirty="0" smtClean="0">
                <a:solidFill>
                  <a:srgbClr val="DDE9EC">
                    <a:lumMod val="75000"/>
                  </a:srgbClr>
                </a:solidFill>
              </a:rPr>
              <a:t> </a:t>
            </a:r>
            <a:r>
              <a:rPr lang="en-US" sz="1800" dirty="0">
                <a:solidFill>
                  <a:srgbClr val="DDE9EC">
                    <a:lumMod val="75000"/>
                  </a:srgbClr>
                </a:solidFill>
              </a:rPr>
              <a:t>Almuhaideb</a:t>
            </a:r>
            <a:r>
              <a:rPr lang="en-US" dirty="0" smtClean="0"/>
              <a:t>	</a:t>
            </a:r>
          </a:p>
          <a:p>
            <a:pPr fontAlgn="t">
              <a:lnSpc>
                <a:spcPct val="150000"/>
              </a:lnSpc>
              <a:spcBef>
                <a:spcPct val="20000"/>
              </a:spcBef>
            </a:pPr>
            <a:r>
              <a:rPr lang="en-US" dirty="0"/>
              <a:t>	</a:t>
            </a:r>
          </a:p>
          <a:p>
            <a:pPr fontAlgn="t">
              <a:lnSpc>
                <a:spcPct val="150000"/>
              </a:lnSpc>
              <a:spcBef>
                <a:spcPct val="20000"/>
              </a:spcBef>
            </a:pPr>
            <a:r>
              <a:rPr lang="en-US" sz="1800" dirty="0" smtClean="0">
                <a:solidFill>
                  <a:srgbClr val="DDE9EC">
                    <a:lumMod val="75000"/>
                  </a:srgbClr>
                </a:solidFill>
              </a:rPr>
              <a:t> </a:t>
            </a:r>
            <a:endParaRPr lang="en-US" sz="1800" dirty="0">
              <a:solidFill>
                <a:srgbClr val="DDE9EC">
                  <a:lumMod val="75000"/>
                </a:srgbClr>
              </a:solidFill>
            </a:endParaRPr>
          </a:p>
        </p:txBody>
      </p:sp>
      <p:sp>
        <p:nvSpPr>
          <p:cNvPr id="1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ar-SA"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ar-SA" sz="1800" dirty="0" smtClean="0">
                <a:solidFill>
                  <a:srgbClr val="DDE9EC">
                    <a:lumMod val="75000"/>
                  </a:srgbClr>
                </a:solidFill>
              </a:rPr>
              <a:t> </a:t>
            </a:r>
            <a:r>
              <a:rPr lang="en-US" sz="1800" dirty="0" smtClean="0">
                <a:solidFill>
                  <a:srgbClr val="DDE9EC">
                    <a:lumMod val="75000"/>
                  </a:srgbClr>
                </a:solidFill>
              </a:rPr>
              <a:t>Laila Mathkour</a:t>
            </a:r>
          </a:p>
          <a:p>
            <a:pPr marL="0" indent="0">
              <a:buFont typeface="Arial" panose="020B0604020202020204" pitchFamily="34" charset="0"/>
              <a:buNone/>
            </a:pPr>
            <a:r>
              <a:rPr lang="ar-SA" sz="1800" dirty="0" smtClean="0">
                <a:solidFill>
                  <a:srgbClr val="DDE9EC">
                    <a:lumMod val="75000"/>
                  </a:srgbClr>
                </a:solidFill>
              </a:rPr>
              <a:t> </a:t>
            </a:r>
            <a:r>
              <a:rPr lang="en-US" sz="1800" dirty="0" smtClean="0">
                <a:solidFill>
                  <a:srgbClr val="DDE9EC">
                    <a:lumMod val="75000"/>
                  </a:srgbClr>
                </a:solidFill>
              </a:rPr>
              <a:t>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9" name="Rectangle 18"/>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20" name="Picture 19">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1" name="Picture 20">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2" name="Picture 21">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3" name="Picture 22">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4" name="Picture 23">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5" name="Picture 24">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6" name="مربع نص 1"/>
          <p:cNvSpPr txBox="1"/>
          <p:nvPr/>
        </p:nvSpPr>
        <p:spPr>
          <a:xfrm>
            <a:off x="611581" y="5409259"/>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r>
              <a:rPr lang="en-US" sz="1200" dirty="0" smtClean="0">
                <a:solidFill>
                  <a:srgbClr val="464653"/>
                </a:solidFill>
              </a:rPr>
              <a:t>.)</a:t>
            </a:r>
          </a:p>
          <a:p>
            <a:pPr marL="285750" indent="-285750" defTabSz="914400">
              <a:buFont typeface="Arial" panose="020B0604020202020204" pitchFamily="34" charset="0"/>
              <a:buChar char="•"/>
            </a:pPr>
            <a:r>
              <a:rPr lang="en-US" sz="1200" dirty="0">
                <a:solidFill>
                  <a:srgbClr val="464653"/>
                </a:solidFill>
              </a:rPr>
              <a:t>Neuroanatomy An Illustrated Colors Text 5</a:t>
            </a:r>
            <a:r>
              <a:rPr lang="en-US" sz="1200" baseline="30000" dirty="0">
                <a:solidFill>
                  <a:srgbClr val="464653"/>
                </a:solidFill>
              </a:rPr>
              <a:t>th</a:t>
            </a:r>
            <a:r>
              <a:rPr lang="en-US" sz="1200" dirty="0">
                <a:solidFill>
                  <a:srgbClr val="464653"/>
                </a:solidFill>
              </a:rPr>
              <a:t>. </a:t>
            </a:r>
            <a:endParaRPr lang="en-US" sz="1200" baseline="30000" dirty="0">
              <a:solidFill>
                <a:srgbClr val="464653"/>
              </a:solidFill>
            </a:endParaRPr>
          </a:p>
        </p:txBody>
      </p:sp>
    </p:spTree>
    <p:extLst>
      <p:ext uri="{BB962C8B-B14F-4D97-AF65-F5344CB8AC3E}">
        <p14:creationId xmlns:p14="http://schemas.microsoft.com/office/powerpoint/2010/main" val="636918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Cerebellum: the rule of </a:t>
            </a:r>
            <a:r>
              <a:rPr lang="en-US" sz="3200" dirty="0" smtClean="0">
                <a:solidFill>
                  <a:schemeClr val="accent4">
                    <a:lumMod val="75000"/>
                  </a:schemeClr>
                </a:solidFill>
              </a:rPr>
              <a:t>3</a:t>
            </a:r>
            <a:endParaRPr lang="en-US" sz="3200" dirty="0">
              <a:solidFill>
                <a:schemeClr val="accent4">
                  <a:lumMod val="75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TextBox 4"/>
          <p:cNvSpPr txBox="1"/>
          <p:nvPr/>
        </p:nvSpPr>
        <p:spPr>
          <a:xfrm>
            <a:off x="9605220"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graphicFrame>
        <p:nvGraphicFramePr>
          <p:cNvPr id="7" name="Table 6"/>
          <p:cNvGraphicFramePr>
            <a:graphicFrameLocks noGrp="1"/>
          </p:cNvGraphicFramePr>
          <p:nvPr>
            <p:extLst>
              <p:ext uri="{D42A27DB-BD31-4B8C-83A1-F6EECF244321}">
                <p14:modId xmlns:p14="http://schemas.microsoft.com/office/powerpoint/2010/main" val="4254981848"/>
              </p:ext>
            </p:extLst>
          </p:nvPr>
        </p:nvGraphicFramePr>
        <p:xfrm>
          <a:off x="609459" y="1270815"/>
          <a:ext cx="10969944" cy="4937760"/>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xmlns="" val="3115692438"/>
                    </a:ext>
                  </a:extLst>
                </a:gridCol>
                <a:gridCol w="5484972">
                  <a:extLst>
                    <a:ext uri="{9D8B030D-6E8A-4147-A177-3AD203B41FA5}">
                      <a16:colId xmlns:a16="http://schemas.microsoft.com/office/drawing/2014/main" xmlns="" val="1199432391"/>
                    </a:ext>
                  </a:extLst>
                </a:gridCol>
              </a:tblGrid>
              <a:tr h="370840">
                <a:tc>
                  <a:txBody>
                    <a:bodyPr/>
                    <a:lstStyle/>
                    <a:p>
                      <a:r>
                        <a:rPr kumimoji="0" lang="en-US" sz="1800" b="0" i="0" u="none" strike="noStrike" kern="1200" baseline="0" dirty="0" smtClean="0">
                          <a:solidFill>
                            <a:schemeClr val="accent4">
                              <a:lumMod val="75000"/>
                            </a:schemeClr>
                          </a:solidFill>
                          <a:latin typeface="+mn-lt"/>
                          <a:ea typeface="+mn-ea"/>
                          <a:cs typeface="+mn-cs"/>
                        </a:rPr>
                        <a:t>3</a:t>
                      </a:r>
                      <a:r>
                        <a:rPr kumimoji="0" lang="en-US" sz="1800" b="0" i="0" u="none" strike="noStrike" kern="1200" baseline="0" dirty="0" smtClean="0">
                          <a:solidFill>
                            <a:schemeClr val="accent2">
                              <a:lumMod val="75000"/>
                            </a:schemeClr>
                          </a:solidFill>
                          <a:latin typeface="+mn-lt"/>
                          <a:ea typeface="+mn-ea"/>
                          <a:cs typeface="+mn-cs"/>
                        </a:rPr>
                        <a:t> lobes</a:t>
                      </a:r>
                      <a:endParaRPr lang="en-US" b="0" dirty="0">
                        <a:solidFill>
                          <a:schemeClr val="accent2">
                            <a:lumMod val="75000"/>
                          </a:schemeClr>
                        </a:solidFill>
                        <a:latin typeface="+mn-lt"/>
                      </a:endParaRPr>
                    </a:p>
                  </a:txBody>
                  <a:tcPr>
                    <a:solidFill>
                      <a:schemeClr val="bg1"/>
                    </a:solidFill>
                  </a:tcPr>
                </a:tc>
                <a:tc>
                  <a:txBody>
                    <a:bodyPr/>
                    <a:lstStyle/>
                    <a:p>
                      <a:pPr marL="285750" indent="-285750">
                        <a:buFont typeface="Arial" panose="020B0604020202020204" pitchFamily="34" charset="0"/>
                        <a:buChar char="•"/>
                      </a:pPr>
                      <a:r>
                        <a:rPr kumimoji="0" lang="en-US" sz="1600" b="0" i="0" u="none" strike="noStrike" kern="1200" baseline="0" dirty="0" err="1" smtClean="0">
                          <a:solidFill>
                            <a:schemeClr val="tx1"/>
                          </a:solidFill>
                          <a:latin typeface="+mn-lt"/>
                          <a:ea typeface="+mn-ea"/>
                          <a:cs typeface="+mn-cs"/>
                        </a:rPr>
                        <a:t>Floculonodular</a:t>
                      </a:r>
                      <a:r>
                        <a:rPr kumimoji="0" lang="en-US" sz="1600" b="0" i="0" u="none" strike="noStrike" kern="1200" baseline="0" dirty="0" smtClean="0">
                          <a:solidFill>
                            <a:schemeClr val="tx1"/>
                          </a:solidFill>
                          <a:latin typeface="+mn-lt"/>
                          <a:ea typeface="+mn-ea"/>
                          <a:cs typeface="+mn-cs"/>
                        </a:rPr>
                        <a:t> lobe</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Anterior lobe</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Posterior lobe</a:t>
                      </a:r>
                      <a:endParaRPr kumimoji="0" lang="en-US" sz="16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846757137"/>
                  </a:ext>
                </a:extLst>
              </a:tr>
              <a:tr h="370840">
                <a:tc>
                  <a:txBody>
                    <a:bodyPr/>
                    <a:lstStyle/>
                    <a:p>
                      <a:r>
                        <a:rPr kumimoji="0" lang="en-US" sz="1800" b="0" i="0" u="none" strike="noStrike" kern="1200" baseline="0" dirty="0" smtClean="0">
                          <a:solidFill>
                            <a:schemeClr val="accent4">
                              <a:lumMod val="75000"/>
                            </a:schemeClr>
                          </a:solidFill>
                          <a:latin typeface="+mn-lt"/>
                          <a:ea typeface="+mn-ea"/>
                          <a:cs typeface="+mn-cs"/>
                        </a:rPr>
                        <a:t>3</a:t>
                      </a:r>
                      <a:r>
                        <a:rPr kumimoji="0" lang="en-US" sz="1800" b="0" i="0" u="none" strike="noStrike" kern="1200" baseline="0" dirty="0" smtClean="0">
                          <a:solidFill>
                            <a:schemeClr val="accent2">
                              <a:lumMod val="75000"/>
                            </a:schemeClr>
                          </a:solidFill>
                          <a:latin typeface="+mn-lt"/>
                          <a:ea typeface="+mn-ea"/>
                          <a:cs typeface="+mn-cs"/>
                        </a:rPr>
                        <a:t> cortical layers</a:t>
                      </a:r>
                      <a:endParaRPr lang="en-US" b="0" dirty="0">
                        <a:solidFill>
                          <a:schemeClr val="accent2">
                            <a:lumMod val="75000"/>
                          </a:schemeClr>
                        </a:solidFill>
                        <a:latin typeface="+mn-lt"/>
                      </a:endParaRPr>
                    </a:p>
                  </a:txBody>
                  <a:tcPr>
                    <a:solidFill>
                      <a:schemeClr val="bg1"/>
                    </a:solidFill>
                  </a:tcPr>
                </a:tc>
                <a:tc>
                  <a:txBody>
                    <a:bodyPr/>
                    <a:lstStyle/>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Molecular layer</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Purkinje cell layer</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Granular layer</a:t>
                      </a:r>
                      <a:endParaRPr kumimoji="0" lang="en-US" sz="16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4241049982"/>
                  </a:ext>
                </a:extLst>
              </a:tr>
              <a:tr h="370840">
                <a:tc>
                  <a:txBody>
                    <a:bodyPr/>
                    <a:lstStyle/>
                    <a:p>
                      <a:r>
                        <a:rPr kumimoji="0" lang="en-US" sz="1800" b="0" i="0" u="none" strike="noStrike" kern="1200" baseline="0" dirty="0" smtClean="0">
                          <a:solidFill>
                            <a:schemeClr val="accent4">
                              <a:lumMod val="75000"/>
                            </a:schemeClr>
                          </a:solidFill>
                          <a:latin typeface="+mn-lt"/>
                          <a:ea typeface="+mn-ea"/>
                          <a:cs typeface="+mn-cs"/>
                        </a:rPr>
                        <a:t>3</a:t>
                      </a:r>
                      <a:r>
                        <a:rPr kumimoji="0" lang="en-US" sz="1800" b="0" i="0" u="none" strike="noStrike" kern="1200" baseline="0" dirty="0" smtClean="0">
                          <a:solidFill>
                            <a:schemeClr val="accent2">
                              <a:lumMod val="75000"/>
                            </a:schemeClr>
                          </a:solidFill>
                          <a:latin typeface="+mn-lt"/>
                          <a:ea typeface="+mn-ea"/>
                          <a:cs typeface="+mn-cs"/>
                        </a:rPr>
                        <a:t> </a:t>
                      </a:r>
                      <a:r>
                        <a:rPr kumimoji="0" lang="en-US" sz="1800" b="0" i="0" u="none" strike="noStrike" kern="1200" baseline="0" dirty="0" err="1" smtClean="0">
                          <a:solidFill>
                            <a:schemeClr val="accent2">
                              <a:lumMod val="75000"/>
                            </a:schemeClr>
                          </a:solidFill>
                          <a:latin typeface="+mn-lt"/>
                          <a:ea typeface="+mn-ea"/>
                          <a:cs typeface="+mn-cs"/>
                        </a:rPr>
                        <a:t>purkinje’s</a:t>
                      </a:r>
                      <a:r>
                        <a:rPr kumimoji="0" lang="en-US" sz="1800" b="0" i="0" u="none" strike="noStrike" kern="1200" baseline="0" dirty="0" smtClean="0">
                          <a:solidFill>
                            <a:schemeClr val="accent2">
                              <a:lumMod val="75000"/>
                            </a:schemeClr>
                          </a:solidFill>
                          <a:latin typeface="+mn-lt"/>
                          <a:ea typeface="+mn-ea"/>
                          <a:cs typeface="+mn-cs"/>
                        </a:rPr>
                        <a:t> cells afferent paths</a:t>
                      </a:r>
                      <a:endParaRPr lang="en-US" b="0" dirty="0">
                        <a:solidFill>
                          <a:schemeClr val="accent2">
                            <a:lumMod val="75000"/>
                          </a:schemeClr>
                        </a:solidFill>
                        <a:latin typeface="+mn-lt"/>
                      </a:endParaRPr>
                    </a:p>
                  </a:txBody>
                  <a:tcPr>
                    <a:solidFill>
                      <a:schemeClr val="bg1"/>
                    </a:solidFill>
                  </a:tcPr>
                </a:tc>
                <a:tc>
                  <a:txBody>
                    <a:bodyPr/>
                    <a:lstStyle/>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Mossy fibers</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Climbing fibers</a:t>
                      </a:r>
                    </a:p>
                    <a:p>
                      <a:pPr marL="285750" indent="-285750">
                        <a:buFont typeface="Arial" panose="020B0604020202020204" pitchFamily="34" charset="0"/>
                        <a:buChar char="•"/>
                      </a:pPr>
                      <a:r>
                        <a:rPr kumimoji="0" lang="en-US" sz="1600" b="0" i="0" u="none" strike="noStrike" kern="1200" baseline="0" dirty="0" err="1" smtClean="0">
                          <a:solidFill>
                            <a:schemeClr val="tx1"/>
                          </a:solidFill>
                          <a:latin typeface="+mn-lt"/>
                          <a:ea typeface="+mn-ea"/>
                          <a:cs typeface="+mn-cs"/>
                        </a:rPr>
                        <a:t>Aminergic</a:t>
                      </a:r>
                      <a:r>
                        <a:rPr kumimoji="0" lang="en-US" sz="1600" b="0" i="0" u="none" strike="noStrike" kern="1200" baseline="0" dirty="0" smtClean="0">
                          <a:solidFill>
                            <a:schemeClr val="tx1"/>
                          </a:solidFill>
                          <a:latin typeface="+mn-lt"/>
                          <a:ea typeface="+mn-ea"/>
                          <a:cs typeface="+mn-cs"/>
                        </a:rPr>
                        <a:t> fibers</a:t>
                      </a:r>
                      <a:endParaRPr kumimoji="0" lang="en-US" sz="16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890787403"/>
                  </a:ext>
                </a:extLst>
              </a:tr>
              <a:tr h="370840">
                <a:tc>
                  <a:txBody>
                    <a:bodyPr/>
                    <a:lstStyle/>
                    <a:p>
                      <a:r>
                        <a:rPr kumimoji="0" lang="en-US" sz="1800" b="0" i="0" u="none" strike="noStrike" kern="1200" baseline="0" dirty="0" smtClean="0">
                          <a:solidFill>
                            <a:schemeClr val="accent4">
                              <a:lumMod val="75000"/>
                            </a:schemeClr>
                          </a:solidFill>
                          <a:latin typeface="+mn-lt"/>
                          <a:ea typeface="+mn-ea"/>
                          <a:cs typeface="+mn-cs"/>
                        </a:rPr>
                        <a:t>3</a:t>
                      </a:r>
                      <a:r>
                        <a:rPr kumimoji="0" lang="en-US" sz="1800" b="0" i="0" u="none" strike="noStrike" kern="1200" baseline="0" dirty="0" smtClean="0">
                          <a:solidFill>
                            <a:schemeClr val="accent2">
                              <a:lumMod val="75000"/>
                            </a:schemeClr>
                          </a:solidFill>
                          <a:latin typeface="+mn-lt"/>
                          <a:ea typeface="+mn-ea"/>
                          <a:cs typeface="+mn-cs"/>
                        </a:rPr>
                        <a:t> pairs of deep nuclei</a:t>
                      </a:r>
                      <a:endParaRPr lang="en-US" b="0" dirty="0">
                        <a:solidFill>
                          <a:schemeClr val="accent2">
                            <a:lumMod val="75000"/>
                          </a:schemeClr>
                        </a:solidFill>
                        <a:latin typeface="+mn-lt"/>
                      </a:endParaRPr>
                    </a:p>
                  </a:txBody>
                  <a:tcPr>
                    <a:solidFill>
                      <a:schemeClr val="bg1"/>
                    </a:solidFill>
                  </a:tcPr>
                </a:tc>
                <a:tc>
                  <a:txBody>
                    <a:bodyPr/>
                    <a:lstStyle/>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Fastigial</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Interposed(globose &amp; emboliform)</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Dentate</a:t>
                      </a:r>
                      <a:endParaRPr kumimoji="0" lang="en-US" sz="16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3082699511"/>
                  </a:ext>
                </a:extLst>
              </a:tr>
              <a:tr h="370840">
                <a:tc>
                  <a:txBody>
                    <a:bodyPr/>
                    <a:lstStyle/>
                    <a:p>
                      <a:r>
                        <a:rPr kumimoji="0" lang="en-US" sz="1800" b="0" i="0" u="none" strike="noStrike" kern="1200" baseline="0" dirty="0" smtClean="0">
                          <a:solidFill>
                            <a:schemeClr val="accent4">
                              <a:lumMod val="75000"/>
                            </a:schemeClr>
                          </a:solidFill>
                          <a:latin typeface="+mn-lt"/>
                          <a:ea typeface="+mn-ea"/>
                          <a:cs typeface="+mn-cs"/>
                        </a:rPr>
                        <a:t>3</a:t>
                      </a:r>
                      <a:r>
                        <a:rPr kumimoji="0" lang="en-US" sz="1800" b="0" i="0" u="none" strike="noStrike" kern="1200" baseline="0" dirty="0" smtClean="0">
                          <a:solidFill>
                            <a:schemeClr val="accent2">
                              <a:lumMod val="75000"/>
                            </a:schemeClr>
                          </a:solidFill>
                          <a:latin typeface="+mn-lt"/>
                          <a:ea typeface="+mn-ea"/>
                          <a:cs typeface="+mn-cs"/>
                        </a:rPr>
                        <a:t> pairs of peduncles</a:t>
                      </a:r>
                      <a:endParaRPr lang="en-US" b="0" dirty="0">
                        <a:solidFill>
                          <a:schemeClr val="accent2">
                            <a:lumMod val="75000"/>
                          </a:schemeClr>
                        </a:solidFill>
                        <a:latin typeface="+mn-lt"/>
                      </a:endParaRPr>
                    </a:p>
                  </a:txBody>
                  <a:tcPr>
                    <a:solidFill>
                      <a:schemeClr val="bg1"/>
                    </a:solidFill>
                  </a:tcPr>
                </a:tc>
                <a:tc>
                  <a:txBody>
                    <a:bodyPr/>
                    <a:lstStyle/>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Superior (</a:t>
                      </a:r>
                      <a:r>
                        <a:rPr kumimoji="0" lang="en-US" sz="1600" b="0" i="0" u="none" strike="noStrike" kern="1200" baseline="0" dirty="0" err="1" smtClean="0">
                          <a:solidFill>
                            <a:schemeClr val="tx1"/>
                          </a:solidFill>
                          <a:latin typeface="+mn-lt"/>
                          <a:ea typeface="+mn-ea"/>
                          <a:cs typeface="+mn-cs"/>
                        </a:rPr>
                        <a:t>pri.Output</a:t>
                      </a:r>
                      <a:r>
                        <a:rPr kumimoji="0" lang="en-US" sz="1600" b="0" i="0" u="none" strike="noStrike" kern="1200" baseline="0" dirty="0" smtClean="0">
                          <a:solidFill>
                            <a:schemeClr val="tx1"/>
                          </a:solidFill>
                          <a:latin typeface="+mn-lt"/>
                          <a:ea typeface="+mn-ea"/>
                          <a:cs typeface="+mn-cs"/>
                        </a:rPr>
                        <a:t>)</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Middle (</a:t>
                      </a:r>
                      <a:r>
                        <a:rPr kumimoji="0" lang="en-US" sz="1600" b="0" i="0" u="none" strike="noStrike" kern="1200" baseline="0" dirty="0" err="1" smtClean="0">
                          <a:solidFill>
                            <a:schemeClr val="tx1"/>
                          </a:solidFill>
                          <a:latin typeface="+mn-lt"/>
                          <a:ea typeface="+mn-ea"/>
                          <a:cs typeface="+mn-cs"/>
                        </a:rPr>
                        <a:t>pri.Input</a:t>
                      </a:r>
                      <a:r>
                        <a:rPr kumimoji="0" lang="en-US" sz="1600" b="0" i="0" u="none" strike="noStrike" kern="1200" baseline="0" dirty="0" smtClean="0">
                          <a:solidFill>
                            <a:schemeClr val="tx1"/>
                          </a:solidFill>
                          <a:latin typeface="+mn-lt"/>
                          <a:ea typeface="+mn-ea"/>
                          <a:cs typeface="+mn-cs"/>
                        </a:rPr>
                        <a:t>)</a:t>
                      </a:r>
                    </a:p>
                    <a:p>
                      <a:pPr marL="285750" indent="-285750">
                        <a:buFont typeface="Arial" panose="020B0604020202020204" pitchFamily="34" charset="0"/>
                        <a:buChar char="•"/>
                      </a:pPr>
                      <a:r>
                        <a:rPr kumimoji="0" lang="en-US" sz="1600" b="0" i="0" u="none" strike="noStrike" kern="1200" baseline="0" dirty="0" smtClean="0">
                          <a:solidFill>
                            <a:schemeClr val="tx1"/>
                          </a:solidFill>
                          <a:latin typeface="+mn-lt"/>
                          <a:ea typeface="+mn-ea"/>
                          <a:cs typeface="+mn-cs"/>
                        </a:rPr>
                        <a:t>Inferior (</a:t>
                      </a:r>
                      <a:r>
                        <a:rPr kumimoji="0" lang="en-US" sz="1600" b="0" i="0" u="none" strike="noStrike" kern="1200" baseline="0" dirty="0" err="1" smtClean="0">
                          <a:solidFill>
                            <a:schemeClr val="tx1"/>
                          </a:solidFill>
                          <a:latin typeface="+mn-lt"/>
                          <a:ea typeface="+mn-ea"/>
                          <a:cs typeface="+mn-cs"/>
                        </a:rPr>
                        <a:t>pri.Input</a:t>
                      </a:r>
                      <a:r>
                        <a:rPr kumimoji="0" lang="en-US" sz="1600" b="0" i="0" u="none" strike="noStrike" kern="1200" baseline="0" dirty="0" smtClean="0">
                          <a:solidFill>
                            <a:schemeClr val="tx1"/>
                          </a:solidFill>
                          <a:latin typeface="+mn-lt"/>
                          <a:ea typeface="+mn-ea"/>
                          <a:cs typeface="+mn-cs"/>
                        </a:rPr>
                        <a:t>)</a:t>
                      </a:r>
                      <a:endParaRPr kumimoji="0" lang="en-US" sz="16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4207087114"/>
                  </a:ext>
                </a:extLst>
              </a:tr>
              <a:tr h="370840">
                <a:tc>
                  <a:txBody>
                    <a:bodyPr/>
                    <a:lstStyle/>
                    <a:p>
                      <a:r>
                        <a:rPr kumimoji="0" lang="en-US" sz="1800" b="0" i="0" u="none" strike="noStrike" kern="1200" baseline="0" dirty="0" smtClean="0">
                          <a:solidFill>
                            <a:schemeClr val="accent4">
                              <a:lumMod val="75000"/>
                            </a:schemeClr>
                          </a:solidFill>
                          <a:latin typeface="+mn-lt"/>
                          <a:ea typeface="+mn-ea"/>
                          <a:cs typeface="+mn-cs"/>
                        </a:rPr>
                        <a:t>3</a:t>
                      </a:r>
                      <a:r>
                        <a:rPr kumimoji="0" lang="en-US" sz="1800" b="0" i="0" u="none" strike="noStrike" kern="1200" baseline="0" dirty="0" smtClean="0">
                          <a:solidFill>
                            <a:schemeClr val="accent2">
                              <a:lumMod val="75000"/>
                            </a:schemeClr>
                          </a:solidFill>
                          <a:latin typeface="+mn-lt"/>
                          <a:ea typeface="+mn-ea"/>
                          <a:cs typeface="+mn-cs"/>
                        </a:rPr>
                        <a:t> functional division</a:t>
                      </a:r>
                      <a:endParaRPr lang="en-US" b="0" dirty="0">
                        <a:solidFill>
                          <a:schemeClr val="accent2">
                            <a:lumMod val="75000"/>
                          </a:schemeClr>
                        </a:solidFill>
                        <a:latin typeface="+mn-lt"/>
                      </a:endParaRPr>
                    </a:p>
                  </a:txBody>
                  <a:tcPr>
                    <a:solidFill>
                      <a:schemeClr val="bg1"/>
                    </a:solidFill>
                  </a:tcPr>
                </a:tc>
                <a:tc>
                  <a:txBody>
                    <a:bodyPr/>
                    <a:lstStyle/>
                    <a:p>
                      <a:pPr marL="285750" indent="-285750">
                        <a:buFont typeface="Arial" panose="020B0604020202020204" pitchFamily="34" charset="0"/>
                        <a:buChar char="•"/>
                      </a:pPr>
                      <a:r>
                        <a:rPr kumimoji="0" lang="en-US" sz="1600" b="0" i="0" u="none" strike="noStrike" kern="1200" baseline="0" dirty="0" err="1" smtClean="0">
                          <a:solidFill>
                            <a:schemeClr val="tx1"/>
                          </a:solidFill>
                          <a:latin typeface="+mn-lt"/>
                          <a:ea typeface="+mn-ea"/>
                          <a:cs typeface="+mn-cs"/>
                        </a:rPr>
                        <a:t>Vestibulocerebellum</a:t>
                      </a:r>
                      <a:endParaRPr kumimoji="0" lang="en-US" sz="16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US" sz="1600" b="0" i="0" u="none" strike="noStrike" kern="1200" baseline="0" dirty="0" err="1" smtClean="0">
                          <a:solidFill>
                            <a:schemeClr val="tx1"/>
                          </a:solidFill>
                          <a:latin typeface="+mn-lt"/>
                          <a:ea typeface="+mn-ea"/>
                          <a:cs typeface="+mn-cs"/>
                        </a:rPr>
                        <a:t>Spinocerebellum</a:t>
                      </a:r>
                      <a:endParaRPr kumimoji="0" lang="en-US" sz="1600" b="0" i="0" u="none" strike="noStrike" kern="1200" baseline="0" dirty="0" smtClean="0">
                        <a:solidFill>
                          <a:schemeClr val="tx1"/>
                        </a:solidFill>
                        <a:latin typeface="+mn-lt"/>
                        <a:ea typeface="+mn-ea"/>
                        <a:cs typeface="+mn-cs"/>
                      </a:endParaRPr>
                    </a:p>
                    <a:p>
                      <a:pPr marL="285750" indent="-285750">
                        <a:buFont typeface="Arial" panose="020B0604020202020204" pitchFamily="34" charset="0"/>
                        <a:buChar char="•"/>
                      </a:pPr>
                      <a:r>
                        <a:rPr kumimoji="0" lang="en-US" sz="1600" b="0" i="0" u="none" strike="noStrike" kern="1200" baseline="0" dirty="0" err="1" smtClean="0">
                          <a:solidFill>
                            <a:schemeClr val="tx1"/>
                          </a:solidFill>
                          <a:latin typeface="+mn-lt"/>
                          <a:ea typeface="+mn-ea"/>
                          <a:cs typeface="+mn-cs"/>
                        </a:rPr>
                        <a:t>Cerebrocerebellum</a:t>
                      </a:r>
                      <a:endParaRPr kumimoji="0" lang="en-US" sz="1600" b="0" i="0" u="none" strike="noStrik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409474502"/>
                  </a:ext>
                </a:extLst>
              </a:tr>
            </a:tbl>
          </a:graphicData>
        </a:graphic>
      </p:graphicFrame>
    </p:spTree>
    <p:extLst>
      <p:ext uri="{BB962C8B-B14F-4D97-AF65-F5344CB8AC3E}">
        <p14:creationId xmlns:p14="http://schemas.microsoft.com/office/powerpoint/2010/main" val="406386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88640"/>
            <a:ext cx="10969943" cy="990600"/>
          </a:xfrm>
        </p:spPr>
        <p:txBody>
          <a:bodyPr>
            <a:normAutofit/>
          </a:bodyPr>
          <a:lstStyle/>
          <a:p>
            <a:r>
              <a:rPr lang="en-US" sz="3200" dirty="0" smtClean="0"/>
              <a:t>Anatomical lobes of CB</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p:txBody>
          <a:bodyPr/>
          <a:lstStyle/>
          <a:p>
            <a:pPr marR="347980">
              <a:lnSpc>
                <a:spcPct val="250000"/>
              </a:lnSpc>
              <a:spcBef>
                <a:spcPts val="130"/>
              </a:spcBef>
            </a:pPr>
            <a:r>
              <a:rPr lang="en-US" sz="1800" dirty="0">
                <a:solidFill>
                  <a:schemeClr val="accent2">
                    <a:lumMod val="75000"/>
                  </a:schemeClr>
                </a:solidFill>
                <a:cs typeface="Comic Sans MS"/>
              </a:rPr>
              <a:t>Anatomically, the CB is </a:t>
            </a:r>
            <a:r>
              <a:rPr lang="en-US" sz="1800" dirty="0" smtClean="0">
                <a:solidFill>
                  <a:schemeClr val="accent2">
                    <a:lumMod val="75000"/>
                  </a:schemeClr>
                </a:solidFill>
                <a:cs typeface="Comic Sans MS"/>
              </a:rPr>
              <a:t>divided </a:t>
            </a:r>
            <a:r>
              <a:rPr lang="en-US" sz="1800" dirty="0">
                <a:solidFill>
                  <a:schemeClr val="accent2">
                    <a:lumMod val="75000"/>
                  </a:schemeClr>
                </a:solidFill>
                <a:cs typeface="Comic Sans MS"/>
              </a:rPr>
              <a:t>into </a:t>
            </a:r>
            <a:r>
              <a:rPr lang="en-US" sz="1800" dirty="0">
                <a:solidFill>
                  <a:schemeClr val="accent4">
                    <a:lumMod val="75000"/>
                  </a:schemeClr>
                </a:solidFill>
                <a:cs typeface="Comic Sans MS"/>
              </a:rPr>
              <a:t>3</a:t>
            </a:r>
            <a:r>
              <a:rPr lang="en-US" sz="1800" dirty="0">
                <a:solidFill>
                  <a:schemeClr val="accent2">
                    <a:lumMod val="75000"/>
                  </a:schemeClr>
                </a:solidFill>
                <a:cs typeface="Comic Sans MS"/>
              </a:rPr>
              <a:t> lobes:</a:t>
            </a:r>
          </a:p>
          <a:p>
            <a:pPr marL="342900" indent="-342900">
              <a:lnSpc>
                <a:spcPct val="200000"/>
              </a:lnSpc>
              <a:buClrTx/>
              <a:buFont typeface="+mj-lt"/>
              <a:buAutoNum type="arabicPeriod"/>
              <a:tabLst>
                <a:tab pos="307340" algn="l"/>
              </a:tabLst>
            </a:pPr>
            <a:r>
              <a:rPr lang="en-US" sz="1800" dirty="0" smtClean="0">
                <a:cs typeface="Comic Sans MS"/>
              </a:rPr>
              <a:t>The anterior lobe.</a:t>
            </a:r>
          </a:p>
          <a:p>
            <a:pPr marL="342900" indent="-342900">
              <a:lnSpc>
                <a:spcPct val="200000"/>
              </a:lnSpc>
              <a:buClrTx/>
              <a:buFont typeface="+mj-lt"/>
              <a:buAutoNum type="arabicPeriod"/>
              <a:tabLst>
                <a:tab pos="307340" algn="l"/>
              </a:tabLst>
            </a:pPr>
            <a:r>
              <a:rPr lang="en-US" sz="1800" dirty="0" smtClean="0">
                <a:cs typeface="Comic Sans MS"/>
              </a:rPr>
              <a:t>The posterior lobe.</a:t>
            </a:r>
          </a:p>
          <a:p>
            <a:pPr marL="342900" indent="-342900">
              <a:lnSpc>
                <a:spcPct val="200000"/>
              </a:lnSpc>
              <a:buClrTx/>
              <a:buFont typeface="+mj-lt"/>
              <a:buAutoNum type="arabicPeriod"/>
              <a:tabLst>
                <a:tab pos="307340" algn="l"/>
              </a:tabLst>
            </a:pPr>
            <a:r>
              <a:rPr lang="en-US" sz="1800" dirty="0" smtClean="0">
                <a:cs typeface="Comic Sans MS"/>
              </a:rPr>
              <a:t>The </a:t>
            </a:r>
            <a:r>
              <a:rPr lang="en-US" sz="1800" dirty="0" err="1" smtClean="0">
                <a:cs typeface="Comic Sans MS"/>
              </a:rPr>
              <a:t>flocculo</a:t>
            </a:r>
            <a:r>
              <a:rPr lang="en-US" sz="1800" dirty="0" smtClean="0">
                <a:cs typeface="Comic Sans MS"/>
              </a:rPr>
              <a:t>-nodular lobe.</a:t>
            </a:r>
          </a:p>
          <a:p>
            <a:pPr marL="342900" indent="-342900">
              <a:lnSpc>
                <a:spcPct val="200000"/>
              </a:lnSpc>
              <a:buClrTx/>
              <a:buFont typeface="+mj-lt"/>
              <a:buAutoNum type="arabicPeriod"/>
              <a:tabLst>
                <a:tab pos="307340" algn="l"/>
              </a:tabLst>
            </a:pPr>
            <a:endParaRPr lang="en-US" sz="500" dirty="0" smtClean="0">
              <a:solidFill>
                <a:schemeClr val="bg2">
                  <a:lumMod val="75000"/>
                </a:schemeClr>
              </a:solidFill>
              <a:cs typeface="Comic Sans MS"/>
            </a:endParaRPr>
          </a:p>
          <a:p>
            <a:r>
              <a:rPr lang="en-US" sz="1800" dirty="0">
                <a:solidFill>
                  <a:srgbClr val="00B050"/>
                </a:solidFill>
              </a:rPr>
              <a:t>The anterior and posterior lobes are separated by </a:t>
            </a:r>
            <a:endParaRPr lang="en-US" sz="1800" dirty="0" smtClean="0">
              <a:solidFill>
                <a:srgbClr val="00B050"/>
              </a:solidFill>
            </a:endParaRPr>
          </a:p>
          <a:p>
            <a:pPr marL="0" indent="0">
              <a:buNone/>
            </a:pPr>
            <a:r>
              <a:rPr lang="en-US" sz="1800" dirty="0" smtClean="0">
                <a:solidFill>
                  <a:srgbClr val="00B050"/>
                </a:solidFill>
              </a:rPr>
              <a:t>     the </a:t>
            </a:r>
            <a:r>
              <a:rPr lang="en-US" sz="1800" dirty="0">
                <a:solidFill>
                  <a:srgbClr val="00B050"/>
                </a:solidFill>
              </a:rPr>
              <a:t>primary fissure.</a:t>
            </a:r>
          </a:p>
          <a:p>
            <a:r>
              <a:rPr lang="en-US" sz="1800" dirty="0">
                <a:solidFill>
                  <a:srgbClr val="00B050"/>
                </a:solidFill>
              </a:rPr>
              <a:t>The posterior and </a:t>
            </a:r>
            <a:r>
              <a:rPr lang="en-US" sz="1800" dirty="0" err="1">
                <a:solidFill>
                  <a:srgbClr val="00B050"/>
                </a:solidFill>
              </a:rPr>
              <a:t>flocculondular</a:t>
            </a:r>
            <a:r>
              <a:rPr lang="en-US" sz="1800" dirty="0">
                <a:solidFill>
                  <a:srgbClr val="00B050"/>
                </a:solidFill>
              </a:rPr>
              <a:t> lobes are separated by </a:t>
            </a:r>
            <a:endParaRPr lang="en-US" sz="1800" dirty="0" smtClean="0">
              <a:solidFill>
                <a:srgbClr val="00B050"/>
              </a:solidFill>
            </a:endParaRPr>
          </a:p>
          <a:p>
            <a:pPr marL="0" indent="0">
              <a:buNone/>
            </a:pPr>
            <a:r>
              <a:rPr lang="en-US" sz="1800" dirty="0">
                <a:solidFill>
                  <a:srgbClr val="00B050"/>
                </a:solidFill>
              </a:rPr>
              <a:t> </a:t>
            </a:r>
            <a:r>
              <a:rPr lang="en-US" sz="1800" dirty="0" smtClean="0">
                <a:solidFill>
                  <a:srgbClr val="00B050"/>
                </a:solidFill>
              </a:rPr>
              <a:t>     the </a:t>
            </a:r>
            <a:r>
              <a:rPr lang="en-US" sz="1800" dirty="0">
                <a:solidFill>
                  <a:srgbClr val="00B050"/>
                </a:solidFill>
              </a:rPr>
              <a:t>posterior fissure.</a:t>
            </a:r>
          </a:p>
          <a:p>
            <a:pPr marL="342900" indent="-342900">
              <a:lnSpc>
                <a:spcPct val="200000"/>
              </a:lnSpc>
              <a:buClrTx/>
              <a:buFont typeface="+mj-lt"/>
              <a:buAutoNum type="arabicPeriod"/>
              <a:tabLst>
                <a:tab pos="307340" algn="l"/>
              </a:tabLst>
            </a:pPr>
            <a:endParaRPr lang="en-US" sz="1800" dirty="0" smtClean="0">
              <a:solidFill>
                <a:schemeClr val="bg2">
                  <a:lumMod val="75000"/>
                </a:schemeClr>
              </a:solidFill>
              <a:cs typeface="Comic Sans MS"/>
            </a:endParaRPr>
          </a:p>
          <a:p>
            <a:endParaRPr lang="en-US" dirty="0"/>
          </a:p>
        </p:txBody>
      </p:sp>
      <p:sp>
        <p:nvSpPr>
          <p:cNvPr id="6" name="object 10"/>
          <p:cNvSpPr/>
          <p:nvPr/>
        </p:nvSpPr>
        <p:spPr>
          <a:xfrm>
            <a:off x="6106775" y="1556792"/>
            <a:ext cx="5484991" cy="3238076"/>
          </a:xfrm>
          <a:prstGeom prst="rect">
            <a:avLst/>
          </a:prstGeom>
          <a:blipFill>
            <a:blip r:embed="rId2" cstate="print"/>
            <a:srcRect/>
            <a:stretch>
              <a:fillRect b="-6314"/>
            </a:stretch>
          </a:blipFill>
        </p:spPr>
        <p:txBody>
          <a:bodyPr wrap="square" lIns="0" tIns="0" rIns="0" bIns="0" rtlCol="0"/>
          <a:lstStyle/>
          <a:p>
            <a:endParaRPr/>
          </a:p>
        </p:txBody>
      </p:sp>
      <p:sp>
        <p:nvSpPr>
          <p:cNvPr id="7" name="TextBox 6"/>
          <p:cNvSpPr txBox="1"/>
          <p:nvPr/>
        </p:nvSpPr>
        <p:spPr>
          <a:xfrm>
            <a:off x="9605220"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66679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Anatomical &amp; functional divisions of the CB</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Rectangle 3"/>
          <p:cNvSpPr/>
          <p:nvPr/>
        </p:nvSpPr>
        <p:spPr>
          <a:xfrm>
            <a:off x="609459" y="1393438"/>
            <a:ext cx="3900776" cy="2182649"/>
          </a:xfrm>
          <a:prstGeom prst="rect">
            <a:avLst/>
          </a:prstGeom>
        </p:spPr>
        <p:txBody>
          <a:bodyPr wrap="square">
            <a:spAutoFit/>
          </a:bodyPr>
          <a:lstStyle/>
          <a:p>
            <a:pPr marL="73025" marR="5080" indent="-60960">
              <a:lnSpc>
                <a:spcPct val="150000"/>
              </a:lnSpc>
              <a:spcBef>
                <a:spcPts val="65"/>
              </a:spcBef>
            </a:pPr>
            <a:r>
              <a:rPr lang="en-US" sz="1800" b="1" spc="25" dirty="0">
                <a:cs typeface="Arabic Typesetting"/>
              </a:rPr>
              <a:t>The </a:t>
            </a:r>
            <a:r>
              <a:rPr lang="en-US" sz="1800" b="1" spc="15" dirty="0">
                <a:cs typeface="Arabic Typesetting"/>
              </a:rPr>
              <a:t>anterior </a:t>
            </a:r>
            <a:r>
              <a:rPr lang="en-US" sz="1800" b="1" spc="30" dirty="0">
                <a:cs typeface="Arabic Typesetting"/>
              </a:rPr>
              <a:t>&amp;  </a:t>
            </a:r>
            <a:r>
              <a:rPr lang="en-US" sz="1800" b="1" spc="15" dirty="0">
                <a:cs typeface="Arabic Typesetting"/>
              </a:rPr>
              <a:t>posterior </a:t>
            </a:r>
            <a:r>
              <a:rPr lang="en-US" sz="1800" b="1" spc="20" dirty="0">
                <a:cs typeface="Arabic Typesetting"/>
              </a:rPr>
              <a:t>lobes </a:t>
            </a:r>
            <a:r>
              <a:rPr lang="en-US" sz="1800" spc="-5" dirty="0">
                <a:cs typeface="Arabic Typesetting"/>
              </a:rPr>
              <a:t>on </a:t>
            </a:r>
            <a:r>
              <a:rPr lang="en-US" sz="1800" dirty="0">
                <a:cs typeface="Arabic Typesetting"/>
              </a:rPr>
              <a:t>each  side constitute </a:t>
            </a:r>
            <a:r>
              <a:rPr lang="en-US" sz="1800" dirty="0">
                <a:solidFill>
                  <a:schemeClr val="accent4">
                    <a:lumMod val="75000"/>
                  </a:schemeClr>
                </a:solidFill>
                <a:cs typeface="Arabic Typesetting"/>
              </a:rPr>
              <a:t>2</a:t>
            </a:r>
            <a:r>
              <a:rPr lang="en-US" sz="1800" dirty="0">
                <a:cs typeface="Arabic Typesetting"/>
              </a:rPr>
              <a:t> </a:t>
            </a:r>
            <a:r>
              <a:rPr lang="en-US" sz="1800" b="1" spc="20" dirty="0">
                <a:cs typeface="Arabic Typesetting"/>
              </a:rPr>
              <a:t>large  </a:t>
            </a:r>
            <a:r>
              <a:rPr lang="en-US" sz="1800" b="1" spc="15" dirty="0">
                <a:cs typeface="Arabic Typesetting"/>
              </a:rPr>
              <a:t>cerebellar</a:t>
            </a:r>
            <a:r>
              <a:rPr lang="en-US" sz="1800" b="1" spc="-60" dirty="0">
                <a:cs typeface="Arabic Typesetting"/>
              </a:rPr>
              <a:t> </a:t>
            </a:r>
            <a:r>
              <a:rPr lang="en-US" sz="1800" b="1" spc="15" dirty="0" smtClean="0">
                <a:cs typeface="Arabic Typesetting"/>
              </a:rPr>
              <a:t>hemispheres,</a:t>
            </a:r>
            <a:endParaRPr lang="en-US" sz="1800" dirty="0">
              <a:cs typeface="Arabic Typesetting"/>
            </a:endParaRPr>
          </a:p>
          <a:p>
            <a:pPr marL="73025" marR="5080" indent="-60960">
              <a:lnSpc>
                <a:spcPct val="150000"/>
              </a:lnSpc>
              <a:spcBef>
                <a:spcPts val="65"/>
              </a:spcBef>
            </a:pPr>
            <a:r>
              <a:rPr lang="en-US" sz="1800" spc="-5" dirty="0" smtClean="0">
                <a:cs typeface="Arabic Typesetting"/>
              </a:rPr>
              <a:t>which </a:t>
            </a:r>
            <a:r>
              <a:rPr lang="en-US" sz="1800" dirty="0">
                <a:cs typeface="Arabic Typesetting"/>
              </a:rPr>
              <a:t>are separated</a:t>
            </a:r>
            <a:r>
              <a:rPr lang="en-US" sz="1800" spc="-55" dirty="0">
                <a:cs typeface="Arabic Typesetting"/>
              </a:rPr>
              <a:t> </a:t>
            </a:r>
            <a:r>
              <a:rPr lang="en-US" sz="1800" dirty="0">
                <a:cs typeface="Arabic Typesetting"/>
              </a:rPr>
              <a:t>by  a narrow band </a:t>
            </a:r>
            <a:r>
              <a:rPr lang="en-US" sz="1800" spc="-5" dirty="0">
                <a:cs typeface="Arabic Typesetting"/>
              </a:rPr>
              <a:t>called  </a:t>
            </a:r>
            <a:r>
              <a:rPr lang="en-US" sz="1800" dirty="0">
                <a:cs typeface="Arabic Typesetting"/>
              </a:rPr>
              <a:t>the</a:t>
            </a:r>
            <a:r>
              <a:rPr lang="en-US" sz="1800" spc="-85" dirty="0">
                <a:cs typeface="Arabic Typesetting"/>
              </a:rPr>
              <a:t> </a:t>
            </a:r>
            <a:r>
              <a:rPr lang="en-US" sz="1800" b="1" spc="20" dirty="0" err="1">
                <a:solidFill>
                  <a:srgbClr val="FF0000"/>
                </a:solidFill>
                <a:cs typeface="Arabic Typesetting"/>
              </a:rPr>
              <a:t>vermis</a:t>
            </a:r>
            <a:r>
              <a:rPr lang="en-US" sz="1800" b="1" spc="20" dirty="0">
                <a:solidFill>
                  <a:srgbClr val="FF0000"/>
                </a:solidFill>
                <a:cs typeface="Arabic Typesetting"/>
              </a:rPr>
              <a:t>.</a:t>
            </a:r>
            <a:endParaRPr lang="en-US" sz="1800" dirty="0">
              <a:solidFill>
                <a:srgbClr val="FF0000"/>
              </a:solidFill>
              <a:cs typeface="Arabic Typesetting"/>
            </a:endParaRPr>
          </a:p>
        </p:txBody>
      </p:sp>
      <p:sp>
        <p:nvSpPr>
          <p:cNvPr id="10" name="object 6"/>
          <p:cNvSpPr/>
          <p:nvPr/>
        </p:nvSpPr>
        <p:spPr>
          <a:xfrm>
            <a:off x="4847596" y="1393438"/>
            <a:ext cx="3501743" cy="4727448"/>
          </a:xfrm>
          <a:prstGeom prst="rect">
            <a:avLst/>
          </a:prstGeom>
          <a:blipFill>
            <a:blip r:embed="rId2" cstate="print"/>
            <a:stretch>
              <a:fillRect/>
            </a:stretch>
          </a:blipFill>
        </p:spPr>
        <p:txBody>
          <a:bodyPr wrap="square" lIns="0" tIns="0" rIns="0" bIns="0" rtlCol="0"/>
          <a:lstStyle/>
          <a:p>
            <a:endParaRPr/>
          </a:p>
        </p:txBody>
      </p:sp>
      <p:sp>
        <p:nvSpPr>
          <p:cNvPr id="11" name="object 8"/>
          <p:cNvSpPr/>
          <p:nvPr/>
        </p:nvSpPr>
        <p:spPr>
          <a:xfrm>
            <a:off x="8686700" y="1393438"/>
            <a:ext cx="2892703" cy="4727448"/>
          </a:xfrm>
          <a:prstGeom prst="rect">
            <a:avLst/>
          </a:prstGeom>
          <a:blipFill>
            <a:blip r:embed="rId3" cstate="print"/>
            <a:stretch>
              <a:fillRect/>
            </a:stretch>
          </a:blipFill>
        </p:spPr>
        <p:txBody>
          <a:bodyPr wrap="square" lIns="0" tIns="0" rIns="0" bIns="0" rtlCol="0"/>
          <a:lstStyle/>
          <a:p>
            <a:endParaRPr/>
          </a:p>
        </p:txBody>
      </p:sp>
      <p:sp>
        <p:nvSpPr>
          <p:cNvPr id="12" name="TextBox 11"/>
          <p:cNvSpPr txBox="1"/>
          <p:nvPr/>
        </p:nvSpPr>
        <p:spPr>
          <a:xfrm>
            <a:off x="9455497" y="2965"/>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639979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30" name="Rectangle 3"/>
          <p:cNvSpPr>
            <a:spLocks noChangeArrowheads="1"/>
          </p:cNvSpPr>
          <p:nvPr/>
        </p:nvSpPr>
        <p:spPr bwMode="auto">
          <a:xfrm>
            <a:off x="1248196" y="2115470"/>
            <a:ext cx="6934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pPr>
            <a:endParaRPr lang="en-US" altLang="en-US" sz="2000">
              <a:latin typeface="Helvetica" panose="020B0604020202020204" pitchFamily="34" charset="0"/>
            </a:endParaRPr>
          </a:p>
          <a:p>
            <a:pPr lvl="1" eaLnBrk="1" hangingPunct="1">
              <a:lnSpc>
                <a:spcPct val="80000"/>
              </a:lnSpc>
              <a:buClr>
                <a:schemeClr val="folHlink"/>
              </a:buClr>
              <a:buSzPct val="90000"/>
            </a:pPr>
            <a:endParaRPr lang="en-US" altLang="en-US" sz="2000">
              <a:latin typeface="Helvetica" panose="020B0604020202020204" pitchFamily="34" charset="0"/>
            </a:endParaRPr>
          </a:p>
        </p:txBody>
      </p:sp>
      <p:pic>
        <p:nvPicPr>
          <p:cNvPr id="31"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2084" y="1201070"/>
            <a:ext cx="5192712"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5"/>
          <p:cNvSpPr txBox="1">
            <a:spLocks noChangeArrowheads="1"/>
          </p:cNvSpPr>
          <p:nvPr/>
        </p:nvSpPr>
        <p:spPr bwMode="auto">
          <a:xfrm>
            <a:off x="865609" y="2115470"/>
            <a:ext cx="2780531" cy="486287"/>
          </a:xfrm>
          <a:prstGeom prst="rect">
            <a:avLst/>
          </a:prstGeom>
          <a:ln>
            <a:solidFill>
              <a:srgbClr val="D8B3DC"/>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buFont typeface="Wingdings" panose="05000000000000000000" pitchFamily="2" charset="2"/>
              <a:buNone/>
            </a:pPr>
            <a:r>
              <a:rPr lang="en-US" altLang="en-US" sz="1600" dirty="0">
                <a:solidFill>
                  <a:srgbClr val="D8B3DC"/>
                </a:solidFill>
                <a:latin typeface="+mn-lt"/>
                <a:cs typeface="Times New Roman" panose="02020603050405020304" pitchFamily="18" charset="0"/>
              </a:rPr>
              <a:t>It makes </a:t>
            </a:r>
            <a:r>
              <a:rPr lang="en-US" altLang="en-US" sz="1600" dirty="0" smtClean="0">
                <a:solidFill>
                  <a:srgbClr val="D8B3DC"/>
                </a:solidFill>
                <a:latin typeface="+mn-lt"/>
                <a:cs typeface="Times New Roman" panose="02020603050405020304" pitchFamily="18" charset="0"/>
              </a:rPr>
              <a:t>the movements smooth and coordinated.</a:t>
            </a:r>
            <a:endParaRPr lang="en-US" altLang="en-US" sz="1600" dirty="0">
              <a:solidFill>
                <a:srgbClr val="D8B3DC"/>
              </a:solidFill>
              <a:latin typeface="+mn-lt"/>
              <a:cs typeface="Times New Roman" panose="02020603050405020304" pitchFamily="18" charset="0"/>
            </a:endParaRPr>
          </a:p>
        </p:txBody>
      </p:sp>
      <p:sp>
        <p:nvSpPr>
          <p:cNvPr id="33" name="Text Box 6"/>
          <p:cNvSpPr txBox="1">
            <a:spLocks noChangeArrowheads="1"/>
          </p:cNvSpPr>
          <p:nvPr/>
        </p:nvSpPr>
        <p:spPr bwMode="auto">
          <a:xfrm>
            <a:off x="865609" y="3639470"/>
            <a:ext cx="2271713" cy="880241"/>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en-US" sz="1600" dirty="0">
                <a:solidFill>
                  <a:srgbClr val="00B0F0"/>
                </a:solidFill>
                <a:latin typeface="+mn-lt"/>
                <a:cs typeface="Times New Roman" panose="02020603050405020304" pitchFamily="18" charset="0"/>
              </a:rPr>
              <a:t>It interacts with </a:t>
            </a:r>
            <a:r>
              <a:rPr lang="en-US" altLang="en-US" sz="1600" dirty="0" smtClean="0">
                <a:solidFill>
                  <a:srgbClr val="00B0F0"/>
                </a:solidFill>
                <a:latin typeface="+mn-lt"/>
                <a:cs typeface="Times New Roman" panose="02020603050405020304" pitchFamily="18" charset="0"/>
              </a:rPr>
              <a:t>motor </a:t>
            </a:r>
            <a:r>
              <a:rPr lang="en-US" altLang="en-US" sz="1600" dirty="0">
                <a:solidFill>
                  <a:srgbClr val="00B0F0"/>
                </a:solidFill>
                <a:latin typeface="+mn-lt"/>
                <a:cs typeface="Times New Roman" panose="02020603050405020304" pitchFamily="18" charset="0"/>
              </a:rPr>
              <a:t>cortex </a:t>
            </a:r>
            <a:r>
              <a:rPr lang="en-US" altLang="en-US" sz="1600" dirty="0" smtClean="0">
                <a:solidFill>
                  <a:srgbClr val="00B0F0"/>
                </a:solidFill>
                <a:latin typeface="+mn-lt"/>
                <a:cs typeface="Times New Roman" panose="02020603050405020304" pitchFamily="18" charset="0"/>
              </a:rPr>
              <a:t>in </a:t>
            </a:r>
            <a:r>
              <a:rPr lang="en-US" altLang="en-US" sz="1600" dirty="0">
                <a:solidFill>
                  <a:srgbClr val="00B0F0"/>
                </a:solidFill>
                <a:latin typeface="+mn-lt"/>
                <a:cs typeface="Times New Roman" panose="02020603050405020304" pitchFamily="18" charset="0"/>
              </a:rPr>
              <a:t>planning </a:t>
            </a:r>
            <a:r>
              <a:rPr lang="en-US" altLang="en-US" sz="1600" dirty="0" smtClean="0">
                <a:solidFill>
                  <a:srgbClr val="00B0F0"/>
                </a:solidFill>
                <a:latin typeface="+mn-lt"/>
                <a:cs typeface="Times New Roman" panose="02020603050405020304" pitchFamily="18" charset="0"/>
              </a:rPr>
              <a:t>&amp; </a:t>
            </a:r>
            <a:r>
              <a:rPr lang="en-US" altLang="en-US" sz="1600" dirty="0">
                <a:solidFill>
                  <a:srgbClr val="00B0F0"/>
                </a:solidFill>
                <a:latin typeface="+mn-lt"/>
                <a:cs typeface="Times New Roman" panose="02020603050405020304" pitchFamily="18" charset="0"/>
              </a:rPr>
              <a:t>programming </a:t>
            </a:r>
            <a:r>
              <a:rPr lang="en-US" altLang="en-US" sz="1600" dirty="0" smtClean="0">
                <a:solidFill>
                  <a:srgbClr val="00B0F0"/>
                </a:solidFill>
                <a:latin typeface="+mn-lt"/>
                <a:cs typeface="Times New Roman" panose="02020603050405020304" pitchFamily="18" charset="0"/>
              </a:rPr>
              <a:t>of movements.</a:t>
            </a:r>
            <a:endParaRPr lang="en-US" altLang="en-US" sz="1600" dirty="0">
              <a:solidFill>
                <a:srgbClr val="00B0F0"/>
              </a:solidFill>
              <a:latin typeface="+mn-lt"/>
              <a:cs typeface="Times New Roman" panose="02020603050405020304" pitchFamily="18" charset="0"/>
            </a:endParaRPr>
          </a:p>
        </p:txBody>
      </p:sp>
      <p:sp>
        <p:nvSpPr>
          <p:cNvPr id="34" name="Text Box 7"/>
          <p:cNvSpPr txBox="1">
            <a:spLocks noChangeArrowheads="1"/>
          </p:cNvSpPr>
          <p:nvPr/>
        </p:nvSpPr>
        <p:spPr bwMode="auto">
          <a:xfrm>
            <a:off x="2205981" y="5492181"/>
            <a:ext cx="2407269" cy="486287"/>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en-US" sz="1600" dirty="0">
                <a:solidFill>
                  <a:srgbClr val="00B050"/>
                </a:solidFill>
                <a:latin typeface="+mn-lt"/>
                <a:cs typeface="Times New Roman" panose="02020603050405020304" pitchFamily="18" charset="0"/>
              </a:rPr>
              <a:t>Maintenance of </a:t>
            </a:r>
            <a:r>
              <a:rPr lang="en-US" altLang="en-US" sz="1600" dirty="0" smtClean="0">
                <a:solidFill>
                  <a:srgbClr val="00B050"/>
                </a:solidFill>
                <a:latin typeface="+mn-lt"/>
                <a:cs typeface="Times New Roman" panose="02020603050405020304" pitchFamily="18" charset="0"/>
              </a:rPr>
              <a:t>balance</a:t>
            </a:r>
            <a:r>
              <a:rPr lang="en-US" altLang="en-US" sz="1600" dirty="0">
                <a:solidFill>
                  <a:srgbClr val="00B050"/>
                </a:solidFill>
                <a:latin typeface="+mn-lt"/>
                <a:cs typeface="Times New Roman" panose="02020603050405020304" pitchFamily="18" charset="0"/>
              </a:rPr>
              <a:t>, control </a:t>
            </a:r>
            <a:r>
              <a:rPr lang="en-US" altLang="en-US" sz="1600" dirty="0" smtClean="0">
                <a:solidFill>
                  <a:srgbClr val="00B050"/>
                </a:solidFill>
                <a:latin typeface="+mn-lt"/>
                <a:cs typeface="Times New Roman" panose="02020603050405020304" pitchFamily="18" charset="0"/>
              </a:rPr>
              <a:t>of eye movements.</a:t>
            </a:r>
            <a:endParaRPr lang="en-US" altLang="en-US" sz="1600" dirty="0">
              <a:solidFill>
                <a:srgbClr val="00B050"/>
              </a:solidFill>
              <a:latin typeface="+mn-lt"/>
              <a:cs typeface="Times New Roman" panose="02020603050405020304" pitchFamily="18" charset="0"/>
            </a:endParaRPr>
          </a:p>
        </p:txBody>
      </p:sp>
      <p:grpSp>
        <p:nvGrpSpPr>
          <p:cNvPr id="35" name="Group 8"/>
          <p:cNvGrpSpPr>
            <a:grpSpLocks/>
          </p:cNvGrpSpPr>
          <p:nvPr/>
        </p:nvGrpSpPr>
        <p:grpSpPr bwMode="auto">
          <a:xfrm>
            <a:off x="8811045" y="5150770"/>
            <a:ext cx="2354676" cy="1079500"/>
            <a:chOff x="4073" y="3476"/>
            <a:chExt cx="1497" cy="680"/>
          </a:xfrm>
        </p:grpSpPr>
        <p:pic>
          <p:nvPicPr>
            <p:cNvPr id="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 y="3476"/>
              <a:ext cx="349"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0"/>
            <p:cNvSpPr txBox="1">
              <a:spLocks noChangeArrowheads="1"/>
            </p:cNvSpPr>
            <p:nvPr/>
          </p:nvSpPr>
          <p:spPr bwMode="auto">
            <a:xfrm>
              <a:off x="4390" y="3484"/>
              <a:ext cx="118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None/>
              </a:pPr>
              <a:r>
                <a:rPr lang="en-US" altLang="en-US" sz="1600" dirty="0" err="1">
                  <a:latin typeface="+mn-lt"/>
                </a:rPr>
                <a:t>Vestibulocerebellum</a:t>
              </a:r>
              <a:endParaRPr lang="en-US" altLang="en-US" sz="1600" dirty="0">
                <a:latin typeface="+mn-lt"/>
              </a:endParaRPr>
            </a:p>
          </p:txBody>
        </p:sp>
        <p:sp>
          <p:nvSpPr>
            <p:cNvPr id="38" name="Text Box 11"/>
            <p:cNvSpPr txBox="1">
              <a:spLocks noChangeArrowheads="1"/>
            </p:cNvSpPr>
            <p:nvPr/>
          </p:nvSpPr>
          <p:spPr bwMode="auto">
            <a:xfrm>
              <a:off x="4382" y="3704"/>
              <a:ext cx="99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None/>
              </a:pPr>
              <a:r>
                <a:rPr lang="en-US" altLang="en-US" sz="1600" dirty="0" err="1">
                  <a:latin typeface="+mn-lt"/>
                </a:rPr>
                <a:t>Spinocerebellum</a:t>
              </a:r>
              <a:endParaRPr lang="en-US" altLang="en-US" sz="1600" dirty="0">
                <a:latin typeface="+mn-lt"/>
              </a:endParaRPr>
            </a:p>
          </p:txBody>
        </p:sp>
        <p:sp>
          <p:nvSpPr>
            <p:cNvPr id="39" name="Text Box 12"/>
            <p:cNvSpPr txBox="1">
              <a:spLocks noChangeArrowheads="1"/>
            </p:cNvSpPr>
            <p:nvPr/>
          </p:nvSpPr>
          <p:spPr bwMode="auto">
            <a:xfrm>
              <a:off x="4379" y="3944"/>
              <a:ext cx="112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None/>
              </a:pPr>
              <a:r>
                <a:rPr lang="en-US" altLang="en-US" sz="1600" dirty="0" err="1">
                  <a:latin typeface="+mn-lt"/>
                </a:rPr>
                <a:t>Cerebrocerebelum</a:t>
              </a:r>
              <a:endParaRPr lang="en-US" altLang="en-US" sz="1600" dirty="0">
                <a:latin typeface="+mn-lt"/>
              </a:endParaRPr>
            </a:p>
          </p:txBody>
        </p:sp>
      </p:grpSp>
      <p:sp>
        <p:nvSpPr>
          <p:cNvPr id="40" name="Text Box 13"/>
          <p:cNvSpPr txBox="1">
            <a:spLocks noChangeArrowheads="1"/>
          </p:cNvSpPr>
          <p:nvPr/>
        </p:nvSpPr>
        <p:spPr bwMode="auto">
          <a:xfrm>
            <a:off x="8791996" y="1734470"/>
            <a:ext cx="1416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en-US" sz="1600" dirty="0">
                <a:solidFill>
                  <a:srgbClr val="D8B3DC"/>
                </a:solidFill>
                <a:latin typeface="+mn-lt"/>
              </a:rPr>
              <a:t>Anterior Lobe</a:t>
            </a:r>
          </a:p>
        </p:txBody>
      </p:sp>
      <p:sp>
        <p:nvSpPr>
          <p:cNvPr id="41" name="Text Box 14"/>
          <p:cNvSpPr txBox="1">
            <a:spLocks noChangeArrowheads="1"/>
          </p:cNvSpPr>
          <p:nvPr/>
        </p:nvSpPr>
        <p:spPr bwMode="auto">
          <a:xfrm>
            <a:off x="8928521" y="2979070"/>
            <a:ext cx="965008"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en-US" sz="1600" dirty="0">
                <a:solidFill>
                  <a:srgbClr val="00B0F0"/>
                </a:solidFill>
                <a:latin typeface="+mn-lt"/>
              </a:rPr>
              <a:t>Posterior</a:t>
            </a:r>
            <a:br>
              <a:rPr lang="en-US" altLang="en-US" sz="1600" dirty="0">
                <a:solidFill>
                  <a:srgbClr val="00B0F0"/>
                </a:solidFill>
                <a:latin typeface="+mn-lt"/>
              </a:rPr>
            </a:br>
            <a:r>
              <a:rPr lang="en-US" altLang="en-US" sz="1600" dirty="0">
                <a:solidFill>
                  <a:srgbClr val="00B0F0"/>
                </a:solidFill>
                <a:latin typeface="+mn-lt"/>
              </a:rPr>
              <a:t> Lobe</a:t>
            </a:r>
          </a:p>
        </p:txBody>
      </p:sp>
      <p:grpSp>
        <p:nvGrpSpPr>
          <p:cNvPr id="42" name="Group 15"/>
          <p:cNvGrpSpPr>
            <a:grpSpLocks/>
          </p:cNvGrpSpPr>
          <p:nvPr/>
        </p:nvGrpSpPr>
        <p:grpSpPr bwMode="auto">
          <a:xfrm flipH="1">
            <a:off x="8484021" y="2402808"/>
            <a:ext cx="290513" cy="1800225"/>
            <a:chOff x="4604" y="1525"/>
            <a:chExt cx="183" cy="728"/>
          </a:xfrm>
        </p:grpSpPr>
        <p:sp>
          <p:nvSpPr>
            <p:cNvPr id="43" name="AutoShape 16"/>
            <p:cNvSpPr>
              <a:spLocks/>
            </p:cNvSpPr>
            <p:nvPr/>
          </p:nvSpPr>
          <p:spPr bwMode="auto">
            <a:xfrm>
              <a:off x="4740" y="1525"/>
              <a:ext cx="47" cy="728"/>
            </a:xfrm>
            <a:prstGeom prst="leftBracket">
              <a:avLst>
                <a:gd name="adj" fmla="val 129078"/>
              </a:avLst>
            </a:prstGeom>
            <a:noFill/>
            <a:ln w="9525">
              <a:solidFill>
                <a:srgbClr val="66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pPr>
              <a:endParaRPr lang="en-US" altLang="en-US" sz="2400">
                <a:latin typeface="Times New Roman" panose="02020603050405020304" pitchFamily="18" charset="0"/>
              </a:endParaRPr>
            </a:p>
          </p:txBody>
        </p:sp>
        <p:sp>
          <p:nvSpPr>
            <p:cNvPr id="44" name="Line 17"/>
            <p:cNvSpPr>
              <a:spLocks noChangeShapeType="1"/>
            </p:cNvSpPr>
            <p:nvPr/>
          </p:nvSpPr>
          <p:spPr bwMode="auto">
            <a:xfrm>
              <a:off x="4604" y="1888"/>
              <a:ext cx="136" cy="0"/>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 name="Group 19"/>
          <p:cNvGrpSpPr>
            <a:grpSpLocks/>
          </p:cNvGrpSpPr>
          <p:nvPr/>
        </p:nvGrpSpPr>
        <p:grpSpPr bwMode="auto">
          <a:xfrm flipH="1">
            <a:off x="8410996" y="1277270"/>
            <a:ext cx="366713" cy="1155700"/>
            <a:chOff x="4604" y="1525"/>
            <a:chExt cx="183" cy="728"/>
          </a:xfrm>
        </p:grpSpPr>
        <p:sp>
          <p:nvSpPr>
            <p:cNvPr id="47" name="AutoShape 20"/>
            <p:cNvSpPr>
              <a:spLocks/>
            </p:cNvSpPr>
            <p:nvPr/>
          </p:nvSpPr>
          <p:spPr bwMode="auto">
            <a:xfrm>
              <a:off x="4740" y="1525"/>
              <a:ext cx="47" cy="728"/>
            </a:xfrm>
            <a:prstGeom prst="leftBracket">
              <a:avLst>
                <a:gd name="adj" fmla="val 129078"/>
              </a:avLst>
            </a:pr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pPr>
              <a:endParaRPr lang="en-US" altLang="en-US" sz="2400">
                <a:latin typeface="Times New Roman" panose="02020603050405020304" pitchFamily="18" charset="0"/>
              </a:endParaRPr>
            </a:p>
          </p:txBody>
        </p:sp>
        <p:sp>
          <p:nvSpPr>
            <p:cNvPr id="48" name="Line 21"/>
            <p:cNvSpPr>
              <a:spLocks noChangeShapeType="1"/>
            </p:cNvSpPr>
            <p:nvPr/>
          </p:nvSpPr>
          <p:spPr bwMode="auto">
            <a:xfrm>
              <a:off x="4604" y="1888"/>
              <a:ext cx="136" cy="0"/>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 name="Group 22"/>
          <p:cNvGrpSpPr>
            <a:grpSpLocks/>
          </p:cNvGrpSpPr>
          <p:nvPr/>
        </p:nvGrpSpPr>
        <p:grpSpPr bwMode="auto">
          <a:xfrm flipH="1">
            <a:off x="8445921" y="4203033"/>
            <a:ext cx="290513" cy="652462"/>
            <a:chOff x="4604" y="1525"/>
            <a:chExt cx="183" cy="728"/>
          </a:xfrm>
        </p:grpSpPr>
        <p:sp>
          <p:nvSpPr>
            <p:cNvPr id="50" name="AutoShape 23"/>
            <p:cNvSpPr>
              <a:spLocks/>
            </p:cNvSpPr>
            <p:nvPr/>
          </p:nvSpPr>
          <p:spPr bwMode="auto">
            <a:xfrm>
              <a:off x="4740" y="1525"/>
              <a:ext cx="47" cy="728"/>
            </a:xfrm>
            <a:prstGeom prst="leftBracket">
              <a:avLst>
                <a:gd name="adj" fmla="val 129078"/>
              </a:avLst>
            </a:prstGeom>
            <a:noFill/>
            <a:ln w="9525">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lIns="0"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pPr>
              <a:endParaRPr lang="en-US" altLang="en-US" sz="2400">
                <a:latin typeface="Times New Roman" panose="02020603050405020304" pitchFamily="18" charset="0"/>
              </a:endParaRPr>
            </a:p>
          </p:txBody>
        </p:sp>
        <p:sp>
          <p:nvSpPr>
            <p:cNvPr id="51" name="Line 24"/>
            <p:cNvSpPr>
              <a:spLocks noChangeShapeType="1"/>
            </p:cNvSpPr>
            <p:nvPr/>
          </p:nvSpPr>
          <p:spPr bwMode="auto">
            <a:xfrm>
              <a:off x="4604" y="1888"/>
              <a:ext cx="136" cy="0"/>
            </a:xfrm>
            <a:prstGeom prst="line">
              <a:avLst/>
            </a:prstGeom>
            <a:noFill/>
            <a:ln w="9525">
              <a:solidFill>
                <a:srgbClr val="66FF33"/>
              </a:solidFill>
              <a:round/>
              <a:headEnd/>
              <a:tailEnd/>
            </a:ln>
            <a:extLst>
              <a:ext uri="{909E8E84-426E-40DD-AFC4-6F175D3DCCD1}">
                <a14:hiddenFill xmlns:a14="http://schemas.microsoft.com/office/drawing/2010/main">
                  <a:noFill/>
                </a14:hiddenFill>
              </a:ext>
            </a:extLst>
          </p:spPr>
          <p:txBody>
            <a:bodyPr lIns="0"/>
            <a:lstStyle/>
            <a:p>
              <a:endParaRPr lang="en-US"/>
            </a:p>
          </p:txBody>
        </p:sp>
      </p:grpSp>
      <p:sp>
        <p:nvSpPr>
          <p:cNvPr id="52" name="Text Box 25"/>
          <p:cNvSpPr txBox="1">
            <a:spLocks noChangeArrowheads="1"/>
          </p:cNvSpPr>
          <p:nvPr/>
        </p:nvSpPr>
        <p:spPr bwMode="auto">
          <a:xfrm>
            <a:off x="8715796" y="4254436"/>
            <a:ext cx="1549463"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buFont typeface="Wingdings" panose="05000000000000000000" pitchFamily="2" charset="2"/>
              <a:buNone/>
            </a:pPr>
            <a:r>
              <a:rPr lang="en-US" altLang="en-US" sz="1600">
                <a:solidFill>
                  <a:srgbClr val="00B050"/>
                </a:solidFill>
                <a:latin typeface="+mn-lt"/>
              </a:rPr>
              <a:t>Flocculo-Nodular</a:t>
            </a:r>
            <a:br>
              <a:rPr lang="en-US" altLang="en-US" sz="1600">
                <a:solidFill>
                  <a:srgbClr val="00B050"/>
                </a:solidFill>
                <a:latin typeface="+mn-lt"/>
              </a:rPr>
            </a:br>
            <a:r>
              <a:rPr lang="en-US" altLang="en-US" sz="1600">
                <a:solidFill>
                  <a:srgbClr val="00B050"/>
                </a:solidFill>
                <a:latin typeface="+mn-lt"/>
              </a:rPr>
              <a:t> Lobe (FN lobe)</a:t>
            </a:r>
          </a:p>
        </p:txBody>
      </p:sp>
      <p:sp>
        <p:nvSpPr>
          <p:cNvPr id="53" name="Line 26"/>
          <p:cNvSpPr>
            <a:spLocks noChangeShapeType="1"/>
          </p:cNvSpPr>
          <p:nvPr/>
        </p:nvSpPr>
        <p:spPr bwMode="auto">
          <a:xfrm flipH="1" flipV="1">
            <a:off x="6107533" y="4490370"/>
            <a:ext cx="855523" cy="109887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4" name="Text Box 27"/>
          <p:cNvSpPr txBox="1">
            <a:spLocks noChangeArrowheads="1"/>
          </p:cNvSpPr>
          <p:nvPr/>
        </p:nvSpPr>
        <p:spPr bwMode="auto">
          <a:xfrm>
            <a:off x="6673693" y="5604730"/>
            <a:ext cx="663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None/>
            </a:pPr>
            <a:r>
              <a:rPr lang="en-US" altLang="en-US" sz="2000" dirty="0">
                <a:latin typeface="+mn-lt"/>
              </a:rPr>
              <a:t>Folia</a:t>
            </a:r>
          </a:p>
        </p:txBody>
      </p:sp>
      <p:sp>
        <p:nvSpPr>
          <p:cNvPr id="55" name="Text Box 28"/>
          <p:cNvSpPr txBox="1">
            <a:spLocks noChangeArrowheads="1"/>
          </p:cNvSpPr>
          <p:nvPr/>
        </p:nvSpPr>
        <p:spPr bwMode="auto">
          <a:xfrm>
            <a:off x="6963196" y="1810670"/>
            <a:ext cx="1428981"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buFont typeface="Wingdings" panose="05000000000000000000" pitchFamily="2" charset="2"/>
              <a:buNone/>
            </a:pPr>
            <a:r>
              <a:rPr lang="en-US" altLang="en-US" sz="1600" dirty="0">
                <a:latin typeface="+mn-lt"/>
              </a:rPr>
              <a:t>Primary fissure</a:t>
            </a:r>
          </a:p>
        </p:txBody>
      </p:sp>
      <p:sp>
        <p:nvSpPr>
          <p:cNvPr id="56" name="Line 29"/>
          <p:cNvSpPr>
            <a:spLocks noChangeShapeType="1"/>
          </p:cNvSpPr>
          <p:nvPr/>
        </p:nvSpPr>
        <p:spPr bwMode="auto">
          <a:xfrm flipH="1">
            <a:off x="7691859" y="2115470"/>
            <a:ext cx="109537" cy="6477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57" name="Oval 6"/>
          <p:cNvSpPr>
            <a:spLocks noChangeArrowheads="1"/>
          </p:cNvSpPr>
          <p:nvPr/>
        </p:nvSpPr>
        <p:spPr bwMode="auto">
          <a:xfrm>
            <a:off x="8715796" y="1582070"/>
            <a:ext cx="1524000" cy="609600"/>
          </a:xfrm>
          <a:prstGeom prst="ellipse">
            <a:avLst/>
          </a:prstGeom>
          <a:noFill/>
          <a:ln w="38100">
            <a:solidFill>
              <a:srgbClr val="D8B3D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pPr>
            <a:endParaRPr lang="en-US" altLang="en-US" sz="2000"/>
          </a:p>
        </p:txBody>
      </p:sp>
      <p:sp>
        <p:nvSpPr>
          <p:cNvPr id="58" name="Oval 6"/>
          <p:cNvSpPr>
            <a:spLocks noChangeArrowheads="1"/>
          </p:cNvSpPr>
          <p:nvPr/>
        </p:nvSpPr>
        <p:spPr bwMode="auto">
          <a:xfrm>
            <a:off x="8639596" y="2877470"/>
            <a:ext cx="1447800" cy="609600"/>
          </a:xfrm>
          <a:prstGeom prst="ellipse">
            <a:avLst/>
          </a:prstGeom>
          <a:noFill/>
          <a:ln w="3810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pPr>
            <a:endParaRPr lang="en-US" altLang="en-US" sz="2000">
              <a:solidFill>
                <a:srgbClr val="00B0F0"/>
              </a:solidFill>
            </a:endParaRPr>
          </a:p>
        </p:txBody>
      </p:sp>
      <p:sp>
        <p:nvSpPr>
          <p:cNvPr id="59" name="Oval 6"/>
          <p:cNvSpPr>
            <a:spLocks noChangeArrowheads="1"/>
          </p:cNvSpPr>
          <p:nvPr/>
        </p:nvSpPr>
        <p:spPr bwMode="auto">
          <a:xfrm>
            <a:off x="8563396" y="4096670"/>
            <a:ext cx="1828800" cy="7620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pPr>
            <a:endParaRPr lang="en-US" altLang="en-US" sz="2000"/>
          </a:p>
        </p:txBody>
      </p:sp>
      <p:sp>
        <p:nvSpPr>
          <p:cNvPr id="60" name="TextBox 59"/>
          <p:cNvSpPr txBox="1"/>
          <p:nvPr/>
        </p:nvSpPr>
        <p:spPr>
          <a:xfrm>
            <a:off x="9605220"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84287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Cerebellar peduncles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p:txBody>
          <a:bodyPr>
            <a:normAutofit/>
          </a:bodyPr>
          <a:lstStyle/>
          <a:p>
            <a:r>
              <a:rPr lang="en-US" sz="1800" dirty="0" smtClean="0">
                <a:solidFill>
                  <a:schemeClr val="accent2">
                    <a:lumMod val="75000"/>
                  </a:schemeClr>
                </a:solidFill>
                <a:cs typeface="Comic Sans MS"/>
              </a:rPr>
              <a:t>Cerebellar peduncles: carry afferents from where?</a:t>
            </a:r>
            <a:endParaRPr lang="en-US" sz="1800" dirty="0">
              <a:solidFill>
                <a:schemeClr val="accent2">
                  <a:lumMod val="75000"/>
                </a:schemeClr>
              </a:solidFill>
              <a:cs typeface="Comic Sans MS"/>
            </a:endParaRPr>
          </a:p>
        </p:txBody>
      </p:sp>
      <p:sp>
        <p:nvSpPr>
          <p:cNvPr id="8" name="Rectangle 2"/>
          <p:cNvSpPr>
            <a:spLocks noChangeArrowheads="1"/>
          </p:cNvSpPr>
          <p:nvPr/>
        </p:nvSpPr>
        <p:spPr bwMode="auto">
          <a:xfrm>
            <a:off x="7343334" y="1404392"/>
            <a:ext cx="2743200" cy="609600"/>
          </a:xfrm>
          <a:prstGeom prst="rect">
            <a:avLst/>
          </a:prstGeom>
          <a:ln/>
        </p:spPr>
        <p:style>
          <a:lnRef idx="2">
            <a:schemeClr val="accent2"/>
          </a:lnRef>
          <a:fillRef idx="1">
            <a:schemeClr val="lt1"/>
          </a:fillRef>
          <a:effectRef idx="0">
            <a:schemeClr val="accent2"/>
          </a:effectRef>
          <a:fontRef idx="minor">
            <a:schemeClr val="dk1"/>
          </a:fontRef>
        </p:style>
        <p:txBody>
          <a:bodyPr wrap="none" lIns="95783" tIns="47891" rIns="95783" bIns="47891" anchor="ctr"/>
          <a:lstStyle>
            <a:lvl1pPr defTabSz="9572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957263">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957263">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1600">
                <a:latin typeface="+mn-lt"/>
              </a:rPr>
              <a:t>Inputs to the Cerebellum </a:t>
            </a:r>
          </a:p>
          <a:p>
            <a:pPr algn="ctr" eaLnBrk="1" hangingPunct="1">
              <a:lnSpc>
                <a:spcPct val="80000"/>
              </a:lnSpc>
              <a:buFont typeface="Wingdings" panose="05000000000000000000" pitchFamily="2" charset="2"/>
              <a:buNone/>
            </a:pPr>
            <a:r>
              <a:rPr lang="en-US" altLang="en-US" sz="1600">
                <a:latin typeface="+mn-lt"/>
              </a:rPr>
              <a:t>from the cerebrum</a:t>
            </a:r>
          </a:p>
        </p:txBody>
      </p:sp>
      <p:sp>
        <p:nvSpPr>
          <p:cNvPr id="9" name="Rectangle 3"/>
          <p:cNvSpPr>
            <a:spLocks noChangeArrowheads="1"/>
          </p:cNvSpPr>
          <p:nvPr/>
        </p:nvSpPr>
        <p:spPr bwMode="auto">
          <a:xfrm>
            <a:off x="7343334" y="3833661"/>
            <a:ext cx="2743200" cy="609600"/>
          </a:xfrm>
          <a:prstGeom prst="rect">
            <a:avLst/>
          </a:prstGeom>
          <a:ln/>
        </p:spPr>
        <p:style>
          <a:lnRef idx="2">
            <a:schemeClr val="accent2"/>
          </a:lnRef>
          <a:fillRef idx="1">
            <a:schemeClr val="lt1"/>
          </a:fillRef>
          <a:effectRef idx="0">
            <a:schemeClr val="accent2"/>
          </a:effectRef>
          <a:fontRef idx="minor">
            <a:schemeClr val="dk1"/>
          </a:fontRef>
        </p:style>
        <p:txBody>
          <a:bodyPr wrap="none" lIns="95783" tIns="47891" rIns="95783" bIns="47891" anchor="ctr"/>
          <a:lstStyle>
            <a:lvl1pPr defTabSz="9572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957263">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957263">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1600">
                <a:latin typeface="+mn-lt"/>
              </a:rPr>
              <a:t>Inputs to the Cerebellum </a:t>
            </a:r>
          </a:p>
          <a:p>
            <a:pPr algn="ctr" eaLnBrk="1" hangingPunct="1">
              <a:lnSpc>
                <a:spcPct val="80000"/>
              </a:lnSpc>
              <a:buFont typeface="Wingdings" panose="05000000000000000000" pitchFamily="2" charset="2"/>
              <a:buNone/>
            </a:pPr>
            <a:r>
              <a:rPr lang="en-US" altLang="en-US" sz="1600">
                <a:latin typeface="+mn-lt"/>
              </a:rPr>
              <a:t>from from the Pons</a:t>
            </a:r>
          </a:p>
        </p:txBody>
      </p:sp>
      <p:sp>
        <p:nvSpPr>
          <p:cNvPr id="10" name="Rectangle 4"/>
          <p:cNvSpPr>
            <a:spLocks noChangeArrowheads="1"/>
          </p:cNvSpPr>
          <p:nvPr/>
        </p:nvSpPr>
        <p:spPr bwMode="auto">
          <a:xfrm>
            <a:off x="7343334" y="5721015"/>
            <a:ext cx="2743200" cy="609600"/>
          </a:xfrm>
          <a:prstGeom prst="rect">
            <a:avLst/>
          </a:prstGeom>
          <a:ln/>
        </p:spPr>
        <p:style>
          <a:lnRef idx="2">
            <a:schemeClr val="accent2"/>
          </a:lnRef>
          <a:fillRef idx="1">
            <a:schemeClr val="lt1"/>
          </a:fillRef>
          <a:effectRef idx="0">
            <a:schemeClr val="accent2"/>
          </a:effectRef>
          <a:fontRef idx="minor">
            <a:schemeClr val="dk1"/>
          </a:fontRef>
        </p:style>
        <p:txBody>
          <a:bodyPr wrap="none" lIns="95783" tIns="47891" rIns="95783" bIns="47891" anchor="ctr"/>
          <a:lstStyle>
            <a:lvl1pPr defTabSz="9572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957263">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957263">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1600">
                <a:latin typeface="+mn-lt"/>
              </a:rPr>
              <a:t>Inputs to the Cerebellum</a:t>
            </a:r>
          </a:p>
          <a:p>
            <a:pPr algn="ctr" eaLnBrk="1" hangingPunct="1">
              <a:lnSpc>
                <a:spcPct val="80000"/>
              </a:lnSpc>
              <a:buFont typeface="Wingdings" panose="05000000000000000000" pitchFamily="2" charset="2"/>
              <a:buNone/>
            </a:pPr>
            <a:r>
              <a:rPr lang="en-US" altLang="en-US" sz="1600">
                <a:latin typeface="+mn-lt"/>
              </a:rPr>
              <a:t>from the Medulla Oblongata </a:t>
            </a:r>
          </a:p>
        </p:txBody>
      </p:sp>
      <p:sp>
        <p:nvSpPr>
          <p:cNvPr id="11" name="Text Box 7"/>
          <p:cNvSpPr txBox="1">
            <a:spLocks noChangeArrowheads="1"/>
          </p:cNvSpPr>
          <p:nvPr/>
        </p:nvSpPr>
        <p:spPr bwMode="auto">
          <a:xfrm rot="19789340">
            <a:off x="5139755" y="1998117"/>
            <a:ext cx="22113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3" tIns="47891" rIns="95783" bIns="47891">
            <a:spAutoFit/>
          </a:bodyPr>
          <a:lstStyle>
            <a:lvl1pPr defTabSz="9572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957263">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957263">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50000"/>
              </a:spcBef>
              <a:buFont typeface="Wingdings" panose="05000000000000000000" pitchFamily="2" charset="2"/>
              <a:buNone/>
            </a:pPr>
            <a:r>
              <a:rPr lang="en-US" altLang="en-US" sz="1900">
                <a:solidFill>
                  <a:srgbClr val="FF0000"/>
                </a:solidFill>
                <a:latin typeface="+mn-lt"/>
              </a:rPr>
              <a:t>SuperiorCerebellar Peduncle</a:t>
            </a:r>
            <a:r>
              <a:rPr lang="en-US" altLang="en-US" sz="1900" b="1">
                <a:solidFill>
                  <a:srgbClr val="FF0000"/>
                </a:solidFill>
                <a:latin typeface="+mn-lt"/>
              </a:rPr>
              <a:t> </a:t>
            </a:r>
          </a:p>
        </p:txBody>
      </p:sp>
      <p:sp>
        <p:nvSpPr>
          <p:cNvPr id="12" name="Text Box 8"/>
          <p:cNvSpPr txBox="1">
            <a:spLocks noChangeArrowheads="1"/>
          </p:cNvSpPr>
          <p:nvPr/>
        </p:nvSpPr>
        <p:spPr bwMode="auto">
          <a:xfrm>
            <a:off x="5071492" y="3690392"/>
            <a:ext cx="24384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3" tIns="47891" rIns="95783" bIns="47891">
            <a:spAutoFit/>
          </a:bodyPr>
          <a:lstStyle>
            <a:lvl1pPr defTabSz="957263">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defTabSz="957263">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defTabSz="957263">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957263">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Font typeface="Wingdings" panose="05000000000000000000" pitchFamily="2" charset="2"/>
              <a:buNone/>
            </a:pPr>
            <a:r>
              <a:rPr lang="en-US" altLang="en-US" sz="1900">
                <a:solidFill>
                  <a:srgbClr val="FF0000"/>
                </a:solidFill>
                <a:latin typeface="+mn-lt"/>
              </a:rPr>
              <a:t>Middle Cerebellar Peduncle</a:t>
            </a:r>
            <a:r>
              <a:rPr lang="en-US" altLang="en-US" sz="1900" b="1">
                <a:solidFill>
                  <a:srgbClr val="FF0000"/>
                </a:solidFill>
                <a:latin typeface="+mn-lt"/>
              </a:rPr>
              <a:t> </a:t>
            </a:r>
          </a:p>
        </p:txBody>
      </p:sp>
      <p:pic>
        <p:nvPicPr>
          <p:cNvPr id="13" name="Picture 9" descr="cerebellum-6"/>
          <p:cNvPicPr>
            <a:picLocks noChangeAspect="1" noChangeArrowheads="1"/>
          </p:cNvPicPr>
          <p:nvPr/>
        </p:nvPicPr>
        <p:blipFill>
          <a:blip r:embed="rId2">
            <a:extLst>
              <a:ext uri="{28A0092B-C50C-407E-A947-70E740481C1C}">
                <a14:useLocalDpi xmlns:a14="http://schemas.microsoft.com/office/drawing/2010/main" val="0"/>
              </a:ext>
            </a:extLst>
          </a:blip>
          <a:srcRect l="8896" t="-1208" r="-1073" b="31027"/>
          <a:stretch>
            <a:fillRect/>
          </a:stretch>
        </p:blipFill>
        <p:spPr bwMode="auto">
          <a:xfrm>
            <a:off x="1413892" y="1556792"/>
            <a:ext cx="3919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0"/>
          <p:cNvSpPr>
            <a:spLocks noChangeShapeType="1"/>
          </p:cNvSpPr>
          <p:nvPr/>
        </p:nvSpPr>
        <p:spPr bwMode="auto">
          <a:xfrm flipH="1">
            <a:off x="4233292" y="1632992"/>
            <a:ext cx="3048000" cy="1752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1"/>
          <p:cNvSpPr>
            <a:spLocks noChangeShapeType="1"/>
          </p:cNvSpPr>
          <p:nvPr/>
        </p:nvSpPr>
        <p:spPr bwMode="auto">
          <a:xfrm flipH="1" flipV="1">
            <a:off x="4080892" y="4071391"/>
            <a:ext cx="3262442" cy="436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H="1" flipV="1">
            <a:off x="4080892" y="4147592"/>
            <a:ext cx="3124200" cy="1981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ectangle 14"/>
          <p:cNvSpPr>
            <a:spLocks noChangeArrowheads="1"/>
          </p:cNvSpPr>
          <p:nvPr/>
        </p:nvSpPr>
        <p:spPr bwMode="auto">
          <a:xfrm rot="1868420">
            <a:off x="4538092" y="4965155"/>
            <a:ext cx="2733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en-US" sz="2000">
                <a:solidFill>
                  <a:srgbClr val="FF0000"/>
                </a:solidFill>
                <a:latin typeface="+mn-lt"/>
              </a:rPr>
              <a:t>Inferior Cerebellar </a:t>
            </a:r>
          </a:p>
          <a:p>
            <a:pPr algn="ctr" eaLnBrk="1" hangingPunct="1">
              <a:lnSpc>
                <a:spcPct val="80000"/>
              </a:lnSpc>
              <a:buFont typeface="Wingdings" panose="05000000000000000000" pitchFamily="2" charset="2"/>
              <a:buNone/>
            </a:pPr>
            <a:r>
              <a:rPr lang="en-US" altLang="en-US" sz="2000">
                <a:solidFill>
                  <a:srgbClr val="FF0000"/>
                </a:solidFill>
                <a:latin typeface="+mn-lt"/>
              </a:rPr>
              <a:t>Peduncle</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7804" y="2198"/>
            <a:ext cx="26209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697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Principal afferent tracts to the cerebellum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804" y="2198"/>
            <a:ext cx="26209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63"/>
          <p:cNvGraphicFramePr>
            <a:graphicFrameLocks noGrp="1"/>
          </p:cNvGraphicFramePr>
          <p:nvPr>
            <p:extLst>
              <p:ext uri="{D42A27DB-BD31-4B8C-83A1-F6EECF244321}">
                <p14:modId xmlns:p14="http://schemas.microsoft.com/office/powerpoint/2010/main" val="2705120084"/>
              </p:ext>
            </p:extLst>
          </p:nvPr>
        </p:nvGraphicFramePr>
        <p:xfrm>
          <a:off x="939668" y="1190490"/>
          <a:ext cx="10309526" cy="5097695"/>
        </p:xfrm>
        <a:graphic>
          <a:graphicData uri="http://schemas.openxmlformats.org/drawingml/2006/table">
            <a:tbl>
              <a:tblPr>
                <a:tableStyleId>{5DA37D80-6434-44D0-A028-1B22A696006F}</a:tableStyleId>
              </a:tblPr>
              <a:tblGrid>
                <a:gridCol w="3024335">
                  <a:extLst>
                    <a:ext uri="{9D8B030D-6E8A-4147-A177-3AD203B41FA5}">
                      <a16:colId xmlns:a16="http://schemas.microsoft.com/office/drawing/2014/main" xmlns="" val="20000"/>
                    </a:ext>
                  </a:extLst>
                </a:gridCol>
                <a:gridCol w="7285191">
                  <a:extLst>
                    <a:ext uri="{9D8B030D-6E8A-4147-A177-3AD203B41FA5}">
                      <a16:colId xmlns:a16="http://schemas.microsoft.com/office/drawing/2014/main" xmlns="" val="20001"/>
                    </a:ext>
                  </a:extLst>
                </a:gridCol>
              </a:tblGrid>
              <a:tr h="3657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smtClean="0">
                          <a:ln>
                            <a:noFill/>
                          </a:ln>
                          <a:solidFill>
                            <a:schemeClr val="accent2">
                              <a:lumMod val="75000"/>
                            </a:schemeClr>
                          </a:solidFill>
                          <a:effectLst/>
                          <a:latin typeface="+mn-lt"/>
                        </a:rPr>
                        <a:t>Afferent tracts</a:t>
                      </a:r>
                      <a:endParaRPr kumimoji="0" lang="en-US" sz="1800" b="0" i="0" u="none" strike="noStrike" cap="none" normalizeH="0" baseline="0" dirty="0" smtClean="0">
                        <a:ln>
                          <a:noFill/>
                        </a:ln>
                        <a:solidFill>
                          <a:schemeClr val="accent2">
                            <a:lumMod val="75000"/>
                          </a:schemeClr>
                        </a:solidFill>
                        <a:effectLst/>
                        <a:latin typeface="+mn-lt"/>
                        <a:cs typeface="Times New Roman" pitchFamily="18" charset="0"/>
                      </a:endParaRPr>
                    </a:p>
                  </a:txBody>
                  <a:tcPr marT="45706" marB="4570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smtClean="0">
                          <a:ln>
                            <a:noFill/>
                          </a:ln>
                          <a:solidFill>
                            <a:schemeClr val="accent2">
                              <a:lumMod val="75000"/>
                            </a:schemeClr>
                          </a:solidFill>
                          <a:effectLst/>
                          <a:latin typeface="+mn-lt"/>
                        </a:rPr>
                        <a:t>Transmits</a:t>
                      </a:r>
                      <a:endParaRPr kumimoji="0" lang="en-US" sz="1800" b="0" i="0" u="none" strike="noStrike" cap="none" normalizeH="0" baseline="0" dirty="0" smtClean="0">
                        <a:ln>
                          <a:noFill/>
                        </a:ln>
                        <a:solidFill>
                          <a:schemeClr val="accent2">
                            <a:lumMod val="75000"/>
                          </a:schemeClr>
                        </a:solidFill>
                        <a:effectLst/>
                        <a:latin typeface="+mn-lt"/>
                        <a:cs typeface="Times New Roman" pitchFamily="18" charset="0"/>
                      </a:endParaRPr>
                    </a:p>
                  </a:txBody>
                  <a:tcPr marT="45706" marB="45706" horzOverflow="overflow"/>
                </a:tc>
                <a:extLst>
                  <a:ext uri="{0D108BD9-81ED-4DB2-BD59-A6C34878D82A}">
                    <a16:rowId xmlns:a16="http://schemas.microsoft.com/office/drawing/2014/main" xmlns="" val="10000"/>
                  </a:ext>
                </a:extLst>
              </a:tr>
              <a:tr h="58715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Vestibulocerebellar</a:t>
                      </a:r>
                      <a:endParaRPr kumimoji="0" lang="en-US" sz="1800" u="none" strike="noStrike" cap="none" normalizeH="0" baseline="0" dirty="0" smtClean="0">
                        <a:ln>
                          <a:noFill/>
                        </a:ln>
                        <a:effectLst/>
                        <a:latin typeface="+mn-lt"/>
                      </a:endParaRPr>
                    </a:p>
                  </a:txBody>
                  <a:tcPr marT="45706" marB="4570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smtClean="0">
                          <a:ln>
                            <a:noFill/>
                          </a:ln>
                          <a:effectLst/>
                          <a:latin typeface="+mn-lt"/>
                        </a:rPr>
                        <a:t>Vestibular impulses from labyrinths, direct &amp; via vestibular nuclei.</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anchor="ctr" horzOverflow="overflow"/>
                </a:tc>
                <a:extLst>
                  <a:ext uri="{0D108BD9-81ED-4DB2-BD59-A6C34878D82A}">
                    <a16:rowId xmlns:a16="http://schemas.microsoft.com/office/drawing/2014/main" xmlns="" val="10001"/>
                  </a:ext>
                </a:extLst>
              </a:tr>
              <a:tr h="6948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6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smtClean="0">
                          <a:ln>
                            <a:noFill/>
                          </a:ln>
                          <a:effectLst/>
                          <a:latin typeface="+mn-lt"/>
                        </a:rPr>
                        <a:t>Dorsal Spinocerebellar</a:t>
                      </a:r>
                    </a:p>
                  </a:txBody>
                  <a:tcPr marT="45706" marB="4570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Prorioceptive</a:t>
                      </a:r>
                      <a:r>
                        <a:rPr kumimoji="0" lang="en-US" sz="1800" u="none" strike="noStrike" cap="none" normalizeH="0" baseline="0" dirty="0" smtClean="0">
                          <a:ln>
                            <a:noFill/>
                          </a:ln>
                          <a:effectLst/>
                          <a:latin typeface="+mn-lt"/>
                        </a:rPr>
                        <a:t> &amp; </a:t>
                      </a:r>
                      <a:r>
                        <a:rPr kumimoji="0" lang="en-US" sz="1800" u="none" strike="noStrike" cap="none" normalizeH="0" baseline="0" dirty="0" err="1" smtClean="0">
                          <a:ln>
                            <a:noFill/>
                          </a:ln>
                          <a:effectLst/>
                          <a:latin typeface="+mn-lt"/>
                        </a:rPr>
                        <a:t>exteroceptive</a:t>
                      </a:r>
                      <a:r>
                        <a:rPr kumimoji="0" lang="en-US" sz="1800" u="none" strike="noStrike" cap="none" normalizeH="0" baseline="0" dirty="0" smtClean="0">
                          <a:ln>
                            <a:noFill/>
                          </a:ln>
                          <a:effectLst/>
                          <a:latin typeface="+mn-lt"/>
                        </a:rPr>
                        <a:t> impulses from the body.</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anchor="ctr" horzOverflow="overflow"/>
                </a:tc>
                <a:extLst>
                  <a:ext uri="{0D108BD9-81ED-4DB2-BD59-A6C34878D82A}">
                    <a16:rowId xmlns:a16="http://schemas.microsoft.com/office/drawing/2014/main" xmlns="" val="10002"/>
                  </a:ext>
                </a:extLst>
              </a:tr>
              <a:tr h="670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mn-lt"/>
                        </a:rPr>
                        <a:t>Ventral Spinocerebellar</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Prorioceptive</a:t>
                      </a:r>
                      <a:r>
                        <a:rPr kumimoji="0" lang="en-US" sz="1800" u="none" strike="noStrike" cap="none" normalizeH="0" baseline="0" dirty="0" smtClean="0">
                          <a:ln>
                            <a:noFill/>
                          </a:ln>
                          <a:effectLst/>
                          <a:latin typeface="+mn-lt"/>
                        </a:rPr>
                        <a:t> &amp; </a:t>
                      </a:r>
                      <a:r>
                        <a:rPr kumimoji="0" lang="en-US" sz="1800" u="none" strike="noStrike" cap="none" normalizeH="0" baseline="0" dirty="0" err="1" smtClean="0">
                          <a:ln>
                            <a:noFill/>
                          </a:ln>
                          <a:effectLst/>
                          <a:latin typeface="+mn-lt"/>
                        </a:rPr>
                        <a:t>exteroceptive</a:t>
                      </a:r>
                      <a:r>
                        <a:rPr kumimoji="0" lang="en-US" sz="1800" u="none" strike="noStrike" cap="none" normalizeH="0" baseline="0" dirty="0" smtClean="0">
                          <a:ln>
                            <a:noFill/>
                          </a:ln>
                          <a:effectLst/>
                          <a:latin typeface="+mn-lt"/>
                        </a:rPr>
                        <a:t> impulses from the body.</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anchor="ctr" horzOverflow="overflow"/>
                </a:tc>
                <a:extLst>
                  <a:ext uri="{0D108BD9-81ED-4DB2-BD59-A6C34878D82A}">
                    <a16:rowId xmlns:a16="http://schemas.microsoft.com/office/drawing/2014/main" xmlns="" val="10003"/>
                  </a:ext>
                </a:extLst>
              </a:tr>
              <a:tr h="6948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Cuneocerebellar</a:t>
                      </a:r>
                      <a:endParaRPr kumimoji="0" lang="en-US" sz="1800" u="none" strike="noStrike" cap="none" normalizeH="0" baseline="0" dirty="0" smtClean="0">
                        <a:ln>
                          <a:noFill/>
                        </a:ln>
                        <a:effectLst/>
                        <a:latin typeface="+mn-lt"/>
                      </a:endParaRPr>
                    </a:p>
                  </a:txBody>
                  <a:tcPr marT="45706" marB="4570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Prorioceptive</a:t>
                      </a:r>
                      <a:r>
                        <a:rPr kumimoji="0" lang="en-US" sz="1800" u="none" strike="noStrike" cap="none" normalizeH="0" baseline="0" dirty="0" smtClean="0">
                          <a:ln>
                            <a:noFill/>
                          </a:ln>
                          <a:effectLst/>
                          <a:latin typeface="+mn-lt"/>
                        </a:rPr>
                        <a:t> impulses, especially from the head and neck.</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anchor="ctr" horzOverflow="overflow"/>
                </a:tc>
                <a:extLst>
                  <a:ext uri="{0D108BD9-81ED-4DB2-BD59-A6C34878D82A}">
                    <a16:rowId xmlns:a16="http://schemas.microsoft.com/office/drawing/2014/main" xmlns="" val="10004"/>
                  </a:ext>
                </a:extLst>
              </a:tr>
              <a:tr h="6948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8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Tectocerebellar</a:t>
                      </a:r>
                      <a:endParaRPr kumimoji="0" lang="en-US" sz="1800" u="none" strike="noStrike" cap="none" normalizeH="0" baseline="0" dirty="0" smtClean="0">
                        <a:ln>
                          <a:noFill/>
                        </a:ln>
                        <a:effectLst/>
                        <a:latin typeface="+mn-lt"/>
                      </a:endParaRPr>
                    </a:p>
                  </a:txBody>
                  <a:tcPr marT="45706" marB="4570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smtClean="0">
                          <a:ln>
                            <a:noFill/>
                          </a:ln>
                          <a:effectLst/>
                          <a:latin typeface="+mn-lt"/>
                        </a:rPr>
                        <a:t>Auditory &amp; visual impulses via inferior and superior </a:t>
                      </a:r>
                      <a:r>
                        <a:rPr kumimoji="0" lang="en-US" sz="1800" u="none" strike="noStrike" cap="none" normalizeH="0" baseline="0" dirty="0" err="1" smtClean="0">
                          <a:ln>
                            <a:noFill/>
                          </a:ln>
                          <a:effectLst/>
                          <a:latin typeface="+mn-lt"/>
                        </a:rPr>
                        <a:t>colliculi</a:t>
                      </a:r>
                      <a:r>
                        <a:rPr kumimoji="0" lang="en-US" sz="1800" u="none" strike="noStrike" cap="none" normalizeH="0" baseline="0" dirty="0" smtClean="0">
                          <a:ln>
                            <a:noFill/>
                          </a:ln>
                          <a:effectLst/>
                          <a:latin typeface="+mn-lt"/>
                        </a:rPr>
                        <a:t>.</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anchor="ctr" horzOverflow="overflow"/>
                </a:tc>
                <a:extLst>
                  <a:ext uri="{0D108BD9-81ED-4DB2-BD59-A6C34878D82A}">
                    <a16:rowId xmlns:a16="http://schemas.microsoft.com/office/drawing/2014/main" xmlns="" val="10005"/>
                  </a:ext>
                </a:extLst>
              </a:tr>
              <a:tr h="6948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8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smtClean="0">
                          <a:ln>
                            <a:noFill/>
                          </a:ln>
                          <a:effectLst/>
                          <a:latin typeface="+mn-lt"/>
                        </a:rPr>
                        <a:t>Pontocerebellar</a:t>
                      </a:r>
                    </a:p>
                  </a:txBody>
                  <a:tcPr marT="45706" marB="4570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smtClean="0">
                          <a:ln>
                            <a:noFill/>
                          </a:ln>
                          <a:effectLst/>
                          <a:latin typeface="+mn-lt"/>
                        </a:rPr>
                        <a:t>Impulses from motor and other parts of cerebral cortex via </a:t>
                      </a:r>
                      <a:r>
                        <a:rPr kumimoji="0" lang="en-US" sz="1800" u="none" strike="noStrike" cap="none" normalizeH="0" baseline="0" dirty="0" err="1" smtClean="0">
                          <a:ln>
                            <a:noFill/>
                          </a:ln>
                          <a:effectLst/>
                          <a:latin typeface="+mn-lt"/>
                        </a:rPr>
                        <a:t>pontine</a:t>
                      </a:r>
                      <a:r>
                        <a:rPr kumimoji="0" lang="en-US" sz="1800" u="none" strike="noStrike" cap="none" normalizeH="0" baseline="0" dirty="0" smtClean="0">
                          <a:ln>
                            <a:noFill/>
                          </a:ln>
                          <a:effectLst/>
                          <a:latin typeface="+mn-lt"/>
                        </a:rPr>
                        <a:t> nuclei.</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anchor="ctr" horzOverflow="overflow"/>
                </a:tc>
                <a:extLst>
                  <a:ext uri="{0D108BD9-81ED-4DB2-BD59-A6C34878D82A}">
                    <a16:rowId xmlns:a16="http://schemas.microsoft.com/office/drawing/2014/main" xmlns="" val="10006"/>
                  </a:ext>
                </a:extLst>
              </a:tr>
              <a:tr h="6948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800" u="none" strike="noStrike" cap="none" normalizeH="0" baseline="0" dirty="0" smtClean="0">
                        <a:ln>
                          <a:noFill/>
                        </a:ln>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Olivocerebellar</a:t>
                      </a:r>
                      <a:endParaRPr kumimoji="0" lang="en-US" sz="1800" u="none" strike="noStrike" cap="none" normalizeH="0" baseline="0" dirty="0" smtClean="0">
                        <a:ln>
                          <a:noFill/>
                        </a:ln>
                        <a:effectLst/>
                        <a:latin typeface="+mn-lt"/>
                      </a:endParaRPr>
                    </a:p>
                  </a:txBody>
                  <a:tcPr marT="45706" marB="45706"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u="none" strike="noStrike" cap="none" normalizeH="0" baseline="0" dirty="0" err="1" smtClean="0">
                          <a:ln>
                            <a:noFill/>
                          </a:ln>
                          <a:effectLst/>
                          <a:latin typeface="+mn-lt"/>
                        </a:rPr>
                        <a:t>Proprioceptive</a:t>
                      </a:r>
                      <a:r>
                        <a:rPr kumimoji="0" lang="en-US" sz="1800" u="none" strike="noStrike" cap="none" normalizeH="0" baseline="0" dirty="0" smtClean="0">
                          <a:ln>
                            <a:noFill/>
                          </a:ln>
                          <a:effectLst/>
                          <a:latin typeface="+mn-lt"/>
                        </a:rPr>
                        <a:t> input from whole body via relay in inferior olive.</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marT="45706" marB="45706" anchor="ctr" horzOverflow="overflow"/>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655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4428</TotalTime>
  <Words>3540</Words>
  <Application>Microsoft Macintosh PowerPoint</Application>
  <PresentationFormat>Custom</PresentationFormat>
  <Paragraphs>551</Paragraphs>
  <Slides>37</Slides>
  <Notes>2</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37</vt:i4>
      </vt:variant>
    </vt:vector>
  </HeadingPairs>
  <TitlesOfParts>
    <vt:vector size="57" baseType="lpstr">
      <vt:lpstr>Agency FB</vt:lpstr>
      <vt:lpstr>Arabic Typesetting</vt:lpstr>
      <vt:lpstr>Arial</vt:lpstr>
      <vt:lpstr>Arial Black</vt:lpstr>
      <vt:lpstr>ArialMT</vt:lpstr>
      <vt:lpstr>Bookman Old Style</vt:lpstr>
      <vt:lpstr>Calibri</vt:lpstr>
      <vt:lpstr>Cambria</vt:lpstr>
      <vt:lpstr>Comic Sans MS</vt:lpstr>
      <vt:lpstr>Gabriola</vt:lpstr>
      <vt:lpstr>Gill Sans MT</vt:lpstr>
      <vt:lpstr>Helvetica</vt:lpstr>
      <vt:lpstr>Kartika</vt:lpstr>
      <vt:lpstr>Shonar Bangla</vt:lpstr>
      <vt:lpstr>Times New Roman</vt:lpstr>
      <vt:lpstr>Wingdings</vt:lpstr>
      <vt:lpstr>Wingdings 2</vt:lpstr>
      <vt:lpstr>Wingdings 3</vt:lpstr>
      <vt:lpstr>맑은 고딕</vt:lpstr>
      <vt:lpstr>Origin</vt:lpstr>
      <vt:lpstr>PowerPoint Presentation</vt:lpstr>
      <vt:lpstr>PowerPoint Presentation</vt:lpstr>
      <vt:lpstr>Cerebellum (CB)</vt:lpstr>
      <vt:lpstr>Cerebellum: the rule of 3</vt:lpstr>
      <vt:lpstr>Anatomical lobes of CB</vt:lpstr>
      <vt:lpstr>Anatomical &amp; functional divisions of the CB</vt:lpstr>
      <vt:lpstr>Cont.</vt:lpstr>
      <vt:lpstr>Cerebellar peduncles</vt:lpstr>
      <vt:lpstr>Principal afferent tracts to the cerebellum</vt:lpstr>
      <vt:lpstr>Cerebellum layers </vt:lpstr>
      <vt:lpstr>Functional divisions of the cerebellum</vt:lpstr>
      <vt:lpstr>Cont.</vt:lpstr>
      <vt:lpstr>Cont.</vt:lpstr>
      <vt:lpstr>Structure &amp; connections of cerebellum</vt:lpstr>
      <vt:lpstr>Cont. This slide is very important</vt:lpstr>
      <vt:lpstr>Functional unit of the cerebellar cortex-the purkinje cell and the deep nuclear cell</vt:lpstr>
      <vt:lpstr>Cont.</vt:lpstr>
      <vt:lpstr>Output from deep nuclei</vt:lpstr>
      <vt:lpstr>Cerebellum and voluntary motor control</vt:lpstr>
      <vt:lpstr>Afferent (input) pathway</vt:lpstr>
      <vt:lpstr>Efferent (out put) fibers</vt:lpstr>
      <vt:lpstr>Functions of the cerebellum</vt:lpstr>
      <vt:lpstr>Cont.</vt:lpstr>
      <vt:lpstr>Cont.</vt:lpstr>
      <vt:lpstr>Cont.</vt:lpstr>
      <vt:lpstr>Clinical features / tests related to cerebellum</vt:lpstr>
      <vt:lpstr>Lesions of the vestibulocerebellum</vt:lpstr>
      <vt:lpstr>Ataxia</vt:lpstr>
      <vt:lpstr>Cerebellar Ataxia</vt:lpstr>
      <vt:lpstr>Cont.</vt:lpstr>
      <vt:lpstr>Dysdiadochokinesis</vt:lpstr>
      <vt:lpstr>Finger to finger &amp; finger nose test</vt:lpstr>
      <vt:lpstr>Heel to shin test </vt:lpstr>
      <vt:lpstr>Summary</vt:lpstr>
      <vt:lpstr>Neuroanatomy corner</vt:lpstr>
      <vt:lpstr>Neuroanatomy corner</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980</cp:revision>
  <dcterms:created xsi:type="dcterms:W3CDTF">2016-09-07T16:15:34Z</dcterms:created>
  <dcterms:modified xsi:type="dcterms:W3CDTF">2017-10-22T17:30:30Z</dcterms:modified>
</cp:coreProperties>
</file>