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1"/>
  </p:notesMasterIdLst>
  <p:sldIdLst>
    <p:sldId id="484" r:id="rId2"/>
    <p:sldId id="454" r:id="rId3"/>
    <p:sldId id="492" r:id="rId4"/>
    <p:sldId id="493" r:id="rId5"/>
    <p:sldId id="494" r:id="rId6"/>
    <p:sldId id="495" r:id="rId7"/>
    <p:sldId id="466" r:id="rId8"/>
    <p:sldId id="496" r:id="rId9"/>
    <p:sldId id="497" r:id="rId10"/>
    <p:sldId id="470" r:id="rId11"/>
    <p:sldId id="471" r:id="rId12"/>
    <p:sldId id="498" r:id="rId13"/>
    <p:sldId id="476" r:id="rId14"/>
    <p:sldId id="473" r:id="rId15"/>
    <p:sldId id="474" r:id="rId16"/>
    <p:sldId id="475" r:id="rId17"/>
    <p:sldId id="491" r:id="rId18"/>
    <p:sldId id="477" r:id="rId19"/>
    <p:sldId id="485" r:id="rId20"/>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B3DC"/>
    <a:srgbClr val="DCDFE8"/>
    <a:srgbClr val="E4CBE7"/>
    <a:srgbClr val="A954AB"/>
    <a:srgbClr val="CCFFFF"/>
    <a:srgbClr val="933B95"/>
    <a:srgbClr val="993300"/>
    <a:srgbClr val="990000"/>
    <a:srgbClr val="D6EAF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772" autoAdjust="0"/>
    <p:restoredTop sz="95231"/>
  </p:normalViewPr>
  <p:slideViewPr>
    <p:cSldViewPr>
      <p:cViewPr varScale="1">
        <p:scale>
          <a:sx n="69" d="100"/>
          <a:sy n="69" d="100"/>
        </p:scale>
        <p:origin x="228" y="44"/>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10/27/2017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05093-C804-447C-A940-865EF0339665}" type="slidenum">
              <a:rPr lang="en-US" smtClean="0"/>
              <a:t>1</a:t>
            </a:fld>
            <a:endParaRPr lang="en-US" dirty="0"/>
          </a:p>
        </p:txBody>
      </p:sp>
    </p:spTree>
    <p:extLst>
      <p:ext uri="{BB962C8B-B14F-4D97-AF65-F5344CB8AC3E}">
        <p14:creationId xmlns:p14="http://schemas.microsoft.com/office/powerpoint/2010/main" val="2988838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553665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25377462-29DF-4DF7-9A87-A3B2331BF22E}" type="datetime1">
              <a:rPr lang="en-US" smtClean="0"/>
              <a:t>10/27/2017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A8ADFE-DE17-4FB7-87B4-7EE3AFCF0ADE}" type="datetime1">
              <a:rPr lang="en-US" smtClean="0"/>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4710EC-7F9A-4B9E-957B-CE4878AA0D23}" type="datetime1">
              <a:rPr lang="en-US" smtClean="0"/>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41DE694-A001-456E-8D89-C5FF30063482}" type="datetime1">
              <a:rPr lang="en-US" smtClean="0"/>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2AC42BDF-45E4-45D1-AC1B-B0D7EAFB28DA}" type="datetime1">
              <a:rPr lang="en-US" smtClean="0"/>
              <a:t>10/27/2017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069102-33A0-49ED-8A43-9F25AFF7CBAC}" type="datetime1">
              <a:rPr lang="en-US" smtClean="0"/>
              <a:t>10/27/2017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952F38D-77B9-4A13-B402-596108990702}" type="datetime1">
              <a:rPr lang="en-US" smtClean="0"/>
              <a:t>10/27/2017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517C583-C7CA-46EB-9433-76E3128A28D2}" type="datetime1">
              <a:rPr lang="en-US" smtClean="0"/>
              <a:t>10/27/2017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54F8B-541A-4291-A5F8-6DA28722854A}" type="datetime1">
              <a:rPr lang="en-US" smtClean="0"/>
              <a:t>10/27/2017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82AABB-FF5E-4A96-8D96-CD378F4FF3A0}" type="datetime1">
              <a:rPr lang="en-US" smtClean="0"/>
              <a:t>10/27/2017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0A1784-87A0-4E6F-923B-E12637B1DF1F}" type="datetime1">
              <a:rPr lang="en-US" smtClean="0"/>
              <a:t>10/27/2017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7AC1D868-7307-4A5E-BC59-8E455FBD5CAD}" type="datetime1">
              <a:rPr lang="en-US" smtClean="0"/>
              <a:t>10/27/2017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www.scholarpedia.org/article/Image:BRASFigure6.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hyperlink" Target="https://docs.google.com/forms/d/1u1JBrQF2OHrdd-GO9svz5ydywmjOUc5AXtFmphInV9c/prefill" TargetMode="External"/><Relationship Id="rId3" Type="http://schemas.openxmlformats.org/officeDocument/2006/relationships/hyperlink" Target="mailto:physiology436@gmail.com" TargetMode="External"/><Relationship Id="rId7" Type="http://schemas.openxmlformats.org/officeDocument/2006/relationships/hyperlink" Target="https://drive.google.com/open?id=10DChL7-FX9meMaPu55vRBHSA5K39eDojw_yy2mMXzRE" TargetMode="External"/><Relationship Id="rId12"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hyperlink" Target="https://www.onlineexambuilder.com/physiology-of-consciousness/exam-183868" TargetMode="External"/><Relationship Id="rId5" Type="http://schemas.openxmlformats.org/officeDocument/2006/relationships/hyperlink" Target="https://twitter.com/Physiology436" TargetMode="External"/><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hyperlink" Target="https://drive.google.com/open?id=0B-7mWPKMvk76Z2traHhac3F1dFU" TargetMode="External"/><Relationship Id="rId1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69" y="365237"/>
            <a:ext cx="1655322" cy="1655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9633398" y="497956"/>
            <a:ext cx="1940248" cy="1268420"/>
          </a:xfrm>
          <a:prstGeom prst="rect">
            <a:avLst/>
          </a:prstGeom>
        </p:spPr>
      </p:pic>
      <p:sp>
        <p:nvSpPr>
          <p:cNvPr id="12" name="Rectangle 11"/>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5" name="Rectangle 14"/>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6" name="Rectangle 15"/>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8" name="مربع نص 1"/>
          <p:cNvSpPr txBox="1"/>
          <p:nvPr/>
        </p:nvSpPr>
        <p:spPr>
          <a:xfrm>
            <a:off x="618115" y="4821231"/>
            <a:ext cx="2523968" cy="1200329"/>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marL="171399" indent="-171399" defTabSz="914089">
              <a:buFont typeface="Wingdings" panose="05000000000000000000" pitchFamily="2" charset="2"/>
              <a:buChar char="§"/>
            </a:pPr>
            <a:r>
              <a:rPr lang="en-US" sz="1200" b="1" dirty="0" smtClean="0">
                <a:solidFill>
                  <a:schemeClr val="accent2">
                    <a:lumMod val="75000"/>
                  </a:schemeClr>
                </a:solidFill>
              </a:rPr>
              <a:t>T</a:t>
            </a:r>
            <a:r>
              <a:rPr lang="en-US" sz="1200" b="1" dirty="0" smtClean="0">
                <a:solidFill>
                  <a:schemeClr val="bg2">
                    <a:lumMod val="75000"/>
                  </a:schemeClr>
                </a:solidFill>
              </a:rPr>
              <a:t>e</a:t>
            </a:r>
            <a:r>
              <a:rPr lang="en-US" sz="1200" b="1" dirty="0" smtClean="0"/>
              <a:t>xt.</a:t>
            </a:r>
            <a:endParaRPr lang="en-US" sz="1200" b="1" dirty="0" smtClean="0">
              <a:solidFill>
                <a:schemeClr val="accent2">
                  <a:lumMod val="75000"/>
                </a:schemeClr>
              </a:solidFill>
            </a:endParaRPr>
          </a:p>
          <a:p>
            <a:pPr marL="171399" indent="-171399" defTabSz="914089">
              <a:buFont typeface="Wingdings" panose="05000000000000000000" pitchFamily="2" charset="2"/>
              <a:buChar char="§"/>
            </a:pPr>
            <a:r>
              <a:rPr lang="en-US" sz="1200" b="1" dirty="0" smtClean="0">
                <a:solidFill>
                  <a:srgbClr val="FF0000"/>
                </a:solidFill>
              </a:rPr>
              <a:t>Important</a:t>
            </a:r>
          </a:p>
          <a:p>
            <a:pPr marL="171399" indent="-171399" defTabSz="914089">
              <a:buFont typeface="Wingdings" panose="05000000000000000000" pitchFamily="2" charset="2"/>
              <a:buChar char="§"/>
            </a:pPr>
            <a:r>
              <a:rPr lang="en-US" sz="1200" b="1" dirty="0" smtClean="0">
                <a:solidFill>
                  <a:srgbClr val="C76B9B"/>
                </a:solidFill>
              </a:rPr>
              <a:t>Formulas</a:t>
            </a:r>
            <a:endParaRPr lang="en-US" sz="1200" b="1" dirty="0" smtClean="0">
              <a:solidFill>
                <a:srgbClr val="DDE9EC">
                  <a:lumMod val="50000"/>
                </a:srgbClr>
              </a:solidFill>
            </a:endParaRPr>
          </a:p>
          <a:p>
            <a:pPr marL="171399" indent="-171399" defTabSz="914089">
              <a:buFont typeface="Wingdings" panose="05000000000000000000" pitchFamily="2" charset="2"/>
              <a:buChar char="§"/>
            </a:pPr>
            <a:r>
              <a:rPr lang="en-US" sz="1200" b="1" dirty="0" smtClean="0">
                <a:solidFill>
                  <a:srgbClr val="FADA7A">
                    <a:lumMod val="75000"/>
                  </a:srgbClr>
                </a:solidFill>
              </a:rPr>
              <a:t>Numbers</a:t>
            </a:r>
          </a:p>
          <a:p>
            <a:pPr marL="171399" indent="-171399" defTabSz="914089">
              <a:buFont typeface="Wingdings" panose="05000000000000000000" pitchFamily="2" charset="2"/>
              <a:buChar char="§"/>
            </a:pPr>
            <a:r>
              <a:rPr lang="en-US" sz="1200" b="1" dirty="0" smtClean="0">
                <a:solidFill>
                  <a:srgbClr val="00B050"/>
                </a:solidFill>
              </a:rPr>
              <a:t>Doctor notes</a:t>
            </a:r>
          </a:p>
          <a:p>
            <a:pPr marL="171399" indent="-171399" defTabSz="914089">
              <a:buFont typeface="Wingdings" panose="05000000000000000000" pitchFamily="2" charset="2"/>
              <a:buChar char="§"/>
            </a:pPr>
            <a:r>
              <a:rPr lang="en-US" sz="1200" b="1" dirty="0" smtClean="0">
                <a:solidFill>
                  <a:schemeClr val="bg1">
                    <a:lumMod val="50000"/>
                  </a:schemeClr>
                </a:solidFill>
              </a:rPr>
              <a:t>Extra notes and explanation</a:t>
            </a:r>
            <a:endParaRPr lang="en-US" sz="1200" b="1"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t>1</a:t>
            </a:fld>
            <a:endParaRPr lang="en-US" dirty="0"/>
          </a:p>
        </p:txBody>
      </p:sp>
      <p:pic>
        <p:nvPicPr>
          <p:cNvPr id="17" name="Picture 16"/>
          <p:cNvPicPr>
            <a:picLocks noChangeAspect="1"/>
          </p:cNvPicPr>
          <p:nvPr/>
        </p:nvPicPr>
        <p:blipFill>
          <a:blip r:embed="rId5"/>
          <a:stretch>
            <a:fillRect/>
          </a:stretch>
        </p:blipFill>
        <p:spPr>
          <a:xfrm>
            <a:off x="3029372" y="1028223"/>
            <a:ext cx="6358679" cy="4785775"/>
          </a:xfrm>
          <a:prstGeom prst="rect">
            <a:avLst/>
          </a:prstGeom>
          <a:ln>
            <a:noFill/>
          </a:ln>
        </p:spPr>
      </p:pic>
      <p:sp>
        <p:nvSpPr>
          <p:cNvPr id="20" name="Flowchart: Process 19"/>
          <p:cNvSpPr/>
          <p:nvPr/>
        </p:nvSpPr>
        <p:spPr>
          <a:xfrm>
            <a:off x="9275339" y="5114822"/>
            <a:ext cx="779513" cy="598961"/>
          </a:xfrm>
          <a:prstGeom prst="flowChartProcess">
            <a:avLst/>
          </a:prstGeom>
          <a:solidFill>
            <a:schemeClr val="accent2">
              <a:lumMod val="20000"/>
              <a:lumOff val="8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1200" b="1" dirty="0" smtClean="0">
                <a:solidFill>
                  <a:schemeClr val="bg1">
                    <a:lumMod val="50000"/>
                  </a:schemeClr>
                </a:solidFill>
              </a:rPr>
              <a:t>Lecture No.18</a:t>
            </a:r>
            <a:endParaRPr lang="en-US" sz="1200" b="1" dirty="0">
              <a:solidFill>
                <a:schemeClr val="bg1">
                  <a:lumMod val="50000"/>
                </a:schemeClr>
              </a:solidFill>
            </a:endParaRPr>
          </a:p>
        </p:txBody>
      </p:sp>
      <p:sp>
        <p:nvSpPr>
          <p:cNvPr id="21" name="مربع نص 1"/>
          <p:cNvSpPr txBox="1"/>
          <p:nvPr/>
        </p:nvSpPr>
        <p:spPr>
          <a:xfrm>
            <a:off x="9275339" y="5713783"/>
            <a:ext cx="2298307" cy="307777"/>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algn="ctr" rtl="1"/>
            <a:r>
              <a:rPr lang="ar-SA" sz="1400" b="1" dirty="0" smtClean="0">
                <a:solidFill>
                  <a:schemeClr val="bg2">
                    <a:lumMod val="75000"/>
                  </a:schemeClr>
                </a:solidFill>
                <a:latin typeface="Calibri" panose="020F0502020204030204" pitchFamily="34" charset="0"/>
                <a:cs typeface="Calibri" panose="020F0502020204030204" pitchFamily="34" charset="0"/>
              </a:rPr>
              <a:t>« إنًّ معي ربي سيهدين »</a:t>
            </a:r>
            <a:endParaRPr lang="en-US" sz="1400" b="1" dirty="0">
              <a:solidFill>
                <a:schemeClr val="bg2">
                  <a:lumMod val="75000"/>
                </a:schemeClr>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115" y="2047158"/>
            <a:ext cx="1660275" cy="1345543"/>
          </a:xfrm>
          <a:prstGeom prst="rect">
            <a:avLst/>
          </a:prstGeom>
        </p:spPr>
      </p:pic>
    </p:spTree>
    <p:extLst>
      <p:ext uri="{BB962C8B-B14F-4D97-AF65-F5344CB8AC3E}">
        <p14:creationId xmlns:p14="http://schemas.microsoft.com/office/powerpoint/2010/main" val="1560399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0" y="152400"/>
            <a:ext cx="10957559" cy="990600"/>
          </a:xfrm>
        </p:spPr>
        <p:txBody>
          <a:bodyPr>
            <a:noAutofit/>
          </a:bodyPr>
          <a:lstStyle/>
          <a:p>
            <a:r>
              <a:rPr lang="en-US" sz="3200" dirty="0"/>
              <a:t>Anatomical components of RAS </a:t>
            </a:r>
            <a:r>
              <a:rPr lang="en-US" sz="3200" dirty="0" smtClean="0"/>
              <a:t/>
            </a:r>
            <a:br>
              <a:rPr lang="en-US" sz="3200" dirty="0" smtClean="0"/>
            </a:br>
            <a:r>
              <a:rPr lang="en-US" sz="3200" dirty="0" smtClean="0"/>
              <a:t>(</a:t>
            </a:r>
            <a:r>
              <a:rPr lang="en-US" sz="3200" dirty="0"/>
              <a:t>reticular activation system</a:t>
            </a:r>
            <a:r>
              <a:rPr lang="en-US" sz="3200" dirty="0" smtClean="0"/>
              <a:t>)</a:t>
            </a:r>
            <a:endParaRPr lang="ar-SA"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sp>
        <p:nvSpPr>
          <p:cNvPr id="4" name="Content Placeholder 3"/>
          <p:cNvSpPr>
            <a:spLocks noGrp="1"/>
          </p:cNvSpPr>
          <p:nvPr>
            <p:ph sz="quarter" idx="1"/>
          </p:nvPr>
        </p:nvSpPr>
        <p:spPr>
          <a:xfrm>
            <a:off x="609460" y="1187209"/>
            <a:ext cx="6781095" cy="5163327"/>
          </a:xfrm>
        </p:spPr>
        <p:txBody>
          <a:bodyPr>
            <a:normAutofit/>
          </a:bodyPr>
          <a:lstStyle/>
          <a:p>
            <a:r>
              <a:rPr lang="en-US" sz="1600" dirty="0"/>
              <a:t>The RAS is composed of several neuronal circuits connecting the brainstem  to the cortex . </a:t>
            </a:r>
          </a:p>
          <a:p>
            <a:endParaRPr lang="en-US" sz="1600" dirty="0"/>
          </a:p>
          <a:p>
            <a:r>
              <a:rPr lang="en-US" sz="1600" dirty="0"/>
              <a:t>Originate in </a:t>
            </a:r>
            <a:r>
              <a:rPr lang="en-US" sz="1600" b="1" dirty="0"/>
              <a:t>the upper brainstem reticular core</a:t>
            </a:r>
            <a:r>
              <a:rPr lang="en-US" sz="1600" dirty="0"/>
              <a:t> and project through synaptic relays in </a:t>
            </a:r>
            <a:r>
              <a:rPr lang="en-US" sz="1600" b="1" dirty="0"/>
              <a:t>the thalamic nuclei </a:t>
            </a:r>
            <a:r>
              <a:rPr lang="en-US" sz="1600" dirty="0"/>
              <a:t>to the </a:t>
            </a:r>
            <a:r>
              <a:rPr lang="en-US" sz="1600" b="1" dirty="0"/>
              <a:t>cerebral cortex.</a:t>
            </a:r>
          </a:p>
          <a:p>
            <a:endParaRPr lang="en-US" sz="1600" dirty="0"/>
          </a:p>
          <a:p>
            <a:r>
              <a:rPr lang="en-US" sz="1600" dirty="0"/>
              <a:t>As a result, individuals with bilateral lesions of thalamic </a:t>
            </a:r>
            <a:r>
              <a:rPr lang="en-US" sz="1600" dirty="0" err="1"/>
              <a:t>intralaminar</a:t>
            </a:r>
            <a:r>
              <a:rPr lang="en-US" sz="1600" dirty="0"/>
              <a:t> nuclei are lethargic or drowsy.</a:t>
            </a:r>
          </a:p>
          <a:p>
            <a:endParaRPr lang="en-US" sz="1600" dirty="0"/>
          </a:p>
          <a:p>
            <a:r>
              <a:rPr lang="en-US" sz="1600" dirty="0">
                <a:cs typeface="Arial" charset="0"/>
                <a:sym typeface="Wingdings" pitchFamily="2" charset="2"/>
              </a:rPr>
              <a:t>Pons (uppers &amp; middle) and midbrain are essential for wakefulness.</a:t>
            </a:r>
          </a:p>
          <a:p>
            <a:endParaRPr lang="en-US" sz="1600" dirty="0">
              <a:cs typeface="Arial" charset="0"/>
              <a:sym typeface="Wingdings" pitchFamily="2" charset="2"/>
            </a:endParaRPr>
          </a:p>
          <a:p>
            <a:r>
              <a:rPr lang="en-US" sz="1600" dirty="0">
                <a:cs typeface="Arial" charset="0"/>
                <a:sym typeface="Wingdings" pitchFamily="2" charset="2"/>
              </a:rPr>
              <a:t>Lesion in the mid-pons =</a:t>
            </a:r>
            <a:r>
              <a:rPr lang="en-US" sz="1600" dirty="0">
                <a:cs typeface="Arabic Typesetting"/>
                <a:sym typeface="Wingdings" pitchFamily="2" charset="2"/>
              </a:rPr>
              <a:t>&gt; </a:t>
            </a:r>
            <a:r>
              <a:rPr lang="en-US" sz="1600" dirty="0">
                <a:cs typeface="Arial" charset="0"/>
                <a:sym typeface="Wingdings" pitchFamily="2" charset="2"/>
              </a:rPr>
              <a:t>unconsciousness.</a:t>
            </a:r>
          </a:p>
          <a:p>
            <a:endParaRPr lang="en-US" sz="1600" dirty="0">
              <a:cs typeface="Arial" charset="0"/>
              <a:sym typeface="Wingdings" pitchFamily="2" charset="2"/>
            </a:endParaRPr>
          </a:p>
          <a:p>
            <a:endParaRPr lang="en-US" sz="1800" baseline="30000" dirty="0">
              <a:latin typeface="Comic Sans MS" pitchFamily="66" charset="0"/>
            </a:endParaRPr>
          </a:p>
          <a:p>
            <a:endParaRPr lang="ar-SA" dirty="0"/>
          </a:p>
        </p:txBody>
      </p:sp>
      <p:pic>
        <p:nvPicPr>
          <p:cNvPr id="5" name="Picture 4" descr="http://people.eku.edu/ritchisong/301images/Sleep_regul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9664" y="1187208"/>
            <a:ext cx="3607356" cy="2519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New 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4532" y="3861128"/>
            <a:ext cx="3002488" cy="233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descr="Figure 6: The Brainstem Reticular Formation and the Conventional View of the Ascending Reticular Activating System. A: The brainstem is located between the spinal cord and the diencephalon. It encompasses the medulla oblongata, the pons, and the midbrain. Earlier histological studies indicated that the central and dorsal part of the brainstem extending from the lower medulla to the level of the upper midbrain had an appearance of a “reticulum”. Therefore, this region was labeled as the reticular formation.  B: According to the conventional view, the mesencephalic reticular formation (MRF) is the origin of the ascending reticular activating system that operates through the intralaminar nuclei of the thalamus (ILN) and activates widespread regions of the cortex. As described in the text, this view is incomplete for several reasons.">
            <a:hlinkClick r:id="rId4" tooltip="&quot;Figure 6: The Brainstem Reticular Formation and the Conventional View of the Ascending Reticular Activating System. A: The brainstem is located between the spinal cord and the diencephalon. It encompasses the medulla oblongata, the pons, and the midbrain. Earlier histological studies indicated that the central and dorsal part of the brainstem extending from the lower medulla to the level of the upper midbrain had an appearance of a “reticulum”. Therefore, this region was labeled as the reticular formation.  B: According to the conventional view, the mesencephalic reticular formation (MRF) is the origin of the ascending reticular activating system that operates through the intralaminar nuclei of the thalamus (ILN) and activates widespread regions of the cortex. As described in the text, this view is incomplete for several reasons.&quot;"/>
          </p:cNvPr>
          <p:cNvPicPr>
            <a:picLocks/>
          </p:cNvPicPr>
          <p:nvPr/>
        </p:nvPicPr>
        <p:blipFill rotWithShape="1">
          <a:blip r:embed="rId5">
            <a:extLst>
              <a:ext uri="{28A0092B-C50C-407E-A947-70E740481C1C}">
                <a14:useLocalDpi xmlns:a14="http://schemas.microsoft.com/office/drawing/2010/main" val="0"/>
              </a:ext>
            </a:extLst>
          </a:blip>
          <a:srcRect t="9230" b="8047"/>
          <a:stretch/>
        </p:blipFill>
        <p:spPr bwMode="auto">
          <a:xfrm>
            <a:off x="6526460" y="3707069"/>
            <a:ext cx="2038071" cy="249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2657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 </a:t>
            </a:r>
            <a:endParaRPr lang="ar-SA"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sp>
        <p:nvSpPr>
          <p:cNvPr id="6" name="object 3"/>
          <p:cNvSpPr/>
          <p:nvPr/>
        </p:nvSpPr>
        <p:spPr>
          <a:xfrm>
            <a:off x="609460" y="3645024"/>
            <a:ext cx="3324712" cy="2520280"/>
          </a:xfrm>
          <a:prstGeom prst="rect">
            <a:avLst/>
          </a:prstGeom>
          <a:blipFill>
            <a:blip r:embed="rId2" cstate="print"/>
            <a:stretch>
              <a:fillRect/>
            </a:stretch>
          </a:blipFill>
        </p:spPr>
        <p:txBody>
          <a:bodyPr wrap="square" lIns="0" tIns="0" rIns="0" bIns="0" rtlCol="0"/>
          <a:lstStyle/>
          <a:p>
            <a:endParaRPr/>
          </a:p>
        </p:txBody>
      </p:sp>
      <p:sp>
        <p:nvSpPr>
          <p:cNvPr id="7" name="Text Placeholder 4"/>
          <p:cNvSpPr>
            <a:spLocks noGrp="1"/>
          </p:cNvSpPr>
          <p:nvPr>
            <p:ph sz="quarter" idx="1"/>
          </p:nvPr>
        </p:nvSpPr>
        <p:spPr>
          <a:xfrm>
            <a:off x="609460" y="1219200"/>
            <a:ext cx="10969943" cy="2065784"/>
          </a:xfrm>
        </p:spPr>
        <p:txBody>
          <a:bodyPr>
            <a:noAutofit/>
          </a:bodyPr>
          <a:lstStyle/>
          <a:p>
            <a:pPr>
              <a:lnSpc>
                <a:spcPts val="3000"/>
              </a:lnSpc>
              <a:spcBef>
                <a:spcPts val="0"/>
              </a:spcBef>
            </a:pPr>
            <a:r>
              <a:rPr lang="en-US" sz="1600" dirty="0" err="1">
                <a:cs typeface="Arial" charset="0"/>
              </a:rPr>
              <a:t>Bulboreticular</a:t>
            </a:r>
            <a:r>
              <a:rPr lang="en-US" sz="1600" dirty="0">
                <a:cs typeface="Arial" charset="0"/>
              </a:rPr>
              <a:t>  </a:t>
            </a:r>
            <a:r>
              <a:rPr lang="en-US" sz="1600" dirty="0" err="1">
                <a:cs typeface="Arial" charset="0"/>
              </a:rPr>
              <a:t>Facilitory</a:t>
            </a:r>
            <a:r>
              <a:rPr lang="en-US" sz="1600" dirty="0">
                <a:cs typeface="Arial" charset="0"/>
              </a:rPr>
              <a:t> ( Excitatory ) = </a:t>
            </a:r>
            <a:r>
              <a:rPr lang="en-US" sz="1600" dirty="0"/>
              <a:t>Reticular Excitatory Area of the Brain Stem</a:t>
            </a:r>
            <a:r>
              <a:rPr lang="en-US" sz="1600" dirty="0">
                <a:cs typeface="Arial" charset="0"/>
              </a:rPr>
              <a:t> </a:t>
            </a:r>
            <a:r>
              <a:rPr lang="en-US" sz="1600" dirty="0" smtClean="0">
                <a:cs typeface="Arial" charset="0"/>
              </a:rPr>
              <a:t>.</a:t>
            </a:r>
          </a:p>
          <a:p>
            <a:pPr>
              <a:lnSpc>
                <a:spcPts val="3000"/>
              </a:lnSpc>
              <a:spcBef>
                <a:spcPts val="0"/>
              </a:spcBef>
            </a:pPr>
            <a:r>
              <a:rPr lang="en-US" sz="1600" dirty="0">
                <a:solidFill>
                  <a:srgbClr val="00B050"/>
                </a:solidFill>
              </a:rPr>
              <a:t>Reactivate by Positive feedback from cerebral </a:t>
            </a:r>
            <a:r>
              <a:rPr lang="en-US" sz="1600" dirty="0" smtClean="0">
                <a:solidFill>
                  <a:srgbClr val="00B050"/>
                </a:solidFill>
              </a:rPr>
              <a:t>cortex.</a:t>
            </a:r>
            <a:endParaRPr lang="en-US" sz="1600" dirty="0">
              <a:solidFill>
                <a:srgbClr val="00B050"/>
              </a:solidFill>
              <a:cs typeface="Arial" charset="0"/>
            </a:endParaRPr>
          </a:p>
          <a:p>
            <a:pPr>
              <a:lnSpc>
                <a:spcPts val="3000"/>
              </a:lnSpc>
              <a:spcBef>
                <a:spcPts val="0"/>
              </a:spcBef>
            </a:pPr>
            <a:r>
              <a:rPr lang="en-US" sz="1600" dirty="0">
                <a:cs typeface="Arial" charset="0"/>
              </a:rPr>
              <a:t>Excitatory area (</a:t>
            </a:r>
            <a:r>
              <a:rPr lang="en-US" sz="1600" dirty="0" err="1">
                <a:cs typeface="Arial" charset="0"/>
              </a:rPr>
              <a:t>bulboreticular</a:t>
            </a:r>
            <a:r>
              <a:rPr lang="en-US" sz="1600" dirty="0">
                <a:cs typeface="Arial" charset="0"/>
              </a:rPr>
              <a:t> </a:t>
            </a:r>
            <a:r>
              <a:rPr lang="en-US" sz="1600" dirty="0" err="1">
                <a:cs typeface="Arial" charset="0"/>
              </a:rPr>
              <a:t>facilitatory</a:t>
            </a:r>
            <a:r>
              <a:rPr lang="en-US" sz="1600" dirty="0">
                <a:cs typeface="Arial" charset="0"/>
              </a:rPr>
              <a:t>) sends </a:t>
            </a:r>
            <a:r>
              <a:rPr lang="en-US" sz="1600" dirty="0">
                <a:cs typeface="Arial" charset="0"/>
                <a:sym typeface="Wingdings" pitchFamily="2" charset="2"/>
              </a:rPr>
              <a:t>excitatory </a:t>
            </a:r>
            <a:r>
              <a:rPr lang="en-US" sz="1600" dirty="0">
                <a:cs typeface="Arial" charset="0"/>
              </a:rPr>
              <a:t>signals into </a:t>
            </a:r>
            <a:r>
              <a:rPr lang="en-US" sz="1600" dirty="0" err="1" smtClean="0">
                <a:cs typeface="Arial" charset="0"/>
              </a:rPr>
              <a:t>Thalamus.thalamus</a:t>
            </a:r>
            <a:r>
              <a:rPr lang="en-US" sz="1600" dirty="0" smtClean="0">
                <a:cs typeface="Arial" charset="0"/>
              </a:rPr>
              <a:t> </a:t>
            </a:r>
            <a:r>
              <a:rPr lang="en-US" sz="1600" dirty="0">
                <a:cs typeface="Arial" charset="0"/>
              </a:rPr>
              <a:t>excites almost all areas of the </a:t>
            </a:r>
            <a:r>
              <a:rPr lang="en-US" sz="1600" dirty="0" smtClean="0">
                <a:cs typeface="Arial" charset="0"/>
              </a:rPr>
              <a:t>cortex.</a:t>
            </a:r>
            <a:endParaRPr lang="en-US" sz="1600" dirty="0">
              <a:cs typeface="Arial" charset="0"/>
            </a:endParaRPr>
          </a:p>
          <a:p>
            <a:pPr>
              <a:lnSpc>
                <a:spcPts val="3000"/>
              </a:lnSpc>
              <a:spcBef>
                <a:spcPts val="0"/>
              </a:spcBef>
            </a:pPr>
            <a:r>
              <a:rPr lang="en-US" sz="1600" dirty="0">
                <a:solidFill>
                  <a:srgbClr val="C76B9B"/>
                </a:solidFill>
                <a:sym typeface="Wingdings" pitchFamily="2" charset="2"/>
              </a:rPr>
              <a:t>The </a:t>
            </a:r>
            <a:r>
              <a:rPr lang="en-US" sz="1600" dirty="0" err="1">
                <a:solidFill>
                  <a:srgbClr val="C76B9B"/>
                </a:solidFill>
              </a:rPr>
              <a:t>Bulboreticular</a:t>
            </a:r>
            <a:r>
              <a:rPr lang="en-US" sz="1600" dirty="0">
                <a:solidFill>
                  <a:srgbClr val="C76B9B"/>
                </a:solidFill>
              </a:rPr>
              <a:t> </a:t>
            </a:r>
            <a:r>
              <a:rPr lang="en-US" sz="1600" dirty="0" err="1">
                <a:solidFill>
                  <a:srgbClr val="C76B9B"/>
                </a:solidFill>
              </a:rPr>
              <a:t>Facilitory</a:t>
            </a:r>
            <a:r>
              <a:rPr lang="en-US" sz="1600" dirty="0">
                <a:solidFill>
                  <a:srgbClr val="C76B9B"/>
                </a:solidFill>
              </a:rPr>
              <a:t> ( Excitatory ) Area + Thalamus = </a:t>
            </a:r>
            <a:r>
              <a:rPr lang="en-US" sz="1600" dirty="0">
                <a:solidFill>
                  <a:srgbClr val="C76B9B"/>
                </a:solidFill>
                <a:sym typeface="Wingdings" pitchFamily="2" charset="2"/>
              </a:rPr>
              <a:t>Reticular Activating System ( RAS</a:t>
            </a:r>
            <a:r>
              <a:rPr lang="en-US" sz="1600" dirty="0" smtClean="0">
                <a:solidFill>
                  <a:srgbClr val="C76B9B"/>
                </a:solidFill>
                <a:sym typeface="Wingdings" pitchFamily="2" charset="2"/>
              </a:rPr>
              <a:t>).</a:t>
            </a:r>
            <a:endParaRPr lang="en-US" sz="1600" dirty="0">
              <a:solidFill>
                <a:srgbClr val="C76B9B"/>
              </a:solidFill>
              <a:sym typeface="Wingdings" pitchFamily="2" charset="2"/>
            </a:endParaRPr>
          </a:p>
          <a:p>
            <a:pPr>
              <a:lnSpc>
                <a:spcPts val="3000"/>
              </a:lnSpc>
              <a:spcBef>
                <a:spcPts val="0"/>
              </a:spcBef>
            </a:pPr>
            <a:r>
              <a:rPr lang="en-US" sz="1600" dirty="0">
                <a:cs typeface="Arial" charset="0"/>
                <a:sym typeface="Wingdings" pitchFamily="2" charset="2"/>
              </a:rPr>
              <a:t>The RAS is the system which keeps our cortex awake and conscious.</a:t>
            </a:r>
          </a:p>
          <a:p>
            <a:pPr>
              <a:lnSpc>
                <a:spcPts val="3000"/>
              </a:lnSpc>
              <a:spcBef>
                <a:spcPts val="0"/>
              </a:spcBef>
            </a:pPr>
            <a:endParaRPr lang="en-US" sz="1600" dirty="0">
              <a:solidFill>
                <a:schemeClr val="accent1"/>
              </a:solidFill>
              <a:latin typeface="Comic Sans MS" pitchFamily="66" charset="0"/>
              <a:cs typeface="Arial" charset="0"/>
              <a:sym typeface="Wingdings" pitchFamily="2" charset="2"/>
            </a:endParaRPr>
          </a:p>
        </p:txBody>
      </p:sp>
      <p:pic>
        <p:nvPicPr>
          <p:cNvPr id="8" name="Content Placeholder 3" descr="the reticular activating system"/>
          <p:cNvPicPr>
            <a:picLocks/>
          </p:cNvPicPr>
          <p:nvPr/>
        </p:nvPicPr>
        <p:blipFill>
          <a:blip r:embed="rId3">
            <a:extLst>
              <a:ext uri="{28A0092B-C50C-407E-A947-70E740481C1C}">
                <a14:useLocalDpi xmlns:a14="http://schemas.microsoft.com/office/drawing/2010/main" val="0"/>
              </a:ext>
            </a:extLst>
          </a:blip>
          <a:srcRect/>
          <a:stretch>
            <a:fillRect/>
          </a:stretch>
        </p:blipFill>
        <p:spPr>
          <a:xfrm>
            <a:off x="7462564" y="3645023"/>
            <a:ext cx="4116838" cy="2637571"/>
          </a:xfrm>
          <a:prstGeom prst="rect">
            <a:avLst/>
          </a:prstGeom>
        </p:spPr>
      </p:pic>
      <p:sp>
        <p:nvSpPr>
          <p:cNvPr id="4" name="Rectangle 3"/>
          <p:cNvSpPr/>
          <p:nvPr/>
        </p:nvSpPr>
        <p:spPr>
          <a:xfrm>
            <a:off x="4289186" y="3794257"/>
            <a:ext cx="2772308" cy="1169551"/>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400" dirty="0" smtClean="0">
                <a:solidFill>
                  <a:srgbClr val="00B050"/>
                </a:solidFill>
              </a:rPr>
              <a:t>Excitatory area</a:t>
            </a:r>
          </a:p>
          <a:p>
            <a:pPr algn="ctr"/>
            <a:r>
              <a:rPr lang="en-US" sz="1400" dirty="0" err="1">
                <a:solidFill>
                  <a:srgbClr val="00B050"/>
                </a:solidFill>
              </a:rPr>
              <a:t>Thalamas</a:t>
            </a:r>
            <a:r>
              <a:rPr lang="en-US" sz="1400" dirty="0">
                <a:solidFill>
                  <a:srgbClr val="00B050"/>
                </a:solidFill>
              </a:rPr>
              <a:t>  </a:t>
            </a:r>
            <a:r>
              <a:rPr lang="ar-SA" sz="1400" dirty="0">
                <a:solidFill>
                  <a:srgbClr val="00B050"/>
                </a:solidFill>
              </a:rPr>
              <a:t>ومتصلة ب </a:t>
            </a:r>
            <a:r>
              <a:rPr lang="en-US" sz="1400" dirty="0">
                <a:solidFill>
                  <a:srgbClr val="00B050"/>
                </a:solidFill>
              </a:rPr>
              <a:t> RF </a:t>
            </a:r>
            <a:r>
              <a:rPr lang="ar-SA" sz="1400" dirty="0">
                <a:solidFill>
                  <a:srgbClr val="00B050"/>
                </a:solidFill>
              </a:rPr>
              <a:t> جزء من</a:t>
            </a:r>
            <a:endParaRPr lang="en-US" sz="1400" dirty="0">
              <a:solidFill>
                <a:srgbClr val="00B050"/>
              </a:solidFill>
            </a:endParaRPr>
          </a:p>
          <a:p>
            <a:pPr algn="ctr"/>
            <a:r>
              <a:rPr lang="ar-SA" sz="1400" dirty="0" smtClean="0">
                <a:solidFill>
                  <a:srgbClr val="00B050"/>
                </a:solidFill>
              </a:rPr>
              <a:t>راح </a:t>
            </a:r>
            <a:r>
              <a:rPr lang="ar-SA" sz="1400" dirty="0">
                <a:solidFill>
                  <a:srgbClr val="00B050"/>
                </a:solidFill>
              </a:rPr>
              <a:t>ترسل </a:t>
            </a:r>
            <a:r>
              <a:rPr lang="ar-SA" sz="1400" dirty="0" err="1" smtClean="0">
                <a:solidFill>
                  <a:srgbClr val="00B050"/>
                </a:solidFill>
              </a:rPr>
              <a:t>سقنالز</a:t>
            </a:r>
            <a:r>
              <a:rPr lang="ar-SA" sz="1400" dirty="0" smtClean="0">
                <a:solidFill>
                  <a:srgbClr val="00B050"/>
                </a:solidFill>
              </a:rPr>
              <a:t> الى</a:t>
            </a:r>
          </a:p>
          <a:p>
            <a:pPr algn="ctr"/>
            <a:r>
              <a:rPr lang="en-GB" sz="1400" dirty="0">
                <a:solidFill>
                  <a:srgbClr val="00B050"/>
                </a:solidFill>
              </a:rPr>
              <a:t> cerebral </a:t>
            </a:r>
            <a:r>
              <a:rPr lang="en-GB" sz="1400" dirty="0" smtClean="0">
                <a:solidFill>
                  <a:srgbClr val="00B050"/>
                </a:solidFill>
              </a:rPr>
              <a:t>cortex</a:t>
            </a:r>
            <a:r>
              <a:rPr lang="ar-SA" sz="1400" dirty="0" smtClean="0">
                <a:solidFill>
                  <a:srgbClr val="00B050"/>
                </a:solidFill>
              </a:rPr>
              <a:t> </a:t>
            </a:r>
          </a:p>
          <a:p>
            <a:pPr algn="ctr"/>
            <a:r>
              <a:rPr lang="en-GB" sz="1400" dirty="0">
                <a:solidFill>
                  <a:srgbClr val="00B050"/>
                </a:solidFill>
              </a:rPr>
              <a:t>conscious</a:t>
            </a:r>
            <a:r>
              <a:rPr lang="ar-SA" sz="1400" dirty="0">
                <a:solidFill>
                  <a:srgbClr val="00B050"/>
                </a:solidFill>
              </a:rPr>
              <a:t>فتخلي الشخص  </a:t>
            </a:r>
            <a:endParaRPr lang="ar-SA" sz="1400" dirty="0" smtClean="0">
              <a:solidFill>
                <a:srgbClr val="00B050"/>
              </a:solidFill>
            </a:endParaRPr>
          </a:p>
        </p:txBody>
      </p:sp>
      <p:cxnSp>
        <p:nvCxnSpPr>
          <p:cNvPr id="10" name="Elbow Connector 9"/>
          <p:cNvCxnSpPr>
            <a:stCxn id="4" idx="1"/>
          </p:cNvCxnSpPr>
          <p:nvPr/>
        </p:nvCxnSpPr>
        <p:spPr>
          <a:xfrm rot="10800000" flipV="1">
            <a:off x="3646140" y="4379032"/>
            <a:ext cx="643046" cy="490127"/>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sp>
        <p:nvSpPr>
          <p:cNvPr id="12" name="Rectangle 11"/>
          <p:cNvSpPr/>
          <p:nvPr/>
        </p:nvSpPr>
        <p:spPr>
          <a:xfrm>
            <a:off x="4289186" y="5037261"/>
            <a:ext cx="2772308" cy="954107"/>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SA" sz="1400" dirty="0" smtClean="0">
                <a:solidFill>
                  <a:srgbClr val="00B050"/>
                </a:solidFill>
              </a:rPr>
              <a:t>لز زادت ال</a:t>
            </a:r>
          </a:p>
          <a:p>
            <a:pPr algn="ctr"/>
            <a:r>
              <a:rPr lang="en-US" sz="1400" dirty="0" smtClean="0">
                <a:solidFill>
                  <a:srgbClr val="00B050"/>
                </a:solidFill>
              </a:rPr>
              <a:t>Inhibitory area</a:t>
            </a:r>
          </a:p>
          <a:p>
            <a:pPr algn="ctr" rtl="1"/>
            <a:r>
              <a:rPr lang="ar-SA" sz="1400" dirty="0" smtClean="0">
                <a:solidFill>
                  <a:srgbClr val="00B050"/>
                </a:solidFill>
              </a:rPr>
              <a:t>بتثبط ال</a:t>
            </a:r>
            <a:r>
              <a:rPr lang="en-US" sz="1400" dirty="0" smtClean="0">
                <a:solidFill>
                  <a:srgbClr val="00B050"/>
                </a:solidFill>
              </a:rPr>
              <a:t>RAS</a:t>
            </a:r>
          </a:p>
          <a:p>
            <a:pPr algn="ctr" rtl="1"/>
            <a:r>
              <a:rPr lang="ar-SA" sz="1400" dirty="0" smtClean="0">
                <a:solidFill>
                  <a:srgbClr val="00B050"/>
                </a:solidFill>
              </a:rPr>
              <a:t>ولو كانت </a:t>
            </a:r>
            <a:r>
              <a:rPr lang="en-US" sz="1400" dirty="0" smtClean="0">
                <a:solidFill>
                  <a:srgbClr val="00B050"/>
                </a:solidFill>
              </a:rPr>
              <a:t>sever </a:t>
            </a:r>
            <a:r>
              <a:rPr lang="ar-SA" sz="1400" dirty="0" smtClean="0">
                <a:solidFill>
                  <a:srgbClr val="00B050"/>
                </a:solidFill>
              </a:rPr>
              <a:t> قد تؤدي لفقد الوعي</a:t>
            </a:r>
          </a:p>
        </p:txBody>
      </p:sp>
      <p:cxnSp>
        <p:nvCxnSpPr>
          <p:cNvPr id="14" name="Elbow Connector 13"/>
          <p:cNvCxnSpPr>
            <a:stCxn id="12" idx="1"/>
          </p:cNvCxnSpPr>
          <p:nvPr/>
        </p:nvCxnSpPr>
        <p:spPr>
          <a:xfrm rot="10800000">
            <a:off x="3646140" y="5323849"/>
            <a:ext cx="643047" cy="190467"/>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51527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Function of RAS: </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sp>
        <p:nvSpPr>
          <p:cNvPr id="4" name="Content Placeholder 3"/>
          <p:cNvSpPr>
            <a:spLocks noGrp="1"/>
          </p:cNvSpPr>
          <p:nvPr>
            <p:ph sz="quarter" idx="1"/>
          </p:nvPr>
        </p:nvSpPr>
        <p:spPr>
          <a:xfrm>
            <a:off x="609442" y="1219200"/>
            <a:ext cx="5387461" cy="5306144"/>
          </a:xfrm>
        </p:spPr>
        <p:txBody>
          <a:bodyPr>
            <a:normAutofit fontScale="92500" lnSpcReduction="20000"/>
          </a:bodyPr>
          <a:lstStyle/>
          <a:p>
            <a:pPr marL="0" indent="0">
              <a:lnSpc>
                <a:spcPct val="160000"/>
              </a:lnSpc>
              <a:buNone/>
            </a:pPr>
            <a:r>
              <a:rPr lang="en-US" sz="1800" dirty="0">
                <a:solidFill>
                  <a:schemeClr val="accent2">
                    <a:lumMod val="75000"/>
                  </a:schemeClr>
                </a:solidFill>
              </a:rPr>
              <a:t>1. Regulating sleep-wake transitions:</a:t>
            </a:r>
          </a:p>
          <a:p>
            <a:pPr lvl="1">
              <a:lnSpc>
                <a:spcPct val="160000"/>
              </a:lnSpc>
            </a:pPr>
            <a:r>
              <a:rPr lang="en-US" sz="1800" dirty="0">
                <a:solidFill>
                  <a:schemeClr val="tx1">
                    <a:lumMod val="85000"/>
                  </a:schemeClr>
                </a:solidFill>
                <a:cs typeface="Calibri" panose="020F0502020204030204" pitchFamily="34" charset="0"/>
              </a:rPr>
              <a:t>If inhibitory area activity increase </a:t>
            </a:r>
            <a:r>
              <a:rPr lang="en-US" sz="1800" dirty="0" smtClean="0">
                <a:solidFill>
                  <a:schemeClr val="tx1">
                    <a:lumMod val="85000"/>
                  </a:schemeClr>
                </a:solidFill>
                <a:cs typeface="Calibri" panose="020F0502020204030204" pitchFamily="34" charset="0"/>
              </a:rPr>
              <a:t>&gt; </a:t>
            </a:r>
            <a:r>
              <a:rPr lang="en-US" sz="1800" dirty="0">
                <a:solidFill>
                  <a:schemeClr val="tx1">
                    <a:lumMod val="85000"/>
                  </a:schemeClr>
                </a:solidFill>
                <a:cs typeface="Calibri" panose="020F0502020204030204" pitchFamily="34" charset="0"/>
              </a:rPr>
              <a:t>reduce the activity of RAS </a:t>
            </a:r>
            <a:r>
              <a:rPr lang="en-US" sz="1800" dirty="0" smtClean="0">
                <a:solidFill>
                  <a:schemeClr val="tx1">
                    <a:lumMod val="85000"/>
                  </a:schemeClr>
                </a:solidFill>
                <a:cs typeface="Calibri" panose="020F0502020204030204" pitchFamily="34" charset="0"/>
              </a:rPr>
              <a:t>&gt; </a:t>
            </a:r>
            <a:r>
              <a:rPr lang="en-US" sz="1800" dirty="0">
                <a:solidFill>
                  <a:schemeClr val="tx1">
                    <a:lumMod val="85000"/>
                  </a:schemeClr>
                </a:solidFill>
                <a:cs typeface="Calibri" panose="020F0502020204030204" pitchFamily="34" charset="0"/>
              </a:rPr>
              <a:t>less afferent signal to the CC </a:t>
            </a:r>
            <a:r>
              <a:rPr lang="en-US" sz="1800" dirty="0" smtClean="0">
                <a:solidFill>
                  <a:schemeClr val="tx1">
                    <a:lumMod val="85000"/>
                  </a:schemeClr>
                </a:solidFill>
                <a:cs typeface="Calibri" panose="020F0502020204030204" pitchFamily="34" charset="0"/>
              </a:rPr>
              <a:t>&gt;sleep </a:t>
            </a:r>
            <a:r>
              <a:rPr lang="en-US" sz="1800" dirty="0" smtClean="0">
                <a:solidFill>
                  <a:schemeClr val="bg1">
                    <a:lumMod val="50000"/>
                  </a:schemeClr>
                </a:solidFill>
                <a:cs typeface="Calibri" panose="020F0502020204030204" pitchFamily="34" charset="0"/>
              </a:rPr>
              <a:t>(only in female).</a:t>
            </a:r>
            <a:endParaRPr lang="ar-SA" sz="1800" dirty="0">
              <a:solidFill>
                <a:schemeClr val="bg1">
                  <a:lumMod val="50000"/>
                </a:schemeClr>
              </a:solidFill>
              <a:cs typeface="Calibri" panose="020F0502020204030204" pitchFamily="34" charset="0"/>
            </a:endParaRPr>
          </a:p>
          <a:p>
            <a:pPr lvl="1">
              <a:lnSpc>
                <a:spcPct val="160000"/>
              </a:lnSpc>
            </a:pPr>
            <a:r>
              <a:rPr lang="en-US" sz="1800" dirty="0">
                <a:solidFill>
                  <a:schemeClr val="tx1">
                    <a:lumMod val="85000"/>
                  </a:schemeClr>
                </a:solidFill>
                <a:cs typeface="Calibri" panose="020F0502020204030204" pitchFamily="34" charset="0"/>
              </a:rPr>
              <a:t>RAS suppress ascending afferent activity to the CC </a:t>
            </a:r>
            <a:r>
              <a:rPr lang="en-US" sz="1800" dirty="0" smtClean="0">
                <a:solidFill>
                  <a:schemeClr val="tx1">
                    <a:lumMod val="85000"/>
                  </a:schemeClr>
                </a:solidFill>
                <a:cs typeface="Calibri" panose="020F0502020204030204" pitchFamily="34" charset="0"/>
              </a:rPr>
              <a:t>&gt; sleep </a:t>
            </a:r>
            <a:r>
              <a:rPr lang="en-US" sz="1800" dirty="0" smtClean="0">
                <a:solidFill>
                  <a:schemeClr val="bg1">
                    <a:lumMod val="50000"/>
                  </a:schemeClr>
                </a:solidFill>
                <a:cs typeface="Calibri" panose="020F0502020204030204" pitchFamily="34" charset="0"/>
              </a:rPr>
              <a:t>(only in male).</a:t>
            </a:r>
          </a:p>
          <a:p>
            <a:pPr marL="0" indent="0">
              <a:lnSpc>
                <a:spcPct val="160000"/>
              </a:lnSpc>
              <a:buNone/>
            </a:pPr>
            <a:r>
              <a:rPr lang="en-US" sz="1800" dirty="0" smtClean="0">
                <a:solidFill>
                  <a:schemeClr val="accent2">
                    <a:lumMod val="75000"/>
                  </a:schemeClr>
                </a:solidFill>
              </a:rPr>
              <a:t>2</a:t>
            </a:r>
            <a:r>
              <a:rPr lang="en-US" sz="1800" dirty="0">
                <a:solidFill>
                  <a:schemeClr val="accent2">
                    <a:lumMod val="75000"/>
                  </a:schemeClr>
                </a:solidFill>
              </a:rPr>
              <a:t>. Attention:</a:t>
            </a:r>
          </a:p>
          <a:p>
            <a:pPr lvl="1">
              <a:lnSpc>
                <a:spcPct val="160000"/>
              </a:lnSpc>
            </a:pPr>
            <a:r>
              <a:rPr lang="en-US" sz="1800" dirty="0">
                <a:solidFill>
                  <a:schemeClr val="tx1">
                    <a:lumMod val="85000"/>
                  </a:schemeClr>
                </a:solidFill>
                <a:cs typeface="Calibri" panose="020F0502020204030204" pitchFamily="34" charset="0"/>
              </a:rPr>
              <a:t>RAS mediate transitions from relaxed wakefulness to  of high attention. </a:t>
            </a:r>
          </a:p>
          <a:p>
            <a:pPr lvl="1">
              <a:lnSpc>
                <a:spcPct val="160000"/>
              </a:lnSpc>
            </a:pPr>
            <a:r>
              <a:rPr lang="en-US" sz="1800" dirty="0">
                <a:solidFill>
                  <a:schemeClr val="tx1">
                    <a:lumMod val="85000"/>
                  </a:schemeClr>
                </a:solidFill>
                <a:cs typeface="Calibri" panose="020F0502020204030204" pitchFamily="34" charset="0"/>
              </a:rPr>
              <a:t>There is increased regional blood flow in the midbrain reticular formation (MRF) and thalamic </a:t>
            </a:r>
            <a:r>
              <a:rPr lang="en-US" sz="1800" dirty="0" err="1">
                <a:solidFill>
                  <a:schemeClr val="tx1">
                    <a:lumMod val="85000"/>
                  </a:schemeClr>
                </a:solidFill>
                <a:cs typeface="Calibri" panose="020F0502020204030204" pitchFamily="34" charset="0"/>
              </a:rPr>
              <a:t>intralaminar</a:t>
            </a:r>
            <a:r>
              <a:rPr lang="en-US" sz="1800" dirty="0">
                <a:solidFill>
                  <a:schemeClr val="tx1">
                    <a:lumMod val="85000"/>
                  </a:schemeClr>
                </a:solidFill>
                <a:cs typeface="Calibri" panose="020F0502020204030204" pitchFamily="34" charset="0"/>
              </a:rPr>
              <a:t> nuclei during tasks requiring increased alertness and </a:t>
            </a:r>
            <a:r>
              <a:rPr lang="en-US" sz="1800" dirty="0" smtClean="0">
                <a:solidFill>
                  <a:schemeClr val="tx1">
                    <a:lumMod val="85000"/>
                  </a:schemeClr>
                </a:solidFill>
                <a:cs typeface="Calibri" panose="020F0502020204030204" pitchFamily="34" charset="0"/>
              </a:rPr>
              <a:t>attention </a:t>
            </a:r>
            <a:r>
              <a:rPr lang="en-US" sz="1800" dirty="0">
                <a:solidFill>
                  <a:schemeClr val="bg1">
                    <a:lumMod val="50000"/>
                  </a:schemeClr>
                </a:solidFill>
                <a:cs typeface="Calibri" panose="020F0502020204030204" pitchFamily="34" charset="0"/>
              </a:rPr>
              <a:t>(only in male).</a:t>
            </a:r>
          </a:p>
          <a:p>
            <a:pPr lvl="1">
              <a:lnSpc>
                <a:spcPct val="160000"/>
              </a:lnSpc>
            </a:pPr>
            <a:endParaRPr lang="en-US" sz="1800" dirty="0">
              <a:solidFill>
                <a:schemeClr val="tx1">
                  <a:lumMod val="85000"/>
                </a:schemeClr>
              </a:solidFill>
              <a:cs typeface="Calibri" panose="020F0502020204030204" pitchFamily="34" charset="0"/>
            </a:endParaRPr>
          </a:p>
        </p:txBody>
      </p:sp>
      <p:sp>
        <p:nvSpPr>
          <p:cNvPr id="5" name="Content Placeholder 4"/>
          <p:cNvSpPr>
            <a:spLocks noGrp="1"/>
          </p:cNvSpPr>
          <p:nvPr>
            <p:ph sz="quarter" idx="2"/>
          </p:nvPr>
        </p:nvSpPr>
        <p:spPr/>
        <p:txBody>
          <a:bodyPr>
            <a:normAutofit fontScale="92500" lnSpcReduction="20000"/>
          </a:bodyPr>
          <a:lstStyle/>
          <a:p>
            <a:pPr marL="0" indent="0">
              <a:lnSpc>
                <a:spcPct val="170000"/>
              </a:lnSpc>
              <a:buNone/>
            </a:pPr>
            <a:r>
              <a:rPr lang="en-US" sz="1800" dirty="0">
                <a:solidFill>
                  <a:schemeClr val="accent2">
                    <a:lumMod val="75000"/>
                  </a:schemeClr>
                </a:solidFill>
              </a:rPr>
              <a:t>3. RAS and learning:</a:t>
            </a:r>
          </a:p>
          <a:p>
            <a:pPr lvl="1">
              <a:lnSpc>
                <a:spcPct val="170000"/>
              </a:lnSpc>
              <a:buClr>
                <a:schemeClr val="accent2">
                  <a:lumMod val="75000"/>
                </a:schemeClr>
              </a:buClr>
              <a:defRPr/>
            </a:pPr>
            <a:r>
              <a:rPr lang="en-US" sz="1800" dirty="0">
                <a:solidFill>
                  <a:schemeClr val="tx1">
                    <a:lumMod val="85000"/>
                  </a:schemeClr>
                </a:solidFill>
                <a:cs typeface="Calibri" panose="020F0502020204030204" pitchFamily="34" charset="0"/>
              </a:rPr>
              <a:t>The RAS is the center of balance for the other systems involved in </a:t>
            </a:r>
            <a:r>
              <a:rPr lang="en-US" sz="1800" b="1" dirty="0">
                <a:solidFill>
                  <a:schemeClr val="tx1">
                    <a:lumMod val="85000"/>
                  </a:schemeClr>
                </a:solidFill>
                <a:cs typeface="Calibri" panose="020F0502020204030204" pitchFamily="34" charset="0"/>
              </a:rPr>
              <a:t>learning</a:t>
            </a:r>
            <a:r>
              <a:rPr lang="en-US" sz="1800" dirty="0">
                <a:solidFill>
                  <a:schemeClr val="tx1">
                    <a:lumMod val="85000"/>
                  </a:schemeClr>
                </a:solidFill>
                <a:cs typeface="Calibri" panose="020F0502020204030204" pitchFamily="34" charset="0"/>
              </a:rPr>
              <a:t>, </a:t>
            </a:r>
            <a:r>
              <a:rPr lang="en-US" sz="1800" b="1" dirty="0">
                <a:solidFill>
                  <a:schemeClr val="tx1">
                    <a:lumMod val="85000"/>
                  </a:schemeClr>
                </a:solidFill>
                <a:cs typeface="Calibri" panose="020F0502020204030204" pitchFamily="34" charset="0"/>
              </a:rPr>
              <a:t>self-control</a:t>
            </a:r>
            <a:r>
              <a:rPr lang="en-US" sz="1800" dirty="0">
                <a:solidFill>
                  <a:schemeClr val="tx1">
                    <a:lumMod val="85000"/>
                  </a:schemeClr>
                </a:solidFill>
                <a:cs typeface="Calibri" panose="020F0502020204030204" pitchFamily="34" charset="0"/>
              </a:rPr>
              <a:t> or </a:t>
            </a:r>
            <a:r>
              <a:rPr lang="en-US" sz="1800" b="1" dirty="0">
                <a:solidFill>
                  <a:schemeClr val="tx1">
                    <a:lumMod val="85000"/>
                  </a:schemeClr>
                </a:solidFill>
                <a:cs typeface="Calibri" panose="020F0502020204030204" pitchFamily="34" charset="0"/>
              </a:rPr>
              <a:t>inhibition</a:t>
            </a:r>
            <a:r>
              <a:rPr lang="en-US" sz="1800" dirty="0">
                <a:solidFill>
                  <a:schemeClr val="tx1">
                    <a:lumMod val="85000"/>
                  </a:schemeClr>
                </a:solidFill>
                <a:cs typeface="Calibri" panose="020F0502020204030204" pitchFamily="34" charset="0"/>
              </a:rPr>
              <a:t>, and </a:t>
            </a:r>
            <a:r>
              <a:rPr lang="en-US" sz="1800" b="1" dirty="0">
                <a:solidFill>
                  <a:schemeClr val="tx1">
                    <a:lumMod val="85000"/>
                  </a:schemeClr>
                </a:solidFill>
                <a:cs typeface="Calibri" panose="020F0502020204030204" pitchFamily="34" charset="0"/>
              </a:rPr>
              <a:t>motivation</a:t>
            </a:r>
            <a:r>
              <a:rPr lang="en-US" sz="1800" dirty="0">
                <a:solidFill>
                  <a:schemeClr val="tx1">
                    <a:lumMod val="85000"/>
                  </a:schemeClr>
                </a:solidFill>
                <a:cs typeface="Calibri" panose="020F0502020204030204" pitchFamily="34" charset="0"/>
              </a:rPr>
              <a:t>. </a:t>
            </a:r>
          </a:p>
          <a:p>
            <a:pPr lvl="1">
              <a:lnSpc>
                <a:spcPct val="170000"/>
              </a:lnSpc>
              <a:buClr>
                <a:schemeClr val="accent2">
                  <a:lumMod val="75000"/>
                </a:schemeClr>
              </a:buClr>
              <a:defRPr/>
            </a:pPr>
            <a:r>
              <a:rPr lang="en-US" sz="1800" dirty="0">
                <a:solidFill>
                  <a:schemeClr val="tx1">
                    <a:lumMod val="85000"/>
                  </a:schemeClr>
                </a:solidFill>
                <a:cs typeface="Calibri" panose="020F0502020204030204" pitchFamily="34" charset="0"/>
              </a:rPr>
              <a:t>When functioning normally, it Provides the neural connections for processing and learning of </a:t>
            </a:r>
            <a:r>
              <a:rPr lang="en-US" sz="1800" dirty="0">
                <a:solidFill>
                  <a:schemeClr val="tx1"/>
                </a:solidFill>
                <a:cs typeface="Calibri" panose="020F0502020204030204" pitchFamily="34" charset="0"/>
              </a:rPr>
              <a:t>information, and the ability to pay attention to the correct task. </a:t>
            </a:r>
          </a:p>
          <a:p>
            <a:pPr lvl="1">
              <a:lnSpc>
                <a:spcPct val="170000"/>
              </a:lnSpc>
              <a:buClr>
                <a:schemeClr val="accent2">
                  <a:lumMod val="75000"/>
                </a:schemeClr>
              </a:buClr>
              <a:defRPr/>
            </a:pPr>
            <a:r>
              <a:rPr lang="en-US" sz="1800" dirty="0">
                <a:solidFill>
                  <a:schemeClr val="tx1">
                    <a:lumMod val="85000"/>
                  </a:schemeClr>
                </a:solidFill>
                <a:cs typeface="Calibri" panose="020F0502020204030204" pitchFamily="34" charset="0"/>
              </a:rPr>
              <a:t>Selective  attention (to the correct task). </a:t>
            </a:r>
          </a:p>
          <a:p>
            <a:pPr>
              <a:lnSpc>
                <a:spcPct val="170000"/>
              </a:lnSpc>
            </a:pPr>
            <a:endParaRPr lang="en-US" dirty="0"/>
          </a:p>
        </p:txBody>
      </p:sp>
      <p:cxnSp>
        <p:nvCxnSpPr>
          <p:cNvPr id="6" name="Straight Connector 5"/>
          <p:cNvCxnSpPr/>
          <p:nvPr/>
        </p:nvCxnSpPr>
        <p:spPr>
          <a:xfrm flipH="1">
            <a:off x="6094412" y="1143000"/>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28565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RAS</a:t>
            </a:r>
            <a:endParaRPr lang="ar-SA"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pic>
        <p:nvPicPr>
          <p:cNvPr id="9" name="Picture 2" descr="C:\Users\User\Desktop\CNSblock lectures\Exam\R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751" y="1484784"/>
            <a:ext cx="8797359" cy="4388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468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04" y="116632"/>
            <a:ext cx="10969943" cy="990600"/>
          </a:xfrm>
        </p:spPr>
        <p:txBody>
          <a:bodyPr>
            <a:normAutofit/>
          </a:bodyPr>
          <a:lstStyle/>
          <a:p>
            <a:r>
              <a:rPr lang="en-US" sz="3200" dirty="0"/>
              <a:t>RAS </a:t>
            </a:r>
            <a:r>
              <a:rPr lang="en-US" sz="3200" dirty="0" smtClean="0"/>
              <a:t>dysfunction</a:t>
            </a:r>
            <a:endParaRPr lang="ar-SA"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08322510"/>
              </p:ext>
            </p:extLst>
          </p:nvPr>
        </p:nvGraphicFramePr>
        <p:xfrm>
          <a:off x="621804" y="2042087"/>
          <a:ext cx="10897386" cy="3474720"/>
        </p:xfrm>
        <a:graphic>
          <a:graphicData uri="http://schemas.openxmlformats.org/drawingml/2006/table">
            <a:tbl>
              <a:tblPr firstRow="1" bandRow="1">
                <a:tableStyleId>{5DA37D80-6434-44D0-A028-1B22A696006F}</a:tableStyleId>
              </a:tblPr>
              <a:tblGrid>
                <a:gridCol w="5448693">
                  <a:extLst>
                    <a:ext uri="{9D8B030D-6E8A-4147-A177-3AD203B41FA5}">
                      <a16:colId xmlns:a16="http://schemas.microsoft.com/office/drawing/2014/main" val="20000"/>
                    </a:ext>
                  </a:extLst>
                </a:gridCol>
                <a:gridCol w="5448693">
                  <a:extLst>
                    <a:ext uri="{9D8B030D-6E8A-4147-A177-3AD203B41FA5}">
                      <a16:colId xmlns:a16="http://schemas.microsoft.com/office/drawing/2014/main" val="20001"/>
                    </a:ext>
                  </a:extLst>
                </a:gridCol>
              </a:tblGrid>
              <a:tr h="279381">
                <a:tc>
                  <a:txBody>
                    <a:bodyPr/>
                    <a:lstStyle/>
                    <a:p>
                      <a:pPr algn="ctr">
                        <a:lnSpc>
                          <a:spcPct val="150000"/>
                        </a:lnSpc>
                      </a:pPr>
                      <a:r>
                        <a:rPr lang="en-US" sz="1800" b="0" kern="1200" dirty="0">
                          <a:solidFill>
                            <a:schemeClr val="accent2">
                              <a:lumMod val="75000"/>
                            </a:schemeClr>
                          </a:solidFill>
                        </a:rPr>
                        <a:t>If RAS is depressed</a:t>
                      </a:r>
                      <a:endParaRPr lang="en-US" sz="1800" b="0" kern="1200" dirty="0">
                        <a:solidFill>
                          <a:schemeClr val="accent2">
                            <a:lumMod val="75000"/>
                          </a:schemeClr>
                        </a:solidFill>
                        <a:latin typeface="+mj-lt"/>
                        <a:ea typeface="+mn-ea"/>
                        <a:cs typeface="+mn-cs"/>
                      </a:endParaRPr>
                    </a:p>
                  </a:txBody>
                  <a:tcPr>
                    <a:solidFill>
                      <a:schemeClr val="bg1"/>
                    </a:solidFill>
                  </a:tcPr>
                </a:tc>
                <a:tc>
                  <a:txBody>
                    <a:bodyPr/>
                    <a:lstStyle/>
                    <a:p>
                      <a:pPr algn="ctr">
                        <a:lnSpc>
                          <a:spcPct val="150000"/>
                        </a:lnSpc>
                      </a:pPr>
                      <a:r>
                        <a:rPr lang="en-US" sz="1800" b="0" kern="1200" dirty="0">
                          <a:solidFill>
                            <a:schemeClr val="accent2">
                              <a:lumMod val="75000"/>
                            </a:schemeClr>
                          </a:solidFill>
                        </a:rPr>
                        <a:t>If the RAS is too excited</a:t>
                      </a:r>
                      <a:endParaRPr lang="en-US" sz="1800" b="0" kern="1200" dirty="0">
                        <a:solidFill>
                          <a:schemeClr val="accent2">
                            <a:lumMod val="75000"/>
                          </a:schemeClr>
                        </a:solidFill>
                        <a:latin typeface="+mj-lt"/>
                        <a:ea typeface="+mn-ea"/>
                        <a:cs typeface="+mn-cs"/>
                      </a:endParaRPr>
                    </a:p>
                  </a:txBody>
                  <a:tcPr>
                    <a:solidFill>
                      <a:schemeClr val="bg1"/>
                    </a:solidFill>
                  </a:tcPr>
                </a:tc>
                <a:extLst>
                  <a:ext uri="{0D108BD9-81ED-4DB2-BD59-A6C34878D82A}">
                    <a16:rowId xmlns:a16="http://schemas.microsoft.com/office/drawing/2014/main" val="10000"/>
                  </a:ext>
                </a:extLst>
              </a:tr>
              <a:tr h="1880859">
                <a:tc>
                  <a:txBody>
                    <a:bodyPr/>
                    <a:lstStyle/>
                    <a:p>
                      <a:pPr marL="342900" lvl="1" indent="-342900">
                        <a:lnSpc>
                          <a:spcPct val="150000"/>
                        </a:lnSpc>
                        <a:buClr>
                          <a:schemeClr val="accent2">
                            <a:lumMod val="75000"/>
                          </a:schemeClr>
                        </a:buClr>
                        <a:buFont typeface="Arial" panose="020B0604020202020204" pitchFamily="34" charset="0"/>
                        <a:buChar char="•"/>
                        <a:defRPr/>
                      </a:pPr>
                      <a:r>
                        <a:rPr lang="en-US" sz="1800" dirty="0"/>
                        <a:t>An under-aroused cortex.</a:t>
                      </a:r>
                    </a:p>
                    <a:p>
                      <a:pPr marL="342900" lvl="1" indent="-342900">
                        <a:lnSpc>
                          <a:spcPct val="150000"/>
                        </a:lnSpc>
                        <a:buClr>
                          <a:schemeClr val="accent2">
                            <a:lumMod val="75000"/>
                          </a:schemeClr>
                        </a:buClr>
                        <a:buFont typeface="Arial" panose="020B0604020202020204" pitchFamily="34" charset="0"/>
                        <a:buChar char="•"/>
                        <a:defRPr/>
                      </a:pPr>
                      <a:r>
                        <a:rPr lang="en-US" sz="1800" dirty="0"/>
                        <a:t>Difficulty in learning.</a:t>
                      </a:r>
                    </a:p>
                    <a:p>
                      <a:pPr marL="342900" lvl="1" indent="-342900">
                        <a:lnSpc>
                          <a:spcPct val="150000"/>
                        </a:lnSpc>
                        <a:buClr>
                          <a:schemeClr val="accent2">
                            <a:lumMod val="75000"/>
                          </a:schemeClr>
                        </a:buClr>
                        <a:buFont typeface="Arial" panose="020B0604020202020204" pitchFamily="34" charset="0"/>
                        <a:buChar char="•"/>
                        <a:defRPr/>
                      </a:pPr>
                      <a:r>
                        <a:rPr lang="en-US" sz="1800" dirty="0"/>
                        <a:t>Poor memory.</a:t>
                      </a:r>
                    </a:p>
                    <a:p>
                      <a:pPr marL="342900" lvl="1" indent="-342900">
                        <a:lnSpc>
                          <a:spcPct val="150000"/>
                        </a:lnSpc>
                        <a:buClr>
                          <a:schemeClr val="accent2">
                            <a:lumMod val="75000"/>
                          </a:schemeClr>
                        </a:buClr>
                        <a:buFont typeface="Arial" panose="020B0604020202020204" pitchFamily="34" charset="0"/>
                        <a:buChar char="•"/>
                        <a:defRPr/>
                      </a:pPr>
                      <a:r>
                        <a:rPr lang="en-US" sz="1800" dirty="0"/>
                        <a:t>Little self-control.</a:t>
                      </a:r>
                    </a:p>
                    <a:p>
                      <a:pPr marL="342900" lvl="1" indent="-342900">
                        <a:lnSpc>
                          <a:spcPct val="150000"/>
                        </a:lnSpc>
                        <a:buClr>
                          <a:schemeClr val="accent2">
                            <a:lumMod val="75000"/>
                          </a:schemeClr>
                        </a:buClr>
                        <a:buFont typeface="Arial" panose="020B0604020202020204" pitchFamily="34" charset="0"/>
                        <a:buChar char="•"/>
                        <a:defRPr/>
                      </a:pPr>
                      <a:r>
                        <a:rPr lang="en-US" sz="1800" dirty="0"/>
                        <a:t>lack of consciousness or even coma. </a:t>
                      </a:r>
                    </a:p>
                    <a:p>
                      <a:pPr marL="0" indent="0">
                        <a:lnSpc>
                          <a:spcPct val="150000"/>
                        </a:lnSpc>
                        <a:buClr>
                          <a:schemeClr val="accent2">
                            <a:lumMod val="75000"/>
                          </a:schemeClr>
                        </a:buClr>
                        <a:buFont typeface="Arial" panose="020B0604020202020204" pitchFamily="34" charset="0"/>
                        <a:buNone/>
                      </a:pPr>
                      <a:endParaRPr lang="en-US" dirty="0">
                        <a:ln>
                          <a:solidFill>
                            <a:schemeClr val="tx1">
                              <a:lumMod val="50000"/>
                              <a:lumOff val="50000"/>
                            </a:schemeClr>
                          </a:solidFill>
                        </a:ln>
                      </a:endParaRPr>
                    </a:p>
                  </a:txBody>
                  <a:tcPr>
                    <a:solidFill>
                      <a:schemeClr val="bg1"/>
                    </a:solidFill>
                  </a:tcPr>
                </a:tc>
                <a:tc>
                  <a:txBody>
                    <a:bodyPr/>
                    <a:lstStyle/>
                    <a:p>
                      <a:pPr marL="285750" indent="-285750" eaLnBrk="1" fontAlgn="auto" hangingPunct="1">
                        <a:lnSpc>
                          <a:spcPct val="150000"/>
                        </a:lnSpc>
                        <a:spcAft>
                          <a:spcPts val="0"/>
                        </a:spcAft>
                        <a:buClr>
                          <a:schemeClr val="accent2">
                            <a:lumMod val="75000"/>
                          </a:schemeClr>
                        </a:buClr>
                        <a:buFont typeface="Arial" panose="020B0604020202020204" pitchFamily="34" charset="0"/>
                        <a:buChar char="•"/>
                        <a:defRPr/>
                      </a:pPr>
                      <a:r>
                        <a:rPr lang="en-US" sz="1800" dirty="0"/>
                        <a:t>Over aroused  cortex .</a:t>
                      </a:r>
                    </a:p>
                    <a:p>
                      <a:pPr marL="285750" indent="-285750">
                        <a:lnSpc>
                          <a:spcPct val="150000"/>
                        </a:lnSpc>
                        <a:buClr>
                          <a:schemeClr val="accent2">
                            <a:lumMod val="75000"/>
                          </a:schemeClr>
                        </a:buClr>
                        <a:buFont typeface="Arial" panose="020B0604020202020204" pitchFamily="34" charset="0"/>
                        <a:buChar char="•"/>
                        <a:defRPr/>
                      </a:pPr>
                      <a:r>
                        <a:rPr kumimoji="0" lang="en-US" sz="1800" kern="1200" dirty="0"/>
                        <a:t>Hyper-vigilance (sensory sensitivity ).</a:t>
                      </a:r>
                    </a:p>
                    <a:p>
                      <a:pPr marL="285750" indent="-285750" eaLnBrk="1" fontAlgn="auto" hangingPunct="1">
                        <a:lnSpc>
                          <a:spcPct val="150000"/>
                        </a:lnSpc>
                        <a:spcAft>
                          <a:spcPts val="0"/>
                        </a:spcAft>
                        <a:buClr>
                          <a:schemeClr val="accent2">
                            <a:lumMod val="75000"/>
                          </a:schemeClr>
                        </a:buClr>
                        <a:buFont typeface="Arial" panose="020B0604020202020204" pitchFamily="34" charset="0"/>
                        <a:buChar char="•"/>
                        <a:defRPr/>
                      </a:pPr>
                      <a:r>
                        <a:rPr kumimoji="0" lang="en-US" sz="1800" kern="1200" dirty="0"/>
                        <a:t>Touching everything.</a:t>
                      </a:r>
                    </a:p>
                    <a:p>
                      <a:pPr marL="285750" indent="-285750" eaLnBrk="1" fontAlgn="auto" hangingPunct="1">
                        <a:lnSpc>
                          <a:spcPct val="150000"/>
                        </a:lnSpc>
                        <a:spcAft>
                          <a:spcPts val="0"/>
                        </a:spcAft>
                        <a:buClr>
                          <a:schemeClr val="accent2">
                            <a:lumMod val="75000"/>
                          </a:schemeClr>
                        </a:buClr>
                        <a:buFont typeface="Arial" panose="020B0604020202020204" pitchFamily="34" charset="0"/>
                        <a:buChar char="•"/>
                        <a:defRPr/>
                      </a:pPr>
                      <a:r>
                        <a:rPr lang="en-US" sz="1800" dirty="0"/>
                        <a:t>Talking too much.</a:t>
                      </a:r>
                    </a:p>
                    <a:p>
                      <a:pPr marL="285750" indent="-285750" eaLnBrk="1" fontAlgn="auto" hangingPunct="1">
                        <a:lnSpc>
                          <a:spcPct val="150000"/>
                        </a:lnSpc>
                        <a:spcAft>
                          <a:spcPts val="0"/>
                        </a:spcAft>
                        <a:buClr>
                          <a:schemeClr val="accent2">
                            <a:lumMod val="75000"/>
                          </a:schemeClr>
                        </a:buClr>
                        <a:buFont typeface="Arial" panose="020B0604020202020204" pitchFamily="34" charset="0"/>
                        <a:buChar char="•"/>
                        <a:defRPr/>
                      </a:pPr>
                      <a:r>
                        <a:rPr lang="en-US" sz="1800" dirty="0"/>
                        <a:t>Restless.</a:t>
                      </a:r>
                    </a:p>
                    <a:p>
                      <a:pPr marL="285750" indent="-285750" eaLnBrk="1" fontAlgn="auto" hangingPunct="1">
                        <a:lnSpc>
                          <a:spcPct val="150000"/>
                        </a:lnSpc>
                        <a:spcAft>
                          <a:spcPts val="0"/>
                        </a:spcAft>
                        <a:buClr>
                          <a:schemeClr val="accent2">
                            <a:lumMod val="75000"/>
                          </a:schemeClr>
                        </a:buClr>
                        <a:buFont typeface="Arial" panose="020B0604020202020204" pitchFamily="34" charset="0"/>
                        <a:buChar char="•"/>
                        <a:defRPr/>
                      </a:pPr>
                      <a:r>
                        <a:rPr lang="en-US" sz="1800" dirty="0"/>
                        <a:t>Hyperactive.</a:t>
                      </a:r>
                    </a:p>
                    <a:p>
                      <a:pPr marL="285750" indent="-285750">
                        <a:lnSpc>
                          <a:spcPct val="150000"/>
                        </a:lnSpc>
                        <a:buClr>
                          <a:schemeClr val="accent2">
                            <a:lumMod val="75000"/>
                          </a:schemeClr>
                        </a:buClr>
                        <a:buFont typeface="Arial" panose="020B0604020202020204" pitchFamily="34" charset="0"/>
                        <a:buChar char="•"/>
                      </a:pPr>
                      <a:endParaRPr lang="en-US" dirty="0">
                        <a:ln>
                          <a:solidFill>
                            <a:schemeClr val="tx1">
                              <a:lumMod val="50000"/>
                              <a:lumOff val="50000"/>
                            </a:schemeClr>
                          </a:solidFill>
                        </a:ln>
                      </a:endParaRPr>
                    </a:p>
                  </a:txBody>
                  <a:tcP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33441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Indices  of Level of Consciousness </a:t>
            </a:r>
            <a:r>
              <a:rPr lang="en-US" sz="2000" dirty="0">
                <a:solidFill>
                  <a:schemeClr val="bg1">
                    <a:lumMod val="50000"/>
                  </a:schemeClr>
                </a:solidFill>
                <a:latin typeface="Calibri" panose="020F0502020204030204" pitchFamily="34" charset="0"/>
                <a:cs typeface="Calibri" panose="020F0502020204030204" pitchFamily="34" charset="0"/>
              </a:rPr>
              <a:t>(</a:t>
            </a:r>
            <a:r>
              <a:rPr lang="ar-SA" sz="2000" dirty="0">
                <a:solidFill>
                  <a:schemeClr val="bg1">
                    <a:lumMod val="50000"/>
                  </a:schemeClr>
                </a:solidFill>
                <a:latin typeface="Calibri" panose="020F0502020204030204" pitchFamily="34" charset="0"/>
                <a:cs typeface="Calibri" panose="020F0502020204030204" pitchFamily="34" charset="0"/>
              </a:rPr>
              <a:t>(تقييم وعي المريض</a:t>
            </a:r>
          </a:p>
        </p:txBody>
      </p:sp>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sp>
        <p:nvSpPr>
          <p:cNvPr id="4" name="Content Placeholder 3"/>
          <p:cNvSpPr>
            <a:spLocks noGrp="1"/>
          </p:cNvSpPr>
          <p:nvPr>
            <p:ph sz="quarter" idx="1"/>
          </p:nvPr>
        </p:nvSpPr>
        <p:spPr/>
        <p:txBody>
          <a:bodyPr>
            <a:normAutofit/>
          </a:bodyPr>
          <a:lstStyle/>
          <a:p>
            <a:pPr>
              <a:lnSpc>
                <a:spcPct val="90000"/>
              </a:lnSpc>
              <a:buClr>
                <a:schemeClr val="accent2">
                  <a:lumMod val="75000"/>
                </a:schemeClr>
              </a:buClr>
              <a:defRPr/>
            </a:pPr>
            <a:r>
              <a:rPr lang="en-US" altLang="ja-JP" sz="1800" dirty="0" smtClean="0">
                <a:solidFill>
                  <a:schemeClr val="accent2">
                    <a:lumMod val="75000"/>
                  </a:schemeClr>
                </a:solidFill>
                <a:sym typeface="Wingdings" pitchFamily="2" charset="2"/>
              </a:rPr>
              <a:t>Appearance &amp; behavior:</a:t>
            </a:r>
          </a:p>
          <a:p>
            <a:pPr lvl="1">
              <a:lnSpc>
                <a:spcPct val="90000"/>
              </a:lnSpc>
              <a:buClr>
                <a:schemeClr val="accent2">
                  <a:lumMod val="75000"/>
                </a:schemeClr>
              </a:buClr>
              <a:defRPr/>
            </a:pPr>
            <a:r>
              <a:rPr lang="en-US" altLang="ja-JP" sz="1800" b="1" dirty="0" smtClean="0">
                <a:latin typeface="Calibri" panose="020F0502020204030204" pitchFamily="34" charset="0"/>
                <a:cs typeface="Calibri" panose="020F0502020204030204" pitchFamily="34" charset="0"/>
                <a:sym typeface="Wingdings" pitchFamily="2" charset="2"/>
              </a:rPr>
              <a:t> </a:t>
            </a:r>
            <a:r>
              <a:rPr lang="en-US" altLang="ja-JP" sz="1800" dirty="0" smtClean="0">
                <a:solidFill>
                  <a:schemeClr val="tx1"/>
                </a:solidFill>
                <a:cs typeface="Calibri" panose="020F0502020204030204" pitchFamily="34" charset="0"/>
                <a:sym typeface="Wingdings" pitchFamily="2" charset="2"/>
              </a:rPr>
              <a:t>Posture (sitting, standing) ,open eyes, facial expression.</a:t>
            </a:r>
          </a:p>
          <a:p>
            <a:pPr lvl="1">
              <a:lnSpc>
                <a:spcPct val="90000"/>
              </a:lnSpc>
              <a:buClr>
                <a:schemeClr val="accent2">
                  <a:lumMod val="75000"/>
                </a:schemeClr>
              </a:buClr>
              <a:defRPr/>
            </a:pPr>
            <a:r>
              <a:rPr lang="en-US" altLang="ja-JP" sz="1800" dirty="0" smtClean="0">
                <a:solidFill>
                  <a:schemeClr val="tx1"/>
                </a:solidFill>
                <a:cs typeface="Calibri" panose="020F0502020204030204" pitchFamily="34" charset="0"/>
                <a:sym typeface="Wingdings" pitchFamily="2" charset="2"/>
              </a:rPr>
              <a:t>Responds to stimuli ( including the examiner’s questions about name , orientation in time &amp; place </a:t>
            </a:r>
          </a:p>
          <a:p>
            <a:pPr lvl="1">
              <a:lnSpc>
                <a:spcPct val="90000"/>
              </a:lnSpc>
              <a:buClr>
                <a:schemeClr val="accent2">
                  <a:lumMod val="75000"/>
                </a:schemeClr>
              </a:buClr>
              <a:defRPr/>
            </a:pPr>
            <a:r>
              <a:rPr lang="en-US" altLang="ja-JP" sz="1800" dirty="0" smtClean="0">
                <a:solidFill>
                  <a:schemeClr val="tx1"/>
                </a:solidFill>
                <a:cs typeface="Calibri" panose="020F0502020204030204" pitchFamily="34" charset="0"/>
                <a:sym typeface="Wingdings" pitchFamily="2" charset="2"/>
              </a:rPr>
              <a:t>Other general </a:t>
            </a:r>
            <a:r>
              <a:rPr lang="en-US" altLang="ja-JP" sz="1800" dirty="0" err="1" smtClean="0">
                <a:solidFill>
                  <a:schemeClr val="tx1"/>
                </a:solidFill>
                <a:cs typeface="Calibri" panose="020F0502020204030204" pitchFamily="34" charset="0"/>
                <a:sym typeface="Wingdings" pitchFamily="2" charset="2"/>
              </a:rPr>
              <a:t>qs</a:t>
            </a:r>
            <a:r>
              <a:rPr lang="en-US" altLang="ja-JP" sz="1800" dirty="0" smtClean="0">
                <a:solidFill>
                  <a:schemeClr val="tx1"/>
                </a:solidFill>
                <a:cs typeface="Calibri" panose="020F0502020204030204" pitchFamily="34" charset="0"/>
                <a:sym typeface="Wingdings" pitchFamily="2" charset="2"/>
              </a:rPr>
              <a:t> like who is the president?</a:t>
            </a:r>
          </a:p>
          <a:p>
            <a:pPr>
              <a:lnSpc>
                <a:spcPct val="90000"/>
              </a:lnSpc>
              <a:buClr>
                <a:schemeClr val="accent2">
                  <a:lumMod val="75000"/>
                </a:schemeClr>
              </a:buClr>
              <a:defRPr/>
            </a:pPr>
            <a:endParaRPr lang="en-US" altLang="ja-JP" sz="1800" b="1" u="sng" dirty="0" smtClean="0">
              <a:solidFill>
                <a:srgbClr val="0070C0"/>
              </a:solidFill>
              <a:latin typeface="Calibri" panose="020F0502020204030204" pitchFamily="34" charset="0"/>
              <a:cs typeface="Calibri" panose="020F0502020204030204" pitchFamily="34" charset="0"/>
              <a:sym typeface="Wingdings" pitchFamily="2" charset="2"/>
            </a:endParaRPr>
          </a:p>
          <a:p>
            <a:pPr>
              <a:lnSpc>
                <a:spcPct val="90000"/>
              </a:lnSpc>
              <a:buClr>
                <a:schemeClr val="accent2">
                  <a:lumMod val="75000"/>
                </a:schemeClr>
              </a:buClr>
              <a:defRPr/>
            </a:pPr>
            <a:r>
              <a:rPr lang="en-US" altLang="ja-JP" sz="1800" dirty="0" smtClean="0">
                <a:solidFill>
                  <a:schemeClr val="accent2">
                    <a:lumMod val="75000"/>
                  </a:schemeClr>
                </a:solidFill>
                <a:sym typeface="Wingdings" pitchFamily="2" charset="2"/>
              </a:rPr>
              <a:t>Vital signs:</a:t>
            </a:r>
          </a:p>
          <a:p>
            <a:pPr lvl="1">
              <a:lnSpc>
                <a:spcPct val="90000"/>
              </a:lnSpc>
              <a:buClr>
                <a:schemeClr val="accent2">
                  <a:lumMod val="75000"/>
                </a:schemeClr>
              </a:buClr>
              <a:defRPr/>
            </a:pPr>
            <a:r>
              <a:rPr lang="en-US" altLang="ja-JP" sz="1800" dirty="0" smtClean="0">
                <a:solidFill>
                  <a:schemeClr val="tx1"/>
                </a:solidFill>
                <a:cs typeface="Calibri" panose="020F0502020204030204" pitchFamily="34" charset="0"/>
                <a:sym typeface="Wingdings" pitchFamily="2" charset="2"/>
              </a:rPr>
              <a:t>Pulse, BP, respiration, pupils, reflexes, particularly brainstem reflexes, etc.</a:t>
            </a:r>
          </a:p>
          <a:p>
            <a:pPr lvl="1">
              <a:lnSpc>
                <a:spcPct val="90000"/>
              </a:lnSpc>
              <a:buClr>
                <a:schemeClr val="accent2">
                  <a:lumMod val="75000"/>
                </a:schemeClr>
              </a:buClr>
              <a:defRPr/>
            </a:pPr>
            <a:endParaRPr lang="en-US" altLang="ja-JP" sz="1800" b="1" dirty="0" smtClean="0">
              <a:latin typeface="Calibri" panose="020F0502020204030204" pitchFamily="34" charset="0"/>
              <a:cs typeface="Calibri" panose="020F0502020204030204" pitchFamily="34" charset="0"/>
              <a:sym typeface="Wingdings" pitchFamily="2" charset="2"/>
            </a:endParaRPr>
          </a:p>
          <a:p>
            <a:pPr>
              <a:lnSpc>
                <a:spcPct val="90000"/>
              </a:lnSpc>
              <a:buClr>
                <a:schemeClr val="accent2">
                  <a:lumMod val="75000"/>
                </a:schemeClr>
              </a:buClr>
              <a:defRPr/>
            </a:pPr>
            <a:r>
              <a:rPr lang="en-US" altLang="ja-JP" sz="1800" dirty="0" smtClean="0">
                <a:solidFill>
                  <a:schemeClr val="accent2">
                    <a:lumMod val="75000"/>
                  </a:schemeClr>
                </a:solidFill>
                <a:sym typeface="Wingdings" pitchFamily="2" charset="2"/>
              </a:rPr>
              <a:t>EEG:</a:t>
            </a:r>
            <a:endParaRPr lang="en-US" altLang="ja-JP" sz="1800" dirty="0" smtClean="0">
              <a:latin typeface="Calibri" panose="020F0502020204030204" pitchFamily="34" charset="0"/>
              <a:cs typeface="Calibri" panose="020F0502020204030204" pitchFamily="34" charset="0"/>
              <a:sym typeface="Wingdings" pitchFamily="2" charset="2"/>
            </a:endParaRPr>
          </a:p>
          <a:p>
            <a:pPr lvl="1">
              <a:lnSpc>
                <a:spcPct val="90000"/>
              </a:lnSpc>
              <a:buClr>
                <a:schemeClr val="accent2">
                  <a:lumMod val="75000"/>
                </a:schemeClr>
              </a:buClr>
              <a:defRPr/>
            </a:pPr>
            <a:r>
              <a:rPr lang="en-US" sz="1800" dirty="0" smtClean="0">
                <a:cs typeface="Calibri" panose="020F0502020204030204" pitchFamily="34" charset="0"/>
              </a:rPr>
              <a:t>Each of these states (wakefulness, sleep, coma and death ) has specific EEG patterns .</a:t>
            </a:r>
          </a:p>
          <a:p>
            <a:pPr>
              <a:lnSpc>
                <a:spcPct val="90000"/>
              </a:lnSpc>
              <a:buClr>
                <a:schemeClr val="accent2">
                  <a:lumMod val="75000"/>
                </a:schemeClr>
              </a:buClr>
              <a:defRPr/>
            </a:pPr>
            <a:endParaRPr lang="en-US" altLang="ja-JP" sz="1800" dirty="0" smtClean="0">
              <a:latin typeface="Calibri" panose="020F0502020204030204" pitchFamily="34" charset="0"/>
              <a:cs typeface="Calibri" panose="020F0502020204030204" pitchFamily="34" charset="0"/>
              <a:sym typeface="Wingdings" pitchFamily="2" charset="2"/>
            </a:endParaRPr>
          </a:p>
          <a:p>
            <a:pPr>
              <a:lnSpc>
                <a:spcPct val="90000"/>
              </a:lnSpc>
              <a:buClr>
                <a:schemeClr val="accent2">
                  <a:lumMod val="75000"/>
                </a:schemeClr>
              </a:buClr>
              <a:defRPr/>
            </a:pPr>
            <a:r>
              <a:rPr lang="en-US" altLang="ja-JP" sz="1800" dirty="0" smtClean="0">
                <a:solidFill>
                  <a:schemeClr val="accent2">
                    <a:lumMod val="75000"/>
                  </a:schemeClr>
                </a:solidFill>
                <a:sym typeface="Wingdings" pitchFamily="2" charset="2"/>
              </a:rPr>
              <a:t>Evoked potentials: </a:t>
            </a:r>
          </a:p>
          <a:p>
            <a:pPr lvl="1">
              <a:lnSpc>
                <a:spcPct val="90000"/>
              </a:lnSpc>
              <a:buClr>
                <a:schemeClr val="accent2">
                  <a:lumMod val="75000"/>
                </a:schemeClr>
              </a:buClr>
              <a:defRPr/>
            </a:pPr>
            <a:r>
              <a:rPr lang="en-US" sz="1800" dirty="0">
                <a:solidFill>
                  <a:srgbClr val="00B050"/>
                </a:solidFill>
                <a:cs typeface="Calibri" panose="020F0502020204030204" pitchFamily="34" charset="0"/>
              </a:rPr>
              <a:t>Evoked potentials are of two types: </a:t>
            </a:r>
            <a:r>
              <a:rPr lang="en-US" sz="1800" dirty="0" smtClean="0">
                <a:solidFill>
                  <a:srgbClr val="00B050"/>
                </a:solidFill>
                <a:cs typeface="Calibri" panose="020F0502020204030204" pitchFamily="34" charset="0"/>
              </a:rPr>
              <a:t> Auditory </a:t>
            </a:r>
            <a:r>
              <a:rPr lang="en-US" sz="1800" dirty="0">
                <a:solidFill>
                  <a:srgbClr val="00B050"/>
                </a:solidFill>
                <a:cs typeface="Calibri" panose="020F0502020204030204" pitchFamily="34" charset="0"/>
              </a:rPr>
              <a:t>and Visual. </a:t>
            </a:r>
            <a:endParaRPr lang="en-US" altLang="ja-JP" sz="1800" dirty="0">
              <a:solidFill>
                <a:srgbClr val="00B050"/>
              </a:solidFill>
              <a:cs typeface="Calibri" panose="020F0502020204030204" pitchFamily="34" charset="0"/>
              <a:sym typeface="Wingdings" pitchFamily="2" charset="2"/>
            </a:endParaRPr>
          </a:p>
          <a:p>
            <a:pPr marL="895289" lvl="2" indent="-285750">
              <a:lnSpc>
                <a:spcPct val="90000"/>
              </a:lnSpc>
              <a:buClr>
                <a:schemeClr val="accent2">
                  <a:lumMod val="75000"/>
                </a:schemeClr>
              </a:buClr>
              <a:defRPr/>
            </a:pPr>
            <a:r>
              <a:rPr lang="en-US" altLang="ja-JP" sz="1800" dirty="0">
                <a:cs typeface="Calibri" panose="020F0502020204030204" pitchFamily="34" charset="0"/>
                <a:sym typeface="Wingdings" pitchFamily="2" charset="2"/>
              </a:rPr>
              <a:t>In cases of brain death .</a:t>
            </a:r>
          </a:p>
          <a:p>
            <a:pPr>
              <a:buClr>
                <a:schemeClr val="accent2">
                  <a:lumMod val="75000"/>
                </a:schemeClr>
              </a:buClr>
            </a:pPr>
            <a:endParaRPr lang="ar-SA" sz="1800" dirty="0"/>
          </a:p>
        </p:txBody>
      </p:sp>
    </p:spTree>
    <p:extLst>
      <p:ext uri="{BB962C8B-B14F-4D97-AF65-F5344CB8AC3E}">
        <p14:creationId xmlns:p14="http://schemas.microsoft.com/office/powerpoint/2010/main" val="2267860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Electroencephalogram</a:t>
            </a:r>
            <a:endParaRPr lang="ar-SA"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16</a:t>
            </a:fld>
            <a:endParaRPr lang="en-US" dirty="0"/>
          </a:p>
        </p:txBody>
      </p:sp>
      <p:sp>
        <p:nvSpPr>
          <p:cNvPr id="6" name="object 2"/>
          <p:cNvSpPr/>
          <p:nvPr/>
        </p:nvSpPr>
        <p:spPr>
          <a:xfrm>
            <a:off x="8830716" y="1268759"/>
            <a:ext cx="3188940" cy="4592193"/>
          </a:xfrm>
          <a:prstGeom prst="rect">
            <a:avLst/>
          </a:prstGeom>
          <a:blipFill>
            <a:blip r:embed="rId2" cstate="print"/>
            <a:stretch>
              <a:fillRect/>
            </a:stretch>
          </a:blipFill>
        </p:spPr>
        <p:txBody>
          <a:bodyPr wrap="square" lIns="0" tIns="0" rIns="0" bIns="0" rtlCol="0"/>
          <a:lstStyle/>
          <a:p>
            <a:endParaRPr/>
          </a:p>
        </p:txBody>
      </p:sp>
      <p:graphicFrame>
        <p:nvGraphicFramePr>
          <p:cNvPr id="7" name="Table 6"/>
          <p:cNvGraphicFramePr>
            <a:graphicFrameLocks noGrp="1"/>
          </p:cNvGraphicFramePr>
          <p:nvPr>
            <p:extLst>
              <p:ext uri="{D42A27DB-BD31-4B8C-83A1-F6EECF244321}">
                <p14:modId xmlns:p14="http://schemas.microsoft.com/office/powerpoint/2010/main" val="2517783837"/>
              </p:ext>
            </p:extLst>
          </p:nvPr>
        </p:nvGraphicFramePr>
        <p:xfrm>
          <a:off x="609459" y="1275996"/>
          <a:ext cx="8221257" cy="4584957"/>
        </p:xfrm>
        <a:graphic>
          <a:graphicData uri="http://schemas.openxmlformats.org/drawingml/2006/table">
            <a:tbl>
              <a:tblPr firstRow="1" bandRow="1">
                <a:tableStyleId>{5940675A-B579-460E-94D1-54222C63F5DA}</a:tableStyleId>
              </a:tblPr>
              <a:tblGrid>
                <a:gridCol w="2231484">
                  <a:extLst>
                    <a:ext uri="{9D8B030D-6E8A-4147-A177-3AD203B41FA5}">
                      <a16:colId xmlns:a16="http://schemas.microsoft.com/office/drawing/2014/main" val="20000"/>
                    </a:ext>
                  </a:extLst>
                </a:gridCol>
                <a:gridCol w="1996591">
                  <a:extLst>
                    <a:ext uri="{9D8B030D-6E8A-4147-A177-3AD203B41FA5}">
                      <a16:colId xmlns:a16="http://schemas.microsoft.com/office/drawing/2014/main" val="20001"/>
                    </a:ext>
                  </a:extLst>
                </a:gridCol>
                <a:gridCol w="1996591">
                  <a:extLst>
                    <a:ext uri="{9D8B030D-6E8A-4147-A177-3AD203B41FA5}">
                      <a16:colId xmlns:a16="http://schemas.microsoft.com/office/drawing/2014/main" val="20002"/>
                    </a:ext>
                  </a:extLst>
                </a:gridCol>
                <a:gridCol w="1996591">
                  <a:extLst>
                    <a:ext uri="{9D8B030D-6E8A-4147-A177-3AD203B41FA5}">
                      <a16:colId xmlns:a16="http://schemas.microsoft.com/office/drawing/2014/main" val="20003"/>
                    </a:ext>
                  </a:extLst>
                </a:gridCol>
              </a:tblGrid>
              <a:tr h="298832">
                <a:tc>
                  <a:txBody>
                    <a:bodyPr/>
                    <a:lstStyle/>
                    <a:p>
                      <a:r>
                        <a:rPr lang="en-US" sz="2000" b="1" kern="1200" dirty="0">
                          <a:solidFill>
                            <a:schemeClr val="accent2">
                              <a:lumMod val="75000"/>
                            </a:schemeClr>
                          </a:solidFill>
                          <a:latin typeface="+mn-lt"/>
                          <a:ea typeface="+mn-ea"/>
                          <a:cs typeface="+mn-cs"/>
                        </a:rPr>
                        <a:t>Alpha</a:t>
                      </a:r>
                      <a:r>
                        <a:rPr lang="en-US" sz="2000" b="1" baseline="0" dirty="0">
                          <a:ln>
                            <a:solidFill>
                              <a:schemeClr val="tx1">
                                <a:lumMod val="50000"/>
                                <a:lumOff val="50000"/>
                              </a:schemeClr>
                            </a:solidFill>
                          </a:ln>
                          <a:solidFill>
                            <a:schemeClr val="accent2">
                              <a:lumMod val="75000"/>
                            </a:schemeClr>
                          </a:solidFill>
                          <a:latin typeface="+mn-lt"/>
                        </a:rPr>
                        <a:t> </a:t>
                      </a:r>
                      <a:r>
                        <a:rPr lang="en-US" sz="2000" b="1" kern="1200" dirty="0">
                          <a:solidFill>
                            <a:schemeClr val="accent2">
                              <a:lumMod val="75000"/>
                            </a:schemeClr>
                          </a:solidFill>
                          <a:latin typeface="+mn-lt"/>
                          <a:ea typeface="+mn-ea"/>
                          <a:cs typeface="+mn-cs"/>
                        </a:rPr>
                        <a:t>waves</a:t>
                      </a:r>
                    </a:p>
                  </a:txBody>
                  <a:tcPr>
                    <a:solidFill>
                      <a:schemeClr val="accent4">
                        <a:lumMod val="40000"/>
                        <a:lumOff val="60000"/>
                      </a:schemeClr>
                    </a:solidFill>
                  </a:tcPr>
                </a:tc>
                <a:tc>
                  <a:txBody>
                    <a:bodyPr/>
                    <a:lstStyle/>
                    <a:p>
                      <a:r>
                        <a:rPr lang="en-US" sz="2000" b="1" kern="1200" dirty="0">
                          <a:solidFill>
                            <a:schemeClr val="accent2">
                              <a:lumMod val="75000"/>
                            </a:schemeClr>
                          </a:solidFill>
                          <a:latin typeface="+mn-lt"/>
                          <a:ea typeface="+mn-ea"/>
                          <a:cs typeface="+mn-cs"/>
                        </a:rPr>
                        <a:t>Beta waves</a:t>
                      </a:r>
                    </a:p>
                  </a:txBody>
                  <a:tcPr>
                    <a:solidFill>
                      <a:schemeClr val="bg2"/>
                    </a:solidFill>
                  </a:tcPr>
                </a:tc>
                <a:tc>
                  <a:txBody>
                    <a:bodyPr/>
                    <a:lstStyle/>
                    <a:p>
                      <a:r>
                        <a:rPr lang="en-US" sz="2000" b="1" kern="1200" dirty="0">
                          <a:solidFill>
                            <a:schemeClr val="accent2">
                              <a:lumMod val="75000"/>
                            </a:schemeClr>
                          </a:solidFill>
                          <a:latin typeface="+mn-lt"/>
                          <a:ea typeface="+mn-ea"/>
                          <a:cs typeface="+mn-cs"/>
                        </a:rPr>
                        <a:t>Theta</a:t>
                      </a:r>
                      <a:r>
                        <a:rPr lang="en-US" sz="2000" dirty="0">
                          <a:ln>
                            <a:solidFill>
                              <a:schemeClr val="tx1">
                                <a:lumMod val="50000"/>
                                <a:lumOff val="50000"/>
                              </a:schemeClr>
                            </a:solidFill>
                          </a:ln>
                          <a:solidFill>
                            <a:schemeClr val="accent2">
                              <a:lumMod val="75000"/>
                            </a:schemeClr>
                          </a:solidFill>
                          <a:latin typeface="+mn-lt"/>
                        </a:rPr>
                        <a:t> </a:t>
                      </a:r>
                      <a:r>
                        <a:rPr lang="en-US" sz="2000" b="1" kern="1200" dirty="0">
                          <a:solidFill>
                            <a:schemeClr val="accent2">
                              <a:lumMod val="75000"/>
                            </a:schemeClr>
                          </a:solidFill>
                          <a:latin typeface="+mn-lt"/>
                          <a:ea typeface="+mn-ea"/>
                          <a:cs typeface="+mn-cs"/>
                        </a:rPr>
                        <a:t>waves </a:t>
                      </a:r>
                    </a:p>
                  </a:txBody>
                  <a:tcPr>
                    <a:solidFill>
                      <a:schemeClr val="accent5">
                        <a:lumMod val="20000"/>
                        <a:lumOff val="80000"/>
                      </a:schemeClr>
                    </a:solidFill>
                  </a:tcPr>
                </a:tc>
                <a:tc>
                  <a:txBody>
                    <a:bodyPr/>
                    <a:lstStyle/>
                    <a:p>
                      <a:r>
                        <a:rPr lang="en-US" sz="2000" b="1" kern="1200" dirty="0">
                          <a:solidFill>
                            <a:schemeClr val="accent2">
                              <a:lumMod val="75000"/>
                            </a:schemeClr>
                          </a:solidFill>
                          <a:latin typeface="+mn-lt"/>
                          <a:ea typeface="+mn-ea"/>
                          <a:cs typeface="+mn-cs"/>
                        </a:rPr>
                        <a:t>Delta</a:t>
                      </a:r>
                      <a:r>
                        <a:rPr lang="en-US" sz="2000" dirty="0">
                          <a:ln>
                            <a:solidFill>
                              <a:schemeClr val="tx1">
                                <a:lumMod val="50000"/>
                                <a:lumOff val="50000"/>
                              </a:schemeClr>
                            </a:solidFill>
                          </a:ln>
                          <a:solidFill>
                            <a:schemeClr val="accent2">
                              <a:lumMod val="75000"/>
                            </a:schemeClr>
                          </a:solidFill>
                          <a:latin typeface="+mn-lt"/>
                        </a:rPr>
                        <a:t> </a:t>
                      </a:r>
                      <a:r>
                        <a:rPr lang="en-US" sz="2000" b="1" kern="1200" dirty="0">
                          <a:solidFill>
                            <a:schemeClr val="accent2">
                              <a:lumMod val="75000"/>
                            </a:schemeClr>
                          </a:solidFill>
                          <a:latin typeface="+mn-lt"/>
                          <a:ea typeface="+mn-ea"/>
                          <a:cs typeface="+mn-cs"/>
                        </a:rPr>
                        <a:t>waves</a:t>
                      </a:r>
                      <a:r>
                        <a:rPr lang="en-US" sz="2000" dirty="0">
                          <a:ln>
                            <a:solidFill>
                              <a:schemeClr val="tx1">
                                <a:lumMod val="50000"/>
                                <a:lumOff val="50000"/>
                              </a:schemeClr>
                            </a:solidFill>
                          </a:ln>
                          <a:solidFill>
                            <a:schemeClr val="accent2">
                              <a:lumMod val="75000"/>
                            </a:schemeClr>
                          </a:solidFill>
                          <a:latin typeface="+mn-lt"/>
                        </a:rPr>
                        <a:t> </a:t>
                      </a:r>
                    </a:p>
                  </a:txBody>
                  <a:tcPr>
                    <a:solidFill>
                      <a:schemeClr val="accent3">
                        <a:lumMod val="40000"/>
                        <a:lumOff val="60000"/>
                      </a:schemeClr>
                    </a:solidFill>
                  </a:tcPr>
                </a:tc>
                <a:extLst>
                  <a:ext uri="{0D108BD9-81ED-4DB2-BD59-A6C34878D82A}">
                    <a16:rowId xmlns:a16="http://schemas.microsoft.com/office/drawing/2014/main" val="10000"/>
                  </a:ext>
                </a:extLst>
              </a:tr>
              <a:tr h="1218416">
                <a:tc>
                  <a:txBody>
                    <a:bodyPr/>
                    <a:lstStyle/>
                    <a:p>
                      <a:pPr lvl="0" rtl="0" eaLnBrk="1" latinLnBrk="0" hangingPunct="1">
                        <a:lnSpc>
                          <a:spcPts val="2640"/>
                        </a:lnSpc>
                        <a:spcBef>
                          <a:spcPts val="0"/>
                        </a:spcBef>
                      </a:pPr>
                      <a:r>
                        <a:rPr kumimoji="0" lang="en-US" sz="1800" b="0" kern="1200" dirty="0">
                          <a:ln>
                            <a:noFill/>
                          </a:ln>
                          <a:solidFill>
                            <a:schemeClr val="tx1"/>
                          </a:solidFill>
                          <a:effectLst/>
                          <a:latin typeface="+mn-lt"/>
                          <a:ea typeface="+mn-ea"/>
                          <a:cs typeface="+mn-cs"/>
                        </a:rPr>
                        <a:t>Recorded from the parietal</a:t>
                      </a:r>
                      <a:r>
                        <a:rPr lang="en-US" sz="1800" b="0" dirty="0">
                          <a:solidFill>
                            <a:schemeClr val="tx1"/>
                          </a:solidFill>
                          <a:latin typeface="+mn-lt"/>
                        </a:rPr>
                        <a:t> &amp;</a:t>
                      </a:r>
                      <a:r>
                        <a:rPr kumimoji="0" lang="en-US" sz="1800" b="0" kern="1200" dirty="0">
                          <a:ln>
                            <a:noFill/>
                          </a:ln>
                          <a:solidFill>
                            <a:schemeClr val="tx1"/>
                          </a:solidFill>
                          <a:effectLst/>
                          <a:latin typeface="+mn-lt"/>
                          <a:ea typeface="+mn-ea"/>
                          <a:cs typeface="+mn-cs"/>
                        </a:rPr>
                        <a:t>occipital regions</a:t>
                      </a:r>
                    </a:p>
                    <a:p>
                      <a:endParaRPr lang="en-US" sz="1800" b="0" dirty="0">
                        <a:ln>
                          <a:solidFill>
                            <a:schemeClr val="tx1">
                              <a:lumMod val="50000"/>
                              <a:lumOff val="50000"/>
                            </a:schemeClr>
                          </a:solidFill>
                        </a:ln>
                        <a:solidFill>
                          <a:schemeClr val="tx1"/>
                        </a:solidFill>
                        <a:latin typeface="+mn-lt"/>
                      </a:endParaRP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kern="1200" dirty="0">
                          <a:ln>
                            <a:noFill/>
                          </a:ln>
                          <a:solidFill>
                            <a:schemeClr val="tx1"/>
                          </a:solidFill>
                          <a:effectLst/>
                          <a:latin typeface="+mn-lt"/>
                          <a:ea typeface="+mn-ea"/>
                          <a:cs typeface="+mn-cs"/>
                        </a:rPr>
                        <a:t>Frontal lobes</a:t>
                      </a:r>
                      <a:endParaRPr lang="en-US" sz="1800" b="0" dirty="0">
                        <a:solidFill>
                          <a:schemeClr val="tx1"/>
                        </a:solidFill>
                        <a:effectLst/>
                        <a:latin typeface="+mn-lt"/>
                      </a:endParaRPr>
                    </a:p>
                    <a:p>
                      <a:pPr algn="l"/>
                      <a:endParaRPr lang="en-US" b="0" dirty="0">
                        <a:ln>
                          <a:solidFill>
                            <a:schemeClr val="tx1">
                              <a:lumMod val="50000"/>
                              <a:lumOff val="50000"/>
                            </a:schemeClr>
                          </a:solidFill>
                        </a:ln>
                        <a:solidFill>
                          <a:schemeClr val="tx1"/>
                        </a:solidFill>
                        <a:latin typeface="+mn-lt"/>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effectLst/>
                          <a:latin typeface="+mn-lt"/>
                        </a:rPr>
                        <a:t>Temporal and occipital</a:t>
                      </a:r>
                      <a:endParaRPr lang="en-US" sz="1800" b="0" dirty="0">
                        <a:solidFill>
                          <a:schemeClr val="tx1"/>
                        </a:solidFill>
                        <a:effectLst/>
                        <a:latin typeface="+mn-lt"/>
                      </a:endParaRPr>
                    </a:p>
                    <a:p>
                      <a:endParaRPr lang="en-US" sz="1800" b="0" dirty="0">
                        <a:ln>
                          <a:solidFill>
                            <a:schemeClr val="tx1">
                              <a:lumMod val="50000"/>
                              <a:lumOff val="50000"/>
                            </a:schemeClr>
                          </a:solidFill>
                        </a:ln>
                        <a:solidFill>
                          <a:schemeClr val="tx1"/>
                        </a:solidFill>
                        <a:latin typeface="+mn-lt"/>
                      </a:endParaRPr>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effectLst/>
                          <a:latin typeface="+mn-lt"/>
                        </a:rPr>
                        <a:t>From the cerebral cortex</a:t>
                      </a:r>
                    </a:p>
                    <a:p>
                      <a:endParaRPr lang="en-US" b="0" dirty="0">
                        <a:ln>
                          <a:solidFill>
                            <a:schemeClr val="tx1">
                              <a:lumMod val="50000"/>
                              <a:lumOff val="50000"/>
                            </a:schemeClr>
                          </a:solidFill>
                        </a:ln>
                        <a:solidFill>
                          <a:schemeClr val="tx1"/>
                        </a:solidFill>
                        <a:latin typeface="+mn-lt"/>
                      </a:endParaRPr>
                    </a:p>
                  </a:txBody>
                  <a:tcPr>
                    <a:solidFill>
                      <a:schemeClr val="accent3">
                        <a:lumMod val="40000"/>
                        <a:lumOff val="60000"/>
                      </a:schemeClr>
                    </a:solidFill>
                  </a:tcPr>
                </a:tc>
                <a:extLst>
                  <a:ext uri="{0D108BD9-81ED-4DB2-BD59-A6C34878D82A}">
                    <a16:rowId xmlns:a16="http://schemas.microsoft.com/office/drawing/2014/main" val="10001"/>
                  </a:ext>
                </a:extLst>
              </a:tr>
              <a:tr h="17342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kern="1200" dirty="0">
                          <a:ln>
                            <a:noFill/>
                          </a:ln>
                          <a:solidFill>
                            <a:schemeClr val="tx1"/>
                          </a:solidFill>
                          <a:effectLst/>
                          <a:latin typeface="+mn-lt"/>
                          <a:ea typeface="+mn-ea"/>
                          <a:cs typeface="+mn-cs"/>
                        </a:rPr>
                        <a:t>Awake and relaxed+ eyes closed</a:t>
                      </a:r>
                    </a:p>
                    <a:p>
                      <a:endParaRPr lang="en-US" sz="1800" b="0" dirty="0">
                        <a:ln>
                          <a:solidFill>
                            <a:schemeClr val="tx1">
                              <a:lumMod val="50000"/>
                              <a:lumOff val="50000"/>
                            </a:schemeClr>
                          </a:solidFill>
                        </a:ln>
                        <a:solidFill>
                          <a:schemeClr val="tx1"/>
                        </a:solidFill>
                        <a:latin typeface="+mn-lt"/>
                      </a:endParaRP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kern="1200" dirty="0">
                          <a:ln>
                            <a:noFill/>
                          </a:ln>
                          <a:solidFill>
                            <a:schemeClr val="tx1"/>
                          </a:solidFill>
                          <a:effectLst/>
                          <a:latin typeface="+mn-lt"/>
                          <a:ea typeface="+mn-ea"/>
                          <a:cs typeface="+mn-cs"/>
                        </a:rPr>
                        <a:t>Produced by visual stimuli and mental activity</a:t>
                      </a:r>
                    </a:p>
                    <a:p>
                      <a:pPr algn="l"/>
                      <a:endParaRPr lang="en-US" b="0" dirty="0">
                        <a:ln>
                          <a:solidFill>
                            <a:schemeClr val="tx1">
                              <a:lumMod val="50000"/>
                              <a:lumOff val="50000"/>
                            </a:schemeClr>
                          </a:solidFill>
                        </a:ln>
                        <a:solidFill>
                          <a:schemeClr val="tx1"/>
                        </a:solidFill>
                        <a:latin typeface="+mn-lt"/>
                      </a:endParaRPr>
                    </a:p>
                  </a:txBody>
                  <a:tcPr>
                    <a:solidFill>
                      <a:schemeClr val="bg2"/>
                    </a:solidFill>
                  </a:tcPr>
                </a:tc>
                <a:tc>
                  <a:txBody>
                    <a:bodyPr/>
                    <a:lstStyle/>
                    <a:p>
                      <a:pPr rtl="0" eaLnBrk="1" latinLnBrk="0" hangingPunct="1">
                        <a:lnSpc>
                          <a:spcPts val="2640"/>
                        </a:lnSpc>
                        <a:spcBef>
                          <a:spcPts val="0"/>
                        </a:spcBef>
                      </a:pPr>
                      <a:r>
                        <a:rPr kumimoji="0" lang="en-US" sz="1800" b="0" kern="1200" dirty="0">
                          <a:solidFill>
                            <a:schemeClr val="tx1"/>
                          </a:solidFill>
                          <a:effectLst/>
                          <a:latin typeface="+mn-lt"/>
                        </a:rPr>
                        <a:t>-normal</a:t>
                      </a:r>
                      <a:r>
                        <a:rPr kumimoji="0" lang="en-US" sz="1800" b="0" kern="1200" baseline="0" dirty="0">
                          <a:solidFill>
                            <a:schemeClr val="tx1"/>
                          </a:solidFill>
                          <a:effectLst/>
                          <a:latin typeface="+mn-lt"/>
                        </a:rPr>
                        <a:t> </a:t>
                      </a:r>
                      <a:r>
                        <a:rPr kumimoji="0" lang="en-US" sz="1800" b="0" kern="1200" dirty="0">
                          <a:solidFill>
                            <a:schemeClr val="tx1"/>
                          </a:solidFill>
                          <a:effectLst/>
                          <a:latin typeface="+mn-lt"/>
                        </a:rPr>
                        <a:t>(newborn)</a:t>
                      </a:r>
                    </a:p>
                    <a:p>
                      <a:pPr rtl="0" eaLnBrk="1" latinLnBrk="0" hangingPunct="1">
                        <a:lnSpc>
                          <a:spcPts val="2640"/>
                        </a:lnSpc>
                        <a:spcBef>
                          <a:spcPts val="0"/>
                        </a:spcBef>
                      </a:pPr>
                      <a:r>
                        <a:rPr kumimoji="0" lang="en-US" sz="1800" b="0" kern="1200" dirty="0">
                          <a:solidFill>
                            <a:schemeClr val="tx1"/>
                          </a:solidFill>
                          <a:effectLst/>
                          <a:latin typeface="+mn-lt"/>
                        </a:rPr>
                        <a:t>-in adults indicates severe emotional stress</a:t>
                      </a:r>
                    </a:p>
                  </a:txBody>
                  <a:tcPr>
                    <a:solidFill>
                      <a:schemeClr val="accent5">
                        <a:lumMod val="20000"/>
                        <a:lumOff val="80000"/>
                      </a:schemeClr>
                    </a:solidFill>
                  </a:tcPr>
                </a:tc>
                <a:tc>
                  <a:txBody>
                    <a:bodyPr/>
                    <a:lstStyle/>
                    <a:p>
                      <a:pPr rtl="0" eaLnBrk="1" latinLnBrk="0" hangingPunct="1">
                        <a:lnSpc>
                          <a:spcPts val="2640"/>
                        </a:lnSpc>
                        <a:spcBef>
                          <a:spcPts val="0"/>
                        </a:spcBef>
                      </a:pPr>
                      <a:r>
                        <a:rPr lang="en-US" b="0" dirty="0">
                          <a:ln>
                            <a:solidFill>
                              <a:schemeClr val="tx1">
                                <a:lumMod val="50000"/>
                                <a:lumOff val="50000"/>
                              </a:schemeClr>
                            </a:solidFill>
                          </a:ln>
                          <a:solidFill>
                            <a:schemeClr val="tx1"/>
                          </a:solidFill>
                          <a:latin typeface="+mn-lt"/>
                        </a:rPr>
                        <a:t>-</a:t>
                      </a:r>
                      <a:r>
                        <a:rPr lang="en-US" b="0" cap="none" spc="0" dirty="0">
                          <a:ln>
                            <a:noFill/>
                          </a:ln>
                          <a:solidFill>
                            <a:schemeClr val="tx1"/>
                          </a:solidFill>
                          <a:effectLst/>
                          <a:latin typeface="+mn-lt"/>
                        </a:rPr>
                        <a:t>in</a:t>
                      </a:r>
                      <a:r>
                        <a:rPr lang="en-US" b="0" cap="none" spc="0" baseline="0" dirty="0">
                          <a:ln>
                            <a:noFill/>
                          </a:ln>
                          <a:solidFill>
                            <a:schemeClr val="tx1"/>
                          </a:solidFill>
                          <a:effectLst/>
                          <a:latin typeface="+mn-lt"/>
                        </a:rPr>
                        <a:t> normal </a:t>
                      </a:r>
                      <a:r>
                        <a:rPr kumimoji="0" lang="en-US" sz="1800" b="0" kern="1200" dirty="0" smtClean="0">
                          <a:ln>
                            <a:noFill/>
                          </a:ln>
                          <a:solidFill>
                            <a:schemeClr val="tx1"/>
                          </a:solidFill>
                          <a:effectLst/>
                          <a:latin typeface="+mn-lt"/>
                        </a:rPr>
                        <a:t>s</a:t>
                      </a:r>
                      <a:r>
                        <a:rPr kumimoji="0" lang="en-US" sz="1800" b="0" kern="1200" dirty="0" smtClean="0">
                          <a:solidFill>
                            <a:schemeClr val="tx1"/>
                          </a:solidFill>
                          <a:effectLst/>
                          <a:latin typeface="+mn-lt"/>
                        </a:rPr>
                        <a:t>leep (Adults) </a:t>
                      </a:r>
                      <a:r>
                        <a:rPr kumimoji="0" lang="en-US" sz="1800" b="0" kern="1200" dirty="0">
                          <a:solidFill>
                            <a:schemeClr val="tx1"/>
                          </a:solidFill>
                          <a:effectLst/>
                          <a:latin typeface="+mn-lt"/>
                        </a:rPr>
                        <a:t>and in an awake infant</a:t>
                      </a:r>
                    </a:p>
                    <a:p>
                      <a:pPr rtl="0" eaLnBrk="1" latinLnBrk="0" hangingPunct="1">
                        <a:lnSpc>
                          <a:spcPts val="2640"/>
                        </a:lnSpc>
                        <a:spcBef>
                          <a:spcPts val="0"/>
                        </a:spcBef>
                      </a:pPr>
                      <a:r>
                        <a:rPr kumimoji="0" lang="en-US" sz="1800" b="0" kern="1200" dirty="0">
                          <a:solidFill>
                            <a:schemeClr val="tx1"/>
                          </a:solidFill>
                          <a:effectLst/>
                          <a:latin typeface="+mn-lt"/>
                        </a:rPr>
                        <a:t>-In an awake adult indicates</a:t>
                      </a:r>
                      <a:r>
                        <a:rPr kumimoji="0" lang="en-US" sz="1800" b="0" kern="1200" dirty="0">
                          <a:solidFill>
                            <a:srgbClr val="FF0000"/>
                          </a:solidFill>
                          <a:effectLst/>
                          <a:latin typeface="+mn-lt"/>
                        </a:rPr>
                        <a:t> brain damage</a:t>
                      </a:r>
                      <a:r>
                        <a:rPr kumimoji="0" lang="en-US" sz="1800" b="0" kern="1200" dirty="0">
                          <a:solidFill>
                            <a:schemeClr val="tx1"/>
                          </a:solidFill>
                          <a:effectLst/>
                          <a:latin typeface="+mn-lt"/>
                        </a:rPr>
                        <a:t>.</a:t>
                      </a:r>
                      <a:endParaRPr lang="en-US" sz="1800" b="0" dirty="0">
                        <a:solidFill>
                          <a:schemeClr val="tx1"/>
                        </a:solidFill>
                        <a:effectLst/>
                        <a:latin typeface="+mn-lt"/>
                      </a:endParaRPr>
                    </a:p>
                  </a:txBody>
                  <a:tcPr>
                    <a:solidFill>
                      <a:schemeClr val="accent3">
                        <a:lumMod val="40000"/>
                        <a:lumOff val="60000"/>
                      </a:schemeClr>
                    </a:solidFill>
                  </a:tcPr>
                </a:tc>
                <a:extLst>
                  <a:ext uri="{0D108BD9-81ED-4DB2-BD59-A6C34878D82A}">
                    <a16:rowId xmlns:a16="http://schemas.microsoft.com/office/drawing/2014/main" val="10002"/>
                  </a:ext>
                </a:extLst>
              </a:tr>
              <a:tr h="7597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FADA7A">
                              <a:lumMod val="75000"/>
                            </a:srgbClr>
                          </a:solidFill>
                          <a:latin typeface="+mn-lt"/>
                          <a:ea typeface="+mn-ea"/>
                          <a:cs typeface="+mn-cs"/>
                        </a:rPr>
                        <a:t>10 to 12 </a:t>
                      </a:r>
                      <a:r>
                        <a:rPr kumimoji="0" lang="en-US" sz="1800" b="0" kern="1200" dirty="0">
                          <a:ln>
                            <a:noFill/>
                          </a:ln>
                          <a:solidFill>
                            <a:schemeClr val="tx1"/>
                          </a:solidFill>
                          <a:effectLst/>
                          <a:latin typeface="+mn-lt"/>
                          <a:ea typeface="+mn-ea"/>
                          <a:cs typeface="+mn-cs"/>
                        </a:rPr>
                        <a:t>cycles/second.</a:t>
                      </a:r>
                      <a:endParaRPr lang="en-US" sz="1800" b="0" dirty="0">
                        <a:solidFill>
                          <a:schemeClr val="tx1"/>
                        </a:solidFill>
                        <a:effectLst/>
                        <a:latin typeface="+mn-lt"/>
                      </a:endParaRP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FADA7A">
                              <a:lumMod val="75000"/>
                            </a:srgbClr>
                          </a:solidFill>
                          <a:latin typeface="+mn-lt"/>
                          <a:ea typeface="+mn-ea"/>
                          <a:cs typeface="+mn-cs"/>
                        </a:rPr>
                        <a:t>13 to 25 </a:t>
                      </a:r>
                      <a:r>
                        <a:rPr kumimoji="0" lang="en-US" sz="1800" b="0" kern="1200" dirty="0">
                          <a:ln>
                            <a:noFill/>
                          </a:ln>
                          <a:solidFill>
                            <a:schemeClr val="tx1"/>
                          </a:solidFill>
                          <a:effectLst/>
                          <a:latin typeface="+mn-lt"/>
                          <a:ea typeface="+mn-ea"/>
                          <a:cs typeface="+mn-cs"/>
                        </a:rPr>
                        <a:t>cycles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kern="1200" dirty="0">
                          <a:ln>
                            <a:noFill/>
                          </a:ln>
                          <a:solidFill>
                            <a:schemeClr val="tx1"/>
                          </a:solidFill>
                          <a:effectLst/>
                          <a:latin typeface="+mn-lt"/>
                          <a:ea typeface="+mn-ea"/>
                          <a:cs typeface="+mn-cs"/>
                        </a:rPr>
                        <a:t>per second</a:t>
                      </a:r>
                      <a:endParaRPr lang="en-US" sz="1800" b="0" dirty="0">
                        <a:solidFill>
                          <a:schemeClr val="tx1"/>
                        </a:solidFill>
                        <a:effectLst/>
                        <a:latin typeface="+mn-lt"/>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FADA7A">
                              <a:lumMod val="75000"/>
                            </a:srgbClr>
                          </a:solidFill>
                          <a:latin typeface="+mn-lt"/>
                          <a:ea typeface="+mn-ea"/>
                          <a:cs typeface="+mn-cs"/>
                        </a:rPr>
                        <a:t>5 to 8 </a:t>
                      </a:r>
                      <a:r>
                        <a:rPr kumimoji="0" lang="en-US" sz="1800" b="0" kern="1200" dirty="0">
                          <a:ln>
                            <a:noFill/>
                          </a:ln>
                          <a:solidFill>
                            <a:schemeClr val="tx1"/>
                          </a:solidFill>
                          <a:effectLst/>
                          <a:latin typeface="+mn-lt"/>
                          <a:ea typeface="+mn-ea"/>
                          <a:cs typeface="+mn-cs"/>
                        </a:rPr>
                        <a:t>cycles/second</a:t>
                      </a:r>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FADA7A">
                              <a:lumMod val="75000"/>
                            </a:srgbClr>
                          </a:solidFill>
                          <a:latin typeface="+mn-lt"/>
                          <a:ea typeface="+mn-ea"/>
                          <a:cs typeface="+mn-cs"/>
                        </a:rPr>
                        <a:t>1 to 5 </a:t>
                      </a:r>
                      <a:r>
                        <a:rPr kumimoji="0" lang="en-US" sz="1800" b="0" kern="1200" dirty="0">
                          <a:ln>
                            <a:noFill/>
                          </a:ln>
                          <a:solidFill>
                            <a:schemeClr val="tx1"/>
                          </a:solidFill>
                          <a:effectLst/>
                          <a:latin typeface="+mn-lt"/>
                          <a:ea typeface="+mn-ea"/>
                          <a:cs typeface="+mn-cs"/>
                        </a:rPr>
                        <a:t>cycles/second</a:t>
                      </a:r>
                      <a:r>
                        <a:rPr lang="en-US" sz="1800" b="1" kern="1200" dirty="0">
                          <a:solidFill>
                            <a:srgbClr val="FADA7A">
                              <a:lumMod val="75000"/>
                            </a:srgbClr>
                          </a:solidFill>
                          <a:latin typeface="+mn-lt"/>
                          <a:ea typeface="+mn-ea"/>
                          <a:cs typeface="+mn-cs"/>
                        </a:rPr>
                        <a:t> </a:t>
                      </a:r>
                    </a:p>
                  </a:txBody>
                  <a:tcPr>
                    <a:solidFill>
                      <a:schemeClr val="accent3">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03030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Brain death confirmatory testing with EEG</a:t>
            </a:r>
            <a:endParaRPr lang="ar-SA"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17</a:t>
            </a:fld>
            <a:endParaRPr lang="en-US" dirty="0"/>
          </a:p>
        </p:txBody>
      </p:sp>
      <p:pic>
        <p:nvPicPr>
          <p:cNvPr id="5" name="Picture 5" descr="normal ee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9460" y="1628800"/>
            <a:ext cx="5196940" cy="3453373"/>
          </a:xfrm>
          <a:noFill/>
        </p:spPr>
      </p:pic>
      <p:pic>
        <p:nvPicPr>
          <p:cNvPr id="6" name="Picture 7" descr="E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382444" y="1628801"/>
            <a:ext cx="5196940" cy="3453372"/>
          </a:xfrm>
          <a:prstGeom prst="rect">
            <a:avLst/>
          </a:prstGeom>
          <a:noFill/>
        </p:spPr>
      </p:pic>
      <p:sp>
        <p:nvSpPr>
          <p:cNvPr id="7" name="Rectangle 6"/>
          <p:cNvSpPr/>
          <p:nvPr/>
        </p:nvSpPr>
        <p:spPr>
          <a:xfrm>
            <a:off x="609441" y="5238375"/>
            <a:ext cx="5196959" cy="3385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spcBef>
                <a:spcPct val="50000"/>
              </a:spcBef>
            </a:pPr>
            <a:r>
              <a:rPr lang="en-US" sz="1600" dirty="0"/>
              <a:t>Normal EEG </a:t>
            </a:r>
            <a:r>
              <a:rPr lang="en-US" sz="1600" dirty="0" smtClean="0"/>
              <a:t>(at </a:t>
            </a:r>
            <a:r>
              <a:rPr lang="en-US" sz="1600" dirty="0"/>
              <a:t>normal </a:t>
            </a:r>
            <a:r>
              <a:rPr lang="en-US" sz="1600" dirty="0" smtClean="0"/>
              <a:t>magnification) </a:t>
            </a:r>
            <a:endParaRPr lang="en-US" sz="1600" dirty="0"/>
          </a:p>
        </p:txBody>
      </p:sp>
      <p:sp>
        <p:nvSpPr>
          <p:cNvPr id="8" name="Text Box 10"/>
          <p:cNvSpPr txBox="1">
            <a:spLocks noChangeArrowheads="1"/>
          </p:cNvSpPr>
          <p:nvPr/>
        </p:nvSpPr>
        <p:spPr bwMode="auto">
          <a:xfrm>
            <a:off x="6382444" y="5238375"/>
            <a:ext cx="4991312" cy="338554"/>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dirty="0"/>
              <a:t>Brain Death </a:t>
            </a:r>
            <a:r>
              <a:rPr lang="en-US" sz="1600" dirty="0" smtClean="0"/>
              <a:t>(Flat </a:t>
            </a:r>
            <a:r>
              <a:rPr lang="en-US" sz="1600" dirty="0" err="1" smtClean="0"/>
              <a:t>EEG,at</a:t>
            </a:r>
            <a:r>
              <a:rPr lang="en-US" sz="1600" dirty="0" smtClean="0"/>
              <a:t> </a:t>
            </a:r>
            <a:r>
              <a:rPr lang="en-US" sz="1600" dirty="0"/>
              <a:t>very high </a:t>
            </a:r>
            <a:r>
              <a:rPr lang="en-US" sz="1600" dirty="0" smtClean="0"/>
              <a:t>magnification) </a:t>
            </a:r>
            <a:endParaRPr lang="en-US" sz="1600" dirty="0"/>
          </a:p>
        </p:txBody>
      </p:sp>
      <p:cxnSp>
        <p:nvCxnSpPr>
          <p:cNvPr id="9" name="Straight Connector 8"/>
          <p:cNvCxnSpPr/>
          <p:nvPr/>
        </p:nvCxnSpPr>
        <p:spPr>
          <a:xfrm flipH="1">
            <a:off x="6094412" y="1143000"/>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99582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Brain death confirmatory testing with </a:t>
            </a:r>
            <a:br>
              <a:rPr lang="en-US" sz="3200" dirty="0" smtClean="0"/>
            </a:br>
            <a:r>
              <a:rPr lang="en-US" sz="3200" dirty="0" smtClean="0"/>
              <a:t>somatosensory evoked potentials</a:t>
            </a:r>
            <a:endParaRPr lang="ar-SA"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18</a:t>
            </a:fld>
            <a:endParaRPr lang="en-US" dirty="0"/>
          </a:p>
        </p:txBody>
      </p:sp>
      <p:sp>
        <p:nvSpPr>
          <p:cNvPr id="4" name="Content Placeholder 3"/>
          <p:cNvSpPr>
            <a:spLocks noGrp="1"/>
          </p:cNvSpPr>
          <p:nvPr>
            <p:ph sz="quarter" idx="1"/>
          </p:nvPr>
        </p:nvSpPr>
        <p:spPr>
          <a:xfrm>
            <a:off x="609460" y="1219200"/>
            <a:ext cx="10969943" cy="759176"/>
          </a:xfrm>
        </p:spPr>
        <p:txBody>
          <a:bodyPr/>
          <a:lstStyle/>
          <a:p>
            <a:r>
              <a:rPr lang="en-US" sz="1800" dirty="0"/>
              <a:t>Stimulation of a sense organ can evoke a cortical response that can be recorded by scalp electrode over the primary receiving cortical area for that particular </a:t>
            </a:r>
            <a:r>
              <a:rPr lang="en-US" sz="1800" dirty="0" smtClean="0"/>
              <a:t>sense.</a:t>
            </a:r>
            <a:endParaRPr lang="en-US" sz="1800" dirty="0"/>
          </a:p>
          <a:p>
            <a:pPr marL="0" indent="0">
              <a:buNone/>
            </a:pPr>
            <a:endParaRPr lang="ar-SA" dirty="0"/>
          </a:p>
        </p:txBody>
      </p:sp>
      <p:pic>
        <p:nvPicPr>
          <p:cNvPr id="5" name="Picture 4" descr="Image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09460" y="2405263"/>
            <a:ext cx="3252704" cy="3600400"/>
          </a:xfrm>
          <a:prstGeom prst="rect">
            <a:avLst/>
          </a:prstGeom>
          <a:noFill/>
        </p:spPr>
      </p:pic>
      <p:pic>
        <p:nvPicPr>
          <p:cNvPr id="6" name="Picture 2" descr="C:\Users\User\Desktop\CNSblock lectures\consciousn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2164" y="2405263"/>
            <a:ext cx="3024336" cy="36303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User\Desktop\CNSblock lectures\consciousnes\EE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3886" y="2405263"/>
            <a:ext cx="4741024" cy="38320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596537" y="-1489"/>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9" name="مربع نص 8"/>
          <p:cNvSpPr txBox="1"/>
          <p:nvPr/>
        </p:nvSpPr>
        <p:spPr>
          <a:xfrm>
            <a:off x="10715307" y="2405263"/>
            <a:ext cx="864096" cy="400110"/>
          </a:xfrm>
          <a:prstGeom prst="rect">
            <a:avLst/>
          </a:prstGeom>
          <a:noFill/>
        </p:spPr>
        <p:txBody>
          <a:bodyPr wrap="square" rtlCol="1">
            <a:spAutoFit/>
          </a:bodyPr>
          <a:lstStyle/>
          <a:p>
            <a:r>
              <a:rPr lang="en-US" dirty="0" smtClean="0">
                <a:solidFill>
                  <a:schemeClr val="bg1">
                    <a:lumMod val="50000"/>
                  </a:schemeClr>
                </a:solidFill>
              </a:rPr>
              <a:t>Extra</a:t>
            </a:r>
            <a:endParaRPr lang="ar-SA" dirty="0">
              <a:solidFill>
                <a:schemeClr val="bg1">
                  <a:lumMod val="50000"/>
                </a:schemeClr>
              </a:solidFill>
            </a:endParaRPr>
          </a:p>
        </p:txBody>
      </p:sp>
    </p:spTree>
    <p:extLst>
      <p:ext uri="{BB962C8B-B14F-4D97-AF65-F5344CB8AC3E}">
        <p14:creationId xmlns:p14="http://schemas.microsoft.com/office/powerpoint/2010/main" val="4253121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4153" y="111935"/>
            <a:ext cx="4160515" cy="990600"/>
          </a:xfrm>
        </p:spPr>
        <p:txBody>
          <a:bodyPr>
            <a:normAutofit/>
          </a:bodyPr>
          <a:lstStyle/>
          <a:p>
            <a:pPr algn="ctr"/>
            <a:r>
              <a:rPr lang="en-US" sz="4000" b="1" dirty="0">
                <a:solidFill>
                  <a:schemeClr val="bg2">
                    <a:lumMod val="50000"/>
                  </a:schemeClr>
                </a:solidFill>
              </a:rPr>
              <a:t>Thank you! </a:t>
            </a:r>
          </a:p>
        </p:txBody>
      </p:sp>
      <p:sp>
        <p:nvSpPr>
          <p:cNvPr id="6" name="Rectangle 5"/>
          <p:cNvSpPr/>
          <p:nvPr/>
        </p:nvSpPr>
        <p:spPr>
          <a:xfrm>
            <a:off x="822160" y="2451761"/>
            <a:ext cx="4423006" cy="461665"/>
          </a:xfrm>
          <a:prstGeom prst="rect">
            <a:avLst/>
          </a:prstGeom>
        </p:spPr>
        <p:txBody>
          <a:bodyPr wrap="none">
            <a:spAutoFit/>
          </a:bodyPr>
          <a:lstStyle/>
          <a:p>
            <a:pPr defTabSz="914400">
              <a:spcBef>
                <a:spcPct val="20000"/>
              </a:spcBef>
            </a:pPr>
            <a:r>
              <a:rPr lang="en-US" sz="2400" b="1" dirty="0">
                <a:solidFill>
                  <a:schemeClr val="accent1">
                    <a:lumMod val="75000"/>
                  </a:schemeClr>
                </a:solidFill>
                <a:latin typeface="+mj-lt"/>
                <a:ea typeface="+mj-ea"/>
                <a:cs typeface="+mj-cs"/>
              </a:rPr>
              <a:t>The Physiology 436 Team:</a:t>
            </a:r>
          </a:p>
        </p:txBody>
      </p:sp>
      <p:sp>
        <p:nvSpPr>
          <p:cNvPr id="8" name="Content Placeholder 2"/>
          <p:cNvSpPr txBox="1">
            <a:spLocks/>
          </p:cNvSpPr>
          <p:nvPr/>
        </p:nvSpPr>
        <p:spPr>
          <a:xfrm>
            <a:off x="8146058" y="2480726"/>
            <a:ext cx="2916905" cy="15544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accent1">
                    <a:lumMod val="75000"/>
                  </a:schemeClr>
                </a:solidFill>
                <a:latin typeface="+mj-lt"/>
                <a:ea typeface="+mj-ea"/>
                <a:cs typeface="+mj-cs"/>
              </a:rPr>
              <a:t>Team Leaders: </a:t>
            </a:r>
          </a:p>
          <a:p>
            <a:pPr marL="0" indent="0">
              <a:buFont typeface="Arial" panose="020B0604020202020204" pitchFamily="34" charset="0"/>
              <a:buNone/>
            </a:pPr>
            <a:r>
              <a:rPr lang="en-US" sz="1800" dirty="0" smtClean="0">
                <a:solidFill>
                  <a:srgbClr val="DDE9EC">
                    <a:lumMod val="75000"/>
                  </a:srgbClr>
                </a:solidFill>
              </a:rPr>
              <a:t> </a:t>
            </a:r>
            <a:r>
              <a:rPr lang="en-US" sz="1800" dirty="0" err="1" smtClean="0">
                <a:solidFill>
                  <a:srgbClr val="DDE9EC">
                    <a:lumMod val="75000"/>
                  </a:srgbClr>
                </a:solidFill>
              </a:rPr>
              <a:t>Lulwah</a:t>
            </a:r>
            <a:r>
              <a:rPr lang="en-US" sz="1800" dirty="0" smtClean="0">
                <a:solidFill>
                  <a:srgbClr val="DDE9EC">
                    <a:lumMod val="75000"/>
                  </a:srgbClr>
                </a:solidFill>
              </a:rPr>
              <a:t> </a:t>
            </a:r>
            <a:r>
              <a:rPr lang="en-US" sz="1800" dirty="0" err="1" smtClean="0">
                <a:solidFill>
                  <a:srgbClr val="DDE9EC">
                    <a:lumMod val="75000"/>
                  </a:srgbClr>
                </a:solidFill>
              </a:rPr>
              <a:t>Alshiha</a:t>
            </a:r>
            <a:endParaRPr lang="en-US" sz="1800" dirty="0" smtClean="0">
              <a:solidFill>
                <a:srgbClr val="DDE9EC">
                  <a:lumMod val="75000"/>
                </a:srgbClr>
              </a:solidFill>
            </a:endParaRPr>
          </a:p>
          <a:p>
            <a:pPr marL="0" indent="0">
              <a:buFont typeface="Arial" panose="020B0604020202020204" pitchFamily="34" charset="0"/>
              <a:buNone/>
            </a:pPr>
            <a:r>
              <a:rPr lang="en-US" sz="1800" dirty="0" smtClean="0">
                <a:solidFill>
                  <a:srgbClr val="DDE9EC">
                    <a:lumMod val="75000"/>
                  </a:srgbClr>
                </a:solidFill>
              </a:rPr>
              <a:t> Laila Mathkour</a:t>
            </a:r>
          </a:p>
          <a:p>
            <a:pPr marL="0" indent="0">
              <a:buFont typeface="Arial" panose="020B0604020202020204" pitchFamily="34" charset="0"/>
              <a:buNone/>
            </a:pPr>
            <a:r>
              <a:rPr lang="en-US" sz="1800" dirty="0" smtClean="0">
                <a:solidFill>
                  <a:srgbClr val="DDE9EC">
                    <a:lumMod val="75000"/>
                  </a:srgbClr>
                </a:solidFill>
              </a:rPr>
              <a:t> Mohammad </a:t>
            </a:r>
            <a:r>
              <a:rPr lang="en-US" sz="1800" dirty="0" err="1" smtClean="0">
                <a:solidFill>
                  <a:srgbClr val="DDE9EC">
                    <a:lumMod val="75000"/>
                  </a:srgbClr>
                </a:solidFill>
              </a:rPr>
              <a:t>Alayed</a:t>
            </a:r>
            <a:r>
              <a:rPr lang="en-US" sz="1800" dirty="0" smtClean="0">
                <a:solidFill>
                  <a:srgbClr val="DDE9EC">
                    <a:lumMod val="75000"/>
                  </a:srgbClr>
                </a:solidFill>
              </a:rPr>
              <a:t>  </a:t>
            </a:r>
            <a:endParaRPr lang="en-US" sz="1800" dirty="0">
              <a:solidFill>
                <a:srgbClr val="DDE9EC">
                  <a:lumMod val="75000"/>
                </a:srgbClr>
              </a:solidFill>
            </a:endParaRPr>
          </a:p>
          <a:p>
            <a:pPr marL="0" indent="0">
              <a:buFont typeface="Arial" panose="020B0604020202020204" pitchFamily="34" charset="0"/>
              <a:buNone/>
            </a:pPr>
            <a:endParaRPr lang="en-US" sz="2000" dirty="0">
              <a:solidFill>
                <a:srgbClr val="DDE9EC">
                  <a:lumMod val="75000"/>
                </a:srgbClr>
              </a:solidFill>
            </a:endParaRPr>
          </a:p>
          <a:p>
            <a:pPr marL="0" indent="0">
              <a:buFont typeface="Arial" panose="020B0604020202020204" pitchFamily="34" charset="0"/>
              <a:buNone/>
            </a:pPr>
            <a:endParaRPr lang="en-US" sz="3600" dirty="0">
              <a:solidFill>
                <a:srgbClr val="DDE9EC">
                  <a:lumMod val="75000"/>
                </a:srgbClr>
              </a:solidFill>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19</a:t>
            </a:fld>
            <a:endParaRPr lang="en-US" dirty="0">
              <a:solidFill>
                <a:srgbClr val="464653"/>
              </a:solidFill>
            </a:endParaRPr>
          </a:p>
        </p:txBody>
      </p:sp>
      <p:sp>
        <p:nvSpPr>
          <p:cNvPr id="12" name="Rectangle 11"/>
          <p:cNvSpPr/>
          <p:nvPr/>
        </p:nvSpPr>
        <p:spPr>
          <a:xfrm>
            <a:off x="945839" y="1649828"/>
            <a:ext cx="10297144" cy="369332"/>
          </a:xfrm>
          <a:prstGeom prst="rect">
            <a:avLst/>
          </a:prstGeom>
        </p:spPr>
        <p:txBody>
          <a:bodyPr wrap="square">
            <a:spAutoFit/>
          </a:bodyPr>
          <a:lstStyle/>
          <a:p>
            <a:pPr algn="ctr" defTabSz="914400"/>
            <a:r>
              <a:rPr lang="ar-SA" sz="1800"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dirty="0">
              <a:solidFill>
                <a:srgbClr val="DDE9EC">
                  <a:lumMod val="75000"/>
                </a:srgbClr>
              </a:solidFill>
            </a:endParaRPr>
          </a:p>
        </p:txBody>
      </p:sp>
      <p:sp>
        <p:nvSpPr>
          <p:cNvPr id="14" name="Rectangle 13"/>
          <p:cNvSpPr/>
          <p:nvPr/>
        </p:nvSpPr>
        <p:spPr>
          <a:xfrm>
            <a:off x="816669" y="2913426"/>
            <a:ext cx="1965375" cy="1930775"/>
          </a:xfrm>
          <a:prstGeom prst="rect">
            <a:avLst/>
          </a:prstGeom>
        </p:spPr>
        <p:txBody>
          <a:bodyPr wrap="square" lIns="101590" tIns="50795" rIns="101590" bIns="50795">
            <a:spAutoFit/>
          </a:bodyPr>
          <a:lstStyle/>
          <a:p>
            <a:pPr fontAlgn="t">
              <a:lnSpc>
                <a:spcPct val="150000"/>
              </a:lnSpc>
              <a:spcBef>
                <a:spcPct val="20000"/>
              </a:spcBef>
            </a:pPr>
            <a:r>
              <a:rPr lang="en-US" sz="1800" dirty="0" smtClean="0">
                <a:solidFill>
                  <a:srgbClr val="DDE9EC">
                    <a:lumMod val="75000"/>
                  </a:srgbClr>
                </a:solidFill>
              </a:rPr>
              <a:t>Females Members:</a:t>
            </a:r>
          </a:p>
          <a:p>
            <a:pPr fontAlgn="t">
              <a:lnSpc>
                <a:spcPct val="150000"/>
              </a:lnSpc>
              <a:spcBef>
                <a:spcPct val="20000"/>
              </a:spcBef>
            </a:pPr>
            <a:r>
              <a:rPr lang="en-US" sz="1800" dirty="0" err="1">
                <a:solidFill>
                  <a:srgbClr val="DDE9EC">
                    <a:lumMod val="75000"/>
                  </a:srgbClr>
                </a:solidFill>
              </a:rPr>
              <a:t>Ashwaq</a:t>
            </a:r>
            <a:r>
              <a:rPr lang="en-US" sz="1800" dirty="0">
                <a:solidFill>
                  <a:srgbClr val="DDE9EC">
                    <a:lumMod val="75000"/>
                  </a:srgbClr>
                </a:solidFill>
              </a:rPr>
              <a:t> </a:t>
            </a:r>
            <a:r>
              <a:rPr lang="en-US" sz="1800" dirty="0" err="1">
                <a:solidFill>
                  <a:srgbClr val="DDE9EC">
                    <a:lumMod val="75000"/>
                  </a:srgbClr>
                </a:solidFill>
              </a:rPr>
              <a:t>Almajed</a:t>
            </a:r>
            <a:endParaRPr lang="en-US" sz="1800" dirty="0">
              <a:solidFill>
                <a:srgbClr val="DDE9EC">
                  <a:lumMod val="75000"/>
                </a:srgbClr>
              </a:solidFill>
            </a:endParaRPr>
          </a:p>
          <a:p>
            <a:pPr fontAlgn="t">
              <a:lnSpc>
                <a:spcPct val="150000"/>
              </a:lnSpc>
              <a:spcBef>
                <a:spcPct val="20000"/>
              </a:spcBef>
            </a:pPr>
            <a:r>
              <a:rPr lang="en-US" sz="1800" dirty="0">
                <a:solidFill>
                  <a:srgbClr val="DDE9EC">
                    <a:lumMod val="75000"/>
                  </a:srgbClr>
                </a:solidFill>
              </a:rPr>
              <a:t>Rawan </a:t>
            </a:r>
            <a:r>
              <a:rPr lang="en-US" sz="1800" dirty="0" err="1">
                <a:solidFill>
                  <a:srgbClr val="DDE9EC">
                    <a:lumMod val="75000"/>
                  </a:srgbClr>
                </a:solidFill>
              </a:rPr>
              <a:t>Alqahtani</a:t>
            </a:r>
            <a:endParaRPr lang="en-US" sz="1800" dirty="0" smtClean="0">
              <a:solidFill>
                <a:srgbClr val="DDE9EC">
                  <a:lumMod val="75000"/>
                </a:srgbClr>
              </a:solidFill>
            </a:endParaRPr>
          </a:p>
          <a:p>
            <a:pPr fontAlgn="t">
              <a:lnSpc>
                <a:spcPct val="150000"/>
              </a:lnSpc>
              <a:spcBef>
                <a:spcPct val="20000"/>
              </a:spcBef>
            </a:pPr>
            <a:r>
              <a:rPr lang="en-US" sz="1800" dirty="0" err="1" smtClean="0">
                <a:solidFill>
                  <a:srgbClr val="DDE9EC">
                    <a:lumMod val="75000"/>
                  </a:srgbClr>
                </a:solidFill>
              </a:rPr>
              <a:t>Shrooq</a:t>
            </a:r>
            <a:r>
              <a:rPr lang="en-US" sz="1800" dirty="0" smtClean="0">
                <a:solidFill>
                  <a:srgbClr val="DDE9EC">
                    <a:lumMod val="75000"/>
                  </a:srgbClr>
                </a:solidFill>
              </a:rPr>
              <a:t> </a:t>
            </a:r>
            <a:r>
              <a:rPr lang="en-US" sz="1800" dirty="0" err="1">
                <a:solidFill>
                  <a:srgbClr val="DDE9EC">
                    <a:lumMod val="75000"/>
                  </a:srgbClr>
                </a:solidFill>
              </a:rPr>
              <a:t>alsomali</a:t>
            </a:r>
            <a:endParaRPr lang="en-US" sz="1800" dirty="0">
              <a:solidFill>
                <a:srgbClr val="DDE9EC">
                  <a:lumMod val="75000"/>
                </a:srgbClr>
              </a:solidFill>
            </a:endParaRPr>
          </a:p>
        </p:txBody>
      </p:sp>
      <p:sp>
        <p:nvSpPr>
          <p:cNvPr id="3" name="Rectangle 2"/>
          <p:cNvSpPr/>
          <p:nvPr/>
        </p:nvSpPr>
        <p:spPr>
          <a:xfrm>
            <a:off x="8146058" y="4276772"/>
            <a:ext cx="1944797" cy="400110"/>
          </a:xfrm>
          <a:prstGeom prst="rect">
            <a:avLst/>
          </a:prstGeom>
        </p:spPr>
        <p:txBody>
          <a:bodyPr wrap="square">
            <a:spAutoFit/>
          </a:bodyPr>
          <a:lstStyle/>
          <a:p>
            <a:pPr defTabSz="914400"/>
            <a:r>
              <a:rPr lang="en-US" b="1" dirty="0">
                <a:solidFill>
                  <a:schemeClr val="accent1">
                    <a:lumMod val="75000"/>
                  </a:schemeClr>
                </a:solidFill>
                <a:latin typeface="+mj-lt"/>
                <a:ea typeface="+mj-ea"/>
                <a:cs typeface="+mj-cs"/>
              </a:rPr>
              <a:t>Contact us:</a:t>
            </a:r>
          </a:p>
        </p:txBody>
      </p:sp>
      <p:pic>
        <p:nvPicPr>
          <p:cNvPr id="4" name="Picture 3">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25985" t="21850" r="25930" b="22937"/>
          <a:stretch/>
        </p:blipFill>
        <p:spPr>
          <a:xfrm>
            <a:off x="8254652" y="5409259"/>
            <a:ext cx="490813" cy="354476"/>
          </a:xfrm>
          <a:prstGeom prst="rect">
            <a:avLst/>
          </a:prstGeom>
        </p:spPr>
      </p:pic>
      <p:pic>
        <p:nvPicPr>
          <p:cNvPr id="7" name="Picture 6">
            <a:hlinkClick r:id="rId5"/>
          </p:cNvPr>
          <p:cNvPicPr>
            <a:picLocks noChangeAspect="1"/>
          </p:cNvPicPr>
          <p:nvPr/>
        </p:nvPicPr>
        <p:blipFill rotWithShape="1">
          <a:blip r:embed="rId6">
            <a:extLst>
              <a:ext uri="{28A0092B-C50C-407E-A947-70E740481C1C}">
                <a14:useLocalDpi xmlns:a14="http://schemas.microsoft.com/office/drawing/2010/main" val="0"/>
              </a:ext>
            </a:extLst>
          </a:blip>
          <a:srcRect l="26649" t="22721" r="26650" b="22723"/>
          <a:stretch/>
        </p:blipFill>
        <p:spPr>
          <a:xfrm>
            <a:off x="8254652" y="4735673"/>
            <a:ext cx="512901" cy="431941"/>
          </a:xfrm>
          <a:prstGeom prst="rect">
            <a:avLst/>
          </a:prstGeom>
        </p:spPr>
      </p:pic>
      <p:pic>
        <p:nvPicPr>
          <p:cNvPr id="5" name="Picture 4">
            <a:hlinkClick r:id="rId7"/>
          </p:cNvPr>
          <p:cNvPicPr>
            <a:picLocks noChangeAspect="1"/>
          </p:cNvPicPr>
          <p:nvPr/>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l="18500" t="9051" r="18500" b="9051"/>
          <a:stretch/>
        </p:blipFill>
        <p:spPr>
          <a:xfrm>
            <a:off x="9356906" y="4660517"/>
            <a:ext cx="360040" cy="507097"/>
          </a:xfrm>
          <a:prstGeom prst="rect">
            <a:avLst/>
          </a:prstGeom>
        </p:spPr>
      </p:pic>
      <p:pic>
        <p:nvPicPr>
          <p:cNvPr id="9" name="Picture 8">
            <a:hlinkClick r:id="rId9"/>
          </p:cNvPr>
          <p:cNvPicPr>
            <a:picLocks noChangeAspect="1"/>
          </p:cNvPicPr>
          <p:nvPr/>
        </p:nvPicPr>
        <p:blipFill rotWithShape="1">
          <a:blip r:embed="rId10" cstate="print">
            <a:extLst>
              <a:ext uri="{28A0092B-C50C-407E-A947-70E740481C1C}">
                <a14:useLocalDpi xmlns:a14="http://schemas.microsoft.com/office/drawing/2010/main" val="0"/>
              </a:ext>
            </a:extLst>
          </a:blip>
          <a:srcRect l="23540" t="19760" r="23540" b="19761"/>
          <a:stretch/>
        </p:blipFill>
        <p:spPr>
          <a:xfrm>
            <a:off x="9284898" y="5331687"/>
            <a:ext cx="504056" cy="432048"/>
          </a:xfrm>
          <a:prstGeom prst="rect">
            <a:avLst/>
          </a:prstGeom>
        </p:spPr>
      </p:pic>
      <p:sp>
        <p:nvSpPr>
          <p:cNvPr id="15" name="Rectangle 14"/>
          <p:cNvSpPr/>
          <p:nvPr/>
        </p:nvSpPr>
        <p:spPr>
          <a:xfrm>
            <a:off x="2926060" y="2911542"/>
            <a:ext cx="2436503" cy="1459877"/>
          </a:xfrm>
          <a:prstGeom prst="rect">
            <a:avLst/>
          </a:prstGeom>
        </p:spPr>
        <p:txBody>
          <a:bodyPr wrap="square" lIns="101590" tIns="50795" rIns="101590" bIns="50795">
            <a:spAutoFit/>
          </a:bodyPr>
          <a:lstStyle/>
          <a:p>
            <a:pPr fontAlgn="t">
              <a:lnSpc>
                <a:spcPct val="150000"/>
              </a:lnSpc>
              <a:spcBef>
                <a:spcPct val="20000"/>
              </a:spcBef>
            </a:pPr>
            <a:r>
              <a:rPr lang="en-US" sz="1800" dirty="0">
                <a:solidFill>
                  <a:srgbClr val="DDE9EC">
                    <a:lumMod val="75000"/>
                  </a:srgbClr>
                </a:solidFill>
              </a:rPr>
              <a:t>Males Members: </a:t>
            </a:r>
          </a:p>
          <a:p>
            <a:pPr fontAlgn="t">
              <a:lnSpc>
                <a:spcPct val="150000"/>
              </a:lnSpc>
              <a:spcBef>
                <a:spcPct val="20000"/>
              </a:spcBef>
            </a:pPr>
            <a:r>
              <a:rPr lang="en-US" sz="1800" dirty="0">
                <a:solidFill>
                  <a:srgbClr val="DDE9EC">
                    <a:lumMod val="75000"/>
                  </a:srgbClr>
                </a:solidFill>
              </a:rPr>
              <a:t>Abdullatif </a:t>
            </a:r>
            <a:r>
              <a:rPr lang="en-US" sz="1800" dirty="0" err="1">
                <a:solidFill>
                  <a:srgbClr val="DDE9EC">
                    <a:lumMod val="75000"/>
                  </a:srgbClr>
                </a:solidFill>
              </a:rPr>
              <a:t>Alabdullatif</a:t>
            </a:r>
            <a:r>
              <a:rPr lang="en-US" sz="1800" dirty="0">
                <a:solidFill>
                  <a:srgbClr val="DDE9EC">
                    <a:lumMod val="75000"/>
                  </a:srgbClr>
                </a:solidFill>
              </a:rPr>
              <a:t> 	</a:t>
            </a:r>
          </a:p>
          <a:p>
            <a:pPr fontAlgn="t">
              <a:lnSpc>
                <a:spcPct val="150000"/>
              </a:lnSpc>
              <a:spcBef>
                <a:spcPct val="20000"/>
              </a:spcBef>
            </a:pPr>
            <a:endParaRPr lang="en-US" sz="1800" dirty="0">
              <a:solidFill>
                <a:srgbClr val="DDE9EC">
                  <a:lumMod val="75000"/>
                </a:srgbClr>
              </a:solidFill>
            </a:endParaRPr>
          </a:p>
        </p:txBody>
      </p:sp>
      <p:sp>
        <p:nvSpPr>
          <p:cNvPr id="16" name="مربع نص 1"/>
          <p:cNvSpPr txBox="1"/>
          <p:nvPr/>
        </p:nvSpPr>
        <p:spPr>
          <a:xfrm>
            <a:off x="612932" y="5473472"/>
            <a:ext cx="5490774" cy="707886"/>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defTabSz="914400"/>
            <a:r>
              <a:rPr lang="en-US" sz="1600" b="1" dirty="0">
                <a:solidFill>
                  <a:schemeClr val="accent1">
                    <a:lumMod val="75000"/>
                  </a:schemeClr>
                </a:solidFill>
                <a:latin typeface="+mj-lt"/>
                <a:ea typeface="+mj-ea"/>
                <a:cs typeface="+mj-cs"/>
              </a:rPr>
              <a:t>References: </a:t>
            </a:r>
          </a:p>
          <a:p>
            <a:pPr marL="285750" indent="-285750" defTabSz="914400">
              <a:buFont typeface="Arial" panose="020B0604020202020204" pitchFamily="34" charset="0"/>
              <a:buChar char="•"/>
            </a:pPr>
            <a:r>
              <a:rPr lang="en-US" sz="1200" dirty="0" smtClean="0">
                <a:solidFill>
                  <a:srgbClr val="464653"/>
                </a:solidFill>
              </a:rPr>
              <a:t>Females </a:t>
            </a:r>
            <a:r>
              <a:rPr lang="en-US" sz="1200" dirty="0">
                <a:solidFill>
                  <a:srgbClr val="464653"/>
                </a:solidFill>
              </a:rPr>
              <a:t>and </a:t>
            </a:r>
            <a:r>
              <a:rPr lang="en-US" sz="1200" dirty="0" smtClean="0">
                <a:solidFill>
                  <a:srgbClr val="464653"/>
                </a:solidFill>
              </a:rPr>
              <a:t>Males </a:t>
            </a:r>
            <a:r>
              <a:rPr lang="en-US" sz="1200" dirty="0">
                <a:solidFill>
                  <a:srgbClr val="464653"/>
                </a:solidFill>
              </a:rPr>
              <a:t>slides.</a:t>
            </a:r>
          </a:p>
          <a:p>
            <a:pPr marL="285750" indent="-285750" defTabSz="914400">
              <a:buFont typeface="Arial" panose="020B0604020202020204" pitchFamily="34" charset="0"/>
              <a:buChar char="•"/>
            </a:pPr>
            <a:r>
              <a:rPr lang="en-US" sz="1200" dirty="0">
                <a:solidFill>
                  <a:srgbClr val="464653"/>
                </a:solidFill>
              </a:rPr>
              <a:t>Guyton and Hall Textbook of Medical Physiology (Thirteenth Edition.)</a:t>
            </a:r>
          </a:p>
        </p:txBody>
      </p:sp>
      <p:pic>
        <p:nvPicPr>
          <p:cNvPr id="11" name="Picture 10">
            <a:hlinkClick r:id="rId11"/>
          </p:cNvPr>
          <p:cNvPicPr>
            <a:picLocks noChangeAspect="1"/>
          </p:cNvPicPr>
          <p:nvPr/>
        </p:nvPicPr>
        <p:blipFill>
          <a:blip r:embed="rId12"/>
          <a:stretch>
            <a:fillRect/>
          </a:stretch>
        </p:blipFill>
        <p:spPr>
          <a:xfrm>
            <a:off x="8436012" y="5763735"/>
            <a:ext cx="1158340" cy="646232"/>
          </a:xfrm>
          <a:prstGeom prst="rect">
            <a:avLst/>
          </a:prstGeom>
        </p:spPr>
      </p:pic>
      <p:pic>
        <p:nvPicPr>
          <p:cNvPr id="17" name="Picture 16">
            <a:hlinkClick r:id="rId13"/>
          </p:cNvPr>
          <p:cNvPicPr>
            <a:picLocks noChangeAspect="1"/>
          </p:cNvPicPr>
          <p:nvPr/>
        </p:nvPicPr>
        <p:blipFill>
          <a:blip r:embed="rId1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0400191" y="5473472"/>
            <a:ext cx="992439" cy="815775"/>
          </a:xfrm>
          <a:prstGeom prst="rect">
            <a:avLst/>
          </a:prstGeom>
        </p:spPr>
      </p:pic>
    </p:spTree>
    <p:extLst>
      <p:ext uri="{BB962C8B-B14F-4D97-AF65-F5344CB8AC3E}">
        <p14:creationId xmlns:p14="http://schemas.microsoft.com/office/powerpoint/2010/main" val="3789312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1787167" y="550002"/>
            <a:ext cx="8420059" cy="848865"/>
          </a:xfrm>
          <a:prstGeom prst="foldedCorner">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3999" b="1" dirty="0">
                <a:solidFill>
                  <a:srgbClr val="9FB8CD">
                    <a:lumMod val="75000"/>
                  </a:srgbClr>
                </a:solidFill>
                <a:latin typeface="Arial Black" panose="020B0A04020102020204" pitchFamily="34" charset="0"/>
              </a:rPr>
              <a:t>Physiology of consciousness</a:t>
            </a:r>
            <a:endParaRPr lang="en-US" sz="1999" dirty="0"/>
          </a:p>
        </p:txBody>
      </p:sp>
      <p:sp>
        <p:nvSpPr>
          <p:cNvPr id="4" name="Flowchart: Process 3"/>
          <p:cNvSpPr/>
          <p:nvPr/>
        </p:nvSpPr>
        <p:spPr>
          <a:xfrm>
            <a:off x="837828" y="1698622"/>
            <a:ext cx="10289916" cy="4250658"/>
          </a:xfrm>
          <a:prstGeom prst="flowChartProcess">
            <a:avLst/>
          </a:prstGeom>
          <a:solidFill>
            <a:schemeClr val="accent2">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lvl="0"/>
            <a:endParaRPr lang="en-US" sz="1999" dirty="0">
              <a:solidFill>
                <a:prstClr val="black"/>
              </a:solidFill>
              <a:latin typeface="Gill Sans MT"/>
            </a:endParaRPr>
          </a:p>
        </p:txBody>
      </p:sp>
      <p:sp>
        <p:nvSpPr>
          <p:cNvPr id="10" name="Rectangle 9"/>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1" name="Rectangle 10"/>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2" name="Rectangle 11"/>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5" name="TextBox 14"/>
          <p:cNvSpPr txBox="1"/>
          <p:nvPr/>
        </p:nvSpPr>
        <p:spPr>
          <a:xfrm>
            <a:off x="866652" y="1859332"/>
            <a:ext cx="10261091" cy="4108817"/>
          </a:xfrm>
          <a:prstGeom prst="rect">
            <a:avLst/>
          </a:prstGeom>
          <a:noFill/>
        </p:spPr>
        <p:txBody>
          <a:bodyPr wrap="square" rtlCol="0">
            <a:spAutoFit/>
          </a:bodyPr>
          <a:lstStyle/>
          <a:p>
            <a:pPr lvl="0"/>
            <a:r>
              <a:rPr lang="en-US" sz="1800" b="1" dirty="0" smtClean="0">
                <a:solidFill>
                  <a:schemeClr val="accent1">
                    <a:lumMod val="75000"/>
                  </a:schemeClr>
                </a:solidFill>
                <a:latin typeface="+mj-lt"/>
                <a:ea typeface="+mj-ea"/>
                <a:cs typeface="+mj-cs"/>
              </a:rPr>
              <a:t>Objectives:</a:t>
            </a:r>
          </a:p>
          <a:p>
            <a:pPr lvl="0">
              <a:lnSpc>
                <a:spcPct val="150000"/>
              </a:lnSpc>
            </a:pPr>
            <a:r>
              <a:rPr lang="en-US" sz="1800" b="1" dirty="0" smtClean="0">
                <a:solidFill>
                  <a:schemeClr val="accent1">
                    <a:lumMod val="75000"/>
                  </a:schemeClr>
                </a:solidFill>
                <a:latin typeface="+mj-lt"/>
                <a:ea typeface="+mj-ea"/>
                <a:cs typeface="+mj-cs"/>
              </a:rPr>
              <a:t>1- </a:t>
            </a:r>
            <a:r>
              <a:rPr lang="en-US" sz="1800" dirty="0" smtClean="0">
                <a:solidFill>
                  <a:schemeClr val="tx2"/>
                </a:solidFill>
              </a:rPr>
              <a:t>Define </a:t>
            </a:r>
            <a:r>
              <a:rPr lang="en-US" sz="1800" dirty="0">
                <a:solidFill>
                  <a:schemeClr val="tx2"/>
                </a:solidFill>
              </a:rPr>
              <a:t>consciousness and explain the different states of consciousness . </a:t>
            </a:r>
            <a:endParaRPr lang="en-US" sz="1800" dirty="0" smtClean="0">
              <a:solidFill>
                <a:schemeClr val="tx2"/>
              </a:solidFill>
            </a:endParaRPr>
          </a:p>
          <a:p>
            <a:pPr lvl="0">
              <a:lnSpc>
                <a:spcPct val="150000"/>
              </a:lnSpc>
            </a:pPr>
            <a:r>
              <a:rPr lang="en-US" sz="1800" b="1" dirty="0">
                <a:solidFill>
                  <a:schemeClr val="accent1">
                    <a:lumMod val="75000"/>
                  </a:schemeClr>
                </a:solidFill>
                <a:latin typeface="+mj-lt"/>
                <a:ea typeface="+mj-ea"/>
                <a:cs typeface="+mj-cs"/>
              </a:rPr>
              <a:t>2- </a:t>
            </a:r>
            <a:r>
              <a:rPr lang="en-US" sz="1800" dirty="0" smtClean="0">
                <a:solidFill>
                  <a:schemeClr val="tx2"/>
                </a:solidFill>
              </a:rPr>
              <a:t>Explain </a:t>
            </a:r>
            <a:r>
              <a:rPr lang="en-US" sz="1800" dirty="0">
                <a:solidFill>
                  <a:schemeClr val="tx2"/>
                </a:solidFill>
              </a:rPr>
              <a:t>what is meant by the “ Reticular Activating System ”( RAS</a:t>
            </a:r>
            <a:r>
              <a:rPr lang="en-US" sz="1800" dirty="0" smtClean="0">
                <a:solidFill>
                  <a:schemeClr val="tx2"/>
                </a:solidFill>
              </a:rPr>
              <a:t>). </a:t>
            </a:r>
          </a:p>
          <a:p>
            <a:pPr lvl="0">
              <a:lnSpc>
                <a:spcPct val="150000"/>
              </a:lnSpc>
            </a:pPr>
            <a:r>
              <a:rPr lang="en-US" sz="1800" b="1" dirty="0">
                <a:solidFill>
                  <a:schemeClr val="accent1">
                    <a:lumMod val="75000"/>
                  </a:schemeClr>
                </a:solidFill>
                <a:latin typeface="+mj-lt"/>
                <a:ea typeface="+mj-ea"/>
                <a:cs typeface="+mj-cs"/>
              </a:rPr>
              <a:t>3- </a:t>
            </a:r>
            <a:r>
              <a:rPr lang="en-US" sz="1800" dirty="0" smtClean="0">
                <a:solidFill>
                  <a:schemeClr val="tx2"/>
                </a:solidFill>
              </a:rPr>
              <a:t>Define </a:t>
            </a:r>
            <a:r>
              <a:rPr lang="en-US" sz="1800" dirty="0">
                <a:solidFill>
                  <a:schemeClr val="tx2"/>
                </a:solidFill>
              </a:rPr>
              <a:t>the location and function of the </a:t>
            </a:r>
            <a:r>
              <a:rPr lang="en-US" sz="1800" dirty="0" err="1">
                <a:solidFill>
                  <a:schemeClr val="tx2"/>
                </a:solidFill>
              </a:rPr>
              <a:t>Bulboreticular</a:t>
            </a:r>
            <a:r>
              <a:rPr lang="en-US" sz="1800" dirty="0">
                <a:solidFill>
                  <a:schemeClr val="tx2"/>
                </a:solidFill>
              </a:rPr>
              <a:t> </a:t>
            </a:r>
            <a:r>
              <a:rPr lang="en-US" sz="1800" dirty="0" err="1">
                <a:solidFill>
                  <a:schemeClr val="tx2"/>
                </a:solidFill>
              </a:rPr>
              <a:t>Facilitatory</a:t>
            </a:r>
            <a:r>
              <a:rPr lang="en-US" sz="1800" dirty="0">
                <a:solidFill>
                  <a:schemeClr val="tx2"/>
                </a:solidFill>
              </a:rPr>
              <a:t> Area . </a:t>
            </a:r>
          </a:p>
          <a:p>
            <a:pPr lvl="0">
              <a:lnSpc>
                <a:spcPct val="150000"/>
              </a:lnSpc>
            </a:pPr>
            <a:r>
              <a:rPr lang="en-US" sz="1800" b="1" dirty="0">
                <a:solidFill>
                  <a:schemeClr val="accent1">
                    <a:lumMod val="75000"/>
                  </a:schemeClr>
                </a:solidFill>
                <a:latin typeface="+mj-lt"/>
                <a:ea typeface="+mj-ea"/>
                <a:cs typeface="+mj-cs"/>
              </a:rPr>
              <a:t>4-</a:t>
            </a:r>
            <a:r>
              <a:rPr lang="en-US" sz="1800" dirty="0" smtClean="0">
                <a:solidFill>
                  <a:schemeClr val="tx2"/>
                </a:solidFill>
              </a:rPr>
              <a:t> Describe </a:t>
            </a:r>
            <a:r>
              <a:rPr lang="en-US" sz="1800" dirty="0">
                <a:solidFill>
                  <a:schemeClr val="tx2"/>
                </a:solidFill>
              </a:rPr>
              <a:t>how the interaction between the </a:t>
            </a:r>
            <a:r>
              <a:rPr lang="en-US" sz="1800" dirty="0" err="1">
                <a:solidFill>
                  <a:schemeClr val="tx2"/>
                </a:solidFill>
              </a:rPr>
              <a:t>Bulboreticular</a:t>
            </a:r>
            <a:r>
              <a:rPr lang="en-US" sz="1800" dirty="0">
                <a:solidFill>
                  <a:schemeClr val="tx2"/>
                </a:solidFill>
              </a:rPr>
              <a:t> </a:t>
            </a:r>
            <a:r>
              <a:rPr lang="en-US" sz="1800" dirty="0" err="1">
                <a:solidFill>
                  <a:schemeClr val="tx2"/>
                </a:solidFill>
              </a:rPr>
              <a:t>Facilitatory</a:t>
            </a:r>
            <a:r>
              <a:rPr lang="en-US" sz="1800" dirty="0">
                <a:solidFill>
                  <a:schemeClr val="tx2"/>
                </a:solidFill>
              </a:rPr>
              <a:t> Area , Thalamus and Cerebral Cortex </a:t>
            </a:r>
            <a:r>
              <a:rPr lang="en-US" sz="1800" dirty="0" err="1">
                <a:solidFill>
                  <a:schemeClr val="tx2"/>
                </a:solidFill>
              </a:rPr>
              <a:t>subserves</a:t>
            </a:r>
            <a:r>
              <a:rPr lang="en-US" sz="1800" dirty="0">
                <a:solidFill>
                  <a:schemeClr val="tx2"/>
                </a:solidFill>
              </a:rPr>
              <a:t> &amp; sustains consciousness </a:t>
            </a:r>
            <a:endParaRPr lang="en-US" sz="1800" dirty="0" smtClean="0">
              <a:solidFill>
                <a:schemeClr val="tx2"/>
              </a:solidFill>
            </a:endParaRPr>
          </a:p>
          <a:p>
            <a:pPr lvl="0">
              <a:lnSpc>
                <a:spcPct val="150000"/>
              </a:lnSpc>
            </a:pPr>
            <a:r>
              <a:rPr lang="en-US" sz="1800" b="1" dirty="0">
                <a:solidFill>
                  <a:schemeClr val="accent1">
                    <a:lumMod val="75000"/>
                  </a:schemeClr>
                </a:solidFill>
                <a:latin typeface="+mj-lt"/>
                <a:ea typeface="+mj-ea"/>
                <a:cs typeface="+mj-cs"/>
              </a:rPr>
              <a:t>5- </a:t>
            </a:r>
            <a:r>
              <a:rPr lang="en-US" sz="1800" dirty="0" smtClean="0">
                <a:solidFill>
                  <a:schemeClr val="tx2"/>
                </a:solidFill>
              </a:rPr>
              <a:t>Explain </a:t>
            </a:r>
            <a:r>
              <a:rPr lang="en-US" sz="1800" dirty="0">
                <a:solidFill>
                  <a:schemeClr val="tx2"/>
                </a:solidFill>
              </a:rPr>
              <a:t>how a medical person can differentiate between a conscious and unconscious person by means of outward behavior as and physical signs . </a:t>
            </a:r>
            <a:endParaRPr lang="en-US" sz="1800" dirty="0" smtClean="0">
              <a:solidFill>
                <a:schemeClr val="tx2"/>
              </a:solidFill>
            </a:endParaRPr>
          </a:p>
          <a:p>
            <a:pPr lvl="0">
              <a:lnSpc>
                <a:spcPct val="150000"/>
              </a:lnSpc>
            </a:pPr>
            <a:r>
              <a:rPr lang="en-US" sz="1800" b="1" dirty="0">
                <a:solidFill>
                  <a:schemeClr val="accent1">
                    <a:lumMod val="75000"/>
                  </a:schemeClr>
                </a:solidFill>
                <a:latin typeface="+mj-lt"/>
                <a:ea typeface="+mj-ea"/>
                <a:cs typeface="+mj-cs"/>
              </a:rPr>
              <a:t>6-</a:t>
            </a:r>
            <a:r>
              <a:rPr lang="en-US" sz="1800" dirty="0" smtClean="0">
                <a:solidFill>
                  <a:schemeClr val="tx2"/>
                </a:solidFill>
              </a:rPr>
              <a:t> Describe </a:t>
            </a:r>
            <a:r>
              <a:rPr lang="en-US" sz="1800" dirty="0">
                <a:solidFill>
                  <a:schemeClr val="tx2"/>
                </a:solidFill>
              </a:rPr>
              <a:t>the role of EEG and evoked potentials in differentiating between a conscious person , a sleeping person , a comatose patient and brain dead patient </a:t>
            </a:r>
          </a:p>
        </p:txBody>
      </p:sp>
      <p:sp>
        <p:nvSpPr>
          <p:cNvPr id="2" name="Slide Number Placeholder 1"/>
          <p:cNvSpPr>
            <a:spLocks noGrp="1"/>
          </p:cNvSpPr>
          <p:nvPr>
            <p:ph type="sldNum" sz="quarter" idx="12"/>
          </p:nvPr>
        </p:nvSpPr>
        <p:spPr/>
        <p:txBody>
          <a:bodyPr/>
          <a:lstStyle/>
          <a:p>
            <a:fld id="{4929A69E-7D8F-4515-9605-0315ABD4F316}" type="slidenum">
              <a:rPr lang="en-US" smtClean="0"/>
              <a:t>2</a:t>
            </a:fld>
            <a:endParaRPr lang="en-US" dirty="0"/>
          </a:p>
        </p:txBody>
      </p:sp>
    </p:spTree>
    <p:extLst>
      <p:ext uri="{BB962C8B-B14F-4D97-AF65-F5344CB8AC3E}">
        <p14:creationId xmlns:p14="http://schemas.microsoft.com/office/powerpoint/2010/main" val="1805047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What is Consciousness?</a:t>
            </a:r>
          </a:p>
        </p:txBody>
      </p:sp>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4" name="Content Placeholder 3"/>
          <p:cNvSpPr>
            <a:spLocks noGrp="1"/>
          </p:cNvSpPr>
          <p:nvPr>
            <p:ph sz="quarter" idx="1"/>
          </p:nvPr>
        </p:nvSpPr>
        <p:spPr/>
        <p:txBody>
          <a:bodyPr>
            <a:normAutofit/>
          </a:bodyPr>
          <a:lstStyle/>
          <a:p>
            <a:pPr>
              <a:lnSpc>
                <a:spcPct val="150000"/>
              </a:lnSpc>
            </a:pPr>
            <a:r>
              <a:rPr lang="en-US" sz="1800" dirty="0">
                <a:solidFill>
                  <a:schemeClr val="bg1">
                    <a:lumMod val="50000"/>
                  </a:schemeClr>
                </a:solidFill>
              </a:rPr>
              <a:t>It has been defined by psychologists as our awareness of ourselves and our environment.</a:t>
            </a:r>
          </a:p>
          <a:p>
            <a:pPr>
              <a:lnSpc>
                <a:spcPct val="150000"/>
              </a:lnSpc>
            </a:pPr>
            <a:r>
              <a:rPr lang="en-US" sz="1800" dirty="0"/>
              <a:t>Is the brain state in which a person is  being aware of the self and </a:t>
            </a:r>
            <a:r>
              <a:rPr lang="en-US" sz="1800" dirty="0" smtClean="0"/>
              <a:t>surroundings.</a:t>
            </a:r>
            <a:endParaRPr lang="en-US" sz="1800" dirty="0"/>
          </a:p>
          <a:p>
            <a:pPr>
              <a:lnSpc>
                <a:spcPct val="150000"/>
              </a:lnSpc>
            </a:pPr>
            <a:r>
              <a:rPr lang="en-US" sz="1800" dirty="0"/>
              <a:t>It is a product of electrical activity of the </a:t>
            </a:r>
            <a:r>
              <a:rPr lang="en-US" sz="1800" dirty="0" smtClean="0"/>
              <a:t>brain.</a:t>
            </a:r>
            <a:endParaRPr lang="en-US" sz="1800" dirty="0"/>
          </a:p>
          <a:p>
            <a:pPr>
              <a:lnSpc>
                <a:spcPct val="150000"/>
              </a:lnSpc>
            </a:pPr>
            <a:r>
              <a:rPr lang="en-US" sz="1800" dirty="0" smtClean="0"/>
              <a:t>flat </a:t>
            </a:r>
            <a:r>
              <a:rPr lang="en-US" sz="1800" dirty="0"/>
              <a:t>EEG = </a:t>
            </a:r>
            <a:r>
              <a:rPr lang="en-US" sz="1800" dirty="0" smtClean="0"/>
              <a:t>unconscious</a:t>
            </a:r>
            <a:r>
              <a:rPr lang="en-US" sz="1800" dirty="0"/>
              <a:t>.</a:t>
            </a:r>
          </a:p>
          <a:p>
            <a:pPr>
              <a:lnSpc>
                <a:spcPct val="150000"/>
              </a:lnSpc>
            </a:pPr>
            <a:endParaRPr lang="en-US" sz="1800" dirty="0">
              <a:solidFill>
                <a:schemeClr val="bg1">
                  <a:lumMod val="50000"/>
                </a:schemeClr>
              </a:solidFill>
            </a:endParaRPr>
          </a:p>
        </p:txBody>
      </p:sp>
    </p:spTree>
    <p:extLst>
      <p:ext uri="{BB962C8B-B14F-4D97-AF65-F5344CB8AC3E}">
        <p14:creationId xmlns:p14="http://schemas.microsoft.com/office/powerpoint/2010/main" val="2268269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Level of consciousness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sp>
        <p:nvSpPr>
          <p:cNvPr id="5" name="Rectangle 4"/>
          <p:cNvSpPr/>
          <p:nvPr/>
        </p:nvSpPr>
        <p:spPr>
          <a:xfrm>
            <a:off x="3946221" y="1772816"/>
            <a:ext cx="4248472" cy="432048"/>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lvl="0" algn="ctr" rtl="1"/>
            <a:r>
              <a:rPr lang="en-GB" sz="1800">
                <a:solidFill>
                  <a:schemeClr val="bg1"/>
                </a:solidFill>
              </a:rPr>
              <a:t>Leve of consciousness </a:t>
            </a:r>
            <a:endParaRPr lang="ar-SA" sz="1800" dirty="0">
              <a:solidFill>
                <a:schemeClr val="bg1"/>
              </a:solidFill>
            </a:endParaRPr>
          </a:p>
        </p:txBody>
      </p:sp>
      <p:cxnSp>
        <p:nvCxnSpPr>
          <p:cNvPr id="7" name="Straight Connector 6"/>
          <p:cNvCxnSpPr>
            <a:stCxn id="5" idx="2"/>
          </p:cNvCxnSpPr>
          <p:nvPr/>
        </p:nvCxnSpPr>
        <p:spPr>
          <a:xfrm flipH="1">
            <a:off x="6070438" y="2204864"/>
            <a:ext cx="19" cy="216024"/>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a:off x="6070438" y="2420888"/>
            <a:ext cx="432048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1864621" y="2420888"/>
            <a:ext cx="4205817"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a:off x="1864621" y="2420888"/>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a:off x="10390918" y="2420888"/>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p:nvPr/>
        </p:nvCxnSpPr>
        <p:spPr>
          <a:xfrm>
            <a:off x="4646396" y="2420888"/>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p:nvPr/>
        </p:nvCxnSpPr>
        <p:spPr>
          <a:xfrm>
            <a:off x="7494518" y="2420888"/>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9" name="Rectangle 18"/>
          <p:cNvSpPr/>
          <p:nvPr/>
        </p:nvSpPr>
        <p:spPr>
          <a:xfrm>
            <a:off x="585486" y="2708920"/>
            <a:ext cx="2425577" cy="41379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rtl="1"/>
            <a:r>
              <a:rPr lang="en-US" sz="1600" dirty="0" smtClean="0">
                <a:solidFill>
                  <a:schemeClr val="accent2">
                    <a:lumMod val="75000"/>
                  </a:schemeClr>
                </a:solidFill>
              </a:rPr>
              <a:t>Normal consciousness</a:t>
            </a:r>
            <a:endParaRPr lang="ar-SA" sz="1600" dirty="0">
              <a:solidFill>
                <a:schemeClr val="accent2">
                  <a:lumMod val="75000"/>
                </a:schemeClr>
              </a:solidFill>
            </a:endParaRPr>
          </a:p>
        </p:txBody>
      </p:sp>
      <p:sp>
        <p:nvSpPr>
          <p:cNvPr id="21" name="Rectangle 20"/>
          <p:cNvSpPr/>
          <p:nvPr/>
        </p:nvSpPr>
        <p:spPr>
          <a:xfrm>
            <a:off x="3433608" y="2706921"/>
            <a:ext cx="2425577" cy="41379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rtl="1"/>
            <a:r>
              <a:rPr lang="en-US" sz="1600" dirty="0">
                <a:solidFill>
                  <a:schemeClr val="accent2">
                    <a:lumMod val="75000"/>
                  </a:schemeClr>
                </a:solidFill>
              </a:rPr>
              <a:t>Clouded consciousness</a:t>
            </a:r>
          </a:p>
        </p:txBody>
      </p:sp>
      <p:sp>
        <p:nvSpPr>
          <p:cNvPr id="22" name="Rectangle 21"/>
          <p:cNvSpPr/>
          <p:nvPr/>
        </p:nvSpPr>
        <p:spPr>
          <a:xfrm>
            <a:off x="6281730" y="2706922"/>
            <a:ext cx="2425577" cy="41379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rtl="1"/>
            <a:r>
              <a:rPr lang="en-US" sz="1600" dirty="0">
                <a:solidFill>
                  <a:schemeClr val="accent2">
                    <a:lumMod val="75000"/>
                  </a:schemeClr>
                </a:solidFill>
              </a:rPr>
              <a:t>Sleep</a:t>
            </a:r>
          </a:p>
        </p:txBody>
      </p:sp>
      <p:sp>
        <p:nvSpPr>
          <p:cNvPr id="23" name="Rectangle 22"/>
          <p:cNvSpPr/>
          <p:nvPr/>
        </p:nvSpPr>
        <p:spPr>
          <a:xfrm>
            <a:off x="9129852" y="2706921"/>
            <a:ext cx="2425577" cy="41379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rtl="1"/>
            <a:r>
              <a:rPr lang="en-US" sz="1600" dirty="0" smtClean="0">
                <a:solidFill>
                  <a:schemeClr val="accent2">
                    <a:lumMod val="75000"/>
                  </a:schemeClr>
                </a:solidFill>
              </a:rPr>
              <a:t>Coma</a:t>
            </a:r>
            <a:endParaRPr lang="en-US" sz="1600" dirty="0">
              <a:solidFill>
                <a:schemeClr val="accent2">
                  <a:lumMod val="75000"/>
                </a:schemeClr>
              </a:solidFill>
            </a:endParaRPr>
          </a:p>
        </p:txBody>
      </p:sp>
      <p:sp>
        <p:nvSpPr>
          <p:cNvPr id="24" name="Rectangle 23"/>
          <p:cNvSpPr/>
          <p:nvPr/>
        </p:nvSpPr>
        <p:spPr>
          <a:xfrm>
            <a:off x="585486" y="3212976"/>
            <a:ext cx="2425577" cy="208823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l"/>
            <a:r>
              <a:rPr lang="en-US" sz="1600" dirty="0" smtClean="0">
                <a:solidFill>
                  <a:schemeClr val="tx1"/>
                </a:solidFill>
              </a:rPr>
              <a:t>State of normal arousal , being fully awake and aware of the self  and surroundings.</a:t>
            </a:r>
          </a:p>
          <a:p>
            <a:pPr lvl="0" algn="l"/>
            <a:endParaRPr lang="en-US" sz="1600" dirty="0" smtClean="0">
              <a:solidFill>
                <a:schemeClr val="tx1"/>
              </a:solidFill>
            </a:endParaRPr>
          </a:p>
          <a:p>
            <a:pPr algn="ctr"/>
            <a:r>
              <a:rPr lang="en-US" sz="1400" dirty="0" err="1">
                <a:solidFill>
                  <a:srgbClr val="00B050"/>
                </a:solidFill>
              </a:rPr>
              <a:t>Arousable</a:t>
            </a:r>
            <a:r>
              <a:rPr lang="en-US" sz="1400" dirty="0">
                <a:solidFill>
                  <a:srgbClr val="00B050"/>
                </a:solidFill>
              </a:rPr>
              <a:t> </a:t>
            </a:r>
            <a:r>
              <a:rPr lang="ar-SA" sz="1400" dirty="0">
                <a:solidFill>
                  <a:srgbClr val="00B050"/>
                </a:solidFill>
                <a:latin typeface="Calibri" panose="020F0502020204030204" pitchFamily="34" charset="0"/>
                <a:cs typeface="Calibri" panose="020F0502020204030204" pitchFamily="34" charset="0"/>
              </a:rPr>
              <a:t>لازم يكون </a:t>
            </a:r>
          </a:p>
          <a:p>
            <a:pPr algn="ctr"/>
            <a:r>
              <a:rPr lang="ar-SA" sz="1400" dirty="0">
                <a:solidFill>
                  <a:srgbClr val="00B050"/>
                </a:solidFill>
                <a:latin typeface="Calibri" panose="020F0502020204030204" pitchFamily="34" charset="0"/>
                <a:cs typeface="Calibri" panose="020F0502020204030204" pitchFamily="34" charset="0"/>
              </a:rPr>
              <a:t>ويقدر يسوي ردة فعل </a:t>
            </a:r>
            <a:r>
              <a:rPr lang="ar-SA" sz="1400" dirty="0" err="1">
                <a:solidFill>
                  <a:srgbClr val="00B050"/>
                </a:solidFill>
                <a:latin typeface="Calibri" panose="020F0502020204030204" pitchFamily="34" charset="0"/>
                <a:cs typeface="Calibri" panose="020F0502020204030204" pitchFamily="34" charset="0"/>
              </a:rPr>
              <a:t>للاشياء</a:t>
            </a:r>
            <a:r>
              <a:rPr lang="ar-SA" sz="1400" dirty="0">
                <a:solidFill>
                  <a:srgbClr val="00B050"/>
                </a:solidFill>
                <a:latin typeface="Calibri" panose="020F0502020204030204" pitchFamily="34" charset="0"/>
                <a:cs typeface="Calibri" panose="020F0502020204030204" pitchFamily="34" charset="0"/>
              </a:rPr>
              <a:t> اللي حوله </a:t>
            </a:r>
            <a:endParaRPr lang="en-US" sz="1400" dirty="0">
              <a:solidFill>
                <a:srgbClr val="00B050"/>
              </a:solidFill>
              <a:latin typeface="Calibri" panose="020F0502020204030204" pitchFamily="34" charset="0"/>
              <a:cs typeface="Calibri" panose="020F0502020204030204" pitchFamily="34" charset="0"/>
            </a:endParaRPr>
          </a:p>
        </p:txBody>
      </p:sp>
      <p:sp>
        <p:nvSpPr>
          <p:cNvPr id="25" name="Rectangle 24"/>
          <p:cNvSpPr/>
          <p:nvPr/>
        </p:nvSpPr>
        <p:spPr>
          <a:xfrm>
            <a:off x="3433607" y="3212976"/>
            <a:ext cx="2425577" cy="208823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rtl="1"/>
            <a:r>
              <a:rPr lang="en-US" sz="1600" dirty="0">
                <a:solidFill>
                  <a:schemeClr val="tx1"/>
                </a:solidFill>
              </a:rPr>
              <a:t>person conscious but mentally confused .</a:t>
            </a:r>
          </a:p>
          <a:p>
            <a:pPr lvl="0" rtl="1"/>
            <a:r>
              <a:rPr lang="en-US" sz="1600" dirty="0" err="1">
                <a:solidFill>
                  <a:schemeClr val="bg2">
                    <a:lumMod val="75000"/>
                  </a:schemeClr>
                </a:solidFill>
              </a:rPr>
              <a:t>Eg</a:t>
            </a:r>
            <a:r>
              <a:rPr lang="en-US" sz="1600" dirty="0">
                <a:solidFill>
                  <a:schemeClr val="bg2">
                    <a:lumMod val="75000"/>
                  </a:schemeClr>
                </a:solidFill>
              </a:rPr>
              <a:t>:</a:t>
            </a:r>
          </a:p>
          <a:p>
            <a:pPr lvl="0" rtl="1"/>
            <a:r>
              <a:rPr lang="en-US" sz="1600" dirty="0">
                <a:solidFill>
                  <a:schemeClr val="bg2">
                    <a:lumMod val="75000"/>
                  </a:schemeClr>
                </a:solidFill>
              </a:rPr>
              <a:t>- drug or alcohol intoxication</a:t>
            </a:r>
          </a:p>
          <a:p>
            <a:pPr lvl="0" rtl="1"/>
            <a:r>
              <a:rPr lang="en-US" sz="1600" dirty="0">
                <a:solidFill>
                  <a:schemeClr val="bg2">
                    <a:lumMod val="75000"/>
                  </a:schemeClr>
                </a:solidFill>
              </a:rPr>
              <a:t>- High fever Associated</a:t>
            </a:r>
            <a:r>
              <a:rPr lang="en-GB" sz="1600" dirty="0">
                <a:solidFill>
                  <a:schemeClr val="bg2">
                    <a:lumMod val="75000"/>
                  </a:schemeClr>
                </a:solidFill>
              </a:rPr>
              <a:t> with </a:t>
            </a:r>
            <a:r>
              <a:rPr lang="en-US" sz="1600" dirty="0">
                <a:solidFill>
                  <a:schemeClr val="bg2">
                    <a:lumMod val="75000"/>
                  </a:schemeClr>
                </a:solidFill>
              </a:rPr>
              <a:t>malaria or septicemia ,Dementia …etc. </a:t>
            </a:r>
            <a:endParaRPr lang="ar-SA" sz="1600" dirty="0">
              <a:solidFill>
                <a:schemeClr val="bg2">
                  <a:lumMod val="75000"/>
                </a:schemeClr>
              </a:solidFill>
            </a:endParaRPr>
          </a:p>
        </p:txBody>
      </p:sp>
      <p:sp>
        <p:nvSpPr>
          <p:cNvPr id="26" name="Rectangle 25"/>
          <p:cNvSpPr/>
          <p:nvPr/>
        </p:nvSpPr>
        <p:spPr>
          <a:xfrm>
            <a:off x="6281730" y="3215856"/>
            <a:ext cx="2425577" cy="208823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rtl="1"/>
            <a:r>
              <a:rPr lang="en-US" sz="1600" dirty="0"/>
              <a:t>person unconscious in relation to the external world &amp; surroundings but is </a:t>
            </a:r>
            <a:r>
              <a:rPr lang="en-US" sz="1600" dirty="0" err="1"/>
              <a:t>arousable</a:t>
            </a:r>
            <a:r>
              <a:rPr lang="en-US" sz="1600" dirty="0"/>
              <a:t>  ( can be aroused ). </a:t>
            </a:r>
            <a:endParaRPr lang="ar-SA" sz="1600" dirty="0"/>
          </a:p>
        </p:txBody>
      </p:sp>
      <p:sp>
        <p:nvSpPr>
          <p:cNvPr id="27" name="Rectangle 26"/>
          <p:cNvSpPr/>
          <p:nvPr/>
        </p:nvSpPr>
        <p:spPr>
          <a:xfrm>
            <a:off x="9129851" y="3213233"/>
            <a:ext cx="2425577" cy="208823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rtl="1"/>
            <a:r>
              <a:rPr lang="en-US" sz="1600" dirty="0"/>
              <a:t>person unconscious and not </a:t>
            </a:r>
            <a:r>
              <a:rPr lang="en-US" sz="1600" dirty="0" err="1"/>
              <a:t>arousable</a:t>
            </a:r>
            <a:r>
              <a:rPr lang="en-US" sz="1600" dirty="0"/>
              <a:t>.</a:t>
            </a:r>
            <a:endParaRPr lang="ar-SA" sz="1600" dirty="0"/>
          </a:p>
        </p:txBody>
      </p:sp>
    </p:spTree>
    <p:extLst>
      <p:ext uri="{BB962C8B-B14F-4D97-AF65-F5344CB8AC3E}">
        <p14:creationId xmlns:p14="http://schemas.microsoft.com/office/powerpoint/2010/main" val="3117809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Brain structures involved in the conscious state</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sp>
        <p:nvSpPr>
          <p:cNvPr id="4" name="Content Placeholder 3"/>
          <p:cNvSpPr>
            <a:spLocks noGrp="1"/>
          </p:cNvSpPr>
          <p:nvPr>
            <p:ph sz="quarter" idx="1"/>
          </p:nvPr>
        </p:nvSpPr>
        <p:spPr>
          <a:xfrm>
            <a:off x="609461" y="1219200"/>
            <a:ext cx="5340936" cy="4937760"/>
          </a:xfrm>
        </p:spPr>
        <p:txBody>
          <a:bodyPr/>
          <a:lstStyle/>
          <a:p>
            <a:r>
              <a:rPr lang="en-GB" sz="1600" dirty="0">
                <a:solidFill>
                  <a:schemeClr val="accent2">
                    <a:lumMod val="75000"/>
                  </a:schemeClr>
                </a:solidFill>
              </a:rPr>
              <a:t>Reticular formation:</a:t>
            </a:r>
          </a:p>
          <a:p>
            <a:pPr marL="590520" lvl="2" indent="-285750">
              <a:lnSpc>
                <a:spcPct val="150000"/>
              </a:lnSpc>
            </a:pPr>
            <a:r>
              <a:rPr lang="en-US" sz="1400" dirty="0"/>
              <a:t>Set of interconnected nuclei that are located throughout the </a:t>
            </a:r>
            <a:r>
              <a:rPr lang="en-US" sz="1400" b="1" dirty="0"/>
              <a:t>brainstem</a:t>
            </a:r>
            <a:r>
              <a:rPr lang="en-US" sz="1400" dirty="0"/>
              <a:t> (</a:t>
            </a:r>
            <a:r>
              <a:rPr lang="en-GB" sz="1400" dirty="0"/>
              <a:t>Pons, Midbrain, Upper medulla</a:t>
            </a:r>
            <a:r>
              <a:rPr lang="en-US" sz="1400" dirty="0"/>
              <a:t>), and the </a:t>
            </a:r>
            <a:r>
              <a:rPr lang="en-US" sz="1400" b="1" dirty="0"/>
              <a:t>thalamus.</a:t>
            </a:r>
          </a:p>
          <a:p>
            <a:pPr marL="590520" lvl="2" indent="-285750">
              <a:lnSpc>
                <a:spcPct val="150000"/>
              </a:lnSpc>
            </a:pPr>
            <a:r>
              <a:rPr lang="en-US" sz="1400" b="1" dirty="0">
                <a:solidFill>
                  <a:schemeClr val="bg2">
                    <a:lumMod val="50000"/>
                  </a:schemeClr>
                </a:solidFill>
              </a:rPr>
              <a:t>Role in:</a:t>
            </a:r>
            <a:r>
              <a:rPr lang="en-US" sz="1400" dirty="0">
                <a:solidFill>
                  <a:schemeClr val="bg2">
                    <a:lumMod val="50000"/>
                  </a:schemeClr>
                </a:solidFill>
              </a:rPr>
              <a:t> </a:t>
            </a:r>
            <a:r>
              <a:rPr lang="en-US" sz="1400" dirty="0"/>
              <a:t>behavioral arousal and consciousness ( sleep\ awake cycle). </a:t>
            </a:r>
          </a:p>
          <a:p>
            <a:pPr marL="590520" lvl="2" indent="-285750">
              <a:lnSpc>
                <a:spcPct val="150000"/>
              </a:lnSpc>
            </a:pPr>
            <a:r>
              <a:rPr lang="en-US" sz="1400" dirty="0"/>
              <a:t>Connect the brainstem to the cerebral cortex</a:t>
            </a:r>
            <a:r>
              <a:rPr lang="en-US" sz="1400" dirty="0" smtClean="0"/>
              <a:t>.</a:t>
            </a:r>
          </a:p>
          <a:p>
            <a:pPr marL="590520" lvl="2" indent="-285750">
              <a:lnSpc>
                <a:spcPct val="150000"/>
              </a:lnSpc>
            </a:pPr>
            <a:endParaRPr lang="en-US" sz="1400" dirty="0"/>
          </a:p>
          <a:p>
            <a:pPr marL="304770" lvl="1">
              <a:spcBef>
                <a:spcPts val="667"/>
              </a:spcBef>
              <a:buClr>
                <a:schemeClr val="accent1"/>
              </a:buClr>
            </a:pPr>
            <a:r>
              <a:rPr lang="en-US" sz="1600" dirty="0">
                <a:solidFill>
                  <a:schemeClr val="accent2">
                    <a:lumMod val="75000"/>
                  </a:schemeClr>
                </a:solidFill>
              </a:rPr>
              <a:t>It consist of 3 parts:</a:t>
            </a:r>
          </a:p>
          <a:p>
            <a:pPr marL="965149" lvl="2" indent="-457200">
              <a:buFont typeface="+mj-lt"/>
              <a:buAutoNum type="arabicPeriod"/>
            </a:pPr>
            <a:r>
              <a:rPr lang="en-GB" sz="1600" dirty="0"/>
              <a:t>Lateral Reticular Formation.</a:t>
            </a:r>
          </a:p>
          <a:p>
            <a:pPr marL="965149" lvl="2" indent="-457200">
              <a:buFont typeface="+mj-lt"/>
              <a:buAutoNum type="arabicPeriod"/>
            </a:pPr>
            <a:r>
              <a:rPr lang="en-GB" sz="1600" dirty="0" err="1"/>
              <a:t>Paramedian</a:t>
            </a:r>
            <a:r>
              <a:rPr lang="en-GB" sz="1600" dirty="0"/>
              <a:t> Reticular Formation.</a:t>
            </a:r>
            <a:endParaRPr lang="en-US" sz="1600" dirty="0"/>
          </a:p>
          <a:p>
            <a:pPr marL="965149" lvl="2" indent="-457200">
              <a:buFont typeface="+mj-lt"/>
              <a:buAutoNum type="arabicPeriod"/>
            </a:pPr>
            <a:r>
              <a:rPr lang="en-GB" sz="1600" dirty="0"/>
              <a:t>Raphe nuclei (Median RF).</a:t>
            </a:r>
            <a:endParaRPr lang="en-US" sz="1600" dirty="0"/>
          </a:p>
          <a:p>
            <a:endParaRPr lang="en-US" dirty="0"/>
          </a:p>
        </p:txBody>
      </p:sp>
      <p:cxnSp>
        <p:nvCxnSpPr>
          <p:cNvPr id="6" name="Straight Connector 5"/>
          <p:cNvCxnSpPr>
            <a:stCxn id="2" idx="2"/>
          </p:cNvCxnSpPr>
          <p:nvPr/>
        </p:nvCxnSpPr>
        <p:spPr>
          <a:xfrm flipH="1">
            <a:off x="6094412" y="1143000"/>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grpSp>
        <p:nvGrpSpPr>
          <p:cNvPr id="8" name="Group 7"/>
          <p:cNvGrpSpPr/>
          <p:nvPr/>
        </p:nvGrpSpPr>
        <p:grpSpPr>
          <a:xfrm>
            <a:off x="6355749" y="1688308"/>
            <a:ext cx="4836899" cy="4247312"/>
            <a:chOff x="6657799" y="1413355"/>
            <a:chExt cx="3494118" cy="4247312"/>
          </a:xfrm>
        </p:grpSpPr>
        <p:sp>
          <p:nvSpPr>
            <p:cNvPr id="9" name="Freeform 8"/>
            <p:cNvSpPr/>
            <p:nvPr/>
          </p:nvSpPr>
          <p:spPr>
            <a:xfrm>
              <a:off x="7365683" y="3537012"/>
              <a:ext cx="464372" cy="1769712"/>
            </a:xfrm>
            <a:custGeom>
              <a:avLst/>
              <a:gdLst>
                <a:gd name="connsiteX0" fmla="*/ 0 w 464372"/>
                <a:gd name="connsiteY0" fmla="*/ 0 h 1769712"/>
                <a:gd name="connsiteX1" fmla="*/ 232186 w 464372"/>
                <a:gd name="connsiteY1" fmla="*/ 0 h 1769712"/>
                <a:gd name="connsiteX2" fmla="*/ 232186 w 464372"/>
                <a:gd name="connsiteY2" fmla="*/ 1769712 h 1769712"/>
                <a:gd name="connsiteX3" fmla="*/ 464372 w 464372"/>
                <a:gd name="connsiteY3" fmla="*/ 1769712 h 1769712"/>
              </a:gdLst>
              <a:ahLst/>
              <a:cxnLst>
                <a:cxn ang="0">
                  <a:pos x="connsiteX0" y="connsiteY0"/>
                </a:cxn>
                <a:cxn ang="0">
                  <a:pos x="connsiteX1" y="connsiteY1"/>
                </a:cxn>
                <a:cxn ang="0">
                  <a:pos x="connsiteX2" y="connsiteY2"/>
                </a:cxn>
                <a:cxn ang="0">
                  <a:pos x="connsiteX3" y="connsiteY3"/>
                </a:cxn>
              </a:cxnLst>
              <a:rect l="l" t="t" r="r" b="b"/>
              <a:pathLst>
                <a:path w="464372" h="1769712">
                  <a:moveTo>
                    <a:pt x="0" y="0"/>
                  </a:moveTo>
                  <a:lnTo>
                    <a:pt x="232186" y="0"/>
                  </a:lnTo>
                  <a:lnTo>
                    <a:pt x="232186" y="1769712"/>
                  </a:lnTo>
                  <a:lnTo>
                    <a:pt x="464372" y="1769712"/>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99145" tIns="839115" rIns="199146" bIns="839116" numCol="1" spcCol="1270" anchor="ctr" anchorCtr="0">
              <a:noAutofit/>
            </a:bodyPr>
            <a:lstStyle/>
            <a:p>
              <a:pPr lvl="0" algn="ctr" defTabSz="800100">
                <a:lnSpc>
                  <a:spcPct val="90000"/>
                </a:lnSpc>
                <a:spcBef>
                  <a:spcPct val="0"/>
                </a:spcBef>
                <a:spcAft>
                  <a:spcPct val="35000"/>
                </a:spcAft>
              </a:pPr>
              <a:endParaRPr lang="en-US" sz="1800" kern="1200"/>
            </a:p>
          </p:txBody>
        </p:sp>
        <p:sp>
          <p:nvSpPr>
            <p:cNvPr id="10" name="Freeform 9"/>
            <p:cNvSpPr/>
            <p:nvPr/>
          </p:nvSpPr>
          <p:spPr>
            <a:xfrm>
              <a:off x="7365683" y="3537012"/>
              <a:ext cx="464372" cy="884856"/>
            </a:xfrm>
            <a:custGeom>
              <a:avLst/>
              <a:gdLst>
                <a:gd name="connsiteX0" fmla="*/ 0 w 464372"/>
                <a:gd name="connsiteY0" fmla="*/ 0 h 884856"/>
                <a:gd name="connsiteX1" fmla="*/ 232186 w 464372"/>
                <a:gd name="connsiteY1" fmla="*/ 0 h 884856"/>
                <a:gd name="connsiteX2" fmla="*/ 232186 w 464372"/>
                <a:gd name="connsiteY2" fmla="*/ 884856 h 884856"/>
                <a:gd name="connsiteX3" fmla="*/ 464372 w 464372"/>
                <a:gd name="connsiteY3" fmla="*/ 884856 h 884856"/>
              </a:gdLst>
              <a:ahLst/>
              <a:cxnLst>
                <a:cxn ang="0">
                  <a:pos x="connsiteX0" y="connsiteY0"/>
                </a:cxn>
                <a:cxn ang="0">
                  <a:pos x="connsiteX1" y="connsiteY1"/>
                </a:cxn>
                <a:cxn ang="0">
                  <a:pos x="connsiteX2" y="connsiteY2"/>
                </a:cxn>
                <a:cxn ang="0">
                  <a:pos x="connsiteX3" y="connsiteY3"/>
                </a:cxn>
              </a:cxnLst>
              <a:rect l="l" t="t" r="r" b="b"/>
              <a:pathLst>
                <a:path w="464372" h="884856">
                  <a:moveTo>
                    <a:pt x="0" y="0"/>
                  </a:moveTo>
                  <a:lnTo>
                    <a:pt x="232186" y="0"/>
                  </a:lnTo>
                  <a:lnTo>
                    <a:pt x="232186" y="884856"/>
                  </a:lnTo>
                  <a:lnTo>
                    <a:pt x="464372" y="884856"/>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19903" tIns="417445" rIns="219904" bIns="417446" numCol="1" spcCol="1270" anchor="ctr" anchorCtr="0">
              <a:noAutofit/>
            </a:bodyPr>
            <a:lstStyle/>
            <a:p>
              <a:pPr lvl="0" algn="ctr" defTabSz="800100">
                <a:lnSpc>
                  <a:spcPct val="90000"/>
                </a:lnSpc>
                <a:spcBef>
                  <a:spcPct val="0"/>
                </a:spcBef>
                <a:spcAft>
                  <a:spcPct val="35000"/>
                </a:spcAft>
              </a:pPr>
              <a:endParaRPr lang="en-US" sz="1800" kern="1200"/>
            </a:p>
          </p:txBody>
        </p:sp>
        <p:sp>
          <p:nvSpPr>
            <p:cNvPr id="11" name="Freeform 10"/>
            <p:cNvSpPr/>
            <p:nvPr/>
          </p:nvSpPr>
          <p:spPr>
            <a:xfrm>
              <a:off x="7365683" y="3491291"/>
              <a:ext cx="464372" cy="91440"/>
            </a:xfrm>
            <a:custGeom>
              <a:avLst/>
              <a:gdLst>
                <a:gd name="connsiteX0" fmla="*/ 0 w 464372"/>
                <a:gd name="connsiteY0" fmla="*/ 45720 h 91440"/>
                <a:gd name="connsiteX1" fmla="*/ 464372 w 464372"/>
                <a:gd name="connsiteY1" fmla="*/ 45720 h 91440"/>
              </a:gdLst>
              <a:ahLst/>
              <a:cxnLst>
                <a:cxn ang="0">
                  <a:pos x="connsiteX0" y="connsiteY0"/>
                </a:cxn>
                <a:cxn ang="0">
                  <a:pos x="connsiteX1" y="connsiteY1"/>
                </a:cxn>
              </a:cxnLst>
              <a:rect l="l" t="t" r="r" b="b"/>
              <a:pathLst>
                <a:path w="464372" h="91440">
                  <a:moveTo>
                    <a:pt x="0" y="45720"/>
                  </a:moveTo>
                  <a:lnTo>
                    <a:pt x="464372" y="45720"/>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33277" tIns="34111" rIns="233277" bIns="34111" numCol="1" spcCol="1270" anchor="ctr" anchorCtr="0">
              <a:noAutofit/>
            </a:bodyPr>
            <a:lstStyle/>
            <a:p>
              <a:pPr lvl="0" algn="ctr" defTabSz="800100">
                <a:lnSpc>
                  <a:spcPct val="90000"/>
                </a:lnSpc>
                <a:spcBef>
                  <a:spcPct val="0"/>
                </a:spcBef>
                <a:spcAft>
                  <a:spcPct val="35000"/>
                </a:spcAft>
              </a:pPr>
              <a:endParaRPr lang="en-US" sz="1800" kern="1200"/>
            </a:p>
          </p:txBody>
        </p:sp>
        <p:sp>
          <p:nvSpPr>
            <p:cNvPr id="12" name="Freeform 11"/>
            <p:cNvSpPr/>
            <p:nvPr/>
          </p:nvSpPr>
          <p:spPr>
            <a:xfrm>
              <a:off x="7365683" y="2652155"/>
              <a:ext cx="464372" cy="884856"/>
            </a:xfrm>
            <a:custGeom>
              <a:avLst/>
              <a:gdLst>
                <a:gd name="connsiteX0" fmla="*/ 0 w 464372"/>
                <a:gd name="connsiteY0" fmla="*/ 884856 h 884856"/>
                <a:gd name="connsiteX1" fmla="*/ 232186 w 464372"/>
                <a:gd name="connsiteY1" fmla="*/ 884856 h 884856"/>
                <a:gd name="connsiteX2" fmla="*/ 232186 w 464372"/>
                <a:gd name="connsiteY2" fmla="*/ 0 h 884856"/>
                <a:gd name="connsiteX3" fmla="*/ 464372 w 464372"/>
                <a:gd name="connsiteY3" fmla="*/ 0 h 884856"/>
              </a:gdLst>
              <a:ahLst/>
              <a:cxnLst>
                <a:cxn ang="0">
                  <a:pos x="connsiteX0" y="connsiteY0"/>
                </a:cxn>
                <a:cxn ang="0">
                  <a:pos x="connsiteX1" y="connsiteY1"/>
                </a:cxn>
                <a:cxn ang="0">
                  <a:pos x="connsiteX2" y="connsiteY2"/>
                </a:cxn>
                <a:cxn ang="0">
                  <a:pos x="connsiteX3" y="connsiteY3"/>
                </a:cxn>
              </a:cxnLst>
              <a:rect l="l" t="t" r="r" b="b"/>
              <a:pathLst>
                <a:path w="464372" h="884856">
                  <a:moveTo>
                    <a:pt x="0" y="884856"/>
                  </a:moveTo>
                  <a:lnTo>
                    <a:pt x="232186" y="884856"/>
                  </a:lnTo>
                  <a:lnTo>
                    <a:pt x="232186" y="0"/>
                  </a:lnTo>
                  <a:lnTo>
                    <a:pt x="464372" y="0"/>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19903" tIns="417446" rIns="219904" bIns="417445" numCol="1" spcCol="1270" anchor="ctr" anchorCtr="0">
              <a:noAutofit/>
            </a:bodyPr>
            <a:lstStyle/>
            <a:p>
              <a:pPr lvl="0" algn="ctr" defTabSz="800100">
                <a:lnSpc>
                  <a:spcPct val="90000"/>
                </a:lnSpc>
                <a:spcBef>
                  <a:spcPct val="0"/>
                </a:spcBef>
                <a:spcAft>
                  <a:spcPct val="35000"/>
                </a:spcAft>
              </a:pPr>
              <a:endParaRPr lang="en-US" sz="1800" kern="1200"/>
            </a:p>
          </p:txBody>
        </p:sp>
        <p:sp>
          <p:nvSpPr>
            <p:cNvPr id="13" name="Freeform 12"/>
            <p:cNvSpPr/>
            <p:nvPr/>
          </p:nvSpPr>
          <p:spPr>
            <a:xfrm>
              <a:off x="7365683" y="1767299"/>
              <a:ext cx="464372" cy="1769712"/>
            </a:xfrm>
            <a:custGeom>
              <a:avLst/>
              <a:gdLst>
                <a:gd name="connsiteX0" fmla="*/ 0 w 464372"/>
                <a:gd name="connsiteY0" fmla="*/ 1769712 h 1769712"/>
                <a:gd name="connsiteX1" fmla="*/ 232186 w 464372"/>
                <a:gd name="connsiteY1" fmla="*/ 1769712 h 1769712"/>
                <a:gd name="connsiteX2" fmla="*/ 232186 w 464372"/>
                <a:gd name="connsiteY2" fmla="*/ 0 h 1769712"/>
                <a:gd name="connsiteX3" fmla="*/ 464372 w 464372"/>
                <a:gd name="connsiteY3" fmla="*/ 0 h 1769712"/>
              </a:gdLst>
              <a:ahLst/>
              <a:cxnLst>
                <a:cxn ang="0">
                  <a:pos x="connsiteX0" y="connsiteY0"/>
                </a:cxn>
                <a:cxn ang="0">
                  <a:pos x="connsiteX1" y="connsiteY1"/>
                </a:cxn>
                <a:cxn ang="0">
                  <a:pos x="connsiteX2" y="connsiteY2"/>
                </a:cxn>
                <a:cxn ang="0">
                  <a:pos x="connsiteX3" y="connsiteY3"/>
                </a:cxn>
              </a:cxnLst>
              <a:rect l="l" t="t" r="r" b="b"/>
              <a:pathLst>
                <a:path w="464372" h="1769712">
                  <a:moveTo>
                    <a:pt x="0" y="1769712"/>
                  </a:moveTo>
                  <a:lnTo>
                    <a:pt x="232186" y="1769712"/>
                  </a:lnTo>
                  <a:lnTo>
                    <a:pt x="232186" y="0"/>
                  </a:lnTo>
                  <a:lnTo>
                    <a:pt x="464372" y="0"/>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99145" tIns="839116" rIns="199146" bIns="839115" numCol="1" spcCol="1270" anchor="ctr" anchorCtr="0">
              <a:noAutofit/>
            </a:bodyPr>
            <a:lstStyle/>
            <a:p>
              <a:pPr lvl="0" algn="ctr" defTabSz="800100">
                <a:lnSpc>
                  <a:spcPct val="90000"/>
                </a:lnSpc>
                <a:spcBef>
                  <a:spcPct val="0"/>
                </a:spcBef>
                <a:spcAft>
                  <a:spcPct val="35000"/>
                </a:spcAft>
              </a:pPr>
              <a:endParaRPr lang="en-US" sz="1800" kern="1200"/>
            </a:p>
          </p:txBody>
        </p:sp>
        <p:sp>
          <p:nvSpPr>
            <p:cNvPr id="14" name="Freeform 13"/>
            <p:cNvSpPr/>
            <p:nvPr/>
          </p:nvSpPr>
          <p:spPr>
            <a:xfrm rot="16200000">
              <a:off x="4888086" y="3183068"/>
              <a:ext cx="4247311" cy="707885"/>
            </a:xfrm>
            <a:custGeom>
              <a:avLst/>
              <a:gdLst>
                <a:gd name="connsiteX0" fmla="*/ 0 w 3725710"/>
                <a:gd name="connsiteY0" fmla="*/ 0 h 707885"/>
                <a:gd name="connsiteX1" fmla="*/ 3725710 w 3725710"/>
                <a:gd name="connsiteY1" fmla="*/ 0 h 707885"/>
                <a:gd name="connsiteX2" fmla="*/ 3725710 w 3725710"/>
                <a:gd name="connsiteY2" fmla="*/ 707885 h 707885"/>
                <a:gd name="connsiteX3" fmla="*/ 0 w 3725710"/>
                <a:gd name="connsiteY3" fmla="*/ 707885 h 707885"/>
                <a:gd name="connsiteX4" fmla="*/ 0 w 3725710"/>
                <a:gd name="connsiteY4" fmla="*/ 0 h 707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5710" h="707885">
                  <a:moveTo>
                    <a:pt x="0" y="0"/>
                  </a:moveTo>
                  <a:lnTo>
                    <a:pt x="3725710" y="0"/>
                  </a:lnTo>
                  <a:lnTo>
                    <a:pt x="3725710" y="707885"/>
                  </a:lnTo>
                  <a:lnTo>
                    <a:pt x="0" y="707885"/>
                  </a:lnTo>
                  <a:lnTo>
                    <a:pt x="0" y="0"/>
                  </a:lnTo>
                  <a:close/>
                </a:path>
              </a:pathLst>
            </a:custGeom>
            <a:solidFill>
              <a:schemeClr val="accent2">
                <a:lumMod val="40000"/>
                <a:lumOff val="60000"/>
              </a:schemeClr>
            </a:solid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429" tIns="11429"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Brain structures involved in the conscious state</a:t>
              </a:r>
              <a:endParaRPr lang="en-US" sz="1800" kern="1200" dirty="0">
                <a:solidFill>
                  <a:schemeClr val="bg1"/>
                </a:solidFill>
              </a:endParaRPr>
            </a:p>
          </p:txBody>
        </p:sp>
        <p:sp>
          <p:nvSpPr>
            <p:cNvPr id="15" name="Freeform 14"/>
            <p:cNvSpPr/>
            <p:nvPr/>
          </p:nvSpPr>
          <p:spPr>
            <a:xfrm>
              <a:off x="7830055" y="1413356"/>
              <a:ext cx="2321862" cy="707885"/>
            </a:xfrm>
            <a:custGeom>
              <a:avLst/>
              <a:gdLst>
                <a:gd name="connsiteX0" fmla="*/ 0 w 2321862"/>
                <a:gd name="connsiteY0" fmla="*/ 0 h 707885"/>
                <a:gd name="connsiteX1" fmla="*/ 2321862 w 2321862"/>
                <a:gd name="connsiteY1" fmla="*/ 0 h 707885"/>
                <a:gd name="connsiteX2" fmla="*/ 2321862 w 2321862"/>
                <a:gd name="connsiteY2" fmla="*/ 707885 h 707885"/>
                <a:gd name="connsiteX3" fmla="*/ 0 w 2321862"/>
                <a:gd name="connsiteY3" fmla="*/ 707885 h 707885"/>
                <a:gd name="connsiteX4" fmla="*/ 0 w 2321862"/>
                <a:gd name="connsiteY4" fmla="*/ 0 h 707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862" h="707885">
                  <a:moveTo>
                    <a:pt x="0" y="0"/>
                  </a:moveTo>
                  <a:lnTo>
                    <a:pt x="2321862" y="0"/>
                  </a:lnTo>
                  <a:lnTo>
                    <a:pt x="2321862" y="707885"/>
                  </a:lnTo>
                  <a:lnTo>
                    <a:pt x="0" y="707885"/>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en-GB" sz="1800" b="0" kern="1200" dirty="0" smtClean="0">
                  <a:solidFill>
                    <a:schemeClr val="accent2">
                      <a:lumMod val="75000"/>
                    </a:schemeClr>
                  </a:solidFill>
                </a:rPr>
                <a:t>Brain stem Reticular formation</a:t>
              </a:r>
              <a:endParaRPr lang="en-US" sz="1800" kern="1200" dirty="0">
                <a:solidFill>
                  <a:schemeClr val="accent2">
                    <a:lumMod val="75000"/>
                  </a:schemeClr>
                </a:solidFill>
              </a:endParaRPr>
            </a:p>
          </p:txBody>
        </p:sp>
        <p:sp>
          <p:nvSpPr>
            <p:cNvPr id="16" name="Freeform 15"/>
            <p:cNvSpPr/>
            <p:nvPr/>
          </p:nvSpPr>
          <p:spPr>
            <a:xfrm>
              <a:off x="7830055" y="2298213"/>
              <a:ext cx="2321862" cy="707885"/>
            </a:xfrm>
            <a:custGeom>
              <a:avLst/>
              <a:gdLst>
                <a:gd name="connsiteX0" fmla="*/ 0 w 2321862"/>
                <a:gd name="connsiteY0" fmla="*/ 0 h 707885"/>
                <a:gd name="connsiteX1" fmla="*/ 2321862 w 2321862"/>
                <a:gd name="connsiteY1" fmla="*/ 0 h 707885"/>
                <a:gd name="connsiteX2" fmla="*/ 2321862 w 2321862"/>
                <a:gd name="connsiteY2" fmla="*/ 707885 h 707885"/>
                <a:gd name="connsiteX3" fmla="*/ 0 w 2321862"/>
                <a:gd name="connsiteY3" fmla="*/ 707885 h 707885"/>
                <a:gd name="connsiteX4" fmla="*/ 0 w 2321862"/>
                <a:gd name="connsiteY4" fmla="*/ 0 h 707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862" h="707885">
                  <a:moveTo>
                    <a:pt x="0" y="0"/>
                  </a:moveTo>
                  <a:lnTo>
                    <a:pt x="2321862" y="0"/>
                  </a:lnTo>
                  <a:lnTo>
                    <a:pt x="2321862" y="707885"/>
                  </a:lnTo>
                  <a:lnTo>
                    <a:pt x="0" y="707885"/>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en-US" sz="1800" b="0" kern="1200" dirty="0" smtClean="0">
                  <a:solidFill>
                    <a:schemeClr val="accent2">
                      <a:lumMod val="75000"/>
                    </a:schemeClr>
                  </a:solidFill>
                </a:rPr>
                <a:t>Thalamus</a:t>
              </a:r>
              <a:endParaRPr lang="en-US" sz="1800" kern="1200" dirty="0">
                <a:solidFill>
                  <a:schemeClr val="accent2">
                    <a:lumMod val="75000"/>
                  </a:schemeClr>
                </a:solidFill>
              </a:endParaRPr>
            </a:p>
          </p:txBody>
        </p:sp>
        <p:sp>
          <p:nvSpPr>
            <p:cNvPr id="17" name="Freeform 16"/>
            <p:cNvSpPr/>
            <p:nvPr/>
          </p:nvSpPr>
          <p:spPr>
            <a:xfrm>
              <a:off x="7830055" y="3183069"/>
              <a:ext cx="2321862" cy="707885"/>
            </a:xfrm>
            <a:custGeom>
              <a:avLst/>
              <a:gdLst>
                <a:gd name="connsiteX0" fmla="*/ 0 w 2321862"/>
                <a:gd name="connsiteY0" fmla="*/ 0 h 707885"/>
                <a:gd name="connsiteX1" fmla="*/ 2321862 w 2321862"/>
                <a:gd name="connsiteY1" fmla="*/ 0 h 707885"/>
                <a:gd name="connsiteX2" fmla="*/ 2321862 w 2321862"/>
                <a:gd name="connsiteY2" fmla="*/ 707885 h 707885"/>
                <a:gd name="connsiteX3" fmla="*/ 0 w 2321862"/>
                <a:gd name="connsiteY3" fmla="*/ 707885 h 707885"/>
                <a:gd name="connsiteX4" fmla="*/ 0 w 2321862"/>
                <a:gd name="connsiteY4" fmla="*/ 0 h 707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862" h="707885">
                  <a:moveTo>
                    <a:pt x="0" y="0"/>
                  </a:moveTo>
                  <a:lnTo>
                    <a:pt x="2321862" y="0"/>
                  </a:lnTo>
                  <a:lnTo>
                    <a:pt x="2321862" y="707885"/>
                  </a:lnTo>
                  <a:lnTo>
                    <a:pt x="0" y="707885"/>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en-US" sz="1800" b="0" kern="1200" dirty="0" smtClean="0">
                  <a:solidFill>
                    <a:schemeClr val="accent2">
                      <a:lumMod val="75000"/>
                    </a:schemeClr>
                  </a:solidFill>
                </a:rPr>
                <a:t>Hypothalamus</a:t>
              </a:r>
              <a:endParaRPr lang="en-US" sz="1800" kern="1200" dirty="0">
                <a:solidFill>
                  <a:schemeClr val="accent2">
                    <a:lumMod val="75000"/>
                  </a:schemeClr>
                </a:solidFill>
              </a:endParaRPr>
            </a:p>
          </p:txBody>
        </p:sp>
        <p:sp>
          <p:nvSpPr>
            <p:cNvPr id="18" name="Freeform 17"/>
            <p:cNvSpPr/>
            <p:nvPr/>
          </p:nvSpPr>
          <p:spPr>
            <a:xfrm>
              <a:off x="7830055" y="4067925"/>
              <a:ext cx="2321862" cy="707885"/>
            </a:xfrm>
            <a:custGeom>
              <a:avLst/>
              <a:gdLst>
                <a:gd name="connsiteX0" fmla="*/ 0 w 2321862"/>
                <a:gd name="connsiteY0" fmla="*/ 0 h 707885"/>
                <a:gd name="connsiteX1" fmla="*/ 2321862 w 2321862"/>
                <a:gd name="connsiteY1" fmla="*/ 0 h 707885"/>
                <a:gd name="connsiteX2" fmla="*/ 2321862 w 2321862"/>
                <a:gd name="connsiteY2" fmla="*/ 707885 h 707885"/>
                <a:gd name="connsiteX3" fmla="*/ 0 w 2321862"/>
                <a:gd name="connsiteY3" fmla="*/ 707885 h 707885"/>
                <a:gd name="connsiteX4" fmla="*/ 0 w 2321862"/>
                <a:gd name="connsiteY4" fmla="*/ 0 h 707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862" h="707885">
                  <a:moveTo>
                    <a:pt x="0" y="0"/>
                  </a:moveTo>
                  <a:lnTo>
                    <a:pt x="2321862" y="0"/>
                  </a:lnTo>
                  <a:lnTo>
                    <a:pt x="2321862" y="707885"/>
                  </a:lnTo>
                  <a:lnTo>
                    <a:pt x="0" y="707885"/>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en-US" sz="1800" b="0" kern="1200" dirty="0" smtClean="0">
                  <a:solidFill>
                    <a:schemeClr val="accent2">
                      <a:lumMod val="75000"/>
                    </a:schemeClr>
                  </a:solidFill>
                </a:rPr>
                <a:t>Wide spread area in the cerebral cortex</a:t>
              </a:r>
              <a:endParaRPr lang="ar-SA" sz="1800" b="0" kern="1200" dirty="0">
                <a:solidFill>
                  <a:schemeClr val="accent2">
                    <a:lumMod val="75000"/>
                  </a:schemeClr>
                </a:solidFill>
              </a:endParaRPr>
            </a:p>
          </p:txBody>
        </p:sp>
        <p:sp>
          <p:nvSpPr>
            <p:cNvPr id="19" name="Freeform 18"/>
            <p:cNvSpPr/>
            <p:nvPr/>
          </p:nvSpPr>
          <p:spPr>
            <a:xfrm>
              <a:off x="7830055" y="4952782"/>
              <a:ext cx="2321862" cy="707885"/>
            </a:xfrm>
            <a:custGeom>
              <a:avLst/>
              <a:gdLst>
                <a:gd name="connsiteX0" fmla="*/ 0 w 2321862"/>
                <a:gd name="connsiteY0" fmla="*/ 0 h 707885"/>
                <a:gd name="connsiteX1" fmla="*/ 2321862 w 2321862"/>
                <a:gd name="connsiteY1" fmla="*/ 0 h 707885"/>
                <a:gd name="connsiteX2" fmla="*/ 2321862 w 2321862"/>
                <a:gd name="connsiteY2" fmla="*/ 707885 h 707885"/>
                <a:gd name="connsiteX3" fmla="*/ 0 w 2321862"/>
                <a:gd name="connsiteY3" fmla="*/ 707885 h 707885"/>
                <a:gd name="connsiteX4" fmla="*/ 0 w 2321862"/>
                <a:gd name="connsiteY4" fmla="*/ 0 h 707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862" h="707885">
                  <a:moveTo>
                    <a:pt x="0" y="0"/>
                  </a:moveTo>
                  <a:lnTo>
                    <a:pt x="2321862" y="0"/>
                  </a:lnTo>
                  <a:lnTo>
                    <a:pt x="2321862" y="707885"/>
                  </a:lnTo>
                  <a:lnTo>
                    <a:pt x="0" y="707885"/>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en-US" sz="1800" b="0" kern="1200" smtClean="0">
                  <a:solidFill>
                    <a:schemeClr val="accent2">
                      <a:lumMod val="75000"/>
                    </a:schemeClr>
                  </a:solidFill>
                </a:rPr>
                <a:t>Ascending projection pathways </a:t>
              </a:r>
              <a:endParaRPr lang="en-US" sz="1800" b="0" kern="1200" dirty="0">
                <a:solidFill>
                  <a:schemeClr val="accent2">
                    <a:lumMod val="75000"/>
                  </a:schemeClr>
                </a:solidFill>
              </a:endParaRPr>
            </a:p>
          </p:txBody>
        </p:sp>
      </p:grpSp>
    </p:spTree>
    <p:extLst>
      <p:ext uri="{BB962C8B-B14F-4D97-AF65-F5344CB8AC3E}">
        <p14:creationId xmlns:p14="http://schemas.microsoft.com/office/powerpoint/2010/main" val="1796107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Con. Reticular formation</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sp>
        <p:nvSpPr>
          <p:cNvPr id="5" name="TextBox 4"/>
          <p:cNvSpPr txBox="1"/>
          <p:nvPr/>
        </p:nvSpPr>
        <p:spPr>
          <a:xfrm>
            <a:off x="7436295" y="496590"/>
            <a:ext cx="4143108" cy="523220"/>
          </a:xfrm>
          <a:prstGeom prst="rect">
            <a:avLst/>
          </a:prstGeom>
          <a:solidFill>
            <a:schemeClr val="bg1"/>
          </a:solidFill>
          <a:ln w="19050">
            <a:solidFill>
              <a:schemeClr val="bg2">
                <a:lumMod val="50000"/>
              </a:schemeClr>
            </a:solidFill>
            <a:prstDash val="dash"/>
          </a:ln>
        </p:spPr>
        <p:txBody>
          <a:bodyPr wrap="square" rtlCol="0">
            <a:spAutoFit/>
          </a:bodyPr>
          <a:lstStyle/>
          <a:p>
            <a:pPr algn="ctr"/>
            <a:r>
              <a:rPr lang="en-US" sz="1400" b="1" dirty="0" smtClean="0">
                <a:solidFill>
                  <a:schemeClr val="accent5">
                    <a:lumMod val="75000"/>
                  </a:schemeClr>
                </a:solidFill>
              </a:rPr>
              <a:t>Brown color refer to (ONLY </a:t>
            </a:r>
            <a:r>
              <a:rPr lang="en-US" sz="1400" b="1" dirty="0">
                <a:solidFill>
                  <a:schemeClr val="accent5">
                    <a:lumMod val="75000"/>
                  </a:schemeClr>
                </a:solidFill>
              </a:rPr>
              <a:t>IN MALES’ </a:t>
            </a:r>
            <a:r>
              <a:rPr lang="en-US" sz="1400" b="1" dirty="0" smtClean="0">
                <a:solidFill>
                  <a:schemeClr val="accent5">
                    <a:lumMod val="75000"/>
                  </a:schemeClr>
                </a:solidFill>
              </a:rPr>
              <a:t>SLIDES) </a:t>
            </a:r>
            <a:endParaRPr lang="en-US" sz="1400" b="1" dirty="0">
              <a:solidFill>
                <a:schemeClr val="accent5">
                  <a:lumMod val="75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944313135"/>
              </p:ext>
            </p:extLst>
          </p:nvPr>
        </p:nvGraphicFramePr>
        <p:xfrm>
          <a:off x="609460" y="1189355"/>
          <a:ext cx="10969941" cy="5120640"/>
        </p:xfrm>
        <a:graphic>
          <a:graphicData uri="http://schemas.openxmlformats.org/drawingml/2006/table">
            <a:tbl>
              <a:tblPr firstRow="1" bandRow="1">
                <a:tableStyleId>{5DA37D80-6434-44D0-A028-1B22A696006F}</a:tableStyleId>
              </a:tblPr>
              <a:tblGrid>
                <a:gridCol w="3656647">
                  <a:extLst>
                    <a:ext uri="{9D8B030D-6E8A-4147-A177-3AD203B41FA5}">
                      <a16:colId xmlns:a16="http://schemas.microsoft.com/office/drawing/2014/main" val="20000"/>
                    </a:ext>
                  </a:extLst>
                </a:gridCol>
                <a:gridCol w="4045706">
                  <a:extLst>
                    <a:ext uri="{9D8B030D-6E8A-4147-A177-3AD203B41FA5}">
                      <a16:colId xmlns:a16="http://schemas.microsoft.com/office/drawing/2014/main" val="20001"/>
                    </a:ext>
                  </a:extLst>
                </a:gridCol>
                <a:gridCol w="3267588">
                  <a:extLst>
                    <a:ext uri="{9D8B030D-6E8A-4147-A177-3AD203B41FA5}">
                      <a16:colId xmlns:a16="http://schemas.microsoft.com/office/drawing/2014/main" val="20002"/>
                    </a:ext>
                  </a:extLst>
                </a:gridCol>
              </a:tblGrid>
              <a:tr h="286405">
                <a:tc>
                  <a:txBody>
                    <a:bodyPr/>
                    <a:lstStyle/>
                    <a:p>
                      <a:pPr marL="342900" indent="-342900" algn="ctr">
                        <a:buFont typeface="+mj-lt"/>
                        <a:buAutoNum type="arabicPeriod"/>
                      </a:pPr>
                      <a:r>
                        <a:rPr lang="en-GB" sz="1600" b="0" kern="1200" dirty="0">
                          <a:solidFill>
                            <a:schemeClr val="accent2">
                              <a:lumMod val="75000"/>
                            </a:schemeClr>
                          </a:solidFill>
                        </a:rPr>
                        <a:t>Lateral</a:t>
                      </a:r>
                      <a:r>
                        <a:rPr lang="en-GB" sz="1600" b="0" dirty="0">
                          <a:solidFill>
                            <a:schemeClr val="accent2">
                              <a:lumMod val="75000"/>
                            </a:schemeClr>
                          </a:solidFill>
                        </a:rPr>
                        <a:t> </a:t>
                      </a:r>
                      <a:r>
                        <a:rPr lang="en-GB" sz="1600" b="0" kern="1200" dirty="0">
                          <a:solidFill>
                            <a:schemeClr val="accent2">
                              <a:lumMod val="75000"/>
                            </a:schemeClr>
                          </a:solidFill>
                        </a:rPr>
                        <a:t>Reticular</a:t>
                      </a:r>
                      <a:r>
                        <a:rPr lang="en-GB" sz="1600" b="0" dirty="0">
                          <a:solidFill>
                            <a:schemeClr val="accent2">
                              <a:lumMod val="75000"/>
                            </a:schemeClr>
                          </a:solidFill>
                        </a:rPr>
                        <a:t> </a:t>
                      </a:r>
                      <a:r>
                        <a:rPr lang="en-GB" sz="1600" b="0" kern="1200" dirty="0">
                          <a:solidFill>
                            <a:schemeClr val="accent2">
                              <a:lumMod val="75000"/>
                            </a:schemeClr>
                          </a:solidFill>
                        </a:rPr>
                        <a:t>Formation</a:t>
                      </a:r>
                      <a:endParaRPr lang="en-US" sz="1600" b="0" kern="1200" dirty="0">
                        <a:solidFill>
                          <a:schemeClr val="accent2">
                            <a:lumMod val="75000"/>
                          </a:schemeClr>
                        </a:solidFill>
                        <a:latin typeface="+mj-lt"/>
                        <a:ea typeface="+mn-ea"/>
                        <a:cs typeface="+mn-cs"/>
                      </a:endParaRPr>
                    </a:p>
                  </a:txBody>
                  <a:tcPr>
                    <a:solidFill>
                      <a:schemeClr val="bg1"/>
                    </a:solidFill>
                  </a:tcP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accent2">
                              <a:lumMod val="75000"/>
                            </a:schemeClr>
                          </a:solidFill>
                        </a:rPr>
                        <a:t>2. </a:t>
                      </a:r>
                      <a:r>
                        <a:rPr lang="en-GB" sz="1600" b="0" kern="1200" dirty="0" err="1">
                          <a:solidFill>
                            <a:schemeClr val="accent2">
                              <a:lumMod val="75000"/>
                            </a:schemeClr>
                          </a:solidFill>
                        </a:rPr>
                        <a:t>Paramedian</a:t>
                      </a:r>
                      <a:r>
                        <a:rPr lang="en-GB" sz="1600" b="0" kern="1200" dirty="0">
                          <a:solidFill>
                            <a:schemeClr val="accent2">
                              <a:lumMod val="75000"/>
                            </a:schemeClr>
                          </a:solidFill>
                        </a:rPr>
                        <a:t> Reticular Formation</a:t>
                      </a:r>
                      <a:endParaRPr lang="en-US" sz="1600" b="0" kern="1200" dirty="0">
                        <a:solidFill>
                          <a:schemeClr val="accent2">
                            <a:lumMod val="75000"/>
                          </a:schemeClr>
                        </a:solidFill>
                        <a:latin typeface="+mj-lt"/>
                        <a:ea typeface="+mn-ea"/>
                        <a:cs typeface="+mn-cs"/>
                      </a:endParaRPr>
                    </a:p>
                  </a:txBody>
                  <a:tcPr>
                    <a:solidFill>
                      <a:schemeClr val="bg1"/>
                    </a:solidFill>
                  </a:tcP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accent2">
                              <a:lumMod val="75000"/>
                            </a:schemeClr>
                          </a:solidFill>
                        </a:rPr>
                        <a:t>3. Raphe nuclei (Median RF)</a:t>
                      </a:r>
                      <a:endParaRPr lang="en-US" sz="1600" b="0" kern="1200" dirty="0">
                        <a:solidFill>
                          <a:schemeClr val="accent2">
                            <a:lumMod val="75000"/>
                          </a:schemeClr>
                        </a:solidFill>
                        <a:latin typeface="+mj-lt"/>
                        <a:ea typeface="+mn-ea"/>
                        <a:cs typeface="+mn-cs"/>
                      </a:endParaRPr>
                    </a:p>
                  </a:txBody>
                  <a:tcPr>
                    <a:solidFill>
                      <a:schemeClr val="bg1"/>
                    </a:solidFill>
                  </a:tcPr>
                </a:tc>
                <a:extLst>
                  <a:ext uri="{0D108BD9-81ED-4DB2-BD59-A6C34878D82A}">
                    <a16:rowId xmlns:a16="http://schemas.microsoft.com/office/drawing/2014/main" val="10000"/>
                  </a:ext>
                </a:extLst>
              </a:tr>
              <a:tr h="4322107">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Has small neurones.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Receives information from ascending tracts for </a:t>
                      </a:r>
                      <a:r>
                        <a:rPr lang="en-GB" sz="1400" u="sng" dirty="0"/>
                        <a:t>touch and pain</a:t>
                      </a:r>
                      <a:r>
                        <a:rPr lang="en-GB" sz="1400" dirty="0"/>
                        <a: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Receives vestibular information from </a:t>
                      </a:r>
                      <a:r>
                        <a:rPr lang="en-GB" sz="1400" u="none" dirty="0"/>
                        <a:t>median vestibular nerve</a:t>
                      </a:r>
                      <a:r>
                        <a:rPr lang="en-GB" sz="1400" dirty="0"/>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Receives auditory information from superior </a:t>
                      </a:r>
                      <a:r>
                        <a:rPr lang="en-GB" sz="1400" dirty="0" err="1"/>
                        <a:t>olivary</a:t>
                      </a:r>
                      <a:r>
                        <a:rPr lang="en-GB" sz="1400" dirty="0"/>
                        <a:t> nucleus.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Receives</a:t>
                      </a:r>
                      <a:r>
                        <a:rPr lang="en-GB" sz="1400" baseline="0" dirty="0"/>
                        <a:t> </a:t>
                      </a:r>
                      <a:r>
                        <a:rPr lang="en-GB" sz="1400" dirty="0"/>
                        <a:t>Visual information from superior colliculus.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Receives Olfactory information via medial forebrain </a:t>
                      </a:r>
                      <a:r>
                        <a:rPr lang="en-GB" sz="1400" dirty="0" smtClean="0"/>
                        <a:t>bundle.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err="1" smtClean="0">
                          <a:solidFill>
                            <a:srgbClr val="00B050"/>
                          </a:solidFill>
                        </a:rPr>
                        <a:t>Paramedian</a:t>
                      </a:r>
                      <a:r>
                        <a:rPr lang="en-GB" sz="1400" dirty="0" smtClean="0">
                          <a:solidFill>
                            <a:srgbClr val="00B050"/>
                          </a:solidFill>
                        </a:rPr>
                        <a:t> </a:t>
                      </a:r>
                      <a:r>
                        <a:rPr lang="ar-SA" sz="1400" dirty="0" smtClean="0">
                          <a:solidFill>
                            <a:srgbClr val="00B050"/>
                          </a:solidFill>
                          <a:latin typeface="Calibri" panose="020F0502020204030204" pitchFamily="34" charset="0"/>
                          <a:cs typeface="Calibri" panose="020F0502020204030204" pitchFamily="34" charset="0"/>
                        </a:rPr>
                        <a:t>تجمع المعلومات من كل مكان وترسلها </a:t>
                      </a:r>
                      <a:r>
                        <a:rPr lang="ar-SA" sz="1400" dirty="0" err="1" smtClean="0">
                          <a:solidFill>
                            <a:srgbClr val="00B050"/>
                          </a:solidFill>
                          <a:latin typeface="Calibri" panose="020F0502020204030204" pitchFamily="34" charset="0"/>
                          <a:cs typeface="Calibri" panose="020F0502020204030204" pitchFamily="34" charset="0"/>
                        </a:rPr>
                        <a:t>لل</a:t>
                      </a:r>
                      <a:r>
                        <a:rPr lang="en-US" sz="1400" baseline="0" dirty="0" smtClean="0">
                          <a:solidFill>
                            <a:srgbClr val="00B050"/>
                          </a:solidFill>
                          <a:latin typeface="Calibri" panose="020F0502020204030204" pitchFamily="34" charset="0"/>
                          <a:cs typeface="Calibri" panose="020F0502020204030204" pitchFamily="34" charset="0"/>
                        </a:rPr>
                        <a:t> </a:t>
                      </a:r>
                      <a:endParaRPr lang="en-US" sz="1400" dirty="0" smtClean="0">
                        <a:solidFill>
                          <a:srgbClr val="00B050"/>
                        </a:solidFill>
                        <a:latin typeface="Calibri" panose="020F0502020204030204" pitchFamily="34" charset="0"/>
                        <a:cs typeface="Calibri" panose="020F050202020403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0" dirty="0"/>
                    </a:p>
                  </a:txBody>
                  <a:tcPr>
                    <a:solidFill>
                      <a:schemeClr val="bg1"/>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Has large cells.</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Receives signals from lateral reticular formation.</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dirty="0"/>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chemeClr val="bg2">
                              <a:lumMod val="75000"/>
                            </a:schemeClr>
                          </a:solidFill>
                        </a:rPr>
                        <a:t>Contains:</a:t>
                      </a:r>
                    </a:p>
                    <a:p>
                      <a:pPr marL="850849"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dirty="0" smtClean="0"/>
                        <a:t>Nucleus </a:t>
                      </a:r>
                      <a:r>
                        <a:rPr lang="en-GB" sz="1400" dirty="0" err="1" smtClean="0"/>
                        <a:t>ceruleus</a:t>
                      </a:r>
                      <a:r>
                        <a:rPr lang="en-GB" sz="1400" dirty="0" smtClean="0"/>
                        <a:t> contains</a:t>
                      </a:r>
                      <a:r>
                        <a:rPr lang="en-GB" sz="1400" baseline="0" dirty="0" smtClean="0"/>
                        <a:t> </a:t>
                      </a:r>
                      <a:r>
                        <a:rPr lang="en-GB" sz="1400" dirty="0" smtClean="0"/>
                        <a:t>noradrenergic </a:t>
                      </a:r>
                      <a:r>
                        <a:rPr lang="en-GB" sz="1400" dirty="0"/>
                        <a:t>neurones </a:t>
                      </a:r>
                      <a:r>
                        <a:rPr lang="en-GB" sz="1400" dirty="0" smtClean="0"/>
                        <a:t>and </a:t>
                      </a:r>
                      <a:r>
                        <a:rPr lang="en-GB" sz="1400" dirty="0" smtClean="0">
                          <a:solidFill>
                            <a:schemeClr val="accent5">
                              <a:lumMod val="75000"/>
                            </a:schemeClr>
                          </a:solidFill>
                        </a:rPr>
                        <a:t>Dopaminergic (DA) neurones</a:t>
                      </a:r>
                      <a:r>
                        <a:rPr lang="en-GB" sz="1400" dirty="0" smtClean="0"/>
                        <a:t>, that</a:t>
                      </a:r>
                      <a:r>
                        <a:rPr lang="en-GB" sz="1400" baseline="0" dirty="0" smtClean="0"/>
                        <a:t> </a:t>
                      </a:r>
                      <a:r>
                        <a:rPr lang="en-GB" sz="1400" dirty="0"/>
                        <a:t>projects onto </a:t>
                      </a:r>
                      <a:r>
                        <a:rPr lang="en-GB" sz="1400" dirty="0" smtClean="0">
                          <a:solidFill>
                            <a:schemeClr val="accent5">
                              <a:lumMod val="75000"/>
                            </a:schemeClr>
                          </a:solidFill>
                        </a:rPr>
                        <a:t>cortex</a:t>
                      </a:r>
                      <a:r>
                        <a:rPr lang="en-GB" sz="1400" dirty="0" smtClean="0"/>
                        <a:t> of cerebral </a:t>
                      </a:r>
                      <a:r>
                        <a:rPr lang="en-GB" sz="1400" dirty="0"/>
                        <a:t>hemispheres</a:t>
                      </a:r>
                      <a:r>
                        <a:rPr lang="en-GB" sz="1400" dirty="0" smtClean="0"/>
                        <a:t>.</a:t>
                      </a:r>
                    </a:p>
                    <a:p>
                      <a:pPr marL="850849"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400" dirty="0"/>
                    </a:p>
                    <a:p>
                      <a:pPr marL="850849"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dirty="0">
                          <a:solidFill>
                            <a:schemeClr val="accent5">
                              <a:lumMod val="75000"/>
                            </a:schemeClr>
                          </a:solidFill>
                        </a:rPr>
                        <a:t>Ventral tegmental nucleus contains dopaminergic neurones that project directly onto the cortex</a:t>
                      </a:r>
                      <a:r>
                        <a:rPr lang="en-GB" sz="1400" dirty="0" smtClean="0">
                          <a:solidFill>
                            <a:schemeClr val="accent5">
                              <a:lumMod val="75000"/>
                            </a:schemeClr>
                          </a:solidFill>
                        </a:rPr>
                        <a:t>.</a:t>
                      </a:r>
                    </a:p>
                    <a:p>
                      <a:pPr marL="850849"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400" dirty="0"/>
                    </a:p>
                    <a:p>
                      <a:pPr marL="850849"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dirty="0"/>
                        <a:t>Cholinergic </a:t>
                      </a:r>
                      <a:r>
                        <a:rPr lang="en-GB" sz="1400" dirty="0">
                          <a:solidFill>
                            <a:schemeClr val="accent5">
                              <a:lumMod val="75000"/>
                            </a:schemeClr>
                          </a:solidFill>
                        </a:rPr>
                        <a:t>neurones </a:t>
                      </a:r>
                      <a:r>
                        <a:rPr kumimoji="0" lang="en-GB" sz="1400" kern="1200" dirty="0" smtClean="0">
                          <a:solidFill>
                            <a:schemeClr val="accent5">
                              <a:lumMod val="75000"/>
                            </a:schemeClr>
                          </a:solidFill>
                        </a:rPr>
                        <a:t>secreted by </a:t>
                      </a:r>
                      <a:r>
                        <a:rPr kumimoji="0" lang="en-GB" sz="1400" kern="1200" dirty="0" err="1" smtClean="0">
                          <a:solidFill>
                            <a:schemeClr val="accent5">
                              <a:lumMod val="75000"/>
                            </a:schemeClr>
                          </a:solidFill>
                        </a:rPr>
                        <a:t>gigantocellular</a:t>
                      </a:r>
                      <a:r>
                        <a:rPr kumimoji="0" lang="en-GB" sz="1400" kern="1200" dirty="0" smtClean="0">
                          <a:solidFill>
                            <a:schemeClr val="accent5">
                              <a:lumMod val="75000"/>
                            </a:schemeClr>
                          </a:solidFill>
                        </a:rPr>
                        <a:t> neurones </a:t>
                      </a:r>
                      <a:r>
                        <a:rPr lang="en-GB" sz="1400" dirty="0" smtClean="0"/>
                        <a:t>project </a:t>
                      </a:r>
                      <a:r>
                        <a:rPr lang="en-GB" sz="1400" dirty="0"/>
                        <a:t>onto the thalamus</a:t>
                      </a:r>
                      <a:r>
                        <a:rPr lang="en-GB" sz="1400" dirty="0" smtClean="0"/>
                        <a:t>.</a:t>
                      </a:r>
                    </a:p>
                    <a:p>
                      <a:pPr marL="285750" indent="-285750" algn="l">
                        <a:buFont typeface="Arial" panose="020B0604020202020204" pitchFamily="34" charset="0"/>
                        <a:buChar char="•"/>
                      </a:pPr>
                      <a:r>
                        <a:rPr kumimoji="0" lang="en-US" sz="1400" kern="1200" dirty="0" smtClean="0">
                          <a:solidFill>
                            <a:srgbClr val="00B050"/>
                          </a:solidFill>
                          <a:latin typeface="+mn-lt"/>
                          <a:ea typeface="+mn-ea"/>
                          <a:cs typeface="+mn-cs"/>
                        </a:rPr>
                        <a:t>Noradrenaline: excitatory, play role in rapid eye movement sleep REM.</a:t>
                      </a:r>
                    </a:p>
                    <a:p>
                      <a:pPr marL="285750" indent="-285750" algn="l">
                        <a:buFont typeface="Arial" panose="020B0604020202020204" pitchFamily="34" charset="0"/>
                        <a:buChar char="•"/>
                      </a:pPr>
                      <a:r>
                        <a:rPr kumimoji="0" lang="en-US" sz="1400" kern="1200" dirty="0" smtClean="0">
                          <a:solidFill>
                            <a:srgbClr val="00B050"/>
                          </a:solidFill>
                          <a:latin typeface="+mn-lt"/>
                          <a:ea typeface="+mn-ea"/>
                          <a:cs typeface="+mn-cs"/>
                        </a:rPr>
                        <a:t> cholinergic: excitatory.</a:t>
                      </a:r>
                    </a:p>
                    <a:p>
                      <a:pPr marL="285750" indent="-285750" algn="l">
                        <a:buFont typeface="Arial" panose="020B0604020202020204" pitchFamily="34" charset="0"/>
                        <a:buChar char="•"/>
                      </a:pPr>
                      <a:r>
                        <a:rPr kumimoji="0" lang="en-US" sz="1400" kern="1200" dirty="0" smtClean="0">
                          <a:solidFill>
                            <a:srgbClr val="00B050"/>
                          </a:solidFill>
                          <a:latin typeface="+mn-lt"/>
                          <a:ea typeface="+mn-ea"/>
                          <a:cs typeface="+mn-cs"/>
                        </a:rPr>
                        <a:t>Dopamine:(secreted by substantia </a:t>
                      </a:r>
                      <a:r>
                        <a:rPr kumimoji="0" lang="en-US" sz="1400" kern="1200" dirty="0" err="1" smtClean="0">
                          <a:solidFill>
                            <a:srgbClr val="00B050"/>
                          </a:solidFill>
                          <a:latin typeface="+mn-lt"/>
                          <a:ea typeface="+mn-ea"/>
                          <a:cs typeface="+mn-cs"/>
                        </a:rPr>
                        <a:t>nigra</a:t>
                      </a:r>
                      <a:r>
                        <a:rPr kumimoji="0" lang="en-US" sz="1400" kern="1200" dirty="0" smtClean="0">
                          <a:solidFill>
                            <a:srgbClr val="00B050"/>
                          </a:solidFill>
                          <a:latin typeface="+mn-lt"/>
                          <a:ea typeface="+mn-ea"/>
                          <a:cs typeface="+mn-cs"/>
                        </a:rPr>
                        <a:t> cells) either inhibitory or excitatory.  </a:t>
                      </a:r>
                    </a:p>
                  </a:txBody>
                  <a:tcPr>
                    <a:solidFill>
                      <a:schemeClr val="bg1"/>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In the midline of the reticular formation.</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dirty="0"/>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Contain serotonergic projections to the brain and spinal cord.</a:t>
                      </a:r>
                      <a:endParaRPr lang="en-US" sz="1400" dirty="0"/>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dirty="0"/>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kern="1200" dirty="0" smtClean="0">
                          <a:solidFill>
                            <a:srgbClr val="00B050"/>
                          </a:solidFill>
                          <a:latin typeface="+mn-lt"/>
                          <a:ea typeface="+mn-ea"/>
                          <a:cs typeface="+mn-cs"/>
                        </a:rPr>
                        <a:t>Serotonin: inhibitory, Essential role in normal sleep.</a:t>
                      </a:r>
                    </a:p>
                    <a:p>
                      <a:pPr marL="285750" indent="-285750">
                        <a:buFont typeface="Arial" panose="020B0604020202020204" pitchFamily="34" charset="0"/>
                        <a:buChar char="•"/>
                      </a:pPr>
                      <a:endParaRPr kumimoji="0" lang="en-US" sz="1400" kern="1200" dirty="0">
                        <a:solidFill>
                          <a:srgbClr val="00B050"/>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67430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Con. </a:t>
            </a:r>
            <a:endParaRPr lang="ar-SA" sz="3200" b="1" dirty="0">
              <a:solidFill>
                <a:srgbClr val="DDE9EC">
                  <a:lumMod val="50000"/>
                </a:srgbClr>
              </a:solidFill>
              <a:ea typeface="+mn-ea"/>
              <a:cs typeface="+mn-cs"/>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7</a:t>
            </a:fld>
            <a:endParaRPr lang="en-US" dirty="0"/>
          </a:p>
        </p:txBody>
      </p:sp>
      <p:pic>
        <p:nvPicPr>
          <p:cNvPr id="5" name="Content Placeholder 4" descr="C:\Users\User\Desktop\CNSblock lectures\consciousnes\RF.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393394" y="1275349"/>
            <a:ext cx="7402073" cy="493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517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Function of reticular formation:</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sp>
        <p:nvSpPr>
          <p:cNvPr id="4" name="Content Placeholder 3"/>
          <p:cNvSpPr>
            <a:spLocks noGrp="1"/>
          </p:cNvSpPr>
          <p:nvPr>
            <p:ph sz="quarter" idx="1"/>
          </p:nvPr>
        </p:nvSpPr>
        <p:spPr>
          <a:xfrm>
            <a:off x="6224188" y="1450776"/>
            <a:ext cx="5355176" cy="4767778"/>
          </a:xfrm>
        </p:spPr>
        <p:txBody>
          <a:bodyPr>
            <a:normAutofit/>
          </a:bodyPr>
          <a:lstStyle/>
          <a:p>
            <a:pPr marL="36576" indent="0">
              <a:buNone/>
              <a:defRPr/>
            </a:pPr>
            <a:r>
              <a:rPr lang="en-US" sz="1600" dirty="0">
                <a:solidFill>
                  <a:schemeClr val="accent2">
                    <a:lumMod val="75000"/>
                  </a:schemeClr>
                </a:solidFill>
              </a:rPr>
              <a:t>4. Sleep and </a:t>
            </a:r>
            <a:r>
              <a:rPr lang="en-US" sz="1600" dirty="0" smtClean="0">
                <a:solidFill>
                  <a:schemeClr val="accent2">
                    <a:lumMod val="75000"/>
                  </a:schemeClr>
                </a:solidFill>
              </a:rPr>
              <a:t>consciousness:</a:t>
            </a:r>
            <a:endParaRPr lang="en-US" sz="1600" dirty="0">
              <a:solidFill>
                <a:schemeClr val="accent2">
                  <a:lumMod val="75000"/>
                </a:schemeClr>
              </a:solidFill>
            </a:endParaRPr>
          </a:p>
          <a:p>
            <a:pPr marL="627095" lvl="1" indent="-285750">
              <a:defRPr/>
            </a:pPr>
            <a:r>
              <a:rPr lang="en-US" sz="1600" dirty="0">
                <a:solidFill>
                  <a:schemeClr val="tx1"/>
                </a:solidFill>
                <a:cs typeface="Calibri" panose="020F0502020204030204" pitchFamily="34" charset="0"/>
              </a:rPr>
              <a:t>The reticular formation has projections to the thalamus and cerebral cortex . </a:t>
            </a:r>
          </a:p>
          <a:p>
            <a:pPr marL="627095" lvl="1" indent="-285750">
              <a:defRPr/>
            </a:pPr>
            <a:r>
              <a:rPr lang="en-US" sz="1600" dirty="0">
                <a:solidFill>
                  <a:schemeClr val="tx1"/>
                </a:solidFill>
                <a:cs typeface="Calibri" panose="020F0502020204030204" pitchFamily="34" charset="0"/>
              </a:rPr>
              <a:t>It plays a central role in states of consciousness like alertness and sleep. </a:t>
            </a:r>
          </a:p>
          <a:p>
            <a:pPr marL="627095" lvl="1" indent="-285750">
              <a:defRPr/>
            </a:pPr>
            <a:r>
              <a:rPr lang="en-US" sz="1600" dirty="0">
                <a:solidFill>
                  <a:schemeClr val="tx1"/>
                </a:solidFill>
                <a:cs typeface="Calibri" panose="020F0502020204030204" pitchFamily="34" charset="0"/>
              </a:rPr>
              <a:t>Injury to the reticular formation can result in irreversible coma. </a:t>
            </a:r>
            <a:endParaRPr lang="en-US" sz="1600" dirty="0" smtClean="0">
              <a:solidFill>
                <a:schemeClr val="tx1"/>
              </a:solidFill>
              <a:cs typeface="Calibri" panose="020F0502020204030204" pitchFamily="34" charset="0"/>
            </a:endParaRPr>
          </a:p>
          <a:p>
            <a:pPr marL="379476" indent="-342900">
              <a:defRPr/>
            </a:pPr>
            <a:r>
              <a:rPr lang="en-US" sz="1600" dirty="0">
                <a:solidFill>
                  <a:srgbClr val="00B050"/>
                </a:solidFill>
              </a:rPr>
              <a:t>Reticular formation is called “cerebral cortex switch”</a:t>
            </a:r>
          </a:p>
          <a:p>
            <a:pPr marL="627095" lvl="1" indent="-285750">
              <a:defRPr/>
            </a:pPr>
            <a:endParaRPr lang="en-US" sz="1600" dirty="0" smtClean="0">
              <a:solidFill>
                <a:schemeClr val="tx1"/>
              </a:solidFill>
              <a:cs typeface="Calibri" panose="020F0502020204030204" pitchFamily="34" charset="0"/>
            </a:endParaRPr>
          </a:p>
          <a:p>
            <a:pPr marL="36576" indent="0">
              <a:buNone/>
              <a:defRPr/>
            </a:pPr>
            <a:r>
              <a:rPr lang="en-US" sz="1600" dirty="0">
                <a:solidFill>
                  <a:schemeClr val="accent2">
                    <a:lumMod val="75000"/>
                  </a:schemeClr>
                </a:solidFill>
              </a:rPr>
              <a:t>5. Habituation:</a:t>
            </a:r>
          </a:p>
          <a:p>
            <a:pPr marL="627095" lvl="1" indent="-285750">
              <a:defRPr/>
            </a:pPr>
            <a:r>
              <a:rPr lang="en-US" sz="1600" dirty="0">
                <a:cs typeface="Calibri" panose="020F0502020204030204" pitchFamily="34" charset="0"/>
              </a:rPr>
              <a:t>This is a process in which the brain learns to ignore repetitive, meaningless stimuli while remaining sensitive to others. </a:t>
            </a:r>
          </a:p>
          <a:p>
            <a:pPr marL="627095" lvl="1" indent="-285750">
              <a:defRPr/>
            </a:pPr>
            <a:r>
              <a:rPr lang="en-US" sz="1600" dirty="0">
                <a:cs typeface="Calibri" panose="020F0502020204030204" pitchFamily="34" charset="0"/>
              </a:rPr>
              <a:t>A good example of this is when a person can sleep through loud traffic in a large city, but is awakened promptly due to the sound of an alarm </a:t>
            </a:r>
          </a:p>
          <a:p>
            <a:pPr marL="627095" lvl="1" indent="-285750">
              <a:defRPr/>
            </a:pPr>
            <a:endParaRPr lang="en-US" sz="1600" b="1" dirty="0">
              <a:solidFill>
                <a:schemeClr val="tx1"/>
              </a:solidFill>
              <a:cs typeface="Calibri" panose="020F0502020204030204" pitchFamily="34" charset="0"/>
            </a:endParaRPr>
          </a:p>
          <a:p>
            <a:pPr marL="627095" lvl="1" indent="-285750">
              <a:defRPr/>
            </a:pPr>
            <a:endParaRPr lang="en-US" sz="1600" b="1" dirty="0">
              <a:solidFill>
                <a:srgbClr val="DDE9EC">
                  <a:lumMod val="50000"/>
                </a:srgbClr>
              </a:solidFill>
            </a:endParaRPr>
          </a:p>
          <a:p>
            <a:pPr marL="627095" lvl="1" indent="-285750">
              <a:defRPr/>
            </a:pPr>
            <a:endParaRPr lang="en-US" sz="1600" dirty="0" smtClean="0">
              <a:cs typeface="Calibri" panose="020F0502020204030204" pitchFamily="34" charset="0"/>
            </a:endParaRPr>
          </a:p>
        </p:txBody>
      </p:sp>
      <p:cxnSp>
        <p:nvCxnSpPr>
          <p:cNvPr id="5" name="Straight Connector 4"/>
          <p:cNvCxnSpPr/>
          <p:nvPr/>
        </p:nvCxnSpPr>
        <p:spPr>
          <a:xfrm flipH="1">
            <a:off x="6094412" y="1143000"/>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6" name="Content Placeholder 3"/>
          <p:cNvSpPr txBox="1">
            <a:spLocks/>
          </p:cNvSpPr>
          <p:nvPr/>
        </p:nvSpPr>
        <p:spPr>
          <a:xfrm>
            <a:off x="761861" y="1371600"/>
            <a:ext cx="5260543" cy="49377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36576" indent="0" defTabSz="914400">
              <a:buNone/>
              <a:defRPr/>
            </a:pPr>
            <a:r>
              <a:rPr lang="en-US" sz="1600" dirty="0" smtClean="0">
                <a:solidFill>
                  <a:schemeClr val="accent2">
                    <a:lumMod val="75000"/>
                  </a:schemeClr>
                </a:solidFill>
              </a:rPr>
              <a:t>1. Somatic</a:t>
            </a:r>
            <a:r>
              <a:rPr lang="en-US" sz="1600" dirty="0" smtClean="0">
                <a:solidFill>
                  <a:schemeClr val="accent2">
                    <a:lumMod val="75000"/>
                  </a:schemeClr>
                </a:solidFill>
                <a:cs typeface="Calibri" panose="020F0502020204030204" pitchFamily="34" charset="0"/>
              </a:rPr>
              <a:t> </a:t>
            </a:r>
            <a:r>
              <a:rPr lang="en-US" sz="1600" dirty="0" smtClean="0">
                <a:solidFill>
                  <a:schemeClr val="accent2">
                    <a:lumMod val="75000"/>
                  </a:schemeClr>
                </a:solidFill>
              </a:rPr>
              <a:t>motor</a:t>
            </a:r>
            <a:r>
              <a:rPr lang="en-US" sz="1600" dirty="0" smtClean="0">
                <a:solidFill>
                  <a:schemeClr val="accent2">
                    <a:lumMod val="75000"/>
                  </a:schemeClr>
                </a:solidFill>
                <a:cs typeface="Calibri" panose="020F0502020204030204" pitchFamily="34" charset="0"/>
              </a:rPr>
              <a:t> </a:t>
            </a:r>
            <a:r>
              <a:rPr lang="en-US" sz="1600" dirty="0" smtClean="0">
                <a:solidFill>
                  <a:schemeClr val="accent2">
                    <a:lumMod val="75000"/>
                  </a:schemeClr>
                </a:solidFill>
              </a:rPr>
              <a:t>control</a:t>
            </a:r>
            <a:r>
              <a:rPr lang="en-US" sz="1600" dirty="0" smtClean="0">
                <a:solidFill>
                  <a:schemeClr val="accent2">
                    <a:lumMod val="75000"/>
                  </a:schemeClr>
                </a:solidFill>
                <a:cs typeface="Calibri" panose="020F0502020204030204" pitchFamily="34" charset="0"/>
              </a:rPr>
              <a:t> </a:t>
            </a:r>
            <a:r>
              <a:rPr lang="en-US" sz="1600" dirty="0" smtClean="0">
                <a:cs typeface="Calibri" panose="020F0502020204030204" pitchFamily="34" charset="0"/>
              </a:rPr>
              <a:t>(</a:t>
            </a:r>
            <a:r>
              <a:rPr lang="en-US" sz="1600" dirty="0" err="1" smtClean="0">
                <a:cs typeface="Calibri" panose="020F0502020204030204" pitchFamily="34" charset="0"/>
              </a:rPr>
              <a:t>reticulospinal</a:t>
            </a:r>
            <a:r>
              <a:rPr lang="en-US" sz="1600" dirty="0" smtClean="0">
                <a:cs typeface="Calibri" panose="020F0502020204030204" pitchFamily="34" charset="0"/>
              </a:rPr>
              <a:t> tracts).</a:t>
            </a:r>
            <a:endParaRPr lang="ar-SA" sz="1600" dirty="0" smtClean="0">
              <a:cs typeface="Calibri" panose="020F0502020204030204" pitchFamily="34" charset="0"/>
            </a:endParaRPr>
          </a:p>
          <a:p>
            <a:pPr marL="36576" indent="0" algn="r" defTabSz="914400" rtl="1">
              <a:buNone/>
              <a:defRPr/>
            </a:pPr>
            <a:r>
              <a:rPr lang="ar-SA" sz="1600" dirty="0">
                <a:solidFill>
                  <a:srgbClr val="00B050"/>
                </a:solidFill>
                <a:latin typeface="Calibri" panose="020F0502020204030204" pitchFamily="34" charset="0"/>
                <a:cs typeface="Calibri" panose="020F0502020204030204" pitchFamily="34" charset="0"/>
              </a:rPr>
              <a:t>تعطي معلومات للمسل عشان تنقبض بطريقة صحيحة </a:t>
            </a:r>
            <a:r>
              <a:rPr lang="ar-SA" sz="1600" dirty="0" smtClean="0">
                <a:solidFill>
                  <a:srgbClr val="00B050"/>
                </a:solidFill>
                <a:latin typeface="Calibri" panose="020F0502020204030204" pitchFamily="34" charset="0"/>
                <a:cs typeface="Calibri" panose="020F0502020204030204" pitchFamily="34" charset="0"/>
              </a:rPr>
              <a:t>ويكون الشخص</a:t>
            </a:r>
            <a:endParaRPr lang="en-US" sz="1600" dirty="0" smtClean="0">
              <a:solidFill>
                <a:srgbClr val="00B050"/>
              </a:solidFill>
              <a:latin typeface="Calibri" panose="020F0502020204030204" pitchFamily="34" charset="0"/>
              <a:cs typeface="Calibri" panose="020F0502020204030204" pitchFamily="34" charset="0"/>
            </a:endParaRPr>
          </a:p>
          <a:p>
            <a:pPr marL="36576" indent="0" algn="l" defTabSz="914400">
              <a:buNone/>
              <a:defRPr/>
            </a:pPr>
            <a:r>
              <a:rPr lang="ar-SA" sz="1600" dirty="0" smtClean="0">
                <a:solidFill>
                  <a:srgbClr val="00B050"/>
                </a:solidFill>
              </a:rPr>
              <a:t>  </a:t>
            </a:r>
            <a:r>
              <a:rPr lang="en-GB" sz="1600" dirty="0">
                <a:solidFill>
                  <a:srgbClr val="00B050"/>
                </a:solidFill>
              </a:rPr>
              <a:t>in good </a:t>
            </a:r>
            <a:r>
              <a:rPr lang="en-GB" sz="1600" dirty="0" smtClean="0">
                <a:solidFill>
                  <a:srgbClr val="00B050"/>
                </a:solidFill>
              </a:rPr>
              <a:t>position</a:t>
            </a:r>
            <a:endParaRPr lang="en-US" sz="1600" dirty="0" smtClean="0">
              <a:solidFill>
                <a:srgbClr val="00B050"/>
              </a:solidFill>
              <a:cs typeface="Calibri" panose="020F0502020204030204" pitchFamily="34" charset="0"/>
            </a:endParaRPr>
          </a:p>
          <a:p>
            <a:pPr marL="379476" indent="-342900" defTabSz="914400">
              <a:buFont typeface="Wingdings 3"/>
              <a:buAutoNum type="arabicPeriod"/>
              <a:defRPr/>
            </a:pPr>
            <a:endParaRPr lang="en-US" sz="1600" dirty="0" smtClean="0">
              <a:cs typeface="Calibri" panose="020F0502020204030204" pitchFamily="34" charset="0"/>
            </a:endParaRPr>
          </a:p>
          <a:p>
            <a:pPr marL="36576" indent="0" defTabSz="914400">
              <a:buFont typeface="Wingdings 3"/>
              <a:buNone/>
              <a:defRPr/>
            </a:pPr>
            <a:r>
              <a:rPr lang="en-US" sz="1600" dirty="0" smtClean="0">
                <a:solidFill>
                  <a:schemeClr val="accent2">
                    <a:lumMod val="75000"/>
                  </a:schemeClr>
                </a:solidFill>
              </a:rPr>
              <a:t>2. Cardiovascular control.</a:t>
            </a:r>
          </a:p>
          <a:p>
            <a:pPr marL="627095" lvl="1" indent="-285750" defTabSz="914400">
              <a:defRPr/>
            </a:pPr>
            <a:r>
              <a:rPr lang="en-US" sz="1600" dirty="0" err="1" smtClean="0">
                <a:cs typeface="Calibri" panose="020F0502020204030204" pitchFamily="34" charset="0"/>
              </a:rPr>
              <a:t>Thruogh</a:t>
            </a:r>
            <a:r>
              <a:rPr lang="en-US" sz="1600" dirty="0" smtClean="0">
                <a:cs typeface="Calibri" panose="020F0502020204030204" pitchFamily="34" charset="0"/>
              </a:rPr>
              <a:t>  cardiac and vasomotor centers of the medulla oblongata.</a:t>
            </a:r>
          </a:p>
          <a:p>
            <a:pPr marL="36576" indent="0" defTabSz="914400">
              <a:buFont typeface="Wingdings 3"/>
              <a:buNone/>
              <a:defRPr/>
            </a:pPr>
            <a:endParaRPr lang="en-US" sz="1600" dirty="0" smtClean="0">
              <a:cs typeface="Calibri" panose="020F0502020204030204" pitchFamily="34" charset="0"/>
            </a:endParaRPr>
          </a:p>
          <a:p>
            <a:pPr marL="36576" indent="0" defTabSz="914400">
              <a:buFont typeface="Wingdings 3"/>
              <a:buNone/>
              <a:defRPr/>
            </a:pPr>
            <a:r>
              <a:rPr lang="en-US" sz="1600" dirty="0" smtClean="0">
                <a:solidFill>
                  <a:schemeClr val="accent2">
                    <a:lumMod val="75000"/>
                  </a:schemeClr>
                </a:solidFill>
                <a:cs typeface="Calibri" panose="020F0502020204030204" pitchFamily="34" charset="0"/>
              </a:rPr>
              <a:t>3. </a:t>
            </a:r>
            <a:r>
              <a:rPr lang="en-US" sz="1600" dirty="0" smtClean="0">
                <a:solidFill>
                  <a:schemeClr val="accent2">
                    <a:lumMod val="75000"/>
                  </a:schemeClr>
                </a:solidFill>
              </a:rPr>
              <a:t>Pain modulation :</a:t>
            </a:r>
          </a:p>
          <a:p>
            <a:pPr marL="627095" lvl="1" indent="-285750" defTabSz="914400">
              <a:defRPr/>
            </a:pPr>
            <a:r>
              <a:rPr lang="en-US" sz="1600" dirty="0" smtClean="0">
                <a:solidFill>
                  <a:schemeClr val="tx1"/>
                </a:solidFill>
                <a:cs typeface="Calibri" panose="020F0502020204030204" pitchFamily="34" charset="0"/>
              </a:rPr>
              <a:t>Pain signals from the lower body, RF, cerebral cortex.</a:t>
            </a:r>
          </a:p>
          <a:p>
            <a:pPr marL="627095" lvl="1" indent="-285750" defTabSz="914400">
              <a:defRPr/>
            </a:pPr>
            <a:r>
              <a:rPr lang="en-US" sz="1600" dirty="0" err="1" smtClean="0">
                <a:solidFill>
                  <a:schemeClr val="tx1"/>
                </a:solidFill>
                <a:cs typeface="Calibri" panose="020F0502020204030204" pitchFamily="34" charset="0"/>
              </a:rPr>
              <a:t>Rf</a:t>
            </a:r>
            <a:r>
              <a:rPr lang="en-US" sz="1600" dirty="0" smtClean="0">
                <a:solidFill>
                  <a:schemeClr val="tx1"/>
                </a:solidFill>
                <a:cs typeface="Calibri" panose="020F0502020204030204" pitchFamily="34" charset="0"/>
              </a:rPr>
              <a:t> is origin of the descending analgesic pathways.</a:t>
            </a:r>
          </a:p>
          <a:p>
            <a:pPr marL="627095" lvl="1" indent="-285750" defTabSz="914400">
              <a:defRPr/>
            </a:pPr>
            <a:r>
              <a:rPr lang="en-US" sz="1600" dirty="0" smtClean="0">
                <a:solidFill>
                  <a:schemeClr val="tx1"/>
                </a:solidFill>
                <a:cs typeface="Calibri" panose="020F0502020204030204" pitchFamily="34" charset="0"/>
              </a:rPr>
              <a:t>Act in the spinal cord to block the transmission of some pain signals to the brain.</a:t>
            </a:r>
          </a:p>
          <a:p>
            <a:pPr defTabSz="914400"/>
            <a:endParaRPr lang="en-US" sz="1600" dirty="0"/>
          </a:p>
        </p:txBody>
      </p:sp>
      <p:sp>
        <p:nvSpPr>
          <p:cNvPr id="7" name="TextBox 6"/>
          <p:cNvSpPr txBox="1"/>
          <p:nvPr/>
        </p:nvSpPr>
        <p:spPr>
          <a:xfrm>
            <a:off x="6094412" y="1142999"/>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2005419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1" y="228600"/>
            <a:ext cx="5565198" cy="914400"/>
          </a:xfrm>
        </p:spPr>
        <p:txBody>
          <a:bodyPr>
            <a:normAutofit/>
          </a:bodyPr>
          <a:lstStyle/>
          <a:p>
            <a:r>
              <a:rPr lang="en-US" sz="3200" dirty="0"/>
              <a:t>Thalamus</a:t>
            </a:r>
          </a:p>
        </p:txBody>
      </p:sp>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sp>
        <p:nvSpPr>
          <p:cNvPr id="4" name="Content Placeholder 3"/>
          <p:cNvSpPr>
            <a:spLocks noGrp="1"/>
          </p:cNvSpPr>
          <p:nvPr>
            <p:ph sz="quarter" idx="1"/>
          </p:nvPr>
        </p:nvSpPr>
        <p:spPr/>
        <p:txBody>
          <a:bodyPr>
            <a:normAutofit/>
          </a:bodyPr>
          <a:lstStyle/>
          <a:p>
            <a:pPr>
              <a:lnSpc>
                <a:spcPct val="150000"/>
              </a:lnSpc>
            </a:pPr>
            <a:r>
              <a:rPr lang="en-US" sz="1600" dirty="0"/>
              <a:t>Located in the mid-part of the diencephalon. </a:t>
            </a:r>
          </a:p>
          <a:p>
            <a:pPr>
              <a:lnSpc>
                <a:spcPct val="150000"/>
              </a:lnSpc>
            </a:pPr>
            <a:r>
              <a:rPr lang="en-US" sz="1600" dirty="0"/>
              <a:t>Cholinergic projections from the thalamus are responsible for:</a:t>
            </a:r>
          </a:p>
          <a:p>
            <a:pPr lvl="1">
              <a:lnSpc>
                <a:spcPct val="150000"/>
              </a:lnSpc>
            </a:pPr>
            <a:r>
              <a:rPr lang="en-US" sz="1600" dirty="0"/>
              <a:t>Activation of the cerebral cortex.</a:t>
            </a:r>
          </a:p>
          <a:p>
            <a:pPr lvl="1">
              <a:lnSpc>
                <a:spcPct val="150000"/>
              </a:lnSpc>
            </a:pPr>
            <a:r>
              <a:rPr lang="en-US" sz="1600" dirty="0"/>
              <a:t>Regulation of flow of information through other </a:t>
            </a:r>
            <a:r>
              <a:rPr lang="en-US" sz="1600" dirty="0" smtClean="0"/>
              <a:t>thalamic nuclei </a:t>
            </a:r>
            <a:r>
              <a:rPr lang="en-US" sz="1600" dirty="0"/>
              <a:t>to </a:t>
            </a:r>
            <a:r>
              <a:rPr lang="en-US" sz="1600" dirty="0" smtClean="0"/>
              <a:t>the </a:t>
            </a:r>
            <a:r>
              <a:rPr lang="en-US" sz="1600" dirty="0"/>
              <a:t>cortex </a:t>
            </a:r>
            <a:r>
              <a:rPr lang="en-US" sz="1600" dirty="0" smtClean="0"/>
              <a:t>via projections into </a:t>
            </a:r>
            <a:r>
              <a:rPr lang="en-US" sz="1600" dirty="0"/>
              <a:t>reticular nuclei.</a:t>
            </a:r>
          </a:p>
          <a:p>
            <a:pPr>
              <a:lnSpc>
                <a:spcPct val="150000"/>
              </a:lnSpc>
            </a:pPr>
            <a:endParaRPr lang="en-US" sz="1600" dirty="0"/>
          </a:p>
        </p:txBody>
      </p:sp>
      <p:sp>
        <p:nvSpPr>
          <p:cNvPr id="5" name="Content Placeholder 4"/>
          <p:cNvSpPr>
            <a:spLocks noGrp="1"/>
          </p:cNvSpPr>
          <p:nvPr>
            <p:ph sz="quarter" idx="2"/>
          </p:nvPr>
        </p:nvSpPr>
        <p:spPr/>
        <p:txBody>
          <a:bodyPr>
            <a:normAutofit/>
          </a:bodyPr>
          <a:lstStyle/>
          <a:p>
            <a:pPr>
              <a:lnSpc>
                <a:spcPct val="150000"/>
              </a:lnSpc>
            </a:pPr>
            <a:r>
              <a:rPr lang="en-GB" sz="1800" dirty="0" err="1"/>
              <a:t>Tuberomammillary</a:t>
            </a:r>
            <a:r>
              <a:rPr lang="en-GB" sz="1800" dirty="0"/>
              <a:t> nucleus in the hypothalamus projects to the cortex and is involved in maintaining the awake state</a:t>
            </a:r>
            <a:r>
              <a:rPr lang="en-GB" sz="1800" dirty="0" smtClean="0"/>
              <a:t>.</a:t>
            </a:r>
          </a:p>
          <a:p>
            <a:pPr>
              <a:lnSpc>
                <a:spcPct val="150000"/>
              </a:lnSpc>
            </a:pPr>
            <a:r>
              <a:rPr lang="en-US" sz="1800" dirty="0">
                <a:solidFill>
                  <a:srgbClr val="00B050"/>
                </a:solidFill>
              </a:rPr>
              <a:t>The only part that excite the cortex by histaminergic </a:t>
            </a:r>
            <a:r>
              <a:rPr lang="en-US" sz="1800" dirty="0" smtClean="0">
                <a:solidFill>
                  <a:srgbClr val="00B050"/>
                </a:solidFill>
              </a:rPr>
              <a:t>neurons.</a:t>
            </a:r>
            <a:endParaRPr lang="en-US" sz="1800" dirty="0">
              <a:solidFill>
                <a:srgbClr val="00B050"/>
              </a:solidFill>
            </a:endParaRPr>
          </a:p>
          <a:p>
            <a:pPr>
              <a:lnSpc>
                <a:spcPct val="150000"/>
              </a:lnSpc>
            </a:pPr>
            <a:endParaRPr lang="en-US" sz="1800" dirty="0"/>
          </a:p>
          <a:p>
            <a:endParaRPr lang="en-US" dirty="0"/>
          </a:p>
        </p:txBody>
      </p:sp>
      <p:cxnSp>
        <p:nvCxnSpPr>
          <p:cNvPr id="6" name="Straight Connector 5"/>
          <p:cNvCxnSpPr/>
          <p:nvPr/>
        </p:nvCxnSpPr>
        <p:spPr>
          <a:xfrm flipH="1">
            <a:off x="6094412" y="1143000"/>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7" name="Title 1"/>
          <p:cNvSpPr txBox="1">
            <a:spLocks/>
          </p:cNvSpPr>
          <p:nvPr/>
        </p:nvSpPr>
        <p:spPr>
          <a:xfrm>
            <a:off x="6094412" y="228600"/>
            <a:ext cx="5565198" cy="914400"/>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3200" dirty="0"/>
              <a:t>Hypothalamus</a:t>
            </a:r>
          </a:p>
        </p:txBody>
      </p:sp>
      <p:pic>
        <p:nvPicPr>
          <p:cNvPr id="8" name="Picture 7" descr="C:\Users\User\Desktop\CNSblock lectures\consciousnes\histaminecon.jpg"/>
          <p:cNvPicPr>
            <a:picLocks noGrp="1" noChangeAspect="1" noChangeArrowheads="1"/>
          </p:cNvPicPr>
          <p:nvPr/>
        </p:nvPicPr>
        <p:blipFill rotWithShape="1">
          <a:blip r:embed="rId2" cstate="print">
            <a:extLst>
              <a:ext uri="{28A0092B-C50C-407E-A947-70E740481C1C}">
                <a14:useLocalDpi xmlns:a14="http://schemas.microsoft.com/office/drawing/2010/main" val="0"/>
              </a:ext>
            </a:extLst>
          </a:blip>
          <a:srcRect t="7314" b="10692"/>
          <a:stretch/>
        </p:blipFill>
        <p:spPr bwMode="auto">
          <a:xfrm>
            <a:off x="2679245" y="3717032"/>
            <a:ext cx="3317657" cy="25161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437"/>
          <a:stretch/>
        </p:blipFill>
        <p:spPr bwMode="auto">
          <a:xfrm>
            <a:off x="6814493" y="3501008"/>
            <a:ext cx="474762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50961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1440</TotalTime>
  <Words>1580</Words>
  <Application>Microsoft Office PowerPoint</Application>
  <PresentationFormat>Custom</PresentationFormat>
  <Paragraphs>254</Paragraphs>
  <Slides>19</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ＭＳ Ｐゴシック</vt:lpstr>
      <vt:lpstr>Arabic Typesetting</vt:lpstr>
      <vt:lpstr>Arial</vt:lpstr>
      <vt:lpstr>Arial Black</vt:lpstr>
      <vt:lpstr>ArialMT</vt:lpstr>
      <vt:lpstr>Bookman Old Style</vt:lpstr>
      <vt:lpstr>Calibri</vt:lpstr>
      <vt:lpstr>Comic Sans MS</vt:lpstr>
      <vt:lpstr>Gill Sans MT</vt:lpstr>
      <vt:lpstr>Times New Roman</vt:lpstr>
      <vt:lpstr>Wingdings</vt:lpstr>
      <vt:lpstr>Wingdings 3</vt:lpstr>
      <vt:lpstr>Origin</vt:lpstr>
      <vt:lpstr>PowerPoint Presentation</vt:lpstr>
      <vt:lpstr>PowerPoint Presentation</vt:lpstr>
      <vt:lpstr>What is Consciousness?</vt:lpstr>
      <vt:lpstr>Level of consciousness</vt:lpstr>
      <vt:lpstr>Brain structures involved in the conscious state</vt:lpstr>
      <vt:lpstr>Con. Reticular formation</vt:lpstr>
      <vt:lpstr>Con. </vt:lpstr>
      <vt:lpstr>Function of reticular formation:</vt:lpstr>
      <vt:lpstr>Thalamus</vt:lpstr>
      <vt:lpstr>Anatomical components of RAS  (reticular activation system)</vt:lpstr>
      <vt:lpstr>Con. </vt:lpstr>
      <vt:lpstr>Function of RAS: </vt:lpstr>
      <vt:lpstr>RAS</vt:lpstr>
      <vt:lpstr>RAS dysfunction</vt:lpstr>
      <vt:lpstr>Indices  of Level of Consciousness ((تقييم وعي المريض</vt:lpstr>
      <vt:lpstr>Electroencephalogram</vt:lpstr>
      <vt:lpstr>Brain death confirmatory testing with EEG</vt:lpstr>
      <vt:lpstr>Brain death confirmatory testing with  somatosensory evoked potentials</vt:lpstr>
      <vt:lpstr>Thank you!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Lelo HM</dc:creator>
  <cp:lastModifiedBy>Laila .</cp:lastModifiedBy>
  <cp:revision>864</cp:revision>
  <dcterms:created xsi:type="dcterms:W3CDTF">2016-09-07T16:15:34Z</dcterms:created>
  <dcterms:modified xsi:type="dcterms:W3CDTF">2017-10-27T02:10:03Z</dcterms:modified>
</cp:coreProperties>
</file>