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28"/>
  </p:notesMasterIdLst>
  <p:sldIdLst>
    <p:sldId id="487" r:id="rId2"/>
    <p:sldId id="454" r:id="rId3"/>
    <p:sldId id="447" r:id="rId4"/>
    <p:sldId id="480" r:id="rId5"/>
    <p:sldId id="488" r:id="rId6"/>
    <p:sldId id="482" r:id="rId7"/>
    <p:sldId id="483" r:id="rId8"/>
    <p:sldId id="489" r:id="rId9"/>
    <p:sldId id="463" r:id="rId10"/>
    <p:sldId id="464" r:id="rId11"/>
    <p:sldId id="465" r:id="rId12"/>
    <p:sldId id="466" r:id="rId13"/>
    <p:sldId id="468" r:id="rId14"/>
    <p:sldId id="469" r:id="rId15"/>
    <p:sldId id="470" r:id="rId16"/>
    <p:sldId id="497" r:id="rId17"/>
    <p:sldId id="472" r:id="rId18"/>
    <p:sldId id="473" r:id="rId19"/>
    <p:sldId id="475" r:id="rId20"/>
    <p:sldId id="498" r:id="rId21"/>
    <p:sldId id="485" r:id="rId22"/>
    <p:sldId id="499" r:id="rId23"/>
    <p:sldId id="478" r:id="rId24"/>
    <p:sldId id="496" r:id="rId25"/>
    <p:sldId id="500" r:id="rId26"/>
    <p:sldId id="490" r:id="rId27"/>
  </p:sldIdLst>
  <p:sldSz cx="12188825" cy="6858000"/>
  <p:notesSz cx="6858000" cy="9144000"/>
  <p:defaultTextStyle>
    <a:defPPr>
      <a:defRPr lang="en-US"/>
    </a:defPPr>
    <a:lvl1pPr marL="0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7949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5898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3848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1797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39746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47695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55644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63594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DE4"/>
    <a:srgbClr val="00D9C7"/>
    <a:srgbClr val="528693"/>
    <a:srgbClr val="A954AB"/>
    <a:srgbClr val="D6BC2E"/>
    <a:srgbClr val="FF7E79"/>
    <a:srgbClr val="929000"/>
    <a:srgbClr val="DA9D59"/>
    <a:srgbClr val="F2AE64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6" autoAdjust="0"/>
    <p:restoredTop sz="95231"/>
  </p:normalViewPr>
  <p:slideViewPr>
    <p:cSldViewPr>
      <p:cViewPr varScale="1">
        <p:scale>
          <a:sx n="69" d="100"/>
          <a:sy n="69" d="100"/>
        </p:scale>
        <p:origin x="308" y="44"/>
      </p:cViewPr>
      <p:guideLst>
        <p:guide orient="horz" pos="2160"/>
        <p:guide pos="28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6C31F5-C457-4214-B33D-BCA78A85AA82}" type="doc">
      <dgm:prSet loTypeId="urn:microsoft.com/office/officeart/2005/8/layout/h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5ED79797-7A4D-434E-A514-17915507E332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800" b="1" kern="1200" smtClean="0">
              <a:solidFill>
                <a:schemeClr val="bg1"/>
              </a:solidFill>
              <a:latin typeface="+mn-lt"/>
              <a:ea typeface="+mn-ea"/>
              <a:cs typeface="+mn-cs"/>
            </a:rPr>
            <a:t>Secondary areas</a:t>
          </a:r>
          <a:endParaRPr lang="en-GB" sz="18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2679BEAB-6A96-4B48-98A1-F396E710FC55}" type="parTrans" cxnId="{4F0C0B93-B5FD-448D-9EDF-2840EE720D0E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A5B98F08-275A-41A3-BCCB-B951E2B74B79}" type="sibTrans" cxnId="{4F0C0B93-B5FD-448D-9EDF-2840EE720D0E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3F7E34C9-FE75-4861-AE35-D1816F9DB967}">
      <dgm:prSet phldrT="[Text]" custT="1"/>
      <dgm:spPr/>
      <dgm:t>
        <a:bodyPr/>
        <a:lstStyle/>
        <a:p>
          <a:r>
            <a:rPr lang="en-GB" sz="1600" b="1" smtClean="0">
              <a:latin typeface="+mn-lt"/>
              <a:cs typeface="Comic Sans MS"/>
            </a:rPr>
            <a:t>The secondary areas make sense out of </a:t>
          </a:r>
          <a:r>
            <a:rPr lang="en-GB" sz="1600" b="1" spc="-5" smtClean="0">
              <a:latin typeface="+mn-lt"/>
              <a:cs typeface="Comic Sans MS"/>
            </a:rPr>
            <a:t>the</a:t>
          </a:r>
          <a:r>
            <a:rPr lang="en-GB" sz="1600" b="1" spc="-75" smtClean="0">
              <a:latin typeface="+mn-lt"/>
              <a:cs typeface="Comic Sans MS"/>
            </a:rPr>
            <a:t> </a:t>
          </a:r>
          <a:r>
            <a:rPr lang="en-GB" sz="1600" b="1" spc="-5" smtClean="0">
              <a:latin typeface="+mn-lt"/>
              <a:cs typeface="Comic Sans MS"/>
            </a:rPr>
            <a:t>signals</a:t>
          </a:r>
          <a:endParaRPr lang="en-GB" sz="1600" dirty="0">
            <a:latin typeface="+mn-lt"/>
          </a:endParaRPr>
        </a:p>
      </dgm:t>
    </dgm:pt>
    <dgm:pt modelId="{0A79F235-243B-4963-9591-53945ACAAA37}" type="parTrans" cxnId="{A67A52C5-7E74-4C13-BA79-6B3E490B3EDB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59DB9224-4F87-4EA0-AD91-FB1369755834}" type="sibTrans" cxnId="{A67A52C5-7E74-4C13-BA79-6B3E490B3EDB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7A1EE446-BE96-4489-AD5E-878EBBDE14C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800" b="1" kern="1200" smtClean="0">
              <a:solidFill>
                <a:schemeClr val="bg1"/>
              </a:solidFill>
              <a:latin typeface="+mn-lt"/>
              <a:ea typeface="+mn-ea"/>
              <a:cs typeface="+mn-cs"/>
            </a:rPr>
            <a:t>Association area </a:t>
          </a:r>
          <a:endParaRPr lang="en-GB" sz="18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84135853-AF40-4CD9-919B-239C72E9AAFE}" type="parTrans" cxnId="{D612037A-97EA-4E27-A4D2-21A1A93F054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F80F15F1-323E-4408-9020-C367C77378DB}" type="sibTrans" cxnId="{D612037A-97EA-4E27-A4D2-21A1A93F054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B9398167-8C9A-4EB6-B288-D5648915529D}">
      <dgm:prSet phldrT="[Text]" custT="1"/>
      <dgm:spPr/>
      <dgm:t>
        <a:bodyPr/>
        <a:lstStyle/>
        <a:p>
          <a:r>
            <a:rPr lang="en-GB" sz="1600" dirty="0" smtClean="0">
              <a:latin typeface="+mn-lt"/>
            </a:rPr>
            <a:t>They receive and </a:t>
          </a:r>
          <a:r>
            <a:rPr lang="en-GB" sz="1600" dirty="0" err="1" smtClean="0">
              <a:latin typeface="+mn-lt"/>
            </a:rPr>
            <a:t>analyze</a:t>
          </a:r>
          <a:r>
            <a:rPr lang="en-GB" sz="1600" dirty="0" smtClean="0">
              <a:latin typeface="+mn-lt"/>
            </a:rPr>
            <a:t> signals simultaneously from multiple regions of both the motor  and sensory cortices as well as from subcortical structures.</a:t>
          </a:r>
          <a:endParaRPr lang="en-GB" sz="1600" dirty="0">
            <a:latin typeface="+mn-lt"/>
          </a:endParaRPr>
        </a:p>
      </dgm:t>
    </dgm:pt>
    <dgm:pt modelId="{5BC1F7A8-268D-4734-A638-4E2EFA1F6301}" type="parTrans" cxnId="{9B3D6E87-6A8D-4D39-B9D5-72488B8D61C0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800DACDD-49F9-4047-9D35-D12EBAD8BC35}" type="sibTrans" cxnId="{9B3D6E87-6A8D-4D39-B9D5-72488B8D61C0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93A1DDA2-B026-4CED-A206-87A6F717F81C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18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primary motor&amp; sensory  areas </a:t>
          </a:r>
          <a:endParaRPr lang="en-GB" sz="18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AE31BF7A-B2F7-4D7E-BAEC-B9BE7822CB65}" type="parTrans" cxnId="{2C09E895-A606-4E47-969A-DE985EB44511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28E7ED8D-B4B4-4878-99DC-FB1D304451C4}" type="sibTrans" cxnId="{2C09E895-A606-4E47-969A-DE985EB44511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577C5A7D-77FD-4744-8BF5-DF2C527463B1}">
      <dgm:prSet custT="1"/>
      <dgm:spPr/>
      <dgm:t>
        <a:bodyPr/>
        <a:lstStyle/>
        <a:p>
          <a:r>
            <a:rPr lang="en-GB" sz="1600" b="0" smtClean="0">
              <a:latin typeface="+mn-lt"/>
              <a:cs typeface="Comic Sans MS"/>
            </a:rPr>
            <a:t> </a:t>
          </a:r>
          <a:r>
            <a:rPr lang="en-GB" sz="1600" b="1" smtClean="0">
              <a:latin typeface="+mn-lt"/>
              <a:cs typeface="Comic Sans MS"/>
            </a:rPr>
            <a:t>primary motor </a:t>
          </a:r>
          <a:r>
            <a:rPr lang="en-GB" sz="1600" b="1" spc="-5" smtClean="0">
              <a:latin typeface="+mn-lt"/>
              <a:cs typeface="Comic Sans MS"/>
            </a:rPr>
            <a:t>areas </a:t>
          </a:r>
          <a:r>
            <a:rPr lang="en-GB" sz="1600" b="1" smtClean="0">
              <a:latin typeface="+mn-lt"/>
              <a:cs typeface="Comic Sans MS"/>
            </a:rPr>
            <a:t>have</a:t>
          </a:r>
          <a:r>
            <a:rPr lang="en-GB" sz="1600" b="1" spc="-55" smtClean="0">
              <a:latin typeface="+mn-lt"/>
              <a:cs typeface="Comic Sans MS"/>
            </a:rPr>
            <a:t> </a:t>
          </a:r>
          <a:r>
            <a:rPr lang="en-GB" sz="1600" b="1" spc="-5" smtClean="0">
              <a:latin typeface="+mn-lt"/>
              <a:cs typeface="Comic Sans MS"/>
            </a:rPr>
            <a:t>direct</a:t>
          </a:r>
          <a:r>
            <a:rPr lang="en-GB" sz="1600" b="1" spc="10" smtClean="0">
              <a:latin typeface="+mn-lt"/>
              <a:cs typeface="Comic Sans MS"/>
            </a:rPr>
            <a:t> </a:t>
          </a:r>
          <a:r>
            <a:rPr lang="en-GB" sz="1600" b="1" spc="-5" smtClean="0">
              <a:latin typeface="+mn-lt"/>
              <a:cs typeface="Comic Sans MS"/>
            </a:rPr>
            <a:t>connections  with </a:t>
          </a:r>
          <a:r>
            <a:rPr lang="en-GB" sz="1600" b="1" smtClean="0">
              <a:latin typeface="+mn-lt"/>
              <a:cs typeface="Comic Sans MS"/>
            </a:rPr>
            <a:t>specific muscles </a:t>
          </a:r>
          <a:r>
            <a:rPr lang="en-GB" sz="1600" spc="-5" smtClean="0">
              <a:latin typeface="+mn-lt"/>
              <a:cs typeface="Comic Sans MS"/>
            </a:rPr>
            <a:t>for </a:t>
          </a:r>
          <a:r>
            <a:rPr lang="en-GB" sz="1600" smtClean="0">
              <a:latin typeface="+mn-lt"/>
              <a:cs typeface="Comic Sans MS"/>
            </a:rPr>
            <a:t>causing </a:t>
          </a:r>
          <a:r>
            <a:rPr lang="en-GB" sz="1600" spc="-5" smtClean="0">
              <a:latin typeface="+mn-lt"/>
              <a:cs typeface="Comic Sans MS"/>
            </a:rPr>
            <a:t>discrete </a:t>
          </a:r>
          <a:r>
            <a:rPr lang="en-GB" sz="1600" smtClean="0">
              <a:latin typeface="+mn-lt"/>
              <a:cs typeface="Comic Sans MS"/>
            </a:rPr>
            <a:t>muscle  movements.</a:t>
          </a:r>
          <a:endParaRPr lang="en-GB" sz="1600" b="0" dirty="0">
            <a:latin typeface="+mn-lt"/>
          </a:endParaRPr>
        </a:p>
      </dgm:t>
    </dgm:pt>
    <dgm:pt modelId="{D99759F2-A0B7-45D6-9919-3324A3D3AB8A}" type="parTrans" cxnId="{B8AE0571-957A-45C5-B408-40C8310A0952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5047505E-78F6-451C-A2D4-88FF5B25942F}" type="sibTrans" cxnId="{B8AE0571-957A-45C5-B408-40C8310A0952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F8D98122-576D-42B1-B652-D4DEA499815F}">
      <dgm:prSet custT="1"/>
      <dgm:spPr/>
      <dgm:t>
        <a:bodyPr/>
        <a:lstStyle/>
        <a:p>
          <a:r>
            <a:rPr lang="en-GB" sz="1600" b="1" smtClean="0">
              <a:latin typeface="+mn-lt"/>
              <a:cs typeface="Comic Sans MS"/>
            </a:rPr>
            <a:t>primary </a:t>
          </a:r>
          <a:r>
            <a:rPr lang="en-GB" sz="1600" b="1" spc="-5" smtClean="0">
              <a:latin typeface="+mn-lt"/>
              <a:cs typeface="Comic Sans MS"/>
            </a:rPr>
            <a:t>sensory </a:t>
          </a:r>
          <a:r>
            <a:rPr lang="en-GB" sz="1600" b="1" smtClean="0">
              <a:latin typeface="+mn-lt"/>
              <a:cs typeface="Comic Sans MS"/>
            </a:rPr>
            <a:t>areas </a:t>
          </a:r>
          <a:r>
            <a:rPr lang="en-GB" sz="1600" spc="-5" smtClean="0">
              <a:latin typeface="+mn-lt"/>
              <a:cs typeface="Comic Sans MS"/>
            </a:rPr>
            <a:t>detect</a:t>
          </a:r>
          <a:r>
            <a:rPr lang="en-GB" sz="1600" spc="-45" smtClean="0">
              <a:latin typeface="+mn-lt"/>
              <a:cs typeface="Comic Sans MS"/>
            </a:rPr>
            <a:t> </a:t>
          </a:r>
          <a:r>
            <a:rPr lang="en-GB" sz="1600" smtClean="0">
              <a:latin typeface="+mn-lt"/>
              <a:cs typeface="Comic Sans MS"/>
            </a:rPr>
            <a:t>specific sensation(</a:t>
          </a:r>
          <a:r>
            <a:rPr lang="en-GB" sz="1600" spc="-5" smtClean="0">
              <a:latin typeface="+mn-lt"/>
              <a:cs typeface="Comic Sans MS"/>
            </a:rPr>
            <a:t>visual, auditory,somatic)  transmitted directly to the  brain from </a:t>
          </a:r>
          <a:r>
            <a:rPr lang="en-GB" sz="1600" smtClean="0">
              <a:latin typeface="+mn-lt"/>
              <a:cs typeface="Comic Sans MS"/>
            </a:rPr>
            <a:t>peripheral </a:t>
          </a:r>
          <a:r>
            <a:rPr lang="en-GB" sz="1600" spc="-5" smtClean="0">
              <a:latin typeface="+mn-lt"/>
              <a:cs typeface="Comic Sans MS"/>
            </a:rPr>
            <a:t>sensory</a:t>
          </a:r>
          <a:r>
            <a:rPr lang="en-GB" sz="1600" spc="-75" smtClean="0">
              <a:latin typeface="+mn-lt"/>
              <a:cs typeface="Comic Sans MS"/>
            </a:rPr>
            <a:t> </a:t>
          </a:r>
          <a:r>
            <a:rPr lang="en-GB" sz="1600" smtClean="0">
              <a:latin typeface="+mn-lt"/>
              <a:cs typeface="Comic Sans MS"/>
            </a:rPr>
            <a:t>organs.</a:t>
          </a:r>
          <a:endParaRPr lang="en-GB" sz="1600" b="0" dirty="0">
            <a:latin typeface="+mn-lt"/>
          </a:endParaRPr>
        </a:p>
      </dgm:t>
    </dgm:pt>
    <dgm:pt modelId="{E0FA13F9-6CAB-418A-8267-3F95989E69E6}" type="parTrans" cxnId="{43556FFB-3189-4425-8CAE-07AF54C92C1E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D6D3FAC9-E3CE-4106-A5BC-DA326F52393B}" type="sibTrans" cxnId="{43556FFB-3189-4425-8CAE-07AF54C92C1E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CAC28E7E-CD84-4324-A8FC-D19495A93D60}">
      <dgm:prSet custT="1"/>
      <dgm:spPr/>
      <dgm:t>
        <a:bodyPr/>
        <a:lstStyle/>
        <a:p>
          <a:endParaRPr lang="en-GB" sz="1600" b="0" dirty="0">
            <a:solidFill>
              <a:schemeClr val="tx1"/>
            </a:solidFill>
            <a:latin typeface="+mn-lt"/>
          </a:endParaRPr>
        </a:p>
      </dgm:t>
    </dgm:pt>
    <dgm:pt modelId="{4EEBD4D9-EE9D-4A0B-BE2F-82E4622B99CA}" type="parTrans" cxnId="{64B0C15E-9D47-464C-B51C-4C48194FF441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F2A5BCC0-E3B5-4F44-A9E3-4A7520B6546C}" type="sibTrans" cxnId="{64B0C15E-9D47-464C-B51C-4C48194FF441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BC2CA3CF-4BD0-4330-B39C-43942B6F545B}">
      <dgm:prSet custT="1"/>
      <dgm:spPr/>
      <dgm:t>
        <a:bodyPr/>
        <a:lstStyle/>
        <a:p>
          <a:r>
            <a:rPr lang="en-GB" sz="1600" b="1" smtClean="0">
              <a:latin typeface="+mn-lt"/>
              <a:cs typeface="Comic Sans MS"/>
            </a:rPr>
            <a:t>in </a:t>
          </a:r>
          <a:r>
            <a:rPr lang="en-GB" sz="1600" spc="-5" smtClean="0">
              <a:latin typeface="+mn-lt"/>
              <a:cs typeface="Comic Sans MS"/>
            </a:rPr>
            <a:t>the </a:t>
          </a:r>
          <a:r>
            <a:rPr lang="en-GB" sz="1600" smtClean="0">
              <a:latin typeface="+mn-lt"/>
              <a:cs typeface="Comic Sans MS"/>
            </a:rPr>
            <a:t>primary</a:t>
          </a:r>
          <a:r>
            <a:rPr lang="en-GB" sz="1600" spc="-80" smtClean="0">
              <a:latin typeface="+mn-lt"/>
              <a:cs typeface="Comic Sans MS"/>
            </a:rPr>
            <a:t> </a:t>
          </a:r>
          <a:r>
            <a:rPr lang="en-GB" sz="1600" spc="-5" smtClean="0">
              <a:latin typeface="+mn-lt"/>
              <a:cs typeface="Comic Sans MS"/>
            </a:rPr>
            <a:t>areas.</a:t>
          </a:r>
          <a:endParaRPr lang="en-GB" sz="1600" dirty="0">
            <a:latin typeface="+mn-lt"/>
            <a:cs typeface="Comic Sans MS"/>
          </a:endParaRPr>
        </a:p>
      </dgm:t>
    </dgm:pt>
    <dgm:pt modelId="{13BB0E78-02C4-4626-88B5-3EEF805916D2}" type="parTrans" cxnId="{DA94965A-B14F-4CAC-812C-FE3D15A0065C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07C7CD76-EC4E-4190-9B0A-703E1CDEA0E5}" type="sibTrans" cxnId="{DA94965A-B14F-4CAC-812C-FE3D15A0065C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34B14085-10D0-4C40-9C01-438FD0F83F97}">
      <dgm:prSet custT="1"/>
      <dgm:spPr/>
      <dgm:t>
        <a:bodyPr/>
        <a:lstStyle/>
        <a:p>
          <a:endParaRPr lang="en-GB" sz="1600" dirty="0">
            <a:latin typeface="+mn-lt"/>
          </a:endParaRPr>
        </a:p>
      </dgm:t>
    </dgm:pt>
    <dgm:pt modelId="{91BE376F-A956-469C-A683-B2E7D1593AB1}" type="parTrans" cxnId="{753FB154-4DF9-4BD2-BD4F-B8711C72B2D7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179C6829-357D-4373-9B7A-538D3E408F2A}" type="sibTrans" cxnId="{753FB154-4DF9-4BD2-BD4F-B8711C72B2D7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6C28A578-9D56-4233-903E-076C0D57CB23}">
      <dgm:prSet custT="1"/>
      <dgm:spPr/>
      <dgm:t>
        <a:bodyPr/>
        <a:lstStyle/>
        <a:p>
          <a:r>
            <a:rPr lang="en-GB" sz="1600" dirty="0" smtClean="0">
              <a:latin typeface="+mn-lt"/>
            </a:rPr>
            <a:t>The most important association areas are:</a:t>
          </a:r>
          <a:endParaRPr lang="en-GB" sz="1600" dirty="0">
            <a:latin typeface="+mn-lt"/>
          </a:endParaRPr>
        </a:p>
      </dgm:t>
    </dgm:pt>
    <dgm:pt modelId="{07DB7EBA-2F71-4A27-8D6D-BA5898E141F7}" type="parTrans" cxnId="{1A2366F8-9677-403B-9C0F-1922F5E1DD9B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40B10B4B-65EF-467A-AE4A-05D7A6B09332}" type="sibTrans" cxnId="{1A2366F8-9677-403B-9C0F-1922F5E1DD9B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D9B74527-E366-47F5-BB76-8A9F1C75F774}">
      <dgm:prSet custT="1"/>
      <dgm:spPr/>
      <dgm:t>
        <a:bodyPr/>
        <a:lstStyle/>
        <a:p>
          <a:r>
            <a:rPr lang="en-GB" sz="1600" dirty="0" smtClean="0">
              <a:latin typeface="+mn-lt"/>
            </a:rPr>
            <a:t>(2) prefrontal association area.</a:t>
          </a:r>
          <a:endParaRPr lang="en-GB" sz="1600" dirty="0">
            <a:latin typeface="+mn-lt"/>
          </a:endParaRPr>
        </a:p>
      </dgm:t>
    </dgm:pt>
    <dgm:pt modelId="{A7611D4E-E45F-4F89-AC84-1ABBB19837BC}" type="parTrans" cxnId="{29F3D267-8A22-421F-87EA-2AF92DA60778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907DC216-CE86-4FD3-89BE-9C29602709A7}" type="sibTrans" cxnId="{29F3D267-8A22-421F-87EA-2AF92DA60778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0351C0FF-C360-4E4C-83C0-204E243FAF66}">
      <dgm:prSet custT="1"/>
      <dgm:spPr/>
      <dgm:t>
        <a:bodyPr/>
        <a:lstStyle/>
        <a:p>
          <a:r>
            <a:rPr lang="en-GB" sz="1600" dirty="0" smtClean="0">
              <a:latin typeface="+mn-lt"/>
            </a:rPr>
            <a:t>(3) limbic association area.</a:t>
          </a:r>
          <a:endParaRPr lang="en-GB" sz="1600" dirty="0">
            <a:latin typeface="+mn-lt"/>
          </a:endParaRPr>
        </a:p>
      </dgm:t>
    </dgm:pt>
    <dgm:pt modelId="{7CE03E85-D2F3-4827-9EF8-BC26E5E0A095}" type="parTrans" cxnId="{A6E5F7F1-95CD-4DF2-AD36-E537F77FDDD1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9964D229-FC42-46E0-BCA5-6136D426458C}" type="sibTrans" cxnId="{A6E5F7F1-95CD-4DF2-AD36-E537F77FDDD1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92511C3A-6BD1-4A94-B5C9-6AF97B9A083C}">
      <dgm:prSet custT="1"/>
      <dgm:spPr/>
      <dgm:t>
        <a:bodyPr/>
        <a:lstStyle/>
        <a:p>
          <a:endParaRPr lang="en-GB" sz="1600" dirty="0">
            <a:latin typeface="+mn-lt"/>
          </a:endParaRPr>
        </a:p>
      </dgm:t>
    </dgm:pt>
    <dgm:pt modelId="{3088D6F4-4D7D-4E8F-944E-E43C0C695F1C}" type="parTrans" cxnId="{9E524B8E-01A3-4B1A-A53F-F135CBE67039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21D56C38-4099-488C-93B5-CA213B50E4D0}" type="sibTrans" cxnId="{9E524B8E-01A3-4B1A-A53F-F135CBE67039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46CE1232-B00E-4552-A6A1-56D4EC2C6046}">
      <dgm:prSet custT="1"/>
      <dgm:spPr/>
      <dgm:t>
        <a:bodyPr/>
        <a:lstStyle/>
        <a:p>
          <a:r>
            <a:rPr lang="en-GB" sz="1600" dirty="0" smtClean="0">
              <a:latin typeface="+mn-lt"/>
            </a:rPr>
            <a:t>(1) </a:t>
          </a:r>
          <a:r>
            <a:rPr lang="en-GB" sz="1600" dirty="0" err="1" smtClean="0">
              <a:latin typeface="+mn-lt"/>
            </a:rPr>
            <a:t>Parieto-occipitotemporal</a:t>
          </a:r>
          <a:r>
            <a:rPr lang="en-GB" sz="1600" dirty="0" smtClean="0">
              <a:latin typeface="+mn-lt"/>
            </a:rPr>
            <a:t> association area.</a:t>
          </a:r>
          <a:endParaRPr lang="en-GB" sz="1600" dirty="0">
            <a:latin typeface="+mn-lt"/>
          </a:endParaRPr>
        </a:p>
      </dgm:t>
    </dgm:pt>
    <dgm:pt modelId="{222ED883-3EDA-4714-901E-649F783679AF}" type="parTrans" cxnId="{BFCD5205-0619-4F27-B61D-00B6D18D0D29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90EADE5B-203E-460C-B0A9-D9BB9C80EB3D}" type="sibTrans" cxnId="{BFCD5205-0619-4F27-B61D-00B6D18D0D29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152301EB-8DFE-4F11-944F-6F1D072005B1}" type="pres">
      <dgm:prSet presAssocID="{696C31F5-C457-4214-B33D-BCA78A85AA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59B72E8-BF4F-4AE5-850E-CBCA35808F93}" type="pres">
      <dgm:prSet presAssocID="{93A1DDA2-B026-4CED-A206-87A6F717F81C}" presName="composite" presStyleCnt="0"/>
      <dgm:spPr/>
      <dgm:t>
        <a:bodyPr/>
        <a:lstStyle/>
        <a:p>
          <a:endParaRPr lang="en-US"/>
        </a:p>
      </dgm:t>
    </dgm:pt>
    <dgm:pt modelId="{B987381D-0802-4DB3-A625-30EA75EEE2E3}" type="pres">
      <dgm:prSet presAssocID="{93A1DDA2-B026-4CED-A206-87A6F717F81C}" presName="parTx" presStyleLbl="alignNode1" presStyleIdx="0" presStyleCnt="3" custLinFactNeighborX="-103" custLinFactNeighborY="42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BD48E1-7DBD-4E0E-BDB5-BA8FFFA5B948}" type="pres">
      <dgm:prSet presAssocID="{93A1DDA2-B026-4CED-A206-87A6F717F81C}" presName="desTx" presStyleLbl="alignAccFollowNode1" presStyleIdx="0" presStyleCnt="3" custLinFactNeighborX="-4688" custLinFactNeighborY="435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95B523-C5E0-45FC-A094-A4840D58ECBE}" type="pres">
      <dgm:prSet presAssocID="{28E7ED8D-B4B4-4878-99DC-FB1D304451C4}" presName="space" presStyleCnt="0"/>
      <dgm:spPr/>
      <dgm:t>
        <a:bodyPr/>
        <a:lstStyle/>
        <a:p>
          <a:endParaRPr lang="en-US"/>
        </a:p>
      </dgm:t>
    </dgm:pt>
    <dgm:pt modelId="{B4D53EB0-5F1D-49C1-BA01-1623831EC6FF}" type="pres">
      <dgm:prSet presAssocID="{5ED79797-7A4D-434E-A514-17915507E332}" presName="composite" presStyleCnt="0"/>
      <dgm:spPr/>
      <dgm:t>
        <a:bodyPr/>
        <a:lstStyle/>
        <a:p>
          <a:endParaRPr lang="en-US"/>
        </a:p>
      </dgm:t>
    </dgm:pt>
    <dgm:pt modelId="{B9A19148-649B-4492-B8AB-12CAE4230247}" type="pres">
      <dgm:prSet presAssocID="{5ED79797-7A4D-434E-A514-17915507E33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1CAD02-24B0-4DD1-AC44-887D81C33DDE}" type="pres">
      <dgm:prSet presAssocID="{5ED79797-7A4D-434E-A514-17915507E33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7A1EC9-F825-4CDF-A188-98AFD18EFA5E}" type="pres">
      <dgm:prSet presAssocID="{A5B98F08-275A-41A3-BCCB-B951E2B74B79}" presName="space" presStyleCnt="0"/>
      <dgm:spPr/>
      <dgm:t>
        <a:bodyPr/>
        <a:lstStyle/>
        <a:p>
          <a:endParaRPr lang="en-US"/>
        </a:p>
      </dgm:t>
    </dgm:pt>
    <dgm:pt modelId="{3C8AA59B-24C6-458C-8FE9-66E7641212B8}" type="pres">
      <dgm:prSet presAssocID="{7A1EE446-BE96-4489-AD5E-878EBBDE14C4}" presName="composite" presStyleCnt="0"/>
      <dgm:spPr/>
      <dgm:t>
        <a:bodyPr/>
        <a:lstStyle/>
        <a:p>
          <a:endParaRPr lang="en-US"/>
        </a:p>
      </dgm:t>
    </dgm:pt>
    <dgm:pt modelId="{6094A9DD-79E1-4448-A7DE-B381737153A7}" type="pres">
      <dgm:prSet presAssocID="{7A1EE446-BE96-4489-AD5E-878EBBDE14C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722ABD-3ABF-4B9F-AAA8-925490A4AD4A}" type="pres">
      <dgm:prSet presAssocID="{7A1EE446-BE96-4489-AD5E-878EBBDE14C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05035D0-CCDA-44E8-9B4C-00EA32D35CCB}" type="presOf" srcId="{D9B74527-E366-47F5-BB76-8A9F1C75F774}" destId="{8E722ABD-3ABF-4B9F-AAA8-925490A4AD4A}" srcOrd="0" destOrd="3" presId="urn:microsoft.com/office/officeart/2005/8/layout/hList1"/>
    <dgm:cxn modelId="{9E524B8E-01A3-4B1A-A53F-F135CBE67039}" srcId="{7A1EE446-BE96-4489-AD5E-878EBBDE14C4}" destId="{92511C3A-6BD1-4A94-B5C9-6AF97B9A083C}" srcOrd="5" destOrd="0" parTransId="{3088D6F4-4D7D-4E8F-944E-E43C0C695F1C}" sibTransId="{21D56C38-4099-488C-93B5-CA213B50E4D0}"/>
    <dgm:cxn modelId="{49ACD268-B957-4D60-BDA2-2024AE375EB7}" type="presOf" srcId="{5ED79797-7A4D-434E-A514-17915507E332}" destId="{B9A19148-649B-4492-B8AB-12CAE4230247}" srcOrd="0" destOrd="0" presId="urn:microsoft.com/office/officeart/2005/8/layout/hList1"/>
    <dgm:cxn modelId="{43556FFB-3189-4425-8CAE-07AF54C92C1E}" srcId="{93A1DDA2-B026-4CED-A206-87A6F717F81C}" destId="{F8D98122-576D-42B1-B652-D4DEA499815F}" srcOrd="2" destOrd="0" parTransId="{E0FA13F9-6CAB-418A-8267-3F95989E69E6}" sibTransId="{D6D3FAC9-E3CE-4106-A5BC-DA326F52393B}"/>
    <dgm:cxn modelId="{4A0DD13D-8CFE-4361-ACDC-24228CC19B6D}" type="presOf" srcId="{92511C3A-6BD1-4A94-B5C9-6AF97B9A083C}" destId="{8E722ABD-3ABF-4B9F-AAA8-925490A4AD4A}" srcOrd="0" destOrd="5" presId="urn:microsoft.com/office/officeart/2005/8/layout/hList1"/>
    <dgm:cxn modelId="{36E8E388-BFC8-4248-A8A1-43DEA5661C33}" type="presOf" srcId="{577C5A7D-77FD-4744-8BF5-DF2C527463B1}" destId="{C7BD48E1-7DBD-4E0E-BDB5-BA8FFFA5B948}" srcOrd="0" destOrd="0" presId="urn:microsoft.com/office/officeart/2005/8/layout/hList1"/>
    <dgm:cxn modelId="{B9FB43BB-5CC2-45FE-8690-5E906349ECB0}" type="presOf" srcId="{6C28A578-9D56-4233-903E-076C0D57CB23}" destId="{8E722ABD-3ABF-4B9F-AAA8-925490A4AD4A}" srcOrd="0" destOrd="1" presId="urn:microsoft.com/office/officeart/2005/8/layout/hList1"/>
    <dgm:cxn modelId="{37658182-30ED-4581-B0A1-FF5D1A119C97}" type="presOf" srcId="{F8D98122-576D-42B1-B652-D4DEA499815F}" destId="{C7BD48E1-7DBD-4E0E-BDB5-BA8FFFA5B948}" srcOrd="0" destOrd="2" presId="urn:microsoft.com/office/officeart/2005/8/layout/hList1"/>
    <dgm:cxn modelId="{A67A52C5-7E74-4C13-BA79-6B3E490B3EDB}" srcId="{5ED79797-7A4D-434E-A514-17915507E332}" destId="{3F7E34C9-FE75-4861-AE35-D1816F9DB967}" srcOrd="0" destOrd="0" parTransId="{0A79F235-243B-4963-9591-53945ACAAA37}" sibTransId="{59DB9224-4F87-4EA0-AD91-FB1369755834}"/>
    <dgm:cxn modelId="{129B4FFC-815A-4404-A2A5-0651EE26BFBD}" type="presOf" srcId="{46CE1232-B00E-4552-A6A1-56D4EC2C6046}" destId="{8E722ABD-3ABF-4B9F-AAA8-925490A4AD4A}" srcOrd="0" destOrd="2" presId="urn:microsoft.com/office/officeart/2005/8/layout/hList1"/>
    <dgm:cxn modelId="{63C9995B-77BB-4C0F-82FF-CAF24C070E6E}" type="presOf" srcId="{7A1EE446-BE96-4489-AD5E-878EBBDE14C4}" destId="{6094A9DD-79E1-4448-A7DE-B381737153A7}" srcOrd="0" destOrd="0" presId="urn:microsoft.com/office/officeart/2005/8/layout/hList1"/>
    <dgm:cxn modelId="{DA94965A-B14F-4CAC-812C-FE3D15A0065C}" srcId="{3F7E34C9-FE75-4861-AE35-D1816F9DB967}" destId="{BC2CA3CF-4BD0-4330-B39C-43942B6F545B}" srcOrd="0" destOrd="0" parTransId="{13BB0E78-02C4-4626-88B5-3EEF805916D2}" sibTransId="{07C7CD76-EC4E-4190-9B0A-703E1CDEA0E5}"/>
    <dgm:cxn modelId="{2C09E895-A606-4E47-969A-DE985EB44511}" srcId="{696C31F5-C457-4214-B33D-BCA78A85AA82}" destId="{93A1DDA2-B026-4CED-A206-87A6F717F81C}" srcOrd="0" destOrd="0" parTransId="{AE31BF7A-B2F7-4D7E-BAEC-B9BE7822CB65}" sibTransId="{28E7ED8D-B4B4-4878-99DC-FB1D304451C4}"/>
    <dgm:cxn modelId="{4F0C0B93-B5FD-448D-9EDF-2840EE720D0E}" srcId="{696C31F5-C457-4214-B33D-BCA78A85AA82}" destId="{5ED79797-7A4D-434E-A514-17915507E332}" srcOrd="1" destOrd="0" parTransId="{2679BEAB-6A96-4B48-98A1-F396E710FC55}" sibTransId="{A5B98F08-275A-41A3-BCCB-B951E2B74B79}"/>
    <dgm:cxn modelId="{6DD60702-A82A-43CD-A907-20D514273759}" type="presOf" srcId="{93A1DDA2-B026-4CED-A206-87A6F717F81C}" destId="{B987381D-0802-4DB3-A625-30EA75EEE2E3}" srcOrd="0" destOrd="0" presId="urn:microsoft.com/office/officeart/2005/8/layout/hList1"/>
    <dgm:cxn modelId="{B8AE0571-957A-45C5-B408-40C8310A0952}" srcId="{93A1DDA2-B026-4CED-A206-87A6F717F81C}" destId="{577C5A7D-77FD-4744-8BF5-DF2C527463B1}" srcOrd="0" destOrd="0" parTransId="{D99759F2-A0B7-45D6-9919-3324A3D3AB8A}" sibTransId="{5047505E-78F6-451C-A2D4-88FF5B25942F}"/>
    <dgm:cxn modelId="{61BEDBD4-91C7-40B6-8DCA-6000A41DD28A}" type="presOf" srcId="{3F7E34C9-FE75-4861-AE35-D1816F9DB967}" destId="{F81CAD02-24B0-4DD1-AC44-887D81C33DDE}" srcOrd="0" destOrd="0" presId="urn:microsoft.com/office/officeart/2005/8/layout/hList1"/>
    <dgm:cxn modelId="{AA83DC03-988F-4BEF-9801-FE9AD8154525}" type="presOf" srcId="{CAC28E7E-CD84-4324-A8FC-D19495A93D60}" destId="{C7BD48E1-7DBD-4E0E-BDB5-BA8FFFA5B948}" srcOrd="0" destOrd="1" presId="urn:microsoft.com/office/officeart/2005/8/layout/hList1"/>
    <dgm:cxn modelId="{7D8450B1-D551-4C32-8DE4-210B5ACC74B4}" type="presOf" srcId="{BC2CA3CF-4BD0-4330-B39C-43942B6F545B}" destId="{F81CAD02-24B0-4DD1-AC44-887D81C33DDE}" srcOrd="0" destOrd="1" presId="urn:microsoft.com/office/officeart/2005/8/layout/hList1"/>
    <dgm:cxn modelId="{C6DE2941-588C-4C8B-B1F8-8C9C0F59E959}" type="presOf" srcId="{0351C0FF-C360-4E4C-83C0-204E243FAF66}" destId="{8E722ABD-3ABF-4B9F-AAA8-925490A4AD4A}" srcOrd="0" destOrd="4" presId="urn:microsoft.com/office/officeart/2005/8/layout/hList1"/>
    <dgm:cxn modelId="{1A2366F8-9677-403B-9C0F-1922F5E1DD9B}" srcId="{7A1EE446-BE96-4489-AD5E-878EBBDE14C4}" destId="{6C28A578-9D56-4233-903E-076C0D57CB23}" srcOrd="1" destOrd="0" parTransId="{07DB7EBA-2F71-4A27-8D6D-BA5898E141F7}" sibTransId="{40B10B4B-65EF-467A-AE4A-05D7A6B09332}"/>
    <dgm:cxn modelId="{A6E5F7F1-95CD-4DF2-AD36-E537F77FDDD1}" srcId="{7A1EE446-BE96-4489-AD5E-878EBBDE14C4}" destId="{0351C0FF-C360-4E4C-83C0-204E243FAF66}" srcOrd="4" destOrd="0" parTransId="{7CE03E85-D2F3-4827-9EF8-BC26E5E0A095}" sibTransId="{9964D229-FC42-46E0-BCA5-6136D426458C}"/>
    <dgm:cxn modelId="{D612037A-97EA-4E27-A4D2-21A1A93F0546}" srcId="{696C31F5-C457-4214-B33D-BCA78A85AA82}" destId="{7A1EE446-BE96-4489-AD5E-878EBBDE14C4}" srcOrd="2" destOrd="0" parTransId="{84135853-AF40-4CD9-919B-239C72E9AAFE}" sibTransId="{F80F15F1-323E-4408-9020-C367C77378DB}"/>
    <dgm:cxn modelId="{29F3D267-8A22-421F-87EA-2AF92DA60778}" srcId="{7A1EE446-BE96-4489-AD5E-878EBBDE14C4}" destId="{D9B74527-E366-47F5-BB76-8A9F1C75F774}" srcOrd="3" destOrd="0" parTransId="{A7611D4E-E45F-4F89-AC84-1ABBB19837BC}" sibTransId="{907DC216-CE86-4FD3-89BE-9C29602709A7}"/>
    <dgm:cxn modelId="{7F0350F5-8998-4EAA-A09D-EA5B1DABC9C0}" type="presOf" srcId="{B9398167-8C9A-4EB6-B288-D5648915529D}" destId="{8E722ABD-3ABF-4B9F-AAA8-925490A4AD4A}" srcOrd="0" destOrd="0" presId="urn:microsoft.com/office/officeart/2005/8/layout/hList1"/>
    <dgm:cxn modelId="{753FB154-4DF9-4BD2-BD4F-B8711C72B2D7}" srcId="{7A1EE446-BE96-4489-AD5E-878EBBDE14C4}" destId="{34B14085-10D0-4C40-9C01-438FD0F83F97}" srcOrd="6" destOrd="0" parTransId="{91BE376F-A956-469C-A683-B2E7D1593AB1}" sibTransId="{179C6829-357D-4373-9B7A-538D3E408F2A}"/>
    <dgm:cxn modelId="{BFCD5205-0619-4F27-B61D-00B6D18D0D29}" srcId="{7A1EE446-BE96-4489-AD5E-878EBBDE14C4}" destId="{46CE1232-B00E-4552-A6A1-56D4EC2C6046}" srcOrd="2" destOrd="0" parTransId="{222ED883-3EDA-4714-901E-649F783679AF}" sibTransId="{90EADE5B-203E-460C-B0A9-D9BB9C80EB3D}"/>
    <dgm:cxn modelId="{9B3D6E87-6A8D-4D39-B9D5-72488B8D61C0}" srcId="{7A1EE446-BE96-4489-AD5E-878EBBDE14C4}" destId="{B9398167-8C9A-4EB6-B288-D5648915529D}" srcOrd="0" destOrd="0" parTransId="{5BC1F7A8-268D-4734-A638-4E2EFA1F6301}" sibTransId="{800DACDD-49F9-4047-9D35-D12EBAD8BC35}"/>
    <dgm:cxn modelId="{CE60F54B-150B-4BD0-ACCD-848A6CB0884D}" type="presOf" srcId="{34B14085-10D0-4C40-9C01-438FD0F83F97}" destId="{8E722ABD-3ABF-4B9F-AAA8-925490A4AD4A}" srcOrd="0" destOrd="6" presId="urn:microsoft.com/office/officeart/2005/8/layout/hList1"/>
    <dgm:cxn modelId="{64B0C15E-9D47-464C-B51C-4C48194FF441}" srcId="{93A1DDA2-B026-4CED-A206-87A6F717F81C}" destId="{CAC28E7E-CD84-4324-A8FC-D19495A93D60}" srcOrd="1" destOrd="0" parTransId="{4EEBD4D9-EE9D-4A0B-BE2F-82E4622B99CA}" sibTransId="{F2A5BCC0-E3B5-4F44-A9E3-4A7520B6546C}"/>
    <dgm:cxn modelId="{B5E78794-6C77-4928-BA64-97F926E512A4}" type="presOf" srcId="{696C31F5-C457-4214-B33D-BCA78A85AA82}" destId="{152301EB-8DFE-4F11-944F-6F1D072005B1}" srcOrd="0" destOrd="0" presId="urn:microsoft.com/office/officeart/2005/8/layout/hList1"/>
    <dgm:cxn modelId="{0CB5E6EA-AD01-4DEE-8B7B-A33518CEECE6}" type="presParOf" srcId="{152301EB-8DFE-4F11-944F-6F1D072005B1}" destId="{159B72E8-BF4F-4AE5-850E-CBCA35808F93}" srcOrd="0" destOrd="0" presId="urn:microsoft.com/office/officeart/2005/8/layout/hList1"/>
    <dgm:cxn modelId="{195BC266-2BF1-4888-845A-17C86C8D7000}" type="presParOf" srcId="{159B72E8-BF4F-4AE5-850E-CBCA35808F93}" destId="{B987381D-0802-4DB3-A625-30EA75EEE2E3}" srcOrd="0" destOrd="0" presId="urn:microsoft.com/office/officeart/2005/8/layout/hList1"/>
    <dgm:cxn modelId="{33E55048-A246-4D1D-A86D-FE426284BA7E}" type="presParOf" srcId="{159B72E8-BF4F-4AE5-850E-CBCA35808F93}" destId="{C7BD48E1-7DBD-4E0E-BDB5-BA8FFFA5B948}" srcOrd="1" destOrd="0" presId="urn:microsoft.com/office/officeart/2005/8/layout/hList1"/>
    <dgm:cxn modelId="{7700AEBB-F8AF-4EA2-AEBB-0BDE1B087D17}" type="presParOf" srcId="{152301EB-8DFE-4F11-944F-6F1D072005B1}" destId="{5A95B523-C5E0-45FC-A094-A4840D58ECBE}" srcOrd="1" destOrd="0" presId="urn:microsoft.com/office/officeart/2005/8/layout/hList1"/>
    <dgm:cxn modelId="{06E8C825-03A6-470F-ACF6-737CA5B98C16}" type="presParOf" srcId="{152301EB-8DFE-4F11-944F-6F1D072005B1}" destId="{B4D53EB0-5F1D-49C1-BA01-1623831EC6FF}" srcOrd="2" destOrd="0" presId="urn:microsoft.com/office/officeart/2005/8/layout/hList1"/>
    <dgm:cxn modelId="{296FBB2B-BAA5-4A65-A621-E6BF3953203B}" type="presParOf" srcId="{B4D53EB0-5F1D-49C1-BA01-1623831EC6FF}" destId="{B9A19148-649B-4492-B8AB-12CAE4230247}" srcOrd="0" destOrd="0" presId="urn:microsoft.com/office/officeart/2005/8/layout/hList1"/>
    <dgm:cxn modelId="{AFD09DB7-0F90-460E-B052-12AE4179A6BC}" type="presParOf" srcId="{B4D53EB0-5F1D-49C1-BA01-1623831EC6FF}" destId="{F81CAD02-24B0-4DD1-AC44-887D81C33DDE}" srcOrd="1" destOrd="0" presId="urn:microsoft.com/office/officeart/2005/8/layout/hList1"/>
    <dgm:cxn modelId="{7BFB1690-F0C6-43B8-9240-C4D372EF00C5}" type="presParOf" srcId="{152301EB-8DFE-4F11-944F-6F1D072005B1}" destId="{027A1EC9-F825-4CDF-A188-98AFD18EFA5E}" srcOrd="3" destOrd="0" presId="urn:microsoft.com/office/officeart/2005/8/layout/hList1"/>
    <dgm:cxn modelId="{4C2AA366-9519-46F8-9837-501D7D269E70}" type="presParOf" srcId="{152301EB-8DFE-4F11-944F-6F1D072005B1}" destId="{3C8AA59B-24C6-458C-8FE9-66E7641212B8}" srcOrd="4" destOrd="0" presId="urn:microsoft.com/office/officeart/2005/8/layout/hList1"/>
    <dgm:cxn modelId="{5D74638F-5AB2-447B-A12D-DD7A6C050C1A}" type="presParOf" srcId="{3C8AA59B-24C6-458C-8FE9-66E7641212B8}" destId="{6094A9DD-79E1-4448-A7DE-B381737153A7}" srcOrd="0" destOrd="0" presId="urn:microsoft.com/office/officeart/2005/8/layout/hList1"/>
    <dgm:cxn modelId="{FC77F37A-2B36-40DE-9CAE-DACB4165C4EA}" type="presParOf" srcId="{3C8AA59B-24C6-458C-8FE9-66E7641212B8}" destId="{8E722ABD-3ABF-4B9F-AAA8-925490A4AD4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32C909-C692-4A05-8B65-1A7400ACE1FB}" type="doc">
      <dgm:prSet loTypeId="urn:microsoft.com/office/officeart/2005/8/layout/defaul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B5F1CBE7-1E9B-4A69-B223-D11DF47D8BE2}">
      <dgm:prSet phldrT="[Text]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accent2">
                  <a:lumMod val="75000"/>
                </a:schemeClr>
              </a:solidFill>
            </a:rPr>
            <a:t>Frontal </a:t>
          </a:r>
          <a:endParaRPr lang="en-GB" dirty="0">
            <a:solidFill>
              <a:schemeClr val="accent2">
                <a:lumMod val="75000"/>
              </a:schemeClr>
            </a:solidFill>
          </a:endParaRPr>
        </a:p>
      </dgm:t>
    </dgm:pt>
    <dgm:pt modelId="{D8D315E1-8442-4D01-99C7-D9099089699D}" type="parTrans" cxnId="{E22A148C-316D-4D2A-A725-145D6E70DEEC}">
      <dgm:prSet/>
      <dgm:spPr/>
      <dgm:t>
        <a:bodyPr/>
        <a:lstStyle/>
        <a:p>
          <a:endParaRPr lang="en-GB">
            <a:solidFill>
              <a:schemeClr val="accent2">
                <a:lumMod val="75000"/>
              </a:schemeClr>
            </a:solidFill>
          </a:endParaRPr>
        </a:p>
      </dgm:t>
    </dgm:pt>
    <dgm:pt modelId="{695A16BF-9937-4909-A956-C1501532578A}" type="sibTrans" cxnId="{E22A148C-316D-4D2A-A725-145D6E70DEEC}">
      <dgm:prSet/>
      <dgm:spPr/>
      <dgm:t>
        <a:bodyPr/>
        <a:lstStyle/>
        <a:p>
          <a:endParaRPr lang="en-GB">
            <a:solidFill>
              <a:schemeClr val="accent2">
                <a:lumMod val="75000"/>
              </a:schemeClr>
            </a:solidFill>
          </a:endParaRPr>
        </a:p>
      </dgm:t>
    </dgm:pt>
    <dgm:pt modelId="{D602DFF1-06A3-42D4-9E79-7D72E6BFCEC8}">
      <dgm:prSet phldrT="[Text]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accent3">
                  <a:lumMod val="50000"/>
                </a:schemeClr>
              </a:solidFill>
            </a:rPr>
            <a:t>Partial </a:t>
          </a:r>
          <a:endParaRPr lang="en-GB" dirty="0">
            <a:solidFill>
              <a:schemeClr val="accent3">
                <a:lumMod val="50000"/>
              </a:schemeClr>
            </a:solidFill>
          </a:endParaRPr>
        </a:p>
      </dgm:t>
    </dgm:pt>
    <dgm:pt modelId="{5C7AA89E-0C04-4279-BC00-F2E17DF4998C}" type="parTrans" cxnId="{13B40CDD-78D8-43B4-B419-0112CD19044B}">
      <dgm:prSet/>
      <dgm:spPr/>
      <dgm:t>
        <a:bodyPr/>
        <a:lstStyle/>
        <a:p>
          <a:endParaRPr lang="en-GB">
            <a:solidFill>
              <a:schemeClr val="accent2">
                <a:lumMod val="75000"/>
              </a:schemeClr>
            </a:solidFill>
          </a:endParaRPr>
        </a:p>
      </dgm:t>
    </dgm:pt>
    <dgm:pt modelId="{80512F94-3B8A-4D56-90BF-F293C775B7B8}" type="sibTrans" cxnId="{13B40CDD-78D8-43B4-B419-0112CD19044B}">
      <dgm:prSet/>
      <dgm:spPr/>
      <dgm:t>
        <a:bodyPr/>
        <a:lstStyle/>
        <a:p>
          <a:endParaRPr lang="en-GB">
            <a:solidFill>
              <a:schemeClr val="accent2">
                <a:lumMod val="75000"/>
              </a:schemeClr>
            </a:solidFill>
          </a:endParaRPr>
        </a:p>
      </dgm:t>
    </dgm:pt>
    <dgm:pt modelId="{764B7B4D-9FBA-4A5C-832E-3A4E023DB759}">
      <dgm:prSet phldrT="[Text]"/>
      <dgm:spPr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accent5">
                  <a:lumMod val="60000"/>
                  <a:lumOff val="40000"/>
                </a:schemeClr>
              </a:solidFill>
            </a:rPr>
            <a:t>Temporal </a:t>
          </a:r>
          <a:endParaRPr lang="en-GB" dirty="0">
            <a:solidFill>
              <a:schemeClr val="accent5">
                <a:lumMod val="60000"/>
                <a:lumOff val="40000"/>
              </a:schemeClr>
            </a:solidFill>
          </a:endParaRPr>
        </a:p>
      </dgm:t>
    </dgm:pt>
    <dgm:pt modelId="{92E84ECA-F443-4A8D-8F54-28157513FD0C}" type="parTrans" cxnId="{D9DC0E12-AC13-4BE3-8E77-A26FF33AEAE3}">
      <dgm:prSet/>
      <dgm:spPr/>
      <dgm:t>
        <a:bodyPr/>
        <a:lstStyle/>
        <a:p>
          <a:endParaRPr lang="en-GB">
            <a:solidFill>
              <a:schemeClr val="accent2">
                <a:lumMod val="75000"/>
              </a:schemeClr>
            </a:solidFill>
          </a:endParaRPr>
        </a:p>
      </dgm:t>
    </dgm:pt>
    <dgm:pt modelId="{A304971B-1436-422C-B7A5-C4C61843CDC0}" type="sibTrans" cxnId="{D9DC0E12-AC13-4BE3-8E77-A26FF33AEAE3}">
      <dgm:prSet/>
      <dgm:spPr/>
      <dgm:t>
        <a:bodyPr/>
        <a:lstStyle/>
        <a:p>
          <a:endParaRPr lang="en-GB">
            <a:solidFill>
              <a:schemeClr val="accent2">
                <a:lumMod val="75000"/>
              </a:schemeClr>
            </a:solidFill>
          </a:endParaRPr>
        </a:p>
      </dgm:t>
    </dgm:pt>
    <dgm:pt modelId="{84705B9E-AA20-40B3-AB9B-781DB3A1EDA8}">
      <dgm:prSet phldrT="[Text]"/>
      <dgm:spPr>
        <a:ln>
          <a:solidFill>
            <a:srgbClr val="E07C9B"/>
          </a:solidFill>
        </a:ln>
      </dgm:spPr>
      <dgm:t>
        <a:bodyPr/>
        <a:lstStyle/>
        <a:p>
          <a:r>
            <a:rPr lang="en-US" dirty="0" smtClean="0">
              <a:solidFill>
                <a:srgbClr val="E07C9B"/>
              </a:solidFill>
            </a:rPr>
            <a:t>Occipital </a:t>
          </a:r>
          <a:endParaRPr lang="en-GB" dirty="0">
            <a:solidFill>
              <a:srgbClr val="E07C9B"/>
            </a:solidFill>
          </a:endParaRPr>
        </a:p>
      </dgm:t>
    </dgm:pt>
    <dgm:pt modelId="{61882CD0-DC7E-4F72-9940-27CF2316FD8C}" type="parTrans" cxnId="{2C582A57-DE25-4E6C-A4B2-0512D94EDE04}">
      <dgm:prSet/>
      <dgm:spPr/>
      <dgm:t>
        <a:bodyPr/>
        <a:lstStyle/>
        <a:p>
          <a:endParaRPr lang="en-GB">
            <a:solidFill>
              <a:schemeClr val="accent2">
                <a:lumMod val="75000"/>
              </a:schemeClr>
            </a:solidFill>
          </a:endParaRPr>
        </a:p>
      </dgm:t>
    </dgm:pt>
    <dgm:pt modelId="{8EE162B6-35FF-4E06-A2A1-498FBCC1F4A2}" type="sibTrans" cxnId="{2C582A57-DE25-4E6C-A4B2-0512D94EDE04}">
      <dgm:prSet/>
      <dgm:spPr/>
      <dgm:t>
        <a:bodyPr/>
        <a:lstStyle/>
        <a:p>
          <a:endParaRPr lang="en-GB">
            <a:solidFill>
              <a:schemeClr val="accent2">
                <a:lumMod val="75000"/>
              </a:schemeClr>
            </a:solidFill>
          </a:endParaRPr>
        </a:p>
      </dgm:t>
    </dgm:pt>
    <dgm:pt modelId="{13927855-22C3-4023-9D5E-BF81BF31EF1F}" type="pres">
      <dgm:prSet presAssocID="{C332C909-C692-4A05-8B65-1A7400ACE1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1C3EB78-4F87-4287-8AD3-B900AB265BA7}" type="pres">
      <dgm:prSet presAssocID="{B5F1CBE7-1E9B-4A69-B223-D11DF47D8BE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7ED1CE-C446-4C91-8058-CB2858B7AD6E}" type="pres">
      <dgm:prSet presAssocID="{695A16BF-9937-4909-A956-C1501532578A}" presName="sibTrans" presStyleCnt="0"/>
      <dgm:spPr/>
      <dgm:t>
        <a:bodyPr/>
        <a:lstStyle/>
        <a:p>
          <a:endParaRPr lang="en-US"/>
        </a:p>
      </dgm:t>
    </dgm:pt>
    <dgm:pt modelId="{9352795F-78DA-47AC-AF8E-9321410653E0}" type="pres">
      <dgm:prSet presAssocID="{D602DFF1-06A3-42D4-9E79-7D72E6BFCEC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9463E3A-F0A7-401B-B42E-EB9EBF26F8BB}" type="pres">
      <dgm:prSet presAssocID="{80512F94-3B8A-4D56-90BF-F293C775B7B8}" presName="sibTrans" presStyleCnt="0"/>
      <dgm:spPr/>
      <dgm:t>
        <a:bodyPr/>
        <a:lstStyle/>
        <a:p>
          <a:endParaRPr lang="en-US"/>
        </a:p>
      </dgm:t>
    </dgm:pt>
    <dgm:pt modelId="{BAFD9BA3-D122-4340-A32C-747D8D304F9A}" type="pres">
      <dgm:prSet presAssocID="{764B7B4D-9FBA-4A5C-832E-3A4E023DB75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D774F2F-6094-4F93-93EF-BE6B0CD1884B}" type="pres">
      <dgm:prSet presAssocID="{A304971B-1436-422C-B7A5-C4C61843CDC0}" presName="sibTrans" presStyleCnt="0"/>
      <dgm:spPr/>
      <dgm:t>
        <a:bodyPr/>
        <a:lstStyle/>
        <a:p>
          <a:endParaRPr lang="en-US"/>
        </a:p>
      </dgm:t>
    </dgm:pt>
    <dgm:pt modelId="{C278B544-D935-4FC9-8785-71D1C0A74158}" type="pres">
      <dgm:prSet presAssocID="{84705B9E-AA20-40B3-AB9B-781DB3A1EDA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251CBDB-3753-4AFB-964B-E901E970CA16}" type="presOf" srcId="{B5F1CBE7-1E9B-4A69-B223-D11DF47D8BE2}" destId="{61C3EB78-4F87-4287-8AD3-B900AB265BA7}" srcOrd="0" destOrd="0" presId="urn:microsoft.com/office/officeart/2005/8/layout/default"/>
    <dgm:cxn modelId="{DFB18432-F7A0-424B-9C8B-B24330E8A0F3}" type="presOf" srcId="{764B7B4D-9FBA-4A5C-832E-3A4E023DB759}" destId="{BAFD9BA3-D122-4340-A32C-747D8D304F9A}" srcOrd="0" destOrd="0" presId="urn:microsoft.com/office/officeart/2005/8/layout/default"/>
    <dgm:cxn modelId="{E22A148C-316D-4D2A-A725-145D6E70DEEC}" srcId="{C332C909-C692-4A05-8B65-1A7400ACE1FB}" destId="{B5F1CBE7-1E9B-4A69-B223-D11DF47D8BE2}" srcOrd="0" destOrd="0" parTransId="{D8D315E1-8442-4D01-99C7-D9099089699D}" sibTransId="{695A16BF-9937-4909-A956-C1501532578A}"/>
    <dgm:cxn modelId="{A2BB680D-3AE9-4DE1-8158-C6D596A9190C}" type="presOf" srcId="{D602DFF1-06A3-42D4-9E79-7D72E6BFCEC8}" destId="{9352795F-78DA-47AC-AF8E-9321410653E0}" srcOrd="0" destOrd="0" presId="urn:microsoft.com/office/officeart/2005/8/layout/default"/>
    <dgm:cxn modelId="{D9DC0E12-AC13-4BE3-8E77-A26FF33AEAE3}" srcId="{C332C909-C692-4A05-8B65-1A7400ACE1FB}" destId="{764B7B4D-9FBA-4A5C-832E-3A4E023DB759}" srcOrd="2" destOrd="0" parTransId="{92E84ECA-F443-4A8D-8F54-28157513FD0C}" sibTransId="{A304971B-1436-422C-B7A5-C4C61843CDC0}"/>
    <dgm:cxn modelId="{7122AEB8-F4CE-4EC2-8939-922174893AB4}" type="presOf" srcId="{C332C909-C692-4A05-8B65-1A7400ACE1FB}" destId="{13927855-22C3-4023-9D5E-BF81BF31EF1F}" srcOrd="0" destOrd="0" presId="urn:microsoft.com/office/officeart/2005/8/layout/default"/>
    <dgm:cxn modelId="{13B40CDD-78D8-43B4-B419-0112CD19044B}" srcId="{C332C909-C692-4A05-8B65-1A7400ACE1FB}" destId="{D602DFF1-06A3-42D4-9E79-7D72E6BFCEC8}" srcOrd="1" destOrd="0" parTransId="{5C7AA89E-0C04-4279-BC00-F2E17DF4998C}" sibTransId="{80512F94-3B8A-4D56-90BF-F293C775B7B8}"/>
    <dgm:cxn modelId="{FCDB1C79-6478-4B33-BA75-DF4EEC088E41}" type="presOf" srcId="{84705B9E-AA20-40B3-AB9B-781DB3A1EDA8}" destId="{C278B544-D935-4FC9-8785-71D1C0A74158}" srcOrd="0" destOrd="0" presId="urn:microsoft.com/office/officeart/2005/8/layout/default"/>
    <dgm:cxn modelId="{2C582A57-DE25-4E6C-A4B2-0512D94EDE04}" srcId="{C332C909-C692-4A05-8B65-1A7400ACE1FB}" destId="{84705B9E-AA20-40B3-AB9B-781DB3A1EDA8}" srcOrd="3" destOrd="0" parTransId="{61882CD0-DC7E-4F72-9940-27CF2316FD8C}" sibTransId="{8EE162B6-35FF-4E06-A2A1-498FBCC1F4A2}"/>
    <dgm:cxn modelId="{6C612EF3-D923-40D2-A3CB-614C09A99BA6}" type="presParOf" srcId="{13927855-22C3-4023-9D5E-BF81BF31EF1F}" destId="{61C3EB78-4F87-4287-8AD3-B900AB265BA7}" srcOrd="0" destOrd="0" presId="urn:microsoft.com/office/officeart/2005/8/layout/default"/>
    <dgm:cxn modelId="{9E79E958-1C4F-47F0-8D32-D8182DD0F700}" type="presParOf" srcId="{13927855-22C3-4023-9D5E-BF81BF31EF1F}" destId="{137ED1CE-C446-4C91-8058-CB2858B7AD6E}" srcOrd="1" destOrd="0" presId="urn:microsoft.com/office/officeart/2005/8/layout/default"/>
    <dgm:cxn modelId="{D4FD920F-6508-432B-9982-4BC543EA37BE}" type="presParOf" srcId="{13927855-22C3-4023-9D5E-BF81BF31EF1F}" destId="{9352795F-78DA-47AC-AF8E-9321410653E0}" srcOrd="2" destOrd="0" presId="urn:microsoft.com/office/officeart/2005/8/layout/default"/>
    <dgm:cxn modelId="{46852D24-7029-40DE-A225-23DF1D908F9C}" type="presParOf" srcId="{13927855-22C3-4023-9D5E-BF81BF31EF1F}" destId="{69463E3A-F0A7-401B-B42E-EB9EBF26F8BB}" srcOrd="3" destOrd="0" presId="urn:microsoft.com/office/officeart/2005/8/layout/default"/>
    <dgm:cxn modelId="{8B9885A0-099B-453B-9922-F39B52DD1BE5}" type="presParOf" srcId="{13927855-22C3-4023-9D5E-BF81BF31EF1F}" destId="{BAFD9BA3-D122-4340-A32C-747D8D304F9A}" srcOrd="4" destOrd="0" presId="urn:microsoft.com/office/officeart/2005/8/layout/default"/>
    <dgm:cxn modelId="{F0EEF34A-787F-46AD-BAD5-C6BA882DBDEA}" type="presParOf" srcId="{13927855-22C3-4023-9D5E-BF81BF31EF1F}" destId="{ED774F2F-6094-4F93-93EF-BE6B0CD1884B}" srcOrd="5" destOrd="0" presId="urn:microsoft.com/office/officeart/2005/8/layout/default"/>
    <dgm:cxn modelId="{EFBB90E1-D4FF-4CEE-A89D-0EA98DAED18D}" type="presParOf" srcId="{13927855-22C3-4023-9D5E-BF81BF31EF1F}" destId="{C278B544-D935-4FC9-8785-71D1C0A74158}" srcOrd="6" destOrd="0" presId="urn:microsoft.com/office/officeart/2005/8/layout/defaul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4863F9-42F4-468F-B3BB-D6A163B9B3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1FC3BBC0-6C25-4975-95FB-E36CFA30F2D4}">
      <dgm:prSet/>
      <dgm:spPr/>
      <dgm:t>
        <a:bodyPr/>
        <a:lstStyle/>
        <a:p>
          <a:r>
            <a:rPr lang="en-GB" smtClean="0"/>
            <a:t>-Senses and integrates sensation(s)</a:t>
          </a:r>
          <a:endParaRPr lang="en-GB"/>
        </a:p>
      </dgm:t>
    </dgm:pt>
    <dgm:pt modelId="{295489B7-E394-4E0B-ABAD-6720C8D44023}" type="parTrans" cxnId="{B1C0195B-8A96-43A5-8BBB-AE1579EC9D00}">
      <dgm:prSet/>
      <dgm:spPr/>
      <dgm:t>
        <a:bodyPr/>
        <a:lstStyle/>
        <a:p>
          <a:endParaRPr lang="en-GB"/>
        </a:p>
      </dgm:t>
    </dgm:pt>
    <dgm:pt modelId="{A13DFFA5-CDBD-4AE0-A882-F7533EF26B89}" type="sibTrans" cxnId="{B1C0195B-8A96-43A5-8BBB-AE1579EC9D00}">
      <dgm:prSet/>
      <dgm:spPr/>
      <dgm:t>
        <a:bodyPr/>
        <a:lstStyle/>
        <a:p>
          <a:endParaRPr lang="en-GB"/>
        </a:p>
      </dgm:t>
    </dgm:pt>
    <dgm:pt modelId="{09FC07FC-A486-4147-8F66-862B889AEB58}">
      <dgm:prSet/>
      <dgm:spPr/>
      <dgm:t>
        <a:bodyPr/>
        <a:lstStyle/>
        <a:p>
          <a:r>
            <a:rPr lang="en-GB" dirty="0" smtClean="0"/>
            <a:t>- Spatial awareness and perception (Proprioception - Awareness of  body/ body parts in space and in relation to each other)</a:t>
          </a:r>
          <a:endParaRPr lang="en-GB" dirty="0"/>
        </a:p>
      </dgm:t>
    </dgm:pt>
    <dgm:pt modelId="{59A9EBF2-33A8-4AEC-A86B-7884712966C6}" type="parTrans" cxnId="{C6AC22E7-8D33-44EE-9A8D-03A6B6761A15}">
      <dgm:prSet/>
      <dgm:spPr/>
      <dgm:t>
        <a:bodyPr/>
        <a:lstStyle/>
        <a:p>
          <a:endParaRPr lang="en-GB"/>
        </a:p>
      </dgm:t>
    </dgm:pt>
    <dgm:pt modelId="{4A9D7024-D307-4A47-AE27-65279202C842}" type="sibTrans" cxnId="{C6AC22E7-8D33-44EE-9A8D-03A6B6761A15}">
      <dgm:prSet/>
      <dgm:spPr/>
      <dgm:t>
        <a:bodyPr/>
        <a:lstStyle/>
        <a:p>
          <a:endParaRPr lang="en-GB"/>
        </a:p>
      </dgm:t>
    </dgm:pt>
    <dgm:pt modelId="{97AD54C5-CE18-474A-8CAB-CCE221E4B291}" type="pres">
      <dgm:prSet presAssocID="{6F4863F9-42F4-468F-B3BB-D6A163B9B3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07BE2E04-216A-408A-B9A8-A45A421D3BA0}" type="pres">
      <dgm:prSet presAssocID="{6F4863F9-42F4-468F-B3BB-D6A163B9B30B}" presName="Name1" presStyleCnt="0"/>
      <dgm:spPr/>
      <dgm:t>
        <a:bodyPr/>
        <a:lstStyle/>
        <a:p>
          <a:endParaRPr lang="en-US"/>
        </a:p>
      </dgm:t>
    </dgm:pt>
    <dgm:pt modelId="{2BB691C4-0299-488E-AAF4-95EB19E9C74E}" type="pres">
      <dgm:prSet presAssocID="{6F4863F9-42F4-468F-B3BB-D6A163B9B30B}" presName="cycle" presStyleCnt="0"/>
      <dgm:spPr/>
      <dgm:t>
        <a:bodyPr/>
        <a:lstStyle/>
        <a:p>
          <a:endParaRPr lang="en-US"/>
        </a:p>
      </dgm:t>
    </dgm:pt>
    <dgm:pt modelId="{4452196C-0D39-45AD-B24C-48F3F9A6DFFD}" type="pres">
      <dgm:prSet presAssocID="{6F4863F9-42F4-468F-B3BB-D6A163B9B30B}" presName="srcNode" presStyleLbl="node1" presStyleIdx="0" presStyleCnt="2"/>
      <dgm:spPr/>
      <dgm:t>
        <a:bodyPr/>
        <a:lstStyle/>
        <a:p>
          <a:endParaRPr lang="en-US"/>
        </a:p>
      </dgm:t>
    </dgm:pt>
    <dgm:pt modelId="{31409233-0D15-4701-8805-3074F761C5D4}" type="pres">
      <dgm:prSet presAssocID="{6F4863F9-42F4-468F-B3BB-D6A163B9B30B}" presName="conn" presStyleLbl="parChTrans1D2" presStyleIdx="0" presStyleCnt="1"/>
      <dgm:spPr/>
      <dgm:t>
        <a:bodyPr/>
        <a:lstStyle/>
        <a:p>
          <a:endParaRPr lang="en-GB"/>
        </a:p>
      </dgm:t>
    </dgm:pt>
    <dgm:pt modelId="{02025890-63F5-4A61-8845-D418476EB203}" type="pres">
      <dgm:prSet presAssocID="{6F4863F9-42F4-468F-B3BB-D6A163B9B30B}" presName="extraNode" presStyleLbl="node1" presStyleIdx="0" presStyleCnt="2"/>
      <dgm:spPr/>
      <dgm:t>
        <a:bodyPr/>
        <a:lstStyle/>
        <a:p>
          <a:endParaRPr lang="en-US"/>
        </a:p>
      </dgm:t>
    </dgm:pt>
    <dgm:pt modelId="{ACFE3090-2C2E-4332-A87A-788ECBB53D6E}" type="pres">
      <dgm:prSet presAssocID="{6F4863F9-42F4-468F-B3BB-D6A163B9B30B}" presName="dstNode" presStyleLbl="node1" presStyleIdx="0" presStyleCnt="2"/>
      <dgm:spPr/>
      <dgm:t>
        <a:bodyPr/>
        <a:lstStyle/>
        <a:p>
          <a:endParaRPr lang="en-US"/>
        </a:p>
      </dgm:t>
    </dgm:pt>
    <dgm:pt modelId="{A72A9FE4-5CDC-46EF-B18E-C506BE588B54}" type="pres">
      <dgm:prSet presAssocID="{1FC3BBC0-6C25-4975-95FB-E36CFA30F2D4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C96BB5-0A29-4E5C-942F-EEEF507C8286}" type="pres">
      <dgm:prSet presAssocID="{1FC3BBC0-6C25-4975-95FB-E36CFA30F2D4}" presName="accent_1" presStyleCnt="0"/>
      <dgm:spPr/>
      <dgm:t>
        <a:bodyPr/>
        <a:lstStyle/>
        <a:p>
          <a:endParaRPr lang="en-US"/>
        </a:p>
      </dgm:t>
    </dgm:pt>
    <dgm:pt modelId="{E7E947E0-A09E-4853-9A82-51C11FD78AC0}" type="pres">
      <dgm:prSet presAssocID="{1FC3BBC0-6C25-4975-95FB-E36CFA30F2D4}" presName="accentRepeatNode" presStyleLbl="solidFgAcc1" presStyleIdx="0" presStyleCnt="2"/>
      <dgm:spPr/>
      <dgm:t>
        <a:bodyPr/>
        <a:lstStyle/>
        <a:p>
          <a:endParaRPr lang="en-US"/>
        </a:p>
      </dgm:t>
    </dgm:pt>
    <dgm:pt modelId="{DE86A2B2-7F78-4740-ABB1-037DD70D9ED8}" type="pres">
      <dgm:prSet presAssocID="{09FC07FC-A486-4147-8F66-862B889AEB58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2DE5E9-17EE-4E33-AD03-0661F6FA7711}" type="pres">
      <dgm:prSet presAssocID="{09FC07FC-A486-4147-8F66-862B889AEB58}" presName="accent_2" presStyleCnt="0"/>
      <dgm:spPr/>
      <dgm:t>
        <a:bodyPr/>
        <a:lstStyle/>
        <a:p>
          <a:endParaRPr lang="en-US"/>
        </a:p>
      </dgm:t>
    </dgm:pt>
    <dgm:pt modelId="{907EFBA8-C39D-4C41-8A71-F4D4F02C6AD8}" type="pres">
      <dgm:prSet presAssocID="{09FC07FC-A486-4147-8F66-862B889AEB58}" presName="accentRepeatNode" presStyleLbl="solidFgAcc1" presStyleIdx="1" presStyleCnt="2"/>
      <dgm:spPr/>
      <dgm:t>
        <a:bodyPr/>
        <a:lstStyle/>
        <a:p>
          <a:endParaRPr lang="en-US"/>
        </a:p>
      </dgm:t>
    </dgm:pt>
  </dgm:ptLst>
  <dgm:cxnLst>
    <dgm:cxn modelId="{B1C0195B-8A96-43A5-8BBB-AE1579EC9D00}" srcId="{6F4863F9-42F4-468F-B3BB-D6A163B9B30B}" destId="{1FC3BBC0-6C25-4975-95FB-E36CFA30F2D4}" srcOrd="0" destOrd="0" parTransId="{295489B7-E394-4E0B-ABAD-6720C8D44023}" sibTransId="{A13DFFA5-CDBD-4AE0-A882-F7533EF26B89}"/>
    <dgm:cxn modelId="{E4DE3F8C-43D8-4C66-AC08-8CB6D70154C2}" type="presOf" srcId="{6F4863F9-42F4-468F-B3BB-D6A163B9B30B}" destId="{97AD54C5-CE18-474A-8CAB-CCE221E4B291}" srcOrd="0" destOrd="0" presId="urn:microsoft.com/office/officeart/2008/layout/VerticalCurvedList"/>
    <dgm:cxn modelId="{EB0582DE-6957-4503-A4A5-0EF3C26FD009}" type="presOf" srcId="{A13DFFA5-CDBD-4AE0-A882-F7533EF26B89}" destId="{31409233-0D15-4701-8805-3074F761C5D4}" srcOrd="0" destOrd="0" presId="urn:microsoft.com/office/officeart/2008/layout/VerticalCurvedList"/>
    <dgm:cxn modelId="{A28E2F69-EDA1-4E87-A7B0-72D345F8F150}" type="presOf" srcId="{1FC3BBC0-6C25-4975-95FB-E36CFA30F2D4}" destId="{A72A9FE4-5CDC-46EF-B18E-C506BE588B54}" srcOrd="0" destOrd="0" presId="urn:microsoft.com/office/officeart/2008/layout/VerticalCurvedList"/>
    <dgm:cxn modelId="{D1B2BB9C-6D94-4F3E-8507-A5BD5B20C8D9}" type="presOf" srcId="{09FC07FC-A486-4147-8F66-862B889AEB58}" destId="{DE86A2B2-7F78-4740-ABB1-037DD70D9ED8}" srcOrd="0" destOrd="0" presId="urn:microsoft.com/office/officeart/2008/layout/VerticalCurvedList"/>
    <dgm:cxn modelId="{C6AC22E7-8D33-44EE-9A8D-03A6B6761A15}" srcId="{6F4863F9-42F4-468F-B3BB-D6A163B9B30B}" destId="{09FC07FC-A486-4147-8F66-862B889AEB58}" srcOrd="1" destOrd="0" parTransId="{59A9EBF2-33A8-4AEC-A86B-7884712966C6}" sibTransId="{4A9D7024-D307-4A47-AE27-65279202C842}"/>
    <dgm:cxn modelId="{87C5F456-89F3-479D-B3B6-4C02DB7CCC8B}" type="presParOf" srcId="{97AD54C5-CE18-474A-8CAB-CCE221E4B291}" destId="{07BE2E04-216A-408A-B9A8-A45A421D3BA0}" srcOrd="0" destOrd="0" presId="urn:microsoft.com/office/officeart/2008/layout/VerticalCurvedList"/>
    <dgm:cxn modelId="{E074CA01-6FAB-4501-B553-2AC08EC91932}" type="presParOf" srcId="{07BE2E04-216A-408A-B9A8-A45A421D3BA0}" destId="{2BB691C4-0299-488E-AAF4-95EB19E9C74E}" srcOrd="0" destOrd="0" presId="urn:microsoft.com/office/officeart/2008/layout/VerticalCurvedList"/>
    <dgm:cxn modelId="{A6865589-9D5C-4706-9603-F1DDE6E906EF}" type="presParOf" srcId="{2BB691C4-0299-488E-AAF4-95EB19E9C74E}" destId="{4452196C-0D39-45AD-B24C-48F3F9A6DFFD}" srcOrd="0" destOrd="0" presId="urn:microsoft.com/office/officeart/2008/layout/VerticalCurvedList"/>
    <dgm:cxn modelId="{29619023-1DAA-4A5D-BFE7-42034139C683}" type="presParOf" srcId="{2BB691C4-0299-488E-AAF4-95EB19E9C74E}" destId="{31409233-0D15-4701-8805-3074F761C5D4}" srcOrd="1" destOrd="0" presId="urn:microsoft.com/office/officeart/2008/layout/VerticalCurvedList"/>
    <dgm:cxn modelId="{D71DF708-83C2-4D67-82AA-AB99C0C5AE56}" type="presParOf" srcId="{2BB691C4-0299-488E-AAF4-95EB19E9C74E}" destId="{02025890-63F5-4A61-8845-D418476EB203}" srcOrd="2" destOrd="0" presId="urn:microsoft.com/office/officeart/2008/layout/VerticalCurvedList"/>
    <dgm:cxn modelId="{C736C2EE-5B0F-4635-B3B0-969C86E3AC57}" type="presParOf" srcId="{2BB691C4-0299-488E-AAF4-95EB19E9C74E}" destId="{ACFE3090-2C2E-4332-A87A-788ECBB53D6E}" srcOrd="3" destOrd="0" presId="urn:microsoft.com/office/officeart/2008/layout/VerticalCurvedList"/>
    <dgm:cxn modelId="{2BE2A9EB-F3D2-44F7-9981-80B517CB4BEC}" type="presParOf" srcId="{07BE2E04-216A-408A-B9A8-A45A421D3BA0}" destId="{A72A9FE4-5CDC-46EF-B18E-C506BE588B54}" srcOrd="1" destOrd="0" presId="urn:microsoft.com/office/officeart/2008/layout/VerticalCurvedList"/>
    <dgm:cxn modelId="{22429BB8-3C79-40C0-88C6-CCBF17BF36E3}" type="presParOf" srcId="{07BE2E04-216A-408A-B9A8-A45A421D3BA0}" destId="{06C96BB5-0A29-4E5C-942F-EEEF507C8286}" srcOrd="2" destOrd="0" presId="urn:microsoft.com/office/officeart/2008/layout/VerticalCurvedList"/>
    <dgm:cxn modelId="{83C15BBD-62C2-4188-B7DB-7C198B9A3243}" type="presParOf" srcId="{06C96BB5-0A29-4E5C-942F-EEEF507C8286}" destId="{E7E947E0-A09E-4853-9A82-51C11FD78AC0}" srcOrd="0" destOrd="0" presId="urn:microsoft.com/office/officeart/2008/layout/VerticalCurvedList"/>
    <dgm:cxn modelId="{D1584732-AEF0-41C6-95CD-E17ED363A25E}" type="presParOf" srcId="{07BE2E04-216A-408A-B9A8-A45A421D3BA0}" destId="{DE86A2B2-7F78-4740-ABB1-037DD70D9ED8}" srcOrd="3" destOrd="0" presId="urn:microsoft.com/office/officeart/2008/layout/VerticalCurvedList"/>
    <dgm:cxn modelId="{6929AED3-DC14-43CC-95EF-E46D08B74E07}" type="presParOf" srcId="{07BE2E04-216A-408A-B9A8-A45A421D3BA0}" destId="{7F2DE5E9-17EE-4E33-AD03-0661F6FA7711}" srcOrd="4" destOrd="0" presId="urn:microsoft.com/office/officeart/2008/layout/VerticalCurvedList"/>
    <dgm:cxn modelId="{9E13495F-D77A-4DE5-9E53-009D55A0EF95}" type="presParOf" srcId="{7F2DE5E9-17EE-4E33-AD03-0661F6FA7711}" destId="{907EFBA8-C39D-4C41-8A71-F4D4F02C6A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162EDB-9592-459F-87C5-8CC1EAB0D400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8A2E4E2D-0296-49A3-82F5-D738190CC737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Somatosensory association cortex</a:t>
          </a:r>
          <a:endParaRPr lang="en-GB" dirty="0"/>
        </a:p>
      </dgm:t>
    </dgm:pt>
    <dgm:pt modelId="{6C44AFB4-0A92-498A-82A2-895FB56441E0}" type="parTrans" cxnId="{F1F0A8C5-97BB-4028-BC27-B488E3E0F182}">
      <dgm:prSet/>
      <dgm:spPr/>
      <dgm:t>
        <a:bodyPr/>
        <a:lstStyle/>
        <a:p>
          <a:endParaRPr lang="en-GB"/>
        </a:p>
      </dgm:t>
    </dgm:pt>
    <dgm:pt modelId="{3A39413F-D35A-4D63-A616-182C9A268BAF}" type="sibTrans" cxnId="{F1F0A8C5-97BB-4028-BC27-B488E3E0F182}">
      <dgm:prSet/>
      <dgm:spPr/>
      <dgm:t>
        <a:bodyPr/>
        <a:lstStyle/>
        <a:p>
          <a:endParaRPr lang="en-GB"/>
        </a:p>
      </dgm:t>
    </dgm:pt>
    <dgm:pt modelId="{084800DB-B200-4A84-943F-CFB1CAB279A4}">
      <dgm:prSet phldrT="[Text]"/>
      <dgm:spPr>
        <a:solidFill>
          <a:srgbClr val="CC99FF"/>
        </a:solidFill>
      </dgm:spPr>
      <dgm:t>
        <a:bodyPr/>
        <a:lstStyle/>
        <a:p>
          <a:r>
            <a:rPr lang="en-US" dirty="0" smtClean="0"/>
            <a:t>Primary gustatory cortex </a:t>
          </a:r>
          <a:endParaRPr lang="en-GB" dirty="0"/>
        </a:p>
      </dgm:t>
    </dgm:pt>
    <dgm:pt modelId="{E9E97118-4A1E-4654-B17D-71A94600EDC8}" type="parTrans" cxnId="{80D66A5B-9A50-43CE-97ED-E18A3514D4EF}">
      <dgm:prSet/>
      <dgm:spPr/>
      <dgm:t>
        <a:bodyPr/>
        <a:lstStyle/>
        <a:p>
          <a:endParaRPr lang="en-GB"/>
        </a:p>
      </dgm:t>
    </dgm:pt>
    <dgm:pt modelId="{42E31E49-EC69-4546-891F-E34D9A1D976B}" type="sibTrans" cxnId="{80D66A5B-9A50-43CE-97ED-E18A3514D4EF}">
      <dgm:prSet/>
      <dgm:spPr/>
      <dgm:t>
        <a:bodyPr/>
        <a:lstStyle/>
        <a:p>
          <a:endParaRPr lang="en-GB"/>
        </a:p>
      </dgm:t>
    </dgm:pt>
    <dgm:pt modelId="{5251DED7-C1C9-454C-8ACA-144D5D5368DE}">
      <dgm:prSet/>
      <dgm:spPr/>
      <dgm:t>
        <a:bodyPr/>
        <a:lstStyle/>
        <a:p>
          <a:r>
            <a:rPr lang="en-GB" dirty="0" smtClean="0"/>
            <a:t>Site involved with processing of tactile and  proprioceptive information.</a:t>
          </a:r>
          <a:endParaRPr lang="en-GB" dirty="0"/>
        </a:p>
      </dgm:t>
    </dgm:pt>
    <dgm:pt modelId="{61311B0F-60CA-45B3-99AA-74E7C0BE2B8F}" type="parTrans" cxnId="{4080DA8A-487E-41EA-8342-E61EAF16789A}">
      <dgm:prSet/>
      <dgm:spPr/>
      <dgm:t>
        <a:bodyPr/>
        <a:lstStyle/>
        <a:p>
          <a:endParaRPr lang="en-GB"/>
        </a:p>
      </dgm:t>
    </dgm:pt>
    <dgm:pt modelId="{7F7288AF-5310-435E-9875-9AB197BE89E3}" type="sibTrans" cxnId="{4080DA8A-487E-41EA-8342-E61EAF16789A}">
      <dgm:prSet/>
      <dgm:spPr/>
      <dgm:t>
        <a:bodyPr/>
        <a:lstStyle/>
        <a:p>
          <a:endParaRPr lang="en-GB"/>
        </a:p>
      </dgm:t>
    </dgm:pt>
    <dgm:pt modelId="{D790A5D9-BEDE-43B4-B9C0-77FB28BBB81E}">
      <dgm:prSet/>
      <dgm:spPr/>
      <dgm:t>
        <a:bodyPr/>
        <a:lstStyle/>
        <a:p>
          <a:endParaRPr lang="en-GB"/>
        </a:p>
      </dgm:t>
    </dgm:pt>
    <dgm:pt modelId="{8BC70F4E-BAC0-4DDF-BDD6-668EF5F48EAA}" type="parTrans" cxnId="{26876935-C5FA-40B9-95AA-4BDC94A7837B}">
      <dgm:prSet/>
      <dgm:spPr/>
      <dgm:t>
        <a:bodyPr/>
        <a:lstStyle/>
        <a:p>
          <a:endParaRPr lang="en-GB"/>
        </a:p>
      </dgm:t>
    </dgm:pt>
    <dgm:pt modelId="{B3160BF9-11BC-4D13-93C8-EAE567351C20}" type="sibTrans" cxnId="{26876935-C5FA-40B9-95AA-4BDC94A7837B}">
      <dgm:prSet/>
      <dgm:spPr/>
      <dgm:t>
        <a:bodyPr/>
        <a:lstStyle/>
        <a:p>
          <a:endParaRPr lang="en-GB"/>
        </a:p>
      </dgm:t>
    </dgm:pt>
    <dgm:pt modelId="{E2EB04A6-B411-41F2-BBFB-95AD7566183A}">
      <dgm:prSet/>
      <dgm:spPr/>
      <dgm:t>
        <a:bodyPr/>
        <a:lstStyle/>
        <a:p>
          <a:r>
            <a:rPr lang="en-GB" dirty="0" smtClean="0"/>
            <a:t>Assists with  the integration and interpretation of sensations  relative to body position and orientation in space. May  assist with </a:t>
          </a:r>
          <a:r>
            <a:rPr lang="en-GB" dirty="0" err="1" smtClean="0"/>
            <a:t>visuo</a:t>
          </a:r>
          <a:r>
            <a:rPr lang="en-GB" dirty="0" smtClean="0"/>
            <a:t>-motor coordination.</a:t>
          </a:r>
          <a:endParaRPr lang="en-GB" dirty="0"/>
        </a:p>
      </dgm:t>
    </dgm:pt>
    <dgm:pt modelId="{844349CA-A7F1-4B0A-9040-BB0CB4A52AF8}" type="parTrans" cxnId="{70A03AF2-CE9F-4132-98B0-BAEFEB29DFFB}">
      <dgm:prSet/>
      <dgm:spPr/>
      <dgm:t>
        <a:bodyPr/>
        <a:lstStyle/>
        <a:p>
          <a:endParaRPr lang="en-GB"/>
        </a:p>
      </dgm:t>
    </dgm:pt>
    <dgm:pt modelId="{49EBC7C1-077B-4A5B-80D7-A4ACB941B0DC}" type="sibTrans" cxnId="{70A03AF2-CE9F-4132-98B0-BAEFEB29DFFB}">
      <dgm:prSet/>
      <dgm:spPr/>
      <dgm:t>
        <a:bodyPr/>
        <a:lstStyle/>
        <a:p>
          <a:endParaRPr lang="en-GB"/>
        </a:p>
      </dgm:t>
    </dgm:pt>
    <dgm:pt modelId="{94999B84-9B74-489F-8A89-5D9E7E92CB09}">
      <dgm:prSet/>
      <dgm:spPr/>
      <dgm:t>
        <a:bodyPr/>
        <a:lstStyle/>
        <a:p>
          <a:endParaRPr lang="en-GB"/>
        </a:p>
      </dgm:t>
    </dgm:pt>
    <dgm:pt modelId="{D5B3DE76-D2CB-41F7-A221-2D6CDCA40C51}" type="parTrans" cxnId="{AF5AC89F-B329-4522-8A0B-20E5C7420E40}">
      <dgm:prSet/>
      <dgm:spPr/>
      <dgm:t>
        <a:bodyPr/>
        <a:lstStyle/>
        <a:p>
          <a:endParaRPr lang="en-GB"/>
        </a:p>
      </dgm:t>
    </dgm:pt>
    <dgm:pt modelId="{2CB735CA-16DB-4A92-A58C-AD500BD588B7}" type="sibTrans" cxnId="{AF5AC89F-B329-4522-8A0B-20E5C7420E40}">
      <dgm:prSet/>
      <dgm:spPr/>
      <dgm:t>
        <a:bodyPr/>
        <a:lstStyle/>
        <a:p>
          <a:endParaRPr lang="en-GB"/>
        </a:p>
      </dgm:t>
    </dgm:pt>
    <dgm:pt modelId="{4E7BAC1C-AECD-42A9-BBA9-5FC62269647C}">
      <dgm:prSet/>
      <dgm:spPr/>
      <dgm:t>
        <a:bodyPr/>
        <a:lstStyle/>
        <a:p>
          <a:r>
            <a:rPr lang="en-GB" dirty="0" smtClean="0"/>
            <a:t>Primary site involved with the interpretation of the sensation of Taste.</a:t>
          </a:r>
          <a:endParaRPr lang="en-GB" dirty="0"/>
        </a:p>
      </dgm:t>
    </dgm:pt>
    <dgm:pt modelId="{88E2B32A-B45F-4FB8-9545-EC233A4FC423}" type="parTrans" cxnId="{F79CC573-6EDC-43B3-8F48-A56F53E32A77}">
      <dgm:prSet/>
      <dgm:spPr/>
      <dgm:t>
        <a:bodyPr/>
        <a:lstStyle/>
        <a:p>
          <a:endParaRPr lang="en-GB"/>
        </a:p>
      </dgm:t>
    </dgm:pt>
    <dgm:pt modelId="{CC54E352-4F23-421A-985D-79916D168720}" type="sibTrans" cxnId="{F79CC573-6EDC-43B3-8F48-A56F53E32A77}">
      <dgm:prSet/>
      <dgm:spPr/>
      <dgm:t>
        <a:bodyPr/>
        <a:lstStyle/>
        <a:p>
          <a:endParaRPr lang="en-GB"/>
        </a:p>
      </dgm:t>
    </dgm:pt>
    <dgm:pt modelId="{A73E40E3-D97E-4D70-9AE6-D6ABB018988E}">
      <dgm:prSet/>
      <dgm:spPr/>
      <dgm:t>
        <a:bodyPr/>
        <a:lstStyle/>
        <a:p>
          <a:endParaRPr lang="en-GB"/>
        </a:p>
      </dgm:t>
    </dgm:pt>
    <dgm:pt modelId="{707395B4-118A-4ADE-AF28-6597258FB20F}" type="parTrans" cxnId="{989DAF51-C979-4AE2-BF2A-D0218CD24F93}">
      <dgm:prSet/>
      <dgm:spPr/>
      <dgm:t>
        <a:bodyPr/>
        <a:lstStyle/>
        <a:p>
          <a:endParaRPr lang="en-GB"/>
        </a:p>
      </dgm:t>
    </dgm:pt>
    <dgm:pt modelId="{EC2DF99C-8F93-4F9D-A805-EDABA108D051}" type="sibTrans" cxnId="{989DAF51-C979-4AE2-BF2A-D0218CD24F93}">
      <dgm:prSet/>
      <dgm:spPr/>
      <dgm:t>
        <a:bodyPr/>
        <a:lstStyle/>
        <a:p>
          <a:endParaRPr lang="en-GB"/>
        </a:p>
      </dgm:t>
    </dgm:pt>
    <dgm:pt modelId="{5D6EC238-F5EB-4F40-9D81-7867D8788F0F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 smtClean="0"/>
            <a:t>Primary somatosensory cortex (postcentral gyrus)</a:t>
          </a:r>
          <a:endParaRPr lang="en-GB" dirty="0"/>
        </a:p>
      </dgm:t>
    </dgm:pt>
    <dgm:pt modelId="{465BDAAF-A7EF-478E-A2C7-BD20C436352C}" type="sibTrans" cxnId="{EB5CAE80-DA26-4BD6-A3F2-046327A2FCAF}">
      <dgm:prSet/>
      <dgm:spPr/>
      <dgm:t>
        <a:bodyPr/>
        <a:lstStyle/>
        <a:p>
          <a:endParaRPr lang="en-GB"/>
        </a:p>
      </dgm:t>
    </dgm:pt>
    <dgm:pt modelId="{11365FEA-BA58-48FB-9D6B-481BBA5A79B2}" type="parTrans" cxnId="{EB5CAE80-DA26-4BD6-A3F2-046327A2FCAF}">
      <dgm:prSet/>
      <dgm:spPr/>
      <dgm:t>
        <a:bodyPr/>
        <a:lstStyle/>
        <a:p>
          <a:endParaRPr lang="en-GB"/>
        </a:p>
      </dgm:t>
    </dgm:pt>
    <dgm:pt modelId="{6AB1A9E6-E41B-4C93-89A7-592E2AA25D95}" type="pres">
      <dgm:prSet presAssocID="{E7162EDB-9592-459F-87C5-8CC1EAB0D40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B13BFE5-E9AD-4950-BCD6-2B0D32931C5D}" type="pres">
      <dgm:prSet presAssocID="{5D6EC238-F5EB-4F40-9D81-7867D8788F0F}" presName="parentLin" presStyleCnt="0"/>
      <dgm:spPr/>
      <dgm:t>
        <a:bodyPr/>
        <a:lstStyle/>
        <a:p>
          <a:endParaRPr lang="en-US"/>
        </a:p>
      </dgm:t>
    </dgm:pt>
    <dgm:pt modelId="{8B0F82C2-A9C7-41D5-BCA4-07D06EDB3024}" type="pres">
      <dgm:prSet presAssocID="{5D6EC238-F5EB-4F40-9D81-7867D8788F0F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A1F11B22-B132-4761-BAB5-CB24DD657FF2}" type="pres">
      <dgm:prSet presAssocID="{5D6EC238-F5EB-4F40-9D81-7867D8788F0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596AAF-5E7C-4A7B-BB08-B430A5E3893D}" type="pres">
      <dgm:prSet presAssocID="{5D6EC238-F5EB-4F40-9D81-7867D8788F0F}" presName="negativeSpace" presStyleCnt="0"/>
      <dgm:spPr/>
      <dgm:t>
        <a:bodyPr/>
        <a:lstStyle/>
        <a:p>
          <a:endParaRPr lang="en-US"/>
        </a:p>
      </dgm:t>
    </dgm:pt>
    <dgm:pt modelId="{076AE265-4230-4504-955B-9D0EEB1EB881}" type="pres">
      <dgm:prSet presAssocID="{5D6EC238-F5EB-4F40-9D81-7867D8788F0F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26643A-EA9F-4FC3-BCCF-72E4C7C226C3}" type="pres">
      <dgm:prSet presAssocID="{465BDAAF-A7EF-478E-A2C7-BD20C436352C}" presName="spaceBetweenRectangles" presStyleCnt="0"/>
      <dgm:spPr/>
      <dgm:t>
        <a:bodyPr/>
        <a:lstStyle/>
        <a:p>
          <a:endParaRPr lang="en-US"/>
        </a:p>
      </dgm:t>
    </dgm:pt>
    <dgm:pt modelId="{DF1127DE-A3F1-4AA0-B119-FA45D2439E18}" type="pres">
      <dgm:prSet presAssocID="{8A2E4E2D-0296-49A3-82F5-D738190CC737}" presName="parentLin" presStyleCnt="0"/>
      <dgm:spPr/>
      <dgm:t>
        <a:bodyPr/>
        <a:lstStyle/>
        <a:p>
          <a:endParaRPr lang="en-US"/>
        </a:p>
      </dgm:t>
    </dgm:pt>
    <dgm:pt modelId="{920405FE-B49A-4B82-9E06-15ADC8E5F465}" type="pres">
      <dgm:prSet presAssocID="{8A2E4E2D-0296-49A3-82F5-D738190CC737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F2BA1BC9-ECE6-46B0-B8B3-980404C8D065}" type="pres">
      <dgm:prSet presAssocID="{8A2E4E2D-0296-49A3-82F5-D738190CC73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FDF80D-EC2C-43BD-B618-84AD01590ABE}" type="pres">
      <dgm:prSet presAssocID="{8A2E4E2D-0296-49A3-82F5-D738190CC737}" presName="negativeSpace" presStyleCnt="0"/>
      <dgm:spPr/>
      <dgm:t>
        <a:bodyPr/>
        <a:lstStyle/>
        <a:p>
          <a:endParaRPr lang="en-US"/>
        </a:p>
      </dgm:t>
    </dgm:pt>
    <dgm:pt modelId="{3092C86F-F029-4EDC-A7D7-95E8EABEA64F}" type="pres">
      <dgm:prSet presAssocID="{8A2E4E2D-0296-49A3-82F5-D738190CC737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ABA97B-00B6-4E98-8ACF-5BED20F623BD}" type="pres">
      <dgm:prSet presAssocID="{3A39413F-D35A-4D63-A616-182C9A268BAF}" presName="spaceBetweenRectangles" presStyleCnt="0"/>
      <dgm:spPr/>
      <dgm:t>
        <a:bodyPr/>
        <a:lstStyle/>
        <a:p>
          <a:endParaRPr lang="en-US"/>
        </a:p>
      </dgm:t>
    </dgm:pt>
    <dgm:pt modelId="{58F6CAA8-420D-475F-9DA4-410AC4500DA2}" type="pres">
      <dgm:prSet presAssocID="{084800DB-B200-4A84-943F-CFB1CAB279A4}" presName="parentLin" presStyleCnt="0"/>
      <dgm:spPr/>
      <dgm:t>
        <a:bodyPr/>
        <a:lstStyle/>
        <a:p>
          <a:endParaRPr lang="en-US"/>
        </a:p>
      </dgm:t>
    </dgm:pt>
    <dgm:pt modelId="{3DAF0E65-B497-44FA-B4F7-B40BF7B8819D}" type="pres">
      <dgm:prSet presAssocID="{084800DB-B200-4A84-943F-CFB1CAB279A4}" presName="parentLeftMargin" presStyleLbl="node1" presStyleIdx="1" presStyleCnt="3"/>
      <dgm:spPr/>
      <dgm:t>
        <a:bodyPr/>
        <a:lstStyle/>
        <a:p>
          <a:endParaRPr lang="en-GB"/>
        </a:p>
      </dgm:t>
    </dgm:pt>
    <dgm:pt modelId="{FD6802B9-05DC-48AC-AE90-C311F4CDF70B}" type="pres">
      <dgm:prSet presAssocID="{084800DB-B200-4A84-943F-CFB1CAB279A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F9C1B0-ACA4-4529-BA09-13FE3833C279}" type="pres">
      <dgm:prSet presAssocID="{084800DB-B200-4A84-943F-CFB1CAB279A4}" presName="negativeSpace" presStyleCnt="0"/>
      <dgm:spPr/>
      <dgm:t>
        <a:bodyPr/>
        <a:lstStyle/>
        <a:p>
          <a:endParaRPr lang="en-US"/>
        </a:p>
      </dgm:t>
    </dgm:pt>
    <dgm:pt modelId="{4B76D07A-E407-4650-938A-B0D6080A1436}" type="pres">
      <dgm:prSet presAssocID="{084800DB-B200-4A84-943F-CFB1CAB279A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080DA8A-487E-41EA-8342-E61EAF16789A}" srcId="{5D6EC238-F5EB-4F40-9D81-7867D8788F0F}" destId="{5251DED7-C1C9-454C-8ACA-144D5D5368DE}" srcOrd="0" destOrd="0" parTransId="{61311B0F-60CA-45B3-99AA-74E7C0BE2B8F}" sibTransId="{7F7288AF-5310-435E-9875-9AB197BE89E3}"/>
    <dgm:cxn modelId="{F79CC573-6EDC-43B3-8F48-A56F53E32A77}" srcId="{084800DB-B200-4A84-943F-CFB1CAB279A4}" destId="{4E7BAC1C-AECD-42A9-BBA9-5FC62269647C}" srcOrd="0" destOrd="0" parTransId="{88E2B32A-B45F-4FB8-9545-EC233A4FC423}" sibTransId="{CC54E352-4F23-421A-985D-79916D168720}"/>
    <dgm:cxn modelId="{989DAF51-C979-4AE2-BF2A-D0218CD24F93}" srcId="{084800DB-B200-4A84-943F-CFB1CAB279A4}" destId="{A73E40E3-D97E-4D70-9AE6-D6ABB018988E}" srcOrd="1" destOrd="0" parTransId="{707395B4-118A-4ADE-AF28-6597258FB20F}" sibTransId="{EC2DF99C-8F93-4F9D-A805-EDABA108D051}"/>
    <dgm:cxn modelId="{E3F3AAF6-5A9D-47B1-9BEA-F40C5071D5C7}" type="presOf" srcId="{94999B84-9B74-489F-8A89-5D9E7E92CB09}" destId="{3092C86F-F029-4EDC-A7D7-95E8EABEA64F}" srcOrd="0" destOrd="1" presId="urn:microsoft.com/office/officeart/2005/8/layout/list1"/>
    <dgm:cxn modelId="{AF5AC89F-B329-4522-8A0B-20E5C7420E40}" srcId="{8A2E4E2D-0296-49A3-82F5-D738190CC737}" destId="{94999B84-9B74-489F-8A89-5D9E7E92CB09}" srcOrd="1" destOrd="0" parTransId="{D5B3DE76-D2CB-41F7-A221-2D6CDCA40C51}" sibTransId="{2CB735CA-16DB-4A92-A58C-AD500BD588B7}"/>
    <dgm:cxn modelId="{1A2CA446-34D4-4B28-8421-0CBB249520F6}" type="presOf" srcId="{A73E40E3-D97E-4D70-9AE6-D6ABB018988E}" destId="{4B76D07A-E407-4650-938A-B0D6080A1436}" srcOrd="0" destOrd="1" presId="urn:microsoft.com/office/officeart/2005/8/layout/list1"/>
    <dgm:cxn modelId="{F1F0A8C5-97BB-4028-BC27-B488E3E0F182}" srcId="{E7162EDB-9592-459F-87C5-8CC1EAB0D400}" destId="{8A2E4E2D-0296-49A3-82F5-D738190CC737}" srcOrd="1" destOrd="0" parTransId="{6C44AFB4-0A92-498A-82A2-895FB56441E0}" sibTransId="{3A39413F-D35A-4D63-A616-182C9A268BAF}"/>
    <dgm:cxn modelId="{80D66A5B-9A50-43CE-97ED-E18A3514D4EF}" srcId="{E7162EDB-9592-459F-87C5-8CC1EAB0D400}" destId="{084800DB-B200-4A84-943F-CFB1CAB279A4}" srcOrd="2" destOrd="0" parTransId="{E9E97118-4A1E-4654-B17D-71A94600EDC8}" sibTransId="{42E31E49-EC69-4546-891F-E34D9A1D976B}"/>
    <dgm:cxn modelId="{DF9395AF-74BD-4E02-AB70-688AC0228141}" type="presOf" srcId="{084800DB-B200-4A84-943F-CFB1CAB279A4}" destId="{3DAF0E65-B497-44FA-B4F7-B40BF7B8819D}" srcOrd="0" destOrd="0" presId="urn:microsoft.com/office/officeart/2005/8/layout/list1"/>
    <dgm:cxn modelId="{92074B98-0509-4AFF-83D5-A335581D804A}" type="presOf" srcId="{8A2E4E2D-0296-49A3-82F5-D738190CC737}" destId="{F2BA1BC9-ECE6-46B0-B8B3-980404C8D065}" srcOrd="1" destOrd="0" presId="urn:microsoft.com/office/officeart/2005/8/layout/list1"/>
    <dgm:cxn modelId="{FB096FEF-6397-4D2E-8B43-A0377422C7B3}" type="presOf" srcId="{E2EB04A6-B411-41F2-BBFB-95AD7566183A}" destId="{3092C86F-F029-4EDC-A7D7-95E8EABEA64F}" srcOrd="0" destOrd="0" presId="urn:microsoft.com/office/officeart/2005/8/layout/list1"/>
    <dgm:cxn modelId="{D82BB155-219E-440E-9A79-D599B6521907}" type="presOf" srcId="{5251DED7-C1C9-454C-8ACA-144D5D5368DE}" destId="{076AE265-4230-4504-955B-9D0EEB1EB881}" srcOrd="0" destOrd="0" presId="urn:microsoft.com/office/officeart/2005/8/layout/list1"/>
    <dgm:cxn modelId="{EB5CAE80-DA26-4BD6-A3F2-046327A2FCAF}" srcId="{E7162EDB-9592-459F-87C5-8CC1EAB0D400}" destId="{5D6EC238-F5EB-4F40-9D81-7867D8788F0F}" srcOrd="0" destOrd="0" parTransId="{11365FEA-BA58-48FB-9D6B-481BBA5A79B2}" sibTransId="{465BDAAF-A7EF-478E-A2C7-BD20C436352C}"/>
    <dgm:cxn modelId="{16DD32F1-577F-40FE-A77A-24EAD2A4C30A}" type="presOf" srcId="{D790A5D9-BEDE-43B4-B9C0-77FB28BBB81E}" destId="{076AE265-4230-4504-955B-9D0EEB1EB881}" srcOrd="0" destOrd="1" presId="urn:microsoft.com/office/officeart/2005/8/layout/list1"/>
    <dgm:cxn modelId="{E5CC5D20-168A-47A1-9D09-639167D4CDE6}" type="presOf" srcId="{084800DB-B200-4A84-943F-CFB1CAB279A4}" destId="{FD6802B9-05DC-48AC-AE90-C311F4CDF70B}" srcOrd="1" destOrd="0" presId="urn:microsoft.com/office/officeart/2005/8/layout/list1"/>
    <dgm:cxn modelId="{4E0CCC1F-355C-44E8-9A1C-8B830E5C3652}" type="presOf" srcId="{E7162EDB-9592-459F-87C5-8CC1EAB0D400}" destId="{6AB1A9E6-E41B-4C93-89A7-592E2AA25D95}" srcOrd="0" destOrd="0" presId="urn:microsoft.com/office/officeart/2005/8/layout/list1"/>
    <dgm:cxn modelId="{AFBDBF49-2D82-4B3B-B6BD-13ED2B060F0B}" type="presOf" srcId="{4E7BAC1C-AECD-42A9-BBA9-5FC62269647C}" destId="{4B76D07A-E407-4650-938A-B0D6080A1436}" srcOrd="0" destOrd="0" presId="urn:microsoft.com/office/officeart/2005/8/layout/list1"/>
    <dgm:cxn modelId="{26876935-C5FA-40B9-95AA-4BDC94A7837B}" srcId="{5D6EC238-F5EB-4F40-9D81-7867D8788F0F}" destId="{D790A5D9-BEDE-43B4-B9C0-77FB28BBB81E}" srcOrd="1" destOrd="0" parTransId="{8BC70F4E-BAC0-4DDF-BDD6-668EF5F48EAA}" sibTransId="{B3160BF9-11BC-4D13-93C8-EAE567351C20}"/>
    <dgm:cxn modelId="{922726B5-2BEB-4F2E-BA56-1BDB81274B22}" type="presOf" srcId="{5D6EC238-F5EB-4F40-9D81-7867D8788F0F}" destId="{A1F11B22-B132-4761-BAB5-CB24DD657FF2}" srcOrd="1" destOrd="0" presId="urn:microsoft.com/office/officeart/2005/8/layout/list1"/>
    <dgm:cxn modelId="{D9F59238-9807-4297-847E-BA11F927451E}" type="presOf" srcId="{8A2E4E2D-0296-49A3-82F5-D738190CC737}" destId="{920405FE-B49A-4B82-9E06-15ADC8E5F465}" srcOrd="0" destOrd="0" presId="urn:microsoft.com/office/officeart/2005/8/layout/list1"/>
    <dgm:cxn modelId="{70A03AF2-CE9F-4132-98B0-BAEFEB29DFFB}" srcId="{8A2E4E2D-0296-49A3-82F5-D738190CC737}" destId="{E2EB04A6-B411-41F2-BBFB-95AD7566183A}" srcOrd="0" destOrd="0" parTransId="{844349CA-A7F1-4B0A-9040-BB0CB4A52AF8}" sibTransId="{49EBC7C1-077B-4A5B-80D7-A4ACB941B0DC}"/>
    <dgm:cxn modelId="{E165EEC2-8F69-45E0-9046-B8CF8B79C8A9}" type="presOf" srcId="{5D6EC238-F5EB-4F40-9D81-7867D8788F0F}" destId="{8B0F82C2-A9C7-41D5-BCA4-07D06EDB3024}" srcOrd="0" destOrd="0" presId="urn:microsoft.com/office/officeart/2005/8/layout/list1"/>
    <dgm:cxn modelId="{18D82DEF-7F15-41E6-AF85-B74307E98E6A}" type="presParOf" srcId="{6AB1A9E6-E41B-4C93-89A7-592E2AA25D95}" destId="{8B13BFE5-E9AD-4950-BCD6-2B0D32931C5D}" srcOrd="0" destOrd="0" presId="urn:microsoft.com/office/officeart/2005/8/layout/list1"/>
    <dgm:cxn modelId="{44AD0055-2079-4E26-9C67-A12614B29E1D}" type="presParOf" srcId="{8B13BFE5-E9AD-4950-BCD6-2B0D32931C5D}" destId="{8B0F82C2-A9C7-41D5-BCA4-07D06EDB3024}" srcOrd="0" destOrd="0" presId="urn:microsoft.com/office/officeart/2005/8/layout/list1"/>
    <dgm:cxn modelId="{3CAFFF9C-CA90-4A95-A01F-D48F3FB8CEAD}" type="presParOf" srcId="{8B13BFE5-E9AD-4950-BCD6-2B0D32931C5D}" destId="{A1F11B22-B132-4761-BAB5-CB24DD657FF2}" srcOrd="1" destOrd="0" presId="urn:microsoft.com/office/officeart/2005/8/layout/list1"/>
    <dgm:cxn modelId="{374109EF-3195-41BA-B407-F5CF9FFBE9AC}" type="presParOf" srcId="{6AB1A9E6-E41B-4C93-89A7-592E2AA25D95}" destId="{8D596AAF-5E7C-4A7B-BB08-B430A5E3893D}" srcOrd="1" destOrd="0" presId="urn:microsoft.com/office/officeart/2005/8/layout/list1"/>
    <dgm:cxn modelId="{D8F4DBEC-3A8D-4397-A6AA-70135BE9EFEE}" type="presParOf" srcId="{6AB1A9E6-E41B-4C93-89A7-592E2AA25D95}" destId="{076AE265-4230-4504-955B-9D0EEB1EB881}" srcOrd="2" destOrd="0" presId="urn:microsoft.com/office/officeart/2005/8/layout/list1"/>
    <dgm:cxn modelId="{87B45163-0169-4670-99E8-B58695265E78}" type="presParOf" srcId="{6AB1A9E6-E41B-4C93-89A7-592E2AA25D95}" destId="{6326643A-EA9F-4FC3-BCCF-72E4C7C226C3}" srcOrd="3" destOrd="0" presId="urn:microsoft.com/office/officeart/2005/8/layout/list1"/>
    <dgm:cxn modelId="{A0AC232B-850F-4E15-AA80-50CD849A6F24}" type="presParOf" srcId="{6AB1A9E6-E41B-4C93-89A7-592E2AA25D95}" destId="{DF1127DE-A3F1-4AA0-B119-FA45D2439E18}" srcOrd="4" destOrd="0" presId="urn:microsoft.com/office/officeart/2005/8/layout/list1"/>
    <dgm:cxn modelId="{81AA0D2C-A30A-434F-B8CE-8288BC39A759}" type="presParOf" srcId="{DF1127DE-A3F1-4AA0-B119-FA45D2439E18}" destId="{920405FE-B49A-4B82-9E06-15ADC8E5F465}" srcOrd="0" destOrd="0" presId="urn:microsoft.com/office/officeart/2005/8/layout/list1"/>
    <dgm:cxn modelId="{E6ED8A78-21A1-4F2D-9885-AF0DC861EAA0}" type="presParOf" srcId="{DF1127DE-A3F1-4AA0-B119-FA45D2439E18}" destId="{F2BA1BC9-ECE6-46B0-B8B3-980404C8D065}" srcOrd="1" destOrd="0" presId="urn:microsoft.com/office/officeart/2005/8/layout/list1"/>
    <dgm:cxn modelId="{6CC7BE24-696B-4E9E-952D-7A8B019947BD}" type="presParOf" srcId="{6AB1A9E6-E41B-4C93-89A7-592E2AA25D95}" destId="{1BFDF80D-EC2C-43BD-B618-84AD01590ABE}" srcOrd="5" destOrd="0" presId="urn:microsoft.com/office/officeart/2005/8/layout/list1"/>
    <dgm:cxn modelId="{3BFB5CBD-88A3-4ED1-8EB9-CDA8E4138F85}" type="presParOf" srcId="{6AB1A9E6-E41B-4C93-89A7-592E2AA25D95}" destId="{3092C86F-F029-4EDC-A7D7-95E8EABEA64F}" srcOrd="6" destOrd="0" presId="urn:microsoft.com/office/officeart/2005/8/layout/list1"/>
    <dgm:cxn modelId="{A7368318-7DA0-44B9-BCE0-596714501CB3}" type="presParOf" srcId="{6AB1A9E6-E41B-4C93-89A7-592E2AA25D95}" destId="{C3ABA97B-00B6-4E98-8ACF-5BED20F623BD}" srcOrd="7" destOrd="0" presId="urn:microsoft.com/office/officeart/2005/8/layout/list1"/>
    <dgm:cxn modelId="{25D41087-8981-4E17-AC0A-686F6EB7B6BB}" type="presParOf" srcId="{6AB1A9E6-E41B-4C93-89A7-592E2AA25D95}" destId="{58F6CAA8-420D-475F-9DA4-410AC4500DA2}" srcOrd="8" destOrd="0" presId="urn:microsoft.com/office/officeart/2005/8/layout/list1"/>
    <dgm:cxn modelId="{BF7AF635-919A-4979-8E30-BFA3547A34B1}" type="presParOf" srcId="{58F6CAA8-420D-475F-9DA4-410AC4500DA2}" destId="{3DAF0E65-B497-44FA-B4F7-B40BF7B8819D}" srcOrd="0" destOrd="0" presId="urn:microsoft.com/office/officeart/2005/8/layout/list1"/>
    <dgm:cxn modelId="{620FD5AB-F13F-4332-9942-1D189AB503E7}" type="presParOf" srcId="{58F6CAA8-420D-475F-9DA4-410AC4500DA2}" destId="{FD6802B9-05DC-48AC-AE90-C311F4CDF70B}" srcOrd="1" destOrd="0" presId="urn:microsoft.com/office/officeart/2005/8/layout/list1"/>
    <dgm:cxn modelId="{55694D55-7B9C-4117-BDF9-A5BC27766A4A}" type="presParOf" srcId="{6AB1A9E6-E41B-4C93-89A7-592E2AA25D95}" destId="{D1F9C1B0-ACA4-4529-BA09-13FE3833C279}" srcOrd="9" destOrd="0" presId="urn:microsoft.com/office/officeart/2005/8/layout/list1"/>
    <dgm:cxn modelId="{AEEDA037-7DE6-4D29-A891-8698F7013C3F}" type="presParOf" srcId="{6AB1A9E6-E41B-4C93-89A7-592E2AA25D95}" destId="{4B76D07A-E407-4650-938A-B0D6080A143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7381D-0802-4DB3-A625-30EA75EEE2E3}">
      <dsp:nvSpPr>
        <dsp:cNvPr id="0" name=""/>
        <dsp:cNvSpPr/>
      </dsp:nvSpPr>
      <dsp:spPr>
        <a:xfrm>
          <a:off x="0" y="39596"/>
          <a:ext cx="2435332" cy="89280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primary motor&amp; sensory  areas </a:t>
          </a:r>
          <a:endParaRPr lang="en-GB" sz="18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0" y="39596"/>
        <a:ext cx="2435332" cy="892800"/>
      </dsp:txXfrm>
    </dsp:sp>
    <dsp:sp modelId="{C7BD48E1-7DBD-4E0E-BDB5-BA8FFFA5B948}">
      <dsp:nvSpPr>
        <dsp:cNvPr id="0" name=""/>
        <dsp:cNvSpPr/>
      </dsp:nvSpPr>
      <dsp:spPr>
        <a:xfrm>
          <a:off x="0" y="896391"/>
          <a:ext cx="2435332" cy="425209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0" kern="1200" smtClean="0">
              <a:latin typeface="+mn-lt"/>
              <a:cs typeface="Comic Sans MS"/>
            </a:rPr>
            <a:t> </a:t>
          </a:r>
          <a:r>
            <a:rPr lang="en-GB" sz="1600" b="1" kern="1200" smtClean="0">
              <a:latin typeface="+mn-lt"/>
              <a:cs typeface="Comic Sans MS"/>
            </a:rPr>
            <a:t>primary motor </a:t>
          </a:r>
          <a:r>
            <a:rPr lang="en-GB" sz="1600" b="1" kern="1200" spc="-5" smtClean="0">
              <a:latin typeface="+mn-lt"/>
              <a:cs typeface="Comic Sans MS"/>
            </a:rPr>
            <a:t>areas </a:t>
          </a:r>
          <a:r>
            <a:rPr lang="en-GB" sz="1600" b="1" kern="1200" smtClean="0">
              <a:latin typeface="+mn-lt"/>
              <a:cs typeface="Comic Sans MS"/>
            </a:rPr>
            <a:t>have</a:t>
          </a:r>
          <a:r>
            <a:rPr lang="en-GB" sz="1600" b="1" kern="1200" spc="-55" smtClean="0">
              <a:latin typeface="+mn-lt"/>
              <a:cs typeface="Comic Sans MS"/>
            </a:rPr>
            <a:t> </a:t>
          </a:r>
          <a:r>
            <a:rPr lang="en-GB" sz="1600" b="1" kern="1200" spc="-5" smtClean="0">
              <a:latin typeface="+mn-lt"/>
              <a:cs typeface="Comic Sans MS"/>
            </a:rPr>
            <a:t>direct</a:t>
          </a:r>
          <a:r>
            <a:rPr lang="en-GB" sz="1600" b="1" kern="1200" spc="10" smtClean="0">
              <a:latin typeface="+mn-lt"/>
              <a:cs typeface="Comic Sans MS"/>
            </a:rPr>
            <a:t> </a:t>
          </a:r>
          <a:r>
            <a:rPr lang="en-GB" sz="1600" b="1" kern="1200" spc="-5" smtClean="0">
              <a:latin typeface="+mn-lt"/>
              <a:cs typeface="Comic Sans MS"/>
            </a:rPr>
            <a:t>connections  with </a:t>
          </a:r>
          <a:r>
            <a:rPr lang="en-GB" sz="1600" b="1" kern="1200" smtClean="0">
              <a:latin typeface="+mn-lt"/>
              <a:cs typeface="Comic Sans MS"/>
            </a:rPr>
            <a:t>specific muscles </a:t>
          </a:r>
          <a:r>
            <a:rPr lang="en-GB" sz="1600" kern="1200" spc="-5" smtClean="0">
              <a:latin typeface="+mn-lt"/>
              <a:cs typeface="Comic Sans MS"/>
            </a:rPr>
            <a:t>for </a:t>
          </a:r>
          <a:r>
            <a:rPr lang="en-GB" sz="1600" kern="1200" smtClean="0">
              <a:latin typeface="+mn-lt"/>
              <a:cs typeface="Comic Sans MS"/>
            </a:rPr>
            <a:t>causing </a:t>
          </a:r>
          <a:r>
            <a:rPr lang="en-GB" sz="1600" kern="1200" spc="-5" smtClean="0">
              <a:latin typeface="+mn-lt"/>
              <a:cs typeface="Comic Sans MS"/>
            </a:rPr>
            <a:t>discrete </a:t>
          </a:r>
          <a:r>
            <a:rPr lang="en-GB" sz="1600" kern="1200" smtClean="0">
              <a:latin typeface="+mn-lt"/>
              <a:cs typeface="Comic Sans MS"/>
            </a:rPr>
            <a:t>muscle  movements.</a:t>
          </a:r>
          <a:endParaRPr lang="en-GB" sz="1600" b="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b="0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smtClean="0">
              <a:latin typeface="+mn-lt"/>
              <a:cs typeface="Comic Sans MS"/>
            </a:rPr>
            <a:t>primary </a:t>
          </a:r>
          <a:r>
            <a:rPr lang="en-GB" sz="1600" b="1" kern="1200" spc="-5" smtClean="0">
              <a:latin typeface="+mn-lt"/>
              <a:cs typeface="Comic Sans MS"/>
            </a:rPr>
            <a:t>sensory </a:t>
          </a:r>
          <a:r>
            <a:rPr lang="en-GB" sz="1600" b="1" kern="1200" smtClean="0">
              <a:latin typeface="+mn-lt"/>
              <a:cs typeface="Comic Sans MS"/>
            </a:rPr>
            <a:t>areas </a:t>
          </a:r>
          <a:r>
            <a:rPr lang="en-GB" sz="1600" kern="1200" spc="-5" smtClean="0">
              <a:latin typeface="+mn-lt"/>
              <a:cs typeface="Comic Sans MS"/>
            </a:rPr>
            <a:t>detect</a:t>
          </a:r>
          <a:r>
            <a:rPr lang="en-GB" sz="1600" kern="1200" spc="-45" smtClean="0">
              <a:latin typeface="+mn-lt"/>
              <a:cs typeface="Comic Sans MS"/>
            </a:rPr>
            <a:t> </a:t>
          </a:r>
          <a:r>
            <a:rPr lang="en-GB" sz="1600" kern="1200" smtClean="0">
              <a:latin typeface="+mn-lt"/>
              <a:cs typeface="Comic Sans MS"/>
            </a:rPr>
            <a:t>specific sensation(</a:t>
          </a:r>
          <a:r>
            <a:rPr lang="en-GB" sz="1600" kern="1200" spc="-5" smtClean="0">
              <a:latin typeface="+mn-lt"/>
              <a:cs typeface="Comic Sans MS"/>
            </a:rPr>
            <a:t>visual, auditory,somatic)  transmitted directly to the  brain from </a:t>
          </a:r>
          <a:r>
            <a:rPr lang="en-GB" sz="1600" kern="1200" smtClean="0">
              <a:latin typeface="+mn-lt"/>
              <a:cs typeface="Comic Sans MS"/>
            </a:rPr>
            <a:t>peripheral </a:t>
          </a:r>
          <a:r>
            <a:rPr lang="en-GB" sz="1600" kern="1200" spc="-5" smtClean="0">
              <a:latin typeface="+mn-lt"/>
              <a:cs typeface="Comic Sans MS"/>
            </a:rPr>
            <a:t>sensory</a:t>
          </a:r>
          <a:r>
            <a:rPr lang="en-GB" sz="1600" kern="1200" spc="-75" smtClean="0">
              <a:latin typeface="+mn-lt"/>
              <a:cs typeface="Comic Sans MS"/>
            </a:rPr>
            <a:t> </a:t>
          </a:r>
          <a:r>
            <a:rPr lang="en-GB" sz="1600" kern="1200" smtClean="0">
              <a:latin typeface="+mn-lt"/>
              <a:cs typeface="Comic Sans MS"/>
            </a:rPr>
            <a:t>organs.</a:t>
          </a:r>
          <a:endParaRPr lang="en-GB" sz="1600" b="0" kern="1200" dirty="0">
            <a:latin typeface="+mn-lt"/>
          </a:endParaRPr>
        </a:p>
      </dsp:txBody>
      <dsp:txXfrm>
        <a:off x="0" y="896391"/>
        <a:ext cx="2435332" cy="4252090"/>
      </dsp:txXfrm>
    </dsp:sp>
    <dsp:sp modelId="{B9A19148-649B-4492-B8AB-12CAE4230247}">
      <dsp:nvSpPr>
        <dsp:cNvPr id="0" name=""/>
        <dsp:cNvSpPr/>
      </dsp:nvSpPr>
      <dsp:spPr>
        <a:xfrm>
          <a:off x="2778777" y="1795"/>
          <a:ext cx="2435332" cy="89280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>
              <a:solidFill>
                <a:schemeClr val="bg1"/>
              </a:solidFill>
              <a:latin typeface="+mn-lt"/>
              <a:ea typeface="+mn-ea"/>
              <a:cs typeface="+mn-cs"/>
            </a:rPr>
            <a:t>Secondary areas</a:t>
          </a:r>
          <a:endParaRPr lang="en-GB" sz="18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2778777" y="1795"/>
        <a:ext cx="2435332" cy="892800"/>
      </dsp:txXfrm>
    </dsp:sp>
    <dsp:sp modelId="{F81CAD02-24B0-4DD1-AC44-887D81C33DDE}">
      <dsp:nvSpPr>
        <dsp:cNvPr id="0" name=""/>
        <dsp:cNvSpPr/>
      </dsp:nvSpPr>
      <dsp:spPr>
        <a:xfrm>
          <a:off x="2778777" y="894595"/>
          <a:ext cx="2435332" cy="425209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smtClean="0">
              <a:latin typeface="+mn-lt"/>
              <a:cs typeface="Comic Sans MS"/>
            </a:rPr>
            <a:t>The secondary areas make sense out of </a:t>
          </a:r>
          <a:r>
            <a:rPr lang="en-GB" sz="1600" b="1" kern="1200" spc="-5" smtClean="0">
              <a:latin typeface="+mn-lt"/>
              <a:cs typeface="Comic Sans MS"/>
            </a:rPr>
            <a:t>the</a:t>
          </a:r>
          <a:r>
            <a:rPr lang="en-GB" sz="1600" b="1" kern="1200" spc="-75" smtClean="0">
              <a:latin typeface="+mn-lt"/>
              <a:cs typeface="Comic Sans MS"/>
            </a:rPr>
            <a:t> </a:t>
          </a:r>
          <a:r>
            <a:rPr lang="en-GB" sz="1600" b="1" kern="1200" spc="-5" smtClean="0">
              <a:latin typeface="+mn-lt"/>
              <a:cs typeface="Comic Sans MS"/>
            </a:rPr>
            <a:t>signals</a:t>
          </a:r>
          <a:endParaRPr lang="en-GB" sz="1600" kern="1200" dirty="0">
            <a:latin typeface="+mn-lt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smtClean="0">
              <a:latin typeface="+mn-lt"/>
              <a:cs typeface="Comic Sans MS"/>
            </a:rPr>
            <a:t>in </a:t>
          </a:r>
          <a:r>
            <a:rPr lang="en-GB" sz="1600" kern="1200" spc="-5" smtClean="0">
              <a:latin typeface="+mn-lt"/>
              <a:cs typeface="Comic Sans MS"/>
            </a:rPr>
            <a:t>the </a:t>
          </a:r>
          <a:r>
            <a:rPr lang="en-GB" sz="1600" kern="1200" smtClean="0">
              <a:latin typeface="+mn-lt"/>
              <a:cs typeface="Comic Sans MS"/>
            </a:rPr>
            <a:t>primary</a:t>
          </a:r>
          <a:r>
            <a:rPr lang="en-GB" sz="1600" kern="1200" spc="-80" smtClean="0">
              <a:latin typeface="+mn-lt"/>
              <a:cs typeface="Comic Sans MS"/>
            </a:rPr>
            <a:t> </a:t>
          </a:r>
          <a:r>
            <a:rPr lang="en-GB" sz="1600" kern="1200" spc="-5" smtClean="0">
              <a:latin typeface="+mn-lt"/>
              <a:cs typeface="Comic Sans MS"/>
            </a:rPr>
            <a:t>areas.</a:t>
          </a:r>
          <a:endParaRPr lang="en-GB" sz="1600" kern="1200" dirty="0">
            <a:latin typeface="+mn-lt"/>
            <a:cs typeface="Comic Sans MS"/>
          </a:endParaRPr>
        </a:p>
      </dsp:txBody>
      <dsp:txXfrm>
        <a:off x="2778777" y="894595"/>
        <a:ext cx="2435332" cy="4252090"/>
      </dsp:txXfrm>
    </dsp:sp>
    <dsp:sp modelId="{6094A9DD-79E1-4448-A7DE-B381737153A7}">
      <dsp:nvSpPr>
        <dsp:cNvPr id="0" name=""/>
        <dsp:cNvSpPr/>
      </dsp:nvSpPr>
      <dsp:spPr>
        <a:xfrm>
          <a:off x="5555056" y="1795"/>
          <a:ext cx="2435332" cy="89280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>
              <a:solidFill>
                <a:schemeClr val="bg1"/>
              </a:solidFill>
              <a:latin typeface="+mn-lt"/>
              <a:ea typeface="+mn-ea"/>
              <a:cs typeface="+mn-cs"/>
            </a:rPr>
            <a:t>Association area </a:t>
          </a:r>
          <a:endParaRPr lang="en-GB" sz="18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5555056" y="1795"/>
        <a:ext cx="2435332" cy="892800"/>
      </dsp:txXfrm>
    </dsp:sp>
    <dsp:sp modelId="{8E722ABD-3ABF-4B9F-AAA8-925490A4AD4A}">
      <dsp:nvSpPr>
        <dsp:cNvPr id="0" name=""/>
        <dsp:cNvSpPr/>
      </dsp:nvSpPr>
      <dsp:spPr>
        <a:xfrm>
          <a:off x="5555056" y="894595"/>
          <a:ext cx="2435332" cy="425209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+mn-lt"/>
            </a:rPr>
            <a:t>They receive and </a:t>
          </a:r>
          <a:r>
            <a:rPr lang="en-GB" sz="1600" kern="1200" dirty="0" err="1" smtClean="0">
              <a:latin typeface="+mn-lt"/>
            </a:rPr>
            <a:t>analyze</a:t>
          </a:r>
          <a:r>
            <a:rPr lang="en-GB" sz="1600" kern="1200" dirty="0" smtClean="0">
              <a:latin typeface="+mn-lt"/>
            </a:rPr>
            <a:t> signals simultaneously from multiple regions of both the motor  and sensory cortices as well as from subcortical structures.</a:t>
          </a:r>
          <a:endParaRPr lang="en-GB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+mn-lt"/>
            </a:rPr>
            <a:t>The most important association areas are:</a:t>
          </a:r>
          <a:endParaRPr lang="en-GB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+mn-lt"/>
            </a:rPr>
            <a:t>(1) </a:t>
          </a:r>
          <a:r>
            <a:rPr lang="en-GB" sz="1600" kern="1200" dirty="0" err="1" smtClean="0">
              <a:latin typeface="+mn-lt"/>
            </a:rPr>
            <a:t>Parieto-occipitotemporal</a:t>
          </a:r>
          <a:r>
            <a:rPr lang="en-GB" sz="1600" kern="1200" dirty="0" smtClean="0">
              <a:latin typeface="+mn-lt"/>
            </a:rPr>
            <a:t> association area.</a:t>
          </a:r>
          <a:endParaRPr lang="en-GB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+mn-lt"/>
            </a:rPr>
            <a:t>(2) prefrontal association area.</a:t>
          </a:r>
          <a:endParaRPr lang="en-GB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latin typeface="+mn-lt"/>
            </a:rPr>
            <a:t>(3) limbic association area.</a:t>
          </a:r>
          <a:endParaRPr lang="en-GB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 dirty="0">
            <a:latin typeface="+mn-lt"/>
          </a:endParaRPr>
        </a:p>
      </dsp:txBody>
      <dsp:txXfrm>
        <a:off x="5555056" y="894595"/>
        <a:ext cx="2435332" cy="42520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3EB78-4F87-4287-8AD3-B900AB265BA7}">
      <dsp:nvSpPr>
        <dsp:cNvPr id="0" name=""/>
        <dsp:cNvSpPr/>
      </dsp:nvSpPr>
      <dsp:spPr>
        <a:xfrm>
          <a:off x="695" y="704448"/>
          <a:ext cx="2714021" cy="16284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chemeClr val="accent2">
                  <a:lumMod val="75000"/>
                </a:schemeClr>
              </a:solidFill>
            </a:rPr>
            <a:t>Frontal </a:t>
          </a:r>
          <a:endParaRPr lang="en-GB" sz="48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695" y="704448"/>
        <a:ext cx="2714021" cy="1628412"/>
      </dsp:txXfrm>
    </dsp:sp>
    <dsp:sp modelId="{9352795F-78DA-47AC-AF8E-9321410653E0}">
      <dsp:nvSpPr>
        <dsp:cNvPr id="0" name=""/>
        <dsp:cNvSpPr/>
      </dsp:nvSpPr>
      <dsp:spPr>
        <a:xfrm>
          <a:off x="2986119" y="704448"/>
          <a:ext cx="2714021" cy="16284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chemeClr val="accent3">
                  <a:lumMod val="50000"/>
                </a:schemeClr>
              </a:solidFill>
            </a:rPr>
            <a:t>Partial </a:t>
          </a:r>
          <a:endParaRPr lang="en-GB" sz="48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2986119" y="704448"/>
        <a:ext cx="2714021" cy="1628412"/>
      </dsp:txXfrm>
    </dsp:sp>
    <dsp:sp modelId="{BAFD9BA3-D122-4340-A32C-747D8D304F9A}">
      <dsp:nvSpPr>
        <dsp:cNvPr id="0" name=""/>
        <dsp:cNvSpPr/>
      </dsp:nvSpPr>
      <dsp:spPr>
        <a:xfrm>
          <a:off x="695" y="2604263"/>
          <a:ext cx="2714021" cy="16284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chemeClr val="accent5">
                  <a:lumMod val="60000"/>
                  <a:lumOff val="40000"/>
                </a:schemeClr>
              </a:solidFill>
            </a:rPr>
            <a:t>Temporal </a:t>
          </a:r>
          <a:endParaRPr lang="en-GB" sz="4800" kern="1200" dirty="0">
            <a:solidFill>
              <a:schemeClr val="accent5">
                <a:lumMod val="60000"/>
                <a:lumOff val="40000"/>
              </a:schemeClr>
            </a:solidFill>
          </a:endParaRPr>
        </a:p>
      </dsp:txBody>
      <dsp:txXfrm>
        <a:off x="695" y="2604263"/>
        <a:ext cx="2714021" cy="1628412"/>
      </dsp:txXfrm>
    </dsp:sp>
    <dsp:sp modelId="{C278B544-D935-4FC9-8785-71D1C0A74158}">
      <dsp:nvSpPr>
        <dsp:cNvPr id="0" name=""/>
        <dsp:cNvSpPr/>
      </dsp:nvSpPr>
      <dsp:spPr>
        <a:xfrm>
          <a:off x="2986119" y="2604263"/>
          <a:ext cx="2714021" cy="16284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07C9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rgbClr val="E07C9B"/>
              </a:solidFill>
            </a:rPr>
            <a:t>Occipital </a:t>
          </a:r>
          <a:endParaRPr lang="en-GB" sz="4800" kern="1200" dirty="0">
            <a:solidFill>
              <a:srgbClr val="E07C9B"/>
            </a:solidFill>
          </a:endParaRPr>
        </a:p>
      </dsp:txBody>
      <dsp:txXfrm>
        <a:off x="2986119" y="2604263"/>
        <a:ext cx="2714021" cy="1628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09233-0D15-4701-8805-3074F761C5D4}">
      <dsp:nvSpPr>
        <dsp:cNvPr id="0" name=""/>
        <dsp:cNvSpPr/>
      </dsp:nvSpPr>
      <dsp:spPr>
        <a:xfrm>
          <a:off x="-2292498" y="-356362"/>
          <a:ext cx="2753205" cy="2753205"/>
        </a:xfrm>
        <a:prstGeom prst="blockArc">
          <a:avLst>
            <a:gd name="adj1" fmla="val 18900000"/>
            <a:gd name="adj2" fmla="val 2700000"/>
            <a:gd name="adj3" fmla="val 785"/>
          </a:avLst>
        </a:pr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A9FE4-5CDC-46EF-B18E-C506BE588B54}">
      <dsp:nvSpPr>
        <dsp:cNvPr id="0" name=""/>
        <dsp:cNvSpPr/>
      </dsp:nvSpPr>
      <dsp:spPr>
        <a:xfrm>
          <a:off x="375091" y="291502"/>
          <a:ext cx="5446793" cy="5829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69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smtClean="0"/>
            <a:t>-Senses and integrates sensation(s)</a:t>
          </a:r>
          <a:endParaRPr lang="en-GB" sz="1500" kern="1200"/>
        </a:p>
      </dsp:txBody>
      <dsp:txXfrm>
        <a:off x="375091" y="291502"/>
        <a:ext cx="5446793" cy="582924"/>
      </dsp:txXfrm>
    </dsp:sp>
    <dsp:sp modelId="{E7E947E0-A09E-4853-9A82-51C11FD78AC0}">
      <dsp:nvSpPr>
        <dsp:cNvPr id="0" name=""/>
        <dsp:cNvSpPr/>
      </dsp:nvSpPr>
      <dsp:spPr>
        <a:xfrm>
          <a:off x="10763" y="218637"/>
          <a:ext cx="728655" cy="7286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6A2B2-7F78-4740-ABB1-037DD70D9ED8}">
      <dsp:nvSpPr>
        <dsp:cNvPr id="0" name=""/>
        <dsp:cNvSpPr/>
      </dsp:nvSpPr>
      <dsp:spPr>
        <a:xfrm>
          <a:off x="375091" y="1166052"/>
          <a:ext cx="5446793" cy="5829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69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- Spatial awareness and perception (Proprioception - Awareness of  body/ body parts in space and in relation to each other)</a:t>
          </a:r>
          <a:endParaRPr lang="en-GB" sz="1500" kern="1200" dirty="0"/>
        </a:p>
      </dsp:txBody>
      <dsp:txXfrm>
        <a:off x="375091" y="1166052"/>
        <a:ext cx="5446793" cy="582924"/>
      </dsp:txXfrm>
    </dsp:sp>
    <dsp:sp modelId="{907EFBA8-C39D-4C41-8A71-F4D4F02C6AD8}">
      <dsp:nvSpPr>
        <dsp:cNvPr id="0" name=""/>
        <dsp:cNvSpPr/>
      </dsp:nvSpPr>
      <dsp:spPr>
        <a:xfrm>
          <a:off x="10763" y="1093187"/>
          <a:ext cx="728655" cy="7286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AE265-4230-4504-955B-9D0EEB1EB881}">
      <dsp:nvSpPr>
        <dsp:cNvPr id="0" name=""/>
        <dsp:cNvSpPr/>
      </dsp:nvSpPr>
      <dsp:spPr>
        <a:xfrm>
          <a:off x="0" y="284137"/>
          <a:ext cx="6358994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529" tIns="333248" rIns="49352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Site involved with processing of tactile and  proprioceptive information.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/>
        </a:p>
      </dsp:txBody>
      <dsp:txXfrm>
        <a:off x="0" y="284137"/>
        <a:ext cx="6358994" cy="1134000"/>
      </dsp:txXfrm>
    </dsp:sp>
    <dsp:sp modelId="{A1F11B22-B132-4761-BAB5-CB24DD657FF2}">
      <dsp:nvSpPr>
        <dsp:cNvPr id="0" name=""/>
        <dsp:cNvSpPr/>
      </dsp:nvSpPr>
      <dsp:spPr>
        <a:xfrm>
          <a:off x="317949" y="47977"/>
          <a:ext cx="4451295" cy="472320"/>
        </a:xfrm>
        <a:prstGeom prst="roundRect">
          <a:avLst/>
        </a:prstGeom>
        <a:solidFill>
          <a:schemeClr val="bg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248" tIns="0" rIns="16824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Primary somatosensory cortex (postcentral gyrus)</a:t>
          </a:r>
          <a:endParaRPr lang="en-GB" sz="1600" kern="1200" dirty="0"/>
        </a:p>
      </dsp:txBody>
      <dsp:txXfrm>
        <a:off x="341006" y="71034"/>
        <a:ext cx="4405181" cy="426206"/>
      </dsp:txXfrm>
    </dsp:sp>
    <dsp:sp modelId="{3092C86F-F029-4EDC-A7D7-95E8EABEA64F}">
      <dsp:nvSpPr>
        <dsp:cNvPr id="0" name=""/>
        <dsp:cNvSpPr/>
      </dsp:nvSpPr>
      <dsp:spPr>
        <a:xfrm>
          <a:off x="0" y="1740697"/>
          <a:ext cx="6358994" cy="133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35119"/>
              <a:satOff val="2820"/>
              <a:lumOff val="85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529" tIns="333248" rIns="49352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Assists with  the integration and interpretation of sensations  relative to body position and orientation in space. May  assist with </a:t>
          </a:r>
          <a:r>
            <a:rPr lang="en-GB" sz="1600" kern="1200" dirty="0" err="1" smtClean="0"/>
            <a:t>visuo</a:t>
          </a:r>
          <a:r>
            <a:rPr lang="en-GB" sz="1600" kern="1200" dirty="0" smtClean="0"/>
            <a:t>-motor coordination.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/>
        </a:p>
      </dsp:txBody>
      <dsp:txXfrm>
        <a:off x="0" y="1740697"/>
        <a:ext cx="6358994" cy="1335600"/>
      </dsp:txXfrm>
    </dsp:sp>
    <dsp:sp modelId="{F2BA1BC9-ECE6-46B0-B8B3-980404C8D065}">
      <dsp:nvSpPr>
        <dsp:cNvPr id="0" name=""/>
        <dsp:cNvSpPr/>
      </dsp:nvSpPr>
      <dsp:spPr>
        <a:xfrm>
          <a:off x="317949" y="1504537"/>
          <a:ext cx="4451295" cy="47232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248" tIns="0" rIns="16824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Somatosensory association cortex</a:t>
          </a:r>
          <a:endParaRPr lang="en-GB" sz="1600" kern="1200" dirty="0"/>
        </a:p>
      </dsp:txBody>
      <dsp:txXfrm>
        <a:off x="341006" y="1527594"/>
        <a:ext cx="4405181" cy="426206"/>
      </dsp:txXfrm>
    </dsp:sp>
    <dsp:sp modelId="{4B76D07A-E407-4650-938A-B0D6080A1436}">
      <dsp:nvSpPr>
        <dsp:cNvPr id="0" name=""/>
        <dsp:cNvSpPr/>
      </dsp:nvSpPr>
      <dsp:spPr>
        <a:xfrm>
          <a:off x="0" y="3398858"/>
          <a:ext cx="6358994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70238"/>
              <a:satOff val="5640"/>
              <a:lumOff val="170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529" tIns="333248" rIns="49352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Primary site involved with the interpretation of the sensation of Taste.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/>
        </a:p>
      </dsp:txBody>
      <dsp:txXfrm>
        <a:off x="0" y="3398858"/>
        <a:ext cx="6358994" cy="1134000"/>
      </dsp:txXfrm>
    </dsp:sp>
    <dsp:sp modelId="{FD6802B9-05DC-48AC-AE90-C311F4CDF70B}">
      <dsp:nvSpPr>
        <dsp:cNvPr id="0" name=""/>
        <dsp:cNvSpPr/>
      </dsp:nvSpPr>
      <dsp:spPr>
        <a:xfrm>
          <a:off x="317949" y="3162698"/>
          <a:ext cx="4451295" cy="472320"/>
        </a:xfrm>
        <a:prstGeom prst="roundRect">
          <a:avLst/>
        </a:prstGeom>
        <a:solidFill>
          <a:srgbClr val="CC99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248" tIns="0" rIns="16824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Primary gustatory cortex </a:t>
          </a:r>
          <a:endParaRPr lang="en-GB" sz="1600" kern="1200" dirty="0"/>
        </a:p>
      </dsp:txBody>
      <dsp:txXfrm>
        <a:off x="341006" y="3185755"/>
        <a:ext cx="4405181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A95C3-525D-4F91-BA2A-BE8EDE06AC10}" type="datetimeFigureOut">
              <a:rPr lang="en-US" smtClean="0"/>
              <a:t>10/27/2017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05093-C804-447C-A940-865EF0339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6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7949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5898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3848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1797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39746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47695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55644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63594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0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4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177" y="3886200"/>
            <a:ext cx="9141618" cy="990600"/>
          </a:xfrm>
        </p:spPr>
        <p:txBody>
          <a:bodyPr anchor="t" anchorCtr="0"/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177" y="5124453"/>
            <a:ext cx="9141618" cy="533400"/>
          </a:xfrm>
        </p:spPr>
        <p:txBody>
          <a:bodyPr/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507949" indent="0" algn="ctr">
              <a:buNone/>
            </a:lvl2pPr>
            <a:lvl3pPr marL="1015898" indent="0" algn="ctr">
              <a:buNone/>
            </a:lvl3pPr>
            <a:lvl4pPr marL="1523848" indent="0" algn="ctr">
              <a:buNone/>
            </a:lvl4pPr>
            <a:lvl5pPr marL="2031797" indent="0" algn="ctr">
              <a:buNone/>
            </a:lvl5pPr>
            <a:lvl6pPr marL="2539746" indent="0" algn="ctr">
              <a:buNone/>
            </a:lvl6pPr>
            <a:lvl7pPr marL="3047695" indent="0" algn="ctr">
              <a:buNone/>
            </a:lvl7pPr>
            <a:lvl8pPr marL="3555644" indent="0" algn="ctr">
              <a:buNone/>
            </a:lvl8pPr>
            <a:lvl9pPr marL="4063594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2195" y="6355080"/>
            <a:ext cx="3047207" cy="365760"/>
          </a:xfrm>
        </p:spPr>
        <p:txBody>
          <a:bodyPr/>
          <a:lstStyle>
            <a:lvl1pPr>
              <a:defRPr sz="1600"/>
            </a:lvl1pPr>
          </a:lstStyle>
          <a:p>
            <a:fld id="{25377462-29DF-4DF7-9A87-A3B2331BF22E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3860" y="6355080"/>
            <a:ext cx="4631754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132" y="6355080"/>
            <a:ext cx="1625177" cy="365760"/>
          </a:xfrm>
        </p:spPr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206186" y="3648075"/>
            <a:ext cx="975106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218883" y="5048250"/>
            <a:ext cx="975106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206204" y="3648075"/>
            <a:ext cx="304721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218882" y="5048250"/>
            <a:ext cx="304721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1006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ADFE-DE17-4FB7-87B4-7EE3AFCF0ADE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9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81"/>
            <a:ext cx="2742486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81"/>
            <a:ext cx="802431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0EC-7F9A-4B9E-957B-CE4878AA0D23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2560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68527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E694-A001-456E-8D89-C5FF30063482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460" y="1219200"/>
            <a:ext cx="10969943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390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971803"/>
            <a:ext cx="9141618" cy="1066800"/>
          </a:xfrm>
        </p:spPr>
        <p:txBody>
          <a:bodyPr anchor="t" anchorCtr="0"/>
          <a:lstStyle>
            <a:lvl1pPr algn="r">
              <a:buNone/>
              <a:defRPr sz="36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6753" y="4267200"/>
            <a:ext cx="9040045" cy="1143000"/>
          </a:xfrm>
        </p:spPr>
        <p:txBody>
          <a:bodyPr anchor="t" anchorCtr="0"/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2195" y="6355080"/>
            <a:ext cx="3047207" cy="365760"/>
          </a:xfrm>
        </p:spPr>
        <p:txBody>
          <a:bodyPr/>
          <a:lstStyle/>
          <a:p>
            <a:fld id="{2AC42BDF-45E4-45D1-AC1B-B0D7EAFB28DA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3860" y="6355080"/>
            <a:ext cx="4631754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095" y="6355080"/>
            <a:ext cx="2027408" cy="365760"/>
          </a:xfrm>
        </p:spPr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8883" y="2819400"/>
            <a:ext cx="975106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218882" y="2819400"/>
            <a:ext cx="304721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18462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228600"/>
            <a:ext cx="10969943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9102-33A0-49ED-8A43-9F25AFF7CBAC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442" y="1219200"/>
            <a:ext cx="5387461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4658" y="1216155"/>
            <a:ext cx="5387461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6043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228600"/>
            <a:ext cx="10969943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60" y="1285875"/>
            <a:ext cx="5385514" cy="685800"/>
          </a:xfrm>
          <a:noFill/>
          <a:ln>
            <a:noFill/>
          </a:ln>
        </p:spPr>
        <p:txBody>
          <a:bodyPr lIns="101590" anchor="b" anchorCtr="0">
            <a:noAutofit/>
          </a:bodyPr>
          <a:lstStyle>
            <a:lvl1pPr marL="0" indent="0">
              <a:buNone/>
              <a:defRPr sz="2700" b="1">
                <a:solidFill>
                  <a:schemeClr val="accent2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5990" y="1295400"/>
            <a:ext cx="5387630" cy="685800"/>
          </a:xfrm>
          <a:noFill/>
          <a:ln>
            <a:noFill/>
          </a:ln>
        </p:spPr>
        <p:txBody>
          <a:bodyPr lIns="101590" anchor="b" anchorCtr="0"/>
          <a:lstStyle>
            <a:lvl1pPr marL="0" indent="0">
              <a:buNone/>
              <a:defRPr sz="2700" b="1">
                <a:solidFill>
                  <a:schemeClr val="accent2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F38D-77B9-4A13-B402-596108990702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462" y="2133600"/>
            <a:ext cx="5383397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6004" y="2133600"/>
            <a:ext cx="5383397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9561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228600"/>
            <a:ext cx="10969943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7C583-C7CA-46EB-9433-76E3128A28D2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8513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4F8B-541A-4291-A5F8-6DA28722854A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6105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25" y="304800"/>
            <a:ext cx="3351927" cy="838200"/>
          </a:xfrm>
        </p:spPr>
        <p:txBody>
          <a:bodyPr anchor="b" anchorCtr="0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0625" y="1219213"/>
            <a:ext cx="3351927" cy="4843463"/>
          </a:xfrm>
        </p:spPr>
        <p:txBody>
          <a:bodyPr/>
          <a:lstStyle>
            <a:lvl1pPr marL="0" indent="0">
              <a:lnSpc>
                <a:spcPts val="2444"/>
              </a:lnSpc>
              <a:spcAft>
                <a:spcPts val="1111"/>
              </a:spcAft>
              <a:buNone/>
              <a:defRPr sz="1800">
                <a:solidFill>
                  <a:schemeClr val="tx2"/>
                </a:solidFill>
              </a:defRPr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AABB-FF5E-4A96-8D96-CD378F4FF3A0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17889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294" y="304803"/>
            <a:ext cx="7618016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4090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500856"/>
            <a:ext cx="10969943" cy="674688"/>
          </a:xfrm>
          <a:ln>
            <a:solidFill>
              <a:schemeClr val="accent1"/>
            </a:solidFill>
          </a:ln>
        </p:spPr>
        <p:txBody>
          <a:bodyPr lIns="304770" anchor="ctr"/>
          <a:lstStyle>
            <a:lvl1pPr algn="r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60" y="1905000"/>
            <a:ext cx="10969943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67"/>
              </a:spcBef>
              <a:buNone/>
              <a:defRPr sz="36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60" y="1219200"/>
            <a:ext cx="10969943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A1784-87A0-4E6F-923B-E12637B1DF1F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460" y="500856"/>
            <a:ext cx="243777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75858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460" y="152400"/>
            <a:ext cx="10969943" cy="990600"/>
          </a:xfrm>
          <a:prstGeom prst="rect">
            <a:avLst/>
          </a:prstGeom>
        </p:spPr>
        <p:txBody>
          <a:bodyPr vert="horz" lIns="101590" tIns="50795" rIns="101590" bIns="50795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460" y="1219200"/>
            <a:ext cx="10969943" cy="4910328"/>
          </a:xfrm>
          <a:prstGeom prst="rect">
            <a:avLst/>
          </a:prstGeom>
        </p:spPr>
        <p:txBody>
          <a:bodyPr vert="horz" lIns="101590" tIns="50795" rIns="101590" bIns="50795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2195" y="6356350"/>
            <a:ext cx="3051269" cy="365760"/>
          </a:xfrm>
          <a:prstGeom prst="rect">
            <a:avLst/>
          </a:prstGeom>
        </p:spPr>
        <p:txBody>
          <a:bodyPr vert="horz" lIns="101590" tIns="50795" rIns="101590" bIns="50795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7AC1D868-7307-4A5E-BC59-8E455FBD5CAD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3876" y="6356350"/>
            <a:ext cx="4672382" cy="365760"/>
          </a:xfrm>
          <a:prstGeom prst="rect">
            <a:avLst/>
          </a:prstGeom>
        </p:spPr>
        <p:txBody>
          <a:bodyPr vert="horz" lIns="101590" tIns="50795" rIns="101590" bIns="50795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669" y="6356350"/>
            <a:ext cx="2640913" cy="365760"/>
          </a:xfrm>
          <a:prstGeom prst="rect">
            <a:avLst/>
          </a:prstGeom>
        </p:spPr>
        <p:txBody>
          <a:bodyPr vert="horz" lIns="101590" tIns="50795" rIns="101590" bIns="50795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460" y="1143000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037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70" indent="-304770" algn="l" rtl="0" eaLnBrk="1" latinLnBrk="0" hangingPunct="1">
        <a:spcBef>
          <a:spcPts val="667"/>
        </a:spcBef>
        <a:buClr>
          <a:schemeClr val="accent1"/>
        </a:buClr>
        <a:buSzPct val="76000"/>
        <a:buFont typeface="Wingdings 3"/>
        <a:buChar char="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indent="-304770" algn="l" rtl="0" eaLnBrk="1" latinLnBrk="0" hangingPunct="1">
        <a:spcBef>
          <a:spcPts val="556"/>
        </a:spcBef>
        <a:buClr>
          <a:schemeClr val="accent2"/>
        </a:buClr>
        <a:buSzPct val="76000"/>
        <a:buFont typeface="Wingdings 3"/>
        <a:buChar char="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14309" indent="-253975" algn="l" rtl="0" eaLnBrk="1" latinLnBrk="0" hangingPunct="1">
        <a:spcBef>
          <a:spcPts val="556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078" indent="-253975" algn="l" rtl="0" eaLnBrk="1" latinLnBrk="0" hangingPunct="1">
        <a:spcBef>
          <a:spcPts val="444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48" indent="-253975" algn="l" rtl="0" eaLnBrk="1" latinLnBrk="0" hangingPunct="1">
        <a:spcBef>
          <a:spcPts val="333"/>
        </a:spcBef>
        <a:buClr>
          <a:schemeClr val="accent2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617" indent="-203180" algn="l" rtl="0" eaLnBrk="1" latinLnBrk="0" hangingPunct="1">
        <a:spcBef>
          <a:spcPts val="333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031797" indent="-203180" algn="l" rtl="0" eaLnBrk="1" latinLnBrk="0" hangingPunct="1">
        <a:spcBef>
          <a:spcPts val="333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234976" indent="-203180" algn="l" rtl="0" eaLnBrk="1" latinLnBrk="0" hangingPunct="1">
        <a:spcBef>
          <a:spcPts val="333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438156" indent="-203180" algn="l" rtl="0" eaLnBrk="1" latinLnBrk="0" hangingPunct="1">
        <a:spcBef>
          <a:spcPts val="333"/>
        </a:spcBef>
        <a:buClr>
          <a:srgbClr val="9FB8CD"/>
        </a:buClr>
        <a:buSzPct val="75000"/>
        <a:buFont typeface="Wingdings 3"/>
        <a:buChar char=""/>
        <a:defRPr kumimoji="0" lang="en-US" sz="13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7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158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317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397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476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556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635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docs.google.com/forms/d/1u1JBrQF2OHrdd-GO9svz5ydywmjOUc5AXtFmphInV9c/prefill" TargetMode="External"/><Relationship Id="rId3" Type="http://schemas.openxmlformats.org/officeDocument/2006/relationships/hyperlink" Target="mailto:physiology436@gmail.com" TargetMode="External"/><Relationship Id="rId7" Type="http://schemas.openxmlformats.org/officeDocument/2006/relationships/hyperlink" Target="https://drive.google.com/open?id=10DChL7-FX9meMaPu55vRBHSA5K39eDojw_yy2mMXzRE" TargetMode="Externa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hyperlink" Target="https://www.onlinequizcreator.com/my-dashboard/exams/exam/item10275?id=184588" TargetMode="External"/><Relationship Id="rId5" Type="http://schemas.openxmlformats.org/officeDocument/2006/relationships/hyperlink" Target="https://twitter.com/Physiology436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hyperlink" Target="https://drive.google.com/open?id=0B-7mWPKMvk76Z2traHhac3F1dFU" TargetMode="External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er\AppData\Local\Microsoft\Windows\INetCache\IE\K75KFYI6\IMG_7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9" y="365237"/>
            <a:ext cx="1655322" cy="16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98" y="497956"/>
            <a:ext cx="1940248" cy="12684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" y="-14886"/>
            <a:ext cx="108830" cy="6856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3" name="Rectangle 12"/>
          <p:cNvSpPr/>
          <p:nvPr/>
        </p:nvSpPr>
        <p:spPr>
          <a:xfrm>
            <a:off x="12082932" y="-14886"/>
            <a:ext cx="108830" cy="6856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5" name="Rectangle 14"/>
          <p:cNvSpPr/>
          <p:nvPr/>
        </p:nvSpPr>
        <p:spPr>
          <a:xfrm>
            <a:off x="108829" y="6748278"/>
            <a:ext cx="11974103" cy="93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6" name="Rectangle 15"/>
          <p:cNvSpPr/>
          <p:nvPr/>
        </p:nvSpPr>
        <p:spPr>
          <a:xfrm>
            <a:off x="108829" y="893"/>
            <a:ext cx="11974103" cy="93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8" name="مربع نص 1"/>
          <p:cNvSpPr txBox="1"/>
          <p:nvPr/>
        </p:nvSpPr>
        <p:spPr>
          <a:xfrm>
            <a:off x="631132" y="5079093"/>
            <a:ext cx="2088142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DDE9EC">
                    <a:lumMod val="50000"/>
                  </a:srgbClr>
                </a:solidFill>
              </a:rPr>
              <a:t>Te</a:t>
            </a:r>
            <a:r>
              <a:rPr lang="en-US" sz="1200" b="1" dirty="0" smtClean="0"/>
              <a:t>xt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FF0000"/>
                </a:solidFill>
              </a:rPr>
              <a:t>Important</a:t>
            </a: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C76B9B"/>
                </a:solidFill>
              </a:rPr>
              <a:t>Formulas</a:t>
            </a:r>
            <a:endParaRPr lang="en-US" sz="1200" b="1" dirty="0" smtClean="0">
              <a:solidFill>
                <a:srgbClr val="DDE9EC">
                  <a:lumMod val="50000"/>
                </a:srgbClr>
              </a:solidFill>
            </a:endParaRP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FADA7A">
                    <a:lumMod val="75000"/>
                  </a:srgbClr>
                </a:solidFill>
              </a:rPr>
              <a:t>Numbers</a:t>
            </a: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00B050"/>
                </a:solidFill>
              </a:rPr>
              <a:t>Doctor notes</a:t>
            </a: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Notes and explanation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909" y="1028223"/>
            <a:ext cx="6358679" cy="4785775"/>
          </a:xfrm>
          <a:prstGeom prst="rect">
            <a:avLst/>
          </a:prstGeom>
          <a:ln>
            <a:noFill/>
          </a:ln>
        </p:spPr>
      </p:pic>
      <p:sp>
        <p:nvSpPr>
          <p:cNvPr id="14" name="Flowchart: Process 13"/>
          <p:cNvSpPr/>
          <p:nvPr/>
        </p:nvSpPr>
        <p:spPr>
          <a:xfrm>
            <a:off x="9118749" y="4987964"/>
            <a:ext cx="779513" cy="598961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Lecture No.19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مربع نص 1"/>
          <p:cNvSpPr txBox="1"/>
          <p:nvPr/>
        </p:nvSpPr>
        <p:spPr>
          <a:xfrm>
            <a:off x="9118749" y="5586925"/>
            <a:ext cx="2454898" cy="6924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  <a:latin typeface="Agency FB" panose="020B0503020202020204" pitchFamily="34" charset="0"/>
              </a:rPr>
              <a:t>“The One Who Falls And Gets Up Is So Much Stronger Than The One Who Never Fell”</a:t>
            </a:r>
            <a:endParaRPr lang="en-US" sz="1300" b="1" dirty="0">
              <a:solidFill>
                <a:schemeClr val="bg2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4" y="2053297"/>
            <a:ext cx="1660277" cy="13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4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are three type of functional area </a:t>
            </a:r>
            <a:br>
              <a:rPr lang="en-US" dirty="0" smtClean="0"/>
            </a:br>
            <a:r>
              <a:rPr lang="en-US" dirty="0" smtClean="0"/>
              <a:t>  of cerebral cortex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7514026"/>
              </p:ext>
            </p:extLst>
          </p:nvPr>
        </p:nvGraphicFramePr>
        <p:xfrm>
          <a:off x="765820" y="1207868"/>
          <a:ext cx="7992887" cy="5148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1806" y="1700808"/>
            <a:ext cx="2748687" cy="3105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96537" y="-1489"/>
            <a:ext cx="259228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14335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892" y="79787"/>
            <a:ext cx="10969943" cy="990600"/>
          </a:xfrm>
        </p:spPr>
        <p:txBody>
          <a:bodyPr>
            <a:noAutofit/>
          </a:bodyPr>
          <a:lstStyle/>
          <a:p>
            <a:r>
              <a:rPr lang="en-GB" sz="3200" dirty="0"/>
              <a:t>(1) </a:t>
            </a:r>
            <a:r>
              <a:rPr lang="en-GB" sz="3200" dirty="0" err="1"/>
              <a:t>Parieto-occipitotemporal</a:t>
            </a:r>
            <a:r>
              <a:rPr lang="en-GB" sz="3200" dirty="0"/>
              <a:t> association </a:t>
            </a:r>
            <a:r>
              <a:rPr lang="en-GB" sz="3200" dirty="0" smtClean="0"/>
              <a:t>area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Functions:</a:t>
            </a:r>
          </a:p>
          <a:p>
            <a:endParaRPr lang="en-GB" dirty="0"/>
          </a:p>
        </p:txBody>
      </p:sp>
      <p:sp>
        <p:nvSpPr>
          <p:cNvPr id="5" name="object 2"/>
          <p:cNvSpPr txBox="1"/>
          <p:nvPr/>
        </p:nvSpPr>
        <p:spPr>
          <a:xfrm>
            <a:off x="812685" y="1665382"/>
            <a:ext cx="8784976" cy="1138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marR="508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sz="1600" spc="-5" dirty="0" smtClean="0">
                <a:cs typeface="Comic Sans MS"/>
              </a:rPr>
              <a:t>Analysis </a:t>
            </a:r>
            <a:r>
              <a:rPr sz="1600" dirty="0">
                <a:cs typeface="Comic Sans MS"/>
              </a:rPr>
              <a:t>of </a:t>
            </a:r>
            <a:r>
              <a:rPr sz="1600" spc="-5" dirty="0">
                <a:cs typeface="Comic Sans MS"/>
              </a:rPr>
              <a:t>the Spatial Coordinates</a:t>
            </a:r>
            <a:r>
              <a:rPr sz="1600" spc="35" dirty="0">
                <a:cs typeface="Comic Sans MS"/>
              </a:rPr>
              <a:t> </a:t>
            </a:r>
            <a:r>
              <a:rPr sz="1600" dirty="0">
                <a:cs typeface="Comic Sans MS"/>
              </a:rPr>
              <a:t>of</a:t>
            </a:r>
            <a:r>
              <a:rPr sz="1600" spc="-5" dirty="0">
                <a:cs typeface="Comic Sans MS"/>
              </a:rPr>
              <a:t> the  Body.</a:t>
            </a:r>
            <a:endParaRPr sz="1600" dirty="0">
              <a:cs typeface="Comic Sans MS"/>
            </a:endParaRPr>
          </a:p>
          <a:p>
            <a:pPr marL="2984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r>
              <a:rPr sz="1600" spc="-5" dirty="0" smtClean="0">
                <a:cs typeface="Comic Sans MS"/>
              </a:rPr>
              <a:t>Language</a:t>
            </a:r>
            <a:r>
              <a:rPr sz="1600" spc="-10" dirty="0" smtClean="0"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Comprehension.</a:t>
            </a:r>
            <a:endParaRPr sz="1600" dirty="0">
              <a:cs typeface="Comic Sans MS"/>
            </a:endParaRPr>
          </a:p>
          <a:p>
            <a:pPr marL="297815" marR="939800" indent="-28575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r>
              <a:rPr sz="1600" spc="-5" dirty="0" smtClean="0">
                <a:cs typeface="Comic Sans MS"/>
              </a:rPr>
              <a:t>Initial </a:t>
            </a:r>
            <a:r>
              <a:rPr sz="1600" spc="-5" dirty="0">
                <a:cs typeface="Comic Sans MS"/>
              </a:rPr>
              <a:t>Processing </a:t>
            </a:r>
            <a:r>
              <a:rPr sz="1600" dirty="0">
                <a:cs typeface="Comic Sans MS"/>
              </a:rPr>
              <a:t>of Visual</a:t>
            </a:r>
            <a:r>
              <a:rPr sz="1600" spc="-5" dirty="0">
                <a:cs typeface="Comic Sans MS"/>
              </a:rPr>
              <a:t> Language </a:t>
            </a:r>
            <a:r>
              <a:rPr sz="1600" dirty="0"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(Reading).</a:t>
            </a:r>
            <a:endParaRPr sz="1600" dirty="0">
              <a:cs typeface="Comic Sans MS"/>
            </a:endParaRPr>
          </a:p>
          <a:p>
            <a:pPr marL="298450" indent="-285750">
              <a:lnSpc>
                <a:spcPct val="100000"/>
              </a:lnSpc>
              <a:spcBef>
                <a:spcPts val="409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r>
              <a:rPr sz="1600" spc="-5" dirty="0" smtClean="0">
                <a:cs typeface="Comic Sans MS"/>
              </a:rPr>
              <a:t>Area </a:t>
            </a:r>
            <a:r>
              <a:rPr sz="1600" spc="-5" dirty="0">
                <a:cs typeface="Comic Sans MS"/>
              </a:rPr>
              <a:t>for </a:t>
            </a:r>
            <a:r>
              <a:rPr sz="1600" dirty="0">
                <a:cs typeface="Comic Sans MS"/>
              </a:rPr>
              <a:t>Naming</a:t>
            </a:r>
            <a:r>
              <a:rPr sz="1600" spc="-10" dirty="0"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Objects.</a:t>
            </a:r>
            <a:endParaRPr sz="1600" dirty="0">
              <a:cs typeface="Comic Sans MS"/>
            </a:endParaRPr>
          </a:p>
        </p:txBody>
      </p:sp>
      <p:graphicFrame>
        <p:nvGraphicFramePr>
          <p:cNvPr id="6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769973"/>
              </p:ext>
            </p:extLst>
          </p:nvPr>
        </p:nvGraphicFramePr>
        <p:xfrm>
          <a:off x="609460" y="2950073"/>
          <a:ext cx="7916075" cy="335742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638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8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8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62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400" spc="-10" dirty="0" smtClean="0"/>
                        <a:t>Area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400" dirty="0" smtClean="0"/>
                        <a:t>Site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84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400" spc="-5" dirty="0" smtClean="0"/>
                        <a:t>Function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023">
                <a:tc>
                  <a:txBody>
                    <a:bodyPr/>
                    <a:lstStyle/>
                    <a:p>
                      <a:pPr marL="84455" marR="8128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lang="en-US" sz="800" spc="-5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marL="84455" marR="8128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en-US" sz="1400" spc="-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Analysis </a:t>
                      </a: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of the</a:t>
                      </a:r>
                      <a:r>
                        <a:rPr lang="en-US" sz="1400" spc="-10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400" spc="-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spatial  </a:t>
                      </a: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coordinates of the  body.</a:t>
                      </a:r>
                      <a:endParaRPr lang="en-US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marR="28067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en-US" sz="1400" spc="-5" dirty="0" smtClean="0"/>
                        <a:t>Beginning in </a:t>
                      </a:r>
                      <a:r>
                        <a:rPr lang="en-US" sz="1400" dirty="0" smtClean="0"/>
                        <a:t>the  posterior parietal  cortex </a:t>
                      </a:r>
                      <a:r>
                        <a:rPr lang="en-US" sz="1400" spc="-5" dirty="0" smtClean="0"/>
                        <a:t>and</a:t>
                      </a:r>
                      <a:r>
                        <a:rPr lang="en-US" sz="1400" spc="-70" dirty="0" smtClean="0"/>
                        <a:t> </a:t>
                      </a:r>
                      <a:r>
                        <a:rPr lang="en-US" sz="1400" spc="-5" dirty="0" smtClean="0"/>
                        <a:t>extending  into </a:t>
                      </a:r>
                      <a:r>
                        <a:rPr lang="en-US" sz="1400" dirty="0" smtClean="0"/>
                        <a:t>the superior  occipital</a:t>
                      </a:r>
                      <a:r>
                        <a:rPr lang="en-US" sz="1400" spc="-120" dirty="0" smtClean="0"/>
                        <a:t> </a:t>
                      </a:r>
                      <a:r>
                        <a:rPr lang="en-US" sz="1400" dirty="0" smtClean="0"/>
                        <a:t>cortex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 marR="26098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en-US" sz="1400" dirty="0" smtClean="0"/>
                        <a:t>Computes the  coordinates of the  </a:t>
                      </a:r>
                      <a:r>
                        <a:rPr lang="en-US" sz="1400" spc="-5" dirty="0" smtClean="0"/>
                        <a:t>visual </a:t>
                      </a:r>
                      <a:r>
                        <a:rPr lang="en-US" sz="1400" dirty="0" smtClean="0"/>
                        <a:t>, auditory,</a:t>
                      </a:r>
                      <a:r>
                        <a:rPr lang="en-US" sz="1400" spc="-120" dirty="0" smtClean="0"/>
                        <a:t>  </a:t>
                      </a:r>
                      <a:r>
                        <a:rPr lang="en-US" sz="1400" spc="-5" dirty="0" smtClean="0"/>
                        <a:t>and  body</a:t>
                      </a:r>
                      <a:r>
                        <a:rPr lang="en-US" sz="1400" spc="-40" dirty="0" smtClean="0"/>
                        <a:t> </a:t>
                      </a:r>
                      <a:r>
                        <a:rPr lang="en-US" sz="1400" spc="-5" dirty="0" smtClean="0"/>
                        <a:t>surroundings.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7565">
                <a:tc>
                  <a:txBody>
                    <a:bodyPr/>
                    <a:lstStyle/>
                    <a:p>
                      <a:pPr marL="84455" marR="573405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endParaRPr lang="en-US" sz="1400" spc="-5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marL="84455" marR="573405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lang="en-US" sz="1400" spc="-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Area for</a:t>
                      </a:r>
                      <a:r>
                        <a:rPr lang="en-US" sz="1400" spc="-9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language  comprehension</a:t>
                      </a:r>
                      <a:endParaRPr lang="en-US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marR="16319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lang="en-US" sz="1400" spc="-5" dirty="0" smtClean="0"/>
                        <a:t>Wernicke's area, </a:t>
                      </a:r>
                      <a:r>
                        <a:rPr lang="en-US" sz="1400" dirty="0" smtClean="0"/>
                        <a:t>lies  </a:t>
                      </a:r>
                      <a:r>
                        <a:rPr lang="en-US" sz="1400" spc="-5" dirty="0" smtClean="0"/>
                        <a:t>behind </a:t>
                      </a:r>
                      <a:r>
                        <a:rPr lang="en-US" sz="1400" dirty="0" smtClean="0"/>
                        <a:t>the primary  </a:t>
                      </a:r>
                      <a:r>
                        <a:rPr lang="en-US" sz="1400" spc="-5" dirty="0" smtClean="0"/>
                        <a:t>auditory </a:t>
                      </a:r>
                      <a:r>
                        <a:rPr lang="en-US" sz="1400" dirty="0" smtClean="0"/>
                        <a:t>cortex </a:t>
                      </a:r>
                      <a:r>
                        <a:rPr lang="en-US" sz="1400" spc="-5" dirty="0" smtClean="0"/>
                        <a:t>in</a:t>
                      </a:r>
                      <a:r>
                        <a:rPr lang="en-US" sz="1400" spc="-95" dirty="0" smtClean="0"/>
                        <a:t> </a:t>
                      </a:r>
                      <a:r>
                        <a:rPr lang="en-US" sz="1400" dirty="0" smtClean="0"/>
                        <a:t>the  posterior part of the  superior gyrus of </a:t>
                      </a:r>
                      <a:r>
                        <a:rPr lang="en-US" sz="1400" spc="-5" dirty="0" smtClean="0"/>
                        <a:t>the  temporal</a:t>
                      </a:r>
                      <a:r>
                        <a:rPr lang="en-US" sz="1400" spc="-70" dirty="0" smtClean="0"/>
                        <a:t> </a:t>
                      </a:r>
                      <a:r>
                        <a:rPr lang="en-US" sz="1400" dirty="0" smtClean="0"/>
                        <a:t>lobe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 marR="64516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lang="en-US" sz="1400" dirty="0" smtClean="0"/>
                        <a:t>Higher</a:t>
                      </a:r>
                      <a:r>
                        <a:rPr lang="en-US" sz="1400" spc="-75" dirty="0" smtClean="0"/>
                        <a:t> </a:t>
                      </a:r>
                      <a:r>
                        <a:rPr lang="en-US" sz="1400" spc="-5" dirty="0" smtClean="0"/>
                        <a:t>intellectual  function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4638">
                <a:tc>
                  <a:txBody>
                    <a:bodyPr/>
                    <a:lstStyle/>
                    <a:p>
                      <a:pPr marL="84455" marR="44323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endParaRPr lang="en-US" sz="1400" spc="-5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marL="84455" marR="44323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US" sz="1400" spc="-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Area for initial  </a:t>
                      </a: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processing of</a:t>
                      </a:r>
                      <a:r>
                        <a:rPr lang="en-US" sz="1400" spc="-10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400" spc="-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visual  </a:t>
                      </a: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language</a:t>
                      </a:r>
                      <a:r>
                        <a:rPr lang="en-US" sz="1400" spc="-12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400" spc="-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(reading).</a:t>
                      </a:r>
                      <a:endParaRPr lang="en-US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 algn="l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endParaRPr lang="en-US" sz="1400" spc="-5" dirty="0" smtClean="0"/>
                    </a:p>
                    <a:p>
                      <a:pPr marL="85090" algn="l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US" sz="1400" spc="-5" dirty="0" smtClean="0"/>
                        <a:t>Angular </a:t>
                      </a:r>
                      <a:r>
                        <a:rPr lang="en-US" sz="1400" dirty="0" smtClean="0"/>
                        <a:t>gyrus</a:t>
                      </a:r>
                      <a:r>
                        <a:rPr lang="en-US" sz="1400" spc="-110" dirty="0" smtClean="0"/>
                        <a:t> </a:t>
                      </a:r>
                      <a:r>
                        <a:rPr lang="en-US" sz="1400" dirty="0" smtClean="0"/>
                        <a:t>area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 marR="24574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US" sz="1400" dirty="0" smtClean="0"/>
                        <a:t>Make </a:t>
                      </a:r>
                      <a:r>
                        <a:rPr lang="en-US" sz="1400" spc="-5" dirty="0" smtClean="0"/>
                        <a:t>meaning </a:t>
                      </a:r>
                      <a:r>
                        <a:rPr lang="en-US" sz="1400" dirty="0" smtClean="0"/>
                        <a:t>out of  the </a:t>
                      </a:r>
                      <a:r>
                        <a:rPr lang="en-US" sz="1400" spc="-5" dirty="0" smtClean="0"/>
                        <a:t>visually</a:t>
                      </a:r>
                      <a:r>
                        <a:rPr lang="en-US" sz="1400" spc="-120" dirty="0" smtClean="0"/>
                        <a:t> </a:t>
                      </a:r>
                      <a:r>
                        <a:rPr lang="en-US" sz="1400" dirty="0" smtClean="0"/>
                        <a:t>perceived  </a:t>
                      </a:r>
                      <a:r>
                        <a:rPr lang="en-US" sz="1400" spc="-5" dirty="0" smtClean="0"/>
                        <a:t>words (lesion causes  </a:t>
                      </a:r>
                      <a:r>
                        <a:rPr lang="en-US" sz="1400" dirty="0" smtClean="0"/>
                        <a:t>dyslexia or word  </a:t>
                      </a:r>
                      <a:r>
                        <a:rPr lang="en-US" sz="1400" dirty="0" err="1" smtClean="0"/>
                        <a:t>blindess</a:t>
                      </a:r>
                      <a:r>
                        <a:rPr lang="en-US" sz="1400" dirty="0" smtClean="0"/>
                        <a:t>)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332">
                <a:tc>
                  <a:txBody>
                    <a:bodyPr/>
                    <a:lstStyle/>
                    <a:p>
                      <a:pPr marL="84455" marR="76644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US" sz="1400" spc="-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Area for</a:t>
                      </a:r>
                      <a:r>
                        <a:rPr lang="en-US" sz="1400" spc="-7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400" spc="-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naming  objects.</a:t>
                      </a:r>
                      <a:endParaRPr lang="en-US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1400" spc="-5" dirty="0" smtClean="0"/>
                        <a:t>Lateral portion of</a:t>
                      </a:r>
                      <a:r>
                        <a:rPr lang="en-US" sz="1400" spc="-5" baseline="0" dirty="0" smtClean="0"/>
                        <a:t> anterior occipital lobe &amp; posterior temporal lobe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US" sz="1400" dirty="0" smtClean="0"/>
                        <a:t>Naming</a:t>
                      </a:r>
                      <a:r>
                        <a:rPr lang="en-US" sz="1400" spc="-135" dirty="0" smtClean="0"/>
                        <a:t> </a:t>
                      </a:r>
                      <a:r>
                        <a:rPr lang="en-US" sz="1400" dirty="0" smtClean="0"/>
                        <a:t>objects.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462" r="3968"/>
          <a:stretch/>
        </p:blipFill>
        <p:spPr>
          <a:xfrm>
            <a:off x="8671935" y="3003545"/>
            <a:ext cx="2907468" cy="30800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96537" y="-1489"/>
            <a:ext cx="259228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3753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Prefrontal area     limbic area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object 5"/>
          <p:cNvSpPr txBox="1">
            <a:spLocks/>
          </p:cNvSpPr>
          <p:nvPr/>
        </p:nvSpPr>
        <p:spPr>
          <a:xfrm>
            <a:off x="665101" y="1203795"/>
            <a:ext cx="3468727" cy="492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1" indent="-285750" defTabSz="9144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SzPct val="68000"/>
              <a:tabLst>
                <a:tab pos="527685" algn="l"/>
                <a:tab pos="528320" algn="l"/>
                <a:tab pos="3603625" algn="l"/>
              </a:tabLst>
            </a:pPr>
            <a:r>
              <a:rPr lang="en-GB" sz="1280" spc="-10" dirty="0">
                <a:solidFill>
                  <a:schemeClr val="accent2"/>
                </a:solidFill>
              </a:rPr>
              <a:t>Is the anterior pole of frontal </a:t>
            </a:r>
            <a:r>
              <a:rPr lang="en-GB" sz="1280" spc="-10" dirty="0" smtClean="0">
                <a:solidFill>
                  <a:schemeClr val="accent2"/>
                </a:solidFill>
              </a:rPr>
              <a:t>lobe. It </a:t>
            </a:r>
            <a:r>
              <a:rPr lang="en-GB" sz="1280" spc="-10" dirty="0">
                <a:solidFill>
                  <a:schemeClr val="accent2"/>
                </a:solidFill>
              </a:rPr>
              <a:t>contributes in the following </a:t>
            </a:r>
            <a:r>
              <a:rPr lang="en-GB" sz="1280" spc="-10" dirty="0" smtClean="0">
                <a:solidFill>
                  <a:schemeClr val="accent2"/>
                </a:solidFill>
              </a:rPr>
              <a:t>functions:</a:t>
            </a:r>
          </a:p>
          <a:p>
            <a:pPr marL="355601" indent="-342900" defTabSz="914400">
              <a:lnSpc>
                <a:spcPct val="150000"/>
              </a:lnSpc>
              <a:buClr>
                <a:srgbClr val="940003"/>
              </a:buClr>
              <a:buSzPct val="68000"/>
              <a:buFont typeface="+mj-lt"/>
              <a:buAutoNum type="arabicPeriod"/>
              <a:tabLst>
                <a:tab pos="527685" algn="l"/>
                <a:tab pos="528320" algn="l"/>
                <a:tab pos="3603625" algn="l"/>
              </a:tabLst>
            </a:pPr>
            <a:r>
              <a:rPr lang="en-GB" sz="1280" spc="-10" dirty="0" smtClean="0"/>
              <a:t>Planning</a:t>
            </a:r>
            <a:r>
              <a:rPr lang="en-GB" sz="1280" spc="65" dirty="0" smtClean="0"/>
              <a:t> </a:t>
            </a:r>
            <a:r>
              <a:rPr lang="en-GB" sz="1280" spc="-5" dirty="0" smtClean="0"/>
              <a:t>of</a:t>
            </a:r>
            <a:r>
              <a:rPr lang="en-GB" sz="1280" spc="30" dirty="0" smtClean="0"/>
              <a:t> </a:t>
            </a:r>
            <a:r>
              <a:rPr lang="en-GB" sz="1280" spc="-5" dirty="0" smtClean="0"/>
              <a:t>complex </a:t>
            </a:r>
            <a:r>
              <a:rPr lang="en-GB" sz="1280" spc="-10" dirty="0" smtClean="0"/>
              <a:t>pattern </a:t>
            </a:r>
            <a:r>
              <a:rPr lang="en-GB" sz="1280" spc="-5" dirty="0" smtClean="0"/>
              <a:t>of</a:t>
            </a:r>
            <a:r>
              <a:rPr lang="en-GB" sz="1280" spc="-10" dirty="0" smtClean="0"/>
              <a:t> </a:t>
            </a:r>
            <a:r>
              <a:rPr lang="en-GB" sz="1280" spc="-5" dirty="0" smtClean="0"/>
              <a:t>movements.</a:t>
            </a:r>
          </a:p>
          <a:p>
            <a:pPr marL="355601" marR="215900" indent="-342900" algn="just" defTabSz="914400">
              <a:lnSpc>
                <a:spcPct val="150000"/>
              </a:lnSpc>
              <a:spcBef>
                <a:spcPts val="355"/>
              </a:spcBef>
              <a:buClr>
                <a:srgbClr val="940003"/>
              </a:buClr>
              <a:buSzPct val="68000"/>
              <a:buFont typeface="+mj-lt"/>
              <a:buAutoNum type="arabicPeriod"/>
              <a:tabLst>
                <a:tab pos="528320" algn="l"/>
              </a:tabLst>
            </a:pPr>
            <a:r>
              <a:rPr lang="en-GB" sz="1280" spc="-5" dirty="0" smtClean="0"/>
              <a:t>Production of </a:t>
            </a:r>
            <a:r>
              <a:rPr lang="en-GB" sz="1280" spc="-10" dirty="0" smtClean="0"/>
              <a:t>deep, </a:t>
            </a:r>
            <a:r>
              <a:rPr lang="en-GB" sz="1280" spc="-5" dirty="0" smtClean="0"/>
              <a:t>more abstract and logically sequenced thoughts </a:t>
            </a:r>
            <a:r>
              <a:rPr lang="en-GB" sz="1280" spc="-10" dirty="0" smtClean="0"/>
              <a:t>which </a:t>
            </a:r>
            <a:r>
              <a:rPr lang="en-GB" sz="1280" spc="-5" dirty="0" smtClean="0"/>
              <a:t>enable </a:t>
            </a:r>
            <a:r>
              <a:rPr lang="en-GB" sz="1280" spc="-10" dirty="0" smtClean="0"/>
              <a:t>attainment </a:t>
            </a:r>
            <a:r>
              <a:rPr lang="en-GB" sz="1280" spc="-5" dirty="0" smtClean="0"/>
              <a:t>of  goals.</a:t>
            </a:r>
          </a:p>
          <a:p>
            <a:pPr marL="355601" marR="215900" indent="-342900" algn="just" defTabSz="914400">
              <a:lnSpc>
                <a:spcPct val="150000"/>
              </a:lnSpc>
              <a:spcBef>
                <a:spcPts val="355"/>
              </a:spcBef>
              <a:buClr>
                <a:srgbClr val="940003"/>
              </a:buClr>
              <a:buSzPct val="68000"/>
              <a:buFont typeface="+mj-lt"/>
              <a:buAutoNum type="arabicPeriod"/>
              <a:tabLst>
                <a:tab pos="528320" algn="l"/>
              </a:tabLst>
            </a:pPr>
            <a:r>
              <a:rPr lang="en-GB" sz="1280" spc="-10" dirty="0" smtClean="0"/>
              <a:t>Working </a:t>
            </a:r>
            <a:r>
              <a:rPr lang="en-GB" sz="1280" spc="-5" dirty="0" smtClean="0"/>
              <a:t>memory (ability to </a:t>
            </a:r>
            <a:r>
              <a:rPr lang="en-GB" sz="1280" spc="-10" dirty="0" smtClean="0"/>
              <a:t>tie thoughts together </a:t>
            </a:r>
            <a:r>
              <a:rPr lang="en-GB" sz="1280" spc="-5" dirty="0" smtClean="0"/>
              <a:t>in a  logical sequence by comparing many bits of </a:t>
            </a:r>
            <a:r>
              <a:rPr lang="en-GB" sz="1280" spc="-10" dirty="0" smtClean="0"/>
              <a:t>information with  appropriate </a:t>
            </a:r>
            <a:r>
              <a:rPr lang="en-GB" sz="1280" spc="-5" dirty="0" smtClean="0"/>
              <a:t>stored knowledge and be able </a:t>
            </a:r>
            <a:r>
              <a:rPr lang="en-GB" sz="1280" spc="-10" dirty="0" smtClean="0"/>
              <a:t>to instantly </a:t>
            </a:r>
            <a:r>
              <a:rPr lang="en-GB" sz="1280" spc="-5" dirty="0" smtClean="0"/>
              <a:t>recall </a:t>
            </a:r>
            <a:r>
              <a:rPr lang="en-GB" sz="1280" spc="-10" dirty="0" smtClean="0"/>
              <a:t>this  information for </a:t>
            </a:r>
            <a:r>
              <a:rPr lang="en-GB" sz="1280" spc="-5" dirty="0" smtClean="0"/>
              <a:t>future</a:t>
            </a:r>
            <a:r>
              <a:rPr lang="en-GB" sz="1280" spc="60" dirty="0" smtClean="0"/>
              <a:t> </a:t>
            </a:r>
            <a:r>
              <a:rPr lang="en-GB" sz="1280" spc="-5" dirty="0" smtClean="0"/>
              <a:t>planning</a:t>
            </a:r>
            <a:r>
              <a:rPr lang="en-GB" sz="1280" spc="-5" dirty="0" smtClean="0"/>
              <a:t>)</a:t>
            </a:r>
            <a:r>
              <a:rPr lang="en-US" sz="1280" spc="-5" dirty="0" smtClean="0"/>
              <a:t>.</a:t>
            </a:r>
          </a:p>
          <a:p>
            <a:pPr marL="12701" marR="215900" indent="0" algn="just" defTabSz="914400" rtl="1">
              <a:lnSpc>
                <a:spcPct val="150000"/>
              </a:lnSpc>
              <a:spcBef>
                <a:spcPts val="355"/>
              </a:spcBef>
              <a:buClr>
                <a:srgbClr val="940003"/>
              </a:buClr>
              <a:buSzPct val="68000"/>
              <a:buNone/>
              <a:tabLst>
                <a:tab pos="528320" algn="l"/>
              </a:tabLst>
            </a:pPr>
            <a:r>
              <a:rPr lang="ar-SA" sz="128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المنطقة هذي مسؤولة عن التفكير المعقد وإنشاء خطط وتنبؤات في المخ وإذا ما كانت سليمة قد يفقد المريض الوظيفة </a:t>
            </a:r>
            <a:r>
              <a:rPr lang="ar-SA" sz="128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هذه</a:t>
            </a:r>
            <a:endParaRPr lang="en-GB" sz="128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50000"/>
              </a:lnSpc>
              <a:spcBef>
                <a:spcPts val="165"/>
              </a:spcBef>
            </a:pPr>
            <a:r>
              <a:rPr lang="en-GB" sz="1280" spc="-5" dirty="0" smtClean="0">
                <a:solidFill>
                  <a:srgbClr val="FF0000"/>
                </a:solidFill>
                <a:cs typeface="Comic Sans MS"/>
              </a:rPr>
              <a:t>Lesions in </a:t>
            </a:r>
            <a:r>
              <a:rPr lang="en-GB" sz="1280" spc="-10" dirty="0" smtClean="0">
                <a:solidFill>
                  <a:srgbClr val="FF0000"/>
                </a:solidFill>
                <a:cs typeface="Comic Sans MS"/>
              </a:rPr>
              <a:t>this </a:t>
            </a:r>
            <a:r>
              <a:rPr lang="en-GB" sz="1280" spc="-5" dirty="0" smtClean="0">
                <a:solidFill>
                  <a:srgbClr val="FF0000"/>
                </a:solidFill>
                <a:cs typeface="Comic Sans MS"/>
              </a:rPr>
              <a:t>area lead to change in personality and</a:t>
            </a:r>
            <a:r>
              <a:rPr lang="en-GB" sz="1280" spc="145" dirty="0" smtClean="0">
                <a:solidFill>
                  <a:srgbClr val="FF0000"/>
                </a:solidFill>
                <a:cs typeface="Comic Sans MS"/>
              </a:rPr>
              <a:t> </a:t>
            </a:r>
            <a:r>
              <a:rPr lang="en-GB" sz="1280" spc="-5" dirty="0" smtClean="0">
                <a:solidFill>
                  <a:srgbClr val="FF0000"/>
                </a:solidFill>
                <a:cs typeface="Comic Sans MS"/>
              </a:rPr>
              <a:t>behaviour</a:t>
            </a:r>
            <a:endParaRPr lang="en-GB" sz="1280" dirty="0">
              <a:cs typeface="Comic Sans MS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4358969" y="1269924"/>
            <a:ext cx="3121771" cy="416524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354965" marR="859790" indent="-342900">
              <a:lnSpc>
                <a:spcPct val="150000"/>
              </a:lnSpc>
              <a:buFont typeface="+mj-lt"/>
              <a:buAutoNum type="arabicPeriod"/>
              <a:tabLst>
                <a:tab pos="268605" algn="l"/>
                <a:tab pos="2258060" algn="l"/>
              </a:tabLst>
            </a:pPr>
            <a:r>
              <a:rPr sz="1600" spc="-5" dirty="0" smtClean="0">
                <a:cs typeface="Comic Sans MS"/>
              </a:rPr>
              <a:t>Consists </a:t>
            </a:r>
            <a:r>
              <a:rPr sz="1600" dirty="0" smtClean="0">
                <a:cs typeface="Comic Sans MS"/>
              </a:rPr>
              <a:t>of</a:t>
            </a:r>
            <a:r>
              <a:rPr lang="en-US" sz="1600" dirty="0" smtClean="0">
                <a:cs typeface="Comic Sans MS"/>
              </a:rPr>
              <a:t> </a:t>
            </a:r>
            <a:r>
              <a:rPr sz="1600" spc="-5" dirty="0" smtClean="0">
                <a:cs typeface="Comic Sans MS"/>
              </a:rPr>
              <a:t>anterior </a:t>
            </a:r>
            <a:r>
              <a:rPr sz="1600" dirty="0" smtClean="0">
                <a:cs typeface="Comic Sans MS"/>
              </a:rPr>
              <a:t>and </a:t>
            </a:r>
            <a:r>
              <a:rPr sz="1600" spc="-5" dirty="0" smtClean="0">
                <a:cs typeface="Comic Sans MS"/>
              </a:rPr>
              <a:t>inner</a:t>
            </a:r>
            <a:r>
              <a:rPr lang="en-US" sz="1600" dirty="0">
                <a:cs typeface="Comic Sans MS"/>
              </a:rPr>
              <a:t> </a:t>
            </a:r>
            <a:r>
              <a:rPr sz="1600" spc="-5" dirty="0" smtClean="0">
                <a:cs typeface="Comic Sans MS"/>
              </a:rPr>
              <a:t>portion</a:t>
            </a:r>
            <a:r>
              <a:rPr sz="1600" spc="15" dirty="0" smtClean="0">
                <a:cs typeface="Comic Sans MS"/>
              </a:rPr>
              <a:t> </a:t>
            </a:r>
            <a:r>
              <a:rPr sz="1600" dirty="0" smtClean="0">
                <a:cs typeface="Comic Sans MS"/>
              </a:rPr>
              <a:t>of  </a:t>
            </a:r>
            <a:r>
              <a:rPr sz="1600" spc="-5" dirty="0" smtClean="0">
                <a:cs typeface="Comic Sans MS"/>
              </a:rPr>
              <a:t>temporal</a:t>
            </a:r>
            <a:r>
              <a:rPr sz="1600" spc="-65" dirty="0" smtClean="0">
                <a:cs typeface="Comic Sans MS"/>
              </a:rPr>
              <a:t> </a:t>
            </a:r>
            <a:r>
              <a:rPr sz="1600" spc="-5" dirty="0" smtClean="0">
                <a:cs typeface="Comic Sans MS"/>
              </a:rPr>
              <a:t>lobe.</a:t>
            </a:r>
            <a:endParaRPr sz="1600" dirty="0" smtClean="0">
              <a:cs typeface="Comic Sans MS"/>
            </a:endParaRPr>
          </a:p>
          <a:p>
            <a:pPr marL="354965" marR="5080" indent="-342900">
              <a:lnSpc>
                <a:spcPct val="150000"/>
              </a:lnSpc>
              <a:spcBef>
                <a:spcPts val="400"/>
              </a:spcBef>
              <a:buFont typeface="+mj-lt"/>
              <a:buAutoNum type="arabicPeriod"/>
              <a:tabLst>
                <a:tab pos="268605" algn="l"/>
                <a:tab pos="3072765" algn="l"/>
              </a:tabLst>
            </a:pPr>
            <a:r>
              <a:rPr lang="en-US" sz="1600" spc="-5" dirty="0" smtClean="0">
                <a:cs typeface="Comic Sans MS"/>
              </a:rPr>
              <a:t>It </a:t>
            </a:r>
            <a:r>
              <a:rPr lang="en-US" sz="1600" spc="-5" dirty="0">
                <a:cs typeface="Comic Sans MS"/>
              </a:rPr>
              <a:t>i</a:t>
            </a:r>
            <a:r>
              <a:rPr sz="1600" spc="-5" dirty="0" smtClean="0">
                <a:cs typeface="Comic Sans MS"/>
              </a:rPr>
              <a:t>s </a:t>
            </a:r>
            <a:r>
              <a:rPr sz="1600" dirty="0">
                <a:cs typeface="Comic Sans MS"/>
              </a:rPr>
              <a:t>primarily concerned </a:t>
            </a:r>
            <a:r>
              <a:rPr sz="1600" spc="-5" dirty="0">
                <a:cs typeface="Comic Sans MS"/>
              </a:rPr>
              <a:t>with </a:t>
            </a:r>
            <a:r>
              <a:rPr sz="1600" spc="-5" dirty="0" smtClean="0">
                <a:cs typeface="Comic Sans MS"/>
              </a:rPr>
              <a:t>emotion</a:t>
            </a:r>
            <a:r>
              <a:rPr sz="1600" dirty="0" smtClean="0">
                <a:cs typeface="Comic Sans MS"/>
              </a:rPr>
              <a:t>,</a:t>
            </a:r>
            <a:r>
              <a:rPr lang="en-US" sz="1600" spc="-10" dirty="0">
                <a:cs typeface="Comic Sans MS"/>
              </a:rPr>
              <a:t> </a:t>
            </a:r>
            <a:r>
              <a:rPr sz="1600" spc="-10" dirty="0" smtClean="0">
                <a:cs typeface="Comic Sans MS"/>
              </a:rPr>
              <a:t>behavior </a:t>
            </a:r>
            <a:r>
              <a:rPr sz="1600" spc="-5" dirty="0" smtClean="0">
                <a:cs typeface="Comic Sans MS"/>
              </a:rPr>
              <a:t> </a:t>
            </a:r>
            <a:r>
              <a:rPr sz="1600" dirty="0">
                <a:cs typeface="Comic Sans MS"/>
              </a:rPr>
              <a:t>and</a:t>
            </a:r>
            <a:r>
              <a:rPr sz="1600" spc="5" dirty="0">
                <a:cs typeface="Comic Sans MS"/>
              </a:rPr>
              <a:t> </a:t>
            </a:r>
            <a:r>
              <a:rPr sz="1600" spc="-5" dirty="0" smtClean="0">
                <a:cs typeface="Comic Sans MS"/>
              </a:rPr>
              <a:t>motivational</a:t>
            </a:r>
            <a:r>
              <a:rPr lang="en-US" sz="1600" spc="-5" dirty="0" smtClean="0">
                <a:cs typeface="Comic Sans MS"/>
              </a:rPr>
              <a:t> </a:t>
            </a:r>
            <a:r>
              <a:rPr sz="1600" spc="-5" dirty="0" smtClean="0">
                <a:cs typeface="Comic Sans MS"/>
              </a:rPr>
              <a:t>drive </a:t>
            </a:r>
            <a:r>
              <a:rPr sz="1600" spc="-5" dirty="0">
                <a:cs typeface="Comic Sans MS"/>
              </a:rPr>
              <a:t>for</a:t>
            </a:r>
            <a:r>
              <a:rPr sz="1600" spc="-15" dirty="0"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different</a:t>
            </a:r>
            <a:r>
              <a:rPr sz="1600" dirty="0"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tasks </a:t>
            </a:r>
            <a:r>
              <a:rPr sz="1600" dirty="0">
                <a:cs typeface="Comic Sans MS"/>
              </a:rPr>
              <a:t> most </a:t>
            </a:r>
            <a:r>
              <a:rPr sz="1600" spc="-5" dirty="0">
                <a:cs typeface="Comic Sans MS"/>
              </a:rPr>
              <a:t>importantly</a:t>
            </a:r>
            <a:r>
              <a:rPr sz="1600" spc="-65" dirty="0">
                <a:cs typeface="Comic Sans MS"/>
              </a:rPr>
              <a:t> </a:t>
            </a:r>
            <a:r>
              <a:rPr sz="1600" dirty="0">
                <a:cs typeface="Comic Sans MS"/>
              </a:rPr>
              <a:t>learning</a:t>
            </a:r>
            <a:r>
              <a:rPr sz="1600" dirty="0" smtClean="0">
                <a:cs typeface="Comic Sans MS"/>
              </a:rPr>
              <a:t>.</a:t>
            </a:r>
            <a:endParaRPr lang="en-US" sz="1600" dirty="0" smtClean="0">
              <a:cs typeface="Comic Sans MS"/>
            </a:endParaRPr>
          </a:p>
          <a:p>
            <a:pPr marL="354965" marR="5080" indent="-342900">
              <a:lnSpc>
                <a:spcPct val="150000"/>
              </a:lnSpc>
              <a:spcBef>
                <a:spcPts val="400"/>
              </a:spcBef>
              <a:buClr>
                <a:srgbClr val="C00000"/>
              </a:buClr>
              <a:buFont typeface="+mj-lt"/>
              <a:buAutoNum type="arabicPeriod"/>
              <a:tabLst>
                <a:tab pos="268605" algn="l"/>
                <a:tab pos="3072765" algn="l"/>
              </a:tabLst>
            </a:pPr>
            <a:r>
              <a:rPr lang="en-GB" sz="1600" dirty="0" smtClean="0">
                <a:solidFill>
                  <a:srgbClr val="FF0000"/>
                </a:solidFill>
                <a:cs typeface="Comic Sans MS"/>
              </a:rPr>
              <a:t>Lesion </a:t>
            </a:r>
            <a:r>
              <a:rPr lang="en-GB" sz="1600" dirty="0">
                <a:solidFill>
                  <a:srgbClr val="FF0000"/>
                </a:solidFill>
                <a:cs typeface="Comic Sans MS"/>
              </a:rPr>
              <a:t>of this area may lead to decreased aggression , lack of  emotion , hyper sexuality &amp; </a:t>
            </a:r>
            <a:r>
              <a:rPr lang="en-GB" sz="1600" dirty="0" err="1" smtClean="0">
                <a:solidFill>
                  <a:srgbClr val="FF0000"/>
                </a:solidFill>
                <a:cs typeface="Comic Sans MS"/>
              </a:rPr>
              <a:t>hyperphagia</a:t>
            </a:r>
            <a:endParaRPr lang="en-GB" sz="1600" dirty="0">
              <a:solidFill>
                <a:srgbClr val="FF0000"/>
              </a:solidFill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96537" y="-1489"/>
            <a:ext cx="259228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MALES’ SLIDES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22204" y="1143000"/>
            <a:ext cx="0" cy="521335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34572" y="1143000"/>
            <a:ext cx="0" cy="521335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34572" y="180534"/>
            <a:ext cx="4010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Area of faces recognition </a:t>
            </a:r>
          </a:p>
        </p:txBody>
      </p:sp>
      <p:sp>
        <p:nvSpPr>
          <p:cNvPr id="15" name="object 7"/>
          <p:cNvSpPr txBox="1"/>
          <p:nvPr/>
        </p:nvSpPr>
        <p:spPr>
          <a:xfrm>
            <a:off x="7690932" y="1269924"/>
            <a:ext cx="3888471" cy="258532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n-GB" sz="1600" dirty="0"/>
              <a:t>Located on the underside of the brain on the medial  occipital and temporal </a:t>
            </a:r>
            <a:r>
              <a:rPr lang="en-GB" sz="1600" dirty="0" smtClean="0"/>
              <a:t>lobes.</a:t>
            </a:r>
            <a:endParaRPr lang="en-GB" sz="1600" dirty="0"/>
          </a:p>
          <a:p>
            <a:pPr marL="342900" indent="-342900">
              <a:lnSpc>
                <a:spcPct val="150000"/>
              </a:lnSpc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n-GB" sz="1600" dirty="0"/>
              <a:t>The occipital portion is contiguous with visual cortex ,  while the temporal one is closely associated with limbic  </a:t>
            </a:r>
            <a:r>
              <a:rPr lang="en-GB" sz="1600" dirty="0" smtClean="0"/>
              <a:t>system.</a:t>
            </a:r>
            <a:endParaRPr lang="en-GB" sz="1600" dirty="0"/>
          </a:p>
          <a:p>
            <a:pPr marL="342900" indent="-342900">
              <a:lnSpc>
                <a:spcPct val="150000"/>
              </a:lnSpc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i</a:t>
            </a:r>
            <a:r>
              <a:rPr lang="en-GB" sz="1600" dirty="0" smtClean="0">
                <a:solidFill>
                  <a:srgbClr val="FF0000"/>
                </a:solidFill>
              </a:rPr>
              <a:t>nability </a:t>
            </a:r>
            <a:r>
              <a:rPr lang="en-GB" sz="1600" dirty="0">
                <a:solidFill>
                  <a:srgbClr val="FF0000"/>
                </a:solidFill>
              </a:rPr>
              <a:t>to recognize faces is called “prosopagnosia</a:t>
            </a:r>
            <a:r>
              <a:rPr lang="en-GB" sz="1600" dirty="0" smtClean="0">
                <a:solidFill>
                  <a:srgbClr val="FF0000"/>
                </a:solidFill>
              </a:rPr>
              <a:t>”.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6" name="object 5"/>
          <p:cNvSpPr/>
          <p:nvPr/>
        </p:nvSpPr>
        <p:spPr>
          <a:xfrm>
            <a:off x="7711324" y="3855247"/>
            <a:ext cx="3868079" cy="2361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2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Four lobes of the brain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08655227"/>
              </p:ext>
            </p:extLst>
          </p:nvPr>
        </p:nvGraphicFramePr>
        <p:xfrm>
          <a:off x="609601" y="1219200"/>
          <a:ext cx="5700836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500" y="1412776"/>
            <a:ext cx="4692903" cy="4303126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816669" y="5892983"/>
            <a:ext cx="806704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320"/>
              </a:spcBef>
              <a:tabLst>
                <a:tab pos="953135" algn="l"/>
              </a:tabLst>
            </a:pPr>
            <a:r>
              <a:rPr sz="1400" spc="-5" dirty="0" smtClean="0">
                <a:solidFill>
                  <a:srgbClr val="00B050"/>
                </a:solidFill>
                <a:latin typeface="Times New Roman"/>
                <a:cs typeface="Times New Roman"/>
              </a:rPr>
              <a:t>*</a:t>
            </a:r>
            <a:r>
              <a:rPr sz="1400" spc="470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spc="-5" dirty="0" smtClean="0">
                <a:solidFill>
                  <a:srgbClr val="00B050"/>
                </a:solidFill>
                <a:latin typeface="Times New Roman"/>
                <a:cs typeface="Times New Roman"/>
              </a:rPr>
              <a:t>Note:</a:t>
            </a:r>
            <a:r>
              <a:rPr lang="en-US" sz="1400" spc="-5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spc="-20" dirty="0" smtClean="0">
                <a:solidFill>
                  <a:srgbClr val="00B050"/>
                </a:solidFill>
                <a:latin typeface="Times New Roman"/>
                <a:cs typeface="Times New Roman"/>
              </a:rPr>
              <a:t>Occasionally, </a:t>
            </a:r>
            <a:r>
              <a:rPr sz="1400" spc="-10" dirty="0">
                <a:solidFill>
                  <a:srgbClr val="00B050"/>
                </a:solidFill>
                <a:latin typeface="Times New Roman"/>
                <a:cs typeface="Times New Roman"/>
              </a:rPr>
              <a:t>the Insula </a:t>
            </a:r>
            <a:r>
              <a:rPr sz="1400" spc="-5" dirty="0">
                <a:solidFill>
                  <a:srgbClr val="00B050"/>
                </a:solidFill>
                <a:latin typeface="Times New Roman"/>
                <a:cs typeface="Times New Roman"/>
              </a:rPr>
              <a:t>is considered </a:t>
            </a:r>
            <a:r>
              <a:rPr sz="1400" spc="-10" dirty="0">
                <a:solidFill>
                  <a:srgbClr val="00B050"/>
                </a:solidFill>
                <a:latin typeface="Times New Roman"/>
                <a:cs typeface="Times New Roman"/>
              </a:rPr>
              <a:t>the fifth </a:t>
            </a:r>
            <a:r>
              <a:rPr sz="1400" spc="-5" dirty="0">
                <a:solidFill>
                  <a:srgbClr val="00B050"/>
                </a:solidFill>
                <a:latin typeface="Times New Roman"/>
                <a:cs typeface="Times New Roman"/>
              </a:rPr>
              <a:t>lobe. </a:t>
            </a:r>
            <a:r>
              <a:rPr lang="en-US" sz="1400" spc="-5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dirty="0" smtClean="0">
                <a:solidFill>
                  <a:srgbClr val="00B050"/>
                </a:solidFill>
                <a:latin typeface="Times New Roman"/>
                <a:cs typeface="Times New Roman"/>
              </a:rPr>
              <a:t>It </a:t>
            </a:r>
            <a:r>
              <a:rPr sz="1400" spc="-5" dirty="0">
                <a:solidFill>
                  <a:srgbClr val="00B050"/>
                </a:solidFill>
                <a:latin typeface="Times New Roman"/>
                <a:cs typeface="Times New Roman"/>
              </a:rPr>
              <a:t>is located</a:t>
            </a:r>
            <a:r>
              <a:rPr sz="1400" spc="16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spc="-5" dirty="0" smtClean="0">
                <a:solidFill>
                  <a:srgbClr val="00B050"/>
                </a:solidFill>
                <a:latin typeface="Times New Roman"/>
                <a:cs typeface="Times New Roman"/>
              </a:rPr>
              <a:t>deep</a:t>
            </a:r>
            <a:r>
              <a:rPr lang="en-US" sz="140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spc="-5" dirty="0" smtClean="0">
                <a:solidFill>
                  <a:srgbClr val="00B050"/>
                </a:solidFill>
                <a:latin typeface="Times New Roman"/>
                <a:cs typeface="Times New Roman"/>
              </a:rPr>
              <a:t>to </a:t>
            </a:r>
            <a:r>
              <a:rPr sz="1400" spc="-10" dirty="0">
                <a:solidFill>
                  <a:srgbClr val="00B050"/>
                </a:solidFill>
                <a:latin typeface="Times New Roman"/>
                <a:cs typeface="Times New Roman"/>
              </a:rPr>
              <a:t>the </a:t>
            </a:r>
            <a:r>
              <a:rPr sz="1400" spc="-20" dirty="0">
                <a:solidFill>
                  <a:srgbClr val="00B050"/>
                </a:solidFill>
                <a:latin typeface="Times New Roman"/>
                <a:cs typeface="Times New Roman"/>
              </a:rPr>
              <a:t>Temporal</a:t>
            </a:r>
            <a:r>
              <a:rPr sz="1400" spc="-13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00B050"/>
                </a:solidFill>
                <a:latin typeface="Times New Roman"/>
                <a:cs typeface="Times New Roman"/>
              </a:rPr>
              <a:t>Lobe.</a:t>
            </a:r>
            <a:endParaRPr sz="14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26460" y="1772816"/>
            <a:ext cx="1080120" cy="5760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622804" y="1340767"/>
            <a:ext cx="1080120" cy="47099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06041" y="5116894"/>
            <a:ext cx="1080120" cy="576064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762588" y="1988840"/>
            <a:ext cx="1080120" cy="576064"/>
          </a:xfrm>
          <a:prstGeom prst="rect">
            <a:avLst/>
          </a:prstGeom>
          <a:noFill/>
          <a:ln>
            <a:solidFill>
              <a:srgbClr val="E07C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0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Frontal lobe 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object 2"/>
          <p:cNvSpPr txBox="1">
            <a:spLocks noGrp="1"/>
          </p:cNvSpPr>
          <p:nvPr>
            <p:ph sz="quarter" idx="1"/>
          </p:nvPr>
        </p:nvSpPr>
        <p:spPr>
          <a:xfrm>
            <a:off x="609460" y="1219200"/>
            <a:ext cx="10969943" cy="2754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7025" marR="5080" indent="-285750">
              <a:tabLst>
                <a:tab pos="298450" algn="l"/>
              </a:tabLst>
            </a:pPr>
            <a:r>
              <a:rPr sz="1800" spc="-5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sz="1800" dirty="0">
                <a:solidFill>
                  <a:schemeClr val="accent2">
                    <a:lumMod val="75000"/>
                  </a:schemeClr>
                </a:solidFill>
              </a:rPr>
              <a:t>Frontal Lobe of </a:t>
            </a:r>
            <a:r>
              <a:rPr sz="1800" spc="-5" dirty="0">
                <a:solidFill>
                  <a:schemeClr val="accent2">
                    <a:lumMod val="75000"/>
                  </a:schemeClr>
                </a:solidFill>
              </a:rPr>
              <a:t>the brain is located deep</a:t>
            </a:r>
            <a:r>
              <a:rPr sz="1800" spc="-9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1800" spc="-5" dirty="0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1800" spc="-5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sz="1800" dirty="0">
                <a:solidFill>
                  <a:schemeClr val="accent2">
                    <a:lumMod val="75000"/>
                  </a:schemeClr>
                </a:solidFill>
              </a:rPr>
              <a:t> Frontal Bone of </a:t>
            </a:r>
            <a:r>
              <a:rPr sz="1800" spc="-5" dirty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sz="1800" spc="-12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1800" dirty="0" smtClean="0">
                <a:solidFill>
                  <a:schemeClr val="accent2">
                    <a:lumMod val="75000"/>
                  </a:schemeClr>
                </a:solidFill>
              </a:rPr>
              <a:t>skull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327025" marR="5080" indent="-285750">
              <a:tabLst>
                <a:tab pos="298450" algn="l"/>
              </a:tabLst>
            </a:pPr>
            <a:endParaRPr sz="1000" dirty="0">
              <a:cs typeface="Times New Roman"/>
            </a:endParaRPr>
          </a:p>
          <a:p>
            <a:pPr>
              <a:spcBef>
                <a:spcPts val="400"/>
              </a:spcBef>
              <a:tabLst>
                <a:tab pos="298450" algn="l"/>
              </a:tabLst>
            </a:pPr>
            <a:r>
              <a:rPr sz="1800" dirty="0" smtClean="0">
                <a:solidFill>
                  <a:schemeClr val="accent2"/>
                </a:solidFill>
              </a:rPr>
              <a:t>It </a:t>
            </a:r>
            <a:r>
              <a:rPr sz="1800" dirty="0">
                <a:solidFill>
                  <a:schemeClr val="accent2"/>
                </a:solidFill>
              </a:rPr>
              <a:t>plays an </a:t>
            </a:r>
            <a:r>
              <a:rPr sz="1800" spc="-5" dirty="0">
                <a:solidFill>
                  <a:schemeClr val="accent2"/>
                </a:solidFill>
              </a:rPr>
              <a:t>integral role </a:t>
            </a:r>
            <a:r>
              <a:rPr sz="1800" dirty="0">
                <a:solidFill>
                  <a:schemeClr val="accent2"/>
                </a:solidFill>
              </a:rPr>
              <a:t>in the </a:t>
            </a:r>
            <a:r>
              <a:rPr sz="1800" spc="-5" dirty="0">
                <a:solidFill>
                  <a:schemeClr val="accent2"/>
                </a:solidFill>
              </a:rPr>
              <a:t>following</a:t>
            </a:r>
            <a:r>
              <a:rPr sz="1800" spc="-130" dirty="0">
                <a:solidFill>
                  <a:schemeClr val="accent2"/>
                </a:solidFill>
              </a:rPr>
              <a:t> </a:t>
            </a:r>
            <a:r>
              <a:rPr sz="1800" spc="-5" dirty="0">
                <a:solidFill>
                  <a:schemeClr val="accent2"/>
                </a:solidFill>
              </a:rPr>
              <a:t>functions</a:t>
            </a:r>
            <a:r>
              <a:rPr sz="1800" spc="-5" dirty="0" smtClean="0">
                <a:solidFill>
                  <a:schemeClr val="accent2"/>
                </a:solidFill>
              </a:rPr>
              <a:t>:</a:t>
            </a:r>
            <a:endParaRPr lang="en-US" sz="1800" spc="-5" dirty="0" smtClean="0">
              <a:solidFill>
                <a:schemeClr val="accent2"/>
              </a:solidFill>
            </a:endParaRPr>
          </a:p>
          <a:p>
            <a:pPr marL="660369" lvl="1" indent="-342900">
              <a:buFont typeface="+mj-lt"/>
              <a:buAutoNum type="arabicPeriod"/>
              <a:tabLst>
                <a:tab pos="266700" algn="l"/>
                <a:tab pos="267335" algn="l"/>
              </a:tabLst>
            </a:pPr>
            <a:r>
              <a:rPr lang="en-US" sz="1600" dirty="0">
                <a:cs typeface="Comic Sans MS"/>
              </a:rPr>
              <a:t>Memory</a:t>
            </a:r>
            <a:r>
              <a:rPr lang="en-US" sz="1600" spc="-75" dirty="0">
                <a:cs typeface="Comic Sans MS"/>
              </a:rPr>
              <a:t> </a:t>
            </a:r>
            <a:r>
              <a:rPr lang="en-US" sz="1600" spc="-10" dirty="0">
                <a:cs typeface="Comic Sans MS"/>
              </a:rPr>
              <a:t>Formation</a:t>
            </a:r>
            <a:endParaRPr lang="en-US" sz="1600" dirty="0">
              <a:cs typeface="Times New Roman"/>
            </a:endParaRPr>
          </a:p>
          <a:p>
            <a:pPr marL="660369" lvl="1" indent="-342900">
              <a:spcBef>
                <a:spcPts val="5"/>
              </a:spcBef>
              <a:buFont typeface="+mj-lt"/>
              <a:buAutoNum type="arabicPeriod"/>
            </a:pPr>
            <a:r>
              <a:rPr lang="en-US" sz="1600" spc="-5" dirty="0">
                <a:cs typeface="Comic Sans MS"/>
              </a:rPr>
              <a:t>Emotions</a:t>
            </a:r>
            <a:endParaRPr lang="en-US" sz="1600" dirty="0">
              <a:cs typeface="Comic Sans MS"/>
            </a:endParaRPr>
          </a:p>
          <a:p>
            <a:pPr marL="660369" marR="520065" lvl="1" indent="-342900">
              <a:buFont typeface="+mj-lt"/>
              <a:buAutoNum type="arabicPeriod"/>
            </a:pPr>
            <a:r>
              <a:rPr lang="en-US" sz="1600" spc="-5" dirty="0">
                <a:cs typeface="Comic Sans MS"/>
              </a:rPr>
              <a:t>Decision</a:t>
            </a:r>
            <a:r>
              <a:rPr lang="en-US" sz="1600" spc="-65" dirty="0">
                <a:cs typeface="Comic Sans MS"/>
              </a:rPr>
              <a:t> </a:t>
            </a:r>
            <a:r>
              <a:rPr lang="en-US" sz="1600" dirty="0">
                <a:cs typeface="Comic Sans MS"/>
              </a:rPr>
              <a:t>Making  </a:t>
            </a:r>
          </a:p>
          <a:p>
            <a:pPr marL="660369" marR="520065" lvl="1" indent="-342900">
              <a:buFont typeface="+mj-lt"/>
              <a:buAutoNum type="arabicPeriod"/>
            </a:pPr>
            <a:r>
              <a:rPr lang="en-US" sz="1600" spc="-5" dirty="0">
                <a:cs typeface="Comic Sans MS"/>
              </a:rPr>
              <a:t>Reasoning</a:t>
            </a:r>
            <a:endParaRPr lang="en-US" sz="1600" dirty="0">
              <a:cs typeface="Comic Sans MS"/>
            </a:endParaRPr>
          </a:p>
          <a:p>
            <a:pPr marL="660369" lvl="1" indent="-342900">
              <a:spcBef>
                <a:spcPts val="935"/>
              </a:spcBef>
              <a:buFont typeface="+mj-lt"/>
              <a:buAutoNum type="arabicPeriod"/>
              <a:tabLst>
                <a:tab pos="266700" algn="l"/>
                <a:tab pos="267335" algn="l"/>
              </a:tabLst>
            </a:pPr>
            <a:r>
              <a:rPr lang="en-US" sz="1600" spc="-5" dirty="0">
                <a:cs typeface="Comic Sans MS"/>
              </a:rPr>
              <a:t>Personalit</a:t>
            </a:r>
            <a:r>
              <a:rPr lang="en-US" sz="1600" spc="-5" dirty="0">
                <a:cs typeface="Times New Roman"/>
              </a:rPr>
              <a:t>y</a:t>
            </a:r>
            <a:endParaRPr lang="en-US" sz="1600" dirty="0">
              <a:cs typeface="Times New Roman"/>
            </a:endParaRPr>
          </a:p>
          <a:p>
            <a:pPr>
              <a:spcBef>
                <a:spcPts val="400"/>
              </a:spcBef>
              <a:tabLst>
                <a:tab pos="298450" algn="l"/>
              </a:tabLst>
            </a:pPr>
            <a:endParaRPr sz="1800" dirty="0">
              <a:solidFill>
                <a:schemeClr val="accent2"/>
              </a:solidFill>
              <a:cs typeface="Times New Roman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5014292" y="3047114"/>
            <a:ext cx="6565111" cy="319061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54"/>
              </a:lnSpc>
            </a:pPr>
            <a:r>
              <a:rPr lang="en-US" sz="1600" spc="-10" dirty="0" smtClean="0">
                <a:solidFill>
                  <a:schemeClr val="tx1"/>
                </a:solidFill>
                <a:cs typeface="Comic Sans MS"/>
              </a:rPr>
              <a:t>The frontal lobe is </a:t>
            </a:r>
            <a:r>
              <a:rPr sz="1600" spc="-10" dirty="0" smtClean="0">
                <a:solidFill>
                  <a:schemeClr val="tx1"/>
                </a:solidFill>
                <a:cs typeface="Comic Sans MS"/>
              </a:rPr>
              <a:t>Responsible </a:t>
            </a:r>
            <a:r>
              <a:rPr sz="1600" spc="-10" dirty="0">
                <a:solidFill>
                  <a:schemeClr val="tx1"/>
                </a:solidFill>
                <a:cs typeface="Comic Sans MS"/>
              </a:rPr>
              <a:t>for initiation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and</a:t>
            </a:r>
            <a:r>
              <a:rPr sz="1600" spc="185" dirty="0">
                <a:solidFill>
                  <a:schemeClr val="tx1"/>
                </a:solidFill>
                <a:cs typeface="Comic Sans MS"/>
              </a:rPr>
              <a:t> </a:t>
            </a:r>
            <a:r>
              <a:rPr sz="1600" spc="-10" dirty="0" smtClean="0">
                <a:solidFill>
                  <a:schemeClr val="tx1"/>
                </a:solidFill>
                <a:cs typeface="Comic Sans MS"/>
              </a:rPr>
              <a:t>execution</a:t>
            </a:r>
            <a:r>
              <a:rPr lang="en-US" sz="1600" dirty="0">
                <a:solidFill>
                  <a:schemeClr val="tx1"/>
                </a:solidFill>
                <a:cs typeface="Comic Sans MS"/>
              </a:rPr>
              <a:t> </a:t>
            </a:r>
            <a:r>
              <a:rPr sz="1600" spc="-5" dirty="0" smtClean="0">
                <a:solidFill>
                  <a:schemeClr val="tx1"/>
                </a:solidFill>
                <a:cs typeface="Comic Sans MS"/>
              </a:rPr>
              <a:t>of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voluntary </a:t>
            </a:r>
            <a:r>
              <a:rPr sz="1600" spc="-10" dirty="0">
                <a:solidFill>
                  <a:schemeClr val="tx1"/>
                </a:solidFill>
                <a:cs typeface="Comic Sans MS"/>
              </a:rPr>
              <a:t>movement</a:t>
            </a:r>
            <a:r>
              <a:rPr sz="1600" spc="10" dirty="0">
                <a:solidFill>
                  <a:schemeClr val="tx1"/>
                </a:solidFill>
                <a:cs typeface="Comic Sans MS"/>
              </a:rPr>
              <a:t>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.</a:t>
            </a:r>
            <a:endParaRPr sz="1600" dirty="0">
              <a:solidFill>
                <a:schemeClr val="tx1"/>
              </a:solidFill>
              <a:cs typeface="Comic Sans MS"/>
            </a:endParaRPr>
          </a:p>
          <a:p>
            <a:pPr marL="297815" marR="159385" indent="-285750">
              <a:lnSpc>
                <a:spcPts val="3070"/>
              </a:lnSpc>
              <a:spcBef>
                <a:spcPts val="985"/>
              </a:spcBef>
              <a:buFont typeface="Arial" panose="020B0604020202020204" pitchFamily="34" charset="0"/>
              <a:buChar char="•"/>
            </a:pPr>
            <a:r>
              <a:rPr sz="1600" spc="-10" dirty="0" smtClean="0">
                <a:solidFill>
                  <a:schemeClr val="tx1"/>
                </a:solidFill>
                <a:cs typeface="Comic Sans MS"/>
              </a:rPr>
              <a:t>Also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contains Broca’s area of </a:t>
            </a:r>
            <a:r>
              <a:rPr sz="1600" spc="-10" dirty="0">
                <a:solidFill>
                  <a:schemeClr val="tx1"/>
                </a:solidFill>
                <a:cs typeface="Comic Sans MS"/>
              </a:rPr>
              <a:t>speech in 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the </a:t>
            </a:r>
            <a:r>
              <a:rPr sz="1600" spc="-10" dirty="0">
                <a:solidFill>
                  <a:schemeClr val="tx1"/>
                </a:solidFill>
                <a:cs typeface="Comic Sans MS"/>
              </a:rPr>
              <a:t>dominnat hemisphere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( </a:t>
            </a:r>
            <a:r>
              <a:rPr sz="1600" spc="-10" dirty="0">
                <a:solidFill>
                  <a:schemeClr val="tx1"/>
                </a:solidFill>
                <a:cs typeface="Comic Sans MS"/>
              </a:rPr>
              <a:t>i.e., in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the  </a:t>
            </a:r>
            <a:r>
              <a:rPr sz="1600" spc="-10" dirty="0">
                <a:solidFill>
                  <a:schemeClr val="tx1"/>
                </a:solidFill>
                <a:cs typeface="Comic Sans MS"/>
              </a:rPr>
              <a:t>left hemisphere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in most </a:t>
            </a:r>
            <a:r>
              <a:rPr sz="1600" spc="-10" dirty="0">
                <a:solidFill>
                  <a:schemeClr val="tx1"/>
                </a:solidFill>
                <a:cs typeface="Comic Sans MS"/>
              </a:rPr>
              <a:t>people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)</a:t>
            </a:r>
            <a:r>
              <a:rPr sz="1600" spc="114" dirty="0">
                <a:solidFill>
                  <a:schemeClr val="tx1"/>
                </a:solidFill>
                <a:cs typeface="Comic Sans MS"/>
              </a:rPr>
              <a:t>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.</a:t>
            </a:r>
            <a:endParaRPr sz="1600" dirty="0">
              <a:solidFill>
                <a:schemeClr val="tx1"/>
              </a:solidFill>
              <a:cs typeface="Comic Sans MS"/>
            </a:endParaRPr>
          </a:p>
          <a:p>
            <a:pPr marL="298450" indent="-285750">
              <a:lnSpc>
                <a:spcPct val="100000"/>
              </a:lnSpc>
              <a:spcBef>
                <a:spcPts val="985"/>
              </a:spcBef>
              <a:buFont typeface="Arial" panose="020B0604020202020204" pitchFamily="34" charset="0"/>
              <a:buChar char="•"/>
            </a:pPr>
            <a:r>
              <a:rPr sz="1600" spc="-295" dirty="0" smtClean="0">
                <a:solidFill>
                  <a:schemeClr val="accent2">
                    <a:lumMod val="75000"/>
                  </a:schemeClr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Lesion </a:t>
            </a:r>
            <a:r>
              <a:rPr sz="1600" spc="-5" dirty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can </a:t>
            </a:r>
            <a:r>
              <a:rPr sz="1600" spc="-10" dirty="0" smtClean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cause</a:t>
            </a:r>
            <a:r>
              <a:rPr lang="en-US" sz="1600" spc="90" dirty="0" smtClean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:</a:t>
            </a:r>
            <a:endParaRPr lang="en-US" sz="1600" dirty="0">
              <a:solidFill>
                <a:schemeClr val="accent2">
                  <a:lumMod val="75000"/>
                </a:schemeClr>
              </a:solidFill>
              <a:cs typeface="Comic Sans MS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+mj-lt"/>
              <a:buAutoNum type="arabicPeriod"/>
            </a:pPr>
            <a:r>
              <a:rPr sz="1600" spc="-5" dirty="0" smtClean="0">
                <a:solidFill>
                  <a:schemeClr val="tx1"/>
                </a:solidFill>
                <a:cs typeface="Comic Sans MS"/>
              </a:rPr>
              <a:t>paralysis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on opposite side of the</a:t>
            </a:r>
            <a:r>
              <a:rPr sz="1600" spc="60" dirty="0">
                <a:solidFill>
                  <a:schemeClr val="tx1"/>
                </a:solidFill>
                <a:cs typeface="Comic Sans MS"/>
              </a:rPr>
              <a:t> </a:t>
            </a:r>
            <a:r>
              <a:rPr sz="1600" spc="-10" dirty="0" smtClean="0">
                <a:solidFill>
                  <a:schemeClr val="tx1"/>
                </a:solidFill>
                <a:cs typeface="Comic Sans MS"/>
              </a:rPr>
              <a:t>body</a:t>
            </a:r>
            <a:r>
              <a:rPr lang="en-US" sz="1600" dirty="0">
                <a:solidFill>
                  <a:schemeClr val="tx1"/>
                </a:solidFill>
                <a:cs typeface="Comic Sans MS"/>
              </a:rPr>
              <a:t>.</a:t>
            </a:r>
            <a:endParaRPr sz="1600" dirty="0">
              <a:solidFill>
                <a:schemeClr val="tx1"/>
              </a:solidFill>
              <a:cs typeface="Comic Sans MS"/>
            </a:endParaRPr>
          </a:p>
          <a:p>
            <a:pPr marL="355600" marR="236854" indent="-342900">
              <a:lnSpc>
                <a:spcPct val="100000"/>
              </a:lnSpc>
              <a:spcBef>
                <a:spcPts val="985"/>
              </a:spcBef>
              <a:buFont typeface="+mj-lt"/>
              <a:buAutoNum type="arabicPeriod"/>
              <a:tabLst>
                <a:tab pos="732155" algn="l"/>
              </a:tabLst>
            </a:pPr>
            <a:r>
              <a:rPr lang="en-GB" sz="1600" spc="-5" dirty="0" smtClean="0">
                <a:solidFill>
                  <a:schemeClr val="bg2">
                    <a:lumMod val="75000"/>
                  </a:schemeClr>
                </a:solidFill>
                <a:cs typeface="Comic Sans MS"/>
              </a:rPr>
              <a:t>A</a:t>
            </a:r>
            <a:r>
              <a:rPr sz="1600" spc="-5" dirty="0" smtClean="0">
                <a:solidFill>
                  <a:schemeClr val="bg2">
                    <a:lumMod val="75000"/>
                  </a:schemeClr>
                </a:solidFill>
                <a:cs typeface="Comic Sans MS"/>
              </a:rPr>
              <a:t>phasia</a:t>
            </a:r>
            <a:r>
              <a:rPr lang="en-US" sz="1600" spc="-5" dirty="0" smtClean="0">
                <a:solidFill>
                  <a:schemeClr val="bg2">
                    <a:lumMod val="75000"/>
                  </a:schemeClr>
                </a:solidFill>
                <a:cs typeface="Comic Sans MS"/>
              </a:rPr>
              <a:t>:</a:t>
            </a:r>
            <a:r>
              <a:rPr sz="1600" spc="-5" dirty="0" smtClean="0">
                <a:solidFill>
                  <a:schemeClr val="bg2">
                    <a:lumMod val="75000"/>
                  </a:schemeClr>
                </a:solidFill>
                <a:cs typeface="Comic Sans MS"/>
              </a:rPr>
              <a:t>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( </a:t>
            </a:r>
            <a:r>
              <a:rPr sz="1600" spc="-10" dirty="0">
                <a:solidFill>
                  <a:schemeClr val="tx1"/>
                </a:solidFill>
                <a:cs typeface="Comic Sans MS"/>
              </a:rPr>
              <a:t>loss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of </a:t>
            </a:r>
            <a:r>
              <a:rPr sz="1600" spc="-10" dirty="0">
                <a:solidFill>
                  <a:schemeClr val="tx1"/>
                </a:solidFill>
                <a:cs typeface="Comic Sans MS"/>
              </a:rPr>
              <a:t>ability to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speak ) </a:t>
            </a:r>
            <a:r>
              <a:rPr sz="1600" spc="-10" dirty="0">
                <a:solidFill>
                  <a:schemeClr val="tx1"/>
                </a:solidFill>
                <a:cs typeface="Comic Sans MS"/>
              </a:rPr>
              <a:t>if  lesion involves </a:t>
            </a:r>
            <a:r>
              <a:rPr sz="1600" spc="-5" dirty="0">
                <a:solidFill>
                  <a:schemeClr val="tx1"/>
                </a:solidFill>
                <a:cs typeface="Comic Sans MS"/>
              </a:rPr>
              <a:t>Broca’s area in</a:t>
            </a:r>
            <a:r>
              <a:rPr sz="1600" spc="125" dirty="0">
                <a:solidFill>
                  <a:schemeClr val="tx1"/>
                </a:solidFill>
                <a:cs typeface="Comic Sans MS"/>
              </a:rPr>
              <a:t> </a:t>
            </a:r>
            <a:r>
              <a:rPr sz="1600" spc="-10" dirty="0" smtClean="0">
                <a:solidFill>
                  <a:schemeClr val="tx1"/>
                </a:solidFill>
                <a:cs typeface="Comic Sans MS"/>
              </a:rPr>
              <a:t>the</a:t>
            </a:r>
            <a:r>
              <a:rPr lang="en-US" sz="1600" spc="-10" dirty="0" smtClean="0">
                <a:solidFill>
                  <a:schemeClr val="tx1"/>
                </a:solidFill>
                <a:cs typeface="Comic Sans MS"/>
              </a:rPr>
              <a:t> dominant </a:t>
            </a:r>
            <a:r>
              <a:rPr lang="en-US" sz="1600" spc="-10" dirty="0" err="1" smtClean="0">
                <a:solidFill>
                  <a:schemeClr val="tx1"/>
                </a:solidFill>
                <a:cs typeface="Comic Sans MS"/>
              </a:rPr>
              <a:t>hemispare</a:t>
            </a:r>
            <a:r>
              <a:rPr lang="en-US" sz="1600" spc="-10" dirty="0" smtClean="0">
                <a:solidFill>
                  <a:schemeClr val="tx1"/>
                </a:solidFill>
                <a:cs typeface="Comic Sans MS"/>
              </a:rPr>
              <a:t>.</a:t>
            </a:r>
            <a:endParaRPr sz="1600" dirty="0">
              <a:solidFill>
                <a:schemeClr val="tx1"/>
              </a:solidFill>
              <a:cs typeface="Comic Sans MS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609460" y="3933056"/>
            <a:ext cx="3966469" cy="2304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7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Frontal lobe </a:t>
            </a:r>
            <a:r>
              <a:rPr lang="en-US" sz="3200" dirty="0"/>
              <a:t>(</a:t>
            </a:r>
            <a:r>
              <a:rPr lang="en-US" sz="3200" dirty="0" smtClean="0"/>
              <a:t>cortical region)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15</a:t>
            </a:fld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015868" y="1322393"/>
            <a:ext cx="3494881" cy="1200329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800" u="sng" dirty="0">
                <a:solidFill>
                  <a:schemeClr val="bg1"/>
                </a:solidFill>
              </a:rPr>
              <a:t>Primary motor </a:t>
            </a:r>
            <a:r>
              <a:rPr lang="en-GB" sz="1800" u="sng" dirty="0" smtClean="0">
                <a:solidFill>
                  <a:schemeClr val="bg1"/>
                </a:solidFill>
              </a:rPr>
              <a:t>cortex </a:t>
            </a:r>
            <a:r>
              <a:rPr lang="en-GB" sz="1800" u="sng" dirty="0">
                <a:solidFill>
                  <a:schemeClr val="bg1"/>
                </a:solidFill>
              </a:rPr>
              <a:t>(precentral gyrus </a:t>
            </a:r>
            <a:r>
              <a:rPr lang="en-GB" sz="1800" u="sng" dirty="0" smtClean="0">
                <a:solidFill>
                  <a:schemeClr val="bg1"/>
                </a:solidFill>
              </a:rPr>
              <a:t>):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800" dirty="0">
                <a:solidFill>
                  <a:schemeClr val="tx1"/>
                </a:solidFill>
              </a:rPr>
              <a:t>Cortical site involved with controlling  body </a:t>
            </a:r>
            <a:r>
              <a:rPr lang="en-GB" sz="1800" dirty="0" smtClean="0">
                <a:solidFill>
                  <a:schemeClr val="tx1"/>
                </a:solidFill>
              </a:rPr>
              <a:t>movement 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84520" y="2615188"/>
            <a:ext cx="3426229" cy="3600986"/>
          </a:xfrm>
          <a:prstGeom prst="rect">
            <a:avLst/>
          </a:prstGeom>
          <a:solidFill>
            <a:srgbClr val="99CCFF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800" u="sng" dirty="0" smtClean="0">
                <a:solidFill>
                  <a:schemeClr val="bg1"/>
                </a:solidFill>
              </a:rPr>
              <a:t>2-Brocus area :</a:t>
            </a:r>
            <a:endParaRPr lang="en-GB" sz="1800" u="sng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1600" dirty="0" smtClean="0">
                <a:solidFill>
                  <a:schemeClr val="tx1"/>
                </a:solidFill>
              </a:rPr>
              <a:t>plan of motor </a:t>
            </a:r>
            <a:r>
              <a:rPr lang="en-GB" sz="1600" dirty="0">
                <a:solidFill>
                  <a:schemeClr val="tx1"/>
                </a:solidFill>
              </a:rPr>
              <a:t>pattern for  expressing of </a:t>
            </a:r>
            <a:r>
              <a:rPr lang="en-GB" sz="1600" dirty="0" smtClean="0">
                <a:solidFill>
                  <a:schemeClr val="tx1"/>
                </a:solidFill>
              </a:rPr>
              <a:t>individual words, located on left frontal lobe 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</a:rPr>
              <a:t>(males)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1800" dirty="0">
                <a:solidFill>
                  <a:schemeClr val="tx1"/>
                </a:solidFill>
              </a:rPr>
              <a:t>Controls facial neurons, speech, and language  comprehension</a:t>
            </a:r>
            <a:r>
              <a:rPr lang="en-GB" sz="1800" dirty="0" smtClean="0">
                <a:solidFill>
                  <a:schemeClr val="tx1"/>
                </a:solidFill>
              </a:rPr>
              <a:t>.</a:t>
            </a:r>
            <a:r>
              <a:rPr lang="en-GB" sz="1800" dirty="0" smtClean="0">
                <a:solidFill>
                  <a:srgbClr val="A954AB"/>
                </a:solidFill>
              </a:rPr>
              <a:t>(female)</a:t>
            </a:r>
            <a:endParaRPr lang="en-GB" sz="1800" dirty="0">
              <a:solidFill>
                <a:srgbClr val="A954AB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1800" dirty="0" smtClean="0">
                <a:solidFill>
                  <a:schemeClr val="tx1"/>
                </a:solidFill>
              </a:rPr>
              <a:t>Located </a:t>
            </a:r>
            <a:r>
              <a:rPr lang="en-GB" sz="1800" dirty="0">
                <a:solidFill>
                  <a:schemeClr val="tx1"/>
                </a:solidFill>
              </a:rPr>
              <a:t>on Left Frontal Lobe.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GB" sz="1800" dirty="0" smtClean="0">
                <a:solidFill>
                  <a:schemeClr val="tx1"/>
                </a:solidFill>
              </a:rPr>
              <a:t>“Broca’s </a:t>
            </a:r>
            <a:r>
              <a:rPr lang="en-GB" sz="1800" dirty="0">
                <a:solidFill>
                  <a:schemeClr val="tx1"/>
                </a:solidFill>
              </a:rPr>
              <a:t>Aphasia </a:t>
            </a:r>
            <a:r>
              <a:rPr lang="en-GB" sz="1800" dirty="0" smtClean="0">
                <a:solidFill>
                  <a:schemeClr val="tx1"/>
                </a:solidFill>
              </a:rPr>
              <a:t>“: </a:t>
            </a:r>
            <a:r>
              <a:rPr lang="en-GB" sz="1800" dirty="0">
                <a:solidFill>
                  <a:schemeClr val="tx1"/>
                </a:solidFill>
              </a:rPr>
              <a:t>Results in the ability to comprehend speech,  but the decreased motor ability (or inability) to speak and </a:t>
            </a:r>
            <a:r>
              <a:rPr lang="en-GB" sz="1800" dirty="0" smtClean="0">
                <a:solidFill>
                  <a:schemeClr val="tx1"/>
                </a:solidFill>
              </a:rPr>
              <a:t>form </a:t>
            </a:r>
            <a:r>
              <a:rPr lang="en-GB" sz="1800" dirty="0">
                <a:solidFill>
                  <a:schemeClr val="tx1"/>
                </a:solidFill>
              </a:rPr>
              <a:t>words</a:t>
            </a:r>
            <a:r>
              <a:rPr lang="en-GB" sz="1800" dirty="0"/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0240" y="5275728"/>
            <a:ext cx="3223419" cy="923330"/>
          </a:xfrm>
          <a:prstGeom prst="rect">
            <a:avLst/>
          </a:prstGeom>
          <a:solidFill>
            <a:srgbClr val="00D9C7"/>
          </a:solidFill>
          <a:ln>
            <a:solidFill>
              <a:srgbClr val="00D9C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800" u="sng" dirty="0" smtClean="0">
                <a:solidFill>
                  <a:schemeClr val="bg1"/>
                </a:solidFill>
              </a:rPr>
              <a:t>4-Olfactory </a:t>
            </a:r>
            <a:r>
              <a:rPr lang="en-GB" sz="1800" u="sng" dirty="0">
                <a:solidFill>
                  <a:schemeClr val="bg1"/>
                </a:solidFill>
              </a:rPr>
              <a:t>Bulb </a:t>
            </a:r>
            <a:r>
              <a:rPr lang="en-GB" sz="1800" u="sng" dirty="0" smtClean="0">
                <a:solidFill>
                  <a:schemeClr val="bg1"/>
                </a:solidFill>
              </a:rPr>
              <a:t>:</a:t>
            </a:r>
            <a:endParaRPr lang="en-GB" sz="1800" u="sng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800" dirty="0" smtClean="0">
                <a:solidFill>
                  <a:schemeClr val="tx1"/>
                </a:solidFill>
              </a:rPr>
              <a:t>Cranial </a:t>
            </a:r>
            <a:r>
              <a:rPr lang="en-GB" sz="1800" dirty="0">
                <a:solidFill>
                  <a:schemeClr val="tx1"/>
                </a:solidFill>
              </a:rPr>
              <a:t>Nerve </a:t>
            </a:r>
            <a:r>
              <a:rPr lang="en-GB" sz="1800" dirty="0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en-GB" sz="1800" dirty="0">
                <a:solidFill>
                  <a:schemeClr val="tx1"/>
                </a:solidFill>
              </a:rPr>
              <a:t>, Responsible for sensation of Smell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8181" y="1322393"/>
            <a:ext cx="3223419" cy="3687163"/>
          </a:xfrm>
          <a:prstGeom prst="rect">
            <a:avLst/>
          </a:prstGeom>
          <a:solidFill>
            <a:srgbClr val="303DE4"/>
          </a:solidFill>
          <a:ln>
            <a:solidFill>
              <a:srgbClr val="3420F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60" u="sng" dirty="0" smtClean="0">
                <a:solidFill>
                  <a:schemeClr val="bg1"/>
                </a:solidFill>
              </a:rPr>
              <a:t>3-Orbitofrontal cortex :</a:t>
            </a:r>
            <a:endParaRPr lang="en-GB" sz="1460" u="sng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1460" dirty="0" smtClean="0">
                <a:solidFill>
                  <a:schemeClr val="bg1"/>
                </a:solidFill>
              </a:rPr>
              <a:t>Site </a:t>
            </a:r>
            <a:r>
              <a:rPr lang="en-GB" sz="1460" dirty="0">
                <a:solidFill>
                  <a:schemeClr val="bg1"/>
                </a:solidFill>
              </a:rPr>
              <a:t>of frontal </a:t>
            </a:r>
            <a:r>
              <a:rPr lang="en-GB" sz="1460" dirty="0" smtClean="0">
                <a:solidFill>
                  <a:schemeClr val="bg1"/>
                </a:solidFill>
              </a:rPr>
              <a:t>lobotomies.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60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is a neurosurgical operation that involves severing connections in the brain's prefrontal </a:t>
            </a:r>
            <a:r>
              <a:rPr lang="en-US" sz="1460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lobe</a:t>
            </a:r>
            <a:r>
              <a:rPr lang="en-US" sz="146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146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60" dirty="0" smtClean="0">
                <a:solidFill>
                  <a:schemeClr val="bg1"/>
                </a:solidFill>
              </a:rPr>
              <a:t>Possible </a:t>
            </a:r>
            <a:r>
              <a:rPr lang="en-GB" sz="1460" dirty="0">
                <a:solidFill>
                  <a:schemeClr val="bg1"/>
                </a:solidFill>
              </a:rPr>
              <a:t>Side Effects: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1460" dirty="0">
                <a:solidFill>
                  <a:schemeClr val="bg1"/>
                </a:solidFill>
              </a:rPr>
              <a:t>Epilepsy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1460" dirty="0">
                <a:solidFill>
                  <a:schemeClr val="bg1"/>
                </a:solidFill>
              </a:rPr>
              <a:t>Poor Emotional Responses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1460" dirty="0">
                <a:solidFill>
                  <a:schemeClr val="bg1"/>
                </a:solidFill>
              </a:rPr>
              <a:t>Perseveration (Uncontrolled,  repetitive actions, gestures, or  words</a:t>
            </a:r>
            <a:r>
              <a:rPr lang="en-GB" sz="146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+mj-lt"/>
              <a:buAutoNum type="alphaUcPeriod"/>
            </a:pPr>
            <a:endParaRPr lang="en-GB" sz="146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60" dirty="0">
                <a:solidFill>
                  <a:schemeClr val="bg1"/>
                </a:solidFill>
              </a:rPr>
              <a:t> Desired Effects: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1460" dirty="0">
                <a:solidFill>
                  <a:schemeClr val="bg1"/>
                </a:solidFill>
              </a:rPr>
              <a:t>Diminished Rage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1460" dirty="0">
                <a:solidFill>
                  <a:schemeClr val="bg1"/>
                </a:solidFill>
              </a:rPr>
              <a:t>Decreased  Aggression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1460" dirty="0">
                <a:solidFill>
                  <a:schemeClr val="bg1"/>
                </a:solidFill>
              </a:rPr>
              <a:t>Poor </a:t>
            </a:r>
            <a:r>
              <a:rPr lang="en-GB" sz="1460" dirty="0" smtClean="0">
                <a:solidFill>
                  <a:schemeClr val="bg1"/>
                </a:solidFill>
              </a:rPr>
              <a:t>Emotional </a:t>
            </a:r>
            <a:r>
              <a:rPr lang="en-GB" sz="1460" dirty="0" smtClean="0">
                <a:solidFill>
                  <a:schemeClr val="bg1"/>
                </a:solidFill>
              </a:rPr>
              <a:t>responses</a:t>
            </a:r>
            <a:endParaRPr lang="en-GB" sz="1460" dirty="0">
              <a:solidFill>
                <a:schemeClr val="bg1"/>
              </a:solidFill>
            </a:endParaRPr>
          </a:p>
        </p:txBody>
      </p:sp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21" y="1322393"/>
            <a:ext cx="4024181" cy="46805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276" y="5746859"/>
            <a:ext cx="810838" cy="256054"/>
          </a:xfrm>
          <a:prstGeom prst="rect">
            <a:avLst/>
          </a:prstGeom>
          <a:ln>
            <a:solidFill>
              <a:srgbClr val="00D9C7"/>
            </a:solidFill>
          </a:ln>
        </p:spPr>
      </p:pic>
      <p:cxnSp>
        <p:nvCxnSpPr>
          <p:cNvPr id="7" name="Straight Arrow Connector 6"/>
          <p:cNvCxnSpPr>
            <a:stCxn id="24" idx="1"/>
          </p:cNvCxnSpPr>
          <p:nvPr/>
        </p:nvCxnSpPr>
        <p:spPr>
          <a:xfrm flipH="1">
            <a:off x="6742484" y="1922558"/>
            <a:ext cx="1273384" cy="1146402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5" idx="1"/>
          </p:cNvCxnSpPr>
          <p:nvPr/>
        </p:nvCxnSpPr>
        <p:spPr>
          <a:xfrm flipH="1">
            <a:off x="6094432" y="4415681"/>
            <a:ext cx="1990088" cy="46168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26" idx="3"/>
            <a:endCxn id="32" idx="1"/>
          </p:cNvCxnSpPr>
          <p:nvPr/>
        </p:nvCxnSpPr>
        <p:spPr>
          <a:xfrm>
            <a:off x="3803659" y="5737393"/>
            <a:ext cx="1066617" cy="137493"/>
          </a:xfrm>
          <a:prstGeom prst="bentConnector3">
            <a:avLst/>
          </a:prstGeom>
          <a:ln w="19050">
            <a:solidFill>
              <a:srgbClr val="00D9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7" idx="3"/>
          </p:cNvCxnSpPr>
          <p:nvPr/>
        </p:nvCxnSpPr>
        <p:spPr>
          <a:xfrm>
            <a:off x="3801600" y="3184045"/>
            <a:ext cx="1055333" cy="2369328"/>
          </a:xfrm>
          <a:prstGeom prst="bentConnector2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39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Partial lobe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469900" marR="5080" indent="-457200">
              <a:lnSpc>
                <a:spcPts val="3350"/>
              </a:lnSpc>
              <a:buClr>
                <a:srgbClr val="C00000"/>
              </a:buClr>
              <a:tabLst>
                <a:tab pos="472440" algn="l"/>
                <a:tab pos="473075" algn="l"/>
              </a:tabLst>
            </a:pPr>
            <a:r>
              <a:rPr lang="en-GB" sz="1600" spc="-5" dirty="0">
                <a:cs typeface="Comic Sans MS"/>
              </a:rPr>
              <a:t>The Parietal Lobe of the brain is located  deep to the Parietal Bone of the </a:t>
            </a:r>
            <a:r>
              <a:rPr lang="en-GB" sz="1600" spc="-5" dirty="0" smtClean="0">
                <a:cs typeface="Comic Sans MS"/>
              </a:rPr>
              <a:t>skull.</a:t>
            </a:r>
            <a:endParaRPr lang="en-US" sz="1600" spc="-5" dirty="0" smtClean="0">
              <a:cs typeface="Comic Sans MS"/>
            </a:endParaRPr>
          </a:p>
          <a:p>
            <a:pPr marL="469900" marR="5080" indent="-457200">
              <a:lnSpc>
                <a:spcPts val="3350"/>
              </a:lnSpc>
              <a:buClr>
                <a:srgbClr val="C00000"/>
              </a:buClr>
              <a:tabLst>
                <a:tab pos="472440" algn="l"/>
                <a:tab pos="473075" algn="l"/>
              </a:tabLst>
            </a:pPr>
            <a:r>
              <a:rPr lang="en-GB" sz="1600" dirty="0" smtClean="0">
                <a:cs typeface="Comic Sans MS"/>
              </a:rPr>
              <a:t>Parietal </a:t>
            </a:r>
            <a:r>
              <a:rPr lang="en-GB" sz="1600" dirty="0">
                <a:cs typeface="Comic Sans MS"/>
              </a:rPr>
              <a:t>lobe is essential for our feeling of touch, warmth/heat, cold, pain, body position and  appreciation of shapes of palpated </a:t>
            </a:r>
            <a:r>
              <a:rPr lang="en-GB" sz="1600" dirty="0" smtClean="0">
                <a:cs typeface="Comic Sans MS"/>
              </a:rPr>
              <a:t>objects.</a:t>
            </a:r>
          </a:p>
          <a:p>
            <a:pPr marL="469900" marR="5080" indent="-457200">
              <a:lnSpc>
                <a:spcPts val="3350"/>
              </a:lnSpc>
              <a:buClr>
                <a:srgbClr val="C00000"/>
              </a:buClr>
              <a:tabLst>
                <a:tab pos="472440" algn="l"/>
                <a:tab pos="473075" algn="l"/>
              </a:tabLst>
            </a:pPr>
            <a:r>
              <a:rPr lang="en-GB" sz="1600" dirty="0" smtClean="0">
                <a:cs typeface="Comic Sans MS"/>
              </a:rPr>
              <a:t>When </a:t>
            </a:r>
            <a:r>
              <a:rPr lang="en-GB" sz="1600" dirty="0">
                <a:cs typeface="Comic Sans MS"/>
              </a:rPr>
              <a:t>damaged, the person loses the ability to recognize shapes of complex objects by palpation  (palpation = examination of objects by touch) &amp; develops Sensory Inattention on opposite </a:t>
            </a:r>
            <a:r>
              <a:rPr lang="en-GB" sz="1600" dirty="0" smtClean="0">
                <a:cs typeface="Comic Sans MS"/>
              </a:rPr>
              <a:t>side.</a:t>
            </a:r>
            <a:endParaRPr lang="en-GB" sz="1600" dirty="0">
              <a:cs typeface="Comic Sans MS"/>
            </a:endParaRPr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38799471"/>
              </p:ext>
            </p:extLst>
          </p:nvPr>
        </p:nvGraphicFramePr>
        <p:xfrm>
          <a:off x="693812" y="4077072"/>
          <a:ext cx="5832648" cy="204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816669" y="3595084"/>
            <a:ext cx="5925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2">
                    <a:lumMod val="75000"/>
                  </a:schemeClr>
                </a:solidFill>
              </a:rPr>
              <a:t>It plays a major role in the following  functions/actions:</a:t>
            </a:r>
          </a:p>
        </p:txBody>
      </p:sp>
      <p:sp>
        <p:nvSpPr>
          <p:cNvPr id="7" name="Rectangle 6"/>
          <p:cNvSpPr/>
          <p:nvPr/>
        </p:nvSpPr>
        <p:spPr>
          <a:xfrm>
            <a:off x="6886501" y="4077072"/>
            <a:ext cx="4692901" cy="1815882"/>
          </a:xfrm>
          <a:prstGeom prst="rect">
            <a:avLst/>
          </a:prstGeom>
          <a:ln>
            <a:solidFill>
              <a:srgbClr val="A954AB"/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GB" sz="1600" dirty="0" smtClean="0"/>
          </a:p>
          <a:p>
            <a:r>
              <a:rPr lang="en-GB" sz="1600" dirty="0" smtClean="0"/>
              <a:t>Partial lobe Contains :</a:t>
            </a:r>
            <a:endParaRPr lang="en-GB" sz="1600" dirty="0"/>
          </a:p>
          <a:p>
            <a:r>
              <a:rPr lang="en-GB" sz="1600" dirty="0"/>
              <a:t>(1) Primary </a:t>
            </a:r>
            <a:r>
              <a:rPr lang="en-GB" sz="1600" dirty="0" smtClean="0"/>
              <a:t>Somatosensory cortex </a:t>
            </a:r>
            <a:r>
              <a:rPr lang="en-GB" sz="1600" dirty="0"/>
              <a:t>in the post-central  </a:t>
            </a:r>
            <a:r>
              <a:rPr lang="en-GB" sz="1600" dirty="0" smtClean="0"/>
              <a:t>gyrus: involve with processing of tactile and proprioceptive information</a:t>
            </a:r>
            <a:endParaRPr lang="en-GB" sz="1600" dirty="0"/>
          </a:p>
          <a:p>
            <a:r>
              <a:rPr lang="en-GB" sz="1600" dirty="0"/>
              <a:t>(2) Sensory Association </a:t>
            </a:r>
            <a:r>
              <a:rPr lang="en-GB" sz="1600" dirty="0" smtClean="0"/>
              <a:t>Cortex,</a:t>
            </a:r>
            <a:r>
              <a:rPr lang="en-US" sz="1600" dirty="0" smtClean="0"/>
              <a:t> </a:t>
            </a:r>
            <a:r>
              <a:rPr lang="en-US" altLang="zh-CN" sz="1600" dirty="0" smtClean="0">
                <a:solidFill>
                  <a:srgbClr val="000000"/>
                </a:solidFill>
                <a:cs typeface="Comic Sans MS" pitchFamily="18" charset="0"/>
              </a:rPr>
              <a:t>for</a:t>
            </a:r>
            <a:r>
              <a:rPr lang="en-US" altLang="zh-CN" sz="1600" dirty="0" smtClean="0">
                <a:cs typeface="Times New Roman" pitchFamily="18" charset="0"/>
              </a:rPr>
              <a:t>  </a:t>
            </a:r>
            <a:r>
              <a:rPr lang="en-US" altLang="zh-CN" sz="1600" dirty="0">
                <a:solidFill>
                  <a:srgbClr val="000000"/>
                </a:solidFill>
                <a:cs typeface="Comic Sans MS" pitchFamily="18" charset="0"/>
              </a:rPr>
              <a:t>integration</a:t>
            </a:r>
            <a:r>
              <a:rPr lang="en-US" altLang="zh-CN" sz="1600" dirty="0">
                <a:cs typeface="Times New Roman" pitchFamily="18" charset="0"/>
              </a:rPr>
              <a:t>  </a:t>
            </a:r>
            <a:r>
              <a:rPr lang="en-US" altLang="zh-CN" sz="1600" dirty="0">
                <a:solidFill>
                  <a:srgbClr val="000000"/>
                </a:solidFill>
                <a:cs typeface="Comic Sans MS" pitchFamily="18" charset="0"/>
              </a:rPr>
              <a:t>&amp;</a:t>
            </a:r>
            <a:r>
              <a:rPr lang="en-US" altLang="zh-CN" sz="1600" dirty="0">
                <a:cs typeface="Times New Roman" pitchFamily="18" charset="0"/>
              </a:rPr>
              <a:t>  </a:t>
            </a:r>
            <a:r>
              <a:rPr lang="en-US" altLang="zh-CN" sz="1600" dirty="0">
                <a:solidFill>
                  <a:srgbClr val="000000"/>
                </a:solidFill>
                <a:cs typeface="Comic Sans MS" pitchFamily="18" charset="0"/>
              </a:rPr>
              <a:t>association</a:t>
            </a:r>
            <a:r>
              <a:rPr lang="en-US" altLang="zh-CN" sz="1600" dirty="0">
                <a:cs typeface="Times New Roman" pitchFamily="18" charset="0"/>
              </a:rPr>
              <a:t>  </a:t>
            </a:r>
            <a:r>
              <a:rPr lang="en-US" altLang="zh-CN" sz="1600" dirty="0">
                <a:solidFill>
                  <a:srgbClr val="000000"/>
                </a:solidFill>
                <a:cs typeface="Comic Sans MS" pitchFamily="18" charset="0"/>
              </a:rPr>
              <a:t>of</a:t>
            </a:r>
            <a:r>
              <a:rPr lang="en-US" altLang="zh-CN" sz="1600" dirty="0">
                <a:cs typeface="Times New Roman" pitchFamily="18" charset="0"/>
              </a:rPr>
              <a:t>  </a:t>
            </a:r>
            <a:r>
              <a:rPr lang="en-US" altLang="zh-CN" sz="1600" dirty="0" smtClean="0">
                <a:solidFill>
                  <a:srgbClr val="000000"/>
                </a:solidFill>
                <a:cs typeface="Comic Sans MS" pitchFamily="18" charset="0"/>
              </a:rPr>
              <a:t>sensory information</a:t>
            </a:r>
            <a:endParaRPr lang="en-US" altLang="zh-CN" sz="1600" dirty="0">
              <a:solidFill>
                <a:srgbClr val="000000"/>
              </a:solidFill>
              <a:cs typeface="Comic Sans M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46074" y="4077072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3906388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08" y="118064"/>
            <a:ext cx="10969943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Parietal lobe “cortical regions “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17</a:t>
            </a:fld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56" y="1988840"/>
            <a:ext cx="4209395" cy="3816424"/>
          </a:xfr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9338090"/>
              </p:ext>
            </p:extLst>
          </p:nvPr>
        </p:nvGraphicFramePr>
        <p:xfrm>
          <a:off x="630008" y="1442089"/>
          <a:ext cx="6358994" cy="4580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5-Point Star 21"/>
          <p:cNvSpPr/>
          <p:nvPr/>
        </p:nvSpPr>
        <p:spPr>
          <a:xfrm>
            <a:off x="9046740" y="3516483"/>
            <a:ext cx="216024" cy="216024"/>
          </a:xfrm>
          <a:prstGeom prst="star5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38828" y="2996952"/>
            <a:ext cx="216024" cy="216024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8984751" y="4797152"/>
            <a:ext cx="216024" cy="216024"/>
          </a:xfrm>
          <a:prstGeom prst="star5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4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Occipital lobe 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object 3"/>
          <p:cNvSpPr txBox="1">
            <a:spLocks noGrp="1"/>
          </p:cNvSpPr>
          <p:nvPr>
            <p:ph sz="quarter" idx="1"/>
          </p:nvPr>
        </p:nvSpPr>
        <p:spPr>
          <a:xfrm>
            <a:off x="607214" y="1219200"/>
            <a:ext cx="10972189" cy="547650"/>
          </a:xfrm>
          <a:prstGeom prst="rect">
            <a:avLst/>
          </a:prstGeom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298451" indent="-285750">
              <a:lnSpc>
                <a:spcPts val="2390"/>
              </a:lnSpc>
              <a:buClr>
                <a:srgbClr val="940003"/>
              </a:buClr>
              <a:buSzPct val="66666"/>
              <a:tabLst>
                <a:tab pos="269240" algn="l"/>
              </a:tabLst>
            </a:pPr>
            <a:r>
              <a:rPr sz="1600" dirty="0"/>
              <a:t>The Occipital Lobe of</a:t>
            </a:r>
            <a:r>
              <a:rPr sz="1600" spc="-135" dirty="0"/>
              <a:t> </a:t>
            </a:r>
            <a:r>
              <a:rPr sz="1600" spc="-5" dirty="0" smtClean="0"/>
              <a:t>the</a:t>
            </a:r>
            <a:r>
              <a:rPr lang="en-US" sz="1600" dirty="0"/>
              <a:t> </a:t>
            </a:r>
            <a:r>
              <a:rPr sz="1600" spc="-5" dirty="0" smtClean="0"/>
              <a:t>Brain </a:t>
            </a:r>
            <a:r>
              <a:rPr sz="1600" spc="-5" dirty="0"/>
              <a:t>is </a:t>
            </a:r>
            <a:r>
              <a:rPr sz="1600" dirty="0"/>
              <a:t>located </a:t>
            </a:r>
            <a:r>
              <a:rPr sz="1600" spc="-5" dirty="0"/>
              <a:t>deep </a:t>
            </a:r>
            <a:r>
              <a:rPr sz="1600" spc="-5" dirty="0" smtClean="0"/>
              <a:t>to </a:t>
            </a:r>
            <a:r>
              <a:rPr sz="1600" spc="-5" dirty="0"/>
              <a:t>the </a:t>
            </a:r>
            <a:r>
              <a:rPr sz="1600" dirty="0"/>
              <a:t>Occipital </a:t>
            </a:r>
            <a:r>
              <a:rPr sz="1600" spc="-5" dirty="0"/>
              <a:t>Bone </a:t>
            </a:r>
            <a:r>
              <a:rPr sz="1600" dirty="0"/>
              <a:t>of</a:t>
            </a:r>
            <a:r>
              <a:rPr sz="1600" spc="-114" dirty="0"/>
              <a:t> </a:t>
            </a:r>
            <a:r>
              <a:rPr sz="1600" dirty="0"/>
              <a:t>the  </a:t>
            </a:r>
            <a:r>
              <a:rPr sz="1600" spc="-5" dirty="0"/>
              <a:t>Skull</a:t>
            </a:r>
            <a:r>
              <a:rPr sz="1600" spc="-5" dirty="0" smtClean="0">
                <a:latin typeface="Lucida Sans Unicode"/>
                <a:cs typeface="Lucida Sans Unicode"/>
              </a:rPr>
              <a:t>.</a:t>
            </a:r>
            <a:endParaRPr lang="en-US" sz="1600" spc="-5" dirty="0" smtClean="0">
              <a:latin typeface="Lucida Sans Unicode"/>
              <a:cs typeface="Lucida Sans Unicode"/>
            </a:endParaRPr>
          </a:p>
          <a:p>
            <a:pPr marR="65405">
              <a:lnSpc>
                <a:spcPct val="86800"/>
              </a:lnSpc>
              <a:spcBef>
                <a:spcPts val="235"/>
              </a:spcBef>
              <a:buClr>
                <a:srgbClr val="C00000"/>
              </a:buClr>
            </a:pPr>
            <a:r>
              <a:rPr lang="en-GB" sz="1600" dirty="0">
                <a:cs typeface="Lucida Sans Unicode"/>
              </a:rPr>
              <a:t>Its primary function is the  processing, integration</a:t>
            </a:r>
            <a:r>
              <a:rPr lang="en-GB" sz="1600" dirty="0" smtClean="0">
                <a:cs typeface="Lucida Sans Unicode"/>
              </a:rPr>
              <a:t>, </a:t>
            </a:r>
            <a:r>
              <a:rPr lang="en-GB" sz="1600" dirty="0">
                <a:cs typeface="Lucida Sans Unicode"/>
              </a:rPr>
              <a:t>interpretation, etc. of </a:t>
            </a:r>
            <a:r>
              <a:rPr lang="en-GB" sz="1600" dirty="0" smtClean="0">
                <a:cs typeface="Lucida Sans Unicode"/>
              </a:rPr>
              <a:t> VISION and </a:t>
            </a:r>
            <a:r>
              <a:rPr lang="en-GB" sz="1600" dirty="0">
                <a:cs typeface="Lucida Sans Unicode"/>
              </a:rPr>
              <a:t>visual stimuli</a:t>
            </a:r>
            <a:r>
              <a:rPr lang="en-GB" sz="1600" dirty="0" smtClean="0">
                <a:cs typeface="Lucida Sans Unicode"/>
              </a:rPr>
              <a:t>.</a:t>
            </a:r>
            <a:endParaRPr lang="en-GB" sz="1600" dirty="0">
              <a:cs typeface="Lucida Sans Unicode"/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87" y="2434404"/>
            <a:ext cx="5657887" cy="3613336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4" idx="1"/>
          </p:cNvCxnSpPr>
          <p:nvPr/>
        </p:nvCxnSpPr>
        <p:spPr>
          <a:xfrm flipH="1">
            <a:off x="8614692" y="4581128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</p:cNvCxnSpPr>
          <p:nvPr/>
        </p:nvCxnSpPr>
        <p:spPr>
          <a:xfrm>
            <a:off x="3150622" y="4790873"/>
            <a:ext cx="4815998" cy="62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406780" y="3842464"/>
            <a:ext cx="244827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cs typeface="Comic Sans MS"/>
              </a:rPr>
              <a:t>Primary Visual </a:t>
            </a:r>
            <a:r>
              <a:rPr lang="en-US" sz="1600" b="1" spc="-5" dirty="0">
                <a:solidFill>
                  <a:schemeClr val="tx1"/>
                </a:solidFill>
                <a:cs typeface="Comic Sans MS"/>
              </a:rPr>
              <a:t>Cortex </a:t>
            </a:r>
            <a:r>
              <a:rPr lang="en-US" sz="1600" dirty="0">
                <a:solidFill>
                  <a:schemeClr val="tx1"/>
                </a:solidFill>
                <a:cs typeface="Comic Sans MS"/>
              </a:rPr>
              <a:t>This </a:t>
            </a:r>
            <a:r>
              <a:rPr lang="en-US" sz="1600" spc="-5" dirty="0">
                <a:solidFill>
                  <a:schemeClr val="tx1"/>
                </a:solidFill>
                <a:cs typeface="Comic Sans MS"/>
              </a:rPr>
              <a:t>is the</a:t>
            </a:r>
            <a:r>
              <a:rPr lang="en-US" sz="1600" spc="-365" dirty="0">
                <a:solidFill>
                  <a:schemeClr val="tx1"/>
                </a:solidFill>
                <a:cs typeface="Comic Sans MS"/>
              </a:rPr>
              <a:t>  </a:t>
            </a:r>
            <a:r>
              <a:rPr lang="en-US" sz="1600" dirty="0">
                <a:solidFill>
                  <a:schemeClr val="tx1"/>
                </a:solidFill>
                <a:cs typeface="Comic Sans MS"/>
              </a:rPr>
              <a:t>primary </a:t>
            </a:r>
            <a:r>
              <a:rPr lang="en-US" sz="1600" spc="-5" dirty="0">
                <a:solidFill>
                  <a:schemeClr val="tx1"/>
                </a:solidFill>
                <a:cs typeface="Comic Sans MS"/>
              </a:rPr>
              <a:t>area </a:t>
            </a:r>
            <a:r>
              <a:rPr lang="en-US" sz="1600" dirty="0">
                <a:solidFill>
                  <a:schemeClr val="tx1"/>
                </a:solidFill>
                <a:cs typeface="Comic Sans MS"/>
              </a:rPr>
              <a:t>of </a:t>
            </a:r>
            <a:r>
              <a:rPr lang="en-US" sz="1600" spc="-5" dirty="0">
                <a:solidFill>
                  <a:schemeClr val="tx1"/>
                </a:solidFill>
                <a:cs typeface="Comic Sans MS"/>
              </a:rPr>
              <a:t>the brain responsible for </a:t>
            </a:r>
            <a:r>
              <a:rPr lang="en-US" sz="1600" dirty="0">
                <a:solidFill>
                  <a:schemeClr val="tx1"/>
                </a:solidFill>
                <a:cs typeface="Comic Sans MS"/>
              </a:rPr>
              <a:t>sight-</a:t>
            </a:r>
            <a:r>
              <a:rPr lang="en-US" sz="1600" spc="-5" dirty="0">
                <a:solidFill>
                  <a:schemeClr val="tx1"/>
                </a:solidFill>
                <a:cs typeface="Comic Sans MS"/>
              </a:rPr>
              <a:t>recognition </a:t>
            </a:r>
            <a:r>
              <a:rPr lang="en-US" sz="1600" dirty="0">
                <a:solidFill>
                  <a:schemeClr val="tx1"/>
                </a:solidFill>
                <a:cs typeface="Comic Sans MS"/>
              </a:rPr>
              <a:t>of size, color, light, motion,  </a:t>
            </a:r>
            <a:r>
              <a:rPr lang="en-US" sz="1600" spc="-5" dirty="0">
                <a:solidFill>
                  <a:schemeClr val="tx1"/>
                </a:solidFill>
                <a:cs typeface="Comic Sans MS"/>
              </a:rPr>
              <a:t>dimensions,</a:t>
            </a:r>
            <a:r>
              <a:rPr lang="en-US" sz="1600" spc="-75" dirty="0">
                <a:solidFill>
                  <a:schemeClr val="tx1"/>
                </a:solidFill>
                <a:cs typeface="Comic Sans MS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Comic Sans MS"/>
              </a:rPr>
              <a:t>etc</a:t>
            </a:r>
            <a:r>
              <a:rPr lang="en-US" sz="1600" dirty="0" smtClean="0">
                <a:solidFill>
                  <a:schemeClr val="tx1"/>
                </a:solidFill>
                <a:cs typeface="Comic Sans MS"/>
              </a:rPr>
              <a:t>.</a:t>
            </a:r>
            <a:endParaRPr lang="en-US" sz="1600" dirty="0">
              <a:solidFill>
                <a:schemeClr val="tx1"/>
              </a:solidFill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214" y="4241072"/>
            <a:ext cx="2543408" cy="109960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cs typeface="Comic Sans MS"/>
              </a:rPr>
              <a:t>Visual </a:t>
            </a:r>
            <a:r>
              <a:rPr lang="en-US" sz="1600" b="1" spc="-5" dirty="0">
                <a:solidFill>
                  <a:schemeClr val="tx1"/>
                </a:solidFill>
                <a:cs typeface="Comic Sans MS"/>
              </a:rPr>
              <a:t>Association </a:t>
            </a:r>
            <a:r>
              <a:rPr lang="en-US" sz="1600" b="1" spc="-5" dirty="0" smtClean="0">
                <a:solidFill>
                  <a:schemeClr val="tx1"/>
                </a:solidFill>
                <a:cs typeface="Comic Sans MS"/>
              </a:rPr>
              <a:t>Area</a:t>
            </a:r>
            <a:r>
              <a:rPr lang="en-US" sz="1600" dirty="0" smtClean="0">
                <a:solidFill>
                  <a:schemeClr val="tx1"/>
                </a:solidFill>
                <a:cs typeface="Comic Sans MS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Comic Sans MS"/>
              </a:rPr>
              <a:t>Interprets </a:t>
            </a:r>
            <a:r>
              <a:rPr lang="en-US" sz="1600" dirty="0" smtClean="0">
                <a:solidFill>
                  <a:schemeClr val="tx1"/>
                </a:solidFill>
                <a:cs typeface="Comic Sans MS"/>
              </a:rPr>
              <a:t>information </a:t>
            </a:r>
            <a:r>
              <a:rPr lang="en-US" sz="1600" dirty="0">
                <a:solidFill>
                  <a:schemeClr val="tx1"/>
                </a:solidFill>
                <a:cs typeface="Comic Sans MS"/>
              </a:rPr>
              <a:t>acquired </a:t>
            </a:r>
            <a:r>
              <a:rPr lang="en-US" sz="1600" spc="-5" dirty="0">
                <a:solidFill>
                  <a:schemeClr val="tx1"/>
                </a:solidFill>
                <a:cs typeface="Comic Sans MS"/>
              </a:rPr>
              <a:t>through the </a:t>
            </a:r>
            <a:r>
              <a:rPr lang="en-US" sz="1600" dirty="0" smtClean="0">
                <a:solidFill>
                  <a:schemeClr val="tx1"/>
                </a:solidFill>
                <a:cs typeface="Comic Sans MS"/>
              </a:rPr>
              <a:t>primary </a:t>
            </a:r>
            <a:r>
              <a:rPr lang="en-US" sz="1600" spc="-5" dirty="0">
                <a:solidFill>
                  <a:schemeClr val="tx1"/>
                </a:solidFill>
                <a:cs typeface="Comic Sans MS"/>
              </a:rPr>
              <a:t>visual</a:t>
            </a:r>
            <a:r>
              <a:rPr lang="en-US" sz="1600" spc="-45" dirty="0">
                <a:solidFill>
                  <a:schemeClr val="tx1"/>
                </a:solidFill>
                <a:cs typeface="Comic Sans MS"/>
              </a:rPr>
              <a:t> </a:t>
            </a:r>
            <a:r>
              <a:rPr lang="en-US" sz="1600" spc="-5" dirty="0">
                <a:solidFill>
                  <a:schemeClr val="tx1"/>
                </a:solidFill>
                <a:cs typeface="Comic Sans MS"/>
              </a:rPr>
              <a:t>cortex</a:t>
            </a:r>
            <a:r>
              <a:rPr lang="en-US" sz="1600" spc="-5" dirty="0" smtClean="0">
                <a:solidFill>
                  <a:schemeClr val="tx1"/>
                </a:solidFill>
                <a:cs typeface="Comic Sans MS"/>
              </a:rPr>
              <a:t>.</a:t>
            </a:r>
            <a:endParaRPr lang="en-US" sz="1600" dirty="0">
              <a:solidFill>
                <a:schemeClr val="tx1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596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Temporal lobe 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object 5"/>
          <p:cNvSpPr txBox="1"/>
          <p:nvPr/>
        </p:nvSpPr>
        <p:spPr>
          <a:xfrm>
            <a:off x="693811" y="1232233"/>
            <a:ext cx="10885591" cy="1854354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298450" marR="156210" indent="-285750">
              <a:lnSpc>
                <a:spcPts val="287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331470" algn="l"/>
              </a:tabLst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The Temporal Lobes are located on the sides  of the brain, deep to the Temporal Bones of  the skull. </a:t>
            </a:r>
            <a:endParaRPr lang="en-GB" sz="1600" dirty="0" smtClean="0">
              <a:solidFill>
                <a:schemeClr val="accent2">
                  <a:lumMod val="75000"/>
                </a:schemeClr>
              </a:solidFill>
              <a:cs typeface="Comic Sans MS"/>
            </a:endParaRPr>
          </a:p>
          <a:p>
            <a:pPr marL="298450" marR="156210" indent="-285750">
              <a:lnSpc>
                <a:spcPts val="287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331470" algn="l"/>
              </a:tabLst>
            </a:pPr>
            <a:endParaRPr lang="en-US" sz="1600" dirty="0" smtClean="0">
              <a:solidFill>
                <a:schemeClr val="accent2">
                  <a:lumMod val="75000"/>
                </a:schemeClr>
              </a:solidFill>
              <a:cs typeface="Comic Sans MS"/>
            </a:endParaRPr>
          </a:p>
          <a:p>
            <a:pPr marL="298450" marR="156210" indent="-285750">
              <a:lnSpc>
                <a:spcPts val="287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331470" algn="l"/>
              </a:tabLst>
            </a:pPr>
            <a:r>
              <a:rPr sz="1600" dirty="0" smtClean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They </a:t>
            </a:r>
            <a:r>
              <a:rPr sz="1600" dirty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play </a:t>
            </a:r>
            <a:r>
              <a:rPr sz="1600" spc="-5" dirty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an integral role</a:t>
            </a:r>
            <a:r>
              <a:rPr sz="1600" spc="-75" dirty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 </a:t>
            </a:r>
            <a:r>
              <a:rPr sz="1600" spc="-5" dirty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in  the following</a:t>
            </a:r>
            <a:r>
              <a:rPr sz="1600" spc="-30" dirty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 </a:t>
            </a:r>
            <a:r>
              <a:rPr sz="1600" spc="-5" dirty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functions</a:t>
            </a:r>
            <a:r>
              <a:rPr sz="1600" spc="-5" dirty="0" smtClean="0">
                <a:solidFill>
                  <a:schemeClr val="accent2">
                    <a:lumMod val="75000"/>
                  </a:schemeClr>
                </a:solidFill>
                <a:cs typeface="Comic Sans MS"/>
              </a:rPr>
              <a:t>:</a:t>
            </a:r>
            <a:endParaRPr sz="1600" dirty="0">
              <a:solidFill>
                <a:schemeClr val="accent2">
                  <a:lumMod val="75000"/>
                </a:schemeClr>
              </a:solidFill>
              <a:cs typeface="Times New Roman"/>
            </a:endParaRPr>
          </a:p>
          <a:p>
            <a:pPr marL="889000" indent="-342900">
              <a:lnSpc>
                <a:spcPct val="100000"/>
              </a:lnSpc>
              <a:buFont typeface="+mj-lt"/>
              <a:buAutoNum type="alphaUcPeriod"/>
            </a:pPr>
            <a:r>
              <a:rPr sz="1600" spc="-5" dirty="0" smtClean="0">
                <a:solidFill>
                  <a:schemeClr val="accent2"/>
                </a:solidFill>
                <a:cs typeface="Comic Sans MS"/>
              </a:rPr>
              <a:t>Hearing</a:t>
            </a:r>
            <a:r>
              <a:rPr lang="en-US" sz="1600" spc="-5" dirty="0" smtClean="0">
                <a:solidFill>
                  <a:schemeClr val="accent2"/>
                </a:solidFill>
                <a:cs typeface="Comic Sans MS"/>
              </a:rPr>
              <a:t>.</a:t>
            </a:r>
            <a:endParaRPr lang="en-US" sz="1600" dirty="0">
              <a:solidFill>
                <a:schemeClr val="accent2"/>
              </a:solidFill>
              <a:cs typeface="Comic Sans MS"/>
            </a:endParaRPr>
          </a:p>
          <a:p>
            <a:pPr marL="889000" indent="-342900">
              <a:lnSpc>
                <a:spcPct val="100000"/>
              </a:lnSpc>
              <a:buFont typeface="+mj-lt"/>
              <a:buAutoNum type="alphaUcPeriod"/>
            </a:pPr>
            <a:r>
              <a:rPr sz="1600" spc="-5" dirty="0" smtClean="0">
                <a:solidFill>
                  <a:schemeClr val="accent2"/>
                </a:solidFill>
                <a:cs typeface="Comic Sans MS"/>
              </a:rPr>
              <a:t>Organization/Comprehensi</a:t>
            </a:r>
            <a:r>
              <a:rPr lang="en-US" sz="1600" spc="-5" dirty="0" smtClean="0">
                <a:solidFill>
                  <a:schemeClr val="accent2"/>
                </a:solidFill>
                <a:cs typeface="Comic Sans MS"/>
              </a:rPr>
              <a:t>n</a:t>
            </a:r>
            <a:r>
              <a:rPr sz="1600" spc="-5" dirty="0" smtClean="0">
                <a:solidFill>
                  <a:schemeClr val="accent2"/>
                </a:solidFill>
                <a:cs typeface="Comic Sans MS"/>
              </a:rPr>
              <a:t>  </a:t>
            </a:r>
            <a:r>
              <a:rPr sz="1600" dirty="0" smtClean="0">
                <a:solidFill>
                  <a:schemeClr val="accent2"/>
                </a:solidFill>
                <a:cs typeface="Comic Sans MS"/>
              </a:rPr>
              <a:t>of</a:t>
            </a:r>
            <a:r>
              <a:rPr sz="1600" spc="30" dirty="0" smtClean="0">
                <a:solidFill>
                  <a:schemeClr val="accent2"/>
                </a:solidFill>
                <a:cs typeface="Comic Sans MS"/>
              </a:rPr>
              <a:t> </a:t>
            </a:r>
            <a:r>
              <a:rPr sz="1600" dirty="0" smtClean="0">
                <a:solidFill>
                  <a:schemeClr val="accent2"/>
                </a:solidFill>
                <a:cs typeface="Comic Sans MS"/>
              </a:rPr>
              <a:t>language</a:t>
            </a:r>
            <a:endParaRPr lang="en-US" sz="1600" dirty="0" smtClean="0">
              <a:solidFill>
                <a:schemeClr val="accent2"/>
              </a:solidFill>
              <a:cs typeface="Comic Sans MS"/>
            </a:endParaRPr>
          </a:p>
          <a:p>
            <a:pPr marL="889000" indent="-342900">
              <a:lnSpc>
                <a:spcPct val="100000"/>
              </a:lnSpc>
              <a:buFont typeface="+mj-lt"/>
              <a:buAutoNum type="alphaUcPeriod"/>
            </a:pPr>
            <a:r>
              <a:rPr sz="1600" spc="-5" dirty="0" smtClean="0">
                <a:solidFill>
                  <a:schemeClr val="accent2"/>
                </a:solidFill>
                <a:cs typeface="Comic Sans MS"/>
              </a:rPr>
              <a:t>Information </a:t>
            </a:r>
            <a:r>
              <a:rPr sz="1600" spc="-10" dirty="0" smtClean="0">
                <a:solidFill>
                  <a:schemeClr val="accent2"/>
                </a:solidFill>
                <a:cs typeface="Comic Sans MS"/>
              </a:rPr>
              <a:t>Retrieval</a:t>
            </a:r>
            <a:r>
              <a:rPr lang="en-US" sz="1600" dirty="0">
                <a:solidFill>
                  <a:schemeClr val="accent2"/>
                </a:solidFill>
                <a:cs typeface="Comic Sans MS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cs typeface="Comic Sans MS"/>
              </a:rPr>
              <a:t>(</a:t>
            </a:r>
            <a:r>
              <a:rPr sz="1600" spc="-5" dirty="0" smtClean="0">
                <a:solidFill>
                  <a:schemeClr val="accent2"/>
                </a:solidFill>
                <a:cs typeface="Comic Sans MS"/>
              </a:rPr>
              <a:t>Memory </a:t>
            </a:r>
            <a:r>
              <a:rPr sz="1600" dirty="0">
                <a:solidFill>
                  <a:schemeClr val="accent2"/>
                </a:solidFill>
                <a:cs typeface="Comic Sans MS"/>
              </a:rPr>
              <a:t>and </a:t>
            </a:r>
            <a:r>
              <a:rPr sz="1600" spc="-5" dirty="0">
                <a:solidFill>
                  <a:schemeClr val="accent2"/>
                </a:solidFill>
                <a:cs typeface="Comic Sans MS"/>
              </a:rPr>
              <a:t>Memory</a:t>
            </a:r>
            <a:r>
              <a:rPr sz="1600" spc="-60" dirty="0">
                <a:solidFill>
                  <a:schemeClr val="accent2"/>
                </a:solidFill>
                <a:cs typeface="Comic Sans MS"/>
              </a:rPr>
              <a:t> </a:t>
            </a:r>
            <a:r>
              <a:rPr sz="1600" dirty="0" smtClean="0">
                <a:solidFill>
                  <a:schemeClr val="accent2"/>
                </a:solidFill>
                <a:cs typeface="Comic Sans MS"/>
              </a:rPr>
              <a:t>Formation</a:t>
            </a:r>
            <a:r>
              <a:rPr lang="en-US" sz="1600" dirty="0" smtClean="0">
                <a:solidFill>
                  <a:schemeClr val="accent2"/>
                </a:solidFill>
                <a:cs typeface="Comic Sans MS"/>
              </a:rPr>
              <a:t>)</a:t>
            </a:r>
            <a:endParaRPr sz="1600" dirty="0">
              <a:solidFill>
                <a:schemeClr val="accent2"/>
              </a:solidFill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421" y="3531370"/>
            <a:ext cx="3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Temporal lobe cortical regions 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3811" y="5677929"/>
            <a:ext cx="10762733" cy="5847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GB" sz="1600" dirty="0" smtClean="0"/>
              <a:t> The temporal lobe contain centres for hearing , taste , contribute to smell  perception  and </a:t>
            </a:r>
          </a:p>
          <a:p>
            <a:r>
              <a:rPr lang="en-GB" sz="1600" dirty="0" smtClean="0"/>
              <a:t>Essential for memory  function .</a:t>
            </a: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707858" y="5686505"/>
            <a:ext cx="2748686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460" y="4106239"/>
            <a:ext cx="3096344" cy="1196876"/>
          </a:xfrm>
          <a:prstGeom prst="rect">
            <a:avLst/>
          </a:prstGeom>
          <a:ln>
            <a:solidFill>
              <a:srgbClr val="D6BC2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Primary auditory cortex</a:t>
            </a:r>
          </a:p>
          <a:p>
            <a:pPr lvl="0"/>
            <a:r>
              <a:rPr lang="en-US" sz="1400" dirty="0">
                <a:solidFill>
                  <a:schemeClr val="tx1"/>
                </a:solidFill>
              </a:rPr>
              <a:t> Responsible for hearing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3919" y="4106239"/>
            <a:ext cx="3096344" cy="1196876"/>
          </a:xfrm>
          <a:prstGeom prst="rect">
            <a:avLst/>
          </a:prstGeom>
          <a:ln>
            <a:solidFill>
              <a:srgbClr val="929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Primary olfactory cortex </a:t>
            </a:r>
            <a:endParaRPr lang="en-GB" sz="1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Interprets the sense  of smell once it reaches the cortex via the olfactory  bulbs. (Not visible on the superficial cortex</a:t>
            </a:r>
            <a:r>
              <a:rPr lang="en-GB" sz="1400" dirty="0" smtClean="0">
                <a:solidFill>
                  <a:schemeClr val="tx1"/>
                </a:solidFill>
              </a:rPr>
              <a:t>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8379" y="4106240"/>
            <a:ext cx="3122041" cy="1196876"/>
          </a:xfrm>
          <a:prstGeom prst="rect">
            <a:avLst/>
          </a:prstGeom>
          <a:ln>
            <a:solidFill>
              <a:srgbClr val="FF7E7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GB" sz="1400" b="1" dirty="0">
                <a:solidFill>
                  <a:schemeClr val="accent2">
                    <a:lumMod val="75000"/>
                  </a:schemeClr>
                </a:solidFill>
              </a:rPr>
              <a:t>Wernicke’s </a:t>
            </a:r>
            <a:r>
              <a:rPr lang="en-GB" sz="1400" b="1" dirty="0" smtClean="0">
                <a:solidFill>
                  <a:schemeClr val="accent2">
                    <a:lumMod val="75000"/>
                  </a:schemeClr>
                </a:solidFill>
              </a:rPr>
              <a:t>Area</a:t>
            </a:r>
          </a:p>
          <a:p>
            <a:pPr lvl="0"/>
            <a:r>
              <a:rPr lang="en-GB" sz="1400" dirty="0" smtClean="0">
                <a:solidFill>
                  <a:schemeClr val="tx1"/>
                </a:solidFill>
              </a:rPr>
              <a:t>Language comprehension.</a:t>
            </a:r>
          </a:p>
          <a:p>
            <a:pPr lvl="0"/>
            <a:r>
              <a:rPr lang="en-GB" sz="1400" dirty="0" smtClean="0">
                <a:solidFill>
                  <a:schemeClr val="tx1"/>
                </a:solidFill>
              </a:rPr>
              <a:t>Located  </a:t>
            </a:r>
            <a:r>
              <a:rPr lang="en-GB" sz="1400" dirty="0">
                <a:solidFill>
                  <a:schemeClr val="tx1"/>
                </a:solidFill>
              </a:rPr>
              <a:t>on the Left Temporal Lobe</a:t>
            </a: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54" y="1718193"/>
            <a:ext cx="4351966" cy="22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2279962" y="395917"/>
            <a:ext cx="7443889" cy="89563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9FB8CD">
                    <a:lumMod val="75000"/>
                  </a:srgbClr>
                </a:solidFill>
                <a:latin typeface="Arial Black" panose="020B0A04020102020204" pitchFamily="34" charset="0"/>
              </a:rPr>
              <a:t>Function of Cerebral </a:t>
            </a:r>
            <a:r>
              <a:rPr lang="en-US" sz="2800" b="1" dirty="0">
                <a:solidFill>
                  <a:srgbClr val="9FB8CD">
                    <a:lumMod val="75000"/>
                  </a:srgbClr>
                </a:solidFill>
                <a:latin typeface="Arial Black" panose="020B0A04020102020204" pitchFamily="34" charset="0"/>
              </a:rPr>
              <a:t>hemisphere 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837828" y="1698622"/>
            <a:ext cx="10289916" cy="4250658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Objectives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lvl="0"/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dirty="0">
                <a:solidFill>
                  <a:schemeClr val="tx2"/>
                </a:solidFill>
              </a:rPr>
              <a:t>1- </a:t>
            </a:r>
            <a:r>
              <a:rPr lang="en-GB" dirty="0">
                <a:solidFill>
                  <a:schemeClr val="tx2"/>
                </a:solidFill>
              </a:rPr>
              <a:t>Students will be able to describe the  general structure of the 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Cerebrum and  Cerebral Cortex.</a:t>
            </a:r>
          </a:p>
          <a:p>
            <a:pPr lvl="0"/>
            <a:endParaRPr lang="en-GB" dirty="0">
              <a:solidFill>
                <a:schemeClr val="tx2"/>
              </a:solidFill>
            </a:endParaRPr>
          </a:p>
          <a:p>
            <a:pPr lvl="0"/>
            <a:r>
              <a:rPr lang="en-GB" dirty="0">
                <a:solidFill>
                  <a:schemeClr val="tx2"/>
                </a:solidFill>
              </a:rPr>
              <a:t>2- Students will be able to identify the Cerebrum, the  Lobes of	the Brain, the Cerebral Cortex, and its  major regions/divisions.</a:t>
            </a:r>
          </a:p>
          <a:p>
            <a:pPr lvl="0"/>
            <a:endParaRPr lang="en-GB" dirty="0">
              <a:solidFill>
                <a:schemeClr val="tx2"/>
              </a:solidFill>
            </a:endParaRPr>
          </a:p>
          <a:p>
            <a:pPr lvl="0"/>
            <a:r>
              <a:rPr lang="en-GB" dirty="0">
                <a:solidFill>
                  <a:schemeClr val="tx2"/>
                </a:solidFill>
              </a:rPr>
              <a:t>3- Students will be able to describe the primary  functions of the Lobes and the Cortical Regions of the  Brain</a:t>
            </a:r>
            <a:r>
              <a:rPr lang="en-GB" dirty="0" smtClean="0">
                <a:solidFill>
                  <a:schemeClr val="tx2"/>
                </a:solidFill>
              </a:rPr>
              <a:t>.</a:t>
            </a:r>
          </a:p>
          <a:p>
            <a:pPr lvl="0"/>
            <a:endParaRPr lang="en-GB" dirty="0">
              <a:solidFill>
                <a:schemeClr val="tx2"/>
              </a:solidFill>
            </a:endParaRPr>
          </a:p>
          <a:p>
            <a:pPr lvl="0"/>
            <a:endParaRPr lang="en-GB" dirty="0" smtClean="0">
              <a:solidFill>
                <a:schemeClr val="tx2"/>
              </a:solidFill>
            </a:endParaRPr>
          </a:p>
          <a:p>
            <a:pPr lvl="0"/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-14886"/>
            <a:ext cx="108830" cy="6856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1" name="Rectangle 10"/>
          <p:cNvSpPr/>
          <p:nvPr/>
        </p:nvSpPr>
        <p:spPr>
          <a:xfrm>
            <a:off x="12082932" y="-14886"/>
            <a:ext cx="108830" cy="6856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2" name="Rectangle 11"/>
          <p:cNvSpPr/>
          <p:nvPr/>
        </p:nvSpPr>
        <p:spPr>
          <a:xfrm>
            <a:off x="108829" y="6748278"/>
            <a:ext cx="11974103" cy="93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3" name="Rectangle 12"/>
          <p:cNvSpPr/>
          <p:nvPr/>
        </p:nvSpPr>
        <p:spPr>
          <a:xfrm>
            <a:off x="108829" y="893"/>
            <a:ext cx="11974103" cy="93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4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Cont.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98451" indent="-285750">
              <a:buClr>
                <a:schemeClr val="accent2">
                  <a:lumMod val="75000"/>
                </a:schemeClr>
              </a:buClr>
              <a:buSzPct val="67857"/>
              <a:tabLst>
                <a:tab pos="269240" algn="l"/>
              </a:tabLst>
            </a:pPr>
            <a:r>
              <a:rPr lang="en-GB" sz="1800" spc="-5" dirty="0" smtClean="0">
                <a:solidFill>
                  <a:schemeClr val="accent2">
                    <a:lumMod val="75000"/>
                  </a:schemeClr>
                </a:solidFill>
              </a:rPr>
              <a:t>Lesion in the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temporal lobe cortical regions </a:t>
            </a:r>
            <a:r>
              <a:rPr lang="en-GB" sz="1800" spc="-5" dirty="0" smtClean="0">
                <a:solidFill>
                  <a:schemeClr val="accent2">
                    <a:lumMod val="75000"/>
                  </a:schemeClr>
                </a:solidFill>
              </a:rPr>
              <a:t> may lead</a:t>
            </a:r>
            <a:r>
              <a:rPr lang="en-GB" sz="1800" spc="11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800" dirty="0" smtClean="0">
                <a:solidFill>
                  <a:schemeClr val="accent2">
                    <a:lumMod val="75000"/>
                  </a:schemeClr>
                </a:solidFill>
              </a:rPr>
              <a:t>to:</a:t>
            </a:r>
          </a:p>
          <a:p>
            <a:pPr marL="298451" indent="-285750" defTabSz="914400">
              <a:buClr>
                <a:srgbClr val="940003"/>
              </a:buClr>
              <a:buSzPct val="67857"/>
              <a:buFont typeface="Wingdings" panose="05000000000000000000" pitchFamily="2" charset="2"/>
              <a:buChar char="q"/>
              <a:tabLst>
                <a:tab pos="269240" algn="l"/>
              </a:tabLst>
            </a:pPr>
            <a:endParaRPr lang="en-GB" sz="18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defTabSz="914400">
              <a:buClr>
                <a:srgbClr val="940003"/>
              </a:buClr>
              <a:buSzPct val="67857"/>
              <a:buNone/>
              <a:tabLst>
                <a:tab pos="269240" algn="l"/>
              </a:tabLst>
            </a:pPr>
            <a:r>
              <a:rPr lang="en-GB" sz="1800" dirty="0" smtClean="0">
                <a:solidFill>
                  <a:schemeClr val="accent2"/>
                </a:solidFill>
              </a:rPr>
              <a:t>1. Wernicke’s </a:t>
            </a:r>
            <a:r>
              <a:rPr lang="en-GB" sz="1800" dirty="0">
                <a:solidFill>
                  <a:schemeClr val="accent2"/>
                </a:solidFill>
              </a:rPr>
              <a:t>Aphasia : </a:t>
            </a:r>
          </a:p>
          <a:p>
            <a:pPr marL="12701" defTabSz="914400">
              <a:buClr>
                <a:srgbClr val="940003"/>
              </a:buClr>
              <a:buSzPct val="67857"/>
              <a:tabLst>
                <a:tab pos="269240" algn="l"/>
              </a:tabLst>
            </a:pPr>
            <a:r>
              <a:rPr lang="en-GB" sz="1800" dirty="0"/>
              <a:t>Language comprehension is inhibited. Words </a:t>
            </a:r>
            <a:endParaRPr lang="en-GB" sz="1800" dirty="0" smtClean="0"/>
          </a:p>
          <a:p>
            <a:pPr marL="0" indent="0" defTabSz="914400">
              <a:buClr>
                <a:srgbClr val="940003"/>
              </a:buClr>
              <a:buSzPct val="67857"/>
              <a:buNone/>
              <a:tabLst>
                <a:tab pos="269240" algn="l"/>
              </a:tabLst>
            </a:pPr>
            <a:r>
              <a:rPr lang="en-GB" sz="1800" dirty="0"/>
              <a:t> </a:t>
            </a:r>
            <a:r>
              <a:rPr lang="en-GB" sz="1800" dirty="0" smtClean="0"/>
              <a:t>    and </a:t>
            </a:r>
            <a:r>
              <a:rPr lang="en-GB" sz="1800" dirty="0"/>
              <a:t>sentences are not clearly  understood, and </a:t>
            </a:r>
            <a:endParaRPr lang="en-GB" sz="1800" dirty="0" smtClean="0"/>
          </a:p>
          <a:p>
            <a:pPr marL="0" indent="0" defTabSz="914400">
              <a:buClr>
                <a:srgbClr val="940003"/>
              </a:buClr>
              <a:buSzPct val="67857"/>
              <a:buNone/>
              <a:tabLst>
                <a:tab pos="269240" algn="l"/>
              </a:tabLst>
            </a:pPr>
            <a:r>
              <a:rPr lang="en-GB" sz="1800" dirty="0"/>
              <a:t> </a:t>
            </a:r>
            <a:r>
              <a:rPr lang="en-GB" sz="1800" dirty="0" smtClean="0"/>
              <a:t>    sentence </a:t>
            </a:r>
            <a:r>
              <a:rPr lang="en-GB" sz="1800" dirty="0"/>
              <a:t>formation may be  inhibited or </a:t>
            </a:r>
            <a:endParaRPr lang="en-GB" sz="1800" dirty="0" smtClean="0"/>
          </a:p>
          <a:p>
            <a:pPr marL="0" indent="0" defTabSz="914400">
              <a:buClr>
                <a:srgbClr val="940003"/>
              </a:buClr>
              <a:buSzPct val="67857"/>
              <a:buNone/>
              <a:tabLst>
                <a:tab pos="269240" algn="l"/>
              </a:tabLst>
            </a:pPr>
            <a:r>
              <a:rPr lang="en-GB" sz="1800" dirty="0"/>
              <a:t> </a:t>
            </a:r>
            <a:r>
              <a:rPr lang="en-GB" sz="1800" dirty="0" smtClean="0"/>
              <a:t>    non-</a:t>
            </a:r>
            <a:r>
              <a:rPr lang="en-GB" sz="1800" dirty="0" err="1" smtClean="0"/>
              <a:t>sensical</a:t>
            </a:r>
            <a:r>
              <a:rPr lang="en-GB" sz="1800" dirty="0"/>
              <a:t>.</a:t>
            </a:r>
          </a:p>
          <a:p>
            <a:pPr marL="12701" defTabSz="914400">
              <a:buClr>
                <a:srgbClr val="940003"/>
              </a:buClr>
              <a:buSzPct val="67857"/>
              <a:tabLst>
                <a:tab pos="269240" algn="l"/>
              </a:tabLst>
            </a:pPr>
            <a:endParaRPr lang="en-GB" sz="1800" dirty="0"/>
          </a:p>
          <a:p>
            <a:pPr marL="0" indent="0" defTabSz="914400">
              <a:buClr>
                <a:srgbClr val="940003"/>
              </a:buClr>
              <a:buSzPct val="67857"/>
              <a:buNone/>
              <a:tabLst>
                <a:tab pos="269240" algn="l"/>
              </a:tabLst>
            </a:pPr>
            <a:r>
              <a:rPr lang="en-GB" sz="1800" dirty="0" smtClean="0">
                <a:solidFill>
                  <a:schemeClr val="accent2"/>
                </a:solidFill>
              </a:rPr>
              <a:t>2. Memory impairment</a:t>
            </a:r>
            <a:r>
              <a:rPr lang="en-GB" sz="1800" dirty="0">
                <a:solidFill>
                  <a:schemeClr val="accent2"/>
                </a:solidFill>
              </a:rPr>
              <a:t>:</a:t>
            </a:r>
            <a:endParaRPr lang="en-GB" sz="1800" dirty="0"/>
          </a:p>
          <a:p>
            <a:pPr marL="12701" defTabSz="914400">
              <a:buClr>
                <a:srgbClr val="940003"/>
              </a:buClr>
              <a:buSzPct val="67857"/>
              <a:tabLst>
                <a:tab pos="269240" algn="l"/>
              </a:tabLst>
            </a:pPr>
            <a:r>
              <a:rPr lang="en-GB" sz="1800" dirty="0"/>
              <a:t>can be associated with temporal lobe </a:t>
            </a:r>
            <a:r>
              <a:rPr lang="en-GB" sz="1800" dirty="0" smtClean="0"/>
              <a:t>epilepsy.</a:t>
            </a:r>
            <a:endParaRPr lang="en-GB" sz="1800" dirty="0"/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936" y="1772816"/>
            <a:ext cx="612446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12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Arcuate fasciculus 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55497" y="-1489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374" y="4250827"/>
            <a:ext cx="10969943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528693"/>
                </a:solidFill>
              </a:rPr>
              <a:t>Arcuate </a:t>
            </a:r>
            <a:r>
              <a:rPr lang="en-GB" sz="1800" dirty="0" smtClean="0">
                <a:solidFill>
                  <a:srgbClr val="528693"/>
                </a:solidFill>
              </a:rPr>
              <a:t>Fasciculus:</a:t>
            </a:r>
          </a:p>
          <a:p>
            <a:r>
              <a:rPr lang="en-GB" sz="1800" dirty="0" smtClean="0"/>
              <a:t>A </a:t>
            </a:r>
            <a:r>
              <a:rPr lang="en-GB" sz="1800" dirty="0"/>
              <a:t>white matter tract that </a:t>
            </a:r>
            <a:r>
              <a:rPr lang="en-GB" sz="1800" dirty="0" smtClean="0"/>
              <a:t>connects </a:t>
            </a:r>
            <a:r>
              <a:rPr lang="en-GB" sz="1800" dirty="0"/>
              <a:t>Broca’s </a:t>
            </a:r>
            <a:r>
              <a:rPr lang="en-GB" sz="1800" dirty="0" smtClean="0"/>
              <a:t> Area </a:t>
            </a:r>
            <a:r>
              <a:rPr lang="en-GB" sz="1800" dirty="0"/>
              <a:t>and Wernicke’s Area through the Temporal,  Parietal and Frontal </a:t>
            </a:r>
            <a:r>
              <a:rPr lang="en-GB" sz="1800" dirty="0" smtClean="0"/>
              <a:t>Lobes. Allows </a:t>
            </a:r>
            <a:r>
              <a:rPr lang="en-GB" sz="1800" dirty="0"/>
              <a:t>for coordinated</a:t>
            </a:r>
            <a:r>
              <a:rPr lang="en-GB" sz="1800" dirty="0" smtClean="0"/>
              <a:t>, </a:t>
            </a:r>
            <a:r>
              <a:rPr lang="en-GB" sz="1800" dirty="0"/>
              <a:t>comprehensible speech</a:t>
            </a:r>
            <a:r>
              <a:rPr lang="en-GB" sz="1800" dirty="0" smtClean="0"/>
              <a:t>. Damage results in “ conduction aphasia “</a:t>
            </a:r>
          </a:p>
          <a:p>
            <a:endParaRPr lang="en-GB" sz="1800" dirty="0" smtClean="0"/>
          </a:p>
          <a:p>
            <a:r>
              <a:rPr lang="en-GB" sz="1800" dirty="0">
                <a:solidFill>
                  <a:srgbClr val="528693"/>
                </a:solidFill>
              </a:rPr>
              <a:t>Conduction Aphasia : </a:t>
            </a:r>
            <a:endParaRPr lang="en-GB" sz="1800" dirty="0" smtClean="0">
              <a:solidFill>
                <a:srgbClr val="528693"/>
              </a:solidFill>
            </a:endParaRPr>
          </a:p>
          <a:p>
            <a:r>
              <a:rPr lang="en-GB" sz="1800" dirty="0" smtClean="0"/>
              <a:t>Where </a:t>
            </a:r>
            <a:r>
              <a:rPr lang="en-GB" sz="1800" dirty="0"/>
              <a:t>auditory comprehension  and speech articulation are preserved, but people find it  difficult to repeat heard speech</a:t>
            </a:r>
            <a:r>
              <a:rPr lang="en-GB" sz="1800" dirty="0" smtClean="0"/>
              <a:t>.</a:t>
            </a:r>
            <a:endParaRPr lang="en-GB" sz="1800" dirty="0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20" y="1246664"/>
            <a:ext cx="6408712" cy="300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612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Bookman Old Style" panose="02050604050505020204" pitchFamily="18" charset="0"/>
              </a:rPr>
              <a:t>Functional principle of cerebral hemisphere 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469900" marR="141605" indent="-4572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SzPct val="67857"/>
              <a:tabLst>
                <a:tab pos="622300" algn="l"/>
                <a:tab pos="622935" algn="l"/>
              </a:tabLst>
            </a:pPr>
            <a:r>
              <a:rPr lang="en-US" sz="1800" spc="-5" dirty="0">
                <a:latin typeface="Gill Sans MT" panose="020B0502020104020203" pitchFamily="34" charset="0"/>
                <a:cs typeface="Comic Sans MS"/>
              </a:rPr>
              <a:t>Each cerebral hemisphere receives sensory </a:t>
            </a:r>
            <a:r>
              <a:rPr lang="en-US" sz="1800" spc="-10" dirty="0">
                <a:latin typeface="Gill Sans MT" panose="020B0502020104020203" pitchFamily="34" charset="0"/>
                <a:cs typeface="Comic Sans MS"/>
              </a:rPr>
              <a:t>information from, </a:t>
            </a:r>
            <a:r>
              <a:rPr lang="en-US" sz="1800" spc="-5" dirty="0">
                <a:latin typeface="Gill Sans MT" panose="020B0502020104020203" pitchFamily="34" charset="0"/>
                <a:cs typeface="Comic Sans MS"/>
              </a:rPr>
              <a:t>and sends motor commands to, </a:t>
            </a:r>
            <a:r>
              <a:rPr lang="en-US" sz="1800" spc="-10" dirty="0">
                <a:latin typeface="Gill Sans MT" panose="020B0502020104020203" pitchFamily="34" charset="0"/>
                <a:cs typeface="Comic Sans MS"/>
              </a:rPr>
              <a:t>the </a:t>
            </a:r>
            <a:r>
              <a:rPr lang="en-US" sz="1800" u="heavy" spc="-5" dirty="0">
                <a:latin typeface="Gill Sans MT" panose="020B0502020104020203" pitchFamily="34" charset="0"/>
                <a:cs typeface="Comic Sans MS"/>
              </a:rPr>
              <a:t>opposite </a:t>
            </a:r>
            <a:r>
              <a:rPr lang="en-US" sz="1800" u="heavy" spc="-10" dirty="0">
                <a:latin typeface="Gill Sans MT" panose="020B0502020104020203" pitchFamily="34" charset="0"/>
                <a:cs typeface="Comic Sans MS"/>
              </a:rPr>
              <a:t>side </a:t>
            </a:r>
            <a:r>
              <a:rPr lang="en-US" sz="1800" u="heavy" spc="-5" dirty="0">
                <a:latin typeface="Gill Sans MT" panose="020B0502020104020203" pitchFamily="34" charset="0"/>
                <a:cs typeface="Comic Sans MS"/>
              </a:rPr>
              <a:t>of</a:t>
            </a:r>
            <a:r>
              <a:rPr lang="en-US" sz="1800" u="heavy" spc="114" dirty="0">
                <a:latin typeface="Gill Sans MT" panose="020B0502020104020203" pitchFamily="34" charset="0"/>
                <a:cs typeface="Comic Sans MS"/>
              </a:rPr>
              <a:t> </a:t>
            </a:r>
            <a:r>
              <a:rPr lang="en-US" sz="1800" u="heavy" spc="-10" dirty="0" smtClean="0">
                <a:latin typeface="Gill Sans MT" panose="020B0502020104020203" pitchFamily="34" charset="0"/>
                <a:cs typeface="Comic Sans MS"/>
              </a:rPr>
              <a:t>body.</a:t>
            </a:r>
            <a:endParaRPr lang="en-US" sz="1800" dirty="0">
              <a:latin typeface="Gill Sans MT" panose="020B0502020104020203" pitchFamily="34" charset="0"/>
              <a:cs typeface="Comic Sans MS"/>
            </a:endParaRPr>
          </a:p>
          <a:p>
            <a:pPr marL="469900" marR="1579245" indent="-457200" algn="just">
              <a:lnSpc>
                <a:spcPct val="150000"/>
              </a:lnSpc>
              <a:spcBef>
                <a:spcPts val="455"/>
              </a:spcBef>
              <a:buClr>
                <a:schemeClr val="accent2">
                  <a:lumMod val="75000"/>
                </a:schemeClr>
              </a:buClr>
              <a:buSzPct val="67857"/>
              <a:tabLst>
                <a:tab pos="622935" algn="l"/>
              </a:tabLst>
            </a:pPr>
            <a:r>
              <a:rPr lang="en-US" sz="1800" spc="-5" dirty="0">
                <a:latin typeface="Gill Sans MT" panose="020B0502020104020203" pitchFamily="34" charset="0"/>
                <a:cs typeface="Comic Sans MS"/>
              </a:rPr>
              <a:t>The </a:t>
            </a:r>
            <a:r>
              <a:rPr lang="en-US" sz="1800" spc="-5" dirty="0">
                <a:solidFill>
                  <a:schemeClr val="accent4">
                    <a:lumMod val="75000"/>
                  </a:schemeClr>
                </a:solidFill>
                <a:latin typeface="Gill Sans MT" panose="020B0502020104020203" pitchFamily="34" charset="0"/>
                <a:cs typeface="Comic Sans MS"/>
              </a:rPr>
              <a:t>2</a:t>
            </a:r>
            <a:r>
              <a:rPr lang="en-US" sz="1800" spc="-5" dirty="0">
                <a:latin typeface="Gill Sans MT" panose="020B0502020104020203" pitchFamily="34" charset="0"/>
                <a:cs typeface="Comic Sans MS"/>
              </a:rPr>
              <a:t> hemispheres have </a:t>
            </a:r>
            <a:r>
              <a:rPr lang="en-US" sz="1800" spc="-5" dirty="0" smtClean="0">
                <a:latin typeface="Gill Sans MT" panose="020B0502020104020203" pitchFamily="34" charset="0"/>
                <a:cs typeface="Comic Sans MS"/>
              </a:rPr>
              <a:t>somewhat </a:t>
            </a:r>
            <a:r>
              <a:rPr lang="en-US" sz="1800" spc="-10" dirty="0" smtClean="0">
                <a:latin typeface="Gill Sans MT" panose="020B0502020104020203" pitchFamily="34" charset="0"/>
                <a:cs typeface="Comic Sans MS"/>
              </a:rPr>
              <a:t>different </a:t>
            </a:r>
            <a:r>
              <a:rPr lang="en-US" sz="1800" spc="-10" dirty="0">
                <a:latin typeface="Gill Sans MT" panose="020B0502020104020203" pitchFamily="34" charset="0"/>
                <a:cs typeface="Comic Sans MS"/>
              </a:rPr>
              <a:t>functions </a:t>
            </a:r>
            <a:r>
              <a:rPr lang="en-US" sz="1800" spc="-5" dirty="0">
                <a:latin typeface="Gill Sans MT" panose="020B0502020104020203" pitchFamily="34" charset="0"/>
                <a:cs typeface="Comic Sans MS"/>
              </a:rPr>
              <a:t>although </a:t>
            </a:r>
            <a:r>
              <a:rPr lang="en-US" sz="1800" spc="-10" dirty="0">
                <a:latin typeface="Gill Sans MT" panose="020B0502020104020203" pitchFamily="34" charset="0"/>
                <a:cs typeface="Comic Sans MS"/>
              </a:rPr>
              <a:t>their </a:t>
            </a:r>
            <a:r>
              <a:rPr lang="en-US" sz="1800" spc="-5" dirty="0">
                <a:latin typeface="Gill Sans MT" panose="020B0502020104020203" pitchFamily="34" charset="0"/>
                <a:cs typeface="Comic Sans MS"/>
              </a:rPr>
              <a:t>structures are </a:t>
            </a:r>
            <a:r>
              <a:rPr lang="en-US" sz="1800" spc="-5" dirty="0" smtClean="0">
                <a:latin typeface="Gill Sans MT" panose="020B0502020104020203" pitchFamily="34" charset="0"/>
                <a:cs typeface="Comic Sans MS"/>
              </a:rPr>
              <a:t>alike.</a:t>
            </a:r>
            <a:endParaRPr lang="en-US" sz="1800" dirty="0">
              <a:latin typeface="Gill Sans MT" panose="020B0502020104020203" pitchFamily="34" charset="0"/>
              <a:cs typeface="Comic Sans MS"/>
            </a:endParaRPr>
          </a:p>
          <a:p>
            <a:pPr marL="469900" marR="5080" indent="-457200">
              <a:lnSpc>
                <a:spcPct val="150000"/>
              </a:lnSpc>
              <a:spcBef>
                <a:spcPts val="400"/>
              </a:spcBef>
              <a:buClr>
                <a:schemeClr val="accent2">
                  <a:lumMod val="75000"/>
                </a:schemeClr>
              </a:buClr>
              <a:buSzPct val="67857"/>
              <a:tabLst>
                <a:tab pos="622300" algn="l"/>
                <a:tab pos="622935" algn="l"/>
              </a:tabLst>
            </a:pPr>
            <a:r>
              <a:rPr lang="en-US" sz="1800" spc="-5" dirty="0">
                <a:latin typeface="Gill Sans MT" panose="020B0502020104020203" pitchFamily="34" charset="0"/>
                <a:cs typeface="Comic Sans MS"/>
              </a:rPr>
              <a:t>Correspondence </a:t>
            </a:r>
            <a:r>
              <a:rPr lang="en-US" sz="1800" spc="-10" dirty="0">
                <a:latin typeface="Gill Sans MT" panose="020B0502020104020203" pitchFamily="34" charset="0"/>
                <a:cs typeface="Comic Sans MS"/>
              </a:rPr>
              <a:t>between </a:t>
            </a:r>
            <a:r>
              <a:rPr lang="en-US" sz="1800" spc="-5" dirty="0">
                <a:latin typeface="Gill Sans MT" panose="020B0502020104020203" pitchFamily="34" charset="0"/>
                <a:cs typeface="Comic Sans MS"/>
              </a:rPr>
              <a:t>a specific </a:t>
            </a:r>
            <a:r>
              <a:rPr lang="en-US" sz="1800" spc="-10" dirty="0">
                <a:latin typeface="Gill Sans MT" panose="020B0502020104020203" pitchFamily="34" charset="0"/>
                <a:cs typeface="Comic Sans MS"/>
              </a:rPr>
              <a:t>function </a:t>
            </a:r>
            <a:r>
              <a:rPr lang="en-US" sz="1800" spc="-5" dirty="0">
                <a:latin typeface="Gill Sans MT" panose="020B0502020104020203" pitchFamily="34" charset="0"/>
                <a:cs typeface="Comic Sans MS"/>
              </a:rPr>
              <a:t>and a specific region </a:t>
            </a:r>
            <a:r>
              <a:rPr lang="en-US" sz="1800" dirty="0">
                <a:latin typeface="Gill Sans MT" panose="020B0502020104020203" pitchFamily="34" charset="0"/>
                <a:cs typeface="Comic Sans MS"/>
              </a:rPr>
              <a:t>of </a:t>
            </a:r>
            <a:r>
              <a:rPr lang="en-US" sz="1800" spc="-5" dirty="0">
                <a:latin typeface="Gill Sans MT" panose="020B0502020104020203" pitchFamily="34" charset="0"/>
                <a:cs typeface="Comic Sans MS"/>
              </a:rPr>
              <a:t>cerebral cortex </a:t>
            </a:r>
            <a:r>
              <a:rPr lang="en-US" sz="1800" spc="-10" dirty="0">
                <a:latin typeface="Gill Sans MT" panose="020B0502020104020203" pitchFamily="34" charset="0"/>
                <a:cs typeface="Comic Sans MS"/>
              </a:rPr>
              <a:t>is  not</a:t>
            </a:r>
            <a:r>
              <a:rPr lang="en-US" sz="1800" spc="-55" dirty="0">
                <a:latin typeface="Gill Sans MT" panose="020B0502020104020203" pitchFamily="34" charset="0"/>
                <a:cs typeface="Comic Sans MS"/>
              </a:rPr>
              <a:t> </a:t>
            </a:r>
            <a:r>
              <a:rPr lang="en-US" sz="1800" spc="-5" dirty="0" smtClean="0">
                <a:latin typeface="Gill Sans MT" panose="020B0502020104020203" pitchFamily="34" charset="0"/>
                <a:cs typeface="Comic Sans MS"/>
              </a:rPr>
              <a:t>precise.</a:t>
            </a:r>
            <a:endParaRPr lang="en-US" sz="1800" dirty="0">
              <a:latin typeface="Gill Sans MT" panose="020B0502020104020203" pitchFamily="34" charset="0"/>
              <a:cs typeface="Comic Sans MS"/>
            </a:endParaRPr>
          </a:p>
          <a:p>
            <a:pPr marL="469900" marR="721360" indent="-457200">
              <a:lnSpc>
                <a:spcPct val="150000"/>
              </a:lnSpc>
              <a:spcBef>
                <a:spcPts val="390"/>
              </a:spcBef>
              <a:buClr>
                <a:schemeClr val="accent2">
                  <a:lumMod val="75000"/>
                </a:schemeClr>
              </a:buClr>
              <a:buSzPct val="67857"/>
              <a:tabLst>
                <a:tab pos="622300" algn="l"/>
                <a:tab pos="622935" algn="l"/>
              </a:tabLst>
            </a:pPr>
            <a:r>
              <a:rPr lang="en-US" sz="1800" spc="-5" dirty="0">
                <a:latin typeface="Gill Sans MT" panose="020B0502020104020203" pitchFamily="34" charset="0"/>
                <a:cs typeface="Comic Sans MS"/>
              </a:rPr>
              <a:t>No functional area acts alone; conscious </a:t>
            </a:r>
            <a:r>
              <a:rPr lang="en-US" sz="1800" spc="-10" dirty="0">
                <a:latin typeface="Gill Sans MT" panose="020B0502020104020203" pitchFamily="34" charset="0"/>
                <a:cs typeface="Comic Sans MS"/>
              </a:rPr>
              <a:t>behavior involves the </a:t>
            </a:r>
            <a:r>
              <a:rPr lang="en-US" sz="1800" spc="-5" dirty="0">
                <a:latin typeface="Gill Sans MT" panose="020B0502020104020203" pitchFamily="34" charset="0"/>
                <a:cs typeface="Comic Sans MS"/>
              </a:rPr>
              <a:t>entire</a:t>
            </a:r>
            <a:r>
              <a:rPr lang="en-US" sz="1800" spc="114" dirty="0">
                <a:latin typeface="Gill Sans MT" panose="020B0502020104020203" pitchFamily="34" charset="0"/>
                <a:cs typeface="Comic Sans MS"/>
              </a:rPr>
              <a:t> </a:t>
            </a:r>
            <a:r>
              <a:rPr lang="en-US" sz="1800" spc="-5" dirty="0" smtClean="0">
                <a:latin typeface="Gill Sans MT" panose="020B0502020104020203" pitchFamily="34" charset="0"/>
                <a:cs typeface="Comic Sans MS"/>
              </a:rPr>
              <a:t>cortex.</a:t>
            </a:r>
            <a:endParaRPr lang="en-US" sz="1800" dirty="0">
              <a:latin typeface="Gill Sans MT" panose="020B0502020104020203" pitchFamily="34" charset="0"/>
              <a:cs typeface="Comic Sans MS"/>
            </a:endParaRP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609460" y="3861048"/>
            <a:ext cx="10969944" cy="1231106"/>
          </a:xfrm>
          <a:prstGeom prst="rect">
            <a:avLst/>
          </a:prstGeom>
          <a:noFill/>
          <a:ln w="19050"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</a:rPr>
              <a:t>Higher level :prefrontal cortex</a:t>
            </a:r>
          </a:p>
          <a:p>
            <a:endParaRPr lang="en-GB" sz="1600" b="1" dirty="0" smtClean="0"/>
          </a:p>
          <a:p>
            <a:pPr marL="285750" indent="-285750">
              <a:buFont typeface="Courier New" charset="0"/>
              <a:buChar char="o"/>
            </a:pPr>
            <a:r>
              <a:rPr lang="en-GB" sz="1400" dirty="0" smtClean="0"/>
              <a:t>Most </a:t>
            </a:r>
            <a:r>
              <a:rPr lang="en-GB" sz="1400" dirty="0"/>
              <a:t>complicated region, coordinates </a:t>
            </a:r>
            <a:r>
              <a:rPr lang="en-GB" sz="1400" dirty="0" smtClean="0"/>
              <a:t>info from </a:t>
            </a:r>
            <a:r>
              <a:rPr lang="en-GB" sz="1400" dirty="0"/>
              <a:t>all other association </a:t>
            </a:r>
            <a:r>
              <a:rPr lang="en-GB" sz="1400" dirty="0" smtClean="0"/>
              <a:t>areas.</a:t>
            </a:r>
          </a:p>
          <a:p>
            <a:pPr marL="285750" indent="-285750">
              <a:buFont typeface="Courier New" charset="0"/>
              <a:buChar char="o"/>
            </a:pPr>
            <a:r>
              <a:rPr lang="en-GB" sz="1400" dirty="0" smtClean="0"/>
              <a:t>Important </a:t>
            </a:r>
            <a:r>
              <a:rPr lang="en-GB" sz="1400" dirty="0"/>
              <a:t>in intellect, planning, reasoning,  mood, abstract ideas, judgement,  conscience, and </a:t>
            </a:r>
            <a:r>
              <a:rPr lang="en-GB" sz="1400" dirty="0" smtClean="0"/>
              <a:t>accurately </a:t>
            </a:r>
            <a:r>
              <a:rPr lang="en-GB" sz="1400" dirty="0"/>
              <a:t>predicting  </a:t>
            </a:r>
            <a:r>
              <a:rPr lang="en-GB" sz="1400" dirty="0" smtClean="0"/>
              <a:t>consequences.</a:t>
            </a:r>
            <a:endParaRPr lang="en-GB" sz="1400" dirty="0"/>
          </a:p>
          <a:p>
            <a:pPr marL="285750" indent="-285750">
              <a:buFont typeface="Courier New" charset="0"/>
              <a:buChar char="o"/>
            </a:pPr>
            <a:r>
              <a:rPr lang="en-GB" sz="1400" dirty="0" smtClean="0"/>
              <a:t>Phineas Gage.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586384" y="3861048"/>
            <a:ext cx="2993019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3337296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152400"/>
            <a:ext cx="11029567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Bookman Old Style" panose="02050604050505020204" pitchFamily="18" charset="0"/>
              </a:rPr>
              <a:t>Dominant and non-dominant hemisphere (hemisphere lateralization )</a:t>
            </a:r>
            <a:endParaRPr lang="en-GB" sz="3200" dirty="0">
              <a:latin typeface="Bookman Old Style" panose="0205060405050502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461" y="1268761"/>
            <a:ext cx="7501176" cy="2016223"/>
          </a:xfrm>
          <a:ln>
            <a:noFill/>
            <a:prstDash val="dash"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atin typeface="Gill Sans MT" panose="020B0502020104020203" pitchFamily="34" charset="0"/>
              </a:rPr>
              <a:t>Functional differences between left and right hemispheres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Gill Sans MT" panose="020B0502020104020203" pitchFamily="34" charset="0"/>
              </a:rPr>
              <a:t>In most people, left hemisphere (dominant hemisphere) controls:</a:t>
            </a:r>
          </a:p>
          <a:p>
            <a:pPr marL="793699" lvl="1" indent="-285750">
              <a:lnSpc>
                <a:spcPct val="150000"/>
              </a:lnSpc>
              <a:buClr>
                <a:srgbClr val="A954AB"/>
              </a:buClr>
              <a:buFont typeface="Wingdings" charset="2"/>
              <a:buChar char="§"/>
            </a:pPr>
            <a:r>
              <a:rPr lang="en-GB" sz="1600" dirty="0">
                <a:solidFill>
                  <a:schemeClr val="tx1"/>
                </a:solidFill>
                <a:latin typeface="Gill Sans MT" panose="020B0502020104020203" pitchFamily="34" charset="0"/>
              </a:rPr>
              <a:t>reading, writing, and math, decision-making, logic, speech and language  (usually)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Gill Sans MT" panose="020B0502020104020203" pitchFamily="34" charset="0"/>
              </a:rPr>
              <a:t>Right cerebral hemisphere relates to</a:t>
            </a:r>
            <a:r>
              <a:rPr lang="en-GB" sz="1600" dirty="0" smtClean="0">
                <a:latin typeface="Gill Sans MT" panose="020B0502020104020203" pitchFamily="34" charset="0"/>
              </a:rPr>
              <a:t>:</a:t>
            </a:r>
          </a:p>
          <a:p>
            <a:pPr lvl="1">
              <a:lnSpc>
                <a:spcPct val="150000"/>
              </a:lnSpc>
              <a:buClr>
                <a:srgbClr val="A954AB"/>
              </a:buClr>
              <a:buFont typeface="Wingdings" charset="2"/>
              <a:buChar char="§"/>
            </a:pPr>
            <a:r>
              <a:rPr lang="en-GB" sz="1600" dirty="0">
                <a:solidFill>
                  <a:schemeClr val="tx1"/>
                </a:solidFill>
                <a:latin typeface="Gill Sans MT" panose="020B0502020104020203" pitchFamily="34" charset="0"/>
              </a:rPr>
              <a:t>recognition (faces, voice inflections), affect, visual/spatial reasoning, emotion, artistic </a:t>
            </a:r>
            <a:r>
              <a:rPr lang="en-GB" sz="16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skills</a:t>
            </a:r>
            <a:r>
              <a:rPr lang="en-GB" sz="1600" dirty="0" smtClean="0">
                <a:latin typeface="Gill Sans MT" panose="020B0502020104020203" pitchFamily="34" charset="0"/>
              </a:rPr>
              <a:t>. </a:t>
            </a:r>
            <a:endParaRPr lang="en-GB" sz="1600" dirty="0" smtClean="0">
              <a:solidFill>
                <a:srgbClr val="A954AB"/>
              </a:solidFill>
              <a:latin typeface="Gill Sans MT" panose="020B0502020104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659" y="1436207"/>
            <a:ext cx="3312368" cy="1848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26659" y="3578191"/>
            <a:ext cx="2808313" cy="1323439"/>
          </a:xfrm>
          <a:prstGeom prst="rect">
            <a:avLst/>
          </a:prstGeom>
          <a:solidFill>
            <a:schemeClr val="bg1"/>
          </a:solidFill>
          <a:ln>
            <a:solidFill>
              <a:srgbClr val="A954AB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>
              <a:tabLst/>
            </a:pPr>
            <a:r>
              <a:rPr lang="en-US" altLang="zh-CN" sz="1600" dirty="0">
                <a:solidFill>
                  <a:srgbClr val="528693"/>
                </a:solidFill>
                <a:cs typeface="Times New Roman" pitchFamily="18" charset="0"/>
              </a:rPr>
              <a:t>Q</a:t>
            </a:r>
            <a:r>
              <a:rPr lang="en-US" altLang="zh-CN" sz="1600" dirty="0" smtClean="0">
                <a:solidFill>
                  <a:srgbClr val="528693"/>
                </a:solidFill>
                <a:cs typeface="Times New Roman" pitchFamily="18" charset="0"/>
              </a:rPr>
              <a:t>: Assuming </a:t>
            </a:r>
            <a:r>
              <a:rPr lang="en-US" altLang="zh-CN" sz="1600" dirty="0">
                <a:solidFill>
                  <a:srgbClr val="528693"/>
                </a:solidFill>
                <a:cs typeface="Times New Roman" pitchFamily="18" charset="0"/>
              </a:rPr>
              <a:t>this comical situation was factually</a:t>
            </a:r>
          </a:p>
          <a:p>
            <a:pPr>
              <a:tabLst/>
            </a:pPr>
            <a:r>
              <a:rPr lang="en-US" altLang="zh-CN" sz="1600" dirty="0">
                <a:solidFill>
                  <a:srgbClr val="528693"/>
                </a:solidFill>
                <a:cs typeface="Times New Roman" pitchFamily="18" charset="0"/>
              </a:rPr>
              <a:t>accurate, what Cortical Region of the brain would</a:t>
            </a:r>
          </a:p>
          <a:p>
            <a:pPr>
              <a:tabLst/>
            </a:pPr>
            <a:r>
              <a:rPr lang="en-US" altLang="zh-CN" sz="1600" dirty="0">
                <a:solidFill>
                  <a:srgbClr val="528693"/>
                </a:solidFill>
                <a:cs typeface="Times New Roman" pitchFamily="18" charset="0"/>
              </a:rPr>
              <a:t>these doctors be stimulating</a:t>
            </a:r>
            <a:r>
              <a:rPr lang="en-US" altLang="zh-CN" sz="1600" dirty="0" smtClean="0">
                <a:solidFill>
                  <a:srgbClr val="528693"/>
                </a:solidFill>
                <a:cs typeface="Times New Roman" pitchFamily="18" charset="0"/>
              </a:rPr>
              <a:t>?</a:t>
            </a:r>
            <a:endParaRPr lang="en-US" altLang="zh-CN" sz="1600" dirty="0">
              <a:solidFill>
                <a:srgbClr val="528693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460" y="3938994"/>
            <a:ext cx="6730178" cy="145980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Gill Sans MT" panose="020B0502020104020203" pitchFamily="34" charset="0"/>
              </a:rPr>
              <a:t>understanding &amp; interpreting music,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Gill Sans MT" panose="020B0502020104020203" pitchFamily="34" charset="0"/>
              </a:rPr>
              <a:t>Non verbal visual Experience 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Gill Sans MT" panose="020B0502020104020203" pitchFamily="34" charset="0"/>
              </a:rPr>
              <a:t>Spatial relation between the person &amp; their surroundings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Gill Sans MT" panose="020B0502020104020203" pitchFamily="34" charset="0"/>
              </a:rPr>
              <a:t>Body language and intonation of peoples voices 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970537" y="4291041"/>
            <a:ext cx="1476865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MALES’ SLIDES 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10834324" y="3862319"/>
            <a:ext cx="1339959" cy="738664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17151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Bookman Old Style" panose="02050604050505020204" pitchFamily="18" charset="0"/>
              </a:rPr>
              <a:t>Primary motor </a:t>
            </a:r>
            <a:r>
              <a:rPr lang="en-US" sz="3200" dirty="0" smtClean="0">
                <a:latin typeface="Bookman Old Style" panose="02050604050505020204" pitchFamily="18" charset="0"/>
              </a:rPr>
              <a:t>cortex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460" y="5724336"/>
            <a:ext cx="10969943" cy="63732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This graphic representation of the regions of the primary motor cortex and primary sensory cortex is one example of a Homunculus.</a:t>
            </a:r>
            <a:endParaRPr lang="en-US" sz="1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33279" t="8257" r="8898" b="3383"/>
          <a:stretch/>
        </p:blipFill>
        <p:spPr bwMode="auto">
          <a:xfrm>
            <a:off x="1557908" y="1296889"/>
            <a:ext cx="8972545" cy="429157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596537" y="-1489"/>
            <a:ext cx="259228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177173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Doctors’ notes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00B050"/>
                </a:solidFill>
              </a:rPr>
              <a:t>Function of cerebral: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>
                <a:solidFill>
                  <a:srgbClr val="00B050"/>
                </a:solidFill>
              </a:rPr>
              <a:t>Frontal lobe: personality emotion memory, motor.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>
                <a:solidFill>
                  <a:srgbClr val="00B050"/>
                </a:solidFill>
              </a:rPr>
              <a:t>Initiation of voluntary movement, speech.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>
                <a:solidFill>
                  <a:srgbClr val="00B050"/>
                </a:solidFill>
              </a:rPr>
              <a:t>Lesion on frontal lobe </a:t>
            </a:r>
            <a:r>
              <a:rPr lang="en-US" sz="1800" dirty="0" err="1" smtClean="0">
                <a:solidFill>
                  <a:srgbClr val="00B050"/>
                </a:solidFill>
              </a:rPr>
              <a:t>eg</a:t>
            </a:r>
            <a:r>
              <a:rPr lang="en-US" sz="1800" dirty="0" smtClean="0">
                <a:solidFill>
                  <a:srgbClr val="00B050"/>
                </a:solidFill>
              </a:rPr>
              <a:t>. Stroke leads to half of body paralysis cant speak aphasia , personality change emotions.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>
                <a:solidFill>
                  <a:srgbClr val="00B050"/>
                </a:solidFill>
              </a:rPr>
              <a:t>Parietal lobe lesion loss of sensation somatic sensation vibration pain temperature , awareness of body parts proprioception of the opposite side.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>
                <a:solidFill>
                  <a:srgbClr val="00B050"/>
                </a:solidFill>
              </a:rPr>
              <a:t>Occipital lobe lesion, vision lost, Temporal lesion, hearing lost olfactory lost. 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>
                <a:solidFill>
                  <a:srgbClr val="00B050"/>
                </a:solidFill>
              </a:rPr>
              <a:t>Difficulty comprehensive of speech.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>
                <a:solidFill>
                  <a:srgbClr val="00B050"/>
                </a:solidFill>
              </a:rPr>
              <a:t>Each cerebral hemisphere receive information  from the opposite side.</a:t>
            </a:r>
          </a:p>
          <a:p>
            <a:pPr>
              <a:lnSpc>
                <a:spcPct val="150000"/>
              </a:lnSpc>
            </a:pPr>
            <a:endParaRPr lang="en-US" sz="1800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22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105"/>
            <a:ext cx="12188825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Thank you! </a:t>
            </a:r>
          </a:p>
        </p:txBody>
      </p:sp>
      <p:sp>
        <p:nvSpPr>
          <p:cNvPr id="6" name="Rectangle 5"/>
          <p:cNvSpPr/>
          <p:nvPr/>
        </p:nvSpPr>
        <p:spPr>
          <a:xfrm>
            <a:off x="822160" y="2451761"/>
            <a:ext cx="4423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Physiology 436 Team: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>
                <a:solidFill>
                  <a:srgbClr val="464653"/>
                </a:solidFill>
              </a:rPr>
              <a:pPr/>
              <a:t>26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840" y="1654995"/>
            <a:ext cx="10297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ar-SA" sz="1800" dirty="0">
                <a:solidFill>
                  <a:srgbClr val="DDE9EC">
                    <a:lumMod val="75000"/>
                  </a:srgbClr>
                </a:solidFill>
                <a:latin typeface="ArialMT" charset="0"/>
              </a:rPr>
              <a:t>اعمل لترسم بسمة، اعمل لتمسح دمعة، اعمل و أنت تعلم أن الله لا يضيع أجر من أحسن عملا.</a:t>
            </a: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6669" y="2913426"/>
            <a:ext cx="1965375" cy="2863338"/>
          </a:xfrm>
          <a:prstGeom prst="rect">
            <a:avLst/>
          </a:prstGeom>
        </p:spPr>
        <p:txBody>
          <a:bodyPr wrap="square" lIns="101590" tIns="50795" rIns="101590" bIns="50795">
            <a:spAutoFit/>
          </a:bodyPr>
          <a:lstStyle/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Females Members:</a:t>
            </a: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Haifa </a:t>
            </a: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Alwael</a:t>
            </a:r>
            <a:endParaRPr lang="en-US" sz="1800" dirty="0" smtClean="0">
              <a:solidFill>
                <a:srgbClr val="DDE9EC">
                  <a:lumMod val="75000"/>
                </a:srgbClr>
              </a:solidFill>
            </a:endParaRP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Allulu</a:t>
            </a: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Alsulayhim</a:t>
            </a:r>
            <a:endParaRPr lang="en-US" sz="1800" dirty="0" smtClean="0">
              <a:solidFill>
                <a:srgbClr val="DDE9EC">
                  <a:lumMod val="75000"/>
                </a:srgbClr>
              </a:solidFill>
            </a:endParaRP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Jawaher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Alkhayyal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dirty="0"/>
              <a:t>	</a:t>
            </a: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</a:t>
            </a: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72937" y="2926634"/>
            <a:ext cx="2391114" cy="1930775"/>
          </a:xfrm>
          <a:prstGeom prst="rect">
            <a:avLst/>
          </a:prstGeom>
        </p:spPr>
        <p:txBody>
          <a:bodyPr wrap="square" lIns="101590" tIns="50795" rIns="101590" bIns="50795">
            <a:spAutoFit/>
          </a:bodyPr>
          <a:lstStyle/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Males Members: </a:t>
            </a: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Mohammad </a:t>
            </a: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almutlaq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</a:t>
            </a:r>
            <a:endParaRPr lang="ar-SA" sz="1800" dirty="0">
              <a:solidFill>
                <a:srgbClr val="DDE9EC">
                  <a:lumMod val="75000"/>
                </a:srgbClr>
              </a:solidFill>
            </a:endParaRP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Faisal </a:t>
            </a: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Alfawaz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	</a:t>
            </a: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146058" y="2480726"/>
            <a:ext cx="2916905" cy="155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Team Leaders: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Lulwah</a:t>
            </a: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Alshiha</a:t>
            </a:r>
            <a:endParaRPr lang="en-US" sz="1800" dirty="0" smtClean="0">
              <a:solidFill>
                <a:srgbClr val="DDE9EC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Laila </a:t>
            </a: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Mathkour</a:t>
            </a:r>
            <a:endParaRPr lang="en-US" sz="1800" dirty="0" smtClean="0">
              <a:solidFill>
                <a:srgbClr val="DDE9EC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Mohammad </a:t>
            </a: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Alayed</a:t>
            </a: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 </a:t>
            </a: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DDE9EC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>
              <a:solidFill>
                <a:srgbClr val="DDE9EC">
                  <a:lumMod val="75000"/>
                </a:srgb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46058" y="4276772"/>
            <a:ext cx="1944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Contact us:</a:t>
            </a:r>
          </a:p>
        </p:txBody>
      </p:sp>
      <p:pic>
        <p:nvPicPr>
          <p:cNvPr id="19" name="Picture 18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t="21850" r="25930" b="22937"/>
          <a:stretch/>
        </p:blipFill>
        <p:spPr>
          <a:xfrm>
            <a:off x="8254652" y="5409259"/>
            <a:ext cx="490813" cy="354476"/>
          </a:xfrm>
          <a:prstGeom prst="rect">
            <a:avLst/>
          </a:prstGeom>
        </p:spPr>
      </p:pic>
      <p:pic>
        <p:nvPicPr>
          <p:cNvPr id="20" name="Picture 19">
            <a:hlinkClick r:id="rId5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9" t="22721" r="26650" b="22723"/>
          <a:stretch/>
        </p:blipFill>
        <p:spPr>
          <a:xfrm>
            <a:off x="8254652" y="4735673"/>
            <a:ext cx="512901" cy="431941"/>
          </a:xfrm>
          <a:prstGeom prst="rect">
            <a:avLst/>
          </a:prstGeom>
        </p:spPr>
      </p:pic>
      <p:pic>
        <p:nvPicPr>
          <p:cNvPr id="21" name="Picture 20">
            <a:hlinkClick r:id="rId7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9051" r="18500" b="9051"/>
          <a:stretch/>
        </p:blipFill>
        <p:spPr>
          <a:xfrm>
            <a:off x="9356906" y="4660517"/>
            <a:ext cx="360040" cy="507097"/>
          </a:xfrm>
          <a:prstGeom prst="rect">
            <a:avLst/>
          </a:prstGeom>
        </p:spPr>
      </p:pic>
      <p:pic>
        <p:nvPicPr>
          <p:cNvPr id="22" name="Picture 21">
            <a:hlinkClick r:id="rId9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0" t="19760" r="23540" b="19761"/>
          <a:stretch/>
        </p:blipFill>
        <p:spPr>
          <a:xfrm>
            <a:off x="9284898" y="5331687"/>
            <a:ext cx="504056" cy="432048"/>
          </a:xfrm>
          <a:prstGeom prst="rect">
            <a:avLst/>
          </a:prstGeom>
        </p:spPr>
      </p:pic>
      <p:pic>
        <p:nvPicPr>
          <p:cNvPr id="23" name="Picture 22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6012" y="5763735"/>
            <a:ext cx="1158340" cy="646232"/>
          </a:xfrm>
          <a:prstGeom prst="rect">
            <a:avLst/>
          </a:prstGeom>
        </p:spPr>
      </p:pic>
      <p:pic>
        <p:nvPicPr>
          <p:cNvPr id="24" name="Picture 23">
            <a:hlinkClick r:id="rId13"/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191" y="5473472"/>
            <a:ext cx="992439" cy="815775"/>
          </a:xfrm>
          <a:prstGeom prst="rect">
            <a:avLst/>
          </a:prstGeom>
        </p:spPr>
      </p:pic>
      <p:sp>
        <p:nvSpPr>
          <p:cNvPr id="25" name="مربع نص 1"/>
          <p:cNvSpPr txBox="1"/>
          <p:nvPr/>
        </p:nvSpPr>
        <p:spPr>
          <a:xfrm>
            <a:off x="612932" y="5473472"/>
            <a:ext cx="54907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References: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464653"/>
                </a:solidFill>
              </a:rPr>
              <a:t>Females’ </a:t>
            </a:r>
            <a:r>
              <a:rPr lang="en-US" sz="1200" dirty="0">
                <a:solidFill>
                  <a:srgbClr val="464653"/>
                </a:solidFill>
              </a:rPr>
              <a:t>and </a:t>
            </a:r>
            <a:r>
              <a:rPr lang="en-US" sz="1200" dirty="0" smtClean="0">
                <a:solidFill>
                  <a:srgbClr val="464653"/>
                </a:solidFill>
              </a:rPr>
              <a:t>Males’ </a:t>
            </a:r>
            <a:r>
              <a:rPr lang="en-US" sz="1200" dirty="0">
                <a:solidFill>
                  <a:srgbClr val="464653"/>
                </a:solidFill>
              </a:rPr>
              <a:t>slides.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64653"/>
                </a:solidFill>
              </a:rPr>
              <a:t>Guyton and Hall Textbook of Medical Physiology (Thirteenth Edition.)</a:t>
            </a:r>
          </a:p>
        </p:txBody>
      </p:sp>
    </p:spTree>
    <p:extLst>
      <p:ext uri="{BB962C8B-B14F-4D97-AF65-F5344CB8AC3E}">
        <p14:creationId xmlns:p14="http://schemas.microsoft.com/office/powerpoint/2010/main" val="326768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Introduction </a:t>
            </a:r>
            <a:endParaRPr lang="ar-SA" sz="3200" dirty="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015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69E-7D8F-4515-9605-0315ABD4F3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1015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612" y="1887627"/>
            <a:ext cx="3612744" cy="3724096"/>
          </a:xfrm>
          <a:prstGeom prst="rect">
            <a:avLst/>
          </a:prstGeom>
          <a:ln>
            <a:solidFill>
              <a:schemeClr val="tx2"/>
            </a:solidFill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GB" sz="1800" dirty="0"/>
          </a:p>
          <a:p>
            <a:pPr marL="285750" indent="-285750">
              <a:buClr>
                <a:schemeClr val="accent3">
                  <a:lumMod val="50000"/>
                </a:schemeClr>
              </a:buClr>
              <a:buFont typeface="Arial" charset="0"/>
              <a:buChar char="•"/>
            </a:pPr>
            <a:r>
              <a:rPr lang="en-GB" sz="1800" dirty="0" smtClean="0"/>
              <a:t>The cerebrum is </a:t>
            </a:r>
            <a:r>
              <a:rPr lang="en-GB" sz="1800" dirty="0"/>
              <a:t>the largest part of the </a:t>
            </a:r>
            <a:r>
              <a:rPr lang="en-GB" sz="1800" dirty="0" smtClean="0"/>
              <a:t>brain </a:t>
            </a:r>
            <a:r>
              <a:rPr lang="en-GB" sz="1800" dirty="0"/>
              <a:t>with two hemisphere, linked by </a:t>
            </a:r>
            <a:r>
              <a:rPr lang="en-GB" sz="1800" dirty="0" smtClean="0"/>
              <a:t>commissural </a:t>
            </a:r>
            <a:r>
              <a:rPr lang="en-GB" sz="1800" dirty="0"/>
              <a:t>fibres of corpus callosum</a:t>
            </a:r>
            <a:r>
              <a:rPr lang="en-GB" sz="1800" dirty="0" smtClean="0"/>
              <a:t>.</a:t>
            </a:r>
            <a:endParaRPr lang="en-GB" sz="1800" dirty="0"/>
          </a:p>
          <a:p>
            <a:pPr marL="285750" indent="-285750">
              <a:buClr>
                <a:schemeClr val="accent3">
                  <a:lumMod val="50000"/>
                </a:schemeClr>
              </a:buClr>
              <a:buFont typeface="Arial" charset="0"/>
              <a:buChar char="•"/>
            </a:pPr>
            <a:r>
              <a:rPr lang="en-GB" sz="1800" dirty="0"/>
              <a:t>Each cerebral hemisphere contains </a:t>
            </a:r>
            <a:r>
              <a:rPr lang="en-GB" sz="1800" dirty="0" smtClean="0"/>
              <a:t>externally </a:t>
            </a:r>
            <a:r>
              <a:rPr lang="en-GB" sz="1800" dirty="0"/>
              <a:t>highly convoluted cortex of grey matter </a:t>
            </a:r>
            <a:r>
              <a:rPr lang="en-GB" sz="1800" dirty="0" smtClean="0"/>
              <a:t>and internal </a:t>
            </a:r>
            <a:r>
              <a:rPr lang="en-GB" sz="1800" dirty="0"/>
              <a:t>mass of white matter or medulla.</a:t>
            </a:r>
          </a:p>
          <a:p>
            <a:pPr marL="285750" indent="-285750">
              <a:buClr>
                <a:schemeClr val="accent3">
                  <a:lumMod val="50000"/>
                </a:schemeClr>
              </a:buClr>
              <a:buFont typeface="Arial" charset="0"/>
              <a:buChar char="•"/>
            </a:pPr>
            <a:r>
              <a:rPr lang="en-GB" sz="1800" dirty="0"/>
              <a:t>The cerebral hemispheres contains motor </a:t>
            </a:r>
            <a:r>
              <a:rPr lang="en-GB" sz="1800" dirty="0" smtClean="0"/>
              <a:t>and </a:t>
            </a:r>
            <a:r>
              <a:rPr lang="en-GB" sz="1800" dirty="0"/>
              <a:t>sensory areas and the limbic system</a:t>
            </a:r>
            <a:r>
              <a:rPr lang="en-GB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2166" y="1882592"/>
            <a:ext cx="7187237" cy="759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spc="-20" dirty="0">
                <a:solidFill>
                  <a:sysClr val="windowText" lastClr="000000"/>
                </a:solidFill>
                <a:cs typeface="Times New Roman"/>
              </a:rPr>
              <a:t>Cerebrum </a:t>
            </a:r>
            <a:r>
              <a:rPr lang="en-GB" sz="1800" spc="-5" dirty="0" smtClean="0">
                <a:solidFill>
                  <a:sysClr val="windowText" lastClr="000000"/>
                </a:solidFill>
                <a:cs typeface="Times New Roman"/>
              </a:rPr>
              <a:t>is </a:t>
            </a:r>
            <a:r>
              <a:rPr lang="en-GB" sz="1800" spc="-5" dirty="0">
                <a:solidFill>
                  <a:sysClr val="windowText" lastClr="000000"/>
                </a:solidFill>
                <a:cs typeface="Times New Roman"/>
              </a:rPr>
              <a:t>t</a:t>
            </a:r>
            <a:r>
              <a:rPr lang="en-GB" sz="1800" spc="-5" dirty="0" smtClean="0">
                <a:solidFill>
                  <a:sysClr val="windowText" lastClr="000000"/>
                </a:solidFill>
                <a:cs typeface="Times New Roman"/>
              </a:rPr>
              <a:t>he </a:t>
            </a:r>
            <a:r>
              <a:rPr lang="en-GB" sz="1800" dirty="0">
                <a:solidFill>
                  <a:sysClr val="windowText" lastClr="000000"/>
                </a:solidFill>
                <a:cs typeface="Times New Roman"/>
              </a:rPr>
              <a:t>largest </a:t>
            </a:r>
            <a:r>
              <a:rPr lang="en-GB" sz="1800" spc="-5" dirty="0">
                <a:solidFill>
                  <a:sysClr val="windowText" lastClr="000000"/>
                </a:solidFill>
                <a:cs typeface="Times New Roman"/>
              </a:rPr>
              <a:t>division </a:t>
            </a:r>
            <a:r>
              <a:rPr lang="en-GB" sz="1800" dirty="0">
                <a:solidFill>
                  <a:sysClr val="windowText" lastClr="000000"/>
                </a:solidFill>
                <a:cs typeface="Times New Roman"/>
              </a:rPr>
              <a:t>of  the</a:t>
            </a:r>
            <a:r>
              <a:rPr lang="en-GB" sz="1800" spc="-10" dirty="0">
                <a:solidFill>
                  <a:sysClr val="windowText" lastClr="000000"/>
                </a:solidFill>
                <a:cs typeface="Times New Roman"/>
              </a:rPr>
              <a:t> </a:t>
            </a:r>
            <a:r>
              <a:rPr lang="en-GB" sz="1800" spc="-5" dirty="0">
                <a:solidFill>
                  <a:sysClr val="windowText" lastClr="000000"/>
                </a:solidFill>
                <a:cs typeface="Times New Roman"/>
              </a:rPr>
              <a:t>brain</a:t>
            </a:r>
            <a:r>
              <a:rPr lang="en-GB" sz="1800" spc="-5" dirty="0" smtClean="0">
                <a:solidFill>
                  <a:sysClr val="windowText" lastClr="000000"/>
                </a:solidFill>
                <a:cs typeface="Times New Roman"/>
              </a:rPr>
              <a:t>. It </a:t>
            </a:r>
            <a:r>
              <a:rPr lang="en-GB" sz="1800" dirty="0">
                <a:solidFill>
                  <a:sysClr val="windowText" lastClr="000000"/>
                </a:solidFill>
                <a:cs typeface="Times New Roman"/>
              </a:rPr>
              <a:t>is </a:t>
            </a:r>
            <a:r>
              <a:rPr lang="en-GB" sz="1800" spc="-5" dirty="0">
                <a:solidFill>
                  <a:sysClr val="windowText" lastClr="000000"/>
                </a:solidFill>
                <a:cs typeface="Times New Roman"/>
              </a:rPr>
              <a:t>divided into</a:t>
            </a:r>
            <a:r>
              <a:rPr lang="en-GB" sz="1800" spc="-100" dirty="0">
                <a:solidFill>
                  <a:sysClr val="windowText" lastClr="000000"/>
                </a:solidFill>
                <a:cs typeface="Times New Roman"/>
              </a:rPr>
              <a:t> </a:t>
            </a:r>
            <a:r>
              <a:rPr lang="en-GB" sz="1800" spc="10" dirty="0">
                <a:solidFill>
                  <a:sysClr val="windowText" lastClr="000000"/>
                </a:solidFill>
                <a:cs typeface="Times New Roman"/>
              </a:rPr>
              <a:t>two</a:t>
            </a:r>
            <a:r>
              <a:rPr lang="en-GB" sz="1800" dirty="0">
                <a:solidFill>
                  <a:sysClr val="windowText" lastClr="000000"/>
                </a:solidFill>
                <a:cs typeface="Times New Roman"/>
              </a:rPr>
              <a:t> </a:t>
            </a:r>
            <a:r>
              <a:rPr lang="en-GB" sz="1800" spc="-10" dirty="0">
                <a:solidFill>
                  <a:sysClr val="windowText" lastClr="000000"/>
                </a:solidFill>
                <a:cs typeface="Times New Roman"/>
              </a:rPr>
              <a:t>hemispheres, </a:t>
            </a:r>
            <a:r>
              <a:rPr lang="en-GB" sz="1800" dirty="0">
                <a:solidFill>
                  <a:sysClr val="windowText" lastClr="000000"/>
                </a:solidFill>
                <a:cs typeface="Times New Roman"/>
              </a:rPr>
              <a:t>each of which is</a:t>
            </a:r>
            <a:r>
              <a:rPr lang="en-GB" sz="1800" spc="-150" dirty="0">
                <a:solidFill>
                  <a:sysClr val="windowText" lastClr="000000"/>
                </a:solidFill>
                <a:cs typeface="Times New Roman"/>
              </a:rPr>
              <a:t> </a:t>
            </a:r>
            <a:r>
              <a:rPr lang="en-GB" sz="1800" spc="-5" dirty="0">
                <a:solidFill>
                  <a:sysClr val="windowText" lastClr="000000"/>
                </a:solidFill>
                <a:cs typeface="Times New Roman"/>
              </a:rPr>
              <a:t>divided</a:t>
            </a:r>
            <a:r>
              <a:rPr lang="en-GB" sz="1800" dirty="0">
                <a:solidFill>
                  <a:sysClr val="windowText" lastClr="000000"/>
                </a:solidFill>
                <a:cs typeface="Times New Roman"/>
              </a:rPr>
              <a:t> into four</a:t>
            </a:r>
            <a:r>
              <a:rPr lang="en-GB" sz="1800" spc="-204" dirty="0">
                <a:solidFill>
                  <a:sysClr val="windowText" lastClr="000000"/>
                </a:solidFill>
                <a:cs typeface="Times New Roman"/>
              </a:rPr>
              <a:t> </a:t>
            </a:r>
            <a:r>
              <a:rPr lang="en-GB" sz="1800" dirty="0">
                <a:solidFill>
                  <a:sysClr val="windowText" lastClr="000000"/>
                </a:solidFill>
                <a:cs typeface="Times New Roman"/>
              </a:rPr>
              <a:t>lobes.</a:t>
            </a:r>
            <a:endParaRPr lang="en-GB" sz="1800" dirty="0"/>
          </a:p>
        </p:txBody>
      </p:sp>
      <p:sp>
        <p:nvSpPr>
          <p:cNvPr id="9" name="object 3"/>
          <p:cNvSpPr/>
          <p:nvPr/>
        </p:nvSpPr>
        <p:spPr>
          <a:xfrm>
            <a:off x="6666182" y="3514867"/>
            <a:ext cx="3211860" cy="2515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Left Bracket 4"/>
          <p:cNvSpPr/>
          <p:nvPr/>
        </p:nvSpPr>
        <p:spPr>
          <a:xfrm>
            <a:off x="6094431" y="3745122"/>
            <a:ext cx="720080" cy="2060142"/>
          </a:xfrm>
          <a:prstGeom prst="lef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532340" y="4520695"/>
            <a:ext cx="1296144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/>
              <a:t>cerebrum</a:t>
            </a:r>
            <a:endParaRPr lang="en-GB" sz="1800" dirty="0"/>
          </a:p>
        </p:txBody>
      </p:sp>
      <p:sp>
        <p:nvSpPr>
          <p:cNvPr id="15" name="Right Bracket 14"/>
          <p:cNvSpPr/>
          <p:nvPr/>
        </p:nvSpPr>
        <p:spPr>
          <a:xfrm>
            <a:off x="9766820" y="3514867"/>
            <a:ext cx="288032" cy="1642325"/>
          </a:xfrm>
          <a:prstGeom prst="righ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10342650" y="4151363"/>
            <a:ext cx="1296144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/>
              <a:t>cerebrum</a:t>
            </a:r>
            <a:endParaRPr lang="en-GB" sz="1800" dirty="0"/>
          </a:p>
        </p:txBody>
      </p:sp>
      <p:sp>
        <p:nvSpPr>
          <p:cNvPr id="17" name="Right Bracket 16"/>
          <p:cNvSpPr/>
          <p:nvPr/>
        </p:nvSpPr>
        <p:spPr>
          <a:xfrm>
            <a:off x="9766820" y="5229200"/>
            <a:ext cx="45719" cy="432048"/>
          </a:xfrm>
          <a:prstGeom prst="rightBracket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0162630" y="5291916"/>
            <a:ext cx="1476164" cy="36933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/>
              <a:t>cerebellum</a:t>
            </a:r>
            <a:endParaRPr lang="en-GB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2055116" y="1887627"/>
            <a:ext cx="216024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30414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Phineas Gage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object 11"/>
          <p:cNvSpPr/>
          <p:nvPr/>
        </p:nvSpPr>
        <p:spPr>
          <a:xfrm>
            <a:off x="651634" y="3212976"/>
            <a:ext cx="10885591" cy="2814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609459" y="1311424"/>
            <a:ext cx="10969943" cy="120032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In </a:t>
            </a:r>
            <a:r>
              <a:rPr lang="en-GB" sz="1800" dirty="0">
                <a:solidFill>
                  <a:schemeClr val="accent4">
                    <a:lumMod val="75000"/>
                  </a:schemeClr>
                </a:solidFill>
              </a:rPr>
              <a:t>1848</a:t>
            </a:r>
            <a:r>
              <a:rPr lang="en-GB" sz="1800" dirty="0">
                <a:solidFill>
                  <a:schemeClr val="tx1"/>
                </a:solidFill>
              </a:rPr>
              <a:t> in Vermont, had a </a:t>
            </a:r>
            <a:r>
              <a:rPr lang="en-GB" sz="1800" dirty="0" smtClean="0">
                <a:solidFill>
                  <a:schemeClr val="accent4">
                    <a:lumMod val="75000"/>
                  </a:schemeClr>
                </a:solidFill>
              </a:rPr>
              <a:t>3.5</a:t>
            </a:r>
            <a:r>
              <a:rPr lang="en-GB" sz="1800" dirty="0" smtClean="0">
                <a:solidFill>
                  <a:schemeClr val="tx1"/>
                </a:solidFill>
              </a:rPr>
              <a:t>-foot long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>
                <a:solidFill>
                  <a:schemeClr val="accent4">
                    <a:lumMod val="75000"/>
                  </a:schemeClr>
                </a:solidFill>
              </a:rPr>
              <a:t>13</a:t>
            </a:r>
            <a:r>
              <a:rPr lang="en-GB" sz="1800" dirty="0">
                <a:solidFill>
                  <a:schemeClr val="tx1"/>
                </a:solidFill>
              </a:rPr>
              <a:t> lb. metal rod blown into </a:t>
            </a:r>
            <a:r>
              <a:rPr lang="en-GB" sz="1800" dirty="0" smtClean="0">
                <a:solidFill>
                  <a:schemeClr val="tx1"/>
                </a:solidFill>
              </a:rPr>
              <a:t>his </a:t>
            </a:r>
            <a:r>
              <a:rPr lang="en-GB" sz="1800" dirty="0">
                <a:solidFill>
                  <a:schemeClr val="tx1"/>
                </a:solidFill>
              </a:rPr>
              <a:t>skull, through his brain, and out of </a:t>
            </a:r>
            <a:r>
              <a:rPr lang="en-GB" sz="1800" dirty="0" smtClean="0">
                <a:solidFill>
                  <a:schemeClr val="tx1"/>
                </a:solidFill>
              </a:rPr>
              <a:t>the </a:t>
            </a:r>
            <a:r>
              <a:rPr lang="en-GB" sz="1800" dirty="0">
                <a:solidFill>
                  <a:schemeClr val="tx1"/>
                </a:solidFill>
              </a:rPr>
              <a:t>top of his head. Gage survived. In  fact, he never even lost consciousness</a:t>
            </a:r>
            <a:r>
              <a:rPr lang="en-GB" sz="1800" dirty="0" smtClean="0">
                <a:solidFill>
                  <a:schemeClr val="tx1"/>
                </a:solidFill>
              </a:rPr>
              <a:t>.</a:t>
            </a:r>
          </a:p>
          <a:p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 smtClean="0">
                <a:solidFill>
                  <a:schemeClr val="tx1"/>
                </a:solidFill>
              </a:rPr>
              <a:t>Friends </a:t>
            </a:r>
            <a:r>
              <a:rPr lang="en-GB" sz="1800" dirty="0">
                <a:solidFill>
                  <a:schemeClr val="tx1"/>
                </a:solidFill>
              </a:rPr>
              <a:t>reported a complete </a:t>
            </a:r>
            <a:r>
              <a:rPr lang="en-GB" sz="1800" dirty="0" smtClean="0">
                <a:solidFill>
                  <a:schemeClr val="tx1"/>
                </a:solidFill>
              </a:rPr>
              <a:t>change </a:t>
            </a:r>
            <a:r>
              <a:rPr lang="en-GB" sz="1800" dirty="0">
                <a:solidFill>
                  <a:schemeClr val="tx1"/>
                </a:solidFill>
              </a:rPr>
              <a:t>in his personality after the incident. </a:t>
            </a:r>
            <a:r>
              <a:rPr lang="en-GB" sz="1800" dirty="0" smtClean="0">
                <a:solidFill>
                  <a:schemeClr val="tx1"/>
                </a:solidFill>
              </a:rPr>
              <a:t>He </a:t>
            </a:r>
            <a:r>
              <a:rPr lang="en-GB" sz="1800" dirty="0">
                <a:solidFill>
                  <a:schemeClr val="tx1"/>
                </a:solidFill>
              </a:rPr>
              <a:t>lost all impulse control.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55497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33030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Overview of the brain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73504" y="1268760"/>
            <a:ext cx="3096344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dirty="0">
                <a:solidFill>
                  <a:schemeClr val="bg1"/>
                </a:solidFill>
              </a:rPr>
              <a:t>Component of the brain </a:t>
            </a:r>
          </a:p>
        </p:txBody>
      </p:sp>
      <p:cxnSp>
        <p:nvCxnSpPr>
          <p:cNvPr id="5" name="Elbow Connector 4"/>
          <p:cNvCxnSpPr>
            <a:stCxn id="4" idx="2"/>
          </p:cNvCxnSpPr>
          <p:nvPr/>
        </p:nvCxnSpPr>
        <p:spPr>
          <a:xfrm rot="16200000" flipH="1">
            <a:off x="8063914" y="-297414"/>
            <a:ext cx="216024" cy="4500500"/>
          </a:xfrm>
          <a:prstGeom prst="bentConnector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6" name="Elbow Connector 5"/>
          <p:cNvCxnSpPr>
            <a:stCxn id="4" idx="2"/>
          </p:cNvCxnSpPr>
          <p:nvPr/>
        </p:nvCxnSpPr>
        <p:spPr>
          <a:xfrm rot="5400000">
            <a:off x="3599418" y="-261410"/>
            <a:ext cx="216024" cy="4428492"/>
          </a:xfrm>
          <a:prstGeom prst="bentConnector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493184" y="2060848"/>
            <a:ext cx="0" cy="256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422176" y="2060848"/>
            <a:ext cx="0" cy="256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459195" y="2060848"/>
            <a:ext cx="0" cy="256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73504" y="2060848"/>
            <a:ext cx="0" cy="256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1" name="Rectangle 10"/>
          <p:cNvSpPr/>
          <p:nvPr/>
        </p:nvSpPr>
        <p:spPr>
          <a:xfrm>
            <a:off x="583820" y="2472600"/>
            <a:ext cx="2061492" cy="74037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Cerebellum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29388" y="2472600"/>
            <a:ext cx="2088232" cy="74037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Telencephalon </a:t>
            </a:r>
          </a:p>
          <a:p>
            <a:pPr algn="ctr"/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5732" y="2472600"/>
            <a:ext cx="2088232" cy="74037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Diencephalon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78060" y="2472600"/>
            <a:ext cx="2088232" cy="74037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Brainstem </a:t>
            </a:r>
          </a:p>
        </p:txBody>
      </p:sp>
      <p:cxnSp>
        <p:nvCxnSpPr>
          <p:cNvPr id="16" name="Straight Connector 15"/>
          <p:cNvCxnSpPr>
            <a:stCxn id="14" idx="2"/>
          </p:cNvCxnSpPr>
          <p:nvPr/>
        </p:nvCxnSpPr>
        <p:spPr>
          <a:xfrm>
            <a:off x="10422176" y="3212976"/>
            <a:ext cx="0" cy="1440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422176" y="3356992"/>
            <a:ext cx="10441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378060" y="3356992"/>
            <a:ext cx="10441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1466292" y="3356992"/>
            <a:ext cx="0" cy="256522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422176" y="3356992"/>
            <a:ext cx="0" cy="256522"/>
          </a:xfrm>
          <a:prstGeom prst="straightConnector1">
            <a:avLst/>
          </a:prstGeom>
          <a:ln w="3175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378060" y="3356992"/>
            <a:ext cx="0" cy="256522"/>
          </a:xfrm>
          <a:prstGeom prst="straightConnector1">
            <a:avLst/>
          </a:prstGeom>
          <a:ln w="3175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4" name="Rectangle 23"/>
          <p:cNvSpPr/>
          <p:nvPr/>
        </p:nvSpPr>
        <p:spPr>
          <a:xfrm>
            <a:off x="11062964" y="3757530"/>
            <a:ext cx="727364" cy="4635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Midbrain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058494" y="3752653"/>
            <a:ext cx="727364" cy="4635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Pons</a:t>
            </a: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9054024" y="3752653"/>
            <a:ext cx="727364" cy="4635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Medulla</a:t>
            </a:r>
            <a:endParaRPr lang="en-US" sz="12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7469848" y="3212976"/>
            <a:ext cx="0" cy="1440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469848" y="3356992"/>
            <a:ext cx="856812" cy="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613036" y="3356992"/>
            <a:ext cx="856812" cy="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326660" y="3356992"/>
            <a:ext cx="0" cy="256522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613036" y="3358310"/>
            <a:ext cx="0" cy="256522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3" name="Rectangle 32"/>
          <p:cNvSpPr/>
          <p:nvPr/>
        </p:nvSpPr>
        <p:spPr>
          <a:xfrm>
            <a:off x="7701098" y="3752653"/>
            <a:ext cx="1081941" cy="4635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Thalamus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100199" y="3752653"/>
            <a:ext cx="1096865" cy="4635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2"/>
                </a:solidFill>
              </a:rPr>
              <a:t>Hypothalamus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701098" y="4355350"/>
            <a:ext cx="1096865" cy="13058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mainly a relay</a:t>
            </a:r>
          </a:p>
          <a:p>
            <a:r>
              <a:rPr lang="en-US" sz="1200" dirty="0"/>
              <a:t>station for sensory </a:t>
            </a:r>
            <a:r>
              <a:rPr lang="en-US" sz="1200" dirty="0" smtClean="0"/>
              <a:t>pathways in </a:t>
            </a:r>
            <a:r>
              <a:rPr lang="en-US" sz="1200" dirty="0"/>
              <a:t>their way to the cerebral  cortex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100198" y="4354032"/>
            <a:ext cx="1096865" cy="13058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contains  </a:t>
            </a:r>
            <a:r>
              <a:rPr lang="en-US" sz="1200" dirty="0" smtClean="0"/>
              <a:t>center </a:t>
            </a:r>
            <a:r>
              <a:rPr lang="en-US" sz="1200" dirty="0"/>
              <a:t>for autonomic and endocrine control 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351518" y="3212976"/>
            <a:ext cx="0" cy="1440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351518" y="3356992"/>
            <a:ext cx="856812" cy="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494706" y="3356992"/>
            <a:ext cx="856812" cy="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208330" y="3356992"/>
            <a:ext cx="0" cy="256522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494706" y="3358310"/>
            <a:ext cx="0" cy="256522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2" name="Rectangle 41"/>
          <p:cNvSpPr/>
          <p:nvPr/>
        </p:nvSpPr>
        <p:spPr>
          <a:xfrm>
            <a:off x="4582768" y="3752653"/>
            <a:ext cx="1081941" cy="4635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Cerebrum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981869" y="3752653"/>
            <a:ext cx="1096865" cy="4635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Basal Ganglia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981868" y="4354032"/>
            <a:ext cx="1096865" cy="13058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collection of  grey matter situated inside  the cerebral hemispheres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60" y="3752653"/>
            <a:ext cx="2244592" cy="245193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455437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1933537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460" y="1219200"/>
            <a:ext cx="10969943" cy="5234136"/>
          </a:xfrm>
        </p:spPr>
        <p:txBody>
          <a:bodyPr>
            <a:normAutofit/>
          </a:bodyPr>
          <a:lstStyle/>
          <a:p>
            <a:r>
              <a:rPr lang="en-GB" sz="1600" dirty="0" smtClean="0"/>
              <a:t>The </a:t>
            </a:r>
            <a:r>
              <a:rPr lang="en-GB" sz="1600" dirty="0"/>
              <a:t>term “ brainstem ” is  actually an anatomic rather  than physiologic </a:t>
            </a:r>
            <a:r>
              <a:rPr lang="en-GB" sz="1600" dirty="0" smtClean="0"/>
              <a:t>term,  </a:t>
            </a:r>
            <a:r>
              <a:rPr lang="en-GB" sz="1600" dirty="0"/>
              <a:t>because it is easier , in terms  of </a:t>
            </a:r>
            <a:r>
              <a:rPr lang="en-GB" sz="1600" dirty="0" smtClean="0"/>
              <a:t>anatomy, </a:t>
            </a:r>
            <a:r>
              <a:rPr lang="en-GB" sz="1600" dirty="0"/>
              <a:t>to </a:t>
            </a:r>
            <a:r>
              <a:rPr lang="en-GB" sz="1600" dirty="0" smtClean="0"/>
              <a:t>group</a:t>
            </a:r>
            <a:r>
              <a:rPr lang="en-GB" sz="1600" dirty="0"/>
              <a:t> </a:t>
            </a:r>
            <a:r>
              <a:rPr lang="en-GB" sz="1600" dirty="0" smtClean="0"/>
              <a:t>“ </a:t>
            </a:r>
            <a:r>
              <a:rPr lang="en-GB" sz="1600" dirty="0"/>
              <a:t>all  CNS structures that hang  between the cerebrum </a:t>
            </a:r>
            <a:r>
              <a:rPr lang="en-GB" sz="1600" dirty="0" smtClean="0"/>
              <a:t>and spinal </a:t>
            </a:r>
            <a:r>
              <a:rPr lang="en-GB" sz="1600" dirty="0"/>
              <a:t>cord “ </a:t>
            </a:r>
            <a:r>
              <a:rPr lang="en-GB" sz="1600" dirty="0" smtClean="0"/>
              <a:t>together. However, </a:t>
            </a:r>
            <a:r>
              <a:rPr lang="en-GB" sz="1600" dirty="0"/>
              <a:t>in terms of  </a:t>
            </a:r>
            <a:r>
              <a:rPr lang="en-GB" sz="1600" dirty="0" err="1" smtClean="0"/>
              <a:t>Physiology,the</a:t>
            </a:r>
            <a:r>
              <a:rPr lang="en-GB" sz="1600" dirty="0" smtClean="0"/>
              <a:t> </a:t>
            </a:r>
            <a:r>
              <a:rPr lang="en-GB" sz="1600" dirty="0"/>
              <a:t>situation is </a:t>
            </a:r>
            <a:r>
              <a:rPr lang="en-GB" sz="1600" dirty="0" smtClean="0"/>
              <a:t>more complicated, because brainstem </a:t>
            </a:r>
            <a:r>
              <a:rPr lang="en-GB" sz="1600" dirty="0"/>
              <a:t>structures are  involved in many </a:t>
            </a:r>
            <a:r>
              <a:rPr lang="en-GB" sz="1600" dirty="0" smtClean="0"/>
              <a:t>diverse &amp; different </a:t>
            </a:r>
            <a:r>
              <a:rPr lang="en-GB" sz="1600" dirty="0"/>
              <a:t>bodily </a:t>
            </a:r>
            <a:r>
              <a:rPr lang="en-GB" sz="1600" dirty="0" smtClean="0"/>
              <a:t>functions:</a:t>
            </a:r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/>
              <a:t>Most people ( about 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</a:rPr>
              <a:t>90 %</a:t>
            </a:r>
            <a:r>
              <a:rPr lang="en-GB" sz="1600" dirty="0"/>
              <a:t>) have the left  cerebral hemisphere dominant , and are  therefore 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/>
              <a:t> </a:t>
            </a:r>
            <a:r>
              <a:rPr lang="en-GB" sz="1600" dirty="0" smtClean="0"/>
              <a:t>     right-handed.</a:t>
            </a:r>
          </a:p>
          <a:p>
            <a:pPr marL="0" indent="0">
              <a:buNone/>
            </a:pPr>
            <a:endParaRPr lang="en-GB" sz="300" dirty="0"/>
          </a:p>
          <a:p>
            <a:r>
              <a:rPr lang="en-GB" sz="1600" dirty="0"/>
              <a:t>The remaining </a:t>
            </a:r>
            <a:r>
              <a:rPr lang="en-GB" sz="1600" dirty="0" smtClean="0"/>
              <a:t>(around 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</a:rPr>
              <a:t>10 %</a:t>
            </a:r>
            <a:r>
              <a:rPr lang="en-GB" sz="1600" dirty="0"/>
              <a:t> ) of the population  usually have their right hemisphere 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/>
              <a:t> </a:t>
            </a:r>
            <a:r>
              <a:rPr lang="en-GB" sz="1600" dirty="0" smtClean="0"/>
              <a:t>     dominant,  </a:t>
            </a:r>
            <a:r>
              <a:rPr lang="en-GB" sz="1600" dirty="0"/>
              <a:t>and are therefore </a:t>
            </a:r>
            <a:r>
              <a:rPr lang="en-GB" sz="1600" dirty="0" smtClean="0"/>
              <a:t>left-handed.</a:t>
            </a:r>
          </a:p>
          <a:p>
            <a:pPr marL="0" indent="0">
              <a:buNone/>
            </a:pPr>
            <a:endParaRPr lang="en-GB" sz="300" dirty="0"/>
          </a:p>
          <a:p>
            <a:r>
              <a:rPr lang="en-GB" sz="1600" dirty="0"/>
              <a:t>The frontal lobe of the dominant hemisphere </a:t>
            </a:r>
            <a:r>
              <a:rPr lang="en-GB" sz="1600" dirty="0" smtClean="0"/>
              <a:t>contains </a:t>
            </a:r>
            <a:r>
              <a:rPr lang="en-GB" sz="1600" dirty="0" err="1"/>
              <a:t>Broca’s</a:t>
            </a:r>
            <a:r>
              <a:rPr lang="en-GB" sz="1600" dirty="0"/>
              <a:t> area (the area for </a:t>
            </a:r>
            <a:r>
              <a:rPr lang="en-GB" sz="1600" dirty="0" smtClean="0"/>
              <a:t>production </a:t>
            </a:r>
          </a:p>
          <a:p>
            <a:pPr marL="0" indent="0">
              <a:buNone/>
            </a:pPr>
            <a:r>
              <a:rPr lang="en-GB" sz="1600" dirty="0"/>
              <a:t> </a:t>
            </a:r>
            <a:r>
              <a:rPr lang="en-GB" sz="1600" dirty="0" smtClean="0"/>
              <a:t>     of speech).</a:t>
            </a:r>
          </a:p>
          <a:p>
            <a:pPr marL="0" indent="0">
              <a:buNone/>
            </a:pPr>
            <a:endParaRPr lang="en-GB" sz="300" dirty="0"/>
          </a:p>
          <a:p>
            <a:r>
              <a:rPr lang="en-GB" sz="1600" dirty="0"/>
              <a:t>Therefore, if a right-handed person gets a  stroke involving his left cerebral hemisphere , he is  likely to have right-sided hemiplegia </a:t>
            </a:r>
            <a:r>
              <a:rPr lang="en-GB" sz="1600" dirty="0" smtClean="0"/>
              <a:t>(paralysis)  </a:t>
            </a:r>
            <a:r>
              <a:rPr lang="en-GB" sz="1600" dirty="0"/>
              <a:t>and aphasia </a:t>
            </a:r>
            <a:r>
              <a:rPr lang="en-GB" sz="1600" dirty="0" smtClean="0"/>
              <a:t>(loss </a:t>
            </a:r>
            <a:r>
              <a:rPr lang="en-GB" sz="1600" dirty="0"/>
              <a:t>of the power of speech</a:t>
            </a:r>
            <a:r>
              <a:rPr lang="en-GB" sz="1600" dirty="0" smtClean="0"/>
              <a:t>).</a:t>
            </a:r>
            <a:endParaRPr lang="en-GB" sz="1600" dirty="0"/>
          </a:p>
          <a:p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9455437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  <p:sp>
        <p:nvSpPr>
          <p:cNvPr id="8" name="object 7"/>
          <p:cNvSpPr/>
          <p:nvPr/>
        </p:nvSpPr>
        <p:spPr>
          <a:xfrm>
            <a:off x="8758709" y="2345617"/>
            <a:ext cx="2820696" cy="3845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624537" y="2265820"/>
            <a:ext cx="7857649" cy="1014637"/>
            <a:chOff x="1195536" y="2345617"/>
            <a:chExt cx="7271572" cy="1014637"/>
          </a:xfrm>
        </p:grpSpPr>
        <p:sp>
          <p:nvSpPr>
            <p:cNvPr id="7" name="Freeform 6"/>
            <p:cNvSpPr/>
            <p:nvPr/>
          </p:nvSpPr>
          <p:spPr>
            <a:xfrm>
              <a:off x="1195536" y="2345617"/>
              <a:ext cx="1691063" cy="1014637"/>
            </a:xfrm>
            <a:custGeom>
              <a:avLst/>
              <a:gdLst>
                <a:gd name="connsiteX0" fmla="*/ 0 w 1691063"/>
                <a:gd name="connsiteY0" fmla="*/ 0 h 1014637"/>
                <a:gd name="connsiteX1" fmla="*/ 1691063 w 1691063"/>
                <a:gd name="connsiteY1" fmla="*/ 0 h 1014637"/>
                <a:gd name="connsiteX2" fmla="*/ 1691063 w 1691063"/>
                <a:gd name="connsiteY2" fmla="*/ 1014637 h 1014637"/>
                <a:gd name="connsiteX3" fmla="*/ 0 w 1691063"/>
                <a:gd name="connsiteY3" fmla="*/ 1014637 h 1014637"/>
                <a:gd name="connsiteX4" fmla="*/ 0 w 1691063"/>
                <a:gd name="connsiteY4" fmla="*/ 0 h 101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063" h="1014637">
                  <a:moveTo>
                    <a:pt x="0" y="0"/>
                  </a:moveTo>
                  <a:lnTo>
                    <a:pt x="1691063" y="0"/>
                  </a:lnTo>
                  <a:lnTo>
                    <a:pt x="1691063" y="1014637"/>
                  </a:lnTo>
                  <a:lnTo>
                    <a:pt x="0" y="10146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Regulation of consciousness wakefulness and sleep </a:t>
              </a:r>
              <a:endParaRPr lang="en-GB" sz="1500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055706" y="2345617"/>
              <a:ext cx="1691063" cy="1014637"/>
            </a:xfrm>
            <a:custGeom>
              <a:avLst/>
              <a:gdLst>
                <a:gd name="connsiteX0" fmla="*/ 0 w 1691063"/>
                <a:gd name="connsiteY0" fmla="*/ 0 h 1014637"/>
                <a:gd name="connsiteX1" fmla="*/ 1691063 w 1691063"/>
                <a:gd name="connsiteY1" fmla="*/ 0 h 1014637"/>
                <a:gd name="connsiteX2" fmla="*/ 1691063 w 1691063"/>
                <a:gd name="connsiteY2" fmla="*/ 1014637 h 1014637"/>
                <a:gd name="connsiteX3" fmla="*/ 0 w 1691063"/>
                <a:gd name="connsiteY3" fmla="*/ 1014637 h 1014637"/>
                <a:gd name="connsiteX4" fmla="*/ 0 w 1691063"/>
                <a:gd name="connsiteY4" fmla="*/ 0 h 101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063" h="1014637">
                  <a:moveTo>
                    <a:pt x="0" y="0"/>
                  </a:moveTo>
                  <a:lnTo>
                    <a:pt x="1691063" y="0"/>
                  </a:lnTo>
                  <a:lnTo>
                    <a:pt x="1691063" y="1014637"/>
                  </a:lnTo>
                  <a:lnTo>
                    <a:pt x="0" y="10146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500" kern="1200" dirty="0" smtClean="0"/>
                <a:t>it contain several  Cranial Nerve nuclei </a:t>
              </a:r>
              <a:endParaRPr lang="en-GB" sz="1500" kern="12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915875" y="2345617"/>
              <a:ext cx="1691063" cy="1014637"/>
            </a:xfrm>
            <a:custGeom>
              <a:avLst/>
              <a:gdLst>
                <a:gd name="connsiteX0" fmla="*/ 0 w 1691063"/>
                <a:gd name="connsiteY0" fmla="*/ 0 h 1014637"/>
                <a:gd name="connsiteX1" fmla="*/ 1691063 w 1691063"/>
                <a:gd name="connsiteY1" fmla="*/ 0 h 1014637"/>
                <a:gd name="connsiteX2" fmla="*/ 1691063 w 1691063"/>
                <a:gd name="connsiteY2" fmla="*/ 1014637 h 1014637"/>
                <a:gd name="connsiteX3" fmla="*/ 0 w 1691063"/>
                <a:gd name="connsiteY3" fmla="*/ 1014637 h 1014637"/>
                <a:gd name="connsiteX4" fmla="*/ 0 w 1691063"/>
                <a:gd name="connsiteY4" fmla="*/ 0 h 101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063" h="1014637">
                  <a:moveTo>
                    <a:pt x="0" y="0"/>
                  </a:moveTo>
                  <a:lnTo>
                    <a:pt x="1691063" y="0"/>
                  </a:lnTo>
                  <a:lnTo>
                    <a:pt x="1691063" y="1014637"/>
                  </a:lnTo>
                  <a:lnTo>
                    <a:pt x="0" y="10146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500" kern="1200" dirty="0" smtClean="0"/>
                <a:t>Balance ( Vestibular nuclei ) </a:t>
              </a:r>
              <a:endParaRPr lang="en-GB" sz="1500" kern="12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776045" y="2345617"/>
              <a:ext cx="1691063" cy="1014637"/>
            </a:xfrm>
            <a:custGeom>
              <a:avLst/>
              <a:gdLst>
                <a:gd name="connsiteX0" fmla="*/ 0 w 1691063"/>
                <a:gd name="connsiteY0" fmla="*/ 0 h 1014637"/>
                <a:gd name="connsiteX1" fmla="*/ 1691063 w 1691063"/>
                <a:gd name="connsiteY1" fmla="*/ 0 h 1014637"/>
                <a:gd name="connsiteX2" fmla="*/ 1691063 w 1691063"/>
                <a:gd name="connsiteY2" fmla="*/ 1014637 h 1014637"/>
                <a:gd name="connsiteX3" fmla="*/ 0 w 1691063"/>
                <a:gd name="connsiteY3" fmla="*/ 1014637 h 1014637"/>
                <a:gd name="connsiteX4" fmla="*/ 0 w 1691063"/>
                <a:gd name="connsiteY4" fmla="*/ 0 h 101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063" h="1014637">
                  <a:moveTo>
                    <a:pt x="0" y="0"/>
                  </a:moveTo>
                  <a:lnTo>
                    <a:pt x="1691063" y="0"/>
                  </a:lnTo>
                  <a:lnTo>
                    <a:pt x="1691063" y="1014637"/>
                  </a:lnTo>
                  <a:lnTo>
                    <a:pt x="0" y="10146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500" kern="1200" dirty="0" smtClean="0"/>
                <a:t>Respiratory , Cardiovascular  and Gastrointestinal control</a:t>
              </a:r>
              <a:endParaRPr lang="en-GB" sz="1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98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Cerebral cortex 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object 6"/>
          <p:cNvSpPr txBox="1">
            <a:spLocks noGrp="1"/>
          </p:cNvSpPr>
          <p:nvPr>
            <p:ph sz="quarter" idx="1"/>
          </p:nvPr>
        </p:nvSpPr>
        <p:spPr>
          <a:xfrm>
            <a:off x="609460" y="1219200"/>
            <a:ext cx="1096994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en-US" sz="1600" spc="-5" dirty="0" smtClean="0"/>
              <a:t>Cerebral cortex is the </a:t>
            </a:r>
            <a:r>
              <a:rPr lang="en-US" sz="1600" spc="-10" dirty="0" smtClean="0"/>
              <a:t>outermost layer </a:t>
            </a:r>
            <a:r>
              <a:rPr lang="en-US" sz="1600" dirty="0" smtClean="0"/>
              <a:t>of </a:t>
            </a:r>
            <a:r>
              <a:rPr lang="en-US" sz="1600" spc="-5" dirty="0" smtClean="0"/>
              <a:t>gray </a:t>
            </a:r>
            <a:r>
              <a:rPr lang="en-US" sz="1600" spc="-15" dirty="0" smtClean="0"/>
              <a:t>matter making </a:t>
            </a:r>
            <a:r>
              <a:rPr lang="en-US" sz="1600" spc="-5" dirty="0" smtClean="0"/>
              <a:t>up the superficial aspect of the </a:t>
            </a:r>
            <a:r>
              <a:rPr lang="en-US" sz="1600" spc="-15" dirty="0" smtClean="0"/>
              <a:t>cerebrum.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9452675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975571"/>
              </p:ext>
            </p:extLst>
          </p:nvPr>
        </p:nvGraphicFramePr>
        <p:xfrm>
          <a:off x="609461" y="1644926"/>
          <a:ext cx="7357160" cy="48006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04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91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chemeClr val="bg1"/>
                          </a:solidFill>
                        </a:rPr>
                        <a:t>Cerebral features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1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800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Gyri </a:t>
                      </a:r>
                      <a:endParaRPr lang="en-US" sz="16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dirty="0" smtClean="0"/>
                        <a:t>Elevated ridges “winding” around the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dirty="0" smtClean="0"/>
                        <a:t>Brain.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8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Sulca</a:t>
                      </a:r>
                      <a:endParaRPr lang="en-US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dirty="0" smtClean="0"/>
                        <a:t>Small grooves dividing the gyri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1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800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Central sulcus</a:t>
                      </a:r>
                      <a:endParaRPr lang="en-US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dirty="0" smtClean="0"/>
                        <a:t>Divides the frontal lobe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dirty="0" smtClean="0"/>
                        <a:t>From the parietal lobe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1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800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Fissures</a:t>
                      </a:r>
                      <a:r>
                        <a:rPr lang="en-US" sz="16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en-US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dirty="0" smtClean="0"/>
                        <a:t>Deep grooves, generally dividing large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regions / lobes of the brain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8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Longitudinal</a:t>
                      </a:r>
                      <a:r>
                        <a:rPr lang="en-US" sz="16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fissures </a:t>
                      </a:r>
                      <a:endParaRPr lang="en-US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dirty="0" smtClean="0"/>
                        <a:t>Divides the two cerebral hemispheres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Transverse</a:t>
                      </a:r>
                      <a:r>
                        <a:rPr lang="en-US" sz="16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fissure</a:t>
                      </a:r>
                      <a:endParaRPr lang="en-US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dirty="0" smtClean="0"/>
                        <a:t>Separates the cerebrum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from the cerebellum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1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800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Sylvian/lateral fissure </a:t>
                      </a:r>
                      <a:endParaRPr lang="en-US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dirty="0" smtClean="0"/>
                        <a:t>Divides the temporal lobe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from the frontal and parietal lobes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636" y="1644926"/>
            <a:ext cx="3468767" cy="44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Cont. 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60" y="1514965"/>
            <a:ext cx="3387423" cy="22347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66220" y="1514965"/>
            <a:ext cx="122413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</a:pPr>
            <a:r>
              <a:rPr lang="en-US" sz="1400" spc="-10" dirty="0" err="1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Gyri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marL="12700" algn="ctr">
              <a:lnSpc>
                <a:spcPct val="100000"/>
              </a:lnSpc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"r</a:t>
            </a:r>
            <a:r>
              <a:rPr lang="en-US" sz="1400" spc="5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idg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e"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66784" y="2276872"/>
            <a:ext cx="1224136" cy="504056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3"/>
                </a:solidFill>
                <a:latin typeface="Gill Sans MT" panose="020B0502020104020203" pitchFamily="34" charset="0"/>
              </a:rPr>
              <a:t>Sulci </a:t>
            </a:r>
            <a:endParaRPr lang="en-US" sz="1400" dirty="0" smtClean="0">
              <a:solidFill>
                <a:schemeClr val="accent3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sz="1400" dirty="0" smtClean="0">
                <a:solidFill>
                  <a:schemeClr val="accent3"/>
                </a:solidFill>
                <a:latin typeface="Gill Sans MT" panose="020B0502020104020203" pitchFamily="34" charset="0"/>
              </a:rPr>
              <a:t>“</a:t>
            </a:r>
            <a:r>
              <a:rPr lang="en-US" sz="1400" dirty="0">
                <a:solidFill>
                  <a:schemeClr val="accent3"/>
                </a:solidFill>
                <a:latin typeface="Gill Sans MT" panose="020B0502020104020203" pitchFamily="34" charset="0"/>
              </a:rPr>
              <a:t>groove”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4365317" y="3038779"/>
            <a:ext cx="1224136" cy="504056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accent4"/>
                </a:solidFill>
                <a:latin typeface="Gill Sans MT" panose="020B0502020104020203" pitchFamily="34" charset="0"/>
              </a:rPr>
              <a:t>Fissure </a:t>
            </a:r>
            <a:endParaRPr lang="en-US" sz="1300" dirty="0" smtClean="0">
              <a:solidFill>
                <a:schemeClr val="accent4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sz="1300" dirty="0" smtClean="0">
                <a:solidFill>
                  <a:schemeClr val="accent4"/>
                </a:solidFill>
                <a:latin typeface="Gill Sans MT" panose="020B0502020104020203" pitchFamily="34" charset="0"/>
              </a:rPr>
              <a:t>“</a:t>
            </a:r>
            <a:r>
              <a:rPr lang="en-US" sz="1300" dirty="0">
                <a:solidFill>
                  <a:schemeClr val="accent4"/>
                </a:solidFill>
                <a:latin typeface="Gill Sans MT" panose="020B0502020104020203" pitchFamily="34" charset="0"/>
              </a:rPr>
              <a:t>deep groove”</a:t>
            </a:r>
            <a:endParaRPr lang="en-GB" sz="1300" dirty="0">
              <a:solidFill>
                <a:schemeClr val="accent4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9" name="Elbow Connector 8"/>
          <p:cNvCxnSpPr>
            <a:stCxn id="5" idx="1"/>
          </p:cNvCxnSpPr>
          <p:nvPr/>
        </p:nvCxnSpPr>
        <p:spPr>
          <a:xfrm rot="10800000" flipV="1">
            <a:off x="2349996" y="1766992"/>
            <a:ext cx="2016224" cy="14983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6" idx="1"/>
          </p:cNvCxnSpPr>
          <p:nvPr/>
        </p:nvCxnSpPr>
        <p:spPr>
          <a:xfrm rot="10800000">
            <a:off x="2998068" y="2204864"/>
            <a:ext cx="1368716" cy="324036"/>
          </a:xfrm>
          <a:prstGeom prst="bentConnector3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7" idx="1"/>
          </p:cNvCxnSpPr>
          <p:nvPr/>
        </p:nvCxnSpPr>
        <p:spPr>
          <a:xfrm rot="10800000">
            <a:off x="2566021" y="2528901"/>
            <a:ext cx="1799297" cy="761906"/>
          </a:xfrm>
          <a:prstGeom prst="bentConnector3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12"/>
          <p:cNvSpPr/>
          <p:nvPr/>
        </p:nvSpPr>
        <p:spPr>
          <a:xfrm>
            <a:off x="609460" y="3861048"/>
            <a:ext cx="2388608" cy="23559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4365317" y="4786988"/>
            <a:ext cx="1224136" cy="50405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0"/>
              </a:rPr>
              <a:t>Longitudinal fissure </a:t>
            </a:r>
          </a:p>
        </p:txBody>
      </p:sp>
      <p:cxnSp>
        <p:nvCxnSpPr>
          <p:cNvPr id="28" name="Elbow Connector 27"/>
          <p:cNvCxnSpPr>
            <a:stCxn id="16" idx="1"/>
          </p:cNvCxnSpPr>
          <p:nvPr/>
        </p:nvCxnSpPr>
        <p:spPr>
          <a:xfrm rot="10800000">
            <a:off x="1803765" y="4653136"/>
            <a:ext cx="2561553" cy="385880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6" idx="1"/>
          </p:cNvCxnSpPr>
          <p:nvPr/>
        </p:nvCxnSpPr>
        <p:spPr>
          <a:xfrm rot="10800000" flipV="1">
            <a:off x="1803765" y="5039016"/>
            <a:ext cx="2561553" cy="478216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4"/>
          <p:cNvSpPr/>
          <p:nvPr/>
        </p:nvSpPr>
        <p:spPr>
          <a:xfrm>
            <a:off x="7534571" y="1853973"/>
            <a:ext cx="4044831" cy="34370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Rectangle 31"/>
          <p:cNvSpPr/>
          <p:nvPr/>
        </p:nvSpPr>
        <p:spPr>
          <a:xfrm>
            <a:off x="7534007" y="1349917"/>
            <a:ext cx="1224136" cy="504056"/>
          </a:xfrm>
          <a:prstGeom prst="rect">
            <a:avLst/>
          </a:prstGeom>
          <a:ln>
            <a:solidFill>
              <a:srgbClr val="A954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  <a:latin typeface="Gill Sans MT" panose="020B0502020104020203" pitchFamily="34" charset="0"/>
              </a:rPr>
              <a:t>Real sulci</a:t>
            </a:r>
          </a:p>
        </p:txBody>
      </p:sp>
      <p:cxnSp>
        <p:nvCxnSpPr>
          <p:cNvPr id="34" name="Elbow Connector 33"/>
          <p:cNvCxnSpPr>
            <a:stCxn id="32" idx="2"/>
          </p:cNvCxnSpPr>
          <p:nvPr/>
        </p:nvCxnSpPr>
        <p:spPr>
          <a:xfrm rot="16200000" flipH="1">
            <a:off x="8276946" y="1723101"/>
            <a:ext cx="926955" cy="1188697"/>
          </a:xfrm>
          <a:prstGeom prst="bentConnector2">
            <a:avLst/>
          </a:prstGeom>
          <a:ln>
            <a:solidFill>
              <a:srgbClr val="A954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921036" y="4366840"/>
            <a:ext cx="1224136" cy="504056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Real sulci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0210150" y="5135083"/>
            <a:ext cx="1224136" cy="504056"/>
          </a:xfrm>
          <a:prstGeom prst="rect">
            <a:avLst/>
          </a:prstGeom>
          <a:ln w="12700">
            <a:solidFill>
              <a:srgbClr val="3420F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3420F6"/>
                </a:solidFill>
                <a:latin typeface="Gill Sans MT" panose="020B0502020104020203" pitchFamily="34" charset="0"/>
              </a:rPr>
              <a:t>Real sulci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10500216" y="4439729"/>
            <a:ext cx="322002" cy="666942"/>
          </a:xfrm>
          <a:prstGeom prst="line">
            <a:avLst/>
          </a:prstGeom>
          <a:ln>
            <a:solidFill>
              <a:srgbClr val="3420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9452675" y="0"/>
            <a:ext cx="2733328" cy="307777"/>
          </a:xfrm>
          <a:prstGeom prst="rect">
            <a:avLst/>
          </a:prstGeom>
          <a:solidFill>
            <a:srgbClr val="E4CBE7"/>
          </a:solidFill>
          <a:ln>
            <a:solidFill>
              <a:srgbClr val="A954AB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FEMALES’ SLIDES </a:t>
            </a:r>
          </a:p>
        </p:txBody>
      </p:sp>
    </p:spTree>
    <p:extLst>
      <p:ext uri="{BB962C8B-B14F-4D97-AF65-F5344CB8AC3E}">
        <p14:creationId xmlns:p14="http://schemas.microsoft.com/office/powerpoint/2010/main" val="26112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Cerebral cortex layers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27572" y="1482145"/>
            <a:ext cx="8286983" cy="2090871"/>
            <a:chOff x="611708" y="1743767"/>
            <a:chExt cx="8286983" cy="1713865"/>
          </a:xfrm>
        </p:grpSpPr>
        <p:sp>
          <p:nvSpPr>
            <p:cNvPr id="23" name="Freeform 22"/>
            <p:cNvSpPr/>
            <p:nvPr/>
          </p:nvSpPr>
          <p:spPr>
            <a:xfrm>
              <a:off x="4755200" y="2420889"/>
              <a:ext cx="3536982" cy="1712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0029"/>
                  </a:lnTo>
                  <a:lnTo>
                    <a:pt x="3536982" y="70029"/>
                  </a:lnTo>
                  <a:lnTo>
                    <a:pt x="3536982" y="171256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4755200" y="2420889"/>
              <a:ext cx="2316821" cy="17180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0579"/>
                  </a:lnTo>
                  <a:lnTo>
                    <a:pt x="2316821" y="70579"/>
                  </a:lnTo>
                  <a:lnTo>
                    <a:pt x="2316821" y="171806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4755200" y="2420889"/>
              <a:ext cx="954667" cy="1712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0029"/>
                  </a:lnTo>
                  <a:lnTo>
                    <a:pt x="954667" y="70029"/>
                  </a:lnTo>
                  <a:lnTo>
                    <a:pt x="954667" y="171256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 25"/>
            <p:cNvSpPr/>
            <p:nvPr/>
          </p:nvSpPr>
          <p:spPr>
            <a:xfrm>
              <a:off x="4317547" y="2420889"/>
              <a:ext cx="437652" cy="1712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37652" y="0"/>
                  </a:moveTo>
                  <a:lnTo>
                    <a:pt x="437652" y="70029"/>
                  </a:lnTo>
                  <a:lnTo>
                    <a:pt x="0" y="70029"/>
                  </a:lnTo>
                  <a:lnTo>
                    <a:pt x="0" y="171256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2775657" y="2420889"/>
              <a:ext cx="1979542" cy="1712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979542" y="0"/>
                  </a:moveTo>
                  <a:lnTo>
                    <a:pt x="1979542" y="70029"/>
                  </a:lnTo>
                  <a:lnTo>
                    <a:pt x="0" y="70029"/>
                  </a:lnTo>
                  <a:lnTo>
                    <a:pt x="0" y="171256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1233464" y="2420889"/>
              <a:ext cx="3521736" cy="1712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521736" y="0"/>
                  </a:moveTo>
                  <a:lnTo>
                    <a:pt x="3521736" y="70029"/>
                  </a:lnTo>
                  <a:lnTo>
                    <a:pt x="0" y="70029"/>
                  </a:lnTo>
                  <a:lnTo>
                    <a:pt x="0" y="171256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1255748" y="1743767"/>
              <a:ext cx="6998903" cy="677121"/>
            </a:xfrm>
            <a:custGeom>
              <a:avLst/>
              <a:gdLst>
                <a:gd name="connsiteX0" fmla="*/ 0 w 6998903"/>
                <a:gd name="connsiteY0" fmla="*/ 0 h 677121"/>
                <a:gd name="connsiteX1" fmla="*/ 6998903 w 6998903"/>
                <a:gd name="connsiteY1" fmla="*/ 0 h 677121"/>
                <a:gd name="connsiteX2" fmla="*/ 6998903 w 6998903"/>
                <a:gd name="connsiteY2" fmla="*/ 677121 h 677121"/>
                <a:gd name="connsiteX3" fmla="*/ 0 w 6998903"/>
                <a:gd name="connsiteY3" fmla="*/ 677121 h 677121"/>
                <a:gd name="connsiteX4" fmla="*/ 0 w 6998903"/>
                <a:gd name="connsiteY4" fmla="*/ 0 h 67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8903" h="677121">
                  <a:moveTo>
                    <a:pt x="0" y="0"/>
                  </a:moveTo>
                  <a:lnTo>
                    <a:pt x="6998903" y="0"/>
                  </a:lnTo>
                  <a:lnTo>
                    <a:pt x="6998903" y="677121"/>
                  </a:lnTo>
                  <a:lnTo>
                    <a:pt x="0" y="677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0" kern="1200" dirty="0" smtClean="0">
                  <a:solidFill>
                    <a:schemeClr val="bg1"/>
                  </a:solidFill>
                  <a:latin typeface="+mn-lt"/>
                  <a:ea typeface="+mj-ea"/>
                  <a:cs typeface="+mj-cs"/>
                </a:rPr>
                <a:t>Microscopically the cortex</a:t>
              </a:r>
              <a:r>
                <a:rPr lang="en-US" sz="1600" b="0" kern="1200" baseline="0" dirty="0" smtClean="0">
                  <a:solidFill>
                    <a:schemeClr val="bg1"/>
                  </a:solidFill>
                  <a:latin typeface="+mn-lt"/>
                  <a:ea typeface="+mj-ea"/>
                  <a:cs typeface="+mj-cs"/>
                </a:rPr>
                <a:t> </a:t>
              </a:r>
              <a:r>
                <a:rPr lang="en-US" sz="1600" b="0" kern="1200" dirty="0" smtClean="0">
                  <a:solidFill>
                    <a:schemeClr val="bg1"/>
                  </a:solidFill>
                  <a:latin typeface="+mn-lt"/>
                  <a:ea typeface="+mj-ea"/>
                  <a:cs typeface="+mj-cs"/>
                </a:rPr>
                <a:t>consist of six layers or lamina parallel to the surface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0" kern="1200" dirty="0" smtClean="0">
                  <a:solidFill>
                    <a:schemeClr val="bg1"/>
                  </a:solidFill>
                  <a:latin typeface="+mn-lt"/>
                </a:rPr>
                <a:t>From outside to inside the layers  are:</a:t>
              </a:r>
              <a:endParaRPr lang="en-GB" sz="1600" b="0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611708" y="2592146"/>
              <a:ext cx="1243511" cy="865486"/>
            </a:xfrm>
            <a:custGeom>
              <a:avLst/>
              <a:gdLst>
                <a:gd name="connsiteX0" fmla="*/ 0 w 1243511"/>
                <a:gd name="connsiteY0" fmla="*/ 0 h 865486"/>
                <a:gd name="connsiteX1" fmla="*/ 1243511 w 1243511"/>
                <a:gd name="connsiteY1" fmla="*/ 0 h 865486"/>
                <a:gd name="connsiteX2" fmla="*/ 1243511 w 1243511"/>
                <a:gd name="connsiteY2" fmla="*/ 865486 h 865486"/>
                <a:gd name="connsiteX3" fmla="*/ 0 w 1243511"/>
                <a:gd name="connsiteY3" fmla="*/ 865486 h 865486"/>
                <a:gd name="connsiteX4" fmla="*/ 0 w 1243511"/>
                <a:gd name="connsiteY4" fmla="*/ 0 h 86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511" h="865486">
                  <a:moveTo>
                    <a:pt x="0" y="0"/>
                  </a:moveTo>
                  <a:lnTo>
                    <a:pt x="1243511" y="0"/>
                  </a:lnTo>
                  <a:lnTo>
                    <a:pt x="1243511" y="865486"/>
                  </a:lnTo>
                  <a:lnTo>
                    <a:pt x="0" y="8654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accent2">
                      <a:lumMod val="75000"/>
                    </a:schemeClr>
                  </a:solidFill>
                </a:rPr>
                <a:t>I-Molecular layer </a:t>
              </a:r>
              <a:endParaRPr lang="en-GB" sz="1600" kern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2057673" y="2592146"/>
              <a:ext cx="1435967" cy="850996"/>
            </a:xfrm>
            <a:custGeom>
              <a:avLst/>
              <a:gdLst>
                <a:gd name="connsiteX0" fmla="*/ 0 w 1435967"/>
                <a:gd name="connsiteY0" fmla="*/ 0 h 850996"/>
                <a:gd name="connsiteX1" fmla="*/ 1435967 w 1435967"/>
                <a:gd name="connsiteY1" fmla="*/ 0 h 850996"/>
                <a:gd name="connsiteX2" fmla="*/ 1435967 w 1435967"/>
                <a:gd name="connsiteY2" fmla="*/ 850996 h 850996"/>
                <a:gd name="connsiteX3" fmla="*/ 0 w 1435967"/>
                <a:gd name="connsiteY3" fmla="*/ 850996 h 850996"/>
                <a:gd name="connsiteX4" fmla="*/ 0 w 1435967"/>
                <a:gd name="connsiteY4" fmla="*/ 0 h 8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5967" h="850996">
                  <a:moveTo>
                    <a:pt x="0" y="0"/>
                  </a:moveTo>
                  <a:lnTo>
                    <a:pt x="1435967" y="0"/>
                  </a:lnTo>
                  <a:lnTo>
                    <a:pt x="1435967" y="850996"/>
                  </a:lnTo>
                  <a:lnTo>
                    <a:pt x="0" y="8509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accent2">
                      <a:lumMod val="75000"/>
                    </a:schemeClr>
                  </a:solidFill>
                </a:rPr>
                <a:t>II-external granular layer </a:t>
              </a:r>
              <a:endParaRPr lang="en-GB" sz="1600" kern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3696095" y="2592147"/>
              <a:ext cx="1242903" cy="850996"/>
            </a:xfrm>
            <a:custGeom>
              <a:avLst/>
              <a:gdLst>
                <a:gd name="connsiteX0" fmla="*/ 0 w 1242903"/>
                <a:gd name="connsiteY0" fmla="*/ 0 h 922361"/>
                <a:gd name="connsiteX1" fmla="*/ 1242903 w 1242903"/>
                <a:gd name="connsiteY1" fmla="*/ 0 h 922361"/>
                <a:gd name="connsiteX2" fmla="*/ 1242903 w 1242903"/>
                <a:gd name="connsiteY2" fmla="*/ 922361 h 922361"/>
                <a:gd name="connsiteX3" fmla="*/ 0 w 1242903"/>
                <a:gd name="connsiteY3" fmla="*/ 922361 h 922361"/>
                <a:gd name="connsiteX4" fmla="*/ 0 w 1242903"/>
                <a:gd name="connsiteY4" fmla="*/ 0 h 9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903" h="922361">
                  <a:moveTo>
                    <a:pt x="0" y="0"/>
                  </a:moveTo>
                  <a:lnTo>
                    <a:pt x="1242903" y="0"/>
                  </a:lnTo>
                  <a:lnTo>
                    <a:pt x="1242903" y="922361"/>
                  </a:lnTo>
                  <a:lnTo>
                    <a:pt x="0" y="9223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III-layer of pyramidal ells</a:t>
              </a:r>
              <a:endParaRPr lang="en-US" sz="1600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5141453" y="2592146"/>
              <a:ext cx="1136827" cy="850996"/>
            </a:xfrm>
            <a:custGeom>
              <a:avLst/>
              <a:gdLst>
                <a:gd name="connsiteX0" fmla="*/ 0 w 1136827"/>
                <a:gd name="connsiteY0" fmla="*/ 0 h 900954"/>
                <a:gd name="connsiteX1" fmla="*/ 1136827 w 1136827"/>
                <a:gd name="connsiteY1" fmla="*/ 0 h 900954"/>
                <a:gd name="connsiteX2" fmla="*/ 1136827 w 1136827"/>
                <a:gd name="connsiteY2" fmla="*/ 900954 h 900954"/>
                <a:gd name="connsiteX3" fmla="*/ 0 w 1136827"/>
                <a:gd name="connsiteY3" fmla="*/ 900954 h 900954"/>
                <a:gd name="connsiteX4" fmla="*/ 0 w 1136827"/>
                <a:gd name="connsiteY4" fmla="*/ 0 h 90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27" h="900954">
                  <a:moveTo>
                    <a:pt x="0" y="0"/>
                  </a:moveTo>
                  <a:lnTo>
                    <a:pt x="1136827" y="0"/>
                  </a:lnTo>
                  <a:lnTo>
                    <a:pt x="1136827" y="900954"/>
                  </a:lnTo>
                  <a:lnTo>
                    <a:pt x="0" y="9009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</a:rPr>
                <a:t>IV-internal granular layer 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6570779" y="2592695"/>
              <a:ext cx="1002484" cy="850447"/>
            </a:xfrm>
            <a:custGeom>
              <a:avLst/>
              <a:gdLst>
                <a:gd name="connsiteX0" fmla="*/ 0 w 1002484"/>
                <a:gd name="connsiteY0" fmla="*/ 0 h 888884"/>
                <a:gd name="connsiteX1" fmla="*/ 1002484 w 1002484"/>
                <a:gd name="connsiteY1" fmla="*/ 0 h 888884"/>
                <a:gd name="connsiteX2" fmla="*/ 1002484 w 1002484"/>
                <a:gd name="connsiteY2" fmla="*/ 888884 h 888884"/>
                <a:gd name="connsiteX3" fmla="*/ 0 w 1002484"/>
                <a:gd name="connsiteY3" fmla="*/ 888884 h 888884"/>
                <a:gd name="connsiteX4" fmla="*/ 0 w 1002484"/>
                <a:gd name="connsiteY4" fmla="*/ 0 h 88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484" h="888884">
                  <a:moveTo>
                    <a:pt x="0" y="0"/>
                  </a:moveTo>
                  <a:lnTo>
                    <a:pt x="1002484" y="0"/>
                  </a:lnTo>
                  <a:lnTo>
                    <a:pt x="1002484" y="888884"/>
                  </a:lnTo>
                  <a:lnTo>
                    <a:pt x="0" y="8888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</a:rPr>
                <a:t>V-large pyramid cell layer 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7685674" y="2592146"/>
              <a:ext cx="1213017" cy="850996"/>
            </a:xfrm>
            <a:custGeom>
              <a:avLst/>
              <a:gdLst>
                <a:gd name="connsiteX0" fmla="*/ 0 w 1213017"/>
                <a:gd name="connsiteY0" fmla="*/ 0 h 874230"/>
                <a:gd name="connsiteX1" fmla="*/ 1213017 w 1213017"/>
                <a:gd name="connsiteY1" fmla="*/ 0 h 874230"/>
                <a:gd name="connsiteX2" fmla="*/ 1213017 w 1213017"/>
                <a:gd name="connsiteY2" fmla="*/ 874230 h 874230"/>
                <a:gd name="connsiteX3" fmla="*/ 0 w 1213017"/>
                <a:gd name="connsiteY3" fmla="*/ 874230 h 874230"/>
                <a:gd name="connsiteX4" fmla="*/ 0 w 1213017"/>
                <a:gd name="connsiteY4" fmla="*/ 0 h 87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3017" h="874230">
                  <a:moveTo>
                    <a:pt x="0" y="0"/>
                  </a:moveTo>
                  <a:lnTo>
                    <a:pt x="1213017" y="0"/>
                  </a:lnTo>
                  <a:lnTo>
                    <a:pt x="1213017" y="874230"/>
                  </a:lnTo>
                  <a:lnTo>
                    <a:pt x="0" y="8742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</a:rPr>
                <a:t>VI-Layer of fusiform of polymorphic cells </a:t>
              </a:r>
              <a:endParaRPr lang="en-GB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0" name="object 2"/>
          <p:cNvSpPr txBox="1"/>
          <p:nvPr/>
        </p:nvSpPr>
        <p:spPr>
          <a:xfrm>
            <a:off x="609461" y="4134601"/>
            <a:ext cx="8385702" cy="194925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297815" marR="352425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sz="1600" spc="-5" dirty="0" smtClean="0">
                <a:cs typeface="Comic Sans MS"/>
              </a:rPr>
              <a:t>The </a:t>
            </a:r>
            <a:r>
              <a:rPr sz="1600" spc="-10" dirty="0">
                <a:cs typeface="Comic Sans MS"/>
              </a:rPr>
              <a:t>incoming </a:t>
            </a:r>
            <a:r>
              <a:rPr sz="1600" spc="-5" dirty="0">
                <a:cs typeface="Comic Sans MS"/>
              </a:rPr>
              <a:t>sensory </a:t>
            </a:r>
            <a:r>
              <a:rPr sz="1600" spc="-10" dirty="0">
                <a:cs typeface="Comic Sans MS"/>
              </a:rPr>
              <a:t>signal</a:t>
            </a:r>
            <a:r>
              <a:rPr sz="1600" spc="110" dirty="0">
                <a:cs typeface="Comic Sans MS"/>
              </a:rPr>
              <a:t> </a:t>
            </a:r>
            <a:r>
              <a:rPr sz="1600" spc="-10" dirty="0">
                <a:cs typeface="Comic Sans MS"/>
              </a:rPr>
              <a:t>excites</a:t>
            </a:r>
            <a:r>
              <a:rPr sz="1600" spc="5" dirty="0">
                <a:cs typeface="Comic Sans MS"/>
              </a:rPr>
              <a:t> </a:t>
            </a:r>
            <a:r>
              <a:rPr sz="1600" spc="-10" dirty="0">
                <a:cs typeface="Comic Sans MS"/>
              </a:rPr>
              <a:t>neuronal  </a:t>
            </a:r>
            <a:r>
              <a:rPr sz="1600" spc="-5" dirty="0">
                <a:cs typeface="Comic Sans MS"/>
              </a:rPr>
              <a:t>layer </a:t>
            </a:r>
            <a:r>
              <a:rPr sz="1600" spc="-5" dirty="0">
                <a:solidFill>
                  <a:schemeClr val="accent4">
                    <a:lumMod val="75000"/>
                  </a:schemeClr>
                </a:solidFill>
                <a:cs typeface="Comic Sans MS"/>
              </a:rPr>
              <a:t>IV</a:t>
            </a:r>
            <a:r>
              <a:rPr sz="1600" spc="-5" dirty="0">
                <a:cs typeface="Comic Sans MS"/>
              </a:rPr>
              <a:t> </a:t>
            </a:r>
            <a:r>
              <a:rPr sz="1600" spc="-10" dirty="0">
                <a:cs typeface="Comic Sans MS"/>
              </a:rPr>
              <a:t>first; then the signal </a:t>
            </a:r>
            <a:r>
              <a:rPr sz="1600" spc="-5" dirty="0">
                <a:cs typeface="Comic Sans MS"/>
              </a:rPr>
              <a:t>spreads </a:t>
            </a:r>
            <a:r>
              <a:rPr sz="1600" spc="-10" dirty="0">
                <a:cs typeface="Comic Sans MS"/>
              </a:rPr>
              <a:t>toward  </a:t>
            </a:r>
            <a:r>
              <a:rPr sz="1600" spc="-5" dirty="0">
                <a:cs typeface="Comic Sans MS"/>
              </a:rPr>
              <a:t>the </a:t>
            </a:r>
            <a:r>
              <a:rPr sz="1600" spc="-10" dirty="0">
                <a:cs typeface="Comic Sans MS"/>
              </a:rPr>
              <a:t>surface </a:t>
            </a:r>
            <a:r>
              <a:rPr sz="1600" spc="-5" dirty="0">
                <a:cs typeface="Comic Sans MS"/>
              </a:rPr>
              <a:t>of the cortex and also toward  </a:t>
            </a:r>
            <a:r>
              <a:rPr sz="1600" spc="-10" dirty="0">
                <a:cs typeface="Comic Sans MS"/>
              </a:rPr>
              <a:t>deeper</a:t>
            </a:r>
            <a:r>
              <a:rPr sz="1600" spc="-35" dirty="0"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layers</a:t>
            </a:r>
            <a:r>
              <a:rPr sz="1600" spc="-5" dirty="0" smtClean="0">
                <a:cs typeface="Comic Sans MS"/>
              </a:rPr>
              <a:t>.</a:t>
            </a:r>
            <a:endParaRPr sz="1600" dirty="0">
              <a:cs typeface="Times New Roman"/>
            </a:endParaRPr>
          </a:p>
          <a:p>
            <a:pPr marL="297815" marR="173228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sz="1600" spc="-10" dirty="0" smtClean="0">
                <a:cs typeface="Comic Sans MS"/>
              </a:rPr>
              <a:t>Layers </a:t>
            </a:r>
            <a:r>
              <a:rPr sz="1600" spc="-5" dirty="0">
                <a:solidFill>
                  <a:schemeClr val="accent4">
                    <a:lumMod val="75000"/>
                  </a:schemeClr>
                </a:solidFill>
                <a:cs typeface="Comic Sans MS"/>
              </a:rPr>
              <a:t>I</a:t>
            </a:r>
            <a:r>
              <a:rPr sz="1600" spc="-5" dirty="0">
                <a:cs typeface="Comic Sans MS"/>
              </a:rPr>
              <a:t> and </a:t>
            </a:r>
            <a:r>
              <a:rPr sz="1600" spc="-5" dirty="0">
                <a:solidFill>
                  <a:schemeClr val="accent4">
                    <a:lumMod val="75000"/>
                  </a:schemeClr>
                </a:solidFill>
                <a:cs typeface="Comic Sans MS"/>
              </a:rPr>
              <a:t>II</a:t>
            </a:r>
            <a:r>
              <a:rPr sz="1600" spc="-5" dirty="0">
                <a:cs typeface="Comic Sans MS"/>
              </a:rPr>
              <a:t> </a:t>
            </a:r>
            <a:r>
              <a:rPr sz="1600" spc="-5" dirty="0" smtClean="0">
                <a:cs typeface="Comic Sans MS"/>
              </a:rPr>
              <a:t>&amp;</a:t>
            </a:r>
            <a:r>
              <a:rPr lang="en-US" sz="1600" spc="-5" dirty="0" smtClean="0">
                <a:cs typeface="Comic Sans MS"/>
              </a:rPr>
              <a:t> </a:t>
            </a:r>
            <a:r>
              <a:rPr lang="en-US" sz="1600" spc="-5" dirty="0" smtClean="0">
                <a:solidFill>
                  <a:schemeClr val="accent4">
                    <a:lumMod val="75000"/>
                  </a:schemeClr>
                </a:solidFill>
                <a:cs typeface="Comic Sans MS"/>
              </a:rPr>
              <a:t>III</a:t>
            </a:r>
            <a:r>
              <a:rPr sz="1600" spc="-5" dirty="0" smtClean="0">
                <a:solidFill>
                  <a:schemeClr val="accent4">
                    <a:lumMod val="75000"/>
                  </a:schemeClr>
                </a:solidFill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perform</a:t>
            </a:r>
            <a:r>
              <a:rPr sz="1600" spc="30" dirty="0"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most</a:t>
            </a:r>
            <a:r>
              <a:rPr sz="1600" spc="-10" dirty="0"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of  </a:t>
            </a:r>
            <a:r>
              <a:rPr sz="1600" spc="-10" dirty="0" smtClean="0">
                <a:cs typeface="Comic Sans MS"/>
              </a:rPr>
              <a:t>intracortical</a:t>
            </a:r>
            <a:r>
              <a:rPr lang="en-US" sz="1600" spc="-10" dirty="0" smtClean="0">
                <a:cs typeface="Comic Sans MS"/>
              </a:rPr>
              <a:t> </a:t>
            </a:r>
            <a:r>
              <a:rPr sz="1600" spc="-5" dirty="0" smtClean="0">
                <a:cs typeface="Comic Sans MS"/>
              </a:rPr>
              <a:t>association</a:t>
            </a:r>
            <a:r>
              <a:rPr sz="1600" spc="40" dirty="0" smtClean="0">
                <a:cs typeface="Comic Sans MS"/>
              </a:rPr>
              <a:t> </a:t>
            </a:r>
            <a:r>
              <a:rPr sz="1600" spc="-10" dirty="0" smtClean="0">
                <a:cs typeface="Comic Sans MS"/>
              </a:rPr>
              <a:t>function.</a:t>
            </a:r>
            <a:endParaRPr sz="1600" dirty="0" smtClean="0">
              <a:cs typeface="Comic Sans MS"/>
            </a:endParaRPr>
          </a:p>
          <a:p>
            <a:pPr marL="297815" marR="5080" indent="-285750">
              <a:lnSpc>
                <a:spcPct val="150000"/>
              </a:lnSpc>
              <a:spcBef>
                <a:spcPts val="415"/>
              </a:spcBef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sz="1600" spc="-5" dirty="0" smtClean="0">
                <a:cs typeface="Comic Sans MS"/>
              </a:rPr>
              <a:t>The </a:t>
            </a:r>
            <a:r>
              <a:rPr sz="1600" spc="-10" dirty="0" smtClean="0">
                <a:cs typeface="Comic Sans MS"/>
              </a:rPr>
              <a:t>neurons </a:t>
            </a:r>
            <a:r>
              <a:rPr sz="1600" spc="-5" dirty="0" smtClean="0">
                <a:cs typeface="Comic Sans MS"/>
              </a:rPr>
              <a:t>in layers </a:t>
            </a:r>
            <a:r>
              <a:rPr sz="1600" spc="-5" dirty="0" smtClean="0">
                <a:solidFill>
                  <a:schemeClr val="accent4">
                    <a:lumMod val="75000"/>
                  </a:schemeClr>
                </a:solidFill>
                <a:cs typeface="Comic Sans MS"/>
              </a:rPr>
              <a:t>II</a:t>
            </a:r>
            <a:r>
              <a:rPr sz="1600" spc="-5" dirty="0" smtClean="0">
                <a:cs typeface="Comic Sans MS"/>
              </a:rPr>
              <a:t> and </a:t>
            </a:r>
            <a:r>
              <a:rPr sz="1600" spc="-5" dirty="0" smtClean="0">
                <a:solidFill>
                  <a:schemeClr val="accent4">
                    <a:lumMod val="75000"/>
                  </a:schemeClr>
                </a:solidFill>
                <a:cs typeface="Comic Sans MS"/>
              </a:rPr>
              <a:t>III</a:t>
            </a:r>
            <a:r>
              <a:rPr sz="1600" spc="75" dirty="0" smtClean="0">
                <a:solidFill>
                  <a:schemeClr val="accent4">
                    <a:lumMod val="75000"/>
                  </a:schemeClr>
                </a:solidFill>
                <a:cs typeface="Comic Sans MS"/>
              </a:rPr>
              <a:t> </a:t>
            </a:r>
            <a:r>
              <a:rPr sz="1600" spc="-5" dirty="0" smtClean="0">
                <a:cs typeface="Comic Sans MS"/>
              </a:rPr>
              <a:t>making short  </a:t>
            </a:r>
            <a:r>
              <a:rPr sz="1600" spc="-10" dirty="0" smtClean="0">
                <a:cs typeface="Comic Sans MS"/>
              </a:rPr>
              <a:t>horizontal </a:t>
            </a:r>
            <a:r>
              <a:rPr sz="1600" spc="-5" dirty="0" smtClean="0">
                <a:cs typeface="Comic Sans MS"/>
              </a:rPr>
              <a:t>connections </a:t>
            </a:r>
            <a:r>
              <a:rPr sz="1600" spc="-10" dirty="0" smtClean="0">
                <a:cs typeface="Comic Sans MS"/>
              </a:rPr>
              <a:t>with </a:t>
            </a:r>
            <a:r>
              <a:rPr sz="1600" spc="-5" dirty="0" smtClean="0">
                <a:cs typeface="Comic Sans MS"/>
              </a:rPr>
              <a:t>adjacent cortical  areas.</a:t>
            </a:r>
            <a:endParaRPr sz="1600" dirty="0" smtClean="0">
              <a:cs typeface="Comic Sans MS"/>
            </a:endParaRPr>
          </a:p>
          <a:p>
            <a:pPr marL="297815" marR="10160" indent="-285750">
              <a:lnSpc>
                <a:spcPct val="15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268605" algn="l"/>
                <a:tab pos="1855470" algn="l"/>
              </a:tabLst>
            </a:pPr>
            <a:r>
              <a:rPr sz="1600" spc="-10" dirty="0" smtClean="0">
                <a:cs typeface="Comic Sans MS"/>
              </a:rPr>
              <a:t>The </a:t>
            </a:r>
            <a:r>
              <a:rPr sz="1600" spc="-10" dirty="0">
                <a:cs typeface="Comic Sans MS"/>
              </a:rPr>
              <a:t>neurons </a:t>
            </a:r>
            <a:r>
              <a:rPr sz="1600" spc="-5" dirty="0">
                <a:cs typeface="Comic Sans MS"/>
              </a:rPr>
              <a:t>in layers V and VI</a:t>
            </a:r>
            <a:r>
              <a:rPr sz="1600" spc="95" dirty="0"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send</a:t>
            </a:r>
            <a:r>
              <a:rPr sz="1600" spc="5" dirty="0"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output  </a:t>
            </a:r>
            <a:r>
              <a:rPr sz="1600" spc="-10" dirty="0">
                <a:cs typeface="Comic Sans MS"/>
              </a:rPr>
              <a:t>signals</a:t>
            </a:r>
            <a:r>
              <a:rPr sz="1600" spc="35" dirty="0">
                <a:cs typeface="Comic Sans MS"/>
              </a:rPr>
              <a:t> </a:t>
            </a:r>
            <a:r>
              <a:rPr sz="1600" spc="-5" dirty="0" smtClean="0">
                <a:cs typeface="Comic Sans MS"/>
              </a:rPr>
              <a:t>to</a:t>
            </a:r>
            <a:r>
              <a:rPr lang="en-US" sz="1600" spc="-5" dirty="0" smtClean="0">
                <a:cs typeface="Comic Sans MS"/>
              </a:rPr>
              <a:t> </a:t>
            </a:r>
            <a:r>
              <a:rPr sz="1600" spc="-10" dirty="0" smtClean="0">
                <a:cs typeface="Comic Sans MS"/>
              </a:rPr>
              <a:t>brain </a:t>
            </a:r>
            <a:r>
              <a:rPr sz="1600" spc="-5" dirty="0">
                <a:cs typeface="Comic Sans MS"/>
              </a:rPr>
              <a:t>stem </a:t>
            </a:r>
            <a:r>
              <a:rPr sz="1600" spc="-10" dirty="0">
                <a:cs typeface="Comic Sans MS"/>
              </a:rPr>
              <a:t>,spinal </a:t>
            </a:r>
            <a:r>
              <a:rPr sz="1600" spc="-5" dirty="0">
                <a:cs typeface="Comic Sans MS"/>
              </a:rPr>
              <a:t>cord </a:t>
            </a:r>
            <a:r>
              <a:rPr sz="1600" spc="-10" dirty="0">
                <a:cs typeface="Comic Sans MS"/>
              </a:rPr>
              <a:t>(</a:t>
            </a:r>
            <a:r>
              <a:rPr sz="1600" spc="-10" dirty="0">
                <a:solidFill>
                  <a:schemeClr val="accent4">
                    <a:lumMod val="75000"/>
                  </a:schemeClr>
                </a:solidFill>
                <a:cs typeface="Comic Sans MS"/>
              </a:rPr>
              <a:t>V</a:t>
            </a:r>
            <a:r>
              <a:rPr sz="1600" spc="-10" dirty="0">
                <a:cs typeface="Comic Sans MS"/>
              </a:rPr>
              <a:t>)</a:t>
            </a:r>
            <a:r>
              <a:rPr sz="1600" spc="70" dirty="0"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&amp;</a:t>
            </a:r>
            <a:r>
              <a:rPr sz="1600" spc="5" dirty="0">
                <a:cs typeface="Comic Sans MS"/>
              </a:rPr>
              <a:t> </a:t>
            </a:r>
            <a:r>
              <a:rPr sz="1600" spc="-5" dirty="0">
                <a:cs typeface="Comic Sans MS"/>
              </a:rPr>
              <a:t>thalamus  </a:t>
            </a:r>
            <a:r>
              <a:rPr sz="1600" spc="-10" dirty="0">
                <a:cs typeface="Comic Sans MS"/>
              </a:rPr>
              <a:t>(</a:t>
            </a:r>
            <a:r>
              <a:rPr sz="1600" spc="-10" dirty="0">
                <a:solidFill>
                  <a:schemeClr val="accent4">
                    <a:lumMod val="75000"/>
                  </a:schemeClr>
                </a:solidFill>
                <a:cs typeface="Comic Sans MS"/>
              </a:rPr>
              <a:t>VI</a:t>
            </a:r>
            <a:r>
              <a:rPr sz="1600" spc="-10" dirty="0">
                <a:cs typeface="Comic Sans MS"/>
              </a:rPr>
              <a:t>)</a:t>
            </a:r>
            <a:endParaRPr sz="1600" dirty="0"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96537" y="-1489"/>
            <a:ext cx="259228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 IN MALES’ SLIDES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673" t="2807" r="12148"/>
          <a:stretch/>
        </p:blipFill>
        <p:spPr>
          <a:xfrm>
            <a:off x="9075769" y="1482145"/>
            <a:ext cx="2503633" cy="460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009608B-83D7-4A20-9E96-3B20D4E37C18}" vid="{1D145ECC-AAD9-4131-81DB-80492A537C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1926</TotalTime>
  <Words>2498</Words>
  <Application>Microsoft Office PowerPoint</Application>
  <PresentationFormat>Custom</PresentationFormat>
  <Paragraphs>365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Agency FB</vt:lpstr>
      <vt:lpstr>Arial</vt:lpstr>
      <vt:lpstr>Arial Black</vt:lpstr>
      <vt:lpstr>ArialMT</vt:lpstr>
      <vt:lpstr>Bookman Old Style</vt:lpstr>
      <vt:lpstr>Calibri</vt:lpstr>
      <vt:lpstr>Comic Sans MS</vt:lpstr>
      <vt:lpstr>Courier New</vt:lpstr>
      <vt:lpstr>Gill Sans MT</vt:lpstr>
      <vt:lpstr>Lucida Sans Unicode</vt:lpstr>
      <vt:lpstr>Microsoft Sans Serif</vt:lpstr>
      <vt:lpstr>Open Sans</vt:lpstr>
      <vt:lpstr>华文新魏</vt:lpstr>
      <vt:lpstr>Times New Roman</vt:lpstr>
      <vt:lpstr>Wingdings</vt:lpstr>
      <vt:lpstr>Wingdings 3</vt:lpstr>
      <vt:lpstr>Theme1</vt:lpstr>
      <vt:lpstr>PowerPoint Presentation</vt:lpstr>
      <vt:lpstr>PowerPoint Presentation</vt:lpstr>
      <vt:lpstr>Introduction </vt:lpstr>
      <vt:lpstr>Phineas Gage</vt:lpstr>
      <vt:lpstr>Overview of the brain </vt:lpstr>
      <vt:lpstr>Cont.</vt:lpstr>
      <vt:lpstr>Cerebral cortex </vt:lpstr>
      <vt:lpstr>Cont. </vt:lpstr>
      <vt:lpstr>Cerebral cortex layers</vt:lpstr>
      <vt:lpstr>There are three type of functional area    of cerebral cortex</vt:lpstr>
      <vt:lpstr>(1) Parieto-occipitotemporal association area</vt:lpstr>
      <vt:lpstr>Prefrontal area     limbic area</vt:lpstr>
      <vt:lpstr>Four lobes of the brain</vt:lpstr>
      <vt:lpstr>Frontal lobe </vt:lpstr>
      <vt:lpstr>Frontal lobe (cortical region)</vt:lpstr>
      <vt:lpstr>Partial lobe </vt:lpstr>
      <vt:lpstr>Parietal lobe “cortical regions “</vt:lpstr>
      <vt:lpstr>Occipital lobe </vt:lpstr>
      <vt:lpstr>Temporal lobe </vt:lpstr>
      <vt:lpstr>Cont. </vt:lpstr>
      <vt:lpstr>Arcuate fasciculus </vt:lpstr>
      <vt:lpstr>Functional principle of cerebral hemisphere </vt:lpstr>
      <vt:lpstr>Dominant and non-dominant hemisphere (hemisphere lateralization )</vt:lpstr>
      <vt:lpstr>Primary motor cortex</vt:lpstr>
      <vt:lpstr>Doctors’ notes</vt:lpstr>
      <vt:lpstr>Thank you!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Levels of Organisation</dc:title>
  <dc:creator>Lelo HM</dc:creator>
  <cp:lastModifiedBy>Laila .</cp:lastModifiedBy>
  <cp:revision>940</cp:revision>
  <dcterms:created xsi:type="dcterms:W3CDTF">2016-09-07T16:15:34Z</dcterms:created>
  <dcterms:modified xsi:type="dcterms:W3CDTF">2017-10-27T02:25:58Z</dcterms:modified>
</cp:coreProperties>
</file>