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8"/>
  </p:notesMasterIdLst>
  <p:sldIdLst>
    <p:sldId id="563" r:id="rId2"/>
    <p:sldId id="454" r:id="rId3"/>
    <p:sldId id="460" r:id="rId4"/>
    <p:sldId id="562" r:id="rId5"/>
    <p:sldId id="554" r:id="rId6"/>
    <p:sldId id="458" r:id="rId7"/>
    <p:sldId id="506" r:id="rId8"/>
    <p:sldId id="546" r:id="rId9"/>
    <p:sldId id="567" r:id="rId10"/>
    <p:sldId id="555" r:id="rId11"/>
    <p:sldId id="565" r:id="rId12"/>
    <p:sldId id="469" r:id="rId13"/>
    <p:sldId id="545" r:id="rId14"/>
    <p:sldId id="552" r:id="rId15"/>
    <p:sldId id="547" r:id="rId16"/>
    <p:sldId id="516" r:id="rId17"/>
    <p:sldId id="462" r:id="rId18"/>
    <p:sldId id="475" r:id="rId19"/>
    <p:sldId id="551" r:id="rId20"/>
    <p:sldId id="556" r:id="rId21"/>
    <p:sldId id="536" r:id="rId22"/>
    <p:sldId id="550" r:id="rId23"/>
    <p:sldId id="537" r:id="rId24"/>
    <p:sldId id="521" r:id="rId25"/>
    <p:sldId id="540" r:id="rId26"/>
    <p:sldId id="522" r:id="rId27"/>
    <p:sldId id="539" r:id="rId28"/>
    <p:sldId id="542" r:id="rId29"/>
    <p:sldId id="490" r:id="rId30"/>
    <p:sldId id="538" r:id="rId31"/>
    <p:sldId id="534" r:id="rId32"/>
    <p:sldId id="535" r:id="rId33"/>
    <p:sldId id="529" r:id="rId34"/>
    <p:sldId id="549" r:id="rId35"/>
    <p:sldId id="548" r:id="rId36"/>
    <p:sldId id="568" r:id="rId37"/>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DD"/>
    <a:srgbClr val="C0D7DD"/>
    <a:srgbClr val="427380"/>
    <a:srgbClr val="EDF1F6"/>
    <a:srgbClr val="C6D4E2"/>
    <a:srgbClr val="658CB1"/>
    <a:srgbClr val="EBF0F5"/>
    <a:srgbClr val="D3DCE6"/>
    <a:srgbClr val="C5D4E2"/>
    <a:srgbClr val="DCE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09" autoAdjust="0"/>
    <p:restoredTop sz="95231"/>
  </p:normalViewPr>
  <p:slideViewPr>
    <p:cSldViewPr>
      <p:cViewPr varScale="1">
        <p:scale>
          <a:sx n="92" d="100"/>
          <a:sy n="92" d="100"/>
        </p:scale>
        <p:origin x="852" y="9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FC81-AE72-4BAE-8DB6-19FB80F6984C}"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cs typeface="Times New Roman"/>
            </a:rPr>
            <a:t>Each </a:t>
          </a:r>
          <a:r>
            <a:rPr lang="en-US" sz="1400" spc="-5" dirty="0">
              <a:cs typeface="Times New Roman"/>
            </a:rPr>
            <a:t>column </a:t>
          </a:r>
          <a:r>
            <a:rPr lang="en-US" sz="1400" dirty="0">
              <a:cs typeface="Times New Roman"/>
            </a:rPr>
            <a:t>of </a:t>
          </a:r>
          <a:r>
            <a:rPr lang="en-US" sz="1400" spc="-5" dirty="0">
              <a:cs typeface="Times New Roman"/>
            </a:rPr>
            <a:t>cells </a:t>
          </a:r>
          <a:r>
            <a:rPr lang="en-US" sz="1400" dirty="0">
              <a:cs typeface="Times New Roman"/>
            </a:rPr>
            <a:t>functions as a unit, operate as an </a:t>
          </a:r>
          <a:r>
            <a:rPr lang="en-US" sz="1400" spc="-5" dirty="0">
              <a:cs typeface="Times New Roman"/>
            </a:rPr>
            <a:t>integrative  </a:t>
          </a:r>
          <a:r>
            <a:rPr lang="en-US" sz="1400" dirty="0">
              <a:cs typeface="Times New Roman"/>
            </a:rPr>
            <a:t>processing </a:t>
          </a:r>
          <a:r>
            <a:rPr lang="en-US" sz="1400" spc="-5" dirty="0">
              <a:cs typeface="Times New Roman"/>
            </a:rPr>
            <a:t>system, </a:t>
          </a:r>
          <a:r>
            <a:rPr lang="en-US" sz="1400" dirty="0">
              <a:cs typeface="Times New Roman"/>
            </a:rPr>
            <a:t>using information from </a:t>
          </a:r>
          <a:r>
            <a:rPr lang="en-US" sz="1400" spc="-5" dirty="0">
              <a:cs typeface="Times New Roman"/>
            </a:rPr>
            <a:t>multiple </a:t>
          </a:r>
          <a:r>
            <a:rPr lang="en-US" sz="1400" dirty="0">
              <a:cs typeface="Times New Roman"/>
            </a:rPr>
            <a:t>inputs to</a:t>
          </a:r>
          <a:r>
            <a:rPr lang="en-US" sz="1400" spc="-190" dirty="0">
              <a:cs typeface="Times New Roman"/>
            </a:rPr>
            <a:t> </a:t>
          </a:r>
          <a:r>
            <a:rPr lang="en-US" sz="1400" spc="-5" dirty="0">
              <a:cs typeface="Times New Roman"/>
            </a:rPr>
            <a:t>determine  </a:t>
          </a:r>
          <a:r>
            <a:rPr lang="en-US" sz="1400" dirty="0">
              <a:cs typeface="Times New Roman"/>
            </a:rPr>
            <a:t>the output response from the</a:t>
          </a:r>
          <a:r>
            <a:rPr lang="en-US" sz="1400" spc="-145" dirty="0">
              <a:cs typeface="Times New Roman"/>
            </a:rPr>
            <a:t> </a:t>
          </a:r>
          <a:r>
            <a:rPr lang="en-US" sz="1400" spc="-5" dirty="0">
              <a:cs typeface="Times New Roman"/>
            </a:rPr>
            <a:t>column.</a:t>
          </a:r>
          <a:endParaRPr lang="en-US" sz="1400" dirty="0">
            <a:cs typeface="Comic Sans MS"/>
          </a:endParaRPr>
        </a:p>
      </dgm:t>
    </dgm:pt>
    <dgm:pt modelId="{FC0EEE56-ADA7-4BB1-A900-43CB06485E53}" type="parTrans" cxnId="{F2B8210C-E171-44A2-A3E9-35A21034137C}">
      <dgm:prSet/>
      <dgm:spPr/>
      <dgm:t>
        <a:bodyPr/>
        <a:lstStyle/>
        <a:p>
          <a:endParaRPr lang="en-US" sz="1400"/>
        </a:p>
      </dgm:t>
    </dgm:pt>
    <dgm:pt modelId="{B0832742-24A4-4911-97E7-786403C40D2F}" type="sibTrans" cxnId="{F2B8210C-E171-44A2-A3E9-35A21034137C}">
      <dgm:prSet custT="1"/>
      <dgm:spPr/>
      <dgm:t>
        <a:bodyPr/>
        <a:lstStyle/>
        <a:p>
          <a:endParaRPr lang="en-US" sz="1400"/>
        </a:p>
      </dgm:t>
    </dgm:pt>
    <dgm:pt modelId="{5C703CC6-3C6B-45BB-B731-4A9AAF6160F7}">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dirty="0">
              <a:cs typeface="Times New Roman"/>
            </a:rPr>
            <a:t>Each </a:t>
          </a:r>
          <a:r>
            <a:rPr lang="en-US" sz="1400" spc="5" dirty="0">
              <a:cs typeface="Times New Roman"/>
            </a:rPr>
            <a:t> </a:t>
          </a:r>
          <a:r>
            <a:rPr lang="en-US" sz="1400" spc="-5" dirty="0">
              <a:cs typeface="Times New Roman"/>
            </a:rPr>
            <a:t>column </a:t>
          </a:r>
          <a:r>
            <a:rPr lang="en-US" sz="1400" dirty="0">
              <a:cs typeface="Times New Roman"/>
            </a:rPr>
            <a:t> can function</a:t>
          </a:r>
          <a:r>
            <a:rPr lang="en-US" sz="1400" spc="459" dirty="0">
              <a:cs typeface="Times New Roman"/>
            </a:rPr>
            <a:t> </a:t>
          </a:r>
          <a:r>
            <a:rPr lang="en-US" sz="1400" dirty="0">
              <a:cs typeface="Times New Roman"/>
            </a:rPr>
            <a:t>as</a:t>
          </a:r>
          <a:r>
            <a:rPr lang="en-US" sz="1400" spc="490" dirty="0">
              <a:cs typeface="Times New Roman"/>
            </a:rPr>
            <a:t> </a:t>
          </a:r>
          <a:r>
            <a:rPr lang="en-US" sz="1400" dirty="0">
              <a:cs typeface="Times New Roman"/>
            </a:rPr>
            <a:t>an </a:t>
          </a:r>
          <a:r>
            <a:rPr lang="en-US" sz="1400" u="none" spc="-5" dirty="0">
              <a:cs typeface="Times New Roman"/>
            </a:rPr>
            <a:t>amplifying </a:t>
          </a:r>
          <a:r>
            <a:rPr lang="en-US" sz="1400" u="none" dirty="0">
              <a:cs typeface="Times New Roman"/>
            </a:rPr>
            <a:t>system</a:t>
          </a:r>
          <a:r>
            <a:rPr lang="en-US" sz="1400" u="none" spc="420" dirty="0">
              <a:cs typeface="Times New Roman"/>
            </a:rPr>
            <a:t> </a:t>
          </a:r>
          <a:r>
            <a:rPr lang="en-US" sz="1400" dirty="0">
              <a:cs typeface="Times New Roman"/>
            </a:rPr>
            <a:t>to</a:t>
          </a:r>
          <a:r>
            <a:rPr lang="en-US" sz="1400" spc="470" dirty="0">
              <a:cs typeface="Times New Roman"/>
            </a:rPr>
            <a:t> </a:t>
          </a:r>
          <a:r>
            <a:rPr lang="en-US" sz="1400" spc="-5" dirty="0">
              <a:cs typeface="Times New Roman"/>
            </a:rPr>
            <a:t>stimulate </a:t>
          </a:r>
          <a:r>
            <a:rPr lang="en-US" sz="1400" dirty="0">
              <a:cs typeface="Times New Roman"/>
            </a:rPr>
            <a:t> </a:t>
          </a:r>
          <a:r>
            <a:rPr lang="en-US" sz="1400" spc="-10" dirty="0">
              <a:cs typeface="Times New Roman"/>
            </a:rPr>
            <a:t>large  </a:t>
          </a:r>
          <a:r>
            <a:rPr lang="en-US" sz="1400" dirty="0">
              <a:cs typeface="Times New Roman"/>
            </a:rPr>
            <a:t>numbers  of  </a:t>
          </a:r>
          <a:r>
            <a:rPr lang="en-US" sz="1400" spc="-5" dirty="0">
              <a:cs typeface="Times New Roman"/>
            </a:rPr>
            <a:t>pyramidal  </a:t>
          </a:r>
          <a:r>
            <a:rPr lang="en-US" sz="1400" dirty="0">
              <a:cs typeface="Times New Roman"/>
            </a:rPr>
            <a:t>fibers to</a:t>
          </a:r>
          <a:r>
            <a:rPr lang="en-US" sz="1400" spc="465" dirty="0">
              <a:cs typeface="Times New Roman"/>
            </a:rPr>
            <a:t> </a:t>
          </a:r>
          <a:r>
            <a:rPr lang="en-US" sz="1400" dirty="0">
              <a:cs typeface="Times New Roman"/>
            </a:rPr>
            <a:t>the</a:t>
          </a:r>
          <a:r>
            <a:rPr lang="en-US" sz="1400" spc="490" dirty="0">
              <a:cs typeface="Times New Roman"/>
            </a:rPr>
            <a:t> </a:t>
          </a:r>
          <a:r>
            <a:rPr lang="en-US" sz="1400" spc="-5" dirty="0">
              <a:cs typeface="Times New Roman"/>
            </a:rPr>
            <a:t>same muscle</a:t>
          </a:r>
          <a:r>
            <a:rPr lang="en-US" sz="1400" spc="450" dirty="0">
              <a:cs typeface="Times New Roman"/>
            </a:rPr>
            <a:t> </a:t>
          </a:r>
          <a:r>
            <a:rPr lang="en-US" sz="1400" dirty="0">
              <a:cs typeface="Times New Roman"/>
            </a:rPr>
            <a:t>or</a:t>
          </a:r>
          <a:r>
            <a:rPr lang="en-US" sz="1400" spc="445" dirty="0">
              <a:cs typeface="Times New Roman"/>
            </a:rPr>
            <a:t> </a:t>
          </a:r>
          <a:r>
            <a:rPr lang="en-US" sz="1400" dirty="0">
              <a:cs typeface="Times New Roman"/>
            </a:rPr>
            <a:t>to  </a:t>
          </a:r>
          <a:r>
            <a:rPr lang="en-US" sz="1400" spc="-5" dirty="0">
              <a:cs typeface="Times New Roman"/>
            </a:rPr>
            <a:t>synergistic  muscles</a:t>
          </a:r>
          <a:r>
            <a:rPr lang="en-US" sz="1400" spc="405" dirty="0">
              <a:cs typeface="Times New Roman"/>
            </a:rPr>
            <a:t> </a:t>
          </a:r>
          <a:r>
            <a:rPr lang="en-US" sz="1400" spc="-10" dirty="0">
              <a:cs typeface="Times New Roman"/>
            </a:rPr>
            <a:t>simultaneously.</a:t>
          </a:r>
          <a:endParaRPr lang="en-US" sz="1400" dirty="0">
            <a:cs typeface="Comic Sans MS"/>
          </a:endParaRPr>
        </a:p>
      </dgm:t>
    </dgm:pt>
    <dgm:pt modelId="{A8D5B9DE-FA75-4A71-B9B7-215057291BB3}" type="sibTrans" cxnId="{1227C9CC-99A2-4FC0-9A51-1A7DCFEE84B2}">
      <dgm:prSet custT="1"/>
      <dgm:spPr/>
      <dgm:t>
        <a:bodyPr/>
        <a:lstStyle/>
        <a:p>
          <a:endParaRPr lang="en-US" sz="1400"/>
        </a:p>
      </dgm:t>
    </dgm:pt>
    <dgm:pt modelId="{A0BBDDF5-EE79-4076-91D5-73028609F13E}" type="parTrans" cxnId="{1227C9CC-99A2-4FC0-9A51-1A7DCFEE84B2}">
      <dgm:prSet/>
      <dgm:spPr/>
      <dgm:t>
        <a:bodyPr/>
        <a:lstStyle/>
        <a:p>
          <a:endParaRPr lang="en-US" sz="1400"/>
        </a:p>
      </dgm:t>
    </dgm:pt>
    <dgm:pt modelId="{823CFF50-EECB-44EC-B0B5-58BBEBAE61B8}" type="pres">
      <dgm:prSet presAssocID="{3E2FFC81-AE72-4BAE-8DB6-19FB80F6984C}" presName="diagram" presStyleCnt="0">
        <dgm:presLayoutVars>
          <dgm:dir/>
          <dgm:resizeHandles val="exact"/>
        </dgm:presLayoutVars>
      </dgm:prSet>
      <dgm:spPr/>
      <dgm:t>
        <a:bodyPr/>
        <a:lstStyle/>
        <a:p>
          <a:endParaRPr lang="en-US"/>
        </a:p>
      </dgm:t>
    </dgm:pt>
    <dgm:pt modelId="{9ACA2A2B-6D45-4A19-9679-941425A2DF99}" type="pres">
      <dgm:prSet presAssocID="{799592F9-40A1-4652-987E-4B34707FBB63}" presName="node" presStyleLbl="node1" presStyleIdx="0" presStyleCnt="2" custScaleX="104061" custScaleY="27160" custLinFactNeighborX="5270" custLinFactNeighborY="491">
        <dgm:presLayoutVars>
          <dgm:bulletEnabled val="1"/>
        </dgm:presLayoutVars>
      </dgm:prSet>
      <dgm:spPr/>
      <dgm:t>
        <a:bodyPr/>
        <a:lstStyle/>
        <a:p>
          <a:endParaRPr lang="en-US"/>
        </a:p>
      </dgm:t>
    </dgm:pt>
    <dgm:pt modelId="{AF0783D4-2B17-4C9A-B1DF-1AF048CE2012}" type="pres">
      <dgm:prSet presAssocID="{B0832742-24A4-4911-97E7-786403C40D2F}" presName="sibTrans" presStyleLbl="sibTrans2D1" presStyleIdx="0" presStyleCnt="1" custScaleX="99704" custScaleY="23796"/>
      <dgm:spPr/>
      <dgm:t>
        <a:bodyPr/>
        <a:lstStyle/>
        <a:p>
          <a:endParaRPr lang="en-US"/>
        </a:p>
      </dgm:t>
    </dgm:pt>
    <dgm:pt modelId="{458566CF-62F9-4CFF-ADCA-2845DF7F54E6}" type="pres">
      <dgm:prSet presAssocID="{B0832742-24A4-4911-97E7-786403C40D2F}" presName="connectorText" presStyleLbl="sibTrans2D1" presStyleIdx="0" presStyleCnt="1"/>
      <dgm:spPr/>
      <dgm:t>
        <a:bodyPr/>
        <a:lstStyle/>
        <a:p>
          <a:endParaRPr lang="en-US"/>
        </a:p>
      </dgm:t>
    </dgm:pt>
    <dgm:pt modelId="{4025BD13-49B7-4CC6-B739-3618ECA14C83}" type="pres">
      <dgm:prSet presAssocID="{5C703CC6-3C6B-45BB-B731-4A9AAF6160F7}" presName="node" presStyleLbl="node1" presStyleIdx="1" presStyleCnt="2" custScaleX="99655" custScaleY="30167" custLinFactNeighborX="-15870" custLinFactNeighborY="-871">
        <dgm:presLayoutVars>
          <dgm:bulletEnabled val="1"/>
        </dgm:presLayoutVars>
      </dgm:prSet>
      <dgm:spPr/>
      <dgm:t>
        <a:bodyPr/>
        <a:lstStyle/>
        <a:p>
          <a:endParaRPr lang="en-US"/>
        </a:p>
      </dgm:t>
    </dgm:pt>
  </dgm:ptLst>
  <dgm:cxnLst>
    <dgm:cxn modelId="{A99076E4-2332-7540-A7F1-FDE8964A3A22}" type="presOf" srcId="{5C703CC6-3C6B-45BB-B731-4A9AAF6160F7}" destId="{4025BD13-49B7-4CC6-B739-3618ECA14C83}" srcOrd="0" destOrd="0" presId="urn:microsoft.com/office/officeart/2005/8/layout/process5"/>
    <dgm:cxn modelId="{F2B8210C-E171-44A2-A3E9-35A21034137C}" srcId="{3E2FFC81-AE72-4BAE-8DB6-19FB80F6984C}" destId="{799592F9-40A1-4652-987E-4B34707FBB63}" srcOrd="0" destOrd="0" parTransId="{FC0EEE56-ADA7-4BB1-A900-43CB06485E53}" sibTransId="{B0832742-24A4-4911-97E7-786403C40D2F}"/>
    <dgm:cxn modelId="{EEB46801-7844-CE47-8490-E36422D18CD2}" type="presOf" srcId="{B0832742-24A4-4911-97E7-786403C40D2F}" destId="{AF0783D4-2B17-4C9A-B1DF-1AF048CE2012}" srcOrd="0" destOrd="0" presId="urn:microsoft.com/office/officeart/2005/8/layout/process5"/>
    <dgm:cxn modelId="{1227C9CC-99A2-4FC0-9A51-1A7DCFEE84B2}" srcId="{3E2FFC81-AE72-4BAE-8DB6-19FB80F6984C}" destId="{5C703CC6-3C6B-45BB-B731-4A9AAF6160F7}" srcOrd="1" destOrd="0" parTransId="{A0BBDDF5-EE79-4076-91D5-73028609F13E}" sibTransId="{A8D5B9DE-FA75-4A71-B9B7-215057291BB3}"/>
    <dgm:cxn modelId="{14333B71-D24A-004B-B97D-42DF339E2FB1}" type="presOf" srcId="{3E2FFC81-AE72-4BAE-8DB6-19FB80F6984C}" destId="{823CFF50-EECB-44EC-B0B5-58BBEBAE61B8}" srcOrd="0" destOrd="0" presId="urn:microsoft.com/office/officeart/2005/8/layout/process5"/>
    <dgm:cxn modelId="{7A7397D5-D17E-9644-9191-842508247934}" type="presOf" srcId="{799592F9-40A1-4652-987E-4B34707FBB63}" destId="{9ACA2A2B-6D45-4A19-9679-941425A2DF99}" srcOrd="0" destOrd="0" presId="urn:microsoft.com/office/officeart/2005/8/layout/process5"/>
    <dgm:cxn modelId="{0AAB323A-82C4-1D4A-B412-85773BB31B1C}" type="presOf" srcId="{B0832742-24A4-4911-97E7-786403C40D2F}" destId="{458566CF-62F9-4CFF-ADCA-2845DF7F54E6}" srcOrd="1" destOrd="0" presId="urn:microsoft.com/office/officeart/2005/8/layout/process5"/>
    <dgm:cxn modelId="{68B9BB2F-3318-5547-9BA7-3B07C8228A0F}" type="presParOf" srcId="{823CFF50-EECB-44EC-B0B5-58BBEBAE61B8}" destId="{9ACA2A2B-6D45-4A19-9679-941425A2DF99}" srcOrd="0" destOrd="0" presId="urn:microsoft.com/office/officeart/2005/8/layout/process5"/>
    <dgm:cxn modelId="{55A8B090-AC02-0B44-9498-D7305D70C679}" type="presParOf" srcId="{823CFF50-EECB-44EC-B0B5-58BBEBAE61B8}" destId="{AF0783D4-2B17-4C9A-B1DF-1AF048CE2012}" srcOrd="1" destOrd="0" presId="urn:microsoft.com/office/officeart/2005/8/layout/process5"/>
    <dgm:cxn modelId="{FACF14D5-3B29-3442-9034-82663FCE8B06}" type="presParOf" srcId="{AF0783D4-2B17-4C9A-B1DF-1AF048CE2012}" destId="{458566CF-62F9-4CFF-ADCA-2845DF7F54E6}" srcOrd="0" destOrd="0" presId="urn:microsoft.com/office/officeart/2005/8/layout/process5"/>
    <dgm:cxn modelId="{FD4942A5-5E36-7544-A187-8F30582BD02F}" type="presParOf" srcId="{823CFF50-EECB-44EC-B0B5-58BBEBAE61B8}" destId="{4025BD13-49B7-4CC6-B739-3618ECA14C83}"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FFC81-AE72-4BAE-8DB6-19FB80F6984C}"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cs typeface="Comic Sans MS"/>
            </a:rPr>
            <a:t>In the motor cortex: </a:t>
          </a:r>
        </a:p>
        <a:p>
          <a:pPr marL="0" marR="0" indent="0" defTabSz="914400" eaLnBrk="1" fontAlgn="auto" latinLnBrk="0" hangingPunct="1">
            <a:lnSpc>
              <a:spcPct val="100000"/>
            </a:lnSpc>
            <a:spcBef>
              <a:spcPts val="0"/>
            </a:spcBef>
            <a:spcAft>
              <a:spcPts val="0"/>
            </a:spcAft>
            <a:buClrTx/>
            <a:buSzTx/>
            <a:buFontTx/>
            <a:buNone/>
            <a:tabLst/>
            <a:defRPr/>
          </a:pPr>
          <a:r>
            <a:rPr lang="en-US" sz="1400" dirty="0">
              <a:cs typeface="Comic Sans MS"/>
            </a:rPr>
            <a:t>The neurons of </a:t>
          </a:r>
          <a:r>
            <a:rPr lang="en-US" sz="1400" spc="-5" dirty="0">
              <a:cs typeface="Comic Sans MS"/>
            </a:rPr>
            <a:t>this area arranged in vertical</a:t>
          </a:r>
          <a:r>
            <a:rPr lang="en-US" sz="1400" spc="10" dirty="0">
              <a:cs typeface="Comic Sans MS"/>
            </a:rPr>
            <a:t> </a:t>
          </a:r>
          <a:r>
            <a:rPr lang="en-US" sz="1400" dirty="0">
              <a:cs typeface="Comic Sans MS"/>
            </a:rPr>
            <a:t>Columns.</a:t>
          </a:r>
        </a:p>
      </dgm:t>
    </dgm:pt>
    <dgm:pt modelId="{FC0EEE56-ADA7-4BB1-A900-43CB06485E53}" type="parTrans" cxnId="{F2B8210C-E171-44A2-A3E9-35A21034137C}">
      <dgm:prSet/>
      <dgm:spPr/>
      <dgm:t>
        <a:bodyPr/>
        <a:lstStyle/>
        <a:p>
          <a:endParaRPr lang="en-US" sz="1400"/>
        </a:p>
      </dgm:t>
    </dgm:pt>
    <dgm:pt modelId="{B0832742-24A4-4911-97E7-786403C40D2F}" type="sibTrans" cxnId="{F2B8210C-E171-44A2-A3E9-35A21034137C}">
      <dgm:prSet custT="1"/>
      <dgm:spPr/>
      <dgm:t>
        <a:bodyPr/>
        <a:lstStyle/>
        <a:p>
          <a:endParaRPr lang="en-US" sz="1400"/>
        </a:p>
      </dgm:t>
    </dgm:pt>
    <dgm:pt modelId="{5C703CC6-3C6B-45BB-B731-4A9AAF6160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pc="-5" dirty="0">
              <a:cs typeface="Comic Sans MS"/>
            </a:rPr>
            <a:t>Each </a:t>
          </a:r>
          <a:r>
            <a:rPr lang="en-US" sz="1400" dirty="0">
              <a:cs typeface="Comic Sans MS"/>
            </a:rPr>
            <a:t>column </a:t>
          </a:r>
          <a:r>
            <a:rPr lang="en-US" sz="1400" spc="-5" dirty="0">
              <a:cs typeface="Comic Sans MS"/>
            </a:rPr>
            <a:t>has six distinct layers </a:t>
          </a:r>
          <a:r>
            <a:rPr lang="en-US" sz="1400" dirty="0">
              <a:cs typeface="Comic Sans MS"/>
            </a:rPr>
            <a:t>of</a:t>
          </a:r>
          <a:r>
            <a:rPr lang="en-US" sz="1400" spc="-35" dirty="0">
              <a:cs typeface="Comic Sans MS"/>
            </a:rPr>
            <a:t> </a:t>
          </a:r>
          <a:r>
            <a:rPr lang="en-US" sz="1400" dirty="0">
              <a:cs typeface="Comic Sans MS"/>
            </a:rPr>
            <a:t>cells.</a:t>
          </a:r>
        </a:p>
      </dgm:t>
    </dgm:pt>
    <dgm:pt modelId="{A0BBDDF5-EE79-4076-91D5-73028609F13E}" type="parTrans" cxnId="{1227C9CC-99A2-4FC0-9A51-1A7DCFEE84B2}">
      <dgm:prSet/>
      <dgm:spPr/>
      <dgm:t>
        <a:bodyPr/>
        <a:lstStyle/>
        <a:p>
          <a:endParaRPr lang="en-US" sz="1400"/>
        </a:p>
      </dgm:t>
    </dgm:pt>
    <dgm:pt modelId="{A8D5B9DE-FA75-4A71-B9B7-215057291BB3}" type="sibTrans" cxnId="{1227C9CC-99A2-4FC0-9A51-1A7DCFEE84B2}">
      <dgm:prSet custT="1"/>
      <dgm:spPr/>
      <dgm:t>
        <a:bodyPr/>
        <a:lstStyle/>
        <a:p>
          <a:endParaRPr lang="en-US" sz="1400"/>
        </a:p>
      </dgm:t>
    </dgm:pt>
    <dgm:pt modelId="{C1A177E8-D098-474B-B1C2-1122B257CD3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cs typeface="Comic Sans MS"/>
            </a:rPr>
            <a:t>The pyramidal cells </a:t>
          </a:r>
          <a:r>
            <a:rPr lang="en-US" sz="1400" spc="-5" dirty="0">
              <a:cs typeface="Comic Sans MS"/>
            </a:rPr>
            <a:t>that </a:t>
          </a:r>
          <a:r>
            <a:rPr lang="en-US" sz="1400" dirty="0">
              <a:cs typeface="Comic Sans MS"/>
            </a:rPr>
            <a:t>give </a:t>
          </a:r>
          <a:r>
            <a:rPr lang="en-US" sz="1400" spc="-5" dirty="0">
              <a:cs typeface="Comic Sans MS"/>
            </a:rPr>
            <a:t>rise </a:t>
          </a:r>
          <a:r>
            <a:rPr lang="en-US" sz="1400" dirty="0">
              <a:cs typeface="Comic Sans MS"/>
            </a:rPr>
            <a:t>to the corticospinal </a:t>
          </a:r>
          <a:r>
            <a:rPr lang="en-US" sz="1400" spc="-5" dirty="0">
              <a:cs typeface="Comic Sans MS"/>
            </a:rPr>
            <a:t>fibers all </a:t>
          </a:r>
          <a:r>
            <a:rPr lang="en-US" sz="1400" u="none" dirty="0">
              <a:cs typeface="Comic Sans MS"/>
            </a:rPr>
            <a:t>lie in </a:t>
          </a:r>
          <a:r>
            <a:rPr lang="en-US" sz="1400" u="none" spc="-5" dirty="0">
              <a:cs typeface="Comic Sans MS"/>
            </a:rPr>
            <a:t>the </a:t>
          </a:r>
          <a:r>
            <a:rPr lang="en-US" sz="1400" u="none" dirty="0">
              <a:cs typeface="Comic Sans MS"/>
            </a:rPr>
            <a:t>fifth</a:t>
          </a:r>
          <a:r>
            <a:rPr lang="en-US" sz="1400" u="none" spc="-5" dirty="0">
              <a:cs typeface="Comic Sans MS"/>
            </a:rPr>
            <a:t> layer</a:t>
          </a:r>
          <a:r>
            <a:rPr lang="en-US" sz="1400" u="none" dirty="0">
              <a:cs typeface="Comic Sans MS"/>
            </a:rPr>
            <a:t> </a:t>
          </a:r>
          <a:r>
            <a:rPr lang="en-US" sz="1400" dirty="0">
              <a:cs typeface="Comic Sans MS"/>
            </a:rPr>
            <a:t>of cortical</a:t>
          </a:r>
          <a:r>
            <a:rPr lang="en-US" sz="1400" spc="-25" dirty="0">
              <a:cs typeface="Comic Sans MS"/>
            </a:rPr>
            <a:t> </a:t>
          </a:r>
          <a:r>
            <a:rPr lang="en-US" sz="1400" spc="-5" dirty="0">
              <a:cs typeface="Comic Sans MS"/>
            </a:rPr>
            <a:t>surface.</a:t>
          </a:r>
          <a:endParaRPr lang="en-US" sz="1400" dirty="0">
            <a:cs typeface="Comic Sans MS"/>
          </a:endParaRPr>
        </a:p>
      </dgm:t>
    </dgm:pt>
    <dgm:pt modelId="{F1974BA7-F5F0-429F-9509-68A4B442CADD}" type="parTrans" cxnId="{B3155200-9F7C-487E-AA20-8A639215528B}">
      <dgm:prSet/>
      <dgm:spPr/>
      <dgm:t>
        <a:bodyPr/>
        <a:lstStyle/>
        <a:p>
          <a:endParaRPr lang="en-US" sz="1400"/>
        </a:p>
      </dgm:t>
    </dgm:pt>
    <dgm:pt modelId="{C60A76E1-E0A9-4AE0-B1C9-E920EDE48738}" type="sibTrans" cxnId="{B3155200-9F7C-487E-AA20-8A639215528B}">
      <dgm:prSet custT="1"/>
      <dgm:spPr/>
      <dgm:t>
        <a:bodyPr/>
        <a:lstStyle/>
        <a:p>
          <a:endParaRPr lang="en-US" sz="1400"/>
        </a:p>
      </dgm:t>
    </dgm:pt>
    <dgm:pt modelId="{823CFF50-EECB-44EC-B0B5-58BBEBAE61B8}" type="pres">
      <dgm:prSet presAssocID="{3E2FFC81-AE72-4BAE-8DB6-19FB80F6984C}" presName="diagram" presStyleCnt="0">
        <dgm:presLayoutVars>
          <dgm:dir/>
          <dgm:resizeHandles val="exact"/>
        </dgm:presLayoutVars>
      </dgm:prSet>
      <dgm:spPr/>
      <dgm:t>
        <a:bodyPr/>
        <a:lstStyle/>
        <a:p>
          <a:endParaRPr lang="en-US"/>
        </a:p>
      </dgm:t>
    </dgm:pt>
    <dgm:pt modelId="{9ACA2A2B-6D45-4A19-9679-941425A2DF99}" type="pres">
      <dgm:prSet presAssocID="{799592F9-40A1-4652-987E-4B34707FBB63}" presName="node" presStyleLbl="node1" presStyleIdx="0" presStyleCnt="3" custScaleX="92216" custScaleY="52550">
        <dgm:presLayoutVars>
          <dgm:bulletEnabled val="1"/>
        </dgm:presLayoutVars>
      </dgm:prSet>
      <dgm:spPr/>
      <dgm:t>
        <a:bodyPr/>
        <a:lstStyle/>
        <a:p>
          <a:endParaRPr lang="en-US"/>
        </a:p>
      </dgm:t>
    </dgm:pt>
    <dgm:pt modelId="{AF0783D4-2B17-4C9A-B1DF-1AF048CE2012}" type="pres">
      <dgm:prSet presAssocID="{B0832742-24A4-4911-97E7-786403C40D2F}" presName="sibTrans" presStyleLbl="sibTrans2D1" presStyleIdx="0" presStyleCnt="2" custScaleY="47406"/>
      <dgm:spPr/>
      <dgm:t>
        <a:bodyPr/>
        <a:lstStyle/>
        <a:p>
          <a:endParaRPr lang="en-US"/>
        </a:p>
      </dgm:t>
    </dgm:pt>
    <dgm:pt modelId="{458566CF-62F9-4CFF-ADCA-2845DF7F54E6}" type="pres">
      <dgm:prSet presAssocID="{B0832742-24A4-4911-97E7-786403C40D2F}" presName="connectorText" presStyleLbl="sibTrans2D1" presStyleIdx="0" presStyleCnt="2"/>
      <dgm:spPr/>
      <dgm:t>
        <a:bodyPr/>
        <a:lstStyle/>
        <a:p>
          <a:endParaRPr lang="en-US"/>
        </a:p>
      </dgm:t>
    </dgm:pt>
    <dgm:pt modelId="{4025BD13-49B7-4CC6-B739-3618ECA14C83}" type="pres">
      <dgm:prSet presAssocID="{5C703CC6-3C6B-45BB-B731-4A9AAF6160F7}" presName="node" presStyleLbl="node1" presStyleIdx="1" presStyleCnt="3" custScaleX="99655" custScaleY="52550">
        <dgm:presLayoutVars>
          <dgm:bulletEnabled val="1"/>
        </dgm:presLayoutVars>
      </dgm:prSet>
      <dgm:spPr/>
      <dgm:t>
        <a:bodyPr/>
        <a:lstStyle/>
        <a:p>
          <a:endParaRPr lang="en-US"/>
        </a:p>
      </dgm:t>
    </dgm:pt>
    <dgm:pt modelId="{19E22C20-AFE7-4228-A909-6A8D7F1B5CA5}" type="pres">
      <dgm:prSet presAssocID="{A8D5B9DE-FA75-4A71-B9B7-215057291BB3}" presName="sibTrans" presStyleLbl="sibTrans2D1" presStyleIdx="1" presStyleCnt="2" custScaleY="47406"/>
      <dgm:spPr/>
      <dgm:t>
        <a:bodyPr/>
        <a:lstStyle/>
        <a:p>
          <a:endParaRPr lang="en-US"/>
        </a:p>
      </dgm:t>
    </dgm:pt>
    <dgm:pt modelId="{8913734F-169D-42CB-B587-42D1EFE37957}" type="pres">
      <dgm:prSet presAssocID="{A8D5B9DE-FA75-4A71-B9B7-215057291BB3}" presName="connectorText" presStyleLbl="sibTrans2D1" presStyleIdx="1" presStyleCnt="2"/>
      <dgm:spPr/>
      <dgm:t>
        <a:bodyPr/>
        <a:lstStyle/>
        <a:p>
          <a:endParaRPr lang="en-US"/>
        </a:p>
      </dgm:t>
    </dgm:pt>
    <dgm:pt modelId="{C16477EA-1123-480D-BFF8-1D670235C3D7}" type="pres">
      <dgm:prSet presAssocID="{C1A177E8-D098-474B-B1C2-1122B257CD34}" presName="node" presStyleLbl="node1" presStyleIdx="2" presStyleCnt="3" custScaleX="109370" custScaleY="52550">
        <dgm:presLayoutVars>
          <dgm:bulletEnabled val="1"/>
        </dgm:presLayoutVars>
      </dgm:prSet>
      <dgm:spPr/>
      <dgm:t>
        <a:bodyPr/>
        <a:lstStyle/>
        <a:p>
          <a:endParaRPr lang="en-US"/>
        </a:p>
      </dgm:t>
    </dgm:pt>
  </dgm:ptLst>
  <dgm:cxnLst>
    <dgm:cxn modelId="{63ACA48C-B9EF-EE4C-87D7-285A4CF5852E}" type="presOf" srcId="{A8D5B9DE-FA75-4A71-B9B7-215057291BB3}" destId="{8913734F-169D-42CB-B587-42D1EFE37957}" srcOrd="1" destOrd="0" presId="urn:microsoft.com/office/officeart/2005/8/layout/process5"/>
    <dgm:cxn modelId="{0CD43464-ECFC-FA48-939D-61FC5A48A3CF}" type="presOf" srcId="{B0832742-24A4-4911-97E7-786403C40D2F}" destId="{AF0783D4-2B17-4C9A-B1DF-1AF048CE2012}" srcOrd="0" destOrd="0" presId="urn:microsoft.com/office/officeart/2005/8/layout/process5"/>
    <dgm:cxn modelId="{BB3101A3-F0F6-5E4A-8AD6-B0D8156ED367}" type="presOf" srcId="{B0832742-24A4-4911-97E7-786403C40D2F}" destId="{458566CF-62F9-4CFF-ADCA-2845DF7F54E6}" srcOrd="1" destOrd="0" presId="urn:microsoft.com/office/officeart/2005/8/layout/process5"/>
    <dgm:cxn modelId="{8B733B16-2F21-7542-846B-814625A3FDB5}" type="presOf" srcId="{5C703CC6-3C6B-45BB-B731-4A9AAF6160F7}" destId="{4025BD13-49B7-4CC6-B739-3618ECA14C83}" srcOrd="0" destOrd="0" presId="urn:microsoft.com/office/officeart/2005/8/layout/process5"/>
    <dgm:cxn modelId="{1227C9CC-99A2-4FC0-9A51-1A7DCFEE84B2}" srcId="{3E2FFC81-AE72-4BAE-8DB6-19FB80F6984C}" destId="{5C703CC6-3C6B-45BB-B731-4A9AAF6160F7}" srcOrd="1" destOrd="0" parTransId="{A0BBDDF5-EE79-4076-91D5-73028609F13E}" sibTransId="{A8D5B9DE-FA75-4A71-B9B7-215057291BB3}"/>
    <dgm:cxn modelId="{419C77FB-BCDC-FC46-BB18-812D8CDE412E}" type="presOf" srcId="{799592F9-40A1-4652-987E-4B34707FBB63}" destId="{9ACA2A2B-6D45-4A19-9679-941425A2DF99}" srcOrd="0" destOrd="0" presId="urn:microsoft.com/office/officeart/2005/8/layout/process5"/>
    <dgm:cxn modelId="{36FABE90-6113-9040-A76D-9172941C46C9}" type="presOf" srcId="{3E2FFC81-AE72-4BAE-8DB6-19FB80F6984C}" destId="{823CFF50-EECB-44EC-B0B5-58BBEBAE61B8}" srcOrd="0" destOrd="0" presId="urn:microsoft.com/office/officeart/2005/8/layout/process5"/>
    <dgm:cxn modelId="{28525ACF-C6F7-064E-BB52-40664FDF5DCD}" type="presOf" srcId="{C1A177E8-D098-474B-B1C2-1122B257CD34}" destId="{C16477EA-1123-480D-BFF8-1D670235C3D7}" srcOrd="0" destOrd="0" presId="urn:microsoft.com/office/officeart/2005/8/layout/process5"/>
    <dgm:cxn modelId="{F2B8210C-E171-44A2-A3E9-35A21034137C}" srcId="{3E2FFC81-AE72-4BAE-8DB6-19FB80F6984C}" destId="{799592F9-40A1-4652-987E-4B34707FBB63}" srcOrd="0" destOrd="0" parTransId="{FC0EEE56-ADA7-4BB1-A900-43CB06485E53}" sibTransId="{B0832742-24A4-4911-97E7-786403C40D2F}"/>
    <dgm:cxn modelId="{B3155200-9F7C-487E-AA20-8A639215528B}" srcId="{3E2FFC81-AE72-4BAE-8DB6-19FB80F6984C}" destId="{C1A177E8-D098-474B-B1C2-1122B257CD34}" srcOrd="2" destOrd="0" parTransId="{F1974BA7-F5F0-429F-9509-68A4B442CADD}" sibTransId="{C60A76E1-E0A9-4AE0-B1C9-E920EDE48738}"/>
    <dgm:cxn modelId="{EA0FDFBE-FF4C-9946-BF29-CA5E0EBC3175}" type="presOf" srcId="{A8D5B9DE-FA75-4A71-B9B7-215057291BB3}" destId="{19E22C20-AFE7-4228-A909-6A8D7F1B5CA5}" srcOrd="0" destOrd="0" presId="urn:microsoft.com/office/officeart/2005/8/layout/process5"/>
    <dgm:cxn modelId="{37BC3CC6-160F-3B45-96FC-3812021897C0}" type="presParOf" srcId="{823CFF50-EECB-44EC-B0B5-58BBEBAE61B8}" destId="{9ACA2A2B-6D45-4A19-9679-941425A2DF99}" srcOrd="0" destOrd="0" presId="urn:microsoft.com/office/officeart/2005/8/layout/process5"/>
    <dgm:cxn modelId="{2E0498B9-B1B5-D24B-A03C-9FFED2C26210}" type="presParOf" srcId="{823CFF50-EECB-44EC-B0B5-58BBEBAE61B8}" destId="{AF0783D4-2B17-4C9A-B1DF-1AF048CE2012}" srcOrd="1" destOrd="0" presId="urn:microsoft.com/office/officeart/2005/8/layout/process5"/>
    <dgm:cxn modelId="{E8C6D5B3-D043-9C47-8E80-E391E51CC650}" type="presParOf" srcId="{AF0783D4-2B17-4C9A-B1DF-1AF048CE2012}" destId="{458566CF-62F9-4CFF-ADCA-2845DF7F54E6}" srcOrd="0" destOrd="0" presId="urn:microsoft.com/office/officeart/2005/8/layout/process5"/>
    <dgm:cxn modelId="{5773E912-A562-184F-B483-C2652B587910}" type="presParOf" srcId="{823CFF50-EECB-44EC-B0B5-58BBEBAE61B8}" destId="{4025BD13-49B7-4CC6-B739-3618ECA14C83}" srcOrd="2" destOrd="0" presId="urn:microsoft.com/office/officeart/2005/8/layout/process5"/>
    <dgm:cxn modelId="{024E0F1B-788F-6D4D-9C57-DEC4C203E54C}" type="presParOf" srcId="{823CFF50-EECB-44EC-B0B5-58BBEBAE61B8}" destId="{19E22C20-AFE7-4228-A909-6A8D7F1B5CA5}" srcOrd="3" destOrd="0" presId="urn:microsoft.com/office/officeart/2005/8/layout/process5"/>
    <dgm:cxn modelId="{8D1F990C-D4DD-7A46-B146-3C388C894336}" type="presParOf" srcId="{19E22C20-AFE7-4228-A909-6A8D7F1B5CA5}" destId="{8913734F-169D-42CB-B587-42D1EFE37957}" srcOrd="0" destOrd="0" presId="urn:microsoft.com/office/officeart/2005/8/layout/process5"/>
    <dgm:cxn modelId="{222C99E4-F308-D14D-B09C-E69680F92972}" type="presParOf" srcId="{823CFF50-EECB-44EC-B0B5-58BBEBAE61B8}" destId="{C16477EA-1123-480D-BFF8-1D670235C3D7}" srcOrd="4" destOrd="0" presId="urn:microsoft.com/office/officeart/2005/8/layout/process5"/>
  </dgm:cxnLst>
  <dgm:bg>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FFC81-AE72-4BAE-8DB6-19FB80F6984C}"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n-US"/>
        </a:p>
      </dgm:t>
    </dgm:pt>
    <dgm:pt modelId="{AE4AE478-C100-4E7C-8DFB-743BD12740A3}">
      <dgm:prSet phldrT="[Text]" custT="1"/>
      <dgm:spPr/>
      <dgm:t>
        <a:bodyPr/>
        <a:lstStyle/>
        <a:p>
          <a:r>
            <a:rPr lang="en-US" sz="1600" b="0" dirty="0">
              <a:solidFill>
                <a:schemeClr val="tx1"/>
              </a:solidFill>
              <a:latin typeface="+mn-lt"/>
              <a:cs typeface="Times New Roman"/>
            </a:rPr>
            <a:t>To posterior limb of  Internal</a:t>
          </a:r>
          <a:r>
            <a:rPr lang="en-US" sz="1600" b="0" spc="-130" dirty="0">
              <a:solidFill>
                <a:schemeClr val="tx1"/>
              </a:solidFill>
              <a:latin typeface="+mn-lt"/>
              <a:cs typeface="Times New Roman"/>
            </a:rPr>
            <a:t> </a:t>
          </a:r>
          <a:r>
            <a:rPr lang="en-US" sz="1600" b="0" dirty="0">
              <a:solidFill>
                <a:schemeClr val="tx1"/>
              </a:solidFill>
              <a:latin typeface="+mn-lt"/>
              <a:cs typeface="Times New Roman"/>
            </a:rPr>
            <a:t>Capsule</a:t>
          </a:r>
        </a:p>
        <a:p>
          <a:r>
            <a:rPr lang="en-US" sz="1600" u="heavy" spc="-5" dirty="0">
              <a:solidFill>
                <a:srgbClr val="0D0D0D"/>
              </a:solidFill>
              <a:cs typeface="Comic Sans MS"/>
            </a:rPr>
            <a:t>(</a:t>
          </a:r>
          <a:r>
            <a:rPr lang="en-US" sz="1600" spc="-5" dirty="0">
              <a:solidFill>
                <a:srgbClr val="0D0D0D"/>
              </a:solidFill>
              <a:cs typeface="Comic Sans MS"/>
            </a:rPr>
            <a:t>between caudate and putamen nuclei </a:t>
          </a:r>
          <a:r>
            <a:rPr lang="en-US" sz="1600" dirty="0">
              <a:solidFill>
                <a:srgbClr val="0D0D0D"/>
              </a:solidFill>
              <a:cs typeface="Comic Sans MS"/>
            </a:rPr>
            <a:t>of </a:t>
          </a:r>
          <a:r>
            <a:rPr lang="en-US" sz="1600" spc="-5" dirty="0">
              <a:solidFill>
                <a:srgbClr val="0D0D0D"/>
              </a:solidFill>
              <a:cs typeface="Comic Sans MS"/>
            </a:rPr>
            <a:t>the basal</a:t>
          </a:r>
          <a:r>
            <a:rPr lang="en-US" sz="1600" spc="10" dirty="0">
              <a:solidFill>
                <a:srgbClr val="0D0D0D"/>
              </a:solidFill>
              <a:cs typeface="Comic Sans MS"/>
            </a:rPr>
            <a:t> </a:t>
          </a:r>
          <a:r>
            <a:rPr lang="en-US" sz="1600" spc="-5" dirty="0">
              <a:solidFill>
                <a:srgbClr val="0D0D0D"/>
              </a:solidFill>
              <a:cs typeface="Comic Sans MS"/>
            </a:rPr>
            <a:t>ganglia).</a:t>
          </a:r>
          <a:endParaRPr lang="en-US" sz="1600" b="0" dirty="0">
            <a:solidFill>
              <a:schemeClr val="tx1"/>
            </a:solidFill>
            <a:latin typeface="+mn-lt"/>
            <a:cs typeface="Times New Roman"/>
          </a:endParaRPr>
        </a:p>
      </dgm:t>
    </dgm:pt>
    <dgm:pt modelId="{C5B8DD46-D5D5-4D6A-A431-304746A03F4F}" type="parTrans" cxnId="{12878C44-229F-49B6-B9DF-E2C506E24ACE}">
      <dgm:prSet/>
      <dgm:spPr/>
      <dgm:t>
        <a:bodyPr/>
        <a:lstStyle/>
        <a:p>
          <a:endParaRPr lang="en-US" sz="1600" b="0" dirty="0">
            <a:latin typeface="+mn-lt"/>
          </a:endParaRPr>
        </a:p>
      </dgm:t>
    </dgm:pt>
    <dgm:pt modelId="{3D6B9E4A-F6DF-4E7A-A602-92C261E9E513}" type="sibTrans" cxnId="{12878C44-229F-49B6-B9DF-E2C506E24ACE}">
      <dgm:prSet custT="1"/>
      <dgm:spPr/>
      <dgm:t>
        <a:bodyPr/>
        <a:lstStyle/>
        <a:p>
          <a:endParaRPr lang="en-US" sz="1600" b="0" dirty="0">
            <a:latin typeface="+mn-lt"/>
          </a:endParaRPr>
        </a:p>
      </dgm:t>
    </dgm:pt>
    <dgm:pt modelId="{FB19D858-A5F8-4B69-9F12-08D24028ABD7}">
      <dgm:prSet phldrT="[Text]" custT="1"/>
      <dgm:spPr/>
      <dgm:t>
        <a:bodyPr/>
        <a:lstStyle/>
        <a:p>
          <a:pPr algn="ctr"/>
          <a:r>
            <a:rPr lang="en-US" sz="1600" b="0" spc="-5" dirty="0">
              <a:solidFill>
                <a:schemeClr val="tx1"/>
              </a:solidFill>
              <a:latin typeface="+mn-lt"/>
              <a:cs typeface="Times New Roman"/>
            </a:rPr>
            <a:t>Fibers </a:t>
          </a:r>
          <a:r>
            <a:rPr lang="en-US" sz="1600" b="0" spc="-15" dirty="0">
              <a:solidFill>
                <a:schemeClr val="tx1"/>
              </a:solidFill>
              <a:latin typeface="+mn-lt"/>
              <a:cs typeface="Times New Roman"/>
            </a:rPr>
            <a:t>from </a:t>
          </a:r>
          <a:r>
            <a:rPr lang="en-US" sz="1600" b="0" spc="-5" dirty="0">
              <a:solidFill>
                <a:schemeClr val="tx1"/>
              </a:solidFill>
              <a:latin typeface="+mn-lt"/>
              <a:cs typeface="Times New Roman"/>
            </a:rPr>
            <a:t>the</a:t>
          </a:r>
          <a:r>
            <a:rPr lang="en-US" sz="1600" b="0" spc="60" dirty="0">
              <a:solidFill>
                <a:schemeClr val="tx1"/>
              </a:solidFill>
              <a:latin typeface="+mn-lt"/>
              <a:cs typeface="Times New Roman"/>
            </a:rPr>
            <a:t> </a:t>
          </a:r>
          <a:r>
            <a:rPr lang="en-US" sz="1600" b="0" spc="-10" dirty="0">
              <a:solidFill>
                <a:schemeClr val="tx1"/>
              </a:solidFill>
              <a:latin typeface="+mn-lt"/>
              <a:cs typeface="Times New Roman"/>
            </a:rPr>
            <a:t>cerebral </a:t>
          </a:r>
          <a:r>
            <a:rPr lang="en-US" sz="1600" b="0" dirty="0">
              <a:solidFill>
                <a:schemeClr val="tx1"/>
              </a:solidFill>
              <a:latin typeface="+mn-lt"/>
              <a:cs typeface="Times New Roman"/>
            </a:rPr>
            <a:t>cortex descend</a:t>
          </a:r>
          <a:r>
            <a:rPr lang="en-US" sz="1600" b="0" spc="-90" dirty="0">
              <a:solidFill>
                <a:schemeClr val="tx1"/>
              </a:solidFill>
              <a:latin typeface="+mn-lt"/>
              <a:cs typeface="Times New Roman"/>
            </a:rPr>
            <a:t> </a:t>
          </a:r>
          <a:r>
            <a:rPr lang="en-US" sz="1600" b="0" spc="-5" dirty="0">
              <a:solidFill>
                <a:schemeClr val="tx1"/>
              </a:solidFill>
              <a:latin typeface="+mn-lt"/>
              <a:cs typeface="Times New Roman"/>
            </a:rPr>
            <a:t>in</a:t>
          </a:r>
          <a:endParaRPr lang="en-US" sz="1600" b="0" dirty="0">
            <a:solidFill>
              <a:schemeClr val="tx1"/>
            </a:solidFill>
            <a:latin typeface="+mn-lt"/>
            <a:cs typeface="Times New Roman"/>
          </a:endParaRPr>
        </a:p>
        <a:p>
          <a:pPr algn="ctr"/>
          <a:r>
            <a:rPr lang="en-US" sz="1600" b="0" dirty="0">
              <a:solidFill>
                <a:schemeClr val="tx1"/>
              </a:solidFill>
              <a:latin typeface="+mn-lt"/>
              <a:cs typeface="Times New Roman"/>
            </a:rPr>
            <a:t>Corona</a:t>
          </a:r>
          <a:r>
            <a:rPr lang="en-US" sz="1600" b="0" spc="-155" dirty="0">
              <a:solidFill>
                <a:schemeClr val="tx1"/>
              </a:solidFill>
              <a:latin typeface="+mn-lt"/>
              <a:cs typeface="Times New Roman"/>
            </a:rPr>
            <a:t> </a:t>
          </a:r>
          <a:r>
            <a:rPr lang="en-US" sz="1600" b="0" spc="-40" dirty="0" err="1">
              <a:solidFill>
                <a:schemeClr val="tx1"/>
              </a:solidFill>
              <a:latin typeface="+mn-lt"/>
              <a:cs typeface="Times New Roman"/>
            </a:rPr>
            <a:t>Radiata</a:t>
          </a:r>
          <a:endParaRPr lang="en-US" sz="1600" b="0" dirty="0">
            <a:solidFill>
              <a:schemeClr val="tx1"/>
            </a:solidFill>
            <a:latin typeface="+mn-lt"/>
          </a:endParaRPr>
        </a:p>
      </dgm:t>
    </dgm:pt>
    <dgm:pt modelId="{348B1254-C3FE-479D-B36E-FD42A4AD2CDA}" type="sibTrans" cxnId="{6DC99A74-7D63-4030-8DDD-870A1FDF16EA}">
      <dgm:prSet custT="1"/>
      <dgm:spPr/>
      <dgm:t>
        <a:bodyPr/>
        <a:lstStyle/>
        <a:p>
          <a:endParaRPr lang="en-US" sz="1600" b="0" dirty="0">
            <a:latin typeface="+mn-lt"/>
          </a:endParaRPr>
        </a:p>
      </dgm:t>
    </dgm:pt>
    <dgm:pt modelId="{438D7DF7-A5A9-459E-A2AB-F10B6A3119CA}" type="parTrans" cxnId="{6DC99A74-7D63-4030-8DDD-870A1FDF16EA}">
      <dgm:prSet/>
      <dgm:spPr/>
      <dgm:t>
        <a:bodyPr/>
        <a:lstStyle/>
        <a:p>
          <a:endParaRPr lang="en-US" sz="1600" b="0" dirty="0">
            <a:latin typeface="+mn-lt"/>
          </a:endParaRPr>
        </a:p>
      </dgm:t>
    </dgm:pt>
    <dgm:pt modelId="{56564502-E0B4-5445-B858-28EB485B1977}">
      <dgm:prSet custT="1"/>
      <dgm:spPr/>
      <dgm:t>
        <a:bodyPr/>
        <a:lstStyle/>
        <a:p>
          <a:r>
            <a:rPr lang="en-US" sz="1600" b="0" dirty="0">
              <a:solidFill>
                <a:schemeClr val="tx1"/>
              </a:solidFill>
              <a:latin typeface="+mn-lt"/>
              <a:cs typeface="Times New Roman"/>
            </a:rPr>
            <a:t>To genu </a:t>
          </a:r>
        </a:p>
        <a:p>
          <a:r>
            <a:rPr lang="en-US" sz="1600" b="0" dirty="0">
              <a:solidFill>
                <a:schemeClr val="tx1"/>
              </a:solidFill>
              <a:latin typeface="+mn-lt"/>
              <a:cs typeface="Times New Roman"/>
            </a:rPr>
            <a:t>And the anterior two-third of the posterior </a:t>
          </a:r>
          <a:r>
            <a:rPr lang="en-US" sz="1600" b="0" spc="-5" dirty="0">
              <a:solidFill>
                <a:schemeClr val="tx1"/>
              </a:solidFill>
              <a:latin typeface="+mn-lt"/>
              <a:cs typeface="Times New Roman"/>
            </a:rPr>
            <a:t>limb</a:t>
          </a:r>
          <a:endParaRPr lang="en-US" sz="1600" b="0" dirty="0">
            <a:solidFill>
              <a:schemeClr val="tx1"/>
            </a:solidFill>
            <a:latin typeface="+mn-lt"/>
            <a:cs typeface="Times New Roman"/>
          </a:endParaRPr>
        </a:p>
      </dgm:t>
    </dgm:pt>
    <dgm:pt modelId="{33484777-0E62-DE42-BD47-2F67DE2CBB8D}" type="parTrans" cxnId="{83DEDDB9-8483-3044-8B79-BED604B43DCE}">
      <dgm:prSet/>
      <dgm:spPr/>
      <dgm:t>
        <a:bodyPr/>
        <a:lstStyle/>
        <a:p>
          <a:endParaRPr lang="en-US" sz="1600" dirty="0"/>
        </a:p>
      </dgm:t>
    </dgm:pt>
    <dgm:pt modelId="{CFDB1A6E-EC04-D14C-9CB5-EDA2046B126F}" type="sibTrans" cxnId="{83DEDDB9-8483-3044-8B79-BED604B43DCE}">
      <dgm:prSet custT="1"/>
      <dgm:spPr/>
      <dgm:t>
        <a:bodyPr/>
        <a:lstStyle/>
        <a:p>
          <a:endParaRPr lang="en-US" sz="1600" dirty="0"/>
        </a:p>
      </dgm:t>
    </dgm:pt>
    <dgm:pt modelId="{4530EACB-CCEC-4E46-B953-E0E222619E7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cs typeface="Times New Roman"/>
            </a:rPr>
            <a:t>To Brain Stem </a:t>
          </a:r>
        </a:p>
        <a:p>
          <a:pPr marL="0" marR="0" indent="0" defTabSz="914400" eaLnBrk="1" fontAlgn="auto" latinLnBrk="0" hangingPunct="1">
            <a:lnSpc>
              <a:spcPct val="100000"/>
            </a:lnSpc>
            <a:spcBef>
              <a:spcPts val="0"/>
            </a:spcBef>
            <a:spcAft>
              <a:spcPts val="0"/>
            </a:spcAft>
            <a:buClrTx/>
            <a:buSzTx/>
            <a:buFontTx/>
            <a:buNone/>
            <a:tabLst/>
            <a:defRPr/>
          </a:pPr>
          <a:r>
            <a:rPr lang="en-US" sz="1600" b="0" dirty="0">
              <a:solidFill>
                <a:schemeClr val="bg2">
                  <a:lumMod val="75000"/>
                </a:schemeClr>
              </a:solidFill>
              <a:latin typeface="+mn-lt"/>
              <a:cs typeface="Times New Roman"/>
            </a:rPr>
            <a:t>(</a:t>
          </a:r>
          <a:r>
            <a:rPr lang="en-US" sz="1600" b="0" spc="-5" dirty="0">
              <a:solidFill>
                <a:schemeClr val="bg2">
                  <a:lumMod val="75000"/>
                </a:schemeClr>
              </a:solidFill>
              <a:latin typeface="+mn-lt"/>
              <a:cs typeface="Times New Roman"/>
            </a:rPr>
            <a:t>Midbrain, pons, Medulla</a:t>
          </a:r>
          <a:r>
            <a:rPr lang="en-US" sz="1600" b="0" spc="-40" dirty="0">
              <a:solidFill>
                <a:schemeClr val="bg2">
                  <a:lumMod val="75000"/>
                </a:schemeClr>
              </a:solidFill>
              <a:latin typeface="+mn-lt"/>
              <a:cs typeface="Times New Roman"/>
            </a:rPr>
            <a:t> </a:t>
          </a:r>
          <a:r>
            <a:rPr lang="en-US" sz="1600" b="0" dirty="0">
              <a:solidFill>
                <a:schemeClr val="bg2">
                  <a:lumMod val="75000"/>
                </a:schemeClr>
              </a:solidFill>
              <a:latin typeface="+mn-lt"/>
              <a:cs typeface="Times New Roman"/>
            </a:rPr>
            <a:t>Oblongata)</a:t>
          </a:r>
          <a:endParaRPr lang="en-US" sz="1600" b="0" dirty="0">
            <a:solidFill>
              <a:schemeClr val="bg2">
                <a:lumMod val="75000"/>
              </a:schemeClr>
            </a:solidFill>
            <a:latin typeface="+mn-lt"/>
          </a:endParaRPr>
        </a:p>
      </dgm:t>
    </dgm:pt>
    <dgm:pt modelId="{E625EB11-2C25-6545-9B8D-00C465956545}" type="parTrans" cxnId="{14730892-A77B-C14A-BA05-794D62C4F524}">
      <dgm:prSet/>
      <dgm:spPr/>
      <dgm:t>
        <a:bodyPr/>
        <a:lstStyle/>
        <a:p>
          <a:endParaRPr lang="en-US" sz="1600" dirty="0"/>
        </a:p>
      </dgm:t>
    </dgm:pt>
    <dgm:pt modelId="{790E98D7-9020-3940-BA33-1149B192A473}" type="sibTrans" cxnId="{14730892-A77B-C14A-BA05-794D62C4F524}">
      <dgm:prSet/>
      <dgm:spPr/>
      <dgm:t>
        <a:bodyPr/>
        <a:lstStyle/>
        <a:p>
          <a:endParaRPr lang="en-US" sz="1600" dirty="0"/>
        </a:p>
      </dgm:t>
    </dgm:pt>
    <dgm:pt modelId="{823CFF50-EECB-44EC-B0B5-58BBEBAE61B8}" type="pres">
      <dgm:prSet presAssocID="{3E2FFC81-AE72-4BAE-8DB6-19FB80F6984C}" presName="diagram" presStyleCnt="0">
        <dgm:presLayoutVars>
          <dgm:dir/>
          <dgm:resizeHandles val="exact"/>
        </dgm:presLayoutVars>
      </dgm:prSet>
      <dgm:spPr/>
      <dgm:t>
        <a:bodyPr/>
        <a:lstStyle/>
        <a:p>
          <a:endParaRPr lang="en-US"/>
        </a:p>
      </dgm:t>
    </dgm:pt>
    <dgm:pt modelId="{17E3168D-5516-4186-BB95-7D30766BF99F}" type="pres">
      <dgm:prSet presAssocID="{FB19D858-A5F8-4B69-9F12-08D24028ABD7}" presName="node" presStyleLbl="node1" presStyleIdx="0" presStyleCnt="4" custScaleX="68053" custScaleY="89840" custLinFactNeighborX="-15" custLinFactNeighborY="338">
        <dgm:presLayoutVars>
          <dgm:bulletEnabled val="1"/>
        </dgm:presLayoutVars>
      </dgm:prSet>
      <dgm:spPr/>
      <dgm:t>
        <a:bodyPr/>
        <a:lstStyle/>
        <a:p>
          <a:endParaRPr lang="en-US"/>
        </a:p>
      </dgm:t>
    </dgm:pt>
    <dgm:pt modelId="{01B67B60-7007-4492-A00E-6DE3BD3F9DD9}" type="pres">
      <dgm:prSet presAssocID="{348B1254-C3FE-479D-B36E-FD42A4AD2CDA}" presName="sibTrans" presStyleLbl="sibTrans2D1" presStyleIdx="0" presStyleCnt="3" custScaleX="129526" custScaleY="54758" custLinFactNeighborX="11955" custLinFactNeighborY="14156"/>
      <dgm:spPr/>
      <dgm:t>
        <a:bodyPr/>
        <a:lstStyle/>
        <a:p>
          <a:endParaRPr lang="en-US"/>
        </a:p>
      </dgm:t>
    </dgm:pt>
    <dgm:pt modelId="{C60665A5-26A4-404E-A07B-4E377BE0931F}" type="pres">
      <dgm:prSet presAssocID="{348B1254-C3FE-479D-B36E-FD42A4AD2CDA}" presName="connectorText" presStyleLbl="sibTrans2D1" presStyleIdx="0" presStyleCnt="3"/>
      <dgm:spPr/>
      <dgm:t>
        <a:bodyPr/>
        <a:lstStyle/>
        <a:p>
          <a:endParaRPr lang="en-US"/>
        </a:p>
      </dgm:t>
    </dgm:pt>
    <dgm:pt modelId="{329F7D5B-7506-4D34-82BA-4D96887CEAA5}" type="pres">
      <dgm:prSet presAssocID="{AE4AE478-C100-4E7C-8DFB-743BD12740A3}" presName="node" presStyleLbl="node1" presStyleIdx="1" presStyleCnt="4" custScaleX="78119" custScaleY="89840" custLinFactNeighborX="-24555" custLinFactNeighborY="0">
        <dgm:presLayoutVars>
          <dgm:bulletEnabled val="1"/>
        </dgm:presLayoutVars>
      </dgm:prSet>
      <dgm:spPr/>
      <dgm:t>
        <a:bodyPr/>
        <a:lstStyle/>
        <a:p>
          <a:endParaRPr lang="en-US"/>
        </a:p>
      </dgm:t>
    </dgm:pt>
    <dgm:pt modelId="{583A4486-BC8C-854C-9835-099C9749DCA1}" type="pres">
      <dgm:prSet presAssocID="{3D6B9E4A-F6DF-4E7A-A602-92C261E9E513}" presName="sibTrans" presStyleLbl="sibTrans2D1" presStyleIdx="1" presStyleCnt="3" custScaleX="127820" custScaleY="60169" custLinFactNeighborX="-3695" custLinFactNeighborY="9404"/>
      <dgm:spPr/>
      <dgm:t>
        <a:bodyPr/>
        <a:lstStyle/>
        <a:p>
          <a:endParaRPr lang="en-US"/>
        </a:p>
      </dgm:t>
    </dgm:pt>
    <dgm:pt modelId="{F95576BF-8B58-6648-A191-95BFCDA2FD12}" type="pres">
      <dgm:prSet presAssocID="{3D6B9E4A-F6DF-4E7A-A602-92C261E9E513}" presName="connectorText" presStyleLbl="sibTrans2D1" presStyleIdx="1" presStyleCnt="3"/>
      <dgm:spPr/>
      <dgm:t>
        <a:bodyPr/>
        <a:lstStyle/>
        <a:p>
          <a:endParaRPr lang="en-US"/>
        </a:p>
      </dgm:t>
    </dgm:pt>
    <dgm:pt modelId="{2AD569CF-626F-754A-875C-7561E3D39AC9}" type="pres">
      <dgm:prSet presAssocID="{56564502-E0B4-5445-B858-28EB485B1977}" presName="node" presStyleLbl="node1" presStyleIdx="2" presStyleCnt="4" custScaleX="68636" custScaleY="89840" custLinFactNeighborX="-42091" custLinFactNeighborY="0">
        <dgm:presLayoutVars>
          <dgm:bulletEnabled val="1"/>
        </dgm:presLayoutVars>
      </dgm:prSet>
      <dgm:spPr/>
      <dgm:t>
        <a:bodyPr/>
        <a:lstStyle/>
        <a:p>
          <a:endParaRPr lang="en-US"/>
        </a:p>
      </dgm:t>
    </dgm:pt>
    <dgm:pt modelId="{7DD8621B-8A5B-244A-9B10-FFE6411993BF}" type="pres">
      <dgm:prSet presAssocID="{CFDB1A6E-EC04-D14C-9CB5-EDA2046B126F}" presName="sibTrans" presStyleLbl="sibTrans2D1" presStyleIdx="2" presStyleCnt="3" custScaleX="140887" custScaleY="62285" custLinFactNeighborX="6094" custLinFactNeighborY="6532"/>
      <dgm:spPr/>
      <dgm:t>
        <a:bodyPr/>
        <a:lstStyle/>
        <a:p>
          <a:endParaRPr lang="en-US"/>
        </a:p>
      </dgm:t>
    </dgm:pt>
    <dgm:pt modelId="{F2981F0A-5808-5C49-AAEE-CCF06645A6E1}" type="pres">
      <dgm:prSet presAssocID="{CFDB1A6E-EC04-D14C-9CB5-EDA2046B126F}" presName="connectorText" presStyleLbl="sibTrans2D1" presStyleIdx="2" presStyleCnt="3"/>
      <dgm:spPr/>
      <dgm:t>
        <a:bodyPr/>
        <a:lstStyle/>
        <a:p>
          <a:endParaRPr lang="en-US"/>
        </a:p>
      </dgm:t>
    </dgm:pt>
    <dgm:pt modelId="{6B44925F-6BA7-6A47-92A9-023A3B73C2A4}" type="pres">
      <dgm:prSet presAssocID="{4530EACB-CCEC-4E46-B953-E0E222619E77}" presName="node" presStyleLbl="node1" presStyleIdx="3" presStyleCnt="4" custScaleX="81422" custScaleY="94614" custLinFactNeighborX="-60793" custLinFactNeighborY="1885">
        <dgm:presLayoutVars>
          <dgm:bulletEnabled val="1"/>
        </dgm:presLayoutVars>
      </dgm:prSet>
      <dgm:spPr/>
      <dgm:t>
        <a:bodyPr/>
        <a:lstStyle/>
        <a:p>
          <a:endParaRPr lang="en-US"/>
        </a:p>
      </dgm:t>
    </dgm:pt>
  </dgm:ptLst>
  <dgm:cxnLst>
    <dgm:cxn modelId="{12878C44-229F-49B6-B9DF-E2C506E24ACE}" srcId="{3E2FFC81-AE72-4BAE-8DB6-19FB80F6984C}" destId="{AE4AE478-C100-4E7C-8DFB-743BD12740A3}" srcOrd="1" destOrd="0" parTransId="{C5B8DD46-D5D5-4D6A-A431-304746A03F4F}" sibTransId="{3D6B9E4A-F6DF-4E7A-A602-92C261E9E513}"/>
    <dgm:cxn modelId="{83DEDDB9-8483-3044-8B79-BED604B43DCE}" srcId="{3E2FFC81-AE72-4BAE-8DB6-19FB80F6984C}" destId="{56564502-E0B4-5445-B858-28EB485B1977}" srcOrd="2" destOrd="0" parTransId="{33484777-0E62-DE42-BD47-2F67DE2CBB8D}" sibTransId="{CFDB1A6E-EC04-D14C-9CB5-EDA2046B126F}"/>
    <dgm:cxn modelId="{86A915DB-BD82-5D4C-9C07-58B6CB5147A2}" type="presOf" srcId="{56564502-E0B4-5445-B858-28EB485B1977}" destId="{2AD569CF-626F-754A-875C-7561E3D39AC9}" srcOrd="0" destOrd="0" presId="urn:microsoft.com/office/officeart/2005/8/layout/process5"/>
    <dgm:cxn modelId="{0E86B370-98DD-7A41-96FE-01FF120F35E2}" type="presOf" srcId="{3D6B9E4A-F6DF-4E7A-A602-92C261E9E513}" destId="{F95576BF-8B58-6648-A191-95BFCDA2FD12}" srcOrd="1" destOrd="0" presId="urn:microsoft.com/office/officeart/2005/8/layout/process5"/>
    <dgm:cxn modelId="{282D1088-0A01-6D4A-A592-3A8C9A260DBC}" type="presOf" srcId="{348B1254-C3FE-479D-B36E-FD42A4AD2CDA}" destId="{C60665A5-26A4-404E-A07B-4E377BE0931F}" srcOrd="1" destOrd="0" presId="urn:microsoft.com/office/officeart/2005/8/layout/process5"/>
    <dgm:cxn modelId="{072D207C-31EB-6441-833B-6877D1B9025B}" type="presOf" srcId="{AE4AE478-C100-4E7C-8DFB-743BD12740A3}" destId="{329F7D5B-7506-4D34-82BA-4D96887CEAA5}" srcOrd="0" destOrd="0" presId="urn:microsoft.com/office/officeart/2005/8/layout/process5"/>
    <dgm:cxn modelId="{540ECF3D-7FA3-514B-AA35-B40FDF4671F4}" type="presOf" srcId="{FB19D858-A5F8-4B69-9F12-08D24028ABD7}" destId="{17E3168D-5516-4186-BB95-7D30766BF99F}" srcOrd="0" destOrd="0" presId="urn:microsoft.com/office/officeart/2005/8/layout/process5"/>
    <dgm:cxn modelId="{D2D98E01-A393-CC49-A47E-61A7CF0861AF}" type="presOf" srcId="{4530EACB-CCEC-4E46-B953-E0E222619E77}" destId="{6B44925F-6BA7-6A47-92A9-023A3B73C2A4}" srcOrd="0" destOrd="0" presId="urn:microsoft.com/office/officeart/2005/8/layout/process5"/>
    <dgm:cxn modelId="{9A554261-805E-C848-A5A2-9B15863CF578}" type="presOf" srcId="{3E2FFC81-AE72-4BAE-8DB6-19FB80F6984C}" destId="{823CFF50-EECB-44EC-B0B5-58BBEBAE61B8}" srcOrd="0" destOrd="0" presId="urn:microsoft.com/office/officeart/2005/8/layout/process5"/>
    <dgm:cxn modelId="{A83FED23-924D-8B4B-B0B4-64C4748A0C8F}" type="presOf" srcId="{348B1254-C3FE-479D-B36E-FD42A4AD2CDA}" destId="{01B67B60-7007-4492-A00E-6DE3BD3F9DD9}" srcOrd="0" destOrd="0" presId="urn:microsoft.com/office/officeart/2005/8/layout/process5"/>
    <dgm:cxn modelId="{14730892-A77B-C14A-BA05-794D62C4F524}" srcId="{3E2FFC81-AE72-4BAE-8DB6-19FB80F6984C}" destId="{4530EACB-CCEC-4E46-B953-E0E222619E77}" srcOrd="3" destOrd="0" parTransId="{E625EB11-2C25-6545-9B8D-00C465956545}" sibTransId="{790E98D7-9020-3940-BA33-1149B192A473}"/>
    <dgm:cxn modelId="{5AAD5A54-F47B-F148-815C-FA050780375D}" type="presOf" srcId="{3D6B9E4A-F6DF-4E7A-A602-92C261E9E513}" destId="{583A4486-BC8C-854C-9835-099C9749DCA1}" srcOrd="0" destOrd="0" presId="urn:microsoft.com/office/officeart/2005/8/layout/process5"/>
    <dgm:cxn modelId="{4118CA02-492B-AE4B-AF82-5B16A3E4942F}" type="presOf" srcId="{CFDB1A6E-EC04-D14C-9CB5-EDA2046B126F}" destId="{F2981F0A-5808-5C49-AAEE-CCF06645A6E1}" srcOrd="1" destOrd="0" presId="urn:microsoft.com/office/officeart/2005/8/layout/process5"/>
    <dgm:cxn modelId="{3668F766-8084-D44A-809B-F9AB585ED7B8}" type="presOf" srcId="{CFDB1A6E-EC04-D14C-9CB5-EDA2046B126F}" destId="{7DD8621B-8A5B-244A-9B10-FFE6411993BF}" srcOrd="0" destOrd="0" presId="urn:microsoft.com/office/officeart/2005/8/layout/process5"/>
    <dgm:cxn modelId="{6DC99A74-7D63-4030-8DDD-870A1FDF16EA}" srcId="{3E2FFC81-AE72-4BAE-8DB6-19FB80F6984C}" destId="{FB19D858-A5F8-4B69-9F12-08D24028ABD7}" srcOrd="0" destOrd="0" parTransId="{438D7DF7-A5A9-459E-A2AB-F10B6A3119CA}" sibTransId="{348B1254-C3FE-479D-B36E-FD42A4AD2CDA}"/>
    <dgm:cxn modelId="{E510348F-411D-1448-A18D-3C1CFBE76446}" type="presParOf" srcId="{823CFF50-EECB-44EC-B0B5-58BBEBAE61B8}" destId="{17E3168D-5516-4186-BB95-7D30766BF99F}" srcOrd="0" destOrd="0" presId="urn:microsoft.com/office/officeart/2005/8/layout/process5"/>
    <dgm:cxn modelId="{6F1A85A9-1858-2341-B3EA-B36B4075D211}" type="presParOf" srcId="{823CFF50-EECB-44EC-B0B5-58BBEBAE61B8}" destId="{01B67B60-7007-4492-A00E-6DE3BD3F9DD9}" srcOrd="1" destOrd="0" presId="urn:microsoft.com/office/officeart/2005/8/layout/process5"/>
    <dgm:cxn modelId="{FD0E5478-AEF9-1C49-A3AC-AB49CB9F50D7}" type="presParOf" srcId="{01B67B60-7007-4492-A00E-6DE3BD3F9DD9}" destId="{C60665A5-26A4-404E-A07B-4E377BE0931F}" srcOrd="0" destOrd="0" presId="urn:microsoft.com/office/officeart/2005/8/layout/process5"/>
    <dgm:cxn modelId="{68D15EBE-A476-2A4B-A5AD-EAED73A33E59}" type="presParOf" srcId="{823CFF50-EECB-44EC-B0B5-58BBEBAE61B8}" destId="{329F7D5B-7506-4D34-82BA-4D96887CEAA5}" srcOrd="2" destOrd="0" presId="urn:microsoft.com/office/officeart/2005/8/layout/process5"/>
    <dgm:cxn modelId="{5E4A24EB-6176-E44D-9B93-73FC20970CBA}" type="presParOf" srcId="{823CFF50-EECB-44EC-B0B5-58BBEBAE61B8}" destId="{583A4486-BC8C-854C-9835-099C9749DCA1}" srcOrd="3" destOrd="0" presId="urn:microsoft.com/office/officeart/2005/8/layout/process5"/>
    <dgm:cxn modelId="{6C4A8E79-572F-434F-A3BA-4DB77D2C4EC7}" type="presParOf" srcId="{583A4486-BC8C-854C-9835-099C9749DCA1}" destId="{F95576BF-8B58-6648-A191-95BFCDA2FD12}" srcOrd="0" destOrd="0" presId="urn:microsoft.com/office/officeart/2005/8/layout/process5"/>
    <dgm:cxn modelId="{DDE523A6-FC70-BA4A-B25D-294E2499C390}" type="presParOf" srcId="{823CFF50-EECB-44EC-B0B5-58BBEBAE61B8}" destId="{2AD569CF-626F-754A-875C-7561E3D39AC9}" srcOrd="4" destOrd="0" presId="urn:microsoft.com/office/officeart/2005/8/layout/process5"/>
    <dgm:cxn modelId="{5B7264E1-5EB7-244F-8D03-2CD860866773}" type="presParOf" srcId="{823CFF50-EECB-44EC-B0B5-58BBEBAE61B8}" destId="{7DD8621B-8A5B-244A-9B10-FFE6411993BF}" srcOrd="5" destOrd="0" presId="urn:microsoft.com/office/officeart/2005/8/layout/process5"/>
    <dgm:cxn modelId="{A56E5959-2FD9-2243-A20A-28B3DDD21D1F}" type="presParOf" srcId="{7DD8621B-8A5B-244A-9B10-FFE6411993BF}" destId="{F2981F0A-5808-5C49-AAEE-CCF06645A6E1}" srcOrd="0" destOrd="0" presId="urn:microsoft.com/office/officeart/2005/8/layout/process5"/>
    <dgm:cxn modelId="{9256F605-1BAC-1142-B2C0-99E4C2C78BAB}" type="presParOf" srcId="{823CFF50-EECB-44EC-B0B5-58BBEBAE61B8}" destId="{6B44925F-6BA7-6A47-92A9-023A3B73C2A4}"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1DDAD-E164-450F-8040-C6045D11207F}"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en-US"/>
        </a:p>
      </dgm:t>
    </dgm:pt>
    <dgm:pt modelId="{8BE59080-EA61-4405-93FB-CFFF31057418}">
      <dgm:prSet phldrT="[Text]" custT="1"/>
      <dgm:spPr/>
      <dgm:t>
        <a:bodyPr/>
        <a:lstStyle/>
        <a:p>
          <a:r>
            <a:rPr lang="en-US" sz="1600">
              <a:latin typeface="+mn-lt"/>
            </a:rPr>
            <a:t>1</a:t>
          </a:r>
          <a:endParaRPr lang="en-US" sz="1600" dirty="0">
            <a:latin typeface="+mn-lt"/>
          </a:endParaRPr>
        </a:p>
      </dgm:t>
    </dgm:pt>
    <dgm:pt modelId="{EF127D17-B6D4-4D7E-B7F0-A262AE3F8EDF}" type="parTrans" cxnId="{82A2CB0E-8444-497F-91F2-4B490E7C0C88}">
      <dgm:prSet/>
      <dgm:spPr/>
      <dgm:t>
        <a:bodyPr/>
        <a:lstStyle/>
        <a:p>
          <a:endParaRPr lang="en-US" sz="1600">
            <a:solidFill>
              <a:schemeClr val="tx1"/>
            </a:solidFill>
            <a:latin typeface="+mn-lt"/>
          </a:endParaRPr>
        </a:p>
      </dgm:t>
    </dgm:pt>
    <dgm:pt modelId="{42D19AED-8263-4F26-99FB-D39C56774A48}" type="sibTrans" cxnId="{82A2CB0E-8444-497F-91F2-4B490E7C0C88}">
      <dgm:prSet/>
      <dgm:spPr/>
      <dgm:t>
        <a:bodyPr/>
        <a:lstStyle/>
        <a:p>
          <a:endParaRPr lang="en-US" sz="1600">
            <a:solidFill>
              <a:schemeClr val="tx1"/>
            </a:solidFill>
            <a:latin typeface="+mn-lt"/>
          </a:endParaRPr>
        </a:p>
      </dgm:t>
    </dgm:pt>
    <dgm:pt modelId="{65302505-A0EC-4F9D-A401-7894E0E6A2A2}">
      <dgm:prSet phldrT="[Text]" custT="1"/>
      <dgm:spPr/>
      <dgm:t>
        <a:bodyPr/>
        <a:lstStyle/>
        <a:p>
          <a:r>
            <a:rPr lang="en-US" sz="1600">
              <a:latin typeface="+mn-lt"/>
              <a:cs typeface="Century Schoolbook"/>
            </a:rPr>
            <a:t>Initiation of fine, discrete, skilled voluntary Movements </a:t>
          </a:r>
          <a:r>
            <a:rPr lang="en-US" sz="1600" spc="-5">
              <a:latin typeface="+mn-lt"/>
              <a:cs typeface="Comic Sans MS"/>
            </a:rPr>
            <a:t>in the contralateral side </a:t>
          </a:r>
          <a:r>
            <a:rPr lang="en-US" sz="1600">
              <a:latin typeface="+mn-lt"/>
              <a:cs typeface="Comic Sans MS"/>
            </a:rPr>
            <a:t>of </a:t>
          </a:r>
          <a:r>
            <a:rPr lang="en-US" sz="1600" spc="-5">
              <a:latin typeface="+mn-lt"/>
              <a:cs typeface="Comic Sans MS"/>
            </a:rPr>
            <a:t>the</a:t>
          </a:r>
          <a:r>
            <a:rPr lang="en-US" sz="1600">
              <a:latin typeface="+mn-lt"/>
              <a:cs typeface="Comic Sans MS"/>
            </a:rPr>
            <a:t> </a:t>
          </a:r>
          <a:r>
            <a:rPr lang="en-US" sz="1600" spc="-5">
              <a:latin typeface="+mn-lt"/>
              <a:cs typeface="Comic Sans MS"/>
            </a:rPr>
            <a:t>body.</a:t>
          </a:r>
          <a:endParaRPr lang="en-US" sz="1600" dirty="0">
            <a:latin typeface="+mn-lt"/>
          </a:endParaRPr>
        </a:p>
      </dgm:t>
    </dgm:pt>
    <dgm:pt modelId="{0993EF7C-0075-46B7-B10D-8AEFFBE95242}" type="parTrans" cxnId="{FD9BF363-CBEB-4090-9118-666A39D3F539}">
      <dgm:prSet/>
      <dgm:spPr/>
      <dgm:t>
        <a:bodyPr/>
        <a:lstStyle/>
        <a:p>
          <a:endParaRPr lang="en-US" sz="1600">
            <a:solidFill>
              <a:schemeClr val="tx1"/>
            </a:solidFill>
            <a:latin typeface="+mn-lt"/>
          </a:endParaRPr>
        </a:p>
      </dgm:t>
    </dgm:pt>
    <dgm:pt modelId="{AE7C4097-E4FE-47F8-AC2B-D3DF83EAADB1}" type="sibTrans" cxnId="{FD9BF363-CBEB-4090-9118-666A39D3F539}">
      <dgm:prSet/>
      <dgm:spPr/>
      <dgm:t>
        <a:bodyPr/>
        <a:lstStyle/>
        <a:p>
          <a:endParaRPr lang="en-US" sz="1600">
            <a:solidFill>
              <a:schemeClr val="tx1"/>
            </a:solidFill>
            <a:latin typeface="+mn-lt"/>
          </a:endParaRPr>
        </a:p>
      </dgm:t>
    </dgm:pt>
    <dgm:pt modelId="{71FF87F9-CB23-4A3E-9F2A-0886EA74B8C2}">
      <dgm:prSet phldrT="[Text]" custT="1"/>
      <dgm:spPr/>
      <dgm:t>
        <a:bodyPr/>
        <a:lstStyle/>
        <a:p>
          <a:r>
            <a:rPr lang="en-US" sz="1600">
              <a:latin typeface="+mn-lt"/>
            </a:rPr>
            <a:t>2</a:t>
          </a:r>
          <a:endParaRPr lang="en-US" sz="1600" dirty="0">
            <a:latin typeface="+mn-lt"/>
          </a:endParaRPr>
        </a:p>
      </dgm:t>
    </dgm:pt>
    <dgm:pt modelId="{02491955-56D5-4B88-9184-0FC2B556A917}" type="parTrans" cxnId="{AACBD563-6376-47CA-BD25-C0AA728B668F}">
      <dgm:prSet/>
      <dgm:spPr/>
      <dgm:t>
        <a:bodyPr/>
        <a:lstStyle/>
        <a:p>
          <a:endParaRPr lang="en-US" sz="1600">
            <a:solidFill>
              <a:schemeClr val="tx1"/>
            </a:solidFill>
            <a:latin typeface="+mn-lt"/>
          </a:endParaRPr>
        </a:p>
      </dgm:t>
    </dgm:pt>
    <dgm:pt modelId="{A8804E9E-8397-4A88-863B-B724A375470C}" type="sibTrans" cxnId="{AACBD563-6376-47CA-BD25-C0AA728B668F}">
      <dgm:prSet/>
      <dgm:spPr/>
      <dgm:t>
        <a:bodyPr/>
        <a:lstStyle/>
        <a:p>
          <a:endParaRPr lang="en-US" sz="1600">
            <a:solidFill>
              <a:schemeClr val="tx1"/>
            </a:solidFill>
            <a:latin typeface="+mn-lt"/>
          </a:endParaRPr>
        </a:p>
      </dgm:t>
    </dgm:pt>
    <dgm:pt modelId="{90968AC6-825F-42F0-9A27-F216CEBF2445}">
      <dgm:prSet phldrT="[Text]" custT="1"/>
      <dgm:spPr/>
      <dgm:t>
        <a:bodyPr/>
        <a:lstStyle/>
        <a:p>
          <a:r>
            <a:rPr lang="en-US" sz="1600" u="none" spc="-5" dirty="0">
              <a:latin typeface="+mn-lt"/>
              <a:cs typeface="Times New Roman"/>
            </a:rPr>
            <a:t>The </a:t>
          </a:r>
          <a:r>
            <a:rPr lang="en-US" sz="1600" u="none" spc="-30" dirty="0">
              <a:latin typeface="+mn-lt"/>
              <a:cs typeface="Times New Roman"/>
            </a:rPr>
            <a:t>lateral </a:t>
          </a:r>
          <a:r>
            <a:rPr lang="en-US" sz="1600" u="none" spc="-10" dirty="0">
              <a:latin typeface="+mn-lt"/>
              <a:cs typeface="Times New Roman"/>
            </a:rPr>
            <a:t>corticospinal</a:t>
          </a:r>
          <a:r>
            <a:rPr lang="en-US" sz="1600" u="none" spc="60" dirty="0">
              <a:latin typeface="+mn-lt"/>
              <a:cs typeface="Times New Roman"/>
            </a:rPr>
            <a:t> </a:t>
          </a:r>
          <a:r>
            <a:rPr lang="en-US" sz="1600" u="none" dirty="0">
              <a:latin typeface="+mn-lt"/>
              <a:cs typeface="Times New Roman"/>
            </a:rPr>
            <a:t>tract (main </a:t>
          </a:r>
          <a:r>
            <a:rPr lang="en-US" sz="1600" u="none" spc="5" dirty="0">
              <a:latin typeface="+mn-lt"/>
              <a:cs typeface="Times New Roman"/>
            </a:rPr>
            <a:t>bulk of the</a:t>
          </a:r>
          <a:r>
            <a:rPr lang="en-US" sz="1600" u="none" spc="10" dirty="0">
              <a:latin typeface="+mn-lt"/>
              <a:cs typeface="Times New Roman"/>
            </a:rPr>
            <a:t> </a:t>
          </a:r>
          <a:r>
            <a:rPr lang="en-US" sz="1600" u="none" spc="5" dirty="0">
              <a:latin typeface="+mn-lt"/>
              <a:cs typeface="Times New Roman"/>
            </a:rPr>
            <a:t>tract):</a:t>
          </a:r>
          <a:r>
            <a:rPr lang="en-US" sz="1600" u="none" spc="300" dirty="0">
              <a:latin typeface="+mn-lt"/>
              <a:cs typeface="Times New Roman"/>
            </a:rPr>
            <a:t> </a:t>
          </a:r>
          <a:r>
            <a:rPr lang="en-US" sz="1600" u="none" spc="10" dirty="0">
              <a:latin typeface="+mn-lt"/>
              <a:cs typeface="Times New Roman"/>
            </a:rPr>
            <a:t>controls d</a:t>
          </a:r>
          <a:r>
            <a:rPr lang="en-US" sz="1600" u="none" spc="-25" dirty="0">
              <a:latin typeface="+mn-lt"/>
              <a:cs typeface="Times New Roman"/>
            </a:rPr>
            <a:t>istal </a:t>
          </a:r>
          <a:r>
            <a:rPr lang="en-US" sz="1600" u="none" dirty="0">
              <a:latin typeface="+mn-lt"/>
              <a:cs typeface="Times New Roman"/>
            </a:rPr>
            <a:t>muscles of distal limbs (hand and digits</a:t>
          </a:r>
          <a:r>
            <a:rPr lang="en-US" sz="1600" u="none" spc="-10" dirty="0">
              <a:latin typeface="+mn-lt"/>
              <a:cs typeface="Times New Roman"/>
            </a:rPr>
            <a:t>)</a:t>
          </a:r>
          <a:endParaRPr lang="en-US" sz="1600" u="none" dirty="0">
            <a:latin typeface="+mn-lt"/>
          </a:endParaRPr>
        </a:p>
      </dgm:t>
    </dgm:pt>
    <dgm:pt modelId="{BCB670E8-4E84-4303-A869-B7A901B2A0A3}" type="parTrans" cxnId="{FAA5DDB9-7F41-48E3-A12F-ACF03669A407}">
      <dgm:prSet/>
      <dgm:spPr/>
      <dgm:t>
        <a:bodyPr/>
        <a:lstStyle/>
        <a:p>
          <a:endParaRPr lang="en-US" sz="1600">
            <a:solidFill>
              <a:schemeClr val="tx1"/>
            </a:solidFill>
            <a:latin typeface="+mn-lt"/>
          </a:endParaRPr>
        </a:p>
      </dgm:t>
    </dgm:pt>
    <dgm:pt modelId="{0B8CA3A6-043B-4A38-8EA7-C2B1E14AA615}" type="sibTrans" cxnId="{FAA5DDB9-7F41-48E3-A12F-ACF03669A407}">
      <dgm:prSet/>
      <dgm:spPr/>
      <dgm:t>
        <a:bodyPr/>
        <a:lstStyle/>
        <a:p>
          <a:endParaRPr lang="en-US" sz="1600">
            <a:solidFill>
              <a:schemeClr val="tx1"/>
            </a:solidFill>
            <a:latin typeface="+mn-lt"/>
          </a:endParaRPr>
        </a:p>
      </dgm:t>
    </dgm:pt>
    <dgm:pt modelId="{9D1D2311-1A35-4CDA-8037-51644278C50D}">
      <dgm:prSet phldrT="[Text]" custT="1"/>
      <dgm:spPr/>
      <dgm:t>
        <a:bodyPr/>
        <a:lstStyle/>
        <a:p>
          <a:r>
            <a:rPr lang="en-US" sz="1600">
              <a:latin typeface="+mn-lt"/>
            </a:rPr>
            <a:t>3</a:t>
          </a:r>
          <a:endParaRPr lang="en-US" sz="1600" dirty="0">
            <a:latin typeface="+mn-lt"/>
          </a:endParaRPr>
        </a:p>
      </dgm:t>
    </dgm:pt>
    <dgm:pt modelId="{FC9C4148-20B2-40B6-ADFC-4CEA1084147B}" type="parTrans" cxnId="{44292CF4-5C46-4767-BB19-248C14507029}">
      <dgm:prSet/>
      <dgm:spPr/>
      <dgm:t>
        <a:bodyPr/>
        <a:lstStyle/>
        <a:p>
          <a:endParaRPr lang="en-US" sz="1600">
            <a:solidFill>
              <a:schemeClr val="tx1"/>
            </a:solidFill>
            <a:latin typeface="+mn-lt"/>
          </a:endParaRPr>
        </a:p>
      </dgm:t>
    </dgm:pt>
    <dgm:pt modelId="{75D5556A-90DF-426A-B4AB-CE702DCCE7AD}" type="sibTrans" cxnId="{44292CF4-5C46-4767-BB19-248C14507029}">
      <dgm:prSet/>
      <dgm:spPr/>
      <dgm:t>
        <a:bodyPr/>
        <a:lstStyle/>
        <a:p>
          <a:endParaRPr lang="en-US" sz="1600">
            <a:solidFill>
              <a:schemeClr val="tx1"/>
            </a:solidFill>
            <a:latin typeface="+mn-lt"/>
          </a:endParaRPr>
        </a:p>
      </dgm:t>
    </dgm:pt>
    <dgm:pt modelId="{567D5320-983F-40EF-B779-5918706D70BD}">
      <dgm:prSet phldrT="[Text]" custT="1"/>
      <dgm:spPr/>
      <dgm:t>
        <a:bodyPr/>
        <a:lstStyle/>
        <a:p>
          <a:r>
            <a:rPr lang="en-US" sz="1600" u="none" spc="-5" dirty="0">
              <a:latin typeface="+mn-lt"/>
              <a:cs typeface="Times New Roman"/>
            </a:rPr>
            <a:t>The </a:t>
          </a:r>
          <a:r>
            <a:rPr lang="en-US" sz="1600" u="none" dirty="0">
              <a:latin typeface="+mn-lt"/>
              <a:cs typeface="Times New Roman"/>
            </a:rPr>
            <a:t>ventral </a:t>
          </a:r>
          <a:r>
            <a:rPr lang="en-US" sz="1600" u="none" spc="-5" dirty="0">
              <a:latin typeface="+mn-lt"/>
              <a:cs typeface="Times New Roman"/>
            </a:rPr>
            <a:t>corticospinal </a:t>
          </a:r>
          <a:r>
            <a:rPr lang="en-US" sz="1600" u="none" dirty="0">
              <a:latin typeface="+mn-lt"/>
              <a:cs typeface="Times New Roman"/>
            </a:rPr>
            <a:t>tracts: control </a:t>
          </a:r>
          <a:r>
            <a:rPr lang="en-US" sz="1600" u="none" spc="5" dirty="0">
              <a:latin typeface="+mn-lt"/>
              <a:cs typeface="Times New Roman"/>
            </a:rPr>
            <a:t>posture of Axial </a:t>
          </a:r>
          <a:r>
            <a:rPr lang="en-US" sz="1600" u="none" spc="-5" dirty="0">
              <a:latin typeface="+mn-lt"/>
              <a:cs typeface="Times New Roman"/>
            </a:rPr>
            <a:t>&amp; </a:t>
          </a:r>
          <a:r>
            <a:rPr lang="en-US" sz="1600" u="none" dirty="0">
              <a:latin typeface="+mn-lt"/>
              <a:cs typeface="Times New Roman"/>
            </a:rPr>
            <a:t>proximal muscle </a:t>
          </a:r>
          <a:r>
            <a:rPr lang="en-US" sz="1600" u="none" spc="5" dirty="0">
              <a:latin typeface="+mn-lt"/>
              <a:cs typeface="Times New Roman"/>
            </a:rPr>
            <a:t>for </a:t>
          </a:r>
          <a:r>
            <a:rPr lang="en-US" sz="1600" u="none" dirty="0">
              <a:latin typeface="+mn-lt"/>
              <a:cs typeface="Times New Roman"/>
            </a:rPr>
            <a:t>balance, climbing,</a:t>
          </a:r>
          <a:r>
            <a:rPr lang="en-US" sz="1600" u="none" spc="285" dirty="0">
              <a:latin typeface="+mn-lt"/>
              <a:cs typeface="Times New Roman"/>
            </a:rPr>
            <a:t> </a:t>
          </a:r>
          <a:r>
            <a:rPr lang="en-US" sz="1600" u="none" spc="-30" dirty="0">
              <a:latin typeface="+mn-lt"/>
              <a:cs typeface="Times New Roman"/>
            </a:rPr>
            <a:t>walking</a:t>
          </a:r>
          <a:endParaRPr lang="en-US" sz="1600" u="none" dirty="0">
            <a:latin typeface="+mn-lt"/>
          </a:endParaRPr>
        </a:p>
      </dgm:t>
    </dgm:pt>
    <dgm:pt modelId="{1E7027C5-25C7-493B-AAF1-C91B10BBB2BE}" type="parTrans" cxnId="{24ECB824-1EFB-489F-86E9-D0ADD2A19280}">
      <dgm:prSet/>
      <dgm:spPr/>
      <dgm:t>
        <a:bodyPr/>
        <a:lstStyle/>
        <a:p>
          <a:endParaRPr lang="en-US" sz="1600">
            <a:solidFill>
              <a:schemeClr val="tx1"/>
            </a:solidFill>
            <a:latin typeface="+mn-lt"/>
          </a:endParaRPr>
        </a:p>
      </dgm:t>
    </dgm:pt>
    <dgm:pt modelId="{F7603DD0-9263-485C-994B-97C1C6387305}" type="sibTrans" cxnId="{24ECB824-1EFB-489F-86E9-D0ADD2A19280}">
      <dgm:prSet/>
      <dgm:spPr/>
      <dgm:t>
        <a:bodyPr/>
        <a:lstStyle/>
        <a:p>
          <a:endParaRPr lang="en-US" sz="1600">
            <a:solidFill>
              <a:schemeClr val="tx1"/>
            </a:solidFill>
            <a:latin typeface="+mn-lt"/>
          </a:endParaRPr>
        </a:p>
      </dgm:t>
    </dgm:pt>
    <dgm:pt modelId="{BC42D157-D210-40B4-877C-5A0441F78878}">
      <dgm:prSet custT="1"/>
      <dgm:spPr/>
      <dgm:t>
        <a:bodyPr/>
        <a:lstStyle/>
        <a:p>
          <a:r>
            <a:rPr lang="en-US" sz="1600">
              <a:latin typeface="+mn-lt"/>
            </a:rPr>
            <a:t>4, 5</a:t>
          </a:r>
          <a:endParaRPr lang="en-US" sz="1600" dirty="0">
            <a:latin typeface="+mn-lt"/>
          </a:endParaRPr>
        </a:p>
      </dgm:t>
    </dgm:pt>
    <dgm:pt modelId="{81CC32C8-9CB0-4DD2-92B4-3DC7663DB94C}" type="parTrans" cxnId="{031C00EF-BDCB-47E4-9ACF-75EF982F3BDD}">
      <dgm:prSet/>
      <dgm:spPr/>
      <dgm:t>
        <a:bodyPr/>
        <a:lstStyle/>
        <a:p>
          <a:endParaRPr lang="en-US" sz="1600">
            <a:solidFill>
              <a:schemeClr val="tx1"/>
            </a:solidFill>
            <a:latin typeface="+mn-lt"/>
          </a:endParaRPr>
        </a:p>
      </dgm:t>
    </dgm:pt>
    <dgm:pt modelId="{1A44B092-1CDF-4D63-AAFB-DF8185EEE37A}" type="sibTrans" cxnId="{031C00EF-BDCB-47E4-9ACF-75EF982F3BDD}">
      <dgm:prSet/>
      <dgm:spPr/>
      <dgm:t>
        <a:bodyPr/>
        <a:lstStyle/>
        <a:p>
          <a:endParaRPr lang="en-US" sz="1600">
            <a:solidFill>
              <a:schemeClr val="tx1"/>
            </a:solidFill>
            <a:latin typeface="+mn-lt"/>
          </a:endParaRPr>
        </a:p>
      </dgm:t>
    </dgm:pt>
    <dgm:pt modelId="{083E0BB6-AC31-C441-9360-FEA4F8645FF5}">
      <dgm:prSet phldrT="[Text]" custT="1"/>
      <dgm:spPr/>
      <dgm:t>
        <a:bodyPr/>
        <a:lstStyle/>
        <a:p>
          <a:r>
            <a:rPr lang="en-US" sz="1600" u="none" spc="5" dirty="0">
              <a:latin typeface="+mn-lt"/>
              <a:cs typeface="Times New Roman"/>
            </a:rPr>
            <a:t>Which are c</a:t>
          </a:r>
          <a:r>
            <a:rPr lang="en-US" sz="1600" u="none" dirty="0">
              <a:latin typeface="+mn-lt"/>
              <a:cs typeface="Times New Roman"/>
            </a:rPr>
            <a:t>oncerned </a:t>
          </a:r>
          <a:r>
            <a:rPr lang="en-US" sz="1600" u="none" spc="5" dirty="0">
              <a:latin typeface="+mn-lt"/>
              <a:cs typeface="Times New Roman"/>
            </a:rPr>
            <a:t>with </a:t>
          </a:r>
          <a:r>
            <a:rPr lang="en-US" sz="1600" u="none" dirty="0">
              <a:latin typeface="+mn-lt"/>
              <a:cs typeface="Times New Roman"/>
            </a:rPr>
            <a:t>fine skilled movement (</a:t>
          </a:r>
          <a:r>
            <a:rPr lang="en-US" sz="1600" u="none" spc="-5" dirty="0" err="1">
              <a:latin typeface="+mn-lt"/>
              <a:cs typeface="Times New Roman"/>
            </a:rPr>
            <a:t>e.g</a:t>
          </a:r>
          <a:r>
            <a:rPr lang="en-US" sz="1600" u="none" spc="-5" dirty="0">
              <a:latin typeface="+mn-lt"/>
              <a:cs typeface="Times New Roman"/>
            </a:rPr>
            <a:t> </a:t>
          </a:r>
          <a:r>
            <a:rPr lang="en-US" sz="1600" u="none" spc="-25" dirty="0">
              <a:latin typeface="+mn-lt"/>
              <a:cs typeface="Times New Roman"/>
            </a:rPr>
            <a:t>painting </a:t>
          </a:r>
          <a:r>
            <a:rPr lang="en-US" sz="1600" u="none" dirty="0">
              <a:latin typeface="+mn-lt"/>
              <a:cs typeface="Times New Roman"/>
            </a:rPr>
            <a:t>, writing, picking up a small object)</a:t>
          </a:r>
          <a:endParaRPr lang="en-US" sz="1600" u="none" dirty="0">
            <a:latin typeface="+mn-lt"/>
          </a:endParaRPr>
        </a:p>
      </dgm:t>
    </dgm:pt>
    <dgm:pt modelId="{81D694C4-1D89-A549-A65F-B2E2C3D9634F}" type="parTrans" cxnId="{9E020EF5-3D66-D14D-BC44-F72D97363DC6}">
      <dgm:prSet/>
      <dgm:spPr/>
      <dgm:t>
        <a:bodyPr/>
        <a:lstStyle/>
        <a:p>
          <a:endParaRPr lang="en-US" sz="1600"/>
        </a:p>
      </dgm:t>
    </dgm:pt>
    <dgm:pt modelId="{294B093E-90D2-5B4D-9205-1BDE206460EB}" type="sibTrans" cxnId="{9E020EF5-3D66-D14D-BC44-F72D97363DC6}">
      <dgm:prSet/>
      <dgm:spPr/>
      <dgm:t>
        <a:bodyPr/>
        <a:lstStyle/>
        <a:p>
          <a:endParaRPr lang="en-US" sz="1600"/>
        </a:p>
      </dgm:t>
    </dgm:pt>
    <dgm:pt modelId="{E7ABC84E-3E59-144A-A665-7ED5B3258EFD}">
      <dgm:prSet custT="1"/>
      <dgm:spPr/>
      <dgm:t>
        <a:bodyPr/>
        <a:lstStyle/>
        <a:p>
          <a:r>
            <a:rPr lang="en-US" sz="1600" b="0" u="none" dirty="0">
              <a:latin typeface="+mn-lt"/>
              <a:cs typeface="Times New Roman"/>
            </a:rPr>
            <a:t>Effect on </a:t>
          </a:r>
          <a:r>
            <a:rPr lang="en-US" sz="1600" b="0" u="none" spc="-10" dirty="0">
              <a:latin typeface="+mn-lt"/>
              <a:cs typeface="Times New Roman"/>
            </a:rPr>
            <a:t>stretch</a:t>
          </a:r>
          <a:r>
            <a:rPr lang="en-US" sz="1600" b="0" u="none" spc="-80" dirty="0">
              <a:latin typeface="+mn-lt"/>
              <a:cs typeface="Times New Roman"/>
            </a:rPr>
            <a:t> </a:t>
          </a:r>
          <a:r>
            <a:rPr lang="en-US" sz="1600" b="0" u="none" spc="-5" dirty="0">
              <a:latin typeface="+mn-lt"/>
              <a:cs typeface="Times New Roman"/>
            </a:rPr>
            <a:t>reflex:- </a:t>
          </a:r>
          <a:r>
            <a:rPr lang="en-US" sz="1600" b="0" u="none" dirty="0">
              <a:latin typeface="+mn-lt"/>
              <a:cs typeface="Times New Roman"/>
            </a:rPr>
            <a:t>facilitate muscle tone </a:t>
          </a:r>
          <a:r>
            <a:rPr lang="en-US" sz="1600" b="0" u="none" spc="-10" dirty="0">
              <a:latin typeface="+mn-lt"/>
              <a:cs typeface="Times New Roman"/>
            </a:rPr>
            <a:t>through </a:t>
          </a:r>
          <a:r>
            <a:rPr lang="en-US" sz="1600" b="0" u="none" dirty="0">
              <a:latin typeface="+mn-lt"/>
              <a:cs typeface="Times New Roman"/>
            </a:rPr>
            <a:t>gamma motor</a:t>
          </a:r>
          <a:r>
            <a:rPr lang="en-US" sz="1600" b="0" u="none" spc="-145" dirty="0">
              <a:latin typeface="+mn-lt"/>
              <a:cs typeface="Times New Roman"/>
            </a:rPr>
            <a:t> </a:t>
          </a:r>
          <a:r>
            <a:rPr lang="en-US" sz="1600" b="0" u="none" spc="-10" dirty="0">
              <a:latin typeface="+mn-lt"/>
              <a:cs typeface="Times New Roman"/>
            </a:rPr>
            <a:t>neurons. </a:t>
          </a:r>
          <a:endParaRPr lang="en-US" sz="1600" b="0" u="none" dirty="0"/>
        </a:p>
      </dgm:t>
    </dgm:pt>
    <dgm:pt modelId="{8EB6601B-DB2A-6D4A-818E-38891BA9A870}" type="parTrans" cxnId="{B73105CF-9ADB-9641-BBB2-581E06C6BA6C}">
      <dgm:prSet/>
      <dgm:spPr/>
      <dgm:t>
        <a:bodyPr/>
        <a:lstStyle/>
        <a:p>
          <a:endParaRPr lang="en-US" sz="1600"/>
        </a:p>
      </dgm:t>
    </dgm:pt>
    <dgm:pt modelId="{6A4C33C2-333D-AF46-8FFB-9A86F89F7C02}" type="sibTrans" cxnId="{B73105CF-9ADB-9641-BBB2-581E06C6BA6C}">
      <dgm:prSet/>
      <dgm:spPr/>
      <dgm:t>
        <a:bodyPr/>
        <a:lstStyle/>
        <a:p>
          <a:endParaRPr lang="en-US" sz="1600"/>
        </a:p>
      </dgm:t>
    </dgm:pt>
    <dgm:pt modelId="{71F9A899-41D2-8C4E-8F42-2651AA8D9A41}">
      <dgm:prSet custT="1"/>
      <dgm:spPr/>
      <dgm:t>
        <a:bodyPr/>
        <a:lstStyle/>
        <a:p>
          <a:r>
            <a:rPr lang="en-US" sz="1600" u="none" dirty="0">
              <a:latin typeface="+mn-lt"/>
              <a:cs typeface="Times New Roman"/>
            </a:rPr>
            <a:t>Those fibers originate from parietal lobe are for sensory- motor coordination</a:t>
          </a:r>
        </a:p>
      </dgm:t>
    </dgm:pt>
    <dgm:pt modelId="{23A15F86-A849-614E-93D3-B85E0C780B58}" type="parTrans" cxnId="{A055B044-FFEC-F64E-B6AA-9C29A4898562}">
      <dgm:prSet/>
      <dgm:spPr/>
      <dgm:t>
        <a:bodyPr/>
        <a:lstStyle/>
        <a:p>
          <a:endParaRPr lang="en-US" sz="1600"/>
        </a:p>
      </dgm:t>
    </dgm:pt>
    <dgm:pt modelId="{9A153629-2A76-714E-8CDC-B0DBA9B5E730}" type="sibTrans" cxnId="{A055B044-FFEC-F64E-B6AA-9C29A4898562}">
      <dgm:prSet/>
      <dgm:spPr/>
      <dgm:t>
        <a:bodyPr/>
        <a:lstStyle/>
        <a:p>
          <a:endParaRPr lang="en-US" sz="1600"/>
        </a:p>
      </dgm:t>
    </dgm:pt>
    <dgm:pt modelId="{4454A355-0117-CE48-AC48-05671E03909A}">
      <dgm:prSet custT="1"/>
      <dgm:spPr/>
      <dgm:t>
        <a:bodyPr/>
        <a:lstStyle/>
        <a:p>
          <a:r>
            <a:rPr lang="en-US" sz="1600" b="0" u="none" spc="-10" dirty="0">
              <a:latin typeface="+mn-lt"/>
              <a:cs typeface="Times New Roman"/>
            </a:rPr>
            <a:t>C</a:t>
          </a:r>
          <a:r>
            <a:rPr lang="en-US" sz="1600" b="0" u="none" dirty="0">
              <a:latin typeface="+mn-lt"/>
              <a:cs typeface="Times New Roman"/>
            </a:rPr>
            <a:t>or</a:t>
          </a:r>
          <a:r>
            <a:rPr lang="en-US" sz="1600" b="0" u="none" spc="5" dirty="0">
              <a:latin typeface="+mn-lt"/>
              <a:cs typeface="Times New Roman"/>
            </a:rPr>
            <a:t>t</a:t>
          </a:r>
          <a:r>
            <a:rPr lang="en-US" sz="1600" b="0" u="none" dirty="0">
              <a:latin typeface="+mn-lt"/>
              <a:cs typeface="Times New Roman"/>
            </a:rPr>
            <a:t>i</a:t>
          </a:r>
          <a:r>
            <a:rPr lang="en-US" sz="1600" b="0" u="none" spc="5" dirty="0">
              <a:latin typeface="+mn-lt"/>
              <a:cs typeface="Times New Roman"/>
            </a:rPr>
            <a:t>c</a:t>
          </a:r>
          <a:r>
            <a:rPr lang="en-US" sz="1600" b="0" u="none" spc="-5" dirty="0">
              <a:latin typeface="+mn-lt"/>
              <a:cs typeface="Times New Roman"/>
            </a:rPr>
            <a:t>obulba</a:t>
          </a:r>
          <a:r>
            <a:rPr lang="en-US" sz="1600" b="0" u="none" dirty="0">
              <a:latin typeface="+mn-lt"/>
              <a:cs typeface="Times New Roman"/>
            </a:rPr>
            <a:t>r</a:t>
          </a:r>
          <a:r>
            <a:rPr lang="en-US" sz="1600" b="0" u="none" spc="-55" dirty="0">
              <a:latin typeface="+mn-lt"/>
              <a:cs typeface="Times New Roman"/>
            </a:rPr>
            <a:t> </a:t>
          </a:r>
          <a:r>
            <a:rPr lang="en-US" sz="1600" b="0" u="none" dirty="0">
              <a:latin typeface="+mn-lt"/>
              <a:cs typeface="Times New Roman"/>
            </a:rPr>
            <a:t>t</a:t>
          </a:r>
          <a:r>
            <a:rPr lang="en-US" sz="1600" b="0" u="none" spc="5" dirty="0">
              <a:latin typeface="+mn-lt"/>
              <a:cs typeface="Times New Roman"/>
            </a:rPr>
            <a:t>r</a:t>
          </a:r>
          <a:r>
            <a:rPr lang="en-US" sz="1600" b="0" u="none" dirty="0">
              <a:latin typeface="+mn-lt"/>
              <a:cs typeface="Times New Roman"/>
            </a:rPr>
            <a:t>ac</a:t>
          </a:r>
          <a:r>
            <a:rPr lang="en-US" sz="1600" b="0" u="none" spc="5" dirty="0">
              <a:latin typeface="+mn-lt"/>
              <a:cs typeface="Times New Roman"/>
            </a:rPr>
            <a:t>t</a:t>
          </a:r>
          <a:r>
            <a:rPr lang="en-US" sz="1600" b="0" u="none" spc="-5" dirty="0">
              <a:latin typeface="+mn-lt"/>
              <a:cs typeface="Times New Roman"/>
            </a:rPr>
            <a:t>s: con</a:t>
          </a:r>
          <a:r>
            <a:rPr lang="en-US" sz="1600" b="0" u="none" dirty="0">
              <a:latin typeface="+mn-lt"/>
              <a:cs typeface="Times New Roman"/>
            </a:rPr>
            <a:t>t</a:t>
          </a:r>
          <a:r>
            <a:rPr lang="en-US" sz="1600" b="0" u="none" spc="-60" dirty="0">
              <a:latin typeface="+mn-lt"/>
              <a:cs typeface="Times New Roman"/>
            </a:rPr>
            <a:t>r</a:t>
          </a:r>
          <a:r>
            <a:rPr lang="en-US" sz="1600" b="0" u="none" spc="-5" dirty="0">
              <a:latin typeface="+mn-lt"/>
              <a:cs typeface="Times New Roman"/>
            </a:rPr>
            <a:t>ol</a:t>
          </a:r>
          <a:r>
            <a:rPr lang="en-US" sz="1600" b="0" u="none" spc="-10" dirty="0">
              <a:latin typeface="+mn-lt"/>
              <a:cs typeface="Times New Roman"/>
            </a:rPr>
            <a:t> </a:t>
          </a:r>
          <a:r>
            <a:rPr lang="en-US" sz="1600" b="0" u="none" spc="-5" dirty="0">
              <a:latin typeface="+mn-lt"/>
              <a:cs typeface="Times New Roman"/>
            </a:rPr>
            <a:t>f</a:t>
          </a:r>
          <a:r>
            <a:rPr lang="en-US" sz="1600" b="0" u="none" dirty="0">
              <a:latin typeface="+mn-lt"/>
              <a:cs typeface="Times New Roman"/>
            </a:rPr>
            <a:t>a</a:t>
          </a:r>
          <a:r>
            <a:rPr lang="en-US" sz="1600" b="0" u="none" spc="-5" dirty="0">
              <a:latin typeface="+mn-lt"/>
              <a:cs typeface="Times New Roman"/>
            </a:rPr>
            <a:t>ce</a:t>
          </a:r>
          <a:r>
            <a:rPr lang="en-US" sz="1600" b="0" u="none" spc="-10" dirty="0">
              <a:latin typeface="+mn-lt"/>
              <a:cs typeface="Times New Roman"/>
            </a:rPr>
            <a:t> </a:t>
          </a:r>
          <a:r>
            <a:rPr lang="en-US" sz="1600" b="0" u="none" spc="-5" dirty="0">
              <a:latin typeface="+mn-lt"/>
              <a:cs typeface="Times New Roman"/>
            </a:rPr>
            <a:t>&amp; </a:t>
          </a:r>
          <a:r>
            <a:rPr lang="en-US" sz="1600" b="0" u="none" dirty="0">
              <a:latin typeface="+mn-lt"/>
              <a:cs typeface="Times New Roman"/>
            </a:rPr>
            <a:t>n</a:t>
          </a:r>
          <a:r>
            <a:rPr lang="en-US" sz="1600" b="0" u="none" spc="-5" dirty="0">
              <a:latin typeface="+mn-lt"/>
              <a:cs typeface="Times New Roman"/>
            </a:rPr>
            <a:t>e</a:t>
          </a:r>
          <a:r>
            <a:rPr lang="en-US" sz="1600" b="0" u="none" spc="-20" dirty="0">
              <a:latin typeface="+mn-lt"/>
              <a:cs typeface="Times New Roman"/>
            </a:rPr>
            <a:t>c</a:t>
          </a:r>
          <a:r>
            <a:rPr lang="en-US" sz="1600" b="0" u="none" spc="-5" dirty="0">
              <a:latin typeface="+mn-lt"/>
              <a:cs typeface="Times New Roman"/>
            </a:rPr>
            <a:t>k</a:t>
          </a:r>
          <a:r>
            <a:rPr lang="en-US" sz="1600" b="0" u="none" spc="10" dirty="0">
              <a:latin typeface="+mn-lt"/>
              <a:cs typeface="Times New Roman"/>
            </a:rPr>
            <a:t> </a:t>
          </a:r>
          <a:r>
            <a:rPr lang="en-US" sz="1600" b="0" u="none" spc="-5" dirty="0">
              <a:latin typeface="+mn-lt"/>
              <a:cs typeface="Times New Roman"/>
            </a:rPr>
            <a:t>mu</a:t>
          </a:r>
          <a:r>
            <a:rPr lang="en-US" sz="1600" b="0" u="none" dirty="0">
              <a:latin typeface="+mn-lt"/>
              <a:cs typeface="Times New Roman"/>
            </a:rPr>
            <a:t>s</a:t>
          </a:r>
          <a:r>
            <a:rPr lang="en-US" sz="1600" b="0" u="none" spc="-5" dirty="0">
              <a:latin typeface="+mn-lt"/>
              <a:cs typeface="Times New Roman"/>
            </a:rPr>
            <a:t>cles</a:t>
          </a:r>
          <a:r>
            <a:rPr lang="en-US" sz="1600" b="0" u="none" dirty="0">
              <a:latin typeface="+mn-lt"/>
              <a:cs typeface="Times New Roman"/>
            </a:rPr>
            <a:t>	</a:t>
          </a:r>
          <a:r>
            <a:rPr lang="en-US" sz="1600" b="0" u="none" spc="-5" dirty="0">
              <a:latin typeface="+mn-lt"/>
              <a:cs typeface="Times New Roman"/>
            </a:rPr>
            <a:t>&amp;  facilitate their </a:t>
          </a:r>
          <a:r>
            <a:rPr lang="en-US" sz="1600" b="0" u="none" dirty="0">
              <a:latin typeface="+mn-lt"/>
              <a:cs typeface="Times New Roman"/>
            </a:rPr>
            <a:t>tone, </a:t>
          </a:r>
          <a:r>
            <a:rPr lang="en-US" sz="1600" b="0" u="none" spc="-5" dirty="0">
              <a:latin typeface="+mn-lt"/>
              <a:cs typeface="Times New Roman"/>
            </a:rPr>
            <a:t>and </a:t>
          </a:r>
          <a:r>
            <a:rPr lang="en-US" sz="1600" b="0" u="none" spc="-15" dirty="0">
              <a:latin typeface="+mn-lt"/>
              <a:cs typeface="Times New Roman"/>
            </a:rPr>
            <a:t>are </a:t>
          </a:r>
          <a:r>
            <a:rPr lang="en-US" sz="1600" b="0" u="none" dirty="0">
              <a:latin typeface="+mn-lt"/>
              <a:cs typeface="Times New Roman"/>
            </a:rPr>
            <a:t>involved </a:t>
          </a:r>
          <a:r>
            <a:rPr lang="en-US" sz="1600" b="0" u="none" spc="-5" dirty="0">
              <a:latin typeface="+mn-lt"/>
              <a:cs typeface="Times New Roman"/>
            </a:rPr>
            <a:t>in </a:t>
          </a:r>
          <a:r>
            <a:rPr lang="en-US" sz="1600" b="0" u="none" dirty="0">
              <a:latin typeface="+mn-lt"/>
              <a:cs typeface="Times New Roman"/>
            </a:rPr>
            <a:t>facial  </a:t>
          </a:r>
          <a:r>
            <a:rPr lang="en-US" sz="1600" b="0" u="none" spc="-5" dirty="0">
              <a:latin typeface="+mn-lt"/>
              <a:cs typeface="Times New Roman"/>
            </a:rPr>
            <a:t>expression, </a:t>
          </a:r>
          <a:r>
            <a:rPr lang="en-US" sz="1600" b="0" u="none" dirty="0">
              <a:latin typeface="+mn-lt"/>
              <a:cs typeface="Times New Roman"/>
            </a:rPr>
            <a:t>mastication,</a:t>
          </a:r>
          <a:r>
            <a:rPr lang="en-US" sz="1600" b="0" u="none" spc="-105" dirty="0">
              <a:latin typeface="+mn-lt"/>
              <a:cs typeface="Times New Roman"/>
            </a:rPr>
            <a:t> </a:t>
          </a:r>
          <a:r>
            <a:rPr lang="en-US" sz="1600" b="0" u="none" spc="-5" dirty="0">
              <a:latin typeface="+mn-lt"/>
              <a:cs typeface="Times New Roman"/>
            </a:rPr>
            <a:t>swallowing.</a:t>
          </a:r>
          <a:endParaRPr lang="en-US" sz="1600" b="0" u="none" dirty="0"/>
        </a:p>
      </dgm:t>
    </dgm:pt>
    <dgm:pt modelId="{8C65033C-5321-7740-A55B-9451D71D06B9}" type="sibTrans" cxnId="{0223CE86-4303-CB40-8A99-E74684F8239D}">
      <dgm:prSet/>
      <dgm:spPr/>
      <dgm:t>
        <a:bodyPr/>
        <a:lstStyle/>
        <a:p>
          <a:endParaRPr lang="en-US" sz="1600"/>
        </a:p>
      </dgm:t>
    </dgm:pt>
    <dgm:pt modelId="{E610BC48-94DF-3544-94C5-8DAFEEF43932}" type="parTrans" cxnId="{0223CE86-4303-CB40-8A99-E74684F8239D}">
      <dgm:prSet/>
      <dgm:spPr/>
      <dgm:t>
        <a:bodyPr/>
        <a:lstStyle/>
        <a:p>
          <a:endParaRPr lang="en-US" sz="1600"/>
        </a:p>
      </dgm:t>
    </dgm:pt>
    <dgm:pt modelId="{6915B479-E137-E148-A8F0-112EADBFC1F0}">
      <dgm:prSet custT="1"/>
      <dgm:spPr/>
      <dgm:t>
        <a:bodyPr/>
        <a:lstStyle/>
        <a:p>
          <a:r>
            <a:rPr lang="en-US" sz="1600">
              <a:latin typeface="+mn-lt"/>
            </a:rPr>
            <a:t>6</a:t>
          </a:r>
          <a:endParaRPr lang="en-US" sz="1600" dirty="0">
            <a:latin typeface="+mn-lt"/>
          </a:endParaRPr>
        </a:p>
      </dgm:t>
    </dgm:pt>
    <dgm:pt modelId="{779E0E70-E4D5-7C44-A480-A1FFD942C106}" type="sibTrans" cxnId="{805FFB8E-0B10-3E4D-B8F5-92BC5FB6428C}">
      <dgm:prSet/>
      <dgm:spPr/>
      <dgm:t>
        <a:bodyPr/>
        <a:lstStyle/>
        <a:p>
          <a:endParaRPr lang="en-US" sz="1600">
            <a:solidFill>
              <a:schemeClr val="tx1"/>
            </a:solidFill>
            <a:latin typeface="+mn-lt"/>
          </a:endParaRPr>
        </a:p>
      </dgm:t>
    </dgm:pt>
    <dgm:pt modelId="{DBADFFC4-D1A3-F44B-A409-58A27CB08C26}" type="parTrans" cxnId="{805FFB8E-0B10-3E4D-B8F5-92BC5FB6428C}">
      <dgm:prSet/>
      <dgm:spPr/>
      <dgm:t>
        <a:bodyPr/>
        <a:lstStyle/>
        <a:p>
          <a:endParaRPr lang="en-US" sz="1600">
            <a:solidFill>
              <a:schemeClr val="tx1"/>
            </a:solidFill>
            <a:latin typeface="+mn-lt"/>
          </a:endParaRPr>
        </a:p>
      </dgm:t>
    </dgm:pt>
    <dgm:pt modelId="{9CD3CCB8-442D-4527-B554-29780F367E47}" type="pres">
      <dgm:prSet presAssocID="{7531DDAD-E164-450F-8040-C6045D11207F}" presName="linearFlow" presStyleCnt="0">
        <dgm:presLayoutVars>
          <dgm:dir/>
          <dgm:animLvl val="lvl"/>
          <dgm:resizeHandles val="exact"/>
        </dgm:presLayoutVars>
      </dgm:prSet>
      <dgm:spPr/>
      <dgm:t>
        <a:bodyPr/>
        <a:lstStyle/>
        <a:p>
          <a:endParaRPr lang="en-US"/>
        </a:p>
      </dgm:t>
    </dgm:pt>
    <dgm:pt modelId="{CABF90D0-2B7C-46DE-96F8-FE2308B9AFDA}" type="pres">
      <dgm:prSet presAssocID="{8BE59080-EA61-4405-93FB-CFFF31057418}" presName="composite" presStyleCnt="0"/>
      <dgm:spPr/>
    </dgm:pt>
    <dgm:pt modelId="{26DEB232-BFC1-491D-B707-1BC2AAB89FD6}" type="pres">
      <dgm:prSet presAssocID="{8BE59080-EA61-4405-93FB-CFFF31057418}" presName="parentText" presStyleLbl="alignNode1" presStyleIdx="0" presStyleCnt="5" custLinFactNeighborX="-2579" custLinFactNeighborY="-208">
        <dgm:presLayoutVars>
          <dgm:chMax val="1"/>
          <dgm:bulletEnabled val="1"/>
        </dgm:presLayoutVars>
      </dgm:prSet>
      <dgm:spPr/>
      <dgm:t>
        <a:bodyPr/>
        <a:lstStyle/>
        <a:p>
          <a:endParaRPr lang="en-US"/>
        </a:p>
      </dgm:t>
    </dgm:pt>
    <dgm:pt modelId="{1D652661-F93C-4F5C-8B6E-B78CE192E0D0}" type="pres">
      <dgm:prSet presAssocID="{8BE59080-EA61-4405-93FB-CFFF31057418}" presName="descendantText" presStyleLbl="alignAcc1" presStyleIdx="0" presStyleCnt="5" custScaleX="87860" custScaleY="71566" custLinFactNeighborX="-2975" custLinFactNeighborY="61">
        <dgm:presLayoutVars>
          <dgm:bulletEnabled val="1"/>
        </dgm:presLayoutVars>
      </dgm:prSet>
      <dgm:spPr/>
      <dgm:t>
        <a:bodyPr/>
        <a:lstStyle/>
        <a:p>
          <a:endParaRPr lang="en-US"/>
        </a:p>
      </dgm:t>
    </dgm:pt>
    <dgm:pt modelId="{121B7856-1E08-42D3-90DF-1DA52F3956E6}" type="pres">
      <dgm:prSet presAssocID="{42D19AED-8263-4F26-99FB-D39C56774A48}" presName="sp" presStyleCnt="0"/>
      <dgm:spPr/>
    </dgm:pt>
    <dgm:pt modelId="{05D1CA93-8901-4D97-B3CA-2E8B42BC0E36}" type="pres">
      <dgm:prSet presAssocID="{71FF87F9-CB23-4A3E-9F2A-0886EA74B8C2}" presName="composite" presStyleCnt="0"/>
      <dgm:spPr/>
    </dgm:pt>
    <dgm:pt modelId="{CD317F75-F457-4043-B4DD-D7C164A49022}" type="pres">
      <dgm:prSet presAssocID="{71FF87F9-CB23-4A3E-9F2A-0886EA74B8C2}" presName="parentText" presStyleLbl="alignNode1" presStyleIdx="1" presStyleCnt="5" custLinFactNeighborX="0" custLinFactNeighborY="-11814">
        <dgm:presLayoutVars>
          <dgm:chMax val="1"/>
          <dgm:bulletEnabled val="1"/>
        </dgm:presLayoutVars>
      </dgm:prSet>
      <dgm:spPr/>
      <dgm:t>
        <a:bodyPr/>
        <a:lstStyle/>
        <a:p>
          <a:endParaRPr lang="en-US"/>
        </a:p>
      </dgm:t>
    </dgm:pt>
    <dgm:pt modelId="{41693A93-F7E0-4C83-A4C6-EE47D9E8BDA4}" type="pres">
      <dgm:prSet presAssocID="{71FF87F9-CB23-4A3E-9F2A-0886EA74B8C2}" presName="descendantText" presStyleLbl="alignAcc1" presStyleIdx="1" presStyleCnt="5" custScaleX="96941" custLinFactNeighborX="-1569" custLinFactNeighborY="-14362">
        <dgm:presLayoutVars>
          <dgm:bulletEnabled val="1"/>
        </dgm:presLayoutVars>
      </dgm:prSet>
      <dgm:spPr/>
      <dgm:t>
        <a:bodyPr/>
        <a:lstStyle/>
        <a:p>
          <a:endParaRPr lang="en-US"/>
        </a:p>
      </dgm:t>
    </dgm:pt>
    <dgm:pt modelId="{E9D5CE28-EBA5-48BB-BAF4-4E707144790A}" type="pres">
      <dgm:prSet presAssocID="{A8804E9E-8397-4A88-863B-B724A375470C}" presName="sp" presStyleCnt="0"/>
      <dgm:spPr/>
    </dgm:pt>
    <dgm:pt modelId="{863EF7FD-2DAC-44BF-AB59-706191A6D120}" type="pres">
      <dgm:prSet presAssocID="{9D1D2311-1A35-4CDA-8037-51644278C50D}" presName="composite" presStyleCnt="0"/>
      <dgm:spPr/>
    </dgm:pt>
    <dgm:pt modelId="{9B7FA061-AF8E-48BF-AC19-F2DD0C859110}" type="pres">
      <dgm:prSet presAssocID="{9D1D2311-1A35-4CDA-8037-51644278C50D}" presName="parentText" presStyleLbl="alignNode1" presStyleIdx="2" presStyleCnt="5" custLinFactNeighborX="0" custLinFactNeighborY="-23436">
        <dgm:presLayoutVars>
          <dgm:chMax val="1"/>
          <dgm:bulletEnabled val="1"/>
        </dgm:presLayoutVars>
      </dgm:prSet>
      <dgm:spPr/>
      <dgm:t>
        <a:bodyPr/>
        <a:lstStyle/>
        <a:p>
          <a:endParaRPr lang="en-US"/>
        </a:p>
      </dgm:t>
    </dgm:pt>
    <dgm:pt modelId="{17291060-593A-4A48-A731-12D9A89D26B6}" type="pres">
      <dgm:prSet presAssocID="{9D1D2311-1A35-4CDA-8037-51644278C50D}" presName="descendantText" presStyleLbl="alignAcc1" presStyleIdx="2" presStyleCnt="5" custScaleY="72159" custLinFactNeighborX="0" custLinFactNeighborY="-36056">
        <dgm:presLayoutVars>
          <dgm:bulletEnabled val="1"/>
        </dgm:presLayoutVars>
      </dgm:prSet>
      <dgm:spPr/>
      <dgm:t>
        <a:bodyPr/>
        <a:lstStyle/>
        <a:p>
          <a:endParaRPr lang="en-US"/>
        </a:p>
      </dgm:t>
    </dgm:pt>
    <dgm:pt modelId="{466793F6-8E17-4B5D-93E2-0AF4C308FDEC}" type="pres">
      <dgm:prSet presAssocID="{75D5556A-90DF-426A-B4AB-CE702DCCE7AD}" presName="sp" presStyleCnt="0"/>
      <dgm:spPr/>
    </dgm:pt>
    <dgm:pt modelId="{25842431-1A96-4248-8209-9802C5D7A05F}" type="pres">
      <dgm:prSet presAssocID="{BC42D157-D210-40B4-877C-5A0441F78878}" presName="composite" presStyleCnt="0"/>
      <dgm:spPr/>
    </dgm:pt>
    <dgm:pt modelId="{5767BA77-6125-4BE9-8722-CADD2CE2CA55}" type="pres">
      <dgm:prSet presAssocID="{BC42D157-D210-40B4-877C-5A0441F78878}" presName="parentText" presStyleLbl="alignNode1" presStyleIdx="3" presStyleCnt="5" custLinFactNeighborX="0" custLinFactNeighborY="-35058">
        <dgm:presLayoutVars>
          <dgm:chMax val="1"/>
          <dgm:bulletEnabled val="1"/>
        </dgm:presLayoutVars>
      </dgm:prSet>
      <dgm:spPr/>
      <dgm:t>
        <a:bodyPr/>
        <a:lstStyle/>
        <a:p>
          <a:endParaRPr lang="en-US"/>
        </a:p>
      </dgm:t>
    </dgm:pt>
    <dgm:pt modelId="{CFD4E786-E746-4131-A55F-2EA7231C982A}" type="pres">
      <dgm:prSet presAssocID="{BC42D157-D210-40B4-877C-5A0441F78878}" presName="descendantText" presStyleLbl="alignAcc1" presStyleIdx="3" presStyleCnt="5" custScaleX="95536" custScaleY="93788" custLinFactNeighborX="-2118" custLinFactNeighborY="-53227">
        <dgm:presLayoutVars>
          <dgm:bulletEnabled val="1"/>
        </dgm:presLayoutVars>
      </dgm:prSet>
      <dgm:spPr/>
      <dgm:t>
        <a:bodyPr/>
        <a:lstStyle/>
        <a:p>
          <a:endParaRPr lang="en-US"/>
        </a:p>
      </dgm:t>
    </dgm:pt>
    <dgm:pt modelId="{5B1B265D-9B22-4C47-A355-AC6F36856F2B}" type="pres">
      <dgm:prSet presAssocID="{1A44B092-1CDF-4D63-AAFB-DF8185EEE37A}" presName="sp" presStyleCnt="0"/>
      <dgm:spPr/>
    </dgm:pt>
    <dgm:pt modelId="{EC7024A9-5AE7-C04A-9909-06A202C7595A}" type="pres">
      <dgm:prSet presAssocID="{6915B479-E137-E148-A8F0-112EADBFC1F0}" presName="composite" presStyleCnt="0"/>
      <dgm:spPr/>
    </dgm:pt>
    <dgm:pt modelId="{09F31CD4-DFE0-154B-A4E8-E976994627B5}" type="pres">
      <dgm:prSet presAssocID="{6915B479-E137-E148-A8F0-112EADBFC1F0}" presName="parentText" presStyleLbl="alignNode1" presStyleIdx="4" presStyleCnt="5" custLinFactNeighborX="0" custLinFactNeighborY="-46680">
        <dgm:presLayoutVars>
          <dgm:chMax val="1"/>
          <dgm:bulletEnabled val="1"/>
        </dgm:presLayoutVars>
      </dgm:prSet>
      <dgm:spPr/>
      <dgm:t>
        <a:bodyPr/>
        <a:lstStyle/>
        <a:p>
          <a:endParaRPr lang="en-US"/>
        </a:p>
      </dgm:t>
    </dgm:pt>
    <dgm:pt modelId="{ADD1FF21-633F-574E-9305-D96BC667D2DC}" type="pres">
      <dgm:prSet presAssocID="{6915B479-E137-E148-A8F0-112EADBFC1F0}" presName="descendantText" presStyleLbl="alignAcc1" presStyleIdx="4" presStyleCnt="5" custScaleX="88530" custLinFactNeighborX="-2998" custLinFactNeighborY="-75481">
        <dgm:presLayoutVars>
          <dgm:bulletEnabled val="1"/>
        </dgm:presLayoutVars>
      </dgm:prSet>
      <dgm:spPr/>
      <dgm:t>
        <a:bodyPr/>
        <a:lstStyle/>
        <a:p>
          <a:endParaRPr lang="en-US"/>
        </a:p>
      </dgm:t>
    </dgm:pt>
  </dgm:ptLst>
  <dgm:cxnLst>
    <dgm:cxn modelId="{031C00EF-BDCB-47E4-9ACF-75EF982F3BDD}" srcId="{7531DDAD-E164-450F-8040-C6045D11207F}" destId="{BC42D157-D210-40B4-877C-5A0441F78878}" srcOrd="3" destOrd="0" parTransId="{81CC32C8-9CB0-4DD2-92B4-3DC7663DB94C}" sibTransId="{1A44B092-1CDF-4D63-AAFB-DF8185EEE37A}"/>
    <dgm:cxn modelId="{9E020EF5-3D66-D14D-BC44-F72D97363DC6}" srcId="{71FF87F9-CB23-4A3E-9F2A-0886EA74B8C2}" destId="{083E0BB6-AC31-C441-9360-FEA4F8645FF5}" srcOrd="1" destOrd="0" parTransId="{81D694C4-1D89-A549-A65F-B2E2C3D9634F}" sibTransId="{294B093E-90D2-5B4D-9205-1BDE206460EB}"/>
    <dgm:cxn modelId="{82A2CB0E-8444-497F-91F2-4B490E7C0C88}" srcId="{7531DDAD-E164-450F-8040-C6045D11207F}" destId="{8BE59080-EA61-4405-93FB-CFFF31057418}" srcOrd="0" destOrd="0" parTransId="{EF127D17-B6D4-4D7E-B7F0-A262AE3F8EDF}" sibTransId="{42D19AED-8263-4F26-99FB-D39C56774A48}"/>
    <dgm:cxn modelId="{6E8ECFDA-B290-7B4A-BAF0-F4AB7A10302D}" type="presOf" srcId="{6915B479-E137-E148-A8F0-112EADBFC1F0}" destId="{09F31CD4-DFE0-154B-A4E8-E976994627B5}" srcOrd="0" destOrd="0" presId="urn:microsoft.com/office/officeart/2005/8/layout/chevron2"/>
    <dgm:cxn modelId="{05692FA4-7455-EC4B-B950-A2BEED9B2E55}" type="presOf" srcId="{BC42D157-D210-40B4-877C-5A0441F78878}" destId="{5767BA77-6125-4BE9-8722-CADD2CE2CA55}" srcOrd="0" destOrd="0" presId="urn:microsoft.com/office/officeart/2005/8/layout/chevron2"/>
    <dgm:cxn modelId="{24ECB824-1EFB-489F-86E9-D0ADD2A19280}" srcId="{9D1D2311-1A35-4CDA-8037-51644278C50D}" destId="{567D5320-983F-40EF-B779-5918706D70BD}" srcOrd="0" destOrd="0" parTransId="{1E7027C5-25C7-493B-AAF1-C91B10BBB2BE}" sibTransId="{F7603DD0-9263-485C-994B-97C1C6387305}"/>
    <dgm:cxn modelId="{CD2B1FA2-7C45-EF4E-A2BF-12FB56073391}" type="presOf" srcId="{7531DDAD-E164-450F-8040-C6045D11207F}" destId="{9CD3CCB8-442D-4527-B554-29780F367E47}" srcOrd="0" destOrd="0" presId="urn:microsoft.com/office/officeart/2005/8/layout/chevron2"/>
    <dgm:cxn modelId="{8B234CEB-3210-A244-B314-7A9DA677A2BC}" type="presOf" srcId="{8BE59080-EA61-4405-93FB-CFFF31057418}" destId="{26DEB232-BFC1-491D-B707-1BC2AAB89FD6}" srcOrd="0" destOrd="0" presId="urn:microsoft.com/office/officeart/2005/8/layout/chevron2"/>
    <dgm:cxn modelId="{44292CF4-5C46-4767-BB19-248C14507029}" srcId="{7531DDAD-E164-450F-8040-C6045D11207F}" destId="{9D1D2311-1A35-4CDA-8037-51644278C50D}" srcOrd="2" destOrd="0" parTransId="{FC9C4148-20B2-40B6-ADFC-4CEA1084147B}" sibTransId="{75D5556A-90DF-426A-B4AB-CE702DCCE7AD}"/>
    <dgm:cxn modelId="{C3ECFDCD-A07A-1840-ACE9-0483F7776864}" type="presOf" srcId="{90968AC6-825F-42F0-9A27-F216CEBF2445}" destId="{41693A93-F7E0-4C83-A4C6-EE47D9E8BDA4}" srcOrd="0" destOrd="0" presId="urn:microsoft.com/office/officeart/2005/8/layout/chevron2"/>
    <dgm:cxn modelId="{AD13E68C-EC76-6C49-9DF3-7ED5F82F573E}" type="presOf" srcId="{567D5320-983F-40EF-B779-5918706D70BD}" destId="{17291060-593A-4A48-A731-12D9A89D26B6}" srcOrd="0" destOrd="0" presId="urn:microsoft.com/office/officeart/2005/8/layout/chevron2"/>
    <dgm:cxn modelId="{04E68423-F347-3C46-B603-076650E38489}" type="presOf" srcId="{71FF87F9-CB23-4A3E-9F2A-0886EA74B8C2}" destId="{CD317F75-F457-4043-B4DD-D7C164A49022}" srcOrd="0" destOrd="0" presId="urn:microsoft.com/office/officeart/2005/8/layout/chevron2"/>
    <dgm:cxn modelId="{B73105CF-9ADB-9641-BBB2-581E06C6BA6C}" srcId="{BC42D157-D210-40B4-877C-5A0441F78878}" destId="{E7ABC84E-3E59-144A-A665-7ED5B3258EFD}" srcOrd="0" destOrd="0" parTransId="{8EB6601B-DB2A-6D4A-818E-38891BA9A870}" sibTransId="{6A4C33C2-333D-AF46-8FFB-9A86F89F7C02}"/>
    <dgm:cxn modelId="{416C5A19-25E4-194C-A41F-A2B567B003AC}" type="presOf" srcId="{E7ABC84E-3E59-144A-A665-7ED5B3258EFD}" destId="{CFD4E786-E746-4131-A55F-2EA7231C982A}" srcOrd="0" destOrd="0" presId="urn:microsoft.com/office/officeart/2005/8/layout/chevron2"/>
    <dgm:cxn modelId="{1400CACB-8344-644D-AC00-6CBA788E43D0}" type="presOf" srcId="{71F9A899-41D2-8C4E-8F42-2651AA8D9A41}" destId="{CFD4E786-E746-4131-A55F-2EA7231C982A}" srcOrd="0" destOrd="1" presId="urn:microsoft.com/office/officeart/2005/8/layout/chevron2"/>
    <dgm:cxn modelId="{6377B0DC-1405-BE42-AFC5-BC131B1E7E7F}" type="presOf" srcId="{65302505-A0EC-4F9D-A401-7894E0E6A2A2}" destId="{1D652661-F93C-4F5C-8B6E-B78CE192E0D0}" srcOrd="0" destOrd="0" presId="urn:microsoft.com/office/officeart/2005/8/layout/chevron2"/>
    <dgm:cxn modelId="{805FFB8E-0B10-3E4D-B8F5-92BC5FB6428C}" srcId="{7531DDAD-E164-450F-8040-C6045D11207F}" destId="{6915B479-E137-E148-A8F0-112EADBFC1F0}" srcOrd="4" destOrd="0" parTransId="{DBADFFC4-D1A3-F44B-A409-58A27CB08C26}" sibTransId="{779E0E70-E4D5-7C44-A480-A1FFD942C106}"/>
    <dgm:cxn modelId="{FAA5DDB9-7F41-48E3-A12F-ACF03669A407}" srcId="{71FF87F9-CB23-4A3E-9F2A-0886EA74B8C2}" destId="{90968AC6-825F-42F0-9A27-F216CEBF2445}" srcOrd="0" destOrd="0" parTransId="{BCB670E8-4E84-4303-A869-B7A901B2A0A3}" sibTransId="{0B8CA3A6-043B-4A38-8EA7-C2B1E14AA615}"/>
    <dgm:cxn modelId="{E5A6A33F-16BE-024C-95DB-BB5A67A2EF06}" type="presOf" srcId="{4454A355-0117-CE48-AC48-05671E03909A}" destId="{ADD1FF21-633F-574E-9305-D96BC667D2DC}" srcOrd="0" destOrd="0" presId="urn:microsoft.com/office/officeart/2005/8/layout/chevron2"/>
    <dgm:cxn modelId="{0223CE86-4303-CB40-8A99-E74684F8239D}" srcId="{6915B479-E137-E148-A8F0-112EADBFC1F0}" destId="{4454A355-0117-CE48-AC48-05671E03909A}" srcOrd="0" destOrd="0" parTransId="{E610BC48-94DF-3544-94C5-8DAFEEF43932}" sibTransId="{8C65033C-5321-7740-A55B-9451D71D06B9}"/>
    <dgm:cxn modelId="{FD9BF363-CBEB-4090-9118-666A39D3F539}" srcId="{8BE59080-EA61-4405-93FB-CFFF31057418}" destId="{65302505-A0EC-4F9D-A401-7894E0E6A2A2}" srcOrd="0" destOrd="0" parTransId="{0993EF7C-0075-46B7-B10D-8AEFFBE95242}" sibTransId="{AE7C4097-E4FE-47F8-AC2B-D3DF83EAADB1}"/>
    <dgm:cxn modelId="{9EB4599E-3456-7F4D-A7A0-484BA17955D2}" type="presOf" srcId="{083E0BB6-AC31-C441-9360-FEA4F8645FF5}" destId="{41693A93-F7E0-4C83-A4C6-EE47D9E8BDA4}" srcOrd="0" destOrd="1" presId="urn:microsoft.com/office/officeart/2005/8/layout/chevron2"/>
    <dgm:cxn modelId="{A055B044-FFEC-F64E-B6AA-9C29A4898562}" srcId="{BC42D157-D210-40B4-877C-5A0441F78878}" destId="{71F9A899-41D2-8C4E-8F42-2651AA8D9A41}" srcOrd="1" destOrd="0" parTransId="{23A15F86-A849-614E-93D3-B85E0C780B58}" sibTransId="{9A153629-2A76-714E-8CDC-B0DBA9B5E730}"/>
    <dgm:cxn modelId="{AACBD563-6376-47CA-BD25-C0AA728B668F}" srcId="{7531DDAD-E164-450F-8040-C6045D11207F}" destId="{71FF87F9-CB23-4A3E-9F2A-0886EA74B8C2}" srcOrd="1" destOrd="0" parTransId="{02491955-56D5-4B88-9184-0FC2B556A917}" sibTransId="{A8804E9E-8397-4A88-863B-B724A375470C}"/>
    <dgm:cxn modelId="{1B00D0C9-BD30-3442-ACC4-5EE317CE4BEE}" type="presOf" srcId="{9D1D2311-1A35-4CDA-8037-51644278C50D}" destId="{9B7FA061-AF8E-48BF-AC19-F2DD0C859110}" srcOrd="0" destOrd="0" presId="urn:microsoft.com/office/officeart/2005/8/layout/chevron2"/>
    <dgm:cxn modelId="{DF5E8DA7-6E7F-1646-910C-B8BF0CB4D722}" type="presParOf" srcId="{9CD3CCB8-442D-4527-B554-29780F367E47}" destId="{CABF90D0-2B7C-46DE-96F8-FE2308B9AFDA}" srcOrd="0" destOrd="0" presId="urn:microsoft.com/office/officeart/2005/8/layout/chevron2"/>
    <dgm:cxn modelId="{1DF93427-686D-4044-AFFF-F8FE9A965AEA}" type="presParOf" srcId="{CABF90D0-2B7C-46DE-96F8-FE2308B9AFDA}" destId="{26DEB232-BFC1-491D-B707-1BC2AAB89FD6}" srcOrd="0" destOrd="0" presId="urn:microsoft.com/office/officeart/2005/8/layout/chevron2"/>
    <dgm:cxn modelId="{AACF6A6B-CD86-2040-AEBF-17B71D9DD215}" type="presParOf" srcId="{CABF90D0-2B7C-46DE-96F8-FE2308B9AFDA}" destId="{1D652661-F93C-4F5C-8B6E-B78CE192E0D0}" srcOrd="1" destOrd="0" presId="urn:microsoft.com/office/officeart/2005/8/layout/chevron2"/>
    <dgm:cxn modelId="{77DBB2BE-3B79-7140-AA38-ADC9141DF270}" type="presParOf" srcId="{9CD3CCB8-442D-4527-B554-29780F367E47}" destId="{121B7856-1E08-42D3-90DF-1DA52F3956E6}" srcOrd="1" destOrd="0" presId="urn:microsoft.com/office/officeart/2005/8/layout/chevron2"/>
    <dgm:cxn modelId="{828C9398-411F-C643-B17E-50CAF526A8EE}" type="presParOf" srcId="{9CD3CCB8-442D-4527-B554-29780F367E47}" destId="{05D1CA93-8901-4D97-B3CA-2E8B42BC0E36}" srcOrd="2" destOrd="0" presId="urn:microsoft.com/office/officeart/2005/8/layout/chevron2"/>
    <dgm:cxn modelId="{895785C5-9CB1-C24B-9218-52EE683A8454}" type="presParOf" srcId="{05D1CA93-8901-4D97-B3CA-2E8B42BC0E36}" destId="{CD317F75-F457-4043-B4DD-D7C164A49022}" srcOrd="0" destOrd="0" presId="urn:microsoft.com/office/officeart/2005/8/layout/chevron2"/>
    <dgm:cxn modelId="{A1DD30A7-BAE0-444F-9E21-3C3E69756355}" type="presParOf" srcId="{05D1CA93-8901-4D97-B3CA-2E8B42BC0E36}" destId="{41693A93-F7E0-4C83-A4C6-EE47D9E8BDA4}" srcOrd="1" destOrd="0" presId="urn:microsoft.com/office/officeart/2005/8/layout/chevron2"/>
    <dgm:cxn modelId="{DFEBE51D-D384-C14A-8272-232EA24036D4}" type="presParOf" srcId="{9CD3CCB8-442D-4527-B554-29780F367E47}" destId="{E9D5CE28-EBA5-48BB-BAF4-4E707144790A}" srcOrd="3" destOrd="0" presId="urn:microsoft.com/office/officeart/2005/8/layout/chevron2"/>
    <dgm:cxn modelId="{A93944A5-D777-3849-A385-80F2E248439E}" type="presParOf" srcId="{9CD3CCB8-442D-4527-B554-29780F367E47}" destId="{863EF7FD-2DAC-44BF-AB59-706191A6D120}" srcOrd="4" destOrd="0" presId="urn:microsoft.com/office/officeart/2005/8/layout/chevron2"/>
    <dgm:cxn modelId="{5F2444EE-82F1-844C-95FF-FCD1FAF93829}" type="presParOf" srcId="{863EF7FD-2DAC-44BF-AB59-706191A6D120}" destId="{9B7FA061-AF8E-48BF-AC19-F2DD0C859110}" srcOrd="0" destOrd="0" presId="urn:microsoft.com/office/officeart/2005/8/layout/chevron2"/>
    <dgm:cxn modelId="{ECB4D4A8-6E9C-0146-A5C4-D61E1000A000}" type="presParOf" srcId="{863EF7FD-2DAC-44BF-AB59-706191A6D120}" destId="{17291060-593A-4A48-A731-12D9A89D26B6}" srcOrd="1" destOrd="0" presId="urn:microsoft.com/office/officeart/2005/8/layout/chevron2"/>
    <dgm:cxn modelId="{BE6474FB-7AF0-E043-AB7A-36C782C34D46}" type="presParOf" srcId="{9CD3CCB8-442D-4527-B554-29780F367E47}" destId="{466793F6-8E17-4B5D-93E2-0AF4C308FDEC}" srcOrd="5" destOrd="0" presId="urn:microsoft.com/office/officeart/2005/8/layout/chevron2"/>
    <dgm:cxn modelId="{5ED27E66-EB0D-9F4E-85A6-2F9617370354}" type="presParOf" srcId="{9CD3CCB8-442D-4527-B554-29780F367E47}" destId="{25842431-1A96-4248-8209-9802C5D7A05F}" srcOrd="6" destOrd="0" presId="urn:microsoft.com/office/officeart/2005/8/layout/chevron2"/>
    <dgm:cxn modelId="{22D87967-4F4E-8A4B-A7D6-FA22BCA57B02}" type="presParOf" srcId="{25842431-1A96-4248-8209-9802C5D7A05F}" destId="{5767BA77-6125-4BE9-8722-CADD2CE2CA55}" srcOrd="0" destOrd="0" presId="urn:microsoft.com/office/officeart/2005/8/layout/chevron2"/>
    <dgm:cxn modelId="{1754D616-8C1B-1343-A731-E89304B6D66F}" type="presParOf" srcId="{25842431-1A96-4248-8209-9802C5D7A05F}" destId="{CFD4E786-E746-4131-A55F-2EA7231C982A}" srcOrd="1" destOrd="0" presId="urn:microsoft.com/office/officeart/2005/8/layout/chevron2"/>
    <dgm:cxn modelId="{9DB22610-42A8-7140-A9F4-814554646619}" type="presParOf" srcId="{9CD3CCB8-442D-4527-B554-29780F367E47}" destId="{5B1B265D-9B22-4C47-A355-AC6F36856F2B}" srcOrd="7" destOrd="0" presId="urn:microsoft.com/office/officeart/2005/8/layout/chevron2"/>
    <dgm:cxn modelId="{3C026E2A-8554-B343-8026-8B48D81052A6}" type="presParOf" srcId="{9CD3CCB8-442D-4527-B554-29780F367E47}" destId="{EC7024A9-5AE7-C04A-9909-06A202C7595A}" srcOrd="8" destOrd="0" presId="urn:microsoft.com/office/officeart/2005/8/layout/chevron2"/>
    <dgm:cxn modelId="{11FEF383-3D31-CC4F-BDFE-1536B1E97F3B}" type="presParOf" srcId="{EC7024A9-5AE7-C04A-9909-06A202C7595A}" destId="{09F31CD4-DFE0-154B-A4E8-E976994627B5}" srcOrd="0" destOrd="0" presId="urn:microsoft.com/office/officeart/2005/8/layout/chevron2"/>
    <dgm:cxn modelId="{864D3C6B-F77E-BC49-B33F-FA92632C7D65}" type="presParOf" srcId="{EC7024A9-5AE7-C04A-9909-06A202C7595A}" destId="{ADD1FF21-633F-574E-9305-D96BC667D2DC}" srcOrd="1" destOrd="0" presId="urn:microsoft.com/office/officeart/2005/8/layout/chevron2"/>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A2A2B-6D45-4A19-9679-941425A2DF99}">
      <dsp:nvSpPr>
        <dsp:cNvPr id="0" name=""/>
        <dsp:cNvSpPr/>
      </dsp:nvSpPr>
      <dsp:spPr>
        <a:xfrm>
          <a:off x="241823" y="338730"/>
          <a:ext cx="4733024" cy="74119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cs typeface="Times New Roman"/>
            </a:rPr>
            <a:t>Each </a:t>
          </a:r>
          <a:r>
            <a:rPr lang="en-US" sz="1400" kern="1200" spc="-5" dirty="0">
              <a:cs typeface="Times New Roman"/>
            </a:rPr>
            <a:t>column </a:t>
          </a:r>
          <a:r>
            <a:rPr lang="en-US" sz="1400" kern="1200" dirty="0">
              <a:cs typeface="Times New Roman"/>
            </a:rPr>
            <a:t>of </a:t>
          </a:r>
          <a:r>
            <a:rPr lang="en-US" sz="1400" kern="1200" spc="-5" dirty="0">
              <a:cs typeface="Times New Roman"/>
            </a:rPr>
            <a:t>cells </a:t>
          </a:r>
          <a:r>
            <a:rPr lang="en-US" sz="1400" kern="1200" dirty="0">
              <a:cs typeface="Times New Roman"/>
            </a:rPr>
            <a:t>functions as a unit, operate as an </a:t>
          </a:r>
          <a:r>
            <a:rPr lang="en-US" sz="1400" kern="1200" spc="-5" dirty="0">
              <a:cs typeface="Times New Roman"/>
            </a:rPr>
            <a:t>integrative  </a:t>
          </a:r>
          <a:r>
            <a:rPr lang="en-US" sz="1400" kern="1200" dirty="0">
              <a:cs typeface="Times New Roman"/>
            </a:rPr>
            <a:t>processing </a:t>
          </a:r>
          <a:r>
            <a:rPr lang="en-US" sz="1400" kern="1200" spc="-5" dirty="0">
              <a:cs typeface="Times New Roman"/>
            </a:rPr>
            <a:t>system, </a:t>
          </a:r>
          <a:r>
            <a:rPr lang="en-US" sz="1400" kern="1200" dirty="0">
              <a:cs typeface="Times New Roman"/>
            </a:rPr>
            <a:t>using information from </a:t>
          </a:r>
          <a:r>
            <a:rPr lang="en-US" sz="1400" kern="1200" spc="-5" dirty="0">
              <a:cs typeface="Times New Roman"/>
            </a:rPr>
            <a:t>multiple </a:t>
          </a:r>
          <a:r>
            <a:rPr lang="en-US" sz="1400" kern="1200" dirty="0">
              <a:cs typeface="Times New Roman"/>
            </a:rPr>
            <a:t>inputs to</a:t>
          </a:r>
          <a:r>
            <a:rPr lang="en-US" sz="1400" kern="1200" spc="-190" dirty="0">
              <a:cs typeface="Times New Roman"/>
            </a:rPr>
            <a:t> </a:t>
          </a:r>
          <a:r>
            <a:rPr lang="en-US" sz="1400" kern="1200" spc="-5" dirty="0">
              <a:cs typeface="Times New Roman"/>
            </a:rPr>
            <a:t>determine  </a:t>
          </a:r>
          <a:r>
            <a:rPr lang="en-US" sz="1400" kern="1200" dirty="0">
              <a:cs typeface="Times New Roman"/>
            </a:rPr>
            <a:t>the output response from the</a:t>
          </a:r>
          <a:r>
            <a:rPr lang="en-US" sz="1400" kern="1200" spc="-145" dirty="0">
              <a:cs typeface="Times New Roman"/>
            </a:rPr>
            <a:t> </a:t>
          </a:r>
          <a:r>
            <a:rPr lang="en-US" sz="1400" kern="1200" spc="-5" dirty="0">
              <a:cs typeface="Times New Roman"/>
            </a:rPr>
            <a:t>column.</a:t>
          </a:r>
          <a:endParaRPr lang="en-US" sz="1400" kern="1200" dirty="0">
            <a:cs typeface="Comic Sans MS"/>
          </a:endParaRPr>
        </a:p>
      </dsp:txBody>
      <dsp:txXfrm>
        <a:off x="263532" y="360439"/>
        <a:ext cx="4689606" cy="697775"/>
      </dsp:txXfrm>
    </dsp:sp>
    <dsp:sp modelId="{AF0783D4-2B17-4C9A-B1DF-1AF048CE2012}">
      <dsp:nvSpPr>
        <dsp:cNvPr id="0" name=""/>
        <dsp:cNvSpPr/>
      </dsp:nvSpPr>
      <dsp:spPr>
        <a:xfrm rot="21576729">
          <a:off x="5164234" y="556283"/>
          <a:ext cx="453305" cy="2684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64235" y="610239"/>
        <a:ext cx="372781" cy="161048"/>
      </dsp:txXfrm>
    </dsp:sp>
    <dsp:sp modelId="{4025BD13-49B7-4CC6-B739-3618ECA14C83}">
      <dsp:nvSpPr>
        <dsp:cNvPr id="0" name=""/>
        <dsp:cNvSpPr/>
      </dsp:nvSpPr>
      <dsp:spPr>
        <a:xfrm>
          <a:off x="5832660" y="260531"/>
          <a:ext cx="4532626" cy="823254"/>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cs typeface="Times New Roman"/>
            </a:rPr>
            <a:t>Each </a:t>
          </a:r>
          <a:r>
            <a:rPr lang="en-US" sz="1400" kern="1200" spc="5" dirty="0">
              <a:cs typeface="Times New Roman"/>
            </a:rPr>
            <a:t> </a:t>
          </a:r>
          <a:r>
            <a:rPr lang="en-US" sz="1400" kern="1200" spc="-5" dirty="0">
              <a:cs typeface="Times New Roman"/>
            </a:rPr>
            <a:t>column </a:t>
          </a:r>
          <a:r>
            <a:rPr lang="en-US" sz="1400" kern="1200" dirty="0">
              <a:cs typeface="Times New Roman"/>
            </a:rPr>
            <a:t> can function</a:t>
          </a:r>
          <a:r>
            <a:rPr lang="en-US" sz="1400" kern="1200" spc="459" dirty="0">
              <a:cs typeface="Times New Roman"/>
            </a:rPr>
            <a:t> </a:t>
          </a:r>
          <a:r>
            <a:rPr lang="en-US" sz="1400" kern="1200" dirty="0">
              <a:cs typeface="Times New Roman"/>
            </a:rPr>
            <a:t>as</a:t>
          </a:r>
          <a:r>
            <a:rPr lang="en-US" sz="1400" kern="1200" spc="490" dirty="0">
              <a:cs typeface="Times New Roman"/>
            </a:rPr>
            <a:t> </a:t>
          </a:r>
          <a:r>
            <a:rPr lang="en-US" sz="1400" kern="1200" dirty="0">
              <a:cs typeface="Times New Roman"/>
            </a:rPr>
            <a:t>an </a:t>
          </a:r>
          <a:r>
            <a:rPr lang="en-US" sz="1400" u="none" kern="1200" spc="-5" dirty="0">
              <a:cs typeface="Times New Roman"/>
            </a:rPr>
            <a:t>amplifying </a:t>
          </a:r>
          <a:r>
            <a:rPr lang="en-US" sz="1400" u="none" kern="1200" dirty="0">
              <a:cs typeface="Times New Roman"/>
            </a:rPr>
            <a:t>system</a:t>
          </a:r>
          <a:r>
            <a:rPr lang="en-US" sz="1400" u="none" kern="1200" spc="420" dirty="0">
              <a:cs typeface="Times New Roman"/>
            </a:rPr>
            <a:t> </a:t>
          </a:r>
          <a:r>
            <a:rPr lang="en-US" sz="1400" kern="1200" dirty="0">
              <a:cs typeface="Times New Roman"/>
            </a:rPr>
            <a:t>to</a:t>
          </a:r>
          <a:r>
            <a:rPr lang="en-US" sz="1400" kern="1200" spc="470" dirty="0">
              <a:cs typeface="Times New Roman"/>
            </a:rPr>
            <a:t> </a:t>
          </a:r>
          <a:r>
            <a:rPr lang="en-US" sz="1400" kern="1200" spc="-5" dirty="0">
              <a:cs typeface="Times New Roman"/>
            </a:rPr>
            <a:t>stimulate </a:t>
          </a:r>
          <a:r>
            <a:rPr lang="en-US" sz="1400" kern="1200" dirty="0">
              <a:cs typeface="Times New Roman"/>
            </a:rPr>
            <a:t> </a:t>
          </a:r>
          <a:r>
            <a:rPr lang="en-US" sz="1400" kern="1200" spc="-10" dirty="0">
              <a:cs typeface="Times New Roman"/>
            </a:rPr>
            <a:t>large  </a:t>
          </a:r>
          <a:r>
            <a:rPr lang="en-US" sz="1400" kern="1200" dirty="0">
              <a:cs typeface="Times New Roman"/>
            </a:rPr>
            <a:t>numbers  of  </a:t>
          </a:r>
          <a:r>
            <a:rPr lang="en-US" sz="1400" kern="1200" spc="-5" dirty="0">
              <a:cs typeface="Times New Roman"/>
            </a:rPr>
            <a:t>pyramidal  </a:t>
          </a:r>
          <a:r>
            <a:rPr lang="en-US" sz="1400" kern="1200" dirty="0">
              <a:cs typeface="Times New Roman"/>
            </a:rPr>
            <a:t>fibers to</a:t>
          </a:r>
          <a:r>
            <a:rPr lang="en-US" sz="1400" kern="1200" spc="465" dirty="0">
              <a:cs typeface="Times New Roman"/>
            </a:rPr>
            <a:t> </a:t>
          </a:r>
          <a:r>
            <a:rPr lang="en-US" sz="1400" kern="1200" dirty="0">
              <a:cs typeface="Times New Roman"/>
            </a:rPr>
            <a:t>the</a:t>
          </a:r>
          <a:r>
            <a:rPr lang="en-US" sz="1400" kern="1200" spc="490" dirty="0">
              <a:cs typeface="Times New Roman"/>
            </a:rPr>
            <a:t> </a:t>
          </a:r>
          <a:r>
            <a:rPr lang="en-US" sz="1400" kern="1200" spc="-5" dirty="0">
              <a:cs typeface="Times New Roman"/>
            </a:rPr>
            <a:t>same muscle</a:t>
          </a:r>
          <a:r>
            <a:rPr lang="en-US" sz="1400" kern="1200" spc="450" dirty="0">
              <a:cs typeface="Times New Roman"/>
            </a:rPr>
            <a:t> </a:t>
          </a:r>
          <a:r>
            <a:rPr lang="en-US" sz="1400" kern="1200" dirty="0">
              <a:cs typeface="Times New Roman"/>
            </a:rPr>
            <a:t>or</a:t>
          </a:r>
          <a:r>
            <a:rPr lang="en-US" sz="1400" kern="1200" spc="445" dirty="0">
              <a:cs typeface="Times New Roman"/>
            </a:rPr>
            <a:t> </a:t>
          </a:r>
          <a:r>
            <a:rPr lang="en-US" sz="1400" kern="1200" dirty="0">
              <a:cs typeface="Times New Roman"/>
            </a:rPr>
            <a:t>to  </a:t>
          </a:r>
          <a:r>
            <a:rPr lang="en-US" sz="1400" kern="1200" spc="-5" dirty="0">
              <a:cs typeface="Times New Roman"/>
            </a:rPr>
            <a:t>synergistic  muscles</a:t>
          </a:r>
          <a:r>
            <a:rPr lang="en-US" sz="1400" kern="1200" spc="405" dirty="0">
              <a:cs typeface="Times New Roman"/>
            </a:rPr>
            <a:t> </a:t>
          </a:r>
          <a:r>
            <a:rPr lang="en-US" sz="1400" kern="1200" spc="-10" dirty="0">
              <a:cs typeface="Times New Roman"/>
            </a:rPr>
            <a:t>simultaneously.</a:t>
          </a:r>
          <a:endParaRPr lang="en-US" sz="1400" kern="1200" dirty="0">
            <a:cs typeface="Comic Sans MS"/>
          </a:endParaRPr>
        </a:p>
      </dsp:txBody>
      <dsp:txXfrm>
        <a:off x="5856772" y="284643"/>
        <a:ext cx="4484402" cy="775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A2A2B-6D45-4A19-9679-941425A2DF99}">
      <dsp:nvSpPr>
        <dsp:cNvPr id="0" name=""/>
        <dsp:cNvSpPr/>
      </dsp:nvSpPr>
      <dsp:spPr>
        <a:xfrm>
          <a:off x="1992" y="237533"/>
          <a:ext cx="2681341" cy="91678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cs typeface="Comic Sans MS"/>
            </a:rPr>
            <a:t>In the motor cortex: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cs typeface="Comic Sans MS"/>
            </a:rPr>
            <a:t>The neurons of </a:t>
          </a:r>
          <a:r>
            <a:rPr lang="en-US" sz="1400" kern="1200" spc="-5" dirty="0">
              <a:cs typeface="Comic Sans MS"/>
            </a:rPr>
            <a:t>this area arranged in vertical</a:t>
          </a:r>
          <a:r>
            <a:rPr lang="en-US" sz="1400" kern="1200" spc="10" dirty="0">
              <a:cs typeface="Comic Sans MS"/>
            </a:rPr>
            <a:t> </a:t>
          </a:r>
          <a:r>
            <a:rPr lang="en-US" sz="1400" kern="1200" dirty="0">
              <a:cs typeface="Comic Sans MS"/>
            </a:rPr>
            <a:t>Columns.</a:t>
          </a:r>
        </a:p>
      </dsp:txBody>
      <dsp:txXfrm>
        <a:off x="28844" y="264385"/>
        <a:ext cx="2627637" cy="863085"/>
      </dsp:txXfrm>
    </dsp:sp>
    <dsp:sp modelId="{AF0783D4-2B17-4C9A-B1DF-1AF048CE2012}">
      <dsp:nvSpPr>
        <dsp:cNvPr id="0" name=""/>
        <dsp:cNvSpPr/>
      </dsp:nvSpPr>
      <dsp:spPr>
        <a:xfrm>
          <a:off x="2939208" y="525005"/>
          <a:ext cx="616427" cy="34184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39208" y="593374"/>
        <a:ext cx="513873" cy="205108"/>
      </dsp:txXfrm>
    </dsp:sp>
    <dsp:sp modelId="{4025BD13-49B7-4CC6-B739-3618ECA14C83}">
      <dsp:nvSpPr>
        <dsp:cNvPr id="0" name=""/>
        <dsp:cNvSpPr/>
      </dsp:nvSpPr>
      <dsp:spPr>
        <a:xfrm>
          <a:off x="3846403" y="237533"/>
          <a:ext cx="2897643" cy="91678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spc="-5" dirty="0">
              <a:cs typeface="Comic Sans MS"/>
            </a:rPr>
            <a:t>Each </a:t>
          </a:r>
          <a:r>
            <a:rPr lang="en-US" sz="1400" kern="1200" dirty="0">
              <a:cs typeface="Comic Sans MS"/>
            </a:rPr>
            <a:t>column </a:t>
          </a:r>
          <a:r>
            <a:rPr lang="en-US" sz="1400" kern="1200" spc="-5" dirty="0">
              <a:cs typeface="Comic Sans MS"/>
            </a:rPr>
            <a:t>has six distinct layers </a:t>
          </a:r>
          <a:r>
            <a:rPr lang="en-US" sz="1400" kern="1200" dirty="0">
              <a:cs typeface="Comic Sans MS"/>
            </a:rPr>
            <a:t>of</a:t>
          </a:r>
          <a:r>
            <a:rPr lang="en-US" sz="1400" kern="1200" spc="-35" dirty="0">
              <a:cs typeface="Comic Sans MS"/>
            </a:rPr>
            <a:t> </a:t>
          </a:r>
          <a:r>
            <a:rPr lang="en-US" sz="1400" kern="1200" dirty="0">
              <a:cs typeface="Comic Sans MS"/>
            </a:rPr>
            <a:t>cells.</a:t>
          </a:r>
        </a:p>
      </dsp:txBody>
      <dsp:txXfrm>
        <a:off x="3873255" y="264385"/>
        <a:ext cx="2843939" cy="863085"/>
      </dsp:txXfrm>
    </dsp:sp>
    <dsp:sp modelId="{19E22C20-AFE7-4228-A909-6A8D7F1B5CA5}">
      <dsp:nvSpPr>
        <dsp:cNvPr id="0" name=""/>
        <dsp:cNvSpPr/>
      </dsp:nvSpPr>
      <dsp:spPr>
        <a:xfrm>
          <a:off x="6999921" y="525005"/>
          <a:ext cx="616427" cy="34184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99921" y="593374"/>
        <a:ext cx="513873" cy="205108"/>
      </dsp:txXfrm>
    </dsp:sp>
    <dsp:sp modelId="{C16477EA-1123-480D-BFF8-1D670235C3D7}">
      <dsp:nvSpPr>
        <dsp:cNvPr id="0" name=""/>
        <dsp:cNvSpPr/>
      </dsp:nvSpPr>
      <dsp:spPr>
        <a:xfrm>
          <a:off x="7907116" y="237533"/>
          <a:ext cx="3180123" cy="91678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cs typeface="Comic Sans MS"/>
            </a:rPr>
            <a:t>The pyramidal cells </a:t>
          </a:r>
          <a:r>
            <a:rPr lang="en-US" sz="1400" kern="1200" spc="-5" dirty="0">
              <a:cs typeface="Comic Sans MS"/>
            </a:rPr>
            <a:t>that </a:t>
          </a:r>
          <a:r>
            <a:rPr lang="en-US" sz="1400" kern="1200" dirty="0">
              <a:cs typeface="Comic Sans MS"/>
            </a:rPr>
            <a:t>give </a:t>
          </a:r>
          <a:r>
            <a:rPr lang="en-US" sz="1400" kern="1200" spc="-5" dirty="0">
              <a:cs typeface="Comic Sans MS"/>
            </a:rPr>
            <a:t>rise </a:t>
          </a:r>
          <a:r>
            <a:rPr lang="en-US" sz="1400" kern="1200" dirty="0">
              <a:cs typeface="Comic Sans MS"/>
            </a:rPr>
            <a:t>to the corticospinal </a:t>
          </a:r>
          <a:r>
            <a:rPr lang="en-US" sz="1400" kern="1200" spc="-5" dirty="0">
              <a:cs typeface="Comic Sans MS"/>
            </a:rPr>
            <a:t>fibers all </a:t>
          </a:r>
          <a:r>
            <a:rPr lang="en-US" sz="1400" u="none" kern="1200" dirty="0">
              <a:cs typeface="Comic Sans MS"/>
            </a:rPr>
            <a:t>lie in </a:t>
          </a:r>
          <a:r>
            <a:rPr lang="en-US" sz="1400" u="none" kern="1200" spc="-5" dirty="0">
              <a:cs typeface="Comic Sans MS"/>
            </a:rPr>
            <a:t>the </a:t>
          </a:r>
          <a:r>
            <a:rPr lang="en-US" sz="1400" u="none" kern="1200" dirty="0">
              <a:cs typeface="Comic Sans MS"/>
            </a:rPr>
            <a:t>fifth</a:t>
          </a:r>
          <a:r>
            <a:rPr lang="en-US" sz="1400" u="none" kern="1200" spc="-5" dirty="0">
              <a:cs typeface="Comic Sans MS"/>
            </a:rPr>
            <a:t> layer</a:t>
          </a:r>
          <a:r>
            <a:rPr lang="en-US" sz="1400" u="none" kern="1200" dirty="0">
              <a:cs typeface="Comic Sans MS"/>
            </a:rPr>
            <a:t> </a:t>
          </a:r>
          <a:r>
            <a:rPr lang="en-US" sz="1400" kern="1200" dirty="0">
              <a:cs typeface="Comic Sans MS"/>
            </a:rPr>
            <a:t>of cortical</a:t>
          </a:r>
          <a:r>
            <a:rPr lang="en-US" sz="1400" kern="1200" spc="-25" dirty="0">
              <a:cs typeface="Comic Sans MS"/>
            </a:rPr>
            <a:t> </a:t>
          </a:r>
          <a:r>
            <a:rPr lang="en-US" sz="1400" kern="1200" spc="-5" dirty="0">
              <a:cs typeface="Comic Sans MS"/>
            </a:rPr>
            <a:t>surface.</a:t>
          </a:r>
          <a:endParaRPr lang="en-US" sz="1400" kern="1200" dirty="0">
            <a:cs typeface="Comic Sans MS"/>
          </a:endParaRPr>
        </a:p>
      </dsp:txBody>
      <dsp:txXfrm>
        <a:off x="7933968" y="264385"/>
        <a:ext cx="3126419" cy="863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168D-5516-4186-BB95-7D30766BF99F}">
      <dsp:nvSpPr>
        <dsp:cNvPr id="0" name=""/>
        <dsp:cNvSpPr/>
      </dsp:nvSpPr>
      <dsp:spPr>
        <a:xfrm>
          <a:off x="102314" y="40898"/>
          <a:ext cx="1699075" cy="13458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pc="-5" dirty="0">
              <a:solidFill>
                <a:schemeClr val="tx1"/>
              </a:solidFill>
              <a:latin typeface="+mn-lt"/>
              <a:cs typeface="Times New Roman"/>
            </a:rPr>
            <a:t>Fibers </a:t>
          </a:r>
          <a:r>
            <a:rPr lang="en-US" sz="1600" b="0" kern="1200" spc="-15" dirty="0">
              <a:solidFill>
                <a:schemeClr val="tx1"/>
              </a:solidFill>
              <a:latin typeface="+mn-lt"/>
              <a:cs typeface="Times New Roman"/>
            </a:rPr>
            <a:t>from </a:t>
          </a:r>
          <a:r>
            <a:rPr lang="en-US" sz="1600" b="0" kern="1200" spc="-5" dirty="0">
              <a:solidFill>
                <a:schemeClr val="tx1"/>
              </a:solidFill>
              <a:latin typeface="+mn-lt"/>
              <a:cs typeface="Times New Roman"/>
            </a:rPr>
            <a:t>the</a:t>
          </a:r>
          <a:r>
            <a:rPr lang="en-US" sz="1600" b="0" kern="1200" spc="60" dirty="0">
              <a:solidFill>
                <a:schemeClr val="tx1"/>
              </a:solidFill>
              <a:latin typeface="+mn-lt"/>
              <a:cs typeface="Times New Roman"/>
            </a:rPr>
            <a:t> </a:t>
          </a:r>
          <a:r>
            <a:rPr lang="en-US" sz="1600" b="0" kern="1200" spc="-10" dirty="0">
              <a:solidFill>
                <a:schemeClr val="tx1"/>
              </a:solidFill>
              <a:latin typeface="+mn-lt"/>
              <a:cs typeface="Times New Roman"/>
            </a:rPr>
            <a:t>cerebral </a:t>
          </a:r>
          <a:r>
            <a:rPr lang="en-US" sz="1600" b="0" kern="1200" dirty="0">
              <a:solidFill>
                <a:schemeClr val="tx1"/>
              </a:solidFill>
              <a:latin typeface="+mn-lt"/>
              <a:cs typeface="Times New Roman"/>
            </a:rPr>
            <a:t>cortex descend</a:t>
          </a:r>
          <a:r>
            <a:rPr lang="en-US" sz="1600" b="0" kern="1200" spc="-90" dirty="0">
              <a:solidFill>
                <a:schemeClr val="tx1"/>
              </a:solidFill>
              <a:latin typeface="+mn-lt"/>
              <a:cs typeface="Times New Roman"/>
            </a:rPr>
            <a:t> </a:t>
          </a:r>
          <a:r>
            <a:rPr lang="en-US" sz="1600" b="0" kern="1200" spc="-5" dirty="0">
              <a:solidFill>
                <a:schemeClr val="tx1"/>
              </a:solidFill>
              <a:latin typeface="+mn-lt"/>
              <a:cs typeface="Times New Roman"/>
            </a:rPr>
            <a:t>in</a:t>
          </a:r>
          <a:endParaRPr lang="en-US" sz="1600" b="0" kern="1200" dirty="0">
            <a:solidFill>
              <a:schemeClr val="tx1"/>
            </a:solidFill>
            <a:latin typeface="+mn-lt"/>
            <a:cs typeface="Times New Roman"/>
          </a:endParaRPr>
        </a:p>
        <a:p>
          <a:pPr lvl="0" algn="ctr" defTabSz="711200">
            <a:lnSpc>
              <a:spcPct val="90000"/>
            </a:lnSpc>
            <a:spcBef>
              <a:spcPct val="0"/>
            </a:spcBef>
            <a:spcAft>
              <a:spcPct val="35000"/>
            </a:spcAft>
          </a:pPr>
          <a:r>
            <a:rPr lang="en-US" sz="1600" b="0" kern="1200" dirty="0">
              <a:solidFill>
                <a:schemeClr val="tx1"/>
              </a:solidFill>
              <a:latin typeface="+mn-lt"/>
              <a:cs typeface="Times New Roman"/>
            </a:rPr>
            <a:t>Corona</a:t>
          </a:r>
          <a:r>
            <a:rPr lang="en-US" sz="1600" b="0" kern="1200" spc="-155" dirty="0">
              <a:solidFill>
                <a:schemeClr val="tx1"/>
              </a:solidFill>
              <a:latin typeface="+mn-lt"/>
              <a:cs typeface="Times New Roman"/>
            </a:rPr>
            <a:t> </a:t>
          </a:r>
          <a:r>
            <a:rPr lang="en-US" sz="1600" b="0" kern="1200" spc="-40" dirty="0" err="1">
              <a:solidFill>
                <a:schemeClr val="tx1"/>
              </a:solidFill>
              <a:latin typeface="+mn-lt"/>
              <a:cs typeface="Times New Roman"/>
            </a:rPr>
            <a:t>Radiata</a:t>
          </a:r>
          <a:endParaRPr lang="en-US" sz="1600" b="0" kern="1200" dirty="0">
            <a:solidFill>
              <a:schemeClr val="tx1"/>
            </a:solidFill>
            <a:latin typeface="+mn-lt"/>
          </a:endParaRPr>
        </a:p>
      </dsp:txBody>
      <dsp:txXfrm>
        <a:off x="141732" y="80316"/>
        <a:ext cx="1620239" cy="1266982"/>
      </dsp:txXfrm>
    </dsp:sp>
    <dsp:sp modelId="{01B67B60-7007-4492-A00E-6DE3BD3F9DD9}">
      <dsp:nvSpPr>
        <dsp:cNvPr id="0" name=""/>
        <dsp:cNvSpPr/>
      </dsp:nvSpPr>
      <dsp:spPr>
        <a:xfrm rot="21592126">
          <a:off x="1880562" y="629558"/>
          <a:ext cx="264977" cy="33905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0" kern="1200" dirty="0">
            <a:latin typeface="+mn-lt"/>
          </a:endParaRPr>
        </a:p>
      </dsp:txBody>
      <dsp:txXfrm>
        <a:off x="1880562" y="697459"/>
        <a:ext cx="185484" cy="203430"/>
      </dsp:txXfrm>
    </dsp:sp>
    <dsp:sp modelId="{329F7D5B-7506-4D34-82BA-4D96887CEAA5}">
      <dsp:nvSpPr>
        <dsp:cNvPr id="0" name=""/>
        <dsp:cNvSpPr/>
      </dsp:nvSpPr>
      <dsp:spPr>
        <a:xfrm>
          <a:off x="2187378" y="35834"/>
          <a:ext cx="1950392" cy="13458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tx1"/>
              </a:solidFill>
              <a:latin typeface="+mn-lt"/>
              <a:cs typeface="Times New Roman"/>
            </a:rPr>
            <a:t>To posterior limb of  Internal</a:t>
          </a:r>
          <a:r>
            <a:rPr lang="en-US" sz="1600" b="0" kern="1200" spc="-130" dirty="0">
              <a:solidFill>
                <a:schemeClr val="tx1"/>
              </a:solidFill>
              <a:latin typeface="+mn-lt"/>
              <a:cs typeface="Times New Roman"/>
            </a:rPr>
            <a:t> </a:t>
          </a:r>
          <a:r>
            <a:rPr lang="en-US" sz="1600" b="0" kern="1200" dirty="0">
              <a:solidFill>
                <a:schemeClr val="tx1"/>
              </a:solidFill>
              <a:latin typeface="+mn-lt"/>
              <a:cs typeface="Times New Roman"/>
            </a:rPr>
            <a:t>Capsule</a:t>
          </a:r>
        </a:p>
        <a:p>
          <a:pPr lvl="0" algn="ctr" defTabSz="711200">
            <a:lnSpc>
              <a:spcPct val="90000"/>
            </a:lnSpc>
            <a:spcBef>
              <a:spcPct val="0"/>
            </a:spcBef>
            <a:spcAft>
              <a:spcPct val="35000"/>
            </a:spcAft>
          </a:pPr>
          <a:r>
            <a:rPr lang="en-US" sz="1600" u="heavy" kern="1200" spc="-5" dirty="0">
              <a:solidFill>
                <a:srgbClr val="0D0D0D"/>
              </a:solidFill>
              <a:cs typeface="Comic Sans MS"/>
            </a:rPr>
            <a:t>(</a:t>
          </a:r>
          <a:r>
            <a:rPr lang="en-US" sz="1600" kern="1200" spc="-5" dirty="0">
              <a:solidFill>
                <a:srgbClr val="0D0D0D"/>
              </a:solidFill>
              <a:cs typeface="Comic Sans MS"/>
            </a:rPr>
            <a:t>between caudate and putamen nuclei </a:t>
          </a:r>
          <a:r>
            <a:rPr lang="en-US" sz="1600" kern="1200" dirty="0">
              <a:solidFill>
                <a:srgbClr val="0D0D0D"/>
              </a:solidFill>
              <a:cs typeface="Comic Sans MS"/>
            </a:rPr>
            <a:t>of </a:t>
          </a:r>
          <a:r>
            <a:rPr lang="en-US" sz="1600" kern="1200" spc="-5" dirty="0">
              <a:solidFill>
                <a:srgbClr val="0D0D0D"/>
              </a:solidFill>
              <a:cs typeface="Comic Sans MS"/>
            </a:rPr>
            <a:t>the basal</a:t>
          </a:r>
          <a:r>
            <a:rPr lang="en-US" sz="1600" kern="1200" spc="10" dirty="0">
              <a:solidFill>
                <a:srgbClr val="0D0D0D"/>
              </a:solidFill>
              <a:cs typeface="Comic Sans MS"/>
            </a:rPr>
            <a:t> </a:t>
          </a:r>
          <a:r>
            <a:rPr lang="en-US" sz="1600" kern="1200" spc="-5" dirty="0">
              <a:solidFill>
                <a:srgbClr val="0D0D0D"/>
              </a:solidFill>
              <a:cs typeface="Comic Sans MS"/>
            </a:rPr>
            <a:t>ganglia).</a:t>
          </a:r>
          <a:endParaRPr lang="en-US" sz="1600" b="0" kern="1200" dirty="0">
            <a:solidFill>
              <a:schemeClr val="tx1"/>
            </a:solidFill>
            <a:latin typeface="+mn-lt"/>
            <a:cs typeface="Times New Roman"/>
          </a:endParaRPr>
        </a:p>
      </dsp:txBody>
      <dsp:txXfrm>
        <a:off x="2226796" y="75252"/>
        <a:ext cx="1871556" cy="1266982"/>
      </dsp:txXfrm>
    </dsp:sp>
    <dsp:sp modelId="{583A4486-BC8C-854C-9835-099C9749DCA1}">
      <dsp:nvSpPr>
        <dsp:cNvPr id="0" name=""/>
        <dsp:cNvSpPr/>
      </dsp:nvSpPr>
      <dsp:spPr>
        <a:xfrm>
          <a:off x="4208828" y="580694"/>
          <a:ext cx="379950" cy="37255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0" kern="1200" dirty="0">
            <a:latin typeface="+mn-lt"/>
          </a:endParaRPr>
        </a:p>
      </dsp:txBody>
      <dsp:txXfrm>
        <a:off x="4208828" y="655205"/>
        <a:ext cx="268184" cy="223532"/>
      </dsp:txXfrm>
    </dsp:sp>
    <dsp:sp modelId="{2AD569CF-626F-754A-875C-7561E3D39AC9}">
      <dsp:nvSpPr>
        <dsp:cNvPr id="0" name=""/>
        <dsp:cNvSpPr/>
      </dsp:nvSpPr>
      <dsp:spPr>
        <a:xfrm>
          <a:off x="4698628" y="35834"/>
          <a:ext cx="1713631" cy="134581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solidFill>
                <a:schemeClr val="tx1"/>
              </a:solidFill>
              <a:latin typeface="+mn-lt"/>
              <a:cs typeface="Times New Roman"/>
            </a:rPr>
            <a:t>To genu </a:t>
          </a:r>
        </a:p>
        <a:p>
          <a:pPr lvl="0" algn="ctr" defTabSz="711200">
            <a:lnSpc>
              <a:spcPct val="90000"/>
            </a:lnSpc>
            <a:spcBef>
              <a:spcPct val="0"/>
            </a:spcBef>
            <a:spcAft>
              <a:spcPct val="35000"/>
            </a:spcAft>
          </a:pPr>
          <a:r>
            <a:rPr lang="en-US" sz="1600" b="0" kern="1200" dirty="0">
              <a:solidFill>
                <a:schemeClr val="tx1"/>
              </a:solidFill>
              <a:latin typeface="+mn-lt"/>
              <a:cs typeface="Times New Roman"/>
            </a:rPr>
            <a:t>And the anterior two-third of the posterior </a:t>
          </a:r>
          <a:r>
            <a:rPr lang="en-US" sz="1600" b="0" kern="1200" spc="-5" dirty="0">
              <a:solidFill>
                <a:schemeClr val="tx1"/>
              </a:solidFill>
              <a:latin typeface="+mn-lt"/>
              <a:cs typeface="Times New Roman"/>
            </a:rPr>
            <a:t>limb</a:t>
          </a:r>
          <a:endParaRPr lang="en-US" sz="1600" b="0" kern="1200" dirty="0">
            <a:solidFill>
              <a:schemeClr val="tx1"/>
            </a:solidFill>
            <a:latin typeface="+mn-lt"/>
            <a:cs typeface="Times New Roman"/>
          </a:endParaRPr>
        </a:p>
      </dsp:txBody>
      <dsp:txXfrm>
        <a:off x="4738046" y="75252"/>
        <a:ext cx="1634795" cy="1266982"/>
      </dsp:txXfrm>
    </dsp:sp>
    <dsp:sp modelId="{7DD8621B-8A5B-244A-9B10-FFE6411993BF}">
      <dsp:nvSpPr>
        <dsp:cNvPr id="0" name=""/>
        <dsp:cNvSpPr/>
      </dsp:nvSpPr>
      <dsp:spPr>
        <a:xfrm rot="110">
          <a:off x="6488803" y="556396"/>
          <a:ext cx="397055" cy="3856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488803" y="633525"/>
        <a:ext cx="281358" cy="231394"/>
      </dsp:txXfrm>
    </dsp:sp>
    <dsp:sp modelId="{6B44925F-6BA7-6A47-92A9-023A3B73C2A4}">
      <dsp:nvSpPr>
        <dsp:cNvPr id="0" name=""/>
        <dsp:cNvSpPr/>
      </dsp:nvSpPr>
      <dsp:spPr>
        <a:xfrm>
          <a:off x="6944005" y="154"/>
          <a:ext cx="2032858" cy="141733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latin typeface="+mn-lt"/>
              <a:cs typeface="Times New Roman"/>
            </a:rPr>
            <a:t>To Brain Stem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bg2">
                  <a:lumMod val="75000"/>
                </a:schemeClr>
              </a:solidFill>
              <a:latin typeface="+mn-lt"/>
              <a:cs typeface="Times New Roman"/>
            </a:rPr>
            <a:t>(</a:t>
          </a:r>
          <a:r>
            <a:rPr lang="en-US" sz="1600" b="0" kern="1200" spc="-5" dirty="0">
              <a:solidFill>
                <a:schemeClr val="bg2">
                  <a:lumMod val="75000"/>
                </a:schemeClr>
              </a:solidFill>
              <a:latin typeface="+mn-lt"/>
              <a:cs typeface="Times New Roman"/>
            </a:rPr>
            <a:t>Midbrain, pons, Medulla</a:t>
          </a:r>
          <a:r>
            <a:rPr lang="en-US" sz="1600" b="0" kern="1200" spc="-40" dirty="0">
              <a:solidFill>
                <a:schemeClr val="bg2">
                  <a:lumMod val="75000"/>
                </a:schemeClr>
              </a:solidFill>
              <a:latin typeface="+mn-lt"/>
              <a:cs typeface="Times New Roman"/>
            </a:rPr>
            <a:t> </a:t>
          </a:r>
          <a:r>
            <a:rPr lang="en-US" sz="1600" b="0" kern="1200" dirty="0">
              <a:solidFill>
                <a:schemeClr val="bg2">
                  <a:lumMod val="75000"/>
                </a:schemeClr>
              </a:solidFill>
              <a:latin typeface="+mn-lt"/>
              <a:cs typeface="Times New Roman"/>
            </a:rPr>
            <a:t>Oblongata)</a:t>
          </a:r>
          <a:endParaRPr lang="en-US" sz="1600" b="0" kern="1200" dirty="0">
            <a:solidFill>
              <a:schemeClr val="bg2">
                <a:lumMod val="75000"/>
              </a:schemeClr>
            </a:solidFill>
            <a:latin typeface="+mn-lt"/>
          </a:endParaRPr>
        </a:p>
      </dsp:txBody>
      <dsp:txXfrm>
        <a:off x="6985517" y="41666"/>
        <a:ext cx="1949834" cy="1334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B232-BFC1-491D-B707-1BC2AAB89FD6}">
      <dsp:nvSpPr>
        <dsp:cNvPr id="0" name=""/>
        <dsp:cNvSpPr/>
      </dsp:nvSpPr>
      <dsp:spPr>
        <a:xfrm rot="5400000">
          <a:off x="-154436" y="154436"/>
          <a:ext cx="1029577" cy="720704"/>
        </a:xfrm>
        <a:prstGeom prst="chevron">
          <a:avLst/>
        </a:prstGeom>
        <a:solidFill>
          <a:schemeClr val="accent2">
            <a:shade val="50000"/>
            <a:hueOff val="0"/>
            <a:satOff val="0"/>
            <a:lumOff val="0"/>
            <a:alphaOff val="0"/>
          </a:schemeClr>
        </a:solidFill>
        <a:ln w="1905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mn-lt"/>
            </a:rPr>
            <a:t>1</a:t>
          </a:r>
          <a:endParaRPr lang="en-US" sz="1600" kern="1200" dirty="0">
            <a:latin typeface="+mn-lt"/>
          </a:endParaRPr>
        </a:p>
      </dsp:txBody>
      <dsp:txXfrm rot="-5400000">
        <a:off x="1" y="360351"/>
        <a:ext cx="720704" cy="308873"/>
      </dsp:txXfrm>
    </dsp:sp>
    <dsp:sp modelId="{1D652661-F93C-4F5C-8B6E-B78CE192E0D0}">
      <dsp:nvSpPr>
        <dsp:cNvPr id="0" name=""/>
        <dsp:cNvSpPr/>
      </dsp:nvSpPr>
      <dsp:spPr>
        <a:xfrm rot="5400000">
          <a:off x="4995416" y="-4165485"/>
          <a:ext cx="478937" cy="9004981"/>
        </a:xfrm>
        <a:prstGeom prst="round2SameRect">
          <a:avLst/>
        </a:prstGeom>
        <a:solidFill>
          <a:schemeClr val="lt1">
            <a:alpha val="90000"/>
            <a:hueOff val="0"/>
            <a:satOff val="0"/>
            <a:lumOff val="0"/>
            <a:alphaOff val="0"/>
          </a:schemeClr>
        </a:solidFill>
        <a:ln w="1905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mn-lt"/>
              <a:cs typeface="Century Schoolbook"/>
            </a:rPr>
            <a:t>Initiation of fine, discrete, skilled voluntary Movements </a:t>
          </a:r>
          <a:r>
            <a:rPr lang="en-US" sz="1600" kern="1200" spc="-5">
              <a:latin typeface="+mn-lt"/>
              <a:cs typeface="Comic Sans MS"/>
            </a:rPr>
            <a:t>in the contralateral side </a:t>
          </a:r>
          <a:r>
            <a:rPr lang="en-US" sz="1600" kern="1200">
              <a:latin typeface="+mn-lt"/>
              <a:cs typeface="Comic Sans MS"/>
            </a:rPr>
            <a:t>of </a:t>
          </a:r>
          <a:r>
            <a:rPr lang="en-US" sz="1600" kern="1200" spc="-5">
              <a:latin typeface="+mn-lt"/>
              <a:cs typeface="Comic Sans MS"/>
            </a:rPr>
            <a:t>the</a:t>
          </a:r>
          <a:r>
            <a:rPr lang="en-US" sz="1600" kern="1200">
              <a:latin typeface="+mn-lt"/>
              <a:cs typeface="Comic Sans MS"/>
            </a:rPr>
            <a:t> </a:t>
          </a:r>
          <a:r>
            <a:rPr lang="en-US" sz="1600" kern="1200" spc="-5">
              <a:latin typeface="+mn-lt"/>
              <a:cs typeface="Comic Sans MS"/>
            </a:rPr>
            <a:t>body.</a:t>
          </a:r>
          <a:endParaRPr lang="en-US" sz="1600" kern="1200" dirty="0">
            <a:latin typeface="+mn-lt"/>
          </a:endParaRPr>
        </a:p>
      </dsp:txBody>
      <dsp:txXfrm rot="-5400000">
        <a:off x="732394" y="120917"/>
        <a:ext cx="8981601" cy="432177"/>
      </dsp:txXfrm>
    </dsp:sp>
    <dsp:sp modelId="{CD317F75-F457-4043-B4DD-D7C164A49022}">
      <dsp:nvSpPr>
        <dsp:cNvPr id="0" name=""/>
        <dsp:cNvSpPr/>
      </dsp:nvSpPr>
      <dsp:spPr>
        <a:xfrm rot="5400000">
          <a:off x="-154436" y="946530"/>
          <a:ext cx="1029577" cy="720704"/>
        </a:xfrm>
        <a:prstGeom prst="chevron">
          <a:avLst/>
        </a:prstGeom>
        <a:solidFill>
          <a:schemeClr val="accent2">
            <a:shade val="50000"/>
            <a:hueOff val="42427"/>
            <a:satOff val="5268"/>
            <a:lumOff val="14688"/>
            <a:alphaOff val="0"/>
          </a:schemeClr>
        </a:solidFill>
        <a:ln w="19050" cap="flat" cmpd="sng" algn="ctr">
          <a:solidFill>
            <a:schemeClr val="accent2">
              <a:shade val="50000"/>
              <a:hueOff val="42427"/>
              <a:satOff val="5268"/>
              <a:lumOff val="14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mn-lt"/>
            </a:rPr>
            <a:t>2</a:t>
          </a:r>
          <a:endParaRPr lang="en-US" sz="1600" kern="1200" dirty="0">
            <a:latin typeface="+mn-lt"/>
          </a:endParaRPr>
        </a:p>
      </dsp:txBody>
      <dsp:txXfrm rot="-5400000">
        <a:off x="1" y="1152445"/>
        <a:ext cx="720704" cy="308873"/>
      </dsp:txXfrm>
    </dsp:sp>
    <dsp:sp modelId="{41693A93-F7E0-4C83-A4C6-EE47D9E8BDA4}">
      <dsp:nvSpPr>
        <dsp:cNvPr id="0" name=""/>
        <dsp:cNvSpPr/>
      </dsp:nvSpPr>
      <dsp:spPr>
        <a:xfrm rot="5400000">
          <a:off x="5349900" y="-3815630"/>
          <a:ext cx="669225" cy="9935714"/>
        </a:xfrm>
        <a:prstGeom prst="round2SameRect">
          <a:avLst/>
        </a:prstGeom>
        <a:solidFill>
          <a:schemeClr val="lt1">
            <a:alpha val="90000"/>
            <a:hueOff val="0"/>
            <a:satOff val="0"/>
            <a:lumOff val="0"/>
            <a:alphaOff val="0"/>
          </a:schemeClr>
        </a:solidFill>
        <a:ln w="19050" cap="flat" cmpd="sng" algn="ctr">
          <a:solidFill>
            <a:schemeClr val="accent2">
              <a:shade val="50000"/>
              <a:hueOff val="37196"/>
              <a:satOff val="5494"/>
              <a:lumOff val="13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u="none" kern="1200" spc="-5" dirty="0">
              <a:latin typeface="+mn-lt"/>
              <a:cs typeface="Times New Roman"/>
            </a:rPr>
            <a:t>The </a:t>
          </a:r>
          <a:r>
            <a:rPr lang="en-US" sz="1600" u="none" kern="1200" spc="-30" dirty="0">
              <a:latin typeface="+mn-lt"/>
              <a:cs typeface="Times New Roman"/>
            </a:rPr>
            <a:t>lateral </a:t>
          </a:r>
          <a:r>
            <a:rPr lang="en-US" sz="1600" u="none" kern="1200" spc="-10" dirty="0">
              <a:latin typeface="+mn-lt"/>
              <a:cs typeface="Times New Roman"/>
            </a:rPr>
            <a:t>corticospinal</a:t>
          </a:r>
          <a:r>
            <a:rPr lang="en-US" sz="1600" u="none" kern="1200" spc="60" dirty="0">
              <a:latin typeface="+mn-lt"/>
              <a:cs typeface="Times New Roman"/>
            </a:rPr>
            <a:t> </a:t>
          </a:r>
          <a:r>
            <a:rPr lang="en-US" sz="1600" u="none" kern="1200" dirty="0">
              <a:latin typeface="+mn-lt"/>
              <a:cs typeface="Times New Roman"/>
            </a:rPr>
            <a:t>tract (main </a:t>
          </a:r>
          <a:r>
            <a:rPr lang="en-US" sz="1600" u="none" kern="1200" spc="5" dirty="0">
              <a:latin typeface="+mn-lt"/>
              <a:cs typeface="Times New Roman"/>
            </a:rPr>
            <a:t>bulk of the</a:t>
          </a:r>
          <a:r>
            <a:rPr lang="en-US" sz="1600" u="none" kern="1200" spc="10" dirty="0">
              <a:latin typeface="+mn-lt"/>
              <a:cs typeface="Times New Roman"/>
            </a:rPr>
            <a:t> </a:t>
          </a:r>
          <a:r>
            <a:rPr lang="en-US" sz="1600" u="none" kern="1200" spc="5" dirty="0">
              <a:latin typeface="+mn-lt"/>
              <a:cs typeface="Times New Roman"/>
            </a:rPr>
            <a:t>tract):</a:t>
          </a:r>
          <a:r>
            <a:rPr lang="en-US" sz="1600" u="none" kern="1200" spc="300" dirty="0">
              <a:latin typeface="+mn-lt"/>
              <a:cs typeface="Times New Roman"/>
            </a:rPr>
            <a:t> </a:t>
          </a:r>
          <a:r>
            <a:rPr lang="en-US" sz="1600" u="none" kern="1200" spc="10" dirty="0">
              <a:latin typeface="+mn-lt"/>
              <a:cs typeface="Times New Roman"/>
            </a:rPr>
            <a:t>controls d</a:t>
          </a:r>
          <a:r>
            <a:rPr lang="en-US" sz="1600" u="none" kern="1200" spc="-25" dirty="0">
              <a:latin typeface="+mn-lt"/>
              <a:cs typeface="Times New Roman"/>
            </a:rPr>
            <a:t>istal </a:t>
          </a:r>
          <a:r>
            <a:rPr lang="en-US" sz="1600" u="none" kern="1200" dirty="0">
              <a:latin typeface="+mn-lt"/>
              <a:cs typeface="Times New Roman"/>
            </a:rPr>
            <a:t>muscles of distal limbs (hand and digits</a:t>
          </a:r>
          <a:r>
            <a:rPr lang="en-US" sz="1600" u="none" kern="1200" spc="-10" dirty="0">
              <a:latin typeface="+mn-lt"/>
              <a:cs typeface="Times New Roman"/>
            </a:rPr>
            <a:t>)</a:t>
          </a:r>
          <a:endParaRPr lang="en-US" sz="1600" u="none" kern="1200" dirty="0">
            <a:latin typeface="+mn-lt"/>
          </a:endParaRPr>
        </a:p>
        <a:p>
          <a:pPr marL="171450" lvl="1" indent="-171450" algn="l" defTabSz="711200">
            <a:lnSpc>
              <a:spcPct val="90000"/>
            </a:lnSpc>
            <a:spcBef>
              <a:spcPct val="0"/>
            </a:spcBef>
            <a:spcAft>
              <a:spcPct val="15000"/>
            </a:spcAft>
            <a:buChar char="••"/>
          </a:pPr>
          <a:r>
            <a:rPr lang="en-US" sz="1600" u="none" kern="1200" spc="5" dirty="0">
              <a:latin typeface="+mn-lt"/>
              <a:cs typeface="Times New Roman"/>
            </a:rPr>
            <a:t>Which are c</a:t>
          </a:r>
          <a:r>
            <a:rPr lang="en-US" sz="1600" u="none" kern="1200" dirty="0">
              <a:latin typeface="+mn-lt"/>
              <a:cs typeface="Times New Roman"/>
            </a:rPr>
            <a:t>oncerned </a:t>
          </a:r>
          <a:r>
            <a:rPr lang="en-US" sz="1600" u="none" kern="1200" spc="5" dirty="0">
              <a:latin typeface="+mn-lt"/>
              <a:cs typeface="Times New Roman"/>
            </a:rPr>
            <a:t>with </a:t>
          </a:r>
          <a:r>
            <a:rPr lang="en-US" sz="1600" u="none" kern="1200" dirty="0">
              <a:latin typeface="+mn-lt"/>
              <a:cs typeface="Times New Roman"/>
            </a:rPr>
            <a:t>fine skilled movement (</a:t>
          </a:r>
          <a:r>
            <a:rPr lang="en-US" sz="1600" u="none" kern="1200" spc="-5" dirty="0" err="1">
              <a:latin typeface="+mn-lt"/>
              <a:cs typeface="Times New Roman"/>
            </a:rPr>
            <a:t>e.g</a:t>
          </a:r>
          <a:r>
            <a:rPr lang="en-US" sz="1600" u="none" kern="1200" spc="-5" dirty="0">
              <a:latin typeface="+mn-lt"/>
              <a:cs typeface="Times New Roman"/>
            </a:rPr>
            <a:t> </a:t>
          </a:r>
          <a:r>
            <a:rPr lang="en-US" sz="1600" u="none" kern="1200" spc="-25" dirty="0">
              <a:latin typeface="+mn-lt"/>
              <a:cs typeface="Times New Roman"/>
            </a:rPr>
            <a:t>painting </a:t>
          </a:r>
          <a:r>
            <a:rPr lang="en-US" sz="1600" u="none" kern="1200" dirty="0">
              <a:latin typeface="+mn-lt"/>
              <a:cs typeface="Times New Roman"/>
            </a:rPr>
            <a:t>, writing, picking up a small object)</a:t>
          </a:r>
          <a:endParaRPr lang="en-US" sz="1600" u="none" kern="1200" dirty="0">
            <a:latin typeface="+mn-lt"/>
          </a:endParaRPr>
        </a:p>
      </dsp:txBody>
      <dsp:txXfrm rot="-5400000">
        <a:off x="716656" y="850283"/>
        <a:ext cx="9903045" cy="603887"/>
      </dsp:txXfrm>
    </dsp:sp>
    <dsp:sp modelId="{9B7FA061-AF8E-48BF-AC19-F2DD0C859110}">
      <dsp:nvSpPr>
        <dsp:cNvPr id="0" name=""/>
        <dsp:cNvSpPr/>
      </dsp:nvSpPr>
      <dsp:spPr>
        <a:xfrm rot="5400000">
          <a:off x="-154436" y="1738616"/>
          <a:ext cx="1029577" cy="720704"/>
        </a:xfrm>
        <a:prstGeom prst="chevron">
          <a:avLst/>
        </a:prstGeom>
        <a:solidFill>
          <a:schemeClr val="accent2">
            <a:shade val="50000"/>
            <a:hueOff val="84854"/>
            <a:satOff val="10537"/>
            <a:lumOff val="29375"/>
            <a:alphaOff val="0"/>
          </a:schemeClr>
        </a:solidFill>
        <a:ln w="19050" cap="flat" cmpd="sng" algn="ctr">
          <a:solidFill>
            <a:schemeClr val="accent2">
              <a:shade val="50000"/>
              <a:hueOff val="84854"/>
              <a:satOff val="10537"/>
              <a:lumOff val="293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mn-lt"/>
            </a:rPr>
            <a:t>3</a:t>
          </a:r>
          <a:endParaRPr lang="en-US" sz="1600" kern="1200" dirty="0">
            <a:latin typeface="+mn-lt"/>
          </a:endParaRPr>
        </a:p>
      </dsp:txBody>
      <dsp:txXfrm rot="-5400000">
        <a:off x="1" y="1944531"/>
        <a:ext cx="720704" cy="308873"/>
      </dsp:txXfrm>
    </dsp:sp>
    <dsp:sp modelId="{17291060-593A-4A48-A731-12D9A89D26B6}">
      <dsp:nvSpPr>
        <dsp:cNvPr id="0" name=""/>
        <dsp:cNvSpPr/>
      </dsp:nvSpPr>
      <dsp:spPr>
        <a:xfrm rot="5400000">
          <a:off x="5603870" y="-3205831"/>
          <a:ext cx="482906" cy="10249238"/>
        </a:xfrm>
        <a:prstGeom prst="round2SameRect">
          <a:avLst/>
        </a:prstGeom>
        <a:solidFill>
          <a:schemeClr val="lt1">
            <a:alpha val="90000"/>
            <a:hueOff val="0"/>
            <a:satOff val="0"/>
            <a:lumOff val="0"/>
            <a:alphaOff val="0"/>
          </a:schemeClr>
        </a:solidFill>
        <a:ln w="19050" cap="flat" cmpd="sng" algn="ctr">
          <a:solidFill>
            <a:schemeClr val="accent2">
              <a:shade val="50000"/>
              <a:hueOff val="74391"/>
              <a:satOff val="10989"/>
              <a:lumOff val="27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u="none" kern="1200" spc="-5" dirty="0">
              <a:latin typeface="+mn-lt"/>
              <a:cs typeface="Times New Roman"/>
            </a:rPr>
            <a:t>The </a:t>
          </a:r>
          <a:r>
            <a:rPr lang="en-US" sz="1600" u="none" kern="1200" dirty="0">
              <a:latin typeface="+mn-lt"/>
              <a:cs typeface="Times New Roman"/>
            </a:rPr>
            <a:t>ventral </a:t>
          </a:r>
          <a:r>
            <a:rPr lang="en-US" sz="1600" u="none" kern="1200" spc="-5" dirty="0">
              <a:latin typeface="+mn-lt"/>
              <a:cs typeface="Times New Roman"/>
            </a:rPr>
            <a:t>corticospinal </a:t>
          </a:r>
          <a:r>
            <a:rPr lang="en-US" sz="1600" u="none" kern="1200" dirty="0">
              <a:latin typeface="+mn-lt"/>
              <a:cs typeface="Times New Roman"/>
            </a:rPr>
            <a:t>tracts: control </a:t>
          </a:r>
          <a:r>
            <a:rPr lang="en-US" sz="1600" u="none" kern="1200" spc="5" dirty="0">
              <a:latin typeface="+mn-lt"/>
              <a:cs typeface="Times New Roman"/>
            </a:rPr>
            <a:t>posture of Axial </a:t>
          </a:r>
          <a:r>
            <a:rPr lang="en-US" sz="1600" u="none" kern="1200" spc="-5" dirty="0">
              <a:latin typeface="+mn-lt"/>
              <a:cs typeface="Times New Roman"/>
            </a:rPr>
            <a:t>&amp; </a:t>
          </a:r>
          <a:r>
            <a:rPr lang="en-US" sz="1600" u="none" kern="1200" dirty="0">
              <a:latin typeface="+mn-lt"/>
              <a:cs typeface="Times New Roman"/>
            </a:rPr>
            <a:t>proximal muscle </a:t>
          </a:r>
          <a:r>
            <a:rPr lang="en-US" sz="1600" u="none" kern="1200" spc="5" dirty="0">
              <a:latin typeface="+mn-lt"/>
              <a:cs typeface="Times New Roman"/>
            </a:rPr>
            <a:t>for </a:t>
          </a:r>
          <a:r>
            <a:rPr lang="en-US" sz="1600" u="none" kern="1200" dirty="0">
              <a:latin typeface="+mn-lt"/>
              <a:cs typeface="Times New Roman"/>
            </a:rPr>
            <a:t>balance, climbing,</a:t>
          </a:r>
          <a:r>
            <a:rPr lang="en-US" sz="1600" u="none" kern="1200" spc="285" dirty="0">
              <a:latin typeface="+mn-lt"/>
              <a:cs typeface="Times New Roman"/>
            </a:rPr>
            <a:t> </a:t>
          </a:r>
          <a:r>
            <a:rPr lang="en-US" sz="1600" u="none" kern="1200" spc="-30" dirty="0">
              <a:latin typeface="+mn-lt"/>
              <a:cs typeface="Times New Roman"/>
            </a:rPr>
            <a:t>walking</a:t>
          </a:r>
          <a:endParaRPr lang="en-US" sz="1600" u="none" kern="1200" dirty="0">
            <a:latin typeface="+mn-lt"/>
          </a:endParaRPr>
        </a:p>
      </dsp:txBody>
      <dsp:txXfrm rot="-5400000">
        <a:off x="720704" y="1700909"/>
        <a:ext cx="10225664" cy="435758"/>
      </dsp:txXfrm>
    </dsp:sp>
    <dsp:sp modelId="{5767BA77-6125-4BE9-8722-CADD2CE2CA55}">
      <dsp:nvSpPr>
        <dsp:cNvPr id="0" name=""/>
        <dsp:cNvSpPr/>
      </dsp:nvSpPr>
      <dsp:spPr>
        <a:xfrm rot="5400000">
          <a:off x="-154436" y="2530702"/>
          <a:ext cx="1029577" cy="720704"/>
        </a:xfrm>
        <a:prstGeom prst="chevron">
          <a:avLst/>
        </a:prstGeom>
        <a:solidFill>
          <a:schemeClr val="accent2">
            <a:shade val="50000"/>
            <a:hueOff val="84854"/>
            <a:satOff val="10537"/>
            <a:lumOff val="29375"/>
            <a:alphaOff val="0"/>
          </a:schemeClr>
        </a:solidFill>
        <a:ln w="19050" cap="flat" cmpd="sng" algn="ctr">
          <a:solidFill>
            <a:schemeClr val="accent2">
              <a:shade val="50000"/>
              <a:hueOff val="84854"/>
              <a:satOff val="10537"/>
              <a:lumOff val="293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mn-lt"/>
            </a:rPr>
            <a:t>4, 5</a:t>
          </a:r>
          <a:endParaRPr lang="en-US" sz="1600" kern="1200" dirty="0">
            <a:latin typeface="+mn-lt"/>
          </a:endParaRPr>
        </a:p>
      </dsp:txBody>
      <dsp:txXfrm rot="-5400000">
        <a:off x="1" y="2736617"/>
        <a:ext cx="720704" cy="308873"/>
      </dsp:txXfrm>
    </dsp:sp>
    <dsp:sp modelId="{CFD4E786-E746-4131-A55F-2EA7231C982A}">
      <dsp:nvSpPr>
        <dsp:cNvPr id="0" name=""/>
        <dsp:cNvSpPr/>
      </dsp:nvSpPr>
      <dsp:spPr>
        <a:xfrm rot="5400000">
          <a:off x="5314418" y="-2180237"/>
          <a:ext cx="627652" cy="9791712"/>
        </a:xfrm>
        <a:prstGeom prst="round2SameRect">
          <a:avLst/>
        </a:prstGeom>
        <a:solidFill>
          <a:schemeClr val="lt1">
            <a:alpha val="90000"/>
            <a:hueOff val="0"/>
            <a:satOff val="0"/>
            <a:lumOff val="0"/>
            <a:alphaOff val="0"/>
          </a:schemeClr>
        </a:solidFill>
        <a:ln w="19050" cap="flat" cmpd="sng" algn="ctr">
          <a:solidFill>
            <a:schemeClr val="accent2">
              <a:shade val="50000"/>
              <a:hueOff val="74391"/>
              <a:satOff val="10989"/>
              <a:lumOff val="27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dirty="0">
              <a:latin typeface="+mn-lt"/>
              <a:cs typeface="Times New Roman"/>
            </a:rPr>
            <a:t>Effect on </a:t>
          </a:r>
          <a:r>
            <a:rPr lang="en-US" sz="1600" b="0" u="none" kern="1200" spc="-10" dirty="0">
              <a:latin typeface="+mn-lt"/>
              <a:cs typeface="Times New Roman"/>
            </a:rPr>
            <a:t>stretch</a:t>
          </a:r>
          <a:r>
            <a:rPr lang="en-US" sz="1600" b="0" u="none" kern="1200" spc="-80" dirty="0">
              <a:latin typeface="+mn-lt"/>
              <a:cs typeface="Times New Roman"/>
            </a:rPr>
            <a:t> </a:t>
          </a:r>
          <a:r>
            <a:rPr lang="en-US" sz="1600" b="0" u="none" kern="1200" spc="-5" dirty="0">
              <a:latin typeface="+mn-lt"/>
              <a:cs typeface="Times New Roman"/>
            </a:rPr>
            <a:t>reflex:- </a:t>
          </a:r>
          <a:r>
            <a:rPr lang="en-US" sz="1600" b="0" u="none" kern="1200" dirty="0">
              <a:latin typeface="+mn-lt"/>
              <a:cs typeface="Times New Roman"/>
            </a:rPr>
            <a:t>facilitate muscle tone </a:t>
          </a:r>
          <a:r>
            <a:rPr lang="en-US" sz="1600" b="0" u="none" kern="1200" spc="-10" dirty="0">
              <a:latin typeface="+mn-lt"/>
              <a:cs typeface="Times New Roman"/>
            </a:rPr>
            <a:t>through </a:t>
          </a:r>
          <a:r>
            <a:rPr lang="en-US" sz="1600" b="0" u="none" kern="1200" dirty="0">
              <a:latin typeface="+mn-lt"/>
              <a:cs typeface="Times New Roman"/>
            </a:rPr>
            <a:t>gamma motor</a:t>
          </a:r>
          <a:r>
            <a:rPr lang="en-US" sz="1600" b="0" u="none" kern="1200" spc="-145" dirty="0">
              <a:latin typeface="+mn-lt"/>
              <a:cs typeface="Times New Roman"/>
            </a:rPr>
            <a:t> </a:t>
          </a:r>
          <a:r>
            <a:rPr lang="en-US" sz="1600" b="0" u="none" kern="1200" spc="-10" dirty="0">
              <a:latin typeface="+mn-lt"/>
              <a:cs typeface="Times New Roman"/>
            </a:rPr>
            <a:t>neurons. </a:t>
          </a:r>
          <a:endParaRPr lang="en-US" sz="1600" b="0" u="none" kern="1200" dirty="0"/>
        </a:p>
        <a:p>
          <a:pPr marL="171450" lvl="1" indent="-171450" algn="l" defTabSz="711200">
            <a:lnSpc>
              <a:spcPct val="90000"/>
            </a:lnSpc>
            <a:spcBef>
              <a:spcPct val="0"/>
            </a:spcBef>
            <a:spcAft>
              <a:spcPct val="15000"/>
            </a:spcAft>
            <a:buChar char="••"/>
          </a:pPr>
          <a:r>
            <a:rPr lang="en-US" sz="1600" u="none" kern="1200" dirty="0">
              <a:latin typeface="+mn-lt"/>
              <a:cs typeface="Times New Roman"/>
            </a:rPr>
            <a:t>Those fibers originate from parietal lobe are for sensory- motor coordination</a:t>
          </a:r>
        </a:p>
      </dsp:txBody>
      <dsp:txXfrm rot="-5400000">
        <a:off x="732389" y="2432431"/>
        <a:ext cx="9761073" cy="566374"/>
      </dsp:txXfrm>
    </dsp:sp>
    <dsp:sp modelId="{09F31CD4-DFE0-154B-A4E8-E976994627B5}">
      <dsp:nvSpPr>
        <dsp:cNvPr id="0" name=""/>
        <dsp:cNvSpPr/>
      </dsp:nvSpPr>
      <dsp:spPr>
        <a:xfrm rot="5400000">
          <a:off x="-154436" y="3322788"/>
          <a:ext cx="1029577" cy="720704"/>
        </a:xfrm>
        <a:prstGeom prst="chevron">
          <a:avLst/>
        </a:prstGeom>
        <a:solidFill>
          <a:schemeClr val="accent2">
            <a:shade val="50000"/>
            <a:hueOff val="42427"/>
            <a:satOff val="5268"/>
            <a:lumOff val="14688"/>
            <a:alphaOff val="0"/>
          </a:schemeClr>
        </a:solidFill>
        <a:ln w="19050" cap="flat" cmpd="sng" algn="ctr">
          <a:solidFill>
            <a:schemeClr val="accent2">
              <a:shade val="50000"/>
              <a:hueOff val="42427"/>
              <a:satOff val="5268"/>
              <a:lumOff val="14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latin typeface="+mn-lt"/>
            </a:rPr>
            <a:t>6</a:t>
          </a:r>
          <a:endParaRPr lang="en-US" sz="1600" kern="1200" dirty="0">
            <a:latin typeface="+mn-lt"/>
          </a:endParaRPr>
        </a:p>
      </dsp:txBody>
      <dsp:txXfrm rot="-5400000">
        <a:off x="1" y="3528703"/>
        <a:ext cx="720704" cy="308873"/>
      </dsp:txXfrm>
    </dsp:sp>
    <dsp:sp modelId="{ADD1FF21-633F-574E-9305-D96BC667D2DC}">
      <dsp:nvSpPr>
        <dsp:cNvPr id="0" name=""/>
        <dsp:cNvSpPr/>
      </dsp:nvSpPr>
      <dsp:spPr>
        <a:xfrm rot="5400000">
          <a:off x="4934664" y="-1058392"/>
          <a:ext cx="669225" cy="9073651"/>
        </a:xfrm>
        <a:prstGeom prst="round2SameRect">
          <a:avLst/>
        </a:prstGeom>
        <a:solidFill>
          <a:schemeClr val="lt1">
            <a:alpha val="90000"/>
            <a:hueOff val="0"/>
            <a:satOff val="0"/>
            <a:lumOff val="0"/>
            <a:alphaOff val="0"/>
          </a:schemeClr>
        </a:solidFill>
        <a:ln w="19050" cap="flat" cmpd="sng" algn="ctr">
          <a:solidFill>
            <a:schemeClr val="accent2">
              <a:shade val="50000"/>
              <a:hueOff val="37196"/>
              <a:satOff val="5494"/>
              <a:lumOff val="13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u="none" kern="1200" spc="-10" dirty="0">
              <a:latin typeface="+mn-lt"/>
              <a:cs typeface="Times New Roman"/>
            </a:rPr>
            <a:t>C</a:t>
          </a:r>
          <a:r>
            <a:rPr lang="en-US" sz="1600" b="0" u="none" kern="1200" dirty="0">
              <a:latin typeface="+mn-lt"/>
              <a:cs typeface="Times New Roman"/>
            </a:rPr>
            <a:t>or</a:t>
          </a:r>
          <a:r>
            <a:rPr lang="en-US" sz="1600" b="0" u="none" kern="1200" spc="5" dirty="0">
              <a:latin typeface="+mn-lt"/>
              <a:cs typeface="Times New Roman"/>
            </a:rPr>
            <a:t>t</a:t>
          </a:r>
          <a:r>
            <a:rPr lang="en-US" sz="1600" b="0" u="none" kern="1200" dirty="0">
              <a:latin typeface="+mn-lt"/>
              <a:cs typeface="Times New Roman"/>
            </a:rPr>
            <a:t>i</a:t>
          </a:r>
          <a:r>
            <a:rPr lang="en-US" sz="1600" b="0" u="none" kern="1200" spc="5" dirty="0">
              <a:latin typeface="+mn-lt"/>
              <a:cs typeface="Times New Roman"/>
            </a:rPr>
            <a:t>c</a:t>
          </a:r>
          <a:r>
            <a:rPr lang="en-US" sz="1600" b="0" u="none" kern="1200" spc="-5" dirty="0">
              <a:latin typeface="+mn-lt"/>
              <a:cs typeface="Times New Roman"/>
            </a:rPr>
            <a:t>obulba</a:t>
          </a:r>
          <a:r>
            <a:rPr lang="en-US" sz="1600" b="0" u="none" kern="1200" dirty="0">
              <a:latin typeface="+mn-lt"/>
              <a:cs typeface="Times New Roman"/>
            </a:rPr>
            <a:t>r</a:t>
          </a:r>
          <a:r>
            <a:rPr lang="en-US" sz="1600" b="0" u="none" kern="1200" spc="-55" dirty="0">
              <a:latin typeface="+mn-lt"/>
              <a:cs typeface="Times New Roman"/>
            </a:rPr>
            <a:t> </a:t>
          </a:r>
          <a:r>
            <a:rPr lang="en-US" sz="1600" b="0" u="none" kern="1200" dirty="0">
              <a:latin typeface="+mn-lt"/>
              <a:cs typeface="Times New Roman"/>
            </a:rPr>
            <a:t>t</a:t>
          </a:r>
          <a:r>
            <a:rPr lang="en-US" sz="1600" b="0" u="none" kern="1200" spc="5" dirty="0">
              <a:latin typeface="+mn-lt"/>
              <a:cs typeface="Times New Roman"/>
            </a:rPr>
            <a:t>r</a:t>
          </a:r>
          <a:r>
            <a:rPr lang="en-US" sz="1600" b="0" u="none" kern="1200" dirty="0">
              <a:latin typeface="+mn-lt"/>
              <a:cs typeface="Times New Roman"/>
            </a:rPr>
            <a:t>ac</a:t>
          </a:r>
          <a:r>
            <a:rPr lang="en-US" sz="1600" b="0" u="none" kern="1200" spc="5" dirty="0">
              <a:latin typeface="+mn-lt"/>
              <a:cs typeface="Times New Roman"/>
            </a:rPr>
            <a:t>t</a:t>
          </a:r>
          <a:r>
            <a:rPr lang="en-US" sz="1600" b="0" u="none" kern="1200" spc="-5" dirty="0">
              <a:latin typeface="+mn-lt"/>
              <a:cs typeface="Times New Roman"/>
            </a:rPr>
            <a:t>s: con</a:t>
          </a:r>
          <a:r>
            <a:rPr lang="en-US" sz="1600" b="0" u="none" kern="1200" dirty="0">
              <a:latin typeface="+mn-lt"/>
              <a:cs typeface="Times New Roman"/>
            </a:rPr>
            <a:t>t</a:t>
          </a:r>
          <a:r>
            <a:rPr lang="en-US" sz="1600" b="0" u="none" kern="1200" spc="-60" dirty="0">
              <a:latin typeface="+mn-lt"/>
              <a:cs typeface="Times New Roman"/>
            </a:rPr>
            <a:t>r</a:t>
          </a:r>
          <a:r>
            <a:rPr lang="en-US" sz="1600" b="0" u="none" kern="1200" spc="-5" dirty="0">
              <a:latin typeface="+mn-lt"/>
              <a:cs typeface="Times New Roman"/>
            </a:rPr>
            <a:t>ol</a:t>
          </a:r>
          <a:r>
            <a:rPr lang="en-US" sz="1600" b="0" u="none" kern="1200" spc="-10" dirty="0">
              <a:latin typeface="+mn-lt"/>
              <a:cs typeface="Times New Roman"/>
            </a:rPr>
            <a:t> </a:t>
          </a:r>
          <a:r>
            <a:rPr lang="en-US" sz="1600" b="0" u="none" kern="1200" spc="-5" dirty="0">
              <a:latin typeface="+mn-lt"/>
              <a:cs typeface="Times New Roman"/>
            </a:rPr>
            <a:t>f</a:t>
          </a:r>
          <a:r>
            <a:rPr lang="en-US" sz="1600" b="0" u="none" kern="1200" dirty="0">
              <a:latin typeface="+mn-lt"/>
              <a:cs typeface="Times New Roman"/>
            </a:rPr>
            <a:t>a</a:t>
          </a:r>
          <a:r>
            <a:rPr lang="en-US" sz="1600" b="0" u="none" kern="1200" spc="-5" dirty="0">
              <a:latin typeface="+mn-lt"/>
              <a:cs typeface="Times New Roman"/>
            </a:rPr>
            <a:t>ce</a:t>
          </a:r>
          <a:r>
            <a:rPr lang="en-US" sz="1600" b="0" u="none" kern="1200" spc="-10" dirty="0">
              <a:latin typeface="+mn-lt"/>
              <a:cs typeface="Times New Roman"/>
            </a:rPr>
            <a:t> </a:t>
          </a:r>
          <a:r>
            <a:rPr lang="en-US" sz="1600" b="0" u="none" kern="1200" spc="-5" dirty="0">
              <a:latin typeface="+mn-lt"/>
              <a:cs typeface="Times New Roman"/>
            </a:rPr>
            <a:t>&amp; </a:t>
          </a:r>
          <a:r>
            <a:rPr lang="en-US" sz="1600" b="0" u="none" kern="1200" dirty="0">
              <a:latin typeface="+mn-lt"/>
              <a:cs typeface="Times New Roman"/>
            </a:rPr>
            <a:t>n</a:t>
          </a:r>
          <a:r>
            <a:rPr lang="en-US" sz="1600" b="0" u="none" kern="1200" spc="-5" dirty="0">
              <a:latin typeface="+mn-lt"/>
              <a:cs typeface="Times New Roman"/>
            </a:rPr>
            <a:t>e</a:t>
          </a:r>
          <a:r>
            <a:rPr lang="en-US" sz="1600" b="0" u="none" kern="1200" spc="-20" dirty="0">
              <a:latin typeface="+mn-lt"/>
              <a:cs typeface="Times New Roman"/>
            </a:rPr>
            <a:t>c</a:t>
          </a:r>
          <a:r>
            <a:rPr lang="en-US" sz="1600" b="0" u="none" kern="1200" spc="-5" dirty="0">
              <a:latin typeface="+mn-lt"/>
              <a:cs typeface="Times New Roman"/>
            </a:rPr>
            <a:t>k</a:t>
          </a:r>
          <a:r>
            <a:rPr lang="en-US" sz="1600" b="0" u="none" kern="1200" spc="10" dirty="0">
              <a:latin typeface="+mn-lt"/>
              <a:cs typeface="Times New Roman"/>
            </a:rPr>
            <a:t> </a:t>
          </a:r>
          <a:r>
            <a:rPr lang="en-US" sz="1600" b="0" u="none" kern="1200" spc="-5" dirty="0">
              <a:latin typeface="+mn-lt"/>
              <a:cs typeface="Times New Roman"/>
            </a:rPr>
            <a:t>mu</a:t>
          </a:r>
          <a:r>
            <a:rPr lang="en-US" sz="1600" b="0" u="none" kern="1200" dirty="0">
              <a:latin typeface="+mn-lt"/>
              <a:cs typeface="Times New Roman"/>
            </a:rPr>
            <a:t>s</a:t>
          </a:r>
          <a:r>
            <a:rPr lang="en-US" sz="1600" b="0" u="none" kern="1200" spc="-5" dirty="0">
              <a:latin typeface="+mn-lt"/>
              <a:cs typeface="Times New Roman"/>
            </a:rPr>
            <a:t>cles</a:t>
          </a:r>
          <a:r>
            <a:rPr lang="en-US" sz="1600" b="0" u="none" kern="1200" dirty="0">
              <a:latin typeface="+mn-lt"/>
              <a:cs typeface="Times New Roman"/>
            </a:rPr>
            <a:t>	</a:t>
          </a:r>
          <a:r>
            <a:rPr lang="en-US" sz="1600" b="0" u="none" kern="1200" spc="-5" dirty="0">
              <a:latin typeface="+mn-lt"/>
              <a:cs typeface="Times New Roman"/>
            </a:rPr>
            <a:t>&amp;  facilitate their </a:t>
          </a:r>
          <a:r>
            <a:rPr lang="en-US" sz="1600" b="0" u="none" kern="1200" dirty="0">
              <a:latin typeface="+mn-lt"/>
              <a:cs typeface="Times New Roman"/>
            </a:rPr>
            <a:t>tone, </a:t>
          </a:r>
          <a:r>
            <a:rPr lang="en-US" sz="1600" b="0" u="none" kern="1200" spc="-5" dirty="0">
              <a:latin typeface="+mn-lt"/>
              <a:cs typeface="Times New Roman"/>
            </a:rPr>
            <a:t>and </a:t>
          </a:r>
          <a:r>
            <a:rPr lang="en-US" sz="1600" b="0" u="none" kern="1200" spc="-15" dirty="0">
              <a:latin typeface="+mn-lt"/>
              <a:cs typeface="Times New Roman"/>
            </a:rPr>
            <a:t>are </a:t>
          </a:r>
          <a:r>
            <a:rPr lang="en-US" sz="1600" b="0" u="none" kern="1200" dirty="0">
              <a:latin typeface="+mn-lt"/>
              <a:cs typeface="Times New Roman"/>
            </a:rPr>
            <a:t>involved </a:t>
          </a:r>
          <a:r>
            <a:rPr lang="en-US" sz="1600" b="0" u="none" kern="1200" spc="-5" dirty="0">
              <a:latin typeface="+mn-lt"/>
              <a:cs typeface="Times New Roman"/>
            </a:rPr>
            <a:t>in </a:t>
          </a:r>
          <a:r>
            <a:rPr lang="en-US" sz="1600" b="0" u="none" kern="1200" dirty="0">
              <a:latin typeface="+mn-lt"/>
              <a:cs typeface="Times New Roman"/>
            </a:rPr>
            <a:t>facial  </a:t>
          </a:r>
          <a:r>
            <a:rPr lang="en-US" sz="1600" b="0" u="none" kern="1200" spc="-5" dirty="0">
              <a:latin typeface="+mn-lt"/>
              <a:cs typeface="Times New Roman"/>
            </a:rPr>
            <a:t>expression, </a:t>
          </a:r>
          <a:r>
            <a:rPr lang="en-US" sz="1600" b="0" u="none" kern="1200" dirty="0">
              <a:latin typeface="+mn-lt"/>
              <a:cs typeface="Times New Roman"/>
            </a:rPr>
            <a:t>mastication,</a:t>
          </a:r>
          <a:r>
            <a:rPr lang="en-US" sz="1600" b="0" u="none" kern="1200" spc="-105" dirty="0">
              <a:latin typeface="+mn-lt"/>
              <a:cs typeface="Times New Roman"/>
            </a:rPr>
            <a:t> </a:t>
          </a:r>
          <a:r>
            <a:rPr lang="en-US" sz="1600" b="0" u="none" kern="1200" spc="-5" dirty="0">
              <a:latin typeface="+mn-lt"/>
              <a:cs typeface="Times New Roman"/>
            </a:rPr>
            <a:t>swallowing.</a:t>
          </a:r>
          <a:endParaRPr lang="en-US" sz="1600" b="0" u="none" kern="1200" dirty="0"/>
        </a:p>
      </dsp:txBody>
      <dsp:txXfrm rot="-5400000">
        <a:off x="732452" y="3176489"/>
        <a:ext cx="9040982" cy="6038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9/25/2017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32947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5</a:t>
            </a:fld>
            <a:endParaRPr lang="en-US" dirty="0"/>
          </a:p>
        </p:txBody>
      </p:sp>
    </p:spTree>
    <p:extLst>
      <p:ext uri="{BB962C8B-B14F-4D97-AF65-F5344CB8AC3E}">
        <p14:creationId xmlns:p14="http://schemas.microsoft.com/office/powerpoint/2010/main" val="204362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7</a:t>
            </a:fld>
            <a:endParaRPr lang="en-US" dirty="0"/>
          </a:p>
        </p:txBody>
      </p:sp>
    </p:spTree>
    <p:extLst>
      <p:ext uri="{BB962C8B-B14F-4D97-AF65-F5344CB8AC3E}">
        <p14:creationId xmlns:p14="http://schemas.microsoft.com/office/powerpoint/2010/main" val="405052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9</a:t>
            </a:fld>
            <a:endParaRPr lang="en-US" dirty="0"/>
          </a:p>
        </p:txBody>
      </p:sp>
    </p:spTree>
    <p:extLst>
      <p:ext uri="{BB962C8B-B14F-4D97-AF65-F5344CB8AC3E}">
        <p14:creationId xmlns:p14="http://schemas.microsoft.com/office/powerpoint/2010/main" val="4935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15</a:t>
            </a:fld>
            <a:endParaRPr lang="en-US" dirty="0"/>
          </a:p>
        </p:txBody>
      </p:sp>
    </p:spTree>
    <p:extLst>
      <p:ext uri="{BB962C8B-B14F-4D97-AF65-F5344CB8AC3E}">
        <p14:creationId xmlns:p14="http://schemas.microsoft.com/office/powerpoint/2010/main" val="20569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32</a:t>
            </a:fld>
            <a:endParaRPr lang="en-US" dirty="0"/>
          </a:p>
        </p:txBody>
      </p:sp>
    </p:spTree>
    <p:extLst>
      <p:ext uri="{BB962C8B-B14F-4D97-AF65-F5344CB8AC3E}">
        <p14:creationId xmlns:p14="http://schemas.microsoft.com/office/powerpoint/2010/main" val="359379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6374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9/25/2017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9/25/2017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9/25/2017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docs.google.com/forms/d/1u1JBrQF2OHrdd-GO9svz5ydywmjOUc5AXtFmphInV9c/edit"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s://www.onlinequizcreator.com/motor-tract/quiz-309163" TargetMode="External"/><Relationship Id="rId5" Type="http://schemas.openxmlformats.org/officeDocument/2006/relationships/hyperlink" Target="https://twitter.com/Physiology436"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drive.google.com/open?id=0B-7mWPKMvk76Z2traHhac3F1dFU" TargetMode="External"/><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821231"/>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p>
          <a:p>
            <a:pPr marL="171399" indent="-171399" defTabSz="914089">
              <a:buFont typeface="Wingdings" panose="05000000000000000000" pitchFamily="2" charset="2"/>
              <a:buChar char="§"/>
            </a:pPr>
            <a:r>
              <a:rPr lang="en-US" sz="1200" b="1" dirty="0">
                <a:solidFill>
                  <a:srgbClr val="C76B9B"/>
                </a:solidFill>
              </a:rPr>
              <a:t>Formulas</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20" name="Flowchart: Process 19"/>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No.2</a:t>
            </a:r>
          </a:p>
        </p:txBody>
      </p:sp>
      <p:sp>
        <p:nvSpPr>
          <p:cNvPr id="21"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a:solidFill>
                  <a:schemeClr val="bg2">
                    <a:lumMod val="75000"/>
                  </a:schemeClr>
                </a:solidFill>
                <a:latin typeface="Agency FB" panose="020B0503020202020204" pitchFamily="34" charset="0"/>
              </a:rPr>
              <a:t>“You Only Fail When You Stop Trying”.</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10394"/>
            <a:ext cx="1660276" cy="1374590"/>
          </a:xfrm>
          <a:prstGeom prst="rect">
            <a:avLst/>
          </a:prstGeom>
        </p:spPr>
      </p:pic>
    </p:spTree>
    <p:extLst>
      <p:ext uri="{BB962C8B-B14F-4D97-AF65-F5344CB8AC3E}">
        <p14:creationId xmlns:p14="http://schemas.microsoft.com/office/powerpoint/2010/main" val="4412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Motor Areas</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object 2"/>
          <p:cNvSpPr/>
          <p:nvPr/>
        </p:nvSpPr>
        <p:spPr>
          <a:xfrm>
            <a:off x="609460" y="1295400"/>
            <a:ext cx="5772984" cy="4769206"/>
          </a:xfrm>
          <a:prstGeom prst="rect">
            <a:avLst/>
          </a:prstGeom>
          <a:blipFill>
            <a:blip r:embed="rId2" cstate="print"/>
            <a:srcRect/>
            <a:stretch>
              <a:fillRect t="-13206" b="-17918"/>
            </a:stretch>
          </a:blipFill>
        </p:spPr>
        <p:txBody>
          <a:bodyPr wrap="square" lIns="0" tIns="0" rIns="0" bIns="0" rtlCol="0"/>
          <a:lstStyle/>
          <a:p>
            <a:endParaRPr/>
          </a:p>
        </p:txBody>
      </p:sp>
      <p:sp>
        <p:nvSpPr>
          <p:cNvPr id="6" name="object 2"/>
          <p:cNvSpPr/>
          <p:nvPr/>
        </p:nvSpPr>
        <p:spPr>
          <a:xfrm>
            <a:off x="6382444" y="1297450"/>
            <a:ext cx="5196959" cy="4767156"/>
          </a:xfrm>
          <a:prstGeom prst="rect">
            <a:avLst/>
          </a:prstGeom>
          <a:blipFill>
            <a:blip r:embed="rId3" cstate="print"/>
            <a:srcRect/>
            <a:stretch>
              <a:fillRect l="-7021" t="3462" r="-2490" b="1"/>
            </a:stretch>
          </a:blipFill>
        </p:spPr>
        <p:txBody>
          <a:bodyPr wrap="square" lIns="0" tIns="0" rIns="0" bIns="0" rtlCol="0"/>
          <a:lstStyle/>
          <a:p>
            <a:endParaRPr/>
          </a:p>
        </p:txBody>
      </p:sp>
      <p:sp>
        <p:nvSpPr>
          <p:cNvPr id="7" name="TextBox 6"/>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4809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304800"/>
            <a:ext cx="10969943" cy="914400"/>
          </a:xfrm>
        </p:spPr>
        <p:txBody>
          <a:bodyPr>
            <a:noAutofit/>
          </a:bodyPr>
          <a:lstStyle/>
          <a:p>
            <a:r>
              <a:rPr lang="en-US" sz="2800" dirty="0"/>
              <a:t>Dynamic &amp; Static Signals are Transmitted by The </a:t>
            </a:r>
            <a:r>
              <a:rPr lang="en-US" sz="2800" dirty="0" smtClean="0"/>
              <a:t/>
            </a:r>
            <a:br>
              <a:rPr lang="en-US" sz="2800" dirty="0" smtClean="0"/>
            </a:br>
            <a:r>
              <a:rPr lang="en-US" sz="2800" dirty="0" smtClean="0"/>
              <a:t>Pyramidal </a:t>
            </a:r>
            <a:r>
              <a:rPr lang="en-US" sz="2800" dirty="0"/>
              <a:t>Neurons</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51628" y="1282700"/>
            <a:ext cx="10885570" cy="4937760"/>
          </a:xfrm>
        </p:spPr>
        <p:txBody>
          <a:bodyPr>
            <a:normAutofit/>
          </a:bodyPr>
          <a:lstStyle/>
          <a:p>
            <a:pPr algn="just"/>
            <a:r>
              <a:rPr lang="en-US" sz="1600" dirty="0">
                <a:solidFill>
                  <a:srgbClr val="000000"/>
                </a:solidFill>
                <a:cs typeface="Times New Roman"/>
              </a:rPr>
              <a:t>Each column of cells excites two types of pyramidal cell </a:t>
            </a:r>
            <a:r>
              <a:rPr lang="en-US" sz="1600" dirty="0" smtClean="0">
                <a:solidFill>
                  <a:srgbClr val="000000"/>
                </a:solidFill>
                <a:cs typeface="Times New Roman"/>
              </a:rPr>
              <a:t>neurons:</a:t>
            </a:r>
          </a:p>
          <a:p>
            <a:pPr algn="just"/>
            <a:endParaRPr lang="en-US" sz="700" dirty="0">
              <a:solidFill>
                <a:srgbClr val="000000"/>
              </a:solidFill>
              <a:cs typeface="Times New Roman"/>
            </a:endParaRPr>
          </a:p>
          <a:p>
            <a:pPr marL="0" indent="0" algn="just">
              <a:buNone/>
            </a:pPr>
            <a:r>
              <a:rPr lang="en-US" sz="1600" b="1" dirty="0">
                <a:solidFill>
                  <a:schemeClr val="accent2">
                    <a:lumMod val="75000"/>
                  </a:schemeClr>
                </a:solidFill>
                <a:cs typeface="Times New Roman"/>
              </a:rPr>
              <a:t>1-The dynamic neurons</a:t>
            </a:r>
            <a:r>
              <a:rPr lang="en-US" sz="1600" dirty="0">
                <a:solidFill>
                  <a:schemeClr val="accent2">
                    <a:lumMod val="75000"/>
                  </a:schemeClr>
                </a:solidFill>
                <a:cs typeface="Times New Roman"/>
              </a:rPr>
              <a:t> </a:t>
            </a:r>
            <a:r>
              <a:rPr lang="en-US" sz="1600" dirty="0">
                <a:solidFill>
                  <a:srgbClr val="000000"/>
                </a:solidFill>
                <a:cs typeface="Times New Roman"/>
              </a:rPr>
              <a:t>are excited at a high rate for a short period at the beginning of a contraction, causing the initial rapid development of contraction</a:t>
            </a:r>
            <a:r>
              <a:rPr lang="en-US" sz="1600" dirty="0" smtClean="0">
                <a:solidFill>
                  <a:srgbClr val="000000"/>
                </a:solidFill>
                <a:cs typeface="Times New Roman"/>
              </a:rPr>
              <a:t>.</a:t>
            </a:r>
          </a:p>
          <a:p>
            <a:pPr marL="0" indent="0" algn="just">
              <a:buNone/>
            </a:pPr>
            <a:endParaRPr lang="en-US" sz="800" dirty="0">
              <a:solidFill>
                <a:srgbClr val="000000"/>
              </a:solidFill>
              <a:cs typeface="Times New Roman"/>
            </a:endParaRPr>
          </a:p>
          <a:p>
            <a:pPr marL="0" indent="0" algn="just">
              <a:buNone/>
            </a:pPr>
            <a:r>
              <a:rPr lang="en-US" sz="1600" b="1" dirty="0">
                <a:solidFill>
                  <a:schemeClr val="accent2">
                    <a:lumMod val="75000"/>
                  </a:schemeClr>
                </a:solidFill>
                <a:cs typeface="Times New Roman"/>
              </a:rPr>
              <a:t>2- The static neurons </a:t>
            </a:r>
            <a:r>
              <a:rPr lang="en-US" sz="1600" dirty="0">
                <a:solidFill>
                  <a:srgbClr val="000000"/>
                </a:solidFill>
                <a:cs typeface="Times New Roman"/>
              </a:rPr>
              <a:t>fire at a much slower rate, but continue firing at this slow rate to maintain the force of contraction as long as the contraction is required.</a:t>
            </a:r>
          </a:p>
          <a:p>
            <a:pPr marL="0" indent="0" algn="just">
              <a:buNone/>
            </a:pPr>
            <a:endParaRPr lang="en-US" sz="1600" dirty="0">
              <a:solidFill>
                <a:srgbClr val="000000"/>
              </a:solidFill>
              <a:cs typeface="Times New Roman"/>
            </a:endParaRPr>
          </a:p>
          <a:p>
            <a:pPr algn="just"/>
            <a:r>
              <a:rPr lang="en-US" sz="1600" dirty="0">
                <a:solidFill>
                  <a:srgbClr val="000000"/>
                </a:solidFill>
                <a:cs typeface="Times New Roman"/>
              </a:rPr>
              <a:t>The neurons of the red nucleus have similar dynamic and static characteristics</a:t>
            </a:r>
            <a:r>
              <a:rPr lang="en-US" sz="1600" dirty="0" smtClean="0">
                <a:solidFill>
                  <a:srgbClr val="000000"/>
                </a:solidFill>
                <a:cs typeface="Times New Roman"/>
              </a:rPr>
              <a:t>.</a:t>
            </a:r>
          </a:p>
          <a:p>
            <a:pPr algn="just"/>
            <a:endParaRPr lang="en-US" sz="1600" dirty="0">
              <a:solidFill>
                <a:srgbClr val="000000"/>
              </a:solidFill>
              <a:cs typeface="Times New Roman"/>
            </a:endParaRPr>
          </a:p>
          <a:p>
            <a:pPr algn="just"/>
            <a:r>
              <a:rPr lang="en-US" sz="1600" dirty="0">
                <a:solidFill>
                  <a:srgbClr val="000000"/>
                </a:solidFill>
                <a:cs typeface="Times New Roman"/>
              </a:rPr>
              <a:t>Greater percentage of dynamic neurons is in the red nucleus and a greater percentage of static neurons is in the primary motor cortex</a:t>
            </a:r>
            <a:r>
              <a:rPr lang="en-US" sz="1600" dirty="0" smtClean="0">
                <a:solidFill>
                  <a:srgbClr val="000000"/>
                </a:solidFill>
                <a:cs typeface="Times New Roman"/>
              </a:rPr>
              <a:t>.</a:t>
            </a:r>
          </a:p>
          <a:p>
            <a:pPr algn="just"/>
            <a:endParaRPr lang="en-US" sz="1600" dirty="0">
              <a:solidFill>
                <a:srgbClr val="000000"/>
              </a:solidFill>
              <a:cs typeface="Times New Roman"/>
            </a:endParaRPr>
          </a:p>
          <a:p>
            <a:pPr algn="just">
              <a:buFont typeface="Arial" charset="0"/>
              <a:buChar char="•"/>
            </a:pPr>
            <a:r>
              <a:rPr lang="en-US" sz="1500" dirty="0">
                <a:solidFill>
                  <a:srgbClr val="00B050"/>
                </a:solidFill>
              </a:rPr>
              <a:t>Column of neurons do processing and strengthen the signal that comes from the motor tract. </a:t>
            </a:r>
          </a:p>
          <a:p>
            <a:pPr algn="just">
              <a:buFont typeface="Arial" charset="0"/>
              <a:buChar char="•"/>
            </a:pPr>
            <a:r>
              <a:rPr lang="en-US" sz="1500" dirty="0">
                <a:solidFill>
                  <a:srgbClr val="00B050"/>
                </a:solidFill>
              </a:rPr>
              <a:t>Dynamic works at the beginning when we want to initiate, that happens quickly,  and the static maintains the movement.</a:t>
            </a:r>
          </a:p>
          <a:p>
            <a:pPr algn="just">
              <a:buFont typeface="Arial" charset="0"/>
              <a:buChar char="•"/>
            </a:pPr>
            <a:r>
              <a:rPr lang="en-US" sz="1500" dirty="0">
                <a:solidFill>
                  <a:srgbClr val="00B050"/>
                </a:solidFill>
              </a:rPr>
              <a:t>Red nucleus is mostly dynamic.</a:t>
            </a:r>
          </a:p>
          <a:p>
            <a:pPr algn="just"/>
            <a:endParaRPr lang="en-US" sz="2400" dirty="0"/>
          </a:p>
        </p:txBody>
      </p:sp>
      <p:sp>
        <p:nvSpPr>
          <p:cNvPr id="6" name="TextBox 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439851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34051587"/>
              </p:ext>
            </p:extLst>
          </p:nvPr>
        </p:nvGraphicFramePr>
        <p:xfrm>
          <a:off x="1269876" y="4603800"/>
          <a:ext cx="10597368" cy="14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p:cNvSpPr>
            <a:spLocks noGrp="1"/>
          </p:cNvSpPr>
          <p:nvPr>
            <p:ph sz="quarter" idx="1"/>
          </p:nvPr>
        </p:nvSpPr>
        <p:spPr>
          <a:xfrm>
            <a:off x="579627" y="1412776"/>
            <a:ext cx="11029607" cy="1969853"/>
          </a:xfrm>
        </p:spPr>
        <p:txBody>
          <a:bodyPr>
            <a:noAutofit/>
          </a:bodyPr>
          <a:lstStyle/>
          <a:p>
            <a:pPr lvl="0" algn="just"/>
            <a:r>
              <a:rPr lang="en-US" sz="1600" spc="-5" dirty="0">
                <a:solidFill>
                  <a:schemeClr val="accent4">
                    <a:lumMod val="75000"/>
                  </a:schemeClr>
                </a:solidFill>
                <a:cs typeface="Century Schoolbook"/>
              </a:rPr>
              <a:t>3% </a:t>
            </a:r>
            <a:r>
              <a:rPr lang="en-US" sz="1600" spc="-5" dirty="0">
                <a:cs typeface="Century Schoolbook"/>
              </a:rPr>
              <a:t>of the pyramidal fibers are large and myelinated, derived from the large ,giant, highly excitable </a:t>
            </a:r>
            <a:r>
              <a:rPr lang="en-US" sz="1600" spc="-5" dirty="0">
                <a:solidFill>
                  <a:srgbClr val="FF0000"/>
                </a:solidFill>
                <a:cs typeface="Century Schoolbook"/>
              </a:rPr>
              <a:t>pyramidal Betz cells in motor area 4. </a:t>
            </a:r>
            <a:r>
              <a:rPr lang="en-US" sz="1600" spc="-5" dirty="0">
                <a:cs typeface="Century Schoolbook"/>
              </a:rPr>
              <a:t>These</a:t>
            </a:r>
            <a:r>
              <a:rPr lang="en-US" sz="1600" spc="-5" dirty="0">
                <a:solidFill>
                  <a:srgbClr val="FF0000"/>
                </a:solidFill>
                <a:cs typeface="Century Schoolbook"/>
              </a:rPr>
              <a:t> </a:t>
            </a:r>
            <a:r>
              <a:rPr lang="en-US" sz="1600" spc="-5" dirty="0">
                <a:cs typeface="Century Schoolbook"/>
              </a:rPr>
              <a:t>fibers form monosynaptic connections with  motor neurons of the spinal cord.</a:t>
            </a:r>
          </a:p>
          <a:p>
            <a:pPr lvl="0" algn="just"/>
            <a:r>
              <a:rPr lang="en-US" sz="1600" spc="-5" dirty="0">
                <a:cs typeface="Century Schoolbook"/>
              </a:rPr>
              <a:t>But most of pyramidal fibers are unmyelinated.</a:t>
            </a:r>
          </a:p>
          <a:p>
            <a:pPr lvl="0" algn="just"/>
            <a:endParaRPr lang="en-US" sz="1600" spc="-5" dirty="0">
              <a:solidFill>
                <a:srgbClr val="FF0000"/>
              </a:solidFill>
              <a:cs typeface="Century Schoolbook"/>
            </a:endParaRPr>
          </a:p>
          <a:p>
            <a:pPr algn="just"/>
            <a:r>
              <a:rPr lang="en-US" sz="1600" spc="-5" dirty="0">
                <a:cs typeface="Century Schoolbook"/>
              </a:rPr>
              <a:t>The Betz cells fibers </a:t>
            </a:r>
            <a:r>
              <a:rPr lang="en-US" sz="1600" spc="-10" dirty="0">
                <a:cs typeface="Century Schoolbook"/>
              </a:rPr>
              <a:t>transmit </a:t>
            </a:r>
            <a:r>
              <a:rPr lang="en-US" sz="1600" spc="-5" dirty="0">
                <a:cs typeface="Century Schoolbook"/>
              </a:rPr>
              <a:t>nerve impulses to </a:t>
            </a:r>
            <a:r>
              <a:rPr lang="en-US" sz="1600" spc="-10" dirty="0">
                <a:cs typeface="Century Schoolbook"/>
              </a:rPr>
              <a:t>the spinal </a:t>
            </a:r>
            <a:r>
              <a:rPr lang="en-US" sz="1600" spc="-5" dirty="0">
                <a:cs typeface="Century Schoolbook"/>
              </a:rPr>
              <a:t>cord</a:t>
            </a:r>
            <a:r>
              <a:rPr lang="en-US" sz="1600" spc="210" dirty="0">
                <a:cs typeface="Century Schoolbook"/>
              </a:rPr>
              <a:t> </a:t>
            </a:r>
            <a:r>
              <a:rPr lang="en-US" sz="1600" spc="-5" dirty="0">
                <a:cs typeface="Century Schoolbook"/>
              </a:rPr>
              <a:t>at</a:t>
            </a:r>
            <a:r>
              <a:rPr lang="en-US" sz="1600" spc="15" dirty="0">
                <a:cs typeface="Century Schoolbook"/>
              </a:rPr>
              <a:t> </a:t>
            </a:r>
            <a:r>
              <a:rPr lang="en-US" sz="1600" spc="-5" dirty="0">
                <a:cs typeface="Century Schoolbook"/>
              </a:rPr>
              <a:t>a velocity of about </a:t>
            </a:r>
            <a:r>
              <a:rPr lang="en-US" sz="1600" spc="-5" dirty="0">
                <a:solidFill>
                  <a:schemeClr val="accent4">
                    <a:lumMod val="75000"/>
                  </a:schemeClr>
                </a:solidFill>
                <a:cs typeface="Century Schoolbook"/>
              </a:rPr>
              <a:t>70 </a:t>
            </a:r>
            <a:r>
              <a:rPr lang="en-US" sz="1600" spc="-5" dirty="0">
                <a:cs typeface="Century Schoolbook"/>
              </a:rPr>
              <a:t>m/sec, </a:t>
            </a:r>
            <a:r>
              <a:rPr lang="en-US" sz="1600" spc="-10" dirty="0">
                <a:cs typeface="Century Schoolbook"/>
              </a:rPr>
              <a:t>the </a:t>
            </a:r>
            <a:r>
              <a:rPr lang="en-US" sz="1600" spc="-5" dirty="0">
                <a:cs typeface="Century Schoolbook"/>
              </a:rPr>
              <a:t>most rapid rate of transmission of </a:t>
            </a:r>
            <a:r>
              <a:rPr lang="en-US" sz="1600" spc="-10" dirty="0">
                <a:cs typeface="Century Schoolbook"/>
              </a:rPr>
              <a:t>any </a:t>
            </a:r>
            <a:r>
              <a:rPr lang="en-US" sz="1600" spc="-5" dirty="0">
                <a:cs typeface="Century Schoolbook"/>
              </a:rPr>
              <a:t>signals from </a:t>
            </a:r>
            <a:r>
              <a:rPr lang="en-US" sz="1600" spc="-10" dirty="0">
                <a:cs typeface="Century Schoolbook"/>
              </a:rPr>
              <a:t>the brain </a:t>
            </a:r>
            <a:r>
              <a:rPr lang="en-US" sz="1600" spc="-5" dirty="0">
                <a:cs typeface="Century Schoolbook"/>
              </a:rPr>
              <a:t>to </a:t>
            </a:r>
            <a:r>
              <a:rPr lang="en-US" sz="1600" spc="-10" dirty="0">
                <a:cs typeface="Century Schoolbook"/>
              </a:rPr>
              <a:t>the </a:t>
            </a:r>
            <a:r>
              <a:rPr lang="en-US" sz="1600" spc="-5" dirty="0">
                <a:cs typeface="Century Schoolbook"/>
              </a:rPr>
              <a:t>cord.</a:t>
            </a:r>
          </a:p>
          <a:p>
            <a:pPr algn="just"/>
            <a:endParaRPr lang="en-US" sz="1600" spc="-5" dirty="0">
              <a:cs typeface="Century Schoolbook"/>
            </a:endParaRPr>
          </a:p>
          <a:p>
            <a:pPr lvl="0" algn="just"/>
            <a:r>
              <a:rPr lang="en-US" sz="1600" spc="-5" dirty="0">
                <a:cs typeface="Century Schoolbook"/>
              </a:rPr>
              <a:t>The </a:t>
            </a:r>
            <a:r>
              <a:rPr lang="en-US" sz="1600" spc="-10" dirty="0">
                <a:cs typeface="Century Schoolbook"/>
              </a:rPr>
              <a:t>axons </a:t>
            </a:r>
            <a:r>
              <a:rPr lang="en-US" sz="1600" spc="-5" dirty="0">
                <a:cs typeface="Century Schoolbook"/>
              </a:rPr>
              <a:t>from Betz cells send short collaterals </a:t>
            </a:r>
            <a:r>
              <a:rPr lang="en-US" sz="1600" spc="-10" dirty="0">
                <a:cs typeface="Century Schoolbook"/>
              </a:rPr>
              <a:t>back</a:t>
            </a:r>
            <a:r>
              <a:rPr lang="en-US" sz="1600" spc="245" dirty="0">
                <a:cs typeface="Century Schoolbook"/>
              </a:rPr>
              <a:t> </a:t>
            </a:r>
            <a:r>
              <a:rPr lang="en-US" sz="1600" spc="-5" dirty="0">
                <a:cs typeface="Century Schoolbook"/>
              </a:rPr>
              <a:t>to</a:t>
            </a:r>
            <a:r>
              <a:rPr lang="en-US" sz="1600" spc="10" dirty="0">
                <a:cs typeface="Century Schoolbook"/>
              </a:rPr>
              <a:t> </a:t>
            </a:r>
            <a:r>
              <a:rPr lang="en-US" sz="1600" spc="-10" dirty="0">
                <a:cs typeface="Century Schoolbook"/>
              </a:rPr>
              <a:t>the </a:t>
            </a:r>
            <a:r>
              <a:rPr lang="en-US" sz="1600" dirty="0">
                <a:cs typeface="Century Schoolbook"/>
              </a:rPr>
              <a:t>cortex </a:t>
            </a:r>
            <a:r>
              <a:rPr lang="en-US" sz="1600" spc="-5" dirty="0">
                <a:cs typeface="Century Schoolbook"/>
              </a:rPr>
              <a:t>itself to inhibit </a:t>
            </a:r>
            <a:r>
              <a:rPr lang="en-US" sz="1600" spc="-10" dirty="0">
                <a:cs typeface="Century Schoolbook"/>
              </a:rPr>
              <a:t>adjacent </a:t>
            </a:r>
            <a:r>
              <a:rPr lang="en-US" sz="1600" spc="-5" dirty="0">
                <a:cs typeface="Century Schoolbook"/>
              </a:rPr>
              <a:t>regions of the cortex when the Betz cells discharge, thereby “sharpening” the excitatory</a:t>
            </a:r>
            <a:r>
              <a:rPr lang="en-US" sz="1600" spc="155" dirty="0">
                <a:cs typeface="Century Schoolbook"/>
              </a:rPr>
              <a:t> </a:t>
            </a:r>
            <a:r>
              <a:rPr lang="en-US" sz="1600" dirty="0">
                <a:cs typeface="Century Schoolbook"/>
              </a:rPr>
              <a:t>signal.</a:t>
            </a:r>
            <a:endParaRPr lang="en-US" sz="1600" spc="-5" dirty="0">
              <a:cs typeface="Century Schoolbook"/>
            </a:endParaRPr>
          </a:p>
        </p:txBody>
      </p:sp>
      <p:sp>
        <p:nvSpPr>
          <p:cNvPr id="7" name="Title 1"/>
          <p:cNvSpPr>
            <a:spLocks noGrp="1"/>
          </p:cNvSpPr>
          <p:nvPr>
            <p:ph type="title"/>
          </p:nvPr>
        </p:nvSpPr>
        <p:spPr>
          <a:xfrm>
            <a:off x="609460" y="228600"/>
            <a:ext cx="10969943" cy="914400"/>
          </a:xfrm>
        </p:spPr>
        <p:txBody>
          <a:bodyPr>
            <a:normAutofit/>
          </a:bodyPr>
          <a:lstStyle/>
          <a:p>
            <a:r>
              <a:rPr lang="en-US" sz="3200" dirty="0"/>
              <a:t>Corticospinal </a:t>
            </a:r>
            <a:r>
              <a:rPr lang="en-US" sz="3200" dirty="0" smtClean="0"/>
              <a:t>(Pyramidal</a:t>
            </a:r>
            <a:r>
              <a:rPr lang="en-US" sz="3200" dirty="0"/>
              <a:t>) Tract </a:t>
            </a:r>
          </a:p>
        </p:txBody>
      </p:sp>
      <p:sp>
        <p:nvSpPr>
          <p:cNvPr id="5" name="Slide Number Placeholder 2"/>
          <p:cNvSpPr>
            <a:spLocks noGrp="1"/>
          </p:cNvSpPr>
          <p:nvPr>
            <p:ph type="sldNum" sz="quarter" idx="12"/>
          </p:nvPr>
        </p:nvSpPr>
        <p:spPr>
          <a:xfrm>
            <a:off x="816669" y="6356350"/>
            <a:ext cx="2640913" cy="365760"/>
          </a:xfrm>
        </p:spPr>
        <p:txBody>
          <a:bodyPr/>
          <a:lstStyle/>
          <a:p>
            <a:r>
              <a:rPr lang="en-US" dirty="0" smtClean="0"/>
              <a:t>12</a:t>
            </a:r>
            <a:endParaRPr lang="en-US" dirty="0"/>
          </a:p>
        </p:txBody>
      </p:sp>
    </p:spTree>
    <p:extLst>
      <p:ext uri="{BB962C8B-B14F-4D97-AF65-F5344CB8AC3E}">
        <p14:creationId xmlns:p14="http://schemas.microsoft.com/office/powerpoint/2010/main" val="36978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Corticospinal </a:t>
            </a:r>
            <a:r>
              <a:rPr lang="en-US" sz="3200" dirty="0" smtClean="0"/>
              <a:t>(Pyramidal</a:t>
            </a:r>
            <a:r>
              <a:rPr lang="en-US" sz="3200" dirty="0"/>
              <a:t>) Tract </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TextBox 3"/>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5" name="object 3"/>
          <p:cNvSpPr/>
          <p:nvPr/>
        </p:nvSpPr>
        <p:spPr>
          <a:xfrm>
            <a:off x="8254652" y="1207792"/>
            <a:ext cx="3108727" cy="5029520"/>
          </a:xfrm>
          <a:prstGeom prst="rect">
            <a:avLst/>
          </a:prstGeom>
          <a:blipFill>
            <a:blip r:embed="rId2" cstate="print"/>
            <a:stretch>
              <a:fillRect/>
            </a:stretch>
          </a:blipFill>
        </p:spPr>
        <p:txBody>
          <a:bodyPr wrap="square" lIns="0" tIns="0" rIns="0" bIns="0" rtlCol="0"/>
          <a:lstStyle/>
          <a:p>
            <a:endParaRPr/>
          </a:p>
        </p:txBody>
      </p:sp>
      <p:sp>
        <p:nvSpPr>
          <p:cNvPr id="7" name="Content Placeholder 3"/>
          <p:cNvSpPr txBox="1">
            <a:spLocks/>
          </p:cNvSpPr>
          <p:nvPr/>
        </p:nvSpPr>
        <p:spPr>
          <a:xfrm>
            <a:off x="816669" y="1614863"/>
            <a:ext cx="7213145" cy="4741487"/>
          </a:xfrm>
          <a:prstGeom prst="rect">
            <a:avLst/>
          </a:prstGeom>
        </p:spPr>
        <p:txBody>
          <a:bodyPr>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12700" algn="just">
              <a:lnSpc>
                <a:spcPct val="150000"/>
              </a:lnSpc>
            </a:pPr>
            <a:r>
              <a:rPr lang="en-US" sz="1600" dirty="0">
                <a:cs typeface="Comic Sans MS"/>
              </a:rPr>
              <a:t>These </a:t>
            </a:r>
            <a:r>
              <a:rPr lang="en-US" sz="1600" spc="-5" dirty="0">
                <a:cs typeface="Comic Sans MS"/>
              </a:rPr>
              <a:t>fibers form monosynaptic connections with  motor </a:t>
            </a:r>
            <a:r>
              <a:rPr lang="en-US" sz="1600" dirty="0">
                <a:cs typeface="Comic Sans MS"/>
              </a:rPr>
              <a:t>neurons of the spinal</a:t>
            </a:r>
            <a:r>
              <a:rPr lang="en-US" sz="1600" spc="-135" dirty="0">
                <a:cs typeface="Comic Sans MS"/>
              </a:rPr>
              <a:t> </a:t>
            </a:r>
            <a:r>
              <a:rPr lang="en-US" sz="1600" dirty="0">
                <a:cs typeface="Comic Sans MS"/>
              </a:rPr>
              <a:t>cord.</a:t>
            </a:r>
            <a:endParaRPr lang="en-US" sz="1600" spc="10" dirty="0">
              <a:solidFill>
                <a:srgbClr val="717BA2"/>
              </a:solidFill>
              <a:cs typeface="Wingdings 3"/>
            </a:endParaRPr>
          </a:p>
          <a:p>
            <a:pPr marL="12700" algn="just">
              <a:lnSpc>
                <a:spcPct val="150000"/>
              </a:lnSpc>
              <a:spcBef>
                <a:spcPts val="310"/>
              </a:spcBef>
              <a:tabLst>
                <a:tab pos="286385" algn="l"/>
              </a:tabLst>
            </a:pPr>
            <a:r>
              <a:rPr lang="en-US" sz="1600" spc="-5" dirty="0">
                <a:cs typeface="Comic Sans MS"/>
              </a:rPr>
              <a:t>But most </a:t>
            </a:r>
            <a:r>
              <a:rPr lang="en-US" sz="1600" dirty="0">
                <a:cs typeface="Comic Sans MS"/>
              </a:rPr>
              <a:t>of </a:t>
            </a:r>
            <a:r>
              <a:rPr lang="en-US" sz="1600" spc="-5" dirty="0">
                <a:cs typeface="Comic Sans MS"/>
              </a:rPr>
              <a:t>pyramidal fibers </a:t>
            </a:r>
            <a:r>
              <a:rPr lang="en-US" sz="1600" dirty="0">
                <a:cs typeface="Comic Sans MS"/>
              </a:rPr>
              <a:t>are </a:t>
            </a:r>
            <a:r>
              <a:rPr lang="en-US" sz="1600" spc="-5" dirty="0" err="1">
                <a:cs typeface="Comic Sans MS"/>
              </a:rPr>
              <a:t>unmyelinated</a:t>
            </a:r>
            <a:r>
              <a:rPr lang="en-US" sz="1600" spc="-5" dirty="0">
                <a:cs typeface="Comic Sans MS"/>
              </a:rPr>
              <a:t>.</a:t>
            </a:r>
            <a:endParaRPr lang="en-US" sz="1600" dirty="0">
              <a:cs typeface="Comic Sans MS"/>
            </a:endParaRPr>
          </a:p>
          <a:p>
            <a:pPr algn="just">
              <a:lnSpc>
                <a:spcPct val="150000"/>
              </a:lnSpc>
            </a:pPr>
            <a:r>
              <a:rPr lang="en-US" sz="1600" dirty="0">
                <a:solidFill>
                  <a:srgbClr val="0D0D0D"/>
                </a:solidFill>
                <a:cs typeface="Comic Sans MS"/>
              </a:rPr>
              <a:t>Some </a:t>
            </a:r>
            <a:r>
              <a:rPr lang="en-US" sz="1600" spc="-5" dirty="0">
                <a:solidFill>
                  <a:srgbClr val="0D0D0D"/>
                </a:solidFill>
                <a:cs typeface="Comic Sans MS"/>
              </a:rPr>
              <a:t>fibers </a:t>
            </a:r>
            <a:r>
              <a:rPr lang="en-US" sz="1600" dirty="0">
                <a:solidFill>
                  <a:srgbClr val="0D0D0D"/>
                </a:solidFill>
                <a:cs typeface="Comic Sans MS"/>
              </a:rPr>
              <a:t>cross </a:t>
            </a:r>
            <a:r>
              <a:rPr lang="en-US" sz="1600" spc="-5" dirty="0">
                <a:solidFill>
                  <a:srgbClr val="0D0D0D"/>
                </a:solidFill>
                <a:cs typeface="Comic Sans MS"/>
              </a:rPr>
              <a:t>in brainstem </a:t>
            </a:r>
            <a:r>
              <a:rPr lang="en-US" sz="1600" dirty="0" smtClean="0">
                <a:solidFill>
                  <a:srgbClr val="0D0D0D"/>
                </a:solidFill>
                <a:cs typeface="Comic Sans MS"/>
              </a:rPr>
              <a:t>to supply </a:t>
            </a:r>
            <a:r>
              <a:rPr lang="en-US" sz="1600" spc="-5" dirty="0">
                <a:solidFill>
                  <a:srgbClr val="0D0D0D"/>
                </a:solidFill>
                <a:cs typeface="Comic Sans MS"/>
              </a:rPr>
              <a:t>contralateral cranial nerve nuclei  </a:t>
            </a:r>
            <a:r>
              <a:rPr lang="en-US" sz="1600" dirty="0">
                <a:solidFill>
                  <a:srgbClr val="0D0D0D"/>
                </a:solidFill>
                <a:cs typeface="Comic Sans MS"/>
              </a:rPr>
              <a:t>constitute </a:t>
            </a:r>
            <a:r>
              <a:rPr lang="en-US" sz="1600" spc="-5" dirty="0">
                <a:solidFill>
                  <a:srgbClr val="0D0D0D"/>
                </a:solidFill>
                <a:cs typeface="Comic Sans MS"/>
              </a:rPr>
              <a:t>the Corticobulbar</a:t>
            </a:r>
            <a:r>
              <a:rPr lang="en-US" sz="1600" spc="-20" dirty="0">
                <a:solidFill>
                  <a:srgbClr val="0D0D0D"/>
                </a:solidFill>
                <a:cs typeface="Comic Sans MS"/>
              </a:rPr>
              <a:t> </a:t>
            </a:r>
            <a:r>
              <a:rPr lang="en-US" sz="1600" spc="-5" dirty="0">
                <a:solidFill>
                  <a:srgbClr val="0D0D0D"/>
                </a:solidFill>
                <a:cs typeface="Comic Sans MS"/>
              </a:rPr>
              <a:t>tract</a:t>
            </a:r>
            <a:r>
              <a:rPr lang="en-US" sz="1600" dirty="0">
                <a:solidFill>
                  <a:srgbClr val="0D0D0D"/>
                </a:solidFill>
                <a:cs typeface="Comic Sans MS"/>
              </a:rPr>
              <a:t>.</a:t>
            </a:r>
            <a:endParaRPr lang="en-US" sz="1600" dirty="0">
              <a:cs typeface="Comic Sans MS"/>
            </a:endParaRPr>
          </a:p>
          <a:p>
            <a:pPr marL="12700" algn="just">
              <a:lnSpc>
                <a:spcPct val="150000"/>
              </a:lnSpc>
              <a:spcBef>
                <a:spcPts val="120"/>
              </a:spcBef>
              <a:tabLst>
                <a:tab pos="286385" algn="l"/>
                <a:tab pos="1906905" algn="l"/>
              </a:tabLst>
            </a:pPr>
            <a:r>
              <a:rPr lang="en-US" sz="1600" dirty="0">
                <a:solidFill>
                  <a:srgbClr val="0D0D0D"/>
                </a:solidFill>
                <a:cs typeface="Comic Sans MS"/>
              </a:rPr>
              <a:t>In</a:t>
            </a:r>
            <a:r>
              <a:rPr lang="en-US" sz="1600" spc="-10" dirty="0">
                <a:solidFill>
                  <a:srgbClr val="0D0D0D"/>
                </a:solidFill>
                <a:cs typeface="Comic Sans MS"/>
              </a:rPr>
              <a:t> </a:t>
            </a:r>
            <a:r>
              <a:rPr lang="en-US" sz="1600" dirty="0">
                <a:solidFill>
                  <a:srgbClr val="0D0D0D"/>
                </a:solidFill>
                <a:cs typeface="Comic Sans MS"/>
              </a:rPr>
              <a:t>the</a:t>
            </a:r>
            <a:r>
              <a:rPr lang="en-US" sz="1600" spc="-10" dirty="0">
                <a:solidFill>
                  <a:srgbClr val="0D0D0D"/>
                </a:solidFill>
                <a:cs typeface="Comic Sans MS"/>
              </a:rPr>
              <a:t> </a:t>
            </a:r>
            <a:r>
              <a:rPr lang="en-US" sz="1600" dirty="0">
                <a:solidFill>
                  <a:srgbClr val="0D0D0D"/>
                </a:solidFill>
                <a:cs typeface="Comic Sans MS"/>
              </a:rPr>
              <a:t>lower </a:t>
            </a:r>
            <a:r>
              <a:rPr lang="en-US" sz="1600" spc="-5" dirty="0">
                <a:solidFill>
                  <a:srgbClr val="0D0D0D"/>
                </a:solidFill>
                <a:cs typeface="Comic Sans MS"/>
              </a:rPr>
              <a:t>medulla</a:t>
            </a:r>
            <a:r>
              <a:rPr lang="en-US" sz="1600" dirty="0">
                <a:cs typeface="Comic Sans MS"/>
              </a:rPr>
              <a:t> </a:t>
            </a:r>
            <a:r>
              <a:rPr lang="en-US" sz="1600" spc="-5" dirty="0">
                <a:solidFill>
                  <a:srgbClr val="0D0D0D"/>
                </a:solidFill>
                <a:cs typeface="Comic Sans MS"/>
              </a:rPr>
              <a:t>around </a:t>
            </a:r>
            <a:r>
              <a:rPr lang="en-US" sz="1600" dirty="0">
                <a:solidFill>
                  <a:schemeClr val="accent4">
                    <a:lumMod val="75000"/>
                  </a:schemeClr>
                </a:solidFill>
                <a:cs typeface="Comic Sans MS"/>
              </a:rPr>
              <a:t>80% </a:t>
            </a:r>
            <a:r>
              <a:rPr lang="en-US" sz="1600" dirty="0">
                <a:solidFill>
                  <a:srgbClr val="0D0D0D"/>
                </a:solidFill>
                <a:cs typeface="Comic Sans MS"/>
              </a:rPr>
              <a:t>of </a:t>
            </a:r>
            <a:r>
              <a:rPr lang="en-US" sz="1600" spc="-5" dirty="0">
                <a:solidFill>
                  <a:srgbClr val="0D0D0D"/>
                </a:solidFill>
                <a:cs typeface="Comic Sans MS"/>
              </a:rPr>
              <a:t>the </a:t>
            </a:r>
            <a:r>
              <a:rPr lang="en-US" sz="1600" spc="-5" dirty="0" err="1">
                <a:solidFill>
                  <a:srgbClr val="0D0D0D"/>
                </a:solidFill>
                <a:cs typeface="Comic Sans MS"/>
              </a:rPr>
              <a:t>fibres</a:t>
            </a:r>
            <a:r>
              <a:rPr lang="en-US" sz="1600" spc="-5" dirty="0">
                <a:solidFill>
                  <a:srgbClr val="0D0D0D"/>
                </a:solidFill>
                <a:cs typeface="Comic Sans MS"/>
              </a:rPr>
              <a:t> </a:t>
            </a:r>
            <a:r>
              <a:rPr lang="en-US" sz="1600" dirty="0">
                <a:solidFill>
                  <a:srgbClr val="0D0D0D"/>
                </a:solidFill>
                <a:cs typeface="Comic Sans MS"/>
              </a:rPr>
              <a:t>cross </a:t>
            </a:r>
            <a:r>
              <a:rPr lang="en-US" sz="1600" spc="-5" dirty="0">
                <a:solidFill>
                  <a:srgbClr val="0D0D0D"/>
                </a:solidFill>
                <a:cs typeface="Comic Sans MS"/>
              </a:rPr>
              <a:t>to the </a:t>
            </a:r>
            <a:r>
              <a:rPr lang="en-US" sz="1600" dirty="0">
                <a:solidFill>
                  <a:srgbClr val="0D0D0D"/>
                </a:solidFill>
                <a:cs typeface="Comic Sans MS"/>
              </a:rPr>
              <a:t>opposite</a:t>
            </a:r>
            <a:r>
              <a:rPr lang="en-US" sz="1600" spc="-75" dirty="0">
                <a:solidFill>
                  <a:srgbClr val="0D0D0D"/>
                </a:solidFill>
                <a:cs typeface="Comic Sans MS"/>
              </a:rPr>
              <a:t> </a:t>
            </a:r>
            <a:r>
              <a:rPr lang="en-US" sz="1600" spc="-5" dirty="0">
                <a:solidFill>
                  <a:srgbClr val="0D0D0D"/>
                </a:solidFill>
                <a:cs typeface="Comic Sans MS"/>
              </a:rPr>
              <a:t>side,</a:t>
            </a:r>
            <a:r>
              <a:rPr lang="en-US" sz="1600" dirty="0">
                <a:cs typeface="Comic Sans MS"/>
              </a:rPr>
              <a:t> </a:t>
            </a:r>
            <a:r>
              <a:rPr lang="en-US" sz="1600" spc="-5" dirty="0">
                <a:solidFill>
                  <a:srgbClr val="0D0D0D"/>
                </a:solidFill>
                <a:cs typeface="Comic Sans MS"/>
              </a:rPr>
              <a:t>and descend in the lateral </a:t>
            </a:r>
            <a:r>
              <a:rPr lang="en-US" sz="1600" dirty="0">
                <a:solidFill>
                  <a:srgbClr val="0D0D0D"/>
                </a:solidFill>
                <a:cs typeface="Comic Sans MS"/>
              </a:rPr>
              <a:t>column of </a:t>
            </a:r>
            <a:r>
              <a:rPr lang="en-US" sz="1600" spc="-5" dirty="0">
                <a:solidFill>
                  <a:srgbClr val="0D0D0D"/>
                </a:solidFill>
                <a:cs typeface="Comic Sans MS"/>
              </a:rPr>
              <a:t>spinal </a:t>
            </a:r>
            <a:r>
              <a:rPr lang="en-US" sz="1600" dirty="0">
                <a:solidFill>
                  <a:srgbClr val="0D0D0D"/>
                </a:solidFill>
                <a:cs typeface="Comic Sans MS"/>
              </a:rPr>
              <a:t>cord </a:t>
            </a:r>
            <a:r>
              <a:rPr lang="en-US" sz="1600" spc="-5" dirty="0">
                <a:solidFill>
                  <a:srgbClr val="0D0D0D"/>
                </a:solidFill>
                <a:cs typeface="Comic Sans MS"/>
              </a:rPr>
              <a:t>as </a:t>
            </a:r>
            <a:r>
              <a:rPr lang="en-US" sz="1600" dirty="0">
                <a:solidFill>
                  <a:srgbClr val="0D0D0D"/>
                </a:solidFill>
                <a:cs typeface="Comic Sans MS"/>
              </a:rPr>
              <a:t>the </a:t>
            </a:r>
            <a:r>
              <a:rPr lang="en-US" sz="1600" spc="-5" dirty="0">
                <a:solidFill>
                  <a:srgbClr val="0D0D0D"/>
                </a:solidFill>
                <a:cs typeface="Comic Sans MS"/>
              </a:rPr>
              <a:t>Lateral </a:t>
            </a:r>
            <a:r>
              <a:rPr lang="en-US" sz="1600" dirty="0">
                <a:solidFill>
                  <a:srgbClr val="0D0D0D"/>
                </a:solidFill>
                <a:cs typeface="Comic Sans MS"/>
              </a:rPr>
              <a:t>Corticospinal  Tract.</a:t>
            </a:r>
            <a:endParaRPr lang="en-US" sz="1600" dirty="0">
              <a:cs typeface="Comic Sans MS"/>
            </a:endParaRPr>
          </a:p>
          <a:p>
            <a:pPr marL="12700" algn="just">
              <a:lnSpc>
                <a:spcPct val="150000"/>
              </a:lnSpc>
              <a:spcBef>
                <a:spcPts val="120"/>
              </a:spcBef>
              <a:tabLst>
                <a:tab pos="286385" algn="l"/>
              </a:tabLst>
            </a:pPr>
            <a:r>
              <a:rPr lang="en-US" sz="1600" spc="-5" dirty="0">
                <a:solidFill>
                  <a:srgbClr val="0D0D0D"/>
                </a:solidFill>
                <a:cs typeface="Comic Sans MS"/>
              </a:rPr>
              <a:t>They synapse </a:t>
            </a:r>
            <a:r>
              <a:rPr lang="en-US" sz="1600" dirty="0">
                <a:solidFill>
                  <a:srgbClr val="0D0D0D"/>
                </a:solidFill>
                <a:cs typeface="Comic Sans MS"/>
              </a:rPr>
              <a:t>on</a:t>
            </a:r>
            <a:r>
              <a:rPr lang="en-US" sz="1600" spc="-30" dirty="0">
                <a:solidFill>
                  <a:srgbClr val="0D0D0D"/>
                </a:solidFill>
                <a:cs typeface="Comic Sans MS"/>
              </a:rPr>
              <a:t> </a:t>
            </a:r>
            <a:r>
              <a:rPr lang="en-US" sz="1600" spc="-5" dirty="0">
                <a:solidFill>
                  <a:srgbClr val="0D0D0D"/>
                </a:solidFill>
                <a:cs typeface="Comic Sans MS"/>
              </a:rPr>
              <a:t>the</a:t>
            </a:r>
            <a:r>
              <a:rPr lang="en-US" sz="1600" dirty="0">
                <a:cs typeface="Comic Sans MS"/>
              </a:rPr>
              <a:t> </a:t>
            </a:r>
            <a:r>
              <a:rPr lang="en-US" sz="1600" spc="-5" dirty="0">
                <a:solidFill>
                  <a:srgbClr val="0D0D0D"/>
                </a:solidFill>
                <a:cs typeface="Comic Sans MS"/>
              </a:rPr>
              <a:t>contralateral spinal </a:t>
            </a:r>
            <a:r>
              <a:rPr lang="en-US" sz="1600" dirty="0">
                <a:solidFill>
                  <a:srgbClr val="0D0D0D"/>
                </a:solidFill>
                <a:cs typeface="Comic Sans MS"/>
              </a:rPr>
              <a:t>motor neurons, or on</a:t>
            </a:r>
            <a:r>
              <a:rPr lang="en-US" sz="1600" spc="-60" dirty="0">
                <a:solidFill>
                  <a:srgbClr val="0D0D0D"/>
                </a:solidFill>
                <a:cs typeface="Comic Sans MS"/>
              </a:rPr>
              <a:t> </a:t>
            </a:r>
            <a:r>
              <a:rPr lang="en-US" sz="1600" spc="-5" dirty="0">
                <a:solidFill>
                  <a:srgbClr val="0D0D0D"/>
                </a:solidFill>
                <a:cs typeface="Comic Sans MS"/>
              </a:rPr>
              <a:t>interneurons.</a:t>
            </a:r>
          </a:p>
          <a:p>
            <a:pPr marL="12700" algn="just">
              <a:lnSpc>
                <a:spcPct val="150000"/>
              </a:lnSpc>
              <a:spcBef>
                <a:spcPts val="120"/>
              </a:spcBef>
              <a:tabLst>
                <a:tab pos="286385" algn="l"/>
              </a:tabLst>
            </a:pPr>
            <a:r>
              <a:rPr lang="en-US" sz="1600" dirty="0">
                <a:solidFill>
                  <a:srgbClr val="FF0000"/>
                </a:solidFill>
                <a:cs typeface="Comic Sans MS"/>
              </a:rPr>
              <a:t>These </a:t>
            </a:r>
            <a:r>
              <a:rPr lang="en-US" sz="1600" spc="-5" dirty="0">
                <a:solidFill>
                  <a:srgbClr val="FF0000"/>
                </a:solidFill>
                <a:cs typeface="Comic Sans MS"/>
              </a:rPr>
              <a:t>fibers </a:t>
            </a:r>
            <a:r>
              <a:rPr lang="en-US" sz="1600" dirty="0">
                <a:solidFill>
                  <a:srgbClr val="FF0000"/>
                </a:solidFill>
                <a:cs typeface="Comic Sans MS"/>
              </a:rPr>
              <a:t>controls</a:t>
            </a:r>
            <a:r>
              <a:rPr lang="en-US" sz="1600" spc="-55" dirty="0">
                <a:solidFill>
                  <a:srgbClr val="FF0000"/>
                </a:solidFill>
                <a:cs typeface="Comic Sans MS"/>
              </a:rPr>
              <a:t> </a:t>
            </a:r>
            <a:r>
              <a:rPr lang="en-US" sz="1600" spc="-5" dirty="0">
                <a:solidFill>
                  <a:srgbClr val="FF0000"/>
                </a:solidFill>
                <a:cs typeface="Comic Sans MS"/>
              </a:rPr>
              <a:t>and</a:t>
            </a:r>
            <a:r>
              <a:rPr lang="en-US" sz="1600" spc="-15" dirty="0">
                <a:solidFill>
                  <a:srgbClr val="FF0000"/>
                </a:solidFill>
                <a:cs typeface="Comic Sans MS"/>
              </a:rPr>
              <a:t> </a:t>
            </a:r>
            <a:r>
              <a:rPr lang="en-US" sz="1600" spc="-5" dirty="0">
                <a:solidFill>
                  <a:srgbClr val="FF0000"/>
                </a:solidFill>
                <a:cs typeface="Comic Sans MS"/>
              </a:rPr>
              <a:t>initiates  fine discrete skilled </a:t>
            </a:r>
            <a:r>
              <a:rPr lang="en-US" sz="1600" dirty="0">
                <a:solidFill>
                  <a:srgbClr val="FF0000"/>
                </a:solidFill>
                <a:cs typeface="Comic Sans MS"/>
              </a:rPr>
              <a:t>movement of  </a:t>
            </a:r>
            <a:r>
              <a:rPr lang="en-US" sz="1600" spc="-5" dirty="0">
                <a:solidFill>
                  <a:srgbClr val="FF0000"/>
                </a:solidFill>
                <a:cs typeface="Comic Sans MS"/>
              </a:rPr>
              <a:t>fingers and</a:t>
            </a:r>
            <a:r>
              <a:rPr lang="en-US" sz="1600" spc="-65" dirty="0">
                <a:solidFill>
                  <a:srgbClr val="FF0000"/>
                </a:solidFill>
                <a:cs typeface="Comic Sans MS"/>
              </a:rPr>
              <a:t> </a:t>
            </a:r>
            <a:r>
              <a:rPr lang="en-US" sz="1600" spc="-5" dirty="0">
                <a:solidFill>
                  <a:srgbClr val="FF0000"/>
                </a:solidFill>
                <a:cs typeface="Comic Sans MS"/>
              </a:rPr>
              <a:t>hands</a:t>
            </a:r>
            <a:r>
              <a:rPr lang="en-US" sz="1600" spc="-5" dirty="0">
                <a:cs typeface="Comic Sans MS"/>
              </a:rPr>
              <a:t>.</a:t>
            </a:r>
            <a:endParaRPr lang="en-US" sz="1600" dirty="0">
              <a:cs typeface="Comic Sans MS"/>
            </a:endParaRPr>
          </a:p>
          <a:p>
            <a:pPr algn="just">
              <a:lnSpc>
                <a:spcPct val="150000"/>
              </a:lnSpc>
            </a:pPr>
            <a:endParaRPr lang="en-US" sz="1600" spc="-5" dirty="0">
              <a:cs typeface="Century Schoolbook"/>
            </a:endParaRPr>
          </a:p>
        </p:txBody>
      </p:sp>
    </p:spTree>
    <p:extLst>
      <p:ext uri="{BB962C8B-B14F-4D97-AF65-F5344CB8AC3E}">
        <p14:creationId xmlns:p14="http://schemas.microsoft.com/office/powerpoint/2010/main" val="180194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Corticospinal </a:t>
            </a:r>
            <a:r>
              <a:rPr lang="en-US" sz="3200" dirty="0" smtClean="0"/>
              <a:t>(Pyramidal</a:t>
            </a:r>
            <a:r>
              <a:rPr lang="en-US" sz="3200" dirty="0"/>
              <a:t>) Tract </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object 2"/>
          <p:cNvSpPr/>
          <p:nvPr/>
        </p:nvSpPr>
        <p:spPr>
          <a:xfrm>
            <a:off x="612600" y="1211987"/>
            <a:ext cx="3993879" cy="5040560"/>
          </a:xfrm>
          <a:prstGeom prst="rect">
            <a:avLst/>
          </a:prstGeom>
          <a:blipFill>
            <a:blip r:embed="rId2" cstate="print"/>
            <a:stretch>
              <a:fillRect/>
            </a:stretch>
          </a:blipFill>
        </p:spPr>
        <p:txBody>
          <a:bodyPr wrap="square" lIns="0" tIns="0" rIns="0" bIns="0" rtlCol="0"/>
          <a:lstStyle/>
          <a:p>
            <a:endParaRPr/>
          </a:p>
        </p:txBody>
      </p:sp>
      <p:sp>
        <p:nvSpPr>
          <p:cNvPr id="6" name="object 3"/>
          <p:cNvSpPr/>
          <p:nvPr/>
        </p:nvSpPr>
        <p:spPr>
          <a:xfrm>
            <a:off x="5007571" y="1211987"/>
            <a:ext cx="3103064" cy="5040560"/>
          </a:xfrm>
          <a:prstGeom prst="rect">
            <a:avLst/>
          </a:prstGeom>
          <a:blipFill>
            <a:blip r:embed="rId3" cstate="print"/>
            <a:srcRect/>
            <a:stretch>
              <a:fillRect r="-38514"/>
            </a:stretch>
          </a:blipFill>
        </p:spPr>
        <p:txBody>
          <a:bodyPr wrap="square" lIns="0" tIns="0" rIns="0" bIns="0" rtlCol="0"/>
          <a:lstStyle/>
          <a:p>
            <a:endParaRPr/>
          </a:p>
        </p:txBody>
      </p:sp>
      <p:sp>
        <p:nvSpPr>
          <p:cNvPr id="8" name="object 2"/>
          <p:cNvSpPr/>
          <p:nvPr/>
        </p:nvSpPr>
        <p:spPr>
          <a:xfrm>
            <a:off x="8110635" y="1196752"/>
            <a:ext cx="3468767" cy="504056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1460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Corticospinal </a:t>
            </a:r>
            <a:r>
              <a:rPr lang="en-US" sz="3200" dirty="0" smtClean="0"/>
              <a:t>(Pyramidal</a:t>
            </a:r>
            <a:r>
              <a:rPr lang="en-US" sz="3200" dirty="0"/>
              <a:t>) Tract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grpSp>
        <p:nvGrpSpPr>
          <p:cNvPr id="5" name="Group 4"/>
          <p:cNvGrpSpPr/>
          <p:nvPr/>
        </p:nvGrpSpPr>
        <p:grpSpPr>
          <a:xfrm>
            <a:off x="938175" y="1295400"/>
            <a:ext cx="9881164" cy="4356224"/>
            <a:chOff x="971524" y="4731046"/>
            <a:chExt cx="4998990" cy="2292625"/>
          </a:xfrm>
        </p:grpSpPr>
        <p:sp>
          <p:nvSpPr>
            <p:cNvPr id="6" name="Rounded Rectangle 5"/>
            <p:cNvSpPr/>
            <p:nvPr/>
          </p:nvSpPr>
          <p:spPr>
            <a:xfrm>
              <a:off x="971524" y="5441013"/>
              <a:ext cx="924294" cy="705365"/>
            </a:xfrm>
            <a:prstGeom prst="roundRect">
              <a:avLst/>
            </a:prstGeom>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spcBef>
                  <a:spcPts val="667"/>
                </a:spcBef>
              </a:pPr>
              <a:r>
                <a:rPr lang="en-US" sz="1600" spc="-5" dirty="0">
                  <a:solidFill>
                    <a:schemeClr val="bg1"/>
                  </a:solidFill>
                  <a:cs typeface="Times New Roman"/>
                </a:rPr>
                <a:t>In the </a:t>
              </a:r>
              <a:r>
                <a:rPr lang="en-US" sz="1600" dirty="0">
                  <a:solidFill>
                    <a:schemeClr val="bg1"/>
                  </a:solidFill>
                  <a:cs typeface="Times New Roman"/>
                </a:rPr>
                <a:t>brain stem midbrain, </a:t>
              </a:r>
              <a:r>
                <a:rPr lang="en-US" sz="1600" spc="-5" dirty="0">
                  <a:solidFill>
                    <a:schemeClr val="bg1"/>
                  </a:solidFill>
                  <a:cs typeface="Times New Roman"/>
                </a:rPr>
                <a:t>pons </a:t>
              </a:r>
              <a:r>
                <a:rPr lang="en-US" sz="1600" dirty="0">
                  <a:solidFill>
                    <a:schemeClr val="bg1"/>
                  </a:solidFill>
                  <a:cs typeface="Times New Roman"/>
                </a:rPr>
                <a:t>&amp; medulla </a:t>
              </a:r>
              <a:r>
                <a:rPr lang="en-US" sz="1600" spc="-5" dirty="0">
                  <a:solidFill>
                    <a:schemeClr val="bg1"/>
                  </a:solidFill>
                  <a:cs typeface="Times New Roman"/>
                </a:rPr>
                <a:t>oblongata</a:t>
              </a:r>
              <a:endParaRPr lang="en-US" sz="1600" dirty="0">
                <a:solidFill>
                  <a:schemeClr val="bg1"/>
                </a:solidFill>
              </a:endParaRPr>
            </a:p>
          </p:txBody>
        </p:sp>
        <p:sp>
          <p:nvSpPr>
            <p:cNvPr id="7" name="Left Brace 6"/>
            <p:cNvSpPr/>
            <p:nvPr/>
          </p:nvSpPr>
          <p:spPr>
            <a:xfrm>
              <a:off x="1929946" y="5169238"/>
              <a:ext cx="166481" cy="1352415"/>
            </a:xfrm>
            <a:prstGeom prst="leftBrace">
              <a:avLst>
                <a:gd name="adj1" fmla="val 8333"/>
                <a:gd name="adj2" fmla="val 5117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8" name="Rounded Rectangle 7"/>
            <p:cNvSpPr/>
            <p:nvPr/>
          </p:nvSpPr>
          <p:spPr>
            <a:xfrm>
              <a:off x="2184864" y="6146380"/>
              <a:ext cx="1644592" cy="87729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600" dirty="0">
                  <a:solidFill>
                    <a:schemeClr val="accent2">
                      <a:lumMod val="75000"/>
                    </a:schemeClr>
                  </a:solidFill>
                  <a:cs typeface="Times New Roman"/>
                </a:rPr>
                <a:t>2) Corticospinal tracts (pyramidal) </a:t>
              </a:r>
            </a:p>
            <a:p>
              <a:pPr lvl="0"/>
              <a:r>
                <a:rPr lang="en-US" sz="1400" dirty="0">
                  <a:solidFill>
                    <a:schemeClr val="tx1"/>
                  </a:solidFill>
                  <a:cs typeface="Times New Roman"/>
                </a:rPr>
                <a:t>- Descends through the midbrain and pons, Then in the lower medulla</a:t>
              </a:r>
            </a:p>
            <a:p>
              <a:pPr lvl="0"/>
              <a:r>
                <a:rPr lang="en-US" sz="1400" dirty="0">
                  <a:solidFill>
                    <a:schemeClr val="tx1"/>
                  </a:solidFill>
                  <a:cs typeface="Times New Roman"/>
                </a:rPr>
                <a:t>oblongata the fibers form pyramids so called pyramidal tract</a:t>
              </a:r>
            </a:p>
            <a:p>
              <a:pPr lvl="0"/>
              <a:endParaRPr lang="en-US" sz="1400" dirty="0">
                <a:solidFill>
                  <a:schemeClr val="tx1"/>
                </a:solidFill>
                <a:cs typeface="Times New Roman"/>
              </a:endParaRPr>
            </a:p>
            <a:p>
              <a:pPr lvl="0"/>
              <a:r>
                <a:rPr lang="en-US" sz="1400" dirty="0">
                  <a:solidFill>
                    <a:schemeClr val="accent2">
                      <a:lumMod val="75000"/>
                    </a:schemeClr>
                  </a:solidFill>
                  <a:cs typeface="Times New Roman"/>
                </a:rPr>
                <a:t>- Divide</a:t>
              </a:r>
              <a:r>
                <a:rPr lang="en-US" sz="1400" spc="-100" dirty="0">
                  <a:solidFill>
                    <a:schemeClr val="accent2">
                      <a:lumMod val="75000"/>
                    </a:schemeClr>
                  </a:solidFill>
                  <a:cs typeface="Times New Roman"/>
                </a:rPr>
                <a:t> </a:t>
              </a:r>
              <a:r>
                <a:rPr lang="en-US" sz="1400" dirty="0">
                  <a:solidFill>
                    <a:schemeClr val="accent2">
                      <a:lumMod val="75000"/>
                    </a:schemeClr>
                  </a:solidFill>
                  <a:cs typeface="Times New Roman"/>
                </a:rPr>
                <a:t>into:</a:t>
              </a:r>
              <a:endParaRPr lang="en-US" sz="1400" dirty="0">
                <a:solidFill>
                  <a:schemeClr val="accent2">
                    <a:lumMod val="75000"/>
                  </a:schemeClr>
                </a:solidFill>
              </a:endParaRPr>
            </a:p>
          </p:txBody>
        </p:sp>
        <p:sp>
          <p:nvSpPr>
            <p:cNvPr id="9" name="Rounded Rectangle 8"/>
            <p:cNvSpPr/>
            <p:nvPr/>
          </p:nvSpPr>
          <p:spPr>
            <a:xfrm>
              <a:off x="2184864" y="4731046"/>
              <a:ext cx="1644591" cy="111275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buAutoNum type="arabicParenR"/>
              </a:pPr>
              <a:r>
                <a:rPr lang="en-US" sz="1600" dirty="0">
                  <a:solidFill>
                    <a:schemeClr val="accent2">
                      <a:lumMod val="75000"/>
                    </a:schemeClr>
                  </a:solidFill>
                  <a:cs typeface="Times New Roman"/>
                </a:rPr>
                <a:t>Corticobulbar</a:t>
              </a:r>
              <a:r>
                <a:rPr lang="en-US" sz="1600" spc="-60" dirty="0">
                  <a:solidFill>
                    <a:schemeClr val="accent2">
                      <a:lumMod val="75000"/>
                    </a:schemeClr>
                  </a:solidFill>
                  <a:cs typeface="Times New Roman"/>
                </a:rPr>
                <a:t> </a:t>
              </a:r>
              <a:r>
                <a:rPr lang="en-US" sz="1600" dirty="0">
                  <a:solidFill>
                    <a:schemeClr val="accent2">
                      <a:lumMod val="75000"/>
                    </a:schemeClr>
                  </a:solidFill>
                  <a:cs typeface="Times New Roman"/>
                </a:rPr>
                <a:t>tract</a:t>
              </a:r>
            </a:p>
            <a:p>
              <a:pPr lvl="0"/>
              <a:r>
                <a:rPr lang="en-US" sz="1400" dirty="0">
                  <a:solidFill>
                    <a:schemeClr val="tx1"/>
                  </a:solidFill>
                  <a:cs typeface="Times New Roman"/>
                </a:rPr>
                <a:t>- Terminates on cranial nerve nuclei of opposite side, decussating just before they reach their target nuclei</a:t>
              </a:r>
            </a:p>
            <a:p>
              <a:pPr lvl="0"/>
              <a:endParaRPr lang="en-US" sz="1400" dirty="0">
                <a:solidFill>
                  <a:schemeClr val="tx1"/>
                </a:solidFill>
                <a:cs typeface="Times New Roman"/>
              </a:endParaRPr>
            </a:p>
            <a:p>
              <a:pPr lvl="0"/>
              <a:r>
                <a:rPr lang="en-US" sz="1400" dirty="0">
                  <a:solidFill>
                    <a:schemeClr val="tx1"/>
                  </a:solidFill>
                  <a:cs typeface="Times New Roman"/>
                </a:rPr>
                <a:t>- The Corticobulbar tract carries</a:t>
              </a:r>
            </a:p>
            <a:p>
              <a:pPr lvl="0"/>
              <a:r>
                <a:rPr lang="en-US" sz="1400" dirty="0">
                  <a:solidFill>
                    <a:schemeClr val="tx1"/>
                  </a:solidFill>
                  <a:cs typeface="Times New Roman"/>
                </a:rPr>
                <a:t>information to motor neurons of the cranial nerve nuclei</a:t>
              </a:r>
              <a:endParaRPr lang="en-US" sz="1400" dirty="0">
                <a:solidFill>
                  <a:schemeClr val="tx1"/>
                </a:solidFill>
              </a:endParaRPr>
            </a:p>
          </p:txBody>
        </p:sp>
        <p:sp>
          <p:nvSpPr>
            <p:cNvPr id="10" name="Left Brace 9"/>
            <p:cNvSpPr/>
            <p:nvPr/>
          </p:nvSpPr>
          <p:spPr>
            <a:xfrm>
              <a:off x="3863585" y="6406326"/>
              <a:ext cx="244001" cy="357133"/>
            </a:xfrm>
            <a:prstGeom prst="leftBrac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2" name="Rounded Rectangle 11"/>
            <p:cNvSpPr/>
            <p:nvPr/>
          </p:nvSpPr>
          <p:spPr>
            <a:xfrm>
              <a:off x="4141714" y="6291000"/>
              <a:ext cx="1828800" cy="23065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a:solidFill>
                    <a:schemeClr val="bg2">
                      <a:lumMod val="75000"/>
                    </a:schemeClr>
                  </a:solidFill>
                </a:rPr>
                <a:t>Lateral Corticospinal tract</a:t>
              </a:r>
            </a:p>
          </p:txBody>
        </p:sp>
        <p:sp>
          <p:nvSpPr>
            <p:cNvPr id="13" name="Rounded Rectangle 12"/>
            <p:cNvSpPr/>
            <p:nvPr/>
          </p:nvSpPr>
          <p:spPr>
            <a:xfrm>
              <a:off x="4141713" y="6611615"/>
              <a:ext cx="1828801" cy="24440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67"/>
                </a:spcBef>
              </a:pPr>
              <a:r>
                <a:rPr lang="en-US" sz="1600" dirty="0">
                  <a:solidFill>
                    <a:schemeClr val="bg2">
                      <a:lumMod val="75000"/>
                    </a:schemeClr>
                  </a:solidFill>
                </a:rPr>
                <a:t>Ventral (Anterior) Corticospinal tract</a:t>
              </a:r>
            </a:p>
          </p:txBody>
        </p:sp>
      </p:grpSp>
      <p:sp>
        <p:nvSpPr>
          <p:cNvPr id="17" name="TextBox 16"/>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4" name="Rectangle 3"/>
          <p:cNvSpPr/>
          <p:nvPr/>
        </p:nvSpPr>
        <p:spPr>
          <a:xfrm>
            <a:off x="477788" y="5696641"/>
            <a:ext cx="8974887" cy="769441"/>
          </a:xfrm>
          <a:prstGeom prst="rect">
            <a:avLst/>
          </a:prstGeom>
        </p:spPr>
        <p:txBody>
          <a:bodyPr wrap="square">
            <a:spAutoFit/>
          </a:bodyPr>
          <a:lstStyle/>
          <a:p>
            <a:r>
              <a:rPr lang="en-US" sz="1100" dirty="0">
                <a:solidFill>
                  <a:srgbClr val="00B050"/>
                </a:solidFill>
              </a:rPr>
              <a:t>- Corticospinal tract descend to lower medulla oblongata, the fibers collect together </a:t>
            </a:r>
            <a:r>
              <a:rPr lang="ar-SA" sz="1100" dirty="0">
                <a:solidFill>
                  <a:srgbClr val="00B050"/>
                </a:solidFill>
              </a:rPr>
              <a:t>تجمع</a:t>
            </a:r>
            <a:r>
              <a:rPr lang="en-US" sz="1100" dirty="0">
                <a:solidFill>
                  <a:srgbClr val="00B050"/>
                </a:solidFill>
              </a:rPr>
              <a:t>like pyramid that’s why we call it pyramidal tract.</a:t>
            </a:r>
          </a:p>
          <a:p>
            <a:r>
              <a:rPr lang="en-US" sz="1100" dirty="0">
                <a:solidFill>
                  <a:srgbClr val="00B050"/>
                </a:solidFill>
              </a:rPr>
              <a:t>- The corticobulbar tract ends in opposite side (crosses) on AHC of brain stem (cranial nerve nuclei).</a:t>
            </a:r>
          </a:p>
          <a:p>
            <a:r>
              <a:rPr lang="en-US" sz="1100" dirty="0">
                <a:solidFill>
                  <a:srgbClr val="00B050"/>
                </a:solidFill>
              </a:rPr>
              <a:t>- Bulbar = brain stem that innervate head and neck</a:t>
            </a:r>
          </a:p>
          <a:p>
            <a:endParaRPr lang="en-US" sz="1100" dirty="0">
              <a:solidFill>
                <a:srgbClr val="00B050"/>
              </a:solidFill>
            </a:endParaRPr>
          </a:p>
        </p:txBody>
      </p:sp>
    </p:spTree>
    <p:extLst>
      <p:ext uri="{BB962C8B-B14F-4D97-AF65-F5344CB8AC3E}">
        <p14:creationId xmlns:p14="http://schemas.microsoft.com/office/powerpoint/2010/main" val="77573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500308" y="124968"/>
            <a:ext cx="406907" cy="51358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061964" y="1295400"/>
            <a:ext cx="7920880" cy="31226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34925" rIns="0" bIns="0" rtlCol="0" anchor="t">
            <a:spAutoFit/>
          </a:bodyPr>
          <a:lstStyle/>
          <a:p>
            <a:pPr marL="167640" algn="ctr">
              <a:spcBef>
                <a:spcPts val="275"/>
              </a:spcBef>
            </a:pPr>
            <a:r>
              <a:rPr lang="en-US" sz="1800" spc="-5" dirty="0">
                <a:solidFill>
                  <a:schemeClr val="tx1"/>
                </a:solidFill>
                <a:cs typeface="Comic Sans MS"/>
              </a:rPr>
              <a:t>F</a:t>
            </a:r>
            <a:r>
              <a:rPr sz="1800" spc="-5" dirty="0">
                <a:solidFill>
                  <a:schemeClr val="tx1"/>
                </a:solidFill>
                <a:cs typeface="Comic Sans MS"/>
              </a:rPr>
              <a:t>ibers </a:t>
            </a:r>
            <a:r>
              <a:rPr sz="1800" dirty="0">
                <a:solidFill>
                  <a:schemeClr val="tx1"/>
                </a:solidFill>
                <a:cs typeface="Comic Sans MS"/>
              </a:rPr>
              <a:t>of </a:t>
            </a:r>
            <a:r>
              <a:rPr sz="1800" spc="-5" dirty="0">
                <a:solidFill>
                  <a:schemeClr val="tx1"/>
                </a:solidFill>
                <a:cs typeface="Comic Sans MS"/>
              </a:rPr>
              <a:t>the </a:t>
            </a:r>
            <a:r>
              <a:rPr sz="1800" dirty="0">
                <a:solidFill>
                  <a:schemeClr val="tx1"/>
                </a:solidFill>
                <a:cs typeface="Comic Sans MS"/>
              </a:rPr>
              <a:t>CBS </a:t>
            </a:r>
            <a:r>
              <a:rPr sz="1800" spc="-5" dirty="0">
                <a:solidFill>
                  <a:schemeClr val="tx1"/>
                </a:solidFill>
                <a:cs typeface="Comic Sans MS"/>
              </a:rPr>
              <a:t>tract descend from </a:t>
            </a:r>
            <a:r>
              <a:rPr sz="1800" dirty="0">
                <a:solidFill>
                  <a:schemeClr val="tx1"/>
                </a:solidFill>
                <a:cs typeface="Comic Sans MS"/>
              </a:rPr>
              <a:t>the </a:t>
            </a:r>
            <a:r>
              <a:rPr sz="1800" spc="-5" dirty="0">
                <a:solidFill>
                  <a:schemeClr val="tx1"/>
                </a:solidFill>
                <a:cs typeface="Comic Sans MS"/>
              </a:rPr>
              <a:t>cerebral cortex</a:t>
            </a:r>
          </a:p>
        </p:txBody>
      </p:sp>
      <p:sp>
        <p:nvSpPr>
          <p:cNvPr id="7" name="object 7"/>
          <p:cNvSpPr txBox="1"/>
          <p:nvPr/>
        </p:nvSpPr>
        <p:spPr>
          <a:xfrm>
            <a:off x="2061964" y="1871464"/>
            <a:ext cx="7920880" cy="311624"/>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34290" rIns="0" bIns="0" rtlCol="0">
            <a:spAutoFit/>
          </a:bodyPr>
          <a:lstStyle/>
          <a:p>
            <a:pPr marL="405130" algn="ctr">
              <a:spcBef>
                <a:spcPts val="270"/>
              </a:spcBef>
              <a:tabLst>
                <a:tab pos="2157095" algn="l"/>
                <a:tab pos="2673350" algn="l"/>
              </a:tabLst>
            </a:pPr>
            <a:r>
              <a:rPr lang="en-US" sz="1800" spc="-5" dirty="0">
                <a:solidFill>
                  <a:schemeClr val="tx1"/>
                </a:solidFill>
                <a:cs typeface="Comic Sans MS"/>
              </a:rPr>
              <a:t>C</a:t>
            </a:r>
            <a:r>
              <a:rPr sz="1800" spc="-5" dirty="0">
                <a:solidFill>
                  <a:schemeClr val="tx1"/>
                </a:solidFill>
                <a:cs typeface="Comic Sans MS"/>
              </a:rPr>
              <a:t>ollect together</a:t>
            </a:r>
            <a:r>
              <a:rPr lang="en-US" sz="1800" spc="-5" dirty="0">
                <a:solidFill>
                  <a:schemeClr val="tx1"/>
                </a:solidFill>
                <a:cs typeface="Comic Sans MS"/>
              </a:rPr>
              <a:t> </a:t>
            </a:r>
            <a:r>
              <a:rPr sz="1800" spc="-5" dirty="0">
                <a:solidFill>
                  <a:schemeClr val="tx1"/>
                </a:solidFill>
                <a:cs typeface="Comic Sans MS"/>
              </a:rPr>
              <a:t>and</a:t>
            </a:r>
            <a:r>
              <a:rPr lang="en-US" sz="1800" spc="-5" dirty="0">
                <a:solidFill>
                  <a:schemeClr val="tx1"/>
                </a:solidFill>
                <a:cs typeface="Comic Sans MS"/>
              </a:rPr>
              <a:t> </a:t>
            </a:r>
            <a:r>
              <a:rPr sz="1800" spc="-5" dirty="0">
                <a:solidFill>
                  <a:schemeClr val="tx1"/>
                </a:solidFill>
                <a:cs typeface="Comic Sans MS"/>
              </a:rPr>
              <a:t>descend through the posterior limb of the internal capsule</a:t>
            </a:r>
          </a:p>
        </p:txBody>
      </p:sp>
      <p:sp>
        <p:nvSpPr>
          <p:cNvPr id="8" name="object 8"/>
          <p:cNvSpPr txBox="1"/>
          <p:nvPr/>
        </p:nvSpPr>
        <p:spPr>
          <a:xfrm>
            <a:off x="2061964" y="2447528"/>
            <a:ext cx="7920880" cy="23339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2540" rIns="0" bIns="0" rtlCol="0">
            <a:spAutoFit/>
          </a:bodyPr>
          <a:lstStyle/>
          <a:p>
            <a:pPr marL="405130" algn="ctr">
              <a:lnSpc>
                <a:spcPts val="1764"/>
              </a:lnSpc>
              <a:spcBef>
                <a:spcPts val="270"/>
              </a:spcBef>
              <a:tabLst>
                <a:tab pos="2157095" algn="l"/>
                <a:tab pos="2673350" algn="l"/>
              </a:tabLst>
            </a:pPr>
            <a:r>
              <a:rPr lang="en-US" sz="1800" spc="-5" dirty="0">
                <a:solidFill>
                  <a:schemeClr val="tx1"/>
                </a:solidFill>
                <a:cs typeface="Comic Sans MS"/>
              </a:rPr>
              <a:t>T</a:t>
            </a:r>
            <a:r>
              <a:rPr sz="1800" spc="-5" dirty="0">
                <a:solidFill>
                  <a:schemeClr val="tx1"/>
                </a:solidFill>
                <a:cs typeface="Comic Sans MS"/>
              </a:rPr>
              <a:t>hrough the middle portion of the cerebral peduncles of the midbrain</a:t>
            </a:r>
          </a:p>
        </p:txBody>
      </p:sp>
      <p:sp>
        <p:nvSpPr>
          <p:cNvPr id="9" name="object 9"/>
          <p:cNvSpPr txBox="1"/>
          <p:nvPr/>
        </p:nvSpPr>
        <p:spPr>
          <a:xfrm>
            <a:off x="2061964" y="3023592"/>
            <a:ext cx="7920880" cy="258404"/>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27305" rIns="0" bIns="0" rtlCol="0" anchor="t">
            <a:spAutoFit/>
          </a:bodyPr>
          <a:lstStyle/>
          <a:p>
            <a:pPr marL="405130" algn="ctr">
              <a:lnSpc>
                <a:spcPts val="1764"/>
              </a:lnSpc>
              <a:spcBef>
                <a:spcPts val="270"/>
              </a:spcBef>
              <a:tabLst>
                <a:tab pos="2157095" algn="l"/>
                <a:tab pos="2673350" algn="l"/>
              </a:tabLst>
            </a:pPr>
            <a:r>
              <a:rPr sz="1800" spc="-5" dirty="0">
                <a:solidFill>
                  <a:schemeClr val="tx1"/>
                </a:solidFill>
                <a:cs typeface="Comic Sans MS"/>
              </a:rPr>
              <a:t>The fibers are separated by transverse pontine fibres in the pons</a:t>
            </a:r>
          </a:p>
        </p:txBody>
      </p:sp>
      <p:sp>
        <p:nvSpPr>
          <p:cNvPr id="10" name="object 10"/>
          <p:cNvSpPr txBox="1"/>
          <p:nvPr/>
        </p:nvSpPr>
        <p:spPr>
          <a:xfrm>
            <a:off x="2061964" y="3599656"/>
            <a:ext cx="7920880" cy="234680"/>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405130" algn="ctr">
              <a:lnSpc>
                <a:spcPts val="1764"/>
              </a:lnSpc>
              <a:spcBef>
                <a:spcPts val="270"/>
              </a:spcBef>
              <a:tabLst>
                <a:tab pos="2157095" algn="l"/>
                <a:tab pos="2673350" algn="l"/>
              </a:tabLst>
            </a:pPr>
            <a:r>
              <a:rPr sz="1800" spc="-5" dirty="0">
                <a:solidFill>
                  <a:schemeClr val="tx1"/>
                </a:solidFill>
                <a:cs typeface="Comic Sans MS"/>
              </a:rPr>
              <a:t>In the upper medulla oblongata where they form the pyramids of the medulla</a:t>
            </a:r>
          </a:p>
        </p:txBody>
      </p:sp>
      <p:sp>
        <p:nvSpPr>
          <p:cNvPr id="11" name="object 11"/>
          <p:cNvSpPr txBox="1"/>
          <p:nvPr/>
        </p:nvSpPr>
        <p:spPr>
          <a:xfrm>
            <a:off x="742260" y="5314676"/>
            <a:ext cx="3960440" cy="58156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14604" rIns="0" bIns="0" rtlCol="0">
            <a:spAutoFit/>
          </a:bodyPr>
          <a:lstStyle/>
          <a:p>
            <a:pPr marL="251460" marR="243840" indent="-2540" algn="ctr">
              <a:spcBef>
                <a:spcPts val="114"/>
              </a:spcBef>
            </a:pPr>
            <a:r>
              <a:rPr sz="1200" spc="-5" dirty="0">
                <a:cs typeface="Comic Sans MS"/>
              </a:rPr>
              <a:t>About </a:t>
            </a:r>
            <a:r>
              <a:rPr sz="1200" spc="-5" dirty="0">
                <a:solidFill>
                  <a:schemeClr val="accent4">
                    <a:lumMod val="75000"/>
                  </a:schemeClr>
                </a:solidFill>
                <a:cs typeface="Comic Sans MS"/>
              </a:rPr>
              <a:t>80% </a:t>
            </a:r>
            <a:r>
              <a:rPr sz="1200" spc="-5" dirty="0">
                <a:cs typeface="Comic Sans MS"/>
              </a:rPr>
              <a:t>cross to the  opposite</a:t>
            </a:r>
            <a:r>
              <a:rPr lang="en-US" sz="1200" spc="-5" dirty="0">
                <a:cs typeface="Comic Sans MS"/>
              </a:rPr>
              <a:t> </a:t>
            </a:r>
            <a:r>
              <a:rPr sz="1200" spc="-5" dirty="0">
                <a:cs typeface="Comic Sans MS"/>
              </a:rPr>
              <a:t>side of the spinal cord</a:t>
            </a:r>
            <a:r>
              <a:rPr lang="en-US" sz="1200" spc="-5" dirty="0">
                <a:cs typeface="Comic Sans MS"/>
              </a:rPr>
              <a:t> </a:t>
            </a:r>
            <a:r>
              <a:rPr sz="1200" spc="-5" dirty="0">
                <a:cs typeface="Comic Sans MS"/>
              </a:rPr>
              <a:t>(contralaterally) and continue as</a:t>
            </a:r>
            <a:r>
              <a:rPr lang="en-US" sz="1200" spc="-5" dirty="0">
                <a:cs typeface="Comic Sans MS"/>
              </a:rPr>
              <a:t> </a:t>
            </a:r>
            <a:r>
              <a:rPr sz="1200" spc="-5" dirty="0">
                <a:cs typeface="Comic Sans MS"/>
              </a:rPr>
              <a:t>the </a:t>
            </a:r>
            <a:endParaRPr lang="en-US" sz="1200" spc="-5" dirty="0">
              <a:cs typeface="Comic Sans MS"/>
            </a:endParaRPr>
          </a:p>
          <a:p>
            <a:pPr marL="251460" marR="243840" indent="-2540" algn="ctr">
              <a:spcBef>
                <a:spcPts val="114"/>
              </a:spcBef>
            </a:pPr>
            <a:r>
              <a:rPr sz="1200" b="1" spc="-5" dirty="0">
                <a:solidFill>
                  <a:schemeClr val="tx1"/>
                </a:solidFill>
                <a:cs typeface="Comic Sans MS"/>
              </a:rPr>
              <a:t>lateral corticospinal </a:t>
            </a:r>
            <a:r>
              <a:rPr sz="1200" b="1" spc="-5" dirty="0" smtClean="0">
                <a:solidFill>
                  <a:schemeClr val="tx1"/>
                </a:solidFill>
                <a:cs typeface="Comic Sans MS"/>
              </a:rPr>
              <a:t>tract</a:t>
            </a:r>
            <a:endParaRPr lang="en-US" sz="1200" b="1" spc="-5" dirty="0">
              <a:solidFill>
                <a:schemeClr val="tx1"/>
              </a:solidFill>
              <a:cs typeface="Comic Sans MS"/>
            </a:endParaRPr>
          </a:p>
        </p:txBody>
      </p:sp>
      <p:sp>
        <p:nvSpPr>
          <p:cNvPr id="12" name="object 12"/>
          <p:cNvSpPr txBox="1"/>
          <p:nvPr/>
        </p:nvSpPr>
        <p:spPr>
          <a:xfrm>
            <a:off x="5518348" y="4949191"/>
            <a:ext cx="5698976" cy="131253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19685" rIns="0" bIns="0" rtlCol="0">
            <a:spAutoFit/>
          </a:bodyPr>
          <a:lstStyle/>
          <a:p>
            <a:pPr marL="215900" marR="208915" indent="-1905" algn="ctr">
              <a:spcBef>
                <a:spcPts val="155"/>
              </a:spcBef>
              <a:tabLst>
                <a:tab pos="2666365" algn="l"/>
              </a:tabLst>
            </a:pPr>
            <a:r>
              <a:rPr sz="1200" spc="-5" dirty="0">
                <a:cs typeface="Comic Sans MS"/>
              </a:rPr>
              <a:t>fibers which do not decussate in  medulla (about </a:t>
            </a:r>
            <a:r>
              <a:rPr sz="1200" spc="-5" dirty="0">
                <a:solidFill>
                  <a:schemeClr val="accent4">
                    <a:lumMod val="75000"/>
                  </a:schemeClr>
                </a:solidFill>
                <a:cs typeface="Comic Sans MS"/>
              </a:rPr>
              <a:t>20%</a:t>
            </a:r>
            <a:r>
              <a:rPr lang="en-US" sz="1200" spc="-5" dirty="0">
                <a:solidFill>
                  <a:schemeClr val="tx1"/>
                </a:solidFill>
                <a:cs typeface="Comic Sans MS"/>
              </a:rPr>
              <a:t>) </a:t>
            </a:r>
            <a:r>
              <a:rPr sz="1200" spc="-5" dirty="0">
                <a:solidFill>
                  <a:schemeClr val="tx1"/>
                </a:solidFill>
                <a:cs typeface="Comic Sans MS"/>
              </a:rPr>
              <a:t>descend </a:t>
            </a:r>
            <a:r>
              <a:rPr sz="1200" spc="-5" dirty="0">
                <a:cs typeface="Comic Sans MS"/>
              </a:rPr>
              <a:t>on</a:t>
            </a:r>
          </a:p>
          <a:p>
            <a:pPr marL="231140" marR="222885" algn="ctr"/>
            <a:r>
              <a:rPr sz="1200" spc="-5" dirty="0">
                <a:cs typeface="Comic Sans MS"/>
              </a:rPr>
              <a:t>the same side of the spinal cord  (ipsilaterally) as the</a:t>
            </a:r>
            <a:r>
              <a:rPr lang="en-US" sz="1200" spc="-5" dirty="0">
                <a:cs typeface="Comic Sans MS"/>
              </a:rPr>
              <a:t> </a:t>
            </a:r>
          </a:p>
          <a:p>
            <a:pPr marL="231140" marR="222885" algn="ctr"/>
            <a:r>
              <a:rPr sz="1200" b="1" spc="-5" dirty="0">
                <a:solidFill>
                  <a:schemeClr val="tx1"/>
                </a:solidFill>
                <a:cs typeface="Comic Sans MS"/>
              </a:rPr>
              <a:t>ventral corticospinal tract</a:t>
            </a:r>
            <a:endParaRPr lang="en-US" sz="1200" b="1" spc="-5" dirty="0">
              <a:solidFill>
                <a:schemeClr val="tx1"/>
              </a:solidFill>
              <a:cs typeface="Comic Sans MS"/>
            </a:endParaRPr>
          </a:p>
          <a:p>
            <a:pPr marL="231140" marR="222885" lvl="0" algn="ctr"/>
            <a:r>
              <a:rPr lang="en-US" sz="1200" spc="-5" dirty="0">
                <a:cs typeface="Comic Sans MS"/>
              </a:rPr>
              <a:t>Finally they</a:t>
            </a:r>
            <a:r>
              <a:rPr lang="en-US" sz="1200" spc="-35" dirty="0">
                <a:cs typeface="Comic Sans MS"/>
              </a:rPr>
              <a:t> </a:t>
            </a:r>
            <a:r>
              <a:rPr lang="en-US" sz="1200" spc="-5" dirty="0">
                <a:cs typeface="Comic Sans MS"/>
              </a:rPr>
              <a:t>decussate</a:t>
            </a:r>
            <a:r>
              <a:rPr lang="en-US" sz="1200" dirty="0">
                <a:cs typeface="Comic Sans MS"/>
              </a:rPr>
              <a:t> </a:t>
            </a:r>
            <a:r>
              <a:rPr lang="en-US" sz="1200" spc="-5" dirty="0">
                <a:cs typeface="Comic Sans MS"/>
              </a:rPr>
              <a:t>(cross to the </a:t>
            </a:r>
            <a:r>
              <a:rPr lang="en-US" sz="1200" dirty="0">
                <a:cs typeface="Comic Sans MS"/>
              </a:rPr>
              <a:t>opposite side</a:t>
            </a:r>
            <a:r>
              <a:rPr lang="en-US" sz="1200" spc="-70" dirty="0">
                <a:cs typeface="Comic Sans MS"/>
              </a:rPr>
              <a:t> </a:t>
            </a:r>
            <a:r>
              <a:rPr lang="en-US" sz="1200" dirty="0">
                <a:cs typeface="Comic Sans MS"/>
              </a:rPr>
              <a:t>) &amp; sy</a:t>
            </a:r>
            <a:r>
              <a:rPr lang="en-US" sz="1200" spc="-15" dirty="0">
                <a:cs typeface="Comic Sans MS"/>
              </a:rPr>
              <a:t>n</a:t>
            </a:r>
            <a:r>
              <a:rPr lang="en-US" sz="1200" spc="-10" dirty="0">
                <a:cs typeface="Comic Sans MS"/>
              </a:rPr>
              <a:t>a</a:t>
            </a:r>
            <a:r>
              <a:rPr lang="en-US" sz="1200" dirty="0">
                <a:cs typeface="Comic Sans MS"/>
              </a:rPr>
              <a:t>p</a:t>
            </a:r>
            <a:r>
              <a:rPr lang="en-US" sz="1200" spc="-10" dirty="0">
                <a:cs typeface="Comic Sans MS"/>
              </a:rPr>
              <a:t>s</a:t>
            </a:r>
            <a:r>
              <a:rPr lang="en-US" sz="1200" dirty="0">
                <a:cs typeface="Comic Sans MS"/>
              </a:rPr>
              <a:t>e</a:t>
            </a:r>
            <a:r>
              <a:rPr lang="en-US" sz="1200" spc="15" dirty="0">
                <a:cs typeface="Comic Sans MS"/>
              </a:rPr>
              <a:t> </a:t>
            </a:r>
            <a:r>
              <a:rPr lang="en-US" sz="1200" dirty="0">
                <a:cs typeface="Comic Sans MS"/>
              </a:rPr>
              <a:t>on</a:t>
            </a:r>
            <a:r>
              <a:rPr lang="en-US" sz="1200" spc="5" dirty="0">
                <a:cs typeface="Comic Sans MS"/>
              </a:rPr>
              <a:t> </a:t>
            </a:r>
            <a:r>
              <a:rPr lang="en-US" sz="1200" spc="-5" dirty="0">
                <a:cs typeface="Comic Sans MS"/>
              </a:rPr>
              <a:t>th</a:t>
            </a:r>
            <a:r>
              <a:rPr lang="en-US" sz="1200" dirty="0">
                <a:cs typeface="Comic Sans MS"/>
              </a:rPr>
              <a:t>e contral</a:t>
            </a:r>
            <a:r>
              <a:rPr lang="en-US" sz="1200" spc="-15" dirty="0">
                <a:cs typeface="Comic Sans MS"/>
              </a:rPr>
              <a:t>a</a:t>
            </a:r>
            <a:r>
              <a:rPr lang="en-US" sz="1200" spc="-5" dirty="0">
                <a:cs typeface="Comic Sans MS"/>
              </a:rPr>
              <a:t>ter</a:t>
            </a:r>
            <a:r>
              <a:rPr lang="en-US" sz="1200" spc="-10" dirty="0">
                <a:cs typeface="Comic Sans MS"/>
              </a:rPr>
              <a:t>a</a:t>
            </a:r>
            <a:r>
              <a:rPr lang="en-US" sz="1200" dirty="0">
                <a:cs typeface="Comic Sans MS"/>
              </a:rPr>
              <a:t>l </a:t>
            </a:r>
            <a:r>
              <a:rPr lang="en-US" sz="1200" spc="-5" dirty="0">
                <a:cs typeface="Comic Sans MS"/>
              </a:rPr>
              <a:t>spinal </a:t>
            </a:r>
            <a:r>
              <a:rPr lang="en-US" sz="1200" dirty="0">
                <a:cs typeface="Comic Sans MS"/>
              </a:rPr>
              <a:t>motor neurons</a:t>
            </a:r>
          </a:p>
          <a:p>
            <a:pPr marL="231140" marR="222885" algn="ctr"/>
            <a:r>
              <a:rPr lang="en-US" sz="1200" dirty="0">
                <a:cs typeface="Comic Sans MS"/>
              </a:rPr>
              <a:t>They control </a:t>
            </a:r>
            <a:r>
              <a:rPr lang="en-US" sz="1200" spc="-5" dirty="0">
                <a:cs typeface="Comic Sans MS"/>
              </a:rPr>
              <a:t>the axial and proximal </a:t>
            </a:r>
            <a:r>
              <a:rPr lang="en-US" sz="1200" dirty="0">
                <a:cs typeface="Comic Sans MS"/>
              </a:rPr>
              <a:t>limbs muscles so </a:t>
            </a:r>
            <a:r>
              <a:rPr lang="en-US" sz="1200" spc="-5" dirty="0">
                <a:cs typeface="Comic Sans MS"/>
              </a:rPr>
              <a:t>it concern</a:t>
            </a:r>
            <a:r>
              <a:rPr lang="en-US" sz="1200" spc="-60" dirty="0">
                <a:cs typeface="Comic Sans MS"/>
              </a:rPr>
              <a:t> </a:t>
            </a:r>
            <a:r>
              <a:rPr lang="en-US" sz="1200" spc="-5" dirty="0">
                <a:cs typeface="Comic Sans MS"/>
              </a:rPr>
              <a:t>with </a:t>
            </a:r>
            <a:r>
              <a:rPr lang="en-US" sz="1200" dirty="0">
                <a:cs typeface="Comic Sans MS"/>
              </a:rPr>
              <a:t>control of</a:t>
            </a:r>
            <a:r>
              <a:rPr lang="en-US" sz="1200" spc="-95" dirty="0">
                <a:cs typeface="Comic Sans MS"/>
              </a:rPr>
              <a:t> </a:t>
            </a:r>
            <a:r>
              <a:rPr lang="en-US" sz="1200" spc="-5" dirty="0">
                <a:cs typeface="Comic Sans MS"/>
              </a:rPr>
              <a:t>posture.</a:t>
            </a:r>
            <a:endParaRPr lang="en-US" sz="1200" dirty="0"/>
          </a:p>
        </p:txBody>
      </p:sp>
      <p:sp>
        <p:nvSpPr>
          <p:cNvPr id="27" name="object 27"/>
          <p:cNvSpPr/>
          <p:nvPr/>
        </p:nvSpPr>
        <p:spPr>
          <a:xfrm>
            <a:off x="6022404" y="3887688"/>
            <a:ext cx="72008" cy="178817"/>
          </a:xfrm>
          <a:custGeom>
            <a:avLst/>
            <a:gdLst/>
            <a:ahLst/>
            <a:cxnLst/>
            <a:rect l="l" t="t" r="r" b="b"/>
            <a:pathLst>
              <a:path w="304800" h="228600">
                <a:moveTo>
                  <a:pt x="0" y="171450"/>
                </a:moveTo>
                <a:lnTo>
                  <a:pt x="76200" y="171450"/>
                </a:lnTo>
                <a:lnTo>
                  <a:pt x="76200" y="0"/>
                </a:lnTo>
                <a:lnTo>
                  <a:pt x="228600" y="0"/>
                </a:lnTo>
                <a:lnTo>
                  <a:pt x="228600" y="171450"/>
                </a:lnTo>
                <a:lnTo>
                  <a:pt x="304800" y="171450"/>
                </a:lnTo>
                <a:lnTo>
                  <a:pt x="152400" y="228600"/>
                </a:lnTo>
                <a:lnTo>
                  <a:pt x="0" y="171450"/>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ctr"/>
            <a:endParaRPr/>
          </a:p>
        </p:txBody>
      </p:sp>
      <p:sp>
        <p:nvSpPr>
          <p:cNvPr id="32" name="TextBox 31"/>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33" name="object 10"/>
          <p:cNvSpPr txBox="1"/>
          <p:nvPr/>
        </p:nvSpPr>
        <p:spPr>
          <a:xfrm>
            <a:off x="2061964" y="4103712"/>
            <a:ext cx="7920880" cy="55399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405130" algn="ctr">
              <a:spcBef>
                <a:spcPts val="270"/>
              </a:spcBef>
              <a:tabLst>
                <a:tab pos="2157095" algn="l"/>
                <a:tab pos="2673350" algn="l"/>
              </a:tabLst>
            </a:pPr>
            <a:r>
              <a:rPr lang="en-US" sz="1800" spc="-5" dirty="0">
                <a:solidFill>
                  <a:schemeClr val="tx1"/>
                </a:solidFill>
                <a:cs typeface="Comic Sans MS"/>
              </a:rPr>
              <a:t> In the lower region of the medulla, most of the fibers cross to the opposite site forming the “medullary decussation”</a:t>
            </a:r>
          </a:p>
        </p:txBody>
      </p:sp>
      <p:sp>
        <p:nvSpPr>
          <p:cNvPr id="35" name="Title 1"/>
          <p:cNvSpPr txBox="1">
            <a:spLocks/>
          </p:cNvSpPr>
          <p:nvPr>
            <p:extLst>
              <p:ext uri="{D42A27DB-BD31-4B8C-83A1-F6EECF244321}">
                <p14:modId xmlns:p14="http://schemas.microsoft.com/office/powerpoint/2010/main" val="1140382297"/>
              </p:ext>
            </p:extLst>
          </p:nvPr>
        </p:nvSpPr>
        <p:spPr>
          <a:xfrm>
            <a:off x="405780" y="85783"/>
            <a:ext cx="11965672"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Corticospinal (pyramidal) Tract</a:t>
            </a:r>
            <a:r>
              <a:rPr lang="en-US" sz="3200"/>
              <a:t>: </a:t>
            </a:r>
            <a:r>
              <a:rPr lang="en-US" sz="3200" smtClean="0"/>
              <a:t>Course </a:t>
            </a:r>
            <a:r>
              <a:rPr lang="en-US" sz="3200" dirty="0"/>
              <a:t>and Termination </a:t>
            </a:r>
            <a:endParaRPr sz="3200" dirty="0">
              <a:solidFill>
                <a:schemeClr val="tx1"/>
              </a:solidFill>
            </a:endParaRPr>
          </a:p>
        </p:txBody>
      </p:sp>
      <p:sp>
        <p:nvSpPr>
          <p:cNvPr id="45" name="Left-Right Arrow 44"/>
          <p:cNvSpPr/>
          <p:nvPr/>
        </p:nvSpPr>
        <p:spPr>
          <a:xfrm flipV="1">
            <a:off x="4930504" y="5518145"/>
            <a:ext cx="360040" cy="174629"/>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6" name="object 27"/>
          <p:cNvSpPr/>
          <p:nvPr/>
        </p:nvSpPr>
        <p:spPr>
          <a:xfrm>
            <a:off x="6022404" y="3383632"/>
            <a:ext cx="72008" cy="178817"/>
          </a:xfrm>
          <a:custGeom>
            <a:avLst/>
            <a:gdLst/>
            <a:ahLst/>
            <a:cxnLst/>
            <a:rect l="l" t="t" r="r" b="b"/>
            <a:pathLst>
              <a:path w="304800" h="228600">
                <a:moveTo>
                  <a:pt x="0" y="171450"/>
                </a:moveTo>
                <a:lnTo>
                  <a:pt x="76200" y="171450"/>
                </a:lnTo>
                <a:lnTo>
                  <a:pt x="76200" y="0"/>
                </a:lnTo>
                <a:lnTo>
                  <a:pt x="228600" y="0"/>
                </a:lnTo>
                <a:lnTo>
                  <a:pt x="228600" y="171450"/>
                </a:lnTo>
                <a:lnTo>
                  <a:pt x="304800" y="171450"/>
                </a:lnTo>
                <a:lnTo>
                  <a:pt x="152400" y="228600"/>
                </a:lnTo>
                <a:lnTo>
                  <a:pt x="0" y="171450"/>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ctr"/>
            <a:endParaRPr/>
          </a:p>
        </p:txBody>
      </p:sp>
      <p:sp>
        <p:nvSpPr>
          <p:cNvPr id="47" name="object 27"/>
          <p:cNvSpPr/>
          <p:nvPr/>
        </p:nvSpPr>
        <p:spPr>
          <a:xfrm>
            <a:off x="6022404" y="2807568"/>
            <a:ext cx="72008" cy="178817"/>
          </a:xfrm>
          <a:custGeom>
            <a:avLst/>
            <a:gdLst/>
            <a:ahLst/>
            <a:cxnLst/>
            <a:rect l="l" t="t" r="r" b="b"/>
            <a:pathLst>
              <a:path w="304800" h="228600">
                <a:moveTo>
                  <a:pt x="0" y="171450"/>
                </a:moveTo>
                <a:lnTo>
                  <a:pt x="76200" y="171450"/>
                </a:lnTo>
                <a:lnTo>
                  <a:pt x="76200" y="0"/>
                </a:lnTo>
                <a:lnTo>
                  <a:pt x="228600" y="0"/>
                </a:lnTo>
                <a:lnTo>
                  <a:pt x="228600" y="171450"/>
                </a:lnTo>
                <a:lnTo>
                  <a:pt x="304800" y="171450"/>
                </a:lnTo>
                <a:lnTo>
                  <a:pt x="152400" y="228600"/>
                </a:lnTo>
                <a:lnTo>
                  <a:pt x="0" y="171450"/>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ctr"/>
            <a:endParaRPr/>
          </a:p>
        </p:txBody>
      </p:sp>
      <p:sp>
        <p:nvSpPr>
          <p:cNvPr id="48" name="object 27"/>
          <p:cNvSpPr/>
          <p:nvPr/>
        </p:nvSpPr>
        <p:spPr>
          <a:xfrm>
            <a:off x="6022404" y="2231504"/>
            <a:ext cx="72008" cy="178817"/>
          </a:xfrm>
          <a:custGeom>
            <a:avLst/>
            <a:gdLst/>
            <a:ahLst/>
            <a:cxnLst/>
            <a:rect l="l" t="t" r="r" b="b"/>
            <a:pathLst>
              <a:path w="304800" h="228600">
                <a:moveTo>
                  <a:pt x="0" y="171450"/>
                </a:moveTo>
                <a:lnTo>
                  <a:pt x="76200" y="171450"/>
                </a:lnTo>
                <a:lnTo>
                  <a:pt x="76200" y="0"/>
                </a:lnTo>
                <a:lnTo>
                  <a:pt x="228600" y="0"/>
                </a:lnTo>
                <a:lnTo>
                  <a:pt x="228600" y="171450"/>
                </a:lnTo>
                <a:lnTo>
                  <a:pt x="304800" y="171450"/>
                </a:lnTo>
                <a:lnTo>
                  <a:pt x="152400" y="228600"/>
                </a:lnTo>
                <a:lnTo>
                  <a:pt x="0" y="171450"/>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ctr"/>
            <a:endParaRPr/>
          </a:p>
        </p:txBody>
      </p:sp>
      <p:sp>
        <p:nvSpPr>
          <p:cNvPr id="49" name="object 27"/>
          <p:cNvSpPr/>
          <p:nvPr/>
        </p:nvSpPr>
        <p:spPr>
          <a:xfrm>
            <a:off x="6022404" y="1655440"/>
            <a:ext cx="72008" cy="178817"/>
          </a:xfrm>
          <a:custGeom>
            <a:avLst/>
            <a:gdLst/>
            <a:ahLst/>
            <a:cxnLst/>
            <a:rect l="l" t="t" r="r" b="b"/>
            <a:pathLst>
              <a:path w="304800" h="228600">
                <a:moveTo>
                  <a:pt x="0" y="171450"/>
                </a:moveTo>
                <a:lnTo>
                  <a:pt x="76200" y="171450"/>
                </a:lnTo>
                <a:lnTo>
                  <a:pt x="76200" y="0"/>
                </a:lnTo>
                <a:lnTo>
                  <a:pt x="228600" y="0"/>
                </a:lnTo>
                <a:lnTo>
                  <a:pt x="228600" y="171450"/>
                </a:lnTo>
                <a:lnTo>
                  <a:pt x="304800" y="171450"/>
                </a:lnTo>
                <a:lnTo>
                  <a:pt x="152400" y="228600"/>
                </a:lnTo>
                <a:lnTo>
                  <a:pt x="0" y="171450"/>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pPr algn="ctr"/>
            <a:endParaRPr/>
          </a:p>
        </p:txBody>
      </p:sp>
    </p:spTree>
    <p:extLst>
      <p:ext uri="{BB962C8B-B14F-4D97-AF65-F5344CB8AC3E}">
        <p14:creationId xmlns:p14="http://schemas.microsoft.com/office/powerpoint/2010/main" val="1112360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Lateral and Ventral Corticospinal Tracts </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6" name="TextBox 5"/>
          <p:cNvSpPr txBox="1"/>
          <p:nvPr>
            <p:extLst>
              <p:ext uri="{D42A27DB-BD31-4B8C-83A1-F6EECF244321}">
                <p14:modId xmlns:p14="http://schemas.microsoft.com/office/powerpoint/2010/main" val="2580545338"/>
              </p:ext>
            </p:extLst>
          </p:nvPr>
        </p:nvSpPr>
        <p:spPr>
          <a:xfrm>
            <a:off x="2061964" y="1150092"/>
            <a:ext cx="3730493" cy="338554"/>
          </a:xfrm>
          <a:prstGeom prst="rect">
            <a:avLst/>
          </a:prstGeom>
          <a:noFill/>
        </p:spPr>
        <p:txBody>
          <a:bodyPr wrap="square" rtlCol="0" anchor="t">
            <a:spAutoFit/>
          </a:bodyPr>
          <a:lstStyle/>
          <a:p>
            <a:r>
              <a:rPr lang="en-US" sz="1600" dirty="0">
                <a:solidFill>
                  <a:schemeClr val="accent4">
                    <a:lumMod val="75000"/>
                  </a:schemeClr>
                </a:solidFill>
              </a:rPr>
              <a:t>80%: </a:t>
            </a:r>
            <a:r>
              <a:rPr lang="en-US" sz="1600" dirty="0">
                <a:solidFill>
                  <a:schemeClr val="accent2">
                    <a:lumMod val="75000"/>
                  </a:schemeClr>
                </a:solidFill>
              </a:rPr>
              <a:t>Lateral Corticospinal tract</a:t>
            </a:r>
          </a:p>
        </p:txBody>
      </p:sp>
      <p:sp>
        <p:nvSpPr>
          <p:cNvPr id="9" name="TextBox 8"/>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Rectangle 4"/>
          <p:cNvSpPr/>
          <p:nvPr/>
        </p:nvSpPr>
        <p:spPr>
          <a:xfrm>
            <a:off x="754849" y="1573674"/>
            <a:ext cx="5904656"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Times New Roman"/>
              </a:rPr>
              <a:t>- </a:t>
            </a:r>
            <a:r>
              <a:rPr lang="en-US" sz="1400" spc="-5" dirty="0">
                <a:solidFill>
                  <a:schemeClr val="accent4">
                    <a:lumMod val="75000"/>
                  </a:schemeClr>
                </a:solidFill>
                <a:cs typeface="Times New Roman"/>
              </a:rPr>
              <a:t>80% </a:t>
            </a:r>
            <a:r>
              <a:rPr lang="en-US" sz="1400" spc="-15" dirty="0">
                <a:cs typeface="Times New Roman"/>
              </a:rPr>
              <a:t>of </a:t>
            </a:r>
            <a:r>
              <a:rPr lang="en-US" sz="1400" spc="-10" dirty="0">
                <a:cs typeface="Times New Roman"/>
              </a:rPr>
              <a:t>fibers cross midline </a:t>
            </a:r>
            <a:r>
              <a:rPr lang="en-US" sz="1400" spc="-5" dirty="0">
                <a:cs typeface="Times New Roman"/>
              </a:rPr>
              <a:t>in</a:t>
            </a:r>
            <a:r>
              <a:rPr lang="en-US" sz="1400" spc="65" dirty="0">
                <a:cs typeface="Times New Roman"/>
              </a:rPr>
              <a:t> </a:t>
            </a:r>
            <a:r>
              <a:rPr lang="en-US" sz="1400" spc="-10" dirty="0">
                <a:cs typeface="Times New Roman"/>
              </a:rPr>
              <a:t>pyramids.</a:t>
            </a:r>
          </a:p>
          <a:p>
            <a:pPr lvl="0"/>
            <a:r>
              <a:rPr lang="en-US" sz="1400" spc="-10" dirty="0">
                <a:cs typeface="Times New Roman"/>
              </a:rPr>
              <a:t>- </a:t>
            </a:r>
            <a:r>
              <a:rPr lang="en-US" sz="1400" spc="-5" dirty="0">
                <a:cs typeface="Times New Roman"/>
              </a:rPr>
              <a:t>Pass </a:t>
            </a:r>
            <a:r>
              <a:rPr lang="en-US" sz="1400" dirty="0">
                <a:cs typeface="Times New Roman"/>
              </a:rPr>
              <a:t>laterally </a:t>
            </a:r>
            <a:r>
              <a:rPr lang="en-US" sz="1400" spc="20" dirty="0">
                <a:cs typeface="Times New Roman"/>
              </a:rPr>
              <a:t>in </a:t>
            </a:r>
            <a:r>
              <a:rPr lang="en-US" sz="1400" spc="25" dirty="0">
                <a:cs typeface="Times New Roman"/>
              </a:rPr>
              <a:t>spinal cord white </a:t>
            </a:r>
            <a:r>
              <a:rPr lang="en-US" sz="1400" spc="10" dirty="0">
                <a:cs typeface="Times New Roman"/>
              </a:rPr>
              <a:t>matter.</a:t>
            </a:r>
            <a:endParaRPr lang="en-US" sz="1400" dirty="0"/>
          </a:p>
        </p:txBody>
      </p:sp>
      <p:sp>
        <p:nvSpPr>
          <p:cNvPr id="10" name="Rectangle 9"/>
          <p:cNvSpPr/>
          <p:nvPr/>
        </p:nvSpPr>
        <p:spPr>
          <a:xfrm>
            <a:off x="754849" y="2353946"/>
            <a:ext cx="5904656" cy="8258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350" spc="-10" dirty="0">
                <a:cs typeface="Times New Roman"/>
              </a:rPr>
              <a:t>- Ends </a:t>
            </a:r>
            <a:r>
              <a:rPr lang="en-US" sz="1350" spc="-25" dirty="0">
                <a:cs typeface="Times New Roman"/>
              </a:rPr>
              <a:t>directly </a:t>
            </a:r>
            <a:r>
              <a:rPr lang="en-US" sz="1350" dirty="0">
                <a:cs typeface="Times New Roman"/>
              </a:rPr>
              <a:t>( </a:t>
            </a:r>
            <a:r>
              <a:rPr lang="en-US" sz="1350" spc="-10" dirty="0">
                <a:cs typeface="Times New Roman"/>
              </a:rPr>
              <a:t>not </a:t>
            </a:r>
            <a:r>
              <a:rPr lang="en-US" sz="1350" spc="-15" dirty="0">
                <a:cs typeface="Times New Roman"/>
              </a:rPr>
              <a:t>via </a:t>
            </a:r>
            <a:r>
              <a:rPr lang="en-US" sz="1350" spc="-10" dirty="0">
                <a:cs typeface="Times New Roman"/>
              </a:rPr>
              <a:t>interneurons </a:t>
            </a:r>
            <a:r>
              <a:rPr lang="en-US" sz="1350" dirty="0">
                <a:cs typeface="Times New Roman"/>
              </a:rPr>
              <a:t>= </a:t>
            </a:r>
            <a:r>
              <a:rPr lang="en-US" sz="1350" spc="-10" dirty="0">
                <a:cs typeface="Times New Roman"/>
              </a:rPr>
              <a:t>monosynaptic </a:t>
            </a:r>
            <a:r>
              <a:rPr lang="en-US" sz="1350" spc="-5" dirty="0">
                <a:cs typeface="Times New Roman"/>
              </a:rPr>
              <a:t>connections) </a:t>
            </a:r>
            <a:r>
              <a:rPr lang="en-US" sz="1350" spc="-15" dirty="0">
                <a:cs typeface="Times New Roman"/>
              </a:rPr>
              <a:t>on motor </a:t>
            </a:r>
            <a:r>
              <a:rPr lang="en-US" sz="1350" spc="-10" dirty="0">
                <a:cs typeface="Times New Roman"/>
              </a:rPr>
              <a:t>neurons </a:t>
            </a:r>
            <a:r>
              <a:rPr lang="en-US" sz="1350" spc="-5" dirty="0">
                <a:cs typeface="Times New Roman"/>
              </a:rPr>
              <a:t>(</a:t>
            </a:r>
            <a:r>
              <a:rPr lang="en-US" sz="1350" spc="-5" dirty="0" err="1">
                <a:cs typeface="Times New Roman"/>
              </a:rPr>
              <a:t>ahcs</a:t>
            </a:r>
            <a:r>
              <a:rPr lang="en-US" sz="1350" spc="-5" dirty="0">
                <a:cs typeface="Times New Roman"/>
              </a:rPr>
              <a:t>) </a:t>
            </a:r>
            <a:r>
              <a:rPr lang="en-US" sz="1350" spc="-10" dirty="0">
                <a:cs typeface="Times New Roman"/>
              </a:rPr>
              <a:t>of the opposite side. </a:t>
            </a:r>
          </a:p>
          <a:p>
            <a:pPr lvl="0"/>
            <a:r>
              <a:rPr lang="en-US" sz="1350" spc="-10" dirty="0">
                <a:cs typeface="Times New Roman"/>
              </a:rPr>
              <a:t>- Here the lower </a:t>
            </a:r>
            <a:r>
              <a:rPr lang="en-US" sz="1350" spc="-15" dirty="0">
                <a:cs typeface="Times New Roman"/>
              </a:rPr>
              <a:t>motor </a:t>
            </a:r>
            <a:r>
              <a:rPr lang="en-US" sz="1350" spc="25" dirty="0">
                <a:cs typeface="Times New Roman"/>
              </a:rPr>
              <a:t>neurons </a:t>
            </a:r>
            <a:r>
              <a:rPr lang="en-US" sz="1350" spc="15" dirty="0" smtClean="0">
                <a:cs typeface="Times New Roman"/>
              </a:rPr>
              <a:t>(LMNs) </a:t>
            </a:r>
            <a:r>
              <a:rPr lang="en-US" sz="1350" spc="25" dirty="0">
                <a:cs typeface="Times New Roman"/>
              </a:rPr>
              <a:t>of the </a:t>
            </a:r>
            <a:r>
              <a:rPr lang="en-US" sz="1350" spc="20" dirty="0" err="1">
                <a:cs typeface="Times New Roman"/>
              </a:rPr>
              <a:t>corticospinal</a:t>
            </a:r>
            <a:r>
              <a:rPr lang="en-US" sz="1350" spc="20" dirty="0">
                <a:cs typeface="Times New Roman"/>
              </a:rPr>
              <a:t> </a:t>
            </a:r>
            <a:r>
              <a:rPr lang="en-US" sz="1350" spc="25" dirty="0">
                <a:cs typeface="Times New Roman"/>
              </a:rPr>
              <a:t>cord are</a:t>
            </a:r>
            <a:r>
              <a:rPr lang="en-US" sz="1350" spc="204" dirty="0">
                <a:cs typeface="Times New Roman"/>
              </a:rPr>
              <a:t> </a:t>
            </a:r>
            <a:r>
              <a:rPr lang="en-US" sz="1350" spc="10" dirty="0">
                <a:cs typeface="Times New Roman"/>
              </a:rPr>
              <a:t>located.</a:t>
            </a:r>
            <a:endParaRPr lang="en-US" sz="1350" dirty="0"/>
          </a:p>
        </p:txBody>
      </p:sp>
      <p:sp>
        <p:nvSpPr>
          <p:cNvPr id="11" name="Rectangle 10"/>
          <p:cNvSpPr/>
          <p:nvPr/>
        </p:nvSpPr>
        <p:spPr>
          <a:xfrm>
            <a:off x="754849" y="3349807"/>
            <a:ext cx="5904656" cy="8735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solidFill>
                  <a:srgbClr val="FF0000"/>
                </a:solidFill>
                <a:cs typeface="Times New Roman"/>
              </a:rPr>
              <a:t>N.B: </a:t>
            </a:r>
            <a:r>
              <a:rPr lang="en-US" sz="1400" dirty="0">
                <a:solidFill>
                  <a:srgbClr val="00B050"/>
                </a:solidFill>
                <a:cs typeface="Times New Roman"/>
              </a:rPr>
              <a:t>the fibers of the corticospinal </a:t>
            </a:r>
            <a:r>
              <a:rPr lang="en-US" sz="1400" spc="5" dirty="0">
                <a:solidFill>
                  <a:srgbClr val="00B050"/>
                </a:solidFill>
                <a:cs typeface="Times New Roman"/>
              </a:rPr>
              <a:t>tract </a:t>
            </a:r>
            <a:r>
              <a:rPr lang="en-US" sz="1400" spc="-5" dirty="0">
                <a:solidFill>
                  <a:srgbClr val="00B050"/>
                </a:solidFill>
                <a:cs typeface="Times New Roman"/>
              </a:rPr>
              <a:t>terminate </a:t>
            </a:r>
            <a:r>
              <a:rPr lang="en-US" sz="1400" spc="-30" dirty="0">
                <a:solidFill>
                  <a:srgbClr val="00B050"/>
                </a:solidFill>
                <a:cs typeface="Times New Roman"/>
              </a:rPr>
              <a:t>at </a:t>
            </a:r>
            <a:r>
              <a:rPr lang="en-US" sz="1400" dirty="0">
                <a:solidFill>
                  <a:srgbClr val="00B050"/>
                </a:solidFill>
                <a:cs typeface="Times New Roman"/>
              </a:rPr>
              <a:t>different levels in </a:t>
            </a:r>
            <a:r>
              <a:rPr lang="en-US" sz="1400" spc="5" dirty="0">
                <a:solidFill>
                  <a:srgbClr val="00B050"/>
                </a:solidFill>
                <a:cs typeface="Times New Roman"/>
              </a:rPr>
              <a:t>interneurons </a:t>
            </a:r>
            <a:r>
              <a:rPr lang="en-US" sz="1400" dirty="0">
                <a:solidFill>
                  <a:srgbClr val="00B050"/>
                </a:solidFill>
                <a:cs typeface="Times New Roman"/>
              </a:rPr>
              <a:t>of the gray matter &amp; some </a:t>
            </a:r>
            <a:r>
              <a:rPr lang="en-US" sz="1400" spc="5" dirty="0">
                <a:solidFill>
                  <a:srgbClr val="00B050"/>
                </a:solidFill>
                <a:cs typeface="Times New Roman"/>
              </a:rPr>
              <a:t>ends </a:t>
            </a:r>
            <a:r>
              <a:rPr lang="en-US" sz="1400" spc="-30" dirty="0">
                <a:solidFill>
                  <a:srgbClr val="00B050"/>
                </a:solidFill>
                <a:cs typeface="Times New Roman"/>
              </a:rPr>
              <a:t>at </a:t>
            </a:r>
            <a:r>
              <a:rPr lang="en-US" sz="1400" spc="-5" dirty="0">
                <a:solidFill>
                  <a:srgbClr val="00B050"/>
                </a:solidFill>
                <a:cs typeface="Times New Roman"/>
              </a:rPr>
              <a:t>sensory </a:t>
            </a:r>
            <a:r>
              <a:rPr lang="en-US" sz="1400" spc="5" dirty="0">
                <a:solidFill>
                  <a:srgbClr val="00B050"/>
                </a:solidFill>
                <a:cs typeface="Times New Roman"/>
              </a:rPr>
              <a:t>neurons </a:t>
            </a:r>
            <a:r>
              <a:rPr lang="en-US" sz="1400" dirty="0">
                <a:solidFill>
                  <a:srgbClr val="00B050"/>
                </a:solidFill>
                <a:cs typeface="Times New Roman"/>
              </a:rPr>
              <a:t>of </a:t>
            </a:r>
            <a:r>
              <a:rPr lang="en-US" sz="1400" spc="5" dirty="0">
                <a:solidFill>
                  <a:srgbClr val="00B050"/>
                </a:solidFill>
                <a:cs typeface="Times New Roman"/>
              </a:rPr>
              <a:t>dorsal horn </a:t>
            </a:r>
            <a:r>
              <a:rPr lang="en-US" sz="1400" dirty="0">
                <a:solidFill>
                  <a:srgbClr val="00B050"/>
                </a:solidFill>
                <a:cs typeface="Times New Roman"/>
              </a:rPr>
              <a:t>&amp; </a:t>
            </a:r>
            <a:r>
              <a:rPr lang="en-US" sz="1400" spc="5" dirty="0">
                <a:solidFill>
                  <a:srgbClr val="00B050"/>
                </a:solidFill>
                <a:cs typeface="Times New Roman"/>
              </a:rPr>
              <a:t>a </a:t>
            </a:r>
            <a:r>
              <a:rPr lang="en-US" sz="1400" spc="-5" dirty="0">
                <a:solidFill>
                  <a:srgbClr val="00B050"/>
                </a:solidFill>
                <a:cs typeface="Times New Roman"/>
              </a:rPr>
              <a:t>very </a:t>
            </a:r>
            <a:r>
              <a:rPr lang="en-US" sz="1400" dirty="0">
                <a:solidFill>
                  <a:srgbClr val="00B050"/>
                </a:solidFill>
                <a:cs typeface="Times New Roman"/>
              </a:rPr>
              <a:t>few </a:t>
            </a:r>
            <a:r>
              <a:rPr lang="en-US" sz="1400" spc="-5" dirty="0">
                <a:solidFill>
                  <a:srgbClr val="00B050"/>
                </a:solidFill>
                <a:cs typeface="Times New Roman"/>
              </a:rPr>
              <a:t>terminate </a:t>
            </a:r>
            <a:r>
              <a:rPr lang="en-US" sz="1400" spc="-10" dirty="0">
                <a:solidFill>
                  <a:srgbClr val="00B050"/>
                </a:solidFill>
                <a:cs typeface="Times New Roman"/>
              </a:rPr>
              <a:t>directly </a:t>
            </a:r>
            <a:r>
              <a:rPr lang="en-US" sz="1400" spc="5" dirty="0">
                <a:solidFill>
                  <a:srgbClr val="00B050"/>
                </a:solidFill>
                <a:cs typeface="Times New Roman"/>
              </a:rPr>
              <a:t>on </a:t>
            </a:r>
            <a:r>
              <a:rPr lang="en-US" sz="1400" dirty="0">
                <a:solidFill>
                  <a:srgbClr val="00B050"/>
                </a:solidFill>
                <a:cs typeface="Times New Roman"/>
              </a:rPr>
              <a:t>the </a:t>
            </a:r>
            <a:r>
              <a:rPr lang="en-US" sz="1400" spc="5" dirty="0">
                <a:solidFill>
                  <a:srgbClr val="00B050"/>
                </a:solidFill>
                <a:cs typeface="Times New Roman"/>
              </a:rPr>
              <a:t>anterior </a:t>
            </a:r>
            <a:r>
              <a:rPr lang="en-US" sz="1400" dirty="0">
                <a:solidFill>
                  <a:srgbClr val="00B050"/>
                </a:solidFill>
                <a:cs typeface="Times New Roman"/>
              </a:rPr>
              <a:t>motor  </a:t>
            </a:r>
            <a:r>
              <a:rPr lang="en-US" sz="1400" spc="5" dirty="0">
                <a:solidFill>
                  <a:srgbClr val="00B050"/>
                </a:solidFill>
                <a:cs typeface="Times New Roman"/>
              </a:rPr>
              <a:t>neurons </a:t>
            </a:r>
            <a:r>
              <a:rPr lang="en-US" sz="1400" spc="-15" dirty="0">
                <a:solidFill>
                  <a:srgbClr val="00B050"/>
                </a:solidFill>
                <a:cs typeface="Times New Roman"/>
              </a:rPr>
              <a:t>that </a:t>
            </a:r>
            <a:r>
              <a:rPr lang="en-US" sz="1400" spc="5" dirty="0">
                <a:solidFill>
                  <a:srgbClr val="00B050"/>
                </a:solidFill>
                <a:cs typeface="Times New Roman"/>
              </a:rPr>
              <a:t>cause muscle</a:t>
            </a:r>
            <a:r>
              <a:rPr lang="en-US" sz="1400" spc="90" dirty="0">
                <a:solidFill>
                  <a:srgbClr val="00B050"/>
                </a:solidFill>
                <a:cs typeface="Times New Roman"/>
              </a:rPr>
              <a:t> </a:t>
            </a:r>
            <a:r>
              <a:rPr lang="en-US" sz="1400" spc="5" dirty="0">
                <a:solidFill>
                  <a:srgbClr val="00B050"/>
                </a:solidFill>
                <a:cs typeface="Times New Roman"/>
              </a:rPr>
              <a:t>contraction</a:t>
            </a:r>
            <a:r>
              <a:rPr lang="en-US" sz="1400" spc="5" dirty="0">
                <a:solidFill>
                  <a:srgbClr val="00B050"/>
                </a:solidFill>
                <a:cs typeface="Century Schoolbook"/>
              </a:rPr>
              <a:t>.</a:t>
            </a:r>
            <a:endParaRPr lang="en-US" sz="1400" dirty="0">
              <a:solidFill>
                <a:srgbClr val="00B050"/>
              </a:solidFill>
            </a:endParaRPr>
          </a:p>
        </p:txBody>
      </p:sp>
      <p:sp>
        <p:nvSpPr>
          <p:cNvPr id="12" name="Rectangle 11"/>
          <p:cNvSpPr/>
          <p:nvPr/>
        </p:nvSpPr>
        <p:spPr>
          <a:xfrm>
            <a:off x="754849" y="4413670"/>
            <a:ext cx="5904656"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20" dirty="0">
                <a:cs typeface="Times New Roman"/>
              </a:rPr>
              <a:t>Then </a:t>
            </a:r>
            <a:r>
              <a:rPr lang="en-US" sz="1400" spc="25" dirty="0">
                <a:cs typeface="Times New Roman"/>
              </a:rPr>
              <a:t>peripheral </a:t>
            </a:r>
            <a:r>
              <a:rPr lang="en-US" sz="1400" spc="20" dirty="0">
                <a:cs typeface="Times New Roman"/>
              </a:rPr>
              <a:t>motor nerves carry </a:t>
            </a:r>
            <a:r>
              <a:rPr lang="en-US" sz="1400" spc="25" dirty="0">
                <a:cs typeface="Times New Roman"/>
              </a:rPr>
              <a:t>the </a:t>
            </a:r>
            <a:r>
              <a:rPr lang="en-US" sz="1400" spc="20" dirty="0">
                <a:cs typeface="Times New Roman"/>
              </a:rPr>
              <a:t>motor </a:t>
            </a:r>
            <a:r>
              <a:rPr lang="en-US" sz="1400" spc="25" dirty="0">
                <a:cs typeface="Times New Roman"/>
              </a:rPr>
              <a:t>impulses </a:t>
            </a:r>
            <a:r>
              <a:rPr lang="en-US" sz="1400" spc="30" dirty="0">
                <a:cs typeface="Times New Roman"/>
              </a:rPr>
              <a:t>from</a:t>
            </a:r>
            <a:r>
              <a:rPr lang="en-US" sz="1400" spc="160" dirty="0">
                <a:cs typeface="Times New Roman"/>
              </a:rPr>
              <a:t> </a:t>
            </a:r>
            <a:r>
              <a:rPr lang="en-US" sz="1400" spc="25" dirty="0">
                <a:cs typeface="Times New Roman"/>
              </a:rPr>
              <a:t>the </a:t>
            </a:r>
            <a:r>
              <a:rPr lang="en-US" sz="1400" spc="-10" dirty="0">
                <a:cs typeface="Times New Roman"/>
              </a:rPr>
              <a:t>anterior </a:t>
            </a:r>
            <a:r>
              <a:rPr lang="en-US" sz="1400" spc="-15" dirty="0">
                <a:cs typeface="Times New Roman"/>
              </a:rPr>
              <a:t>horn </a:t>
            </a:r>
            <a:r>
              <a:rPr lang="en-US" sz="1400" spc="-25" dirty="0">
                <a:cs typeface="Times New Roman"/>
              </a:rPr>
              <a:t>to </a:t>
            </a:r>
            <a:r>
              <a:rPr lang="en-US" sz="1400" spc="-10" dirty="0">
                <a:cs typeface="Times New Roman"/>
              </a:rPr>
              <a:t>the </a:t>
            </a:r>
            <a:r>
              <a:rPr lang="en-US" sz="1400" spc="-30" dirty="0">
                <a:cs typeface="Times New Roman"/>
              </a:rPr>
              <a:t>voluntary </a:t>
            </a:r>
            <a:r>
              <a:rPr lang="en-US" sz="1400" spc="15" dirty="0">
                <a:cs typeface="Times New Roman"/>
              </a:rPr>
              <a:t> muscles</a:t>
            </a:r>
            <a:endParaRPr lang="en-US" sz="1400" dirty="0"/>
          </a:p>
        </p:txBody>
      </p:sp>
      <p:sp>
        <p:nvSpPr>
          <p:cNvPr id="13" name="Rectangle 12"/>
          <p:cNvSpPr/>
          <p:nvPr/>
        </p:nvSpPr>
        <p:spPr>
          <a:xfrm>
            <a:off x="754849" y="5180006"/>
            <a:ext cx="5904656" cy="10924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b="1" dirty="0">
                <a:solidFill>
                  <a:schemeClr val="accent2">
                    <a:lumMod val="75000"/>
                  </a:schemeClr>
                </a:solidFill>
              </a:rPr>
              <a:t>Function: </a:t>
            </a:r>
          </a:p>
          <a:p>
            <a:pPr marL="285750" lvl="0" indent="-285750">
              <a:buFontTx/>
              <a:buChar char="-"/>
            </a:pPr>
            <a:r>
              <a:rPr lang="en-US" sz="1400" spc="-5" dirty="0">
                <a:cs typeface="Times New Roman"/>
              </a:rPr>
              <a:t>fibers </a:t>
            </a:r>
            <a:r>
              <a:rPr lang="en-US" sz="1400" spc="-10" dirty="0">
                <a:cs typeface="Times New Roman"/>
              </a:rPr>
              <a:t>control and </a:t>
            </a:r>
            <a:r>
              <a:rPr lang="en-US" sz="1400" spc="-20" dirty="0">
                <a:cs typeface="Times New Roman"/>
              </a:rPr>
              <a:t>initiate </a:t>
            </a:r>
            <a:r>
              <a:rPr lang="en-US" sz="1400" spc="-10" dirty="0">
                <a:cs typeface="Times New Roman"/>
              </a:rPr>
              <a:t>fine </a:t>
            </a:r>
            <a:r>
              <a:rPr lang="en-US" sz="1400" spc="-5" dirty="0">
                <a:cs typeface="Times New Roman"/>
              </a:rPr>
              <a:t>discrete </a:t>
            </a:r>
            <a:r>
              <a:rPr lang="en-US" sz="1400" spc="-10" dirty="0">
                <a:cs typeface="Times New Roman"/>
              </a:rPr>
              <a:t>skilled </a:t>
            </a:r>
            <a:r>
              <a:rPr lang="en-US" sz="1400" spc="-15" dirty="0">
                <a:cs typeface="Times New Roman"/>
              </a:rPr>
              <a:t>movements of hands, f</a:t>
            </a:r>
            <a:r>
              <a:rPr lang="en-US" sz="1400" spc="-10" dirty="0">
                <a:cs typeface="Times New Roman"/>
              </a:rPr>
              <a:t>ingers and</a:t>
            </a:r>
            <a:r>
              <a:rPr lang="en-US" sz="1400" spc="-30" dirty="0">
                <a:cs typeface="Times New Roman"/>
              </a:rPr>
              <a:t> </a:t>
            </a:r>
            <a:r>
              <a:rPr lang="en-US" sz="1400" spc="-15" dirty="0">
                <a:cs typeface="Times New Roman"/>
              </a:rPr>
              <a:t>toes.</a:t>
            </a:r>
          </a:p>
          <a:p>
            <a:pPr marL="285750" indent="-285750">
              <a:buFontTx/>
              <a:buChar char="-"/>
            </a:pPr>
            <a:r>
              <a:rPr lang="en-US" sz="1400" spc="-10" dirty="0">
                <a:cs typeface="Times New Roman"/>
              </a:rPr>
              <a:t>As the fibers </a:t>
            </a:r>
            <a:r>
              <a:rPr lang="en-US" sz="1400" spc="-35" dirty="0">
                <a:cs typeface="Times New Roman"/>
              </a:rPr>
              <a:t>pass laterally </a:t>
            </a:r>
            <a:r>
              <a:rPr lang="en-US" sz="1400" spc="-10" dirty="0">
                <a:cs typeface="Times New Roman"/>
              </a:rPr>
              <a:t>in spinal cord white </a:t>
            </a:r>
            <a:r>
              <a:rPr lang="en-US" sz="1400" spc="-25" dirty="0">
                <a:cs typeface="Times New Roman"/>
              </a:rPr>
              <a:t>matter, </a:t>
            </a:r>
            <a:r>
              <a:rPr lang="en-US" sz="1400" spc="-10" dirty="0">
                <a:cs typeface="Times New Roman"/>
              </a:rPr>
              <a:t>so they control </a:t>
            </a:r>
            <a:r>
              <a:rPr lang="en-US" sz="1400" spc="-25" dirty="0">
                <a:cs typeface="Times New Roman"/>
              </a:rPr>
              <a:t>distal </a:t>
            </a:r>
            <a:r>
              <a:rPr lang="en-US" sz="1400" spc="-10" dirty="0">
                <a:cs typeface="Times New Roman"/>
              </a:rPr>
              <a:t>limb</a:t>
            </a:r>
            <a:r>
              <a:rPr lang="en-US" sz="1400" spc="135" dirty="0">
                <a:cs typeface="Times New Roman"/>
              </a:rPr>
              <a:t> </a:t>
            </a:r>
            <a:r>
              <a:rPr lang="en-US" sz="1400" spc="-10" dirty="0">
                <a:cs typeface="Times New Roman"/>
              </a:rPr>
              <a:t>muscles.</a:t>
            </a:r>
          </a:p>
        </p:txBody>
      </p:sp>
      <p:sp>
        <p:nvSpPr>
          <p:cNvPr id="21" name="Rectangle 20"/>
          <p:cNvSpPr/>
          <p:nvPr/>
        </p:nvSpPr>
        <p:spPr>
          <a:xfrm>
            <a:off x="6958508" y="1573674"/>
            <a:ext cx="4620895"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Times New Roman"/>
              </a:rPr>
              <a:t>Remaining </a:t>
            </a:r>
            <a:r>
              <a:rPr lang="en-US" sz="1400" dirty="0">
                <a:solidFill>
                  <a:schemeClr val="accent4">
                    <a:lumMod val="75000"/>
                  </a:schemeClr>
                </a:solidFill>
                <a:cs typeface="Times New Roman"/>
              </a:rPr>
              <a:t>20% </a:t>
            </a:r>
            <a:r>
              <a:rPr lang="en-US" sz="1400" dirty="0">
                <a:cs typeface="Times New Roman"/>
              </a:rPr>
              <a:t>corticospinal </a:t>
            </a:r>
            <a:r>
              <a:rPr lang="en-US" sz="1400" spc="-5" dirty="0">
                <a:cs typeface="Times New Roman"/>
              </a:rPr>
              <a:t>fibers does not </a:t>
            </a:r>
            <a:r>
              <a:rPr lang="en-US" sz="1400" spc="-10" dirty="0">
                <a:cs typeface="Times New Roman"/>
              </a:rPr>
              <a:t>cross</a:t>
            </a:r>
            <a:r>
              <a:rPr lang="en-US" sz="1400" spc="70" dirty="0">
                <a:cs typeface="Times New Roman"/>
              </a:rPr>
              <a:t> </a:t>
            </a:r>
            <a:r>
              <a:rPr lang="en-US" sz="1400" spc="-10" dirty="0">
                <a:cs typeface="Times New Roman"/>
              </a:rPr>
              <a:t>midline</a:t>
            </a:r>
            <a:endParaRPr lang="en-US" sz="1400" dirty="0"/>
          </a:p>
        </p:txBody>
      </p:sp>
      <p:sp>
        <p:nvSpPr>
          <p:cNvPr id="22" name="Rectangle 21"/>
          <p:cNvSpPr/>
          <p:nvPr/>
        </p:nvSpPr>
        <p:spPr>
          <a:xfrm>
            <a:off x="6958508" y="2430661"/>
            <a:ext cx="4620895" cy="7811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10" dirty="0">
                <a:cs typeface="Times New Roman"/>
              </a:rPr>
              <a:t>Cross </a:t>
            </a:r>
            <a:r>
              <a:rPr lang="en-US" sz="1400" spc="-5" dirty="0">
                <a:cs typeface="Times New Roman"/>
              </a:rPr>
              <a:t>at level of termination to synapse </a:t>
            </a:r>
            <a:r>
              <a:rPr lang="en-US" sz="1400" dirty="0">
                <a:cs typeface="Times New Roman"/>
              </a:rPr>
              <a:t>with </a:t>
            </a:r>
            <a:r>
              <a:rPr lang="en-US" sz="1400" spc="-5" dirty="0">
                <a:cs typeface="Times New Roman"/>
              </a:rPr>
              <a:t>interneurons , that synapse </a:t>
            </a:r>
            <a:r>
              <a:rPr lang="en-US" sz="1400" dirty="0">
                <a:cs typeface="Times New Roman"/>
              </a:rPr>
              <a:t>with </a:t>
            </a:r>
            <a:r>
              <a:rPr lang="en-US" sz="1400" spc="-10" dirty="0">
                <a:cs typeface="Times New Roman"/>
              </a:rPr>
              <a:t>motor neurons </a:t>
            </a:r>
            <a:r>
              <a:rPr lang="en-US" sz="1400" spc="-5" dirty="0">
                <a:cs typeface="Times New Roman"/>
              </a:rPr>
              <a:t>(AHCs) of opposite side </a:t>
            </a:r>
            <a:r>
              <a:rPr lang="en-US" sz="1400" spc="-5" dirty="0">
                <a:solidFill>
                  <a:schemeClr val="bg1">
                    <a:lumMod val="50000"/>
                  </a:schemeClr>
                </a:solidFill>
                <a:cs typeface="Times New Roman"/>
              </a:rPr>
              <a:t>specially in </a:t>
            </a:r>
            <a:r>
              <a:rPr lang="en-US" sz="1400" spc="-5" dirty="0">
                <a:solidFill>
                  <a:schemeClr val="bg1">
                    <a:lumMod val="50000"/>
                  </a:schemeClr>
                </a:solidFill>
                <a:cs typeface="Century Schoolbook"/>
              </a:rPr>
              <a:t>in </a:t>
            </a:r>
            <a:r>
              <a:rPr lang="en-US" sz="1400" spc="-10" dirty="0">
                <a:solidFill>
                  <a:schemeClr val="bg1">
                    <a:lumMod val="50000"/>
                  </a:schemeClr>
                </a:solidFill>
                <a:cs typeface="Century Schoolbook"/>
              </a:rPr>
              <a:t>the </a:t>
            </a:r>
            <a:r>
              <a:rPr lang="en-US" sz="1400" spc="-5" dirty="0">
                <a:solidFill>
                  <a:schemeClr val="bg1">
                    <a:lumMod val="50000"/>
                  </a:schemeClr>
                </a:solidFill>
                <a:cs typeface="Century Schoolbook"/>
              </a:rPr>
              <a:t>neck or in </a:t>
            </a:r>
            <a:r>
              <a:rPr lang="en-US" sz="1400" spc="-10" dirty="0">
                <a:solidFill>
                  <a:schemeClr val="bg1">
                    <a:lumMod val="50000"/>
                  </a:schemeClr>
                </a:solidFill>
                <a:cs typeface="Century Schoolbook"/>
              </a:rPr>
              <a:t>the</a:t>
            </a:r>
            <a:r>
              <a:rPr lang="en-US" sz="1400" spc="305" dirty="0">
                <a:solidFill>
                  <a:schemeClr val="bg1">
                    <a:lumMod val="50000"/>
                  </a:schemeClr>
                </a:solidFill>
                <a:cs typeface="Century Schoolbook"/>
              </a:rPr>
              <a:t> </a:t>
            </a:r>
            <a:r>
              <a:rPr lang="en-US" sz="1400" spc="-10" dirty="0">
                <a:solidFill>
                  <a:schemeClr val="bg1">
                    <a:lumMod val="50000"/>
                  </a:schemeClr>
                </a:solidFill>
                <a:cs typeface="Century Schoolbook"/>
              </a:rPr>
              <a:t>upper </a:t>
            </a:r>
            <a:r>
              <a:rPr lang="en-US" sz="1400" spc="-5" dirty="0">
                <a:solidFill>
                  <a:schemeClr val="bg1">
                    <a:lumMod val="50000"/>
                  </a:schemeClr>
                </a:solidFill>
                <a:cs typeface="Century Schoolbook"/>
              </a:rPr>
              <a:t>thoracic</a:t>
            </a:r>
            <a:r>
              <a:rPr lang="en-US" sz="1400" spc="-55" dirty="0">
                <a:solidFill>
                  <a:schemeClr val="bg1">
                    <a:lumMod val="50000"/>
                  </a:schemeClr>
                </a:solidFill>
                <a:cs typeface="Century Schoolbook"/>
              </a:rPr>
              <a:t> </a:t>
            </a:r>
            <a:r>
              <a:rPr lang="en-US" sz="1400" spc="-5" dirty="0">
                <a:solidFill>
                  <a:schemeClr val="bg1">
                    <a:lumMod val="50000"/>
                  </a:schemeClr>
                </a:solidFill>
                <a:cs typeface="Century Schoolbook"/>
              </a:rPr>
              <a:t>region.</a:t>
            </a:r>
            <a:endParaRPr lang="en-US" sz="1400" dirty="0">
              <a:solidFill>
                <a:schemeClr val="bg1">
                  <a:lumMod val="50000"/>
                </a:schemeClr>
              </a:solidFill>
            </a:endParaRPr>
          </a:p>
        </p:txBody>
      </p:sp>
      <p:sp>
        <p:nvSpPr>
          <p:cNvPr id="23" name="Rectangle 22"/>
          <p:cNvSpPr/>
          <p:nvPr/>
        </p:nvSpPr>
        <p:spPr>
          <a:xfrm>
            <a:off x="6958508" y="3441077"/>
            <a:ext cx="4621035" cy="914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Times New Roman"/>
              </a:rPr>
              <a:t>Pass medially in ventral horn so </a:t>
            </a:r>
            <a:r>
              <a:rPr lang="en-US" sz="1400" spc="-10" dirty="0">
                <a:cs typeface="Times New Roman"/>
              </a:rPr>
              <a:t>control  </a:t>
            </a:r>
            <a:r>
              <a:rPr lang="en-US" sz="1400" dirty="0">
                <a:cs typeface="Times New Roman"/>
              </a:rPr>
              <a:t>axial </a:t>
            </a:r>
            <a:r>
              <a:rPr lang="en-US" sz="1400" spc="-5" dirty="0">
                <a:cs typeface="Times New Roman"/>
              </a:rPr>
              <a:t>&amp; </a:t>
            </a:r>
            <a:r>
              <a:rPr lang="en-US" sz="1400" spc="-10" dirty="0">
                <a:cs typeface="Times New Roman"/>
              </a:rPr>
              <a:t>proximal limb</a:t>
            </a:r>
            <a:r>
              <a:rPr lang="en-US" sz="1400" spc="290" dirty="0">
                <a:cs typeface="Times New Roman"/>
              </a:rPr>
              <a:t> </a:t>
            </a:r>
            <a:r>
              <a:rPr lang="en-US" sz="1400" spc="-10" dirty="0">
                <a:cs typeface="Times New Roman"/>
              </a:rPr>
              <a:t>muscles</a:t>
            </a:r>
          </a:p>
          <a:p>
            <a:pPr lvl="0"/>
            <a:r>
              <a:rPr lang="en-US" sz="1400" spc="-5" dirty="0">
                <a:solidFill>
                  <a:srgbClr val="FF0000"/>
                </a:solidFill>
                <a:cs typeface="Times New Roman"/>
              </a:rPr>
              <a:t>NB: </a:t>
            </a:r>
            <a:r>
              <a:rPr lang="en-US" sz="1400" dirty="0">
                <a:cs typeface="Times New Roman"/>
              </a:rPr>
              <a:t>So </a:t>
            </a:r>
            <a:r>
              <a:rPr lang="en-US" sz="1400" dirty="0" err="1">
                <a:cs typeface="Times New Roman"/>
              </a:rPr>
              <a:t>corticospinal</a:t>
            </a:r>
            <a:r>
              <a:rPr lang="en-US" sz="1400" dirty="0">
                <a:cs typeface="Times New Roman"/>
              </a:rPr>
              <a:t> tract( </a:t>
            </a:r>
            <a:r>
              <a:rPr lang="en-US" sz="1400" spc="-5" dirty="0">
                <a:cs typeface="Times New Roman"/>
              </a:rPr>
              <a:t>ANT&amp; </a:t>
            </a:r>
            <a:r>
              <a:rPr lang="en-US" sz="1400" spc="-30" dirty="0">
                <a:cs typeface="Times New Roman"/>
              </a:rPr>
              <a:t>LAT) </a:t>
            </a:r>
            <a:r>
              <a:rPr lang="en-US" sz="1400" dirty="0">
                <a:cs typeface="Times New Roman"/>
              </a:rPr>
              <a:t>supply </a:t>
            </a:r>
            <a:r>
              <a:rPr lang="en-US" sz="1400" spc="-5" dirty="0">
                <a:cs typeface="Times New Roman"/>
              </a:rPr>
              <a:t>skeletal muscles </a:t>
            </a:r>
            <a:r>
              <a:rPr lang="en-US" sz="1400" dirty="0">
                <a:cs typeface="Times New Roman"/>
              </a:rPr>
              <a:t>of the </a:t>
            </a:r>
            <a:r>
              <a:rPr lang="en-US" sz="1400" spc="-5" dirty="0">
                <a:cs typeface="Times New Roman"/>
              </a:rPr>
              <a:t>opposite</a:t>
            </a:r>
            <a:r>
              <a:rPr lang="en-US" sz="1400" spc="-20" dirty="0">
                <a:cs typeface="Times New Roman"/>
              </a:rPr>
              <a:t> </a:t>
            </a:r>
            <a:r>
              <a:rPr lang="en-US" sz="1400" spc="-5" dirty="0">
                <a:cs typeface="Times New Roman"/>
              </a:rPr>
              <a:t>side</a:t>
            </a:r>
            <a:endParaRPr lang="en-US" sz="1400" dirty="0"/>
          </a:p>
        </p:txBody>
      </p:sp>
      <p:sp>
        <p:nvSpPr>
          <p:cNvPr id="24" name="Rectangle 23"/>
          <p:cNvSpPr/>
          <p:nvPr/>
        </p:nvSpPr>
        <p:spPr>
          <a:xfrm>
            <a:off x="6958508" y="4604349"/>
            <a:ext cx="4621035" cy="9097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b="1" spc="-5" dirty="0">
                <a:solidFill>
                  <a:schemeClr val="accent2">
                    <a:lumMod val="75000"/>
                  </a:schemeClr>
                </a:solidFill>
                <a:cs typeface="Century Schoolbook"/>
              </a:rPr>
              <a:t>Function: </a:t>
            </a:r>
          </a:p>
          <a:p>
            <a:pPr lvl="0"/>
            <a:r>
              <a:rPr lang="en-US" sz="1400" spc="-5" dirty="0">
                <a:cs typeface="Century Schoolbook"/>
              </a:rPr>
              <a:t>They control the</a:t>
            </a:r>
            <a:r>
              <a:rPr lang="en-US" sz="1400" dirty="0">
                <a:cs typeface="Century Schoolbook"/>
              </a:rPr>
              <a:t> </a:t>
            </a:r>
            <a:r>
              <a:rPr lang="en-US" sz="1400" spc="-5" dirty="0">
                <a:solidFill>
                  <a:schemeClr val="bg1">
                    <a:lumMod val="50000"/>
                  </a:schemeClr>
                </a:solidFill>
                <a:cs typeface="Century Schoolbook"/>
              </a:rPr>
              <a:t>bilateral</a:t>
            </a:r>
            <a:r>
              <a:rPr lang="en-US" sz="1400" spc="-5" dirty="0">
                <a:cs typeface="Century Schoolbook"/>
              </a:rPr>
              <a:t> postural </a:t>
            </a:r>
            <a:r>
              <a:rPr lang="en-US" sz="1400" dirty="0">
                <a:cs typeface="Century Schoolbook"/>
              </a:rPr>
              <a:t>movements by </a:t>
            </a:r>
            <a:r>
              <a:rPr lang="en-US" sz="1400" spc="-5" dirty="0">
                <a:cs typeface="Century Schoolbook"/>
              </a:rPr>
              <a:t>the supplementary motor cortex (</a:t>
            </a:r>
            <a:r>
              <a:rPr lang="en-US" sz="1400" dirty="0">
                <a:cs typeface="Century Schoolbook"/>
              </a:rPr>
              <a:t>which </a:t>
            </a:r>
            <a:r>
              <a:rPr lang="en-US" sz="1400" spc="-5" dirty="0">
                <a:cs typeface="Century Schoolbook"/>
              </a:rPr>
              <a:t>share </a:t>
            </a:r>
            <a:r>
              <a:rPr lang="en-US" sz="1400" dirty="0">
                <a:cs typeface="Century Schoolbook"/>
              </a:rPr>
              <a:t>in origin of </a:t>
            </a:r>
            <a:r>
              <a:rPr lang="en-US" sz="1400" spc="-5" dirty="0">
                <a:cs typeface="Century Schoolbook"/>
              </a:rPr>
              <a:t>these</a:t>
            </a:r>
            <a:r>
              <a:rPr lang="en-US" sz="1400" spc="10" dirty="0">
                <a:cs typeface="Century Schoolbook"/>
              </a:rPr>
              <a:t> </a:t>
            </a:r>
            <a:r>
              <a:rPr lang="en-US" sz="1400" spc="-5" dirty="0">
                <a:cs typeface="Century Schoolbook"/>
              </a:rPr>
              <a:t>tracts)</a:t>
            </a:r>
            <a:endParaRPr lang="en-US" sz="1400" dirty="0"/>
          </a:p>
        </p:txBody>
      </p:sp>
      <p:sp>
        <p:nvSpPr>
          <p:cNvPr id="28" name="TextBox 27"/>
          <p:cNvSpPr txBox="1"/>
          <p:nvPr>
            <p:extLst>
              <p:ext uri="{D42A27DB-BD31-4B8C-83A1-F6EECF244321}">
                <p14:modId xmlns:p14="http://schemas.microsoft.com/office/powerpoint/2010/main" val="1997931394"/>
              </p:ext>
            </p:extLst>
          </p:nvPr>
        </p:nvSpPr>
        <p:spPr>
          <a:xfrm>
            <a:off x="7318548" y="1156076"/>
            <a:ext cx="5196920" cy="338554"/>
          </a:xfrm>
          <a:prstGeom prst="rect">
            <a:avLst/>
          </a:prstGeom>
          <a:noFill/>
        </p:spPr>
        <p:txBody>
          <a:bodyPr wrap="square" rtlCol="0" anchor="t">
            <a:spAutoFit/>
          </a:bodyPr>
          <a:lstStyle/>
          <a:p>
            <a:r>
              <a:rPr lang="en-US" sz="1600" dirty="0">
                <a:solidFill>
                  <a:schemeClr val="accent4">
                    <a:lumMod val="75000"/>
                  </a:schemeClr>
                </a:solidFill>
              </a:rPr>
              <a:t>20</a:t>
            </a:r>
            <a:r>
              <a:rPr lang="en-US" sz="1600" dirty="0">
                <a:solidFill>
                  <a:schemeClr val="accent2">
                    <a:lumMod val="75000"/>
                  </a:schemeClr>
                </a:solidFill>
              </a:rPr>
              <a:t>%:  Ventral (Anterior) Corticospinal tract</a:t>
            </a:r>
          </a:p>
        </p:txBody>
      </p:sp>
      <p:cxnSp>
        <p:nvCxnSpPr>
          <p:cNvPr id="7" name="Straight Arrow Connector 6"/>
          <p:cNvCxnSpPr>
            <a:stCxn id="5" idx="2"/>
            <a:endCxn id="10" idx="0"/>
          </p:cNvCxnSpPr>
          <p:nvPr/>
        </p:nvCxnSpPr>
        <p:spPr>
          <a:xfrm>
            <a:off x="3707177" y="2149738"/>
            <a:ext cx="0" cy="2042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10" idx="2"/>
            <a:endCxn id="11" idx="0"/>
          </p:cNvCxnSpPr>
          <p:nvPr/>
        </p:nvCxnSpPr>
        <p:spPr>
          <a:xfrm>
            <a:off x="3707177" y="3179750"/>
            <a:ext cx="0" cy="1700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11" idx="2"/>
            <a:endCxn id="12" idx="0"/>
          </p:cNvCxnSpPr>
          <p:nvPr/>
        </p:nvCxnSpPr>
        <p:spPr>
          <a:xfrm>
            <a:off x="3707177" y="4223398"/>
            <a:ext cx="0" cy="1902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a:stCxn id="12" idx="2"/>
            <a:endCxn id="13" idx="0"/>
          </p:cNvCxnSpPr>
          <p:nvPr/>
        </p:nvCxnSpPr>
        <p:spPr>
          <a:xfrm>
            <a:off x="3707177" y="4989734"/>
            <a:ext cx="0" cy="1902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21" idx="2"/>
            <a:endCxn id="22" idx="0"/>
          </p:cNvCxnSpPr>
          <p:nvPr/>
        </p:nvCxnSpPr>
        <p:spPr>
          <a:xfrm>
            <a:off x="9268956" y="2149738"/>
            <a:ext cx="0" cy="2809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stCxn id="22" idx="2"/>
            <a:endCxn id="23" idx="0"/>
          </p:cNvCxnSpPr>
          <p:nvPr/>
        </p:nvCxnSpPr>
        <p:spPr>
          <a:xfrm>
            <a:off x="9268956" y="3211805"/>
            <a:ext cx="70" cy="2292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23" idx="2"/>
            <a:endCxn id="24" idx="0"/>
          </p:cNvCxnSpPr>
          <p:nvPr/>
        </p:nvCxnSpPr>
        <p:spPr>
          <a:xfrm>
            <a:off x="9269026" y="4356028"/>
            <a:ext cx="0" cy="2483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4259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460" y="228600"/>
            <a:ext cx="109699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Lateral and Ventral </a:t>
            </a:r>
            <a:r>
              <a:rPr lang="en-US" sz="3200" dirty="0" err="1"/>
              <a:t>Corticospinal</a:t>
            </a:r>
            <a:r>
              <a:rPr lang="en-US" sz="3200" dirty="0"/>
              <a:t> Tracts </a:t>
            </a:r>
          </a:p>
        </p:txBody>
      </p:sp>
      <p:sp>
        <p:nvSpPr>
          <p:cNvPr id="21" name="Rectangle 20"/>
          <p:cNvSpPr/>
          <p:nvPr/>
        </p:nvSpPr>
        <p:spPr>
          <a:xfrm>
            <a:off x="609460" y="2420888"/>
            <a:ext cx="4680520" cy="2246769"/>
          </a:xfrm>
          <a:prstGeom prst="rect">
            <a:avLst/>
          </a:prstGeom>
          <a:ln>
            <a:noFill/>
            <a:prstDash val="dash"/>
          </a:ln>
        </p:spPr>
        <p:txBody>
          <a:bodyPr wrap="square">
            <a:spAutoFit/>
          </a:bodyPr>
          <a:lstStyle/>
          <a:p>
            <a:pPr marL="285750" indent="-285750" algn="just">
              <a:buClr>
                <a:srgbClr val="00B050"/>
              </a:buClr>
              <a:buFont typeface=".HiraKakuInterface-W3" charset="-128"/>
              <a:buChar char="・"/>
            </a:pPr>
            <a:r>
              <a:rPr lang="en-US" sz="1400" dirty="0">
                <a:solidFill>
                  <a:srgbClr val="00B050"/>
                </a:solidFill>
              </a:rPr>
              <a:t>After they form the pyramid, the fibers divide into lateral and anterior.</a:t>
            </a:r>
          </a:p>
          <a:p>
            <a:pPr marL="285750" indent="-285750" algn="just">
              <a:buClr>
                <a:srgbClr val="00B050"/>
              </a:buClr>
              <a:buFont typeface=".HiraKakuInterface-W3" charset="-128"/>
              <a:buChar char="・"/>
            </a:pPr>
            <a:endParaRPr lang="en-US" sz="1400" dirty="0">
              <a:solidFill>
                <a:srgbClr val="00B050"/>
              </a:solidFill>
            </a:endParaRPr>
          </a:p>
          <a:p>
            <a:pPr marL="285750" indent="-285750" algn="just">
              <a:buClr>
                <a:srgbClr val="00B050"/>
              </a:buClr>
              <a:buFont typeface=".HiraKakuInterface-W3" charset="-128"/>
              <a:buChar char="・"/>
            </a:pPr>
            <a:r>
              <a:rPr lang="en-US" sz="1400" dirty="0">
                <a:solidFill>
                  <a:schemeClr val="accent4">
                    <a:lumMod val="75000"/>
                  </a:schemeClr>
                </a:solidFill>
              </a:rPr>
              <a:t>80%</a:t>
            </a:r>
            <a:r>
              <a:rPr lang="en-US" sz="1400" dirty="0">
                <a:solidFill>
                  <a:srgbClr val="00B050"/>
                </a:solidFill>
              </a:rPr>
              <a:t>: Lateral  corticospinal goes into the opposite side, reaches the AHC </a:t>
            </a:r>
            <a:r>
              <a:rPr lang="en-US" sz="1400" u="sng" dirty="0">
                <a:solidFill>
                  <a:srgbClr val="00B050"/>
                </a:solidFill>
              </a:rPr>
              <a:t>directly </a:t>
            </a:r>
            <a:r>
              <a:rPr lang="en-US" sz="1400" dirty="0">
                <a:solidFill>
                  <a:srgbClr val="00B050"/>
                </a:solidFill>
              </a:rPr>
              <a:t>without interneurons and make monosynaptic connection to the muscle.</a:t>
            </a:r>
          </a:p>
          <a:p>
            <a:pPr marL="285750" indent="-285750" algn="just">
              <a:buClr>
                <a:srgbClr val="00B050"/>
              </a:buClr>
              <a:buFont typeface=".HiraKakuInterface-W3" charset="-128"/>
              <a:buChar char="・"/>
            </a:pPr>
            <a:endParaRPr lang="en-US" sz="1400" dirty="0">
              <a:solidFill>
                <a:srgbClr val="00B050"/>
              </a:solidFill>
            </a:endParaRPr>
          </a:p>
          <a:p>
            <a:pPr marL="285750" indent="-285750" algn="just">
              <a:buClr>
                <a:srgbClr val="00B050"/>
              </a:buClr>
              <a:buFont typeface=".HiraKakuInterface-W3" charset="-128"/>
              <a:buChar char="・"/>
            </a:pPr>
            <a:r>
              <a:rPr lang="en-US" sz="1400" dirty="0">
                <a:solidFill>
                  <a:schemeClr val="accent4">
                    <a:lumMod val="75000"/>
                  </a:schemeClr>
                </a:solidFill>
              </a:rPr>
              <a:t>20%</a:t>
            </a:r>
            <a:r>
              <a:rPr lang="en-US" sz="1400" dirty="0">
                <a:solidFill>
                  <a:srgbClr val="00B050"/>
                </a:solidFill>
              </a:rPr>
              <a:t>: Anterior corticospinal goes down without crossing, but they cross at the end in the spinal cord and go into interneurons. (important for posture)</a:t>
            </a:r>
          </a:p>
        </p:txBody>
      </p:sp>
      <p:sp>
        <p:nvSpPr>
          <p:cNvPr id="22" name="object 5"/>
          <p:cNvSpPr/>
          <p:nvPr/>
        </p:nvSpPr>
        <p:spPr>
          <a:xfrm>
            <a:off x="6094412" y="1340768"/>
            <a:ext cx="5392563" cy="4896544"/>
          </a:xfrm>
          <a:prstGeom prst="rect">
            <a:avLst/>
          </a:prstGeom>
          <a:blipFill>
            <a:blip r:embed="rId2" cstate="print"/>
            <a:srcRect/>
            <a:stretch>
              <a:fillRect t="-1" b="-8687"/>
            </a:stretch>
          </a:blipFill>
          <a:ln w="19050">
            <a:solidFill>
              <a:schemeClr val="accent2">
                <a:lumMod val="75000"/>
              </a:schemeClr>
            </a:solidFill>
            <a:prstDash val="dash"/>
          </a:ln>
        </p:spPr>
        <p:txBody>
          <a:bodyPr wrap="square" lIns="0" tIns="0" rIns="0" bIns="0" rtlCol="0"/>
          <a:lstStyle/>
          <a:p>
            <a:endParaRPr/>
          </a:p>
        </p:txBody>
      </p:sp>
      <p:sp>
        <p:nvSpPr>
          <p:cNvPr id="31" name="TextBox 30"/>
          <p:cNvSpPr txBox="1"/>
          <p:nvPr/>
        </p:nvSpPr>
        <p:spPr>
          <a:xfrm>
            <a:off x="6094412" y="1340768"/>
            <a:ext cx="2232248"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04953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Functions of Lateral and Ventral Corticospinal Tracts </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graphicFrame>
        <p:nvGraphicFramePr>
          <p:cNvPr id="4" name="Diagram 3"/>
          <p:cNvGraphicFramePr/>
          <p:nvPr>
            <p:extLst>
              <p:ext uri="{D42A27DB-BD31-4B8C-83A1-F6EECF244321}">
                <p14:modId xmlns:p14="http://schemas.microsoft.com/office/powerpoint/2010/main" val="3198279723"/>
              </p:ext>
            </p:extLst>
          </p:nvPr>
        </p:nvGraphicFramePr>
        <p:xfrm>
          <a:off x="609460" y="1243232"/>
          <a:ext cx="1096994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459" y="5589240"/>
            <a:ext cx="10969943" cy="589649"/>
          </a:xfrm>
          <a:prstGeom prst="rect">
            <a:avLst/>
          </a:prstGeom>
        </p:spPr>
        <p:txBody>
          <a:bodyPr wrap="square">
            <a:spAutoFit/>
          </a:bodyPr>
          <a:lstStyle/>
          <a:p>
            <a:pPr marL="286385" marR="362585" indent="-274320">
              <a:lnSpc>
                <a:spcPct val="101099"/>
              </a:lnSpc>
              <a:spcBef>
                <a:spcPts val="550"/>
              </a:spcBef>
            </a:pPr>
            <a:r>
              <a:rPr lang="en-US" sz="1600" spc="-5" dirty="0">
                <a:solidFill>
                  <a:srgbClr val="FF0000"/>
                </a:solidFill>
                <a:cs typeface="Times New Roman"/>
              </a:rPr>
              <a:t>NB: </a:t>
            </a:r>
            <a:r>
              <a:rPr lang="en-US" sz="1600" dirty="0">
                <a:solidFill>
                  <a:srgbClr val="FF0000"/>
                </a:solidFill>
                <a:cs typeface="Century Schoolbook"/>
              </a:rPr>
              <a:t>In the </a:t>
            </a:r>
            <a:r>
              <a:rPr lang="en-US" sz="1600" spc="-5" dirty="0">
                <a:solidFill>
                  <a:srgbClr val="FF0000"/>
                </a:solidFill>
                <a:cs typeface="Century Schoolbook"/>
              </a:rPr>
              <a:t>cervical enlargement of </a:t>
            </a:r>
            <a:r>
              <a:rPr lang="en-US" sz="1600" dirty="0">
                <a:solidFill>
                  <a:srgbClr val="FF0000"/>
                </a:solidFill>
                <a:cs typeface="Century Schoolbook"/>
              </a:rPr>
              <a:t>the </a:t>
            </a:r>
            <a:r>
              <a:rPr lang="en-US" sz="1600" spc="-5" dirty="0">
                <a:solidFill>
                  <a:srgbClr val="FF0000"/>
                </a:solidFill>
                <a:cs typeface="Century Schoolbook"/>
              </a:rPr>
              <a:t>cord where </a:t>
            </a:r>
            <a:r>
              <a:rPr lang="en-US" sz="1600" dirty="0">
                <a:solidFill>
                  <a:srgbClr val="FF0000"/>
                </a:solidFill>
                <a:cs typeface="Century Schoolbook"/>
              </a:rPr>
              <a:t>the </a:t>
            </a:r>
            <a:r>
              <a:rPr lang="en-US" sz="1600" spc="-5" dirty="0">
                <a:solidFill>
                  <a:srgbClr val="FF0000"/>
                </a:solidFill>
                <a:cs typeface="Century Schoolbook"/>
              </a:rPr>
              <a:t>hands and fingers are  represented, </a:t>
            </a:r>
            <a:r>
              <a:rPr lang="en-US" sz="1600" dirty="0">
                <a:solidFill>
                  <a:srgbClr val="FF0000"/>
                </a:solidFill>
                <a:cs typeface="Century Schoolbook"/>
              </a:rPr>
              <a:t>large numbers </a:t>
            </a:r>
            <a:r>
              <a:rPr lang="en-US" sz="1600" spc="-5" dirty="0">
                <a:solidFill>
                  <a:srgbClr val="FF0000"/>
                </a:solidFill>
                <a:cs typeface="Century Schoolbook"/>
              </a:rPr>
              <a:t>of </a:t>
            </a:r>
            <a:r>
              <a:rPr lang="en-US" sz="1600" spc="-5" dirty="0" err="1">
                <a:solidFill>
                  <a:srgbClr val="FF0000"/>
                </a:solidFill>
                <a:cs typeface="Century Schoolbook"/>
              </a:rPr>
              <a:t>corticospinal</a:t>
            </a:r>
            <a:r>
              <a:rPr lang="en-US" sz="1600" spc="-5" dirty="0">
                <a:solidFill>
                  <a:srgbClr val="FF0000"/>
                </a:solidFill>
                <a:cs typeface="Century Schoolbook"/>
              </a:rPr>
              <a:t> and </a:t>
            </a:r>
            <a:r>
              <a:rPr lang="en-US" sz="1600" dirty="0" err="1">
                <a:solidFill>
                  <a:srgbClr val="FF0000"/>
                </a:solidFill>
                <a:cs typeface="Century Schoolbook"/>
              </a:rPr>
              <a:t>rubrospinal</a:t>
            </a:r>
            <a:r>
              <a:rPr lang="en-US" sz="1600" dirty="0">
                <a:solidFill>
                  <a:srgbClr val="FF0000"/>
                </a:solidFill>
                <a:cs typeface="Century Schoolbook"/>
              </a:rPr>
              <a:t> </a:t>
            </a:r>
            <a:r>
              <a:rPr lang="en-US" sz="1600" spc="-5" dirty="0">
                <a:solidFill>
                  <a:srgbClr val="FF0000"/>
                </a:solidFill>
                <a:cs typeface="Century Schoolbook"/>
              </a:rPr>
              <a:t>fibers terminate  </a:t>
            </a:r>
            <a:r>
              <a:rPr lang="en-US" sz="1600" dirty="0">
                <a:solidFill>
                  <a:srgbClr val="FF0000"/>
                </a:solidFill>
                <a:cs typeface="Century Schoolbook"/>
              </a:rPr>
              <a:t>directly </a:t>
            </a:r>
            <a:r>
              <a:rPr lang="en-US" sz="1600" spc="-5" dirty="0">
                <a:solidFill>
                  <a:srgbClr val="FF0000"/>
                </a:solidFill>
                <a:cs typeface="Century Schoolbook"/>
              </a:rPr>
              <a:t>on </a:t>
            </a:r>
            <a:r>
              <a:rPr lang="en-US" sz="1600" dirty="0">
                <a:solidFill>
                  <a:srgbClr val="FF0000"/>
                </a:solidFill>
                <a:cs typeface="Century Schoolbook"/>
              </a:rPr>
              <a:t>the </a:t>
            </a:r>
            <a:r>
              <a:rPr lang="en-US" sz="1600" spc="-5" dirty="0">
                <a:solidFill>
                  <a:srgbClr val="FF0000"/>
                </a:solidFill>
                <a:cs typeface="Century Schoolbook"/>
              </a:rPr>
              <a:t>anterior </a:t>
            </a:r>
            <a:r>
              <a:rPr lang="en-US" sz="1600" dirty="0">
                <a:solidFill>
                  <a:srgbClr val="FF0000"/>
                </a:solidFill>
                <a:cs typeface="Century Schoolbook"/>
              </a:rPr>
              <a:t>motor neurons to </a:t>
            </a:r>
            <a:r>
              <a:rPr lang="en-US" sz="1600" spc="-5" dirty="0">
                <a:solidFill>
                  <a:srgbClr val="FF0000"/>
                </a:solidFill>
                <a:cs typeface="Century Schoolbook"/>
              </a:rPr>
              <a:t>activate </a:t>
            </a:r>
            <a:r>
              <a:rPr lang="en-US" sz="1600" dirty="0">
                <a:solidFill>
                  <a:srgbClr val="FF0000"/>
                </a:solidFill>
                <a:cs typeface="Century Schoolbook"/>
              </a:rPr>
              <a:t>muscle</a:t>
            </a:r>
            <a:r>
              <a:rPr lang="en-US" sz="1600" spc="-114" dirty="0">
                <a:solidFill>
                  <a:srgbClr val="FF0000"/>
                </a:solidFill>
                <a:cs typeface="Century Schoolbook"/>
              </a:rPr>
              <a:t> </a:t>
            </a:r>
            <a:r>
              <a:rPr lang="en-US" sz="1600" spc="-5" dirty="0">
                <a:solidFill>
                  <a:srgbClr val="FF0000"/>
                </a:solidFill>
                <a:cs typeface="Century Schoolbook"/>
              </a:rPr>
              <a:t>contraction.</a:t>
            </a:r>
            <a:endParaRPr lang="en-US" sz="1600" dirty="0">
              <a:solidFill>
                <a:srgbClr val="FF0000"/>
              </a:solidFill>
              <a:cs typeface="Century Schoolbook"/>
            </a:endParaRPr>
          </a:p>
        </p:txBody>
      </p:sp>
    </p:spTree>
    <p:extLst>
      <p:ext uri="{BB962C8B-B14F-4D97-AF65-F5344CB8AC3E}">
        <p14:creationId xmlns:p14="http://schemas.microsoft.com/office/powerpoint/2010/main" val="30002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72467" y="492284"/>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400" b="1" dirty="0">
                <a:solidFill>
                  <a:srgbClr val="9FB8CD">
                    <a:lumMod val="75000"/>
                  </a:srgbClr>
                </a:solidFill>
                <a:latin typeface="Arial Black" panose="020B0A04020102020204" pitchFamily="34" charset="0"/>
              </a:rPr>
              <a:t>Physiology of the Motor Tract</a:t>
            </a:r>
            <a:endParaRPr lang="en-US" sz="3400" dirty="0"/>
          </a:p>
        </p:txBody>
      </p:sp>
      <p:sp>
        <p:nvSpPr>
          <p:cNvPr id="4" name="Flowchart: Process 3"/>
          <p:cNvSpPr/>
          <p:nvPr/>
        </p:nvSpPr>
        <p:spPr>
          <a:xfrm>
            <a:off x="621804" y="1698622"/>
            <a:ext cx="10945216" cy="4394674"/>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endParaRPr lang="en-US" sz="1999" dirty="0">
              <a:solidFill>
                <a:prstClr val="black"/>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TextBox 14"/>
          <p:cNvSpPr txBox="1"/>
          <p:nvPr/>
        </p:nvSpPr>
        <p:spPr>
          <a:xfrm>
            <a:off x="693812" y="1700808"/>
            <a:ext cx="10729192" cy="4247317"/>
          </a:xfrm>
          <a:prstGeom prst="rect">
            <a:avLst/>
          </a:prstGeom>
          <a:noFill/>
        </p:spPr>
        <p:txBody>
          <a:bodyPr wrap="square" rtlCol="0">
            <a:spAutoFit/>
          </a:bodyPr>
          <a:lstStyle/>
          <a:p>
            <a:pPr lvl="0"/>
            <a:r>
              <a:rPr lang="en-US" sz="1800" b="1" dirty="0">
                <a:solidFill>
                  <a:schemeClr val="accent1">
                    <a:lumMod val="75000"/>
                  </a:schemeClr>
                </a:solidFill>
                <a:latin typeface="+mj-lt"/>
                <a:ea typeface="+mj-ea"/>
                <a:cs typeface="+mj-cs"/>
              </a:rPr>
              <a:t>Objectives</a:t>
            </a:r>
            <a:r>
              <a:rPr lang="en-US" sz="1800" b="1" dirty="0" smtClean="0">
                <a:solidFill>
                  <a:schemeClr val="accent1">
                    <a:lumMod val="75000"/>
                  </a:schemeClr>
                </a:solidFill>
                <a:latin typeface="+mj-lt"/>
                <a:ea typeface="+mj-ea"/>
                <a:cs typeface="+mj-cs"/>
              </a:rPr>
              <a:t>:</a:t>
            </a:r>
          </a:p>
          <a:p>
            <a:pPr lvl="0"/>
            <a:endParaRPr lang="en-US" sz="1800" b="1" dirty="0">
              <a:solidFill>
                <a:schemeClr val="accent1">
                  <a:lumMod val="75000"/>
                </a:schemeClr>
              </a:solidFill>
              <a:latin typeface="+mj-lt"/>
              <a:ea typeface="+mj-ea"/>
              <a:cs typeface="+mj-cs"/>
            </a:endParaRPr>
          </a:p>
          <a:p>
            <a:pPr lvl="0"/>
            <a:r>
              <a:rPr lang="en-US" sz="1800" dirty="0">
                <a:ea typeface="+mj-ea"/>
                <a:cs typeface="+mj-cs"/>
              </a:rPr>
              <a:t>1- Describe what is upper motor neuron and lower motor neuron.</a:t>
            </a:r>
          </a:p>
          <a:p>
            <a:pPr marL="12700">
              <a:lnSpc>
                <a:spcPct val="100000"/>
              </a:lnSpc>
              <a:tabLst>
                <a:tab pos="469265" algn="l"/>
                <a:tab pos="469900" algn="l"/>
              </a:tabLst>
            </a:pPr>
            <a:r>
              <a:rPr lang="en-US" sz="1800" dirty="0">
                <a:ea typeface="+mj-ea"/>
                <a:cs typeface="+mj-cs"/>
              </a:rPr>
              <a:t>2- Explain the origin, course (pathway) and functions of the following motor tracts:</a:t>
            </a:r>
          </a:p>
          <a:p>
            <a:pPr marL="12700">
              <a:lnSpc>
                <a:spcPct val="100000"/>
              </a:lnSpc>
              <a:tabLst>
                <a:tab pos="469265" algn="l"/>
                <a:tab pos="469900" algn="l"/>
              </a:tabLst>
            </a:pPr>
            <a:endParaRPr lang="en-US" sz="1800" dirty="0">
              <a:ea typeface="+mj-ea"/>
              <a:cs typeface="+mj-cs"/>
            </a:endParaRPr>
          </a:p>
          <a:p>
            <a:pPr marL="304851" indent="-342900">
              <a:buFontTx/>
              <a:buChar char="-"/>
              <a:tabLst>
                <a:tab pos="927100" algn="l"/>
                <a:tab pos="927735" algn="l"/>
              </a:tabLst>
            </a:pPr>
            <a:r>
              <a:rPr lang="en-US" sz="1800" dirty="0">
                <a:ea typeface="+mj-ea"/>
                <a:cs typeface="+mj-cs"/>
              </a:rPr>
              <a:t>Pyramidal tracts: </a:t>
            </a:r>
          </a:p>
          <a:p>
            <a:pPr>
              <a:tabLst>
                <a:tab pos="927100" algn="l"/>
                <a:tab pos="927735" algn="l"/>
              </a:tabLst>
            </a:pPr>
            <a:r>
              <a:rPr lang="en-US" sz="1800" dirty="0">
                <a:solidFill>
                  <a:srgbClr val="DDE9EC">
                    <a:lumMod val="50000"/>
                  </a:srgbClr>
                </a:solidFill>
              </a:rPr>
              <a:t>corticospinal (lateral and ventral) &amp; corticobulbar tracts and their functions. </a:t>
            </a:r>
          </a:p>
          <a:p>
            <a:pPr>
              <a:tabLst>
                <a:tab pos="927100" algn="l"/>
                <a:tab pos="927735" algn="l"/>
              </a:tabLst>
            </a:pPr>
            <a:endParaRPr lang="en-US" sz="1800" dirty="0">
              <a:solidFill>
                <a:srgbClr val="DDE9EC">
                  <a:lumMod val="50000"/>
                </a:srgbClr>
              </a:solidFill>
            </a:endParaRPr>
          </a:p>
          <a:p>
            <a:pPr marL="342900" indent="-342900">
              <a:buFontTx/>
              <a:buChar char="-"/>
              <a:tabLst>
                <a:tab pos="927100" algn="l"/>
                <a:tab pos="927735" algn="l"/>
              </a:tabLst>
            </a:pPr>
            <a:r>
              <a:rPr lang="en-US" sz="1800" dirty="0">
                <a:ea typeface="+mj-ea"/>
                <a:cs typeface="+mj-cs"/>
              </a:rPr>
              <a:t>Extrapyramidal tracts: </a:t>
            </a:r>
          </a:p>
          <a:p>
            <a:pPr lvl="0">
              <a:tabLst>
                <a:tab pos="1010919" algn="l"/>
                <a:tab pos="1011555" algn="l"/>
              </a:tabLst>
            </a:pPr>
            <a:r>
              <a:rPr lang="en-US" sz="1800" dirty="0">
                <a:solidFill>
                  <a:srgbClr val="DDE9EC">
                    <a:lumMod val="50000"/>
                  </a:srgbClr>
                </a:solidFill>
              </a:rPr>
              <a:t>1) </a:t>
            </a:r>
            <a:r>
              <a:rPr lang="en-US" sz="1800" dirty="0" err="1">
                <a:solidFill>
                  <a:srgbClr val="DDE9EC">
                    <a:lumMod val="50000"/>
                  </a:srgbClr>
                </a:solidFill>
              </a:rPr>
              <a:t>Rubrospinal</a:t>
            </a:r>
            <a:r>
              <a:rPr lang="en-US" sz="1800" dirty="0">
                <a:solidFill>
                  <a:srgbClr val="DDE9EC">
                    <a:lumMod val="50000"/>
                  </a:srgbClr>
                </a:solidFill>
              </a:rPr>
              <a:t> tract</a:t>
            </a:r>
          </a:p>
          <a:p>
            <a:pPr lvl="0" indent="-38050">
              <a:tabLst>
                <a:tab pos="1010919" algn="l"/>
                <a:tab pos="1011555" algn="l"/>
              </a:tabLst>
            </a:pPr>
            <a:r>
              <a:rPr lang="en-US" sz="1800" dirty="0">
                <a:solidFill>
                  <a:srgbClr val="DDE9EC">
                    <a:lumMod val="50000"/>
                  </a:srgbClr>
                </a:solidFill>
              </a:rPr>
              <a:t>2) </a:t>
            </a:r>
            <a:r>
              <a:rPr lang="en-US" sz="1800" dirty="0" err="1">
                <a:solidFill>
                  <a:srgbClr val="DDE9EC">
                    <a:lumMod val="50000"/>
                  </a:srgbClr>
                </a:solidFill>
              </a:rPr>
              <a:t>Vestibulospinal</a:t>
            </a:r>
            <a:r>
              <a:rPr lang="en-US" sz="1800" dirty="0">
                <a:solidFill>
                  <a:srgbClr val="DDE9EC">
                    <a:lumMod val="50000"/>
                  </a:srgbClr>
                </a:solidFill>
              </a:rPr>
              <a:t> tracts</a:t>
            </a:r>
          </a:p>
          <a:p>
            <a:pPr lvl="0" indent="-38050">
              <a:tabLst>
                <a:tab pos="1010919" algn="l"/>
                <a:tab pos="1011555" algn="l"/>
              </a:tabLst>
            </a:pPr>
            <a:r>
              <a:rPr lang="en-US" sz="1800" dirty="0">
                <a:solidFill>
                  <a:srgbClr val="DDE9EC">
                    <a:lumMod val="50000"/>
                  </a:srgbClr>
                </a:solidFill>
              </a:rPr>
              <a:t>3) </a:t>
            </a:r>
            <a:r>
              <a:rPr lang="en-US" sz="1800" dirty="0" err="1">
                <a:solidFill>
                  <a:srgbClr val="DDE9EC">
                    <a:lumMod val="50000"/>
                  </a:srgbClr>
                </a:solidFill>
              </a:rPr>
              <a:t>Tectospinal</a:t>
            </a:r>
            <a:r>
              <a:rPr lang="en-US" sz="1800" dirty="0">
                <a:solidFill>
                  <a:srgbClr val="DDE9EC">
                    <a:lumMod val="50000"/>
                  </a:srgbClr>
                </a:solidFill>
              </a:rPr>
              <a:t> tracts</a:t>
            </a:r>
          </a:p>
          <a:p>
            <a:pPr lvl="0" indent="-38050">
              <a:tabLst>
                <a:tab pos="1010919" algn="l"/>
                <a:tab pos="1011555" algn="l"/>
              </a:tabLst>
            </a:pPr>
            <a:r>
              <a:rPr lang="en-US" sz="1800" dirty="0">
                <a:solidFill>
                  <a:srgbClr val="DDE9EC">
                    <a:lumMod val="50000"/>
                  </a:srgbClr>
                </a:solidFill>
              </a:rPr>
              <a:t>4) </a:t>
            </a:r>
            <a:r>
              <a:rPr lang="en-US" sz="1800" dirty="0" err="1">
                <a:solidFill>
                  <a:srgbClr val="DDE9EC">
                    <a:lumMod val="50000"/>
                  </a:srgbClr>
                </a:solidFill>
              </a:rPr>
              <a:t>Reticulospinal</a:t>
            </a:r>
            <a:r>
              <a:rPr lang="en-US" sz="1800" dirty="0">
                <a:solidFill>
                  <a:srgbClr val="DDE9EC">
                    <a:lumMod val="50000"/>
                  </a:srgbClr>
                </a:solidFill>
              </a:rPr>
              <a:t> tract</a:t>
            </a:r>
          </a:p>
          <a:p>
            <a:pPr lvl="0" indent="-38050">
              <a:tabLst>
                <a:tab pos="1010919" algn="l"/>
                <a:tab pos="1011555" algn="l"/>
              </a:tabLst>
            </a:pPr>
            <a:r>
              <a:rPr lang="en-US" sz="1800" dirty="0">
                <a:solidFill>
                  <a:srgbClr val="DDE9EC">
                    <a:lumMod val="50000"/>
                  </a:srgbClr>
                </a:solidFill>
              </a:rPr>
              <a:t>5) </a:t>
            </a:r>
            <a:r>
              <a:rPr lang="en-US" sz="1800" dirty="0" err="1">
                <a:solidFill>
                  <a:srgbClr val="DDE9EC">
                    <a:lumMod val="50000"/>
                  </a:srgbClr>
                </a:solidFill>
              </a:rPr>
              <a:t>Olivspinal</a:t>
            </a:r>
            <a:r>
              <a:rPr lang="en-US" sz="1800" dirty="0">
                <a:solidFill>
                  <a:srgbClr val="DDE9EC">
                    <a:lumMod val="50000"/>
                  </a:srgbClr>
                </a:solidFill>
              </a:rPr>
              <a:t> tract </a:t>
            </a:r>
          </a:p>
          <a:p>
            <a:pPr lvl="0" indent="-38050">
              <a:tabLst>
                <a:tab pos="1010919" algn="l"/>
                <a:tab pos="1011555" algn="l"/>
              </a:tabLst>
            </a:pPr>
            <a:endParaRPr lang="en-US" sz="1800" dirty="0">
              <a:solidFill>
                <a:srgbClr val="DDE9EC">
                  <a:lumMod val="50000"/>
                </a:srgbClr>
              </a:solidFill>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Corticospinal </a:t>
            </a:r>
            <a:r>
              <a:rPr lang="en-US" sz="3200" dirty="0" smtClean="0"/>
              <a:t>(Pyramidal</a:t>
            </a:r>
            <a:r>
              <a:rPr lang="en-US" sz="3200" dirty="0"/>
              <a:t>) Tract </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object 2"/>
          <p:cNvSpPr/>
          <p:nvPr/>
        </p:nvSpPr>
        <p:spPr>
          <a:xfrm>
            <a:off x="609460" y="1245610"/>
            <a:ext cx="7069128" cy="5008129"/>
          </a:xfrm>
          <a:prstGeom prst="rect">
            <a:avLst/>
          </a:prstGeom>
          <a:blipFill>
            <a:blip r:embed="rId2" cstate="print"/>
            <a:srcRect/>
            <a:stretch>
              <a:fillRect l="-1" r="-5635"/>
            </a:stretch>
          </a:blipFill>
          <a:ln>
            <a:solidFill>
              <a:schemeClr val="accent1"/>
            </a:solidFill>
          </a:ln>
        </p:spPr>
        <p:txBody>
          <a:bodyPr wrap="square" lIns="0" tIns="0" rIns="0" bIns="0" rtlCol="0"/>
          <a:lstStyle/>
          <a:p>
            <a:endParaRPr/>
          </a:p>
        </p:txBody>
      </p:sp>
      <p:sp>
        <p:nvSpPr>
          <p:cNvPr id="6" name="TextBox 5"/>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object 2"/>
          <p:cNvSpPr/>
          <p:nvPr/>
        </p:nvSpPr>
        <p:spPr>
          <a:xfrm>
            <a:off x="7822605" y="1245610"/>
            <a:ext cx="3740730" cy="5008130"/>
          </a:xfrm>
          <a:prstGeom prst="rect">
            <a:avLst/>
          </a:prstGeom>
          <a:blipFill>
            <a:blip r:embed="rId3" cstate="print"/>
            <a:stretch>
              <a:fillRect/>
            </a:stretch>
          </a:blipFill>
          <a:ln>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153258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245592" cy="990600"/>
          </a:xfrm>
        </p:spPr>
        <p:txBody>
          <a:bodyPr>
            <a:noAutofit/>
          </a:bodyPr>
          <a:lstStyle/>
          <a:p>
            <a:r>
              <a:rPr lang="en-US" sz="3200" dirty="0"/>
              <a:t>Removal of the Primary Motor Cortex </a:t>
            </a:r>
            <a:br>
              <a:rPr lang="en-US" sz="3200" dirty="0"/>
            </a:br>
            <a:r>
              <a:rPr lang="en-US" sz="3200" dirty="0"/>
              <a:t>(Area </a:t>
            </a:r>
            <a:r>
              <a:rPr lang="en-US" sz="3200" dirty="0" err="1"/>
              <a:t>Pyramidalis</a:t>
            </a:r>
            <a:r>
              <a:rPr lang="en-US" sz="3200" dirty="0"/>
              <a:t>)</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p:txBody>
          <a:bodyPr>
            <a:normAutofit/>
          </a:bodyPr>
          <a:lstStyle/>
          <a:p>
            <a:pPr marL="12700" marR="45720">
              <a:lnSpc>
                <a:spcPct val="127800"/>
              </a:lnSpc>
              <a:tabLst>
                <a:tab pos="286385" algn="l"/>
              </a:tabLst>
            </a:pPr>
            <a:r>
              <a:rPr lang="en-US" sz="1600" spc="-5" dirty="0">
                <a:cs typeface="Comic Sans MS"/>
              </a:rPr>
              <a:t>Removal </a:t>
            </a:r>
            <a:r>
              <a:rPr lang="en-US" sz="1600" dirty="0">
                <a:cs typeface="Comic Sans MS"/>
              </a:rPr>
              <a:t>of the area that </a:t>
            </a:r>
            <a:r>
              <a:rPr lang="en-US" sz="1600" spc="-5" dirty="0">
                <a:cs typeface="Comic Sans MS"/>
              </a:rPr>
              <a:t>contains </a:t>
            </a:r>
            <a:r>
              <a:rPr lang="en-US" sz="1600" dirty="0">
                <a:cs typeface="Comic Sans MS"/>
              </a:rPr>
              <a:t>the giant Betz pyramidal</a:t>
            </a:r>
            <a:r>
              <a:rPr lang="en-US" sz="1600" spc="-120" dirty="0">
                <a:cs typeface="Comic Sans MS"/>
              </a:rPr>
              <a:t> </a:t>
            </a:r>
            <a:r>
              <a:rPr lang="en-US" sz="1600" spc="-5" dirty="0">
                <a:cs typeface="Comic Sans MS"/>
              </a:rPr>
              <a:t>cells</a:t>
            </a:r>
            <a:r>
              <a:rPr lang="en-US" sz="1600" spc="15" dirty="0">
                <a:cs typeface="Comic Sans MS"/>
              </a:rPr>
              <a:t> </a:t>
            </a:r>
            <a:r>
              <a:rPr lang="en-US" sz="1600" spc="-5" dirty="0">
                <a:cs typeface="Comic Sans MS"/>
              </a:rPr>
              <a:t>(Area </a:t>
            </a:r>
            <a:r>
              <a:rPr lang="en-US" sz="1600" dirty="0" err="1">
                <a:cs typeface="Comic Sans MS"/>
              </a:rPr>
              <a:t>Pyramidalis</a:t>
            </a:r>
            <a:r>
              <a:rPr lang="en-US" sz="1600" dirty="0">
                <a:cs typeface="Comic Sans MS"/>
              </a:rPr>
              <a:t>) </a:t>
            </a:r>
            <a:r>
              <a:rPr lang="en-US" sz="1600" spc="-5" dirty="0">
                <a:cs typeface="Comic Sans MS"/>
              </a:rPr>
              <a:t>causes varying degrees </a:t>
            </a:r>
            <a:r>
              <a:rPr lang="en-US" sz="1600" dirty="0">
                <a:cs typeface="Comic Sans MS"/>
              </a:rPr>
              <a:t>of </a:t>
            </a:r>
            <a:r>
              <a:rPr lang="en-US" sz="1600" spc="-5" dirty="0">
                <a:cs typeface="Comic Sans MS"/>
              </a:rPr>
              <a:t>paralysis </a:t>
            </a:r>
            <a:r>
              <a:rPr lang="en-US" sz="1600" dirty="0">
                <a:cs typeface="Comic Sans MS"/>
              </a:rPr>
              <a:t>of </a:t>
            </a:r>
            <a:r>
              <a:rPr lang="en-US" sz="1600" spc="-5" dirty="0">
                <a:cs typeface="Comic Sans MS"/>
              </a:rPr>
              <a:t>the</a:t>
            </a:r>
            <a:r>
              <a:rPr lang="en-US" sz="1600" spc="-55" dirty="0">
                <a:cs typeface="Comic Sans MS"/>
              </a:rPr>
              <a:t> </a:t>
            </a:r>
            <a:r>
              <a:rPr lang="en-US" sz="1600" spc="-5" dirty="0">
                <a:cs typeface="Comic Sans MS"/>
              </a:rPr>
              <a:t>represented</a:t>
            </a:r>
            <a:r>
              <a:rPr lang="en-US" sz="1600" dirty="0">
                <a:cs typeface="Comic Sans MS"/>
              </a:rPr>
              <a:t> muscles.</a:t>
            </a:r>
          </a:p>
          <a:p>
            <a:pPr marL="12700" marR="45720">
              <a:lnSpc>
                <a:spcPct val="127800"/>
              </a:lnSpc>
              <a:tabLst>
                <a:tab pos="286385" algn="l"/>
              </a:tabLst>
            </a:pPr>
            <a:endParaRPr lang="en-US" sz="1600" dirty="0">
              <a:cs typeface="Times New Roman"/>
            </a:endParaRPr>
          </a:p>
          <a:p>
            <a:pPr marL="286385" marR="5080" indent="-274320">
              <a:lnSpc>
                <a:spcPct val="110000"/>
              </a:lnSpc>
              <a:spcBef>
                <a:spcPts val="1155"/>
              </a:spcBef>
              <a:tabLst>
                <a:tab pos="286385" algn="l"/>
              </a:tabLst>
            </a:pPr>
            <a:r>
              <a:rPr lang="en-US" sz="1600" spc="-5" dirty="0">
                <a:cs typeface="Comic Sans MS"/>
              </a:rPr>
              <a:t>If </a:t>
            </a:r>
            <a:r>
              <a:rPr lang="en-US" sz="1600" dirty="0">
                <a:cs typeface="Comic Sans MS"/>
              </a:rPr>
              <a:t>the caudate nucleus and adjacent premotor and</a:t>
            </a:r>
            <a:r>
              <a:rPr lang="en-US" sz="1600" spc="-60" dirty="0">
                <a:cs typeface="Comic Sans MS"/>
              </a:rPr>
              <a:t> </a:t>
            </a:r>
            <a:r>
              <a:rPr lang="en-US" sz="1600" spc="-5" dirty="0">
                <a:cs typeface="Comic Sans MS"/>
              </a:rPr>
              <a:t>supplementary</a:t>
            </a:r>
            <a:r>
              <a:rPr lang="en-US" sz="1600" spc="-20" dirty="0">
                <a:cs typeface="Comic Sans MS"/>
              </a:rPr>
              <a:t> </a:t>
            </a:r>
            <a:r>
              <a:rPr lang="en-US" sz="1600" dirty="0">
                <a:cs typeface="Comic Sans MS"/>
              </a:rPr>
              <a:t>motor  areas are </a:t>
            </a:r>
            <a:r>
              <a:rPr lang="en-US" sz="1600" spc="-5" dirty="0">
                <a:cs typeface="Comic Sans MS"/>
              </a:rPr>
              <a:t>not </a:t>
            </a:r>
            <a:r>
              <a:rPr lang="en-US" sz="1600" dirty="0">
                <a:cs typeface="Comic Sans MS"/>
              </a:rPr>
              <a:t>damaged, gross postural and </a:t>
            </a:r>
            <a:r>
              <a:rPr lang="en-US" sz="1600" spc="-5" dirty="0">
                <a:cs typeface="Comic Sans MS"/>
              </a:rPr>
              <a:t>limb </a:t>
            </a:r>
            <a:r>
              <a:rPr lang="en-US" sz="1600" dirty="0">
                <a:cs typeface="Comic Sans MS"/>
              </a:rPr>
              <a:t>“fixation” movements</a:t>
            </a:r>
            <a:r>
              <a:rPr lang="en-US" sz="1600" spc="-114" dirty="0">
                <a:cs typeface="Comic Sans MS"/>
              </a:rPr>
              <a:t> </a:t>
            </a:r>
            <a:r>
              <a:rPr lang="en-US" sz="1600" dirty="0">
                <a:cs typeface="Comic Sans MS"/>
              </a:rPr>
              <a:t>can  still occur, </a:t>
            </a:r>
            <a:r>
              <a:rPr lang="en-US" sz="1600" spc="-5" dirty="0">
                <a:cs typeface="Comic Sans MS"/>
              </a:rPr>
              <a:t>but </a:t>
            </a:r>
            <a:r>
              <a:rPr lang="en-US" sz="1600" dirty="0">
                <a:solidFill>
                  <a:srgbClr val="FF0000"/>
                </a:solidFill>
                <a:cs typeface="Comic Sans MS"/>
              </a:rPr>
              <a:t>there </a:t>
            </a:r>
            <a:r>
              <a:rPr lang="en-US" sz="1600" spc="-5" dirty="0">
                <a:solidFill>
                  <a:srgbClr val="FF0000"/>
                </a:solidFill>
                <a:cs typeface="Comic Sans MS"/>
              </a:rPr>
              <a:t>is </a:t>
            </a:r>
            <a:r>
              <a:rPr lang="en-US" sz="1600" dirty="0">
                <a:solidFill>
                  <a:srgbClr val="FF0000"/>
                </a:solidFill>
                <a:cs typeface="Comic Sans MS"/>
              </a:rPr>
              <a:t>a loss of </a:t>
            </a:r>
            <a:r>
              <a:rPr lang="en-US" sz="1600" spc="-5" dirty="0">
                <a:solidFill>
                  <a:srgbClr val="FF0000"/>
                </a:solidFill>
                <a:cs typeface="Comic Sans MS"/>
              </a:rPr>
              <a:t>voluntary control </a:t>
            </a:r>
            <a:r>
              <a:rPr lang="en-US" sz="1600" dirty="0">
                <a:solidFill>
                  <a:srgbClr val="FF0000"/>
                </a:solidFill>
                <a:cs typeface="Comic Sans MS"/>
              </a:rPr>
              <a:t>of </a:t>
            </a:r>
            <a:r>
              <a:rPr lang="en-US" sz="1600" spc="-5" dirty="0">
                <a:solidFill>
                  <a:srgbClr val="FF0000"/>
                </a:solidFill>
                <a:cs typeface="Comic Sans MS"/>
              </a:rPr>
              <a:t>discrete  movements </a:t>
            </a:r>
            <a:r>
              <a:rPr lang="en-US" sz="1600" dirty="0">
                <a:solidFill>
                  <a:srgbClr val="FF0000"/>
                </a:solidFill>
                <a:cs typeface="Comic Sans MS"/>
              </a:rPr>
              <a:t>of the </a:t>
            </a:r>
            <a:r>
              <a:rPr lang="en-US" sz="1600" spc="-5" dirty="0">
                <a:solidFill>
                  <a:srgbClr val="FF0000"/>
                </a:solidFill>
                <a:cs typeface="Comic Sans MS"/>
              </a:rPr>
              <a:t>distal </a:t>
            </a:r>
            <a:r>
              <a:rPr lang="en-US" sz="1600" dirty="0">
                <a:solidFill>
                  <a:srgbClr val="FF0000"/>
                </a:solidFill>
                <a:cs typeface="Comic Sans MS"/>
              </a:rPr>
              <a:t>segments of the limbs </a:t>
            </a:r>
            <a:r>
              <a:rPr lang="en-US" sz="1600" spc="-5" dirty="0">
                <a:solidFill>
                  <a:srgbClr val="FF0000"/>
                </a:solidFill>
                <a:cs typeface="Comic Sans MS"/>
              </a:rPr>
              <a:t>especially </a:t>
            </a:r>
            <a:r>
              <a:rPr lang="en-US" sz="1600" dirty="0">
                <a:solidFill>
                  <a:srgbClr val="FF0000"/>
                </a:solidFill>
                <a:cs typeface="Comic Sans MS"/>
              </a:rPr>
              <a:t>of the </a:t>
            </a:r>
            <a:r>
              <a:rPr lang="en-US" sz="1600" spc="-5" dirty="0">
                <a:solidFill>
                  <a:srgbClr val="FF0000"/>
                </a:solidFill>
                <a:cs typeface="Comic Sans MS"/>
              </a:rPr>
              <a:t>hands  </a:t>
            </a:r>
            <a:r>
              <a:rPr lang="en-US" sz="1600" dirty="0">
                <a:solidFill>
                  <a:srgbClr val="FF0000"/>
                </a:solidFill>
                <a:cs typeface="Comic Sans MS"/>
              </a:rPr>
              <a:t>and</a:t>
            </a:r>
            <a:r>
              <a:rPr lang="en-US" sz="1600" spc="459" dirty="0">
                <a:solidFill>
                  <a:srgbClr val="FF0000"/>
                </a:solidFill>
                <a:cs typeface="Comic Sans MS"/>
              </a:rPr>
              <a:t> </a:t>
            </a:r>
            <a:r>
              <a:rPr lang="en-US" sz="1600" spc="-5" dirty="0">
                <a:solidFill>
                  <a:srgbClr val="FF0000"/>
                </a:solidFill>
                <a:cs typeface="Comic Sans MS"/>
              </a:rPr>
              <a:t>fingers.</a:t>
            </a:r>
          </a:p>
          <a:p>
            <a:pPr marL="286385" marR="5080" indent="-274320">
              <a:lnSpc>
                <a:spcPct val="110000"/>
              </a:lnSpc>
              <a:spcBef>
                <a:spcPts val="1155"/>
              </a:spcBef>
              <a:tabLst>
                <a:tab pos="286385" algn="l"/>
              </a:tabLst>
            </a:pPr>
            <a:endParaRPr lang="en-US" sz="1600" spc="-5" dirty="0">
              <a:solidFill>
                <a:srgbClr val="FF0000"/>
              </a:solidFill>
              <a:cs typeface="Comic Sans MS"/>
            </a:endParaRPr>
          </a:p>
          <a:p>
            <a:pPr marL="297815" marR="5080" indent="-285750">
              <a:lnSpc>
                <a:spcPct val="110000"/>
              </a:lnSpc>
              <a:spcBef>
                <a:spcPts val="1155"/>
              </a:spcBef>
              <a:tabLst>
                <a:tab pos="286385" algn="l"/>
              </a:tabLst>
            </a:pPr>
            <a:r>
              <a:rPr lang="en-US" sz="1600" spc="-5" dirty="0">
                <a:solidFill>
                  <a:srgbClr val="FF0000"/>
                </a:solidFill>
                <a:cs typeface="Times New Roman"/>
              </a:rPr>
              <a:t>This does not </a:t>
            </a:r>
            <a:r>
              <a:rPr lang="en-US" sz="1600" spc="-10" dirty="0">
                <a:solidFill>
                  <a:srgbClr val="FF0000"/>
                </a:solidFill>
                <a:cs typeface="Times New Roman"/>
              </a:rPr>
              <a:t>mean </a:t>
            </a:r>
            <a:r>
              <a:rPr lang="en-US" sz="1600" spc="-5" dirty="0">
                <a:solidFill>
                  <a:srgbClr val="FF0000"/>
                </a:solidFill>
                <a:cs typeface="Times New Roman"/>
              </a:rPr>
              <a:t>that </a:t>
            </a:r>
            <a:r>
              <a:rPr lang="en-US" sz="1600" dirty="0">
                <a:solidFill>
                  <a:srgbClr val="FF0000"/>
                </a:solidFill>
                <a:cs typeface="Times New Roman"/>
              </a:rPr>
              <a:t>the </a:t>
            </a:r>
            <a:r>
              <a:rPr lang="en-US" sz="1600" spc="-5" dirty="0">
                <a:solidFill>
                  <a:srgbClr val="FF0000"/>
                </a:solidFill>
                <a:cs typeface="Times New Roman"/>
              </a:rPr>
              <a:t>hand and finger </a:t>
            </a:r>
            <a:r>
              <a:rPr lang="en-US" sz="1600" spc="-10" dirty="0">
                <a:solidFill>
                  <a:srgbClr val="FF0000"/>
                </a:solidFill>
                <a:cs typeface="Times New Roman"/>
              </a:rPr>
              <a:t>muscles </a:t>
            </a:r>
            <a:r>
              <a:rPr lang="en-US" sz="1600" spc="-5" dirty="0">
                <a:solidFill>
                  <a:srgbClr val="FF0000"/>
                </a:solidFill>
                <a:cs typeface="Times New Roman"/>
              </a:rPr>
              <a:t>themselves cannot contract (paralysis); </a:t>
            </a:r>
            <a:r>
              <a:rPr lang="en-US" sz="1600" spc="-15" dirty="0">
                <a:solidFill>
                  <a:srgbClr val="FF0000"/>
                </a:solidFill>
                <a:cs typeface="Times New Roman"/>
              </a:rPr>
              <a:t>rather, </a:t>
            </a:r>
          </a:p>
          <a:p>
            <a:pPr marL="12065" marR="5080" indent="0">
              <a:lnSpc>
                <a:spcPct val="110000"/>
              </a:lnSpc>
              <a:spcBef>
                <a:spcPts val="1155"/>
              </a:spcBef>
              <a:buNone/>
              <a:tabLst>
                <a:tab pos="286385" algn="l"/>
              </a:tabLst>
            </a:pPr>
            <a:r>
              <a:rPr lang="en-US" sz="1600" dirty="0">
                <a:solidFill>
                  <a:srgbClr val="FF0000"/>
                </a:solidFill>
                <a:cs typeface="Times New Roman"/>
              </a:rPr>
              <a:t>the </a:t>
            </a:r>
            <a:r>
              <a:rPr lang="en-US" sz="1600" spc="-5" dirty="0">
                <a:solidFill>
                  <a:srgbClr val="FF0000"/>
                </a:solidFill>
                <a:cs typeface="Times New Roman"/>
              </a:rPr>
              <a:t>ability to </a:t>
            </a:r>
            <a:r>
              <a:rPr lang="en-US" sz="1600" spc="-10" dirty="0">
                <a:solidFill>
                  <a:srgbClr val="FF0000"/>
                </a:solidFill>
                <a:cs typeface="Times New Roman"/>
              </a:rPr>
              <a:t>control </a:t>
            </a:r>
            <a:r>
              <a:rPr lang="en-US" sz="1600" dirty="0">
                <a:solidFill>
                  <a:srgbClr val="FF0000"/>
                </a:solidFill>
                <a:cs typeface="Times New Roman"/>
              </a:rPr>
              <a:t>the </a:t>
            </a:r>
            <a:r>
              <a:rPr lang="en-US" sz="1600" spc="-5" dirty="0">
                <a:solidFill>
                  <a:srgbClr val="FF0000"/>
                </a:solidFill>
                <a:cs typeface="Times New Roman"/>
              </a:rPr>
              <a:t>fine movements is</a:t>
            </a:r>
            <a:r>
              <a:rPr lang="en-US" sz="1600" spc="340" dirty="0">
                <a:solidFill>
                  <a:srgbClr val="FF0000"/>
                </a:solidFill>
                <a:cs typeface="Times New Roman"/>
              </a:rPr>
              <a:t> </a:t>
            </a:r>
            <a:r>
              <a:rPr lang="en-US" sz="1600" dirty="0">
                <a:solidFill>
                  <a:srgbClr val="FF0000"/>
                </a:solidFill>
                <a:cs typeface="Times New Roman"/>
              </a:rPr>
              <a:t>gone.</a:t>
            </a:r>
            <a:endParaRPr lang="en-US" sz="1600" dirty="0">
              <a:cs typeface="Comic Sans MS"/>
            </a:endParaRPr>
          </a:p>
          <a:p>
            <a:pPr marL="286385" marR="965200" indent="-274320">
              <a:spcBef>
                <a:spcPts val="735"/>
              </a:spcBef>
              <a:tabLst>
                <a:tab pos="286385" algn="l"/>
              </a:tabLst>
            </a:pPr>
            <a:endParaRPr lang="en-US" sz="1600" spc="-5" dirty="0">
              <a:cs typeface="Comic Sans MS"/>
            </a:endParaRPr>
          </a:p>
          <a:p>
            <a:pPr marL="286385" marR="965200" indent="-274320">
              <a:spcBef>
                <a:spcPts val="735"/>
              </a:spcBef>
              <a:tabLst>
                <a:tab pos="286385" algn="l"/>
              </a:tabLst>
            </a:pPr>
            <a:r>
              <a:rPr lang="en-US" sz="1600" spc="-5" dirty="0">
                <a:cs typeface="Comic Sans MS"/>
              </a:rPr>
              <a:t>So area </a:t>
            </a:r>
            <a:r>
              <a:rPr lang="en-US" sz="1600" dirty="0" err="1">
                <a:cs typeface="Comic Sans MS"/>
              </a:rPr>
              <a:t>pyramidalis</a:t>
            </a:r>
            <a:r>
              <a:rPr lang="en-US" sz="1600" dirty="0">
                <a:cs typeface="Comic Sans MS"/>
              </a:rPr>
              <a:t> </a:t>
            </a:r>
            <a:r>
              <a:rPr lang="en-US" sz="1600" spc="-5" dirty="0">
                <a:cs typeface="Comic Sans MS"/>
              </a:rPr>
              <a:t>is essential for voluntary initiation</a:t>
            </a:r>
            <a:r>
              <a:rPr lang="en-US" sz="1600" spc="-50" dirty="0">
                <a:cs typeface="Comic Sans MS"/>
              </a:rPr>
              <a:t> </a:t>
            </a:r>
            <a:r>
              <a:rPr lang="en-US" sz="1600" dirty="0">
                <a:cs typeface="Comic Sans MS"/>
              </a:rPr>
              <a:t>of</a:t>
            </a:r>
            <a:r>
              <a:rPr lang="en-US" sz="1600" spc="-5" dirty="0">
                <a:cs typeface="Comic Sans MS"/>
              </a:rPr>
              <a:t> finely controlled movements, especially </a:t>
            </a:r>
            <a:r>
              <a:rPr lang="en-US" sz="1600" dirty="0">
                <a:cs typeface="Comic Sans MS"/>
              </a:rPr>
              <a:t>of the hands and</a:t>
            </a:r>
            <a:r>
              <a:rPr lang="en-US" sz="1600" spc="-5" dirty="0">
                <a:cs typeface="Comic Sans MS"/>
              </a:rPr>
              <a:t> fingers</a:t>
            </a:r>
            <a:endParaRPr lang="en-US" sz="1600" dirty="0">
              <a:cs typeface="Comic Sans MS"/>
            </a:endParaRPr>
          </a:p>
          <a:p>
            <a:endParaRPr lang="en-US" sz="1600" dirty="0"/>
          </a:p>
        </p:txBody>
      </p:sp>
      <p:sp>
        <p:nvSpPr>
          <p:cNvPr id="6" name="Rectangle 5"/>
          <p:cNvSpPr/>
          <p:nvPr/>
        </p:nvSpPr>
        <p:spPr>
          <a:xfrm>
            <a:off x="609460" y="3731122"/>
            <a:ext cx="10969943" cy="850006"/>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50796" y="3729440"/>
            <a:ext cx="2028607" cy="246221"/>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chemeClr val="tx2"/>
                </a:solidFill>
                <a:latin typeface="+mj-lt"/>
                <a:ea typeface="+mj-ea"/>
                <a:cs typeface="+mj-cs"/>
              </a:rPr>
              <a:t>ONLY IN FEMALES’ SLIDES </a:t>
            </a:r>
          </a:p>
        </p:txBody>
      </p:sp>
      <p:sp>
        <p:nvSpPr>
          <p:cNvPr id="5" name="Rectangle 4"/>
          <p:cNvSpPr/>
          <p:nvPr/>
        </p:nvSpPr>
        <p:spPr>
          <a:xfrm>
            <a:off x="609460" y="5597843"/>
            <a:ext cx="10969943" cy="523220"/>
          </a:xfrm>
          <a:prstGeom prst="rect">
            <a:avLst/>
          </a:prstGeom>
        </p:spPr>
        <p:txBody>
          <a:bodyPr wrap="square">
            <a:spAutoFit/>
          </a:bodyPr>
          <a:lstStyle/>
          <a:p>
            <a:r>
              <a:rPr lang="en-US" sz="1400" dirty="0">
                <a:solidFill>
                  <a:srgbClr val="00B050"/>
                </a:solidFill>
              </a:rPr>
              <a:t>- </a:t>
            </a:r>
            <a:r>
              <a:rPr lang="en-US" sz="1400" dirty="0" smtClean="0">
                <a:solidFill>
                  <a:srgbClr val="00B050"/>
                </a:solidFill>
              </a:rPr>
              <a:t>If we </a:t>
            </a:r>
            <a:r>
              <a:rPr lang="en-US" sz="1400" dirty="0">
                <a:solidFill>
                  <a:srgbClr val="00B050"/>
                </a:solidFill>
              </a:rPr>
              <a:t>remove column 5 from motor area </a:t>
            </a:r>
            <a:r>
              <a:rPr lang="en-US" sz="1400" dirty="0" smtClean="0">
                <a:solidFill>
                  <a:srgbClr val="00B050"/>
                </a:solidFill>
              </a:rPr>
              <a:t>4: there will be </a:t>
            </a:r>
            <a:r>
              <a:rPr lang="en-US" sz="1400" dirty="0">
                <a:solidFill>
                  <a:srgbClr val="00B050"/>
                </a:solidFill>
              </a:rPr>
              <a:t>no complete paralysis but there is no skilled movement because that area is responsible for    initiation of that movement, because we have other </a:t>
            </a:r>
            <a:r>
              <a:rPr lang="en-US" sz="1400" dirty="0" smtClean="0">
                <a:solidFill>
                  <a:srgbClr val="00B050"/>
                </a:solidFill>
              </a:rPr>
              <a:t>areas </a:t>
            </a:r>
            <a:r>
              <a:rPr lang="en-US" sz="1400" dirty="0">
                <a:solidFill>
                  <a:srgbClr val="00B050"/>
                </a:solidFill>
              </a:rPr>
              <a:t>responsible for that movement like red nucleus.</a:t>
            </a:r>
          </a:p>
        </p:txBody>
      </p:sp>
    </p:spTree>
    <p:extLst>
      <p:ext uri="{BB962C8B-B14F-4D97-AF65-F5344CB8AC3E}">
        <p14:creationId xmlns:p14="http://schemas.microsoft.com/office/powerpoint/2010/main" val="13515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65" y="153888"/>
            <a:ext cx="10597519" cy="990600"/>
          </a:xfrm>
        </p:spPr>
        <p:txBody>
          <a:bodyPr>
            <a:noAutofit/>
          </a:bodyPr>
          <a:lstStyle/>
          <a:p>
            <a:r>
              <a:rPr lang="en-US" sz="2800" dirty="0"/>
              <a:t>Effects of Lesions in the Motor Cortex or in the Corticospinal pathway (Stroke)   </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2765" y="1670309"/>
            <a:ext cx="10969943" cy="5187691"/>
          </a:xfrm>
        </p:spPr>
        <p:txBody>
          <a:bodyPr>
            <a:normAutofit/>
          </a:bodyPr>
          <a:lstStyle/>
          <a:p>
            <a:r>
              <a:rPr lang="en-US" sz="1600" dirty="0">
                <a:cs typeface="Comic Sans MS"/>
              </a:rPr>
              <a:t>The motor control system can be damaged by the “stroke.</a:t>
            </a:r>
          </a:p>
          <a:p>
            <a:endParaRPr lang="en-US" sz="1600" spc="-5" dirty="0">
              <a:cs typeface="Comic Sans MS"/>
            </a:endParaRPr>
          </a:p>
          <a:p>
            <a:r>
              <a:rPr lang="en-US" sz="1600" spc="-5" dirty="0">
                <a:cs typeface="Comic Sans MS"/>
              </a:rPr>
              <a:t>The result is  </a:t>
            </a:r>
            <a:r>
              <a:rPr lang="en-US" sz="1600" dirty="0">
                <a:cs typeface="Comic Sans MS"/>
              </a:rPr>
              <a:t>loss of </a:t>
            </a:r>
            <a:r>
              <a:rPr lang="en-US" sz="1600" spc="-5" dirty="0">
                <a:cs typeface="Comic Sans MS"/>
              </a:rPr>
              <a:t>blood </a:t>
            </a:r>
            <a:r>
              <a:rPr lang="en-US" sz="1600" dirty="0">
                <a:cs typeface="Comic Sans MS"/>
              </a:rPr>
              <a:t>supply to the cortex or to the </a:t>
            </a:r>
            <a:r>
              <a:rPr lang="en-US" sz="1600" spc="-5" dirty="0">
                <a:cs typeface="Comic Sans MS"/>
              </a:rPr>
              <a:t>corticospinal tract </a:t>
            </a:r>
            <a:r>
              <a:rPr lang="en-US" sz="1600" dirty="0">
                <a:cs typeface="Comic Sans MS"/>
              </a:rPr>
              <a:t>where </a:t>
            </a:r>
            <a:r>
              <a:rPr lang="en-US" sz="1600" spc="-5" dirty="0">
                <a:cs typeface="Comic Sans MS"/>
              </a:rPr>
              <a:t>it  </a:t>
            </a:r>
            <a:r>
              <a:rPr lang="en-US" sz="1600" dirty="0">
                <a:cs typeface="Comic Sans MS"/>
              </a:rPr>
              <a:t>passes </a:t>
            </a:r>
            <a:r>
              <a:rPr lang="en-US" sz="1600" spc="-5" dirty="0">
                <a:cs typeface="Comic Sans MS"/>
              </a:rPr>
              <a:t>through </a:t>
            </a:r>
            <a:r>
              <a:rPr lang="en-US" sz="1600" dirty="0">
                <a:cs typeface="Comic Sans MS"/>
              </a:rPr>
              <a:t>the </a:t>
            </a:r>
            <a:r>
              <a:rPr lang="en-US" sz="1600" spc="-5" dirty="0">
                <a:cs typeface="Comic Sans MS"/>
              </a:rPr>
              <a:t>internal</a:t>
            </a:r>
            <a:r>
              <a:rPr lang="en-US" sz="1600" spc="-80" dirty="0">
                <a:cs typeface="Comic Sans MS"/>
              </a:rPr>
              <a:t> </a:t>
            </a:r>
            <a:r>
              <a:rPr lang="en-US" sz="1600" spc="-5" dirty="0">
                <a:cs typeface="Comic Sans MS"/>
              </a:rPr>
              <a:t>capsule.</a:t>
            </a:r>
          </a:p>
          <a:p>
            <a:endParaRPr lang="en-US" sz="1600" dirty="0">
              <a:cs typeface="Comic Sans MS"/>
            </a:endParaRPr>
          </a:p>
          <a:p>
            <a:r>
              <a:rPr lang="en-US" sz="1600" spc="-5" dirty="0">
                <a:solidFill>
                  <a:srgbClr val="FF0000"/>
                </a:solidFill>
                <a:cs typeface="Comic Sans MS"/>
              </a:rPr>
              <a:t>Muscle Spasticity </a:t>
            </a:r>
            <a:r>
              <a:rPr lang="en-US" sz="1600" dirty="0">
                <a:solidFill>
                  <a:srgbClr val="FF0000"/>
                </a:solidFill>
                <a:cs typeface="Comic Sans MS"/>
              </a:rPr>
              <a:t>Caused </a:t>
            </a:r>
            <a:r>
              <a:rPr lang="en-US" sz="1600" spc="-5" dirty="0">
                <a:solidFill>
                  <a:srgbClr val="FF0000"/>
                </a:solidFill>
                <a:cs typeface="Comic Sans MS"/>
              </a:rPr>
              <a:t>by </a:t>
            </a:r>
            <a:r>
              <a:rPr lang="en-US" sz="1600" dirty="0">
                <a:solidFill>
                  <a:srgbClr val="FF0000"/>
                </a:solidFill>
                <a:cs typeface="Comic Sans MS"/>
              </a:rPr>
              <a:t>Lesions </a:t>
            </a:r>
            <a:r>
              <a:rPr lang="en-US" sz="1600" spc="-5" dirty="0">
                <a:solidFill>
                  <a:srgbClr val="FF0000"/>
                </a:solidFill>
                <a:cs typeface="Comic Sans MS"/>
              </a:rPr>
              <a:t>That Damage</a:t>
            </a:r>
            <a:r>
              <a:rPr lang="en-US" sz="1600" spc="-25" dirty="0">
                <a:solidFill>
                  <a:srgbClr val="FF0000"/>
                </a:solidFill>
                <a:cs typeface="Comic Sans MS"/>
              </a:rPr>
              <a:t> </a:t>
            </a:r>
            <a:r>
              <a:rPr lang="en-US" sz="1600" dirty="0">
                <a:solidFill>
                  <a:srgbClr val="FF0000"/>
                </a:solidFill>
                <a:cs typeface="Comic Sans MS"/>
              </a:rPr>
              <a:t>Large</a:t>
            </a:r>
            <a:r>
              <a:rPr lang="en-US" sz="1600" spc="-25" dirty="0">
                <a:solidFill>
                  <a:srgbClr val="FF0000"/>
                </a:solidFill>
                <a:cs typeface="Comic Sans MS"/>
              </a:rPr>
              <a:t> </a:t>
            </a:r>
            <a:r>
              <a:rPr lang="en-US" sz="1600" spc="-5" dirty="0">
                <a:solidFill>
                  <a:srgbClr val="FF0000"/>
                </a:solidFill>
                <a:cs typeface="Comic Sans MS"/>
              </a:rPr>
              <a:t>Areas Adjacent to </a:t>
            </a:r>
            <a:r>
              <a:rPr lang="en-US" sz="1600" dirty="0">
                <a:solidFill>
                  <a:srgbClr val="FF0000"/>
                </a:solidFill>
                <a:cs typeface="Comic Sans MS"/>
              </a:rPr>
              <a:t>the Motor</a:t>
            </a:r>
            <a:r>
              <a:rPr lang="en-US" sz="1600" spc="-75" dirty="0">
                <a:solidFill>
                  <a:srgbClr val="FF0000"/>
                </a:solidFill>
                <a:cs typeface="Comic Sans MS"/>
              </a:rPr>
              <a:t> </a:t>
            </a:r>
            <a:r>
              <a:rPr lang="en-US" sz="1600" spc="-5" dirty="0">
                <a:solidFill>
                  <a:srgbClr val="FF0000"/>
                </a:solidFill>
                <a:cs typeface="Comic Sans MS"/>
              </a:rPr>
              <a:t>Cortex.</a:t>
            </a:r>
          </a:p>
          <a:p>
            <a:endParaRPr lang="en-US" sz="1600" b="1" u="heavy" spc="-5" dirty="0">
              <a:solidFill>
                <a:srgbClr val="FF0000"/>
              </a:solidFill>
              <a:cs typeface="Comic Sans MS"/>
            </a:endParaRPr>
          </a:p>
          <a:p>
            <a:r>
              <a:rPr lang="en-US" sz="1600" dirty="0">
                <a:cs typeface="Comic Sans MS"/>
              </a:rPr>
              <a:t>The </a:t>
            </a:r>
            <a:r>
              <a:rPr lang="en-US" sz="1600" spc="-5" dirty="0">
                <a:cs typeface="Comic Sans MS"/>
              </a:rPr>
              <a:t>primary </a:t>
            </a:r>
            <a:r>
              <a:rPr lang="en-US" sz="1600" dirty="0">
                <a:cs typeface="Comic Sans MS"/>
              </a:rPr>
              <a:t>motor cortex normally exerts a continual</a:t>
            </a:r>
            <a:r>
              <a:rPr lang="en-US" sz="1600" spc="-130" dirty="0">
                <a:cs typeface="Comic Sans MS"/>
              </a:rPr>
              <a:t> </a:t>
            </a:r>
            <a:r>
              <a:rPr lang="en-US" sz="1600" spc="-5" dirty="0">
                <a:cs typeface="Comic Sans MS"/>
              </a:rPr>
              <a:t>tonic</a:t>
            </a:r>
            <a:r>
              <a:rPr lang="en-US" sz="1600" spc="-15" dirty="0">
                <a:cs typeface="Comic Sans MS"/>
              </a:rPr>
              <a:t> </a:t>
            </a:r>
            <a:r>
              <a:rPr lang="en-US" sz="1600" dirty="0">
                <a:cs typeface="Comic Sans MS"/>
              </a:rPr>
              <a:t>stimulatory  </a:t>
            </a:r>
            <a:r>
              <a:rPr lang="en-US" sz="1600" spc="-5" dirty="0">
                <a:cs typeface="Comic Sans MS"/>
              </a:rPr>
              <a:t>effect </a:t>
            </a:r>
            <a:r>
              <a:rPr lang="en-US" sz="1600" dirty="0">
                <a:cs typeface="Comic Sans MS"/>
              </a:rPr>
              <a:t>on the </a:t>
            </a:r>
            <a:r>
              <a:rPr lang="en-US" sz="1600" spc="-5" dirty="0">
                <a:cs typeface="Comic Sans MS"/>
              </a:rPr>
              <a:t>motor </a:t>
            </a:r>
            <a:r>
              <a:rPr lang="en-US" sz="1600" dirty="0">
                <a:cs typeface="Comic Sans MS"/>
              </a:rPr>
              <a:t>neurons of the spinal cord; when </a:t>
            </a:r>
            <a:r>
              <a:rPr lang="en-US" sz="1600" spc="-5" dirty="0">
                <a:cs typeface="Comic Sans MS"/>
              </a:rPr>
              <a:t>this </a:t>
            </a:r>
            <a:r>
              <a:rPr lang="en-US" sz="1600" dirty="0">
                <a:cs typeface="Comic Sans MS"/>
              </a:rPr>
              <a:t>stimulatory  </a:t>
            </a:r>
            <a:r>
              <a:rPr lang="en-US" sz="1600" spc="-5" dirty="0">
                <a:cs typeface="Comic Sans MS"/>
              </a:rPr>
              <a:t>effect is removed, </a:t>
            </a:r>
            <a:r>
              <a:rPr lang="en-US" sz="1600" u="sng" dirty="0">
                <a:cs typeface="Comic Sans MS"/>
              </a:rPr>
              <a:t>hypotonia</a:t>
            </a:r>
            <a:r>
              <a:rPr lang="en-US" sz="1600" spc="-40" dirty="0">
                <a:cs typeface="Comic Sans MS"/>
              </a:rPr>
              <a:t> </a:t>
            </a:r>
            <a:r>
              <a:rPr lang="en-US" sz="1600" spc="-5" dirty="0">
                <a:cs typeface="Comic Sans MS"/>
              </a:rPr>
              <a:t>results.</a:t>
            </a:r>
          </a:p>
          <a:p>
            <a:endParaRPr lang="en-US" sz="1600" dirty="0">
              <a:cs typeface="Comic Sans MS"/>
            </a:endParaRPr>
          </a:p>
          <a:p>
            <a:r>
              <a:rPr lang="en-US" sz="1600" spc="-5" dirty="0">
                <a:cs typeface="Comic Sans MS"/>
              </a:rPr>
              <a:t>Most </a:t>
            </a:r>
            <a:r>
              <a:rPr lang="en-US" sz="1600" dirty="0">
                <a:cs typeface="Comic Sans MS"/>
              </a:rPr>
              <a:t>lesions of the motor cortex, </a:t>
            </a:r>
            <a:r>
              <a:rPr lang="en-US" sz="1600" spc="-5" dirty="0">
                <a:cs typeface="Comic Sans MS"/>
              </a:rPr>
              <a:t>especially </a:t>
            </a:r>
            <a:r>
              <a:rPr lang="en-US" sz="1600" dirty="0">
                <a:cs typeface="Comic Sans MS"/>
              </a:rPr>
              <a:t>those caused </a:t>
            </a:r>
            <a:r>
              <a:rPr lang="en-US" sz="1600" spc="-5" dirty="0">
                <a:cs typeface="Comic Sans MS"/>
              </a:rPr>
              <a:t>by</a:t>
            </a:r>
            <a:r>
              <a:rPr lang="en-US" sz="1600" spc="-75" dirty="0">
                <a:cs typeface="Comic Sans MS"/>
              </a:rPr>
              <a:t> </a:t>
            </a:r>
            <a:r>
              <a:rPr lang="en-US" sz="1600" dirty="0">
                <a:cs typeface="Comic Sans MS"/>
              </a:rPr>
              <a:t>a</a:t>
            </a:r>
            <a:r>
              <a:rPr lang="en-US" sz="1600" spc="-5" dirty="0">
                <a:cs typeface="Comic Sans MS"/>
              </a:rPr>
              <a:t> stroke,  involve the </a:t>
            </a:r>
            <a:r>
              <a:rPr lang="en-US" sz="1600" dirty="0">
                <a:cs typeface="Comic Sans MS"/>
              </a:rPr>
              <a:t>primary motor cortex &amp; </a:t>
            </a:r>
            <a:r>
              <a:rPr lang="en-US" sz="1600" spc="-5" dirty="0">
                <a:cs typeface="Comic Sans MS"/>
              </a:rPr>
              <a:t>adjacent </a:t>
            </a:r>
            <a:r>
              <a:rPr lang="en-US" sz="1600" dirty="0">
                <a:cs typeface="Comic Sans MS"/>
              </a:rPr>
              <a:t>parts of </a:t>
            </a:r>
            <a:r>
              <a:rPr lang="en-US" sz="1600" spc="-5" dirty="0">
                <a:cs typeface="Comic Sans MS"/>
              </a:rPr>
              <a:t>the brain such </a:t>
            </a:r>
            <a:r>
              <a:rPr lang="en-US" sz="1600" dirty="0">
                <a:cs typeface="Comic Sans MS"/>
              </a:rPr>
              <a:t>as  the </a:t>
            </a:r>
            <a:r>
              <a:rPr lang="en-US" sz="1600" spc="-5" dirty="0">
                <a:cs typeface="Comic Sans MS"/>
              </a:rPr>
              <a:t>basal </a:t>
            </a:r>
            <a:r>
              <a:rPr lang="en-US" sz="1600" dirty="0">
                <a:cs typeface="Comic Sans MS"/>
              </a:rPr>
              <a:t>ganglia. </a:t>
            </a:r>
            <a:r>
              <a:rPr lang="en-US" sz="1600" spc="-5" dirty="0">
                <a:cs typeface="Comic Sans MS"/>
              </a:rPr>
              <a:t>In </a:t>
            </a:r>
            <a:r>
              <a:rPr lang="en-US" sz="1600" dirty="0">
                <a:cs typeface="Comic Sans MS"/>
              </a:rPr>
              <a:t>these </a:t>
            </a:r>
            <a:r>
              <a:rPr lang="en-US" sz="1600" spc="-5" dirty="0">
                <a:cs typeface="Comic Sans MS"/>
              </a:rPr>
              <a:t>instances, </a:t>
            </a:r>
            <a:r>
              <a:rPr lang="en-US" sz="1600" dirty="0">
                <a:cs typeface="Comic Sans MS"/>
              </a:rPr>
              <a:t>muscle spasm occurs </a:t>
            </a:r>
            <a:r>
              <a:rPr lang="en-US" sz="1600" spc="-5" dirty="0">
                <a:cs typeface="Comic Sans MS"/>
              </a:rPr>
              <a:t>in </a:t>
            </a:r>
            <a:r>
              <a:rPr lang="en-US" sz="1600" dirty="0">
                <a:cs typeface="Comic Sans MS"/>
              </a:rPr>
              <a:t>the</a:t>
            </a:r>
            <a:r>
              <a:rPr lang="en-US" sz="1600" spc="-165" dirty="0">
                <a:cs typeface="Comic Sans MS"/>
              </a:rPr>
              <a:t> </a:t>
            </a:r>
            <a:r>
              <a:rPr lang="en-US" sz="1600" dirty="0">
                <a:cs typeface="Comic Sans MS"/>
              </a:rPr>
              <a:t>muscles  on the opposite side of the </a:t>
            </a:r>
            <a:r>
              <a:rPr lang="en-US" sz="1600" spc="-5" dirty="0">
                <a:cs typeface="Comic Sans MS"/>
              </a:rPr>
              <a:t>body (because </a:t>
            </a:r>
            <a:r>
              <a:rPr lang="en-US" sz="1600" dirty="0">
                <a:cs typeface="Comic Sans MS"/>
              </a:rPr>
              <a:t>the motor pathways cross </a:t>
            </a:r>
            <a:r>
              <a:rPr lang="en-US" sz="1600" spc="-5" dirty="0">
                <a:cs typeface="Comic Sans MS"/>
              </a:rPr>
              <a:t>to  </a:t>
            </a:r>
            <a:r>
              <a:rPr lang="en-US" sz="1600" dirty="0">
                <a:cs typeface="Comic Sans MS"/>
              </a:rPr>
              <a:t>the opposite</a:t>
            </a:r>
            <a:r>
              <a:rPr lang="en-US" sz="1600" spc="-110" dirty="0">
                <a:cs typeface="Comic Sans MS"/>
              </a:rPr>
              <a:t> </a:t>
            </a:r>
            <a:r>
              <a:rPr lang="en-US" sz="1600" dirty="0">
                <a:cs typeface="Comic Sans MS"/>
              </a:rPr>
              <a:t>side).</a:t>
            </a:r>
          </a:p>
          <a:p>
            <a:endParaRPr lang="en-US" sz="1600" dirty="0">
              <a:cs typeface="Comic Sans MS"/>
            </a:endParaRPr>
          </a:p>
          <a:p>
            <a:endParaRPr lang="en-US" sz="1600" dirty="0">
              <a:cs typeface="Comic Sans MS"/>
            </a:endParaRPr>
          </a:p>
          <a:p>
            <a:endParaRPr lang="en-US" sz="1600" dirty="0"/>
          </a:p>
        </p:txBody>
      </p:sp>
      <p:sp>
        <p:nvSpPr>
          <p:cNvPr id="10" name="TextBox 9"/>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97629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Extrapyramidal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Rectangle 3"/>
          <p:cNvSpPr/>
          <p:nvPr/>
        </p:nvSpPr>
        <p:spPr>
          <a:xfrm>
            <a:off x="4798268" y="1340768"/>
            <a:ext cx="2592288" cy="288032"/>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solidFill>
                  <a:schemeClr val="bg1"/>
                </a:solidFill>
              </a:rPr>
              <a:t>Descending Motor Tracts</a:t>
            </a:r>
            <a:endParaRPr lang="x-none" sz="1600" dirty="0">
              <a:solidFill>
                <a:schemeClr val="bg1"/>
              </a:solidFill>
            </a:endParaRPr>
          </a:p>
        </p:txBody>
      </p:sp>
      <p:cxnSp>
        <p:nvCxnSpPr>
          <p:cNvPr id="8" name="Straight Connector 7"/>
          <p:cNvCxnSpPr>
            <a:stCxn id="4" idx="2"/>
          </p:cNvCxnSpPr>
          <p:nvPr/>
        </p:nvCxnSpPr>
        <p:spPr>
          <a:xfrm>
            <a:off x="6094412" y="1628800"/>
            <a:ext cx="0" cy="360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94412" y="1988840"/>
            <a:ext cx="43924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701924" y="1988840"/>
            <a:ext cx="43924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701924" y="1988840"/>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0486900" y="1988840"/>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614559" y="2342945"/>
            <a:ext cx="2181399"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rPr>
              <a:t>Pyramidal tract</a:t>
            </a:r>
            <a:endParaRPr lang="x-none" sz="1600" dirty="0">
              <a:solidFill>
                <a:schemeClr val="accent2">
                  <a:lumMod val="75000"/>
                </a:schemeClr>
              </a:solidFill>
            </a:endParaRPr>
          </a:p>
        </p:txBody>
      </p:sp>
      <p:sp>
        <p:nvSpPr>
          <p:cNvPr id="17" name="Rectangle 16"/>
          <p:cNvSpPr/>
          <p:nvPr/>
        </p:nvSpPr>
        <p:spPr>
          <a:xfrm>
            <a:off x="9190757" y="2348881"/>
            <a:ext cx="2088231"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1600" dirty="0">
                <a:solidFill>
                  <a:schemeClr val="accent2">
                    <a:lumMod val="75000"/>
                  </a:schemeClr>
                </a:solidFill>
              </a:rPr>
              <a:t>Extrapyramidal tract</a:t>
            </a:r>
          </a:p>
        </p:txBody>
      </p:sp>
      <p:cxnSp>
        <p:nvCxnSpPr>
          <p:cNvPr id="22" name="Straight Connector 21"/>
          <p:cNvCxnSpPr/>
          <p:nvPr/>
        </p:nvCxnSpPr>
        <p:spPr>
          <a:xfrm>
            <a:off x="10486900" y="2636913"/>
            <a:ext cx="0" cy="288031"/>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H="1">
            <a:off x="2494012" y="2924944"/>
            <a:ext cx="79928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2494012" y="292494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1197868" y="3279050"/>
            <a:ext cx="2592288" cy="8700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solidFill>
                  <a:schemeClr val="tx1">
                    <a:lumMod val="95000"/>
                    <a:lumOff val="5000"/>
                  </a:schemeClr>
                </a:solidFill>
              </a:rPr>
              <a:t>The rest of the </a:t>
            </a:r>
            <a:r>
              <a:rPr lang="en-US" sz="1400" spc="-5" dirty="0">
                <a:solidFill>
                  <a:schemeClr val="tx1">
                    <a:lumMod val="95000"/>
                    <a:lumOff val="5000"/>
                  </a:schemeClr>
                </a:solidFill>
                <a:cs typeface="Comic Sans MS"/>
              </a:rPr>
              <a:t>descending motor pathways which do not travel through the medullary pyramids.</a:t>
            </a:r>
            <a:endParaRPr lang="x-none" sz="1400" dirty="0">
              <a:solidFill>
                <a:schemeClr val="tx1">
                  <a:lumMod val="95000"/>
                  <a:lumOff val="5000"/>
                </a:schemeClr>
              </a:solidFill>
            </a:endParaRPr>
          </a:p>
        </p:txBody>
      </p:sp>
      <p:cxnSp>
        <p:nvCxnSpPr>
          <p:cNvPr id="31" name="Straight Connector 30"/>
          <p:cNvCxnSpPr>
            <a:stCxn id="29" idx="2"/>
          </p:cNvCxnSpPr>
          <p:nvPr/>
        </p:nvCxnSpPr>
        <p:spPr>
          <a:xfrm>
            <a:off x="2494012" y="4149080"/>
            <a:ext cx="0" cy="360040"/>
          </a:xfrm>
          <a:prstGeom prst="line">
            <a:avLst/>
          </a:prstGeom>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1197868" y="4509120"/>
            <a:ext cx="2592288" cy="11991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solidFill>
                  <a:schemeClr val="tx1"/>
                </a:solidFill>
              </a:rPr>
              <a:t>1) </a:t>
            </a:r>
            <a:r>
              <a:rPr lang="en-US" sz="1400" spc="-5" dirty="0" err="1">
                <a:solidFill>
                  <a:schemeClr val="tx1"/>
                </a:solidFill>
                <a:cs typeface="Comic Sans MS"/>
              </a:rPr>
              <a:t>Rubrospinal</a:t>
            </a:r>
            <a:r>
              <a:rPr lang="en-US" sz="1400" spc="-120" dirty="0">
                <a:solidFill>
                  <a:schemeClr val="tx1"/>
                </a:solidFill>
                <a:cs typeface="Comic Sans MS"/>
              </a:rPr>
              <a:t> </a:t>
            </a:r>
            <a:r>
              <a:rPr lang="en-US" sz="1400" spc="-5" dirty="0">
                <a:solidFill>
                  <a:schemeClr val="tx1"/>
                </a:solidFill>
                <a:cs typeface="Comic Sans MS"/>
              </a:rPr>
              <a:t>tract</a:t>
            </a:r>
            <a:endParaRPr lang="en-US" sz="1400" dirty="0">
              <a:solidFill>
                <a:schemeClr val="tx1"/>
              </a:solidFill>
              <a:cs typeface="Comic Sans MS"/>
            </a:endParaRPr>
          </a:p>
          <a:p>
            <a:pPr lvl="0"/>
            <a:r>
              <a:rPr lang="en-US" sz="1400" spc="-5" dirty="0">
                <a:solidFill>
                  <a:schemeClr val="tx1"/>
                </a:solidFill>
                <a:cs typeface="Comic Sans MS"/>
              </a:rPr>
              <a:t>2) </a:t>
            </a:r>
            <a:r>
              <a:rPr lang="en-US" sz="1400" spc="-5" dirty="0" err="1">
                <a:solidFill>
                  <a:schemeClr val="tx1"/>
                </a:solidFill>
                <a:cs typeface="Comic Sans MS"/>
              </a:rPr>
              <a:t>Vestibulospinal</a:t>
            </a:r>
            <a:r>
              <a:rPr lang="en-US" sz="1400" spc="-114" dirty="0">
                <a:solidFill>
                  <a:schemeClr val="tx1"/>
                </a:solidFill>
                <a:cs typeface="Comic Sans MS"/>
              </a:rPr>
              <a:t> </a:t>
            </a:r>
            <a:r>
              <a:rPr lang="en-US" sz="1400" spc="-5" dirty="0">
                <a:solidFill>
                  <a:schemeClr val="tx1"/>
                </a:solidFill>
                <a:cs typeface="Comic Sans MS"/>
              </a:rPr>
              <a:t>tracts</a:t>
            </a:r>
            <a:endParaRPr lang="en-US" sz="1400" dirty="0">
              <a:solidFill>
                <a:schemeClr val="tx1"/>
              </a:solidFill>
              <a:cs typeface="Comic Sans MS"/>
            </a:endParaRPr>
          </a:p>
          <a:p>
            <a:pPr lvl="0"/>
            <a:r>
              <a:rPr lang="en-US" sz="1400" spc="-5" dirty="0">
                <a:solidFill>
                  <a:schemeClr val="tx1"/>
                </a:solidFill>
                <a:cs typeface="Comic Sans MS"/>
              </a:rPr>
              <a:t>3) </a:t>
            </a:r>
            <a:r>
              <a:rPr lang="en-US" sz="1400" spc="-5" dirty="0" err="1">
                <a:solidFill>
                  <a:schemeClr val="tx1"/>
                </a:solidFill>
                <a:cs typeface="Comic Sans MS"/>
              </a:rPr>
              <a:t>Tectospinal</a:t>
            </a:r>
            <a:r>
              <a:rPr lang="en-US" sz="1400" spc="-114" dirty="0">
                <a:solidFill>
                  <a:schemeClr val="tx1"/>
                </a:solidFill>
                <a:cs typeface="Comic Sans MS"/>
              </a:rPr>
              <a:t> </a:t>
            </a:r>
            <a:r>
              <a:rPr lang="en-US" sz="1400" spc="-5" dirty="0">
                <a:solidFill>
                  <a:schemeClr val="tx1"/>
                </a:solidFill>
                <a:cs typeface="Comic Sans MS"/>
              </a:rPr>
              <a:t>tracts</a:t>
            </a:r>
            <a:endParaRPr lang="en-US" sz="1400" dirty="0">
              <a:solidFill>
                <a:schemeClr val="tx1"/>
              </a:solidFill>
              <a:cs typeface="Comic Sans MS"/>
            </a:endParaRPr>
          </a:p>
          <a:p>
            <a:pPr lvl="0"/>
            <a:r>
              <a:rPr lang="en-US" sz="1400" dirty="0">
                <a:solidFill>
                  <a:schemeClr val="tx1"/>
                </a:solidFill>
                <a:cs typeface="Comic Sans MS"/>
              </a:rPr>
              <a:t>4) </a:t>
            </a:r>
            <a:r>
              <a:rPr lang="en-US" sz="1400" dirty="0" err="1">
                <a:solidFill>
                  <a:schemeClr val="tx1"/>
                </a:solidFill>
                <a:cs typeface="Comic Sans MS"/>
              </a:rPr>
              <a:t>Reticulospinal</a:t>
            </a:r>
            <a:r>
              <a:rPr lang="en-US" sz="1400" dirty="0">
                <a:solidFill>
                  <a:schemeClr val="tx1"/>
                </a:solidFill>
                <a:cs typeface="Comic Sans MS"/>
              </a:rPr>
              <a:t> </a:t>
            </a:r>
            <a:r>
              <a:rPr lang="en-US" sz="1400" spc="-5" dirty="0">
                <a:solidFill>
                  <a:schemeClr val="tx1"/>
                </a:solidFill>
                <a:cs typeface="Comic Sans MS"/>
              </a:rPr>
              <a:t>tract</a:t>
            </a:r>
          </a:p>
          <a:p>
            <a:pPr lvl="0"/>
            <a:r>
              <a:rPr lang="en-US" sz="1400" spc="-5" dirty="0">
                <a:solidFill>
                  <a:schemeClr val="tx1"/>
                </a:solidFill>
                <a:cs typeface="Comic Sans MS"/>
              </a:rPr>
              <a:t>5) </a:t>
            </a:r>
            <a:r>
              <a:rPr lang="en-US" sz="1400" spc="-5" dirty="0" err="1">
                <a:solidFill>
                  <a:schemeClr val="tx1"/>
                </a:solidFill>
                <a:cs typeface="Comic Sans MS"/>
              </a:rPr>
              <a:t>Olivspinal</a:t>
            </a:r>
            <a:r>
              <a:rPr lang="en-US" sz="1400" spc="-5" dirty="0">
                <a:solidFill>
                  <a:schemeClr val="tx1"/>
                </a:solidFill>
                <a:cs typeface="Comic Sans MS"/>
              </a:rPr>
              <a:t> tract</a:t>
            </a:r>
            <a:r>
              <a:rPr lang="en-US" sz="1400" spc="-340" dirty="0">
                <a:solidFill>
                  <a:schemeClr val="tx1"/>
                </a:solidFill>
                <a:cs typeface="Comic Sans MS"/>
              </a:rPr>
              <a:t> </a:t>
            </a:r>
            <a:endParaRPr lang="en-US" sz="1400" dirty="0">
              <a:solidFill>
                <a:schemeClr val="tx1"/>
              </a:solidFill>
            </a:endParaRPr>
          </a:p>
        </p:txBody>
      </p:sp>
      <p:cxnSp>
        <p:nvCxnSpPr>
          <p:cNvPr id="33" name="Straight Arrow Connector 32"/>
          <p:cNvCxnSpPr/>
          <p:nvPr/>
        </p:nvCxnSpPr>
        <p:spPr>
          <a:xfrm>
            <a:off x="10486900" y="292494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Rectangle 33"/>
          <p:cNvSpPr/>
          <p:nvPr/>
        </p:nvSpPr>
        <p:spPr>
          <a:xfrm>
            <a:off x="6742485" y="3279050"/>
            <a:ext cx="4536504" cy="5637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b="1" dirty="0">
                <a:solidFill>
                  <a:schemeClr val="accent2">
                    <a:lumMod val="75000"/>
                  </a:schemeClr>
                </a:solidFill>
              </a:rPr>
              <a:t>Origin:</a:t>
            </a:r>
          </a:p>
          <a:p>
            <a:pPr lvl="0"/>
            <a:r>
              <a:rPr lang="en-US" sz="1400" dirty="0"/>
              <a:t>Motor area 4, Premotor area 6, Suppressor </a:t>
            </a:r>
            <a:r>
              <a:rPr lang="en-US" sz="1400" dirty="0" smtClean="0"/>
              <a:t>4 area</a:t>
            </a:r>
            <a:endParaRPr lang="en-US" sz="1400" dirty="0"/>
          </a:p>
        </p:txBody>
      </p:sp>
      <p:cxnSp>
        <p:nvCxnSpPr>
          <p:cNvPr id="36" name="Straight Connector 35"/>
          <p:cNvCxnSpPr/>
          <p:nvPr/>
        </p:nvCxnSpPr>
        <p:spPr>
          <a:xfrm>
            <a:off x="10486900" y="3842794"/>
            <a:ext cx="0" cy="306286"/>
          </a:xfrm>
          <a:prstGeom prst="line">
            <a:avLst/>
          </a:prstGeom>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742485" y="4147163"/>
            <a:ext cx="4536504" cy="7239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b="1" dirty="0">
                <a:solidFill>
                  <a:schemeClr val="accent2">
                    <a:lumMod val="75000"/>
                  </a:schemeClr>
                </a:solidFill>
              </a:rPr>
              <a:t>Course:</a:t>
            </a:r>
          </a:p>
          <a:p>
            <a:pPr lvl="0"/>
            <a:r>
              <a:rPr lang="en-US" sz="1400" dirty="0"/>
              <a:t>Corona </a:t>
            </a:r>
            <a:r>
              <a:rPr lang="en-US" sz="1400" dirty="0" err="1"/>
              <a:t>radiata</a:t>
            </a:r>
            <a:r>
              <a:rPr lang="en-US" sz="1400" dirty="0"/>
              <a:t> &gt; Internal capsule &gt; Basal ganglia &gt; Brain stem &gt; </a:t>
            </a:r>
            <a:r>
              <a:rPr lang="en-US" sz="1400" dirty="0" err="1"/>
              <a:t>Bulbospinal</a:t>
            </a:r>
            <a:r>
              <a:rPr lang="en-US" sz="1400" dirty="0"/>
              <a:t> tract</a:t>
            </a:r>
          </a:p>
        </p:txBody>
      </p:sp>
      <p:sp>
        <p:nvSpPr>
          <p:cNvPr id="38" name="Rectangle 37"/>
          <p:cNvSpPr/>
          <p:nvPr/>
        </p:nvSpPr>
        <p:spPr>
          <a:xfrm>
            <a:off x="6742485" y="5189506"/>
            <a:ext cx="4536503" cy="11338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b="1" dirty="0">
                <a:solidFill>
                  <a:schemeClr val="accent2">
                    <a:lumMod val="75000"/>
                  </a:schemeClr>
                </a:solidFill>
              </a:rPr>
              <a:t>Descend to spinal cord as: </a:t>
            </a:r>
          </a:p>
          <a:p>
            <a:pPr lvl="0"/>
            <a:r>
              <a:rPr lang="en-US" sz="1400" dirty="0">
                <a:solidFill>
                  <a:schemeClr val="tx1"/>
                </a:solidFill>
              </a:rPr>
              <a:t>Extrapyramidal system</a:t>
            </a:r>
          </a:p>
          <a:p>
            <a:pPr lvl="0"/>
            <a:r>
              <a:rPr lang="en-US" sz="1400" spc="-5" dirty="0">
                <a:solidFill>
                  <a:schemeClr val="tx1"/>
                </a:solidFill>
                <a:cs typeface="Comic Sans MS"/>
              </a:rPr>
              <a:t>1- Sets the </a:t>
            </a:r>
            <a:r>
              <a:rPr lang="en-US" sz="1400" spc="-5" dirty="0" err="1">
                <a:solidFill>
                  <a:schemeClr val="tx1"/>
                </a:solidFill>
                <a:cs typeface="Comic Sans MS"/>
              </a:rPr>
              <a:t>posutral</a:t>
            </a:r>
            <a:r>
              <a:rPr lang="en-US" sz="1400" spc="-5" dirty="0">
                <a:solidFill>
                  <a:schemeClr val="tx1"/>
                </a:solidFill>
                <a:cs typeface="Comic Sans MS"/>
              </a:rPr>
              <a:t> background needed for performance of skilled movements</a:t>
            </a:r>
          </a:p>
          <a:p>
            <a:pPr lvl="0"/>
            <a:r>
              <a:rPr lang="en-US" sz="1400" spc="-5" dirty="0">
                <a:solidFill>
                  <a:schemeClr val="tx1"/>
                </a:solidFill>
                <a:cs typeface="Comic Sans MS"/>
              </a:rPr>
              <a:t>2- Control of subconscious gross movements</a:t>
            </a:r>
          </a:p>
        </p:txBody>
      </p:sp>
      <p:cxnSp>
        <p:nvCxnSpPr>
          <p:cNvPr id="41" name="Straight Connector 40"/>
          <p:cNvCxnSpPr/>
          <p:nvPr/>
        </p:nvCxnSpPr>
        <p:spPr>
          <a:xfrm>
            <a:off x="10486900" y="4871077"/>
            <a:ext cx="0" cy="306286"/>
          </a:xfrm>
          <a:prstGeom prst="line">
            <a:avLst/>
          </a:prstGeom>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rot="5400000">
            <a:off x="9903349" y="4647327"/>
            <a:ext cx="3044331"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781704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101531" y="1"/>
            <a:ext cx="568452" cy="720851"/>
          </a:xfrm>
          <a:prstGeom prst="rect">
            <a:avLst/>
          </a:prstGeom>
          <a:blipFill>
            <a:blip r:embed="rId2" cstate="print"/>
            <a:stretch>
              <a:fillRect/>
            </a:stretch>
          </a:blipFill>
        </p:spPr>
        <p:txBody>
          <a:bodyPr wrap="square" lIns="0" tIns="0" rIns="0" bIns="0" rtlCol="0"/>
          <a:lstStyle/>
          <a:p>
            <a:endParaRPr/>
          </a:p>
        </p:txBody>
      </p:sp>
      <p:sp>
        <p:nvSpPr>
          <p:cNvPr id="13" name="Title 12"/>
          <p:cNvSpPr>
            <a:spLocks noGrp="1"/>
          </p:cNvSpPr>
          <p:nvPr>
            <p:ph type="title"/>
          </p:nvPr>
        </p:nvSpPr>
        <p:spPr/>
        <p:txBody>
          <a:bodyPr>
            <a:normAutofit/>
          </a:bodyPr>
          <a:lstStyle/>
          <a:p>
            <a:r>
              <a:rPr lang="en-US" sz="3200" dirty="0"/>
              <a:t>1- </a:t>
            </a:r>
            <a:r>
              <a:rPr lang="en-US" sz="3200" dirty="0" err="1"/>
              <a:t>Rubrospinal</a:t>
            </a:r>
            <a:r>
              <a:rPr lang="en-US" sz="3200" dirty="0"/>
              <a:t> Tract</a:t>
            </a:r>
          </a:p>
        </p:txBody>
      </p:sp>
      <p:sp>
        <p:nvSpPr>
          <p:cNvPr id="19" name="TextBox 18"/>
          <p:cNvSpPr txBox="1"/>
          <p:nvPr/>
        </p:nvSpPr>
        <p:spPr>
          <a:xfrm>
            <a:off x="1642897" y="1143000"/>
            <a:ext cx="2795331"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1" name="Rectangle 20"/>
          <p:cNvSpPr/>
          <p:nvPr/>
        </p:nvSpPr>
        <p:spPr>
          <a:xfrm>
            <a:off x="900086" y="1862027"/>
            <a:ext cx="3031838" cy="7328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33350" algn="ctr"/>
            <a:r>
              <a:rPr lang="en-US" sz="1400" dirty="0">
                <a:solidFill>
                  <a:schemeClr val="bg1">
                    <a:lumMod val="50000"/>
                  </a:schemeClr>
                </a:solidFill>
              </a:rPr>
              <a:t>Red Nucleus in midbrain </a:t>
            </a:r>
          </a:p>
          <a:p>
            <a:pPr marL="133350" algn="ctr"/>
            <a:r>
              <a:rPr lang="en-US" sz="1400" dirty="0">
                <a:solidFill>
                  <a:schemeClr val="bg1">
                    <a:lumMod val="50000"/>
                  </a:schemeClr>
                </a:solidFill>
              </a:rPr>
              <a:t>Fibers decussate at same level of red nucleus</a:t>
            </a:r>
          </a:p>
        </p:txBody>
      </p:sp>
      <p:sp>
        <p:nvSpPr>
          <p:cNvPr id="22" name="Rectangle 21"/>
          <p:cNvSpPr/>
          <p:nvPr/>
        </p:nvSpPr>
        <p:spPr>
          <a:xfrm>
            <a:off x="900086" y="2948441"/>
            <a:ext cx="3031838" cy="5261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bg1">
                    <a:lumMod val="50000"/>
                  </a:schemeClr>
                </a:solidFill>
              </a:rPr>
              <a:t>Course: </a:t>
            </a:r>
            <a:r>
              <a:rPr lang="en-US" sz="1400" dirty="0">
                <a:solidFill>
                  <a:schemeClr val="bg1">
                    <a:lumMod val="50000"/>
                  </a:schemeClr>
                </a:solidFill>
              </a:rPr>
              <a:t>Pass down through Pons &amp; Medulla</a:t>
            </a:r>
          </a:p>
        </p:txBody>
      </p:sp>
      <p:sp>
        <p:nvSpPr>
          <p:cNvPr id="23" name="Rectangle 22"/>
          <p:cNvSpPr/>
          <p:nvPr/>
        </p:nvSpPr>
        <p:spPr>
          <a:xfrm>
            <a:off x="897592" y="3838740"/>
            <a:ext cx="3034332" cy="615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bg1">
                    <a:lumMod val="50000"/>
                  </a:schemeClr>
                </a:solidFill>
              </a:rPr>
              <a:t>Termination: </a:t>
            </a:r>
            <a:r>
              <a:rPr lang="en-US" sz="1400" dirty="0">
                <a:solidFill>
                  <a:schemeClr val="bg1">
                    <a:lumMod val="50000"/>
                  </a:schemeClr>
                </a:solidFill>
                <a:cs typeface="Arial"/>
              </a:rPr>
              <a:t>Ends in anterior Horn of spinal cord </a:t>
            </a:r>
            <a:r>
              <a:rPr lang="en-US" sz="1400" dirty="0">
                <a:solidFill>
                  <a:schemeClr val="bg1">
                    <a:lumMod val="50000"/>
                  </a:schemeClr>
                </a:solidFill>
              </a:rPr>
              <a:t> </a:t>
            </a:r>
          </a:p>
        </p:txBody>
      </p:sp>
      <p:sp>
        <p:nvSpPr>
          <p:cNvPr id="29" name="Rectangle 28"/>
          <p:cNvSpPr/>
          <p:nvPr/>
        </p:nvSpPr>
        <p:spPr>
          <a:xfrm>
            <a:off x="4798269" y="1862027"/>
            <a:ext cx="4248472" cy="15138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40970" marR="133350"/>
            <a:r>
              <a:rPr lang="en-US" sz="1400" spc="-10" dirty="0" smtClean="0">
                <a:solidFill>
                  <a:srgbClr val="0D0D0D"/>
                </a:solidFill>
                <a:cs typeface="Comic Sans MS"/>
              </a:rPr>
              <a:t>Red nucleus in midbrain</a:t>
            </a:r>
            <a:r>
              <a:rPr lang="en-US" sz="1400" spc="-5" dirty="0" smtClean="0">
                <a:solidFill>
                  <a:srgbClr val="0D0D0D"/>
                </a:solidFill>
                <a:cs typeface="Comic Sans MS"/>
              </a:rPr>
              <a:t> </a:t>
            </a:r>
            <a:r>
              <a:rPr lang="en-US" sz="1400" spc="-10" dirty="0" smtClean="0">
                <a:solidFill>
                  <a:srgbClr val="0D0D0D"/>
                </a:solidFill>
                <a:cs typeface="Comic Sans MS"/>
              </a:rPr>
              <a:t>fibers </a:t>
            </a:r>
            <a:r>
              <a:rPr lang="en-US" sz="1400" spc="-5" dirty="0" smtClean="0">
                <a:solidFill>
                  <a:srgbClr val="0D0D0D"/>
                </a:solidFill>
                <a:cs typeface="Comic Sans MS"/>
              </a:rPr>
              <a:t>decussate at same </a:t>
            </a:r>
            <a:r>
              <a:rPr lang="en-US" sz="1400" spc="-10" dirty="0" smtClean="0">
                <a:solidFill>
                  <a:srgbClr val="0D0D0D"/>
                </a:solidFill>
                <a:cs typeface="Comic Sans MS"/>
              </a:rPr>
              <a:t>level </a:t>
            </a:r>
            <a:r>
              <a:rPr lang="en-US" sz="1400" spc="-5" dirty="0" smtClean="0">
                <a:solidFill>
                  <a:srgbClr val="0D0D0D"/>
                </a:solidFill>
                <a:cs typeface="Comic Sans MS"/>
              </a:rPr>
              <a:t>of red nucleus.</a:t>
            </a:r>
          </a:p>
          <a:p>
            <a:pPr marL="140970" marR="133350"/>
            <a:r>
              <a:rPr lang="en-US" sz="1400" spc="-5" dirty="0" smtClean="0">
                <a:solidFill>
                  <a:srgbClr val="0D0D0D"/>
                </a:solidFill>
                <a:cs typeface="Comic Sans MS"/>
              </a:rPr>
              <a:t>It </a:t>
            </a:r>
            <a:r>
              <a:rPr lang="en-US" sz="1400" spc="-10" dirty="0" smtClean="0">
                <a:solidFill>
                  <a:srgbClr val="0D0D0D"/>
                </a:solidFill>
                <a:cs typeface="Comic Sans MS"/>
              </a:rPr>
              <a:t>receives </a:t>
            </a:r>
            <a:r>
              <a:rPr lang="en-US" sz="1400" spc="-5" dirty="0" smtClean="0">
                <a:solidFill>
                  <a:srgbClr val="0D0D0D"/>
                </a:solidFill>
                <a:cs typeface="Comic Sans MS"/>
              </a:rPr>
              <a:t>afferent connections</a:t>
            </a:r>
            <a:r>
              <a:rPr lang="en-US" sz="1400" spc="70" dirty="0" smtClean="0">
                <a:solidFill>
                  <a:srgbClr val="0D0D0D"/>
                </a:solidFill>
                <a:cs typeface="Comic Sans MS"/>
              </a:rPr>
              <a:t> </a:t>
            </a:r>
            <a:r>
              <a:rPr lang="en-US" sz="1400" spc="-10" dirty="0" smtClean="0">
                <a:solidFill>
                  <a:srgbClr val="0D0D0D"/>
                </a:solidFill>
                <a:cs typeface="Comic Sans MS"/>
              </a:rPr>
              <a:t>from:</a:t>
            </a:r>
            <a:endParaRPr lang="en-US" sz="1400" dirty="0" smtClean="0">
              <a:cs typeface="Comic Sans MS"/>
            </a:endParaRPr>
          </a:p>
          <a:p>
            <a:pPr marL="140970" marR="133350"/>
            <a:r>
              <a:rPr lang="en-US" sz="1400" spc="-5" dirty="0" smtClean="0">
                <a:solidFill>
                  <a:schemeClr val="bg2">
                    <a:lumMod val="75000"/>
                  </a:schemeClr>
                </a:solidFill>
                <a:cs typeface="Arial"/>
              </a:rPr>
              <a:t>1- </a:t>
            </a:r>
            <a:r>
              <a:rPr lang="en-US" sz="1400" spc="-5" dirty="0" err="1" smtClean="0">
                <a:solidFill>
                  <a:schemeClr val="bg2">
                    <a:lumMod val="75000"/>
                  </a:schemeClr>
                </a:solidFill>
                <a:cs typeface="Comic Sans MS"/>
              </a:rPr>
              <a:t>psilateral</a:t>
            </a:r>
            <a:r>
              <a:rPr lang="en-US" sz="1400" spc="-5" dirty="0" smtClean="0">
                <a:solidFill>
                  <a:schemeClr val="bg2">
                    <a:lumMod val="75000"/>
                  </a:schemeClr>
                </a:solidFill>
                <a:cs typeface="Comic Sans MS"/>
              </a:rPr>
              <a:t> cortical motor area (</a:t>
            </a:r>
            <a:r>
              <a:rPr lang="en-US" sz="1400" spc="-5" dirty="0" err="1" smtClean="0">
                <a:solidFill>
                  <a:schemeClr val="bg2">
                    <a:lumMod val="75000"/>
                  </a:schemeClr>
                </a:solidFill>
                <a:cs typeface="Comic Sans MS"/>
              </a:rPr>
              <a:t>corticobulbar</a:t>
            </a:r>
            <a:r>
              <a:rPr lang="en-US" sz="1400" spc="-10" dirty="0" smtClean="0">
                <a:solidFill>
                  <a:schemeClr val="bg2">
                    <a:lumMod val="75000"/>
                  </a:schemeClr>
                </a:solidFill>
                <a:cs typeface="Comic Sans MS"/>
              </a:rPr>
              <a:t> </a:t>
            </a:r>
            <a:r>
              <a:rPr lang="en-US" sz="1400" spc="-5" dirty="0" smtClean="0">
                <a:solidFill>
                  <a:schemeClr val="bg2">
                    <a:lumMod val="75000"/>
                  </a:schemeClr>
                </a:solidFill>
                <a:cs typeface="Comic Sans MS"/>
              </a:rPr>
              <a:t>pathway)</a:t>
            </a:r>
            <a:endParaRPr lang="en-US" sz="1400" dirty="0" smtClean="0">
              <a:solidFill>
                <a:schemeClr val="bg2">
                  <a:lumMod val="75000"/>
                </a:schemeClr>
              </a:solidFill>
              <a:cs typeface="Comic Sans MS"/>
            </a:endParaRPr>
          </a:p>
          <a:p>
            <a:pPr>
              <a:lnSpc>
                <a:spcPct val="100000"/>
              </a:lnSpc>
            </a:pPr>
            <a:r>
              <a:rPr lang="en-US" sz="1400" spc="-5" dirty="0" smtClean="0">
                <a:solidFill>
                  <a:schemeClr val="bg2">
                    <a:lumMod val="75000"/>
                  </a:schemeClr>
                </a:solidFill>
                <a:cs typeface="Arial"/>
              </a:rPr>
              <a:t>   2- </a:t>
            </a:r>
            <a:r>
              <a:rPr lang="en-US" sz="1400" spc="-5" dirty="0" err="1" smtClean="0">
                <a:solidFill>
                  <a:schemeClr val="bg2">
                    <a:lumMod val="75000"/>
                  </a:schemeClr>
                </a:solidFill>
                <a:cs typeface="Comic Sans MS"/>
              </a:rPr>
              <a:t>contalateral</a:t>
            </a:r>
            <a:r>
              <a:rPr lang="en-US" sz="1400" spc="-5" dirty="0" smtClean="0">
                <a:solidFill>
                  <a:schemeClr val="bg2">
                    <a:lumMod val="75000"/>
                  </a:schemeClr>
                </a:solidFill>
                <a:cs typeface="Comic Sans MS"/>
              </a:rPr>
              <a:t> side of cerebellum.</a:t>
            </a:r>
            <a:endParaRPr lang="en-US" sz="1400" dirty="0" smtClean="0">
              <a:solidFill>
                <a:schemeClr val="bg2">
                  <a:lumMod val="75000"/>
                </a:schemeClr>
              </a:solidFill>
              <a:cs typeface="Comic Sans MS"/>
            </a:endParaRPr>
          </a:p>
          <a:p>
            <a:pPr>
              <a:lnSpc>
                <a:spcPct val="100000"/>
              </a:lnSpc>
            </a:pPr>
            <a:r>
              <a:rPr lang="en-US" sz="1400" spc="-5" dirty="0" smtClean="0">
                <a:solidFill>
                  <a:schemeClr val="bg2">
                    <a:lumMod val="75000"/>
                  </a:schemeClr>
                </a:solidFill>
                <a:cs typeface="Arial"/>
              </a:rPr>
              <a:t>   3- </a:t>
            </a:r>
            <a:r>
              <a:rPr lang="en-US" sz="1400" spc="-5" dirty="0" smtClean="0">
                <a:solidFill>
                  <a:schemeClr val="bg2">
                    <a:lumMod val="75000"/>
                  </a:schemeClr>
                </a:solidFill>
                <a:cs typeface="Comic Sans MS"/>
              </a:rPr>
              <a:t>basal</a:t>
            </a:r>
            <a:r>
              <a:rPr lang="en-US" sz="1400" spc="-65" dirty="0" smtClean="0">
                <a:solidFill>
                  <a:schemeClr val="bg2">
                    <a:lumMod val="75000"/>
                  </a:schemeClr>
                </a:solidFill>
                <a:cs typeface="Comic Sans MS"/>
              </a:rPr>
              <a:t> </a:t>
            </a:r>
            <a:r>
              <a:rPr lang="en-US" sz="1400" spc="-5" dirty="0" smtClean="0">
                <a:solidFill>
                  <a:schemeClr val="bg2">
                    <a:lumMod val="75000"/>
                  </a:schemeClr>
                </a:solidFill>
                <a:cs typeface="Comic Sans MS"/>
              </a:rPr>
              <a:t>ganglia.</a:t>
            </a:r>
            <a:endParaRPr lang="en-US" sz="1400" dirty="0">
              <a:solidFill>
                <a:schemeClr val="bg2">
                  <a:lumMod val="75000"/>
                </a:schemeClr>
              </a:solidFill>
              <a:cs typeface="Comic Sans MS"/>
            </a:endParaRPr>
          </a:p>
        </p:txBody>
      </p:sp>
      <p:sp>
        <p:nvSpPr>
          <p:cNvPr id="30" name="Rectangle 29"/>
          <p:cNvSpPr/>
          <p:nvPr/>
        </p:nvSpPr>
        <p:spPr>
          <a:xfrm>
            <a:off x="4829447" y="3863357"/>
            <a:ext cx="4217294" cy="5103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76835" algn="ctr">
              <a:spcBef>
                <a:spcPts val="250"/>
              </a:spcBef>
            </a:pPr>
            <a:r>
              <a:rPr lang="en-US" sz="1400" b="1" spc="-10" dirty="0">
                <a:solidFill>
                  <a:schemeClr val="accent2">
                    <a:lumMod val="75000"/>
                  </a:schemeClr>
                </a:solidFill>
                <a:cs typeface="Comic Sans MS"/>
              </a:rPr>
              <a:t> </a:t>
            </a:r>
            <a:r>
              <a:rPr lang="en-US" sz="1400" b="1" dirty="0">
                <a:solidFill>
                  <a:schemeClr val="accent2">
                    <a:lumMod val="75000"/>
                  </a:schemeClr>
                </a:solidFill>
              </a:rPr>
              <a:t>Course:</a:t>
            </a:r>
            <a:r>
              <a:rPr lang="en-US" sz="1400" spc="-10" dirty="0">
                <a:solidFill>
                  <a:srgbClr val="638BAD"/>
                </a:solidFill>
                <a:cs typeface="Comic Sans MS"/>
              </a:rPr>
              <a:t> </a:t>
            </a:r>
            <a:r>
              <a:rPr lang="en-US" sz="1400" spc="-10" dirty="0">
                <a:solidFill>
                  <a:srgbClr val="0F1B1D"/>
                </a:solidFill>
                <a:cs typeface="Comic Sans MS"/>
              </a:rPr>
              <a:t>Descend with </a:t>
            </a:r>
            <a:r>
              <a:rPr lang="en-US" sz="1400" spc="-5" dirty="0">
                <a:solidFill>
                  <a:srgbClr val="0F1B1D"/>
                </a:solidFill>
                <a:cs typeface="Comic Sans MS"/>
              </a:rPr>
              <a:t>the lateral</a:t>
            </a:r>
            <a:r>
              <a:rPr lang="en-US" sz="1400" spc="85" dirty="0">
                <a:solidFill>
                  <a:srgbClr val="0F1B1D"/>
                </a:solidFill>
                <a:cs typeface="Comic Sans MS"/>
              </a:rPr>
              <a:t> </a:t>
            </a:r>
            <a:r>
              <a:rPr lang="en-US" sz="1400" spc="-5" dirty="0" err="1">
                <a:solidFill>
                  <a:srgbClr val="0F1B1D"/>
                </a:solidFill>
                <a:cs typeface="Comic Sans MS"/>
              </a:rPr>
              <a:t>corticospinal</a:t>
            </a:r>
            <a:r>
              <a:rPr lang="en-US" sz="1400" dirty="0">
                <a:cs typeface="Comic Sans MS"/>
              </a:rPr>
              <a:t> </a:t>
            </a:r>
            <a:r>
              <a:rPr lang="en-US" sz="1400" spc="-10" dirty="0">
                <a:solidFill>
                  <a:srgbClr val="0F1B1D"/>
                </a:solidFill>
                <a:cs typeface="Comic Sans MS"/>
              </a:rPr>
              <a:t>tract</a:t>
            </a:r>
            <a:endParaRPr lang="en-US" sz="1400" dirty="0">
              <a:cs typeface="Comic Sans MS"/>
            </a:endParaRPr>
          </a:p>
        </p:txBody>
      </p:sp>
      <p:sp>
        <p:nvSpPr>
          <p:cNvPr id="31" name="Rectangle 30"/>
          <p:cNvSpPr/>
          <p:nvPr/>
        </p:nvSpPr>
        <p:spPr>
          <a:xfrm>
            <a:off x="4829447" y="4861238"/>
            <a:ext cx="4217294" cy="837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61290" marR="226695" algn="ctr">
              <a:spcBef>
                <a:spcPts val="265"/>
              </a:spcBef>
              <a:tabLst>
                <a:tab pos="1428750" algn="l"/>
              </a:tabLst>
            </a:pPr>
            <a:r>
              <a:rPr lang="en-US" sz="1400" b="1" dirty="0">
                <a:solidFill>
                  <a:schemeClr val="accent2">
                    <a:lumMod val="75000"/>
                  </a:schemeClr>
                </a:solidFill>
              </a:rPr>
              <a:t>Termination: </a:t>
            </a:r>
            <a:r>
              <a:rPr lang="en-US" sz="1400" spc="-5" dirty="0">
                <a:solidFill>
                  <a:srgbClr val="0D0D0D"/>
                </a:solidFill>
                <a:cs typeface="Comic Sans MS"/>
              </a:rPr>
              <a:t>ends In </a:t>
            </a:r>
            <a:r>
              <a:rPr lang="en-US" sz="1400" dirty="0">
                <a:solidFill>
                  <a:srgbClr val="0D0D0D"/>
                </a:solidFill>
                <a:cs typeface="Comic Sans MS"/>
              </a:rPr>
              <a:t>spinal cord </a:t>
            </a:r>
            <a:r>
              <a:rPr lang="en-US" sz="1400" spc="-5" dirty="0">
                <a:solidFill>
                  <a:srgbClr val="0D0D0D"/>
                </a:solidFill>
                <a:cs typeface="Comic Sans MS"/>
              </a:rPr>
              <a:t>tract </a:t>
            </a:r>
            <a:r>
              <a:rPr lang="en-US" sz="1400" dirty="0">
                <a:solidFill>
                  <a:srgbClr val="0D0D0D"/>
                </a:solidFill>
                <a:cs typeface="Comic Sans MS"/>
              </a:rPr>
              <a:t>occupies the lat. </a:t>
            </a:r>
            <a:r>
              <a:rPr lang="en-US" sz="1400" spc="-5" dirty="0">
                <a:solidFill>
                  <a:srgbClr val="0D0D0D"/>
                </a:solidFill>
                <a:cs typeface="Comic Sans MS"/>
              </a:rPr>
              <a:t>white </a:t>
            </a:r>
            <a:r>
              <a:rPr lang="en-US" sz="1400" dirty="0">
                <a:solidFill>
                  <a:srgbClr val="0D0D0D"/>
                </a:solidFill>
                <a:cs typeface="Comic Sans MS"/>
              </a:rPr>
              <a:t>column , &amp; </a:t>
            </a:r>
            <a:r>
              <a:rPr lang="en-US" sz="1400" spc="-5" dirty="0">
                <a:solidFill>
                  <a:srgbClr val="0D0D0D"/>
                </a:solidFill>
                <a:cs typeface="Comic Sans MS"/>
              </a:rPr>
              <a:t>fibers </a:t>
            </a:r>
            <a:r>
              <a:rPr lang="en-US" sz="1400" dirty="0">
                <a:solidFill>
                  <a:srgbClr val="0D0D0D"/>
                </a:solidFill>
                <a:cs typeface="Comic Sans MS"/>
              </a:rPr>
              <a:t>synapse on </a:t>
            </a:r>
            <a:r>
              <a:rPr lang="en-US" sz="1400" spc="-5" dirty="0">
                <a:solidFill>
                  <a:srgbClr val="0D0D0D"/>
                </a:solidFill>
                <a:cs typeface="Comic Sans MS"/>
              </a:rPr>
              <a:t>the </a:t>
            </a:r>
            <a:r>
              <a:rPr lang="en-US" sz="1400" dirty="0">
                <a:solidFill>
                  <a:srgbClr val="0D0D0D"/>
                </a:solidFill>
                <a:cs typeface="Comic Sans MS"/>
              </a:rPr>
              <a:t>contralateral </a:t>
            </a:r>
            <a:r>
              <a:rPr lang="en-US" sz="1400" dirty="0" smtClean="0">
                <a:solidFill>
                  <a:srgbClr val="0D0D0D"/>
                </a:solidFill>
                <a:cs typeface="Comic Sans MS"/>
              </a:rPr>
              <a:t>interneuron of spinal cord gray matter or directly on AHCs</a:t>
            </a:r>
            <a:endParaRPr lang="en-US" sz="1400" dirty="0"/>
          </a:p>
        </p:txBody>
      </p:sp>
      <p:sp>
        <p:nvSpPr>
          <p:cNvPr id="36" name="TextBox 35"/>
          <p:cNvSpPr txBox="1"/>
          <p:nvPr/>
        </p:nvSpPr>
        <p:spPr>
          <a:xfrm>
            <a:off x="4438228" y="1143638"/>
            <a:ext cx="2497477"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37" name="object 11"/>
          <p:cNvSpPr/>
          <p:nvPr/>
        </p:nvSpPr>
        <p:spPr>
          <a:xfrm>
            <a:off x="9266668" y="1564289"/>
            <a:ext cx="2218575" cy="4249018"/>
          </a:xfrm>
          <a:prstGeom prst="rect">
            <a:avLst/>
          </a:prstGeom>
          <a:blipFill>
            <a:blip r:embed="rId3" cstate="print"/>
            <a:srcRect/>
            <a:stretch>
              <a:fillRect l="-1252"/>
            </a:stretch>
          </a:blipFill>
        </p:spPr>
        <p:txBody>
          <a:bodyPr wrap="square" lIns="0" tIns="0" rIns="0" bIns="0" rtlCol="0"/>
          <a:lstStyle/>
          <a:p>
            <a:endParaRPr/>
          </a:p>
        </p:txBody>
      </p:sp>
      <p:sp>
        <p:nvSpPr>
          <p:cNvPr id="2" name="Rectangle 1"/>
          <p:cNvSpPr/>
          <p:nvPr/>
        </p:nvSpPr>
        <p:spPr>
          <a:xfrm>
            <a:off x="609460" y="5847620"/>
            <a:ext cx="8036411" cy="523220"/>
          </a:xfrm>
          <a:prstGeom prst="rect">
            <a:avLst/>
          </a:prstGeom>
        </p:spPr>
        <p:txBody>
          <a:bodyPr wrap="square">
            <a:spAutoFit/>
          </a:bodyPr>
          <a:lstStyle/>
          <a:p>
            <a:pPr marL="171450" indent="-171450">
              <a:buFont typeface="Arial" panose="020B0604020202020204" pitchFamily="34" charset="0"/>
              <a:buChar char="•"/>
            </a:pPr>
            <a:r>
              <a:rPr lang="en-US" sz="1400" dirty="0" err="1" smtClean="0">
                <a:solidFill>
                  <a:srgbClr val="00B050"/>
                </a:solidFill>
              </a:rPr>
              <a:t>Rubrospinal</a:t>
            </a:r>
            <a:r>
              <a:rPr lang="en-US" sz="1400" dirty="0" smtClean="0">
                <a:solidFill>
                  <a:srgbClr val="00B050"/>
                </a:solidFill>
              </a:rPr>
              <a:t> </a:t>
            </a:r>
            <a:r>
              <a:rPr lang="en-US" sz="1400" dirty="0">
                <a:solidFill>
                  <a:srgbClr val="00B050"/>
                </a:solidFill>
              </a:rPr>
              <a:t>(red nucleus): passes lateral (lateral motor system)works in distal places like fingers</a:t>
            </a:r>
          </a:p>
          <a:p>
            <a:pPr marL="171450" indent="-171450">
              <a:buFont typeface="Arial" panose="020B0604020202020204" pitchFamily="34" charset="0"/>
              <a:buChar char="•"/>
            </a:pPr>
            <a:r>
              <a:rPr lang="en-US" sz="1400" dirty="0" smtClean="0">
                <a:solidFill>
                  <a:srgbClr val="00B050"/>
                </a:solidFill>
              </a:rPr>
              <a:t>Ends </a:t>
            </a:r>
            <a:r>
              <a:rPr lang="en-US" sz="1400" dirty="0">
                <a:solidFill>
                  <a:srgbClr val="00B050"/>
                </a:solidFill>
              </a:rPr>
              <a:t>after passing through interneurons OR goes directly to AHC</a:t>
            </a:r>
          </a:p>
        </p:txBody>
      </p:sp>
      <p:sp>
        <p:nvSpPr>
          <p:cNvPr id="20" name="Slide Number Placeholder 2"/>
          <p:cNvSpPr>
            <a:spLocks noGrp="1"/>
          </p:cNvSpPr>
          <p:nvPr>
            <p:ph type="sldNum" sz="quarter" idx="12"/>
          </p:nvPr>
        </p:nvSpPr>
        <p:spPr>
          <a:xfrm>
            <a:off x="816669" y="6356350"/>
            <a:ext cx="2640913" cy="365760"/>
          </a:xfrm>
        </p:spPr>
        <p:txBody>
          <a:bodyPr/>
          <a:lstStyle/>
          <a:p>
            <a:r>
              <a:rPr lang="en-US" dirty="0" smtClean="0"/>
              <a:t>24</a:t>
            </a:r>
            <a:endParaRPr lang="en-US" dirty="0"/>
          </a:p>
        </p:txBody>
      </p:sp>
      <p:cxnSp>
        <p:nvCxnSpPr>
          <p:cNvPr id="4" name="Straight Connector 3"/>
          <p:cNvCxnSpPr/>
          <p:nvPr/>
        </p:nvCxnSpPr>
        <p:spPr>
          <a:xfrm>
            <a:off x="4438228" y="1143000"/>
            <a:ext cx="0" cy="455561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a:stCxn id="21" idx="2"/>
            <a:endCxn id="22" idx="0"/>
          </p:cNvCxnSpPr>
          <p:nvPr/>
        </p:nvCxnSpPr>
        <p:spPr>
          <a:xfrm>
            <a:off x="2416005" y="2594893"/>
            <a:ext cx="0" cy="3535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2414758" y="3474552"/>
            <a:ext cx="0" cy="3535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29" idx="2"/>
          </p:cNvCxnSpPr>
          <p:nvPr/>
        </p:nvCxnSpPr>
        <p:spPr>
          <a:xfrm>
            <a:off x="6922505" y="3375843"/>
            <a:ext cx="0" cy="4522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6935705" y="4373724"/>
            <a:ext cx="0" cy="4522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6982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extLst>
              <p:ext uri="{D42A27DB-BD31-4B8C-83A1-F6EECF244321}">
                <p14:modId xmlns:p14="http://schemas.microsoft.com/office/powerpoint/2010/main" val="1412302411"/>
              </p:ext>
            </p:extLst>
          </p:nvPr>
        </p:nvSpPr>
        <p:spPr>
          <a:xfrm>
            <a:off x="609459" y="1602105"/>
            <a:ext cx="7674829" cy="4937125"/>
          </a:xfrm>
        </p:spPr>
        <p:txBody>
          <a:bodyPr vert="horz" lIns="101590" tIns="50795" rIns="101590" bIns="50795" anchor="t">
            <a:noAutofit/>
          </a:bodyPr>
          <a:lstStyle/>
          <a:p>
            <a:pPr marL="12700" marR="5080" indent="-304165" algn="just">
              <a:spcBef>
                <a:spcPts val="25"/>
              </a:spcBef>
            </a:pPr>
            <a:r>
              <a:rPr lang="en-US" sz="1600" spc="-5" dirty="0">
                <a:solidFill>
                  <a:srgbClr val="0D0D0D"/>
                </a:solidFill>
                <a:cs typeface="Comic Sans MS"/>
              </a:rPr>
              <a:t>Red nucleus is located in mesencephalon.</a:t>
            </a:r>
          </a:p>
          <a:p>
            <a:pPr marL="12700" marR="5080" indent="-304165" algn="just">
              <a:spcBef>
                <a:spcPts val="25"/>
              </a:spcBef>
            </a:pPr>
            <a:endParaRPr lang="en-US" sz="1600" dirty="0">
              <a:cs typeface="Century Schoolbook"/>
            </a:endParaRPr>
          </a:p>
          <a:p>
            <a:pPr marL="12700" marR="5080" indent="-304165" algn="just">
              <a:spcBef>
                <a:spcPts val="25"/>
              </a:spcBef>
            </a:pPr>
            <a:r>
              <a:rPr lang="en-US" sz="1600" spc="10" dirty="0">
                <a:cs typeface="Century Schoolbook"/>
              </a:rPr>
              <a:t>It </a:t>
            </a:r>
            <a:r>
              <a:rPr lang="en-US" sz="1600" spc="15" dirty="0">
                <a:cs typeface="Century Schoolbook"/>
              </a:rPr>
              <a:t>receives </a:t>
            </a:r>
            <a:r>
              <a:rPr lang="en-US" sz="1600" spc="20" dirty="0">
                <a:cs typeface="Century Schoolbook"/>
              </a:rPr>
              <a:t>direct </a:t>
            </a:r>
            <a:r>
              <a:rPr lang="en-US" sz="1600" spc="15" dirty="0">
                <a:cs typeface="Century Schoolbook"/>
              </a:rPr>
              <a:t>fibers </a:t>
            </a:r>
            <a:r>
              <a:rPr lang="en-US" sz="1600" spc="20" dirty="0">
                <a:cs typeface="Century Schoolbook"/>
              </a:rPr>
              <a:t>from the </a:t>
            </a:r>
            <a:r>
              <a:rPr lang="en-US" sz="1600" spc="15" dirty="0">
                <a:cs typeface="Century Schoolbook"/>
              </a:rPr>
              <a:t>primary </a:t>
            </a:r>
            <a:r>
              <a:rPr lang="en-US" sz="1600" spc="20" dirty="0">
                <a:cs typeface="Century Schoolbook"/>
              </a:rPr>
              <a:t>motor </a:t>
            </a:r>
            <a:r>
              <a:rPr lang="en-US" sz="1600" spc="15" dirty="0">
                <a:cs typeface="Century Schoolbook"/>
              </a:rPr>
              <a:t>cortex </a:t>
            </a:r>
            <a:r>
              <a:rPr lang="en-US" sz="1600" spc="20" dirty="0">
                <a:cs typeface="Century Schoolbook"/>
              </a:rPr>
              <a:t>through the </a:t>
            </a:r>
            <a:r>
              <a:rPr lang="en-US" sz="1600" spc="15" dirty="0">
                <a:cs typeface="Century Schoolbook"/>
              </a:rPr>
              <a:t>corticorubral </a:t>
            </a:r>
            <a:r>
              <a:rPr lang="en-US" sz="1600" spc="20" dirty="0">
                <a:cs typeface="Century Schoolbook"/>
              </a:rPr>
              <a:t>tract </a:t>
            </a:r>
            <a:r>
              <a:rPr lang="en-US" sz="1600" spc="-5" dirty="0">
                <a:cs typeface="Century Schoolbook"/>
              </a:rPr>
              <a:t>&amp; </a:t>
            </a:r>
            <a:r>
              <a:rPr lang="en-US" sz="1600" spc="25" dirty="0">
                <a:cs typeface="Century Schoolbook"/>
              </a:rPr>
              <a:t>some </a:t>
            </a:r>
            <a:r>
              <a:rPr lang="en-US" sz="1600" spc="20" dirty="0">
                <a:cs typeface="Century Schoolbook"/>
              </a:rPr>
              <a:t>branching </a:t>
            </a:r>
            <a:r>
              <a:rPr lang="en-US" sz="1600" spc="15" dirty="0">
                <a:cs typeface="Century Schoolbook"/>
              </a:rPr>
              <a:t>fibers </a:t>
            </a:r>
            <a:r>
              <a:rPr lang="en-US" sz="1600" spc="20" dirty="0">
                <a:cs typeface="Century Schoolbook"/>
              </a:rPr>
              <a:t>from the </a:t>
            </a:r>
            <a:r>
              <a:rPr lang="en-US" sz="1600" spc="15" dirty="0" err="1">
                <a:cs typeface="Century Schoolbook"/>
              </a:rPr>
              <a:t>corticospinal</a:t>
            </a:r>
            <a:r>
              <a:rPr lang="en-US" sz="1600" spc="15" dirty="0">
                <a:cs typeface="Century Schoolbook"/>
              </a:rPr>
              <a:t> tract </a:t>
            </a:r>
            <a:r>
              <a:rPr lang="en-US" sz="1600" spc="20" dirty="0">
                <a:cs typeface="Century Schoolbook"/>
              </a:rPr>
              <a:t>as it </a:t>
            </a:r>
            <a:r>
              <a:rPr lang="en-US" sz="1600" spc="15" dirty="0">
                <a:cs typeface="Century Schoolbook"/>
              </a:rPr>
              <a:t>passes </a:t>
            </a:r>
            <a:r>
              <a:rPr lang="en-US" sz="1600" spc="20" dirty="0">
                <a:cs typeface="Century Schoolbook"/>
              </a:rPr>
              <a:t>through the</a:t>
            </a:r>
            <a:r>
              <a:rPr lang="en-US" sz="1600" spc="65" dirty="0">
                <a:cs typeface="Century Schoolbook"/>
              </a:rPr>
              <a:t> </a:t>
            </a:r>
            <a:r>
              <a:rPr lang="en-US" sz="1600" spc="15" dirty="0">
                <a:cs typeface="Century Schoolbook"/>
              </a:rPr>
              <a:t>mesencephalon.</a:t>
            </a:r>
          </a:p>
          <a:p>
            <a:pPr marL="12700" marR="5080" indent="-304165" algn="just">
              <a:spcBef>
                <a:spcPts val="25"/>
              </a:spcBef>
            </a:pPr>
            <a:endParaRPr lang="en-US" sz="1600" dirty="0">
              <a:cs typeface="Century Schoolbook"/>
            </a:endParaRPr>
          </a:p>
          <a:p>
            <a:pPr marL="12700" indent="-304165" algn="just"/>
            <a:r>
              <a:rPr lang="en-US" sz="1600" spc="15" dirty="0">
                <a:cs typeface="Century Schoolbook"/>
              </a:rPr>
              <a:t>These fibers synapse </a:t>
            </a:r>
            <a:r>
              <a:rPr lang="en-US" sz="1600" spc="20" dirty="0">
                <a:cs typeface="Century Schoolbook"/>
              </a:rPr>
              <a:t>in the lower portion of the red </a:t>
            </a:r>
            <a:r>
              <a:rPr lang="en-US" sz="1600" spc="15" dirty="0">
                <a:cs typeface="Century Schoolbook"/>
              </a:rPr>
              <a:t>nucleus, </a:t>
            </a:r>
            <a:r>
              <a:rPr lang="en-US" sz="1600" spc="20" dirty="0">
                <a:cs typeface="Century Schoolbook"/>
              </a:rPr>
              <a:t>the</a:t>
            </a:r>
            <a:r>
              <a:rPr lang="en-US" sz="1600" dirty="0">
                <a:cs typeface="Century Schoolbook"/>
              </a:rPr>
              <a:t> </a:t>
            </a:r>
            <a:r>
              <a:rPr lang="en-US" sz="1600" spc="20" dirty="0" err="1">
                <a:solidFill>
                  <a:srgbClr val="FF0000"/>
                </a:solidFill>
                <a:cs typeface="Century Schoolbook"/>
              </a:rPr>
              <a:t>Magnocellular</a:t>
            </a:r>
            <a:r>
              <a:rPr lang="en-US" sz="1600" spc="35" dirty="0">
                <a:solidFill>
                  <a:srgbClr val="FF0000"/>
                </a:solidFill>
                <a:cs typeface="Century Schoolbook"/>
              </a:rPr>
              <a:t> </a:t>
            </a:r>
            <a:r>
              <a:rPr lang="en-US" sz="1600" spc="20" dirty="0">
                <a:solidFill>
                  <a:srgbClr val="FF0000"/>
                </a:solidFill>
                <a:cs typeface="Century Schoolbook"/>
              </a:rPr>
              <a:t>portion.</a:t>
            </a:r>
          </a:p>
          <a:p>
            <a:pPr marL="12700" indent="-304165" algn="just"/>
            <a:endParaRPr lang="en-US" sz="1600" dirty="0">
              <a:cs typeface="Century Schoolbook"/>
            </a:endParaRPr>
          </a:p>
          <a:p>
            <a:pPr marL="12700" marR="54610" indent="-304165" algn="just">
              <a:lnSpc>
                <a:spcPts val="1920"/>
              </a:lnSpc>
              <a:spcBef>
                <a:spcPts val="130"/>
              </a:spcBef>
            </a:pPr>
            <a:r>
              <a:rPr lang="en-US" sz="1600" spc="15" dirty="0">
                <a:cs typeface="Century Schoolbook"/>
              </a:rPr>
              <a:t>The </a:t>
            </a:r>
            <a:r>
              <a:rPr lang="en-US" sz="1600" spc="20" dirty="0" err="1">
                <a:cs typeface="Century Schoolbook"/>
              </a:rPr>
              <a:t>rubrospinal</a:t>
            </a:r>
            <a:r>
              <a:rPr lang="en-US" sz="1600" spc="20" dirty="0">
                <a:cs typeface="Century Schoolbook"/>
              </a:rPr>
              <a:t> </a:t>
            </a:r>
            <a:r>
              <a:rPr lang="en-US" sz="1600" spc="15" dirty="0">
                <a:cs typeface="Century Schoolbook"/>
              </a:rPr>
              <a:t>tract, </a:t>
            </a:r>
            <a:r>
              <a:rPr lang="en-US" sz="1600" spc="20" dirty="0">
                <a:cs typeface="Century Schoolbook"/>
              </a:rPr>
              <a:t>which </a:t>
            </a:r>
            <a:r>
              <a:rPr lang="en-US" sz="1600" spc="15" dirty="0">
                <a:cs typeface="Century Schoolbook"/>
              </a:rPr>
              <a:t>crosses </a:t>
            </a:r>
            <a:r>
              <a:rPr lang="en-US" sz="1600" spc="20" dirty="0">
                <a:cs typeface="Century Schoolbook"/>
              </a:rPr>
              <a:t>to the </a:t>
            </a:r>
            <a:r>
              <a:rPr lang="en-US" sz="1600" spc="15" dirty="0">
                <a:cs typeface="Century Schoolbook"/>
              </a:rPr>
              <a:t>opposite </a:t>
            </a:r>
            <a:r>
              <a:rPr lang="en-US" sz="1600" spc="20" dirty="0">
                <a:cs typeface="Century Schoolbook"/>
              </a:rPr>
              <a:t>side in the lower </a:t>
            </a:r>
            <a:r>
              <a:rPr lang="en-US" sz="1600" spc="15" dirty="0">
                <a:cs typeface="Century Schoolbook"/>
              </a:rPr>
              <a:t>brain </a:t>
            </a:r>
            <a:r>
              <a:rPr lang="en-US" sz="1600" spc="20" dirty="0">
                <a:cs typeface="Century Schoolbook"/>
              </a:rPr>
              <a:t>stem into the </a:t>
            </a:r>
            <a:r>
              <a:rPr lang="en-US" sz="1600" spc="15" dirty="0">
                <a:cs typeface="Century Schoolbook"/>
              </a:rPr>
              <a:t>lateral </a:t>
            </a:r>
            <a:r>
              <a:rPr lang="en-US" sz="1600" spc="20" dirty="0">
                <a:cs typeface="Century Schoolbook"/>
              </a:rPr>
              <a:t>columns </a:t>
            </a:r>
            <a:r>
              <a:rPr lang="en-US" sz="1600" spc="15" dirty="0">
                <a:cs typeface="Century Schoolbook"/>
              </a:rPr>
              <a:t>of  </a:t>
            </a:r>
            <a:r>
              <a:rPr lang="en-US" sz="1600" spc="20" dirty="0">
                <a:cs typeface="Century Schoolbook"/>
              </a:rPr>
              <a:t>the </a:t>
            </a:r>
            <a:r>
              <a:rPr lang="en-US" sz="1600" spc="15" dirty="0">
                <a:cs typeface="Century Schoolbook"/>
              </a:rPr>
              <a:t>spinal</a:t>
            </a:r>
            <a:r>
              <a:rPr lang="en-US" sz="1600" spc="95" dirty="0">
                <a:cs typeface="Century Schoolbook"/>
              </a:rPr>
              <a:t> </a:t>
            </a:r>
            <a:r>
              <a:rPr lang="en-US" sz="1600" spc="15" dirty="0">
                <a:cs typeface="Century Schoolbook"/>
              </a:rPr>
              <a:t>cord.</a:t>
            </a:r>
          </a:p>
          <a:p>
            <a:pPr marL="12700" marR="54610" indent="-304165" algn="just">
              <a:lnSpc>
                <a:spcPts val="1920"/>
              </a:lnSpc>
              <a:spcBef>
                <a:spcPts val="130"/>
              </a:spcBef>
            </a:pPr>
            <a:endParaRPr lang="en-US" sz="1600" dirty="0">
              <a:cs typeface="Century Schoolbook"/>
            </a:endParaRPr>
          </a:p>
          <a:p>
            <a:pPr marL="12700" marR="54610" indent="-304165" algn="just">
              <a:lnSpc>
                <a:spcPts val="1920"/>
              </a:lnSpc>
              <a:spcBef>
                <a:spcPts val="130"/>
              </a:spcBef>
            </a:pPr>
            <a:r>
              <a:rPr lang="en-US" sz="1600" dirty="0"/>
              <a:t>Termination of </a:t>
            </a:r>
            <a:r>
              <a:rPr lang="en-US" sz="1600" dirty="0" err="1"/>
              <a:t>Rubrospinal</a:t>
            </a:r>
            <a:r>
              <a:rPr lang="en-US" sz="1600" dirty="0"/>
              <a:t> fibers: </a:t>
            </a:r>
            <a:r>
              <a:rPr lang="en-US" sz="1600" spc="20" dirty="0">
                <a:cs typeface="Century Schoolbook"/>
              </a:rPr>
              <a:t>mostly on interneurons of</a:t>
            </a:r>
            <a:r>
              <a:rPr lang="en-US" sz="1600" spc="245" dirty="0">
                <a:cs typeface="Century Schoolbook"/>
              </a:rPr>
              <a:t> </a:t>
            </a:r>
            <a:r>
              <a:rPr lang="en-US" sz="1600" spc="20" dirty="0">
                <a:cs typeface="Century Schoolbook"/>
              </a:rPr>
              <a:t>the cord gray </a:t>
            </a:r>
            <a:r>
              <a:rPr lang="en-US" sz="1600" spc="15" dirty="0">
                <a:cs typeface="Century Schoolbook"/>
              </a:rPr>
              <a:t>matter, </a:t>
            </a:r>
            <a:r>
              <a:rPr lang="en-US" sz="1600" spc="20" dirty="0">
                <a:cs typeface="Century Schoolbook"/>
              </a:rPr>
              <a:t>along with the </a:t>
            </a:r>
            <a:r>
              <a:rPr lang="en-US" sz="1600" spc="15" dirty="0">
                <a:cs typeface="Century Schoolbook"/>
              </a:rPr>
              <a:t>corticospinal </a:t>
            </a:r>
            <a:r>
              <a:rPr lang="en-US" sz="1600" spc="10" dirty="0">
                <a:cs typeface="Century Schoolbook"/>
              </a:rPr>
              <a:t>fibers. </a:t>
            </a:r>
            <a:r>
              <a:rPr lang="en-US" sz="1600" spc="20" dirty="0">
                <a:cs typeface="Century Schoolbook"/>
              </a:rPr>
              <a:t>But some of the </a:t>
            </a:r>
            <a:r>
              <a:rPr lang="en-US" sz="1600" spc="15" dirty="0">
                <a:cs typeface="Century Schoolbook"/>
              </a:rPr>
              <a:t>rubrospinal fibers </a:t>
            </a:r>
            <a:r>
              <a:rPr lang="en-US" sz="1600" spc="20" dirty="0">
                <a:cs typeface="Century Schoolbook"/>
              </a:rPr>
              <a:t>terminate directly on </a:t>
            </a:r>
            <a:r>
              <a:rPr lang="en-US" sz="1600" spc="15" dirty="0">
                <a:cs typeface="Century Schoolbook"/>
              </a:rPr>
              <a:t>anterior </a:t>
            </a:r>
            <a:r>
              <a:rPr lang="en-US" sz="1600" spc="20" dirty="0">
                <a:cs typeface="Century Schoolbook"/>
              </a:rPr>
              <a:t>motor </a:t>
            </a:r>
            <a:r>
              <a:rPr lang="en-US" sz="1600" spc="15" dirty="0">
                <a:cs typeface="Century Schoolbook"/>
              </a:rPr>
              <a:t>neurons.</a:t>
            </a:r>
            <a:endParaRPr lang="en-US" sz="1600" dirty="0">
              <a:cs typeface="Century Schoolbook"/>
            </a:endParaRPr>
          </a:p>
          <a:p>
            <a:pPr marL="12700" marR="54610" indent="-304165" algn="just">
              <a:lnSpc>
                <a:spcPts val="1920"/>
              </a:lnSpc>
              <a:spcBef>
                <a:spcPts val="130"/>
              </a:spcBef>
            </a:pPr>
            <a:endParaRPr lang="en-US" sz="1600" dirty="0">
              <a:cs typeface="Century Schoolbook"/>
            </a:endParaRPr>
          </a:p>
          <a:p>
            <a:pPr marL="12700" marR="54610" indent="-304165" algn="just">
              <a:lnSpc>
                <a:spcPts val="1920"/>
              </a:lnSpc>
              <a:spcBef>
                <a:spcPts val="130"/>
              </a:spcBef>
            </a:pPr>
            <a:endParaRPr lang="en-US" sz="1600" dirty="0">
              <a:cs typeface="Century Schoolbook"/>
            </a:endParaRPr>
          </a:p>
          <a:p>
            <a:pPr marL="304165" indent="-304165" algn="just"/>
            <a:endParaRPr lang="en-US" sz="1600" dirty="0"/>
          </a:p>
        </p:txBody>
      </p:sp>
      <p:sp>
        <p:nvSpPr>
          <p:cNvPr id="5" name="Title 12"/>
          <p:cNvSpPr txBox="1">
            <a:spLocks/>
          </p:cNvSpPr>
          <p:nvPr/>
        </p:nvSpPr>
        <p:spPr>
          <a:xfrm>
            <a:off x="609459" y="128905"/>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Cont.</a:t>
            </a:r>
          </a:p>
        </p:txBody>
      </p:sp>
      <p:sp>
        <p:nvSpPr>
          <p:cNvPr id="6" name="TextBox 5"/>
          <p:cNvSpPr txBox="1"/>
          <p:nvPr/>
        </p:nvSpPr>
        <p:spPr>
          <a:xfrm>
            <a:off x="9380513" y="0"/>
            <a:ext cx="2808312"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a:solidFill>
                  <a:schemeClr val="tx2"/>
                </a:solidFill>
                <a:latin typeface="+mj-lt"/>
                <a:ea typeface="+mj-ea"/>
                <a:cs typeface="+mj-cs"/>
              </a:rPr>
              <a:t> ONLY </a:t>
            </a:r>
            <a:r>
              <a:rPr lang="en-US" sz="1400" b="1" dirty="0">
                <a:solidFill>
                  <a:schemeClr val="tx2"/>
                </a:solidFill>
                <a:latin typeface="+mj-lt"/>
                <a:ea typeface="+mj-ea"/>
                <a:cs typeface="+mj-cs"/>
              </a:rPr>
              <a:t>IN FEMALES’ SLIDES </a:t>
            </a:r>
          </a:p>
        </p:txBody>
      </p:sp>
      <p:sp>
        <p:nvSpPr>
          <p:cNvPr id="7" name="object 2"/>
          <p:cNvSpPr/>
          <p:nvPr/>
        </p:nvSpPr>
        <p:spPr>
          <a:xfrm>
            <a:off x="8614693" y="1240160"/>
            <a:ext cx="2964709" cy="4999620"/>
          </a:xfrm>
          <a:prstGeom prst="rect">
            <a:avLst/>
          </a:prstGeom>
          <a:blipFill>
            <a:blip r:embed="rId2" cstate="print"/>
            <a:stretch>
              <a:fillRect/>
            </a:stretch>
          </a:blipFill>
          <a:ln>
            <a:noFill/>
          </a:ln>
        </p:spPr>
        <p:txBody>
          <a:bodyPr wrap="square" lIns="0" tIns="0" rIns="0" bIns="0" rtlCol="0"/>
          <a:lstStyle/>
          <a:p>
            <a:endParaRPr/>
          </a:p>
        </p:txBody>
      </p:sp>
    </p:spTree>
    <p:extLst>
      <p:ext uri="{BB962C8B-B14F-4D97-AF65-F5344CB8AC3E}">
        <p14:creationId xmlns:p14="http://schemas.microsoft.com/office/powerpoint/2010/main" val="2104079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304723" y="480059"/>
            <a:ext cx="655320" cy="8991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423340" y="480059"/>
            <a:ext cx="655320" cy="899160"/>
          </a:xfrm>
          <a:prstGeom prst="rect">
            <a:avLst/>
          </a:prstGeom>
          <a:blipFill>
            <a:blip r:embed="rId2" cstate="print"/>
            <a:stretch>
              <a:fillRect/>
            </a:stretch>
          </a:blipFill>
        </p:spPr>
        <p:txBody>
          <a:bodyPr wrap="square" lIns="0" tIns="0" rIns="0" bIns="0" rtlCol="0"/>
          <a:lstStyle/>
          <a:p>
            <a:endParaRPr/>
          </a:p>
        </p:txBody>
      </p:sp>
      <p:sp>
        <p:nvSpPr>
          <p:cNvPr id="10" name="Title 9"/>
          <p:cNvSpPr>
            <a:spLocks noGrp="1"/>
          </p:cNvSpPr>
          <p:nvPr>
            <p:ph type="title"/>
          </p:nvPr>
        </p:nvSpPr>
        <p:spPr>
          <a:xfrm>
            <a:off x="611028" y="149038"/>
            <a:ext cx="10969943" cy="990600"/>
          </a:xfrm>
        </p:spPr>
        <p:txBody>
          <a:bodyPr>
            <a:normAutofit/>
          </a:bodyPr>
          <a:lstStyle/>
          <a:p>
            <a:r>
              <a:rPr lang="en-US" sz="3200" dirty="0"/>
              <a:t>Functions of </a:t>
            </a:r>
            <a:r>
              <a:rPr lang="en-US" sz="3200" dirty="0" err="1"/>
              <a:t>Rubrospinal</a:t>
            </a:r>
            <a:r>
              <a:rPr lang="en-US" sz="3200" dirty="0"/>
              <a:t> Tract</a:t>
            </a:r>
          </a:p>
        </p:txBody>
      </p:sp>
      <p:sp>
        <p:nvSpPr>
          <p:cNvPr id="2" name="Rectangle 1"/>
          <p:cNvSpPr/>
          <p:nvPr/>
        </p:nvSpPr>
        <p:spPr>
          <a:xfrm>
            <a:off x="622053" y="1710240"/>
            <a:ext cx="10958918" cy="3877985"/>
          </a:xfrm>
          <a:prstGeom prst="rect">
            <a:avLst/>
          </a:prstGeom>
        </p:spPr>
        <p:txBody>
          <a:bodyPr wrap="square">
            <a:spAutoFit/>
          </a:bodyPr>
          <a:lstStyle/>
          <a:p>
            <a:pPr marL="298450" marR="6350" indent="-285750">
              <a:spcBef>
                <a:spcPts val="1415"/>
              </a:spcBef>
              <a:buClr>
                <a:schemeClr val="accent2">
                  <a:lumMod val="75000"/>
                </a:schemeClr>
              </a:buClr>
              <a:buSzPct val="75000"/>
              <a:buFont typeface=".LucidaGrandeUI" charset="0"/>
              <a:buChar char="▸"/>
              <a:tabLst>
                <a:tab pos="287020" algn="l"/>
              </a:tabLst>
            </a:pPr>
            <a:r>
              <a:rPr lang="en-US" sz="1600" spc="-5" dirty="0" smtClean="0">
                <a:cs typeface="Comic Sans MS"/>
              </a:rPr>
              <a:t>It is an </a:t>
            </a:r>
            <a:r>
              <a:rPr lang="en-US" sz="1600" spc="-5" dirty="0">
                <a:cs typeface="Comic Sans MS"/>
              </a:rPr>
              <a:t>additional pathway for transmission of cerebral cortical motor commands to the lower motor neurons similar to those of the corticospinal tract. When the </a:t>
            </a:r>
            <a:r>
              <a:rPr lang="en-US" sz="1600" spc="-5" dirty="0" err="1">
                <a:cs typeface="Comic Sans MS"/>
              </a:rPr>
              <a:t>corticospinal</a:t>
            </a:r>
            <a:r>
              <a:rPr lang="en-US" sz="1600" spc="-5" dirty="0">
                <a:cs typeface="Comic Sans MS"/>
              </a:rPr>
              <a:t> fibers are destroyed discrete fine </a:t>
            </a:r>
            <a:r>
              <a:rPr lang="en-US" sz="1600" spc="-5" dirty="0" smtClean="0">
                <a:cs typeface="Comic Sans MS"/>
              </a:rPr>
              <a:t>control movement </a:t>
            </a:r>
            <a:r>
              <a:rPr lang="en-US" sz="1600" spc="-5" dirty="0">
                <a:cs typeface="Comic Sans MS"/>
              </a:rPr>
              <a:t>can still occur but </a:t>
            </a:r>
            <a:r>
              <a:rPr lang="en-US" sz="1600" spc="-5" dirty="0" smtClean="0">
                <a:cs typeface="Comic Sans MS"/>
              </a:rPr>
              <a:t>impaired.</a:t>
            </a:r>
            <a:endParaRPr lang="en-US" sz="1600" spc="-5" dirty="0">
              <a:cs typeface="Comic Sans MS"/>
            </a:endParaRPr>
          </a:p>
          <a:p>
            <a:pPr marL="298450" marR="6350" indent="-285750">
              <a:spcBef>
                <a:spcPts val="1415"/>
              </a:spcBef>
              <a:buClr>
                <a:schemeClr val="accent2">
                  <a:lumMod val="75000"/>
                </a:schemeClr>
              </a:buClr>
              <a:buSzPct val="75000"/>
              <a:buFont typeface=".LucidaGrandeUI" charset="0"/>
              <a:buChar char="▸"/>
              <a:tabLst>
                <a:tab pos="287020" algn="l"/>
              </a:tabLst>
            </a:pPr>
            <a:endParaRPr lang="en-US" sz="1600" spc="-5" dirty="0">
              <a:cs typeface="Comic Sans MS"/>
            </a:endParaRPr>
          </a:p>
          <a:p>
            <a:pPr marL="298450" marR="6350" indent="-285750">
              <a:spcBef>
                <a:spcPts val="1415"/>
              </a:spcBef>
              <a:buClr>
                <a:schemeClr val="accent2">
                  <a:lumMod val="75000"/>
                </a:schemeClr>
              </a:buClr>
              <a:buSzPct val="75000"/>
              <a:buFont typeface=".LucidaGrandeUI" charset="0"/>
              <a:buChar char="▸"/>
              <a:tabLst>
                <a:tab pos="287020" algn="l"/>
              </a:tabLst>
            </a:pPr>
            <a:r>
              <a:rPr lang="en-US" sz="1600" spc="-5" dirty="0" err="1">
                <a:cs typeface="Comic Sans MS"/>
              </a:rPr>
              <a:t>Facilitatory</a:t>
            </a:r>
            <a:r>
              <a:rPr lang="en-US" sz="1600" spc="-5" dirty="0">
                <a:cs typeface="Comic Sans MS"/>
              </a:rPr>
              <a:t> to the alpha and gamma-MNs of the distal flexor muscles, but they are inhibitory to extensor muscles. </a:t>
            </a:r>
          </a:p>
          <a:p>
            <a:pPr marL="298450" marR="6350" indent="-285750">
              <a:spcBef>
                <a:spcPts val="1415"/>
              </a:spcBef>
              <a:buClr>
                <a:schemeClr val="accent2">
                  <a:lumMod val="75000"/>
                </a:schemeClr>
              </a:buClr>
              <a:buSzPct val="75000"/>
              <a:buFont typeface=".LucidaGrandeUI" charset="0"/>
              <a:buChar char="▸"/>
              <a:tabLst>
                <a:tab pos="287020" algn="l"/>
              </a:tabLst>
            </a:pPr>
            <a:endParaRPr lang="en-US" sz="1600" spc="-5" dirty="0">
              <a:cs typeface="Comic Sans MS"/>
            </a:endParaRPr>
          </a:p>
          <a:p>
            <a:pPr marL="298450" marR="6350" indent="-285750">
              <a:spcBef>
                <a:spcPts val="1415"/>
              </a:spcBef>
              <a:buClr>
                <a:schemeClr val="accent2">
                  <a:lumMod val="75000"/>
                </a:schemeClr>
              </a:buClr>
              <a:buSzPct val="75000"/>
              <a:buFont typeface=".LucidaGrandeUI" charset="0"/>
              <a:buChar char="▸"/>
              <a:tabLst>
                <a:tab pos="287020" algn="l"/>
              </a:tabLst>
            </a:pPr>
            <a:r>
              <a:rPr lang="en-US" sz="1600" spc="-5" dirty="0" err="1">
                <a:cs typeface="Comic Sans MS"/>
              </a:rPr>
              <a:t>Rubrospinal</a:t>
            </a:r>
            <a:r>
              <a:rPr lang="en-US" sz="1600" spc="-5" dirty="0">
                <a:cs typeface="Comic Sans MS"/>
              </a:rPr>
              <a:t> tract lies in the lateral columns of the spinal cord, along with the corticospinal tract, and terminates on the interneurons and motor neurons that control the more distal muscles of the limbs.</a:t>
            </a:r>
          </a:p>
          <a:p>
            <a:pPr marL="298450" marR="6350" indent="-285750">
              <a:spcBef>
                <a:spcPts val="1415"/>
              </a:spcBef>
              <a:buClr>
                <a:schemeClr val="accent2">
                  <a:lumMod val="75000"/>
                </a:schemeClr>
              </a:buClr>
              <a:buSzPct val="75000"/>
              <a:buFont typeface=".LucidaGrandeUI" charset="0"/>
              <a:buChar char="▸"/>
              <a:tabLst>
                <a:tab pos="287020" algn="l"/>
              </a:tabLst>
            </a:pPr>
            <a:endParaRPr lang="en-US" sz="1600" spc="-5" dirty="0">
              <a:cs typeface="Comic Sans MS"/>
            </a:endParaRPr>
          </a:p>
          <a:p>
            <a:pPr marL="298450" marR="6350" indent="-285750">
              <a:spcBef>
                <a:spcPts val="1415"/>
              </a:spcBef>
              <a:buClr>
                <a:schemeClr val="accent2">
                  <a:lumMod val="75000"/>
                </a:schemeClr>
              </a:buClr>
              <a:buSzPct val="75000"/>
              <a:buFont typeface=".LucidaGrandeUI" charset="0"/>
              <a:buChar char="▸"/>
              <a:tabLst>
                <a:tab pos="287020" algn="l"/>
              </a:tabLst>
            </a:pPr>
            <a:r>
              <a:rPr lang="en-US" sz="1600" spc="-5" dirty="0">
                <a:cs typeface="Comic Sans MS"/>
              </a:rPr>
              <a:t> </a:t>
            </a:r>
            <a:r>
              <a:rPr lang="en-US" sz="1600" spc="-5" dirty="0">
                <a:solidFill>
                  <a:srgbClr val="FF0000"/>
                </a:solidFill>
                <a:cs typeface="Comic Sans MS"/>
              </a:rPr>
              <a:t>Therefore, corticospinal &amp; </a:t>
            </a:r>
            <a:r>
              <a:rPr lang="en-US" sz="1600" spc="-5" dirty="0" err="1">
                <a:solidFill>
                  <a:srgbClr val="FF0000"/>
                </a:solidFill>
                <a:cs typeface="Comic Sans MS"/>
              </a:rPr>
              <a:t>rubrospinal</a:t>
            </a:r>
            <a:r>
              <a:rPr lang="en-US" sz="1600" spc="-5" dirty="0">
                <a:solidFill>
                  <a:srgbClr val="FF0000"/>
                </a:solidFill>
                <a:cs typeface="Comic Sans MS"/>
              </a:rPr>
              <a:t> tracts together are called the lateral system of the cord</a:t>
            </a:r>
            <a:r>
              <a:rPr lang="en-US" sz="1600" spc="-5" dirty="0">
                <a:cs typeface="Comic Sans MS"/>
              </a:rPr>
              <a:t>, in contradistinction to a </a:t>
            </a:r>
            <a:r>
              <a:rPr lang="en-US" sz="1600" spc="-5" dirty="0" err="1">
                <a:solidFill>
                  <a:srgbClr val="FF0000"/>
                </a:solidFill>
                <a:cs typeface="Comic Sans MS"/>
              </a:rPr>
              <a:t>vestibulo-reticulospinal</a:t>
            </a:r>
            <a:r>
              <a:rPr lang="en-US" sz="1600" spc="-5" dirty="0">
                <a:solidFill>
                  <a:srgbClr val="FF0000"/>
                </a:solidFill>
                <a:cs typeface="Comic Sans MS"/>
              </a:rPr>
              <a:t> system which lies mainly medially in the cord and is called the medial motor system of the cord</a:t>
            </a:r>
            <a:endParaRPr lang="en-US" sz="1600" dirty="0">
              <a:solidFill>
                <a:srgbClr val="FF0000"/>
              </a:solidFill>
              <a:cs typeface="Comic Sans MS"/>
            </a:endParaRPr>
          </a:p>
        </p:txBody>
      </p:sp>
    </p:spTree>
    <p:extLst>
      <p:ext uri="{BB962C8B-B14F-4D97-AF65-F5344CB8AC3E}">
        <p14:creationId xmlns:p14="http://schemas.microsoft.com/office/powerpoint/2010/main" val="202257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a:t>
            </a:r>
            <a:r>
              <a:rPr lang="en-US" sz="3200" dirty="0" err="1"/>
              <a:t>Vestibulospinal</a:t>
            </a:r>
            <a:r>
              <a:rPr lang="en-US" sz="3200" dirty="0"/>
              <a:t>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a:xfrm>
            <a:off x="609460" y="1321866"/>
            <a:ext cx="7933224" cy="2410544"/>
          </a:xfrm>
          <a:ln>
            <a:solidFill>
              <a:schemeClr val="accent2">
                <a:lumMod val="75000"/>
              </a:schemeClr>
            </a:solidFill>
            <a:prstDash val="lgDash"/>
          </a:ln>
        </p:spPr>
        <p:txBody>
          <a:bodyPr>
            <a:normAutofit/>
          </a:bodyPr>
          <a:lstStyle/>
          <a:p>
            <a:pPr marL="10795" marR="5080"/>
            <a:r>
              <a:rPr lang="en-US" sz="1400" b="1" dirty="0">
                <a:solidFill>
                  <a:schemeClr val="accent2">
                    <a:lumMod val="75000"/>
                  </a:schemeClr>
                </a:solidFill>
              </a:rPr>
              <a:t>Origin: </a:t>
            </a:r>
            <a:r>
              <a:rPr lang="en-US" sz="1400" spc="-10" dirty="0">
                <a:solidFill>
                  <a:srgbClr val="000000"/>
                </a:solidFill>
                <a:cs typeface="Times New Roman"/>
              </a:rPr>
              <a:t>From vestibular </a:t>
            </a:r>
            <a:r>
              <a:rPr lang="en-US" sz="1400" spc="-5" dirty="0">
                <a:solidFill>
                  <a:srgbClr val="000000"/>
                </a:solidFill>
                <a:cs typeface="Times New Roman"/>
              </a:rPr>
              <a:t>nucleus. </a:t>
            </a:r>
          </a:p>
          <a:p>
            <a:pPr marL="10795" marR="5080"/>
            <a:r>
              <a:rPr lang="en-US" sz="1400" spc="-10" dirty="0">
                <a:solidFill>
                  <a:srgbClr val="000000"/>
                </a:solidFill>
                <a:cs typeface="Times New Roman"/>
              </a:rPr>
              <a:t>Fibers </a:t>
            </a:r>
            <a:r>
              <a:rPr lang="en-US" sz="1400" spc="-25" dirty="0">
                <a:solidFill>
                  <a:srgbClr val="000000"/>
                </a:solidFill>
                <a:cs typeface="Times New Roman"/>
              </a:rPr>
              <a:t>originate </a:t>
            </a:r>
            <a:r>
              <a:rPr lang="en-US" sz="1400" spc="-10" dirty="0">
                <a:solidFill>
                  <a:srgbClr val="000000"/>
                </a:solidFill>
                <a:cs typeface="Times New Roman"/>
              </a:rPr>
              <a:t>in vestibular nuclei in pons (which receive </a:t>
            </a:r>
            <a:r>
              <a:rPr lang="en-US" sz="1400" spc="-5" dirty="0">
                <a:solidFill>
                  <a:srgbClr val="000000"/>
                </a:solidFill>
                <a:cs typeface="Times New Roman"/>
              </a:rPr>
              <a:t>inputs </a:t>
            </a:r>
            <a:r>
              <a:rPr lang="en-US" sz="1400" spc="-10" dirty="0">
                <a:solidFill>
                  <a:srgbClr val="000000"/>
                </a:solidFill>
                <a:cs typeface="Times New Roman"/>
              </a:rPr>
              <a:t>from inner ear</a:t>
            </a:r>
            <a:r>
              <a:rPr lang="en-US" sz="1400" spc="-25" dirty="0">
                <a:solidFill>
                  <a:srgbClr val="000000"/>
                </a:solidFill>
                <a:cs typeface="Times New Roman"/>
              </a:rPr>
              <a:t>,  vestibular apparatus,  </a:t>
            </a:r>
            <a:r>
              <a:rPr lang="en-US" sz="1400" spc="-10" dirty="0">
                <a:solidFill>
                  <a:srgbClr val="000000"/>
                </a:solidFill>
                <a:cs typeface="Times New Roman"/>
              </a:rPr>
              <a:t>and  </a:t>
            </a:r>
            <a:r>
              <a:rPr lang="en-US" sz="1400" spc="20" dirty="0">
                <a:solidFill>
                  <a:srgbClr val="000000"/>
                </a:solidFill>
                <a:cs typeface="Times New Roman"/>
              </a:rPr>
              <a:t>cerebellum)</a:t>
            </a:r>
          </a:p>
          <a:p>
            <a:pPr marL="10795" marR="5080"/>
            <a:r>
              <a:rPr lang="en-US" sz="1400" b="1" dirty="0">
                <a:solidFill>
                  <a:schemeClr val="accent2">
                    <a:lumMod val="75000"/>
                  </a:schemeClr>
                </a:solidFill>
              </a:rPr>
              <a:t>Course:  </a:t>
            </a:r>
            <a:r>
              <a:rPr lang="en-US" sz="1400" spc="15" dirty="0">
                <a:cs typeface="Times New Roman"/>
              </a:rPr>
              <a:t>Axons descend in the ipsilateral ventral white column of spinal cord.</a:t>
            </a:r>
            <a:endParaRPr lang="en-US" sz="1400" spc="20" dirty="0">
              <a:solidFill>
                <a:srgbClr val="000000"/>
              </a:solidFill>
              <a:cs typeface="Times New Roman"/>
            </a:endParaRPr>
          </a:p>
          <a:p>
            <a:pPr marL="12700" marR="368935">
              <a:lnSpc>
                <a:spcPts val="2160"/>
              </a:lnSpc>
            </a:pPr>
            <a:r>
              <a:rPr lang="en-US" sz="1400" b="1" dirty="0">
                <a:solidFill>
                  <a:schemeClr val="accent2">
                    <a:lumMod val="75000"/>
                  </a:schemeClr>
                </a:solidFill>
              </a:rPr>
              <a:t>Function: </a:t>
            </a:r>
          </a:p>
          <a:p>
            <a:pPr marL="0" marR="5080" indent="0">
              <a:lnSpc>
                <a:spcPct val="90000"/>
              </a:lnSpc>
              <a:buNone/>
              <a:tabLst>
                <a:tab pos="621665" algn="l"/>
                <a:tab pos="622300" algn="l"/>
              </a:tabLst>
            </a:pPr>
            <a:r>
              <a:rPr lang="en-US" sz="1400" spc="-10" dirty="0"/>
              <a:t>1- Controls Postural &amp; righting reflexes. </a:t>
            </a:r>
          </a:p>
          <a:p>
            <a:pPr marL="0" marR="5080" indent="0">
              <a:lnSpc>
                <a:spcPct val="90000"/>
              </a:lnSpc>
              <a:buNone/>
              <a:tabLst>
                <a:tab pos="621665" algn="l"/>
                <a:tab pos="622300" algn="l"/>
              </a:tabLst>
            </a:pPr>
            <a:r>
              <a:rPr lang="en-US" sz="1400" spc="-10" dirty="0"/>
              <a:t>2-Excitatory to ipsilateral spinal motor neurons-that supply axial &amp; postural muscles</a:t>
            </a:r>
          </a:p>
          <a:p>
            <a:pPr marL="0" marR="5080" indent="0">
              <a:lnSpc>
                <a:spcPct val="90000"/>
              </a:lnSpc>
              <a:buNone/>
              <a:tabLst>
                <a:tab pos="621665" algn="l"/>
                <a:tab pos="622300" algn="l"/>
              </a:tabLst>
            </a:pPr>
            <a:r>
              <a:rPr lang="en-US" sz="1400" spc="-10" dirty="0"/>
              <a:t>3- Control eye movements </a:t>
            </a:r>
            <a:r>
              <a:rPr lang="en-US" sz="1400" dirty="0"/>
              <a:t>( correction consciously by </a:t>
            </a:r>
            <a:r>
              <a:rPr lang="en-US" sz="1400" dirty="0" smtClean="0"/>
              <a:t>vision, moves eyes to help correction)</a:t>
            </a:r>
            <a:endParaRPr lang="en-US" sz="1400" spc="-5" dirty="0">
              <a:cs typeface="Comic Sans MS"/>
            </a:endParaRPr>
          </a:p>
        </p:txBody>
      </p:sp>
      <p:sp>
        <p:nvSpPr>
          <p:cNvPr id="5" name="TextBox 4"/>
          <p:cNvSpPr txBox="1"/>
          <p:nvPr/>
        </p:nvSpPr>
        <p:spPr>
          <a:xfrm>
            <a:off x="5438763" y="1321866"/>
            <a:ext cx="3096344"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 ONLY IN FEMALES’ SLIDES </a:t>
            </a:r>
          </a:p>
        </p:txBody>
      </p:sp>
      <p:sp>
        <p:nvSpPr>
          <p:cNvPr id="6" name="object 2"/>
          <p:cNvSpPr/>
          <p:nvPr/>
        </p:nvSpPr>
        <p:spPr>
          <a:xfrm>
            <a:off x="8614692" y="1196751"/>
            <a:ext cx="2939297" cy="5017290"/>
          </a:xfrm>
          <a:prstGeom prst="rect">
            <a:avLst/>
          </a:prstGeom>
          <a:blipFill>
            <a:blip r:embed="rId2" cstate="print"/>
            <a:stretch>
              <a:fillRect/>
            </a:stretch>
          </a:blipFill>
        </p:spPr>
        <p:txBody>
          <a:bodyPr wrap="square" lIns="0" tIns="0" rIns="0" bIns="0" rtlCol="0"/>
          <a:lstStyle/>
          <a:p>
            <a:endParaRPr/>
          </a:p>
        </p:txBody>
      </p:sp>
      <p:sp>
        <p:nvSpPr>
          <p:cNvPr id="8" name="Content Placeholder 3"/>
          <p:cNvSpPr txBox="1">
            <a:spLocks/>
          </p:cNvSpPr>
          <p:nvPr/>
        </p:nvSpPr>
        <p:spPr>
          <a:xfrm>
            <a:off x="609460" y="4211215"/>
            <a:ext cx="7933224" cy="1666057"/>
          </a:xfrm>
          <a:prstGeom prst="rect">
            <a:avLst/>
          </a:prstGeom>
          <a:ln>
            <a:solidFill>
              <a:schemeClr val="accent2">
                <a:lumMod val="75000"/>
              </a:schemeClr>
            </a:solidFill>
            <a:prstDash val="lgDash"/>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12700" marR="478790">
              <a:lnSpc>
                <a:spcPct val="100200"/>
              </a:lnSpc>
            </a:pPr>
            <a:r>
              <a:rPr lang="en-US" sz="1400" spc="-5" dirty="0">
                <a:solidFill>
                  <a:srgbClr val="000000"/>
                </a:solidFill>
                <a:cs typeface="Comic Sans MS"/>
              </a:rPr>
              <a:t>Vestibular</a:t>
            </a:r>
            <a:r>
              <a:rPr lang="en-US" sz="1400" spc="-65" dirty="0">
                <a:solidFill>
                  <a:srgbClr val="000000"/>
                </a:solidFill>
                <a:cs typeface="Comic Sans MS"/>
              </a:rPr>
              <a:t> </a:t>
            </a:r>
            <a:r>
              <a:rPr lang="en-US" sz="1400" spc="-5" dirty="0">
                <a:solidFill>
                  <a:srgbClr val="000000"/>
                </a:solidFill>
                <a:cs typeface="Comic Sans MS"/>
              </a:rPr>
              <a:t>Apparatus detects </a:t>
            </a:r>
            <a:r>
              <a:rPr lang="en-US" sz="1400" dirty="0">
                <a:solidFill>
                  <a:srgbClr val="000000"/>
                </a:solidFill>
                <a:cs typeface="Comic Sans MS"/>
              </a:rPr>
              <a:t>changes in head </a:t>
            </a:r>
            <a:r>
              <a:rPr lang="en-US" sz="1400" spc="-5" dirty="0">
                <a:solidFill>
                  <a:srgbClr val="000000"/>
                </a:solidFill>
                <a:cs typeface="Comic Sans MS"/>
              </a:rPr>
              <a:t>position, so it </a:t>
            </a:r>
            <a:r>
              <a:rPr lang="en-US" sz="1400" dirty="0">
                <a:solidFill>
                  <a:srgbClr val="000000"/>
                </a:solidFill>
                <a:cs typeface="Comic Sans MS"/>
              </a:rPr>
              <a:t>sends </a:t>
            </a:r>
          </a:p>
          <a:p>
            <a:pPr marL="0" marR="478790" indent="0">
              <a:lnSpc>
                <a:spcPct val="100200"/>
              </a:lnSpc>
              <a:buNone/>
            </a:pPr>
            <a:r>
              <a:rPr lang="en-US" sz="1400" spc="-5" dirty="0">
                <a:solidFill>
                  <a:srgbClr val="000000"/>
                </a:solidFill>
                <a:cs typeface="Comic Sans MS"/>
              </a:rPr>
              <a:t>fibers to</a:t>
            </a:r>
            <a:r>
              <a:rPr lang="en-US" sz="1400" spc="-114" dirty="0">
                <a:solidFill>
                  <a:srgbClr val="000000"/>
                </a:solidFill>
                <a:cs typeface="Comic Sans MS"/>
              </a:rPr>
              <a:t> </a:t>
            </a:r>
            <a:r>
              <a:rPr lang="en-US" sz="1400" dirty="0">
                <a:solidFill>
                  <a:srgbClr val="000000"/>
                </a:solidFill>
                <a:cs typeface="Comic Sans MS"/>
              </a:rPr>
              <a:t>Vestibular Nuclei </a:t>
            </a:r>
            <a:r>
              <a:rPr lang="en-US" sz="1400" spc="-5" dirty="0">
                <a:solidFill>
                  <a:srgbClr val="000000"/>
                </a:solidFill>
                <a:cs typeface="Comic Sans MS"/>
              </a:rPr>
              <a:t>in </a:t>
            </a:r>
            <a:r>
              <a:rPr lang="en-US" sz="1400" dirty="0">
                <a:solidFill>
                  <a:srgbClr val="000000"/>
                </a:solidFill>
                <a:cs typeface="Comic Sans MS"/>
              </a:rPr>
              <a:t>Pons + sends fibers </a:t>
            </a:r>
            <a:r>
              <a:rPr lang="en-US" sz="1400" spc="-5" dirty="0">
                <a:solidFill>
                  <a:srgbClr val="000000"/>
                </a:solidFill>
                <a:cs typeface="Comic Sans MS"/>
              </a:rPr>
              <a:t>to </a:t>
            </a:r>
            <a:r>
              <a:rPr lang="en-US" sz="1400" dirty="0">
                <a:cs typeface="Comic Sans MS"/>
              </a:rPr>
              <a:t>Cerebellum.</a:t>
            </a:r>
          </a:p>
          <a:p>
            <a:pPr marL="0" marR="478790" indent="0">
              <a:lnSpc>
                <a:spcPct val="100200"/>
              </a:lnSpc>
              <a:buNone/>
            </a:pPr>
            <a:endParaRPr lang="en-US" sz="1400" dirty="0">
              <a:cs typeface="Comic Sans MS"/>
            </a:endParaRPr>
          </a:p>
          <a:p>
            <a:pPr marL="12700" marR="5080">
              <a:lnSpc>
                <a:spcPts val="2880"/>
              </a:lnSpc>
              <a:spcBef>
                <a:spcPts val="80"/>
              </a:spcBef>
            </a:pPr>
            <a:r>
              <a:rPr lang="en-US" sz="1400" dirty="0">
                <a:cs typeface="Comic Sans MS"/>
              </a:rPr>
              <a:t>Vestibular nuclei </a:t>
            </a:r>
            <a:r>
              <a:rPr lang="en-US" sz="1400" spc="-5" dirty="0">
                <a:cs typeface="Comic Sans MS"/>
              </a:rPr>
              <a:t>tracts </a:t>
            </a:r>
            <a:r>
              <a:rPr lang="en-US" sz="1400" dirty="0">
                <a:cs typeface="Comic Sans MS"/>
              </a:rPr>
              <a:t>are </a:t>
            </a:r>
            <a:r>
              <a:rPr lang="en-US" sz="1400" spc="-5" dirty="0">
                <a:cs typeface="Comic Sans MS"/>
              </a:rPr>
              <a:t>always excitatory</a:t>
            </a:r>
            <a:r>
              <a:rPr lang="en-US" sz="1400" spc="-110" dirty="0">
                <a:cs typeface="Comic Sans MS"/>
              </a:rPr>
              <a:t> </a:t>
            </a:r>
            <a:r>
              <a:rPr lang="en-US" sz="1400" spc="-5" dirty="0">
                <a:cs typeface="Comic Sans MS"/>
              </a:rPr>
              <a:t>to Gamma </a:t>
            </a:r>
            <a:r>
              <a:rPr lang="en-US" sz="1400" dirty="0" err="1">
                <a:cs typeface="Comic Sans MS"/>
              </a:rPr>
              <a:t>Efferents</a:t>
            </a:r>
            <a:r>
              <a:rPr lang="en-US" sz="1400" dirty="0">
                <a:cs typeface="Comic Sans MS"/>
              </a:rPr>
              <a:t> (</a:t>
            </a:r>
            <a:r>
              <a:rPr lang="en-US" sz="1400" spc="-5" dirty="0">
                <a:cs typeface="Comic Sans MS"/>
              </a:rPr>
              <a:t>whereas </a:t>
            </a:r>
            <a:r>
              <a:rPr lang="en-US" sz="1400" dirty="0">
                <a:cs typeface="Comic Sans MS"/>
              </a:rPr>
              <a:t>Red </a:t>
            </a:r>
            <a:r>
              <a:rPr lang="en-US" sz="1400" spc="-5" dirty="0">
                <a:cs typeface="Comic Sans MS"/>
              </a:rPr>
              <a:t>nucleus is always</a:t>
            </a:r>
            <a:r>
              <a:rPr lang="en-US" sz="1400" spc="-85" dirty="0">
                <a:cs typeface="Comic Sans MS"/>
              </a:rPr>
              <a:t> </a:t>
            </a:r>
            <a:r>
              <a:rPr lang="en-US" sz="1400" spc="-5" dirty="0">
                <a:cs typeface="Comic Sans MS"/>
              </a:rPr>
              <a:t>inhibitory)</a:t>
            </a:r>
            <a:endParaRPr lang="en-US" sz="1400" dirty="0"/>
          </a:p>
          <a:p>
            <a:pPr marL="10795" marR="5080" defTabSz="914400"/>
            <a:endParaRPr lang="en-US" sz="1400" spc="-5" dirty="0">
              <a:cs typeface="Comic Sans MS"/>
            </a:endParaRPr>
          </a:p>
        </p:txBody>
      </p:sp>
      <p:sp>
        <p:nvSpPr>
          <p:cNvPr id="9" name="TextBox 8"/>
          <p:cNvSpPr txBox="1"/>
          <p:nvPr/>
        </p:nvSpPr>
        <p:spPr>
          <a:xfrm>
            <a:off x="5950396" y="4211215"/>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0458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Functions of </a:t>
            </a:r>
            <a:r>
              <a:rPr lang="en-US" sz="3200" dirty="0" err="1"/>
              <a:t>Vestibulospinal</a:t>
            </a:r>
            <a:r>
              <a:rPr lang="en-US" sz="3200" dirty="0"/>
              <a:t>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838332"/>
              </p:ext>
            </p:extLst>
          </p:nvPr>
        </p:nvGraphicFramePr>
        <p:xfrm>
          <a:off x="729835" y="2079803"/>
          <a:ext cx="10729191" cy="3312536"/>
        </p:xfrm>
        <a:graphic>
          <a:graphicData uri="http://schemas.openxmlformats.org/drawingml/2006/table">
            <a:tbl>
              <a:tblPr firstRow="1" bandRow="1">
                <a:tableStyleId>{5DA37D80-6434-44D0-A028-1B22A696006F}</a:tableStyleId>
              </a:tblPr>
              <a:tblGrid>
                <a:gridCol w="2664295">
                  <a:extLst>
                    <a:ext uri="{9D8B030D-6E8A-4147-A177-3AD203B41FA5}">
                      <a16:colId xmlns="" xmlns:a16="http://schemas.microsoft.com/office/drawing/2014/main" val="20000"/>
                    </a:ext>
                  </a:extLst>
                </a:gridCol>
                <a:gridCol w="4032448">
                  <a:extLst>
                    <a:ext uri="{9D8B030D-6E8A-4147-A177-3AD203B41FA5}">
                      <a16:colId xmlns="" xmlns:a16="http://schemas.microsoft.com/office/drawing/2014/main" val="20001"/>
                    </a:ext>
                  </a:extLst>
                </a:gridCol>
                <a:gridCol w="4032448">
                  <a:extLst>
                    <a:ext uri="{9D8B030D-6E8A-4147-A177-3AD203B41FA5}">
                      <a16:colId xmlns="" xmlns:a16="http://schemas.microsoft.com/office/drawing/2014/main" val="20002"/>
                    </a:ext>
                  </a:extLst>
                </a:gridCol>
              </a:tblGrid>
              <a:tr h="360040">
                <a:tc>
                  <a:txBody>
                    <a:bodyPr/>
                    <a:lstStyle/>
                    <a:p>
                      <a:endParaRPr lang="en-US" sz="14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 Lateral </a:t>
                      </a:r>
                      <a:r>
                        <a:rPr lang="en-US" sz="1400" dirty="0" err="1">
                          <a:solidFill>
                            <a:schemeClr val="bg1"/>
                          </a:solidFill>
                        </a:rPr>
                        <a:t>vestibulospinal</a:t>
                      </a:r>
                      <a:r>
                        <a:rPr lang="en-US" sz="1400" dirty="0">
                          <a:solidFill>
                            <a:schemeClr val="bg1"/>
                          </a:solidFill>
                        </a:rPr>
                        <a:t> tract Function</a:t>
                      </a:r>
                      <a:endParaRPr lang="en-US" sz="1400" i="0" dirty="0">
                        <a:solidFill>
                          <a:schemeClr val="bg1"/>
                        </a:solidFill>
                        <a:latin typeface="+mn-lt"/>
                        <a:cs typeface="Comic Sans MS"/>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 Medial</a:t>
                      </a:r>
                      <a:r>
                        <a:rPr lang="en-US" sz="1400" baseline="0" dirty="0">
                          <a:solidFill>
                            <a:schemeClr val="bg1"/>
                          </a:solidFill>
                        </a:rPr>
                        <a:t> </a:t>
                      </a:r>
                      <a:r>
                        <a:rPr lang="en-US" sz="1400" baseline="0" dirty="0" err="1">
                          <a:solidFill>
                            <a:schemeClr val="bg1"/>
                          </a:solidFill>
                        </a:rPr>
                        <a:t>vestibulospinal</a:t>
                      </a:r>
                      <a:r>
                        <a:rPr lang="en-US" sz="1400" baseline="0" dirty="0">
                          <a:solidFill>
                            <a:schemeClr val="bg1"/>
                          </a:solidFill>
                        </a:rPr>
                        <a:t> Tract Function</a:t>
                      </a:r>
                      <a:endParaRPr lang="en-US" sz="1400" i="0" dirty="0">
                        <a:solidFill>
                          <a:schemeClr val="bg1"/>
                        </a:solidFill>
                        <a:latin typeface="+mn-lt"/>
                        <a:cs typeface="Comic Sans MS"/>
                      </a:endParaRPr>
                    </a:p>
                  </a:txBody>
                  <a:tcPr>
                    <a:solidFill>
                      <a:schemeClr val="bg2"/>
                    </a:solidFill>
                  </a:tcPr>
                </a:tc>
                <a:extLst>
                  <a:ext uri="{0D108BD9-81ED-4DB2-BD59-A6C34878D82A}">
                    <a16:rowId xmlns="" xmlns:a16="http://schemas.microsoft.com/office/drawing/2014/main" val="10000"/>
                  </a:ext>
                </a:extLst>
              </a:tr>
              <a:tr h="370840">
                <a:tc>
                  <a:txBody>
                    <a:bodyPr/>
                    <a:lstStyle/>
                    <a:p>
                      <a:pPr algn="ctr"/>
                      <a:r>
                        <a:rPr kumimoji="0" lang="en-US" sz="1400" kern="1200" dirty="0">
                          <a:solidFill>
                            <a:schemeClr val="accent2">
                              <a:lumMod val="75000"/>
                            </a:schemeClr>
                          </a:solidFill>
                        </a:rPr>
                        <a:t>Cells</a:t>
                      </a:r>
                      <a:r>
                        <a:rPr lang="en-US" sz="1400" dirty="0">
                          <a:solidFill>
                            <a:schemeClr val="accent2">
                              <a:lumMod val="75000"/>
                            </a:schemeClr>
                          </a:solidFill>
                        </a:rPr>
                        <a:t> </a:t>
                      </a:r>
                      <a:r>
                        <a:rPr kumimoji="0" lang="en-US" sz="1400" kern="1200" dirty="0">
                          <a:solidFill>
                            <a:schemeClr val="accent2">
                              <a:lumMod val="75000"/>
                            </a:schemeClr>
                          </a:solidFill>
                        </a:rPr>
                        <a:t>of</a:t>
                      </a:r>
                      <a:r>
                        <a:rPr lang="en-US" sz="1400" dirty="0">
                          <a:solidFill>
                            <a:schemeClr val="accent2">
                              <a:lumMod val="75000"/>
                            </a:schemeClr>
                          </a:solidFill>
                        </a:rPr>
                        <a:t> </a:t>
                      </a:r>
                      <a:r>
                        <a:rPr kumimoji="0" lang="en-US" sz="1400" kern="1200" dirty="0">
                          <a:solidFill>
                            <a:schemeClr val="accent2">
                              <a:lumMod val="75000"/>
                            </a:schemeClr>
                          </a:solidFill>
                        </a:rPr>
                        <a:t>origin</a:t>
                      </a:r>
                      <a:endParaRPr lang="en-US" sz="1400" dirty="0">
                        <a:solidFill>
                          <a:schemeClr val="accent2">
                            <a:lumMod val="75000"/>
                          </a:schemeClr>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5" dirty="0"/>
                        <a:t>Lateral </a:t>
                      </a:r>
                      <a:r>
                        <a:rPr lang="en-US" sz="1400" dirty="0"/>
                        <a:t>Vestibular</a:t>
                      </a:r>
                      <a:r>
                        <a:rPr lang="en-US" sz="1400" spc="-75" dirty="0"/>
                        <a:t> </a:t>
                      </a:r>
                      <a:r>
                        <a:rPr lang="en-US" sz="1400" dirty="0"/>
                        <a:t>Nucleus.</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5" dirty="0"/>
                        <a:t>Medial </a:t>
                      </a:r>
                      <a:r>
                        <a:rPr lang="en-US" sz="1400" dirty="0"/>
                        <a:t>Vestibular</a:t>
                      </a:r>
                      <a:r>
                        <a:rPr lang="en-US" sz="1400" spc="-60" dirty="0"/>
                        <a:t> </a:t>
                      </a:r>
                      <a:r>
                        <a:rPr lang="en-US" sz="1400" dirty="0"/>
                        <a:t>Nucleus</a:t>
                      </a:r>
                    </a:p>
                  </a:txBody>
                  <a:tcPr>
                    <a:solidFill>
                      <a:schemeClr val="bg1"/>
                    </a:solidFill>
                  </a:tcPr>
                </a:tc>
                <a:extLst>
                  <a:ext uri="{0D108BD9-81ED-4DB2-BD59-A6C34878D82A}">
                    <a16:rowId xmlns="" xmlns:a16="http://schemas.microsoft.com/office/drawing/2014/main" val="10001"/>
                  </a:ext>
                </a:extLst>
              </a:tr>
              <a:tr h="370840">
                <a:tc>
                  <a:txBody>
                    <a:bodyPr/>
                    <a:lstStyle/>
                    <a:p>
                      <a:pPr algn="ctr"/>
                      <a:r>
                        <a:rPr kumimoji="0" lang="en-US" sz="1400" kern="1200" dirty="0">
                          <a:solidFill>
                            <a:schemeClr val="accent2">
                              <a:lumMod val="75000"/>
                            </a:schemeClr>
                          </a:solidFill>
                        </a:rPr>
                        <a:t>Course</a:t>
                      </a:r>
                      <a:endParaRPr lang="en-US" sz="1400" dirty="0">
                        <a:solidFill>
                          <a:schemeClr val="accent2">
                            <a:lumMod val="75000"/>
                          </a:schemeClr>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5" dirty="0"/>
                        <a:t>Axons descend in the </a:t>
                      </a:r>
                      <a:r>
                        <a:rPr lang="en-US" sz="1400" spc="-5" dirty="0" err="1"/>
                        <a:t>ipsilateral</a:t>
                      </a:r>
                      <a:r>
                        <a:rPr lang="en-US" sz="1400" spc="-5" dirty="0"/>
                        <a:t> ventral white </a:t>
                      </a:r>
                      <a:r>
                        <a:rPr lang="en-US" sz="1400" dirty="0"/>
                        <a:t>column of </a:t>
                      </a:r>
                      <a:r>
                        <a:rPr lang="en-US" sz="1400" spc="-5" dirty="0"/>
                        <a:t>spinal </a:t>
                      </a:r>
                      <a:r>
                        <a:rPr lang="en-US" sz="1400" dirty="0"/>
                        <a:t>cord.</a:t>
                      </a:r>
                    </a:p>
                    <a:p>
                      <a:endParaRPr lang="en-US" sz="1400" dirty="0"/>
                    </a:p>
                  </a:txBody>
                  <a:tcPr anchor="ctr">
                    <a:solidFill>
                      <a:schemeClr val="bg1"/>
                    </a:solidFill>
                  </a:tcPr>
                </a:tc>
                <a:tc>
                  <a:txBody>
                    <a:bodyPr/>
                    <a:lstStyle/>
                    <a:p>
                      <a:pPr marL="12700" marR="271145">
                        <a:lnSpc>
                          <a:spcPts val="2160"/>
                        </a:lnSpc>
                        <a:spcBef>
                          <a:spcPts val="630"/>
                        </a:spcBef>
                      </a:pPr>
                      <a:r>
                        <a:rPr lang="en-US" sz="1400" dirty="0"/>
                        <a:t>- As </a:t>
                      </a:r>
                      <a:r>
                        <a:rPr lang="en-US" sz="1400" spc="-5" dirty="0"/>
                        <a:t>its axons descend </a:t>
                      </a:r>
                      <a:r>
                        <a:rPr lang="en-US" sz="1400" spc="-5" dirty="0" err="1"/>
                        <a:t>ipsilaterally</a:t>
                      </a:r>
                      <a:r>
                        <a:rPr lang="en-US" sz="1400" spc="-5" dirty="0"/>
                        <a:t> in the ventral</a:t>
                      </a:r>
                      <a:r>
                        <a:rPr lang="en-US" sz="1400" spc="-5" baseline="0" dirty="0"/>
                        <a:t> </a:t>
                      </a:r>
                      <a:r>
                        <a:rPr lang="en-US" sz="1400" spc="-5" dirty="0"/>
                        <a:t>white </a:t>
                      </a:r>
                      <a:r>
                        <a:rPr lang="en-US" sz="1400" dirty="0"/>
                        <a:t>column of </a:t>
                      </a:r>
                      <a:r>
                        <a:rPr lang="en-US" sz="1400" spc="-5" dirty="0"/>
                        <a:t>spinal </a:t>
                      </a:r>
                      <a:r>
                        <a:rPr lang="en-US" sz="1400" dirty="0"/>
                        <a:t>cord, </a:t>
                      </a:r>
                      <a:r>
                        <a:rPr lang="en-US" sz="1400" spc="-5" dirty="0"/>
                        <a:t>some fibers form part </a:t>
                      </a:r>
                      <a:r>
                        <a:rPr lang="en-US" sz="1400" dirty="0"/>
                        <a:t>of </a:t>
                      </a:r>
                      <a:r>
                        <a:rPr lang="en-US" sz="1400" spc="-5" dirty="0"/>
                        <a:t>the Medial </a:t>
                      </a:r>
                      <a:r>
                        <a:rPr lang="en-US" sz="1400" dirty="0"/>
                        <a:t>Longitudinal Fasciculus.</a:t>
                      </a:r>
                    </a:p>
                    <a:p>
                      <a:pPr marL="12700" marR="62865" indent="0" algn="l" defTabSz="914400" rtl="0" eaLnBrk="1" fontAlgn="auto" latinLnBrk="0" hangingPunct="1">
                        <a:lnSpc>
                          <a:spcPct val="90000"/>
                        </a:lnSpc>
                        <a:spcBef>
                          <a:spcPts val="565"/>
                        </a:spcBef>
                        <a:spcAft>
                          <a:spcPts val="0"/>
                        </a:spcAft>
                        <a:buClrTx/>
                        <a:buSzTx/>
                        <a:buFontTx/>
                        <a:buNone/>
                        <a:tabLst/>
                        <a:defRPr/>
                      </a:pPr>
                      <a:r>
                        <a:rPr lang="en-US" sz="1400" dirty="0"/>
                        <a:t>- The medial longitudinal </a:t>
                      </a:r>
                      <a:r>
                        <a:rPr lang="en-US" sz="1400" spc="-5" dirty="0"/>
                        <a:t>fasciculus (</a:t>
                      </a:r>
                      <a:r>
                        <a:rPr lang="en-US" sz="1400" dirty="0"/>
                        <a:t>consists of </a:t>
                      </a:r>
                      <a:r>
                        <a:rPr lang="en-US" sz="1400" spc="-5" dirty="0"/>
                        <a:t>both ascending </a:t>
                      </a:r>
                      <a:r>
                        <a:rPr lang="en-US" sz="1400" dirty="0"/>
                        <a:t>&amp; </a:t>
                      </a:r>
                      <a:r>
                        <a:rPr lang="en-US" sz="1400" spc="-5" dirty="0"/>
                        <a:t>descending fibers) </a:t>
                      </a:r>
                      <a:r>
                        <a:rPr lang="en-US" sz="1400" dirty="0"/>
                        <a:t>link </a:t>
                      </a:r>
                      <a:r>
                        <a:rPr lang="en-US" sz="1400" spc="-5" dirty="0"/>
                        <a:t>vestibular nuclei to nuclei </a:t>
                      </a:r>
                      <a:r>
                        <a:rPr lang="en-US" sz="1400" dirty="0"/>
                        <a:t>supplying </a:t>
                      </a:r>
                      <a:r>
                        <a:rPr lang="en-US" sz="1400" spc="-5" dirty="0"/>
                        <a:t>the </a:t>
                      </a:r>
                      <a:r>
                        <a:rPr lang="en-US" sz="1400" dirty="0"/>
                        <a:t>extraocular muscles.</a:t>
                      </a:r>
                    </a:p>
                    <a:p>
                      <a:pPr marL="12700" marR="62865" indent="0" algn="l" defTabSz="914400" rtl="0" eaLnBrk="1" fontAlgn="auto" latinLnBrk="0" hangingPunct="1">
                        <a:lnSpc>
                          <a:spcPct val="90000"/>
                        </a:lnSpc>
                        <a:spcBef>
                          <a:spcPts val="565"/>
                        </a:spcBef>
                        <a:spcAft>
                          <a:spcPts val="0"/>
                        </a:spcAft>
                        <a:buClrTx/>
                        <a:buSzTx/>
                        <a:buFontTx/>
                        <a:buNone/>
                        <a:tabLst/>
                        <a:defRPr/>
                      </a:pPr>
                      <a:r>
                        <a:rPr kumimoji="0" lang="en-US" sz="1400" kern="1200" dirty="0"/>
                        <a:t>- End at the cervical segments of the spinal cord</a:t>
                      </a:r>
                      <a:endParaRPr lang="en-US" sz="1400" dirty="0"/>
                    </a:p>
                  </a:txBody>
                  <a:tcPr>
                    <a:solidFill>
                      <a:schemeClr val="bg1"/>
                    </a:solidFill>
                  </a:tcPr>
                </a:tc>
                <a:extLst>
                  <a:ext uri="{0D108BD9-81ED-4DB2-BD59-A6C34878D82A}">
                    <a16:rowId xmlns="" xmlns:a16="http://schemas.microsoft.com/office/drawing/2014/main" val="10002"/>
                  </a:ext>
                </a:extLst>
              </a:tr>
              <a:tr h="370840">
                <a:tc>
                  <a:txBody>
                    <a:bodyPr/>
                    <a:lstStyle/>
                    <a:p>
                      <a:pPr algn="ctr"/>
                      <a:r>
                        <a:rPr kumimoji="0" lang="en-US" sz="1400" kern="1200" dirty="0">
                          <a:solidFill>
                            <a:schemeClr val="accent2">
                              <a:lumMod val="75000"/>
                            </a:schemeClr>
                          </a:solidFill>
                        </a:rPr>
                        <a:t>Function</a:t>
                      </a:r>
                      <a:endParaRPr lang="en-US" sz="1400" dirty="0">
                        <a:solidFill>
                          <a:schemeClr val="accent2">
                            <a:lumMod val="75000"/>
                          </a:schemeClr>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This </a:t>
                      </a:r>
                      <a:r>
                        <a:rPr lang="en-US" sz="1400" spc="-5" dirty="0">
                          <a:solidFill>
                            <a:srgbClr val="FF0000"/>
                          </a:solidFill>
                        </a:rPr>
                        <a:t>tract mediates excitatory influences </a:t>
                      </a:r>
                      <a:r>
                        <a:rPr lang="en-US" sz="1400" dirty="0">
                          <a:solidFill>
                            <a:srgbClr val="FF0000"/>
                          </a:solidFill>
                        </a:rPr>
                        <a:t>upon </a:t>
                      </a:r>
                      <a:r>
                        <a:rPr lang="en-US" sz="1400" spc="-5" dirty="0">
                          <a:solidFill>
                            <a:srgbClr val="FF0000"/>
                          </a:solidFill>
                        </a:rPr>
                        <a:t>extensor</a:t>
                      </a:r>
                      <a:r>
                        <a:rPr lang="en-US" sz="1400" spc="20" dirty="0">
                          <a:solidFill>
                            <a:srgbClr val="FF0000"/>
                          </a:solidFill>
                        </a:rPr>
                        <a:t> </a:t>
                      </a:r>
                      <a:r>
                        <a:rPr lang="en-US" sz="1400" dirty="0">
                          <a:solidFill>
                            <a:srgbClr val="FF0000"/>
                          </a:solidFill>
                        </a:rPr>
                        <a:t>motor</a:t>
                      </a:r>
                      <a:r>
                        <a:rPr lang="en-US" sz="1400" baseline="0" dirty="0">
                          <a:solidFill>
                            <a:srgbClr val="FF0000"/>
                          </a:solidFill>
                        </a:rPr>
                        <a:t> </a:t>
                      </a:r>
                      <a:r>
                        <a:rPr lang="en-US" sz="1400" dirty="0">
                          <a:solidFill>
                            <a:srgbClr val="FF0000"/>
                          </a:solidFill>
                        </a:rPr>
                        <a:t>neurons </a:t>
                      </a:r>
                      <a:r>
                        <a:rPr lang="en-US" sz="1400" spc="-5" dirty="0">
                          <a:solidFill>
                            <a:srgbClr val="FF0000"/>
                          </a:solidFill>
                        </a:rPr>
                        <a:t>to maintain</a:t>
                      </a:r>
                      <a:r>
                        <a:rPr lang="en-US" sz="1400" spc="-65" dirty="0">
                          <a:solidFill>
                            <a:srgbClr val="FF0000"/>
                          </a:solidFill>
                        </a:rPr>
                        <a:t> </a:t>
                      </a:r>
                      <a:r>
                        <a:rPr lang="en-US" sz="1400" dirty="0">
                          <a:solidFill>
                            <a:srgbClr val="FF0000"/>
                          </a:solidFill>
                        </a:rPr>
                        <a:t>posture and righting reflex</a:t>
                      </a:r>
                      <a:r>
                        <a:rPr lang="en-US" sz="1400" dirty="0"/>
                        <a:t>.</a:t>
                      </a:r>
                      <a:endParaRPr lang="en-US" sz="1400" dirty="0">
                        <a:solidFill>
                          <a:srgbClr val="C00000"/>
                        </a:solidFill>
                        <a:cs typeface="Comic Sans MS"/>
                      </a:endParaRPr>
                    </a:p>
                  </a:txBody>
                  <a:tcPr anchor="ctr">
                    <a:solidFill>
                      <a:schemeClr val="bg1"/>
                    </a:solidFill>
                  </a:tcPr>
                </a:tc>
                <a:tc>
                  <a:txBody>
                    <a:bodyPr/>
                    <a:lstStyle/>
                    <a:p>
                      <a:r>
                        <a:rPr lang="en-US" sz="1400" spc="-5" dirty="0"/>
                        <a:t>for coordination </a:t>
                      </a:r>
                      <a:r>
                        <a:rPr lang="en-US" sz="1400" dirty="0"/>
                        <a:t>of </a:t>
                      </a:r>
                      <a:r>
                        <a:rPr lang="en-US" sz="1400" spc="-10" dirty="0"/>
                        <a:t>head </a:t>
                      </a:r>
                      <a:r>
                        <a:rPr lang="en-US" sz="1400" spc="-5" dirty="0"/>
                        <a:t>and eye  movements</a:t>
                      </a:r>
                      <a:endParaRPr lang="en-US" sz="1400" dirty="0"/>
                    </a:p>
                  </a:txBody>
                  <a:tcP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291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1804" y="572825"/>
            <a:ext cx="11305256" cy="430887"/>
          </a:xfrm>
          <a:prstGeom prst="rect">
            <a:avLst/>
          </a:prstGeom>
        </p:spPr>
        <p:txBody>
          <a:bodyPr vert="horz" wrap="square" lIns="0" tIns="0" rIns="0" bIns="0" rtlCol="0" anchor="b" anchorCtr="0">
            <a:spAutoFit/>
          </a:bodyPr>
          <a:lstStyle/>
          <a:p>
            <a:pPr marL="12700"/>
            <a:r>
              <a:rPr lang="en-US" sz="2800" dirty="0"/>
              <a:t>Role of The Vestibular Nuclei to Excite The Antigravity Muscles</a:t>
            </a:r>
          </a:p>
        </p:txBody>
      </p:sp>
      <p:sp>
        <p:nvSpPr>
          <p:cNvPr id="4" name="TextBox 3"/>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Content Placeholder 3"/>
          <p:cNvSpPr>
            <a:spLocks noGrp="1"/>
          </p:cNvSpPr>
          <p:nvPr>
            <p:ph sz="quarter" idx="1"/>
          </p:nvPr>
        </p:nvSpPr>
        <p:spPr>
          <a:xfrm>
            <a:off x="621804" y="1268760"/>
            <a:ext cx="10945215" cy="4913865"/>
          </a:xfrm>
        </p:spPr>
        <p:txBody>
          <a:bodyPr>
            <a:normAutofit/>
          </a:bodyPr>
          <a:lstStyle/>
          <a:p>
            <a:pPr marL="12700" algn="just">
              <a:lnSpc>
                <a:spcPts val="2155"/>
              </a:lnSpc>
            </a:pPr>
            <a:r>
              <a:rPr lang="en-US" sz="1600" spc="-15" dirty="0">
                <a:cs typeface="Century Schoolbook"/>
              </a:rPr>
              <a:t>The </a:t>
            </a:r>
            <a:r>
              <a:rPr lang="en-US" sz="1600" spc="-10" dirty="0">
                <a:cs typeface="Century Schoolbook"/>
              </a:rPr>
              <a:t>vestibular nuclei, function in association with </a:t>
            </a:r>
            <a:r>
              <a:rPr lang="en-US" sz="1600" spc="-15" dirty="0">
                <a:cs typeface="Century Schoolbook"/>
              </a:rPr>
              <a:t>the</a:t>
            </a:r>
            <a:r>
              <a:rPr lang="en-US" sz="1600" dirty="0">
                <a:cs typeface="Century Schoolbook"/>
              </a:rPr>
              <a:t> </a:t>
            </a:r>
            <a:r>
              <a:rPr lang="en-US" sz="1600" spc="-10" dirty="0">
                <a:cs typeface="Century Schoolbook"/>
              </a:rPr>
              <a:t>Pontine reticular nuclei to control the antigravity</a:t>
            </a:r>
            <a:r>
              <a:rPr lang="en-US" sz="1600" dirty="0">
                <a:cs typeface="Century Schoolbook"/>
              </a:rPr>
              <a:t> </a:t>
            </a:r>
            <a:r>
              <a:rPr lang="en-US" sz="1600" spc="-5" dirty="0">
                <a:cs typeface="Century Schoolbook"/>
              </a:rPr>
              <a:t>muscles.</a:t>
            </a:r>
          </a:p>
          <a:p>
            <a:pPr marL="12700" algn="just">
              <a:lnSpc>
                <a:spcPts val="2155"/>
              </a:lnSpc>
            </a:pPr>
            <a:endParaRPr lang="en-US" sz="1600" dirty="0">
              <a:cs typeface="Century Schoolbook"/>
            </a:endParaRPr>
          </a:p>
          <a:p>
            <a:pPr marL="12700" marR="5080" algn="just">
              <a:lnSpc>
                <a:spcPts val="2150"/>
              </a:lnSpc>
              <a:spcBef>
                <a:spcPts val="80"/>
              </a:spcBef>
              <a:tabLst>
                <a:tab pos="716915" algn="l"/>
              </a:tabLst>
            </a:pPr>
            <a:r>
              <a:rPr lang="en-US" sz="1600" spc="15" dirty="0">
                <a:cs typeface="Century Schoolbook"/>
              </a:rPr>
              <a:t>The	</a:t>
            </a:r>
            <a:r>
              <a:rPr lang="en-US" sz="1600" spc="25" dirty="0">
                <a:cs typeface="Century Schoolbook"/>
              </a:rPr>
              <a:t>vestibular  nuclei  transmit excitatory </a:t>
            </a:r>
            <a:r>
              <a:rPr lang="en-US" sz="1600" spc="20" dirty="0">
                <a:cs typeface="Century Schoolbook"/>
              </a:rPr>
              <a:t>signals </a:t>
            </a:r>
            <a:r>
              <a:rPr lang="en-US" sz="1600" spc="204" dirty="0">
                <a:cs typeface="Century Schoolbook"/>
              </a:rPr>
              <a:t> </a:t>
            </a:r>
            <a:r>
              <a:rPr lang="en-US" sz="1600" spc="25" dirty="0">
                <a:cs typeface="Century Schoolbook"/>
              </a:rPr>
              <a:t>to</a:t>
            </a:r>
            <a:r>
              <a:rPr lang="en-US" sz="1600" spc="110" dirty="0">
                <a:cs typeface="Century Schoolbook"/>
              </a:rPr>
              <a:t> </a:t>
            </a:r>
            <a:r>
              <a:rPr lang="en-US" sz="1600" spc="20" dirty="0">
                <a:cs typeface="Century Schoolbook"/>
              </a:rPr>
              <a:t>the </a:t>
            </a:r>
            <a:r>
              <a:rPr lang="en-US" sz="1600" spc="5" dirty="0">
                <a:cs typeface="Century Schoolbook"/>
              </a:rPr>
              <a:t> </a:t>
            </a:r>
            <a:r>
              <a:rPr lang="en-US" sz="1600" spc="25" dirty="0">
                <a:cs typeface="Century Schoolbook"/>
              </a:rPr>
              <a:t>antigravity </a:t>
            </a:r>
            <a:r>
              <a:rPr lang="en-US" sz="1600" spc="30" dirty="0">
                <a:cs typeface="Century Schoolbook"/>
              </a:rPr>
              <a:t>muscles </a:t>
            </a:r>
            <a:r>
              <a:rPr lang="en-US" sz="1600" spc="25" dirty="0">
                <a:cs typeface="Century Schoolbook"/>
              </a:rPr>
              <a:t>by </a:t>
            </a:r>
            <a:r>
              <a:rPr lang="en-US" sz="1600" spc="30" dirty="0">
                <a:cs typeface="Century Schoolbook"/>
              </a:rPr>
              <a:t>way </a:t>
            </a:r>
            <a:r>
              <a:rPr lang="en-US" sz="1600" spc="25" dirty="0">
                <a:cs typeface="Century Schoolbook"/>
              </a:rPr>
              <a:t>of the lateral </a:t>
            </a:r>
            <a:r>
              <a:rPr lang="en-US" sz="1600" spc="30" dirty="0">
                <a:cs typeface="Century Schoolbook"/>
              </a:rPr>
              <a:t>and </a:t>
            </a:r>
            <a:r>
              <a:rPr lang="en-US" sz="1600" spc="25" dirty="0">
                <a:cs typeface="Century Schoolbook"/>
              </a:rPr>
              <a:t>medial</a:t>
            </a:r>
            <a:r>
              <a:rPr lang="en-US" sz="1600" dirty="0">
                <a:cs typeface="Century Schoolbook"/>
              </a:rPr>
              <a:t> </a:t>
            </a:r>
            <a:r>
              <a:rPr lang="en-US" sz="1600" spc="-10" dirty="0" err="1">
                <a:cs typeface="Century Schoolbook"/>
              </a:rPr>
              <a:t>Vestibulospinal</a:t>
            </a:r>
            <a:r>
              <a:rPr lang="en-US" sz="1600" spc="75" dirty="0">
                <a:cs typeface="Century Schoolbook"/>
              </a:rPr>
              <a:t> </a:t>
            </a:r>
            <a:r>
              <a:rPr lang="en-US" sz="1600" spc="-15" dirty="0">
                <a:cs typeface="Century Schoolbook"/>
              </a:rPr>
              <a:t>tracts.</a:t>
            </a:r>
          </a:p>
          <a:p>
            <a:pPr marL="12700" marR="5080" algn="just">
              <a:lnSpc>
                <a:spcPts val="2150"/>
              </a:lnSpc>
              <a:spcBef>
                <a:spcPts val="80"/>
              </a:spcBef>
              <a:tabLst>
                <a:tab pos="716915" algn="l"/>
              </a:tabLst>
            </a:pPr>
            <a:endParaRPr lang="en-US" sz="1600" spc="-15" dirty="0">
              <a:cs typeface="Century Schoolbook"/>
            </a:endParaRPr>
          </a:p>
          <a:p>
            <a:pPr marL="12700" marR="5080" algn="just">
              <a:lnSpc>
                <a:spcPts val="2150"/>
              </a:lnSpc>
              <a:spcBef>
                <a:spcPts val="80"/>
              </a:spcBef>
              <a:tabLst>
                <a:tab pos="716915" algn="l"/>
              </a:tabLst>
            </a:pPr>
            <a:r>
              <a:rPr lang="en-US" sz="1600" spc="-10" dirty="0">
                <a:cs typeface="Century Schoolbook"/>
              </a:rPr>
              <a:t>Without </a:t>
            </a:r>
            <a:r>
              <a:rPr lang="en-US" sz="1600" spc="-5" dirty="0">
                <a:cs typeface="Century Schoolbook"/>
              </a:rPr>
              <a:t>this </a:t>
            </a:r>
            <a:r>
              <a:rPr lang="en-US" sz="1600" spc="-10" dirty="0">
                <a:cs typeface="Century Schoolbook"/>
              </a:rPr>
              <a:t>support </a:t>
            </a:r>
            <a:r>
              <a:rPr lang="en-US" sz="1600" spc="-15" dirty="0">
                <a:cs typeface="Century Schoolbook"/>
              </a:rPr>
              <a:t>of </a:t>
            </a:r>
            <a:r>
              <a:rPr lang="en-US" sz="1600" spc="-10" dirty="0">
                <a:cs typeface="Century Schoolbook"/>
              </a:rPr>
              <a:t>the vestibular </a:t>
            </a:r>
            <a:r>
              <a:rPr lang="en-US" sz="1600" spc="-5" dirty="0">
                <a:cs typeface="Century Schoolbook"/>
              </a:rPr>
              <a:t>nuclei, </a:t>
            </a:r>
            <a:r>
              <a:rPr lang="en-US" sz="1600" spc="-10" dirty="0">
                <a:cs typeface="Century Schoolbook"/>
              </a:rPr>
              <a:t>the pontine  </a:t>
            </a:r>
            <a:r>
              <a:rPr lang="en-US" sz="1600" spc="25" dirty="0">
                <a:cs typeface="Century Schoolbook"/>
              </a:rPr>
              <a:t>reticular system </a:t>
            </a:r>
            <a:r>
              <a:rPr lang="en-US" sz="1600" spc="30" dirty="0">
                <a:cs typeface="Century Schoolbook"/>
              </a:rPr>
              <a:t>would </a:t>
            </a:r>
            <a:r>
              <a:rPr lang="en-US" sz="1600" spc="25" dirty="0">
                <a:cs typeface="Century Schoolbook"/>
              </a:rPr>
              <a:t>lose </a:t>
            </a:r>
            <a:r>
              <a:rPr lang="en-US" sz="1600" spc="30" dirty="0">
                <a:cs typeface="Century Schoolbook"/>
              </a:rPr>
              <a:t>much </a:t>
            </a:r>
            <a:r>
              <a:rPr lang="en-US" sz="1600" spc="25" dirty="0">
                <a:cs typeface="Century Schoolbook"/>
              </a:rPr>
              <a:t>of </a:t>
            </a:r>
            <a:r>
              <a:rPr lang="en-US" sz="1600" spc="15" dirty="0">
                <a:cs typeface="Century Schoolbook"/>
              </a:rPr>
              <a:t>its </a:t>
            </a:r>
            <a:r>
              <a:rPr lang="en-US" sz="1600" spc="25" dirty="0">
                <a:cs typeface="Century Schoolbook"/>
              </a:rPr>
              <a:t>excitation of </a:t>
            </a:r>
            <a:r>
              <a:rPr lang="en-US" sz="1600" spc="20" dirty="0">
                <a:cs typeface="Century Schoolbook"/>
              </a:rPr>
              <a:t>the  </a:t>
            </a:r>
            <a:r>
              <a:rPr lang="en-US" sz="1600" spc="-10" dirty="0">
                <a:cs typeface="Century Schoolbook"/>
              </a:rPr>
              <a:t>axial antigravity</a:t>
            </a:r>
            <a:r>
              <a:rPr lang="en-US" sz="1600" spc="150" dirty="0">
                <a:cs typeface="Century Schoolbook"/>
              </a:rPr>
              <a:t> </a:t>
            </a:r>
            <a:r>
              <a:rPr lang="en-US" sz="1600" spc="-5" dirty="0">
                <a:cs typeface="Century Schoolbook"/>
              </a:rPr>
              <a:t>muscles.</a:t>
            </a:r>
          </a:p>
          <a:p>
            <a:pPr marL="12700" marR="5080" algn="just">
              <a:lnSpc>
                <a:spcPts val="2150"/>
              </a:lnSpc>
              <a:spcBef>
                <a:spcPts val="80"/>
              </a:spcBef>
              <a:tabLst>
                <a:tab pos="716915" algn="l"/>
              </a:tabLst>
            </a:pPr>
            <a:endParaRPr lang="en-US" sz="1600" spc="-5" dirty="0">
              <a:cs typeface="Century Schoolbook"/>
            </a:endParaRPr>
          </a:p>
          <a:p>
            <a:pPr algn="just">
              <a:buFont typeface="Arial" panose="020B0604020202020204" pitchFamily="34" charset="0"/>
              <a:buChar char="•"/>
            </a:pPr>
            <a:r>
              <a:rPr lang="en-US" sz="1600" dirty="0" err="1">
                <a:solidFill>
                  <a:srgbClr val="00B050"/>
                </a:solidFill>
              </a:rPr>
              <a:t>Vestibulospinal</a:t>
            </a:r>
            <a:r>
              <a:rPr lang="en-US" sz="1600" dirty="0">
                <a:solidFill>
                  <a:srgbClr val="00B050"/>
                </a:solidFill>
              </a:rPr>
              <a:t> tract:  originate from Pons (vestibular nucleus), gets impulses from many places, always excitatory.</a:t>
            </a:r>
          </a:p>
          <a:p>
            <a:pPr algn="just">
              <a:buFont typeface="Arial" panose="020B0604020202020204" pitchFamily="34" charset="0"/>
              <a:buChar char="•"/>
            </a:pPr>
            <a:endParaRPr lang="en-US" sz="1600" dirty="0">
              <a:solidFill>
                <a:srgbClr val="00B050"/>
              </a:solidFill>
            </a:endParaRPr>
          </a:p>
          <a:p>
            <a:pPr algn="just">
              <a:buFont typeface="Arial" panose="020B0604020202020204" pitchFamily="34" charset="0"/>
              <a:buChar char="•"/>
            </a:pPr>
            <a:r>
              <a:rPr lang="en-US" sz="1600" dirty="0">
                <a:solidFill>
                  <a:srgbClr val="00B050"/>
                </a:solidFill>
              </a:rPr>
              <a:t>Responsible for reflexes and posture and eye movement.</a:t>
            </a:r>
          </a:p>
          <a:p>
            <a:pPr algn="just">
              <a:buFont typeface="Arial" panose="020B0604020202020204" pitchFamily="34" charset="0"/>
              <a:buChar char="•"/>
            </a:pPr>
            <a:endParaRPr lang="en-US" sz="1600" dirty="0">
              <a:solidFill>
                <a:srgbClr val="00B050"/>
              </a:solidFill>
            </a:endParaRPr>
          </a:p>
          <a:p>
            <a:pPr algn="just">
              <a:buFont typeface="Arial" panose="020B0604020202020204" pitchFamily="34" charset="0"/>
              <a:buChar char="•"/>
            </a:pPr>
            <a:r>
              <a:rPr lang="en-US" sz="1600" dirty="0">
                <a:solidFill>
                  <a:srgbClr val="00B050"/>
                </a:solidFill>
              </a:rPr>
              <a:t>Lateral branch: which excites posture and antigravity muscles.</a:t>
            </a:r>
          </a:p>
          <a:p>
            <a:pPr algn="just">
              <a:buFont typeface="Arial" panose="020B0604020202020204" pitchFamily="34" charset="0"/>
              <a:buChar char="•"/>
            </a:pPr>
            <a:endParaRPr lang="en-US" sz="1600" dirty="0">
              <a:solidFill>
                <a:srgbClr val="00B050"/>
              </a:solidFill>
            </a:endParaRPr>
          </a:p>
          <a:p>
            <a:pPr algn="just">
              <a:buFont typeface="Arial" panose="020B0604020202020204" pitchFamily="34" charset="0"/>
              <a:buChar char="•"/>
            </a:pPr>
            <a:r>
              <a:rPr lang="en-US" sz="1600" dirty="0">
                <a:solidFill>
                  <a:srgbClr val="00B050"/>
                </a:solidFill>
              </a:rPr>
              <a:t>Medial branch: goes to brain stem, responsible for extra ocular muscle, and also some of the medial goes to lateral to help.</a:t>
            </a:r>
          </a:p>
          <a:p>
            <a:pPr marL="12700" marR="5080" algn="just">
              <a:lnSpc>
                <a:spcPts val="2150"/>
              </a:lnSpc>
              <a:spcBef>
                <a:spcPts val="80"/>
              </a:spcBef>
              <a:buFont typeface="Arial" panose="020B0604020202020204" pitchFamily="34" charset="0"/>
              <a:buChar char="•"/>
              <a:tabLst>
                <a:tab pos="716915" algn="l"/>
              </a:tabLst>
            </a:pPr>
            <a:endParaRPr lang="en-US" sz="1600" dirty="0">
              <a:cs typeface="Century Schoolbook"/>
            </a:endParaRPr>
          </a:p>
        </p:txBody>
      </p:sp>
    </p:spTree>
    <p:extLst>
      <p:ext uri="{BB962C8B-B14F-4D97-AF65-F5344CB8AC3E}">
        <p14:creationId xmlns:p14="http://schemas.microsoft.com/office/powerpoint/2010/main" val="46748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Motor Neurons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Rounded Rectangle 3"/>
          <p:cNvSpPr/>
          <p:nvPr/>
        </p:nvSpPr>
        <p:spPr>
          <a:xfrm>
            <a:off x="3688439" y="1235403"/>
            <a:ext cx="4247320" cy="576064"/>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dirty="0">
                <a:solidFill>
                  <a:schemeClr val="bg1"/>
                </a:solidFill>
              </a:rPr>
              <a:t>Upper and Lower Motor Neurons</a:t>
            </a:r>
          </a:p>
        </p:txBody>
      </p:sp>
      <p:sp>
        <p:nvSpPr>
          <p:cNvPr id="6" name="Rounded Rectangle 5"/>
          <p:cNvSpPr/>
          <p:nvPr/>
        </p:nvSpPr>
        <p:spPr>
          <a:xfrm>
            <a:off x="1733284" y="3754351"/>
            <a:ext cx="3920581" cy="19615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spcBef>
                <a:spcPts val="1200"/>
              </a:spcBef>
              <a:tabLst>
                <a:tab pos="6089650" algn="l"/>
              </a:tabLst>
            </a:pPr>
            <a:r>
              <a:rPr lang="en-US" sz="1400" dirty="0">
                <a:solidFill>
                  <a:schemeClr val="tx1"/>
                </a:solidFill>
                <a:cs typeface="Comic Sans MS"/>
              </a:rPr>
              <a:t>These </a:t>
            </a:r>
            <a:r>
              <a:rPr lang="en-US" sz="1400" spc="-5" dirty="0">
                <a:solidFill>
                  <a:schemeClr val="tx1"/>
                </a:solidFill>
                <a:cs typeface="Comic Sans MS"/>
              </a:rPr>
              <a:t>are the </a:t>
            </a:r>
            <a:r>
              <a:rPr lang="en-US" sz="1400" dirty="0">
                <a:solidFill>
                  <a:schemeClr val="tx1"/>
                </a:solidFill>
                <a:cs typeface="Comic Sans MS"/>
              </a:rPr>
              <a:t>motor neurons </a:t>
            </a:r>
            <a:r>
              <a:rPr lang="en-US" sz="1400" spc="-5" dirty="0">
                <a:solidFill>
                  <a:schemeClr val="tx1"/>
                </a:solidFill>
                <a:cs typeface="Comic Sans MS"/>
              </a:rPr>
              <a:t>whose </a:t>
            </a:r>
            <a:r>
              <a:rPr lang="en-US" sz="1400" b="1" dirty="0">
                <a:solidFill>
                  <a:schemeClr val="tx1"/>
                </a:solidFill>
                <a:cs typeface="Comic Sans MS"/>
              </a:rPr>
              <a:t>cell</a:t>
            </a:r>
            <a:r>
              <a:rPr lang="en-US" sz="1400" b="1" spc="15" dirty="0">
                <a:solidFill>
                  <a:schemeClr val="tx1"/>
                </a:solidFill>
                <a:cs typeface="Comic Sans MS"/>
              </a:rPr>
              <a:t> </a:t>
            </a:r>
            <a:r>
              <a:rPr lang="en-US" sz="1400" b="1" spc="-5" dirty="0">
                <a:solidFill>
                  <a:schemeClr val="tx1"/>
                </a:solidFill>
                <a:cs typeface="Comic Sans MS"/>
              </a:rPr>
              <a:t>bodies</a:t>
            </a:r>
            <a:r>
              <a:rPr lang="en-US" sz="1400" b="1" spc="5" dirty="0">
                <a:solidFill>
                  <a:schemeClr val="tx1"/>
                </a:solidFill>
                <a:cs typeface="Comic Sans MS"/>
              </a:rPr>
              <a:t> </a:t>
            </a:r>
            <a:r>
              <a:rPr lang="en-US" sz="1400" dirty="0">
                <a:solidFill>
                  <a:schemeClr val="tx1"/>
                </a:solidFill>
                <a:cs typeface="Comic Sans MS"/>
              </a:rPr>
              <a:t>lie </a:t>
            </a:r>
            <a:r>
              <a:rPr lang="en-US" sz="1400" spc="-5" dirty="0">
                <a:solidFill>
                  <a:schemeClr val="tx1"/>
                </a:solidFill>
                <a:cs typeface="Comic Sans MS"/>
              </a:rPr>
              <a:t>in the higher</a:t>
            </a:r>
            <a:r>
              <a:rPr lang="en-US" sz="1400" spc="-35" dirty="0">
                <a:solidFill>
                  <a:schemeClr val="tx1"/>
                </a:solidFill>
                <a:cs typeface="Comic Sans MS"/>
              </a:rPr>
              <a:t> </a:t>
            </a:r>
            <a:r>
              <a:rPr lang="en-US" sz="1400" u="sng" dirty="0">
                <a:solidFill>
                  <a:schemeClr val="tx1"/>
                </a:solidFill>
                <a:cs typeface="Comic Sans MS"/>
              </a:rPr>
              <a:t>motor </a:t>
            </a:r>
            <a:r>
              <a:rPr lang="en-US" sz="1400" u="sng" spc="-5" dirty="0">
                <a:solidFill>
                  <a:schemeClr val="tx1"/>
                </a:solidFill>
                <a:cs typeface="Comic Sans MS"/>
              </a:rPr>
              <a:t>centers </a:t>
            </a:r>
            <a:r>
              <a:rPr lang="en-US" sz="1400" spc="-5" dirty="0">
                <a:solidFill>
                  <a:schemeClr val="tx1"/>
                </a:solidFill>
                <a:cs typeface="Comic Sans MS"/>
              </a:rPr>
              <a:t>(neurons of motor cortex).</a:t>
            </a:r>
          </a:p>
          <a:p>
            <a:pPr marL="12700">
              <a:spcBef>
                <a:spcPts val="1200"/>
              </a:spcBef>
              <a:tabLst>
                <a:tab pos="6089650" algn="l"/>
              </a:tabLst>
            </a:pPr>
            <a:r>
              <a:rPr lang="en-US" sz="1400" spc="-5" dirty="0">
                <a:solidFill>
                  <a:schemeClr val="tx1"/>
                </a:solidFill>
                <a:cs typeface="Comic Sans MS"/>
              </a:rPr>
              <a:t>Their </a:t>
            </a:r>
            <a:r>
              <a:rPr lang="en-US" sz="1400" b="1" dirty="0">
                <a:solidFill>
                  <a:schemeClr val="tx1"/>
                </a:solidFill>
                <a:cs typeface="Comic Sans MS"/>
              </a:rPr>
              <a:t>axons</a:t>
            </a:r>
            <a:r>
              <a:rPr lang="en-US" sz="1400" dirty="0">
                <a:solidFill>
                  <a:schemeClr val="tx1"/>
                </a:solidFill>
                <a:cs typeface="Comic Sans MS"/>
              </a:rPr>
              <a:t> </a:t>
            </a:r>
            <a:r>
              <a:rPr lang="en-US" sz="1400" spc="-5" dirty="0">
                <a:solidFill>
                  <a:schemeClr val="tx1"/>
                </a:solidFill>
                <a:cs typeface="Comic Sans MS"/>
              </a:rPr>
              <a:t>pass to brain stem and spinal </a:t>
            </a:r>
            <a:r>
              <a:rPr lang="en-US" sz="1400" dirty="0">
                <a:solidFill>
                  <a:schemeClr val="tx1"/>
                </a:solidFill>
                <a:cs typeface="Comic Sans MS"/>
              </a:rPr>
              <a:t>cord </a:t>
            </a:r>
            <a:r>
              <a:rPr lang="en-US" sz="1400" spc="-5" dirty="0">
                <a:solidFill>
                  <a:schemeClr val="tx1"/>
                </a:solidFill>
                <a:cs typeface="Comic Sans MS"/>
              </a:rPr>
              <a:t>to activate the cranial (brain stem neurons) and spinal </a:t>
            </a:r>
            <a:r>
              <a:rPr lang="en-US" sz="1400" dirty="0">
                <a:solidFill>
                  <a:schemeClr val="tx1"/>
                </a:solidFill>
                <a:cs typeface="Comic Sans MS"/>
              </a:rPr>
              <a:t>motor </a:t>
            </a:r>
            <a:r>
              <a:rPr lang="en-US" sz="1400" spc="-5" dirty="0">
                <a:solidFill>
                  <a:schemeClr val="tx1"/>
                </a:solidFill>
                <a:cs typeface="Comic Sans MS"/>
              </a:rPr>
              <a:t>nuclei</a:t>
            </a:r>
            <a:r>
              <a:rPr lang="en-US" sz="1400" spc="50" dirty="0">
                <a:solidFill>
                  <a:schemeClr val="tx1"/>
                </a:solidFill>
                <a:cs typeface="Comic Sans MS"/>
              </a:rPr>
              <a:t> (neurons)</a:t>
            </a:r>
            <a:r>
              <a:rPr lang="en-US" sz="1400" dirty="0">
                <a:solidFill>
                  <a:schemeClr val="tx1"/>
                </a:solidFill>
                <a:cs typeface="Arial"/>
              </a:rPr>
              <a:t>.</a:t>
            </a:r>
          </a:p>
        </p:txBody>
      </p:sp>
      <p:sp>
        <p:nvSpPr>
          <p:cNvPr id="14" name="Rounded Rectangle 13"/>
          <p:cNvSpPr/>
          <p:nvPr/>
        </p:nvSpPr>
        <p:spPr>
          <a:xfrm>
            <a:off x="1728148" y="2993404"/>
            <a:ext cx="3920581"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lgn="ctr"/>
            <a:r>
              <a:rPr lang="en-US" sz="1600" spc="25" dirty="0">
                <a:solidFill>
                  <a:schemeClr val="accent2">
                    <a:lumMod val="75000"/>
                  </a:schemeClr>
                </a:solidFill>
                <a:cs typeface="Times New Roman"/>
              </a:rPr>
              <a:t> </a:t>
            </a:r>
            <a:r>
              <a:rPr lang="en-US" sz="1600" dirty="0">
                <a:solidFill>
                  <a:schemeClr val="accent2">
                    <a:lumMod val="75000"/>
                  </a:schemeClr>
                </a:solidFill>
                <a:cs typeface="Comic Sans MS"/>
              </a:rPr>
              <a:t>Upper motor </a:t>
            </a:r>
            <a:r>
              <a:rPr lang="en-US" sz="1600" spc="-5" dirty="0">
                <a:solidFill>
                  <a:schemeClr val="accent2">
                    <a:lumMod val="75000"/>
                  </a:schemeClr>
                </a:solidFill>
                <a:cs typeface="Comic Sans MS"/>
              </a:rPr>
              <a:t>neurons</a:t>
            </a:r>
            <a:r>
              <a:rPr lang="en-US" sz="1600" spc="-35" dirty="0">
                <a:solidFill>
                  <a:schemeClr val="accent2">
                    <a:lumMod val="75000"/>
                  </a:schemeClr>
                </a:solidFill>
                <a:cs typeface="Comic Sans MS"/>
              </a:rPr>
              <a:t> </a:t>
            </a:r>
            <a:r>
              <a:rPr lang="en-US" sz="1600" spc="-5" dirty="0">
                <a:solidFill>
                  <a:schemeClr val="accent2">
                    <a:lumMod val="75000"/>
                  </a:schemeClr>
                </a:solidFill>
                <a:cs typeface="Comic Sans MS"/>
              </a:rPr>
              <a:t>(UMN)</a:t>
            </a:r>
            <a:endParaRPr lang="en-US" sz="1600" dirty="0">
              <a:solidFill>
                <a:schemeClr val="accent2">
                  <a:lumMod val="75000"/>
                </a:schemeClr>
              </a:solidFill>
              <a:cs typeface="Comic Sans MS"/>
            </a:endParaRPr>
          </a:p>
        </p:txBody>
      </p:sp>
      <p:sp>
        <p:nvSpPr>
          <p:cNvPr id="16" name="Bent Arrow 15"/>
          <p:cNvSpPr/>
          <p:nvPr/>
        </p:nvSpPr>
        <p:spPr>
          <a:xfrm rot="5400000">
            <a:off x="7666660" y="2297338"/>
            <a:ext cx="538196"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7" name="Bent Arrow 16"/>
          <p:cNvSpPr/>
          <p:nvPr/>
        </p:nvSpPr>
        <p:spPr>
          <a:xfrm rot="5400000" flipV="1">
            <a:off x="3557374" y="2294127"/>
            <a:ext cx="538196"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8" name="Rounded Rectangle 17"/>
          <p:cNvSpPr/>
          <p:nvPr/>
        </p:nvSpPr>
        <p:spPr>
          <a:xfrm>
            <a:off x="6411716" y="3754351"/>
            <a:ext cx="3920581" cy="19615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23495"/>
            <a:r>
              <a:rPr lang="en-US" sz="1400" dirty="0">
                <a:solidFill>
                  <a:schemeClr val="tx1"/>
                </a:solidFill>
                <a:cs typeface="Comic Sans MS"/>
              </a:rPr>
              <a:t>These are the motor neurons </a:t>
            </a:r>
            <a:r>
              <a:rPr lang="en-US" sz="1400" u="sng" dirty="0">
                <a:solidFill>
                  <a:schemeClr val="tx1"/>
                </a:solidFill>
                <a:cs typeface="Comic Sans MS"/>
              </a:rPr>
              <a:t>of the spinal cord</a:t>
            </a:r>
            <a:r>
              <a:rPr lang="en-US" sz="1400" dirty="0">
                <a:solidFill>
                  <a:schemeClr val="tx1"/>
                </a:solidFill>
                <a:cs typeface="Comic Sans MS"/>
              </a:rPr>
              <a:t> (AHCs) (spinal motor neurons) and brain stem motor nuclei of the </a:t>
            </a:r>
            <a:r>
              <a:rPr lang="en-US" sz="1400" u="sng" dirty="0">
                <a:solidFill>
                  <a:schemeClr val="tx1"/>
                </a:solidFill>
                <a:cs typeface="Comic Sans MS"/>
              </a:rPr>
              <a:t>cranial nerves</a:t>
            </a:r>
            <a:r>
              <a:rPr lang="en-US" sz="1400" dirty="0">
                <a:solidFill>
                  <a:schemeClr val="tx1"/>
                </a:solidFill>
                <a:cs typeface="Comic Sans MS"/>
              </a:rPr>
              <a:t> (cranial motor neurons) that innervate skeletal muscle directly.</a:t>
            </a:r>
          </a:p>
          <a:p>
            <a:pPr marL="12700" marR="23495"/>
            <a:endParaRPr lang="en-US" sz="1400" dirty="0">
              <a:solidFill>
                <a:schemeClr val="tx1"/>
              </a:solidFill>
              <a:cs typeface="Comic Sans MS"/>
            </a:endParaRPr>
          </a:p>
          <a:p>
            <a:pPr marL="12700" marR="23495"/>
            <a:endParaRPr lang="en-US" sz="1400" dirty="0">
              <a:solidFill>
                <a:schemeClr val="tx1"/>
              </a:solidFill>
              <a:cs typeface="Comic Sans MS"/>
            </a:endParaRPr>
          </a:p>
        </p:txBody>
      </p:sp>
      <p:sp>
        <p:nvSpPr>
          <p:cNvPr id="15" name="TextBox 14"/>
          <p:cNvSpPr txBox="1"/>
          <p:nvPr/>
        </p:nvSpPr>
        <p:spPr>
          <a:xfrm>
            <a:off x="2731335" y="1967010"/>
            <a:ext cx="5811349" cy="338554"/>
          </a:xfrm>
          <a:prstGeom prst="rect">
            <a:avLst/>
          </a:prstGeom>
          <a:noFill/>
          <a:ln w="19050">
            <a:solidFill>
              <a:schemeClr val="bg2">
                <a:lumMod val="50000"/>
              </a:schemeClr>
            </a:solidFill>
            <a:prstDash val="sysDot"/>
          </a:ln>
        </p:spPr>
        <p:txBody>
          <a:bodyPr wrap="square" rtlCol="0">
            <a:spAutoFit/>
          </a:bodyPr>
          <a:lstStyle/>
          <a:p>
            <a:pPr algn="ctr"/>
            <a:r>
              <a:rPr lang="en-US" sz="1600" spc="-5" dirty="0">
                <a:ea typeface="Gill Sans MT Ext Condensed Bold" charset="0"/>
                <a:cs typeface="Gill Sans MT Ext Condensed Bold" charset="0"/>
              </a:rPr>
              <a:t>They are essential </a:t>
            </a:r>
            <a:r>
              <a:rPr lang="en-US" sz="1600" dirty="0">
                <a:ea typeface="Gill Sans MT Ext Condensed Bold" charset="0"/>
                <a:cs typeface="Gill Sans MT Ext Condensed Bold" charset="0"/>
              </a:rPr>
              <a:t>for </a:t>
            </a:r>
            <a:r>
              <a:rPr lang="en-US" sz="1600" spc="-5" dirty="0">
                <a:ea typeface="Gill Sans MT Ext Condensed Bold" charset="0"/>
                <a:cs typeface="Gill Sans MT Ext Condensed Bold" charset="0"/>
              </a:rPr>
              <a:t>performance </a:t>
            </a:r>
            <a:r>
              <a:rPr lang="en-US" sz="1600" dirty="0">
                <a:ea typeface="Gill Sans MT Ext Condensed Bold" charset="0"/>
                <a:cs typeface="Gill Sans MT Ext Condensed Bold" charset="0"/>
              </a:rPr>
              <a:t>of </a:t>
            </a:r>
            <a:r>
              <a:rPr lang="en-US" sz="1600" spc="-5" dirty="0">
                <a:ea typeface="Gill Sans MT Ext Condensed Bold" charset="0"/>
                <a:cs typeface="Gill Sans MT Ext Condensed Bold" charset="0"/>
              </a:rPr>
              <a:t>voluntary </a:t>
            </a:r>
            <a:r>
              <a:rPr lang="en-US" sz="1600" dirty="0">
                <a:ea typeface="Gill Sans MT Ext Condensed Bold" charset="0"/>
                <a:cs typeface="Gill Sans MT Ext Condensed Bold" charset="0"/>
              </a:rPr>
              <a:t>movements. </a:t>
            </a:r>
          </a:p>
        </p:txBody>
      </p:sp>
      <p:sp>
        <p:nvSpPr>
          <p:cNvPr id="21" name="Rounded Rectangle 20"/>
          <p:cNvSpPr/>
          <p:nvPr/>
        </p:nvSpPr>
        <p:spPr>
          <a:xfrm>
            <a:off x="6411716" y="2989854"/>
            <a:ext cx="3920581"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lgn="ctr"/>
            <a:r>
              <a:rPr lang="en-US" sz="1600" spc="25" dirty="0">
                <a:solidFill>
                  <a:schemeClr val="accent2">
                    <a:lumMod val="75000"/>
                  </a:schemeClr>
                </a:solidFill>
                <a:cs typeface="Times New Roman"/>
              </a:rPr>
              <a:t> </a:t>
            </a:r>
            <a:r>
              <a:rPr lang="en-US" sz="1600" dirty="0">
                <a:solidFill>
                  <a:schemeClr val="accent2">
                    <a:lumMod val="75000"/>
                  </a:schemeClr>
                </a:solidFill>
                <a:cs typeface="Arial"/>
              </a:rPr>
              <a:t>Lower</a:t>
            </a:r>
            <a:r>
              <a:rPr lang="en-US" sz="1600" dirty="0">
                <a:solidFill>
                  <a:schemeClr val="accent2">
                    <a:lumMod val="75000"/>
                  </a:schemeClr>
                </a:solidFill>
                <a:cs typeface="Comic Sans MS"/>
              </a:rPr>
              <a:t> motor </a:t>
            </a:r>
            <a:r>
              <a:rPr lang="en-US" sz="1600" spc="-5" dirty="0">
                <a:solidFill>
                  <a:schemeClr val="accent2">
                    <a:lumMod val="75000"/>
                  </a:schemeClr>
                </a:solidFill>
                <a:cs typeface="Comic Sans MS"/>
              </a:rPr>
              <a:t>neurons</a:t>
            </a:r>
            <a:r>
              <a:rPr lang="en-US" sz="1600" spc="-35" dirty="0">
                <a:solidFill>
                  <a:schemeClr val="accent2">
                    <a:lumMod val="75000"/>
                  </a:schemeClr>
                </a:solidFill>
                <a:cs typeface="Comic Sans MS"/>
              </a:rPr>
              <a:t> </a:t>
            </a:r>
            <a:r>
              <a:rPr lang="en-US" sz="1600" spc="-5" dirty="0">
                <a:solidFill>
                  <a:schemeClr val="accent2">
                    <a:lumMod val="75000"/>
                  </a:schemeClr>
                </a:solidFill>
                <a:cs typeface="Comic Sans MS"/>
              </a:rPr>
              <a:t>(LMN)</a:t>
            </a:r>
            <a:endParaRPr lang="en-US" sz="1600" dirty="0">
              <a:solidFill>
                <a:schemeClr val="accent2">
                  <a:lumMod val="75000"/>
                </a:schemeClr>
              </a:solidFill>
              <a:cs typeface="Comic Sans MS"/>
            </a:endParaRPr>
          </a:p>
        </p:txBody>
      </p:sp>
    </p:spTree>
    <p:extLst>
      <p:ext uri="{BB962C8B-B14F-4D97-AF65-F5344CB8AC3E}">
        <p14:creationId xmlns:p14="http://schemas.microsoft.com/office/powerpoint/2010/main" val="645259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 </a:t>
            </a:r>
            <a:r>
              <a:rPr lang="en-US" sz="3200" dirty="0" err="1"/>
              <a:t>Tectospinal</a:t>
            </a:r>
            <a:r>
              <a:rPr lang="en-US" sz="3200" dirty="0"/>
              <a:t>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613068" y="1675079"/>
            <a:ext cx="7573184" cy="4442048"/>
          </a:xfrm>
        </p:spPr>
        <p:txBody>
          <a:bodyPr>
            <a:normAutofit/>
          </a:bodyPr>
          <a:lstStyle/>
          <a:p>
            <a:pPr marL="285115"/>
            <a:r>
              <a:rPr lang="en-US" sz="1600" b="1" dirty="0">
                <a:solidFill>
                  <a:schemeClr val="accent2">
                    <a:lumMod val="75000"/>
                  </a:schemeClr>
                </a:solidFill>
              </a:rPr>
              <a:t>Origin: </a:t>
            </a:r>
            <a:r>
              <a:rPr lang="en-US" sz="1600" dirty="0"/>
              <a:t>from superior colliculi (</a:t>
            </a:r>
            <a:r>
              <a:rPr lang="en-US" sz="1600" dirty="0" smtClean="0"/>
              <a:t>VISUAL reflex) </a:t>
            </a:r>
            <a:r>
              <a:rPr lang="en-US" sz="1600" dirty="0"/>
              <a:t>&amp; inferior colliculi (</a:t>
            </a:r>
            <a:r>
              <a:rPr lang="en-US" sz="1600" dirty="0" smtClean="0"/>
              <a:t>AUDITORY reflex) </a:t>
            </a:r>
            <a:r>
              <a:rPr lang="en-US" sz="1600" dirty="0"/>
              <a:t>of midbrain.</a:t>
            </a:r>
          </a:p>
          <a:p>
            <a:endParaRPr lang="en-US" sz="800" b="1" dirty="0">
              <a:solidFill>
                <a:schemeClr val="accent2">
                  <a:lumMod val="75000"/>
                </a:schemeClr>
              </a:solidFill>
            </a:endParaRPr>
          </a:p>
          <a:p>
            <a:r>
              <a:rPr lang="en-US" sz="1600" b="1" dirty="0" smtClean="0">
                <a:solidFill>
                  <a:schemeClr val="accent2">
                    <a:lumMod val="75000"/>
                  </a:schemeClr>
                </a:solidFill>
              </a:rPr>
              <a:t>Course</a:t>
            </a:r>
            <a:r>
              <a:rPr lang="en-US" sz="1600" b="1" spc="-5" dirty="0">
                <a:solidFill>
                  <a:schemeClr val="accent2">
                    <a:lumMod val="75000"/>
                  </a:schemeClr>
                </a:solidFill>
                <a:cs typeface="Times New Roman"/>
              </a:rPr>
              <a:t>: </a:t>
            </a:r>
            <a:r>
              <a:rPr lang="en-US" sz="1600" spc="-5" dirty="0">
                <a:cs typeface="Times New Roman"/>
              </a:rPr>
              <a:t>The tract </a:t>
            </a:r>
            <a:r>
              <a:rPr lang="en-US" sz="1600" spc="-5" dirty="0">
                <a:cs typeface="Comic Sans MS"/>
              </a:rPr>
              <a:t>decussates in </a:t>
            </a:r>
            <a:r>
              <a:rPr lang="en-US" sz="1600" dirty="0">
                <a:cs typeface="Comic Sans MS"/>
              </a:rPr>
              <a:t>the </a:t>
            </a:r>
            <a:r>
              <a:rPr lang="en-US" sz="1600" spc="-5" dirty="0">
                <a:cs typeface="Comic Sans MS"/>
              </a:rPr>
              <a:t>dorsal</a:t>
            </a:r>
            <a:r>
              <a:rPr lang="en-US" sz="1600" spc="-60" dirty="0">
                <a:cs typeface="Comic Sans MS"/>
              </a:rPr>
              <a:t> </a:t>
            </a:r>
            <a:r>
              <a:rPr lang="en-US" sz="1600" spc="-5" dirty="0" err="1" smtClean="0">
                <a:cs typeface="Comic Sans MS"/>
              </a:rPr>
              <a:t>tegmentum</a:t>
            </a:r>
            <a:r>
              <a:rPr lang="en-US" sz="1600" spc="-5" dirty="0" smtClean="0">
                <a:cs typeface="Comic Sans MS"/>
              </a:rPr>
              <a:t>.</a:t>
            </a:r>
            <a:endParaRPr lang="en-US" sz="1600" dirty="0">
              <a:cs typeface="Comic Sans MS"/>
            </a:endParaRPr>
          </a:p>
          <a:p>
            <a:pPr marL="285115"/>
            <a:r>
              <a:rPr lang="en-US" sz="1600" spc="-5" dirty="0">
                <a:cs typeface="Times New Roman"/>
              </a:rPr>
              <a:t>Then the axons descend </a:t>
            </a:r>
            <a:r>
              <a:rPr lang="en-US" sz="1600" spc="-5" dirty="0">
                <a:cs typeface="Comic Sans MS"/>
              </a:rPr>
              <a:t>in ventral white </a:t>
            </a:r>
            <a:r>
              <a:rPr lang="en-US" sz="1600" dirty="0">
                <a:cs typeface="Comic Sans MS"/>
              </a:rPr>
              <a:t>column of spinal</a:t>
            </a:r>
            <a:r>
              <a:rPr lang="en-US" sz="1600" spc="-130" dirty="0">
                <a:cs typeface="Comic Sans MS"/>
              </a:rPr>
              <a:t> </a:t>
            </a:r>
            <a:r>
              <a:rPr lang="en-US" sz="1600" dirty="0" smtClean="0">
                <a:cs typeface="Comic Sans MS"/>
              </a:rPr>
              <a:t>cor</a:t>
            </a:r>
            <a:r>
              <a:rPr lang="en-US" sz="1600" dirty="0" smtClean="0">
                <a:cs typeface="Arial"/>
              </a:rPr>
              <a:t>d.</a:t>
            </a:r>
            <a:endParaRPr lang="en-US" sz="1600" dirty="0">
              <a:cs typeface="Times New Roman"/>
            </a:endParaRPr>
          </a:p>
          <a:p>
            <a:pPr marL="285115"/>
            <a:endParaRPr lang="en-US" sz="1600" dirty="0"/>
          </a:p>
          <a:p>
            <a:pPr marL="285115"/>
            <a:r>
              <a:rPr lang="en-US" sz="1600" b="1" dirty="0">
                <a:solidFill>
                  <a:schemeClr val="accent2">
                    <a:lumMod val="75000"/>
                  </a:schemeClr>
                </a:solidFill>
              </a:rPr>
              <a:t>Termination: </a:t>
            </a:r>
            <a:r>
              <a:rPr lang="en-US" sz="1600" spc="-5" dirty="0">
                <a:cs typeface="Times New Roman"/>
              </a:rPr>
              <a:t>Ends </a:t>
            </a:r>
            <a:r>
              <a:rPr lang="en-US" sz="1600" dirty="0">
                <a:cs typeface="Times New Roman"/>
              </a:rPr>
              <a:t>on Contralateral cervical motor</a:t>
            </a:r>
            <a:r>
              <a:rPr lang="en-US" sz="1600" spc="-175" dirty="0">
                <a:cs typeface="Times New Roman"/>
              </a:rPr>
              <a:t> </a:t>
            </a:r>
            <a:r>
              <a:rPr lang="en-US" sz="1600" spc="-10" dirty="0">
                <a:cs typeface="Times New Roman"/>
              </a:rPr>
              <a:t>neurons (contralateral cervical AHCs</a:t>
            </a:r>
            <a:r>
              <a:rPr lang="en-US" sz="1600" spc="-10" dirty="0" smtClean="0">
                <a:cs typeface="Times New Roman"/>
              </a:rPr>
              <a:t>). </a:t>
            </a:r>
          </a:p>
          <a:p>
            <a:pPr marL="285115"/>
            <a:endParaRPr lang="en-US" sz="1600" dirty="0"/>
          </a:p>
          <a:p>
            <a:pPr marL="285115"/>
            <a:r>
              <a:rPr lang="en-US" sz="1600" b="1" dirty="0">
                <a:solidFill>
                  <a:schemeClr val="accent2">
                    <a:lumMod val="75000"/>
                  </a:schemeClr>
                </a:solidFill>
              </a:rPr>
              <a:t>Function: </a:t>
            </a:r>
            <a:r>
              <a:rPr lang="en-US" sz="1600" spc="-5" dirty="0">
                <a:cs typeface="Times New Roman"/>
              </a:rPr>
              <a:t>Mediate/facilitate reflex </a:t>
            </a:r>
            <a:r>
              <a:rPr lang="en-US" sz="1600" dirty="0">
                <a:cs typeface="Times New Roman"/>
              </a:rPr>
              <a:t>turning of </a:t>
            </a:r>
            <a:r>
              <a:rPr lang="en-US" sz="1600" spc="-5" dirty="0">
                <a:cs typeface="Times New Roman"/>
              </a:rPr>
              <a:t>the head and neck in </a:t>
            </a:r>
            <a:r>
              <a:rPr lang="en-US" sz="1600" spc="-10" dirty="0">
                <a:cs typeface="Times New Roman"/>
              </a:rPr>
              <a:t>response </a:t>
            </a:r>
            <a:r>
              <a:rPr lang="en-US" sz="1600" dirty="0">
                <a:cs typeface="Times New Roman"/>
              </a:rPr>
              <a:t>to </a:t>
            </a:r>
            <a:r>
              <a:rPr lang="en-US" sz="1600" spc="-5" dirty="0">
                <a:cs typeface="Times New Roman"/>
              </a:rPr>
              <a:t>visual </a:t>
            </a:r>
            <a:r>
              <a:rPr lang="en-US" sz="1600" dirty="0">
                <a:cs typeface="Times New Roman"/>
              </a:rPr>
              <a:t>or </a:t>
            </a:r>
            <a:r>
              <a:rPr lang="en-US" sz="1600" spc="-5" dirty="0">
                <a:cs typeface="Times New Roman"/>
              </a:rPr>
              <a:t>Auditory</a:t>
            </a:r>
            <a:r>
              <a:rPr lang="en-US" sz="1600" spc="-140" dirty="0">
                <a:cs typeface="Times New Roman"/>
              </a:rPr>
              <a:t> </a:t>
            </a:r>
            <a:r>
              <a:rPr lang="en-US" sz="1600" dirty="0">
                <a:cs typeface="Times New Roman"/>
              </a:rPr>
              <a:t>stimuli (responds towards direction of the stimuli</a:t>
            </a:r>
            <a:r>
              <a:rPr lang="en-US" sz="1600" dirty="0" smtClean="0">
                <a:cs typeface="Times New Roman"/>
              </a:rPr>
              <a:t>).</a:t>
            </a:r>
          </a:p>
          <a:p>
            <a:pPr marL="285115"/>
            <a:endParaRPr lang="en-US" sz="1600" dirty="0" smtClean="0">
              <a:cs typeface="Times New Roman"/>
            </a:endParaRPr>
          </a:p>
          <a:p>
            <a:pPr marL="285115"/>
            <a:r>
              <a:rPr lang="en-US" sz="1600" dirty="0" err="1">
                <a:solidFill>
                  <a:srgbClr val="00B050"/>
                </a:solidFill>
              </a:rPr>
              <a:t>Tectospinal</a:t>
            </a:r>
            <a:r>
              <a:rPr lang="en-US" sz="1600" dirty="0">
                <a:solidFill>
                  <a:srgbClr val="00B050"/>
                </a:solidFill>
              </a:rPr>
              <a:t> tract: 2 parts, one for audible reflex one for vision reflex.</a:t>
            </a:r>
          </a:p>
          <a:p>
            <a:pPr marL="285115"/>
            <a:endParaRPr lang="en-US" sz="1600" b="1" dirty="0">
              <a:cs typeface="Times New Roman"/>
            </a:endParaRPr>
          </a:p>
        </p:txBody>
      </p:sp>
      <p:sp>
        <p:nvSpPr>
          <p:cNvPr id="7" name="object 2"/>
          <p:cNvSpPr/>
          <p:nvPr/>
        </p:nvSpPr>
        <p:spPr>
          <a:xfrm>
            <a:off x="8510002" y="1219200"/>
            <a:ext cx="3069401" cy="5060950"/>
          </a:xfrm>
          <a:prstGeom prst="rect">
            <a:avLst/>
          </a:prstGeom>
          <a:blipFill>
            <a:blip r:embed="rId2" cstate="print"/>
            <a:srcRect/>
            <a:stretch>
              <a:fillRect t="-1506"/>
            </a:stretch>
          </a:blipFill>
        </p:spPr>
        <p:txBody>
          <a:bodyPr wrap="square" lIns="0" tIns="0" rIns="0" bIns="0" rtlCol="0"/>
          <a:lstStyle/>
          <a:p>
            <a:endParaRPr/>
          </a:p>
        </p:txBody>
      </p:sp>
      <p:sp>
        <p:nvSpPr>
          <p:cNvPr id="9" name="TextBox 8"/>
          <p:cNvSpPr txBox="1"/>
          <p:nvPr/>
        </p:nvSpPr>
        <p:spPr>
          <a:xfrm>
            <a:off x="5772552" y="2455664"/>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0" name="Rectangle 9"/>
          <p:cNvSpPr/>
          <p:nvPr/>
        </p:nvSpPr>
        <p:spPr>
          <a:xfrm>
            <a:off x="575632" y="2455664"/>
            <a:ext cx="7789208" cy="676573"/>
          </a:xfrm>
          <a:prstGeom prst="rect">
            <a:avLst/>
          </a:prstGeom>
          <a:noFill/>
          <a:ln w="12700">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34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 </a:t>
            </a:r>
            <a:r>
              <a:rPr lang="en-US" sz="3200" dirty="0" err="1"/>
              <a:t>Reticulospinal</a:t>
            </a:r>
            <a:r>
              <a:rPr lang="en-US" sz="3200" dirty="0"/>
              <a:t> Tract</a:t>
            </a: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2964527"/>
              </p:ext>
            </p:extLst>
          </p:nvPr>
        </p:nvGraphicFramePr>
        <p:xfrm>
          <a:off x="333772" y="1289929"/>
          <a:ext cx="11449272" cy="3892420"/>
        </p:xfrm>
        <a:graphic>
          <a:graphicData uri="http://schemas.openxmlformats.org/drawingml/2006/table">
            <a:tbl>
              <a:tblPr firstRow="1" bandRow="1">
                <a:tableStyleId>{5DA37D80-6434-44D0-A028-1B22A696006F}</a:tableStyleId>
              </a:tblPr>
              <a:tblGrid>
                <a:gridCol w="1248113">
                  <a:extLst>
                    <a:ext uri="{9D8B030D-6E8A-4147-A177-3AD203B41FA5}">
                      <a16:colId xmlns="" xmlns:a16="http://schemas.microsoft.com/office/drawing/2014/main" val="20002"/>
                    </a:ext>
                  </a:extLst>
                </a:gridCol>
                <a:gridCol w="5411115">
                  <a:extLst>
                    <a:ext uri="{9D8B030D-6E8A-4147-A177-3AD203B41FA5}">
                      <a16:colId xmlns="" xmlns:a16="http://schemas.microsoft.com/office/drawing/2014/main" val="20000"/>
                    </a:ext>
                  </a:extLst>
                </a:gridCol>
                <a:gridCol w="4790044">
                  <a:extLst>
                    <a:ext uri="{9D8B030D-6E8A-4147-A177-3AD203B41FA5}">
                      <a16:colId xmlns="" xmlns:a16="http://schemas.microsoft.com/office/drawing/2014/main" val="20001"/>
                    </a:ext>
                  </a:extLst>
                </a:gridCol>
              </a:tblGrid>
              <a:tr h="266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i="0" dirty="0">
                        <a:solidFill>
                          <a:schemeClr val="bg1"/>
                        </a:solidFill>
                        <a:latin typeface="+mn-lt"/>
                        <a:cs typeface="Comic Sans MS"/>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 Pontine (medial) reticulospinal tract Function</a:t>
                      </a:r>
                      <a:endParaRPr lang="en-US" sz="1600" i="0" dirty="0">
                        <a:solidFill>
                          <a:schemeClr val="bg1"/>
                        </a:solidFill>
                        <a:latin typeface="+mn-lt"/>
                        <a:cs typeface="Comic Sans MS"/>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 Medullary (lateral) reticulospinal tract Function</a:t>
                      </a:r>
                      <a:endParaRPr lang="en-US" sz="1600" i="0" dirty="0">
                        <a:solidFill>
                          <a:schemeClr val="bg1"/>
                        </a:solidFill>
                        <a:latin typeface="+mn-lt"/>
                        <a:cs typeface="Comic Sans MS"/>
                      </a:endParaRPr>
                    </a:p>
                  </a:txBody>
                  <a:tcPr>
                    <a:solidFill>
                      <a:schemeClr val="bg2">
                        <a:lumMod val="90000"/>
                      </a:schemeClr>
                    </a:solidFill>
                  </a:tcPr>
                </a:tc>
                <a:extLst>
                  <a:ext uri="{0D108BD9-81ED-4DB2-BD59-A6C34878D82A}">
                    <a16:rowId xmlns="" xmlns:a16="http://schemas.microsoft.com/office/drawing/2014/main" val="10000"/>
                  </a:ext>
                </a:extLst>
              </a:tr>
              <a:tr h="589850">
                <a:tc>
                  <a:txBody>
                    <a:bodyPr/>
                    <a:lstStyle/>
                    <a:p>
                      <a:pPr algn="ctr"/>
                      <a:r>
                        <a:rPr kumimoji="0" lang="en-US" sz="1600" kern="1200" dirty="0">
                          <a:solidFill>
                            <a:schemeClr val="accent2">
                              <a:lumMod val="75000"/>
                            </a:schemeClr>
                          </a:solidFill>
                        </a:rPr>
                        <a:t>Cells</a:t>
                      </a:r>
                      <a:r>
                        <a:rPr lang="en-US" sz="1600" dirty="0">
                          <a:solidFill>
                            <a:schemeClr val="accent2">
                              <a:lumMod val="75000"/>
                            </a:schemeClr>
                          </a:solidFill>
                        </a:rPr>
                        <a:t> </a:t>
                      </a:r>
                      <a:r>
                        <a:rPr kumimoji="0" lang="en-US" sz="1600" kern="1200" dirty="0">
                          <a:solidFill>
                            <a:schemeClr val="accent2">
                              <a:lumMod val="75000"/>
                            </a:schemeClr>
                          </a:solidFill>
                        </a:rPr>
                        <a:t>of</a:t>
                      </a:r>
                      <a:r>
                        <a:rPr lang="en-US" sz="1600" dirty="0">
                          <a:solidFill>
                            <a:schemeClr val="accent2">
                              <a:lumMod val="75000"/>
                            </a:schemeClr>
                          </a:solidFill>
                        </a:rPr>
                        <a:t> </a:t>
                      </a:r>
                      <a:r>
                        <a:rPr kumimoji="0" lang="en-US" sz="1600" kern="1200" dirty="0">
                          <a:solidFill>
                            <a:schemeClr val="accent2">
                              <a:lumMod val="75000"/>
                            </a:schemeClr>
                          </a:solidFill>
                        </a:rPr>
                        <a:t>origin</a:t>
                      </a:r>
                      <a:endParaRPr lang="en-US" sz="1600" dirty="0">
                        <a:solidFill>
                          <a:schemeClr val="accent2">
                            <a:lumMod val="75000"/>
                          </a:schemeClr>
                        </a:solidFill>
                      </a:endParaRPr>
                    </a:p>
                  </a:txBody>
                  <a:tcPr anchor="ctr">
                    <a:solidFill>
                      <a:schemeClr val="bg1">
                        <a:alpha val="20000"/>
                      </a:schemeClr>
                    </a:solidFill>
                  </a:tcPr>
                </a:tc>
                <a:tc>
                  <a:txBody>
                    <a:bodyPr/>
                    <a:lstStyle/>
                    <a:p>
                      <a:pPr marL="12700" marR="5080">
                        <a:lnSpc>
                          <a:spcPct val="100000"/>
                        </a:lnSpc>
                        <a:tabLst>
                          <a:tab pos="1452245" algn="l"/>
                          <a:tab pos="1863089" algn="l"/>
                          <a:tab pos="2017395" algn="l"/>
                          <a:tab pos="2352040" algn="l"/>
                        </a:tabLst>
                      </a:pPr>
                      <a:r>
                        <a:rPr lang="en-US" sz="1600" i="0" dirty="0">
                          <a:latin typeface="+mn-lt"/>
                          <a:cs typeface="Comic Sans MS"/>
                        </a:rPr>
                        <a:t>arises from neurons of the pontine reticular formation”</a:t>
                      </a:r>
                    </a:p>
                  </a:txBody>
                  <a:tcPr anchor="ctr">
                    <a:solidFill>
                      <a:schemeClr val="bg1">
                        <a:alpha val="20000"/>
                      </a:schemeClr>
                    </a:solidFill>
                  </a:tcPr>
                </a:tc>
                <a:tc>
                  <a:txBody>
                    <a:bodyPr/>
                    <a:lstStyle/>
                    <a:p>
                      <a:pPr marL="170815" marR="0" lvl="0" indent="-158115" algn="l" defTabSz="914400" rtl="0" eaLnBrk="1" fontAlgn="auto" latinLnBrk="0" hangingPunct="1">
                        <a:lnSpc>
                          <a:spcPct val="100000"/>
                        </a:lnSpc>
                        <a:spcBef>
                          <a:spcPts val="5"/>
                        </a:spcBef>
                        <a:spcAft>
                          <a:spcPts val="0"/>
                        </a:spcAft>
                        <a:buClrTx/>
                        <a:buSzTx/>
                        <a:buFontTx/>
                        <a:buNone/>
                        <a:tabLst>
                          <a:tab pos="171450" algn="l"/>
                        </a:tabLst>
                        <a:defRPr/>
                      </a:pPr>
                      <a:r>
                        <a:rPr lang="en-US" sz="1600" i="0" dirty="0">
                          <a:latin typeface="+mn-lt"/>
                          <a:cs typeface="Century Schoolbook"/>
                        </a:rPr>
                        <a:t>arises from neurons in the</a:t>
                      </a:r>
                      <a:r>
                        <a:rPr lang="en-US" sz="1600" i="0" baseline="0" dirty="0">
                          <a:latin typeface="+mn-lt"/>
                          <a:cs typeface="Century Schoolbook"/>
                        </a:rPr>
                        <a:t> </a:t>
                      </a:r>
                      <a:r>
                        <a:rPr lang="en-US" sz="1600" i="0" dirty="0">
                          <a:latin typeface="+mn-lt"/>
                          <a:cs typeface="Century Schoolbook"/>
                        </a:rPr>
                        <a:t>medullary reticular formation”</a:t>
                      </a:r>
                    </a:p>
                  </a:txBody>
                  <a:tcPr anchor="ctr">
                    <a:solidFill>
                      <a:schemeClr val="bg1">
                        <a:alpha val="20000"/>
                      </a:schemeClr>
                    </a:solidFill>
                  </a:tcPr>
                </a:tc>
                <a:extLst>
                  <a:ext uri="{0D108BD9-81ED-4DB2-BD59-A6C34878D82A}">
                    <a16:rowId xmlns="" xmlns:a16="http://schemas.microsoft.com/office/drawing/2014/main" val="10001"/>
                  </a:ext>
                </a:extLst>
              </a:tr>
              <a:tr h="589850">
                <a:tc>
                  <a:txBody>
                    <a:bodyPr/>
                    <a:lstStyle/>
                    <a:p>
                      <a:pPr marL="12700" marR="5080" indent="0" algn="ctr" defTabSz="914400" rtl="0" eaLnBrk="1" fontAlgn="auto" latinLnBrk="0" hangingPunct="1">
                        <a:lnSpc>
                          <a:spcPct val="100000"/>
                        </a:lnSpc>
                        <a:spcBef>
                          <a:spcPts val="0"/>
                        </a:spcBef>
                        <a:spcAft>
                          <a:spcPts val="0"/>
                        </a:spcAft>
                        <a:buClrTx/>
                        <a:buSzTx/>
                        <a:buFontTx/>
                        <a:buNone/>
                        <a:tabLst>
                          <a:tab pos="1452245" algn="l"/>
                          <a:tab pos="1863089" algn="l"/>
                          <a:tab pos="2017395" algn="l"/>
                          <a:tab pos="2352040" algn="l"/>
                        </a:tabLst>
                        <a:defRPr/>
                      </a:pPr>
                      <a:r>
                        <a:rPr kumimoji="0" lang="en-US" sz="1600" kern="1200" dirty="0">
                          <a:solidFill>
                            <a:schemeClr val="accent2">
                              <a:lumMod val="75000"/>
                            </a:schemeClr>
                          </a:solidFill>
                        </a:rPr>
                        <a:t>Course</a:t>
                      </a:r>
                      <a:endParaRPr lang="en-US" sz="1600" dirty="0">
                        <a:solidFill>
                          <a:schemeClr val="accent2">
                            <a:lumMod val="75000"/>
                          </a:schemeClr>
                        </a:solidFill>
                      </a:endParaRPr>
                    </a:p>
                    <a:p>
                      <a:pPr marL="12700" marR="5080" algn="ctr">
                        <a:lnSpc>
                          <a:spcPct val="100000"/>
                        </a:lnSpc>
                        <a:tabLst>
                          <a:tab pos="1452245" algn="l"/>
                          <a:tab pos="1863089" algn="l"/>
                          <a:tab pos="2017395" algn="l"/>
                          <a:tab pos="2352040" algn="l"/>
                        </a:tabLst>
                      </a:pPr>
                      <a:endParaRPr lang="en-US" sz="1600" i="0" dirty="0">
                        <a:solidFill>
                          <a:schemeClr val="accent2">
                            <a:lumMod val="75000"/>
                          </a:schemeClr>
                        </a:solidFill>
                        <a:latin typeface="+mn-lt"/>
                        <a:cs typeface="Comic Sans MS"/>
                      </a:endParaRPr>
                    </a:p>
                  </a:txBody>
                  <a:tcPr anchor="ctr">
                    <a:solidFill>
                      <a:schemeClr val="bg1">
                        <a:alpha val="20000"/>
                      </a:schemeClr>
                    </a:solidFill>
                  </a:tcPr>
                </a:tc>
                <a:tc>
                  <a:txBody>
                    <a:bodyPr/>
                    <a:lstStyle/>
                    <a:p>
                      <a:pPr marL="12700" marR="5080">
                        <a:lnSpc>
                          <a:spcPct val="100000"/>
                        </a:lnSpc>
                        <a:tabLst>
                          <a:tab pos="1452245" algn="l"/>
                          <a:tab pos="1863089" algn="l"/>
                          <a:tab pos="2017395" algn="l"/>
                          <a:tab pos="2352040" algn="l"/>
                        </a:tabLst>
                      </a:pPr>
                      <a:r>
                        <a:rPr lang="en-US" sz="1600" i="0" dirty="0">
                          <a:latin typeface="+mn-lt"/>
                          <a:cs typeface="Comic Sans MS"/>
                        </a:rPr>
                        <a:t>descends to all levels of the spinal cord</a:t>
                      </a:r>
                    </a:p>
                  </a:txBody>
                  <a:tcPr anchor="ctr">
                    <a:solidFill>
                      <a:schemeClr val="bg1">
                        <a:alpha val="20000"/>
                      </a:schemeClr>
                    </a:solidFill>
                  </a:tcPr>
                </a:tc>
                <a:tc>
                  <a:txBody>
                    <a:bodyPr/>
                    <a:lstStyle/>
                    <a:p>
                      <a:pPr marL="170815" marR="0" lvl="0" indent="-158115" algn="l" defTabSz="914400" rtl="0" eaLnBrk="1" fontAlgn="auto" latinLnBrk="0" hangingPunct="1">
                        <a:lnSpc>
                          <a:spcPct val="100000"/>
                        </a:lnSpc>
                        <a:spcBef>
                          <a:spcPts val="5"/>
                        </a:spcBef>
                        <a:spcAft>
                          <a:spcPts val="0"/>
                        </a:spcAft>
                        <a:buClrTx/>
                        <a:buSzTx/>
                        <a:buFontTx/>
                        <a:buNone/>
                        <a:tabLst>
                          <a:tab pos="171450" algn="l"/>
                        </a:tabLst>
                        <a:defRPr/>
                      </a:pPr>
                      <a:r>
                        <a:rPr lang="en-US" sz="1600" i="0" dirty="0">
                          <a:latin typeface="+mn-lt"/>
                          <a:cs typeface="Century Schoolbook"/>
                        </a:rPr>
                        <a:t>its fibers descend to all levels of the spinal cord</a:t>
                      </a:r>
                    </a:p>
                  </a:txBody>
                  <a:tcPr anchor="ctr">
                    <a:solidFill>
                      <a:schemeClr val="bg1">
                        <a:alpha val="20000"/>
                      </a:schemeClr>
                    </a:solidFill>
                  </a:tcPr>
                </a:tc>
                <a:extLst>
                  <a:ext uri="{0D108BD9-81ED-4DB2-BD59-A6C34878D82A}">
                    <a16:rowId xmlns="" xmlns:a16="http://schemas.microsoft.com/office/drawing/2014/main" val="10002"/>
                  </a:ext>
                </a:extLst>
              </a:tr>
              <a:tr h="589850">
                <a:tc>
                  <a:txBody>
                    <a:bodyPr/>
                    <a:lstStyle/>
                    <a:p>
                      <a:pPr marL="12700" marR="5080" algn="ctr">
                        <a:lnSpc>
                          <a:spcPct val="100000"/>
                        </a:lnSpc>
                        <a:tabLst>
                          <a:tab pos="1452245" algn="l"/>
                          <a:tab pos="1863089" algn="l"/>
                          <a:tab pos="2017395" algn="l"/>
                          <a:tab pos="2352040" algn="l"/>
                        </a:tabLst>
                      </a:pPr>
                      <a:r>
                        <a:rPr lang="en-US" sz="1600" i="0" dirty="0">
                          <a:solidFill>
                            <a:schemeClr val="accent2">
                              <a:lumMod val="75000"/>
                            </a:schemeClr>
                          </a:solidFill>
                          <a:latin typeface="+mn-lt"/>
                          <a:cs typeface="Comic Sans MS"/>
                        </a:rPr>
                        <a:t>Termination</a:t>
                      </a:r>
                    </a:p>
                  </a:txBody>
                  <a:tcPr anchor="ctr">
                    <a:solidFill>
                      <a:schemeClr val="bg1">
                        <a:alpha val="20000"/>
                      </a:schemeClr>
                    </a:solidFill>
                  </a:tcPr>
                </a:tc>
                <a:tc>
                  <a:txBody>
                    <a:bodyPr/>
                    <a:lstStyle/>
                    <a:p>
                      <a:pPr marL="12700" marR="5080">
                        <a:lnSpc>
                          <a:spcPct val="100000"/>
                        </a:lnSpc>
                        <a:tabLst>
                          <a:tab pos="1452245" algn="l"/>
                          <a:tab pos="1863089" algn="l"/>
                          <a:tab pos="2017395" algn="l"/>
                          <a:tab pos="2352040" algn="l"/>
                        </a:tabLst>
                      </a:pPr>
                      <a:r>
                        <a:rPr lang="en-US" sz="1600" i="0" dirty="0">
                          <a:latin typeface="+mn-lt"/>
                          <a:cs typeface="Comic Sans MS"/>
                        </a:rPr>
                        <a:t>Terminate mainly on interneurons in the spinal gray matter which excite the medially situated alpha</a:t>
                      </a:r>
                      <a:r>
                        <a:rPr lang="en-US" sz="1600" i="0" baseline="0" dirty="0">
                          <a:latin typeface="+mn-lt"/>
                          <a:cs typeface="Comic Sans MS"/>
                        </a:rPr>
                        <a:t> </a:t>
                      </a:r>
                      <a:r>
                        <a:rPr lang="en-US" sz="1600" i="0" dirty="0">
                          <a:latin typeface="+mn-lt"/>
                          <a:cs typeface="Comic Sans MS"/>
                        </a:rPr>
                        <a:t>and gamma-MNs innervating the antigravity muscles, that is</a:t>
                      </a:r>
                      <a:r>
                        <a:rPr lang="en-US" sz="1600" i="0" baseline="0" dirty="0">
                          <a:latin typeface="+mn-lt"/>
                          <a:cs typeface="Comic Sans MS"/>
                        </a:rPr>
                        <a:t> </a:t>
                      </a:r>
                      <a:r>
                        <a:rPr lang="en-US" sz="1600" i="0" dirty="0">
                          <a:latin typeface="+mn-lt"/>
                          <a:cs typeface="Comic Sans MS"/>
                        </a:rPr>
                        <a:t>the muscles of the vertebral column and the extensor muscles of the lower limbs.</a:t>
                      </a:r>
                    </a:p>
                  </a:txBody>
                  <a:tcPr anchor="ctr">
                    <a:solidFill>
                      <a:schemeClr val="bg1">
                        <a:alpha val="20000"/>
                      </a:schemeClr>
                    </a:solidFill>
                  </a:tcPr>
                </a:tc>
                <a:tc>
                  <a:txBody>
                    <a:bodyPr/>
                    <a:lstStyle/>
                    <a:p>
                      <a:pPr marL="170815" marR="0" lvl="0" indent="-158115" algn="l" defTabSz="914400" rtl="0" eaLnBrk="1" fontAlgn="auto" latinLnBrk="0" hangingPunct="1">
                        <a:lnSpc>
                          <a:spcPct val="100000"/>
                        </a:lnSpc>
                        <a:spcBef>
                          <a:spcPts val="5"/>
                        </a:spcBef>
                        <a:spcAft>
                          <a:spcPts val="0"/>
                        </a:spcAft>
                        <a:buClrTx/>
                        <a:buSzTx/>
                        <a:buFontTx/>
                        <a:buNone/>
                        <a:tabLst>
                          <a:tab pos="171450" algn="l"/>
                        </a:tabLst>
                        <a:defRPr/>
                      </a:pPr>
                      <a:r>
                        <a:rPr lang="en-US" sz="1600" i="0" dirty="0">
                          <a:latin typeface="+mn-lt"/>
                          <a:cs typeface="Century Schoolbook"/>
                        </a:rPr>
                        <a:t>synapse with interneurons that inhibit the alpha and gamma-MNs of antigravity and extensor muscles,</a:t>
                      </a:r>
                      <a:r>
                        <a:rPr lang="en-US" sz="1600" i="0" baseline="0" dirty="0">
                          <a:latin typeface="+mn-lt"/>
                          <a:cs typeface="Century Schoolbook"/>
                        </a:rPr>
                        <a:t> </a:t>
                      </a:r>
                      <a:r>
                        <a:rPr lang="en-US" sz="1600" i="0" dirty="0">
                          <a:latin typeface="+mn-lt"/>
                          <a:cs typeface="Century Schoolbook"/>
                        </a:rPr>
                        <a:t>but they facilitate the alpha-and gamma-MNs of flexor muscles.</a:t>
                      </a:r>
                    </a:p>
                  </a:txBody>
                  <a:tcPr anchor="ctr">
                    <a:solidFill>
                      <a:schemeClr val="bg1">
                        <a:alpha val="20000"/>
                      </a:schemeClr>
                    </a:solidFill>
                  </a:tcPr>
                </a:tc>
                <a:extLst>
                  <a:ext uri="{0D108BD9-81ED-4DB2-BD59-A6C34878D82A}">
                    <a16:rowId xmlns="" xmlns:a16="http://schemas.microsoft.com/office/drawing/2014/main" val="10003"/>
                  </a:ext>
                </a:extLst>
              </a:tr>
              <a:tr h="855574">
                <a:tc>
                  <a:txBody>
                    <a:bodyPr/>
                    <a:lstStyle/>
                    <a:p>
                      <a:pPr marL="12700" marR="5080" algn="ctr">
                        <a:lnSpc>
                          <a:spcPct val="100000"/>
                        </a:lnSpc>
                        <a:tabLst>
                          <a:tab pos="1452245" algn="l"/>
                          <a:tab pos="1863089" algn="l"/>
                          <a:tab pos="2017395" algn="l"/>
                          <a:tab pos="2352040" algn="l"/>
                        </a:tabLst>
                      </a:pPr>
                      <a:r>
                        <a:rPr kumimoji="0" lang="en-US" sz="1600" kern="1200" dirty="0">
                          <a:solidFill>
                            <a:schemeClr val="accent2">
                              <a:lumMod val="75000"/>
                            </a:schemeClr>
                          </a:solidFill>
                        </a:rPr>
                        <a:t>Function</a:t>
                      </a:r>
                      <a:endParaRPr lang="en-US" sz="1600" i="0" dirty="0">
                        <a:solidFill>
                          <a:schemeClr val="accent2">
                            <a:lumMod val="75000"/>
                          </a:schemeClr>
                        </a:solidFill>
                        <a:latin typeface="+mn-lt"/>
                        <a:cs typeface="Comic Sans MS"/>
                      </a:endParaRPr>
                    </a:p>
                  </a:txBody>
                  <a:tcPr anchor="ctr">
                    <a:solidFill>
                      <a:schemeClr val="bg1">
                        <a:alpha val="20000"/>
                      </a:schemeClr>
                    </a:solidFill>
                  </a:tcPr>
                </a:tc>
                <a:tc>
                  <a:txBody>
                    <a:bodyPr/>
                    <a:lstStyle/>
                    <a:p>
                      <a:pPr marL="12700" marR="5080" indent="0" algn="l" defTabSz="914400" rtl="0" eaLnBrk="1" fontAlgn="auto" latinLnBrk="0" hangingPunct="1">
                        <a:lnSpc>
                          <a:spcPct val="100000"/>
                        </a:lnSpc>
                        <a:spcBef>
                          <a:spcPts val="0"/>
                        </a:spcBef>
                        <a:spcAft>
                          <a:spcPts val="0"/>
                        </a:spcAft>
                        <a:buClrTx/>
                        <a:buSzTx/>
                        <a:buFontTx/>
                        <a:buNone/>
                        <a:tabLst>
                          <a:tab pos="1452245" algn="l"/>
                          <a:tab pos="1863089" algn="l"/>
                          <a:tab pos="2017395" algn="l"/>
                          <a:tab pos="2352040" algn="l"/>
                        </a:tabLst>
                        <a:defRPr/>
                      </a:pPr>
                      <a:r>
                        <a:rPr lang="en-US" sz="1600" spc="-5" dirty="0"/>
                        <a:t>Exerts </a:t>
                      </a:r>
                      <a:r>
                        <a:rPr lang="en-US" sz="1600" dirty="0"/>
                        <a:t>a strong </a:t>
                      </a:r>
                      <a:r>
                        <a:rPr lang="en-US" sz="1600" spc="-5" dirty="0" err="1"/>
                        <a:t>facilitatory</a:t>
                      </a:r>
                      <a:r>
                        <a:rPr lang="en-US" sz="1600" spc="-5" dirty="0"/>
                        <a:t> effect </a:t>
                      </a:r>
                      <a:r>
                        <a:rPr lang="en-US" sz="1600" dirty="0"/>
                        <a:t>on </a:t>
                      </a:r>
                      <a:r>
                        <a:rPr lang="en-US" sz="1600" spc="-5" dirty="0"/>
                        <a:t>the </a:t>
                      </a:r>
                      <a:r>
                        <a:rPr lang="en-US" sz="1600" dirty="0"/>
                        <a:t>motor</a:t>
                      </a:r>
                      <a:r>
                        <a:rPr lang="en-US" sz="1600" spc="-35" dirty="0"/>
                        <a:t> </a:t>
                      </a:r>
                      <a:r>
                        <a:rPr lang="en-US" sz="1600" dirty="0"/>
                        <a:t>neurons</a:t>
                      </a:r>
                      <a:r>
                        <a:rPr lang="en-US" sz="1600" baseline="0" dirty="0"/>
                        <a:t> </a:t>
                      </a:r>
                      <a:r>
                        <a:rPr lang="en-US" sz="1600" dirty="0"/>
                        <a:t>of</a:t>
                      </a:r>
                      <a:r>
                        <a:rPr lang="en-US" sz="1600" baseline="0" dirty="0"/>
                        <a:t> </a:t>
                      </a:r>
                      <a:r>
                        <a:rPr lang="en-US" sz="1600" spc="-5" dirty="0"/>
                        <a:t>the antigravity</a:t>
                      </a:r>
                      <a:r>
                        <a:rPr lang="en-US" sz="1600" spc="-5" baseline="0" dirty="0"/>
                        <a:t> </a:t>
                      </a:r>
                      <a:r>
                        <a:rPr lang="en-US" sz="1600" spc="-5" dirty="0"/>
                        <a:t>and</a:t>
                      </a:r>
                      <a:r>
                        <a:rPr lang="en-US" sz="1600" spc="-5" baseline="0" dirty="0"/>
                        <a:t> </a:t>
                      </a:r>
                      <a:r>
                        <a:rPr lang="en-US" sz="1600" dirty="0"/>
                        <a:t>extensor</a:t>
                      </a:r>
                      <a:r>
                        <a:rPr lang="en-US" sz="1600" spc="-100" dirty="0"/>
                        <a:t> </a:t>
                      </a:r>
                      <a:r>
                        <a:rPr lang="en-US" sz="1600" dirty="0"/>
                        <a:t>muscles</a:t>
                      </a:r>
                      <a:r>
                        <a:rPr lang="en-US" sz="1600" baseline="0" dirty="0"/>
                        <a:t> </a:t>
                      </a:r>
                      <a:r>
                        <a:rPr lang="en-US" sz="1600" dirty="0"/>
                        <a:t>to support the </a:t>
                      </a:r>
                      <a:r>
                        <a:rPr lang="en-US" sz="1600" spc="-5" dirty="0"/>
                        <a:t>body</a:t>
                      </a:r>
                      <a:r>
                        <a:rPr lang="en-US" sz="1600" spc="-95" dirty="0"/>
                        <a:t> </a:t>
                      </a:r>
                      <a:r>
                        <a:rPr lang="en-US" sz="1600" spc="-5" dirty="0"/>
                        <a:t>posture</a:t>
                      </a:r>
                      <a:r>
                        <a:rPr lang="en-US" sz="1600" spc="0" baseline="0" dirty="0"/>
                        <a:t> </a:t>
                      </a:r>
                      <a:r>
                        <a:rPr lang="en-US" sz="1600" spc="-5" dirty="0"/>
                        <a:t>against gravity</a:t>
                      </a:r>
                      <a:r>
                        <a:rPr lang="en-US" sz="1600" dirty="0"/>
                        <a:t>.</a:t>
                      </a:r>
                      <a:endParaRPr lang="en-US" sz="1600" i="0" dirty="0">
                        <a:latin typeface="+mn-lt"/>
                        <a:cs typeface="Comic Sans MS"/>
                      </a:endParaRPr>
                    </a:p>
                  </a:txBody>
                  <a:tcPr anchor="ctr">
                    <a:solidFill>
                      <a:schemeClr val="bg1">
                        <a:alpha val="20000"/>
                      </a:schemeClr>
                    </a:solidFill>
                  </a:tcPr>
                </a:tc>
                <a:tc>
                  <a:txBody>
                    <a:bodyPr/>
                    <a:lstStyle/>
                    <a:p>
                      <a:pPr marL="170815" marR="0" lvl="0" indent="-158115" algn="l" defTabSz="914400" rtl="0" eaLnBrk="1" fontAlgn="auto" latinLnBrk="0" hangingPunct="1">
                        <a:lnSpc>
                          <a:spcPct val="100000"/>
                        </a:lnSpc>
                        <a:spcBef>
                          <a:spcPts val="5"/>
                        </a:spcBef>
                        <a:spcAft>
                          <a:spcPts val="0"/>
                        </a:spcAft>
                        <a:buClrTx/>
                        <a:buSzTx/>
                        <a:buFontTx/>
                        <a:buNone/>
                        <a:tabLst>
                          <a:tab pos="171450" algn="l"/>
                        </a:tabLst>
                        <a:defRPr/>
                      </a:pPr>
                      <a:r>
                        <a:rPr lang="en-US" sz="1600" dirty="0"/>
                        <a:t>Activate the medullary inhibitory system which can counter</a:t>
                      </a:r>
                      <a:r>
                        <a:rPr lang="en-US" sz="1600" baseline="0" dirty="0"/>
                        <a:t>-balance the </a:t>
                      </a:r>
                      <a:r>
                        <a:rPr lang="en-US" sz="1600" baseline="0" dirty="0" err="1"/>
                        <a:t>facilitatory</a:t>
                      </a:r>
                      <a:r>
                        <a:rPr lang="en-US" sz="1600" baseline="0" dirty="0"/>
                        <a:t> effect of the pontine reticular formation on the antigravity muscles.</a:t>
                      </a:r>
                      <a:endParaRPr lang="en-US" sz="1600" i="0" dirty="0">
                        <a:latin typeface="+mn-lt"/>
                        <a:cs typeface="Century Schoolbook"/>
                      </a:endParaRPr>
                    </a:p>
                    <a:p>
                      <a:pPr marL="170815" marR="0" lvl="0" indent="-158115" algn="l" defTabSz="914400" rtl="0" eaLnBrk="1" fontAlgn="auto" latinLnBrk="0" hangingPunct="1">
                        <a:lnSpc>
                          <a:spcPct val="100000"/>
                        </a:lnSpc>
                        <a:spcBef>
                          <a:spcPts val="5"/>
                        </a:spcBef>
                        <a:spcAft>
                          <a:spcPts val="0"/>
                        </a:spcAft>
                        <a:buClrTx/>
                        <a:buSzTx/>
                        <a:buFontTx/>
                        <a:buNone/>
                        <a:tabLst>
                          <a:tab pos="171450" algn="l"/>
                        </a:tabLst>
                        <a:defRPr/>
                      </a:pPr>
                      <a:endParaRPr lang="en-US" sz="1600" i="0" dirty="0">
                        <a:latin typeface="+mn-lt"/>
                        <a:cs typeface="Century Schoolbook"/>
                      </a:endParaRPr>
                    </a:p>
                  </a:txBody>
                  <a:tcPr anchor="ctr">
                    <a:solidFill>
                      <a:schemeClr val="bg1">
                        <a:alpha val="20000"/>
                      </a:schemeClr>
                    </a:solidFill>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Rectangle 6"/>
          <p:cNvSpPr/>
          <p:nvPr/>
        </p:nvSpPr>
        <p:spPr>
          <a:xfrm>
            <a:off x="578071" y="5373216"/>
            <a:ext cx="10969943" cy="738664"/>
          </a:xfrm>
          <a:prstGeom prst="rect">
            <a:avLst/>
          </a:prstGeom>
        </p:spPr>
        <p:txBody>
          <a:bodyPr wrap="square">
            <a:spAutoFit/>
          </a:bodyPr>
          <a:lstStyle/>
          <a:p>
            <a:pPr marL="285750" indent="-285750">
              <a:buFont typeface="Arial" panose="020B0604020202020204" pitchFamily="34" charset="0"/>
              <a:buChar char="•"/>
            </a:pPr>
            <a:r>
              <a:rPr lang="en-US" sz="1400" dirty="0" err="1">
                <a:solidFill>
                  <a:srgbClr val="00B050"/>
                </a:solidFill>
                <a:ea typeface="Gill Sans MT Ext Condensed Bold" charset="0"/>
                <a:cs typeface="Gill Sans MT Ext Condensed Bold" charset="0"/>
              </a:rPr>
              <a:t>Reticulospinal</a:t>
            </a:r>
            <a:r>
              <a:rPr lang="en-US" sz="1400" dirty="0">
                <a:solidFill>
                  <a:srgbClr val="00B050"/>
                </a:solidFill>
                <a:ea typeface="Gill Sans MT Ext Condensed Bold" charset="0"/>
                <a:cs typeface="Gill Sans MT Ext Condensed Bold" charset="0"/>
              </a:rPr>
              <a:t> tract: reticular formation is the substance inside brainstem (pontine and medullary reticular formation).</a:t>
            </a:r>
          </a:p>
          <a:p>
            <a:pPr marL="285750" indent="-285750">
              <a:buFont typeface="Arial" panose="020B0604020202020204" pitchFamily="34" charset="0"/>
              <a:buChar char="•"/>
            </a:pPr>
            <a:r>
              <a:rPr lang="en-US" sz="1400" dirty="0">
                <a:solidFill>
                  <a:srgbClr val="00B050"/>
                </a:solidFill>
                <a:ea typeface="Gill Sans MT Ext Condensed Bold" charset="0"/>
                <a:cs typeface="Gill Sans MT Ext Condensed Bold" charset="0"/>
              </a:rPr>
              <a:t>Pontine is always excitatory (gets impulse from </a:t>
            </a:r>
            <a:r>
              <a:rPr lang="en-US" sz="1400" dirty="0" err="1">
                <a:solidFill>
                  <a:srgbClr val="00B050"/>
                </a:solidFill>
                <a:ea typeface="Gill Sans MT Ext Condensed Bold" charset="0"/>
                <a:cs typeface="Gill Sans MT Ext Condensed Bold" charset="0"/>
              </a:rPr>
              <a:t>vestibuospinal</a:t>
            </a:r>
            <a:r>
              <a:rPr lang="en-US" sz="1400" dirty="0">
                <a:solidFill>
                  <a:srgbClr val="00B050"/>
                </a:solidFill>
                <a:ea typeface="Gill Sans MT Ext Condensed Bold" charset="0"/>
                <a:cs typeface="Gill Sans MT Ext Condensed Bold" charset="0"/>
              </a:rPr>
              <a:t> which go to gamma) and help in tone and antigravity.</a:t>
            </a:r>
          </a:p>
          <a:p>
            <a:pPr marL="285750" indent="-285750">
              <a:buFont typeface="Arial" panose="020B0604020202020204" pitchFamily="34" charset="0"/>
              <a:buChar char="•"/>
            </a:pPr>
            <a:r>
              <a:rPr lang="en-US" sz="1400" dirty="0">
                <a:solidFill>
                  <a:srgbClr val="00B050"/>
                </a:solidFill>
                <a:ea typeface="Gill Sans MT Ext Condensed Bold" charset="0"/>
                <a:cs typeface="Gill Sans MT Ext Condensed Bold" charset="0"/>
              </a:rPr>
              <a:t>Medullary is inhibitory (gets inhibition from basal ganglia and </a:t>
            </a:r>
            <a:r>
              <a:rPr lang="en-US" sz="1400" dirty="0" err="1">
                <a:solidFill>
                  <a:srgbClr val="00B050"/>
                </a:solidFill>
                <a:ea typeface="Gill Sans MT Ext Condensed Bold" charset="0"/>
                <a:cs typeface="Gill Sans MT Ext Condensed Bold" charset="0"/>
              </a:rPr>
              <a:t>rubrospinal</a:t>
            </a:r>
            <a:r>
              <a:rPr lang="en-US" sz="1400" dirty="0">
                <a:solidFill>
                  <a:srgbClr val="00B050"/>
                </a:solidFill>
                <a:ea typeface="Gill Sans MT Ext Condensed Bold" charset="0"/>
                <a:cs typeface="Gill Sans MT Ext Condensed Bold" charset="0"/>
              </a:rPr>
              <a:t> and </a:t>
            </a:r>
            <a:r>
              <a:rPr lang="en-US" sz="1400" dirty="0" err="1">
                <a:solidFill>
                  <a:srgbClr val="00B050"/>
                </a:solidFill>
                <a:ea typeface="Gill Sans MT Ext Condensed Bold" charset="0"/>
                <a:cs typeface="Gill Sans MT Ext Condensed Bold" charset="0"/>
              </a:rPr>
              <a:t>corticospinal</a:t>
            </a:r>
            <a:r>
              <a:rPr lang="en-US" sz="1400" dirty="0">
                <a:solidFill>
                  <a:srgbClr val="00B050"/>
                </a:solidFill>
                <a:ea typeface="Gill Sans MT Ext Condensed Bold" charset="0"/>
                <a:cs typeface="Gill Sans MT Ext Condensed Bold" charset="0"/>
              </a:rPr>
              <a:t> tracts) and inhibits gamma to decrease </a:t>
            </a:r>
            <a:r>
              <a:rPr lang="en-US" sz="1400" dirty="0" err="1">
                <a:solidFill>
                  <a:srgbClr val="00B050"/>
                </a:solidFill>
                <a:ea typeface="Gill Sans MT Ext Condensed Bold" charset="0"/>
                <a:cs typeface="Gill Sans MT Ext Condensed Bold" charset="0"/>
              </a:rPr>
              <a:t>pontine</a:t>
            </a:r>
            <a:r>
              <a:rPr lang="en-US" sz="1400" dirty="0">
                <a:solidFill>
                  <a:srgbClr val="00B050"/>
                </a:solidFill>
                <a:ea typeface="Gill Sans MT Ext Condensed Bold" charset="0"/>
                <a:cs typeface="Gill Sans MT Ext Condensed Bold" charset="0"/>
              </a:rPr>
              <a:t> effect.</a:t>
            </a:r>
          </a:p>
        </p:txBody>
      </p:sp>
    </p:spTree>
    <p:extLst>
      <p:ext uri="{BB962C8B-B14F-4D97-AF65-F5344CB8AC3E}">
        <p14:creationId xmlns:p14="http://schemas.microsoft.com/office/powerpoint/2010/main" val="975112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8" name="TextBox 7"/>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graphicFrame>
        <p:nvGraphicFramePr>
          <p:cNvPr id="6" name="Table 5"/>
          <p:cNvGraphicFramePr>
            <a:graphicFrameLocks noGrp="1"/>
          </p:cNvGraphicFramePr>
          <p:nvPr>
            <p:extLst>
              <p:ext uri="{D42A27DB-BD31-4B8C-83A1-F6EECF244321}">
                <p14:modId xmlns:p14="http://schemas.microsoft.com/office/powerpoint/2010/main" val="2782089110"/>
              </p:ext>
            </p:extLst>
          </p:nvPr>
        </p:nvGraphicFramePr>
        <p:xfrm>
          <a:off x="621805" y="1268760"/>
          <a:ext cx="10957599" cy="4180200"/>
        </p:xfrm>
        <a:graphic>
          <a:graphicData uri="http://schemas.openxmlformats.org/drawingml/2006/table">
            <a:tbl>
              <a:tblPr firstRow="1" bandRow="1">
                <a:tableStyleId>{5DA37D80-6434-44D0-A028-1B22A696006F}</a:tableStyleId>
              </a:tblPr>
              <a:tblGrid>
                <a:gridCol w="1368151">
                  <a:extLst>
                    <a:ext uri="{9D8B030D-6E8A-4147-A177-3AD203B41FA5}">
                      <a16:colId xmlns="" xmlns:a16="http://schemas.microsoft.com/office/drawing/2014/main" val="20000"/>
                    </a:ext>
                  </a:extLst>
                </a:gridCol>
                <a:gridCol w="5059874">
                  <a:extLst>
                    <a:ext uri="{9D8B030D-6E8A-4147-A177-3AD203B41FA5}">
                      <a16:colId xmlns="" xmlns:a16="http://schemas.microsoft.com/office/drawing/2014/main" val="20001"/>
                    </a:ext>
                  </a:extLst>
                </a:gridCol>
                <a:gridCol w="4529574">
                  <a:extLst>
                    <a:ext uri="{9D8B030D-6E8A-4147-A177-3AD203B41FA5}">
                      <a16:colId xmlns="" xmlns:a16="http://schemas.microsoft.com/office/drawing/2014/main" val="20002"/>
                    </a:ext>
                  </a:extLst>
                </a:gridCol>
              </a:tblGrid>
              <a:tr h="360040">
                <a:tc>
                  <a:txBody>
                    <a:bodyPr/>
                    <a:lstStyle/>
                    <a:p>
                      <a:endParaRPr lang="en-US" sz="1400" dirty="0"/>
                    </a:p>
                  </a:txBody>
                  <a:tcPr>
                    <a:solidFill>
                      <a:srgbClr val="C0D7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 Pontine (medial) </a:t>
                      </a:r>
                      <a:r>
                        <a:rPr lang="en-US" sz="1400" dirty="0" err="1">
                          <a:solidFill>
                            <a:schemeClr val="bg1"/>
                          </a:solidFill>
                        </a:rPr>
                        <a:t>reticulospinal</a:t>
                      </a:r>
                      <a:r>
                        <a:rPr lang="en-US" sz="1400" dirty="0">
                          <a:solidFill>
                            <a:schemeClr val="bg1"/>
                          </a:solidFill>
                        </a:rPr>
                        <a:t> tract</a:t>
                      </a:r>
                      <a:endParaRPr lang="en-US" sz="1400" dirty="0">
                        <a:solidFill>
                          <a:schemeClr val="bg1"/>
                        </a:solidFill>
                        <a:latin typeface="+mn-lt"/>
                        <a:cs typeface="Comic Sans MS"/>
                      </a:endParaRPr>
                    </a:p>
                  </a:txBody>
                  <a:tcPr>
                    <a:solidFill>
                      <a:srgbClr val="C0D7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 Medullary (lateral) </a:t>
                      </a:r>
                      <a:r>
                        <a:rPr lang="en-US" sz="1400" dirty="0" err="1">
                          <a:solidFill>
                            <a:schemeClr val="bg1"/>
                          </a:solidFill>
                        </a:rPr>
                        <a:t>reticulospinal</a:t>
                      </a:r>
                      <a:r>
                        <a:rPr lang="en-US" sz="1400" dirty="0">
                          <a:solidFill>
                            <a:schemeClr val="bg1"/>
                          </a:solidFill>
                        </a:rPr>
                        <a:t> tract</a:t>
                      </a:r>
                      <a:endParaRPr lang="en-US" sz="1400" dirty="0">
                        <a:solidFill>
                          <a:schemeClr val="bg1"/>
                        </a:solidFill>
                        <a:latin typeface="+mn-lt"/>
                        <a:cs typeface="Comic Sans MS"/>
                      </a:endParaRPr>
                    </a:p>
                  </a:txBody>
                  <a:tcPr>
                    <a:solidFill>
                      <a:srgbClr val="C0D7DD"/>
                    </a:solidFill>
                  </a:tcPr>
                </a:tc>
                <a:extLst>
                  <a:ext uri="{0D108BD9-81ED-4DB2-BD59-A6C34878D82A}">
                    <a16:rowId xmlns="" xmlns:a16="http://schemas.microsoft.com/office/drawing/2014/main" val="10000"/>
                  </a:ext>
                </a:extLst>
              </a:tr>
              <a:tr h="370840">
                <a:tc>
                  <a:txBody>
                    <a:bodyPr/>
                    <a:lstStyle/>
                    <a:p>
                      <a:pPr algn="ctr"/>
                      <a:r>
                        <a:rPr kumimoji="0" lang="en-US" sz="1400" kern="1200" dirty="0">
                          <a:solidFill>
                            <a:schemeClr val="accent2">
                              <a:lumMod val="75000"/>
                            </a:schemeClr>
                          </a:solidFill>
                        </a:rPr>
                        <a:t>Cells</a:t>
                      </a:r>
                      <a:r>
                        <a:rPr lang="en-US" sz="1400" dirty="0">
                          <a:solidFill>
                            <a:schemeClr val="accent2">
                              <a:lumMod val="75000"/>
                            </a:schemeClr>
                          </a:solidFill>
                        </a:rPr>
                        <a:t> </a:t>
                      </a:r>
                      <a:r>
                        <a:rPr kumimoji="0" lang="en-US" sz="1400" kern="1200" dirty="0">
                          <a:solidFill>
                            <a:schemeClr val="accent2">
                              <a:lumMod val="75000"/>
                            </a:schemeClr>
                          </a:solidFill>
                        </a:rPr>
                        <a:t>of</a:t>
                      </a:r>
                      <a:r>
                        <a:rPr lang="en-US" sz="1400" dirty="0">
                          <a:solidFill>
                            <a:schemeClr val="accent2">
                              <a:lumMod val="75000"/>
                            </a:schemeClr>
                          </a:solidFill>
                        </a:rPr>
                        <a:t> </a:t>
                      </a:r>
                      <a:r>
                        <a:rPr kumimoji="0" lang="en-US" sz="1400" kern="1200" dirty="0">
                          <a:solidFill>
                            <a:schemeClr val="accent2">
                              <a:lumMod val="75000"/>
                            </a:schemeClr>
                          </a:solidFill>
                        </a:rPr>
                        <a:t>origin</a:t>
                      </a:r>
                      <a:endParaRPr lang="en-US" sz="1400" dirty="0">
                        <a:solidFill>
                          <a:schemeClr val="accent2">
                            <a:lumMod val="75000"/>
                          </a:schemeClr>
                        </a:solidFill>
                      </a:endParaRPr>
                    </a:p>
                  </a:txBody>
                  <a:tcPr anchor="ctr">
                    <a:solidFill>
                      <a:schemeClr val="bg1"/>
                    </a:solidFill>
                  </a:tcPr>
                </a:tc>
                <a:tc>
                  <a:txBody>
                    <a:bodyPr/>
                    <a:lstStyle/>
                    <a:p>
                      <a:pPr marL="12700" indent="0" algn="l">
                        <a:lnSpc>
                          <a:spcPct val="100000"/>
                        </a:lnSpc>
                        <a:buNone/>
                        <a:tabLst>
                          <a:tab pos="171450" algn="l"/>
                        </a:tabLst>
                      </a:pPr>
                      <a:r>
                        <a:rPr lang="en-US" sz="1400" dirty="0" err="1"/>
                        <a:t>pontine</a:t>
                      </a:r>
                      <a:r>
                        <a:rPr lang="en-US" sz="1400" dirty="0"/>
                        <a:t> </a:t>
                      </a:r>
                      <a:r>
                        <a:rPr lang="en-US" sz="1400" spc="5" dirty="0"/>
                        <a:t>reticular formation </a:t>
                      </a:r>
                      <a:r>
                        <a:rPr lang="en-US" sz="1400" spc="-15" dirty="0"/>
                        <a:t>which </a:t>
                      </a:r>
                      <a:r>
                        <a:rPr lang="en-US" sz="1400" spc="-10" dirty="0"/>
                        <a:t>has high</a:t>
                      </a:r>
                      <a:r>
                        <a:rPr lang="en-US" sz="1400" spc="0" baseline="0" dirty="0"/>
                        <a:t> </a:t>
                      </a:r>
                      <a:r>
                        <a:rPr lang="en-US" sz="1400" spc="-10" dirty="0"/>
                        <a:t>Excitability </a:t>
                      </a:r>
                      <a:r>
                        <a:rPr lang="en-US" sz="1400" spc="-5" dirty="0"/>
                        <a:t>&amp; in </a:t>
                      </a:r>
                      <a:r>
                        <a:rPr lang="en-US" sz="1400" spc="-10" dirty="0"/>
                        <a:t>addition, they receive </a:t>
                      </a:r>
                      <a:r>
                        <a:rPr lang="en-US" sz="1400" spc="-5" dirty="0"/>
                        <a:t>strong </a:t>
                      </a:r>
                      <a:r>
                        <a:rPr lang="en-US" sz="1400" spc="-10" dirty="0"/>
                        <a:t>excitatory </a:t>
                      </a:r>
                      <a:r>
                        <a:rPr lang="en-US" sz="1400" spc="-5" dirty="0"/>
                        <a:t>signals from </a:t>
                      </a:r>
                      <a:r>
                        <a:rPr lang="en-US" sz="1400" spc="-10" dirty="0"/>
                        <a:t>the vestibular </a:t>
                      </a:r>
                      <a:r>
                        <a:rPr lang="en-US" sz="1400" spc="-5" dirty="0"/>
                        <a:t>nuclei.</a:t>
                      </a:r>
                      <a:endParaRPr lang="en-US" sz="1400" spc="5" dirty="0"/>
                    </a:p>
                  </a:txBody>
                  <a:tcPr anchor="ctr">
                    <a:solidFill>
                      <a:schemeClr val="bg1"/>
                    </a:solidFill>
                  </a:tcPr>
                </a:tc>
                <a:tc>
                  <a:txBody>
                    <a:bodyPr/>
                    <a:lstStyle/>
                    <a:p>
                      <a:pPr marL="12700" indent="0" algn="l">
                        <a:lnSpc>
                          <a:spcPct val="100000"/>
                        </a:lnSpc>
                        <a:spcBef>
                          <a:spcPts val="5"/>
                        </a:spcBef>
                        <a:buNone/>
                        <a:tabLst>
                          <a:tab pos="171450" algn="l"/>
                        </a:tabLst>
                      </a:pPr>
                      <a:r>
                        <a:rPr lang="en-US" sz="1400" spc="5" dirty="0"/>
                        <a:t>medullary reticular formation</a:t>
                      </a:r>
                      <a:endParaRPr lang="en-US" sz="1400" dirty="0"/>
                    </a:p>
                  </a:txBody>
                  <a:tcPr anchor="ctr">
                    <a:solidFill>
                      <a:schemeClr val="bg1"/>
                    </a:solidFill>
                  </a:tcPr>
                </a:tc>
                <a:extLst>
                  <a:ext uri="{0D108BD9-81ED-4DB2-BD59-A6C34878D82A}">
                    <a16:rowId xmlns="" xmlns:a16="http://schemas.microsoft.com/office/drawing/2014/main" val="10001"/>
                  </a:ext>
                </a:extLst>
              </a:tr>
              <a:tr h="370840">
                <a:tc>
                  <a:txBody>
                    <a:bodyPr/>
                    <a:lstStyle/>
                    <a:p>
                      <a:pPr algn="ctr"/>
                      <a:r>
                        <a:rPr kumimoji="0" lang="en-US" sz="1400" kern="1200" dirty="0">
                          <a:solidFill>
                            <a:schemeClr val="accent2">
                              <a:lumMod val="75000"/>
                            </a:schemeClr>
                          </a:solidFill>
                        </a:rPr>
                        <a:t>Course</a:t>
                      </a:r>
                      <a:endParaRPr lang="en-US" sz="1400" dirty="0">
                        <a:solidFill>
                          <a:schemeClr val="accent2">
                            <a:lumMod val="75000"/>
                          </a:schemeClr>
                        </a:solidFill>
                      </a:endParaRPr>
                    </a:p>
                  </a:txBody>
                  <a:tcPr anchor="ctr">
                    <a:solidFill>
                      <a:schemeClr val="bg1"/>
                    </a:solidFill>
                  </a:tcPr>
                </a:tc>
                <a:tc>
                  <a:txBody>
                    <a:bodyPr/>
                    <a:lstStyle/>
                    <a:p>
                      <a:pPr marL="12700" lvl="0" indent="0" algn="l">
                        <a:lnSpc>
                          <a:spcPct val="100000"/>
                        </a:lnSpc>
                        <a:buNone/>
                        <a:tabLst>
                          <a:tab pos="171450" algn="l"/>
                        </a:tabLst>
                      </a:pPr>
                      <a:r>
                        <a:rPr lang="en-US" sz="1400" spc="5" dirty="0"/>
                        <a:t>Axons descend in anterior (ventral) white column of spinal cord</a:t>
                      </a:r>
                    </a:p>
                    <a:p>
                      <a:endParaRPr lang="en-US" sz="1400" dirty="0"/>
                    </a:p>
                  </a:txBody>
                  <a:tcPr anchor="ctr">
                    <a:solidFill>
                      <a:schemeClr val="bg1"/>
                    </a:solidFill>
                  </a:tcPr>
                </a:tc>
                <a:tc>
                  <a:txBody>
                    <a:bodyPr/>
                    <a:lstStyle/>
                    <a:p>
                      <a:pPr marL="12700" marR="271145" indent="0" algn="l" defTabSz="914400" rtl="0" eaLnBrk="1" fontAlgn="auto" latinLnBrk="0" hangingPunct="1">
                        <a:lnSpc>
                          <a:spcPts val="2160"/>
                        </a:lnSpc>
                        <a:spcBef>
                          <a:spcPts val="630"/>
                        </a:spcBef>
                        <a:spcAft>
                          <a:spcPts val="0"/>
                        </a:spcAft>
                        <a:buClrTx/>
                        <a:buSzTx/>
                        <a:buFontTx/>
                        <a:buNone/>
                        <a:tabLst/>
                        <a:defRPr/>
                      </a:pPr>
                      <a:r>
                        <a:rPr lang="en-US" sz="1400" spc="5" dirty="0"/>
                        <a:t>Axons descend in </a:t>
                      </a:r>
                      <a:r>
                        <a:rPr lang="en-US" sz="1400" spc="10" dirty="0"/>
                        <a:t>lateral white column of spinal cord on both sides -It receive strong input from</a:t>
                      </a:r>
                      <a:r>
                        <a:rPr lang="en-US" sz="1400" spc="5" baseline="0" dirty="0"/>
                        <a:t>)</a:t>
                      </a:r>
                    </a:p>
                    <a:p>
                      <a:pPr marL="298450" indent="-285750" algn="l">
                        <a:lnSpc>
                          <a:spcPct val="100000"/>
                        </a:lnSpc>
                        <a:buFont typeface="Arial" panose="020B0604020202020204" pitchFamily="34" charset="0"/>
                        <a:buChar char="•"/>
                      </a:pPr>
                      <a:r>
                        <a:rPr lang="en-US" sz="1400" spc="-5" dirty="0"/>
                        <a:t>it  </a:t>
                      </a:r>
                      <a:r>
                        <a:rPr lang="en-US" sz="1400" spc="-10" dirty="0"/>
                        <a:t>receive </a:t>
                      </a:r>
                      <a:r>
                        <a:rPr lang="en-US" sz="1400" spc="-5" dirty="0"/>
                        <a:t>strong </a:t>
                      </a:r>
                      <a:r>
                        <a:rPr lang="en-US" sz="1400" spc="-10" dirty="0"/>
                        <a:t>input </a:t>
                      </a:r>
                      <a:r>
                        <a:rPr lang="en-US" sz="1400" spc="-5" dirty="0"/>
                        <a:t>from: </a:t>
                      </a:r>
                    </a:p>
                    <a:p>
                      <a:pPr marL="355600" indent="-342900" algn="l">
                        <a:lnSpc>
                          <a:spcPct val="100000"/>
                        </a:lnSpc>
                        <a:buAutoNum type="arabicParenBoth"/>
                      </a:pPr>
                      <a:r>
                        <a:rPr lang="en-US" sz="1400" spc="-10" dirty="0">
                          <a:solidFill>
                            <a:schemeClr val="bg2">
                              <a:lumMod val="75000"/>
                            </a:schemeClr>
                          </a:solidFill>
                        </a:rPr>
                        <a:t>the </a:t>
                      </a:r>
                      <a:r>
                        <a:rPr lang="en-US" sz="1400" spc="-10" dirty="0" err="1">
                          <a:solidFill>
                            <a:schemeClr val="bg2">
                              <a:lumMod val="75000"/>
                            </a:schemeClr>
                          </a:solidFill>
                        </a:rPr>
                        <a:t>corticospinal</a:t>
                      </a:r>
                      <a:r>
                        <a:rPr lang="en-US" sz="1400" spc="-10" dirty="0">
                          <a:solidFill>
                            <a:schemeClr val="bg2">
                              <a:lumMod val="75000"/>
                            </a:schemeClr>
                          </a:solidFill>
                        </a:rPr>
                        <a:t> </a:t>
                      </a:r>
                      <a:r>
                        <a:rPr lang="en-US" sz="1400" spc="-10" dirty="0" smtClean="0">
                          <a:solidFill>
                            <a:schemeClr val="bg2">
                              <a:lumMod val="75000"/>
                            </a:schemeClr>
                          </a:solidFill>
                        </a:rPr>
                        <a:t>tract.</a:t>
                      </a:r>
                      <a:endParaRPr lang="en-US" sz="1400" spc="-10" dirty="0">
                        <a:solidFill>
                          <a:schemeClr val="bg2">
                            <a:lumMod val="75000"/>
                          </a:schemeClr>
                        </a:solidFill>
                      </a:endParaRPr>
                    </a:p>
                    <a:p>
                      <a:pPr marL="355600" indent="-342900" algn="l">
                        <a:lnSpc>
                          <a:spcPct val="100000"/>
                        </a:lnSpc>
                        <a:buAutoNum type="arabicParenBoth"/>
                      </a:pPr>
                      <a:r>
                        <a:rPr lang="en-US" sz="1400" spc="-10" dirty="0">
                          <a:solidFill>
                            <a:schemeClr val="bg2">
                              <a:lumMod val="75000"/>
                            </a:schemeClr>
                          </a:solidFill>
                        </a:rPr>
                        <a:t>the </a:t>
                      </a:r>
                      <a:r>
                        <a:rPr lang="en-US" sz="1400" spc="-10" dirty="0" err="1">
                          <a:solidFill>
                            <a:schemeClr val="bg2">
                              <a:lumMod val="75000"/>
                            </a:schemeClr>
                          </a:solidFill>
                        </a:rPr>
                        <a:t>rubrospinal</a:t>
                      </a:r>
                      <a:r>
                        <a:rPr lang="en-US" sz="1400" spc="-10" dirty="0">
                          <a:solidFill>
                            <a:schemeClr val="bg2">
                              <a:lumMod val="75000"/>
                            </a:schemeClr>
                          </a:solidFill>
                        </a:rPr>
                        <a:t> </a:t>
                      </a:r>
                      <a:r>
                        <a:rPr lang="en-US" sz="1400" spc="-5" dirty="0" smtClean="0">
                          <a:solidFill>
                            <a:schemeClr val="bg2">
                              <a:lumMod val="75000"/>
                            </a:schemeClr>
                          </a:solidFill>
                        </a:rPr>
                        <a:t>tract.</a:t>
                      </a:r>
                      <a:endParaRPr lang="en-US" sz="1400" spc="-5" dirty="0">
                        <a:solidFill>
                          <a:schemeClr val="bg2">
                            <a:lumMod val="75000"/>
                          </a:schemeClr>
                        </a:solidFill>
                      </a:endParaRPr>
                    </a:p>
                    <a:p>
                      <a:pPr marL="355600" indent="-342900" algn="l">
                        <a:lnSpc>
                          <a:spcPct val="100000"/>
                        </a:lnSpc>
                        <a:buAutoNum type="arabicParenBoth"/>
                      </a:pPr>
                      <a:r>
                        <a:rPr lang="en-US" sz="1400" spc="-10" dirty="0">
                          <a:solidFill>
                            <a:schemeClr val="bg2">
                              <a:lumMod val="75000"/>
                            </a:schemeClr>
                          </a:solidFill>
                        </a:rPr>
                        <a:t>Other</a:t>
                      </a:r>
                      <a:r>
                        <a:rPr lang="en-US" sz="1400" spc="0" baseline="0" dirty="0">
                          <a:solidFill>
                            <a:schemeClr val="bg2">
                              <a:lumMod val="75000"/>
                            </a:schemeClr>
                          </a:solidFill>
                        </a:rPr>
                        <a:t> </a:t>
                      </a:r>
                      <a:r>
                        <a:rPr lang="en-US" sz="1400" spc="-5" dirty="0">
                          <a:solidFill>
                            <a:schemeClr val="bg2">
                              <a:lumMod val="75000"/>
                            </a:schemeClr>
                          </a:solidFill>
                        </a:rPr>
                        <a:t>Motor </a:t>
                      </a:r>
                      <a:r>
                        <a:rPr lang="en-US" sz="1400" spc="-10" dirty="0" smtClean="0">
                          <a:solidFill>
                            <a:schemeClr val="bg2">
                              <a:lumMod val="75000"/>
                            </a:schemeClr>
                          </a:solidFill>
                        </a:rPr>
                        <a:t>pathways.</a:t>
                      </a:r>
                      <a:endParaRPr lang="en-US" sz="1400" spc="-10" dirty="0">
                        <a:solidFill>
                          <a:schemeClr val="bg2">
                            <a:lumMod val="75000"/>
                          </a:schemeClr>
                        </a:solidFill>
                      </a:endParaRPr>
                    </a:p>
                    <a:p>
                      <a:pPr marL="355600" indent="-342900" algn="l">
                        <a:lnSpc>
                          <a:spcPct val="100000"/>
                        </a:lnSpc>
                        <a:buAutoNum type="arabicParenBoth"/>
                      </a:pPr>
                      <a:endParaRPr lang="en-US" sz="1400" spc="-10" dirty="0">
                        <a:solidFill>
                          <a:schemeClr val="tx1"/>
                        </a:solidFill>
                      </a:endParaRPr>
                    </a:p>
                    <a:p>
                      <a:pPr marL="12700" indent="0" algn="l">
                        <a:lnSpc>
                          <a:spcPct val="100000"/>
                        </a:lnSpc>
                        <a:buNone/>
                      </a:pPr>
                      <a:r>
                        <a:rPr lang="en-US" sz="1400" spc="-10" dirty="0"/>
                        <a:t>These activate the medullary reticular inhibitory system to</a:t>
                      </a:r>
                    </a:p>
                    <a:p>
                      <a:pPr marL="12700" indent="0" algn="l">
                        <a:lnSpc>
                          <a:spcPct val="100000"/>
                        </a:lnSpc>
                        <a:buNone/>
                      </a:pPr>
                      <a:r>
                        <a:rPr lang="en-US" sz="1400" spc="-10" dirty="0"/>
                        <a:t>counterbalance the excitatory signals from the pontine reticular system.</a:t>
                      </a:r>
                    </a:p>
                  </a:txBody>
                  <a:tcPr anchor="ctr">
                    <a:solidFill>
                      <a:schemeClr val="bg1"/>
                    </a:solidFill>
                  </a:tcPr>
                </a:tc>
                <a:extLst>
                  <a:ext uri="{0D108BD9-81ED-4DB2-BD59-A6C34878D82A}">
                    <a16:rowId xmlns="" xmlns:a16="http://schemas.microsoft.com/office/drawing/2014/main" val="10002"/>
                  </a:ext>
                </a:extLst>
              </a:tr>
              <a:tr h="370840">
                <a:tc>
                  <a:txBody>
                    <a:bodyPr/>
                    <a:lstStyle/>
                    <a:p>
                      <a:pPr algn="ctr"/>
                      <a:r>
                        <a:rPr kumimoji="0" lang="en-US" sz="1400" kern="1200" dirty="0">
                          <a:solidFill>
                            <a:schemeClr val="accent2">
                              <a:lumMod val="75000"/>
                            </a:schemeClr>
                          </a:solidFill>
                        </a:rPr>
                        <a:t>Function</a:t>
                      </a:r>
                      <a:endParaRPr lang="en-US" sz="1400" dirty="0">
                        <a:solidFill>
                          <a:schemeClr val="accent2">
                            <a:lumMod val="75000"/>
                          </a:schemeClr>
                        </a:solidFill>
                      </a:endParaRPr>
                    </a:p>
                  </a:txBody>
                  <a:tcPr anchor="ctr">
                    <a:solidFill>
                      <a:schemeClr val="bg1"/>
                    </a:solidFill>
                  </a:tcPr>
                </a:tc>
                <a:tc>
                  <a:txBody>
                    <a:bodyPr/>
                    <a:lstStyle/>
                    <a:p>
                      <a:pPr marL="298450" lvl="0" indent="-285750" algn="l">
                        <a:lnSpc>
                          <a:spcPct val="100000"/>
                        </a:lnSpc>
                        <a:buChar char="•"/>
                        <a:tabLst>
                          <a:tab pos="171450" algn="l"/>
                        </a:tabLst>
                      </a:pPr>
                      <a:r>
                        <a:rPr lang="en-US" sz="1400" spc="5" dirty="0"/>
                        <a:t>Pontine </a:t>
                      </a:r>
                      <a:r>
                        <a:rPr lang="en-US" sz="1400" spc="5" dirty="0" err="1"/>
                        <a:t>reticulospinal</a:t>
                      </a:r>
                      <a:r>
                        <a:rPr lang="en-US" sz="1400" spc="5" dirty="0"/>
                        <a:t> tract </a:t>
                      </a:r>
                      <a:r>
                        <a:rPr lang="en-US" sz="1400" u="sng" spc="10" dirty="0"/>
                        <a:t>increases</a:t>
                      </a:r>
                      <a:r>
                        <a:rPr lang="en-US" sz="1400" spc="10" dirty="0"/>
                        <a:t> </a:t>
                      </a:r>
                      <a:r>
                        <a:rPr lang="en-US" sz="1400" spc="5" dirty="0"/>
                        <a:t>gamma </a:t>
                      </a:r>
                      <a:r>
                        <a:rPr lang="en-US" sz="1400" spc="10" dirty="0"/>
                        <a:t>efferent </a:t>
                      </a:r>
                      <a:r>
                        <a:rPr lang="en-US" sz="1400" spc="5" dirty="0"/>
                        <a:t>activity </a:t>
                      </a:r>
                      <a:r>
                        <a:rPr lang="en-US" sz="1400" dirty="0"/>
                        <a:t>(</a:t>
                      </a:r>
                      <a:r>
                        <a:rPr lang="en-US" sz="1400" spc="10" dirty="0"/>
                        <a:t>excitatory</a:t>
                      </a:r>
                      <a:r>
                        <a:rPr lang="en-US" sz="1400" spc="140" dirty="0"/>
                        <a:t> </a:t>
                      </a:r>
                      <a:r>
                        <a:rPr lang="en-US" sz="1400" spc="5" dirty="0"/>
                        <a:t>to</a:t>
                      </a:r>
                      <a:r>
                        <a:rPr lang="en-US" sz="1400" spc="0" baseline="0" dirty="0"/>
                        <a:t> </a:t>
                      </a:r>
                      <a:r>
                        <a:rPr lang="en-US" sz="1400" spc="5" dirty="0"/>
                        <a:t>Axial </a:t>
                      </a:r>
                      <a:r>
                        <a:rPr lang="en-US" sz="1400" dirty="0"/>
                        <a:t>&amp; </a:t>
                      </a:r>
                      <a:r>
                        <a:rPr lang="en-US" sz="1400" spc="5" dirty="0"/>
                        <a:t>antigravity, extensor muscles of the </a:t>
                      </a:r>
                      <a:r>
                        <a:rPr lang="en-US" sz="1400" dirty="0"/>
                        <a:t>body = </a:t>
                      </a:r>
                      <a:r>
                        <a:rPr lang="en-US" sz="1400" spc="5" dirty="0"/>
                        <a:t>increases muscle tone</a:t>
                      </a:r>
                      <a:r>
                        <a:rPr lang="en-US" sz="1400" dirty="0"/>
                        <a:t>)</a:t>
                      </a:r>
                    </a:p>
                    <a:p>
                      <a:pPr marL="298450" indent="-285750" algn="l">
                        <a:lnSpc>
                          <a:spcPct val="100000"/>
                        </a:lnSpc>
                        <a:buChar char="•"/>
                        <a:tabLst>
                          <a:tab pos="171450" algn="l"/>
                        </a:tabLst>
                      </a:pPr>
                      <a:r>
                        <a:rPr lang="en-US" sz="1400" baseline="0" dirty="0"/>
                        <a:t>It causes powerful </a:t>
                      </a:r>
                      <a:r>
                        <a:rPr lang="en-US" sz="1400" u="sng" baseline="0" dirty="0"/>
                        <a:t>excitation of antigravity muscles.</a:t>
                      </a:r>
                      <a:endParaRPr lang="en-US" sz="1400" u="sng" dirty="0"/>
                    </a:p>
                  </a:txBody>
                  <a:tcPr anchor="ctr">
                    <a:solidFill>
                      <a:schemeClr val="bg1"/>
                    </a:solidFill>
                  </a:tcPr>
                </a:tc>
                <a:tc>
                  <a:txBody>
                    <a:bodyPr/>
                    <a:lstStyle/>
                    <a:p>
                      <a:pPr marL="285750" lvl="0" indent="-285750" algn="l">
                        <a:lnSpc>
                          <a:spcPct val="100000"/>
                        </a:lnSpc>
                        <a:buChar char="•"/>
                        <a:tabLst>
                          <a:tab pos="171450" algn="l"/>
                        </a:tabLst>
                      </a:pPr>
                      <a:r>
                        <a:rPr lang="en-US" sz="1400" spc="5" dirty="0"/>
                        <a:t>Medullary </a:t>
                      </a:r>
                      <a:r>
                        <a:rPr lang="en-US" sz="1400" spc="5" dirty="0" err="1"/>
                        <a:t>reticulospinal</a:t>
                      </a:r>
                      <a:r>
                        <a:rPr lang="en-US" sz="1400" spc="5" dirty="0"/>
                        <a:t> tract, </a:t>
                      </a:r>
                      <a:r>
                        <a:rPr lang="en-US" sz="1400" u="sng" dirty="0"/>
                        <a:t>inhibits</a:t>
                      </a:r>
                      <a:r>
                        <a:rPr lang="en-US" sz="1400" dirty="0"/>
                        <a:t> </a:t>
                      </a:r>
                      <a:r>
                        <a:rPr lang="en-US" sz="1400" spc="5" dirty="0"/>
                        <a:t>gamma </a:t>
                      </a:r>
                      <a:r>
                        <a:rPr lang="en-US" sz="1400" spc="10" dirty="0"/>
                        <a:t>efferent </a:t>
                      </a:r>
                      <a:r>
                        <a:rPr lang="en-US" sz="1400" spc="5" dirty="0"/>
                        <a:t>activity </a:t>
                      </a:r>
                      <a:r>
                        <a:rPr lang="en-US" sz="1400" dirty="0"/>
                        <a:t>(</a:t>
                      </a:r>
                      <a:r>
                        <a:rPr lang="en-US" sz="1400" spc="-10" dirty="0"/>
                        <a:t>transmit inhibitory</a:t>
                      </a:r>
                      <a:r>
                        <a:rPr lang="en-US" sz="1400" spc="0" baseline="0" dirty="0"/>
                        <a:t> </a:t>
                      </a:r>
                      <a:r>
                        <a:rPr lang="en-US" sz="1400" spc="-5" dirty="0"/>
                        <a:t>signals </a:t>
                      </a:r>
                      <a:r>
                        <a:rPr lang="en-US" sz="1400" spc="-10" dirty="0"/>
                        <a:t>to </a:t>
                      </a:r>
                      <a:r>
                        <a:rPr lang="en-US" sz="1400" u="sng" spc="-10" dirty="0"/>
                        <a:t>antigravity</a:t>
                      </a:r>
                      <a:r>
                        <a:rPr lang="en-US" sz="1400" spc="-10" dirty="0"/>
                        <a:t> extensor </a:t>
                      </a:r>
                      <a:r>
                        <a:rPr lang="en-US" sz="1400" spc="-5" dirty="0"/>
                        <a:t>muscles = </a:t>
                      </a:r>
                      <a:r>
                        <a:rPr lang="en-US" sz="1400" spc="10" dirty="0"/>
                        <a:t>decreases </a:t>
                      </a:r>
                      <a:r>
                        <a:rPr lang="en-US" sz="1400" spc="5" dirty="0"/>
                        <a:t>muscle</a:t>
                      </a:r>
                      <a:r>
                        <a:rPr lang="en-US" sz="1400" spc="5" baseline="0" dirty="0"/>
                        <a:t> </a:t>
                      </a:r>
                      <a:r>
                        <a:rPr lang="en-US" sz="1400" spc="5" dirty="0"/>
                        <a:t>tone</a:t>
                      </a:r>
                      <a:r>
                        <a:rPr lang="en-US" sz="1400" dirty="0"/>
                        <a:t>)</a:t>
                      </a:r>
                    </a:p>
                  </a:txBody>
                  <a:tcPr anchor="ctr">
                    <a:solidFill>
                      <a:schemeClr val="bg1"/>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609459" y="5525353"/>
            <a:ext cx="1096994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reticular formation makes up a central core of the brainstem.</a:t>
            </a:r>
          </a:p>
          <a:p>
            <a:pPr marL="285750" indent="-285750">
              <a:buFont typeface="Arial" panose="020B0604020202020204" pitchFamily="34" charset="0"/>
              <a:buChar char="•"/>
            </a:pPr>
            <a:r>
              <a:rPr lang="en-US" sz="1600" dirty="0" smtClean="0"/>
              <a:t>It contains </a:t>
            </a:r>
            <a:r>
              <a:rPr lang="en-US" sz="1600" dirty="0" smtClean="0">
                <a:solidFill>
                  <a:schemeClr val="bg2">
                    <a:lumMod val="75000"/>
                  </a:schemeClr>
                </a:solidFill>
              </a:rPr>
              <a:t>sensory</a:t>
            </a:r>
            <a:r>
              <a:rPr lang="en-US" sz="1600" dirty="0" smtClean="0"/>
              <a:t> &amp; </a:t>
            </a:r>
            <a:r>
              <a:rPr lang="en-US" sz="1600" dirty="0" smtClean="0">
                <a:solidFill>
                  <a:schemeClr val="bg2">
                    <a:lumMod val="75000"/>
                  </a:schemeClr>
                </a:solidFill>
              </a:rPr>
              <a:t>motor</a:t>
            </a:r>
            <a:r>
              <a:rPr lang="en-US" sz="1600" dirty="0" smtClean="0"/>
              <a:t> neuronal groups.</a:t>
            </a:r>
          </a:p>
          <a:p>
            <a:pPr marL="285750" indent="-285750">
              <a:buFont typeface="Arial" panose="020B0604020202020204" pitchFamily="34" charset="0"/>
              <a:buChar char="•"/>
            </a:pPr>
            <a:r>
              <a:rPr lang="en-US" sz="1600" dirty="0">
                <a:solidFill>
                  <a:srgbClr val="FF0000"/>
                </a:solidFill>
              </a:rPr>
              <a:t>Pontine</a:t>
            </a:r>
            <a:r>
              <a:rPr lang="en-US" sz="1600" dirty="0"/>
              <a:t> and </a:t>
            </a:r>
            <a:r>
              <a:rPr lang="en-US" sz="1600" dirty="0">
                <a:solidFill>
                  <a:srgbClr val="FF0000"/>
                </a:solidFill>
              </a:rPr>
              <a:t>medullary</a:t>
            </a:r>
            <a:r>
              <a:rPr lang="en-US" sz="1600" dirty="0"/>
              <a:t> nuclei </a:t>
            </a:r>
            <a:r>
              <a:rPr lang="en-US" sz="1600" dirty="0" smtClean="0"/>
              <a:t>projects to the AHCs of the </a:t>
            </a:r>
            <a:r>
              <a:rPr lang="en-US" sz="1600" dirty="0"/>
              <a:t>spinal cord via </a:t>
            </a:r>
            <a:r>
              <a:rPr lang="en-US" sz="1600" dirty="0" err="1">
                <a:solidFill>
                  <a:srgbClr val="FF0000"/>
                </a:solidFill>
              </a:rPr>
              <a:t>Reticulospinal</a:t>
            </a:r>
            <a:r>
              <a:rPr lang="en-US" sz="1600" dirty="0">
                <a:solidFill>
                  <a:srgbClr val="FF0000"/>
                </a:solidFill>
              </a:rPr>
              <a:t> </a:t>
            </a:r>
            <a:r>
              <a:rPr lang="en-US" sz="1600" dirty="0" smtClean="0">
                <a:solidFill>
                  <a:srgbClr val="FF0000"/>
                </a:solidFill>
              </a:rPr>
              <a:t>Tract. </a:t>
            </a:r>
            <a:endParaRPr lang="en-US" sz="1600" dirty="0">
              <a:solidFill>
                <a:srgbClr val="FF0000"/>
              </a:solidFill>
            </a:endParaRPr>
          </a:p>
        </p:txBody>
      </p:sp>
    </p:spTree>
    <p:extLst>
      <p:ext uri="{BB962C8B-B14F-4D97-AF65-F5344CB8AC3E}">
        <p14:creationId xmlns:p14="http://schemas.microsoft.com/office/powerpoint/2010/main" val="1001395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748" y="63401"/>
            <a:ext cx="5546267" cy="1058720"/>
          </a:xfrm>
          <a:prstGeom prst="rect">
            <a:avLst/>
          </a:prstGeom>
        </p:spPr>
        <p:txBody>
          <a:bodyPr vert="horz" wrap="square" lIns="0" tIns="560801" rIns="0" bIns="0" rtlCol="0" anchor="b" anchorCtr="0">
            <a:spAutoFit/>
          </a:bodyPr>
          <a:lstStyle/>
          <a:p>
            <a:pPr marL="469900"/>
            <a:r>
              <a:rPr lang="en-US" sz="3200" dirty="0"/>
              <a:t>5- </a:t>
            </a:r>
            <a:r>
              <a:rPr sz="3200" dirty="0" err="1"/>
              <a:t>Olivospinal</a:t>
            </a:r>
            <a:r>
              <a:rPr sz="3200" spc="-70" dirty="0"/>
              <a:t> </a:t>
            </a:r>
            <a:r>
              <a:rPr sz="3200" spc="-5" dirty="0"/>
              <a:t>Tract</a:t>
            </a:r>
          </a:p>
        </p:txBody>
      </p:sp>
      <p:sp>
        <p:nvSpPr>
          <p:cNvPr id="6" name="TextBox 5"/>
          <p:cNvSpPr txBox="1"/>
          <p:nvPr/>
        </p:nvSpPr>
        <p:spPr>
          <a:xfrm>
            <a:off x="8877354" y="350100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Rectangle 6"/>
          <p:cNvSpPr/>
          <p:nvPr/>
        </p:nvSpPr>
        <p:spPr>
          <a:xfrm>
            <a:off x="591305" y="3501008"/>
            <a:ext cx="11030937" cy="475175"/>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cs typeface="Comic Sans MS"/>
              </a:rPr>
              <a:t>S</a:t>
            </a:r>
            <a:r>
              <a:rPr lang="en-US" sz="1600" spc="-5" dirty="0">
                <a:solidFill>
                  <a:schemeClr val="tx1"/>
                </a:solidFill>
                <a:cs typeface="Comic Sans MS"/>
              </a:rPr>
              <a:t>econdary </a:t>
            </a:r>
            <a:r>
              <a:rPr lang="en-US" sz="1600" spc="-5" dirty="0" err="1">
                <a:solidFill>
                  <a:schemeClr val="tx1"/>
                </a:solidFill>
                <a:cs typeface="Comic Sans MS"/>
              </a:rPr>
              <a:t>olivocerebellar</a:t>
            </a:r>
            <a:r>
              <a:rPr lang="en-US" sz="1600" spc="-5" dirty="0">
                <a:solidFill>
                  <a:schemeClr val="tx1"/>
                </a:solidFill>
                <a:cs typeface="Comic Sans MS"/>
              </a:rPr>
              <a:t> fibers transmit signals to multiple areas of the cerebellum. </a:t>
            </a:r>
          </a:p>
        </p:txBody>
      </p:sp>
      <p:sp>
        <p:nvSpPr>
          <p:cNvPr id="8" name="Content Placeholder 3"/>
          <p:cNvSpPr>
            <a:spLocks noGrp="1"/>
          </p:cNvSpPr>
          <p:nvPr>
            <p:ph sz="quarter" idx="1"/>
          </p:nvPr>
        </p:nvSpPr>
        <p:spPr>
          <a:xfrm>
            <a:off x="591305" y="1607930"/>
            <a:ext cx="10969943" cy="1372960"/>
          </a:xfrm>
        </p:spPr>
        <p:txBody>
          <a:bodyPr>
            <a:noAutofit/>
          </a:bodyPr>
          <a:lstStyle/>
          <a:p>
            <a:r>
              <a:rPr lang="en-US" sz="1600" b="1" spc="-5" dirty="0">
                <a:solidFill>
                  <a:schemeClr val="accent2">
                    <a:lumMod val="75000"/>
                  </a:schemeClr>
                </a:solidFill>
                <a:cs typeface="Comic Sans MS"/>
              </a:rPr>
              <a:t>Origin:</a:t>
            </a:r>
            <a:r>
              <a:rPr lang="en-US" sz="1600" spc="-5" dirty="0">
                <a:solidFill>
                  <a:schemeClr val="accent2">
                    <a:lumMod val="75000"/>
                  </a:schemeClr>
                </a:solidFill>
                <a:cs typeface="Comic Sans MS"/>
              </a:rPr>
              <a:t> </a:t>
            </a:r>
            <a:r>
              <a:rPr lang="en-US" sz="1600" spc="-5" dirty="0">
                <a:cs typeface="Comic Sans MS"/>
              </a:rPr>
              <a:t>in Inferior </a:t>
            </a:r>
            <a:r>
              <a:rPr lang="en-US" sz="1600" spc="-5" dirty="0" err="1">
                <a:cs typeface="Comic Sans MS"/>
              </a:rPr>
              <a:t>Olivary</a:t>
            </a:r>
            <a:r>
              <a:rPr lang="en-US" sz="1600" spc="-5" dirty="0">
                <a:cs typeface="Comic Sans MS"/>
              </a:rPr>
              <a:t> </a:t>
            </a:r>
            <a:r>
              <a:rPr lang="en-US" sz="1600" dirty="0">
                <a:cs typeface="Comic Sans MS"/>
              </a:rPr>
              <a:t>Nucleus</a:t>
            </a:r>
            <a:r>
              <a:rPr lang="en-US" sz="1600" spc="-65" dirty="0">
                <a:cs typeface="Comic Sans MS"/>
              </a:rPr>
              <a:t> </a:t>
            </a:r>
            <a:r>
              <a:rPr lang="en-US" sz="1600" dirty="0">
                <a:cs typeface="Comic Sans MS"/>
              </a:rPr>
              <a:t>of</a:t>
            </a:r>
            <a:r>
              <a:rPr lang="en-US" sz="1600" spc="-20" dirty="0">
                <a:cs typeface="Comic Sans MS"/>
              </a:rPr>
              <a:t> </a:t>
            </a:r>
            <a:r>
              <a:rPr lang="en-US" sz="1600" spc="-5" dirty="0">
                <a:cs typeface="Comic Sans MS"/>
              </a:rPr>
              <a:t>the </a:t>
            </a:r>
            <a:r>
              <a:rPr lang="en-US" sz="1600" dirty="0">
                <a:cs typeface="Comic Sans MS"/>
              </a:rPr>
              <a:t>medulla is </a:t>
            </a:r>
            <a:r>
              <a:rPr lang="en-US" sz="1600" spc="-5" dirty="0">
                <a:cs typeface="Comic Sans MS"/>
              </a:rPr>
              <a:t>found </a:t>
            </a:r>
            <a:r>
              <a:rPr lang="en-US" sz="1600" dirty="0">
                <a:cs typeface="Comic Sans MS"/>
              </a:rPr>
              <a:t>only in the </a:t>
            </a:r>
            <a:r>
              <a:rPr lang="en-US" sz="1600" spc="-5" dirty="0">
                <a:cs typeface="Comic Sans MS"/>
              </a:rPr>
              <a:t>cervical region </a:t>
            </a:r>
            <a:r>
              <a:rPr lang="en-US" sz="1600" dirty="0">
                <a:cs typeface="Comic Sans MS"/>
              </a:rPr>
              <a:t>of</a:t>
            </a:r>
            <a:r>
              <a:rPr lang="en-US" sz="1600" spc="-130" dirty="0">
                <a:cs typeface="Comic Sans MS"/>
              </a:rPr>
              <a:t> </a:t>
            </a:r>
            <a:r>
              <a:rPr lang="en-US" sz="1600" spc="-5" dirty="0">
                <a:cs typeface="Comic Sans MS"/>
              </a:rPr>
              <a:t>the </a:t>
            </a:r>
            <a:r>
              <a:rPr lang="en-US" sz="1600" dirty="0">
                <a:cs typeface="Comic Sans MS"/>
              </a:rPr>
              <a:t>spinal</a:t>
            </a:r>
            <a:r>
              <a:rPr lang="en-US" sz="1600" spc="-120" dirty="0">
                <a:cs typeface="Comic Sans MS"/>
              </a:rPr>
              <a:t> </a:t>
            </a:r>
            <a:r>
              <a:rPr lang="en-US" sz="1600" spc="-5" dirty="0">
                <a:cs typeface="Comic Sans MS"/>
              </a:rPr>
              <a:t>cord. (supply neck of muscles).</a:t>
            </a:r>
          </a:p>
          <a:p>
            <a:endParaRPr lang="en-US" sz="1600" spc="-5" dirty="0">
              <a:cs typeface="Comic Sans MS"/>
            </a:endParaRPr>
          </a:p>
          <a:p>
            <a:r>
              <a:rPr lang="en-US" sz="1600" b="1" dirty="0">
                <a:solidFill>
                  <a:schemeClr val="accent2">
                    <a:lumMod val="75000"/>
                  </a:schemeClr>
                </a:solidFill>
                <a:cs typeface="Comic Sans MS"/>
              </a:rPr>
              <a:t>Function:</a:t>
            </a:r>
            <a:r>
              <a:rPr lang="en-US" sz="1600" dirty="0">
                <a:cs typeface="Comic Sans MS"/>
              </a:rPr>
              <a:t> </a:t>
            </a:r>
            <a:r>
              <a:rPr lang="en-US" sz="1600" spc="-5" dirty="0">
                <a:cs typeface="Comic Sans MS"/>
              </a:rPr>
              <a:t>is </a:t>
            </a:r>
            <a:r>
              <a:rPr lang="en-US" sz="1600" dirty="0">
                <a:cs typeface="Comic Sans MS"/>
              </a:rPr>
              <a:t>uncertain, </a:t>
            </a:r>
            <a:r>
              <a:rPr lang="en-US" sz="1600" spc="-5" dirty="0">
                <a:cs typeface="Comic Sans MS"/>
              </a:rPr>
              <a:t>but thought to</a:t>
            </a:r>
            <a:r>
              <a:rPr lang="en-US" sz="1600" spc="-120" dirty="0">
                <a:cs typeface="Comic Sans MS"/>
              </a:rPr>
              <a:t> </a:t>
            </a:r>
            <a:r>
              <a:rPr lang="en-US" sz="1600" spc="-5" dirty="0">
                <a:cs typeface="Comic Sans MS"/>
              </a:rPr>
              <a:t>facilitate</a:t>
            </a:r>
            <a:r>
              <a:rPr lang="en-US" sz="1600" dirty="0">
                <a:cs typeface="Comic Sans MS"/>
              </a:rPr>
              <a:t> muscle</a:t>
            </a:r>
            <a:r>
              <a:rPr lang="en-US" sz="1600" spc="-90" dirty="0">
                <a:cs typeface="Comic Sans MS"/>
              </a:rPr>
              <a:t> </a:t>
            </a:r>
            <a:r>
              <a:rPr lang="en-US" sz="1600" spc="-5" dirty="0" smtClean="0">
                <a:cs typeface="Comic Sans MS"/>
              </a:rPr>
              <a:t>tone.</a:t>
            </a:r>
            <a:endParaRPr lang="en-US" sz="1600" spc="-5" dirty="0">
              <a:cs typeface="Comic Sans MS"/>
            </a:endParaRPr>
          </a:p>
        </p:txBody>
      </p:sp>
      <p:sp>
        <p:nvSpPr>
          <p:cNvPr id="3" name="Rectangle 2"/>
          <p:cNvSpPr/>
          <p:nvPr/>
        </p:nvSpPr>
        <p:spPr>
          <a:xfrm>
            <a:off x="621804" y="4520463"/>
            <a:ext cx="10969942" cy="1077218"/>
          </a:xfrm>
          <a:prstGeom prst="rect">
            <a:avLst/>
          </a:prstGeom>
        </p:spPr>
        <p:txBody>
          <a:bodyPr wrap="square">
            <a:spAutoFit/>
          </a:bodyPr>
          <a:lstStyle/>
          <a:p>
            <a:pPr marL="285750" indent="-285750">
              <a:buFont typeface="Arial" panose="020B0604020202020204" pitchFamily="34" charset="0"/>
              <a:buChar char="•"/>
            </a:pPr>
            <a:r>
              <a:rPr lang="en-US" sz="1600" dirty="0" err="1">
                <a:solidFill>
                  <a:srgbClr val="00B050"/>
                </a:solidFill>
              </a:rPr>
              <a:t>Olivospinal</a:t>
            </a:r>
            <a:r>
              <a:rPr lang="en-US" sz="1600" dirty="0">
                <a:solidFill>
                  <a:srgbClr val="00B050"/>
                </a:solidFill>
              </a:rPr>
              <a:t> tract: from </a:t>
            </a:r>
            <a:r>
              <a:rPr lang="en-US" sz="1600" dirty="0" err="1">
                <a:solidFill>
                  <a:srgbClr val="00B050"/>
                </a:solidFill>
              </a:rPr>
              <a:t>olivary</a:t>
            </a:r>
            <a:r>
              <a:rPr lang="en-US" sz="1600" dirty="0">
                <a:solidFill>
                  <a:srgbClr val="00B050"/>
                </a:solidFill>
              </a:rPr>
              <a:t> nucleus, goes anterior and medial in spinal cord’s white matter, ends in cervical segment because it functions in head and neck, we don’t know what exactly is the function.</a:t>
            </a:r>
          </a:p>
          <a:p>
            <a:pPr marL="285750" indent="-285750">
              <a:buFont typeface="Arial" panose="020B0604020202020204" pitchFamily="34" charset="0"/>
              <a:buChar char="•"/>
            </a:pPr>
            <a:endParaRPr lang="en-US" sz="1600" dirty="0">
              <a:solidFill>
                <a:srgbClr val="00B050"/>
              </a:solidFill>
            </a:endParaRPr>
          </a:p>
          <a:p>
            <a:pPr marL="285750" indent="-285750">
              <a:buFont typeface="Arial" panose="020B0604020202020204" pitchFamily="34" charset="0"/>
              <a:buChar char="•"/>
            </a:pPr>
            <a:r>
              <a:rPr lang="en-US" sz="1600" dirty="0">
                <a:solidFill>
                  <a:srgbClr val="00B050"/>
                </a:solidFill>
              </a:rPr>
              <a:t>These send information to cerebral </a:t>
            </a:r>
            <a:r>
              <a:rPr lang="en-US" sz="1600" dirty="0" smtClean="0">
                <a:solidFill>
                  <a:srgbClr val="00B050"/>
                </a:solidFill>
              </a:rPr>
              <a:t>cortex.</a:t>
            </a:r>
            <a:endParaRPr lang="en-US" sz="1600" dirty="0">
              <a:solidFill>
                <a:srgbClr val="00B050"/>
              </a:solidFill>
            </a:endParaRPr>
          </a:p>
        </p:txBody>
      </p:sp>
    </p:spTree>
    <p:extLst>
      <p:ext uri="{BB962C8B-B14F-4D97-AF65-F5344CB8AC3E}">
        <p14:creationId xmlns:p14="http://schemas.microsoft.com/office/powerpoint/2010/main" val="13632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of Motor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5" name="object 2"/>
          <p:cNvSpPr/>
          <p:nvPr/>
        </p:nvSpPr>
        <p:spPr>
          <a:xfrm>
            <a:off x="609478" y="1596291"/>
            <a:ext cx="5844974" cy="4306768"/>
          </a:xfrm>
          <a:prstGeom prst="rect">
            <a:avLst/>
          </a:prstGeom>
          <a:blipFill>
            <a:blip r:embed="rId2" cstate="print"/>
            <a:stretch>
              <a:fillRect/>
            </a:stretch>
          </a:blipFill>
        </p:spPr>
        <p:txBody>
          <a:bodyPr wrap="square" lIns="0" tIns="0" rIns="0" bIns="0" rtlCol="0"/>
          <a:lstStyle/>
          <a:p>
            <a:endParaRPr/>
          </a:p>
        </p:txBody>
      </p:sp>
      <p:sp>
        <p:nvSpPr>
          <p:cNvPr id="6" name="object 2"/>
          <p:cNvSpPr/>
          <p:nvPr/>
        </p:nvSpPr>
        <p:spPr>
          <a:xfrm>
            <a:off x="6958508" y="1578875"/>
            <a:ext cx="4620895" cy="430676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83148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of Motor Tracts</a:t>
            </a: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5" name="object 3"/>
          <p:cNvSpPr/>
          <p:nvPr/>
        </p:nvSpPr>
        <p:spPr>
          <a:xfrm>
            <a:off x="1047699" y="1224653"/>
            <a:ext cx="10093464" cy="5001195"/>
          </a:xfrm>
          <a:prstGeom prst="rect">
            <a:avLst/>
          </a:prstGeom>
          <a:blipFill>
            <a:blip r:embed="rId2" cstate="print"/>
            <a:stretch>
              <a:fillRect/>
            </a:stretch>
          </a:blipFill>
          <a:ln>
            <a:solidFill>
              <a:schemeClr val="accent1"/>
            </a:solidFill>
          </a:ln>
        </p:spPr>
        <p:txBody>
          <a:bodyPr wrap="square" lIns="0" tIns="0" rIns="0" bIns="0" rtlCol="0"/>
          <a:lstStyle/>
          <a:p>
            <a:endParaRPr/>
          </a:p>
        </p:txBody>
      </p:sp>
      <p:sp>
        <p:nvSpPr>
          <p:cNvPr id="6" name="TextBox 5"/>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7896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4" y="7987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a:solidFill>
                  <a:srgbClr val="DDE9EC">
                    <a:lumMod val="75000"/>
                  </a:srgbClr>
                </a:solidFill>
              </a:rPr>
              <a:t>Alshiha</a:t>
            </a:r>
            <a:endParaRPr lang="en-US" sz="1800" dirty="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a:t>
            </a:r>
            <a:r>
              <a:rPr lang="en-US" sz="1800" dirty="0">
                <a:solidFill>
                  <a:srgbClr val="DDE9EC">
                    <a:lumMod val="75000"/>
                  </a:srgbClr>
                </a:solidFill>
              </a:rPr>
              <a:t>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36</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2263174"/>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Rana</a:t>
            </a:r>
            <a:r>
              <a:rPr lang="en-US" sz="1800" dirty="0">
                <a:solidFill>
                  <a:srgbClr val="DDE9EC">
                    <a:lumMod val="75000"/>
                  </a:srgbClr>
                </a:solidFill>
              </a:rPr>
              <a:t> </a:t>
            </a:r>
            <a:r>
              <a:rPr lang="en-US" sz="1800" dirty="0" err="1" smtClean="0">
                <a:solidFill>
                  <a:srgbClr val="DDE9EC">
                    <a:lumMod val="75000"/>
                  </a:srgbClr>
                </a:solidFill>
              </a:rPr>
              <a:t>Barasain</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Lama </a:t>
            </a:r>
            <a:r>
              <a:rPr lang="en-US" sz="1800" dirty="0" err="1" smtClean="0">
                <a:solidFill>
                  <a:srgbClr val="DDE9EC">
                    <a:lumMod val="75000"/>
                  </a:srgbClr>
                </a:solidFill>
              </a:rPr>
              <a:t>AlTamimi</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Munirah</a:t>
            </a:r>
            <a:r>
              <a:rPr lang="en-US" sz="1800" dirty="0">
                <a:solidFill>
                  <a:srgbClr val="DDE9EC">
                    <a:lumMod val="75000"/>
                  </a:srgbClr>
                </a:solidFill>
              </a:rPr>
              <a:t> </a:t>
            </a:r>
            <a:r>
              <a:rPr lang="en-US" sz="1800" dirty="0" err="1">
                <a:solidFill>
                  <a:srgbClr val="DDE9EC">
                    <a:lumMod val="75000"/>
                  </a:srgbClr>
                </a:solidFill>
              </a:rPr>
              <a:t>Aldofyan</a:t>
            </a: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 </a:t>
            </a: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423807" y="3090302"/>
            <a:ext cx="182135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Fouad </a:t>
            </a:r>
            <a:r>
              <a:rPr lang="en-US" sz="1800" dirty="0" err="1">
                <a:solidFill>
                  <a:srgbClr val="DDE9EC">
                    <a:lumMod val="75000"/>
                  </a:srgbClr>
                </a:solidFill>
              </a:rPr>
              <a:t>Faathi</a:t>
            </a:r>
            <a:r>
              <a:rPr lang="en-US" sz="1800" dirty="0">
                <a:solidFill>
                  <a:srgbClr val="DDE9EC">
                    <a:lumMod val="75000"/>
                  </a:srgbClr>
                </a:solidFill>
              </a:rPr>
              <a:t> </a:t>
            </a:r>
          </a:p>
          <a:p>
            <a:pPr fontAlgn="t">
              <a:lnSpc>
                <a:spcPct val="80000"/>
              </a:lnSpc>
              <a:spcBef>
                <a:spcPct val="20000"/>
              </a:spcBef>
            </a:pPr>
            <a:r>
              <a:rPr lang="en-US" sz="1800" dirty="0">
                <a:solidFill>
                  <a:srgbClr val="DDE9EC">
                    <a:lumMod val="75000"/>
                  </a:srgbClr>
                </a:solidFill>
              </a:rPr>
              <a:t> </a:t>
            </a: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a:solidFill>
                  <a:srgbClr val="464653"/>
                </a:solidFill>
              </a:rPr>
              <a:t>Females and Males 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152939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Classification of Descending Motor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8" name="object 51"/>
          <p:cNvSpPr txBox="1"/>
          <p:nvPr/>
        </p:nvSpPr>
        <p:spPr>
          <a:xfrm>
            <a:off x="609459" y="1216913"/>
            <a:ext cx="10969943" cy="492443"/>
          </a:xfrm>
          <a:prstGeom prst="rect">
            <a:avLst/>
          </a:prstGeom>
        </p:spPr>
        <p:txBody>
          <a:bodyPr vert="horz" wrap="square" lIns="0" tIns="0" rIns="0" bIns="0" rtlCol="0">
            <a:spAutoFit/>
          </a:bodyPr>
          <a:lstStyle/>
          <a:p>
            <a:pPr marL="298450" indent="-285750">
              <a:buClr>
                <a:schemeClr val="accent2">
                  <a:lumMod val="75000"/>
                </a:schemeClr>
              </a:buClr>
              <a:buFont typeface=".LucidaGrandeUI" charset="0"/>
              <a:buChar char="▸"/>
              <a:tabLst>
                <a:tab pos="1812289" algn="l"/>
              </a:tabLst>
            </a:pPr>
            <a:r>
              <a:rPr sz="1600" spc="-5" dirty="0">
                <a:cs typeface="Comic Sans MS"/>
              </a:rPr>
              <a:t>The</a:t>
            </a:r>
            <a:r>
              <a:rPr sz="1600" spc="105" dirty="0">
                <a:cs typeface="Comic Sans MS"/>
              </a:rPr>
              <a:t> </a:t>
            </a:r>
            <a:r>
              <a:rPr sz="1600" spc="-5" dirty="0">
                <a:cs typeface="Comic Sans MS"/>
              </a:rPr>
              <a:t>following</a:t>
            </a:r>
            <a:r>
              <a:rPr lang="en-US" sz="1600" spc="-5" dirty="0">
                <a:cs typeface="Comic Sans MS"/>
              </a:rPr>
              <a:t> </a:t>
            </a:r>
            <a:r>
              <a:rPr sz="1600" dirty="0">
                <a:cs typeface="Comic Sans MS"/>
              </a:rPr>
              <a:t>are the </a:t>
            </a:r>
            <a:r>
              <a:rPr sz="1600" spc="-5" dirty="0">
                <a:cs typeface="Comic Sans MS"/>
              </a:rPr>
              <a:t>important </a:t>
            </a:r>
            <a:r>
              <a:rPr sz="1600" dirty="0">
                <a:cs typeface="Comic Sans MS"/>
              </a:rPr>
              <a:t>sets of </a:t>
            </a:r>
            <a:r>
              <a:rPr sz="1600" spc="-5" dirty="0">
                <a:cs typeface="Comic Sans MS"/>
              </a:rPr>
              <a:t>descending motor tracts, </a:t>
            </a:r>
            <a:r>
              <a:rPr sz="1600" spc="260" dirty="0">
                <a:cs typeface="Comic Sans MS"/>
              </a:rPr>
              <a:t> </a:t>
            </a:r>
            <a:r>
              <a:rPr sz="1600" spc="-5" dirty="0">
                <a:cs typeface="Comic Sans MS"/>
              </a:rPr>
              <a:t>named</a:t>
            </a:r>
            <a:r>
              <a:rPr lang="en-US" sz="1600" dirty="0">
                <a:cs typeface="Comic Sans MS"/>
              </a:rPr>
              <a:t> </a:t>
            </a:r>
            <a:r>
              <a:rPr sz="1600" dirty="0">
                <a:cs typeface="Comic Sans MS"/>
              </a:rPr>
              <a:t>according to the origin of their cell </a:t>
            </a:r>
            <a:r>
              <a:rPr sz="1600" spc="-5" dirty="0">
                <a:cs typeface="Comic Sans MS"/>
              </a:rPr>
              <a:t>bodies </a:t>
            </a:r>
            <a:r>
              <a:rPr sz="1600" dirty="0">
                <a:cs typeface="Comic Sans MS"/>
              </a:rPr>
              <a:t>and their </a:t>
            </a:r>
            <a:r>
              <a:rPr sz="1600" spc="-5" dirty="0">
                <a:cs typeface="Comic Sans MS"/>
              </a:rPr>
              <a:t>final</a:t>
            </a:r>
            <a:r>
              <a:rPr sz="1600" spc="-140" dirty="0">
                <a:cs typeface="Comic Sans MS"/>
              </a:rPr>
              <a:t> </a:t>
            </a:r>
            <a:r>
              <a:rPr sz="1600" spc="-5" dirty="0">
                <a:cs typeface="Comic Sans MS"/>
              </a:rPr>
              <a:t>destination:</a:t>
            </a:r>
            <a:endParaRPr sz="1600" dirty="0">
              <a:cs typeface="Comic Sans MS"/>
            </a:endParaRPr>
          </a:p>
        </p:txBody>
      </p:sp>
      <p:sp>
        <p:nvSpPr>
          <p:cNvPr id="6" name="Rounded Rectangle 5"/>
          <p:cNvSpPr/>
          <p:nvPr/>
        </p:nvSpPr>
        <p:spPr>
          <a:xfrm>
            <a:off x="3574132" y="1663138"/>
            <a:ext cx="4247320" cy="576064"/>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dirty="0">
                <a:solidFill>
                  <a:schemeClr val="bg1"/>
                </a:solidFill>
              </a:rPr>
              <a:t>Descending Motor Tracts</a:t>
            </a:r>
          </a:p>
        </p:txBody>
      </p:sp>
      <p:sp>
        <p:nvSpPr>
          <p:cNvPr id="7" name="Rounded Rectangle 6"/>
          <p:cNvSpPr/>
          <p:nvPr/>
        </p:nvSpPr>
        <p:spPr>
          <a:xfrm>
            <a:off x="1589842" y="3704551"/>
            <a:ext cx="3920581" cy="12435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spcBef>
                <a:spcPts val="1200"/>
              </a:spcBef>
              <a:tabLst>
                <a:tab pos="6089650" algn="l"/>
              </a:tabLst>
            </a:pPr>
            <a:r>
              <a:rPr lang="en-US" sz="1400" dirty="0">
                <a:solidFill>
                  <a:schemeClr val="tx1"/>
                </a:solidFill>
                <a:cs typeface="Comic Sans MS"/>
              </a:rPr>
              <a:t>The motor tract which originates from the cerebral cortex and descends to the spinal  cord (the corticospinal tract) passes through the pyramids of the medulla.</a:t>
            </a:r>
          </a:p>
        </p:txBody>
      </p:sp>
      <p:sp>
        <p:nvSpPr>
          <p:cNvPr id="9" name="Rounded Rectangle 8"/>
          <p:cNvSpPr/>
          <p:nvPr/>
        </p:nvSpPr>
        <p:spPr>
          <a:xfrm>
            <a:off x="1589842" y="2957066"/>
            <a:ext cx="3920581"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lgn="ctr"/>
            <a:r>
              <a:rPr lang="en-US" sz="1600" spc="25" dirty="0">
                <a:solidFill>
                  <a:schemeClr val="accent2">
                    <a:lumMod val="75000"/>
                  </a:schemeClr>
                </a:solidFill>
                <a:cs typeface="Times New Roman"/>
              </a:rPr>
              <a:t>Pyramidal tract</a:t>
            </a:r>
          </a:p>
        </p:txBody>
      </p:sp>
      <p:sp>
        <p:nvSpPr>
          <p:cNvPr id="10" name="Bent Arrow 9"/>
          <p:cNvSpPr/>
          <p:nvPr/>
        </p:nvSpPr>
        <p:spPr>
          <a:xfrm rot="5400000">
            <a:off x="7487218" y="2242272"/>
            <a:ext cx="538196"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a:solidFill>
                <a:schemeClr val="tx1"/>
              </a:solidFill>
            </a:endParaRPr>
          </a:p>
        </p:txBody>
      </p:sp>
      <p:sp>
        <p:nvSpPr>
          <p:cNvPr id="11" name="Bent Arrow 10"/>
          <p:cNvSpPr/>
          <p:nvPr/>
        </p:nvSpPr>
        <p:spPr>
          <a:xfrm rot="5400000" flipV="1">
            <a:off x="3377932" y="2239061"/>
            <a:ext cx="538196"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00">
              <a:solidFill>
                <a:schemeClr val="tx1"/>
              </a:solidFill>
            </a:endParaRPr>
          </a:p>
        </p:txBody>
      </p:sp>
      <p:sp>
        <p:nvSpPr>
          <p:cNvPr id="12" name="Rounded Rectangle 11"/>
          <p:cNvSpPr/>
          <p:nvPr/>
        </p:nvSpPr>
        <p:spPr>
          <a:xfrm>
            <a:off x="6119486" y="3704551"/>
            <a:ext cx="3920581" cy="12435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23495"/>
            <a:r>
              <a:rPr lang="en-US" sz="1400" dirty="0">
                <a:solidFill>
                  <a:schemeClr val="tx1"/>
                </a:solidFill>
                <a:cs typeface="Comic Sans MS"/>
              </a:rPr>
              <a:t>The rest of the descending motor pathways which do not travel through the medullary pyramids.</a:t>
            </a:r>
          </a:p>
          <a:p>
            <a:pPr marL="12700" marR="23495"/>
            <a:endParaRPr lang="en-US" sz="1400" dirty="0">
              <a:solidFill>
                <a:schemeClr val="tx1"/>
              </a:solidFill>
              <a:cs typeface="Comic Sans MS"/>
            </a:endParaRPr>
          </a:p>
        </p:txBody>
      </p:sp>
      <p:sp>
        <p:nvSpPr>
          <p:cNvPr id="15" name="Rounded Rectangle 14"/>
          <p:cNvSpPr/>
          <p:nvPr/>
        </p:nvSpPr>
        <p:spPr>
          <a:xfrm>
            <a:off x="6119486" y="2957066"/>
            <a:ext cx="3920581"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algn="ctr"/>
            <a:r>
              <a:rPr lang="en-US" sz="1600" spc="25" dirty="0">
                <a:solidFill>
                  <a:schemeClr val="accent2">
                    <a:lumMod val="75000"/>
                  </a:schemeClr>
                </a:solidFill>
                <a:cs typeface="Times New Roman"/>
              </a:rPr>
              <a:t>Extrapyramidal tract</a:t>
            </a:r>
          </a:p>
        </p:txBody>
      </p:sp>
      <p:sp>
        <p:nvSpPr>
          <p:cNvPr id="16" name="Rounded Rectangle 15"/>
          <p:cNvSpPr/>
          <p:nvPr/>
        </p:nvSpPr>
        <p:spPr>
          <a:xfrm>
            <a:off x="1589842" y="5093291"/>
            <a:ext cx="3920581" cy="11440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solidFill>
                  <a:schemeClr val="bg2">
                    <a:lumMod val="75000"/>
                  </a:schemeClr>
                </a:solidFill>
              </a:rPr>
              <a:t>1) </a:t>
            </a:r>
            <a:r>
              <a:rPr lang="en-US" sz="1400" dirty="0" err="1">
                <a:solidFill>
                  <a:schemeClr val="bg2">
                    <a:lumMod val="75000"/>
                  </a:schemeClr>
                </a:solidFill>
              </a:rPr>
              <a:t>Corticospinal</a:t>
            </a:r>
            <a:r>
              <a:rPr lang="en-US" sz="1400" dirty="0">
                <a:solidFill>
                  <a:schemeClr val="bg2">
                    <a:lumMod val="75000"/>
                  </a:schemeClr>
                </a:solidFill>
              </a:rPr>
              <a:t> (pyramidal)</a:t>
            </a:r>
          </a:p>
          <a:p>
            <a:pPr lvl="0"/>
            <a:r>
              <a:rPr lang="en-US" sz="1400" dirty="0">
                <a:solidFill>
                  <a:schemeClr val="bg2">
                    <a:lumMod val="75000"/>
                  </a:schemeClr>
                </a:solidFill>
              </a:rPr>
              <a:t>2) </a:t>
            </a:r>
            <a:r>
              <a:rPr lang="en-US" sz="1400" dirty="0" err="1">
                <a:solidFill>
                  <a:schemeClr val="bg2">
                    <a:lumMod val="75000"/>
                  </a:schemeClr>
                </a:solidFill>
              </a:rPr>
              <a:t>Corticobulbar</a:t>
            </a:r>
            <a:endParaRPr lang="en-US" sz="1400" dirty="0">
              <a:solidFill>
                <a:schemeClr val="bg2">
                  <a:lumMod val="75000"/>
                </a:schemeClr>
              </a:solidFill>
            </a:endParaRPr>
          </a:p>
        </p:txBody>
      </p:sp>
      <p:sp>
        <p:nvSpPr>
          <p:cNvPr id="17" name="Rounded Rectangle 16"/>
          <p:cNvSpPr/>
          <p:nvPr/>
        </p:nvSpPr>
        <p:spPr>
          <a:xfrm>
            <a:off x="6119486" y="5093291"/>
            <a:ext cx="3920581" cy="11440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23495"/>
            <a:r>
              <a:rPr lang="en-US" sz="1400" dirty="0">
                <a:solidFill>
                  <a:schemeClr val="bg2">
                    <a:lumMod val="75000"/>
                  </a:schemeClr>
                </a:solidFill>
                <a:cs typeface="Comic Sans MS"/>
              </a:rPr>
              <a:t>1) </a:t>
            </a:r>
            <a:r>
              <a:rPr lang="en-US" sz="1400" dirty="0" err="1">
                <a:solidFill>
                  <a:schemeClr val="bg2">
                    <a:lumMod val="75000"/>
                  </a:schemeClr>
                </a:solidFill>
                <a:cs typeface="Comic Sans MS"/>
              </a:rPr>
              <a:t>Rubrospinal</a:t>
            </a:r>
            <a:r>
              <a:rPr lang="en-US" sz="1400" dirty="0">
                <a:solidFill>
                  <a:schemeClr val="bg2">
                    <a:lumMod val="75000"/>
                  </a:schemeClr>
                </a:solidFill>
                <a:cs typeface="Comic Sans MS"/>
              </a:rPr>
              <a:t> tract</a:t>
            </a:r>
          </a:p>
          <a:p>
            <a:pPr marL="12700" marR="23495"/>
            <a:r>
              <a:rPr lang="en-US" sz="1400" dirty="0">
                <a:solidFill>
                  <a:schemeClr val="bg2">
                    <a:lumMod val="75000"/>
                  </a:schemeClr>
                </a:solidFill>
                <a:cs typeface="Comic Sans MS"/>
              </a:rPr>
              <a:t>2) </a:t>
            </a:r>
            <a:r>
              <a:rPr lang="en-US" sz="1400" dirty="0" err="1">
                <a:solidFill>
                  <a:schemeClr val="bg2">
                    <a:lumMod val="75000"/>
                  </a:schemeClr>
                </a:solidFill>
                <a:cs typeface="Comic Sans MS"/>
              </a:rPr>
              <a:t>Vestibulospinal</a:t>
            </a:r>
            <a:r>
              <a:rPr lang="en-US" sz="1400" dirty="0">
                <a:solidFill>
                  <a:schemeClr val="bg2">
                    <a:lumMod val="75000"/>
                  </a:schemeClr>
                </a:solidFill>
                <a:cs typeface="Comic Sans MS"/>
              </a:rPr>
              <a:t> tracts</a:t>
            </a:r>
          </a:p>
          <a:p>
            <a:pPr marL="12700" marR="23495"/>
            <a:r>
              <a:rPr lang="en-US" sz="1400" dirty="0">
                <a:solidFill>
                  <a:schemeClr val="bg2">
                    <a:lumMod val="75000"/>
                  </a:schemeClr>
                </a:solidFill>
                <a:cs typeface="Comic Sans MS"/>
              </a:rPr>
              <a:t>3) </a:t>
            </a:r>
            <a:r>
              <a:rPr lang="en-US" sz="1400" dirty="0" err="1">
                <a:solidFill>
                  <a:schemeClr val="bg2">
                    <a:lumMod val="75000"/>
                  </a:schemeClr>
                </a:solidFill>
                <a:cs typeface="Comic Sans MS"/>
              </a:rPr>
              <a:t>Tectospinal</a:t>
            </a:r>
            <a:r>
              <a:rPr lang="en-US" sz="1400" dirty="0">
                <a:solidFill>
                  <a:schemeClr val="bg2">
                    <a:lumMod val="75000"/>
                  </a:schemeClr>
                </a:solidFill>
                <a:cs typeface="Comic Sans MS"/>
              </a:rPr>
              <a:t> tracts</a:t>
            </a:r>
          </a:p>
          <a:p>
            <a:pPr marL="12700" marR="23495"/>
            <a:r>
              <a:rPr lang="en-US" sz="1400" dirty="0">
                <a:solidFill>
                  <a:schemeClr val="bg2">
                    <a:lumMod val="75000"/>
                  </a:schemeClr>
                </a:solidFill>
                <a:cs typeface="Comic Sans MS"/>
              </a:rPr>
              <a:t>4) </a:t>
            </a:r>
            <a:r>
              <a:rPr lang="en-US" sz="1400" dirty="0" err="1">
                <a:solidFill>
                  <a:schemeClr val="bg2">
                    <a:lumMod val="75000"/>
                  </a:schemeClr>
                </a:solidFill>
                <a:cs typeface="Comic Sans MS"/>
              </a:rPr>
              <a:t>Reticulospinal</a:t>
            </a:r>
            <a:r>
              <a:rPr lang="en-US" sz="1400" dirty="0">
                <a:solidFill>
                  <a:schemeClr val="bg2">
                    <a:lumMod val="75000"/>
                  </a:schemeClr>
                </a:solidFill>
                <a:cs typeface="Comic Sans MS"/>
              </a:rPr>
              <a:t> tract</a:t>
            </a:r>
          </a:p>
          <a:p>
            <a:pPr marL="12700" marR="23495"/>
            <a:r>
              <a:rPr lang="en-US" sz="1400" dirty="0">
                <a:solidFill>
                  <a:schemeClr val="bg2">
                    <a:lumMod val="75000"/>
                  </a:schemeClr>
                </a:solidFill>
                <a:cs typeface="Comic Sans MS"/>
              </a:rPr>
              <a:t>5) </a:t>
            </a:r>
            <a:r>
              <a:rPr lang="en-US" sz="1400" dirty="0" err="1">
                <a:solidFill>
                  <a:schemeClr val="bg2">
                    <a:lumMod val="75000"/>
                  </a:schemeClr>
                </a:solidFill>
                <a:cs typeface="Comic Sans MS"/>
              </a:rPr>
              <a:t>Olivspinal</a:t>
            </a:r>
            <a:r>
              <a:rPr lang="en-US" sz="1400" dirty="0">
                <a:solidFill>
                  <a:schemeClr val="bg2">
                    <a:lumMod val="75000"/>
                  </a:schemeClr>
                </a:solidFill>
                <a:cs typeface="Comic Sans MS"/>
              </a:rPr>
              <a:t> tract </a:t>
            </a:r>
          </a:p>
        </p:txBody>
      </p:sp>
      <p:sp>
        <p:nvSpPr>
          <p:cNvPr id="14" name="TextBox 13"/>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61126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Motor Areas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pSp>
        <p:nvGrpSpPr>
          <p:cNvPr id="9" name="Group 8"/>
          <p:cNvGrpSpPr/>
          <p:nvPr/>
        </p:nvGrpSpPr>
        <p:grpSpPr>
          <a:xfrm rot="16200000">
            <a:off x="174705" y="4740493"/>
            <a:ext cx="1358883" cy="480484"/>
            <a:chOff x="4388389" y="181737"/>
            <a:chExt cx="2203091" cy="427223"/>
          </a:xfrm>
        </p:grpSpPr>
        <p:sp>
          <p:nvSpPr>
            <p:cNvPr id="10" name="Rectangle 9"/>
            <p:cNvSpPr/>
            <p:nvPr/>
          </p:nvSpPr>
          <p:spPr>
            <a:xfrm>
              <a:off x="4388389" y="181737"/>
              <a:ext cx="2203091" cy="427223"/>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4388389" y="181737"/>
              <a:ext cx="2203091" cy="4272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solidFill>
                    <a:schemeClr val="accent2">
                      <a:lumMod val="75000"/>
                    </a:schemeClr>
                  </a:solidFill>
                  <a:latin typeface="+mn-lt"/>
                  <a:ea typeface="+mj-ea"/>
                  <a:cs typeface="+mj-cs"/>
                </a:rPr>
                <a:t>Cells of Origin </a:t>
              </a:r>
            </a:p>
          </p:txBody>
        </p:sp>
      </p:grpSp>
      <p:grpSp>
        <p:nvGrpSpPr>
          <p:cNvPr id="12" name="Group 11"/>
          <p:cNvGrpSpPr/>
          <p:nvPr/>
        </p:nvGrpSpPr>
        <p:grpSpPr>
          <a:xfrm>
            <a:off x="1167113" y="4843345"/>
            <a:ext cx="205969" cy="267653"/>
            <a:chOff x="1027673" y="1148685"/>
            <a:chExt cx="205969" cy="267653"/>
          </a:xfrm>
        </p:grpSpPr>
        <p:sp>
          <p:nvSpPr>
            <p:cNvPr id="13" name="Right Arrow 12"/>
            <p:cNvSpPr/>
            <p:nvPr/>
          </p:nvSpPr>
          <p:spPr>
            <a:xfrm rot="51944">
              <a:off x="1027673" y="1148685"/>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14" name="Right Arrow 4"/>
            <p:cNvSpPr/>
            <p:nvPr/>
          </p:nvSpPr>
          <p:spPr>
            <a:xfrm rot="51944">
              <a:off x="1027677" y="1201749"/>
              <a:ext cx="144178" cy="16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15" name="Rectangle 14"/>
          <p:cNvSpPr/>
          <p:nvPr/>
        </p:nvSpPr>
        <p:spPr>
          <a:xfrm>
            <a:off x="1433458"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a:t>Internal capsule</a:t>
            </a:r>
            <a:endParaRPr lang="en-US" sz="1200" dirty="0"/>
          </a:p>
        </p:txBody>
      </p:sp>
      <p:sp>
        <p:nvSpPr>
          <p:cNvPr id="16" name="Rectangle 15"/>
          <p:cNvSpPr/>
          <p:nvPr/>
        </p:nvSpPr>
        <p:spPr>
          <a:xfrm>
            <a:off x="8832189"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defTabSz="914400">
              <a:defRPr/>
            </a:pPr>
            <a:r>
              <a:rPr lang="en-US" sz="1200" spc="-5">
                <a:cs typeface="Arial"/>
              </a:rPr>
              <a:t>Ant. Horn of spinal cord through a interconnection</a:t>
            </a:r>
            <a:endParaRPr lang="en-US" sz="1200" spc="-5" dirty="0">
              <a:cs typeface="Arial"/>
            </a:endParaRPr>
          </a:p>
        </p:txBody>
      </p:sp>
      <p:sp>
        <p:nvSpPr>
          <p:cNvPr id="17" name="Rectangle 16"/>
          <p:cNvSpPr/>
          <p:nvPr/>
        </p:nvSpPr>
        <p:spPr>
          <a:xfrm>
            <a:off x="2869090"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spc="-5">
                <a:cs typeface="Arial"/>
              </a:rPr>
              <a:t>Cerebral Peduncle</a:t>
            </a:r>
            <a:r>
              <a:rPr lang="en-US" sz="1200" spc="-25">
                <a:cs typeface="Arial"/>
              </a:rPr>
              <a:t> </a:t>
            </a:r>
            <a:r>
              <a:rPr lang="en-US" sz="1200" spc="-5">
                <a:cs typeface="Arial"/>
              </a:rPr>
              <a:t>(midbarain) Pons</a:t>
            </a:r>
            <a:endParaRPr lang="en-US" sz="1200" dirty="0"/>
          </a:p>
        </p:txBody>
      </p:sp>
      <p:sp>
        <p:nvSpPr>
          <p:cNvPr id="18" name="Rectangle 17"/>
          <p:cNvSpPr/>
          <p:nvPr/>
        </p:nvSpPr>
        <p:spPr>
          <a:xfrm>
            <a:off x="4304722"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spc="-5">
                <a:cs typeface="Arial"/>
              </a:rPr>
              <a:t>Medullary</a:t>
            </a:r>
            <a:r>
              <a:rPr lang="en-US" sz="1200" spc="-50">
                <a:cs typeface="Arial"/>
              </a:rPr>
              <a:t>  </a:t>
            </a:r>
            <a:r>
              <a:rPr lang="en-US" sz="1200" spc="-10">
                <a:cs typeface="Arial"/>
              </a:rPr>
              <a:t>Pyramid</a:t>
            </a:r>
            <a:endParaRPr lang="en-US" sz="1200" dirty="0"/>
          </a:p>
        </p:txBody>
      </p:sp>
      <p:sp>
        <p:nvSpPr>
          <p:cNvPr id="19" name="Rectangle 18"/>
          <p:cNvSpPr/>
          <p:nvPr/>
        </p:nvSpPr>
        <p:spPr>
          <a:xfrm>
            <a:off x="5808267"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spc="-10">
                <a:cs typeface="Arial"/>
              </a:rPr>
              <a:t>Pyramidal</a:t>
            </a:r>
            <a:r>
              <a:rPr lang="en-US" sz="1200">
                <a:cs typeface="Arial"/>
              </a:rPr>
              <a:t> </a:t>
            </a:r>
            <a:r>
              <a:rPr lang="en-US" sz="1200" spc="-5">
                <a:cs typeface="Arial"/>
              </a:rPr>
              <a:t>Decussation</a:t>
            </a:r>
            <a:endParaRPr lang="en-US" sz="1200" dirty="0"/>
          </a:p>
        </p:txBody>
      </p:sp>
      <p:sp>
        <p:nvSpPr>
          <p:cNvPr id="20" name="Rectangle 19"/>
          <p:cNvSpPr/>
          <p:nvPr/>
        </p:nvSpPr>
        <p:spPr>
          <a:xfrm>
            <a:off x="7320435"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defTabSz="914400">
              <a:defRPr/>
            </a:pPr>
            <a:r>
              <a:rPr lang="en-US" sz="1200" spc="-5">
                <a:cs typeface="Arial"/>
              </a:rPr>
              <a:t>Lat. Cross &amp; Vent. Uncross White matter in spinal cord</a:t>
            </a:r>
            <a:endParaRPr lang="en-US" sz="1200" spc="-5" dirty="0">
              <a:cs typeface="Arial"/>
            </a:endParaRPr>
          </a:p>
        </p:txBody>
      </p:sp>
      <p:sp>
        <p:nvSpPr>
          <p:cNvPr id="21" name="Rectangle 20"/>
          <p:cNvSpPr/>
          <p:nvPr/>
        </p:nvSpPr>
        <p:spPr>
          <a:xfrm>
            <a:off x="10344357" y="4581128"/>
            <a:ext cx="115212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defTabSz="914400">
              <a:defRPr/>
            </a:pPr>
            <a:r>
              <a:rPr lang="en-US" sz="1200" spc="-5">
                <a:cs typeface="Arial"/>
              </a:rPr>
              <a:t>α motor neuron of opposite side</a:t>
            </a:r>
            <a:endParaRPr lang="en-US" sz="1200" spc="-5" dirty="0">
              <a:cs typeface="Arial"/>
            </a:endParaRPr>
          </a:p>
        </p:txBody>
      </p:sp>
      <p:grpSp>
        <p:nvGrpSpPr>
          <p:cNvPr id="22" name="Group 21"/>
          <p:cNvGrpSpPr/>
          <p:nvPr/>
        </p:nvGrpSpPr>
        <p:grpSpPr>
          <a:xfrm>
            <a:off x="7083343" y="4841804"/>
            <a:ext cx="205969" cy="267653"/>
            <a:chOff x="994192" y="1148078"/>
            <a:chExt cx="205969" cy="267653"/>
          </a:xfrm>
        </p:grpSpPr>
        <p:sp>
          <p:nvSpPr>
            <p:cNvPr id="23" name="Right Arrow 22"/>
            <p:cNvSpPr/>
            <p:nvPr/>
          </p:nvSpPr>
          <p:spPr>
            <a:xfrm rot="51944">
              <a:off x="994192" y="1148078"/>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24" name="Right Arrow 4"/>
            <p:cNvSpPr/>
            <p:nvPr/>
          </p:nvSpPr>
          <p:spPr>
            <a:xfrm rot="51944">
              <a:off x="1027677" y="1201749"/>
              <a:ext cx="144178" cy="16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25" name="Group 24"/>
          <p:cNvGrpSpPr/>
          <p:nvPr/>
        </p:nvGrpSpPr>
        <p:grpSpPr>
          <a:xfrm>
            <a:off x="5538664" y="4841804"/>
            <a:ext cx="205969" cy="267653"/>
            <a:chOff x="1027673" y="1148685"/>
            <a:chExt cx="205969" cy="267653"/>
          </a:xfrm>
        </p:grpSpPr>
        <p:sp>
          <p:nvSpPr>
            <p:cNvPr id="26" name="Right Arrow 25"/>
            <p:cNvSpPr/>
            <p:nvPr/>
          </p:nvSpPr>
          <p:spPr>
            <a:xfrm rot="51944">
              <a:off x="1027673" y="1148685"/>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27" name="Right Arrow 4"/>
            <p:cNvSpPr/>
            <p:nvPr/>
          </p:nvSpPr>
          <p:spPr>
            <a:xfrm rot="51944">
              <a:off x="1027677" y="1201749"/>
              <a:ext cx="144178" cy="16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28" name="Group 27"/>
          <p:cNvGrpSpPr/>
          <p:nvPr/>
        </p:nvGrpSpPr>
        <p:grpSpPr>
          <a:xfrm>
            <a:off x="4079201" y="4896869"/>
            <a:ext cx="205969" cy="267653"/>
            <a:chOff x="1027673" y="1148685"/>
            <a:chExt cx="205969" cy="267653"/>
          </a:xfrm>
        </p:grpSpPr>
        <p:sp>
          <p:nvSpPr>
            <p:cNvPr id="29" name="Right Arrow 28"/>
            <p:cNvSpPr/>
            <p:nvPr/>
          </p:nvSpPr>
          <p:spPr>
            <a:xfrm rot="51944">
              <a:off x="1027673" y="1148685"/>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30" name="Right Arrow 4"/>
            <p:cNvSpPr/>
            <p:nvPr/>
          </p:nvSpPr>
          <p:spPr>
            <a:xfrm rot="51944">
              <a:off x="1027677" y="1201749"/>
              <a:ext cx="144178" cy="16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31" name="Group 30"/>
          <p:cNvGrpSpPr/>
          <p:nvPr/>
        </p:nvGrpSpPr>
        <p:grpSpPr>
          <a:xfrm>
            <a:off x="2643951" y="4895328"/>
            <a:ext cx="205969" cy="267653"/>
            <a:chOff x="1027673" y="1148685"/>
            <a:chExt cx="205969" cy="267653"/>
          </a:xfrm>
        </p:grpSpPr>
        <p:sp>
          <p:nvSpPr>
            <p:cNvPr id="32" name="Right Arrow 31"/>
            <p:cNvSpPr/>
            <p:nvPr/>
          </p:nvSpPr>
          <p:spPr>
            <a:xfrm rot="51944">
              <a:off x="1027673" y="1148685"/>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33" name="Right Arrow 4"/>
            <p:cNvSpPr/>
            <p:nvPr/>
          </p:nvSpPr>
          <p:spPr>
            <a:xfrm rot="51944">
              <a:off x="1027677" y="1201749"/>
              <a:ext cx="144178" cy="160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34" name="Right Arrow 33"/>
          <p:cNvSpPr/>
          <p:nvPr/>
        </p:nvSpPr>
        <p:spPr>
          <a:xfrm rot="51944">
            <a:off x="8551783" y="4894860"/>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35" name="Right Arrow 34"/>
          <p:cNvSpPr/>
          <p:nvPr/>
        </p:nvSpPr>
        <p:spPr>
          <a:xfrm rot="51944">
            <a:off x="10058753" y="4841804"/>
            <a:ext cx="205969" cy="267653"/>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37" name="Rectangle 36"/>
          <p:cNvSpPr/>
          <p:nvPr/>
        </p:nvSpPr>
        <p:spPr>
          <a:xfrm>
            <a:off x="4454051" y="1540260"/>
            <a:ext cx="3096344" cy="43204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Cells of Origin of Pyramidal tract </a:t>
            </a:r>
          </a:p>
        </p:txBody>
      </p:sp>
      <p:cxnSp>
        <p:nvCxnSpPr>
          <p:cNvPr id="38" name="Elbow Connector 37"/>
          <p:cNvCxnSpPr>
            <a:stCxn id="37" idx="2"/>
          </p:cNvCxnSpPr>
          <p:nvPr/>
        </p:nvCxnSpPr>
        <p:spPr>
          <a:xfrm rot="16200000" flipH="1">
            <a:off x="8144461" y="-169930"/>
            <a:ext cx="216024" cy="45005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p:cNvCxnSpPr>
          <p:nvPr/>
        </p:nvCxnSpPr>
        <p:spPr>
          <a:xfrm rot="5400000">
            <a:off x="3679965" y="-133926"/>
            <a:ext cx="216024" cy="44284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573731" y="218833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502723" y="218833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39742" y="218833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54051" y="218833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37627" y="2600084"/>
            <a:ext cx="2088232" cy="1244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u="sng" spc="-5" dirty="0">
                <a:solidFill>
                  <a:schemeClr val="accent4">
                    <a:lumMod val="75000"/>
                  </a:schemeClr>
                </a:solidFill>
                <a:cs typeface="Century Schoolbook"/>
              </a:rPr>
              <a:t>30% </a:t>
            </a:r>
            <a:r>
              <a:rPr lang="en-US" sz="1400" u="sng" spc="-5" dirty="0">
                <a:solidFill>
                  <a:schemeClr val="tx1"/>
                </a:solidFill>
                <a:cs typeface="Century Schoolbook"/>
              </a:rPr>
              <a:t>from: </a:t>
            </a:r>
          </a:p>
          <a:p>
            <a:pPr lvl="0"/>
            <a:r>
              <a:rPr lang="en-US" sz="1400" spc="30" dirty="0">
                <a:solidFill>
                  <a:schemeClr val="tx1"/>
                </a:solidFill>
                <a:cs typeface="Century Schoolbook"/>
              </a:rPr>
              <a:t>Motor area </a:t>
            </a:r>
            <a:r>
              <a:rPr lang="en-US" sz="1400" dirty="0">
                <a:solidFill>
                  <a:schemeClr val="tx1"/>
                </a:solidFill>
                <a:cs typeface="Century Schoolbook"/>
              </a:rPr>
              <a:t>4 </a:t>
            </a:r>
          </a:p>
          <a:p>
            <a:pPr lvl="0"/>
            <a:r>
              <a:rPr lang="en-US" sz="1400" spc="-5" dirty="0">
                <a:solidFill>
                  <a:schemeClr val="tx1"/>
                </a:solidFill>
                <a:cs typeface="Century Schoolbook"/>
              </a:rPr>
              <a:t>(the </a:t>
            </a:r>
            <a:r>
              <a:rPr lang="en-US" sz="1400" spc="-10" dirty="0">
                <a:solidFill>
                  <a:schemeClr val="tx1"/>
                </a:solidFill>
                <a:cs typeface="Century Schoolbook"/>
              </a:rPr>
              <a:t>primary motor </a:t>
            </a:r>
            <a:r>
              <a:rPr lang="en-US" sz="1400" spc="-5" dirty="0">
                <a:solidFill>
                  <a:schemeClr val="tx1"/>
                </a:solidFill>
                <a:cs typeface="Century Schoolbook"/>
              </a:rPr>
              <a:t>area)</a:t>
            </a:r>
          </a:p>
          <a:p>
            <a:pPr lvl="0"/>
            <a:r>
              <a:rPr lang="en-US" sz="1400" spc="-5" dirty="0">
                <a:solidFill>
                  <a:schemeClr val="tx1"/>
                </a:solidFill>
                <a:cs typeface="Century Schoolbook"/>
              </a:rPr>
              <a:t>( M1</a:t>
            </a:r>
            <a:r>
              <a:rPr lang="en-US" sz="1400" spc="-10" dirty="0">
                <a:solidFill>
                  <a:schemeClr val="tx1"/>
                </a:solidFill>
                <a:cs typeface="Century Schoolbook"/>
              </a:rPr>
              <a:t>)</a:t>
            </a:r>
            <a:endParaRPr lang="en-US" sz="1400" dirty="0">
              <a:solidFill>
                <a:schemeClr val="tx1"/>
              </a:solidFill>
            </a:endParaRPr>
          </a:p>
        </p:txBody>
      </p:sp>
      <p:sp>
        <p:nvSpPr>
          <p:cNvPr id="45" name="Rectangle 44"/>
          <p:cNvSpPr/>
          <p:nvPr/>
        </p:nvSpPr>
        <p:spPr>
          <a:xfrm>
            <a:off x="3409935" y="2600084"/>
            <a:ext cx="2088232" cy="1244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u="sng" spc="-5" dirty="0">
                <a:solidFill>
                  <a:schemeClr val="accent4">
                    <a:lumMod val="75000"/>
                  </a:schemeClr>
                </a:solidFill>
                <a:cs typeface="Century Schoolbook"/>
              </a:rPr>
              <a:t>30% </a:t>
            </a:r>
            <a:r>
              <a:rPr lang="en-US" sz="1400" u="sng" spc="-10" dirty="0">
                <a:solidFill>
                  <a:schemeClr val="tx1"/>
                </a:solidFill>
                <a:cs typeface="Century Schoolbook"/>
              </a:rPr>
              <a:t>from:</a:t>
            </a:r>
            <a:endParaRPr lang="en-US" sz="1400" dirty="0">
              <a:solidFill>
                <a:schemeClr val="tx1"/>
              </a:solidFill>
              <a:cs typeface="Century Schoolbook"/>
            </a:endParaRPr>
          </a:p>
          <a:p>
            <a:pPr lvl="0"/>
            <a:r>
              <a:rPr lang="en-US" sz="1400" spc="5" dirty="0">
                <a:solidFill>
                  <a:schemeClr val="tx1"/>
                </a:solidFill>
                <a:cs typeface="Times New Roman"/>
              </a:rPr>
              <a:t>1) Premotor area </a:t>
            </a:r>
            <a:r>
              <a:rPr lang="en-US" sz="1400" dirty="0">
                <a:solidFill>
                  <a:schemeClr val="tx1"/>
                </a:solidFill>
                <a:cs typeface="Times New Roman"/>
              </a:rPr>
              <a:t>(motor association </a:t>
            </a:r>
            <a:r>
              <a:rPr lang="en-US" sz="1400" spc="5" dirty="0">
                <a:solidFill>
                  <a:schemeClr val="tx1"/>
                </a:solidFill>
                <a:cs typeface="Times New Roman"/>
              </a:rPr>
              <a:t>area) </a:t>
            </a:r>
          </a:p>
          <a:p>
            <a:pPr lvl="0"/>
            <a:r>
              <a:rPr lang="en-US" sz="1400" spc="-5" dirty="0">
                <a:solidFill>
                  <a:schemeClr val="tx1"/>
                </a:solidFill>
                <a:cs typeface="Times New Roman"/>
              </a:rPr>
              <a:t>2) Supplementary </a:t>
            </a:r>
            <a:r>
              <a:rPr lang="en-US" sz="1400" dirty="0">
                <a:solidFill>
                  <a:schemeClr val="tx1"/>
                </a:solidFill>
                <a:cs typeface="Times New Roman"/>
              </a:rPr>
              <a:t>cortex</a:t>
            </a:r>
            <a:endParaRPr lang="en-US" sz="1400" dirty="0">
              <a:solidFill>
                <a:schemeClr val="tx1"/>
              </a:solidFill>
            </a:endParaRPr>
          </a:p>
        </p:txBody>
      </p:sp>
      <p:sp>
        <p:nvSpPr>
          <p:cNvPr id="46" name="Rectangle 45"/>
          <p:cNvSpPr/>
          <p:nvPr/>
        </p:nvSpPr>
        <p:spPr>
          <a:xfrm>
            <a:off x="6506279" y="2600084"/>
            <a:ext cx="2088232" cy="1244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u="heavy" spc="-10" dirty="0">
                <a:solidFill>
                  <a:schemeClr val="accent4">
                    <a:lumMod val="75000"/>
                  </a:schemeClr>
                </a:solidFill>
                <a:cs typeface="Century Schoolbook"/>
              </a:rPr>
              <a:t>40% </a:t>
            </a:r>
            <a:r>
              <a:rPr lang="en-US" sz="1400" u="heavy" spc="-10" dirty="0">
                <a:solidFill>
                  <a:schemeClr val="tx1"/>
                </a:solidFill>
                <a:cs typeface="Century Schoolbook"/>
              </a:rPr>
              <a:t>from:</a:t>
            </a:r>
          </a:p>
          <a:p>
            <a:pPr lvl="0"/>
            <a:r>
              <a:rPr lang="en-US" sz="1400" dirty="0">
                <a:solidFill>
                  <a:schemeClr val="tx1"/>
                </a:solidFill>
                <a:cs typeface="Times New Roman"/>
              </a:rPr>
              <a:t> Parietal cortex </a:t>
            </a:r>
          </a:p>
          <a:p>
            <a:pPr lvl="0"/>
            <a:r>
              <a:rPr lang="en-US" sz="1400" dirty="0">
                <a:solidFill>
                  <a:schemeClr val="tx1"/>
                </a:solidFill>
                <a:cs typeface="Times New Roman"/>
              </a:rPr>
              <a:t>(Somatic sensory area  3,1,2) </a:t>
            </a:r>
          </a:p>
          <a:p>
            <a:pPr lvl="0"/>
            <a:r>
              <a:rPr lang="en-US" sz="1400" dirty="0">
                <a:solidFill>
                  <a:schemeClr val="tx1"/>
                </a:solidFill>
                <a:cs typeface="Times New Roman"/>
              </a:rPr>
              <a:t>posterior to the central sulcus.</a:t>
            </a:r>
          </a:p>
        </p:txBody>
      </p:sp>
      <p:sp>
        <p:nvSpPr>
          <p:cNvPr id="47" name="Rectangle 46"/>
          <p:cNvSpPr/>
          <p:nvPr/>
        </p:nvSpPr>
        <p:spPr>
          <a:xfrm>
            <a:off x="9458607" y="2600084"/>
            <a:ext cx="2088232" cy="1244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u="sng" dirty="0">
                <a:solidFill>
                  <a:schemeClr val="accent4">
                    <a:lumMod val="75000"/>
                  </a:schemeClr>
                </a:solidFill>
                <a:cs typeface="Times New Roman"/>
              </a:rPr>
              <a:t>3% </a:t>
            </a:r>
            <a:r>
              <a:rPr lang="en-US" sz="1400" u="sng" dirty="0">
                <a:solidFill>
                  <a:schemeClr val="tx1"/>
                </a:solidFill>
                <a:cs typeface="Times New Roman"/>
              </a:rPr>
              <a:t>from:</a:t>
            </a:r>
          </a:p>
          <a:p>
            <a:pPr lvl="0"/>
            <a:r>
              <a:rPr lang="en-US" sz="1400" dirty="0">
                <a:solidFill>
                  <a:schemeClr val="tx1"/>
                </a:solidFill>
                <a:cs typeface="Times New Roman"/>
              </a:rPr>
              <a:t>large </a:t>
            </a:r>
            <a:r>
              <a:rPr lang="en-US" sz="1400" dirty="0" err="1">
                <a:solidFill>
                  <a:schemeClr val="tx1"/>
                </a:solidFill>
                <a:cs typeface="Times New Roman"/>
              </a:rPr>
              <a:t>myelinated</a:t>
            </a:r>
            <a:r>
              <a:rPr lang="en-US" sz="1400" dirty="0">
                <a:solidFill>
                  <a:schemeClr val="tx1"/>
                </a:solidFill>
                <a:cs typeface="Times New Roman"/>
              </a:rPr>
              <a:t> </a:t>
            </a:r>
            <a:r>
              <a:rPr lang="en-US" sz="1400" dirty="0" err="1">
                <a:solidFill>
                  <a:schemeClr val="tx1"/>
                </a:solidFill>
                <a:cs typeface="Times New Roman"/>
              </a:rPr>
              <a:t>fibres</a:t>
            </a:r>
            <a:r>
              <a:rPr lang="en-US" sz="1400" dirty="0">
                <a:solidFill>
                  <a:schemeClr val="tx1"/>
                </a:solidFill>
                <a:cs typeface="Times New Roman"/>
              </a:rPr>
              <a:t>, derived from the large, highly excitable pyramidal Betz cells of MI. </a:t>
            </a:r>
          </a:p>
        </p:txBody>
      </p:sp>
    </p:spTree>
    <p:extLst>
      <p:ext uri="{BB962C8B-B14F-4D97-AF65-F5344CB8AC3E}">
        <p14:creationId xmlns:p14="http://schemas.microsoft.com/office/powerpoint/2010/main" val="68496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19" name="Title 1"/>
          <p:cNvSpPr txBox="1">
            <a:spLocks/>
          </p:cNvSpPr>
          <p:nvPr/>
        </p:nvSpPr>
        <p:spPr>
          <a:xfrm>
            <a:off x="549796" y="234039"/>
            <a:ext cx="109699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Pyramidal Tract Overview </a:t>
            </a:r>
          </a:p>
        </p:txBody>
      </p:sp>
      <p:graphicFrame>
        <p:nvGraphicFramePr>
          <p:cNvPr id="8" name="Table 7"/>
          <p:cNvGraphicFramePr>
            <a:graphicFrameLocks noGrp="1"/>
          </p:cNvGraphicFramePr>
          <p:nvPr>
            <p:extLst>
              <p:ext uri="{D42A27DB-BD31-4B8C-83A1-F6EECF244321}">
                <p14:modId xmlns:p14="http://schemas.microsoft.com/office/powerpoint/2010/main" val="2239038555"/>
              </p:ext>
            </p:extLst>
          </p:nvPr>
        </p:nvGraphicFramePr>
        <p:xfrm>
          <a:off x="333772" y="1382416"/>
          <a:ext cx="11377264" cy="4846320"/>
        </p:xfrm>
        <a:graphic>
          <a:graphicData uri="http://schemas.openxmlformats.org/drawingml/2006/table">
            <a:tbl>
              <a:tblPr firstRow="1" bandRow="1">
                <a:tableStyleId>{72833802-FEF1-4C79-8D5D-14CF1EAF98D9}</a:tableStyleId>
              </a:tblPr>
              <a:tblGrid>
                <a:gridCol w="3312368">
                  <a:extLst>
                    <a:ext uri="{9D8B030D-6E8A-4147-A177-3AD203B41FA5}">
                      <a16:colId xmlns="" xmlns:a16="http://schemas.microsoft.com/office/drawing/2014/main" val="20000"/>
                    </a:ext>
                  </a:extLst>
                </a:gridCol>
                <a:gridCol w="4254859">
                  <a:extLst>
                    <a:ext uri="{9D8B030D-6E8A-4147-A177-3AD203B41FA5}">
                      <a16:colId xmlns="" xmlns:a16="http://schemas.microsoft.com/office/drawing/2014/main" val="20001"/>
                    </a:ext>
                  </a:extLst>
                </a:gridCol>
                <a:gridCol w="3810037">
                  <a:extLst>
                    <a:ext uri="{9D8B030D-6E8A-4147-A177-3AD203B41FA5}">
                      <a16:colId xmlns="" xmlns:a16="http://schemas.microsoft.com/office/drawing/2014/main" val="20002"/>
                    </a:ext>
                  </a:extLst>
                </a:gridCol>
              </a:tblGrid>
              <a:tr h="161262">
                <a:tc gridSpan="3">
                  <a:txBody>
                    <a:bodyPr/>
                    <a:lstStyle/>
                    <a:p>
                      <a:pPr algn="ctr"/>
                      <a:r>
                        <a:rPr kumimoji="0" lang="en-US" sz="1600" kern="1200" dirty="0"/>
                        <a:t>Motor areas</a:t>
                      </a:r>
                      <a:endParaRPr kumimoji="0" lang="en-US" sz="1600" kern="1200" dirty="0">
                        <a:solidFill>
                          <a:schemeClr val="tx1"/>
                        </a:solidFill>
                        <a:latin typeface="+mn-lt"/>
                        <a:ea typeface="+mn-ea"/>
                        <a:cs typeface="+mn-cs"/>
                      </a:endParaRPr>
                    </a:p>
                  </a:txBody>
                  <a:tcPr>
                    <a:solidFill>
                      <a:schemeClr val="accent2">
                        <a:lumMod val="40000"/>
                        <a:lumOff val="60000"/>
                      </a:schemeClr>
                    </a:solidFill>
                  </a:tcPr>
                </a:tc>
                <a:tc hMerge="1">
                  <a:txBody>
                    <a:bodyPr/>
                    <a:lstStyle/>
                    <a:p>
                      <a:pPr algn="ctr"/>
                      <a:endParaRPr kumimoji="0" lang="en-US" kern="1200" dirty="0">
                        <a:solidFill>
                          <a:schemeClr val="tx1"/>
                        </a:solidFill>
                        <a:latin typeface="+mn-lt"/>
                        <a:ea typeface="+mn-ea"/>
                        <a:cs typeface="+mn-cs"/>
                      </a:endParaRPr>
                    </a:p>
                  </a:txBody>
                  <a:tcPr>
                    <a:solidFill>
                      <a:schemeClr val="accent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kern="120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 xmlns:a16="http://schemas.microsoft.com/office/drawing/2014/main" val="10000"/>
                  </a:ext>
                </a:extLst>
              </a:tr>
              <a:tr h="263883">
                <a:tc>
                  <a:txBody>
                    <a:bodyPr/>
                    <a:lstStyle/>
                    <a:p>
                      <a:pPr algn="ctr"/>
                      <a:r>
                        <a:rPr lang="en-US" sz="1600" dirty="0">
                          <a:solidFill>
                            <a:schemeClr val="accent2">
                              <a:lumMod val="75000"/>
                            </a:schemeClr>
                          </a:solidFill>
                        </a:rPr>
                        <a:t>1- Primary Motor Area (M1) (Area 4)</a:t>
                      </a:r>
                      <a:endParaRPr lang="en-US" sz="1600" dirty="0">
                        <a:ln>
                          <a:solidFill>
                            <a:schemeClr val="tx1">
                              <a:lumMod val="50000"/>
                              <a:lumOff val="50000"/>
                            </a:schemeClr>
                          </a:solidFill>
                        </a:ln>
                        <a:solidFill>
                          <a:schemeClr val="accent2">
                            <a:lumMod val="75000"/>
                          </a:schemeClr>
                        </a:solidFill>
                      </a:endParaRPr>
                    </a:p>
                  </a:txBody>
                  <a:tcPr anchor="ct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tc>
                  <a:txBody>
                    <a:bodyPr/>
                    <a:lstStyle/>
                    <a:p>
                      <a:pPr algn="ctr"/>
                      <a:r>
                        <a:rPr kumimoji="0" lang="en-US" sz="1600" kern="1200" dirty="0">
                          <a:solidFill>
                            <a:schemeClr val="accent2">
                              <a:lumMod val="75000"/>
                            </a:schemeClr>
                          </a:solidFill>
                        </a:rPr>
                        <a:t>2- Premotor area</a:t>
                      </a:r>
                    </a:p>
                    <a:p>
                      <a:pPr algn="ctr"/>
                      <a:r>
                        <a:rPr kumimoji="0" lang="en-US" sz="1600" kern="1200" dirty="0">
                          <a:solidFill>
                            <a:schemeClr val="accent2">
                              <a:lumMod val="75000"/>
                            </a:schemeClr>
                          </a:solidFill>
                          <a:latin typeface="+mn-lt"/>
                          <a:ea typeface="+mn-ea"/>
                          <a:cs typeface="+mn-cs"/>
                        </a:rPr>
                        <a:t>(motor association area)</a:t>
                      </a:r>
                    </a:p>
                  </a:txBody>
                  <a:tcPr anchor="ct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accent2">
                              <a:lumMod val="75000"/>
                            </a:schemeClr>
                          </a:solidFill>
                        </a:rPr>
                        <a:t>3- The Supplementary Motor Area</a:t>
                      </a:r>
                      <a:endParaRPr kumimoji="0" lang="en-US" sz="1600" kern="1200" dirty="0">
                        <a:solidFill>
                          <a:schemeClr val="accent2">
                            <a:lumMod val="75000"/>
                          </a:schemeClr>
                        </a:solidFill>
                        <a:latin typeface="+mn-lt"/>
                        <a:ea typeface="+mn-ea"/>
                        <a:cs typeface="+mn-cs"/>
                      </a:endParaRPr>
                    </a:p>
                  </a:txBody>
                  <a:tcPr anchor="ct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extLst>
                  <a:ext uri="{0D108BD9-81ED-4DB2-BD59-A6C34878D82A}">
                    <a16:rowId xmlns="" xmlns:a16="http://schemas.microsoft.com/office/drawing/2014/main" val="10001"/>
                  </a:ext>
                </a:extLst>
              </a:tr>
              <a:tr h="2491600">
                <a:tc>
                  <a:txBody>
                    <a:bodyPr/>
                    <a:lstStyle/>
                    <a:p>
                      <a:pPr marL="171450" indent="-171450" algn="l">
                        <a:buClr>
                          <a:schemeClr val="accent2">
                            <a:lumMod val="75000"/>
                          </a:schemeClr>
                        </a:buClr>
                        <a:buFont typeface=".LucidaGrandeUI" charset="0"/>
                        <a:buChar char="▸"/>
                      </a:pPr>
                      <a:endParaRPr lang="en-US" sz="1400" dirty="0"/>
                    </a:p>
                    <a:p>
                      <a:pPr marL="171450" indent="-171450" algn="l">
                        <a:buClr>
                          <a:schemeClr val="accent2">
                            <a:lumMod val="75000"/>
                          </a:schemeClr>
                        </a:buClr>
                        <a:buFont typeface=".LucidaGrandeUI" charset="0"/>
                        <a:buChar char="▸"/>
                      </a:pPr>
                      <a:r>
                        <a:rPr lang="en-US" sz="1400" dirty="0"/>
                        <a:t>Occupies the precentral gyrus, and Contains large, highly excitable Betz cells.</a:t>
                      </a:r>
                    </a:p>
                    <a:p>
                      <a:pPr marL="171450" indent="-171450" algn="l">
                        <a:buClr>
                          <a:schemeClr val="accent2">
                            <a:lumMod val="75000"/>
                          </a:schemeClr>
                        </a:buClr>
                        <a:buFont typeface=".LucidaGrandeUI" charset="0"/>
                        <a:buChar char="▸"/>
                      </a:pPr>
                      <a:endParaRPr lang="en-US" sz="1400" dirty="0"/>
                    </a:p>
                    <a:p>
                      <a:pPr marL="0" indent="0" algn="r" rtl="1">
                        <a:buClr>
                          <a:schemeClr val="accent2">
                            <a:lumMod val="75000"/>
                          </a:schemeClr>
                        </a:buClr>
                        <a:buFont typeface=".LucidaGrandeUI" charset="0"/>
                        <a:buNone/>
                      </a:pPr>
                      <a:r>
                        <a:rPr kumimoji="0" lang="ar-SA" sz="1400" b="0" i="0" kern="1200" dirty="0" smtClean="0">
                          <a:solidFill>
                            <a:schemeClr val="bg1">
                              <a:lumMod val="50000"/>
                            </a:schemeClr>
                          </a:solidFill>
                          <a:effectLst/>
                          <a:latin typeface="+mn-lt"/>
                          <a:ea typeface="+mn-ea"/>
                          <a:cs typeface="+mn-cs"/>
                        </a:rPr>
                        <a:t>طلبت بيتزا(</a:t>
                      </a:r>
                      <a:r>
                        <a:rPr kumimoji="0" lang="ar-SA" sz="1400" b="0" i="0" kern="1200" dirty="0" err="1" smtClean="0">
                          <a:solidFill>
                            <a:schemeClr val="bg1">
                              <a:lumMod val="50000"/>
                            </a:schemeClr>
                          </a:solidFill>
                          <a:effectLst/>
                          <a:latin typeface="+mn-lt"/>
                          <a:ea typeface="+mn-ea"/>
                          <a:cs typeface="+mn-cs"/>
                        </a:rPr>
                        <a:t>Betz</a:t>
                      </a:r>
                      <a:r>
                        <a:rPr kumimoji="0" lang="ar-SA" sz="1400" b="0" i="0" kern="1200" dirty="0" smtClean="0">
                          <a:solidFill>
                            <a:schemeClr val="bg1">
                              <a:lumMod val="50000"/>
                            </a:schemeClr>
                          </a:solidFill>
                          <a:effectLst/>
                          <a:latin typeface="+mn-lt"/>
                          <a:ea typeface="+mn-ea"/>
                          <a:cs typeface="+mn-cs"/>
                        </a:rPr>
                        <a:t> </a:t>
                      </a:r>
                      <a:r>
                        <a:rPr kumimoji="0" lang="ar-SA" sz="1400" b="0" i="0" kern="1200" dirty="0" err="1" smtClean="0">
                          <a:solidFill>
                            <a:schemeClr val="bg1">
                              <a:lumMod val="50000"/>
                            </a:schemeClr>
                          </a:solidFill>
                          <a:effectLst/>
                          <a:latin typeface="+mn-lt"/>
                          <a:ea typeface="+mn-ea"/>
                          <a:cs typeface="+mn-cs"/>
                        </a:rPr>
                        <a:t>cells</a:t>
                      </a:r>
                      <a:r>
                        <a:rPr kumimoji="0" lang="ar-SA" sz="1400" b="0" i="0" kern="1200" dirty="0" smtClean="0">
                          <a:solidFill>
                            <a:schemeClr val="bg1">
                              <a:lumMod val="50000"/>
                            </a:schemeClr>
                          </a:solidFill>
                          <a:effectLst/>
                          <a:latin typeface="+mn-lt"/>
                          <a:ea typeface="+mn-ea"/>
                          <a:cs typeface="+mn-cs"/>
                        </a:rPr>
                        <a:t>) كبيرة (</a:t>
                      </a:r>
                      <a:r>
                        <a:rPr kumimoji="0" lang="ar-SA" sz="1400" b="0" i="0" kern="1200" dirty="0" err="1" smtClean="0">
                          <a:solidFill>
                            <a:schemeClr val="bg1">
                              <a:lumMod val="50000"/>
                            </a:schemeClr>
                          </a:solidFill>
                          <a:effectLst/>
                          <a:latin typeface="+mn-lt"/>
                          <a:ea typeface="+mn-ea"/>
                          <a:cs typeface="+mn-cs"/>
                        </a:rPr>
                        <a:t>giant</a:t>
                      </a:r>
                      <a:r>
                        <a:rPr kumimoji="0" lang="ar-SA" sz="1400" b="0" i="0" kern="1200" dirty="0" smtClean="0">
                          <a:solidFill>
                            <a:schemeClr val="bg1">
                              <a:lumMod val="50000"/>
                            </a:schemeClr>
                          </a:solidFill>
                          <a:effectLst/>
                          <a:latin typeface="+mn-lt"/>
                          <a:ea typeface="+mn-ea"/>
                          <a:cs typeface="+mn-cs"/>
                        </a:rPr>
                        <a:t>) وكان التوصيل سريع (</a:t>
                      </a:r>
                      <a:r>
                        <a:rPr kumimoji="0" lang="ar-SA" sz="1400" b="0" i="0" kern="1200" dirty="0" err="1" smtClean="0">
                          <a:solidFill>
                            <a:schemeClr val="bg1">
                              <a:lumMod val="50000"/>
                            </a:schemeClr>
                          </a:solidFill>
                          <a:effectLst/>
                          <a:latin typeface="+mn-lt"/>
                          <a:ea typeface="+mn-ea"/>
                          <a:cs typeface="+mn-cs"/>
                        </a:rPr>
                        <a:t>highly</a:t>
                      </a:r>
                      <a:r>
                        <a:rPr kumimoji="0" lang="ar-SA" sz="1400" b="0" i="0" kern="1200" dirty="0" smtClean="0">
                          <a:solidFill>
                            <a:schemeClr val="bg1">
                              <a:lumMod val="50000"/>
                            </a:schemeClr>
                          </a:solidFill>
                          <a:effectLst/>
                          <a:latin typeface="+mn-lt"/>
                          <a:ea typeface="+mn-ea"/>
                          <a:cs typeface="+mn-cs"/>
                        </a:rPr>
                        <a:t> </a:t>
                      </a:r>
                      <a:r>
                        <a:rPr kumimoji="0" lang="ar-SA" sz="1400" b="0" i="0" kern="1200" dirty="0" err="1" smtClean="0">
                          <a:solidFill>
                            <a:schemeClr val="bg1">
                              <a:lumMod val="50000"/>
                            </a:schemeClr>
                          </a:solidFill>
                          <a:effectLst/>
                          <a:latin typeface="+mn-lt"/>
                          <a:ea typeface="+mn-ea"/>
                          <a:cs typeface="+mn-cs"/>
                        </a:rPr>
                        <a:t>excitable</a:t>
                      </a:r>
                      <a:r>
                        <a:rPr kumimoji="0" lang="ar-SA" sz="1400" b="0" i="0" kern="1200" dirty="0" smtClean="0">
                          <a:solidFill>
                            <a:schemeClr val="bg1">
                              <a:lumMod val="50000"/>
                            </a:schemeClr>
                          </a:solidFill>
                          <a:effectLst/>
                          <a:latin typeface="+mn-lt"/>
                          <a:ea typeface="+mn-ea"/>
                          <a:cs typeface="+mn-cs"/>
                        </a:rPr>
                        <a:t>)</a:t>
                      </a:r>
                      <a:r>
                        <a:rPr lang="ar-SA" sz="1400" dirty="0" smtClean="0">
                          <a:solidFill>
                            <a:schemeClr val="bg1">
                              <a:lumMod val="50000"/>
                            </a:schemeClr>
                          </a:solidFill>
                        </a:rPr>
                        <a:t/>
                      </a:r>
                      <a:br>
                        <a:rPr lang="ar-SA" sz="1400" dirty="0" smtClean="0">
                          <a:solidFill>
                            <a:schemeClr val="bg1">
                              <a:lumMod val="50000"/>
                            </a:schemeClr>
                          </a:solidFill>
                        </a:rPr>
                      </a:br>
                      <a:r>
                        <a:rPr kumimoji="0" lang="ar-SA" sz="1400" b="0" i="0" kern="1200" dirty="0" smtClean="0">
                          <a:solidFill>
                            <a:schemeClr val="bg1">
                              <a:lumMod val="50000"/>
                            </a:schemeClr>
                          </a:solidFill>
                          <a:effectLst/>
                          <a:latin typeface="+mn-lt"/>
                          <a:ea typeface="+mn-ea"/>
                          <a:cs typeface="+mn-cs"/>
                        </a:rPr>
                        <a:t>والبيتزا شكلها مثلث قريب من الهرمي (</a:t>
                      </a:r>
                      <a:r>
                        <a:rPr kumimoji="0" lang="ar-SA" sz="1400" b="0" i="0" kern="1200" dirty="0" err="1" smtClean="0">
                          <a:solidFill>
                            <a:schemeClr val="bg1">
                              <a:lumMod val="50000"/>
                            </a:schemeClr>
                          </a:solidFill>
                          <a:effectLst/>
                          <a:latin typeface="+mn-lt"/>
                          <a:ea typeface="+mn-ea"/>
                          <a:cs typeface="+mn-cs"/>
                        </a:rPr>
                        <a:t>pyramidal</a:t>
                      </a:r>
                      <a:r>
                        <a:rPr kumimoji="0" lang="ar-SA" sz="1400" b="0" i="0" kern="1200" dirty="0" smtClean="0">
                          <a:solidFill>
                            <a:schemeClr val="bg1">
                              <a:lumMod val="50000"/>
                            </a:schemeClr>
                          </a:solidFill>
                          <a:effectLst/>
                          <a:latin typeface="+mn-lt"/>
                          <a:ea typeface="+mn-ea"/>
                          <a:cs typeface="+mn-cs"/>
                        </a:rPr>
                        <a:t>)</a:t>
                      </a:r>
                      <a:endParaRPr lang="en-US" sz="1400" dirty="0">
                        <a:solidFill>
                          <a:schemeClr val="bg1">
                            <a:lumMod val="50000"/>
                          </a:schemeClr>
                        </a:solidFill>
                      </a:endParaRPr>
                    </a:p>
                    <a:p>
                      <a:pPr marL="171450" indent="-171450" algn="l">
                        <a:buClr>
                          <a:schemeClr val="accent2">
                            <a:lumMod val="75000"/>
                          </a:schemeClr>
                        </a:buClr>
                        <a:buFont typeface=".LucidaGrandeUI" charset="0"/>
                        <a:buChar char="▸"/>
                      </a:pPr>
                      <a:endParaRPr lang="en-US" sz="1400" dirty="0" smtClean="0"/>
                    </a:p>
                    <a:p>
                      <a:pPr marL="171450" indent="-171450" algn="l">
                        <a:buClr>
                          <a:schemeClr val="accent2">
                            <a:lumMod val="75000"/>
                          </a:schemeClr>
                        </a:buClr>
                        <a:buFont typeface=".LucidaGrandeUI" charset="0"/>
                        <a:buChar char="▸"/>
                      </a:pPr>
                      <a:r>
                        <a:rPr lang="en-US" sz="1400" dirty="0" smtClean="0"/>
                        <a:t>M1 </a:t>
                      </a:r>
                      <a:r>
                        <a:rPr lang="en-US" sz="1400" dirty="0"/>
                        <a:t>of one side controls skeletal muscles of the opposite side of the body.</a:t>
                      </a:r>
                    </a:p>
                    <a:p>
                      <a:pPr marL="171450" indent="-171450" algn="l">
                        <a:buClr>
                          <a:schemeClr val="accent2">
                            <a:lumMod val="75000"/>
                          </a:schemeClr>
                        </a:buClr>
                        <a:buFont typeface=".LucidaGrandeUI" charset="0"/>
                        <a:buChar char="▸"/>
                      </a:pPr>
                      <a:r>
                        <a:rPr lang="en-US" sz="1400" dirty="0"/>
                        <a:t>Area of representation is proportional with the complexity of function done by the muscle. So, muscles of hands and tongue occupy 50% of this area.</a:t>
                      </a:r>
                    </a:p>
                    <a:p>
                      <a:pPr algn="ctr"/>
                      <a:endParaRPr lang="en-US" sz="1400" dirty="0"/>
                    </a:p>
                  </a:txBody>
                  <a:tcP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tc>
                  <a:txBody>
                    <a:bodyPr/>
                    <a:lstStyle/>
                    <a:p>
                      <a:pPr algn="ctr"/>
                      <a:endParaRPr kumimoji="0" lang="en-US" sz="1400" kern="1200" dirty="0">
                        <a:solidFill>
                          <a:schemeClr val="tx1"/>
                        </a:solidFill>
                        <a:latin typeface="+mn-lt"/>
                        <a:ea typeface="+mn-ea"/>
                        <a:cs typeface="+mn-cs"/>
                      </a:endParaRPr>
                    </a:p>
                    <a:p>
                      <a:pPr marL="171450" indent="-171450" algn="l">
                        <a:buClr>
                          <a:schemeClr val="accent2">
                            <a:lumMod val="75000"/>
                          </a:schemeClr>
                        </a:buClr>
                        <a:buFont typeface=".LucidaGrandeUI" charset="0"/>
                        <a:buChar char="▸"/>
                      </a:pPr>
                      <a:r>
                        <a:rPr kumimoji="0" lang="en-US" sz="1400" kern="1200" dirty="0">
                          <a:solidFill>
                            <a:schemeClr val="tx1"/>
                          </a:solidFill>
                          <a:latin typeface="+mn-lt"/>
                          <a:ea typeface="+mn-ea"/>
                          <a:cs typeface="+mn-cs"/>
                        </a:rPr>
                        <a:t>lies in front of the primary motor area &amp; below supplementary motor area. </a:t>
                      </a:r>
                    </a:p>
                    <a:p>
                      <a:pPr marL="171450" indent="-171450" algn="l">
                        <a:buClr>
                          <a:schemeClr val="accent2">
                            <a:lumMod val="75000"/>
                          </a:schemeClr>
                        </a:buClr>
                        <a:buFont typeface=".LucidaGrandeUI" charset="0"/>
                        <a:buChar char="▸"/>
                      </a:pPr>
                      <a:endParaRPr kumimoji="0" lang="en-US" sz="1400" kern="1200" dirty="0">
                        <a:solidFill>
                          <a:schemeClr val="tx1"/>
                        </a:solidFill>
                        <a:latin typeface="+mn-lt"/>
                        <a:ea typeface="+mn-ea"/>
                        <a:cs typeface="+mn-cs"/>
                      </a:endParaRPr>
                    </a:p>
                    <a:p>
                      <a:pPr marL="171450" indent="-171450" algn="l">
                        <a:buClr>
                          <a:schemeClr val="accent2">
                            <a:lumMod val="75000"/>
                          </a:schemeClr>
                        </a:buClr>
                        <a:buFont typeface=".LucidaGrandeUI" charset="0"/>
                        <a:buChar char="▸"/>
                      </a:pPr>
                      <a:r>
                        <a:rPr kumimoji="0" lang="en-US" sz="1400" kern="1200" dirty="0">
                          <a:solidFill>
                            <a:schemeClr val="tx1"/>
                          </a:solidFill>
                          <a:latin typeface="+mn-lt"/>
                          <a:ea typeface="+mn-ea"/>
                          <a:cs typeface="+mn-cs"/>
                        </a:rPr>
                        <a:t>Its stimulation produces complex coordinated movements, such as setting the body in a certain posture to perform a specific task.</a:t>
                      </a:r>
                    </a:p>
                    <a:p>
                      <a:pPr marL="171450" indent="-171450" algn="l">
                        <a:buClr>
                          <a:schemeClr val="accent2">
                            <a:lumMod val="75000"/>
                          </a:schemeClr>
                        </a:buClr>
                        <a:buFont typeface=".LucidaGrandeUI" charset="0"/>
                        <a:buChar char="▸"/>
                      </a:pPr>
                      <a:endParaRPr kumimoji="0" lang="en-US" sz="1400" kern="1200" dirty="0">
                        <a:solidFill>
                          <a:schemeClr val="tx1"/>
                        </a:solidFill>
                        <a:latin typeface="+mn-lt"/>
                        <a:ea typeface="+mn-ea"/>
                        <a:cs typeface="+mn-cs"/>
                      </a:endParaRPr>
                    </a:p>
                    <a:p>
                      <a:pPr marL="171450" indent="-171450" algn="l">
                        <a:buClr>
                          <a:schemeClr val="accent2">
                            <a:lumMod val="75000"/>
                          </a:schemeClr>
                        </a:buClr>
                        <a:buFont typeface=".LucidaGrandeUI" charset="0"/>
                        <a:buChar char="▸"/>
                      </a:pPr>
                      <a:r>
                        <a:rPr kumimoji="0" lang="en-US" sz="1400" kern="1200" dirty="0">
                          <a:solidFill>
                            <a:schemeClr val="tx1"/>
                          </a:solidFill>
                          <a:latin typeface="+mn-lt"/>
                          <a:ea typeface="+mn-ea"/>
                          <a:cs typeface="+mn-cs"/>
                        </a:rPr>
                        <a:t>It works in association with the supplemental motor area, establishing the motor programs necessary for execution of complex movements.</a:t>
                      </a:r>
                    </a:p>
                  </a:txBody>
                  <a:tcP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kumimoji="0" lang="en-US" sz="14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kumimoji="0" lang="en-US" sz="1400" kern="1200" dirty="0">
                          <a:solidFill>
                            <a:schemeClr val="tx1"/>
                          </a:solidFill>
                          <a:latin typeface="+mn-lt"/>
                          <a:ea typeface="+mn-ea"/>
                          <a:cs typeface="+mn-cs"/>
                        </a:rPr>
                        <a:t>located on the lateral side of the brain in front</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of area 4 and above the pre-motor area &amp; extends on medial side of the cerebral</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hemisphere.</a:t>
                      </a: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kumimoji="0" lang="en-US" sz="14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kumimoji="0" lang="en-US" sz="1400" kern="1200" dirty="0">
                          <a:solidFill>
                            <a:schemeClr val="tx1"/>
                          </a:solidFill>
                          <a:latin typeface="+mn-lt"/>
                          <a:ea typeface="+mn-ea"/>
                          <a:cs typeface="+mn-cs"/>
                        </a:rPr>
                        <a:t>Concerned with planning and programming motor sequences.</a:t>
                      </a: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kumimoji="0" lang="en-US" sz="14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kumimoji="0" lang="en-US" sz="1400" kern="1200" dirty="0">
                          <a:solidFill>
                            <a:schemeClr val="tx1"/>
                          </a:solidFill>
                          <a:latin typeface="+mn-lt"/>
                          <a:ea typeface="+mn-ea"/>
                          <a:cs typeface="+mn-cs"/>
                        </a:rPr>
                        <a:t>Stimulation of this area leads to bilateral grasping movements of both hands simultaneously. </a:t>
                      </a: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kumimoji="0" lang="en-US" sz="14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kumimoji="0" lang="en-US" sz="1400" kern="1200" dirty="0">
                          <a:solidFill>
                            <a:schemeClr val="tx1"/>
                          </a:solidFill>
                          <a:latin typeface="+mn-lt"/>
                          <a:ea typeface="+mn-ea"/>
                          <a:cs typeface="+mn-cs"/>
                        </a:rPr>
                        <a:t>This area make motor programs for axial muscles. It provides background adjustment for finer motor control of the arms and the hands by the premotor area and primary motor cortex</a:t>
                      </a:r>
                    </a:p>
                  </a:txBody>
                  <a:tcPr>
                    <a:lnL w="12700" cap="flat" cmpd="sng" algn="ctr">
                      <a:solidFill>
                        <a:srgbClr val="D2DEE7"/>
                      </a:solidFill>
                      <a:prstDash val="solid"/>
                      <a:round/>
                      <a:headEnd type="none" w="med" len="med"/>
                      <a:tailEnd type="none" w="med" len="med"/>
                    </a:lnL>
                    <a:lnR w="12700" cap="flat" cmpd="sng" algn="ctr">
                      <a:solidFill>
                        <a:srgbClr val="D2DEE7"/>
                      </a:solidFill>
                      <a:prstDash val="solid"/>
                      <a:round/>
                      <a:headEnd type="none" w="med" len="med"/>
                      <a:tailEnd type="none" w="med" len="med"/>
                    </a:lnR>
                    <a:solidFill>
                      <a:schemeClr val="bg1"/>
                    </a:solidFill>
                  </a:tcPr>
                </a:tc>
                <a:extLst>
                  <a:ext uri="{0D108BD9-81ED-4DB2-BD59-A6C34878D82A}">
                    <a16:rowId xmlns="" xmlns:a16="http://schemas.microsoft.com/office/drawing/2014/main" val="10002"/>
                  </a:ext>
                </a:extLst>
              </a:tr>
            </a:tbl>
          </a:graphicData>
        </a:graphic>
      </p:graphicFrame>
      <p:sp>
        <p:nvSpPr>
          <p:cNvPr id="58" name="TextBox 57"/>
          <p:cNvSpPr txBox="1"/>
          <p:nvPr/>
        </p:nvSpPr>
        <p:spPr>
          <a:xfrm>
            <a:off x="336913" y="4245064"/>
            <a:ext cx="3309228" cy="1920240"/>
          </a:xfrm>
          <a:prstGeom prst="rect">
            <a:avLst/>
          </a:prstGeom>
          <a:noFill/>
          <a:ln w="19050">
            <a:solidFill>
              <a:schemeClr val="bg2">
                <a:lumMod val="50000"/>
              </a:schemeClr>
            </a:solidFill>
            <a:prstDash val="dash"/>
          </a:ln>
        </p:spPr>
        <p:txBody>
          <a:bodyPr wrap="square" rtlCol="0">
            <a:spAutoFit/>
          </a:bodyPr>
          <a:lstStyle/>
          <a:p>
            <a:endParaRPr lang="en-US" sz="1400" dirty="0"/>
          </a:p>
          <a:p>
            <a:endParaRPr lang="en-US" sz="1400" dirty="0"/>
          </a:p>
        </p:txBody>
      </p:sp>
      <p:sp>
        <p:nvSpPr>
          <p:cNvPr id="57" name="TextBox 56"/>
          <p:cNvSpPr txBox="1"/>
          <p:nvPr/>
        </p:nvSpPr>
        <p:spPr>
          <a:xfrm>
            <a:off x="1773933" y="4245064"/>
            <a:ext cx="1872208" cy="246221"/>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27867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31636" y="3954085"/>
            <a:ext cx="10513168" cy="1200329"/>
          </a:xfrm>
          <a:prstGeom prst="rect">
            <a:avLst/>
          </a:prstGeom>
          <a:solidFill>
            <a:schemeClr val="bg1"/>
          </a:solidFill>
          <a:ln w="3175">
            <a:noFill/>
          </a:ln>
        </p:spPr>
        <p:txBody>
          <a:bodyPr wrap="square">
            <a:spAutoFit/>
          </a:bodyPr>
          <a:lstStyle/>
          <a:p>
            <a:pPr marL="299720" indent="-285750">
              <a:buClr>
                <a:schemeClr val="accent2">
                  <a:lumMod val="75000"/>
                </a:schemeClr>
              </a:buClr>
              <a:buFont typeface=".LucidaGrandeUI" charset="0"/>
              <a:buChar char="▸"/>
            </a:pPr>
            <a:r>
              <a:rPr lang="en-US" sz="1800" dirty="0">
                <a:solidFill>
                  <a:schemeClr val="accent2">
                    <a:lumMod val="75000"/>
                  </a:schemeClr>
                </a:solidFill>
                <a:latin typeface="+mj-lt"/>
                <a:cs typeface="Times New Roman"/>
              </a:rPr>
              <a:t>Function of each column of</a:t>
            </a:r>
            <a:r>
              <a:rPr lang="en-US" sz="1800" spc="-120" dirty="0">
                <a:solidFill>
                  <a:schemeClr val="accent2">
                    <a:lumMod val="75000"/>
                  </a:schemeClr>
                </a:solidFill>
                <a:latin typeface="+mj-lt"/>
                <a:cs typeface="Times New Roman"/>
              </a:rPr>
              <a:t> </a:t>
            </a:r>
            <a:r>
              <a:rPr lang="en-US" sz="1800" spc="-5" dirty="0">
                <a:solidFill>
                  <a:schemeClr val="accent2">
                    <a:lumMod val="75000"/>
                  </a:schemeClr>
                </a:solidFill>
                <a:latin typeface="+mj-lt"/>
                <a:cs typeface="Times New Roman"/>
              </a:rPr>
              <a:t>neurons:</a:t>
            </a:r>
          </a:p>
          <a:p>
            <a:pPr marL="13970"/>
            <a:endParaRPr lang="en-US" sz="1800" spc="-5" dirty="0">
              <a:solidFill>
                <a:schemeClr val="accent2">
                  <a:lumMod val="75000"/>
                </a:schemeClr>
              </a:solidFill>
              <a:cs typeface="Times New Roman"/>
            </a:endParaRPr>
          </a:p>
          <a:p>
            <a:pPr marL="13970"/>
            <a:endParaRPr lang="en-US" sz="1800" spc="-5" dirty="0">
              <a:solidFill>
                <a:schemeClr val="accent2">
                  <a:lumMod val="75000"/>
                </a:schemeClr>
              </a:solidFill>
              <a:cs typeface="Times New Roman"/>
            </a:endParaRPr>
          </a:p>
          <a:p>
            <a:pPr marL="13970"/>
            <a:endParaRPr lang="en-US" sz="1800" dirty="0">
              <a:solidFill>
                <a:schemeClr val="accent2">
                  <a:lumMod val="75000"/>
                </a:schemeClr>
              </a:solidFill>
              <a:cs typeface="Times New Roman"/>
            </a:endParaRPr>
          </a:p>
        </p:txBody>
      </p:sp>
      <p:sp>
        <p:nvSpPr>
          <p:cNvPr id="22" name="Rectangle 21"/>
          <p:cNvSpPr/>
          <p:nvPr/>
        </p:nvSpPr>
        <p:spPr>
          <a:xfrm>
            <a:off x="536592" y="1486109"/>
            <a:ext cx="11161240" cy="1477328"/>
          </a:xfrm>
          <a:prstGeom prst="rect">
            <a:avLst/>
          </a:prstGeom>
          <a:solidFill>
            <a:schemeClr val="bg1"/>
          </a:solidFill>
          <a:ln w="3175">
            <a:noFill/>
          </a:ln>
        </p:spPr>
        <p:txBody>
          <a:bodyPr wrap="square">
            <a:spAutoFit/>
          </a:bodyPr>
          <a:lstStyle/>
          <a:p>
            <a:pPr marL="285750" indent="-285750">
              <a:buClr>
                <a:schemeClr val="accent2">
                  <a:lumMod val="75000"/>
                </a:schemeClr>
              </a:buClr>
              <a:buFont typeface=".LucidaGrandeUI" charset="0"/>
              <a:buChar char="▸"/>
            </a:pPr>
            <a:r>
              <a:rPr lang="en-US" sz="1800" dirty="0">
                <a:latin typeface="+mj-lt"/>
                <a:cs typeface="Times New Roman"/>
              </a:rPr>
              <a:t>Excitation of the spinal cord motor </a:t>
            </a:r>
            <a:r>
              <a:rPr lang="en-US" sz="1800" spc="-5" dirty="0">
                <a:latin typeface="+mj-lt"/>
                <a:cs typeface="Times New Roman"/>
              </a:rPr>
              <a:t>control </a:t>
            </a:r>
            <a:r>
              <a:rPr lang="en-US" sz="1800" spc="-10" dirty="0">
                <a:latin typeface="+mj-lt"/>
                <a:cs typeface="Times New Roman"/>
              </a:rPr>
              <a:t>areas </a:t>
            </a:r>
            <a:r>
              <a:rPr lang="en-US" sz="1800" dirty="0">
                <a:latin typeface="+mj-lt"/>
                <a:cs typeface="Times New Roman"/>
              </a:rPr>
              <a:t>by the primary motor cortex and red</a:t>
            </a:r>
            <a:r>
              <a:rPr lang="en-US" sz="1800" spc="-135" dirty="0">
                <a:latin typeface="+mj-lt"/>
                <a:cs typeface="Times New Roman"/>
              </a:rPr>
              <a:t> </a:t>
            </a:r>
            <a:r>
              <a:rPr lang="en-US" sz="1800" dirty="0">
                <a:latin typeface="+mj-lt"/>
                <a:cs typeface="Times New Roman"/>
              </a:rPr>
              <a:t>nucleus:</a:t>
            </a:r>
          </a:p>
          <a:p>
            <a:pPr algn="ctr"/>
            <a:endParaRPr lang="en-US" sz="1800" dirty="0">
              <a:solidFill>
                <a:srgbClr val="000000"/>
              </a:solidFill>
              <a:cs typeface="Times New Roman"/>
            </a:endParaRPr>
          </a:p>
          <a:p>
            <a:pPr algn="ctr"/>
            <a:endParaRPr lang="en-US" sz="1800" dirty="0">
              <a:solidFill>
                <a:srgbClr val="000000"/>
              </a:solidFill>
              <a:cs typeface="Times New Roman"/>
            </a:endParaRPr>
          </a:p>
          <a:p>
            <a:pPr algn="ctr"/>
            <a:endParaRPr lang="en-US" sz="1800" dirty="0">
              <a:solidFill>
                <a:srgbClr val="000000"/>
              </a:solidFill>
              <a:cs typeface="Times New Roman"/>
            </a:endParaRPr>
          </a:p>
          <a:p>
            <a:pPr algn="ctr"/>
            <a:endParaRPr lang="en-US" sz="1800" dirty="0">
              <a:solidFill>
                <a:srgbClr val="000000"/>
              </a:solidFill>
              <a:cs typeface="Times New Roman"/>
            </a:endParaRPr>
          </a:p>
        </p:txBody>
      </p:sp>
      <p:sp>
        <p:nvSpPr>
          <p:cNvPr id="3" name="object 3"/>
          <p:cNvSpPr/>
          <p:nvPr/>
        </p:nvSpPr>
        <p:spPr>
          <a:xfrm>
            <a:off x="6804597" y="108204"/>
            <a:ext cx="568451" cy="789432"/>
          </a:xfrm>
          <a:prstGeom prst="rect">
            <a:avLst/>
          </a:prstGeom>
          <a:blipFill>
            <a:blip r:embed="rId3" cstate="print"/>
            <a:stretch>
              <a:fillRect/>
            </a:stretch>
          </a:blipFill>
        </p:spPr>
        <p:txBody>
          <a:bodyPr wrap="square" lIns="0" tIns="0" rIns="0" bIns="0" rtlCol="0"/>
          <a:lstStyle/>
          <a:p>
            <a:endParaRPr/>
          </a:p>
        </p:txBody>
      </p:sp>
      <p:sp>
        <p:nvSpPr>
          <p:cNvPr id="8" name="Title 1"/>
          <p:cNvSpPr txBox="1">
            <a:spLocks/>
          </p:cNvSpPr>
          <p:nvPr/>
        </p:nvSpPr>
        <p:spPr>
          <a:xfrm>
            <a:off x="549796" y="234039"/>
            <a:ext cx="109699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Motor Areas: Primary Motor Area 4</a:t>
            </a:r>
          </a:p>
        </p:txBody>
      </p:sp>
      <p:graphicFrame>
        <p:nvGraphicFramePr>
          <p:cNvPr id="18" name="Diagram 17"/>
          <p:cNvGraphicFramePr/>
          <p:nvPr>
            <p:extLst>
              <p:ext uri="{D42A27DB-BD31-4B8C-83A1-F6EECF244321}">
                <p14:modId xmlns:p14="http://schemas.microsoft.com/office/powerpoint/2010/main" val="959901686"/>
              </p:ext>
            </p:extLst>
          </p:nvPr>
        </p:nvGraphicFramePr>
        <p:xfrm>
          <a:off x="333772" y="4269391"/>
          <a:ext cx="11089232" cy="1391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p:cNvGraphicFramePr/>
          <p:nvPr>
            <p:extLst>
              <p:ext uri="{D42A27DB-BD31-4B8C-83A1-F6EECF244321}">
                <p14:modId xmlns:p14="http://schemas.microsoft.com/office/powerpoint/2010/main" val="1170480338"/>
              </p:ext>
            </p:extLst>
          </p:nvPr>
        </p:nvGraphicFramePr>
        <p:xfrm>
          <a:off x="572596" y="1886886"/>
          <a:ext cx="11089232" cy="13918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Slide Number Placeholder 2"/>
          <p:cNvSpPr>
            <a:spLocks noGrp="1"/>
          </p:cNvSpPr>
          <p:nvPr>
            <p:ph type="sldNum" sz="quarter" idx="12"/>
          </p:nvPr>
        </p:nvSpPr>
        <p:spPr>
          <a:xfrm>
            <a:off x="816669" y="6356350"/>
            <a:ext cx="2640913" cy="365760"/>
          </a:xfrm>
        </p:spPr>
        <p:txBody>
          <a:bodyPr/>
          <a:lstStyle/>
          <a:p>
            <a:r>
              <a:rPr lang="en-US" dirty="0" smtClean="0"/>
              <a:t>7</a:t>
            </a:r>
            <a:endParaRPr lang="en-US" dirty="0"/>
          </a:p>
        </p:txBody>
      </p:sp>
    </p:spTree>
    <p:extLst>
      <p:ext uri="{BB962C8B-B14F-4D97-AF65-F5344CB8AC3E}">
        <p14:creationId xmlns:p14="http://schemas.microsoft.com/office/powerpoint/2010/main" val="55318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Motor areas: </a:t>
            </a:r>
            <a:r>
              <a:rPr lang="en-US" sz="3200" dirty="0" smtClean="0"/>
              <a:t>premotor </a:t>
            </a:r>
            <a:r>
              <a:rPr lang="en-US" sz="3200" dirty="0" smtClean="0"/>
              <a:t>area:</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Rectangle 6"/>
          <p:cNvSpPr/>
          <p:nvPr/>
        </p:nvSpPr>
        <p:spPr>
          <a:xfrm>
            <a:off x="3286100" y="1484784"/>
            <a:ext cx="5184576" cy="826771"/>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bg1"/>
                </a:solidFill>
              </a:rPr>
              <a:t>A few highly specialized motor centers have been found in the  premotor areas of the human cerebral cortex:</a:t>
            </a:r>
          </a:p>
        </p:txBody>
      </p:sp>
      <p:cxnSp>
        <p:nvCxnSpPr>
          <p:cNvPr id="8" name="Elbow Connector 7"/>
          <p:cNvCxnSpPr>
            <a:stCxn id="7" idx="2"/>
          </p:cNvCxnSpPr>
          <p:nvPr/>
        </p:nvCxnSpPr>
        <p:spPr>
          <a:xfrm rot="16200000" flipH="1">
            <a:off x="8020626" y="169317"/>
            <a:ext cx="216024" cy="45005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7" idx="2"/>
          </p:cNvCxnSpPr>
          <p:nvPr/>
        </p:nvCxnSpPr>
        <p:spPr>
          <a:xfrm rot="5400000">
            <a:off x="3556130" y="205321"/>
            <a:ext cx="216024" cy="44284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9896" y="2527579"/>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378888" y="2527579"/>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415907" y="2527579"/>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30216" y="2527579"/>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3792" y="2939331"/>
            <a:ext cx="2088232" cy="7568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cs typeface="Comic Sans MS"/>
              </a:rPr>
              <a:t>1- </a:t>
            </a:r>
            <a:r>
              <a:rPr lang="en-US" sz="1600" spc="-5" dirty="0" err="1">
                <a:solidFill>
                  <a:schemeClr val="accent2">
                    <a:lumMod val="75000"/>
                  </a:schemeClr>
                </a:solidFill>
                <a:cs typeface="Comic Sans MS"/>
              </a:rPr>
              <a:t>Broca’s</a:t>
            </a:r>
            <a:r>
              <a:rPr lang="en-US" sz="1600" spc="-5" dirty="0">
                <a:solidFill>
                  <a:schemeClr val="accent2">
                    <a:lumMod val="75000"/>
                  </a:schemeClr>
                </a:solidFill>
                <a:cs typeface="Comic Sans MS"/>
              </a:rPr>
              <a:t> area for speech.</a:t>
            </a:r>
          </a:p>
          <a:p>
            <a:pPr algn="ctr"/>
            <a:r>
              <a:rPr lang="en-US" sz="1600" spc="-5" dirty="0">
                <a:solidFill>
                  <a:schemeClr val="accent2">
                    <a:lumMod val="75000"/>
                  </a:schemeClr>
                </a:solidFill>
                <a:cs typeface="Comic Sans MS"/>
              </a:rPr>
              <a:t>(word formation)</a:t>
            </a:r>
          </a:p>
        </p:txBody>
      </p:sp>
      <p:sp>
        <p:nvSpPr>
          <p:cNvPr id="15" name="Rectangle 14"/>
          <p:cNvSpPr/>
          <p:nvPr/>
        </p:nvSpPr>
        <p:spPr>
          <a:xfrm>
            <a:off x="3286100" y="2939331"/>
            <a:ext cx="2088232" cy="7568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Comic Sans MS"/>
              </a:rPr>
              <a:t>2- The frontal eye movements area</a:t>
            </a:r>
            <a:endParaRPr lang="en-US" sz="1600" dirty="0">
              <a:solidFill>
                <a:schemeClr val="accent2">
                  <a:lumMod val="75000"/>
                </a:schemeClr>
              </a:solidFill>
            </a:endParaRPr>
          </a:p>
        </p:txBody>
      </p:sp>
      <p:sp>
        <p:nvSpPr>
          <p:cNvPr id="16" name="Rectangle 15"/>
          <p:cNvSpPr/>
          <p:nvPr/>
        </p:nvSpPr>
        <p:spPr>
          <a:xfrm>
            <a:off x="6382444" y="2939331"/>
            <a:ext cx="2088232" cy="7568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Comic Sans MS"/>
              </a:rPr>
              <a:t>3- Head rotation area</a:t>
            </a:r>
            <a:endParaRPr lang="en-US" sz="1600" dirty="0">
              <a:solidFill>
                <a:schemeClr val="accent2">
                  <a:lumMod val="75000"/>
                </a:schemeClr>
              </a:solidFill>
              <a:cs typeface="Times New Roman"/>
            </a:endParaRPr>
          </a:p>
        </p:txBody>
      </p:sp>
      <p:sp>
        <p:nvSpPr>
          <p:cNvPr id="17" name="Rectangle 16"/>
          <p:cNvSpPr/>
          <p:nvPr/>
        </p:nvSpPr>
        <p:spPr>
          <a:xfrm>
            <a:off x="9334772" y="2939331"/>
            <a:ext cx="2088232" cy="7568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cs typeface="Comic Sans MS"/>
              </a:rPr>
              <a:t>4- Hand skills area</a:t>
            </a:r>
            <a:endParaRPr lang="en-US" sz="1600" dirty="0">
              <a:solidFill>
                <a:schemeClr val="accent2">
                  <a:lumMod val="75000"/>
                </a:schemeClr>
              </a:solidFill>
            </a:endParaRPr>
          </a:p>
        </p:txBody>
      </p:sp>
      <p:sp>
        <p:nvSpPr>
          <p:cNvPr id="24" name="Rectangle 23"/>
          <p:cNvSpPr/>
          <p:nvPr/>
        </p:nvSpPr>
        <p:spPr>
          <a:xfrm>
            <a:off x="3286100" y="3933056"/>
            <a:ext cx="2088232" cy="19650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spc="-5" dirty="0">
                <a:solidFill>
                  <a:srgbClr val="000000"/>
                </a:solidFill>
                <a:cs typeface="Comic Sans MS"/>
              </a:rPr>
              <a:t>Located above </a:t>
            </a:r>
            <a:r>
              <a:rPr lang="en-US" sz="1400" spc="-5" dirty="0" err="1">
                <a:solidFill>
                  <a:srgbClr val="000000"/>
                </a:solidFill>
                <a:cs typeface="Comic Sans MS"/>
              </a:rPr>
              <a:t>Broca’s</a:t>
            </a:r>
            <a:r>
              <a:rPr lang="en-US" sz="1400" spc="-5" dirty="0">
                <a:solidFill>
                  <a:srgbClr val="000000"/>
                </a:solidFill>
                <a:cs typeface="Comic Sans MS"/>
              </a:rPr>
              <a:t> area in the frontal lobe.</a:t>
            </a:r>
          </a:p>
          <a:p>
            <a:pPr marL="285750" indent="-285750">
              <a:buFont typeface="Arial" panose="020B0604020202020204" pitchFamily="34" charset="0"/>
              <a:buChar char="•"/>
            </a:pPr>
            <a:r>
              <a:rPr lang="en-US" sz="1400" spc="-5" dirty="0">
                <a:solidFill>
                  <a:srgbClr val="000000"/>
                </a:solidFill>
                <a:cs typeface="Comic Sans MS"/>
              </a:rPr>
              <a:t>Controls voluntary movements of the eyes towards different objects in the visual field.</a:t>
            </a:r>
          </a:p>
        </p:txBody>
      </p:sp>
      <p:sp>
        <p:nvSpPr>
          <p:cNvPr id="25" name="Rectangle 24"/>
          <p:cNvSpPr/>
          <p:nvPr/>
        </p:nvSpPr>
        <p:spPr>
          <a:xfrm>
            <a:off x="6382444" y="3933056"/>
            <a:ext cx="2088232" cy="19650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spc="-5" dirty="0">
                <a:solidFill>
                  <a:srgbClr val="000000"/>
                </a:solidFill>
                <a:cs typeface="Comic Sans MS"/>
              </a:rPr>
              <a:t>Located above the eye movement area in the motor cortex.</a:t>
            </a:r>
          </a:p>
          <a:p>
            <a:pPr marL="285750" indent="-285750">
              <a:buFont typeface="Arial" panose="020B0604020202020204" pitchFamily="34" charset="0"/>
              <a:buChar char="•"/>
            </a:pPr>
            <a:r>
              <a:rPr lang="en-US" sz="1400" spc="-5" dirty="0">
                <a:solidFill>
                  <a:srgbClr val="000000"/>
                </a:solidFill>
                <a:cs typeface="Comic Sans MS"/>
              </a:rPr>
              <a:t>Directs the head toward different visual objects.</a:t>
            </a:r>
            <a:br>
              <a:rPr lang="en-US" sz="1400" spc="-5" dirty="0">
                <a:solidFill>
                  <a:srgbClr val="000000"/>
                </a:solidFill>
                <a:cs typeface="Comic Sans MS"/>
              </a:rPr>
            </a:br>
            <a:endParaRPr lang="en-US" sz="1400" spc="-5" dirty="0">
              <a:solidFill>
                <a:srgbClr val="000000"/>
              </a:solidFill>
              <a:cs typeface="Comic Sans MS"/>
            </a:endParaRPr>
          </a:p>
        </p:txBody>
      </p:sp>
    </p:spTree>
    <p:extLst>
      <p:ext uri="{BB962C8B-B14F-4D97-AF65-F5344CB8AC3E}">
        <p14:creationId xmlns:p14="http://schemas.microsoft.com/office/powerpoint/2010/main" val="89724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4322760" y="1916832"/>
            <a:ext cx="3685863" cy="3383280"/>
          </a:xfrm>
          <a:prstGeom prst="rect">
            <a:avLst/>
          </a:prstGeom>
          <a:blipFill>
            <a:blip r:embed="rId3" cstate="print"/>
            <a:srcRect/>
            <a:stretch>
              <a:fillRect l="-10978" t="-2" r="-11510" b="-5405"/>
            </a:stretch>
          </a:blipFill>
          <a:ln>
            <a:solidFill>
              <a:schemeClr val="accent2">
                <a:lumMod val="60000"/>
                <a:lumOff val="40000"/>
              </a:schemeClr>
            </a:solidFill>
          </a:ln>
        </p:spPr>
        <p:txBody>
          <a:bodyPr wrap="square" lIns="0" tIns="0" rIns="0" bIns="0" rtlCol="0"/>
          <a:lstStyle/>
          <a:p>
            <a:endParaRPr/>
          </a:p>
        </p:txBody>
      </p:sp>
      <p:sp>
        <p:nvSpPr>
          <p:cNvPr id="2" name="Title 1"/>
          <p:cNvSpPr>
            <a:spLocks noGrp="1"/>
          </p:cNvSpPr>
          <p:nvPr>
            <p:ph type="title"/>
          </p:nvPr>
        </p:nvSpPr>
        <p:spPr/>
        <p:txBody>
          <a:bodyPr>
            <a:normAutofit/>
          </a:bodyPr>
          <a:lstStyle/>
          <a:p>
            <a:r>
              <a:rPr lang="en-US" sz="3200" dirty="0"/>
              <a:t>Motor Areas</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object 4"/>
          <p:cNvSpPr/>
          <p:nvPr/>
        </p:nvSpPr>
        <p:spPr>
          <a:xfrm>
            <a:off x="609460" y="1916832"/>
            <a:ext cx="3713300" cy="3383280"/>
          </a:xfrm>
          <a:prstGeom prst="rect">
            <a:avLst/>
          </a:prstGeom>
          <a:blipFill>
            <a:blip r:embed="rId4" cstate="print"/>
            <a:stretch>
              <a:fillRect/>
            </a:stretch>
          </a:blipFill>
          <a:ln>
            <a:solidFill>
              <a:schemeClr val="accent2">
                <a:lumMod val="60000"/>
                <a:lumOff val="40000"/>
              </a:schemeClr>
            </a:solidFill>
          </a:ln>
        </p:spPr>
        <p:txBody>
          <a:bodyPr wrap="square" lIns="0" tIns="0" rIns="0" bIns="0" rtlCol="0"/>
          <a:lstStyle/>
          <a:p>
            <a:endParaRPr dirty="0"/>
          </a:p>
        </p:txBody>
      </p:sp>
      <p:sp>
        <p:nvSpPr>
          <p:cNvPr id="7" name="object 5"/>
          <p:cNvSpPr/>
          <p:nvPr/>
        </p:nvSpPr>
        <p:spPr>
          <a:xfrm>
            <a:off x="8008623" y="1917928"/>
            <a:ext cx="3570780" cy="3383280"/>
          </a:xfrm>
          <a:prstGeom prst="rect">
            <a:avLst/>
          </a:prstGeom>
          <a:blipFill>
            <a:blip r:embed="rId5" cstate="print"/>
            <a:srcRect/>
            <a:stretch>
              <a:fillRect l="-18793" r="-14237"/>
            </a:stretch>
          </a:blipFill>
          <a:ln>
            <a:solidFill>
              <a:schemeClr val="accent2">
                <a:lumMod val="60000"/>
                <a:lumOff val="40000"/>
              </a:schemeClr>
            </a:solidFill>
          </a:ln>
        </p:spPr>
        <p:txBody>
          <a:bodyPr wrap="square" lIns="0" tIns="0" rIns="0" bIns="0" rtlCol="0"/>
          <a:lstStyle/>
          <a:p>
            <a:endParaRPr/>
          </a:p>
        </p:txBody>
      </p:sp>
      <p:sp>
        <p:nvSpPr>
          <p:cNvPr id="37" name="TextBox 36"/>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909620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4120</TotalTime>
  <Words>3944</Words>
  <Application>Microsoft Office PowerPoint</Application>
  <PresentationFormat>Custom</PresentationFormat>
  <Paragraphs>487</Paragraphs>
  <Slides>36</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.HiraKakuInterface-W3</vt:lpstr>
      <vt:lpstr>.LucidaGrandeUI</vt:lpstr>
      <vt:lpstr>Agency FB</vt:lpstr>
      <vt:lpstr>Arial</vt:lpstr>
      <vt:lpstr>Arial Black</vt:lpstr>
      <vt:lpstr>ArialMT</vt:lpstr>
      <vt:lpstr>Bookman Old Style</vt:lpstr>
      <vt:lpstr>Calibri</vt:lpstr>
      <vt:lpstr>Century Schoolbook</vt:lpstr>
      <vt:lpstr>Comic Sans MS</vt:lpstr>
      <vt:lpstr>Gill Sans MT</vt:lpstr>
      <vt:lpstr>Gill Sans MT Ext Condensed Bold</vt:lpstr>
      <vt:lpstr>Times New Roman</vt:lpstr>
      <vt:lpstr>Wingdings</vt:lpstr>
      <vt:lpstr>Wingdings 3</vt:lpstr>
      <vt:lpstr>Origin</vt:lpstr>
      <vt:lpstr>PowerPoint Presentation</vt:lpstr>
      <vt:lpstr>PowerPoint Presentation</vt:lpstr>
      <vt:lpstr>Motor Neurons</vt:lpstr>
      <vt:lpstr>Classification of Descending Motor System</vt:lpstr>
      <vt:lpstr>Motor Areas</vt:lpstr>
      <vt:lpstr>PowerPoint Presentation</vt:lpstr>
      <vt:lpstr>PowerPoint Presentation</vt:lpstr>
      <vt:lpstr>Motor areas: premotor area:</vt:lpstr>
      <vt:lpstr>Motor Areas</vt:lpstr>
      <vt:lpstr>Motor Areas</vt:lpstr>
      <vt:lpstr>Dynamic &amp; Static Signals are Transmitted by The  Pyramidal Neurons</vt:lpstr>
      <vt:lpstr>Corticospinal (Pyramidal) Tract </vt:lpstr>
      <vt:lpstr>Corticospinal (Pyramidal) Tract </vt:lpstr>
      <vt:lpstr>Corticospinal (Pyramidal) Tract </vt:lpstr>
      <vt:lpstr>Corticospinal (Pyramidal) Tract </vt:lpstr>
      <vt:lpstr>PowerPoint Presentation</vt:lpstr>
      <vt:lpstr>Lateral and Ventral Corticospinal Tracts </vt:lpstr>
      <vt:lpstr>PowerPoint Presentation</vt:lpstr>
      <vt:lpstr>Functions of Lateral and Ventral Corticospinal Tracts </vt:lpstr>
      <vt:lpstr>Corticospinal (Pyramidal) Tract </vt:lpstr>
      <vt:lpstr>Removal of the Primary Motor Cortex  (Area Pyramidalis)</vt:lpstr>
      <vt:lpstr>Effects of Lesions in the Motor Cortex or in the Corticospinal pathway (Stroke)   </vt:lpstr>
      <vt:lpstr>Extrapyramidal Tracts</vt:lpstr>
      <vt:lpstr>1- Rubrospinal Tract</vt:lpstr>
      <vt:lpstr>PowerPoint Presentation</vt:lpstr>
      <vt:lpstr>Functions of Rubrospinal Tract</vt:lpstr>
      <vt:lpstr>2- Vestibulospinal Tracts</vt:lpstr>
      <vt:lpstr>Functions of Vestibulospinal Tracts</vt:lpstr>
      <vt:lpstr>Role of The Vestibular Nuclei to Excite The Antigravity Muscles</vt:lpstr>
      <vt:lpstr>3- Tectospinal Tracts</vt:lpstr>
      <vt:lpstr>4- Reticulospinal Tract</vt:lpstr>
      <vt:lpstr>Cont.</vt:lpstr>
      <vt:lpstr>5- Olivospinal Tract</vt:lpstr>
      <vt:lpstr>Summary of Motor Tracts</vt:lpstr>
      <vt:lpstr>Summary of Motor Tracts</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1173</cp:revision>
  <cp:lastPrinted>2017-09-19T20:37:18Z</cp:lastPrinted>
  <dcterms:created xsi:type="dcterms:W3CDTF">2016-09-07T16:15:34Z</dcterms:created>
  <dcterms:modified xsi:type="dcterms:W3CDTF">2017-09-24T22:02:48Z</dcterms:modified>
</cp:coreProperties>
</file>