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34"/>
  </p:notesMasterIdLst>
  <p:sldIdLst>
    <p:sldId id="491" r:id="rId2"/>
    <p:sldId id="454" r:id="rId3"/>
    <p:sldId id="510" r:id="rId4"/>
    <p:sldId id="511" r:id="rId5"/>
    <p:sldId id="474" r:id="rId6"/>
    <p:sldId id="512" r:id="rId7"/>
    <p:sldId id="514" r:id="rId8"/>
    <p:sldId id="515" r:id="rId9"/>
    <p:sldId id="516" r:id="rId10"/>
    <p:sldId id="517" r:id="rId11"/>
    <p:sldId id="519" r:id="rId12"/>
    <p:sldId id="520" r:id="rId13"/>
    <p:sldId id="523" r:id="rId14"/>
    <p:sldId id="521" r:id="rId15"/>
    <p:sldId id="524" r:id="rId16"/>
    <p:sldId id="525" r:id="rId17"/>
    <p:sldId id="504" r:id="rId18"/>
    <p:sldId id="529" r:id="rId19"/>
    <p:sldId id="526" r:id="rId20"/>
    <p:sldId id="467" r:id="rId21"/>
    <p:sldId id="527" r:id="rId22"/>
    <p:sldId id="490" r:id="rId23"/>
    <p:sldId id="528" r:id="rId24"/>
    <p:sldId id="492" r:id="rId25"/>
    <p:sldId id="530" r:id="rId26"/>
    <p:sldId id="476" r:id="rId27"/>
    <p:sldId id="531" r:id="rId28"/>
    <p:sldId id="478" r:id="rId29"/>
    <p:sldId id="532" r:id="rId30"/>
    <p:sldId id="473" r:id="rId31"/>
    <p:sldId id="522" r:id="rId32"/>
    <p:sldId id="494" r:id="rId33"/>
  </p:sldIdLst>
  <p:sldSz cx="12188825" cy="6858000"/>
  <p:notesSz cx="6858000" cy="9144000"/>
  <p:defaultTextStyle>
    <a:defPPr>
      <a:defRPr lang="en-US"/>
    </a:defPPr>
    <a:lvl1pPr marL="0" algn="l" defTabSz="1015898" rtl="0" eaLnBrk="1" latinLnBrk="0" hangingPunct="1">
      <a:defRPr sz="2000" kern="1200">
        <a:solidFill>
          <a:schemeClr val="tx1"/>
        </a:solidFill>
        <a:latin typeface="+mn-lt"/>
        <a:ea typeface="+mn-ea"/>
        <a:cs typeface="+mn-cs"/>
      </a:defRPr>
    </a:lvl1pPr>
    <a:lvl2pPr marL="507949" algn="l" defTabSz="1015898" rtl="0" eaLnBrk="1" latinLnBrk="0" hangingPunct="1">
      <a:defRPr sz="2000" kern="1200">
        <a:solidFill>
          <a:schemeClr val="tx1"/>
        </a:solidFill>
        <a:latin typeface="+mn-lt"/>
        <a:ea typeface="+mn-ea"/>
        <a:cs typeface="+mn-cs"/>
      </a:defRPr>
    </a:lvl2pPr>
    <a:lvl3pPr marL="1015898" algn="l" defTabSz="1015898" rtl="0" eaLnBrk="1" latinLnBrk="0" hangingPunct="1">
      <a:defRPr sz="2000" kern="1200">
        <a:solidFill>
          <a:schemeClr val="tx1"/>
        </a:solidFill>
        <a:latin typeface="+mn-lt"/>
        <a:ea typeface="+mn-ea"/>
        <a:cs typeface="+mn-cs"/>
      </a:defRPr>
    </a:lvl3pPr>
    <a:lvl4pPr marL="1523848" algn="l" defTabSz="1015898" rtl="0" eaLnBrk="1" latinLnBrk="0" hangingPunct="1">
      <a:defRPr sz="2000" kern="1200">
        <a:solidFill>
          <a:schemeClr val="tx1"/>
        </a:solidFill>
        <a:latin typeface="+mn-lt"/>
        <a:ea typeface="+mn-ea"/>
        <a:cs typeface="+mn-cs"/>
      </a:defRPr>
    </a:lvl4pPr>
    <a:lvl5pPr marL="2031797" algn="l" defTabSz="1015898" rtl="0" eaLnBrk="1" latinLnBrk="0" hangingPunct="1">
      <a:defRPr sz="2000" kern="1200">
        <a:solidFill>
          <a:schemeClr val="tx1"/>
        </a:solidFill>
        <a:latin typeface="+mn-lt"/>
        <a:ea typeface="+mn-ea"/>
        <a:cs typeface="+mn-cs"/>
      </a:defRPr>
    </a:lvl5pPr>
    <a:lvl6pPr marL="2539746" algn="l" defTabSz="1015898" rtl="0" eaLnBrk="1" latinLnBrk="0" hangingPunct="1">
      <a:defRPr sz="2000" kern="1200">
        <a:solidFill>
          <a:schemeClr val="tx1"/>
        </a:solidFill>
        <a:latin typeface="+mn-lt"/>
        <a:ea typeface="+mn-ea"/>
        <a:cs typeface="+mn-cs"/>
      </a:defRPr>
    </a:lvl6pPr>
    <a:lvl7pPr marL="3047695" algn="l" defTabSz="1015898" rtl="0" eaLnBrk="1" latinLnBrk="0" hangingPunct="1">
      <a:defRPr sz="2000" kern="1200">
        <a:solidFill>
          <a:schemeClr val="tx1"/>
        </a:solidFill>
        <a:latin typeface="+mn-lt"/>
        <a:ea typeface="+mn-ea"/>
        <a:cs typeface="+mn-cs"/>
      </a:defRPr>
    </a:lvl7pPr>
    <a:lvl8pPr marL="3555644" algn="l" defTabSz="1015898" rtl="0" eaLnBrk="1" latinLnBrk="0" hangingPunct="1">
      <a:defRPr sz="2000" kern="1200">
        <a:solidFill>
          <a:schemeClr val="tx1"/>
        </a:solidFill>
        <a:latin typeface="+mn-lt"/>
        <a:ea typeface="+mn-ea"/>
        <a:cs typeface="+mn-cs"/>
      </a:defRPr>
    </a:lvl8pPr>
    <a:lvl9pPr marL="4063594" algn="l" defTabSz="1015898"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DCDFE8"/>
    <a:srgbClr val="E4CBE7"/>
    <a:srgbClr val="A954AB"/>
    <a:srgbClr val="D8B3DC"/>
    <a:srgbClr val="CCFFFF"/>
    <a:srgbClr val="933B95"/>
    <a:srgbClr val="993300"/>
    <a:srgbClr val="D6EAF6"/>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000" autoAdjust="0"/>
    <p:restoredTop sz="95231"/>
  </p:normalViewPr>
  <p:slideViewPr>
    <p:cSldViewPr>
      <p:cViewPr>
        <p:scale>
          <a:sx n="101" d="100"/>
          <a:sy n="101" d="100"/>
        </p:scale>
        <p:origin x="104" y="8"/>
      </p:cViewPr>
      <p:guideLst>
        <p:guide orient="horz" pos="2160"/>
        <p:guide pos="2880"/>
        <p:guide pos="3839"/>
      </p:guideLst>
    </p:cSldViewPr>
  </p:slideViewPr>
  <p:notesTextViewPr>
    <p:cViewPr>
      <p:scale>
        <a:sx n="1" d="1"/>
        <a:sy n="1" d="1"/>
      </p:scale>
      <p:origin x="0" y="0"/>
    </p:cViewPr>
  </p:notesTextViewPr>
  <p:sorterViewPr>
    <p:cViewPr>
      <p:scale>
        <a:sx n="100" d="100"/>
        <a:sy n="100" d="100"/>
      </p:scale>
      <p:origin x="0" y="6"/>
    </p:cViewPr>
  </p:sorterViewPr>
  <p:gridSpacing cx="72008" cy="72008"/>
</p:viewPr>
</file>

<file path=ppt/_rels/presentation.xml.rels><?xml version="1.0" encoding="UTF-8" standalone="yes"?>
<Relationships xmlns="http://schemas.openxmlformats.org/package/2006/relationships"><Relationship Id="rId46" Type="http://schemas.microsoft.com/office/2015/10/relationships/revisionInfo" Target="revisionInfo.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4A95C3-525D-4F91-BA2A-BE8EDE06AC10}" type="datetimeFigureOut">
              <a:rPr lang="en-US" smtClean="0"/>
              <a:t>10/28/17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205093-C804-447C-A940-865EF0339665}" type="slidenum">
              <a:rPr lang="en-US" smtClean="0"/>
              <a:t>‹#›</a:t>
            </a:fld>
            <a:endParaRPr lang="en-US" dirty="0"/>
          </a:p>
        </p:txBody>
      </p:sp>
    </p:spTree>
    <p:extLst>
      <p:ext uri="{BB962C8B-B14F-4D97-AF65-F5344CB8AC3E}">
        <p14:creationId xmlns:p14="http://schemas.microsoft.com/office/powerpoint/2010/main" val="695063854"/>
      </p:ext>
    </p:extLst>
  </p:cSld>
  <p:clrMap bg1="lt1" tx1="dk1" bg2="lt2" tx2="dk2" accent1="accent1" accent2="accent2" accent3="accent3" accent4="accent4" accent5="accent5" accent6="accent6" hlink="hlink" folHlink="folHlink"/>
  <p:notesStyle>
    <a:lvl1pPr marL="0" algn="l" defTabSz="1015898" rtl="0" eaLnBrk="1" latinLnBrk="0" hangingPunct="1">
      <a:defRPr sz="1300" kern="1200">
        <a:solidFill>
          <a:schemeClr val="tx1"/>
        </a:solidFill>
        <a:latin typeface="+mn-lt"/>
        <a:ea typeface="+mn-ea"/>
        <a:cs typeface="+mn-cs"/>
      </a:defRPr>
    </a:lvl1pPr>
    <a:lvl2pPr marL="507949" algn="l" defTabSz="1015898" rtl="0" eaLnBrk="1" latinLnBrk="0" hangingPunct="1">
      <a:defRPr sz="1300" kern="1200">
        <a:solidFill>
          <a:schemeClr val="tx1"/>
        </a:solidFill>
        <a:latin typeface="+mn-lt"/>
        <a:ea typeface="+mn-ea"/>
        <a:cs typeface="+mn-cs"/>
      </a:defRPr>
    </a:lvl2pPr>
    <a:lvl3pPr marL="1015898" algn="l" defTabSz="1015898" rtl="0" eaLnBrk="1" latinLnBrk="0" hangingPunct="1">
      <a:defRPr sz="1300" kern="1200">
        <a:solidFill>
          <a:schemeClr val="tx1"/>
        </a:solidFill>
        <a:latin typeface="+mn-lt"/>
        <a:ea typeface="+mn-ea"/>
        <a:cs typeface="+mn-cs"/>
      </a:defRPr>
    </a:lvl3pPr>
    <a:lvl4pPr marL="1523848" algn="l" defTabSz="1015898" rtl="0" eaLnBrk="1" latinLnBrk="0" hangingPunct="1">
      <a:defRPr sz="1300" kern="1200">
        <a:solidFill>
          <a:schemeClr val="tx1"/>
        </a:solidFill>
        <a:latin typeface="+mn-lt"/>
        <a:ea typeface="+mn-ea"/>
        <a:cs typeface="+mn-cs"/>
      </a:defRPr>
    </a:lvl4pPr>
    <a:lvl5pPr marL="2031797" algn="l" defTabSz="1015898" rtl="0" eaLnBrk="1" latinLnBrk="0" hangingPunct="1">
      <a:defRPr sz="1300" kern="1200">
        <a:solidFill>
          <a:schemeClr val="tx1"/>
        </a:solidFill>
        <a:latin typeface="+mn-lt"/>
        <a:ea typeface="+mn-ea"/>
        <a:cs typeface="+mn-cs"/>
      </a:defRPr>
    </a:lvl5pPr>
    <a:lvl6pPr marL="2539746" algn="l" defTabSz="1015898" rtl="0" eaLnBrk="1" latinLnBrk="0" hangingPunct="1">
      <a:defRPr sz="1300" kern="1200">
        <a:solidFill>
          <a:schemeClr val="tx1"/>
        </a:solidFill>
        <a:latin typeface="+mn-lt"/>
        <a:ea typeface="+mn-ea"/>
        <a:cs typeface="+mn-cs"/>
      </a:defRPr>
    </a:lvl6pPr>
    <a:lvl7pPr marL="3047695" algn="l" defTabSz="1015898" rtl="0" eaLnBrk="1" latinLnBrk="0" hangingPunct="1">
      <a:defRPr sz="1300" kern="1200">
        <a:solidFill>
          <a:schemeClr val="tx1"/>
        </a:solidFill>
        <a:latin typeface="+mn-lt"/>
        <a:ea typeface="+mn-ea"/>
        <a:cs typeface="+mn-cs"/>
      </a:defRPr>
    </a:lvl7pPr>
    <a:lvl8pPr marL="3555644" algn="l" defTabSz="1015898" rtl="0" eaLnBrk="1" latinLnBrk="0" hangingPunct="1">
      <a:defRPr sz="1300" kern="1200">
        <a:solidFill>
          <a:schemeClr val="tx1"/>
        </a:solidFill>
        <a:latin typeface="+mn-lt"/>
        <a:ea typeface="+mn-ea"/>
        <a:cs typeface="+mn-cs"/>
      </a:defRPr>
    </a:lvl8pPr>
    <a:lvl9pPr marL="4063594" algn="l" defTabSz="101589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205093-C804-447C-A940-865EF0339665}" type="slidenum">
              <a:rPr lang="en-US" smtClean="0"/>
              <a:t>1</a:t>
            </a:fld>
            <a:endParaRPr lang="en-US" dirty="0"/>
          </a:p>
        </p:txBody>
      </p:sp>
    </p:spTree>
    <p:extLst>
      <p:ext uri="{BB962C8B-B14F-4D97-AF65-F5344CB8AC3E}">
        <p14:creationId xmlns:p14="http://schemas.microsoft.com/office/powerpoint/2010/main" val="1645615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2451845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177" y="3886200"/>
            <a:ext cx="9141618" cy="990600"/>
          </a:xfrm>
        </p:spPr>
        <p:txBody>
          <a:bodyPr anchor="t" anchorCtr="0"/>
          <a:lstStyle>
            <a:lvl1pPr algn="r">
              <a:defRPr sz="36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177" y="5124453"/>
            <a:ext cx="9141618" cy="533400"/>
          </a:xfrm>
        </p:spPr>
        <p:txBody>
          <a:bodyPr/>
          <a:lstStyle>
            <a:lvl1pPr marL="0" indent="0" algn="r">
              <a:buNone/>
              <a:defRPr sz="2200">
                <a:solidFill>
                  <a:schemeClr val="tx2"/>
                </a:solidFill>
                <a:latin typeface="+mj-lt"/>
                <a:ea typeface="+mj-ea"/>
                <a:cs typeface="+mj-cs"/>
              </a:defRPr>
            </a:lvl1pPr>
            <a:lvl2pPr marL="507949" indent="0" algn="ctr">
              <a:buNone/>
            </a:lvl2pPr>
            <a:lvl3pPr marL="1015898" indent="0" algn="ctr">
              <a:buNone/>
            </a:lvl3pPr>
            <a:lvl4pPr marL="1523848" indent="0" algn="ctr">
              <a:buNone/>
            </a:lvl4pPr>
            <a:lvl5pPr marL="2031797" indent="0" algn="ctr">
              <a:buNone/>
            </a:lvl5pPr>
            <a:lvl6pPr marL="2539746" indent="0" algn="ctr">
              <a:buNone/>
            </a:lvl6pPr>
            <a:lvl7pPr marL="3047695" indent="0" algn="ctr">
              <a:buNone/>
            </a:lvl7pPr>
            <a:lvl8pPr marL="3555644" indent="0" algn="ctr">
              <a:buNone/>
            </a:lvl8pPr>
            <a:lvl9pPr marL="4063594" indent="0" algn="ctr">
              <a:buNone/>
            </a:lvl9pPr>
          </a:lstStyle>
          <a:p>
            <a:r>
              <a:rPr kumimoji="0" lang="en-US"/>
              <a:t>Click to edit Master subtitle style</a:t>
            </a:r>
          </a:p>
        </p:txBody>
      </p:sp>
      <p:sp>
        <p:nvSpPr>
          <p:cNvPr id="28" name="Date Placeholder 27"/>
          <p:cNvSpPr>
            <a:spLocks noGrp="1"/>
          </p:cNvSpPr>
          <p:nvPr>
            <p:ph type="dt" sz="half" idx="10"/>
          </p:nvPr>
        </p:nvSpPr>
        <p:spPr>
          <a:xfrm>
            <a:off x="8532195" y="6355080"/>
            <a:ext cx="3047207" cy="365760"/>
          </a:xfrm>
        </p:spPr>
        <p:txBody>
          <a:bodyPr/>
          <a:lstStyle>
            <a:lvl1pPr>
              <a:defRPr sz="1600"/>
            </a:lvl1pPr>
          </a:lstStyle>
          <a:p>
            <a:fld id="{A101C280-F1DB-2648-BAD9-F9D02384FF0F}" type="datetime1">
              <a:rPr lang="ar-SA" smtClean="0"/>
              <a:t>8 صفر، 1439</a:t>
            </a:fld>
            <a:endParaRPr lang="en-US" dirty="0"/>
          </a:p>
        </p:txBody>
      </p:sp>
      <p:sp>
        <p:nvSpPr>
          <p:cNvPr id="17" name="Footer Placeholder 16"/>
          <p:cNvSpPr>
            <a:spLocks noGrp="1"/>
          </p:cNvSpPr>
          <p:nvPr>
            <p:ph type="ftr" sz="quarter" idx="11"/>
          </p:nvPr>
        </p:nvSpPr>
        <p:spPr>
          <a:xfrm>
            <a:off x="3863860" y="6355080"/>
            <a:ext cx="4631754" cy="365760"/>
          </a:xfrm>
        </p:spPr>
        <p:txBody>
          <a:bodyPr/>
          <a:lstStyle/>
          <a:p>
            <a:endParaRPr lang="en-US" dirty="0"/>
          </a:p>
        </p:txBody>
      </p:sp>
      <p:sp>
        <p:nvSpPr>
          <p:cNvPr id="29" name="Slide Number Placeholder 28"/>
          <p:cNvSpPr>
            <a:spLocks noGrp="1"/>
          </p:cNvSpPr>
          <p:nvPr>
            <p:ph type="sldNum" sz="quarter" idx="12"/>
          </p:nvPr>
        </p:nvSpPr>
        <p:spPr>
          <a:xfrm>
            <a:off x="1621132" y="6355080"/>
            <a:ext cx="1625177" cy="365760"/>
          </a:xfrm>
        </p:spPr>
        <p:txBody>
          <a:bodyPr/>
          <a:lstStyle/>
          <a:p>
            <a:fld id="{4929A69E-7D8F-4515-9605-0315ABD4F316}" type="slidenum">
              <a:rPr lang="en-US" smtClean="0"/>
              <a:t>‹#›</a:t>
            </a:fld>
            <a:endParaRPr lang="en-US" dirty="0"/>
          </a:p>
        </p:txBody>
      </p:sp>
      <p:sp>
        <p:nvSpPr>
          <p:cNvPr id="21" name="Rectangle 20"/>
          <p:cNvSpPr/>
          <p:nvPr/>
        </p:nvSpPr>
        <p:spPr>
          <a:xfrm>
            <a:off x="1206186" y="3648075"/>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3" name="Rectangle 32"/>
          <p:cNvSpPr/>
          <p:nvPr/>
        </p:nvSpPr>
        <p:spPr>
          <a:xfrm>
            <a:off x="1218883" y="5048250"/>
            <a:ext cx="975106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22" name="Rectangle 21"/>
          <p:cNvSpPr/>
          <p:nvPr/>
        </p:nvSpPr>
        <p:spPr>
          <a:xfrm>
            <a:off x="1206204" y="3648075"/>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2" name="Rectangle 31"/>
          <p:cNvSpPr/>
          <p:nvPr/>
        </p:nvSpPr>
        <p:spPr>
          <a:xfrm>
            <a:off x="1218882" y="5048250"/>
            <a:ext cx="304721"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87504A3-01C7-F443-87F2-B79CCE4E75E2}" type="datetime1">
              <a:rPr lang="ar-SA" smtClean="0"/>
              <a:t>8 صفر، 1439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81"/>
            <a:ext cx="2742486"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441" y="274681"/>
            <a:ext cx="802431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1784161-0B84-DD4B-8EE4-67035BB4695E}" type="datetime1">
              <a:rPr lang="ar-SA" smtClean="0"/>
              <a:t>8 صفر، 1439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7" name="Straight Connector 6"/>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8" name="Isosceles Triangle 7"/>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9" name="Straight Connector 8"/>
          <p:cNvSpPr>
            <a:spLocks noChangeShapeType="1"/>
          </p:cNvSpPr>
          <p:nvPr/>
        </p:nvSpPr>
        <p:spPr bwMode="auto">
          <a:xfrm rot="5400000">
            <a:off x="5812560"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1726C955-63F8-C34B-8BBF-154882C3F86D}" type="datetime1">
              <a:rPr lang="ar-SA" smtClean="0"/>
              <a:t>8 صفر، 1439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8" name="Content Placeholder 7"/>
          <p:cNvSpPr>
            <a:spLocks noGrp="1"/>
          </p:cNvSpPr>
          <p:nvPr>
            <p:ph sz="quarter" idx="1"/>
          </p:nvPr>
        </p:nvSpPr>
        <p:spPr>
          <a:xfrm>
            <a:off x="609460" y="1219200"/>
            <a:ext cx="10969943"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177" y="2971803"/>
            <a:ext cx="9141618" cy="1066800"/>
          </a:xfrm>
        </p:spPr>
        <p:txBody>
          <a:bodyPr anchor="t" anchorCtr="0"/>
          <a:lstStyle>
            <a:lvl1pPr algn="r">
              <a:buNone/>
              <a:defRPr sz="3600" b="0" cap="none" baseline="0"/>
            </a:lvl1pPr>
          </a:lstStyle>
          <a:p>
            <a:r>
              <a:rPr kumimoji="0" lang="en-US"/>
              <a:t>Click to edit Master title style</a:t>
            </a:r>
          </a:p>
        </p:txBody>
      </p:sp>
      <p:sp>
        <p:nvSpPr>
          <p:cNvPr id="3" name="Text Placeholder 2"/>
          <p:cNvSpPr>
            <a:spLocks noGrp="1"/>
          </p:cNvSpPr>
          <p:nvPr>
            <p:ph type="body" idx="1"/>
          </p:nvPr>
        </p:nvSpPr>
        <p:spPr>
          <a:xfrm>
            <a:off x="1726753" y="4267200"/>
            <a:ext cx="9040045" cy="1143000"/>
          </a:xfrm>
        </p:spPr>
        <p:txBody>
          <a:bodyPr anchor="t" anchorCtr="0"/>
          <a:lstStyle>
            <a:lvl1pPr marL="0" indent="0" algn="r">
              <a:buNone/>
              <a:defRPr sz="2200">
                <a:solidFill>
                  <a:schemeClr val="tx1">
                    <a:tint val="75000"/>
                  </a:schemeClr>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2195" y="6355080"/>
            <a:ext cx="3047207" cy="365760"/>
          </a:xfrm>
        </p:spPr>
        <p:txBody>
          <a:bodyPr/>
          <a:lstStyle/>
          <a:p>
            <a:fld id="{0D5E3B95-DA58-7349-8565-40386F80A1A4}" type="datetime1">
              <a:rPr lang="ar-SA" smtClean="0"/>
              <a:t>8 صفر، 1439</a:t>
            </a:fld>
            <a:endParaRPr lang="en-US" dirty="0"/>
          </a:p>
        </p:txBody>
      </p:sp>
      <p:sp>
        <p:nvSpPr>
          <p:cNvPr id="5" name="Footer Placeholder 4"/>
          <p:cNvSpPr>
            <a:spLocks noGrp="1"/>
          </p:cNvSpPr>
          <p:nvPr>
            <p:ph type="ftr" sz="quarter" idx="11"/>
          </p:nvPr>
        </p:nvSpPr>
        <p:spPr>
          <a:xfrm>
            <a:off x="3863860" y="6355080"/>
            <a:ext cx="4631754" cy="365760"/>
          </a:xfrm>
        </p:spPr>
        <p:txBody>
          <a:bodyPr/>
          <a:lstStyle/>
          <a:p>
            <a:endParaRPr lang="en-US" dirty="0"/>
          </a:p>
        </p:txBody>
      </p:sp>
      <p:sp>
        <p:nvSpPr>
          <p:cNvPr id="6" name="Slide Number Placeholder 5"/>
          <p:cNvSpPr>
            <a:spLocks noGrp="1"/>
          </p:cNvSpPr>
          <p:nvPr>
            <p:ph type="sldNum" sz="quarter" idx="12"/>
          </p:nvPr>
        </p:nvSpPr>
        <p:spPr>
          <a:xfrm>
            <a:off x="1426095" y="6355080"/>
            <a:ext cx="2027408" cy="365760"/>
          </a:xfrm>
        </p:spPr>
        <p:txBody>
          <a:bodyPr/>
          <a:lstStyle/>
          <a:p>
            <a:fld id="{4929A69E-7D8F-4515-9605-0315ABD4F316}" type="slidenum">
              <a:rPr lang="en-US" smtClean="0"/>
              <a:t>‹#›</a:t>
            </a:fld>
            <a:endParaRPr lang="en-US" dirty="0"/>
          </a:p>
        </p:txBody>
      </p:sp>
      <p:sp>
        <p:nvSpPr>
          <p:cNvPr id="7" name="Rectangle 6"/>
          <p:cNvSpPr/>
          <p:nvPr/>
        </p:nvSpPr>
        <p:spPr>
          <a:xfrm>
            <a:off x="1218883" y="2819400"/>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8" name="Rectangle 7"/>
          <p:cNvSpPr/>
          <p:nvPr/>
        </p:nvSpPr>
        <p:spPr>
          <a:xfrm>
            <a:off x="1218882" y="2819400"/>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FFD77F23-2BDE-D34D-B95D-2C431A82ECEE}" type="datetime1">
              <a:rPr lang="ar-SA" smtClean="0"/>
              <a:t>8 صفر، 1439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9" name="Content Placeholder 8"/>
          <p:cNvSpPr>
            <a:spLocks noGrp="1"/>
          </p:cNvSpPr>
          <p:nvPr>
            <p:ph sz="quarter" idx="1"/>
          </p:nvPr>
        </p:nvSpPr>
        <p:spPr>
          <a:xfrm>
            <a:off x="609442" y="1219200"/>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4658" y="1216155"/>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460" y="1285875"/>
            <a:ext cx="5385514" cy="685800"/>
          </a:xfrm>
          <a:noFill/>
          <a:ln>
            <a:noFill/>
          </a:ln>
        </p:spPr>
        <p:txBody>
          <a:bodyPr lIns="101590" anchor="b" anchorCtr="0">
            <a:noAutofit/>
          </a:bodyPr>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5990" y="1295400"/>
            <a:ext cx="5387630" cy="685800"/>
          </a:xfrm>
          <a:noFill/>
          <a:ln>
            <a:noFill/>
          </a:ln>
        </p:spPr>
        <p:txBody>
          <a:bodyPr lIns="101590" anchor="b" anchorCtr="0"/>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0EE85DF4-C7C1-664C-92CB-6DEC9B2CF673}" type="datetime1">
              <a:rPr lang="ar-SA" smtClean="0"/>
              <a:t>8 صفر، 1439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29A69E-7D8F-4515-9605-0315ABD4F316}" type="slidenum">
              <a:rPr lang="en-US" smtClean="0"/>
              <a:t>‹#›</a:t>
            </a:fld>
            <a:endParaRPr lang="en-US" dirty="0"/>
          </a:p>
        </p:txBody>
      </p:sp>
      <p:sp>
        <p:nvSpPr>
          <p:cNvPr id="11" name="Content Placeholder 10"/>
          <p:cNvSpPr>
            <a:spLocks noGrp="1"/>
          </p:cNvSpPr>
          <p:nvPr>
            <p:ph sz="quarter" idx="2"/>
          </p:nvPr>
        </p:nvSpPr>
        <p:spPr>
          <a:xfrm>
            <a:off x="609462"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6004"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9A4B2471-90E8-584F-828A-4CA99CC8B738}" type="datetime1">
              <a:rPr lang="ar-SA" smtClean="0"/>
              <a:t>8 صفر، 1439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29A69E-7D8F-4515-9605-0315ABD4F316}" type="slidenum">
              <a:rPr lang="en-US" smtClean="0"/>
              <a:t>‹#›</a:t>
            </a:fld>
            <a:endParaRPr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77F579-664E-F34F-8075-EEDB9C797491}" type="datetime1">
              <a:rPr lang="ar-SA" smtClean="0"/>
              <a:t>8 صفر، 1439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29A69E-7D8F-4515-9605-0315ABD4F316}" type="slidenum">
              <a:rPr lang="en-US" smtClean="0"/>
              <a:t>‹#›</a:t>
            </a:fld>
            <a:endParaRPr lang="en-US" dirty="0"/>
          </a:p>
        </p:txBody>
      </p:sp>
      <p:sp>
        <p:nvSpPr>
          <p:cNvPr id="5" name="Straight Connector 4"/>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0625" y="304800"/>
            <a:ext cx="3351927" cy="838200"/>
          </a:xfrm>
        </p:spPr>
        <p:txBody>
          <a:bodyPr anchor="b" anchorCtr="0">
            <a:noAutofit/>
          </a:bodyPr>
          <a:lstStyle>
            <a:lvl1pPr algn="l">
              <a:buNone/>
              <a:defRPr sz="22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0625" y="1219213"/>
            <a:ext cx="3351927" cy="4843463"/>
          </a:xfrm>
        </p:spPr>
        <p:txBody>
          <a:bodyPr/>
          <a:lstStyle>
            <a:lvl1pPr marL="0" indent="0">
              <a:lnSpc>
                <a:spcPts val="2444"/>
              </a:lnSpc>
              <a:spcAft>
                <a:spcPts val="1111"/>
              </a:spcAft>
              <a:buNone/>
              <a:defRPr sz="1800">
                <a:solidFill>
                  <a:schemeClr val="tx2"/>
                </a:solidFill>
              </a:defRPr>
            </a:lvl1pPr>
            <a:lvl2pPr>
              <a:buNone/>
              <a:defRPr sz="1300"/>
            </a:lvl2pPr>
            <a:lvl3pPr>
              <a:buNone/>
              <a:defRPr sz="1100"/>
            </a:lvl3pPr>
            <a:lvl4pPr>
              <a:buNone/>
              <a:defRPr sz="1000"/>
            </a:lvl4pPr>
            <a:lvl5pPr>
              <a:buNone/>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E104E73-EFB1-EE4E-85D5-732BDCE6DABB}" type="datetime1">
              <a:rPr lang="ar-SA" smtClean="0"/>
              <a:t>8 صفر، 1439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Straight Connector 9"/>
          <p:cNvSpPr>
            <a:spLocks noChangeShapeType="1"/>
          </p:cNvSpPr>
          <p:nvPr/>
        </p:nvSpPr>
        <p:spPr bwMode="auto">
          <a:xfrm rot="5400000">
            <a:off x="5217889"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2" name="Content Placeholder 11"/>
          <p:cNvSpPr>
            <a:spLocks noGrp="1"/>
          </p:cNvSpPr>
          <p:nvPr>
            <p:ph sz="quarter" idx="1"/>
          </p:nvPr>
        </p:nvSpPr>
        <p:spPr>
          <a:xfrm>
            <a:off x="406294" y="304803"/>
            <a:ext cx="7618016"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460" y="500856"/>
            <a:ext cx="10969943" cy="674688"/>
          </a:xfrm>
          <a:ln>
            <a:solidFill>
              <a:schemeClr val="accent1"/>
            </a:solidFill>
          </a:ln>
        </p:spPr>
        <p:txBody>
          <a:bodyPr lIns="304770" anchor="ctr"/>
          <a:lstStyle>
            <a:lvl1pPr algn="r">
              <a:buNone/>
              <a:defRPr sz="22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460" y="1905000"/>
            <a:ext cx="10969943" cy="4270248"/>
          </a:xfrm>
          <a:solidFill>
            <a:schemeClr val="tx1">
              <a:shade val="50000"/>
            </a:schemeClr>
          </a:solidFill>
          <a:ln>
            <a:noFill/>
          </a:ln>
          <a:effectLst/>
        </p:spPr>
        <p:txBody>
          <a:bodyPr/>
          <a:lstStyle>
            <a:lvl1pPr marL="0" indent="0">
              <a:spcBef>
                <a:spcPts val="667"/>
              </a:spcBef>
              <a:buNone/>
              <a:defRPr sz="3600"/>
            </a:lvl1pPr>
          </a:lstStyle>
          <a:p>
            <a:r>
              <a:rPr kumimoji="0" lang="en-US" dirty="0"/>
              <a:t>Click icon to add picture</a:t>
            </a:r>
          </a:p>
        </p:txBody>
      </p:sp>
      <p:sp>
        <p:nvSpPr>
          <p:cNvPr id="4" name="Text Placeholder 3"/>
          <p:cNvSpPr>
            <a:spLocks noGrp="1"/>
          </p:cNvSpPr>
          <p:nvPr>
            <p:ph type="body" sz="half" idx="2"/>
          </p:nvPr>
        </p:nvSpPr>
        <p:spPr>
          <a:xfrm>
            <a:off x="609460" y="1219200"/>
            <a:ext cx="10969943" cy="533400"/>
          </a:xfrm>
        </p:spPr>
        <p:txBody>
          <a:bodyPr anchor="ctr" anchorCtr="0"/>
          <a:lstStyle>
            <a:lvl1pPr marL="0" indent="0" algn="l">
              <a:buFontTx/>
              <a:buNone/>
              <a:defRPr sz="1600"/>
            </a:lvl1pPr>
            <a:lvl2pPr>
              <a:defRPr sz="1300"/>
            </a:lvl2pPr>
            <a:lvl3pPr>
              <a:defRPr sz="1100"/>
            </a:lvl3pPr>
            <a:lvl4pPr>
              <a:defRPr sz="1000"/>
            </a:lvl4pPr>
            <a:lvl5pPr>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5E497CD-C83A-3744-84D9-79941A3784E4}" type="datetime1">
              <a:rPr lang="ar-SA" smtClean="0"/>
              <a:t>8 صفر، 1439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0" name="Rectangle 9"/>
          <p:cNvSpPr/>
          <p:nvPr/>
        </p:nvSpPr>
        <p:spPr>
          <a:xfrm>
            <a:off x="609460" y="500856"/>
            <a:ext cx="243777"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460" y="152400"/>
            <a:ext cx="10969943" cy="990600"/>
          </a:xfrm>
          <a:prstGeom prst="rect">
            <a:avLst/>
          </a:prstGeom>
        </p:spPr>
        <p:txBody>
          <a:bodyPr vert="horz" lIns="101590" tIns="50795" rIns="101590" bIns="50795" anchor="b" anchorCtr="0">
            <a:normAutofit/>
          </a:bodyPr>
          <a:lstStyle/>
          <a:p>
            <a:r>
              <a:rPr kumimoji="0" lang="en-US"/>
              <a:t>Click to edit Master title style</a:t>
            </a:r>
          </a:p>
        </p:txBody>
      </p:sp>
      <p:sp>
        <p:nvSpPr>
          <p:cNvPr id="13" name="Text Placeholder 12"/>
          <p:cNvSpPr>
            <a:spLocks noGrp="1"/>
          </p:cNvSpPr>
          <p:nvPr>
            <p:ph type="body" idx="1"/>
          </p:nvPr>
        </p:nvSpPr>
        <p:spPr>
          <a:xfrm>
            <a:off x="609460" y="1219200"/>
            <a:ext cx="10969943" cy="4910328"/>
          </a:xfrm>
          <a:prstGeom prst="rect">
            <a:avLst/>
          </a:prstGeom>
        </p:spPr>
        <p:txBody>
          <a:bodyPr vert="horz" lIns="101590" tIns="50795" rIns="101590" bIns="50795">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2195" y="6356350"/>
            <a:ext cx="3051269"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63945236-7950-BD47-BFC3-81E0A9575742}" type="datetime1">
              <a:rPr lang="ar-SA" smtClean="0"/>
              <a:t>8 صفر، 1439</a:t>
            </a:fld>
            <a:endParaRPr lang="en-US" dirty="0"/>
          </a:p>
        </p:txBody>
      </p:sp>
      <p:sp>
        <p:nvSpPr>
          <p:cNvPr id="3" name="Footer Placeholder 2"/>
          <p:cNvSpPr>
            <a:spLocks noGrp="1"/>
          </p:cNvSpPr>
          <p:nvPr>
            <p:ph type="ftr" sz="quarter" idx="3"/>
          </p:nvPr>
        </p:nvSpPr>
        <p:spPr>
          <a:xfrm>
            <a:off x="3863876" y="6356350"/>
            <a:ext cx="4672382" cy="365760"/>
          </a:xfrm>
          <a:prstGeom prst="rect">
            <a:avLst/>
          </a:prstGeom>
        </p:spPr>
        <p:txBody>
          <a:bodyPr vert="horz" lIns="101590" tIns="50795" rIns="101590" bIns="50795"/>
          <a:lstStyle>
            <a:lvl1pPr algn="r" eaLnBrk="1" latinLnBrk="0" hangingPunct="1">
              <a:defRPr kumimoji="0" sz="1600">
                <a:solidFill>
                  <a:schemeClr val="tx2"/>
                </a:solidFill>
              </a:defRPr>
            </a:lvl1pPr>
          </a:lstStyle>
          <a:p>
            <a:endParaRPr lang="en-US" dirty="0"/>
          </a:p>
        </p:txBody>
      </p:sp>
      <p:sp>
        <p:nvSpPr>
          <p:cNvPr id="23" name="Slide Number Placeholder 22"/>
          <p:cNvSpPr>
            <a:spLocks noGrp="1"/>
          </p:cNvSpPr>
          <p:nvPr>
            <p:ph type="sldNum" sz="quarter" idx="4"/>
          </p:nvPr>
        </p:nvSpPr>
        <p:spPr>
          <a:xfrm>
            <a:off x="816669" y="6356350"/>
            <a:ext cx="2640913"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4929A69E-7D8F-4515-9605-0315ABD4F316}" type="slidenum">
              <a:rPr lang="en-US" smtClean="0"/>
              <a:t>‹#›</a:t>
            </a:fld>
            <a:endParaRPr lang="en-US" dirty="0"/>
          </a:p>
        </p:txBody>
      </p:sp>
      <p:sp>
        <p:nvSpPr>
          <p:cNvPr id="28" name="Straight Connector 2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29" name="Straight Connector 28"/>
          <p:cNvSpPr>
            <a:spLocks noChangeShapeType="1"/>
          </p:cNvSpPr>
          <p:nvPr/>
        </p:nvSpPr>
        <p:spPr bwMode="auto">
          <a:xfrm>
            <a:off x="609460" y="1143000"/>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Isosceles Triangle 9"/>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l" rtl="0" eaLnBrk="1" latinLnBrk="0" hangingPunct="1">
        <a:spcBef>
          <a:spcPct val="0"/>
        </a:spcBef>
        <a:buNone/>
        <a:defRPr kumimoji="0" sz="3600" kern="1200">
          <a:solidFill>
            <a:schemeClr val="tx2"/>
          </a:solidFill>
          <a:latin typeface="+mj-lt"/>
          <a:ea typeface="+mj-ea"/>
          <a:cs typeface="+mj-cs"/>
        </a:defRPr>
      </a:lvl1pPr>
    </p:titleStyle>
    <p:body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7949" algn="l" rtl="0" eaLnBrk="1" latinLnBrk="0" hangingPunct="1">
        <a:defRPr kumimoji="0" kern="1200">
          <a:solidFill>
            <a:schemeClr val="tx1"/>
          </a:solidFill>
          <a:latin typeface="+mn-lt"/>
          <a:ea typeface="+mn-ea"/>
          <a:cs typeface="+mn-cs"/>
        </a:defRPr>
      </a:lvl2pPr>
      <a:lvl3pPr marL="1015898" algn="l" rtl="0" eaLnBrk="1" latinLnBrk="0" hangingPunct="1">
        <a:defRPr kumimoji="0" kern="1200">
          <a:solidFill>
            <a:schemeClr val="tx1"/>
          </a:solidFill>
          <a:latin typeface="+mn-lt"/>
          <a:ea typeface="+mn-ea"/>
          <a:cs typeface="+mn-cs"/>
        </a:defRPr>
      </a:lvl3pPr>
      <a:lvl4pPr marL="1523848" algn="l" rtl="0" eaLnBrk="1" latinLnBrk="0" hangingPunct="1">
        <a:defRPr kumimoji="0" kern="1200">
          <a:solidFill>
            <a:schemeClr val="tx1"/>
          </a:solidFill>
          <a:latin typeface="+mn-lt"/>
          <a:ea typeface="+mn-ea"/>
          <a:cs typeface="+mn-cs"/>
        </a:defRPr>
      </a:lvl4pPr>
      <a:lvl5pPr marL="2031797" algn="l" rtl="0" eaLnBrk="1" latinLnBrk="0" hangingPunct="1">
        <a:defRPr kumimoji="0" kern="1200">
          <a:solidFill>
            <a:schemeClr val="tx1"/>
          </a:solidFill>
          <a:latin typeface="+mn-lt"/>
          <a:ea typeface="+mn-ea"/>
          <a:cs typeface="+mn-cs"/>
        </a:defRPr>
      </a:lvl5pPr>
      <a:lvl6pPr marL="2539746" algn="l" rtl="0" eaLnBrk="1" latinLnBrk="0" hangingPunct="1">
        <a:defRPr kumimoji="0" kern="1200">
          <a:solidFill>
            <a:schemeClr val="tx1"/>
          </a:solidFill>
          <a:latin typeface="+mn-lt"/>
          <a:ea typeface="+mn-ea"/>
          <a:cs typeface="+mn-cs"/>
        </a:defRPr>
      </a:lvl6pPr>
      <a:lvl7pPr marL="3047695" algn="l" rtl="0" eaLnBrk="1" latinLnBrk="0" hangingPunct="1">
        <a:defRPr kumimoji="0" kern="1200">
          <a:solidFill>
            <a:schemeClr val="tx1"/>
          </a:solidFill>
          <a:latin typeface="+mn-lt"/>
          <a:ea typeface="+mn-ea"/>
          <a:cs typeface="+mn-cs"/>
        </a:defRPr>
      </a:lvl7pPr>
      <a:lvl8pPr marL="3555644" algn="l" rtl="0" eaLnBrk="1" latinLnBrk="0" hangingPunct="1">
        <a:defRPr kumimoji="0" kern="1200">
          <a:solidFill>
            <a:schemeClr val="tx1"/>
          </a:solidFill>
          <a:latin typeface="+mn-lt"/>
          <a:ea typeface="+mn-ea"/>
          <a:cs typeface="+mn-cs"/>
        </a:defRPr>
      </a:lvl8pPr>
      <a:lvl9pPr marL="4063594"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jpeg"/><Relationship Id="rId1" Type="http://schemas.openxmlformats.org/officeDocument/2006/relationships/slideLayout" Target="../slideLayouts/slideLayout4.xml"/><Relationship Id="rId2" Type="http://schemas.openxmlformats.org/officeDocument/2006/relationships/hyperlink" Target="http://www.nda.ox.ac.uk/wfsa/html/u08/u08b_p04.ht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m.sa/url?sa=i&amp;rct=j&amp;q=&amp;esrc=s&amp;source=images&amp;cd=&amp;cad=rja&amp;uact=8&amp;ved=0ahUKEwj8wOTFkd3PAhUEfRoKHZn0AesQjRwIBw&amp;url=http://ajpheart.physiology.org/content/304/12/H1598&amp;psig=AFQjCNFplRLFNZxgQ2N-iQPbWLmXVQV7lA&amp;ust=1476631408841090" TargetMode="External"/><Relationship Id="rId3"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1" Type="http://schemas.openxmlformats.org/officeDocument/2006/relationships/hyperlink" Target="https://www.onlineexambuilder.com/autoregulation-of-cerebral-flow/exam-183695" TargetMode="External"/><Relationship Id="rId12" Type="http://schemas.openxmlformats.org/officeDocument/2006/relationships/image" Target="../media/image34.png"/><Relationship Id="rId13" Type="http://schemas.openxmlformats.org/officeDocument/2006/relationships/hyperlink" Target="https://docs.google.com/forms/d/1u1JBrQF2OHrdd-GO9svz5ydywmjOUc5AXtFmphInV9c/prefill" TargetMode="External"/><Relationship Id="rId14"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mailto:physiology436@gmail.com" TargetMode="External"/><Relationship Id="rId4" Type="http://schemas.openxmlformats.org/officeDocument/2006/relationships/image" Target="../media/image30.png"/><Relationship Id="rId5" Type="http://schemas.openxmlformats.org/officeDocument/2006/relationships/hyperlink" Target="https://twitter.com/Physiology436" TargetMode="External"/><Relationship Id="rId6" Type="http://schemas.openxmlformats.org/officeDocument/2006/relationships/image" Target="../media/image31.png"/><Relationship Id="rId7" Type="http://schemas.openxmlformats.org/officeDocument/2006/relationships/hyperlink" Target="https://drive.google.com/open?id=10DChL7-FX9meMaPu55vRBHSA5K39eDojw_yy2mMXzRE" TargetMode="External"/><Relationship Id="rId8" Type="http://schemas.openxmlformats.org/officeDocument/2006/relationships/image" Target="../media/image32.png"/><Relationship Id="rId9" Type="http://schemas.openxmlformats.org/officeDocument/2006/relationships/hyperlink" Target="https://drive.google.com/open?id=0B-7mWPKMvk76Z2traHhac3F1dFU" TargetMode="External"/><Relationship Id="rId10"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www.google.com.sa/url?sa=i&amp;rct=j&amp;q=&amp;esrc=s&amp;source=images&amp;cd=&amp;ved=0ahUKEwjNhYn91N7PAhUJDxoKHbbxDxAQjRwIBw&amp;url=https://www.studyblue.com/notes/note/n/chapter-15-blood-flow-and-the-control-of-blood-pressure/deck/9938561&amp;psig=AFQjCNEgGhGbz6lDcIk6-dN4fAgMUWN5Sg&amp;ust=1476684328377217" TargetMode="Externa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Users\user\AppData\Local\Microsoft\Windows\INetCache\IE\K75KFYI6\IMG_70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069" y="365237"/>
            <a:ext cx="1655322" cy="16557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9633398" y="497956"/>
            <a:ext cx="1940248" cy="1268420"/>
          </a:xfrm>
          <a:prstGeom prst="rect">
            <a:avLst/>
          </a:prstGeom>
        </p:spPr>
      </p:pic>
      <p:sp>
        <p:nvSpPr>
          <p:cNvPr id="12" name="Rectangle 11"/>
          <p:cNvSpPr/>
          <p:nvPr/>
        </p:nvSpPr>
        <p:spPr>
          <a:xfrm>
            <a:off x="0" y="12754"/>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3" name="Rectangle 12"/>
          <p:cNvSpPr/>
          <p:nvPr/>
        </p:nvSpPr>
        <p:spPr>
          <a:xfrm>
            <a:off x="12082932"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5" name="Rectangle 14"/>
          <p:cNvSpPr/>
          <p:nvPr/>
        </p:nvSpPr>
        <p:spPr>
          <a:xfrm>
            <a:off x="108828" y="6764950"/>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6" name="Rectangle 15"/>
          <p:cNvSpPr/>
          <p:nvPr/>
        </p:nvSpPr>
        <p:spPr>
          <a:xfrm>
            <a:off x="108829" y="893"/>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8" name="مربع نص 1"/>
          <p:cNvSpPr txBox="1"/>
          <p:nvPr/>
        </p:nvSpPr>
        <p:spPr>
          <a:xfrm>
            <a:off x="618115" y="4879039"/>
            <a:ext cx="2088142" cy="1200329"/>
          </a:xfrm>
          <a:prstGeom prst="rect">
            <a:avLst/>
          </a:prstGeom>
          <a:solidFill>
            <a:schemeClr val="bg1">
              <a:lumMod val="95000"/>
            </a:schemeClr>
          </a:solidFill>
          <a:ln>
            <a:solidFill>
              <a:schemeClr val="accent1">
                <a:lumMod val="40000"/>
                <a:lumOff val="60000"/>
              </a:schemeClr>
            </a:solidFill>
          </a:ln>
        </p:spPr>
        <p:txBody>
          <a:bodyPr wrap="square" rtlCol="0">
            <a:spAutoFit/>
          </a:bodyPr>
          <a:lstStyle/>
          <a:p>
            <a:pPr marL="171399" indent="-171399" defTabSz="914089">
              <a:buFont typeface="Wingdings" panose="05000000000000000000" pitchFamily="2" charset="2"/>
              <a:buChar char="§"/>
            </a:pPr>
            <a:r>
              <a:rPr lang="en-US" sz="1200" b="1" dirty="0" smtClean="0">
                <a:solidFill>
                  <a:srgbClr val="DDE9EC">
                    <a:lumMod val="50000"/>
                  </a:srgbClr>
                </a:solidFill>
              </a:rPr>
              <a:t>Te</a:t>
            </a:r>
            <a:r>
              <a:rPr lang="en-US" sz="1200" b="1" dirty="0" smtClean="0"/>
              <a:t>xt</a:t>
            </a:r>
            <a:endParaRPr lang="en-US" sz="1200" b="1" dirty="0" smtClean="0">
              <a:solidFill>
                <a:srgbClr val="FF0000"/>
              </a:solidFill>
            </a:endParaRPr>
          </a:p>
          <a:p>
            <a:pPr marL="171399" indent="-171399" defTabSz="914089">
              <a:buFont typeface="Wingdings" panose="05000000000000000000" pitchFamily="2" charset="2"/>
              <a:buChar char="§"/>
            </a:pPr>
            <a:r>
              <a:rPr lang="en-US" sz="1200" b="1" dirty="0" smtClean="0">
                <a:solidFill>
                  <a:srgbClr val="FF0000"/>
                </a:solidFill>
              </a:rPr>
              <a:t>Important</a:t>
            </a:r>
          </a:p>
          <a:p>
            <a:pPr marL="171399" indent="-171399" defTabSz="914089">
              <a:buFont typeface="Wingdings" panose="05000000000000000000" pitchFamily="2" charset="2"/>
              <a:buChar char="§"/>
            </a:pPr>
            <a:r>
              <a:rPr lang="en-US" sz="1200" b="1" dirty="0" smtClean="0">
                <a:solidFill>
                  <a:srgbClr val="C76B9B"/>
                </a:solidFill>
              </a:rPr>
              <a:t>Formulas</a:t>
            </a:r>
            <a:endParaRPr lang="en-US" sz="1200" b="1" dirty="0" smtClean="0">
              <a:solidFill>
                <a:srgbClr val="DDE9EC">
                  <a:lumMod val="50000"/>
                </a:srgbClr>
              </a:solidFill>
            </a:endParaRPr>
          </a:p>
          <a:p>
            <a:pPr marL="171399" indent="-171399" defTabSz="914089">
              <a:buFont typeface="Wingdings" panose="05000000000000000000" pitchFamily="2" charset="2"/>
              <a:buChar char="§"/>
            </a:pPr>
            <a:r>
              <a:rPr lang="en-US" sz="1200" b="1" dirty="0" smtClean="0">
                <a:solidFill>
                  <a:srgbClr val="FADA7A">
                    <a:lumMod val="75000"/>
                  </a:srgbClr>
                </a:solidFill>
              </a:rPr>
              <a:t>Numbers</a:t>
            </a:r>
          </a:p>
          <a:p>
            <a:pPr marL="171399" indent="-171399" defTabSz="914089">
              <a:buFont typeface="Wingdings" panose="05000000000000000000" pitchFamily="2" charset="2"/>
              <a:buChar char="§"/>
            </a:pPr>
            <a:r>
              <a:rPr lang="en-US" sz="1200" b="1" dirty="0" smtClean="0">
                <a:solidFill>
                  <a:srgbClr val="00B050"/>
                </a:solidFill>
              </a:rPr>
              <a:t>Doctor notes</a:t>
            </a:r>
          </a:p>
          <a:p>
            <a:pPr marL="171399" indent="-171399" defTabSz="914089">
              <a:buFont typeface="Wingdings" panose="05000000000000000000" pitchFamily="2" charset="2"/>
              <a:buChar char="§"/>
            </a:pPr>
            <a:r>
              <a:rPr lang="en-US" sz="1200" b="1" dirty="0" smtClean="0">
                <a:solidFill>
                  <a:schemeClr val="bg1">
                    <a:lumMod val="50000"/>
                  </a:schemeClr>
                </a:solidFill>
              </a:rPr>
              <a:t>Notes and explanation</a:t>
            </a:r>
            <a:endParaRPr lang="en-US" sz="1200" b="1" dirty="0">
              <a:solidFill>
                <a:schemeClr val="bg1">
                  <a:lumMod val="50000"/>
                </a:schemeClr>
              </a:solidFill>
            </a:endParaRPr>
          </a:p>
        </p:txBody>
      </p:sp>
      <p:sp>
        <p:nvSpPr>
          <p:cNvPr id="4" name="Slide Number Placeholder 3"/>
          <p:cNvSpPr>
            <a:spLocks noGrp="1"/>
          </p:cNvSpPr>
          <p:nvPr>
            <p:ph type="sldNum" sz="quarter" idx="12"/>
          </p:nvPr>
        </p:nvSpPr>
        <p:spPr/>
        <p:txBody>
          <a:bodyPr/>
          <a:lstStyle/>
          <a:p>
            <a:fld id="{4929A69E-7D8F-4515-9605-0315ABD4F316}" type="slidenum">
              <a:rPr lang="en-US" smtClean="0"/>
              <a:t>1</a:t>
            </a:fld>
            <a:endParaRPr lang="en-US" dirty="0"/>
          </a:p>
        </p:txBody>
      </p:sp>
      <p:pic>
        <p:nvPicPr>
          <p:cNvPr id="17" name="Picture 16"/>
          <p:cNvPicPr>
            <a:picLocks noChangeAspect="1"/>
          </p:cNvPicPr>
          <p:nvPr/>
        </p:nvPicPr>
        <p:blipFill>
          <a:blip r:embed="rId5"/>
          <a:stretch>
            <a:fillRect/>
          </a:stretch>
        </p:blipFill>
        <p:spPr>
          <a:xfrm>
            <a:off x="2837909" y="1028223"/>
            <a:ext cx="6358679" cy="4785775"/>
          </a:xfrm>
          <a:prstGeom prst="rect">
            <a:avLst/>
          </a:prstGeom>
          <a:ln>
            <a:noFill/>
          </a:ln>
        </p:spPr>
      </p:pic>
      <p:sp>
        <p:nvSpPr>
          <p:cNvPr id="14" name="Flowchart: Process 13"/>
          <p:cNvSpPr/>
          <p:nvPr/>
        </p:nvSpPr>
        <p:spPr>
          <a:xfrm>
            <a:off x="9133857" y="4987964"/>
            <a:ext cx="779513" cy="598961"/>
          </a:xfrm>
          <a:prstGeom prst="flowChartProcess">
            <a:avLst/>
          </a:prstGeom>
          <a:solidFill>
            <a:schemeClr val="accent2">
              <a:lumMod val="20000"/>
              <a:lumOff val="80000"/>
            </a:schemeClr>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lang="en-US" sz="1200" b="1" dirty="0" smtClean="0">
                <a:solidFill>
                  <a:schemeClr val="bg1">
                    <a:lumMod val="50000"/>
                  </a:schemeClr>
                </a:solidFill>
              </a:rPr>
              <a:t>Lecture No.20</a:t>
            </a:r>
            <a:endParaRPr lang="en-US" sz="1200" b="1" dirty="0">
              <a:solidFill>
                <a:schemeClr val="bg1">
                  <a:lumMod val="50000"/>
                </a:schemeClr>
              </a:solidFill>
            </a:endParaRPr>
          </a:p>
        </p:txBody>
      </p:sp>
      <p:sp>
        <p:nvSpPr>
          <p:cNvPr id="19" name="مربع نص 1"/>
          <p:cNvSpPr txBox="1"/>
          <p:nvPr/>
        </p:nvSpPr>
        <p:spPr>
          <a:xfrm>
            <a:off x="9133857" y="5586925"/>
            <a:ext cx="2454898" cy="492443"/>
          </a:xfrm>
          <a:prstGeom prst="rect">
            <a:avLst/>
          </a:prstGeom>
          <a:solidFill>
            <a:schemeClr val="bg1">
              <a:lumMod val="95000"/>
            </a:schemeClr>
          </a:solidFill>
          <a:ln>
            <a:solidFill>
              <a:schemeClr val="accent1">
                <a:lumMod val="40000"/>
                <a:lumOff val="60000"/>
              </a:schemeClr>
            </a:solidFill>
          </a:ln>
        </p:spPr>
        <p:txBody>
          <a:bodyPr wrap="square" rtlCol="0">
            <a:spAutoFit/>
          </a:bodyPr>
          <a:lstStyle/>
          <a:p>
            <a:pPr algn="ctr"/>
            <a:r>
              <a:rPr lang="en-US" sz="1300" b="1" dirty="0" smtClean="0">
                <a:solidFill>
                  <a:schemeClr val="bg2">
                    <a:lumMod val="75000"/>
                  </a:schemeClr>
                </a:solidFill>
                <a:latin typeface="Agency FB" panose="020B0503020202020204" pitchFamily="34" charset="0"/>
              </a:rPr>
              <a:t>“Worrying Doesn’t Change Anything, But Trusting In God Changes Everything”</a:t>
            </a:r>
            <a:endParaRPr lang="en-US" sz="1300" b="1" dirty="0">
              <a:solidFill>
                <a:schemeClr val="bg2">
                  <a:lumMod val="75000"/>
                </a:schemeClr>
              </a:solidFill>
              <a:latin typeface="Agency FB" panose="020B0503020202020204" pitchFamily="34" charset="0"/>
            </a:endParaRP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8115" y="2015082"/>
            <a:ext cx="1660276" cy="1339626"/>
          </a:xfrm>
          <a:prstGeom prst="rect">
            <a:avLst/>
          </a:prstGeom>
        </p:spPr>
      </p:pic>
    </p:spTree>
    <p:extLst>
      <p:ext uri="{BB962C8B-B14F-4D97-AF65-F5344CB8AC3E}">
        <p14:creationId xmlns:p14="http://schemas.microsoft.com/office/powerpoint/2010/main" val="22491231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dirty="0" smtClean="0"/>
              <a:t>Regulation of cerebral blood flow</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10</a:t>
            </a:fld>
            <a:endParaRPr lang="en-US" dirty="0"/>
          </a:p>
        </p:txBody>
      </p:sp>
      <p:sp>
        <p:nvSpPr>
          <p:cNvPr id="4" name="Content Placeholder 3"/>
          <p:cNvSpPr>
            <a:spLocks noGrp="1"/>
          </p:cNvSpPr>
          <p:nvPr>
            <p:ph sz="quarter" idx="1"/>
          </p:nvPr>
        </p:nvSpPr>
        <p:spPr>
          <a:xfrm>
            <a:off x="609442" y="1219200"/>
            <a:ext cx="10969961" cy="4937760"/>
          </a:xfrm>
        </p:spPr>
        <p:txBody>
          <a:bodyPr>
            <a:normAutofit/>
          </a:bodyPr>
          <a:lstStyle/>
          <a:p>
            <a:pPr algn="just">
              <a:lnSpc>
                <a:spcPct val="160000"/>
              </a:lnSpc>
              <a:defRPr/>
            </a:pPr>
            <a:r>
              <a:rPr lang="en-US" sz="1600" dirty="0" smtClean="0">
                <a:solidFill>
                  <a:schemeClr val="bg2">
                    <a:lumMod val="50000"/>
                  </a:schemeClr>
                </a:solidFill>
              </a:rPr>
              <a:t>Increase cerebral blood flow in response to excess carbon dioxide or excess hydrogen ion concentration. </a:t>
            </a:r>
          </a:p>
          <a:p>
            <a:pPr algn="just">
              <a:lnSpc>
                <a:spcPct val="160000"/>
              </a:lnSpc>
              <a:defRPr/>
            </a:pPr>
            <a:r>
              <a:rPr lang="en-US" sz="1600" dirty="0" smtClean="0">
                <a:solidFill>
                  <a:schemeClr val="accent4">
                    <a:lumMod val="75000"/>
                  </a:schemeClr>
                </a:solidFill>
                <a:cs typeface="Times New Roman"/>
              </a:rPr>
              <a:t>70% </a:t>
            </a:r>
            <a:r>
              <a:rPr lang="en-US" sz="1600" dirty="0"/>
              <a:t>increase in </a:t>
            </a:r>
            <a:r>
              <a:rPr lang="en-US" sz="1600" dirty="0" smtClean="0"/>
              <a:t>arterial PCO2 </a:t>
            </a:r>
            <a:r>
              <a:rPr lang="en-US" sz="1600" dirty="0"/>
              <a:t>approximately </a:t>
            </a:r>
            <a:r>
              <a:rPr lang="en-US" sz="1600" dirty="0">
                <a:solidFill>
                  <a:srgbClr val="FF0000"/>
                </a:solidFill>
              </a:rPr>
              <a:t>doubles</a:t>
            </a:r>
            <a:r>
              <a:rPr lang="en-US" sz="1600" dirty="0"/>
              <a:t> the cerebral blood flow</a:t>
            </a:r>
            <a:r>
              <a:rPr lang="en-US" sz="1600" dirty="0">
                <a:solidFill>
                  <a:srgbClr val="00B050"/>
                </a:solidFill>
              </a:rPr>
              <a:t>. Increase the blood flow by indirect </a:t>
            </a:r>
            <a:r>
              <a:rPr lang="en-US" sz="1600" dirty="0" smtClean="0">
                <a:solidFill>
                  <a:srgbClr val="00B050"/>
                </a:solidFill>
              </a:rPr>
              <a:t>vasodilatation.</a:t>
            </a:r>
            <a:endParaRPr lang="en-US" sz="1600" dirty="0">
              <a:solidFill>
                <a:srgbClr val="00B050"/>
              </a:solidFill>
            </a:endParaRPr>
          </a:p>
          <a:p>
            <a:pPr algn="just">
              <a:lnSpc>
                <a:spcPct val="160000"/>
              </a:lnSpc>
              <a:defRPr/>
            </a:pPr>
            <a:endParaRPr lang="en-US" sz="1600" dirty="0"/>
          </a:p>
          <a:p>
            <a:pPr algn="just">
              <a:lnSpc>
                <a:spcPct val="160000"/>
              </a:lnSpc>
              <a:defRPr/>
            </a:pPr>
            <a:endParaRPr lang="en-US" sz="1600" dirty="0">
              <a:solidFill>
                <a:schemeClr val="bg2">
                  <a:lumMod val="50000"/>
                </a:schemeClr>
              </a:solidFill>
            </a:endParaRPr>
          </a:p>
        </p:txBody>
      </p:sp>
      <p:sp>
        <p:nvSpPr>
          <p:cNvPr id="7" name="TextBox 9"/>
          <p:cNvSpPr txBox="1"/>
          <p:nvPr/>
        </p:nvSpPr>
        <p:spPr>
          <a:xfrm>
            <a:off x="9455497" y="-19059"/>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pic>
        <p:nvPicPr>
          <p:cNvPr id="8" name="Picture 2" descr="http://www.ijp-online.com/articles/2011/43/5/images/Indian%20J%20Pharmacol_2011_43_5_502_84950_f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9319" y="2276872"/>
            <a:ext cx="7040084" cy="3858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7240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dirty="0" smtClean="0"/>
              <a:t>Cont.</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11</a:t>
            </a:fld>
            <a:endParaRPr lang="en-US" dirty="0"/>
          </a:p>
        </p:txBody>
      </p:sp>
      <p:sp>
        <p:nvSpPr>
          <p:cNvPr id="4" name="Content Placeholder 3"/>
          <p:cNvSpPr>
            <a:spLocks noGrp="1"/>
          </p:cNvSpPr>
          <p:nvPr>
            <p:ph sz="quarter" idx="1"/>
          </p:nvPr>
        </p:nvSpPr>
        <p:spPr>
          <a:xfrm>
            <a:off x="609442" y="1219200"/>
            <a:ext cx="5387461" cy="5137149"/>
          </a:xfrm>
        </p:spPr>
        <p:txBody>
          <a:bodyPr>
            <a:normAutofit/>
          </a:bodyPr>
          <a:lstStyle/>
          <a:p>
            <a:pPr lvl="0">
              <a:lnSpc>
                <a:spcPct val="150000"/>
              </a:lnSpc>
              <a:buClr>
                <a:srgbClr val="727CA3"/>
              </a:buClr>
            </a:pPr>
            <a:r>
              <a:rPr lang="en-US" sz="1800" spc="-15" dirty="0">
                <a:solidFill>
                  <a:srgbClr val="9FB8CD">
                    <a:lumMod val="75000"/>
                  </a:srgbClr>
                </a:solidFill>
                <a:cs typeface="Constantia"/>
              </a:rPr>
              <a:t>Hypoxia </a:t>
            </a:r>
            <a:r>
              <a:rPr lang="en-US" sz="1800" spc="-5" dirty="0">
                <a:solidFill>
                  <a:srgbClr val="9FB8CD">
                    <a:lumMod val="75000"/>
                  </a:srgbClr>
                </a:solidFill>
                <a:cs typeface="Constantia"/>
              </a:rPr>
              <a:t>&amp;</a:t>
            </a:r>
            <a:r>
              <a:rPr lang="en-US" sz="1800" spc="-75" dirty="0">
                <a:solidFill>
                  <a:srgbClr val="9FB8CD">
                    <a:lumMod val="75000"/>
                  </a:srgbClr>
                </a:solidFill>
                <a:cs typeface="Constantia"/>
              </a:rPr>
              <a:t> </a:t>
            </a:r>
            <a:r>
              <a:rPr lang="en-US" sz="1800" spc="-10" dirty="0">
                <a:solidFill>
                  <a:srgbClr val="9FB8CD">
                    <a:lumMod val="75000"/>
                  </a:srgbClr>
                </a:solidFill>
                <a:cs typeface="Constantia"/>
              </a:rPr>
              <a:t>hypercapnia:</a:t>
            </a:r>
          </a:p>
          <a:p>
            <a:pPr marL="435610" lvl="0" indent="-285750">
              <a:lnSpc>
                <a:spcPct val="150000"/>
              </a:lnSpc>
              <a:buClr>
                <a:srgbClr val="9FB8CD">
                  <a:lumMod val="75000"/>
                </a:srgbClr>
              </a:buClr>
              <a:buSzPct val="93750"/>
              <a:tabLst>
                <a:tab pos="423545" algn="l"/>
                <a:tab pos="424180" algn="l"/>
              </a:tabLst>
            </a:pPr>
            <a:r>
              <a:rPr lang="en-US" sz="1400" spc="-15" dirty="0">
                <a:solidFill>
                  <a:prstClr val="black"/>
                </a:solidFill>
                <a:cs typeface="Constantia"/>
              </a:rPr>
              <a:t>Excess</a:t>
            </a:r>
            <a:r>
              <a:rPr lang="en-US" sz="1400" spc="-60" dirty="0">
                <a:solidFill>
                  <a:prstClr val="black"/>
                </a:solidFill>
                <a:cs typeface="Constantia"/>
              </a:rPr>
              <a:t> </a:t>
            </a:r>
            <a:r>
              <a:rPr lang="en-US" sz="1400" spc="-10" dirty="0">
                <a:solidFill>
                  <a:prstClr val="black"/>
                </a:solidFill>
                <a:cs typeface="Constantia"/>
              </a:rPr>
              <a:t>carbon</a:t>
            </a:r>
            <a:r>
              <a:rPr lang="en-US" sz="1400" spc="-30" dirty="0">
                <a:solidFill>
                  <a:prstClr val="black"/>
                </a:solidFill>
                <a:cs typeface="Constantia"/>
              </a:rPr>
              <a:t> </a:t>
            </a:r>
            <a:r>
              <a:rPr lang="en-US" sz="1400" spc="-15" dirty="0">
                <a:solidFill>
                  <a:prstClr val="black"/>
                </a:solidFill>
                <a:cs typeface="Constantia"/>
              </a:rPr>
              <a:t>dioxide</a:t>
            </a:r>
            <a:r>
              <a:rPr lang="en-US" sz="1400" spc="-60" dirty="0">
                <a:solidFill>
                  <a:prstClr val="black"/>
                </a:solidFill>
                <a:cs typeface="Constantia"/>
              </a:rPr>
              <a:t> </a:t>
            </a:r>
            <a:r>
              <a:rPr lang="en-US" sz="1400" spc="-10" dirty="0">
                <a:solidFill>
                  <a:prstClr val="black"/>
                </a:solidFill>
                <a:cs typeface="Constantia"/>
              </a:rPr>
              <a:t>can</a:t>
            </a:r>
            <a:r>
              <a:rPr lang="en-US" sz="1400" spc="-35" dirty="0">
                <a:solidFill>
                  <a:prstClr val="black"/>
                </a:solidFill>
                <a:cs typeface="Constantia"/>
              </a:rPr>
              <a:t> </a:t>
            </a:r>
            <a:r>
              <a:rPr lang="en-US" sz="1400" spc="-10" dirty="0">
                <a:solidFill>
                  <a:prstClr val="black"/>
                </a:solidFill>
                <a:cs typeface="Constantia"/>
              </a:rPr>
              <a:t>dilate</a:t>
            </a:r>
            <a:r>
              <a:rPr lang="en-US" sz="1400" spc="-15" dirty="0">
                <a:solidFill>
                  <a:prstClr val="black"/>
                </a:solidFill>
                <a:cs typeface="Constantia"/>
              </a:rPr>
              <a:t> </a:t>
            </a:r>
            <a:r>
              <a:rPr lang="en-US" sz="1400" spc="-5" dirty="0">
                <a:solidFill>
                  <a:prstClr val="black"/>
                </a:solidFill>
                <a:cs typeface="Constantia"/>
              </a:rPr>
              <a:t>blood</a:t>
            </a:r>
            <a:r>
              <a:rPr lang="en-US" sz="1400" spc="-35" dirty="0">
                <a:solidFill>
                  <a:prstClr val="black"/>
                </a:solidFill>
                <a:cs typeface="Constantia"/>
              </a:rPr>
              <a:t> </a:t>
            </a:r>
            <a:r>
              <a:rPr lang="en-US" sz="1400" spc="-10" dirty="0">
                <a:solidFill>
                  <a:prstClr val="black"/>
                </a:solidFill>
                <a:cs typeface="Constantia"/>
              </a:rPr>
              <a:t>vessels</a:t>
            </a:r>
            <a:r>
              <a:rPr lang="en-US" sz="1400" spc="-75" dirty="0">
                <a:solidFill>
                  <a:prstClr val="black"/>
                </a:solidFill>
                <a:cs typeface="Constantia"/>
              </a:rPr>
              <a:t> </a:t>
            </a:r>
            <a:r>
              <a:rPr lang="en-US" sz="1400" spc="-5" dirty="0">
                <a:solidFill>
                  <a:prstClr val="black"/>
                </a:solidFill>
                <a:cs typeface="Constantia"/>
              </a:rPr>
              <a:t>up</a:t>
            </a:r>
            <a:r>
              <a:rPr lang="en-US" sz="1400" spc="-50" dirty="0">
                <a:solidFill>
                  <a:prstClr val="black"/>
                </a:solidFill>
                <a:cs typeface="Constantia"/>
              </a:rPr>
              <a:t> </a:t>
            </a:r>
            <a:r>
              <a:rPr lang="en-US" sz="1400" spc="-15" dirty="0">
                <a:solidFill>
                  <a:prstClr val="black"/>
                </a:solidFill>
                <a:cs typeface="Constantia"/>
              </a:rPr>
              <a:t>to</a:t>
            </a:r>
            <a:r>
              <a:rPr lang="en-US" sz="1400" spc="-5" dirty="0">
                <a:solidFill>
                  <a:srgbClr val="FADA7A"/>
                </a:solidFill>
                <a:cs typeface="Constantia"/>
              </a:rPr>
              <a:t> </a:t>
            </a:r>
            <a:r>
              <a:rPr lang="en-US" sz="1400" spc="-5" dirty="0">
                <a:solidFill>
                  <a:srgbClr val="FADA7A">
                    <a:lumMod val="75000"/>
                  </a:srgbClr>
                </a:solidFill>
                <a:cs typeface="Constantia"/>
              </a:rPr>
              <a:t>3.5</a:t>
            </a:r>
            <a:r>
              <a:rPr lang="en-US" sz="1400" spc="-10" dirty="0">
                <a:solidFill>
                  <a:srgbClr val="FADA7A">
                    <a:lumMod val="75000"/>
                  </a:srgbClr>
                </a:solidFill>
                <a:cs typeface="Constantia"/>
              </a:rPr>
              <a:t> </a:t>
            </a:r>
            <a:r>
              <a:rPr lang="en-US" sz="1400" spc="-5" dirty="0">
                <a:solidFill>
                  <a:srgbClr val="FADA7A">
                    <a:lumMod val="75000"/>
                  </a:srgbClr>
                </a:solidFill>
                <a:cs typeface="Constantia"/>
              </a:rPr>
              <a:t>times</a:t>
            </a:r>
            <a:r>
              <a:rPr lang="en-US" sz="1400" spc="-40" dirty="0">
                <a:solidFill>
                  <a:prstClr val="black"/>
                </a:solidFill>
                <a:cs typeface="Constantia"/>
              </a:rPr>
              <a:t> </a:t>
            </a:r>
            <a:r>
              <a:rPr lang="en-US" sz="1400" spc="-5" dirty="0">
                <a:solidFill>
                  <a:prstClr val="black"/>
                </a:solidFill>
                <a:cs typeface="Constantia"/>
              </a:rPr>
              <a:t>their</a:t>
            </a:r>
            <a:r>
              <a:rPr lang="en-US" sz="1400" spc="-45" dirty="0">
                <a:solidFill>
                  <a:prstClr val="black"/>
                </a:solidFill>
                <a:cs typeface="Constantia"/>
              </a:rPr>
              <a:t> </a:t>
            </a:r>
            <a:r>
              <a:rPr lang="en-US" sz="1400" spc="-5" dirty="0">
                <a:solidFill>
                  <a:prstClr val="black"/>
                </a:solidFill>
                <a:cs typeface="Constantia"/>
              </a:rPr>
              <a:t>normal</a:t>
            </a:r>
            <a:r>
              <a:rPr lang="en-US" sz="1400" spc="-10" dirty="0">
                <a:solidFill>
                  <a:prstClr val="black"/>
                </a:solidFill>
                <a:cs typeface="Constantia"/>
              </a:rPr>
              <a:t> </a:t>
            </a:r>
            <a:r>
              <a:rPr lang="en-US" sz="1400" spc="-5" dirty="0">
                <a:solidFill>
                  <a:prstClr val="black"/>
                </a:solidFill>
                <a:cs typeface="Constantia"/>
              </a:rPr>
              <a:t>size.</a:t>
            </a:r>
            <a:endParaRPr lang="en-US" sz="1400" dirty="0">
              <a:solidFill>
                <a:prstClr val="black"/>
              </a:solidFill>
              <a:cs typeface="Constantia"/>
            </a:endParaRPr>
          </a:p>
          <a:p>
            <a:pPr marL="426114" lvl="0" indent="-285750">
              <a:lnSpc>
                <a:spcPct val="150000"/>
              </a:lnSpc>
              <a:buClr>
                <a:srgbClr val="9FB8CD">
                  <a:lumMod val="75000"/>
                </a:srgbClr>
              </a:buClr>
            </a:pPr>
            <a:r>
              <a:rPr lang="en-US" sz="1400" spc="-5" dirty="0">
                <a:solidFill>
                  <a:prstClr val="black"/>
                </a:solidFill>
                <a:cs typeface="Constantia"/>
              </a:rPr>
              <a:t>Blood </a:t>
            </a:r>
            <a:r>
              <a:rPr lang="en-US" sz="1400" spc="-10" dirty="0">
                <a:solidFill>
                  <a:prstClr val="black"/>
                </a:solidFill>
                <a:cs typeface="Constantia"/>
              </a:rPr>
              <a:t>vessels</a:t>
            </a:r>
            <a:r>
              <a:rPr lang="en-US" sz="1400" spc="-285" dirty="0">
                <a:solidFill>
                  <a:prstClr val="black"/>
                </a:solidFill>
                <a:cs typeface="Constantia"/>
              </a:rPr>
              <a:t>  </a:t>
            </a:r>
            <a:r>
              <a:rPr lang="en-US" sz="1400" spc="-5" dirty="0">
                <a:solidFill>
                  <a:prstClr val="black"/>
                </a:solidFill>
                <a:cs typeface="Constantia"/>
              </a:rPr>
              <a:t>also </a:t>
            </a:r>
            <a:r>
              <a:rPr lang="en-US" sz="1400" spc="-10" dirty="0">
                <a:solidFill>
                  <a:srgbClr val="FF0000"/>
                </a:solidFill>
                <a:cs typeface="Constantia"/>
              </a:rPr>
              <a:t>dilate </a:t>
            </a:r>
            <a:r>
              <a:rPr lang="en-US" sz="1400" spc="-5" dirty="0">
                <a:solidFill>
                  <a:prstClr val="black"/>
                </a:solidFill>
                <a:cs typeface="Constantia"/>
              </a:rPr>
              <a:t>in </a:t>
            </a:r>
            <a:r>
              <a:rPr lang="en-US" sz="1400" spc="-10" dirty="0">
                <a:solidFill>
                  <a:prstClr val="black"/>
                </a:solidFill>
                <a:cs typeface="Constantia"/>
              </a:rPr>
              <a:t>response </a:t>
            </a:r>
            <a:r>
              <a:rPr lang="en-US" sz="1400" spc="-15" dirty="0">
                <a:solidFill>
                  <a:prstClr val="black"/>
                </a:solidFill>
                <a:cs typeface="Constantia"/>
              </a:rPr>
              <a:t>to </a:t>
            </a:r>
            <a:r>
              <a:rPr lang="en-US" sz="1400" spc="-15" dirty="0">
                <a:solidFill>
                  <a:srgbClr val="FF0000"/>
                </a:solidFill>
                <a:cs typeface="Constantia"/>
              </a:rPr>
              <a:t>low </a:t>
            </a:r>
            <a:r>
              <a:rPr lang="en-US" sz="1400" spc="-10" dirty="0">
                <a:solidFill>
                  <a:srgbClr val="FF0000"/>
                </a:solidFill>
                <a:cs typeface="Constantia"/>
              </a:rPr>
              <a:t>ph.</a:t>
            </a:r>
            <a:endParaRPr lang="en-US" sz="1400" dirty="0">
              <a:solidFill>
                <a:srgbClr val="FF0000"/>
              </a:solidFill>
              <a:cs typeface="Constantia"/>
            </a:endParaRPr>
          </a:p>
          <a:p>
            <a:pPr marL="435610" marR="233045" lvl="0" indent="-285750">
              <a:lnSpc>
                <a:spcPct val="150000"/>
              </a:lnSpc>
              <a:spcBef>
                <a:spcPts val="365"/>
              </a:spcBef>
              <a:buClr>
                <a:srgbClr val="9FB8CD">
                  <a:lumMod val="75000"/>
                </a:srgbClr>
              </a:buClr>
              <a:buSzPct val="93750"/>
              <a:tabLst>
                <a:tab pos="423545" algn="l"/>
                <a:tab pos="424180" algn="l"/>
              </a:tabLst>
            </a:pPr>
            <a:r>
              <a:rPr lang="en-US" sz="1400" spc="-5" dirty="0">
                <a:solidFill>
                  <a:prstClr val="black"/>
                </a:solidFill>
                <a:cs typeface="Constantia"/>
              </a:rPr>
              <a:t>When </a:t>
            </a:r>
            <a:r>
              <a:rPr lang="en-US" sz="1400" spc="-10" dirty="0">
                <a:solidFill>
                  <a:prstClr val="black"/>
                </a:solidFill>
                <a:cs typeface="Constantia"/>
              </a:rPr>
              <a:t>activity </a:t>
            </a:r>
            <a:r>
              <a:rPr lang="en-US" sz="1400" spc="-5" dirty="0">
                <a:solidFill>
                  <a:prstClr val="black"/>
                </a:solidFill>
                <a:cs typeface="Constantia"/>
              </a:rPr>
              <a:t>in a </a:t>
            </a:r>
            <a:r>
              <a:rPr lang="en-US" sz="1400" spc="-15" dirty="0">
                <a:solidFill>
                  <a:prstClr val="black"/>
                </a:solidFill>
                <a:cs typeface="Constantia"/>
              </a:rPr>
              <a:t>given </a:t>
            </a:r>
            <a:r>
              <a:rPr lang="en-US" sz="1400" spc="-10" dirty="0">
                <a:solidFill>
                  <a:prstClr val="black"/>
                </a:solidFill>
                <a:cs typeface="Constantia"/>
              </a:rPr>
              <a:t>region </a:t>
            </a:r>
            <a:r>
              <a:rPr lang="en-US" sz="1400" spc="-5" dirty="0">
                <a:solidFill>
                  <a:prstClr val="black"/>
                </a:solidFill>
                <a:cs typeface="Constantia"/>
              </a:rPr>
              <a:t>of the </a:t>
            </a:r>
            <a:r>
              <a:rPr lang="en-US" sz="1400" spc="-10" dirty="0">
                <a:solidFill>
                  <a:prstClr val="black"/>
                </a:solidFill>
                <a:cs typeface="Constantia"/>
              </a:rPr>
              <a:t>brain </a:t>
            </a:r>
            <a:r>
              <a:rPr lang="en-US" sz="1400" spc="-5" dirty="0">
                <a:solidFill>
                  <a:prstClr val="black"/>
                </a:solidFill>
                <a:cs typeface="Constantia"/>
              </a:rPr>
              <a:t>is </a:t>
            </a:r>
            <a:r>
              <a:rPr lang="en-US" sz="1400" spc="-10" dirty="0">
                <a:solidFill>
                  <a:prstClr val="black"/>
                </a:solidFill>
                <a:cs typeface="Constantia"/>
              </a:rPr>
              <a:t>heightened, </a:t>
            </a:r>
            <a:r>
              <a:rPr lang="en-US" sz="1400" spc="-5" dirty="0">
                <a:solidFill>
                  <a:prstClr val="black"/>
                </a:solidFill>
                <a:cs typeface="Constantia"/>
              </a:rPr>
              <a:t>the </a:t>
            </a:r>
            <a:r>
              <a:rPr lang="en-US" sz="1400" spc="-10" dirty="0">
                <a:solidFill>
                  <a:prstClr val="black"/>
                </a:solidFill>
                <a:cs typeface="Constantia"/>
              </a:rPr>
              <a:t>increase </a:t>
            </a:r>
            <a:r>
              <a:rPr lang="en-US" sz="1400" spc="-5" dirty="0">
                <a:solidFill>
                  <a:prstClr val="black"/>
                </a:solidFill>
                <a:cs typeface="Constantia"/>
              </a:rPr>
              <a:t>in </a:t>
            </a:r>
            <a:r>
              <a:rPr lang="en-US" sz="1400" spc="-10" dirty="0">
                <a:solidFill>
                  <a:prstClr val="black"/>
                </a:solidFill>
                <a:cs typeface="Constantia"/>
              </a:rPr>
              <a:t>CO</a:t>
            </a:r>
            <a:r>
              <a:rPr lang="en-US" sz="1400" spc="-15" baseline="-21164" dirty="0">
                <a:solidFill>
                  <a:prstClr val="black"/>
                </a:solidFill>
                <a:cs typeface="Constantia"/>
              </a:rPr>
              <a:t>2  </a:t>
            </a:r>
            <a:r>
              <a:rPr lang="en-US" sz="1400" spc="-5" dirty="0">
                <a:solidFill>
                  <a:prstClr val="black"/>
                </a:solidFill>
                <a:cs typeface="Constantia"/>
              </a:rPr>
              <a:t>and </a:t>
            </a:r>
            <a:r>
              <a:rPr lang="en-US" sz="1400" dirty="0">
                <a:solidFill>
                  <a:prstClr val="black"/>
                </a:solidFill>
                <a:cs typeface="Constantia"/>
              </a:rPr>
              <a:t>H</a:t>
            </a:r>
            <a:r>
              <a:rPr lang="en-US" sz="1400" baseline="26455" dirty="0">
                <a:solidFill>
                  <a:prstClr val="black"/>
                </a:solidFill>
                <a:cs typeface="Constantia"/>
              </a:rPr>
              <a:t>+ </a:t>
            </a:r>
            <a:r>
              <a:rPr lang="en-US" sz="1400" spc="-10" dirty="0">
                <a:solidFill>
                  <a:prstClr val="black"/>
                </a:solidFill>
                <a:cs typeface="Constantia"/>
              </a:rPr>
              <a:t>concentrations </a:t>
            </a:r>
            <a:r>
              <a:rPr lang="en-US" sz="1400" spc="-5" dirty="0">
                <a:solidFill>
                  <a:prstClr val="black"/>
                </a:solidFill>
                <a:cs typeface="Constantia"/>
              </a:rPr>
              <a:t>causes </a:t>
            </a:r>
            <a:r>
              <a:rPr lang="en-US" sz="1400" spc="-15" dirty="0">
                <a:solidFill>
                  <a:prstClr val="black"/>
                </a:solidFill>
                <a:cs typeface="Constantia"/>
              </a:rPr>
              <a:t>cerebral </a:t>
            </a:r>
            <a:r>
              <a:rPr lang="en-US" sz="1400" spc="-5" dirty="0">
                <a:solidFill>
                  <a:prstClr val="black"/>
                </a:solidFill>
                <a:cs typeface="Constantia"/>
              </a:rPr>
              <a:t>vasodilatation, and </a:t>
            </a:r>
            <a:r>
              <a:rPr lang="en-US" sz="1400" spc="-15" dirty="0">
                <a:solidFill>
                  <a:prstClr val="black"/>
                </a:solidFill>
                <a:cs typeface="Constantia"/>
              </a:rPr>
              <a:t>deliver </a:t>
            </a:r>
            <a:r>
              <a:rPr lang="en-US" sz="1400" spc="-10" dirty="0">
                <a:solidFill>
                  <a:prstClr val="black"/>
                </a:solidFill>
                <a:cs typeface="Constantia"/>
              </a:rPr>
              <a:t>more </a:t>
            </a:r>
            <a:r>
              <a:rPr lang="en-US" sz="1400" spc="-5" dirty="0">
                <a:solidFill>
                  <a:prstClr val="black"/>
                </a:solidFill>
                <a:cs typeface="Constantia"/>
              </a:rPr>
              <a:t>blood </a:t>
            </a:r>
            <a:r>
              <a:rPr lang="en-US" sz="1400" spc="-15" dirty="0">
                <a:solidFill>
                  <a:prstClr val="black"/>
                </a:solidFill>
                <a:cs typeface="Constantia"/>
              </a:rPr>
              <a:t>to </a:t>
            </a:r>
            <a:r>
              <a:rPr lang="en-US" sz="1400" spc="-5" dirty="0">
                <a:solidFill>
                  <a:prstClr val="black"/>
                </a:solidFill>
                <a:cs typeface="Constantia"/>
              </a:rPr>
              <a:t>the </a:t>
            </a:r>
            <a:r>
              <a:rPr lang="en-US" sz="1400" spc="-10" dirty="0">
                <a:solidFill>
                  <a:prstClr val="black"/>
                </a:solidFill>
                <a:cs typeface="Constantia"/>
              </a:rPr>
              <a:t>area </a:t>
            </a:r>
            <a:r>
              <a:rPr lang="en-US" sz="1400" spc="-15" dirty="0">
                <a:solidFill>
                  <a:prstClr val="black"/>
                </a:solidFill>
                <a:cs typeface="Constantia"/>
              </a:rPr>
              <a:t>to </a:t>
            </a:r>
            <a:r>
              <a:rPr lang="en-US" sz="1400" spc="-5" dirty="0">
                <a:solidFill>
                  <a:prstClr val="black"/>
                </a:solidFill>
                <a:cs typeface="Constantia"/>
              </a:rPr>
              <a:t>meet the </a:t>
            </a:r>
            <a:r>
              <a:rPr lang="en-US" sz="1400" spc="-10" dirty="0">
                <a:solidFill>
                  <a:prstClr val="black"/>
                </a:solidFill>
                <a:cs typeface="Constantia"/>
              </a:rPr>
              <a:t>increased</a:t>
            </a:r>
            <a:r>
              <a:rPr lang="en-US" sz="1400" spc="-210" dirty="0">
                <a:solidFill>
                  <a:prstClr val="black"/>
                </a:solidFill>
                <a:cs typeface="Constantia"/>
              </a:rPr>
              <a:t> </a:t>
            </a:r>
            <a:r>
              <a:rPr lang="en-US" sz="1400" spc="-5" dirty="0">
                <a:solidFill>
                  <a:prstClr val="black"/>
                </a:solidFill>
                <a:cs typeface="Constantia"/>
              </a:rPr>
              <a:t>demand.</a:t>
            </a:r>
            <a:endParaRPr lang="en-US" sz="1400" dirty="0">
              <a:solidFill>
                <a:prstClr val="black"/>
              </a:solidFill>
              <a:cs typeface="Constantia"/>
            </a:endParaRPr>
          </a:p>
          <a:p>
            <a:pPr marL="435610" lvl="0" indent="-285750">
              <a:lnSpc>
                <a:spcPct val="150000"/>
              </a:lnSpc>
              <a:spcBef>
                <a:spcPts val="1295"/>
              </a:spcBef>
              <a:buClr>
                <a:srgbClr val="9FB8CD">
                  <a:lumMod val="75000"/>
                </a:srgbClr>
              </a:buClr>
              <a:buSzPct val="93750"/>
              <a:tabLst>
                <a:tab pos="423545" algn="l"/>
                <a:tab pos="424180" algn="l"/>
                <a:tab pos="6583680" algn="l"/>
              </a:tabLst>
            </a:pPr>
            <a:r>
              <a:rPr lang="en-US" sz="1400" spc="-15" dirty="0">
                <a:solidFill>
                  <a:srgbClr val="FF0000"/>
                </a:solidFill>
                <a:cs typeface="Constantia"/>
              </a:rPr>
              <a:t>Hypoxia</a:t>
            </a:r>
            <a:r>
              <a:rPr lang="en-US" sz="1400" spc="-15" dirty="0">
                <a:solidFill>
                  <a:srgbClr val="C00000"/>
                </a:solidFill>
                <a:cs typeface="Constantia"/>
              </a:rPr>
              <a:t>,</a:t>
            </a:r>
            <a:r>
              <a:rPr lang="en-US" sz="1400" spc="-15" dirty="0">
                <a:solidFill>
                  <a:srgbClr val="FF0000"/>
                </a:solidFill>
                <a:cs typeface="Constantia"/>
              </a:rPr>
              <a:t>  </a:t>
            </a:r>
            <a:r>
              <a:rPr lang="en-US" sz="1400" spc="-5" dirty="0">
                <a:solidFill>
                  <a:prstClr val="black"/>
                </a:solidFill>
                <a:cs typeface="Constantia"/>
              </a:rPr>
              <a:t>or </a:t>
            </a:r>
            <a:r>
              <a:rPr lang="en-US" sz="1400" spc="-10" dirty="0">
                <a:solidFill>
                  <a:prstClr val="black"/>
                </a:solidFill>
                <a:cs typeface="Constantia"/>
              </a:rPr>
              <a:t>inadequate </a:t>
            </a:r>
            <a:r>
              <a:rPr lang="en-US" sz="1400" spc="-20" dirty="0">
                <a:solidFill>
                  <a:prstClr val="black"/>
                </a:solidFill>
                <a:cs typeface="Constantia"/>
              </a:rPr>
              <a:t>oxygen, </a:t>
            </a:r>
            <a:r>
              <a:rPr lang="en-US" sz="1400" spc="-5" dirty="0">
                <a:solidFill>
                  <a:prstClr val="black"/>
                </a:solidFill>
                <a:cs typeface="Constantia"/>
              </a:rPr>
              <a:t>also </a:t>
            </a:r>
            <a:r>
              <a:rPr lang="en-US" sz="1400" spc="-10" dirty="0">
                <a:solidFill>
                  <a:srgbClr val="FF0000"/>
                </a:solidFill>
                <a:cs typeface="Constantia"/>
              </a:rPr>
              <a:t>dilates </a:t>
            </a:r>
            <a:r>
              <a:rPr lang="en-US" sz="1400" dirty="0">
                <a:solidFill>
                  <a:prstClr val="black"/>
                </a:solidFill>
                <a:cs typeface="Constantia"/>
              </a:rPr>
              <a:t>blood</a:t>
            </a:r>
            <a:r>
              <a:rPr lang="en-US" sz="1400" spc="-55" dirty="0">
                <a:solidFill>
                  <a:prstClr val="black"/>
                </a:solidFill>
                <a:cs typeface="Constantia"/>
              </a:rPr>
              <a:t> </a:t>
            </a:r>
            <a:r>
              <a:rPr lang="en-US" sz="1400" spc="-10" dirty="0">
                <a:solidFill>
                  <a:prstClr val="black"/>
                </a:solidFill>
                <a:cs typeface="Constantia"/>
              </a:rPr>
              <a:t>vessels </a:t>
            </a:r>
            <a:r>
              <a:rPr lang="en-US" sz="1400" spc="-100" dirty="0">
                <a:solidFill>
                  <a:prstClr val="black"/>
                </a:solidFill>
                <a:cs typeface="Constantia"/>
              </a:rPr>
              <a:t> </a:t>
            </a:r>
            <a:r>
              <a:rPr lang="en-US" sz="1400" spc="-5" dirty="0">
                <a:solidFill>
                  <a:prstClr val="black"/>
                </a:solidFill>
                <a:cs typeface="Constantia"/>
              </a:rPr>
              <a:t>and </a:t>
            </a:r>
            <a:r>
              <a:rPr lang="en-US" sz="1400" spc="-10" dirty="0">
                <a:solidFill>
                  <a:prstClr val="black"/>
                </a:solidFill>
                <a:cs typeface="Constantia"/>
              </a:rPr>
              <a:t>increases</a:t>
            </a:r>
            <a:r>
              <a:rPr lang="en-US" sz="1400" spc="-85" dirty="0">
                <a:solidFill>
                  <a:prstClr val="black"/>
                </a:solidFill>
                <a:cs typeface="Constantia"/>
              </a:rPr>
              <a:t> </a:t>
            </a:r>
            <a:r>
              <a:rPr lang="en-US" sz="1400" dirty="0">
                <a:solidFill>
                  <a:prstClr val="black"/>
                </a:solidFill>
                <a:cs typeface="Constantia"/>
              </a:rPr>
              <a:t>blood </a:t>
            </a:r>
            <a:r>
              <a:rPr lang="en-US" sz="1400" spc="-20" dirty="0">
                <a:solidFill>
                  <a:prstClr val="black"/>
                </a:solidFill>
                <a:cs typeface="Constantia"/>
              </a:rPr>
              <a:t>flow.</a:t>
            </a:r>
            <a:endParaRPr lang="en-US" sz="1400" dirty="0">
              <a:solidFill>
                <a:prstClr val="black"/>
              </a:solidFill>
              <a:cs typeface="Constantia"/>
            </a:endParaRPr>
          </a:p>
          <a:p>
            <a:pPr marL="435610" lvl="0" indent="-285750">
              <a:lnSpc>
                <a:spcPct val="150000"/>
              </a:lnSpc>
              <a:spcBef>
                <a:spcPts val="1295"/>
              </a:spcBef>
              <a:buClr>
                <a:srgbClr val="9FB8CD">
                  <a:lumMod val="75000"/>
                </a:srgbClr>
              </a:buClr>
              <a:buSzPct val="93750"/>
              <a:tabLst>
                <a:tab pos="423545" algn="l"/>
                <a:tab pos="424180" algn="l"/>
                <a:tab pos="6583680" algn="l"/>
              </a:tabLst>
            </a:pPr>
            <a:r>
              <a:rPr lang="en-US" sz="1400" spc="-10" dirty="0">
                <a:solidFill>
                  <a:prstClr val="black"/>
                </a:solidFill>
                <a:cs typeface="Constantia"/>
              </a:rPr>
              <a:t>While  </a:t>
            </a:r>
            <a:r>
              <a:rPr lang="en-US" sz="1400" spc="-5" dirty="0">
                <a:solidFill>
                  <a:prstClr val="black"/>
                </a:solidFill>
                <a:cs typeface="Constantia"/>
              </a:rPr>
              <a:t>high </a:t>
            </a:r>
            <a:r>
              <a:rPr lang="en-US" sz="1400" spc="-10" dirty="0">
                <a:solidFill>
                  <a:prstClr val="black"/>
                </a:solidFill>
                <a:cs typeface="Constantia"/>
              </a:rPr>
              <a:t>levels </a:t>
            </a:r>
            <a:r>
              <a:rPr lang="en-US" sz="1400" spc="-5" dirty="0">
                <a:solidFill>
                  <a:prstClr val="black"/>
                </a:solidFill>
                <a:cs typeface="Constantia"/>
              </a:rPr>
              <a:t>of </a:t>
            </a:r>
            <a:r>
              <a:rPr lang="en-US" sz="1400" spc="-25" dirty="0">
                <a:solidFill>
                  <a:prstClr val="black"/>
                </a:solidFill>
                <a:cs typeface="Constantia"/>
              </a:rPr>
              <a:t>oxygen </a:t>
            </a:r>
            <a:r>
              <a:rPr lang="en-US" sz="1400" spc="-10" dirty="0">
                <a:solidFill>
                  <a:prstClr val="black"/>
                </a:solidFill>
                <a:cs typeface="Constantia"/>
              </a:rPr>
              <a:t>constrict  </a:t>
            </a:r>
            <a:r>
              <a:rPr lang="en-US" sz="1400" spc="-15" dirty="0">
                <a:solidFill>
                  <a:prstClr val="black"/>
                </a:solidFill>
                <a:cs typeface="Constantia"/>
              </a:rPr>
              <a:t>cerebral</a:t>
            </a:r>
            <a:r>
              <a:rPr lang="en-US" sz="1400" spc="300" dirty="0">
                <a:solidFill>
                  <a:prstClr val="black"/>
                </a:solidFill>
                <a:cs typeface="Constantia"/>
              </a:rPr>
              <a:t> </a:t>
            </a:r>
            <a:r>
              <a:rPr lang="en-US" sz="1400" dirty="0">
                <a:solidFill>
                  <a:prstClr val="black"/>
                </a:solidFill>
                <a:cs typeface="Constantia"/>
              </a:rPr>
              <a:t>blood </a:t>
            </a:r>
            <a:r>
              <a:rPr lang="en-US" sz="1400" spc="-20" dirty="0" smtClean="0">
                <a:solidFill>
                  <a:prstClr val="black"/>
                </a:solidFill>
                <a:cs typeface="Constantia"/>
              </a:rPr>
              <a:t>vessels.</a:t>
            </a:r>
            <a:endParaRPr lang="en-US" sz="1400" dirty="0">
              <a:solidFill>
                <a:prstClr val="black"/>
              </a:solidFill>
              <a:cs typeface="Constantia"/>
            </a:endParaRPr>
          </a:p>
          <a:p>
            <a:pPr marL="435610" lvl="0" indent="-285750">
              <a:lnSpc>
                <a:spcPct val="150000"/>
              </a:lnSpc>
              <a:buClr>
                <a:srgbClr val="9FB8CD">
                  <a:lumMod val="75000"/>
                </a:srgbClr>
              </a:buClr>
              <a:buSzPct val="93750"/>
              <a:tabLst>
                <a:tab pos="423545" algn="l"/>
                <a:tab pos="424180" algn="l"/>
              </a:tabLst>
            </a:pPr>
            <a:r>
              <a:rPr lang="en-US" sz="1400" dirty="0">
                <a:solidFill>
                  <a:srgbClr val="DDE9EC">
                    <a:lumMod val="75000"/>
                  </a:srgbClr>
                </a:solidFill>
              </a:rPr>
              <a:t>Nitric oxide &amp; adenosine </a:t>
            </a:r>
            <a:r>
              <a:rPr lang="en-US" sz="1400" dirty="0">
                <a:solidFill>
                  <a:srgbClr val="FF0000"/>
                </a:solidFill>
              </a:rPr>
              <a:t>are autoregulation mediators. </a:t>
            </a:r>
          </a:p>
          <a:p>
            <a:pPr lvl="1">
              <a:lnSpc>
                <a:spcPct val="150000"/>
              </a:lnSpc>
              <a:buClr>
                <a:srgbClr val="9FB8CD"/>
              </a:buClr>
            </a:pPr>
            <a:endParaRPr lang="en-US" sz="1400" dirty="0">
              <a:solidFill>
                <a:srgbClr val="9FB8CD">
                  <a:lumMod val="75000"/>
                </a:srgbClr>
              </a:solidFill>
              <a:cs typeface="Constantia"/>
            </a:endParaRPr>
          </a:p>
        </p:txBody>
      </p:sp>
      <p:sp>
        <p:nvSpPr>
          <p:cNvPr id="5" name="Content Placeholder 4"/>
          <p:cNvSpPr>
            <a:spLocks noGrp="1"/>
          </p:cNvSpPr>
          <p:nvPr>
            <p:ph sz="quarter" idx="2"/>
          </p:nvPr>
        </p:nvSpPr>
        <p:spPr>
          <a:xfrm>
            <a:off x="6174658" y="1216154"/>
            <a:ext cx="5387461" cy="5140195"/>
          </a:xfrm>
        </p:spPr>
        <p:txBody>
          <a:bodyPr>
            <a:normAutofit/>
          </a:bodyPr>
          <a:lstStyle/>
          <a:p>
            <a:pPr>
              <a:lnSpc>
                <a:spcPct val="150000"/>
              </a:lnSpc>
              <a:buClr>
                <a:srgbClr val="727CA3"/>
              </a:buClr>
            </a:pPr>
            <a:r>
              <a:rPr lang="en-US" sz="1800" spc="-10" dirty="0">
                <a:solidFill>
                  <a:srgbClr val="9FB8CD">
                    <a:lumMod val="75000"/>
                  </a:srgbClr>
                </a:solidFill>
                <a:cs typeface="Constantia"/>
              </a:rPr>
              <a:t>Neural </a:t>
            </a:r>
            <a:r>
              <a:rPr lang="en-US" sz="1800" spc="-10" dirty="0" smtClean="0">
                <a:solidFill>
                  <a:srgbClr val="9FB8CD">
                    <a:lumMod val="75000"/>
                  </a:srgbClr>
                </a:solidFill>
                <a:cs typeface="Constantia"/>
              </a:rPr>
              <a:t>stimuli:</a:t>
            </a:r>
          </a:p>
          <a:p>
            <a:pPr lvl="1">
              <a:lnSpc>
                <a:spcPct val="150000"/>
              </a:lnSpc>
              <a:buClr>
                <a:srgbClr val="727CA3"/>
              </a:buClr>
            </a:pPr>
            <a:r>
              <a:rPr lang="en-US" sz="1600" spc="-10" dirty="0">
                <a:solidFill>
                  <a:prstClr val="black"/>
                </a:solidFill>
                <a:cs typeface="Constantia"/>
              </a:rPr>
              <a:t>Under normal conditions sympathetic has little effect, because the blood flow, auto-regulation mechanism can override the nervous effects.</a:t>
            </a:r>
          </a:p>
          <a:p>
            <a:pPr lvl="1">
              <a:lnSpc>
                <a:spcPct val="150000"/>
              </a:lnSpc>
            </a:pPr>
            <a:r>
              <a:rPr lang="en-US" sz="1600" spc="-10" dirty="0">
                <a:solidFill>
                  <a:srgbClr val="FF0000"/>
                </a:solidFill>
                <a:cs typeface="Constantia"/>
              </a:rPr>
              <a:t>During acute hypertension, sympathetic attenuates increase in CBF</a:t>
            </a:r>
            <a:r>
              <a:rPr lang="en-US" sz="1600" spc="-10" dirty="0" smtClean="0">
                <a:solidFill>
                  <a:srgbClr val="FF0000"/>
                </a:solidFill>
                <a:cs typeface="Constantia"/>
              </a:rPr>
              <a:t>.</a:t>
            </a:r>
            <a:endParaRPr lang="en-US" sz="1600" spc="-10" dirty="0">
              <a:solidFill>
                <a:prstClr val="black"/>
              </a:solidFill>
              <a:cs typeface="Constantia"/>
            </a:endParaRPr>
          </a:p>
          <a:p>
            <a:pPr lvl="1">
              <a:lnSpc>
                <a:spcPct val="150000"/>
              </a:lnSpc>
            </a:pPr>
            <a:r>
              <a:rPr lang="en-US" sz="1600" spc="-10" dirty="0">
                <a:solidFill>
                  <a:prstClr val="black"/>
                </a:solidFill>
                <a:cs typeface="Constantia"/>
              </a:rPr>
              <a:t>The sympathetic nervous system normally constricts the large- and intermediate-sized brain arteries enough to prevent the high pressure from reaching the smaller brain blood vessels. This is important in preventing vascular hemorrhages into the brain for preventing the occurrence of </a:t>
            </a:r>
            <a:r>
              <a:rPr lang="en-US" sz="1600" spc="-10" dirty="0">
                <a:solidFill>
                  <a:srgbClr val="FF0000"/>
                </a:solidFill>
                <a:cs typeface="Constantia"/>
              </a:rPr>
              <a:t>“cerebral stroke.” </a:t>
            </a:r>
          </a:p>
          <a:p>
            <a:pPr marL="304769" lvl="1" indent="0" algn="just">
              <a:lnSpc>
                <a:spcPct val="150000"/>
              </a:lnSpc>
              <a:buNone/>
              <a:defRPr/>
            </a:pPr>
            <a:endParaRPr lang="en-US" sz="1600" dirty="0">
              <a:solidFill>
                <a:srgbClr val="FF0000"/>
              </a:solidFill>
            </a:endParaRPr>
          </a:p>
          <a:p>
            <a:pPr>
              <a:lnSpc>
                <a:spcPct val="150000"/>
              </a:lnSpc>
            </a:pPr>
            <a:endParaRPr lang="en-US" sz="1600" dirty="0"/>
          </a:p>
        </p:txBody>
      </p:sp>
      <p:cxnSp>
        <p:nvCxnSpPr>
          <p:cNvPr id="6" name="Straight Connector 5"/>
          <p:cNvCxnSpPr/>
          <p:nvPr/>
        </p:nvCxnSpPr>
        <p:spPr>
          <a:xfrm flipH="1">
            <a:off x="6094431" y="1143000"/>
            <a:ext cx="1"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
        <p:nvSpPr>
          <p:cNvPr id="7" name="TextBox 9"/>
          <p:cNvSpPr txBox="1"/>
          <p:nvPr/>
        </p:nvSpPr>
        <p:spPr>
          <a:xfrm>
            <a:off x="9455497" y="-19059"/>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Tree>
    <p:extLst>
      <p:ext uri="{BB962C8B-B14F-4D97-AF65-F5344CB8AC3E}">
        <p14:creationId xmlns:p14="http://schemas.microsoft.com/office/powerpoint/2010/main" val="1282596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Slide Number Placeholder 2"/>
          <p:cNvSpPr>
            <a:spLocks noGrp="1"/>
          </p:cNvSpPr>
          <p:nvPr>
            <p:ph type="sldNum" sz="quarter" idx="12"/>
          </p:nvPr>
        </p:nvSpPr>
        <p:spPr/>
        <p:txBody>
          <a:bodyPr/>
          <a:lstStyle/>
          <a:p>
            <a:fld id="{4929A69E-7D8F-4515-9605-0315ABD4F316}" type="slidenum">
              <a:rPr lang="en-US" smtClean="0"/>
              <a:t>12</a:t>
            </a:fld>
            <a:endParaRPr lang="en-US" dirty="0"/>
          </a:p>
        </p:txBody>
      </p:sp>
      <p:sp>
        <p:nvSpPr>
          <p:cNvPr id="4" name="Content Placeholder 3"/>
          <p:cNvSpPr>
            <a:spLocks noGrp="1"/>
          </p:cNvSpPr>
          <p:nvPr>
            <p:ph sz="quarter" idx="1"/>
          </p:nvPr>
        </p:nvSpPr>
        <p:spPr>
          <a:xfrm>
            <a:off x="609461" y="1219200"/>
            <a:ext cx="6565072" cy="4937760"/>
          </a:xfrm>
        </p:spPr>
        <p:txBody>
          <a:bodyPr>
            <a:normAutofit/>
          </a:bodyPr>
          <a:lstStyle/>
          <a:p>
            <a:pPr>
              <a:lnSpc>
                <a:spcPct val="150000"/>
              </a:lnSpc>
            </a:pPr>
            <a:r>
              <a:rPr lang="en-US" altLang="en-US" sz="1800" spc="-15" dirty="0" smtClean="0">
                <a:solidFill>
                  <a:srgbClr val="9FB8CD">
                    <a:lumMod val="75000"/>
                  </a:srgbClr>
                </a:solidFill>
                <a:cs typeface="Constantia"/>
              </a:rPr>
              <a:t>Metabolic autoregulation:</a:t>
            </a:r>
          </a:p>
          <a:p>
            <a:pPr lvl="1" algn="just">
              <a:lnSpc>
                <a:spcPct val="150000"/>
              </a:lnSpc>
              <a:defRPr/>
            </a:pPr>
            <a:r>
              <a:rPr lang="en-US" altLang="en-US" sz="1600" spc="-10" dirty="0">
                <a:solidFill>
                  <a:srgbClr val="FF0000"/>
                </a:solidFill>
                <a:cs typeface="Constantia"/>
              </a:rPr>
              <a:t>Hydrogen </a:t>
            </a:r>
            <a:r>
              <a:rPr lang="en-US" altLang="en-US" sz="1600" spc="-10" dirty="0" smtClean="0">
                <a:solidFill>
                  <a:srgbClr val="FF0000"/>
                </a:solidFill>
                <a:cs typeface="Constantia"/>
              </a:rPr>
              <a:t>ions</a:t>
            </a:r>
            <a:endParaRPr lang="en-US" sz="1700" spc="-10" dirty="0">
              <a:solidFill>
                <a:prstClr val="black"/>
              </a:solidFill>
              <a:cs typeface="Constantia"/>
            </a:endParaRPr>
          </a:p>
          <a:p>
            <a:pPr algn="just">
              <a:lnSpc>
                <a:spcPct val="150000"/>
              </a:lnSpc>
              <a:defRPr/>
            </a:pPr>
            <a:r>
              <a:rPr lang="en-US" sz="1700" spc="-10" dirty="0">
                <a:solidFill>
                  <a:prstClr val="black"/>
                </a:solidFill>
                <a:cs typeface="Constantia"/>
              </a:rPr>
              <a:t>Carbon dioxide is increase cerebral blood flow by combining with water in the body fluids to form carbonic acid, with subsequent dissociation of this acid to form hydrogen ions.</a:t>
            </a:r>
          </a:p>
          <a:p>
            <a:pPr algn="just">
              <a:lnSpc>
                <a:spcPct val="150000"/>
              </a:lnSpc>
              <a:defRPr/>
            </a:pPr>
            <a:r>
              <a:rPr lang="en-US" sz="1700" spc="-10" dirty="0">
                <a:solidFill>
                  <a:prstClr val="black"/>
                </a:solidFill>
                <a:cs typeface="Constantia"/>
              </a:rPr>
              <a:t>The hydrogen ions cause vasodilation of the cerebral vessels. </a:t>
            </a:r>
          </a:p>
          <a:p>
            <a:pPr algn="just">
              <a:lnSpc>
                <a:spcPct val="150000"/>
              </a:lnSpc>
              <a:defRPr/>
            </a:pPr>
            <a:r>
              <a:rPr lang="en-US" sz="1700" spc="-10" dirty="0">
                <a:solidFill>
                  <a:prstClr val="black"/>
                </a:solidFill>
                <a:cs typeface="Constantia"/>
              </a:rPr>
              <a:t>The dilation directly proportional to the increase in hydrogen ion concentration. </a:t>
            </a:r>
          </a:p>
          <a:p>
            <a:pPr algn="just">
              <a:lnSpc>
                <a:spcPct val="150000"/>
              </a:lnSpc>
              <a:defRPr/>
            </a:pPr>
            <a:r>
              <a:rPr lang="en-US" sz="1700" spc="-10" dirty="0">
                <a:solidFill>
                  <a:prstClr val="black"/>
                </a:solidFill>
                <a:cs typeface="Constantia"/>
              </a:rPr>
              <a:t>Increases Hydrogen ion concentration, increase </a:t>
            </a:r>
            <a:r>
              <a:rPr lang="en-US" sz="1700" spc="-10" dirty="0" smtClean="0">
                <a:solidFill>
                  <a:prstClr val="black"/>
                </a:solidFill>
                <a:cs typeface="Constantia"/>
              </a:rPr>
              <a:t>CBF.</a:t>
            </a:r>
            <a:endParaRPr lang="en-US" sz="1700" spc="-10" dirty="0">
              <a:solidFill>
                <a:prstClr val="black"/>
              </a:solidFill>
              <a:cs typeface="Constantia"/>
            </a:endParaRPr>
          </a:p>
          <a:p>
            <a:pPr algn="just">
              <a:lnSpc>
                <a:spcPct val="150000"/>
              </a:lnSpc>
              <a:defRPr/>
            </a:pPr>
            <a:r>
              <a:rPr lang="en-US" sz="1700" spc="-10" dirty="0">
                <a:solidFill>
                  <a:prstClr val="black"/>
                </a:solidFill>
                <a:cs typeface="Constantia"/>
              </a:rPr>
              <a:t>Such substances include lactic acid, pyruvic acid, and any other acidic material formed during the course of tissue metabolism.</a:t>
            </a:r>
          </a:p>
          <a:p>
            <a:pPr marL="0" indent="0">
              <a:lnSpc>
                <a:spcPct val="150000"/>
              </a:lnSpc>
              <a:buNone/>
            </a:pPr>
            <a:endParaRPr lang="en-US" dirty="0"/>
          </a:p>
        </p:txBody>
      </p:sp>
      <p:pic>
        <p:nvPicPr>
          <p:cNvPr id="6" name="Picture 5"/>
          <p:cNvPicPr>
            <a:picLocks noChangeAspect="1"/>
          </p:cNvPicPr>
          <p:nvPr/>
        </p:nvPicPr>
        <p:blipFill>
          <a:blip r:embed="rId2"/>
          <a:stretch>
            <a:fillRect/>
          </a:stretch>
        </p:blipFill>
        <p:spPr>
          <a:xfrm>
            <a:off x="7174533" y="1444400"/>
            <a:ext cx="4404870" cy="4797171"/>
          </a:xfrm>
          <a:prstGeom prst="rect">
            <a:avLst/>
          </a:prstGeom>
        </p:spPr>
      </p:pic>
    </p:spTree>
    <p:extLst>
      <p:ext uri="{BB962C8B-B14F-4D97-AF65-F5344CB8AC3E}">
        <p14:creationId xmlns:p14="http://schemas.microsoft.com/office/powerpoint/2010/main" val="1360382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Cont.</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13</a:t>
            </a:fld>
            <a:endParaRPr lang="en-US" dirty="0"/>
          </a:p>
        </p:txBody>
      </p:sp>
      <p:sp>
        <p:nvSpPr>
          <p:cNvPr id="4" name="Content Placeholder 3"/>
          <p:cNvSpPr>
            <a:spLocks noGrp="1"/>
          </p:cNvSpPr>
          <p:nvPr>
            <p:ph sz="quarter" idx="1"/>
          </p:nvPr>
        </p:nvSpPr>
        <p:spPr>
          <a:xfrm>
            <a:off x="609460" y="1219200"/>
            <a:ext cx="5484971" cy="5137150"/>
          </a:xfrm>
        </p:spPr>
        <p:txBody>
          <a:bodyPr>
            <a:normAutofit/>
          </a:bodyPr>
          <a:lstStyle/>
          <a:p>
            <a:pPr algn="just">
              <a:defRPr/>
            </a:pPr>
            <a:r>
              <a:rPr lang="en-US" sz="1600" dirty="0"/>
              <a:t>Increased hydrogen ion concentration </a:t>
            </a:r>
            <a:r>
              <a:rPr lang="en-US" sz="1600" dirty="0" smtClean="0"/>
              <a:t>greatly depresses </a:t>
            </a:r>
            <a:r>
              <a:rPr lang="en-US" sz="1600" dirty="0"/>
              <a:t>neuronal activity.</a:t>
            </a:r>
          </a:p>
          <a:p>
            <a:pPr algn="just">
              <a:defRPr/>
            </a:pPr>
            <a:endParaRPr lang="en-US" sz="1600" dirty="0">
              <a:solidFill>
                <a:srgbClr val="FF0000"/>
              </a:solidFill>
            </a:endParaRPr>
          </a:p>
          <a:p>
            <a:pPr algn="just">
              <a:defRPr/>
            </a:pPr>
            <a:r>
              <a:rPr lang="en-US" sz="1600" dirty="0">
                <a:solidFill>
                  <a:srgbClr val="FF0000"/>
                </a:solidFill>
              </a:rPr>
              <a:t>It is fortunate that an </a:t>
            </a:r>
            <a:r>
              <a:rPr lang="en-US" sz="1600" u="sng" dirty="0">
                <a:solidFill>
                  <a:srgbClr val="FF0000"/>
                </a:solidFill>
              </a:rPr>
              <a:t>increase in hydrogen ion </a:t>
            </a:r>
            <a:r>
              <a:rPr lang="en-US" sz="1600" dirty="0">
                <a:solidFill>
                  <a:srgbClr val="FF0000"/>
                </a:solidFill>
              </a:rPr>
              <a:t>concentration also causes an </a:t>
            </a:r>
            <a:r>
              <a:rPr lang="en-US" sz="1600" u="sng" dirty="0">
                <a:solidFill>
                  <a:srgbClr val="FF0000"/>
                </a:solidFill>
              </a:rPr>
              <a:t>increase in blood flow</a:t>
            </a:r>
            <a:r>
              <a:rPr lang="en-US" sz="1600" dirty="0">
                <a:solidFill>
                  <a:srgbClr val="FF0000"/>
                </a:solidFill>
              </a:rPr>
              <a:t>, which in turn carries hydrogen ions, carbon dioxide, and other acid forming substances away from the brain tissues. </a:t>
            </a:r>
            <a:endParaRPr lang="en-US" sz="1600" dirty="0" smtClean="0">
              <a:solidFill>
                <a:srgbClr val="FF0000"/>
              </a:solidFill>
            </a:endParaRPr>
          </a:p>
          <a:p>
            <a:pPr algn="just">
              <a:defRPr/>
            </a:pPr>
            <a:endParaRPr lang="en-US" sz="1600" dirty="0">
              <a:solidFill>
                <a:srgbClr val="FF0000"/>
              </a:solidFill>
            </a:endParaRPr>
          </a:p>
          <a:p>
            <a:pPr algn="just">
              <a:defRPr/>
            </a:pPr>
            <a:r>
              <a:rPr lang="en-US" sz="1600" dirty="0">
                <a:solidFill>
                  <a:srgbClr val="00B050"/>
                </a:solidFill>
              </a:rPr>
              <a:t>Increasing H</a:t>
            </a:r>
            <a:r>
              <a:rPr lang="ar-SA" sz="1600" dirty="0">
                <a:solidFill>
                  <a:srgbClr val="00B050"/>
                </a:solidFill>
              </a:rPr>
              <a:t> </a:t>
            </a:r>
            <a:r>
              <a:rPr lang="en-US" sz="1600" dirty="0">
                <a:solidFill>
                  <a:srgbClr val="00B050"/>
                </a:solidFill>
              </a:rPr>
              <a:t>ion concertation can lead to </a:t>
            </a:r>
            <a:r>
              <a:rPr lang="en-US" sz="1600" dirty="0" smtClean="0">
                <a:solidFill>
                  <a:srgbClr val="00B050"/>
                </a:solidFill>
              </a:rPr>
              <a:t>coma.</a:t>
            </a:r>
            <a:endParaRPr lang="en-US" sz="1600" dirty="0">
              <a:solidFill>
                <a:srgbClr val="00B050"/>
              </a:solidFill>
            </a:endParaRPr>
          </a:p>
          <a:p>
            <a:pPr algn="just">
              <a:defRPr/>
            </a:pPr>
            <a:endParaRPr lang="en-US" sz="1600" dirty="0">
              <a:solidFill>
                <a:schemeClr val="accent2">
                  <a:lumMod val="75000"/>
                </a:schemeClr>
              </a:solidFill>
            </a:endParaRPr>
          </a:p>
          <a:p>
            <a:pPr algn="just">
              <a:defRPr/>
            </a:pPr>
            <a:r>
              <a:rPr lang="en-US" sz="1600" u="sng" dirty="0"/>
              <a:t>Loss of carbon dioxide removes carbonic acid </a:t>
            </a:r>
            <a:r>
              <a:rPr lang="en-US" sz="1600" dirty="0"/>
              <a:t>from the tissues; this, along with removal of other acids, reduces the hydrogen ion concentration back toward normal. </a:t>
            </a:r>
          </a:p>
          <a:p>
            <a:pPr algn="just">
              <a:defRPr/>
            </a:pPr>
            <a:endParaRPr lang="en-US" sz="1600" dirty="0"/>
          </a:p>
          <a:p>
            <a:pPr algn="just">
              <a:defRPr/>
            </a:pPr>
            <a:r>
              <a:rPr lang="en-US" sz="1600" dirty="0"/>
              <a:t>Thus, this mechanism helps maintain a constant hydrogen ion concentration in the cerebral fluids and thereby helps to maintain a normal, constant level of neuronal activity.</a:t>
            </a:r>
          </a:p>
          <a:p>
            <a:endParaRPr lang="en-US" dirty="0"/>
          </a:p>
        </p:txBody>
      </p:sp>
      <p:cxnSp>
        <p:nvCxnSpPr>
          <p:cNvPr id="5" name="Straight Connector 4"/>
          <p:cNvCxnSpPr/>
          <p:nvPr/>
        </p:nvCxnSpPr>
        <p:spPr>
          <a:xfrm flipH="1">
            <a:off x="6094431" y="1143000"/>
            <a:ext cx="1"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
        <p:nvSpPr>
          <p:cNvPr id="6" name="Content Placeholder 3"/>
          <p:cNvSpPr txBox="1">
            <a:spLocks/>
          </p:cNvSpPr>
          <p:nvPr/>
        </p:nvSpPr>
        <p:spPr>
          <a:xfrm>
            <a:off x="6094431" y="1255751"/>
            <a:ext cx="5484971" cy="4937760"/>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algn="just" defTabSz="914400">
              <a:buClr>
                <a:schemeClr val="accent2">
                  <a:lumMod val="75000"/>
                </a:schemeClr>
              </a:buClr>
              <a:defRPr/>
            </a:pPr>
            <a:r>
              <a:rPr lang="en-US" sz="1600" dirty="0"/>
              <a:t>Oxygen Deficiency as a Regulator of Cerebral Blood </a:t>
            </a:r>
            <a:r>
              <a:rPr lang="en-US" sz="1600" dirty="0" smtClean="0"/>
              <a:t>Flow.</a:t>
            </a:r>
          </a:p>
          <a:p>
            <a:pPr algn="just" defTabSz="914400">
              <a:buClr>
                <a:schemeClr val="accent2">
                  <a:lumMod val="75000"/>
                </a:schemeClr>
              </a:buClr>
              <a:defRPr/>
            </a:pPr>
            <a:endParaRPr lang="en-US" sz="1600" dirty="0"/>
          </a:p>
          <a:p>
            <a:pPr algn="just">
              <a:lnSpc>
                <a:spcPct val="150000"/>
              </a:lnSpc>
              <a:spcBef>
                <a:spcPts val="0"/>
              </a:spcBef>
              <a:buClr>
                <a:schemeClr val="accent2">
                  <a:lumMod val="75000"/>
                </a:schemeClr>
              </a:buClr>
              <a:buSzTx/>
            </a:pPr>
            <a:r>
              <a:rPr lang="en-US" altLang="en-US" sz="1600" dirty="0">
                <a:solidFill>
                  <a:prstClr val="black"/>
                </a:solidFill>
              </a:rPr>
              <a:t>The rate of utilization of oxygen by the brain tissue remains within narrow </a:t>
            </a:r>
            <a:r>
              <a:rPr lang="en-US" altLang="en-US" sz="1600" dirty="0" smtClean="0">
                <a:solidFill>
                  <a:srgbClr val="FF0000"/>
                </a:solidFill>
              </a:rPr>
              <a:t>limits - almost </a:t>
            </a:r>
            <a:r>
              <a:rPr lang="en-US" altLang="en-US" sz="1600" dirty="0">
                <a:solidFill>
                  <a:srgbClr val="FADA7A">
                    <a:lumMod val="75000"/>
                  </a:srgbClr>
                </a:solidFill>
                <a:cs typeface="Times New Roman"/>
              </a:rPr>
              <a:t>exactly </a:t>
            </a:r>
            <a:r>
              <a:rPr lang="en-US" altLang="en-US" sz="1600" u="sng" dirty="0">
                <a:solidFill>
                  <a:srgbClr val="FADA7A">
                    <a:lumMod val="75000"/>
                  </a:srgbClr>
                </a:solidFill>
                <a:cs typeface="Times New Roman"/>
              </a:rPr>
              <a:t>3.5 (± 0.2) ml of oxygen per 100 grams of brain tissue per minute. </a:t>
            </a:r>
            <a:endParaRPr lang="en-US" altLang="en-US" sz="1600" u="sng" dirty="0" smtClean="0">
              <a:solidFill>
                <a:srgbClr val="FADA7A">
                  <a:lumMod val="75000"/>
                </a:srgbClr>
              </a:solidFill>
              <a:cs typeface="Times New Roman"/>
            </a:endParaRPr>
          </a:p>
          <a:p>
            <a:pPr algn="just">
              <a:lnSpc>
                <a:spcPct val="150000"/>
              </a:lnSpc>
              <a:spcBef>
                <a:spcPts val="0"/>
              </a:spcBef>
              <a:buClr>
                <a:schemeClr val="accent2">
                  <a:lumMod val="75000"/>
                </a:schemeClr>
              </a:buClr>
              <a:buSzTx/>
            </a:pPr>
            <a:endParaRPr lang="en-US" altLang="en-US" sz="1600" u="sng" dirty="0">
              <a:solidFill>
                <a:srgbClr val="FADA7A">
                  <a:lumMod val="75000"/>
                </a:srgbClr>
              </a:solidFill>
              <a:cs typeface="Times New Roman"/>
            </a:endParaRPr>
          </a:p>
          <a:p>
            <a:pPr algn="just">
              <a:lnSpc>
                <a:spcPct val="150000"/>
              </a:lnSpc>
              <a:spcBef>
                <a:spcPts val="0"/>
              </a:spcBef>
              <a:buClr>
                <a:schemeClr val="accent2">
                  <a:lumMod val="75000"/>
                </a:schemeClr>
              </a:buClr>
              <a:buSzTx/>
            </a:pPr>
            <a:r>
              <a:rPr lang="en-US" altLang="en-US" sz="1600" dirty="0">
                <a:solidFill>
                  <a:prstClr val="black"/>
                </a:solidFill>
              </a:rPr>
              <a:t>If blood flow to the brain </a:t>
            </a:r>
            <a:r>
              <a:rPr lang="en-US" altLang="en-US" sz="1600" u="sng" dirty="0">
                <a:solidFill>
                  <a:prstClr val="black"/>
                </a:solidFill>
              </a:rPr>
              <a:t>insufficient</a:t>
            </a:r>
            <a:r>
              <a:rPr lang="en-US" altLang="en-US" sz="1600" dirty="0">
                <a:solidFill>
                  <a:prstClr val="black"/>
                </a:solidFill>
              </a:rPr>
              <a:t> to supply this needed amount of oxygen, the oxygen deficiency mechanism causing vasodilation,</a:t>
            </a:r>
            <a:r>
              <a:rPr lang="en-US" altLang="en-US" sz="1600" dirty="0">
                <a:solidFill>
                  <a:srgbClr val="9FB8CD">
                    <a:lumMod val="75000"/>
                  </a:srgbClr>
                </a:solidFill>
              </a:rPr>
              <a:t> </a:t>
            </a:r>
            <a:r>
              <a:rPr lang="en-US" altLang="en-US" sz="1600" dirty="0">
                <a:solidFill>
                  <a:srgbClr val="FF0000"/>
                </a:solidFill>
              </a:rPr>
              <a:t>returning the brain blood flow and transport of oxygen to the cerebral tissues to normal. </a:t>
            </a:r>
          </a:p>
          <a:p>
            <a:pPr algn="just" defTabSz="914400">
              <a:buClr>
                <a:schemeClr val="accent2">
                  <a:lumMod val="75000"/>
                </a:schemeClr>
              </a:buClr>
              <a:defRPr/>
            </a:pPr>
            <a:endParaRPr lang="en-US" sz="1600" dirty="0"/>
          </a:p>
        </p:txBody>
      </p:sp>
    </p:spTree>
    <p:extLst>
      <p:ext uri="{BB962C8B-B14F-4D97-AF65-F5344CB8AC3E}">
        <p14:creationId xmlns:p14="http://schemas.microsoft.com/office/powerpoint/2010/main" val="2923308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Cont.</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14</a:t>
            </a:fld>
            <a:endParaRPr lang="en-US" dirty="0"/>
          </a:p>
        </p:txBody>
      </p:sp>
      <p:sp>
        <p:nvSpPr>
          <p:cNvPr id="4" name="Content Placeholder 3"/>
          <p:cNvSpPr>
            <a:spLocks noGrp="1"/>
          </p:cNvSpPr>
          <p:nvPr>
            <p:ph sz="quarter" idx="1"/>
          </p:nvPr>
        </p:nvSpPr>
        <p:spPr>
          <a:xfrm>
            <a:off x="609442" y="1219200"/>
            <a:ext cx="5387461" cy="5306144"/>
          </a:xfrm>
        </p:spPr>
        <p:txBody>
          <a:bodyPr>
            <a:normAutofit/>
          </a:bodyPr>
          <a:lstStyle/>
          <a:p>
            <a:pPr marL="12700" lvl="0" algn="just">
              <a:lnSpc>
                <a:spcPct val="150000"/>
              </a:lnSpc>
              <a:spcBef>
                <a:spcPts val="880"/>
              </a:spcBef>
              <a:buClr>
                <a:srgbClr val="727CA3"/>
              </a:buClr>
              <a:tabLst>
                <a:tab pos="180340" algn="l"/>
              </a:tabLst>
            </a:pPr>
            <a:r>
              <a:rPr lang="en-US" sz="1600" dirty="0" smtClean="0">
                <a:solidFill>
                  <a:prstClr val="black"/>
                </a:solidFill>
                <a:cs typeface="Times New Roman"/>
              </a:rPr>
              <a:t>Decrease in cerebral tissue PO2</a:t>
            </a:r>
            <a:r>
              <a:rPr lang="en-US" sz="1600" dirty="0" smtClean="0">
                <a:solidFill>
                  <a:srgbClr val="C00000"/>
                </a:solidFill>
                <a:cs typeface="Times New Roman"/>
              </a:rPr>
              <a:t> </a:t>
            </a:r>
            <a:r>
              <a:rPr lang="en-US" sz="1600" dirty="0" smtClean="0">
                <a:solidFill>
                  <a:srgbClr val="FF0000"/>
                </a:solidFill>
                <a:cs typeface="Times New Roman"/>
              </a:rPr>
              <a:t>below about </a:t>
            </a:r>
            <a:r>
              <a:rPr lang="en-US" sz="1600" dirty="0" smtClean="0">
                <a:solidFill>
                  <a:srgbClr val="FADA7A">
                    <a:lumMod val="75000"/>
                  </a:srgbClr>
                </a:solidFill>
                <a:cs typeface="Times New Roman"/>
              </a:rPr>
              <a:t>30 mm hg</a:t>
            </a:r>
            <a:r>
              <a:rPr lang="en-US" sz="1600" dirty="0" smtClean="0">
                <a:solidFill>
                  <a:srgbClr val="C00000"/>
                </a:solidFill>
                <a:cs typeface="Times New Roman"/>
              </a:rPr>
              <a:t> </a:t>
            </a:r>
            <a:r>
              <a:rPr lang="en-US" sz="1600" dirty="0" smtClean="0">
                <a:solidFill>
                  <a:srgbClr val="FF0000"/>
                </a:solidFill>
                <a:cs typeface="Times New Roman"/>
              </a:rPr>
              <a:t>(normal value is </a:t>
            </a:r>
            <a:r>
              <a:rPr lang="en-US" sz="1600" dirty="0" smtClean="0">
                <a:solidFill>
                  <a:srgbClr val="FADA7A">
                    <a:lumMod val="75000"/>
                  </a:srgbClr>
                </a:solidFill>
                <a:cs typeface="Times New Roman"/>
              </a:rPr>
              <a:t>35 to</a:t>
            </a:r>
            <a:r>
              <a:rPr lang="ar-SA" sz="1600" dirty="0" smtClean="0">
                <a:solidFill>
                  <a:srgbClr val="FADA7A">
                    <a:lumMod val="75000"/>
                  </a:srgbClr>
                </a:solidFill>
                <a:cs typeface="Times New Roman"/>
              </a:rPr>
              <a:t> </a:t>
            </a:r>
            <a:r>
              <a:rPr lang="en-US" sz="1600" dirty="0" smtClean="0">
                <a:solidFill>
                  <a:srgbClr val="FADA7A">
                    <a:lumMod val="75000"/>
                  </a:srgbClr>
                </a:solidFill>
                <a:cs typeface="Times New Roman"/>
              </a:rPr>
              <a:t>40 mm hg</a:t>
            </a:r>
            <a:r>
              <a:rPr lang="en-US" sz="1600" dirty="0" smtClean="0">
                <a:solidFill>
                  <a:srgbClr val="FF0000"/>
                </a:solidFill>
                <a:cs typeface="Times New Roman"/>
              </a:rPr>
              <a:t>)</a:t>
            </a:r>
            <a:r>
              <a:rPr lang="en-US" sz="1600" dirty="0" smtClean="0">
                <a:solidFill>
                  <a:srgbClr val="C00000"/>
                </a:solidFill>
                <a:cs typeface="Times New Roman"/>
              </a:rPr>
              <a:t> </a:t>
            </a:r>
            <a:r>
              <a:rPr lang="en-US" sz="1600" dirty="0" smtClean="0">
                <a:solidFill>
                  <a:srgbClr val="9FB8CD">
                    <a:lumMod val="75000"/>
                  </a:srgbClr>
                </a:solidFill>
                <a:cs typeface="Times New Roman"/>
              </a:rPr>
              <a:t>immediately begins to increase cerebral blood flow.</a:t>
            </a:r>
          </a:p>
          <a:p>
            <a:pPr marL="12700" marR="5080" lvl="0" algn="just">
              <a:lnSpc>
                <a:spcPct val="150000"/>
              </a:lnSpc>
              <a:spcBef>
                <a:spcPts val="320"/>
              </a:spcBef>
              <a:buClr>
                <a:srgbClr val="727CA3"/>
              </a:buClr>
            </a:pPr>
            <a:r>
              <a:rPr lang="en-US" sz="1600" dirty="0" smtClean="0">
                <a:solidFill>
                  <a:prstClr val="black"/>
                </a:solidFill>
                <a:cs typeface="Times New Roman"/>
              </a:rPr>
              <a:t>Brain function becomes deranged at lower values of po2, </a:t>
            </a:r>
            <a:r>
              <a:rPr lang="en-US" sz="1600" dirty="0" smtClean="0">
                <a:solidFill>
                  <a:srgbClr val="FF0000"/>
                </a:solidFill>
                <a:cs typeface="Times New Roman"/>
              </a:rPr>
              <a:t>especially at po2 levels  below </a:t>
            </a:r>
            <a:r>
              <a:rPr lang="en-US" sz="1600" dirty="0" smtClean="0">
                <a:solidFill>
                  <a:srgbClr val="FADA7A">
                    <a:lumMod val="75000"/>
                  </a:srgbClr>
                </a:solidFill>
                <a:cs typeface="Times New Roman"/>
              </a:rPr>
              <a:t>20 mm hg</a:t>
            </a:r>
            <a:r>
              <a:rPr lang="en-US" sz="1600" dirty="0" smtClean="0">
                <a:solidFill>
                  <a:srgbClr val="C00000"/>
                </a:solidFill>
                <a:cs typeface="Times New Roman"/>
              </a:rPr>
              <a:t>.</a:t>
            </a:r>
          </a:p>
          <a:p>
            <a:pPr marL="12700" marR="6350" lvl="0" algn="just">
              <a:lnSpc>
                <a:spcPct val="150000"/>
              </a:lnSpc>
              <a:buClr>
                <a:srgbClr val="727CA3"/>
              </a:buClr>
            </a:pPr>
            <a:r>
              <a:rPr lang="en-US" sz="1500" dirty="0" smtClean="0">
                <a:solidFill>
                  <a:srgbClr val="FF0000"/>
                </a:solidFill>
                <a:cs typeface="Times New Roman"/>
              </a:rPr>
              <a:t>Oxygen deficiency is a </a:t>
            </a:r>
          </a:p>
          <a:p>
            <a:pPr marL="0" marR="6350" lvl="0" indent="0" algn="just">
              <a:lnSpc>
                <a:spcPct val="150000"/>
              </a:lnSpc>
              <a:buClr>
                <a:srgbClr val="727CA3"/>
              </a:buClr>
              <a:buNone/>
            </a:pPr>
            <a:r>
              <a:rPr lang="en-US" sz="1500" dirty="0" smtClean="0">
                <a:solidFill>
                  <a:srgbClr val="FF0000"/>
                </a:solidFill>
                <a:cs typeface="Times New Roman"/>
              </a:rPr>
              <a:t>regulator of cerebral blood flow except during periods of  intense brain activity (at this time co</a:t>
            </a:r>
            <a:r>
              <a:rPr lang="en-US" sz="1500" baseline="-25000" dirty="0" smtClean="0">
                <a:solidFill>
                  <a:srgbClr val="FF0000"/>
                </a:solidFill>
                <a:cs typeface="Times New Roman"/>
              </a:rPr>
              <a:t>2</a:t>
            </a:r>
            <a:r>
              <a:rPr lang="en-US" sz="1500" dirty="0" smtClean="0">
                <a:solidFill>
                  <a:srgbClr val="FF0000"/>
                </a:solidFill>
                <a:cs typeface="Times New Roman"/>
              </a:rPr>
              <a:t>&amp; h are more important</a:t>
            </a:r>
            <a:r>
              <a:rPr lang="en-US" sz="1500" baseline="30000" dirty="0" smtClean="0">
                <a:solidFill>
                  <a:srgbClr val="FF0000"/>
                </a:solidFill>
                <a:cs typeface="Times New Roman"/>
              </a:rPr>
              <a:t>1</a:t>
            </a:r>
            <a:r>
              <a:rPr lang="en-US" sz="1500" dirty="0" smtClean="0">
                <a:solidFill>
                  <a:srgbClr val="FF0000"/>
                </a:solidFill>
                <a:cs typeface="Times New Roman"/>
              </a:rPr>
              <a:t>).</a:t>
            </a:r>
          </a:p>
          <a:p>
            <a:pPr lvl="0">
              <a:lnSpc>
                <a:spcPct val="150000"/>
              </a:lnSpc>
              <a:buClr>
                <a:srgbClr val="727CA3"/>
              </a:buClr>
            </a:pPr>
            <a:r>
              <a:rPr lang="en-US" altLang="en-US" sz="1600" dirty="0" smtClean="0">
                <a:solidFill>
                  <a:prstClr val="black"/>
                </a:solidFill>
              </a:rPr>
              <a:t>Oxygen mechanism for local regulation of cerebral blood flow is important protective response against diminished cerebral neuronal activity and therefore, against derangement of mental capability. </a:t>
            </a:r>
          </a:p>
          <a:p>
            <a:pPr>
              <a:lnSpc>
                <a:spcPct val="150000"/>
              </a:lnSpc>
            </a:pPr>
            <a:endParaRPr lang="en-US" sz="2800" dirty="0"/>
          </a:p>
        </p:txBody>
      </p:sp>
      <p:sp>
        <p:nvSpPr>
          <p:cNvPr id="5" name="Content Placeholder 4"/>
          <p:cNvSpPr>
            <a:spLocks noGrp="1"/>
          </p:cNvSpPr>
          <p:nvPr>
            <p:ph sz="quarter" idx="2"/>
          </p:nvPr>
        </p:nvSpPr>
        <p:spPr>
          <a:xfrm>
            <a:off x="6174658" y="1419999"/>
            <a:ext cx="5387461" cy="4733916"/>
          </a:xfrm>
        </p:spPr>
        <p:txBody>
          <a:bodyPr>
            <a:normAutofit/>
          </a:bodyPr>
          <a:lstStyle/>
          <a:p>
            <a:r>
              <a:rPr lang="en-US" altLang="en-US" sz="1600" dirty="0" smtClean="0">
                <a:solidFill>
                  <a:schemeClr val="accent2">
                    <a:lumMod val="75000"/>
                  </a:schemeClr>
                </a:solidFill>
              </a:rPr>
              <a:t>Metabolic autoregulation:</a:t>
            </a:r>
          </a:p>
          <a:p>
            <a:endParaRPr lang="en-US" sz="1600" dirty="0"/>
          </a:p>
        </p:txBody>
      </p:sp>
      <p:cxnSp>
        <p:nvCxnSpPr>
          <p:cNvPr id="6" name="Straight Connector 5"/>
          <p:cNvCxnSpPr/>
          <p:nvPr/>
        </p:nvCxnSpPr>
        <p:spPr>
          <a:xfrm flipH="1">
            <a:off x="6094431" y="1143000"/>
            <a:ext cx="1"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
        <p:nvSpPr>
          <p:cNvPr id="7" name="Rectangle 6"/>
          <p:cNvSpPr/>
          <p:nvPr/>
        </p:nvSpPr>
        <p:spPr>
          <a:xfrm>
            <a:off x="609442" y="3284984"/>
            <a:ext cx="5387461" cy="1152128"/>
          </a:xfrm>
          <a:prstGeom prst="rect">
            <a:avLst/>
          </a:prstGeom>
          <a:noFill/>
          <a:ln>
            <a:solidFill>
              <a:schemeClr val="tx2"/>
            </a:solidFill>
            <a:prstDash val="dashDot"/>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p:txBody>
      </p:sp>
      <p:sp>
        <p:nvSpPr>
          <p:cNvPr id="8" name="TextBox 6"/>
          <p:cNvSpPr txBox="1"/>
          <p:nvPr/>
        </p:nvSpPr>
        <p:spPr>
          <a:xfrm>
            <a:off x="3560586" y="3284984"/>
            <a:ext cx="2430327" cy="276999"/>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200" b="1" dirty="0">
                <a:solidFill>
                  <a:schemeClr val="tx2"/>
                </a:solidFill>
                <a:latin typeface="+mj-lt"/>
                <a:ea typeface="+mj-ea"/>
                <a:cs typeface="+mj-cs"/>
              </a:rPr>
              <a:t>ONLY IN FEMALES’ SLIDES </a:t>
            </a:r>
          </a:p>
        </p:txBody>
      </p:sp>
      <p:sp>
        <p:nvSpPr>
          <p:cNvPr id="9" name="TextBox 8"/>
          <p:cNvSpPr txBox="1"/>
          <p:nvPr/>
        </p:nvSpPr>
        <p:spPr>
          <a:xfrm>
            <a:off x="6094431" y="1143000"/>
            <a:ext cx="2304257" cy="276999"/>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200" b="1" dirty="0">
                <a:solidFill>
                  <a:schemeClr val="tx2"/>
                </a:solidFill>
                <a:latin typeface="+mj-lt"/>
                <a:ea typeface="+mj-ea"/>
                <a:cs typeface="+mj-cs"/>
              </a:rPr>
              <a:t>ONLY IN MALES’ SLIDES </a:t>
            </a:r>
          </a:p>
        </p:txBody>
      </p:sp>
      <p:pic>
        <p:nvPicPr>
          <p:cNvPr id="11" name="Picture 8" descr="[Fig 4]">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958508" y="4076653"/>
            <a:ext cx="3999984" cy="2077262"/>
          </a:xfrm>
          <a:prstGeom prst="rect">
            <a:avLst/>
          </a:prstGeom>
        </p:spPr>
      </p:pic>
      <p:pic>
        <p:nvPicPr>
          <p:cNvPr id="12" name="Picture 2" descr="Effects of arterial pco 2"/>
          <p:cNvPicPr>
            <a:picLocks noChangeAspect="1" noChangeArrowheads="1"/>
          </p:cNvPicPr>
          <p:nvPr/>
        </p:nvPicPr>
        <p:blipFill>
          <a:blip r:embed="rId4">
            <a:extLst>
              <a:ext uri="{28A0092B-C50C-407E-A947-70E740481C1C}">
                <a14:useLocalDpi xmlns:a14="http://schemas.microsoft.com/office/drawing/2010/main" val="0"/>
              </a:ext>
            </a:extLst>
          </a:blip>
          <a:srcRect t="25323"/>
          <a:stretch>
            <a:fillRect/>
          </a:stretch>
        </p:blipFill>
        <p:spPr bwMode="auto">
          <a:xfrm>
            <a:off x="6466500" y="1844824"/>
            <a:ext cx="5009384" cy="2005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
          <p:cNvSpPr>
            <a:spLocks noChangeArrowheads="1"/>
          </p:cNvSpPr>
          <p:nvPr/>
        </p:nvSpPr>
        <p:spPr bwMode="auto">
          <a:xfrm>
            <a:off x="8859191" y="4869160"/>
            <a:ext cx="2199784"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charset="2"/>
              <a:buChar char="n"/>
              <a:defRPr sz="3200">
                <a:solidFill>
                  <a:schemeClr val="tx1"/>
                </a:solidFill>
                <a:latin typeface="Tahoma" charset="0"/>
                <a:ea typeface="Times New Roman" charset="0"/>
                <a:cs typeface="Times New Roman" charset="0"/>
              </a:defRPr>
            </a:lvl1pPr>
            <a:lvl2pPr marL="742950" indent="-285750">
              <a:spcBef>
                <a:spcPct val="20000"/>
              </a:spcBef>
              <a:buClr>
                <a:schemeClr val="hlink"/>
              </a:buClr>
              <a:buSzPct val="55000"/>
              <a:buFont typeface="Wingdings" charset="2"/>
              <a:buChar char="n"/>
              <a:defRPr sz="2800">
                <a:solidFill>
                  <a:schemeClr val="tx1"/>
                </a:solidFill>
                <a:latin typeface="Tahoma" charset="0"/>
                <a:ea typeface="Times New Roman" charset="0"/>
                <a:cs typeface="Times New Roman" charset="0"/>
              </a:defRPr>
            </a:lvl2pPr>
            <a:lvl3pPr marL="1143000" indent="-228600">
              <a:spcBef>
                <a:spcPct val="20000"/>
              </a:spcBef>
              <a:buClr>
                <a:schemeClr val="folHlink"/>
              </a:buClr>
              <a:buSzPct val="50000"/>
              <a:buFont typeface="Wingdings" charset="2"/>
              <a:buChar char="n"/>
              <a:defRPr sz="2400">
                <a:solidFill>
                  <a:schemeClr val="tx1"/>
                </a:solidFill>
                <a:latin typeface="Tahoma" charset="0"/>
                <a:ea typeface="Times New Roman" charset="0"/>
                <a:cs typeface="Times New Roman" charset="0"/>
              </a:defRPr>
            </a:lvl3pPr>
            <a:lvl4pPr marL="1600200" indent="-228600">
              <a:spcBef>
                <a:spcPct val="20000"/>
              </a:spcBef>
              <a:buClr>
                <a:schemeClr val="accent2"/>
              </a:buClr>
              <a:buSzPct val="55000"/>
              <a:buFont typeface="Wingdings" charset="2"/>
              <a:buChar char="n"/>
              <a:defRPr sz="2000">
                <a:solidFill>
                  <a:schemeClr val="tx1"/>
                </a:solidFill>
                <a:latin typeface="Tahoma" charset="0"/>
                <a:ea typeface="Times New Roman" charset="0"/>
                <a:cs typeface="Times New Roman" charset="0"/>
              </a:defRPr>
            </a:lvl4pPr>
            <a:lvl5pPr marL="2057400" indent="-228600">
              <a:spcBef>
                <a:spcPct val="20000"/>
              </a:spcBef>
              <a:buClr>
                <a:schemeClr val="accent1"/>
              </a:buClr>
              <a:buSzPct val="50000"/>
              <a:buFont typeface="Wingdings" charset="2"/>
              <a:buChar char="n"/>
              <a:defRPr sz="2000">
                <a:solidFill>
                  <a:schemeClr val="tx1"/>
                </a:solidFill>
                <a:latin typeface="Tahoma" charset="0"/>
                <a:ea typeface="Times New Roman" charset="0"/>
                <a:cs typeface="Times New Roman" charset="0"/>
              </a:defRPr>
            </a:lvl5pPr>
            <a:lvl6pPr marL="2514600" indent="-228600" algn="l" rtl="0" eaLnBrk="0" fontAlgn="base" hangingPunct="0">
              <a:spcBef>
                <a:spcPct val="20000"/>
              </a:spcBef>
              <a:spcAft>
                <a:spcPct val="0"/>
              </a:spcAft>
              <a:buClr>
                <a:schemeClr val="accent1"/>
              </a:buClr>
              <a:buSzPct val="50000"/>
              <a:buFont typeface="Wingdings" charset="2"/>
              <a:buChar char="n"/>
              <a:defRPr sz="2000">
                <a:solidFill>
                  <a:schemeClr val="tx1"/>
                </a:solidFill>
                <a:latin typeface="Tahoma" charset="0"/>
                <a:ea typeface="Times New Roman" charset="0"/>
                <a:cs typeface="Times New Roman" charset="0"/>
              </a:defRPr>
            </a:lvl6pPr>
            <a:lvl7pPr marL="2971800" indent="-228600" algn="l" rtl="0" eaLnBrk="0" fontAlgn="base" hangingPunct="0">
              <a:spcBef>
                <a:spcPct val="20000"/>
              </a:spcBef>
              <a:spcAft>
                <a:spcPct val="0"/>
              </a:spcAft>
              <a:buClr>
                <a:schemeClr val="accent1"/>
              </a:buClr>
              <a:buSzPct val="50000"/>
              <a:buFont typeface="Wingdings" charset="2"/>
              <a:buChar char="n"/>
              <a:defRPr sz="2000">
                <a:solidFill>
                  <a:schemeClr val="tx1"/>
                </a:solidFill>
                <a:latin typeface="Tahoma" charset="0"/>
                <a:ea typeface="Times New Roman" charset="0"/>
                <a:cs typeface="Times New Roman" charset="0"/>
              </a:defRPr>
            </a:lvl7pPr>
            <a:lvl8pPr marL="3429000" indent="-228600" algn="l" rtl="0" eaLnBrk="0" fontAlgn="base" hangingPunct="0">
              <a:spcBef>
                <a:spcPct val="20000"/>
              </a:spcBef>
              <a:spcAft>
                <a:spcPct val="0"/>
              </a:spcAft>
              <a:buClr>
                <a:schemeClr val="accent1"/>
              </a:buClr>
              <a:buSzPct val="50000"/>
              <a:buFont typeface="Wingdings" charset="2"/>
              <a:buChar char="n"/>
              <a:defRPr sz="2000">
                <a:solidFill>
                  <a:schemeClr val="tx1"/>
                </a:solidFill>
                <a:latin typeface="Tahoma" charset="0"/>
                <a:ea typeface="Times New Roman" charset="0"/>
                <a:cs typeface="Times New Roman" charset="0"/>
              </a:defRPr>
            </a:lvl8pPr>
            <a:lvl9pPr marL="3886200" indent="-228600" algn="l" rtl="0" eaLnBrk="0" fontAlgn="base" hangingPunct="0">
              <a:spcBef>
                <a:spcPct val="20000"/>
              </a:spcBef>
              <a:spcAft>
                <a:spcPct val="0"/>
              </a:spcAft>
              <a:buClr>
                <a:schemeClr val="accent1"/>
              </a:buClr>
              <a:buSzPct val="50000"/>
              <a:buFont typeface="Wingdings" charset="2"/>
              <a:buChar char="n"/>
              <a:defRPr sz="2000">
                <a:solidFill>
                  <a:schemeClr val="tx1"/>
                </a:solidFill>
                <a:latin typeface="Tahoma" charset="0"/>
                <a:ea typeface="Times New Roman" charset="0"/>
                <a:cs typeface="Times New Roman" charset="0"/>
              </a:defRPr>
            </a:lvl9pPr>
          </a:lstStyle>
          <a:p>
            <a:pPr>
              <a:spcBef>
                <a:spcPct val="0"/>
              </a:spcBef>
              <a:buClrTx/>
              <a:buSzTx/>
              <a:buFontTx/>
              <a:buNone/>
            </a:pPr>
            <a:r>
              <a:rPr lang="en-US" altLang="en-US" sz="1300" dirty="0">
                <a:solidFill>
                  <a:srgbClr val="FF0000"/>
                </a:solidFill>
                <a:latin typeface="+mn-lt"/>
              </a:rPr>
              <a:t>70 % increase in arterial PCO2,  approximately doubles the cerebral blood </a:t>
            </a:r>
            <a:r>
              <a:rPr lang="en-US" altLang="en-US" sz="1300" dirty="0" smtClean="0">
                <a:solidFill>
                  <a:srgbClr val="FF0000"/>
                </a:solidFill>
                <a:latin typeface="+mn-lt"/>
              </a:rPr>
              <a:t>flow.</a:t>
            </a:r>
            <a:endParaRPr lang="en-US" altLang="en-US" sz="1300" dirty="0">
              <a:solidFill>
                <a:srgbClr val="FF0000"/>
              </a:solidFill>
              <a:latin typeface="+mn-lt"/>
            </a:endParaRPr>
          </a:p>
        </p:txBody>
      </p:sp>
      <p:sp>
        <p:nvSpPr>
          <p:cNvPr id="14" name="TextBox 13"/>
          <p:cNvSpPr txBox="1"/>
          <p:nvPr/>
        </p:nvSpPr>
        <p:spPr>
          <a:xfrm>
            <a:off x="1197868" y="6378133"/>
            <a:ext cx="3934026" cy="584775"/>
          </a:xfrm>
          <a:prstGeom prst="rect">
            <a:avLst/>
          </a:prstGeom>
          <a:noFill/>
        </p:spPr>
        <p:txBody>
          <a:bodyPr wrap="none" rtlCol="0">
            <a:spAutoFit/>
          </a:bodyPr>
          <a:lstStyle/>
          <a:p>
            <a:r>
              <a:rPr lang="en-US" sz="1600" baseline="30000" dirty="0" smtClean="0">
                <a:solidFill>
                  <a:srgbClr val="00B050"/>
                </a:solidFill>
              </a:rPr>
              <a:t>1</a:t>
            </a:r>
            <a:r>
              <a:rPr lang="en-US" sz="1600" dirty="0" smtClean="0">
                <a:solidFill>
                  <a:srgbClr val="00B050"/>
                </a:solidFill>
              </a:rPr>
              <a:t> </a:t>
            </a:r>
            <a:r>
              <a:rPr lang="en-US" sz="1600" dirty="0">
                <a:solidFill>
                  <a:srgbClr val="00B050"/>
                </a:solidFill>
              </a:rPr>
              <a:t>Because they are secreted in large </a:t>
            </a:r>
            <a:r>
              <a:rPr lang="en-US" sz="1600" dirty="0" smtClean="0">
                <a:solidFill>
                  <a:srgbClr val="00B050"/>
                </a:solidFill>
              </a:rPr>
              <a:t>quantity. </a:t>
            </a:r>
            <a:endParaRPr lang="en-US" sz="1600" dirty="0">
              <a:solidFill>
                <a:srgbClr val="00B050"/>
              </a:solidFill>
            </a:endParaRPr>
          </a:p>
          <a:p>
            <a:endParaRPr lang="en-US" sz="1600" dirty="0"/>
          </a:p>
        </p:txBody>
      </p:sp>
    </p:spTree>
    <p:extLst>
      <p:ext uri="{BB962C8B-B14F-4D97-AF65-F5344CB8AC3E}">
        <p14:creationId xmlns:p14="http://schemas.microsoft.com/office/powerpoint/2010/main" val="1889193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Cont.</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15</a:t>
            </a:fld>
            <a:endParaRPr lang="en-US" dirty="0"/>
          </a:p>
        </p:txBody>
      </p:sp>
      <p:sp>
        <p:nvSpPr>
          <p:cNvPr id="4" name="Content Placeholder 3"/>
          <p:cNvSpPr>
            <a:spLocks noGrp="1"/>
          </p:cNvSpPr>
          <p:nvPr>
            <p:ph sz="quarter" idx="1"/>
          </p:nvPr>
        </p:nvSpPr>
        <p:spPr>
          <a:xfrm>
            <a:off x="609460" y="1219200"/>
            <a:ext cx="5484971" cy="4937760"/>
          </a:xfrm>
        </p:spPr>
        <p:txBody>
          <a:bodyPr/>
          <a:lstStyle/>
          <a:p>
            <a:pPr algn="just" defTabSz="1015898">
              <a:spcBef>
                <a:spcPct val="0"/>
              </a:spcBef>
              <a:buClrTx/>
              <a:buSzTx/>
            </a:pPr>
            <a:r>
              <a:rPr lang="en-US" altLang="en-US" sz="1800" dirty="0">
                <a:solidFill>
                  <a:srgbClr val="9FB8CD">
                    <a:lumMod val="75000"/>
                  </a:srgbClr>
                </a:solidFill>
              </a:rPr>
              <a:t>Myogenic / Pressure Autoregulation</a:t>
            </a:r>
            <a:r>
              <a:rPr lang="en-US" altLang="en-US" sz="1800" dirty="0" smtClean="0">
                <a:solidFill>
                  <a:srgbClr val="9FB8CD">
                    <a:lumMod val="75000"/>
                  </a:srgbClr>
                </a:solidFill>
              </a:rPr>
              <a:t>:</a:t>
            </a:r>
          </a:p>
          <a:p>
            <a:pPr algn="just" defTabSz="1015898">
              <a:spcBef>
                <a:spcPct val="0"/>
              </a:spcBef>
              <a:buClrTx/>
              <a:buSzTx/>
            </a:pPr>
            <a:endParaRPr lang="en-US" altLang="en-US" sz="1800" dirty="0">
              <a:solidFill>
                <a:srgbClr val="9FB8CD">
                  <a:lumMod val="75000"/>
                </a:srgbClr>
              </a:solidFill>
            </a:endParaRPr>
          </a:p>
          <a:p>
            <a:pPr lvl="1" algn="just" defTabSz="1015898">
              <a:lnSpc>
                <a:spcPct val="150000"/>
              </a:lnSpc>
              <a:spcBef>
                <a:spcPct val="0"/>
              </a:spcBef>
              <a:buClr>
                <a:schemeClr val="bg2">
                  <a:lumMod val="75000"/>
                </a:schemeClr>
              </a:buClr>
              <a:buSzTx/>
            </a:pPr>
            <a:r>
              <a:rPr lang="en-US" altLang="en-US" sz="1600" dirty="0">
                <a:solidFill>
                  <a:srgbClr val="FF0000"/>
                </a:solidFill>
              </a:rPr>
              <a:t>Arterioles dilate or constrict </a:t>
            </a:r>
            <a:r>
              <a:rPr lang="en-US" altLang="en-US" sz="1600" dirty="0">
                <a:solidFill>
                  <a:prstClr val="black"/>
                </a:solidFill>
              </a:rPr>
              <a:t>in response to changes in BP and ICP in order to maintain a constant </a:t>
            </a:r>
            <a:r>
              <a:rPr lang="en-US" altLang="en-US" sz="1600" dirty="0" smtClean="0">
                <a:solidFill>
                  <a:prstClr val="black"/>
                </a:solidFill>
              </a:rPr>
              <a:t>CBF.</a:t>
            </a:r>
          </a:p>
          <a:p>
            <a:pPr lvl="1" algn="just" defTabSz="1015898">
              <a:spcBef>
                <a:spcPct val="0"/>
              </a:spcBef>
              <a:buClr>
                <a:schemeClr val="bg2">
                  <a:lumMod val="75000"/>
                </a:schemeClr>
              </a:buClr>
              <a:buSzTx/>
            </a:pPr>
            <a:endParaRPr lang="en-US" altLang="en-US" sz="1600" dirty="0">
              <a:solidFill>
                <a:srgbClr val="00B0F0"/>
              </a:solidFill>
            </a:endParaRPr>
          </a:p>
          <a:p>
            <a:pPr lvl="1" algn="just" defTabSz="1015898">
              <a:lnSpc>
                <a:spcPct val="150000"/>
              </a:lnSpc>
              <a:spcBef>
                <a:spcPct val="0"/>
              </a:spcBef>
              <a:buClr>
                <a:schemeClr val="bg2">
                  <a:lumMod val="75000"/>
                </a:schemeClr>
              </a:buClr>
              <a:buSzTx/>
            </a:pPr>
            <a:r>
              <a:rPr lang="en-US" altLang="en-US" sz="1600" dirty="0">
                <a:solidFill>
                  <a:srgbClr val="FF0000"/>
                </a:solidFill>
              </a:rPr>
              <a:t>Myogenic theory: </a:t>
            </a:r>
            <a:r>
              <a:rPr lang="en-US" altLang="en-US" sz="1600" dirty="0">
                <a:solidFill>
                  <a:prstClr val="black"/>
                </a:solidFill>
              </a:rPr>
              <a:t>The vascular smooth muscles are highly responsive to changes in pressure, a process called myogenic activity,</a:t>
            </a:r>
            <a:r>
              <a:rPr lang="en-US" altLang="en-US" sz="1600" dirty="0">
                <a:solidFill>
                  <a:srgbClr val="00B0F0"/>
                </a:solidFill>
              </a:rPr>
              <a:t> </a:t>
            </a:r>
            <a:r>
              <a:rPr lang="en-US" altLang="en-US" sz="1600" dirty="0">
                <a:solidFill>
                  <a:prstClr val="black"/>
                </a:solidFill>
              </a:rPr>
              <a:t>that contributes to auto-regulation of cerebral blood flow</a:t>
            </a:r>
            <a:r>
              <a:rPr lang="en-US" altLang="en-US" sz="1600" dirty="0" smtClean="0">
                <a:solidFill>
                  <a:prstClr val="black"/>
                </a:solidFill>
              </a:rPr>
              <a:t>.</a:t>
            </a:r>
          </a:p>
          <a:p>
            <a:pPr lvl="1" algn="just" defTabSz="1015898">
              <a:spcBef>
                <a:spcPct val="0"/>
              </a:spcBef>
              <a:buClr>
                <a:schemeClr val="bg2">
                  <a:lumMod val="75000"/>
                </a:schemeClr>
              </a:buClr>
              <a:buSzTx/>
            </a:pPr>
            <a:endParaRPr lang="en-US" altLang="en-US" sz="1600" dirty="0">
              <a:solidFill>
                <a:prstClr val="black"/>
              </a:solidFill>
            </a:endParaRPr>
          </a:p>
          <a:p>
            <a:pPr lvl="1" algn="just" defTabSz="1015898">
              <a:lnSpc>
                <a:spcPct val="150000"/>
              </a:lnSpc>
              <a:spcBef>
                <a:spcPct val="0"/>
              </a:spcBef>
              <a:buClr>
                <a:schemeClr val="bg2">
                  <a:lumMod val="75000"/>
                </a:schemeClr>
              </a:buClr>
              <a:buSzTx/>
            </a:pPr>
            <a:r>
              <a:rPr lang="en-US" altLang="en-US" sz="1600" dirty="0">
                <a:solidFill>
                  <a:prstClr val="black"/>
                </a:solidFill>
              </a:rPr>
              <a:t>Vascular smooth muscle within cerebral arterioles contract to stretch response, regulating pressure changes. Autoregulation of CBF completely </a:t>
            </a:r>
            <a:r>
              <a:rPr lang="en-US" altLang="en-US" sz="1600" dirty="0" smtClean="0">
                <a:solidFill>
                  <a:prstClr val="black"/>
                </a:solidFill>
              </a:rPr>
              <a:t>BP-dependent.</a:t>
            </a:r>
            <a:endParaRPr lang="en-US" altLang="en-US" sz="1600" dirty="0">
              <a:solidFill>
                <a:prstClr val="black"/>
              </a:solidFill>
            </a:endParaRPr>
          </a:p>
          <a:p>
            <a:endParaRPr lang="en-US" dirty="0"/>
          </a:p>
        </p:txBody>
      </p:sp>
      <p:cxnSp>
        <p:nvCxnSpPr>
          <p:cNvPr id="5" name="Straight Connector 4"/>
          <p:cNvCxnSpPr/>
          <p:nvPr/>
        </p:nvCxnSpPr>
        <p:spPr>
          <a:xfrm flipH="1">
            <a:off x="6094431" y="1143000"/>
            <a:ext cx="1"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
        <p:nvSpPr>
          <p:cNvPr id="6" name="Content Placeholder 3"/>
          <p:cNvSpPr txBox="1">
            <a:spLocks/>
          </p:cNvSpPr>
          <p:nvPr/>
        </p:nvSpPr>
        <p:spPr>
          <a:xfrm>
            <a:off x="6094431" y="1255750"/>
            <a:ext cx="5484971" cy="5269594"/>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algn="just" defTabSz="914400">
              <a:buClr>
                <a:schemeClr val="accent2">
                  <a:lumMod val="75000"/>
                </a:schemeClr>
              </a:buClr>
              <a:defRPr/>
            </a:pPr>
            <a:r>
              <a:rPr lang="en-US" sz="1800" dirty="0">
                <a:solidFill>
                  <a:srgbClr val="9FB8CD">
                    <a:lumMod val="75000"/>
                  </a:srgbClr>
                </a:solidFill>
              </a:rPr>
              <a:t>Metabolic Autoregulation</a:t>
            </a:r>
            <a:r>
              <a:rPr lang="en-US" sz="1800" dirty="0" smtClean="0">
                <a:solidFill>
                  <a:srgbClr val="9FB8CD">
                    <a:lumMod val="75000"/>
                  </a:srgbClr>
                </a:solidFill>
              </a:rPr>
              <a:t>:</a:t>
            </a:r>
          </a:p>
          <a:p>
            <a:pPr algn="just" defTabSz="914400">
              <a:buClr>
                <a:schemeClr val="accent2">
                  <a:lumMod val="75000"/>
                </a:schemeClr>
              </a:buClr>
              <a:defRPr/>
            </a:pPr>
            <a:endParaRPr lang="en-US" sz="1800" dirty="0" smtClean="0">
              <a:solidFill>
                <a:srgbClr val="9FB8CD">
                  <a:lumMod val="75000"/>
                </a:srgbClr>
              </a:solidFill>
            </a:endParaRPr>
          </a:p>
          <a:p>
            <a:pPr lvl="1">
              <a:spcBef>
                <a:spcPct val="0"/>
              </a:spcBef>
            </a:pPr>
            <a:r>
              <a:rPr lang="en-US" altLang="en-US" sz="1500" dirty="0"/>
              <a:t>Arterioles dilate in response to potent chemicals that are by-products of metabolism </a:t>
            </a:r>
            <a:r>
              <a:rPr lang="en-US" altLang="en-US" sz="1500" dirty="0">
                <a:solidFill>
                  <a:schemeClr val="bg2">
                    <a:lumMod val="75000"/>
                  </a:schemeClr>
                </a:solidFill>
              </a:rPr>
              <a:t>such as lactic acid, carbon dioxide </a:t>
            </a:r>
            <a:r>
              <a:rPr lang="en-US" altLang="en-US" sz="1500" dirty="0"/>
              <a:t>and </a:t>
            </a:r>
            <a:r>
              <a:rPr lang="en-US" altLang="en-US" sz="1500" dirty="0">
                <a:solidFill>
                  <a:schemeClr val="bg2">
                    <a:lumMod val="75000"/>
                  </a:schemeClr>
                </a:solidFill>
              </a:rPr>
              <a:t>pyruvic </a:t>
            </a:r>
            <a:r>
              <a:rPr lang="en-US" altLang="en-US" sz="1500" dirty="0" smtClean="0">
                <a:solidFill>
                  <a:schemeClr val="bg2">
                    <a:lumMod val="75000"/>
                  </a:schemeClr>
                </a:solidFill>
              </a:rPr>
              <a:t>acid.</a:t>
            </a:r>
          </a:p>
          <a:p>
            <a:pPr lvl="1">
              <a:spcBef>
                <a:spcPct val="0"/>
              </a:spcBef>
            </a:pPr>
            <a:endParaRPr lang="en-US" altLang="en-US" sz="1500" dirty="0" smtClean="0">
              <a:solidFill>
                <a:schemeClr val="bg2">
                  <a:lumMod val="75000"/>
                </a:schemeClr>
              </a:solidFill>
            </a:endParaRPr>
          </a:p>
          <a:p>
            <a:pPr lvl="1">
              <a:spcBef>
                <a:spcPct val="0"/>
              </a:spcBef>
            </a:pPr>
            <a:r>
              <a:rPr lang="en-US" altLang="en-US" sz="1500" dirty="0" smtClean="0">
                <a:solidFill>
                  <a:srgbClr val="FF0000"/>
                </a:solidFill>
              </a:rPr>
              <a:t>CO2 </a:t>
            </a:r>
            <a:r>
              <a:rPr lang="en-US" altLang="en-US" sz="1500" dirty="0">
                <a:solidFill>
                  <a:srgbClr val="FF0000"/>
                </a:solidFill>
              </a:rPr>
              <a:t>is a potent </a:t>
            </a:r>
            <a:r>
              <a:rPr lang="en-US" altLang="en-US" sz="1500" dirty="0" smtClean="0">
                <a:solidFill>
                  <a:srgbClr val="FF0000"/>
                </a:solidFill>
              </a:rPr>
              <a:t>vasodilator.</a:t>
            </a:r>
          </a:p>
          <a:p>
            <a:pPr lvl="1">
              <a:spcBef>
                <a:spcPct val="0"/>
              </a:spcBef>
            </a:pPr>
            <a:endParaRPr lang="en-US" altLang="en-US" sz="1500" dirty="0">
              <a:solidFill>
                <a:srgbClr val="FF0000"/>
              </a:solidFill>
            </a:endParaRPr>
          </a:p>
          <a:p>
            <a:pPr lvl="1">
              <a:spcBef>
                <a:spcPct val="0"/>
              </a:spcBef>
            </a:pPr>
            <a:r>
              <a:rPr lang="en-US" altLang="en-US" sz="1500" dirty="0">
                <a:solidFill>
                  <a:srgbClr val="FF0000"/>
                </a:solidFill>
              </a:rPr>
              <a:t>Increased CO2 </a:t>
            </a:r>
            <a:r>
              <a:rPr lang="en-US" altLang="en-US" sz="1500" dirty="0"/>
              <a:t>or decreased BP </a:t>
            </a:r>
            <a:r>
              <a:rPr lang="en-US" altLang="en-US" sz="1500" dirty="0" smtClean="0"/>
              <a:t>&gt; vasodilation.</a:t>
            </a:r>
          </a:p>
          <a:p>
            <a:pPr lvl="1">
              <a:spcBef>
                <a:spcPct val="0"/>
              </a:spcBef>
            </a:pPr>
            <a:endParaRPr lang="en-US" altLang="en-US" sz="1500" dirty="0" smtClean="0"/>
          </a:p>
          <a:p>
            <a:pPr lvl="1">
              <a:spcBef>
                <a:spcPct val="0"/>
              </a:spcBef>
            </a:pPr>
            <a:r>
              <a:rPr lang="en-US" altLang="en-US" sz="1500" dirty="0" smtClean="0">
                <a:solidFill>
                  <a:srgbClr val="0070C0"/>
                </a:solidFill>
              </a:rPr>
              <a:t>Decreased </a:t>
            </a:r>
            <a:r>
              <a:rPr lang="en-US" altLang="en-US" sz="1500" dirty="0">
                <a:solidFill>
                  <a:srgbClr val="0070C0"/>
                </a:solidFill>
              </a:rPr>
              <a:t>CO2</a:t>
            </a:r>
            <a:r>
              <a:rPr lang="en-US" altLang="en-US" sz="1500" dirty="0"/>
              <a:t> or increased BP </a:t>
            </a:r>
            <a:r>
              <a:rPr lang="en-US" altLang="en-US" sz="1500" dirty="0" smtClean="0"/>
              <a:t>&gt; vasoconstriction. </a:t>
            </a:r>
          </a:p>
          <a:p>
            <a:pPr lvl="1">
              <a:spcBef>
                <a:spcPct val="0"/>
              </a:spcBef>
            </a:pPr>
            <a:endParaRPr lang="en-US" altLang="en-US" sz="1500" dirty="0"/>
          </a:p>
          <a:p>
            <a:pPr lvl="1" algn="just" defTabSz="914400">
              <a:buClr>
                <a:schemeClr val="accent2">
                  <a:lumMod val="75000"/>
                </a:schemeClr>
              </a:buClr>
              <a:defRPr/>
            </a:pPr>
            <a:r>
              <a:rPr lang="en-US" sz="1500" dirty="0" smtClean="0">
                <a:solidFill>
                  <a:srgbClr val="FF0000"/>
                </a:solidFill>
              </a:rPr>
              <a:t>Increase Carbon dioxide </a:t>
            </a:r>
            <a:r>
              <a:rPr lang="en-US" sz="1500" dirty="0" smtClean="0"/>
              <a:t>(Hypercapnia</a:t>
            </a:r>
            <a:r>
              <a:rPr lang="en-US" sz="1500" dirty="0"/>
              <a:t>) </a:t>
            </a:r>
            <a:r>
              <a:rPr lang="en-US" sz="1500" dirty="0" smtClean="0"/>
              <a:t>causes cerebral </a:t>
            </a:r>
            <a:r>
              <a:rPr lang="en-US" sz="1500" dirty="0"/>
              <a:t>vasodilation. </a:t>
            </a:r>
            <a:endParaRPr lang="en-US" sz="1500" dirty="0" smtClean="0"/>
          </a:p>
          <a:p>
            <a:pPr lvl="1" algn="just" defTabSz="914400">
              <a:buClr>
                <a:schemeClr val="accent2">
                  <a:lumMod val="75000"/>
                </a:schemeClr>
              </a:buClr>
              <a:defRPr/>
            </a:pPr>
            <a:endParaRPr lang="en-US" sz="1500" dirty="0"/>
          </a:p>
          <a:p>
            <a:pPr lvl="1" algn="just" defTabSz="914400">
              <a:buClr>
                <a:schemeClr val="accent2">
                  <a:lumMod val="75000"/>
                </a:schemeClr>
              </a:buClr>
              <a:defRPr/>
            </a:pPr>
            <a:r>
              <a:rPr lang="en-US" sz="1500" dirty="0"/>
              <a:t>As the arterial tension of CO2 rises, CBV and CBF increases </a:t>
            </a:r>
            <a:endParaRPr lang="en-US" sz="1500" dirty="0" smtClean="0"/>
          </a:p>
          <a:p>
            <a:pPr lvl="1" algn="just" defTabSz="914400">
              <a:buClr>
                <a:schemeClr val="accent2">
                  <a:lumMod val="75000"/>
                </a:schemeClr>
              </a:buClr>
              <a:defRPr/>
            </a:pPr>
            <a:endParaRPr lang="en-US" sz="1500" dirty="0"/>
          </a:p>
          <a:p>
            <a:pPr lvl="1" algn="just" defTabSz="914400">
              <a:buClr>
                <a:schemeClr val="accent2">
                  <a:lumMod val="75000"/>
                </a:schemeClr>
              </a:buClr>
              <a:defRPr/>
            </a:pPr>
            <a:r>
              <a:rPr lang="en-US" sz="1500" dirty="0"/>
              <a:t>When it is decreased vasoconstriction is induced</a:t>
            </a:r>
            <a:r>
              <a:rPr lang="en-US" sz="1500" dirty="0" smtClean="0"/>
              <a:t>.</a:t>
            </a:r>
            <a:endParaRPr lang="en-US" sz="1500" dirty="0"/>
          </a:p>
        </p:txBody>
      </p:sp>
      <p:sp>
        <p:nvSpPr>
          <p:cNvPr id="8" name="TextBox 8"/>
          <p:cNvSpPr txBox="1"/>
          <p:nvPr/>
        </p:nvSpPr>
        <p:spPr>
          <a:xfrm>
            <a:off x="9550796" y="0"/>
            <a:ext cx="2638029"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spTree>
    <p:extLst>
      <p:ext uri="{BB962C8B-B14F-4D97-AF65-F5344CB8AC3E}">
        <p14:creationId xmlns:p14="http://schemas.microsoft.com/office/powerpoint/2010/main" val="662896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Cont.</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16</a:t>
            </a:fld>
            <a:endParaRPr lang="en-US" dirty="0"/>
          </a:p>
        </p:txBody>
      </p:sp>
      <p:sp>
        <p:nvSpPr>
          <p:cNvPr id="4" name="Content Placeholder 3"/>
          <p:cNvSpPr>
            <a:spLocks noGrp="1"/>
          </p:cNvSpPr>
          <p:nvPr>
            <p:ph sz="quarter" idx="1"/>
          </p:nvPr>
        </p:nvSpPr>
        <p:spPr>
          <a:xfrm>
            <a:off x="609460" y="1228831"/>
            <a:ext cx="10969942" cy="624377"/>
          </a:xfrm>
        </p:spPr>
        <p:txBody>
          <a:bodyPr>
            <a:noAutofit/>
          </a:bodyPr>
          <a:lstStyle/>
          <a:p>
            <a:pPr algn="just"/>
            <a:r>
              <a:rPr lang="en-US" sz="1600" dirty="0"/>
              <a:t>The brain maintains proper CPP through the process of </a:t>
            </a:r>
            <a:r>
              <a:rPr lang="en-US" sz="1600" dirty="0" smtClean="0"/>
              <a:t>autoregulation</a:t>
            </a:r>
            <a:r>
              <a:rPr lang="en-US" sz="1600" dirty="0"/>
              <a:t>.</a:t>
            </a:r>
          </a:p>
          <a:p>
            <a:pPr algn="just"/>
            <a:r>
              <a:rPr lang="en-US" altLang="en-US" sz="1600" dirty="0">
                <a:solidFill>
                  <a:srgbClr val="FF0000"/>
                </a:solidFill>
              </a:rPr>
              <a:t>Cerebral blood flow is “</a:t>
            </a:r>
            <a:r>
              <a:rPr lang="en-US" altLang="en-US" sz="1600" dirty="0" err="1">
                <a:solidFill>
                  <a:srgbClr val="FF0000"/>
                </a:solidFill>
              </a:rPr>
              <a:t>autoregulated</a:t>
            </a:r>
            <a:r>
              <a:rPr lang="en-US" altLang="en-US" sz="1600" dirty="0">
                <a:solidFill>
                  <a:srgbClr val="FF0000"/>
                </a:solidFill>
              </a:rPr>
              <a:t>” </a:t>
            </a:r>
            <a:r>
              <a:rPr lang="en-US" altLang="en-US" sz="1600" dirty="0"/>
              <a:t>extremely well between arterial pressure limits </a:t>
            </a:r>
            <a:r>
              <a:rPr lang="en-US" altLang="en-US" sz="1600" u="sng" dirty="0">
                <a:solidFill>
                  <a:schemeClr val="accent4">
                    <a:lumMod val="75000"/>
                  </a:schemeClr>
                </a:solidFill>
                <a:cs typeface="Times New Roman"/>
              </a:rPr>
              <a:t>of 60 and 140 mm Hg.</a:t>
            </a:r>
          </a:p>
          <a:p>
            <a:pPr algn="just"/>
            <a:endParaRPr lang="en-US" altLang="en-US" sz="1600" dirty="0">
              <a:solidFill>
                <a:srgbClr val="FF0000"/>
              </a:solidFill>
            </a:endParaRPr>
          </a:p>
          <a:p>
            <a:endParaRPr lang="en-US" sz="2800" dirty="0"/>
          </a:p>
        </p:txBody>
      </p:sp>
      <p:cxnSp>
        <p:nvCxnSpPr>
          <p:cNvPr id="5" name="Straight Connector 4"/>
          <p:cNvCxnSpPr/>
          <p:nvPr/>
        </p:nvCxnSpPr>
        <p:spPr>
          <a:xfrm>
            <a:off x="6094431" y="1988840"/>
            <a:ext cx="1" cy="436751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
        <p:nvSpPr>
          <p:cNvPr id="6" name="Content Placeholder 3"/>
          <p:cNvSpPr txBox="1">
            <a:spLocks/>
          </p:cNvSpPr>
          <p:nvPr/>
        </p:nvSpPr>
        <p:spPr>
          <a:xfrm>
            <a:off x="6094431" y="2263698"/>
            <a:ext cx="5484971" cy="4261645"/>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r>
              <a:rPr lang="en-US" altLang="en-US" sz="1600" dirty="0"/>
              <a:t>Mean arterial pressure can be decreased acutely to as low as </a:t>
            </a:r>
            <a:r>
              <a:rPr lang="en-US" altLang="en-US" sz="1600" dirty="0">
                <a:solidFill>
                  <a:schemeClr val="accent4">
                    <a:lumMod val="75000"/>
                  </a:schemeClr>
                </a:solidFill>
                <a:cs typeface="Times New Roman"/>
              </a:rPr>
              <a:t>60 mm Hg </a:t>
            </a:r>
            <a:r>
              <a:rPr lang="en-US" altLang="en-US" sz="1600" dirty="0">
                <a:solidFill>
                  <a:srgbClr val="FF0000"/>
                </a:solidFill>
              </a:rPr>
              <a:t>or increased to as high </a:t>
            </a:r>
            <a:r>
              <a:rPr lang="en-US" altLang="en-US" sz="1600" dirty="0" smtClean="0">
                <a:solidFill>
                  <a:srgbClr val="FF0000"/>
                </a:solidFill>
              </a:rPr>
              <a:t>as </a:t>
            </a:r>
            <a:r>
              <a:rPr lang="en-US" altLang="en-US" sz="1600" dirty="0" smtClean="0">
                <a:solidFill>
                  <a:schemeClr val="accent4">
                    <a:lumMod val="75000"/>
                  </a:schemeClr>
                </a:solidFill>
                <a:cs typeface="Times New Roman"/>
              </a:rPr>
              <a:t>140 </a:t>
            </a:r>
            <a:r>
              <a:rPr lang="en-US" altLang="en-US" sz="1600" dirty="0">
                <a:solidFill>
                  <a:schemeClr val="accent4">
                    <a:lumMod val="75000"/>
                  </a:schemeClr>
                </a:solidFill>
                <a:cs typeface="Times New Roman"/>
              </a:rPr>
              <a:t>mm Hg </a:t>
            </a:r>
            <a:r>
              <a:rPr lang="en-US" altLang="en-US" sz="1600" dirty="0">
                <a:solidFill>
                  <a:srgbClr val="FF0000"/>
                </a:solidFill>
              </a:rPr>
              <a:t>without significant change in cerebral blood flow.</a:t>
            </a:r>
            <a:r>
              <a:rPr lang="en-US" altLang="en-US" sz="1600" dirty="0"/>
              <a:t> </a:t>
            </a:r>
            <a:endParaRPr lang="en-US" altLang="en-US" sz="1600" dirty="0" smtClean="0"/>
          </a:p>
          <a:p>
            <a:endParaRPr lang="en-US" altLang="en-US" sz="1600" dirty="0"/>
          </a:p>
          <a:p>
            <a:r>
              <a:rPr lang="en-US" altLang="en-US" sz="1600" dirty="0"/>
              <a:t>Hypertension, </a:t>
            </a:r>
            <a:r>
              <a:rPr lang="en-US" altLang="en-US" sz="1600" dirty="0" smtClean="0"/>
              <a:t>auto-</a:t>
            </a:r>
          </a:p>
          <a:p>
            <a:pPr marL="0" indent="0">
              <a:buNone/>
            </a:pPr>
            <a:r>
              <a:rPr lang="en-US" altLang="en-US" sz="1600" dirty="0" smtClean="0"/>
              <a:t>regulation </a:t>
            </a:r>
            <a:r>
              <a:rPr lang="en-US" altLang="en-US" sz="1600" dirty="0"/>
              <a:t>of cerebral </a:t>
            </a:r>
            <a:endParaRPr lang="en-US" altLang="en-US" sz="1600" dirty="0" smtClean="0"/>
          </a:p>
          <a:p>
            <a:pPr marL="0" indent="0">
              <a:buNone/>
            </a:pPr>
            <a:r>
              <a:rPr lang="en-US" altLang="en-US" sz="1600" dirty="0" smtClean="0"/>
              <a:t>blood </a:t>
            </a:r>
            <a:r>
              <a:rPr lang="en-US" altLang="en-US" sz="1600" dirty="0"/>
              <a:t>flow occurs even </a:t>
            </a:r>
            <a:r>
              <a:rPr lang="en-US" altLang="en-US" sz="1600" dirty="0" smtClean="0"/>
              <a:t>when </a:t>
            </a:r>
          </a:p>
          <a:p>
            <a:pPr marL="0" indent="0">
              <a:buNone/>
            </a:pPr>
            <a:r>
              <a:rPr lang="en-US" altLang="en-US" sz="1600" dirty="0" smtClean="0"/>
              <a:t>the </a:t>
            </a:r>
            <a:r>
              <a:rPr lang="en-US" altLang="en-US" sz="1600" dirty="0"/>
              <a:t>mean arterial </a:t>
            </a:r>
            <a:r>
              <a:rPr lang="en-US" altLang="en-US" sz="1600" dirty="0" smtClean="0"/>
              <a:t>pressure </a:t>
            </a:r>
          </a:p>
          <a:p>
            <a:pPr marL="0" indent="0">
              <a:buNone/>
            </a:pPr>
            <a:r>
              <a:rPr lang="en-US" altLang="en-US" sz="1600" dirty="0" smtClean="0"/>
              <a:t>rises </a:t>
            </a:r>
            <a:r>
              <a:rPr lang="en-US" altLang="en-US" sz="1600" dirty="0"/>
              <a:t>to as high as </a:t>
            </a:r>
            <a:r>
              <a:rPr lang="en-US" altLang="en-US" sz="1600" dirty="0" smtClean="0">
                <a:solidFill>
                  <a:schemeClr val="accent4">
                    <a:lumMod val="75000"/>
                  </a:schemeClr>
                </a:solidFill>
              </a:rPr>
              <a:t>160 </a:t>
            </a:r>
            <a:r>
              <a:rPr lang="en-US" altLang="en-US" sz="1600" dirty="0">
                <a:solidFill>
                  <a:schemeClr val="accent4">
                    <a:lumMod val="75000"/>
                  </a:schemeClr>
                </a:solidFill>
              </a:rPr>
              <a:t>to 180 </a:t>
            </a:r>
            <a:endParaRPr lang="en-US" altLang="en-US" sz="1600" dirty="0" smtClean="0">
              <a:solidFill>
                <a:schemeClr val="accent4">
                  <a:lumMod val="75000"/>
                </a:schemeClr>
              </a:solidFill>
            </a:endParaRPr>
          </a:p>
          <a:p>
            <a:pPr marL="0" indent="0">
              <a:buNone/>
            </a:pPr>
            <a:r>
              <a:rPr lang="en-US" altLang="en-US" sz="1600" dirty="0" smtClean="0">
                <a:solidFill>
                  <a:schemeClr val="accent4">
                    <a:lumMod val="75000"/>
                  </a:schemeClr>
                </a:solidFill>
              </a:rPr>
              <a:t>mmHg</a:t>
            </a:r>
            <a:r>
              <a:rPr lang="en-US" altLang="en-US" sz="1600" dirty="0">
                <a:solidFill>
                  <a:schemeClr val="accent4">
                    <a:lumMod val="75000"/>
                  </a:schemeClr>
                </a:solidFill>
              </a:rPr>
              <a:t>. </a:t>
            </a:r>
            <a:r>
              <a:rPr lang="en-US" altLang="en-US" sz="1600" dirty="0"/>
              <a:t>If arterial pressure </a:t>
            </a:r>
            <a:endParaRPr lang="en-US" altLang="en-US" sz="1600" dirty="0" smtClean="0"/>
          </a:p>
          <a:p>
            <a:pPr marL="0" indent="0">
              <a:buNone/>
            </a:pPr>
            <a:r>
              <a:rPr lang="en-US" altLang="en-US" sz="1600" dirty="0" smtClean="0"/>
              <a:t>falls </a:t>
            </a:r>
            <a:r>
              <a:rPr lang="en-US" altLang="en-US" sz="1600" dirty="0">
                <a:solidFill>
                  <a:schemeClr val="accent4">
                    <a:lumMod val="75000"/>
                  </a:schemeClr>
                </a:solidFill>
              </a:rPr>
              <a:t>below 60 mmHg</a:t>
            </a:r>
            <a:r>
              <a:rPr lang="en-US" altLang="en-US" sz="1600" dirty="0"/>
              <a:t>, </a:t>
            </a:r>
            <a:endParaRPr lang="en-US" altLang="en-US" sz="1600" dirty="0" smtClean="0"/>
          </a:p>
          <a:p>
            <a:pPr marL="0" indent="0">
              <a:buNone/>
            </a:pPr>
            <a:r>
              <a:rPr lang="en-US" altLang="en-US" sz="1600" dirty="0" smtClean="0"/>
              <a:t>cerebral </a:t>
            </a:r>
            <a:r>
              <a:rPr lang="en-US" altLang="en-US" sz="1600" dirty="0"/>
              <a:t>blood flow become </a:t>
            </a:r>
            <a:endParaRPr lang="en-US" altLang="en-US" sz="1600" dirty="0" smtClean="0"/>
          </a:p>
          <a:p>
            <a:pPr marL="0" indent="0">
              <a:buNone/>
            </a:pPr>
            <a:r>
              <a:rPr lang="en-US" altLang="en-US" sz="1600" dirty="0" smtClean="0"/>
              <a:t>severely </a:t>
            </a:r>
            <a:r>
              <a:rPr lang="en-US" altLang="en-US" sz="1600" dirty="0"/>
              <a:t>decreased.</a:t>
            </a:r>
          </a:p>
        </p:txBody>
      </p:sp>
      <p:sp>
        <p:nvSpPr>
          <p:cNvPr id="8" name="TextBox 8"/>
          <p:cNvSpPr txBox="1"/>
          <p:nvPr/>
        </p:nvSpPr>
        <p:spPr>
          <a:xfrm>
            <a:off x="6094431" y="1958897"/>
            <a:ext cx="2638029" cy="292388"/>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300" b="1" dirty="0">
                <a:solidFill>
                  <a:schemeClr val="tx2"/>
                </a:solidFill>
                <a:latin typeface="+mj-lt"/>
                <a:ea typeface="+mj-ea"/>
                <a:cs typeface="+mj-cs"/>
              </a:rPr>
              <a:t>ONLY IN MALES’ SLIDES </a:t>
            </a:r>
          </a:p>
        </p:txBody>
      </p:sp>
      <p:sp>
        <p:nvSpPr>
          <p:cNvPr id="10" name="Content Placeholder 3"/>
          <p:cNvSpPr txBox="1">
            <a:spLocks/>
          </p:cNvSpPr>
          <p:nvPr/>
        </p:nvSpPr>
        <p:spPr>
          <a:xfrm>
            <a:off x="609460" y="2263697"/>
            <a:ext cx="5484971" cy="4122595"/>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12700">
              <a:lnSpc>
                <a:spcPct val="150000"/>
              </a:lnSpc>
              <a:spcBef>
                <a:spcPts val="20"/>
              </a:spcBef>
              <a:buClr>
                <a:schemeClr val="accent2">
                  <a:lumMod val="75000"/>
                </a:schemeClr>
              </a:buClr>
              <a:buSzPct val="94230"/>
              <a:tabLst>
                <a:tab pos="287020" algn="l"/>
                <a:tab pos="287655" algn="l"/>
                <a:tab pos="1003300" algn="l"/>
              </a:tabLst>
            </a:pPr>
            <a:r>
              <a:rPr lang="en-US" sz="1500" dirty="0" smtClean="0">
                <a:cs typeface="Times New Roman"/>
              </a:rPr>
              <a:t>The </a:t>
            </a:r>
            <a:r>
              <a:rPr lang="en-US" sz="1500" spc="-10" dirty="0" smtClean="0">
                <a:cs typeface="Times New Roman"/>
              </a:rPr>
              <a:t>response </a:t>
            </a:r>
            <a:r>
              <a:rPr lang="en-US" sz="1500" dirty="0" smtClean="0">
                <a:cs typeface="Times New Roman"/>
              </a:rPr>
              <a:t>to </a:t>
            </a:r>
            <a:r>
              <a:rPr lang="en-US" sz="1500" u="sng" dirty="0" smtClean="0">
                <a:solidFill>
                  <a:srgbClr val="FF0000"/>
                </a:solidFill>
                <a:cs typeface="Times New Roman"/>
              </a:rPr>
              <a:t>lower </a:t>
            </a:r>
            <a:r>
              <a:rPr lang="en-US" sz="1500" u="sng" spc="-5" dirty="0" smtClean="0">
                <a:solidFill>
                  <a:srgbClr val="FF0000"/>
                </a:solidFill>
                <a:cs typeface="Times New Roman"/>
              </a:rPr>
              <a:t>pressure</a:t>
            </a:r>
            <a:r>
              <a:rPr lang="en-US" sz="1500" spc="-5" dirty="0" smtClean="0">
                <a:cs typeface="Times New Roman"/>
              </a:rPr>
              <a:t>, </a:t>
            </a:r>
            <a:r>
              <a:rPr lang="en-US" sz="1500" dirty="0" smtClean="0">
                <a:cs typeface="Times New Roman"/>
              </a:rPr>
              <a:t>is </a:t>
            </a:r>
            <a:r>
              <a:rPr lang="en-US" sz="1500" spc="-5" dirty="0" smtClean="0">
                <a:cs typeface="Times New Roman"/>
              </a:rPr>
              <a:t>arteriolar </a:t>
            </a:r>
            <a:r>
              <a:rPr lang="en-US" sz="1500" u="sng" dirty="0" smtClean="0">
                <a:cs typeface="Times New Roman"/>
              </a:rPr>
              <a:t>dilation</a:t>
            </a:r>
            <a:r>
              <a:rPr lang="en-US" sz="1500" spc="-15" dirty="0" smtClean="0">
                <a:cs typeface="Times New Roman"/>
              </a:rPr>
              <a:t> </a:t>
            </a:r>
            <a:r>
              <a:rPr lang="en-US" sz="1500" dirty="0" smtClean="0">
                <a:cs typeface="Times New Roman"/>
              </a:rPr>
              <a:t>in the brain while when</a:t>
            </a:r>
            <a:r>
              <a:rPr lang="en-US" sz="1500" spc="-30" dirty="0" smtClean="0">
                <a:cs typeface="Times New Roman"/>
              </a:rPr>
              <a:t> </a:t>
            </a:r>
            <a:r>
              <a:rPr lang="en-US" sz="1500" u="sng" dirty="0" smtClean="0">
                <a:solidFill>
                  <a:srgbClr val="FF0000"/>
                </a:solidFill>
                <a:cs typeface="Times New Roman"/>
              </a:rPr>
              <a:t>blood</a:t>
            </a:r>
            <a:r>
              <a:rPr lang="en-US" sz="1500" u="sng" spc="-20" dirty="0" smtClean="0">
                <a:solidFill>
                  <a:srgbClr val="FF0000"/>
                </a:solidFill>
                <a:cs typeface="Times New Roman"/>
              </a:rPr>
              <a:t> </a:t>
            </a:r>
            <a:r>
              <a:rPr lang="en-US" sz="1500" u="sng" dirty="0" smtClean="0">
                <a:solidFill>
                  <a:srgbClr val="FF0000"/>
                </a:solidFill>
                <a:cs typeface="Times New Roman"/>
              </a:rPr>
              <a:t>pressure </a:t>
            </a:r>
            <a:r>
              <a:rPr lang="en-US" sz="1500" u="sng" spc="-5" dirty="0" smtClean="0">
                <a:solidFill>
                  <a:srgbClr val="FF0000"/>
                </a:solidFill>
                <a:cs typeface="Times New Roman"/>
              </a:rPr>
              <a:t>rises</a:t>
            </a:r>
            <a:r>
              <a:rPr lang="en-US" sz="1500" u="sng" spc="-5" dirty="0" smtClean="0">
                <a:cs typeface="Times New Roman"/>
              </a:rPr>
              <a:t> </a:t>
            </a:r>
            <a:r>
              <a:rPr lang="en-US" sz="1500" dirty="0" smtClean="0">
                <a:cs typeface="Times New Roman"/>
              </a:rPr>
              <a:t>they</a:t>
            </a:r>
            <a:r>
              <a:rPr lang="en-US" sz="1500" spc="-40" dirty="0" smtClean="0">
                <a:cs typeface="Times New Roman"/>
              </a:rPr>
              <a:t> </a:t>
            </a:r>
            <a:r>
              <a:rPr lang="en-US" sz="1500" u="sng" spc="-5" dirty="0" smtClean="0">
                <a:cs typeface="Times New Roman"/>
              </a:rPr>
              <a:t>constrict</a:t>
            </a:r>
            <a:r>
              <a:rPr lang="en-US" sz="1500" spc="-5" dirty="0" smtClean="0">
                <a:cs typeface="Times New Roman"/>
              </a:rPr>
              <a:t>.</a:t>
            </a:r>
          </a:p>
          <a:p>
            <a:pPr marL="12700">
              <a:spcBef>
                <a:spcPts val="20"/>
              </a:spcBef>
              <a:buClr>
                <a:schemeClr val="accent2">
                  <a:lumMod val="75000"/>
                </a:schemeClr>
              </a:buClr>
              <a:buSzPct val="94230"/>
              <a:tabLst>
                <a:tab pos="287020" algn="l"/>
                <a:tab pos="287655" algn="l"/>
                <a:tab pos="1003300" algn="l"/>
              </a:tabLst>
            </a:pPr>
            <a:endParaRPr lang="en-US" sz="300" dirty="0" smtClean="0">
              <a:cs typeface="Times New Roman"/>
            </a:endParaRPr>
          </a:p>
          <a:p>
            <a:pPr marL="12700" marR="5080">
              <a:lnSpc>
                <a:spcPct val="150000"/>
              </a:lnSpc>
              <a:spcBef>
                <a:spcPts val="620"/>
              </a:spcBef>
              <a:buClr>
                <a:schemeClr val="accent2">
                  <a:lumMod val="75000"/>
                </a:schemeClr>
              </a:buClr>
              <a:buSzPct val="94230"/>
              <a:tabLst>
                <a:tab pos="287020" algn="l"/>
                <a:tab pos="287655" algn="l"/>
                <a:tab pos="7110730" algn="l"/>
              </a:tabLst>
            </a:pPr>
            <a:r>
              <a:rPr lang="en-US" sz="1500" dirty="0" smtClean="0">
                <a:cs typeface="Times New Roman"/>
              </a:rPr>
              <a:t>Thus, changes in the body's overall</a:t>
            </a:r>
            <a:r>
              <a:rPr lang="en-US" sz="1500" spc="-70" dirty="0" smtClean="0">
                <a:cs typeface="Times New Roman"/>
              </a:rPr>
              <a:t> </a:t>
            </a:r>
            <a:r>
              <a:rPr lang="en-US" sz="1500" dirty="0" smtClean="0">
                <a:cs typeface="Times New Roman"/>
              </a:rPr>
              <a:t>blood</a:t>
            </a:r>
            <a:r>
              <a:rPr lang="en-US" sz="1500" spc="-10" dirty="0" smtClean="0">
                <a:cs typeface="Times New Roman"/>
              </a:rPr>
              <a:t> </a:t>
            </a:r>
            <a:r>
              <a:rPr lang="en-US" sz="1500" dirty="0" smtClean="0">
                <a:cs typeface="Times New Roman"/>
              </a:rPr>
              <a:t>pressure </a:t>
            </a:r>
            <a:r>
              <a:rPr lang="en-US" sz="1500" spc="5" dirty="0" smtClean="0">
                <a:solidFill>
                  <a:srgbClr val="FF0000"/>
                </a:solidFill>
                <a:cs typeface="Times New Roman"/>
              </a:rPr>
              <a:t>do not </a:t>
            </a:r>
            <a:r>
              <a:rPr lang="en-US" sz="1500" dirty="0" smtClean="0">
                <a:cs typeface="Times New Roman"/>
              </a:rPr>
              <a:t>normally </a:t>
            </a:r>
            <a:r>
              <a:rPr lang="en-US" sz="1500" spc="-5" dirty="0" smtClean="0">
                <a:cs typeface="Times New Roman"/>
              </a:rPr>
              <a:t>alter cerebral </a:t>
            </a:r>
            <a:r>
              <a:rPr lang="en-US" sz="1500" dirty="0" smtClean="0">
                <a:cs typeface="Times New Roman"/>
              </a:rPr>
              <a:t>perfusion pressure</a:t>
            </a:r>
            <a:r>
              <a:rPr lang="en-US" sz="1500" spc="-60" dirty="0" smtClean="0">
                <a:cs typeface="Times New Roman"/>
              </a:rPr>
              <a:t> </a:t>
            </a:r>
            <a:r>
              <a:rPr lang="en-US" sz="1500" spc="-20" dirty="0" smtClean="0">
                <a:cs typeface="Times New Roman"/>
              </a:rPr>
              <a:t>drastically.</a:t>
            </a:r>
          </a:p>
          <a:p>
            <a:pPr marL="12700" marR="5080">
              <a:spcBef>
                <a:spcPts val="620"/>
              </a:spcBef>
              <a:buClr>
                <a:schemeClr val="accent2">
                  <a:lumMod val="75000"/>
                </a:schemeClr>
              </a:buClr>
              <a:buSzPct val="94230"/>
              <a:tabLst>
                <a:tab pos="287020" algn="l"/>
                <a:tab pos="287655" algn="l"/>
                <a:tab pos="7110730" algn="l"/>
              </a:tabLst>
            </a:pPr>
            <a:endParaRPr lang="en-US" sz="300" dirty="0" smtClean="0">
              <a:cs typeface="Times New Roman"/>
            </a:endParaRPr>
          </a:p>
          <a:p>
            <a:pPr marL="12700" marR="132080">
              <a:lnSpc>
                <a:spcPct val="150000"/>
              </a:lnSpc>
              <a:spcBef>
                <a:spcPts val="625"/>
              </a:spcBef>
              <a:buClr>
                <a:schemeClr val="accent2">
                  <a:lumMod val="75000"/>
                </a:schemeClr>
              </a:buClr>
              <a:buSzPct val="94230"/>
              <a:tabLst>
                <a:tab pos="287020" algn="l"/>
                <a:tab pos="287655" algn="l"/>
              </a:tabLst>
            </a:pPr>
            <a:r>
              <a:rPr lang="en-US" sz="1500" dirty="0" smtClean="0">
                <a:cs typeface="Times New Roman"/>
              </a:rPr>
              <a:t>At </a:t>
            </a:r>
            <a:r>
              <a:rPr lang="en-US" sz="1500" spc="-5" dirty="0" smtClean="0">
                <a:cs typeface="Times New Roman"/>
              </a:rPr>
              <a:t>their most </a:t>
            </a:r>
            <a:r>
              <a:rPr lang="en-US" sz="1500" spc="-5" dirty="0" smtClean="0">
                <a:solidFill>
                  <a:srgbClr val="FF0000"/>
                </a:solidFill>
                <a:cs typeface="Times New Roman"/>
              </a:rPr>
              <a:t>constricted </a:t>
            </a:r>
            <a:r>
              <a:rPr lang="en-US" sz="1500" dirty="0" smtClean="0">
                <a:cs typeface="Times New Roman"/>
              </a:rPr>
              <a:t>condition, blood </a:t>
            </a:r>
            <a:r>
              <a:rPr lang="en-US" sz="1500" spc="-5" dirty="0" smtClean="0">
                <a:cs typeface="Times New Roman"/>
              </a:rPr>
              <a:t>vessels </a:t>
            </a:r>
            <a:r>
              <a:rPr lang="en-US" sz="1500" dirty="0" smtClean="0">
                <a:cs typeface="Times New Roman"/>
              </a:rPr>
              <a:t>create  a pressure of </a:t>
            </a:r>
            <a:r>
              <a:rPr lang="en-US" sz="1500" dirty="0" smtClean="0">
                <a:solidFill>
                  <a:schemeClr val="accent4">
                    <a:lumMod val="75000"/>
                  </a:schemeClr>
                </a:solidFill>
                <a:cs typeface="Times New Roman"/>
              </a:rPr>
              <a:t>150 </a:t>
            </a:r>
            <a:r>
              <a:rPr lang="en-US" sz="1500" spc="-5" dirty="0" err="1" smtClean="0">
                <a:solidFill>
                  <a:schemeClr val="accent4">
                    <a:lumMod val="75000"/>
                  </a:schemeClr>
                </a:solidFill>
                <a:cs typeface="Times New Roman"/>
              </a:rPr>
              <a:t>mmhg</a:t>
            </a:r>
            <a:r>
              <a:rPr lang="en-US" sz="1500" spc="-5" dirty="0" smtClean="0">
                <a:cs typeface="Times New Roman"/>
              </a:rPr>
              <a:t>, and </a:t>
            </a:r>
            <a:r>
              <a:rPr lang="en-US" sz="1500" dirty="0" smtClean="0">
                <a:cs typeface="Times New Roman"/>
              </a:rPr>
              <a:t>at their </a:t>
            </a:r>
            <a:r>
              <a:rPr lang="en-US" sz="1500" spc="-5" dirty="0" smtClean="0">
                <a:cs typeface="Times New Roman"/>
              </a:rPr>
              <a:t>most </a:t>
            </a:r>
            <a:r>
              <a:rPr lang="en-US" sz="1500" spc="-5" dirty="0" smtClean="0">
                <a:solidFill>
                  <a:srgbClr val="FF0000"/>
                </a:solidFill>
                <a:cs typeface="Times New Roman"/>
              </a:rPr>
              <a:t>dilated </a:t>
            </a:r>
            <a:r>
              <a:rPr lang="en-US" sz="1500" dirty="0" smtClean="0">
                <a:cs typeface="Times New Roman"/>
              </a:rPr>
              <a:t>the  pressure is about </a:t>
            </a:r>
            <a:r>
              <a:rPr lang="en-US" sz="1500" dirty="0" smtClean="0">
                <a:solidFill>
                  <a:schemeClr val="accent4">
                    <a:lumMod val="75000"/>
                  </a:schemeClr>
                </a:solidFill>
                <a:cs typeface="Times New Roman"/>
              </a:rPr>
              <a:t>60</a:t>
            </a:r>
            <a:r>
              <a:rPr lang="en-US" sz="1500" spc="-120" dirty="0" smtClean="0">
                <a:solidFill>
                  <a:schemeClr val="accent4">
                    <a:lumMod val="75000"/>
                  </a:schemeClr>
                </a:solidFill>
                <a:cs typeface="Times New Roman"/>
              </a:rPr>
              <a:t> </a:t>
            </a:r>
            <a:r>
              <a:rPr lang="en-US" sz="1500" dirty="0" err="1" smtClean="0">
                <a:solidFill>
                  <a:schemeClr val="accent4">
                    <a:lumMod val="75000"/>
                  </a:schemeClr>
                </a:solidFill>
                <a:cs typeface="Times New Roman"/>
              </a:rPr>
              <a:t>mmhg</a:t>
            </a:r>
            <a:r>
              <a:rPr lang="en-US" sz="1500" dirty="0" smtClean="0">
                <a:solidFill>
                  <a:schemeClr val="accent4">
                    <a:lumMod val="75000"/>
                  </a:schemeClr>
                </a:solidFill>
                <a:cs typeface="Times New Roman"/>
              </a:rPr>
              <a:t>.</a:t>
            </a:r>
          </a:p>
          <a:p>
            <a:pPr defTabSz="914400">
              <a:buClr>
                <a:schemeClr val="accent2">
                  <a:lumMod val="75000"/>
                </a:schemeClr>
              </a:buClr>
            </a:pPr>
            <a:endParaRPr lang="en-US" sz="300" dirty="0" smtClean="0"/>
          </a:p>
          <a:p>
            <a:pPr>
              <a:lnSpc>
                <a:spcPct val="150000"/>
              </a:lnSpc>
            </a:pPr>
            <a:r>
              <a:rPr lang="en-US" sz="1500" dirty="0" smtClean="0">
                <a:solidFill>
                  <a:srgbClr val="00B050"/>
                </a:solidFill>
              </a:rPr>
              <a:t>Old patients and chronic hypertension patients must normalize there blood pressure to avoid the rapture of small vessels.</a:t>
            </a:r>
          </a:p>
        </p:txBody>
      </p:sp>
      <p:sp>
        <p:nvSpPr>
          <p:cNvPr id="12" name="TextBox 11"/>
          <p:cNvSpPr txBox="1"/>
          <p:nvPr/>
        </p:nvSpPr>
        <p:spPr>
          <a:xfrm>
            <a:off x="3142084" y="1958897"/>
            <a:ext cx="2952347"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pic>
        <p:nvPicPr>
          <p:cNvPr id="13" name="Picture 1"/>
          <p:cNvPicPr>
            <a:picLocks noChangeAspect="1" noChangeArrowheads="1"/>
          </p:cNvPicPr>
          <p:nvPr/>
        </p:nvPicPr>
        <p:blipFill>
          <a:blip r:embed="rId2">
            <a:extLst>
              <a:ext uri="{28A0092B-C50C-407E-A947-70E740481C1C}">
                <a14:useLocalDpi xmlns:a14="http://schemas.microsoft.com/office/drawing/2010/main" val="0"/>
              </a:ext>
            </a:extLst>
          </a:blip>
          <a:srcRect l="13268" t="33817" r="51237" b="24918"/>
          <a:stretch>
            <a:fillRect/>
          </a:stretch>
        </p:blipFill>
        <p:spPr bwMode="auto">
          <a:xfrm>
            <a:off x="8614692" y="3284984"/>
            <a:ext cx="2964709"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8862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dirty="0" smtClean="0"/>
              <a:t>Regulation of cerebral blood flow</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17</a:t>
            </a:fld>
            <a:endParaRPr lang="en-US" dirty="0"/>
          </a:p>
        </p:txBody>
      </p:sp>
      <p:pic>
        <p:nvPicPr>
          <p:cNvPr id="13" name="Picture 2" descr="Image result for Physiology of Cerebral Blood Flow">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69" y="1412776"/>
            <a:ext cx="10451330" cy="4796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8"/>
          <p:cNvSpPr txBox="1"/>
          <p:nvPr/>
        </p:nvSpPr>
        <p:spPr>
          <a:xfrm>
            <a:off x="9550796" y="0"/>
            <a:ext cx="2638029"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spTree>
    <p:extLst>
      <p:ext uri="{BB962C8B-B14F-4D97-AF65-F5344CB8AC3E}">
        <p14:creationId xmlns:p14="http://schemas.microsoft.com/office/powerpoint/2010/main" val="12694947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dirty="0" smtClean="0"/>
              <a:t>Cont.</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18</a:t>
            </a:fld>
            <a:endParaRPr lang="en-US" dirty="0"/>
          </a:p>
        </p:txBody>
      </p:sp>
      <p:sp>
        <p:nvSpPr>
          <p:cNvPr id="6" name="TextBox 8"/>
          <p:cNvSpPr txBox="1"/>
          <p:nvPr/>
        </p:nvSpPr>
        <p:spPr>
          <a:xfrm>
            <a:off x="9550796" y="0"/>
            <a:ext cx="2638029"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pic>
        <p:nvPicPr>
          <p:cNvPr id="8" name="Picture 3" descr="Cov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79602" y="1216803"/>
            <a:ext cx="7029657" cy="4459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
          <p:cNvSpPr>
            <a:spLocks noChangeArrowheads="1"/>
          </p:cNvSpPr>
          <p:nvPr/>
        </p:nvSpPr>
        <p:spPr bwMode="auto">
          <a:xfrm>
            <a:off x="609458" y="5646806"/>
            <a:ext cx="1096994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charset="2"/>
              <a:buChar char="n"/>
              <a:defRPr sz="3200">
                <a:solidFill>
                  <a:schemeClr val="tx1"/>
                </a:solidFill>
                <a:latin typeface="Tahoma" charset="0"/>
                <a:ea typeface="Times New Roman" charset="0"/>
                <a:cs typeface="Times New Roman" charset="0"/>
              </a:defRPr>
            </a:lvl1pPr>
            <a:lvl2pPr marL="742950" indent="-285750">
              <a:spcBef>
                <a:spcPct val="20000"/>
              </a:spcBef>
              <a:buClr>
                <a:schemeClr val="hlink"/>
              </a:buClr>
              <a:buSzPct val="55000"/>
              <a:buFont typeface="Wingdings" charset="2"/>
              <a:buChar char="n"/>
              <a:defRPr sz="2800">
                <a:solidFill>
                  <a:schemeClr val="tx1"/>
                </a:solidFill>
                <a:latin typeface="Tahoma" charset="0"/>
                <a:ea typeface="Times New Roman" charset="0"/>
                <a:cs typeface="Times New Roman" charset="0"/>
              </a:defRPr>
            </a:lvl2pPr>
            <a:lvl3pPr marL="1143000" indent="-228600">
              <a:spcBef>
                <a:spcPct val="20000"/>
              </a:spcBef>
              <a:buClr>
                <a:schemeClr val="folHlink"/>
              </a:buClr>
              <a:buSzPct val="50000"/>
              <a:buFont typeface="Wingdings" charset="2"/>
              <a:buChar char="n"/>
              <a:defRPr sz="2400">
                <a:solidFill>
                  <a:schemeClr val="tx1"/>
                </a:solidFill>
                <a:latin typeface="Tahoma" charset="0"/>
                <a:ea typeface="Times New Roman" charset="0"/>
                <a:cs typeface="Times New Roman" charset="0"/>
              </a:defRPr>
            </a:lvl3pPr>
            <a:lvl4pPr marL="1600200" indent="-228600">
              <a:spcBef>
                <a:spcPct val="20000"/>
              </a:spcBef>
              <a:buClr>
                <a:schemeClr val="accent2"/>
              </a:buClr>
              <a:buSzPct val="55000"/>
              <a:buFont typeface="Wingdings" charset="2"/>
              <a:buChar char="n"/>
              <a:defRPr sz="2000">
                <a:solidFill>
                  <a:schemeClr val="tx1"/>
                </a:solidFill>
                <a:latin typeface="Tahoma" charset="0"/>
                <a:ea typeface="Times New Roman" charset="0"/>
                <a:cs typeface="Times New Roman" charset="0"/>
              </a:defRPr>
            </a:lvl4pPr>
            <a:lvl5pPr marL="2057400" indent="-228600">
              <a:spcBef>
                <a:spcPct val="20000"/>
              </a:spcBef>
              <a:buClr>
                <a:schemeClr val="accent1"/>
              </a:buClr>
              <a:buSzPct val="50000"/>
              <a:buFont typeface="Wingdings" charset="2"/>
              <a:buChar char="n"/>
              <a:defRPr sz="2000">
                <a:solidFill>
                  <a:schemeClr val="tx1"/>
                </a:solidFill>
                <a:latin typeface="Tahoma" charset="0"/>
                <a:ea typeface="Times New Roman" charset="0"/>
                <a:cs typeface="Times New Roman" charset="0"/>
              </a:defRPr>
            </a:lvl5pPr>
            <a:lvl6pPr marL="2514600" indent="-228600" algn="l" rtl="0" eaLnBrk="0" fontAlgn="base" hangingPunct="0">
              <a:spcBef>
                <a:spcPct val="20000"/>
              </a:spcBef>
              <a:spcAft>
                <a:spcPct val="0"/>
              </a:spcAft>
              <a:buClr>
                <a:schemeClr val="accent1"/>
              </a:buClr>
              <a:buSzPct val="50000"/>
              <a:buFont typeface="Wingdings" charset="2"/>
              <a:buChar char="n"/>
              <a:defRPr sz="2000">
                <a:solidFill>
                  <a:schemeClr val="tx1"/>
                </a:solidFill>
                <a:latin typeface="Tahoma" charset="0"/>
                <a:ea typeface="Times New Roman" charset="0"/>
                <a:cs typeface="Times New Roman" charset="0"/>
              </a:defRPr>
            </a:lvl6pPr>
            <a:lvl7pPr marL="2971800" indent="-228600" algn="l" rtl="0" eaLnBrk="0" fontAlgn="base" hangingPunct="0">
              <a:spcBef>
                <a:spcPct val="20000"/>
              </a:spcBef>
              <a:spcAft>
                <a:spcPct val="0"/>
              </a:spcAft>
              <a:buClr>
                <a:schemeClr val="accent1"/>
              </a:buClr>
              <a:buSzPct val="50000"/>
              <a:buFont typeface="Wingdings" charset="2"/>
              <a:buChar char="n"/>
              <a:defRPr sz="2000">
                <a:solidFill>
                  <a:schemeClr val="tx1"/>
                </a:solidFill>
                <a:latin typeface="Tahoma" charset="0"/>
                <a:ea typeface="Times New Roman" charset="0"/>
                <a:cs typeface="Times New Roman" charset="0"/>
              </a:defRPr>
            </a:lvl7pPr>
            <a:lvl8pPr marL="3429000" indent="-228600" algn="l" rtl="0" eaLnBrk="0" fontAlgn="base" hangingPunct="0">
              <a:spcBef>
                <a:spcPct val="20000"/>
              </a:spcBef>
              <a:spcAft>
                <a:spcPct val="0"/>
              </a:spcAft>
              <a:buClr>
                <a:schemeClr val="accent1"/>
              </a:buClr>
              <a:buSzPct val="50000"/>
              <a:buFont typeface="Wingdings" charset="2"/>
              <a:buChar char="n"/>
              <a:defRPr sz="2000">
                <a:solidFill>
                  <a:schemeClr val="tx1"/>
                </a:solidFill>
                <a:latin typeface="Tahoma" charset="0"/>
                <a:ea typeface="Times New Roman" charset="0"/>
                <a:cs typeface="Times New Roman" charset="0"/>
              </a:defRPr>
            </a:lvl8pPr>
            <a:lvl9pPr marL="3886200" indent="-228600" algn="l" rtl="0" eaLnBrk="0" fontAlgn="base" hangingPunct="0">
              <a:spcBef>
                <a:spcPct val="20000"/>
              </a:spcBef>
              <a:spcAft>
                <a:spcPct val="0"/>
              </a:spcAft>
              <a:buClr>
                <a:schemeClr val="accent1"/>
              </a:buClr>
              <a:buSzPct val="50000"/>
              <a:buFont typeface="Wingdings" charset="2"/>
              <a:buChar char="n"/>
              <a:defRPr sz="2000">
                <a:solidFill>
                  <a:schemeClr val="tx1"/>
                </a:solidFill>
                <a:latin typeface="Tahoma" charset="0"/>
                <a:ea typeface="Times New Roman" charset="0"/>
                <a:cs typeface="Times New Roman" charset="0"/>
              </a:defRPr>
            </a:lvl9pPr>
          </a:lstStyle>
          <a:p>
            <a:pPr marL="285750" indent="-285750">
              <a:spcBef>
                <a:spcPct val="0"/>
              </a:spcBef>
              <a:buClrTx/>
              <a:buSzTx/>
              <a:buFont typeface="Arial" panose="020B0604020202020204" pitchFamily="34" charset="0"/>
              <a:buChar char="•"/>
            </a:pPr>
            <a:r>
              <a:rPr lang="en-US" altLang="en-US" sz="1400" dirty="0">
                <a:solidFill>
                  <a:srgbClr val="FF0000"/>
                </a:solidFill>
                <a:latin typeface="+mn-lt"/>
              </a:rPr>
              <a:t>Cardiac output (CO); Sympathetic nervous activity (SNA); Renin–angiotensin–aldosterone (RAA) system; Arterial blood pressure (ABP); Cerebral perfusion pressure (CPP); Carbon dioxide (CO</a:t>
            </a:r>
            <a:r>
              <a:rPr lang="en-US" altLang="en-US" sz="1400" baseline="-25000" dirty="0">
                <a:solidFill>
                  <a:srgbClr val="FF0000"/>
                </a:solidFill>
                <a:latin typeface="+mn-lt"/>
              </a:rPr>
              <a:t>2</a:t>
            </a:r>
            <a:r>
              <a:rPr lang="en-US" altLang="en-US" sz="1400" dirty="0">
                <a:solidFill>
                  <a:srgbClr val="FF0000"/>
                </a:solidFill>
                <a:latin typeface="+mn-lt"/>
              </a:rPr>
              <a:t>) and oxygen (O</a:t>
            </a:r>
            <a:r>
              <a:rPr lang="en-US" altLang="en-US" sz="1400" baseline="-25000" dirty="0">
                <a:solidFill>
                  <a:srgbClr val="FF0000"/>
                </a:solidFill>
                <a:latin typeface="+mn-lt"/>
              </a:rPr>
              <a:t>2</a:t>
            </a:r>
            <a:r>
              <a:rPr lang="en-US" altLang="en-US" sz="1400" dirty="0" smtClean="0">
                <a:solidFill>
                  <a:srgbClr val="FF0000"/>
                </a:solidFill>
                <a:latin typeface="+mn-lt"/>
              </a:rPr>
              <a:t>).</a:t>
            </a:r>
            <a:endParaRPr lang="en-US" altLang="en-US" sz="1400" dirty="0">
              <a:solidFill>
                <a:srgbClr val="FF0000"/>
              </a:solidFill>
              <a:latin typeface="+mn-lt"/>
            </a:endParaRPr>
          </a:p>
          <a:p>
            <a:pPr marL="285750" indent="-285750">
              <a:spcBef>
                <a:spcPct val="0"/>
              </a:spcBef>
              <a:buClrTx/>
              <a:buSzTx/>
              <a:buFont typeface="Arial" panose="020B0604020202020204" pitchFamily="34" charset="0"/>
              <a:buChar char="•"/>
            </a:pPr>
            <a:r>
              <a:rPr lang="en-US" altLang="en-US" sz="1400" dirty="0">
                <a:solidFill>
                  <a:srgbClr val="FF0000"/>
                </a:solidFill>
                <a:latin typeface="+mn-lt"/>
              </a:rPr>
              <a:t>(R) Cerebral resistance vessels at high (</a:t>
            </a:r>
            <a:r>
              <a:rPr lang="en-US" altLang="en-US" sz="1400" dirty="0" err="1">
                <a:solidFill>
                  <a:srgbClr val="FF0000"/>
                </a:solidFill>
                <a:latin typeface="+mn-lt"/>
              </a:rPr>
              <a:t>R</a:t>
            </a:r>
            <a:r>
              <a:rPr lang="en-US" altLang="en-US" sz="1400" baseline="-25000" dirty="0" err="1">
                <a:solidFill>
                  <a:srgbClr val="FF0000"/>
                </a:solidFill>
                <a:latin typeface="+mn-lt"/>
              </a:rPr>
              <a:t>high</a:t>
            </a:r>
            <a:r>
              <a:rPr lang="en-US" altLang="en-US" sz="1400" dirty="0">
                <a:solidFill>
                  <a:srgbClr val="FF0000"/>
                </a:solidFill>
                <a:latin typeface="+mn-lt"/>
              </a:rPr>
              <a:t>), normal (</a:t>
            </a:r>
            <a:r>
              <a:rPr lang="en-US" altLang="en-US" sz="1400" dirty="0" err="1">
                <a:solidFill>
                  <a:srgbClr val="FF0000"/>
                </a:solidFill>
                <a:latin typeface="+mn-lt"/>
              </a:rPr>
              <a:t>R</a:t>
            </a:r>
            <a:r>
              <a:rPr lang="en-US" altLang="en-US" sz="1400" baseline="-25000" dirty="0" err="1">
                <a:solidFill>
                  <a:srgbClr val="FF0000"/>
                </a:solidFill>
                <a:latin typeface="+mn-lt"/>
              </a:rPr>
              <a:t>norm</a:t>
            </a:r>
            <a:r>
              <a:rPr lang="en-US" altLang="en-US" sz="1400" dirty="0">
                <a:solidFill>
                  <a:srgbClr val="FF0000"/>
                </a:solidFill>
                <a:latin typeface="+mn-lt"/>
              </a:rPr>
              <a:t>), and low (</a:t>
            </a:r>
            <a:r>
              <a:rPr lang="en-US" altLang="en-US" sz="1400" dirty="0" err="1">
                <a:solidFill>
                  <a:srgbClr val="FF0000"/>
                </a:solidFill>
                <a:latin typeface="+mn-lt"/>
              </a:rPr>
              <a:t>R</a:t>
            </a:r>
            <a:r>
              <a:rPr lang="en-US" altLang="en-US" sz="1400" baseline="-25000" dirty="0" err="1">
                <a:solidFill>
                  <a:srgbClr val="FF0000"/>
                </a:solidFill>
                <a:latin typeface="+mn-lt"/>
              </a:rPr>
              <a:t>low</a:t>
            </a:r>
            <a:r>
              <a:rPr lang="en-US" altLang="en-US" sz="1400" dirty="0" smtClean="0">
                <a:solidFill>
                  <a:srgbClr val="FF0000"/>
                </a:solidFill>
                <a:latin typeface="+mn-lt"/>
              </a:rPr>
              <a:t>).</a:t>
            </a:r>
            <a:endParaRPr lang="en-US" altLang="en-US" sz="1400" dirty="0">
              <a:solidFill>
                <a:srgbClr val="FF0000"/>
              </a:solidFill>
              <a:latin typeface="+mn-lt"/>
            </a:endParaRPr>
          </a:p>
        </p:txBody>
      </p:sp>
    </p:spTree>
    <p:extLst>
      <p:ext uri="{BB962C8B-B14F-4D97-AF65-F5344CB8AC3E}">
        <p14:creationId xmlns:p14="http://schemas.microsoft.com/office/powerpoint/2010/main" val="15284816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Cont. Autoregulation</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19</a:t>
            </a:fld>
            <a:endParaRPr lang="en-US" dirty="0"/>
          </a:p>
        </p:txBody>
      </p:sp>
      <p:sp>
        <p:nvSpPr>
          <p:cNvPr id="4" name="Content Placeholder 3"/>
          <p:cNvSpPr>
            <a:spLocks noGrp="1"/>
          </p:cNvSpPr>
          <p:nvPr>
            <p:ph sz="quarter" idx="1"/>
          </p:nvPr>
        </p:nvSpPr>
        <p:spPr/>
        <p:txBody>
          <a:bodyPr>
            <a:normAutofit lnSpcReduction="10000"/>
          </a:bodyPr>
          <a:lstStyle/>
          <a:p>
            <a:pPr marL="435610" marR="5080" indent="-285750">
              <a:lnSpc>
                <a:spcPct val="150000"/>
              </a:lnSpc>
              <a:buClr>
                <a:schemeClr val="accent2">
                  <a:lumMod val="75000"/>
                </a:schemeClr>
              </a:buClr>
              <a:buSzPct val="93750"/>
              <a:tabLst>
                <a:tab pos="424180" algn="l"/>
                <a:tab pos="424815" algn="l"/>
              </a:tabLst>
            </a:pPr>
            <a:r>
              <a:rPr lang="en-US" sz="1800" spc="-10" dirty="0">
                <a:cs typeface="Times New Roman"/>
              </a:rPr>
              <a:t>When </a:t>
            </a:r>
            <a:r>
              <a:rPr lang="en-US" sz="1800" dirty="0">
                <a:cs typeface="Times New Roman"/>
              </a:rPr>
              <a:t>pressures are outside the range of </a:t>
            </a:r>
            <a:r>
              <a:rPr lang="en-US" sz="1800" dirty="0">
                <a:solidFill>
                  <a:schemeClr val="accent4">
                    <a:lumMod val="75000"/>
                  </a:schemeClr>
                </a:solidFill>
                <a:cs typeface="Times New Roman"/>
              </a:rPr>
              <a:t>60 to 150 </a:t>
            </a:r>
            <a:r>
              <a:rPr lang="en-US" sz="1800" spc="-10" dirty="0">
                <a:cs typeface="Times New Roman"/>
              </a:rPr>
              <a:t>mmHg, </a:t>
            </a:r>
            <a:r>
              <a:rPr lang="en-US" sz="1800" dirty="0">
                <a:cs typeface="Times New Roman"/>
              </a:rPr>
              <a:t>the  blood vessels' ability to </a:t>
            </a:r>
            <a:r>
              <a:rPr lang="en-US" sz="1800" dirty="0" err="1">
                <a:cs typeface="Times New Roman"/>
              </a:rPr>
              <a:t>autoregulate</a:t>
            </a:r>
            <a:r>
              <a:rPr lang="en-US" sz="1800" dirty="0">
                <a:cs typeface="Times New Roman"/>
              </a:rPr>
              <a:t> pressure through</a:t>
            </a:r>
            <a:r>
              <a:rPr lang="en-US" sz="1800" spc="-175" dirty="0">
                <a:cs typeface="Times New Roman"/>
              </a:rPr>
              <a:t> </a:t>
            </a:r>
            <a:r>
              <a:rPr lang="en-US" sz="1800" dirty="0">
                <a:cs typeface="Times New Roman"/>
              </a:rPr>
              <a:t>dilation  and </a:t>
            </a:r>
            <a:r>
              <a:rPr lang="en-US" sz="1800" spc="-5" dirty="0">
                <a:cs typeface="Times New Roman"/>
              </a:rPr>
              <a:t>constriction </a:t>
            </a:r>
            <a:r>
              <a:rPr lang="en-US" sz="1800" spc="-5" dirty="0">
                <a:solidFill>
                  <a:srgbClr val="FF0000"/>
                </a:solidFill>
                <a:cs typeface="Times New Roman"/>
              </a:rPr>
              <a:t>is </a:t>
            </a:r>
            <a:r>
              <a:rPr lang="en-US" sz="1800" dirty="0">
                <a:solidFill>
                  <a:srgbClr val="FF0000"/>
                </a:solidFill>
                <a:cs typeface="Times New Roman"/>
              </a:rPr>
              <a:t>lost</a:t>
            </a:r>
            <a:r>
              <a:rPr lang="en-US" sz="1800" dirty="0">
                <a:cs typeface="Times New Roman"/>
              </a:rPr>
              <a:t>, and cerebral perfusion </a:t>
            </a:r>
            <a:r>
              <a:rPr lang="en-US" sz="1800" spc="-5" dirty="0">
                <a:cs typeface="Times New Roman"/>
              </a:rPr>
              <a:t>is determined  </a:t>
            </a:r>
            <a:r>
              <a:rPr lang="en-US" sz="1800" dirty="0">
                <a:cs typeface="Times New Roman"/>
              </a:rPr>
              <a:t>by </a:t>
            </a:r>
            <a:r>
              <a:rPr lang="en-US" sz="1800" dirty="0">
                <a:solidFill>
                  <a:srgbClr val="FF0000"/>
                </a:solidFill>
                <a:cs typeface="Times New Roman"/>
              </a:rPr>
              <a:t>blood pressure alone without</a:t>
            </a:r>
            <a:r>
              <a:rPr lang="en-US" sz="1800" spc="-120" dirty="0">
                <a:solidFill>
                  <a:srgbClr val="FF0000"/>
                </a:solidFill>
                <a:cs typeface="Times New Roman"/>
              </a:rPr>
              <a:t> </a:t>
            </a:r>
            <a:r>
              <a:rPr lang="en-US" sz="1800" dirty="0">
                <a:solidFill>
                  <a:srgbClr val="FF0000"/>
                </a:solidFill>
                <a:cs typeface="Times New Roman"/>
              </a:rPr>
              <a:t>autoregulation</a:t>
            </a:r>
            <a:r>
              <a:rPr lang="en-US" sz="1800" dirty="0">
                <a:cs typeface="Times New Roman"/>
              </a:rPr>
              <a:t>.</a:t>
            </a:r>
          </a:p>
          <a:p>
            <a:pPr marL="435610" indent="-285750">
              <a:lnSpc>
                <a:spcPct val="150000"/>
              </a:lnSpc>
              <a:spcBef>
                <a:spcPts val="575"/>
              </a:spcBef>
              <a:buClr>
                <a:schemeClr val="accent2">
                  <a:lumMod val="75000"/>
                </a:schemeClr>
              </a:buClr>
              <a:buSzPct val="93750"/>
              <a:tabLst>
                <a:tab pos="424180" algn="l"/>
                <a:tab pos="424815" algn="l"/>
              </a:tabLst>
            </a:pPr>
            <a:r>
              <a:rPr lang="en-US" sz="1800" dirty="0">
                <a:cs typeface="Times New Roman"/>
              </a:rPr>
              <a:t>Thus, hypotension can result in severe cerebral</a:t>
            </a:r>
            <a:r>
              <a:rPr lang="en-US" sz="1800" spc="-210" dirty="0">
                <a:cs typeface="Times New Roman"/>
              </a:rPr>
              <a:t> </a:t>
            </a:r>
            <a:r>
              <a:rPr lang="en-US" sz="1800" spc="-5" dirty="0">
                <a:cs typeface="Times New Roman"/>
              </a:rPr>
              <a:t>ischemia</a:t>
            </a:r>
            <a:r>
              <a:rPr lang="en-US" sz="1800" spc="-5" dirty="0" smtClean="0">
                <a:cs typeface="Times New Roman"/>
              </a:rPr>
              <a:t>.</a:t>
            </a:r>
          </a:p>
          <a:p>
            <a:pPr marL="435610" indent="-285750">
              <a:lnSpc>
                <a:spcPct val="150000"/>
              </a:lnSpc>
              <a:spcBef>
                <a:spcPts val="575"/>
              </a:spcBef>
              <a:buClr>
                <a:schemeClr val="accent2">
                  <a:lumMod val="75000"/>
                </a:schemeClr>
              </a:buClr>
              <a:buSzPct val="93750"/>
              <a:tabLst>
                <a:tab pos="424180" algn="l"/>
                <a:tab pos="424815" algn="l"/>
              </a:tabLst>
            </a:pPr>
            <a:endParaRPr lang="en-US" sz="1800" spc="-5" dirty="0">
              <a:cs typeface="Times New Roman"/>
            </a:endParaRPr>
          </a:p>
          <a:p>
            <a:pPr marL="435610" indent="-285750">
              <a:lnSpc>
                <a:spcPct val="150000"/>
              </a:lnSpc>
              <a:spcBef>
                <a:spcPts val="575"/>
              </a:spcBef>
              <a:buClr>
                <a:schemeClr val="accent2">
                  <a:lumMod val="75000"/>
                </a:schemeClr>
              </a:buClr>
              <a:buSzPct val="93750"/>
              <a:tabLst>
                <a:tab pos="424180" algn="l"/>
                <a:tab pos="424815" algn="l"/>
              </a:tabLst>
            </a:pPr>
            <a:r>
              <a:rPr lang="en-US" sz="1800" spc="-5" dirty="0">
                <a:solidFill>
                  <a:schemeClr val="accent2">
                    <a:lumMod val="75000"/>
                  </a:schemeClr>
                </a:solidFill>
                <a:cs typeface="Constantia"/>
              </a:rPr>
              <a:t>Effect</a:t>
            </a:r>
            <a:r>
              <a:rPr lang="en-US" sz="1800" spc="-120" dirty="0">
                <a:solidFill>
                  <a:schemeClr val="accent2">
                    <a:lumMod val="75000"/>
                  </a:schemeClr>
                </a:solidFill>
                <a:cs typeface="Constantia"/>
              </a:rPr>
              <a:t> </a:t>
            </a:r>
            <a:r>
              <a:rPr lang="en-US" sz="1800" dirty="0">
                <a:solidFill>
                  <a:schemeClr val="accent2">
                    <a:lumMod val="75000"/>
                  </a:schemeClr>
                </a:solidFill>
                <a:cs typeface="Constantia"/>
              </a:rPr>
              <a:t>of</a:t>
            </a:r>
            <a:r>
              <a:rPr lang="en-US" sz="1800" spc="40" dirty="0">
                <a:solidFill>
                  <a:schemeClr val="accent2">
                    <a:lumMod val="75000"/>
                  </a:schemeClr>
                </a:solidFill>
                <a:cs typeface="Constantia"/>
              </a:rPr>
              <a:t> </a:t>
            </a:r>
            <a:r>
              <a:rPr lang="en-US" sz="1800" dirty="0">
                <a:solidFill>
                  <a:schemeClr val="accent2">
                    <a:lumMod val="75000"/>
                  </a:schemeClr>
                </a:solidFill>
                <a:cs typeface="Constantia"/>
              </a:rPr>
              <a:t>ICP</a:t>
            </a:r>
            <a:r>
              <a:rPr lang="en-US" sz="1800" spc="-90" dirty="0">
                <a:solidFill>
                  <a:schemeClr val="accent2">
                    <a:lumMod val="75000"/>
                  </a:schemeClr>
                </a:solidFill>
                <a:cs typeface="Constantia"/>
              </a:rPr>
              <a:t> </a:t>
            </a:r>
            <a:r>
              <a:rPr lang="en-US" sz="1800" spc="-15" dirty="0">
                <a:solidFill>
                  <a:schemeClr val="accent2">
                    <a:lumMod val="75000"/>
                  </a:schemeClr>
                </a:solidFill>
                <a:cs typeface="Constantia"/>
              </a:rPr>
              <a:t>changes</a:t>
            </a:r>
            <a:r>
              <a:rPr lang="en-US" sz="1800" spc="-100" dirty="0">
                <a:solidFill>
                  <a:schemeClr val="accent2">
                    <a:lumMod val="75000"/>
                  </a:schemeClr>
                </a:solidFill>
                <a:cs typeface="Constantia"/>
              </a:rPr>
              <a:t> </a:t>
            </a:r>
            <a:r>
              <a:rPr lang="en-US" sz="1800" dirty="0">
                <a:solidFill>
                  <a:schemeClr val="accent2">
                    <a:lumMod val="75000"/>
                  </a:schemeClr>
                </a:solidFill>
                <a:cs typeface="Constantia"/>
              </a:rPr>
              <a:t>on</a:t>
            </a:r>
            <a:r>
              <a:rPr lang="en-US" sz="1800" spc="-90" dirty="0">
                <a:solidFill>
                  <a:schemeClr val="accent2">
                    <a:lumMod val="75000"/>
                  </a:schemeClr>
                </a:solidFill>
                <a:cs typeface="Constantia"/>
              </a:rPr>
              <a:t> </a:t>
            </a:r>
            <a:r>
              <a:rPr lang="en-US" sz="1800" spc="-10" dirty="0">
                <a:solidFill>
                  <a:schemeClr val="accent2">
                    <a:lumMod val="75000"/>
                  </a:schemeClr>
                </a:solidFill>
                <a:cs typeface="Constantia"/>
              </a:rPr>
              <a:t>systemic</a:t>
            </a:r>
            <a:r>
              <a:rPr lang="en-US" sz="1800" spc="-55" dirty="0">
                <a:solidFill>
                  <a:schemeClr val="accent2">
                    <a:lumMod val="75000"/>
                  </a:schemeClr>
                </a:solidFill>
                <a:cs typeface="Constantia"/>
              </a:rPr>
              <a:t> </a:t>
            </a:r>
            <a:r>
              <a:rPr lang="en-US" sz="1800" dirty="0">
                <a:solidFill>
                  <a:schemeClr val="accent2">
                    <a:lumMod val="75000"/>
                  </a:schemeClr>
                </a:solidFill>
                <a:cs typeface="Constantia"/>
              </a:rPr>
              <a:t>blood</a:t>
            </a:r>
            <a:r>
              <a:rPr lang="en-US" sz="1800" spc="-55" dirty="0">
                <a:solidFill>
                  <a:schemeClr val="accent2">
                    <a:lumMod val="75000"/>
                  </a:schemeClr>
                </a:solidFill>
                <a:cs typeface="Constantia"/>
              </a:rPr>
              <a:t> </a:t>
            </a:r>
            <a:r>
              <a:rPr lang="en-US" sz="1800" spc="-10" dirty="0" smtClean="0">
                <a:solidFill>
                  <a:schemeClr val="accent2">
                    <a:lumMod val="75000"/>
                  </a:schemeClr>
                </a:solidFill>
                <a:cs typeface="Constantia"/>
              </a:rPr>
              <a:t>pressure:</a:t>
            </a:r>
          </a:p>
          <a:p>
            <a:pPr marL="435610" indent="-285750">
              <a:lnSpc>
                <a:spcPct val="150000"/>
              </a:lnSpc>
              <a:spcBef>
                <a:spcPts val="575"/>
              </a:spcBef>
              <a:buClr>
                <a:schemeClr val="accent2">
                  <a:lumMod val="75000"/>
                </a:schemeClr>
              </a:buClr>
              <a:buSzPct val="93750"/>
              <a:tabLst>
                <a:tab pos="424180" algn="l"/>
                <a:tab pos="424815" algn="l"/>
              </a:tabLst>
            </a:pPr>
            <a:endParaRPr lang="en-US" sz="300" dirty="0">
              <a:solidFill>
                <a:schemeClr val="accent2">
                  <a:lumMod val="75000"/>
                </a:schemeClr>
              </a:solidFill>
              <a:cs typeface="Constantia"/>
            </a:endParaRPr>
          </a:p>
          <a:p>
            <a:pPr marL="603219" marR="108585" lvl="1" indent="-285750">
              <a:lnSpc>
                <a:spcPct val="150000"/>
              </a:lnSpc>
              <a:spcBef>
                <a:spcPts val="575"/>
              </a:spcBef>
              <a:buClr>
                <a:schemeClr val="accent2">
                  <a:lumMod val="75000"/>
                </a:schemeClr>
              </a:buClr>
              <a:buSzPct val="93750"/>
              <a:tabLst>
                <a:tab pos="285750" algn="l"/>
              </a:tabLst>
            </a:pPr>
            <a:r>
              <a:rPr lang="en-US" sz="1600" spc="-15" dirty="0">
                <a:solidFill>
                  <a:schemeClr val="bg2">
                    <a:lumMod val="75000"/>
                  </a:schemeClr>
                </a:solidFill>
                <a:cs typeface="Constantia"/>
              </a:rPr>
              <a:t>Cushing </a:t>
            </a:r>
            <a:r>
              <a:rPr lang="en-US" sz="1600" spc="-10" dirty="0">
                <a:solidFill>
                  <a:schemeClr val="bg2">
                    <a:lumMod val="75000"/>
                  </a:schemeClr>
                </a:solidFill>
                <a:cs typeface="Constantia"/>
              </a:rPr>
              <a:t>reflex: </a:t>
            </a:r>
            <a:r>
              <a:rPr lang="en-US" sz="1600" spc="-10" dirty="0">
                <a:solidFill>
                  <a:schemeClr val="tx1"/>
                </a:solidFill>
                <a:cs typeface="Constantia"/>
              </a:rPr>
              <a:t>‘Normally, </a:t>
            </a:r>
            <a:r>
              <a:rPr lang="en-US" sz="1600" dirty="0">
                <a:solidFill>
                  <a:schemeClr val="tx1"/>
                </a:solidFill>
                <a:cs typeface="Constantia"/>
              </a:rPr>
              <a:t>the ICP </a:t>
            </a:r>
            <a:r>
              <a:rPr lang="en-US" sz="1600" spc="-10" dirty="0">
                <a:solidFill>
                  <a:schemeClr val="tx1"/>
                </a:solidFill>
                <a:cs typeface="Constantia"/>
              </a:rPr>
              <a:t>[Intracranial</a:t>
            </a:r>
            <a:r>
              <a:rPr lang="en-US" sz="1600" spc="-110" dirty="0">
                <a:solidFill>
                  <a:schemeClr val="tx1"/>
                </a:solidFill>
                <a:cs typeface="Constantia"/>
              </a:rPr>
              <a:t> </a:t>
            </a:r>
            <a:r>
              <a:rPr lang="en-US" sz="1600" spc="-10" dirty="0">
                <a:solidFill>
                  <a:schemeClr val="tx1"/>
                </a:solidFill>
                <a:cs typeface="Constantia"/>
              </a:rPr>
              <a:t>Pressure]  </a:t>
            </a:r>
            <a:r>
              <a:rPr lang="en-US" sz="1600" spc="-20" dirty="0">
                <a:solidFill>
                  <a:schemeClr val="tx1"/>
                </a:solidFill>
                <a:cs typeface="Constantia"/>
              </a:rPr>
              <a:t>ranges </a:t>
            </a:r>
            <a:r>
              <a:rPr lang="en-US" sz="1600" spc="-10" dirty="0">
                <a:solidFill>
                  <a:schemeClr val="tx1"/>
                </a:solidFill>
                <a:cs typeface="Constantia"/>
              </a:rPr>
              <a:t>from </a:t>
            </a:r>
            <a:r>
              <a:rPr lang="en-US" sz="1600" dirty="0">
                <a:solidFill>
                  <a:schemeClr val="accent4">
                    <a:lumMod val="75000"/>
                  </a:schemeClr>
                </a:solidFill>
                <a:cs typeface="Constantia"/>
              </a:rPr>
              <a:t>1 </a:t>
            </a:r>
            <a:r>
              <a:rPr lang="en-US" sz="1600" spc="-20" dirty="0">
                <a:solidFill>
                  <a:schemeClr val="accent4">
                    <a:lumMod val="75000"/>
                  </a:schemeClr>
                </a:solidFill>
                <a:cs typeface="Constantia"/>
              </a:rPr>
              <a:t>to 15 </a:t>
            </a:r>
            <a:r>
              <a:rPr lang="en-US" sz="1600" spc="-5" dirty="0">
                <a:solidFill>
                  <a:schemeClr val="accent4">
                    <a:lumMod val="75000"/>
                  </a:schemeClr>
                </a:solidFill>
                <a:cs typeface="Constantia"/>
              </a:rPr>
              <a:t>mm </a:t>
            </a:r>
            <a:r>
              <a:rPr lang="en-US" sz="1600" spc="-85" dirty="0" smtClean="0">
                <a:solidFill>
                  <a:schemeClr val="accent4">
                    <a:lumMod val="75000"/>
                  </a:schemeClr>
                </a:solidFill>
                <a:cs typeface="Constantia"/>
              </a:rPr>
              <a:t>Hg</a:t>
            </a:r>
            <a:r>
              <a:rPr lang="en-US" sz="1600" spc="-85" dirty="0">
                <a:cs typeface="Constantia"/>
              </a:rPr>
              <a:t> </a:t>
            </a:r>
            <a:r>
              <a:rPr lang="en-US" sz="1600" spc="-5" dirty="0" smtClean="0">
                <a:solidFill>
                  <a:schemeClr val="tx1"/>
                </a:solidFill>
                <a:cs typeface="Constantia"/>
              </a:rPr>
              <a:t>(but </a:t>
            </a:r>
            <a:r>
              <a:rPr lang="en-US" sz="1600" spc="-5" dirty="0">
                <a:solidFill>
                  <a:schemeClr val="tx1"/>
                </a:solidFill>
                <a:cs typeface="Constantia"/>
              </a:rPr>
              <a:t>other </a:t>
            </a:r>
            <a:r>
              <a:rPr lang="en-US" sz="1600" spc="-10" dirty="0">
                <a:solidFill>
                  <a:schemeClr val="tx1"/>
                </a:solidFill>
                <a:cs typeface="Constantia"/>
              </a:rPr>
              <a:t>sources </a:t>
            </a:r>
            <a:r>
              <a:rPr lang="en-US" sz="1600" spc="-15" dirty="0">
                <a:solidFill>
                  <a:schemeClr val="tx1"/>
                </a:solidFill>
                <a:cs typeface="Constantia"/>
              </a:rPr>
              <a:t>give </a:t>
            </a:r>
            <a:r>
              <a:rPr lang="en-US" sz="1600" spc="-10" dirty="0">
                <a:solidFill>
                  <a:schemeClr val="tx1"/>
                </a:solidFill>
                <a:cs typeface="Constantia"/>
              </a:rPr>
              <a:t>ranges like </a:t>
            </a:r>
            <a:r>
              <a:rPr lang="en-US" sz="1600" dirty="0">
                <a:solidFill>
                  <a:schemeClr val="accent4">
                    <a:lumMod val="75000"/>
                  </a:schemeClr>
                </a:solidFill>
                <a:cs typeface="Constantia"/>
              </a:rPr>
              <a:t>8 </a:t>
            </a:r>
            <a:r>
              <a:rPr lang="en-US" sz="1600" spc="-10" dirty="0">
                <a:solidFill>
                  <a:schemeClr val="accent4">
                    <a:lumMod val="75000"/>
                  </a:schemeClr>
                </a:solidFill>
                <a:cs typeface="Constantia"/>
              </a:rPr>
              <a:t>to </a:t>
            </a:r>
            <a:r>
              <a:rPr lang="en-US" sz="1600" dirty="0">
                <a:solidFill>
                  <a:schemeClr val="accent4">
                    <a:lumMod val="75000"/>
                  </a:schemeClr>
                </a:solidFill>
                <a:cs typeface="Constantia"/>
              </a:rPr>
              <a:t>18 mm</a:t>
            </a:r>
            <a:r>
              <a:rPr lang="en-US" sz="1600" spc="-20" dirty="0">
                <a:solidFill>
                  <a:schemeClr val="accent4">
                    <a:lumMod val="75000"/>
                  </a:schemeClr>
                </a:solidFill>
                <a:cs typeface="Constantia"/>
              </a:rPr>
              <a:t> </a:t>
            </a:r>
            <a:r>
              <a:rPr lang="en-US" sz="1600" dirty="0" smtClean="0">
                <a:solidFill>
                  <a:schemeClr val="accent4">
                    <a:lumMod val="75000"/>
                  </a:schemeClr>
                </a:solidFill>
                <a:cs typeface="Constantia"/>
              </a:rPr>
              <a:t>Hg</a:t>
            </a:r>
            <a:r>
              <a:rPr lang="en-US" sz="1600" dirty="0" smtClean="0">
                <a:cs typeface="Constantia"/>
              </a:rPr>
              <a:t>).</a:t>
            </a:r>
            <a:endParaRPr lang="en-US" sz="1600" dirty="0">
              <a:cs typeface="Constantia"/>
            </a:endParaRPr>
          </a:p>
          <a:p>
            <a:pPr marL="603219" marR="108585" lvl="1" indent="-285750">
              <a:lnSpc>
                <a:spcPct val="150000"/>
              </a:lnSpc>
              <a:spcBef>
                <a:spcPts val="575"/>
              </a:spcBef>
              <a:buClr>
                <a:schemeClr val="accent2">
                  <a:lumMod val="75000"/>
                </a:schemeClr>
              </a:buClr>
              <a:buSzPct val="93750"/>
              <a:tabLst>
                <a:tab pos="285750" algn="l"/>
              </a:tabLst>
            </a:pPr>
            <a:endParaRPr lang="en-US" sz="1600" dirty="0">
              <a:cs typeface="Constantia"/>
            </a:endParaRPr>
          </a:p>
          <a:p>
            <a:pPr marL="603219" marR="108585" lvl="1" indent="-285750">
              <a:lnSpc>
                <a:spcPct val="150000"/>
              </a:lnSpc>
              <a:spcBef>
                <a:spcPts val="575"/>
              </a:spcBef>
              <a:buClr>
                <a:schemeClr val="accent2">
                  <a:lumMod val="75000"/>
                </a:schemeClr>
              </a:buClr>
              <a:buSzPct val="93750"/>
              <a:tabLst>
                <a:tab pos="285750" algn="l"/>
              </a:tabLst>
            </a:pPr>
            <a:r>
              <a:rPr lang="en-US" sz="1600" dirty="0">
                <a:cs typeface="Constantia"/>
              </a:rPr>
              <a:t>If </a:t>
            </a:r>
            <a:r>
              <a:rPr lang="en-US" sz="1600" dirty="0">
                <a:solidFill>
                  <a:schemeClr val="accent4">
                    <a:lumMod val="75000"/>
                  </a:schemeClr>
                </a:solidFill>
                <a:cs typeface="Constantia"/>
              </a:rPr>
              <a:t>ICP &gt; </a:t>
            </a:r>
            <a:r>
              <a:rPr lang="en-US" sz="1600" spc="-10" dirty="0">
                <a:solidFill>
                  <a:schemeClr val="accent4">
                    <a:lumMod val="75000"/>
                  </a:schemeClr>
                </a:solidFill>
                <a:cs typeface="Constantia"/>
              </a:rPr>
              <a:t>33 </a:t>
            </a:r>
            <a:r>
              <a:rPr lang="en-US" sz="1600" spc="-5" dirty="0">
                <a:solidFill>
                  <a:schemeClr val="accent4">
                    <a:lumMod val="75000"/>
                  </a:schemeClr>
                </a:solidFill>
                <a:cs typeface="Constantia"/>
              </a:rPr>
              <a:t>mmHg </a:t>
            </a:r>
            <a:r>
              <a:rPr lang="en-US" sz="1600" spc="-25" dirty="0">
                <a:solidFill>
                  <a:schemeClr val="tx1"/>
                </a:solidFill>
                <a:cs typeface="Constantia"/>
              </a:rPr>
              <a:t>over </a:t>
            </a:r>
            <a:r>
              <a:rPr lang="en-US" sz="1600" dirty="0">
                <a:solidFill>
                  <a:schemeClr val="tx1"/>
                </a:solidFill>
                <a:cs typeface="Constantia"/>
              </a:rPr>
              <a:t>a short period</a:t>
            </a:r>
            <a:r>
              <a:rPr lang="en-US" sz="1600" spc="-430" dirty="0">
                <a:solidFill>
                  <a:schemeClr val="tx1"/>
                </a:solidFill>
                <a:cs typeface="Constantia"/>
              </a:rPr>
              <a:t> </a:t>
            </a:r>
            <a:r>
              <a:rPr lang="en-US" sz="1600" dirty="0">
                <a:solidFill>
                  <a:schemeClr val="tx1"/>
                </a:solidFill>
                <a:cs typeface="Constantia"/>
              </a:rPr>
              <a:t>of </a:t>
            </a:r>
            <a:r>
              <a:rPr lang="en-US" sz="1600" spc="-5" dirty="0">
                <a:solidFill>
                  <a:schemeClr val="tx1"/>
                </a:solidFill>
                <a:cs typeface="Constantia"/>
              </a:rPr>
              <a:t>time, CBF </a:t>
            </a:r>
            <a:r>
              <a:rPr lang="en-US" sz="1600" dirty="0">
                <a:solidFill>
                  <a:schemeClr val="tx1"/>
                </a:solidFill>
                <a:cs typeface="Constantia"/>
              </a:rPr>
              <a:t>will  </a:t>
            </a:r>
            <a:r>
              <a:rPr lang="en-US" sz="1600" spc="-10" dirty="0">
                <a:solidFill>
                  <a:srgbClr val="FF0000"/>
                </a:solidFill>
                <a:cs typeface="Constantia"/>
              </a:rPr>
              <a:t>drop </a:t>
            </a:r>
            <a:r>
              <a:rPr lang="en-US" sz="1600" spc="-40" dirty="0">
                <a:solidFill>
                  <a:schemeClr val="tx1"/>
                </a:solidFill>
                <a:cs typeface="Constantia"/>
              </a:rPr>
              <a:t>markedly, </a:t>
            </a:r>
            <a:r>
              <a:rPr lang="en-US" sz="1600" spc="-5" dirty="0">
                <a:solidFill>
                  <a:schemeClr val="tx1"/>
                </a:solidFill>
                <a:cs typeface="Constantia"/>
              </a:rPr>
              <a:t>leading </a:t>
            </a:r>
            <a:r>
              <a:rPr lang="en-US" sz="1600" spc="-20" dirty="0">
                <a:solidFill>
                  <a:srgbClr val="FF0000"/>
                </a:solidFill>
                <a:cs typeface="Constantia"/>
              </a:rPr>
              <a:t>to hypoxia </a:t>
            </a:r>
            <a:r>
              <a:rPr lang="en-US" sz="1600" spc="-5" dirty="0">
                <a:solidFill>
                  <a:srgbClr val="FF0000"/>
                </a:solidFill>
                <a:cs typeface="Constantia"/>
              </a:rPr>
              <a:t>and </a:t>
            </a:r>
            <a:r>
              <a:rPr lang="en-US" sz="1600" spc="-10" dirty="0">
                <a:solidFill>
                  <a:srgbClr val="FF0000"/>
                </a:solidFill>
                <a:cs typeface="Constantia"/>
              </a:rPr>
              <a:t>hypercapnia </a:t>
            </a:r>
            <a:r>
              <a:rPr lang="en-US" sz="1600" dirty="0">
                <a:solidFill>
                  <a:schemeClr val="tx1"/>
                </a:solidFill>
                <a:cs typeface="Constantia"/>
              </a:rPr>
              <a:t>of  </a:t>
            </a:r>
            <a:r>
              <a:rPr lang="en-US" sz="1600" spc="-10" dirty="0">
                <a:solidFill>
                  <a:schemeClr val="tx1"/>
                </a:solidFill>
                <a:cs typeface="Constantia"/>
              </a:rPr>
              <a:t>vasomotor area </a:t>
            </a:r>
            <a:r>
              <a:rPr lang="en-US" sz="1600" spc="-5" dirty="0">
                <a:solidFill>
                  <a:schemeClr val="tx1"/>
                </a:solidFill>
                <a:cs typeface="Constantia"/>
              </a:rPr>
              <a:t>causing blood </a:t>
            </a:r>
            <a:r>
              <a:rPr lang="en-US" sz="1600" spc="-10" dirty="0">
                <a:solidFill>
                  <a:schemeClr val="tx1"/>
                </a:solidFill>
                <a:cs typeface="Constantia"/>
              </a:rPr>
              <a:t>pressure</a:t>
            </a:r>
            <a:r>
              <a:rPr lang="en-US" sz="1600" spc="-370" dirty="0">
                <a:solidFill>
                  <a:schemeClr val="tx1"/>
                </a:solidFill>
                <a:cs typeface="Constantia"/>
              </a:rPr>
              <a:t> </a:t>
            </a:r>
            <a:r>
              <a:rPr lang="en-US" sz="1600" spc="-370" dirty="0" smtClean="0">
                <a:solidFill>
                  <a:schemeClr val="tx1"/>
                </a:solidFill>
                <a:cs typeface="Constantia"/>
              </a:rPr>
              <a:t> </a:t>
            </a:r>
            <a:r>
              <a:rPr lang="en-US" sz="1600" dirty="0" smtClean="0">
                <a:solidFill>
                  <a:schemeClr val="tx1"/>
                </a:solidFill>
                <a:cs typeface="Constantia"/>
              </a:rPr>
              <a:t>rises</a:t>
            </a:r>
            <a:r>
              <a:rPr lang="en-US" sz="1600" dirty="0">
                <a:solidFill>
                  <a:schemeClr val="tx1"/>
                </a:solidFill>
                <a:cs typeface="Constantia"/>
              </a:rPr>
              <a:t>.</a:t>
            </a:r>
          </a:p>
          <a:p>
            <a:pPr marL="740379" lvl="1" indent="-285750">
              <a:lnSpc>
                <a:spcPct val="150000"/>
              </a:lnSpc>
              <a:spcBef>
                <a:spcPts val="575"/>
              </a:spcBef>
              <a:buClr>
                <a:schemeClr val="accent2">
                  <a:lumMod val="75000"/>
                </a:schemeClr>
              </a:buClr>
              <a:buSzPct val="93750"/>
              <a:tabLst>
                <a:tab pos="424180" algn="l"/>
                <a:tab pos="424815" algn="l"/>
              </a:tabLst>
            </a:pPr>
            <a:endParaRPr lang="en-US" sz="1500" dirty="0">
              <a:cs typeface="Times New Roman"/>
            </a:endParaRPr>
          </a:p>
          <a:p>
            <a:pPr>
              <a:lnSpc>
                <a:spcPct val="150000"/>
              </a:lnSpc>
            </a:pPr>
            <a:endParaRPr lang="en-US" sz="1800" dirty="0"/>
          </a:p>
        </p:txBody>
      </p:sp>
      <p:sp>
        <p:nvSpPr>
          <p:cNvPr id="7" name="TextBox 6"/>
          <p:cNvSpPr txBox="1"/>
          <p:nvPr/>
        </p:nvSpPr>
        <p:spPr>
          <a:xfrm>
            <a:off x="9588507" y="0"/>
            <a:ext cx="2600318" cy="276999"/>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200" b="1" dirty="0">
                <a:solidFill>
                  <a:schemeClr val="tx2"/>
                </a:solidFill>
                <a:latin typeface="+mj-lt"/>
                <a:ea typeface="+mj-ea"/>
                <a:cs typeface="+mj-cs"/>
              </a:rPr>
              <a:t>ONLY IN FEMALES’ SLIDES </a:t>
            </a:r>
          </a:p>
        </p:txBody>
      </p:sp>
    </p:spTree>
    <p:extLst>
      <p:ext uri="{BB962C8B-B14F-4D97-AF65-F5344CB8AC3E}">
        <p14:creationId xmlns:p14="http://schemas.microsoft.com/office/powerpoint/2010/main" val="700463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ded Corner 2"/>
          <p:cNvSpPr/>
          <p:nvPr/>
        </p:nvSpPr>
        <p:spPr>
          <a:xfrm>
            <a:off x="1695879" y="557414"/>
            <a:ext cx="8800001" cy="848865"/>
          </a:xfrm>
          <a:prstGeom prst="foldedCorner">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lvl="0" algn="ctr" defTabSz="914400" fontAlgn="base">
              <a:lnSpc>
                <a:spcPct val="150000"/>
              </a:lnSpc>
              <a:spcBef>
                <a:spcPct val="0"/>
              </a:spcBef>
              <a:spcAft>
                <a:spcPct val="0"/>
              </a:spcAft>
            </a:pPr>
            <a:r>
              <a:rPr lang="en-US" altLang="en-US" sz="2400" b="1" dirty="0">
                <a:solidFill>
                  <a:srgbClr val="9FB8CD">
                    <a:lumMod val="75000"/>
                  </a:srgbClr>
                </a:solidFill>
                <a:latin typeface="Arial Black" panose="020B0A04020102020204" pitchFamily="34" charset="0"/>
              </a:rPr>
              <a:t>AUTOREGULATION OF CEREBRAL BLOOD FLOW</a:t>
            </a:r>
          </a:p>
        </p:txBody>
      </p:sp>
      <p:sp>
        <p:nvSpPr>
          <p:cNvPr id="4" name="Flowchart: Process 3"/>
          <p:cNvSpPr/>
          <p:nvPr/>
        </p:nvSpPr>
        <p:spPr>
          <a:xfrm>
            <a:off x="816669" y="1733472"/>
            <a:ext cx="10289916" cy="4250658"/>
          </a:xfrm>
          <a:prstGeom prst="flowChartProcess">
            <a:avLst/>
          </a:prstGeom>
          <a:solidFill>
            <a:schemeClr val="accent2">
              <a:lumMod val="20000"/>
              <a:lumOff val="8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lvl="0"/>
            <a:r>
              <a:rPr lang="en-US" b="1" dirty="0">
                <a:solidFill>
                  <a:schemeClr val="accent1">
                    <a:lumMod val="75000"/>
                  </a:schemeClr>
                </a:solidFill>
              </a:rPr>
              <a:t>Objectives</a:t>
            </a:r>
            <a:r>
              <a:rPr lang="en-US" b="1" dirty="0" smtClean="0">
                <a:solidFill>
                  <a:schemeClr val="accent1">
                    <a:lumMod val="75000"/>
                  </a:schemeClr>
                </a:solidFill>
              </a:rPr>
              <a:t>:</a:t>
            </a:r>
          </a:p>
          <a:p>
            <a:pPr lvl="0"/>
            <a:endParaRPr lang="en-US" b="1" dirty="0">
              <a:solidFill>
                <a:schemeClr val="accent1">
                  <a:lumMod val="75000"/>
                </a:schemeClr>
              </a:solidFill>
            </a:endParaRPr>
          </a:p>
          <a:p>
            <a:pPr marL="342900" lvl="0" indent="-342900" algn="just" defTabSz="914400" fontAlgn="base">
              <a:lnSpc>
                <a:spcPct val="150000"/>
              </a:lnSpc>
              <a:spcBef>
                <a:spcPct val="20000"/>
              </a:spcBef>
              <a:spcAft>
                <a:spcPct val="0"/>
              </a:spcAft>
              <a:buClr>
                <a:srgbClr val="3333CC"/>
              </a:buClr>
              <a:buSzPct val="60000"/>
              <a:buFont typeface="+mj-lt"/>
              <a:buAutoNum type="arabicPeriod"/>
              <a:defRPr/>
            </a:pPr>
            <a:r>
              <a:rPr lang="en-US" dirty="0">
                <a:solidFill>
                  <a:schemeClr val="tx2"/>
                </a:solidFill>
              </a:rPr>
              <a:t>Describe cerebral circulation &amp; circle of Willis.</a:t>
            </a:r>
          </a:p>
          <a:p>
            <a:pPr marL="342900" lvl="0" indent="-342900" algn="just" defTabSz="914400" fontAlgn="base">
              <a:lnSpc>
                <a:spcPct val="150000"/>
              </a:lnSpc>
              <a:spcBef>
                <a:spcPct val="20000"/>
              </a:spcBef>
              <a:spcAft>
                <a:spcPct val="0"/>
              </a:spcAft>
              <a:buClr>
                <a:srgbClr val="3333CC"/>
              </a:buClr>
              <a:buSzPct val="60000"/>
              <a:buFont typeface="+mj-lt"/>
              <a:buAutoNum type="arabicPeriod"/>
              <a:defRPr/>
            </a:pPr>
            <a:r>
              <a:rPr lang="en-US" dirty="0">
                <a:solidFill>
                  <a:schemeClr val="tx2"/>
                </a:solidFill>
              </a:rPr>
              <a:t>Explain main arteries that supply blood to brain.</a:t>
            </a:r>
          </a:p>
          <a:p>
            <a:pPr marL="342900" lvl="0" indent="-342900" algn="just" defTabSz="914400" fontAlgn="base">
              <a:lnSpc>
                <a:spcPct val="150000"/>
              </a:lnSpc>
              <a:spcBef>
                <a:spcPct val="20000"/>
              </a:spcBef>
              <a:spcAft>
                <a:spcPct val="0"/>
              </a:spcAft>
              <a:buClr>
                <a:srgbClr val="3333CC"/>
              </a:buClr>
              <a:buSzPct val="60000"/>
              <a:buFont typeface="+mj-lt"/>
              <a:buAutoNum type="arabicPeriod"/>
              <a:defRPr/>
            </a:pPr>
            <a:r>
              <a:rPr lang="en-US" dirty="0">
                <a:solidFill>
                  <a:schemeClr val="tx2"/>
                </a:solidFill>
              </a:rPr>
              <a:t>Normal Rate of Cerebral Blood Flow.</a:t>
            </a:r>
          </a:p>
          <a:p>
            <a:pPr marL="342900" lvl="0" indent="-342900" algn="just" defTabSz="914400" fontAlgn="base">
              <a:lnSpc>
                <a:spcPct val="150000"/>
              </a:lnSpc>
              <a:spcBef>
                <a:spcPct val="20000"/>
              </a:spcBef>
              <a:spcAft>
                <a:spcPct val="0"/>
              </a:spcAft>
              <a:buClr>
                <a:srgbClr val="3333CC"/>
              </a:buClr>
              <a:buSzPct val="60000"/>
              <a:buFont typeface="+mj-lt"/>
              <a:buAutoNum type="arabicPeriod"/>
              <a:defRPr/>
            </a:pPr>
            <a:r>
              <a:rPr lang="en-US" dirty="0">
                <a:solidFill>
                  <a:schemeClr val="tx2"/>
                </a:solidFill>
              </a:rPr>
              <a:t>Explain auto-regulation of cerebral blood flow.</a:t>
            </a:r>
          </a:p>
          <a:p>
            <a:pPr marL="342900" lvl="0" indent="-342900" algn="just" defTabSz="914400" fontAlgn="base">
              <a:lnSpc>
                <a:spcPct val="150000"/>
              </a:lnSpc>
              <a:spcBef>
                <a:spcPct val="20000"/>
              </a:spcBef>
              <a:spcAft>
                <a:spcPct val="0"/>
              </a:spcAft>
              <a:buClr>
                <a:srgbClr val="3333CC"/>
              </a:buClr>
              <a:buSzPct val="60000"/>
              <a:buFont typeface="+mj-lt"/>
              <a:buAutoNum type="arabicPeriod"/>
              <a:defRPr/>
            </a:pPr>
            <a:r>
              <a:rPr lang="en-US" dirty="0">
                <a:solidFill>
                  <a:schemeClr val="tx2"/>
                </a:solidFill>
              </a:rPr>
              <a:t>Explain the factors effecting the cerebral blood flow.</a:t>
            </a:r>
          </a:p>
          <a:p>
            <a:pPr marL="342900" lvl="0" indent="-342900" algn="just" defTabSz="914400" fontAlgn="base">
              <a:lnSpc>
                <a:spcPct val="150000"/>
              </a:lnSpc>
              <a:spcBef>
                <a:spcPct val="20000"/>
              </a:spcBef>
              <a:spcAft>
                <a:spcPct val="0"/>
              </a:spcAft>
              <a:buClr>
                <a:srgbClr val="3333CC"/>
              </a:buClr>
              <a:buSzPct val="60000"/>
              <a:buFont typeface="+mj-lt"/>
              <a:buAutoNum type="arabicPeriod"/>
              <a:defRPr/>
            </a:pPr>
            <a:r>
              <a:rPr lang="en-US" dirty="0">
                <a:solidFill>
                  <a:schemeClr val="tx2"/>
                </a:solidFill>
              </a:rPr>
              <a:t>Effects of impaired cerebral blood circulation.</a:t>
            </a:r>
            <a:endParaRPr lang="en-US" dirty="0">
              <a:solidFill>
                <a:schemeClr val="tx2"/>
              </a:solidFill>
              <a:cs typeface="Times New Roman" pitchFamily="18" charset="0"/>
            </a:endParaRPr>
          </a:p>
        </p:txBody>
      </p:sp>
      <p:sp>
        <p:nvSpPr>
          <p:cNvPr id="10" name="Rectangle 9"/>
          <p:cNvSpPr/>
          <p:nvPr/>
        </p:nvSpPr>
        <p:spPr>
          <a:xfrm>
            <a:off x="-1"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1" name="Rectangle 10"/>
          <p:cNvSpPr/>
          <p:nvPr/>
        </p:nvSpPr>
        <p:spPr>
          <a:xfrm>
            <a:off x="12082932"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2" name="Rectangle 11"/>
          <p:cNvSpPr/>
          <p:nvPr/>
        </p:nvSpPr>
        <p:spPr>
          <a:xfrm>
            <a:off x="108829" y="6748278"/>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3" name="Rectangle 12"/>
          <p:cNvSpPr/>
          <p:nvPr/>
        </p:nvSpPr>
        <p:spPr>
          <a:xfrm>
            <a:off x="108829" y="893"/>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2" name="Slide Number Placeholder 1"/>
          <p:cNvSpPr>
            <a:spLocks noGrp="1"/>
          </p:cNvSpPr>
          <p:nvPr>
            <p:ph type="sldNum" sz="quarter" idx="12"/>
          </p:nvPr>
        </p:nvSpPr>
        <p:spPr/>
        <p:txBody>
          <a:bodyPr/>
          <a:lstStyle/>
          <a:p>
            <a:fld id="{4929A69E-7D8F-4515-9605-0315ABD4F316}" type="slidenum">
              <a:rPr lang="en-US" smtClean="0"/>
              <a:t>2</a:t>
            </a:fld>
            <a:endParaRPr lang="en-US" dirty="0"/>
          </a:p>
        </p:txBody>
      </p:sp>
    </p:spTree>
    <p:extLst>
      <p:ext uri="{BB962C8B-B14F-4D97-AF65-F5344CB8AC3E}">
        <p14:creationId xmlns:p14="http://schemas.microsoft.com/office/powerpoint/2010/main" val="18050473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788" y="152400"/>
            <a:ext cx="11449272" cy="990600"/>
          </a:xfrm>
        </p:spPr>
        <p:txBody>
          <a:bodyPr>
            <a:noAutofit/>
          </a:bodyPr>
          <a:lstStyle/>
          <a:p>
            <a:r>
              <a:rPr lang="en-US" altLang="en-US" sz="3200" dirty="0" smtClean="0"/>
              <a:t>Role of the sympathetic nervous system in </a:t>
            </a:r>
            <a:br>
              <a:rPr lang="en-US" altLang="en-US" sz="3200" dirty="0" smtClean="0"/>
            </a:br>
            <a:r>
              <a:rPr lang="en-US" altLang="en-US" sz="3200" dirty="0" smtClean="0"/>
              <a:t>controlling cerebral blood flow </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20</a:t>
            </a:fld>
            <a:endParaRPr lang="en-US" dirty="0"/>
          </a:p>
        </p:txBody>
      </p:sp>
      <p:sp>
        <p:nvSpPr>
          <p:cNvPr id="4" name="Content Placeholder 3"/>
          <p:cNvSpPr>
            <a:spLocks noGrp="1"/>
          </p:cNvSpPr>
          <p:nvPr>
            <p:ph sz="quarter" idx="1"/>
          </p:nvPr>
        </p:nvSpPr>
        <p:spPr>
          <a:xfrm>
            <a:off x="549796" y="1268746"/>
            <a:ext cx="11029607" cy="4104470"/>
          </a:xfrm>
          <a:ln>
            <a:noFill/>
            <a:prstDash val="dash"/>
          </a:ln>
        </p:spPr>
        <p:style>
          <a:lnRef idx="2">
            <a:schemeClr val="accent3"/>
          </a:lnRef>
          <a:fillRef idx="1">
            <a:schemeClr val="lt1"/>
          </a:fillRef>
          <a:effectRef idx="0">
            <a:schemeClr val="accent3"/>
          </a:effectRef>
          <a:fontRef idx="minor">
            <a:schemeClr val="dk1"/>
          </a:fontRef>
        </p:style>
        <p:txBody>
          <a:bodyPr>
            <a:normAutofit/>
          </a:bodyPr>
          <a:lstStyle/>
          <a:p>
            <a:pPr algn="just">
              <a:lnSpc>
                <a:spcPct val="200000"/>
              </a:lnSpc>
            </a:pPr>
            <a:r>
              <a:rPr lang="en-US" altLang="en-US" sz="1600" dirty="0">
                <a:solidFill>
                  <a:schemeClr val="accent2">
                    <a:lumMod val="75000"/>
                  </a:schemeClr>
                </a:solidFill>
                <a:cs typeface="Times New Roman"/>
              </a:rPr>
              <a:t>Neurogenic </a:t>
            </a:r>
            <a:r>
              <a:rPr lang="en-US" altLang="en-US" sz="1600" dirty="0" smtClean="0">
                <a:solidFill>
                  <a:schemeClr val="accent2">
                    <a:lumMod val="75000"/>
                  </a:schemeClr>
                </a:solidFill>
                <a:cs typeface="Times New Roman"/>
              </a:rPr>
              <a:t>Autoregulation:</a:t>
            </a:r>
            <a:endParaRPr lang="en-US" altLang="en-US" sz="1600" dirty="0">
              <a:solidFill>
                <a:schemeClr val="accent2">
                  <a:lumMod val="75000"/>
                </a:schemeClr>
              </a:solidFill>
              <a:cs typeface="Times New Roman"/>
            </a:endParaRPr>
          </a:p>
          <a:p>
            <a:pPr lvl="1" algn="just">
              <a:lnSpc>
                <a:spcPct val="200000"/>
              </a:lnSpc>
            </a:pPr>
            <a:r>
              <a:rPr lang="en-US" altLang="en-US" sz="1600" dirty="0" smtClean="0"/>
              <a:t>The </a:t>
            </a:r>
            <a:r>
              <a:rPr lang="en-US" altLang="en-US" sz="1600" dirty="0"/>
              <a:t>cerebral circulatory system has strong sympathetic innervation that passes upward from the </a:t>
            </a:r>
            <a:r>
              <a:rPr lang="en-US" altLang="en-US" sz="1600" dirty="0" smtClean="0"/>
              <a:t>Superior </a:t>
            </a:r>
            <a:r>
              <a:rPr lang="en-US" altLang="en-US" sz="1600" dirty="0"/>
              <a:t>cervical sympathetic ganglia in the neck and then into the brain along with the cerebral arteries. </a:t>
            </a:r>
          </a:p>
          <a:p>
            <a:pPr lvl="1" algn="just">
              <a:lnSpc>
                <a:spcPct val="200000"/>
              </a:lnSpc>
            </a:pPr>
            <a:r>
              <a:rPr lang="en-US" altLang="en-US" sz="1600" dirty="0" smtClean="0">
                <a:solidFill>
                  <a:srgbClr val="FF0000"/>
                </a:solidFill>
              </a:rPr>
              <a:t>ANS </a:t>
            </a:r>
            <a:r>
              <a:rPr lang="en-US" altLang="en-US" sz="1600" dirty="0">
                <a:solidFill>
                  <a:srgbClr val="FF0000"/>
                </a:solidFill>
              </a:rPr>
              <a:t>and Neurochemical control has minor </a:t>
            </a:r>
            <a:r>
              <a:rPr lang="en-US" altLang="en-US" sz="1600" dirty="0" smtClean="0">
                <a:solidFill>
                  <a:srgbClr val="FF0000"/>
                </a:solidFill>
              </a:rPr>
              <a:t>role.</a:t>
            </a:r>
          </a:p>
          <a:p>
            <a:pPr lvl="1" algn="just">
              <a:lnSpc>
                <a:spcPct val="200000"/>
              </a:lnSpc>
            </a:pPr>
            <a:r>
              <a:rPr lang="en-US" altLang="en-US" sz="1600" dirty="0" smtClean="0">
                <a:solidFill>
                  <a:srgbClr val="FF0000"/>
                </a:solidFill>
              </a:rPr>
              <a:t>Pressure </a:t>
            </a:r>
            <a:r>
              <a:rPr lang="en-US" altLang="en-US" sz="1600" dirty="0">
                <a:solidFill>
                  <a:srgbClr val="FF0000"/>
                </a:solidFill>
              </a:rPr>
              <a:t>and Metabolic Autoregulation is most </a:t>
            </a:r>
            <a:r>
              <a:rPr lang="en-US" altLang="en-US" sz="1600" dirty="0" smtClean="0">
                <a:solidFill>
                  <a:srgbClr val="FF0000"/>
                </a:solidFill>
              </a:rPr>
              <a:t>important.</a:t>
            </a:r>
            <a:endParaRPr lang="en-US" altLang="en-US" sz="1600" dirty="0">
              <a:solidFill>
                <a:srgbClr val="FF0000"/>
              </a:solidFill>
            </a:endParaRPr>
          </a:p>
          <a:p>
            <a:pPr marL="0" indent="0" algn="just">
              <a:lnSpc>
                <a:spcPct val="200000"/>
              </a:lnSpc>
              <a:buNone/>
            </a:pPr>
            <a:endParaRPr lang="en-US" altLang="en-US" sz="1600" dirty="0">
              <a:solidFill>
                <a:schemeClr val="accent2">
                  <a:lumMod val="75000"/>
                </a:schemeClr>
              </a:solidFill>
            </a:endParaRPr>
          </a:p>
          <a:p>
            <a:pPr marL="0" lvl="0" indent="0" algn="just">
              <a:lnSpc>
                <a:spcPct val="200000"/>
              </a:lnSpc>
              <a:buNone/>
            </a:pPr>
            <a:endParaRPr lang="en-US" altLang="en-US" sz="1600" dirty="0"/>
          </a:p>
        </p:txBody>
      </p:sp>
      <p:sp>
        <p:nvSpPr>
          <p:cNvPr id="7" name="TextBox 6"/>
          <p:cNvSpPr txBox="1"/>
          <p:nvPr/>
        </p:nvSpPr>
        <p:spPr>
          <a:xfrm>
            <a:off x="9478788" y="-17886"/>
            <a:ext cx="2710037"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spTree>
    <p:extLst>
      <p:ext uri="{BB962C8B-B14F-4D97-AF65-F5344CB8AC3E}">
        <p14:creationId xmlns:p14="http://schemas.microsoft.com/office/powerpoint/2010/main" val="16951270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dirty="0" smtClean="0"/>
              <a:t>Cerebral blood flow</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21</a:t>
            </a:fld>
            <a:endParaRPr lang="en-US" dirty="0"/>
          </a:p>
        </p:txBody>
      </p:sp>
      <p:sp>
        <p:nvSpPr>
          <p:cNvPr id="4" name="Content Placeholder 3"/>
          <p:cNvSpPr>
            <a:spLocks noGrp="1"/>
          </p:cNvSpPr>
          <p:nvPr>
            <p:ph sz="quarter" idx="1"/>
          </p:nvPr>
        </p:nvSpPr>
        <p:spPr/>
        <p:txBody>
          <a:bodyPr>
            <a:normAutofit/>
          </a:bodyPr>
          <a:lstStyle/>
          <a:p>
            <a:pPr algn="justLow">
              <a:lnSpc>
                <a:spcPct val="115000"/>
              </a:lnSpc>
            </a:pPr>
            <a:r>
              <a:rPr lang="en-US" altLang="en-US" sz="1400" dirty="0">
                <a:solidFill>
                  <a:schemeClr val="bg1">
                    <a:lumMod val="50000"/>
                  </a:schemeClr>
                </a:solidFill>
              </a:rPr>
              <a:t>The vascular smooth muscles are highly responsive to changes in pressure, a process called myogenic activity, that contributes to auto-regulation of cerebral blood flow. </a:t>
            </a:r>
          </a:p>
          <a:p>
            <a:pPr algn="justLow">
              <a:lnSpc>
                <a:spcPct val="115000"/>
              </a:lnSpc>
            </a:pPr>
            <a:r>
              <a:rPr lang="en-US" altLang="en-US" sz="1400" dirty="0">
                <a:solidFill>
                  <a:schemeClr val="bg1">
                    <a:lumMod val="50000"/>
                  </a:schemeClr>
                </a:solidFill>
              </a:rPr>
              <a:t>The endothelial cells in the brain circulation are also highly specialized and provide a barrier to fluid movement called the blood-brain barrier. When these normal cell processes fail or altered such as in </a:t>
            </a:r>
            <a:r>
              <a:rPr lang="en-US" altLang="en-US" sz="1400" dirty="0" smtClean="0">
                <a:solidFill>
                  <a:schemeClr val="bg1">
                    <a:lumMod val="50000"/>
                  </a:schemeClr>
                </a:solidFill>
              </a:rPr>
              <a:t>hypertension.</a:t>
            </a:r>
            <a:endParaRPr lang="en-US" altLang="en-US" sz="1400" dirty="0">
              <a:solidFill>
                <a:schemeClr val="bg1">
                  <a:lumMod val="50000"/>
                </a:schemeClr>
              </a:solidFill>
            </a:endParaRPr>
          </a:p>
          <a:p>
            <a:endParaRPr lang="en-US" sz="1400" dirty="0">
              <a:solidFill>
                <a:schemeClr val="bg1">
                  <a:lumMod val="50000"/>
                </a:schemeClr>
              </a:solidFill>
            </a:endParaRPr>
          </a:p>
        </p:txBody>
      </p:sp>
      <p:sp>
        <p:nvSpPr>
          <p:cNvPr id="6" name="Rectangle 5"/>
          <p:cNvSpPr/>
          <p:nvPr/>
        </p:nvSpPr>
        <p:spPr>
          <a:xfrm>
            <a:off x="609460" y="2945830"/>
            <a:ext cx="4332824" cy="41116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en-US" sz="1800" dirty="0">
                <a:solidFill>
                  <a:schemeClr val="accent2">
                    <a:lumMod val="75000"/>
                  </a:schemeClr>
                </a:solidFill>
              </a:rPr>
              <a:t>Fainting</a:t>
            </a:r>
            <a:endParaRPr lang="en-US" sz="1400" dirty="0">
              <a:solidFill>
                <a:schemeClr val="accent2">
                  <a:lumMod val="75000"/>
                </a:schemeClr>
              </a:solidFill>
            </a:endParaRPr>
          </a:p>
        </p:txBody>
      </p:sp>
      <p:sp>
        <p:nvSpPr>
          <p:cNvPr id="7" name="Rectangle 6"/>
          <p:cNvSpPr/>
          <p:nvPr/>
        </p:nvSpPr>
        <p:spPr>
          <a:xfrm>
            <a:off x="7246579" y="2945830"/>
            <a:ext cx="4332824" cy="41116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en-US" sz="1800" dirty="0">
                <a:solidFill>
                  <a:schemeClr val="accent2">
                    <a:lumMod val="75000"/>
                  </a:schemeClr>
                </a:solidFill>
              </a:rPr>
              <a:t>Stroke</a:t>
            </a:r>
            <a:endParaRPr lang="en-US" sz="1400" dirty="0">
              <a:solidFill>
                <a:schemeClr val="accent2">
                  <a:lumMod val="75000"/>
                </a:schemeClr>
              </a:solidFill>
            </a:endParaRPr>
          </a:p>
        </p:txBody>
      </p:sp>
      <p:sp>
        <p:nvSpPr>
          <p:cNvPr id="8" name="Rectangle 7"/>
          <p:cNvSpPr/>
          <p:nvPr/>
        </p:nvSpPr>
        <p:spPr>
          <a:xfrm>
            <a:off x="4510236" y="2534667"/>
            <a:ext cx="3096344" cy="334963"/>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en-US" sz="1600" dirty="0" smtClean="0">
                <a:solidFill>
                  <a:schemeClr val="bg1"/>
                </a:solidFill>
              </a:rPr>
              <a:t>Cerebral circulation</a:t>
            </a:r>
            <a:endParaRPr lang="en-US" sz="1600" dirty="0">
              <a:solidFill>
                <a:schemeClr val="bg1"/>
              </a:solidFill>
            </a:endParaRPr>
          </a:p>
        </p:txBody>
      </p:sp>
      <p:cxnSp>
        <p:nvCxnSpPr>
          <p:cNvPr id="9" name="Elbow Connector 8"/>
          <p:cNvCxnSpPr>
            <a:stCxn id="8" idx="3"/>
            <a:endCxn id="7" idx="0"/>
          </p:cNvCxnSpPr>
          <p:nvPr/>
        </p:nvCxnSpPr>
        <p:spPr>
          <a:xfrm>
            <a:off x="7606580" y="2702149"/>
            <a:ext cx="1806411" cy="243681"/>
          </a:xfrm>
          <a:prstGeom prst="bentConnector2">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0" name="Elbow Connector 9"/>
          <p:cNvCxnSpPr>
            <a:stCxn id="8" idx="1"/>
            <a:endCxn id="6" idx="0"/>
          </p:cNvCxnSpPr>
          <p:nvPr/>
        </p:nvCxnSpPr>
        <p:spPr>
          <a:xfrm rot="10800000" flipV="1">
            <a:off x="2775872" y="2702148"/>
            <a:ext cx="1734364" cy="243681"/>
          </a:xfrm>
          <a:prstGeom prst="bentConnector2">
            <a:avLst/>
          </a:prstGeom>
          <a:ln>
            <a:tailEnd type="triangle"/>
          </a:ln>
        </p:spPr>
        <p:style>
          <a:lnRef idx="1">
            <a:schemeClr val="accent2"/>
          </a:lnRef>
          <a:fillRef idx="0">
            <a:schemeClr val="accent2"/>
          </a:fillRef>
          <a:effectRef idx="0">
            <a:schemeClr val="accent2"/>
          </a:effectRef>
          <a:fontRef idx="minor">
            <a:schemeClr val="tx1"/>
          </a:fontRef>
        </p:style>
      </p:cxnSp>
      <p:sp>
        <p:nvSpPr>
          <p:cNvPr id="11" name="Rectangle 10"/>
          <p:cNvSpPr/>
          <p:nvPr/>
        </p:nvSpPr>
        <p:spPr>
          <a:xfrm>
            <a:off x="7246580" y="3459444"/>
            <a:ext cx="4332823" cy="63671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285750" indent="-285750" algn="justLow">
              <a:lnSpc>
                <a:spcPct val="140000"/>
              </a:lnSpc>
              <a:buFont typeface="Arial" charset="0"/>
              <a:buChar char="•"/>
            </a:pPr>
            <a:r>
              <a:rPr lang="en-US" altLang="en-US" sz="1400" dirty="0">
                <a:solidFill>
                  <a:schemeClr val="tx1"/>
                </a:solidFill>
              </a:rPr>
              <a:t>Stroke occurs when the blood supply to a part of the brain is blocked resulting in the death of an area. </a:t>
            </a:r>
          </a:p>
        </p:txBody>
      </p:sp>
      <p:sp>
        <p:nvSpPr>
          <p:cNvPr id="12" name="TextBox 11"/>
          <p:cNvSpPr txBox="1"/>
          <p:nvPr/>
        </p:nvSpPr>
        <p:spPr>
          <a:xfrm>
            <a:off x="7246579" y="4155055"/>
            <a:ext cx="1800161"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en-US" sz="1200" dirty="0">
                <a:solidFill>
                  <a:srgbClr val="C00000"/>
                </a:solidFill>
              </a:rPr>
              <a:t>If a large vessel is blocked </a:t>
            </a:r>
            <a:r>
              <a:rPr lang="en-US" altLang="en-US" sz="1200" dirty="0"/>
              <a:t>the outcome may be rapidly fatal or may lead to very severe disability. </a:t>
            </a:r>
          </a:p>
        </p:txBody>
      </p:sp>
      <p:sp>
        <p:nvSpPr>
          <p:cNvPr id="13" name="Rectangle 12"/>
          <p:cNvSpPr/>
          <p:nvPr/>
        </p:nvSpPr>
        <p:spPr>
          <a:xfrm>
            <a:off x="9622804" y="4155054"/>
            <a:ext cx="1956599"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altLang="en-US" sz="1200" dirty="0">
                <a:solidFill>
                  <a:schemeClr val="bg1">
                    <a:lumMod val="50000"/>
                  </a:schemeClr>
                </a:solidFill>
              </a:rPr>
              <a:t>If smaller blood vessels are blocked the outcome is less severe and recovery may be good. </a:t>
            </a:r>
            <a:endParaRPr lang="en-US" altLang="en-US" sz="1200" dirty="0" smtClean="0">
              <a:solidFill>
                <a:schemeClr val="bg1">
                  <a:lumMod val="50000"/>
                </a:schemeClr>
              </a:solidFill>
            </a:endParaRPr>
          </a:p>
        </p:txBody>
      </p:sp>
      <p:sp>
        <p:nvSpPr>
          <p:cNvPr id="29" name="TextBox 25"/>
          <p:cNvSpPr txBox="1"/>
          <p:nvPr/>
        </p:nvSpPr>
        <p:spPr>
          <a:xfrm rot="5400000">
            <a:off x="8897696" y="4293556"/>
            <a:ext cx="830996" cy="553998"/>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000" b="1" dirty="0">
                <a:solidFill>
                  <a:schemeClr val="tx2"/>
                </a:solidFill>
                <a:latin typeface="+mj-lt"/>
                <a:ea typeface="+mj-ea"/>
                <a:cs typeface="+mj-cs"/>
              </a:rPr>
              <a:t>ONLY IN MALES’ SLIDES </a:t>
            </a:r>
          </a:p>
        </p:txBody>
      </p:sp>
      <p:sp>
        <p:nvSpPr>
          <p:cNvPr id="30" name="Rectangle 29"/>
          <p:cNvSpPr/>
          <p:nvPr/>
        </p:nvSpPr>
        <p:spPr>
          <a:xfrm>
            <a:off x="7246579" y="5083622"/>
            <a:ext cx="4332824" cy="99719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lgn="justLow">
              <a:lnSpc>
                <a:spcPct val="140000"/>
              </a:lnSpc>
              <a:buFont typeface="Arial" charset="0"/>
              <a:buChar char="•"/>
            </a:pPr>
            <a:r>
              <a:rPr lang="en-US" altLang="en-US" sz="1400" dirty="0">
                <a:solidFill>
                  <a:schemeClr val="tx1"/>
                </a:solidFill>
              </a:rPr>
              <a:t>The most common </a:t>
            </a:r>
            <a:endParaRPr lang="en-US" altLang="en-US" sz="1400" dirty="0" smtClean="0">
              <a:solidFill>
                <a:schemeClr val="tx1"/>
              </a:solidFill>
            </a:endParaRPr>
          </a:p>
          <a:p>
            <a:pPr algn="justLow">
              <a:lnSpc>
                <a:spcPct val="140000"/>
              </a:lnSpc>
            </a:pPr>
            <a:r>
              <a:rPr lang="en-US" altLang="en-US" sz="1400" dirty="0" smtClean="0">
                <a:solidFill>
                  <a:schemeClr val="tx1"/>
                </a:solidFill>
              </a:rPr>
              <a:t>types </a:t>
            </a:r>
            <a:r>
              <a:rPr lang="en-US" altLang="en-US" sz="1400" dirty="0">
                <a:solidFill>
                  <a:schemeClr val="tx1"/>
                </a:solidFill>
              </a:rPr>
              <a:t>of disability are the loss of functions of one side of the body and speech problems. </a:t>
            </a:r>
          </a:p>
        </p:txBody>
      </p:sp>
      <p:sp>
        <p:nvSpPr>
          <p:cNvPr id="31" name="TextBox 25"/>
          <p:cNvSpPr txBox="1"/>
          <p:nvPr/>
        </p:nvSpPr>
        <p:spPr>
          <a:xfrm>
            <a:off x="9036195" y="5083620"/>
            <a:ext cx="2539225"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sp>
        <p:nvSpPr>
          <p:cNvPr id="32" name="Rectangle 31"/>
          <p:cNvSpPr/>
          <p:nvPr/>
        </p:nvSpPr>
        <p:spPr>
          <a:xfrm>
            <a:off x="609460" y="3548378"/>
            <a:ext cx="4332824" cy="253244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342900" indent="-342900" algn="justLow">
              <a:lnSpc>
                <a:spcPct val="130000"/>
              </a:lnSpc>
              <a:buFont typeface="Arial" charset="0"/>
              <a:buChar char="•"/>
            </a:pPr>
            <a:r>
              <a:rPr lang="en-US" altLang="en-US" sz="1350" dirty="0">
                <a:solidFill>
                  <a:srgbClr val="C00000"/>
                </a:solidFill>
              </a:rPr>
              <a:t>Temporary loss of consciousness, weakness of muscles, and inability to stand up, caused by sudden loss of blood flow to the </a:t>
            </a:r>
            <a:r>
              <a:rPr lang="en-US" altLang="en-US" sz="1350" dirty="0" smtClean="0">
                <a:solidFill>
                  <a:srgbClr val="C00000"/>
                </a:solidFill>
              </a:rPr>
              <a:t>brain &amp; </a:t>
            </a:r>
            <a:r>
              <a:rPr lang="en-US" altLang="en-US" sz="1350" dirty="0" smtClean="0">
                <a:solidFill>
                  <a:schemeClr val="tx1"/>
                </a:solidFill>
              </a:rPr>
              <a:t>changes </a:t>
            </a:r>
            <a:r>
              <a:rPr lang="en-US" altLang="en-US" sz="1350" dirty="0">
                <a:solidFill>
                  <a:schemeClr val="tx1"/>
                </a:solidFill>
              </a:rPr>
              <a:t>in blood pressure. </a:t>
            </a:r>
          </a:p>
          <a:p>
            <a:pPr marL="285750" indent="-285750" algn="justLow">
              <a:lnSpc>
                <a:spcPct val="130000"/>
              </a:lnSpc>
              <a:buFont typeface="Arial" charset="0"/>
              <a:buChar char="•"/>
            </a:pPr>
            <a:r>
              <a:rPr lang="en-US" altLang="en-US" sz="1350" dirty="0" smtClean="0">
                <a:solidFill>
                  <a:schemeClr val="bg1">
                    <a:lumMod val="50000"/>
                  </a:schemeClr>
                </a:solidFill>
              </a:rPr>
              <a:t>Fainting is a relatively common symptom caused by a various factors relating to changes in blood pressure. </a:t>
            </a:r>
          </a:p>
          <a:p>
            <a:pPr marL="285750" indent="-285750" algn="justLow">
              <a:lnSpc>
                <a:spcPct val="130000"/>
              </a:lnSpc>
              <a:buFont typeface="Arial" charset="0"/>
              <a:buChar char="•"/>
            </a:pPr>
            <a:r>
              <a:rPr lang="en-US" altLang="en-US" sz="1350" dirty="0" smtClean="0">
                <a:solidFill>
                  <a:schemeClr val="bg1">
                    <a:lumMod val="50000"/>
                  </a:schemeClr>
                </a:solidFill>
              </a:rPr>
              <a:t>The American Heart Association reported that fainting is responsible for </a:t>
            </a:r>
            <a:r>
              <a:rPr lang="en-US" altLang="en-US" sz="1350" dirty="0" smtClean="0">
                <a:solidFill>
                  <a:schemeClr val="bg1">
                    <a:lumMod val="50000"/>
                  </a:schemeClr>
                </a:solidFill>
                <a:cs typeface="Times New Roman"/>
              </a:rPr>
              <a:t>3% </a:t>
            </a:r>
            <a:r>
              <a:rPr lang="en-US" altLang="en-US" sz="1350" dirty="0" smtClean="0">
                <a:solidFill>
                  <a:schemeClr val="bg1">
                    <a:lumMod val="50000"/>
                  </a:schemeClr>
                </a:solidFill>
              </a:rPr>
              <a:t>of all visits to emergency units and 6% of all admissions to hospitals.</a:t>
            </a:r>
            <a:endParaRPr lang="en-US" altLang="en-US" sz="1350" dirty="0">
              <a:solidFill>
                <a:schemeClr val="bg1">
                  <a:lumMod val="50000"/>
                </a:schemeClr>
              </a:solidFill>
            </a:endParaRPr>
          </a:p>
        </p:txBody>
      </p:sp>
      <p:sp>
        <p:nvSpPr>
          <p:cNvPr id="33" name="TextBox 25"/>
          <p:cNvSpPr txBox="1"/>
          <p:nvPr/>
        </p:nvSpPr>
        <p:spPr>
          <a:xfrm rot="5400000">
            <a:off x="3826560" y="4664102"/>
            <a:ext cx="2539225"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spTree>
    <p:extLst>
      <p:ext uri="{BB962C8B-B14F-4D97-AF65-F5344CB8AC3E}">
        <p14:creationId xmlns:p14="http://schemas.microsoft.com/office/powerpoint/2010/main" val="597525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Stroke </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22</a:t>
            </a:fld>
            <a:endParaRPr lang="en-US" dirty="0"/>
          </a:p>
        </p:txBody>
      </p:sp>
      <p:sp>
        <p:nvSpPr>
          <p:cNvPr id="4" name="Content Placeholder 3"/>
          <p:cNvSpPr>
            <a:spLocks noGrp="1"/>
          </p:cNvSpPr>
          <p:nvPr>
            <p:ph sz="quarter" idx="1"/>
          </p:nvPr>
        </p:nvSpPr>
        <p:spPr>
          <a:xfrm>
            <a:off x="609460" y="1291208"/>
            <a:ext cx="10969943" cy="3937992"/>
          </a:xfrm>
        </p:spPr>
        <p:txBody>
          <a:bodyPr>
            <a:noAutofit/>
          </a:bodyPr>
          <a:lstStyle/>
          <a:p>
            <a:pPr marL="469900" marR="5080" indent="-457200" algn="just">
              <a:lnSpc>
                <a:spcPct val="150000"/>
              </a:lnSpc>
              <a:tabLst>
                <a:tab pos="299720" algn="l"/>
              </a:tabLst>
            </a:pPr>
            <a:r>
              <a:rPr lang="en-US" sz="1800" dirty="0" smtClean="0">
                <a:solidFill>
                  <a:schemeClr val="accent2">
                    <a:lumMod val="75000"/>
                  </a:schemeClr>
                </a:solidFill>
                <a:cs typeface="Times New Roman"/>
              </a:rPr>
              <a:t>If the </a:t>
            </a:r>
            <a:r>
              <a:rPr lang="en-US" sz="1800" spc="-5" dirty="0" smtClean="0">
                <a:solidFill>
                  <a:schemeClr val="accent2">
                    <a:lumMod val="75000"/>
                  </a:schemeClr>
                </a:solidFill>
                <a:cs typeface="Times New Roman"/>
              </a:rPr>
              <a:t>middle </a:t>
            </a:r>
            <a:r>
              <a:rPr lang="en-US" sz="1800" dirty="0" smtClean="0">
                <a:solidFill>
                  <a:schemeClr val="accent2">
                    <a:lumMod val="75000"/>
                  </a:schemeClr>
                </a:solidFill>
                <a:cs typeface="Times New Roman"/>
              </a:rPr>
              <a:t>cerebral artery </a:t>
            </a:r>
            <a:r>
              <a:rPr lang="en-US" sz="1800" spc="-5" dirty="0" smtClean="0">
                <a:solidFill>
                  <a:schemeClr val="accent2">
                    <a:lumMod val="75000"/>
                  </a:schemeClr>
                </a:solidFill>
                <a:cs typeface="Times New Roman"/>
              </a:rPr>
              <a:t>is </a:t>
            </a:r>
            <a:r>
              <a:rPr lang="en-US" sz="1800" dirty="0" smtClean="0">
                <a:solidFill>
                  <a:schemeClr val="accent2">
                    <a:lumMod val="75000"/>
                  </a:schemeClr>
                </a:solidFill>
                <a:cs typeface="Times New Roman"/>
              </a:rPr>
              <a:t>blocked on the left side of the brain, the person </a:t>
            </a:r>
            <a:r>
              <a:rPr lang="en-US" sz="1800" spc="-5" dirty="0" smtClean="0">
                <a:solidFill>
                  <a:schemeClr val="accent2">
                    <a:lumMod val="75000"/>
                  </a:schemeClr>
                </a:solidFill>
                <a:cs typeface="Times New Roman"/>
              </a:rPr>
              <a:t>is  </a:t>
            </a:r>
            <a:r>
              <a:rPr lang="en-US" sz="1800" dirty="0" smtClean="0">
                <a:solidFill>
                  <a:schemeClr val="accent2">
                    <a:lumMod val="75000"/>
                  </a:schemeClr>
                </a:solidFill>
                <a:cs typeface="Times New Roman"/>
              </a:rPr>
              <a:t>likely to </a:t>
            </a:r>
            <a:r>
              <a:rPr lang="en-US" sz="1800" spc="-5" dirty="0" smtClean="0">
                <a:solidFill>
                  <a:schemeClr val="accent2">
                    <a:lumMod val="75000"/>
                  </a:schemeClr>
                </a:solidFill>
                <a:cs typeface="Times New Roman"/>
              </a:rPr>
              <a:t>become:</a:t>
            </a:r>
          </a:p>
          <a:p>
            <a:pPr marL="355600" marR="5080" indent="-342900" algn="just">
              <a:lnSpc>
                <a:spcPct val="150000"/>
              </a:lnSpc>
              <a:buFont typeface="+mj-lt"/>
              <a:buAutoNum type="arabicPeriod"/>
              <a:tabLst>
                <a:tab pos="299720" algn="l"/>
              </a:tabLst>
            </a:pPr>
            <a:r>
              <a:rPr lang="en-US" sz="1800" spc="-5" dirty="0" smtClean="0">
                <a:cs typeface="Times New Roman"/>
              </a:rPr>
              <a:t>Almost </a:t>
            </a:r>
            <a:r>
              <a:rPr lang="en-US" sz="1800" dirty="0" smtClean="0">
                <a:cs typeface="Times New Roman"/>
              </a:rPr>
              <a:t>totally demented because of lost function in </a:t>
            </a:r>
            <a:r>
              <a:rPr lang="en-US" sz="1800" spc="-25" dirty="0" err="1" smtClean="0">
                <a:solidFill>
                  <a:srgbClr val="FF0000"/>
                </a:solidFill>
                <a:cs typeface="Times New Roman"/>
              </a:rPr>
              <a:t>wernicke’s</a:t>
            </a:r>
            <a:r>
              <a:rPr lang="en-US" sz="1800" spc="-25" dirty="0" smtClean="0">
                <a:solidFill>
                  <a:srgbClr val="FF0000"/>
                </a:solidFill>
                <a:cs typeface="Times New Roman"/>
              </a:rPr>
              <a:t>  </a:t>
            </a:r>
            <a:r>
              <a:rPr lang="en-US" sz="1800" dirty="0" smtClean="0">
                <a:solidFill>
                  <a:srgbClr val="FF0000"/>
                </a:solidFill>
                <a:cs typeface="Times New Roman"/>
              </a:rPr>
              <a:t>speech comprehension area </a:t>
            </a:r>
            <a:r>
              <a:rPr lang="en-US" sz="1800" dirty="0" smtClean="0">
                <a:cs typeface="Times New Roman"/>
              </a:rPr>
              <a:t>in the left cerebral hemisphere.</a:t>
            </a:r>
          </a:p>
          <a:p>
            <a:pPr marL="355600" marR="5080" indent="-342900" algn="just">
              <a:lnSpc>
                <a:spcPct val="150000"/>
              </a:lnSpc>
              <a:buFont typeface="+mj-lt"/>
              <a:buAutoNum type="arabicPeriod"/>
              <a:tabLst>
                <a:tab pos="299720" algn="l"/>
              </a:tabLst>
            </a:pPr>
            <a:r>
              <a:rPr lang="en-US" sz="1800" dirty="0" smtClean="0">
                <a:cs typeface="Times New Roman"/>
              </a:rPr>
              <a:t>Unable  to speak </a:t>
            </a:r>
            <a:r>
              <a:rPr lang="en-US" sz="1800" spc="-5" dirty="0" smtClean="0">
                <a:cs typeface="Times New Roman"/>
              </a:rPr>
              <a:t>words  </a:t>
            </a:r>
            <a:r>
              <a:rPr lang="en-US" sz="1800" dirty="0" smtClean="0">
                <a:cs typeface="Times New Roman"/>
              </a:rPr>
              <a:t>because  of  </a:t>
            </a:r>
            <a:r>
              <a:rPr lang="en-US" sz="1800" spc="-5" dirty="0" smtClean="0">
                <a:cs typeface="Times New Roman"/>
              </a:rPr>
              <a:t>loss  </a:t>
            </a:r>
            <a:r>
              <a:rPr lang="en-US" sz="1800" dirty="0" smtClean="0">
                <a:cs typeface="Times New Roman"/>
              </a:rPr>
              <a:t>of  </a:t>
            </a:r>
            <a:r>
              <a:rPr lang="en-US" sz="1800" spc="-15" dirty="0" err="1" smtClean="0">
                <a:solidFill>
                  <a:srgbClr val="FF0000"/>
                </a:solidFill>
                <a:cs typeface="Times New Roman"/>
              </a:rPr>
              <a:t>broca’s</a:t>
            </a:r>
            <a:r>
              <a:rPr lang="en-US" sz="1800" spc="-15" dirty="0" smtClean="0">
                <a:solidFill>
                  <a:srgbClr val="FF0000"/>
                </a:solidFill>
                <a:cs typeface="Times New Roman"/>
              </a:rPr>
              <a:t>  </a:t>
            </a:r>
            <a:r>
              <a:rPr lang="en-US" sz="1800" spc="-5" dirty="0" smtClean="0">
                <a:solidFill>
                  <a:srgbClr val="FF0000"/>
                </a:solidFill>
                <a:cs typeface="Times New Roman"/>
              </a:rPr>
              <a:t>motor  </a:t>
            </a:r>
            <a:r>
              <a:rPr lang="en-US" sz="1800" dirty="0" smtClean="0">
                <a:solidFill>
                  <a:srgbClr val="FF0000"/>
                </a:solidFill>
                <a:cs typeface="Times New Roman"/>
              </a:rPr>
              <a:t>area </a:t>
            </a:r>
            <a:r>
              <a:rPr lang="en-US" sz="1800" dirty="0" smtClean="0">
                <a:cs typeface="Times New Roman"/>
              </a:rPr>
              <a:t> for  word </a:t>
            </a:r>
            <a:r>
              <a:rPr lang="en-US" sz="1800" spc="185" dirty="0" smtClean="0">
                <a:cs typeface="Times New Roman"/>
              </a:rPr>
              <a:t> </a:t>
            </a:r>
            <a:r>
              <a:rPr lang="en-US" sz="1800" spc="-5" dirty="0" smtClean="0">
                <a:cs typeface="Times New Roman"/>
              </a:rPr>
              <a:t>formation.</a:t>
            </a:r>
            <a:endParaRPr lang="en-US" sz="1800" dirty="0" smtClean="0">
              <a:cs typeface="Times New Roman"/>
            </a:endParaRPr>
          </a:p>
          <a:p>
            <a:pPr marL="355600" marR="8255" indent="-342900" algn="just">
              <a:lnSpc>
                <a:spcPct val="150000"/>
              </a:lnSpc>
              <a:buFont typeface="+mj-lt"/>
              <a:buAutoNum type="arabicPeriod"/>
              <a:tabLst>
                <a:tab pos="299720" algn="l"/>
              </a:tabLst>
            </a:pPr>
            <a:r>
              <a:rPr lang="en-US" sz="1800" dirty="0" smtClean="0">
                <a:cs typeface="Times New Roman"/>
              </a:rPr>
              <a:t>In addition, </a:t>
            </a:r>
            <a:r>
              <a:rPr lang="en-US" sz="1800" spc="-5" dirty="0" smtClean="0">
                <a:cs typeface="Times New Roman"/>
              </a:rPr>
              <a:t>loss </a:t>
            </a:r>
            <a:r>
              <a:rPr lang="en-US" sz="1800" dirty="0" smtClean="0">
                <a:cs typeface="Times New Roman"/>
              </a:rPr>
              <a:t>of function of neural </a:t>
            </a:r>
            <a:r>
              <a:rPr lang="en-US" sz="1800" spc="-5" dirty="0" smtClean="0">
                <a:cs typeface="Times New Roman"/>
              </a:rPr>
              <a:t>motor </a:t>
            </a:r>
            <a:r>
              <a:rPr lang="en-US" sz="1800" dirty="0" smtClean="0">
                <a:cs typeface="Times New Roman"/>
              </a:rPr>
              <a:t>control areas of the left hemisphere  can  </a:t>
            </a:r>
            <a:r>
              <a:rPr lang="en-US" sz="1800" dirty="0" smtClean="0">
                <a:solidFill>
                  <a:srgbClr val="FF0000"/>
                </a:solidFill>
                <a:cs typeface="Times New Roman"/>
              </a:rPr>
              <a:t>create  spastic  paralysis  of </a:t>
            </a:r>
            <a:r>
              <a:rPr lang="en-US" sz="1800" spc="-5" dirty="0" smtClean="0">
                <a:solidFill>
                  <a:srgbClr val="FF0000"/>
                </a:solidFill>
                <a:cs typeface="Times New Roman"/>
              </a:rPr>
              <a:t>most muscles </a:t>
            </a:r>
            <a:r>
              <a:rPr lang="en-US" sz="1800" dirty="0" smtClean="0">
                <a:solidFill>
                  <a:srgbClr val="FF0000"/>
                </a:solidFill>
                <a:cs typeface="Times New Roman"/>
              </a:rPr>
              <a:t>on the opposite side of the</a:t>
            </a:r>
            <a:r>
              <a:rPr lang="en-US" sz="1800" spc="80" dirty="0" smtClean="0">
                <a:solidFill>
                  <a:srgbClr val="FF0000"/>
                </a:solidFill>
                <a:cs typeface="Times New Roman"/>
              </a:rPr>
              <a:t> </a:t>
            </a:r>
            <a:r>
              <a:rPr lang="en-US" sz="1800" spc="-20" dirty="0" smtClean="0">
                <a:solidFill>
                  <a:srgbClr val="FF0000"/>
                </a:solidFill>
                <a:cs typeface="Times New Roman"/>
              </a:rPr>
              <a:t>body.</a:t>
            </a:r>
          </a:p>
          <a:p>
            <a:pPr marL="355600" marR="8255" indent="-342900" algn="just">
              <a:lnSpc>
                <a:spcPct val="150000"/>
              </a:lnSpc>
              <a:buFont typeface="+mj-lt"/>
              <a:buAutoNum type="arabicPeriod"/>
              <a:tabLst>
                <a:tab pos="299720" algn="l"/>
              </a:tabLst>
            </a:pPr>
            <a:r>
              <a:rPr lang="en-US" sz="1800" dirty="0" smtClean="0">
                <a:cs typeface="Times New Roman"/>
              </a:rPr>
              <a:t>Blockage of a </a:t>
            </a:r>
            <a:r>
              <a:rPr lang="en-US" sz="1800" dirty="0" smtClean="0">
                <a:solidFill>
                  <a:srgbClr val="FF0000"/>
                </a:solidFill>
                <a:cs typeface="Times New Roman"/>
              </a:rPr>
              <a:t>posterior </a:t>
            </a:r>
            <a:r>
              <a:rPr lang="en-US" sz="1800" spc="-15" dirty="0" smtClean="0">
                <a:solidFill>
                  <a:srgbClr val="FF0000"/>
                </a:solidFill>
                <a:cs typeface="Times New Roman"/>
              </a:rPr>
              <a:t>cerebral </a:t>
            </a:r>
            <a:r>
              <a:rPr lang="en-US" sz="1800" dirty="0" smtClean="0">
                <a:solidFill>
                  <a:srgbClr val="FF0000"/>
                </a:solidFill>
                <a:cs typeface="Times New Roman"/>
              </a:rPr>
              <a:t>artery </a:t>
            </a:r>
            <a:r>
              <a:rPr lang="en-US" sz="1800" spc="-5" dirty="0" smtClean="0">
                <a:cs typeface="Times New Roman"/>
              </a:rPr>
              <a:t>will </a:t>
            </a:r>
            <a:r>
              <a:rPr lang="en-US" sz="1800" dirty="0" smtClean="0">
                <a:cs typeface="Times New Roman"/>
              </a:rPr>
              <a:t>cause </a:t>
            </a:r>
            <a:r>
              <a:rPr lang="en-US" sz="1800" spc="-5" dirty="0" smtClean="0">
                <a:cs typeface="Times New Roman"/>
              </a:rPr>
              <a:t>infarction </a:t>
            </a:r>
            <a:r>
              <a:rPr lang="en-US" sz="1800" dirty="0" smtClean="0">
                <a:cs typeface="Times New Roman"/>
              </a:rPr>
              <a:t>of </a:t>
            </a:r>
            <a:r>
              <a:rPr lang="en-US" sz="1800" spc="-5" dirty="0" smtClean="0">
                <a:cs typeface="Times New Roman"/>
              </a:rPr>
              <a:t>the occipital </a:t>
            </a:r>
            <a:r>
              <a:rPr lang="en-US" sz="1800" dirty="0" smtClean="0">
                <a:cs typeface="Times New Roman"/>
              </a:rPr>
              <a:t>pole  on the </a:t>
            </a:r>
            <a:r>
              <a:rPr lang="en-US" sz="1800" spc="-5" dirty="0" smtClean="0">
                <a:cs typeface="Times New Roman"/>
              </a:rPr>
              <a:t>same </a:t>
            </a:r>
            <a:r>
              <a:rPr lang="en-US" sz="1800" dirty="0" smtClean="0">
                <a:cs typeface="Times New Roman"/>
              </a:rPr>
              <a:t>side, </a:t>
            </a:r>
            <a:r>
              <a:rPr lang="en-US" sz="1800" dirty="0" smtClean="0">
                <a:solidFill>
                  <a:srgbClr val="FF0000"/>
                </a:solidFill>
                <a:cs typeface="Times New Roman"/>
              </a:rPr>
              <a:t>which causes </a:t>
            </a:r>
            <a:r>
              <a:rPr lang="en-US" sz="1800" spc="-5" dirty="0" smtClean="0">
                <a:solidFill>
                  <a:srgbClr val="FF0000"/>
                </a:solidFill>
                <a:cs typeface="Times New Roman"/>
              </a:rPr>
              <a:t>loss </a:t>
            </a:r>
            <a:r>
              <a:rPr lang="en-US" sz="1800" dirty="0" smtClean="0">
                <a:solidFill>
                  <a:srgbClr val="FF0000"/>
                </a:solidFill>
                <a:cs typeface="Times New Roman"/>
              </a:rPr>
              <a:t>of vision  as </a:t>
            </a:r>
            <a:r>
              <a:rPr lang="en-US" sz="1800" dirty="0" smtClean="0">
                <a:solidFill>
                  <a:schemeClr val="bg2">
                    <a:lumMod val="75000"/>
                  </a:schemeClr>
                </a:solidFill>
                <a:cs typeface="Times New Roman"/>
              </a:rPr>
              <a:t>(</a:t>
            </a:r>
            <a:r>
              <a:rPr lang="en-US" sz="1800" dirty="0" err="1" smtClean="0">
                <a:solidFill>
                  <a:schemeClr val="bg2">
                    <a:lumMod val="75000"/>
                  </a:schemeClr>
                </a:solidFill>
                <a:cs typeface="Times New Roman"/>
              </a:rPr>
              <a:t>hemianopsia</a:t>
            </a:r>
            <a:r>
              <a:rPr lang="en-US" sz="1800" dirty="0" smtClean="0">
                <a:solidFill>
                  <a:schemeClr val="bg2">
                    <a:lumMod val="75000"/>
                  </a:schemeClr>
                </a:solidFill>
                <a:cs typeface="Times New Roman"/>
              </a:rPr>
              <a:t>).</a:t>
            </a:r>
          </a:p>
          <a:p>
            <a:pPr marL="469900" marR="8255" indent="-457200" algn="just">
              <a:lnSpc>
                <a:spcPct val="150000"/>
              </a:lnSpc>
              <a:tabLst>
                <a:tab pos="299720" algn="l"/>
              </a:tabLst>
            </a:pPr>
            <a:r>
              <a:rPr lang="en-US" sz="1800" dirty="0">
                <a:solidFill>
                  <a:schemeClr val="bg1">
                    <a:lumMod val="50000"/>
                  </a:schemeClr>
                </a:solidFill>
                <a:cs typeface="Times New Roman"/>
              </a:rPr>
              <a:t>strokes that </a:t>
            </a:r>
            <a:r>
              <a:rPr lang="en-US" sz="1800" spc="-5" dirty="0">
                <a:solidFill>
                  <a:schemeClr val="bg1">
                    <a:lumMod val="50000"/>
                  </a:schemeClr>
                </a:solidFill>
                <a:cs typeface="Times New Roman"/>
              </a:rPr>
              <a:t>involve the blood supply </a:t>
            </a:r>
            <a:r>
              <a:rPr lang="en-US" sz="1800" dirty="0">
                <a:solidFill>
                  <a:schemeClr val="bg1">
                    <a:lumMod val="50000"/>
                  </a:schemeClr>
                </a:solidFill>
                <a:cs typeface="Times New Roman"/>
              </a:rPr>
              <a:t>to the </a:t>
            </a:r>
            <a:r>
              <a:rPr lang="en-US" sz="1800" spc="-5" dirty="0">
                <a:solidFill>
                  <a:schemeClr val="bg1">
                    <a:lumMod val="50000"/>
                  </a:schemeClr>
                </a:solidFill>
                <a:cs typeface="Times New Roman"/>
              </a:rPr>
              <a:t>midbrain can </a:t>
            </a:r>
            <a:r>
              <a:rPr lang="en-US" sz="1800" dirty="0">
                <a:solidFill>
                  <a:schemeClr val="bg1">
                    <a:lumMod val="50000"/>
                  </a:schemeClr>
                </a:solidFill>
                <a:cs typeface="Times New Roman"/>
              </a:rPr>
              <a:t>block </a:t>
            </a:r>
            <a:r>
              <a:rPr lang="en-US" sz="1800" spc="-5" dirty="0">
                <a:solidFill>
                  <a:schemeClr val="bg1">
                    <a:lumMod val="50000"/>
                  </a:schemeClr>
                </a:solidFill>
                <a:cs typeface="Times New Roman"/>
              </a:rPr>
              <a:t>nerve conduction  </a:t>
            </a:r>
            <a:r>
              <a:rPr lang="en-US" sz="1800" dirty="0">
                <a:solidFill>
                  <a:schemeClr val="bg1">
                    <a:lumMod val="50000"/>
                  </a:schemeClr>
                </a:solidFill>
                <a:cs typeface="Times New Roman"/>
              </a:rPr>
              <a:t>in </a:t>
            </a:r>
            <a:r>
              <a:rPr lang="en-US" sz="1800" spc="-5" dirty="0">
                <a:solidFill>
                  <a:schemeClr val="bg1">
                    <a:lumMod val="50000"/>
                  </a:schemeClr>
                </a:solidFill>
                <a:cs typeface="Times New Roman"/>
              </a:rPr>
              <a:t>major pathways between the brain </a:t>
            </a:r>
            <a:r>
              <a:rPr lang="en-US" sz="1800" dirty="0">
                <a:solidFill>
                  <a:schemeClr val="bg1">
                    <a:lumMod val="50000"/>
                  </a:schemeClr>
                </a:solidFill>
                <a:cs typeface="Times New Roman"/>
              </a:rPr>
              <a:t>and </a:t>
            </a:r>
            <a:r>
              <a:rPr lang="en-US" sz="1800" spc="-5" dirty="0">
                <a:solidFill>
                  <a:schemeClr val="bg1">
                    <a:lumMod val="50000"/>
                  </a:schemeClr>
                </a:solidFill>
                <a:cs typeface="Times New Roman"/>
              </a:rPr>
              <a:t>spinal </a:t>
            </a:r>
            <a:r>
              <a:rPr lang="en-US" sz="1800" dirty="0">
                <a:solidFill>
                  <a:schemeClr val="bg1">
                    <a:lumMod val="50000"/>
                  </a:schemeClr>
                </a:solidFill>
                <a:cs typeface="Times New Roman"/>
              </a:rPr>
              <a:t>cord, </a:t>
            </a:r>
            <a:r>
              <a:rPr lang="en-US" sz="1800" spc="-5" dirty="0">
                <a:solidFill>
                  <a:schemeClr val="bg1">
                    <a:lumMod val="50000"/>
                  </a:schemeClr>
                </a:solidFill>
                <a:cs typeface="Times New Roman"/>
              </a:rPr>
              <a:t>causing </a:t>
            </a:r>
            <a:r>
              <a:rPr lang="en-US" sz="1800" dirty="0">
                <a:solidFill>
                  <a:schemeClr val="bg1">
                    <a:lumMod val="50000"/>
                  </a:schemeClr>
                </a:solidFill>
                <a:cs typeface="Times New Roman"/>
              </a:rPr>
              <a:t>both </a:t>
            </a:r>
            <a:r>
              <a:rPr lang="en-US" sz="1800" spc="-5" dirty="0">
                <a:solidFill>
                  <a:schemeClr val="bg1">
                    <a:lumMod val="50000"/>
                  </a:schemeClr>
                </a:solidFill>
                <a:cs typeface="Times New Roman"/>
              </a:rPr>
              <a:t>sensory </a:t>
            </a:r>
            <a:r>
              <a:rPr lang="en-US" sz="1800" dirty="0">
                <a:solidFill>
                  <a:schemeClr val="bg1">
                    <a:lumMod val="50000"/>
                  </a:schemeClr>
                </a:solidFill>
                <a:cs typeface="Times New Roman"/>
              </a:rPr>
              <a:t>and  motor</a:t>
            </a:r>
            <a:r>
              <a:rPr lang="en-US" sz="1800" spc="-100" dirty="0">
                <a:solidFill>
                  <a:schemeClr val="bg1">
                    <a:lumMod val="50000"/>
                  </a:schemeClr>
                </a:solidFill>
                <a:cs typeface="Times New Roman"/>
              </a:rPr>
              <a:t> </a:t>
            </a:r>
            <a:r>
              <a:rPr lang="en-US" sz="1800" dirty="0">
                <a:solidFill>
                  <a:schemeClr val="bg1">
                    <a:lumMod val="50000"/>
                  </a:schemeClr>
                </a:solidFill>
                <a:cs typeface="Times New Roman"/>
              </a:rPr>
              <a:t>abnormalities.</a:t>
            </a:r>
          </a:p>
          <a:p>
            <a:pPr marL="469900" marR="8255" indent="-457200" algn="just">
              <a:lnSpc>
                <a:spcPct val="150000"/>
              </a:lnSpc>
              <a:tabLst>
                <a:tab pos="299720" algn="l"/>
              </a:tabLst>
            </a:pPr>
            <a:endParaRPr lang="en-US" sz="1800" dirty="0" smtClean="0">
              <a:cs typeface="Times New Roman"/>
            </a:endParaRPr>
          </a:p>
          <a:p>
            <a:pPr>
              <a:lnSpc>
                <a:spcPct val="150000"/>
              </a:lnSpc>
            </a:pPr>
            <a:endParaRPr lang="en-US" sz="1800" dirty="0"/>
          </a:p>
        </p:txBody>
      </p:sp>
      <p:sp>
        <p:nvSpPr>
          <p:cNvPr id="5" name="TextBox 4"/>
          <p:cNvSpPr txBox="1"/>
          <p:nvPr/>
        </p:nvSpPr>
        <p:spPr>
          <a:xfrm>
            <a:off x="9588507" y="0"/>
            <a:ext cx="2600318" cy="276999"/>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200" b="1" dirty="0">
                <a:solidFill>
                  <a:schemeClr val="tx2"/>
                </a:solidFill>
                <a:latin typeface="+mj-lt"/>
                <a:ea typeface="+mj-ea"/>
                <a:cs typeface="+mj-cs"/>
              </a:rPr>
              <a:t>ONLY IN FEMALES’ SLIDES </a:t>
            </a:r>
          </a:p>
        </p:txBody>
      </p:sp>
    </p:spTree>
    <p:extLst>
      <p:ext uri="{BB962C8B-B14F-4D97-AF65-F5344CB8AC3E}">
        <p14:creationId xmlns:p14="http://schemas.microsoft.com/office/powerpoint/2010/main" val="13832133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Cont.</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23</a:t>
            </a:fld>
            <a:endParaRPr lang="en-US" dirty="0"/>
          </a:p>
        </p:txBody>
      </p:sp>
      <p:sp>
        <p:nvSpPr>
          <p:cNvPr id="5" name="TextBox 8"/>
          <p:cNvSpPr txBox="1"/>
          <p:nvPr/>
        </p:nvSpPr>
        <p:spPr>
          <a:xfrm>
            <a:off x="9550796" y="0"/>
            <a:ext cx="2638029"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sp>
        <p:nvSpPr>
          <p:cNvPr id="7" name="Rectangle 6"/>
          <p:cNvSpPr/>
          <p:nvPr/>
        </p:nvSpPr>
        <p:spPr>
          <a:xfrm>
            <a:off x="4654290" y="1583432"/>
            <a:ext cx="2952328" cy="405408"/>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solidFill>
                  <a:schemeClr val="bg1"/>
                </a:solidFill>
              </a:rPr>
              <a:t>Stroke</a:t>
            </a:r>
            <a:endParaRPr lang="en-US" dirty="0">
              <a:solidFill>
                <a:schemeClr val="bg1"/>
              </a:solidFill>
            </a:endParaRPr>
          </a:p>
        </p:txBody>
      </p:sp>
      <p:cxnSp>
        <p:nvCxnSpPr>
          <p:cNvPr id="9" name="Straight Connector 8"/>
          <p:cNvCxnSpPr>
            <a:stCxn id="7" idx="2"/>
          </p:cNvCxnSpPr>
          <p:nvPr/>
        </p:nvCxnSpPr>
        <p:spPr>
          <a:xfrm flipH="1">
            <a:off x="6130435" y="1988840"/>
            <a:ext cx="19" cy="288032"/>
          </a:xfrm>
          <a:prstGeom prst="line">
            <a:avLst/>
          </a:prstGeom>
        </p:spPr>
        <p:style>
          <a:lnRef idx="1">
            <a:schemeClr val="accent2"/>
          </a:lnRef>
          <a:fillRef idx="0">
            <a:schemeClr val="accent2"/>
          </a:fillRef>
          <a:effectRef idx="0">
            <a:schemeClr val="accent2"/>
          </a:effectRef>
          <a:fontRef idx="minor">
            <a:schemeClr val="tx1"/>
          </a:fontRef>
        </p:style>
      </p:cxnSp>
      <p:cxnSp>
        <p:nvCxnSpPr>
          <p:cNvPr id="11" name="Straight Connector 10"/>
          <p:cNvCxnSpPr/>
          <p:nvPr/>
        </p:nvCxnSpPr>
        <p:spPr>
          <a:xfrm>
            <a:off x="6130435" y="2276872"/>
            <a:ext cx="2592288"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2" name="Straight Connector 11"/>
          <p:cNvCxnSpPr/>
          <p:nvPr/>
        </p:nvCxnSpPr>
        <p:spPr>
          <a:xfrm>
            <a:off x="3538147" y="2276872"/>
            <a:ext cx="2592288"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4" name="Straight Arrow Connector 13"/>
          <p:cNvCxnSpPr/>
          <p:nvPr/>
        </p:nvCxnSpPr>
        <p:spPr>
          <a:xfrm>
            <a:off x="3538147" y="2276872"/>
            <a:ext cx="0" cy="28803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5" name="Straight Arrow Connector 14"/>
          <p:cNvCxnSpPr/>
          <p:nvPr/>
        </p:nvCxnSpPr>
        <p:spPr>
          <a:xfrm>
            <a:off x="8722723" y="2276872"/>
            <a:ext cx="0" cy="28803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6" name="Rectangle 15"/>
          <p:cNvSpPr/>
          <p:nvPr/>
        </p:nvSpPr>
        <p:spPr>
          <a:xfrm>
            <a:off x="2494031" y="2564904"/>
            <a:ext cx="2088232" cy="50405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dirty="0" smtClean="0">
                <a:solidFill>
                  <a:schemeClr val="accent2">
                    <a:lumMod val="75000"/>
                  </a:schemeClr>
                </a:solidFill>
              </a:rPr>
              <a:t>Ischemic </a:t>
            </a:r>
            <a:endParaRPr lang="en-US" sz="1800" dirty="0">
              <a:solidFill>
                <a:schemeClr val="accent2">
                  <a:lumMod val="75000"/>
                </a:schemeClr>
              </a:solidFill>
            </a:endParaRPr>
          </a:p>
        </p:txBody>
      </p:sp>
      <p:sp>
        <p:nvSpPr>
          <p:cNvPr id="17" name="Rectangle 16"/>
          <p:cNvSpPr/>
          <p:nvPr/>
        </p:nvSpPr>
        <p:spPr>
          <a:xfrm>
            <a:off x="7678607" y="2564904"/>
            <a:ext cx="2088232" cy="50405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dirty="0">
                <a:solidFill>
                  <a:schemeClr val="accent2">
                    <a:lumMod val="75000"/>
                  </a:schemeClr>
                </a:solidFill>
              </a:rPr>
              <a:t>Hemorrhage </a:t>
            </a:r>
          </a:p>
        </p:txBody>
      </p:sp>
      <p:sp>
        <p:nvSpPr>
          <p:cNvPr id="19" name="Rectangle 18"/>
          <p:cNvSpPr/>
          <p:nvPr/>
        </p:nvSpPr>
        <p:spPr>
          <a:xfrm>
            <a:off x="2494012" y="3140968"/>
            <a:ext cx="2088251" cy="216024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en-US" sz="1600" dirty="0" smtClean="0"/>
              <a:t>Thrombus formation or embolism.</a:t>
            </a:r>
          </a:p>
          <a:p>
            <a:pPr marL="285750" indent="-285750">
              <a:buFont typeface="Arial" panose="020B0604020202020204" pitchFamily="34" charset="0"/>
              <a:buChar char="•"/>
            </a:pPr>
            <a:r>
              <a:rPr lang="en-US" sz="1600" dirty="0" smtClean="0"/>
              <a:t>Vasospasm (ET-1?) associated with subarachnoid hemorrhage.</a:t>
            </a:r>
            <a:endParaRPr lang="en-US" sz="1600" dirty="0"/>
          </a:p>
        </p:txBody>
      </p:sp>
      <p:sp>
        <p:nvSpPr>
          <p:cNvPr id="20" name="Rectangle 19"/>
          <p:cNvSpPr/>
          <p:nvPr/>
        </p:nvSpPr>
        <p:spPr>
          <a:xfrm>
            <a:off x="7678588" y="3140968"/>
            <a:ext cx="2088251" cy="216024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en-US" sz="1600" dirty="0" smtClean="0"/>
              <a:t>Ruptured aneurism.</a:t>
            </a:r>
          </a:p>
          <a:p>
            <a:pPr marL="285750" indent="-285750">
              <a:buFont typeface="Arial" panose="020B0604020202020204" pitchFamily="34" charset="0"/>
              <a:buChar char="•"/>
            </a:pPr>
            <a:r>
              <a:rPr lang="en-US" sz="1600" dirty="0" smtClean="0"/>
              <a:t>Vascular weakening due to chronic hypertension.</a:t>
            </a:r>
            <a:endParaRPr lang="en-US" sz="1600" dirty="0"/>
          </a:p>
        </p:txBody>
      </p:sp>
    </p:spTree>
    <p:extLst>
      <p:ext uri="{BB962C8B-B14F-4D97-AF65-F5344CB8AC3E}">
        <p14:creationId xmlns:p14="http://schemas.microsoft.com/office/powerpoint/2010/main" val="33492398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24</a:t>
            </a:fld>
            <a:endParaRPr lang="en-US" dirty="0"/>
          </a:p>
        </p:txBody>
      </p:sp>
      <p:sp>
        <p:nvSpPr>
          <p:cNvPr id="4" name="Title 3"/>
          <p:cNvSpPr>
            <a:spLocks noGrp="1"/>
          </p:cNvSpPr>
          <p:nvPr>
            <p:ph type="title"/>
          </p:nvPr>
        </p:nvSpPr>
        <p:spPr/>
        <p:txBody>
          <a:bodyPr>
            <a:normAutofit/>
          </a:bodyPr>
          <a:lstStyle/>
          <a:p>
            <a:r>
              <a:rPr lang="en-US" sz="3200" dirty="0" smtClean="0"/>
              <a:t>Types of stroke</a:t>
            </a:r>
            <a:endParaRPr lang="en-US" sz="3200" dirty="0"/>
          </a:p>
        </p:txBody>
      </p:sp>
      <p:sp>
        <p:nvSpPr>
          <p:cNvPr id="5" name="Rectangle 4"/>
          <p:cNvSpPr/>
          <p:nvPr/>
        </p:nvSpPr>
        <p:spPr>
          <a:xfrm>
            <a:off x="4546259" y="1268760"/>
            <a:ext cx="3096344" cy="432048"/>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solidFill>
                  <a:schemeClr val="bg1"/>
                </a:solidFill>
              </a:rPr>
              <a:t>Types of stroke</a:t>
            </a:r>
            <a:endParaRPr lang="en-US" dirty="0">
              <a:solidFill>
                <a:schemeClr val="bg1"/>
              </a:solidFill>
            </a:endParaRPr>
          </a:p>
        </p:txBody>
      </p:sp>
      <p:cxnSp>
        <p:nvCxnSpPr>
          <p:cNvPr id="7" name="Straight Connector 6"/>
          <p:cNvCxnSpPr>
            <a:stCxn id="5" idx="2"/>
          </p:cNvCxnSpPr>
          <p:nvPr/>
        </p:nvCxnSpPr>
        <p:spPr>
          <a:xfrm>
            <a:off x="6094431" y="1700808"/>
            <a:ext cx="0" cy="216024"/>
          </a:xfrm>
          <a:prstGeom prst="line">
            <a:avLst/>
          </a:prstGeom>
        </p:spPr>
        <p:style>
          <a:lnRef idx="1">
            <a:schemeClr val="accent2"/>
          </a:lnRef>
          <a:fillRef idx="0">
            <a:schemeClr val="accent2"/>
          </a:fillRef>
          <a:effectRef idx="0">
            <a:schemeClr val="accent2"/>
          </a:effectRef>
          <a:fontRef idx="minor">
            <a:schemeClr val="tx1"/>
          </a:fontRef>
        </p:style>
      </p:cxnSp>
      <p:cxnSp>
        <p:nvCxnSpPr>
          <p:cNvPr id="11" name="Straight Connector 10"/>
          <p:cNvCxnSpPr/>
          <p:nvPr/>
        </p:nvCxnSpPr>
        <p:spPr>
          <a:xfrm>
            <a:off x="6094431" y="1916832"/>
            <a:ext cx="4851968"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p:nvCxnSpPr>
        <p:spPr>
          <a:xfrm>
            <a:off x="1433678" y="1916832"/>
            <a:ext cx="4876739"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6" name="Straight Arrow Connector 15"/>
          <p:cNvCxnSpPr/>
          <p:nvPr/>
        </p:nvCxnSpPr>
        <p:spPr>
          <a:xfrm>
            <a:off x="6094431" y="1916832"/>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7" name="Straight Arrow Connector 16"/>
          <p:cNvCxnSpPr/>
          <p:nvPr/>
        </p:nvCxnSpPr>
        <p:spPr>
          <a:xfrm>
            <a:off x="10946399" y="1916832"/>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8" name="Straight Arrow Connector 17"/>
          <p:cNvCxnSpPr/>
          <p:nvPr/>
        </p:nvCxnSpPr>
        <p:spPr>
          <a:xfrm>
            <a:off x="1433678" y="1916832"/>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9" name="Straight Arrow Connector 18"/>
          <p:cNvCxnSpPr/>
          <p:nvPr/>
        </p:nvCxnSpPr>
        <p:spPr>
          <a:xfrm>
            <a:off x="8590547" y="1916832"/>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0" name="Straight Arrow Connector 19"/>
          <p:cNvCxnSpPr/>
          <p:nvPr/>
        </p:nvCxnSpPr>
        <p:spPr>
          <a:xfrm>
            <a:off x="3885952" y="1916832"/>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1" name="Rectangle 20"/>
          <p:cNvSpPr/>
          <p:nvPr/>
        </p:nvSpPr>
        <p:spPr>
          <a:xfrm>
            <a:off x="10070444" y="2204858"/>
            <a:ext cx="1751910" cy="48580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a:r>
              <a:rPr lang="en-US" altLang="en-US" sz="1500">
                <a:solidFill>
                  <a:schemeClr val="accent2">
                    <a:lumMod val="75000"/>
                  </a:schemeClr>
                </a:solidFill>
              </a:rPr>
              <a:t>Embolic</a:t>
            </a:r>
            <a:endParaRPr lang="en-US" sz="1500">
              <a:solidFill>
                <a:schemeClr val="accent2">
                  <a:lumMod val="75000"/>
                </a:schemeClr>
              </a:solidFill>
            </a:endParaRPr>
          </a:p>
        </p:txBody>
      </p:sp>
      <p:sp>
        <p:nvSpPr>
          <p:cNvPr id="22" name="Rectangle 21"/>
          <p:cNvSpPr/>
          <p:nvPr/>
        </p:nvSpPr>
        <p:spPr>
          <a:xfrm>
            <a:off x="7799031" y="2204859"/>
            <a:ext cx="1751910" cy="48580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a:r>
              <a:rPr lang="en-US" altLang="en-US" sz="1500">
                <a:solidFill>
                  <a:schemeClr val="accent2">
                    <a:lumMod val="75000"/>
                  </a:schemeClr>
                </a:solidFill>
              </a:rPr>
              <a:t>Hemorrhagic</a:t>
            </a:r>
            <a:endParaRPr lang="en-US" sz="1500" b="1" dirty="0">
              <a:solidFill>
                <a:schemeClr val="accent2">
                  <a:lumMod val="75000"/>
                </a:schemeClr>
              </a:solidFill>
            </a:endParaRPr>
          </a:p>
        </p:txBody>
      </p:sp>
      <p:sp>
        <p:nvSpPr>
          <p:cNvPr id="23" name="Rectangle 22"/>
          <p:cNvSpPr/>
          <p:nvPr/>
        </p:nvSpPr>
        <p:spPr>
          <a:xfrm>
            <a:off x="5404514" y="2204860"/>
            <a:ext cx="1751910" cy="48580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a:r>
              <a:rPr lang="en-US" altLang="en-US" sz="1500">
                <a:solidFill>
                  <a:schemeClr val="accent2">
                    <a:lumMod val="75000"/>
                  </a:schemeClr>
                </a:solidFill>
              </a:rPr>
              <a:t>Thrombotic</a:t>
            </a:r>
            <a:endParaRPr lang="en-US" sz="1500" b="1" dirty="0">
              <a:solidFill>
                <a:schemeClr val="accent2">
                  <a:lumMod val="75000"/>
                </a:schemeClr>
              </a:solidFill>
            </a:endParaRPr>
          </a:p>
        </p:txBody>
      </p:sp>
      <p:sp>
        <p:nvSpPr>
          <p:cNvPr id="24" name="Rectangle 23"/>
          <p:cNvSpPr/>
          <p:nvPr/>
        </p:nvSpPr>
        <p:spPr>
          <a:xfrm>
            <a:off x="3009997" y="2204860"/>
            <a:ext cx="1751910" cy="48580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en-US" sz="1600">
                <a:solidFill>
                  <a:schemeClr val="bg1">
                    <a:lumMod val="50000"/>
                  </a:schemeClr>
                </a:solidFill>
              </a:rPr>
              <a:t>Transient ischemic attack</a:t>
            </a:r>
            <a:endParaRPr lang="en-US" sz="1600" dirty="0">
              <a:solidFill>
                <a:schemeClr val="bg1">
                  <a:lumMod val="50000"/>
                </a:schemeClr>
              </a:solidFill>
            </a:endParaRPr>
          </a:p>
        </p:txBody>
      </p:sp>
      <p:sp>
        <p:nvSpPr>
          <p:cNvPr id="25" name="Rectangle 24"/>
          <p:cNvSpPr/>
          <p:nvPr/>
        </p:nvSpPr>
        <p:spPr>
          <a:xfrm>
            <a:off x="609460" y="2204860"/>
            <a:ext cx="1751910" cy="48580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en-US" sz="1500">
                <a:solidFill>
                  <a:schemeClr val="accent2">
                    <a:lumMod val="75000"/>
                  </a:schemeClr>
                </a:solidFill>
              </a:rPr>
              <a:t>Dementia</a:t>
            </a:r>
            <a:endParaRPr lang="en-US" sz="1500">
              <a:solidFill>
                <a:schemeClr val="accent2">
                  <a:lumMod val="75000"/>
                </a:schemeClr>
              </a:solidFill>
            </a:endParaRPr>
          </a:p>
        </p:txBody>
      </p:sp>
      <p:sp>
        <p:nvSpPr>
          <p:cNvPr id="26" name="Rectangle 25"/>
          <p:cNvSpPr/>
          <p:nvPr/>
        </p:nvSpPr>
        <p:spPr>
          <a:xfrm>
            <a:off x="10046414" y="2762661"/>
            <a:ext cx="1751910" cy="217850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171450" lvl="0" indent="-171450">
              <a:buFont typeface="Arial" panose="020B0604020202020204" pitchFamily="34" charset="0"/>
              <a:buChar char="•"/>
            </a:pPr>
            <a:r>
              <a:rPr lang="en-US" altLang="en-US" sz="1100" dirty="0"/>
              <a:t>Stroke due to the formation of a blood clot in a vessel </a:t>
            </a:r>
            <a:r>
              <a:rPr lang="en-US" altLang="en-US" sz="1100" u="sng" dirty="0"/>
              <a:t>away</a:t>
            </a:r>
            <a:r>
              <a:rPr lang="en-US" altLang="en-US" sz="1100" dirty="0"/>
              <a:t> from the brain. </a:t>
            </a:r>
            <a:endParaRPr lang="en-US" altLang="en-US" sz="1100" dirty="0" smtClean="0"/>
          </a:p>
          <a:p>
            <a:pPr marL="171450" indent="-171450">
              <a:buFont typeface="Arial" panose="020B0604020202020204" pitchFamily="34" charset="0"/>
              <a:buChar char="•"/>
            </a:pPr>
            <a:r>
              <a:rPr lang="en-US" altLang="en-US" sz="1100" dirty="0">
                <a:solidFill>
                  <a:srgbClr val="FF0000"/>
                </a:solidFill>
              </a:rPr>
              <a:t>The clot is carried in the bloodstream </a:t>
            </a:r>
            <a:r>
              <a:rPr lang="en-US" altLang="en-US" sz="1100" dirty="0"/>
              <a:t>until it lodges in an artery leading to or in the brain.</a:t>
            </a:r>
            <a:endParaRPr lang="en-US" sz="1100" b="1" dirty="0">
              <a:solidFill>
                <a:schemeClr val="tx1"/>
              </a:solidFill>
            </a:endParaRPr>
          </a:p>
          <a:p>
            <a:pPr marL="171450" indent="-171450">
              <a:buFont typeface="Arial" panose="020B0604020202020204" pitchFamily="34" charset="0"/>
              <a:buChar char="•"/>
            </a:pPr>
            <a:r>
              <a:rPr lang="en-US" altLang="en-US" sz="1100" dirty="0"/>
              <a:t>The thrombotic and hemorrhagic forms are </a:t>
            </a:r>
            <a:r>
              <a:rPr lang="en-US" altLang="en-US" sz="1100" dirty="0" smtClean="0"/>
              <a:t>common</a:t>
            </a:r>
            <a:endParaRPr lang="en-US" sz="1100" b="1" dirty="0">
              <a:solidFill>
                <a:schemeClr val="tx1"/>
              </a:solidFill>
            </a:endParaRPr>
          </a:p>
        </p:txBody>
      </p:sp>
      <p:sp>
        <p:nvSpPr>
          <p:cNvPr id="27" name="Rectangle 26"/>
          <p:cNvSpPr/>
          <p:nvPr/>
        </p:nvSpPr>
        <p:spPr>
          <a:xfrm>
            <a:off x="7789024" y="2762660"/>
            <a:ext cx="1751910" cy="217850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171450" lvl="0" indent="-171450">
              <a:buFont typeface="Arial" panose="020B0604020202020204" pitchFamily="34" charset="0"/>
              <a:buChar char="•"/>
            </a:pPr>
            <a:r>
              <a:rPr lang="en-US" altLang="en-US" sz="1400" dirty="0"/>
              <a:t>Stroke due to bleeding from a ruptured blood vessel, usually a consequence of hypertension. </a:t>
            </a:r>
          </a:p>
        </p:txBody>
      </p:sp>
      <p:sp>
        <p:nvSpPr>
          <p:cNvPr id="28" name="Rectangle 27"/>
          <p:cNvSpPr/>
          <p:nvPr/>
        </p:nvSpPr>
        <p:spPr>
          <a:xfrm>
            <a:off x="5404514" y="2762661"/>
            <a:ext cx="1751910" cy="324036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171450" lvl="0" indent="-171450">
              <a:buFont typeface="Arial" panose="020B0604020202020204" pitchFamily="34" charset="0"/>
              <a:buChar char="•"/>
            </a:pPr>
            <a:r>
              <a:rPr lang="en-US" altLang="en-US" sz="1400" dirty="0"/>
              <a:t>Stroke due to the blockage of an artery leading to or in the brain by a blood clot. </a:t>
            </a:r>
          </a:p>
          <a:p>
            <a:pPr lvl="0"/>
            <a:endParaRPr lang="en-US" altLang="en-US" sz="1400" dirty="0"/>
          </a:p>
        </p:txBody>
      </p:sp>
      <p:sp>
        <p:nvSpPr>
          <p:cNvPr id="29" name="Rectangle 28"/>
          <p:cNvSpPr/>
          <p:nvPr/>
        </p:nvSpPr>
        <p:spPr>
          <a:xfrm>
            <a:off x="3009997" y="2762665"/>
            <a:ext cx="1751910" cy="333063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171450" lvl="0" indent="-171450">
              <a:buFont typeface="Arial" panose="020B0604020202020204" pitchFamily="34" charset="0"/>
              <a:buChar char="•"/>
            </a:pPr>
            <a:r>
              <a:rPr lang="en-US" altLang="en-US" sz="1050" dirty="0">
                <a:solidFill>
                  <a:schemeClr val="bg1">
                    <a:lumMod val="50000"/>
                  </a:schemeClr>
                </a:solidFill>
              </a:rPr>
              <a:t>When blood supply to a part of the brain is temporarily interrupted without producing permanent damage. </a:t>
            </a:r>
          </a:p>
          <a:p>
            <a:pPr marL="171450" lvl="0" indent="-171450">
              <a:buFont typeface="Arial" panose="020B0604020202020204" pitchFamily="34" charset="0"/>
              <a:buChar char="•"/>
            </a:pPr>
            <a:r>
              <a:rPr lang="en-US" altLang="en-US" sz="1050" dirty="0">
                <a:solidFill>
                  <a:schemeClr val="bg1">
                    <a:lumMod val="50000"/>
                  </a:schemeClr>
                </a:solidFill>
              </a:rPr>
              <a:t>Recovery may occurs within 24 hours. </a:t>
            </a:r>
          </a:p>
          <a:p>
            <a:pPr marL="171450" lvl="0" indent="-171450">
              <a:buFont typeface="Arial" panose="020B0604020202020204" pitchFamily="34" charset="0"/>
              <a:buChar char="•"/>
            </a:pPr>
            <a:r>
              <a:rPr lang="en-US" altLang="en-US" sz="1050" dirty="0">
                <a:solidFill>
                  <a:schemeClr val="bg1">
                    <a:lumMod val="50000"/>
                  </a:schemeClr>
                </a:solidFill>
              </a:rPr>
              <a:t>Usually result from small blood clots or clumps from plaques of atheroma which get carried into the blood circulation producing transient blockages. </a:t>
            </a:r>
          </a:p>
          <a:p>
            <a:pPr marL="171450" lvl="0" indent="-171450">
              <a:buFont typeface="Arial" panose="020B0604020202020204" pitchFamily="34" charset="0"/>
              <a:buChar char="•"/>
            </a:pPr>
            <a:r>
              <a:rPr lang="en-US" altLang="en-US" sz="1050" dirty="0">
                <a:solidFill>
                  <a:schemeClr val="bg1">
                    <a:lumMod val="50000"/>
                  </a:schemeClr>
                </a:solidFill>
              </a:rPr>
              <a:t>Occasionally these clots may get carried from the heart or arteries leading to the brain (e.g. carotid arteries), rather than from within the cerebral circulation itself.</a:t>
            </a:r>
          </a:p>
        </p:txBody>
      </p:sp>
      <p:sp>
        <p:nvSpPr>
          <p:cNvPr id="30" name="Rectangle 29"/>
          <p:cNvSpPr/>
          <p:nvPr/>
        </p:nvSpPr>
        <p:spPr>
          <a:xfrm>
            <a:off x="600496" y="2762661"/>
            <a:ext cx="1751910" cy="328439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171450" lvl="0" indent="-171450">
              <a:buFont typeface="Arial" panose="020B0604020202020204" pitchFamily="34" charset="0"/>
              <a:buChar char="•"/>
            </a:pPr>
            <a:r>
              <a:rPr lang="en-US" altLang="en-US" sz="1200" dirty="0"/>
              <a:t>This may result from repeated episodes of small strokes which produce progressive damage to the brain over a period of time. </a:t>
            </a:r>
          </a:p>
          <a:p>
            <a:pPr marL="171450" lvl="0" indent="-171450">
              <a:buFont typeface="Arial" panose="020B0604020202020204" pitchFamily="34" charset="0"/>
              <a:buChar char="•"/>
            </a:pPr>
            <a:r>
              <a:rPr lang="en-US" altLang="en-US" sz="1200" dirty="0"/>
              <a:t>The main clinical feature of dementia is a gradual loss of memory and intellectual capacity. </a:t>
            </a:r>
          </a:p>
          <a:p>
            <a:pPr marL="171450" lvl="0" indent="-171450">
              <a:buFont typeface="Arial" panose="020B0604020202020204" pitchFamily="34" charset="0"/>
              <a:buChar char="•"/>
            </a:pPr>
            <a:r>
              <a:rPr lang="en-US" altLang="en-US" sz="1200" dirty="0"/>
              <a:t>Loss of motor function in the limbs and incontinence can also occur</a:t>
            </a:r>
            <a:r>
              <a:rPr lang="en-US" altLang="en-US" sz="1200" dirty="0" smtClean="0"/>
              <a:t>.</a:t>
            </a:r>
            <a:endParaRPr lang="en-US" altLang="en-US" sz="1200" dirty="0"/>
          </a:p>
        </p:txBody>
      </p:sp>
      <p:pic>
        <p:nvPicPr>
          <p:cNvPr id="31" name="Picture 3" descr="pictureofstro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4771" y="4941168"/>
            <a:ext cx="2244631" cy="1415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32"/>
          <p:cNvSpPr txBox="1"/>
          <p:nvPr/>
        </p:nvSpPr>
        <p:spPr>
          <a:xfrm rot="5400000">
            <a:off x="553327" y="4003937"/>
            <a:ext cx="3883780" cy="285621"/>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200" b="1" dirty="0">
                <a:solidFill>
                  <a:schemeClr val="tx2"/>
                </a:solidFill>
                <a:latin typeface="+mj-lt"/>
                <a:ea typeface="+mj-ea"/>
                <a:cs typeface="+mj-cs"/>
              </a:rPr>
              <a:t>ONLY IN MALES’ SLIDES </a:t>
            </a:r>
          </a:p>
        </p:txBody>
      </p:sp>
      <p:sp>
        <p:nvSpPr>
          <p:cNvPr id="2" name="Rectangle 1"/>
          <p:cNvSpPr/>
          <p:nvPr/>
        </p:nvSpPr>
        <p:spPr>
          <a:xfrm>
            <a:off x="4761907" y="2204857"/>
            <a:ext cx="365949" cy="3883781"/>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vert="vert" rtlCol="0" anchor="ctr"/>
          <a:lstStyle/>
          <a:p>
            <a:pPr algn="ctr"/>
            <a:r>
              <a:rPr lang="en-US" sz="2800" dirty="0" smtClean="0">
                <a:solidFill>
                  <a:schemeClr val="bg1"/>
                </a:solidFill>
              </a:rPr>
              <a:t>Extra</a:t>
            </a:r>
            <a:endParaRPr lang="en-US" sz="2800" dirty="0">
              <a:solidFill>
                <a:schemeClr val="bg1"/>
              </a:solidFill>
            </a:endParaRPr>
          </a:p>
        </p:txBody>
      </p:sp>
    </p:spTree>
    <p:extLst>
      <p:ext uri="{BB962C8B-B14F-4D97-AF65-F5344CB8AC3E}">
        <p14:creationId xmlns:p14="http://schemas.microsoft.com/office/powerpoint/2010/main" val="16462858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Infarction</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25</a:t>
            </a:fld>
            <a:endParaRPr lang="en-US" dirty="0"/>
          </a:p>
        </p:txBody>
      </p:sp>
      <p:sp>
        <p:nvSpPr>
          <p:cNvPr id="5" name="TextBox 8"/>
          <p:cNvSpPr txBox="1"/>
          <p:nvPr/>
        </p:nvSpPr>
        <p:spPr>
          <a:xfrm>
            <a:off x="9550796" y="0"/>
            <a:ext cx="2638029"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pic>
        <p:nvPicPr>
          <p:cNvPr id="19" name="Picture 5" descr="caro_caill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325" y="1215749"/>
            <a:ext cx="2148261" cy="2482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6" descr="infarctus_necro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8053" y="1211422"/>
            <a:ext cx="2254486" cy="2487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 descr="caro_necro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32006" y="1211422"/>
            <a:ext cx="1902901" cy="2487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4" descr="caro_ulcere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460" y="3771339"/>
            <a:ext cx="2149126" cy="2487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 descr="caro_embo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68052" y="3767011"/>
            <a:ext cx="2254487" cy="2491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6" descr="infarctus_semiocclus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32005" y="3767010"/>
            <a:ext cx="1902902" cy="249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p:cNvSpPr txBox="1"/>
          <p:nvPr/>
        </p:nvSpPr>
        <p:spPr>
          <a:xfrm>
            <a:off x="2965741" y="737116"/>
            <a:ext cx="8618435" cy="646331"/>
          </a:xfrm>
          <a:prstGeom prst="rect">
            <a:avLst/>
          </a:prstGeom>
          <a:noFill/>
        </p:spPr>
        <p:txBody>
          <a:bodyPr wrap="square" rtlCol="0">
            <a:spAutoFit/>
          </a:bodyPr>
          <a:lstStyle/>
          <a:p>
            <a:r>
              <a:rPr lang="en-US" sz="1800" dirty="0">
                <a:solidFill>
                  <a:schemeClr val="bg1">
                    <a:lumMod val="50000"/>
                  </a:schemeClr>
                </a:solidFill>
              </a:rPr>
              <a:t>In male slide </a:t>
            </a:r>
            <a:r>
              <a:rPr lang="en-US" sz="1800" dirty="0" smtClean="0">
                <a:solidFill>
                  <a:schemeClr val="bg1">
                    <a:lumMod val="50000"/>
                  </a:schemeClr>
                </a:solidFill>
              </a:rPr>
              <a:t>only </a:t>
            </a:r>
            <a:r>
              <a:rPr lang="en-US" sz="1800" dirty="0">
                <a:solidFill>
                  <a:schemeClr val="bg1">
                    <a:lumMod val="50000"/>
                  </a:schemeClr>
                </a:solidFill>
              </a:rPr>
              <a:t>picture 1 &amp; 2 were </a:t>
            </a:r>
            <a:r>
              <a:rPr lang="en-US" sz="1800" dirty="0" smtClean="0">
                <a:solidFill>
                  <a:schemeClr val="bg1">
                    <a:lumMod val="50000"/>
                  </a:schemeClr>
                </a:solidFill>
              </a:rPr>
              <a:t>there, the rest are extra for more understanding  </a:t>
            </a:r>
            <a:endParaRPr lang="ar-SA" sz="1800" dirty="0">
              <a:solidFill>
                <a:schemeClr val="bg1">
                  <a:lumMod val="50000"/>
                </a:schemeClr>
              </a:solidFill>
            </a:endParaRPr>
          </a:p>
          <a:p>
            <a:r>
              <a:rPr lang="en-US" sz="1800" dirty="0" smtClean="0"/>
              <a:t> </a:t>
            </a:r>
            <a:endParaRPr lang="en-US" sz="1800" dirty="0"/>
          </a:p>
        </p:txBody>
      </p:sp>
      <p:sp>
        <p:nvSpPr>
          <p:cNvPr id="26" name="TextBox 25"/>
          <p:cNvSpPr txBox="1"/>
          <p:nvPr/>
        </p:nvSpPr>
        <p:spPr>
          <a:xfrm>
            <a:off x="2758586" y="1225363"/>
            <a:ext cx="383498" cy="461665"/>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smtClean="0">
                <a:solidFill>
                  <a:schemeClr val="bg2">
                    <a:lumMod val="75000"/>
                  </a:schemeClr>
                </a:solidFill>
              </a:rPr>
              <a:t>1</a:t>
            </a:r>
            <a:endParaRPr lang="en-US" sz="2400" dirty="0">
              <a:solidFill>
                <a:schemeClr val="bg2">
                  <a:lumMod val="75000"/>
                </a:schemeClr>
              </a:solidFill>
            </a:endParaRPr>
          </a:p>
        </p:txBody>
      </p:sp>
      <p:sp>
        <p:nvSpPr>
          <p:cNvPr id="27" name="TextBox 26"/>
          <p:cNvSpPr txBox="1"/>
          <p:nvPr/>
        </p:nvSpPr>
        <p:spPr>
          <a:xfrm>
            <a:off x="4584555" y="1221035"/>
            <a:ext cx="383498" cy="461665"/>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smtClean="0">
                <a:solidFill>
                  <a:schemeClr val="bg2">
                    <a:lumMod val="75000"/>
                  </a:schemeClr>
                </a:solidFill>
              </a:rPr>
              <a:t>2</a:t>
            </a:r>
            <a:endParaRPr lang="en-US" sz="2400" dirty="0">
              <a:solidFill>
                <a:schemeClr val="bg2">
                  <a:lumMod val="75000"/>
                </a:schemeClr>
              </a:solidFill>
            </a:endParaRPr>
          </a:p>
        </p:txBody>
      </p:sp>
      <p:sp>
        <p:nvSpPr>
          <p:cNvPr id="28" name="TextBox 27"/>
          <p:cNvSpPr txBox="1"/>
          <p:nvPr/>
        </p:nvSpPr>
        <p:spPr>
          <a:xfrm>
            <a:off x="9048507" y="1221034"/>
            <a:ext cx="383498" cy="461665"/>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smtClean="0">
                <a:solidFill>
                  <a:schemeClr val="bg2">
                    <a:lumMod val="75000"/>
                  </a:schemeClr>
                </a:solidFill>
              </a:rPr>
              <a:t>3</a:t>
            </a:r>
            <a:endParaRPr lang="en-US" sz="2400" dirty="0">
              <a:solidFill>
                <a:schemeClr val="bg2">
                  <a:lumMod val="75000"/>
                </a:schemeClr>
              </a:solidFill>
            </a:endParaRPr>
          </a:p>
        </p:txBody>
      </p:sp>
      <p:sp>
        <p:nvSpPr>
          <p:cNvPr id="29" name="TextBox 28"/>
          <p:cNvSpPr txBox="1"/>
          <p:nvPr/>
        </p:nvSpPr>
        <p:spPr>
          <a:xfrm>
            <a:off x="2758586" y="3764073"/>
            <a:ext cx="383498" cy="461665"/>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smtClean="0">
                <a:solidFill>
                  <a:schemeClr val="bg2">
                    <a:lumMod val="75000"/>
                  </a:schemeClr>
                </a:solidFill>
              </a:rPr>
              <a:t>4</a:t>
            </a:r>
            <a:endParaRPr lang="en-US" sz="2400" dirty="0">
              <a:solidFill>
                <a:schemeClr val="bg2">
                  <a:lumMod val="75000"/>
                </a:schemeClr>
              </a:solidFill>
            </a:endParaRPr>
          </a:p>
        </p:txBody>
      </p:sp>
      <p:sp>
        <p:nvSpPr>
          <p:cNvPr id="30" name="TextBox 29"/>
          <p:cNvSpPr txBox="1"/>
          <p:nvPr/>
        </p:nvSpPr>
        <p:spPr>
          <a:xfrm>
            <a:off x="4584555" y="3764072"/>
            <a:ext cx="383498" cy="461665"/>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smtClean="0">
                <a:solidFill>
                  <a:schemeClr val="bg2">
                    <a:lumMod val="75000"/>
                  </a:schemeClr>
                </a:solidFill>
              </a:rPr>
              <a:t>5</a:t>
            </a:r>
            <a:endParaRPr lang="en-US" sz="2400" dirty="0">
              <a:solidFill>
                <a:schemeClr val="bg2">
                  <a:lumMod val="75000"/>
                </a:schemeClr>
              </a:solidFill>
            </a:endParaRPr>
          </a:p>
        </p:txBody>
      </p:sp>
      <p:sp>
        <p:nvSpPr>
          <p:cNvPr id="31" name="TextBox 30"/>
          <p:cNvSpPr txBox="1"/>
          <p:nvPr/>
        </p:nvSpPr>
        <p:spPr>
          <a:xfrm>
            <a:off x="9048507" y="3764071"/>
            <a:ext cx="383498" cy="461665"/>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smtClean="0">
                <a:solidFill>
                  <a:schemeClr val="bg2">
                    <a:lumMod val="75000"/>
                  </a:schemeClr>
                </a:solidFill>
              </a:rPr>
              <a:t>6</a:t>
            </a:r>
            <a:endParaRPr lang="en-US" sz="2400" dirty="0">
              <a:solidFill>
                <a:schemeClr val="bg2">
                  <a:lumMod val="75000"/>
                </a:schemeClr>
              </a:solidFill>
            </a:endParaRPr>
          </a:p>
        </p:txBody>
      </p:sp>
    </p:spTree>
    <p:extLst>
      <p:ext uri="{BB962C8B-B14F-4D97-AF65-F5344CB8AC3E}">
        <p14:creationId xmlns:p14="http://schemas.microsoft.com/office/powerpoint/2010/main" val="2047895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Cerebrospinal</a:t>
            </a:r>
            <a:r>
              <a:rPr lang="en-US" sz="3200" spc="-90" dirty="0"/>
              <a:t> </a:t>
            </a:r>
            <a:r>
              <a:rPr lang="en-US" sz="3200" dirty="0"/>
              <a:t>fluid</a:t>
            </a:r>
          </a:p>
        </p:txBody>
      </p:sp>
      <p:sp>
        <p:nvSpPr>
          <p:cNvPr id="3" name="Slide Number Placeholder 2"/>
          <p:cNvSpPr>
            <a:spLocks noGrp="1"/>
          </p:cNvSpPr>
          <p:nvPr>
            <p:ph type="sldNum" sz="quarter" idx="12"/>
          </p:nvPr>
        </p:nvSpPr>
        <p:spPr/>
        <p:txBody>
          <a:bodyPr/>
          <a:lstStyle/>
          <a:p>
            <a:fld id="{4929A69E-7D8F-4515-9605-0315ABD4F316}" type="slidenum">
              <a:rPr lang="en-US" smtClean="0"/>
              <a:t>26</a:t>
            </a:fld>
            <a:endParaRPr lang="en-US" dirty="0"/>
          </a:p>
        </p:txBody>
      </p:sp>
      <p:sp>
        <p:nvSpPr>
          <p:cNvPr id="4" name="Content Placeholder 3"/>
          <p:cNvSpPr>
            <a:spLocks noGrp="1"/>
          </p:cNvSpPr>
          <p:nvPr>
            <p:ph sz="quarter" idx="1"/>
          </p:nvPr>
        </p:nvSpPr>
        <p:spPr>
          <a:xfrm>
            <a:off x="609460" y="1296889"/>
            <a:ext cx="5482366" cy="2348135"/>
          </a:xfrm>
        </p:spPr>
        <p:txBody>
          <a:bodyPr>
            <a:noAutofit/>
          </a:bodyPr>
          <a:lstStyle/>
          <a:p>
            <a:pPr marL="297815" marR="24765" indent="-285750" algn="just"/>
            <a:r>
              <a:rPr lang="en-US" sz="1800" spc="-5" dirty="0" smtClean="0">
                <a:cs typeface="Times New Roman"/>
              </a:rPr>
              <a:t>This </a:t>
            </a:r>
            <a:r>
              <a:rPr lang="en-US" sz="1800" dirty="0">
                <a:cs typeface="Times New Roman"/>
              </a:rPr>
              <a:t>fluid is </a:t>
            </a:r>
            <a:r>
              <a:rPr lang="en-US" sz="1800" spc="-5" dirty="0">
                <a:cs typeface="Times New Roman"/>
              </a:rPr>
              <a:t>present </a:t>
            </a:r>
            <a:r>
              <a:rPr lang="en-US" sz="1800" dirty="0">
                <a:cs typeface="Times New Roman"/>
              </a:rPr>
              <a:t>in </a:t>
            </a:r>
            <a:r>
              <a:rPr lang="en-US" sz="1800" dirty="0" smtClean="0">
                <a:solidFill>
                  <a:srgbClr val="FF0000"/>
                </a:solidFill>
                <a:cs typeface="Times New Roman"/>
              </a:rPr>
              <a:t>the ventricles of </a:t>
            </a:r>
            <a:r>
              <a:rPr lang="en-US" sz="1800" dirty="0">
                <a:solidFill>
                  <a:srgbClr val="FF0000"/>
                </a:solidFill>
                <a:cs typeface="Times New Roman"/>
              </a:rPr>
              <a:t>the brain, cisterna </a:t>
            </a:r>
            <a:r>
              <a:rPr lang="en-US" sz="1800" spc="-5" dirty="0">
                <a:solidFill>
                  <a:srgbClr val="FF0000"/>
                </a:solidFill>
                <a:cs typeface="Times New Roman"/>
              </a:rPr>
              <a:t>around </a:t>
            </a:r>
            <a:r>
              <a:rPr lang="en-US" sz="1800" dirty="0">
                <a:solidFill>
                  <a:srgbClr val="FF0000"/>
                </a:solidFill>
                <a:cs typeface="Times New Roman"/>
              </a:rPr>
              <a:t>brain and  in the subarachnoid space </a:t>
            </a:r>
            <a:r>
              <a:rPr lang="en-US" sz="1800" spc="-5" dirty="0">
                <a:solidFill>
                  <a:srgbClr val="FF0000"/>
                </a:solidFill>
                <a:cs typeface="Times New Roman"/>
              </a:rPr>
              <a:t>around </a:t>
            </a:r>
            <a:r>
              <a:rPr lang="en-US" sz="1800" dirty="0">
                <a:solidFill>
                  <a:srgbClr val="FF0000"/>
                </a:solidFill>
                <a:cs typeface="Times New Roman"/>
              </a:rPr>
              <a:t>both  the brain and the spinal cord</a:t>
            </a:r>
            <a:r>
              <a:rPr lang="en-US" sz="1800" dirty="0">
                <a:cs typeface="Times New Roman"/>
              </a:rPr>
              <a:t>. </a:t>
            </a:r>
            <a:endParaRPr lang="en-US" sz="1800" dirty="0" smtClean="0">
              <a:cs typeface="Times New Roman"/>
            </a:endParaRPr>
          </a:p>
          <a:p>
            <a:pPr marL="297815" marR="24765" indent="-285750" algn="just"/>
            <a:r>
              <a:rPr lang="en-US" sz="1800" dirty="0" smtClean="0">
                <a:cs typeface="Times New Roman"/>
              </a:rPr>
              <a:t>All </a:t>
            </a:r>
            <a:r>
              <a:rPr lang="en-US" sz="1800" dirty="0">
                <a:cs typeface="Times New Roman"/>
              </a:rPr>
              <a:t>these  chambers </a:t>
            </a:r>
            <a:r>
              <a:rPr lang="en-US" sz="1800" spc="-10" dirty="0">
                <a:cs typeface="Times New Roman"/>
              </a:rPr>
              <a:t>are </a:t>
            </a:r>
            <a:r>
              <a:rPr lang="en-US" sz="1800" dirty="0">
                <a:cs typeface="Times New Roman"/>
              </a:rPr>
              <a:t>connected </a:t>
            </a:r>
            <a:r>
              <a:rPr lang="en-US" sz="1800" spc="-5" dirty="0">
                <a:cs typeface="Times New Roman"/>
              </a:rPr>
              <a:t>with </a:t>
            </a:r>
            <a:r>
              <a:rPr lang="en-US" sz="1800" dirty="0">
                <a:cs typeface="Times New Roman"/>
              </a:rPr>
              <a:t>one  </a:t>
            </a:r>
            <a:r>
              <a:rPr lang="en-US" sz="1800" spc="-25" dirty="0">
                <a:cs typeface="Times New Roman"/>
              </a:rPr>
              <a:t>another, </a:t>
            </a:r>
            <a:r>
              <a:rPr lang="en-US" sz="1800" dirty="0">
                <a:cs typeface="Times New Roman"/>
              </a:rPr>
              <a:t>and the </a:t>
            </a:r>
            <a:r>
              <a:rPr lang="en-US" sz="1800" spc="-10" dirty="0">
                <a:cs typeface="Times New Roman"/>
              </a:rPr>
              <a:t>pressure </a:t>
            </a:r>
            <a:r>
              <a:rPr lang="en-US" sz="1800" dirty="0">
                <a:cs typeface="Times New Roman"/>
              </a:rPr>
              <a:t>of the fluid is  maintained</a:t>
            </a:r>
            <a:r>
              <a:rPr lang="en-US" sz="1800" spc="-35" dirty="0">
                <a:cs typeface="Times New Roman"/>
              </a:rPr>
              <a:t> </a:t>
            </a:r>
            <a:r>
              <a:rPr lang="en-US" sz="1800" dirty="0">
                <a:cs typeface="Times New Roman"/>
              </a:rPr>
              <a:t>at</a:t>
            </a:r>
            <a:r>
              <a:rPr lang="en-US" sz="1800" spc="-15" dirty="0">
                <a:cs typeface="Times New Roman"/>
              </a:rPr>
              <a:t> </a:t>
            </a:r>
            <a:r>
              <a:rPr lang="en-US" sz="1800" dirty="0" smtClean="0">
                <a:cs typeface="Times New Roman"/>
              </a:rPr>
              <a:t>a constant</a:t>
            </a:r>
            <a:r>
              <a:rPr lang="en-US" sz="1800" spc="-105" dirty="0" smtClean="0">
                <a:cs typeface="Times New Roman"/>
              </a:rPr>
              <a:t> </a:t>
            </a:r>
            <a:r>
              <a:rPr lang="en-US" sz="1800" spc="-5" dirty="0">
                <a:cs typeface="Times New Roman"/>
              </a:rPr>
              <a:t>level.</a:t>
            </a:r>
            <a:endParaRPr lang="en-US" sz="1800" dirty="0">
              <a:cs typeface="Times New Roman"/>
            </a:endParaRPr>
          </a:p>
          <a:p>
            <a:endParaRPr lang="en-US" sz="3200" dirty="0"/>
          </a:p>
        </p:txBody>
      </p:sp>
      <p:sp>
        <p:nvSpPr>
          <p:cNvPr id="8" name="TextBox 7"/>
          <p:cNvSpPr txBox="1"/>
          <p:nvPr/>
        </p:nvSpPr>
        <p:spPr>
          <a:xfrm>
            <a:off x="9455497" y="-1489"/>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cxnSp>
        <p:nvCxnSpPr>
          <p:cNvPr id="11" name="Straight Connector 10"/>
          <p:cNvCxnSpPr>
            <a:stCxn id="2" idx="2"/>
          </p:cNvCxnSpPr>
          <p:nvPr/>
        </p:nvCxnSpPr>
        <p:spPr>
          <a:xfrm>
            <a:off x="6094432" y="1143000"/>
            <a:ext cx="35994" cy="5213350"/>
          </a:xfrm>
          <a:prstGeom prst="line">
            <a:avLst/>
          </a:prstGeom>
          <a:ln>
            <a:prstDash val="dash"/>
          </a:ln>
        </p:spPr>
        <p:style>
          <a:lnRef idx="1">
            <a:schemeClr val="accent2"/>
          </a:lnRef>
          <a:fillRef idx="0">
            <a:schemeClr val="accent2"/>
          </a:fillRef>
          <a:effectRef idx="0">
            <a:schemeClr val="accent2"/>
          </a:effectRef>
          <a:fontRef idx="minor">
            <a:schemeClr val="tx1"/>
          </a:fontRef>
        </p:style>
      </p:cxnSp>
      <p:sp>
        <p:nvSpPr>
          <p:cNvPr id="17" name="Content Placeholder 3"/>
          <p:cNvSpPr txBox="1">
            <a:spLocks/>
          </p:cNvSpPr>
          <p:nvPr/>
        </p:nvSpPr>
        <p:spPr>
          <a:xfrm>
            <a:off x="6310436" y="1219200"/>
            <a:ext cx="5878388" cy="3937992"/>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298450" indent="-285750" defTabSz="914400">
              <a:buClr>
                <a:schemeClr val="accent2">
                  <a:lumMod val="50000"/>
                </a:schemeClr>
              </a:buClr>
              <a:buSzPct val="93750"/>
              <a:tabLst>
                <a:tab pos="286385" algn="l"/>
                <a:tab pos="287020" algn="l"/>
              </a:tabLst>
            </a:pPr>
            <a:endParaRPr lang="en-US" sz="1800" b="1" spc="-5" dirty="0" smtClean="0">
              <a:solidFill>
                <a:schemeClr val="accent2">
                  <a:lumMod val="75000"/>
                </a:schemeClr>
              </a:solidFill>
              <a:cs typeface="Times New Roman"/>
            </a:endParaRPr>
          </a:p>
        </p:txBody>
      </p:sp>
      <p:sp>
        <p:nvSpPr>
          <p:cNvPr id="18" name="object 6"/>
          <p:cNvSpPr/>
          <p:nvPr/>
        </p:nvSpPr>
        <p:spPr>
          <a:xfrm>
            <a:off x="6262420" y="4296264"/>
            <a:ext cx="5343562" cy="1938040"/>
          </a:xfrm>
          <a:prstGeom prst="rect">
            <a:avLst/>
          </a:prstGeom>
          <a:blipFill>
            <a:blip r:embed="rId2" cstate="print"/>
            <a:stretch>
              <a:fillRect/>
            </a:stretch>
          </a:blipFill>
        </p:spPr>
        <p:txBody>
          <a:bodyPr wrap="square" lIns="0" tIns="0" rIns="0" bIns="0" rtlCol="0"/>
          <a:lstStyle/>
          <a:p>
            <a:endParaRPr/>
          </a:p>
        </p:txBody>
      </p:sp>
      <p:pic>
        <p:nvPicPr>
          <p:cNvPr id="15" name="صورة 14"/>
          <p:cNvPicPr>
            <a:picLocks noChangeAspect="1"/>
          </p:cNvPicPr>
          <p:nvPr/>
        </p:nvPicPr>
        <p:blipFill rotWithShape="1">
          <a:blip r:embed="rId3">
            <a:extLst>
              <a:ext uri="{28A0092B-C50C-407E-A947-70E740481C1C}">
                <a14:useLocalDpi xmlns:a14="http://schemas.microsoft.com/office/drawing/2010/main" val="0"/>
              </a:ext>
            </a:extLst>
          </a:blip>
          <a:srcRect l="52597" t="55609" r="7501" b="6253"/>
          <a:stretch/>
        </p:blipFill>
        <p:spPr>
          <a:xfrm>
            <a:off x="2349996" y="3140968"/>
            <a:ext cx="3488580" cy="3018160"/>
          </a:xfrm>
          <a:prstGeom prst="rect">
            <a:avLst/>
          </a:prstGeom>
        </p:spPr>
      </p:pic>
      <p:sp>
        <p:nvSpPr>
          <p:cNvPr id="19" name="Content Placeholder 3"/>
          <p:cNvSpPr txBox="1">
            <a:spLocks/>
          </p:cNvSpPr>
          <p:nvPr/>
        </p:nvSpPr>
        <p:spPr>
          <a:xfrm>
            <a:off x="6122313" y="1143000"/>
            <a:ext cx="5623776" cy="2348135"/>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298450" indent="-285750" defTabSz="914400">
              <a:lnSpc>
                <a:spcPct val="150000"/>
              </a:lnSpc>
              <a:spcBef>
                <a:spcPts val="0"/>
              </a:spcBef>
              <a:buClr>
                <a:srgbClr val="9FB8CD">
                  <a:lumMod val="50000"/>
                </a:srgbClr>
              </a:buClr>
              <a:buSzPct val="93750"/>
              <a:tabLst>
                <a:tab pos="286385" algn="l"/>
                <a:tab pos="287020" algn="l"/>
              </a:tabLst>
            </a:pPr>
            <a:r>
              <a:rPr lang="en-US" sz="1400" spc="-60" dirty="0">
                <a:solidFill>
                  <a:srgbClr val="9FB8CD">
                    <a:lumMod val="75000"/>
                  </a:srgbClr>
                </a:solidFill>
                <a:cs typeface="Times New Roman"/>
              </a:rPr>
              <a:t>Volume </a:t>
            </a:r>
            <a:r>
              <a:rPr lang="en-US" sz="1400" dirty="0">
                <a:solidFill>
                  <a:srgbClr val="9FB8CD">
                    <a:lumMod val="75000"/>
                  </a:srgbClr>
                </a:solidFill>
                <a:cs typeface="Times New Roman"/>
              </a:rPr>
              <a:t>= </a:t>
            </a:r>
            <a:r>
              <a:rPr lang="en-US" sz="1400" dirty="0">
                <a:solidFill>
                  <a:srgbClr val="FADA7A">
                    <a:lumMod val="75000"/>
                  </a:srgbClr>
                </a:solidFill>
                <a:cs typeface="Times New Roman"/>
              </a:rPr>
              <a:t>150</a:t>
            </a:r>
            <a:r>
              <a:rPr lang="en-US" sz="1400" spc="-20" dirty="0">
                <a:solidFill>
                  <a:srgbClr val="FADA7A">
                    <a:lumMod val="75000"/>
                  </a:srgbClr>
                </a:solidFill>
                <a:cs typeface="Times New Roman"/>
              </a:rPr>
              <a:t> </a:t>
            </a:r>
            <a:r>
              <a:rPr lang="en-US" sz="1400" spc="-20" dirty="0" smtClean="0">
                <a:solidFill>
                  <a:srgbClr val="FADA7A">
                    <a:lumMod val="75000"/>
                  </a:srgbClr>
                </a:solidFill>
                <a:cs typeface="Times New Roman"/>
              </a:rPr>
              <a:t>ml.</a:t>
            </a:r>
            <a:endParaRPr lang="en-US" sz="1400" dirty="0">
              <a:solidFill>
                <a:srgbClr val="FADA7A">
                  <a:lumMod val="75000"/>
                </a:srgbClr>
              </a:solidFill>
              <a:cs typeface="Times New Roman"/>
            </a:endParaRPr>
          </a:p>
          <a:p>
            <a:pPr marL="298450" indent="-285750" defTabSz="914400">
              <a:lnSpc>
                <a:spcPct val="150000"/>
              </a:lnSpc>
              <a:spcBef>
                <a:spcPts val="0"/>
              </a:spcBef>
              <a:buClr>
                <a:srgbClr val="9FB8CD">
                  <a:lumMod val="50000"/>
                </a:srgbClr>
              </a:buClr>
              <a:buSzPct val="93750"/>
              <a:tabLst>
                <a:tab pos="286385" algn="l"/>
                <a:tab pos="287020" algn="l"/>
                <a:tab pos="4137025" algn="l"/>
              </a:tabLst>
            </a:pPr>
            <a:r>
              <a:rPr lang="en-US" sz="1400" dirty="0">
                <a:solidFill>
                  <a:srgbClr val="9FB8CD">
                    <a:lumMod val="75000"/>
                  </a:srgbClr>
                </a:solidFill>
                <a:cs typeface="Times New Roman"/>
              </a:rPr>
              <a:t>Rate of </a:t>
            </a:r>
            <a:r>
              <a:rPr lang="en-US" sz="1400" dirty="0" smtClean="0">
                <a:solidFill>
                  <a:srgbClr val="9FB8CD">
                    <a:lumMod val="75000"/>
                  </a:srgbClr>
                </a:solidFill>
                <a:cs typeface="Times New Roman"/>
              </a:rPr>
              <a:t>production=</a:t>
            </a:r>
            <a:r>
              <a:rPr lang="en-US" sz="1400" spc="-40" dirty="0" smtClean="0">
                <a:solidFill>
                  <a:srgbClr val="9FB8CD">
                    <a:lumMod val="75000"/>
                  </a:srgbClr>
                </a:solidFill>
                <a:cs typeface="Times New Roman"/>
              </a:rPr>
              <a:t> </a:t>
            </a:r>
            <a:r>
              <a:rPr lang="en-US" sz="1400" dirty="0">
                <a:solidFill>
                  <a:srgbClr val="FADA7A">
                    <a:lumMod val="75000"/>
                  </a:srgbClr>
                </a:solidFill>
                <a:cs typeface="Times New Roman"/>
              </a:rPr>
              <a:t>500 ml/d</a:t>
            </a:r>
            <a:r>
              <a:rPr lang="en-US" sz="1400" spc="-5" dirty="0">
                <a:solidFill>
                  <a:srgbClr val="9FB8CD">
                    <a:lumMod val="75000"/>
                  </a:srgbClr>
                </a:solidFill>
                <a:cs typeface="Times New Roman"/>
              </a:rPr>
              <a:t>	</a:t>
            </a:r>
            <a:r>
              <a:rPr lang="en-US" sz="1400" dirty="0">
                <a:solidFill>
                  <a:srgbClr val="9FB8CD">
                    <a:lumMod val="75000"/>
                  </a:srgbClr>
                </a:solidFill>
                <a:cs typeface="Times New Roman"/>
              </a:rPr>
              <a:t>.</a:t>
            </a:r>
          </a:p>
          <a:p>
            <a:pPr marL="298450" indent="-285750" defTabSz="914400">
              <a:lnSpc>
                <a:spcPct val="150000"/>
              </a:lnSpc>
              <a:spcBef>
                <a:spcPts val="0"/>
              </a:spcBef>
              <a:buClr>
                <a:srgbClr val="9FB8CD">
                  <a:lumMod val="50000"/>
                </a:srgbClr>
              </a:buClr>
              <a:buSzPct val="93750"/>
              <a:tabLst>
                <a:tab pos="286385" algn="l"/>
                <a:tab pos="287020" algn="l"/>
              </a:tabLst>
            </a:pPr>
            <a:r>
              <a:rPr lang="en-US" sz="1400" spc="-5" dirty="0">
                <a:solidFill>
                  <a:srgbClr val="9FB8CD">
                    <a:lumMod val="75000"/>
                  </a:srgbClr>
                </a:solidFill>
                <a:cs typeface="Times New Roman"/>
              </a:rPr>
              <a:t>Lumbar CSF </a:t>
            </a:r>
            <a:r>
              <a:rPr lang="en-US" sz="1400" dirty="0" smtClean="0">
                <a:solidFill>
                  <a:srgbClr val="9FB8CD">
                    <a:lumMod val="75000"/>
                  </a:srgbClr>
                </a:solidFill>
                <a:cs typeface="Times New Roman"/>
              </a:rPr>
              <a:t>pressure= </a:t>
            </a:r>
            <a:r>
              <a:rPr lang="en-US" sz="1400" dirty="0">
                <a:solidFill>
                  <a:srgbClr val="FADA7A">
                    <a:lumMod val="75000"/>
                  </a:srgbClr>
                </a:solidFill>
                <a:cs typeface="Times New Roman"/>
              </a:rPr>
              <a:t>70-180 mm </a:t>
            </a:r>
            <a:r>
              <a:rPr lang="en-US" sz="1400" dirty="0" smtClean="0">
                <a:solidFill>
                  <a:srgbClr val="FADA7A">
                    <a:lumMod val="75000"/>
                  </a:srgbClr>
                </a:solidFill>
                <a:cs typeface="Times New Roman"/>
              </a:rPr>
              <a:t>hg.</a:t>
            </a:r>
          </a:p>
          <a:p>
            <a:pPr marL="12700" indent="0" defTabSz="914400">
              <a:lnSpc>
                <a:spcPct val="150000"/>
              </a:lnSpc>
              <a:spcBef>
                <a:spcPts val="0"/>
              </a:spcBef>
              <a:buClr>
                <a:srgbClr val="9FB8CD">
                  <a:lumMod val="50000"/>
                </a:srgbClr>
              </a:buClr>
              <a:buSzPct val="93750"/>
              <a:buNone/>
              <a:tabLst>
                <a:tab pos="286385" algn="l"/>
                <a:tab pos="287020" algn="l"/>
              </a:tabLst>
            </a:pPr>
            <a:r>
              <a:rPr lang="en-US" sz="1400" dirty="0">
                <a:solidFill>
                  <a:srgbClr val="00B050"/>
                </a:solidFill>
              </a:rPr>
              <a:t>The lumber pressure of CSF </a:t>
            </a:r>
            <a:r>
              <a:rPr lang="en-US" sz="1400" dirty="0" smtClean="0">
                <a:solidFill>
                  <a:srgbClr val="00B050"/>
                </a:solidFill>
              </a:rPr>
              <a:t>means: </a:t>
            </a:r>
            <a:r>
              <a:rPr lang="en-US" sz="1400" dirty="0">
                <a:solidFill>
                  <a:srgbClr val="00B050"/>
                </a:solidFill>
              </a:rPr>
              <a:t>we will measure the pressure of CSF from the lumber </a:t>
            </a:r>
            <a:r>
              <a:rPr lang="en-US" sz="1400" dirty="0" smtClean="0">
                <a:solidFill>
                  <a:srgbClr val="00B050"/>
                </a:solidFill>
              </a:rPr>
              <a:t>region.</a:t>
            </a:r>
            <a:endParaRPr lang="en-US" sz="1400" dirty="0">
              <a:solidFill>
                <a:srgbClr val="00B050"/>
              </a:solidFill>
              <a:cs typeface="Times New Roman"/>
            </a:endParaRPr>
          </a:p>
          <a:p>
            <a:pPr marL="298450" marR="484505" indent="-285750" defTabSz="914400">
              <a:lnSpc>
                <a:spcPct val="150000"/>
              </a:lnSpc>
              <a:spcBef>
                <a:spcPts val="560"/>
              </a:spcBef>
              <a:buClr>
                <a:srgbClr val="9FB8CD">
                  <a:lumMod val="50000"/>
                </a:srgbClr>
              </a:buClr>
              <a:buSzPct val="93750"/>
              <a:tabLst>
                <a:tab pos="286385" algn="l"/>
                <a:tab pos="287020" algn="l"/>
                <a:tab pos="2759075" algn="l"/>
              </a:tabLst>
            </a:pPr>
            <a:r>
              <a:rPr lang="en-US" sz="1400" dirty="0">
                <a:solidFill>
                  <a:srgbClr val="9FB8CD">
                    <a:lumMod val="75000"/>
                  </a:srgbClr>
                </a:solidFill>
                <a:cs typeface="Times New Roman"/>
              </a:rPr>
              <a:t>Absorption</a:t>
            </a:r>
            <a:r>
              <a:rPr lang="en-US" sz="1400" spc="-10" dirty="0">
                <a:solidFill>
                  <a:srgbClr val="9FB8CD">
                    <a:lumMod val="75000"/>
                  </a:srgbClr>
                </a:solidFill>
                <a:cs typeface="Times New Roman"/>
              </a:rPr>
              <a:t> </a:t>
            </a:r>
            <a:r>
              <a:rPr lang="en-US" sz="1400" dirty="0">
                <a:solidFill>
                  <a:srgbClr val="9FB8CD">
                    <a:lumMod val="75000"/>
                  </a:srgbClr>
                </a:solidFill>
                <a:cs typeface="Times New Roman"/>
              </a:rPr>
              <a:t>of </a:t>
            </a:r>
            <a:r>
              <a:rPr lang="en-US" sz="1400" spc="-5" dirty="0">
                <a:solidFill>
                  <a:srgbClr val="9FB8CD">
                    <a:lumMod val="75000"/>
                  </a:srgbClr>
                </a:solidFill>
                <a:cs typeface="Times New Roman"/>
              </a:rPr>
              <a:t>CSF is</a:t>
            </a:r>
            <a:r>
              <a:rPr lang="en-US" sz="1400" spc="-45" dirty="0">
                <a:solidFill>
                  <a:srgbClr val="9FB8CD">
                    <a:lumMod val="75000"/>
                  </a:srgbClr>
                </a:solidFill>
                <a:cs typeface="Times New Roman"/>
              </a:rPr>
              <a:t> </a:t>
            </a:r>
            <a:r>
              <a:rPr lang="en-US" sz="1400" dirty="0">
                <a:solidFill>
                  <a:srgbClr val="9FB8CD">
                    <a:lumMod val="75000"/>
                  </a:srgbClr>
                </a:solidFill>
                <a:cs typeface="Times New Roman"/>
              </a:rPr>
              <a:t>proportionate</a:t>
            </a:r>
            <a:r>
              <a:rPr lang="en-US" sz="1400" spc="-85" dirty="0">
                <a:solidFill>
                  <a:srgbClr val="9FB8CD">
                    <a:lumMod val="75000"/>
                  </a:srgbClr>
                </a:solidFill>
                <a:cs typeface="Times New Roman"/>
              </a:rPr>
              <a:t> </a:t>
            </a:r>
            <a:r>
              <a:rPr lang="en-US" sz="1400" dirty="0">
                <a:solidFill>
                  <a:srgbClr val="9FB8CD">
                    <a:lumMod val="75000"/>
                  </a:srgbClr>
                </a:solidFill>
                <a:cs typeface="Times New Roman"/>
              </a:rPr>
              <a:t>to  </a:t>
            </a:r>
            <a:r>
              <a:rPr lang="en-US" sz="1400" spc="-5" dirty="0">
                <a:solidFill>
                  <a:srgbClr val="9FB8CD">
                    <a:lumMod val="75000"/>
                  </a:srgbClr>
                </a:solidFill>
                <a:cs typeface="Times New Roman"/>
              </a:rPr>
              <a:t>CSF</a:t>
            </a:r>
            <a:r>
              <a:rPr lang="en-US" sz="1400" spc="-85" dirty="0">
                <a:solidFill>
                  <a:srgbClr val="9FB8CD">
                    <a:lumMod val="75000"/>
                  </a:srgbClr>
                </a:solidFill>
                <a:cs typeface="Times New Roman"/>
              </a:rPr>
              <a:t> </a:t>
            </a:r>
            <a:r>
              <a:rPr lang="en-US" sz="1400" dirty="0" smtClean="0">
                <a:solidFill>
                  <a:srgbClr val="9FB8CD">
                    <a:lumMod val="75000"/>
                  </a:srgbClr>
                </a:solidFill>
                <a:cs typeface="Times New Roman"/>
              </a:rPr>
              <a:t>pressure.</a:t>
            </a:r>
            <a:endParaRPr lang="en-US" sz="1400" dirty="0">
              <a:solidFill>
                <a:srgbClr val="9FB8CD">
                  <a:lumMod val="75000"/>
                </a:srgbClr>
              </a:solidFill>
              <a:cs typeface="Times New Roman"/>
            </a:endParaRPr>
          </a:p>
          <a:p>
            <a:pPr marL="298450" indent="-285750" defTabSz="914400">
              <a:lnSpc>
                <a:spcPct val="150000"/>
              </a:lnSpc>
              <a:spcBef>
                <a:spcPts val="20"/>
              </a:spcBef>
              <a:buClr>
                <a:srgbClr val="9FB8CD">
                  <a:lumMod val="50000"/>
                </a:srgbClr>
              </a:buClr>
              <a:buSzPct val="93750"/>
              <a:tabLst>
                <a:tab pos="286385" algn="l"/>
                <a:tab pos="287020" algn="l"/>
              </a:tabLst>
            </a:pPr>
            <a:r>
              <a:rPr lang="en-US" sz="1400" spc="-5" dirty="0">
                <a:solidFill>
                  <a:srgbClr val="9FB8CD">
                    <a:lumMod val="75000"/>
                  </a:srgbClr>
                </a:solidFill>
                <a:cs typeface="Times New Roman"/>
              </a:rPr>
              <a:t>At </a:t>
            </a:r>
            <a:r>
              <a:rPr lang="en-US" sz="1400" dirty="0">
                <a:solidFill>
                  <a:srgbClr val="9FB8CD">
                    <a:lumMod val="75000"/>
                  </a:srgbClr>
                </a:solidFill>
                <a:cs typeface="Times New Roman"/>
              </a:rPr>
              <a:t>pressure of </a:t>
            </a:r>
            <a:r>
              <a:rPr lang="en-US" sz="1400" dirty="0">
                <a:solidFill>
                  <a:srgbClr val="FADA7A">
                    <a:lumMod val="75000"/>
                  </a:srgbClr>
                </a:solidFill>
                <a:cs typeface="Times New Roman"/>
              </a:rPr>
              <a:t>112 mm (normal average):  </a:t>
            </a:r>
            <a:r>
              <a:rPr lang="en-US" sz="1400" dirty="0">
                <a:solidFill>
                  <a:srgbClr val="9FB8CD">
                    <a:lumMod val="75000"/>
                  </a:srgbClr>
                </a:solidFill>
                <a:cs typeface="Times New Roman"/>
              </a:rPr>
              <a:t>filtration and absorption are</a:t>
            </a:r>
            <a:r>
              <a:rPr lang="en-US" sz="1400" spc="-160" dirty="0">
                <a:solidFill>
                  <a:srgbClr val="9FB8CD">
                    <a:lumMod val="75000"/>
                  </a:srgbClr>
                </a:solidFill>
                <a:cs typeface="Times New Roman"/>
              </a:rPr>
              <a:t> </a:t>
            </a:r>
            <a:r>
              <a:rPr lang="en-US" sz="1400" dirty="0">
                <a:solidFill>
                  <a:srgbClr val="9FB8CD">
                    <a:lumMod val="75000"/>
                  </a:srgbClr>
                </a:solidFill>
                <a:cs typeface="Times New Roman"/>
              </a:rPr>
              <a:t>equal.</a:t>
            </a:r>
          </a:p>
          <a:p>
            <a:pPr marL="298450" marR="5080" indent="-285750" defTabSz="914400">
              <a:lnSpc>
                <a:spcPct val="150000"/>
              </a:lnSpc>
              <a:spcBef>
                <a:spcPts val="560"/>
              </a:spcBef>
              <a:buClr>
                <a:srgbClr val="9FB8CD">
                  <a:lumMod val="50000"/>
                </a:srgbClr>
              </a:buClr>
              <a:buSzPct val="93750"/>
              <a:tabLst>
                <a:tab pos="286385" algn="l"/>
                <a:tab pos="287020" algn="l"/>
              </a:tabLst>
            </a:pPr>
            <a:r>
              <a:rPr lang="en-US" sz="1400" dirty="0">
                <a:solidFill>
                  <a:srgbClr val="9FB8CD">
                    <a:lumMod val="75000"/>
                  </a:srgbClr>
                </a:solidFill>
                <a:cs typeface="Times New Roman"/>
              </a:rPr>
              <a:t>Below pressure of</a:t>
            </a:r>
            <a:r>
              <a:rPr lang="en-US" sz="1400" b="1" dirty="0">
                <a:solidFill>
                  <a:srgbClr val="9FB8CD">
                    <a:lumMod val="75000"/>
                  </a:srgbClr>
                </a:solidFill>
                <a:cs typeface="Times New Roman"/>
              </a:rPr>
              <a:t> </a:t>
            </a:r>
            <a:r>
              <a:rPr lang="en-US" sz="1400" dirty="0">
                <a:solidFill>
                  <a:srgbClr val="FADA7A">
                    <a:lumMod val="75000"/>
                  </a:srgbClr>
                </a:solidFill>
                <a:cs typeface="Times New Roman"/>
              </a:rPr>
              <a:t>68</a:t>
            </a:r>
            <a:r>
              <a:rPr lang="en-US" sz="1400" b="1" dirty="0">
                <a:solidFill>
                  <a:srgbClr val="FADA7A">
                    <a:lumMod val="75000"/>
                  </a:srgbClr>
                </a:solidFill>
                <a:cs typeface="Times New Roman"/>
              </a:rPr>
              <a:t> </a:t>
            </a:r>
            <a:r>
              <a:rPr lang="en-US" sz="1400" spc="-10" dirty="0">
                <a:solidFill>
                  <a:srgbClr val="FADA7A">
                    <a:lumMod val="75000"/>
                  </a:srgbClr>
                </a:solidFill>
                <a:cs typeface="Times New Roman"/>
              </a:rPr>
              <a:t>mm </a:t>
            </a:r>
            <a:r>
              <a:rPr lang="en-US" sz="1400" spc="-55" dirty="0">
                <a:solidFill>
                  <a:srgbClr val="9FB8CD">
                    <a:lumMod val="75000"/>
                  </a:srgbClr>
                </a:solidFill>
                <a:cs typeface="Times New Roman"/>
              </a:rPr>
              <a:t>CSF,  </a:t>
            </a:r>
            <a:r>
              <a:rPr lang="en-US" sz="1400" dirty="0">
                <a:solidFill>
                  <a:srgbClr val="9FB8CD">
                    <a:lumMod val="75000"/>
                  </a:srgbClr>
                </a:solidFill>
                <a:cs typeface="Times New Roman"/>
              </a:rPr>
              <a:t>absorption stops.</a:t>
            </a:r>
            <a:endParaRPr lang="en-US" sz="1400" b="1" spc="-5" dirty="0">
              <a:solidFill>
                <a:srgbClr val="9FB8CD">
                  <a:lumMod val="75000"/>
                </a:srgbClr>
              </a:solidFill>
              <a:cs typeface="Times New Roman"/>
            </a:endParaRPr>
          </a:p>
          <a:p>
            <a:pPr defTabSz="914400">
              <a:lnSpc>
                <a:spcPct val="150000"/>
              </a:lnSpc>
            </a:pPr>
            <a:endParaRPr lang="en-US" sz="1400" dirty="0"/>
          </a:p>
        </p:txBody>
      </p:sp>
    </p:spTree>
    <p:extLst>
      <p:ext uri="{BB962C8B-B14F-4D97-AF65-F5344CB8AC3E}">
        <p14:creationId xmlns:p14="http://schemas.microsoft.com/office/powerpoint/2010/main" val="16210444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bg1">
                    <a:lumMod val="50000"/>
                  </a:schemeClr>
                </a:solidFill>
              </a:rPr>
              <a:t>Cerebral microcirculation</a:t>
            </a:r>
            <a:endParaRPr lang="en-US" sz="3200" dirty="0">
              <a:solidFill>
                <a:schemeClr val="bg1">
                  <a:lumMod val="50000"/>
                </a:schemeClr>
              </a:solidFill>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27</a:t>
            </a:fld>
            <a:endParaRPr lang="en-US" dirty="0"/>
          </a:p>
        </p:txBody>
      </p:sp>
      <p:sp>
        <p:nvSpPr>
          <p:cNvPr id="4" name="Content Placeholder 3"/>
          <p:cNvSpPr>
            <a:spLocks noGrp="1"/>
          </p:cNvSpPr>
          <p:nvPr>
            <p:ph sz="quarter" idx="1"/>
          </p:nvPr>
        </p:nvSpPr>
        <p:spPr/>
        <p:txBody>
          <a:bodyPr>
            <a:normAutofit/>
          </a:bodyPr>
          <a:lstStyle/>
          <a:p>
            <a:r>
              <a:rPr lang="en-US" sz="1600" dirty="0">
                <a:solidFill>
                  <a:schemeClr val="bg1">
                    <a:lumMod val="50000"/>
                  </a:schemeClr>
                </a:solidFill>
                <a:cs typeface="Times New Roman"/>
              </a:rPr>
              <a:t>The </a:t>
            </a:r>
            <a:r>
              <a:rPr lang="en-US" sz="1600" spc="-5" dirty="0">
                <a:solidFill>
                  <a:schemeClr val="bg1">
                    <a:lumMod val="50000"/>
                  </a:schemeClr>
                </a:solidFill>
                <a:cs typeface="Times New Roman"/>
              </a:rPr>
              <a:t>metabolic </a:t>
            </a:r>
            <a:r>
              <a:rPr lang="en-US" sz="1600" dirty="0">
                <a:solidFill>
                  <a:schemeClr val="bg1">
                    <a:lumMod val="50000"/>
                  </a:schemeClr>
                </a:solidFill>
                <a:cs typeface="Times New Roman"/>
              </a:rPr>
              <a:t>rate of the </a:t>
            </a:r>
            <a:r>
              <a:rPr lang="en-US" sz="1600" spc="-5" dirty="0">
                <a:solidFill>
                  <a:schemeClr val="bg1">
                    <a:lumMod val="50000"/>
                  </a:schemeClr>
                </a:solidFill>
                <a:cs typeface="Times New Roman"/>
              </a:rPr>
              <a:t>brain gray matter </a:t>
            </a:r>
            <a:r>
              <a:rPr lang="en-US" sz="1600" dirty="0">
                <a:solidFill>
                  <a:schemeClr val="bg1">
                    <a:lumMod val="50000"/>
                  </a:schemeClr>
                </a:solidFill>
                <a:cs typeface="Times New Roman"/>
              </a:rPr>
              <a:t>where the </a:t>
            </a:r>
            <a:r>
              <a:rPr lang="en-US" sz="1600" spc="-5" dirty="0">
                <a:solidFill>
                  <a:schemeClr val="bg1">
                    <a:lumMod val="50000"/>
                  </a:schemeClr>
                </a:solidFill>
                <a:cs typeface="Times New Roman"/>
              </a:rPr>
              <a:t>neuronal  </a:t>
            </a:r>
            <a:r>
              <a:rPr lang="en-US" sz="1600" dirty="0">
                <a:solidFill>
                  <a:schemeClr val="bg1">
                    <a:lumMod val="50000"/>
                  </a:schemeClr>
                </a:solidFill>
                <a:cs typeface="Times New Roman"/>
              </a:rPr>
              <a:t>cell bodies lie </a:t>
            </a:r>
            <a:r>
              <a:rPr lang="en-US" sz="1600" spc="-5" dirty="0">
                <a:solidFill>
                  <a:schemeClr val="bg1">
                    <a:lumMod val="50000"/>
                  </a:schemeClr>
                </a:solidFill>
                <a:cs typeface="Times New Roman"/>
              </a:rPr>
              <a:t>is </a:t>
            </a:r>
            <a:r>
              <a:rPr lang="en-US" sz="1600" dirty="0">
                <a:solidFill>
                  <a:schemeClr val="bg1">
                    <a:lumMod val="50000"/>
                  </a:schemeClr>
                </a:solidFill>
                <a:cs typeface="Times New Roman"/>
              </a:rPr>
              <a:t>about four </a:t>
            </a:r>
            <a:r>
              <a:rPr lang="en-US" sz="1600" spc="-5" dirty="0">
                <a:solidFill>
                  <a:schemeClr val="bg1">
                    <a:lumMod val="50000"/>
                  </a:schemeClr>
                </a:solidFill>
                <a:cs typeface="Times New Roman"/>
              </a:rPr>
              <a:t>times </a:t>
            </a:r>
            <a:r>
              <a:rPr lang="en-US" sz="1600" dirty="0">
                <a:solidFill>
                  <a:schemeClr val="bg1">
                    <a:lumMod val="50000"/>
                  </a:schemeClr>
                </a:solidFill>
                <a:cs typeface="Times New Roman"/>
              </a:rPr>
              <a:t>as </a:t>
            </a:r>
            <a:r>
              <a:rPr lang="en-US" sz="1600" spc="-5" dirty="0">
                <a:solidFill>
                  <a:schemeClr val="bg1">
                    <a:lumMod val="50000"/>
                  </a:schemeClr>
                </a:solidFill>
                <a:cs typeface="Times New Roman"/>
              </a:rPr>
              <a:t>great </a:t>
            </a:r>
            <a:r>
              <a:rPr lang="en-US" sz="1600" dirty="0">
                <a:solidFill>
                  <a:schemeClr val="bg1">
                    <a:lumMod val="50000"/>
                  </a:schemeClr>
                </a:solidFill>
                <a:cs typeface="Times New Roman"/>
              </a:rPr>
              <a:t>as that of </a:t>
            </a:r>
            <a:r>
              <a:rPr lang="en-US" sz="1600" spc="-5" dirty="0">
                <a:solidFill>
                  <a:schemeClr val="bg1">
                    <a:lumMod val="50000"/>
                  </a:schemeClr>
                </a:solidFill>
                <a:cs typeface="Times New Roman"/>
              </a:rPr>
              <a:t>white </a:t>
            </a:r>
            <a:r>
              <a:rPr lang="en-US" sz="1600" dirty="0">
                <a:solidFill>
                  <a:schemeClr val="bg1">
                    <a:lumMod val="50000"/>
                  </a:schemeClr>
                </a:solidFill>
                <a:cs typeface="Times New Roman"/>
              </a:rPr>
              <a:t>matter;  </a:t>
            </a:r>
            <a:r>
              <a:rPr lang="en-US" sz="1600" spc="-5" dirty="0">
                <a:solidFill>
                  <a:schemeClr val="bg1">
                    <a:lumMod val="50000"/>
                  </a:schemeClr>
                </a:solidFill>
                <a:cs typeface="Times New Roman"/>
              </a:rPr>
              <a:t>so, </a:t>
            </a:r>
            <a:r>
              <a:rPr lang="en-US" sz="1600" dirty="0">
                <a:solidFill>
                  <a:schemeClr val="bg1">
                    <a:lumMod val="50000"/>
                  </a:schemeClr>
                </a:solidFill>
                <a:cs typeface="Times New Roman"/>
              </a:rPr>
              <a:t>the </a:t>
            </a:r>
            <a:r>
              <a:rPr lang="en-US" sz="1600" spc="-5" dirty="0">
                <a:solidFill>
                  <a:schemeClr val="bg1">
                    <a:lumMod val="50000"/>
                  </a:schemeClr>
                </a:solidFill>
                <a:cs typeface="Times New Roman"/>
              </a:rPr>
              <a:t>number </a:t>
            </a:r>
            <a:r>
              <a:rPr lang="en-US" sz="1600" dirty="0">
                <a:solidFill>
                  <a:schemeClr val="bg1">
                    <a:lumMod val="50000"/>
                  </a:schemeClr>
                </a:solidFill>
                <a:cs typeface="Times New Roman"/>
              </a:rPr>
              <a:t>of </a:t>
            </a:r>
            <a:r>
              <a:rPr lang="en-US" sz="1600" spc="-5" dirty="0">
                <a:solidFill>
                  <a:schemeClr val="bg1">
                    <a:lumMod val="50000"/>
                  </a:schemeClr>
                </a:solidFill>
                <a:cs typeface="Times New Roman"/>
              </a:rPr>
              <a:t>capillaries and rate </a:t>
            </a:r>
            <a:r>
              <a:rPr lang="en-US" sz="1600" dirty="0">
                <a:solidFill>
                  <a:schemeClr val="bg1">
                    <a:lumMod val="50000"/>
                  </a:schemeClr>
                </a:solidFill>
                <a:cs typeface="Times New Roman"/>
              </a:rPr>
              <a:t>of blood flow are </a:t>
            </a:r>
            <a:r>
              <a:rPr lang="en-US" sz="1600" spc="-5" dirty="0">
                <a:solidFill>
                  <a:schemeClr val="bg1">
                    <a:lumMod val="50000"/>
                  </a:schemeClr>
                </a:solidFill>
                <a:cs typeface="Times New Roman"/>
              </a:rPr>
              <a:t>also about  </a:t>
            </a:r>
            <a:r>
              <a:rPr lang="en-US" sz="1600" dirty="0">
                <a:solidFill>
                  <a:schemeClr val="bg1">
                    <a:lumMod val="50000"/>
                  </a:schemeClr>
                </a:solidFill>
                <a:cs typeface="Times New Roman"/>
              </a:rPr>
              <a:t>four </a:t>
            </a:r>
            <a:r>
              <a:rPr lang="en-US" sz="1600" spc="-5" dirty="0">
                <a:solidFill>
                  <a:schemeClr val="bg1">
                    <a:lumMod val="50000"/>
                  </a:schemeClr>
                </a:solidFill>
                <a:cs typeface="Times New Roman"/>
              </a:rPr>
              <a:t>times </a:t>
            </a:r>
            <a:r>
              <a:rPr lang="en-US" sz="1600" dirty="0">
                <a:solidFill>
                  <a:schemeClr val="bg1">
                    <a:lumMod val="50000"/>
                  </a:schemeClr>
                </a:solidFill>
                <a:cs typeface="Times New Roman"/>
              </a:rPr>
              <a:t>as great in the gray</a:t>
            </a:r>
            <a:r>
              <a:rPr lang="en-US" sz="1600" spc="-85" dirty="0">
                <a:solidFill>
                  <a:schemeClr val="bg1">
                    <a:lumMod val="50000"/>
                  </a:schemeClr>
                </a:solidFill>
                <a:cs typeface="Times New Roman"/>
              </a:rPr>
              <a:t> </a:t>
            </a:r>
            <a:r>
              <a:rPr lang="en-US" sz="1600" spc="-15" dirty="0">
                <a:solidFill>
                  <a:schemeClr val="bg1">
                    <a:lumMod val="50000"/>
                  </a:schemeClr>
                </a:solidFill>
                <a:cs typeface="Times New Roman"/>
              </a:rPr>
              <a:t>matter.</a:t>
            </a:r>
            <a:endParaRPr lang="en-US" sz="1600" dirty="0">
              <a:solidFill>
                <a:schemeClr val="bg1">
                  <a:lumMod val="50000"/>
                </a:schemeClr>
              </a:solidFill>
              <a:cs typeface="Times New Roman"/>
            </a:endParaRPr>
          </a:p>
          <a:p>
            <a:endParaRPr lang="en-US" sz="1600" dirty="0" smtClean="0">
              <a:solidFill>
                <a:schemeClr val="bg1">
                  <a:lumMod val="50000"/>
                </a:schemeClr>
              </a:solidFill>
            </a:endParaRPr>
          </a:p>
          <a:p>
            <a:pPr marL="12700" marR="5080" algn="just">
              <a:lnSpc>
                <a:spcPct val="102000"/>
              </a:lnSpc>
              <a:spcBef>
                <a:spcPts val="5"/>
              </a:spcBef>
            </a:pPr>
            <a:r>
              <a:rPr lang="en-US" sz="1600" spc="-5" dirty="0">
                <a:solidFill>
                  <a:schemeClr val="accent2">
                    <a:lumMod val="75000"/>
                  </a:schemeClr>
                </a:solidFill>
                <a:cs typeface="Times New Roman"/>
              </a:rPr>
              <a:t>An </a:t>
            </a:r>
            <a:r>
              <a:rPr lang="en-US" sz="1600" dirty="0">
                <a:solidFill>
                  <a:schemeClr val="accent2">
                    <a:lumMod val="75000"/>
                  </a:schemeClr>
                </a:solidFill>
                <a:cs typeface="Times New Roman"/>
              </a:rPr>
              <a:t>important structural characteristic of the brain capillaries </a:t>
            </a:r>
            <a:r>
              <a:rPr lang="en-US" sz="1600" spc="-5" dirty="0">
                <a:solidFill>
                  <a:schemeClr val="accent2">
                    <a:lumMod val="75000"/>
                  </a:schemeClr>
                </a:solidFill>
                <a:cs typeface="Times New Roman"/>
              </a:rPr>
              <a:t>is </a:t>
            </a:r>
            <a:r>
              <a:rPr lang="en-US" sz="1600" dirty="0">
                <a:solidFill>
                  <a:schemeClr val="accent2">
                    <a:lumMod val="75000"/>
                  </a:schemeClr>
                </a:solidFill>
                <a:cs typeface="Times New Roman"/>
              </a:rPr>
              <a:t>that:</a:t>
            </a:r>
          </a:p>
          <a:p>
            <a:pPr marL="12700" marR="5080" algn="just">
              <a:lnSpc>
                <a:spcPct val="102000"/>
              </a:lnSpc>
              <a:spcBef>
                <a:spcPts val="5"/>
              </a:spcBef>
            </a:pPr>
            <a:endParaRPr lang="en-US" sz="1600" dirty="0">
              <a:solidFill>
                <a:srgbClr val="C00000"/>
              </a:solidFill>
              <a:cs typeface="Times New Roman"/>
            </a:endParaRPr>
          </a:p>
          <a:p>
            <a:pPr marL="355600" marR="5080" indent="-342900" algn="just">
              <a:lnSpc>
                <a:spcPct val="102000"/>
              </a:lnSpc>
              <a:spcBef>
                <a:spcPts val="5"/>
              </a:spcBef>
              <a:buFont typeface="+mj-lt"/>
              <a:buAutoNum type="arabicPeriod"/>
            </a:pPr>
            <a:r>
              <a:rPr lang="en-US" sz="1600" spc="-5" dirty="0">
                <a:cs typeface="Times New Roman"/>
              </a:rPr>
              <a:t>mostly </a:t>
            </a:r>
            <a:r>
              <a:rPr lang="en-US" sz="1600" dirty="0">
                <a:cs typeface="Times New Roman"/>
              </a:rPr>
              <a:t>are </a:t>
            </a:r>
            <a:r>
              <a:rPr lang="en-US" sz="1600" spc="-5" dirty="0">
                <a:solidFill>
                  <a:schemeClr val="accent2">
                    <a:lumMod val="75000"/>
                  </a:schemeClr>
                </a:solidFill>
                <a:cs typeface="Times New Roman"/>
              </a:rPr>
              <a:t>much </a:t>
            </a:r>
            <a:r>
              <a:rPr lang="en-US" sz="1600" dirty="0">
                <a:solidFill>
                  <a:schemeClr val="accent2">
                    <a:lumMod val="75000"/>
                  </a:schemeClr>
                </a:solidFill>
                <a:cs typeface="Times New Roman"/>
              </a:rPr>
              <a:t>less </a:t>
            </a:r>
            <a:r>
              <a:rPr lang="en-US" sz="1600" spc="-5" dirty="0">
                <a:solidFill>
                  <a:schemeClr val="accent2">
                    <a:lumMod val="75000"/>
                  </a:schemeClr>
                </a:solidFill>
                <a:cs typeface="Times New Roman"/>
              </a:rPr>
              <a:t>“leaky” </a:t>
            </a:r>
            <a:r>
              <a:rPr lang="en-US" sz="1600" dirty="0">
                <a:cs typeface="Times New Roman"/>
              </a:rPr>
              <a:t>than </a:t>
            </a:r>
            <a:r>
              <a:rPr lang="en-US" sz="1600" spc="-5" dirty="0">
                <a:cs typeface="Times New Roman"/>
              </a:rPr>
              <a:t>the blood capillaries, because  </a:t>
            </a:r>
            <a:r>
              <a:rPr lang="en-US" sz="1600" dirty="0">
                <a:cs typeface="Times New Roman"/>
              </a:rPr>
              <a:t>they are </a:t>
            </a:r>
            <a:r>
              <a:rPr lang="en-US" sz="1600" spc="-5" dirty="0">
                <a:cs typeface="Times New Roman"/>
              </a:rPr>
              <a:t>supported </a:t>
            </a:r>
            <a:r>
              <a:rPr lang="en-US" sz="1600" dirty="0">
                <a:cs typeface="Times New Roman"/>
              </a:rPr>
              <a:t>on all </a:t>
            </a:r>
            <a:r>
              <a:rPr lang="en-US" sz="1600" spc="-5" dirty="0">
                <a:cs typeface="Times New Roman"/>
              </a:rPr>
              <a:t>sides </a:t>
            </a:r>
            <a:r>
              <a:rPr lang="en-US" sz="1600" spc="-15" dirty="0">
                <a:cs typeface="Times New Roman"/>
              </a:rPr>
              <a:t>by </a:t>
            </a:r>
            <a:r>
              <a:rPr lang="en-US" sz="1600" spc="-5" dirty="0">
                <a:solidFill>
                  <a:schemeClr val="accent2">
                    <a:lumMod val="75000"/>
                  </a:schemeClr>
                </a:solidFill>
                <a:cs typeface="Times New Roman"/>
              </a:rPr>
              <a:t>“glial feet” </a:t>
            </a:r>
            <a:r>
              <a:rPr lang="en-US" sz="1600" dirty="0">
                <a:cs typeface="Times New Roman"/>
              </a:rPr>
              <a:t>which are </a:t>
            </a:r>
            <a:r>
              <a:rPr lang="en-US" sz="1600" spc="-5" dirty="0">
                <a:cs typeface="Times New Roman"/>
              </a:rPr>
              <a:t>small  </a:t>
            </a:r>
            <a:r>
              <a:rPr lang="en-US" sz="1600" dirty="0">
                <a:cs typeface="Times New Roman"/>
              </a:rPr>
              <a:t>projections </a:t>
            </a:r>
            <a:r>
              <a:rPr lang="en-US" sz="1600" spc="-5" dirty="0">
                <a:cs typeface="Times New Roman"/>
              </a:rPr>
              <a:t>from </a:t>
            </a:r>
            <a:r>
              <a:rPr lang="en-US" sz="1600" dirty="0">
                <a:cs typeface="Times New Roman"/>
              </a:rPr>
              <a:t>glial </a:t>
            </a:r>
            <a:r>
              <a:rPr lang="en-US" sz="1600" spc="-5" dirty="0">
                <a:cs typeface="Times New Roman"/>
              </a:rPr>
              <a:t>cells, </a:t>
            </a:r>
            <a:r>
              <a:rPr lang="en-US" sz="1600" dirty="0">
                <a:cs typeface="Times New Roman"/>
              </a:rPr>
              <a:t>provide </a:t>
            </a:r>
            <a:r>
              <a:rPr lang="en-US" sz="1600" spc="-5" dirty="0">
                <a:cs typeface="Times New Roman"/>
              </a:rPr>
              <a:t>physical </a:t>
            </a:r>
            <a:r>
              <a:rPr lang="en-US" sz="1600" dirty="0">
                <a:cs typeface="Times New Roman"/>
              </a:rPr>
              <a:t>support to </a:t>
            </a:r>
            <a:r>
              <a:rPr lang="en-US" sz="1600" spc="-5" dirty="0">
                <a:cs typeface="Times New Roman"/>
              </a:rPr>
              <a:t>prevent  overstretching </a:t>
            </a:r>
            <a:r>
              <a:rPr lang="en-US" sz="1600" spc="-10" dirty="0">
                <a:cs typeface="Times New Roman"/>
              </a:rPr>
              <a:t>of </a:t>
            </a:r>
            <a:r>
              <a:rPr lang="en-US" sz="1600" dirty="0">
                <a:cs typeface="Times New Roman"/>
              </a:rPr>
              <a:t>the </a:t>
            </a:r>
            <a:r>
              <a:rPr lang="en-US" sz="1600" spc="-5" dirty="0">
                <a:cs typeface="Times New Roman"/>
              </a:rPr>
              <a:t>capillaries </a:t>
            </a:r>
            <a:r>
              <a:rPr lang="en-US" sz="1600" dirty="0">
                <a:cs typeface="Times New Roman"/>
              </a:rPr>
              <a:t>in case of </a:t>
            </a:r>
            <a:r>
              <a:rPr lang="en-US" sz="1600" spc="-5" dirty="0">
                <a:cs typeface="Times New Roman"/>
              </a:rPr>
              <a:t>high capillary blood  </a:t>
            </a:r>
            <a:r>
              <a:rPr lang="en-US" sz="1600" dirty="0">
                <a:cs typeface="Times New Roman"/>
              </a:rPr>
              <a:t>pressure.</a:t>
            </a:r>
          </a:p>
          <a:p>
            <a:pPr marL="355600" marR="5080" indent="-342900" algn="just">
              <a:lnSpc>
                <a:spcPct val="101899"/>
              </a:lnSpc>
              <a:spcBef>
                <a:spcPts val="5"/>
              </a:spcBef>
              <a:buFont typeface="+mj-lt"/>
              <a:buAutoNum type="arabicPeriod"/>
            </a:pPr>
            <a:r>
              <a:rPr lang="en-US" sz="1600" dirty="0">
                <a:cs typeface="Times New Roman"/>
              </a:rPr>
              <a:t>The </a:t>
            </a:r>
            <a:r>
              <a:rPr lang="en-US" sz="1600" spc="-5" dirty="0">
                <a:cs typeface="Times New Roman"/>
              </a:rPr>
              <a:t>walls </a:t>
            </a:r>
            <a:r>
              <a:rPr lang="en-US" sz="1600" dirty="0">
                <a:cs typeface="Times New Roman"/>
              </a:rPr>
              <a:t>of the </a:t>
            </a:r>
            <a:r>
              <a:rPr lang="en-US" sz="1600" spc="-5" dirty="0">
                <a:cs typeface="Times New Roman"/>
              </a:rPr>
              <a:t>small arterioles </a:t>
            </a:r>
            <a:r>
              <a:rPr lang="en-US" sz="1600" dirty="0">
                <a:cs typeface="Times New Roman"/>
              </a:rPr>
              <a:t>leading to the </a:t>
            </a:r>
            <a:r>
              <a:rPr lang="en-US" sz="1600" spc="-5" dirty="0">
                <a:cs typeface="Times New Roman"/>
              </a:rPr>
              <a:t>brain capillaries </a:t>
            </a:r>
            <a:r>
              <a:rPr lang="en-US" sz="1600" spc="-10" dirty="0" smtClean="0">
                <a:solidFill>
                  <a:schemeClr val="accent2">
                    <a:lumMod val="75000"/>
                  </a:schemeClr>
                </a:solidFill>
                <a:cs typeface="Times New Roman"/>
              </a:rPr>
              <a:t>greatly </a:t>
            </a:r>
            <a:r>
              <a:rPr lang="en-US" sz="1600" spc="-5" dirty="0">
                <a:solidFill>
                  <a:schemeClr val="accent2">
                    <a:lumMod val="75000"/>
                  </a:schemeClr>
                </a:solidFill>
                <a:cs typeface="Times New Roman"/>
              </a:rPr>
              <a:t>thickened </a:t>
            </a:r>
            <a:r>
              <a:rPr lang="en-US" sz="1600" dirty="0">
                <a:cs typeface="Times New Roman"/>
              </a:rPr>
              <a:t>in </a:t>
            </a:r>
            <a:r>
              <a:rPr lang="en-US" sz="1600" spc="-5" dirty="0">
                <a:cs typeface="Times New Roman"/>
              </a:rPr>
              <a:t>people </a:t>
            </a:r>
            <a:r>
              <a:rPr lang="en-US" sz="1600" spc="-10" dirty="0">
                <a:cs typeface="Times New Roman"/>
              </a:rPr>
              <a:t>who </a:t>
            </a:r>
            <a:r>
              <a:rPr lang="en-US" sz="1600" dirty="0">
                <a:cs typeface="Times New Roman"/>
              </a:rPr>
              <a:t>develop high blood </a:t>
            </a:r>
            <a:r>
              <a:rPr lang="en-US" sz="1600" spc="-5" dirty="0">
                <a:cs typeface="Times New Roman"/>
              </a:rPr>
              <a:t>pressure, </a:t>
            </a:r>
            <a:r>
              <a:rPr lang="en-US" sz="1600" dirty="0">
                <a:cs typeface="Times New Roman"/>
              </a:rPr>
              <a:t>and these </a:t>
            </a:r>
            <a:r>
              <a:rPr lang="en-US" sz="1600" spc="-5" dirty="0">
                <a:cs typeface="Times New Roman"/>
              </a:rPr>
              <a:t>arterioles remain significantly constricted </a:t>
            </a:r>
            <a:r>
              <a:rPr lang="en-US" sz="1600" dirty="0">
                <a:cs typeface="Times New Roman"/>
              </a:rPr>
              <a:t>all </a:t>
            </a:r>
            <a:r>
              <a:rPr lang="en-US" sz="1600" spc="-5" dirty="0">
                <a:cs typeface="Times New Roman"/>
              </a:rPr>
              <a:t>the time </a:t>
            </a:r>
            <a:r>
              <a:rPr lang="en-US" sz="1600" dirty="0">
                <a:cs typeface="Times New Roman"/>
              </a:rPr>
              <a:t>to  prevent </a:t>
            </a:r>
            <a:r>
              <a:rPr lang="en-US" sz="1600" spc="-5" dirty="0">
                <a:cs typeface="Times New Roman"/>
              </a:rPr>
              <a:t>transmission </a:t>
            </a:r>
            <a:r>
              <a:rPr lang="en-US" sz="1600" dirty="0">
                <a:cs typeface="Times New Roman"/>
              </a:rPr>
              <a:t>of the high </a:t>
            </a:r>
            <a:r>
              <a:rPr lang="en-US" sz="1600" spc="-5" dirty="0">
                <a:cs typeface="Times New Roman"/>
              </a:rPr>
              <a:t>pressure </a:t>
            </a:r>
            <a:r>
              <a:rPr lang="en-US" sz="1600" dirty="0">
                <a:cs typeface="Times New Roman"/>
              </a:rPr>
              <a:t>to the</a:t>
            </a:r>
            <a:r>
              <a:rPr lang="en-US" sz="1600" spc="5" dirty="0">
                <a:cs typeface="Times New Roman"/>
              </a:rPr>
              <a:t> </a:t>
            </a:r>
            <a:r>
              <a:rPr lang="en-US" sz="1600" dirty="0">
                <a:cs typeface="Times New Roman"/>
              </a:rPr>
              <a:t>capillaries.</a:t>
            </a:r>
          </a:p>
          <a:p>
            <a:endParaRPr lang="en-US" sz="1600" dirty="0">
              <a:solidFill>
                <a:schemeClr val="bg1">
                  <a:lumMod val="50000"/>
                </a:schemeClr>
              </a:solidFill>
            </a:endParaRPr>
          </a:p>
        </p:txBody>
      </p:sp>
      <p:sp>
        <p:nvSpPr>
          <p:cNvPr id="5" name="Rectangle 4"/>
          <p:cNvSpPr/>
          <p:nvPr/>
        </p:nvSpPr>
        <p:spPr>
          <a:xfrm>
            <a:off x="9910836" y="0"/>
            <a:ext cx="2277989" cy="404664"/>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smtClean="0">
                <a:solidFill>
                  <a:schemeClr val="bg1"/>
                </a:solidFill>
              </a:rPr>
              <a:t>Extra</a:t>
            </a:r>
            <a:endParaRPr lang="en-US" sz="2400" dirty="0">
              <a:solidFill>
                <a:schemeClr val="bg1"/>
              </a:solidFill>
            </a:endParaRPr>
          </a:p>
        </p:txBody>
      </p:sp>
    </p:spTree>
    <p:extLst>
      <p:ext uri="{BB962C8B-B14F-4D97-AF65-F5344CB8AC3E}">
        <p14:creationId xmlns:p14="http://schemas.microsoft.com/office/powerpoint/2010/main" val="7070046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Composition of the CSF</a:t>
            </a:r>
          </a:p>
        </p:txBody>
      </p:sp>
      <p:sp>
        <p:nvSpPr>
          <p:cNvPr id="3" name="Slide Number Placeholder 2"/>
          <p:cNvSpPr>
            <a:spLocks noGrp="1"/>
          </p:cNvSpPr>
          <p:nvPr>
            <p:ph type="sldNum" sz="quarter" idx="12"/>
          </p:nvPr>
        </p:nvSpPr>
        <p:spPr/>
        <p:txBody>
          <a:bodyPr/>
          <a:lstStyle/>
          <a:p>
            <a:fld id="{4929A69E-7D8F-4515-9605-0315ABD4F316}" type="slidenum">
              <a:rPr lang="en-US" smtClean="0"/>
              <a:t>28</a:t>
            </a:fld>
            <a:endParaRPr lang="en-US" dirty="0"/>
          </a:p>
        </p:txBody>
      </p:sp>
      <p:sp>
        <p:nvSpPr>
          <p:cNvPr id="5" name="Content Placeholder 4"/>
          <p:cNvSpPr>
            <a:spLocks noGrp="1"/>
          </p:cNvSpPr>
          <p:nvPr>
            <p:ph sz="quarter" idx="1"/>
          </p:nvPr>
        </p:nvSpPr>
        <p:spPr>
          <a:xfrm>
            <a:off x="609460" y="3897186"/>
            <a:ext cx="5780338" cy="2254967"/>
          </a:xfrm>
        </p:spPr>
        <p:txBody>
          <a:bodyPr>
            <a:noAutofit/>
          </a:bodyPr>
          <a:lstStyle/>
          <a:p>
            <a:pPr marL="298450" indent="-285750">
              <a:buClr>
                <a:schemeClr val="accent2">
                  <a:lumMod val="75000"/>
                </a:schemeClr>
              </a:buClr>
              <a:buSzPct val="94444"/>
              <a:tabLst>
                <a:tab pos="287020" algn="l"/>
                <a:tab pos="287655" algn="l"/>
              </a:tabLst>
            </a:pPr>
            <a:r>
              <a:rPr lang="en-US" sz="1800" spc="-5" dirty="0">
                <a:cs typeface="Constantia"/>
              </a:rPr>
              <a:t>The composition </a:t>
            </a:r>
            <a:r>
              <a:rPr lang="en-US" sz="1800" dirty="0">
                <a:cs typeface="Constantia"/>
              </a:rPr>
              <a:t>of </a:t>
            </a:r>
            <a:r>
              <a:rPr lang="en-US" sz="1800" spc="-5" dirty="0">
                <a:cs typeface="Constantia"/>
              </a:rPr>
              <a:t>CSF is nearly </a:t>
            </a:r>
            <a:r>
              <a:rPr lang="en-US" sz="1800" dirty="0">
                <a:cs typeface="Constantia"/>
              </a:rPr>
              <a:t>the same as </a:t>
            </a:r>
            <a:r>
              <a:rPr lang="en-US" sz="1800" spc="-10" dirty="0">
                <a:cs typeface="Constantia"/>
              </a:rPr>
              <a:t>brain</a:t>
            </a:r>
            <a:r>
              <a:rPr lang="en-US" sz="1800" spc="-70" dirty="0">
                <a:cs typeface="Constantia"/>
              </a:rPr>
              <a:t> </a:t>
            </a:r>
            <a:r>
              <a:rPr lang="en-US" sz="1800" spc="-20" dirty="0" smtClean="0">
                <a:cs typeface="Constantia"/>
              </a:rPr>
              <a:t>ECF.</a:t>
            </a:r>
            <a:endParaRPr lang="en-US" sz="1800" dirty="0">
              <a:cs typeface="Constantia"/>
            </a:endParaRPr>
          </a:p>
          <a:p>
            <a:pPr marL="298450" indent="-285750">
              <a:buClr>
                <a:schemeClr val="accent2">
                  <a:lumMod val="75000"/>
                </a:schemeClr>
              </a:buClr>
              <a:buSzPct val="95000"/>
              <a:tabLst>
                <a:tab pos="287020" algn="l"/>
                <a:tab pos="287655" algn="l"/>
              </a:tabLst>
            </a:pPr>
            <a:r>
              <a:rPr lang="en-US" sz="1800" spc="-45" dirty="0" smtClean="0">
                <a:cs typeface="Georgia"/>
              </a:rPr>
              <a:t>osmotic </a:t>
            </a:r>
            <a:r>
              <a:rPr lang="en-US" sz="1800" spc="-55" dirty="0">
                <a:cs typeface="Georgia"/>
              </a:rPr>
              <a:t>pressure, approximately </a:t>
            </a:r>
            <a:r>
              <a:rPr lang="en-US" sz="1800" spc="-45" dirty="0">
                <a:solidFill>
                  <a:srgbClr val="990000"/>
                </a:solidFill>
                <a:cs typeface="Georgia"/>
              </a:rPr>
              <a:t>equal</a:t>
            </a:r>
            <a:r>
              <a:rPr lang="en-US" sz="1800" spc="-45" dirty="0">
                <a:solidFill>
                  <a:srgbClr val="FF0000"/>
                </a:solidFill>
                <a:cs typeface="Georgia"/>
              </a:rPr>
              <a:t> </a:t>
            </a:r>
            <a:r>
              <a:rPr lang="en-US" sz="1800" spc="-20" dirty="0">
                <a:cs typeface="Georgia"/>
              </a:rPr>
              <a:t>to </a:t>
            </a:r>
            <a:r>
              <a:rPr lang="en-US" sz="1800" spc="-45" dirty="0">
                <a:cs typeface="Georgia"/>
              </a:rPr>
              <a:t>that </a:t>
            </a:r>
            <a:r>
              <a:rPr lang="en-US" sz="1800" spc="-25" dirty="0">
                <a:cs typeface="Georgia"/>
              </a:rPr>
              <a:t>of </a:t>
            </a:r>
            <a:r>
              <a:rPr lang="en-US" sz="1800" spc="-55" dirty="0" smtClean="0">
                <a:cs typeface="Georgia"/>
              </a:rPr>
              <a:t>plasma.</a:t>
            </a:r>
            <a:endParaRPr lang="en-US" sz="1800" dirty="0">
              <a:cs typeface="Georgia"/>
            </a:endParaRPr>
          </a:p>
          <a:p>
            <a:pPr marL="298450" indent="-285750">
              <a:buClr>
                <a:schemeClr val="accent2">
                  <a:lumMod val="75000"/>
                </a:schemeClr>
              </a:buClr>
              <a:buSzPct val="95000"/>
              <a:tabLst>
                <a:tab pos="287020" algn="l"/>
                <a:tab pos="287655" algn="l"/>
              </a:tabLst>
            </a:pPr>
            <a:r>
              <a:rPr lang="en-US" sz="1800" spc="-45" dirty="0" smtClean="0">
                <a:cs typeface="Georgia"/>
              </a:rPr>
              <a:t>sodium </a:t>
            </a:r>
            <a:r>
              <a:rPr lang="en-US" sz="1800" spc="-35" dirty="0">
                <a:cs typeface="Georgia"/>
              </a:rPr>
              <a:t>ion </a:t>
            </a:r>
            <a:r>
              <a:rPr lang="en-US" sz="1800" spc="-45" dirty="0">
                <a:cs typeface="Georgia"/>
              </a:rPr>
              <a:t>concentration </a:t>
            </a:r>
            <a:r>
              <a:rPr lang="en-US" sz="1800" spc="-15" dirty="0">
                <a:cs typeface="Georgia"/>
              </a:rPr>
              <a:t>is </a:t>
            </a:r>
            <a:r>
              <a:rPr lang="en-US" sz="1800" spc="-55" dirty="0">
                <a:cs typeface="Georgia"/>
              </a:rPr>
              <a:t>approximately </a:t>
            </a:r>
            <a:r>
              <a:rPr lang="en-US" sz="1800" spc="-45" dirty="0">
                <a:solidFill>
                  <a:srgbClr val="990000"/>
                </a:solidFill>
                <a:cs typeface="Georgia"/>
              </a:rPr>
              <a:t>equal</a:t>
            </a:r>
            <a:r>
              <a:rPr lang="en-US" sz="1800" spc="-45" dirty="0">
                <a:solidFill>
                  <a:srgbClr val="FF0000"/>
                </a:solidFill>
                <a:cs typeface="Georgia"/>
              </a:rPr>
              <a:t> </a:t>
            </a:r>
            <a:r>
              <a:rPr lang="en-US" sz="1800" spc="-15" dirty="0">
                <a:cs typeface="Georgia"/>
              </a:rPr>
              <a:t>to </a:t>
            </a:r>
            <a:r>
              <a:rPr lang="en-US" sz="1800" spc="-45" dirty="0">
                <a:cs typeface="Georgia"/>
              </a:rPr>
              <a:t>that </a:t>
            </a:r>
            <a:r>
              <a:rPr lang="en-US" sz="1800" spc="-25" dirty="0">
                <a:cs typeface="Georgia"/>
              </a:rPr>
              <a:t>of</a:t>
            </a:r>
            <a:r>
              <a:rPr lang="en-US" sz="1800" spc="-254" dirty="0">
                <a:cs typeface="Georgia"/>
              </a:rPr>
              <a:t> </a:t>
            </a:r>
            <a:r>
              <a:rPr lang="en-US" sz="1800" spc="-55" dirty="0" smtClean="0">
                <a:cs typeface="Georgia"/>
              </a:rPr>
              <a:t>plasma.</a:t>
            </a:r>
            <a:endParaRPr lang="en-US" sz="1800" dirty="0">
              <a:cs typeface="Georgia"/>
            </a:endParaRPr>
          </a:p>
          <a:p>
            <a:pPr marL="298450" indent="-285750">
              <a:buClr>
                <a:schemeClr val="accent2">
                  <a:lumMod val="75000"/>
                </a:schemeClr>
              </a:buClr>
              <a:buSzPct val="95000"/>
              <a:tabLst>
                <a:tab pos="287020" algn="l"/>
                <a:tab pos="287655" algn="l"/>
              </a:tabLst>
            </a:pPr>
            <a:r>
              <a:rPr lang="en-US" sz="1800" spc="-40" dirty="0" smtClean="0">
                <a:solidFill>
                  <a:srgbClr val="FF0000"/>
                </a:solidFill>
                <a:cs typeface="Georgia"/>
              </a:rPr>
              <a:t>chloride </a:t>
            </a:r>
            <a:r>
              <a:rPr lang="en-US" sz="1800" spc="-45" dirty="0">
                <a:cs typeface="Georgia"/>
              </a:rPr>
              <a:t>ion, about </a:t>
            </a:r>
            <a:r>
              <a:rPr lang="en-US" sz="1800" dirty="0">
                <a:solidFill>
                  <a:schemeClr val="accent4">
                    <a:lumMod val="75000"/>
                  </a:schemeClr>
                </a:solidFill>
                <a:cs typeface="Georgia"/>
              </a:rPr>
              <a:t>15 </a:t>
            </a:r>
            <a:r>
              <a:rPr lang="en-US" sz="1800" spc="-45" dirty="0">
                <a:solidFill>
                  <a:schemeClr val="accent4">
                    <a:lumMod val="75000"/>
                  </a:schemeClr>
                </a:solidFill>
                <a:cs typeface="Georgia"/>
              </a:rPr>
              <a:t>percent greater </a:t>
            </a:r>
            <a:r>
              <a:rPr lang="en-US" sz="1800" spc="-45" dirty="0">
                <a:cs typeface="Georgia"/>
              </a:rPr>
              <a:t>than </a:t>
            </a:r>
            <a:r>
              <a:rPr lang="en-US" sz="1800" spc="-20" dirty="0">
                <a:cs typeface="Georgia"/>
              </a:rPr>
              <a:t>in</a:t>
            </a:r>
            <a:r>
              <a:rPr lang="en-US" sz="1800" spc="150" dirty="0">
                <a:cs typeface="Georgia"/>
              </a:rPr>
              <a:t> </a:t>
            </a:r>
            <a:r>
              <a:rPr lang="en-US" sz="1800" spc="-55" dirty="0" smtClean="0">
                <a:cs typeface="Georgia"/>
              </a:rPr>
              <a:t>plasma.</a:t>
            </a:r>
            <a:endParaRPr lang="en-US" sz="1800" dirty="0">
              <a:cs typeface="Georgia"/>
            </a:endParaRPr>
          </a:p>
          <a:p>
            <a:pPr marL="298450" indent="-285750">
              <a:buClr>
                <a:schemeClr val="accent2">
                  <a:lumMod val="75000"/>
                </a:schemeClr>
              </a:buClr>
              <a:buSzPct val="95000"/>
              <a:tabLst>
                <a:tab pos="287020" algn="l"/>
                <a:tab pos="287655" algn="l"/>
              </a:tabLst>
            </a:pPr>
            <a:r>
              <a:rPr lang="en-US" sz="1800" spc="-45" dirty="0" smtClean="0">
                <a:solidFill>
                  <a:srgbClr val="FF0000"/>
                </a:solidFill>
                <a:cs typeface="Georgia"/>
              </a:rPr>
              <a:t>potassium </a:t>
            </a:r>
            <a:r>
              <a:rPr lang="en-US" sz="1800" spc="-45" dirty="0">
                <a:cs typeface="Georgia"/>
              </a:rPr>
              <a:t>ion, </a:t>
            </a:r>
            <a:r>
              <a:rPr lang="en-US" sz="1800" spc="-55" dirty="0">
                <a:cs typeface="Georgia"/>
              </a:rPr>
              <a:t>approximately </a:t>
            </a:r>
            <a:r>
              <a:rPr lang="en-US" sz="1800" spc="-55" dirty="0">
                <a:solidFill>
                  <a:schemeClr val="accent4">
                    <a:lumMod val="75000"/>
                  </a:schemeClr>
                </a:solidFill>
                <a:cs typeface="Georgia"/>
              </a:rPr>
              <a:t>40 </a:t>
            </a:r>
            <a:r>
              <a:rPr lang="en-US" sz="1800" spc="-45" dirty="0">
                <a:solidFill>
                  <a:schemeClr val="accent4">
                    <a:lumMod val="75000"/>
                  </a:schemeClr>
                </a:solidFill>
                <a:cs typeface="Georgia"/>
              </a:rPr>
              <a:t>percent</a:t>
            </a:r>
            <a:r>
              <a:rPr lang="en-US" sz="1800" spc="150" dirty="0">
                <a:solidFill>
                  <a:schemeClr val="accent4">
                    <a:lumMod val="75000"/>
                  </a:schemeClr>
                </a:solidFill>
                <a:cs typeface="Georgia"/>
              </a:rPr>
              <a:t> </a:t>
            </a:r>
            <a:r>
              <a:rPr lang="en-US" sz="1800" spc="-40" dirty="0" smtClean="0">
                <a:solidFill>
                  <a:schemeClr val="accent4">
                    <a:lumMod val="75000"/>
                  </a:schemeClr>
                </a:solidFill>
                <a:cs typeface="Georgia"/>
              </a:rPr>
              <a:t>less.</a:t>
            </a:r>
            <a:endParaRPr lang="en-US" sz="1800" dirty="0">
              <a:solidFill>
                <a:schemeClr val="accent4">
                  <a:lumMod val="75000"/>
                </a:schemeClr>
              </a:solidFill>
              <a:cs typeface="Georgia"/>
            </a:endParaRPr>
          </a:p>
          <a:p>
            <a:pPr marL="298450" indent="-285750">
              <a:buClr>
                <a:schemeClr val="accent2">
                  <a:lumMod val="75000"/>
                </a:schemeClr>
              </a:buClr>
              <a:buSzPct val="95000"/>
              <a:tabLst>
                <a:tab pos="287020" algn="l"/>
                <a:tab pos="287655" algn="l"/>
              </a:tabLst>
            </a:pPr>
            <a:r>
              <a:rPr lang="en-US" sz="1800" spc="-45" dirty="0" smtClean="0">
                <a:solidFill>
                  <a:srgbClr val="FF0000"/>
                </a:solidFill>
                <a:cs typeface="Georgia"/>
              </a:rPr>
              <a:t>glucose </a:t>
            </a:r>
            <a:r>
              <a:rPr lang="en-US" sz="1800" spc="-45" dirty="0">
                <a:cs typeface="Georgia"/>
              </a:rPr>
              <a:t>about </a:t>
            </a:r>
            <a:r>
              <a:rPr lang="en-US" sz="1800" spc="-50" dirty="0">
                <a:solidFill>
                  <a:schemeClr val="accent4">
                    <a:lumMod val="75000"/>
                  </a:schemeClr>
                </a:solidFill>
                <a:cs typeface="Georgia"/>
              </a:rPr>
              <a:t>30 </a:t>
            </a:r>
            <a:r>
              <a:rPr lang="en-US" sz="1800" spc="-45" dirty="0">
                <a:solidFill>
                  <a:schemeClr val="accent4">
                    <a:lumMod val="75000"/>
                  </a:schemeClr>
                </a:solidFill>
                <a:cs typeface="Georgia"/>
              </a:rPr>
              <a:t>percent </a:t>
            </a:r>
            <a:r>
              <a:rPr lang="en-US" sz="1800" spc="-45" dirty="0" smtClean="0">
                <a:solidFill>
                  <a:schemeClr val="accent4">
                    <a:lumMod val="75000"/>
                  </a:schemeClr>
                </a:solidFill>
                <a:cs typeface="Georgia"/>
              </a:rPr>
              <a:t>less</a:t>
            </a:r>
            <a:r>
              <a:rPr lang="en-US" sz="1800" spc="-45" dirty="0">
                <a:solidFill>
                  <a:schemeClr val="accent4">
                    <a:lumMod val="75000"/>
                  </a:schemeClr>
                </a:solidFill>
                <a:cs typeface="Georgia"/>
              </a:rPr>
              <a:t>.</a:t>
            </a:r>
            <a:endParaRPr lang="en-US" sz="1800" dirty="0">
              <a:solidFill>
                <a:schemeClr val="accent4">
                  <a:lumMod val="75000"/>
                </a:schemeClr>
              </a:solidFill>
              <a:cs typeface="Georgia"/>
            </a:endParaRPr>
          </a:p>
          <a:p>
            <a:endParaRPr lang="en-US" sz="3200" dirty="0"/>
          </a:p>
        </p:txBody>
      </p:sp>
      <p:graphicFrame>
        <p:nvGraphicFramePr>
          <p:cNvPr id="6" name="object 4"/>
          <p:cNvGraphicFramePr>
            <a:graphicFrameLocks noGrp="1"/>
          </p:cNvGraphicFramePr>
          <p:nvPr>
            <p:extLst>
              <p:ext uri="{D42A27DB-BD31-4B8C-83A1-F6EECF244321}">
                <p14:modId xmlns:p14="http://schemas.microsoft.com/office/powerpoint/2010/main" val="3803619735"/>
              </p:ext>
            </p:extLst>
          </p:nvPr>
        </p:nvGraphicFramePr>
        <p:xfrm>
          <a:off x="1195412" y="1316725"/>
          <a:ext cx="5078071" cy="2376264"/>
        </p:xfrm>
        <a:graphic>
          <a:graphicData uri="http://schemas.openxmlformats.org/drawingml/2006/table">
            <a:tbl>
              <a:tblPr firstRow="1" bandRow="1">
                <a:tableStyleId>{72833802-FEF1-4C79-8D5D-14CF1EAF98D9}</a:tableStyleId>
              </a:tblPr>
              <a:tblGrid>
                <a:gridCol w="1899457">
                  <a:extLst>
                    <a:ext uri="{9D8B030D-6E8A-4147-A177-3AD203B41FA5}">
                      <a16:colId xmlns:a16="http://schemas.microsoft.com/office/drawing/2014/main" xmlns="" val="20000"/>
                    </a:ext>
                  </a:extLst>
                </a:gridCol>
                <a:gridCol w="1485924">
                  <a:extLst>
                    <a:ext uri="{9D8B030D-6E8A-4147-A177-3AD203B41FA5}">
                      <a16:colId xmlns:a16="http://schemas.microsoft.com/office/drawing/2014/main" xmlns="" val="20001"/>
                    </a:ext>
                  </a:extLst>
                </a:gridCol>
                <a:gridCol w="1692690">
                  <a:extLst>
                    <a:ext uri="{9D8B030D-6E8A-4147-A177-3AD203B41FA5}">
                      <a16:colId xmlns:a16="http://schemas.microsoft.com/office/drawing/2014/main" xmlns="" val="20002"/>
                    </a:ext>
                  </a:extLst>
                </a:gridCol>
              </a:tblGrid>
              <a:tr h="280730">
                <a:tc>
                  <a:txBody>
                    <a:bodyPr/>
                    <a:lstStyle/>
                    <a:p>
                      <a:pPr marL="85090" algn="ctr">
                        <a:lnSpc>
                          <a:spcPct val="100000"/>
                        </a:lnSpc>
                        <a:spcBef>
                          <a:spcPts val="190"/>
                        </a:spcBef>
                      </a:pPr>
                      <a:r>
                        <a:rPr sz="1600" spc="-10" dirty="0"/>
                        <a:t>Substance</a:t>
                      </a:r>
                      <a:endParaRPr sz="1600" dirty="0">
                        <a:latin typeface="+mn-lt"/>
                        <a:cs typeface="Constantia"/>
                      </a:endParaRPr>
                    </a:p>
                  </a:txBody>
                  <a:tcPr marL="0" marR="0" marT="0" marB="0">
                    <a:solidFill>
                      <a:schemeClr val="accent2">
                        <a:lumMod val="40000"/>
                        <a:lumOff val="60000"/>
                      </a:schemeClr>
                    </a:solidFill>
                  </a:tcPr>
                </a:tc>
                <a:tc>
                  <a:txBody>
                    <a:bodyPr/>
                    <a:lstStyle/>
                    <a:p>
                      <a:pPr marL="85725" algn="ctr">
                        <a:lnSpc>
                          <a:spcPct val="100000"/>
                        </a:lnSpc>
                        <a:spcBef>
                          <a:spcPts val="190"/>
                        </a:spcBef>
                      </a:pPr>
                      <a:r>
                        <a:rPr sz="1600" dirty="0"/>
                        <a:t>CSF</a:t>
                      </a:r>
                      <a:endParaRPr sz="1600" dirty="0">
                        <a:latin typeface="+mn-lt"/>
                        <a:cs typeface="Constantia"/>
                      </a:endParaRPr>
                    </a:p>
                  </a:txBody>
                  <a:tcPr marL="0" marR="0" marT="0" marB="0">
                    <a:solidFill>
                      <a:schemeClr val="accent2">
                        <a:lumMod val="40000"/>
                        <a:lumOff val="60000"/>
                      </a:schemeClr>
                    </a:solidFill>
                  </a:tcPr>
                </a:tc>
                <a:tc>
                  <a:txBody>
                    <a:bodyPr/>
                    <a:lstStyle/>
                    <a:p>
                      <a:pPr marL="85725" algn="ctr">
                        <a:lnSpc>
                          <a:spcPct val="100000"/>
                        </a:lnSpc>
                        <a:spcBef>
                          <a:spcPts val="190"/>
                        </a:spcBef>
                      </a:pPr>
                      <a:r>
                        <a:rPr sz="1600" spc="-5" dirty="0"/>
                        <a:t>Plasma</a:t>
                      </a:r>
                      <a:endParaRPr sz="1600" dirty="0">
                        <a:latin typeface="+mn-lt"/>
                        <a:cs typeface="Constantia"/>
                      </a:endParaRPr>
                    </a:p>
                  </a:txBody>
                  <a:tcPr marL="0" marR="0" marT="0" marB="0">
                    <a:solidFill>
                      <a:schemeClr val="accent2">
                        <a:lumMod val="40000"/>
                        <a:lumOff val="60000"/>
                      </a:schemeClr>
                    </a:solidFill>
                  </a:tcPr>
                </a:tc>
                <a:extLst>
                  <a:ext uri="{0D108BD9-81ED-4DB2-BD59-A6C34878D82A}">
                    <a16:rowId xmlns:a16="http://schemas.microsoft.com/office/drawing/2014/main" xmlns="" val="10000"/>
                  </a:ext>
                </a:extLst>
              </a:tr>
              <a:tr h="280635">
                <a:tc>
                  <a:txBody>
                    <a:bodyPr/>
                    <a:lstStyle/>
                    <a:p>
                      <a:pPr marL="85090">
                        <a:lnSpc>
                          <a:spcPct val="100000"/>
                        </a:lnSpc>
                        <a:spcBef>
                          <a:spcPts val="90"/>
                        </a:spcBef>
                      </a:pPr>
                      <a:r>
                        <a:rPr sz="1600" spc="-15" dirty="0">
                          <a:solidFill>
                            <a:schemeClr val="accent2">
                              <a:lumMod val="75000"/>
                            </a:schemeClr>
                          </a:solidFill>
                        </a:rPr>
                        <a:t>Na+</a:t>
                      </a:r>
                      <a:endParaRPr sz="1600" dirty="0">
                        <a:solidFill>
                          <a:schemeClr val="accent2">
                            <a:lumMod val="75000"/>
                          </a:schemeClr>
                        </a:solidFill>
                        <a:latin typeface="+mn-lt"/>
                        <a:cs typeface="Constantia"/>
                      </a:endParaRPr>
                    </a:p>
                  </a:txBody>
                  <a:tcPr marL="0" marR="0" marT="0" marB="0"/>
                </a:tc>
                <a:tc>
                  <a:txBody>
                    <a:bodyPr/>
                    <a:lstStyle/>
                    <a:p>
                      <a:pPr marL="85725" algn="ctr">
                        <a:lnSpc>
                          <a:spcPct val="100000"/>
                        </a:lnSpc>
                        <a:spcBef>
                          <a:spcPts val="90"/>
                        </a:spcBef>
                      </a:pPr>
                      <a:r>
                        <a:rPr sz="1600" spc="-15" dirty="0">
                          <a:solidFill>
                            <a:schemeClr val="accent4">
                              <a:lumMod val="75000"/>
                            </a:schemeClr>
                          </a:solidFill>
                        </a:rPr>
                        <a:t>147</a:t>
                      </a:r>
                      <a:endParaRPr sz="1600" dirty="0">
                        <a:solidFill>
                          <a:schemeClr val="accent4">
                            <a:lumMod val="75000"/>
                          </a:schemeClr>
                        </a:solidFill>
                        <a:latin typeface="+mn-lt"/>
                        <a:cs typeface="Constantia"/>
                      </a:endParaRPr>
                    </a:p>
                  </a:txBody>
                  <a:tcPr marL="0" marR="0" marT="0" marB="0"/>
                </a:tc>
                <a:tc>
                  <a:txBody>
                    <a:bodyPr/>
                    <a:lstStyle/>
                    <a:p>
                      <a:pPr marL="85725" algn="ctr">
                        <a:lnSpc>
                          <a:spcPct val="100000"/>
                        </a:lnSpc>
                        <a:spcBef>
                          <a:spcPts val="90"/>
                        </a:spcBef>
                      </a:pPr>
                      <a:r>
                        <a:rPr sz="1600" spc="-10" dirty="0">
                          <a:solidFill>
                            <a:schemeClr val="accent4">
                              <a:lumMod val="75000"/>
                            </a:schemeClr>
                          </a:solidFill>
                        </a:rPr>
                        <a:t>150</a:t>
                      </a:r>
                      <a:endParaRPr sz="1600">
                        <a:solidFill>
                          <a:schemeClr val="accent4">
                            <a:lumMod val="75000"/>
                          </a:schemeClr>
                        </a:solidFill>
                        <a:latin typeface="+mn-lt"/>
                        <a:cs typeface="Constantia"/>
                      </a:endParaRPr>
                    </a:p>
                  </a:txBody>
                  <a:tcPr marL="0" marR="0" marT="0" marB="0"/>
                </a:tc>
                <a:extLst>
                  <a:ext uri="{0D108BD9-81ED-4DB2-BD59-A6C34878D82A}">
                    <a16:rowId xmlns:a16="http://schemas.microsoft.com/office/drawing/2014/main" xmlns="" val="10001"/>
                  </a:ext>
                </a:extLst>
              </a:tr>
              <a:tr h="280730">
                <a:tc>
                  <a:txBody>
                    <a:bodyPr/>
                    <a:lstStyle/>
                    <a:p>
                      <a:pPr marL="85090">
                        <a:lnSpc>
                          <a:spcPct val="100000"/>
                        </a:lnSpc>
                        <a:spcBef>
                          <a:spcPts val="190"/>
                        </a:spcBef>
                      </a:pPr>
                      <a:r>
                        <a:rPr sz="1600" dirty="0">
                          <a:solidFill>
                            <a:schemeClr val="accent2">
                              <a:lumMod val="75000"/>
                            </a:schemeClr>
                          </a:solidFill>
                        </a:rPr>
                        <a:t>K+</a:t>
                      </a:r>
                      <a:endParaRPr sz="1600" dirty="0">
                        <a:solidFill>
                          <a:schemeClr val="accent2">
                            <a:lumMod val="75000"/>
                          </a:schemeClr>
                        </a:solidFill>
                        <a:latin typeface="+mn-lt"/>
                        <a:cs typeface="Constantia"/>
                      </a:endParaRPr>
                    </a:p>
                  </a:txBody>
                  <a:tcPr marL="0" marR="0" marT="0" marB="0"/>
                </a:tc>
                <a:tc>
                  <a:txBody>
                    <a:bodyPr/>
                    <a:lstStyle/>
                    <a:p>
                      <a:pPr marL="85725" algn="ctr">
                        <a:lnSpc>
                          <a:spcPct val="100000"/>
                        </a:lnSpc>
                        <a:spcBef>
                          <a:spcPts val="190"/>
                        </a:spcBef>
                      </a:pPr>
                      <a:r>
                        <a:rPr sz="1600" spc="-5" dirty="0">
                          <a:solidFill>
                            <a:schemeClr val="accent4">
                              <a:lumMod val="75000"/>
                            </a:schemeClr>
                          </a:solidFill>
                        </a:rPr>
                        <a:t>2.9</a:t>
                      </a:r>
                      <a:endParaRPr sz="1600" dirty="0">
                        <a:solidFill>
                          <a:schemeClr val="accent4">
                            <a:lumMod val="75000"/>
                          </a:schemeClr>
                        </a:solidFill>
                        <a:latin typeface="+mn-lt"/>
                        <a:cs typeface="Constantia"/>
                      </a:endParaRPr>
                    </a:p>
                  </a:txBody>
                  <a:tcPr marL="0" marR="0" marT="0" marB="0"/>
                </a:tc>
                <a:tc>
                  <a:txBody>
                    <a:bodyPr/>
                    <a:lstStyle/>
                    <a:p>
                      <a:pPr marL="85725" algn="ctr">
                        <a:lnSpc>
                          <a:spcPct val="100000"/>
                        </a:lnSpc>
                        <a:spcBef>
                          <a:spcPts val="190"/>
                        </a:spcBef>
                      </a:pPr>
                      <a:r>
                        <a:rPr sz="1600" dirty="0">
                          <a:solidFill>
                            <a:schemeClr val="accent4">
                              <a:lumMod val="75000"/>
                            </a:schemeClr>
                          </a:solidFill>
                        </a:rPr>
                        <a:t>4.6</a:t>
                      </a:r>
                      <a:endParaRPr sz="1600">
                        <a:solidFill>
                          <a:schemeClr val="accent4">
                            <a:lumMod val="75000"/>
                          </a:schemeClr>
                        </a:solidFill>
                        <a:latin typeface="+mn-lt"/>
                        <a:cs typeface="Constantia"/>
                      </a:endParaRPr>
                    </a:p>
                  </a:txBody>
                  <a:tcPr marL="0" marR="0" marT="0" marB="0"/>
                </a:tc>
                <a:extLst>
                  <a:ext uri="{0D108BD9-81ED-4DB2-BD59-A6C34878D82A}">
                    <a16:rowId xmlns:a16="http://schemas.microsoft.com/office/drawing/2014/main" xmlns="" val="10002"/>
                  </a:ext>
                </a:extLst>
              </a:tr>
              <a:tr h="280635">
                <a:tc>
                  <a:txBody>
                    <a:bodyPr/>
                    <a:lstStyle/>
                    <a:p>
                      <a:pPr marL="85090">
                        <a:lnSpc>
                          <a:spcPct val="100000"/>
                        </a:lnSpc>
                        <a:spcBef>
                          <a:spcPts val="195"/>
                        </a:spcBef>
                      </a:pPr>
                      <a:r>
                        <a:rPr sz="1600" spc="-15" dirty="0">
                          <a:solidFill>
                            <a:schemeClr val="accent2">
                              <a:lumMod val="75000"/>
                            </a:schemeClr>
                          </a:solidFill>
                        </a:rPr>
                        <a:t>HCO3-</a:t>
                      </a:r>
                      <a:endParaRPr sz="1600" dirty="0">
                        <a:solidFill>
                          <a:schemeClr val="accent2">
                            <a:lumMod val="75000"/>
                          </a:schemeClr>
                        </a:solidFill>
                        <a:latin typeface="+mn-lt"/>
                        <a:cs typeface="Constantia"/>
                      </a:endParaRPr>
                    </a:p>
                  </a:txBody>
                  <a:tcPr marL="0" marR="0" marT="0" marB="0"/>
                </a:tc>
                <a:tc>
                  <a:txBody>
                    <a:bodyPr/>
                    <a:lstStyle/>
                    <a:p>
                      <a:pPr marL="85725" algn="ctr">
                        <a:lnSpc>
                          <a:spcPct val="100000"/>
                        </a:lnSpc>
                        <a:spcBef>
                          <a:spcPts val="195"/>
                        </a:spcBef>
                      </a:pPr>
                      <a:r>
                        <a:rPr sz="1600" spc="-25" dirty="0">
                          <a:solidFill>
                            <a:schemeClr val="accent4">
                              <a:lumMod val="75000"/>
                            </a:schemeClr>
                          </a:solidFill>
                        </a:rPr>
                        <a:t>25</a:t>
                      </a:r>
                      <a:endParaRPr sz="1600" dirty="0">
                        <a:solidFill>
                          <a:schemeClr val="accent4">
                            <a:lumMod val="75000"/>
                          </a:schemeClr>
                        </a:solidFill>
                        <a:latin typeface="+mn-lt"/>
                        <a:cs typeface="Constantia"/>
                      </a:endParaRPr>
                    </a:p>
                  </a:txBody>
                  <a:tcPr marL="0" marR="0" marT="0" marB="0"/>
                </a:tc>
                <a:tc>
                  <a:txBody>
                    <a:bodyPr/>
                    <a:lstStyle/>
                    <a:p>
                      <a:pPr marL="85725" algn="ctr">
                        <a:lnSpc>
                          <a:spcPct val="100000"/>
                        </a:lnSpc>
                        <a:spcBef>
                          <a:spcPts val="195"/>
                        </a:spcBef>
                      </a:pPr>
                      <a:r>
                        <a:rPr sz="1600" spc="-5" dirty="0">
                          <a:solidFill>
                            <a:schemeClr val="accent4">
                              <a:lumMod val="75000"/>
                            </a:schemeClr>
                          </a:solidFill>
                        </a:rPr>
                        <a:t>24.8</a:t>
                      </a:r>
                      <a:endParaRPr sz="1600">
                        <a:solidFill>
                          <a:schemeClr val="accent4">
                            <a:lumMod val="75000"/>
                          </a:schemeClr>
                        </a:solidFill>
                        <a:latin typeface="+mn-lt"/>
                        <a:cs typeface="Constantia"/>
                      </a:endParaRPr>
                    </a:p>
                  </a:txBody>
                  <a:tcPr marL="0" marR="0" marT="0" marB="0"/>
                </a:tc>
                <a:extLst>
                  <a:ext uri="{0D108BD9-81ED-4DB2-BD59-A6C34878D82A}">
                    <a16:rowId xmlns:a16="http://schemas.microsoft.com/office/drawing/2014/main" xmlns="" val="10003"/>
                  </a:ext>
                </a:extLst>
              </a:tr>
              <a:tr h="280730">
                <a:tc>
                  <a:txBody>
                    <a:bodyPr/>
                    <a:lstStyle/>
                    <a:p>
                      <a:pPr marL="85090">
                        <a:lnSpc>
                          <a:spcPct val="100000"/>
                        </a:lnSpc>
                        <a:spcBef>
                          <a:spcPts val="195"/>
                        </a:spcBef>
                      </a:pPr>
                      <a:r>
                        <a:rPr sz="1600" spc="-20" dirty="0">
                          <a:solidFill>
                            <a:schemeClr val="accent2">
                              <a:lumMod val="75000"/>
                            </a:schemeClr>
                          </a:solidFill>
                        </a:rPr>
                        <a:t>PCO2</a:t>
                      </a:r>
                      <a:endParaRPr sz="1600" dirty="0">
                        <a:solidFill>
                          <a:schemeClr val="accent2">
                            <a:lumMod val="75000"/>
                          </a:schemeClr>
                        </a:solidFill>
                        <a:latin typeface="+mn-lt"/>
                        <a:cs typeface="Constantia"/>
                      </a:endParaRPr>
                    </a:p>
                  </a:txBody>
                  <a:tcPr marL="0" marR="0" marT="0" marB="0"/>
                </a:tc>
                <a:tc>
                  <a:txBody>
                    <a:bodyPr/>
                    <a:lstStyle/>
                    <a:p>
                      <a:pPr marL="85725" algn="ctr">
                        <a:lnSpc>
                          <a:spcPct val="100000"/>
                        </a:lnSpc>
                        <a:spcBef>
                          <a:spcPts val="195"/>
                        </a:spcBef>
                      </a:pPr>
                      <a:r>
                        <a:rPr sz="1600" spc="-5" dirty="0">
                          <a:solidFill>
                            <a:schemeClr val="accent4">
                              <a:lumMod val="75000"/>
                            </a:schemeClr>
                          </a:solidFill>
                        </a:rPr>
                        <a:t>50</a:t>
                      </a:r>
                      <a:endParaRPr sz="1600" dirty="0">
                        <a:solidFill>
                          <a:schemeClr val="accent4">
                            <a:lumMod val="75000"/>
                          </a:schemeClr>
                        </a:solidFill>
                        <a:latin typeface="+mn-lt"/>
                        <a:cs typeface="Constantia"/>
                      </a:endParaRPr>
                    </a:p>
                  </a:txBody>
                  <a:tcPr marL="0" marR="0" marT="0" marB="0"/>
                </a:tc>
                <a:tc>
                  <a:txBody>
                    <a:bodyPr/>
                    <a:lstStyle/>
                    <a:p>
                      <a:pPr marL="85725" algn="ctr">
                        <a:lnSpc>
                          <a:spcPct val="100000"/>
                        </a:lnSpc>
                        <a:spcBef>
                          <a:spcPts val="195"/>
                        </a:spcBef>
                      </a:pPr>
                      <a:r>
                        <a:rPr sz="1600" spc="-10" dirty="0">
                          <a:solidFill>
                            <a:schemeClr val="accent4">
                              <a:lumMod val="75000"/>
                            </a:schemeClr>
                          </a:solidFill>
                        </a:rPr>
                        <a:t>39.5</a:t>
                      </a:r>
                      <a:endParaRPr sz="1600" dirty="0">
                        <a:solidFill>
                          <a:schemeClr val="accent4">
                            <a:lumMod val="75000"/>
                          </a:schemeClr>
                        </a:solidFill>
                        <a:latin typeface="+mn-lt"/>
                        <a:cs typeface="Constantia"/>
                      </a:endParaRPr>
                    </a:p>
                  </a:txBody>
                  <a:tcPr marL="0" marR="0" marT="0" marB="0"/>
                </a:tc>
                <a:extLst>
                  <a:ext uri="{0D108BD9-81ED-4DB2-BD59-A6C34878D82A}">
                    <a16:rowId xmlns:a16="http://schemas.microsoft.com/office/drawing/2014/main" xmlns="" val="10004"/>
                  </a:ext>
                </a:extLst>
              </a:tr>
              <a:tr h="280731">
                <a:tc>
                  <a:txBody>
                    <a:bodyPr/>
                    <a:lstStyle/>
                    <a:p>
                      <a:pPr marL="85090">
                        <a:lnSpc>
                          <a:spcPct val="100000"/>
                        </a:lnSpc>
                        <a:spcBef>
                          <a:spcPts val="195"/>
                        </a:spcBef>
                      </a:pPr>
                      <a:r>
                        <a:rPr sz="1600" dirty="0">
                          <a:solidFill>
                            <a:schemeClr val="accent2">
                              <a:lumMod val="75000"/>
                            </a:schemeClr>
                          </a:solidFill>
                        </a:rPr>
                        <a:t>pH</a:t>
                      </a:r>
                      <a:endParaRPr sz="1600" dirty="0">
                        <a:solidFill>
                          <a:schemeClr val="accent2">
                            <a:lumMod val="75000"/>
                          </a:schemeClr>
                        </a:solidFill>
                        <a:latin typeface="+mn-lt"/>
                        <a:cs typeface="Constantia"/>
                      </a:endParaRPr>
                    </a:p>
                  </a:txBody>
                  <a:tcPr marL="0" marR="0" marT="0" marB="0"/>
                </a:tc>
                <a:tc>
                  <a:txBody>
                    <a:bodyPr/>
                    <a:lstStyle/>
                    <a:p>
                      <a:pPr marL="85725" algn="ctr">
                        <a:lnSpc>
                          <a:spcPct val="100000"/>
                        </a:lnSpc>
                        <a:spcBef>
                          <a:spcPts val="195"/>
                        </a:spcBef>
                      </a:pPr>
                      <a:r>
                        <a:rPr sz="1600" spc="-10" dirty="0">
                          <a:solidFill>
                            <a:schemeClr val="accent4">
                              <a:lumMod val="75000"/>
                            </a:schemeClr>
                          </a:solidFill>
                        </a:rPr>
                        <a:t>7.33</a:t>
                      </a:r>
                      <a:endParaRPr sz="1600" dirty="0">
                        <a:solidFill>
                          <a:schemeClr val="accent4">
                            <a:lumMod val="75000"/>
                          </a:schemeClr>
                        </a:solidFill>
                        <a:latin typeface="+mn-lt"/>
                        <a:cs typeface="Constantia"/>
                      </a:endParaRPr>
                    </a:p>
                  </a:txBody>
                  <a:tcPr marL="0" marR="0" marT="0" marB="0"/>
                </a:tc>
                <a:tc>
                  <a:txBody>
                    <a:bodyPr/>
                    <a:lstStyle/>
                    <a:p>
                      <a:pPr marL="85725" algn="ctr">
                        <a:lnSpc>
                          <a:spcPct val="100000"/>
                        </a:lnSpc>
                        <a:spcBef>
                          <a:spcPts val="195"/>
                        </a:spcBef>
                      </a:pPr>
                      <a:r>
                        <a:rPr sz="1600" dirty="0">
                          <a:solidFill>
                            <a:schemeClr val="accent4">
                              <a:lumMod val="75000"/>
                            </a:schemeClr>
                          </a:solidFill>
                        </a:rPr>
                        <a:t>7.4</a:t>
                      </a:r>
                      <a:endParaRPr sz="1600" dirty="0">
                        <a:solidFill>
                          <a:schemeClr val="accent4">
                            <a:lumMod val="75000"/>
                          </a:schemeClr>
                        </a:solidFill>
                        <a:latin typeface="+mn-lt"/>
                        <a:cs typeface="Constantia"/>
                      </a:endParaRPr>
                    </a:p>
                  </a:txBody>
                  <a:tcPr marL="0" marR="0" marT="0" marB="0"/>
                </a:tc>
                <a:extLst>
                  <a:ext uri="{0D108BD9-81ED-4DB2-BD59-A6C34878D82A}">
                    <a16:rowId xmlns:a16="http://schemas.microsoft.com/office/drawing/2014/main" xmlns="" val="10005"/>
                  </a:ext>
                </a:extLst>
              </a:tr>
              <a:tr h="692073">
                <a:tc>
                  <a:txBody>
                    <a:bodyPr/>
                    <a:lstStyle/>
                    <a:p>
                      <a:pPr marL="85090" marR="835025">
                        <a:lnSpc>
                          <a:spcPct val="100000"/>
                        </a:lnSpc>
                        <a:spcBef>
                          <a:spcPts val="195"/>
                        </a:spcBef>
                      </a:pPr>
                      <a:r>
                        <a:rPr sz="1600" spc="-5" dirty="0">
                          <a:solidFill>
                            <a:schemeClr val="accent2">
                              <a:lumMod val="75000"/>
                            </a:schemeClr>
                          </a:solidFill>
                        </a:rPr>
                        <a:t>O</a:t>
                      </a:r>
                      <a:r>
                        <a:rPr sz="1600" spc="5" dirty="0">
                          <a:solidFill>
                            <a:schemeClr val="accent2">
                              <a:lumMod val="75000"/>
                            </a:schemeClr>
                          </a:solidFill>
                        </a:rPr>
                        <a:t>s</a:t>
                      </a:r>
                      <a:r>
                        <a:rPr sz="1600" spc="-5" dirty="0">
                          <a:solidFill>
                            <a:schemeClr val="accent2">
                              <a:lumMod val="75000"/>
                            </a:schemeClr>
                          </a:solidFill>
                        </a:rPr>
                        <a:t>molal</a:t>
                      </a:r>
                      <a:r>
                        <a:rPr sz="1600" spc="-10" dirty="0">
                          <a:solidFill>
                            <a:schemeClr val="accent2">
                              <a:lumMod val="75000"/>
                            </a:schemeClr>
                          </a:solidFill>
                        </a:rPr>
                        <a:t>i</a:t>
                      </a:r>
                      <a:r>
                        <a:rPr sz="1600" dirty="0">
                          <a:solidFill>
                            <a:schemeClr val="accent2">
                              <a:lumMod val="75000"/>
                            </a:schemeClr>
                          </a:solidFill>
                        </a:rPr>
                        <a:t>ty  </a:t>
                      </a:r>
                      <a:r>
                        <a:rPr sz="1600" spc="-10" dirty="0">
                          <a:solidFill>
                            <a:schemeClr val="accent2">
                              <a:lumMod val="75000"/>
                            </a:schemeClr>
                          </a:solidFill>
                        </a:rPr>
                        <a:t>Glucose</a:t>
                      </a:r>
                      <a:endParaRPr sz="1600" dirty="0">
                        <a:solidFill>
                          <a:schemeClr val="accent2">
                            <a:lumMod val="75000"/>
                          </a:schemeClr>
                        </a:solidFill>
                        <a:latin typeface="+mn-lt"/>
                        <a:cs typeface="Constantia"/>
                      </a:endParaRPr>
                    </a:p>
                  </a:txBody>
                  <a:tcPr marL="0" marR="0" marT="0" marB="0"/>
                </a:tc>
                <a:tc>
                  <a:txBody>
                    <a:bodyPr/>
                    <a:lstStyle/>
                    <a:p>
                      <a:pPr marL="85725" algn="ctr">
                        <a:lnSpc>
                          <a:spcPct val="100000"/>
                        </a:lnSpc>
                        <a:spcBef>
                          <a:spcPts val="195"/>
                        </a:spcBef>
                      </a:pPr>
                      <a:r>
                        <a:rPr sz="1600" dirty="0">
                          <a:solidFill>
                            <a:schemeClr val="accent4">
                              <a:lumMod val="75000"/>
                            </a:schemeClr>
                          </a:solidFill>
                        </a:rPr>
                        <a:t>289</a:t>
                      </a:r>
                    </a:p>
                    <a:p>
                      <a:pPr marL="85725" algn="ctr">
                        <a:lnSpc>
                          <a:spcPct val="100000"/>
                        </a:lnSpc>
                      </a:pPr>
                      <a:r>
                        <a:rPr sz="1600" spc="-15" dirty="0">
                          <a:solidFill>
                            <a:schemeClr val="accent4">
                              <a:lumMod val="75000"/>
                            </a:schemeClr>
                          </a:solidFill>
                        </a:rPr>
                        <a:t>64</a:t>
                      </a:r>
                      <a:endParaRPr sz="1600" dirty="0">
                        <a:solidFill>
                          <a:schemeClr val="accent4">
                            <a:lumMod val="75000"/>
                          </a:schemeClr>
                        </a:solidFill>
                        <a:latin typeface="+mn-lt"/>
                        <a:cs typeface="Constantia"/>
                      </a:endParaRPr>
                    </a:p>
                  </a:txBody>
                  <a:tcPr marL="0" marR="0" marT="0" marB="0"/>
                </a:tc>
                <a:tc>
                  <a:txBody>
                    <a:bodyPr/>
                    <a:lstStyle/>
                    <a:p>
                      <a:pPr marL="85725" algn="ctr">
                        <a:lnSpc>
                          <a:spcPct val="100000"/>
                        </a:lnSpc>
                        <a:spcBef>
                          <a:spcPts val="195"/>
                        </a:spcBef>
                      </a:pPr>
                      <a:r>
                        <a:rPr sz="1600" dirty="0">
                          <a:solidFill>
                            <a:schemeClr val="accent4">
                              <a:lumMod val="75000"/>
                            </a:schemeClr>
                          </a:solidFill>
                        </a:rPr>
                        <a:t>289</a:t>
                      </a:r>
                    </a:p>
                    <a:p>
                      <a:pPr marL="85725" algn="ctr">
                        <a:lnSpc>
                          <a:spcPct val="100000"/>
                        </a:lnSpc>
                      </a:pPr>
                      <a:r>
                        <a:rPr sz="1600" dirty="0">
                          <a:solidFill>
                            <a:schemeClr val="accent4">
                              <a:lumMod val="75000"/>
                            </a:schemeClr>
                          </a:solidFill>
                        </a:rPr>
                        <a:t>100</a:t>
                      </a:r>
                      <a:endParaRPr sz="1600" dirty="0">
                        <a:solidFill>
                          <a:schemeClr val="accent4">
                            <a:lumMod val="75000"/>
                          </a:schemeClr>
                        </a:solidFill>
                        <a:latin typeface="+mn-lt"/>
                        <a:cs typeface="Constantia"/>
                      </a:endParaRPr>
                    </a:p>
                  </a:txBody>
                  <a:tcPr marL="0" marR="0" marT="0" marB="0"/>
                </a:tc>
                <a:extLst>
                  <a:ext uri="{0D108BD9-81ED-4DB2-BD59-A6C34878D82A}">
                    <a16:rowId xmlns:a16="http://schemas.microsoft.com/office/drawing/2014/main" xmlns="" val="10006"/>
                  </a:ext>
                </a:extLst>
              </a:tr>
            </a:tbl>
          </a:graphicData>
        </a:graphic>
      </p:graphicFrame>
      <p:sp>
        <p:nvSpPr>
          <p:cNvPr id="7" name="Rectangle 6"/>
          <p:cNvSpPr/>
          <p:nvPr/>
        </p:nvSpPr>
        <p:spPr>
          <a:xfrm>
            <a:off x="6416082" y="1295400"/>
            <a:ext cx="5163322" cy="4206280"/>
          </a:xfrm>
          <a:prstGeom prst="rect">
            <a:avLst/>
          </a:prstGeom>
        </p:spPr>
        <p:txBody>
          <a:bodyPr wrap="square">
            <a:spAutoFit/>
          </a:bodyPr>
          <a:lstStyle/>
          <a:p>
            <a:pPr marL="151130" marR="303530">
              <a:spcBef>
                <a:spcPts val="480"/>
              </a:spcBef>
            </a:pPr>
            <a:r>
              <a:rPr lang="en-US" sz="1800" dirty="0" smtClean="0">
                <a:solidFill>
                  <a:schemeClr val="accent2">
                    <a:lumMod val="75000"/>
                  </a:schemeClr>
                </a:solidFill>
                <a:cs typeface="Times New Roman"/>
              </a:rPr>
              <a:t>1. Protective function(cushioning):</a:t>
            </a:r>
          </a:p>
          <a:p>
            <a:pPr marL="494030" marR="303530" indent="-342900">
              <a:spcBef>
                <a:spcPts val="480"/>
              </a:spcBef>
              <a:buFont typeface="Arial" panose="020B0604020202020204" pitchFamily="34" charset="0"/>
              <a:buChar char="•"/>
            </a:pPr>
            <a:r>
              <a:rPr lang="en-US" sz="1800" dirty="0" smtClean="0">
                <a:cs typeface="Times New Roman"/>
              </a:rPr>
              <a:t>In air brain weight =</a:t>
            </a:r>
            <a:r>
              <a:rPr lang="en-US" sz="1800" dirty="0" smtClean="0">
                <a:solidFill>
                  <a:schemeClr val="accent4">
                    <a:lumMod val="75000"/>
                  </a:schemeClr>
                </a:solidFill>
                <a:cs typeface="Times New Roman"/>
              </a:rPr>
              <a:t>1400 gm</a:t>
            </a:r>
            <a:r>
              <a:rPr lang="en-US" sz="1800" dirty="0" smtClean="0">
                <a:cs typeface="Times New Roman"/>
              </a:rPr>
              <a:t>, but in its water bath of CSF, brain weight = </a:t>
            </a:r>
            <a:r>
              <a:rPr lang="en-US" sz="1800" dirty="0" smtClean="0">
                <a:solidFill>
                  <a:schemeClr val="accent4">
                    <a:lumMod val="75000"/>
                  </a:schemeClr>
                </a:solidFill>
                <a:cs typeface="Times New Roman"/>
              </a:rPr>
              <a:t>50 gm</a:t>
            </a:r>
            <a:r>
              <a:rPr lang="en-US" sz="1800" dirty="0" smtClean="0">
                <a:cs typeface="Times New Roman"/>
              </a:rPr>
              <a:t>, making it suspended and floated effectively.</a:t>
            </a:r>
          </a:p>
          <a:p>
            <a:pPr marL="494030" marR="303530" indent="-342900">
              <a:spcBef>
                <a:spcPts val="480"/>
              </a:spcBef>
              <a:buFont typeface="Arial" panose="020B0604020202020204" pitchFamily="34" charset="0"/>
              <a:buChar char="•"/>
            </a:pPr>
            <a:endParaRPr lang="en-US" sz="1800" dirty="0" smtClean="0">
              <a:cs typeface="Times New Roman"/>
            </a:endParaRPr>
          </a:p>
          <a:p>
            <a:pPr marL="151130" marR="5080">
              <a:spcBef>
                <a:spcPts val="480"/>
              </a:spcBef>
            </a:pPr>
            <a:r>
              <a:rPr lang="en-US" sz="1800" dirty="0" smtClean="0">
                <a:solidFill>
                  <a:schemeClr val="accent2">
                    <a:lumMod val="75000"/>
                  </a:schemeClr>
                </a:solidFill>
                <a:cs typeface="Times New Roman"/>
              </a:rPr>
              <a:t>2. Facilitation of pulsatile cerebral blood flow.</a:t>
            </a:r>
          </a:p>
          <a:p>
            <a:pPr marL="151130" marR="5080">
              <a:spcBef>
                <a:spcPts val="480"/>
              </a:spcBef>
            </a:pPr>
            <a:endParaRPr lang="en-US" sz="1800" dirty="0" smtClean="0">
              <a:solidFill>
                <a:schemeClr val="accent2">
                  <a:lumMod val="75000"/>
                </a:schemeClr>
              </a:solidFill>
              <a:cs typeface="Times New Roman"/>
            </a:endParaRPr>
          </a:p>
          <a:p>
            <a:pPr marL="151130" marR="5080">
              <a:spcBef>
                <a:spcPts val="480"/>
              </a:spcBef>
            </a:pPr>
            <a:r>
              <a:rPr lang="en-US" sz="1800" dirty="0" smtClean="0">
                <a:solidFill>
                  <a:schemeClr val="accent2">
                    <a:lumMod val="75000"/>
                  </a:schemeClr>
                </a:solidFill>
                <a:cs typeface="Times New Roman"/>
              </a:rPr>
              <a:t>3. Distribution of peptides, hormones, neuroendocrine factors and other  nutrients and essential substances to cells of the brain.</a:t>
            </a:r>
          </a:p>
          <a:p>
            <a:pPr marL="151130" marR="5080">
              <a:spcBef>
                <a:spcPts val="480"/>
              </a:spcBef>
            </a:pPr>
            <a:endParaRPr lang="en-US" sz="1800" dirty="0" smtClean="0">
              <a:solidFill>
                <a:schemeClr val="accent2">
                  <a:lumMod val="75000"/>
                </a:schemeClr>
              </a:solidFill>
              <a:cs typeface="Times New Roman"/>
            </a:endParaRPr>
          </a:p>
          <a:p>
            <a:pPr marL="151130" marR="5080">
              <a:spcBef>
                <a:spcPts val="480"/>
              </a:spcBef>
            </a:pPr>
            <a:r>
              <a:rPr lang="en-US" sz="1800" dirty="0" smtClean="0">
                <a:solidFill>
                  <a:schemeClr val="accent2">
                    <a:lumMod val="75000"/>
                  </a:schemeClr>
                </a:solidFill>
                <a:cs typeface="Times New Roman"/>
              </a:rPr>
              <a:t>4. Wash away waste products.</a:t>
            </a:r>
          </a:p>
          <a:p>
            <a:pPr marL="494030" marR="5080" indent="-342900">
              <a:spcBef>
                <a:spcPts val="480"/>
              </a:spcBef>
              <a:buFont typeface="+mj-lt"/>
              <a:buAutoNum type="arabicPeriod"/>
            </a:pPr>
            <a:endParaRPr lang="en-US" sz="1800" dirty="0">
              <a:cs typeface="Times New Roman"/>
            </a:endParaRPr>
          </a:p>
        </p:txBody>
      </p:sp>
      <p:sp>
        <p:nvSpPr>
          <p:cNvPr id="8" name="TextBox 7"/>
          <p:cNvSpPr txBox="1"/>
          <p:nvPr/>
        </p:nvSpPr>
        <p:spPr>
          <a:xfrm>
            <a:off x="6416081" y="558225"/>
            <a:ext cx="5163321" cy="584775"/>
          </a:xfrm>
          <a:prstGeom prst="rect">
            <a:avLst/>
          </a:prstGeom>
          <a:noFill/>
        </p:spPr>
        <p:txBody>
          <a:bodyPr wrap="square" rtlCol="0">
            <a:spAutoFit/>
          </a:bodyPr>
          <a:lstStyle/>
          <a:p>
            <a:pPr>
              <a:spcBef>
                <a:spcPct val="0"/>
              </a:spcBef>
            </a:pPr>
            <a:r>
              <a:rPr lang="en-US" sz="3200" dirty="0">
                <a:solidFill>
                  <a:schemeClr val="tx2"/>
                </a:solidFill>
                <a:latin typeface="+mj-lt"/>
                <a:ea typeface="+mj-ea"/>
                <a:cs typeface="+mj-cs"/>
              </a:rPr>
              <a:t>Functions of the CSF</a:t>
            </a:r>
          </a:p>
        </p:txBody>
      </p:sp>
      <p:cxnSp>
        <p:nvCxnSpPr>
          <p:cNvPr id="10" name="Straight Connector 9"/>
          <p:cNvCxnSpPr/>
          <p:nvPr/>
        </p:nvCxnSpPr>
        <p:spPr>
          <a:xfrm flipH="1">
            <a:off x="6389799" y="1143000"/>
            <a:ext cx="26283" cy="5213350"/>
          </a:xfrm>
          <a:prstGeom prst="line">
            <a:avLst/>
          </a:prstGeom>
          <a:ln>
            <a:prstDash val="dash"/>
          </a:ln>
        </p:spPr>
        <p:style>
          <a:lnRef idx="1">
            <a:schemeClr val="accent2"/>
          </a:lnRef>
          <a:fillRef idx="0">
            <a:schemeClr val="accent2"/>
          </a:fillRef>
          <a:effectRef idx="0">
            <a:schemeClr val="accent2"/>
          </a:effectRef>
          <a:fontRef idx="minor">
            <a:schemeClr val="tx1"/>
          </a:fontRef>
        </p:style>
      </p:cxnSp>
      <p:sp>
        <p:nvSpPr>
          <p:cNvPr id="11" name="TextBox 10"/>
          <p:cNvSpPr txBox="1"/>
          <p:nvPr/>
        </p:nvSpPr>
        <p:spPr>
          <a:xfrm>
            <a:off x="9455497" y="0"/>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
        <p:nvSpPr>
          <p:cNvPr id="13" name="Rectangle 12"/>
          <p:cNvSpPr/>
          <p:nvPr/>
        </p:nvSpPr>
        <p:spPr>
          <a:xfrm>
            <a:off x="609460" y="1316725"/>
            <a:ext cx="593515" cy="2376264"/>
          </a:xfrm>
          <a:prstGeom prst="rect">
            <a:avLst/>
          </a:prstGeom>
        </p:spPr>
        <p:style>
          <a:lnRef idx="2">
            <a:schemeClr val="accent2"/>
          </a:lnRef>
          <a:fillRef idx="1">
            <a:schemeClr val="lt1"/>
          </a:fillRef>
          <a:effectRef idx="0">
            <a:schemeClr val="accent2"/>
          </a:effectRef>
          <a:fontRef idx="minor">
            <a:schemeClr val="dk1"/>
          </a:fontRef>
        </p:style>
        <p:txBody>
          <a:bodyPr vert="vert270" rtlCol="0" anchor="ctr"/>
          <a:lstStyle/>
          <a:p>
            <a:pPr algn="ctr"/>
            <a:r>
              <a:rPr lang="en-US" sz="1600" dirty="0" smtClean="0">
                <a:solidFill>
                  <a:schemeClr val="tx1"/>
                </a:solidFill>
              </a:rPr>
              <a:t>You </a:t>
            </a:r>
            <a:r>
              <a:rPr lang="en-US" sz="1600" dirty="0" smtClean="0">
                <a:solidFill>
                  <a:srgbClr val="FF0000"/>
                </a:solidFill>
              </a:rPr>
              <a:t>DON’T</a:t>
            </a:r>
            <a:r>
              <a:rPr lang="en-US" sz="1600" dirty="0" smtClean="0">
                <a:solidFill>
                  <a:schemeClr val="tx1"/>
                </a:solidFill>
              </a:rPr>
              <a:t> have to memorize the table.</a:t>
            </a:r>
            <a:endParaRPr lang="en-US" sz="1600" dirty="0">
              <a:solidFill>
                <a:schemeClr val="tx1"/>
              </a:solidFill>
            </a:endParaRPr>
          </a:p>
        </p:txBody>
      </p:sp>
    </p:spTree>
    <p:extLst>
      <p:ext uri="{BB962C8B-B14F-4D97-AF65-F5344CB8AC3E}">
        <p14:creationId xmlns:p14="http://schemas.microsoft.com/office/powerpoint/2010/main" val="11846544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29</a:t>
            </a:fld>
            <a:endParaRPr lang="en-US" dirty="0"/>
          </a:p>
        </p:txBody>
      </p:sp>
      <p:sp>
        <p:nvSpPr>
          <p:cNvPr id="4" name="Content Placeholder 3"/>
          <p:cNvSpPr>
            <a:spLocks noGrp="1"/>
          </p:cNvSpPr>
          <p:nvPr>
            <p:ph sz="quarter" idx="1"/>
          </p:nvPr>
        </p:nvSpPr>
        <p:spPr>
          <a:xfrm>
            <a:off x="609461" y="1219200"/>
            <a:ext cx="5772984" cy="4937760"/>
          </a:xfrm>
        </p:spPr>
        <p:txBody>
          <a:bodyPr>
            <a:normAutofit/>
          </a:bodyPr>
          <a:lstStyle/>
          <a:p>
            <a:r>
              <a:rPr lang="en-US" sz="1600" spc="-30" dirty="0">
                <a:cs typeface="Constantia"/>
              </a:rPr>
              <a:t>It </a:t>
            </a:r>
            <a:r>
              <a:rPr lang="en-US" sz="1600" spc="-5" dirty="0">
                <a:cs typeface="Constantia"/>
              </a:rPr>
              <a:t>is </a:t>
            </a:r>
            <a:r>
              <a:rPr lang="en-US" sz="1600" spc="-10" dirty="0">
                <a:cs typeface="Constantia"/>
              </a:rPr>
              <a:t>between </a:t>
            </a:r>
            <a:r>
              <a:rPr lang="en-US" sz="1600" spc="-5" dirty="0">
                <a:cs typeface="Constantia"/>
              </a:rPr>
              <a:t>blood </a:t>
            </a:r>
            <a:r>
              <a:rPr lang="en-US" sz="1600" dirty="0">
                <a:cs typeface="Constantia"/>
              </a:rPr>
              <a:t>&amp; </a:t>
            </a:r>
            <a:r>
              <a:rPr lang="en-US" sz="1600" spc="-5" dirty="0">
                <a:cs typeface="Constantia"/>
              </a:rPr>
              <a:t>CSF </a:t>
            </a:r>
            <a:r>
              <a:rPr lang="en-US" sz="1600" dirty="0">
                <a:cs typeface="Constantia"/>
              </a:rPr>
              <a:t>&amp; </a:t>
            </a:r>
            <a:r>
              <a:rPr lang="en-US" sz="1600" spc="-15" dirty="0">
                <a:cs typeface="Constantia"/>
              </a:rPr>
              <a:t>brain</a:t>
            </a:r>
            <a:r>
              <a:rPr lang="en-US" sz="1600" spc="-254" dirty="0">
                <a:cs typeface="Constantia"/>
              </a:rPr>
              <a:t> </a:t>
            </a:r>
            <a:r>
              <a:rPr lang="en-US" sz="1600" dirty="0" smtClean="0">
                <a:cs typeface="Constantia"/>
              </a:rPr>
              <a:t>tissue.</a:t>
            </a:r>
          </a:p>
          <a:p>
            <a:endParaRPr lang="en-US" sz="300" dirty="0">
              <a:cs typeface="Constantia"/>
            </a:endParaRPr>
          </a:p>
          <a:p>
            <a:pPr marL="298450" indent="-285750">
              <a:spcBef>
                <a:spcPts val="625"/>
              </a:spcBef>
              <a:buClr>
                <a:schemeClr val="accent2">
                  <a:lumMod val="75000"/>
                </a:schemeClr>
              </a:buClr>
              <a:buSzPct val="94230"/>
              <a:tabLst>
                <a:tab pos="285115" algn="l"/>
                <a:tab pos="285750" algn="l"/>
              </a:tabLst>
            </a:pPr>
            <a:r>
              <a:rPr lang="en-US" sz="1600" spc="-30" dirty="0">
                <a:solidFill>
                  <a:schemeClr val="accent2">
                    <a:lumMod val="75000"/>
                  </a:schemeClr>
                </a:solidFill>
                <a:cs typeface="Constantia"/>
              </a:rPr>
              <a:t>It </a:t>
            </a:r>
            <a:r>
              <a:rPr lang="en-US" sz="1600" spc="-5" dirty="0">
                <a:solidFill>
                  <a:schemeClr val="accent2">
                    <a:lumMod val="75000"/>
                  </a:schemeClr>
                </a:solidFill>
                <a:cs typeface="Constantia"/>
              </a:rPr>
              <a:t>is formed </a:t>
            </a:r>
            <a:r>
              <a:rPr lang="en-US" sz="1600" dirty="0" smtClean="0">
                <a:solidFill>
                  <a:schemeClr val="accent2">
                    <a:lumMod val="75000"/>
                  </a:schemeClr>
                </a:solidFill>
                <a:cs typeface="Constantia"/>
              </a:rPr>
              <a:t>at</a:t>
            </a:r>
            <a:r>
              <a:rPr lang="en-US" sz="1600" spc="-340" dirty="0" smtClean="0">
                <a:solidFill>
                  <a:schemeClr val="accent2">
                    <a:lumMod val="75000"/>
                  </a:schemeClr>
                </a:solidFill>
                <a:cs typeface="Constantia"/>
              </a:rPr>
              <a:t>:</a:t>
            </a:r>
            <a:endParaRPr lang="en-US" sz="1600" dirty="0">
              <a:solidFill>
                <a:schemeClr val="accent2">
                  <a:lumMod val="75000"/>
                </a:schemeClr>
              </a:solidFill>
              <a:cs typeface="Constantia"/>
            </a:endParaRPr>
          </a:p>
          <a:p>
            <a:pPr marL="527050" indent="-514350">
              <a:lnSpc>
                <a:spcPct val="100000"/>
              </a:lnSpc>
              <a:spcBef>
                <a:spcPts val="625"/>
              </a:spcBef>
              <a:buClr>
                <a:schemeClr val="accent2">
                  <a:lumMod val="75000"/>
                </a:schemeClr>
              </a:buClr>
              <a:buSzPct val="94230"/>
              <a:buFont typeface="+mj-lt"/>
              <a:buAutoNum type="arabicPeriod"/>
              <a:tabLst>
                <a:tab pos="285115" algn="l"/>
                <a:tab pos="285750" algn="l"/>
              </a:tabLst>
            </a:pPr>
            <a:r>
              <a:rPr lang="en-US" sz="1600" spc="-10" dirty="0">
                <a:solidFill>
                  <a:schemeClr val="bg2">
                    <a:lumMod val="75000"/>
                  </a:schemeClr>
                </a:solidFill>
                <a:cs typeface="Constantia"/>
              </a:rPr>
              <a:t>Choroid </a:t>
            </a:r>
            <a:r>
              <a:rPr lang="en-US" sz="1600" dirty="0">
                <a:solidFill>
                  <a:schemeClr val="bg2">
                    <a:lumMod val="75000"/>
                  </a:schemeClr>
                </a:solidFill>
                <a:cs typeface="Constantia"/>
              </a:rPr>
              <a:t>plexus </a:t>
            </a:r>
            <a:r>
              <a:rPr lang="en-US" sz="1600" spc="-5" dirty="0">
                <a:cs typeface="Constantia"/>
              </a:rPr>
              <a:t>epithelial </a:t>
            </a:r>
            <a:r>
              <a:rPr lang="en-US" sz="1600" spc="-10" dirty="0">
                <a:cs typeface="Constantia"/>
              </a:rPr>
              <a:t>cells</a:t>
            </a:r>
            <a:r>
              <a:rPr lang="en-US" sz="1600" spc="-415" dirty="0">
                <a:cs typeface="Constantia"/>
              </a:rPr>
              <a:t> </a:t>
            </a:r>
            <a:r>
              <a:rPr lang="en-US" sz="1600" dirty="0" smtClean="0">
                <a:cs typeface="Constantia"/>
              </a:rPr>
              <a:t>and.</a:t>
            </a:r>
            <a:endParaRPr lang="en-US" sz="1600" dirty="0">
              <a:cs typeface="Constantia"/>
            </a:endParaRPr>
          </a:p>
          <a:p>
            <a:pPr marL="527050" marR="5080" indent="-514350">
              <a:lnSpc>
                <a:spcPct val="100000"/>
              </a:lnSpc>
              <a:spcBef>
                <a:spcPts val="625"/>
              </a:spcBef>
              <a:buClr>
                <a:schemeClr val="accent2">
                  <a:lumMod val="75000"/>
                </a:schemeClr>
              </a:buClr>
              <a:buSzPct val="94230"/>
              <a:buFont typeface="+mj-lt"/>
              <a:buAutoNum type="arabicPeriod"/>
              <a:tabLst>
                <a:tab pos="285115" algn="l"/>
                <a:tab pos="285750" algn="l"/>
              </a:tabLst>
            </a:pPr>
            <a:r>
              <a:rPr lang="en-US" sz="1600" spc="-5" dirty="0">
                <a:solidFill>
                  <a:schemeClr val="bg2">
                    <a:lumMod val="75000"/>
                  </a:schemeClr>
                </a:solidFill>
                <a:cs typeface="Constantia"/>
              </a:rPr>
              <a:t>At </a:t>
            </a:r>
            <a:r>
              <a:rPr lang="en-US" sz="1600" spc="-15" dirty="0">
                <a:solidFill>
                  <a:schemeClr val="bg2">
                    <a:lumMod val="75000"/>
                  </a:schemeClr>
                </a:solidFill>
                <a:cs typeface="Constantia"/>
              </a:rPr>
              <a:t>brain </a:t>
            </a:r>
            <a:r>
              <a:rPr lang="en-US" sz="1600" dirty="0">
                <a:solidFill>
                  <a:schemeClr val="bg2">
                    <a:lumMod val="75000"/>
                  </a:schemeClr>
                </a:solidFill>
                <a:cs typeface="Constantia"/>
              </a:rPr>
              <a:t>tissue capillary </a:t>
            </a:r>
            <a:r>
              <a:rPr lang="en-US" sz="1600" spc="-10" dirty="0">
                <a:solidFill>
                  <a:schemeClr val="bg2">
                    <a:lumMod val="75000"/>
                  </a:schemeClr>
                </a:solidFill>
                <a:cs typeface="Constantia"/>
              </a:rPr>
              <a:t>membrane </a:t>
            </a:r>
            <a:r>
              <a:rPr lang="en-US" sz="1600" spc="-5" dirty="0">
                <a:cs typeface="Constantia"/>
              </a:rPr>
              <a:t>(endothelial  </a:t>
            </a:r>
            <a:r>
              <a:rPr lang="en-US" sz="1600" spc="-10" dirty="0">
                <a:cs typeface="Constantia"/>
              </a:rPr>
              <a:t>cells</a:t>
            </a:r>
            <a:r>
              <a:rPr lang="en-US" sz="1600" spc="-5" dirty="0">
                <a:cs typeface="Constantia"/>
              </a:rPr>
              <a:t>) formed </a:t>
            </a:r>
            <a:r>
              <a:rPr lang="en-US" sz="1600" spc="-15" dirty="0">
                <a:cs typeface="Constantia"/>
              </a:rPr>
              <a:t>by </a:t>
            </a:r>
            <a:r>
              <a:rPr lang="en-US" sz="1600" dirty="0">
                <a:cs typeface="Constantia"/>
              </a:rPr>
              <a:t>the </a:t>
            </a:r>
            <a:r>
              <a:rPr lang="en-US" sz="1600" spc="-5" dirty="0">
                <a:cs typeface="Constantia"/>
              </a:rPr>
              <a:t>tight </a:t>
            </a:r>
            <a:r>
              <a:rPr lang="en-US" sz="1600" dirty="0">
                <a:cs typeface="Constantia"/>
              </a:rPr>
              <a:t>junctions </a:t>
            </a:r>
            <a:r>
              <a:rPr lang="en-US" sz="1600" spc="-10" dirty="0">
                <a:cs typeface="Constantia"/>
              </a:rPr>
              <a:t>between </a:t>
            </a:r>
            <a:r>
              <a:rPr lang="en-US" sz="1600" dirty="0">
                <a:cs typeface="Constantia"/>
              </a:rPr>
              <a:t>capillary  </a:t>
            </a:r>
            <a:r>
              <a:rPr lang="en-US" sz="1600" spc="-5" dirty="0">
                <a:cs typeface="Constantia"/>
              </a:rPr>
              <a:t>endothelial </a:t>
            </a:r>
            <a:r>
              <a:rPr lang="en-US" sz="1600" spc="-10" dirty="0">
                <a:cs typeface="Constantia"/>
              </a:rPr>
              <a:t>cells </a:t>
            </a:r>
            <a:r>
              <a:rPr lang="en-US" sz="1600" dirty="0">
                <a:cs typeface="Constantia"/>
              </a:rPr>
              <a:t>of the </a:t>
            </a:r>
            <a:r>
              <a:rPr lang="en-US" sz="1600" spc="-10" dirty="0">
                <a:cs typeface="Constantia"/>
              </a:rPr>
              <a:t>brain </a:t>
            </a:r>
            <a:r>
              <a:rPr lang="en-US" sz="1600" spc="-5" dirty="0">
                <a:cs typeface="Constantia"/>
              </a:rPr>
              <a:t>capillaries </a:t>
            </a:r>
            <a:r>
              <a:rPr lang="en-US" sz="1600" dirty="0">
                <a:cs typeface="Constantia"/>
              </a:rPr>
              <a:t>and </a:t>
            </a:r>
            <a:r>
              <a:rPr lang="en-US" sz="1600" spc="-10" dirty="0">
                <a:cs typeface="Constantia"/>
              </a:rPr>
              <a:t>between  </a:t>
            </a:r>
            <a:r>
              <a:rPr lang="en-US" sz="1600" spc="-5" dirty="0">
                <a:cs typeface="Constantia"/>
              </a:rPr>
              <a:t>epithelial </a:t>
            </a:r>
            <a:r>
              <a:rPr lang="en-US" sz="1600" spc="-10" dirty="0">
                <a:cs typeface="Constantia"/>
              </a:rPr>
              <a:t>cells </a:t>
            </a:r>
            <a:r>
              <a:rPr lang="en-US" sz="1600" spc="-5" dirty="0">
                <a:cs typeface="Constantia"/>
              </a:rPr>
              <a:t>in </a:t>
            </a:r>
            <a:r>
              <a:rPr lang="en-US" sz="1600" dirty="0">
                <a:cs typeface="Constantia"/>
              </a:rPr>
              <a:t>the </a:t>
            </a:r>
            <a:r>
              <a:rPr lang="en-US" sz="1600" spc="-10" dirty="0">
                <a:cs typeface="Constantia"/>
              </a:rPr>
              <a:t>choroid </a:t>
            </a:r>
            <a:r>
              <a:rPr lang="en-US" sz="1600" spc="-5" dirty="0">
                <a:cs typeface="Constantia"/>
              </a:rPr>
              <a:t>plexus. </a:t>
            </a:r>
            <a:endParaRPr lang="en-US" sz="1600" spc="-5" dirty="0" smtClean="0">
              <a:cs typeface="Constantia"/>
            </a:endParaRPr>
          </a:p>
          <a:p>
            <a:pPr marL="527050" marR="5080" indent="-514350">
              <a:lnSpc>
                <a:spcPct val="100000"/>
              </a:lnSpc>
              <a:spcBef>
                <a:spcPts val="625"/>
              </a:spcBef>
              <a:buClr>
                <a:schemeClr val="accent2">
                  <a:lumMod val="75000"/>
                </a:schemeClr>
              </a:buClr>
              <a:buSzPct val="94230"/>
              <a:buFont typeface="+mj-lt"/>
              <a:buAutoNum type="arabicPeriod"/>
              <a:tabLst>
                <a:tab pos="285115" algn="l"/>
                <a:tab pos="285750" algn="l"/>
              </a:tabLst>
            </a:pPr>
            <a:endParaRPr lang="en-US" sz="500" spc="-5" dirty="0">
              <a:cs typeface="Constantia"/>
            </a:endParaRPr>
          </a:p>
          <a:p>
            <a:r>
              <a:rPr lang="en-US" sz="1600" spc="-5" dirty="0">
                <a:solidFill>
                  <a:schemeClr val="accent2">
                    <a:lumMod val="75000"/>
                  </a:schemeClr>
                </a:solidFill>
                <a:cs typeface="Constantia"/>
              </a:rPr>
              <a:t>Penetration of substances into the </a:t>
            </a:r>
            <a:r>
              <a:rPr lang="en-US" sz="1600" spc="-5" dirty="0" smtClean="0">
                <a:solidFill>
                  <a:schemeClr val="accent2">
                    <a:lumMod val="75000"/>
                  </a:schemeClr>
                </a:solidFill>
                <a:cs typeface="Constantia"/>
              </a:rPr>
              <a:t>brain:</a:t>
            </a:r>
          </a:p>
          <a:p>
            <a:pPr marL="603219" marR="237490" lvl="1" indent="-285750">
              <a:buClr>
                <a:schemeClr val="accent2">
                  <a:lumMod val="75000"/>
                </a:schemeClr>
              </a:buClr>
              <a:buSzPct val="94230"/>
              <a:tabLst>
                <a:tab pos="285750" algn="l"/>
              </a:tabLst>
            </a:pPr>
            <a:r>
              <a:rPr lang="en-US" sz="1600" spc="-5" dirty="0">
                <a:solidFill>
                  <a:schemeClr val="bg2">
                    <a:lumMod val="75000"/>
                  </a:schemeClr>
                </a:solidFill>
                <a:cs typeface="Constantia"/>
              </a:rPr>
              <a:t>Molecules pass </a:t>
            </a:r>
            <a:r>
              <a:rPr lang="en-US" sz="1600" spc="-15" dirty="0">
                <a:solidFill>
                  <a:schemeClr val="bg2">
                    <a:lumMod val="75000"/>
                  </a:schemeClr>
                </a:solidFill>
                <a:cs typeface="Constantia"/>
              </a:rPr>
              <a:t>easily: </a:t>
            </a:r>
            <a:r>
              <a:rPr lang="en-US" sz="1600" spc="-15" dirty="0">
                <a:cs typeface="Constantia"/>
              </a:rPr>
              <a:t>H2O, </a:t>
            </a:r>
            <a:r>
              <a:rPr lang="en-US" sz="1600" spc="-25" dirty="0">
                <a:cs typeface="Constantia"/>
              </a:rPr>
              <a:t>CO2, </a:t>
            </a:r>
            <a:r>
              <a:rPr lang="en-US" sz="1600" spc="-5" dirty="0">
                <a:cs typeface="Constantia"/>
              </a:rPr>
              <a:t>O2,</a:t>
            </a:r>
            <a:r>
              <a:rPr lang="en-US" sz="1600" spc="-325" dirty="0">
                <a:cs typeface="Constantia"/>
              </a:rPr>
              <a:t> </a:t>
            </a:r>
            <a:r>
              <a:rPr lang="en-US" sz="1600" dirty="0">
                <a:cs typeface="Constantia"/>
              </a:rPr>
              <a:t>lipid-soluble  </a:t>
            </a:r>
            <a:r>
              <a:rPr lang="en-US" sz="1600" spc="-5" dirty="0">
                <a:cs typeface="Constantia"/>
              </a:rPr>
              <a:t>substances(as </a:t>
            </a:r>
            <a:r>
              <a:rPr lang="en-US" sz="1600" spc="-15" dirty="0">
                <a:cs typeface="Constantia"/>
              </a:rPr>
              <a:t>steroid</a:t>
            </a:r>
            <a:r>
              <a:rPr lang="en-US" sz="1600" spc="-180" dirty="0">
                <a:cs typeface="Constantia"/>
              </a:rPr>
              <a:t> </a:t>
            </a:r>
            <a:r>
              <a:rPr lang="en-US" sz="1600" dirty="0">
                <a:cs typeface="Constantia"/>
              </a:rPr>
              <a:t>hormones).</a:t>
            </a:r>
          </a:p>
          <a:p>
            <a:pPr marL="603219" lvl="1" indent="-285750">
              <a:spcBef>
                <a:spcPts val="625"/>
              </a:spcBef>
              <a:buClr>
                <a:schemeClr val="accent2">
                  <a:lumMod val="75000"/>
                </a:schemeClr>
              </a:buClr>
              <a:buSzPct val="94230"/>
              <a:tabLst>
                <a:tab pos="285750" algn="l"/>
              </a:tabLst>
            </a:pPr>
            <a:r>
              <a:rPr lang="en-US" sz="1600" spc="-5" dirty="0">
                <a:solidFill>
                  <a:schemeClr val="bg2">
                    <a:lumMod val="75000"/>
                  </a:schemeClr>
                </a:solidFill>
                <a:cs typeface="Constantia"/>
              </a:rPr>
              <a:t>Molecules not pass: </a:t>
            </a:r>
            <a:r>
              <a:rPr lang="en-US" sz="1600" spc="-15" dirty="0">
                <a:cs typeface="Constantia"/>
              </a:rPr>
              <a:t>proteins, </a:t>
            </a:r>
            <a:r>
              <a:rPr lang="en-US" sz="1600" spc="-5" dirty="0">
                <a:cs typeface="Constantia"/>
              </a:rPr>
              <a:t>antibodies, </a:t>
            </a:r>
            <a:r>
              <a:rPr lang="en-US" sz="1600" dirty="0">
                <a:cs typeface="Constantia"/>
              </a:rPr>
              <a:t>non-</a:t>
            </a:r>
            <a:r>
              <a:rPr lang="en-US" sz="1600" spc="-370" dirty="0">
                <a:cs typeface="Constantia"/>
              </a:rPr>
              <a:t> </a:t>
            </a:r>
            <a:r>
              <a:rPr lang="en-US" sz="1600" spc="-5" dirty="0">
                <a:cs typeface="Constantia"/>
              </a:rPr>
              <a:t>lipid-</a:t>
            </a:r>
            <a:r>
              <a:rPr lang="en-US" sz="1600" dirty="0">
                <a:cs typeface="Constantia"/>
              </a:rPr>
              <a:t>soluble </a:t>
            </a:r>
            <a:r>
              <a:rPr lang="en-US" sz="1600" spc="-25" dirty="0">
                <a:cs typeface="Constantia"/>
              </a:rPr>
              <a:t>large</a:t>
            </a:r>
            <a:r>
              <a:rPr lang="en-US" sz="1600" spc="-220" dirty="0">
                <a:cs typeface="Constantia"/>
              </a:rPr>
              <a:t> </a:t>
            </a:r>
            <a:r>
              <a:rPr lang="en-US" sz="1600" spc="-5" dirty="0">
                <a:cs typeface="Constantia"/>
              </a:rPr>
              <a:t>molecules.</a:t>
            </a:r>
            <a:endParaRPr lang="en-US" sz="1600" dirty="0">
              <a:cs typeface="Constantia"/>
            </a:endParaRPr>
          </a:p>
          <a:p>
            <a:pPr marL="603219" lvl="1" indent="-285750">
              <a:spcBef>
                <a:spcPts val="625"/>
              </a:spcBef>
              <a:buClr>
                <a:schemeClr val="accent2">
                  <a:lumMod val="75000"/>
                </a:schemeClr>
              </a:buClr>
              <a:buSzPct val="94230"/>
              <a:tabLst>
                <a:tab pos="285750" algn="l"/>
                <a:tab pos="1338580" algn="l"/>
              </a:tabLst>
            </a:pPr>
            <a:r>
              <a:rPr lang="en-US" sz="1600" spc="-5" dirty="0">
                <a:solidFill>
                  <a:schemeClr val="bg2">
                    <a:lumMod val="75000"/>
                  </a:schemeClr>
                </a:solidFill>
                <a:cs typeface="Constantia"/>
              </a:rPr>
              <a:t>Slight penetration: </a:t>
            </a:r>
            <a:r>
              <a:rPr lang="en-US" sz="1600" spc="-5" dirty="0">
                <a:cs typeface="Constantia"/>
              </a:rPr>
              <a:t>cl, </a:t>
            </a:r>
            <a:r>
              <a:rPr lang="en-US" sz="1600" spc="-15" dirty="0">
                <a:cs typeface="Constantia"/>
              </a:rPr>
              <a:t>Na,</a:t>
            </a:r>
            <a:r>
              <a:rPr lang="en-US" sz="1600" spc="-170" dirty="0">
                <a:cs typeface="Constantia"/>
              </a:rPr>
              <a:t> </a:t>
            </a:r>
            <a:r>
              <a:rPr lang="en-US" sz="1600" dirty="0" smtClean="0">
                <a:cs typeface="Constantia"/>
              </a:rPr>
              <a:t>K.</a:t>
            </a:r>
            <a:endParaRPr lang="en-US" sz="1600" dirty="0">
              <a:cs typeface="Constantia"/>
            </a:endParaRPr>
          </a:p>
          <a:p>
            <a:pPr marL="603219" lvl="1" indent="-285750">
              <a:spcBef>
                <a:spcPts val="625"/>
              </a:spcBef>
              <a:buClr>
                <a:schemeClr val="accent2">
                  <a:lumMod val="75000"/>
                </a:schemeClr>
              </a:buClr>
              <a:buSzPct val="94230"/>
              <a:tabLst>
                <a:tab pos="285750" algn="l"/>
              </a:tabLst>
            </a:pPr>
            <a:r>
              <a:rPr lang="en-US" sz="1600" spc="-5" dirty="0">
                <a:solidFill>
                  <a:schemeClr val="bg2">
                    <a:lumMod val="75000"/>
                  </a:schemeClr>
                </a:solidFill>
                <a:cs typeface="Constantia"/>
              </a:rPr>
              <a:t>Glucose: </a:t>
            </a:r>
            <a:r>
              <a:rPr lang="en-US" sz="1600" spc="-5" dirty="0">
                <a:cs typeface="Constantia"/>
              </a:rPr>
              <a:t>its </a:t>
            </a:r>
            <a:r>
              <a:rPr lang="en-US" sz="1600" spc="-15" dirty="0">
                <a:cs typeface="Constantia"/>
              </a:rPr>
              <a:t>passive </a:t>
            </a:r>
            <a:r>
              <a:rPr lang="en-US" sz="1600" spc="-5" dirty="0">
                <a:cs typeface="Constantia"/>
              </a:rPr>
              <a:t>penetration is </a:t>
            </a:r>
            <a:r>
              <a:rPr lang="en-US" sz="1600" spc="-55" dirty="0">
                <a:cs typeface="Constantia"/>
              </a:rPr>
              <a:t>slow, </a:t>
            </a:r>
            <a:r>
              <a:rPr lang="en-US" sz="1600" spc="-5" dirty="0">
                <a:cs typeface="Constantia"/>
              </a:rPr>
              <a:t>but </a:t>
            </a:r>
            <a:r>
              <a:rPr lang="en-US" sz="1600" spc="-440" dirty="0">
                <a:cs typeface="Constantia"/>
              </a:rPr>
              <a:t> </a:t>
            </a:r>
            <a:r>
              <a:rPr lang="en-US" sz="1600" spc="-5" dirty="0">
                <a:cs typeface="Constantia"/>
              </a:rPr>
              <a:t>is</a:t>
            </a:r>
            <a:r>
              <a:rPr lang="en-US" sz="1600" dirty="0">
                <a:cs typeface="Constantia"/>
              </a:rPr>
              <a:t> </a:t>
            </a:r>
            <a:r>
              <a:rPr lang="en-US" sz="1600" spc="-10" dirty="0">
                <a:cs typeface="Constantia"/>
              </a:rPr>
              <a:t>transported across brain </a:t>
            </a:r>
            <a:r>
              <a:rPr lang="en-US" sz="1600" spc="-5" dirty="0">
                <a:cs typeface="Constantia"/>
              </a:rPr>
              <a:t>capillaries </a:t>
            </a:r>
            <a:r>
              <a:rPr lang="en-US" sz="1600" spc="-15" dirty="0">
                <a:cs typeface="Constantia"/>
              </a:rPr>
              <a:t>by</a:t>
            </a:r>
            <a:r>
              <a:rPr lang="en-US" sz="1600" spc="-385" dirty="0">
                <a:cs typeface="Constantia"/>
              </a:rPr>
              <a:t>   </a:t>
            </a:r>
            <a:r>
              <a:rPr lang="en-US" sz="1600" spc="-10" dirty="0" smtClean="0">
                <a:cs typeface="Constantia"/>
              </a:rPr>
              <a:t>GLUT1.</a:t>
            </a:r>
            <a:endParaRPr lang="en-US" sz="1600" spc="-10" dirty="0">
              <a:cs typeface="Constantia"/>
            </a:endParaRPr>
          </a:p>
          <a:p>
            <a:pPr lvl="1"/>
            <a:endParaRPr lang="en-US" sz="1600" spc="-5" dirty="0">
              <a:solidFill>
                <a:schemeClr val="accent2">
                  <a:lumMod val="75000"/>
                </a:schemeClr>
              </a:solidFill>
              <a:cs typeface="Constantia"/>
            </a:endParaRPr>
          </a:p>
          <a:p>
            <a:endParaRPr lang="en-US" sz="1600" dirty="0"/>
          </a:p>
        </p:txBody>
      </p:sp>
      <p:sp>
        <p:nvSpPr>
          <p:cNvPr id="6" name="Title 5"/>
          <p:cNvSpPr>
            <a:spLocks noGrp="1"/>
          </p:cNvSpPr>
          <p:nvPr>
            <p:ph type="title"/>
          </p:nvPr>
        </p:nvSpPr>
        <p:spPr/>
        <p:txBody>
          <a:bodyPr>
            <a:normAutofit/>
          </a:bodyPr>
          <a:lstStyle/>
          <a:p>
            <a:r>
              <a:rPr lang="en-US" sz="3200" dirty="0" smtClean="0"/>
              <a:t>Blood brain barrier</a:t>
            </a:r>
            <a:r>
              <a:rPr lang="en-US" sz="3200" spc="-90" dirty="0" smtClean="0"/>
              <a:t> </a:t>
            </a:r>
            <a:r>
              <a:rPr lang="en-US" sz="3200" dirty="0" smtClean="0">
                <a:cs typeface="Calibri"/>
              </a:rPr>
              <a:t>BBB</a:t>
            </a:r>
            <a:endParaRPr lang="en-US" sz="3200" dirty="0"/>
          </a:p>
        </p:txBody>
      </p:sp>
      <p:sp>
        <p:nvSpPr>
          <p:cNvPr id="9" name="TextBox 8"/>
          <p:cNvSpPr txBox="1"/>
          <p:nvPr/>
        </p:nvSpPr>
        <p:spPr>
          <a:xfrm>
            <a:off x="9588507" y="0"/>
            <a:ext cx="2600318" cy="276999"/>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200" b="1" dirty="0">
                <a:solidFill>
                  <a:schemeClr val="tx2"/>
                </a:solidFill>
                <a:latin typeface="+mj-lt"/>
                <a:ea typeface="+mj-ea"/>
                <a:cs typeface="+mj-cs"/>
              </a:rPr>
              <a:t>ONLY IN FEMALES’ SLIDES </a:t>
            </a:r>
          </a:p>
        </p:txBody>
      </p:sp>
      <p:cxnSp>
        <p:nvCxnSpPr>
          <p:cNvPr id="10" name="Straight Connector 9"/>
          <p:cNvCxnSpPr/>
          <p:nvPr/>
        </p:nvCxnSpPr>
        <p:spPr>
          <a:xfrm flipH="1">
            <a:off x="6389799" y="1143000"/>
            <a:ext cx="26283" cy="5213350"/>
          </a:xfrm>
          <a:prstGeom prst="line">
            <a:avLst/>
          </a:prstGeom>
          <a:ln>
            <a:prstDash val="dash"/>
          </a:ln>
        </p:spPr>
        <p:style>
          <a:lnRef idx="1">
            <a:schemeClr val="accent2"/>
          </a:lnRef>
          <a:fillRef idx="0">
            <a:schemeClr val="accent2"/>
          </a:fillRef>
          <a:effectRef idx="0">
            <a:schemeClr val="accent2"/>
          </a:effectRef>
          <a:fontRef idx="minor">
            <a:schemeClr val="tx1"/>
          </a:fontRef>
        </p:style>
      </p:cxnSp>
      <p:sp>
        <p:nvSpPr>
          <p:cNvPr id="11" name="Content Placeholder 3"/>
          <p:cNvSpPr txBox="1">
            <a:spLocks/>
          </p:cNvSpPr>
          <p:nvPr/>
        </p:nvSpPr>
        <p:spPr>
          <a:xfrm>
            <a:off x="6461807" y="1223927"/>
            <a:ext cx="5117596" cy="4937760"/>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298450" indent="-285750" defTabSz="914400">
              <a:spcBef>
                <a:spcPts val="625"/>
              </a:spcBef>
              <a:buClr>
                <a:schemeClr val="accent2">
                  <a:lumMod val="75000"/>
                </a:schemeClr>
              </a:buClr>
              <a:buSzPct val="94230"/>
              <a:tabLst>
                <a:tab pos="285115" algn="l"/>
                <a:tab pos="285750" algn="l"/>
              </a:tabLst>
            </a:pPr>
            <a:r>
              <a:rPr lang="en-US" sz="1600" spc="-30" dirty="0">
                <a:solidFill>
                  <a:schemeClr val="accent2">
                    <a:lumMod val="75000"/>
                  </a:schemeClr>
                </a:solidFill>
                <a:cs typeface="Constantia"/>
              </a:rPr>
              <a:t>Functions of BBB:</a:t>
            </a:r>
          </a:p>
          <a:p>
            <a:pPr marL="355600" indent="-342900">
              <a:lnSpc>
                <a:spcPct val="100000"/>
              </a:lnSpc>
              <a:buClr>
                <a:schemeClr val="accent2">
                  <a:lumMod val="75000"/>
                </a:schemeClr>
              </a:buClr>
              <a:buSzPct val="94230"/>
              <a:buFont typeface="+mj-lt"/>
              <a:buAutoNum type="arabicPeriod"/>
              <a:tabLst>
                <a:tab pos="285750" algn="l"/>
              </a:tabLst>
            </a:pPr>
            <a:r>
              <a:rPr lang="en-US" sz="1600" spc="-5" dirty="0">
                <a:cs typeface="Constantia"/>
              </a:rPr>
              <a:t>Maintains</a:t>
            </a:r>
            <a:r>
              <a:rPr lang="en-US" sz="1600" spc="-85" dirty="0">
                <a:cs typeface="Constantia"/>
              </a:rPr>
              <a:t> </a:t>
            </a:r>
            <a:r>
              <a:rPr lang="en-US" sz="1600" dirty="0">
                <a:cs typeface="Constantia"/>
              </a:rPr>
              <a:t>the</a:t>
            </a:r>
            <a:r>
              <a:rPr lang="en-US" sz="1600" spc="-140" dirty="0">
                <a:cs typeface="Constantia"/>
              </a:rPr>
              <a:t> </a:t>
            </a:r>
            <a:r>
              <a:rPr lang="en-US" sz="1600" spc="-5" dirty="0">
                <a:cs typeface="Constantia"/>
              </a:rPr>
              <a:t>constancy</a:t>
            </a:r>
            <a:r>
              <a:rPr lang="en-US" sz="1600" spc="-165" dirty="0">
                <a:cs typeface="Constantia"/>
              </a:rPr>
              <a:t> </a:t>
            </a:r>
            <a:r>
              <a:rPr lang="en-US" sz="1600" dirty="0">
                <a:cs typeface="Constantia"/>
              </a:rPr>
              <a:t>of the</a:t>
            </a:r>
            <a:r>
              <a:rPr lang="en-US" sz="1600" spc="-140" dirty="0">
                <a:cs typeface="Constantia"/>
              </a:rPr>
              <a:t> </a:t>
            </a:r>
            <a:r>
              <a:rPr lang="en-US" sz="1600" spc="-10" dirty="0">
                <a:cs typeface="Constantia"/>
              </a:rPr>
              <a:t>environment</a:t>
            </a:r>
            <a:r>
              <a:rPr lang="en-US" sz="1600" spc="-160" dirty="0">
                <a:cs typeface="Constantia"/>
              </a:rPr>
              <a:t> </a:t>
            </a:r>
            <a:r>
              <a:rPr lang="en-US" sz="1600" dirty="0">
                <a:cs typeface="Constantia"/>
              </a:rPr>
              <a:t>of</a:t>
            </a:r>
            <a:r>
              <a:rPr lang="en-US" sz="1600" spc="10" dirty="0">
                <a:cs typeface="Constantia"/>
              </a:rPr>
              <a:t> </a:t>
            </a:r>
            <a:r>
              <a:rPr lang="en-US" sz="1600" dirty="0">
                <a:cs typeface="Constantia"/>
              </a:rPr>
              <a:t>the </a:t>
            </a:r>
            <a:r>
              <a:rPr lang="en-US" sz="1600" spc="-10" dirty="0">
                <a:cs typeface="Constantia"/>
              </a:rPr>
              <a:t>neurons </a:t>
            </a:r>
            <a:r>
              <a:rPr lang="en-US" sz="1600" spc="-5" dirty="0">
                <a:cs typeface="Constantia"/>
              </a:rPr>
              <a:t>in </a:t>
            </a:r>
            <a:r>
              <a:rPr lang="en-US" sz="1600" dirty="0">
                <a:cs typeface="Constantia"/>
              </a:rPr>
              <a:t>the</a:t>
            </a:r>
            <a:r>
              <a:rPr lang="en-US" sz="1600" spc="-240" dirty="0">
                <a:cs typeface="Constantia"/>
              </a:rPr>
              <a:t> </a:t>
            </a:r>
            <a:r>
              <a:rPr lang="en-US" sz="1600" spc="-5" dirty="0">
                <a:cs typeface="Constantia"/>
              </a:rPr>
              <a:t>CNS.</a:t>
            </a:r>
            <a:endParaRPr lang="en-US" sz="1600" dirty="0">
              <a:cs typeface="Constantia"/>
            </a:endParaRPr>
          </a:p>
          <a:p>
            <a:pPr marL="355600" marR="929640" indent="-342900">
              <a:lnSpc>
                <a:spcPct val="100000"/>
              </a:lnSpc>
              <a:spcBef>
                <a:spcPts val="625"/>
              </a:spcBef>
              <a:buClr>
                <a:schemeClr val="accent2">
                  <a:lumMod val="75000"/>
                </a:schemeClr>
              </a:buClr>
              <a:buSzPct val="94230"/>
              <a:buFont typeface="+mj-lt"/>
              <a:buAutoNum type="arabicPeriod"/>
              <a:tabLst>
                <a:tab pos="285750" algn="l"/>
              </a:tabLst>
            </a:pPr>
            <a:r>
              <a:rPr lang="en-US" sz="1600" spc="-10" dirty="0">
                <a:cs typeface="Constantia"/>
              </a:rPr>
              <a:t>Protection </a:t>
            </a:r>
            <a:r>
              <a:rPr lang="en-US" sz="1600" dirty="0">
                <a:cs typeface="Constantia"/>
              </a:rPr>
              <a:t>of the </a:t>
            </a:r>
            <a:r>
              <a:rPr lang="en-US" sz="1600" spc="-10" dirty="0">
                <a:cs typeface="Constantia"/>
              </a:rPr>
              <a:t>brain </a:t>
            </a:r>
            <a:r>
              <a:rPr lang="en-US" sz="1600" spc="-15" dirty="0">
                <a:cs typeface="Constantia"/>
              </a:rPr>
              <a:t>from </a:t>
            </a:r>
            <a:r>
              <a:rPr lang="en-US" sz="1600" spc="-10" dirty="0">
                <a:cs typeface="Constantia"/>
              </a:rPr>
              <a:t>endogenous</a:t>
            </a:r>
            <a:r>
              <a:rPr lang="en-US" sz="1600" spc="-415" dirty="0">
                <a:cs typeface="Constantia"/>
              </a:rPr>
              <a:t> </a:t>
            </a:r>
            <a:r>
              <a:rPr lang="en-US" sz="1600" dirty="0">
                <a:cs typeface="Constantia"/>
              </a:rPr>
              <a:t>and  </a:t>
            </a:r>
            <a:r>
              <a:rPr lang="en-US" sz="1600" spc="-15" dirty="0">
                <a:cs typeface="Constantia"/>
              </a:rPr>
              <a:t>exogenous</a:t>
            </a:r>
            <a:r>
              <a:rPr lang="en-US" sz="1600" spc="-160" dirty="0">
                <a:cs typeface="Constantia"/>
              </a:rPr>
              <a:t> </a:t>
            </a:r>
            <a:r>
              <a:rPr lang="en-US" sz="1600" spc="-25" dirty="0">
                <a:cs typeface="Constantia"/>
              </a:rPr>
              <a:t>toxins.</a:t>
            </a:r>
            <a:endParaRPr lang="en-US" sz="1600" dirty="0">
              <a:cs typeface="Constantia"/>
            </a:endParaRPr>
          </a:p>
          <a:p>
            <a:pPr marL="355600" indent="-342900">
              <a:lnSpc>
                <a:spcPct val="100000"/>
              </a:lnSpc>
              <a:spcBef>
                <a:spcPts val="625"/>
              </a:spcBef>
              <a:buClr>
                <a:schemeClr val="accent2">
                  <a:lumMod val="75000"/>
                </a:schemeClr>
              </a:buClr>
              <a:buSzPct val="94230"/>
              <a:buFont typeface="+mj-lt"/>
              <a:buAutoNum type="arabicPeriod"/>
              <a:tabLst>
                <a:tab pos="285750" algn="l"/>
              </a:tabLst>
            </a:pPr>
            <a:r>
              <a:rPr lang="en-US" sz="1600" spc="-10" dirty="0">
                <a:cs typeface="Constantia"/>
              </a:rPr>
              <a:t>Prevent</a:t>
            </a:r>
            <a:r>
              <a:rPr lang="en-US" sz="1600" spc="-160" dirty="0">
                <a:cs typeface="Constantia"/>
              </a:rPr>
              <a:t> </a:t>
            </a:r>
            <a:r>
              <a:rPr lang="en-US" sz="1600" dirty="0">
                <a:cs typeface="Constantia"/>
              </a:rPr>
              <a:t>escape</a:t>
            </a:r>
            <a:r>
              <a:rPr lang="en-US" sz="1600" spc="-130" dirty="0">
                <a:cs typeface="Constantia"/>
              </a:rPr>
              <a:t> </a:t>
            </a:r>
            <a:r>
              <a:rPr lang="en-US" sz="1600" dirty="0">
                <a:cs typeface="Constantia"/>
              </a:rPr>
              <a:t>of</a:t>
            </a:r>
            <a:r>
              <a:rPr lang="en-US" sz="1600" spc="-5" dirty="0">
                <a:cs typeface="Constantia"/>
              </a:rPr>
              <a:t> </a:t>
            </a:r>
            <a:r>
              <a:rPr lang="en-US" sz="1600" dirty="0">
                <a:cs typeface="Constantia"/>
              </a:rPr>
              <a:t>the</a:t>
            </a:r>
            <a:r>
              <a:rPr lang="en-US" sz="1600" spc="-80" dirty="0">
                <a:cs typeface="Constantia"/>
              </a:rPr>
              <a:t> </a:t>
            </a:r>
            <a:r>
              <a:rPr lang="en-US" sz="1600" spc="-10" dirty="0">
                <a:cs typeface="Constantia"/>
              </a:rPr>
              <a:t>neurotransmitters</a:t>
            </a:r>
            <a:r>
              <a:rPr lang="en-US" sz="1600" spc="-95" dirty="0">
                <a:cs typeface="Constantia"/>
              </a:rPr>
              <a:t> </a:t>
            </a:r>
            <a:r>
              <a:rPr lang="en-US" sz="1600" spc="-15" dirty="0">
                <a:cs typeface="Constantia"/>
              </a:rPr>
              <a:t>into</a:t>
            </a:r>
            <a:r>
              <a:rPr lang="en-US" sz="1600" spc="-110" dirty="0">
                <a:cs typeface="Constantia"/>
              </a:rPr>
              <a:t> </a:t>
            </a:r>
            <a:r>
              <a:rPr lang="en-US" sz="1600" dirty="0">
                <a:cs typeface="Constantia"/>
              </a:rPr>
              <a:t>the </a:t>
            </a:r>
            <a:r>
              <a:rPr lang="en-US" sz="1600" spc="-20" dirty="0">
                <a:cs typeface="Constantia"/>
              </a:rPr>
              <a:t>general</a:t>
            </a:r>
            <a:r>
              <a:rPr lang="en-US" sz="1600" spc="-70" dirty="0">
                <a:cs typeface="Constantia"/>
              </a:rPr>
              <a:t> </a:t>
            </a:r>
            <a:r>
              <a:rPr lang="en-US" sz="1600" spc="-10" dirty="0">
                <a:cs typeface="Constantia"/>
              </a:rPr>
              <a:t>circulation.</a:t>
            </a:r>
            <a:endParaRPr lang="en-US" sz="1600" dirty="0">
              <a:cs typeface="Constantia"/>
            </a:endParaRPr>
          </a:p>
          <a:p>
            <a:pPr defTabSz="914400"/>
            <a:endParaRPr lang="en-US" sz="1600" dirty="0"/>
          </a:p>
        </p:txBody>
      </p:sp>
      <p:pic>
        <p:nvPicPr>
          <p:cNvPr id="12" name="Picture 11"/>
          <p:cNvPicPr>
            <a:picLocks noChangeAspect="1"/>
          </p:cNvPicPr>
          <p:nvPr/>
        </p:nvPicPr>
        <p:blipFill>
          <a:blip r:embed="rId2"/>
          <a:stretch>
            <a:fillRect/>
          </a:stretch>
        </p:blipFill>
        <p:spPr>
          <a:xfrm>
            <a:off x="6867315" y="3284984"/>
            <a:ext cx="4306580" cy="2957630"/>
          </a:xfrm>
          <a:prstGeom prst="rect">
            <a:avLst/>
          </a:prstGeom>
        </p:spPr>
      </p:pic>
    </p:spTree>
    <p:extLst>
      <p:ext uri="{BB962C8B-B14F-4D97-AF65-F5344CB8AC3E}">
        <p14:creationId xmlns:p14="http://schemas.microsoft.com/office/powerpoint/2010/main" val="2202754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dirty="0" smtClean="0"/>
              <a:t>Cerebral circulation</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3</a:t>
            </a:fld>
            <a:endParaRPr lang="en-US" dirty="0"/>
          </a:p>
        </p:txBody>
      </p:sp>
      <p:sp>
        <p:nvSpPr>
          <p:cNvPr id="4" name="Content Placeholder 3"/>
          <p:cNvSpPr>
            <a:spLocks noGrp="1"/>
          </p:cNvSpPr>
          <p:nvPr>
            <p:ph sz="quarter" idx="1"/>
          </p:nvPr>
        </p:nvSpPr>
        <p:spPr/>
        <p:txBody>
          <a:bodyPr>
            <a:normAutofit/>
          </a:bodyPr>
          <a:lstStyle/>
          <a:p>
            <a:pPr lvl="0">
              <a:buClr>
                <a:srgbClr val="727CA3"/>
              </a:buClr>
            </a:pPr>
            <a:r>
              <a:rPr lang="en-US" altLang="en-US" sz="1400" dirty="0">
                <a:solidFill>
                  <a:srgbClr val="9FB8CD">
                    <a:lumMod val="75000"/>
                  </a:srgbClr>
                </a:solidFill>
              </a:rPr>
              <a:t>Brain receive its blood supply </a:t>
            </a:r>
            <a:r>
              <a:rPr lang="en-US" altLang="en-US" sz="1400" dirty="0" smtClean="0">
                <a:solidFill>
                  <a:srgbClr val="9FB8CD">
                    <a:lumMod val="75000"/>
                  </a:srgbClr>
                </a:solidFill>
              </a:rPr>
              <a:t>from </a:t>
            </a:r>
            <a:r>
              <a:rPr lang="en-US" altLang="en-US" sz="1400" dirty="0">
                <a:solidFill>
                  <a:schemeClr val="accent4">
                    <a:lumMod val="75000"/>
                  </a:schemeClr>
                </a:solidFill>
              </a:rPr>
              <a:t>four</a:t>
            </a:r>
            <a:r>
              <a:rPr lang="en-US" altLang="en-US" sz="1400" dirty="0">
                <a:solidFill>
                  <a:srgbClr val="9FB8CD">
                    <a:lumMod val="75000"/>
                  </a:srgbClr>
                </a:solidFill>
              </a:rPr>
              <a:t> </a:t>
            </a:r>
            <a:endParaRPr lang="en-US" altLang="en-US" sz="1400" dirty="0" smtClean="0">
              <a:solidFill>
                <a:srgbClr val="9FB8CD">
                  <a:lumMod val="75000"/>
                </a:srgbClr>
              </a:solidFill>
            </a:endParaRPr>
          </a:p>
          <a:p>
            <a:pPr marL="0" lvl="0" indent="0">
              <a:buClr>
                <a:srgbClr val="727CA3"/>
              </a:buClr>
              <a:buNone/>
            </a:pPr>
            <a:r>
              <a:rPr lang="en-US" altLang="en-US" sz="1400" dirty="0">
                <a:solidFill>
                  <a:srgbClr val="9FB8CD">
                    <a:lumMod val="75000"/>
                  </a:srgbClr>
                </a:solidFill>
              </a:rPr>
              <a:t> </a:t>
            </a:r>
            <a:r>
              <a:rPr lang="en-US" altLang="en-US" sz="1400" dirty="0" smtClean="0">
                <a:solidFill>
                  <a:srgbClr val="9FB8CD">
                    <a:lumMod val="75000"/>
                  </a:srgbClr>
                </a:solidFill>
              </a:rPr>
              <a:t>     main </a:t>
            </a:r>
            <a:r>
              <a:rPr lang="en-US" altLang="en-US" sz="1400" dirty="0">
                <a:solidFill>
                  <a:srgbClr val="9FB8CD">
                    <a:lumMod val="75000"/>
                  </a:srgbClr>
                </a:solidFill>
              </a:rPr>
              <a:t>arteries: </a:t>
            </a:r>
          </a:p>
          <a:p>
            <a:pPr marL="342900" lvl="0" indent="-342900">
              <a:buClr>
                <a:srgbClr val="727CA3"/>
              </a:buClr>
              <a:buFont typeface="+mj-lt"/>
              <a:buAutoNum type="arabicPeriod"/>
            </a:pPr>
            <a:r>
              <a:rPr lang="en-US" altLang="en-US" sz="1400" dirty="0">
                <a:solidFill>
                  <a:prstClr val="black"/>
                </a:solidFill>
              </a:rPr>
              <a:t>Two internal carotid arteries.</a:t>
            </a:r>
          </a:p>
          <a:p>
            <a:pPr marL="342900" lvl="0" indent="-342900">
              <a:buClr>
                <a:srgbClr val="727CA3"/>
              </a:buClr>
              <a:buFont typeface="+mj-lt"/>
              <a:buAutoNum type="arabicPeriod"/>
            </a:pPr>
            <a:r>
              <a:rPr lang="en-US" altLang="en-US" sz="1400" dirty="0">
                <a:solidFill>
                  <a:prstClr val="black"/>
                </a:solidFill>
              </a:rPr>
              <a:t>Two vertebral arteries. </a:t>
            </a:r>
            <a:endParaRPr lang="en-US" altLang="en-US" sz="1400" dirty="0" smtClean="0">
              <a:solidFill>
                <a:prstClr val="black"/>
              </a:solidFill>
            </a:endParaRPr>
          </a:p>
          <a:p>
            <a:pPr marL="342900" lvl="0" indent="-342900">
              <a:buClr>
                <a:srgbClr val="727CA3"/>
              </a:buClr>
              <a:buFont typeface="+mj-lt"/>
              <a:buAutoNum type="arabicPeriod"/>
            </a:pPr>
            <a:endParaRPr lang="en-US" altLang="en-US" sz="700" dirty="0">
              <a:solidFill>
                <a:prstClr val="black"/>
              </a:solidFill>
            </a:endParaRPr>
          </a:p>
          <a:p>
            <a:pPr lvl="0">
              <a:buClr>
                <a:srgbClr val="727CA3"/>
              </a:buClr>
            </a:pPr>
            <a:r>
              <a:rPr lang="en-US" altLang="en-US" sz="1400" dirty="0">
                <a:solidFill>
                  <a:srgbClr val="9FB8CD">
                    <a:lumMod val="75000"/>
                  </a:srgbClr>
                </a:solidFill>
              </a:rPr>
              <a:t>They form the circle of </a:t>
            </a:r>
            <a:r>
              <a:rPr lang="en-US" altLang="en-US" sz="1400" dirty="0" err="1">
                <a:solidFill>
                  <a:srgbClr val="9FB8CD">
                    <a:lumMod val="75000"/>
                  </a:srgbClr>
                </a:solidFill>
              </a:rPr>
              <a:t>willis</a:t>
            </a:r>
            <a:r>
              <a:rPr lang="en-US" altLang="en-US" sz="1400" dirty="0">
                <a:solidFill>
                  <a:srgbClr val="9FB8CD">
                    <a:lumMod val="75000"/>
                  </a:srgbClr>
                </a:solidFill>
              </a:rPr>
              <a:t>:  </a:t>
            </a:r>
            <a:r>
              <a:rPr lang="en-US" altLang="en-US" sz="1400" dirty="0">
                <a:solidFill>
                  <a:prstClr val="black"/>
                </a:solidFill>
              </a:rPr>
              <a:t>a </a:t>
            </a:r>
            <a:r>
              <a:rPr lang="en-US" altLang="en-US" sz="1400" dirty="0" smtClean="0">
                <a:solidFill>
                  <a:prstClr val="black"/>
                </a:solidFill>
              </a:rPr>
              <a:t>group of </a:t>
            </a:r>
          </a:p>
          <a:p>
            <a:pPr marL="0" lvl="0" indent="0">
              <a:buClr>
                <a:srgbClr val="727CA3"/>
              </a:buClr>
              <a:buNone/>
            </a:pPr>
            <a:r>
              <a:rPr lang="en-US" altLang="en-US" sz="1400" dirty="0">
                <a:solidFill>
                  <a:prstClr val="black"/>
                </a:solidFill>
              </a:rPr>
              <a:t> </a:t>
            </a:r>
            <a:r>
              <a:rPr lang="en-US" altLang="en-US" sz="1400" dirty="0" smtClean="0">
                <a:solidFill>
                  <a:prstClr val="black"/>
                </a:solidFill>
              </a:rPr>
              <a:t>      arteries </a:t>
            </a:r>
            <a:r>
              <a:rPr lang="en-US" altLang="en-US" sz="1400" dirty="0">
                <a:solidFill>
                  <a:prstClr val="black"/>
                </a:solidFill>
              </a:rPr>
              <a:t>near the base of </a:t>
            </a:r>
            <a:r>
              <a:rPr lang="en-US" altLang="en-US" sz="1400" dirty="0" smtClean="0">
                <a:solidFill>
                  <a:prstClr val="black"/>
                </a:solidFill>
              </a:rPr>
              <a:t>the </a:t>
            </a:r>
            <a:r>
              <a:rPr lang="en-US" altLang="en-US" sz="1400" dirty="0">
                <a:solidFill>
                  <a:prstClr val="black"/>
                </a:solidFill>
              </a:rPr>
              <a:t>brain </a:t>
            </a:r>
            <a:r>
              <a:rPr lang="en-US" altLang="en-US" sz="1400" dirty="0" smtClean="0">
                <a:solidFill>
                  <a:prstClr val="black"/>
                </a:solidFill>
              </a:rPr>
              <a:t>which </a:t>
            </a:r>
          </a:p>
          <a:p>
            <a:pPr marL="0" lvl="0" indent="0">
              <a:buClr>
                <a:srgbClr val="727CA3"/>
              </a:buClr>
              <a:buNone/>
            </a:pPr>
            <a:r>
              <a:rPr lang="en-US" altLang="en-US" sz="1400" dirty="0">
                <a:solidFill>
                  <a:prstClr val="black"/>
                </a:solidFill>
              </a:rPr>
              <a:t> </a:t>
            </a:r>
            <a:r>
              <a:rPr lang="en-US" altLang="en-US" sz="1400" dirty="0" smtClean="0">
                <a:solidFill>
                  <a:prstClr val="black"/>
                </a:solidFill>
              </a:rPr>
              <a:t>      is </a:t>
            </a:r>
            <a:r>
              <a:rPr lang="en-US" altLang="en-US" sz="1400" dirty="0">
                <a:solidFill>
                  <a:prstClr val="black"/>
                </a:solidFill>
              </a:rPr>
              <a:t>called the </a:t>
            </a:r>
            <a:r>
              <a:rPr lang="en-US" altLang="en-US" sz="1400" dirty="0" smtClean="0">
                <a:solidFill>
                  <a:prstClr val="black"/>
                </a:solidFill>
              </a:rPr>
              <a:t>arterial </a:t>
            </a:r>
            <a:r>
              <a:rPr lang="en-US" altLang="en-US" sz="1400" dirty="0">
                <a:solidFill>
                  <a:prstClr val="black"/>
                </a:solidFill>
              </a:rPr>
              <a:t>circle of </a:t>
            </a:r>
            <a:r>
              <a:rPr lang="en-US" altLang="en-US" sz="1400" dirty="0" err="1">
                <a:solidFill>
                  <a:prstClr val="black"/>
                </a:solidFill>
              </a:rPr>
              <a:t>willis</a:t>
            </a:r>
            <a:r>
              <a:rPr lang="en-US" altLang="en-US" sz="1400" dirty="0">
                <a:solidFill>
                  <a:prstClr val="black"/>
                </a:solidFill>
              </a:rPr>
              <a:t>. </a:t>
            </a:r>
          </a:p>
          <a:p>
            <a:endParaRPr lang="en-US" sz="2800" dirty="0"/>
          </a:p>
        </p:txBody>
      </p:sp>
      <p:sp>
        <p:nvSpPr>
          <p:cNvPr id="5" name="Content Placeholder 4"/>
          <p:cNvSpPr>
            <a:spLocks noGrp="1"/>
          </p:cNvSpPr>
          <p:nvPr>
            <p:ph sz="quarter" idx="2"/>
          </p:nvPr>
        </p:nvSpPr>
        <p:spPr>
          <a:xfrm>
            <a:off x="6174658" y="1419999"/>
            <a:ext cx="5387461" cy="4733916"/>
          </a:xfrm>
        </p:spPr>
        <p:txBody>
          <a:bodyPr>
            <a:normAutofit/>
          </a:bodyPr>
          <a:lstStyle/>
          <a:p>
            <a:pPr>
              <a:lnSpc>
                <a:spcPct val="150000"/>
              </a:lnSpc>
            </a:pPr>
            <a:r>
              <a:rPr lang="en-US" altLang="en-US" sz="1500" dirty="0" smtClean="0"/>
              <a:t>The clinical consequences of vascular disease in the cerebral circulation is depend upon which vessels or combinations of vessels are involved.</a:t>
            </a:r>
          </a:p>
          <a:p>
            <a:pPr algn="justLow">
              <a:lnSpc>
                <a:spcPct val="150000"/>
              </a:lnSpc>
            </a:pPr>
            <a:r>
              <a:rPr lang="en-US" altLang="en-US" sz="1500" dirty="0" smtClean="0"/>
              <a:t>Named after an </a:t>
            </a:r>
            <a:r>
              <a:rPr lang="en-US" altLang="en-US" sz="1500" dirty="0" err="1" smtClean="0"/>
              <a:t>english</a:t>
            </a:r>
            <a:r>
              <a:rPr lang="en-US" altLang="en-US" sz="1500" dirty="0" smtClean="0"/>
              <a:t> physician named </a:t>
            </a:r>
            <a:r>
              <a:rPr lang="en-US" altLang="en-US" sz="1500" dirty="0" err="1" smtClean="0"/>
              <a:t>thomas</a:t>
            </a:r>
            <a:r>
              <a:rPr lang="en-US" altLang="en-US" sz="1500" dirty="0" smtClean="0"/>
              <a:t> </a:t>
            </a:r>
            <a:r>
              <a:rPr lang="en-US" altLang="en-US" sz="1500" dirty="0" err="1" smtClean="0"/>
              <a:t>willis</a:t>
            </a:r>
            <a:r>
              <a:rPr lang="en-US" altLang="en-US" sz="1500" dirty="0" smtClean="0"/>
              <a:t>, who discovered it and then published findings in 1664, on </a:t>
            </a:r>
            <a:r>
              <a:rPr lang="en-US" altLang="en-US" sz="1500" dirty="0" err="1" smtClean="0"/>
              <a:t>cerebri</a:t>
            </a:r>
            <a:r>
              <a:rPr lang="en-US" altLang="en-US" sz="1500" dirty="0" smtClean="0"/>
              <a:t> </a:t>
            </a:r>
            <a:r>
              <a:rPr lang="en-US" altLang="en-US" sz="1500" dirty="0" err="1" smtClean="0"/>
              <a:t>anatomi</a:t>
            </a:r>
            <a:r>
              <a:rPr lang="en-US" altLang="en-US" sz="1500" dirty="0" smtClean="0"/>
              <a:t> </a:t>
            </a:r>
            <a:r>
              <a:rPr lang="en-US" altLang="en-US" sz="1500" dirty="0" smtClean="0">
                <a:solidFill>
                  <a:schemeClr val="bg1">
                    <a:lumMod val="50000"/>
                  </a:schemeClr>
                </a:solidFill>
              </a:rPr>
              <a:t>(</a:t>
            </a:r>
            <a:r>
              <a:rPr lang="en-US" altLang="en-US" sz="1500" dirty="0" err="1" smtClean="0">
                <a:solidFill>
                  <a:schemeClr val="bg1">
                    <a:lumMod val="50000"/>
                  </a:schemeClr>
                </a:solidFill>
              </a:rPr>
              <a:t>latin</a:t>
            </a:r>
            <a:r>
              <a:rPr lang="en-US" altLang="en-US" sz="1500" dirty="0" smtClean="0">
                <a:solidFill>
                  <a:schemeClr val="bg1">
                    <a:lumMod val="50000"/>
                  </a:schemeClr>
                </a:solidFill>
              </a:rPr>
              <a:t> “anatomy of the brain”).</a:t>
            </a:r>
          </a:p>
          <a:p>
            <a:pPr algn="justLow">
              <a:lnSpc>
                <a:spcPct val="150000"/>
              </a:lnSpc>
            </a:pPr>
            <a:r>
              <a:rPr lang="en-US" altLang="en-US" sz="1500" dirty="0"/>
              <a:t>The vertebral arteries unite to form Basilar artery.</a:t>
            </a:r>
          </a:p>
          <a:p>
            <a:pPr algn="justLow">
              <a:lnSpc>
                <a:spcPct val="150000"/>
              </a:lnSpc>
            </a:pPr>
            <a:r>
              <a:rPr lang="en-US" altLang="en-US" sz="1500" dirty="0"/>
              <a:t>The basilar artery and carotids arteries form the circle of </a:t>
            </a:r>
            <a:r>
              <a:rPr lang="en-US" altLang="en-US" sz="1500" dirty="0" err="1"/>
              <a:t>willis</a:t>
            </a:r>
            <a:r>
              <a:rPr lang="en-US" altLang="en-US" sz="1500" dirty="0"/>
              <a:t>. </a:t>
            </a:r>
          </a:p>
          <a:p>
            <a:pPr algn="justLow">
              <a:lnSpc>
                <a:spcPct val="150000"/>
              </a:lnSpc>
            </a:pPr>
            <a:r>
              <a:rPr lang="en-US" altLang="en-US" sz="1500" dirty="0"/>
              <a:t>Substances injected into one carotid artery distributed almost completely to the cerebral hemisphere on that side. Normally no crossing over occurs</a:t>
            </a:r>
            <a:r>
              <a:rPr lang="en-US" altLang="en-US" sz="1500" dirty="0">
                <a:solidFill>
                  <a:schemeClr val="accent1"/>
                </a:solidFill>
              </a:rPr>
              <a:t> </a:t>
            </a:r>
            <a:r>
              <a:rPr lang="en-US" altLang="en-US" sz="1500" dirty="0">
                <a:solidFill>
                  <a:srgbClr val="FF0000"/>
                </a:solidFill>
              </a:rPr>
              <a:t>probably because the pressure is equal on both sides.</a:t>
            </a:r>
          </a:p>
          <a:p>
            <a:pPr algn="justLow">
              <a:lnSpc>
                <a:spcPct val="150000"/>
              </a:lnSpc>
            </a:pPr>
            <a:endParaRPr lang="en-US" altLang="en-US" sz="1500" dirty="0" smtClean="0"/>
          </a:p>
          <a:p>
            <a:pPr>
              <a:lnSpc>
                <a:spcPct val="150000"/>
              </a:lnSpc>
            </a:pPr>
            <a:endParaRPr lang="en-US" altLang="en-US" sz="1500" dirty="0"/>
          </a:p>
        </p:txBody>
      </p:sp>
      <p:pic>
        <p:nvPicPr>
          <p:cNvPr id="6" name="Picture 5" descr="fig5_br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6179" y="1200170"/>
            <a:ext cx="1990723" cy="2521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a:stCxn id="2" idx="2"/>
          </p:cNvCxnSpPr>
          <p:nvPr/>
        </p:nvCxnSpPr>
        <p:spPr>
          <a:xfrm flipH="1">
            <a:off x="6094431" y="1143000"/>
            <a:ext cx="1"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pic>
        <p:nvPicPr>
          <p:cNvPr id="9" name="Picture 3" descr="untitled88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5979" y="3918504"/>
            <a:ext cx="3803383" cy="2314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GS_arterial%20circulation%20of%20brain%20incl%20carotid_l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4522" y="3918503"/>
            <a:ext cx="1516388" cy="223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6094430" y="1143000"/>
            <a:ext cx="2182908" cy="276999"/>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200" b="1" dirty="0">
                <a:solidFill>
                  <a:schemeClr val="tx2"/>
                </a:solidFill>
                <a:latin typeface="+mj-lt"/>
                <a:ea typeface="+mj-ea"/>
                <a:cs typeface="+mj-cs"/>
              </a:rPr>
              <a:t>ONLY IN MALES’ SLIDES </a:t>
            </a:r>
          </a:p>
        </p:txBody>
      </p:sp>
    </p:spTree>
    <p:extLst>
      <p:ext uri="{BB962C8B-B14F-4D97-AF65-F5344CB8AC3E}">
        <p14:creationId xmlns:p14="http://schemas.microsoft.com/office/powerpoint/2010/main" val="3121131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dirty="0"/>
              <a:t>Factors disturb the autoregulation</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30</a:t>
            </a:fld>
            <a:endParaRPr lang="en-US" dirty="0"/>
          </a:p>
        </p:txBody>
      </p:sp>
      <p:sp>
        <p:nvSpPr>
          <p:cNvPr id="4" name="Content Placeholder 3"/>
          <p:cNvSpPr>
            <a:spLocks noGrp="1"/>
          </p:cNvSpPr>
          <p:nvPr>
            <p:ph sz="quarter" idx="1"/>
          </p:nvPr>
        </p:nvSpPr>
        <p:spPr>
          <a:xfrm>
            <a:off x="609460" y="1219199"/>
            <a:ext cx="10969943" cy="1798899"/>
          </a:xfrm>
        </p:spPr>
        <p:txBody>
          <a:bodyPr>
            <a:normAutofit/>
          </a:bodyPr>
          <a:lstStyle/>
          <a:p>
            <a:pPr algn="just">
              <a:defRPr/>
            </a:pPr>
            <a:r>
              <a:rPr lang="en-US" sz="1600" dirty="0">
                <a:solidFill>
                  <a:schemeClr val="accent1"/>
                </a:solidFill>
              </a:rPr>
              <a:t>Noxious stimuli such as:</a:t>
            </a:r>
          </a:p>
          <a:p>
            <a:pPr marL="742950" indent="-742950" algn="just">
              <a:buFont typeface="+mj-lt"/>
              <a:buAutoNum type="arabicPeriod"/>
              <a:defRPr/>
            </a:pPr>
            <a:r>
              <a:rPr lang="en-US" sz="1600" dirty="0"/>
              <a:t>Hypoxia due to occlusive </a:t>
            </a:r>
            <a:r>
              <a:rPr lang="en-US" sz="1600" dirty="0" err="1"/>
              <a:t>cerebro</a:t>
            </a:r>
            <a:r>
              <a:rPr lang="en-US" sz="1600" dirty="0"/>
              <a:t>-vascular </a:t>
            </a:r>
            <a:r>
              <a:rPr lang="en-US" sz="1600" dirty="0" smtClean="0"/>
              <a:t>disease.</a:t>
            </a:r>
            <a:endParaRPr lang="en-US" sz="1600" dirty="0"/>
          </a:p>
          <a:p>
            <a:pPr marL="742950" indent="-742950" algn="just">
              <a:buFont typeface="+mj-lt"/>
              <a:buAutoNum type="arabicPeriod"/>
              <a:defRPr/>
            </a:pPr>
            <a:r>
              <a:rPr lang="en-US" sz="1600" dirty="0"/>
              <a:t>Trauma from head </a:t>
            </a:r>
            <a:r>
              <a:rPr lang="en-US" sz="1600" dirty="0" smtClean="0"/>
              <a:t>injury.</a:t>
            </a:r>
            <a:endParaRPr lang="en-US" sz="1600" dirty="0"/>
          </a:p>
          <a:p>
            <a:pPr marL="742950" indent="-742950" algn="just">
              <a:buFont typeface="+mj-lt"/>
              <a:buAutoNum type="arabicPeriod"/>
              <a:defRPr/>
            </a:pPr>
            <a:r>
              <a:rPr lang="en-US" sz="1600" dirty="0"/>
              <a:t>Brain compression from tumors, hematoma, cerebral edema. These factors results in the loss of normal cerebral blood flow (CBF) autoregulation.</a:t>
            </a:r>
          </a:p>
          <a:p>
            <a:endParaRPr lang="en-US" dirty="0"/>
          </a:p>
        </p:txBody>
      </p:sp>
      <p:sp>
        <p:nvSpPr>
          <p:cNvPr id="5" name="Rectangle 4"/>
          <p:cNvSpPr/>
          <p:nvPr/>
        </p:nvSpPr>
        <p:spPr>
          <a:xfrm>
            <a:off x="1052558" y="2865613"/>
            <a:ext cx="10525551" cy="342920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lgn="justLow">
              <a:lnSpc>
                <a:spcPct val="130000"/>
              </a:lnSpc>
              <a:buFont typeface="Arial" panose="020B0604020202020204" pitchFamily="34" charset="0"/>
              <a:buChar char="•"/>
              <a:defRPr/>
            </a:pPr>
            <a:r>
              <a:rPr lang="en-US" sz="1550" dirty="0" smtClean="0">
                <a:solidFill>
                  <a:schemeClr val="tx1"/>
                </a:solidFill>
                <a:cs typeface="Times New Roman" pitchFamily="18" charset="0"/>
              </a:rPr>
              <a:t>The circle of </a:t>
            </a:r>
            <a:r>
              <a:rPr lang="en-US" sz="1550" dirty="0" err="1" smtClean="0">
                <a:solidFill>
                  <a:schemeClr val="tx1"/>
                </a:solidFill>
                <a:cs typeface="Times New Roman" pitchFamily="18" charset="0"/>
              </a:rPr>
              <a:t>willis</a:t>
            </a:r>
            <a:r>
              <a:rPr lang="en-US" sz="1550" dirty="0" smtClean="0">
                <a:solidFill>
                  <a:schemeClr val="tx1"/>
                </a:solidFill>
                <a:cs typeface="Times New Roman" pitchFamily="18" charset="0"/>
              </a:rPr>
              <a:t> is a vital formation of arteries at the base of the brain.</a:t>
            </a:r>
          </a:p>
          <a:p>
            <a:pPr marL="285750" indent="-285750" algn="justLow">
              <a:lnSpc>
                <a:spcPct val="130000"/>
              </a:lnSpc>
              <a:buFont typeface="Arial" panose="020B0604020202020204" pitchFamily="34" charset="0"/>
              <a:buChar char="•"/>
              <a:defRPr/>
            </a:pPr>
            <a:r>
              <a:rPr lang="en-US" sz="1550" dirty="0" smtClean="0">
                <a:solidFill>
                  <a:schemeClr val="tx1"/>
                </a:solidFill>
                <a:cs typeface="Times New Roman" pitchFamily="18" charset="0"/>
              </a:rPr>
              <a:t>Brain receives its blood supply from four main arteries, the </a:t>
            </a:r>
            <a:r>
              <a:rPr lang="en-US" sz="1550" b="1" dirty="0" smtClean="0">
                <a:solidFill>
                  <a:schemeClr val="tx1"/>
                </a:solidFill>
                <a:cs typeface="Times New Roman" pitchFamily="18" charset="0"/>
              </a:rPr>
              <a:t>two internal carotid arteries</a:t>
            </a:r>
            <a:r>
              <a:rPr lang="en-US" sz="1550" dirty="0" smtClean="0">
                <a:solidFill>
                  <a:schemeClr val="tx1"/>
                </a:solidFill>
                <a:cs typeface="Times New Roman" pitchFamily="18" charset="0"/>
              </a:rPr>
              <a:t> and the </a:t>
            </a:r>
            <a:r>
              <a:rPr lang="en-US" sz="1550" b="1" dirty="0" smtClean="0">
                <a:solidFill>
                  <a:schemeClr val="tx1"/>
                </a:solidFill>
                <a:cs typeface="Times New Roman" pitchFamily="18" charset="0"/>
              </a:rPr>
              <a:t>two vertebral arteries.</a:t>
            </a:r>
            <a:endParaRPr lang="en-US" sz="1550" dirty="0" smtClean="0">
              <a:solidFill>
                <a:schemeClr val="tx1"/>
              </a:solidFill>
              <a:cs typeface="Times New Roman" pitchFamily="18" charset="0"/>
            </a:endParaRPr>
          </a:p>
          <a:p>
            <a:pPr marL="285750" indent="-285750" algn="just">
              <a:lnSpc>
                <a:spcPct val="150000"/>
              </a:lnSpc>
              <a:buFont typeface="Arial" panose="020B0604020202020204" pitchFamily="34" charset="0"/>
              <a:buChar char="•"/>
              <a:defRPr/>
            </a:pPr>
            <a:r>
              <a:rPr lang="en-US" sz="1550" dirty="0" smtClean="0">
                <a:solidFill>
                  <a:schemeClr val="tx1"/>
                </a:solidFill>
                <a:cs typeface="Times New Roman" pitchFamily="18" charset="0"/>
              </a:rPr>
              <a:t>Normal blood flow through the brain of the adult person averages </a:t>
            </a:r>
            <a:r>
              <a:rPr lang="en-US" sz="1550" dirty="0" smtClean="0">
                <a:solidFill>
                  <a:schemeClr val="accent4">
                    <a:lumMod val="75000"/>
                  </a:schemeClr>
                </a:solidFill>
                <a:cs typeface="Times New Roman" pitchFamily="18" charset="0"/>
              </a:rPr>
              <a:t>50</a:t>
            </a:r>
            <a:r>
              <a:rPr lang="en-US" sz="1550" dirty="0" smtClean="0">
                <a:solidFill>
                  <a:schemeClr val="tx1"/>
                </a:solidFill>
                <a:cs typeface="Times New Roman" pitchFamily="18" charset="0"/>
              </a:rPr>
              <a:t> to </a:t>
            </a:r>
            <a:r>
              <a:rPr lang="en-US" sz="1550" dirty="0" smtClean="0">
                <a:solidFill>
                  <a:schemeClr val="accent4">
                    <a:lumMod val="75000"/>
                  </a:schemeClr>
                </a:solidFill>
                <a:cs typeface="Times New Roman" pitchFamily="18" charset="0"/>
              </a:rPr>
              <a:t>65</a:t>
            </a:r>
            <a:r>
              <a:rPr lang="en-US" sz="1550" dirty="0" smtClean="0">
                <a:solidFill>
                  <a:schemeClr val="tx1"/>
                </a:solidFill>
                <a:cs typeface="Times New Roman" pitchFamily="18" charset="0"/>
              </a:rPr>
              <a:t> milliliters per </a:t>
            </a:r>
            <a:r>
              <a:rPr lang="en-US" sz="1550" dirty="0" smtClean="0">
                <a:solidFill>
                  <a:schemeClr val="accent4">
                    <a:lumMod val="75000"/>
                  </a:schemeClr>
                </a:solidFill>
                <a:cs typeface="Times New Roman" pitchFamily="18" charset="0"/>
              </a:rPr>
              <a:t>100</a:t>
            </a:r>
            <a:r>
              <a:rPr lang="en-US" sz="1550" dirty="0" smtClean="0">
                <a:solidFill>
                  <a:schemeClr val="tx1"/>
                </a:solidFill>
                <a:cs typeface="Times New Roman" pitchFamily="18" charset="0"/>
              </a:rPr>
              <a:t> grams of brain tissue per minute. </a:t>
            </a:r>
          </a:p>
          <a:p>
            <a:pPr marL="285750" indent="-285750">
              <a:buFont typeface="Arial" panose="020B0604020202020204" pitchFamily="34" charset="0"/>
              <a:buChar char="•"/>
            </a:pPr>
            <a:r>
              <a:rPr lang="en-US" sz="1550" dirty="0" smtClean="0">
                <a:solidFill>
                  <a:schemeClr val="tx1"/>
                </a:solidFill>
                <a:cs typeface="Times New Roman" pitchFamily="18" charset="0"/>
              </a:rPr>
              <a:t>The main system regulate CBF </a:t>
            </a:r>
            <a:r>
              <a:rPr lang="en-US" sz="1550" dirty="0" smtClean="0">
                <a:solidFill>
                  <a:schemeClr val="tx1"/>
                </a:solidFill>
                <a:cs typeface="Times New Roman" pitchFamily="18" charset="0"/>
              </a:rPr>
              <a:t>a</a:t>
            </a:r>
            <a:r>
              <a:rPr lang="en-US" sz="1550" dirty="0" smtClean="0">
                <a:solidFill>
                  <a:schemeClr val="tx1"/>
                </a:solidFill>
                <a:cs typeface="Times New Roman" pitchFamily="18" charset="0"/>
              </a:rPr>
              <a:t>. myogenic </a:t>
            </a:r>
            <a:r>
              <a:rPr lang="en-US" sz="1550" dirty="0" smtClean="0">
                <a:solidFill>
                  <a:schemeClr val="tx1"/>
                </a:solidFill>
                <a:cs typeface="Times New Roman" pitchFamily="18" charset="0"/>
              </a:rPr>
              <a:t>/ </a:t>
            </a:r>
            <a:r>
              <a:rPr lang="en-US" sz="1550" dirty="0" smtClean="0">
                <a:solidFill>
                  <a:schemeClr val="tx1"/>
                </a:solidFill>
                <a:cs typeface="Times New Roman" pitchFamily="18" charset="0"/>
              </a:rPr>
              <a:t>pressure auto-regulation </a:t>
            </a:r>
            <a:r>
              <a:rPr lang="en-US" sz="1550" dirty="0" err="1" smtClean="0">
                <a:solidFill>
                  <a:schemeClr val="tx1"/>
                </a:solidFill>
                <a:cs typeface="Times New Roman" pitchFamily="18" charset="0"/>
              </a:rPr>
              <a:t>b.neurogenic</a:t>
            </a:r>
            <a:r>
              <a:rPr lang="en-US" sz="1550" dirty="0" smtClean="0">
                <a:solidFill>
                  <a:schemeClr val="tx1"/>
                </a:solidFill>
                <a:cs typeface="Times New Roman" pitchFamily="18" charset="0"/>
              </a:rPr>
              <a:t> </a:t>
            </a:r>
            <a:r>
              <a:rPr lang="en-US" sz="1550" dirty="0" smtClean="0">
                <a:solidFill>
                  <a:schemeClr val="tx1"/>
                </a:solidFill>
                <a:cs typeface="Times New Roman" pitchFamily="18" charset="0"/>
              </a:rPr>
              <a:t>auto-regulation.</a:t>
            </a:r>
          </a:p>
          <a:p>
            <a:pPr marL="285750" indent="-285750" algn="just">
              <a:lnSpc>
                <a:spcPct val="150000"/>
              </a:lnSpc>
              <a:buFont typeface="Arial" panose="020B0604020202020204" pitchFamily="34" charset="0"/>
              <a:buChar char="•"/>
              <a:defRPr/>
            </a:pPr>
            <a:r>
              <a:rPr lang="en-US" sz="1550" dirty="0" smtClean="0">
                <a:solidFill>
                  <a:schemeClr val="tx1"/>
                </a:solidFill>
                <a:cs typeface="Times New Roman" pitchFamily="18" charset="0"/>
              </a:rPr>
              <a:t>Carbon dioxide concentration, hydrogen ion concentration, and oxygen concentration have potent effects in controlling the  cerebral circulation.</a:t>
            </a:r>
          </a:p>
          <a:p>
            <a:pPr marL="285750" indent="-285750" algn="just">
              <a:lnSpc>
                <a:spcPct val="150000"/>
              </a:lnSpc>
              <a:buFont typeface="Arial" panose="020B0604020202020204" pitchFamily="34" charset="0"/>
              <a:buChar char="•"/>
              <a:defRPr/>
            </a:pPr>
            <a:r>
              <a:rPr lang="en-US" sz="1550" dirty="0" smtClean="0">
                <a:solidFill>
                  <a:schemeClr val="tx1"/>
                </a:solidFill>
              </a:rPr>
              <a:t>Noxious stimuli such as hypoxia, trauma / head injury or brain compression from tumors, hematomas or cerebral edema, results in the loss of normal cerebral blood flow / auto regulation. </a:t>
            </a:r>
            <a:endParaRPr lang="en-US" sz="1550" dirty="0">
              <a:solidFill>
                <a:schemeClr val="tx1"/>
              </a:solidFill>
            </a:endParaRPr>
          </a:p>
        </p:txBody>
      </p:sp>
      <p:sp>
        <p:nvSpPr>
          <p:cNvPr id="6" name="Rectangle 5"/>
          <p:cNvSpPr/>
          <p:nvPr/>
        </p:nvSpPr>
        <p:spPr>
          <a:xfrm>
            <a:off x="609460" y="2865613"/>
            <a:ext cx="446980" cy="3429207"/>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en-US" smtClean="0"/>
              <a:t>Summary</a:t>
            </a:r>
            <a:endParaRPr lang="en-US" dirty="0"/>
          </a:p>
        </p:txBody>
      </p:sp>
      <p:sp>
        <p:nvSpPr>
          <p:cNvPr id="7" name="TextBox 6"/>
          <p:cNvSpPr txBox="1"/>
          <p:nvPr/>
        </p:nvSpPr>
        <p:spPr>
          <a:xfrm>
            <a:off x="9622804" y="-16505"/>
            <a:ext cx="256892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spTree>
    <p:extLst>
      <p:ext uri="{BB962C8B-B14F-4D97-AF65-F5344CB8AC3E}">
        <p14:creationId xmlns:p14="http://schemas.microsoft.com/office/powerpoint/2010/main" val="1718793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00B050"/>
                </a:solidFill>
              </a:rPr>
              <a:t>Doctors’ notes</a:t>
            </a:r>
            <a:endParaRPr lang="en-US" sz="3200" dirty="0">
              <a:solidFill>
                <a:srgbClr val="00B050"/>
              </a:solidFill>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31</a:t>
            </a:fld>
            <a:endParaRPr lang="en-US" dirty="0"/>
          </a:p>
        </p:txBody>
      </p:sp>
      <p:sp>
        <p:nvSpPr>
          <p:cNvPr id="4" name="Content Placeholder 3"/>
          <p:cNvSpPr>
            <a:spLocks noGrp="1"/>
          </p:cNvSpPr>
          <p:nvPr>
            <p:ph sz="quarter" idx="1"/>
          </p:nvPr>
        </p:nvSpPr>
        <p:spPr>
          <a:xfrm>
            <a:off x="609460" y="1219200"/>
            <a:ext cx="10969943" cy="5137150"/>
          </a:xfrm>
        </p:spPr>
        <p:txBody>
          <a:bodyPr>
            <a:normAutofit/>
          </a:bodyPr>
          <a:lstStyle/>
          <a:p>
            <a:pPr algn="justLow">
              <a:lnSpc>
                <a:spcPct val="150000"/>
              </a:lnSpc>
              <a:spcBef>
                <a:spcPct val="0"/>
              </a:spcBef>
              <a:defRPr/>
            </a:pPr>
            <a:r>
              <a:rPr lang="en-US" altLang="en-US" sz="1800" dirty="0" smtClean="0">
                <a:solidFill>
                  <a:srgbClr val="00B050"/>
                </a:solidFill>
              </a:rPr>
              <a:t>Brain receive its blood supply from four main arteries: two internal carotid arteries, two vertebral arteries.</a:t>
            </a:r>
          </a:p>
          <a:p>
            <a:pPr algn="justLow">
              <a:lnSpc>
                <a:spcPct val="150000"/>
              </a:lnSpc>
              <a:spcBef>
                <a:spcPct val="0"/>
              </a:spcBef>
              <a:defRPr/>
            </a:pPr>
            <a:r>
              <a:rPr lang="en-US" sz="1800" dirty="0" smtClean="0">
                <a:solidFill>
                  <a:srgbClr val="00B050"/>
                </a:solidFill>
              </a:rPr>
              <a:t>Brain accounts for 2% of the body weight yet use 20% of o2 consumption. (He stressed this point).</a:t>
            </a:r>
          </a:p>
          <a:p>
            <a:pPr algn="justLow">
              <a:lnSpc>
                <a:spcPct val="150000"/>
              </a:lnSpc>
              <a:spcBef>
                <a:spcPct val="0"/>
              </a:spcBef>
              <a:defRPr/>
            </a:pPr>
            <a:r>
              <a:rPr lang="en-US" sz="1800" dirty="0" smtClean="0">
                <a:solidFill>
                  <a:srgbClr val="00B050"/>
                </a:solidFill>
              </a:rPr>
              <a:t>Factors effecting: (most important 3 myogenic, neurogenic, and metabolic).</a:t>
            </a:r>
          </a:p>
          <a:p>
            <a:pPr algn="justLow">
              <a:lnSpc>
                <a:spcPct val="150000"/>
              </a:lnSpc>
              <a:spcBef>
                <a:spcPct val="0"/>
              </a:spcBef>
              <a:defRPr/>
            </a:pPr>
            <a:r>
              <a:rPr lang="en-US" sz="1800" dirty="0" smtClean="0">
                <a:solidFill>
                  <a:srgbClr val="00B050"/>
                </a:solidFill>
              </a:rPr>
              <a:t>High blood pressure (above 150) causes </a:t>
            </a:r>
            <a:r>
              <a:rPr lang="en-US" sz="1800" dirty="0" err="1" smtClean="0">
                <a:solidFill>
                  <a:srgbClr val="00B050"/>
                </a:solidFill>
              </a:rPr>
              <a:t>vasogenic</a:t>
            </a:r>
            <a:r>
              <a:rPr lang="en-US" sz="1800" dirty="0" smtClean="0">
                <a:solidFill>
                  <a:srgbClr val="00B050"/>
                </a:solidFill>
              </a:rPr>
              <a:t> edema, low blood pressure (below 50) causes ischemia.</a:t>
            </a:r>
          </a:p>
          <a:p>
            <a:pPr algn="justLow">
              <a:lnSpc>
                <a:spcPct val="150000"/>
              </a:lnSpc>
              <a:spcBef>
                <a:spcPct val="0"/>
              </a:spcBef>
              <a:defRPr/>
            </a:pPr>
            <a:r>
              <a:rPr lang="en-US" sz="1800" dirty="0" smtClean="0">
                <a:solidFill>
                  <a:srgbClr val="00B050"/>
                </a:solidFill>
              </a:rPr>
              <a:t>Both low and high blood pressure will cause headaches. High blood pressure headache will also be accompanied with neck / jaw pain.</a:t>
            </a:r>
          </a:p>
          <a:p>
            <a:pPr algn="just">
              <a:lnSpc>
                <a:spcPct val="150000"/>
              </a:lnSpc>
              <a:spcBef>
                <a:spcPct val="0"/>
              </a:spcBef>
            </a:pPr>
            <a:r>
              <a:rPr lang="en-US" sz="1800" dirty="0" smtClean="0">
                <a:solidFill>
                  <a:srgbClr val="00B050"/>
                </a:solidFill>
              </a:rPr>
              <a:t>Cerebral circulatory system has mainly sympathetic innervation. </a:t>
            </a:r>
            <a:r>
              <a:rPr lang="en-US" altLang="en-US" sz="1800" dirty="0" smtClean="0">
                <a:solidFill>
                  <a:srgbClr val="00B050"/>
                </a:solidFill>
              </a:rPr>
              <a:t>ANS and neurochemical control has minor role.</a:t>
            </a:r>
          </a:p>
          <a:p>
            <a:pPr algn="just">
              <a:lnSpc>
                <a:spcPct val="150000"/>
              </a:lnSpc>
              <a:spcBef>
                <a:spcPct val="0"/>
              </a:spcBef>
            </a:pPr>
            <a:r>
              <a:rPr lang="en-US" altLang="en-US" sz="1800" dirty="0" smtClean="0">
                <a:solidFill>
                  <a:srgbClr val="00B050"/>
                </a:solidFill>
              </a:rPr>
              <a:t>Pressure and metabolic autoregulation is most important.</a:t>
            </a:r>
          </a:p>
          <a:p>
            <a:pPr algn="just">
              <a:lnSpc>
                <a:spcPct val="150000"/>
              </a:lnSpc>
              <a:spcBef>
                <a:spcPct val="0"/>
              </a:spcBef>
            </a:pPr>
            <a:r>
              <a:rPr lang="en-US" altLang="en-US" sz="1800" dirty="0" smtClean="0">
                <a:solidFill>
                  <a:srgbClr val="00B050"/>
                </a:solidFill>
              </a:rPr>
              <a:t>The sympathetic nervous system normally constricts the large and intermediate-sized brain arteries enough to prevent the high pressure from reaching the smaller brain blood vessels. </a:t>
            </a:r>
          </a:p>
          <a:p>
            <a:pPr algn="just">
              <a:lnSpc>
                <a:spcPct val="150000"/>
              </a:lnSpc>
              <a:spcBef>
                <a:spcPct val="0"/>
              </a:spcBef>
            </a:pPr>
            <a:r>
              <a:rPr lang="en-US" altLang="en-US" sz="1800" dirty="0" smtClean="0">
                <a:solidFill>
                  <a:srgbClr val="00B050"/>
                </a:solidFill>
              </a:rPr>
              <a:t>Noxious stimuli (hypoxia, trauma) / head injury or brain compression from tumors, hematomas or cerebral edema, results in loss of normal cerebral blood flow/auto regulation.</a:t>
            </a:r>
          </a:p>
          <a:p>
            <a:pPr>
              <a:lnSpc>
                <a:spcPct val="150000"/>
              </a:lnSpc>
            </a:pPr>
            <a:endParaRPr lang="en-US" sz="1800" dirty="0">
              <a:solidFill>
                <a:srgbClr val="00B050"/>
              </a:solidFill>
            </a:endParaRPr>
          </a:p>
        </p:txBody>
      </p:sp>
    </p:spTree>
    <p:extLst>
      <p:ext uri="{BB962C8B-B14F-4D97-AF65-F5344CB8AC3E}">
        <p14:creationId xmlns:p14="http://schemas.microsoft.com/office/powerpoint/2010/main" val="20665626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4105"/>
            <a:ext cx="12188825" cy="990600"/>
          </a:xfrm>
        </p:spPr>
        <p:txBody>
          <a:bodyPr>
            <a:normAutofit/>
          </a:bodyPr>
          <a:lstStyle/>
          <a:p>
            <a:pPr algn="ctr"/>
            <a:r>
              <a:rPr lang="en-US" sz="4000" b="1" dirty="0">
                <a:solidFill>
                  <a:schemeClr val="bg2">
                    <a:lumMod val="50000"/>
                  </a:schemeClr>
                </a:solidFill>
              </a:rPr>
              <a:t>Thank you! </a:t>
            </a:r>
          </a:p>
        </p:txBody>
      </p:sp>
      <p:sp>
        <p:nvSpPr>
          <p:cNvPr id="6" name="Rectangle 5"/>
          <p:cNvSpPr/>
          <p:nvPr/>
        </p:nvSpPr>
        <p:spPr>
          <a:xfrm>
            <a:off x="822160" y="2451761"/>
            <a:ext cx="4423006" cy="461665"/>
          </a:xfrm>
          <a:prstGeom prst="rect">
            <a:avLst/>
          </a:prstGeom>
        </p:spPr>
        <p:txBody>
          <a:bodyPr wrap="none">
            <a:spAutoFit/>
          </a:bodyPr>
          <a:lstStyle/>
          <a:p>
            <a:pPr defTabSz="914400">
              <a:spcBef>
                <a:spcPct val="20000"/>
              </a:spcBef>
            </a:pPr>
            <a:r>
              <a:rPr lang="en-US" sz="2400" b="1" dirty="0">
                <a:solidFill>
                  <a:schemeClr val="accent1">
                    <a:lumMod val="75000"/>
                  </a:schemeClr>
                </a:solidFill>
                <a:latin typeface="+mj-lt"/>
                <a:ea typeface="+mj-ea"/>
                <a:cs typeface="+mj-cs"/>
              </a:rPr>
              <a:t>The Physiology 436 Team:</a:t>
            </a:r>
          </a:p>
        </p:txBody>
      </p:sp>
      <p:sp>
        <p:nvSpPr>
          <p:cNvPr id="10" name="Slide Number Placeholder 9"/>
          <p:cNvSpPr>
            <a:spLocks noGrp="1"/>
          </p:cNvSpPr>
          <p:nvPr>
            <p:ph type="sldNum" sz="quarter" idx="12"/>
          </p:nvPr>
        </p:nvSpPr>
        <p:spPr/>
        <p:txBody>
          <a:bodyPr/>
          <a:lstStyle/>
          <a:p>
            <a:fld id="{4929A69E-7D8F-4515-9605-0315ABD4F316}" type="slidenum">
              <a:rPr lang="en-US" smtClean="0">
                <a:solidFill>
                  <a:srgbClr val="464653"/>
                </a:solidFill>
              </a:rPr>
              <a:pPr/>
              <a:t>32</a:t>
            </a:fld>
            <a:endParaRPr lang="en-US" dirty="0">
              <a:solidFill>
                <a:srgbClr val="464653"/>
              </a:solidFill>
            </a:endParaRPr>
          </a:p>
        </p:txBody>
      </p:sp>
      <p:sp>
        <p:nvSpPr>
          <p:cNvPr id="12" name="Rectangle 11"/>
          <p:cNvSpPr/>
          <p:nvPr/>
        </p:nvSpPr>
        <p:spPr>
          <a:xfrm>
            <a:off x="945840" y="1654995"/>
            <a:ext cx="10297144" cy="369332"/>
          </a:xfrm>
          <a:prstGeom prst="rect">
            <a:avLst/>
          </a:prstGeom>
        </p:spPr>
        <p:txBody>
          <a:bodyPr wrap="square">
            <a:spAutoFit/>
          </a:bodyPr>
          <a:lstStyle/>
          <a:p>
            <a:pPr algn="ctr" defTabSz="914400"/>
            <a:r>
              <a:rPr lang="ar-SA" sz="1800" dirty="0">
                <a:solidFill>
                  <a:srgbClr val="DDE9EC">
                    <a:lumMod val="75000"/>
                  </a:srgbClr>
                </a:solidFill>
                <a:latin typeface="ArialMT" charset="0"/>
              </a:rPr>
              <a:t>اعمل لترسم بسمة، اعمل لتمسح دمعة، اعمل و أنت تعلم أن الله لا يضيع أجر من أحسن عملا.</a:t>
            </a:r>
            <a:endParaRPr lang="en-US" sz="1800" dirty="0">
              <a:solidFill>
                <a:srgbClr val="DDE9EC">
                  <a:lumMod val="75000"/>
                </a:srgbClr>
              </a:solidFill>
            </a:endParaRPr>
          </a:p>
        </p:txBody>
      </p:sp>
      <p:sp>
        <p:nvSpPr>
          <p:cNvPr id="14" name="Rectangle 13"/>
          <p:cNvSpPr/>
          <p:nvPr/>
        </p:nvSpPr>
        <p:spPr>
          <a:xfrm>
            <a:off x="816669" y="2913426"/>
            <a:ext cx="1965375" cy="3386558"/>
          </a:xfrm>
          <a:prstGeom prst="rect">
            <a:avLst/>
          </a:prstGeom>
        </p:spPr>
        <p:txBody>
          <a:bodyPr wrap="square" lIns="101590" tIns="50795" rIns="101590" bIns="50795">
            <a:spAutoFit/>
          </a:bodyPr>
          <a:lstStyle/>
          <a:p>
            <a:pPr fontAlgn="t">
              <a:lnSpc>
                <a:spcPct val="150000"/>
              </a:lnSpc>
              <a:spcBef>
                <a:spcPct val="20000"/>
              </a:spcBef>
            </a:pPr>
            <a:r>
              <a:rPr lang="en-US" sz="1800" dirty="0" smtClean="0">
                <a:solidFill>
                  <a:srgbClr val="DDE9EC">
                    <a:lumMod val="75000"/>
                  </a:srgbClr>
                </a:solidFill>
              </a:rPr>
              <a:t>Females Members:</a:t>
            </a:r>
          </a:p>
          <a:p>
            <a:pPr fontAlgn="t">
              <a:lnSpc>
                <a:spcPct val="150000"/>
              </a:lnSpc>
              <a:spcBef>
                <a:spcPct val="20000"/>
              </a:spcBef>
            </a:pPr>
            <a:r>
              <a:rPr lang="en-US" sz="1800" dirty="0" err="1">
                <a:solidFill>
                  <a:srgbClr val="DDE9EC">
                    <a:lumMod val="75000"/>
                  </a:srgbClr>
                </a:solidFill>
              </a:rPr>
              <a:t>Reem</a:t>
            </a:r>
            <a:r>
              <a:rPr lang="en-US" sz="1800" dirty="0">
                <a:solidFill>
                  <a:srgbClr val="DDE9EC">
                    <a:lumMod val="75000"/>
                  </a:srgbClr>
                </a:solidFill>
              </a:rPr>
              <a:t> </a:t>
            </a:r>
            <a:r>
              <a:rPr lang="en-US" sz="1800" dirty="0" err="1">
                <a:solidFill>
                  <a:srgbClr val="DDE9EC">
                    <a:lumMod val="75000"/>
                  </a:srgbClr>
                </a:solidFill>
              </a:rPr>
              <a:t>Alshathri</a:t>
            </a:r>
            <a:r>
              <a:rPr lang="en-US" sz="1800" dirty="0">
                <a:solidFill>
                  <a:srgbClr val="DDE9EC">
                    <a:lumMod val="75000"/>
                  </a:srgbClr>
                </a:solidFill>
              </a:rPr>
              <a:t> </a:t>
            </a:r>
          </a:p>
          <a:p>
            <a:pPr fontAlgn="t">
              <a:lnSpc>
                <a:spcPct val="150000"/>
              </a:lnSpc>
              <a:spcBef>
                <a:spcPct val="20000"/>
              </a:spcBef>
            </a:pPr>
            <a:r>
              <a:rPr lang="en-US" sz="1800" dirty="0" err="1">
                <a:solidFill>
                  <a:srgbClr val="DDE9EC">
                    <a:lumMod val="75000"/>
                  </a:srgbClr>
                </a:solidFill>
              </a:rPr>
              <a:t>Rawan</a:t>
            </a:r>
            <a:r>
              <a:rPr lang="en-US" sz="1800" dirty="0">
                <a:solidFill>
                  <a:srgbClr val="DDE9EC">
                    <a:lumMod val="75000"/>
                  </a:srgbClr>
                </a:solidFill>
              </a:rPr>
              <a:t> </a:t>
            </a:r>
            <a:r>
              <a:rPr lang="en-US" sz="1800" dirty="0" err="1">
                <a:solidFill>
                  <a:srgbClr val="DDE9EC">
                    <a:lumMod val="75000"/>
                  </a:srgbClr>
                </a:solidFill>
              </a:rPr>
              <a:t>Alqahtani</a:t>
            </a:r>
            <a:r>
              <a:rPr lang="en-US" sz="1800" dirty="0">
                <a:solidFill>
                  <a:srgbClr val="DDE9EC">
                    <a:lumMod val="75000"/>
                  </a:srgbClr>
                </a:solidFill>
              </a:rPr>
              <a:t> </a:t>
            </a:r>
          </a:p>
          <a:p>
            <a:pPr fontAlgn="t">
              <a:lnSpc>
                <a:spcPct val="150000"/>
              </a:lnSpc>
              <a:spcBef>
                <a:spcPct val="20000"/>
              </a:spcBef>
            </a:pPr>
            <a:r>
              <a:rPr lang="en-US" sz="1800" dirty="0" err="1">
                <a:solidFill>
                  <a:srgbClr val="DDE9EC">
                    <a:lumMod val="75000"/>
                  </a:srgbClr>
                </a:solidFill>
              </a:rPr>
              <a:t>Zaina</a:t>
            </a:r>
            <a:r>
              <a:rPr lang="en-US" sz="1800" dirty="0">
                <a:solidFill>
                  <a:srgbClr val="DDE9EC">
                    <a:lumMod val="75000"/>
                  </a:srgbClr>
                </a:solidFill>
              </a:rPr>
              <a:t> </a:t>
            </a:r>
            <a:r>
              <a:rPr lang="en-US" sz="1800" dirty="0" err="1">
                <a:solidFill>
                  <a:srgbClr val="DDE9EC">
                    <a:lumMod val="75000"/>
                  </a:srgbClr>
                </a:solidFill>
              </a:rPr>
              <a:t>Alkaff</a:t>
            </a:r>
            <a:r>
              <a:rPr lang="en-US" sz="1800" dirty="0">
                <a:solidFill>
                  <a:srgbClr val="DDE9EC">
                    <a:lumMod val="75000"/>
                  </a:srgbClr>
                </a:solidFill>
              </a:rPr>
              <a:t> </a:t>
            </a:r>
            <a:r>
              <a:rPr lang="en-US" dirty="0"/>
              <a:t>	</a:t>
            </a:r>
          </a:p>
          <a:p>
            <a:pPr fontAlgn="t">
              <a:lnSpc>
                <a:spcPct val="150000"/>
              </a:lnSpc>
              <a:spcBef>
                <a:spcPct val="20000"/>
              </a:spcBef>
            </a:pPr>
            <a:endParaRPr lang="en-US" dirty="0"/>
          </a:p>
          <a:p>
            <a:pPr fontAlgn="t">
              <a:lnSpc>
                <a:spcPct val="150000"/>
              </a:lnSpc>
              <a:spcBef>
                <a:spcPct val="20000"/>
              </a:spcBef>
            </a:pPr>
            <a:endParaRPr lang="en-US" sz="1800" dirty="0">
              <a:solidFill>
                <a:srgbClr val="DDE9EC">
                  <a:lumMod val="75000"/>
                </a:srgbClr>
              </a:solidFill>
            </a:endParaRPr>
          </a:p>
        </p:txBody>
      </p:sp>
      <p:sp>
        <p:nvSpPr>
          <p:cNvPr id="15" name="Rectangle 14"/>
          <p:cNvSpPr/>
          <p:nvPr/>
        </p:nvSpPr>
        <p:spPr>
          <a:xfrm>
            <a:off x="3142085" y="2913426"/>
            <a:ext cx="2103082" cy="1921542"/>
          </a:xfrm>
          <a:prstGeom prst="rect">
            <a:avLst/>
          </a:prstGeom>
        </p:spPr>
        <p:txBody>
          <a:bodyPr wrap="square" lIns="101590" tIns="50795" rIns="101590" bIns="50795">
            <a:spAutoFit/>
          </a:bodyPr>
          <a:lstStyle/>
          <a:p>
            <a:pPr fontAlgn="t">
              <a:lnSpc>
                <a:spcPct val="150000"/>
              </a:lnSpc>
              <a:spcBef>
                <a:spcPct val="20000"/>
              </a:spcBef>
            </a:pPr>
            <a:r>
              <a:rPr lang="en-US" sz="1800" dirty="0">
                <a:solidFill>
                  <a:srgbClr val="DDE9EC">
                    <a:lumMod val="75000"/>
                  </a:srgbClr>
                </a:solidFill>
              </a:rPr>
              <a:t>Males Members: </a:t>
            </a:r>
          </a:p>
          <a:p>
            <a:pPr fontAlgn="t">
              <a:lnSpc>
                <a:spcPct val="150000"/>
              </a:lnSpc>
              <a:spcBef>
                <a:spcPct val="20000"/>
              </a:spcBef>
            </a:pPr>
            <a:r>
              <a:rPr lang="en-US" sz="1800" dirty="0">
                <a:solidFill>
                  <a:srgbClr val="DDE9EC">
                    <a:lumMod val="75000"/>
                  </a:srgbClr>
                </a:solidFill>
              </a:rPr>
              <a:t>Abdullah </a:t>
            </a:r>
            <a:r>
              <a:rPr lang="en-US" sz="1800" dirty="0" err="1">
                <a:solidFill>
                  <a:srgbClr val="DDE9EC">
                    <a:lumMod val="75000"/>
                  </a:srgbClr>
                </a:solidFill>
              </a:rPr>
              <a:t>Alsaeed</a:t>
            </a:r>
            <a:r>
              <a:rPr lang="en-US" sz="1800" dirty="0">
                <a:solidFill>
                  <a:srgbClr val="DDE9EC">
                    <a:lumMod val="75000"/>
                  </a:srgbClr>
                </a:solidFill>
              </a:rPr>
              <a:t> </a:t>
            </a:r>
            <a:r>
              <a:rPr lang="en-US" dirty="0"/>
              <a:t>	</a:t>
            </a:r>
          </a:p>
          <a:p>
            <a:pPr fontAlgn="t">
              <a:lnSpc>
                <a:spcPct val="150000"/>
              </a:lnSpc>
              <a:spcBef>
                <a:spcPct val="20000"/>
              </a:spcBef>
            </a:pPr>
            <a:endParaRPr lang="en-US" sz="1800" dirty="0">
              <a:solidFill>
                <a:srgbClr val="DDE9EC">
                  <a:lumMod val="75000"/>
                </a:srgbClr>
              </a:solidFill>
            </a:endParaRPr>
          </a:p>
        </p:txBody>
      </p:sp>
      <p:sp>
        <p:nvSpPr>
          <p:cNvPr id="17" name="Content Placeholder 2"/>
          <p:cNvSpPr txBox="1">
            <a:spLocks/>
          </p:cNvSpPr>
          <p:nvPr/>
        </p:nvSpPr>
        <p:spPr>
          <a:xfrm>
            <a:off x="8146058" y="2480726"/>
            <a:ext cx="2916905" cy="15544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accent1">
                    <a:lumMod val="75000"/>
                  </a:schemeClr>
                </a:solidFill>
                <a:latin typeface="+mj-lt"/>
                <a:ea typeface="+mj-ea"/>
                <a:cs typeface="+mj-cs"/>
              </a:rPr>
              <a:t>Team Leaders: </a:t>
            </a:r>
          </a:p>
          <a:p>
            <a:pPr marL="0" indent="0">
              <a:buFont typeface="Arial" panose="020B0604020202020204" pitchFamily="34" charset="0"/>
              <a:buNone/>
            </a:pPr>
            <a:r>
              <a:rPr lang="en-US" sz="1800" dirty="0" err="1" smtClean="0">
                <a:solidFill>
                  <a:srgbClr val="DDE9EC">
                    <a:lumMod val="75000"/>
                  </a:srgbClr>
                </a:solidFill>
              </a:rPr>
              <a:t>Lulwah</a:t>
            </a:r>
            <a:r>
              <a:rPr lang="en-US" sz="1800" dirty="0" smtClean="0">
                <a:solidFill>
                  <a:srgbClr val="DDE9EC">
                    <a:lumMod val="75000"/>
                  </a:srgbClr>
                </a:solidFill>
              </a:rPr>
              <a:t> </a:t>
            </a:r>
            <a:r>
              <a:rPr lang="en-US" sz="1800" dirty="0" err="1" smtClean="0">
                <a:solidFill>
                  <a:srgbClr val="DDE9EC">
                    <a:lumMod val="75000"/>
                  </a:srgbClr>
                </a:solidFill>
              </a:rPr>
              <a:t>Alshiha</a:t>
            </a:r>
            <a:endParaRPr lang="en-US" sz="1800" dirty="0" smtClean="0">
              <a:solidFill>
                <a:srgbClr val="DDE9EC">
                  <a:lumMod val="75000"/>
                </a:srgbClr>
              </a:solidFill>
            </a:endParaRPr>
          </a:p>
          <a:p>
            <a:pPr marL="0" indent="0">
              <a:buFont typeface="Arial" panose="020B0604020202020204" pitchFamily="34" charset="0"/>
              <a:buNone/>
            </a:pPr>
            <a:r>
              <a:rPr lang="en-US" sz="1800" dirty="0" smtClean="0">
                <a:solidFill>
                  <a:srgbClr val="DDE9EC">
                    <a:lumMod val="75000"/>
                  </a:srgbClr>
                </a:solidFill>
              </a:rPr>
              <a:t>Laila </a:t>
            </a:r>
            <a:r>
              <a:rPr lang="en-US" sz="1800" dirty="0" err="1" smtClean="0">
                <a:solidFill>
                  <a:srgbClr val="DDE9EC">
                    <a:lumMod val="75000"/>
                  </a:srgbClr>
                </a:solidFill>
              </a:rPr>
              <a:t>Mathkour</a:t>
            </a:r>
            <a:endParaRPr lang="en-US" sz="1800" dirty="0" smtClean="0">
              <a:solidFill>
                <a:srgbClr val="DDE9EC">
                  <a:lumMod val="75000"/>
                </a:srgbClr>
              </a:solidFill>
            </a:endParaRPr>
          </a:p>
          <a:p>
            <a:pPr marL="0" indent="0">
              <a:buFont typeface="Arial" panose="020B0604020202020204" pitchFamily="34" charset="0"/>
              <a:buNone/>
            </a:pPr>
            <a:r>
              <a:rPr lang="en-US" sz="1800" dirty="0" smtClean="0">
                <a:solidFill>
                  <a:srgbClr val="DDE9EC">
                    <a:lumMod val="75000"/>
                  </a:srgbClr>
                </a:solidFill>
              </a:rPr>
              <a:t>Mohammad </a:t>
            </a:r>
            <a:r>
              <a:rPr lang="en-US" sz="1800" dirty="0" err="1" smtClean="0">
                <a:solidFill>
                  <a:srgbClr val="DDE9EC">
                    <a:lumMod val="75000"/>
                  </a:srgbClr>
                </a:solidFill>
              </a:rPr>
              <a:t>Alayed</a:t>
            </a:r>
            <a:r>
              <a:rPr lang="en-US" sz="1800" dirty="0" smtClean="0">
                <a:solidFill>
                  <a:srgbClr val="DDE9EC">
                    <a:lumMod val="75000"/>
                  </a:srgbClr>
                </a:solidFill>
              </a:rPr>
              <a:t>  </a:t>
            </a:r>
            <a:endParaRPr lang="en-US" sz="1800" dirty="0">
              <a:solidFill>
                <a:srgbClr val="DDE9EC">
                  <a:lumMod val="75000"/>
                </a:srgbClr>
              </a:solidFill>
            </a:endParaRPr>
          </a:p>
          <a:p>
            <a:pPr marL="0" indent="0">
              <a:buFont typeface="Arial" panose="020B0604020202020204" pitchFamily="34" charset="0"/>
              <a:buNone/>
            </a:pPr>
            <a:endParaRPr lang="en-US" sz="2000" dirty="0">
              <a:solidFill>
                <a:srgbClr val="DDE9EC">
                  <a:lumMod val="75000"/>
                </a:srgbClr>
              </a:solidFill>
            </a:endParaRPr>
          </a:p>
          <a:p>
            <a:pPr marL="0" indent="0">
              <a:buFont typeface="Arial" panose="020B0604020202020204" pitchFamily="34" charset="0"/>
              <a:buNone/>
            </a:pPr>
            <a:endParaRPr lang="en-US" sz="3600" dirty="0">
              <a:solidFill>
                <a:srgbClr val="DDE9EC">
                  <a:lumMod val="75000"/>
                </a:srgbClr>
              </a:solidFill>
            </a:endParaRPr>
          </a:p>
        </p:txBody>
      </p:sp>
      <p:sp>
        <p:nvSpPr>
          <p:cNvPr id="18" name="Rectangle 17"/>
          <p:cNvSpPr/>
          <p:nvPr/>
        </p:nvSpPr>
        <p:spPr>
          <a:xfrm>
            <a:off x="8146058" y="4276772"/>
            <a:ext cx="1944797" cy="400110"/>
          </a:xfrm>
          <a:prstGeom prst="rect">
            <a:avLst/>
          </a:prstGeom>
        </p:spPr>
        <p:txBody>
          <a:bodyPr wrap="square">
            <a:spAutoFit/>
          </a:bodyPr>
          <a:lstStyle/>
          <a:p>
            <a:pPr defTabSz="914400"/>
            <a:r>
              <a:rPr lang="en-US" b="1" dirty="0">
                <a:solidFill>
                  <a:schemeClr val="accent1">
                    <a:lumMod val="75000"/>
                  </a:schemeClr>
                </a:solidFill>
                <a:latin typeface="+mj-lt"/>
                <a:ea typeface="+mj-ea"/>
                <a:cs typeface="+mj-cs"/>
              </a:rPr>
              <a:t>Contact us:</a:t>
            </a:r>
          </a:p>
        </p:txBody>
      </p:sp>
      <p:pic>
        <p:nvPicPr>
          <p:cNvPr id="19" name="Picture 18">
            <a:hlinkClick r:id="rId3"/>
          </p:cNvPr>
          <p:cNvPicPr>
            <a:picLocks noChangeAspect="1"/>
          </p:cNvPicPr>
          <p:nvPr/>
        </p:nvPicPr>
        <p:blipFill rotWithShape="1">
          <a:blip r:embed="rId4" cstate="print">
            <a:extLst>
              <a:ext uri="{28A0092B-C50C-407E-A947-70E740481C1C}">
                <a14:useLocalDpi xmlns:a14="http://schemas.microsoft.com/office/drawing/2010/main" val="0"/>
              </a:ext>
            </a:extLst>
          </a:blip>
          <a:srcRect l="25985" t="21850" r="25930" b="22937"/>
          <a:stretch/>
        </p:blipFill>
        <p:spPr>
          <a:xfrm>
            <a:off x="8254652" y="5409259"/>
            <a:ext cx="490813" cy="354476"/>
          </a:xfrm>
          <a:prstGeom prst="rect">
            <a:avLst/>
          </a:prstGeom>
        </p:spPr>
      </p:pic>
      <p:pic>
        <p:nvPicPr>
          <p:cNvPr id="20" name="Picture 19">
            <a:hlinkClick r:id="rId5"/>
          </p:cNvPr>
          <p:cNvPicPr>
            <a:picLocks noChangeAspect="1"/>
          </p:cNvPicPr>
          <p:nvPr/>
        </p:nvPicPr>
        <p:blipFill rotWithShape="1">
          <a:blip r:embed="rId6">
            <a:extLst>
              <a:ext uri="{28A0092B-C50C-407E-A947-70E740481C1C}">
                <a14:useLocalDpi xmlns:a14="http://schemas.microsoft.com/office/drawing/2010/main" val="0"/>
              </a:ext>
            </a:extLst>
          </a:blip>
          <a:srcRect l="26649" t="22721" r="26650" b="22723"/>
          <a:stretch/>
        </p:blipFill>
        <p:spPr>
          <a:xfrm>
            <a:off x="8254652" y="4735673"/>
            <a:ext cx="512901" cy="431941"/>
          </a:xfrm>
          <a:prstGeom prst="rect">
            <a:avLst/>
          </a:prstGeom>
        </p:spPr>
      </p:pic>
      <p:pic>
        <p:nvPicPr>
          <p:cNvPr id="21" name="Picture 20">
            <a:hlinkClick r:id="rId7"/>
          </p:cNvPr>
          <p:cNvPicPr>
            <a:picLocks noChangeAspect="1"/>
          </p:cNvPicPr>
          <p:nvPr/>
        </p:nvPicPr>
        <p:blipFill rotWithShape="1">
          <a:blip r:embed="rId8" cstate="print">
            <a:duotone>
              <a:schemeClr val="accent2">
                <a:shade val="45000"/>
                <a:satMod val="135000"/>
              </a:schemeClr>
              <a:prstClr val="white"/>
            </a:duotone>
            <a:extLst>
              <a:ext uri="{28A0092B-C50C-407E-A947-70E740481C1C}">
                <a14:useLocalDpi xmlns:a14="http://schemas.microsoft.com/office/drawing/2010/main" val="0"/>
              </a:ext>
            </a:extLst>
          </a:blip>
          <a:srcRect l="18500" t="9051" r="18500" b="9051"/>
          <a:stretch/>
        </p:blipFill>
        <p:spPr>
          <a:xfrm>
            <a:off x="9356906" y="4660517"/>
            <a:ext cx="360040" cy="507097"/>
          </a:xfrm>
          <a:prstGeom prst="rect">
            <a:avLst/>
          </a:prstGeom>
        </p:spPr>
      </p:pic>
      <p:pic>
        <p:nvPicPr>
          <p:cNvPr id="22" name="Picture 21">
            <a:hlinkClick r:id="rId9"/>
          </p:cNvPr>
          <p:cNvPicPr>
            <a:picLocks noChangeAspect="1"/>
          </p:cNvPicPr>
          <p:nvPr/>
        </p:nvPicPr>
        <p:blipFill rotWithShape="1">
          <a:blip r:embed="rId10" cstate="print">
            <a:extLst>
              <a:ext uri="{28A0092B-C50C-407E-A947-70E740481C1C}">
                <a14:useLocalDpi xmlns:a14="http://schemas.microsoft.com/office/drawing/2010/main" val="0"/>
              </a:ext>
            </a:extLst>
          </a:blip>
          <a:srcRect l="23540" t="19760" r="23540" b="19761"/>
          <a:stretch/>
        </p:blipFill>
        <p:spPr>
          <a:xfrm>
            <a:off x="9284898" y="5331687"/>
            <a:ext cx="504056" cy="432048"/>
          </a:xfrm>
          <a:prstGeom prst="rect">
            <a:avLst/>
          </a:prstGeom>
        </p:spPr>
      </p:pic>
      <p:pic>
        <p:nvPicPr>
          <p:cNvPr id="23" name="Picture 22">
            <a:hlinkClick r:id="rId11"/>
          </p:cNvPr>
          <p:cNvPicPr>
            <a:picLocks noChangeAspect="1"/>
          </p:cNvPicPr>
          <p:nvPr/>
        </p:nvPicPr>
        <p:blipFill>
          <a:blip r:embed="rId12"/>
          <a:stretch>
            <a:fillRect/>
          </a:stretch>
        </p:blipFill>
        <p:spPr>
          <a:xfrm>
            <a:off x="8436012" y="5763735"/>
            <a:ext cx="1158340" cy="646232"/>
          </a:xfrm>
          <a:prstGeom prst="rect">
            <a:avLst/>
          </a:prstGeom>
        </p:spPr>
      </p:pic>
      <p:pic>
        <p:nvPicPr>
          <p:cNvPr id="24" name="Picture 23">
            <a:hlinkClick r:id="rId13"/>
          </p:cNvPr>
          <p:cNvPicPr>
            <a:picLocks noChangeAspect="1"/>
          </p:cNvPicPr>
          <p:nvPr/>
        </p:nvPicPr>
        <p:blipFill>
          <a:blip r:embed="rId1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0400191" y="5473472"/>
            <a:ext cx="992439" cy="815775"/>
          </a:xfrm>
          <a:prstGeom prst="rect">
            <a:avLst/>
          </a:prstGeom>
        </p:spPr>
      </p:pic>
      <p:sp>
        <p:nvSpPr>
          <p:cNvPr id="25" name="مربع نص 1"/>
          <p:cNvSpPr txBox="1"/>
          <p:nvPr/>
        </p:nvSpPr>
        <p:spPr>
          <a:xfrm>
            <a:off x="612932" y="5473472"/>
            <a:ext cx="5490774" cy="707886"/>
          </a:xfrm>
          <a:prstGeom prst="rect">
            <a:avLst/>
          </a:prstGeom>
          <a:solidFill>
            <a:schemeClr val="bg1">
              <a:lumMod val="95000"/>
            </a:schemeClr>
          </a:solidFill>
          <a:ln>
            <a:solidFill>
              <a:schemeClr val="accent1">
                <a:lumMod val="40000"/>
                <a:lumOff val="60000"/>
              </a:schemeClr>
            </a:solidFill>
          </a:ln>
        </p:spPr>
        <p:txBody>
          <a:bodyPr wrap="square" rtlCol="0">
            <a:spAutoFit/>
          </a:bodyPr>
          <a:lstStyle/>
          <a:p>
            <a:pPr defTabSz="914400"/>
            <a:r>
              <a:rPr lang="en-US" sz="1600" b="1" dirty="0">
                <a:solidFill>
                  <a:schemeClr val="accent1">
                    <a:lumMod val="75000"/>
                  </a:schemeClr>
                </a:solidFill>
                <a:latin typeface="+mj-lt"/>
                <a:ea typeface="+mj-ea"/>
                <a:cs typeface="+mj-cs"/>
              </a:rPr>
              <a:t>References: </a:t>
            </a:r>
          </a:p>
          <a:p>
            <a:pPr marL="285750" indent="-285750" defTabSz="914400">
              <a:buFont typeface="Arial" panose="020B0604020202020204" pitchFamily="34" charset="0"/>
              <a:buChar char="•"/>
            </a:pPr>
            <a:r>
              <a:rPr lang="en-US" sz="1200" dirty="0" smtClean="0">
                <a:solidFill>
                  <a:srgbClr val="464653"/>
                </a:solidFill>
              </a:rPr>
              <a:t>Females’ </a:t>
            </a:r>
            <a:r>
              <a:rPr lang="en-US" sz="1200" dirty="0">
                <a:solidFill>
                  <a:srgbClr val="464653"/>
                </a:solidFill>
              </a:rPr>
              <a:t>and </a:t>
            </a:r>
            <a:r>
              <a:rPr lang="en-US" sz="1200" dirty="0" smtClean="0">
                <a:solidFill>
                  <a:srgbClr val="464653"/>
                </a:solidFill>
              </a:rPr>
              <a:t>Males’ </a:t>
            </a:r>
            <a:r>
              <a:rPr lang="en-US" sz="1200" dirty="0">
                <a:solidFill>
                  <a:srgbClr val="464653"/>
                </a:solidFill>
              </a:rPr>
              <a:t>slides.</a:t>
            </a:r>
          </a:p>
          <a:p>
            <a:pPr marL="285750" indent="-285750" defTabSz="914400">
              <a:buFont typeface="Arial" panose="020B0604020202020204" pitchFamily="34" charset="0"/>
              <a:buChar char="•"/>
            </a:pPr>
            <a:r>
              <a:rPr lang="en-US" sz="1200" dirty="0">
                <a:solidFill>
                  <a:srgbClr val="464653"/>
                </a:solidFill>
              </a:rPr>
              <a:t>Guyton and Hall Textbook of Medical Physiology (Thirteenth Edition.)</a:t>
            </a:r>
          </a:p>
        </p:txBody>
      </p:sp>
    </p:spTree>
    <p:extLst>
      <p:ext uri="{BB962C8B-B14F-4D97-AF65-F5344CB8AC3E}">
        <p14:creationId xmlns:p14="http://schemas.microsoft.com/office/powerpoint/2010/main" val="40163943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Cont.</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4</a:t>
            </a:fld>
            <a:endParaRPr lang="en-US" dirty="0"/>
          </a:p>
        </p:txBody>
      </p:sp>
      <p:sp>
        <p:nvSpPr>
          <p:cNvPr id="4" name="Content Placeholder 3"/>
          <p:cNvSpPr>
            <a:spLocks noGrp="1"/>
          </p:cNvSpPr>
          <p:nvPr>
            <p:ph sz="quarter" idx="1"/>
          </p:nvPr>
        </p:nvSpPr>
        <p:spPr>
          <a:xfrm>
            <a:off x="609459" y="2882134"/>
            <a:ext cx="7645193" cy="3606314"/>
          </a:xfrm>
        </p:spPr>
        <p:txBody>
          <a:bodyPr>
            <a:normAutofit fontScale="85000" lnSpcReduction="20000"/>
          </a:bodyPr>
          <a:lstStyle/>
          <a:p>
            <a:pPr>
              <a:lnSpc>
                <a:spcPct val="170000"/>
              </a:lnSpc>
            </a:pPr>
            <a:r>
              <a:rPr lang="en-US" altLang="en-US" sz="1800" dirty="0" smtClean="0">
                <a:solidFill>
                  <a:schemeClr val="accent2">
                    <a:lumMod val="75000"/>
                  </a:schemeClr>
                </a:solidFill>
              </a:rPr>
              <a:t>The circle of </a:t>
            </a:r>
            <a:r>
              <a:rPr lang="en-US" altLang="en-US" sz="1800" dirty="0" err="1" smtClean="0">
                <a:solidFill>
                  <a:schemeClr val="accent2">
                    <a:lumMod val="75000"/>
                  </a:schemeClr>
                </a:solidFill>
              </a:rPr>
              <a:t>willis</a:t>
            </a:r>
            <a:r>
              <a:rPr lang="en-US" altLang="en-US" sz="1800" dirty="0" smtClean="0">
                <a:solidFill>
                  <a:schemeClr val="accent2">
                    <a:lumMod val="75000"/>
                  </a:schemeClr>
                </a:solidFill>
              </a:rPr>
              <a:t> is origin of </a:t>
            </a:r>
            <a:r>
              <a:rPr lang="en-US" altLang="en-US" sz="1800" dirty="0" smtClean="0">
                <a:solidFill>
                  <a:schemeClr val="accent4">
                    <a:lumMod val="75000"/>
                  </a:schemeClr>
                </a:solidFill>
              </a:rPr>
              <a:t>six</a:t>
            </a:r>
            <a:r>
              <a:rPr lang="en-US" altLang="en-US" sz="1800" dirty="0" smtClean="0">
                <a:solidFill>
                  <a:schemeClr val="accent2">
                    <a:lumMod val="75000"/>
                  </a:schemeClr>
                </a:solidFill>
              </a:rPr>
              <a:t> large vessels:</a:t>
            </a:r>
          </a:p>
          <a:p>
            <a:pPr marL="0" indent="0">
              <a:lnSpc>
                <a:spcPct val="170000"/>
              </a:lnSpc>
              <a:buNone/>
            </a:pPr>
            <a:r>
              <a:rPr lang="en-US" sz="1800" dirty="0" smtClean="0"/>
              <a:t>1. Anterior </a:t>
            </a:r>
            <a:r>
              <a:rPr lang="en-US" sz="1800" dirty="0"/>
              <a:t>cerebral artery (left and </a:t>
            </a:r>
            <a:r>
              <a:rPr lang="en-US" sz="1800" dirty="0" smtClean="0"/>
              <a:t>right).</a:t>
            </a:r>
          </a:p>
          <a:p>
            <a:pPr marL="0" indent="0">
              <a:lnSpc>
                <a:spcPct val="170000"/>
              </a:lnSpc>
              <a:buNone/>
            </a:pPr>
            <a:r>
              <a:rPr lang="en-US" sz="1800" dirty="0" smtClean="0"/>
              <a:t>Anterior </a:t>
            </a:r>
            <a:r>
              <a:rPr lang="en-US" sz="1800" dirty="0"/>
              <a:t>communicating artery.</a:t>
            </a:r>
          </a:p>
          <a:p>
            <a:pPr marL="0" indent="0">
              <a:lnSpc>
                <a:spcPct val="170000"/>
              </a:lnSpc>
              <a:buNone/>
            </a:pPr>
            <a:r>
              <a:rPr lang="en-US" sz="1800" dirty="0" smtClean="0"/>
              <a:t>2. Internal </a:t>
            </a:r>
            <a:r>
              <a:rPr lang="en-US" sz="1800" dirty="0"/>
              <a:t>carotid artery (left and right).</a:t>
            </a:r>
          </a:p>
          <a:p>
            <a:pPr marL="0" indent="0">
              <a:lnSpc>
                <a:spcPct val="170000"/>
              </a:lnSpc>
              <a:buNone/>
            </a:pPr>
            <a:r>
              <a:rPr lang="en-US" sz="1800" dirty="0" smtClean="0"/>
              <a:t>3. Posterior </a:t>
            </a:r>
            <a:r>
              <a:rPr lang="en-US" sz="1800" dirty="0"/>
              <a:t>cerebral artery (left and right).</a:t>
            </a:r>
          </a:p>
          <a:p>
            <a:pPr marL="0" indent="0">
              <a:lnSpc>
                <a:spcPct val="170000"/>
              </a:lnSpc>
              <a:buNone/>
            </a:pPr>
            <a:r>
              <a:rPr lang="en-US" sz="1800" dirty="0"/>
              <a:t>Posterior communicating artery (left and right). </a:t>
            </a:r>
            <a:endParaRPr lang="en-US" sz="1800" dirty="0" smtClean="0"/>
          </a:p>
          <a:p>
            <a:pPr marL="0" indent="0">
              <a:lnSpc>
                <a:spcPct val="170000"/>
              </a:lnSpc>
              <a:buNone/>
            </a:pPr>
            <a:r>
              <a:rPr lang="en-US" sz="1800" dirty="0" smtClean="0"/>
              <a:t>Basilar </a:t>
            </a:r>
            <a:r>
              <a:rPr lang="en-US" sz="1800" dirty="0"/>
              <a:t>artery.</a:t>
            </a:r>
          </a:p>
          <a:p>
            <a:pPr marL="0" indent="0">
              <a:lnSpc>
                <a:spcPct val="170000"/>
              </a:lnSpc>
              <a:buNone/>
            </a:pPr>
            <a:r>
              <a:rPr lang="en-US" sz="1800" dirty="0"/>
              <a:t>The middle cerebral arteries, supplying the brain, are not considered part of the circle.</a:t>
            </a:r>
            <a:endParaRPr lang="en-US" altLang="en-US" sz="1800" dirty="0"/>
          </a:p>
          <a:p>
            <a:pPr>
              <a:lnSpc>
                <a:spcPct val="170000"/>
              </a:lnSpc>
            </a:pPr>
            <a:endParaRPr lang="en-US" altLang="en-US" sz="1800" dirty="0" smtClean="0">
              <a:solidFill>
                <a:schemeClr val="accent2">
                  <a:lumMod val="75000"/>
                </a:schemeClr>
              </a:solidFill>
            </a:endParaRPr>
          </a:p>
        </p:txBody>
      </p:sp>
      <p:sp>
        <p:nvSpPr>
          <p:cNvPr id="5" name="TextBox 4"/>
          <p:cNvSpPr txBox="1"/>
          <p:nvPr/>
        </p:nvSpPr>
        <p:spPr>
          <a:xfrm>
            <a:off x="9455497" y="0"/>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
        <p:nvSpPr>
          <p:cNvPr id="6" name="TextBox 8"/>
          <p:cNvSpPr txBox="1"/>
          <p:nvPr/>
        </p:nvSpPr>
        <p:spPr>
          <a:xfrm>
            <a:off x="609460" y="1342390"/>
            <a:ext cx="4724127"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en-US" sz="1400" dirty="0" smtClean="0"/>
              <a:t>The </a:t>
            </a:r>
            <a:r>
              <a:rPr lang="en-US" altLang="en-US" sz="1400" dirty="0" smtClean="0">
                <a:solidFill>
                  <a:schemeClr val="accent2">
                    <a:lumMod val="75000"/>
                  </a:schemeClr>
                </a:solidFill>
              </a:rPr>
              <a:t>vertebral arteries </a:t>
            </a:r>
            <a:r>
              <a:rPr lang="en-US" altLang="en-US" sz="1400" dirty="0" smtClean="0">
                <a:solidFill>
                  <a:schemeClr val="tx1"/>
                </a:solidFill>
              </a:rPr>
              <a:t>unite to form </a:t>
            </a:r>
            <a:r>
              <a:rPr lang="en-US" altLang="en-US" sz="1400" dirty="0" smtClean="0">
                <a:solidFill>
                  <a:schemeClr val="accent2">
                    <a:lumMod val="75000"/>
                  </a:schemeClr>
                </a:solidFill>
              </a:rPr>
              <a:t>basilar artery. </a:t>
            </a:r>
            <a:endParaRPr lang="en-US" altLang="en-US" sz="1400" dirty="0">
              <a:solidFill>
                <a:schemeClr val="accent2">
                  <a:lumMod val="75000"/>
                </a:schemeClr>
              </a:solidFill>
            </a:endParaRPr>
          </a:p>
        </p:txBody>
      </p:sp>
      <p:sp>
        <p:nvSpPr>
          <p:cNvPr id="7" name="TextBox 9"/>
          <p:cNvSpPr txBox="1"/>
          <p:nvPr/>
        </p:nvSpPr>
        <p:spPr>
          <a:xfrm>
            <a:off x="609460" y="1920991"/>
            <a:ext cx="4724127" cy="34515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lnSpc>
                <a:spcPct val="130000"/>
              </a:lnSpc>
            </a:pPr>
            <a:r>
              <a:rPr lang="en-US" altLang="en-US" sz="1400" dirty="0" smtClean="0"/>
              <a:t>The </a:t>
            </a:r>
            <a:r>
              <a:rPr lang="en-US" altLang="en-US" sz="1400" dirty="0" smtClean="0">
                <a:solidFill>
                  <a:schemeClr val="accent2">
                    <a:lumMod val="75000"/>
                  </a:schemeClr>
                </a:solidFill>
              </a:rPr>
              <a:t>basilar artery </a:t>
            </a:r>
            <a:r>
              <a:rPr lang="en-US" altLang="en-US" sz="1400" dirty="0" smtClean="0">
                <a:solidFill>
                  <a:schemeClr val="tx1"/>
                </a:solidFill>
              </a:rPr>
              <a:t>and the </a:t>
            </a:r>
            <a:r>
              <a:rPr lang="en-US" altLang="en-US" sz="1400" dirty="0" smtClean="0">
                <a:solidFill>
                  <a:schemeClr val="accent2">
                    <a:lumMod val="75000"/>
                  </a:schemeClr>
                </a:solidFill>
              </a:rPr>
              <a:t>carotids</a:t>
            </a:r>
            <a:r>
              <a:rPr lang="en-US" altLang="en-US" sz="1400" dirty="0" smtClean="0">
                <a:solidFill>
                  <a:schemeClr val="tx1"/>
                </a:solidFill>
              </a:rPr>
              <a:t> form the circle of  </a:t>
            </a:r>
            <a:r>
              <a:rPr lang="en-US" altLang="en-US" sz="1400" dirty="0" err="1" smtClean="0">
                <a:solidFill>
                  <a:srgbClr val="FF0000"/>
                </a:solidFill>
              </a:rPr>
              <a:t>willis</a:t>
            </a:r>
            <a:r>
              <a:rPr lang="en-US" altLang="en-US" sz="1400" dirty="0" smtClean="0">
                <a:solidFill>
                  <a:srgbClr val="FF0000"/>
                </a:solidFill>
              </a:rPr>
              <a:t>. </a:t>
            </a:r>
            <a:endParaRPr lang="en-US" altLang="en-US" sz="1400" dirty="0">
              <a:solidFill>
                <a:srgbClr val="FF0000"/>
              </a:solidFill>
            </a:endParaRPr>
          </a:p>
        </p:txBody>
      </p:sp>
      <p:sp>
        <p:nvSpPr>
          <p:cNvPr id="8" name="TextBox 10"/>
          <p:cNvSpPr txBox="1"/>
          <p:nvPr/>
        </p:nvSpPr>
        <p:spPr>
          <a:xfrm>
            <a:off x="609459" y="2543579"/>
            <a:ext cx="4724128"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altLang="en-US" sz="1400" dirty="0"/>
              <a:t>The circle of </a:t>
            </a:r>
            <a:r>
              <a:rPr lang="en-US" altLang="en-US" sz="1400" dirty="0" err="1"/>
              <a:t>willis</a:t>
            </a:r>
            <a:r>
              <a:rPr lang="en-US" altLang="en-US" sz="1400" dirty="0"/>
              <a:t> is origin of six large </a:t>
            </a:r>
            <a:r>
              <a:rPr lang="en-US" altLang="en-US" sz="1400" dirty="0" smtClean="0"/>
              <a:t>vessels.</a:t>
            </a:r>
            <a:endParaRPr lang="en-US" altLang="en-US" sz="1400" dirty="0"/>
          </a:p>
        </p:txBody>
      </p:sp>
      <p:cxnSp>
        <p:nvCxnSpPr>
          <p:cNvPr id="9" name="Straight Arrow Connector 15"/>
          <p:cNvCxnSpPr/>
          <p:nvPr/>
        </p:nvCxnSpPr>
        <p:spPr>
          <a:xfrm>
            <a:off x="2971524" y="1650167"/>
            <a:ext cx="0" cy="270824"/>
          </a:xfrm>
          <a:prstGeom prst="straightConnector1">
            <a:avLst/>
          </a:prstGeom>
          <a:ln>
            <a:tailEnd type="triangle"/>
          </a:ln>
        </p:spPr>
        <p:style>
          <a:lnRef idx="2">
            <a:schemeClr val="accent2"/>
          </a:lnRef>
          <a:fillRef idx="1">
            <a:schemeClr val="lt1"/>
          </a:fillRef>
          <a:effectRef idx="0">
            <a:schemeClr val="accent2"/>
          </a:effectRef>
          <a:fontRef idx="minor">
            <a:schemeClr val="dk1"/>
          </a:fontRef>
        </p:style>
      </p:cxnSp>
      <p:cxnSp>
        <p:nvCxnSpPr>
          <p:cNvPr id="10" name="Straight Arrow Connector 25"/>
          <p:cNvCxnSpPr/>
          <p:nvPr/>
        </p:nvCxnSpPr>
        <p:spPr>
          <a:xfrm>
            <a:off x="2971524" y="2266150"/>
            <a:ext cx="0" cy="270824"/>
          </a:xfrm>
          <a:prstGeom prst="straightConnector1">
            <a:avLst/>
          </a:prstGeom>
          <a:ln>
            <a:tailEnd type="triangle"/>
          </a:ln>
        </p:spPr>
        <p:style>
          <a:lnRef idx="2">
            <a:schemeClr val="accent2"/>
          </a:lnRef>
          <a:fillRef idx="1">
            <a:schemeClr val="lt1"/>
          </a:fillRef>
          <a:effectRef idx="0">
            <a:schemeClr val="accent2"/>
          </a:effectRef>
          <a:fontRef idx="minor">
            <a:schemeClr val="dk1"/>
          </a:fontRef>
        </p:style>
      </p:cxnSp>
      <p:pic>
        <p:nvPicPr>
          <p:cNvPr id="11" name="صورة 26"/>
          <p:cNvPicPr>
            <a:picLocks noChangeAspect="1"/>
          </p:cNvPicPr>
          <p:nvPr/>
        </p:nvPicPr>
        <p:blipFill rotWithShape="1">
          <a:blip r:embed="rId2">
            <a:extLst>
              <a:ext uri="{28A0092B-C50C-407E-A947-70E740481C1C}">
                <a14:useLocalDpi xmlns:a14="http://schemas.microsoft.com/office/drawing/2010/main" val="0"/>
              </a:ext>
            </a:extLst>
          </a:blip>
          <a:srcRect l="52790" t="28349" r="8818" b="20201"/>
          <a:stretch/>
        </p:blipFill>
        <p:spPr>
          <a:xfrm>
            <a:off x="8254653" y="1268759"/>
            <a:ext cx="3324750" cy="4911911"/>
          </a:xfrm>
          <a:prstGeom prst="rect">
            <a:avLst/>
          </a:prstGeom>
          <a:ln w="28575">
            <a:solidFill>
              <a:srgbClr val="0070C0"/>
            </a:solidFill>
          </a:ln>
        </p:spPr>
      </p:pic>
    </p:spTree>
    <p:extLst>
      <p:ext uri="{BB962C8B-B14F-4D97-AF65-F5344CB8AC3E}">
        <p14:creationId xmlns:p14="http://schemas.microsoft.com/office/powerpoint/2010/main" val="2633376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Innervation</a:t>
            </a:r>
          </a:p>
        </p:txBody>
      </p:sp>
      <p:sp>
        <p:nvSpPr>
          <p:cNvPr id="3" name="Slide Number Placeholder 2"/>
          <p:cNvSpPr>
            <a:spLocks noGrp="1"/>
          </p:cNvSpPr>
          <p:nvPr>
            <p:ph type="sldNum" sz="quarter" idx="12"/>
          </p:nvPr>
        </p:nvSpPr>
        <p:spPr/>
        <p:txBody>
          <a:bodyPr/>
          <a:lstStyle/>
          <a:p>
            <a:fld id="{4929A69E-7D8F-4515-9605-0315ABD4F316}" type="slidenum">
              <a:rPr lang="en-US" smtClean="0"/>
              <a:t>5</a:t>
            </a:fld>
            <a:endParaRPr lang="en-US" dirty="0"/>
          </a:p>
        </p:txBody>
      </p:sp>
      <p:sp>
        <p:nvSpPr>
          <p:cNvPr id="5" name="TextBox 4"/>
          <p:cNvSpPr txBox="1"/>
          <p:nvPr/>
        </p:nvSpPr>
        <p:spPr>
          <a:xfrm>
            <a:off x="9455497" y="0"/>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grpSp>
        <p:nvGrpSpPr>
          <p:cNvPr id="4" name="Group 3"/>
          <p:cNvGrpSpPr/>
          <p:nvPr/>
        </p:nvGrpSpPr>
        <p:grpSpPr>
          <a:xfrm>
            <a:off x="609461" y="1474170"/>
            <a:ext cx="10969942" cy="2928589"/>
            <a:chOff x="613321" y="1580531"/>
            <a:chExt cx="10737600" cy="2633528"/>
          </a:xfrm>
        </p:grpSpPr>
        <p:sp>
          <p:nvSpPr>
            <p:cNvPr id="6" name="Freeform 5"/>
            <p:cNvSpPr/>
            <p:nvPr/>
          </p:nvSpPr>
          <p:spPr>
            <a:xfrm>
              <a:off x="613321" y="1580531"/>
              <a:ext cx="10737600" cy="527951"/>
            </a:xfrm>
            <a:custGeom>
              <a:avLst/>
              <a:gdLst>
                <a:gd name="connsiteX0" fmla="*/ 0 w 10737600"/>
                <a:gd name="connsiteY0" fmla="*/ 52795 h 527951"/>
                <a:gd name="connsiteX1" fmla="*/ 52795 w 10737600"/>
                <a:gd name="connsiteY1" fmla="*/ 0 h 527951"/>
                <a:gd name="connsiteX2" fmla="*/ 10684805 w 10737600"/>
                <a:gd name="connsiteY2" fmla="*/ 0 h 527951"/>
                <a:gd name="connsiteX3" fmla="*/ 10737600 w 10737600"/>
                <a:gd name="connsiteY3" fmla="*/ 52795 h 527951"/>
                <a:gd name="connsiteX4" fmla="*/ 10737600 w 10737600"/>
                <a:gd name="connsiteY4" fmla="*/ 475156 h 527951"/>
                <a:gd name="connsiteX5" fmla="*/ 10684805 w 10737600"/>
                <a:gd name="connsiteY5" fmla="*/ 527951 h 527951"/>
                <a:gd name="connsiteX6" fmla="*/ 52795 w 10737600"/>
                <a:gd name="connsiteY6" fmla="*/ 527951 h 527951"/>
                <a:gd name="connsiteX7" fmla="*/ 0 w 10737600"/>
                <a:gd name="connsiteY7" fmla="*/ 475156 h 527951"/>
                <a:gd name="connsiteX8" fmla="*/ 0 w 10737600"/>
                <a:gd name="connsiteY8" fmla="*/ 52795 h 52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37600" h="527951">
                  <a:moveTo>
                    <a:pt x="0" y="52795"/>
                  </a:moveTo>
                  <a:cubicBezTo>
                    <a:pt x="0" y="23637"/>
                    <a:pt x="23637" y="0"/>
                    <a:pt x="52795" y="0"/>
                  </a:cubicBezTo>
                  <a:lnTo>
                    <a:pt x="10684805" y="0"/>
                  </a:lnTo>
                  <a:cubicBezTo>
                    <a:pt x="10713963" y="0"/>
                    <a:pt x="10737600" y="23637"/>
                    <a:pt x="10737600" y="52795"/>
                  </a:cubicBezTo>
                  <a:lnTo>
                    <a:pt x="10737600" y="475156"/>
                  </a:lnTo>
                  <a:cubicBezTo>
                    <a:pt x="10737600" y="504314"/>
                    <a:pt x="10713963" y="527951"/>
                    <a:pt x="10684805" y="527951"/>
                  </a:cubicBezTo>
                  <a:lnTo>
                    <a:pt x="52795" y="527951"/>
                  </a:lnTo>
                  <a:cubicBezTo>
                    <a:pt x="23637" y="527951"/>
                    <a:pt x="0" y="504314"/>
                    <a:pt x="0" y="475156"/>
                  </a:cubicBezTo>
                  <a:lnTo>
                    <a:pt x="0" y="52795"/>
                  </a:lnTo>
                  <a:close/>
                </a:path>
              </a:pathLst>
            </a:custGeom>
            <a:solidFill>
              <a:schemeClr val="accent2">
                <a:lumMod val="40000"/>
                <a:lumOff val="60000"/>
              </a:schemeClr>
            </a:solidFill>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2143" tIns="122143" rIns="122143" bIns="122143" numCol="1" spcCol="1270" anchor="ctr" anchorCtr="0">
              <a:noAutofit/>
            </a:bodyPr>
            <a:lstStyle/>
            <a:p>
              <a:pPr lvl="0" algn="ctr" defTabSz="1244600">
                <a:lnSpc>
                  <a:spcPct val="90000"/>
                </a:lnSpc>
                <a:spcBef>
                  <a:spcPct val="0"/>
                </a:spcBef>
                <a:spcAft>
                  <a:spcPct val="35000"/>
                </a:spcAft>
              </a:pPr>
              <a:r>
                <a:rPr lang="en-US" kern="1200" spc="-10" dirty="0" smtClean="0">
                  <a:solidFill>
                    <a:schemeClr val="bg1"/>
                  </a:solidFill>
                  <a:cs typeface="Constantia"/>
                </a:rPr>
                <a:t>Three systems </a:t>
              </a:r>
              <a:r>
                <a:rPr lang="en-US" kern="1200" dirty="0" smtClean="0">
                  <a:solidFill>
                    <a:schemeClr val="bg1"/>
                  </a:solidFill>
                  <a:cs typeface="Constantia"/>
                </a:rPr>
                <a:t>of </a:t>
              </a:r>
              <a:r>
                <a:rPr lang="en-US" kern="1200" spc="-5" dirty="0" smtClean="0">
                  <a:solidFill>
                    <a:schemeClr val="bg1"/>
                  </a:solidFill>
                  <a:cs typeface="Constantia"/>
                </a:rPr>
                <a:t>nerves innervate </a:t>
              </a:r>
              <a:r>
                <a:rPr lang="en-US" kern="1200" dirty="0" smtClean="0">
                  <a:solidFill>
                    <a:schemeClr val="bg1"/>
                  </a:solidFill>
                  <a:cs typeface="Constantia"/>
                </a:rPr>
                <a:t>the</a:t>
              </a:r>
              <a:r>
                <a:rPr lang="en-US" kern="1200" spc="-430" dirty="0" smtClean="0">
                  <a:solidFill>
                    <a:schemeClr val="bg1"/>
                  </a:solidFill>
                  <a:cs typeface="Constantia"/>
                </a:rPr>
                <a:t>  </a:t>
              </a:r>
              <a:r>
                <a:rPr lang="en-US" kern="1200" spc="-20" dirty="0" smtClean="0">
                  <a:solidFill>
                    <a:schemeClr val="bg1"/>
                  </a:solidFill>
                  <a:cs typeface="Constantia"/>
                </a:rPr>
                <a:t>cerebral </a:t>
              </a:r>
              <a:r>
                <a:rPr lang="en-US" kern="1200" spc="-5" dirty="0" smtClean="0">
                  <a:solidFill>
                    <a:schemeClr val="bg1"/>
                  </a:solidFill>
                  <a:cs typeface="Constantia"/>
                </a:rPr>
                <a:t>blood</a:t>
              </a:r>
              <a:r>
                <a:rPr lang="en-US" kern="1200" dirty="0" smtClean="0">
                  <a:solidFill>
                    <a:schemeClr val="bg1"/>
                  </a:solidFill>
                  <a:cs typeface="Constantia"/>
                </a:rPr>
                <a:t> </a:t>
              </a:r>
              <a:r>
                <a:rPr lang="en-US" kern="1200" spc="-10" dirty="0" smtClean="0">
                  <a:solidFill>
                    <a:schemeClr val="bg1"/>
                  </a:solidFill>
                  <a:cs typeface="Constantia"/>
                </a:rPr>
                <a:t>vessels</a:t>
              </a:r>
              <a:endParaRPr lang="en-US" kern="1200" dirty="0">
                <a:solidFill>
                  <a:schemeClr val="bg1"/>
                </a:solidFill>
              </a:endParaRPr>
            </a:p>
          </p:txBody>
        </p:sp>
        <p:sp>
          <p:nvSpPr>
            <p:cNvPr id="7" name="Freeform 6"/>
            <p:cNvSpPr/>
            <p:nvPr/>
          </p:nvSpPr>
          <p:spPr>
            <a:xfrm>
              <a:off x="623802" y="2296232"/>
              <a:ext cx="3382777" cy="502274"/>
            </a:xfrm>
            <a:custGeom>
              <a:avLst/>
              <a:gdLst>
                <a:gd name="connsiteX0" fmla="*/ 0 w 3382777"/>
                <a:gd name="connsiteY0" fmla="*/ 50227 h 502274"/>
                <a:gd name="connsiteX1" fmla="*/ 50227 w 3382777"/>
                <a:gd name="connsiteY1" fmla="*/ 0 h 502274"/>
                <a:gd name="connsiteX2" fmla="*/ 3332550 w 3382777"/>
                <a:gd name="connsiteY2" fmla="*/ 0 h 502274"/>
                <a:gd name="connsiteX3" fmla="*/ 3382777 w 3382777"/>
                <a:gd name="connsiteY3" fmla="*/ 50227 h 502274"/>
                <a:gd name="connsiteX4" fmla="*/ 3382777 w 3382777"/>
                <a:gd name="connsiteY4" fmla="*/ 452047 h 502274"/>
                <a:gd name="connsiteX5" fmla="*/ 3332550 w 3382777"/>
                <a:gd name="connsiteY5" fmla="*/ 502274 h 502274"/>
                <a:gd name="connsiteX6" fmla="*/ 50227 w 3382777"/>
                <a:gd name="connsiteY6" fmla="*/ 502274 h 502274"/>
                <a:gd name="connsiteX7" fmla="*/ 0 w 3382777"/>
                <a:gd name="connsiteY7" fmla="*/ 452047 h 502274"/>
                <a:gd name="connsiteX8" fmla="*/ 0 w 3382777"/>
                <a:gd name="connsiteY8" fmla="*/ 50227 h 50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2777" h="502274">
                  <a:moveTo>
                    <a:pt x="0" y="50227"/>
                  </a:moveTo>
                  <a:cubicBezTo>
                    <a:pt x="0" y="22487"/>
                    <a:pt x="22487" y="0"/>
                    <a:pt x="50227" y="0"/>
                  </a:cubicBezTo>
                  <a:lnTo>
                    <a:pt x="3332550" y="0"/>
                  </a:lnTo>
                  <a:cubicBezTo>
                    <a:pt x="3360290" y="0"/>
                    <a:pt x="3382777" y="22487"/>
                    <a:pt x="3382777" y="50227"/>
                  </a:cubicBezTo>
                  <a:lnTo>
                    <a:pt x="3382777" y="452047"/>
                  </a:lnTo>
                  <a:cubicBezTo>
                    <a:pt x="3382777" y="479787"/>
                    <a:pt x="3360290" y="502274"/>
                    <a:pt x="3332550" y="502274"/>
                  </a:cubicBezTo>
                  <a:lnTo>
                    <a:pt x="50227" y="502274"/>
                  </a:lnTo>
                  <a:cubicBezTo>
                    <a:pt x="22487" y="502274"/>
                    <a:pt x="0" y="479787"/>
                    <a:pt x="0" y="452047"/>
                  </a:cubicBezTo>
                  <a:lnTo>
                    <a:pt x="0" y="50227"/>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3291" tIns="83291" rIns="83291" bIns="83291" numCol="1" spcCol="1270" anchor="ctr" anchorCtr="0">
              <a:noAutofit/>
            </a:bodyPr>
            <a:lstStyle/>
            <a:p>
              <a:pPr lvl="0" algn="ctr" defTabSz="800100">
                <a:lnSpc>
                  <a:spcPct val="90000"/>
                </a:lnSpc>
                <a:spcBef>
                  <a:spcPct val="0"/>
                </a:spcBef>
                <a:spcAft>
                  <a:spcPct val="35000"/>
                </a:spcAft>
              </a:pPr>
              <a:r>
                <a:rPr lang="en-US" sz="1800" kern="1200" spc="-10" dirty="0" smtClean="0">
                  <a:solidFill>
                    <a:schemeClr val="accent2">
                      <a:lumMod val="75000"/>
                    </a:schemeClr>
                  </a:solidFill>
                  <a:cs typeface="Constantia"/>
                </a:rPr>
                <a:t>Sympathetic</a:t>
              </a:r>
            </a:p>
            <a:p>
              <a:pPr lvl="0" algn="ctr" defTabSz="800100">
                <a:lnSpc>
                  <a:spcPct val="90000"/>
                </a:lnSpc>
                <a:spcBef>
                  <a:spcPct val="0"/>
                </a:spcBef>
                <a:spcAft>
                  <a:spcPct val="35000"/>
                </a:spcAft>
              </a:pPr>
              <a:r>
                <a:rPr lang="en-US" sz="1800" spc="-10" dirty="0">
                  <a:solidFill>
                    <a:srgbClr val="00B050"/>
                  </a:solidFill>
                  <a:cs typeface="Constantia"/>
                </a:rPr>
                <a:t>vasoconstriction</a:t>
              </a:r>
            </a:p>
          </p:txBody>
        </p:sp>
        <p:sp>
          <p:nvSpPr>
            <p:cNvPr id="8" name="Freeform 7"/>
            <p:cNvSpPr/>
            <p:nvPr/>
          </p:nvSpPr>
          <p:spPr>
            <a:xfrm>
              <a:off x="630399" y="2986256"/>
              <a:ext cx="3369582" cy="1227803"/>
            </a:xfrm>
            <a:custGeom>
              <a:avLst/>
              <a:gdLst>
                <a:gd name="connsiteX0" fmla="*/ 0 w 3369582"/>
                <a:gd name="connsiteY0" fmla="*/ 122780 h 1227803"/>
                <a:gd name="connsiteX1" fmla="*/ 122780 w 3369582"/>
                <a:gd name="connsiteY1" fmla="*/ 0 h 1227803"/>
                <a:gd name="connsiteX2" fmla="*/ 3246802 w 3369582"/>
                <a:gd name="connsiteY2" fmla="*/ 0 h 1227803"/>
                <a:gd name="connsiteX3" fmla="*/ 3369582 w 3369582"/>
                <a:gd name="connsiteY3" fmla="*/ 122780 h 1227803"/>
                <a:gd name="connsiteX4" fmla="*/ 3369582 w 3369582"/>
                <a:gd name="connsiteY4" fmla="*/ 1105023 h 1227803"/>
                <a:gd name="connsiteX5" fmla="*/ 3246802 w 3369582"/>
                <a:gd name="connsiteY5" fmla="*/ 1227803 h 1227803"/>
                <a:gd name="connsiteX6" fmla="*/ 122780 w 3369582"/>
                <a:gd name="connsiteY6" fmla="*/ 1227803 h 1227803"/>
                <a:gd name="connsiteX7" fmla="*/ 0 w 3369582"/>
                <a:gd name="connsiteY7" fmla="*/ 1105023 h 1227803"/>
                <a:gd name="connsiteX8" fmla="*/ 0 w 3369582"/>
                <a:gd name="connsiteY8" fmla="*/ 122780 h 122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69582" h="1227803">
                  <a:moveTo>
                    <a:pt x="0" y="122780"/>
                  </a:moveTo>
                  <a:cubicBezTo>
                    <a:pt x="0" y="54970"/>
                    <a:pt x="54970" y="0"/>
                    <a:pt x="122780" y="0"/>
                  </a:cubicBezTo>
                  <a:lnTo>
                    <a:pt x="3246802" y="0"/>
                  </a:lnTo>
                  <a:cubicBezTo>
                    <a:pt x="3314612" y="0"/>
                    <a:pt x="3369582" y="54970"/>
                    <a:pt x="3369582" y="122780"/>
                  </a:cubicBezTo>
                  <a:lnTo>
                    <a:pt x="3369582" y="1105023"/>
                  </a:lnTo>
                  <a:cubicBezTo>
                    <a:pt x="3369582" y="1172833"/>
                    <a:pt x="3314612" y="1227803"/>
                    <a:pt x="3246802" y="1227803"/>
                  </a:cubicBezTo>
                  <a:lnTo>
                    <a:pt x="122780" y="1227803"/>
                  </a:lnTo>
                  <a:cubicBezTo>
                    <a:pt x="54970" y="1227803"/>
                    <a:pt x="0" y="1172833"/>
                    <a:pt x="0" y="1105023"/>
                  </a:cubicBezTo>
                  <a:lnTo>
                    <a:pt x="0" y="12278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6921" tIns="96921" rIns="96921" bIns="96921" numCol="1" spcCol="1270" anchor="ctr" anchorCtr="0">
              <a:noAutofit/>
            </a:bodyPr>
            <a:lstStyle/>
            <a:p>
              <a:pPr lvl="0" defTabSz="711200">
                <a:lnSpc>
                  <a:spcPct val="90000"/>
                </a:lnSpc>
                <a:spcBef>
                  <a:spcPct val="0"/>
                </a:spcBef>
                <a:spcAft>
                  <a:spcPct val="35000"/>
                </a:spcAft>
              </a:pPr>
              <a:r>
                <a:rPr lang="en-US" sz="1600" kern="1200" spc="-10" dirty="0" smtClean="0">
                  <a:cs typeface="Constantia"/>
                </a:rPr>
                <a:t>Postganglionic </a:t>
              </a:r>
              <a:r>
                <a:rPr lang="en-US" sz="1600" kern="1200" dirty="0" smtClean="0">
                  <a:cs typeface="Constantia"/>
                </a:rPr>
                <a:t>sympathetic </a:t>
              </a:r>
              <a:r>
                <a:rPr lang="en-US" sz="1600" kern="1200" spc="-10" dirty="0" smtClean="0">
                  <a:cs typeface="Constantia"/>
                </a:rPr>
                <a:t>neurons</a:t>
              </a:r>
              <a:r>
                <a:rPr lang="en-US" sz="1600" kern="1200" spc="-180" dirty="0" smtClean="0">
                  <a:cs typeface="Constantia"/>
                </a:rPr>
                <a:t> </a:t>
              </a:r>
              <a:r>
                <a:rPr lang="en-US" sz="1600" kern="1200" spc="-30" dirty="0" smtClean="0">
                  <a:cs typeface="Constantia"/>
                </a:rPr>
                <a:t>have </a:t>
              </a:r>
              <a:r>
                <a:rPr lang="en-US" sz="1600" kern="1200" dirty="0" smtClean="0">
                  <a:cs typeface="Constantia"/>
                </a:rPr>
                <a:t>their</a:t>
              </a:r>
              <a:r>
                <a:rPr lang="en-US" sz="1600" kern="1200" spc="-90" dirty="0" smtClean="0">
                  <a:cs typeface="Constantia"/>
                </a:rPr>
                <a:t> </a:t>
              </a:r>
              <a:r>
                <a:rPr lang="en-US" sz="1600" kern="1200" spc="-5" dirty="0" smtClean="0">
                  <a:cs typeface="Constantia"/>
                </a:rPr>
                <a:t>bodies</a:t>
              </a:r>
              <a:r>
                <a:rPr lang="en-US" sz="1600" kern="1200" spc="-40" dirty="0" smtClean="0">
                  <a:cs typeface="Constantia"/>
                </a:rPr>
                <a:t> </a:t>
              </a:r>
              <a:r>
                <a:rPr lang="en-US" sz="1600" kern="1200" spc="-5" dirty="0" smtClean="0">
                  <a:cs typeface="Constantia"/>
                </a:rPr>
                <a:t>in</a:t>
              </a:r>
              <a:r>
                <a:rPr lang="en-US" sz="1600" kern="1200" spc="-65" dirty="0" smtClean="0">
                  <a:cs typeface="Constantia"/>
                </a:rPr>
                <a:t> </a:t>
              </a:r>
              <a:r>
                <a:rPr lang="en-US" sz="1600" kern="1200" dirty="0" smtClean="0">
                  <a:cs typeface="Constantia"/>
                </a:rPr>
                <a:t>the</a:t>
              </a:r>
              <a:r>
                <a:rPr lang="en-US" sz="1600" kern="1200" spc="-114" dirty="0" smtClean="0">
                  <a:cs typeface="Constantia"/>
                </a:rPr>
                <a:t> </a:t>
              </a:r>
              <a:r>
                <a:rPr lang="en-US" sz="1600" kern="1200" spc="-5" dirty="0" smtClean="0">
                  <a:cs typeface="Constantia"/>
                </a:rPr>
                <a:t>superior</a:t>
              </a:r>
              <a:r>
                <a:rPr lang="en-US" sz="1600" kern="1200" spc="-155" dirty="0" smtClean="0">
                  <a:cs typeface="Constantia"/>
                </a:rPr>
                <a:t> </a:t>
              </a:r>
              <a:r>
                <a:rPr lang="en-US" sz="1600" kern="1200" spc="-5" dirty="0" smtClean="0">
                  <a:cs typeface="Constantia"/>
                </a:rPr>
                <a:t>cervical</a:t>
              </a:r>
              <a:r>
                <a:rPr lang="en-US" sz="1600" kern="1200" spc="-55" dirty="0" smtClean="0">
                  <a:cs typeface="Constantia"/>
                </a:rPr>
                <a:t> </a:t>
              </a:r>
              <a:r>
                <a:rPr lang="en-US" sz="1600" kern="1200" spc="-5" dirty="0" smtClean="0">
                  <a:cs typeface="Constantia"/>
                </a:rPr>
                <a:t>ganglia</a:t>
              </a:r>
              <a:r>
                <a:rPr lang="en-US" sz="1600" spc="-60" dirty="0" smtClean="0">
                  <a:cs typeface="Constantia"/>
                </a:rPr>
                <a:t>. </a:t>
              </a:r>
              <a:r>
                <a:rPr lang="en-US" sz="1600" kern="1200" spc="-5" dirty="0" smtClean="0">
                  <a:cs typeface="Constantia"/>
                </a:rPr>
                <a:t>During</a:t>
              </a:r>
              <a:r>
                <a:rPr lang="en-US" sz="1600" kern="1200" spc="-65" dirty="0" smtClean="0">
                  <a:cs typeface="Constantia"/>
                </a:rPr>
                <a:t> </a:t>
              </a:r>
              <a:r>
                <a:rPr lang="en-US" sz="1600" kern="1200" spc="-10" dirty="0" smtClean="0">
                  <a:cs typeface="Constantia"/>
                </a:rPr>
                <a:t>acute  hypertension </a:t>
              </a:r>
              <a:r>
                <a:rPr lang="en-US" sz="1600" kern="1200" spc="-10" dirty="0" smtClean="0">
                  <a:cs typeface="Constantia"/>
                </a:rPr>
                <a:t>i</a:t>
              </a:r>
              <a:r>
                <a:rPr lang="en-US" sz="1600" spc="-10" dirty="0">
                  <a:cs typeface="Constantia"/>
                </a:rPr>
                <a:t>t</a:t>
              </a:r>
              <a:r>
                <a:rPr lang="en-US" sz="1600" kern="1200" spc="-10" dirty="0" smtClean="0">
                  <a:cs typeface="Constantia"/>
                </a:rPr>
                <a:t> </a:t>
              </a:r>
              <a:r>
                <a:rPr lang="en-US" sz="1600" kern="1200" spc="-15" dirty="0" smtClean="0">
                  <a:cs typeface="Constantia"/>
                </a:rPr>
                <a:t>attenuates </a:t>
              </a:r>
              <a:r>
                <a:rPr lang="en-US" sz="1600" kern="1200" spc="-10" dirty="0" smtClean="0">
                  <a:cs typeface="Constantia"/>
                </a:rPr>
                <a:t>increase </a:t>
              </a:r>
              <a:r>
                <a:rPr lang="en-US" sz="1600" kern="1200" spc="-5" dirty="0" smtClean="0">
                  <a:cs typeface="Constantia"/>
                </a:rPr>
                <a:t>in</a:t>
              </a:r>
              <a:r>
                <a:rPr lang="en-US" sz="1600" kern="1200" spc="-225" dirty="0" smtClean="0">
                  <a:cs typeface="Constantia"/>
                </a:rPr>
                <a:t> </a:t>
              </a:r>
              <a:r>
                <a:rPr lang="en-US" sz="1600" kern="1200" spc="-50" dirty="0" smtClean="0">
                  <a:cs typeface="Constantia"/>
                </a:rPr>
                <a:t>CBF.</a:t>
              </a:r>
              <a:endParaRPr lang="en-US" sz="1600" kern="1200" dirty="0"/>
            </a:p>
          </p:txBody>
        </p:sp>
        <p:sp>
          <p:nvSpPr>
            <p:cNvPr id="9" name="Freeform 8"/>
            <p:cNvSpPr/>
            <p:nvPr/>
          </p:nvSpPr>
          <p:spPr>
            <a:xfrm>
              <a:off x="4290733" y="2296232"/>
              <a:ext cx="3382777" cy="502274"/>
            </a:xfrm>
            <a:custGeom>
              <a:avLst/>
              <a:gdLst>
                <a:gd name="connsiteX0" fmla="*/ 0 w 3382777"/>
                <a:gd name="connsiteY0" fmla="*/ 50227 h 502274"/>
                <a:gd name="connsiteX1" fmla="*/ 50227 w 3382777"/>
                <a:gd name="connsiteY1" fmla="*/ 0 h 502274"/>
                <a:gd name="connsiteX2" fmla="*/ 3332550 w 3382777"/>
                <a:gd name="connsiteY2" fmla="*/ 0 h 502274"/>
                <a:gd name="connsiteX3" fmla="*/ 3382777 w 3382777"/>
                <a:gd name="connsiteY3" fmla="*/ 50227 h 502274"/>
                <a:gd name="connsiteX4" fmla="*/ 3382777 w 3382777"/>
                <a:gd name="connsiteY4" fmla="*/ 452047 h 502274"/>
                <a:gd name="connsiteX5" fmla="*/ 3332550 w 3382777"/>
                <a:gd name="connsiteY5" fmla="*/ 502274 h 502274"/>
                <a:gd name="connsiteX6" fmla="*/ 50227 w 3382777"/>
                <a:gd name="connsiteY6" fmla="*/ 502274 h 502274"/>
                <a:gd name="connsiteX7" fmla="*/ 0 w 3382777"/>
                <a:gd name="connsiteY7" fmla="*/ 452047 h 502274"/>
                <a:gd name="connsiteX8" fmla="*/ 0 w 3382777"/>
                <a:gd name="connsiteY8" fmla="*/ 50227 h 50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2777" h="502274">
                  <a:moveTo>
                    <a:pt x="0" y="50227"/>
                  </a:moveTo>
                  <a:cubicBezTo>
                    <a:pt x="0" y="22487"/>
                    <a:pt x="22487" y="0"/>
                    <a:pt x="50227" y="0"/>
                  </a:cubicBezTo>
                  <a:lnTo>
                    <a:pt x="3332550" y="0"/>
                  </a:lnTo>
                  <a:cubicBezTo>
                    <a:pt x="3360290" y="0"/>
                    <a:pt x="3382777" y="22487"/>
                    <a:pt x="3382777" y="50227"/>
                  </a:cubicBezTo>
                  <a:lnTo>
                    <a:pt x="3382777" y="452047"/>
                  </a:lnTo>
                  <a:cubicBezTo>
                    <a:pt x="3382777" y="479787"/>
                    <a:pt x="3360290" y="502274"/>
                    <a:pt x="3332550" y="502274"/>
                  </a:cubicBezTo>
                  <a:lnTo>
                    <a:pt x="50227" y="502274"/>
                  </a:lnTo>
                  <a:cubicBezTo>
                    <a:pt x="22487" y="502274"/>
                    <a:pt x="0" y="479787"/>
                    <a:pt x="0" y="452047"/>
                  </a:cubicBezTo>
                  <a:lnTo>
                    <a:pt x="0" y="50227"/>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3291" tIns="83291" rIns="83291" bIns="83291" numCol="1" spcCol="1270" anchor="ctr" anchorCtr="0">
              <a:noAutofit/>
            </a:bodyPr>
            <a:lstStyle/>
            <a:p>
              <a:pPr algn="ctr" defTabSz="800100">
                <a:lnSpc>
                  <a:spcPct val="90000"/>
                </a:lnSpc>
                <a:spcBef>
                  <a:spcPct val="0"/>
                </a:spcBef>
                <a:spcAft>
                  <a:spcPct val="35000"/>
                </a:spcAft>
              </a:pPr>
              <a:r>
                <a:rPr lang="en-US" sz="1800" spc="-10">
                  <a:solidFill>
                    <a:schemeClr val="accent2">
                      <a:lumMod val="75000"/>
                    </a:schemeClr>
                  </a:solidFill>
                  <a:cs typeface="Constantia"/>
                </a:rPr>
                <a:t>Parasympathetic</a:t>
              </a:r>
              <a:endParaRPr lang="en-US" sz="1800" spc="-10" dirty="0">
                <a:solidFill>
                  <a:schemeClr val="accent2">
                    <a:lumMod val="75000"/>
                  </a:schemeClr>
                </a:solidFill>
                <a:cs typeface="Constantia"/>
              </a:endParaRPr>
            </a:p>
          </p:txBody>
        </p:sp>
        <p:sp>
          <p:nvSpPr>
            <p:cNvPr id="10" name="Freeform 9"/>
            <p:cNvSpPr/>
            <p:nvPr/>
          </p:nvSpPr>
          <p:spPr>
            <a:xfrm>
              <a:off x="4297329" y="2986255"/>
              <a:ext cx="3369582" cy="1227804"/>
            </a:xfrm>
            <a:custGeom>
              <a:avLst/>
              <a:gdLst>
                <a:gd name="connsiteX0" fmla="*/ 0 w 3369582"/>
                <a:gd name="connsiteY0" fmla="*/ 116505 h 1165051"/>
                <a:gd name="connsiteX1" fmla="*/ 116505 w 3369582"/>
                <a:gd name="connsiteY1" fmla="*/ 0 h 1165051"/>
                <a:gd name="connsiteX2" fmla="*/ 3253077 w 3369582"/>
                <a:gd name="connsiteY2" fmla="*/ 0 h 1165051"/>
                <a:gd name="connsiteX3" fmla="*/ 3369582 w 3369582"/>
                <a:gd name="connsiteY3" fmla="*/ 116505 h 1165051"/>
                <a:gd name="connsiteX4" fmla="*/ 3369582 w 3369582"/>
                <a:gd name="connsiteY4" fmla="*/ 1048546 h 1165051"/>
                <a:gd name="connsiteX5" fmla="*/ 3253077 w 3369582"/>
                <a:gd name="connsiteY5" fmla="*/ 1165051 h 1165051"/>
                <a:gd name="connsiteX6" fmla="*/ 116505 w 3369582"/>
                <a:gd name="connsiteY6" fmla="*/ 1165051 h 1165051"/>
                <a:gd name="connsiteX7" fmla="*/ 0 w 3369582"/>
                <a:gd name="connsiteY7" fmla="*/ 1048546 h 1165051"/>
                <a:gd name="connsiteX8" fmla="*/ 0 w 3369582"/>
                <a:gd name="connsiteY8" fmla="*/ 116505 h 1165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69582" h="1165051">
                  <a:moveTo>
                    <a:pt x="0" y="116505"/>
                  </a:moveTo>
                  <a:cubicBezTo>
                    <a:pt x="0" y="52161"/>
                    <a:pt x="52161" y="0"/>
                    <a:pt x="116505" y="0"/>
                  </a:cubicBezTo>
                  <a:lnTo>
                    <a:pt x="3253077" y="0"/>
                  </a:lnTo>
                  <a:cubicBezTo>
                    <a:pt x="3317421" y="0"/>
                    <a:pt x="3369582" y="52161"/>
                    <a:pt x="3369582" y="116505"/>
                  </a:cubicBezTo>
                  <a:lnTo>
                    <a:pt x="3369582" y="1048546"/>
                  </a:lnTo>
                  <a:cubicBezTo>
                    <a:pt x="3369582" y="1112890"/>
                    <a:pt x="3317421" y="1165051"/>
                    <a:pt x="3253077" y="1165051"/>
                  </a:cubicBezTo>
                  <a:lnTo>
                    <a:pt x="116505" y="1165051"/>
                  </a:lnTo>
                  <a:cubicBezTo>
                    <a:pt x="52161" y="1165051"/>
                    <a:pt x="0" y="1112890"/>
                    <a:pt x="0" y="1048546"/>
                  </a:cubicBezTo>
                  <a:lnTo>
                    <a:pt x="0" y="116505"/>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5083" tIns="95083" rIns="95083" bIns="95083" numCol="1" spcCol="1270" anchor="ctr" anchorCtr="0">
              <a:noAutofit/>
            </a:bodyPr>
            <a:lstStyle/>
            <a:p>
              <a:pPr lvl="0" defTabSz="711200">
                <a:lnSpc>
                  <a:spcPct val="90000"/>
                </a:lnSpc>
                <a:spcBef>
                  <a:spcPct val="0"/>
                </a:spcBef>
                <a:spcAft>
                  <a:spcPct val="35000"/>
                </a:spcAft>
              </a:pPr>
              <a:r>
                <a:rPr lang="en-US" sz="1600" kern="1200" spc="-10" dirty="0" smtClean="0">
                  <a:cs typeface="Constantia"/>
                </a:rPr>
                <a:t>Cholinergic neuron </a:t>
              </a:r>
              <a:r>
                <a:rPr lang="en-US" sz="1600" kern="1200" spc="-5" dirty="0" smtClean="0">
                  <a:cs typeface="Constantia"/>
                </a:rPr>
                <a:t>originate</a:t>
              </a:r>
              <a:r>
                <a:rPr lang="en-US" sz="1600" kern="1200" spc="-145" dirty="0" smtClean="0">
                  <a:cs typeface="Constantia"/>
                </a:rPr>
                <a:t> </a:t>
              </a:r>
              <a:r>
                <a:rPr lang="en-US" sz="1600" kern="1200" spc="-5" dirty="0" smtClean="0">
                  <a:cs typeface="Constantia"/>
                </a:rPr>
                <a:t>in  sphenopalatine</a:t>
              </a:r>
              <a:r>
                <a:rPr lang="en-US" sz="1600" kern="1200" spc="-440" dirty="0" smtClean="0">
                  <a:cs typeface="Constantia"/>
                </a:rPr>
                <a:t> </a:t>
              </a:r>
              <a:r>
                <a:rPr lang="en-US" sz="1600" kern="1200" spc="-5" dirty="0" smtClean="0">
                  <a:cs typeface="Constantia"/>
                </a:rPr>
                <a:t>ganglia </a:t>
              </a:r>
              <a:r>
                <a:rPr lang="en-US" sz="1600" kern="1200" dirty="0" smtClean="0">
                  <a:cs typeface="Constantia"/>
                </a:rPr>
                <a:t>end on </a:t>
              </a:r>
              <a:r>
                <a:rPr lang="en-US" sz="1600" kern="1200" spc="-20" dirty="0" smtClean="0">
                  <a:cs typeface="Constantia"/>
                </a:rPr>
                <a:t>large </a:t>
              </a:r>
              <a:r>
                <a:rPr lang="en-US" sz="1600" kern="1200" spc="-10" dirty="0" smtClean="0">
                  <a:cs typeface="Constantia"/>
                </a:rPr>
                <a:t>arteries.</a:t>
              </a:r>
              <a:endParaRPr lang="en-US" sz="1600" kern="1200" dirty="0"/>
            </a:p>
          </p:txBody>
        </p:sp>
        <p:sp>
          <p:nvSpPr>
            <p:cNvPr id="11" name="Freeform 10"/>
            <p:cNvSpPr/>
            <p:nvPr/>
          </p:nvSpPr>
          <p:spPr>
            <a:xfrm>
              <a:off x="7957664" y="2296232"/>
              <a:ext cx="3382777" cy="502274"/>
            </a:xfrm>
            <a:custGeom>
              <a:avLst/>
              <a:gdLst>
                <a:gd name="connsiteX0" fmla="*/ 0 w 3382777"/>
                <a:gd name="connsiteY0" fmla="*/ 50227 h 502274"/>
                <a:gd name="connsiteX1" fmla="*/ 50227 w 3382777"/>
                <a:gd name="connsiteY1" fmla="*/ 0 h 502274"/>
                <a:gd name="connsiteX2" fmla="*/ 3332550 w 3382777"/>
                <a:gd name="connsiteY2" fmla="*/ 0 h 502274"/>
                <a:gd name="connsiteX3" fmla="*/ 3382777 w 3382777"/>
                <a:gd name="connsiteY3" fmla="*/ 50227 h 502274"/>
                <a:gd name="connsiteX4" fmla="*/ 3382777 w 3382777"/>
                <a:gd name="connsiteY4" fmla="*/ 452047 h 502274"/>
                <a:gd name="connsiteX5" fmla="*/ 3332550 w 3382777"/>
                <a:gd name="connsiteY5" fmla="*/ 502274 h 502274"/>
                <a:gd name="connsiteX6" fmla="*/ 50227 w 3382777"/>
                <a:gd name="connsiteY6" fmla="*/ 502274 h 502274"/>
                <a:gd name="connsiteX7" fmla="*/ 0 w 3382777"/>
                <a:gd name="connsiteY7" fmla="*/ 452047 h 502274"/>
                <a:gd name="connsiteX8" fmla="*/ 0 w 3382777"/>
                <a:gd name="connsiteY8" fmla="*/ 50227 h 50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2777" h="502274">
                  <a:moveTo>
                    <a:pt x="0" y="50227"/>
                  </a:moveTo>
                  <a:cubicBezTo>
                    <a:pt x="0" y="22487"/>
                    <a:pt x="22487" y="0"/>
                    <a:pt x="50227" y="0"/>
                  </a:cubicBezTo>
                  <a:lnTo>
                    <a:pt x="3332550" y="0"/>
                  </a:lnTo>
                  <a:cubicBezTo>
                    <a:pt x="3360290" y="0"/>
                    <a:pt x="3382777" y="22487"/>
                    <a:pt x="3382777" y="50227"/>
                  </a:cubicBezTo>
                  <a:lnTo>
                    <a:pt x="3382777" y="452047"/>
                  </a:lnTo>
                  <a:cubicBezTo>
                    <a:pt x="3382777" y="479787"/>
                    <a:pt x="3360290" y="502274"/>
                    <a:pt x="3332550" y="502274"/>
                  </a:cubicBezTo>
                  <a:lnTo>
                    <a:pt x="50227" y="502274"/>
                  </a:lnTo>
                  <a:cubicBezTo>
                    <a:pt x="22487" y="502274"/>
                    <a:pt x="0" y="479787"/>
                    <a:pt x="0" y="452047"/>
                  </a:cubicBezTo>
                  <a:lnTo>
                    <a:pt x="0" y="50227"/>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3291" tIns="83291" rIns="83291" bIns="83291" numCol="1" spcCol="1270" anchor="ctr" anchorCtr="0">
              <a:noAutofit/>
            </a:bodyPr>
            <a:lstStyle/>
            <a:p>
              <a:pPr algn="ctr" defTabSz="800100">
                <a:lnSpc>
                  <a:spcPct val="90000"/>
                </a:lnSpc>
                <a:spcBef>
                  <a:spcPct val="0"/>
                </a:spcBef>
                <a:spcAft>
                  <a:spcPct val="35000"/>
                </a:spcAft>
              </a:pPr>
              <a:r>
                <a:rPr lang="en-US" sz="1800" spc="-10">
                  <a:solidFill>
                    <a:schemeClr val="accent2">
                      <a:lumMod val="75000"/>
                    </a:schemeClr>
                  </a:solidFill>
                  <a:cs typeface="Constantia"/>
                </a:rPr>
                <a:t>Sensory nerves</a:t>
              </a:r>
              <a:endParaRPr lang="en-US" sz="1800" spc="-10" dirty="0">
                <a:solidFill>
                  <a:schemeClr val="accent2">
                    <a:lumMod val="75000"/>
                  </a:schemeClr>
                </a:solidFill>
                <a:cs typeface="Constantia"/>
              </a:endParaRPr>
            </a:p>
          </p:txBody>
        </p:sp>
      </p:grpSp>
    </p:spTree>
    <p:extLst>
      <p:ext uri="{BB962C8B-B14F-4D97-AF65-F5344CB8AC3E}">
        <p14:creationId xmlns:p14="http://schemas.microsoft.com/office/powerpoint/2010/main" val="14843892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dirty="0" smtClean="0"/>
              <a:t>Cerebral circulation and blood flow </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6</a:t>
            </a:fld>
            <a:endParaRPr lang="en-US" dirty="0"/>
          </a:p>
        </p:txBody>
      </p:sp>
      <p:sp>
        <p:nvSpPr>
          <p:cNvPr id="4" name="Content Placeholder 3"/>
          <p:cNvSpPr>
            <a:spLocks noGrp="1"/>
          </p:cNvSpPr>
          <p:nvPr>
            <p:ph sz="quarter" idx="1"/>
          </p:nvPr>
        </p:nvSpPr>
        <p:spPr/>
        <p:txBody>
          <a:bodyPr>
            <a:normAutofit/>
          </a:bodyPr>
          <a:lstStyle/>
          <a:p>
            <a:pPr>
              <a:lnSpc>
                <a:spcPct val="150000"/>
              </a:lnSpc>
            </a:pPr>
            <a:r>
              <a:rPr lang="en-US" sz="1800" spc="-15" dirty="0" smtClean="0">
                <a:solidFill>
                  <a:schemeClr val="accent2">
                    <a:lumMod val="75000"/>
                  </a:schemeClr>
                </a:solidFill>
                <a:cs typeface="Constantia"/>
              </a:rPr>
              <a:t>Physiological consideration:</a:t>
            </a:r>
            <a:endParaRPr lang="en-US" sz="1800" dirty="0" smtClean="0">
              <a:solidFill>
                <a:schemeClr val="accent2">
                  <a:lumMod val="75000"/>
                </a:schemeClr>
              </a:solidFill>
              <a:cs typeface="Constantia"/>
            </a:endParaRPr>
          </a:p>
          <a:p>
            <a:pPr lvl="1" algn="justLow">
              <a:lnSpc>
                <a:spcPct val="150000"/>
              </a:lnSpc>
              <a:spcBef>
                <a:spcPct val="0"/>
              </a:spcBef>
            </a:pPr>
            <a:r>
              <a:rPr lang="en-US" sz="1800" dirty="0" smtClean="0">
                <a:solidFill>
                  <a:schemeClr val="accent2">
                    <a:lumMod val="75000"/>
                  </a:schemeClr>
                </a:solidFill>
              </a:rPr>
              <a:t>Brain: </a:t>
            </a:r>
            <a:r>
              <a:rPr lang="en-US" sz="1800" dirty="0" smtClean="0">
                <a:solidFill>
                  <a:schemeClr val="accent4">
                    <a:lumMod val="75000"/>
                  </a:schemeClr>
                </a:solidFill>
              </a:rPr>
              <a:t>1350 gm</a:t>
            </a:r>
            <a:r>
              <a:rPr lang="en-US" sz="1800" dirty="0" smtClean="0"/>
              <a:t>, and accounts for </a:t>
            </a:r>
            <a:r>
              <a:rPr lang="en-US" sz="1800" dirty="0" smtClean="0">
                <a:solidFill>
                  <a:schemeClr val="accent4">
                    <a:lumMod val="75000"/>
                  </a:schemeClr>
                </a:solidFill>
              </a:rPr>
              <a:t>2% </a:t>
            </a:r>
            <a:r>
              <a:rPr lang="en-US" sz="1800" dirty="0" smtClean="0"/>
              <a:t>of body weight yet requires </a:t>
            </a:r>
            <a:r>
              <a:rPr lang="en-US" sz="1800" dirty="0" smtClean="0">
                <a:solidFill>
                  <a:schemeClr val="accent4">
                    <a:lumMod val="75000"/>
                  </a:schemeClr>
                </a:solidFill>
              </a:rPr>
              <a:t>20% </a:t>
            </a:r>
            <a:r>
              <a:rPr lang="en-US" sz="1800" dirty="0" smtClean="0"/>
              <a:t>of resting oxygen consumption.</a:t>
            </a:r>
          </a:p>
          <a:p>
            <a:pPr lvl="1" algn="justLow">
              <a:lnSpc>
                <a:spcPct val="150000"/>
              </a:lnSpc>
              <a:spcBef>
                <a:spcPct val="0"/>
              </a:spcBef>
            </a:pPr>
            <a:r>
              <a:rPr lang="en-US" sz="1800" dirty="0" smtClean="0"/>
              <a:t>O2 requirement of brain is </a:t>
            </a:r>
            <a:r>
              <a:rPr lang="en-US" sz="1800" dirty="0" smtClean="0">
                <a:solidFill>
                  <a:schemeClr val="accent4">
                    <a:lumMod val="75000"/>
                  </a:schemeClr>
                </a:solidFill>
              </a:rPr>
              <a:t>3-3.5 ml/100gm/min</a:t>
            </a:r>
            <a:r>
              <a:rPr lang="en-US" sz="1800" dirty="0" smtClean="0"/>
              <a:t>.</a:t>
            </a:r>
          </a:p>
          <a:p>
            <a:pPr lvl="1" algn="justLow">
              <a:lnSpc>
                <a:spcPct val="150000"/>
              </a:lnSpc>
              <a:spcBef>
                <a:spcPct val="0"/>
              </a:spcBef>
            </a:pPr>
            <a:r>
              <a:rPr lang="en-US" sz="1800" dirty="0" smtClean="0"/>
              <a:t>And in children it goes higher up to </a:t>
            </a:r>
            <a:r>
              <a:rPr lang="en-US" sz="1800" dirty="0" smtClean="0">
                <a:solidFill>
                  <a:schemeClr val="accent4">
                    <a:lumMod val="75000"/>
                  </a:schemeClr>
                </a:solidFill>
              </a:rPr>
              <a:t>5ml/100/min.</a:t>
            </a:r>
          </a:p>
          <a:p>
            <a:pPr lvl="1" algn="justLow">
              <a:lnSpc>
                <a:spcPct val="150000"/>
              </a:lnSpc>
              <a:spcBef>
                <a:spcPct val="0"/>
              </a:spcBef>
            </a:pPr>
            <a:r>
              <a:rPr lang="en-US" sz="1800" dirty="0" smtClean="0"/>
              <a:t>That’s why brain requires higher blood supply </a:t>
            </a:r>
            <a:r>
              <a:rPr lang="en-US" sz="1800" dirty="0" smtClean="0">
                <a:solidFill>
                  <a:schemeClr val="accent4">
                    <a:lumMod val="75000"/>
                  </a:schemeClr>
                </a:solidFill>
              </a:rPr>
              <a:t>55ml/100gm/min</a:t>
            </a:r>
            <a:r>
              <a:rPr lang="en-US" sz="1800" dirty="0" smtClean="0"/>
              <a:t> is the rate of blood supply.</a:t>
            </a:r>
          </a:p>
          <a:p>
            <a:pPr lvl="1" algn="justLow">
              <a:lnSpc>
                <a:spcPct val="150000"/>
              </a:lnSpc>
              <a:spcBef>
                <a:spcPct val="0"/>
              </a:spcBef>
            </a:pPr>
            <a:r>
              <a:rPr lang="en-US" sz="1800" dirty="0" smtClean="0"/>
              <a:t>Brain has high metabolic rate: </a:t>
            </a:r>
          </a:p>
          <a:p>
            <a:pPr marL="647669" lvl="1" indent="-342900" algn="justLow">
              <a:lnSpc>
                <a:spcPct val="150000"/>
              </a:lnSpc>
              <a:spcBef>
                <a:spcPct val="0"/>
              </a:spcBef>
              <a:buFont typeface="+mj-lt"/>
              <a:buAutoNum type="arabicPeriod"/>
            </a:pPr>
            <a:r>
              <a:rPr lang="en-US" sz="1800" dirty="0" smtClean="0"/>
              <a:t>Requires more substrate.</a:t>
            </a:r>
          </a:p>
          <a:p>
            <a:pPr marL="647669" lvl="1" indent="-342900" algn="justLow">
              <a:lnSpc>
                <a:spcPct val="150000"/>
              </a:lnSpc>
              <a:spcBef>
                <a:spcPct val="0"/>
              </a:spcBef>
              <a:buFont typeface="+mj-lt"/>
              <a:buAutoNum type="arabicPeriod"/>
            </a:pPr>
            <a:r>
              <a:rPr lang="en-US" sz="1800" dirty="0" smtClean="0"/>
              <a:t>Lack of storage of energy.</a:t>
            </a:r>
          </a:p>
          <a:p>
            <a:pPr>
              <a:lnSpc>
                <a:spcPct val="150000"/>
              </a:lnSpc>
            </a:pPr>
            <a:endParaRPr lang="en-US" sz="1800" dirty="0"/>
          </a:p>
        </p:txBody>
      </p:sp>
      <p:sp>
        <p:nvSpPr>
          <p:cNvPr id="5" name="Content Placeholder 4"/>
          <p:cNvSpPr>
            <a:spLocks noGrp="1"/>
          </p:cNvSpPr>
          <p:nvPr>
            <p:ph sz="quarter" idx="2"/>
          </p:nvPr>
        </p:nvSpPr>
        <p:spPr/>
        <p:txBody>
          <a:bodyPr>
            <a:normAutofit/>
          </a:bodyPr>
          <a:lstStyle/>
          <a:p>
            <a:pPr>
              <a:lnSpc>
                <a:spcPct val="150000"/>
              </a:lnSpc>
            </a:pPr>
            <a:r>
              <a:rPr lang="en-US" altLang="en-US" sz="1800" spc="-15" dirty="0" smtClean="0">
                <a:solidFill>
                  <a:schemeClr val="accent2">
                    <a:lumMod val="75000"/>
                  </a:schemeClr>
                </a:solidFill>
                <a:cs typeface="Constantia"/>
              </a:rPr>
              <a:t>Cerebral blood flow:</a:t>
            </a:r>
            <a:endParaRPr lang="en-US" sz="1800" spc="-15" dirty="0" smtClean="0">
              <a:solidFill>
                <a:schemeClr val="accent2">
                  <a:lumMod val="75000"/>
                </a:schemeClr>
              </a:solidFill>
              <a:cs typeface="Constantia"/>
            </a:endParaRPr>
          </a:p>
          <a:p>
            <a:pPr marL="603219" lvl="1" indent="-285750">
              <a:lnSpc>
                <a:spcPct val="150000"/>
              </a:lnSpc>
              <a:spcBef>
                <a:spcPts val="1200"/>
              </a:spcBef>
              <a:buClr>
                <a:schemeClr val="accent2">
                  <a:lumMod val="75000"/>
                </a:schemeClr>
              </a:buClr>
              <a:buSzPct val="95000"/>
              <a:tabLst>
                <a:tab pos="286385" algn="l"/>
                <a:tab pos="287020" algn="l"/>
                <a:tab pos="4655185" algn="l"/>
              </a:tabLst>
            </a:pPr>
            <a:r>
              <a:rPr lang="en-US" sz="1500" dirty="0" smtClean="0">
                <a:solidFill>
                  <a:srgbClr val="FF0000"/>
                </a:solidFill>
              </a:rPr>
              <a:t>Normal rate of cerebral blood flow: </a:t>
            </a:r>
            <a:endParaRPr lang="en-US" sz="1500" dirty="0" smtClean="0">
              <a:cs typeface="Times New Roman"/>
            </a:endParaRPr>
          </a:p>
          <a:p>
            <a:pPr marL="603219" lvl="1" indent="-285750">
              <a:lnSpc>
                <a:spcPct val="150000"/>
              </a:lnSpc>
              <a:spcBef>
                <a:spcPts val="1200"/>
              </a:spcBef>
              <a:buClr>
                <a:schemeClr val="accent2">
                  <a:lumMod val="75000"/>
                </a:schemeClr>
              </a:buClr>
              <a:buSzPct val="95000"/>
              <a:buFont typeface="Arial" panose="020B0604020202020204" pitchFamily="34" charset="0"/>
              <a:buChar char="•"/>
              <a:tabLst>
                <a:tab pos="286385" algn="l"/>
                <a:tab pos="287020" algn="l"/>
                <a:tab pos="4655185" algn="l"/>
              </a:tabLst>
            </a:pPr>
            <a:r>
              <a:rPr lang="en-US" sz="1500" dirty="0" smtClean="0">
                <a:cs typeface="Times New Roman"/>
              </a:rPr>
              <a:t>Normal blood flow through the brain of the adult person averages </a:t>
            </a:r>
            <a:r>
              <a:rPr lang="en-US" sz="1500" dirty="0" smtClean="0">
                <a:solidFill>
                  <a:schemeClr val="accent4">
                    <a:lumMod val="75000"/>
                  </a:schemeClr>
                </a:solidFill>
                <a:cs typeface="Times New Roman"/>
              </a:rPr>
              <a:t>50 to 65 ml  /100 grams of brain tissue /minute.</a:t>
            </a:r>
          </a:p>
          <a:p>
            <a:pPr lvl="1" algn="just" fontAlgn="base">
              <a:lnSpc>
                <a:spcPct val="150000"/>
              </a:lnSpc>
              <a:spcBef>
                <a:spcPct val="0"/>
              </a:spcBef>
              <a:spcAft>
                <a:spcPct val="0"/>
              </a:spcAft>
              <a:buClr>
                <a:schemeClr val="accent2">
                  <a:lumMod val="75000"/>
                </a:schemeClr>
              </a:buClr>
              <a:buFont typeface="Arial" panose="020B0604020202020204" pitchFamily="34" charset="0"/>
              <a:buChar char="•"/>
              <a:defRPr/>
            </a:pPr>
            <a:r>
              <a:rPr lang="en-US" sz="1500" dirty="0" smtClean="0">
                <a:solidFill>
                  <a:srgbClr val="000000"/>
                </a:solidFill>
                <a:cs typeface="Times New Roman"/>
              </a:rPr>
              <a:t>For entire brain: </a:t>
            </a:r>
            <a:r>
              <a:rPr lang="en-US" sz="1500" dirty="0" smtClean="0">
                <a:solidFill>
                  <a:schemeClr val="accent4">
                    <a:lumMod val="75000"/>
                  </a:schemeClr>
                </a:solidFill>
                <a:cs typeface="Times New Roman"/>
              </a:rPr>
              <a:t>750 to 900 ml/min</a:t>
            </a:r>
            <a:r>
              <a:rPr lang="en-US" sz="1500" dirty="0" smtClean="0">
                <a:solidFill>
                  <a:schemeClr val="accent4"/>
                </a:solidFill>
                <a:cs typeface="Times New Roman"/>
              </a:rPr>
              <a:t>,</a:t>
            </a:r>
            <a:r>
              <a:rPr lang="en-US" sz="1500" dirty="0" smtClean="0">
                <a:solidFill>
                  <a:srgbClr val="FF0000"/>
                </a:solidFill>
                <a:cs typeface="Times New Roman"/>
              </a:rPr>
              <a:t> </a:t>
            </a:r>
            <a:r>
              <a:rPr lang="en-US" sz="1500" dirty="0" smtClean="0">
                <a:solidFill>
                  <a:srgbClr val="000000"/>
                </a:solidFill>
                <a:cs typeface="Times New Roman"/>
              </a:rPr>
              <a:t>or </a:t>
            </a:r>
            <a:r>
              <a:rPr lang="en-US" sz="1500" dirty="0" smtClean="0">
                <a:solidFill>
                  <a:schemeClr val="accent4">
                    <a:lumMod val="75000"/>
                  </a:schemeClr>
                </a:solidFill>
                <a:cs typeface="Times New Roman"/>
              </a:rPr>
              <a:t>15 per cent </a:t>
            </a:r>
            <a:r>
              <a:rPr lang="en-US" sz="1500" dirty="0" smtClean="0">
                <a:cs typeface="Times New Roman"/>
              </a:rPr>
              <a:t>of the resting cardiac output.</a:t>
            </a:r>
            <a:endParaRPr lang="en-US" sz="1500" dirty="0" smtClean="0">
              <a:solidFill>
                <a:srgbClr val="00B050"/>
              </a:solidFill>
              <a:cs typeface="Times New Roman"/>
            </a:endParaRPr>
          </a:p>
          <a:p>
            <a:pPr lvl="1">
              <a:lnSpc>
                <a:spcPct val="150000"/>
              </a:lnSpc>
              <a:buClr>
                <a:schemeClr val="accent2">
                  <a:lumMod val="75000"/>
                </a:schemeClr>
              </a:buClr>
            </a:pPr>
            <a:endParaRPr lang="en-US" sz="1500" spc="-15" dirty="0">
              <a:solidFill>
                <a:schemeClr val="accent2">
                  <a:lumMod val="75000"/>
                </a:schemeClr>
              </a:solidFill>
              <a:cs typeface="Constantia"/>
            </a:endParaRPr>
          </a:p>
        </p:txBody>
      </p:sp>
      <p:cxnSp>
        <p:nvCxnSpPr>
          <p:cNvPr id="6" name="Straight Connector 5"/>
          <p:cNvCxnSpPr/>
          <p:nvPr/>
        </p:nvCxnSpPr>
        <p:spPr>
          <a:xfrm flipH="1">
            <a:off x="6094431" y="1143000"/>
            <a:ext cx="1"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
        <p:nvSpPr>
          <p:cNvPr id="7" name="TextBox 19"/>
          <p:cNvSpPr txBox="1"/>
          <p:nvPr/>
        </p:nvSpPr>
        <p:spPr>
          <a:xfrm>
            <a:off x="3561769" y="1143000"/>
            <a:ext cx="2532662"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pic>
        <p:nvPicPr>
          <p:cNvPr id="8" name="Picture 2" descr="Image result for Distribution of Blood in Bod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l="36554" t="21536" r="37582" b="68132"/>
          <a:stretch>
            <a:fillRect/>
          </a:stretch>
        </p:blipFill>
        <p:spPr bwMode="auto">
          <a:xfrm>
            <a:off x="3958030" y="4887926"/>
            <a:ext cx="2087637" cy="1376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67416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dirty="0">
                <a:solidFill>
                  <a:srgbClr val="464653"/>
                </a:solidFill>
              </a:rPr>
              <a:t>Cerebral blood flow</a:t>
            </a:r>
            <a:endParaRPr lang="en-US" dirty="0"/>
          </a:p>
        </p:txBody>
      </p:sp>
      <p:sp>
        <p:nvSpPr>
          <p:cNvPr id="3" name="Slide Number Placeholder 2"/>
          <p:cNvSpPr>
            <a:spLocks noGrp="1"/>
          </p:cNvSpPr>
          <p:nvPr>
            <p:ph type="sldNum" sz="quarter" idx="12"/>
          </p:nvPr>
        </p:nvSpPr>
        <p:spPr/>
        <p:txBody>
          <a:bodyPr/>
          <a:lstStyle/>
          <a:p>
            <a:fld id="{4929A69E-7D8F-4515-9605-0315ABD4F316}" type="slidenum">
              <a:rPr lang="en-US" smtClean="0"/>
              <a:t>7</a:t>
            </a:fld>
            <a:endParaRPr lang="en-US" dirty="0"/>
          </a:p>
        </p:txBody>
      </p:sp>
      <p:sp>
        <p:nvSpPr>
          <p:cNvPr id="4" name="Content Placeholder 3"/>
          <p:cNvSpPr>
            <a:spLocks noGrp="1"/>
          </p:cNvSpPr>
          <p:nvPr>
            <p:ph sz="quarter" idx="1"/>
          </p:nvPr>
        </p:nvSpPr>
        <p:spPr>
          <a:xfrm>
            <a:off x="609442" y="1453976"/>
            <a:ext cx="5387461" cy="4702983"/>
          </a:xfrm>
        </p:spPr>
        <p:txBody>
          <a:bodyPr>
            <a:noAutofit/>
          </a:bodyPr>
          <a:lstStyle/>
          <a:p>
            <a:pPr marL="149860" marR="151130" lvl="1">
              <a:lnSpc>
                <a:spcPct val="150000"/>
              </a:lnSpc>
              <a:spcBef>
                <a:spcPts val="790"/>
              </a:spcBef>
              <a:buClr>
                <a:schemeClr val="accent2">
                  <a:lumMod val="75000"/>
                </a:schemeClr>
              </a:buClr>
              <a:buSzPct val="95000"/>
              <a:tabLst>
                <a:tab pos="424180" algn="l"/>
                <a:tab pos="424815" algn="l"/>
              </a:tabLst>
            </a:pPr>
            <a:r>
              <a:rPr lang="en-US" sz="1700" dirty="0" smtClean="0">
                <a:solidFill>
                  <a:schemeClr val="tx1"/>
                </a:solidFill>
              </a:rPr>
              <a:t>CBF is tightly regulated to meet the brain's metabolic demands.</a:t>
            </a:r>
            <a:endParaRPr lang="en-US" sz="1700" dirty="0" smtClean="0">
              <a:solidFill>
                <a:schemeClr val="tx1"/>
              </a:solidFill>
              <a:cs typeface="Times New Roman"/>
            </a:endParaRPr>
          </a:p>
          <a:p>
            <a:pPr marL="149860" marR="151130" lvl="1">
              <a:lnSpc>
                <a:spcPct val="150000"/>
              </a:lnSpc>
              <a:spcBef>
                <a:spcPts val="790"/>
              </a:spcBef>
              <a:buClr>
                <a:schemeClr val="accent2">
                  <a:lumMod val="75000"/>
                </a:schemeClr>
              </a:buClr>
              <a:buSzPct val="95000"/>
              <a:tabLst>
                <a:tab pos="424180" algn="l"/>
                <a:tab pos="424815" algn="l"/>
              </a:tabLst>
            </a:pPr>
            <a:r>
              <a:rPr lang="en-US" sz="1700" dirty="0" smtClean="0">
                <a:solidFill>
                  <a:schemeClr val="tx1"/>
                </a:solidFill>
                <a:cs typeface="Times New Roman"/>
              </a:rPr>
              <a:t>It is important to maintain CBF within </a:t>
            </a:r>
            <a:r>
              <a:rPr lang="en-US" sz="1700" spc="-5" dirty="0" smtClean="0">
                <a:solidFill>
                  <a:schemeClr val="tx1"/>
                </a:solidFill>
                <a:cs typeface="Times New Roman"/>
              </a:rPr>
              <a:t>narrow limits </a:t>
            </a:r>
            <a:r>
              <a:rPr lang="en-US" sz="1700" dirty="0" smtClean="0">
                <a:solidFill>
                  <a:schemeClr val="tx1"/>
                </a:solidFill>
                <a:cs typeface="Times New Roman"/>
              </a:rPr>
              <a:t>because too much blood can raise intracranial </a:t>
            </a:r>
            <a:r>
              <a:rPr lang="en-US" sz="1700" spc="-5" dirty="0" smtClean="0">
                <a:solidFill>
                  <a:schemeClr val="tx1"/>
                </a:solidFill>
                <a:cs typeface="Times New Roman"/>
              </a:rPr>
              <a:t>pressure (ICP) which </a:t>
            </a:r>
            <a:r>
              <a:rPr lang="en-US" sz="1700" dirty="0" smtClean="0">
                <a:solidFill>
                  <a:schemeClr val="tx1"/>
                </a:solidFill>
                <a:cs typeface="Times New Roman"/>
              </a:rPr>
              <a:t>can</a:t>
            </a:r>
            <a:r>
              <a:rPr lang="en-US" sz="1700" spc="-145" dirty="0" smtClean="0">
                <a:solidFill>
                  <a:schemeClr val="tx1"/>
                </a:solidFill>
                <a:cs typeface="Times New Roman"/>
              </a:rPr>
              <a:t> </a:t>
            </a:r>
            <a:r>
              <a:rPr lang="en-US" sz="1700" spc="-5" dirty="0" smtClean="0">
                <a:solidFill>
                  <a:schemeClr val="tx1"/>
                </a:solidFill>
                <a:cs typeface="Times New Roman"/>
              </a:rPr>
              <a:t>compress  </a:t>
            </a:r>
            <a:r>
              <a:rPr lang="en-US" sz="1700" dirty="0" smtClean="0">
                <a:solidFill>
                  <a:schemeClr val="tx1"/>
                </a:solidFill>
                <a:cs typeface="Times New Roman"/>
              </a:rPr>
              <a:t>and damage delicate brain</a:t>
            </a:r>
            <a:r>
              <a:rPr lang="en-US" sz="1700" spc="-145" dirty="0" smtClean="0">
                <a:solidFill>
                  <a:schemeClr val="tx1"/>
                </a:solidFill>
                <a:cs typeface="Times New Roman"/>
              </a:rPr>
              <a:t> </a:t>
            </a:r>
            <a:r>
              <a:rPr lang="en-US" sz="1700" dirty="0" smtClean="0">
                <a:solidFill>
                  <a:schemeClr val="tx1"/>
                </a:solidFill>
                <a:cs typeface="Times New Roman"/>
              </a:rPr>
              <a:t>tissue.</a:t>
            </a:r>
          </a:p>
          <a:p>
            <a:pPr marL="149860" lvl="1">
              <a:lnSpc>
                <a:spcPct val="150000"/>
              </a:lnSpc>
              <a:buClr>
                <a:schemeClr val="accent2">
                  <a:lumMod val="75000"/>
                </a:schemeClr>
              </a:buClr>
              <a:buSzPct val="95000"/>
              <a:tabLst>
                <a:tab pos="483234" algn="l"/>
                <a:tab pos="484505" algn="l"/>
              </a:tabLst>
            </a:pPr>
            <a:r>
              <a:rPr lang="en-US" sz="1700" spc="-60" dirty="0" smtClean="0">
                <a:solidFill>
                  <a:schemeClr val="tx1"/>
                </a:solidFill>
                <a:cs typeface="Times New Roman"/>
              </a:rPr>
              <a:t>Too </a:t>
            </a:r>
            <a:r>
              <a:rPr lang="en-US" sz="1700" dirty="0" smtClean="0">
                <a:solidFill>
                  <a:schemeClr val="tx1"/>
                </a:solidFill>
                <a:cs typeface="Times New Roman"/>
              </a:rPr>
              <a:t>little blood flow causes</a:t>
            </a:r>
            <a:r>
              <a:rPr lang="en-US" sz="1700" spc="-100" dirty="0" smtClean="0">
                <a:solidFill>
                  <a:schemeClr val="tx1"/>
                </a:solidFill>
                <a:cs typeface="Times New Roman"/>
              </a:rPr>
              <a:t> </a:t>
            </a:r>
            <a:r>
              <a:rPr lang="en-US" sz="1700" dirty="0" smtClean="0">
                <a:solidFill>
                  <a:schemeClr val="tx1"/>
                </a:solidFill>
                <a:cs typeface="Times New Roman"/>
              </a:rPr>
              <a:t>ischemia.</a:t>
            </a:r>
          </a:p>
          <a:p>
            <a:pPr marL="304770" lvl="1">
              <a:lnSpc>
                <a:spcPct val="150000"/>
              </a:lnSpc>
              <a:spcBef>
                <a:spcPts val="667"/>
              </a:spcBef>
              <a:buClr>
                <a:schemeClr val="accent2">
                  <a:lumMod val="75000"/>
                </a:schemeClr>
              </a:buClr>
            </a:pPr>
            <a:r>
              <a:rPr lang="en-US" sz="1700" dirty="0">
                <a:solidFill>
                  <a:schemeClr val="accent2">
                    <a:lumMod val="75000"/>
                  </a:schemeClr>
                </a:solidFill>
                <a:cs typeface="Times New Roman"/>
              </a:rPr>
              <a:t>Ischemia : </a:t>
            </a:r>
            <a:r>
              <a:rPr lang="en-US" sz="1700" spc="-5" dirty="0">
                <a:cs typeface="Times New Roman"/>
              </a:rPr>
              <a:t>results </a:t>
            </a:r>
            <a:r>
              <a:rPr lang="en-US" sz="1700" dirty="0">
                <a:cs typeface="Times New Roman"/>
              </a:rPr>
              <a:t>if blood flow to the brain is below </a:t>
            </a:r>
            <a:r>
              <a:rPr lang="en-US" sz="1700" dirty="0">
                <a:solidFill>
                  <a:schemeClr val="accent4">
                    <a:lumMod val="75000"/>
                  </a:schemeClr>
                </a:solidFill>
                <a:cs typeface="Times New Roman"/>
              </a:rPr>
              <a:t>18 to 20 ml / 100 g / </a:t>
            </a:r>
            <a:r>
              <a:rPr lang="en-US" sz="1700" dirty="0" smtClean="0">
                <a:solidFill>
                  <a:schemeClr val="accent4">
                    <a:lumMod val="75000"/>
                  </a:schemeClr>
                </a:solidFill>
                <a:cs typeface="Times New Roman"/>
              </a:rPr>
              <a:t>minute.</a:t>
            </a:r>
          </a:p>
          <a:p>
            <a:pPr marL="304770" lvl="1">
              <a:lnSpc>
                <a:spcPct val="150000"/>
              </a:lnSpc>
              <a:spcBef>
                <a:spcPts val="667"/>
              </a:spcBef>
              <a:buClr>
                <a:schemeClr val="accent2">
                  <a:lumMod val="75000"/>
                </a:schemeClr>
              </a:buClr>
            </a:pPr>
            <a:r>
              <a:rPr lang="en-US" sz="1700" spc="-10" dirty="0">
                <a:solidFill>
                  <a:schemeClr val="accent2">
                    <a:lumMod val="75000"/>
                  </a:schemeClr>
                </a:solidFill>
                <a:cs typeface="Times New Roman"/>
              </a:rPr>
              <a:t>Tissue </a:t>
            </a:r>
            <a:r>
              <a:rPr lang="en-US" sz="1700" dirty="0">
                <a:solidFill>
                  <a:schemeClr val="accent2">
                    <a:lumMod val="75000"/>
                  </a:schemeClr>
                </a:solidFill>
                <a:cs typeface="Times New Roman"/>
              </a:rPr>
              <a:t>death : </a:t>
            </a:r>
            <a:r>
              <a:rPr lang="en-US" sz="1700" dirty="0">
                <a:cs typeface="Times New Roman"/>
              </a:rPr>
              <a:t>occurs if flow </a:t>
            </a:r>
            <a:r>
              <a:rPr lang="en-US" sz="1700" spc="-10" dirty="0">
                <a:cs typeface="Times New Roman"/>
              </a:rPr>
              <a:t>drops </a:t>
            </a:r>
            <a:r>
              <a:rPr lang="en-US" sz="1700" dirty="0">
                <a:cs typeface="Times New Roman"/>
              </a:rPr>
              <a:t>below </a:t>
            </a:r>
            <a:r>
              <a:rPr lang="en-US" sz="1700" dirty="0">
                <a:solidFill>
                  <a:schemeClr val="accent4">
                    <a:lumMod val="75000"/>
                  </a:schemeClr>
                </a:solidFill>
                <a:cs typeface="Times New Roman"/>
              </a:rPr>
              <a:t>8 to 10 ml / 100 g / minute.</a:t>
            </a:r>
          </a:p>
          <a:p>
            <a:pPr marL="304770" lvl="1">
              <a:lnSpc>
                <a:spcPct val="150000"/>
              </a:lnSpc>
              <a:spcBef>
                <a:spcPts val="667"/>
              </a:spcBef>
              <a:buClr>
                <a:schemeClr val="accent2">
                  <a:lumMod val="75000"/>
                </a:schemeClr>
              </a:buClr>
            </a:pPr>
            <a:endParaRPr lang="en-US" sz="1700" dirty="0">
              <a:solidFill>
                <a:schemeClr val="accent4">
                  <a:lumMod val="75000"/>
                </a:schemeClr>
              </a:solidFill>
              <a:cs typeface="Times New Roman"/>
            </a:endParaRPr>
          </a:p>
          <a:p>
            <a:pPr>
              <a:lnSpc>
                <a:spcPct val="150000"/>
              </a:lnSpc>
              <a:buClr>
                <a:schemeClr val="accent2">
                  <a:lumMod val="75000"/>
                </a:schemeClr>
              </a:buClr>
            </a:pPr>
            <a:endParaRPr lang="en-US" sz="1700" dirty="0"/>
          </a:p>
        </p:txBody>
      </p:sp>
      <p:sp>
        <p:nvSpPr>
          <p:cNvPr id="5" name="Content Placeholder 4"/>
          <p:cNvSpPr>
            <a:spLocks noGrp="1"/>
          </p:cNvSpPr>
          <p:nvPr>
            <p:ph sz="quarter" idx="2"/>
          </p:nvPr>
        </p:nvSpPr>
        <p:spPr/>
        <p:txBody>
          <a:bodyPr>
            <a:normAutofit/>
          </a:bodyPr>
          <a:lstStyle/>
          <a:p>
            <a:pPr algn="just"/>
            <a:r>
              <a:rPr lang="en-US" altLang="en-US" sz="1600" dirty="0"/>
              <a:t>Cerebral blood flow is highly related to </a:t>
            </a:r>
            <a:r>
              <a:rPr lang="en-US" altLang="en-US" sz="1600" dirty="0">
                <a:solidFill>
                  <a:srgbClr val="C00000"/>
                </a:solidFill>
              </a:rPr>
              <a:t>metabolism of the tissue.</a:t>
            </a:r>
            <a:r>
              <a:rPr lang="en-US" altLang="en-US" sz="1600" dirty="0"/>
              <a:t> </a:t>
            </a:r>
          </a:p>
          <a:p>
            <a:pPr algn="just"/>
            <a:r>
              <a:rPr lang="en-US" altLang="en-US" sz="1600" dirty="0">
                <a:solidFill>
                  <a:schemeClr val="accent4">
                    <a:lumMod val="75000"/>
                  </a:schemeClr>
                </a:solidFill>
              </a:rPr>
              <a:t>Three</a:t>
            </a:r>
            <a:r>
              <a:rPr lang="en-US" altLang="en-US" sz="1600" dirty="0">
                <a:solidFill>
                  <a:schemeClr val="accent2">
                    <a:lumMod val="75000"/>
                  </a:schemeClr>
                </a:solidFill>
              </a:rPr>
              <a:t> metabolic factors have potent effects in controlling the cerebral blood flow:</a:t>
            </a:r>
          </a:p>
          <a:p>
            <a:pPr marL="342900" indent="-342900" algn="just">
              <a:lnSpc>
                <a:spcPct val="150000"/>
              </a:lnSpc>
              <a:buFont typeface="+mj-lt"/>
              <a:buAutoNum type="arabicPeriod"/>
            </a:pPr>
            <a:r>
              <a:rPr lang="en-US" altLang="en-US" sz="1600" dirty="0" smtClean="0">
                <a:solidFill>
                  <a:srgbClr val="C00000"/>
                </a:solidFill>
              </a:rPr>
              <a:t>Carbon </a:t>
            </a:r>
            <a:r>
              <a:rPr lang="en-US" altLang="en-US" sz="1600" dirty="0">
                <a:solidFill>
                  <a:srgbClr val="C00000"/>
                </a:solidFill>
              </a:rPr>
              <a:t>dioxide concentration.</a:t>
            </a:r>
          </a:p>
          <a:p>
            <a:pPr marL="342900" indent="-342900" algn="just">
              <a:lnSpc>
                <a:spcPct val="150000"/>
              </a:lnSpc>
              <a:buFont typeface="+mj-lt"/>
              <a:buAutoNum type="arabicPeriod"/>
            </a:pPr>
            <a:r>
              <a:rPr lang="en-US" altLang="en-US" sz="1600" dirty="0" smtClean="0">
                <a:solidFill>
                  <a:srgbClr val="C00000"/>
                </a:solidFill>
              </a:rPr>
              <a:t>Hydrogen </a:t>
            </a:r>
            <a:r>
              <a:rPr lang="en-US" altLang="en-US" sz="1600" dirty="0">
                <a:solidFill>
                  <a:srgbClr val="C00000"/>
                </a:solidFill>
              </a:rPr>
              <a:t>ion concentration.</a:t>
            </a:r>
          </a:p>
          <a:p>
            <a:pPr marL="342900" indent="-342900" algn="just">
              <a:lnSpc>
                <a:spcPct val="150000"/>
              </a:lnSpc>
              <a:buFont typeface="+mj-lt"/>
              <a:buAutoNum type="arabicPeriod"/>
            </a:pPr>
            <a:r>
              <a:rPr lang="en-US" altLang="en-US" sz="1600" dirty="0" smtClean="0">
                <a:solidFill>
                  <a:srgbClr val="C00000"/>
                </a:solidFill>
              </a:rPr>
              <a:t>Oxygen </a:t>
            </a:r>
            <a:r>
              <a:rPr lang="en-US" altLang="en-US" sz="1600" dirty="0">
                <a:solidFill>
                  <a:srgbClr val="C00000"/>
                </a:solidFill>
              </a:rPr>
              <a:t>concentration</a:t>
            </a:r>
            <a:r>
              <a:rPr lang="en-US" altLang="en-US" sz="1600" dirty="0" smtClean="0">
                <a:solidFill>
                  <a:srgbClr val="C00000"/>
                </a:solidFill>
              </a:rPr>
              <a:t>.</a:t>
            </a:r>
          </a:p>
          <a:p>
            <a:pPr marL="342900" indent="-342900">
              <a:lnSpc>
                <a:spcPct val="100000"/>
              </a:lnSpc>
              <a:spcBef>
                <a:spcPts val="1285"/>
              </a:spcBef>
              <a:buFont typeface="+mj-lt"/>
              <a:buAutoNum type="arabicPeriod"/>
              <a:tabLst>
                <a:tab pos="299085" algn="l"/>
                <a:tab pos="299720" algn="l"/>
              </a:tabLst>
            </a:pPr>
            <a:r>
              <a:rPr lang="en-US" sz="1600" dirty="0">
                <a:solidFill>
                  <a:srgbClr val="C00000"/>
                </a:solidFill>
              </a:rPr>
              <a:t>Neural </a:t>
            </a:r>
            <a:r>
              <a:rPr lang="en-US" sz="1600" dirty="0" smtClean="0">
                <a:solidFill>
                  <a:srgbClr val="C00000"/>
                </a:solidFill>
              </a:rPr>
              <a:t>factors.</a:t>
            </a:r>
          </a:p>
          <a:p>
            <a:pPr marL="342900" indent="-342900">
              <a:lnSpc>
                <a:spcPct val="100000"/>
              </a:lnSpc>
              <a:spcBef>
                <a:spcPts val="1285"/>
              </a:spcBef>
              <a:buFont typeface="+mj-lt"/>
              <a:buAutoNum type="arabicPeriod"/>
              <a:tabLst>
                <a:tab pos="299085" algn="l"/>
                <a:tab pos="299720" algn="l"/>
              </a:tabLst>
            </a:pPr>
            <a:r>
              <a:rPr lang="en-US" sz="1600" dirty="0" smtClean="0">
                <a:solidFill>
                  <a:srgbClr val="C00000"/>
                </a:solidFill>
              </a:rPr>
              <a:t>Other </a:t>
            </a:r>
            <a:r>
              <a:rPr lang="en-US" sz="1600" dirty="0">
                <a:solidFill>
                  <a:srgbClr val="C00000"/>
                </a:solidFill>
              </a:rPr>
              <a:t>mediators</a:t>
            </a:r>
          </a:p>
          <a:p>
            <a:pPr marL="342900" indent="-342900" algn="just">
              <a:lnSpc>
                <a:spcPct val="150000"/>
              </a:lnSpc>
              <a:buFont typeface="+mj-lt"/>
              <a:buAutoNum type="arabicPeriod"/>
            </a:pPr>
            <a:endParaRPr lang="en-US" altLang="en-US" sz="1600" dirty="0">
              <a:solidFill>
                <a:srgbClr val="C00000"/>
              </a:solidFill>
            </a:endParaRPr>
          </a:p>
          <a:p>
            <a:endParaRPr lang="en-US" sz="1600" dirty="0"/>
          </a:p>
        </p:txBody>
      </p:sp>
      <p:cxnSp>
        <p:nvCxnSpPr>
          <p:cNvPr id="6" name="Straight Connector 5"/>
          <p:cNvCxnSpPr/>
          <p:nvPr/>
        </p:nvCxnSpPr>
        <p:spPr>
          <a:xfrm flipH="1">
            <a:off x="6094431" y="1143000"/>
            <a:ext cx="1"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
        <p:nvSpPr>
          <p:cNvPr id="7" name="TextBox 6"/>
          <p:cNvSpPr txBox="1"/>
          <p:nvPr/>
        </p:nvSpPr>
        <p:spPr>
          <a:xfrm>
            <a:off x="3358127" y="1146200"/>
            <a:ext cx="2736304"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
        <p:nvSpPr>
          <p:cNvPr id="9" name="Rectangle 66"/>
          <p:cNvSpPr/>
          <p:nvPr/>
        </p:nvSpPr>
        <p:spPr>
          <a:xfrm>
            <a:off x="6191960" y="3805467"/>
            <a:ext cx="2298460" cy="751488"/>
          </a:xfrm>
          <a:prstGeom prst="rect">
            <a:avLst/>
          </a:prstGeom>
          <a:noFill/>
          <a:ln>
            <a:solidFill>
              <a:schemeClr val="tx2"/>
            </a:solidFill>
            <a:prstDash val="dash"/>
          </a:ln>
        </p:spPr>
        <p:style>
          <a:lnRef idx="2">
            <a:schemeClr val="accent2"/>
          </a:lnRef>
          <a:fillRef idx="1">
            <a:schemeClr val="lt1"/>
          </a:fillRef>
          <a:effectRef idx="0">
            <a:schemeClr val="accent2"/>
          </a:effectRef>
          <a:fontRef idx="minor">
            <a:schemeClr val="dk1"/>
          </a:fontRef>
        </p:style>
        <p:txBody>
          <a:bodyPr wrap="square">
            <a:spAutoFit/>
          </a:bodyPr>
          <a:lstStyle/>
          <a:p>
            <a:pPr marL="12700">
              <a:lnSpc>
                <a:spcPct val="100000"/>
              </a:lnSpc>
              <a:spcBef>
                <a:spcPts val="1285"/>
              </a:spcBef>
              <a:tabLst>
                <a:tab pos="299085" algn="l"/>
                <a:tab pos="299720" algn="l"/>
              </a:tabLst>
            </a:pPr>
            <a:endParaRPr lang="en-US" sz="1600" spc="-5" dirty="0" smtClean="0">
              <a:cs typeface="Arial"/>
            </a:endParaRPr>
          </a:p>
          <a:p>
            <a:pPr marL="12700">
              <a:lnSpc>
                <a:spcPct val="100000"/>
              </a:lnSpc>
              <a:spcBef>
                <a:spcPts val="1285"/>
              </a:spcBef>
              <a:tabLst>
                <a:tab pos="299085" algn="l"/>
                <a:tab pos="299720" algn="l"/>
              </a:tabLst>
            </a:pPr>
            <a:endParaRPr lang="en-US" sz="1600" spc="-5" dirty="0">
              <a:cs typeface="Arial"/>
            </a:endParaRPr>
          </a:p>
        </p:txBody>
      </p:sp>
      <p:sp>
        <p:nvSpPr>
          <p:cNvPr id="10" name="TextBox 67"/>
          <p:cNvSpPr txBox="1"/>
          <p:nvPr/>
        </p:nvSpPr>
        <p:spPr>
          <a:xfrm rot="5400000">
            <a:off x="8564799" y="3729453"/>
            <a:ext cx="751488" cy="900246"/>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050" b="1" dirty="0">
                <a:solidFill>
                  <a:schemeClr val="tx2"/>
                </a:solidFill>
                <a:latin typeface="+mj-lt"/>
                <a:ea typeface="+mj-ea"/>
                <a:cs typeface="+mj-cs"/>
              </a:rPr>
              <a:t>ONLY IN FEMALES’ SLIDES </a:t>
            </a:r>
          </a:p>
        </p:txBody>
      </p:sp>
      <p:pic>
        <p:nvPicPr>
          <p:cNvPr id="11" name="Picture 2" descr="http://www.ijp-online.com/articles/2011/43/5/images/Indian%20J%20Pharmacol_2011_43_5_502_84950_f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2724" y="4627238"/>
            <a:ext cx="2625899" cy="1706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44902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spc="-5" dirty="0" smtClean="0">
                <a:solidFill>
                  <a:schemeClr val="tx1"/>
                </a:solidFill>
              </a:rPr>
              <a:t>cerebral </a:t>
            </a:r>
            <a:r>
              <a:rPr lang="en-US" sz="3200" dirty="0" smtClean="0">
                <a:solidFill>
                  <a:schemeClr val="tx1"/>
                </a:solidFill>
              </a:rPr>
              <a:t>perfusion</a:t>
            </a:r>
            <a:r>
              <a:rPr lang="en-US" sz="3200" spc="-50" dirty="0" smtClean="0">
                <a:solidFill>
                  <a:schemeClr val="tx1"/>
                </a:solidFill>
              </a:rPr>
              <a:t> </a:t>
            </a:r>
            <a:r>
              <a:rPr lang="en-US" sz="3200" dirty="0" smtClean="0">
                <a:solidFill>
                  <a:schemeClr val="tx1"/>
                </a:solidFill>
              </a:rPr>
              <a:t>pressure(CPP)</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8</a:t>
            </a:fld>
            <a:endParaRPr lang="en-US" dirty="0"/>
          </a:p>
        </p:txBody>
      </p:sp>
      <p:sp>
        <p:nvSpPr>
          <p:cNvPr id="4" name="Content Placeholder 3"/>
          <p:cNvSpPr>
            <a:spLocks noGrp="1"/>
          </p:cNvSpPr>
          <p:nvPr>
            <p:ph sz="quarter" idx="1"/>
          </p:nvPr>
        </p:nvSpPr>
        <p:spPr>
          <a:xfrm>
            <a:off x="609442" y="1459038"/>
            <a:ext cx="5387461" cy="4697921"/>
          </a:xfrm>
        </p:spPr>
        <p:txBody>
          <a:bodyPr>
            <a:normAutofit/>
          </a:bodyPr>
          <a:lstStyle/>
          <a:p>
            <a:pPr marL="298450" indent="-285750">
              <a:buClr>
                <a:schemeClr val="accent2">
                  <a:lumMod val="75000"/>
                </a:schemeClr>
              </a:buClr>
              <a:buSzPct val="94642"/>
              <a:tabLst>
                <a:tab pos="287020" algn="l"/>
              </a:tabLst>
            </a:pPr>
            <a:r>
              <a:rPr lang="en-US" sz="1600" spc="-25" dirty="0">
                <a:solidFill>
                  <a:schemeClr val="accent2">
                    <a:lumMod val="75000"/>
                  </a:schemeClr>
                </a:solidFill>
                <a:cs typeface="Constantia"/>
              </a:rPr>
              <a:t>Cerebral </a:t>
            </a:r>
            <a:r>
              <a:rPr lang="en-US" sz="1600" spc="-10" dirty="0">
                <a:solidFill>
                  <a:schemeClr val="accent2">
                    <a:lumMod val="75000"/>
                  </a:schemeClr>
                </a:solidFill>
                <a:cs typeface="Constantia"/>
              </a:rPr>
              <a:t>perfusion </a:t>
            </a:r>
            <a:r>
              <a:rPr lang="en-US" sz="1600" spc="-20" dirty="0">
                <a:solidFill>
                  <a:schemeClr val="accent2">
                    <a:lumMod val="75000"/>
                  </a:schemeClr>
                </a:solidFill>
                <a:cs typeface="Constantia"/>
              </a:rPr>
              <a:t>pressure</a:t>
            </a:r>
            <a:r>
              <a:rPr lang="en-US" sz="1600" spc="-25" dirty="0">
                <a:solidFill>
                  <a:schemeClr val="accent2">
                    <a:lumMod val="75000"/>
                  </a:schemeClr>
                </a:solidFill>
                <a:cs typeface="Constantia"/>
              </a:rPr>
              <a:t> </a:t>
            </a:r>
            <a:r>
              <a:rPr lang="en-US" sz="1600" spc="-10" dirty="0">
                <a:solidFill>
                  <a:schemeClr val="accent2">
                    <a:lumMod val="75000"/>
                  </a:schemeClr>
                </a:solidFill>
                <a:cs typeface="Constantia"/>
              </a:rPr>
              <a:t>(CPP</a:t>
            </a:r>
            <a:r>
              <a:rPr lang="en-US" sz="1600" spc="-10" dirty="0" smtClean="0">
                <a:solidFill>
                  <a:schemeClr val="accent2">
                    <a:lumMod val="75000"/>
                  </a:schemeClr>
                </a:solidFill>
                <a:cs typeface="Constantia"/>
              </a:rPr>
              <a:t>):</a:t>
            </a:r>
            <a:endParaRPr lang="en-US" sz="1600" dirty="0">
              <a:solidFill>
                <a:schemeClr val="accent2">
                  <a:lumMod val="75000"/>
                </a:schemeClr>
              </a:solidFill>
              <a:cs typeface="Constantia"/>
            </a:endParaRPr>
          </a:p>
          <a:p>
            <a:pPr marL="603219" lvl="1" indent="-285750">
              <a:buClr>
                <a:schemeClr val="accent2">
                  <a:lumMod val="75000"/>
                </a:schemeClr>
              </a:buClr>
              <a:buSzPct val="94642"/>
              <a:tabLst>
                <a:tab pos="287020" algn="l"/>
              </a:tabLst>
            </a:pPr>
            <a:r>
              <a:rPr lang="en-US" sz="1600" spc="-5" dirty="0">
                <a:cs typeface="Constantia"/>
              </a:rPr>
              <a:t>The net </a:t>
            </a:r>
            <a:r>
              <a:rPr lang="en-US" sz="1600" spc="-15" dirty="0">
                <a:cs typeface="Constantia"/>
              </a:rPr>
              <a:t>pressure </a:t>
            </a:r>
            <a:r>
              <a:rPr lang="en-US" sz="1600" spc="-5" dirty="0">
                <a:cs typeface="Constantia"/>
              </a:rPr>
              <a:t>of blood </a:t>
            </a:r>
            <a:r>
              <a:rPr lang="en-US" sz="1600" spc="30" dirty="0">
                <a:cs typeface="Constantia"/>
              </a:rPr>
              <a:t>flow </a:t>
            </a:r>
            <a:r>
              <a:rPr lang="en-US" sz="1600" spc="-30" dirty="0">
                <a:cs typeface="Constantia"/>
              </a:rPr>
              <a:t>to </a:t>
            </a:r>
            <a:r>
              <a:rPr lang="en-US" sz="1600" spc="-5" dirty="0">
                <a:cs typeface="Constantia"/>
              </a:rPr>
              <a:t>the </a:t>
            </a:r>
            <a:r>
              <a:rPr lang="en-US" sz="1600" spc="-490" dirty="0">
                <a:cs typeface="Constantia"/>
              </a:rPr>
              <a:t> </a:t>
            </a:r>
            <a:r>
              <a:rPr lang="en-US" sz="1600" spc="-10" dirty="0">
                <a:cs typeface="Constantia"/>
              </a:rPr>
              <a:t>brain.</a:t>
            </a:r>
            <a:endParaRPr lang="en-US" sz="1600" spc="-25" dirty="0">
              <a:cs typeface="Constantia"/>
            </a:endParaRPr>
          </a:p>
          <a:p>
            <a:pPr marL="603219" lvl="1" indent="-285750">
              <a:spcBef>
                <a:spcPts val="335"/>
              </a:spcBef>
              <a:buClr>
                <a:schemeClr val="accent2">
                  <a:lumMod val="75000"/>
                </a:schemeClr>
              </a:buClr>
              <a:buSzPct val="94642"/>
              <a:tabLst>
                <a:tab pos="287020" algn="l"/>
              </a:tabLst>
            </a:pPr>
            <a:r>
              <a:rPr lang="en-US" sz="1600" spc="-25" dirty="0">
                <a:cs typeface="Constantia"/>
              </a:rPr>
              <a:t>CPP </a:t>
            </a:r>
            <a:r>
              <a:rPr lang="en-US" sz="1600" spc="-5" dirty="0">
                <a:cs typeface="Constantia"/>
              </a:rPr>
              <a:t>can be </a:t>
            </a:r>
            <a:r>
              <a:rPr lang="en-US" sz="1600" spc="5" dirty="0">
                <a:cs typeface="Constantia"/>
              </a:rPr>
              <a:t>defined </a:t>
            </a:r>
            <a:r>
              <a:rPr lang="en-US" sz="1600" spc="-5" dirty="0">
                <a:cs typeface="Constantia"/>
              </a:rPr>
              <a:t>as: </a:t>
            </a:r>
            <a:r>
              <a:rPr lang="en-US" sz="1600" dirty="0">
                <a:solidFill>
                  <a:srgbClr val="C76B9B"/>
                </a:solidFill>
              </a:rPr>
              <a:t>CPP = MAP − </a:t>
            </a:r>
            <a:r>
              <a:rPr lang="en-US" sz="1600" dirty="0" smtClean="0">
                <a:solidFill>
                  <a:srgbClr val="C76B9B"/>
                </a:solidFill>
              </a:rPr>
              <a:t>ICP.</a:t>
            </a:r>
          </a:p>
          <a:p>
            <a:pPr marL="603219" lvl="1" indent="-285750">
              <a:spcBef>
                <a:spcPts val="335"/>
              </a:spcBef>
              <a:buClr>
                <a:schemeClr val="accent2">
                  <a:lumMod val="75000"/>
                </a:schemeClr>
              </a:buClr>
              <a:buSzPct val="94642"/>
              <a:tabLst>
                <a:tab pos="287020" algn="l"/>
              </a:tabLst>
            </a:pPr>
            <a:endParaRPr lang="en-US" sz="1600" dirty="0" smtClean="0">
              <a:solidFill>
                <a:srgbClr val="C76B9B"/>
              </a:solidFill>
            </a:endParaRPr>
          </a:p>
          <a:p>
            <a:pPr marL="603219" lvl="1" indent="-285750">
              <a:spcBef>
                <a:spcPts val="335"/>
              </a:spcBef>
              <a:buClr>
                <a:schemeClr val="accent2">
                  <a:lumMod val="75000"/>
                </a:schemeClr>
              </a:buClr>
              <a:buSzPct val="94642"/>
              <a:tabLst>
                <a:tab pos="287020" algn="l"/>
              </a:tabLst>
            </a:pPr>
            <a:endParaRPr lang="en-US" sz="1600" dirty="0">
              <a:solidFill>
                <a:srgbClr val="C76B9B"/>
              </a:solidFill>
            </a:endParaRPr>
          </a:p>
          <a:p>
            <a:pPr marL="603219" lvl="1" indent="-285750">
              <a:spcBef>
                <a:spcPts val="335"/>
              </a:spcBef>
              <a:buClr>
                <a:schemeClr val="accent2">
                  <a:lumMod val="75000"/>
                </a:schemeClr>
              </a:buClr>
              <a:buSzPct val="94642"/>
              <a:tabLst>
                <a:tab pos="287020" algn="l"/>
              </a:tabLst>
            </a:pPr>
            <a:endParaRPr lang="en-US" sz="1600" dirty="0" smtClean="0">
              <a:solidFill>
                <a:srgbClr val="C76B9B"/>
              </a:solidFill>
            </a:endParaRPr>
          </a:p>
          <a:p>
            <a:pPr marL="603219" lvl="1" indent="-285750">
              <a:spcBef>
                <a:spcPts val="335"/>
              </a:spcBef>
              <a:buClr>
                <a:schemeClr val="accent2">
                  <a:lumMod val="75000"/>
                </a:schemeClr>
              </a:buClr>
              <a:buSzPct val="94642"/>
              <a:tabLst>
                <a:tab pos="287020" algn="l"/>
              </a:tabLst>
            </a:pPr>
            <a:endParaRPr lang="en-US" sz="1600" dirty="0">
              <a:solidFill>
                <a:srgbClr val="C76B9B"/>
              </a:solidFill>
            </a:endParaRPr>
          </a:p>
          <a:p>
            <a:pPr marL="603219" lvl="1" indent="-285750">
              <a:spcBef>
                <a:spcPts val="335"/>
              </a:spcBef>
              <a:buClr>
                <a:schemeClr val="accent2">
                  <a:lumMod val="75000"/>
                </a:schemeClr>
              </a:buClr>
              <a:buSzPct val="94642"/>
              <a:tabLst>
                <a:tab pos="287020" algn="l"/>
              </a:tabLst>
            </a:pPr>
            <a:r>
              <a:rPr lang="en-US" sz="1600" spc="-25" dirty="0">
                <a:cs typeface="Constantia"/>
              </a:rPr>
              <a:t>CPP </a:t>
            </a:r>
            <a:r>
              <a:rPr lang="en-US" sz="1600" spc="-5" dirty="0">
                <a:cs typeface="Constantia"/>
              </a:rPr>
              <a:t>is </a:t>
            </a:r>
            <a:r>
              <a:rPr lang="en-US" sz="1600" spc="-15" dirty="0">
                <a:cs typeface="Constantia"/>
              </a:rPr>
              <a:t>regulated by </a:t>
            </a:r>
            <a:r>
              <a:rPr lang="en-US" sz="1600" spc="-30" dirty="0">
                <a:solidFill>
                  <a:schemeClr val="accent4">
                    <a:lumMod val="75000"/>
                  </a:schemeClr>
                </a:solidFill>
                <a:cs typeface="Constantia"/>
              </a:rPr>
              <a:t>two</a:t>
            </a:r>
            <a:r>
              <a:rPr lang="en-US" sz="1600" spc="-30" dirty="0">
                <a:cs typeface="Constantia"/>
              </a:rPr>
              <a:t> </a:t>
            </a:r>
            <a:r>
              <a:rPr lang="en-US" sz="1600" spc="-10" dirty="0">
                <a:cs typeface="Constantia"/>
              </a:rPr>
              <a:t>balanced,</a:t>
            </a:r>
            <a:r>
              <a:rPr lang="en-US" sz="1600" spc="-215" dirty="0">
                <a:cs typeface="Constantia"/>
              </a:rPr>
              <a:t> </a:t>
            </a:r>
            <a:r>
              <a:rPr lang="en-US" sz="1600" spc="-10" dirty="0" smtClean="0">
                <a:cs typeface="Constantia"/>
              </a:rPr>
              <a:t>opposing.</a:t>
            </a:r>
            <a:endParaRPr lang="en-US" sz="1600" dirty="0">
              <a:cs typeface="Constantia"/>
            </a:endParaRPr>
          </a:p>
          <a:p>
            <a:pPr marL="603219" lvl="1" indent="-285750">
              <a:spcBef>
                <a:spcPts val="335"/>
              </a:spcBef>
              <a:buClr>
                <a:schemeClr val="accent2">
                  <a:lumMod val="75000"/>
                </a:schemeClr>
              </a:buClr>
              <a:buSzPct val="94642"/>
              <a:tabLst>
                <a:tab pos="287020" algn="l"/>
              </a:tabLst>
            </a:pPr>
            <a:endParaRPr lang="en-US" sz="1600" dirty="0">
              <a:solidFill>
                <a:srgbClr val="C76B9B"/>
              </a:solidFill>
            </a:endParaRPr>
          </a:p>
          <a:p>
            <a:pPr>
              <a:buClr>
                <a:schemeClr val="accent2">
                  <a:lumMod val="75000"/>
                </a:schemeClr>
              </a:buClr>
            </a:pPr>
            <a:endParaRPr lang="en-US" sz="1600" dirty="0"/>
          </a:p>
        </p:txBody>
      </p:sp>
      <p:cxnSp>
        <p:nvCxnSpPr>
          <p:cNvPr id="6" name="Straight Connector 5"/>
          <p:cNvCxnSpPr/>
          <p:nvPr/>
        </p:nvCxnSpPr>
        <p:spPr>
          <a:xfrm flipH="1">
            <a:off x="6094431" y="1143000"/>
            <a:ext cx="1"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grpSp>
        <p:nvGrpSpPr>
          <p:cNvPr id="8" name="Group 7"/>
          <p:cNvGrpSpPr/>
          <p:nvPr/>
        </p:nvGrpSpPr>
        <p:grpSpPr>
          <a:xfrm>
            <a:off x="1767367" y="2591813"/>
            <a:ext cx="2917219" cy="650175"/>
            <a:chOff x="1865071" y="2543687"/>
            <a:chExt cx="2876199" cy="591002"/>
          </a:xfrm>
        </p:grpSpPr>
        <p:sp>
          <p:nvSpPr>
            <p:cNvPr id="9" name="Freeform 8"/>
            <p:cNvSpPr/>
            <p:nvPr/>
          </p:nvSpPr>
          <p:spPr>
            <a:xfrm>
              <a:off x="1865071" y="2543687"/>
              <a:ext cx="641321" cy="591002"/>
            </a:xfrm>
            <a:custGeom>
              <a:avLst/>
              <a:gdLst>
                <a:gd name="connsiteX0" fmla="*/ 0 w 641321"/>
                <a:gd name="connsiteY0" fmla="*/ 320661 h 641321"/>
                <a:gd name="connsiteX1" fmla="*/ 320661 w 641321"/>
                <a:gd name="connsiteY1" fmla="*/ 0 h 641321"/>
                <a:gd name="connsiteX2" fmla="*/ 641322 w 641321"/>
                <a:gd name="connsiteY2" fmla="*/ 320661 h 641321"/>
                <a:gd name="connsiteX3" fmla="*/ 320661 w 641321"/>
                <a:gd name="connsiteY3" fmla="*/ 641322 h 641321"/>
                <a:gd name="connsiteX4" fmla="*/ 0 w 641321"/>
                <a:gd name="connsiteY4" fmla="*/ 320661 h 641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321" h="641321">
                  <a:moveTo>
                    <a:pt x="0" y="320661"/>
                  </a:moveTo>
                  <a:cubicBezTo>
                    <a:pt x="0" y="143565"/>
                    <a:pt x="143565" y="0"/>
                    <a:pt x="320661" y="0"/>
                  </a:cubicBezTo>
                  <a:cubicBezTo>
                    <a:pt x="497757" y="0"/>
                    <a:pt x="641322" y="143565"/>
                    <a:pt x="641322" y="320661"/>
                  </a:cubicBezTo>
                  <a:cubicBezTo>
                    <a:pt x="641322" y="497757"/>
                    <a:pt x="497757" y="641322"/>
                    <a:pt x="320661" y="641322"/>
                  </a:cubicBezTo>
                  <a:cubicBezTo>
                    <a:pt x="143565" y="641322"/>
                    <a:pt x="0" y="497757"/>
                    <a:pt x="0" y="320661"/>
                  </a:cubicBezTo>
                  <a:close/>
                </a:path>
              </a:pathLst>
            </a:custGeom>
          </p:spPr>
          <p:style>
            <a:lnRef idx="2">
              <a:schemeClr val="lt1">
                <a:hueOff val="0"/>
                <a:satOff val="0"/>
                <a:lumOff val="0"/>
                <a:alphaOff val="0"/>
              </a:schemeClr>
            </a:lnRef>
            <a:fillRef idx="1">
              <a:schemeClr val="accent2">
                <a:alpha val="90000"/>
                <a:hueOff val="0"/>
                <a:satOff val="0"/>
                <a:lumOff val="0"/>
                <a:alphaOff val="0"/>
              </a:schemeClr>
            </a:fillRef>
            <a:effectRef idx="0">
              <a:schemeClr val="accent2">
                <a:alpha val="90000"/>
                <a:hueOff val="0"/>
                <a:satOff val="0"/>
                <a:lumOff val="0"/>
                <a:alphaOff val="0"/>
              </a:schemeClr>
            </a:effectRef>
            <a:fontRef idx="minor">
              <a:schemeClr val="lt1"/>
            </a:fontRef>
          </p:style>
          <p:txBody>
            <a:bodyPr spcFirstLastPara="0" vert="horz" wrap="square" lIns="114239" tIns="114239" rIns="114239" bIns="114239" numCol="1" spcCol="1270" anchor="ctr" anchorCtr="0">
              <a:noAutofit/>
            </a:bodyPr>
            <a:lstStyle/>
            <a:p>
              <a:pPr lvl="0" algn="ctr" defTabSz="711200">
                <a:lnSpc>
                  <a:spcPct val="90000"/>
                </a:lnSpc>
                <a:spcBef>
                  <a:spcPct val="0"/>
                </a:spcBef>
                <a:spcAft>
                  <a:spcPct val="35000"/>
                </a:spcAft>
              </a:pPr>
              <a:r>
                <a:rPr lang="en-US" sz="1400" kern="1200" dirty="0" smtClean="0"/>
                <a:t>MAP</a:t>
              </a:r>
              <a:endParaRPr lang="en-US" sz="1400" kern="1200" dirty="0"/>
            </a:p>
          </p:txBody>
        </p:sp>
        <p:sp>
          <p:nvSpPr>
            <p:cNvPr id="10" name="Freeform 9"/>
            <p:cNvSpPr/>
            <p:nvPr/>
          </p:nvSpPr>
          <p:spPr>
            <a:xfrm rot="10800000">
              <a:off x="2558468" y="2788533"/>
              <a:ext cx="371966" cy="50993"/>
            </a:xfrm>
            <a:custGeom>
              <a:avLst/>
              <a:gdLst>
                <a:gd name="connsiteX0" fmla="*/ 49304 w 371966"/>
                <a:gd name="connsiteY0" fmla="*/ 19499 h 50992"/>
                <a:gd name="connsiteX1" fmla="*/ 179986 w 371966"/>
                <a:gd name="connsiteY1" fmla="*/ 19499 h 50992"/>
                <a:gd name="connsiteX2" fmla="*/ 179986 w 371966"/>
                <a:gd name="connsiteY2" fmla="*/ 6759 h 50992"/>
                <a:gd name="connsiteX3" fmla="*/ 191980 w 371966"/>
                <a:gd name="connsiteY3" fmla="*/ 6759 h 50992"/>
                <a:gd name="connsiteX4" fmla="*/ 191980 w 371966"/>
                <a:gd name="connsiteY4" fmla="*/ 19499 h 50992"/>
                <a:gd name="connsiteX5" fmla="*/ 322662 w 371966"/>
                <a:gd name="connsiteY5" fmla="*/ 19499 h 50992"/>
                <a:gd name="connsiteX6" fmla="*/ 322662 w 371966"/>
                <a:gd name="connsiteY6" fmla="*/ 31493 h 50992"/>
                <a:gd name="connsiteX7" fmla="*/ 191980 w 371966"/>
                <a:gd name="connsiteY7" fmla="*/ 31493 h 50992"/>
                <a:gd name="connsiteX8" fmla="*/ 191980 w 371966"/>
                <a:gd name="connsiteY8" fmla="*/ 44233 h 50992"/>
                <a:gd name="connsiteX9" fmla="*/ 179986 w 371966"/>
                <a:gd name="connsiteY9" fmla="*/ 44233 h 50992"/>
                <a:gd name="connsiteX10" fmla="*/ 179986 w 371966"/>
                <a:gd name="connsiteY10" fmla="*/ 31493 h 50992"/>
                <a:gd name="connsiteX11" fmla="*/ 49304 w 371966"/>
                <a:gd name="connsiteY11" fmla="*/ 31493 h 50992"/>
                <a:gd name="connsiteX12" fmla="*/ 49304 w 371966"/>
                <a:gd name="connsiteY12" fmla="*/ 19499 h 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1966" h="50992">
                  <a:moveTo>
                    <a:pt x="322662" y="19499"/>
                  </a:moveTo>
                  <a:lnTo>
                    <a:pt x="191980" y="19499"/>
                  </a:lnTo>
                  <a:lnTo>
                    <a:pt x="191980" y="6760"/>
                  </a:lnTo>
                  <a:lnTo>
                    <a:pt x="179986" y="6760"/>
                  </a:lnTo>
                  <a:lnTo>
                    <a:pt x="179986" y="19499"/>
                  </a:lnTo>
                  <a:lnTo>
                    <a:pt x="49304" y="19499"/>
                  </a:lnTo>
                  <a:lnTo>
                    <a:pt x="49304" y="31493"/>
                  </a:lnTo>
                  <a:lnTo>
                    <a:pt x="179986" y="31493"/>
                  </a:lnTo>
                  <a:lnTo>
                    <a:pt x="179986" y="44232"/>
                  </a:lnTo>
                  <a:lnTo>
                    <a:pt x="191980" y="44232"/>
                  </a:lnTo>
                  <a:lnTo>
                    <a:pt x="191980" y="31493"/>
                  </a:lnTo>
                  <a:lnTo>
                    <a:pt x="322662" y="31493"/>
                  </a:lnTo>
                  <a:lnTo>
                    <a:pt x="322662" y="19499"/>
                  </a:lnTo>
                  <a:close/>
                </a:path>
              </a:pathLst>
            </a:custGeom>
          </p:spPr>
          <p:style>
            <a:lnRef idx="0">
              <a:schemeClr val="accent2">
                <a:shade val="90000"/>
                <a:hueOff val="0"/>
                <a:satOff val="0"/>
                <a:lumOff val="0"/>
                <a:alphaOff val="0"/>
              </a:schemeClr>
            </a:lnRef>
            <a:fillRef idx="1">
              <a:schemeClr val="accent2">
                <a:shade val="90000"/>
                <a:hueOff val="0"/>
                <a:satOff val="0"/>
                <a:lumOff val="0"/>
                <a:alphaOff val="0"/>
              </a:schemeClr>
            </a:fillRef>
            <a:effectRef idx="0">
              <a:schemeClr val="accent2">
                <a:shade val="90000"/>
                <a:hueOff val="0"/>
                <a:satOff val="0"/>
                <a:lumOff val="0"/>
                <a:alphaOff val="0"/>
              </a:schemeClr>
            </a:effectRef>
            <a:fontRef idx="minor">
              <a:schemeClr val="lt1"/>
            </a:fontRef>
          </p:style>
          <p:txBody>
            <a:bodyPr spcFirstLastPara="0" vert="horz" wrap="square" lIns="49304" tIns="19499" rIns="49304" bIns="19500" numCol="1" spcCol="1270" anchor="ctr" anchorCtr="0">
              <a:noAutofit/>
            </a:bodyPr>
            <a:lstStyle/>
            <a:p>
              <a:pPr lvl="0" algn="ctr" defTabSz="711200">
                <a:lnSpc>
                  <a:spcPct val="90000"/>
                </a:lnSpc>
                <a:spcBef>
                  <a:spcPct val="0"/>
                </a:spcBef>
                <a:spcAft>
                  <a:spcPct val="35000"/>
                </a:spcAft>
              </a:pPr>
              <a:endParaRPr lang="en-US" sz="1400" kern="1200"/>
            </a:p>
          </p:txBody>
        </p:sp>
        <p:sp>
          <p:nvSpPr>
            <p:cNvPr id="11" name="Freeform 10"/>
            <p:cNvSpPr/>
            <p:nvPr/>
          </p:nvSpPr>
          <p:spPr>
            <a:xfrm>
              <a:off x="2982510" y="2543687"/>
              <a:ext cx="641321" cy="591002"/>
            </a:xfrm>
            <a:custGeom>
              <a:avLst/>
              <a:gdLst>
                <a:gd name="connsiteX0" fmla="*/ 0 w 641321"/>
                <a:gd name="connsiteY0" fmla="*/ 320661 h 641321"/>
                <a:gd name="connsiteX1" fmla="*/ 320661 w 641321"/>
                <a:gd name="connsiteY1" fmla="*/ 0 h 641321"/>
                <a:gd name="connsiteX2" fmla="*/ 641322 w 641321"/>
                <a:gd name="connsiteY2" fmla="*/ 320661 h 641321"/>
                <a:gd name="connsiteX3" fmla="*/ 320661 w 641321"/>
                <a:gd name="connsiteY3" fmla="*/ 641322 h 641321"/>
                <a:gd name="connsiteX4" fmla="*/ 0 w 641321"/>
                <a:gd name="connsiteY4" fmla="*/ 320661 h 641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321" h="641321">
                  <a:moveTo>
                    <a:pt x="0" y="320661"/>
                  </a:moveTo>
                  <a:cubicBezTo>
                    <a:pt x="0" y="143565"/>
                    <a:pt x="143565" y="0"/>
                    <a:pt x="320661" y="0"/>
                  </a:cubicBezTo>
                  <a:cubicBezTo>
                    <a:pt x="497757" y="0"/>
                    <a:pt x="641322" y="143565"/>
                    <a:pt x="641322" y="320661"/>
                  </a:cubicBezTo>
                  <a:cubicBezTo>
                    <a:pt x="641322" y="497757"/>
                    <a:pt x="497757" y="641322"/>
                    <a:pt x="320661" y="641322"/>
                  </a:cubicBezTo>
                  <a:cubicBezTo>
                    <a:pt x="143565" y="641322"/>
                    <a:pt x="0" y="497757"/>
                    <a:pt x="0" y="320661"/>
                  </a:cubicBezTo>
                  <a:close/>
                </a:path>
              </a:pathLst>
            </a:custGeom>
          </p:spPr>
          <p:style>
            <a:lnRef idx="2">
              <a:schemeClr val="lt1">
                <a:hueOff val="0"/>
                <a:satOff val="0"/>
                <a:lumOff val="0"/>
                <a:alphaOff val="0"/>
              </a:schemeClr>
            </a:lnRef>
            <a:fillRef idx="1">
              <a:schemeClr val="accent2">
                <a:alpha val="90000"/>
                <a:hueOff val="0"/>
                <a:satOff val="0"/>
                <a:lumOff val="0"/>
                <a:alphaOff val="-20000"/>
              </a:schemeClr>
            </a:fillRef>
            <a:effectRef idx="0">
              <a:schemeClr val="accent2">
                <a:alpha val="90000"/>
                <a:hueOff val="0"/>
                <a:satOff val="0"/>
                <a:lumOff val="0"/>
                <a:alphaOff val="-20000"/>
              </a:schemeClr>
            </a:effectRef>
            <a:fontRef idx="minor">
              <a:schemeClr val="lt1"/>
            </a:fontRef>
          </p:style>
          <p:txBody>
            <a:bodyPr spcFirstLastPara="0" vert="horz" wrap="square" lIns="114239" tIns="114239" rIns="114239" bIns="114239" numCol="1" spcCol="1270" anchor="ctr" anchorCtr="0">
              <a:noAutofit/>
            </a:bodyPr>
            <a:lstStyle/>
            <a:p>
              <a:pPr lvl="0" algn="ctr" defTabSz="711200">
                <a:lnSpc>
                  <a:spcPct val="90000"/>
                </a:lnSpc>
                <a:spcBef>
                  <a:spcPct val="0"/>
                </a:spcBef>
                <a:spcAft>
                  <a:spcPct val="35000"/>
                </a:spcAft>
              </a:pPr>
              <a:r>
                <a:rPr lang="en-US" sz="1400" kern="1200" dirty="0" smtClean="0"/>
                <a:t>ICP</a:t>
              </a:r>
              <a:endParaRPr lang="en-US" sz="1400" kern="1200" dirty="0"/>
            </a:p>
          </p:txBody>
        </p:sp>
        <p:sp>
          <p:nvSpPr>
            <p:cNvPr id="12" name="Freeform 11"/>
            <p:cNvSpPr/>
            <p:nvPr/>
          </p:nvSpPr>
          <p:spPr>
            <a:xfrm>
              <a:off x="3675907" y="2628046"/>
              <a:ext cx="371966" cy="371966"/>
            </a:xfrm>
            <a:custGeom>
              <a:avLst/>
              <a:gdLst>
                <a:gd name="connsiteX0" fmla="*/ 49304 w 371966"/>
                <a:gd name="connsiteY0" fmla="*/ 76625 h 371966"/>
                <a:gd name="connsiteX1" fmla="*/ 322662 w 371966"/>
                <a:gd name="connsiteY1" fmla="*/ 76625 h 371966"/>
                <a:gd name="connsiteX2" fmla="*/ 322662 w 371966"/>
                <a:gd name="connsiteY2" fmla="*/ 164111 h 371966"/>
                <a:gd name="connsiteX3" fmla="*/ 49304 w 371966"/>
                <a:gd name="connsiteY3" fmla="*/ 164111 h 371966"/>
                <a:gd name="connsiteX4" fmla="*/ 49304 w 371966"/>
                <a:gd name="connsiteY4" fmla="*/ 76625 h 371966"/>
                <a:gd name="connsiteX5" fmla="*/ 49304 w 371966"/>
                <a:gd name="connsiteY5" fmla="*/ 207855 h 371966"/>
                <a:gd name="connsiteX6" fmla="*/ 322662 w 371966"/>
                <a:gd name="connsiteY6" fmla="*/ 207855 h 371966"/>
                <a:gd name="connsiteX7" fmla="*/ 322662 w 371966"/>
                <a:gd name="connsiteY7" fmla="*/ 295341 h 371966"/>
                <a:gd name="connsiteX8" fmla="*/ 49304 w 371966"/>
                <a:gd name="connsiteY8" fmla="*/ 295341 h 371966"/>
                <a:gd name="connsiteX9" fmla="*/ 49304 w 371966"/>
                <a:gd name="connsiteY9" fmla="*/ 207855 h 371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1966" h="371966">
                  <a:moveTo>
                    <a:pt x="49304" y="76625"/>
                  </a:moveTo>
                  <a:lnTo>
                    <a:pt x="322662" y="76625"/>
                  </a:lnTo>
                  <a:lnTo>
                    <a:pt x="322662" y="164111"/>
                  </a:lnTo>
                  <a:lnTo>
                    <a:pt x="49304" y="164111"/>
                  </a:lnTo>
                  <a:lnTo>
                    <a:pt x="49304" y="76625"/>
                  </a:lnTo>
                  <a:close/>
                  <a:moveTo>
                    <a:pt x="49304" y="207855"/>
                  </a:moveTo>
                  <a:lnTo>
                    <a:pt x="322662" y="207855"/>
                  </a:lnTo>
                  <a:lnTo>
                    <a:pt x="322662" y="295341"/>
                  </a:lnTo>
                  <a:lnTo>
                    <a:pt x="49304" y="295341"/>
                  </a:lnTo>
                  <a:lnTo>
                    <a:pt x="49304" y="207855"/>
                  </a:lnTo>
                  <a:close/>
                </a:path>
              </a:pathLst>
            </a:custGeom>
          </p:spPr>
          <p:style>
            <a:lnRef idx="0">
              <a:schemeClr val="accent2">
                <a:shade val="90000"/>
                <a:hueOff val="99836"/>
                <a:satOff val="513"/>
                <a:lumOff val="19363"/>
                <a:alphaOff val="0"/>
              </a:schemeClr>
            </a:lnRef>
            <a:fillRef idx="1">
              <a:schemeClr val="accent2">
                <a:shade val="90000"/>
                <a:hueOff val="99836"/>
                <a:satOff val="513"/>
                <a:lumOff val="19363"/>
                <a:alphaOff val="0"/>
              </a:schemeClr>
            </a:fillRef>
            <a:effectRef idx="0">
              <a:schemeClr val="accent2">
                <a:shade val="90000"/>
                <a:hueOff val="99836"/>
                <a:satOff val="513"/>
                <a:lumOff val="19363"/>
                <a:alphaOff val="0"/>
              </a:schemeClr>
            </a:effectRef>
            <a:fontRef idx="minor">
              <a:schemeClr val="lt1"/>
            </a:fontRef>
          </p:style>
          <p:txBody>
            <a:bodyPr spcFirstLastPara="0" vert="horz" wrap="square" lIns="49304" tIns="76625" rIns="49304" bIns="76625" numCol="1" spcCol="1270" anchor="ctr" anchorCtr="0">
              <a:noAutofit/>
            </a:bodyPr>
            <a:lstStyle/>
            <a:p>
              <a:pPr lvl="0" algn="ctr" defTabSz="711200">
                <a:lnSpc>
                  <a:spcPct val="90000"/>
                </a:lnSpc>
                <a:spcBef>
                  <a:spcPct val="0"/>
                </a:spcBef>
                <a:spcAft>
                  <a:spcPct val="35000"/>
                </a:spcAft>
              </a:pPr>
              <a:endParaRPr lang="en-US" sz="1400" kern="1200"/>
            </a:p>
          </p:txBody>
        </p:sp>
        <p:sp>
          <p:nvSpPr>
            <p:cNvPr id="13" name="Freeform 12"/>
            <p:cNvSpPr/>
            <p:nvPr/>
          </p:nvSpPr>
          <p:spPr>
            <a:xfrm>
              <a:off x="4099949" y="2543687"/>
              <a:ext cx="641321" cy="591002"/>
            </a:xfrm>
            <a:custGeom>
              <a:avLst/>
              <a:gdLst>
                <a:gd name="connsiteX0" fmla="*/ 0 w 641321"/>
                <a:gd name="connsiteY0" fmla="*/ 320661 h 641321"/>
                <a:gd name="connsiteX1" fmla="*/ 320661 w 641321"/>
                <a:gd name="connsiteY1" fmla="*/ 0 h 641321"/>
                <a:gd name="connsiteX2" fmla="*/ 641322 w 641321"/>
                <a:gd name="connsiteY2" fmla="*/ 320661 h 641321"/>
                <a:gd name="connsiteX3" fmla="*/ 320661 w 641321"/>
                <a:gd name="connsiteY3" fmla="*/ 641322 h 641321"/>
                <a:gd name="connsiteX4" fmla="*/ 0 w 641321"/>
                <a:gd name="connsiteY4" fmla="*/ 320661 h 641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321" h="641321">
                  <a:moveTo>
                    <a:pt x="0" y="320661"/>
                  </a:moveTo>
                  <a:cubicBezTo>
                    <a:pt x="0" y="143565"/>
                    <a:pt x="143565" y="0"/>
                    <a:pt x="320661" y="0"/>
                  </a:cubicBezTo>
                  <a:cubicBezTo>
                    <a:pt x="497757" y="0"/>
                    <a:pt x="641322" y="143565"/>
                    <a:pt x="641322" y="320661"/>
                  </a:cubicBezTo>
                  <a:cubicBezTo>
                    <a:pt x="641322" y="497757"/>
                    <a:pt x="497757" y="641322"/>
                    <a:pt x="320661" y="641322"/>
                  </a:cubicBezTo>
                  <a:cubicBezTo>
                    <a:pt x="143565" y="641322"/>
                    <a:pt x="0" y="497757"/>
                    <a:pt x="0" y="320661"/>
                  </a:cubicBezTo>
                  <a:close/>
                </a:path>
              </a:pathLst>
            </a:custGeom>
          </p:spPr>
          <p:style>
            <a:lnRef idx="2">
              <a:schemeClr val="lt1">
                <a:hueOff val="0"/>
                <a:satOff val="0"/>
                <a:lumOff val="0"/>
                <a:alphaOff val="0"/>
              </a:schemeClr>
            </a:lnRef>
            <a:fillRef idx="1">
              <a:schemeClr val="accent2">
                <a:alpha val="90000"/>
                <a:hueOff val="0"/>
                <a:satOff val="0"/>
                <a:lumOff val="0"/>
                <a:alphaOff val="-40000"/>
              </a:schemeClr>
            </a:fillRef>
            <a:effectRef idx="0">
              <a:schemeClr val="accent2">
                <a:alpha val="90000"/>
                <a:hueOff val="0"/>
                <a:satOff val="0"/>
                <a:lumOff val="0"/>
                <a:alphaOff val="-40000"/>
              </a:schemeClr>
            </a:effectRef>
            <a:fontRef idx="minor">
              <a:schemeClr val="lt1"/>
            </a:fontRef>
          </p:style>
          <p:txBody>
            <a:bodyPr spcFirstLastPara="0" vert="horz" wrap="square" lIns="114239" tIns="114239" rIns="114239" bIns="114239" numCol="1" spcCol="1270" anchor="ctr" anchorCtr="0">
              <a:noAutofit/>
            </a:bodyPr>
            <a:lstStyle/>
            <a:p>
              <a:pPr lvl="0" algn="ctr" defTabSz="711200">
                <a:lnSpc>
                  <a:spcPct val="90000"/>
                </a:lnSpc>
                <a:spcBef>
                  <a:spcPct val="0"/>
                </a:spcBef>
                <a:spcAft>
                  <a:spcPct val="35000"/>
                </a:spcAft>
              </a:pPr>
              <a:r>
                <a:rPr lang="en-US" sz="1400" kern="1200" dirty="0" smtClean="0"/>
                <a:t>CPP</a:t>
              </a:r>
              <a:endParaRPr lang="en-US" sz="1400" kern="1200" dirty="0"/>
            </a:p>
          </p:txBody>
        </p:sp>
      </p:grpSp>
      <p:sp>
        <p:nvSpPr>
          <p:cNvPr id="15" name="Rounded Rectangle 9"/>
          <p:cNvSpPr/>
          <p:nvPr/>
        </p:nvSpPr>
        <p:spPr>
          <a:xfrm>
            <a:off x="1679664" y="3980257"/>
            <a:ext cx="3096344" cy="309568"/>
          </a:xfrm>
          <a:prstGeom prst="roundRect">
            <a:avLst>
              <a:gd name="adj" fmla="val 0"/>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spc="-25" dirty="0">
                <a:solidFill>
                  <a:schemeClr val="bg1"/>
                </a:solidFill>
                <a:cs typeface="Constantia"/>
              </a:rPr>
              <a:t>forces</a:t>
            </a:r>
            <a:endParaRPr lang="en-US" dirty="0">
              <a:solidFill>
                <a:schemeClr val="bg1"/>
              </a:solidFill>
            </a:endParaRPr>
          </a:p>
        </p:txBody>
      </p:sp>
      <p:sp>
        <p:nvSpPr>
          <p:cNvPr id="18" name="Rounded Rectangle 7"/>
          <p:cNvSpPr/>
          <p:nvPr/>
        </p:nvSpPr>
        <p:spPr>
          <a:xfrm>
            <a:off x="609442" y="4489215"/>
            <a:ext cx="2522090" cy="98956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spc="-15" dirty="0" smtClean="0">
                <a:solidFill>
                  <a:srgbClr val="FF0000"/>
                </a:solidFill>
                <a:cs typeface="Constantia"/>
              </a:rPr>
              <a:t>Mean </a:t>
            </a:r>
            <a:r>
              <a:rPr lang="en-US" sz="1600" spc="-10" dirty="0">
                <a:solidFill>
                  <a:srgbClr val="FF0000"/>
                </a:solidFill>
                <a:cs typeface="Constantia"/>
              </a:rPr>
              <a:t>arterial </a:t>
            </a:r>
            <a:r>
              <a:rPr lang="en-US" sz="1600" spc="-15" dirty="0">
                <a:solidFill>
                  <a:srgbClr val="FF0000"/>
                </a:solidFill>
                <a:cs typeface="Constantia"/>
              </a:rPr>
              <a:t>pressure(MAP) </a:t>
            </a:r>
            <a:r>
              <a:rPr lang="en-US" sz="1600" spc="-5" dirty="0">
                <a:cs typeface="Constantia"/>
              </a:rPr>
              <a:t>is the </a:t>
            </a:r>
            <a:r>
              <a:rPr lang="en-US" sz="1600" spc="-30" dirty="0" smtClean="0">
                <a:cs typeface="Constantia"/>
              </a:rPr>
              <a:t>force </a:t>
            </a:r>
            <a:r>
              <a:rPr lang="en-US" sz="1600" spc="-305" dirty="0" smtClean="0">
                <a:cs typeface="Constantia"/>
              </a:rPr>
              <a:t> </a:t>
            </a:r>
            <a:r>
              <a:rPr lang="en-US" sz="1600" spc="-5" dirty="0">
                <a:cs typeface="Constantia"/>
              </a:rPr>
              <a:t>that  pushes </a:t>
            </a:r>
            <a:r>
              <a:rPr lang="en-US" sz="1600" spc="-10" dirty="0">
                <a:cs typeface="Constantia"/>
              </a:rPr>
              <a:t>blood </a:t>
            </a:r>
            <a:r>
              <a:rPr lang="en-US" sz="1600" spc="-15" dirty="0">
                <a:cs typeface="Constantia"/>
              </a:rPr>
              <a:t>into </a:t>
            </a:r>
            <a:r>
              <a:rPr lang="en-US" sz="1600" spc="-5" dirty="0" smtClean="0">
                <a:cs typeface="Constantia"/>
              </a:rPr>
              <a:t>the </a:t>
            </a:r>
            <a:r>
              <a:rPr lang="en-US" sz="1600" spc="-235" dirty="0" smtClean="0">
                <a:cs typeface="Constantia"/>
              </a:rPr>
              <a:t> </a:t>
            </a:r>
            <a:r>
              <a:rPr lang="en-US" sz="1600" spc="-15" dirty="0" smtClean="0">
                <a:cs typeface="Constantia"/>
              </a:rPr>
              <a:t>brain.</a:t>
            </a:r>
            <a:endParaRPr lang="en-US" sz="1600" dirty="0">
              <a:cs typeface="Constantia"/>
            </a:endParaRPr>
          </a:p>
        </p:txBody>
      </p:sp>
      <p:sp>
        <p:nvSpPr>
          <p:cNvPr id="20" name="Rounded Rectangle 7"/>
          <p:cNvSpPr/>
          <p:nvPr/>
        </p:nvSpPr>
        <p:spPr>
          <a:xfrm>
            <a:off x="3457583" y="4489215"/>
            <a:ext cx="2522090" cy="98956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spc="-5" dirty="0">
                <a:solidFill>
                  <a:srgbClr val="FF0000"/>
                </a:solidFill>
                <a:cs typeface="Constantia"/>
              </a:rPr>
              <a:t>ICP </a:t>
            </a:r>
            <a:r>
              <a:rPr lang="en-US" sz="1600" spc="-30" dirty="0">
                <a:cs typeface="Constantia"/>
              </a:rPr>
              <a:t>force </a:t>
            </a:r>
            <a:r>
              <a:rPr lang="en-US" sz="1600" spc="-5" dirty="0">
                <a:cs typeface="Constantia"/>
              </a:rPr>
              <a:t>that pushes</a:t>
            </a:r>
            <a:r>
              <a:rPr lang="en-US" sz="1600" spc="-270" dirty="0">
                <a:cs typeface="Constantia"/>
              </a:rPr>
              <a:t> </a:t>
            </a:r>
            <a:r>
              <a:rPr lang="en-US" sz="1600" spc="-5" dirty="0">
                <a:cs typeface="Constantia"/>
              </a:rPr>
              <a:t>out.</a:t>
            </a:r>
            <a:endParaRPr lang="en-US" sz="1600" dirty="0">
              <a:cs typeface="Constantia"/>
            </a:endParaRPr>
          </a:p>
        </p:txBody>
      </p:sp>
      <p:sp>
        <p:nvSpPr>
          <p:cNvPr id="24" name="Rectangle 5"/>
          <p:cNvSpPr/>
          <p:nvPr/>
        </p:nvSpPr>
        <p:spPr>
          <a:xfrm>
            <a:off x="609442" y="5726277"/>
            <a:ext cx="5370232" cy="42986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12700" marR="128905" indent="0" algn="ctr">
              <a:lnSpc>
                <a:spcPts val="3020"/>
              </a:lnSpc>
              <a:spcBef>
                <a:spcPts val="720"/>
              </a:spcBef>
              <a:buClr>
                <a:srgbClr val="0AD0D9"/>
              </a:buClr>
              <a:buSzPct val="94642"/>
              <a:buNone/>
              <a:tabLst>
                <a:tab pos="287020" algn="l"/>
                <a:tab pos="6865620" algn="l"/>
              </a:tabLst>
            </a:pPr>
            <a:r>
              <a:rPr lang="en-US" sz="1600" spc="-25" dirty="0">
                <a:cs typeface="Constantia"/>
              </a:rPr>
              <a:t>CPP </a:t>
            </a:r>
            <a:r>
              <a:rPr lang="en-US" sz="1600" spc="-5" dirty="0">
                <a:cs typeface="Constantia"/>
              </a:rPr>
              <a:t>is </a:t>
            </a:r>
            <a:r>
              <a:rPr lang="en-US" sz="1600" spc="-10" dirty="0">
                <a:cs typeface="Constantia"/>
              </a:rPr>
              <a:t>normally </a:t>
            </a:r>
            <a:r>
              <a:rPr lang="en-US" sz="1600" spc="-15" dirty="0">
                <a:cs typeface="Constantia"/>
              </a:rPr>
              <a:t>between </a:t>
            </a:r>
            <a:r>
              <a:rPr lang="en-US" sz="1600" dirty="0">
                <a:solidFill>
                  <a:schemeClr val="accent4">
                    <a:lumMod val="75000"/>
                  </a:schemeClr>
                </a:solidFill>
                <a:cs typeface="Times New Roman"/>
              </a:rPr>
              <a:t>70 - 90 mmHg</a:t>
            </a:r>
            <a:r>
              <a:rPr lang="en-US" sz="1600" spc="-10" dirty="0">
                <a:solidFill>
                  <a:srgbClr val="FF0000"/>
                </a:solidFill>
                <a:cs typeface="Constantia"/>
              </a:rPr>
              <a:t> </a:t>
            </a:r>
            <a:r>
              <a:rPr lang="en-US" sz="1600" spc="-5" dirty="0">
                <a:cs typeface="Constantia"/>
              </a:rPr>
              <a:t>in an  adult</a:t>
            </a:r>
            <a:r>
              <a:rPr lang="en-US" sz="1600" spc="-125" dirty="0">
                <a:cs typeface="Constantia"/>
              </a:rPr>
              <a:t> </a:t>
            </a:r>
            <a:r>
              <a:rPr lang="en-US" sz="1600" spc="-5" dirty="0">
                <a:cs typeface="Constantia"/>
              </a:rPr>
              <a:t>human</a:t>
            </a:r>
            <a:endParaRPr lang="en-US" sz="1600" dirty="0">
              <a:cs typeface="Constantia"/>
            </a:endParaRPr>
          </a:p>
        </p:txBody>
      </p:sp>
      <p:sp>
        <p:nvSpPr>
          <p:cNvPr id="25" name="TextBox 19"/>
          <p:cNvSpPr txBox="1"/>
          <p:nvPr/>
        </p:nvSpPr>
        <p:spPr>
          <a:xfrm>
            <a:off x="6094431" y="1151262"/>
            <a:ext cx="2621065"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pic>
        <p:nvPicPr>
          <p:cNvPr id="26" name="Picture 2" descr="Cerebral perfusion pressure"/>
          <p:cNvPicPr>
            <a:picLocks noChangeAspect="1" noChangeArrowheads="1"/>
          </p:cNvPicPr>
          <p:nvPr/>
        </p:nvPicPr>
        <p:blipFill>
          <a:blip r:embed="rId2">
            <a:extLst>
              <a:ext uri="{28A0092B-C50C-407E-A947-70E740481C1C}">
                <a14:useLocalDpi xmlns:a14="http://schemas.microsoft.com/office/drawing/2010/main" val="0"/>
              </a:ext>
            </a:extLst>
          </a:blip>
          <a:srcRect l="6622" t="11375" r="10838" b="8203"/>
          <a:stretch>
            <a:fillRect/>
          </a:stretch>
        </p:blipFill>
        <p:spPr bwMode="auto">
          <a:xfrm>
            <a:off x="6191959" y="1556792"/>
            <a:ext cx="5387443" cy="466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p:cNvSpPr txBox="1"/>
          <p:nvPr/>
        </p:nvSpPr>
        <p:spPr>
          <a:xfrm>
            <a:off x="3361102" y="1151262"/>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
        <p:nvSpPr>
          <p:cNvPr id="5" name="TextBox 4"/>
          <p:cNvSpPr txBox="1"/>
          <p:nvPr/>
        </p:nvSpPr>
        <p:spPr>
          <a:xfrm>
            <a:off x="8633752" y="6010458"/>
            <a:ext cx="2945650" cy="338554"/>
          </a:xfrm>
          <a:prstGeom prst="rect">
            <a:avLst/>
          </a:prstGeom>
          <a:noFill/>
        </p:spPr>
        <p:txBody>
          <a:bodyPr wrap="square" rtlCol="0">
            <a:spAutoFit/>
          </a:bodyPr>
          <a:lstStyle/>
          <a:p>
            <a:r>
              <a:rPr lang="en-US" sz="1600" dirty="0" smtClean="0"/>
              <a:t>Pressure </a:t>
            </a:r>
            <a:r>
              <a:rPr lang="en-US" sz="1600" dirty="0" smtClean="0">
                <a:solidFill>
                  <a:schemeClr val="accent4">
                    <a:lumMod val="75000"/>
                  </a:schemeClr>
                </a:solidFill>
              </a:rPr>
              <a:t>&gt; 20 </a:t>
            </a:r>
            <a:r>
              <a:rPr lang="en-US" sz="1600" dirty="0" smtClean="0"/>
              <a:t>mmHg is abnormal </a:t>
            </a:r>
            <a:endParaRPr lang="en-US" sz="1600" dirty="0"/>
          </a:p>
        </p:txBody>
      </p:sp>
    </p:spTree>
    <p:extLst>
      <p:ext uri="{BB962C8B-B14F-4D97-AF65-F5344CB8AC3E}">
        <p14:creationId xmlns:p14="http://schemas.microsoft.com/office/powerpoint/2010/main" val="1922080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9</a:t>
            </a:fld>
            <a:endParaRPr lang="en-US" dirty="0"/>
          </a:p>
        </p:txBody>
      </p:sp>
      <p:sp>
        <p:nvSpPr>
          <p:cNvPr id="4" name="Content Placeholder 3"/>
          <p:cNvSpPr>
            <a:spLocks noGrp="1"/>
          </p:cNvSpPr>
          <p:nvPr>
            <p:ph sz="quarter" idx="1"/>
          </p:nvPr>
        </p:nvSpPr>
        <p:spPr/>
        <p:txBody>
          <a:bodyPr>
            <a:normAutofit/>
          </a:bodyPr>
          <a:lstStyle/>
          <a:p>
            <a:r>
              <a:rPr lang="en-US" altLang="en-US" sz="1800" dirty="0" smtClean="0">
                <a:solidFill>
                  <a:schemeClr val="accent2">
                    <a:lumMod val="75000"/>
                  </a:schemeClr>
                </a:solidFill>
              </a:rPr>
              <a:t>Factors effecting cerebral blood flow:</a:t>
            </a:r>
          </a:p>
          <a:p>
            <a:endParaRPr lang="en-US" sz="1800" dirty="0"/>
          </a:p>
        </p:txBody>
      </p:sp>
      <p:sp>
        <p:nvSpPr>
          <p:cNvPr id="5" name="Title 1"/>
          <p:cNvSpPr>
            <a:spLocks noGrp="1"/>
          </p:cNvSpPr>
          <p:nvPr>
            <p:ph type="title"/>
          </p:nvPr>
        </p:nvSpPr>
        <p:spPr>
          <a:xfrm>
            <a:off x="609460" y="128905"/>
            <a:ext cx="10969943" cy="990600"/>
          </a:xfrm>
        </p:spPr>
        <p:txBody>
          <a:bodyPr>
            <a:normAutofit/>
          </a:bodyPr>
          <a:lstStyle/>
          <a:p>
            <a:r>
              <a:rPr lang="en-US" altLang="en-US" sz="3200" dirty="0" smtClean="0"/>
              <a:t>Regulation of cerebral blood flow</a:t>
            </a:r>
            <a:endParaRPr lang="en-US" sz="3200" dirty="0"/>
          </a:p>
        </p:txBody>
      </p:sp>
      <p:sp>
        <p:nvSpPr>
          <p:cNvPr id="6" name="TextBox 8"/>
          <p:cNvSpPr txBox="1"/>
          <p:nvPr/>
        </p:nvSpPr>
        <p:spPr>
          <a:xfrm>
            <a:off x="9550796" y="0"/>
            <a:ext cx="2638029"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pic>
        <p:nvPicPr>
          <p:cNvPr id="7" name="Picture 6"/>
          <p:cNvPicPr>
            <a:picLocks noChangeAspect="1"/>
          </p:cNvPicPr>
          <p:nvPr/>
        </p:nvPicPr>
        <p:blipFill rotWithShape="1">
          <a:blip r:embed="rId2"/>
          <a:srcRect b="2751"/>
          <a:stretch/>
        </p:blipFill>
        <p:spPr>
          <a:xfrm>
            <a:off x="609460" y="1844824"/>
            <a:ext cx="10969943" cy="3960440"/>
          </a:xfrm>
          <a:prstGeom prst="rect">
            <a:avLst/>
          </a:prstGeom>
        </p:spPr>
      </p:pic>
    </p:spTree>
    <p:extLst>
      <p:ext uri="{BB962C8B-B14F-4D97-AF65-F5344CB8AC3E}">
        <p14:creationId xmlns:p14="http://schemas.microsoft.com/office/powerpoint/2010/main" val="25605093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4055</TotalTime>
  <Words>3480</Words>
  <Application>Microsoft Macintosh PowerPoint</Application>
  <PresentationFormat>Custom</PresentationFormat>
  <Paragraphs>445</Paragraphs>
  <Slides>32</Slides>
  <Notes>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Agency FB</vt:lpstr>
      <vt:lpstr>Arial</vt:lpstr>
      <vt:lpstr>Arial Black</vt:lpstr>
      <vt:lpstr>ArialMT</vt:lpstr>
      <vt:lpstr>Bookman Old Style</vt:lpstr>
      <vt:lpstr>Calibri</vt:lpstr>
      <vt:lpstr>Constantia</vt:lpstr>
      <vt:lpstr>Georgia</vt:lpstr>
      <vt:lpstr>Gill Sans MT</vt:lpstr>
      <vt:lpstr>Times New Roman</vt:lpstr>
      <vt:lpstr>Wingdings</vt:lpstr>
      <vt:lpstr>Wingdings 3</vt:lpstr>
      <vt:lpstr>Origin</vt:lpstr>
      <vt:lpstr>PowerPoint Presentation</vt:lpstr>
      <vt:lpstr>PowerPoint Presentation</vt:lpstr>
      <vt:lpstr>Cerebral circulation</vt:lpstr>
      <vt:lpstr>Cont.</vt:lpstr>
      <vt:lpstr>Innervation</vt:lpstr>
      <vt:lpstr>Cerebral circulation and blood flow </vt:lpstr>
      <vt:lpstr>Cerebral blood flow</vt:lpstr>
      <vt:lpstr>cerebral perfusion pressure(CPP)</vt:lpstr>
      <vt:lpstr>Regulation of cerebral blood flow</vt:lpstr>
      <vt:lpstr>Regulation of cerebral blood flow</vt:lpstr>
      <vt:lpstr>Cont.</vt:lpstr>
      <vt:lpstr>Cont.</vt:lpstr>
      <vt:lpstr>Cont.</vt:lpstr>
      <vt:lpstr>Cont.</vt:lpstr>
      <vt:lpstr>Cont.</vt:lpstr>
      <vt:lpstr>Cont.</vt:lpstr>
      <vt:lpstr>Regulation of cerebral blood flow</vt:lpstr>
      <vt:lpstr>Cont.</vt:lpstr>
      <vt:lpstr>Cont. Autoregulation</vt:lpstr>
      <vt:lpstr>Role of the sympathetic nervous system in  controlling cerebral blood flow </vt:lpstr>
      <vt:lpstr>Cerebral blood flow</vt:lpstr>
      <vt:lpstr>Stroke </vt:lpstr>
      <vt:lpstr>Cont.</vt:lpstr>
      <vt:lpstr>Types of stroke</vt:lpstr>
      <vt:lpstr>Infarction</vt:lpstr>
      <vt:lpstr>Cerebrospinal fluid</vt:lpstr>
      <vt:lpstr>Cerebral microcirculation</vt:lpstr>
      <vt:lpstr>Composition of the CSF</vt:lpstr>
      <vt:lpstr>Blood brain barrier BBB</vt:lpstr>
      <vt:lpstr>Factors disturb the autoregulation</vt:lpstr>
      <vt:lpstr>Doctors’ notes</vt:lpstr>
      <vt:lpstr>Thank you! </vt:lpstr>
    </vt:vector>
  </TitlesOfParts>
  <Company>Hewlett-Packard</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Levels of Organisation</dc:title>
  <dc:creator>Lelo HM</dc:creator>
  <cp:lastModifiedBy>شوق</cp:lastModifiedBy>
  <cp:revision>1025</cp:revision>
  <dcterms:created xsi:type="dcterms:W3CDTF">2016-09-07T16:15:34Z</dcterms:created>
  <dcterms:modified xsi:type="dcterms:W3CDTF">2017-10-27T21:12:00Z</dcterms:modified>
</cp:coreProperties>
</file>