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4"/>
  </p:notesMasterIdLst>
  <p:sldIdLst>
    <p:sldId id="482" r:id="rId2"/>
    <p:sldId id="454" r:id="rId3"/>
    <p:sldId id="484" r:id="rId4"/>
    <p:sldId id="499" r:id="rId5"/>
    <p:sldId id="501" r:id="rId6"/>
    <p:sldId id="504" r:id="rId7"/>
    <p:sldId id="505" r:id="rId8"/>
    <p:sldId id="507" r:id="rId9"/>
    <p:sldId id="517" r:id="rId10"/>
    <p:sldId id="508" r:id="rId11"/>
    <p:sldId id="463" r:id="rId12"/>
    <p:sldId id="485" r:id="rId13"/>
    <p:sldId id="475" r:id="rId14"/>
    <p:sldId id="510" r:id="rId15"/>
    <p:sldId id="487" r:id="rId16"/>
    <p:sldId id="488" r:id="rId17"/>
    <p:sldId id="511" r:id="rId18"/>
    <p:sldId id="512" r:id="rId19"/>
    <p:sldId id="513" r:id="rId20"/>
    <p:sldId id="514" r:id="rId21"/>
    <p:sldId id="515" r:id="rId22"/>
    <p:sldId id="516" r:id="rId23"/>
    <p:sldId id="518" r:id="rId24"/>
    <p:sldId id="492" r:id="rId25"/>
    <p:sldId id="519" r:id="rId26"/>
    <p:sldId id="524" r:id="rId27"/>
    <p:sldId id="523" r:id="rId28"/>
    <p:sldId id="525" r:id="rId29"/>
    <p:sldId id="526" r:id="rId30"/>
    <p:sldId id="522" r:id="rId31"/>
    <p:sldId id="521" r:id="rId32"/>
    <p:sldId id="483" r:id="rId33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FE8"/>
    <a:srgbClr val="E4CBE7"/>
    <a:srgbClr val="A954AB"/>
    <a:srgbClr val="D8B3DC"/>
    <a:srgbClr val="CCFFFF"/>
    <a:srgbClr val="933B95"/>
    <a:srgbClr val="993300"/>
    <a:srgbClr val="990000"/>
    <a:srgbClr val="D6EAF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5231"/>
  </p:normalViewPr>
  <p:slideViewPr>
    <p:cSldViewPr>
      <p:cViewPr varScale="1">
        <p:scale>
          <a:sx n="93" d="100"/>
          <a:sy n="93" d="100"/>
        </p:scale>
        <p:origin x="1128" y="200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Relationship Id="rId3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10/26/17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3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10/26/17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hyperlink" Target="https://docs.google.com/forms/d/1u1JBrQF2OHrdd-GO9svz5ydywmjOUc5AXtFmphInV9c/prefill" TargetMode="External"/><Relationship Id="rId1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physiology436@gmail.com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twitter.com/Physiology436" TargetMode="External"/><Relationship Id="rId6" Type="http://schemas.openxmlformats.org/officeDocument/2006/relationships/image" Target="../media/image25.png"/><Relationship Id="rId7" Type="http://schemas.openxmlformats.org/officeDocument/2006/relationships/hyperlink" Target="https://drive.google.com/open?id=10DChL7-FX9meMaPu55vRBHSA5K39eDojw_yy2mMXzRE" TargetMode="External"/><Relationship Id="rId8" Type="http://schemas.openxmlformats.org/officeDocument/2006/relationships/image" Target="../media/image26.png"/><Relationship Id="rId9" Type="http://schemas.openxmlformats.org/officeDocument/2006/relationships/hyperlink" Target="https://drive.google.com/open?id=0B-7mWPKMvk76Z2traHhac3F1dFU" TargetMode="External"/><Relationship Id="rId10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sa/url?sa=i&amp;rct=j&amp;q=&amp;esrc=s&amp;source=images&amp;cd=&amp;cad=rja&amp;uact=8&amp;ved=0ahUKEwiO6azzrd3PAhWKvBoKHVrQDPoQjRwIBw&amp;url=http://www.phon.ox.ac.uk/jcoleman/phonation.htm&amp;psig=AFQjCNHrARsfrPOLpFeufbcxmGzOpeSlGA&amp;ust=1476639751670667" TargetMode="Externa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497956"/>
            <a:ext cx="1940248" cy="1268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Rectangle 14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6" name="Rectangle 15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8" name="مربع نص 1"/>
          <p:cNvSpPr txBox="1"/>
          <p:nvPr/>
        </p:nvSpPr>
        <p:spPr>
          <a:xfrm>
            <a:off x="618115" y="4996573"/>
            <a:ext cx="252396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sz="1200" b="1" dirty="0" smtClean="0"/>
              <a:t>xt.</a:t>
            </a:r>
            <a:endParaRPr lang="en-US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Important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C76B9B"/>
                </a:solidFill>
              </a:rPr>
              <a:t>Formulas</a:t>
            </a:r>
            <a:endParaRPr lang="en-US" sz="1200" b="1" dirty="0" smtClean="0">
              <a:solidFill>
                <a:srgbClr val="DDE9EC">
                  <a:lumMod val="50000"/>
                </a:srgb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ADA7A">
                    <a:lumMod val="75000"/>
                  </a:srgbClr>
                </a:solidFill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B050"/>
                </a:solidFill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Extra notes and explanation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72" y="1028223"/>
            <a:ext cx="6358679" cy="4785775"/>
          </a:xfrm>
          <a:prstGeom prst="rect">
            <a:avLst/>
          </a:prstGeom>
          <a:ln>
            <a:noFill/>
          </a:ln>
        </p:spPr>
      </p:pic>
      <p:sp>
        <p:nvSpPr>
          <p:cNvPr id="20" name="Flowchart: Process 19"/>
          <p:cNvSpPr/>
          <p:nvPr/>
        </p:nvSpPr>
        <p:spPr>
          <a:xfrm>
            <a:off x="9268854" y="5074721"/>
            <a:ext cx="779513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Lecture No.2</a:t>
            </a:r>
            <a:r>
              <a:rPr lang="ar-SA" sz="12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مربع نص 1"/>
          <p:cNvSpPr txBox="1"/>
          <p:nvPr/>
        </p:nvSpPr>
        <p:spPr>
          <a:xfrm>
            <a:off x="9268854" y="5673682"/>
            <a:ext cx="22983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4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حسبنا الله، سيؤتينا الله من فضله، إنا إلى ربنا راغبون»</a:t>
            </a:r>
            <a:endParaRPr lang="en-US" sz="1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5" y="2016302"/>
            <a:ext cx="1660276" cy="144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Communications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solidFill>
                <a:srgbClr val="000000"/>
              </a:solidFill>
            </a:endParaRP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4834292" y="1298523"/>
            <a:ext cx="2520280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communications</a:t>
            </a: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6094413" y="1802579"/>
            <a:ext cx="19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4413" y="2018603"/>
            <a:ext cx="37444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4013" y="2018603"/>
            <a:ext cx="37444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94013" y="20186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838829" y="20186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01687" y="2387224"/>
            <a:ext cx="278465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Sensory communication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46503" y="2387224"/>
            <a:ext cx="278465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Motor communications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86339" y="2891280"/>
            <a:ext cx="0" cy="15757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57583" y="3530932"/>
            <a:ext cx="428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57583" y="4467036"/>
            <a:ext cx="428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01687" y="3238691"/>
            <a:ext cx="2355896" cy="584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>
              <a:defRPr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Auditory communication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1686" y="4170584"/>
            <a:ext cx="2355896" cy="584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Visual communication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231155" y="2891280"/>
            <a:ext cx="0" cy="15757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0802399" y="3530932"/>
            <a:ext cx="428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0802399" y="4467036"/>
            <a:ext cx="428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446503" y="3238691"/>
            <a:ext cx="2355896" cy="584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Taking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46502" y="4170584"/>
            <a:ext cx="2355896" cy="5844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609461" y="4960258"/>
            <a:ext cx="3036680" cy="423704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sz="1800" smtClean="0">
                <a:solidFill>
                  <a:schemeClr val="accent2">
                    <a:lumMod val="75000"/>
                  </a:schemeClr>
                </a:solidFill>
              </a:rPr>
              <a:t>Steps of communications:</a:t>
            </a:r>
          </a:p>
          <a:p>
            <a:pPr lvl="1" defTabSz="914400"/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1101685" y="5441171"/>
            <a:ext cx="2784653" cy="58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</a:rPr>
              <a:t>Collection of sensory input</a:t>
            </a:r>
            <a:endParaRPr lang="en-US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48217" y="5441171"/>
            <a:ext cx="2784653" cy="58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</a:rPr>
              <a:t>Integration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Hearing and articulation </a:t>
            </a:r>
            <a:r>
              <a:rPr lang="en-US" altLang="en-US" sz="1400" dirty="0" smtClean="0">
                <a:solidFill>
                  <a:schemeClr val="tx1"/>
                </a:solidFill>
              </a:rPr>
              <a:t>mechanism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94750" y="5441171"/>
            <a:ext cx="2784653" cy="58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>
                <a:solidFill>
                  <a:schemeClr val="accent2">
                    <a:lumMod val="75000"/>
                  </a:schemeClr>
                </a:solidFill>
              </a:rPr>
              <a:t> Motor execution </a:t>
            </a:r>
            <a:endParaRPr lang="en-US" alt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6" idx="3"/>
            <a:endCxn id="26" idx="1"/>
          </p:cNvCxnSpPr>
          <p:nvPr/>
        </p:nvCxnSpPr>
        <p:spPr>
          <a:xfrm>
            <a:off x="3886338" y="5731230"/>
            <a:ext cx="1061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11667" y="5651957"/>
            <a:ext cx="10449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1400" dirty="0"/>
              <a:t>Auditory and visual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732870" y="5731296"/>
            <a:ext cx="1061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42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Main sensory areas of the cortex</a:t>
            </a:r>
            <a:endParaRPr lang="ar-S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9672" y="2165499"/>
            <a:ext cx="6493064" cy="3168352"/>
            <a:chOff x="477788" y="1988840"/>
            <a:chExt cx="6624736" cy="3168352"/>
          </a:xfrm>
        </p:grpSpPr>
        <p:sp>
          <p:nvSpPr>
            <p:cNvPr id="5" name="Rectangle 4"/>
            <p:cNvSpPr/>
            <p:nvPr/>
          </p:nvSpPr>
          <p:spPr>
            <a:xfrm>
              <a:off x="477788" y="1988840"/>
              <a:ext cx="6624736" cy="31683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sp>
        <p:sp>
          <p:nvSpPr>
            <p:cNvPr id="7" name="Freeform 6"/>
            <p:cNvSpPr/>
            <p:nvPr/>
          </p:nvSpPr>
          <p:spPr>
            <a:xfrm>
              <a:off x="3533911" y="2609084"/>
              <a:ext cx="478288" cy="91440"/>
            </a:xfrm>
            <a:custGeom>
              <a:avLst/>
              <a:gdLst>
                <a:gd name="connsiteX0" fmla="*/ 0 w 478288"/>
                <a:gd name="connsiteY0" fmla="*/ 45720 h 91440"/>
                <a:gd name="connsiteX1" fmla="*/ 478288 w 47828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288" h="91440">
                  <a:moveTo>
                    <a:pt x="0" y="45720"/>
                  </a:moveTo>
                  <a:lnTo>
                    <a:pt x="478288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22" tIns="43175" rIns="239122" bIns="4317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23153" y="1991036"/>
              <a:ext cx="2212558" cy="1327534"/>
            </a:xfrm>
            <a:custGeom>
              <a:avLst/>
              <a:gdLst>
                <a:gd name="connsiteX0" fmla="*/ 0 w 2212558"/>
                <a:gd name="connsiteY0" fmla="*/ 0 h 1327534"/>
                <a:gd name="connsiteX1" fmla="*/ 2212558 w 2212558"/>
                <a:gd name="connsiteY1" fmla="*/ 0 h 1327534"/>
                <a:gd name="connsiteX2" fmla="*/ 2212558 w 2212558"/>
                <a:gd name="connsiteY2" fmla="*/ 1327534 h 1327534"/>
                <a:gd name="connsiteX3" fmla="*/ 0 w 2212558"/>
                <a:gd name="connsiteY3" fmla="*/ 1327534 h 1327534"/>
                <a:gd name="connsiteX4" fmla="*/ 0 w 2212558"/>
                <a:gd name="connsiteY4" fmla="*/ 0 h 132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558" h="1327534">
                  <a:moveTo>
                    <a:pt x="0" y="0"/>
                  </a:moveTo>
                  <a:lnTo>
                    <a:pt x="2212558" y="0"/>
                  </a:lnTo>
                  <a:lnTo>
                    <a:pt x="2212558" y="1327534"/>
                  </a:lnTo>
                  <a:lnTo>
                    <a:pt x="0" y="13275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smtClean="0">
                  <a:latin typeface="+mn-lt"/>
                </a:rPr>
                <a:t>The somatic sensory area is located in the </a:t>
              </a:r>
              <a:r>
                <a:rPr lang="en-US" sz="1600" b="0" u="sng" kern="1200" smtClean="0">
                  <a:latin typeface="+mn-lt"/>
                </a:rPr>
                <a:t>parietal lobe</a:t>
              </a:r>
              <a:r>
                <a:rPr lang="en-US" sz="1600" b="0" kern="1200" smtClean="0">
                  <a:latin typeface="+mn-lt"/>
                </a:rPr>
                <a:t> posterior to the central sulcus.</a:t>
              </a:r>
              <a:endParaRPr lang="en-US" sz="16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29432" y="3316771"/>
              <a:ext cx="2721446" cy="478288"/>
            </a:xfrm>
            <a:custGeom>
              <a:avLst/>
              <a:gdLst>
                <a:gd name="connsiteX0" fmla="*/ 2721446 w 2721446"/>
                <a:gd name="connsiteY0" fmla="*/ 0 h 478288"/>
                <a:gd name="connsiteX1" fmla="*/ 2721446 w 2721446"/>
                <a:gd name="connsiteY1" fmla="*/ 256244 h 478288"/>
                <a:gd name="connsiteX2" fmla="*/ 0 w 2721446"/>
                <a:gd name="connsiteY2" fmla="*/ 256244 h 478288"/>
                <a:gd name="connsiteX3" fmla="*/ 0 w 2721446"/>
                <a:gd name="connsiteY3" fmla="*/ 478288 h 47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1446" h="478288">
                  <a:moveTo>
                    <a:pt x="2721446" y="0"/>
                  </a:moveTo>
                  <a:lnTo>
                    <a:pt x="2721446" y="256244"/>
                  </a:lnTo>
                  <a:lnTo>
                    <a:pt x="0" y="256244"/>
                  </a:lnTo>
                  <a:lnTo>
                    <a:pt x="0" y="478288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4208" tIns="236600" rIns="1304208" bIns="23660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44600" y="1991036"/>
              <a:ext cx="2212558" cy="1327534"/>
            </a:xfrm>
            <a:custGeom>
              <a:avLst/>
              <a:gdLst>
                <a:gd name="connsiteX0" fmla="*/ 0 w 2212558"/>
                <a:gd name="connsiteY0" fmla="*/ 0 h 1327534"/>
                <a:gd name="connsiteX1" fmla="*/ 2212558 w 2212558"/>
                <a:gd name="connsiteY1" fmla="*/ 0 h 1327534"/>
                <a:gd name="connsiteX2" fmla="*/ 2212558 w 2212558"/>
                <a:gd name="connsiteY2" fmla="*/ 1327534 h 1327534"/>
                <a:gd name="connsiteX3" fmla="*/ 0 w 2212558"/>
                <a:gd name="connsiteY3" fmla="*/ 1327534 h 1327534"/>
                <a:gd name="connsiteX4" fmla="*/ 0 w 2212558"/>
                <a:gd name="connsiteY4" fmla="*/ 0 h 132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558" h="1327534">
                  <a:moveTo>
                    <a:pt x="0" y="0"/>
                  </a:moveTo>
                  <a:lnTo>
                    <a:pt x="2212558" y="0"/>
                  </a:lnTo>
                  <a:lnTo>
                    <a:pt x="2212558" y="1327534"/>
                  </a:lnTo>
                  <a:lnTo>
                    <a:pt x="0" y="13275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smtClean="0">
                  <a:latin typeface="+mn-lt"/>
                </a:rPr>
                <a:t>Visual sensations are received in the visual area in the posterior lobe.</a:t>
              </a:r>
              <a:endParaRPr lang="en-US" sz="16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533911" y="4445507"/>
              <a:ext cx="478288" cy="91440"/>
            </a:xfrm>
            <a:custGeom>
              <a:avLst/>
              <a:gdLst>
                <a:gd name="connsiteX0" fmla="*/ 0 w 478288"/>
                <a:gd name="connsiteY0" fmla="*/ 45720 h 91440"/>
                <a:gd name="connsiteX1" fmla="*/ 478288 w 47828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288" h="91440">
                  <a:moveTo>
                    <a:pt x="0" y="45720"/>
                  </a:moveTo>
                  <a:lnTo>
                    <a:pt x="478288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122" tIns="43176" rIns="239122" bIns="4317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23153" y="3827460"/>
              <a:ext cx="2212558" cy="1327534"/>
            </a:xfrm>
            <a:custGeom>
              <a:avLst/>
              <a:gdLst>
                <a:gd name="connsiteX0" fmla="*/ 0 w 2212558"/>
                <a:gd name="connsiteY0" fmla="*/ 0 h 1327534"/>
                <a:gd name="connsiteX1" fmla="*/ 2212558 w 2212558"/>
                <a:gd name="connsiteY1" fmla="*/ 0 h 1327534"/>
                <a:gd name="connsiteX2" fmla="*/ 2212558 w 2212558"/>
                <a:gd name="connsiteY2" fmla="*/ 1327534 h 1327534"/>
                <a:gd name="connsiteX3" fmla="*/ 0 w 2212558"/>
                <a:gd name="connsiteY3" fmla="*/ 1327534 h 1327534"/>
                <a:gd name="connsiteX4" fmla="*/ 0 w 2212558"/>
                <a:gd name="connsiteY4" fmla="*/ 0 h 132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558" h="1327534">
                  <a:moveTo>
                    <a:pt x="0" y="0"/>
                  </a:moveTo>
                  <a:lnTo>
                    <a:pt x="2212558" y="0"/>
                  </a:lnTo>
                  <a:lnTo>
                    <a:pt x="2212558" y="1327534"/>
                  </a:lnTo>
                  <a:lnTo>
                    <a:pt x="0" y="13275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smtClean="0">
                  <a:latin typeface="+mn-lt"/>
                </a:rPr>
                <a:t>Auditory sensations are received in the temporal lobe close to the lateral sulcus.</a:t>
              </a:r>
              <a:endParaRPr lang="en-US" sz="1600" b="1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044600" y="3827460"/>
              <a:ext cx="2212558" cy="1327534"/>
            </a:xfrm>
            <a:custGeom>
              <a:avLst/>
              <a:gdLst>
                <a:gd name="connsiteX0" fmla="*/ 0 w 2212558"/>
                <a:gd name="connsiteY0" fmla="*/ 0 h 1327534"/>
                <a:gd name="connsiteX1" fmla="*/ 2212558 w 2212558"/>
                <a:gd name="connsiteY1" fmla="*/ 0 h 1327534"/>
                <a:gd name="connsiteX2" fmla="*/ 2212558 w 2212558"/>
                <a:gd name="connsiteY2" fmla="*/ 1327534 h 1327534"/>
                <a:gd name="connsiteX3" fmla="*/ 0 w 2212558"/>
                <a:gd name="connsiteY3" fmla="*/ 1327534 h 1327534"/>
                <a:gd name="connsiteX4" fmla="*/ 0 w 2212558"/>
                <a:gd name="connsiteY4" fmla="*/ 0 h 132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558" h="1327534">
                  <a:moveTo>
                    <a:pt x="0" y="0"/>
                  </a:moveTo>
                  <a:lnTo>
                    <a:pt x="2212558" y="0"/>
                  </a:lnTo>
                  <a:lnTo>
                    <a:pt x="2212558" y="1327534"/>
                  </a:lnTo>
                  <a:lnTo>
                    <a:pt x="0" y="13275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smtClean="0">
                  <a:latin typeface="+mn-lt"/>
                </a:rPr>
                <a:t>Olfactory sensations are received deep inside the  temporal lobe.</a:t>
              </a:r>
              <a:endParaRPr lang="en-US" sz="1600" b="1" kern="1200" dirty="0"/>
            </a:p>
          </p:txBody>
        </p:sp>
      </p:grpSp>
      <p:pic>
        <p:nvPicPr>
          <p:cNvPr id="9" name="Picture 7" descr="File05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0" t="27228" r="21458" b="30487"/>
          <a:stretch>
            <a:fillRect/>
          </a:stretch>
        </p:blipFill>
        <p:spPr bwMode="auto">
          <a:xfrm>
            <a:off x="6772736" y="1745853"/>
            <a:ext cx="4806668" cy="429971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38828" y="0"/>
            <a:ext cx="2349997" cy="404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Extra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Brain areas concerned with language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5820" y="6356350"/>
            <a:ext cx="2640913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Wernick’s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area: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understanding (comprehension) of speech.</a:t>
            </a:r>
            <a:endParaRPr lang="en-US" sz="1800" dirty="0" smtClean="0"/>
          </a:p>
          <a:p>
            <a:pPr>
              <a:lnSpc>
                <a:spcPct val="200000"/>
              </a:lnSpc>
              <a:defRPr/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Broca’a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area: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motor area of speech , production of words.</a:t>
            </a:r>
            <a:endParaRPr lang="en-US" sz="1800" dirty="0" smtClean="0"/>
          </a:p>
          <a:p>
            <a:pPr>
              <a:lnSpc>
                <a:spcPct val="200000"/>
              </a:lnSpc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Speech articulation area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in insula.</a:t>
            </a:r>
          </a:p>
          <a:p>
            <a:pPr>
              <a:lnSpc>
                <a:spcPct val="200000"/>
              </a:lnSpc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Motor cortex: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controls muscles of speech production.</a:t>
            </a:r>
            <a:endParaRPr lang="en-US" sz="1800" dirty="0" smtClean="0"/>
          </a:p>
          <a:p>
            <a:pPr>
              <a:lnSpc>
                <a:spcPct val="200000"/>
              </a:lnSpc>
              <a:defRPr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Angular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gyrus.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Assoc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 Areas </a:t>
            </a:r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</a:rPr>
              <a:t>(only in male).</a:t>
            </a:r>
          </a:p>
          <a:p>
            <a:pPr>
              <a:lnSpc>
                <a:spcPct val="200000"/>
              </a:lnSpc>
              <a:defRPr/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Arcuate </a:t>
            </a:r>
            <a:r>
              <a:rPr lang="en-GB" sz="1800" dirty="0" err="1" smtClean="0">
                <a:solidFill>
                  <a:schemeClr val="accent2">
                    <a:lumMod val="75000"/>
                  </a:schemeClr>
                </a:solidFill>
              </a:rPr>
              <a:t>fasiculus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(only in female).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64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/>
              <a:t>Wernick’s</a:t>
            </a:r>
            <a:r>
              <a:rPr lang="en-US" sz="3200" dirty="0" smtClean="0"/>
              <a:t> area</a:t>
            </a:r>
            <a:endParaRPr lang="en-US" sz="3200" dirty="0"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90314"/>
              </p:ext>
            </p:extLst>
          </p:nvPr>
        </p:nvGraphicFramePr>
        <p:xfrm>
          <a:off x="1017867" y="1282041"/>
          <a:ext cx="10153128" cy="484949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76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6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</a:rPr>
                        <a:t>Wernick’s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 area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63249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800" b="0" dirty="0" smtClean="0"/>
                        <a:t>At the posterior end of the superior temporal gyrus.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في كل منطقة يصير فيها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lesion </a:t>
                      </a:r>
                      <a:r>
                        <a:rPr kumimoji="0" lang="ar-SA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يصير</a:t>
                      </a:r>
                      <a:r>
                        <a:rPr lang="ar-SA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عندنا 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disorder </a:t>
                      </a:r>
                      <a:r>
                        <a:rPr lang="ar-SA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مختلف.</a:t>
                      </a:r>
                      <a:endParaRPr lang="en-US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altLang="en-US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800" b="0" dirty="0" smtClean="0"/>
                        <a:t>Closely </a:t>
                      </a:r>
                      <a:r>
                        <a:rPr lang="en-GB" altLang="en-US" sz="1800" b="0" dirty="0"/>
                        <a:t>associated with 1 &amp; 2 auditory areas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800" b="0" dirty="0"/>
                        <a:t>Responsible about comprehension of auditory &amp; visual information, then project it to </a:t>
                      </a:r>
                      <a:r>
                        <a:rPr lang="en-GB" altLang="en-US" sz="1800" b="0" dirty="0" err="1"/>
                        <a:t>Broca`s</a:t>
                      </a:r>
                      <a:r>
                        <a:rPr lang="en-GB" altLang="en-US" sz="1800" b="0" dirty="0"/>
                        <a:t> area via </a:t>
                      </a:r>
                      <a:r>
                        <a:rPr lang="en-GB" altLang="en-US" sz="1800" b="0" dirty="0" err="1"/>
                        <a:t>arcuat</a:t>
                      </a:r>
                      <a:r>
                        <a:rPr lang="en-GB" altLang="en-US" sz="1800" b="0" dirty="0"/>
                        <a:t> </a:t>
                      </a:r>
                      <a:r>
                        <a:rPr lang="en-GB" altLang="en-US" sz="1800" b="0" dirty="0" err="1"/>
                        <a:t>fasiculus</a:t>
                      </a:r>
                      <a:r>
                        <a:rPr lang="en-GB" altLang="en-US" sz="1800" b="0" dirty="0" smtClean="0"/>
                        <a:t>.</a:t>
                      </a:r>
                      <a:endParaRPr lang="en-GB" altLang="en-US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altLang="en-US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800" b="0" dirty="0" smtClean="0"/>
                        <a:t>Interpretations </a:t>
                      </a:r>
                      <a:r>
                        <a:rPr lang="en-GB" altLang="en-US" sz="1800" b="0" dirty="0"/>
                        <a:t>of sensory experience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800" b="0" dirty="0"/>
                        <a:t>Formation of thought in response to sensory </a:t>
                      </a:r>
                      <a:r>
                        <a:rPr lang="en-GB" altLang="en-US" sz="1800" b="0" dirty="0" smtClean="0"/>
                        <a:t>experience</a:t>
                      </a:r>
                      <a:r>
                        <a:rPr lang="en-US" altLang="en-US" sz="1800" b="0" dirty="0" smtClean="0"/>
                        <a:t>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ar-SA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المنطقة مرتبطة بالسمع والفهم – اختيار الكلمات وترتيبها – التخطيط واختيار الردود</a:t>
                      </a:r>
                      <a:r>
                        <a:rPr kumimoji="0" lang="en-US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altLang="en-US" sz="18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en-US" sz="1800" b="0" dirty="0" smtClean="0"/>
                        <a:t>Choice </a:t>
                      </a:r>
                      <a:r>
                        <a:rPr lang="en-GB" altLang="en-US" sz="1800" b="0" dirty="0"/>
                        <a:t>of words to express thoughts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55497" y="14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5820" y="6356350"/>
            <a:ext cx="2640913" cy="365760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Broca's</a:t>
            </a:r>
            <a:r>
              <a:rPr lang="en-US" sz="3200" dirty="0" smtClean="0"/>
              <a:t> area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5306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/>
              <a:t>At the lower end of premotor </a:t>
            </a:r>
            <a:r>
              <a:rPr lang="en-US" altLang="en-US" sz="1800" dirty="0" smtClean="0"/>
              <a:t>area.</a:t>
            </a:r>
            <a:endParaRPr lang="en-US" altLang="en-US" sz="1800" dirty="0"/>
          </a:p>
          <a:p>
            <a:pPr>
              <a:lnSpc>
                <a:spcPct val="150000"/>
              </a:lnSpc>
            </a:pPr>
            <a:r>
              <a:rPr lang="en-US" altLang="en-US" sz="1800" dirty="0"/>
              <a:t>Process information received from W. Area into detailed &amp; </a:t>
            </a:r>
            <a:r>
              <a:rPr lang="en-US" altLang="en-US" sz="1800" dirty="0" err="1"/>
              <a:t>co-ordinated</a:t>
            </a:r>
            <a:r>
              <a:rPr lang="en-US" altLang="en-US" sz="1800" dirty="0"/>
              <a:t> pattern for </a:t>
            </a:r>
            <a:r>
              <a:rPr lang="en-US" altLang="en-US" sz="1800" dirty="0" smtClean="0"/>
              <a:t>vocalization.</a:t>
            </a:r>
            <a:endParaRPr lang="en-US" altLang="en-US" sz="1800" dirty="0"/>
          </a:p>
          <a:p>
            <a:pPr>
              <a:lnSpc>
                <a:spcPct val="150000"/>
              </a:lnSpc>
            </a:pPr>
            <a:r>
              <a:rPr lang="en-US" altLang="en-US" sz="1800" dirty="0"/>
              <a:t>Then project it to motor cortex to initiate the appropriate movement of the lips &amp; larynx to produces </a:t>
            </a:r>
            <a:r>
              <a:rPr lang="en-US" altLang="en-US" sz="1800" dirty="0" smtClean="0"/>
              <a:t>speech.</a:t>
            </a:r>
            <a:endParaRPr lang="en-US" alt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In adult who learn second language during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adulthood</a:t>
            </a:r>
            <a:r>
              <a:rPr lang="en-US" sz="1800" dirty="0"/>
              <a:t>. The MRI shows portion of </a:t>
            </a:r>
            <a:r>
              <a:rPr lang="en-US" sz="1800" dirty="0" err="1"/>
              <a:t>Broca`s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area </a:t>
            </a:r>
            <a:r>
              <a:rPr lang="en-US" sz="1800" dirty="0"/>
              <a:t>concerned with it is adjacent to but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separate </a:t>
            </a:r>
            <a:r>
              <a:rPr lang="en-US" sz="1800" dirty="0"/>
              <a:t>from area concerned with the native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language.</a:t>
            </a:r>
          </a:p>
          <a:p>
            <a:pPr marL="0" indent="0" algn="l" rtl="1">
              <a:lnSpc>
                <a:spcPct val="150000"/>
              </a:lnSpc>
              <a:buNone/>
            </a:pPr>
            <a:r>
              <a:rPr lang="ar-SA" sz="1800" dirty="0">
                <a:solidFill>
                  <a:schemeClr val="bg1">
                    <a:lumMod val="50000"/>
                  </a:schemeClr>
                </a:solidFill>
              </a:rPr>
              <a:t>تتكون عندهم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broca’s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area</a:t>
            </a:r>
            <a:r>
              <a:rPr lang="ar-SA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800" dirty="0">
                <a:solidFill>
                  <a:schemeClr val="bg1">
                    <a:lumMod val="50000"/>
                  </a:schemeClr>
                </a:solidFill>
              </a:rPr>
              <a:t>صغيرة في الدماغ «منطقة </a:t>
            </a:r>
            <a:r>
              <a:rPr lang="ar-SA" sz="1800" dirty="0" smtClean="0">
                <a:solidFill>
                  <a:schemeClr val="bg1">
                    <a:lumMod val="50000"/>
                  </a:schemeClr>
                </a:solidFill>
              </a:rPr>
              <a:t>مرتفعة»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smtClean="0"/>
              <a:t>But </a:t>
            </a:r>
            <a:r>
              <a:rPr lang="en-US" sz="1800" dirty="0"/>
              <a:t>in children who learn second language early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/>
              <a:t>     in </a:t>
            </a:r>
            <a:r>
              <a:rPr lang="en-US" sz="1800" dirty="0"/>
              <a:t>life there is only single area involved for both </a:t>
            </a:r>
            <a:endParaRPr lang="en-US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/>
              <a:t>languages, </a:t>
            </a:r>
            <a:r>
              <a:rPr lang="en-US" sz="1800" dirty="0">
                <a:solidFill>
                  <a:srgbClr val="00B050"/>
                </a:solidFill>
              </a:rPr>
              <a:t>It’ll diffuse in one </a:t>
            </a:r>
            <a:r>
              <a:rPr lang="en-US" sz="1800" dirty="0" smtClean="0">
                <a:solidFill>
                  <a:srgbClr val="00B050"/>
                </a:solidFill>
              </a:rPr>
              <a:t>area.</a:t>
            </a:r>
            <a:endParaRPr lang="ar-SA" sz="1800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5" name="Picture 7" descr="File0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 r="4262" b="3738"/>
          <a:stretch>
            <a:fillRect/>
          </a:stretch>
        </p:blipFill>
        <p:spPr bwMode="auto">
          <a:xfrm>
            <a:off x="5610401" y="2924944"/>
            <a:ext cx="5969002" cy="330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5956" y="2669812"/>
            <a:ext cx="160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Extra picture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55497" y="14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369578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/>
              <a:t>Agular gyrus and </a:t>
            </a:r>
            <a:r>
              <a:rPr lang="en-US" sz="3200" dirty="0"/>
              <a:t>insula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196752"/>
            <a:ext cx="5700977" cy="4960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altLang="en-US" sz="1600" dirty="0" smtClean="0">
                <a:solidFill>
                  <a:schemeClr val="accent2">
                    <a:lumMod val="75000"/>
                  </a:schemeClr>
                </a:solidFill>
              </a:rPr>
              <a:t>Agular gyrus: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Angular gyrus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brodmann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area 39)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 region of the brain in the parietal lobe</a:t>
            </a:r>
            <a:endParaRPr lang="en-GB" alt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sz="1600" dirty="0" smtClean="0">
                <a:solidFill>
                  <a:schemeClr val="tx1"/>
                </a:solidFill>
              </a:rPr>
              <a:t>Leis </a:t>
            </a:r>
            <a:r>
              <a:rPr lang="en-GB" altLang="en-US" sz="1600" dirty="0">
                <a:solidFill>
                  <a:schemeClr val="tx1"/>
                </a:solidFill>
              </a:rPr>
              <a:t>behind </a:t>
            </a:r>
            <a:r>
              <a:rPr lang="en-GB" altLang="en-US" sz="1600" dirty="0" err="1">
                <a:solidFill>
                  <a:schemeClr val="tx1"/>
                </a:solidFill>
              </a:rPr>
              <a:t>Wernikes</a:t>
            </a:r>
            <a:r>
              <a:rPr lang="en-GB" altLang="en-US" sz="1600" dirty="0">
                <a:solidFill>
                  <a:schemeClr val="tx1"/>
                </a:solidFill>
              </a:rPr>
              <a:t> area fused posteriorly into the visual cortex.</a:t>
            </a:r>
          </a:p>
          <a:p>
            <a:pPr lvl="1">
              <a:lnSpc>
                <a:spcPct val="150000"/>
              </a:lnSpc>
            </a:pPr>
            <a:r>
              <a:rPr lang="en-GB" altLang="en-US" sz="1600" dirty="0">
                <a:solidFill>
                  <a:schemeClr val="bg2">
                    <a:lumMod val="75000"/>
                  </a:schemeClr>
                </a:solidFill>
              </a:rPr>
              <a:t>Function: </a:t>
            </a:r>
            <a:r>
              <a:rPr lang="en-GB" altLang="en-US" sz="1600" dirty="0">
                <a:solidFill>
                  <a:schemeClr val="tx1"/>
                </a:solidFill>
              </a:rPr>
              <a:t>interpretation of information obtained from reading from visual cortex.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altLang="en-US" sz="100" dirty="0"/>
          </a:p>
          <a:p>
            <a:pPr>
              <a:lnSpc>
                <a:spcPct val="150000"/>
              </a:lnSpc>
            </a:pPr>
            <a:r>
              <a:rPr lang="en-GB" altLang="en-US" sz="1600" dirty="0">
                <a:solidFill>
                  <a:schemeClr val="accent2">
                    <a:lumMod val="75000"/>
                  </a:schemeClr>
                </a:solidFill>
              </a:rPr>
              <a:t>Insula: 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</a:rPr>
              <a:t>It is a portion of the cerebral cortex folded deep within the lateral sulcus.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>
                <a:solidFill>
                  <a:schemeClr val="tx1"/>
                </a:solidFill>
              </a:rPr>
              <a:t>Hand and eye motor </a:t>
            </a:r>
            <a:r>
              <a:rPr lang="en-US" altLang="en-US" sz="1600" dirty="0" smtClean="0">
                <a:solidFill>
                  <a:schemeClr val="tx1"/>
                </a:solidFill>
              </a:rPr>
              <a:t>function.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rgbClr val="00B050"/>
                </a:solidFill>
              </a:rPr>
              <a:t>It’s </a:t>
            </a:r>
            <a:r>
              <a:rPr lang="en-US" sz="1600" dirty="0">
                <a:solidFill>
                  <a:srgbClr val="00B050"/>
                </a:solidFill>
              </a:rPr>
              <a:t>important in motor execution.</a:t>
            </a:r>
          </a:p>
          <a:p>
            <a:pPr lvl="1">
              <a:lnSpc>
                <a:spcPct val="150000"/>
              </a:lnSpc>
            </a:pPr>
            <a:endParaRPr lang="en-US" altLang="en-U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6" name="Picture 2" descr="Image result for ins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7" y="1196752"/>
            <a:ext cx="526896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55497" y="14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6496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Summary of the speech pathway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3187759"/>
            <a:ext cx="5268928" cy="25943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altLang="en-US" sz="1600" dirty="0" smtClean="0"/>
              <a:t>If writing is concerned, then information received from </a:t>
            </a:r>
            <a:r>
              <a:rPr lang="en-US" altLang="en-US" sz="1600" dirty="0" err="1" smtClean="0"/>
              <a:t>wernick’s</a:t>
            </a:r>
            <a:r>
              <a:rPr lang="en-US" altLang="en-US" sz="1600" dirty="0" smtClean="0"/>
              <a:t> </a:t>
            </a:r>
            <a:r>
              <a:rPr lang="en-GB" altLang="en-US" sz="1600" dirty="0" smtClean="0"/>
              <a:t>area is processed in the area of hand skills.</a:t>
            </a:r>
          </a:p>
          <a:p>
            <a:pPr>
              <a:lnSpc>
                <a:spcPct val="150000"/>
              </a:lnSpc>
            </a:pPr>
            <a:r>
              <a:rPr lang="en-GB" altLang="en-US" sz="1600" dirty="0" smtClean="0"/>
              <a:t> </a:t>
            </a:r>
            <a:r>
              <a:rPr lang="en-US" altLang="en-US" sz="1600" dirty="0" smtClean="0"/>
              <a:t>Co-ordinated pattern of muscle movement projected to the arms &amp; hand region of the motor cortex. </a:t>
            </a:r>
          </a:p>
          <a:p>
            <a:pPr>
              <a:lnSpc>
                <a:spcPct val="150000"/>
              </a:lnSpc>
            </a:pPr>
            <a:r>
              <a:rPr lang="en-US" altLang="en-US" sz="1600" dirty="0" smtClean="0"/>
              <a:t>Initiation of necessary muscle movement in the hand &amp; arms required for writing a particular word.</a:t>
            </a:r>
            <a:r>
              <a:rPr lang="en-GB" altLang="en-US" sz="1600" dirty="0" smtClean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8582" y="1278520"/>
            <a:ext cx="10931657" cy="1157590"/>
            <a:chOff x="1736872" y="1262355"/>
            <a:chExt cx="9795198" cy="1253117"/>
          </a:xfrm>
        </p:grpSpPr>
        <p:sp>
          <p:nvSpPr>
            <p:cNvPr id="10" name="Freeform 9"/>
            <p:cNvSpPr/>
            <p:nvPr/>
          </p:nvSpPr>
          <p:spPr>
            <a:xfrm>
              <a:off x="3823601" y="1843194"/>
              <a:ext cx="449761" cy="91440"/>
            </a:xfrm>
            <a:custGeom>
              <a:avLst/>
              <a:gdLst>
                <a:gd name="connsiteX0" fmla="*/ 0 w 449761"/>
                <a:gd name="connsiteY0" fmla="*/ 45720 h 91440"/>
                <a:gd name="connsiteX1" fmla="*/ 449761 w 449761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761" h="91440">
                  <a:moveTo>
                    <a:pt x="0" y="45720"/>
                  </a:moveTo>
                  <a:lnTo>
                    <a:pt x="449761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571" tIns="43315" rIns="225572" bIns="4331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>
                <a:latin typeface="+mn-l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36872" y="1262355"/>
              <a:ext cx="2088528" cy="1253117"/>
            </a:xfrm>
            <a:custGeom>
              <a:avLst/>
              <a:gdLst>
                <a:gd name="connsiteX0" fmla="*/ 0 w 2088528"/>
                <a:gd name="connsiteY0" fmla="*/ 0 h 1253117"/>
                <a:gd name="connsiteX1" fmla="*/ 2088528 w 2088528"/>
                <a:gd name="connsiteY1" fmla="*/ 0 h 1253117"/>
                <a:gd name="connsiteX2" fmla="*/ 2088528 w 2088528"/>
                <a:gd name="connsiteY2" fmla="*/ 1253117 h 1253117"/>
                <a:gd name="connsiteX3" fmla="*/ 0 w 2088528"/>
                <a:gd name="connsiteY3" fmla="*/ 1253117 h 1253117"/>
                <a:gd name="connsiteX4" fmla="*/ 0 w 2088528"/>
                <a:gd name="connsiteY4" fmla="*/ 0 h 125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528" h="1253117">
                  <a:moveTo>
                    <a:pt x="0" y="0"/>
                  </a:moveTo>
                  <a:lnTo>
                    <a:pt x="2088528" y="0"/>
                  </a:lnTo>
                  <a:lnTo>
                    <a:pt x="2088528" y="1253117"/>
                  </a:lnTo>
                  <a:lnTo>
                    <a:pt x="0" y="12531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dirty="0" err="1" smtClean="0">
                  <a:latin typeface="+mn-lt"/>
                  <a:ea typeface="+mn-ea"/>
                  <a:cs typeface="+mn-cs"/>
                </a:rPr>
                <a:t>Wernick’s</a:t>
              </a: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 area receive information from both auditory &amp; visual areas.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92491" y="1843194"/>
              <a:ext cx="449761" cy="91440"/>
            </a:xfrm>
            <a:custGeom>
              <a:avLst/>
              <a:gdLst>
                <a:gd name="connsiteX0" fmla="*/ 0 w 449761"/>
                <a:gd name="connsiteY0" fmla="*/ 45720 h 91440"/>
                <a:gd name="connsiteX1" fmla="*/ 449761 w 449761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761" h="91440">
                  <a:moveTo>
                    <a:pt x="0" y="45720"/>
                  </a:moveTo>
                  <a:lnTo>
                    <a:pt x="449761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571" tIns="43315" rIns="225572" bIns="4331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>
                <a:latin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05762" y="1262355"/>
              <a:ext cx="2088528" cy="1253117"/>
            </a:xfrm>
            <a:custGeom>
              <a:avLst/>
              <a:gdLst>
                <a:gd name="connsiteX0" fmla="*/ 0 w 2088528"/>
                <a:gd name="connsiteY0" fmla="*/ 0 h 1253117"/>
                <a:gd name="connsiteX1" fmla="*/ 2088528 w 2088528"/>
                <a:gd name="connsiteY1" fmla="*/ 0 h 1253117"/>
                <a:gd name="connsiteX2" fmla="*/ 2088528 w 2088528"/>
                <a:gd name="connsiteY2" fmla="*/ 1253117 h 1253117"/>
                <a:gd name="connsiteX3" fmla="*/ 0 w 2088528"/>
                <a:gd name="connsiteY3" fmla="*/ 1253117 h 1253117"/>
                <a:gd name="connsiteX4" fmla="*/ 0 w 2088528"/>
                <a:gd name="connsiteY4" fmla="*/ 0 h 125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528" h="1253117">
                  <a:moveTo>
                    <a:pt x="0" y="0"/>
                  </a:moveTo>
                  <a:lnTo>
                    <a:pt x="2088528" y="0"/>
                  </a:lnTo>
                  <a:lnTo>
                    <a:pt x="2088528" y="1253117"/>
                  </a:lnTo>
                  <a:lnTo>
                    <a:pt x="0" y="12531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Project it to  </a:t>
              </a:r>
              <a:r>
                <a:rPr lang="en-US" altLang="en-US" sz="1400" kern="1200" dirty="0" err="1" smtClean="0">
                  <a:latin typeface="+mn-lt"/>
                  <a:ea typeface="+mn-ea"/>
                  <a:cs typeface="+mn-cs"/>
                </a:rPr>
                <a:t>Broca's</a:t>
              </a: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 areas via </a:t>
              </a:r>
              <a:r>
                <a:rPr lang="en-US" altLang="en-US" sz="1400" kern="1200" dirty="0" err="1" smtClean="0">
                  <a:latin typeface="+mn-lt"/>
                  <a:ea typeface="+mn-ea"/>
                  <a:cs typeface="+mn-cs"/>
                </a:rPr>
                <a:t>arcuat</a:t>
              </a: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 </a:t>
              </a:r>
              <a:r>
                <a:rPr lang="en-US" altLang="en-US" sz="1400" kern="1200" dirty="0" err="1" smtClean="0">
                  <a:latin typeface="+mn-lt"/>
                  <a:ea typeface="+mn-ea"/>
                  <a:cs typeface="+mn-cs"/>
                </a:rPr>
                <a:t>fasiculus</a:t>
              </a: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961381" y="1843194"/>
              <a:ext cx="449761" cy="91440"/>
            </a:xfrm>
            <a:custGeom>
              <a:avLst/>
              <a:gdLst>
                <a:gd name="connsiteX0" fmla="*/ 0 w 449761"/>
                <a:gd name="connsiteY0" fmla="*/ 45720 h 91440"/>
                <a:gd name="connsiteX1" fmla="*/ 449761 w 449761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761" h="91440">
                  <a:moveTo>
                    <a:pt x="0" y="45720"/>
                  </a:moveTo>
                  <a:lnTo>
                    <a:pt x="449761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572" tIns="43315" rIns="225571" bIns="4331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>
                <a:latin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874652" y="1262355"/>
              <a:ext cx="2088528" cy="1253117"/>
            </a:xfrm>
            <a:custGeom>
              <a:avLst/>
              <a:gdLst>
                <a:gd name="connsiteX0" fmla="*/ 0 w 2088528"/>
                <a:gd name="connsiteY0" fmla="*/ 0 h 1253117"/>
                <a:gd name="connsiteX1" fmla="*/ 2088528 w 2088528"/>
                <a:gd name="connsiteY1" fmla="*/ 0 h 1253117"/>
                <a:gd name="connsiteX2" fmla="*/ 2088528 w 2088528"/>
                <a:gd name="connsiteY2" fmla="*/ 1253117 h 1253117"/>
                <a:gd name="connsiteX3" fmla="*/ 0 w 2088528"/>
                <a:gd name="connsiteY3" fmla="*/ 1253117 h 1253117"/>
                <a:gd name="connsiteX4" fmla="*/ 0 w 2088528"/>
                <a:gd name="connsiteY4" fmla="*/ 0 h 125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528" h="1253117">
                  <a:moveTo>
                    <a:pt x="0" y="0"/>
                  </a:moveTo>
                  <a:lnTo>
                    <a:pt x="2088528" y="0"/>
                  </a:lnTo>
                  <a:lnTo>
                    <a:pt x="2088528" y="1253117"/>
                  </a:lnTo>
                  <a:lnTo>
                    <a:pt x="0" y="12531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en-US" sz="1400" kern="1200" dirty="0" err="1" smtClean="0">
                  <a:latin typeface="+mn-lt"/>
                  <a:ea typeface="+mn-ea"/>
                  <a:cs typeface="+mn-cs"/>
                </a:rPr>
                <a:t>Broca`s</a:t>
              </a:r>
              <a:r>
                <a:rPr lang="en-GB" altLang="en-US" sz="1400" kern="1200" dirty="0" smtClean="0">
                  <a:latin typeface="+mn-lt"/>
                  <a:ea typeface="+mn-ea"/>
                  <a:cs typeface="+mn-cs"/>
                </a:rPr>
                <a:t> area process information received  into co-ordinated pattern of vocalization &amp; then project that pattern to the motor area. </a:t>
              </a:r>
              <a:endParaRPr lang="en-US" sz="1400" b="1" dirty="0">
                <a:latin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443542" y="1262355"/>
              <a:ext cx="2088528" cy="1253117"/>
            </a:xfrm>
            <a:custGeom>
              <a:avLst/>
              <a:gdLst>
                <a:gd name="connsiteX0" fmla="*/ 0 w 2088528"/>
                <a:gd name="connsiteY0" fmla="*/ 0 h 1253117"/>
                <a:gd name="connsiteX1" fmla="*/ 2088528 w 2088528"/>
                <a:gd name="connsiteY1" fmla="*/ 0 h 1253117"/>
                <a:gd name="connsiteX2" fmla="*/ 2088528 w 2088528"/>
                <a:gd name="connsiteY2" fmla="*/ 1253117 h 1253117"/>
                <a:gd name="connsiteX3" fmla="*/ 0 w 2088528"/>
                <a:gd name="connsiteY3" fmla="*/ 1253117 h 1253117"/>
                <a:gd name="connsiteX4" fmla="*/ 0 w 2088528"/>
                <a:gd name="connsiteY4" fmla="*/ 0 h 125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528" h="1253117">
                  <a:moveTo>
                    <a:pt x="0" y="0"/>
                  </a:moveTo>
                  <a:lnTo>
                    <a:pt x="2088528" y="0"/>
                  </a:lnTo>
                  <a:lnTo>
                    <a:pt x="2088528" y="1253117"/>
                  </a:lnTo>
                  <a:lnTo>
                    <a:pt x="0" y="12531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Initiation of movement of muscle of speech in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 tongue, larynx &amp; lips.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455497" y="-1489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8388" y="2565661"/>
            <a:ext cx="5701015" cy="379068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Speech </a:t>
            </a:r>
            <a:r>
              <a:rPr lang="en-US" altLang="en-US" sz="3200" dirty="0" err="1" smtClean="0"/>
              <a:t>centres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dk1"/>
                </a:solidFill>
              </a:rPr>
              <a:t>Broca's</a:t>
            </a:r>
            <a:r>
              <a:rPr lang="en-US" sz="1600" dirty="0">
                <a:solidFill>
                  <a:schemeClr val="dk1"/>
                </a:solidFill>
              </a:rPr>
              <a:t> Area. A special region in the frontal cortex, called </a:t>
            </a:r>
            <a:r>
              <a:rPr lang="en-US" sz="1600" dirty="0" err="1">
                <a:solidFill>
                  <a:schemeClr val="dk1"/>
                </a:solidFill>
              </a:rPr>
              <a:t>Broca's</a:t>
            </a:r>
            <a:r>
              <a:rPr lang="en-US" sz="1600" dirty="0">
                <a:solidFill>
                  <a:schemeClr val="dk1"/>
                </a:solidFill>
              </a:rPr>
              <a:t> area, provides the neural circuitry for word formation. This area, is located partly in the posterior lateral prefrontal cortex </a:t>
            </a:r>
            <a:r>
              <a:rPr lang="en-US" sz="1600" dirty="0" smtClean="0">
                <a:solidFill>
                  <a:schemeClr val="dk1"/>
                </a:solidFill>
              </a:rPr>
              <a:t>and </a:t>
            </a:r>
            <a:r>
              <a:rPr lang="en-US" sz="1600" dirty="0">
                <a:solidFill>
                  <a:schemeClr val="dk1"/>
                </a:solidFill>
              </a:rPr>
              <a:t>partly in the premotor area. It is here that plans and </a:t>
            </a:r>
            <a:r>
              <a:rPr lang="en-US" sz="1600" dirty="0" smtClean="0">
                <a:solidFill>
                  <a:schemeClr val="dk1"/>
                </a:solidFill>
              </a:rPr>
              <a:t>motor </a:t>
            </a:r>
            <a:r>
              <a:rPr lang="en-US" sz="1600" dirty="0">
                <a:solidFill>
                  <a:schemeClr val="dk1"/>
                </a:solidFill>
              </a:rPr>
              <a:t>patterns for expressing individual words or even </a:t>
            </a:r>
            <a:r>
              <a:rPr lang="en-US" sz="1600" dirty="0" smtClean="0">
                <a:solidFill>
                  <a:schemeClr val="dk1"/>
                </a:solidFill>
              </a:rPr>
              <a:t>short </a:t>
            </a:r>
            <a:r>
              <a:rPr lang="en-US" sz="1600" dirty="0">
                <a:solidFill>
                  <a:schemeClr val="dk1"/>
                </a:solidFill>
              </a:rPr>
              <a:t>phrases 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    are </a:t>
            </a:r>
            <a:r>
              <a:rPr lang="en-US" sz="1600" dirty="0">
                <a:solidFill>
                  <a:schemeClr val="dk1"/>
                </a:solidFill>
              </a:rPr>
              <a:t>initiated and executed. This area also </a:t>
            </a:r>
            <a:r>
              <a:rPr lang="en-US" sz="1600" dirty="0" smtClean="0">
                <a:solidFill>
                  <a:schemeClr val="dk1"/>
                </a:solidFill>
              </a:rPr>
              <a:t>works </a:t>
            </a:r>
            <a:r>
              <a:rPr lang="en-US" sz="1600" dirty="0">
                <a:solidFill>
                  <a:schemeClr val="dk1"/>
                </a:solidFill>
              </a:rPr>
              <a:t>in close 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    association </a:t>
            </a:r>
            <a:r>
              <a:rPr lang="en-US" sz="1600" dirty="0">
                <a:solidFill>
                  <a:schemeClr val="dk1"/>
                </a:solidFill>
              </a:rPr>
              <a:t>with Wernicke's language </a:t>
            </a:r>
            <a:r>
              <a:rPr lang="en-US" sz="1600" dirty="0" smtClean="0">
                <a:solidFill>
                  <a:schemeClr val="dk1"/>
                </a:solidFill>
              </a:rPr>
              <a:t>comprehension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dk1"/>
                </a:solidFill>
              </a:rPr>
              <a:t> </a:t>
            </a:r>
            <a:r>
              <a:rPr lang="en-US" sz="1600" dirty="0" smtClean="0">
                <a:solidFill>
                  <a:schemeClr val="dk1"/>
                </a:solidFill>
              </a:rPr>
              <a:t>    center </a:t>
            </a:r>
            <a:r>
              <a:rPr lang="en-US" sz="1600" dirty="0">
                <a:solidFill>
                  <a:schemeClr val="dk1"/>
                </a:solidFill>
              </a:rPr>
              <a:t>in the temporal </a:t>
            </a:r>
            <a:r>
              <a:rPr lang="en-US" sz="1600" dirty="0" smtClean="0">
                <a:solidFill>
                  <a:schemeClr val="dk1"/>
                </a:solidFill>
              </a:rPr>
              <a:t>association cortex. </a:t>
            </a:r>
            <a:endParaRPr lang="en-US" sz="16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fImage" descr="show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>
            <a:fillRect/>
          </a:stretch>
        </p:blipFill>
        <p:spPr bwMode="auto">
          <a:xfrm>
            <a:off x="4510236" y="2052504"/>
            <a:ext cx="715925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23471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1" y="228600"/>
            <a:ext cx="5484951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Auditory language perception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094412" y="228600"/>
            <a:ext cx="5484951" cy="9144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/>
              <a:t>Visual Language (Reading)</a:t>
            </a:r>
          </a:p>
        </p:txBody>
      </p:sp>
      <p:pic>
        <p:nvPicPr>
          <p:cNvPr id="8" name="fImage" descr="show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12122" b="5321"/>
          <a:stretch>
            <a:fillRect/>
          </a:stretch>
        </p:blipFill>
        <p:spPr bwMode="auto">
          <a:xfrm>
            <a:off x="609461" y="1772816"/>
            <a:ext cx="5484951" cy="394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fImage" descr="show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r="9134" b="5780"/>
          <a:stretch>
            <a:fillRect/>
          </a:stretch>
        </p:blipFill>
        <p:spPr bwMode="auto">
          <a:xfrm>
            <a:off x="6166419" y="1772816"/>
            <a:ext cx="5412943" cy="394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60317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speech chain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2" descr="http://dspace.mit.edu/bitstream/handle/1721.1/35720/6-542JFall-2001/NR/rdonlyres/Electrical-Engineering-and-Computer-Science/6-542JLaboratory-on-the-Physiology--Acoustics--and-Perception-of-SpeechFall2001/42C6AB4E-8A8A-4E31-A748-1553B6761E6F/0/fa01handout1fi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1311" r="6437" b="4119"/>
          <a:stretch/>
        </p:blipFill>
        <p:spPr bwMode="auto">
          <a:xfrm>
            <a:off x="1878038" y="1334832"/>
            <a:ext cx="8432785" cy="48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15524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318054" y="512388"/>
            <a:ext cx="7443889" cy="84886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999" b="1" dirty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Physiology of Speech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837828" y="1698622"/>
            <a:ext cx="10289916" cy="425065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Objectives: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Describe brain speech areas as </a:t>
            </a:r>
            <a:r>
              <a:rPr lang="en-US" dirty="0" err="1">
                <a:solidFill>
                  <a:schemeClr val="tx2"/>
                </a:solidFill>
              </a:rPr>
              <a:t>Broca’s</a:t>
            </a:r>
            <a:r>
              <a:rPr lang="en-US" dirty="0">
                <a:solidFill>
                  <a:schemeClr val="tx2"/>
                </a:solidFill>
              </a:rPr>
              <a:t>, Wernicke’s and insula.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Explain sequence of events in speech production.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Explain speech disorders as aphasia with its types, dysarthria, and </a:t>
            </a:r>
            <a:r>
              <a:rPr lang="en-US" dirty="0" err="1">
                <a:solidFill>
                  <a:schemeClr val="tx2"/>
                </a:solidFill>
              </a:rPr>
              <a:t>acalculia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Explain difference between aphasia and dysarthria. </a:t>
            </a:r>
          </a:p>
          <a:p>
            <a:pPr lvl="0"/>
            <a:endParaRPr lang="en-US" sz="1999" dirty="0" smtClean="0">
              <a:solidFill>
                <a:schemeClr val="tx2"/>
              </a:solidFill>
            </a:endParaRPr>
          </a:p>
          <a:p>
            <a:pPr lvl="0"/>
            <a:endParaRPr lang="en-US" sz="1999" dirty="0">
              <a:solidFill>
                <a:schemeClr val="tx2"/>
              </a:solidFill>
            </a:endParaRPr>
          </a:p>
          <a:p>
            <a:pPr lvl="0"/>
            <a:endParaRPr lang="en-US" sz="1999" dirty="0" smtClean="0">
              <a:solidFill>
                <a:schemeClr val="tx2"/>
              </a:solidFill>
            </a:endParaRPr>
          </a:p>
          <a:p>
            <a:pPr lvl="0"/>
            <a:endParaRPr lang="en-US" sz="1999" dirty="0">
              <a:solidFill>
                <a:schemeClr val="tx2"/>
              </a:solidFill>
            </a:endParaRPr>
          </a:p>
          <a:p>
            <a:pPr lvl="0"/>
            <a:endParaRPr lang="en-US" sz="1999" dirty="0" smtClean="0">
              <a:solidFill>
                <a:schemeClr val="tx2"/>
              </a:solidFill>
            </a:endParaRPr>
          </a:p>
          <a:p>
            <a:pPr lvl="0"/>
            <a:endParaRPr lang="en-US" sz="1999" dirty="0">
              <a:solidFill>
                <a:schemeClr val="tx2"/>
              </a:solidFill>
            </a:endParaRPr>
          </a:p>
          <a:p>
            <a:pPr lvl="0"/>
            <a:endParaRPr lang="en-US" sz="1999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1" name="Rectangle 10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2" name="Rectangle 11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Association areas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412944" cy="493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 smtClean="0"/>
              <a:t>These areas receive and analyze signals simultaneously from multiple regions of both the motor and sensory cortices as well as from sub-cortical structures.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/>
              <a:t>The most important association areas are </a:t>
            </a:r>
            <a:r>
              <a:rPr lang="en-US" altLang="en-US" sz="1800" dirty="0" err="1" smtClean="0"/>
              <a:t>parieto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occipitotemporal</a:t>
            </a:r>
            <a:r>
              <a:rPr lang="en-US" altLang="en-US" sz="1800" dirty="0" smtClean="0"/>
              <a:t> association area prefrontal association area limbic association area. </a:t>
            </a:r>
          </a:p>
          <a:p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3"/>
          <p:cNvSpPr txBox="1">
            <a:spLocks/>
          </p:cNvSpPr>
          <p:nvPr/>
        </p:nvSpPr>
        <p:spPr>
          <a:xfrm>
            <a:off x="6153699" y="1212985"/>
            <a:ext cx="5412944" cy="4937760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Parieto-occipitotemporal</a:t>
            </a:r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</a:rPr>
              <a:t>  association areas:</a:t>
            </a:r>
          </a:p>
          <a:p>
            <a:pPr marL="647669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Analysis </a:t>
            </a:r>
            <a:r>
              <a:rPr lang="en-US" sz="1600" dirty="0">
                <a:solidFill>
                  <a:schemeClr val="tx1"/>
                </a:solidFill>
              </a:rPr>
              <a:t>of the Spatial Coordinates of the Body. </a:t>
            </a:r>
          </a:p>
          <a:p>
            <a:pPr marL="647669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Area </a:t>
            </a:r>
            <a:r>
              <a:rPr lang="en-US" sz="1600" dirty="0">
                <a:solidFill>
                  <a:schemeClr val="tx1"/>
                </a:solidFill>
              </a:rPr>
              <a:t>for Language Comprehension. </a:t>
            </a:r>
          </a:p>
          <a:p>
            <a:pPr marL="647669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Area </a:t>
            </a:r>
            <a:r>
              <a:rPr lang="en-US" sz="1600" dirty="0">
                <a:solidFill>
                  <a:schemeClr val="tx1"/>
                </a:solidFill>
              </a:rPr>
              <a:t>for Initial Processing of Visual Language (Reading). </a:t>
            </a:r>
          </a:p>
          <a:p>
            <a:pPr marL="647669" lvl="1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Area </a:t>
            </a:r>
            <a:r>
              <a:rPr lang="en-US" sz="1600" dirty="0">
                <a:solidFill>
                  <a:schemeClr val="tx1"/>
                </a:solidFill>
              </a:rPr>
              <a:t>for Naming Objects. </a:t>
            </a:r>
          </a:p>
          <a:p>
            <a:pPr defTabSz="914400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pic>
        <p:nvPicPr>
          <p:cNvPr id="8" name="fImage" descr="show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>
            <a:fillRect/>
          </a:stretch>
        </p:blipFill>
        <p:spPr bwMode="auto">
          <a:xfrm>
            <a:off x="6166438" y="3573017"/>
            <a:ext cx="5412945" cy="26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26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Primary, secondary and association areas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fImage" descr="show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3333" b="6349"/>
          <a:stretch>
            <a:fillRect/>
          </a:stretch>
        </p:blipFill>
        <p:spPr bwMode="auto">
          <a:xfrm>
            <a:off x="2772317" y="1437177"/>
            <a:ext cx="6644227" cy="46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4117184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Speech production </a:t>
            </a:r>
            <a:r>
              <a:rPr lang="en-US" sz="3200" dirty="0" err="1" smtClean="0"/>
              <a:t>propcess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2" descr="http://www.jaist.ac.jp/~akagi/Speech-Ch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1346255"/>
            <a:ext cx="9403177" cy="47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303299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Speech disorder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30235" y="1268760"/>
            <a:ext cx="3528392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Speech disorder</a:t>
            </a: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6094431" y="1700808"/>
            <a:ext cx="0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4431" y="1988840"/>
            <a:ext cx="36723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4040" y="1987244"/>
            <a:ext cx="36723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94040" y="1987244"/>
            <a:ext cx="0" cy="21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4431" y="1987244"/>
            <a:ext cx="0" cy="21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66820" y="1987244"/>
            <a:ext cx="0" cy="21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86821" y="2273681"/>
            <a:ext cx="3014437" cy="435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Aphasia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4587212" y="2273681"/>
            <a:ext cx="3014437" cy="435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Dysarthria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8187603" y="2272232"/>
            <a:ext cx="3014437" cy="4352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Dyscalculia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986821" y="2834682"/>
            <a:ext cx="3014437" cy="19557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Abnormality of language function due to injury of language </a:t>
            </a:r>
            <a:r>
              <a:rPr lang="en-US" altLang="en-US" sz="1600" dirty="0" err="1">
                <a:solidFill>
                  <a:schemeClr val="tx1"/>
                </a:solidFill>
              </a:rPr>
              <a:t>centres</a:t>
            </a:r>
            <a:r>
              <a:rPr lang="en-US" altLang="en-US" sz="1600" dirty="0">
                <a:solidFill>
                  <a:schemeClr val="tx1"/>
                </a:solidFill>
              </a:rPr>
              <a:t> in cerebral cortex. 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chemeClr val="tx1"/>
                </a:solidFill>
              </a:rPr>
              <a:t>Comprehension </a:t>
            </a:r>
            <a:r>
              <a:rPr lang="en-US" altLang="en-US" sz="1600" dirty="0">
                <a:solidFill>
                  <a:schemeClr val="tx1"/>
                </a:solidFill>
              </a:rPr>
              <a:t>or expression of words will be </a:t>
            </a:r>
            <a:r>
              <a:rPr lang="en-US" altLang="en-US" sz="1600" dirty="0" smtClean="0">
                <a:solidFill>
                  <a:schemeClr val="tx1"/>
                </a:solidFill>
              </a:rPr>
              <a:t>affected Due </a:t>
            </a:r>
            <a:r>
              <a:rPr lang="en-US" altLang="en-US" sz="1600" dirty="0">
                <a:solidFill>
                  <a:schemeClr val="tx1"/>
                </a:solidFill>
              </a:rPr>
              <a:t>to thrombus or embolism of cerebral vessels, trauma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87212" y="2834682"/>
            <a:ext cx="3014437" cy="19557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Abnormality in articulation (motor dysfunction</a:t>
            </a:r>
            <a:r>
              <a:rPr lang="en-US" altLang="en-US" sz="1600" dirty="0" smtClean="0">
                <a:solidFill>
                  <a:schemeClr val="tx1"/>
                </a:solidFill>
              </a:rPr>
              <a:t>).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Due to neurological conditions involving motor function (upper or lower motor neuron lesion</a:t>
            </a:r>
            <a:r>
              <a:rPr lang="en-US" altLang="en-US" sz="1600" dirty="0" smtClean="0">
                <a:solidFill>
                  <a:schemeClr val="tx1"/>
                </a:solidFill>
              </a:rPr>
              <a:t>).</a:t>
            </a:r>
            <a:endParaRPr lang="ar-SA" altLang="en-US" sz="1600" dirty="0" smtClean="0">
              <a:solidFill>
                <a:schemeClr val="tx1"/>
              </a:solidFill>
            </a:endParaRPr>
          </a:p>
          <a:p>
            <a:pPr algn="r" rtl="1"/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مشاكل في النطق وليس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اللغة</a:t>
            </a:r>
            <a:endParaRPr lang="ar-SA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87603" y="2834680"/>
            <a:ext cx="3014437" cy="1955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Difficulty in learning or comprehending arithmetic and </a:t>
            </a:r>
            <a:r>
              <a:rPr lang="en-US" altLang="en-US" sz="1600" dirty="0" smtClean="0">
                <a:solidFill>
                  <a:schemeClr val="tx1"/>
                </a:solidFill>
              </a:rPr>
              <a:t>mathematics.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Seen in developmental disorder</a:t>
            </a:r>
            <a:r>
              <a:rPr lang="en-US" altLang="en-US" sz="1600" dirty="0" smtClean="0">
                <a:solidFill>
                  <a:schemeClr val="tx1"/>
                </a:solidFill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SzPct val="76000"/>
            </a:pPr>
            <a:r>
              <a:rPr lang="ar-SA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مشكلة في العمليات الحسابية ومالها علاقة بالنطق أو 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اللغة.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/>
          <p:cNvCxnSpPr>
            <a:stCxn id="20" idx="2"/>
          </p:cNvCxnSpPr>
          <p:nvPr/>
        </p:nvCxnSpPr>
        <p:spPr>
          <a:xfrm>
            <a:off x="2494040" y="4790430"/>
            <a:ext cx="0" cy="2947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94040" y="5085184"/>
            <a:ext cx="806486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94040" y="50851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554512" y="50851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58627" y="50851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204158" y="5085184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308395" y="5494863"/>
            <a:ext cx="2371287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Motor or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</a:rPr>
              <a:t>Broca`s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 aphasia (non fluent</a:t>
            </a:r>
            <a:r>
              <a:rPr lang="en-GB" sz="1400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08627" y="5494863"/>
            <a:ext cx="2371287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Sensory or </a:t>
            </a:r>
            <a:r>
              <a:rPr lang="en-GB" sz="1400" dirty="0" err="1">
                <a:solidFill>
                  <a:schemeClr val="bg2">
                    <a:lumMod val="75000"/>
                  </a:schemeClr>
                </a:solidFill>
              </a:rPr>
              <a:t>Wernikes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 aphasia (fluent)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08859" y="5494863"/>
            <a:ext cx="2371287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Conductive aphasia (fluent)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409091" y="5494863"/>
            <a:ext cx="2371287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Anomic aphasia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55497" y="14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2332561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Aphasia types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Motor or </a:t>
            </a:r>
            <a:r>
              <a:rPr lang="en-GB" sz="1800" dirty="0" err="1">
                <a:solidFill>
                  <a:schemeClr val="accent2">
                    <a:lumMod val="75000"/>
                  </a:schemeClr>
                </a:solidFill>
              </a:rPr>
              <a:t>Broca`s</a:t>
            </a:r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 aphasia (non fluent):</a:t>
            </a:r>
            <a:endParaRPr lang="en-GB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sz="1600" dirty="0"/>
              <a:t>Lesion of </a:t>
            </a:r>
            <a:r>
              <a:rPr lang="en-GB" altLang="en-US" sz="1600" dirty="0" err="1"/>
              <a:t>Broca`s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area.</a:t>
            </a:r>
            <a:endParaRPr lang="en-GB" altLang="en-US" sz="1600" dirty="0"/>
          </a:p>
          <a:p>
            <a:pPr lvl="1">
              <a:lnSpc>
                <a:spcPct val="150000"/>
              </a:lnSpc>
            </a:pPr>
            <a:r>
              <a:rPr lang="en-GB" altLang="en-US" sz="1600" dirty="0">
                <a:solidFill>
                  <a:schemeClr val="tx1"/>
                </a:solidFill>
              </a:rPr>
              <a:t>Patient will understand spoken &amp; written words but find it difficult to speech or to </a:t>
            </a:r>
            <a:r>
              <a:rPr lang="en-GB" altLang="en-US" sz="1600" dirty="0" smtClean="0">
                <a:solidFill>
                  <a:schemeClr val="tx1"/>
                </a:solidFill>
              </a:rPr>
              <a:t>write.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sz="1600" dirty="0">
                <a:solidFill>
                  <a:schemeClr val="tx1"/>
                </a:solidFill>
              </a:rPr>
              <a:t>Poorly articulated speech, slow with great effort &amp; abnormal </a:t>
            </a:r>
            <a:r>
              <a:rPr lang="en-GB" altLang="en-US" sz="1600" dirty="0" smtClean="0">
                <a:solidFill>
                  <a:schemeClr val="tx1"/>
                </a:solidFill>
              </a:rPr>
              <a:t>rhythm.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sz="1600" dirty="0">
                <a:solidFill>
                  <a:schemeClr val="tx1"/>
                </a:solidFill>
              </a:rPr>
              <a:t>In some cases speech may be limited to</a:t>
            </a:r>
            <a:r>
              <a:rPr lang="en-GB" altLang="en-US" sz="1600" dirty="0"/>
              <a:t> </a:t>
            </a:r>
            <a:r>
              <a:rPr lang="en-GB" altLang="en-US" sz="1600" dirty="0">
                <a:solidFill>
                  <a:schemeClr val="accent4">
                    <a:lumMod val="75000"/>
                  </a:schemeClr>
                </a:solidFill>
              </a:rPr>
              <a:t>2-3</a:t>
            </a:r>
            <a:r>
              <a:rPr lang="en-GB" altLang="en-US" sz="1600" dirty="0"/>
              <a:t> </a:t>
            </a:r>
            <a:r>
              <a:rPr lang="en-GB" altLang="en-US" sz="1600" dirty="0" smtClean="0">
                <a:solidFill>
                  <a:schemeClr val="tx1"/>
                </a:solidFill>
              </a:rPr>
              <a:t>words.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sz="1800" dirty="0">
                <a:solidFill>
                  <a:schemeClr val="accent2">
                    <a:lumMod val="75000"/>
                  </a:schemeClr>
                </a:solidFill>
              </a:rPr>
              <a:t>Insula damage: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Progressive non-fluent aphasia.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deterioration of normal language function.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non fluent + </a:t>
            </a:r>
            <a:r>
              <a:rPr lang="en-US" sz="1600" dirty="0" err="1">
                <a:solidFill>
                  <a:schemeClr val="tx1"/>
                </a:solidFill>
              </a:rPr>
              <a:t>normasl</a:t>
            </a:r>
            <a:r>
              <a:rPr lang="en-US" sz="1600" dirty="0">
                <a:solidFill>
                  <a:schemeClr val="tx1"/>
                </a:solidFill>
              </a:rPr>
              <a:t> comprehension.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1"/>
                </a:solidFill>
              </a:rPr>
              <a:t>Intact other non-linguistic cognition.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1600" dirty="0" err="1">
                <a:solidFill>
                  <a:schemeClr val="tx1"/>
                </a:solidFill>
              </a:rPr>
              <a:t>Degdegenerative</a:t>
            </a:r>
            <a:r>
              <a:rPr lang="en-US" sz="1600" dirty="0">
                <a:solidFill>
                  <a:schemeClr val="tx1"/>
                </a:solidFill>
              </a:rPr>
              <a:t> disorders. </a:t>
            </a:r>
            <a:endParaRPr lang="ar-SA" sz="1600" dirty="0">
              <a:solidFill>
                <a:schemeClr val="tx1"/>
              </a:solidFill>
            </a:endParaRPr>
          </a:p>
          <a:p>
            <a:pPr marL="304769" lvl="1" indent="0" algn="r" rtl="1">
              <a:lnSpc>
                <a:spcPct val="150000"/>
              </a:lnSpc>
              <a:buNone/>
              <a:defRPr/>
            </a:pP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الفهم والادراك طبيعيان فقط الكلام والكتابة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تأثروا</a:t>
            </a:r>
            <a:endParaRPr lang="ar-SA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1100" dirty="0"/>
          </a:p>
          <a:p>
            <a:pPr>
              <a:lnSpc>
                <a:spcPct val="150000"/>
              </a:lnSpc>
              <a:defRPr/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Degdegenerative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disorders: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>
                  <a:lumMod val="75000"/>
                </a:schemeClr>
              </a:buClr>
              <a:buSzTx/>
              <a:defRPr/>
            </a:pPr>
            <a:r>
              <a:rPr lang="en-US" sz="1600" dirty="0">
                <a:solidFill>
                  <a:schemeClr val="tx1"/>
                </a:solidFill>
              </a:rPr>
              <a:t>Atrophy of the left anterior insular cortex.</a:t>
            </a:r>
          </a:p>
          <a:p>
            <a:pPr>
              <a:lnSpc>
                <a:spcPct val="150000"/>
              </a:lnSpc>
            </a:pPr>
            <a:endParaRPr lang="en-US" sz="19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55497" y="-1489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7786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Cont.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57140"/>
              </p:ext>
            </p:extLst>
          </p:nvPr>
        </p:nvGraphicFramePr>
        <p:xfrm>
          <a:off x="624936" y="1224297"/>
          <a:ext cx="10969944" cy="51420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44593">
                  <a:extLst>
                    <a:ext uri="{9D8B030D-6E8A-4147-A177-3AD203B41FA5}">
                      <a16:colId xmlns:a16="http://schemas.microsoft.com/office/drawing/2014/main" xmlns="" val="534879099"/>
                    </a:ext>
                  </a:extLst>
                </a:gridCol>
                <a:gridCol w="8725351">
                  <a:extLst>
                    <a:ext uri="{9D8B030D-6E8A-4147-A177-3AD203B41FA5}">
                      <a16:colId xmlns:a16="http://schemas.microsoft.com/office/drawing/2014/main" xmlns="" val="1415871051"/>
                    </a:ext>
                  </a:extLst>
                </a:gridCol>
              </a:tblGrid>
              <a:tr h="22211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en-US" sz="1800" b="0" dirty="0" smtClean="0">
                          <a:solidFill>
                            <a:schemeClr val="bg1"/>
                          </a:solidFill>
                        </a:rPr>
                        <a:t>Aphasia types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1384617"/>
                  </a:ext>
                </a:extLst>
              </a:tr>
              <a:tr h="1585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Sensory or </a:t>
                      </a:r>
                      <a:r>
                        <a:rPr lang="en-GB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wernikes</a:t>
                      </a:r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aphasia (fluent)</a:t>
                      </a:r>
                      <a:endParaRPr lang="en-US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Lesion of </a:t>
                      </a:r>
                      <a:r>
                        <a:rPr kumimoji="0" lang="en-GB" alt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wernikes</a:t>
                      </a:r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area +/- arcuate </a:t>
                      </a:r>
                      <a:r>
                        <a:rPr kumimoji="0" lang="en-GB" alt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fasucul</a:t>
                      </a:r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eaLnBrk="1" hangingPunct="1"/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Impaired comprehension.</a:t>
                      </a:r>
                    </a:p>
                    <a:p>
                      <a:pPr eaLnBrk="1" hangingPunct="1"/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Loss of intellectual function.</a:t>
                      </a:r>
                      <a:endParaRPr kumimoji="0" lang="ar-SA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يقدر يقرأ </a:t>
                      </a:r>
                      <a:r>
                        <a:rPr kumimoji="0" lang="ar-SA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ويسمع لكن عنده </a:t>
                      </a:r>
                      <a:r>
                        <a:rPr kumimoji="0"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loss of cognitive function</a:t>
                      </a:r>
                      <a:endParaRPr kumimoji="0" lang="en-GB" altLang="en-US" sz="14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eaLnBrk="1" hangingPunct="1"/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Failure to interprets meaning of written or spoken words.</a:t>
                      </a:r>
                    </a:p>
                    <a:p>
                      <a:pPr eaLnBrk="1" hangingPunct="1"/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Meaningless &amp; excessive talk (in sever cases).</a:t>
                      </a:r>
                      <a:endParaRPr kumimoji="0" lang="ar-SA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كلامهم مخربط – وما يفهمون الأوامر – </a:t>
                      </a:r>
                      <a:r>
                        <a:rPr kumimoji="0"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loss of planning / choice making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906866"/>
                  </a:ext>
                </a:extLst>
              </a:tr>
              <a:tr h="1045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Conductive aphasia (fluent)</a:t>
                      </a:r>
                      <a:endParaRPr lang="en-US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Lesion of nerve fibres of arcuate </a:t>
                      </a:r>
                      <a:r>
                        <a:rPr kumimoji="0" lang="en-GB" alt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fasiculus</a:t>
                      </a:r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 understand speech of others but can not repeat it.</a:t>
                      </a:r>
                    </a:p>
                    <a:p>
                      <a:pPr marL="285750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Meaningless speech.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07227"/>
                  </a:ext>
                </a:extLst>
              </a:tr>
              <a:tr h="1713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Anomic aphasia</a:t>
                      </a:r>
                      <a:endParaRPr lang="en-US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Lesion of angular gyrus, thus B. &amp; W. Are intact,</a:t>
                      </a:r>
                      <a:r>
                        <a:rPr kumimoji="0" lang="en-GB" altLang="en-US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en-US" sz="15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Where visual information are processed).</a:t>
                      </a:r>
                      <a:endParaRPr kumimoji="0" lang="en-GB" altLang="en-US" sz="15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Speech &amp; auditory comprehension is normal but visual comprehension is abnormal, due to visual information is not processed &amp; not transmitted to w. Area</a:t>
                      </a:r>
                      <a:r>
                        <a:rPr kumimoji="0" lang="en-GB" altLang="en-US" sz="15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ar-SA" sz="16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السمع سليم لكن فهم الصور والرسومات غير موجود</a:t>
                      </a:r>
                      <a:endParaRPr kumimoji="0" lang="en-GB" altLang="en-US" sz="15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alt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Dyslexia (word blindness) interruption in the flow of visual experience into  W. Area from visual area*.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9039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55497" y="14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9876" y="6334780"/>
            <a:ext cx="10309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ar-SA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حالة ال</a:t>
            </a:r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word blindness 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نفترض أنه عندنا طفل في أولى ابتدائي يتعلم حرف الباء ولكن هو </a:t>
            </a:r>
            <a:r>
              <a:rPr lang="ar-SA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مايقدر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يشوفه فلما يعطونه كلمة زي بابا هوا يشوفها ا </a:t>
            </a:r>
            <a:r>
              <a:rPr lang="ar-SA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أو يشوف الباء مقلوبة فبالتالي ما </a:t>
            </a:r>
            <a:r>
              <a:rPr lang="ar-SA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يستطيع 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يتعلم ويرسب ويحسبونه صعوبات تعلم ولكن في الحقيقة هو اساسا ما يشوف الحرف. نفس الشي ممكن يكون بدل الحرف رقم ما يقدر يشوفه. 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2644" y="3429000"/>
            <a:ext cx="3396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Difference between </a:t>
            </a:r>
            <a:r>
              <a:rPr lang="en-US" sz="1400" dirty="0" err="1">
                <a:solidFill>
                  <a:srgbClr val="00B050"/>
                </a:solidFill>
              </a:rPr>
              <a:t>wernick’s</a:t>
            </a:r>
            <a:r>
              <a:rPr lang="en-US" sz="1400" dirty="0">
                <a:solidFill>
                  <a:srgbClr val="00B050"/>
                </a:solidFill>
              </a:rPr>
              <a:t> and conductive aphasia:</a:t>
            </a:r>
          </a:p>
          <a:p>
            <a:r>
              <a:rPr lang="en-US" sz="1400" dirty="0" err="1">
                <a:solidFill>
                  <a:srgbClr val="00B050"/>
                </a:solidFill>
              </a:rPr>
              <a:t>Wernick’s</a:t>
            </a:r>
            <a:r>
              <a:rPr lang="en-US" sz="1400" dirty="0">
                <a:solidFill>
                  <a:srgbClr val="00B050"/>
                </a:solidFill>
              </a:rPr>
              <a:t> = loss of intellectual</a:t>
            </a:r>
          </a:p>
          <a:p>
            <a:r>
              <a:rPr lang="en-US" sz="1400" dirty="0">
                <a:solidFill>
                  <a:srgbClr val="00B050"/>
                </a:solidFill>
              </a:rPr>
              <a:t>Conductive = patient can understand</a:t>
            </a:r>
          </a:p>
        </p:txBody>
      </p:sp>
    </p:spTree>
    <p:extLst>
      <p:ext uri="{BB962C8B-B14F-4D97-AF65-F5344CB8AC3E}">
        <p14:creationId xmlns:p14="http://schemas.microsoft.com/office/powerpoint/2010/main" val="2202625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Speech disorders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20990"/>
              </p:ext>
            </p:extLst>
          </p:nvPr>
        </p:nvGraphicFramePr>
        <p:xfrm>
          <a:off x="2277988" y="2195255"/>
          <a:ext cx="8064500" cy="31088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57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7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Area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Lesion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faetures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Auditory association areas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Word deafness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Visual association areas </a:t>
                      </a: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Word blindness called dyslexia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Wernicke's aphasia</a:t>
                      </a: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Unable to interpret the thought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Broca's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area causes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Motor aphasia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Global aphasia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Unable to interpret the thought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Motor aphasia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6" marR="91436" marT="45710" marB="4571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3494319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Aphasia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5137150"/>
          </a:xfrm>
        </p:spPr>
        <p:txBody>
          <a:bodyPr>
            <a:normAutofit/>
          </a:bodyPr>
          <a:lstStyle/>
          <a:p>
            <a:r>
              <a:rPr lang="en-US" sz="1600" dirty="0" smtClean="0">
                <a:ea typeface="굴림" pitchFamily="34" charset="-127"/>
              </a:rPr>
              <a:t>Aphasia is loss of or defective language from damage to the speech </a:t>
            </a:r>
            <a:r>
              <a:rPr lang="en-US" sz="1600" dirty="0" err="1" smtClean="0">
                <a:ea typeface="굴림" pitchFamily="34" charset="-127"/>
              </a:rPr>
              <a:t>centres</a:t>
            </a:r>
            <a:r>
              <a:rPr lang="en-US" sz="1600" dirty="0" smtClean="0">
                <a:ea typeface="굴림" pitchFamily="34" charset="-127"/>
              </a:rPr>
              <a:t> within the left hemisphere. </a:t>
            </a:r>
          </a:p>
          <a:p>
            <a:r>
              <a:rPr lang="en-US" altLang="en-US" sz="1600" dirty="0" smtClean="0">
                <a:ea typeface="굴림" pitchFamily="34" charset="-127"/>
              </a:rPr>
              <a:t>In aphasia there is no damage to vision, hearing or motor </a:t>
            </a:r>
            <a:r>
              <a:rPr lang="en-US" altLang="en-US" sz="1600" dirty="0" err="1" smtClean="0">
                <a:ea typeface="굴림" pitchFamily="34" charset="-127"/>
              </a:rPr>
              <a:t>paralysis.The</a:t>
            </a:r>
            <a:r>
              <a:rPr lang="en-US" altLang="en-US" sz="1600" dirty="0" smtClean="0">
                <a:ea typeface="굴림" pitchFamily="34" charset="-127"/>
              </a:rPr>
              <a:t> damage is in speech centers in categorical hemispheres.</a:t>
            </a:r>
          </a:p>
          <a:p>
            <a:endParaRPr lang="en-US" altLang="en-US" sz="800" dirty="0" smtClean="0">
              <a:ea typeface="굴림" pitchFamily="34" charset="-127"/>
            </a:endParaRPr>
          </a:p>
          <a:p>
            <a:endParaRPr lang="en-US" altLang="en-US" sz="800" dirty="0">
              <a:ea typeface="굴림" pitchFamily="34" charset="-127"/>
            </a:endParaRPr>
          </a:p>
          <a:p>
            <a:endParaRPr lang="en-US" altLang="en-US" sz="1600" dirty="0" smtClean="0">
              <a:ea typeface="굴림" pitchFamily="34" charset="-127"/>
            </a:endParaRPr>
          </a:p>
          <a:p>
            <a:endParaRPr lang="en-US" altLang="en-US" sz="1600" dirty="0">
              <a:ea typeface="굴림" pitchFamily="34" charset="-127"/>
            </a:endParaRPr>
          </a:p>
          <a:p>
            <a:endParaRPr lang="en-US" altLang="en-US" sz="1600" dirty="0" smtClean="0">
              <a:ea typeface="굴림" pitchFamily="34" charset="-127"/>
            </a:endParaRPr>
          </a:p>
          <a:p>
            <a:endParaRPr lang="en-US" altLang="en-US" sz="1600" dirty="0">
              <a:ea typeface="굴림" pitchFamily="34" charset="-127"/>
            </a:endParaRPr>
          </a:p>
          <a:p>
            <a:endParaRPr lang="en-US" altLang="en-US" sz="1600" dirty="0" smtClean="0">
              <a:ea typeface="굴림" pitchFamily="34" charset="-127"/>
            </a:endParaRPr>
          </a:p>
          <a:p>
            <a:endParaRPr lang="en-US" altLang="en-US" sz="1600" dirty="0">
              <a:ea typeface="굴림" pitchFamily="34" charset="-127"/>
            </a:endParaRPr>
          </a:p>
          <a:p>
            <a:endParaRPr lang="en-US" altLang="en-US" sz="1600" dirty="0" smtClean="0">
              <a:ea typeface="굴림" pitchFamily="34" charset="-127"/>
            </a:endParaRPr>
          </a:p>
          <a:p>
            <a:endParaRPr lang="en-US" altLang="en-US" sz="1600" dirty="0">
              <a:ea typeface="굴림" pitchFamily="34" charset="-127"/>
            </a:endParaRPr>
          </a:p>
          <a:p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Global aphasia:</a:t>
            </a:r>
          </a:p>
          <a:p>
            <a:pPr lvl="1" algn="just">
              <a:defRPr/>
            </a:pPr>
            <a:r>
              <a:rPr lang="en-US" sz="1600" dirty="0"/>
              <a:t>This means the </a:t>
            </a:r>
            <a:r>
              <a:rPr lang="en-US" sz="1600" dirty="0">
                <a:solidFill>
                  <a:srgbClr val="FF3300"/>
                </a:solidFill>
              </a:rPr>
              <a:t>combination </a:t>
            </a:r>
            <a:r>
              <a:rPr lang="en-US" sz="1600" dirty="0"/>
              <a:t>of the expressive problems of </a:t>
            </a:r>
            <a:r>
              <a:rPr lang="en-US" sz="1600" dirty="0" err="1"/>
              <a:t>Broca's</a:t>
            </a:r>
            <a:r>
              <a:rPr lang="en-US" sz="1600" dirty="0"/>
              <a:t> aphasia and the loss of comprehension of Wernicke's. </a:t>
            </a:r>
          </a:p>
          <a:p>
            <a:pPr lvl="1" algn="just">
              <a:defRPr/>
            </a:pPr>
            <a:r>
              <a:rPr lang="en-US" sz="1600" dirty="0"/>
              <a:t>The patient can </a:t>
            </a:r>
            <a:r>
              <a:rPr lang="en-US" sz="1600" dirty="0">
                <a:solidFill>
                  <a:srgbClr val="FF3300"/>
                </a:solidFill>
              </a:rPr>
              <a:t>neither speak nor understand</a:t>
            </a:r>
            <a:r>
              <a:rPr lang="en-US" sz="1600" dirty="0"/>
              <a:t> language. It is due to widespread damage to speech areas and is the commonest aphasia after a severe left hemisphere infarct. Writing and reading are also affected. </a:t>
            </a:r>
            <a:r>
              <a:rPr lang="en-US" altLang="en-US" sz="1600" dirty="0" smtClean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 </a:t>
            </a:r>
          </a:p>
          <a:p>
            <a:endParaRPr lang="en-US" altLang="en-US" sz="1600" dirty="0" smtClean="0">
              <a:ea typeface="굴림" pitchFamily="34" charset="-127"/>
            </a:endParaRPr>
          </a:p>
          <a:p>
            <a:endParaRPr lang="en-US" altLang="en-US" sz="1600" dirty="0" smtClean="0">
              <a:ea typeface="굴림" pitchFamily="34" charset="-127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64493"/>
              </p:ext>
            </p:extLst>
          </p:nvPr>
        </p:nvGraphicFramePr>
        <p:xfrm>
          <a:off x="609459" y="2060848"/>
          <a:ext cx="10969944" cy="3154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565073">
                  <a:extLst>
                    <a:ext uri="{9D8B030D-6E8A-4147-A177-3AD203B41FA5}">
                      <a16:colId xmlns:a16="http://schemas.microsoft.com/office/drawing/2014/main" xmlns="" val="2871132206"/>
                    </a:ext>
                  </a:extLst>
                </a:gridCol>
                <a:gridCol w="4404871">
                  <a:extLst>
                    <a:ext uri="{9D8B030D-6E8A-4147-A177-3AD203B41FA5}">
                      <a16:colId xmlns:a16="http://schemas.microsoft.com/office/drawing/2014/main" xmlns="" val="4012723875"/>
                    </a:ext>
                  </a:extLst>
                </a:gridCol>
              </a:tblGrid>
              <a:tr h="385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en-US" sz="1800" b="0" dirty="0" smtClean="0">
                          <a:solidFill>
                            <a:schemeClr val="bg1"/>
                          </a:solidFill>
                        </a:rPr>
                        <a:t>Aphasia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1953429"/>
                  </a:ext>
                </a:extLst>
              </a:tr>
              <a:tr h="368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Expressive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Receptive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9407583"/>
                  </a:ext>
                </a:extLst>
              </a:tr>
              <a:tr h="499281"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Non fluent.</a:t>
                      </a:r>
                    </a:p>
                    <a:p>
                      <a:pPr marL="285750" indent="-28575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Understanding normal but</a:t>
                      </a:r>
                      <a:r>
                        <a:rPr kumimoji="0"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 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voice production defective.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Broca's</a:t>
                      </a:r>
                      <a:r>
                        <a:rPr kumimoji="0" lang="en-US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 area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1986293"/>
                  </a:ext>
                </a:extLst>
              </a:tr>
              <a:tr h="368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Fluent: meaningless words with loss of comprehension / understanding.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Wernick’s</a:t>
                      </a:r>
                      <a:r>
                        <a:rPr kumimoji="0" lang="en-US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 area</a:t>
                      </a:r>
                      <a:r>
                        <a:rPr kumimoji="0" lang="en-US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 </a:t>
                      </a:r>
                      <a:r>
                        <a:rPr kumimoji="0" lang="en-US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conduction aphasia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6374773"/>
                  </a:ext>
                </a:extLst>
              </a:tr>
              <a:tr h="368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Anomic: unable to name the objects.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Angular gyrus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630286"/>
                  </a:ext>
                </a:extLst>
              </a:tr>
              <a:tr h="368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Global: mixture of all.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굴림" pitchFamily="34" charset="-127"/>
                          <a:cs typeface="+mn-cs"/>
                        </a:rPr>
                        <a:t>Widespread damage to speech areas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4438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2343812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1" y="152400"/>
            <a:ext cx="5813798" cy="990600"/>
          </a:xfrm>
        </p:spPr>
        <p:txBody>
          <a:bodyPr/>
          <a:lstStyle/>
          <a:p>
            <a:r>
              <a:rPr lang="en-US" sz="3200" dirty="0" smtClean="0"/>
              <a:t>Dysarthria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628967" cy="51371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Dysarthria: </a:t>
            </a:r>
            <a:r>
              <a:rPr lang="en-US" sz="1600" dirty="0" smtClean="0"/>
              <a:t>means disorder in articulation  ex: slurred speech.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Dysarthria disturbances of the articulation. In some individuals who has no abnormality in the speech </a:t>
            </a:r>
            <a:r>
              <a:rPr lang="en-US" sz="1600" dirty="0" err="1" smtClean="0"/>
              <a:t>centre</a:t>
            </a:r>
            <a:r>
              <a:rPr lang="en-US" sz="1600" dirty="0" smtClean="0"/>
              <a:t> or in its pathways results in stuttering speech. 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Speaking softly or barely able to whisper.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Slow rate of speech.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Rapid rate of speech with a "mumbling" quality.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Limited tongue, lip, and jaw movement.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Abnormal intonation (rhythm) when speaking.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Changes in vocal quality ("nasal" speech or sounding "stuffy").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Hoarseness.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82444" y="1143000"/>
            <a:ext cx="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6423258" y="1219200"/>
            <a:ext cx="5156145" cy="5137150"/>
          </a:xfrm>
          <a:prstGeom prst="rect">
            <a:avLst/>
          </a:prstGeom>
        </p:spPr>
        <p:txBody>
          <a:bodyPr vert="horz" lIns="101590" tIns="50795" rIns="101590" bIns="50795">
            <a:normAutofit fontScale="92500"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1700" dirty="0" smtClean="0"/>
              <a:t>Slurred speech. </a:t>
            </a:r>
          </a:p>
          <a:p>
            <a:pPr defTabSz="914400">
              <a:lnSpc>
                <a:spcPct val="150000"/>
              </a:lnSpc>
            </a:pPr>
            <a:r>
              <a:rPr lang="en-US" sz="1700" dirty="0" smtClean="0"/>
              <a:t>Language is intact,.</a:t>
            </a:r>
          </a:p>
          <a:p>
            <a:pPr defTabSz="914400">
              <a:lnSpc>
                <a:spcPct val="150000"/>
              </a:lnSpc>
            </a:pPr>
            <a:r>
              <a:rPr lang="en-US" sz="1700" dirty="0" smtClean="0"/>
              <a:t>Paralysis, slowing or in coordination of muscles of articulation or local discomfort causes various different patterns of dysarthria.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defTabSz="914400"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Examples:</a:t>
            </a:r>
          </a:p>
          <a:p>
            <a:pPr defTabSz="914400">
              <a:lnSpc>
                <a:spcPct val="150000"/>
              </a:lnSpc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Gravelly' speech of upper motor neuronal lesions of lower cranial nerves.</a:t>
            </a:r>
          </a:p>
          <a:p>
            <a:pPr defTabSz="914400">
              <a:lnSpc>
                <a:spcPct val="150000"/>
              </a:lnSpc>
            </a:pPr>
            <a:r>
              <a:rPr lang="en-US" sz="1600" dirty="0" smtClean="0"/>
              <a:t> Jerky, ataxic speech of cerebellar lesions (</a:t>
            </a:r>
            <a:r>
              <a:rPr lang="en-US" sz="1600" dirty="0" err="1" smtClean="0"/>
              <a:t>scannimg</a:t>
            </a:r>
            <a:r>
              <a:rPr lang="en-US" sz="1600" dirty="0" smtClean="0"/>
              <a:t> speech).</a:t>
            </a:r>
          </a:p>
          <a:p>
            <a:pPr defTabSz="914400">
              <a:lnSpc>
                <a:spcPct val="150000"/>
              </a:lnSpc>
            </a:pPr>
            <a:r>
              <a:rPr lang="en-US" sz="1600" dirty="0" smtClean="0"/>
              <a:t>The monotone of </a:t>
            </a:r>
            <a:r>
              <a:rPr lang="en-US" sz="1600" dirty="0" err="1" smtClean="0"/>
              <a:t>parkinson's</a:t>
            </a:r>
            <a:r>
              <a:rPr lang="en-US" sz="1600" dirty="0" smtClean="0"/>
              <a:t> disease (slurred).</a:t>
            </a:r>
          </a:p>
          <a:p>
            <a:pPr defTabSz="914400">
              <a:lnSpc>
                <a:spcPct val="150000"/>
              </a:lnSpc>
            </a:pPr>
            <a:r>
              <a:rPr lang="en-US" sz="1600" dirty="0" smtClean="0"/>
              <a:t>Speech in myasthenia that fatigues and dies away. Many aphasic patients are also somewhat </a:t>
            </a:r>
            <a:r>
              <a:rPr lang="en-US" sz="1600" dirty="0" err="1" smtClean="0"/>
              <a:t>dysarthric</a:t>
            </a:r>
            <a:r>
              <a:rPr lang="en-US" sz="1600" dirty="0" smtClean="0"/>
              <a:t>. </a:t>
            </a:r>
          </a:p>
          <a:p>
            <a:pPr defTabSz="914400"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00408" y="152400"/>
            <a:ext cx="5813798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 smtClean="0"/>
              <a:t>Disorder articulation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0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1" y="152400"/>
            <a:ext cx="5628968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Stuttering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5772983" cy="493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 smtClean="0"/>
              <a:t>Stuttering affects the fluency of speech.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 smtClean="0"/>
              <a:t>Talking with involuntary repetition of sounds, especially initial consonants.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 smtClean="0"/>
              <a:t>It begins during childhood and, in some cases, lasts throughout life.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 smtClean="0"/>
              <a:t>The disorder is characterized by disruptions in the production of speech sounds, also called ‘disfluencies’.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1600" dirty="0" smtClean="0"/>
              <a:t>Have</a:t>
            </a:r>
            <a:r>
              <a:rPr lang="sr-Cyrl-CS" altLang="en-US" sz="1600" dirty="0" smtClean="0"/>
              <a:t> right cerebral dominance and widespread overactivity in the cerebral cortex and </a:t>
            </a:r>
            <a:endParaRPr lang="en-US" altLang="en-US" sz="16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</a:t>
            </a:r>
            <a:r>
              <a:rPr lang="sr-Cyrl-CS" altLang="en-US" sz="1600" dirty="0" smtClean="0"/>
              <a:t>cerebellum. This includes </a:t>
            </a:r>
            <a:endParaRPr lang="en-US" altLang="en-US" sz="16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</a:t>
            </a:r>
            <a:r>
              <a:rPr lang="sr-Cyrl-CS" altLang="en-US" sz="1600" dirty="0" smtClean="0"/>
              <a:t>increased activity of the </a:t>
            </a:r>
            <a:endParaRPr lang="en-US" altLang="en-US" sz="16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600" dirty="0"/>
              <a:t> </a:t>
            </a:r>
            <a:r>
              <a:rPr lang="en-US" altLang="en-US" sz="1600" dirty="0" smtClean="0"/>
              <a:t>    </a:t>
            </a:r>
            <a:r>
              <a:rPr lang="sr-Cyrl-CS" altLang="en-US" sz="1600" dirty="0" smtClean="0"/>
              <a:t>supplementary motor area. </a:t>
            </a:r>
            <a:endParaRPr lang="en-US" altLang="en-US" sz="1600" dirty="0" smtClean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6" name="Picture 1" descr="stut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8" t="12938" r="6241" b="48680"/>
          <a:stretch>
            <a:fillRect/>
          </a:stretch>
        </p:blipFill>
        <p:spPr bwMode="auto">
          <a:xfrm>
            <a:off x="3657911" y="4202591"/>
            <a:ext cx="2592289" cy="205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382444" y="1143000"/>
            <a:ext cx="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6433517" y="1219200"/>
            <a:ext cx="5133503" cy="4937760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en-US" sz="1700" dirty="0"/>
              <a:t>Sound production by passage of air over the vocal cord. 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en-US" sz="1700" dirty="0">
                <a:solidFill>
                  <a:schemeClr val="accent2">
                    <a:lumMod val="75000"/>
                  </a:schemeClr>
                </a:solidFill>
              </a:rPr>
              <a:t>Dysphonia: </a:t>
            </a:r>
            <a:r>
              <a:rPr lang="en-US" altLang="en-US" sz="1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1700" dirty="0" smtClean="0"/>
              <a:t>Abnormal </a:t>
            </a:r>
            <a:r>
              <a:rPr lang="en-US" altLang="en-US" sz="1700" dirty="0"/>
              <a:t>sound production due to problem in vocal cord </a:t>
            </a:r>
            <a:r>
              <a:rPr lang="en-US" altLang="en-US" sz="1700" dirty="0">
                <a:solidFill>
                  <a:schemeClr val="bg2">
                    <a:lumMod val="75000"/>
                  </a:schemeClr>
                </a:solidFill>
              </a:rPr>
              <a:t>e.g., paralysis, </a:t>
            </a:r>
            <a:r>
              <a:rPr lang="en-US" altLang="en-US" sz="1700" dirty="0"/>
              <a:t>CVA, other </a:t>
            </a:r>
            <a:r>
              <a:rPr lang="en-US" altLang="en-US" sz="1700" dirty="0" smtClean="0"/>
              <a:t>causes.</a:t>
            </a:r>
            <a:endParaRPr lang="en-US" altLang="en-US" sz="1700" dirty="0"/>
          </a:p>
          <a:p>
            <a:pPr defTabSz="914400">
              <a:lnSpc>
                <a:spcPct val="150000"/>
              </a:lnSpc>
              <a:spcBef>
                <a:spcPct val="0"/>
              </a:spcBef>
            </a:pPr>
            <a:r>
              <a:rPr lang="en-US" altLang="en-US" sz="1700" dirty="0">
                <a:solidFill>
                  <a:schemeClr val="accent2">
                    <a:lumMod val="75000"/>
                  </a:schemeClr>
                </a:solidFill>
              </a:rPr>
              <a:t>Causes: </a:t>
            </a:r>
            <a:endParaRPr lang="en-US" altLang="en-US" sz="1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/>
              <a:t>Paralysis </a:t>
            </a:r>
            <a:r>
              <a:rPr lang="en-US" altLang="en-US" sz="1700" dirty="0"/>
              <a:t>of both vocal cord </a:t>
            </a:r>
            <a:r>
              <a:rPr lang="en-US" altLang="en-US" sz="1700" dirty="0" err="1"/>
              <a:t>e.g</a:t>
            </a:r>
            <a:r>
              <a:rPr lang="en-US" altLang="en-US" sz="1700" dirty="0"/>
              <a:t> whispering sound and inspiratory </a:t>
            </a:r>
            <a:r>
              <a:rPr lang="en-US" altLang="en-US" sz="1700" dirty="0" smtClean="0"/>
              <a:t>strider.</a:t>
            </a:r>
            <a:endParaRPr lang="en-US" altLang="en-US" sz="1700" dirty="0"/>
          </a:p>
          <a:p>
            <a:pPr defTabSz="9144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accent2">
                    <a:lumMod val="75000"/>
                  </a:schemeClr>
                </a:solidFill>
              </a:rPr>
              <a:t>Paralysis of left vocal cord: </a:t>
            </a:r>
            <a:r>
              <a:rPr lang="en-US" altLang="en-US" sz="1700" dirty="0"/>
              <a:t>The voice becomes week and cough bovine. Mainly due to recurrent laryngeal </a:t>
            </a:r>
            <a:r>
              <a:rPr lang="en-US" altLang="en-US" sz="1700" dirty="0" smtClean="0"/>
              <a:t>palsy.</a:t>
            </a:r>
            <a:endParaRPr lang="en-US" altLang="en-US" sz="1700" dirty="0"/>
          </a:p>
          <a:p>
            <a:pPr defTabSz="914400">
              <a:lnSpc>
                <a:spcPct val="150000"/>
              </a:lnSpc>
            </a:pPr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99668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628968" cy="4937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1600" dirty="0" smtClean="0"/>
              <a:t>It is the highest function of the nervous system.</a:t>
            </a:r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r>
              <a:rPr lang="en-GB" altLang="en-US" sz="1600" dirty="0" smtClean="0"/>
              <a:t>Involves understanding of spoken &amp; printed words.</a:t>
            </a:r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r>
              <a:rPr lang="en-GB" altLang="en-US" sz="1600" dirty="0" smtClean="0"/>
              <a:t>It is the ability to express ideas in speech &amp; writing.</a:t>
            </a:r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endParaRPr lang="en-GB" altLang="en-US" sz="1600" dirty="0" smtClean="0"/>
          </a:p>
          <a:p>
            <a:pPr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Types of speech</a:t>
            </a:r>
          </a:p>
          <a:p>
            <a:pPr>
              <a:defRPr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1. Spoken speech:</a:t>
            </a:r>
          </a:p>
          <a:p>
            <a:pPr marL="0" indent="0">
              <a:buNone/>
              <a:defRPr/>
            </a:pPr>
            <a:r>
              <a:rPr lang="en-US" sz="1600" dirty="0" smtClean="0">
                <a:sym typeface="Wingdings" pitchFamily="2" charset="2"/>
              </a:rPr>
              <a:t>Understanding spoken words &amp; expressing ideas in speech.</a:t>
            </a:r>
          </a:p>
          <a:p>
            <a:pPr>
              <a:defRPr/>
            </a:pPr>
            <a:endParaRPr lang="en-US" sz="1600" dirty="0" smtClean="0">
              <a:sym typeface="Wingdings" pitchFamily="2" charset="2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2. Written speech:</a:t>
            </a:r>
          </a:p>
          <a:p>
            <a:pPr marL="0" indent="0">
              <a:buNone/>
              <a:defRPr/>
            </a:pPr>
            <a:r>
              <a:rPr lang="en-US" sz="1600" dirty="0" smtClean="0">
                <a:sym typeface="Wingdings" pitchFamily="2" charset="2"/>
              </a:rPr>
              <a:t>Understanding written words and expressing ideas in writing.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455497" y="14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2" b="9274"/>
          <a:stretch/>
        </p:blipFill>
        <p:spPr bwMode="auto">
          <a:xfrm>
            <a:off x="6310436" y="1383824"/>
            <a:ext cx="526896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54452" y="1383824"/>
            <a:ext cx="160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Extra picture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1" y="228600"/>
            <a:ext cx="5484952" cy="9144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Right hemisphere</a:t>
            </a:r>
            <a:br>
              <a:rPr lang="en-US" altLang="en-US" sz="2400" dirty="0" smtClean="0"/>
            </a:br>
            <a:r>
              <a:rPr lang="en-US" altLang="en-US" sz="2400" dirty="0" smtClean="0"/>
              <a:t>(the representational hemisphere)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30</a:t>
            </a:fld>
            <a:endParaRPr lang="en-US" dirty="0"/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077129" y="301755"/>
            <a:ext cx="5484952" cy="841245"/>
          </a:xfrm>
          <a:prstGeom prst="rect">
            <a:avLst/>
          </a:prstGeom>
        </p:spPr>
        <p:txBody>
          <a:bodyPr vert="horz" lIns="101590" tIns="50795" rIns="101590" bIns="5079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altLang="en-US" sz="2400" dirty="0" smtClean="0"/>
              <a:t>Left hemisphere </a:t>
            </a:r>
          </a:p>
          <a:p>
            <a:pPr defTabSz="914400"/>
            <a:r>
              <a:rPr lang="en-US" altLang="en-US" sz="2400" dirty="0" smtClean="0"/>
              <a:t>(the categorical hemisphere)</a:t>
            </a:r>
            <a:endParaRPr lang="en-US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455497" y="14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8965" y="2134045"/>
            <a:ext cx="4719918" cy="3311434"/>
            <a:chOff x="868965" y="2134045"/>
            <a:chExt cx="4719918" cy="2951138"/>
          </a:xfrm>
        </p:grpSpPr>
        <p:sp>
          <p:nvSpPr>
            <p:cNvPr id="13" name="Freeform 12"/>
            <p:cNvSpPr/>
            <p:nvPr/>
          </p:nvSpPr>
          <p:spPr>
            <a:xfrm>
              <a:off x="868965" y="2134045"/>
              <a:ext cx="1474974" cy="884984"/>
            </a:xfrm>
            <a:custGeom>
              <a:avLst/>
              <a:gdLst>
                <a:gd name="connsiteX0" fmla="*/ 0 w 1474974"/>
                <a:gd name="connsiteY0" fmla="*/ 0 h 884984"/>
                <a:gd name="connsiteX1" fmla="*/ 1474974 w 1474974"/>
                <a:gd name="connsiteY1" fmla="*/ 0 h 884984"/>
                <a:gd name="connsiteX2" fmla="*/ 1474974 w 1474974"/>
                <a:gd name="connsiteY2" fmla="*/ 884984 h 884984"/>
                <a:gd name="connsiteX3" fmla="*/ 0 w 1474974"/>
                <a:gd name="connsiteY3" fmla="*/ 884984 h 884984"/>
                <a:gd name="connsiteX4" fmla="*/ 0 w 1474974"/>
                <a:gd name="connsiteY4" fmla="*/ 0 h 8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974" h="884984">
                  <a:moveTo>
                    <a:pt x="0" y="0"/>
                  </a:moveTo>
                  <a:lnTo>
                    <a:pt x="1474974" y="0"/>
                  </a:lnTo>
                  <a:lnTo>
                    <a:pt x="1474974" y="884984"/>
                  </a:lnTo>
                  <a:lnTo>
                    <a:pt x="0" y="884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smtClean="0">
                  <a:latin typeface="+mn-lt"/>
                  <a:ea typeface="+mn-ea"/>
                  <a:cs typeface="+mn-cs"/>
                </a:rPr>
                <a:t>The right hemisphere controls the left side of the body</a:t>
              </a:r>
              <a:r>
                <a:rPr lang="ar-SA" altLang="en-US" sz="1400" kern="1200" dirty="0" smtClean="0">
                  <a:latin typeface="+mn-lt"/>
                  <a:ea typeface="+mn-ea"/>
                  <a:cs typeface="+mn-cs"/>
                </a:rPr>
                <a:t> </a:t>
              </a:r>
              <a:endParaRPr lang="en-US" sz="1400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91437" y="2134045"/>
              <a:ext cx="1474974" cy="884984"/>
            </a:xfrm>
            <a:custGeom>
              <a:avLst/>
              <a:gdLst>
                <a:gd name="connsiteX0" fmla="*/ 0 w 1474974"/>
                <a:gd name="connsiteY0" fmla="*/ 0 h 884984"/>
                <a:gd name="connsiteX1" fmla="*/ 1474974 w 1474974"/>
                <a:gd name="connsiteY1" fmla="*/ 0 h 884984"/>
                <a:gd name="connsiteX2" fmla="*/ 1474974 w 1474974"/>
                <a:gd name="connsiteY2" fmla="*/ 884984 h 884984"/>
                <a:gd name="connsiteX3" fmla="*/ 0 w 1474974"/>
                <a:gd name="connsiteY3" fmla="*/ 884984 h 884984"/>
                <a:gd name="connsiteX4" fmla="*/ 0 w 1474974"/>
                <a:gd name="connsiteY4" fmla="*/ 0 h 8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974" h="884984">
                  <a:moveTo>
                    <a:pt x="0" y="0"/>
                  </a:moveTo>
                  <a:lnTo>
                    <a:pt x="1474974" y="0"/>
                  </a:lnTo>
                  <a:lnTo>
                    <a:pt x="1474974" y="884984"/>
                  </a:lnTo>
                  <a:lnTo>
                    <a:pt x="0" y="884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1015898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Temporal and spatial relationships*</a:t>
              </a:r>
              <a:r>
                <a:rPr lang="ar-SA" altLang="en-US" sz="1400" kern="1200" dirty="0" smtClean="0">
                  <a:latin typeface="+mn-lt"/>
                  <a:ea typeface="+mn-ea"/>
                  <a:cs typeface="+mn-cs"/>
                </a:rPr>
                <a:t> </a:t>
              </a:r>
              <a:endParaRPr lang="en-US" sz="1400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13909" y="2134045"/>
              <a:ext cx="1474974" cy="884984"/>
            </a:xfrm>
            <a:custGeom>
              <a:avLst/>
              <a:gdLst>
                <a:gd name="connsiteX0" fmla="*/ 0 w 1474974"/>
                <a:gd name="connsiteY0" fmla="*/ 0 h 884984"/>
                <a:gd name="connsiteX1" fmla="*/ 1474974 w 1474974"/>
                <a:gd name="connsiteY1" fmla="*/ 0 h 884984"/>
                <a:gd name="connsiteX2" fmla="*/ 1474974 w 1474974"/>
                <a:gd name="connsiteY2" fmla="*/ 884984 h 884984"/>
                <a:gd name="connsiteX3" fmla="*/ 0 w 1474974"/>
                <a:gd name="connsiteY3" fmla="*/ 884984 h 884984"/>
                <a:gd name="connsiteX4" fmla="*/ 0 w 1474974"/>
                <a:gd name="connsiteY4" fmla="*/ 0 h 8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974" h="884984">
                  <a:moveTo>
                    <a:pt x="0" y="0"/>
                  </a:moveTo>
                  <a:lnTo>
                    <a:pt x="1474974" y="0"/>
                  </a:lnTo>
                  <a:lnTo>
                    <a:pt x="1474974" y="884984"/>
                  </a:lnTo>
                  <a:lnTo>
                    <a:pt x="0" y="884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Analyzing nonverbal information</a:t>
              </a:r>
              <a:endParaRPr lang="ar-SA" altLang="en-US" sz="1400" kern="1200" dirty="0" smtClean="0">
                <a:latin typeface="+mn-lt"/>
                <a:ea typeface="+mn-ea"/>
                <a:cs typeface="+mn-cs"/>
              </a:endParaRPr>
            </a:p>
            <a:p>
              <a:pPr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مثل لغة الجسد</a:t>
              </a:r>
              <a:r>
                <a:rPr lang="ar-SA" altLang="en-US" sz="1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68965" y="3166527"/>
              <a:ext cx="1474974" cy="884984"/>
            </a:xfrm>
            <a:custGeom>
              <a:avLst/>
              <a:gdLst>
                <a:gd name="connsiteX0" fmla="*/ 0 w 1474974"/>
                <a:gd name="connsiteY0" fmla="*/ 0 h 884984"/>
                <a:gd name="connsiteX1" fmla="*/ 1474974 w 1474974"/>
                <a:gd name="connsiteY1" fmla="*/ 0 h 884984"/>
                <a:gd name="connsiteX2" fmla="*/ 1474974 w 1474974"/>
                <a:gd name="connsiteY2" fmla="*/ 884984 h 884984"/>
                <a:gd name="connsiteX3" fmla="*/ 0 w 1474974"/>
                <a:gd name="connsiteY3" fmla="*/ 884984 h 884984"/>
                <a:gd name="connsiteX4" fmla="*/ 0 w 1474974"/>
                <a:gd name="connsiteY4" fmla="*/ 0 h 8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974" h="884984">
                  <a:moveTo>
                    <a:pt x="0" y="0"/>
                  </a:moveTo>
                  <a:lnTo>
                    <a:pt x="1474974" y="0"/>
                  </a:lnTo>
                  <a:lnTo>
                    <a:pt x="1474974" y="884984"/>
                  </a:lnTo>
                  <a:lnTo>
                    <a:pt x="0" y="884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smtClean="0">
                  <a:latin typeface="+mn-lt"/>
                  <a:ea typeface="+mn-ea"/>
                  <a:cs typeface="+mn-cs"/>
                </a:rPr>
                <a:t>Communicating emotion</a:t>
              </a:r>
              <a:r>
                <a:rPr lang="ar-SA" altLang="en-US" sz="1400" kern="1200" smtClean="0">
                  <a:latin typeface="+mn-lt"/>
                  <a:ea typeface="+mn-ea"/>
                  <a:cs typeface="+mn-cs"/>
                </a:rPr>
                <a:t> </a:t>
              </a:r>
              <a:endParaRPr lang="en-US" sz="1400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91437" y="3166527"/>
              <a:ext cx="1474974" cy="884984"/>
            </a:xfrm>
            <a:custGeom>
              <a:avLst/>
              <a:gdLst>
                <a:gd name="connsiteX0" fmla="*/ 0 w 1474974"/>
                <a:gd name="connsiteY0" fmla="*/ 0 h 884984"/>
                <a:gd name="connsiteX1" fmla="*/ 1474974 w 1474974"/>
                <a:gd name="connsiteY1" fmla="*/ 0 h 884984"/>
                <a:gd name="connsiteX2" fmla="*/ 1474974 w 1474974"/>
                <a:gd name="connsiteY2" fmla="*/ 884984 h 884984"/>
                <a:gd name="connsiteX3" fmla="*/ 0 w 1474974"/>
                <a:gd name="connsiteY3" fmla="*/ 884984 h 884984"/>
                <a:gd name="connsiteX4" fmla="*/ 0 w 1474974"/>
                <a:gd name="connsiteY4" fmla="*/ 0 h 8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974" h="884984">
                  <a:moveTo>
                    <a:pt x="0" y="0"/>
                  </a:moveTo>
                  <a:lnTo>
                    <a:pt x="1474974" y="0"/>
                  </a:lnTo>
                  <a:lnTo>
                    <a:pt x="1474974" y="884984"/>
                  </a:lnTo>
                  <a:lnTo>
                    <a:pt x="0" y="884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recognition of emotion</a:t>
              </a:r>
              <a:endParaRPr lang="ar-SA" altLang="en-US" sz="1400" kern="1200" dirty="0" smtClean="0">
                <a:latin typeface="+mn-lt"/>
                <a:ea typeface="+mn-ea"/>
                <a:cs typeface="+mn-cs"/>
              </a:endParaRPr>
            </a:p>
            <a:p>
              <a:pPr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3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مرتبط بالمشاعر والجوانب الروحانية أكثر.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3909" y="3166527"/>
              <a:ext cx="1474974" cy="884984"/>
            </a:xfrm>
            <a:custGeom>
              <a:avLst/>
              <a:gdLst>
                <a:gd name="connsiteX0" fmla="*/ 0 w 1474974"/>
                <a:gd name="connsiteY0" fmla="*/ 0 h 884984"/>
                <a:gd name="connsiteX1" fmla="*/ 1474974 w 1474974"/>
                <a:gd name="connsiteY1" fmla="*/ 0 h 884984"/>
                <a:gd name="connsiteX2" fmla="*/ 1474974 w 1474974"/>
                <a:gd name="connsiteY2" fmla="*/ 884984 h 884984"/>
                <a:gd name="connsiteX3" fmla="*/ 0 w 1474974"/>
                <a:gd name="connsiteY3" fmla="*/ 884984 h 884984"/>
                <a:gd name="connsiteX4" fmla="*/ 0 w 1474974"/>
                <a:gd name="connsiteY4" fmla="*/ 0 h 8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974" h="884984">
                  <a:moveTo>
                    <a:pt x="0" y="0"/>
                  </a:moveTo>
                  <a:lnTo>
                    <a:pt x="1474974" y="0"/>
                  </a:lnTo>
                  <a:lnTo>
                    <a:pt x="1474974" y="884984"/>
                  </a:lnTo>
                  <a:lnTo>
                    <a:pt x="0" y="884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smtClean="0">
                  <a:latin typeface="+mn-lt"/>
                  <a:ea typeface="+mn-ea"/>
                  <a:cs typeface="+mn-cs"/>
                </a:rPr>
                <a:t>Recognition of tunes, rhythms</a:t>
              </a:r>
              <a:endParaRPr lang="en-US" altLang="en-US" sz="1400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491437" y="4199008"/>
              <a:ext cx="1474974" cy="886175"/>
            </a:xfrm>
            <a:custGeom>
              <a:avLst/>
              <a:gdLst>
                <a:gd name="connsiteX0" fmla="*/ 0 w 1474974"/>
                <a:gd name="connsiteY0" fmla="*/ 0 h 884984"/>
                <a:gd name="connsiteX1" fmla="*/ 1474974 w 1474974"/>
                <a:gd name="connsiteY1" fmla="*/ 0 h 884984"/>
                <a:gd name="connsiteX2" fmla="*/ 1474974 w 1474974"/>
                <a:gd name="connsiteY2" fmla="*/ 884984 h 884984"/>
                <a:gd name="connsiteX3" fmla="*/ 0 w 1474974"/>
                <a:gd name="connsiteY3" fmla="*/ 884984 h 884984"/>
                <a:gd name="connsiteX4" fmla="*/ 0 w 1474974"/>
                <a:gd name="connsiteY4" fmla="*/ 0 h 88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4974" h="884984">
                  <a:moveTo>
                    <a:pt x="0" y="0"/>
                  </a:moveTo>
                  <a:lnTo>
                    <a:pt x="1474974" y="0"/>
                  </a:lnTo>
                  <a:lnTo>
                    <a:pt x="1474974" y="884984"/>
                  </a:lnTo>
                  <a:lnTo>
                    <a:pt x="0" y="884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1400" kern="1200" dirty="0" smtClean="0">
                <a:latin typeface="+mn-lt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altLang="en-US" sz="1400" kern="1200" dirty="0" smtClean="0">
                <a:latin typeface="+mn-lt"/>
              </a:endParaRP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Holistic problem solving </a:t>
              </a:r>
              <a:endParaRPr lang="ar-SA" altLang="en-US" sz="1400" kern="1200" dirty="0" smtClean="0">
                <a:latin typeface="+mn-lt"/>
                <a:ea typeface="+mn-ea"/>
                <a:cs typeface="+mn-cs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1400" kern="1200" dirty="0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71203" y="2134045"/>
            <a:ext cx="5296804" cy="2160387"/>
            <a:chOff x="6171202" y="2134977"/>
            <a:chExt cx="5296804" cy="2159779"/>
          </a:xfrm>
        </p:grpSpPr>
        <p:sp>
          <p:nvSpPr>
            <p:cNvPr id="22" name="Freeform 21"/>
            <p:cNvSpPr/>
            <p:nvPr/>
          </p:nvSpPr>
          <p:spPr>
            <a:xfrm>
              <a:off x="6171202" y="2134977"/>
              <a:ext cx="1655251" cy="993150"/>
            </a:xfrm>
            <a:custGeom>
              <a:avLst/>
              <a:gdLst>
                <a:gd name="connsiteX0" fmla="*/ 0 w 1655251"/>
                <a:gd name="connsiteY0" fmla="*/ 0 h 993150"/>
                <a:gd name="connsiteX1" fmla="*/ 1655251 w 1655251"/>
                <a:gd name="connsiteY1" fmla="*/ 0 h 993150"/>
                <a:gd name="connsiteX2" fmla="*/ 1655251 w 1655251"/>
                <a:gd name="connsiteY2" fmla="*/ 993150 h 993150"/>
                <a:gd name="connsiteX3" fmla="*/ 0 w 1655251"/>
                <a:gd name="connsiteY3" fmla="*/ 993150 h 993150"/>
                <a:gd name="connsiteX4" fmla="*/ 0 w 1655251"/>
                <a:gd name="connsiteY4" fmla="*/ 0 h 99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251" h="993150">
                  <a:moveTo>
                    <a:pt x="0" y="0"/>
                  </a:moveTo>
                  <a:lnTo>
                    <a:pt x="1655251" y="0"/>
                  </a:lnTo>
                  <a:lnTo>
                    <a:pt x="1655251" y="993150"/>
                  </a:lnTo>
                  <a:lnTo>
                    <a:pt x="0" y="993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kern="1200" dirty="0" smtClean="0">
                  <a:latin typeface="+mn-lt"/>
                  <a:ea typeface="+mn-ea"/>
                  <a:cs typeface="+mn-cs"/>
                </a:rPr>
                <a:t>The left hemisphere controls the right side of the body</a:t>
              </a:r>
              <a:endParaRPr lang="en-US" sz="1400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991979" y="2134977"/>
              <a:ext cx="1655251" cy="993150"/>
            </a:xfrm>
            <a:custGeom>
              <a:avLst/>
              <a:gdLst>
                <a:gd name="connsiteX0" fmla="*/ 0 w 1655251"/>
                <a:gd name="connsiteY0" fmla="*/ 0 h 993150"/>
                <a:gd name="connsiteX1" fmla="*/ 1655251 w 1655251"/>
                <a:gd name="connsiteY1" fmla="*/ 0 h 993150"/>
                <a:gd name="connsiteX2" fmla="*/ 1655251 w 1655251"/>
                <a:gd name="connsiteY2" fmla="*/ 993150 h 993150"/>
                <a:gd name="connsiteX3" fmla="*/ 0 w 1655251"/>
                <a:gd name="connsiteY3" fmla="*/ 993150 h 993150"/>
                <a:gd name="connsiteX4" fmla="*/ 0 w 1655251"/>
                <a:gd name="connsiteY4" fmla="*/ 0 h 99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251" h="993150">
                  <a:moveTo>
                    <a:pt x="0" y="0"/>
                  </a:moveTo>
                  <a:lnTo>
                    <a:pt x="1655251" y="0"/>
                  </a:lnTo>
                  <a:lnTo>
                    <a:pt x="1655251" y="993150"/>
                  </a:lnTo>
                  <a:lnTo>
                    <a:pt x="0" y="993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1015898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altLang="en-US" sz="1400" kern="1200" smtClean="0">
                  <a:latin typeface="+mn-lt"/>
                  <a:ea typeface="+mn-ea"/>
                  <a:cs typeface="+mn-cs"/>
                </a:rPr>
                <a:t>Produce and understand language</a:t>
              </a:r>
              <a:endParaRPr lang="en-US" sz="1400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9812755" y="2134977"/>
              <a:ext cx="1655251" cy="993150"/>
            </a:xfrm>
            <a:custGeom>
              <a:avLst/>
              <a:gdLst>
                <a:gd name="connsiteX0" fmla="*/ 0 w 1655251"/>
                <a:gd name="connsiteY0" fmla="*/ 0 h 993150"/>
                <a:gd name="connsiteX1" fmla="*/ 1655251 w 1655251"/>
                <a:gd name="connsiteY1" fmla="*/ 0 h 993150"/>
                <a:gd name="connsiteX2" fmla="*/ 1655251 w 1655251"/>
                <a:gd name="connsiteY2" fmla="*/ 993150 h 993150"/>
                <a:gd name="connsiteX3" fmla="*/ 0 w 1655251"/>
                <a:gd name="connsiteY3" fmla="*/ 993150 h 993150"/>
                <a:gd name="connsiteX4" fmla="*/ 0 w 1655251"/>
                <a:gd name="connsiteY4" fmla="*/ 0 h 99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251" h="993150">
                  <a:moveTo>
                    <a:pt x="0" y="0"/>
                  </a:moveTo>
                  <a:lnTo>
                    <a:pt x="1655251" y="0"/>
                  </a:lnTo>
                  <a:lnTo>
                    <a:pt x="1655251" y="993150"/>
                  </a:lnTo>
                  <a:lnTo>
                    <a:pt x="0" y="993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300" dirty="0"/>
                <a:t>understanding and manipulating </a:t>
              </a:r>
              <a:r>
                <a:rPr lang="en-US" altLang="en-US" sz="1300" dirty="0">
                  <a:solidFill>
                    <a:schemeClr val="accent2">
                      <a:lumMod val="75000"/>
                    </a:schemeClr>
                  </a:solidFill>
                </a:rPr>
                <a:t>language: </a:t>
              </a:r>
              <a:r>
                <a:rPr lang="en-US" altLang="en-US" sz="1300" dirty="0"/>
                <a:t> recognition, use, and understanding of words and symbols </a:t>
              </a:r>
              <a:endParaRPr lang="en-US" sz="1300" kern="12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171202" y="3293186"/>
              <a:ext cx="1655251" cy="993150"/>
            </a:xfrm>
            <a:custGeom>
              <a:avLst/>
              <a:gdLst>
                <a:gd name="connsiteX0" fmla="*/ 0 w 1655251"/>
                <a:gd name="connsiteY0" fmla="*/ 0 h 993150"/>
                <a:gd name="connsiteX1" fmla="*/ 1655251 w 1655251"/>
                <a:gd name="connsiteY1" fmla="*/ 0 h 993150"/>
                <a:gd name="connsiteX2" fmla="*/ 1655251 w 1655251"/>
                <a:gd name="connsiteY2" fmla="*/ 993150 h 993150"/>
                <a:gd name="connsiteX3" fmla="*/ 0 w 1655251"/>
                <a:gd name="connsiteY3" fmla="*/ 993150 h 993150"/>
                <a:gd name="connsiteX4" fmla="*/ 0 w 1655251"/>
                <a:gd name="connsiteY4" fmla="*/ 0 h 99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251" h="993150">
                  <a:moveTo>
                    <a:pt x="0" y="0"/>
                  </a:moveTo>
                  <a:lnTo>
                    <a:pt x="1655251" y="0"/>
                  </a:lnTo>
                  <a:lnTo>
                    <a:pt x="1655251" y="993150"/>
                  </a:lnTo>
                  <a:lnTo>
                    <a:pt x="0" y="993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1015898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altLang="en-US" sz="1400" kern="1200" smtClean="0">
                  <a:latin typeface="+mn-lt"/>
                  <a:ea typeface="+mn-ea"/>
                  <a:cs typeface="+mn-cs"/>
                </a:rPr>
                <a:t>Speech</a:t>
              </a:r>
              <a:endParaRPr lang="en-US" sz="1400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985895" y="3293186"/>
              <a:ext cx="1655251" cy="993150"/>
            </a:xfrm>
            <a:custGeom>
              <a:avLst/>
              <a:gdLst>
                <a:gd name="connsiteX0" fmla="*/ 0 w 1655251"/>
                <a:gd name="connsiteY0" fmla="*/ 0 h 993150"/>
                <a:gd name="connsiteX1" fmla="*/ 1655251 w 1655251"/>
                <a:gd name="connsiteY1" fmla="*/ 0 h 993150"/>
                <a:gd name="connsiteX2" fmla="*/ 1655251 w 1655251"/>
                <a:gd name="connsiteY2" fmla="*/ 993150 h 993150"/>
                <a:gd name="connsiteX3" fmla="*/ 0 w 1655251"/>
                <a:gd name="connsiteY3" fmla="*/ 993150 h 993150"/>
                <a:gd name="connsiteX4" fmla="*/ 0 w 1655251"/>
                <a:gd name="connsiteY4" fmla="*/ 0 h 99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251" h="993150">
                  <a:moveTo>
                    <a:pt x="0" y="0"/>
                  </a:moveTo>
                  <a:lnTo>
                    <a:pt x="1655251" y="0"/>
                  </a:lnTo>
                  <a:lnTo>
                    <a:pt x="1655251" y="993150"/>
                  </a:lnTo>
                  <a:lnTo>
                    <a:pt x="0" y="993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1015898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altLang="en-US" sz="1400" kern="1200" smtClean="0">
                  <a:latin typeface="+mn-lt"/>
                  <a:ea typeface="+mn-ea"/>
                  <a:cs typeface="+mn-cs"/>
                </a:rPr>
                <a:t>Identification of objects by name</a:t>
              </a:r>
              <a:endParaRPr lang="en-US" altLang="en-US" sz="1400" kern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9800588" y="3301606"/>
              <a:ext cx="1655251" cy="993150"/>
            </a:xfrm>
            <a:custGeom>
              <a:avLst/>
              <a:gdLst>
                <a:gd name="connsiteX0" fmla="*/ 0 w 1655251"/>
                <a:gd name="connsiteY0" fmla="*/ 0 h 993150"/>
                <a:gd name="connsiteX1" fmla="*/ 1655251 w 1655251"/>
                <a:gd name="connsiteY1" fmla="*/ 0 h 993150"/>
                <a:gd name="connsiteX2" fmla="*/ 1655251 w 1655251"/>
                <a:gd name="connsiteY2" fmla="*/ 993150 h 993150"/>
                <a:gd name="connsiteX3" fmla="*/ 0 w 1655251"/>
                <a:gd name="connsiteY3" fmla="*/ 993150 h 993150"/>
                <a:gd name="connsiteX4" fmla="*/ 0 w 1655251"/>
                <a:gd name="connsiteY4" fmla="*/ 0 h 99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251" h="993150">
                  <a:moveTo>
                    <a:pt x="0" y="0"/>
                  </a:moveTo>
                  <a:lnTo>
                    <a:pt x="1655251" y="0"/>
                  </a:lnTo>
                  <a:lnTo>
                    <a:pt x="1655251" y="993150"/>
                  </a:lnTo>
                  <a:lnTo>
                    <a:pt x="0" y="9931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1015898" rtl="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US" altLang="en-US" sz="1400" kern="1200" smtClean="0">
                  <a:latin typeface="+mn-lt"/>
                  <a:ea typeface="+mn-ea"/>
                  <a:cs typeface="+mn-cs"/>
                </a:rPr>
                <a:t>Mathematics, logic, analysis </a:t>
              </a:r>
              <a:endParaRPr lang="en-US" altLang="en-US" sz="1400" kern="120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9461" y="1359869"/>
            <a:ext cx="5200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يوجد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dominant and non dominant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كلهم شغالين بس على حسب المهمة اللي الشخص يبغى يسويها أي واحد يشتغل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أكثر.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763" y="5525353"/>
            <a:ext cx="5381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عادة الأشخاص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اللي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يستخدمون اليد اليسار في حياتهم اليومية يبدعون كمهندسين ومصممين ديكور لأن عندهم تصور للعلاقات بين الأشياء من ناحية المسافات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وغيرها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855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 smtClean="0"/>
              <a:t>Summary of right &amp; left hemisphere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2" descr="http://t3.preservice.org/T0300798/btr2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7060" y="1290492"/>
            <a:ext cx="6614741" cy="4918365"/>
          </a:xfrm>
        </p:spPr>
      </p:pic>
      <p:sp>
        <p:nvSpPr>
          <p:cNvPr id="6" name="TextBox 5"/>
          <p:cNvSpPr txBox="1"/>
          <p:nvPr/>
        </p:nvSpPr>
        <p:spPr>
          <a:xfrm>
            <a:off x="9455497" y="147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3297429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154" y="79875"/>
            <a:ext cx="416051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160" y="2451761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46058" y="2480726"/>
            <a:ext cx="2916905" cy="15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Lulwah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Alshiha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Laila Mathkour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Mohammad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Alayed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32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39" y="1649828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387" y="2915310"/>
            <a:ext cx="1965375" cy="3802056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Females Members: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Lama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Alfawzan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Zaina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Alkaff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/>
              <a:t>	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dirty="0"/>
              <a:t>	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6058" y="4276772"/>
            <a:ext cx="1944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us: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1850" r="25930" b="22937"/>
          <a:stretch/>
        </p:blipFill>
        <p:spPr>
          <a:xfrm>
            <a:off x="8254652" y="5409259"/>
            <a:ext cx="490813" cy="354476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721" r="26650" b="22723"/>
          <a:stretch/>
        </p:blipFill>
        <p:spPr>
          <a:xfrm>
            <a:off x="8254652" y="4735673"/>
            <a:ext cx="512901" cy="431941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8500" b="9051"/>
          <a:stretch/>
        </p:blipFill>
        <p:spPr>
          <a:xfrm>
            <a:off x="9356906" y="4660517"/>
            <a:ext cx="360040" cy="507097"/>
          </a:xfrm>
          <a:prstGeom prst="rect">
            <a:avLst/>
          </a:prstGeom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19760" r="23540" b="19761"/>
          <a:stretch/>
        </p:blipFill>
        <p:spPr>
          <a:xfrm>
            <a:off x="9284898" y="5331687"/>
            <a:ext cx="504056" cy="4320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3748" y="2913426"/>
            <a:ext cx="2022533" cy="1930775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Males Members: 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Hassan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Alshammari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Abdulaziz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Alseffay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6" name="مربع نص 1"/>
          <p:cNvSpPr txBox="1"/>
          <p:nvPr/>
        </p:nvSpPr>
        <p:spPr>
          <a:xfrm>
            <a:off x="612932" y="5473472"/>
            <a:ext cx="549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64653"/>
                </a:solidFill>
              </a:rPr>
              <a:t>Females’ </a:t>
            </a:r>
            <a:r>
              <a:rPr lang="en-US" sz="1200" dirty="0">
                <a:solidFill>
                  <a:srgbClr val="464653"/>
                </a:solidFill>
              </a:rPr>
              <a:t>and </a:t>
            </a:r>
            <a:r>
              <a:rPr lang="en-US" sz="1200" dirty="0" smtClean="0">
                <a:solidFill>
                  <a:srgbClr val="464653"/>
                </a:solidFill>
              </a:rPr>
              <a:t>Males’ </a:t>
            </a:r>
            <a:r>
              <a:rPr lang="en-US" sz="1200" dirty="0">
                <a:solidFill>
                  <a:srgbClr val="464653"/>
                </a:solidFill>
              </a:rPr>
              <a:t>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6012" y="5763735"/>
            <a:ext cx="1158340" cy="646232"/>
          </a:xfrm>
          <a:prstGeom prst="rect">
            <a:avLst/>
          </a:prstGeom>
        </p:spPr>
      </p:pic>
      <p:pic>
        <p:nvPicPr>
          <p:cNvPr id="17" name="Picture 16">
            <a:hlinkClick r:id="rId12"/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91" y="5473472"/>
            <a:ext cx="992439" cy="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Speech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Definition: </a:t>
            </a:r>
            <a:r>
              <a:rPr lang="en-US" sz="1800" dirty="0" smtClean="0">
                <a:solidFill>
                  <a:srgbClr val="000000"/>
                </a:solidFill>
              </a:rPr>
              <a:t>speech may be defined as the means of communication between the two individual or group of individuals.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Speech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structures:</a:t>
            </a:r>
          </a:p>
          <a:p>
            <a:endParaRPr lang="en-US" altLang="en-US" sz="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en-US" sz="1800" dirty="0">
                <a:solidFill>
                  <a:srgbClr val="000000"/>
                </a:solidFill>
              </a:rPr>
              <a:t>Oral Cavity.</a:t>
            </a:r>
          </a:p>
          <a:p>
            <a:pPr lvl="1"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en-US" sz="1800" dirty="0">
                <a:solidFill>
                  <a:srgbClr val="000000"/>
                </a:solidFill>
              </a:rPr>
              <a:t>Nasal Cavity.</a:t>
            </a:r>
          </a:p>
          <a:p>
            <a:pPr lvl="1"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en-US" sz="1800" dirty="0">
                <a:solidFill>
                  <a:srgbClr val="000000"/>
                </a:solidFill>
              </a:rPr>
              <a:t>Pharynx.</a:t>
            </a:r>
          </a:p>
          <a:p>
            <a:pPr lvl="1"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en-US" sz="1800" dirty="0">
                <a:solidFill>
                  <a:srgbClr val="000000"/>
                </a:solidFill>
              </a:rPr>
              <a:t>Larynx.</a:t>
            </a:r>
          </a:p>
          <a:p>
            <a:pPr lvl="2">
              <a:buClr>
                <a:schemeClr val="bg2">
                  <a:lumMod val="75000"/>
                </a:schemeClr>
              </a:buClr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pic>
        <p:nvPicPr>
          <p:cNvPr id="36" name="Picture 2" descr="Image result for organs of speech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2" b="1876"/>
          <a:stretch/>
        </p:blipFill>
        <p:spPr bwMode="auto">
          <a:xfrm>
            <a:off x="4870276" y="1628800"/>
            <a:ext cx="670912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08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Basic events in speech production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94212" y="2174626"/>
            <a:ext cx="360040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Events in speech production 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6094393" y="2606674"/>
            <a:ext cx="19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4393" y="2894706"/>
            <a:ext cx="40324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61945" y="2894706"/>
            <a:ext cx="40324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61945" y="289470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4393" y="289470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133714" y="2894706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9629" y="3254746"/>
            <a:ext cx="2604632" cy="485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42900" algn="ctr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Initiation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2077" y="3254745"/>
            <a:ext cx="2604632" cy="485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Phonation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20876" y="3254745"/>
            <a:ext cx="2604632" cy="485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</a:rPr>
              <a:t>Articulation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17" idx="2"/>
          </p:cNvCxnSpPr>
          <p:nvPr/>
        </p:nvCxnSpPr>
        <p:spPr>
          <a:xfrm>
            <a:off x="2061945" y="3740547"/>
            <a:ext cx="0" cy="234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4393" y="3740547"/>
            <a:ext cx="0" cy="234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33714" y="3740547"/>
            <a:ext cx="0" cy="234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9629" y="3974826"/>
            <a:ext cx="2604632" cy="485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ko-KR" sz="1600" dirty="0">
                <a:ea typeface="굴림" pitchFamily="34" charset="-127"/>
              </a:rPr>
              <a:t>Action that initiates the flow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92077" y="3974825"/>
            <a:ext cx="2604632" cy="485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ko-KR" sz="1600" dirty="0">
                <a:ea typeface="굴림" pitchFamily="34" charset="-127"/>
              </a:rPr>
              <a:t>Action that modulates the quality of sounds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20876" y="3974825"/>
            <a:ext cx="2604632" cy="485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ko-KR" sz="1600" dirty="0">
                <a:ea typeface="굴림" pitchFamily="34" charset="-127"/>
              </a:rPr>
              <a:t>Action that modulates or articulates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03366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Basic events in speech production (initiation)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Setting the airstream in motion: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ko-KR" sz="1600" dirty="0" smtClean="0">
                <a:solidFill>
                  <a:schemeClr val="tx1"/>
                </a:solidFill>
                <a:ea typeface="굴림" pitchFamily="34" charset="-127"/>
              </a:rPr>
              <a:t>Creating airstream is an essential process of sound production.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ko-KR" sz="1600" dirty="0" smtClean="0">
                <a:solidFill>
                  <a:schemeClr val="tx1"/>
                </a:solidFill>
                <a:ea typeface="굴림" pitchFamily="34" charset="-127"/>
              </a:rPr>
              <a:t>Change in pressure.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endParaRPr lang="en-US" altLang="ko-KR" sz="1900" dirty="0" smtClean="0">
              <a:ea typeface="굴림" pitchFamily="34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ko-KR" sz="1800" dirty="0" smtClean="0">
                <a:solidFill>
                  <a:schemeClr val="accent4">
                    <a:lumMod val="75000"/>
                  </a:schemeClr>
                </a:solidFill>
                <a:ea typeface="굴림" pitchFamily="34" charset="-127"/>
              </a:rPr>
              <a:t>Three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 mechanisms of initiation:</a:t>
            </a:r>
          </a:p>
          <a:p>
            <a:pPr marL="647669" lvl="1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Pulmonic: </a:t>
            </a:r>
            <a:r>
              <a:rPr lang="en-US" altLang="ko-KR" sz="1600" dirty="0" smtClean="0">
                <a:ea typeface="굴림" pitchFamily="34" charset="-127"/>
              </a:rPr>
              <a:t>pulmonic airstream mechanism via lungs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  <a:ea typeface="굴림" pitchFamily="34" charset="-127"/>
              </a:rPr>
              <a:t>95% </a:t>
            </a:r>
            <a:r>
              <a:rPr lang="en-US" altLang="ko-KR" sz="1600" dirty="0" smtClean="0">
                <a:ea typeface="굴림" pitchFamily="34" charset="-127"/>
              </a:rPr>
              <a:t>of human speech sounds are produced in this way.</a:t>
            </a:r>
          </a:p>
          <a:p>
            <a:pPr marL="647669" lvl="1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Glottalic:  </a:t>
            </a:r>
            <a:r>
              <a:rPr lang="en-US" altLang="ko-KR" sz="1600" dirty="0" smtClean="0">
                <a:ea typeface="굴림" pitchFamily="34" charset="-127"/>
              </a:rPr>
              <a:t>airstream mechanism via glottis.</a:t>
            </a:r>
          </a:p>
          <a:p>
            <a:pPr marL="647669" lvl="1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ko-KR" sz="1600" dirty="0" err="1" smtClean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Velaric</a:t>
            </a:r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:  </a:t>
            </a:r>
            <a:r>
              <a:rPr lang="en-US" altLang="ko-KR" sz="1600" dirty="0" smtClean="0">
                <a:ea typeface="굴림" pitchFamily="34" charset="-127"/>
              </a:rPr>
              <a:t>airstream mechanism via velum.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endParaRPr lang="en-US" altLang="ko-KR" sz="1900" dirty="0" smtClean="0">
              <a:ea typeface="굴림" pitchFamily="34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endParaRPr lang="en-US" altLang="ko-KR" sz="1900" dirty="0" smtClean="0">
              <a:solidFill>
                <a:schemeClr val="tx1"/>
              </a:solidFill>
              <a:ea typeface="굴림" pitchFamily="34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</a:pPr>
            <a:endParaRPr lang="en-US" altLang="ko-KR" sz="1800" dirty="0">
              <a:solidFill>
                <a:schemeClr val="accent2">
                  <a:lumMod val="75000"/>
                </a:schemeClr>
              </a:solidFill>
              <a:ea typeface="굴림" pitchFamily="34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Direction of air flow: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1. </a:t>
            </a:r>
            <a:r>
              <a:rPr lang="en-US" altLang="ko-KR" sz="1600" dirty="0" err="1" smtClean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Egressive</a:t>
            </a:r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 / pressure </a:t>
            </a: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Sound</a:t>
            </a:r>
          </a:p>
          <a:p>
            <a:pPr marL="0" lvl="1" indent="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altLang="ko-KR" sz="1600" dirty="0">
                <a:solidFill>
                  <a:srgbClr val="FF0000"/>
                </a:solidFill>
                <a:ea typeface="굴림" pitchFamily="34" charset="-127"/>
              </a:rPr>
              <a:t>Exhalation: </a:t>
            </a:r>
            <a:r>
              <a:rPr lang="en-US" altLang="ko-KR" sz="1600" dirty="0">
                <a:solidFill>
                  <a:schemeClr val="tx1"/>
                </a:solidFill>
                <a:ea typeface="굴림" pitchFamily="34" charset="-127"/>
              </a:rPr>
              <a:t>Deflation of lungs and consequent compression of the air </a:t>
            </a:r>
            <a:r>
              <a:rPr lang="en-US" altLang="ko-KR" sz="1600" dirty="0" smtClean="0">
                <a:solidFill>
                  <a:schemeClr val="tx1"/>
                </a:solidFill>
                <a:ea typeface="굴림" pitchFamily="34" charset="-127"/>
              </a:rPr>
              <a:t>(Hello</a:t>
            </a:r>
            <a:r>
              <a:rPr lang="en-US" altLang="ko-KR" sz="1600" dirty="0">
                <a:solidFill>
                  <a:schemeClr val="tx1"/>
                </a:solidFill>
                <a:ea typeface="굴림" pitchFamily="34" charset="-127"/>
              </a:rPr>
              <a:t>…..</a:t>
            </a:r>
            <a:r>
              <a:rPr lang="en-US" altLang="ko-KR" sz="1600" dirty="0" smtClean="0">
                <a:solidFill>
                  <a:schemeClr val="tx1"/>
                </a:solidFill>
                <a:ea typeface="굴림" pitchFamily="34" charset="-127"/>
              </a:rPr>
              <a:t>Hello).</a:t>
            </a:r>
          </a:p>
          <a:p>
            <a:pPr marL="0" lvl="1" indent="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None/>
            </a:pPr>
            <a:endParaRPr lang="en-US" altLang="ko-KR" sz="1600" dirty="0" smtClean="0">
              <a:solidFill>
                <a:schemeClr val="tx1"/>
              </a:solidFill>
              <a:ea typeface="굴림" pitchFamily="34" charset="-127"/>
            </a:endParaRPr>
          </a:p>
          <a:p>
            <a:pPr marL="0" lvl="1" indent="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altLang="ko-KR" sz="1600" dirty="0" smtClean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2. Ingressive / suction </a:t>
            </a:r>
            <a:r>
              <a:rPr lang="en-US" altLang="ko-KR" sz="1600" dirty="0">
                <a:solidFill>
                  <a:schemeClr val="bg2">
                    <a:lumMod val="75000"/>
                  </a:schemeClr>
                </a:solidFill>
                <a:ea typeface="굴림" pitchFamily="34" charset="-127"/>
              </a:rPr>
              <a:t>Sound</a:t>
            </a:r>
          </a:p>
          <a:p>
            <a:pPr marL="0" lvl="1" indent="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None/>
            </a:pPr>
            <a:r>
              <a:rPr lang="en-US" altLang="ko-KR" sz="1600" dirty="0">
                <a:solidFill>
                  <a:srgbClr val="FF0000"/>
                </a:solidFill>
                <a:ea typeface="굴림" pitchFamily="34" charset="-127"/>
              </a:rPr>
              <a:t>Inhalation: </a:t>
            </a:r>
            <a:r>
              <a:rPr lang="en-US" altLang="ko-KR" sz="1600" dirty="0">
                <a:solidFill>
                  <a:schemeClr val="tx1"/>
                </a:solidFill>
                <a:ea typeface="굴림" pitchFamily="34" charset="-127"/>
              </a:rPr>
              <a:t>Sucking air into the lungs (Hi…..Hi).</a:t>
            </a:r>
          </a:p>
          <a:p>
            <a:pPr marL="0" lvl="1" indent="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None/>
            </a:pPr>
            <a:endParaRPr lang="en-US" altLang="ko-KR" sz="1600" dirty="0">
              <a:solidFill>
                <a:schemeClr val="tx1"/>
              </a:solidFill>
              <a:ea typeface="굴림" pitchFamily="34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chemeClr val="accent2">
                  <a:lumMod val="75000"/>
                </a:schemeClr>
              </a:solidFill>
              <a:ea typeface="굴림" pitchFamily="34" charset="-127"/>
            </a:endParaRP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89139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912" y="152400"/>
            <a:ext cx="5436207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Basic events in speech </a:t>
            </a:r>
            <a:r>
              <a:rPr lang="en-US" sz="3200" dirty="0"/>
              <a:t>production (</a:t>
            </a:r>
            <a:r>
              <a:rPr lang="en-US" sz="3200" dirty="0" smtClean="0"/>
              <a:t>Articulation)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484952" cy="493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Phonation is a process of changing air stream.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Sound production by passage of air over the vocal cord.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Produce speech sounds, air stream distorted in one way or another.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Phonation is mainly achieved at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larynx, vocal cord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pPr>
              <a:lnSpc>
                <a:spcPct val="150000"/>
              </a:lnSpc>
            </a:pP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Major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components: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ko-KR" sz="1600" dirty="0">
                <a:solidFill>
                  <a:schemeClr val="tx1"/>
                </a:solidFill>
              </a:rPr>
              <a:t>Vocal cords, Glottis, </a:t>
            </a:r>
            <a:r>
              <a:rPr lang="en-US" altLang="ko-KR" sz="1600" dirty="0" smtClean="0">
                <a:solidFill>
                  <a:schemeClr val="tx1"/>
                </a:solidFill>
              </a:rPr>
              <a:t>Epiglottis.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endParaRPr lang="en-US" altLang="ko-KR" sz="100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>
                <a:schemeClr val="bg2">
                  <a:lumMod val="75000"/>
                </a:schemeClr>
              </a:buClr>
              <a:buSzTx/>
            </a:pP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Three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cartilages: 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ko-KR" sz="1600" dirty="0">
                <a:solidFill>
                  <a:schemeClr val="tx1"/>
                </a:solidFill>
              </a:rPr>
              <a:t>Thyroid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ko-KR" sz="1600" dirty="0">
                <a:solidFill>
                  <a:schemeClr val="tx1"/>
                </a:solidFill>
              </a:rPr>
              <a:t>Arytenoid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en-US" altLang="ko-KR" sz="1600" dirty="0">
                <a:solidFill>
                  <a:schemeClr val="tx1"/>
                </a:solidFill>
              </a:rPr>
              <a:t>Cricoid</a:t>
            </a:r>
          </a:p>
          <a:p>
            <a:pPr>
              <a:lnSpc>
                <a:spcPct val="150000"/>
              </a:lnSpc>
            </a:pPr>
            <a:endParaRPr lang="en-US" altLang="ko-KR" sz="1800" dirty="0">
              <a:solidFill>
                <a:schemeClr val="accent2">
                  <a:lumMod val="75000"/>
                </a:schemeClr>
              </a:solidFill>
              <a:ea typeface="굴림" pitchFamily="34" charset="-127"/>
            </a:endParaRP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4"/>
          <p:cNvSpPr txBox="1">
            <a:spLocks/>
          </p:cNvSpPr>
          <p:nvPr/>
        </p:nvSpPr>
        <p:spPr>
          <a:xfrm>
            <a:off x="6174658" y="1216154"/>
            <a:ext cx="5387461" cy="5140195"/>
          </a:xfrm>
          <a:prstGeom prst="rect">
            <a:avLst/>
          </a:prstGeom>
        </p:spPr>
        <p:txBody>
          <a:bodyPr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altLang="en-US" sz="1600" dirty="0">
                <a:ea typeface="굴림" pitchFamily="34" charset="-127"/>
              </a:rPr>
              <a:t>Contribution by structures to shape airflow.</a:t>
            </a:r>
          </a:p>
          <a:p>
            <a:pPr defTabSz="914400">
              <a:lnSpc>
                <a:spcPct val="150000"/>
              </a:lnSpc>
            </a:pPr>
            <a:r>
              <a:rPr lang="en-US" altLang="en-US" sz="1600" dirty="0">
                <a:ea typeface="굴림" pitchFamily="34" charset="-127"/>
              </a:rPr>
              <a:t>A variety of speech sounds can be produced in terms of another way of air stream change – Articulation.</a:t>
            </a:r>
          </a:p>
          <a:p>
            <a:pPr defTabSz="914400">
              <a:lnSpc>
                <a:spcPct val="150000"/>
              </a:lnSpc>
            </a:pPr>
            <a:r>
              <a:rPr lang="en-US" altLang="en-US" sz="1600" dirty="0">
                <a:ea typeface="굴림" pitchFamily="34" charset="-127"/>
              </a:rPr>
              <a:t>Articulation is done </a:t>
            </a:r>
            <a:r>
              <a:rPr lang="en-US" altLang="en-US" sz="1600" dirty="0">
                <a:solidFill>
                  <a:srgbClr val="FF0000"/>
                </a:solidFill>
                <a:ea typeface="굴림" pitchFamily="34" charset="-127"/>
              </a:rPr>
              <a:t>mainly</a:t>
            </a:r>
            <a:r>
              <a:rPr lang="en-US" altLang="en-US" sz="1600" dirty="0">
                <a:ea typeface="굴림" pitchFamily="34" charset="-127"/>
              </a:rPr>
              <a:t> at </a:t>
            </a:r>
            <a:r>
              <a:rPr lang="en-US" altLang="en-US" sz="1600" dirty="0">
                <a:solidFill>
                  <a:srgbClr val="FF0000"/>
                </a:solidFill>
                <a:ea typeface="굴림" pitchFamily="34" charset="-127"/>
              </a:rPr>
              <a:t>vocal cord. </a:t>
            </a:r>
          </a:p>
          <a:p>
            <a:pPr marL="285750" lvl="1" indent="-285750" defTabSz="91440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</a:pPr>
            <a:r>
              <a:rPr lang="en-US" altLang="ko-KR" sz="1600" dirty="0">
                <a:solidFill>
                  <a:schemeClr val="tx1"/>
                </a:solidFill>
                <a:ea typeface="굴림" pitchFamily="34" charset="-127"/>
              </a:rPr>
              <a:t>An specific part of the vocal apparatus involved in the production of a speech </a:t>
            </a:r>
            <a:r>
              <a:rPr lang="en-US" altLang="ko-KR" sz="1600" dirty="0" smtClean="0">
                <a:solidFill>
                  <a:schemeClr val="tx1"/>
                </a:solidFill>
                <a:ea typeface="굴림" pitchFamily="34" charset="-127"/>
              </a:rPr>
              <a:t>sound.</a:t>
            </a:r>
          </a:p>
          <a:p>
            <a:pPr marL="285750" lvl="1" indent="-285750" defTabSz="91440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</a:pPr>
            <a:endParaRPr lang="en-US" altLang="ko-KR" sz="100" dirty="0">
              <a:solidFill>
                <a:schemeClr val="tx1"/>
              </a:solidFill>
              <a:ea typeface="굴림" pitchFamily="34" charset="-127"/>
            </a:endParaRPr>
          </a:p>
          <a:p>
            <a:pPr marL="285750" lvl="1" indent="-285750" defTabSz="91440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</a:pPr>
            <a:r>
              <a:rPr lang="en-US" altLang="ko-KR" sz="1800" dirty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Active </a:t>
            </a:r>
            <a:r>
              <a:rPr lang="en-US" altLang="ko-KR" sz="1800" dirty="0" smtClean="0">
                <a:solidFill>
                  <a:schemeClr val="accent2">
                    <a:lumMod val="75000"/>
                  </a:schemeClr>
                </a:solidFill>
                <a:ea typeface="굴림" pitchFamily="34" charset="-127"/>
              </a:rPr>
              <a:t>articulators:</a:t>
            </a:r>
            <a:endParaRPr lang="en-US" altLang="ko-KR" sz="1800" dirty="0">
              <a:solidFill>
                <a:schemeClr val="accent2">
                  <a:lumMod val="75000"/>
                </a:schemeClr>
              </a:solidFill>
              <a:ea typeface="굴림" pitchFamily="34" charset="-127"/>
            </a:endParaRPr>
          </a:p>
          <a:p>
            <a:pPr marL="647670" lvl="2" indent="-342900" defTabSz="91440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ko-KR" sz="1600" dirty="0">
                <a:solidFill>
                  <a:schemeClr val="tx1"/>
                </a:solidFill>
              </a:rPr>
              <a:t>Lips.</a:t>
            </a:r>
          </a:p>
          <a:p>
            <a:pPr marL="647670" lvl="2" indent="-342900" defTabSz="91440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ko-KR" sz="1600" dirty="0">
                <a:solidFill>
                  <a:schemeClr val="tx1"/>
                </a:solidFill>
              </a:rPr>
              <a:t>Tongue.</a:t>
            </a:r>
          </a:p>
          <a:p>
            <a:pPr marL="647670" lvl="2" indent="-342900" defTabSz="91440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ko-KR" sz="1600" dirty="0">
                <a:solidFill>
                  <a:schemeClr val="tx1"/>
                </a:solidFill>
              </a:rPr>
              <a:t>lower jaw.</a:t>
            </a:r>
          </a:p>
          <a:p>
            <a:pPr marL="647670" lvl="2" indent="-342900" defTabSz="91440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ko-KR" sz="1600" dirty="0">
                <a:solidFill>
                  <a:schemeClr val="tx1"/>
                </a:solidFill>
              </a:rPr>
              <a:t>velum</a:t>
            </a:r>
          </a:p>
          <a:p>
            <a:pPr marL="0" lvl="1" indent="0" defTabSz="914400">
              <a:lnSpc>
                <a:spcPct val="150000"/>
              </a:lnSpc>
              <a:spcBef>
                <a:spcPts val="667"/>
              </a:spcBef>
              <a:buClr>
                <a:schemeClr val="accent1"/>
              </a:buClr>
              <a:buFont typeface="Wingdings 3"/>
              <a:buNone/>
            </a:pPr>
            <a:endParaRPr lang="en-US" altLang="ko-KR" sz="1600" dirty="0" smtClean="0">
              <a:solidFill>
                <a:schemeClr val="tx1"/>
              </a:solidFill>
              <a:ea typeface="굴림" pitchFamily="34" charset="-127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ea typeface="굴림" pitchFamily="34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388" y="152400"/>
            <a:ext cx="5484951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 smtClean="0"/>
              <a:t>Basic events in speech production (Phonation)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77619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Cont. </a:t>
            </a:r>
            <a:r>
              <a:rPr lang="en-US" dirty="0"/>
              <a:t>Basic events in speech production (Articulation)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/>
              <a:t>Muscular movements of the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mouth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tongue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larynx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vocal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cords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/>
              <a:t>Responsible for the intonations, timing, and rapid changes in intensities of the sequential </a:t>
            </a:r>
            <a:r>
              <a:rPr lang="en-US" sz="1600" dirty="0" smtClean="0"/>
              <a:t>sounds</a:t>
            </a:r>
            <a:r>
              <a:rPr lang="en-US" sz="1600" dirty="0"/>
              <a:t>. 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5" name="Picture 5" descr="vocal_cor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0" y="2914118"/>
            <a:ext cx="3468728" cy="324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0" t="28383" b="11870"/>
          <a:stretch>
            <a:fillRect/>
          </a:stretch>
        </p:blipFill>
        <p:spPr bwMode="auto">
          <a:xfrm>
            <a:off x="8542686" y="2914118"/>
            <a:ext cx="3036717" cy="32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ocal_cords_diag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3" y="2914118"/>
            <a:ext cx="4032448" cy="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53575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/>
              <a:t> </a:t>
            </a:r>
            <a:r>
              <a:rPr lang="en-US" altLang="en-US" sz="3200" dirty="0" smtClean="0"/>
              <a:t>Mechanism of articulation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 descr="C:\Documents and Settings\Dr.Ashraf\My Documents\My Pictures\SCANNER\10 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39204" r="9804" b="14166"/>
          <a:stretch>
            <a:fillRect/>
          </a:stretch>
        </p:blipFill>
        <p:spPr bwMode="auto">
          <a:xfrm>
            <a:off x="1717561" y="1301179"/>
            <a:ext cx="8753739" cy="48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6537" y="0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133836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4620</TotalTime>
  <Words>2532</Words>
  <Application>Microsoft Macintosh PowerPoint</Application>
  <PresentationFormat>Custom</PresentationFormat>
  <Paragraphs>433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 Black</vt:lpstr>
      <vt:lpstr>ArialMT</vt:lpstr>
      <vt:lpstr>Bookman Old Style</vt:lpstr>
      <vt:lpstr>Calibri</vt:lpstr>
      <vt:lpstr>Comic Sans MS</vt:lpstr>
      <vt:lpstr>Gill Sans MT</vt:lpstr>
      <vt:lpstr>Times New Roman</vt:lpstr>
      <vt:lpstr>Wingdings</vt:lpstr>
      <vt:lpstr>Wingdings 3</vt:lpstr>
      <vt:lpstr>굴림</vt:lpstr>
      <vt:lpstr>맑은 고딕</vt:lpstr>
      <vt:lpstr>Arial</vt:lpstr>
      <vt:lpstr>Origin</vt:lpstr>
      <vt:lpstr>PowerPoint Presentation</vt:lpstr>
      <vt:lpstr>PowerPoint Presentation</vt:lpstr>
      <vt:lpstr>Overview</vt:lpstr>
      <vt:lpstr>Speech</vt:lpstr>
      <vt:lpstr>Basic events in speech production </vt:lpstr>
      <vt:lpstr>Basic events in speech production (initiation) </vt:lpstr>
      <vt:lpstr>Basic events in speech production (Articulation) </vt:lpstr>
      <vt:lpstr>Cont. Basic events in speech production (Articulation) </vt:lpstr>
      <vt:lpstr> Mechanism of articulation</vt:lpstr>
      <vt:lpstr>Communications</vt:lpstr>
      <vt:lpstr>Main sensory areas of the cortex</vt:lpstr>
      <vt:lpstr>Brain areas concerned with language</vt:lpstr>
      <vt:lpstr>Wernick’s area</vt:lpstr>
      <vt:lpstr>Broca's area </vt:lpstr>
      <vt:lpstr>Agular gyrus and insula</vt:lpstr>
      <vt:lpstr>Summary of the speech pathway</vt:lpstr>
      <vt:lpstr>Speech centres</vt:lpstr>
      <vt:lpstr>Auditory language perception</vt:lpstr>
      <vt:lpstr>The speech chain</vt:lpstr>
      <vt:lpstr>Association areas</vt:lpstr>
      <vt:lpstr>Primary, secondary and association areas</vt:lpstr>
      <vt:lpstr>Speech production propcess</vt:lpstr>
      <vt:lpstr>Speech disorder</vt:lpstr>
      <vt:lpstr>Aphasia types</vt:lpstr>
      <vt:lpstr>Cont.</vt:lpstr>
      <vt:lpstr>Speech disorders</vt:lpstr>
      <vt:lpstr>Aphasia</vt:lpstr>
      <vt:lpstr>Dysarthria</vt:lpstr>
      <vt:lpstr>Stuttering</vt:lpstr>
      <vt:lpstr>Right hemisphere (the representational hemisphere)</vt:lpstr>
      <vt:lpstr>Summary of right &amp; left hemisphere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شوق</cp:lastModifiedBy>
  <cp:revision>872</cp:revision>
  <dcterms:created xsi:type="dcterms:W3CDTF">2016-09-07T16:15:34Z</dcterms:created>
  <dcterms:modified xsi:type="dcterms:W3CDTF">2017-10-26T19:51:17Z</dcterms:modified>
</cp:coreProperties>
</file>