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0"/>
  </p:notesMasterIdLst>
  <p:sldIdLst>
    <p:sldId id="478" r:id="rId2"/>
    <p:sldId id="454" r:id="rId3"/>
    <p:sldId id="485" r:id="rId4"/>
    <p:sldId id="486" r:id="rId5"/>
    <p:sldId id="484" r:id="rId6"/>
    <p:sldId id="464" r:id="rId7"/>
    <p:sldId id="466" r:id="rId8"/>
    <p:sldId id="468" r:id="rId9"/>
    <p:sldId id="469" r:id="rId10"/>
    <p:sldId id="470" r:id="rId11"/>
    <p:sldId id="471" r:id="rId12"/>
    <p:sldId id="473" r:id="rId13"/>
    <p:sldId id="472" r:id="rId14"/>
    <p:sldId id="474" r:id="rId15"/>
    <p:sldId id="477" r:id="rId16"/>
    <p:sldId id="475" r:id="rId17"/>
    <p:sldId id="476" r:id="rId18"/>
    <p:sldId id="483" r:id="rId19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CAE"/>
    <a:srgbClr val="90A6BB"/>
    <a:srgbClr val="ECF1F6"/>
    <a:srgbClr val="DAE3EB"/>
    <a:srgbClr val="DCDFE8"/>
    <a:srgbClr val="E4CBE7"/>
    <a:srgbClr val="A954AB"/>
    <a:srgbClr val="D8B3DC"/>
    <a:srgbClr val="CCFFFF"/>
    <a:srgbClr val="933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7" autoAdjust="0"/>
    <p:restoredTop sz="95231"/>
  </p:normalViewPr>
  <p:slideViewPr>
    <p:cSldViewPr>
      <p:cViewPr varScale="1">
        <p:scale>
          <a:sx n="69" d="100"/>
          <a:sy n="69" d="100"/>
        </p:scale>
        <p:origin x="800" y="32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1DDAD-E164-450F-8040-C6045D11207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59080-EA61-4405-93FB-CFFF31057418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 dirty="0"/>
        </a:p>
      </dgm:t>
    </dgm:pt>
    <dgm:pt modelId="{EF127D17-B6D4-4D7E-B7F0-A262AE3F8EDF}" type="parTrans" cxnId="{82A2CB0E-8444-497F-91F2-4B490E7C0C88}">
      <dgm:prSet/>
      <dgm:spPr/>
      <dgm:t>
        <a:bodyPr/>
        <a:lstStyle/>
        <a:p>
          <a:endParaRPr lang="en-US"/>
        </a:p>
      </dgm:t>
    </dgm:pt>
    <dgm:pt modelId="{42D19AED-8263-4F26-99FB-D39C56774A48}" type="sibTrans" cxnId="{82A2CB0E-8444-497F-91F2-4B490E7C0C88}">
      <dgm:prSet/>
      <dgm:spPr/>
      <dgm:t>
        <a:bodyPr/>
        <a:lstStyle/>
        <a:p>
          <a:endParaRPr lang="en-US"/>
        </a:p>
      </dgm:t>
    </dgm:pt>
    <dgm:pt modelId="{65302505-A0EC-4F9D-A401-7894E0E6A2A2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dirty="0"/>
            <a:t>Weakness and decreased muscle control .</a:t>
          </a:r>
        </a:p>
      </dgm:t>
    </dgm:pt>
    <dgm:pt modelId="{0993EF7C-0075-46B7-B10D-8AEFFBE95242}" type="parTrans" cxnId="{FD9BF363-CBEB-4090-9118-666A39D3F539}">
      <dgm:prSet/>
      <dgm:spPr/>
      <dgm:t>
        <a:bodyPr/>
        <a:lstStyle/>
        <a:p>
          <a:endParaRPr lang="en-US"/>
        </a:p>
      </dgm:t>
    </dgm:pt>
    <dgm:pt modelId="{AE7C4097-E4FE-47F8-AC2B-D3DF83EAADB1}" type="sibTrans" cxnId="{FD9BF363-CBEB-4090-9118-666A39D3F539}">
      <dgm:prSet/>
      <dgm:spPr/>
      <dgm:t>
        <a:bodyPr/>
        <a:lstStyle/>
        <a:p>
          <a:endParaRPr lang="en-US"/>
        </a:p>
      </dgm:t>
    </dgm:pt>
    <dgm:pt modelId="{71FF87F9-CB23-4A3E-9F2A-0886EA74B8C2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 dirty="0"/>
        </a:p>
      </dgm:t>
    </dgm:pt>
    <dgm:pt modelId="{02491955-56D5-4B88-9184-0FC2B556A917}" type="parTrans" cxnId="{AACBD563-6376-47CA-BD25-C0AA728B668F}">
      <dgm:prSet/>
      <dgm:spPr/>
      <dgm:t>
        <a:bodyPr/>
        <a:lstStyle/>
        <a:p>
          <a:endParaRPr lang="en-US"/>
        </a:p>
      </dgm:t>
    </dgm:pt>
    <dgm:pt modelId="{A8804E9E-8397-4A88-863B-B724A375470C}" type="sibTrans" cxnId="{AACBD563-6376-47CA-BD25-C0AA728B668F}">
      <dgm:prSet/>
      <dgm:spPr/>
      <dgm:t>
        <a:bodyPr/>
        <a:lstStyle/>
        <a:p>
          <a:endParaRPr lang="en-US"/>
        </a:p>
      </dgm:t>
    </dgm:pt>
    <dgm:pt modelId="{9D1D2311-1A35-4CDA-8037-51644278C50D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C9C4148-20B2-40B6-ADFC-4CEA1084147B}" type="parTrans" cxnId="{44292CF4-5C46-4767-BB19-248C14507029}">
      <dgm:prSet/>
      <dgm:spPr/>
      <dgm:t>
        <a:bodyPr/>
        <a:lstStyle/>
        <a:p>
          <a:endParaRPr lang="en-US"/>
        </a:p>
      </dgm:t>
    </dgm:pt>
    <dgm:pt modelId="{75D5556A-90DF-426A-B4AB-CE702DCCE7AD}" type="sibTrans" cxnId="{44292CF4-5C46-4767-BB19-248C14507029}">
      <dgm:prSet/>
      <dgm:spPr/>
      <dgm:t>
        <a:bodyPr/>
        <a:lstStyle/>
        <a:p>
          <a:endParaRPr lang="en-US"/>
        </a:p>
      </dgm:t>
    </dgm:pt>
    <dgm:pt modelId="{567D5320-983F-40EF-B779-5918706D70BD}">
      <dgm:prSet phldrT="[Text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dirty="0"/>
            <a:t>Clonus Repetitive jerky motions (clonus), especially when limb moved &amp; stretched suddenly.</a:t>
          </a:r>
        </a:p>
      </dgm:t>
    </dgm:pt>
    <dgm:pt modelId="{1E7027C5-25C7-493B-AAF1-C91B10BBB2BE}" type="parTrans" cxnId="{24ECB824-1EFB-489F-86E9-D0ADD2A19280}">
      <dgm:prSet/>
      <dgm:spPr/>
      <dgm:t>
        <a:bodyPr/>
        <a:lstStyle/>
        <a:p>
          <a:endParaRPr lang="en-US"/>
        </a:p>
      </dgm:t>
    </dgm:pt>
    <dgm:pt modelId="{F7603DD0-9263-485C-994B-97C1C6387305}" type="sibTrans" cxnId="{24ECB824-1EFB-489F-86E9-D0ADD2A19280}">
      <dgm:prSet/>
      <dgm:spPr/>
      <dgm:t>
        <a:bodyPr/>
        <a:lstStyle/>
        <a:p>
          <a:endParaRPr lang="en-US"/>
        </a:p>
      </dgm:t>
    </dgm:pt>
    <dgm:pt modelId="{BC42D157-D210-40B4-877C-5A0441F78878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81CC32C8-9CB0-4DD2-92B4-3DC7663DB94C}" type="parTrans" cxnId="{031C00EF-BDCB-47E4-9ACF-75EF982F3BDD}">
      <dgm:prSet/>
      <dgm:spPr/>
      <dgm:t>
        <a:bodyPr/>
        <a:lstStyle/>
        <a:p>
          <a:endParaRPr lang="en-US"/>
        </a:p>
      </dgm:t>
    </dgm:pt>
    <dgm:pt modelId="{1A44B092-1CDF-4D63-AAFB-DF8185EEE37A}" type="sibTrans" cxnId="{031C00EF-BDCB-47E4-9ACF-75EF982F3BDD}">
      <dgm:prSet/>
      <dgm:spPr/>
      <dgm:t>
        <a:bodyPr/>
        <a:lstStyle/>
        <a:p>
          <a:endParaRPr lang="en-US"/>
        </a:p>
      </dgm:t>
    </dgm:pt>
    <dgm:pt modelId="{2F76F22C-CA1E-4095-BF7D-975ECD34211E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dirty="0"/>
            <a:t>No remarkable muscle wasting , but disuse atrophy</a:t>
          </a:r>
        </a:p>
      </dgm:t>
    </dgm:pt>
    <dgm:pt modelId="{A70D7AEC-D316-4A97-8134-CEA1ED5EEA1D}" type="parTrans" cxnId="{122A09D2-34DE-4312-AFCB-4B720079CC67}">
      <dgm:prSet/>
      <dgm:spPr/>
      <dgm:t>
        <a:bodyPr/>
        <a:lstStyle/>
        <a:p>
          <a:endParaRPr lang="en-US"/>
        </a:p>
      </dgm:t>
    </dgm:pt>
    <dgm:pt modelId="{B3F4E6BF-56CD-47DC-A4B7-7B2E66CF9BD4}" type="sibTrans" cxnId="{122A09D2-34DE-4312-AFCB-4B720079CC67}">
      <dgm:prSet/>
      <dgm:spPr/>
      <dgm:t>
        <a:bodyPr/>
        <a:lstStyle/>
        <a:p>
          <a:endParaRPr lang="en-US"/>
        </a:p>
      </dgm:t>
    </dgm:pt>
    <dgm:pt modelId="{ED0D55FD-0DE4-4DD4-80C7-46FEAE51AB77}">
      <dgm:prSet phldrT="[Text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200" dirty="0"/>
            <a:t>“ clasp-knife spasticity </a:t>
          </a:r>
          <a:r>
            <a:rPr lang="en-US" sz="1200" dirty="0" smtClean="0"/>
            <a:t>”=</a:t>
          </a:r>
          <a:r>
            <a:rPr lang="en-US" sz="1200" baseline="0" dirty="0" smtClean="0"/>
            <a:t> </a:t>
          </a:r>
          <a:r>
            <a:rPr lang="en-US" sz="1200" dirty="0" smtClean="0"/>
            <a:t>increased </a:t>
          </a:r>
          <a:r>
            <a:rPr lang="en-US" sz="1200" dirty="0"/>
            <a:t>resistance at the  begining of muscle stretch due to increased extensor  muscle tone then a sudden collapse in resistance due to  inhibition of extensor motor neurons by GTOs (golgi  tendon organs</a:t>
          </a:r>
          <a:r>
            <a:rPr lang="en-US" sz="1200" dirty="0" smtClean="0"/>
            <a:t>)*</a:t>
          </a:r>
          <a:endParaRPr lang="en-US" sz="1200" dirty="0"/>
        </a:p>
      </dgm:t>
    </dgm:pt>
    <dgm:pt modelId="{8CCBA930-38E3-4212-9AD0-09739654482E}" type="parTrans" cxnId="{92477B6C-B621-4C6B-8A76-D6ADB7A1BFCF}">
      <dgm:prSet/>
      <dgm:spPr/>
      <dgm:t>
        <a:bodyPr/>
        <a:lstStyle/>
        <a:p>
          <a:endParaRPr lang="en-US"/>
        </a:p>
      </dgm:t>
    </dgm:pt>
    <dgm:pt modelId="{1DD61B1C-C9C1-46CC-8E42-5B8E0C90C922}" type="sibTrans" cxnId="{92477B6C-B621-4C6B-8A76-D6ADB7A1BFCF}">
      <dgm:prSet/>
      <dgm:spPr/>
      <dgm:t>
        <a:bodyPr/>
        <a:lstStyle/>
        <a:p>
          <a:endParaRPr lang="en-US"/>
        </a:p>
      </dgm:t>
    </dgm:pt>
    <dgm:pt modelId="{874F3C9C-D561-48D5-85EF-5DA07B2C17A7}">
      <dgm:prSet phldrT="[Text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dirty="0" smtClean="0"/>
            <a:t>Exaggerated</a:t>
          </a:r>
          <a:r>
            <a:rPr lang="en-US" sz="1400" baseline="0" dirty="0" smtClean="0"/>
            <a:t> t</a:t>
          </a:r>
          <a:r>
            <a:rPr lang="en-US" sz="1400" dirty="0" smtClean="0"/>
            <a:t>endon </a:t>
          </a:r>
          <a:r>
            <a:rPr lang="en-US" sz="1400" dirty="0"/>
            <a:t>jerks</a:t>
          </a:r>
        </a:p>
      </dgm:t>
    </dgm:pt>
    <dgm:pt modelId="{FF363ED9-A11D-442B-BD96-DE6814C7E036}" type="parTrans" cxnId="{A552D7C4-AEFF-46B4-A836-8A5351B8DDEC}">
      <dgm:prSet/>
      <dgm:spPr/>
      <dgm:t>
        <a:bodyPr/>
        <a:lstStyle/>
        <a:p>
          <a:endParaRPr lang="en-US"/>
        </a:p>
      </dgm:t>
    </dgm:pt>
    <dgm:pt modelId="{440622F0-39BC-47EA-B625-40F5FE33D06D}" type="sibTrans" cxnId="{A552D7C4-AEFF-46B4-A836-8A5351B8DDEC}">
      <dgm:prSet/>
      <dgm:spPr/>
      <dgm:t>
        <a:bodyPr/>
        <a:lstStyle/>
        <a:p>
          <a:endParaRPr lang="en-US"/>
        </a:p>
      </dgm:t>
    </dgm:pt>
    <dgm:pt modelId="{D8172469-8962-4015-81F8-4ED77347A662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400" dirty="0"/>
            <a:t>Extensor plantar reflex = Babinski sign ( dorsiflexion of the big toe and fanning out of the other toes ).</a:t>
          </a:r>
        </a:p>
      </dgm:t>
    </dgm:pt>
    <dgm:pt modelId="{E84B29D1-241F-4964-8863-0F7C65CA76AB}" type="parTrans" cxnId="{9992163A-F0AB-4CCE-B84B-EBAD2468CE3C}">
      <dgm:prSet/>
      <dgm:spPr/>
      <dgm:t>
        <a:bodyPr/>
        <a:lstStyle/>
        <a:p>
          <a:endParaRPr lang="en-US"/>
        </a:p>
      </dgm:t>
    </dgm:pt>
    <dgm:pt modelId="{CBE5A225-EE9D-49AA-88AE-C1508F6C0F1D}" type="sibTrans" cxnId="{9992163A-F0AB-4CCE-B84B-EBAD2468CE3C}">
      <dgm:prSet/>
      <dgm:spPr/>
      <dgm:t>
        <a:bodyPr/>
        <a:lstStyle/>
        <a:p>
          <a:endParaRPr lang="en-US"/>
        </a:p>
      </dgm:t>
    </dgm:pt>
    <dgm:pt modelId="{F159FBB7-05F2-4F24-B1FE-DE09A429E274}">
      <dgm:prSet custT="1"/>
      <dgm:spPr/>
      <dgm:t>
        <a:bodyPr/>
        <a:lstStyle/>
        <a:p>
          <a:r>
            <a:rPr lang="en-US" sz="1400" dirty="0"/>
            <a:t>Absent abdominal reflexes.</a:t>
          </a:r>
        </a:p>
      </dgm:t>
    </dgm:pt>
    <dgm:pt modelId="{50C6BE87-EC2A-4002-B106-03B270AEFEC7}" type="parTrans" cxnId="{186018BF-06C1-4D4B-BDB6-94862578E035}">
      <dgm:prSet/>
      <dgm:spPr/>
      <dgm:t>
        <a:bodyPr/>
        <a:lstStyle/>
        <a:p>
          <a:endParaRPr lang="en-US"/>
        </a:p>
      </dgm:t>
    </dgm:pt>
    <dgm:pt modelId="{D574F761-BCEB-4B08-B62E-085606450FEF}" type="sibTrans" cxnId="{186018BF-06C1-4D4B-BDB6-94862578E035}">
      <dgm:prSet/>
      <dgm:spPr/>
      <dgm:t>
        <a:bodyPr/>
        <a:lstStyle/>
        <a:p>
          <a:endParaRPr lang="en-US"/>
        </a:p>
      </dgm:t>
    </dgm:pt>
    <dgm:pt modelId="{537A2EF1-DDCA-4626-A4FA-685E1BDDD854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rtl="1"/>
          <a:r>
            <a:rPr lang="ar-SA" sz="13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rPr>
            <a:t>العضلات موجوده بس صعوبة تحريكها ادى الى قلة استخدامها فيصير عندنا </a:t>
          </a:r>
          <a:r>
            <a:rPr lang="ar-SA" sz="1300" dirty="0" err="1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rPr>
            <a:t>اتروفي</a:t>
          </a:r>
          <a:endParaRPr lang="en-US" sz="1300" dirty="0">
            <a:solidFill>
              <a:srgbClr val="00B05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2213B0-5921-420D-865A-6A9D11455761}" type="parTrans" cxnId="{3214A08D-00A3-4967-A0F7-D3C80D63ABA4}">
      <dgm:prSet/>
      <dgm:spPr/>
      <dgm:t>
        <a:bodyPr/>
        <a:lstStyle/>
        <a:p>
          <a:endParaRPr lang="en-US"/>
        </a:p>
      </dgm:t>
    </dgm:pt>
    <dgm:pt modelId="{7527CA42-C231-405B-B305-4C22F466A07A}" type="sibTrans" cxnId="{3214A08D-00A3-4967-A0F7-D3C80D63ABA4}">
      <dgm:prSet/>
      <dgm:spPr/>
      <dgm:t>
        <a:bodyPr/>
        <a:lstStyle/>
        <a:p>
          <a:endParaRPr lang="en-US"/>
        </a:p>
      </dgm:t>
    </dgm:pt>
    <dgm:pt modelId="{90968AC6-825F-42F0-9A27-F216CEBF2445}">
      <dgm:prSet phldrT="[Text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200" dirty="0"/>
            <a:t>Spasticity &amp; hypertonia, frequently called</a:t>
          </a:r>
        </a:p>
      </dgm:t>
    </dgm:pt>
    <dgm:pt modelId="{0B8CA3A6-043B-4A38-8EA7-C2B1E14AA615}" type="sibTrans" cxnId="{FAA5DDB9-7F41-48E3-A12F-ACF03669A407}">
      <dgm:prSet/>
      <dgm:spPr/>
      <dgm:t>
        <a:bodyPr/>
        <a:lstStyle/>
        <a:p>
          <a:endParaRPr lang="en-US"/>
        </a:p>
      </dgm:t>
    </dgm:pt>
    <dgm:pt modelId="{BCB670E8-4E84-4303-A869-B7A901B2A0A3}" type="parTrans" cxnId="{FAA5DDB9-7F41-48E3-A12F-ACF03669A407}">
      <dgm:prSet/>
      <dgm:spPr/>
      <dgm:t>
        <a:bodyPr/>
        <a:lstStyle/>
        <a:p>
          <a:endParaRPr lang="en-US"/>
        </a:p>
      </dgm:t>
    </dgm:pt>
    <dgm:pt modelId="{9CD3CCB8-442D-4527-B554-29780F367E47}" type="pres">
      <dgm:prSet presAssocID="{7531DDAD-E164-450F-8040-C6045D1120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BF90D0-2B7C-46DE-96F8-FE2308B9AFDA}" type="pres">
      <dgm:prSet presAssocID="{8BE59080-EA61-4405-93FB-CFFF31057418}" presName="composite" presStyleCnt="0"/>
      <dgm:spPr/>
      <dgm:t>
        <a:bodyPr/>
        <a:lstStyle/>
        <a:p>
          <a:endParaRPr lang="en-US"/>
        </a:p>
      </dgm:t>
    </dgm:pt>
    <dgm:pt modelId="{26DEB232-BFC1-491D-B707-1BC2AAB89FD6}" type="pres">
      <dgm:prSet presAssocID="{8BE59080-EA61-4405-93FB-CFFF3105741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52661-F93C-4F5C-8B6E-B78CE192E0D0}" type="pres">
      <dgm:prSet presAssocID="{8BE59080-EA61-4405-93FB-CFFF3105741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B7856-1E08-42D3-90DF-1DA52F3956E6}" type="pres">
      <dgm:prSet presAssocID="{42D19AED-8263-4F26-99FB-D39C56774A48}" presName="sp" presStyleCnt="0"/>
      <dgm:spPr/>
      <dgm:t>
        <a:bodyPr/>
        <a:lstStyle/>
        <a:p>
          <a:endParaRPr lang="en-US"/>
        </a:p>
      </dgm:t>
    </dgm:pt>
    <dgm:pt modelId="{05D1CA93-8901-4D97-B3CA-2E8B42BC0E36}" type="pres">
      <dgm:prSet presAssocID="{71FF87F9-CB23-4A3E-9F2A-0886EA74B8C2}" presName="composite" presStyleCnt="0"/>
      <dgm:spPr/>
      <dgm:t>
        <a:bodyPr/>
        <a:lstStyle/>
        <a:p>
          <a:endParaRPr lang="en-US"/>
        </a:p>
      </dgm:t>
    </dgm:pt>
    <dgm:pt modelId="{CD317F75-F457-4043-B4DD-D7C164A49022}" type="pres">
      <dgm:prSet presAssocID="{71FF87F9-CB23-4A3E-9F2A-0886EA74B8C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93A93-F7E0-4C83-A4C6-EE47D9E8BDA4}" type="pres">
      <dgm:prSet presAssocID="{71FF87F9-CB23-4A3E-9F2A-0886EA74B8C2}" presName="descendantText" presStyleLbl="alignAcc1" presStyleIdx="1" presStyleCnt="4" custScaleY="106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5CE28-EBA5-48BB-BAF4-4E707144790A}" type="pres">
      <dgm:prSet presAssocID="{A8804E9E-8397-4A88-863B-B724A375470C}" presName="sp" presStyleCnt="0"/>
      <dgm:spPr/>
      <dgm:t>
        <a:bodyPr/>
        <a:lstStyle/>
        <a:p>
          <a:endParaRPr lang="en-US"/>
        </a:p>
      </dgm:t>
    </dgm:pt>
    <dgm:pt modelId="{863EF7FD-2DAC-44BF-AB59-706191A6D120}" type="pres">
      <dgm:prSet presAssocID="{9D1D2311-1A35-4CDA-8037-51644278C50D}" presName="composite" presStyleCnt="0"/>
      <dgm:spPr/>
      <dgm:t>
        <a:bodyPr/>
        <a:lstStyle/>
        <a:p>
          <a:endParaRPr lang="en-US"/>
        </a:p>
      </dgm:t>
    </dgm:pt>
    <dgm:pt modelId="{9B7FA061-AF8E-48BF-AC19-F2DD0C859110}" type="pres">
      <dgm:prSet presAssocID="{9D1D2311-1A35-4CDA-8037-51644278C50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91060-593A-4A48-A731-12D9A89D26B6}" type="pres">
      <dgm:prSet presAssocID="{9D1D2311-1A35-4CDA-8037-51644278C50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793F6-8E17-4B5D-93E2-0AF4C308FDEC}" type="pres">
      <dgm:prSet presAssocID="{75D5556A-90DF-426A-B4AB-CE702DCCE7AD}" presName="sp" presStyleCnt="0"/>
      <dgm:spPr/>
      <dgm:t>
        <a:bodyPr/>
        <a:lstStyle/>
        <a:p>
          <a:endParaRPr lang="en-US"/>
        </a:p>
      </dgm:t>
    </dgm:pt>
    <dgm:pt modelId="{25842431-1A96-4248-8209-9802C5D7A05F}" type="pres">
      <dgm:prSet presAssocID="{BC42D157-D210-40B4-877C-5A0441F78878}" presName="composite" presStyleCnt="0"/>
      <dgm:spPr/>
      <dgm:t>
        <a:bodyPr/>
        <a:lstStyle/>
        <a:p>
          <a:endParaRPr lang="en-US"/>
        </a:p>
      </dgm:t>
    </dgm:pt>
    <dgm:pt modelId="{5767BA77-6125-4BE9-8722-CADD2CE2CA55}" type="pres">
      <dgm:prSet presAssocID="{BC42D157-D210-40B4-877C-5A0441F7887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4E786-E746-4131-A55F-2EA7231C982A}" type="pres">
      <dgm:prSet presAssocID="{BC42D157-D210-40B4-877C-5A0441F7887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2A09D2-34DE-4312-AFCB-4B720079CC67}" srcId="{8BE59080-EA61-4405-93FB-CFFF31057418}" destId="{2F76F22C-CA1E-4095-BF7D-975ECD34211E}" srcOrd="1" destOrd="0" parTransId="{A70D7AEC-D316-4A97-8134-CEA1ED5EEA1D}" sibTransId="{B3F4E6BF-56CD-47DC-A4B7-7B2E66CF9BD4}"/>
    <dgm:cxn modelId="{E2D5645A-C820-4D80-AE4C-0E8FA0F85246}" type="presOf" srcId="{D8172469-8962-4015-81F8-4ED77347A662}" destId="{CFD4E786-E746-4131-A55F-2EA7231C982A}" srcOrd="0" destOrd="0" presId="urn:microsoft.com/office/officeart/2005/8/layout/chevron2"/>
    <dgm:cxn modelId="{0AA037CC-0E8F-42F7-A5C1-F5072A153CEB}" type="presOf" srcId="{ED0D55FD-0DE4-4DD4-80C7-46FEAE51AB77}" destId="{41693A93-F7E0-4C83-A4C6-EE47D9E8BDA4}" srcOrd="0" destOrd="1" presId="urn:microsoft.com/office/officeart/2005/8/layout/chevron2"/>
    <dgm:cxn modelId="{92477B6C-B621-4C6B-8A76-D6ADB7A1BFCF}" srcId="{71FF87F9-CB23-4A3E-9F2A-0886EA74B8C2}" destId="{ED0D55FD-0DE4-4DD4-80C7-46FEAE51AB77}" srcOrd="1" destOrd="0" parTransId="{8CCBA930-38E3-4212-9AD0-09739654482E}" sibTransId="{1DD61B1C-C9C1-46CC-8E42-5B8E0C90C922}"/>
    <dgm:cxn modelId="{6FC86933-C093-471F-BC8F-1755CCB30F79}" type="presOf" srcId="{65302505-A0EC-4F9D-A401-7894E0E6A2A2}" destId="{1D652661-F93C-4F5C-8B6E-B78CE192E0D0}" srcOrd="0" destOrd="0" presId="urn:microsoft.com/office/officeart/2005/8/layout/chevron2"/>
    <dgm:cxn modelId="{FD9BF363-CBEB-4090-9118-666A39D3F539}" srcId="{8BE59080-EA61-4405-93FB-CFFF31057418}" destId="{65302505-A0EC-4F9D-A401-7894E0E6A2A2}" srcOrd="0" destOrd="0" parTransId="{0993EF7C-0075-46B7-B10D-8AEFFBE95242}" sibTransId="{AE7C4097-E4FE-47F8-AC2B-D3DF83EAADB1}"/>
    <dgm:cxn modelId="{8F590D0D-3CD7-4162-8BE0-35E215ED91C1}" type="presOf" srcId="{2F76F22C-CA1E-4095-BF7D-975ECD34211E}" destId="{1D652661-F93C-4F5C-8B6E-B78CE192E0D0}" srcOrd="0" destOrd="1" presId="urn:microsoft.com/office/officeart/2005/8/layout/chevron2"/>
    <dgm:cxn modelId="{3214A08D-00A3-4967-A0F7-D3C80D63ABA4}" srcId="{8BE59080-EA61-4405-93FB-CFFF31057418}" destId="{537A2EF1-DDCA-4626-A4FA-685E1BDDD854}" srcOrd="2" destOrd="0" parTransId="{142213B0-5921-420D-865A-6A9D11455761}" sibTransId="{7527CA42-C231-405B-B305-4C22F466A07A}"/>
    <dgm:cxn modelId="{9992163A-F0AB-4CCE-B84B-EBAD2468CE3C}" srcId="{BC42D157-D210-40B4-877C-5A0441F78878}" destId="{D8172469-8962-4015-81F8-4ED77347A662}" srcOrd="0" destOrd="0" parTransId="{E84B29D1-241F-4964-8863-0F7C65CA76AB}" sibTransId="{CBE5A225-EE9D-49AA-88AE-C1508F6C0F1D}"/>
    <dgm:cxn modelId="{7FDA2BA4-2097-492D-9231-2CB01388C3A5}" type="presOf" srcId="{71FF87F9-CB23-4A3E-9F2A-0886EA74B8C2}" destId="{CD317F75-F457-4043-B4DD-D7C164A49022}" srcOrd="0" destOrd="0" presId="urn:microsoft.com/office/officeart/2005/8/layout/chevron2"/>
    <dgm:cxn modelId="{A552D7C4-AEFF-46B4-A836-8A5351B8DDEC}" srcId="{9D1D2311-1A35-4CDA-8037-51644278C50D}" destId="{874F3C9C-D561-48D5-85EF-5DA07B2C17A7}" srcOrd="1" destOrd="0" parTransId="{FF363ED9-A11D-442B-BD96-DE6814C7E036}" sibTransId="{440622F0-39BC-47EA-B625-40F5FE33D06D}"/>
    <dgm:cxn modelId="{24ECB824-1EFB-489F-86E9-D0ADD2A19280}" srcId="{9D1D2311-1A35-4CDA-8037-51644278C50D}" destId="{567D5320-983F-40EF-B779-5918706D70BD}" srcOrd="0" destOrd="0" parTransId="{1E7027C5-25C7-493B-AAF1-C91B10BBB2BE}" sibTransId="{F7603DD0-9263-485C-994B-97C1C6387305}"/>
    <dgm:cxn modelId="{2DF6C488-7A13-4D0F-B348-61881C99A91C}" type="presOf" srcId="{9D1D2311-1A35-4CDA-8037-51644278C50D}" destId="{9B7FA061-AF8E-48BF-AC19-F2DD0C859110}" srcOrd="0" destOrd="0" presId="urn:microsoft.com/office/officeart/2005/8/layout/chevron2"/>
    <dgm:cxn modelId="{1EAA9434-C5AE-4F22-AE11-EC71DA685678}" type="presOf" srcId="{F159FBB7-05F2-4F24-B1FE-DE09A429E274}" destId="{CFD4E786-E746-4131-A55F-2EA7231C982A}" srcOrd="0" destOrd="1" presId="urn:microsoft.com/office/officeart/2005/8/layout/chevron2"/>
    <dgm:cxn modelId="{B84F1D78-30AA-4173-9538-93BB609B4CE3}" type="presOf" srcId="{874F3C9C-D561-48D5-85EF-5DA07B2C17A7}" destId="{17291060-593A-4A48-A731-12D9A89D26B6}" srcOrd="0" destOrd="1" presId="urn:microsoft.com/office/officeart/2005/8/layout/chevron2"/>
    <dgm:cxn modelId="{E2D3FB49-B894-43B5-A3AE-CADF1E4492D2}" type="presOf" srcId="{7531DDAD-E164-450F-8040-C6045D11207F}" destId="{9CD3CCB8-442D-4527-B554-29780F367E47}" srcOrd="0" destOrd="0" presId="urn:microsoft.com/office/officeart/2005/8/layout/chevron2"/>
    <dgm:cxn modelId="{031C00EF-BDCB-47E4-9ACF-75EF982F3BDD}" srcId="{7531DDAD-E164-450F-8040-C6045D11207F}" destId="{BC42D157-D210-40B4-877C-5A0441F78878}" srcOrd="3" destOrd="0" parTransId="{81CC32C8-9CB0-4DD2-92B4-3DC7663DB94C}" sibTransId="{1A44B092-1CDF-4D63-AAFB-DF8185EEE37A}"/>
    <dgm:cxn modelId="{7CDC68DA-3AF0-4228-BF8D-A6F90751E1FB}" type="presOf" srcId="{90968AC6-825F-42F0-9A27-F216CEBF2445}" destId="{41693A93-F7E0-4C83-A4C6-EE47D9E8BDA4}" srcOrd="0" destOrd="0" presId="urn:microsoft.com/office/officeart/2005/8/layout/chevron2"/>
    <dgm:cxn modelId="{AACBD563-6376-47CA-BD25-C0AA728B668F}" srcId="{7531DDAD-E164-450F-8040-C6045D11207F}" destId="{71FF87F9-CB23-4A3E-9F2A-0886EA74B8C2}" srcOrd="1" destOrd="0" parTransId="{02491955-56D5-4B88-9184-0FC2B556A917}" sibTransId="{A8804E9E-8397-4A88-863B-B724A375470C}"/>
    <dgm:cxn modelId="{3BCDDD51-B9CC-4D7B-AE4B-8320820472FB}" type="presOf" srcId="{8BE59080-EA61-4405-93FB-CFFF31057418}" destId="{26DEB232-BFC1-491D-B707-1BC2AAB89FD6}" srcOrd="0" destOrd="0" presId="urn:microsoft.com/office/officeart/2005/8/layout/chevron2"/>
    <dgm:cxn modelId="{430EE9CC-BC94-49FF-8378-F31DF681EC02}" type="presOf" srcId="{537A2EF1-DDCA-4626-A4FA-685E1BDDD854}" destId="{1D652661-F93C-4F5C-8B6E-B78CE192E0D0}" srcOrd="0" destOrd="2" presId="urn:microsoft.com/office/officeart/2005/8/layout/chevron2"/>
    <dgm:cxn modelId="{82A2CB0E-8444-497F-91F2-4B490E7C0C88}" srcId="{7531DDAD-E164-450F-8040-C6045D11207F}" destId="{8BE59080-EA61-4405-93FB-CFFF31057418}" srcOrd="0" destOrd="0" parTransId="{EF127D17-B6D4-4D7E-B7F0-A262AE3F8EDF}" sibTransId="{42D19AED-8263-4F26-99FB-D39C56774A48}"/>
    <dgm:cxn modelId="{186018BF-06C1-4D4B-BDB6-94862578E035}" srcId="{BC42D157-D210-40B4-877C-5A0441F78878}" destId="{F159FBB7-05F2-4F24-B1FE-DE09A429E274}" srcOrd="1" destOrd="0" parTransId="{50C6BE87-EC2A-4002-B106-03B270AEFEC7}" sibTransId="{D574F761-BCEB-4B08-B62E-085606450FEF}"/>
    <dgm:cxn modelId="{44292CF4-5C46-4767-BB19-248C14507029}" srcId="{7531DDAD-E164-450F-8040-C6045D11207F}" destId="{9D1D2311-1A35-4CDA-8037-51644278C50D}" srcOrd="2" destOrd="0" parTransId="{FC9C4148-20B2-40B6-ADFC-4CEA1084147B}" sibTransId="{75D5556A-90DF-426A-B4AB-CE702DCCE7AD}"/>
    <dgm:cxn modelId="{FD1081BD-5265-46B7-B570-E37B2985F877}" type="presOf" srcId="{BC42D157-D210-40B4-877C-5A0441F78878}" destId="{5767BA77-6125-4BE9-8722-CADD2CE2CA55}" srcOrd="0" destOrd="0" presId="urn:microsoft.com/office/officeart/2005/8/layout/chevron2"/>
    <dgm:cxn modelId="{FAA5DDB9-7F41-48E3-A12F-ACF03669A407}" srcId="{71FF87F9-CB23-4A3E-9F2A-0886EA74B8C2}" destId="{90968AC6-825F-42F0-9A27-F216CEBF2445}" srcOrd="0" destOrd="0" parTransId="{BCB670E8-4E84-4303-A869-B7A901B2A0A3}" sibTransId="{0B8CA3A6-043B-4A38-8EA7-C2B1E14AA615}"/>
    <dgm:cxn modelId="{0305A9D0-475E-495C-A8FC-1E4F68E2EE52}" type="presOf" srcId="{567D5320-983F-40EF-B779-5918706D70BD}" destId="{17291060-593A-4A48-A731-12D9A89D26B6}" srcOrd="0" destOrd="0" presId="urn:microsoft.com/office/officeart/2005/8/layout/chevron2"/>
    <dgm:cxn modelId="{F3B1194B-91BF-42A8-8DC7-AB3DE93F9AAB}" type="presParOf" srcId="{9CD3CCB8-442D-4527-B554-29780F367E47}" destId="{CABF90D0-2B7C-46DE-96F8-FE2308B9AFDA}" srcOrd="0" destOrd="0" presId="urn:microsoft.com/office/officeart/2005/8/layout/chevron2"/>
    <dgm:cxn modelId="{BF30B339-1837-43C5-ADB8-B75FBF677A9C}" type="presParOf" srcId="{CABF90D0-2B7C-46DE-96F8-FE2308B9AFDA}" destId="{26DEB232-BFC1-491D-B707-1BC2AAB89FD6}" srcOrd="0" destOrd="0" presId="urn:microsoft.com/office/officeart/2005/8/layout/chevron2"/>
    <dgm:cxn modelId="{2A8D69E9-42A3-4330-9911-6325601923CC}" type="presParOf" srcId="{CABF90D0-2B7C-46DE-96F8-FE2308B9AFDA}" destId="{1D652661-F93C-4F5C-8B6E-B78CE192E0D0}" srcOrd="1" destOrd="0" presId="urn:microsoft.com/office/officeart/2005/8/layout/chevron2"/>
    <dgm:cxn modelId="{1DFFFD23-A940-41BF-A66E-ADD8ECF35239}" type="presParOf" srcId="{9CD3CCB8-442D-4527-B554-29780F367E47}" destId="{121B7856-1E08-42D3-90DF-1DA52F3956E6}" srcOrd="1" destOrd="0" presId="urn:microsoft.com/office/officeart/2005/8/layout/chevron2"/>
    <dgm:cxn modelId="{ACC655D2-18E4-4D18-83F9-C1B2BB00D4B3}" type="presParOf" srcId="{9CD3CCB8-442D-4527-B554-29780F367E47}" destId="{05D1CA93-8901-4D97-B3CA-2E8B42BC0E36}" srcOrd="2" destOrd="0" presId="urn:microsoft.com/office/officeart/2005/8/layout/chevron2"/>
    <dgm:cxn modelId="{D5350195-1B23-478B-B2C3-EF64BE6EB9D1}" type="presParOf" srcId="{05D1CA93-8901-4D97-B3CA-2E8B42BC0E36}" destId="{CD317F75-F457-4043-B4DD-D7C164A49022}" srcOrd="0" destOrd="0" presId="urn:microsoft.com/office/officeart/2005/8/layout/chevron2"/>
    <dgm:cxn modelId="{40533C45-538E-4037-BD62-816511757589}" type="presParOf" srcId="{05D1CA93-8901-4D97-B3CA-2E8B42BC0E36}" destId="{41693A93-F7E0-4C83-A4C6-EE47D9E8BDA4}" srcOrd="1" destOrd="0" presId="urn:microsoft.com/office/officeart/2005/8/layout/chevron2"/>
    <dgm:cxn modelId="{A28A9CD7-366E-4137-BA51-0EED4142C2D1}" type="presParOf" srcId="{9CD3CCB8-442D-4527-B554-29780F367E47}" destId="{E9D5CE28-EBA5-48BB-BAF4-4E707144790A}" srcOrd="3" destOrd="0" presId="urn:microsoft.com/office/officeart/2005/8/layout/chevron2"/>
    <dgm:cxn modelId="{A58E9D04-2919-4CE0-A87E-62765BA14175}" type="presParOf" srcId="{9CD3CCB8-442D-4527-B554-29780F367E47}" destId="{863EF7FD-2DAC-44BF-AB59-706191A6D120}" srcOrd="4" destOrd="0" presId="urn:microsoft.com/office/officeart/2005/8/layout/chevron2"/>
    <dgm:cxn modelId="{390B4C58-6F69-4940-8D15-FC933B41AA6A}" type="presParOf" srcId="{863EF7FD-2DAC-44BF-AB59-706191A6D120}" destId="{9B7FA061-AF8E-48BF-AC19-F2DD0C859110}" srcOrd="0" destOrd="0" presId="urn:microsoft.com/office/officeart/2005/8/layout/chevron2"/>
    <dgm:cxn modelId="{21AF48B7-56BB-4C15-B2FF-5AD6347F6956}" type="presParOf" srcId="{863EF7FD-2DAC-44BF-AB59-706191A6D120}" destId="{17291060-593A-4A48-A731-12D9A89D26B6}" srcOrd="1" destOrd="0" presId="urn:microsoft.com/office/officeart/2005/8/layout/chevron2"/>
    <dgm:cxn modelId="{3234BBA5-CED3-465D-999B-1C98D279A24E}" type="presParOf" srcId="{9CD3CCB8-442D-4527-B554-29780F367E47}" destId="{466793F6-8E17-4B5D-93E2-0AF4C308FDEC}" srcOrd="5" destOrd="0" presId="urn:microsoft.com/office/officeart/2005/8/layout/chevron2"/>
    <dgm:cxn modelId="{AC53397B-1BCC-4CAA-A437-748E2F5AA7FE}" type="presParOf" srcId="{9CD3CCB8-442D-4527-B554-29780F367E47}" destId="{25842431-1A96-4248-8209-9802C5D7A05F}" srcOrd="6" destOrd="0" presId="urn:microsoft.com/office/officeart/2005/8/layout/chevron2"/>
    <dgm:cxn modelId="{F2F42C9E-91CC-4232-A33F-570822317978}" type="presParOf" srcId="{25842431-1A96-4248-8209-9802C5D7A05F}" destId="{5767BA77-6125-4BE9-8722-CADD2CE2CA55}" srcOrd="0" destOrd="0" presId="urn:microsoft.com/office/officeart/2005/8/layout/chevron2"/>
    <dgm:cxn modelId="{E9F27963-31AB-41FE-8DBC-3B7301FA4180}" type="presParOf" srcId="{25842431-1A96-4248-8209-9802C5D7A05F}" destId="{CFD4E786-E746-4131-A55F-2EA7231C982A}" srcOrd="1" destOrd="0" presId="urn:microsoft.com/office/officeart/2005/8/layout/chevron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EB232-BFC1-491D-B707-1BC2AAB89FD6}">
      <dsp:nvSpPr>
        <dsp:cNvPr id="0" name=""/>
        <dsp:cNvSpPr/>
      </dsp:nvSpPr>
      <dsp:spPr>
        <a:xfrm rot="5400000">
          <a:off x="-187824" y="193023"/>
          <a:ext cx="1252165" cy="87651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-5400000">
        <a:off x="2" y="443456"/>
        <a:ext cx="876515" cy="375650"/>
      </dsp:txXfrm>
    </dsp:sp>
    <dsp:sp modelId="{1D652661-F93C-4F5C-8B6E-B78CE192E0D0}">
      <dsp:nvSpPr>
        <dsp:cNvPr id="0" name=""/>
        <dsp:cNvSpPr/>
      </dsp:nvSpPr>
      <dsp:spPr>
        <a:xfrm rot="5400000">
          <a:off x="2737776" y="-1856062"/>
          <a:ext cx="813907" cy="4536429"/>
        </a:xfrm>
        <a:prstGeom prst="round2Same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Weakness and decreased muscle control 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No remarkable muscle wasting , but disuse atrophy</a:t>
          </a: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300" kern="12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rPr>
            <a:t>العضلات موجوده بس صعوبة تحريكها ادى الى قلة استخدامها فيصير عندنا </a:t>
          </a:r>
          <a:r>
            <a:rPr lang="ar-SA" sz="1300" kern="1200" dirty="0" err="1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rPr>
            <a:t>اتروفي</a:t>
          </a:r>
          <a:endParaRPr lang="en-US" sz="1300" kern="1200" dirty="0">
            <a:solidFill>
              <a:srgbClr val="00B05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876515" y="44931"/>
        <a:ext cx="4496697" cy="734443"/>
      </dsp:txXfrm>
    </dsp:sp>
    <dsp:sp modelId="{CD317F75-F457-4043-B4DD-D7C164A49022}">
      <dsp:nvSpPr>
        <dsp:cNvPr id="0" name=""/>
        <dsp:cNvSpPr/>
      </dsp:nvSpPr>
      <dsp:spPr>
        <a:xfrm rot="5400000">
          <a:off x="-187824" y="1325738"/>
          <a:ext cx="1252165" cy="87651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-5400000">
        <a:off x="2" y="1576171"/>
        <a:ext cx="876515" cy="375650"/>
      </dsp:txXfrm>
    </dsp:sp>
    <dsp:sp modelId="{41693A93-F7E0-4C83-A4C6-EE47D9E8BDA4}">
      <dsp:nvSpPr>
        <dsp:cNvPr id="0" name=""/>
        <dsp:cNvSpPr/>
      </dsp:nvSpPr>
      <dsp:spPr>
        <a:xfrm rot="5400000">
          <a:off x="2711678" y="-723347"/>
          <a:ext cx="866103" cy="4536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Spasticity &amp; hypertonia, frequently called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“ clasp-knife spasticity </a:t>
          </a:r>
          <a:r>
            <a:rPr lang="en-US" sz="1200" kern="1200" dirty="0" smtClean="0"/>
            <a:t>”=</a:t>
          </a:r>
          <a:r>
            <a:rPr lang="en-US" sz="1200" kern="1200" baseline="0" dirty="0" smtClean="0"/>
            <a:t> </a:t>
          </a:r>
          <a:r>
            <a:rPr lang="en-US" sz="1200" kern="1200" dirty="0" smtClean="0"/>
            <a:t>increased </a:t>
          </a:r>
          <a:r>
            <a:rPr lang="en-US" sz="1200" kern="1200" dirty="0"/>
            <a:t>resistance at the  begining of muscle stretch due to increased extensor  muscle tone then a sudden collapse in resistance due to  inhibition of extensor motor neurons by GTOs (golgi  tendon organs</a:t>
          </a:r>
          <a:r>
            <a:rPr lang="en-US" sz="1200" kern="1200" dirty="0" smtClean="0"/>
            <a:t>)*</a:t>
          </a:r>
          <a:endParaRPr lang="en-US" sz="1200" kern="1200" dirty="0"/>
        </a:p>
      </dsp:txBody>
      <dsp:txXfrm rot="-5400000">
        <a:off x="876515" y="1154096"/>
        <a:ext cx="4494149" cy="781543"/>
      </dsp:txXfrm>
    </dsp:sp>
    <dsp:sp modelId="{9B7FA061-AF8E-48BF-AC19-F2DD0C859110}">
      <dsp:nvSpPr>
        <dsp:cNvPr id="0" name=""/>
        <dsp:cNvSpPr/>
      </dsp:nvSpPr>
      <dsp:spPr>
        <a:xfrm rot="5400000">
          <a:off x="-187824" y="2432355"/>
          <a:ext cx="1252165" cy="87651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</a:t>
          </a:r>
          <a:endParaRPr lang="en-US" sz="2500" kern="1200" dirty="0"/>
        </a:p>
      </dsp:txBody>
      <dsp:txXfrm rot="-5400000">
        <a:off x="2" y="2682788"/>
        <a:ext cx="876515" cy="375650"/>
      </dsp:txXfrm>
    </dsp:sp>
    <dsp:sp modelId="{17291060-593A-4A48-A731-12D9A89D26B6}">
      <dsp:nvSpPr>
        <dsp:cNvPr id="0" name=""/>
        <dsp:cNvSpPr/>
      </dsp:nvSpPr>
      <dsp:spPr>
        <a:xfrm rot="5400000">
          <a:off x="2737776" y="383269"/>
          <a:ext cx="813907" cy="4536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Clonus Repetitive jerky motions (clonus), especially when limb moved &amp; stretched suddenly.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Exaggerated</a:t>
          </a:r>
          <a:r>
            <a:rPr lang="en-US" sz="1400" kern="1200" baseline="0" dirty="0" smtClean="0"/>
            <a:t> t</a:t>
          </a:r>
          <a:r>
            <a:rPr lang="en-US" sz="1400" kern="1200" dirty="0" smtClean="0"/>
            <a:t>endon </a:t>
          </a:r>
          <a:r>
            <a:rPr lang="en-US" sz="1400" kern="1200" dirty="0"/>
            <a:t>jerks</a:t>
          </a:r>
        </a:p>
      </dsp:txBody>
      <dsp:txXfrm rot="-5400000">
        <a:off x="876515" y="2284262"/>
        <a:ext cx="4496697" cy="734443"/>
      </dsp:txXfrm>
    </dsp:sp>
    <dsp:sp modelId="{5767BA77-6125-4BE9-8722-CADD2CE2CA55}">
      <dsp:nvSpPr>
        <dsp:cNvPr id="0" name=""/>
        <dsp:cNvSpPr/>
      </dsp:nvSpPr>
      <dsp:spPr>
        <a:xfrm rot="5400000">
          <a:off x="-187824" y="3538972"/>
          <a:ext cx="1252165" cy="876515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-5400000">
        <a:off x="2" y="3789405"/>
        <a:ext cx="876515" cy="375650"/>
      </dsp:txXfrm>
    </dsp:sp>
    <dsp:sp modelId="{CFD4E786-E746-4131-A55F-2EA7231C982A}">
      <dsp:nvSpPr>
        <dsp:cNvPr id="0" name=""/>
        <dsp:cNvSpPr/>
      </dsp:nvSpPr>
      <dsp:spPr>
        <a:xfrm rot="5400000">
          <a:off x="2737776" y="1489887"/>
          <a:ext cx="813907" cy="4536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Extensor plantar reflex = Babinski sign ( dorsiflexion of the big toe and fanning out of the other toes 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Absent abdominal reflexes.</a:t>
          </a:r>
        </a:p>
      </dsp:txBody>
      <dsp:txXfrm rot="-5400000">
        <a:off x="876515" y="3390880"/>
        <a:ext cx="4496697" cy="734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2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4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25377462-29DF-4DF7-9A87-A3B2331BF22E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ADFE-DE17-4FB7-87B4-7EE3AFCF0ADE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10EC-7F9A-4B9E-957B-CE4878AA0D23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E694-A001-456E-8D89-C5FF30063482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2AC42BDF-45E4-45D1-AC1B-B0D7EAFB28DA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9102-33A0-49ED-8A43-9F25AFF7CBAC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38D-77B9-4A13-B402-596108990702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583-C7CA-46EB-9433-76E3128A28D2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4F8B-541A-4291-A5F8-6DA28722854A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AABB-FF5E-4A96-8D96-CD378F4FF3A0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784-87A0-4E6F-923B-E12637B1DF1F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7AC1D868-7307-4A5E-BC59-8E455FBD5CAD}" type="datetime1">
              <a:rPr lang="en-US" smtClean="0"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hyperlink" Target="mailto:physiology436@gmail.com" TargetMode="External"/><Relationship Id="rId7" Type="http://schemas.openxmlformats.org/officeDocument/2006/relationships/hyperlink" Target="https://drive.google.com/open?id=10DChL7-FX9meMaPu55vRBHSA5K39eDojw_yy2mMXzRE" TargetMode="External"/><Relationship Id="rId12" Type="http://schemas.openxmlformats.org/officeDocument/2006/relationships/hyperlink" Target="https://docs.google.com/forms/d/1u1JBrQF2OHrdd-GO9svz5ydywmjOUc5AXtFmphInV9c/prefi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hyperlink" Target="https://twitter.com/Physiology436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hyperlink" Target="https://drive.google.com/open?id=0B-7mWPKMvk76Z2traHhac3F1dF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9" y="365237"/>
            <a:ext cx="1655322" cy="16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98" y="497956"/>
            <a:ext cx="1940248" cy="12684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5" name="Rectangle 14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6" name="Rectangle 15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8" name="مربع نص 1"/>
          <p:cNvSpPr txBox="1"/>
          <p:nvPr/>
        </p:nvSpPr>
        <p:spPr>
          <a:xfrm>
            <a:off x="618114" y="4925314"/>
            <a:ext cx="252396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en-US" sz="1200" b="1" dirty="0" smtClean="0"/>
              <a:t>xt.</a:t>
            </a:r>
            <a:endParaRPr lang="en-US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Important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C76B9B"/>
                </a:solidFill>
              </a:rPr>
              <a:t>Formulas</a:t>
            </a:r>
            <a:endParaRPr lang="en-US" sz="1200" b="1" dirty="0" smtClean="0">
              <a:solidFill>
                <a:srgbClr val="DDE9EC">
                  <a:lumMod val="50000"/>
                </a:srgbClr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ADA7A">
                    <a:lumMod val="75000"/>
                  </a:srgbClr>
                </a:solidFill>
              </a:rPr>
              <a:t>Numbers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B050"/>
                </a:solidFill>
              </a:rPr>
              <a:t>Doctor notes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Extra notes and explanation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72" y="1028223"/>
            <a:ext cx="6358679" cy="4785775"/>
          </a:xfrm>
          <a:prstGeom prst="rect">
            <a:avLst/>
          </a:prstGeom>
          <a:ln>
            <a:noFill/>
          </a:ln>
        </p:spPr>
      </p:pic>
      <p:sp>
        <p:nvSpPr>
          <p:cNvPr id="20" name="Flowchart: Process 19"/>
          <p:cNvSpPr/>
          <p:nvPr/>
        </p:nvSpPr>
        <p:spPr>
          <a:xfrm>
            <a:off x="9275338" y="5065017"/>
            <a:ext cx="779513" cy="598961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Lecture No.22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مربع نص 1"/>
          <p:cNvSpPr txBox="1"/>
          <p:nvPr/>
        </p:nvSpPr>
        <p:spPr>
          <a:xfrm>
            <a:off x="9275338" y="5663978"/>
            <a:ext cx="229830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Work </a:t>
            </a: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 in silence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the success make the 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noise”.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5" y="1967571"/>
            <a:ext cx="1660276" cy="138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5A65-00F7-4D8F-B49F-BABA194C7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(2) Multiple Sclerosis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E767D-23B2-44F3-94D3-42357D57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5736D-3DB7-405D-B37C-28402036057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Is an auto-immune demyelinating disease , in which the body's own immune system attacks and damages the myelin sheath of myelinated nerves mainly of brain ,SC ,and optic </a:t>
            </a:r>
            <a:r>
              <a:rPr lang="en-US" sz="1600" dirty="0" smtClean="0"/>
              <a:t>nerve.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Loss of myelin sheath (demyelination) prevents axons from  saltatory conduction of action potentials  </a:t>
            </a:r>
            <a:r>
              <a:rPr lang="en-US" sz="1600" u="sng" dirty="0"/>
              <a:t>causing muscle weakness&amp; wasting.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 Disease onset usually occurs in young adults, and it is </a:t>
            </a:r>
            <a:r>
              <a:rPr lang="en-US" sz="1600" dirty="0" smtClean="0"/>
              <a:t>more common </a:t>
            </a:r>
            <a:r>
              <a:rPr lang="en-US" sz="1600" dirty="0"/>
              <a:t>in </a:t>
            </a:r>
            <a:r>
              <a:rPr lang="en-US" sz="1600" dirty="0" smtClean="0"/>
              <a:t>females.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 The disease can attack any part of the CNS , and when it causes demyelination of  descending motor tracts in the brainstem &amp; spinal cord , the subject develops </a:t>
            </a:r>
            <a:r>
              <a:rPr lang="en-US" sz="1600" u="sng" dirty="0"/>
              <a:t>spasticity and other signs of UMNS 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The disease frequently remits and relapses  because of </a:t>
            </a:r>
            <a:r>
              <a:rPr lang="en-US" sz="1600" dirty="0" err="1"/>
              <a:t>remylination</a:t>
            </a:r>
            <a:r>
              <a:rPr lang="en-US" sz="1600" dirty="0"/>
              <a:t> &amp; restore of function and during acute attacks intravenous corticosteroids can improve </a:t>
            </a:r>
            <a:r>
              <a:rPr lang="en-US" sz="1600" dirty="0" smtClean="0"/>
              <a:t>symptoms.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During </a:t>
            </a:r>
            <a:r>
              <a:rPr lang="en-US" sz="1600" dirty="0"/>
              <a:t>acute attacks intravenous corticosteroids can improve </a:t>
            </a:r>
            <a:r>
              <a:rPr lang="en-US" sz="1600" dirty="0" smtClean="0"/>
              <a:t>symptoms.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258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994B-8B4E-4E12-A8FC-045298D7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(</a:t>
            </a:r>
            <a:r>
              <a:rPr lang="en-US" sz="3200" dirty="0" smtClean="0"/>
              <a:t>3) STROKE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91EF7D-1C7C-45A0-B66D-858F9AA4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56F1D-3C6C-497D-BDCF-37C195C2BB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461" y="1219200"/>
            <a:ext cx="5844992" cy="49377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Cause :  </a:t>
            </a:r>
          </a:p>
          <a:p>
            <a:pPr marL="761969" lvl="1" indent="-457200">
              <a:buFont typeface="+mj-lt"/>
              <a:buAutoNum type="alphaLcPeriod"/>
            </a:pPr>
            <a:r>
              <a:rPr lang="en-US" sz="1800" dirty="0" err="1" smtClean="0"/>
              <a:t>Haemorrhagic</a:t>
            </a:r>
            <a:r>
              <a:rPr lang="en-US" sz="1800" dirty="0" smtClean="0"/>
              <a:t> </a:t>
            </a:r>
            <a:r>
              <a:rPr lang="en-US" sz="1800" dirty="0"/>
              <a:t>stroke as in </a:t>
            </a:r>
            <a:r>
              <a:rPr lang="en-US" sz="1800" dirty="0" smtClean="0"/>
              <a:t>cerebral </a:t>
            </a:r>
            <a:r>
              <a:rPr lang="en-US" sz="1800" dirty="0" err="1" smtClean="0"/>
              <a:t>haemorrhage</a:t>
            </a:r>
            <a:r>
              <a:rPr lang="en-US" sz="1800" dirty="0" smtClean="0"/>
              <a:t>.</a:t>
            </a:r>
            <a:endParaRPr lang="en-US" sz="1800" dirty="0"/>
          </a:p>
          <a:p>
            <a:pPr marL="761969" lvl="1" indent="-457200">
              <a:buFont typeface="+mj-lt"/>
              <a:buAutoNum type="alphaLcPeriod"/>
            </a:pPr>
            <a:r>
              <a:rPr lang="en-US" sz="1800" dirty="0" err="1" smtClean="0"/>
              <a:t>Ischaemic</a:t>
            </a:r>
            <a:r>
              <a:rPr lang="en-US" sz="1800" dirty="0" smtClean="0"/>
              <a:t> </a:t>
            </a:r>
            <a:r>
              <a:rPr lang="en-US" sz="1800" dirty="0"/>
              <a:t>stroke as in thrombosis or </a:t>
            </a:r>
            <a:r>
              <a:rPr lang="en-US" sz="1800" dirty="0" smtClean="0"/>
              <a:t>embolism.</a:t>
            </a:r>
            <a:endParaRPr lang="en-US" sz="1800" dirty="0"/>
          </a:p>
          <a:p>
            <a:r>
              <a:rPr lang="en-US" sz="1800" dirty="0" smtClean="0"/>
              <a:t>both </a:t>
            </a:r>
            <a:r>
              <a:rPr lang="en-US" sz="1800" dirty="0"/>
              <a:t>cause death of brain tissues, results in paralysis in the opposite half of the </a:t>
            </a:r>
            <a:r>
              <a:rPr lang="en-US" sz="1800" dirty="0" smtClean="0"/>
              <a:t>body.</a:t>
            </a:r>
          </a:p>
          <a:p>
            <a:endParaRPr lang="en-US" sz="1800" dirty="0"/>
          </a:p>
          <a:p>
            <a:r>
              <a:rPr lang="en-US" sz="1800" dirty="0"/>
              <a:t> A lesion in </a:t>
            </a:r>
            <a:r>
              <a:rPr lang="en-US" sz="1800" u="sng" dirty="0"/>
              <a:t>Corona Radiata </a:t>
            </a:r>
            <a:r>
              <a:rPr lang="en-US" sz="1800" dirty="0"/>
              <a:t>on one side can cause Monoplegia in a contralateral limb (UL or </a:t>
            </a:r>
            <a:r>
              <a:rPr lang="en-US" sz="1800" dirty="0" smtClean="0"/>
              <a:t>LL,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according to site).</a:t>
            </a:r>
          </a:p>
          <a:p>
            <a:r>
              <a:rPr lang="en-US" sz="1800" dirty="0"/>
              <a:t>A lesion in </a:t>
            </a:r>
            <a:r>
              <a:rPr lang="en-US" sz="1800" u="sng" dirty="0"/>
              <a:t>the Internal Capsule </a:t>
            </a:r>
            <a:r>
              <a:rPr lang="en-US" sz="1800" dirty="0"/>
              <a:t>on one side may cause Hemiplegia or Hemiparesis on the </a:t>
            </a:r>
            <a:r>
              <a:rPr lang="en-US" sz="1800" dirty="0" err="1" smtClean="0"/>
              <a:t>contralateralside</a:t>
            </a:r>
            <a:r>
              <a:rPr lang="en-US" sz="1800" dirty="0" smtClean="0"/>
              <a:t> </a:t>
            </a:r>
            <a:r>
              <a:rPr lang="en-US" sz="1800" dirty="0"/>
              <a:t>( with the picture of upper motor</a:t>
            </a:r>
            <a:br>
              <a:rPr lang="en-US" sz="1800" dirty="0"/>
            </a:br>
            <a:r>
              <a:rPr lang="en-US" sz="1800" dirty="0"/>
              <a:t>neuron syndrome )UMNL.</a:t>
            </a:r>
          </a:p>
          <a:p>
            <a:endParaRPr lang="en-US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A9A60A-8AE2-4051-8ACF-29F1F8B23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7719" t="1776" r="10474" b="1182"/>
          <a:stretch/>
        </p:blipFill>
        <p:spPr bwMode="auto">
          <a:xfrm>
            <a:off x="7030515" y="1340768"/>
            <a:ext cx="4548887" cy="47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0E8E5F81-B3E6-4162-97E7-86F25B15DDFF}"/>
              </a:ext>
            </a:extLst>
          </p:cNvPr>
          <p:cNvSpPr txBox="1"/>
          <p:nvPr/>
        </p:nvSpPr>
        <p:spPr>
          <a:xfrm>
            <a:off x="4060372" y="3068960"/>
            <a:ext cx="2610104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7949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589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2384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31797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9746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47695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5564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6359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3556" y="3068960"/>
            <a:ext cx="6066920" cy="2808312"/>
          </a:xfrm>
          <a:prstGeom prst="rect">
            <a:avLst/>
          </a:prstGeom>
          <a:noFill/>
          <a:ln>
            <a:solidFill>
              <a:srgbClr val="608CA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CFAEF-4B63-436E-9FF7-28E54C6B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(4</a:t>
            </a:r>
            <a:r>
              <a:rPr lang="en-US" sz="3200" dirty="0" smtClean="0"/>
              <a:t>) Complete </a:t>
            </a:r>
            <a:r>
              <a:rPr lang="en-US" sz="3200" dirty="0"/>
              <a:t>transection of spinal cord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45CB2-87B5-459E-88C1-51A09E4B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07846-B80D-4F79-8606-1C06962CD9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513715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Ex: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following tumor or trauma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The higher the level of the section, the more serious are the consequences.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If the transection is in the </a:t>
            </a:r>
            <a:r>
              <a:rPr lang="en-US" sz="1800" u="sng" dirty="0" smtClean="0"/>
              <a:t>upper cervical region </a:t>
            </a:r>
            <a:r>
              <a:rPr lang="en-US" sz="1800" dirty="0" smtClean="0"/>
              <a:t>immediate death follows, due to paralysis of all respiratory muscles. 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In the lower cervical </a:t>
            </a:r>
            <a:r>
              <a:rPr lang="en-US" sz="1800" u="sng" dirty="0" smtClean="0"/>
              <a:t>region below the 5th cervical </a:t>
            </a:r>
            <a:r>
              <a:rPr lang="en-US" sz="1800" dirty="0" smtClean="0"/>
              <a:t>segment diaphragmatic respiration is still possible, but the patient suffers complete paralysis of all four limbs </a:t>
            </a:r>
            <a:r>
              <a:rPr lang="en-US" sz="1800" dirty="0" smtClean="0">
                <a:solidFill>
                  <a:srgbClr val="FF0000"/>
                </a:solidFill>
              </a:rPr>
              <a:t>(quadriplegia).</a:t>
            </a:r>
          </a:p>
          <a:p>
            <a:pPr algn="l">
              <a:lnSpc>
                <a:spcPct val="150000"/>
              </a:lnSpc>
            </a:pPr>
            <a:r>
              <a:rPr lang="en-US" sz="1800" dirty="0" smtClean="0"/>
              <a:t>Transection </a:t>
            </a:r>
            <a:r>
              <a:rPr lang="en-US" sz="1800" u="sng" dirty="0" smtClean="0"/>
              <a:t>lower down in the thoracic region </a:t>
            </a:r>
            <a:r>
              <a:rPr lang="en-US" sz="1800" dirty="0" smtClean="0"/>
              <a:t>allows normal respiration but the patient ends up with paralysis of both lower limbs </a:t>
            </a:r>
            <a:r>
              <a:rPr lang="en-US" sz="1800" dirty="0" smtClean="0">
                <a:solidFill>
                  <a:srgbClr val="FF0000"/>
                </a:solidFill>
              </a:rPr>
              <a:t>(paraplegia)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ar-SA" sz="1800" dirty="0" smtClean="0">
                <a:solidFill>
                  <a:srgbClr val="00B050"/>
                </a:solidFill>
              </a:rPr>
              <a:t>الأطراف السفلية فقط)</a:t>
            </a:r>
            <a:r>
              <a:rPr lang="en-US" sz="1800" dirty="0" smtClean="0">
                <a:solidFill>
                  <a:srgbClr val="00B05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Stages :-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a. spinal shock (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2-6 </a:t>
            </a:r>
            <a:r>
              <a:rPr lang="en-US" sz="1800" dirty="0" smtClean="0"/>
              <a:t>weeks )</a:t>
            </a:r>
            <a:br>
              <a:rPr lang="en-US" sz="1800" dirty="0" smtClean="0"/>
            </a:br>
            <a:r>
              <a:rPr lang="en-US" sz="1800" dirty="0" smtClean="0"/>
              <a:t>b. recovery of reflex activity</a:t>
            </a:r>
            <a:br>
              <a:rPr lang="en-US" sz="1800" dirty="0" smtClean="0"/>
            </a:br>
            <a:r>
              <a:rPr lang="en-US" sz="1800" dirty="0" smtClean="0"/>
              <a:t>c. paraplegia in extension</a:t>
            </a:r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842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DC451-C691-4FA8-A6EB-CC61E1E1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A. Spinal </a:t>
            </a:r>
            <a:r>
              <a:rPr lang="en-US" dirty="0"/>
              <a:t>shock</a:t>
            </a:r>
            <a:br>
              <a:rPr lang="en-US" dirty="0"/>
            </a:br>
            <a:r>
              <a:rPr lang="en-US" sz="2700" dirty="0"/>
              <a:t>In the immediate period following transection there is: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9CCAB-CB08-4F17-B164-F1BC6719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74574" y="1226527"/>
            <a:ext cx="10639714" cy="4509912"/>
            <a:chOff x="1821882" y="412749"/>
            <a:chExt cx="8142919" cy="5318786"/>
          </a:xfrm>
        </p:grpSpPr>
        <p:sp>
          <p:nvSpPr>
            <p:cNvPr id="6" name="Freeform 5"/>
            <p:cNvSpPr/>
            <p:nvPr/>
          </p:nvSpPr>
          <p:spPr>
            <a:xfrm>
              <a:off x="4173527" y="1073063"/>
              <a:ext cx="510692" cy="91440"/>
            </a:xfrm>
            <a:custGeom>
              <a:avLst/>
              <a:gdLst>
                <a:gd name="connsiteX0" fmla="*/ 0 w 510692"/>
                <a:gd name="connsiteY0" fmla="*/ 45720 h 91440"/>
                <a:gd name="connsiteX1" fmla="*/ 510692 w 51069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692" h="91440">
                  <a:moveTo>
                    <a:pt x="0" y="45720"/>
                  </a:moveTo>
                  <a:lnTo>
                    <a:pt x="510692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513" tIns="43010" rIns="254515" bIns="4301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821882" y="412749"/>
              <a:ext cx="2353445" cy="1412067"/>
            </a:xfrm>
            <a:custGeom>
              <a:avLst/>
              <a:gdLst>
                <a:gd name="connsiteX0" fmla="*/ 0 w 2353445"/>
                <a:gd name="connsiteY0" fmla="*/ 0 h 1412067"/>
                <a:gd name="connsiteX1" fmla="*/ 2353445 w 2353445"/>
                <a:gd name="connsiteY1" fmla="*/ 0 h 1412067"/>
                <a:gd name="connsiteX2" fmla="*/ 2353445 w 2353445"/>
                <a:gd name="connsiteY2" fmla="*/ 1412067 h 1412067"/>
                <a:gd name="connsiteX3" fmla="*/ 0 w 2353445"/>
                <a:gd name="connsiteY3" fmla="*/ 1412067 h 1412067"/>
                <a:gd name="connsiteX4" fmla="*/ 0 w 2353445"/>
                <a:gd name="connsiteY4" fmla="*/ 0 h 141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445" h="1412067">
                  <a:moveTo>
                    <a:pt x="0" y="0"/>
                  </a:moveTo>
                  <a:lnTo>
                    <a:pt x="2353445" y="0"/>
                  </a:lnTo>
                  <a:lnTo>
                    <a:pt x="2353445" y="1412067"/>
                  </a:lnTo>
                  <a:lnTo>
                    <a:pt x="0" y="14120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complete </a:t>
              </a:r>
              <a:r>
                <a:rPr lang="en-US" sz="1200" kern="1200" dirty="0"/>
                <a:t>loss of spinal reflex activity below the level of the lesion .</a:t>
              </a:r>
              <a:br>
                <a:rPr lang="en-US" sz="1200" kern="1200" dirty="0"/>
              </a:br>
              <a:endParaRPr lang="en-US" sz="12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7068264" y="1073063"/>
              <a:ext cx="510692" cy="91440"/>
            </a:xfrm>
            <a:custGeom>
              <a:avLst/>
              <a:gdLst>
                <a:gd name="connsiteX0" fmla="*/ 0 w 510692"/>
                <a:gd name="connsiteY0" fmla="*/ 45720 h 91440"/>
                <a:gd name="connsiteX1" fmla="*/ 510692 w 51069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692" h="91440">
                  <a:moveTo>
                    <a:pt x="0" y="45720"/>
                  </a:moveTo>
                  <a:lnTo>
                    <a:pt x="510692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514" tIns="43010" rIns="254514" bIns="4301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716619" y="412749"/>
              <a:ext cx="2353445" cy="1412067"/>
            </a:xfrm>
            <a:custGeom>
              <a:avLst/>
              <a:gdLst>
                <a:gd name="connsiteX0" fmla="*/ 0 w 2353445"/>
                <a:gd name="connsiteY0" fmla="*/ 0 h 1412067"/>
                <a:gd name="connsiteX1" fmla="*/ 2353445 w 2353445"/>
                <a:gd name="connsiteY1" fmla="*/ 0 h 1412067"/>
                <a:gd name="connsiteX2" fmla="*/ 2353445 w 2353445"/>
                <a:gd name="connsiteY2" fmla="*/ 1412067 h 1412067"/>
                <a:gd name="connsiteX3" fmla="*/ 0 w 2353445"/>
                <a:gd name="connsiteY3" fmla="*/ 1412067 h 1412067"/>
                <a:gd name="connsiteX4" fmla="*/ 0 w 2353445"/>
                <a:gd name="connsiteY4" fmla="*/ 0 h 141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445" h="1412067">
                  <a:moveTo>
                    <a:pt x="0" y="0"/>
                  </a:moveTo>
                  <a:lnTo>
                    <a:pt x="2353445" y="0"/>
                  </a:lnTo>
                  <a:lnTo>
                    <a:pt x="2353445" y="1412067"/>
                  </a:lnTo>
                  <a:lnTo>
                    <a:pt x="0" y="14120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Loss of all sensations (anesthesia) and voluntary movement</a:t>
              </a:r>
              <a:br>
                <a:rPr lang="en-US" sz="1200" kern="1200" dirty="0"/>
              </a:br>
              <a:r>
                <a:rPr lang="en-US" sz="1200" kern="1200" dirty="0"/>
                <a:t>( paralysis) below the level of the lesion , due to interruption of all</a:t>
              </a:r>
              <a:br>
                <a:rPr lang="en-US" sz="1200" kern="1200" dirty="0"/>
              </a:br>
              <a:r>
                <a:rPr lang="en-US" sz="1200" kern="1200" dirty="0"/>
                <a:t>sensory and motor </a:t>
              </a:r>
              <a:r>
                <a:rPr lang="en-US" sz="1200" kern="1200" dirty="0" smtClean="0"/>
                <a:t>tracts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998604" y="1823016"/>
              <a:ext cx="5789474" cy="510692"/>
            </a:xfrm>
            <a:custGeom>
              <a:avLst/>
              <a:gdLst>
                <a:gd name="connsiteX0" fmla="*/ 5789474 w 5789474"/>
                <a:gd name="connsiteY0" fmla="*/ 0 h 510692"/>
                <a:gd name="connsiteX1" fmla="*/ 5789474 w 5789474"/>
                <a:gd name="connsiteY1" fmla="*/ 272446 h 510692"/>
                <a:gd name="connsiteX2" fmla="*/ 0 w 5789474"/>
                <a:gd name="connsiteY2" fmla="*/ 272446 h 510692"/>
                <a:gd name="connsiteX3" fmla="*/ 0 w 5789474"/>
                <a:gd name="connsiteY3" fmla="*/ 510692 h 51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9474" h="510692">
                  <a:moveTo>
                    <a:pt x="5789474" y="0"/>
                  </a:moveTo>
                  <a:lnTo>
                    <a:pt x="5789474" y="272446"/>
                  </a:lnTo>
                  <a:lnTo>
                    <a:pt x="0" y="272446"/>
                  </a:lnTo>
                  <a:lnTo>
                    <a:pt x="0" y="510692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2069" tIns="252637" rIns="2762069" bIns="25263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611356" y="412749"/>
              <a:ext cx="2353445" cy="1412067"/>
            </a:xfrm>
            <a:custGeom>
              <a:avLst/>
              <a:gdLst>
                <a:gd name="connsiteX0" fmla="*/ 0 w 2353445"/>
                <a:gd name="connsiteY0" fmla="*/ 0 h 1412067"/>
                <a:gd name="connsiteX1" fmla="*/ 2353445 w 2353445"/>
                <a:gd name="connsiteY1" fmla="*/ 0 h 1412067"/>
                <a:gd name="connsiteX2" fmla="*/ 2353445 w 2353445"/>
                <a:gd name="connsiteY2" fmla="*/ 1412067 h 1412067"/>
                <a:gd name="connsiteX3" fmla="*/ 0 w 2353445"/>
                <a:gd name="connsiteY3" fmla="*/ 1412067 h 1412067"/>
                <a:gd name="connsiteX4" fmla="*/ 0 w 2353445"/>
                <a:gd name="connsiteY4" fmla="*/ 0 h 141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445" h="1412067">
                  <a:moveTo>
                    <a:pt x="0" y="0"/>
                  </a:moveTo>
                  <a:lnTo>
                    <a:pt x="2353445" y="0"/>
                  </a:lnTo>
                  <a:lnTo>
                    <a:pt x="2353445" y="1412067"/>
                  </a:lnTo>
                  <a:lnTo>
                    <a:pt x="0" y="14120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Loss of tendon reflexes and superficial reflexes (abdominal ,</a:t>
              </a:r>
              <a:br>
                <a:rPr lang="en-US" sz="1200" kern="1200" dirty="0"/>
              </a:br>
              <a:r>
                <a:rPr lang="en-US" sz="1200" kern="1200" dirty="0"/>
                <a:t>plantar &amp; </a:t>
              </a:r>
              <a:r>
                <a:rPr lang="en-US" sz="1200" kern="1200" dirty="0" smtClean="0"/>
                <a:t>withdrawal</a:t>
              </a:r>
              <a:r>
                <a:rPr lang="en-US" sz="1200" kern="1200" baseline="0" dirty="0" smtClean="0"/>
                <a:t> </a:t>
              </a:r>
              <a:r>
                <a:rPr lang="en-US" sz="1200" kern="1200" dirty="0" smtClean="0"/>
                <a:t>reflexes </a:t>
              </a:r>
              <a:r>
                <a:rPr lang="en-US" sz="1200" kern="1200" dirty="0"/>
                <a:t>) </a:t>
              </a:r>
              <a:r>
                <a:rPr lang="en-US" sz="1200" kern="1200" dirty="0" smtClean="0"/>
                <a:t>below</a:t>
              </a:r>
              <a:r>
                <a:rPr lang="en-US" sz="1200" kern="1200" baseline="0" dirty="0" smtClean="0"/>
                <a:t> the level of lesion</a:t>
              </a:r>
              <a:r>
                <a:rPr lang="en-US" sz="1200" kern="1200" dirty="0"/>
                <a:t/>
              </a:r>
              <a:br>
                <a:rPr lang="en-US" sz="1200" kern="1200" dirty="0"/>
              </a:br>
              <a:endParaRPr lang="en-US" sz="12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73527" y="3026422"/>
              <a:ext cx="510692" cy="91440"/>
            </a:xfrm>
            <a:custGeom>
              <a:avLst/>
              <a:gdLst>
                <a:gd name="connsiteX0" fmla="*/ 0 w 510692"/>
                <a:gd name="connsiteY0" fmla="*/ 45720 h 91440"/>
                <a:gd name="connsiteX1" fmla="*/ 510692 w 51069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692" h="91440">
                  <a:moveTo>
                    <a:pt x="0" y="45720"/>
                  </a:moveTo>
                  <a:lnTo>
                    <a:pt x="510692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513" tIns="43011" rIns="254515" bIns="4301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21882" y="2366108"/>
              <a:ext cx="2353445" cy="1412067"/>
            </a:xfrm>
            <a:custGeom>
              <a:avLst/>
              <a:gdLst>
                <a:gd name="connsiteX0" fmla="*/ 0 w 2353445"/>
                <a:gd name="connsiteY0" fmla="*/ 0 h 1412067"/>
                <a:gd name="connsiteX1" fmla="*/ 2353445 w 2353445"/>
                <a:gd name="connsiteY1" fmla="*/ 0 h 1412067"/>
                <a:gd name="connsiteX2" fmla="*/ 2353445 w 2353445"/>
                <a:gd name="connsiteY2" fmla="*/ 1412067 h 1412067"/>
                <a:gd name="connsiteX3" fmla="*/ 0 w 2353445"/>
                <a:gd name="connsiteY3" fmla="*/ 1412067 h 1412067"/>
                <a:gd name="connsiteX4" fmla="*/ 0 w 2353445"/>
                <a:gd name="connsiteY4" fmla="*/ 0 h 141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445" h="1412067">
                  <a:moveTo>
                    <a:pt x="0" y="0"/>
                  </a:moveTo>
                  <a:lnTo>
                    <a:pt x="2353445" y="0"/>
                  </a:lnTo>
                  <a:lnTo>
                    <a:pt x="2353445" y="1412067"/>
                  </a:lnTo>
                  <a:lnTo>
                    <a:pt x="0" y="14120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The loss of muscle tone (flaccidity) and absence of any muscle</a:t>
              </a:r>
              <a:br>
                <a:rPr lang="en-US" sz="1200" kern="1200" dirty="0"/>
              </a:br>
              <a:r>
                <a:rPr lang="en-US" sz="1200" kern="1200" dirty="0"/>
                <a:t>activity (muscle pump ) lead to decreased venous return causing the lower limbs to become cold and blue in cold weather.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68264" y="3026422"/>
              <a:ext cx="510692" cy="91440"/>
            </a:xfrm>
            <a:custGeom>
              <a:avLst/>
              <a:gdLst>
                <a:gd name="connsiteX0" fmla="*/ 0 w 510692"/>
                <a:gd name="connsiteY0" fmla="*/ 45720 h 91440"/>
                <a:gd name="connsiteX1" fmla="*/ 510692 w 51069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0692" h="91440">
                  <a:moveTo>
                    <a:pt x="0" y="45720"/>
                  </a:moveTo>
                  <a:lnTo>
                    <a:pt x="510692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514" tIns="43011" rIns="254514" bIns="4301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716619" y="2366108"/>
              <a:ext cx="2353445" cy="1412067"/>
            </a:xfrm>
            <a:custGeom>
              <a:avLst/>
              <a:gdLst>
                <a:gd name="connsiteX0" fmla="*/ 0 w 2353445"/>
                <a:gd name="connsiteY0" fmla="*/ 0 h 1412067"/>
                <a:gd name="connsiteX1" fmla="*/ 2353445 w 2353445"/>
                <a:gd name="connsiteY1" fmla="*/ 0 h 1412067"/>
                <a:gd name="connsiteX2" fmla="*/ 2353445 w 2353445"/>
                <a:gd name="connsiteY2" fmla="*/ 1412067 h 1412067"/>
                <a:gd name="connsiteX3" fmla="*/ 0 w 2353445"/>
                <a:gd name="connsiteY3" fmla="*/ 1412067 h 1412067"/>
                <a:gd name="connsiteX4" fmla="*/ 0 w 2353445"/>
                <a:gd name="connsiteY4" fmla="*/ 0 h 141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445" h="1412067">
                  <a:moveTo>
                    <a:pt x="0" y="0"/>
                  </a:moveTo>
                  <a:lnTo>
                    <a:pt x="2353445" y="0"/>
                  </a:lnTo>
                  <a:lnTo>
                    <a:pt x="2353445" y="1412067"/>
                  </a:lnTo>
                  <a:lnTo>
                    <a:pt x="0" y="14120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The wall of the urinary bladder becomes </a:t>
              </a:r>
              <a:r>
                <a:rPr lang="en-US" sz="1200" kern="1200" dirty="0" err="1" smtClean="0"/>
                <a:t>paralysed</a:t>
              </a:r>
              <a:r>
                <a:rPr lang="en-US" sz="1200" kern="1200" dirty="0" smtClean="0"/>
                <a:t> and</a:t>
              </a:r>
              <a:br>
                <a:rPr lang="en-US" sz="1200" kern="1200" dirty="0" smtClean="0"/>
              </a:br>
              <a:r>
                <a:rPr lang="en-US" sz="1200" kern="1200" dirty="0" smtClean="0"/>
                <a:t>urine is retained until the pressure in the bladder overcomes the resistance offered by the tone of the sphincters and dribbling occurs. This is known as retention with overflow</a:t>
              </a:r>
              <a:r>
                <a:rPr lang="en-US" sz="1200" dirty="0" smtClean="0"/>
                <a:t>*.</a:t>
              </a:r>
              <a:endParaRPr lang="en-US" sz="12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998604" y="3776376"/>
              <a:ext cx="5789474" cy="510692"/>
            </a:xfrm>
            <a:custGeom>
              <a:avLst/>
              <a:gdLst>
                <a:gd name="connsiteX0" fmla="*/ 5789474 w 5789474"/>
                <a:gd name="connsiteY0" fmla="*/ 0 h 510692"/>
                <a:gd name="connsiteX1" fmla="*/ 5789474 w 5789474"/>
                <a:gd name="connsiteY1" fmla="*/ 272446 h 510692"/>
                <a:gd name="connsiteX2" fmla="*/ 0 w 5789474"/>
                <a:gd name="connsiteY2" fmla="*/ 272446 h 510692"/>
                <a:gd name="connsiteX3" fmla="*/ 0 w 5789474"/>
                <a:gd name="connsiteY3" fmla="*/ 510692 h 51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9474" h="510692">
                  <a:moveTo>
                    <a:pt x="5789474" y="0"/>
                  </a:moveTo>
                  <a:lnTo>
                    <a:pt x="5789474" y="272446"/>
                  </a:lnTo>
                  <a:lnTo>
                    <a:pt x="0" y="272446"/>
                  </a:lnTo>
                  <a:lnTo>
                    <a:pt x="0" y="510692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2069" tIns="252637" rIns="2762069" bIns="252637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611356" y="2366108"/>
              <a:ext cx="2353445" cy="1412067"/>
            </a:xfrm>
            <a:custGeom>
              <a:avLst/>
              <a:gdLst>
                <a:gd name="connsiteX0" fmla="*/ 0 w 2353445"/>
                <a:gd name="connsiteY0" fmla="*/ 0 h 1412067"/>
                <a:gd name="connsiteX1" fmla="*/ 2353445 w 2353445"/>
                <a:gd name="connsiteY1" fmla="*/ 0 h 1412067"/>
                <a:gd name="connsiteX2" fmla="*/ 2353445 w 2353445"/>
                <a:gd name="connsiteY2" fmla="*/ 1412067 h 1412067"/>
                <a:gd name="connsiteX3" fmla="*/ 0 w 2353445"/>
                <a:gd name="connsiteY3" fmla="*/ 1412067 h 1412067"/>
                <a:gd name="connsiteX4" fmla="*/ 0 w 2353445"/>
                <a:gd name="connsiteY4" fmla="*/ 0 h 141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445" h="1412067">
                  <a:moveTo>
                    <a:pt x="0" y="0"/>
                  </a:moveTo>
                  <a:lnTo>
                    <a:pt x="2353445" y="0"/>
                  </a:lnTo>
                  <a:lnTo>
                    <a:pt x="2353445" y="1412067"/>
                  </a:lnTo>
                  <a:lnTo>
                    <a:pt x="0" y="14120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Loss of vasomotor tone occurs, due to interruption of fibers that connect the vasomotor centres in the medulla</a:t>
              </a:r>
              <a:br>
                <a:rPr lang="en-US" sz="1000" kern="1200" dirty="0"/>
              </a:br>
              <a:r>
                <a:rPr lang="en-US" sz="1000" kern="1200" dirty="0"/>
                <a:t>oblongata with the lateral horn cells of the spinal cord,</a:t>
              </a:r>
              <a:br>
                <a:rPr lang="en-US" sz="1000" kern="1200" dirty="0"/>
              </a:br>
              <a:r>
                <a:rPr lang="en-US" sz="1000" kern="1200" dirty="0"/>
                <a:t>which project sympathetic vasoconstrictor impulses to blood vessels. vasodilatation causes a fall in blood pressure; the higher the level of the section, the lower the blood pressure.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21882" y="4319468"/>
              <a:ext cx="2353445" cy="1412067"/>
            </a:xfrm>
            <a:custGeom>
              <a:avLst/>
              <a:gdLst>
                <a:gd name="connsiteX0" fmla="*/ 0 w 2353445"/>
                <a:gd name="connsiteY0" fmla="*/ 0 h 1412067"/>
                <a:gd name="connsiteX1" fmla="*/ 2353445 w 2353445"/>
                <a:gd name="connsiteY1" fmla="*/ 0 h 1412067"/>
                <a:gd name="connsiteX2" fmla="*/ 2353445 w 2353445"/>
                <a:gd name="connsiteY2" fmla="*/ 1412067 h 1412067"/>
                <a:gd name="connsiteX3" fmla="*/ 0 w 2353445"/>
                <a:gd name="connsiteY3" fmla="*/ 1412067 h 1412067"/>
                <a:gd name="connsiteX4" fmla="*/ 0 w 2353445"/>
                <a:gd name="connsiteY4" fmla="*/ 0 h 141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445" h="1412067">
                  <a:moveTo>
                    <a:pt x="0" y="0"/>
                  </a:moveTo>
                  <a:lnTo>
                    <a:pt x="2353445" y="0"/>
                  </a:lnTo>
                  <a:lnTo>
                    <a:pt x="2353445" y="1412067"/>
                  </a:lnTo>
                  <a:lnTo>
                    <a:pt x="0" y="14120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Bedsores due to pressure of body-weight against underlining support</a:t>
              </a: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80A6B3EA-1A7D-402D-9094-842CD88BA8EF}"/>
              </a:ext>
            </a:extLst>
          </p:cNvPr>
          <p:cNvSpPr txBox="1"/>
          <p:nvPr/>
        </p:nvSpPr>
        <p:spPr>
          <a:xfrm>
            <a:off x="909836" y="5819965"/>
            <a:ext cx="10585176" cy="36933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949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898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3848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1797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9746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695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644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594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This stage varies in duration but usually lasts a maximum of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2-6</a:t>
            </a:r>
            <a:r>
              <a:rPr lang="en-US" sz="1800" dirty="0"/>
              <a:t> weeks, after which some reflex activity recovers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6900" y="4634816"/>
            <a:ext cx="6857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ما عنده احساس ولا يقدر يحرك الجزء اللي يكون تحت منطقة </a:t>
            </a:r>
            <a:r>
              <a:rPr lang="ar-SA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الاصابه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لانه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يكون </a:t>
            </a: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مقطوع.</a:t>
            </a:r>
            <a:endParaRPr lang="ar-SA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**العضلة تكون مره ضعيفة </a:t>
            </a:r>
            <a:r>
              <a:rPr lang="ar-SA" sz="16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ماتقدر</a:t>
            </a: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تنقبض 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عشان تزيد </a:t>
            </a: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الضغط،  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يعني كلما </a:t>
            </a: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زادت كمية ال</a:t>
            </a:r>
            <a:r>
              <a:rPr lang="en-US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urine</a:t>
            </a: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بحيث يقدر يتجاوز التون حق </a:t>
            </a:r>
            <a:r>
              <a:rPr lang="ar-SA" sz="16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السفيكتر</a:t>
            </a: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رح يطلع. 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39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A33F-69E0-47F4-8E25-019D99E8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B/ Stage of return of reflex activity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D6951A-26EB-48AA-9695-69208E46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FDF8A-25C8-4EC7-8D30-F9A4AAA870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460" y="1153347"/>
            <a:ext cx="10525512" cy="5137150"/>
          </a:xfrm>
        </p:spPr>
        <p:txBody>
          <a:bodyPr>
            <a:noAutofit/>
          </a:bodyPr>
          <a:lstStyle/>
          <a:p>
            <a:r>
              <a:rPr lang="en-US" sz="1500" dirty="0" smtClean="0"/>
              <a:t>As the spinal shock ends , spinal reflex activity appears again this partial recovery may be due to :</a:t>
            </a:r>
          </a:p>
          <a:p>
            <a:pPr lvl="1"/>
            <a:r>
              <a:rPr lang="en-US" sz="1500" dirty="0" smtClean="0">
                <a:solidFill>
                  <a:srgbClr val="FF0000"/>
                </a:solidFill>
              </a:rPr>
              <a:t>Increase in the natural degree of excitability of the spinal cord neurons below the level of the section:</a:t>
            </a:r>
          </a:p>
          <a:p>
            <a:pPr marL="952439" lvl="2" indent="-342900">
              <a:buFont typeface="+mj-lt"/>
              <a:buAutoNum type="arabicPeriod"/>
            </a:pPr>
            <a:r>
              <a:rPr lang="en-US" sz="1500" dirty="0" smtClean="0"/>
              <a:t>To make up for the loss of </a:t>
            </a:r>
            <a:r>
              <a:rPr lang="en-US" sz="1500" dirty="0" err="1" smtClean="0"/>
              <a:t>supraspinal</a:t>
            </a:r>
            <a:r>
              <a:rPr lang="en-US" sz="1500" dirty="0" smtClean="0"/>
              <a:t> </a:t>
            </a:r>
            <a:r>
              <a:rPr lang="en-US" sz="1500" dirty="0" err="1" smtClean="0"/>
              <a:t>facilitatory</a:t>
            </a:r>
            <a:r>
              <a:rPr lang="en-US" sz="1500" dirty="0" smtClean="0"/>
              <a:t> influences. </a:t>
            </a:r>
          </a:p>
          <a:p>
            <a:pPr marL="952439" lvl="2" indent="-342900">
              <a:buFont typeface="+mj-lt"/>
              <a:buAutoNum type="arabicPeriod"/>
            </a:pPr>
            <a:r>
              <a:rPr lang="en-US" sz="1500" dirty="0" smtClean="0"/>
              <a:t>To sprouting of fibers from remaining other inputs. </a:t>
            </a:r>
            <a:r>
              <a:rPr lang="ar-SA" sz="15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 طريق زيادة </a:t>
            </a: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التفرعات)</a:t>
            </a:r>
            <a:endParaRPr lang="en-US" sz="15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439" lvl="2" indent="-342900">
              <a:buFont typeface="+mj-lt"/>
              <a:buAutoNum type="arabicPeriod"/>
            </a:pPr>
            <a:r>
              <a:rPr lang="en-US" sz="1500" dirty="0" smtClean="0"/>
              <a:t>Denervation </a:t>
            </a:r>
            <a:r>
              <a:rPr lang="en-US" sz="1500" dirty="0" err="1" smtClean="0"/>
              <a:t>supersensitivity</a:t>
            </a:r>
            <a:r>
              <a:rPr lang="en-US" sz="1500" dirty="0" smtClean="0"/>
              <a:t> to excitatory neurotransmitters.</a:t>
            </a:r>
          </a:p>
          <a:p>
            <a:pPr marL="952439" lvl="2" indent="-342900">
              <a:buFont typeface="+mj-lt"/>
              <a:buAutoNum type="arabicPeriod"/>
            </a:pPr>
            <a:r>
              <a:rPr lang="en-US" sz="1500" u="sng" dirty="0" smtClean="0"/>
              <a:t>Disinhibition</a:t>
            </a:r>
            <a:r>
              <a:rPr lang="en-US" sz="1500" dirty="0" smtClean="0"/>
              <a:t> of </a:t>
            </a:r>
            <a:r>
              <a:rPr lang="en-US" sz="1500" dirty="0" err="1" smtClean="0"/>
              <a:t>motoneurons</a:t>
            </a:r>
            <a:r>
              <a:rPr lang="en-US" sz="1500" dirty="0" smtClean="0"/>
              <a:t> as a result of absence of inhibitory impulses from higher motor </a:t>
            </a:r>
            <a:r>
              <a:rPr lang="en-US" sz="1500" dirty="0" err="1" smtClean="0"/>
              <a:t>centres</a:t>
            </a:r>
            <a:r>
              <a:rPr lang="en-US" sz="1500" dirty="0" smtClean="0"/>
              <a:t>.</a:t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sz="1500" dirty="0" smtClean="0"/>
              <a:t>Features of the stage of recovery of reflex activity:</a:t>
            </a:r>
          </a:p>
          <a:p>
            <a:pPr marL="342900" indent="-342900">
              <a:buAutoNum type="arabicParenBoth"/>
            </a:pPr>
            <a:r>
              <a:rPr lang="en-US" sz="1500" dirty="0" smtClean="0">
                <a:solidFill>
                  <a:srgbClr val="9FB8CD">
                    <a:lumMod val="75000"/>
                  </a:srgbClr>
                </a:solidFill>
              </a:rPr>
              <a:t>Gradual rise of arterial blood pressure: </a:t>
            </a:r>
            <a:r>
              <a:rPr lang="en-US" sz="1500" dirty="0" smtClean="0"/>
              <a:t>due to return of spinal vasomotor activity in the lateral horn cells. But, since vasomotor control from the medulla is absent, the blood pressure is not stable. </a:t>
            </a:r>
          </a:p>
          <a:p>
            <a:pPr marL="342900" indent="-342900">
              <a:buAutoNum type="arabicParenBoth"/>
            </a:pPr>
            <a:r>
              <a:rPr lang="en-US" sz="1500" dirty="0" smtClean="0">
                <a:solidFill>
                  <a:srgbClr val="9FB8CD">
                    <a:lumMod val="75000"/>
                  </a:srgbClr>
                </a:solidFill>
              </a:rPr>
              <a:t>Return of spinal reflexes: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500" dirty="0" smtClean="0">
                <a:solidFill>
                  <a:schemeClr val="tx1"/>
                </a:solidFill>
              </a:rPr>
              <a:t>Flexor reflexes return earlier than extensor ones. </a:t>
            </a:r>
          </a:p>
          <a:p>
            <a:pPr lvl="1">
              <a:buClr>
                <a:schemeClr val="accent2">
                  <a:lumMod val="75000"/>
                </a:schemeClr>
              </a:buClr>
            </a:pPr>
            <a:r>
              <a:rPr lang="en-US" sz="1500" dirty="0" err="1" smtClean="0">
                <a:solidFill>
                  <a:schemeClr val="tx1"/>
                </a:solidFill>
              </a:rPr>
              <a:t>Babiniski</a:t>
            </a:r>
            <a:r>
              <a:rPr lang="en-US" sz="1500" dirty="0" smtClean="0">
                <a:solidFill>
                  <a:schemeClr val="tx1"/>
                </a:solidFill>
              </a:rPr>
              <a:t> sign ( extensor plantar reflex) is one of the earliest signs of this stage +/- flexion reflex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sz="1500" dirty="0" smtClean="0"/>
              <a:t>- Tendon reflexes also recover earlier in flexors.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sz="1500" dirty="0" smtClean="0"/>
              <a:t>- As a result, flexor spastic  tone causes the lower limbs to take a position of slight flexion, a state referred to as paraplegia in flexion.</a:t>
            </a:r>
            <a:br>
              <a:rPr lang="en-US" sz="1500" dirty="0" smtClean="0"/>
            </a:br>
            <a:r>
              <a:rPr lang="en-US" sz="1500" dirty="0" smtClean="0"/>
              <a:t>-The return of the stretch reflex ( &amp; consequently muscle tone) , and vasoconstrictor tone in arterioles and </a:t>
            </a:r>
            <a:r>
              <a:rPr lang="en-US" sz="1500" dirty="0" err="1" smtClean="0"/>
              <a:t>venules</a:t>
            </a:r>
            <a:r>
              <a:rPr lang="en-US" sz="1500" dirty="0" smtClean="0"/>
              <a:t> , improve the circulation through the limbs.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7887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Cont…</a:t>
            </a:r>
            <a:endParaRPr lang="ar-SA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5137150"/>
          </a:xfrm>
        </p:spPr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هنا يكون زي الاطفال لو جمع كمية من البول يقدر يطلعها بس </a:t>
            </a:r>
            <a:r>
              <a:rPr lang="ar-SA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مايتحكم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فيها </a:t>
            </a: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بس 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SA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السباينل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شوك يكون لازم يجمع كميات كثيرة عشان </a:t>
            </a: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ينزل</a:t>
            </a:r>
            <a:r>
              <a:rPr lang="en-US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Retention with over </a:t>
            </a:r>
            <a:r>
              <a:rPr lang="en-US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1600" dirty="0" smtClean="0">
                <a:solidFill>
                  <a:srgbClr val="9FB8CD">
                    <a:lumMod val="75000"/>
                  </a:srgbClr>
                </a:solidFill>
              </a:rPr>
              <a:t>(</a:t>
            </a:r>
            <a:r>
              <a:rPr lang="en-US" sz="1600" dirty="0">
                <a:solidFill>
                  <a:srgbClr val="9FB8CD">
                    <a:lumMod val="75000"/>
                  </a:srgbClr>
                </a:solidFill>
              </a:rPr>
              <a:t>3) Recovery of visceral reflexes: </a:t>
            </a:r>
            <a:r>
              <a:rPr lang="en-US" sz="1600" dirty="0"/>
              <a:t>return of micturition, defecation &amp; erection reflexes.</a:t>
            </a:r>
          </a:p>
          <a:p>
            <a:pPr marL="304769" lvl="1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However , voluntary control over micturition and defecation , and the sensation of bladder and rectal fullness are permanently lost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smtClean="0">
                <a:solidFill>
                  <a:srgbClr val="FF0000"/>
                </a:solidFill>
              </a:rPr>
              <a:t>(Automatic micturition)</a:t>
            </a:r>
            <a:endParaRPr lang="en-US" sz="1600" dirty="0">
              <a:solidFill>
                <a:srgbClr val="FF000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9FB8CD">
                    <a:lumMod val="75000"/>
                  </a:srgbClr>
                </a:solidFill>
              </a:rPr>
              <a:t>(4) Sexual reflexes, </a:t>
            </a:r>
            <a:r>
              <a:rPr lang="en-US" sz="1600" dirty="0"/>
              <a:t>consisting of erection or ejaculation on genital manipulation , recover.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600" dirty="0" smtClean="0">
                <a:solidFill>
                  <a:srgbClr val="9FB8CD">
                    <a:lumMod val="75000"/>
                  </a:srgbClr>
                </a:solidFill>
              </a:rPr>
              <a:t>(5</a:t>
            </a:r>
            <a:r>
              <a:rPr lang="en-US" sz="1600" dirty="0">
                <a:solidFill>
                  <a:srgbClr val="9FB8CD">
                    <a:lumMod val="75000"/>
                  </a:srgbClr>
                </a:solidFill>
              </a:rPr>
              <a:t>) Mass reflex appears in this </a:t>
            </a:r>
            <a:r>
              <a:rPr lang="en-US" sz="1600" dirty="0" smtClean="0">
                <a:solidFill>
                  <a:srgbClr val="9FB8CD">
                    <a:lumMod val="75000"/>
                  </a:srgbClr>
                </a:solidFill>
              </a:rPr>
              <a:t>stage :</a:t>
            </a:r>
            <a:endParaRPr lang="en-US" sz="1600" dirty="0">
              <a:solidFill>
                <a:srgbClr val="9FB8CD">
                  <a:lumMod val="75000"/>
                </a:srgbClr>
              </a:solidFill>
            </a:endParaRPr>
          </a:p>
          <a:p>
            <a:pPr lvl="1">
              <a:lnSpc>
                <a:spcPct val="150000"/>
              </a:lnSpc>
              <a:buClr>
                <a:srgbClr val="727CA3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A </a:t>
            </a:r>
            <a:r>
              <a:rPr lang="en-US" sz="1600" dirty="0">
                <a:solidFill>
                  <a:prstClr val="black"/>
                </a:solidFill>
              </a:rPr>
              <a:t>minor painful stimulus to the skin of the lower limbs will not only cause withdrawal of that limb but will evoke  many other reflexes through spread of </a:t>
            </a:r>
            <a:r>
              <a:rPr lang="en-US" sz="1600" u="sng" dirty="0">
                <a:solidFill>
                  <a:prstClr val="black"/>
                </a:solidFill>
              </a:rPr>
              <a:t>excitation (by irradiation) </a:t>
            </a:r>
            <a:r>
              <a:rPr lang="en-US" sz="1600" dirty="0">
                <a:solidFill>
                  <a:prstClr val="black"/>
                </a:solidFill>
              </a:rPr>
              <a:t>to many autonomic centers. So the bladder and rectum will also empty, the skin will sweat, the blood pressure will </a:t>
            </a:r>
            <a:r>
              <a:rPr lang="en-US" sz="1600" dirty="0" smtClean="0">
                <a:solidFill>
                  <a:prstClr val="black"/>
                </a:solidFill>
              </a:rPr>
              <a:t>rise .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  <a:buClr>
                <a:srgbClr val="727CA3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Since </a:t>
            </a:r>
            <a:r>
              <a:rPr lang="en-US" sz="1600" dirty="0">
                <a:solidFill>
                  <a:prstClr val="black"/>
                </a:solidFill>
              </a:rPr>
              <a:t>effective regeneration never occurs in the human central nervous system, patients with complete transection never recover fully.</a:t>
            </a:r>
          </a:p>
          <a:p>
            <a:pPr lvl="1">
              <a:lnSpc>
                <a:spcPct val="150000"/>
              </a:lnSpc>
              <a:buClr>
                <a:srgbClr val="727CA3"/>
              </a:buClr>
            </a:pP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u="sng" dirty="0" smtClean="0">
                <a:solidFill>
                  <a:prstClr val="black"/>
                </a:solidFill>
              </a:rPr>
              <a:t>Voluntary </a:t>
            </a:r>
            <a:r>
              <a:rPr lang="en-US" sz="1600" u="sng" dirty="0">
                <a:solidFill>
                  <a:prstClr val="black"/>
                </a:solidFill>
              </a:rPr>
              <a:t>movements and sensations are permanently lost. </a:t>
            </a:r>
          </a:p>
          <a:p>
            <a:pPr lvl="1">
              <a:lnSpc>
                <a:spcPct val="150000"/>
              </a:lnSpc>
              <a:buClr>
                <a:srgbClr val="727CA3"/>
              </a:buClr>
            </a:pPr>
            <a:r>
              <a:rPr lang="en-US" sz="1600" dirty="0">
                <a:solidFill>
                  <a:prstClr val="black"/>
                </a:solidFill>
              </a:rPr>
              <a:t>however, patients who are rehabilitated and properly managed may enter into a more advanced stage of recovery.</a:t>
            </a:r>
          </a:p>
          <a:p>
            <a:pPr lvl="1">
              <a:lnSpc>
                <a:spcPct val="150000"/>
              </a:lnSpc>
            </a:pP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372627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558B-ABAA-4682-AABF-A1AF36D1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C/ Stage of  extensor paraplegia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0DE6D-5070-4396-802E-6066A36D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F0703-21A8-4984-9FD0-20723448B9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هنا </a:t>
            </a: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ترجع </a:t>
            </a:r>
            <a:r>
              <a:rPr lang="ar-SA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الاكتسنسورز</a:t>
            </a: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بعد </a:t>
            </a:r>
            <a:r>
              <a:rPr lang="ar-SA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الفلكسرز</a:t>
            </a: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بس تكون اقوى منها </a:t>
            </a:r>
            <a:r>
              <a:rPr lang="ar-SA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وغالبا </a:t>
            </a: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يصير يقدر </a:t>
            </a:r>
            <a:r>
              <a:rPr lang="ar-SA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يوقف</a:t>
            </a:r>
            <a:endParaRPr lang="en-US" sz="18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/>
              <a:t>(</a:t>
            </a:r>
            <a:r>
              <a:rPr lang="en-US" sz="1800" dirty="0"/>
              <a:t>1) During this stage the tone in extensor </a:t>
            </a:r>
            <a:r>
              <a:rPr lang="en-US" sz="1800" dirty="0" smtClean="0"/>
              <a:t>muscles returns </a:t>
            </a:r>
            <a:r>
              <a:rPr lang="en-US" sz="1800" dirty="0"/>
              <a:t>gradually to exceed that in the flexors. </a:t>
            </a:r>
            <a:r>
              <a:rPr lang="en-US" sz="1800" dirty="0" smtClean="0"/>
              <a:t>The </a:t>
            </a:r>
            <a:r>
              <a:rPr lang="en-US" sz="1800" u="sng" dirty="0" smtClean="0">
                <a:solidFill>
                  <a:srgbClr val="FF0000"/>
                </a:solidFill>
              </a:rPr>
              <a:t>lower </a:t>
            </a:r>
            <a:r>
              <a:rPr lang="en-US" sz="1800" u="sng" dirty="0">
                <a:solidFill>
                  <a:srgbClr val="FF0000"/>
                </a:solidFill>
              </a:rPr>
              <a:t>limbs become spastically extended.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 Extensor reflexes become exaggerated, as shown by tendon jerks and by the appearance of clonus.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The positive supportive reaction becomes well developed and the patient can stand on his feet with appropriate support.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 (2) The flexor withdrawal reflex which appeared </a:t>
            </a:r>
            <a:r>
              <a:rPr lang="en-US" sz="1800" dirty="0" smtClean="0"/>
              <a:t>in the </a:t>
            </a:r>
            <a:r>
              <a:rPr lang="en-US" sz="1800" dirty="0"/>
              <a:t>earlier stage is associated during this stage </a:t>
            </a:r>
            <a:r>
              <a:rPr lang="en-US" sz="1800" dirty="0" smtClean="0"/>
              <a:t>with </a:t>
            </a:r>
            <a:r>
              <a:rPr lang="en-US" sz="1800" u="sng" dirty="0" smtClean="0"/>
              <a:t>the </a:t>
            </a:r>
            <a:r>
              <a:rPr lang="en-US" sz="1800" u="sng" dirty="0"/>
              <a:t>crossed extensor reflex.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2986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A1EF-C9EE-4C9F-B0FE-B6FDA8B37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Hemisection</a:t>
            </a:r>
            <a:r>
              <a:rPr lang="en-US" dirty="0"/>
              <a:t> of the Spinal Cord</a:t>
            </a:r>
            <a:br>
              <a:rPr lang="en-US" dirty="0"/>
            </a:br>
            <a:r>
              <a:rPr lang="en-US" dirty="0"/>
              <a:t>( Brown-</a:t>
            </a:r>
            <a:r>
              <a:rPr lang="en-US" dirty="0" err="1"/>
              <a:t>Sequard</a:t>
            </a:r>
            <a:r>
              <a:rPr lang="en-US" dirty="0"/>
              <a:t> syndrome)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B3FC84-63CC-43A7-82FA-9CC6C1F1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BBE526-577B-4372-91A2-BC6B249EE4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5306144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Occurs as a result of unilateral lesion or </a:t>
            </a:r>
            <a:r>
              <a:rPr lang="en-US" sz="1600" dirty="0" err="1"/>
              <a:t>hemisection</a:t>
            </a:r>
            <a:r>
              <a:rPr lang="en-US" sz="1600" dirty="0"/>
              <a:t>  of the spinal cord ( e.g. due to stab injury, bullet ,  </a:t>
            </a:r>
            <a:r>
              <a:rPr lang="en-US" sz="1600" dirty="0" err="1"/>
              <a:t>caraccident,or</a:t>
            </a:r>
            <a:r>
              <a:rPr lang="en-US" sz="1600" dirty="0"/>
              <a:t> </a:t>
            </a:r>
            <a:r>
              <a:rPr lang="en-US" sz="1600" dirty="0" smtClean="0"/>
              <a:t>tumor).</a:t>
            </a:r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manifestations of the Brown-</a:t>
            </a:r>
            <a:r>
              <a:rPr lang="en-US" sz="1600" dirty="0" err="1"/>
              <a:t>Sequard</a:t>
            </a:r>
            <a:r>
              <a:rPr lang="en-US" sz="1600" dirty="0"/>
              <a:t> syndrome depend  on the level of the lesion.( Let us take an example of such  injury involving the thoracic spinal </a:t>
            </a:r>
            <a:r>
              <a:rPr lang="en-US" sz="1600" dirty="0" smtClean="0"/>
              <a:t>cord).</a:t>
            </a:r>
          </a:p>
          <a:p>
            <a:endParaRPr lang="en-US" sz="600" dirty="0"/>
          </a:p>
          <a:p>
            <a:pPr marL="0" indent="0">
              <a:buNone/>
            </a:pPr>
            <a:r>
              <a:rPr lang="en-US" sz="1600" dirty="0" smtClean="0">
                <a:solidFill>
                  <a:srgbClr val="608CAE"/>
                </a:solidFill>
              </a:rPr>
              <a:t>A. At </a:t>
            </a:r>
            <a:r>
              <a:rPr lang="en-US" sz="1600" dirty="0">
                <a:solidFill>
                  <a:srgbClr val="608CAE"/>
                </a:solidFill>
              </a:rPr>
              <a:t>the level of the lesion:</a:t>
            </a:r>
          </a:p>
          <a:p>
            <a:pPr marL="0" indent="0">
              <a:buNone/>
            </a:pPr>
            <a:r>
              <a:rPr lang="en-US" sz="1600" dirty="0"/>
              <a:t> all manifestations occur on the same side:</a:t>
            </a:r>
          </a:p>
          <a:p>
            <a:pPr marL="0" indent="0">
              <a:buNone/>
            </a:pPr>
            <a:r>
              <a:rPr lang="en-US" sz="1600" dirty="0">
                <a:latin typeface="Gill Sans MT"/>
              </a:rPr>
              <a:t>1. Paralysis of the lower motor neuron </a:t>
            </a:r>
            <a:r>
              <a:rPr lang="en-US" sz="1600" dirty="0" smtClean="0">
                <a:latin typeface="Gill Sans MT"/>
              </a:rPr>
              <a:t>type.</a:t>
            </a:r>
            <a:endParaRPr lang="en-US" sz="1600" dirty="0">
              <a:latin typeface="Gill Sans MT"/>
            </a:endParaRPr>
          </a:p>
          <a:p>
            <a:pPr marL="0" indent="0">
              <a:buNone/>
            </a:pPr>
            <a:r>
              <a:rPr lang="en-US" sz="1600" dirty="0">
                <a:latin typeface="Gill Sans MT"/>
              </a:rPr>
              <a:t>2. Loss of all sensations in the areas supplied by the afferent fibers that enter the spinal cord in the damaged </a:t>
            </a:r>
            <a:r>
              <a:rPr lang="en-US" sz="1600" dirty="0" smtClean="0">
                <a:latin typeface="Gill Sans MT"/>
              </a:rPr>
              <a:t>segments +/- band of hyperesthesia.</a:t>
            </a:r>
            <a:endParaRPr lang="en-US" sz="1600" dirty="0">
              <a:latin typeface="Gill Sans MT"/>
            </a:endParaRPr>
          </a:p>
          <a:p>
            <a:pPr marL="0" indent="0">
              <a:buNone/>
            </a:pPr>
            <a:r>
              <a:rPr lang="en-US" sz="1600" dirty="0">
                <a:latin typeface="Gill Sans MT"/>
              </a:rPr>
              <a:t>3. Vasodilatation of the blood vessels that receive vasoconstrictor fibers from the damaged </a:t>
            </a:r>
            <a:r>
              <a:rPr lang="en-US" sz="1600" dirty="0" smtClean="0">
                <a:latin typeface="Gill Sans MT"/>
              </a:rPr>
              <a:t>segment.</a:t>
            </a:r>
          </a:p>
          <a:p>
            <a:pPr marL="0" indent="0">
              <a:buNone/>
            </a:pPr>
            <a:endParaRPr lang="en-US" sz="1100" dirty="0">
              <a:latin typeface="Gill Sans M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608CAE"/>
                </a:solidFill>
              </a:rPr>
              <a:t>B. </a:t>
            </a:r>
            <a:r>
              <a:rPr lang="en-US" sz="1600" dirty="0" err="1" smtClean="0">
                <a:solidFill>
                  <a:srgbClr val="608CAE"/>
                </a:solidFill>
              </a:rPr>
              <a:t>Ipsilaterally</a:t>
            </a:r>
            <a:r>
              <a:rPr lang="en-US" sz="1600" dirty="0" smtClean="0">
                <a:solidFill>
                  <a:srgbClr val="608CAE"/>
                </a:solidFill>
              </a:rPr>
              <a:t> </a:t>
            </a:r>
            <a:r>
              <a:rPr lang="en-US" sz="1600" dirty="0">
                <a:solidFill>
                  <a:srgbClr val="608CAE"/>
                </a:solidFill>
              </a:rPr>
              <a:t>below the level of the lesion :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FF0000"/>
                </a:solidFill>
                <a:latin typeface="Gill Sans MT"/>
              </a:rPr>
              <a:t>UMNL/spastic </a:t>
            </a:r>
            <a:r>
              <a:rPr lang="en-US" sz="1600" dirty="0">
                <a:solidFill>
                  <a:srgbClr val="FF0000"/>
                </a:solidFill>
                <a:latin typeface="Gill Sans MT"/>
              </a:rPr>
              <a:t>lower limb (spasticity) &amp;</a:t>
            </a:r>
            <a:r>
              <a:rPr lang="en-US" sz="1600" dirty="0" smtClean="0">
                <a:solidFill>
                  <a:srgbClr val="FF0000"/>
                </a:solidFill>
                <a:latin typeface="Gill Sans MT"/>
              </a:rPr>
              <a:t>CLONUS</a:t>
            </a:r>
          </a:p>
          <a:p>
            <a:pPr marL="0" indent="0" rtl="1">
              <a:buNone/>
            </a:pP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هنا المسؤول </a:t>
            </a:r>
            <a:r>
              <a:rPr lang="ar-SA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الدورسال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كولم اللي </a:t>
            </a:r>
            <a:r>
              <a:rPr lang="ar-SA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حيسوي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كروس في </a:t>
            </a:r>
            <a:r>
              <a:rPr lang="ar-SA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الميدلا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Gill Sans MT"/>
              </a:rPr>
              <a:t>2.Fine touch, position and vibration sense are </a:t>
            </a:r>
            <a:r>
              <a:rPr lang="en-US" sz="1600" dirty="0" smtClean="0">
                <a:latin typeface="Gill Sans MT"/>
              </a:rPr>
              <a:t>lost.</a:t>
            </a:r>
            <a:endParaRPr lang="en-US" sz="1600" dirty="0">
              <a:latin typeface="Gill Sans MT"/>
            </a:endParaRPr>
          </a:p>
          <a:p>
            <a:pPr marL="0" indent="0">
              <a:buNone/>
            </a:pPr>
            <a:r>
              <a:rPr lang="en-US" sz="1600" dirty="0" smtClean="0">
                <a:latin typeface="Gill Sans MT"/>
              </a:rPr>
              <a:t>3.Vasodilatation.</a:t>
            </a:r>
          </a:p>
          <a:p>
            <a:pPr marL="0" indent="0">
              <a:buNone/>
            </a:pPr>
            <a:endParaRPr lang="en-US" sz="1600" dirty="0">
              <a:latin typeface="Gill Sans MT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608CAE"/>
                </a:solidFill>
              </a:rPr>
              <a:t>C. </a:t>
            </a:r>
            <a:r>
              <a:rPr lang="en-US" sz="1600" dirty="0" err="1" smtClean="0">
                <a:solidFill>
                  <a:srgbClr val="608CAE"/>
                </a:solidFill>
              </a:rPr>
              <a:t>Contralaterally</a:t>
            </a:r>
            <a:r>
              <a:rPr lang="en-US" sz="1600" dirty="0" smtClean="0">
                <a:solidFill>
                  <a:srgbClr val="608CAE"/>
                </a:solidFill>
              </a:rPr>
              <a:t> </a:t>
            </a:r>
            <a:r>
              <a:rPr lang="en-US" sz="1600" dirty="0">
                <a:solidFill>
                  <a:srgbClr val="608CAE"/>
                </a:solidFill>
              </a:rPr>
              <a:t>below the level of the lesion :</a:t>
            </a:r>
          </a:p>
          <a:p>
            <a:r>
              <a:rPr lang="en-US" sz="1600" dirty="0" smtClean="0"/>
              <a:t>Pain and temperature sensations are lost. </a:t>
            </a:r>
          </a:p>
          <a:p>
            <a:pPr marL="0" indent="0" rtl="1">
              <a:buNone/>
            </a:pP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هنا المسؤول هو </a:t>
            </a:r>
            <a:r>
              <a:rPr lang="ar-SA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السباينوثلامك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تراكت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وهو يسوي كروس بعد </a:t>
            </a:r>
            <a:r>
              <a:rPr lang="ar-SA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السكند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اوردر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نيورون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</a:t>
            </a:r>
            <a:r>
              <a:rPr lang="ar-SA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السباينل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كورد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B5D61C7-459B-4387-88BB-B05A61B4AFB7}"/>
              </a:ext>
            </a:extLst>
          </p:cNvPr>
          <p:cNvSpPr/>
          <p:nvPr/>
        </p:nvSpPr>
        <p:spPr>
          <a:xfrm>
            <a:off x="7894612" y="4221088"/>
            <a:ext cx="3067819" cy="2135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635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154" y="79875"/>
            <a:ext cx="4160515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160" y="2451761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46058" y="2480726"/>
            <a:ext cx="2916905" cy="155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Lulwah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Alshiha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Laila Mathkour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Mohammad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Alayed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 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18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839" y="1649828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669" y="2880852"/>
            <a:ext cx="1965375" cy="2453995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Females Members: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Anwar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Alajmi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Lina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alwakeel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dirty="0"/>
              <a:t>	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6058" y="4276772"/>
            <a:ext cx="1944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Contact us: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21850" r="25930" b="22937"/>
          <a:stretch/>
        </p:blipFill>
        <p:spPr>
          <a:xfrm>
            <a:off x="8254652" y="5409259"/>
            <a:ext cx="490813" cy="354476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t="22721" r="26650" b="22723"/>
          <a:stretch/>
        </p:blipFill>
        <p:spPr>
          <a:xfrm>
            <a:off x="8254652" y="4735673"/>
            <a:ext cx="512901" cy="431941"/>
          </a:xfrm>
          <a:prstGeom prst="rect">
            <a:avLst/>
          </a:prstGeom>
        </p:spPr>
      </p:pic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9051" r="18500" b="9051"/>
          <a:stretch/>
        </p:blipFill>
        <p:spPr>
          <a:xfrm>
            <a:off x="9356906" y="4660517"/>
            <a:ext cx="360040" cy="507097"/>
          </a:xfrm>
          <a:prstGeom prst="rect">
            <a:avLst/>
          </a:prstGeom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t="19760" r="23540" b="19761"/>
          <a:stretch/>
        </p:blipFill>
        <p:spPr>
          <a:xfrm>
            <a:off x="9284898" y="5331687"/>
            <a:ext cx="504056" cy="4320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40030" y="2878968"/>
            <a:ext cx="2022533" cy="988979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15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Males Members: </a:t>
            </a:r>
          </a:p>
          <a:p>
            <a:pPr fontAlgn="t">
              <a:lnSpc>
                <a:spcPct val="150000"/>
              </a:lnSpc>
              <a:spcBef>
                <a:spcPct val="20000"/>
              </a:spcBef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6" name="مربع نص 1"/>
          <p:cNvSpPr txBox="1"/>
          <p:nvPr/>
        </p:nvSpPr>
        <p:spPr>
          <a:xfrm>
            <a:off x="612932" y="5473472"/>
            <a:ext cx="549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64653"/>
                </a:solidFill>
              </a:rPr>
              <a:t>Females’ </a:t>
            </a:r>
            <a:r>
              <a:rPr lang="en-US" sz="1200" dirty="0">
                <a:solidFill>
                  <a:srgbClr val="464653"/>
                </a:solidFill>
              </a:rPr>
              <a:t>and </a:t>
            </a:r>
            <a:r>
              <a:rPr lang="en-US" sz="1200" dirty="0" smtClean="0">
                <a:solidFill>
                  <a:srgbClr val="464653"/>
                </a:solidFill>
              </a:rPr>
              <a:t>Males’ </a:t>
            </a:r>
            <a:r>
              <a:rPr lang="en-US" sz="1200" dirty="0">
                <a:solidFill>
                  <a:srgbClr val="464653"/>
                </a:solidFill>
              </a:rPr>
              <a:t>slides.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64653"/>
                </a:solidFill>
              </a:rPr>
              <a:t>Guyton and Hall Textbook of Medical Physiology (Thirteenth Edition.)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36012" y="5763735"/>
            <a:ext cx="1158340" cy="646232"/>
          </a:xfrm>
          <a:prstGeom prst="rect">
            <a:avLst/>
          </a:prstGeom>
        </p:spPr>
      </p:pic>
      <p:pic>
        <p:nvPicPr>
          <p:cNvPr id="17" name="Picture 16">
            <a:hlinkClick r:id="rId12"/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91" y="5473472"/>
            <a:ext cx="992439" cy="8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2318054" y="512388"/>
            <a:ext cx="7443889" cy="97239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9FB8CD">
                    <a:lumMod val="75000"/>
                  </a:srgbClr>
                </a:solidFill>
                <a:latin typeface="Arial Black" panose="020B0A04020102020204" pitchFamily="34" charset="0"/>
              </a:rPr>
              <a:t>Spasticity and Increased Muscle Tone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837828" y="1772816"/>
            <a:ext cx="10289916" cy="4176464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1-Define spasticity and rigidity</a:t>
            </a:r>
            <a:r>
              <a:rPr lang="ar-SA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and hypertonia.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2-Describe the neurophysiology of spasticity.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3-Describe the causes of spasticity and rigidity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 lvl="0">
              <a:lnSpc>
                <a:spcPct val="150000"/>
              </a:lnSpc>
            </a:pPr>
            <a:endParaRPr lang="en-US" dirty="0" smtClean="0">
              <a:solidFill>
                <a:schemeClr val="tx2"/>
              </a:solidFill>
            </a:endParaRPr>
          </a:p>
          <a:p>
            <a:pPr lvl="0">
              <a:lnSpc>
                <a:spcPct val="15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 lvl="0">
              <a:lnSpc>
                <a:spcPct val="15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1" name="Rectangle 10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2" name="Rectangle 11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4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Muscle tone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42" y="1452094"/>
            <a:ext cx="5387461" cy="47048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US" sz="1800" dirty="0"/>
              <a:t>Resistance of a muscle to stretch is often referred to as its tone or tonus.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US" sz="1800" dirty="0"/>
              <a:t>Muscle tone is static component of stretch reflex .It is a continuous  mild muscle contraction that acts as background to actual movement.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US" sz="1800" dirty="0"/>
              <a:t>A hypertonic muscle is one in which the resistance to stretch is high because of hyperactive stretch reflexes.</a:t>
            </a: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1600" dirty="0"/>
              <a:t>Hypertonia refers to increased resistance to passive lengthening (passive stretch) of a muscle or muscles group. This may mean increased stiffness of the  muscle.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1600" dirty="0"/>
              <a:t>Hypertonicity could be due to a neural drive problem such as </a:t>
            </a:r>
            <a:r>
              <a:rPr lang="en-US" sz="1600" dirty="0">
                <a:solidFill>
                  <a:srgbClr val="FF0000"/>
                </a:solidFill>
              </a:rPr>
              <a:t>1) spasticity   2) rigidity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Increased Gamma efferent discharge is the main cause </a:t>
            </a:r>
            <a:r>
              <a:rPr lang="en-US" sz="1600" dirty="0" smtClean="0"/>
              <a:t>of increased </a:t>
            </a:r>
            <a:r>
              <a:rPr lang="en-US" sz="1600" dirty="0"/>
              <a:t>muscle tone. how?</a:t>
            </a:r>
          </a:p>
          <a:p>
            <a:pPr lvl="1"/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Facilitatory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supra spinal centers to gamma motor 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neurons.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sz="1600" dirty="0"/>
          </a:p>
          <a:p>
            <a:endParaRPr lang="en-US" sz="1600" dirty="0"/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12">
            <a:extLst>
              <a:ext uri="{FF2B5EF4-FFF2-40B4-BE49-F238E27FC236}">
                <a16:creationId xmlns:a16="http://schemas.microsoft.com/office/drawing/2014/main" id="{04589605-0895-4599-A32B-469A1BB82071}"/>
              </a:ext>
            </a:extLst>
          </p:cNvPr>
          <p:cNvSpPr txBox="1"/>
          <p:nvPr/>
        </p:nvSpPr>
        <p:spPr>
          <a:xfrm>
            <a:off x="3435983" y="1144317"/>
            <a:ext cx="2664296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7949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589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2384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31797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9746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47695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5564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6359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1528F6-3C38-4E04-B7D8-3906F9F6C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452" y="4142274"/>
            <a:ext cx="5107668" cy="19693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9379BA-076B-418D-B290-C58D8DBAA89D}"/>
              </a:ext>
            </a:extLst>
          </p:cNvPr>
          <p:cNvSpPr txBox="1"/>
          <p:nvPr/>
        </p:nvSpPr>
        <p:spPr>
          <a:xfrm flipV="1">
            <a:off x="6191940" y="2924944"/>
            <a:ext cx="5370179" cy="332398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949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5898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3848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1797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9746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7695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55644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3594" algn="l" defTabSz="101589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4EB2C299-2293-44DA-9773-23B884874E59}"/>
              </a:ext>
            </a:extLst>
          </p:cNvPr>
          <p:cNvSpPr txBox="1"/>
          <p:nvPr/>
        </p:nvSpPr>
        <p:spPr>
          <a:xfrm rot="5400000">
            <a:off x="10010790" y="4428005"/>
            <a:ext cx="332398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7949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589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2384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31797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9746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47695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5564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6359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8203" y="6353305"/>
            <a:ext cx="1062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يعني لما احرك يد المريض رح يصير فيه مقاومة </a:t>
            </a:r>
            <a:r>
              <a:rPr lang="ar-SA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كأني </a:t>
            </a: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افتح </a:t>
            </a:r>
            <a:r>
              <a:rPr lang="ar-SA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باب وسببها اصابة </a:t>
            </a: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جزء من مسار التوصيل من الاعلى الى الاسفل</a:t>
            </a:r>
            <a:endParaRPr lang="en-US" sz="1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9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Spasticity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42" y="2926091"/>
            <a:ext cx="5387461" cy="35272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US" sz="1600" dirty="0"/>
              <a:t>Spasticity is </a:t>
            </a:r>
            <a:r>
              <a:rPr lang="en-US" sz="1600" u="sng" dirty="0"/>
              <a:t>velocity dependent </a:t>
            </a:r>
            <a:r>
              <a:rPr lang="en-US" sz="1600" dirty="0"/>
              <a:t>increased resistance to passive movement (stretch) of the muscle due to abnormally high muscle tone (hypertonia) which varies with the speed of displacement of a joint.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US" sz="1600" dirty="0"/>
              <a:t>The faster you stretch the muscle the greater the resistance. 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US" sz="1600" dirty="0"/>
              <a:t>Spasticity is clearly neural in nature and is a associated with the – UMNL.</a:t>
            </a:r>
            <a:endParaRPr lang="ar-SA" sz="1600" dirty="0"/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US" sz="1600" dirty="0"/>
              <a:t>Spasticity is usually </a:t>
            </a:r>
            <a:r>
              <a:rPr lang="en-US" sz="1600" dirty="0" err="1">
                <a:solidFill>
                  <a:srgbClr val="FF0000"/>
                </a:solidFill>
              </a:rPr>
              <a:t>uni</a:t>
            </a:r>
            <a:r>
              <a:rPr lang="en-US" sz="1600" dirty="0">
                <a:solidFill>
                  <a:srgbClr val="FF0000"/>
                </a:solidFill>
              </a:rPr>
              <a:t>- </a:t>
            </a:r>
            <a:r>
              <a:rPr lang="en-US" sz="1600" dirty="0" smtClean="0">
                <a:solidFill>
                  <a:srgbClr val="FF0000"/>
                </a:solidFill>
              </a:rPr>
              <a:t>directional.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174658" y="1216154"/>
            <a:ext cx="5387461" cy="51401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</a:pPr>
            <a:r>
              <a:rPr lang="en-US" sz="1600" dirty="0"/>
              <a:t>Flexor spasticity in the upper limb &amp; extensor spasticity in the lower </a:t>
            </a:r>
            <a:r>
              <a:rPr lang="en-US" sz="1600" dirty="0" smtClean="0"/>
              <a:t>limb.</a:t>
            </a:r>
            <a:endParaRPr lang="ar-SA" sz="1600" dirty="0" smtClean="0"/>
          </a:p>
          <a:p>
            <a:pPr marL="0" indent="0" algn="r" rtl="1">
              <a:lnSpc>
                <a:spcPct val="16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كلما ازيد السرعة تزيد المقاومة وتكون مع حركة وحدة يعني مثلا لما نسوي فليكشن نلقى مقاومة بس </a:t>
            </a:r>
            <a:r>
              <a:rPr lang="ar-SA" sz="16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اكستنشن</a:t>
            </a: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ما نلقى مقاومه</a:t>
            </a:r>
            <a:endParaRPr lang="en-US" sz="1600" dirty="0" smtClean="0"/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</a:pPr>
            <a:r>
              <a:rPr lang="en-US" sz="1600" dirty="0" smtClean="0"/>
              <a:t>Involvement </a:t>
            </a:r>
            <a:r>
              <a:rPr lang="en-US" sz="1600" dirty="0"/>
              <a:t>of the corticospinal tract is often associated with UMNL and spasticity. 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</a:pPr>
            <a:r>
              <a:rPr lang="en-US" sz="1600" dirty="0"/>
              <a:t>There are a number of clinical features that are associated with </a:t>
            </a:r>
            <a:r>
              <a:rPr lang="en-US" sz="1600" dirty="0" smtClean="0"/>
              <a:t>spasticity:</a:t>
            </a:r>
          </a:p>
          <a:p>
            <a:pPr lvl="1">
              <a:lnSpc>
                <a:spcPct val="160000"/>
              </a:lnSpc>
              <a:buClr>
                <a:schemeClr val="accent2">
                  <a:lumMod val="75000"/>
                </a:schemeClr>
              </a:buClr>
            </a:pP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hypereflexia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, flexor spasticity in the upper limb &amp; extensor spasticity in the lower limb. </a:t>
            </a:r>
          </a:p>
          <a:p>
            <a:pPr>
              <a:lnSpc>
                <a:spcPct val="160000"/>
              </a:lnSpc>
              <a:buClr>
                <a:schemeClr val="accent2">
                  <a:lumMod val="75000"/>
                </a:schemeClr>
              </a:buClr>
            </a:pPr>
            <a:r>
              <a:rPr lang="en-US" sz="1600" dirty="0" smtClean="0"/>
              <a:t>UMN </a:t>
            </a:r>
            <a:r>
              <a:rPr lang="en-US" sz="1600" dirty="0"/>
              <a:t>lesions Spasticity is of </a:t>
            </a:r>
            <a:r>
              <a:rPr lang="en-US" sz="1600" u="sng" dirty="0">
                <a:solidFill>
                  <a:srgbClr val="FF0000"/>
                </a:solidFill>
              </a:rPr>
              <a:t>Clasp Knife </a:t>
            </a:r>
            <a:r>
              <a:rPr lang="en-US" sz="1600" u="sng" dirty="0" smtClean="0">
                <a:solidFill>
                  <a:srgbClr val="FF0000"/>
                </a:solidFill>
              </a:rPr>
              <a:t>Type* </a:t>
            </a:r>
            <a:r>
              <a:rPr lang="en-US" sz="1600" u="sng" dirty="0">
                <a:solidFill>
                  <a:srgbClr val="FF0000"/>
                </a:solidFill>
              </a:rPr>
              <a:t>: </a:t>
            </a:r>
            <a:r>
              <a:rPr lang="en-US" sz="1600" dirty="0"/>
              <a:t>describe a sudden release of tone  after an initial hypertonia of selected joint movement</a:t>
            </a:r>
            <a:endParaRPr lang="en-US" sz="1600" u="sng" dirty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09444" y="1216155"/>
            <a:ext cx="4657448" cy="1636781"/>
          </a:xfrm>
          <a:prstGeom prst="rect">
            <a:avLst/>
          </a:prstGeom>
          <a:noFill/>
          <a:ln>
            <a:solidFill>
              <a:schemeClr val="tx2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prstClr val="black"/>
                </a:solidFill>
              </a:rPr>
              <a:t>As described by Lance (1980): “it is a motor disorder, characterised by increase in tonic stretch reflexes (muscle tone) with exaggerated tendon jerks, resulting from hyper-excitability of the dynamic stretch reflex as one component of the upper motor neurone (UMN) syndrome.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4589605-0895-4599-A32B-469A1BB82071}"/>
              </a:ext>
            </a:extLst>
          </p:cNvPr>
          <p:cNvSpPr txBox="1"/>
          <p:nvPr/>
        </p:nvSpPr>
        <p:spPr>
          <a:xfrm rot="5400000">
            <a:off x="4809180" y="1665214"/>
            <a:ext cx="1636782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7949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589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2384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31797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9746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47695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5564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6359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97868" y="6356349"/>
            <a:ext cx="10513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*يعني </a:t>
            </a: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يكون فيه 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صعوبة في التحريك في بداية الحركة بس بعدين تصير </a:t>
            </a:r>
            <a:r>
              <a:rPr lang="ar-SA" sz="16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طبيعيه</a:t>
            </a: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مثل معناها 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كسارة البندق يعني تكسرين </a:t>
            </a:r>
            <a:r>
              <a:rPr lang="ar-SA" sz="16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القشره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 البداية بعدين تصير الحركة اسهل 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1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Cont.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980728"/>
            <a:ext cx="10969943" cy="3104277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endParaRPr lang="en-US" sz="1800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1800" dirty="0"/>
              <a:t>Spasticity is characterized by hyper-excitability of both types of stretch reflex</a:t>
            </a:r>
            <a:r>
              <a:rPr lang="en-US" sz="1800" dirty="0" smtClean="0"/>
              <a:t>:</a:t>
            </a:r>
            <a:endParaRPr lang="en-US" sz="1800" dirty="0"/>
          </a:p>
          <a:p>
            <a:pPr marL="647669" lvl="1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500" dirty="0">
                <a:solidFill>
                  <a:srgbClr val="9FB8CD">
                    <a:lumMod val="75000"/>
                  </a:srgbClr>
                </a:solidFill>
              </a:rPr>
              <a:t> </a:t>
            </a:r>
            <a:r>
              <a:rPr lang="en-US" sz="1500" dirty="0" smtClean="0">
                <a:solidFill>
                  <a:srgbClr val="9FB8CD">
                    <a:lumMod val="75000"/>
                  </a:srgbClr>
                </a:solidFill>
              </a:rPr>
              <a:t>Increase </a:t>
            </a:r>
            <a:r>
              <a:rPr lang="en-US" sz="1500" dirty="0">
                <a:solidFill>
                  <a:srgbClr val="9FB8CD">
                    <a:lumMod val="75000"/>
                  </a:srgbClr>
                </a:solidFill>
              </a:rPr>
              <a:t>in tonic static stretch reflexes (muscle tone) as one component of the upper motor </a:t>
            </a:r>
            <a:r>
              <a:rPr lang="en-US" sz="1500" dirty="0" err="1">
                <a:solidFill>
                  <a:srgbClr val="9FB8CD">
                    <a:lumMod val="75000"/>
                  </a:srgbClr>
                </a:solidFill>
              </a:rPr>
              <a:t>neurone</a:t>
            </a:r>
            <a:r>
              <a:rPr lang="en-US" sz="1500" dirty="0">
                <a:solidFill>
                  <a:srgbClr val="9FB8CD">
                    <a:lumMod val="75000"/>
                  </a:srgbClr>
                </a:solidFill>
              </a:rPr>
              <a:t> (UMN) syndrome.</a:t>
            </a:r>
          </a:p>
          <a:p>
            <a:pPr marL="647669" lvl="1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500" dirty="0">
                <a:solidFill>
                  <a:srgbClr val="9FB8CD">
                    <a:lumMod val="75000"/>
                  </a:srgbClr>
                </a:solidFill>
              </a:rPr>
              <a:t> </a:t>
            </a:r>
            <a:r>
              <a:rPr lang="en-US" sz="1500" dirty="0" smtClean="0">
                <a:solidFill>
                  <a:srgbClr val="9FB8CD">
                    <a:lumMod val="75000"/>
                  </a:srgbClr>
                </a:solidFill>
              </a:rPr>
              <a:t>Exaggerated </a:t>
            </a:r>
            <a:r>
              <a:rPr lang="en-US" sz="1500" dirty="0">
                <a:solidFill>
                  <a:srgbClr val="9FB8CD">
                    <a:lumMod val="75000"/>
                  </a:srgbClr>
                </a:solidFill>
              </a:rPr>
              <a:t>tendon jerks, resulting from hyper-excitability of the dynamic stretch reflex as one component of the upper motor neuron (UMN) syndrome</a:t>
            </a:r>
            <a:r>
              <a:rPr lang="en-US" sz="1500" dirty="0" smtClean="0">
                <a:solidFill>
                  <a:srgbClr val="9FB8CD">
                    <a:lumMod val="75000"/>
                  </a:srgbClr>
                </a:solidFill>
              </a:rPr>
              <a:t>.</a:t>
            </a:r>
            <a:endParaRPr lang="en-US" sz="1800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charset="2"/>
              <a:buChar char="Ø"/>
            </a:pPr>
            <a:endParaRPr lang="en-US" sz="1400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1400" dirty="0" smtClean="0"/>
              <a:t>A </a:t>
            </a:r>
            <a:r>
              <a:rPr lang="en-US" sz="1400" dirty="0"/>
              <a:t>simple way to assess spasticity is by fast flexion or extension of  selected joint, typically the elbow or knee, to elicit a sudden increase in tone.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1400" dirty="0"/>
              <a:t>This demonstrate the velocity dependent nature of spasticity.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1400" dirty="0"/>
              <a:t>Spasticity with the increased muscle tone together cause a contraction </a:t>
            </a:r>
            <a:r>
              <a:rPr lang="en-US" sz="1400" dirty="0" smtClean="0"/>
              <a:t>and </a:t>
            </a:r>
            <a:r>
              <a:rPr lang="en-US" sz="1400" dirty="0"/>
              <a:t>deformity of a limb. </a:t>
            </a:r>
            <a:endParaRPr lang="en-US" sz="1400" dirty="0" smtClean="0"/>
          </a:p>
          <a:p>
            <a:r>
              <a:rPr lang="en-US" sz="1400" dirty="0"/>
              <a:t>Hypertonia &amp; spasticity is a feature of altered muscle performance.</a:t>
            </a:r>
          </a:p>
          <a:p>
            <a:r>
              <a:rPr lang="en-US" sz="1400" dirty="0"/>
              <a:t>Usually in Upper Motor Neuron Syndrome (UMNS ).</a:t>
            </a:r>
          </a:p>
          <a:p>
            <a:r>
              <a:rPr lang="en-US" sz="1400" dirty="0"/>
              <a:t>Patients complain of stiffness &amp; inability to relax.</a:t>
            </a:r>
          </a:p>
          <a:p>
            <a:r>
              <a:rPr lang="en-US" sz="1400" dirty="0"/>
              <a:t>Muscles become permanently "tight" or spastic.</a:t>
            </a:r>
          </a:p>
          <a:p>
            <a:r>
              <a:rPr lang="en-US" sz="1400" dirty="0"/>
              <a:t>The condition can interfere with walking, movement, or speech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EB2C299-2293-44DA-9773-23B884874E59}"/>
              </a:ext>
            </a:extLst>
          </p:cNvPr>
          <p:cNvSpPr txBox="1"/>
          <p:nvPr/>
        </p:nvSpPr>
        <p:spPr>
          <a:xfrm>
            <a:off x="9083619" y="2622629"/>
            <a:ext cx="2827610" cy="276999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7949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589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2384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31797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9746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47695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5564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6359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797" y="3323671"/>
            <a:ext cx="3744416" cy="18660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3629" y="2611596"/>
            <a:ext cx="11317600" cy="2739053"/>
          </a:xfrm>
          <a:prstGeom prst="rect">
            <a:avLst/>
          </a:prstGeom>
          <a:noFill/>
          <a:ln>
            <a:solidFill>
              <a:srgbClr val="90A6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0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Rigidity</a:t>
            </a:r>
            <a:endParaRPr lang="ar-SA" sz="32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1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9A69E-7D8F-4515-9605-0315ABD4F31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10158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0719" y="3225432"/>
            <a:ext cx="6049012" cy="2867863"/>
            <a:chOff x="886720" y="3414552"/>
            <a:chExt cx="6049012" cy="2867863"/>
          </a:xfrm>
        </p:grpSpPr>
        <p:sp>
          <p:nvSpPr>
            <p:cNvPr id="11" name="Freeform 10"/>
            <p:cNvSpPr/>
            <p:nvPr/>
          </p:nvSpPr>
          <p:spPr>
            <a:xfrm>
              <a:off x="1770335" y="3414552"/>
              <a:ext cx="4456706" cy="466759"/>
            </a:xfrm>
            <a:custGeom>
              <a:avLst/>
              <a:gdLst>
                <a:gd name="connsiteX0" fmla="*/ 0 w 1883044"/>
                <a:gd name="connsiteY0" fmla="*/ 60686 h 606859"/>
                <a:gd name="connsiteX1" fmla="*/ 60686 w 1883044"/>
                <a:gd name="connsiteY1" fmla="*/ 0 h 606859"/>
                <a:gd name="connsiteX2" fmla="*/ 1822358 w 1883044"/>
                <a:gd name="connsiteY2" fmla="*/ 0 h 606859"/>
                <a:gd name="connsiteX3" fmla="*/ 1883044 w 1883044"/>
                <a:gd name="connsiteY3" fmla="*/ 60686 h 606859"/>
                <a:gd name="connsiteX4" fmla="*/ 1883044 w 1883044"/>
                <a:gd name="connsiteY4" fmla="*/ 546173 h 606859"/>
                <a:gd name="connsiteX5" fmla="*/ 1822358 w 1883044"/>
                <a:gd name="connsiteY5" fmla="*/ 606859 h 606859"/>
                <a:gd name="connsiteX6" fmla="*/ 60686 w 1883044"/>
                <a:gd name="connsiteY6" fmla="*/ 606859 h 606859"/>
                <a:gd name="connsiteX7" fmla="*/ 0 w 1883044"/>
                <a:gd name="connsiteY7" fmla="*/ 546173 h 606859"/>
                <a:gd name="connsiteX8" fmla="*/ 0 w 1883044"/>
                <a:gd name="connsiteY8" fmla="*/ 60686 h 60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3044" h="606859">
                  <a:moveTo>
                    <a:pt x="0" y="60686"/>
                  </a:moveTo>
                  <a:cubicBezTo>
                    <a:pt x="0" y="27170"/>
                    <a:pt x="27170" y="0"/>
                    <a:pt x="60686" y="0"/>
                  </a:cubicBezTo>
                  <a:lnTo>
                    <a:pt x="1822358" y="0"/>
                  </a:lnTo>
                  <a:cubicBezTo>
                    <a:pt x="1855874" y="0"/>
                    <a:pt x="1883044" y="27170"/>
                    <a:pt x="1883044" y="60686"/>
                  </a:cubicBezTo>
                  <a:lnTo>
                    <a:pt x="1883044" y="546173"/>
                  </a:lnTo>
                  <a:cubicBezTo>
                    <a:pt x="1883044" y="579689"/>
                    <a:pt x="1855874" y="606859"/>
                    <a:pt x="1822358" y="606859"/>
                  </a:cubicBezTo>
                  <a:lnTo>
                    <a:pt x="60686" y="606859"/>
                  </a:lnTo>
                  <a:cubicBezTo>
                    <a:pt x="27170" y="606859"/>
                    <a:pt x="0" y="579689"/>
                    <a:pt x="0" y="546173"/>
                  </a:cubicBezTo>
                  <a:lnTo>
                    <a:pt x="0" y="6068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14" tIns="71114" rIns="71114" bIns="7111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bg1"/>
                  </a:solidFill>
                </a:rPr>
                <a:t>Rigidity in parkinsonism:</a:t>
              </a:r>
              <a:endParaRPr lang="ar-SA" sz="14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860170" y="3882772"/>
              <a:ext cx="1079405" cy="1920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79405" y="0"/>
                  </a:moveTo>
                  <a:lnTo>
                    <a:pt x="1079405" y="96000"/>
                  </a:lnTo>
                  <a:lnTo>
                    <a:pt x="0" y="96000"/>
                  </a:lnTo>
                  <a:lnTo>
                    <a:pt x="0" y="192001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932661" y="4074773"/>
              <a:ext cx="2713476" cy="471636"/>
            </a:xfrm>
            <a:custGeom>
              <a:avLst/>
              <a:gdLst>
                <a:gd name="connsiteX0" fmla="*/ 0 w 1020360"/>
                <a:gd name="connsiteY0" fmla="*/ 47164 h 471636"/>
                <a:gd name="connsiteX1" fmla="*/ 47164 w 1020360"/>
                <a:gd name="connsiteY1" fmla="*/ 0 h 471636"/>
                <a:gd name="connsiteX2" fmla="*/ 973196 w 1020360"/>
                <a:gd name="connsiteY2" fmla="*/ 0 h 471636"/>
                <a:gd name="connsiteX3" fmla="*/ 1020360 w 1020360"/>
                <a:gd name="connsiteY3" fmla="*/ 47164 h 471636"/>
                <a:gd name="connsiteX4" fmla="*/ 1020360 w 1020360"/>
                <a:gd name="connsiteY4" fmla="*/ 424472 h 471636"/>
                <a:gd name="connsiteX5" fmla="*/ 973196 w 1020360"/>
                <a:gd name="connsiteY5" fmla="*/ 471636 h 471636"/>
                <a:gd name="connsiteX6" fmla="*/ 47164 w 1020360"/>
                <a:gd name="connsiteY6" fmla="*/ 471636 h 471636"/>
                <a:gd name="connsiteX7" fmla="*/ 0 w 1020360"/>
                <a:gd name="connsiteY7" fmla="*/ 424472 h 471636"/>
                <a:gd name="connsiteX8" fmla="*/ 0 w 1020360"/>
                <a:gd name="connsiteY8" fmla="*/ 47164 h 47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0360" h="471636">
                  <a:moveTo>
                    <a:pt x="0" y="47164"/>
                  </a:moveTo>
                  <a:cubicBezTo>
                    <a:pt x="0" y="21116"/>
                    <a:pt x="21116" y="0"/>
                    <a:pt x="47164" y="0"/>
                  </a:cubicBezTo>
                  <a:lnTo>
                    <a:pt x="973196" y="0"/>
                  </a:lnTo>
                  <a:cubicBezTo>
                    <a:pt x="999244" y="0"/>
                    <a:pt x="1020360" y="21116"/>
                    <a:pt x="1020360" y="47164"/>
                  </a:cubicBezTo>
                  <a:lnTo>
                    <a:pt x="1020360" y="424472"/>
                  </a:lnTo>
                  <a:cubicBezTo>
                    <a:pt x="1020360" y="450520"/>
                    <a:pt x="999244" y="471636"/>
                    <a:pt x="973196" y="471636"/>
                  </a:cubicBezTo>
                  <a:lnTo>
                    <a:pt x="47164" y="471636"/>
                  </a:lnTo>
                  <a:cubicBezTo>
                    <a:pt x="21116" y="471636"/>
                    <a:pt x="0" y="450520"/>
                    <a:pt x="0" y="424472"/>
                  </a:cubicBezTo>
                  <a:lnTo>
                    <a:pt x="0" y="47164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54" tIns="67154" rIns="67154" bIns="67154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rgbClr val="9FB8CD">
                      <a:lumMod val="75000"/>
                    </a:srgbClr>
                  </a:solidFill>
                  <a:latin typeface="Gill Sans MT"/>
                  <a:ea typeface="+mn-ea"/>
                  <a:cs typeface="+mn-cs"/>
                </a:rPr>
                <a:t>1-</a:t>
              </a:r>
              <a:r>
                <a:rPr lang="en-US" sz="1400" kern="1200" baseline="0" dirty="0" smtClean="0">
                  <a:solidFill>
                    <a:srgbClr val="9FB8CD">
                      <a:lumMod val="75000"/>
                    </a:srgbClr>
                  </a:solidFill>
                  <a:latin typeface="Gill Sans MT"/>
                  <a:ea typeface="+mn-ea"/>
                  <a:cs typeface="+mn-cs"/>
                </a:rPr>
                <a:t> </a:t>
              </a:r>
              <a:r>
                <a:rPr lang="en-US" sz="1400" kern="1200" dirty="0" smtClean="0">
                  <a:solidFill>
                    <a:srgbClr val="9FB8CD">
                      <a:lumMod val="75000"/>
                    </a:srgbClr>
                  </a:solidFill>
                  <a:latin typeface="Gill Sans MT"/>
                  <a:ea typeface="+mn-ea"/>
                  <a:cs typeface="+mn-cs"/>
                </a:rPr>
                <a:t>Lead </a:t>
              </a:r>
              <a:r>
                <a:rPr lang="en-US" sz="1400" kern="1200" dirty="0">
                  <a:solidFill>
                    <a:srgbClr val="9FB8CD">
                      <a:lumMod val="75000"/>
                    </a:srgbClr>
                  </a:solidFill>
                  <a:latin typeface="Gill Sans MT"/>
                  <a:ea typeface="+mn-ea"/>
                  <a:cs typeface="+mn-cs"/>
                </a:rPr>
                <a:t>pipe </a:t>
              </a:r>
              <a:r>
                <a:rPr lang="en-US" sz="1400" kern="1200" dirty="0" smtClean="0">
                  <a:solidFill>
                    <a:srgbClr val="9FB8CD">
                      <a:lumMod val="75000"/>
                    </a:srgbClr>
                  </a:solidFill>
                  <a:latin typeface="Gill Sans MT"/>
                  <a:ea typeface="+mn-ea"/>
                  <a:cs typeface="+mn-cs"/>
                </a:rPr>
                <a:t>rigidity**</a:t>
              </a:r>
              <a:endParaRPr lang="ar-SA" sz="1400" kern="1200" dirty="0">
                <a:solidFill>
                  <a:srgbClr val="9FB8CD">
                    <a:lumMod val="75000"/>
                  </a:srgbClr>
                </a:solidFill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86720" y="4712874"/>
              <a:ext cx="1306406" cy="1569541"/>
            </a:xfrm>
            <a:custGeom>
              <a:avLst/>
              <a:gdLst>
                <a:gd name="connsiteX0" fmla="*/ 0 w 1306406"/>
                <a:gd name="connsiteY0" fmla="*/ 95910 h 959097"/>
                <a:gd name="connsiteX1" fmla="*/ 95910 w 1306406"/>
                <a:gd name="connsiteY1" fmla="*/ 0 h 959097"/>
                <a:gd name="connsiteX2" fmla="*/ 1210496 w 1306406"/>
                <a:gd name="connsiteY2" fmla="*/ 0 h 959097"/>
                <a:gd name="connsiteX3" fmla="*/ 1306406 w 1306406"/>
                <a:gd name="connsiteY3" fmla="*/ 95910 h 959097"/>
                <a:gd name="connsiteX4" fmla="*/ 1306406 w 1306406"/>
                <a:gd name="connsiteY4" fmla="*/ 863187 h 959097"/>
                <a:gd name="connsiteX5" fmla="*/ 1210496 w 1306406"/>
                <a:gd name="connsiteY5" fmla="*/ 959097 h 959097"/>
                <a:gd name="connsiteX6" fmla="*/ 95910 w 1306406"/>
                <a:gd name="connsiteY6" fmla="*/ 959097 h 959097"/>
                <a:gd name="connsiteX7" fmla="*/ 0 w 1306406"/>
                <a:gd name="connsiteY7" fmla="*/ 863187 h 959097"/>
                <a:gd name="connsiteX8" fmla="*/ 0 w 1306406"/>
                <a:gd name="connsiteY8" fmla="*/ 95910 h 95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6406" h="959097">
                  <a:moveTo>
                    <a:pt x="0" y="95910"/>
                  </a:moveTo>
                  <a:cubicBezTo>
                    <a:pt x="0" y="42940"/>
                    <a:pt x="42940" y="0"/>
                    <a:pt x="95910" y="0"/>
                  </a:cubicBezTo>
                  <a:lnTo>
                    <a:pt x="1210496" y="0"/>
                  </a:lnTo>
                  <a:cubicBezTo>
                    <a:pt x="1263466" y="0"/>
                    <a:pt x="1306406" y="42940"/>
                    <a:pt x="1306406" y="95910"/>
                  </a:cubicBezTo>
                  <a:lnTo>
                    <a:pt x="1306406" y="863187"/>
                  </a:lnTo>
                  <a:cubicBezTo>
                    <a:pt x="1306406" y="916157"/>
                    <a:pt x="1263466" y="959097"/>
                    <a:pt x="1210496" y="959097"/>
                  </a:cubicBezTo>
                  <a:lnTo>
                    <a:pt x="95910" y="959097"/>
                  </a:lnTo>
                  <a:cubicBezTo>
                    <a:pt x="42940" y="959097"/>
                    <a:pt x="0" y="916157"/>
                    <a:pt x="0" y="863187"/>
                  </a:cubicBezTo>
                  <a:lnTo>
                    <a:pt x="0" y="9591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431" tIns="81431" rIns="81431" bIns="81431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prstClr val="black"/>
                  </a:solidFill>
                  <a:latin typeface="Gill Sans MT"/>
                  <a:ea typeface="+mn-ea"/>
                  <a:cs typeface="+mn-cs"/>
                </a:rPr>
                <a:t>A relatively uniform rigidity in both agonist and antagonist muscle</a:t>
              </a:r>
              <a:endParaRPr lang="en-US" sz="1400" kern="1200" dirty="0">
                <a:solidFill>
                  <a:prstClr val="black"/>
                </a:solidFill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61981" y="4712874"/>
              <a:ext cx="1384156" cy="1569541"/>
            </a:xfrm>
            <a:custGeom>
              <a:avLst/>
              <a:gdLst>
                <a:gd name="connsiteX0" fmla="*/ 0 w 2041079"/>
                <a:gd name="connsiteY0" fmla="*/ 113447 h 1134468"/>
                <a:gd name="connsiteX1" fmla="*/ 113447 w 2041079"/>
                <a:gd name="connsiteY1" fmla="*/ 0 h 1134468"/>
                <a:gd name="connsiteX2" fmla="*/ 1927632 w 2041079"/>
                <a:gd name="connsiteY2" fmla="*/ 0 h 1134468"/>
                <a:gd name="connsiteX3" fmla="*/ 2041079 w 2041079"/>
                <a:gd name="connsiteY3" fmla="*/ 113447 h 1134468"/>
                <a:gd name="connsiteX4" fmla="*/ 2041079 w 2041079"/>
                <a:gd name="connsiteY4" fmla="*/ 1021021 h 1134468"/>
                <a:gd name="connsiteX5" fmla="*/ 1927632 w 2041079"/>
                <a:gd name="connsiteY5" fmla="*/ 1134468 h 1134468"/>
                <a:gd name="connsiteX6" fmla="*/ 113447 w 2041079"/>
                <a:gd name="connsiteY6" fmla="*/ 1134468 h 1134468"/>
                <a:gd name="connsiteX7" fmla="*/ 0 w 2041079"/>
                <a:gd name="connsiteY7" fmla="*/ 1021021 h 1134468"/>
                <a:gd name="connsiteX8" fmla="*/ 0 w 2041079"/>
                <a:gd name="connsiteY8" fmla="*/ 113447 h 113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1079" h="1134468">
                  <a:moveTo>
                    <a:pt x="0" y="113447"/>
                  </a:moveTo>
                  <a:cubicBezTo>
                    <a:pt x="0" y="50792"/>
                    <a:pt x="50792" y="0"/>
                    <a:pt x="113447" y="0"/>
                  </a:cubicBezTo>
                  <a:lnTo>
                    <a:pt x="1927632" y="0"/>
                  </a:lnTo>
                  <a:cubicBezTo>
                    <a:pt x="1990287" y="0"/>
                    <a:pt x="2041079" y="50792"/>
                    <a:pt x="2041079" y="113447"/>
                  </a:cubicBezTo>
                  <a:lnTo>
                    <a:pt x="2041079" y="1021021"/>
                  </a:lnTo>
                  <a:cubicBezTo>
                    <a:pt x="2041079" y="1083676"/>
                    <a:pt x="1990287" y="1134468"/>
                    <a:pt x="1927632" y="1134468"/>
                  </a:cubicBezTo>
                  <a:lnTo>
                    <a:pt x="113447" y="1134468"/>
                  </a:lnTo>
                  <a:cubicBezTo>
                    <a:pt x="50792" y="1134468"/>
                    <a:pt x="0" y="1083676"/>
                    <a:pt x="0" y="1021021"/>
                  </a:cubicBezTo>
                  <a:lnTo>
                    <a:pt x="0" y="113447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567" tIns="86567" rIns="86567" bIns="8656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Passive movement of an extremity</a:t>
              </a:r>
              <a:r>
                <a:rPr lang="en-US" sz="1200" kern="1200" baseline="0" dirty="0" smtClean="0"/>
                <a:t> </a:t>
              </a:r>
              <a:r>
                <a:rPr lang="en-US" sz="1200" kern="1200" dirty="0" smtClean="0"/>
                <a:t>meets with a constant dead</a:t>
              </a:r>
              <a:r>
                <a:rPr lang="en-US" sz="1200" kern="1200" baseline="0" dirty="0" smtClean="0"/>
                <a:t> </a:t>
              </a:r>
              <a:r>
                <a:rPr lang="en-US" sz="1200" kern="1200" dirty="0" smtClean="0"/>
                <a:t>feeling resistance like a lead pipe</a:t>
              </a:r>
              <a:r>
                <a:rPr lang="en-US" sz="1200" kern="1200" baseline="0" dirty="0" smtClean="0"/>
                <a:t> </a:t>
              </a:r>
              <a:r>
                <a:rPr lang="en-US" sz="1200" kern="1200" dirty="0" smtClean="0"/>
                <a:t>throughout the range of</a:t>
              </a:r>
              <a:r>
                <a:rPr lang="en-US" sz="1200" kern="1200" baseline="0" dirty="0" smtClean="0"/>
                <a:t> </a:t>
              </a:r>
              <a:r>
                <a:rPr lang="en-US" sz="1200" kern="1200" dirty="0" smtClean="0"/>
                <a:t>movement.</a:t>
              </a:r>
              <a:endParaRPr lang="en-US" sz="12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939575" y="3882772"/>
              <a:ext cx="1089835" cy="1943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7151"/>
                  </a:lnTo>
                  <a:lnTo>
                    <a:pt x="1089835" y="97151"/>
                  </a:lnTo>
                  <a:lnTo>
                    <a:pt x="1089835" y="194303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4064211" y="4081228"/>
              <a:ext cx="2871521" cy="465182"/>
            </a:xfrm>
            <a:custGeom>
              <a:avLst/>
              <a:gdLst>
                <a:gd name="connsiteX0" fmla="*/ 0 w 1182380"/>
                <a:gd name="connsiteY0" fmla="*/ 53760 h 537603"/>
                <a:gd name="connsiteX1" fmla="*/ 53760 w 1182380"/>
                <a:gd name="connsiteY1" fmla="*/ 0 h 537603"/>
                <a:gd name="connsiteX2" fmla="*/ 1128620 w 1182380"/>
                <a:gd name="connsiteY2" fmla="*/ 0 h 537603"/>
                <a:gd name="connsiteX3" fmla="*/ 1182380 w 1182380"/>
                <a:gd name="connsiteY3" fmla="*/ 53760 h 537603"/>
                <a:gd name="connsiteX4" fmla="*/ 1182380 w 1182380"/>
                <a:gd name="connsiteY4" fmla="*/ 483843 h 537603"/>
                <a:gd name="connsiteX5" fmla="*/ 1128620 w 1182380"/>
                <a:gd name="connsiteY5" fmla="*/ 537603 h 537603"/>
                <a:gd name="connsiteX6" fmla="*/ 53760 w 1182380"/>
                <a:gd name="connsiteY6" fmla="*/ 537603 h 537603"/>
                <a:gd name="connsiteX7" fmla="*/ 0 w 1182380"/>
                <a:gd name="connsiteY7" fmla="*/ 483843 h 537603"/>
                <a:gd name="connsiteX8" fmla="*/ 0 w 1182380"/>
                <a:gd name="connsiteY8" fmla="*/ 53760 h 5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380" h="537603">
                  <a:moveTo>
                    <a:pt x="0" y="53760"/>
                  </a:moveTo>
                  <a:cubicBezTo>
                    <a:pt x="0" y="24069"/>
                    <a:pt x="24069" y="0"/>
                    <a:pt x="53760" y="0"/>
                  </a:cubicBezTo>
                  <a:lnTo>
                    <a:pt x="1128620" y="0"/>
                  </a:lnTo>
                  <a:cubicBezTo>
                    <a:pt x="1158311" y="0"/>
                    <a:pt x="1182380" y="24069"/>
                    <a:pt x="1182380" y="53760"/>
                  </a:cubicBezTo>
                  <a:lnTo>
                    <a:pt x="1182380" y="483843"/>
                  </a:lnTo>
                  <a:cubicBezTo>
                    <a:pt x="1182380" y="513534"/>
                    <a:pt x="1158311" y="537603"/>
                    <a:pt x="1128620" y="537603"/>
                  </a:cubicBezTo>
                  <a:lnTo>
                    <a:pt x="53760" y="537603"/>
                  </a:lnTo>
                  <a:cubicBezTo>
                    <a:pt x="24069" y="537603"/>
                    <a:pt x="0" y="513534"/>
                    <a:pt x="0" y="483843"/>
                  </a:cubicBezTo>
                  <a:lnTo>
                    <a:pt x="0" y="5376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086" tIns="69086" rIns="69086" bIns="69086" numCol="1" spcCol="1270" anchor="ctr" anchorCtr="0">
              <a:noAutofit/>
            </a:bodyPr>
            <a:lstStyle/>
            <a:p>
              <a:pPr marL="0" lvl="0" indent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 smtClean="0">
                  <a:solidFill>
                    <a:srgbClr val="9FB8CD">
                      <a:lumMod val="75000"/>
                    </a:srgbClr>
                  </a:solidFill>
                  <a:latin typeface="Gill Sans MT"/>
                  <a:ea typeface="+mn-ea"/>
                  <a:cs typeface="+mn-cs"/>
                </a:rPr>
                <a:t>2- Cog-wheel rigidity</a:t>
              </a:r>
              <a:r>
                <a:rPr lang="en-US" sz="1400" kern="1200" dirty="0" smtClean="0">
                  <a:solidFill>
                    <a:srgbClr val="9FB8CD">
                      <a:lumMod val="75000"/>
                    </a:srgbClr>
                  </a:solidFill>
                  <a:latin typeface="Gill Sans MT"/>
                  <a:ea typeface="+mn-ea"/>
                  <a:cs typeface="+mn-cs"/>
                </a:rPr>
                <a:t>*</a:t>
              </a:r>
              <a:endParaRPr lang="en-GB" sz="1400" kern="1200" dirty="0">
                <a:solidFill>
                  <a:srgbClr val="9FB8CD">
                    <a:lumMod val="75000"/>
                  </a:srgbClr>
                </a:solidFill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064211" y="4712875"/>
              <a:ext cx="1400176" cy="1569540"/>
            </a:xfrm>
            <a:custGeom>
              <a:avLst/>
              <a:gdLst>
                <a:gd name="connsiteX0" fmla="*/ 0 w 1672196"/>
                <a:gd name="connsiteY0" fmla="*/ 113074 h 1130737"/>
                <a:gd name="connsiteX1" fmla="*/ 113074 w 1672196"/>
                <a:gd name="connsiteY1" fmla="*/ 0 h 1130737"/>
                <a:gd name="connsiteX2" fmla="*/ 1559122 w 1672196"/>
                <a:gd name="connsiteY2" fmla="*/ 0 h 1130737"/>
                <a:gd name="connsiteX3" fmla="*/ 1672196 w 1672196"/>
                <a:gd name="connsiteY3" fmla="*/ 113074 h 1130737"/>
                <a:gd name="connsiteX4" fmla="*/ 1672196 w 1672196"/>
                <a:gd name="connsiteY4" fmla="*/ 1017663 h 1130737"/>
                <a:gd name="connsiteX5" fmla="*/ 1559122 w 1672196"/>
                <a:gd name="connsiteY5" fmla="*/ 1130737 h 1130737"/>
                <a:gd name="connsiteX6" fmla="*/ 113074 w 1672196"/>
                <a:gd name="connsiteY6" fmla="*/ 1130737 h 1130737"/>
                <a:gd name="connsiteX7" fmla="*/ 0 w 1672196"/>
                <a:gd name="connsiteY7" fmla="*/ 1017663 h 1130737"/>
                <a:gd name="connsiteX8" fmla="*/ 0 w 1672196"/>
                <a:gd name="connsiteY8" fmla="*/ 113074 h 113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196" h="1130737">
                  <a:moveTo>
                    <a:pt x="0" y="113074"/>
                  </a:moveTo>
                  <a:cubicBezTo>
                    <a:pt x="0" y="50625"/>
                    <a:pt x="50625" y="0"/>
                    <a:pt x="113074" y="0"/>
                  </a:cubicBezTo>
                  <a:lnTo>
                    <a:pt x="1559122" y="0"/>
                  </a:lnTo>
                  <a:cubicBezTo>
                    <a:pt x="1621571" y="0"/>
                    <a:pt x="1672196" y="50625"/>
                    <a:pt x="1672196" y="113074"/>
                  </a:cubicBezTo>
                  <a:lnTo>
                    <a:pt x="1672196" y="1017663"/>
                  </a:lnTo>
                  <a:cubicBezTo>
                    <a:pt x="1672196" y="1080112"/>
                    <a:pt x="1621571" y="1130737"/>
                    <a:pt x="1559122" y="1130737"/>
                  </a:cubicBezTo>
                  <a:lnTo>
                    <a:pt x="113074" y="1130737"/>
                  </a:lnTo>
                  <a:cubicBezTo>
                    <a:pt x="50625" y="1130737"/>
                    <a:pt x="0" y="1080112"/>
                    <a:pt x="0" y="1017663"/>
                  </a:cubicBezTo>
                  <a:lnTo>
                    <a:pt x="0" y="113074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458" tIns="86458" rIns="86458" bIns="86458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prstClr val="black"/>
                  </a:solidFill>
                  <a:latin typeface="Gill Sans MT"/>
                  <a:ea typeface="+mn-ea"/>
                  <a:cs typeface="+mn-cs"/>
                </a:rPr>
                <a:t>The</a:t>
              </a:r>
              <a:r>
                <a:rPr lang="en-US" sz="1400" kern="1200" baseline="0" dirty="0" smtClean="0">
                  <a:solidFill>
                    <a:prstClr val="black"/>
                  </a:solidFill>
                  <a:latin typeface="Gill Sans MT"/>
                  <a:ea typeface="+mn-ea"/>
                  <a:cs typeface="+mn-cs"/>
                </a:rPr>
                <a:t> </a:t>
              </a:r>
              <a:r>
                <a:rPr lang="en-US" sz="1400" kern="1200" dirty="0" smtClean="0">
                  <a:solidFill>
                    <a:prstClr val="black"/>
                  </a:solidFill>
                  <a:latin typeface="Gill Sans MT"/>
                  <a:ea typeface="+mn-ea"/>
                  <a:cs typeface="+mn-cs"/>
                </a:rPr>
                <a:t>one </a:t>
              </a:r>
              <a:r>
                <a:rPr lang="en-US" sz="1400" kern="1200" dirty="0">
                  <a:solidFill>
                    <a:prstClr val="black"/>
                  </a:solidFill>
                  <a:latin typeface="Gill Sans MT"/>
                  <a:ea typeface="+mn-ea"/>
                  <a:cs typeface="+mn-cs"/>
                </a:rPr>
                <a:t>feels that resistance varies rhythmically when applying a passive movement.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518349" y="4712874"/>
              <a:ext cx="1417383" cy="1569541"/>
            </a:xfrm>
            <a:custGeom>
              <a:avLst/>
              <a:gdLst>
                <a:gd name="connsiteX0" fmla="*/ 0 w 1417383"/>
                <a:gd name="connsiteY0" fmla="*/ 106647 h 1066468"/>
                <a:gd name="connsiteX1" fmla="*/ 106647 w 1417383"/>
                <a:gd name="connsiteY1" fmla="*/ 0 h 1066468"/>
                <a:gd name="connsiteX2" fmla="*/ 1310736 w 1417383"/>
                <a:gd name="connsiteY2" fmla="*/ 0 h 1066468"/>
                <a:gd name="connsiteX3" fmla="*/ 1417383 w 1417383"/>
                <a:gd name="connsiteY3" fmla="*/ 106647 h 1066468"/>
                <a:gd name="connsiteX4" fmla="*/ 1417383 w 1417383"/>
                <a:gd name="connsiteY4" fmla="*/ 959821 h 1066468"/>
                <a:gd name="connsiteX5" fmla="*/ 1310736 w 1417383"/>
                <a:gd name="connsiteY5" fmla="*/ 1066468 h 1066468"/>
                <a:gd name="connsiteX6" fmla="*/ 106647 w 1417383"/>
                <a:gd name="connsiteY6" fmla="*/ 1066468 h 1066468"/>
                <a:gd name="connsiteX7" fmla="*/ 0 w 1417383"/>
                <a:gd name="connsiteY7" fmla="*/ 959821 h 1066468"/>
                <a:gd name="connsiteX8" fmla="*/ 0 w 1417383"/>
                <a:gd name="connsiteY8" fmla="*/ 106647 h 106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7383" h="1066468">
                  <a:moveTo>
                    <a:pt x="0" y="106647"/>
                  </a:moveTo>
                  <a:cubicBezTo>
                    <a:pt x="0" y="47747"/>
                    <a:pt x="47747" y="0"/>
                    <a:pt x="106647" y="0"/>
                  </a:cubicBezTo>
                  <a:lnTo>
                    <a:pt x="1310736" y="0"/>
                  </a:lnTo>
                  <a:cubicBezTo>
                    <a:pt x="1369636" y="0"/>
                    <a:pt x="1417383" y="47747"/>
                    <a:pt x="1417383" y="106647"/>
                  </a:cubicBezTo>
                  <a:lnTo>
                    <a:pt x="1417383" y="959821"/>
                  </a:lnTo>
                  <a:cubicBezTo>
                    <a:pt x="1417383" y="1018721"/>
                    <a:pt x="1369636" y="1066468"/>
                    <a:pt x="1310736" y="1066468"/>
                  </a:cubicBezTo>
                  <a:lnTo>
                    <a:pt x="106647" y="1066468"/>
                  </a:lnTo>
                  <a:cubicBezTo>
                    <a:pt x="47747" y="1066468"/>
                    <a:pt x="0" y="1018721"/>
                    <a:pt x="0" y="959821"/>
                  </a:cubicBezTo>
                  <a:lnTo>
                    <a:pt x="0" y="106647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576" tIns="84576" rIns="84576" bIns="84576" numCol="1" spcCol="1270" anchor="ctr" anchorCtr="0">
              <a:noAutofit/>
            </a:bodyPr>
            <a:lstStyle/>
            <a:p>
              <a:pPr marL="0" lvl="0" indent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prstClr val="black"/>
                  </a:solidFill>
                  <a:latin typeface="Gill Sans MT"/>
                  <a:ea typeface="+mn-ea"/>
                  <a:cs typeface="+mn-cs"/>
                </a:rPr>
                <a:t>It is because of an underlying resting tremor associated with rigidity.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F6B4928-5C6A-478E-AF54-A2E6240EC98B}"/>
              </a:ext>
            </a:extLst>
          </p:cNvPr>
          <p:cNvSpPr/>
          <p:nvPr/>
        </p:nvSpPr>
        <p:spPr>
          <a:xfrm>
            <a:off x="7025518" y="1268760"/>
            <a:ext cx="4553885" cy="4896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Other types of Rigidity: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2"/>
                </a:solidFill>
              </a:rPr>
              <a:t>Decerebrate rigidity :</a:t>
            </a:r>
          </a:p>
          <a:p>
            <a:r>
              <a:rPr lang="en-US" sz="1400" dirty="0">
                <a:solidFill>
                  <a:schemeClr val="tx2"/>
                </a:solidFill>
              </a:rPr>
              <a:t>  (extension of head &amp; 4 limbs extensors ).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2"/>
                </a:solidFill>
              </a:rPr>
              <a:t>Decorticate rigidity:</a:t>
            </a:r>
          </a:p>
          <a:p>
            <a:r>
              <a:rPr lang="en-US" sz="1400" dirty="0">
                <a:solidFill>
                  <a:schemeClr val="tx2"/>
                </a:solidFill>
              </a:rPr>
              <a:t>(extensor rigidity in legs &amp; moderate flexion of arms if head unturned ).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41EA0-65C4-40F0-82D7-75D27FA3B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524" y="2780928"/>
            <a:ext cx="4476879" cy="1670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9EAC7A-854E-4706-AC0A-9676725B3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4523754"/>
            <a:ext cx="4476879" cy="1569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1A61EB-E18E-4E71-A4AC-E2F0329C12F3}"/>
              </a:ext>
            </a:extLst>
          </p:cNvPr>
          <p:cNvSpPr txBox="1"/>
          <p:nvPr/>
        </p:nvSpPr>
        <p:spPr>
          <a:xfrm>
            <a:off x="609460" y="1150873"/>
            <a:ext cx="6124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/>
              <a:t>Rigidity is increased neural activity throughout the range of muscle movement and is not velocity dependent. </a:t>
            </a:r>
            <a:endParaRPr lang="en-US" sz="1400" dirty="0" smtClean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 smtClean="0"/>
              <a:t>In </a:t>
            </a:r>
            <a:r>
              <a:rPr lang="en-US" sz="1400" dirty="0"/>
              <a:t>Rigidity resistance is present in both agonist and antagonist. </a:t>
            </a:r>
            <a:r>
              <a:rPr lang="en-US" sz="1400" dirty="0" smtClean="0"/>
              <a:t>(</a:t>
            </a:r>
            <a:r>
              <a:rPr lang="en-US" sz="1400" dirty="0"/>
              <a:t>is bi-directional)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 smtClean="0"/>
              <a:t>Rigidity </a:t>
            </a:r>
            <a:r>
              <a:rPr lang="en-US" sz="1400" dirty="0"/>
              <a:t>is usually extra-pyramidal in origin </a:t>
            </a:r>
            <a:r>
              <a:rPr lang="en-US" sz="1400" dirty="0" smtClean="0"/>
              <a:t>&amp;includes </a:t>
            </a:r>
            <a:r>
              <a:rPr lang="en-US" sz="1400" dirty="0"/>
              <a:t>other </a:t>
            </a:r>
            <a:r>
              <a:rPr lang="en-US" sz="1400" dirty="0" smtClean="0"/>
              <a:t>features </a:t>
            </a:r>
            <a:r>
              <a:rPr lang="en-US" sz="1400" dirty="0"/>
              <a:t>of increased muscle </a:t>
            </a:r>
            <a:r>
              <a:rPr lang="en-US" sz="1400" dirty="0" smtClean="0"/>
              <a:t>tone.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 smtClean="0"/>
              <a:t>Is </a:t>
            </a:r>
            <a:r>
              <a:rPr lang="en-US" sz="1400" dirty="0"/>
              <a:t>often associated with </a:t>
            </a:r>
            <a:r>
              <a:rPr lang="en-US" sz="1400" u="sng" dirty="0"/>
              <a:t>basal ganglia disease such as Parkinson’s </a:t>
            </a:r>
            <a:r>
              <a:rPr lang="en-US" sz="1400" u="sng" dirty="0" smtClean="0"/>
              <a:t>disease.</a:t>
            </a:r>
            <a:endParaRPr lang="en-US" sz="1400" u="sng" dirty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1400" dirty="0" smtClean="0"/>
              <a:t>Stiffness </a:t>
            </a:r>
            <a:r>
              <a:rPr lang="en-US" sz="1400" dirty="0"/>
              <a:t>is different from rigidity . Stiffness is a principal symptom of the  patient </a:t>
            </a:r>
            <a:r>
              <a:rPr lang="en-US" sz="1400" dirty="0" smtClean="0"/>
              <a:t>(complain).</a:t>
            </a:r>
            <a:endParaRPr lang="en-US" sz="1400" dirty="0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4EB2C299-2293-44DA-9773-23B884874E59}"/>
              </a:ext>
            </a:extLst>
          </p:cNvPr>
          <p:cNvSpPr txBox="1"/>
          <p:nvPr/>
        </p:nvSpPr>
        <p:spPr>
          <a:xfrm rot="16200000">
            <a:off x="-108166" y="5108469"/>
            <a:ext cx="1569541" cy="400110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7949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589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2384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31797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9746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47695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5564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6359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4575" y="6363761"/>
            <a:ext cx="66904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*زي عقرب </a:t>
            </a:r>
            <a:r>
              <a:rPr lang="ar-SA" sz="15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الساعه</a:t>
            </a:r>
            <a:r>
              <a:rPr lang="ar-SA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5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 </a:t>
            </a:r>
            <a:r>
              <a:rPr lang="ar-SA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يتحرك تلاحظ انه يرجع شوي</a:t>
            </a:r>
          </a:p>
          <a:p>
            <a:pPr algn="r" rtl="1"/>
            <a:r>
              <a:rPr lang="ar-SA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**متخشب زي البايب(انبوب حديد) </a:t>
            </a:r>
            <a:r>
              <a:rPr lang="ar-SA" sz="15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 </a:t>
            </a:r>
            <a:r>
              <a:rPr lang="ar-SA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تحاول تحرك المريض </a:t>
            </a:r>
            <a:r>
              <a:rPr lang="ar-SA" sz="15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حيضل</a:t>
            </a:r>
            <a:r>
              <a:rPr lang="ar-SA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ثابت </a:t>
            </a:r>
            <a:r>
              <a:rPr lang="ar-SA" sz="15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ماقدر</a:t>
            </a:r>
            <a:r>
              <a:rPr lang="ar-SA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حتى ارجعه زي اول</a:t>
            </a:r>
            <a:endParaRPr lang="en-US" sz="15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en-US" sz="15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6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BD5B-CF79-48E6-A29D-65AEA7F7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464653"/>
                </a:solidFill>
              </a:rPr>
              <a:t>Features of UMN </a:t>
            </a:r>
            <a:r>
              <a:rPr lang="en-US" sz="3200" dirty="0" smtClean="0">
                <a:solidFill>
                  <a:srgbClr val="464653"/>
                </a:solidFill>
              </a:rPr>
              <a:t>Syndrome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38004B-A896-4E59-A3BD-F351089B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756E76DB-D46D-4C5B-B753-12367D86D98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76456395"/>
              </p:ext>
            </p:extLst>
          </p:nvPr>
        </p:nvGraphicFramePr>
        <p:xfrm>
          <a:off x="609460" y="1469466"/>
          <a:ext cx="541294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6175254" y="1288509"/>
            <a:ext cx="56077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/>
              <a:t>In UMN syndrome (lesion) the motor </a:t>
            </a:r>
            <a:r>
              <a:rPr lang="en-US" sz="1600" dirty="0" err="1"/>
              <a:t>neurones</a:t>
            </a:r>
            <a:r>
              <a:rPr lang="en-US" sz="1600" dirty="0"/>
              <a:t> are free from (loss of) </a:t>
            </a:r>
            <a:r>
              <a:rPr lang="en-US" sz="1600" u="sng" dirty="0"/>
              <a:t>descending inhibition from the brain </a:t>
            </a:r>
            <a:r>
              <a:rPr lang="en-US" sz="1600" dirty="0"/>
              <a:t>of the Higher Motor-inhibitory centers (medullary RF &amp; basal ganglia)  resulting in un-antagonized excitatory input from </a:t>
            </a:r>
            <a:r>
              <a:rPr lang="en-US" sz="1600" u="sng" dirty="0"/>
              <a:t>brain stem excitatory centers</a:t>
            </a:r>
            <a:r>
              <a:rPr lang="en-US" sz="1600" dirty="0"/>
              <a:t> as (</a:t>
            </a:r>
            <a:r>
              <a:rPr lang="en-US" sz="1600" dirty="0" err="1"/>
              <a:t>pontine</a:t>
            </a:r>
            <a:r>
              <a:rPr lang="en-US" sz="1600" dirty="0"/>
              <a:t> </a:t>
            </a:r>
            <a:r>
              <a:rPr lang="en-US" sz="1600" dirty="0" err="1"/>
              <a:t>RF+vestibular</a:t>
            </a:r>
            <a:r>
              <a:rPr lang="en-US" sz="1600" dirty="0"/>
              <a:t> N) through  </a:t>
            </a:r>
            <a:r>
              <a:rPr lang="en-US" sz="1600" u="sng" dirty="0" err="1"/>
              <a:t>Vestibulospinal</a:t>
            </a:r>
            <a:r>
              <a:rPr lang="en-US" sz="1600" u="sng" dirty="0"/>
              <a:t> &amp; </a:t>
            </a:r>
            <a:r>
              <a:rPr lang="en-US" sz="1600" u="sng" dirty="0" err="1"/>
              <a:t>reticulospinal</a:t>
            </a:r>
            <a:r>
              <a:rPr lang="en-US" sz="1600" u="sng" dirty="0"/>
              <a:t> </a:t>
            </a:r>
            <a:r>
              <a:rPr lang="en-US" sz="1600" dirty="0"/>
              <a:t>excitatory tracts to gamma </a:t>
            </a:r>
            <a:r>
              <a:rPr lang="en-US" sz="1600" dirty="0" err="1"/>
              <a:t>motoneurones</a:t>
            </a:r>
            <a:r>
              <a:rPr lang="en-US" sz="1600" dirty="0"/>
              <a:t> causing </a:t>
            </a:r>
            <a:r>
              <a:rPr lang="en-US" sz="1600" dirty="0">
                <a:solidFill>
                  <a:srgbClr val="FF0000"/>
                </a:solidFill>
              </a:rPr>
              <a:t>hypertonia &amp; spasticity </a:t>
            </a:r>
            <a:r>
              <a:rPr lang="en-US" sz="1600" dirty="0"/>
              <a:t>of muscles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rgbClr val="608CAE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solidFill>
                  <a:srgbClr val="608CAE"/>
                </a:solidFill>
              </a:rPr>
              <a:t>This </a:t>
            </a:r>
            <a:r>
              <a:rPr lang="en-US" sz="1600" dirty="0">
                <a:solidFill>
                  <a:srgbClr val="608CAE"/>
                </a:solidFill>
              </a:rPr>
              <a:t>results in </a:t>
            </a:r>
            <a:r>
              <a:rPr lang="en-US" sz="1600" dirty="0" smtClean="0">
                <a:solidFill>
                  <a:srgbClr val="608CAE"/>
                </a:solidFill>
              </a:rPr>
              <a:t>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608CAE"/>
                </a:solidFill>
              </a:rPr>
              <a:t> </a:t>
            </a:r>
            <a:r>
              <a:rPr lang="en-US" sz="1600" dirty="0" smtClean="0">
                <a:solidFill>
                  <a:srgbClr val="608CAE"/>
                </a:solidFill>
              </a:rPr>
              <a:t>(1</a:t>
            </a:r>
            <a:r>
              <a:rPr lang="en-US" sz="1600" dirty="0">
                <a:solidFill>
                  <a:srgbClr val="608CAE"/>
                </a:solidFill>
              </a:rPr>
              <a:t>) </a:t>
            </a:r>
            <a:r>
              <a:rPr lang="en-US" sz="1600" dirty="0"/>
              <a:t>State of ongoing </a:t>
            </a:r>
            <a:r>
              <a:rPr lang="en-US" sz="1600" dirty="0" smtClean="0"/>
              <a:t>(unremitting) contraction </a:t>
            </a:r>
            <a:r>
              <a:rPr lang="en-US" sz="1600" dirty="0"/>
              <a:t>of </a:t>
            </a:r>
            <a:r>
              <a:rPr lang="en-US" sz="1600" dirty="0" smtClean="0"/>
              <a:t>muscles (due </a:t>
            </a:r>
            <a:r>
              <a:rPr lang="en-US" sz="1600" dirty="0"/>
              <a:t>to hyperactive gamma activity )</a:t>
            </a:r>
            <a:br>
              <a:rPr lang="en-US" sz="1600" dirty="0"/>
            </a:br>
            <a:r>
              <a:rPr lang="en-US" sz="1600" dirty="0">
                <a:solidFill>
                  <a:srgbClr val="608CAE"/>
                </a:solidFill>
              </a:rPr>
              <a:t> (2) </a:t>
            </a:r>
            <a:r>
              <a:rPr lang="en-US" sz="1600" dirty="0"/>
              <a:t>decreased ability to control movement</a:t>
            </a:r>
            <a:br>
              <a:rPr lang="en-US" sz="1600" dirty="0"/>
            </a:br>
            <a:r>
              <a:rPr lang="en-US" sz="1600" dirty="0">
                <a:solidFill>
                  <a:srgbClr val="608CAE"/>
                </a:solidFill>
              </a:rPr>
              <a:t> (3) </a:t>
            </a:r>
            <a:r>
              <a:rPr lang="en-US" sz="1600" dirty="0"/>
              <a:t>increased resistance felt on passive stretch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6192449" y="4221088"/>
            <a:ext cx="5386953" cy="1944216"/>
          </a:xfrm>
          <a:prstGeom prst="rect">
            <a:avLst/>
          </a:prstGeom>
          <a:noFill/>
          <a:ln>
            <a:solidFill>
              <a:srgbClr val="608CA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1B3D1F63-C538-4845-B9DA-E3E6A5531568}"/>
              </a:ext>
            </a:extLst>
          </p:cNvPr>
          <p:cNvSpPr txBox="1"/>
          <p:nvPr/>
        </p:nvSpPr>
        <p:spPr>
          <a:xfrm>
            <a:off x="9091508" y="4221088"/>
            <a:ext cx="248789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7949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589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2384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31797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9746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47695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5564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6359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6094432" y="1143000"/>
            <a:ext cx="8795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8255" y="6011415"/>
            <a:ext cx="54849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*لما اشد يده وهي اصلا </a:t>
            </a:r>
            <a:r>
              <a:rPr lang="ar-SA" sz="1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هايبرتونيك</a:t>
            </a:r>
            <a:r>
              <a:rPr lang="ar-SA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فرح ازود </a:t>
            </a:r>
            <a:r>
              <a:rPr lang="ar-SA" sz="1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التنشن</a:t>
            </a:r>
            <a:r>
              <a:rPr lang="ar-SA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فيصير عندنا </a:t>
            </a:r>
            <a:r>
              <a:rPr lang="ar-SA" sz="1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انفيرس</a:t>
            </a:r>
            <a:r>
              <a:rPr lang="ar-SA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ستريتش</a:t>
            </a:r>
            <a:r>
              <a:rPr lang="ar-SA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ريفلكس</a:t>
            </a:r>
            <a:endParaRPr lang="en-US" sz="1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4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6F4DC9-70E7-48CE-8BB2-A97A08CC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DDD3E-F9C4-40F1-A4D3-A98FCA262C8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D2AF6B-2B0B-44B5-8372-EC1D7D0B5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23914"/>
              </p:ext>
            </p:extLst>
          </p:nvPr>
        </p:nvGraphicFramePr>
        <p:xfrm>
          <a:off x="2031489" y="3414564"/>
          <a:ext cx="8125884" cy="16176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27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A-(UMNS) syndrome include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B-Causes of Rigidity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32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Cerebral palsy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Spinal </a:t>
                      </a: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cord </a:t>
                      </a: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injury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Multiple Sclerosis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Acquired </a:t>
                      </a: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brain injury ( trauma , </a:t>
                      </a:r>
                      <a:r>
                        <a:rPr kumimoji="0"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-Parkinsonism</a:t>
                      </a:r>
                    </a:p>
                    <a:p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Decerebrate</a:t>
                      </a: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&amp; decorticate rigidity</a:t>
                      </a:r>
                    </a:p>
                    <a:p>
                      <a:endParaRPr kumimoji="0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0760BD5B-CF79-48E6-A29D-65AEA7F7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Spasticity and Rigidity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472765"/>
              </p:ext>
            </p:extLst>
          </p:nvPr>
        </p:nvGraphicFramePr>
        <p:xfrm>
          <a:off x="829517" y="1908954"/>
          <a:ext cx="10585176" cy="889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9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2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Spasticity</a:t>
                      </a:r>
                      <a:endParaRPr lang="en-US" sz="16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Rigidity</a:t>
                      </a:r>
                      <a:endParaRPr lang="en-US" sz="1600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is resistance to passive stretch + an involuntary +  velocity-dependent + unidirectional </a:t>
                      </a:r>
                      <a:r>
                        <a:rPr lang="en-US" sz="1400" dirty="0" smtClean="0">
                          <a:sym typeface="Wingdings"/>
                        </a:rPr>
                        <a:t></a:t>
                      </a:r>
                      <a:r>
                        <a:rPr lang="en-US" sz="1400" dirty="0" smtClean="0"/>
                        <a:t> resistance to  movement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resistance to passive movement + an involuntary +  not velocity-dependent + bidirectional </a:t>
                      </a:r>
                      <a:r>
                        <a:rPr lang="en-US" sz="1400" dirty="0" smtClean="0">
                          <a:sym typeface="Wingdings"/>
                        </a:rPr>
                        <a:t></a:t>
                      </a:r>
                      <a:r>
                        <a:rPr lang="en-US" sz="1400" dirty="0" smtClean="0"/>
                        <a:t> resistance to movement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14">
            <a:extLst>
              <a:ext uri="{FF2B5EF4-FFF2-40B4-BE49-F238E27FC236}">
                <a16:creationId xmlns:a16="http://schemas.microsoft.com/office/drawing/2014/main" id="{158D3D0F-1482-4C06-A689-9545A61F1C82}"/>
              </a:ext>
            </a:extLst>
          </p:cNvPr>
          <p:cNvSpPr txBox="1"/>
          <p:nvPr/>
        </p:nvSpPr>
        <p:spPr>
          <a:xfrm>
            <a:off x="8681365" y="1605721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7949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589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2384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31797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9746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47695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5564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6359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78465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DA5B-41A4-4E0C-9409-401E4E7F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(1) Cerebral palsy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3A2309-47C1-4818-AF3C-5965381B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BE34F-6238-4415-8A81-1CF25F043F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1594" y="1235638"/>
            <a:ext cx="5268928" cy="5073682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Caused by brain damage due to  lack of </a:t>
            </a:r>
            <a:r>
              <a:rPr lang="en-US" sz="1600" dirty="0" smtClean="0"/>
              <a:t>oxygen (as near drowning or near suffocation ), </a:t>
            </a:r>
            <a:r>
              <a:rPr lang="en-US" sz="1600" dirty="0"/>
              <a:t>that cause damage to the motor control centers of the developing </a:t>
            </a:r>
            <a:r>
              <a:rPr lang="en-US" sz="1600" dirty="0" smtClean="0"/>
              <a:t>brain.</a:t>
            </a:r>
          </a:p>
          <a:p>
            <a:r>
              <a:rPr lang="en-US" sz="1600" dirty="0" smtClean="0"/>
              <a:t>Includes </a:t>
            </a:r>
            <a:r>
              <a:rPr lang="en-US" sz="1600" dirty="0"/>
              <a:t>disorders apparent </a:t>
            </a:r>
            <a:r>
              <a:rPr lang="en-US" sz="1600" dirty="0" smtClean="0"/>
              <a:t>at birth </a:t>
            </a:r>
            <a:r>
              <a:rPr lang="en-US" sz="1600" dirty="0"/>
              <a:t>or in childhood due </a:t>
            </a:r>
            <a:r>
              <a:rPr lang="en-US" sz="1600" dirty="0" smtClean="0"/>
              <a:t>to intrauterine </a:t>
            </a:r>
            <a:r>
              <a:rPr lang="en-US" sz="1600" dirty="0"/>
              <a:t>or neonatal </a:t>
            </a:r>
            <a:r>
              <a:rPr lang="en-US" sz="1600" dirty="0" smtClean="0"/>
              <a:t>brain damage </a:t>
            </a:r>
            <a:r>
              <a:rPr lang="en-US" sz="1600" dirty="0"/>
              <a:t>(or after birth up to about age three by meningitis</a:t>
            </a:r>
            <a:r>
              <a:rPr lang="en-US" sz="1600" dirty="0" smtClean="0"/>
              <a:t>).</a:t>
            </a:r>
          </a:p>
          <a:p>
            <a:pPr marL="0" indent="0" algn="r" rtl="1">
              <a:buNone/>
            </a:pP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ممكن يسبب ايضا التخلف العقلي يكون بسبب نقص </a:t>
            </a:r>
            <a:r>
              <a:rPr lang="ar-SA" sz="16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الاوكسجسن</a:t>
            </a:r>
            <a:r>
              <a:rPr lang="ar-SA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اما بسبب الغرق او عند الولادة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000" dirty="0">
                <a:solidFill>
                  <a:srgbClr val="608CAE"/>
                </a:solidFill>
              </a:rPr>
              <a:t>Causes</a:t>
            </a:r>
            <a:r>
              <a:rPr lang="en-US" sz="2000" dirty="0" smtClean="0">
                <a:solidFill>
                  <a:srgbClr val="608CAE"/>
                </a:solidFill>
              </a:rPr>
              <a:t>:</a:t>
            </a:r>
          </a:p>
          <a:p>
            <a:pPr marL="647669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hypoxia </a:t>
            </a:r>
            <a:r>
              <a:rPr lang="en-US" sz="1600" dirty="0">
                <a:solidFill>
                  <a:schemeClr val="tx1"/>
                </a:solidFill>
              </a:rPr>
              <a:t>in utero and/or </a:t>
            </a:r>
            <a:r>
              <a:rPr lang="en-US" sz="1600" dirty="0" smtClean="0">
                <a:solidFill>
                  <a:schemeClr val="tx1"/>
                </a:solidFill>
              </a:rPr>
              <a:t>during parturition</a:t>
            </a:r>
            <a:endParaRPr lang="en-US" sz="1600" dirty="0">
              <a:solidFill>
                <a:schemeClr val="tx1"/>
              </a:solidFill>
            </a:endParaRPr>
          </a:p>
          <a:p>
            <a:pPr marL="647669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neonatal </a:t>
            </a:r>
            <a:r>
              <a:rPr lang="en-US" sz="1600" dirty="0">
                <a:solidFill>
                  <a:schemeClr val="tx1"/>
                </a:solidFill>
              </a:rPr>
              <a:t>cerebral </a:t>
            </a:r>
            <a:r>
              <a:rPr lang="en-US" sz="1600" dirty="0" smtClean="0">
                <a:solidFill>
                  <a:schemeClr val="tx1"/>
                </a:solidFill>
              </a:rPr>
              <a:t>hemorrhage and/or infarction</a:t>
            </a:r>
          </a:p>
          <a:p>
            <a:pPr marL="647669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trauma</a:t>
            </a:r>
            <a:r>
              <a:rPr lang="en-US" sz="1600" dirty="0">
                <a:solidFill>
                  <a:schemeClr val="tx1"/>
                </a:solidFill>
              </a:rPr>
              <a:t>, neonatal or </a:t>
            </a:r>
            <a:r>
              <a:rPr lang="en-US" sz="1600" dirty="0" smtClean="0">
                <a:solidFill>
                  <a:schemeClr val="tx1"/>
                </a:solidFill>
              </a:rPr>
              <a:t>during parturition</a:t>
            </a:r>
          </a:p>
          <a:p>
            <a:pPr marL="647669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prolonged seizures</a:t>
            </a:r>
          </a:p>
          <a:p>
            <a:pPr marL="647669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Status epilepticus</a:t>
            </a:r>
          </a:p>
          <a:p>
            <a:pPr marL="647669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Hypoglycemia</a:t>
            </a:r>
          </a:p>
          <a:p>
            <a:pPr marL="647669" lvl="1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1"/>
                </a:solidFill>
              </a:rPr>
              <a:t>kernicterus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cerebral palsy">
            <a:extLst>
              <a:ext uri="{FF2B5EF4-FFF2-40B4-BE49-F238E27FC236}">
                <a16:creationId xmlns:a16="http://schemas.microsoft.com/office/drawing/2014/main" id="{4E9534FB-45A1-4386-A0C4-F6195F8C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448" y="1486030"/>
            <a:ext cx="5316160" cy="4619059"/>
          </a:xfrm>
          <a:prstGeom prst="rect">
            <a:avLst/>
          </a:prstGeom>
          <a:noFill/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0E8E5F81-B3E6-4162-97E7-86F25B15DDFF}"/>
              </a:ext>
            </a:extLst>
          </p:cNvPr>
          <p:cNvSpPr txBox="1"/>
          <p:nvPr/>
        </p:nvSpPr>
        <p:spPr>
          <a:xfrm>
            <a:off x="6094412" y="1138221"/>
            <a:ext cx="2610104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7949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589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2384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31797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9746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47695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5564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6359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688292" y="1213810"/>
            <a:ext cx="4891111" cy="4807478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E8E5F81-B3E6-4162-97E7-86F25B15DDFF}"/>
              </a:ext>
            </a:extLst>
          </p:cNvPr>
          <p:cNvSpPr txBox="1"/>
          <p:nvPr/>
        </p:nvSpPr>
        <p:spPr>
          <a:xfrm>
            <a:off x="3340282" y="3417967"/>
            <a:ext cx="2610104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7949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589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23848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31797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39746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47695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5564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63594" algn="l" defTabSz="1015898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804" y="3417967"/>
            <a:ext cx="5328592" cy="2808312"/>
          </a:xfrm>
          <a:prstGeom prst="rect">
            <a:avLst/>
          </a:prstGeom>
          <a:noFill/>
          <a:ln>
            <a:solidFill>
              <a:srgbClr val="608CA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94412" y="1143000"/>
            <a:ext cx="20" cy="52133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073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1060</TotalTime>
  <Words>2426</Words>
  <Application>Microsoft Office PowerPoint</Application>
  <PresentationFormat>Custom</PresentationFormat>
  <Paragraphs>274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ArialMT</vt:lpstr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PowerPoint Presentation</vt:lpstr>
      <vt:lpstr>PowerPoint Presentation</vt:lpstr>
      <vt:lpstr>Muscle tone </vt:lpstr>
      <vt:lpstr>Spasticity </vt:lpstr>
      <vt:lpstr>Cont.</vt:lpstr>
      <vt:lpstr>Rigidity</vt:lpstr>
      <vt:lpstr>Features of UMN Syndrome</vt:lpstr>
      <vt:lpstr>Spasticity and Rigidity </vt:lpstr>
      <vt:lpstr>(1) Cerebral palsy </vt:lpstr>
      <vt:lpstr>(2) Multiple Sclerosis</vt:lpstr>
      <vt:lpstr>(3) STROKE</vt:lpstr>
      <vt:lpstr>(4) Complete transection of spinal cord</vt:lpstr>
      <vt:lpstr>A. Spinal shock In the immediate period following transection there is:</vt:lpstr>
      <vt:lpstr>B/ Stage of return of reflex activity</vt:lpstr>
      <vt:lpstr>Cont…</vt:lpstr>
      <vt:lpstr>C/ Stage of  extensor paraplegia</vt:lpstr>
      <vt:lpstr>Hemisection of the Spinal Cord ( Brown-Sequard syndrome)</vt:lpstr>
      <vt:lpstr>Thank you!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Lelo HM</dc:creator>
  <cp:lastModifiedBy>Laila .</cp:lastModifiedBy>
  <cp:revision>855</cp:revision>
  <dcterms:created xsi:type="dcterms:W3CDTF">2016-09-07T16:15:34Z</dcterms:created>
  <dcterms:modified xsi:type="dcterms:W3CDTF">2017-10-27T11:44:35Z</dcterms:modified>
</cp:coreProperties>
</file>