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3"/>
  </p:notesMasterIdLst>
  <p:sldIdLst>
    <p:sldId id="490" r:id="rId2"/>
    <p:sldId id="454" r:id="rId3"/>
    <p:sldId id="500" r:id="rId4"/>
    <p:sldId id="463" r:id="rId5"/>
    <p:sldId id="471" r:id="rId6"/>
    <p:sldId id="472" r:id="rId7"/>
    <p:sldId id="502" r:id="rId8"/>
    <p:sldId id="466" r:id="rId9"/>
    <p:sldId id="467" r:id="rId10"/>
    <p:sldId id="468" r:id="rId11"/>
    <p:sldId id="469" r:id="rId12"/>
    <p:sldId id="474" r:id="rId13"/>
    <p:sldId id="470" r:id="rId14"/>
    <p:sldId id="473" r:id="rId15"/>
    <p:sldId id="464" r:id="rId16"/>
    <p:sldId id="475" r:id="rId17"/>
    <p:sldId id="476" r:id="rId18"/>
    <p:sldId id="477" r:id="rId19"/>
    <p:sldId id="479" r:id="rId20"/>
    <p:sldId id="501" r:id="rId21"/>
    <p:sldId id="505" r:id="rId22"/>
    <p:sldId id="485" r:id="rId23"/>
    <p:sldId id="486" r:id="rId24"/>
    <p:sldId id="504" r:id="rId25"/>
    <p:sldId id="503" r:id="rId26"/>
    <p:sldId id="488" r:id="rId27"/>
    <p:sldId id="481" r:id="rId28"/>
    <p:sldId id="499" r:id="rId29"/>
    <p:sldId id="482" r:id="rId30"/>
    <p:sldId id="483" r:id="rId31"/>
    <p:sldId id="489" r:id="rId32"/>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32C3"/>
    <a:srgbClr val="DCDFE8"/>
    <a:srgbClr val="E4CBE7"/>
    <a:srgbClr val="A954AB"/>
    <a:srgbClr val="D8B3DC"/>
    <a:srgbClr val="CCFFFF"/>
    <a:srgbClr val="933B95"/>
    <a:srgbClr val="993300"/>
    <a:srgbClr val="990000"/>
    <a:srgbClr val="D6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20" autoAdjust="0"/>
    <p:restoredTop sz="95231"/>
  </p:normalViewPr>
  <p:slideViewPr>
    <p:cSldViewPr>
      <p:cViewPr varScale="1">
        <p:scale>
          <a:sx n="69" d="100"/>
          <a:sy n="69" d="100"/>
        </p:scale>
        <p:origin x="812"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10/27/2017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130602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09808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10/27/2017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10/27/2017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10/27/2017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hyperlink" Target="https://docs.google.com/forms/d/1u1JBrQF2OHrdd-GO9svz5ydywmjOUc5AXtFmphInV9c/prefi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hyperlink" Target="https://twitter.com/Physiology436"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s://drive.google.com/open?id=0B-7mWPKMvk76Z2traHhac3F1dF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809647"/>
            <a:ext cx="2523968"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chemeClr val="accent2">
                    <a:lumMod val="75000"/>
                  </a:schemeClr>
                </a:solidFill>
              </a:rPr>
              <a:t>T</a:t>
            </a:r>
            <a:r>
              <a:rPr lang="en-US" sz="1200" b="1" dirty="0" smtClean="0">
                <a:solidFill>
                  <a:schemeClr val="bg2">
                    <a:lumMod val="75000"/>
                  </a:schemeClr>
                </a:solidFill>
              </a:rPr>
              <a:t>e</a:t>
            </a:r>
            <a:r>
              <a:rPr lang="en-US" sz="1200" b="1" dirty="0" smtClean="0"/>
              <a:t>xt.</a:t>
            </a:r>
            <a:endParaRPr lang="en-US" sz="1200" b="1" dirty="0" smtClean="0">
              <a:solidFill>
                <a:schemeClr val="accent2">
                  <a:lumMod val="75000"/>
                </a:schemeClr>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Extra 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3029372" y="1028223"/>
            <a:ext cx="6358679" cy="4785775"/>
          </a:xfrm>
          <a:prstGeom prst="rect">
            <a:avLst/>
          </a:prstGeom>
          <a:ln>
            <a:noFill/>
          </a:ln>
        </p:spPr>
      </p:pic>
      <p:sp>
        <p:nvSpPr>
          <p:cNvPr id="20" name="Flowchart: Process 19"/>
          <p:cNvSpPr/>
          <p:nvPr/>
        </p:nvSpPr>
        <p:spPr>
          <a:xfrm>
            <a:off x="9243641" y="5103238"/>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 23</a:t>
            </a:r>
            <a:endParaRPr lang="en-US" sz="1200" b="1" dirty="0">
              <a:solidFill>
                <a:schemeClr val="bg1">
                  <a:lumMod val="50000"/>
                </a:schemeClr>
              </a:solidFill>
            </a:endParaRPr>
          </a:p>
        </p:txBody>
      </p:sp>
      <p:sp>
        <p:nvSpPr>
          <p:cNvPr id="21" name="مربع نص 1"/>
          <p:cNvSpPr txBox="1"/>
          <p:nvPr/>
        </p:nvSpPr>
        <p:spPr>
          <a:xfrm>
            <a:off x="9243641" y="5702199"/>
            <a:ext cx="2298307" cy="307777"/>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rtl="1"/>
            <a:r>
              <a:rPr lang="ar-SA" sz="1400" b="1" dirty="0" smtClean="0">
                <a:solidFill>
                  <a:schemeClr val="bg2">
                    <a:lumMod val="75000"/>
                  </a:schemeClr>
                </a:solidFill>
                <a:latin typeface="Calibri" panose="020F0502020204030204" pitchFamily="34" charset="0"/>
                <a:cs typeface="Calibri" panose="020F0502020204030204" pitchFamily="34" charset="0"/>
              </a:rPr>
              <a:t>« إنًّ معي ربي سيهدين »</a:t>
            </a:r>
            <a:endParaRPr lang="en-US" sz="1400" b="1" dirty="0">
              <a:solidFill>
                <a:schemeClr val="bg2">
                  <a:lumMod val="7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2030348"/>
            <a:ext cx="1660275" cy="1398652"/>
          </a:xfrm>
          <a:prstGeom prst="rect">
            <a:avLst/>
          </a:prstGeom>
        </p:spPr>
      </p:pic>
    </p:spTree>
    <p:extLst>
      <p:ext uri="{BB962C8B-B14F-4D97-AF65-F5344CB8AC3E}">
        <p14:creationId xmlns:p14="http://schemas.microsoft.com/office/powerpoint/2010/main" val="3125066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11173584" cy="990600"/>
          </a:xfrm>
        </p:spPr>
        <p:txBody>
          <a:bodyPr>
            <a:normAutofit fontScale="90000"/>
          </a:bodyPr>
          <a:lstStyle/>
          <a:p>
            <a:r>
              <a:rPr lang="en-US" altLang="en-US" dirty="0" smtClean="0">
                <a:ea typeface="MS PGothic" charset="-128"/>
              </a:rPr>
              <a:t>Leading causes of death age </a:t>
            </a:r>
            <a:r>
              <a:rPr lang="en-US" altLang="en-US" dirty="0" smtClean="0">
                <a:solidFill>
                  <a:schemeClr val="accent4">
                    <a:lumMod val="75000"/>
                  </a:schemeClr>
                </a:solidFill>
                <a:ea typeface="MS PGothic" charset="-128"/>
              </a:rPr>
              <a:t>65+</a:t>
            </a:r>
            <a:r>
              <a:rPr lang="en-US" altLang="en-US" dirty="0" smtClean="0">
                <a:ea typeface="MS PGothic" charset="-128"/>
              </a:rPr>
              <a:t/>
            </a:r>
            <a:br>
              <a:rPr lang="en-US" altLang="en-US" dirty="0" smtClean="0">
                <a:ea typeface="MS PGothic" charset="-128"/>
              </a:rPr>
            </a:br>
            <a:r>
              <a:rPr lang="en-US" altLang="en-US" dirty="0" smtClean="0">
                <a:ea typeface="MS PGothic" charset="-128"/>
              </a:rPr>
              <a:t>“medical diagnoses”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p:txBody>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3283120"/>
              </p:ext>
            </p:extLst>
          </p:nvPr>
        </p:nvGraphicFramePr>
        <p:xfrm>
          <a:off x="609459" y="1321168"/>
          <a:ext cx="10969944" cy="2560320"/>
        </p:xfrm>
        <a:graphic>
          <a:graphicData uri="http://schemas.openxmlformats.org/drawingml/2006/table">
            <a:tbl>
              <a:tblPr firstRow="1" bandRow="1">
                <a:tableStyleId>{5DA37D80-6434-44D0-A028-1B22A696006F}</a:tableStyleId>
              </a:tblPr>
              <a:tblGrid>
                <a:gridCol w="5484972">
                  <a:extLst>
                    <a:ext uri="{9D8B030D-6E8A-4147-A177-3AD203B41FA5}">
                      <a16:colId xmlns:a16="http://schemas.microsoft.com/office/drawing/2014/main" val="20000"/>
                    </a:ext>
                  </a:extLst>
                </a:gridCol>
                <a:gridCol w="5484972">
                  <a:extLst>
                    <a:ext uri="{9D8B030D-6E8A-4147-A177-3AD203B41FA5}">
                      <a16:colId xmlns:a16="http://schemas.microsoft.com/office/drawing/2014/main" val="20001"/>
                    </a:ext>
                  </a:extLst>
                </a:gridCol>
              </a:tblGrid>
              <a:tr h="312405">
                <a:tc>
                  <a:txBody>
                    <a:bodyPr/>
                    <a:lstStyle/>
                    <a:p>
                      <a:pPr algn="ctr"/>
                      <a:r>
                        <a:rPr lang="en-US" dirty="0">
                          <a:solidFill>
                            <a:srgbClr val="FF0000"/>
                          </a:solidFill>
                        </a:rPr>
                        <a:t>Heart disease </a:t>
                      </a:r>
                      <a:endParaRPr lang="en-US" b="0" dirty="0">
                        <a:solidFill>
                          <a:srgbClr val="FF0000"/>
                        </a:solidFill>
                      </a:endParaRPr>
                    </a:p>
                  </a:txBody>
                  <a:tcPr>
                    <a:solidFill>
                      <a:schemeClr val="bg1"/>
                    </a:solidFill>
                  </a:tcPr>
                </a:tc>
                <a:tc>
                  <a:txBody>
                    <a:bodyPr/>
                    <a:lstStyle/>
                    <a:p>
                      <a:pPr algn="ctr"/>
                      <a:r>
                        <a:rPr lang="en-US" dirty="0">
                          <a:solidFill>
                            <a:schemeClr val="accent4">
                              <a:lumMod val="75000"/>
                            </a:schemeClr>
                          </a:solidFill>
                        </a:rPr>
                        <a:t>32%</a:t>
                      </a:r>
                      <a:endParaRPr lang="en-US" b="0" dirty="0">
                        <a:solidFill>
                          <a:schemeClr val="accent4">
                            <a:lumMod val="75000"/>
                          </a:schemeClr>
                        </a:solidFill>
                      </a:endParaRPr>
                    </a:p>
                  </a:txBody>
                  <a:tcPr>
                    <a:solidFill>
                      <a:schemeClr val="bg1"/>
                    </a:solidFill>
                  </a:tcPr>
                </a:tc>
                <a:extLst>
                  <a:ext uri="{0D108BD9-81ED-4DB2-BD59-A6C34878D82A}">
                    <a16:rowId xmlns:a16="http://schemas.microsoft.com/office/drawing/2014/main" val="10000"/>
                  </a:ext>
                </a:extLst>
              </a:tr>
              <a:tr h="312405">
                <a:tc>
                  <a:txBody>
                    <a:bodyPr/>
                    <a:lstStyle/>
                    <a:p>
                      <a:pPr algn="ctr"/>
                      <a:r>
                        <a:rPr lang="en-US" dirty="0">
                          <a:solidFill>
                            <a:schemeClr val="accent2">
                              <a:lumMod val="75000"/>
                            </a:schemeClr>
                          </a:solidFill>
                        </a:rPr>
                        <a:t>Cancer </a:t>
                      </a:r>
                    </a:p>
                  </a:txBody>
                  <a:tcPr>
                    <a:solidFill>
                      <a:schemeClr val="bg1"/>
                    </a:solidFill>
                  </a:tcPr>
                </a:tc>
                <a:tc>
                  <a:txBody>
                    <a:bodyPr/>
                    <a:lstStyle/>
                    <a:p>
                      <a:pPr algn="ctr"/>
                      <a:r>
                        <a:rPr lang="en-US" dirty="0">
                          <a:solidFill>
                            <a:schemeClr val="accent4">
                              <a:lumMod val="75000"/>
                            </a:schemeClr>
                          </a:solidFill>
                        </a:rPr>
                        <a:t>22%</a:t>
                      </a:r>
                    </a:p>
                  </a:txBody>
                  <a:tcPr>
                    <a:solidFill>
                      <a:schemeClr val="bg1"/>
                    </a:solidFill>
                  </a:tcPr>
                </a:tc>
                <a:extLst>
                  <a:ext uri="{0D108BD9-81ED-4DB2-BD59-A6C34878D82A}">
                    <a16:rowId xmlns:a16="http://schemas.microsoft.com/office/drawing/2014/main" val="10001"/>
                  </a:ext>
                </a:extLst>
              </a:tr>
              <a:tr h="312405">
                <a:tc>
                  <a:txBody>
                    <a:bodyPr/>
                    <a:lstStyle/>
                    <a:p>
                      <a:pPr algn="ctr"/>
                      <a:r>
                        <a:rPr lang="en-US" dirty="0">
                          <a:solidFill>
                            <a:schemeClr val="accent2">
                              <a:lumMod val="75000"/>
                            </a:schemeClr>
                          </a:solidFill>
                        </a:rPr>
                        <a:t>Stroke </a:t>
                      </a:r>
                    </a:p>
                  </a:txBody>
                  <a:tcPr>
                    <a:solidFill>
                      <a:schemeClr val="bg1"/>
                    </a:solidFill>
                  </a:tcPr>
                </a:tc>
                <a:tc>
                  <a:txBody>
                    <a:bodyPr/>
                    <a:lstStyle/>
                    <a:p>
                      <a:pPr algn="ctr"/>
                      <a:r>
                        <a:rPr lang="en-US" dirty="0">
                          <a:solidFill>
                            <a:schemeClr val="accent4">
                              <a:lumMod val="75000"/>
                            </a:schemeClr>
                          </a:solidFill>
                        </a:rPr>
                        <a:t>8%</a:t>
                      </a:r>
                    </a:p>
                  </a:txBody>
                  <a:tcPr>
                    <a:solidFill>
                      <a:schemeClr val="bg1"/>
                    </a:solidFill>
                  </a:tcPr>
                </a:tc>
                <a:extLst>
                  <a:ext uri="{0D108BD9-81ED-4DB2-BD59-A6C34878D82A}">
                    <a16:rowId xmlns:a16="http://schemas.microsoft.com/office/drawing/2014/main" val="10002"/>
                  </a:ext>
                </a:extLst>
              </a:tr>
              <a:tr h="312405">
                <a:tc>
                  <a:txBody>
                    <a:bodyPr/>
                    <a:lstStyle/>
                    <a:p>
                      <a:pPr algn="ctr"/>
                      <a:r>
                        <a:rPr lang="en-US" dirty="0">
                          <a:solidFill>
                            <a:schemeClr val="accent2">
                              <a:lumMod val="75000"/>
                            </a:schemeClr>
                          </a:solidFill>
                        </a:rPr>
                        <a:t>Chronic respiratory</a:t>
                      </a:r>
                    </a:p>
                  </a:txBody>
                  <a:tcPr>
                    <a:solidFill>
                      <a:schemeClr val="bg1"/>
                    </a:solidFill>
                  </a:tcPr>
                </a:tc>
                <a:tc>
                  <a:txBody>
                    <a:bodyPr/>
                    <a:lstStyle/>
                    <a:p>
                      <a:pPr algn="ctr"/>
                      <a:r>
                        <a:rPr lang="en-US" dirty="0">
                          <a:solidFill>
                            <a:schemeClr val="accent4">
                              <a:lumMod val="75000"/>
                            </a:schemeClr>
                          </a:solidFill>
                        </a:rPr>
                        <a:t>6%</a:t>
                      </a:r>
                    </a:p>
                  </a:txBody>
                  <a:tcPr>
                    <a:solidFill>
                      <a:schemeClr val="bg1"/>
                    </a:solidFill>
                  </a:tcPr>
                </a:tc>
                <a:extLst>
                  <a:ext uri="{0D108BD9-81ED-4DB2-BD59-A6C34878D82A}">
                    <a16:rowId xmlns:a16="http://schemas.microsoft.com/office/drawing/2014/main" val="10003"/>
                  </a:ext>
                </a:extLst>
              </a:tr>
              <a:tr h="312405">
                <a:tc>
                  <a:txBody>
                    <a:bodyPr/>
                    <a:lstStyle/>
                    <a:p>
                      <a:pPr algn="ctr"/>
                      <a:r>
                        <a:rPr lang="en-US" dirty="0">
                          <a:solidFill>
                            <a:schemeClr val="accent2">
                              <a:lumMod val="75000"/>
                            </a:schemeClr>
                          </a:solidFill>
                        </a:rPr>
                        <a:t>Flu/pneumonia</a:t>
                      </a:r>
                    </a:p>
                  </a:txBody>
                  <a:tcPr>
                    <a:solidFill>
                      <a:schemeClr val="bg1"/>
                    </a:solidFill>
                  </a:tcPr>
                </a:tc>
                <a:tc>
                  <a:txBody>
                    <a:bodyPr/>
                    <a:lstStyle/>
                    <a:p>
                      <a:pPr algn="ctr"/>
                      <a:r>
                        <a:rPr lang="en-US" dirty="0">
                          <a:solidFill>
                            <a:schemeClr val="accent4">
                              <a:lumMod val="75000"/>
                            </a:schemeClr>
                          </a:solidFill>
                        </a:rPr>
                        <a:t>3%</a:t>
                      </a:r>
                    </a:p>
                  </a:txBody>
                  <a:tcPr>
                    <a:solidFill>
                      <a:schemeClr val="bg1"/>
                    </a:solidFill>
                  </a:tcPr>
                </a:tc>
                <a:extLst>
                  <a:ext uri="{0D108BD9-81ED-4DB2-BD59-A6C34878D82A}">
                    <a16:rowId xmlns:a16="http://schemas.microsoft.com/office/drawing/2014/main" val="10004"/>
                  </a:ext>
                </a:extLst>
              </a:tr>
              <a:tr h="312405">
                <a:tc>
                  <a:txBody>
                    <a:bodyPr/>
                    <a:lstStyle/>
                    <a:p>
                      <a:pPr algn="ctr"/>
                      <a:r>
                        <a:rPr lang="en-US" dirty="0">
                          <a:solidFill>
                            <a:schemeClr val="accent2">
                              <a:lumMod val="75000"/>
                            </a:schemeClr>
                          </a:solidFill>
                        </a:rPr>
                        <a:t>Diabetes </a:t>
                      </a:r>
                    </a:p>
                  </a:txBody>
                  <a:tcPr>
                    <a:solidFill>
                      <a:schemeClr val="bg1"/>
                    </a:solidFill>
                  </a:tcPr>
                </a:tc>
                <a:tc>
                  <a:txBody>
                    <a:bodyPr/>
                    <a:lstStyle/>
                    <a:p>
                      <a:pPr algn="ctr"/>
                      <a:r>
                        <a:rPr lang="en-US" dirty="0">
                          <a:solidFill>
                            <a:schemeClr val="accent4">
                              <a:lumMod val="75000"/>
                            </a:schemeClr>
                          </a:solidFill>
                        </a:rPr>
                        <a:t>3%</a:t>
                      </a:r>
                    </a:p>
                  </a:txBody>
                  <a:tcPr>
                    <a:solidFill>
                      <a:schemeClr val="bg1"/>
                    </a:solidFill>
                  </a:tcPr>
                </a:tc>
                <a:extLst>
                  <a:ext uri="{0D108BD9-81ED-4DB2-BD59-A6C34878D82A}">
                    <a16:rowId xmlns:a16="http://schemas.microsoft.com/office/drawing/2014/main" val="10005"/>
                  </a:ext>
                </a:extLst>
              </a:tr>
              <a:tr h="312405">
                <a:tc>
                  <a:txBody>
                    <a:bodyPr/>
                    <a:lstStyle/>
                    <a:p>
                      <a:pPr algn="ctr"/>
                      <a:r>
                        <a:rPr lang="en-US" dirty="0">
                          <a:solidFill>
                            <a:schemeClr val="accent2">
                              <a:lumMod val="75000"/>
                            </a:schemeClr>
                          </a:solidFill>
                        </a:rPr>
                        <a:t>Alzheimer's disease</a:t>
                      </a:r>
                    </a:p>
                  </a:txBody>
                  <a:tcPr>
                    <a:solidFill>
                      <a:schemeClr val="bg1"/>
                    </a:solidFill>
                  </a:tcPr>
                </a:tc>
                <a:tc>
                  <a:txBody>
                    <a:bodyPr/>
                    <a:lstStyle/>
                    <a:p>
                      <a:pPr algn="ctr"/>
                      <a:r>
                        <a:rPr lang="en-US" dirty="0">
                          <a:solidFill>
                            <a:schemeClr val="accent4">
                              <a:lumMod val="75000"/>
                            </a:schemeClr>
                          </a:solidFill>
                        </a:rPr>
                        <a:t>3%</a:t>
                      </a:r>
                    </a:p>
                  </a:txBody>
                  <a:tcPr>
                    <a:solidFill>
                      <a:schemeClr val="bg1"/>
                    </a:solidFill>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084" y="3983456"/>
            <a:ext cx="5939291" cy="2249705"/>
          </a:xfrm>
          <a:prstGeom prst="rect">
            <a:avLst/>
          </a:prstGeom>
        </p:spPr>
      </p:pic>
    </p:spTree>
    <p:extLst>
      <p:ext uri="{BB962C8B-B14F-4D97-AF65-F5344CB8AC3E}">
        <p14:creationId xmlns:p14="http://schemas.microsoft.com/office/powerpoint/2010/main" val="201405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Aging characterization and changes</a:t>
            </a:r>
            <a:endParaRPr lang="en-US" sz="3200" dirty="0"/>
          </a:p>
        </p:txBody>
      </p:sp>
      <p:sp>
        <p:nvSpPr>
          <p:cNvPr id="3" name="Slide Number Placeholder 2"/>
          <p:cNvSpPr>
            <a:spLocks noGrp="1"/>
          </p:cNvSpPr>
          <p:nvPr>
            <p:ph type="sldNum" sz="quarter" idx="12"/>
          </p:nvPr>
        </p:nvSpPr>
        <p:spPr>
          <a:xfrm>
            <a:off x="816669" y="6356350"/>
            <a:ext cx="7798023" cy="501650"/>
          </a:xfrm>
        </p:spPr>
        <p:txBody>
          <a:bodyPr/>
          <a:lstStyle/>
          <a:p>
            <a:fld id="{4929A69E-7D8F-4515-9605-0315ABD4F316}" type="slidenum">
              <a:rPr lang="en-US" smtClean="0"/>
              <a:pPr/>
              <a:t>11</a:t>
            </a:fld>
            <a:r>
              <a:rPr lang="en-US" dirty="0" smtClean="0"/>
              <a:t>     </a:t>
            </a:r>
            <a:r>
              <a:rPr lang="en-US" baseline="30000" dirty="0" smtClean="0"/>
              <a:t>2</a:t>
            </a:r>
            <a:r>
              <a:rPr lang="en-US" dirty="0" smtClean="0"/>
              <a:t> </a:t>
            </a:r>
            <a:r>
              <a:rPr lang="en-GB" altLang="en-US" dirty="0" smtClean="0">
                <a:ea typeface="MS PGothic" charset="-128"/>
              </a:rPr>
              <a:t>gradual reduction in height and weight loss due to loss of muscle &amp; bone mass.</a:t>
            </a:r>
          </a:p>
          <a:p>
            <a:endParaRPr lang="en-US" dirty="0"/>
          </a:p>
        </p:txBody>
      </p:sp>
      <p:grpSp>
        <p:nvGrpSpPr>
          <p:cNvPr id="8" name="Group 7"/>
          <p:cNvGrpSpPr/>
          <p:nvPr/>
        </p:nvGrpSpPr>
        <p:grpSpPr>
          <a:xfrm>
            <a:off x="6241361" y="1340255"/>
            <a:ext cx="5204240" cy="4545729"/>
            <a:chOff x="6241361" y="1340255"/>
            <a:chExt cx="5204240" cy="4545729"/>
          </a:xfrm>
        </p:grpSpPr>
        <p:sp>
          <p:nvSpPr>
            <p:cNvPr id="11" name="Freeform 10"/>
            <p:cNvSpPr/>
            <p:nvPr/>
          </p:nvSpPr>
          <p:spPr>
            <a:xfrm>
              <a:off x="8779923" y="2020754"/>
              <a:ext cx="1902915" cy="286585"/>
            </a:xfrm>
            <a:custGeom>
              <a:avLst/>
              <a:gdLst/>
              <a:ahLst/>
              <a:cxnLst/>
              <a:rect l="0" t="0" r="0" b="0"/>
              <a:pathLst>
                <a:path>
                  <a:moveTo>
                    <a:pt x="0" y="0"/>
                  </a:moveTo>
                  <a:lnTo>
                    <a:pt x="0" y="143680"/>
                  </a:lnTo>
                  <a:lnTo>
                    <a:pt x="1902915" y="143680"/>
                  </a:lnTo>
                  <a:lnTo>
                    <a:pt x="1902915" y="286585"/>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2" name="Freeform 11"/>
            <p:cNvSpPr/>
            <p:nvPr/>
          </p:nvSpPr>
          <p:spPr>
            <a:xfrm>
              <a:off x="8024267" y="2987061"/>
              <a:ext cx="204149" cy="2558673"/>
            </a:xfrm>
            <a:custGeom>
              <a:avLst/>
              <a:gdLst/>
              <a:ahLst/>
              <a:cxnLst/>
              <a:rect l="0" t="0" r="0" b="0"/>
              <a:pathLst>
                <a:path>
                  <a:moveTo>
                    <a:pt x="0" y="0"/>
                  </a:moveTo>
                  <a:lnTo>
                    <a:pt x="0" y="2558673"/>
                  </a:lnTo>
                  <a:lnTo>
                    <a:pt x="204149" y="2558673"/>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3" name="Freeform 12"/>
            <p:cNvSpPr/>
            <p:nvPr/>
          </p:nvSpPr>
          <p:spPr>
            <a:xfrm>
              <a:off x="8024267" y="2987061"/>
              <a:ext cx="204149" cy="1592366"/>
            </a:xfrm>
            <a:custGeom>
              <a:avLst/>
              <a:gdLst/>
              <a:ahLst/>
              <a:cxnLst/>
              <a:rect l="0" t="0" r="0" b="0"/>
              <a:pathLst>
                <a:path>
                  <a:moveTo>
                    <a:pt x="0" y="0"/>
                  </a:moveTo>
                  <a:lnTo>
                    <a:pt x="0" y="1592366"/>
                  </a:lnTo>
                  <a:lnTo>
                    <a:pt x="204149" y="1592366"/>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4" name="Freeform 13"/>
            <p:cNvSpPr/>
            <p:nvPr/>
          </p:nvSpPr>
          <p:spPr>
            <a:xfrm>
              <a:off x="8024267" y="2987061"/>
              <a:ext cx="204149" cy="626058"/>
            </a:xfrm>
            <a:custGeom>
              <a:avLst/>
              <a:gdLst/>
              <a:ahLst/>
              <a:cxnLst/>
              <a:rect l="0" t="0" r="0" b="0"/>
              <a:pathLst>
                <a:path>
                  <a:moveTo>
                    <a:pt x="0" y="0"/>
                  </a:moveTo>
                  <a:lnTo>
                    <a:pt x="0" y="626058"/>
                  </a:lnTo>
                  <a:lnTo>
                    <a:pt x="204149" y="626058"/>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5" name="Freeform 14"/>
            <p:cNvSpPr/>
            <p:nvPr/>
          </p:nvSpPr>
          <p:spPr>
            <a:xfrm>
              <a:off x="8568666" y="2020754"/>
              <a:ext cx="211257" cy="285809"/>
            </a:xfrm>
            <a:custGeom>
              <a:avLst/>
              <a:gdLst/>
              <a:ahLst/>
              <a:cxnLst/>
              <a:rect l="0" t="0" r="0" b="0"/>
              <a:pathLst>
                <a:path>
                  <a:moveTo>
                    <a:pt x="211257" y="0"/>
                  </a:moveTo>
                  <a:lnTo>
                    <a:pt x="211257" y="142904"/>
                  </a:lnTo>
                  <a:lnTo>
                    <a:pt x="0" y="142904"/>
                  </a:lnTo>
                  <a:lnTo>
                    <a:pt x="0" y="285809"/>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6" name="Freeform 15"/>
            <p:cNvSpPr/>
            <p:nvPr/>
          </p:nvSpPr>
          <p:spPr>
            <a:xfrm>
              <a:off x="6377461" y="2987061"/>
              <a:ext cx="204149" cy="637569"/>
            </a:xfrm>
            <a:custGeom>
              <a:avLst/>
              <a:gdLst/>
              <a:ahLst/>
              <a:cxnLst/>
              <a:rect l="0" t="0" r="0" b="0"/>
              <a:pathLst>
                <a:path>
                  <a:moveTo>
                    <a:pt x="0" y="0"/>
                  </a:moveTo>
                  <a:lnTo>
                    <a:pt x="0" y="637569"/>
                  </a:lnTo>
                  <a:lnTo>
                    <a:pt x="204149" y="637569"/>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7" name="Freeform 16"/>
            <p:cNvSpPr/>
            <p:nvPr/>
          </p:nvSpPr>
          <p:spPr>
            <a:xfrm>
              <a:off x="6921860" y="2020754"/>
              <a:ext cx="1858063" cy="285809"/>
            </a:xfrm>
            <a:custGeom>
              <a:avLst/>
              <a:gdLst/>
              <a:ahLst/>
              <a:cxnLst/>
              <a:rect l="0" t="0" r="0" b="0"/>
              <a:pathLst>
                <a:path>
                  <a:moveTo>
                    <a:pt x="1858063" y="0"/>
                  </a:moveTo>
                  <a:lnTo>
                    <a:pt x="1858063" y="142904"/>
                  </a:lnTo>
                  <a:lnTo>
                    <a:pt x="0" y="142904"/>
                  </a:lnTo>
                  <a:lnTo>
                    <a:pt x="0" y="285809"/>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8" name="Freeform 17"/>
            <p:cNvSpPr/>
            <p:nvPr/>
          </p:nvSpPr>
          <p:spPr>
            <a:xfrm>
              <a:off x="7209244" y="1340255"/>
              <a:ext cx="3141357" cy="680498"/>
            </a:xfrm>
            <a:custGeom>
              <a:avLst/>
              <a:gdLst>
                <a:gd name="connsiteX0" fmla="*/ 0 w 3141357"/>
                <a:gd name="connsiteY0" fmla="*/ 0 h 680498"/>
                <a:gd name="connsiteX1" fmla="*/ 3141357 w 3141357"/>
                <a:gd name="connsiteY1" fmla="*/ 0 h 680498"/>
                <a:gd name="connsiteX2" fmla="*/ 3141357 w 3141357"/>
                <a:gd name="connsiteY2" fmla="*/ 680498 h 680498"/>
                <a:gd name="connsiteX3" fmla="*/ 0 w 3141357"/>
                <a:gd name="connsiteY3" fmla="*/ 680498 h 680498"/>
                <a:gd name="connsiteX4" fmla="*/ 0 w 3141357"/>
                <a:gd name="connsiteY4" fmla="*/ 0 h 68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357" h="680498">
                  <a:moveTo>
                    <a:pt x="0" y="0"/>
                  </a:moveTo>
                  <a:lnTo>
                    <a:pt x="3141357" y="0"/>
                  </a:lnTo>
                  <a:lnTo>
                    <a:pt x="3141357" y="680498"/>
                  </a:lnTo>
                  <a:lnTo>
                    <a:pt x="0" y="680498"/>
                  </a:lnTo>
                  <a:lnTo>
                    <a:pt x="0" y="0"/>
                  </a:lnTo>
                  <a:close/>
                </a:path>
              </a:pathLst>
            </a:custGeom>
            <a:solidFill>
              <a:schemeClr val="accent2">
                <a:lumMod val="40000"/>
                <a:lumOff val="60000"/>
              </a:schemeClr>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solidFill>
                    <a:schemeClr val="bg1"/>
                  </a:solidFill>
                  <a:ea typeface="+mj-ea"/>
                  <a:cs typeface="+mj-cs"/>
                </a:rPr>
                <a:t>Related</a:t>
              </a:r>
              <a:r>
                <a:rPr lang="en-US" sz="1800" kern="1200" baseline="0" smtClean="0">
                  <a:solidFill>
                    <a:schemeClr val="bg1"/>
                  </a:solidFill>
                  <a:ea typeface="+mj-ea"/>
                  <a:cs typeface="+mj-cs"/>
                </a:rPr>
                <a:t> aging changes</a:t>
              </a:r>
              <a:endParaRPr lang="en-US" sz="1800" kern="1200" dirty="0">
                <a:solidFill>
                  <a:schemeClr val="bg1"/>
                </a:solidFill>
                <a:ea typeface="+mj-ea"/>
                <a:cs typeface="+mj-cs"/>
              </a:endParaRPr>
            </a:p>
          </p:txBody>
        </p:sp>
        <p:sp>
          <p:nvSpPr>
            <p:cNvPr id="19" name="Freeform 18"/>
            <p:cNvSpPr/>
            <p:nvPr/>
          </p:nvSpPr>
          <p:spPr>
            <a:xfrm>
              <a:off x="6241361" y="2306563"/>
              <a:ext cx="1360996" cy="680498"/>
            </a:xfrm>
            <a:custGeom>
              <a:avLst/>
              <a:gdLst>
                <a:gd name="connsiteX0" fmla="*/ 0 w 1360996"/>
                <a:gd name="connsiteY0" fmla="*/ 0 h 680498"/>
                <a:gd name="connsiteX1" fmla="*/ 1360996 w 1360996"/>
                <a:gd name="connsiteY1" fmla="*/ 0 h 680498"/>
                <a:gd name="connsiteX2" fmla="*/ 1360996 w 1360996"/>
                <a:gd name="connsiteY2" fmla="*/ 680498 h 680498"/>
                <a:gd name="connsiteX3" fmla="*/ 0 w 1360996"/>
                <a:gd name="connsiteY3" fmla="*/ 680498 h 680498"/>
                <a:gd name="connsiteX4" fmla="*/ 0 w 1360996"/>
                <a:gd name="connsiteY4" fmla="*/ 0 h 68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996" h="680498">
                  <a:moveTo>
                    <a:pt x="0" y="0"/>
                  </a:moveTo>
                  <a:lnTo>
                    <a:pt x="1360996" y="0"/>
                  </a:lnTo>
                  <a:lnTo>
                    <a:pt x="1360996" y="680498"/>
                  </a:lnTo>
                  <a:lnTo>
                    <a:pt x="0" y="6804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600" kern="1200" smtClean="0">
                  <a:solidFill>
                    <a:schemeClr val="accent2">
                      <a:lumMod val="75000"/>
                    </a:schemeClr>
                  </a:solidFill>
                  <a:latin typeface="+mn-lt"/>
                  <a:ea typeface="+mn-ea"/>
                  <a:cs typeface="+mn-cs"/>
                </a:rPr>
                <a:t>Increased</a:t>
              </a:r>
              <a:r>
                <a:rPr lang="en-US" sz="1600" kern="1200" baseline="0" smtClean="0">
                  <a:solidFill>
                    <a:schemeClr val="accent2">
                      <a:lumMod val="75000"/>
                    </a:schemeClr>
                  </a:solidFill>
                  <a:latin typeface="+mn-lt"/>
                  <a:ea typeface="+mn-ea"/>
                  <a:cs typeface="+mn-cs"/>
                </a:rPr>
                <a:t> </a:t>
              </a:r>
              <a:endParaRPr lang="en-US" sz="1600" kern="1200" dirty="0">
                <a:solidFill>
                  <a:schemeClr val="accent2">
                    <a:lumMod val="75000"/>
                  </a:schemeClr>
                </a:solidFill>
                <a:latin typeface="+mn-lt"/>
                <a:ea typeface="+mn-ea"/>
                <a:cs typeface="+mn-cs"/>
              </a:endParaRPr>
            </a:p>
          </p:txBody>
        </p:sp>
        <p:sp>
          <p:nvSpPr>
            <p:cNvPr id="20" name="Freeform 19"/>
            <p:cNvSpPr/>
            <p:nvPr/>
          </p:nvSpPr>
          <p:spPr>
            <a:xfrm>
              <a:off x="6581611" y="3272871"/>
              <a:ext cx="1360996" cy="703519"/>
            </a:xfrm>
            <a:custGeom>
              <a:avLst/>
              <a:gdLst>
                <a:gd name="connsiteX0" fmla="*/ 0 w 1360996"/>
                <a:gd name="connsiteY0" fmla="*/ 0 h 703519"/>
                <a:gd name="connsiteX1" fmla="*/ 1360996 w 1360996"/>
                <a:gd name="connsiteY1" fmla="*/ 0 h 703519"/>
                <a:gd name="connsiteX2" fmla="*/ 1360996 w 1360996"/>
                <a:gd name="connsiteY2" fmla="*/ 703519 h 703519"/>
                <a:gd name="connsiteX3" fmla="*/ 0 w 1360996"/>
                <a:gd name="connsiteY3" fmla="*/ 703519 h 703519"/>
                <a:gd name="connsiteX4" fmla="*/ 0 w 1360996"/>
                <a:gd name="connsiteY4" fmla="*/ 0 h 70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996" h="703519">
                  <a:moveTo>
                    <a:pt x="0" y="0"/>
                  </a:moveTo>
                  <a:lnTo>
                    <a:pt x="1360996" y="0"/>
                  </a:lnTo>
                  <a:lnTo>
                    <a:pt x="1360996" y="703519"/>
                  </a:lnTo>
                  <a:lnTo>
                    <a:pt x="0" y="70351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400" kern="1200" smtClean="0"/>
                <a:t>Body</a:t>
              </a:r>
              <a:r>
                <a:rPr lang="en-US" sz="1400" kern="1200" baseline="0" smtClean="0"/>
                <a:t> fat </a:t>
              </a:r>
              <a:endParaRPr lang="en-US" sz="1400" kern="1200" dirty="0"/>
            </a:p>
          </p:txBody>
        </p:sp>
        <p:sp>
          <p:nvSpPr>
            <p:cNvPr id="21" name="Freeform 20"/>
            <p:cNvSpPr/>
            <p:nvPr/>
          </p:nvSpPr>
          <p:spPr>
            <a:xfrm>
              <a:off x="7888167" y="2306563"/>
              <a:ext cx="1360996" cy="680498"/>
            </a:xfrm>
            <a:custGeom>
              <a:avLst/>
              <a:gdLst>
                <a:gd name="connsiteX0" fmla="*/ 0 w 1360996"/>
                <a:gd name="connsiteY0" fmla="*/ 0 h 680498"/>
                <a:gd name="connsiteX1" fmla="*/ 1360996 w 1360996"/>
                <a:gd name="connsiteY1" fmla="*/ 0 h 680498"/>
                <a:gd name="connsiteX2" fmla="*/ 1360996 w 1360996"/>
                <a:gd name="connsiteY2" fmla="*/ 680498 h 680498"/>
                <a:gd name="connsiteX3" fmla="*/ 0 w 1360996"/>
                <a:gd name="connsiteY3" fmla="*/ 680498 h 680498"/>
                <a:gd name="connsiteX4" fmla="*/ 0 w 1360996"/>
                <a:gd name="connsiteY4" fmla="*/ 0 h 68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996" h="680498">
                  <a:moveTo>
                    <a:pt x="0" y="0"/>
                  </a:moveTo>
                  <a:lnTo>
                    <a:pt x="1360996" y="0"/>
                  </a:lnTo>
                  <a:lnTo>
                    <a:pt x="1360996" y="680498"/>
                  </a:lnTo>
                  <a:lnTo>
                    <a:pt x="0" y="6804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600">
                  <a:solidFill>
                    <a:schemeClr val="accent2">
                      <a:lumMod val="75000"/>
                    </a:schemeClr>
                  </a:solidFill>
                </a:rPr>
                <a:t>Decreased </a:t>
              </a:r>
              <a:endParaRPr lang="en-US" sz="1600" dirty="0">
                <a:solidFill>
                  <a:schemeClr val="accent2">
                    <a:lumMod val="75000"/>
                  </a:schemeClr>
                </a:solidFill>
              </a:endParaRPr>
            </a:p>
          </p:txBody>
        </p:sp>
        <p:sp>
          <p:nvSpPr>
            <p:cNvPr id="22" name="Freeform 21"/>
            <p:cNvSpPr/>
            <p:nvPr/>
          </p:nvSpPr>
          <p:spPr>
            <a:xfrm>
              <a:off x="8228417" y="3272871"/>
              <a:ext cx="1360996" cy="680498"/>
            </a:xfrm>
            <a:custGeom>
              <a:avLst/>
              <a:gdLst>
                <a:gd name="connsiteX0" fmla="*/ 0 w 1360996"/>
                <a:gd name="connsiteY0" fmla="*/ 0 h 680498"/>
                <a:gd name="connsiteX1" fmla="*/ 1360996 w 1360996"/>
                <a:gd name="connsiteY1" fmla="*/ 0 h 680498"/>
                <a:gd name="connsiteX2" fmla="*/ 1360996 w 1360996"/>
                <a:gd name="connsiteY2" fmla="*/ 680498 h 680498"/>
                <a:gd name="connsiteX3" fmla="*/ 0 w 1360996"/>
                <a:gd name="connsiteY3" fmla="*/ 680498 h 680498"/>
                <a:gd name="connsiteX4" fmla="*/ 0 w 1360996"/>
                <a:gd name="connsiteY4" fmla="*/ 0 h 68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996" h="680498">
                  <a:moveTo>
                    <a:pt x="0" y="0"/>
                  </a:moveTo>
                  <a:lnTo>
                    <a:pt x="1360996" y="0"/>
                  </a:lnTo>
                  <a:lnTo>
                    <a:pt x="1360996" y="680498"/>
                  </a:lnTo>
                  <a:lnTo>
                    <a:pt x="0" y="6804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400"/>
                <a:t>Height</a:t>
              </a:r>
              <a:endParaRPr lang="en-US" sz="1400" dirty="0"/>
            </a:p>
          </p:txBody>
        </p:sp>
        <p:sp>
          <p:nvSpPr>
            <p:cNvPr id="23" name="Freeform 22"/>
            <p:cNvSpPr/>
            <p:nvPr/>
          </p:nvSpPr>
          <p:spPr>
            <a:xfrm>
              <a:off x="8228417" y="4239179"/>
              <a:ext cx="1360996" cy="680498"/>
            </a:xfrm>
            <a:custGeom>
              <a:avLst/>
              <a:gdLst>
                <a:gd name="connsiteX0" fmla="*/ 0 w 1360996"/>
                <a:gd name="connsiteY0" fmla="*/ 0 h 680498"/>
                <a:gd name="connsiteX1" fmla="*/ 1360996 w 1360996"/>
                <a:gd name="connsiteY1" fmla="*/ 0 h 680498"/>
                <a:gd name="connsiteX2" fmla="*/ 1360996 w 1360996"/>
                <a:gd name="connsiteY2" fmla="*/ 680498 h 680498"/>
                <a:gd name="connsiteX3" fmla="*/ 0 w 1360996"/>
                <a:gd name="connsiteY3" fmla="*/ 680498 h 680498"/>
                <a:gd name="connsiteX4" fmla="*/ 0 w 1360996"/>
                <a:gd name="connsiteY4" fmla="*/ 0 h 68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996" h="680498">
                  <a:moveTo>
                    <a:pt x="0" y="0"/>
                  </a:moveTo>
                  <a:lnTo>
                    <a:pt x="1360996" y="0"/>
                  </a:lnTo>
                  <a:lnTo>
                    <a:pt x="1360996" y="680498"/>
                  </a:lnTo>
                  <a:lnTo>
                    <a:pt x="0" y="6804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400" dirty="0"/>
                <a:t>Lean body </a:t>
              </a:r>
            </a:p>
          </p:txBody>
        </p:sp>
        <p:sp>
          <p:nvSpPr>
            <p:cNvPr id="24" name="Freeform 23"/>
            <p:cNvSpPr/>
            <p:nvPr/>
          </p:nvSpPr>
          <p:spPr>
            <a:xfrm>
              <a:off x="8228417" y="5205486"/>
              <a:ext cx="1360996" cy="680498"/>
            </a:xfrm>
            <a:custGeom>
              <a:avLst/>
              <a:gdLst>
                <a:gd name="connsiteX0" fmla="*/ 0 w 1360996"/>
                <a:gd name="connsiteY0" fmla="*/ 0 h 680498"/>
                <a:gd name="connsiteX1" fmla="*/ 1360996 w 1360996"/>
                <a:gd name="connsiteY1" fmla="*/ 0 h 680498"/>
                <a:gd name="connsiteX2" fmla="*/ 1360996 w 1360996"/>
                <a:gd name="connsiteY2" fmla="*/ 680498 h 680498"/>
                <a:gd name="connsiteX3" fmla="*/ 0 w 1360996"/>
                <a:gd name="connsiteY3" fmla="*/ 680498 h 680498"/>
                <a:gd name="connsiteX4" fmla="*/ 0 w 1360996"/>
                <a:gd name="connsiteY4" fmla="*/ 0 h 68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996" h="680498">
                  <a:moveTo>
                    <a:pt x="0" y="0"/>
                  </a:moveTo>
                  <a:lnTo>
                    <a:pt x="1360996" y="0"/>
                  </a:lnTo>
                  <a:lnTo>
                    <a:pt x="1360996" y="680498"/>
                  </a:lnTo>
                  <a:lnTo>
                    <a:pt x="0" y="6804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400"/>
                <a:t>Body water</a:t>
              </a:r>
              <a:endParaRPr lang="en-US" sz="1400" dirty="0"/>
            </a:p>
          </p:txBody>
        </p:sp>
        <p:sp>
          <p:nvSpPr>
            <p:cNvPr id="25" name="Freeform 24"/>
            <p:cNvSpPr/>
            <p:nvPr/>
          </p:nvSpPr>
          <p:spPr>
            <a:xfrm>
              <a:off x="9920074" y="2307339"/>
              <a:ext cx="1525527" cy="680498"/>
            </a:xfrm>
            <a:custGeom>
              <a:avLst/>
              <a:gdLst>
                <a:gd name="connsiteX0" fmla="*/ 0 w 1525527"/>
                <a:gd name="connsiteY0" fmla="*/ 0 h 680498"/>
                <a:gd name="connsiteX1" fmla="*/ 1525527 w 1525527"/>
                <a:gd name="connsiteY1" fmla="*/ 0 h 680498"/>
                <a:gd name="connsiteX2" fmla="*/ 1525527 w 1525527"/>
                <a:gd name="connsiteY2" fmla="*/ 680498 h 680498"/>
                <a:gd name="connsiteX3" fmla="*/ 0 w 1525527"/>
                <a:gd name="connsiteY3" fmla="*/ 680498 h 680498"/>
                <a:gd name="connsiteX4" fmla="*/ 0 w 1525527"/>
                <a:gd name="connsiteY4" fmla="*/ 0 h 68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527" h="680498">
                  <a:moveTo>
                    <a:pt x="0" y="0"/>
                  </a:moveTo>
                  <a:lnTo>
                    <a:pt x="1525527" y="0"/>
                  </a:lnTo>
                  <a:lnTo>
                    <a:pt x="1525527" y="680498"/>
                  </a:lnTo>
                  <a:lnTo>
                    <a:pt x="0" y="6804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600" dirty="0">
                  <a:solidFill>
                    <a:schemeClr val="accent2">
                      <a:lumMod val="75000"/>
                    </a:schemeClr>
                  </a:solidFill>
                </a:rPr>
                <a:t>Consequences in pharmacokinetics</a:t>
              </a:r>
            </a:p>
          </p:txBody>
        </p:sp>
        <p:sp>
          <p:nvSpPr>
            <p:cNvPr id="26" name="Freeform 25"/>
            <p:cNvSpPr/>
            <p:nvPr/>
          </p:nvSpPr>
          <p:spPr>
            <a:xfrm>
              <a:off x="10043700" y="3197451"/>
              <a:ext cx="1360996" cy="680498"/>
            </a:xfrm>
            <a:custGeom>
              <a:avLst/>
              <a:gdLst>
                <a:gd name="connsiteX0" fmla="*/ 0 w 1360996"/>
                <a:gd name="connsiteY0" fmla="*/ 0 h 680498"/>
                <a:gd name="connsiteX1" fmla="*/ 1360996 w 1360996"/>
                <a:gd name="connsiteY1" fmla="*/ 0 h 680498"/>
                <a:gd name="connsiteX2" fmla="*/ 1360996 w 1360996"/>
                <a:gd name="connsiteY2" fmla="*/ 680498 h 680498"/>
                <a:gd name="connsiteX3" fmla="*/ 0 w 1360996"/>
                <a:gd name="connsiteY3" fmla="*/ 680498 h 680498"/>
                <a:gd name="connsiteX4" fmla="*/ 0 w 1360996"/>
                <a:gd name="connsiteY4" fmla="*/ 0 h 68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996" h="680498">
                  <a:moveTo>
                    <a:pt x="0" y="0"/>
                  </a:moveTo>
                  <a:lnTo>
                    <a:pt x="1360996" y="0"/>
                  </a:lnTo>
                  <a:lnTo>
                    <a:pt x="1360996" y="680498"/>
                  </a:lnTo>
                  <a:lnTo>
                    <a:pt x="0" y="6804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US" sz="1400" dirty="0"/>
                <a:t>Due to decrease </a:t>
              </a:r>
              <a:r>
                <a:rPr lang="en-US" sz="1400" dirty="0" smtClean="0"/>
                <a:t>in </a:t>
              </a:r>
              <a:r>
                <a:rPr lang="en-US" sz="1400" dirty="0"/>
                <a:t>Body muscle, bone and </a:t>
              </a:r>
              <a:r>
                <a:rPr lang="en-US" sz="1400" dirty="0" smtClean="0"/>
                <a:t>water</a:t>
              </a:r>
              <a:endParaRPr lang="en-US" sz="1400" dirty="0"/>
            </a:p>
          </p:txBody>
        </p:sp>
      </p:grpSp>
      <p:grpSp>
        <p:nvGrpSpPr>
          <p:cNvPr id="30" name="Group 29"/>
          <p:cNvGrpSpPr/>
          <p:nvPr/>
        </p:nvGrpSpPr>
        <p:grpSpPr>
          <a:xfrm>
            <a:off x="609440" y="1163909"/>
            <a:ext cx="5375811" cy="5186034"/>
            <a:chOff x="278789" y="1163909"/>
            <a:chExt cx="5356680" cy="5186034"/>
          </a:xfrm>
        </p:grpSpPr>
        <p:sp>
          <p:nvSpPr>
            <p:cNvPr id="31" name="Freeform 30"/>
            <p:cNvSpPr/>
            <p:nvPr/>
          </p:nvSpPr>
          <p:spPr>
            <a:xfrm>
              <a:off x="2133971" y="2996953"/>
              <a:ext cx="1680370" cy="1519945"/>
            </a:xfrm>
            <a:custGeom>
              <a:avLst/>
              <a:gdLst>
                <a:gd name="connsiteX0" fmla="*/ 0 w 1680370"/>
                <a:gd name="connsiteY0" fmla="*/ 759973 h 1519945"/>
                <a:gd name="connsiteX1" fmla="*/ 840185 w 1680370"/>
                <a:gd name="connsiteY1" fmla="*/ 0 h 1519945"/>
                <a:gd name="connsiteX2" fmla="*/ 1680370 w 1680370"/>
                <a:gd name="connsiteY2" fmla="*/ 759973 h 1519945"/>
                <a:gd name="connsiteX3" fmla="*/ 840185 w 1680370"/>
                <a:gd name="connsiteY3" fmla="*/ 1519946 h 1519945"/>
                <a:gd name="connsiteX4" fmla="*/ 0 w 1680370"/>
                <a:gd name="connsiteY4" fmla="*/ 759973 h 151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70" h="1519945">
                  <a:moveTo>
                    <a:pt x="0" y="759973"/>
                  </a:moveTo>
                  <a:cubicBezTo>
                    <a:pt x="0" y="340252"/>
                    <a:pt x="376164" y="0"/>
                    <a:pt x="840185" y="0"/>
                  </a:cubicBezTo>
                  <a:cubicBezTo>
                    <a:pt x="1304206" y="0"/>
                    <a:pt x="1680370" y="340252"/>
                    <a:pt x="1680370" y="759973"/>
                  </a:cubicBezTo>
                  <a:cubicBezTo>
                    <a:pt x="1680370" y="1179694"/>
                    <a:pt x="1304206" y="1519946"/>
                    <a:pt x="840185" y="1519946"/>
                  </a:cubicBezTo>
                  <a:cubicBezTo>
                    <a:pt x="376164" y="1519946"/>
                    <a:pt x="0" y="1179694"/>
                    <a:pt x="0" y="759973"/>
                  </a:cubicBezTo>
                  <a:close/>
                </a:path>
              </a:pathLst>
            </a:custGeom>
            <a:solidFill>
              <a:schemeClr val="accent2">
                <a:lumMod val="40000"/>
                <a:lumOff val="6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6244" tIns="232751" rIns="256244" bIns="232751"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Aging is characterized by</a:t>
              </a:r>
              <a:endParaRPr lang="en-US" sz="1600" b="0" kern="1200" dirty="0">
                <a:solidFill>
                  <a:schemeClr val="bg1"/>
                </a:solidFill>
              </a:endParaRPr>
            </a:p>
          </p:txBody>
        </p:sp>
        <p:sp>
          <p:nvSpPr>
            <p:cNvPr id="32" name="Freeform 31"/>
            <p:cNvSpPr/>
            <p:nvPr/>
          </p:nvSpPr>
          <p:spPr>
            <a:xfrm rot="16200000">
              <a:off x="2646696" y="2653971"/>
              <a:ext cx="654919" cy="31044"/>
            </a:xfrm>
            <a:custGeom>
              <a:avLst/>
              <a:gdLst>
                <a:gd name="connsiteX0" fmla="*/ 0 w 654919"/>
                <a:gd name="connsiteY0" fmla="*/ 15522 h 31044"/>
                <a:gd name="connsiteX1" fmla="*/ 654919 w 654919"/>
                <a:gd name="connsiteY1" fmla="*/ 15522 h 31044"/>
              </a:gdLst>
              <a:ahLst/>
              <a:cxnLst>
                <a:cxn ang="0">
                  <a:pos x="connsiteX0" y="connsiteY0"/>
                </a:cxn>
                <a:cxn ang="0">
                  <a:pos x="connsiteX1" y="connsiteY1"/>
                </a:cxn>
              </a:cxnLst>
              <a:rect l="l" t="t" r="r" b="b"/>
              <a:pathLst>
                <a:path w="654919" h="31044">
                  <a:moveTo>
                    <a:pt x="0" y="15522"/>
                  </a:moveTo>
                  <a:lnTo>
                    <a:pt x="654919" y="1552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23787" tIns="-850" rIns="323786" bIns="-851" numCol="1" spcCol="1270" anchor="ctr" anchorCtr="0">
              <a:noAutofit/>
            </a:bodyPr>
            <a:lstStyle/>
            <a:p>
              <a:pPr lvl="0" algn="ctr" defTabSz="222250">
                <a:lnSpc>
                  <a:spcPct val="90000"/>
                </a:lnSpc>
                <a:spcBef>
                  <a:spcPct val="0"/>
                </a:spcBef>
                <a:spcAft>
                  <a:spcPct val="35000"/>
                </a:spcAft>
              </a:pPr>
              <a:endParaRPr lang="en-US" sz="1400" kern="1200" dirty="0"/>
            </a:p>
          </p:txBody>
        </p:sp>
        <p:sp>
          <p:nvSpPr>
            <p:cNvPr id="33" name="Freeform 32"/>
            <p:cNvSpPr/>
            <p:nvPr/>
          </p:nvSpPr>
          <p:spPr>
            <a:xfrm>
              <a:off x="2285148" y="1163909"/>
              <a:ext cx="1378016" cy="1178124"/>
            </a:xfrm>
            <a:custGeom>
              <a:avLst/>
              <a:gdLst>
                <a:gd name="connsiteX0" fmla="*/ 0 w 1378016"/>
                <a:gd name="connsiteY0" fmla="*/ 589062 h 1178124"/>
                <a:gd name="connsiteX1" fmla="*/ 689008 w 1378016"/>
                <a:gd name="connsiteY1" fmla="*/ 0 h 1178124"/>
                <a:gd name="connsiteX2" fmla="*/ 1378016 w 1378016"/>
                <a:gd name="connsiteY2" fmla="*/ 589062 h 1178124"/>
                <a:gd name="connsiteX3" fmla="*/ 689008 w 1378016"/>
                <a:gd name="connsiteY3" fmla="*/ 1178124 h 1178124"/>
                <a:gd name="connsiteX4" fmla="*/ 0 w 1378016"/>
                <a:gd name="connsiteY4" fmla="*/ 589062 h 11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16" h="1178124">
                  <a:moveTo>
                    <a:pt x="0" y="589062"/>
                  </a:moveTo>
                  <a:cubicBezTo>
                    <a:pt x="0" y="263732"/>
                    <a:pt x="308479" y="0"/>
                    <a:pt x="689008" y="0"/>
                  </a:cubicBezTo>
                  <a:cubicBezTo>
                    <a:pt x="1069537" y="0"/>
                    <a:pt x="1378016" y="263732"/>
                    <a:pt x="1378016" y="589062"/>
                  </a:cubicBezTo>
                  <a:cubicBezTo>
                    <a:pt x="1378016" y="914392"/>
                    <a:pt x="1069537" y="1178124"/>
                    <a:pt x="689008" y="1178124"/>
                  </a:cubicBezTo>
                  <a:cubicBezTo>
                    <a:pt x="308479" y="1178124"/>
                    <a:pt x="0" y="914392"/>
                    <a:pt x="0" y="589062"/>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0696" tIns="181422" rIns="210696" bIns="181422" numCol="1" spcCol="1270" anchor="ctr" anchorCtr="0">
              <a:noAutofit/>
            </a:bodyPr>
            <a:lstStyle/>
            <a:p>
              <a:pPr lvl="0" algn="ctr" defTabSz="622300">
                <a:lnSpc>
                  <a:spcPct val="90000"/>
                </a:lnSpc>
                <a:spcBef>
                  <a:spcPct val="0"/>
                </a:spcBef>
                <a:spcAft>
                  <a:spcPct val="35000"/>
                </a:spcAft>
              </a:pPr>
              <a:r>
                <a:rPr lang="en-US" sz="1400" kern="1200" dirty="0" smtClean="0"/>
                <a:t>Changes in appearance</a:t>
              </a:r>
              <a:r>
                <a:rPr lang="en-US" sz="1400" kern="1200" baseline="30000" dirty="0" smtClean="0"/>
                <a:t>2</a:t>
              </a:r>
              <a:endParaRPr lang="en-US" sz="1400" kern="1200" dirty="0"/>
            </a:p>
          </p:txBody>
        </p:sp>
        <p:sp>
          <p:nvSpPr>
            <p:cNvPr id="34" name="Freeform 33"/>
            <p:cNvSpPr/>
            <p:nvPr/>
          </p:nvSpPr>
          <p:spPr>
            <a:xfrm rot="18900000">
              <a:off x="3450798" y="2967826"/>
              <a:ext cx="593871" cy="31044"/>
            </a:xfrm>
            <a:custGeom>
              <a:avLst/>
              <a:gdLst>
                <a:gd name="connsiteX0" fmla="*/ 0 w 593871"/>
                <a:gd name="connsiteY0" fmla="*/ 15522 h 31044"/>
                <a:gd name="connsiteX1" fmla="*/ 593871 w 593871"/>
                <a:gd name="connsiteY1" fmla="*/ 15522 h 31044"/>
              </a:gdLst>
              <a:ahLst/>
              <a:cxnLst>
                <a:cxn ang="0">
                  <a:pos x="connsiteX0" y="connsiteY0"/>
                </a:cxn>
                <a:cxn ang="0">
                  <a:pos x="connsiteX1" y="connsiteY1"/>
                </a:cxn>
              </a:cxnLst>
              <a:rect l="l" t="t" r="r" b="b"/>
              <a:pathLst>
                <a:path w="593871" h="31044">
                  <a:moveTo>
                    <a:pt x="0" y="15522"/>
                  </a:moveTo>
                  <a:lnTo>
                    <a:pt x="593871" y="1552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94788" tIns="676" rIns="294789" bIns="674" numCol="1" spcCol="1270" anchor="ctr" anchorCtr="0">
              <a:noAutofit/>
            </a:bodyPr>
            <a:lstStyle/>
            <a:p>
              <a:pPr lvl="0" algn="ctr" defTabSz="222250">
                <a:lnSpc>
                  <a:spcPct val="90000"/>
                </a:lnSpc>
                <a:spcBef>
                  <a:spcPct val="0"/>
                </a:spcBef>
                <a:spcAft>
                  <a:spcPct val="35000"/>
                </a:spcAft>
              </a:pPr>
              <a:endParaRPr lang="en-US" sz="1400" kern="1200" dirty="0"/>
            </a:p>
          </p:txBody>
        </p:sp>
        <p:sp>
          <p:nvSpPr>
            <p:cNvPr id="35" name="Freeform 34"/>
            <p:cNvSpPr/>
            <p:nvPr/>
          </p:nvSpPr>
          <p:spPr>
            <a:xfrm>
              <a:off x="3751015" y="1750854"/>
              <a:ext cx="1280303" cy="1178124"/>
            </a:xfrm>
            <a:custGeom>
              <a:avLst/>
              <a:gdLst>
                <a:gd name="connsiteX0" fmla="*/ 0 w 1280303"/>
                <a:gd name="connsiteY0" fmla="*/ 589062 h 1178124"/>
                <a:gd name="connsiteX1" fmla="*/ 640152 w 1280303"/>
                <a:gd name="connsiteY1" fmla="*/ 0 h 1178124"/>
                <a:gd name="connsiteX2" fmla="*/ 1280304 w 1280303"/>
                <a:gd name="connsiteY2" fmla="*/ 589062 h 1178124"/>
                <a:gd name="connsiteX3" fmla="*/ 640152 w 1280303"/>
                <a:gd name="connsiteY3" fmla="*/ 1178124 h 1178124"/>
                <a:gd name="connsiteX4" fmla="*/ 0 w 1280303"/>
                <a:gd name="connsiteY4" fmla="*/ 589062 h 11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303" h="1178124">
                  <a:moveTo>
                    <a:pt x="0" y="589062"/>
                  </a:moveTo>
                  <a:cubicBezTo>
                    <a:pt x="0" y="263732"/>
                    <a:pt x="286606" y="0"/>
                    <a:pt x="640152" y="0"/>
                  </a:cubicBezTo>
                  <a:cubicBezTo>
                    <a:pt x="993698" y="0"/>
                    <a:pt x="1280304" y="263732"/>
                    <a:pt x="1280304" y="589062"/>
                  </a:cubicBezTo>
                  <a:cubicBezTo>
                    <a:pt x="1280304" y="914392"/>
                    <a:pt x="993698" y="1178124"/>
                    <a:pt x="640152" y="1178124"/>
                  </a:cubicBezTo>
                  <a:cubicBezTo>
                    <a:pt x="286606" y="1178124"/>
                    <a:pt x="0" y="914392"/>
                    <a:pt x="0" y="589062"/>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6386" tIns="181422" rIns="196386" bIns="181422" numCol="1" spcCol="1270" anchor="ctr" anchorCtr="0">
              <a:noAutofit/>
            </a:bodyPr>
            <a:lstStyle/>
            <a:p>
              <a:pPr lvl="0" algn="ctr" defTabSz="622300">
                <a:lnSpc>
                  <a:spcPct val="90000"/>
                </a:lnSpc>
                <a:spcBef>
                  <a:spcPct val="0"/>
                </a:spcBef>
                <a:spcAft>
                  <a:spcPct val="35000"/>
                </a:spcAft>
              </a:pPr>
              <a:r>
                <a:rPr lang="en-US" sz="1200" kern="1200" dirty="0" smtClean="0"/>
                <a:t>A lower metabolic rate</a:t>
              </a:r>
            </a:p>
            <a:p>
              <a:pPr algn="ctr" defTabSz="622300">
                <a:lnSpc>
                  <a:spcPct val="90000"/>
                </a:lnSpc>
                <a:spcBef>
                  <a:spcPct val="0"/>
                </a:spcBef>
                <a:spcAft>
                  <a:spcPct val="35000"/>
                </a:spcAft>
              </a:pPr>
              <a:r>
                <a:rPr lang="en-US" sz="1200" dirty="0">
                  <a:solidFill>
                    <a:srgbClr val="00B050"/>
                  </a:solidFill>
                </a:rPr>
                <a:t>That’s why gaining wait is </a:t>
              </a:r>
              <a:r>
                <a:rPr lang="en-US" sz="1200" dirty="0" smtClean="0">
                  <a:solidFill>
                    <a:srgbClr val="00B050"/>
                  </a:solidFill>
                </a:rPr>
                <a:t>easy</a:t>
              </a:r>
              <a:endParaRPr lang="en-US" sz="1200" dirty="0">
                <a:solidFill>
                  <a:srgbClr val="00B050"/>
                </a:solidFill>
              </a:endParaRPr>
            </a:p>
          </p:txBody>
        </p:sp>
        <p:sp>
          <p:nvSpPr>
            <p:cNvPr id="36" name="Freeform 35"/>
            <p:cNvSpPr/>
            <p:nvPr/>
          </p:nvSpPr>
          <p:spPr>
            <a:xfrm>
              <a:off x="3814342" y="3741404"/>
              <a:ext cx="506411" cy="31044"/>
            </a:xfrm>
            <a:custGeom>
              <a:avLst/>
              <a:gdLst>
                <a:gd name="connsiteX0" fmla="*/ 0 w 506411"/>
                <a:gd name="connsiteY0" fmla="*/ 15522 h 31044"/>
                <a:gd name="connsiteX1" fmla="*/ 506411 w 506411"/>
                <a:gd name="connsiteY1" fmla="*/ 15522 h 31044"/>
              </a:gdLst>
              <a:ahLst/>
              <a:cxnLst>
                <a:cxn ang="0">
                  <a:pos x="connsiteX0" y="connsiteY0"/>
                </a:cxn>
                <a:cxn ang="0">
                  <a:pos x="connsiteX1" y="connsiteY1"/>
                </a:cxn>
              </a:cxnLst>
              <a:rect l="l" t="t" r="r" b="b"/>
              <a:pathLst>
                <a:path w="506411" h="31044">
                  <a:moveTo>
                    <a:pt x="0" y="15522"/>
                  </a:moveTo>
                  <a:lnTo>
                    <a:pt x="506411" y="1552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53245" tIns="2862" rIns="253246" bIns="2862" numCol="1" spcCol="1270" anchor="ctr" anchorCtr="0">
              <a:noAutofit/>
            </a:bodyPr>
            <a:lstStyle/>
            <a:p>
              <a:pPr lvl="0" algn="ctr" defTabSz="222250">
                <a:lnSpc>
                  <a:spcPct val="90000"/>
                </a:lnSpc>
                <a:spcBef>
                  <a:spcPct val="0"/>
                </a:spcBef>
                <a:spcAft>
                  <a:spcPct val="35000"/>
                </a:spcAft>
              </a:pPr>
              <a:endParaRPr lang="en-US" sz="1400" kern="1200" dirty="0"/>
            </a:p>
          </p:txBody>
        </p:sp>
        <p:sp>
          <p:nvSpPr>
            <p:cNvPr id="37" name="Freeform 36"/>
            <p:cNvSpPr/>
            <p:nvPr/>
          </p:nvSpPr>
          <p:spPr>
            <a:xfrm>
              <a:off x="4320753" y="3167864"/>
              <a:ext cx="1314716" cy="1178124"/>
            </a:xfrm>
            <a:custGeom>
              <a:avLst/>
              <a:gdLst>
                <a:gd name="connsiteX0" fmla="*/ 0 w 1314716"/>
                <a:gd name="connsiteY0" fmla="*/ 589062 h 1178124"/>
                <a:gd name="connsiteX1" fmla="*/ 657358 w 1314716"/>
                <a:gd name="connsiteY1" fmla="*/ 0 h 1178124"/>
                <a:gd name="connsiteX2" fmla="*/ 1314716 w 1314716"/>
                <a:gd name="connsiteY2" fmla="*/ 589062 h 1178124"/>
                <a:gd name="connsiteX3" fmla="*/ 657358 w 1314716"/>
                <a:gd name="connsiteY3" fmla="*/ 1178124 h 1178124"/>
                <a:gd name="connsiteX4" fmla="*/ 0 w 1314716"/>
                <a:gd name="connsiteY4" fmla="*/ 589062 h 11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716" h="1178124">
                  <a:moveTo>
                    <a:pt x="0" y="589062"/>
                  </a:moveTo>
                  <a:cubicBezTo>
                    <a:pt x="0" y="263732"/>
                    <a:pt x="294309" y="0"/>
                    <a:pt x="657358" y="0"/>
                  </a:cubicBezTo>
                  <a:cubicBezTo>
                    <a:pt x="1020407" y="0"/>
                    <a:pt x="1314716" y="263732"/>
                    <a:pt x="1314716" y="589062"/>
                  </a:cubicBezTo>
                  <a:cubicBezTo>
                    <a:pt x="1314716" y="914392"/>
                    <a:pt x="1020407" y="1178124"/>
                    <a:pt x="657358" y="1178124"/>
                  </a:cubicBezTo>
                  <a:cubicBezTo>
                    <a:pt x="294309" y="1178124"/>
                    <a:pt x="0" y="914392"/>
                    <a:pt x="0" y="589062"/>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426" tIns="181422" rIns="201426" bIns="181422" numCol="1" spcCol="1270" anchor="ctr" anchorCtr="0">
              <a:noAutofit/>
            </a:bodyPr>
            <a:lstStyle/>
            <a:p>
              <a:pPr lvl="0" algn="ctr" defTabSz="622300">
                <a:lnSpc>
                  <a:spcPct val="90000"/>
                </a:lnSpc>
                <a:spcBef>
                  <a:spcPct val="0"/>
                </a:spcBef>
                <a:spcAft>
                  <a:spcPct val="35000"/>
                </a:spcAft>
              </a:pPr>
              <a:r>
                <a:rPr lang="en-US" sz="1400" kern="1200" dirty="0" smtClean="0"/>
                <a:t>Longer reaction times</a:t>
              </a:r>
              <a:endParaRPr lang="en-US" sz="1400" kern="1200" dirty="0"/>
            </a:p>
          </p:txBody>
        </p:sp>
        <p:sp>
          <p:nvSpPr>
            <p:cNvPr id="38" name="Freeform 37"/>
            <p:cNvSpPr/>
            <p:nvPr/>
          </p:nvSpPr>
          <p:spPr>
            <a:xfrm rot="2700000">
              <a:off x="3456120" y="4502133"/>
              <a:ext cx="557530" cy="31044"/>
            </a:xfrm>
            <a:custGeom>
              <a:avLst/>
              <a:gdLst>
                <a:gd name="connsiteX0" fmla="*/ 0 w 557530"/>
                <a:gd name="connsiteY0" fmla="*/ 15522 h 31044"/>
                <a:gd name="connsiteX1" fmla="*/ 557530 w 557530"/>
                <a:gd name="connsiteY1" fmla="*/ 15522 h 31044"/>
              </a:gdLst>
              <a:ahLst/>
              <a:cxnLst>
                <a:cxn ang="0">
                  <a:pos x="connsiteX0" y="connsiteY0"/>
                </a:cxn>
                <a:cxn ang="0">
                  <a:pos x="connsiteX1" y="connsiteY1"/>
                </a:cxn>
              </a:cxnLst>
              <a:rect l="l" t="t" r="r" b="b"/>
              <a:pathLst>
                <a:path w="557530" h="31044">
                  <a:moveTo>
                    <a:pt x="0" y="15522"/>
                  </a:moveTo>
                  <a:lnTo>
                    <a:pt x="557530" y="1552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7527" tIns="1584" rIns="277527" bIns="1584" numCol="1" spcCol="1270" anchor="ctr" anchorCtr="0">
              <a:noAutofit/>
            </a:bodyPr>
            <a:lstStyle/>
            <a:p>
              <a:pPr lvl="0" algn="ctr" defTabSz="222250">
                <a:lnSpc>
                  <a:spcPct val="90000"/>
                </a:lnSpc>
                <a:spcBef>
                  <a:spcPct val="0"/>
                </a:spcBef>
                <a:spcAft>
                  <a:spcPct val="35000"/>
                </a:spcAft>
              </a:pPr>
              <a:endParaRPr lang="en-US" sz="1400" kern="1200" dirty="0"/>
            </a:p>
          </p:txBody>
        </p:sp>
        <p:sp>
          <p:nvSpPr>
            <p:cNvPr id="39" name="Freeform 38"/>
            <p:cNvSpPr/>
            <p:nvPr/>
          </p:nvSpPr>
          <p:spPr>
            <a:xfrm>
              <a:off x="3658173" y="4584874"/>
              <a:ext cx="1465987" cy="1178124"/>
            </a:xfrm>
            <a:custGeom>
              <a:avLst/>
              <a:gdLst>
                <a:gd name="connsiteX0" fmla="*/ 0 w 1465987"/>
                <a:gd name="connsiteY0" fmla="*/ 589062 h 1178124"/>
                <a:gd name="connsiteX1" fmla="*/ 732994 w 1465987"/>
                <a:gd name="connsiteY1" fmla="*/ 0 h 1178124"/>
                <a:gd name="connsiteX2" fmla="*/ 1465988 w 1465987"/>
                <a:gd name="connsiteY2" fmla="*/ 589062 h 1178124"/>
                <a:gd name="connsiteX3" fmla="*/ 732994 w 1465987"/>
                <a:gd name="connsiteY3" fmla="*/ 1178124 h 1178124"/>
                <a:gd name="connsiteX4" fmla="*/ 0 w 1465987"/>
                <a:gd name="connsiteY4" fmla="*/ 589062 h 11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987" h="1178124">
                  <a:moveTo>
                    <a:pt x="0" y="589062"/>
                  </a:moveTo>
                  <a:cubicBezTo>
                    <a:pt x="0" y="263732"/>
                    <a:pt x="328173" y="0"/>
                    <a:pt x="732994" y="0"/>
                  </a:cubicBezTo>
                  <a:cubicBezTo>
                    <a:pt x="1137815" y="0"/>
                    <a:pt x="1465988" y="263732"/>
                    <a:pt x="1465988" y="589062"/>
                  </a:cubicBezTo>
                  <a:cubicBezTo>
                    <a:pt x="1465988" y="914392"/>
                    <a:pt x="1137815" y="1178124"/>
                    <a:pt x="732994" y="1178124"/>
                  </a:cubicBezTo>
                  <a:cubicBezTo>
                    <a:pt x="328173" y="1178124"/>
                    <a:pt x="0" y="914392"/>
                    <a:pt x="0" y="589062"/>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3579" tIns="181422" rIns="223579" bIns="181422" numCol="1" spcCol="1270" anchor="ctr" anchorCtr="0">
              <a:noAutofit/>
            </a:bodyPr>
            <a:lstStyle/>
            <a:p>
              <a:pPr lvl="0" algn="ctr" defTabSz="622300">
                <a:lnSpc>
                  <a:spcPct val="90000"/>
                </a:lnSpc>
                <a:spcBef>
                  <a:spcPct val="0"/>
                </a:spcBef>
                <a:spcAft>
                  <a:spcPct val="35000"/>
                </a:spcAft>
              </a:pPr>
              <a:r>
                <a:rPr lang="en-GB" altLang="en-US" sz="1200" kern="1200" dirty="0" smtClean="0">
                  <a:ea typeface="MS PGothic" charset="-128"/>
                </a:rPr>
                <a:t>Declines in certain memory functions </a:t>
              </a:r>
            </a:p>
          </p:txBody>
        </p:sp>
        <p:sp>
          <p:nvSpPr>
            <p:cNvPr id="40" name="Freeform 39"/>
            <p:cNvSpPr/>
            <p:nvPr/>
          </p:nvSpPr>
          <p:spPr>
            <a:xfrm rot="5400000">
              <a:off x="2646696" y="4828836"/>
              <a:ext cx="654919" cy="31044"/>
            </a:xfrm>
            <a:custGeom>
              <a:avLst/>
              <a:gdLst>
                <a:gd name="connsiteX0" fmla="*/ 0 w 654919"/>
                <a:gd name="connsiteY0" fmla="*/ 15522 h 31044"/>
                <a:gd name="connsiteX1" fmla="*/ 654919 w 654919"/>
                <a:gd name="connsiteY1" fmla="*/ 15522 h 31044"/>
              </a:gdLst>
              <a:ahLst/>
              <a:cxnLst>
                <a:cxn ang="0">
                  <a:pos x="connsiteX0" y="connsiteY0"/>
                </a:cxn>
                <a:cxn ang="0">
                  <a:pos x="connsiteX1" y="connsiteY1"/>
                </a:cxn>
              </a:cxnLst>
              <a:rect l="l" t="t" r="r" b="b"/>
              <a:pathLst>
                <a:path w="654919" h="31044">
                  <a:moveTo>
                    <a:pt x="0" y="15522"/>
                  </a:moveTo>
                  <a:lnTo>
                    <a:pt x="654919" y="1552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23787" tIns="-851" rIns="323787" bIns="-850" numCol="1" spcCol="1270" anchor="ctr" anchorCtr="0">
              <a:noAutofit/>
            </a:bodyPr>
            <a:lstStyle/>
            <a:p>
              <a:pPr lvl="0" algn="ctr" defTabSz="222250">
                <a:lnSpc>
                  <a:spcPct val="90000"/>
                </a:lnSpc>
                <a:spcBef>
                  <a:spcPct val="0"/>
                </a:spcBef>
                <a:spcAft>
                  <a:spcPct val="35000"/>
                </a:spcAft>
              </a:pPr>
              <a:endParaRPr lang="en-US" sz="1400" kern="1200" dirty="0"/>
            </a:p>
          </p:txBody>
        </p:sp>
        <p:sp>
          <p:nvSpPr>
            <p:cNvPr id="41" name="Freeform 40"/>
            <p:cNvSpPr/>
            <p:nvPr/>
          </p:nvSpPr>
          <p:spPr>
            <a:xfrm>
              <a:off x="2264313" y="5171819"/>
              <a:ext cx="1419687" cy="1178124"/>
            </a:xfrm>
            <a:custGeom>
              <a:avLst/>
              <a:gdLst>
                <a:gd name="connsiteX0" fmla="*/ 0 w 1419687"/>
                <a:gd name="connsiteY0" fmla="*/ 589062 h 1178124"/>
                <a:gd name="connsiteX1" fmla="*/ 709844 w 1419687"/>
                <a:gd name="connsiteY1" fmla="*/ 0 h 1178124"/>
                <a:gd name="connsiteX2" fmla="*/ 1419688 w 1419687"/>
                <a:gd name="connsiteY2" fmla="*/ 589062 h 1178124"/>
                <a:gd name="connsiteX3" fmla="*/ 709844 w 1419687"/>
                <a:gd name="connsiteY3" fmla="*/ 1178124 h 1178124"/>
                <a:gd name="connsiteX4" fmla="*/ 0 w 1419687"/>
                <a:gd name="connsiteY4" fmla="*/ 589062 h 11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687" h="1178124">
                  <a:moveTo>
                    <a:pt x="0" y="589062"/>
                  </a:moveTo>
                  <a:cubicBezTo>
                    <a:pt x="0" y="263732"/>
                    <a:pt x="317808" y="0"/>
                    <a:pt x="709844" y="0"/>
                  </a:cubicBezTo>
                  <a:cubicBezTo>
                    <a:pt x="1101880" y="0"/>
                    <a:pt x="1419688" y="263732"/>
                    <a:pt x="1419688" y="589062"/>
                  </a:cubicBezTo>
                  <a:cubicBezTo>
                    <a:pt x="1419688" y="914392"/>
                    <a:pt x="1101880" y="1178124"/>
                    <a:pt x="709844" y="1178124"/>
                  </a:cubicBezTo>
                  <a:cubicBezTo>
                    <a:pt x="317808" y="1178124"/>
                    <a:pt x="0" y="914392"/>
                    <a:pt x="0" y="589062"/>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6798" tIns="181422" rIns="216798" bIns="181422" numCol="1" spcCol="1270" anchor="ctr" anchorCtr="0">
              <a:noAutofit/>
            </a:bodyPr>
            <a:lstStyle/>
            <a:p>
              <a:pPr lvl="0" algn="ctr" defTabSz="622300">
                <a:lnSpc>
                  <a:spcPct val="90000"/>
                </a:lnSpc>
                <a:spcBef>
                  <a:spcPct val="0"/>
                </a:spcBef>
                <a:spcAft>
                  <a:spcPct val="35000"/>
                </a:spcAft>
              </a:pPr>
              <a:r>
                <a:rPr lang="en-GB" altLang="en-US" sz="1400" kern="1200" dirty="0" smtClean="0">
                  <a:ea typeface="MS PGothic" charset="-128"/>
                </a:rPr>
                <a:t>Declines in sexual activity and in women menopause</a:t>
              </a:r>
              <a:endParaRPr lang="en-US" sz="1400" kern="1200" dirty="0"/>
            </a:p>
          </p:txBody>
        </p:sp>
        <p:sp>
          <p:nvSpPr>
            <p:cNvPr id="42" name="Freeform 41"/>
            <p:cNvSpPr/>
            <p:nvPr/>
          </p:nvSpPr>
          <p:spPr>
            <a:xfrm rot="18900000">
              <a:off x="1918341" y="4508892"/>
              <a:ext cx="576652" cy="31045"/>
            </a:xfrm>
            <a:custGeom>
              <a:avLst/>
              <a:gdLst>
                <a:gd name="connsiteX0" fmla="*/ 0 w 576651"/>
                <a:gd name="connsiteY0" fmla="*/ 15522 h 31044"/>
                <a:gd name="connsiteX1" fmla="*/ 576651 w 576651"/>
                <a:gd name="connsiteY1" fmla="*/ 15522 h 31044"/>
              </a:gdLst>
              <a:ahLst/>
              <a:cxnLst>
                <a:cxn ang="0">
                  <a:pos x="connsiteX0" y="connsiteY0"/>
                </a:cxn>
                <a:cxn ang="0">
                  <a:pos x="connsiteX1" y="connsiteY1"/>
                </a:cxn>
              </a:cxnLst>
              <a:rect l="l" t="t" r="r" b="b"/>
              <a:pathLst>
                <a:path w="576651" h="31044">
                  <a:moveTo>
                    <a:pt x="576651" y="15522"/>
                  </a:moveTo>
                  <a:lnTo>
                    <a:pt x="0" y="1552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86609" tIns="1106" rIns="286610" bIns="1106" numCol="1" spcCol="1270" anchor="ctr" anchorCtr="0">
              <a:noAutofit/>
            </a:bodyPr>
            <a:lstStyle/>
            <a:p>
              <a:pPr lvl="0" algn="ctr" defTabSz="222250">
                <a:lnSpc>
                  <a:spcPct val="90000"/>
                </a:lnSpc>
                <a:spcBef>
                  <a:spcPct val="0"/>
                </a:spcBef>
                <a:spcAft>
                  <a:spcPct val="35000"/>
                </a:spcAft>
              </a:pPr>
              <a:endParaRPr lang="en-US" sz="1400" kern="1200" dirty="0"/>
            </a:p>
          </p:txBody>
        </p:sp>
        <p:sp>
          <p:nvSpPr>
            <p:cNvPr id="43" name="Freeform 42"/>
            <p:cNvSpPr/>
            <p:nvPr/>
          </p:nvSpPr>
          <p:spPr>
            <a:xfrm>
              <a:off x="875689" y="4584874"/>
              <a:ext cx="1362913" cy="1178124"/>
            </a:xfrm>
            <a:custGeom>
              <a:avLst/>
              <a:gdLst>
                <a:gd name="connsiteX0" fmla="*/ 0 w 1362913"/>
                <a:gd name="connsiteY0" fmla="*/ 589062 h 1178124"/>
                <a:gd name="connsiteX1" fmla="*/ 681457 w 1362913"/>
                <a:gd name="connsiteY1" fmla="*/ 0 h 1178124"/>
                <a:gd name="connsiteX2" fmla="*/ 1362914 w 1362913"/>
                <a:gd name="connsiteY2" fmla="*/ 589062 h 1178124"/>
                <a:gd name="connsiteX3" fmla="*/ 681457 w 1362913"/>
                <a:gd name="connsiteY3" fmla="*/ 1178124 h 1178124"/>
                <a:gd name="connsiteX4" fmla="*/ 0 w 1362913"/>
                <a:gd name="connsiteY4" fmla="*/ 589062 h 11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913" h="1178124">
                  <a:moveTo>
                    <a:pt x="0" y="589062"/>
                  </a:moveTo>
                  <a:cubicBezTo>
                    <a:pt x="0" y="263732"/>
                    <a:pt x="305099" y="0"/>
                    <a:pt x="681457" y="0"/>
                  </a:cubicBezTo>
                  <a:cubicBezTo>
                    <a:pt x="1057815" y="0"/>
                    <a:pt x="1362914" y="263732"/>
                    <a:pt x="1362914" y="589062"/>
                  </a:cubicBezTo>
                  <a:cubicBezTo>
                    <a:pt x="1362914" y="914392"/>
                    <a:pt x="1057815" y="1178124"/>
                    <a:pt x="681457" y="1178124"/>
                  </a:cubicBezTo>
                  <a:cubicBezTo>
                    <a:pt x="305099" y="1178124"/>
                    <a:pt x="0" y="914392"/>
                    <a:pt x="0" y="589062"/>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8484" tIns="181422" rIns="208484" bIns="181422" numCol="1" spcCol="1270" anchor="ctr" anchorCtr="0">
              <a:noAutofit/>
            </a:bodyPr>
            <a:lstStyle/>
            <a:p>
              <a:pPr lvl="0" algn="ctr" defTabSz="622300">
                <a:lnSpc>
                  <a:spcPct val="90000"/>
                </a:lnSpc>
                <a:spcBef>
                  <a:spcPct val="0"/>
                </a:spcBef>
                <a:spcAft>
                  <a:spcPct val="35000"/>
                </a:spcAft>
              </a:pPr>
              <a:r>
                <a:rPr lang="en-GB" altLang="en-US" sz="1400" kern="1200" dirty="0" smtClean="0">
                  <a:ea typeface="MS PGothic" charset="-128"/>
                </a:rPr>
                <a:t>A functional decline in audition, olfaction, and vision </a:t>
              </a:r>
              <a:endParaRPr lang="en-US" sz="1400" kern="1200" dirty="0"/>
            </a:p>
          </p:txBody>
        </p:sp>
        <p:sp>
          <p:nvSpPr>
            <p:cNvPr id="44" name="Freeform 43"/>
            <p:cNvSpPr/>
            <p:nvPr/>
          </p:nvSpPr>
          <p:spPr>
            <a:xfrm rot="21600000">
              <a:off x="1661613" y="3741403"/>
              <a:ext cx="472358" cy="31045"/>
            </a:xfrm>
            <a:custGeom>
              <a:avLst/>
              <a:gdLst>
                <a:gd name="connsiteX0" fmla="*/ 0 w 472357"/>
                <a:gd name="connsiteY0" fmla="*/ 15522 h 31044"/>
                <a:gd name="connsiteX1" fmla="*/ 472357 w 472357"/>
                <a:gd name="connsiteY1" fmla="*/ 15522 h 31044"/>
              </a:gdLst>
              <a:ahLst/>
              <a:cxnLst>
                <a:cxn ang="0">
                  <a:pos x="connsiteX0" y="connsiteY0"/>
                </a:cxn>
                <a:cxn ang="0">
                  <a:pos x="connsiteX1" y="connsiteY1"/>
                </a:cxn>
              </a:cxnLst>
              <a:rect l="l" t="t" r="r" b="b"/>
              <a:pathLst>
                <a:path w="472357" h="31044">
                  <a:moveTo>
                    <a:pt x="472357" y="15522"/>
                  </a:moveTo>
                  <a:lnTo>
                    <a:pt x="0" y="1552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37070" tIns="3714" rIns="237071" bIns="3714" numCol="1" spcCol="1270" anchor="ctr" anchorCtr="0">
              <a:noAutofit/>
            </a:bodyPr>
            <a:lstStyle/>
            <a:p>
              <a:pPr lvl="0" algn="ctr" defTabSz="222250">
                <a:lnSpc>
                  <a:spcPct val="90000"/>
                </a:lnSpc>
                <a:spcBef>
                  <a:spcPct val="0"/>
                </a:spcBef>
                <a:spcAft>
                  <a:spcPct val="35000"/>
                </a:spcAft>
              </a:pPr>
              <a:endParaRPr lang="en-US" sz="1400" kern="1200" dirty="0"/>
            </a:p>
          </p:txBody>
        </p:sp>
        <p:sp>
          <p:nvSpPr>
            <p:cNvPr id="45" name="Freeform 44"/>
            <p:cNvSpPr/>
            <p:nvPr/>
          </p:nvSpPr>
          <p:spPr>
            <a:xfrm>
              <a:off x="278789" y="3167864"/>
              <a:ext cx="1382823" cy="1178124"/>
            </a:xfrm>
            <a:custGeom>
              <a:avLst/>
              <a:gdLst>
                <a:gd name="connsiteX0" fmla="*/ 0 w 1382823"/>
                <a:gd name="connsiteY0" fmla="*/ 589062 h 1178124"/>
                <a:gd name="connsiteX1" fmla="*/ 691412 w 1382823"/>
                <a:gd name="connsiteY1" fmla="*/ 0 h 1178124"/>
                <a:gd name="connsiteX2" fmla="*/ 1382824 w 1382823"/>
                <a:gd name="connsiteY2" fmla="*/ 589062 h 1178124"/>
                <a:gd name="connsiteX3" fmla="*/ 691412 w 1382823"/>
                <a:gd name="connsiteY3" fmla="*/ 1178124 h 1178124"/>
                <a:gd name="connsiteX4" fmla="*/ 0 w 1382823"/>
                <a:gd name="connsiteY4" fmla="*/ 589062 h 11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823" h="1178124">
                  <a:moveTo>
                    <a:pt x="0" y="589062"/>
                  </a:moveTo>
                  <a:cubicBezTo>
                    <a:pt x="0" y="263732"/>
                    <a:pt x="309556" y="0"/>
                    <a:pt x="691412" y="0"/>
                  </a:cubicBezTo>
                  <a:cubicBezTo>
                    <a:pt x="1073268" y="0"/>
                    <a:pt x="1382824" y="263732"/>
                    <a:pt x="1382824" y="589062"/>
                  </a:cubicBezTo>
                  <a:cubicBezTo>
                    <a:pt x="1382824" y="914392"/>
                    <a:pt x="1073268" y="1178124"/>
                    <a:pt x="691412" y="1178124"/>
                  </a:cubicBezTo>
                  <a:cubicBezTo>
                    <a:pt x="309556" y="1178124"/>
                    <a:pt x="0" y="914392"/>
                    <a:pt x="0" y="589062"/>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1400" tIns="181422" rIns="211400" bIns="181422" numCol="1" spcCol="1270" anchor="ctr" anchorCtr="0">
              <a:noAutofit/>
            </a:bodyPr>
            <a:lstStyle/>
            <a:p>
              <a:pPr lvl="0" algn="ctr" defTabSz="622300">
                <a:lnSpc>
                  <a:spcPct val="90000"/>
                </a:lnSpc>
                <a:spcBef>
                  <a:spcPct val="0"/>
                </a:spcBef>
                <a:spcAft>
                  <a:spcPct val="35000"/>
                </a:spcAft>
              </a:pPr>
              <a:r>
                <a:rPr lang="en-GB" altLang="en-US" sz="1400" kern="1200" dirty="0" smtClean="0">
                  <a:ea typeface="MS PGothic" charset="-128"/>
                </a:rPr>
                <a:t>Declines in kidney, pulmonary, and immune functions</a:t>
              </a:r>
              <a:endParaRPr lang="en-US" sz="1400" kern="1200" dirty="0"/>
            </a:p>
          </p:txBody>
        </p:sp>
        <p:sp>
          <p:nvSpPr>
            <p:cNvPr id="46" name="Freeform 45"/>
            <p:cNvSpPr/>
            <p:nvPr/>
          </p:nvSpPr>
          <p:spPr>
            <a:xfrm rot="24300000">
              <a:off x="1946312" y="2985499"/>
              <a:ext cx="543881" cy="31045"/>
            </a:xfrm>
            <a:custGeom>
              <a:avLst/>
              <a:gdLst>
                <a:gd name="connsiteX0" fmla="*/ 0 w 543881"/>
                <a:gd name="connsiteY0" fmla="*/ 15522 h 31044"/>
                <a:gd name="connsiteX1" fmla="*/ 543881 w 543881"/>
                <a:gd name="connsiteY1" fmla="*/ 15522 h 31044"/>
              </a:gdLst>
              <a:ahLst/>
              <a:cxnLst>
                <a:cxn ang="0">
                  <a:pos x="connsiteX0" y="connsiteY0"/>
                </a:cxn>
                <a:cxn ang="0">
                  <a:pos x="connsiteX1" y="connsiteY1"/>
                </a:cxn>
              </a:cxnLst>
              <a:rect l="l" t="t" r="r" b="b"/>
              <a:pathLst>
                <a:path w="543881" h="31044">
                  <a:moveTo>
                    <a:pt x="543881" y="15522"/>
                  </a:moveTo>
                  <a:lnTo>
                    <a:pt x="0" y="1552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1045" tIns="1925" rIns="271041" bIns="1925" numCol="1" spcCol="1270" anchor="ctr" anchorCtr="0">
              <a:noAutofit/>
            </a:bodyPr>
            <a:lstStyle/>
            <a:p>
              <a:pPr lvl="0" algn="ctr" defTabSz="222250">
                <a:lnSpc>
                  <a:spcPct val="90000"/>
                </a:lnSpc>
                <a:spcBef>
                  <a:spcPct val="0"/>
                </a:spcBef>
                <a:spcAft>
                  <a:spcPct val="35000"/>
                </a:spcAft>
              </a:pPr>
              <a:endParaRPr lang="en-US" sz="1400" kern="1200" dirty="0"/>
            </a:p>
          </p:txBody>
        </p:sp>
        <p:sp>
          <p:nvSpPr>
            <p:cNvPr id="47" name="Freeform 46"/>
            <p:cNvSpPr/>
            <p:nvPr/>
          </p:nvSpPr>
          <p:spPr>
            <a:xfrm>
              <a:off x="782847" y="1750854"/>
              <a:ext cx="1548597" cy="1178124"/>
            </a:xfrm>
            <a:custGeom>
              <a:avLst/>
              <a:gdLst>
                <a:gd name="connsiteX0" fmla="*/ 0 w 1548597"/>
                <a:gd name="connsiteY0" fmla="*/ 589062 h 1178124"/>
                <a:gd name="connsiteX1" fmla="*/ 774299 w 1548597"/>
                <a:gd name="connsiteY1" fmla="*/ 0 h 1178124"/>
                <a:gd name="connsiteX2" fmla="*/ 1548598 w 1548597"/>
                <a:gd name="connsiteY2" fmla="*/ 589062 h 1178124"/>
                <a:gd name="connsiteX3" fmla="*/ 774299 w 1548597"/>
                <a:gd name="connsiteY3" fmla="*/ 1178124 h 1178124"/>
                <a:gd name="connsiteX4" fmla="*/ 0 w 1548597"/>
                <a:gd name="connsiteY4" fmla="*/ 589062 h 11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597" h="1178124">
                  <a:moveTo>
                    <a:pt x="0" y="589062"/>
                  </a:moveTo>
                  <a:cubicBezTo>
                    <a:pt x="0" y="263732"/>
                    <a:pt x="346665" y="0"/>
                    <a:pt x="774299" y="0"/>
                  </a:cubicBezTo>
                  <a:cubicBezTo>
                    <a:pt x="1201933" y="0"/>
                    <a:pt x="1548598" y="263732"/>
                    <a:pt x="1548598" y="589062"/>
                  </a:cubicBezTo>
                  <a:cubicBezTo>
                    <a:pt x="1548598" y="914392"/>
                    <a:pt x="1201933" y="1178124"/>
                    <a:pt x="774299" y="1178124"/>
                  </a:cubicBezTo>
                  <a:cubicBezTo>
                    <a:pt x="346665" y="1178124"/>
                    <a:pt x="0" y="914392"/>
                    <a:pt x="0" y="589062"/>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5677" tIns="181422" rIns="235677" bIns="181422" numCol="1" spcCol="1270" anchor="ctr" anchorCtr="0">
              <a:noAutofit/>
            </a:bodyPr>
            <a:lstStyle/>
            <a:p>
              <a:pPr lvl="0" algn="ctr" defTabSz="622300">
                <a:lnSpc>
                  <a:spcPct val="90000"/>
                </a:lnSpc>
                <a:spcBef>
                  <a:spcPct val="0"/>
                </a:spcBef>
                <a:spcAft>
                  <a:spcPct val="35000"/>
                </a:spcAft>
              </a:pPr>
              <a:r>
                <a:rPr lang="en-GB" altLang="en-US" sz="1400" kern="1200" dirty="0" smtClean="0">
                  <a:ea typeface="MS PGothic" charset="-128"/>
                </a:rPr>
                <a:t>Declines in kidney, pulmonary, and immune functions</a:t>
              </a:r>
              <a:endParaRPr lang="en-US" sz="1400" kern="1200" dirty="0"/>
            </a:p>
          </p:txBody>
        </p:sp>
      </p:grpSp>
      <p:cxnSp>
        <p:nvCxnSpPr>
          <p:cNvPr id="5" name="Straight Connector 4"/>
          <p:cNvCxnSpPr>
            <a:stCxn id="2" idx="2"/>
          </p:cNvCxnSpPr>
          <p:nvPr/>
        </p:nvCxnSpPr>
        <p:spPr>
          <a:xfrm flipH="1">
            <a:off x="6094412" y="1143000"/>
            <a:ext cx="20" cy="5151396"/>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10702924" y="2996952"/>
            <a:ext cx="0" cy="216024"/>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1518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Aging in nervous system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19657074"/>
              </p:ext>
            </p:extLst>
          </p:nvPr>
        </p:nvGraphicFramePr>
        <p:xfrm>
          <a:off x="609459" y="1179291"/>
          <a:ext cx="10969944" cy="5143758"/>
        </p:xfrm>
        <a:graphic>
          <a:graphicData uri="http://schemas.openxmlformats.org/drawingml/2006/table">
            <a:tbl>
              <a:tblPr firstRow="1" bandRow="1">
                <a:tableStyleId>{5DA37D80-6434-44D0-A028-1B22A696006F}</a:tableStyleId>
              </a:tblPr>
              <a:tblGrid>
                <a:gridCol w="5484972">
                  <a:extLst>
                    <a:ext uri="{9D8B030D-6E8A-4147-A177-3AD203B41FA5}">
                      <a16:colId xmlns:a16="http://schemas.microsoft.com/office/drawing/2014/main" val="20000"/>
                    </a:ext>
                  </a:extLst>
                </a:gridCol>
                <a:gridCol w="5484972">
                  <a:extLst>
                    <a:ext uri="{9D8B030D-6E8A-4147-A177-3AD203B41FA5}">
                      <a16:colId xmlns:a16="http://schemas.microsoft.com/office/drawing/2014/main" val="20001"/>
                    </a:ext>
                  </a:extLst>
                </a:gridCol>
              </a:tblGrid>
              <a:tr h="402115">
                <a:tc gridSpan="2">
                  <a:txBody>
                    <a:bodyPr/>
                    <a:lstStyle/>
                    <a:p>
                      <a:pPr algn="ctr">
                        <a:lnSpc>
                          <a:spcPct val="150000"/>
                        </a:lnSpc>
                      </a:pPr>
                      <a:r>
                        <a:rPr lang="en-US" sz="1600" b="0" dirty="0" smtClean="0">
                          <a:solidFill>
                            <a:schemeClr val="bg1"/>
                          </a:solidFill>
                        </a:rPr>
                        <a:t>Aging in nervous system</a:t>
                      </a:r>
                      <a:endParaRPr lang="en-US" sz="1600" b="0" dirty="0">
                        <a:solidFill>
                          <a:schemeClr val="bg1"/>
                        </a:solidFill>
                      </a:endParaRPr>
                    </a:p>
                  </a:txBody>
                  <a:tcPr>
                    <a:solidFill>
                      <a:schemeClr val="accent2">
                        <a:lumMod val="40000"/>
                        <a:lumOff val="60000"/>
                      </a:schemeClr>
                    </a:solidFill>
                  </a:tcPr>
                </a:tc>
                <a:tc hMerge="1">
                  <a:txBody>
                    <a:bodyPr/>
                    <a:lstStyle/>
                    <a:p>
                      <a:pPr algn="l"/>
                      <a:endParaRPr lang="en-US" dirty="0">
                        <a:solidFill>
                          <a:schemeClr val="tx1">
                            <a:lumMod val="50000"/>
                            <a:lumOff val="50000"/>
                          </a:schemeClr>
                        </a:solidFill>
                      </a:endParaRPr>
                    </a:p>
                  </a:txBody>
                  <a:tcPr>
                    <a:solidFill>
                      <a:schemeClr val="bg1"/>
                    </a:solidFill>
                  </a:tcPr>
                </a:tc>
                <a:extLst>
                  <a:ext uri="{0D108BD9-81ED-4DB2-BD59-A6C34878D82A}">
                    <a16:rowId xmlns:a16="http://schemas.microsoft.com/office/drawing/2014/main" val="3358981344"/>
                  </a:ext>
                </a:extLst>
              </a:tr>
              <a:tr h="382454">
                <a:tc>
                  <a:txBody>
                    <a:bodyPr/>
                    <a:lstStyle/>
                    <a:p>
                      <a:pPr algn="ctr">
                        <a:lnSpc>
                          <a:spcPct val="150000"/>
                        </a:lnSpc>
                      </a:pPr>
                      <a:r>
                        <a:rPr lang="en-US" sz="1500" dirty="0">
                          <a:solidFill>
                            <a:schemeClr val="accent2">
                              <a:lumMod val="75000"/>
                            </a:schemeClr>
                          </a:solidFill>
                        </a:rPr>
                        <a:t>Changes </a:t>
                      </a:r>
                    </a:p>
                  </a:txBody>
                  <a:tcPr>
                    <a:solidFill>
                      <a:schemeClr val="bg1"/>
                    </a:solidFill>
                  </a:tcPr>
                </a:tc>
                <a:tc>
                  <a:txBody>
                    <a:bodyPr/>
                    <a:lstStyle/>
                    <a:p>
                      <a:pPr algn="ctr">
                        <a:lnSpc>
                          <a:spcPct val="150000"/>
                        </a:lnSpc>
                      </a:pPr>
                      <a:r>
                        <a:rPr lang="en-US" sz="1500" dirty="0">
                          <a:solidFill>
                            <a:schemeClr val="accent2">
                              <a:lumMod val="75000"/>
                            </a:schemeClr>
                          </a:solidFill>
                        </a:rPr>
                        <a:t>consequences</a:t>
                      </a:r>
                    </a:p>
                  </a:txBody>
                  <a:tcPr>
                    <a:solidFill>
                      <a:schemeClr val="bg1"/>
                    </a:solidFill>
                  </a:tcPr>
                </a:tc>
                <a:extLst>
                  <a:ext uri="{0D108BD9-81ED-4DB2-BD59-A6C34878D82A}">
                    <a16:rowId xmlns:a16="http://schemas.microsoft.com/office/drawing/2014/main" val="10000"/>
                  </a:ext>
                </a:extLst>
              </a:tr>
              <a:tr h="382454">
                <a:tc rowSpan="2">
                  <a:txBody>
                    <a:bodyPr/>
                    <a:lstStyle/>
                    <a:p>
                      <a:pPr algn="l">
                        <a:lnSpc>
                          <a:spcPct val="150000"/>
                        </a:lnSpc>
                      </a:pPr>
                      <a:endParaRPr lang="en-US" sz="1500" dirty="0" smtClean="0">
                        <a:solidFill>
                          <a:schemeClr val="bg2">
                            <a:lumMod val="75000"/>
                          </a:schemeClr>
                        </a:solidFill>
                      </a:endParaRPr>
                    </a:p>
                    <a:p>
                      <a:pPr algn="l">
                        <a:lnSpc>
                          <a:spcPct val="150000"/>
                        </a:lnSpc>
                      </a:pPr>
                      <a:r>
                        <a:rPr lang="en-US" sz="1500" dirty="0" smtClean="0">
                          <a:solidFill>
                            <a:schemeClr val="bg2">
                              <a:lumMod val="75000"/>
                            </a:schemeClr>
                          </a:solidFill>
                        </a:rPr>
                        <a:t>Decreased </a:t>
                      </a:r>
                      <a:r>
                        <a:rPr lang="en-US" sz="1500" dirty="0">
                          <a:solidFill>
                            <a:schemeClr val="bg2">
                              <a:lumMod val="75000"/>
                            </a:schemeClr>
                          </a:solidFill>
                        </a:rPr>
                        <a:t>brain weight</a:t>
                      </a:r>
                    </a:p>
                  </a:txBody>
                  <a:tcPr>
                    <a:solidFill>
                      <a:schemeClr val="bg1"/>
                    </a:solidFill>
                  </a:tcPr>
                </a:tc>
                <a:tc>
                  <a:txBody>
                    <a:bodyPr/>
                    <a:lstStyle/>
                    <a:p>
                      <a:pPr algn="l">
                        <a:lnSpc>
                          <a:spcPct val="150000"/>
                        </a:lnSpc>
                      </a:pPr>
                      <a:r>
                        <a:rPr lang="en-US" sz="1500" dirty="0">
                          <a:solidFill>
                            <a:schemeClr val="tx1"/>
                          </a:solidFill>
                        </a:rPr>
                        <a:t>Drug toxicities</a:t>
                      </a:r>
                    </a:p>
                  </a:txBody>
                  <a:tcPr>
                    <a:solidFill>
                      <a:schemeClr val="bg1"/>
                    </a:solidFill>
                  </a:tcPr>
                </a:tc>
                <a:extLst>
                  <a:ext uri="{0D108BD9-81ED-4DB2-BD59-A6C34878D82A}">
                    <a16:rowId xmlns:a16="http://schemas.microsoft.com/office/drawing/2014/main" val="10001"/>
                  </a:ext>
                </a:extLst>
              </a:tr>
              <a:tr h="382454">
                <a:tc vMerge="1">
                  <a:txBody>
                    <a:bodyPr/>
                    <a:lstStyle/>
                    <a:p>
                      <a:endParaRPr lang="en-US" dirty="0"/>
                    </a:p>
                  </a:txBody>
                  <a:tcPr/>
                </a:tc>
                <a:tc>
                  <a:txBody>
                    <a:bodyPr/>
                    <a:lstStyle/>
                    <a:p>
                      <a:pPr algn="l">
                        <a:lnSpc>
                          <a:spcPct val="150000"/>
                        </a:lnSpc>
                      </a:pPr>
                      <a:r>
                        <a:rPr lang="en-US" sz="1500" dirty="0">
                          <a:solidFill>
                            <a:schemeClr val="tx1"/>
                          </a:solidFill>
                        </a:rPr>
                        <a:t>Delirium </a:t>
                      </a:r>
                    </a:p>
                  </a:txBody>
                  <a:tcPr>
                    <a:solidFill>
                      <a:schemeClr val="bg1"/>
                    </a:solidFill>
                  </a:tcPr>
                </a:tc>
                <a:extLst>
                  <a:ext uri="{0D108BD9-81ED-4DB2-BD59-A6C34878D82A}">
                    <a16:rowId xmlns:a16="http://schemas.microsoft.com/office/drawing/2014/main" val="10002"/>
                  </a:ext>
                </a:extLst>
              </a:tr>
              <a:tr h="1048125">
                <a:tc>
                  <a:txBody>
                    <a:bodyPr/>
                    <a:lstStyle/>
                    <a:p>
                      <a:pPr algn="l">
                        <a:lnSpc>
                          <a:spcPct val="150000"/>
                        </a:lnSpc>
                      </a:pPr>
                      <a:r>
                        <a:rPr lang="en-US" sz="1500" dirty="0">
                          <a:solidFill>
                            <a:schemeClr val="bg2">
                              <a:lumMod val="75000"/>
                            </a:schemeClr>
                          </a:solidFill>
                        </a:rPr>
                        <a:t>Decreased Cerebral blood flow</a:t>
                      </a:r>
                    </a:p>
                  </a:txBody>
                  <a:tcP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500" dirty="0" smtClean="0">
                          <a:solidFill>
                            <a:schemeClr val="tx1"/>
                          </a:solidFill>
                        </a:rPr>
                        <a:t>Altered mood </a:t>
                      </a:r>
                      <a:endParaRPr lang="en-US" sz="1500" dirty="0" smtClean="0">
                        <a:solidFill>
                          <a:schemeClr val="tx1"/>
                        </a:solidFill>
                      </a:endParaRPr>
                    </a:p>
                    <a:p>
                      <a:pPr marL="0" marR="0" indent="0" algn="l" defTabSz="914400" rtl="1" eaLnBrk="1" fontAlgn="auto" latinLnBrk="0" hangingPunct="1">
                        <a:lnSpc>
                          <a:spcPct val="150000"/>
                        </a:lnSpc>
                        <a:spcBef>
                          <a:spcPts val="0"/>
                        </a:spcBef>
                        <a:spcAft>
                          <a:spcPts val="0"/>
                        </a:spcAft>
                        <a:buClrTx/>
                        <a:buSzTx/>
                        <a:buFontTx/>
                        <a:buNone/>
                        <a:tabLst/>
                        <a:defRPr/>
                      </a:pPr>
                      <a:r>
                        <a:rPr kumimoji="0" lang="ar-SA" sz="1500" kern="1200" dirty="0" smtClean="0">
                          <a:solidFill>
                            <a:srgbClr val="00B050"/>
                          </a:solidFill>
                          <a:latin typeface="Calibri" panose="020F0502020204030204" pitchFamily="34" charset="0"/>
                          <a:ea typeface="+mn-ea"/>
                          <a:cs typeface="Calibri" panose="020F0502020204030204" pitchFamily="34" charset="0"/>
                        </a:rPr>
                        <a:t>لذلك يكون عرضه اكثر</a:t>
                      </a:r>
                      <a:r>
                        <a:rPr kumimoji="0" lang="en-US" sz="1500" kern="1200" dirty="0" smtClean="0">
                          <a:solidFill>
                            <a:srgbClr val="00B050"/>
                          </a:solidFill>
                          <a:latin typeface="Calibri" panose="020F0502020204030204" pitchFamily="34" charset="0"/>
                          <a:ea typeface="+mn-ea"/>
                          <a:cs typeface="Calibri" panose="020F0502020204030204" pitchFamily="34" charset="0"/>
                        </a:rPr>
                        <a:t> </a:t>
                      </a:r>
                      <a:r>
                        <a:rPr kumimoji="0" lang="ar-SA" sz="1500" kern="1200" dirty="0" smtClean="0">
                          <a:solidFill>
                            <a:srgbClr val="00B050"/>
                          </a:solidFill>
                          <a:latin typeface="Calibri" panose="020F0502020204030204" pitchFamily="34" charset="0"/>
                          <a:ea typeface="+mn-ea"/>
                          <a:cs typeface="Calibri" panose="020F0502020204030204" pitchFamily="34" charset="0"/>
                        </a:rPr>
                        <a:t>لضعف في الذاكرة بسبب قلة </a:t>
                      </a:r>
                      <a:r>
                        <a:rPr kumimoji="0" lang="ar-SA" sz="1500" kern="1200" dirty="0" err="1" smtClean="0">
                          <a:solidFill>
                            <a:srgbClr val="00B050"/>
                          </a:solidFill>
                          <a:latin typeface="Calibri" panose="020F0502020204030204" pitchFamily="34" charset="0"/>
                          <a:ea typeface="+mn-ea"/>
                          <a:cs typeface="Calibri" panose="020F0502020204030204" pitchFamily="34" charset="0"/>
                        </a:rPr>
                        <a:t>السيريبرال</a:t>
                      </a:r>
                      <a:r>
                        <a:rPr kumimoji="0" lang="ar-SA" sz="1500" kern="1200" dirty="0" smtClean="0">
                          <a:solidFill>
                            <a:srgbClr val="00B050"/>
                          </a:solidFill>
                          <a:latin typeface="Calibri" panose="020F0502020204030204" pitchFamily="34" charset="0"/>
                          <a:ea typeface="+mn-ea"/>
                          <a:cs typeface="Calibri" panose="020F0502020204030204" pitchFamily="34" charset="0"/>
                        </a:rPr>
                        <a:t> </a:t>
                      </a:r>
                      <a:r>
                        <a:rPr kumimoji="0" lang="ar-SA" sz="1500" kern="1200" dirty="0" err="1" smtClean="0">
                          <a:solidFill>
                            <a:srgbClr val="00B050"/>
                          </a:solidFill>
                          <a:latin typeface="Calibri" panose="020F0502020204030204" pitchFamily="34" charset="0"/>
                          <a:ea typeface="+mn-ea"/>
                          <a:cs typeface="Calibri" panose="020F0502020204030204" pitchFamily="34" charset="0"/>
                        </a:rPr>
                        <a:t>بلود</a:t>
                      </a:r>
                      <a:r>
                        <a:rPr kumimoji="0" lang="ar-SA" sz="1500" kern="1200" dirty="0" smtClean="0">
                          <a:solidFill>
                            <a:srgbClr val="00B050"/>
                          </a:solidFill>
                          <a:latin typeface="Calibri" panose="020F0502020204030204" pitchFamily="34" charset="0"/>
                          <a:ea typeface="+mn-ea"/>
                          <a:cs typeface="Calibri" panose="020F0502020204030204" pitchFamily="34" charset="0"/>
                        </a:rPr>
                        <a:t> فلو</a:t>
                      </a:r>
                      <a:endParaRPr kumimoji="0" lang="en-US" sz="1500" kern="1200" dirty="0" smtClean="0">
                        <a:solidFill>
                          <a:srgbClr val="00B050"/>
                        </a:solidFill>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500" dirty="0" smtClean="0">
                          <a:solidFill>
                            <a:schemeClr val="accent5">
                              <a:lumMod val="75000"/>
                            </a:schemeClr>
                          </a:solidFill>
                        </a:rPr>
                        <a:t>Decreased IQ scores</a:t>
                      </a:r>
                    </a:p>
                  </a:txBody>
                  <a:tcPr>
                    <a:solidFill>
                      <a:schemeClr val="bg1"/>
                    </a:solidFill>
                  </a:tcPr>
                </a:tc>
                <a:extLst>
                  <a:ext uri="{0D108BD9-81ED-4DB2-BD59-A6C34878D82A}">
                    <a16:rowId xmlns:a16="http://schemas.microsoft.com/office/drawing/2014/main" val="10003"/>
                  </a:ext>
                </a:extLst>
              </a:tr>
              <a:tr h="865373">
                <a:tc>
                  <a:txBody>
                    <a:bodyPr/>
                    <a:lstStyle/>
                    <a:p>
                      <a:pPr algn="l">
                        <a:lnSpc>
                          <a:spcPct val="150000"/>
                        </a:lnSpc>
                      </a:pPr>
                      <a:r>
                        <a:rPr lang="en-US" sz="1500" dirty="0" smtClean="0">
                          <a:solidFill>
                            <a:srgbClr val="F632C3"/>
                          </a:solidFill>
                        </a:rPr>
                        <a:t>Decreased Memory</a:t>
                      </a:r>
                    </a:p>
                    <a:p>
                      <a:pPr algn="l"/>
                      <a:r>
                        <a:rPr lang="en-US" sz="1500" dirty="0" smtClean="0">
                          <a:solidFill>
                            <a:srgbClr val="00B050"/>
                          </a:solidFill>
                        </a:rPr>
                        <a:t>Just the short term memory</a:t>
                      </a:r>
                    </a:p>
                    <a:p>
                      <a:pPr algn="r" rtl="1"/>
                      <a:r>
                        <a:rPr lang="ar-SA" sz="1500" dirty="0" smtClean="0">
                          <a:solidFill>
                            <a:srgbClr val="00B050"/>
                          </a:solidFill>
                          <a:latin typeface="Calibri" panose="020F0502020204030204" pitchFamily="34" charset="0"/>
                          <a:cs typeface="Calibri" panose="020F0502020204030204" pitchFamily="34" charset="0"/>
                        </a:rPr>
                        <a:t>بس الاشياء القديمة يقدر يتذكرها</a:t>
                      </a:r>
                      <a:endParaRPr lang="en-US" sz="1500" dirty="0" smtClean="0">
                        <a:solidFill>
                          <a:srgbClr val="00B050"/>
                        </a:solidFill>
                        <a:latin typeface="Calibri" panose="020F0502020204030204" pitchFamily="34" charset="0"/>
                        <a:cs typeface="Calibri" panose="020F0502020204030204" pitchFamily="34" charset="0"/>
                      </a:endParaRPr>
                    </a:p>
                  </a:txBody>
                  <a:tcP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sz="1500" dirty="0" smtClean="0">
                        <a:solidFill>
                          <a:schemeClr val="tx1"/>
                        </a:solidFill>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500" dirty="0" smtClean="0">
                          <a:solidFill>
                            <a:schemeClr val="tx1"/>
                          </a:solidFill>
                        </a:rPr>
                        <a:t>Decreased </a:t>
                      </a:r>
                      <a:r>
                        <a:rPr lang="en-US" sz="1500" dirty="0">
                          <a:solidFill>
                            <a:schemeClr val="tx1"/>
                          </a:solidFill>
                        </a:rPr>
                        <a:t>IQ </a:t>
                      </a:r>
                      <a:r>
                        <a:rPr lang="en-US" sz="1500" dirty="0" smtClean="0">
                          <a:solidFill>
                            <a:schemeClr val="tx1"/>
                          </a:solidFill>
                        </a:rPr>
                        <a:t>scores</a:t>
                      </a:r>
                      <a:endParaRPr lang="en-US" sz="1500" dirty="0">
                        <a:solidFill>
                          <a:schemeClr val="tx1"/>
                        </a:solidFill>
                      </a:endParaRPr>
                    </a:p>
                  </a:txBody>
                  <a:tcPr>
                    <a:solidFill>
                      <a:schemeClr val="bg1"/>
                    </a:solidFill>
                  </a:tcPr>
                </a:tc>
                <a:extLst>
                  <a:ext uri="{0D108BD9-81ED-4DB2-BD59-A6C34878D82A}">
                    <a16:rowId xmlns:a16="http://schemas.microsoft.com/office/drawing/2014/main" val="10004"/>
                  </a:ext>
                </a:extLst>
              </a:tr>
              <a:tr h="382454">
                <a:tc>
                  <a:txBody>
                    <a:bodyPr/>
                    <a:lstStyle/>
                    <a:p>
                      <a:pPr algn="l">
                        <a:lnSpc>
                          <a:spcPct val="150000"/>
                        </a:lnSpc>
                      </a:pPr>
                      <a:r>
                        <a:rPr lang="en-US" sz="1500" dirty="0">
                          <a:solidFill>
                            <a:schemeClr val="bg2">
                              <a:lumMod val="75000"/>
                            </a:schemeClr>
                          </a:solidFill>
                        </a:rPr>
                        <a:t>Alteration in CNS neurotransmitters</a:t>
                      </a:r>
                    </a:p>
                  </a:txBody>
                  <a:tcPr>
                    <a:solidFill>
                      <a:schemeClr val="bg1"/>
                    </a:solidFill>
                  </a:tcPr>
                </a:tc>
                <a:tc>
                  <a:txBody>
                    <a:bodyPr/>
                    <a:lstStyle/>
                    <a:p>
                      <a:pPr algn="l">
                        <a:lnSpc>
                          <a:spcPct val="150000"/>
                        </a:lnSpc>
                      </a:pPr>
                      <a:r>
                        <a:rPr lang="en-US" sz="1500" dirty="0">
                          <a:solidFill>
                            <a:schemeClr val="tx1"/>
                          </a:solidFill>
                        </a:rPr>
                        <a:t>“Benign senile forgetfulness”</a:t>
                      </a:r>
                    </a:p>
                  </a:txBody>
                  <a:tcPr>
                    <a:solidFill>
                      <a:schemeClr val="bg1"/>
                    </a:solidFill>
                  </a:tcPr>
                </a:tc>
                <a:extLst>
                  <a:ext uri="{0D108BD9-81ED-4DB2-BD59-A6C34878D82A}">
                    <a16:rowId xmlns:a16="http://schemas.microsoft.com/office/drawing/2014/main" val="10005"/>
                  </a:ext>
                </a:extLst>
              </a:tr>
              <a:tr h="382454">
                <a:tc rowSpan="3">
                  <a:txBody>
                    <a:bodyPr/>
                    <a:lstStyle/>
                    <a:p>
                      <a:pPr algn="l">
                        <a:lnSpc>
                          <a:spcPct val="150000"/>
                        </a:lnSpc>
                      </a:pPr>
                      <a:endParaRPr lang="en-US" sz="1500" dirty="0">
                        <a:solidFill>
                          <a:schemeClr val="bg2">
                            <a:lumMod val="75000"/>
                          </a:schemeClr>
                        </a:solidFill>
                      </a:endParaRPr>
                    </a:p>
                    <a:p>
                      <a:pPr algn="l">
                        <a:lnSpc>
                          <a:spcPct val="150000"/>
                        </a:lnSpc>
                      </a:pPr>
                      <a:r>
                        <a:rPr lang="en-US" sz="1500" dirty="0">
                          <a:solidFill>
                            <a:schemeClr val="bg2">
                              <a:lumMod val="75000"/>
                            </a:schemeClr>
                          </a:solidFill>
                        </a:rPr>
                        <a:t>Decreased vibratory sense</a:t>
                      </a:r>
                    </a:p>
                  </a:txBody>
                  <a:tcPr>
                    <a:solidFill>
                      <a:schemeClr val="bg1"/>
                    </a:solidFill>
                  </a:tcPr>
                </a:tc>
                <a:tc>
                  <a:txBody>
                    <a:bodyPr/>
                    <a:lstStyle/>
                    <a:p>
                      <a:pPr algn="l">
                        <a:lnSpc>
                          <a:spcPct val="150000"/>
                        </a:lnSpc>
                      </a:pPr>
                      <a:r>
                        <a:rPr lang="en-US" sz="1500" dirty="0">
                          <a:solidFill>
                            <a:schemeClr val="tx1"/>
                          </a:solidFill>
                        </a:rPr>
                        <a:t>Increased postural instability</a:t>
                      </a:r>
                    </a:p>
                  </a:txBody>
                  <a:tcPr>
                    <a:solidFill>
                      <a:schemeClr val="bg1"/>
                    </a:solidFill>
                  </a:tcPr>
                </a:tc>
                <a:extLst>
                  <a:ext uri="{0D108BD9-81ED-4DB2-BD59-A6C34878D82A}">
                    <a16:rowId xmlns:a16="http://schemas.microsoft.com/office/drawing/2014/main" val="10006"/>
                  </a:ext>
                </a:extLst>
              </a:tr>
              <a:tr h="382454">
                <a:tc vMerge="1">
                  <a:txBody>
                    <a:bodyPr/>
                    <a:lstStyle/>
                    <a:p>
                      <a:endParaRPr lang="en-US" dirty="0"/>
                    </a:p>
                  </a:txBody>
                  <a:tcPr/>
                </a:tc>
                <a:tc>
                  <a:txBody>
                    <a:bodyPr/>
                    <a:lstStyle/>
                    <a:p>
                      <a:pPr algn="l">
                        <a:lnSpc>
                          <a:spcPct val="150000"/>
                        </a:lnSpc>
                      </a:pPr>
                      <a:r>
                        <a:rPr lang="en-US" sz="1500" dirty="0">
                          <a:solidFill>
                            <a:schemeClr val="tx1"/>
                          </a:solidFill>
                        </a:rPr>
                        <a:t>Altered gait </a:t>
                      </a:r>
                    </a:p>
                  </a:txBody>
                  <a:tcPr>
                    <a:solidFill>
                      <a:schemeClr val="bg1"/>
                    </a:solidFill>
                  </a:tcPr>
                </a:tc>
                <a:extLst>
                  <a:ext uri="{0D108BD9-81ED-4DB2-BD59-A6C34878D82A}">
                    <a16:rowId xmlns:a16="http://schemas.microsoft.com/office/drawing/2014/main" val="10007"/>
                  </a:ext>
                </a:extLst>
              </a:tr>
              <a:tr h="382454">
                <a:tc vMerge="1">
                  <a:txBody>
                    <a:bodyPr/>
                    <a:lstStyle/>
                    <a:p>
                      <a:endParaRPr lang="en-US" dirty="0"/>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500" dirty="0">
                          <a:solidFill>
                            <a:schemeClr val="tx1"/>
                          </a:solidFill>
                        </a:rPr>
                        <a:t>Falls, </a:t>
                      </a:r>
                      <a:r>
                        <a:rPr lang="en-US" sz="1500" dirty="0" smtClean="0">
                          <a:solidFill>
                            <a:schemeClr val="tx1"/>
                          </a:solidFill>
                        </a:rPr>
                        <a:t>accidents</a:t>
                      </a:r>
                      <a:endParaRPr lang="en-US" sz="1500" dirty="0">
                        <a:solidFill>
                          <a:schemeClr val="tx1"/>
                        </a:solidFill>
                      </a:endParaRPr>
                    </a:p>
                  </a:txBody>
                  <a:tcPr>
                    <a:solidFill>
                      <a:schemeClr val="bg1"/>
                    </a:solidFill>
                  </a:tcPr>
                </a:tc>
                <a:extLst>
                  <a:ext uri="{0D108BD9-81ED-4DB2-BD59-A6C34878D82A}">
                    <a16:rowId xmlns:a16="http://schemas.microsoft.com/office/drawing/2014/main" val="10008"/>
                  </a:ext>
                </a:extLst>
              </a:tr>
            </a:tbl>
          </a:graphicData>
        </a:graphic>
      </p:graphicFrame>
      <p:sp>
        <p:nvSpPr>
          <p:cNvPr id="7" name="TextBox 6"/>
          <p:cNvSpPr txBox="1"/>
          <p:nvPr/>
        </p:nvSpPr>
        <p:spPr>
          <a:xfrm>
            <a:off x="7436295" y="585210"/>
            <a:ext cx="4143108" cy="461665"/>
          </a:xfrm>
          <a:prstGeom prst="rect">
            <a:avLst/>
          </a:prstGeom>
          <a:solidFill>
            <a:schemeClr val="bg1"/>
          </a:solidFill>
          <a:ln w="19050">
            <a:solidFill>
              <a:schemeClr val="bg2">
                <a:lumMod val="50000"/>
              </a:schemeClr>
            </a:solidFill>
            <a:prstDash val="dash"/>
          </a:ln>
        </p:spPr>
        <p:txBody>
          <a:bodyPr wrap="square" rtlCol="0">
            <a:spAutoFit/>
          </a:bodyPr>
          <a:lstStyle/>
          <a:p>
            <a:pPr marL="171450" indent="-171450">
              <a:buFont typeface="Arial" panose="020B0604020202020204" pitchFamily="34" charset="0"/>
              <a:buChar char="•"/>
            </a:pPr>
            <a:r>
              <a:rPr lang="en-US" sz="1200" b="1" dirty="0" smtClean="0">
                <a:solidFill>
                  <a:srgbClr val="F632C3"/>
                </a:solidFill>
              </a:rPr>
              <a:t>Pink </a:t>
            </a:r>
            <a:r>
              <a:rPr lang="en-US" sz="1200" b="1" dirty="0" smtClean="0">
                <a:solidFill>
                  <a:srgbClr val="F632C3"/>
                </a:solidFill>
              </a:rPr>
              <a:t>color refer to (ONLY </a:t>
            </a:r>
            <a:r>
              <a:rPr lang="en-US" sz="1200" b="1" dirty="0">
                <a:solidFill>
                  <a:srgbClr val="F632C3"/>
                </a:solidFill>
              </a:rPr>
              <a:t>IN </a:t>
            </a:r>
            <a:r>
              <a:rPr lang="en-US" sz="1200" b="1" dirty="0" smtClean="0">
                <a:solidFill>
                  <a:srgbClr val="F632C3"/>
                </a:solidFill>
              </a:rPr>
              <a:t>FEMALES’ </a:t>
            </a:r>
            <a:r>
              <a:rPr lang="en-US" sz="1200" b="1" dirty="0" smtClean="0">
                <a:solidFill>
                  <a:srgbClr val="F632C3"/>
                </a:solidFill>
              </a:rPr>
              <a:t>SLIDES</a:t>
            </a:r>
            <a:r>
              <a:rPr lang="en-US" sz="1200" b="1" dirty="0" smtClean="0">
                <a:solidFill>
                  <a:srgbClr val="F632C3"/>
                </a:solidFill>
              </a:rPr>
              <a:t>) </a:t>
            </a:r>
            <a:endParaRPr lang="en-US" sz="1200" b="1" dirty="0" smtClean="0">
              <a:solidFill>
                <a:srgbClr val="F632C3"/>
              </a:solidFill>
            </a:endParaRPr>
          </a:p>
          <a:p>
            <a:pPr marL="171450" indent="-171450">
              <a:buFont typeface="Arial" panose="020B0604020202020204" pitchFamily="34" charset="0"/>
              <a:buChar char="•"/>
            </a:pPr>
            <a:r>
              <a:rPr lang="en-US" sz="1200" b="1" dirty="0" smtClean="0">
                <a:solidFill>
                  <a:schemeClr val="accent5">
                    <a:lumMod val="75000"/>
                  </a:schemeClr>
                </a:solidFill>
              </a:rPr>
              <a:t>Brown </a:t>
            </a:r>
            <a:r>
              <a:rPr lang="en-US" sz="1200" b="1" dirty="0">
                <a:solidFill>
                  <a:schemeClr val="accent5">
                    <a:lumMod val="75000"/>
                  </a:schemeClr>
                </a:solidFill>
              </a:rPr>
              <a:t>color refer to (ONLY IN </a:t>
            </a:r>
            <a:r>
              <a:rPr lang="en-US" sz="1200" b="1" dirty="0" smtClean="0">
                <a:solidFill>
                  <a:schemeClr val="accent5">
                    <a:lumMod val="75000"/>
                  </a:schemeClr>
                </a:solidFill>
              </a:rPr>
              <a:t>Males’ </a:t>
            </a:r>
            <a:r>
              <a:rPr lang="en-US" sz="1200" b="1" dirty="0">
                <a:solidFill>
                  <a:schemeClr val="accent5">
                    <a:lumMod val="75000"/>
                  </a:schemeClr>
                </a:solidFill>
              </a:rPr>
              <a:t>SLIDES) </a:t>
            </a:r>
          </a:p>
        </p:txBody>
      </p:sp>
    </p:spTree>
    <p:extLst>
      <p:ext uri="{BB962C8B-B14F-4D97-AF65-F5344CB8AC3E}">
        <p14:creationId xmlns:p14="http://schemas.microsoft.com/office/powerpoint/2010/main" val="73711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Aging in nervous system (structure-function related)</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71362229"/>
              </p:ext>
            </p:extLst>
          </p:nvPr>
        </p:nvGraphicFramePr>
        <p:xfrm>
          <a:off x="609459" y="1340768"/>
          <a:ext cx="10969944" cy="4810903"/>
        </p:xfrm>
        <a:graphic>
          <a:graphicData uri="http://schemas.openxmlformats.org/drawingml/2006/table">
            <a:tbl>
              <a:tblPr firstRow="1" bandRow="1">
                <a:tableStyleId>{5DA37D80-6434-44D0-A028-1B22A696006F}</a:tableStyleId>
              </a:tblPr>
              <a:tblGrid>
                <a:gridCol w="5484972">
                  <a:extLst>
                    <a:ext uri="{9D8B030D-6E8A-4147-A177-3AD203B41FA5}">
                      <a16:colId xmlns:a16="http://schemas.microsoft.com/office/drawing/2014/main" val="20000"/>
                    </a:ext>
                  </a:extLst>
                </a:gridCol>
                <a:gridCol w="5484972">
                  <a:extLst>
                    <a:ext uri="{9D8B030D-6E8A-4147-A177-3AD203B41FA5}">
                      <a16:colId xmlns:a16="http://schemas.microsoft.com/office/drawing/2014/main" val="20001"/>
                    </a:ext>
                  </a:extLst>
                </a:gridCol>
              </a:tblGrid>
              <a:tr h="521879">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GB" altLang="en-US" sz="1800" b="0" u="none" strike="noStrike" cap="none" spc="0" normalizeH="0" baseline="0" dirty="0">
                          <a:ln>
                            <a:noFill/>
                          </a:ln>
                          <a:solidFill>
                            <a:schemeClr val="bg1"/>
                          </a:solidFill>
                          <a:effectLst/>
                        </a:rPr>
                        <a:t>Structure </a:t>
                      </a:r>
                      <a:endParaRPr kumimoji="0" lang="en-GB" altLang="en-US" sz="1800" b="0" i="0" u="none" strike="noStrike" cap="none" spc="0" normalizeH="0" baseline="0" dirty="0">
                        <a:ln>
                          <a:noFill/>
                        </a:ln>
                        <a:solidFill>
                          <a:schemeClr val="bg1"/>
                        </a:solidFill>
                        <a:effectLst/>
                        <a:latin typeface="+mn-lt"/>
                        <a:ea typeface="ＭＳ Ｐゴシック" charset="-128"/>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en-US" sz="1800" b="0" u="none" strike="noStrike" cap="none" spc="0" normalizeH="0" baseline="0" dirty="0" smtClean="0">
                          <a:ln>
                            <a:noFill/>
                          </a:ln>
                          <a:solidFill>
                            <a:schemeClr val="bg1"/>
                          </a:solidFill>
                          <a:effectLst/>
                        </a:rPr>
                        <a:t>Regional function</a:t>
                      </a:r>
                      <a:endParaRPr kumimoji="0" lang="en-GB" altLang="en-US" sz="1800" b="0" u="none" strike="noStrike" cap="none" spc="0" normalizeH="0" baseline="0" dirty="0">
                        <a:ln>
                          <a:noFill/>
                        </a:ln>
                        <a:solidFill>
                          <a:schemeClr val="bg1"/>
                        </a:solidFill>
                        <a:effectLst/>
                      </a:endParaRPr>
                    </a:p>
                  </a:txBody>
                  <a:tcPr>
                    <a:solidFill>
                      <a:schemeClr val="accent2">
                        <a:lumMod val="40000"/>
                        <a:lumOff val="60000"/>
                      </a:schemeClr>
                    </a:solidFill>
                  </a:tcPr>
                </a:tc>
                <a:extLst>
                  <a:ext uri="{0D108BD9-81ED-4DB2-BD59-A6C34878D82A}">
                    <a16:rowId xmlns:a16="http://schemas.microsoft.com/office/drawing/2014/main" val="10000"/>
                  </a:ext>
                </a:extLst>
              </a:tr>
              <a:tr h="521879">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en-US" altLang="en-US" sz="1800" u="none" strike="noStrike" cap="none" spc="0" normalizeH="0" baseline="0" dirty="0">
                          <a:ln>
                            <a:noFill/>
                          </a:ln>
                          <a:solidFill>
                            <a:schemeClr val="bg2">
                              <a:lumMod val="75000"/>
                            </a:schemeClr>
                          </a:solidFill>
                          <a:effectLst/>
                        </a:rPr>
                        <a:t>Basal </a:t>
                      </a:r>
                      <a:r>
                        <a:rPr kumimoji="0" lang="en-US" altLang="en-US" sz="1800" u="none" strike="noStrike" cap="none" spc="0" normalizeH="0" baseline="0" dirty="0" smtClean="0">
                          <a:ln>
                            <a:noFill/>
                          </a:ln>
                          <a:solidFill>
                            <a:schemeClr val="bg2">
                              <a:lumMod val="75000"/>
                            </a:schemeClr>
                          </a:solidFill>
                          <a:effectLst/>
                        </a:rPr>
                        <a:t>ganglia</a:t>
                      </a:r>
                    </a:p>
                    <a:p>
                      <a:pPr marL="0" marR="0" lvl="0" indent="0" algn="l" defTabSz="914400" rtl="0" eaLnBrk="1" fontAlgn="base" latinLnBrk="0" hangingPunct="1">
                        <a:lnSpc>
                          <a:spcPct val="150000"/>
                        </a:lnSpc>
                        <a:spcBef>
                          <a:spcPct val="20000"/>
                        </a:spcBef>
                        <a:spcAft>
                          <a:spcPct val="0"/>
                        </a:spcAft>
                        <a:buClrTx/>
                        <a:buSzTx/>
                        <a:buFontTx/>
                        <a:buNone/>
                        <a:tabLst/>
                        <a:defRPr/>
                      </a:pPr>
                      <a:r>
                        <a:rPr lang="en-US" sz="1800" dirty="0" smtClean="0">
                          <a:solidFill>
                            <a:srgbClr val="00B050"/>
                          </a:solidFill>
                          <a:latin typeface="Calibri" panose="020F0502020204030204" pitchFamily="34" charset="0"/>
                          <a:cs typeface="Calibri" panose="020F0502020204030204" pitchFamily="34" charset="0"/>
                        </a:rPr>
                        <a:t>The iron that is accumulated in basal ganglia comes from the destruction from the RBCs that happens every day (this iron suppose to go to the iron storage in).</a:t>
                      </a:r>
                      <a:endParaRPr lang="ar-SA" sz="1800" dirty="0" smtClean="0">
                        <a:solidFill>
                          <a:srgbClr val="00B050"/>
                        </a:solidFill>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en-US" altLang="en-US" sz="1800" u="none" strike="noStrike" cap="none" spc="0" normalizeH="0" baseline="0" dirty="0">
                          <a:ln>
                            <a:noFill/>
                          </a:ln>
                          <a:effectLst/>
                        </a:rPr>
                        <a:t>Becomes bright in appearance due to iron </a:t>
                      </a:r>
                      <a:r>
                        <a:rPr kumimoji="0" lang="en-US" altLang="en-US" sz="1800" u="none" strike="noStrike" cap="none" spc="0" normalizeH="0" baseline="0" dirty="0" smtClean="0">
                          <a:ln>
                            <a:noFill/>
                          </a:ln>
                          <a:effectLst/>
                        </a:rPr>
                        <a:t>accumulation.</a:t>
                      </a:r>
                      <a:endParaRPr kumimoji="0" lang="en-GB" altLang="en-US" sz="1800" u="none" strike="noStrike" cap="none" spc="0" normalizeH="0" baseline="0" dirty="0">
                        <a:ln>
                          <a:noFill/>
                        </a:ln>
                        <a:effectLst/>
                      </a:endParaRPr>
                    </a:p>
                  </a:txBody>
                  <a:tcPr>
                    <a:solidFill>
                      <a:schemeClr val="bg1"/>
                    </a:solidFill>
                  </a:tcPr>
                </a:tc>
                <a:extLst>
                  <a:ext uri="{0D108BD9-81ED-4DB2-BD59-A6C34878D82A}">
                    <a16:rowId xmlns:a16="http://schemas.microsoft.com/office/drawing/2014/main" val="10001"/>
                  </a:ext>
                </a:extLst>
              </a:tr>
              <a:tr h="566233">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en-US" altLang="en-US" sz="1800" u="none" strike="noStrike" cap="none" spc="0" normalizeH="0" baseline="0" dirty="0">
                          <a:ln>
                            <a:noFill/>
                          </a:ln>
                          <a:solidFill>
                            <a:schemeClr val="bg2">
                              <a:lumMod val="75000"/>
                            </a:schemeClr>
                          </a:solidFill>
                          <a:effectLst/>
                        </a:rPr>
                        <a:t>Subarachnoid space</a:t>
                      </a:r>
                      <a:endParaRPr kumimoji="0" lang="en-GB" altLang="en-US" sz="1800" b="0" i="0" u="none" strike="noStrike" cap="none" spc="0" normalizeH="0" baseline="0" dirty="0">
                        <a:ln>
                          <a:noFill/>
                        </a:ln>
                        <a:solidFill>
                          <a:schemeClr val="bg2">
                            <a:lumMod val="75000"/>
                          </a:schemeClr>
                        </a:solidFill>
                        <a:effectLst/>
                        <a:latin typeface="+mn-lt"/>
                        <a:ea typeface="ＭＳ Ｐゴシック" charset="-128"/>
                      </a:endParaRPr>
                    </a:p>
                  </a:txBody>
                  <a:tcPr>
                    <a:solidFill>
                      <a:schemeClr val="bg1"/>
                    </a:solid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en-US" altLang="en-US" sz="1800" u="none" strike="noStrike" cap="none" spc="0" normalizeH="0" baseline="0" dirty="0">
                          <a:ln>
                            <a:noFill/>
                          </a:ln>
                          <a:effectLst/>
                        </a:rPr>
                        <a:t>Increase in size due to brain </a:t>
                      </a:r>
                      <a:r>
                        <a:rPr kumimoji="0" lang="en-US" altLang="en-US" sz="1800" u="none" strike="noStrike" cap="none" spc="0" normalizeH="0" baseline="0" dirty="0" smtClean="0">
                          <a:ln>
                            <a:noFill/>
                          </a:ln>
                          <a:effectLst/>
                        </a:rPr>
                        <a:t>shrinkage</a:t>
                      </a:r>
                      <a:r>
                        <a:rPr kumimoji="0" lang="en-US" altLang="en-US" sz="1800" b="0" i="0" u="none" strike="noStrike" cap="none" spc="0" normalizeH="0" baseline="0" dirty="0">
                          <a:ln>
                            <a:noFill/>
                          </a:ln>
                          <a:solidFill>
                            <a:schemeClr val="tx1"/>
                          </a:solidFill>
                          <a:effectLst/>
                          <a:latin typeface="+mn-lt"/>
                        </a:rPr>
                        <a:t>.</a:t>
                      </a:r>
                      <a:endParaRPr kumimoji="0" lang="en-GB" altLang="en-US" sz="1800" u="none" strike="noStrike" cap="none" spc="0" normalizeH="0" baseline="0" dirty="0">
                        <a:ln>
                          <a:noFill/>
                        </a:ln>
                        <a:effectLst/>
                      </a:endParaRPr>
                    </a:p>
                  </a:txBody>
                  <a:tcPr>
                    <a:solidFill>
                      <a:schemeClr val="bg1"/>
                    </a:solidFill>
                  </a:tcPr>
                </a:tc>
                <a:extLst>
                  <a:ext uri="{0D108BD9-81ED-4DB2-BD59-A6C34878D82A}">
                    <a16:rowId xmlns:a16="http://schemas.microsoft.com/office/drawing/2014/main" val="10002"/>
                  </a:ext>
                </a:extLst>
              </a:tr>
              <a:tr h="555792">
                <a:tc>
                  <a:txBody>
                    <a:bodyPr/>
                    <a:lstStyle/>
                    <a:p>
                      <a:pPr>
                        <a:lnSpc>
                          <a:spcPct val="150000"/>
                        </a:lnSpc>
                      </a:pPr>
                      <a:r>
                        <a:rPr kumimoji="0" lang="en-US" altLang="en-US" sz="1800" u="none" strike="noStrike" cap="none" spc="0" normalizeH="0" baseline="0" dirty="0">
                          <a:ln>
                            <a:noFill/>
                          </a:ln>
                          <a:solidFill>
                            <a:schemeClr val="bg2">
                              <a:lumMod val="75000"/>
                            </a:schemeClr>
                          </a:solidFill>
                          <a:effectLst/>
                        </a:rPr>
                        <a:t>Hippocampus</a:t>
                      </a:r>
                      <a:endParaRPr lang="en-US" sz="1800" b="0" i="0" u="none" cap="none" spc="0" dirty="0">
                        <a:ln>
                          <a:noFill/>
                        </a:ln>
                        <a:solidFill>
                          <a:schemeClr val="bg2">
                            <a:lumMod val="75000"/>
                          </a:schemeClr>
                        </a:solidFill>
                        <a:effectLst/>
                        <a:latin typeface="+mn-lt"/>
                      </a:endParaRPr>
                    </a:p>
                  </a:txBody>
                  <a:tcPr>
                    <a:solidFill>
                      <a:schemeClr val="bg1"/>
                    </a:solid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en-US" altLang="en-US" sz="1800" u="none" strike="noStrike" cap="none" spc="0" normalizeH="0" baseline="0" dirty="0">
                          <a:ln>
                            <a:noFill/>
                          </a:ln>
                          <a:effectLst/>
                        </a:rPr>
                        <a:t>Reduction in size due to cell loss in the structure</a:t>
                      </a:r>
                      <a:r>
                        <a:rPr kumimoji="0" lang="en-US" altLang="en-US" sz="1800" u="none" strike="noStrike" cap="none" spc="0" normalizeH="0" baseline="0" dirty="0" smtClean="0">
                          <a:ln>
                            <a:noFill/>
                          </a:ln>
                          <a:effectLst/>
                        </a:rPr>
                        <a:t>.</a:t>
                      </a:r>
                      <a:endParaRPr kumimoji="0" lang="en-GB" altLang="en-US" sz="1800" u="none" strike="noStrike" cap="none" spc="0" normalizeH="0" baseline="0" dirty="0">
                        <a:ln>
                          <a:noFill/>
                        </a:ln>
                        <a:effectLst/>
                      </a:endParaRPr>
                    </a:p>
                  </a:txBody>
                  <a:tcPr>
                    <a:solidFill>
                      <a:schemeClr val="bg1"/>
                    </a:solidFill>
                  </a:tcPr>
                </a:tc>
                <a:extLst>
                  <a:ext uri="{0D108BD9-81ED-4DB2-BD59-A6C34878D82A}">
                    <a16:rowId xmlns:a16="http://schemas.microsoft.com/office/drawing/2014/main" val="10003"/>
                  </a:ext>
                </a:extLst>
              </a:tr>
              <a:tr h="42650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u="none" strike="noStrike" cap="none" spc="0" normalizeH="0" baseline="0" dirty="0" smtClean="0">
                          <a:ln>
                            <a:noFill/>
                          </a:ln>
                          <a:solidFill>
                            <a:schemeClr val="bg2">
                              <a:lumMod val="75000"/>
                            </a:schemeClr>
                          </a:solidFill>
                          <a:effectLst/>
                        </a:rPr>
                        <a:t>Ventricles</a:t>
                      </a:r>
                      <a:endParaRPr kumimoji="0" lang="en-GB" altLang="en-US" sz="1800" u="none" strike="noStrike" cap="none" spc="0" normalizeH="0" baseline="0" dirty="0">
                        <a:ln>
                          <a:noFill/>
                        </a:ln>
                        <a:solidFill>
                          <a:schemeClr val="bg2">
                            <a:lumMod val="75000"/>
                          </a:schemeClr>
                        </a:solidFill>
                        <a:effectLst/>
                      </a:endParaRP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u="none" strike="noStrike" cap="none" spc="0" normalizeH="0" baseline="0" dirty="0">
                          <a:ln>
                            <a:noFill/>
                          </a:ln>
                          <a:effectLst/>
                        </a:rPr>
                        <a:t>Increase in size due brain shrinkage</a:t>
                      </a:r>
                      <a:r>
                        <a:rPr kumimoji="0" lang="en-US" altLang="en-US" sz="1800" u="none" strike="noStrike" cap="none" spc="0" normalizeH="0" baseline="0" dirty="0" smtClean="0">
                          <a:ln>
                            <a:noFill/>
                          </a:ln>
                          <a:effectLst/>
                        </a:rPr>
                        <a:t>.</a:t>
                      </a:r>
                      <a:endParaRPr kumimoji="0" lang="en-GB" altLang="zh-TW" sz="1800" u="none" strike="noStrike" cap="none" spc="0" normalizeH="0" baseline="0" dirty="0">
                        <a:ln>
                          <a:noFill/>
                        </a:ln>
                        <a:effectLst/>
                      </a:endParaRPr>
                    </a:p>
                  </a:txBody>
                  <a:tcPr>
                    <a:solidFill>
                      <a:schemeClr val="bg1"/>
                    </a:solidFill>
                  </a:tcPr>
                </a:tc>
                <a:extLst>
                  <a:ext uri="{0D108BD9-81ED-4DB2-BD59-A6C34878D82A}">
                    <a16:rowId xmlns:a16="http://schemas.microsoft.com/office/drawing/2014/main" val="10004"/>
                  </a:ext>
                </a:extLst>
              </a:tr>
              <a:tr h="55579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u="none" strike="noStrike" cap="none" spc="0" normalizeH="0" baseline="0" dirty="0">
                          <a:ln>
                            <a:noFill/>
                          </a:ln>
                          <a:solidFill>
                            <a:schemeClr val="bg2">
                              <a:lumMod val="75000"/>
                            </a:schemeClr>
                          </a:solidFill>
                          <a:effectLst/>
                        </a:rPr>
                        <a:t>Matter</a:t>
                      </a:r>
                      <a:endParaRPr kumimoji="0" lang="en-GB" altLang="en-US" sz="1800" u="none" strike="noStrike" cap="none" spc="0" normalizeH="0" baseline="0" dirty="0">
                        <a:ln>
                          <a:noFill/>
                        </a:ln>
                        <a:solidFill>
                          <a:schemeClr val="bg2">
                            <a:lumMod val="75000"/>
                          </a:schemeClr>
                        </a:solidFill>
                        <a:effectLst/>
                      </a:endParaRPr>
                    </a:p>
                    <a:p>
                      <a:pPr>
                        <a:lnSpc>
                          <a:spcPct val="150000"/>
                        </a:lnSpc>
                      </a:pPr>
                      <a:endParaRPr lang="en-US" sz="1800" b="0" i="0" u="none" cap="none" spc="0" dirty="0">
                        <a:ln>
                          <a:noFill/>
                        </a:ln>
                        <a:solidFill>
                          <a:schemeClr val="bg2">
                            <a:lumMod val="75000"/>
                          </a:schemeClr>
                        </a:solidFill>
                        <a:effectLst/>
                        <a:latin typeface="+mn-lt"/>
                      </a:endParaRP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u="none" strike="noStrike" cap="none" spc="0" normalizeH="0" baseline="0" dirty="0">
                          <a:ln>
                            <a:noFill/>
                          </a:ln>
                          <a:effectLst/>
                        </a:rPr>
                        <a:t>Reduction in size due to neuronal atrophy in the deep brain</a:t>
                      </a:r>
                      <a:r>
                        <a:rPr kumimoji="0" lang="en-US" altLang="en-US" sz="1800" u="none" strike="noStrike" cap="none" spc="0" normalizeH="0" baseline="0" dirty="0" smtClean="0">
                          <a:ln>
                            <a:noFill/>
                          </a:ln>
                          <a:effectLst/>
                        </a:rPr>
                        <a:t>.</a:t>
                      </a:r>
                      <a:endParaRPr kumimoji="0" lang="en-US" altLang="en-US" sz="1800" u="none" strike="noStrike" cap="none" spc="0" normalizeH="0" baseline="0" dirty="0">
                        <a:ln>
                          <a:noFill/>
                        </a:ln>
                        <a:effectLst/>
                      </a:endParaRPr>
                    </a:p>
                  </a:txBody>
                  <a:tcP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6863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Cognitive changes in aging (mental processing)</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p:txBody>
          <a:bodyPr>
            <a:normAutofit/>
          </a:bodyPr>
          <a:lstStyle/>
          <a:p>
            <a:r>
              <a:rPr lang="en-US" sz="1800" dirty="0"/>
              <a:t>Attention and Sensation are both included in three things : </a:t>
            </a:r>
            <a:r>
              <a:rPr lang="en-US" sz="1800" dirty="0">
                <a:solidFill>
                  <a:srgbClr val="FF0000"/>
                </a:solidFill>
              </a:rPr>
              <a:t>perception , decision making and decision execution</a:t>
            </a:r>
            <a:r>
              <a:rPr lang="en-US" sz="1800" dirty="0"/>
              <a:t>. And all these can be </a:t>
            </a:r>
            <a:r>
              <a:rPr lang="en-US" sz="1800" dirty="0">
                <a:solidFill>
                  <a:srgbClr val="FF0000"/>
                </a:solidFill>
              </a:rPr>
              <a:t>affected</a:t>
            </a:r>
            <a:r>
              <a:rPr lang="en-US" sz="1800" dirty="0"/>
              <a:t> or reduced with </a:t>
            </a:r>
            <a:r>
              <a:rPr lang="en-US" sz="1800" dirty="0">
                <a:solidFill>
                  <a:srgbClr val="FF0000"/>
                </a:solidFill>
              </a:rPr>
              <a:t>aging</a:t>
            </a:r>
            <a:r>
              <a:rPr lang="en-US" sz="1800" dirty="0"/>
              <a:t>.</a:t>
            </a:r>
          </a:p>
          <a:p>
            <a:r>
              <a:rPr lang="en-US" sz="1800" dirty="0"/>
              <a:t>There are two types of memories known as:</a:t>
            </a:r>
          </a:p>
          <a:p>
            <a:pPr marL="342900" indent="-342900">
              <a:buFont typeface="+mj-lt"/>
              <a:buAutoNum type="arabicPeriod"/>
            </a:pPr>
            <a:r>
              <a:rPr lang="en-US" sz="1800" dirty="0" smtClean="0">
                <a:solidFill>
                  <a:schemeClr val="bg2">
                    <a:lumMod val="50000"/>
                  </a:schemeClr>
                </a:solidFill>
              </a:rPr>
              <a:t>Long-term memory.</a:t>
            </a:r>
            <a:endParaRPr lang="en-US" sz="1800" dirty="0">
              <a:solidFill>
                <a:schemeClr val="bg2">
                  <a:lumMod val="50000"/>
                </a:schemeClr>
              </a:solidFill>
            </a:endParaRPr>
          </a:p>
          <a:p>
            <a:pPr marL="342900" indent="-342900">
              <a:buFont typeface="+mj-lt"/>
              <a:buAutoNum type="arabicPeriod"/>
            </a:pPr>
            <a:r>
              <a:rPr lang="en-US" sz="1800" dirty="0" smtClean="0">
                <a:solidFill>
                  <a:schemeClr val="bg2">
                    <a:lumMod val="50000"/>
                  </a:schemeClr>
                </a:solidFill>
              </a:rPr>
              <a:t>Short-term </a:t>
            </a:r>
            <a:r>
              <a:rPr lang="en-US" sz="1800" dirty="0">
                <a:solidFill>
                  <a:schemeClr val="bg2">
                    <a:lumMod val="50000"/>
                  </a:schemeClr>
                </a:solidFill>
              </a:rPr>
              <a:t>memory</a:t>
            </a:r>
            <a:r>
              <a:rPr lang="en-US" sz="1800" dirty="0"/>
              <a:t>: working </a:t>
            </a:r>
            <a:r>
              <a:rPr lang="en-US" sz="1800" dirty="0" smtClean="0"/>
              <a:t>memory.</a:t>
            </a:r>
            <a:endParaRPr lang="en-US" sz="1800" dirty="0"/>
          </a:p>
        </p:txBody>
      </p:sp>
      <p:sp>
        <p:nvSpPr>
          <p:cNvPr id="10" name="object 3"/>
          <p:cNvSpPr/>
          <p:nvPr/>
        </p:nvSpPr>
        <p:spPr>
          <a:xfrm>
            <a:off x="609461" y="2929442"/>
            <a:ext cx="8725312" cy="3336680"/>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9334774" y="3197398"/>
            <a:ext cx="2244630"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ar-SA" sz="1600" dirty="0" smtClean="0">
                <a:solidFill>
                  <a:srgbClr val="00B050"/>
                </a:solidFill>
                <a:latin typeface="Calibri" panose="020F0502020204030204" pitchFamily="34" charset="0"/>
                <a:cs typeface="Calibri" panose="020F0502020204030204" pitchFamily="34" charset="0"/>
              </a:rPr>
              <a:t>مثال لطيف:</a:t>
            </a:r>
          </a:p>
          <a:p>
            <a:pPr algn="r"/>
            <a:r>
              <a:rPr lang="ar-SA" sz="1600" dirty="0" smtClean="0">
                <a:solidFill>
                  <a:srgbClr val="00B050"/>
                </a:solidFill>
                <a:latin typeface="Calibri" panose="020F0502020204030204" pitchFamily="34" charset="0"/>
                <a:cs typeface="Calibri" panose="020F0502020204030204" pitchFamily="34" charset="0"/>
              </a:rPr>
              <a:t>مثل </a:t>
            </a:r>
            <a:r>
              <a:rPr lang="ar-SA" sz="1600" dirty="0">
                <a:solidFill>
                  <a:srgbClr val="00B050"/>
                </a:solidFill>
                <a:latin typeface="Calibri" panose="020F0502020204030204" pitchFamily="34" charset="0"/>
                <a:cs typeface="Calibri" panose="020F0502020204030204" pitchFamily="34" charset="0"/>
              </a:rPr>
              <a:t>لما صديقتي تلمسني واحس ان </a:t>
            </a:r>
            <a:r>
              <a:rPr lang="ar-SA" sz="1600" dirty="0" smtClean="0">
                <a:solidFill>
                  <a:srgbClr val="00B050"/>
                </a:solidFill>
                <a:latin typeface="Calibri" panose="020F0502020204030204" pitchFamily="34" charset="0"/>
                <a:cs typeface="Calibri" panose="020F0502020204030204" pitchFamily="34" charset="0"/>
              </a:rPr>
              <a:t>اللمسة </a:t>
            </a:r>
            <a:r>
              <a:rPr lang="ar-SA" sz="1600" dirty="0">
                <a:solidFill>
                  <a:srgbClr val="00B050"/>
                </a:solidFill>
                <a:latin typeface="Calibri" panose="020F0502020204030204" pitchFamily="34" charset="0"/>
                <a:cs typeface="Calibri" panose="020F0502020204030204" pitchFamily="34" charset="0"/>
              </a:rPr>
              <a:t>لمسة </a:t>
            </a:r>
            <a:r>
              <a:rPr lang="ar-SA" sz="1600" dirty="0" smtClean="0">
                <a:solidFill>
                  <a:srgbClr val="00B050"/>
                </a:solidFill>
                <a:latin typeface="Calibri" panose="020F0502020204030204" pitchFamily="34" charset="0"/>
                <a:cs typeface="Calibri" panose="020F0502020204030204" pitchFamily="34" charset="0"/>
              </a:rPr>
              <a:t>حنيّنة والتفت </a:t>
            </a:r>
            <a:r>
              <a:rPr lang="ar-SA" sz="1600" dirty="0">
                <a:solidFill>
                  <a:srgbClr val="00B050"/>
                </a:solidFill>
                <a:latin typeface="Calibri" panose="020F0502020204030204" pitchFamily="34" charset="0"/>
                <a:cs typeface="Calibri" panose="020F0502020204030204" pitchFamily="34" charset="0"/>
              </a:rPr>
              <a:t>واتذكر انها صديقتي من 10سنوات وينتج </a:t>
            </a:r>
            <a:r>
              <a:rPr lang="ar-SA" sz="1600" dirty="0" smtClean="0">
                <a:solidFill>
                  <a:srgbClr val="00B050"/>
                </a:solidFill>
                <a:latin typeface="Calibri" panose="020F0502020204030204" pitchFamily="34" charset="0"/>
                <a:cs typeface="Calibri" panose="020F0502020204030204" pitchFamily="34" charset="0"/>
              </a:rPr>
              <a:t>عني ردة </a:t>
            </a:r>
            <a:r>
              <a:rPr lang="ar-SA" sz="1600" dirty="0">
                <a:solidFill>
                  <a:srgbClr val="00B050"/>
                </a:solidFill>
                <a:latin typeface="Calibri" panose="020F0502020204030204" pitchFamily="34" charset="0"/>
                <a:cs typeface="Calibri" panose="020F0502020204030204" pitchFamily="34" charset="0"/>
              </a:rPr>
              <a:t>فعل اني احضنها </a:t>
            </a:r>
            <a:r>
              <a:rPr lang="ar-SA" sz="1600" dirty="0" smtClean="0">
                <a:solidFill>
                  <a:srgbClr val="00B050"/>
                </a:solidFill>
                <a:latin typeface="Calibri" panose="020F0502020204030204" pitchFamily="34" charset="0"/>
                <a:cs typeface="Calibri" panose="020F0502020204030204" pitchFamily="34" charset="0"/>
              </a:rPr>
              <a:t>مثلا، ونقيس </a:t>
            </a:r>
            <a:r>
              <a:rPr lang="ar-SA" sz="1600" dirty="0">
                <a:solidFill>
                  <a:srgbClr val="00B050"/>
                </a:solidFill>
                <a:latin typeface="Calibri" panose="020F0502020204030204" pitchFamily="34" charset="0"/>
                <a:cs typeface="Calibri" panose="020F0502020204030204" pitchFamily="34" charset="0"/>
              </a:rPr>
              <a:t>عليها </a:t>
            </a:r>
            <a:r>
              <a:rPr lang="ar-SA" sz="1600" dirty="0" smtClean="0">
                <a:solidFill>
                  <a:srgbClr val="00B050"/>
                </a:solidFill>
                <a:latin typeface="Calibri" panose="020F0502020204030204" pitchFamily="34" charset="0"/>
                <a:cs typeface="Calibri" panose="020F0502020204030204" pitchFamily="34" charset="0"/>
              </a:rPr>
              <a:t>اشياء كثير مثل </a:t>
            </a:r>
            <a:r>
              <a:rPr lang="ar-SA" sz="1600" dirty="0">
                <a:solidFill>
                  <a:srgbClr val="00B050"/>
                </a:solidFill>
                <a:latin typeface="Calibri" panose="020F0502020204030204" pitchFamily="34" charset="0"/>
                <a:cs typeface="Calibri" panose="020F0502020204030204" pitchFamily="34" charset="0"/>
              </a:rPr>
              <a:t>لما </a:t>
            </a:r>
            <a:r>
              <a:rPr lang="ar-SA" sz="1600" dirty="0" smtClean="0">
                <a:solidFill>
                  <a:srgbClr val="00B050"/>
                </a:solidFill>
                <a:latin typeface="Calibri" panose="020F0502020204030204" pitchFamily="34" charset="0"/>
                <a:cs typeface="Calibri" panose="020F0502020204030204" pitchFamily="34" charset="0"/>
              </a:rPr>
              <a:t>نمسك </a:t>
            </a:r>
            <a:r>
              <a:rPr lang="ar-SA" sz="1600" dirty="0">
                <a:solidFill>
                  <a:srgbClr val="00B050"/>
                </a:solidFill>
                <a:latin typeface="Calibri" panose="020F0502020204030204" pitchFamily="34" charset="0"/>
                <a:cs typeface="Calibri" panose="020F0502020204030204" pitchFamily="34" charset="0"/>
              </a:rPr>
              <a:t>حاجة ساخنة </a:t>
            </a:r>
            <a:r>
              <a:rPr lang="ar-SA" sz="1600" dirty="0" smtClean="0">
                <a:solidFill>
                  <a:srgbClr val="00B050"/>
                </a:solidFill>
                <a:latin typeface="Calibri" panose="020F0502020204030204" pitchFamily="34" charset="0"/>
                <a:cs typeface="Calibri" panose="020F0502020204030204" pitchFamily="34" charset="0"/>
              </a:rPr>
              <a:t>فإذا صار فيه </a:t>
            </a:r>
            <a:r>
              <a:rPr lang="ar-SA" sz="1600" dirty="0">
                <a:solidFill>
                  <a:srgbClr val="00B050"/>
                </a:solidFill>
                <a:latin typeface="Calibri" panose="020F0502020204030204" pitchFamily="34" charset="0"/>
                <a:cs typeface="Calibri" panose="020F0502020204030204" pitchFamily="34" charset="0"/>
              </a:rPr>
              <a:t>خطأ في العملية راح ينتج </a:t>
            </a:r>
            <a:r>
              <a:rPr lang="ar-SA" sz="1600" dirty="0" smtClean="0">
                <a:solidFill>
                  <a:srgbClr val="00B050"/>
                </a:solidFill>
                <a:latin typeface="Calibri" panose="020F0502020204030204" pitchFamily="34" charset="0"/>
                <a:cs typeface="Calibri" panose="020F0502020204030204" pitchFamily="34" charset="0"/>
              </a:rPr>
              <a:t>تأخير </a:t>
            </a:r>
            <a:r>
              <a:rPr lang="ar-SA" sz="1600" dirty="0">
                <a:solidFill>
                  <a:srgbClr val="00B050"/>
                </a:solidFill>
                <a:latin typeface="Calibri" panose="020F0502020204030204" pitchFamily="34" charset="0"/>
                <a:cs typeface="Calibri" panose="020F0502020204030204" pitchFamily="34" charset="0"/>
              </a:rPr>
              <a:t>في </a:t>
            </a:r>
            <a:r>
              <a:rPr lang="ar-SA" sz="1600" dirty="0" smtClean="0">
                <a:solidFill>
                  <a:srgbClr val="00B050"/>
                </a:solidFill>
                <a:latin typeface="Calibri" panose="020F0502020204030204" pitchFamily="34" charset="0"/>
                <a:cs typeface="Calibri" panose="020F0502020204030204" pitchFamily="34" charset="0"/>
              </a:rPr>
              <a:t>ردة الفعل </a:t>
            </a:r>
            <a:r>
              <a:rPr lang="ar-SA" sz="1600" dirty="0">
                <a:solidFill>
                  <a:srgbClr val="00B050"/>
                </a:solidFill>
                <a:latin typeface="Calibri" panose="020F0502020204030204" pitchFamily="34" charset="0"/>
                <a:cs typeface="Calibri" panose="020F0502020204030204" pitchFamily="34" charset="0"/>
              </a:rPr>
              <a:t>او خطأ في الفعل </a:t>
            </a:r>
            <a:r>
              <a:rPr lang="ar-SA" sz="1600" dirty="0" smtClean="0">
                <a:solidFill>
                  <a:srgbClr val="00B050"/>
                </a:solidFill>
                <a:latin typeface="Calibri" panose="020F0502020204030204" pitchFamily="34" charset="0"/>
                <a:cs typeface="Calibri" panose="020F0502020204030204" pitchFamily="34" charset="0"/>
              </a:rPr>
              <a:t>نفسه. </a:t>
            </a:r>
            <a:endParaRPr lang="en-US" sz="16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083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Nervous system changes</a:t>
            </a:r>
            <a:endParaRPr lang="en-US" sz="3200" dirty="0"/>
          </a:p>
        </p:txBody>
      </p:sp>
      <p:sp>
        <p:nvSpPr>
          <p:cNvPr id="3" name="Slide Number Placeholder 2"/>
          <p:cNvSpPr>
            <a:spLocks noGrp="1"/>
          </p:cNvSpPr>
          <p:nvPr>
            <p:ph type="sldNum" sz="quarter" idx="12"/>
          </p:nvPr>
        </p:nvSpPr>
        <p:spPr>
          <a:xfrm>
            <a:off x="816669" y="6356350"/>
            <a:ext cx="8806135" cy="501650"/>
          </a:xfrm>
        </p:spPr>
        <p:txBody>
          <a:bodyPr/>
          <a:lstStyle/>
          <a:p>
            <a:fld id="{4929A69E-7D8F-4515-9605-0315ABD4F316}" type="slidenum">
              <a:rPr lang="en-US" smtClean="0"/>
              <a:pPr/>
              <a:t>15</a:t>
            </a:fld>
            <a:r>
              <a:rPr lang="en-US" dirty="0"/>
              <a:t> </a:t>
            </a:r>
            <a:r>
              <a:rPr lang="en-US" baseline="30000" dirty="0" smtClean="0"/>
              <a:t>3</a:t>
            </a:r>
            <a:r>
              <a:rPr lang="en-US" dirty="0" smtClean="0"/>
              <a:t> the </a:t>
            </a:r>
            <a:r>
              <a:rPr lang="en-US" dirty="0"/>
              <a:t>communication between different neurons will </a:t>
            </a:r>
            <a:r>
              <a:rPr lang="en-US" dirty="0" smtClean="0"/>
              <a:t>decrease.</a:t>
            </a:r>
            <a:endParaRPr lang="en-US" dirty="0"/>
          </a:p>
          <a:p>
            <a:endParaRPr lang="en-US" dirty="0"/>
          </a:p>
        </p:txBody>
      </p:sp>
      <p:sp>
        <p:nvSpPr>
          <p:cNvPr id="4" name="Content Placeholder 3"/>
          <p:cNvSpPr>
            <a:spLocks noGrp="1"/>
          </p:cNvSpPr>
          <p:nvPr>
            <p:ph sz="quarter" idx="1"/>
          </p:nvPr>
        </p:nvSpPr>
        <p:spPr>
          <a:xfrm>
            <a:off x="609459" y="1143000"/>
            <a:ext cx="10969943" cy="4937760"/>
          </a:xfrm>
        </p:spPr>
        <p:txBody>
          <a:bodyPr>
            <a:noAutofit/>
          </a:bodyPr>
          <a:lstStyle/>
          <a:p>
            <a:pPr marL="0" indent="0">
              <a:buNone/>
            </a:pPr>
            <a:r>
              <a:rPr lang="en-US" sz="1400" dirty="0">
                <a:solidFill>
                  <a:schemeClr val="accent2">
                    <a:lumMod val="75000"/>
                  </a:schemeClr>
                </a:solidFill>
              </a:rPr>
              <a:t>What happens to the nervous system when we get older?</a:t>
            </a:r>
            <a:endParaRPr lang="en-US" altLang="en-US" sz="1400" dirty="0">
              <a:solidFill>
                <a:schemeClr val="accent2">
                  <a:lumMod val="75000"/>
                </a:schemeClr>
              </a:solidFill>
              <a:ea typeface="MS PGothic" charset="-128"/>
            </a:endParaRPr>
          </a:p>
          <a:p>
            <a:r>
              <a:rPr lang="en-US" altLang="en-US" sz="1400" dirty="0">
                <a:ea typeface="MS PGothic" charset="-128"/>
              </a:rPr>
              <a:t>Aging leads to increased cerebral </a:t>
            </a:r>
            <a:r>
              <a:rPr lang="en-US" altLang="en-US" sz="1400" dirty="0" smtClean="0">
                <a:ea typeface="MS PGothic" charset="-128"/>
              </a:rPr>
              <a:t>amyloid.</a:t>
            </a:r>
            <a:endParaRPr lang="en-US" altLang="en-US" sz="1400" dirty="0">
              <a:ea typeface="MS PGothic" charset="-128"/>
            </a:endParaRPr>
          </a:p>
          <a:p>
            <a:r>
              <a:rPr lang="en-US" altLang="en-US" sz="1400" dirty="0">
                <a:ea typeface="MS PGothic" charset="-128"/>
              </a:rPr>
              <a:t>Average amount of brain protein is reduced with a marked loss in multiple enzymes </a:t>
            </a:r>
            <a:r>
              <a:rPr lang="en-US" altLang="en-US" sz="1400" dirty="0">
                <a:solidFill>
                  <a:srgbClr val="FF0000"/>
                </a:solidFill>
                <a:ea typeface="MS PGothic" charset="-128"/>
              </a:rPr>
              <a:t>(carbonic anhydrase and the dehydrogenases)</a:t>
            </a:r>
            <a:r>
              <a:rPr lang="en-US" altLang="en-US" sz="1400" dirty="0">
                <a:ea typeface="MS PGothic" charset="-128"/>
              </a:rPr>
              <a:t> but with a relative increase in abnormal proteins such as amyloid in tangles and plaques.</a:t>
            </a:r>
          </a:p>
          <a:p>
            <a:r>
              <a:rPr lang="en-US" altLang="en-US" sz="1400" dirty="0">
                <a:ea typeface="MS PGothic" charset="-128"/>
              </a:rPr>
              <a:t>Loss of RNA (messenger and transcription) but not </a:t>
            </a:r>
            <a:r>
              <a:rPr lang="en-US" altLang="en-US" sz="1400" dirty="0" smtClean="0">
                <a:ea typeface="MS PGothic" charset="-128"/>
              </a:rPr>
              <a:t>DNA.</a:t>
            </a:r>
            <a:endParaRPr lang="en-US" altLang="en-US" sz="1400" dirty="0">
              <a:ea typeface="MS PGothic" charset="-128"/>
            </a:endParaRPr>
          </a:p>
          <a:p>
            <a:r>
              <a:rPr lang="en-US" altLang="en-US" sz="1400" dirty="0">
                <a:ea typeface="MS PGothic" charset="-128"/>
              </a:rPr>
              <a:t>Loss of lipids, and lipid turnover rate, and a decrease in catabolism and synthesis.</a:t>
            </a:r>
          </a:p>
          <a:p>
            <a:pPr marL="298450" marR="5080" indent="-285750">
              <a:lnSpc>
                <a:spcPct val="80000"/>
              </a:lnSpc>
              <a:tabLst>
                <a:tab pos="355600" algn="l"/>
                <a:tab pos="356235" algn="l"/>
              </a:tabLst>
            </a:pPr>
            <a:r>
              <a:rPr lang="en-US" sz="1400" spc="-5" dirty="0">
                <a:cs typeface="Arial"/>
              </a:rPr>
              <a:t>Neuronal loss is normal </a:t>
            </a:r>
            <a:r>
              <a:rPr lang="en-US" sz="1400" dirty="0">
                <a:cs typeface="Arial"/>
              </a:rPr>
              <a:t>in </a:t>
            </a:r>
            <a:r>
              <a:rPr lang="en-US" sz="1400" spc="-5" dirty="0">
                <a:cs typeface="Arial"/>
              </a:rPr>
              <a:t>the </a:t>
            </a:r>
            <a:r>
              <a:rPr lang="en-US" sz="1400" dirty="0">
                <a:cs typeface="Arial"/>
              </a:rPr>
              <a:t>aging </a:t>
            </a:r>
            <a:r>
              <a:rPr lang="en-US" sz="1400" spc="-5" dirty="0">
                <a:cs typeface="Arial"/>
              </a:rPr>
              <a:t>brain but the  </a:t>
            </a:r>
            <a:r>
              <a:rPr lang="en-US" sz="1400" dirty="0">
                <a:cs typeface="Arial"/>
              </a:rPr>
              <a:t>ability to </a:t>
            </a:r>
            <a:r>
              <a:rPr lang="en-US" sz="1400" spc="-5" dirty="0">
                <a:cs typeface="Arial"/>
              </a:rPr>
              <a:t>learn </a:t>
            </a:r>
            <a:r>
              <a:rPr lang="en-US" sz="1400" spc="-5" dirty="0">
                <a:solidFill>
                  <a:srgbClr val="FF0000"/>
                </a:solidFill>
                <a:cs typeface="Arial"/>
              </a:rPr>
              <a:t>remains generally</a:t>
            </a:r>
            <a:r>
              <a:rPr lang="en-US" sz="1400" spc="-10" dirty="0">
                <a:solidFill>
                  <a:srgbClr val="FF0000"/>
                </a:solidFill>
                <a:cs typeface="Arial"/>
              </a:rPr>
              <a:t> </a:t>
            </a:r>
            <a:r>
              <a:rPr lang="en-US" sz="1400" spc="-5" dirty="0" smtClean="0">
                <a:solidFill>
                  <a:srgbClr val="FF0000"/>
                </a:solidFill>
                <a:cs typeface="Arial"/>
              </a:rPr>
              <a:t>unchanged.</a:t>
            </a:r>
            <a:endParaRPr lang="en-US" sz="1400" dirty="0">
              <a:solidFill>
                <a:srgbClr val="FF0000"/>
              </a:solidFill>
              <a:cs typeface="Arial"/>
            </a:endParaRPr>
          </a:p>
          <a:p>
            <a:pPr marL="298450" indent="-285750">
              <a:tabLst>
                <a:tab pos="355600" algn="l"/>
                <a:tab pos="356235" algn="l"/>
              </a:tabLst>
            </a:pPr>
            <a:r>
              <a:rPr lang="en-US" sz="1400" spc="-5" dirty="0">
                <a:cs typeface="Arial"/>
              </a:rPr>
              <a:t>There </a:t>
            </a:r>
            <a:r>
              <a:rPr lang="en-US" sz="1400" dirty="0">
                <a:cs typeface="Arial"/>
              </a:rPr>
              <a:t>is </a:t>
            </a:r>
            <a:r>
              <a:rPr lang="en-US" sz="1400" spc="-5" dirty="0">
                <a:cs typeface="Arial"/>
              </a:rPr>
              <a:t>loss </a:t>
            </a:r>
            <a:r>
              <a:rPr lang="en-US" sz="1400" dirty="0">
                <a:cs typeface="Arial"/>
              </a:rPr>
              <a:t>of </a:t>
            </a:r>
            <a:r>
              <a:rPr lang="en-US" sz="1400" spc="-5" dirty="0">
                <a:cs typeface="Arial"/>
              </a:rPr>
              <a:t>dendritic</a:t>
            </a:r>
            <a:r>
              <a:rPr lang="en-US" sz="1400" spc="-30" dirty="0">
                <a:cs typeface="Arial"/>
              </a:rPr>
              <a:t> </a:t>
            </a:r>
            <a:r>
              <a:rPr lang="en-US" sz="1400" dirty="0" smtClean="0">
                <a:cs typeface="Arial"/>
              </a:rPr>
              <a:t>arborization</a:t>
            </a:r>
            <a:r>
              <a:rPr lang="en-US" sz="1400" baseline="30000" dirty="0" smtClean="0">
                <a:cs typeface="Arial"/>
              </a:rPr>
              <a:t>3.</a:t>
            </a:r>
            <a:endParaRPr lang="en-US" sz="1400" dirty="0">
              <a:cs typeface="Arial"/>
            </a:endParaRPr>
          </a:p>
          <a:p>
            <a:pPr marL="298450" indent="-285750">
              <a:lnSpc>
                <a:spcPts val="2595"/>
              </a:lnSpc>
              <a:tabLst>
                <a:tab pos="355600" algn="l"/>
                <a:tab pos="356235" algn="l"/>
              </a:tabLst>
            </a:pPr>
            <a:r>
              <a:rPr lang="en-US" sz="1400" spc="-5" dirty="0">
                <a:cs typeface="Arial"/>
              </a:rPr>
              <a:t>Recall </a:t>
            </a:r>
            <a:r>
              <a:rPr lang="en-US" sz="1400" dirty="0">
                <a:cs typeface="Arial"/>
              </a:rPr>
              <a:t>memory is affected </a:t>
            </a:r>
            <a:r>
              <a:rPr lang="en-US" sz="1400" dirty="0">
                <a:solidFill>
                  <a:srgbClr val="FF0000"/>
                </a:solidFill>
                <a:cs typeface="Arial"/>
              </a:rPr>
              <a:t>more</a:t>
            </a:r>
            <a:r>
              <a:rPr lang="en-US" sz="1400" dirty="0">
                <a:cs typeface="Arial"/>
              </a:rPr>
              <a:t> </a:t>
            </a:r>
            <a:r>
              <a:rPr lang="en-US" sz="1400" spc="-5" dirty="0">
                <a:cs typeface="Arial"/>
              </a:rPr>
              <a:t>than</a:t>
            </a:r>
            <a:r>
              <a:rPr lang="en-US" sz="1400" spc="-40" dirty="0">
                <a:cs typeface="Arial"/>
              </a:rPr>
              <a:t> </a:t>
            </a:r>
            <a:r>
              <a:rPr lang="en-US" sz="1400" spc="-5" dirty="0">
                <a:cs typeface="Arial"/>
              </a:rPr>
              <a:t>cognitive </a:t>
            </a:r>
            <a:r>
              <a:rPr lang="en-US" sz="1400" dirty="0">
                <a:cs typeface="Arial"/>
              </a:rPr>
              <a:t>function in normal</a:t>
            </a:r>
            <a:r>
              <a:rPr lang="en-US" sz="1400" spc="-135" dirty="0">
                <a:cs typeface="Arial"/>
              </a:rPr>
              <a:t> </a:t>
            </a:r>
            <a:r>
              <a:rPr lang="en-US" sz="1400" spc="-5" dirty="0" smtClean="0">
                <a:cs typeface="Arial"/>
              </a:rPr>
              <a:t>aging.</a:t>
            </a:r>
            <a:endParaRPr lang="en-US" sz="1400" dirty="0">
              <a:cs typeface="Arial"/>
            </a:endParaRPr>
          </a:p>
          <a:p>
            <a:pPr marL="298450" indent="-285750">
              <a:lnSpc>
                <a:spcPts val="2590"/>
              </a:lnSpc>
              <a:tabLst>
                <a:tab pos="355600" algn="l"/>
                <a:tab pos="356235" algn="l"/>
              </a:tabLst>
            </a:pPr>
            <a:r>
              <a:rPr lang="en-US" sz="1400" spc="-5" dirty="0">
                <a:solidFill>
                  <a:srgbClr val="FF0000"/>
                </a:solidFill>
                <a:cs typeface="Arial"/>
              </a:rPr>
              <a:t>Cerebral atrophy </a:t>
            </a:r>
            <a:r>
              <a:rPr lang="en-US" sz="1400" dirty="0">
                <a:cs typeface="Arial"/>
              </a:rPr>
              <a:t>shows up on </a:t>
            </a:r>
            <a:r>
              <a:rPr lang="en-US" sz="1400" spc="-5" dirty="0">
                <a:cs typeface="Arial"/>
              </a:rPr>
              <a:t>CTs </a:t>
            </a:r>
            <a:r>
              <a:rPr lang="en-US" sz="1400" dirty="0">
                <a:cs typeface="Arial"/>
              </a:rPr>
              <a:t>and</a:t>
            </a:r>
            <a:r>
              <a:rPr lang="en-US" sz="1400" spc="-65" dirty="0">
                <a:cs typeface="Arial"/>
              </a:rPr>
              <a:t> </a:t>
            </a:r>
            <a:r>
              <a:rPr lang="en-US" sz="1400" spc="-5" dirty="0">
                <a:cs typeface="Arial"/>
              </a:rPr>
              <a:t>MRI</a:t>
            </a:r>
            <a:r>
              <a:rPr lang="en-US" sz="1400" dirty="0">
                <a:cs typeface="Arial"/>
              </a:rPr>
              <a:t> </a:t>
            </a:r>
            <a:r>
              <a:rPr lang="en-US" sz="1400" dirty="0" smtClean="0">
                <a:cs typeface="Arial"/>
              </a:rPr>
              <a:t>scans.</a:t>
            </a:r>
            <a:endParaRPr lang="en-US" sz="1400" dirty="0">
              <a:cs typeface="Arial"/>
            </a:endParaRPr>
          </a:p>
          <a:p>
            <a:pPr marL="298450" indent="-285750">
              <a:tabLst>
                <a:tab pos="355600" algn="l"/>
                <a:tab pos="356235" algn="l"/>
              </a:tabLst>
            </a:pPr>
            <a:r>
              <a:rPr lang="en-US" sz="1400" spc="-5" dirty="0">
                <a:solidFill>
                  <a:srgbClr val="FF0000"/>
                </a:solidFill>
                <a:cs typeface="Arial"/>
              </a:rPr>
              <a:t>Reduced</a:t>
            </a:r>
            <a:r>
              <a:rPr lang="en-US" sz="1400" spc="-5" dirty="0">
                <a:cs typeface="Arial"/>
              </a:rPr>
              <a:t> </a:t>
            </a:r>
            <a:r>
              <a:rPr lang="en-US" sz="1400" spc="-5" dirty="0">
                <a:solidFill>
                  <a:srgbClr val="FF0000"/>
                </a:solidFill>
                <a:cs typeface="Arial"/>
              </a:rPr>
              <a:t>Sympathetic</a:t>
            </a:r>
            <a:r>
              <a:rPr lang="en-US" sz="1400" spc="-5" dirty="0">
                <a:cs typeface="Arial"/>
              </a:rPr>
              <a:t> nervous </a:t>
            </a:r>
            <a:r>
              <a:rPr lang="en-US" sz="1400" spc="-10" dirty="0">
                <a:cs typeface="Arial"/>
              </a:rPr>
              <a:t>system</a:t>
            </a:r>
            <a:r>
              <a:rPr lang="en-US" sz="1400" spc="75" dirty="0">
                <a:cs typeface="Arial"/>
              </a:rPr>
              <a:t> </a:t>
            </a:r>
            <a:r>
              <a:rPr lang="en-US" sz="1400" dirty="0" smtClean="0">
                <a:cs typeface="Arial"/>
              </a:rPr>
              <a:t>activity.</a:t>
            </a:r>
            <a:endParaRPr lang="en-US" sz="1400" dirty="0">
              <a:cs typeface="Arial"/>
            </a:endParaRPr>
          </a:p>
          <a:p>
            <a:pPr marL="298450" indent="-285750">
              <a:tabLst>
                <a:tab pos="355600" algn="l"/>
                <a:tab pos="356235" algn="l"/>
              </a:tabLst>
            </a:pPr>
            <a:r>
              <a:rPr lang="en-US" sz="1400" spc="-5" dirty="0" smtClean="0">
                <a:solidFill>
                  <a:srgbClr val="FF0000"/>
                </a:solidFill>
                <a:cs typeface="Arial"/>
              </a:rPr>
              <a:t>Reduced Neurotransmitter</a:t>
            </a:r>
            <a:r>
              <a:rPr lang="en-US" sz="1400" spc="30" dirty="0" smtClean="0">
                <a:solidFill>
                  <a:srgbClr val="FF0000"/>
                </a:solidFill>
                <a:cs typeface="Arial"/>
              </a:rPr>
              <a:t> </a:t>
            </a:r>
            <a:r>
              <a:rPr lang="en-US" sz="1400" spc="-5" dirty="0" smtClean="0">
                <a:cs typeface="Arial"/>
              </a:rPr>
              <a:t>levels. </a:t>
            </a:r>
            <a:r>
              <a:rPr lang="en-US" sz="1400" spc="-5" dirty="0" smtClean="0">
                <a:solidFill>
                  <a:schemeClr val="bg1">
                    <a:lumMod val="50000"/>
                  </a:schemeClr>
                </a:solidFill>
                <a:cs typeface="Arial"/>
              </a:rPr>
              <a:t>Ex: </a:t>
            </a:r>
            <a:r>
              <a:rPr lang="en-US" sz="1400" dirty="0" smtClean="0">
                <a:solidFill>
                  <a:schemeClr val="bg1">
                    <a:lumMod val="50000"/>
                  </a:schemeClr>
                </a:solidFill>
              </a:rPr>
              <a:t>Dopamine</a:t>
            </a:r>
            <a:r>
              <a:rPr lang="en-US" sz="1400" dirty="0">
                <a:solidFill>
                  <a:schemeClr val="bg1">
                    <a:lumMod val="50000"/>
                  </a:schemeClr>
                </a:solidFill>
              </a:rPr>
              <a:t>, Serotonin, </a:t>
            </a:r>
            <a:r>
              <a:rPr lang="en-US" sz="1400" dirty="0" smtClean="0">
                <a:solidFill>
                  <a:schemeClr val="bg1">
                    <a:lumMod val="50000"/>
                  </a:schemeClr>
                </a:solidFill>
              </a:rPr>
              <a:t>Glutamate</a:t>
            </a:r>
            <a:r>
              <a:rPr lang="en-US" sz="1400" dirty="0">
                <a:solidFill>
                  <a:schemeClr val="bg1">
                    <a:lumMod val="50000"/>
                  </a:schemeClr>
                </a:solidFill>
              </a:rPr>
              <a:t> </a:t>
            </a:r>
            <a:r>
              <a:rPr lang="en-US" sz="1400" spc="-5" dirty="0" smtClean="0">
                <a:solidFill>
                  <a:schemeClr val="bg1">
                    <a:lumMod val="50000"/>
                  </a:schemeClr>
                </a:solidFill>
                <a:cs typeface="Arial"/>
              </a:rPr>
              <a:t> (</a:t>
            </a:r>
            <a:r>
              <a:rPr lang="en-US" sz="1400" dirty="0" smtClean="0">
                <a:solidFill>
                  <a:schemeClr val="bg1">
                    <a:lumMod val="50000"/>
                  </a:schemeClr>
                </a:solidFill>
              </a:rPr>
              <a:t>Intellectual </a:t>
            </a:r>
            <a:r>
              <a:rPr lang="en-US" sz="1400" dirty="0">
                <a:solidFill>
                  <a:schemeClr val="bg1">
                    <a:lumMod val="50000"/>
                  </a:schemeClr>
                </a:solidFill>
              </a:rPr>
              <a:t>functioning defined as “Stored” memory increases with age Problem solving skills increase with </a:t>
            </a:r>
            <a:r>
              <a:rPr lang="en-US" sz="1400" dirty="0" smtClean="0">
                <a:solidFill>
                  <a:schemeClr val="bg1">
                    <a:lumMod val="50000"/>
                  </a:schemeClr>
                </a:solidFill>
              </a:rPr>
              <a:t>age).</a:t>
            </a:r>
            <a:endParaRPr lang="en-US" sz="1400" dirty="0" smtClean="0">
              <a:solidFill>
                <a:schemeClr val="bg1">
                  <a:lumMod val="50000"/>
                </a:schemeClr>
              </a:solidFill>
              <a:cs typeface="Arial"/>
            </a:endParaRPr>
          </a:p>
          <a:p>
            <a:pPr marL="298450" indent="-285750">
              <a:tabLst>
                <a:tab pos="355600" algn="l"/>
                <a:tab pos="356235" algn="l"/>
              </a:tabLst>
            </a:pPr>
            <a:r>
              <a:rPr lang="en-US" sz="1400" spc="-5" dirty="0" smtClean="0">
                <a:cs typeface="Arial"/>
              </a:rPr>
              <a:t>Changes </a:t>
            </a:r>
            <a:r>
              <a:rPr lang="en-US" sz="1400" dirty="0">
                <a:cs typeface="Arial"/>
              </a:rPr>
              <a:t>in </a:t>
            </a:r>
            <a:r>
              <a:rPr lang="en-US" sz="1400" spc="-5" dirty="0">
                <a:cs typeface="Arial"/>
              </a:rPr>
              <a:t>sleep</a:t>
            </a:r>
            <a:r>
              <a:rPr lang="en-US" sz="1400" spc="-30" dirty="0">
                <a:cs typeface="Arial"/>
              </a:rPr>
              <a:t> </a:t>
            </a:r>
            <a:r>
              <a:rPr lang="en-US" sz="1400" spc="-5" dirty="0" smtClean="0">
                <a:cs typeface="Arial"/>
              </a:rPr>
              <a:t>patterns.</a:t>
            </a:r>
            <a:endParaRPr lang="en-US" sz="1400" dirty="0">
              <a:cs typeface="Arial"/>
            </a:endParaRPr>
          </a:p>
          <a:p>
            <a:pPr marL="298450" indent="-285750">
              <a:tabLst>
                <a:tab pos="355600" algn="l"/>
                <a:tab pos="356235" algn="l"/>
              </a:tabLst>
            </a:pPr>
            <a:r>
              <a:rPr lang="en-US" sz="1400" dirty="0">
                <a:cs typeface="Arial"/>
              </a:rPr>
              <a:t>Abnormalities in </a:t>
            </a:r>
            <a:r>
              <a:rPr lang="en-US" sz="1400" spc="-5" dirty="0">
                <a:cs typeface="Arial"/>
              </a:rPr>
              <a:t>EEG</a:t>
            </a:r>
            <a:r>
              <a:rPr lang="en-US" sz="1400" spc="-95" dirty="0">
                <a:cs typeface="Arial"/>
              </a:rPr>
              <a:t> </a:t>
            </a:r>
            <a:r>
              <a:rPr lang="en-US" sz="1400" spc="-5" dirty="0" smtClean="0">
                <a:cs typeface="Arial"/>
              </a:rPr>
              <a:t>tracings.</a:t>
            </a:r>
            <a:endParaRPr lang="en-US" sz="1400" dirty="0">
              <a:cs typeface="Arial"/>
            </a:endParaRPr>
          </a:p>
          <a:p>
            <a:pPr marL="298450" indent="-285750">
              <a:tabLst>
                <a:tab pos="355600" algn="l"/>
                <a:tab pos="356235" algn="l"/>
              </a:tabLst>
            </a:pPr>
            <a:r>
              <a:rPr lang="en-US" sz="1400" spc="-5" dirty="0">
                <a:solidFill>
                  <a:srgbClr val="FF0000"/>
                </a:solidFill>
                <a:cs typeface="Arial"/>
              </a:rPr>
              <a:t>Increased</a:t>
            </a:r>
            <a:r>
              <a:rPr lang="en-US" sz="1400" spc="-5" dirty="0">
                <a:cs typeface="Arial"/>
              </a:rPr>
              <a:t> risk of</a:t>
            </a:r>
            <a:r>
              <a:rPr lang="en-US" sz="1400" dirty="0">
                <a:cs typeface="Arial"/>
              </a:rPr>
              <a:t> </a:t>
            </a:r>
            <a:r>
              <a:rPr lang="en-US" sz="1400" spc="-5" dirty="0" smtClean="0">
                <a:cs typeface="Arial"/>
              </a:rPr>
              <a:t>stroke.</a:t>
            </a:r>
          </a:p>
          <a:p>
            <a:pPr marL="298450" indent="-285750">
              <a:tabLst>
                <a:tab pos="355600" algn="l"/>
                <a:tab pos="356235" algn="l"/>
              </a:tabLst>
            </a:pPr>
            <a:r>
              <a:rPr lang="en-US" sz="1400" dirty="0">
                <a:solidFill>
                  <a:schemeClr val="bg1">
                    <a:lumMod val="50000"/>
                  </a:schemeClr>
                </a:solidFill>
              </a:rPr>
              <a:t>Lowered seizure </a:t>
            </a:r>
            <a:r>
              <a:rPr lang="en-US" sz="1400" dirty="0" smtClean="0">
                <a:solidFill>
                  <a:schemeClr val="bg1">
                    <a:lumMod val="50000"/>
                  </a:schemeClr>
                </a:solidFill>
              </a:rPr>
              <a:t>threshold.</a:t>
            </a:r>
            <a:endParaRPr lang="en-US" sz="1400" dirty="0">
              <a:solidFill>
                <a:schemeClr val="bg1">
                  <a:lumMod val="50000"/>
                </a:schemeClr>
              </a:solidFill>
            </a:endParaRPr>
          </a:p>
          <a:p>
            <a:pPr marL="12700" indent="0">
              <a:buNone/>
              <a:tabLst>
                <a:tab pos="355600" algn="l"/>
                <a:tab pos="356235" algn="l"/>
              </a:tabLst>
            </a:pPr>
            <a:endParaRPr lang="en-US" sz="1400" dirty="0">
              <a:cs typeface="Arial"/>
            </a:endParaRPr>
          </a:p>
          <a:p>
            <a:endParaRPr lang="en-US" sz="1400" dirty="0"/>
          </a:p>
          <a:p>
            <a:endParaRPr lang="en-US" sz="1400" dirty="0"/>
          </a:p>
        </p:txBody>
      </p:sp>
      <p:sp>
        <p:nvSpPr>
          <p:cNvPr id="5" name="Rectangle 4"/>
          <p:cNvSpPr/>
          <p:nvPr/>
        </p:nvSpPr>
        <p:spPr>
          <a:xfrm>
            <a:off x="7822604" y="5046861"/>
            <a:ext cx="3756798" cy="1171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1400" dirty="0" smtClean="0">
                <a:solidFill>
                  <a:srgbClr val="00B050"/>
                </a:solidFill>
                <a:latin typeface="Calibri" panose="020F0502020204030204" pitchFamily="34" charset="0"/>
                <a:cs typeface="Calibri" panose="020F0502020204030204" pitchFamily="34" charset="0"/>
              </a:rPr>
              <a:t>لذلك نقدر نتعلم ايا كان عمرنا لكن المشكلة هي مشكلة الذاكرة وليست القدرة </a:t>
            </a:r>
            <a:endParaRPr lang="en-US" sz="1400" dirty="0" smtClean="0">
              <a:solidFill>
                <a:srgbClr val="00B050"/>
              </a:solidFill>
              <a:latin typeface="Calibri" panose="020F0502020204030204" pitchFamily="34" charset="0"/>
              <a:cs typeface="Calibri" panose="020F0502020204030204" pitchFamily="34" charset="0"/>
            </a:endParaRPr>
          </a:p>
          <a:p>
            <a:pPr algn="ctr"/>
            <a:r>
              <a:rPr lang="ar-SA" sz="1400" dirty="0" smtClean="0">
                <a:solidFill>
                  <a:srgbClr val="00B050"/>
                </a:solidFill>
                <a:latin typeface="Calibri" panose="020F0502020204030204" pitchFamily="34" charset="0"/>
                <a:cs typeface="Calibri" panose="020F0502020204030204" pitchFamily="34" charset="0"/>
              </a:rPr>
              <a:t>على التعلم</a:t>
            </a:r>
            <a:endParaRPr lang="en-US" sz="1400" dirty="0" smtClean="0">
              <a:solidFill>
                <a:srgbClr val="00B050"/>
              </a:solidFill>
              <a:latin typeface="Calibri" panose="020F0502020204030204" pitchFamily="34" charset="0"/>
              <a:cs typeface="Calibri" panose="020F0502020204030204" pitchFamily="34" charset="0"/>
            </a:endParaRPr>
          </a:p>
          <a:p>
            <a:pPr algn="ctr"/>
            <a:r>
              <a:rPr lang="en-US" sz="1400" dirty="0" smtClean="0">
                <a:solidFill>
                  <a:srgbClr val="00B050"/>
                </a:solidFill>
              </a:rPr>
              <a:t>So we have to differentiate between cognitive function and memory impairment</a:t>
            </a:r>
            <a:r>
              <a:rPr lang="ar-SA" sz="1400" dirty="0" smtClean="0">
                <a:solidFill>
                  <a:srgbClr val="00B050"/>
                </a:solidFill>
              </a:rPr>
              <a:t> </a:t>
            </a:r>
            <a:endParaRPr lang="en-US" sz="1400" dirty="0">
              <a:solidFill>
                <a:srgbClr val="00B050"/>
              </a:solidFill>
            </a:endParaRPr>
          </a:p>
        </p:txBody>
      </p:sp>
    </p:spTree>
    <p:extLst>
      <p:ext uri="{BB962C8B-B14F-4D97-AF65-F5344CB8AC3E}">
        <p14:creationId xmlns:p14="http://schemas.microsoft.com/office/powerpoint/2010/main" val="71698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Geriatric</a:t>
            </a:r>
            <a:r>
              <a:rPr lang="en-US" sz="3200" baseline="30000" dirty="0"/>
              <a:t>4</a:t>
            </a:r>
            <a:r>
              <a:rPr lang="en-US" sz="3200" dirty="0"/>
              <a:t> syndromes</a:t>
            </a:r>
          </a:p>
        </p:txBody>
      </p:sp>
      <p:sp>
        <p:nvSpPr>
          <p:cNvPr id="3" name="Slide Number Placeholder 2"/>
          <p:cNvSpPr>
            <a:spLocks noGrp="1"/>
          </p:cNvSpPr>
          <p:nvPr>
            <p:ph type="sldNum" sz="quarter" idx="12"/>
          </p:nvPr>
        </p:nvSpPr>
        <p:spPr>
          <a:xfrm>
            <a:off x="816669" y="6356350"/>
            <a:ext cx="9022159" cy="501650"/>
          </a:xfrm>
        </p:spPr>
        <p:txBody>
          <a:bodyPr/>
          <a:lstStyle/>
          <a:p>
            <a:fld id="{4929A69E-7D8F-4515-9605-0315ABD4F316}" type="slidenum">
              <a:rPr lang="en-US" smtClean="0"/>
              <a:t>16</a:t>
            </a:fld>
            <a:r>
              <a:rPr lang="en-US" dirty="0"/>
              <a:t>  </a:t>
            </a:r>
            <a:r>
              <a:rPr lang="en-US" baseline="30000" dirty="0" smtClean="0"/>
              <a:t>4</a:t>
            </a:r>
            <a:r>
              <a:rPr lang="en-US" dirty="0" smtClean="0"/>
              <a:t> a </a:t>
            </a:r>
            <a:r>
              <a:rPr lang="en-US" dirty="0"/>
              <a:t>branch of medicine that deals with the problems and diseases of old age and aging people</a:t>
            </a:r>
          </a:p>
        </p:txBody>
      </p:sp>
      <p:sp>
        <p:nvSpPr>
          <p:cNvPr id="4" name="Content Placeholder 3"/>
          <p:cNvSpPr>
            <a:spLocks noGrp="1"/>
          </p:cNvSpPr>
          <p:nvPr>
            <p:ph sz="quarter" idx="1"/>
          </p:nvPr>
        </p:nvSpPr>
        <p:spPr/>
        <p:txBody>
          <a:bodyPr/>
          <a:lstStyle/>
          <a:p>
            <a:pPr>
              <a:lnSpc>
                <a:spcPct val="150000"/>
              </a:lnSpc>
            </a:pPr>
            <a:r>
              <a:rPr lang="en-US" sz="1800" dirty="0"/>
              <a:t>Dementia and delirium</a:t>
            </a:r>
          </a:p>
          <a:p>
            <a:pPr>
              <a:lnSpc>
                <a:spcPct val="150000"/>
              </a:lnSpc>
            </a:pPr>
            <a:r>
              <a:rPr lang="en-US" sz="1800" dirty="0"/>
              <a:t>Falls</a:t>
            </a:r>
          </a:p>
          <a:p>
            <a:pPr>
              <a:lnSpc>
                <a:spcPct val="150000"/>
              </a:lnSpc>
            </a:pPr>
            <a:r>
              <a:rPr lang="en-US" sz="1800" dirty="0"/>
              <a:t>Urinary incontinence </a:t>
            </a:r>
          </a:p>
          <a:p>
            <a:pPr>
              <a:lnSpc>
                <a:spcPct val="150000"/>
              </a:lnSpc>
            </a:pPr>
            <a:r>
              <a:rPr lang="en-US" sz="1800" dirty="0"/>
              <a:t>Pressure ulcers</a:t>
            </a:r>
          </a:p>
          <a:p>
            <a:pPr>
              <a:lnSpc>
                <a:spcPct val="150000"/>
              </a:lnSpc>
            </a:pPr>
            <a:r>
              <a:rPr lang="en-US" sz="1800" dirty="0"/>
              <a:t>Functional decline</a:t>
            </a:r>
          </a:p>
          <a:p>
            <a:pPr>
              <a:lnSpc>
                <a:spcPct val="150000"/>
              </a:lnSpc>
            </a:pPr>
            <a:endParaRPr lang="en-US" dirty="0"/>
          </a:p>
        </p:txBody>
      </p:sp>
    </p:spTree>
    <p:extLst>
      <p:ext uri="{BB962C8B-B14F-4D97-AF65-F5344CB8AC3E}">
        <p14:creationId xmlns:p14="http://schemas.microsoft.com/office/powerpoint/2010/main" val="15596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Dementia and </a:t>
            </a:r>
            <a:r>
              <a:rPr lang="en-US" sz="3200" dirty="0" smtClean="0"/>
              <a:t>Delirium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2605915"/>
              </p:ext>
            </p:extLst>
          </p:nvPr>
        </p:nvGraphicFramePr>
        <p:xfrm>
          <a:off x="816669" y="1484784"/>
          <a:ext cx="10214116" cy="3936231"/>
        </p:xfrm>
        <a:graphic>
          <a:graphicData uri="http://schemas.openxmlformats.org/drawingml/2006/table">
            <a:tbl>
              <a:tblPr firstRow="1" bandRow="1">
                <a:tableStyleId>{5DA37D80-6434-44D0-A028-1B22A696006F}</a:tableStyleId>
              </a:tblPr>
              <a:tblGrid>
                <a:gridCol w="5107058">
                  <a:extLst>
                    <a:ext uri="{9D8B030D-6E8A-4147-A177-3AD203B41FA5}">
                      <a16:colId xmlns:a16="http://schemas.microsoft.com/office/drawing/2014/main" val="20000"/>
                    </a:ext>
                  </a:extLst>
                </a:gridCol>
                <a:gridCol w="5107058">
                  <a:extLst>
                    <a:ext uri="{9D8B030D-6E8A-4147-A177-3AD203B41FA5}">
                      <a16:colId xmlns:a16="http://schemas.microsoft.com/office/drawing/2014/main" val="20001"/>
                    </a:ext>
                  </a:extLst>
                </a:gridCol>
              </a:tblGrid>
              <a:tr h="432048">
                <a:tc gridSpan="2">
                  <a:txBody>
                    <a:bodyPr/>
                    <a:lstStyle/>
                    <a:p>
                      <a:pPr algn="ctr">
                        <a:lnSpc>
                          <a:spcPct val="150000"/>
                        </a:lnSpc>
                      </a:pPr>
                      <a:r>
                        <a:rPr lang="en-US" sz="1800" b="0" dirty="0" smtClean="0">
                          <a:solidFill>
                            <a:schemeClr val="bg1"/>
                          </a:solidFill>
                        </a:rPr>
                        <a:t>Dementia and Delirium </a:t>
                      </a:r>
                      <a:endParaRPr lang="en-US" b="0" cap="none" spc="0" dirty="0">
                        <a:ln>
                          <a:noFill/>
                        </a:ln>
                        <a:solidFill>
                          <a:schemeClr val="bg1"/>
                        </a:solidFill>
                        <a:effectLst/>
                      </a:endParaRPr>
                    </a:p>
                  </a:txBody>
                  <a:tcPr>
                    <a:solidFill>
                      <a:schemeClr val="accent2">
                        <a:lumMod val="40000"/>
                        <a:lumOff val="60000"/>
                      </a:schemeClr>
                    </a:solidFill>
                  </a:tcPr>
                </a:tc>
                <a:tc hMerge="1">
                  <a:txBody>
                    <a:bodyPr/>
                    <a:lstStyle/>
                    <a:p>
                      <a:pPr algn="ctr"/>
                      <a:endParaRPr lang="en-US" b="1" cap="none" spc="0" dirty="0">
                        <a:ln>
                          <a:noFill/>
                        </a:ln>
                        <a:solidFill>
                          <a:schemeClr val="tx1"/>
                        </a:solidFill>
                        <a:effectLst/>
                      </a:endParaRPr>
                    </a:p>
                  </a:txBody>
                  <a:tcPr>
                    <a:solidFill>
                      <a:schemeClr val="bg1"/>
                    </a:solidFill>
                  </a:tcPr>
                </a:tc>
                <a:extLst>
                  <a:ext uri="{0D108BD9-81ED-4DB2-BD59-A6C34878D82A}">
                    <a16:rowId xmlns:a16="http://schemas.microsoft.com/office/drawing/2014/main" val="1486037971"/>
                  </a:ext>
                </a:extLst>
              </a:tr>
              <a:tr h="504056">
                <a:tc>
                  <a:txBody>
                    <a:bodyPr/>
                    <a:lstStyle/>
                    <a:p>
                      <a:pPr algn="ctr">
                        <a:lnSpc>
                          <a:spcPct val="150000"/>
                        </a:lnSpc>
                      </a:pPr>
                      <a:r>
                        <a:rPr lang="en-US" cap="none" spc="0" dirty="0">
                          <a:ln>
                            <a:noFill/>
                          </a:ln>
                          <a:solidFill>
                            <a:schemeClr val="accent2">
                              <a:lumMod val="75000"/>
                            </a:schemeClr>
                          </a:solidFill>
                          <a:effectLst/>
                        </a:rPr>
                        <a:t>Dementia </a:t>
                      </a:r>
                      <a:endParaRPr lang="en-US" b="1" cap="none" spc="0" dirty="0">
                        <a:ln>
                          <a:noFill/>
                        </a:ln>
                        <a:solidFill>
                          <a:schemeClr val="accent2">
                            <a:lumMod val="75000"/>
                          </a:schemeClr>
                        </a:solidFill>
                        <a:effectLst/>
                      </a:endParaRPr>
                    </a:p>
                  </a:txBody>
                  <a:tcPr>
                    <a:solidFill>
                      <a:schemeClr val="bg1"/>
                    </a:solidFill>
                  </a:tcPr>
                </a:tc>
                <a:tc>
                  <a:txBody>
                    <a:bodyPr/>
                    <a:lstStyle/>
                    <a:p>
                      <a:pPr algn="ctr">
                        <a:lnSpc>
                          <a:spcPct val="150000"/>
                        </a:lnSpc>
                      </a:pPr>
                      <a:r>
                        <a:rPr lang="en-US" cap="none" spc="0" dirty="0">
                          <a:ln>
                            <a:noFill/>
                          </a:ln>
                          <a:solidFill>
                            <a:schemeClr val="accent2">
                              <a:lumMod val="75000"/>
                            </a:schemeClr>
                          </a:solidFill>
                          <a:effectLst/>
                        </a:rPr>
                        <a:t>Delirium </a:t>
                      </a:r>
                      <a:endParaRPr lang="en-US" b="1" cap="none" spc="0" dirty="0">
                        <a:ln>
                          <a:noFill/>
                        </a:ln>
                        <a:solidFill>
                          <a:schemeClr val="accent2">
                            <a:lumMod val="75000"/>
                          </a:schemeClr>
                        </a:solidFill>
                        <a:effectLst/>
                      </a:endParaRPr>
                    </a:p>
                  </a:txBody>
                  <a:tcPr>
                    <a:solidFill>
                      <a:schemeClr val="bg1"/>
                    </a:solidFill>
                  </a:tcPr>
                </a:tc>
                <a:extLst>
                  <a:ext uri="{0D108BD9-81ED-4DB2-BD59-A6C34878D82A}">
                    <a16:rowId xmlns:a16="http://schemas.microsoft.com/office/drawing/2014/main" val="10000"/>
                  </a:ext>
                </a:extLst>
              </a:tr>
              <a:tr h="2312727">
                <a:tc>
                  <a:txBody>
                    <a:bodyPr/>
                    <a:lstStyle/>
                    <a:p>
                      <a:pPr marL="285750" indent="-285750">
                        <a:lnSpc>
                          <a:spcPct val="150000"/>
                        </a:lnSpc>
                        <a:buFont typeface="Arial" charset="0"/>
                        <a:buChar char="•"/>
                      </a:pPr>
                      <a:r>
                        <a:rPr lang="en-US" dirty="0"/>
                        <a:t>Syndrome of progressive decline</a:t>
                      </a:r>
                      <a:r>
                        <a:rPr lang="en-US" baseline="0" dirty="0"/>
                        <a:t> </a:t>
                      </a:r>
                      <a:r>
                        <a:rPr lang="en-US" dirty="0"/>
                        <a:t>in which multiple intellectual abilities deteriorate , causing both cognitive </a:t>
                      </a:r>
                      <a:r>
                        <a:rPr lang="en-US" dirty="0" smtClean="0"/>
                        <a:t>and </a:t>
                      </a:r>
                      <a:r>
                        <a:rPr lang="en-US" dirty="0"/>
                        <a:t>functional impairment</a:t>
                      </a:r>
                      <a:r>
                        <a:rPr lang="en-US" dirty="0" smtClean="0"/>
                        <a:t>.</a:t>
                      </a:r>
                      <a:endParaRPr lang="ar-SA" dirty="0" smtClean="0"/>
                    </a:p>
                    <a:p>
                      <a:pPr marL="0" marR="0" indent="0" algn="ctr" defTabSz="914400" rtl="0" eaLnBrk="1" fontAlgn="auto" latinLnBrk="0" hangingPunct="1">
                        <a:lnSpc>
                          <a:spcPct val="150000"/>
                        </a:lnSpc>
                        <a:spcBef>
                          <a:spcPts val="0"/>
                        </a:spcBef>
                        <a:spcAft>
                          <a:spcPts val="0"/>
                        </a:spcAft>
                        <a:buClrTx/>
                        <a:buSzTx/>
                        <a:buFont typeface="Arial" charset="0"/>
                        <a:buNone/>
                        <a:tabLst/>
                        <a:defRPr/>
                      </a:pPr>
                      <a:endParaRPr kumimoji="0" lang="ar-SA" kern="1200" dirty="0" smtClean="0">
                        <a:solidFill>
                          <a:srgbClr val="00B050"/>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50000"/>
                        </a:lnSpc>
                        <a:spcBef>
                          <a:spcPts val="0"/>
                        </a:spcBef>
                        <a:spcAft>
                          <a:spcPts val="0"/>
                        </a:spcAft>
                        <a:buClrTx/>
                        <a:buSzTx/>
                        <a:buFont typeface="Arial" charset="0"/>
                        <a:buNone/>
                        <a:tabLst/>
                        <a:defRPr/>
                      </a:pPr>
                      <a:r>
                        <a:rPr kumimoji="0" lang="ar-SA" kern="1200" dirty="0" smtClean="0">
                          <a:solidFill>
                            <a:srgbClr val="00B050"/>
                          </a:solidFill>
                          <a:latin typeface="Calibri" panose="020F0502020204030204" pitchFamily="34" charset="0"/>
                          <a:ea typeface="+mn-ea"/>
                          <a:cs typeface="Calibri" panose="020F0502020204030204" pitchFamily="34" charset="0"/>
                        </a:rPr>
                        <a:t>خرف يعني </a:t>
                      </a:r>
                      <a:r>
                        <a:rPr kumimoji="0" lang="ar-SA" kern="1200" dirty="0" err="1" smtClean="0">
                          <a:solidFill>
                            <a:srgbClr val="00B050"/>
                          </a:solidFill>
                          <a:latin typeface="Calibri" panose="020F0502020204030204" pitchFamily="34" charset="0"/>
                          <a:ea typeface="+mn-ea"/>
                          <a:cs typeface="Calibri" panose="020F0502020204030204" pitchFamily="34" charset="0"/>
                        </a:rPr>
                        <a:t>الفنكنشين</a:t>
                      </a:r>
                      <a:r>
                        <a:rPr kumimoji="0" lang="ar-SA" kern="1200" dirty="0" smtClean="0">
                          <a:solidFill>
                            <a:srgbClr val="00B050"/>
                          </a:solidFill>
                          <a:latin typeface="Calibri" panose="020F0502020204030204" pitchFamily="34" charset="0"/>
                          <a:ea typeface="+mn-ea"/>
                          <a:cs typeface="Calibri" panose="020F0502020204030204" pitchFamily="34" charset="0"/>
                        </a:rPr>
                        <a:t> حقت المخ متعطلة وتتبعها تعطل في الاعضاء</a:t>
                      </a:r>
                      <a:endParaRPr kumimoji="0" lang="en-US" kern="1200" dirty="0" smtClean="0">
                        <a:solidFill>
                          <a:srgbClr val="00B050"/>
                        </a:solidFill>
                        <a:latin typeface="Calibri" panose="020F0502020204030204" pitchFamily="34" charset="0"/>
                        <a:ea typeface="+mn-ea"/>
                        <a:cs typeface="Calibri" panose="020F0502020204030204" pitchFamily="34" charset="0"/>
                      </a:endParaRPr>
                    </a:p>
                    <a:p>
                      <a:pPr marL="285750" indent="-285750">
                        <a:lnSpc>
                          <a:spcPct val="150000"/>
                        </a:lnSpc>
                        <a:buFont typeface="Arial" charset="0"/>
                        <a:buChar char="•"/>
                      </a:pPr>
                      <a:endParaRPr lang="en-US" dirty="0">
                        <a:ln>
                          <a:solidFill>
                            <a:schemeClr val="tx1">
                              <a:lumMod val="50000"/>
                              <a:lumOff val="50000"/>
                            </a:schemeClr>
                          </a:solidFill>
                        </a:ln>
                      </a:endParaRPr>
                    </a:p>
                  </a:txBody>
                  <a:tcPr>
                    <a:solidFill>
                      <a:schemeClr val="bg1"/>
                    </a:solidFill>
                  </a:tcPr>
                </a:tc>
                <a:tc>
                  <a:txBody>
                    <a:bodyPr/>
                    <a:lstStyle/>
                    <a:p>
                      <a:pPr marL="285750" indent="-285750">
                        <a:lnSpc>
                          <a:spcPct val="150000"/>
                        </a:lnSpc>
                        <a:buFont typeface="Arial" charset="0"/>
                        <a:buChar char="•"/>
                      </a:pPr>
                      <a:r>
                        <a:rPr lang="en-US" dirty="0"/>
                        <a:t>An acute state of </a:t>
                      </a:r>
                      <a:r>
                        <a:rPr lang="en-US" dirty="0" smtClean="0"/>
                        <a:t>confusion.</a:t>
                      </a:r>
                      <a:endParaRPr lang="en-US" dirty="0"/>
                    </a:p>
                    <a:p>
                      <a:pPr marL="285750" indent="-285750">
                        <a:lnSpc>
                          <a:spcPct val="150000"/>
                        </a:lnSpc>
                        <a:buFont typeface="Arial" charset="0"/>
                        <a:buChar char="•"/>
                      </a:pPr>
                      <a:r>
                        <a:rPr lang="en-US" dirty="0"/>
                        <a:t>It may be the only manifestation</a:t>
                      </a:r>
                      <a:r>
                        <a:rPr lang="en-US" baseline="0" dirty="0"/>
                        <a:t> </a:t>
                      </a:r>
                      <a:r>
                        <a:rPr lang="en-US" dirty="0"/>
                        <a:t>of a life-threatening illness in the older adult</a:t>
                      </a:r>
                      <a:r>
                        <a:rPr lang="en-US" dirty="0" smtClean="0"/>
                        <a:t>.</a:t>
                      </a:r>
                      <a:r>
                        <a:rPr kumimoji="0" lang="en-US" kern="1200" dirty="0" smtClean="0">
                          <a:solidFill>
                            <a:schemeClr val="bg2">
                              <a:lumMod val="75000"/>
                            </a:schemeClr>
                          </a:solidFill>
                          <a:effectLst/>
                        </a:rPr>
                        <a:t> e.g. infection, Drugs.</a:t>
                      </a:r>
                      <a:endParaRPr lang="en-US" dirty="0">
                        <a:ln>
                          <a:solidFill>
                            <a:schemeClr val="tx1">
                              <a:lumMod val="50000"/>
                              <a:lumOff val="50000"/>
                            </a:schemeClr>
                          </a:solidFill>
                        </a:ln>
                      </a:endParaRPr>
                    </a:p>
                    <a:p>
                      <a:pPr marL="285750" indent="-285750">
                        <a:lnSpc>
                          <a:spcPct val="150000"/>
                        </a:lnSpc>
                        <a:buFont typeface="Arial" charset="0"/>
                        <a:buChar char="•"/>
                      </a:pPr>
                      <a:r>
                        <a:rPr lang="en-US" cap="none" spc="0" dirty="0">
                          <a:ln>
                            <a:noFill/>
                          </a:ln>
                          <a:solidFill>
                            <a:schemeClr val="bg1">
                              <a:lumMod val="50000"/>
                            </a:schemeClr>
                          </a:solidFill>
                          <a:effectLst/>
                        </a:rPr>
                        <a:t>May be because of a cerebral circulation dysfunction (e.g.</a:t>
                      </a:r>
                      <a:r>
                        <a:rPr lang="en-US" cap="none" spc="0" baseline="0" dirty="0">
                          <a:ln>
                            <a:noFill/>
                          </a:ln>
                          <a:solidFill>
                            <a:schemeClr val="bg1">
                              <a:lumMod val="50000"/>
                            </a:schemeClr>
                          </a:solidFill>
                          <a:effectLst/>
                        </a:rPr>
                        <a:t> cerebral stroke</a:t>
                      </a:r>
                      <a:r>
                        <a:rPr lang="en-US" cap="none" spc="0" baseline="0" dirty="0" smtClean="0">
                          <a:ln>
                            <a:noFill/>
                          </a:ln>
                          <a:solidFill>
                            <a:schemeClr val="bg1">
                              <a:lumMod val="50000"/>
                            </a:schemeClr>
                          </a:solidFill>
                          <a:effectLst/>
                        </a:rPr>
                        <a:t>).</a:t>
                      </a:r>
                    </a:p>
                    <a:p>
                      <a:pPr marL="0" marR="0" indent="0" algn="ctr" defTabSz="914400" rtl="0" eaLnBrk="1" fontAlgn="auto" latinLnBrk="0" hangingPunct="1">
                        <a:lnSpc>
                          <a:spcPct val="150000"/>
                        </a:lnSpc>
                        <a:spcBef>
                          <a:spcPts val="0"/>
                        </a:spcBef>
                        <a:spcAft>
                          <a:spcPts val="0"/>
                        </a:spcAft>
                        <a:buClrTx/>
                        <a:buSzTx/>
                        <a:buFont typeface="Arial" charset="0"/>
                        <a:buNone/>
                        <a:tabLst/>
                        <a:defRPr/>
                      </a:pPr>
                      <a:r>
                        <a:rPr lang="ar-SA" dirty="0" smtClean="0">
                          <a:solidFill>
                            <a:srgbClr val="00B050"/>
                          </a:solidFill>
                          <a:latin typeface="Calibri" panose="020F0502020204030204" pitchFamily="34" charset="0"/>
                          <a:cs typeface="Calibri" panose="020F0502020204030204" pitchFamily="34" charset="0"/>
                        </a:rPr>
                        <a:t>يعني فجأة يفصل ويسألك انت مين او انا وين ؟</a:t>
                      </a:r>
                      <a:endParaRPr lang="en-US" dirty="0" smtClean="0">
                        <a:solidFill>
                          <a:srgbClr val="00B050"/>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2238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Alzheimer’s disease </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p:txBody>
          <a:bodyPr>
            <a:normAutofit/>
          </a:bodyPr>
          <a:lstStyle/>
          <a:p>
            <a:r>
              <a:rPr lang="en-US" sz="1800" spc="-5" dirty="0" smtClean="0">
                <a:cs typeface="Arial"/>
              </a:rPr>
              <a:t>Alzheimer’s disease </a:t>
            </a:r>
            <a:r>
              <a:rPr lang="en-US" sz="1800" dirty="0" smtClean="0">
                <a:cs typeface="Arial"/>
              </a:rPr>
              <a:t>is </a:t>
            </a:r>
            <a:r>
              <a:rPr lang="en-US" sz="1800" spc="-5" dirty="0" smtClean="0">
                <a:cs typeface="Arial"/>
              </a:rPr>
              <a:t>defined </a:t>
            </a:r>
            <a:r>
              <a:rPr lang="en-US" sz="1800" dirty="0" smtClean="0">
                <a:cs typeface="Arial"/>
              </a:rPr>
              <a:t>as </a:t>
            </a:r>
            <a:r>
              <a:rPr lang="en-US" sz="1800" spc="-5" dirty="0" smtClean="0">
                <a:solidFill>
                  <a:srgbClr val="FF0000"/>
                </a:solidFill>
                <a:cs typeface="Arial"/>
              </a:rPr>
              <a:t>premature aging </a:t>
            </a:r>
            <a:r>
              <a:rPr lang="en-US" sz="1800" dirty="0" smtClean="0">
                <a:cs typeface="Arial"/>
              </a:rPr>
              <a:t>of </a:t>
            </a:r>
            <a:r>
              <a:rPr lang="en-US" sz="1800" spc="-5" dirty="0" smtClean="0">
                <a:cs typeface="Arial"/>
              </a:rPr>
              <a:t>the brain, usually beginning </a:t>
            </a:r>
            <a:r>
              <a:rPr lang="en-US" sz="1800" spc="-10" dirty="0" smtClean="0">
                <a:cs typeface="Arial"/>
              </a:rPr>
              <a:t>in </a:t>
            </a:r>
            <a:r>
              <a:rPr lang="en-US" sz="1800" spc="-5" dirty="0" smtClean="0">
                <a:solidFill>
                  <a:srgbClr val="FF0000"/>
                </a:solidFill>
                <a:cs typeface="Arial"/>
              </a:rPr>
              <a:t>mid-adult life</a:t>
            </a:r>
            <a:r>
              <a:rPr lang="en-US" sz="1800" spc="-5" dirty="0" smtClean="0">
                <a:cs typeface="Arial"/>
              </a:rPr>
              <a:t> </a:t>
            </a:r>
            <a:r>
              <a:rPr lang="en-US" sz="1800" dirty="0" smtClean="0">
                <a:cs typeface="Arial"/>
              </a:rPr>
              <a:t>and progressing </a:t>
            </a:r>
            <a:r>
              <a:rPr lang="en-US" sz="1800" spc="-5" dirty="0" smtClean="0">
                <a:cs typeface="Arial"/>
              </a:rPr>
              <a:t>rapidly </a:t>
            </a:r>
            <a:r>
              <a:rPr lang="en-US" sz="1800" spc="-10" dirty="0" smtClean="0">
                <a:cs typeface="Arial"/>
              </a:rPr>
              <a:t>to </a:t>
            </a:r>
            <a:r>
              <a:rPr lang="en-US" sz="1800" spc="-5" dirty="0" smtClean="0">
                <a:solidFill>
                  <a:srgbClr val="FF0000"/>
                </a:solidFill>
                <a:cs typeface="Arial"/>
              </a:rPr>
              <a:t>extreme </a:t>
            </a:r>
            <a:r>
              <a:rPr lang="en-US" sz="1800" dirty="0" smtClean="0">
                <a:solidFill>
                  <a:srgbClr val="FF0000"/>
                </a:solidFill>
                <a:cs typeface="Arial"/>
              </a:rPr>
              <a:t>loss</a:t>
            </a:r>
            <a:r>
              <a:rPr lang="en-US" sz="1800" spc="-105" dirty="0" smtClean="0">
                <a:solidFill>
                  <a:srgbClr val="FF0000"/>
                </a:solidFill>
                <a:cs typeface="Arial"/>
              </a:rPr>
              <a:t> </a:t>
            </a:r>
            <a:r>
              <a:rPr lang="en-US" sz="1800" dirty="0" smtClean="0">
                <a:cs typeface="Arial"/>
              </a:rPr>
              <a:t>of  </a:t>
            </a:r>
            <a:r>
              <a:rPr lang="en-US" sz="1800" spc="-5" dirty="0" smtClean="0">
                <a:cs typeface="Arial"/>
              </a:rPr>
              <a:t>mental powers similar </a:t>
            </a:r>
            <a:r>
              <a:rPr lang="en-US" sz="1800" dirty="0" smtClean="0">
                <a:cs typeface="Arial"/>
              </a:rPr>
              <a:t>to </a:t>
            </a:r>
            <a:r>
              <a:rPr lang="en-US" sz="1800" spc="-5" dirty="0" smtClean="0">
                <a:cs typeface="Arial"/>
              </a:rPr>
              <a:t>that seen </a:t>
            </a:r>
            <a:r>
              <a:rPr lang="en-US" sz="1800" dirty="0" smtClean="0">
                <a:cs typeface="Arial"/>
              </a:rPr>
              <a:t>in </a:t>
            </a:r>
            <a:r>
              <a:rPr lang="en-US" sz="1800" dirty="0" smtClean="0">
                <a:cs typeface="Arial"/>
              </a:rPr>
              <a:t>very </a:t>
            </a:r>
            <a:r>
              <a:rPr lang="en-US" sz="1800" dirty="0" err="1" smtClean="0">
                <a:cs typeface="Arial"/>
              </a:rPr>
              <a:t>very</a:t>
            </a:r>
            <a:r>
              <a:rPr lang="en-US" sz="1800" dirty="0" smtClean="0">
                <a:cs typeface="Arial"/>
              </a:rPr>
              <a:t> </a:t>
            </a:r>
            <a:r>
              <a:rPr lang="en-US" sz="1800" dirty="0" smtClean="0">
                <a:cs typeface="Arial"/>
              </a:rPr>
              <a:t>old</a:t>
            </a:r>
            <a:r>
              <a:rPr lang="en-US" sz="1800" spc="-130" dirty="0" smtClean="0">
                <a:cs typeface="Arial"/>
              </a:rPr>
              <a:t> </a:t>
            </a:r>
            <a:r>
              <a:rPr lang="en-US" sz="1800" spc="-5" dirty="0" smtClean="0">
                <a:cs typeface="Arial"/>
              </a:rPr>
              <a:t>age.</a:t>
            </a:r>
          </a:p>
          <a:p>
            <a:endParaRPr lang="en-US" sz="1800" b="1" spc="-5" dirty="0" smtClean="0">
              <a:cs typeface="Arial"/>
            </a:endParaRPr>
          </a:p>
          <a:p>
            <a:r>
              <a:rPr lang="en-US" sz="1800" b="1" spc="-5" dirty="0" smtClean="0">
                <a:cs typeface="Arial"/>
              </a:rPr>
              <a:t>Features</a:t>
            </a:r>
            <a:r>
              <a:rPr lang="en-US" sz="1800" spc="-5" dirty="0" smtClean="0">
                <a:cs typeface="Arial"/>
              </a:rPr>
              <a:t>:</a:t>
            </a:r>
          </a:p>
          <a:p>
            <a:pPr marL="342900" indent="-342900">
              <a:buFont typeface="+mj-lt"/>
              <a:buAutoNum type="arabicPeriod"/>
            </a:pPr>
            <a:r>
              <a:rPr lang="en-US" sz="1800" dirty="0" smtClean="0">
                <a:solidFill>
                  <a:schemeClr val="bg2">
                    <a:lumMod val="50000"/>
                  </a:schemeClr>
                </a:solidFill>
                <a:cs typeface="Arial"/>
              </a:rPr>
              <a:t>An </a:t>
            </a:r>
            <a:r>
              <a:rPr lang="en-US" sz="1800" spc="-5" dirty="0" smtClean="0">
                <a:solidFill>
                  <a:schemeClr val="bg2">
                    <a:lumMod val="50000"/>
                  </a:schemeClr>
                </a:solidFill>
                <a:cs typeface="Arial"/>
              </a:rPr>
              <a:t>amnesic </a:t>
            </a:r>
            <a:r>
              <a:rPr lang="en-US" sz="1800" dirty="0" smtClean="0">
                <a:solidFill>
                  <a:schemeClr val="bg2">
                    <a:lumMod val="50000"/>
                  </a:schemeClr>
                </a:solidFill>
                <a:cs typeface="Arial"/>
              </a:rPr>
              <a:t>type of </a:t>
            </a:r>
            <a:r>
              <a:rPr lang="en-US" sz="1800" spc="-5" dirty="0" smtClean="0">
                <a:solidFill>
                  <a:schemeClr val="bg2">
                    <a:lumMod val="50000"/>
                  </a:schemeClr>
                </a:solidFill>
                <a:cs typeface="Arial"/>
              </a:rPr>
              <a:t>memory</a:t>
            </a:r>
            <a:r>
              <a:rPr lang="en-US" sz="1800" spc="-80" dirty="0" smtClean="0">
                <a:solidFill>
                  <a:schemeClr val="bg2">
                    <a:lumMod val="50000"/>
                  </a:schemeClr>
                </a:solidFill>
                <a:cs typeface="Arial"/>
              </a:rPr>
              <a:t> </a:t>
            </a:r>
            <a:r>
              <a:rPr lang="en-US" sz="1800" spc="-5" dirty="0" smtClean="0">
                <a:solidFill>
                  <a:schemeClr val="bg2">
                    <a:lumMod val="50000"/>
                  </a:schemeClr>
                </a:solidFill>
                <a:cs typeface="Arial"/>
              </a:rPr>
              <a:t>impairment</a:t>
            </a:r>
            <a:endParaRPr lang="en-US" sz="1800" dirty="0" smtClean="0">
              <a:solidFill>
                <a:schemeClr val="bg2">
                  <a:lumMod val="50000"/>
                </a:schemeClr>
              </a:solidFill>
              <a:cs typeface="Arial"/>
            </a:endParaRPr>
          </a:p>
          <a:p>
            <a:pPr marL="342900" indent="-342900">
              <a:buFont typeface="+mj-lt"/>
              <a:buAutoNum type="arabicPeriod"/>
            </a:pPr>
            <a:r>
              <a:rPr lang="en-US" sz="1800" dirty="0" smtClean="0">
                <a:solidFill>
                  <a:schemeClr val="bg2">
                    <a:lumMod val="50000"/>
                  </a:schemeClr>
                </a:solidFill>
                <a:cs typeface="Arial"/>
              </a:rPr>
              <a:t>Deterioration of language (</a:t>
            </a:r>
            <a:r>
              <a:rPr lang="en-US" sz="1800" dirty="0" smtClean="0">
                <a:solidFill>
                  <a:srgbClr val="00B050"/>
                </a:solidFill>
              </a:rPr>
              <a:t>loss of vocabulary and expressions).</a:t>
            </a:r>
            <a:endParaRPr lang="en-US" sz="1800" dirty="0" smtClean="0">
              <a:solidFill>
                <a:srgbClr val="00B050"/>
              </a:solidFill>
              <a:cs typeface="Arial"/>
            </a:endParaRPr>
          </a:p>
          <a:p>
            <a:pPr marL="342900" indent="-342900">
              <a:buFont typeface="+mj-lt"/>
              <a:buAutoNum type="arabicPeriod"/>
            </a:pPr>
            <a:r>
              <a:rPr lang="en-US" sz="1800" dirty="0" smtClean="0">
                <a:solidFill>
                  <a:schemeClr val="bg2">
                    <a:lumMod val="50000"/>
                  </a:schemeClr>
                </a:solidFill>
                <a:cs typeface="Arial"/>
              </a:rPr>
              <a:t>Visuospatial</a:t>
            </a:r>
            <a:r>
              <a:rPr lang="en-US" sz="1800" spc="-120" dirty="0" smtClean="0">
                <a:solidFill>
                  <a:schemeClr val="bg2">
                    <a:lumMod val="50000"/>
                  </a:schemeClr>
                </a:solidFill>
                <a:cs typeface="Arial"/>
              </a:rPr>
              <a:t> </a:t>
            </a:r>
            <a:r>
              <a:rPr lang="en-US" sz="1800" dirty="0" smtClean="0">
                <a:solidFill>
                  <a:schemeClr val="bg2">
                    <a:lumMod val="50000"/>
                  </a:schemeClr>
                </a:solidFill>
                <a:cs typeface="Arial"/>
              </a:rPr>
              <a:t>deficits </a:t>
            </a:r>
            <a:r>
              <a:rPr lang="en-US" sz="1800" dirty="0" smtClean="0">
                <a:solidFill>
                  <a:srgbClr val="00B050"/>
                </a:solidFill>
                <a:cs typeface="Arial"/>
              </a:rPr>
              <a:t>(</a:t>
            </a:r>
            <a:r>
              <a:rPr lang="en-US" sz="1800" dirty="0">
                <a:solidFill>
                  <a:srgbClr val="00B050"/>
                </a:solidFill>
              </a:rPr>
              <a:t>Difficulties in identifying directions and </a:t>
            </a:r>
            <a:r>
              <a:rPr lang="en-US" sz="1800" dirty="0" smtClean="0">
                <a:solidFill>
                  <a:srgbClr val="00B050"/>
                </a:solidFill>
              </a:rPr>
              <a:t>shapes circle</a:t>
            </a:r>
            <a:r>
              <a:rPr lang="en-US" sz="1800" dirty="0">
                <a:solidFill>
                  <a:srgbClr val="00B050"/>
                </a:solidFill>
              </a:rPr>
              <a:t>, </a:t>
            </a:r>
            <a:r>
              <a:rPr lang="en-US" sz="1800" dirty="0" smtClean="0">
                <a:solidFill>
                  <a:srgbClr val="00B050"/>
                </a:solidFill>
              </a:rPr>
              <a:t>square).</a:t>
            </a:r>
            <a:endParaRPr lang="en-US" sz="1800" dirty="0" smtClean="0">
              <a:solidFill>
                <a:srgbClr val="00B050"/>
              </a:solidFill>
              <a:cs typeface="Arial"/>
            </a:endParaRPr>
          </a:p>
          <a:p>
            <a:pPr marL="0" indent="0" rtl="1">
              <a:buNone/>
            </a:pPr>
            <a:r>
              <a:rPr lang="ar-SA" sz="1600" dirty="0">
                <a:solidFill>
                  <a:srgbClr val="00B050"/>
                </a:solidFill>
                <a:latin typeface="Calibri" panose="020F0502020204030204" pitchFamily="34" charset="0"/>
                <a:cs typeface="Calibri" panose="020F0502020204030204" pitchFamily="34" charset="0"/>
              </a:rPr>
              <a:t>يعني مشكلة  في الاتجاهات والاشكال  وعلاقة الاشياء ببعضها لذلك كثير منهم يطلع من البيت وما يعرف يرجع</a:t>
            </a:r>
            <a:endParaRPr lang="en-US" sz="1600" dirty="0">
              <a:solidFill>
                <a:srgbClr val="00B050"/>
              </a:solidFill>
              <a:latin typeface="Calibri" panose="020F0502020204030204" pitchFamily="34" charset="0"/>
              <a:cs typeface="Calibri" panose="020F0502020204030204" pitchFamily="34" charset="0"/>
            </a:endParaRPr>
          </a:p>
          <a:p>
            <a:endParaRPr lang="en-US" sz="1800" b="1" dirty="0" smtClean="0">
              <a:solidFill>
                <a:srgbClr val="FF0000"/>
              </a:solidFill>
              <a:cs typeface="Times New Roman"/>
            </a:endParaRPr>
          </a:p>
          <a:p>
            <a:r>
              <a:rPr lang="en-US" sz="1800" b="1" dirty="0" smtClean="0">
                <a:solidFill>
                  <a:srgbClr val="FF0000"/>
                </a:solidFill>
                <a:cs typeface="Times New Roman"/>
              </a:rPr>
              <a:t>Motor and </a:t>
            </a:r>
            <a:r>
              <a:rPr lang="en-US" sz="1800" b="1" spc="-5" dirty="0" smtClean="0">
                <a:solidFill>
                  <a:srgbClr val="FF0000"/>
                </a:solidFill>
                <a:cs typeface="Times New Roman"/>
              </a:rPr>
              <a:t>sensory abnormalities, gait  disturbances, and </a:t>
            </a:r>
            <a:r>
              <a:rPr lang="en-US" sz="1800" b="1" spc="-15" dirty="0" smtClean="0">
                <a:solidFill>
                  <a:srgbClr val="FF0000"/>
                </a:solidFill>
                <a:cs typeface="Times New Roman"/>
              </a:rPr>
              <a:t>seizures </a:t>
            </a:r>
            <a:r>
              <a:rPr lang="en-US" sz="1800" b="1" spc="-20" dirty="0" smtClean="0">
                <a:solidFill>
                  <a:srgbClr val="FF0000"/>
                </a:solidFill>
                <a:cs typeface="Times New Roman"/>
              </a:rPr>
              <a:t>are </a:t>
            </a:r>
            <a:r>
              <a:rPr lang="en-US" sz="1800" b="1" spc="-5" dirty="0" smtClean="0">
                <a:solidFill>
                  <a:srgbClr val="FF0000"/>
                </a:solidFill>
                <a:cs typeface="Times New Roman"/>
              </a:rPr>
              <a:t>uncommon  until the late phases of the</a:t>
            </a:r>
            <a:r>
              <a:rPr lang="en-US" sz="1800" b="1" spc="40" dirty="0" smtClean="0">
                <a:solidFill>
                  <a:srgbClr val="FF0000"/>
                </a:solidFill>
                <a:cs typeface="Times New Roman"/>
              </a:rPr>
              <a:t> </a:t>
            </a:r>
            <a:r>
              <a:rPr lang="en-US" sz="1800" b="1" spc="-5" dirty="0" smtClean="0">
                <a:solidFill>
                  <a:srgbClr val="FF0000"/>
                </a:solidFill>
                <a:cs typeface="Times New Roman"/>
              </a:rPr>
              <a:t>disease.</a:t>
            </a:r>
            <a:endParaRPr lang="en-US" sz="1800" dirty="0" smtClean="0">
              <a:solidFill>
                <a:srgbClr val="FF0000"/>
              </a:solidFill>
              <a:cs typeface="Times New Roman"/>
            </a:endParaRPr>
          </a:p>
          <a:p>
            <a:endParaRPr lang="en-US" sz="1800" dirty="0" smtClean="0">
              <a:solidFill>
                <a:srgbClr val="FF0000"/>
              </a:solidFill>
              <a:cs typeface="Arial"/>
            </a:endParaRPr>
          </a:p>
          <a:p>
            <a:endParaRPr lang="en-US" sz="1800" dirty="0" smtClean="0"/>
          </a:p>
          <a:p>
            <a:endParaRPr lang="en-US" sz="1800" dirty="0"/>
          </a:p>
        </p:txBody>
      </p:sp>
      <p:pic>
        <p:nvPicPr>
          <p:cNvPr id="5" name="Picture 3"/>
          <p:cNvPicPr>
            <a:picLocks noChangeAspect="1" noChangeArrowheads="1"/>
          </p:cNvPicPr>
          <p:nvPr/>
        </p:nvPicPr>
        <p:blipFill>
          <a:blip r:embed="rId2"/>
          <a:srcRect/>
          <a:stretch>
            <a:fillRect/>
          </a:stretch>
        </p:blipFill>
        <p:spPr bwMode="auto">
          <a:xfrm>
            <a:off x="8686700" y="1916832"/>
            <a:ext cx="2859031" cy="2030110"/>
          </a:xfrm>
          <a:prstGeom prst="rect">
            <a:avLst/>
          </a:prstGeom>
          <a:noFill/>
        </p:spPr>
      </p:pic>
    </p:spTree>
    <p:extLst>
      <p:ext uri="{BB962C8B-B14F-4D97-AF65-F5344CB8AC3E}">
        <p14:creationId xmlns:p14="http://schemas.microsoft.com/office/powerpoint/2010/main" val="1391999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pic>
        <p:nvPicPr>
          <p:cNvPr id="2" name="Picture 1"/>
          <p:cNvPicPr>
            <a:picLocks noChangeAspect="1"/>
          </p:cNvPicPr>
          <p:nvPr/>
        </p:nvPicPr>
        <p:blipFill>
          <a:blip r:embed="rId2"/>
          <a:stretch>
            <a:fillRect/>
          </a:stretch>
        </p:blipFill>
        <p:spPr>
          <a:xfrm>
            <a:off x="609461" y="1215107"/>
            <a:ext cx="8941336" cy="5141243"/>
          </a:xfrm>
          <a:prstGeom prst="rect">
            <a:avLst/>
          </a:prstGeom>
        </p:spPr>
      </p:pic>
      <p:sp>
        <p:nvSpPr>
          <p:cNvPr id="8" name="Title 1"/>
          <p:cNvSpPr>
            <a:spLocks noGrp="1"/>
          </p:cNvSpPr>
          <p:nvPr>
            <p:ph type="title"/>
          </p:nvPr>
        </p:nvSpPr>
        <p:spPr>
          <a:xfrm>
            <a:off x="609460" y="152400"/>
            <a:ext cx="10969943" cy="990600"/>
          </a:xfrm>
        </p:spPr>
        <p:txBody>
          <a:bodyPr>
            <a:normAutofit/>
          </a:bodyPr>
          <a:lstStyle/>
          <a:p>
            <a:r>
              <a:rPr lang="en-US" sz="3200" dirty="0" smtClean="0"/>
              <a:t>Cont.</a:t>
            </a:r>
            <a:endParaRPr lang="en-US" sz="3200" dirty="0"/>
          </a:p>
        </p:txBody>
      </p:sp>
      <p:sp>
        <p:nvSpPr>
          <p:cNvPr id="4" name="Rectangle 3"/>
          <p:cNvSpPr/>
          <p:nvPr/>
        </p:nvSpPr>
        <p:spPr>
          <a:xfrm>
            <a:off x="9561600" y="3185563"/>
            <a:ext cx="2028606" cy="1200329"/>
          </a:xfrm>
          <a:prstGeom prst="rect">
            <a:avLst/>
          </a:prstGeom>
        </p:spPr>
        <p:txBody>
          <a:bodyPr wrap="square">
            <a:spAutoFit/>
          </a:bodyPr>
          <a:lstStyle/>
          <a:p>
            <a:pPr algn="ctr"/>
            <a:r>
              <a:rPr lang="ar-SA" sz="1800" dirty="0">
                <a:solidFill>
                  <a:srgbClr val="00B050"/>
                </a:solidFill>
                <a:latin typeface="Calibri" panose="020F0502020204030204" pitchFamily="34" charset="0"/>
                <a:cs typeface="Calibri" panose="020F0502020204030204" pitchFamily="34" charset="0"/>
              </a:rPr>
              <a:t>لاحظوا كيف حجم الدماغ يقل </a:t>
            </a:r>
            <a:r>
              <a:rPr lang="ar-SA" sz="1800" dirty="0" smtClean="0">
                <a:solidFill>
                  <a:srgbClr val="00B050"/>
                </a:solidFill>
                <a:latin typeface="Calibri" panose="020F0502020204030204" pitchFamily="34" charset="0"/>
                <a:cs typeface="Calibri" panose="020F0502020204030204" pitchFamily="34" charset="0"/>
              </a:rPr>
              <a:t>مثل </a:t>
            </a:r>
            <a:endParaRPr lang="en-US" sz="1800" dirty="0">
              <a:solidFill>
                <a:srgbClr val="00B050"/>
              </a:solidFill>
              <a:latin typeface="Calibri" panose="020F0502020204030204" pitchFamily="34" charset="0"/>
              <a:cs typeface="Calibri" panose="020F0502020204030204" pitchFamily="34" charset="0"/>
            </a:endParaRPr>
          </a:p>
          <a:p>
            <a:pPr algn="ctr"/>
            <a:r>
              <a:rPr lang="en-US" sz="1800" dirty="0">
                <a:solidFill>
                  <a:srgbClr val="00B050"/>
                </a:solidFill>
                <a:latin typeface="Calibri" panose="020F0502020204030204" pitchFamily="34" charset="0"/>
                <a:cs typeface="Calibri" panose="020F0502020204030204" pitchFamily="34" charset="0"/>
              </a:rPr>
              <a:t>White matter and cortex</a:t>
            </a:r>
            <a:endParaRPr lang="en-US" sz="18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296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485900" y="639345"/>
            <a:ext cx="8809690"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999" b="1" dirty="0">
                <a:solidFill>
                  <a:srgbClr val="9FB8CD">
                    <a:lumMod val="75000"/>
                  </a:srgbClr>
                </a:solidFill>
                <a:latin typeface="+mj-lt"/>
              </a:rPr>
              <a:t>Aging and changes in the brain</a:t>
            </a:r>
            <a:endParaRPr lang="en-US" sz="1999" dirty="0">
              <a:latin typeface="+mj-lt"/>
            </a:endParaRPr>
          </a:p>
        </p:txBody>
      </p:sp>
      <p:sp>
        <p:nvSpPr>
          <p:cNvPr id="4" name="Flowchart: Process 3"/>
          <p:cNvSpPr/>
          <p:nvPr/>
        </p:nvSpPr>
        <p:spPr>
          <a:xfrm>
            <a:off x="816669" y="1803483"/>
            <a:ext cx="10289916" cy="355052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a:solidFill>
                  <a:schemeClr val="accent1">
                    <a:lumMod val="75000"/>
                  </a:schemeClr>
                </a:solidFill>
              </a:rPr>
              <a:t>Objectives:</a:t>
            </a:r>
          </a:p>
          <a:p>
            <a:pPr lvl="0"/>
            <a:endParaRPr lang="en-US" b="1" dirty="0">
              <a:solidFill>
                <a:schemeClr val="accent1">
                  <a:lumMod val="75000"/>
                </a:schemeClr>
              </a:solidFill>
            </a:endParaRPr>
          </a:p>
          <a:p>
            <a:pPr marL="342900" indent="-342900">
              <a:buFont typeface="+mj-lt"/>
              <a:buAutoNum type="arabicPeriod"/>
            </a:pPr>
            <a:r>
              <a:rPr lang="en-US" dirty="0">
                <a:solidFill>
                  <a:schemeClr val="tx2"/>
                </a:solidFill>
              </a:rPr>
              <a:t>Definition of aging </a:t>
            </a:r>
            <a:r>
              <a:rPr lang="en-US" dirty="0" smtClean="0">
                <a:solidFill>
                  <a:schemeClr val="tx2"/>
                </a:solidFill>
              </a:rPr>
              <a:t>and its consequences</a:t>
            </a:r>
            <a:endParaRPr lang="en-US" dirty="0">
              <a:solidFill>
                <a:schemeClr val="tx2"/>
              </a:solidFill>
            </a:endParaRPr>
          </a:p>
          <a:p>
            <a:pPr marL="342900" lvl="0" indent="-342900">
              <a:buFont typeface="+mj-lt"/>
              <a:buAutoNum type="arabicPeriod"/>
            </a:pPr>
            <a:r>
              <a:rPr lang="en-US" dirty="0">
                <a:solidFill>
                  <a:schemeClr val="tx2"/>
                </a:solidFill>
              </a:rPr>
              <a:t>Theories and terms used</a:t>
            </a:r>
          </a:p>
          <a:p>
            <a:pPr marL="342900" lvl="0" indent="-342900">
              <a:buFont typeface="+mj-lt"/>
              <a:buAutoNum type="arabicPeriod"/>
            </a:pPr>
            <a:r>
              <a:rPr lang="en-US" dirty="0">
                <a:solidFill>
                  <a:schemeClr val="tx2"/>
                </a:solidFill>
              </a:rPr>
              <a:t>Body changes in </a:t>
            </a:r>
            <a:r>
              <a:rPr lang="en-US" dirty="0" smtClean="0">
                <a:solidFill>
                  <a:schemeClr val="tx2"/>
                </a:solidFill>
              </a:rPr>
              <a:t>aging</a:t>
            </a:r>
          </a:p>
          <a:p>
            <a:pPr marL="342900" indent="-342900">
              <a:buFont typeface="+mj-lt"/>
              <a:buAutoNum type="arabicPeriod"/>
            </a:pPr>
            <a:r>
              <a:rPr lang="en-US" dirty="0" smtClean="0">
                <a:solidFill>
                  <a:schemeClr val="tx2"/>
                </a:solidFill>
              </a:rPr>
              <a:t>Describe Important clinical conditions</a:t>
            </a:r>
            <a:endParaRPr lang="en-US" dirty="0">
              <a:solidFill>
                <a:schemeClr val="tx2"/>
              </a:solidFill>
            </a:endParaRPr>
          </a:p>
          <a:p>
            <a:pPr marL="342900" lvl="0" indent="-342900">
              <a:buFont typeface="+mj-lt"/>
              <a:buAutoNum type="arabicPeriod"/>
            </a:pPr>
            <a:r>
              <a:rPr lang="en-US" dirty="0">
                <a:solidFill>
                  <a:schemeClr val="tx2"/>
                </a:solidFill>
              </a:rPr>
              <a:t>Brain changes in aging </a:t>
            </a:r>
          </a:p>
          <a:p>
            <a:pPr marL="342900" lvl="0" indent="-342900">
              <a:buFont typeface="+mj-lt"/>
              <a:buAutoNum type="arabicPeriod"/>
            </a:pPr>
            <a:r>
              <a:rPr lang="en-US" dirty="0">
                <a:solidFill>
                  <a:schemeClr val="tx2"/>
                </a:solidFill>
              </a:rPr>
              <a:t>Memory changes in aging</a:t>
            </a:r>
          </a:p>
          <a:p>
            <a:pPr marL="342900" lvl="0" indent="-342900">
              <a:buFont typeface="+mj-lt"/>
              <a:buAutoNum type="arabicPeriod"/>
            </a:pPr>
            <a:r>
              <a:rPr lang="en-US" dirty="0">
                <a:solidFill>
                  <a:schemeClr val="tx2"/>
                </a:solidFill>
              </a:rPr>
              <a:t>Carotid </a:t>
            </a:r>
            <a:r>
              <a:rPr lang="en-US" dirty="0" smtClean="0">
                <a:solidFill>
                  <a:schemeClr val="tx2"/>
                </a:solidFill>
              </a:rPr>
              <a:t>hypersensitivity</a:t>
            </a:r>
          </a:p>
          <a:p>
            <a:pPr marL="342900" indent="-342900">
              <a:buFont typeface="+mj-lt"/>
              <a:buAutoNum type="arabicPeriod"/>
            </a:pPr>
            <a:r>
              <a:rPr lang="en-US" dirty="0" smtClean="0">
                <a:solidFill>
                  <a:schemeClr val="tx2"/>
                </a:solidFill>
              </a:rPr>
              <a:t>Elaborate Geriatric syndrome</a:t>
            </a:r>
            <a:endParaRPr lang="en-US" dirty="0">
              <a:solidFill>
                <a:schemeClr val="tx2"/>
              </a:solidFill>
            </a:endParaRPr>
          </a:p>
          <a:p>
            <a:pPr lvl="0"/>
            <a:endParaRPr lang="en-US" sz="2400" dirty="0">
              <a:solidFill>
                <a:prstClr val="black"/>
              </a:solidFill>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4" name="Content Placeholder 3"/>
          <p:cNvSpPr>
            <a:spLocks noGrp="1"/>
          </p:cNvSpPr>
          <p:nvPr>
            <p:ph sz="quarter" idx="1"/>
          </p:nvPr>
        </p:nvSpPr>
        <p:spPr>
          <a:xfrm>
            <a:off x="609442" y="1219200"/>
            <a:ext cx="5387461" cy="5137150"/>
          </a:xfrm>
        </p:spPr>
        <p:txBody>
          <a:bodyPr>
            <a:normAutofit lnSpcReduction="10000"/>
          </a:bodyPr>
          <a:lstStyle/>
          <a:p>
            <a:pPr marL="12700">
              <a:lnSpc>
                <a:spcPct val="150000"/>
              </a:lnSpc>
            </a:pPr>
            <a:r>
              <a:rPr lang="en-US" sz="1600" spc="-5" dirty="0">
                <a:solidFill>
                  <a:srgbClr val="FF0000"/>
                </a:solidFill>
                <a:cs typeface="Arial"/>
              </a:rPr>
              <a:t>It is hallmark of Alzheimer's disease</a:t>
            </a:r>
            <a:r>
              <a:rPr lang="en-US" sz="1600" spc="95" dirty="0">
                <a:solidFill>
                  <a:srgbClr val="FF0000"/>
                </a:solidFill>
                <a:cs typeface="Arial"/>
              </a:rPr>
              <a:t> </a:t>
            </a:r>
            <a:r>
              <a:rPr lang="en-US" sz="1600" spc="-5" dirty="0">
                <a:solidFill>
                  <a:srgbClr val="FF0000"/>
                </a:solidFill>
                <a:cs typeface="Arial"/>
              </a:rPr>
              <a:t>.</a:t>
            </a:r>
            <a:endParaRPr lang="en-US" sz="1600" dirty="0">
              <a:solidFill>
                <a:srgbClr val="FF0000"/>
              </a:solidFill>
              <a:cs typeface="Arial"/>
            </a:endParaRPr>
          </a:p>
          <a:p>
            <a:pPr marL="12700" marR="47625">
              <a:lnSpc>
                <a:spcPct val="150000"/>
              </a:lnSpc>
              <a:spcBef>
                <a:spcPts val="675"/>
              </a:spcBef>
            </a:pPr>
            <a:r>
              <a:rPr lang="en-US" sz="1600" spc="-5" dirty="0">
                <a:cs typeface="Arial"/>
              </a:rPr>
              <a:t>There is accumulation of amyloid plaques between nerve </a:t>
            </a:r>
            <a:r>
              <a:rPr lang="en-US" sz="1600" dirty="0">
                <a:cs typeface="Arial"/>
              </a:rPr>
              <a:t>cells (neurons) </a:t>
            </a:r>
            <a:r>
              <a:rPr lang="en-US" sz="1600" spc="-5" dirty="0">
                <a:cs typeface="Arial"/>
              </a:rPr>
              <a:t>in the</a:t>
            </a:r>
            <a:r>
              <a:rPr lang="en-US" sz="1600" spc="-10" dirty="0">
                <a:cs typeface="Arial"/>
              </a:rPr>
              <a:t> </a:t>
            </a:r>
            <a:r>
              <a:rPr lang="en-US" sz="1600" spc="-5" dirty="0">
                <a:cs typeface="Arial"/>
              </a:rPr>
              <a:t>brain.</a:t>
            </a:r>
            <a:endParaRPr lang="en-US" sz="1600" dirty="0">
              <a:cs typeface="Arial"/>
            </a:endParaRPr>
          </a:p>
          <a:p>
            <a:pPr marL="12700" marR="5080">
              <a:lnSpc>
                <a:spcPct val="150000"/>
              </a:lnSpc>
              <a:spcBef>
                <a:spcPts val="670"/>
              </a:spcBef>
            </a:pPr>
            <a:r>
              <a:rPr lang="en-US" sz="1600" spc="-5" dirty="0">
                <a:cs typeface="Arial"/>
              </a:rPr>
              <a:t>Amyloid is a </a:t>
            </a:r>
            <a:r>
              <a:rPr lang="en-US" sz="1600" dirty="0">
                <a:cs typeface="Arial"/>
              </a:rPr>
              <a:t>general term for protein </a:t>
            </a:r>
            <a:r>
              <a:rPr lang="en-US" sz="1600" spc="-5" dirty="0">
                <a:cs typeface="Arial"/>
              </a:rPr>
              <a:t>fragments </a:t>
            </a:r>
            <a:r>
              <a:rPr lang="en-US" sz="1600" dirty="0">
                <a:cs typeface="Arial"/>
              </a:rPr>
              <a:t>that </a:t>
            </a:r>
            <a:r>
              <a:rPr lang="en-US" sz="1600" spc="-5" dirty="0">
                <a:cs typeface="Arial"/>
              </a:rPr>
              <a:t>the body </a:t>
            </a:r>
            <a:r>
              <a:rPr lang="en-US" sz="1600" dirty="0">
                <a:cs typeface="Arial"/>
              </a:rPr>
              <a:t>produces normally. </a:t>
            </a:r>
          </a:p>
          <a:p>
            <a:pPr marL="12700" marR="5080">
              <a:lnSpc>
                <a:spcPct val="150000"/>
              </a:lnSpc>
              <a:spcBef>
                <a:spcPts val="670"/>
              </a:spcBef>
            </a:pPr>
            <a:r>
              <a:rPr lang="en-US" sz="1600" spc="-5" dirty="0">
                <a:cs typeface="Arial"/>
              </a:rPr>
              <a:t>Beta </a:t>
            </a:r>
            <a:r>
              <a:rPr lang="en-US" sz="1600" dirty="0">
                <a:cs typeface="Arial"/>
              </a:rPr>
              <a:t>amyloid </a:t>
            </a:r>
            <a:r>
              <a:rPr lang="en-US" sz="1600" spc="-5" dirty="0">
                <a:cs typeface="Arial"/>
              </a:rPr>
              <a:t>is a </a:t>
            </a:r>
            <a:r>
              <a:rPr lang="en-US" sz="1600" dirty="0">
                <a:cs typeface="Arial"/>
              </a:rPr>
              <a:t>protein fragment snipped from </a:t>
            </a:r>
            <a:r>
              <a:rPr lang="en-US" sz="1600" spc="-5" dirty="0">
                <a:cs typeface="Arial"/>
              </a:rPr>
              <a:t>an amyloid </a:t>
            </a:r>
            <a:r>
              <a:rPr lang="en-US" sz="1600" dirty="0">
                <a:cs typeface="Arial"/>
              </a:rPr>
              <a:t>precursor protein </a:t>
            </a:r>
            <a:r>
              <a:rPr lang="en-US" sz="1600" spc="-10" dirty="0">
                <a:cs typeface="Arial"/>
              </a:rPr>
              <a:t>(APP). </a:t>
            </a:r>
          </a:p>
          <a:p>
            <a:pPr marL="12700" marR="5080">
              <a:lnSpc>
                <a:spcPct val="150000"/>
              </a:lnSpc>
              <a:spcBef>
                <a:spcPts val="670"/>
              </a:spcBef>
            </a:pPr>
            <a:r>
              <a:rPr lang="en-US" sz="1600" spc="-5" dirty="0">
                <a:solidFill>
                  <a:srgbClr val="FF0000"/>
                </a:solidFill>
                <a:cs typeface="Arial"/>
              </a:rPr>
              <a:t>In a </a:t>
            </a:r>
            <a:r>
              <a:rPr lang="en-US" sz="1600" dirty="0">
                <a:solidFill>
                  <a:srgbClr val="FF0000"/>
                </a:solidFill>
                <a:cs typeface="Arial"/>
              </a:rPr>
              <a:t>healthy </a:t>
            </a:r>
            <a:r>
              <a:rPr lang="en-US" sz="1600" spc="-5" dirty="0">
                <a:solidFill>
                  <a:srgbClr val="FF0000"/>
                </a:solidFill>
                <a:cs typeface="Arial"/>
              </a:rPr>
              <a:t>brain</a:t>
            </a:r>
            <a:r>
              <a:rPr lang="en-US" sz="1600" spc="-5" dirty="0">
                <a:cs typeface="Arial"/>
              </a:rPr>
              <a:t>,</a:t>
            </a:r>
            <a:r>
              <a:rPr lang="en-US" sz="1600" spc="-5" dirty="0">
                <a:solidFill>
                  <a:srgbClr val="FF0000"/>
                </a:solidFill>
                <a:cs typeface="Arial"/>
              </a:rPr>
              <a:t> </a:t>
            </a:r>
            <a:r>
              <a:rPr lang="en-US" sz="1600" dirty="0">
                <a:cs typeface="Arial"/>
              </a:rPr>
              <a:t>these protein </a:t>
            </a:r>
            <a:r>
              <a:rPr lang="en-US" sz="1600" spc="-5" dirty="0">
                <a:cs typeface="Arial"/>
              </a:rPr>
              <a:t>fragments </a:t>
            </a:r>
            <a:r>
              <a:rPr lang="en-US" sz="1600" dirty="0">
                <a:cs typeface="Arial"/>
              </a:rPr>
              <a:t>are </a:t>
            </a:r>
            <a:r>
              <a:rPr lang="en-US" sz="1600" spc="-5" dirty="0">
                <a:cs typeface="Arial"/>
              </a:rPr>
              <a:t>broken down and </a:t>
            </a:r>
            <a:r>
              <a:rPr lang="en-US" sz="1600" dirty="0">
                <a:cs typeface="Arial"/>
              </a:rPr>
              <a:t>eliminated.  </a:t>
            </a:r>
            <a:r>
              <a:rPr lang="en-US" sz="1600" spc="-5" dirty="0">
                <a:solidFill>
                  <a:srgbClr val="FF0000"/>
                </a:solidFill>
                <a:cs typeface="Arial"/>
              </a:rPr>
              <a:t>In Alzheimer's </a:t>
            </a:r>
            <a:r>
              <a:rPr lang="en-US" sz="1600" dirty="0">
                <a:solidFill>
                  <a:srgbClr val="FF0000"/>
                </a:solidFill>
                <a:cs typeface="Arial"/>
              </a:rPr>
              <a:t>disease</a:t>
            </a:r>
            <a:r>
              <a:rPr lang="en-US" sz="1600" dirty="0">
                <a:cs typeface="Arial"/>
              </a:rPr>
              <a:t>, </a:t>
            </a:r>
            <a:r>
              <a:rPr lang="en-US" sz="1600" spc="-5" dirty="0">
                <a:cs typeface="Arial"/>
              </a:rPr>
              <a:t>the </a:t>
            </a:r>
            <a:r>
              <a:rPr lang="en-US" sz="1600" dirty="0">
                <a:cs typeface="Arial"/>
              </a:rPr>
              <a:t>fragments accumulate </a:t>
            </a:r>
            <a:r>
              <a:rPr lang="en-US" sz="1600" spc="-5" dirty="0">
                <a:cs typeface="Arial"/>
              </a:rPr>
              <a:t>to form </a:t>
            </a:r>
            <a:r>
              <a:rPr lang="en-US" sz="1600" dirty="0">
                <a:cs typeface="Arial"/>
              </a:rPr>
              <a:t>hard, insoluble</a:t>
            </a:r>
            <a:r>
              <a:rPr lang="en-US" sz="1600" spc="-25" dirty="0">
                <a:cs typeface="Arial"/>
              </a:rPr>
              <a:t> </a:t>
            </a:r>
            <a:r>
              <a:rPr lang="en-US" sz="1600" spc="-5" dirty="0">
                <a:cs typeface="Arial"/>
              </a:rPr>
              <a:t>plaques.</a:t>
            </a:r>
            <a:endParaRPr lang="en-US" sz="1600" dirty="0">
              <a:cs typeface="Arial"/>
            </a:endParaRPr>
          </a:p>
          <a:p>
            <a:pPr>
              <a:lnSpc>
                <a:spcPct val="150000"/>
              </a:lnSpc>
            </a:pPr>
            <a:r>
              <a:rPr lang="en-US" sz="1600" dirty="0">
                <a:solidFill>
                  <a:srgbClr val="00B050"/>
                </a:solidFill>
              </a:rPr>
              <a:t>It is normal to find amyloid plaques in the brain of a person who is 80 but when you see it in a person who is 40-50 this would be due to </a:t>
            </a:r>
            <a:r>
              <a:rPr lang="en-US" sz="1600" dirty="0" err="1">
                <a:solidFill>
                  <a:srgbClr val="00B050"/>
                </a:solidFill>
              </a:rPr>
              <a:t>Alzahimer’s</a:t>
            </a:r>
            <a:r>
              <a:rPr lang="en-US" sz="1600" dirty="0">
                <a:solidFill>
                  <a:srgbClr val="00B050"/>
                </a:solidFill>
              </a:rPr>
              <a:t> </a:t>
            </a:r>
            <a:r>
              <a:rPr lang="en-US" sz="1600" dirty="0" smtClean="0">
                <a:solidFill>
                  <a:srgbClr val="00B050"/>
                </a:solidFill>
              </a:rPr>
              <a:t>disease.</a:t>
            </a:r>
            <a:endParaRPr lang="en-US" sz="1600" dirty="0">
              <a:solidFill>
                <a:srgbClr val="00B050"/>
              </a:solidFill>
            </a:endParaRPr>
          </a:p>
          <a:p>
            <a:pPr>
              <a:lnSpc>
                <a:spcPct val="150000"/>
              </a:lnSpc>
            </a:pPr>
            <a:endParaRPr lang="en-US" sz="1600" dirty="0"/>
          </a:p>
        </p:txBody>
      </p:sp>
      <p:sp>
        <p:nvSpPr>
          <p:cNvPr id="5" name="Content Placeholder 4"/>
          <p:cNvSpPr>
            <a:spLocks noGrp="1"/>
          </p:cNvSpPr>
          <p:nvPr>
            <p:ph sz="quarter" idx="2"/>
          </p:nvPr>
        </p:nvSpPr>
        <p:spPr>
          <a:xfrm>
            <a:off x="6094412" y="1216155"/>
            <a:ext cx="5467707" cy="4937760"/>
          </a:xfrm>
        </p:spPr>
        <p:txBody>
          <a:bodyPr>
            <a:normAutofit lnSpcReduction="10000"/>
          </a:bodyPr>
          <a:lstStyle/>
          <a:p>
            <a:pPr>
              <a:lnSpc>
                <a:spcPct val="150000"/>
              </a:lnSpc>
              <a:spcBef>
                <a:spcPts val="0"/>
              </a:spcBef>
              <a:buClrTx/>
              <a:buSzTx/>
            </a:pPr>
            <a:r>
              <a:rPr lang="en-US" sz="1800" dirty="0">
                <a:solidFill>
                  <a:prstClr val="black"/>
                </a:solidFill>
                <a:cs typeface="Arial"/>
              </a:rPr>
              <a:t>These are </a:t>
            </a:r>
            <a:r>
              <a:rPr lang="en-US" sz="1800" dirty="0">
                <a:solidFill>
                  <a:srgbClr val="FF0000"/>
                </a:solidFill>
                <a:cs typeface="Arial"/>
              </a:rPr>
              <a:t>insoluble twisted fibers</a:t>
            </a:r>
            <a:r>
              <a:rPr lang="en-US" sz="1800" dirty="0">
                <a:solidFill>
                  <a:prstClr val="black"/>
                </a:solidFill>
                <a:cs typeface="Arial"/>
              </a:rPr>
              <a:t> </a:t>
            </a:r>
            <a:r>
              <a:rPr lang="en-US" sz="1800" spc="-5" dirty="0">
                <a:solidFill>
                  <a:prstClr val="black"/>
                </a:solidFill>
                <a:cs typeface="Arial"/>
              </a:rPr>
              <a:t>found  </a:t>
            </a:r>
            <a:r>
              <a:rPr lang="en-US" sz="1800" dirty="0">
                <a:solidFill>
                  <a:prstClr val="black"/>
                </a:solidFill>
                <a:cs typeface="Arial"/>
              </a:rPr>
              <a:t>inside the </a:t>
            </a:r>
            <a:r>
              <a:rPr lang="en-US" sz="1800" spc="-5" dirty="0">
                <a:solidFill>
                  <a:prstClr val="black"/>
                </a:solidFill>
                <a:cs typeface="Arial"/>
              </a:rPr>
              <a:t>brain's </a:t>
            </a:r>
            <a:r>
              <a:rPr lang="en-US" sz="1800" dirty="0">
                <a:solidFill>
                  <a:prstClr val="black"/>
                </a:solidFill>
                <a:cs typeface="Arial"/>
              </a:rPr>
              <a:t>cells. Consist primarily</a:t>
            </a:r>
            <a:r>
              <a:rPr lang="en-US" sz="1800" spc="-35" dirty="0">
                <a:solidFill>
                  <a:prstClr val="black"/>
                </a:solidFill>
                <a:cs typeface="Arial"/>
              </a:rPr>
              <a:t> </a:t>
            </a:r>
            <a:r>
              <a:rPr lang="en-US" sz="1800" dirty="0">
                <a:solidFill>
                  <a:prstClr val="black"/>
                </a:solidFill>
                <a:cs typeface="Arial"/>
              </a:rPr>
              <a:t>of  a protein called </a:t>
            </a:r>
            <a:r>
              <a:rPr lang="en-US" sz="1800" b="1" dirty="0">
                <a:solidFill>
                  <a:srgbClr val="FF0000"/>
                </a:solidFill>
                <a:cs typeface="Arial"/>
              </a:rPr>
              <a:t>tau</a:t>
            </a:r>
            <a:r>
              <a:rPr lang="en-US" sz="1800" dirty="0">
                <a:solidFill>
                  <a:prstClr val="black"/>
                </a:solidFill>
                <a:cs typeface="Arial"/>
              </a:rPr>
              <a:t>, which forms part of a  structure called a </a:t>
            </a:r>
            <a:r>
              <a:rPr lang="en-US" sz="1800" dirty="0">
                <a:solidFill>
                  <a:srgbClr val="FF0000"/>
                </a:solidFill>
                <a:cs typeface="Arial"/>
              </a:rPr>
              <a:t>microtubule</a:t>
            </a:r>
            <a:r>
              <a:rPr lang="en-US" sz="1800" dirty="0">
                <a:solidFill>
                  <a:prstClr val="black"/>
                </a:solidFill>
                <a:cs typeface="Arial"/>
              </a:rPr>
              <a:t>. The  microtubule </a:t>
            </a:r>
            <a:r>
              <a:rPr lang="en-US" sz="1800" spc="-5" dirty="0">
                <a:solidFill>
                  <a:prstClr val="black"/>
                </a:solidFill>
                <a:cs typeface="Arial"/>
              </a:rPr>
              <a:t>helps </a:t>
            </a:r>
            <a:r>
              <a:rPr lang="en-US" sz="1800" dirty="0">
                <a:solidFill>
                  <a:prstClr val="black"/>
                </a:solidFill>
                <a:cs typeface="Arial"/>
              </a:rPr>
              <a:t>transport nutrients </a:t>
            </a:r>
            <a:r>
              <a:rPr lang="en-US" sz="1800" spc="-5" dirty="0">
                <a:solidFill>
                  <a:prstClr val="black"/>
                </a:solidFill>
                <a:cs typeface="Arial"/>
              </a:rPr>
              <a:t>and  </a:t>
            </a:r>
            <a:r>
              <a:rPr lang="en-US" sz="1800" dirty="0">
                <a:solidFill>
                  <a:prstClr val="black"/>
                </a:solidFill>
                <a:cs typeface="Arial"/>
              </a:rPr>
              <a:t>other important substances from one part of the nerve cell to another. </a:t>
            </a:r>
          </a:p>
          <a:p>
            <a:pPr>
              <a:lnSpc>
                <a:spcPct val="150000"/>
              </a:lnSpc>
              <a:spcBef>
                <a:spcPts val="0"/>
              </a:spcBef>
              <a:buClrTx/>
              <a:buSzTx/>
            </a:pPr>
            <a:r>
              <a:rPr lang="en-US" sz="1800" dirty="0">
                <a:solidFill>
                  <a:prstClr val="black"/>
                </a:solidFill>
                <a:cs typeface="Arial"/>
              </a:rPr>
              <a:t>In Alzheimer's disease, however, the tau protein is </a:t>
            </a:r>
            <a:r>
              <a:rPr lang="en-US" sz="1800" spc="-5" dirty="0">
                <a:solidFill>
                  <a:prstClr val="black"/>
                </a:solidFill>
                <a:cs typeface="Arial"/>
              </a:rPr>
              <a:t>abnormal </a:t>
            </a:r>
            <a:r>
              <a:rPr lang="en-US" sz="1800" dirty="0">
                <a:solidFill>
                  <a:prstClr val="black"/>
                </a:solidFill>
                <a:cs typeface="Arial"/>
              </a:rPr>
              <a:t>and </a:t>
            </a:r>
            <a:r>
              <a:rPr lang="en-US" sz="1800" spc="-5" dirty="0">
                <a:solidFill>
                  <a:prstClr val="black"/>
                </a:solidFill>
                <a:cs typeface="Arial"/>
              </a:rPr>
              <a:t>the microtubule </a:t>
            </a:r>
            <a:r>
              <a:rPr lang="en-US" sz="1800" dirty="0">
                <a:solidFill>
                  <a:prstClr val="black"/>
                </a:solidFill>
                <a:cs typeface="Arial"/>
              </a:rPr>
              <a:t>structures </a:t>
            </a:r>
            <a:r>
              <a:rPr lang="en-US" sz="1800" dirty="0">
                <a:solidFill>
                  <a:srgbClr val="FF0000"/>
                </a:solidFill>
                <a:cs typeface="Arial"/>
              </a:rPr>
              <a:t>collapse</a:t>
            </a:r>
            <a:r>
              <a:rPr lang="en-US" sz="1800" dirty="0">
                <a:solidFill>
                  <a:prstClr val="black"/>
                </a:solidFill>
                <a:cs typeface="Arial"/>
              </a:rPr>
              <a:t>.</a:t>
            </a:r>
          </a:p>
          <a:p>
            <a:pPr marL="0" indent="0" algn="ctr">
              <a:lnSpc>
                <a:spcPct val="150000"/>
              </a:lnSpc>
              <a:buNone/>
            </a:pPr>
            <a:r>
              <a:rPr lang="ar-SA" sz="1800" dirty="0">
                <a:solidFill>
                  <a:srgbClr val="00B050"/>
                </a:solidFill>
                <a:latin typeface="Calibri" panose="020F0502020204030204" pitchFamily="34" charset="0"/>
                <a:cs typeface="Calibri" panose="020F0502020204030204" pitchFamily="34" charset="0"/>
              </a:rPr>
              <a:t>يعني  تشابكات بين </a:t>
            </a:r>
            <a:r>
              <a:rPr lang="ar-SA" sz="1800" dirty="0" err="1">
                <a:solidFill>
                  <a:srgbClr val="00B050"/>
                </a:solidFill>
                <a:latin typeface="Calibri" panose="020F0502020204030204" pitchFamily="34" charset="0"/>
                <a:cs typeface="Calibri" panose="020F0502020204030204" pitchFamily="34" charset="0"/>
              </a:rPr>
              <a:t>النيوروفايبيرز</a:t>
            </a:r>
            <a:endParaRPr lang="en-US" sz="1800" dirty="0">
              <a:solidFill>
                <a:srgbClr val="00B050"/>
              </a:solidFill>
              <a:latin typeface="Calibri" panose="020F0502020204030204" pitchFamily="34" charset="0"/>
              <a:cs typeface="Calibri" panose="020F0502020204030204" pitchFamily="34" charset="0"/>
            </a:endParaRPr>
          </a:p>
          <a:p>
            <a:pPr>
              <a:lnSpc>
                <a:spcPct val="150000"/>
              </a:lnSpc>
            </a:pPr>
            <a:endParaRPr lang="en-US" dirty="0"/>
          </a:p>
        </p:txBody>
      </p:sp>
      <p:cxnSp>
        <p:nvCxnSpPr>
          <p:cNvPr id="6" name="Straight Connector 5"/>
          <p:cNvCxnSpPr/>
          <p:nvPr/>
        </p:nvCxnSpPr>
        <p:spPr>
          <a:xfrm>
            <a:off x="5996903"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a:spLocks noGrp="1"/>
          </p:cNvSpPr>
          <p:nvPr>
            <p:ph type="title"/>
          </p:nvPr>
        </p:nvSpPr>
        <p:spPr>
          <a:xfrm>
            <a:off x="609460" y="228600"/>
            <a:ext cx="5387443" cy="914400"/>
          </a:xfrm>
        </p:spPr>
        <p:txBody>
          <a:bodyPr>
            <a:normAutofit/>
          </a:bodyPr>
          <a:lstStyle/>
          <a:p>
            <a:r>
              <a:rPr lang="en-US" sz="3200" dirty="0"/>
              <a:t>Amyloid plaques</a:t>
            </a:r>
          </a:p>
        </p:txBody>
      </p:sp>
      <p:sp>
        <p:nvSpPr>
          <p:cNvPr id="8" name="Title 1"/>
          <p:cNvSpPr txBox="1">
            <a:spLocks/>
          </p:cNvSpPr>
          <p:nvPr/>
        </p:nvSpPr>
        <p:spPr>
          <a:xfrm>
            <a:off x="5996903" y="512440"/>
            <a:ext cx="5391977" cy="63056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Neurofibrillary tangles</a:t>
            </a:r>
          </a:p>
        </p:txBody>
      </p:sp>
    </p:spTree>
    <p:extLst>
      <p:ext uri="{BB962C8B-B14F-4D97-AF65-F5344CB8AC3E}">
        <p14:creationId xmlns:p14="http://schemas.microsoft.com/office/powerpoint/2010/main" val="695036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152400"/>
            <a:ext cx="3756760" cy="990600"/>
          </a:xfrm>
        </p:spPr>
        <p:txBody>
          <a:bodyPr>
            <a:normAutofit fontScale="90000"/>
          </a:bodyPr>
          <a:lstStyle/>
          <a:p>
            <a:r>
              <a:rPr lang="en-US" sz="3200" dirty="0"/>
              <a:t>Control </a:t>
            </a:r>
            <a:r>
              <a:rPr lang="en-US" sz="3200" dirty="0" smtClean="0"/>
              <a:t>of blood </a:t>
            </a:r>
            <a:r>
              <a:rPr lang="en-US" sz="3200" dirty="0"/>
              <a:t>pressure</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4432057" y="1280795"/>
            <a:ext cx="3756759" cy="4937760"/>
          </a:xfrm>
        </p:spPr>
        <p:txBody>
          <a:bodyPr>
            <a:normAutofit/>
          </a:bodyPr>
          <a:lstStyle/>
          <a:p>
            <a:pPr>
              <a:lnSpc>
                <a:spcPct val="150000"/>
              </a:lnSpc>
            </a:pPr>
            <a:r>
              <a:rPr lang="en-US" sz="1800" dirty="0" smtClean="0"/>
              <a:t>Quick operation (within few second).</a:t>
            </a:r>
          </a:p>
          <a:p>
            <a:pPr>
              <a:lnSpc>
                <a:spcPct val="150000"/>
              </a:lnSpc>
            </a:pPr>
            <a:r>
              <a:rPr lang="en-US" sz="1800" dirty="0" smtClean="0"/>
              <a:t>Mediated through autonomic nerves.</a:t>
            </a:r>
          </a:p>
          <a:p>
            <a:pPr>
              <a:lnSpc>
                <a:spcPct val="150000"/>
              </a:lnSpc>
            </a:pPr>
            <a:r>
              <a:rPr lang="en-US" sz="1800" dirty="0" smtClean="0"/>
              <a:t>Adjusts CO &amp; TPR to restore BP to normal.</a:t>
            </a:r>
          </a:p>
          <a:p>
            <a:pPr>
              <a:lnSpc>
                <a:spcPct val="150000"/>
              </a:lnSpc>
            </a:pPr>
            <a:r>
              <a:rPr lang="en-US" sz="1800" dirty="0" smtClean="0"/>
              <a:t>Influence heart &amp; blood vessels.</a:t>
            </a:r>
          </a:p>
          <a:p>
            <a:pPr>
              <a:lnSpc>
                <a:spcPct val="150000"/>
              </a:lnSpc>
            </a:pPr>
            <a:endParaRPr lang="en-US" sz="1800" dirty="0"/>
          </a:p>
        </p:txBody>
      </p:sp>
      <p:cxnSp>
        <p:nvCxnSpPr>
          <p:cNvPr id="6" name="Straight Connector 5"/>
          <p:cNvCxnSpPr/>
          <p:nvPr/>
        </p:nvCxnSpPr>
        <p:spPr>
          <a:xfrm>
            <a:off x="4366220" y="1181100"/>
            <a:ext cx="0" cy="51371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825465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rot="16200000">
            <a:off x="-704278" y="3261108"/>
            <a:ext cx="3067902" cy="5040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rtlCol="0" anchor="ctr"/>
          <a:lstStyle/>
          <a:p>
            <a:pPr algn="ctr"/>
            <a:r>
              <a:rPr lang="en-US" sz="1800">
                <a:solidFill>
                  <a:schemeClr val="bg1"/>
                </a:solidFill>
              </a:rPr>
              <a:t>Control of</a:t>
            </a:r>
          </a:p>
          <a:p>
            <a:pPr algn="ctr"/>
            <a:r>
              <a:rPr lang="en-US" sz="1800">
                <a:solidFill>
                  <a:schemeClr val="bg1"/>
                </a:solidFill>
              </a:rPr>
              <a:t>blood pressure</a:t>
            </a:r>
            <a:endParaRPr lang="en-US" sz="1800">
              <a:solidFill>
                <a:schemeClr val="bg1"/>
              </a:solidFill>
            </a:endParaRPr>
          </a:p>
        </p:txBody>
      </p:sp>
      <p:cxnSp>
        <p:nvCxnSpPr>
          <p:cNvPr id="12" name="Straight Connector 11"/>
          <p:cNvCxnSpPr>
            <a:stCxn id="10" idx="2"/>
          </p:cNvCxnSpPr>
          <p:nvPr/>
        </p:nvCxnSpPr>
        <p:spPr>
          <a:xfrm>
            <a:off x="1081701" y="3513136"/>
            <a:ext cx="2078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1289519" y="2187968"/>
            <a:ext cx="0" cy="13251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V="1">
            <a:off x="1289519" y="3513136"/>
            <a:ext cx="0" cy="127738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1289519" y="2187968"/>
            <a:ext cx="2160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1289519" y="4790518"/>
            <a:ext cx="2160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1603711" y="1979185"/>
            <a:ext cx="2312462" cy="5112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Short-term Control</a:t>
            </a:r>
            <a:endParaRPr lang="en-US" sz="1600" dirty="0">
              <a:solidFill>
                <a:schemeClr val="accent2">
                  <a:lumMod val="75000"/>
                </a:schemeClr>
              </a:solidFill>
            </a:endParaRPr>
          </a:p>
          <a:p>
            <a:pPr algn="ctr"/>
            <a:r>
              <a:rPr lang="en-US" sz="1600" dirty="0">
                <a:solidFill>
                  <a:schemeClr val="accent2">
                    <a:lumMod val="75000"/>
                  </a:schemeClr>
                </a:solidFill>
              </a:rPr>
              <a:t>(Rapid)</a:t>
            </a:r>
            <a:endParaRPr lang="en-US" sz="1600" dirty="0">
              <a:solidFill>
                <a:schemeClr val="accent2">
                  <a:lumMod val="75000"/>
                </a:schemeClr>
              </a:solidFill>
            </a:endParaRPr>
          </a:p>
        </p:txBody>
      </p:sp>
      <p:sp>
        <p:nvSpPr>
          <p:cNvPr id="20" name="Rectangle 19"/>
          <p:cNvSpPr/>
          <p:nvPr/>
        </p:nvSpPr>
        <p:spPr>
          <a:xfrm>
            <a:off x="1603711" y="4534871"/>
            <a:ext cx="2312462" cy="5112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Long-term Control</a:t>
            </a:r>
            <a:endParaRPr lang="en-US" sz="1600" dirty="0">
              <a:solidFill>
                <a:schemeClr val="accent2">
                  <a:lumMod val="75000"/>
                </a:schemeClr>
              </a:solidFill>
            </a:endParaRPr>
          </a:p>
          <a:p>
            <a:pPr algn="ctr"/>
            <a:r>
              <a:rPr lang="en-US" sz="1600" dirty="0" smtClean="0">
                <a:solidFill>
                  <a:schemeClr val="bg1">
                    <a:lumMod val="50000"/>
                  </a:schemeClr>
                </a:solidFill>
              </a:rPr>
              <a:t>(Slow)</a:t>
            </a:r>
            <a:endParaRPr lang="en-US" sz="1600" dirty="0">
              <a:solidFill>
                <a:schemeClr val="bg1">
                  <a:lumMod val="50000"/>
                </a:schemeClr>
              </a:solidFill>
            </a:endParaRPr>
          </a:p>
        </p:txBody>
      </p:sp>
      <p:cxnSp>
        <p:nvCxnSpPr>
          <p:cNvPr id="25" name="Straight Connector 24"/>
          <p:cNvCxnSpPr>
            <a:stCxn id="19" idx="2"/>
          </p:cNvCxnSpPr>
          <p:nvPr/>
        </p:nvCxnSpPr>
        <p:spPr>
          <a:xfrm>
            <a:off x="2759942" y="2490479"/>
            <a:ext cx="0" cy="201545"/>
          </a:xfrm>
          <a:prstGeom prst="line">
            <a:avLst/>
          </a:prstGeom>
        </p:spPr>
        <p:style>
          <a:lnRef idx="1">
            <a:schemeClr val="accent2"/>
          </a:lnRef>
          <a:fillRef idx="0">
            <a:schemeClr val="accent2"/>
          </a:fillRef>
          <a:effectRef idx="0">
            <a:schemeClr val="accent2"/>
          </a:effectRef>
          <a:fontRef idx="minor">
            <a:schemeClr val="tx1"/>
          </a:fontRef>
        </p:style>
      </p:cxnSp>
      <p:sp>
        <p:nvSpPr>
          <p:cNvPr id="26" name="Rectangle 25"/>
          <p:cNvSpPr/>
          <p:nvPr/>
        </p:nvSpPr>
        <p:spPr>
          <a:xfrm>
            <a:off x="1603711" y="2688160"/>
            <a:ext cx="2312462" cy="5112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1"/>
                </a:solidFill>
              </a:rPr>
              <a:t>Baroreceptor reflex</a:t>
            </a:r>
            <a:endParaRPr lang="en-US" sz="1600" dirty="0">
              <a:solidFill>
                <a:schemeClr val="tx1"/>
              </a:solidFill>
            </a:endParaRPr>
          </a:p>
        </p:txBody>
      </p:sp>
      <p:cxnSp>
        <p:nvCxnSpPr>
          <p:cNvPr id="27" name="Straight Connector 26"/>
          <p:cNvCxnSpPr/>
          <p:nvPr/>
        </p:nvCxnSpPr>
        <p:spPr>
          <a:xfrm>
            <a:off x="2759942" y="5031519"/>
            <a:ext cx="0" cy="201545"/>
          </a:xfrm>
          <a:prstGeom prst="line">
            <a:avLst/>
          </a:prstGeom>
        </p:spPr>
        <p:style>
          <a:lnRef idx="1">
            <a:schemeClr val="accent2"/>
          </a:lnRef>
          <a:fillRef idx="0">
            <a:schemeClr val="accent2"/>
          </a:fillRef>
          <a:effectRef idx="0">
            <a:schemeClr val="accent2"/>
          </a:effectRef>
          <a:fontRef idx="minor">
            <a:schemeClr val="tx1"/>
          </a:fontRef>
        </p:style>
      </p:cxnSp>
      <p:sp>
        <p:nvSpPr>
          <p:cNvPr id="28" name="Rectangle 27"/>
          <p:cNvSpPr/>
          <p:nvPr/>
        </p:nvSpPr>
        <p:spPr>
          <a:xfrm>
            <a:off x="1603711" y="5229200"/>
            <a:ext cx="2312462" cy="5112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1"/>
                </a:solidFill>
              </a:rPr>
              <a:t>Renal compensation</a:t>
            </a:r>
            <a:endParaRPr lang="en-US" sz="1600" dirty="0">
              <a:solidFill>
                <a:schemeClr val="tx1"/>
              </a:solidFill>
            </a:endParaRPr>
          </a:p>
        </p:txBody>
      </p:sp>
      <p:sp>
        <p:nvSpPr>
          <p:cNvPr id="29" name="TextBox 28"/>
          <p:cNvSpPr txBox="1"/>
          <p:nvPr/>
        </p:nvSpPr>
        <p:spPr>
          <a:xfrm>
            <a:off x="1773930" y="1143150"/>
            <a:ext cx="2592288"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30" name="Title 1"/>
          <p:cNvSpPr txBox="1">
            <a:spLocks/>
          </p:cNvSpPr>
          <p:nvPr/>
        </p:nvSpPr>
        <p:spPr>
          <a:xfrm>
            <a:off x="4366219" y="193753"/>
            <a:ext cx="3888433" cy="990600"/>
          </a:xfrm>
          <a:prstGeom prst="rect">
            <a:avLst/>
          </a:prstGeom>
        </p:spPr>
        <p:txBody>
          <a:bodyPr vert="horz" lIns="101590" tIns="50795" rIns="101590" bIns="50795" anchor="b" anchorCtr="0">
            <a:normAutofit fontScale="975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Baroreceptor reflex</a:t>
            </a:r>
          </a:p>
        </p:txBody>
      </p:sp>
      <p:sp>
        <p:nvSpPr>
          <p:cNvPr id="32" name="Title 1"/>
          <p:cNvSpPr txBox="1">
            <a:spLocks/>
          </p:cNvSpPr>
          <p:nvPr/>
        </p:nvSpPr>
        <p:spPr>
          <a:xfrm>
            <a:off x="8254652" y="190500"/>
            <a:ext cx="3312368" cy="990600"/>
          </a:xfrm>
          <a:prstGeom prst="rect">
            <a:avLst/>
          </a:prstGeom>
        </p:spPr>
        <p:txBody>
          <a:bodyPr vert="horz" lIns="101590" tIns="50795" rIns="101590" bIns="50795" anchor="b" anchorCtr="0">
            <a:normAutofit fontScale="975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Cont.</a:t>
            </a:r>
            <a:endParaRPr lang="en-US" sz="3200" dirty="0"/>
          </a:p>
        </p:txBody>
      </p:sp>
      <p:sp>
        <p:nvSpPr>
          <p:cNvPr id="33" name="Content Placeholder 3"/>
          <p:cNvSpPr txBox="1">
            <a:spLocks/>
          </p:cNvSpPr>
          <p:nvPr/>
        </p:nvSpPr>
        <p:spPr>
          <a:xfrm>
            <a:off x="8254653" y="1450927"/>
            <a:ext cx="3312368" cy="4767628"/>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800" dirty="0">
                <a:solidFill>
                  <a:schemeClr val="accent2">
                    <a:lumMod val="75000"/>
                  </a:schemeClr>
                </a:solidFill>
              </a:rPr>
              <a:t>Pressure on the carotid sinus,</a:t>
            </a:r>
          </a:p>
          <a:p>
            <a:pPr marL="0" indent="0" defTabSz="914400">
              <a:lnSpc>
                <a:spcPct val="150000"/>
              </a:lnSpc>
              <a:buNone/>
            </a:pPr>
            <a:r>
              <a:rPr lang="en-US" sz="1800" dirty="0">
                <a:solidFill>
                  <a:schemeClr val="accent2">
                    <a:lumMod val="75000"/>
                  </a:schemeClr>
                </a:solidFill>
              </a:rPr>
              <a:t>produced by </a:t>
            </a:r>
            <a:r>
              <a:rPr lang="en-US" sz="1800" dirty="0" smtClean="0">
                <a:solidFill>
                  <a:schemeClr val="accent2">
                    <a:lumMod val="75000"/>
                  </a:schemeClr>
                </a:solidFill>
              </a:rPr>
              <a:t>the tight </a:t>
            </a:r>
            <a:r>
              <a:rPr lang="en-US" sz="1800" dirty="0">
                <a:solidFill>
                  <a:schemeClr val="accent2">
                    <a:lumMod val="75000"/>
                  </a:schemeClr>
                </a:solidFill>
              </a:rPr>
              <a:t>collar or carotid </a:t>
            </a:r>
            <a:r>
              <a:rPr lang="en-US" sz="1800" dirty="0" smtClean="0">
                <a:solidFill>
                  <a:schemeClr val="accent2">
                    <a:lumMod val="75000"/>
                  </a:schemeClr>
                </a:solidFill>
              </a:rPr>
              <a:t>massage can cause:</a:t>
            </a:r>
          </a:p>
          <a:p>
            <a:pPr lvl="1" defTabSz="914400">
              <a:lnSpc>
                <a:spcPct val="150000"/>
              </a:lnSpc>
            </a:pPr>
            <a:r>
              <a:rPr lang="en-US" sz="1600" dirty="0">
                <a:solidFill>
                  <a:schemeClr val="tx1"/>
                </a:solidFill>
              </a:rPr>
              <a:t>Vasodilatation</a:t>
            </a:r>
          </a:p>
          <a:p>
            <a:pPr lvl="1">
              <a:lnSpc>
                <a:spcPct val="150000"/>
              </a:lnSpc>
            </a:pPr>
            <a:r>
              <a:rPr lang="en-US" sz="1600" dirty="0">
                <a:solidFill>
                  <a:schemeClr val="tx1"/>
                </a:solidFill>
              </a:rPr>
              <a:t>Marked bradycardia</a:t>
            </a:r>
          </a:p>
          <a:p>
            <a:pPr lvl="1">
              <a:lnSpc>
                <a:spcPct val="150000"/>
              </a:lnSpc>
            </a:pPr>
            <a:r>
              <a:rPr lang="en-US" sz="1600" dirty="0" smtClean="0">
                <a:solidFill>
                  <a:schemeClr val="tx1"/>
                </a:solidFill>
              </a:rPr>
              <a:t>Fainting or </a:t>
            </a:r>
            <a:r>
              <a:rPr lang="en-US" sz="1600" dirty="0">
                <a:solidFill>
                  <a:schemeClr val="tx1"/>
                </a:solidFill>
              </a:rPr>
              <a:t>syncope</a:t>
            </a:r>
          </a:p>
        </p:txBody>
      </p:sp>
      <p:sp>
        <p:nvSpPr>
          <p:cNvPr id="34" name="TextBox 33"/>
          <p:cNvSpPr txBox="1"/>
          <p:nvPr/>
        </p:nvSpPr>
        <p:spPr>
          <a:xfrm>
            <a:off x="8254649" y="1150075"/>
            <a:ext cx="2592288"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07748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Carotid sinus hypersensitivity </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p:txBody>
          <a:bodyPr>
            <a:normAutofit/>
          </a:bodyPr>
          <a:lstStyle/>
          <a:p>
            <a:pPr marL="298450" marR="210185" indent="-285750">
              <a:tabLst>
                <a:tab pos="355600" algn="l"/>
                <a:tab pos="356235" algn="l"/>
              </a:tabLst>
            </a:pPr>
            <a:r>
              <a:rPr lang="en-US" sz="1800" b="1" spc="-5" dirty="0"/>
              <a:t>The ”Carotid sinus </a:t>
            </a:r>
            <a:r>
              <a:rPr lang="en-US" sz="1800" b="1" spc="-10" dirty="0"/>
              <a:t>syncope” </a:t>
            </a:r>
            <a:r>
              <a:rPr lang="en-US" sz="1800" b="1" spc="-5" dirty="0"/>
              <a:t>occurs:  </a:t>
            </a:r>
            <a:r>
              <a:rPr lang="en-US" sz="1800" spc="5" dirty="0"/>
              <a:t>when </a:t>
            </a:r>
            <a:r>
              <a:rPr lang="en-US" sz="1800" spc="-5" dirty="0"/>
              <a:t>there  is </a:t>
            </a:r>
            <a:r>
              <a:rPr lang="en-US" sz="1800" spc="-10" dirty="0"/>
              <a:t>an </a:t>
            </a:r>
            <a:r>
              <a:rPr lang="en-US" sz="1800" spc="-5" dirty="0"/>
              <a:t>exaggerated vagal response </a:t>
            </a:r>
            <a:r>
              <a:rPr lang="en-US" sz="1800" dirty="0"/>
              <a:t>to  </a:t>
            </a:r>
            <a:r>
              <a:rPr lang="en-US" sz="1800" spc="-5" dirty="0">
                <a:solidFill>
                  <a:srgbClr val="FF0000"/>
                </a:solidFill>
              </a:rPr>
              <a:t>carotid sinus</a:t>
            </a:r>
            <a:r>
              <a:rPr lang="en-US" sz="1800" spc="-55" dirty="0">
                <a:solidFill>
                  <a:srgbClr val="FF0000"/>
                </a:solidFill>
              </a:rPr>
              <a:t> </a:t>
            </a:r>
            <a:r>
              <a:rPr lang="en-US" sz="1800" dirty="0" smtClean="0">
                <a:solidFill>
                  <a:srgbClr val="FF0000"/>
                </a:solidFill>
              </a:rPr>
              <a:t>stimulation.</a:t>
            </a:r>
            <a:endParaRPr lang="en-US" sz="1800" dirty="0">
              <a:solidFill>
                <a:srgbClr val="FF0000"/>
              </a:solidFill>
            </a:endParaRPr>
          </a:p>
          <a:p>
            <a:pPr marL="298450" marR="41910" indent="-285750">
              <a:spcBef>
                <a:spcPts val="575"/>
              </a:spcBef>
              <a:tabLst>
                <a:tab pos="355600" algn="l"/>
                <a:tab pos="356235" algn="l"/>
              </a:tabLst>
            </a:pPr>
            <a:r>
              <a:rPr lang="en-US" sz="1800" b="1" dirty="0"/>
              <a:t>Carotid sinus hypersensitivity is p</a:t>
            </a:r>
            <a:r>
              <a:rPr lang="en-US" sz="1800" b="1" spc="-5" dirty="0"/>
              <a:t>rovoked </a:t>
            </a:r>
            <a:r>
              <a:rPr lang="en-US" sz="1800" b="1" spc="-5" dirty="0" smtClean="0"/>
              <a:t>by:</a:t>
            </a:r>
            <a:endParaRPr lang="en-US" sz="1800" b="1" spc="-5" dirty="0"/>
          </a:p>
          <a:p>
            <a:pPr marL="355600" marR="41910" indent="-342900">
              <a:lnSpc>
                <a:spcPct val="100000"/>
              </a:lnSpc>
              <a:spcBef>
                <a:spcPts val="575"/>
              </a:spcBef>
              <a:buFont typeface="+mj-lt"/>
              <a:buAutoNum type="arabicPeriod"/>
              <a:tabLst>
                <a:tab pos="355600" algn="l"/>
                <a:tab pos="356235" algn="l"/>
              </a:tabLst>
            </a:pPr>
            <a:r>
              <a:rPr lang="en-US" sz="1800" dirty="0">
                <a:solidFill>
                  <a:schemeClr val="accent2">
                    <a:lumMod val="75000"/>
                  </a:schemeClr>
                </a:solidFill>
              </a:rPr>
              <a:t>wearing </a:t>
            </a:r>
            <a:r>
              <a:rPr lang="en-US" sz="1800" spc="-5" dirty="0">
                <a:solidFill>
                  <a:schemeClr val="accent2">
                    <a:lumMod val="75000"/>
                  </a:schemeClr>
                </a:solidFill>
              </a:rPr>
              <a:t>a </a:t>
            </a:r>
            <a:r>
              <a:rPr lang="en-US" sz="1800" dirty="0">
                <a:solidFill>
                  <a:schemeClr val="accent2">
                    <a:lumMod val="75000"/>
                  </a:schemeClr>
                </a:solidFill>
              </a:rPr>
              <a:t>tight </a:t>
            </a:r>
            <a:r>
              <a:rPr lang="en-US" sz="1800" spc="-5" dirty="0">
                <a:solidFill>
                  <a:schemeClr val="accent2">
                    <a:lumMod val="75000"/>
                  </a:schemeClr>
                </a:solidFill>
              </a:rPr>
              <a:t>collar,</a:t>
            </a:r>
            <a:r>
              <a:rPr lang="en-US" sz="1800" spc="-70" dirty="0">
                <a:solidFill>
                  <a:schemeClr val="accent2">
                    <a:lumMod val="75000"/>
                  </a:schemeClr>
                </a:solidFill>
              </a:rPr>
              <a:t> </a:t>
            </a:r>
          </a:p>
          <a:p>
            <a:pPr marL="355600" marR="41910" indent="-342900">
              <a:lnSpc>
                <a:spcPct val="100000"/>
              </a:lnSpc>
              <a:spcBef>
                <a:spcPts val="575"/>
              </a:spcBef>
              <a:buFont typeface="+mj-lt"/>
              <a:buAutoNum type="arabicPeriod"/>
              <a:tabLst>
                <a:tab pos="355600" algn="l"/>
                <a:tab pos="356235" algn="l"/>
              </a:tabLst>
            </a:pPr>
            <a:r>
              <a:rPr lang="en-US" sz="1800" dirty="0">
                <a:solidFill>
                  <a:schemeClr val="accent2">
                    <a:lumMod val="75000"/>
                  </a:schemeClr>
                </a:solidFill>
              </a:rPr>
              <a:t>looking  upwards </a:t>
            </a:r>
            <a:r>
              <a:rPr lang="en-US" sz="1800" spc="-5" dirty="0">
                <a:solidFill>
                  <a:schemeClr val="accent2">
                    <a:lumMod val="75000"/>
                  </a:schemeClr>
                </a:solidFill>
              </a:rPr>
              <a:t>or </a:t>
            </a:r>
            <a:r>
              <a:rPr lang="en-US" sz="1800" dirty="0">
                <a:solidFill>
                  <a:schemeClr val="accent2">
                    <a:lumMod val="75000"/>
                  </a:schemeClr>
                </a:solidFill>
              </a:rPr>
              <a:t>turning </a:t>
            </a:r>
            <a:r>
              <a:rPr lang="en-US" sz="1800" spc="-5" dirty="0">
                <a:solidFill>
                  <a:schemeClr val="accent2">
                    <a:lumMod val="75000"/>
                  </a:schemeClr>
                </a:solidFill>
              </a:rPr>
              <a:t>the</a:t>
            </a:r>
            <a:r>
              <a:rPr lang="en-US" sz="1800" spc="-125" dirty="0">
                <a:solidFill>
                  <a:schemeClr val="accent2">
                    <a:lumMod val="75000"/>
                  </a:schemeClr>
                </a:solidFill>
              </a:rPr>
              <a:t> </a:t>
            </a:r>
            <a:r>
              <a:rPr lang="en-US" sz="1800" spc="-5" dirty="0" smtClean="0">
                <a:solidFill>
                  <a:schemeClr val="accent2">
                    <a:lumMod val="75000"/>
                  </a:schemeClr>
                </a:solidFill>
              </a:rPr>
              <a:t>head.</a:t>
            </a:r>
            <a:endParaRPr lang="en-US" sz="1800" spc="-5" dirty="0">
              <a:solidFill>
                <a:schemeClr val="accent2">
                  <a:lumMod val="75000"/>
                </a:schemeClr>
              </a:solidFill>
            </a:endParaRPr>
          </a:p>
          <a:p>
            <a:pPr marL="298450" indent="-285750">
              <a:spcBef>
                <a:spcPts val="575"/>
              </a:spcBef>
              <a:tabLst>
                <a:tab pos="355600" algn="l"/>
                <a:tab pos="356235" algn="l"/>
              </a:tabLst>
            </a:pPr>
            <a:r>
              <a:rPr lang="en-US" sz="1800" b="1" spc="-5" dirty="0"/>
              <a:t>Carotid sinus syndrome </a:t>
            </a:r>
            <a:r>
              <a:rPr lang="en-US" sz="1800" spc="-5" dirty="0"/>
              <a:t>occurs </a:t>
            </a:r>
            <a:r>
              <a:rPr lang="en-US" sz="1800" dirty="0"/>
              <a:t>in</a:t>
            </a:r>
            <a:r>
              <a:rPr lang="en-US" sz="1800" spc="10" dirty="0"/>
              <a:t> </a:t>
            </a:r>
            <a:r>
              <a:rPr lang="en-US" sz="1800" dirty="0"/>
              <a:t>the </a:t>
            </a:r>
            <a:r>
              <a:rPr lang="en-US" sz="1800" spc="-5" dirty="0"/>
              <a:t>elderly </a:t>
            </a:r>
            <a:r>
              <a:rPr lang="en-US" sz="1800" dirty="0"/>
              <a:t>and </a:t>
            </a:r>
            <a:r>
              <a:rPr lang="en-US" sz="1800" spc="-5" dirty="0"/>
              <a:t>mainly results in</a:t>
            </a:r>
            <a:r>
              <a:rPr lang="en-US" sz="1800" dirty="0"/>
              <a:t> </a:t>
            </a:r>
            <a:r>
              <a:rPr lang="en-US" sz="1800" spc="-5" dirty="0">
                <a:solidFill>
                  <a:srgbClr val="FF0000"/>
                </a:solidFill>
              </a:rPr>
              <a:t>bradycardia</a:t>
            </a:r>
            <a:r>
              <a:rPr lang="en-US" sz="1800" spc="-5" dirty="0" smtClean="0">
                <a:solidFill>
                  <a:srgbClr val="FF0000"/>
                </a:solidFill>
              </a:rPr>
              <a:t>. </a:t>
            </a:r>
            <a:r>
              <a:rPr lang="en-US" sz="1800" spc="-5" dirty="0" smtClean="0">
                <a:solidFill>
                  <a:schemeClr val="bg1">
                    <a:lumMod val="50000"/>
                  </a:schemeClr>
                </a:solidFill>
              </a:rPr>
              <a:t>(Vasodilation)</a:t>
            </a:r>
            <a:endParaRPr lang="en-US" sz="1800" spc="-5" dirty="0">
              <a:solidFill>
                <a:schemeClr val="bg1">
                  <a:lumMod val="50000"/>
                </a:schemeClr>
              </a:solidFill>
            </a:endParaRPr>
          </a:p>
          <a:p>
            <a:pPr marL="298450" indent="-285750">
              <a:spcBef>
                <a:spcPts val="575"/>
              </a:spcBef>
              <a:tabLst>
                <a:tab pos="355600" algn="l"/>
                <a:tab pos="356235" algn="l"/>
              </a:tabLst>
            </a:pPr>
            <a:r>
              <a:rPr lang="en-US" sz="1800" dirty="0"/>
              <a:t>Most </a:t>
            </a:r>
            <a:r>
              <a:rPr lang="en-US" sz="1800" spc="-5" dirty="0"/>
              <a:t>common etiologies </a:t>
            </a:r>
            <a:r>
              <a:rPr lang="en-US" sz="1800" dirty="0"/>
              <a:t>of</a:t>
            </a:r>
            <a:r>
              <a:rPr lang="en-US" sz="1800" spc="-50" dirty="0"/>
              <a:t> </a:t>
            </a:r>
            <a:r>
              <a:rPr lang="en-US" sz="1800" dirty="0">
                <a:solidFill>
                  <a:srgbClr val="FF0000"/>
                </a:solidFill>
              </a:rPr>
              <a:t>atrioventricular </a:t>
            </a:r>
            <a:r>
              <a:rPr lang="en-US" sz="1800" spc="-5" dirty="0" smtClean="0">
                <a:solidFill>
                  <a:srgbClr val="FF0000"/>
                </a:solidFill>
              </a:rPr>
              <a:t>block.</a:t>
            </a:r>
            <a:endParaRPr lang="en-US" sz="1800" spc="-5" dirty="0">
              <a:solidFill>
                <a:srgbClr val="FF0000"/>
              </a:solidFill>
            </a:endParaRPr>
          </a:p>
          <a:p>
            <a:pPr marL="298450" marR="1883410" indent="-285750">
              <a:spcBef>
                <a:spcPts val="575"/>
              </a:spcBef>
              <a:tabLst>
                <a:tab pos="355600" algn="l"/>
                <a:tab pos="356235" algn="l"/>
              </a:tabLst>
            </a:pPr>
            <a:r>
              <a:rPr lang="en-US" sz="1800" b="1" spc="-5" dirty="0">
                <a:solidFill>
                  <a:srgbClr val="FF0000"/>
                </a:solidFill>
              </a:rPr>
              <a:t>Do </a:t>
            </a:r>
            <a:r>
              <a:rPr lang="en-US" sz="1800" b="1" dirty="0">
                <a:solidFill>
                  <a:srgbClr val="FF0000"/>
                </a:solidFill>
              </a:rPr>
              <a:t>not</a:t>
            </a:r>
            <a:r>
              <a:rPr lang="en-US" sz="1800" dirty="0">
                <a:solidFill>
                  <a:srgbClr val="FF0000"/>
                </a:solidFill>
              </a:rPr>
              <a:t> </a:t>
            </a:r>
            <a:r>
              <a:rPr lang="en-US" sz="1800" spc="-5" dirty="0">
                <a:solidFill>
                  <a:srgbClr val="FF0000"/>
                </a:solidFill>
              </a:rPr>
              <a:t>massage </a:t>
            </a:r>
            <a:r>
              <a:rPr lang="en-US" sz="1800" dirty="0"/>
              <a:t>both</a:t>
            </a:r>
            <a:r>
              <a:rPr lang="en-US" sz="1800" spc="-35" dirty="0"/>
              <a:t> </a:t>
            </a:r>
            <a:r>
              <a:rPr lang="en-US" sz="1800" spc="-5" dirty="0"/>
              <a:t>carotids simultaneously.</a:t>
            </a:r>
          </a:p>
          <a:p>
            <a:pPr marL="12700" marR="1883410" indent="0" rtl="1">
              <a:spcBef>
                <a:spcPts val="575"/>
              </a:spcBef>
              <a:buNone/>
              <a:tabLst>
                <a:tab pos="355600" algn="l"/>
                <a:tab pos="356235" algn="l"/>
              </a:tabLst>
            </a:pPr>
            <a:r>
              <a:rPr lang="ar-SA" sz="1800" dirty="0">
                <a:solidFill>
                  <a:srgbClr val="00B050"/>
                </a:solidFill>
                <a:latin typeface="Calibri" panose="020F0502020204030204" pitchFamily="34" charset="0"/>
                <a:cs typeface="Calibri" panose="020F0502020204030204" pitchFamily="34" charset="0"/>
              </a:rPr>
              <a:t>يصير فيه </a:t>
            </a:r>
            <a:r>
              <a:rPr lang="ar-SA" sz="1800" dirty="0" err="1">
                <a:solidFill>
                  <a:srgbClr val="00B050"/>
                </a:solidFill>
                <a:latin typeface="Calibri" panose="020F0502020204030204" pitchFamily="34" charset="0"/>
                <a:cs typeface="Calibri" panose="020F0502020204030204" pitchFamily="34" charset="0"/>
              </a:rPr>
              <a:t>ديفيكت</a:t>
            </a:r>
            <a:r>
              <a:rPr lang="ar-SA" sz="1800" dirty="0">
                <a:solidFill>
                  <a:srgbClr val="00B050"/>
                </a:solidFill>
                <a:latin typeface="Calibri" panose="020F0502020204030204" pitchFamily="34" charset="0"/>
                <a:cs typeface="Calibri" panose="020F0502020204030204" pitchFamily="34" charset="0"/>
              </a:rPr>
              <a:t> في </a:t>
            </a:r>
            <a:r>
              <a:rPr lang="ar-SA" sz="1800" dirty="0" err="1">
                <a:solidFill>
                  <a:srgbClr val="00B050"/>
                </a:solidFill>
                <a:latin typeface="Calibri" panose="020F0502020204030204" pitchFamily="34" charset="0"/>
                <a:cs typeface="Calibri" panose="020F0502020204030204" pitchFamily="34" charset="0"/>
              </a:rPr>
              <a:t>الباروريسيبتر</a:t>
            </a:r>
            <a:r>
              <a:rPr lang="ar-SA" sz="1800" dirty="0">
                <a:solidFill>
                  <a:srgbClr val="00B050"/>
                </a:solidFill>
                <a:latin typeface="Calibri" panose="020F0502020204030204" pitchFamily="34" charset="0"/>
                <a:cs typeface="Calibri" panose="020F0502020204030204" pitchFamily="34" charset="0"/>
              </a:rPr>
              <a:t> لذلك يتكون </a:t>
            </a:r>
            <a:r>
              <a:rPr lang="ar-SA" sz="1800" dirty="0" err="1">
                <a:solidFill>
                  <a:srgbClr val="00B050"/>
                </a:solidFill>
                <a:latin typeface="Calibri" panose="020F0502020204030204" pitchFamily="34" charset="0"/>
                <a:cs typeface="Calibri" panose="020F0502020204030204" pitchFamily="34" charset="0"/>
              </a:rPr>
              <a:t>كاروتيد</a:t>
            </a:r>
            <a:r>
              <a:rPr lang="ar-SA" sz="1800" dirty="0">
                <a:solidFill>
                  <a:srgbClr val="00B050"/>
                </a:solidFill>
                <a:latin typeface="Calibri" panose="020F0502020204030204" pitchFamily="34" charset="0"/>
                <a:cs typeface="Calibri" panose="020F0502020204030204" pitchFamily="34" charset="0"/>
              </a:rPr>
              <a:t> </a:t>
            </a:r>
            <a:r>
              <a:rPr lang="ar-SA" sz="1800" dirty="0" smtClean="0">
                <a:solidFill>
                  <a:srgbClr val="00B050"/>
                </a:solidFill>
                <a:latin typeface="Calibri" panose="020F0502020204030204" pitchFamily="34" charset="0"/>
                <a:cs typeface="Calibri" panose="020F0502020204030204" pitchFamily="34" charset="0"/>
              </a:rPr>
              <a:t>ساينس</a:t>
            </a:r>
            <a:endParaRPr lang="en-US" sz="1800" spc="-5" dirty="0">
              <a:latin typeface="Calibri" panose="020F0502020204030204" pitchFamily="34" charset="0"/>
              <a:cs typeface="Calibri" panose="020F0502020204030204" pitchFamily="34" charset="0"/>
            </a:endParaRPr>
          </a:p>
          <a:p>
            <a:pPr marL="298450" marR="1883410" indent="-285750">
              <a:spcBef>
                <a:spcPts val="575"/>
              </a:spcBef>
              <a:tabLst>
                <a:tab pos="355600" algn="l"/>
                <a:tab pos="356235" algn="l"/>
              </a:tabLst>
            </a:pPr>
            <a:r>
              <a:rPr lang="en-US" sz="1800" spc="-5" dirty="0">
                <a:solidFill>
                  <a:srgbClr val="FF0000"/>
                </a:solidFill>
              </a:rPr>
              <a:t>*FROM 435</a:t>
            </a:r>
          </a:p>
          <a:p>
            <a:pPr marL="603219" marR="1883410" lvl="1" indent="-285750">
              <a:spcBef>
                <a:spcPts val="575"/>
              </a:spcBef>
              <a:tabLst>
                <a:tab pos="355600" algn="l"/>
                <a:tab pos="356235" algn="l"/>
              </a:tabLst>
            </a:pPr>
            <a:r>
              <a:rPr lang="en-US" sz="1600" dirty="0">
                <a:solidFill>
                  <a:schemeClr val="tx1">
                    <a:lumMod val="50000"/>
                    <a:lumOff val="50000"/>
                  </a:schemeClr>
                </a:solidFill>
              </a:rPr>
              <a:t>Carotid sinus hypersensitivity (CSH) is an exaggerated response to carotid sinus </a:t>
            </a:r>
            <a:r>
              <a:rPr lang="en-US" sz="1600" dirty="0" smtClean="0">
                <a:solidFill>
                  <a:schemeClr val="tx1">
                    <a:lumMod val="50000"/>
                    <a:lumOff val="50000"/>
                  </a:schemeClr>
                </a:solidFill>
              </a:rPr>
              <a:t>baroreceptor stimulation</a:t>
            </a:r>
            <a:r>
              <a:rPr lang="en-US" sz="1600" dirty="0">
                <a:solidFill>
                  <a:schemeClr val="tx1">
                    <a:lumMod val="50000"/>
                    <a:lumOff val="50000"/>
                  </a:schemeClr>
                </a:solidFill>
              </a:rPr>
              <a:t>. It results in dizziness or syncope from transient diminished cerebral perfusion.  Although baroreceptor function usually diminishes with age, some people experience hypersensitive carotid </a:t>
            </a:r>
            <a:r>
              <a:rPr lang="en-US" sz="1600" dirty="0" err="1">
                <a:solidFill>
                  <a:schemeClr val="tx1">
                    <a:lumMod val="50000"/>
                    <a:lumOff val="50000"/>
                  </a:schemeClr>
                </a:solidFill>
              </a:rPr>
              <a:t>baroreflexes</a:t>
            </a:r>
            <a:r>
              <a:rPr lang="en-US" sz="1600" dirty="0">
                <a:solidFill>
                  <a:schemeClr val="tx1">
                    <a:lumMod val="50000"/>
                    <a:lumOff val="50000"/>
                  </a:schemeClr>
                </a:solidFill>
              </a:rPr>
              <a:t>. For these individuals, even mild stimulation to the neck results in marked bradycardia and a drop in blood pressure.</a:t>
            </a:r>
            <a:endParaRPr lang="en-US" sz="1600" b="1" spc="-5" dirty="0">
              <a:solidFill>
                <a:schemeClr val="tx1">
                  <a:lumMod val="50000"/>
                  <a:lumOff val="50000"/>
                </a:schemeClr>
              </a:solidFill>
            </a:endParaRPr>
          </a:p>
          <a:p>
            <a:pPr marL="355600" marR="1883410" indent="-342900">
              <a:lnSpc>
                <a:spcPct val="100000"/>
              </a:lnSpc>
              <a:spcBef>
                <a:spcPts val="575"/>
              </a:spcBef>
              <a:buFont typeface="Arial"/>
              <a:buChar char="•"/>
              <a:tabLst>
                <a:tab pos="355600" algn="l"/>
                <a:tab pos="356235" algn="l"/>
              </a:tabLst>
            </a:pPr>
            <a:endParaRPr lang="en-US" sz="1800" spc="-5" dirty="0"/>
          </a:p>
          <a:p>
            <a:endParaRPr lang="en-US" sz="1800" dirty="0"/>
          </a:p>
        </p:txBody>
      </p:sp>
    </p:spTree>
    <p:extLst>
      <p:ext uri="{BB962C8B-B14F-4D97-AF65-F5344CB8AC3E}">
        <p14:creationId xmlns:p14="http://schemas.microsoft.com/office/powerpoint/2010/main" val="912093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Vision </a:t>
            </a:r>
          </a:p>
        </p:txBody>
      </p:sp>
      <p:sp>
        <p:nvSpPr>
          <p:cNvPr id="3" name="Slide Number Placeholder 2"/>
          <p:cNvSpPr>
            <a:spLocks noGrp="1"/>
          </p:cNvSpPr>
          <p:nvPr>
            <p:ph type="sldNum" sz="quarter" idx="12"/>
          </p:nvPr>
        </p:nvSpPr>
        <p:spPr>
          <a:xfrm>
            <a:off x="816669" y="6356350"/>
            <a:ext cx="11542439" cy="454944"/>
          </a:xfrm>
        </p:spPr>
        <p:txBody>
          <a:bodyPr/>
          <a:lstStyle/>
          <a:p>
            <a:fld id="{4929A69E-7D8F-4515-9605-0315ABD4F316}" type="slidenum">
              <a:rPr lang="en-US" smtClean="0"/>
              <a:t>23</a:t>
            </a:fld>
            <a:r>
              <a:rPr lang="en-US" dirty="0"/>
              <a:t>  </a:t>
            </a:r>
            <a:r>
              <a:rPr lang="en-US" sz="1500" baseline="30000" dirty="0" smtClean="0"/>
              <a:t>5</a:t>
            </a:r>
            <a:r>
              <a:rPr lang="en-US" sz="1500" dirty="0" smtClean="0"/>
              <a:t> a </a:t>
            </a:r>
            <a:r>
              <a:rPr lang="en-US" sz="1500" dirty="0"/>
              <a:t>disease of unknown cause affecting the membranous labyrinth of the ear, causing progressive deafness and attacks of tinnitus and vertigo</a:t>
            </a:r>
          </a:p>
        </p:txBody>
      </p:sp>
      <p:sp>
        <p:nvSpPr>
          <p:cNvPr id="4" name="Content Placeholder 3"/>
          <p:cNvSpPr>
            <a:spLocks noGrp="1"/>
          </p:cNvSpPr>
          <p:nvPr>
            <p:ph sz="quarter" idx="1"/>
          </p:nvPr>
        </p:nvSpPr>
        <p:spPr>
          <a:xfrm>
            <a:off x="598713" y="1268760"/>
            <a:ext cx="10980690" cy="4347676"/>
          </a:xfrm>
        </p:spPr>
        <p:txBody>
          <a:bodyPr>
            <a:normAutofit/>
          </a:bodyPr>
          <a:lstStyle/>
          <a:p>
            <a:pPr>
              <a:lnSpc>
                <a:spcPct val="150000"/>
              </a:lnSpc>
            </a:pPr>
            <a:r>
              <a:rPr lang="en-US" sz="1800" dirty="0">
                <a:solidFill>
                  <a:srgbClr val="FF0000"/>
                </a:solidFill>
              </a:rPr>
              <a:t>Loss of ability</a:t>
            </a:r>
            <a:r>
              <a:rPr lang="en-US" sz="1800" dirty="0"/>
              <a:t> to see items that are close up begins in the 40’s (Presbyopia). </a:t>
            </a:r>
          </a:p>
          <a:p>
            <a:pPr>
              <a:lnSpc>
                <a:spcPct val="150000"/>
              </a:lnSpc>
              <a:buFont typeface="Wingdings 3" charset="2"/>
              <a:buChar char=""/>
            </a:pPr>
            <a:r>
              <a:rPr lang="en-US" sz="1800" dirty="0"/>
              <a:t>Size of pupil grows </a:t>
            </a:r>
            <a:r>
              <a:rPr lang="en-US" sz="1800" dirty="0">
                <a:solidFill>
                  <a:srgbClr val="FF0000"/>
                </a:solidFill>
              </a:rPr>
              <a:t>smaller</a:t>
            </a:r>
            <a:r>
              <a:rPr lang="en-US" sz="1800" dirty="0"/>
              <a:t> with age: focusing becomes less accurate. </a:t>
            </a:r>
            <a:endParaRPr lang="en-US" sz="1800" dirty="0" smtClean="0"/>
          </a:p>
          <a:p>
            <a:pPr>
              <a:lnSpc>
                <a:spcPct val="150000"/>
              </a:lnSpc>
              <a:buFont typeface="Wingdings 3" charset="2"/>
              <a:buChar char=""/>
            </a:pPr>
            <a:r>
              <a:rPr lang="en-US" sz="1800" dirty="0">
                <a:solidFill>
                  <a:schemeClr val="bg1">
                    <a:lumMod val="50000"/>
                  </a:schemeClr>
                </a:solidFill>
              </a:rPr>
              <a:t>Pupil less sensitive to </a:t>
            </a:r>
            <a:r>
              <a:rPr lang="en-US" sz="1800" dirty="0" smtClean="0">
                <a:solidFill>
                  <a:schemeClr val="bg1">
                    <a:lumMod val="50000"/>
                  </a:schemeClr>
                </a:solidFill>
              </a:rPr>
              <a:t>light.</a:t>
            </a:r>
          </a:p>
          <a:p>
            <a:pPr>
              <a:lnSpc>
                <a:spcPct val="150000"/>
              </a:lnSpc>
            </a:pPr>
            <a:r>
              <a:rPr lang="en-US" sz="1800" dirty="0" err="1">
                <a:solidFill>
                  <a:schemeClr val="bg1">
                    <a:lumMod val="50000"/>
                  </a:schemeClr>
                </a:solidFill>
              </a:rPr>
              <a:t>Opacaification</a:t>
            </a:r>
            <a:r>
              <a:rPr lang="en-US" sz="1800" dirty="0">
                <a:solidFill>
                  <a:schemeClr val="bg1">
                    <a:lumMod val="50000"/>
                  </a:schemeClr>
                </a:solidFill>
              </a:rPr>
              <a:t> of </a:t>
            </a:r>
            <a:r>
              <a:rPr lang="en-US" sz="1800" dirty="0" smtClean="0">
                <a:solidFill>
                  <a:schemeClr val="bg1">
                    <a:lumMod val="50000"/>
                  </a:schemeClr>
                </a:solidFill>
              </a:rPr>
              <a:t>lens</a:t>
            </a:r>
            <a:r>
              <a:rPr lang="en-US" sz="1800" dirty="0">
                <a:solidFill>
                  <a:schemeClr val="bg1">
                    <a:lumMod val="50000"/>
                  </a:schemeClr>
                </a:solidFill>
              </a:rPr>
              <a:t> </a:t>
            </a:r>
            <a:r>
              <a:rPr lang="en-US" sz="1800" dirty="0" smtClean="0">
                <a:solidFill>
                  <a:schemeClr val="bg1">
                    <a:lumMod val="50000"/>
                  </a:schemeClr>
                </a:solidFill>
              </a:rPr>
              <a:t>(Cataract).</a:t>
            </a:r>
            <a:endParaRPr lang="en-US" sz="1800" dirty="0">
              <a:solidFill>
                <a:schemeClr val="bg1">
                  <a:lumMod val="50000"/>
                </a:schemeClr>
              </a:solidFill>
            </a:endParaRPr>
          </a:p>
          <a:p>
            <a:pPr>
              <a:lnSpc>
                <a:spcPct val="150000"/>
              </a:lnSpc>
            </a:pPr>
            <a:r>
              <a:rPr lang="en-US" sz="1800" dirty="0"/>
              <a:t>Lens of eye </a:t>
            </a:r>
            <a:r>
              <a:rPr lang="en-US" sz="1800" dirty="0">
                <a:solidFill>
                  <a:schemeClr val="accent4">
                    <a:lumMod val="75000"/>
                  </a:schemeClr>
                </a:solidFill>
              </a:rPr>
              <a:t>yellows</a:t>
            </a:r>
            <a:r>
              <a:rPr lang="en-US" sz="1800" dirty="0"/>
              <a:t> making it more difficult to see </a:t>
            </a:r>
            <a:r>
              <a:rPr lang="en-US" sz="1800" dirty="0">
                <a:solidFill>
                  <a:srgbClr val="FF0000"/>
                </a:solidFill>
              </a:rPr>
              <a:t>red </a:t>
            </a:r>
            <a:r>
              <a:rPr lang="en-US" sz="1800" dirty="0"/>
              <a:t>and</a:t>
            </a:r>
            <a:r>
              <a:rPr lang="en-US" sz="1800" dirty="0">
                <a:solidFill>
                  <a:srgbClr val="FF0000"/>
                </a:solidFill>
              </a:rPr>
              <a:t> </a:t>
            </a:r>
            <a:r>
              <a:rPr lang="en-US" sz="1800" dirty="0">
                <a:solidFill>
                  <a:srgbClr val="00B050"/>
                </a:solidFill>
              </a:rPr>
              <a:t>green</a:t>
            </a:r>
            <a:r>
              <a:rPr lang="en-US" sz="1800" dirty="0">
                <a:solidFill>
                  <a:srgbClr val="FF0000"/>
                </a:solidFill>
              </a:rPr>
              <a:t> </a:t>
            </a:r>
            <a:r>
              <a:rPr lang="en-US" sz="1800" dirty="0"/>
              <a:t>colors. </a:t>
            </a:r>
          </a:p>
          <a:p>
            <a:pPr>
              <a:lnSpc>
                <a:spcPct val="150000"/>
              </a:lnSpc>
            </a:pPr>
            <a:r>
              <a:rPr lang="en-US" sz="1800" dirty="0"/>
              <a:t>Sensitivity to glare </a:t>
            </a:r>
            <a:r>
              <a:rPr lang="en-US" sz="1800" dirty="0">
                <a:solidFill>
                  <a:srgbClr val="FF0000"/>
                </a:solidFill>
              </a:rPr>
              <a:t>increases. </a:t>
            </a:r>
          </a:p>
          <a:p>
            <a:pPr>
              <a:lnSpc>
                <a:spcPct val="150000"/>
              </a:lnSpc>
            </a:pPr>
            <a:r>
              <a:rPr lang="en-US" sz="1800" dirty="0"/>
              <a:t>Night vision not as acute</a:t>
            </a:r>
            <a:r>
              <a:rPr lang="en-US" sz="1800" dirty="0" smtClean="0"/>
              <a:t>.</a:t>
            </a:r>
          </a:p>
          <a:p>
            <a:pPr>
              <a:lnSpc>
                <a:spcPct val="150000"/>
              </a:lnSpc>
            </a:pPr>
            <a:r>
              <a:rPr lang="en-US" sz="1800" dirty="0">
                <a:solidFill>
                  <a:schemeClr val="bg1">
                    <a:lumMod val="50000"/>
                  </a:schemeClr>
                </a:solidFill>
              </a:rPr>
              <a:t>Arcus </a:t>
            </a:r>
            <a:r>
              <a:rPr lang="en-US" sz="1800" dirty="0" err="1" smtClean="0">
                <a:solidFill>
                  <a:schemeClr val="bg1">
                    <a:lumMod val="50000"/>
                  </a:schemeClr>
                </a:solidFill>
              </a:rPr>
              <a:t>Senilis</a:t>
            </a:r>
            <a:r>
              <a:rPr lang="en-US" sz="1800" dirty="0" smtClean="0">
                <a:solidFill>
                  <a:schemeClr val="bg1">
                    <a:lumMod val="50000"/>
                  </a:schemeClr>
                </a:solidFill>
              </a:rPr>
              <a:t>.</a:t>
            </a:r>
            <a:endParaRPr lang="en-US" sz="1800" dirty="0">
              <a:solidFill>
                <a:schemeClr val="bg1">
                  <a:lumMod val="50000"/>
                </a:schemeClr>
              </a:solidFill>
            </a:endParaRPr>
          </a:p>
        </p:txBody>
      </p:sp>
      <p:sp>
        <p:nvSpPr>
          <p:cNvPr id="7" name="Content Placeholder 3"/>
          <p:cNvSpPr txBox="1">
            <a:spLocks/>
          </p:cNvSpPr>
          <p:nvPr/>
        </p:nvSpPr>
        <p:spPr>
          <a:xfrm>
            <a:off x="609460" y="3717116"/>
            <a:ext cx="10969943" cy="1849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endParaRPr lang="en-US" sz="1800" dirty="0"/>
          </a:p>
        </p:txBody>
      </p:sp>
    </p:spTree>
    <p:extLst>
      <p:ext uri="{BB962C8B-B14F-4D97-AF65-F5344CB8AC3E}">
        <p14:creationId xmlns:p14="http://schemas.microsoft.com/office/powerpoint/2010/main" val="1096925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Hearing</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Content Placeholder 3"/>
          <p:cNvSpPr>
            <a:spLocks noGrp="1"/>
          </p:cNvSpPr>
          <p:nvPr>
            <p:ph sz="quarter" idx="1"/>
          </p:nvPr>
        </p:nvSpPr>
        <p:spPr>
          <a:xfrm>
            <a:off x="609460" y="1219200"/>
            <a:ext cx="10969943" cy="5137150"/>
          </a:xfrm>
        </p:spPr>
        <p:txBody>
          <a:bodyPr>
            <a:normAutofit/>
          </a:bodyPr>
          <a:lstStyle/>
          <a:p>
            <a:pPr>
              <a:lnSpc>
                <a:spcPct val="150000"/>
              </a:lnSpc>
            </a:pPr>
            <a:r>
              <a:rPr lang="en-US" sz="1800" dirty="0" err="1">
                <a:solidFill>
                  <a:schemeClr val="accent2">
                    <a:lumMod val="75000"/>
                  </a:schemeClr>
                </a:solidFill>
              </a:rPr>
              <a:t>Presbycusis</a:t>
            </a:r>
            <a:r>
              <a:rPr lang="en-US" sz="1800" dirty="0">
                <a:solidFill>
                  <a:schemeClr val="accent2">
                    <a:lumMod val="75000"/>
                  </a:schemeClr>
                </a:solidFill>
              </a:rPr>
              <a:t>: </a:t>
            </a:r>
            <a:r>
              <a:rPr lang="en-US" sz="1800" dirty="0"/>
              <a:t>Part of </a:t>
            </a:r>
            <a:r>
              <a:rPr lang="en-US" sz="1800" dirty="0" smtClean="0"/>
              <a:t>normal aging </a:t>
            </a:r>
            <a:r>
              <a:rPr lang="en-US" sz="1800" dirty="0"/>
              <a:t>(</a:t>
            </a:r>
            <a:r>
              <a:rPr lang="en-US" sz="1800" dirty="0">
                <a:solidFill>
                  <a:schemeClr val="accent4">
                    <a:lumMod val="75000"/>
                  </a:schemeClr>
                </a:solidFill>
              </a:rPr>
              <a:t>35% </a:t>
            </a:r>
            <a:r>
              <a:rPr lang="en-US" sz="1800" dirty="0"/>
              <a:t>people over </a:t>
            </a:r>
            <a:r>
              <a:rPr lang="en-US" sz="1800" dirty="0">
                <a:solidFill>
                  <a:schemeClr val="accent4">
                    <a:lumMod val="75000"/>
                  </a:schemeClr>
                </a:solidFill>
              </a:rPr>
              <a:t>60</a:t>
            </a:r>
            <a:r>
              <a:rPr lang="en-US" sz="1800" dirty="0"/>
              <a:t> years </a:t>
            </a:r>
            <a:r>
              <a:rPr lang="en-US" sz="1800" dirty="0" smtClean="0"/>
              <a:t>of age </a:t>
            </a:r>
            <a:r>
              <a:rPr lang="en-US" sz="1800" dirty="0"/>
              <a:t>have </a:t>
            </a:r>
            <a:endParaRPr lang="en-US" sz="1800" dirty="0" smtClean="0"/>
          </a:p>
          <a:p>
            <a:pPr marL="0" indent="0">
              <a:lnSpc>
                <a:spcPct val="150000"/>
              </a:lnSpc>
              <a:buNone/>
            </a:pPr>
            <a:r>
              <a:rPr lang="en-US" sz="1800" dirty="0"/>
              <a:t> </a:t>
            </a:r>
            <a:r>
              <a:rPr lang="en-US" sz="1800" dirty="0" smtClean="0"/>
              <a:t>   bilateral</a:t>
            </a:r>
            <a:r>
              <a:rPr lang="en-US" sz="1800" dirty="0"/>
              <a:t>, symmetric </a:t>
            </a:r>
            <a:r>
              <a:rPr lang="en-US" sz="1800" dirty="0" smtClean="0"/>
              <a:t>&amp; progressive </a:t>
            </a:r>
            <a:r>
              <a:rPr lang="en-US" sz="1800" dirty="0"/>
              <a:t>impairment for </a:t>
            </a:r>
            <a:r>
              <a:rPr lang="en-US" sz="1800" dirty="0" smtClean="0"/>
              <a:t>high pitched </a:t>
            </a:r>
            <a:r>
              <a:rPr lang="en-US" sz="1800" dirty="0"/>
              <a:t>sounds </a:t>
            </a:r>
            <a:endParaRPr lang="en-US" sz="1800" dirty="0" smtClean="0"/>
          </a:p>
          <a:p>
            <a:pPr marL="0" indent="0">
              <a:lnSpc>
                <a:spcPct val="150000"/>
              </a:lnSpc>
              <a:buNone/>
            </a:pPr>
            <a:r>
              <a:rPr lang="en-US" sz="1800" dirty="0"/>
              <a:t> </a:t>
            </a:r>
            <a:r>
              <a:rPr lang="en-US" sz="1800" dirty="0" smtClean="0"/>
              <a:t>   </a:t>
            </a:r>
            <a:r>
              <a:rPr lang="en-US" sz="1800" dirty="0" err="1" smtClean="0"/>
              <a:t>sensorineyral</a:t>
            </a:r>
            <a:r>
              <a:rPr lang="en-US" sz="1800" dirty="0" smtClean="0"/>
              <a:t> hearing </a:t>
            </a:r>
            <a:r>
              <a:rPr lang="en-US" sz="1800" dirty="0"/>
              <a:t>loss</a:t>
            </a:r>
            <a:r>
              <a:rPr lang="en-US" sz="1800" dirty="0" smtClean="0"/>
              <a:t>).</a:t>
            </a:r>
            <a:endParaRPr lang="en-US" sz="1800" dirty="0"/>
          </a:p>
          <a:p>
            <a:pPr>
              <a:lnSpc>
                <a:spcPct val="150000"/>
              </a:lnSpc>
            </a:pPr>
            <a:r>
              <a:rPr lang="en-US" sz="1800" dirty="0" smtClean="0">
                <a:solidFill>
                  <a:schemeClr val="accent2">
                    <a:lumMod val="75000"/>
                  </a:schemeClr>
                </a:solidFill>
              </a:rPr>
              <a:t>Cerumen </a:t>
            </a:r>
            <a:r>
              <a:rPr lang="en-US" sz="1800" dirty="0">
                <a:solidFill>
                  <a:schemeClr val="accent2">
                    <a:lumMod val="75000"/>
                  </a:schemeClr>
                </a:solidFill>
              </a:rPr>
              <a:t>impaction: </a:t>
            </a:r>
            <a:r>
              <a:rPr lang="en-US" sz="1800" dirty="0"/>
              <a:t>is one </a:t>
            </a:r>
            <a:r>
              <a:rPr lang="en-US" sz="1800" dirty="0" smtClean="0"/>
              <a:t>of the </a:t>
            </a:r>
            <a:r>
              <a:rPr lang="en-US" sz="1800" dirty="0"/>
              <a:t>most common </a:t>
            </a:r>
            <a:r>
              <a:rPr lang="en-US" sz="1800" dirty="0" smtClean="0"/>
              <a:t>reversible cause </a:t>
            </a:r>
            <a:r>
              <a:rPr lang="en-US" sz="1800" dirty="0"/>
              <a:t>of </a:t>
            </a:r>
            <a:endParaRPr lang="en-US" sz="1800" dirty="0" smtClean="0"/>
          </a:p>
          <a:p>
            <a:pPr marL="0" indent="0">
              <a:lnSpc>
                <a:spcPct val="150000"/>
              </a:lnSpc>
              <a:buNone/>
            </a:pPr>
            <a:r>
              <a:rPr lang="en-US" sz="1800" dirty="0" smtClean="0"/>
              <a:t>     </a:t>
            </a:r>
            <a:r>
              <a:rPr lang="en-US" sz="1800" dirty="0" err="1" smtClean="0"/>
              <a:t>condutive</a:t>
            </a:r>
            <a:r>
              <a:rPr lang="en-US" sz="1800" dirty="0" smtClean="0"/>
              <a:t> </a:t>
            </a:r>
            <a:r>
              <a:rPr lang="en-US" sz="1800" dirty="0"/>
              <a:t>hearing loss </a:t>
            </a:r>
            <a:r>
              <a:rPr lang="en-US" sz="1800" dirty="0" smtClean="0"/>
              <a:t>in elderly.</a:t>
            </a:r>
          </a:p>
          <a:p>
            <a:pPr>
              <a:lnSpc>
                <a:spcPts val="4000"/>
              </a:lnSpc>
              <a:tabLst>
                <a:tab pos="76200" algn="l"/>
              </a:tabLst>
            </a:pPr>
            <a:r>
              <a:rPr lang="en-US" altLang="zh-CN" sz="1800" dirty="0">
                <a:solidFill>
                  <a:schemeClr val="accent2">
                    <a:lumMod val="75000"/>
                  </a:schemeClr>
                </a:solidFill>
              </a:rPr>
              <a:t>Sensorineural hearing loss:</a:t>
            </a:r>
            <a:endParaRPr lang="en-US" sz="1800" dirty="0">
              <a:solidFill>
                <a:schemeClr val="accent2">
                  <a:lumMod val="75000"/>
                </a:schemeClr>
              </a:solidFill>
            </a:endParaRPr>
          </a:p>
          <a:p>
            <a:pPr marL="0" indent="0">
              <a:lnSpc>
                <a:spcPct val="150000"/>
              </a:lnSpc>
              <a:buNone/>
            </a:pPr>
            <a:r>
              <a:rPr lang="en-US" sz="1800" dirty="0"/>
              <a:t>Damage to the hair cells of the organ of </a:t>
            </a:r>
            <a:r>
              <a:rPr lang="en-US" sz="1800" dirty="0" err="1"/>
              <a:t>Cortimay</a:t>
            </a:r>
            <a:r>
              <a:rPr lang="en-US" sz="1800" dirty="0"/>
              <a:t> be caused by intense noise, </a:t>
            </a:r>
            <a:endParaRPr lang="en-US" sz="1800" dirty="0" smtClean="0"/>
          </a:p>
          <a:p>
            <a:pPr marL="0" indent="0">
              <a:lnSpc>
                <a:spcPct val="150000"/>
              </a:lnSpc>
              <a:buNone/>
            </a:pPr>
            <a:r>
              <a:rPr lang="en-US" sz="1800" dirty="0" smtClean="0"/>
              <a:t>viral </a:t>
            </a:r>
            <a:r>
              <a:rPr lang="en-US" sz="1800" dirty="0"/>
              <a:t>infections, ototoxic drugs </a:t>
            </a:r>
            <a:r>
              <a:rPr lang="en-US" sz="1800" dirty="0">
                <a:solidFill>
                  <a:schemeClr val="bg2">
                    <a:lumMod val="75000"/>
                  </a:schemeClr>
                </a:solidFill>
              </a:rPr>
              <a:t>(e.g., salicylates, aminoglycoside antibiotics, </a:t>
            </a:r>
            <a:endParaRPr lang="en-US" sz="1800" dirty="0" smtClean="0">
              <a:solidFill>
                <a:schemeClr val="bg2">
                  <a:lumMod val="75000"/>
                </a:schemeClr>
              </a:solidFill>
            </a:endParaRPr>
          </a:p>
          <a:p>
            <a:pPr marL="0" indent="0">
              <a:lnSpc>
                <a:spcPct val="150000"/>
              </a:lnSpc>
              <a:buNone/>
            </a:pPr>
            <a:r>
              <a:rPr lang="en-US" sz="1800" dirty="0" smtClean="0">
                <a:solidFill>
                  <a:schemeClr val="bg2">
                    <a:lumMod val="75000"/>
                  </a:schemeClr>
                </a:solidFill>
              </a:rPr>
              <a:t>furosemide </a:t>
            </a:r>
            <a:r>
              <a:rPr lang="en-US" sz="1800" dirty="0">
                <a:solidFill>
                  <a:schemeClr val="bg2">
                    <a:lumMod val="75000"/>
                  </a:schemeClr>
                </a:solidFill>
              </a:rPr>
              <a:t>and chemotherapeutic agents such as cisplatin)</a:t>
            </a:r>
            <a:r>
              <a:rPr lang="en-US" sz="1800" dirty="0"/>
              <a:t>, fractures of the </a:t>
            </a:r>
            <a:endParaRPr lang="en-US" sz="1800" dirty="0" smtClean="0"/>
          </a:p>
          <a:p>
            <a:pPr marL="0" indent="0">
              <a:lnSpc>
                <a:spcPct val="150000"/>
              </a:lnSpc>
              <a:buNone/>
            </a:pPr>
            <a:r>
              <a:rPr lang="en-US" sz="1800" dirty="0" smtClean="0"/>
              <a:t>temporal </a:t>
            </a:r>
            <a:r>
              <a:rPr lang="en-US" sz="1800" dirty="0"/>
              <a:t>bone, meningitis, cochlear </a:t>
            </a:r>
            <a:r>
              <a:rPr lang="en-US" sz="1800" dirty="0" err="1"/>
              <a:t>otosclerosis</a:t>
            </a:r>
            <a:r>
              <a:rPr lang="en-US" sz="1800" dirty="0"/>
              <a:t>, </a:t>
            </a:r>
            <a:r>
              <a:rPr lang="en-US" sz="1800" dirty="0" err="1"/>
              <a:t>Ménière's</a:t>
            </a:r>
            <a:r>
              <a:rPr lang="en-US" sz="1800" dirty="0"/>
              <a:t> disease and Aging.</a:t>
            </a:r>
          </a:p>
          <a:p>
            <a:pPr marL="0" indent="0">
              <a:lnSpc>
                <a:spcPct val="150000"/>
              </a:lnSpc>
              <a:buNone/>
            </a:pPr>
            <a:endParaRPr lang="en-US" sz="1800" dirty="0"/>
          </a:p>
        </p:txBody>
      </p:sp>
      <p:pic>
        <p:nvPicPr>
          <p:cNvPr id="5" name="Picture 4"/>
          <p:cNvPicPr>
            <a:picLocks noChangeAspect="1"/>
          </p:cNvPicPr>
          <p:nvPr/>
        </p:nvPicPr>
        <p:blipFill>
          <a:blip r:embed="rId2"/>
          <a:stretch>
            <a:fillRect/>
          </a:stretch>
        </p:blipFill>
        <p:spPr>
          <a:xfrm>
            <a:off x="7997212" y="3742232"/>
            <a:ext cx="3582191" cy="2490928"/>
          </a:xfrm>
          <a:prstGeom prst="rect">
            <a:avLst/>
          </a:prstGeom>
        </p:spPr>
      </p:pic>
      <p:pic>
        <p:nvPicPr>
          <p:cNvPr id="6" name="Picture 5"/>
          <p:cNvPicPr>
            <a:picLocks noChangeAspect="1"/>
          </p:cNvPicPr>
          <p:nvPr/>
        </p:nvPicPr>
        <p:blipFill>
          <a:blip r:embed="rId3"/>
          <a:stretch>
            <a:fillRect/>
          </a:stretch>
        </p:blipFill>
        <p:spPr>
          <a:xfrm>
            <a:off x="7997212" y="1318084"/>
            <a:ext cx="3582191" cy="2325264"/>
          </a:xfrm>
          <a:prstGeom prst="rect">
            <a:avLst/>
          </a:prstGeom>
        </p:spPr>
      </p:pic>
      <p:sp>
        <p:nvSpPr>
          <p:cNvPr id="7" name="Rectangle 6"/>
          <p:cNvSpPr/>
          <p:nvPr/>
        </p:nvSpPr>
        <p:spPr>
          <a:xfrm>
            <a:off x="609460" y="1219200"/>
            <a:ext cx="7213144" cy="2523032"/>
          </a:xfrm>
          <a:prstGeom prst="rect">
            <a:avLst/>
          </a:prstGeom>
          <a:noFill/>
          <a:ln>
            <a:solidFill>
              <a:schemeClr val="tx2"/>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ts val="4000"/>
              </a:lnSpc>
              <a:tabLst>
                <a:tab pos="76200" algn="l"/>
              </a:tabLst>
            </a:pPr>
            <a:endParaRPr lang="en-US" sz="1800" dirty="0"/>
          </a:p>
        </p:txBody>
      </p:sp>
      <p:sp>
        <p:nvSpPr>
          <p:cNvPr id="8" name="TextBox 7"/>
          <p:cNvSpPr txBox="1"/>
          <p:nvPr/>
        </p:nvSpPr>
        <p:spPr>
          <a:xfrm rot="5400000">
            <a:off x="6713331" y="2325184"/>
            <a:ext cx="2526321"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967381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Disorders of the sense and taste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Rectangle 4"/>
          <p:cNvSpPr/>
          <p:nvPr/>
        </p:nvSpPr>
        <p:spPr>
          <a:xfrm>
            <a:off x="4055926" y="1268760"/>
            <a:ext cx="4077009" cy="5040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defTabSz="800100" rtl="1">
              <a:lnSpc>
                <a:spcPct val="90000"/>
              </a:lnSpc>
              <a:spcBef>
                <a:spcPct val="0"/>
              </a:spcBef>
              <a:spcAft>
                <a:spcPct val="35000"/>
              </a:spcAft>
            </a:pPr>
            <a:r>
              <a:rPr lang="en-US" sz="1800">
                <a:solidFill>
                  <a:prstClr val="white"/>
                </a:solidFill>
              </a:rPr>
              <a:t>Disorders of the sense and taste are caused by </a:t>
            </a:r>
            <a:endParaRPr lang="ar-SA" sz="1800" dirty="0">
              <a:solidFill>
                <a:prstClr val="white"/>
              </a:solidFill>
            </a:endParaRPr>
          </a:p>
        </p:txBody>
      </p:sp>
      <p:cxnSp>
        <p:nvCxnSpPr>
          <p:cNvPr id="7" name="Straight Connector 6"/>
          <p:cNvCxnSpPr>
            <a:stCxn id="5" idx="2"/>
          </p:cNvCxnSpPr>
          <p:nvPr/>
        </p:nvCxnSpPr>
        <p:spPr>
          <a:xfrm>
            <a:off x="6094431" y="1772816"/>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30" y="1988840"/>
            <a:ext cx="453957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H="1">
            <a:off x="1557908" y="1988840"/>
            <a:ext cx="453652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557908"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10634002"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4582244"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7606580"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609460" y="2330625"/>
            <a:ext cx="188455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800100" rtl="1">
              <a:lnSpc>
                <a:spcPct val="90000"/>
              </a:lnSpc>
              <a:spcBef>
                <a:spcPct val="0"/>
              </a:spcBef>
              <a:spcAft>
                <a:spcPct val="35000"/>
              </a:spcAft>
            </a:pPr>
            <a:r>
              <a:rPr lang="en-US" sz="1800" dirty="0">
                <a:solidFill>
                  <a:schemeClr val="accent2">
                    <a:lumMod val="75000"/>
                  </a:schemeClr>
                </a:solidFill>
              </a:rPr>
              <a:t>Transport loss</a:t>
            </a:r>
            <a:endParaRPr lang="ar-SA" sz="1800" dirty="0">
              <a:solidFill>
                <a:schemeClr val="accent2">
                  <a:lumMod val="75000"/>
                </a:schemeClr>
              </a:solidFill>
            </a:endParaRPr>
          </a:p>
        </p:txBody>
      </p:sp>
      <p:sp>
        <p:nvSpPr>
          <p:cNvPr id="23" name="Rectangle 22"/>
          <p:cNvSpPr/>
          <p:nvPr/>
        </p:nvSpPr>
        <p:spPr>
          <a:xfrm>
            <a:off x="3636882" y="2330625"/>
            <a:ext cx="188455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800100" rtl="1">
              <a:lnSpc>
                <a:spcPct val="90000"/>
              </a:lnSpc>
              <a:spcBef>
                <a:spcPct val="0"/>
              </a:spcBef>
              <a:spcAft>
                <a:spcPct val="35000"/>
              </a:spcAft>
            </a:pPr>
            <a:r>
              <a:rPr lang="en-US" sz="1800" dirty="0">
                <a:solidFill>
                  <a:schemeClr val="accent2">
                    <a:lumMod val="75000"/>
                  </a:schemeClr>
                </a:solidFill>
              </a:rPr>
              <a:t>Neural loss</a:t>
            </a:r>
          </a:p>
        </p:txBody>
      </p:sp>
      <p:sp>
        <p:nvSpPr>
          <p:cNvPr id="24" name="Rectangle 23"/>
          <p:cNvSpPr/>
          <p:nvPr/>
        </p:nvSpPr>
        <p:spPr>
          <a:xfrm>
            <a:off x="6664304" y="2330625"/>
            <a:ext cx="188455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800100">
              <a:lnSpc>
                <a:spcPct val="90000"/>
              </a:lnSpc>
              <a:spcBef>
                <a:spcPct val="0"/>
              </a:spcBef>
              <a:spcAft>
                <a:spcPct val="35000"/>
              </a:spcAft>
            </a:pPr>
            <a:r>
              <a:rPr lang="en-US" sz="1800" dirty="0">
                <a:solidFill>
                  <a:schemeClr val="accent2">
                    <a:lumMod val="75000"/>
                  </a:schemeClr>
                </a:solidFill>
              </a:rPr>
              <a:t>Sensory gustatory loss</a:t>
            </a:r>
          </a:p>
        </p:txBody>
      </p:sp>
      <p:sp>
        <p:nvSpPr>
          <p:cNvPr id="25" name="Rectangle 24"/>
          <p:cNvSpPr/>
          <p:nvPr/>
        </p:nvSpPr>
        <p:spPr>
          <a:xfrm>
            <a:off x="9691726" y="2330625"/>
            <a:ext cx="188455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800100" rtl="1">
              <a:lnSpc>
                <a:spcPct val="90000"/>
              </a:lnSpc>
              <a:spcBef>
                <a:spcPct val="0"/>
              </a:spcBef>
              <a:spcAft>
                <a:spcPct val="35000"/>
              </a:spcAft>
            </a:pPr>
            <a:r>
              <a:rPr lang="en-GB" sz="1800">
                <a:solidFill>
                  <a:schemeClr val="accent2">
                    <a:lumMod val="75000"/>
                  </a:schemeClr>
                </a:solidFill>
              </a:rPr>
              <a:t>Sensory loss</a:t>
            </a:r>
            <a:endParaRPr lang="en-GB" sz="1800" dirty="0">
              <a:solidFill>
                <a:schemeClr val="accent2">
                  <a:lumMod val="75000"/>
                </a:schemeClr>
              </a:solidFill>
            </a:endParaRPr>
          </a:p>
        </p:txBody>
      </p:sp>
      <p:cxnSp>
        <p:nvCxnSpPr>
          <p:cNvPr id="28" name="Straight Connector 27"/>
          <p:cNvCxnSpPr/>
          <p:nvPr/>
        </p:nvCxnSpPr>
        <p:spPr>
          <a:xfrm>
            <a:off x="7606580" y="3334641"/>
            <a:ext cx="0" cy="234279"/>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7609666" y="3792750"/>
            <a:ext cx="291719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flipH="1">
            <a:off x="1921034" y="3792750"/>
            <a:ext cx="568863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1921034" y="379275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10526863" y="379275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3639968" y="379275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a:off x="5358902" y="379275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a:off x="7057419" y="379275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a:off x="8784698" y="379275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0" name="Rectangle 39"/>
          <p:cNvSpPr/>
          <p:nvPr/>
        </p:nvSpPr>
        <p:spPr>
          <a:xfrm>
            <a:off x="1125860" y="4105368"/>
            <a:ext cx="1590348" cy="140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800100" rtl="1">
              <a:lnSpc>
                <a:spcPct val="90000"/>
              </a:lnSpc>
              <a:spcBef>
                <a:spcPct val="0"/>
              </a:spcBef>
              <a:spcAft>
                <a:spcPct val="35000"/>
              </a:spcAft>
            </a:pPr>
            <a:r>
              <a:rPr lang="en-US" sz="1400" dirty="0"/>
              <a:t>Aging</a:t>
            </a:r>
            <a:endParaRPr lang="ar-SA" sz="1400" dirty="0">
              <a:solidFill>
                <a:schemeClr val="accent2">
                  <a:lumMod val="75000"/>
                </a:schemeClr>
              </a:solidFill>
            </a:endParaRPr>
          </a:p>
        </p:txBody>
      </p:sp>
      <p:sp>
        <p:nvSpPr>
          <p:cNvPr id="41" name="Rectangle 40"/>
          <p:cNvSpPr/>
          <p:nvPr/>
        </p:nvSpPr>
        <p:spPr>
          <a:xfrm>
            <a:off x="2844794" y="4105368"/>
            <a:ext cx="1590348" cy="140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800100" rtl="1">
              <a:lnSpc>
                <a:spcPct val="90000"/>
              </a:lnSpc>
              <a:spcBef>
                <a:spcPct val="0"/>
              </a:spcBef>
              <a:spcAft>
                <a:spcPct val="35000"/>
              </a:spcAft>
            </a:pPr>
            <a:r>
              <a:rPr lang="en-US" sz="1400" dirty="0"/>
              <a:t>Neoplasm</a:t>
            </a:r>
            <a:endParaRPr lang="ar-SA" sz="1400" dirty="0">
              <a:solidFill>
                <a:schemeClr val="accent2">
                  <a:lumMod val="75000"/>
                </a:schemeClr>
              </a:solidFill>
            </a:endParaRPr>
          </a:p>
        </p:txBody>
      </p:sp>
      <p:sp>
        <p:nvSpPr>
          <p:cNvPr id="42" name="Rectangle 41"/>
          <p:cNvSpPr/>
          <p:nvPr/>
        </p:nvSpPr>
        <p:spPr>
          <a:xfrm>
            <a:off x="4563728" y="4105368"/>
            <a:ext cx="1590348" cy="140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800100" rtl="1">
              <a:lnSpc>
                <a:spcPct val="90000"/>
              </a:lnSpc>
              <a:spcBef>
                <a:spcPct val="0"/>
              </a:spcBef>
              <a:spcAft>
                <a:spcPct val="35000"/>
              </a:spcAft>
            </a:pPr>
            <a:r>
              <a:rPr lang="en-US" sz="1400" dirty="0"/>
              <a:t>Endocrine </a:t>
            </a:r>
            <a:r>
              <a:rPr lang="en-US" sz="1400" dirty="0" smtClean="0"/>
              <a:t>disorders</a:t>
            </a:r>
            <a:endParaRPr lang="en-US" sz="1400" dirty="0"/>
          </a:p>
        </p:txBody>
      </p:sp>
      <p:sp>
        <p:nvSpPr>
          <p:cNvPr id="44" name="Rectangle 43"/>
          <p:cNvSpPr/>
          <p:nvPr/>
        </p:nvSpPr>
        <p:spPr>
          <a:xfrm>
            <a:off x="6282662" y="4105368"/>
            <a:ext cx="1590348" cy="140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800100" rtl="1">
              <a:lnSpc>
                <a:spcPct val="90000"/>
              </a:lnSpc>
              <a:spcBef>
                <a:spcPct val="0"/>
              </a:spcBef>
              <a:spcAft>
                <a:spcPct val="35000"/>
              </a:spcAft>
            </a:pPr>
            <a:r>
              <a:rPr lang="en-US" sz="1400" dirty="0"/>
              <a:t>Radiation therapy to the oral cavity and pharynx</a:t>
            </a:r>
          </a:p>
        </p:txBody>
      </p:sp>
      <p:sp>
        <p:nvSpPr>
          <p:cNvPr id="45" name="Rectangle 44"/>
          <p:cNvSpPr/>
          <p:nvPr/>
        </p:nvSpPr>
        <p:spPr>
          <a:xfrm>
            <a:off x="8001596" y="4105368"/>
            <a:ext cx="1590348" cy="140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800100" rtl="1">
              <a:lnSpc>
                <a:spcPct val="90000"/>
              </a:lnSpc>
              <a:spcBef>
                <a:spcPct val="0"/>
              </a:spcBef>
              <a:spcAft>
                <a:spcPct val="35000"/>
              </a:spcAft>
            </a:pPr>
            <a:r>
              <a:rPr lang="en-US" sz="1400" dirty="0"/>
              <a:t>A vast number of drugs particularly that interfere with the turnover such as </a:t>
            </a:r>
            <a:r>
              <a:rPr lang="en-US" sz="1400" dirty="0" err="1"/>
              <a:t>antithyroid</a:t>
            </a:r>
            <a:r>
              <a:rPr lang="en-US" sz="1400" dirty="0"/>
              <a:t> and antineoplastic agents</a:t>
            </a:r>
          </a:p>
        </p:txBody>
      </p:sp>
      <p:sp>
        <p:nvSpPr>
          <p:cNvPr id="46" name="Rectangle 45"/>
          <p:cNvSpPr/>
          <p:nvPr/>
        </p:nvSpPr>
        <p:spPr>
          <a:xfrm>
            <a:off x="9720530" y="4095845"/>
            <a:ext cx="1590348" cy="1407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800100" rtl="1">
              <a:lnSpc>
                <a:spcPct val="90000"/>
              </a:lnSpc>
              <a:spcBef>
                <a:spcPct val="0"/>
              </a:spcBef>
              <a:spcAft>
                <a:spcPct val="35000"/>
              </a:spcAft>
            </a:pPr>
            <a:r>
              <a:rPr lang="en-US" sz="1400" dirty="0"/>
              <a:t>Inflammatory and degenerative diseases in the oral cavity and viral </a:t>
            </a:r>
            <a:r>
              <a:rPr lang="en-US" sz="1400" dirty="0" smtClean="0"/>
              <a:t>infection</a:t>
            </a:r>
            <a:endParaRPr lang="en-US" sz="1400" dirty="0"/>
          </a:p>
        </p:txBody>
      </p:sp>
      <p:cxnSp>
        <p:nvCxnSpPr>
          <p:cNvPr id="49" name="Straight Connector 48"/>
          <p:cNvCxnSpPr>
            <a:stCxn id="24" idx="2"/>
          </p:cNvCxnSpPr>
          <p:nvPr/>
        </p:nvCxnSpPr>
        <p:spPr>
          <a:xfrm>
            <a:off x="7606580" y="2834681"/>
            <a:ext cx="0" cy="206637"/>
          </a:xfrm>
          <a:prstGeom prst="line">
            <a:avLst/>
          </a:prstGeom>
        </p:spPr>
        <p:style>
          <a:lnRef idx="1">
            <a:schemeClr val="accent2"/>
          </a:lnRef>
          <a:fillRef idx="0">
            <a:schemeClr val="accent2"/>
          </a:fillRef>
          <a:effectRef idx="0">
            <a:schemeClr val="accent2"/>
          </a:effectRef>
          <a:fontRef idx="minor">
            <a:schemeClr val="tx1"/>
          </a:fontRef>
        </p:style>
      </p:cxnSp>
      <p:sp>
        <p:nvSpPr>
          <p:cNvPr id="50" name="Rectangle 49"/>
          <p:cNvSpPr/>
          <p:nvPr/>
        </p:nvSpPr>
        <p:spPr>
          <a:xfrm>
            <a:off x="6670883" y="3058511"/>
            <a:ext cx="188455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800100" rtl="1">
              <a:lnSpc>
                <a:spcPct val="90000"/>
              </a:lnSpc>
              <a:spcBef>
                <a:spcPct val="0"/>
              </a:spcBef>
              <a:spcAft>
                <a:spcPct val="35000"/>
              </a:spcAft>
            </a:pPr>
            <a:r>
              <a:rPr lang="en-US" sz="1600" dirty="0" smtClean="0">
                <a:solidFill>
                  <a:schemeClr val="bg2">
                    <a:lumMod val="75000"/>
                  </a:schemeClr>
                </a:solidFill>
              </a:rPr>
              <a:t>Caused by:</a:t>
            </a:r>
            <a:endParaRPr lang="en-US" sz="1600" dirty="0">
              <a:solidFill>
                <a:schemeClr val="bg2">
                  <a:lumMod val="75000"/>
                </a:schemeClr>
              </a:solidFill>
            </a:endParaRPr>
          </a:p>
        </p:txBody>
      </p:sp>
      <p:cxnSp>
        <p:nvCxnSpPr>
          <p:cNvPr id="51" name="Straight Connector 50"/>
          <p:cNvCxnSpPr/>
          <p:nvPr/>
        </p:nvCxnSpPr>
        <p:spPr>
          <a:xfrm>
            <a:off x="7613159" y="3562567"/>
            <a:ext cx="0" cy="230183"/>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42592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Pain and sense of touch</a:t>
            </a: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4" name="Content Placeholder 3"/>
          <p:cNvSpPr>
            <a:spLocks noGrp="1"/>
          </p:cNvSpPr>
          <p:nvPr>
            <p:ph sz="quarter" idx="1"/>
          </p:nvPr>
        </p:nvSpPr>
        <p:spPr/>
        <p:txBody>
          <a:bodyPr>
            <a:normAutofit/>
          </a:bodyPr>
          <a:lstStyle/>
          <a:p>
            <a:pPr marL="298450" indent="-285750">
              <a:tabLst>
                <a:tab pos="354965" algn="l"/>
                <a:tab pos="355600" algn="l"/>
              </a:tabLst>
            </a:pPr>
            <a:r>
              <a:rPr lang="en-US" sz="1800" dirty="0">
                <a:cs typeface="Arial"/>
              </a:rPr>
              <a:t>With age, skin </a:t>
            </a:r>
            <a:r>
              <a:rPr lang="en-US" sz="1800" spc="-5" dirty="0">
                <a:cs typeface="Arial"/>
              </a:rPr>
              <a:t>is </a:t>
            </a:r>
            <a:r>
              <a:rPr lang="en-US" sz="1800" dirty="0">
                <a:cs typeface="Arial"/>
              </a:rPr>
              <a:t>not </a:t>
            </a:r>
            <a:r>
              <a:rPr lang="en-US" sz="1800" spc="-5" dirty="0">
                <a:cs typeface="Arial"/>
              </a:rPr>
              <a:t>as </a:t>
            </a:r>
            <a:r>
              <a:rPr lang="en-US" sz="1800" dirty="0">
                <a:cs typeface="Arial"/>
              </a:rPr>
              <a:t>sensitive </a:t>
            </a:r>
            <a:r>
              <a:rPr lang="en-US" sz="1800" spc="-5" dirty="0">
                <a:cs typeface="Arial"/>
              </a:rPr>
              <a:t>as in</a:t>
            </a:r>
            <a:r>
              <a:rPr lang="en-US" sz="1800" spc="25" dirty="0">
                <a:cs typeface="Arial"/>
              </a:rPr>
              <a:t> </a:t>
            </a:r>
            <a:r>
              <a:rPr lang="en-US" sz="1800" dirty="0" smtClean="0">
                <a:cs typeface="Arial"/>
              </a:rPr>
              <a:t>youth.</a:t>
            </a:r>
            <a:endParaRPr lang="en-US" sz="1800" dirty="0">
              <a:cs typeface="Arial"/>
            </a:endParaRPr>
          </a:p>
          <a:p>
            <a:pPr marL="469900">
              <a:lnSpc>
                <a:spcPct val="100000"/>
              </a:lnSpc>
              <a:spcBef>
                <a:spcPts val="335"/>
              </a:spcBef>
            </a:pPr>
            <a:endParaRPr lang="en-US" sz="1800" b="1" spc="-5" dirty="0">
              <a:solidFill>
                <a:srgbClr val="FF0000"/>
              </a:solidFill>
              <a:cs typeface="Arial"/>
            </a:endParaRPr>
          </a:p>
          <a:p>
            <a:pPr marL="469900">
              <a:lnSpc>
                <a:spcPct val="100000"/>
              </a:lnSpc>
              <a:spcBef>
                <a:spcPts val="335"/>
              </a:spcBef>
            </a:pPr>
            <a:r>
              <a:rPr lang="en-US" sz="1800" b="1" spc="-5" dirty="0">
                <a:solidFill>
                  <a:srgbClr val="FF0000"/>
                </a:solidFill>
                <a:cs typeface="Arial"/>
              </a:rPr>
              <a:t>Contributing </a:t>
            </a:r>
            <a:r>
              <a:rPr lang="en-US" sz="1800" b="1" dirty="0">
                <a:solidFill>
                  <a:srgbClr val="FF0000"/>
                </a:solidFill>
                <a:cs typeface="Arial"/>
              </a:rPr>
              <a:t>factors</a:t>
            </a:r>
            <a:r>
              <a:rPr lang="en-US" sz="1800" b="1" spc="-60" dirty="0">
                <a:solidFill>
                  <a:srgbClr val="FF0000"/>
                </a:solidFill>
                <a:cs typeface="Arial"/>
              </a:rPr>
              <a:t> </a:t>
            </a:r>
            <a:r>
              <a:rPr lang="en-US" sz="1800" b="1" spc="-5" dirty="0">
                <a:solidFill>
                  <a:srgbClr val="FF0000"/>
                </a:solidFill>
                <a:cs typeface="Arial"/>
              </a:rPr>
              <a:t>include:</a:t>
            </a:r>
            <a:endParaRPr lang="en-US" sz="1800" b="1" dirty="0">
              <a:solidFill>
                <a:srgbClr val="FF0000"/>
              </a:solidFill>
              <a:cs typeface="Arial"/>
            </a:endParaRPr>
          </a:p>
          <a:p>
            <a:pPr marL="865505" indent="-395605">
              <a:lnSpc>
                <a:spcPct val="100000"/>
              </a:lnSpc>
              <a:spcBef>
                <a:spcPts val="335"/>
              </a:spcBef>
              <a:buAutoNum type="arabicPeriod"/>
              <a:tabLst>
                <a:tab pos="866140" algn="l"/>
              </a:tabLst>
            </a:pPr>
            <a:r>
              <a:rPr lang="en-US" sz="1800" spc="-5" dirty="0">
                <a:solidFill>
                  <a:schemeClr val="accent2">
                    <a:lumMod val="75000"/>
                  </a:schemeClr>
                </a:solidFill>
                <a:cs typeface="Arial"/>
              </a:rPr>
              <a:t>Loss of</a:t>
            </a:r>
            <a:r>
              <a:rPr lang="en-US" sz="1800" spc="-70" dirty="0">
                <a:solidFill>
                  <a:schemeClr val="accent2">
                    <a:lumMod val="75000"/>
                  </a:schemeClr>
                </a:solidFill>
                <a:cs typeface="Arial"/>
              </a:rPr>
              <a:t> </a:t>
            </a:r>
            <a:r>
              <a:rPr lang="en-US" sz="1800" dirty="0">
                <a:solidFill>
                  <a:schemeClr val="accent2">
                    <a:lumMod val="75000"/>
                  </a:schemeClr>
                </a:solidFill>
                <a:cs typeface="Arial"/>
              </a:rPr>
              <a:t>elasticity</a:t>
            </a:r>
          </a:p>
          <a:p>
            <a:pPr marL="865505" indent="-395605">
              <a:lnSpc>
                <a:spcPct val="100000"/>
              </a:lnSpc>
              <a:spcBef>
                <a:spcPts val="335"/>
              </a:spcBef>
              <a:buAutoNum type="arabicPeriod"/>
              <a:tabLst>
                <a:tab pos="866140" algn="l"/>
              </a:tabLst>
            </a:pPr>
            <a:r>
              <a:rPr lang="en-US" sz="1800" spc="-5" dirty="0">
                <a:solidFill>
                  <a:schemeClr val="accent2">
                    <a:lumMod val="75000"/>
                  </a:schemeClr>
                </a:solidFill>
                <a:cs typeface="Arial"/>
              </a:rPr>
              <a:t>Loss of</a:t>
            </a:r>
            <a:r>
              <a:rPr lang="en-US" sz="1800" spc="-35" dirty="0">
                <a:solidFill>
                  <a:schemeClr val="accent2">
                    <a:lumMod val="75000"/>
                  </a:schemeClr>
                </a:solidFill>
                <a:cs typeface="Arial"/>
              </a:rPr>
              <a:t> </a:t>
            </a:r>
            <a:r>
              <a:rPr lang="en-US" sz="1800" spc="-5" dirty="0">
                <a:solidFill>
                  <a:schemeClr val="accent2">
                    <a:lumMod val="75000"/>
                  </a:schemeClr>
                </a:solidFill>
                <a:cs typeface="Arial"/>
              </a:rPr>
              <a:t>pigment</a:t>
            </a:r>
            <a:endParaRPr lang="en-US" sz="1800" dirty="0">
              <a:solidFill>
                <a:schemeClr val="accent2">
                  <a:lumMod val="75000"/>
                </a:schemeClr>
              </a:solidFill>
              <a:cs typeface="Arial"/>
            </a:endParaRPr>
          </a:p>
          <a:p>
            <a:pPr marL="865505" indent="-395605">
              <a:lnSpc>
                <a:spcPct val="100000"/>
              </a:lnSpc>
              <a:spcBef>
                <a:spcPts val="335"/>
              </a:spcBef>
              <a:buAutoNum type="arabicPeriod"/>
              <a:tabLst>
                <a:tab pos="866140" algn="l"/>
              </a:tabLst>
            </a:pPr>
            <a:r>
              <a:rPr lang="en-US" sz="1800" spc="-5" dirty="0">
                <a:solidFill>
                  <a:schemeClr val="accent2">
                    <a:lumMod val="75000"/>
                  </a:schemeClr>
                </a:solidFill>
                <a:cs typeface="Arial"/>
              </a:rPr>
              <a:t>Reduced fat</a:t>
            </a:r>
            <a:r>
              <a:rPr lang="en-US" sz="1800" spc="-45" dirty="0">
                <a:solidFill>
                  <a:schemeClr val="accent2">
                    <a:lumMod val="75000"/>
                  </a:schemeClr>
                </a:solidFill>
                <a:cs typeface="Arial"/>
              </a:rPr>
              <a:t> </a:t>
            </a:r>
            <a:r>
              <a:rPr lang="en-US" sz="1800" dirty="0" smtClean="0">
                <a:solidFill>
                  <a:schemeClr val="accent2">
                    <a:lumMod val="75000"/>
                  </a:schemeClr>
                </a:solidFill>
                <a:cs typeface="Arial"/>
              </a:rPr>
              <a:t>layer</a:t>
            </a:r>
          </a:p>
          <a:p>
            <a:pPr marL="865505" indent="-395605">
              <a:lnSpc>
                <a:spcPct val="100000"/>
              </a:lnSpc>
              <a:spcBef>
                <a:spcPts val="335"/>
              </a:spcBef>
              <a:buAutoNum type="arabicPeriod"/>
              <a:tabLst>
                <a:tab pos="866140" algn="l"/>
              </a:tabLst>
            </a:pPr>
            <a:endParaRPr lang="en-US" sz="1800" dirty="0">
              <a:solidFill>
                <a:schemeClr val="accent2">
                  <a:lumMod val="75000"/>
                </a:schemeClr>
              </a:solidFill>
              <a:cs typeface="Arial"/>
            </a:endParaRPr>
          </a:p>
          <a:p>
            <a:pPr marL="469900">
              <a:lnSpc>
                <a:spcPct val="100000"/>
              </a:lnSpc>
              <a:spcBef>
                <a:spcPts val="335"/>
              </a:spcBef>
            </a:pPr>
            <a:r>
              <a:rPr lang="en-US" sz="1800" b="1" spc="-5" dirty="0">
                <a:solidFill>
                  <a:srgbClr val="FF0000"/>
                </a:solidFill>
                <a:cs typeface="Arial"/>
              </a:rPr>
              <a:t>Safety</a:t>
            </a:r>
            <a:r>
              <a:rPr lang="en-US" sz="1800" b="1" spc="-15" dirty="0">
                <a:solidFill>
                  <a:srgbClr val="FF0000"/>
                </a:solidFill>
                <a:cs typeface="Arial"/>
              </a:rPr>
              <a:t> </a:t>
            </a:r>
            <a:r>
              <a:rPr lang="en-US" sz="1800" b="1" spc="-5" dirty="0">
                <a:solidFill>
                  <a:srgbClr val="FF0000"/>
                </a:solidFill>
                <a:cs typeface="Arial"/>
              </a:rPr>
              <a:t>Implications:</a:t>
            </a:r>
            <a:endParaRPr lang="en-US" sz="1800" dirty="0">
              <a:solidFill>
                <a:srgbClr val="FF0000"/>
              </a:solidFill>
              <a:cs typeface="Arial"/>
            </a:endParaRPr>
          </a:p>
          <a:p>
            <a:pPr marL="984885" indent="-514984">
              <a:lnSpc>
                <a:spcPts val="3195"/>
              </a:lnSpc>
              <a:spcBef>
                <a:spcPts val="335"/>
              </a:spcBef>
              <a:buAutoNum type="arabicPeriod"/>
              <a:tabLst>
                <a:tab pos="984885" algn="l"/>
                <a:tab pos="985519" algn="l"/>
              </a:tabLst>
            </a:pPr>
            <a:r>
              <a:rPr lang="en-US" sz="1800" spc="-5" dirty="0">
                <a:solidFill>
                  <a:schemeClr val="accent2">
                    <a:lumMod val="75000"/>
                  </a:schemeClr>
                </a:solidFill>
                <a:cs typeface="Arial"/>
              </a:rPr>
              <a:t>Lessened ability </a:t>
            </a:r>
            <a:r>
              <a:rPr lang="en-US" sz="1800" spc="-10" dirty="0">
                <a:solidFill>
                  <a:schemeClr val="accent2">
                    <a:lumMod val="75000"/>
                  </a:schemeClr>
                </a:solidFill>
                <a:cs typeface="Arial"/>
              </a:rPr>
              <a:t>to </a:t>
            </a:r>
            <a:r>
              <a:rPr lang="en-US" sz="1800" spc="-5" dirty="0">
                <a:solidFill>
                  <a:schemeClr val="accent2">
                    <a:lumMod val="75000"/>
                  </a:schemeClr>
                </a:solidFill>
                <a:cs typeface="Arial"/>
              </a:rPr>
              <a:t>recognize</a:t>
            </a:r>
            <a:r>
              <a:rPr lang="en-US" sz="1800" spc="60" dirty="0">
                <a:solidFill>
                  <a:schemeClr val="accent2">
                    <a:lumMod val="75000"/>
                  </a:schemeClr>
                </a:solidFill>
                <a:cs typeface="Arial"/>
              </a:rPr>
              <a:t> </a:t>
            </a:r>
            <a:r>
              <a:rPr lang="en-US" sz="1800" spc="-5" dirty="0">
                <a:solidFill>
                  <a:schemeClr val="accent2">
                    <a:lumMod val="75000"/>
                  </a:schemeClr>
                </a:solidFill>
                <a:cs typeface="Arial"/>
              </a:rPr>
              <a:t>dangerous</a:t>
            </a:r>
            <a:r>
              <a:rPr lang="en-US" sz="1800" dirty="0">
                <a:solidFill>
                  <a:schemeClr val="accent2">
                    <a:lumMod val="75000"/>
                  </a:schemeClr>
                </a:solidFill>
                <a:cs typeface="Arial"/>
              </a:rPr>
              <a:t> </a:t>
            </a:r>
            <a:r>
              <a:rPr lang="en-US" sz="1800" spc="-5" dirty="0">
                <a:solidFill>
                  <a:schemeClr val="accent2">
                    <a:lumMod val="75000"/>
                  </a:schemeClr>
                </a:solidFill>
                <a:cs typeface="Arial"/>
              </a:rPr>
              <a:t>levels of</a:t>
            </a:r>
            <a:r>
              <a:rPr lang="en-US" sz="1800" spc="-45" dirty="0">
                <a:solidFill>
                  <a:schemeClr val="accent2">
                    <a:lumMod val="75000"/>
                  </a:schemeClr>
                </a:solidFill>
                <a:cs typeface="Arial"/>
              </a:rPr>
              <a:t> </a:t>
            </a:r>
            <a:r>
              <a:rPr lang="en-US" sz="1800" spc="-5" dirty="0">
                <a:solidFill>
                  <a:schemeClr val="accent2">
                    <a:lumMod val="75000"/>
                  </a:schemeClr>
                </a:solidFill>
                <a:cs typeface="Arial"/>
              </a:rPr>
              <a:t>heat</a:t>
            </a:r>
            <a:endParaRPr lang="en-US" sz="1800" dirty="0">
              <a:solidFill>
                <a:schemeClr val="accent2">
                  <a:lumMod val="75000"/>
                </a:schemeClr>
              </a:solidFill>
              <a:cs typeface="Arial"/>
            </a:endParaRPr>
          </a:p>
          <a:p>
            <a:pPr marL="984885" indent="-514984">
              <a:lnSpc>
                <a:spcPts val="3190"/>
              </a:lnSpc>
              <a:spcBef>
                <a:spcPts val="335"/>
              </a:spcBef>
              <a:buAutoNum type="arabicPeriod" startAt="2"/>
              <a:tabLst>
                <a:tab pos="984885" algn="l"/>
                <a:tab pos="985519" algn="l"/>
              </a:tabLst>
            </a:pPr>
            <a:r>
              <a:rPr lang="en-US" sz="1800" dirty="0">
                <a:solidFill>
                  <a:schemeClr val="accent2">
                    <a:lumMod val="75000"/>
                  </a:schemeClr>
                </a:solidFill>
                <a:cs typeface="Arial"/>
              </a:rPr>
              <a:t>Lessened ability of body to</a:t>
            </a:r>
            <a:r>
              <a:rPr lang="en-US" sz="1800" spc="-55" dirty="0">
                <a:solidFill>
                  <a:schemeClr val="accent2">
                    <a:lumMod val="75000"/>
                  </a:schemeClr>
                </a:solidFill>
                <a:cs typeface="Arial"/>
              </a:rPr>
              <a:t> </a:t>
            </a:r>
            <a:r>
              <a:rPr lang="en-US" sz="1800" dirty="0">
                <a:solidFill>
                  <a:schemeClr val="accent2">
                    <a:lumMod val="75000"/>
                  </a:schemeClr>
                </a:solidFill>
                <a:cs typeface="Arial"/>
              </a:rPr>
              <a:t>maintain temperature</a:t>
            </a:r>
          </a:p>
          <a:p>
            <a:pPr marL="984885" marR="112395" indent="-514984">
              <a:lnSpc>
                <a:spcPts val="3020"/>
              </a:lnSpc>
              <a:spcBef>
                <a:spcPts val="720"/>
              </a:spcBef>
              <a:buAutoNum type="arabicPeriod" startAt="3"/>
              <a:tabLst>
                <a:tab pos="984885" algn="l"/>
                <a:tab pos="985519" algn="l"/>
              </a:tabLst>
            </a:pPr>
            <a:r>
              <a:rPr lang="en-US" sz="1800" spc="-5" dirty="0">
                <a:solidFill>
                  <a:schemeClr val="accent2">
                    <a:lumMod val="75000"/>
                  </a:schemeClr>
                </a:solidFill>
                <a:cs typeface="Arial"/>
              </a:rPr>
              <a:t>Tendency to develop </a:t>
            </a:r>
            <a:r>
              <a:rPr lang="en-US" sz="1800" dirty="0">
                <a:solidFill>
                  <a:schemeClr val="accent2">
                    <a:lumMod val="75000"/>
                  </a:schemeClr>
                </a:solidFill>
                <a:cs typeface="Arial"/>
              </a:rPr>
              <a:t>bruises, skin </a:t>
            </a:r>
            <a:r>
              <a:rPr lang="en-US" sz="1800" spc="-5" dirty="0">
                <a:solidFill>
                  <a:schemeClr val="accent2">
                    <a:lumMod val="75000"/>
                  </a:schemeClr>
                </a:solidFill>
                <a:cs typeface="Arial"/>
              </a:rPr>
              <a:t>tears more</a:t>
            </a:r>
            <a:r>
              <a:rPr lang="en-US" sz="1800" spc="-45" dirty="0">
                <a:solidFill>
                  <a:schemeClr val="accent2">
                    <a:lumMod val="75000"/>
                  </a:schemeClr>
                </a:solidFill>
                <a:cs typeface="Arial"/>
              </a:rPr>
              <a:t> </a:t>
            </a:r>
            <a:r>
              <a:rPr lang="en-US" sz="1800" spc="-5" dirty="0">
                <a:solidFill>
                  <a:schemeClr val="accent2">
                    <a:lumMod val="75000"/>
                  </a:schemeClr>
                </a:solidFill>
                <a:cs typeface="Arial"/>
              </a:rPr>
              <a:t>easily</a:t>
            </a:r>
            <a:endParaRPr lang="en-US" sz="1800" dirty="0">
              <a:solidFill>
                <a:schemeClr val="accent2">
                  <a:lumMod val="75000"/>
                </a:schemeClr>
              </a:solidFill>
              <a:cs typeface="Arial"/>
            </a:endParaRPr>
          </a:p>
          <a:p>
            <a:pPr marL="865505" indent="-395605">
              <a:lnSpc>
                <a:spcPct val="100000"/>
              </a:lnSpc>
              <a:spcBef>
                <a:spcPts val="335"/>
              </a:spcBef>
              <a:buAutoNum type="arabicPeriod"/>
              <a:tabLst>
                <a:tab pos="866140" algn="l"/>
              </a:tabLst>
            </a:pPr>
            <a:endParaRPr lang="en-US" sz="1800" dirty="0">
              <a:solidFill>
                <a:schemeClr val="accent2">
                  <a:lumMod val="75000"/>
                </a:schemeClr>
              </a:solidFill>
              <a:cs typeface="Arial"/>
            </a:endParaRPr>
          </a:p>
          <a:p>
            <a:pPr marL="469900">
              <a:lnSpc>
                <a:spcPct val="100000"/>
              </a:lnSpc>
              <a:spcBef>
                <a:spcPts val="335"/>
              </a:spcBef>
            </a:pPr>
            <a:endParaRPr lang="en-US" sz="1800" b="1" spc="-5" dirty="0">
              <a:cs typeface="Arial"/>
            </a:endParaRPr>
          </a:p>
          <a:p>
            <a:endParaRPr lang="en-US" sz="1800" dirty="0">
              <a:solidFill>
                <a:schemeClr val="accent2">
                  <a:lumMod val="75000"/>
                </a:schemeClr>
              </a:solidFill>
            </a:endParaRPr>
          </a:p>
        </p:txBody>
      </p:sp>
    </p:spTree>
    <p:extLst>
      <p:ext uri="{BB962C8B-B14F-4D97-AF65-F5344CB8AC3E}">
        <p14:creationId xmlns:p14="http://schemas.microsoft.com/office/powerpoint/2010/main" val="1440187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Sexual dysfunction</a:t>
            </a: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4" name="Content Placeholder 3"/>
          <p:cNvSpPr>
            <a:spLocks noGrp="1"/>
          </p:cNvSpPr>
          <p:nvPr>
            <p:ph sz="quarter" idx="1"/>
          </p:nvPr>
        </p:nvSpPr>
        <p:spPr/>
        <p:txBody>
          <a:bodyPr>
            <a:normAutofit/>
          </a:bodyPr>
          <a:lstStyle/>
          <a:p>
            <a:pPr marL="13970" marR="51435" indent="-1905">
              <a:lnSpc>
                <a:spcPct val="150000"/>
              </a:lnSpc>
            </a:pPr>
            <a:r>
              <a:rPr lang="en-US" sz="1800" dirty="0">
                <a:cs typeface="Arial"/>
              </a:rPr>
              <a:t>Erectile </a:t>
            </a:r>
            <a:r>
              <a:rPr lang="en-US" sz="1800" spc="-5" dirty="0">
                <a:cs typeface="Arial"/>
              </a:rPr>
              <a:t>dysfunction </a:t>
            </a:r>
            <a:r>
              <a:rPr lang="en-US" sz="1800" dirty="0">
                <a:cs typeface="Arial"/>
              </a:rPr>
              <a:t>(ED) </a:t>
            </a:r>
            <a:r>
              <a:rPr lang="en-US" sz="1800" spc="-5" dirty="0">
                <a:cs typeface="Arial"/>
              </a:rPr>
              <a:t>is not considered a  normal part of the </a:t>
            </a:r>
            <a:r>
              <a:rPr lang="en-US" sz="1800" dirty="0">
                <a:cs typeface="Arial"/>
              </a:rPr>
              <a:t>aging </a:t>
            </a:r>
            <a:r>
              <a:rPr lang="en-US" sz="1800" spc="-5" dirty="0">
                <a:cs typeface="Arial"/>
              </a:rPr>
              <a:t>process. Nonetheless,  </a:t>
            </a:r>
            <a:r>
              <a:rPr lang="en-US" sz="1800" dirty="0">
                <a:cs typeface="Arial"/>
              </a:rPr>
              <a:t>it </a:t>
            </a:r>
            <a:r>
              <a:rPr lang="en-US" sz="1800" spc="-5" dirty="0">
                <a:cs typeface="Arial"/>
              </a:rPr>
              <a:t>is associated </a:t>
            </a:r>
            <a:r>
              <a:rPr lang="en-US" sz="1800" spc="5" dirty="0">
                <a:cs typeface="Arial"/>
              </a:rPr>
              <a:t>with </a:t>
            </a:r>
            <a:r>
              <a:rPr lang="en-US" sz="1800" spc="-5" dirty="0">
                <a:cs typeface="Arial"/>
              </a:rPr>
              <a:t>certain </a:t>
            </a:r>
            <a:r>
              <a:rPr lang="en-US" sz="1800" spc="-5" dirty="0">
                <a:solidFill>
                  <a:srgbClr val="FF0000"/>
                </a:solidFill>
                <a:cs typeface="Arial"/>
              </a:rPr>
              <a:t>physiologic and  psychological changes </a:t>
            </a:r>
            <a:r>
              <a:rPr lang="en-US" sz="1800" dirty="0">
                <a:cs typeface="Arial"/>
              </a:rPr>
              <a:t>related to</a:t>
            </a:r>
            <a:r>
              <a:rPr lang="en-US" sz="1800" spc="-45" dirty="0">
                <a:cs typeface="Arial"/>
              </a:rPr>
              <a:t> </a:t>
            </a:r>
            <a:r>
              <a:rPr lang="en-US" sz="1800" spc="-5" dirty="0">
                <a:cs typeface="Arial"/>
              </a:rPr>
              <a:t>age.</a:t>
            </a:r>
            <a:endParaRPr lang="en-US" sz="1800" dirty="0">
              <a:cs typeface="Arial"/>
            </a:endParaRPr>
          </a:p>
          <a:p>
            <a:pPr>
              <a:lnSpc>
                <a:spcPct val="150000"/>
              </a:lnSpc>
              <a:spcBef>
                <a:spcPts val="5"/>
              </a:spcBef>
            </a:pPr>
            <a:endParaRPr lang="en-US" sz="1800" dirty="0">
              <a:cs typeface="Times New Roman"/>
            </a:endParaRPr>
          </a:p>
          <a:p>
            <a:pPr marL="90170" marR="5080" indent="-1905">
              <a:lnSpc>
                <a:spcPct val="150000"/>
              </a:lnSpc>
            </a:pPr>
            <a:r>
              <a:rPr lang="en-US" sz="1800" dirty="0">
                <a:cs typeface="Arial"/>
              </a:rPr>
              <a:t>In </a:t>
            </a:r>
            <a:r>
              <a:rPr lang="en-US" sz="1800" spc="-5" dirty="0">
                <a:cs typeface="Arial"/>
              </a:rPr>
              <a:t>the Massachusetts </a:t>
            </a:r>
            <a:r>
              <a:rPr lang="en-US" sz="1800" dirty="0">
                <a:cs typeface="Arial"/>
              </a:rPr>
              <a:t>Male </a:t>
            </a:r>
            <a:r>
              <a:rPr lang="en-US" sz="1800" spc="-5" dirty="0">
                <a:cs typeface="Arial"/>
              </a:rPr>
              <a:t>Aging </a:t>
            </a:r>
            <a:r>
              <a:rPr lang="en-US" sz="1800" dirty="0">
                <a:cs typeface="Arial"/>
              </a:rPr>
              <a:t>Study </a:t>
            </a:r>
            <a:r>
              <a:rPr lang="en-US" sz="1800" spc="-5" dirty="0">
                <a:cs typeface="Arial"/>
              </a:rPr>
              <a:t>(MMAS), </a:t>
            </a:r>
            <a:r>
              <a:rPr lang="en-US" sz="1800" dirty="0">
                <a:cs typeface="Arial"/>
              </a:rPr>
              <a:t>a </a:t>
            </a:r>
            <a:r>
              <a:rPr lang="en-US" sz="1800" spc="-5" dirty="0">
                <a:cs typeface="Arial"/>
              </a:rPr>
              <a:t>community-based survey </a:t>
            </a:r>
            <a:r>
              <a:rPr lang="en-US" sz="1800" dirty="0">
                <a:cs typeface="Arial"/>
              </a:rPr>
              <a:t>of men  between the </a:t>
            </a:r>
            <a:r>
              <a:rPr lang="en-US" sz="1800" spc="-5" dirty="0">
                <a:cs typeface="Arial"/>
              </a:rPr>
              <a:t>ages </a:t>
            </a:r>
            <a:r>
              <a:rPr lang="en-US" sz="1800" dirty="0">
                <a:cs typeface="Arial"/>
              </a:rPr>
              <a:t>of </a:t>
            </a:r>
            <a:r>
              <a:rPr lang="en-US" sz="1800" spc="-5" dirty="0">
                <a:solidFill>
                  <a:schemeClr val="accent4">
                    <a:lumMod val="75000"/>
                  </a:schemeClr>
                </a:solidFill>
                <a:cs typeface="Arial"/>
              </a:rPr>
              <a:t>40</a:t>
            </a:r>
            <a:r>
              <a:rPr lang="en-US" sz="1800" spc="-5" dirty="0">
                <a:cs typeface="Arial"/>
              </a:rPr>
              <a:t> </a:t>
            </a:r>
            <a:r>
              <a:rPr lang="en-US" sz="1800" dirty="0">
                <a:cs typeface="Arial"/>
              </a:rPr>
              <a:t>and </a:t>
            </a:r>
            <a:r>
              <a:rPr lang="en-US" sz="1800" spc="-5" dirty="0">
                <a:solidFill>
                  <a:schemeClr val="accent4">
                    <a:lumMod val="75000"/>
                  </a:schemeClr>
                </a:solidFill>
                <a:cs typeface="Arial"/>
              </a:rPr>
              <a:t>70</a:t>
            </a:r>
            <a:r>
              <a:rPr lang="en-US" sz="1800" spc="-5" dirty="0">
                <a:cs typeface="Arial"/>
              </a:rPr>
              <a:t>, </a:t>
            </a:r>
            <a:r>
              <a:rPr lang="en-US" sz="1800" spc="-5" dirty="0">
                <a:solidFill>
                  <a:schemeClr val="accent4">
                    <a:lumMod val="75000"/>
                  </a:schemeClr>
                </a:solidFill>
                <a:cs typeface="Arial"/>
              </a:rPr>
              <a:t>52%</a:t>
            </a:r>
            <a:r>
              <a:rPr lang="en-US" sz="1800" spc="-5" dirty="0">
                <a:cs typeface="Arial"/>
              </a:rPr>
              <a:t> </a:t>
            </a:r>
            <a:r>
              <a:rPr lang="en-US" sz="1800" dirty="0">
                <a:cs typeface="Arial"/>
              </a:rPr>
              <a:t>of  </a:t>
            </a:r>
            <a:r>
              <a:rPr lang="en-US" sz="1800" spc="-5" dirty="0">
                <a:cs typeface="Arial"/>
              </a:rPr>
              <a:t>responders reported some degree </a:t>
            </a:r>
            <a:r>
              <a:rPr lang="en-US" sz="1800" dirty="0">
                <a:cs typeface="Arial"/>
              </a:rPr>
              <a:t>of </a:t>
            </a:r>
            <a:r>
              <a:rPr lang="en-US" sz="1800" spc="-5" dirty="0">
                <a:cs typeface="Arial"/>
              </a:rPr>
              <a:t>ED.  </a:t>
            </a:r>
            <a:r>
              <a:rPr lang="en-US" sz="1800" dirty="0">
                <a:cs typeface="Arial"/>
              </a:rPr>
              <a:t>Complete ED </a:t>
            </a:r>
            <a:r>
              <a:rPr lang="en-US" sz="1800" spc="-5" dirty="0">
                <a:cs typeface="Arial"/>
              </a:rPr>
              <a:t>occurred </a:t>
            </a:r>
            <a:r>
              <a:rPr lang="en-US" sz="1800" dirty="0">
                <a:cs typeface="Arial"/>
              </a:rPr>
              <a:t>in </a:t>
            </a:r>
            <a:r>
              <a:rPr lang="en-US" sz="1800" spc="-5" dirty="0">
                <a:solidFill>
                  <a:schemeClr val="accent4">
                    <a:lumMod val="75000"/>
                  </a:schemeClr>
                </a:solidFill>
                <a:cs typeface="Arial"/>
              </a:rPr>
              <a:t>10% </a:t>
            </a:r>
            <a:r>
              <a:rPr lang="en-US" sz="1800" dirty="0">
                <a:cs typeface="Arial"/>
              </a:rPr>
              <a:t>of </a:t>
            </a:r>
            <a:r>
              <a:rPr lang="en-US" sz="1800" spc="-5" dirty="0">
                <a:cs typeface="Arial"/>
              </a:rPr>
              <a:t>respondents, moderate ED occurred </a:t>
            </a:r>
            <a:r>
              <a:rPr lang="en-US" sz="1800" dirty="0">
                <a:cs typeface="Arial"/>
              </a:rPr>
              <a:t>in </a:t>
            </a:r>
            <a:r>
              <a:rPr lang="en-US" sz="1800" spc="-20" dirty="0">
                <a:solidFill>
                  <a:schemeClr val="accent4">
                    <a:lumMod val="75000"/>
                  </a:schemeClr>
                </a:solidFill>
                <a:cs typeface="Arial"/>
              </a:rPr>
              <a:t>25%</a:t>
            </a:r>
            <a:r>
              <a:rPr lang="en-US" sz="1800" spc="-20" dirty="0">
                <a:cs typeface="Arial"/>
              </a:rPr>
              <a:t>, </a:t>
            </a:r>
            <a:r>
              <a:rPr lang="en-US" sz="1800" dirty="0">
                <a:cs typeface="Arial"/>
              </a:rPr>
              <a:t>and </a:t>
            </a:r>
            <a:r>
              <a:rPr lang="en-US" sz="1800" spc="-5" dirty="0">
                <a:cs typeface="Arial"/>
              </a:rPr>
              <a:t>minimal ED </a:t>
            </a:r>
            <a:r>
              <a:rPr lang="en-US" sz="1800" dirty="0">
                <a:cs typeface="Arial"/>
              </a:rPr>
              <a:t>in</a:t>
            </a:r>
            <a:r>
              <a:rPr lang="en-US" sz="1800" spc="-120" dirty="0">
                <a:cs typeface="Arial"/>
              </a:rPr>
              <a:t> </a:t>
            </a:r>
            <a:r>
              <a:rPr lang="en-US" sz="1800" spc="-5" dirty="0">
                <a:solidFill>
                  <a:schemeClr val="accent4">
                    <a:lumMod val="75000"/>
                  </a:schemeClr>
                </a:solidFill>
                <a:cs typeface="Arial"/>
              </a:rPr>
              <a:t>17</a:t>
            </a:r>
            <a:r>
              <a:rPr lang="en-US" sz="1800" spc="-5" dirty="0" smtClean="0">
                <a:solidFill>
                  <a:schemeClr val="accent4">
                    <a:lumMod val="75000"/>
                  </a:schemeClr>
                </a:solidFill>
                <a:cs typeface="Arial"/>
              </a:rPr>
              <a:t>%.</a:t>
            </a:r>
            <a:endParaRPr lang="en-US" sz="1800" dirty="0">
              <a:solidFill>
                <a:schemeClr val="accent4">
                  <a:lumMod val="75000"/>
                </a:schemeClr>
              </a:solidFill>
              <a:cs typeface="Arial"/>
            </a:endParaRPr>
          </a:p>
        </p:txBody>
      </p:sp>
      <p:sp>
        <p:nvSpPr>
          <p:cNvPr id="6" name="TextBox 5"/>
          <p:cNvSpPr txBox="1"/>
          <p:nvPr/>
        </p:nvSpPr>
        <p:spPr>
          <a:xfrm>
            <a:off x="9455497" y="0"/>
            <a:ext cx="2733328" cy="307777"/>
          </a:xfrm>
          <a:prstGeom prst="rect">
            <a:avLst/>
          </a:prstGeom>
          <a:solidFill>
            <a:srgbClr val="E4CBE7"/>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004751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Sleep Patterns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Content Placeholder 3"/>
          <p:cNvSpPr>
            <a:spLocks noGrp="1"/>
          </p:cNvSpPr>
          <p:nvPr>
            <p:ph sz="quarter" idx="1"/>
          </p:nvPr>
        </p:nvSpPr>
        <p:spPr>
          <a:xfrm>
            <a:off x="609460" y="1484784"/>
            <a:ext cx="10969943" cy="4672176"/>
          </a:xfrm>
        </p:spPr>
        <p:txBody>
          <a:bodyPr>
            <a:normAutofit/>
          </a:bodyPr>
          <a:lstStyle/>
          <a:p>
            <a:r>
              <a:rPr lang="en-US" sz="1800" dirty="0"/>
              <a:t>It tends to become more fragmented, with more awakenings during the night</a:t>
            </a:r>
            <a:r>
              <a:rPr lang="en-US" sz="1800" dirty="0" smtClean="0"/>
              <a:t>.</a:t>
            </a:r>
          </a:p>
          <a:p>
            <a:endParaRPr lang="en-US" sz="1800" dirty="0"/>
          </a:p>
          <a:p>
            <a:r>
              <a:rPr lang="en-US" sz="1800" dirty="0" smtClean="0"/>
              <a:t> </a:t>
            </a:r>
            <a:r>
              <a:rPr lang="en-US" sz="1800" dirty="0"/>
              <a:t>Total sleep time stays the same or is slightly decreased (</a:t>
            </a:r>
            <a:r>
              <a:rPr lang="en-US" sz="1800" dirty="0">
                <a:solidFill>
                  <a:schemeClr val="accent4">
                    <a:lumMod val="75000"/>
                  </a:schemeClr>
                </a:solidFill>
              </a:rPr>
              <a:t>6.5</a:t>
            </a:r>
            <a:r>
              <a:rPr lang="en-US" sz="1800" dirty="0"/>
              <a:t> to </a:t>
            </a:r>
            <a:r>
              <a:rPr lang="en-US" sz="1800" dirty="0">
                <a:solidFill>
                  <a:schemeClr val="accent4">
                    <a:lumMod val="75000"/>
                  </a:schemeClr>
                </a:solidFill>
              </a:rPr>
              <a:t>7</a:t>
            </a:r>
            <a:r>
              <a:rPr lang="en-US" sz="1800" dirty="0"/>
              <a:t> hours per night</a:t>
            </a:r>
            <a:r>
              <a:rPr lang="en-US" sz="1800" dirty="0" smtClean="0"/>
              <a:t>).</a:t>
            </a:r>
          </a:p>
          <a:p>
            <a:endParaRPr lang="en-US" sz="1800" dirty="0"/>
          </a:p>
          <a:p>
            <a:r>
              <a:rPr lang="en-US" sz="1800" dirty="0" smtClean="0"/>
              <a:t>The </a:t>
            </a:r>
            <a:r>
              <a:rPr lang="en-US" sz="1800" dirty="0"/>
              <a:t>transition between sleep and waking up is often abrupt, </a:t>
            </a:r>
            <a:r>
              <a:rPr lang="en-US" sz="1800" dirty="0" smtClean="0"/>
              <a:t>which</a:t>
            </a:r>
            <a:r>
              <a:rPr lang="en-US" sz="1800" dirty="0"/>
              <a:t> between sleep and waking up is often abrupt, which makes older people feel like they are a lighter sleeper than when they were younger</a:t>
            </a:r>
            <a:r>
              <a:rPr lang="en-US" sz="1800" dirty="0" smtClean="0"/>
              <a:t>.</a:t>
            </a:r>
          </a:p>
          <a:p>
            <a:endParaRPr lang="en-US" sz="1800" dirty="0"/>
          </a:p>
          <a:p>
            <a:r>
              <a:rPr lang="en-US" sz="1800" dirty="0" smtClean="0">
                <a:solidFill>
                  <a:schemeClr val="accent4">
                    <a:lumMod val="75000"/>
                  </a:schemeClr>
                </a:solidFill>
              </a:rPr>
              <a:t>Three</a:t>
            </a:r>
            <a:r>
              <a:rPr lang="en-US" sz="1800" dirty="0" smtClean="0"/>
              <a:t> </a:t>
            </a:r>
            <a:r>
              <a:rPr lang="en-US" sz="1800" dirty="0"/>
              <a:t>or </a:t>
            </a:r>
            <a:r>
              <a:rPr lang="en-US" sz="1800" dirty="0">
                <a:solidFill>
                  <a:schemeClr val="accent4">
                    <a:lumMod val="75000"/>
                  </a:schemeClr>
                </a:solidFill>
              </a:rPr>
              <a:t>four</a:t>
            </a:r>
            <a:r>
              <a:rPr lang="en-US" sz="1800" dirty="0"/>
              <a:t> awakenings each </a:t>
            </a:r>
            <a:r>
              <a:rPr lang="en-US" sz="1800" dirty="0" smtClean="0"/>
              <a:t>night.</a:t>
            </a:r>
          </a:p>
          <a:p>
            <a:endParaRPr lang="en-US" sz="1800" dirty="0"/>
          </a:p>
          <a:p>
            <a:r>
              <a:rPr lang="en-US" sz="1800" dirty="0" smtClean="0"/>
              <a:t>The </a:t>
            </a:r>
            <a:r>
              <a:rPr lang="en-US" sz="1800" dirty="0"/>
              <a:t>proportion of slow wave </a:t>
            </a:r>
            <a:r>
              <a:rPr lang="en-US" sz="1800" dirty="0" smtClean="0"/>
              <a:t>sleep.</a:t>
            </a:r>
          </a:p>
          <a:p>
            <a:endParaRPr lang="en-US" sz="1800" dirty="0"/>
          </a:p>
          <a:p>
            <a:r>
              <a:rPr lang="en-US" sz="1800" dirty="0" smtClean="0"/>
              <a:t>Decreases relative to total sleep time, but the proportion of sleep that is REM sleep ↓ or unchanged.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269" y="3641861"/>
            <a:ext cx="6831502" cy="1690629"/>
          </a:xfrm>
          <a:prstGeom prst="rect">
            <a:avLst/>
          </a:prstGeom>
        </p:spPr>
      </p:pic>
    </p:spTree>
    <p:extLst>
      <p:ext uri="{BB962C8B-B14F-4D97-AF65-F5344CB8AC3E}">
        <p14:creationId xmlns:p14="http://schemas.microsoft.com/office/powerpoint/2010/main" val="605271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30" y="392493"/>
            <a:ext cx="10969943" cy="684312"/>
          </a:xfrm>
        </p:spPr>
        <p:txBody>
          <a:bodyPr>
            <a:normAutofit/>
          </a:bodyPr>
          <a:lstStyle/>
          <a:p>
            <a:r>
              <a:rPr lang="en-US" sz="3200" dirty="0"/>
              <a:t>Brief geriatric assessment instruments</a:t>
            </a:r>
          </a:p>
        </p:txBody>
      </p:sp>
      <p:sp>
        <p:nvSpPr>
          <p:cNvPr id="3" name="Slide Number Placeholder 2"/>
          <p:cNvSpPr>
            <a:spLocks noGrp="1"/>
          </p:cNvSpPr>
          <p:nvPr>
            <p:ph type="sldNum" sz="quarter" idx="12"/>
          </p:nvPr>
        </p:nvSpPr>
        <p:spPr>
          <a:xfrm>
            <a:off x="782744" y="6374606"/>
            <a:ext cx="10589298" cy="501650"/>
          </a:xfrm>
        </p:spPr>
        <p:txBody>
          <a:bodyPr/>
          <a:lstStyle/>
          <a:p>
            <a:fld id="{4929A69E-7D8F-4515-9605-0315ABD4F316}" type="slidenum">
              <a:rPr lang="en-US" sz="1400" smtClean="0"/>
              <a:t>29</a:t>
            </a:fld>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388787617"/>
              </p:ext>
            </p:extLst>
          </p:nvPr>
        </p:nvGraphicFramePr>
        <p:xfrm>
          <a:off x="592421" y="1268760"/>
          <a:ext cx="10969944" cy="3767829"/>
        </p:xfrm>
        <a:graphic>
          <a:graphicData uri="http://schemas.openxmlformats.org/drawingml/2006/table">
            <a:tbl>
              <a:tblPr firstRow="1" bandRow="1">
                <a:tableStyleId>{5DA37D80-6434-44D0-A028-1B22A696006F}</a:tableStyleId>
              </a:tblPr>
              <a:tblGrid>
                <a:gridCol w="3656648">
                  <a:extLst>
                    <a:ext uri="{9D8B030D-6E8A-4147-A177-3AD203B41FA5}">
                      <a16:colId xmlns:a16="http://schemas.microsoft.com/office/drawing/2014/main" val="20000"/>
                    </a:ext>
                  </a:extLst>
                </a:gridCol>
                <a:gridCol w="3656648">
                  <a:extLst>
                    <a:ext uri="{9D8B030D-6E8A-4147-A177-3AD203B41FA5}">
                      <a16:colId xmlns:a16="http://schemas.microsoft.com/office/drawing/2014/main" val="20001"/>
                    </a:ext>
                  </a:extLst>
                </a:gridCol>
                <a:gridCol w="3656648">
                  <a:extLst>
                    <a:ext uri="{9D8B030D-6E8A-4147-A177-3AD203B41FA5}">
                      <a16:colId xmlns:a16="http://schemas.microsoft.com/office/drawing/2014/main" val="20002"/>
                    </a:ext>
                  </a:extLst>
                </a:gridCol>
              </a:tblGrid>
              <a:tr h="320183">
                <a:tc>
                  <a:txBody>
                    <a:bodyPr/>
                    <a:lstStyle/>
                    <a:p>
                      <a:pPr algn="ctr"/>
                      <a:r>
                        <a:rPr lang="en-US" sz="1600" b="0" dirty="0">
                          <a:solidFill>
                            <a:schemeClr val="accent2">
                              <a:lumMod val="75000"/>
                            </a:schemeClr>
                          </a:solidFill>
                        </a:rPr>
                        <a:t>Domain </a:t>
                      </a:r>
                      <a:endParaRPr lang="en-US" sz="1600" b="0" dirty="0">
                        <a:solidFill>
                          <a:schemeClr val="accent2">
                            <a:lumMod val="75000"/>
                          </a:schemeClr>
                        </a:solidFill>
                        <a:latin typeface="+mn-lt"/>
                      </a:endParaRPr>
                    </a:p>
                  </a:txBody>
                  <a:tcPr>
                    <a:solidFill>
                      <a:schemeClr val="bg1"/>
                    </a:solidFill>
                  </a:tcPr>
                </a:tc>
                <a:tc>
                  <a:txBody>
                    <a:bodyPr/>
                    <a:lstStyle/>
                    <a:p>
                      <a:pPr algn="ctr"/>
                      <a:r>
                        <a:rPr lang="en-US" sz="1600" b="0" dirty="0">
                          <a:solidFill>
                            <a:schemeClr val="accent2">
                              <a:lumMod val="75000"/>
                            </a:schemeClr>
                          </a:solidFill>
                        </a:rPr>
                        <a:t>Instrument </a:t>
                      </a:r>
                      <a:endParaRPr lang="en-US" sz="1600" b="0" dirty="0">
                        <a:solidFill>
                          <a:schemeClr val="accent2">
                            <a:lumMod val="75000"/>
                          </a:schemeClr>
                        </a:solidFill>
                        <a:latin typeface="+mn-lt"/>
                      </a:endParaRPr>
                    </a:p>
                  </a:txBody>
                  <a:tcPr>
                    <a:solidFill>
                      <a:schemeClr val="bg1"/>
                    </a:solidFill>
                  </a:tcPr>
                </a:tc>
                <a:tc>
                  <a:txBody>
                    <a:bodyPr/>
                    <a:lstStyle/>
                    <a:p>
                      <a:pPr algn="ctr"/>
                      <a:r>
                        <a:rPr lang="en-US" sz="1600" b="0" dirty="0">
                          <a:solidFill>
                            <a:schemeClr val="accent2">
                              <a:lumMod val="75000"/>
                            </a:schemeClr>
                          </a:solidFill>
                        </a:rPr>
                        <a:t>Comment </a:t>
                      </a:r>
                      <a:endParaRPr lang="en-US" sz="1600" b="0" dirty="0">
                        <a:solidFill>
                          <a:schemeClr val="accent2">
                            <a:lumMod val="75000"/>
                          </a:schemeClr>
                        </a:solidFill>
                        <a:latin typeface="+mn-lt"/>
                      </a:endParaRPr>
                    </a:p>
                  </a:txBody>
                  <a:tcPr>
                    <a:solidFill>
                      <a:schemeClr val="bg1"/>
                    </a:solidFill>
                  </a:tcPr>
                </a:tc>
                <a:extLst>
                  <a:ext uri="{0D108BD9-81ED-4DB2-BD59-A6C34878D82A}">
                    <a16:rowId xmlns:a16="http://schemas.microsoft.com/office/drawing/2014/main" val="10000"/>
                  </a:ext>
                </a:extLst>
              </a:tr>
              <a:tr h="320183">
                <a:tc>
                  <a:txBody>
                    <a:bodyPr/>
                    <a:lstStyle/>
                    <a:p>
                      <a:pPr algn="l"/>
                      <a:r>
                        <a:rPr lang="en-US" sz="1600" dirty="0">
                          <a:solidFill>
                            <a:schemeClr val="bg2">
                              <a:lumMod val="75000"/>
                            </a:schemeClr>
                          </a:solidFill>
                        </a:rPr>
                        <a:t>Cognition </a:t>
                      </a:r>
                      <a:endParaRPr lang="en-US" sz="1600" b="0" dirty="0">
                        <a:solidFill>
                          <a:schemeClr val="bg2">
                            <a:lumMod val="75000"/>
                          </a:schemeClr>
                        </a:solidFill>
                        <a:latin typeface="+mn-lt"/>
                      </a:endParaRPr>
                    </a:p>
                  </a:txBody>
                  <a:tcPr>
                    <a:solidFill>
                      <a:schemeClr val="bg1"/>
                    </a:solidFill>
                  </a:tcPr>
                </a:tc>
                <a:tc>
                  <a:txBody>
                    <a:bodyPr/>
                    <a:lstStyle/>
                    <a:p>
                      <a:pPr algn="ctr"/>
                      <a:r>
                        <a:rPr lang="en-US" sz="1600" dirty="0"/>
                        <a:t>-</a:t>
                      </a:r>
                      <a:endParaRPr lang="en-US" sz="1600" b="0" dirty="0">
                        <a:solidFill>
                          <a:schemeClr val="tx1"/>
                        </a:solidFill>
                        <a:latin typeface="+mn-lt"/>
                      </a:endParaRPr>
                    </a:p>
                  </a:txBody>
                  <a:tcPr>
                    <a:solidFill>
                      <a:schemeClr val="bg1"/>
                    </a:solidFill>
                  </a:tcPr>
                </a:tc>
                <a:tc>
                  <a:txBody>
                    <a:bodyPr/>
                    <a:lstStyle/>
                    <a:p>
                      <a:pPr algn="ctr"/>
                      <a:r>
                        <a:rPr lang="en-US" sz="1600" dirty="0"/>
                        <a:t>-</a:t>
                      </a:r>
                      <a:endParaRPr lang="en-US" sz="1600" b="0" dirty="0">
                        <a:solidFill>
                          <a:schemeClr val="tx1"/>
                        </a:solidFill>
                        <a:latin typeface="+mn-lt"/>
                      </a:endParaRPr>
                    </a:p>
                  </a:txBody>
                  <a:tcPr>
                    <a:solidFill>
                      <a:schemeClr val="bg1"/>
                    </a:solidFill>
                  </a:tcPr>
                </a:tc>
                <a:extLst>
                  <a:ext uri="{0D108BD9-81ED-4DB2-BD59-A6C34878D82A}">
                    <a16:rowId xmlns:a16="http://schemas.microsoft.com/office/drawing/2014/main" val="10001"/>
                  </a:ext>
                </a:extLst>
              </a:tr>
              <a:tr h="459884">
                <a:tc rowSpan="2">
                  <a:txBody>
                    <a:bodyPr/>
                    <a:lstStyle/>
                    <a:p>
                      <a:pPr algn="l"/>
                      <a:endParaRPr lang="en-US" sz="1600" dirty="0">
                        <a:solidFill>
                          <a:schemeClr val="bg2">
                            <a:lumMod val="75000"/>
                          </a:schemeClr>
                        </a:solidFill>
                      </a:endParaRPr>
                    </a:p>
                    <a:p>
                      <a:pPr algn="l"/>
                      <a:r>
                        <a:rPr lang="en-US" sz="1600" dirty="0">
                          <a:solidFill>
                            <a:schemeClr val="bg2">
                              <a:lumMod val="75000"/>
                            </a:schemeClr>
                          </a:solidFill>
                        </a:rPr>
                        <a:t>Dementia </a:t>
                      </a:r>
                      <a:endParaRPr lang="en-US" sz="1600" b="0" dirty="0">
                        <a:solidFill>
                          <a:schemeClr val="bg2">
                            <a:lumMod val="75000"/>
                          </a:schemeClr>
                        </a:solidFill>
                        <a:latin typeface="+mn-lt"/>
                      </a:endParaRPr>
                    </a:p>
                  </a:txBody>
                  <a:tcPr>
                    <a:solidFill>
                      <a:schemeClr val="bg1"/>
                    </a:solidFill>
                  </a:tcPr>
                </a:tc>
                <a:tc>
                  <a:txBody>
                    <a:bodyPr/>
                    <a:lstStyle/>
                    <a:p>
                      <a:pPr algn="l"/>
                      <a:r>
                        <a:rPr lang="en-US" sz="1600" dirty="0"/>
                        <a:t>MMSE</a:t>
                      </a:r>
                      <a:r>
                        <a:rPr lang="en-US" sz="1600" baseline="30000" dirty="0"/>
                        <a:t>6</a:t>
                      </a:r>
                      <a:r>
                        <a:rPr lang="en-US" sz="1600" baseline="0" dirty="0"/>
                        <a:t> </a:t>
                      </a:r>
                      <a:endParaRPr lang="en-US" sz="1600" b="0" dirty="0">
                        <a:solidFill>
                          <a:schemeClr val="tx1"/>
                        </a:solidFill>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pc="-5" dirty="0"/>
                        <a:t>Widely studied</a:t>
                      </a:r>
                      <a:r>
                        <a:rPr lang="en-US" sz="1600" spc="-35" dirty="0"/>
                        <a:t> </a:t>
                      </a:r>
                      <a:r>
                        <a:rPr lang="en-US" sz="1600" spc="-5" dirty="0"/>
                        <a:t>and  </a:t>
                      </a:r>
                      <a:r>
                        <a:rPr lang="en-US" sz="1600" spc="-5" dirty="0" smtClean="0"/>
                        <a:t>accepted</a:t>
                      </a:r>
                      <a:endParaRPr lang="en-US" sz="1600" b="0" dirty="0">
                        <a:solidFill>
                          <a:schemeClr val="tx1"/>
                        </a:solidFill>
                        <a:latin typeface="+mn-lt"/>
                        <a:cs typeface="Arial"/>
                      </a:endParaRPr>
                    </a:p>
                  </a:txBody>
                  <a:tcPr>
                    <a:solidFill>
                      <a:schemeClr val="bg1"/>
                    </a:solidFill>
                  </a:tcPr>
                </a:tc>
                <a:extLst>
                  <a:ext uri="{0D108BD9-81ED-4DB2-BD59-A6C34878D82A}">
                    <a16:rowId xmlns:a16="http://schemas.microsoft.com/office/drawing/2014/main" val="10002"/>
                  </a:ext>
                </a:extLst>
              </a:tr>
              <a:tr h="453732">
                <a:tc vMerge="1">
                  <a:txBody>
                    <a:bodyPr/>
                    <a:lstStyle/>
                    <a:p>
                      <a:endParaRPr lang="en-US" dirty="0"/>
                    </a:p>
                  </a:txBody>
                  <a:tcPr/>
                </a:tc>
                <a:tc>
                  <a:txBody>
                    <a:bodyPr/>
                    <a:lstStyle/>
                    <a:p>
                      <a:pPr algn="l"/>
                      <a:r>
                        <a:rPr lang="en-US" sz="1600" dirty="0"/>
                        <a:t>Timed time and change test</a:t>
                      </a:r>
                      <a:endParaRPr lang="en-US" sz="1600" b="0" dirty="0">
                        <a:solidFill>
                          <a:schemeClr val="tx1"/>
                        </a:solidFill>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Sensitive and </a:t>
                      </a:r>
                      <a:r>
                        <a:rPr lang="en-US" sz="1600" dirty="0" smtClean="0"/>
                        <a:t>quick</a:t>
                      </a:r>
                      <a:endParaRPr lang="en-US" sz="1600" b="0" dirty="0">
                        <a:solidFill>
                          <a:schemeClr val="tx1"/>
                        </a:solidFill>
                        <a:latin typeface="+mn-lt"/>
                      </a:endParaRPr>
                    </a:p>
                  </a:txBody>
                  <a:tcPr>
                    <a:solidFill>
                      <a:schemeClr val="bg1"/>
                    </a:solidFill>
                  </a:tcPr>
                </a:tc>
                <a:extLst>
                  <a:ext uri="{0D108BD9-81ED-4DB2-BD59-A6C34878D82A}">
                    <a16:rowId xmlns:a16="http://schemas.microsoft.com/office/drawing/2014/main" val="10003"/>
                  </a:ext>
                </a:extLst>
              </a:tr>
              <a:tr h="432057">
                <a:tc>
                  <a:txBody>
                    <a:bodyPr/>
                    <a:lstStyle/>
                    <a:p>
                      <a:pPr algn="l"/>
                      <a:r>
                        <a:rPr lang="en-US" sz="1600" dirty="0">
                          <a:solidFill>
                            <a:schemeClr val="bg2">
                              <a:lumMod val="75000"/>
                            </a:schemeClr>
                          </a:solidFill>
                        </a:rPr>
                        <a:t>Delirium </a:t>
                      </a:r>
                      <a:endParaRPr lang="en-US" sz="1600" b="0" dirty="0">
                        <a:solidFill>
                          <a:schemeClr val="bg2">
                            <a:lumMod val="75000"/>
                          </a:schemeClr>
                        </a:solidFill>
                        <a:latin typeface="+mn-lt"/>
                      </a:endParaRPr>
                    </a:p>
                  </a:txBody>
                  <a:tcPr>
                    <a:solidFill>
                      <a:schemeClr val="bg1"/>
                    </a:solidFill>
                  </a:tcPr>
                </a:tc>
                <a:tc>
                  <a:txBody>
                    <a:bodyPr/>
                    <a:lstStyle/>
                    <a:p>
                      <a:pPr algn="l"/>
                      <a:r>
                        <a:rPr lang="en-US" sz="1600" dirty="0"/>
                        <a:t>CAM</a:t>
                      </a:r>
                      <a:r>
                        <a:rPr lang="en-US" sz="1600" baseline="30000" dirty="0"/>
                        <a:t>7</a:t>
                      </a:r>
                      <a:endParaRPr lang="en-US" sz="1600" b="0" dirty="0">
                        <a:solidFill>
                          <a:schemeClr val="tx1"/>
                        </a:solidFill>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Sensitive and easy to </a:t>
                      </a:r>
                      <a:r>
                        <a:rPr lang="en-US" sz="1600" dirty="0" smtClean="0"/>
                        <a:t>apply</a:t>
                      </a:r>
                      <a:endParaRPr lang="en-US" sz="1600" b="0" dirty="0">
                        <a:solidFill>
                          <a:schemeClr val="tx1"/>
                        </a:solidFill>
                        <a:latin typeface="+mn-lt"/>
                      </a:endParaRPr>
                    </a:p>
                  </a:txBody>
                  <a:tcPr>
                    <a:solidFill>
                      <a:schemeClr val="bg1"/>
                    </a:solidFill>
                  </a:tcPr>
                </a:tc>
                <a:extLst>
                  <a:ext uri="{0D108BD9-81ED-4DB2-BD59-A6C34878D82A}">
                    <a16:rowId xmlns:a16="http://schemas.microsoft.com/office/drawing/2014/main" val="10004"/>
                  </a:ext>
                </a:extLst>
              </a:tr>
              <a:tr h="432497">
                <a:tc>
                  <a:txBody>
                    <a:bodyPr/>
                    <a:lstStyle/>
                    <a:p>
                      <a:pPr algn="l"/>
                      <a:r>
                        <a:rPr lang="en-US" sz="1600" dirty="0">
                          <a:solidFill>
                            <a:schemeClr val="bg2">
                              <a:lumMod val="75000"/>
                            </a:schemeClr>
                          </a:solidFill>
                        </a:rPr>
                        <a:t>Affective disorder </a:t>
                      </a:r>
                      <a:endParaRPr lang="en-US" sz="1600" b="0" dirty="0">
                        <a:solidFill>
                          <a:schemeClr val="bg2">
                            <a:lumMod val="75000"/>
                          </a:schemeClr>
                        </a:solidFill>
                        <a:latin typeface="+mn-lt"/>
                      </a:endParaRPr>
                    </a:p>
                  </a:txBody>
                  <a:tcPr>
                    <a:solidFill>
                      <a:schemeClr val="bg1"/>
                    </a:solidFill>
                  </a:tcPr>
                </a:tc>
                <a:tc>
                  <a:txBody>
                    <a:bodyPr/>
                    <a:lstStyle/>
                    <a:p>
                      <a:pPr algn="l"/>
                      <a:r>
                        <a:rPr lang="en-US" sz="1600" dirty="0"/>
                        <a:t>GDS</a:t>
                      </a:r>
                      <a:r>
                        <a:rPr lang="en-US" sz="1600" baseline="30000" dirty="0"/>
                        <a:t>8</a:t>
                      </a:r>
                      <a:r>
                        <a:rPr lang="en-US" sz="1600" dirty="0"/>
                        <a:t> 5-question form</a:t>
                      </a:r>
                      <a:endParaRPr lang="en-US" sz="1600" b="0" dirty="0">
                        <a:solidFill>
                          <a:schemeClr val="tx1"/>
                        </a:solidFill>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Rapid </a:t>
                      </a:r>
                      <a:r>
                        <a:rPr lang="en-US" sz="1600" dirty="0" smtClean="0"/>
                        <a:t>screen</a:t>
                      </a:r>
                      <a:endParaRPr lang="en-US" sz="1600" b="0" dirty="0">
                        <a:solidFill>
                          <a:schemeClr val="tx1"/>
                        </a:solidFill>
                        <a:latin typeface="+mn-lt"/>
                      </a:endParaRPr>
                    </a:p>
                  </a:txBody>
                  <a:tcPr>
                    <a:solidFill>
                      <a:schemeClr val="bg1"/>
                    </a:solidFill>
                  </a:tcPr>
                </a:tc>
                <a:extLst>
                  <a:ext uri="{0D108BD9-81ED-4DB2-BD59-A6C34878D82A}">
                    <a16:rowId xmlns:a16="http://schemas.microsoft.com/office/drawing/2014/main" val="10005"/>
                  </a:ext>
                </a:extLst>
              </a:tr>
              <a:tr h="432937">
                <a:tc>
                  <a:txBody>
                    <a:bodyPr/>
                    <a:lstStyle/>
                    <a:p>
                      <a:pPr algn="l"/>
                      <a:r>
                        <a:rPr lang="en-US" sz="1600" dirty="0">
                          <a:solidFill>
                            <a:schemeClr val="bg2">
                              <a:lumMod val="75000"/>
                            </a:schemeClr>
                          </a:solidFill>
                        </a:rPr>
                        <a:t>Visual impairment</a:t>
                      </a:r>
                      <a:endParaRPr lang="en-US" sz="1600" b="0" dirty="0">
                        <a:solidFill>
                          <a:schemeClr val="bg2">
                            <a:lumMod val="75000"/>
                          </a:schemeClr>
                        </a:solidFill>
                        <a:latin typeface="+mn-lt"/>
                      </a:endParaRPr>
                    </a:p>
                  </a:txBody>
                  <a:tcPr>
                    <a:solidFill>
                      <a:schemeClr val="bg1"/>
                    </a:solidFill>
                  </a:tcPr>
                </a:tc>
                <a:tc>
                  <a:txBody>
                    <a:bodyPr/>
                    <a:lstStyle/>
                    <a:p>
                      <a:pPr algn="l"/>
                      <a:r>
                        <a:rPr lang="en-US" sz="1600" dirty="0" err="1"/>
                        <a:t>Snellen</a:t>
                      </a:r>
                      <a:r>
                        <a:rPr lang="en-US" sz="1600" dirty="0"/>
                        <a:t> chart</a:t>
                      </a:r>
                      <a:endParaRPr lang="en-US" sz="1600" b="0" dirty="0">
                        <a:solidFill>
                          <a:schemeClr val="tx1"/>
                        </a:solidFill>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Universally </a:t>
                      </a:r>
                      <a:r>
                        <a:rPr lang="en-US" sz="1600" dirty="0" smtClean="0"/>
                        <a:t>used</a:t>
                      </a:r>
                      <a:endParaRPr lang="en-US" sz="1600" b="0" dirty="0">
                        <a:solidFill>
                          <a:schemeClr val="tx1"/>
                        </a:solidFill>
                        <a:latin typeface="+mn-lt"/>
                      </a:endParaRPr>
                    </a:p>
                  </a:txBody>
                  <a:tcPr>
                    <a:solidFill>
                      <a:schemeClr val="bg1"/>
                    </a:solidFill>
                  </a:tcPr>
                </a:tc>
                <a:extLst>
                  <a:ext uri="{0D108BD9-81ED-4DB2-BD59-A6C34878D82A}">
                    <a16:rowId xmlns:a16="http://schemas.microsoft.com/office/drawing/2014/main" val="10006"/>
                  </a:ext>
                </a:extLst>
              </a:tr>
              <a:tr h="430701">
                <a:tc rowSpan="2">
                  <a:txBody>
                    <a:bodyPr/>
                    <a:lstStyle/>
                    <a:p>
                      <a:pPr algn="l"/>
                      <a:r>
                        <a:rPr lang="en-US" sz="1600" dirty="0">
                          <a:solidFill>
                            <a:schemeClr val="bg2">
                              <a:lumMod val="75000"/>
                            </a:schemeClr>
                          </a:solidFill>
                        </a:rPr>
                        <a:t>Hearing impairment </a:t>
                      </a:r>
                      <a:endParaRPr lang="en-US" sz="1600" b="0" dirty="0">
                        <a:solidFill>
                          <a:schemeClr val="bg2">
                            <a:lumMod val="75000"/>
                          </a:schemeClr>
                        </a:solidFill>
                        <a:latin typeface="+mn-lt"/>
                      </a:endParaRPr>
                    </a:p>
                  </a:txBody>
                  <a:tcPr>
                    <a:solidFill>
                      <a:schemeClr val="bg1"/>
                    </a:solidFill>
                  </a:tcPr>
                </a:tc>
                <a:tc>
                  <a:txBody>
                    <a:bodyPr/>
                    <a:lstStyle/>
                    <a:p>
                      <a:pPr algn="l"/>
                      <a:r>
                        <a:rPr lang="en-US" sz="1600" dirty="0"/>
                        <a:t>Whispered voice</a:t>
                      </a:r>
                      <a:endParaRPr lang="en-US" sz="1600" b="0" dirty="0">
                        <a:solidFill>
                          <a:schemeClr val="tx1"/>
                        </a:solidFill>
                        <a:latin typeface="+mn-lt"/>
                      </a:endParaRPr>
                    </a:p>
                  </a:txBody>
                  <a:tcPr>
                    <a:solidFill>
                      <a:schemeClr val="bg1"/>
                    </a:solidFill>
                  </a:tcPr>
                </a:tc>
                <a:tc>
                  <a:txBody>
                    <a:bodyPr/>
                    <a:lstStyle/>
                    <a:p>
                      <a:pPr algn="l"/>
                      <a:r>
                        <a:rPr lang="en-US" sz="1600" dirty="0"/>
                        <a:t>No special equipment needed</a:t>
                      </a:r>
                      <a:endParaRPr lang="en-US" sz="1600" b="0" dirty="0">
                        <a:solidFill>
                          <a:schemeClr val="tx1"/>
                        </a:solidFill>
                        <a:latin typeface="+mn-lt"/>
                      </a:endParaRPr>
                    </a:p>
                  </a:txBody>
                  <a:tcPr>
                    <a:solidFill>
                      <a:schemeClr val="bg1"/>
                    </a:solidFill>
                  </a:tcPr>
                </a:tc>
                <a:extLst>
                  <a:ext uri="{0D108BD9-81ED-4DB2-BD59-A6C34878D82A}">
                    <a16:rowId xmlns:a16="http://schemas.microsoft.com/office/drawing/2014/main" val="10007"/>
                  </a:ext>
                </a:extLst>
              </a:tr>
              <a:tr h="455461">
                <a:tc vMerge="1">
                  <a:txBody>
                    <a:bodyPr/>
                    <a:lstStyle/>
                    <a:p>
                      <a:endParaRPr lang="en-US" dirty="0"/>
                    </a:p>
                  </a:txBody>
                  <a:tcPr/>
                </a:tc>
                <a:tc>
                  <a:txBody>
                    <a:bodyPr/>
                    <a:lstStyle/>
                    <a:p>
                      <a:pPr algn="l"/>
                      <a:r>
                        <a:rPr lang="en-US" sz="1600" dirty="0"/>
                        <a:t>Pure tone audiometry</a:t>
                      </a:r>
                      <a:endParaRPr lang="en-US" sz="1600" b="0" dirty="0">
                        <a:solidFill>
                          <a:schemeClr val="tx1"/>
                        </a:solidFill>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Can be performed by trained office </a:t>
                      </a:r>
                      <a:r>
                        <a:rPr lang="en-US" sz="1600" dirty="0" smtClean="0"/>
                        <a:t>staff</a:t>
                      </a:r>
                      <a:endParaRPr lang="en-US" sz="1600" b="0" dirty="0">
                        <a:solidFill>
                          <a:schemeClr val="tx1"/>
                        </a:solidFill>
                        <a:latin typeface="+mn-lt"/>
                      </a:endParaRPr>
                    </a:p>
                  </a:txBody>
                  <a:tcPr>
                    <a:solidFill>
                      <a:schemeClr val="bg1"/>
                    </a:solidFill>
                  </a:tcPr>
                </a:tc>
                <a:extLst>
                  <a:ext uri="{0D108BD9-81ED-4DB2-BD59-A6C34878D82A}">
                    <a16:rowId xmlns:a16="http://schemas.microsoft.com/office/drawing/2014/main" val="10008"/>
                  </a:ext>
                </a:extLst>
              </a:tr>
            </a:tbl>
          </a:graphicData>
        </a:graphic>
      </p:graphicFrame>
      <p:sp>
        <p:nvSpPr>
          <p:cNvPr id="4" name="Rectangle 3"/>
          <p:cNvSpPr/>
          <p:nvPr/>
        </p:nvSpPr>
        <p:spPr>
          <a:xfrm>
            <a:off x="606239" y="5420499"/>
            <a:ext cx="10956126" cy="954107"/>
          </a:xfrm>
          <a:prstGeom prst="rect">
            <a:avLst/>
          </a:prstGeom>
        </p:spPr>
        <p:txBody>
          <a:bodyPr wrap="square">
            <a:spAutoFit/>
          </a:bodyPr>
          <a:lstStyle/>
          <a:p>
            <a:r>
              <a:rPr lang="en-US" sz="1400" baseline="30000" dirty="0" smtClean="0">
                <a:solidFill>
                  <a:schemeClr val="tx2"/>
                </a:solidFill>
                <a:ea typeface="+mj-ea"/>
                <a:cs typeface="+mj-cs"/>
              </a:rPr>
              <a:t>6</a:t>
            </a:r>
            <a:r>
              <a:rPr lang="en-US" sz="1400" dirty="0" smtClean="0">
                <a:solidFill>
                  <a:schemeClr val="tx2"/>
                </a:solidFill>
                <a:ea typeface="+mj-ea"/>
                <a:cs typeface="+mj-cs"/>
              </a:rPr>
              <a:t> The </a:t>
            </a:r>
            <a:r>
              <a:rPr lang="en-US" sz="1400" dirty="0">
                <a:solidFill>
                  <a:schemeClr val="tx2"/>
                </a:solidFill>
                <a:ea typeface="+mj-ea"/>
                <a:cs typeface="+mj-cs"/>
              </a:rPr>
              <a:t>Mini–Mental State Examination used extensively in clinical </a:t>
            </a:r>
            <a:r>
              <a:rPr lang="en-US" sz="1400" dirty="0" smtClean="0">
                <a:solidFill>
                  <a:schemeClr val="tx2"/>
                </a:solidFill>
                <a:ea typeface="+mj-ea"/>
                <a:cs typeface="+mj-cs"/>
              </a:rPr>
              <a:t>and research </a:t>
            </a:r>
            <a:r>
              <a:rPr lang="en-US" sz="1400" dirty="0">
                <a:solidFill>
                  <a:schemeClr val="tx2"/>
                </a:solidFill>
                <a:ea typeface="+mj-ea"/>
                <a:cs typeface="+mj-cs"/>
              </a:rPr>
              <a:t>settings to measure cognitive impairment.   </a:t>
            </a:r>
            <a:endParaRPr lang="en-US" sz="1400" dirty="0" smtClean="0">
              <a:solidFill>
                <a:schemeClr val="tx2"/>
              </a:solidFill>
              <a:ea typeface="+mj-ea"/>
              <a:cs typeface="+mj-cs"/>
            </a:endParaRPr>
          </a:p>
          <a:p>
            <a:r>
              <a:rPr lang="en-US" sz="1400" baseline="30000" dirty="0" smtClean="0">
                <a:solidFill>
                  <a:schemeClr val="tx2"/>
                </a:solidFill>
                <a:ea typeface="+mj-ea"/>
                <a:cs typeface="+mj-cs"/>
              </a:rPr>
              <a:t>7 </a:t>
            </a:r>
            <a:r>
              <a:rPr lang="en-US" sz="1400" dirty="0" smtClean="0">
                <a:solidFill>
                  <a:schemeClr val="tx2"/>
                </a:solidFill>
                <a:ea typeface="+mj-ea"/>
                <a:cs typeface="+mj-cs"/>
              </a:rPr>
              <a:t>The </a:t>
            </a:r>
            <a:r>
              <a:rPr lang="en-US" sz="1400" dirty="0">
                <a:solidFill>
                  <a:schemeClr val="tx2"/>
                </a:solidFill>
                <a:ea typeface="+mj-ea"/>
                <a:cs typeface="+mj-cs"/>
              </a:rPr>
              <a:t>Geriatric depression </a:t>
            </a:r>
            <a:r>
              <a:rPr lang="en-US" sz="1400" dirty="0" smtClean="0">
                <a:solidFill>
                  <a:schemeClr val="tx2"/>
                </a:solidFill>
                <a:ea typeface="+mj-ea"/>
                <a:cs typeface="+mj-cs"/>
              </a:rPr>
              <a:t>scale.   </a:t>
            </a:r>
          </a:p>
          <a:p>
            <a:r>
              <a:rPr lang="en-US" sz="1400" baseline="30000" dirty="0" smtClean="0">
                <a:solidFill>
                  <a:schemeClr val="tx2"/>
                </a:solidFill>
                <a:ea typeface="+mj-ea"/>
                <a:cs typeface="+mj-cs"/>
              </a:rPr>
              <a:t>8 </a:t>
            </a:r>
            <a:r>
              <a:rPr lang="en-US" sz="1400" dirty="0" smtClean="0">
                <a:solidFill>
                  <a:schemeClr val="tx2"/>
                </a:solidFill>
                <a:ea typeface="+mj-ea"/>
                <a:cs typeface="+mj-cs"/>
              </a:rPr>
              <a:t>Geriatric </a:t>
            </a:r>
            <a:r>
              <a:rPr lang="en-US" sz="1400" dirty="0">
                <a:solidFill>
                  <a:schemeClr val="tx2"/>
                </a:solidFill>
                <a:ea typeface="+mj-ea"/>
                <a:cs typeface="+mj-cs"/>
              </a:rPr>
              <a:t>depression </a:t>
            </a:r>
            <a:r>
              <a:rPr lang="en-US" sz="1400" dirty="0" smtClean="0">
                <a:solidFill>
                  <a:schemeClr val="tx2"/>
                </a:solidFill>
                <a:ea typeface="+mj-ea"/>
                <a:cs typeface="+mj-cs"/>
              </a:rPr>
              <a:t>scale.</a:t>
            </a:r>
          </a:p>
          <a:p>
            <a:endParaRPr lang="en-US" sz="1400" dirty="0">
              <a:solidFill>
                <a:schemeClr val="tx2"/>
              </a:solidFill>
              <a:ea typeface="+mj-ea"/>
              <a:cs typeface="+mj-cs"/>
            </a:endParaRPr>
          </a:p>
        </p:txBody>
      </p:sp>
      <p:sp>
        <p:nvSpPr>
          <p:cNvPr id="6" name="Rectangle 5"/>
          <p:cNvSpPr/>
          <p:nvPr/>
        </p:nvSpPr>
        <p:spPr>
          <a:xfrm>
            <a:off x="8823808" y="301162"/>
            <a:ext cx="2738557" cy="6843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1800" dirty="0" err="1" smtClean="0">
                <a:solidFill>
                  <a:srgbClr val="00B050"/>
                </a:solidFill>
                <a:latin typeface="Calibri" panose="020F0502020204030204" pitchFamily="34" charset="0"/>
                <a:cs typeface="Calibri" panose="020F0502020204030204" pitchFamily="34" charset="0"/>
              </a:rPr>
              <a:t>مو</a:t>
            </a:r>
            <a:r>
              <a:rPr lang="ar-SA" sz="1800" dirty="0" smtClean="0">
                <a:solidFill>
                  <a:srgbClr val="00B050"/>
                </a:solidFill>
                <a:latin typeface="Calibri" panose="020F0502020204030204" pitchFamily="34" charset="0"/>
                <a:cs typeface="Calibri" panose="020F0502020204030204" pitchFamily="34" charset="0"/>
              </a:rPr>
              <a:t> مطلوب حفظ ال</a:t>
            </a:r>
            <a:r>
              <a:rPr lang="en-US" sz="1800" dirty="0" smtClean="0">
                <a:solidFill>
                  <a:srgbClr val="00B050"/>
                </a:solidFill>
                <a:latin typeface="Calibri" panose="020F0502020204030204" pitchFamily="34" charset="0"/>
                <a:cs typeface="Calibri" panose="020F0502020204030204" pitchFamily="34" charset="0"/>
              </a:rPr>
              <a:t>Tests</a:t>
            </a:r>
            <a:endParaRPr lang="ar-SA" sz="1800" dirty="0" smtClean="0">
              <a:solidFill>
                <a:srgbClr val="00B050"/>
              </a:solidFill>
              <a:latin typeface="Calibri" panose="020F0502020204030204" pitchFamily="34" charset="0"/>
              <a:cs typeface="Calibri" panose="020F0502020204030204" pitchFamily="34" charset="0"/>
            </a:endParaRPr>
          </a:p>
          <a:p>
            <a:pPr algn="ctr" rtl="1"/>
            <a:r>
              <a:rPr lang="ar-SA" sz="1800" dirty="0" smtClean="0">
                <a:solidFill>
                  <a:srgbClr val="00B050"/>
                </a:solidFill>
                <a:latin typeface="Calibri" panose="020F0502020204030204" pitchFamily="34" charset="0"/>
                <a:cs typeface="Calibri" panose="020F0502020204030204" pitchFamily="34" charset="0"/>
              </a:rPr>
              <a:t>بس </a:t>
            </a:r>
            <a:r>
              <a:rPr lang="ar-SA" sz="1800" dirty="0" err="1" smtClean="0">
                <a:solidFill>
                  <a:srgbClr val="00B050"/>
                </a:solidFill>
                <a:latin typeface="Calibri" panose="020F0502020204030204" pitchFamily="34" charset="0"/>
                <a:cs typeface="Calibri" panose="020F0502020204030204" pitchFamily="34" charset="0"/>
              </a:rPr>
              <a:t>اقرؤوها</a:t>
            </a:r>
            <a:r>
              <a:rPr lang="ar-SA" sz="1800" dirty="0" smtClean="0">
                <a:solidFill>
                  <a:srgbClr val="00B050"/>
                </a:solidFill>
                <a:latin typeface="Calibri" panose="020F0502020204030204" pitchFamily="34" charset="0"/>
                <a:cs typeface="Calibri" panose="020F0502020204030204" pitchFamily="34" charset="0"/>
              </a:rPr>
              <a:t> للاحتياط</a:t>
            </a:r>
            <a:endParaRPr lang="en-US" sz="18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172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565198" cy="914400"/>
          </a:xfrm>
        </p:spPr>
        <p:txBody>
          <a:bodyPr>
            <a:normAutofit/>
          </a:bodyPr>
          <a:lstStyle/>
          <a:p>
            <a:r>
              <a:rPr lang="en-US" sz="3200" dirty="0" smtClean="0"/>
              <a:t>What is aging ?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p:txBody>
          <a:bodyPr>
            <a:normAutofit/>
          </a:bodyPr>
          <a:lstStyle/>
          <a:p>
            <a:pPr algn="just">
              <a:spcBef>
                <a:spcPct val="0"/>
              </a:spcBef>
            </a:pPr>
            <a:r>
              <a:rPr lang="en-US" altLang="en-US" sz="1600" dirty="0">
                <a:ea typeface="MS PGothic" charset="-128"/>
              </a:rPr>
              <a:t>Aging is the progressive, universal decline first in </a:t>
            </a:r>
            <a:r>
              <a:rPr lang="en-US" altLang="en-US" sz="1600" dirty="0">
                <a:solidFill>
                  <a:srgbClr val="FF0000"/>
                </a:solidFill>
                <a:ea typeface="MS PGothic" charset="-128"/>
              </a:rPr>
              <a:t>functional reserve </a:t>
            </a:r>
            <a:r>
              <a:rPr lang="en-US" altLang="en-US" sz="1600" dirty="0">
                <a:ea typeface="MS PGothic" charset="-128"/>
              </a:rPr>
              <a:t>and then in </a:t>
            </a:r>
            <a:r>
              <a:rPr lang="en-US" altLang="en-US" sz="1600" dirty="0">
                <a:solidFill>
                  <a:srgbClr val="FF0000"/>
                </a:solidFill>
                <a:ea typeface="MS PGothic" charset="-128"/>
              </a:rPr>
              <a:t>function </a:t>
            </a:r>
            <a:r>
              <a:rPr lang="en-US" altLang="en-US" sz="1600" dirty="0">
                <a:ea typeface="MS PGothic" charset="-128"/>
              </a:rPr>
              <a:t>that occurs in organisms over </a:t>
            </a:r>
            <a:r>
              <a:rPr lang="en-US" altLang="en-US" sz="1600" dirty="0" smtClean="0">
                <a:ea typeface="MS PGothic" charset="-128"/>
              </a:rPr>
              <a:t>time.</a:t>
            </a:r>
            <a:endParaRPr lang="en-US" altLang="en-US" sz="1600" dirty="0">
              <a:ea typeface="MS PGothic" charset="-128"/>
            </a:endParaRPr>
          </a:p>
          <a:p>
            <a:pPr algn="just">
              <a:spcBef>
                <a:spcPct val="0"/>
              </a:spcBef>
            </a:pPr>
            <a:endParaRPr lang="en-US" altLang="en-US" sz="1600" dirty="0">
              <a:ea typeface="MS PGothic" charset="-128"/>
            </a:endParaRPr>
          </a:p>
          <a:p>
            <a:pPr algn="just">
              <a:spcBef>
                <a:spcPct val="0"/>
              </a:spcBef>
            </a:pPr>
            <a:r>
              <a:rPr lang="en-US" altLang="en-US" sz="1600" dirty="0"/>
              <a:t>Aging is not a disease; however, the </a:t>
            </a:r>
            <a:r>
              <a:rPr lang="en-US" altLang="en-US" sz="1600" dirty="0">
                <a:solidFill>
                  <a:srgbClr val="FF0000"/>
                </a:solidFill>
              </a:rPr>
              <a:t>risk </a:t>
            </a:r>
            <a:r>
              <a:rPr lang="en-US" altLang="en-US" sz="1600" dirty="0"/>
              <a:t>of developing disease is increased, often dramatically, as a function of age. </a:t>
            </a:r>
          </a:p>
          <a:p>
            <a:pPr algn="just">
              <a:spcBef>
                <a:spcPct val="0"/>
              </a:spcBef>
            </a:pPr>
            <a:endParaRPr lang="en-US" altLang="en-US" sz="1600" dirty="0"/>
          </a:p>
          <a:p>
            <a:pPr algn="just">
              <a:spcBef>
                <a:spcPct val="0"/>
              </a:spcBef>
            </a:pPr>
            <a:r>
              <a:rPr lang="en-US" sz="1600" dirty="0"/>
              <a:t>A Developmental issue. Healthy older persons are a resource for their families, their communities and economy”- WHO </a:t>
            </a:r>
            <a:r>
              <a:rPr lang="en-US" sz="1600" dirty="0" err="1"/>
              <a:t>brasilia</a:t>
            </a:r>
            <a:r>
              <a:rPr lang="en-US" sz="1600" dirty="0"/>
              <a:t> declaration on aging, July 1996</a:t>
            </a:r>
            <a:r>
              <a:rPr lang="en-US" sz="1600" dirty="0" smtClean="0"/>
              <a:t>.</a:t>
            </a:r>
          </a:p>
          <a:p>
            <a:pPr algn="just">
              <a:spcBef>
                <a:spcPct val="0"/>
              </a:spcBef>
            </a:pPr>
            <a:endParaRPr lang="en-US" sz="1600" dirty="0" smtClean="0"/>
          </a:p>
          <a:p>
            <a:pPr algn="just">
              <a:spcBef>
                <a:spcPct val="0"/>
              </a:spcBef>
            </a:pPr>
            <a:r>
              <a:rPr lang="en-US" sz="1600" dirty="0">
                <a:solidFill>
                  <a:srgbClr val="00B050"/>
                </a:solidFill>
              </a:rPr>
              <a:t>Scientists used to try to stop ageing but this is impossible so they found out ways for successful </a:t>
            </a:r>
            <a:r>
              <a:rPr lang="en-US" sz="1600" dirty="0" smtClean="0">
                <a:solidFill>
                  <a:srgbClr val="00B050"/>
                </a:solidFill>
              </a:rPr>
              <a:t>ageing.</a:t>
            </a:r>
            <a:endParaRPr lang="en-US" sz="1600" dirty="0">
              <a:solidFill>
                <a:srgbClr val="00B050"/>
              </a:solidFill>
            </a:endParaRPr>
          </a:p>
          <a:p>
            <a:pPr algn="just">
              <a:spcBef>
                <a:spcPct val="0"/>
              </a:spcBef>
            </a:pPr>
            <a:endParaRPr lang="en-US" altLang="en-US" sz="1600" dirty="0"/>
          </a:p>
          <a:p>
            <a:endParaRPr lang="en-US" sz="1600" dirty="0"/>
          </a:p>
        </p:txBody>
      </p:sp>
      <p:sp>
        <p:nvSpPr>
          <p:cNvPr id="6" name="Rectangle 5"/>
          <p:cNvSpPr/>
          <p:nvPr/>
        </p:nvSpPr>
        <p:spPr>
          <a:xfrm>
            <a:off x="5996903" y="558225"/>
            <a:ext cx="5565198" cy="584775"/>
          </a:xfrm>
          <a:prstGeom prst="rect">
            <a:avLst/>
          </a:prstGeom>
        </p:spPr>
        <p:txBody>
          <a:bodyPr wrap="square">
            <a:spAutoFit/>
          </a:bodyPr>
          <a:lstStyle/>
          <a:p>
            <a:pPr defTabSz="914400"/>
            <a:r>
              <a:rPr lang="en-US" sz="3200" dirty="0">
                <a:solidFill>
                  <a:schemeClr val="tx2"/>
                </a:solidFill>
                <a:latin typeface="+mj-lt"/>
                <a:ea typeface="+mj-ea"/>
                <a:cs typeface="+mj-cs"/>
              </a:rPr>
              <a:t>Successful </a:t>
            </a:r>
            <a:r>
              <a:rPr lang="en-US" sz="3200" dirty="0" smtClean="0">
                <a:solidFill>
                  <a:schemeClr val="tx2"/>
                </a:solidFill>
                <a:latin typeface="+mj-lt"/>
                <a:ea typeface="+mj-ea"/>
                <a:cs typeface="+mj-cs"/>
              </a:rPr>
              <a:t>aging</a:t>
            </a:r>
            <a:endParaRPr lang="ar-SA" sz="3200" dirty="0">
              <a:solidFill>
                <a:schemeClr val="tx2"/>
              </a:solidFill>
              <a:latin typeface="+mj-lt"/>
              <a:ea typeface="+mj-ea"/>
              <a:cs typeface="+mj-cs"/>
            </a:endParaRPr>
          </a:p>
        </p:txBody>
      </p:sp>
      <p:cxnSp>
        <p:nvCxnSpPr>
          <p:cNvPr id="8" name="Straight Connector 7"/>
          <p:cNvCxnSpPr/>
          <p:nvPr/>
        </p:nvCxnSpPr>
        <p:spPr>
          <a:xfrm>
            <a:off x="5996903"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pSp>
        <p:nvGrpSpPr>
          <p:cNvPr id="10" name="Group 9"/>
          <p:cNvGrpSpPr/>
          <p:nvPr/>
        </p:nvGrpSpPr>
        <p:grpSpPr>
          <a:xfrm>
            <a:off x="6094412" y="1229309"/>
            <a:ext cx="5467689" cy="3521035"/>
            <a:chOff x="3128279" y="2492897"/>
            <a:chExt cx="2259857" cy="2880320"/>
          </a:xfrm>
        </p:grpSpPr>
        <p:sp>
          <p:nvSpPr>
            <p:cNvPr id="11" name="Freeform 10"/>
            <p:cNvSpPr/>
            <p:nvPr/>
          </p:nvSpPr>
          <p:spPr>
            <a:xfrm>
              <a:off x="3128279" y="2492897"/>
              <a:ext cx="2259857" cy="720080"/>
            </a:xfrm>
            <a:custGeom>
              <a:avLst/>
              <a:gdLst>
                <a:gd name="connsiteX0" fmla="*/ 0 w 2259857"/>
                <a:gd name="connsiteY0" fmla="*/ 72008 h 720080"/>
                <a:gd name="connsiteX1" fmla="*/ 72008 w 2259857"/>
                <a:gd name="connsiteY1" fmla="*/ 0 h 720080"/>
                <a:gd name="connsiteX2" fmla="*/ 2187849 w 2259857"/>
                <a:gd name="connsiteY2" fmla="*/ 0 h 720080"/>
                <a:gd name="connsiteX3" fmla="*/ 2259857 w 2259857"/>
                <a:gd name="connsiteY3" fmla="*/ 72008 h 720080"/>
                <a:gd name="connsiteX4" fmla="*/ 2259857 w 2259857"/>
                <a:gd name="connsiteY4" fmla="*/ 648072 h 720080"/>
                <a:gd name="connsiteX5" fmla="*/ 2187849 w 2259857"/>
                <a:gd name="connsiteY5" fmla="*/ 720080 h 720080"/>
                <a:gd name="connsiteX6" fmla="*/ 72008 w 2259857"/>
                <a:gd name="connsiteY6" fmla="*/ 720080 h 720080"/>
                <a:gd name="connsiteX7" fmla="*/ 0 w 2259857"/>
                <a:gd name="connsiteY7" fmla="*/ 648072 h 720080"/>
                <a:gd name="connsiteX8" fmla="*/ 0 w 2259857"/>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857" h="720080">
                  <a:moveTo>
                    <a:pt x="0" y="72008"/>
                  </a:moveTo>
                  <a:cubicBezTo>
                    <a:pt x="0" y="32239"/>
                    <a:pt x="32239" y="0"/>
                    <a:pt x="72008" y="0"/>
                  </a:cubicBezTo>
                  <a:lnTo>
                    <a:pt x="2187849" y="0"/>
                  </a:lnTo>
                  <a:cubicBezTo>
                    <a:pt x="2227618" y="0"/>
                    <a:pt x="2259857" y="32239"/>
                    <a:pt x="2259857" y="72008"/>
                  </a:cubicBezTo>
                  <a:lnTo>
                    <a:pt x="2259857" y="648072"/>
                  </a:lnTo>
                  <a:cubicBezTo>
                    <a:pt x="2259857" y="687841"/>
                    <a:pt x="2227618" y="720080"/>
                    <a:pt x="2187849" y="720080"/>
                  </a:cubicBezTo>
                  <a:lnTo>
                    <a:pt x="72008" y="720080"/>
                  </a:lnTo>
                  <a:cubicBezTo>
                    <a:pt x="32239" y="720080"/>
                    <a:pt x="0" y="687841"/>
                    <a:pt x="0" y="648072"/>
                  </a:cubicBezTo>
                  <a:lnTo>
                    <a:pt x="0" y="7200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050" tIns="82050" rIns="82050" bIns="82050" numCol="1" spcCol="1270" anchor="ctr" anchorCtr="0">
              <a:noAutofit/>
            </a:bodyPr>
            <a:lstStyle/>
            <a:p>
              <a:pPr lvl="0" defTabSz="711200">
                <a:lnSpc>
                  <a:spcPct val="90000"/>
                </a:lnSpc>
                <a:spcBef>
                  <a:spcPct val="0"/>
                </a:spcBef>
                <a:spcAft>
                  <a:spcPct val="35000"/>
                </a:spcAft>
              </a:pPr>
              <a:r>
                <a:rPr lang="en-US" sz="1600" kern="1200" dirty="0"/>
                <a:t>Active engagement with</a:t>
              </a:r>
              <a:r>
                <a:rPr lang="en-US" sz="1600" kern="1200" baseline="0" dirty="0"/>
                <a:t> life</a:t>
              </a:r>
              <a:endParaRPr lang="en-US" sz="1600" kern="1200" dirty="0"/>
            </a:p>
          </p:txBody>
        </p:sp>
        <p:sp>
          <p:nvSpPr>
            <p:cNvPr id="13" name="Freeform 12"/>
            <p:cNvSpPr/>
            <p:nvPr/>
          </p:nvSpPr>
          <p:spPr>
            <a:xfrm>
              <a:off x="3128279" y="3573017"/>
              <a:ext cx="2259857" cy="720080"/>
            </a:xfrm>
            <a:custGeom>
              <a:avLst/>
              <a:gdLst>
                <a:gd name="connsiteX0" fmla="*/ 0 w 2259857"/>
                <a:gd name="connsiteY0" fmla="*/ 72008 h 720080"/>
                <a:gd name="connsiteX1" fmla="*/ 72008 w 2259857"/>
                <a:gd name="connsiteY1" fmla="*/ 0 h 720080"/>
                <a:gd name="connsiteX2" fmla="*/ 2187849 w 2259857"/>
                <a:gd name="connsiteY2" fmla="*/ 0 h 720080"/>
                <a:gd name="connsiteX3" fmla="*/ 2259857 w 2259857"/>
                <a:gd name="connsiteY3" fmla="*/ 72008 h 720080"/>
                <a:gd name="connsiteX4" fmla="*/ 2259857 w 2259857"/>
                <a:gd name="connsiteY4" fmla="*/ 648072 h 720080"/>
                <a:gd name="connsiteX5" fmla="*/ 2187849 w 2259857"/>
                <a:gd name="connsiteY5" fmla="*/ 720080 h 720080"/>
                <a:gd name="connsiteX6" fmla="*/ 72008 w 2259857"/>
                <a:gd name="connsiteY6" fmla="*/ 720080 h 720080"/>
                <a:gd name="connsiteX7" fmla="*/ 0 w 2259857"/>
                <a:gd name="connsiteY7" fmla="*/ 648072 h 720080"/>
                <a:gd name="connsiteX8" fmla="*/ 0 w 2259857"/>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857" h="720080">
                  <a:moveTo>
                    <a:pt x="0" y="72008"/>
                  </a:moveTo>
                  <a:cubicBezTo>
                    <a:pt x="0" y="32239"/>
                    <a:pt x="32239" y="0"/>
                    <a:pt x="72008" y="0"/>
                  </a:cubicBezTo>
                  <a:lnTo>
                    <a:pt x="2187849" y="0"/>
                  </a:lnTo>
                  <a:cubicBezTo>
                    <a:pt x="2227618" y="0"/>
                    <a:pt x="2259857" y="32239"/>
                    <a:pt x="2259857" y="72008"/>
                  </a:cubicBezTo>
                  <a:lnTo>
                    <a:pt x="2259857" y="648072"/>
                  </a:lnTo>
                  <a:cubicBezTo>
                    <a:pt x="2259857" y="687841"/>
                    <a:pt x="2227618" y="720080"/>
                    <a:pt x="2187849" y="720080"/>
                  </a:cubicBezTo>
                  <a:lnTo>
                    <a:pt x="72008" y="720080"/>
                  </a:lnTo>
                  <a:cubicBezTo>
                    <a:pt x="32239" y="720080"/>
                    <a:pt x="0" y="687841"/>
                    <a:pt x="0" y="648072"/>
                  </a:cubicBezTo>
                  <a:lnTo>
                    <a:pt x="0" y="7200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050" tIns="82050" rIns="82050" bIns="82050" numCol="1" spcCol="1270" anchor="ctr" anchorCtr="0">
              <a:noAutofit/>
            </a:bodyPr>
            <a:lstStyle/>
            <a:p>
              <a:pPr lvl="0" defTabSz="711200">
                <a:lnSpc>
                  <a:spcPct val="90000"/>
                </a:lnSpc>
                <a:spcBef>
                  <a:spcPct val="0"/>
                </a:spcBef>
                <a:spcAft>
                  <a:spcPct val="35000"/>
                </a:spcAft>
              </a:pPr>
              <a:r>
                <a:rPr lang="en-US" sz="1600" kern="1200" dirty="0"/>
                <a:t>Low probability of disease or disability</a:t>
              </a:r>
            </a:p>
          </p:txBody>
        </p:sp>
        <p:sp>
          <p:nvSpPr>
            <p:cNvPr id="14" name="Freeform 13"/>
            <p:cNvSpPr/>
            <p:nvPr/>
          </p:nvSpPr>
          <p:spPr>
            <a:xfrm>
              <a:off x="4137507" y="4293097"/>
              <a:ext cx="144238" cy="315033"/>
            </a:xfrm>
            <a:custGeom>
              <a:avLst/>
              <a:gdLst>
                <a:gd name="connsiteX0" fmla="*/ 0 w 270030"/>
                <a:gd name="connsiteY0" fmla="*/ 64807 h 324036"/>
                <a:gd name="connsiteX1" fmla="*/ 135015 w 270030"/>
                <a:gd name="connsiteY1" fmla="*/ 64807 h 324036"/>
                <a:gd name="connsiteX2" fmla="*/ 135015 w 270030"/>
                <a:gd name="connsiteY2" fmla="*/ 0 h 324036"/>
                <a:gd name="connsiteX3" fmla="*/ 270030 w 270030"/>
                <a:gd name="connsiteY3" fmla="*/ 162018 h 324036"/>
                <a:gd name="connsiteX4" fmla="*/ 135015 w 270030"/>
                <a:gd name="connsiteY4" fmla="*/ 324036 h 324036"/>
                <a:gd name="connsiteX5" fmla="*/ 135015 w 270030"/>
                <a:gd name="connsiteY5" fmla="*/ 259229 h 324036"/>
                <a:gd name="connsiteX6" fmla="*/ 0 w 270030"/>
                <a:gd name="connsiteY6" fmla="*/ 259229 h 324036"/>
                <a:gd name="connsiteX7" fmla="*/ 0 w 270030"/>
                <a:gd name="connsiteY7" fmla="*/ 6480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030" h="324036">
                  <a:moveTo>
                    <a:pt x="216024" y="0"/>
                  </a:moveTo>
                  <a:lnTo>
                    <a:pt x="216024" y="162018"/>
                  </a:lnTo>
                  <a:lnTo>
                    <a:pt x="270030" y="162018"/>
                  </a:lnTo>
                  <a:lnTo>
                    <a:pt x="135015" y="324036"/>
                  </a:lnTo>
                  <a:lnTo>
                    <a:pt x="0" y="162018"/>
                  </a:lnTo>
                  <a:lnTo>
                    <a:pt x="54006" y="162018"/>
                  </a:lnTo>
                  <a:lnTo>
                    <a:pt x="54006" y="0"/>
                  </a:lnTo>
                  <a:lnTo>
                    <a:pt x="216024" y="0"/>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64808" tIns="0" rIns="64806" bIns="81009" numCol="1" spcCol="1270" anchor="ctr" anchorCtr="0">
              <a:noAutofit/>
            </a:bodyPr>
            <a:lstStyle/>
            <a:p>
              <a:pPr lvl="0" defTabSz="889000">
                <a:lnSpc>
                  <a:spcPct val="90000"/>
                </a:lnSpc>
                <a:spcBef>
                  <a:spcPct val="0"/>
                </a:spcBef>
                <a:spcAft>
                  <a:spcPct val="35000"/>
                </a:spcAft>
              </a:pPr>
              <a:endParaRPr lang="en-US" sz="1600" kern="1200"/>
            </a:p>
          </p:txBody>
        </p:sp>
        <p:sp>
          <p:nvSpPr>
            <p:cNvPr id="15" name="Freeform 14"/>
            <p:cNvSpPr/>
            <p:nvPr/>
          </p:nvSpPr>
          <p:spPr>
            <a:xfrm>
              <a:off x="3128279" y="4653137"/>
              <a:ext cx="2259857" cy="720080"/>
            </a:xfrm>
            <a:custGeom>
              <a:avLst/>
              <a:gdLst>
                <a:gd name="connsiteX0" fmla="*/ 0 w 2259857"/>
                <a:gd name="connsiteY0" fmla="*/ 72008 h 720080"/>
                <a:gd name="connsiteX1" fmla="*/ 72008 w 2259857"/>
                <a:gd name="connsiteY1" fmla="*/ 0 h 720080"/>
                <a:gd name="connsiteX2" fmla="*/ 2187849 w 2259857"/>
                <a:gd name="connsiteY2" fmla="*/ 0 h 720080"/>
                <a:gd name="connsiteX3" fmla="*/ 2259857 w 2259857"/>
                <a:gd name="connsiteY3" fmla="*/ 72008 h 720080"/>
                <a:gd name="connsiteX4" fmla="*/ 2259857 w 2259857"/>
                <a:gd name="connsiteY4" fmla="*/ 648072 h 720080"/>
                <a:gd name="connsiteX5" fmla="*/ 2187849 w 2259857"/>
                <a:gd name="connsiteY5" fmla="*/ 720080 h 720080"/>
                <a:gd name="connsiteX6" fmla="*/ 72008 w 2259857"/>
                <a:gd name="connsiteY6" fmla="*/ 720080 h 720080"/>
                <a:gd name="connsiteX7" fmla="*/ 0 w 2259857"/>
                <a:gd name="connsiteY7" fmla="*/ 648072 h 720080"/>
                <a:gd name="connsiteX8" fmla="*/ 0 w 2259857"/>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857" h="720080">
                  <a:moveTo>
                    <a:pt x="0" y="72008"/>
                  </a:moveTo>
                  <a:cubicBezTo>
                    <a:pt x="0" y="32239"/>
                    <a:pt x="32239" y="0"/>
                    <a:pt x="72008" y="0"/>
                  </a:cubicBezTo>
                  <a:lnTo>
                    <a:pt x="2187849" y="0"/>
                  </a:lnTo>
                  <a:cubicBezTo>
                    <a:pt x="2227618" y="0"/>
                    <a:pt x="2259857" y="32239"/>
                    <a:pt x="2259857" y="72008"/>
                  </a:cubicBezTo>
                  <a:lnTo>
                    <a:pt x="2259857" y="648072"/>
                  </a:lnTo>
                  <a:cubicBezTo>
                    <a:pt x="2259857" y="687841"/>
                    <a:pt x="2227618" y="720080"/>
                    <a:pt x="2187849" y="720080"/>
                  </a:cubicBezTo>
                  <a:lnTo>
                    <a:pt x="72008" y="720080"/>
                  </a:lnTo>
                  <a:cubicBezTo>
                    <a:pt x="32239" y="720080"/>
                    <a:pt x="0" y="687841"/>
                    <a:pt x="0" y="648072"/>
                  </a:cubicBezTo>
                  <a:lnTo>
                    <a:pt x="0" y="7200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050" tIns="82050" rIns="82050" bIns="82050" numCol="1" spcCol="1270" anchor="ctr" anchorCtr="0">
              <a:noAutofit/>
            </a:bodyPr>
            <a:lstStyle/>
            <a:p>
              <a:pPr marL="285750" lvl="0" indent="-285750" defTabSz="711200">
                <a:lnSpc>
                  <a:spcPct val="90000"/>
                </a:lnSpc>
                <a:spcBef>
                  <a:spcPct val="0"/>
                </a:spcBef>
                <a:spcAft>
                  <a:spcPct val="35000"/>
                </a:spcAft>
                <a:buFont typeface="Arial" panose="020B0604020202020204" pitchFamily="34" charset="0"/>
                <a:buChar char="•"/>
              </a:pPr>
              <a:r>
                <a:rPr lang="en-US" sz="1600" kern="1200" dirty="0"/>
                <a:t>High cognitive and physical function </a:t>
              </a:r>
              <a:r>
                <a:rPr lang="en-US" sz="1600" kern="1200" dirty="0" smtClean="0"/>
                <a:t>capacity</a:t>
              </a:r>
            </a:p>
            <a:p>
              <a:pPr marL="285750" indent="-285750" defTabSz="711200">
                <a:lnSpc>
                  <a:spcPct val="90000"/>
                </a:lnSpc>
                <a:spcBef>
                  <a:spcPct val="0"/>
                </a:spcBef>
                <a:spcAft>
                  <a:spcPct val="35000"/>
                </a:spcAft>
                <a:buFont typeface="Arial" panose="020B0604020202020204" pitchFamily="34" charset="0"/>
                <a:buChar char="•"/>
              </a:pPr>
              <a:r>
                <a:rPr lang="en-US" sz="1600" dirty="0">
                  <a:solidFill>
                    <a:srgbClr val="00B050"/>
                  </a:solidFill>
                </a:rPr>
                <a:t>If we develop these function by deep mental thinking, we will increase the number of neurons and </a:t>
              </a:r>
              <a:r>
                <a:rPr lang="en-US" sz="1600" dirty="0" err="1" smtClean="0">
                  <a:solidFill>
                    <a:srgbClr val="00B050"/>
                  </a:solidFill>
                </a:rPr>
                <a:t>arborization</a:t>
              </a:r>
              <a:r>
                <a:rPr lang="en-US" sz="1600" dirty="0" smtClean="0">
                  <a:solidFill>
                    <a:srgbClr val="00B050"/>
                  </a:solidFill>
                </a:rPr>
                <a:t>.</a:t>
              </a:r>
              <a:endParaRPr lang="en-US" sz="1600" dirty="0">
                <a:solidFill>
                  <a:srgbClr val="00B050"/>
                </a:solidFill>
              </a:endParaRPr>
            </a:p>
          </p:txBody>
        </p:sp>
      </p:grpSp>
      <p:graphicFrame>
        <p:nvGraphicFramePr>
          <p:cNvPr id="16" name="Content Placeholder 6"/>
          <p:cNvGraphicFramePr>
            <a:graphicFrameLocks/>
          </p:cNvGraphicFramePr>
          <p:nvPr>
            <p:extLst>
              <p:ext uri="{D42A27DB-BD31-4B8C-83A1-F6EECF244321}">
                <p14:modId xmlns:p14="http://schemas.microsoft.com/office/powerpoint/2010/main" val="4239900418"/>
              </p:ext>
            </p:extLst>
          </p:nvPr>
        </p:nvGraphicFramePr>
        <p:xfrm>
          <a:off x="6945857" y="4876798"/>
          <a:ext cx="3180734" cy="1341120"/>
        </p:xfrm>
        <a:graphic>
          <a:graphicData uri="http://schemas.openxmlformats.org/drawingml/2006/table">
            <a:tbl>
              <a:tblPr firstRow="1" bandRow="1">
                <a:tableStyleId>{5DA37D80-6434-44D0-A028-1B22A696006F}</a:tableStyleId>
              </a:tblPr>
              <a:tblGrid>
                <a:gridCol w="2158308">
                  <a:extLst>
                    <a:ext uri="{9D8B030D-6E8A-4147-A177-3AD203B41FA5}">
                      <a16:colId xmlns:a16="http://schemas.microsoft.com/office/drawing/2014/main" val="20000"/>
                    </a:ext>
                  </a:extLst>
                </a:gridCol>
                <a:gridCol w="1022426">
                  <a:extLst>
                    <a:ext uri="{9D8B030D-6E8A-4147-A177-3AD203B41FA5}">
                      <a16:colId xmlns:a16="http://schemas.microsoft.com/office/drawing/2014/main" val="20001"/>
                    </a:ext>
                  </a:extLst>
                </a:gridCol>
              </a:tblGrid>
              <a:tr h="285657">
                <a:tc>
                  <a:txBody>
                    <a:bodyPr/>
                    <a:lstStyle/>
                    <a:p>
                      <a:pPr algn="ctr"/>
                      <a:r>
                        <a:rPr lang="en-US" sz="1600" b="0" dirty="0" smtClean="0">
                          <a:solidFill>
                            <a:schemeClr val="bg1"/>
                          </a:solidFill>
                        </a:rPr>
                        <a:t>Category</a:t>
                      </a:r>
                      <a:endParaRPr lang="en-US" sz="1600" b="0" dirty="0">
                        <a:solidFill>
                          <a:schemeClr val="bg1"/>
                        </a:solidFill>
                      </a:endParaRPr>
                    </a:p>
                  </a:txBody>
                  <a:tcPr>
                    <a:solidFill>
                      <a:schemeClr val="accent2">
                        <a:lumMod val="40000"/>
                        <a:lumOff val="60000"/>
                      </a:schemeClr>
                    </a:solidFill>
                  </a:tcPr>
                </a:tc>
                <a:tc>
                  <a:txBody>
                    <a:bodyPr/>
                    <a:lstStyle/>
                    <a:p>
                      <a:pPr algn="ctr"/>
                      <a:r>
                        <a:rPr lang="en-US" sz="1600" b="0" dirty="0" smtClean="0">
                          <a:solidFill>
                            <a:schemeClr val="bg1"/>
                          </a:solidFill>
                        </a:rPr>
                        <a:t>Interval</a:t>
                      </a:r>
                      <a:endParaRPr lang="en-US" sz="1600" b="0" dirty="0">
                        <a:solidFill>
                          <a:schemeClr val="bg1"/>
                        </a:solidFill>
                      </a:endParaRPr>
                    </a:p>
                  </a:txBody>
                  <a:tcPr>
                    <a:solidFill>
                      <a:schemeClr val="accent2">
                        <a:lumMod val="40000"/>
                        <a:lumOff val="60000"/>
                      </a:schemeClr>
                    </a:solidFill>
                  </a:tcPr>
                </a:tc>
                <a:extLst>
                  <a:ext uri="{0D108BD9-81ED-4DB2-BD59-A6C34878D82A}">
                    <a16:rowId xmlns:a16="http://schemas.microsoft.com/office/drawing/2014/main" val="10000"/>
                  </a:ext>
                </a:extLst>
              </a:tr>
              <a:tr h="334326">
                <a:tc>
                  <a:txBody>
                    <a:bodyPr/>
                    <a:lstStyle/>
                    <a:p>
                      <a:r>
                        <a:rPr lang="en-US" sz="1600" dirty="0" smtClean="0">
                          <a:solidFill>
                            <a:schemeClr val="accent2">
                              <a:lumMod val="75000"/>
                            </a:schemeClr>
                          </a:solidFill>
                        </a:rPr>
                        <a:t>Elderly – Young</a:t>
                      </a:r>
                      <a:r>
                        <a:rPr lang="en-US" sz="1600" baseline="0" dirty="0" smtClean="0">
                          <a:solidFill>
                            <a:schemeClr val="accent2">
                              <a:lumMod val="75000"/>
                            </a:schemeClr>
                          </a:solidFill>
                        </a:rPr>
                        <a:t> old</a:t>
                      </a:r>
                      <a:endParaRPr lang="en-US" sz="1600" dirty="0">
                        <a:solidFill>
                          <a:schemeClr val="accent2">
                            <a:lumMod val="75000"/>
                          </a:schemeClr>
                        </a:solidFill>
                      </a:endParaRPr>
                    </a:p>
                  </a:txBody>
                  <a:tcPr>
                    <a:solidFill>
                      <a:schemeClr val="bg1"/>
                    </a:solidFill>
                  </a:tcPr>
                </a:tc>
                <a:tc>
                  <a:txBody>
                    <a:bodyPr/>
                    <a:lstStyle/>
                    <a:p>
                      <a:r>
                        <a:rPr lang="en-US" sz="1600" dirty="0" smtClean="0">
                          <a:solidFill>
                            <a:schemeClr val="accent4">
                              <a:lumMod val="75000"/>
                            </a:schemeClr>
                          </a:solidFill>
                        </a:rPr>
                        <a:t>65 – 74 </a:t>
                      </a:r>
                      <a:endParaRPr lang="en-US" sz="1600" dirty="0">
                        <a:solidFill>
                          <a:schemeClr val="accent4">
                            <a:lumMod val="75000"/>
                          </a:schemeClr>
                        </a:solidFill>
                      </a:endParaRPr>
                    </a:p>
                  </a:txBody>
                  <a:tcPr>
                    <a:solidFill>
                      <a:schemeClr val="bg1"/>
                    </a:solidFill>
                  </a:tcPr>
                </a:tc>
                <a:extLst>
                  <a:ext uri="{0D108BD9-81ED-4DB2-BD59-A6C34878D82A}">
                    <a16:rowId xmlns:a16="http://schemas.microsoft.com/office/drawing/2014/main" val="10001"/>
                  </a:ext>
                </a:extLst>
              </a:tr>
              <a:tr h="334326">
                <a:tc>
                  <a:txBody>
                    <a:bodyPr/>
                    <a:lstStyle/>
                    <a:p>
                      <a:r>
                        <a:rPr lang="en-US" sz="1600" dirty="0" smtClean="0">
                          <a:solidFill>
                            <a:schemeClr val="accent2">
                              <a:lumMod val="75000"/>
                            </a:schemeClr>
                          </a:solidFill>
                        </a:rPr>
                        <a:t>Aged</a:t>
                      </a:r>
                      <a:r>
                        <a:rPr lang="en-US" sz="1600" baseline="0" dirty="0" smtClean="0">
                          <a:solidFill>
                            <a:schemeClr val="accent2">
                              <a:lumMod val="75000"/>
                            </a:schemeClr>
                          </a:solidFill>
                        </a:rPr>
                        <a:t> – The middle old</a:t>
                      </a:r>
                      <a:endParaRPr lang="en-US" sz="1600" dirty="0">
                        <a:solidFill>
                          <a:schemeClr val="accent2">
                            <a:lumMod val="75000"/>
                          </a:schemeClr>
                        </a:solidFill>
                      </a:endParaRPr>
                    </a:p>
                  </a:txBody>
                  <a:tcPr>
                    <a:solidFill>
                      <a:schemeClr val="bg1"/>
                    </a:solidFill>
                  </a:tcPr>
                </a:tc>
                <a:tc>
                  <a:txBody>
                    <a:bodyPr/>
                    <a:lstStyle/>
                    <a:p>
                      <a:r>
                        <a:rPr lang="en-US" sz="1600" dirty="0" smtClean="0">
                          <a:solidFill>
                            <a:schemeClr val="accent4">
                              <a:lumMod val="75000"/>
                            </a:schemeClr>
                          </a:solidFill>
                        </a:rPr>
                        <a:t>75 – 84</a:t>
                      </a:r>
                      <a:endParaRPr lang="en-US" sz="1600" dirty="0">
                        <a:solidFill>
                          <a:schemeClr val="accent4">
                            <a:lumMod val="75000"/>
                          </a:schemeClr>
                        </a:solidFill>
                      </a:endParaRPr>
                    </a:p>
                  </a:txBody>
                  <a:tcPr>
                    <a:solidFill>
                      <a:schemeClr val="bg1"/>
                    </a:solidFill>
                  </a:tcPr>
                </a:tc>
                <a:extLst>
                  <a:ext uri="{0D108BD9-81ED-4DB2-BD59-A6C34878D82A}">
                    <a16:rowId xmlns:a16="http://schemas.microsoft.com/office/drawing/2014/main" val="10002"/>
                  </a:ext>
                </a:extLst>
              </a:tr>
              <a:tr h="334326">
                <a:tc>
                  <a:txBody>
                    <a:bodyPr/>
                    <a:lstStyle/>
                    <a:p>
                      <a:r>
                        <a:rPr lang="en-US" sz="1600" dirty="0" smtClean="0">
                          <a:solidFill>
                            <a:schemeClr val="accent2">
                              <a:lumMod val="75000"/>
                            </a:schemeClr>
                          </a:solidFill>
                        </a:rPr>
                        <a:t>Very Old – Oldest</a:t>
                      </a:r>
                      <a:r>
                        <a:rPr lang="en-US" sz="1600" baseline="0" dirty="0" smtClean="0">
                          <a:solidFill>
                            <a:schemeClr val="accent2">
                              <a:lumMod val="75000"/>
                            </a:schemeClr>
                          </a:solidFill>
                        </a:rPr>
                        <a:t> old</a:t>
                      </a:r>
                      <a:endParaRPr lang="en-US" sz="1600" dirty="0">
                        <a:solidFill>
                          <a:schemeClr val="accent2">
                            <a:lumMod val="75000"/>
                          </a:schemeClr>
                        </a:solidFill>
                      </a:endParaRPr>
                    </a:p>
                  </a:txBody>
                  <a:tcPr>
                    <a:solidFill>
                      <a:schemeClr val="bg1"/>
                    </a:solidFill>
                  </a:tcPr>
                </a:tc>
                <a:tc>
                  <a:txBody>
                    <a:bodyPr/>
                    <a:lstStyle/>
                    <a:p>
                      <a:r>
                        <a:rPr lang="en-US" sz="1600" dirty="0" smtClean="0">
                          <a:solidFill>
                            <a:schemeClr val="accent4">
                              <a:lumMod val="75000"/>
                            </a:schemeClr>
                          </a:solidFill>
                        </a:rPr>
                        <a:t>85+</a:t>
                      </a:r>
                      <a:endParaRPr lang="en-US" sz="1600" dirty="0">
                        <a:solidFill>
                          <a:schemeClr val="accent4">
                            <a:lumMod val="75000"/>
                          </a:schemeClr>
                        </a:solidFill>
                      </a:endParaRPr>
                    </a:p>
                  </a:txBody>
                  <a:tcPr>
                    <a:solidFill>
                      <a:schemeClr val="bg1"/>
                    </a:solidFill>
                  </a:tcPr>
                </a:tc>
                <a:extLst>
                  <a:ext uri="{0D108BD9-81ED-4DB2-BD59-A6C34878D82A}">
                    <a16:rowId xmlns:a16="http://schemas.microsoft.com/office/drawing/2014/main" val="10003"/>
                  </a:ext>
                </a:extLst>
              </a:tr>
            </a:tbl>
          </a:graphicData>
        </a:graphic>
      </p:graphicFrame>
      <p:sp>
        <p:nvSpPr>
          <p:cNvPr id="17" name="TextBox 8"/>
          <p:cNvSpPr txBox="1"/>
          <p:nvPr/>
        </p:nvSpPr>
        <p:spPr>
          <a:xfrm rot="5400000">
            <a:off x="9771699" y="5216697"/>
            <a:ext cx="1356114" cy="646331"/>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sp>
        <p:nvSpPr>
          <p:cNvPr id="18" name="Freeform 17"/>
          <p:cNvSpPr/>
          <p:nvPr/>
        </p:nvSpPr>
        <p:spPr>
          <a:xfrm>
            <a:off x="8491866" y="2104390"/>
            <a:ext cx="355205" cy="385111"/>
          </a:xfrm>
          <a:custGeom>
            <a:avLst/>
            <a:gdLst>
              <a:gd name="connsiteX0" fmla="*/ 0 w 270030"/>
              <a:gd name="connsiteY0" fmla="*/ 64807 h 324036"/>
              <a:gd name="connsiteX1" fmla="*/ 135015 w 270030"/>
              <a:gd name="connsiteY1" fmla="*/ 64807 h 324036"/>
              <a:gd name="connsiteX2" fmla="*/ 135015 w 270030"/>
              <a:gd name="connsiteY2" fmla="*/ 0 h 324036"/>
              <a:gd name="connsiteX3" fmla="*/ 270030 w 270030"/>
              <a:gd name="connsiteY3" fmla="*/ 162018 h 324036"/>
              <a:gd name="connsiteX4" fmla="*/ 135015 w 270030"/>
              <a:gd name="connsiteY4" fmla="*/ 324036 h 324036"/>
              <a:gd name="connsiteX5" fmla="*/ 135015 w 270030"/>
              <a:gd name="connsiteY5" fmla="*/ 259229 h 324036"/>
              <a:gd name="connsiteX6" fmla="*/ 0 w 270030"/>
              <a:gd name="connsiteY6" fmla="*/ 259229 h 324036"/>
              <a:gd name="connsiteX7" fmla="*/ 0 w 270030"/>
              <a:gd name="connsiteY7" fmla="*/ 6480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030" h="324036">
                <a:moveTo>
                  <a:pt x="216024" y="0"/>
                </a:moveTo>
                <a:lnTo>
                  <a:pt x="216024" y="162018"/>
                </a:lnTo>
                <a:lnTo>
                  <a:pt x="270030" y="162018"/>
                </a:lnTo>
                <a:lnTo>
                  <a:pt x="135015" y="324036"/>
                </a:lnTo>
                <a:lnTo>
                  <a:pt x="0" y="162018"/>
                </a:lnTo>
                <a:lnTo>
                  <a:pt x="54006" y="162018"/>
                </a:lnTo>
                <a:lnTo>
                  <a:pt x="54006" y="0"/>
                </a:lnTo>
                <a:lnTo>
                  <a:pt x="216024" y="0"/>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64808" tIns="0" rIns="64806" bIns="81009" numCol="1" spcCol="1270" anchor="ctr" anchorCtr="0">
            <a:noAutofit/>
          </a:bodyPr>
          <a:lstStyle/>
          <a:p>
            <a:pPr lvl="0" defTabSz="889000">
              <a:lnSpc>
                <a:spcPct val="90000"/>
              </a:lnSpc>
              <a:spcBef>
                <a:spcPct val="0"/>
              </a:spcBef>
              <a:spcAft>
                <a:spcPct val="35000"/>
              </a:spcAft>
            </a:pPr>
            <a:endParaRPr lang="en-US" sz="1600" kern="1200"/>
          </a:p>
        </p:txBody>
      </p:sp>
    </p:spTree>
    <p:extLst>
      <p:ext uri="{BB962C8B-B14F-4D97-AF65-F5344CB8AC3E}">
        <p14:creationId xmlns:p14="http://schemas.microsoft.com/office/powerpoint/2010/main" val="400564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95675436"/>
              </p:ext>
            </p:extLst>
          </p:nvPr>
        </p:nvGraphicFramePr>
        <p:xfrm>
          <a:off x="580062" y="2174627"/>
          <a:ext cx="10801201" cy="3150095"/>
        </p:xfrm>
        <a:graphic>
          <a:graphicData uri="http://schemas.openxmlformats.org/drawingml/2006/table">
            <a:tbl>
              <a:tblPr firstRow="1" bandRow="1">
                <a:tableStyleId>{5DA37D80-6434-44D0-A028-1B22A696006F}</a:tableStyleId>
              </a:tblPr>
              <a:tblGrid>
                <a:gridCol w="3592171">
                  <a:extLst>
                    <a:ext uri="{9D8B030D-6E8A-4147-A177-3AD203B41FA5}">
                      <a16:colId xmlns:a16="http://schemas.microsoft.com/office/drawing/2014/main" val="20000"/>
                    </a:ext>
                  </a:extLst>
                </a:gridCol>
                <a:gridCol w="3604515">
                  <a:extLst>
                    <a:ext uri="{9D8B030D-6E8A-4147-A177-3AD203B41FA5}">
                      <a16:colId xmlns:a16="http://schemas.microsoft.com/office/drawing/2014/main" val="20001"/>
                    </a:ext>
                  </a:extLst>
                </a:gridCol>
                <a:gridCol w="3604515">
                  <a:extLst>
                    <a:ext uri="{9D8B030D-6E8A-4147-A177-3AD203B41FA5}">
                      <a16:colId xmlns:a16="http://schemas.microsoft.com/office/drawing/2014/main" val="20002"/>
                    </a:ext>
                  </a:extLst>
                </a:gridCol>
              </a:tblGrid>
              <a:tr h="541946">
                <a:tc>
                  <a:txBody>
                    <a:bodyPr/>
                    <a:lstStyle/>
                    <a:p>
                      <a:pPr algn="ctr"/>
                      <a:r>
                        <a:rPr lang="en-US" b="0" dirty="0">
                          <a:solidFill>
                            <a:schemeClr val="bg2">
                              <a:lumMod val="50000"/>
                            </a:schemeClr>
                          </a:solidFill>
                        </a:rPr>
                        <a:t>Domain </a:t>
                      </a:r>
                      <a:endParaRPr lang="en-US" b="0" dirty="0">
                        <a:solidFill>
                          <a:schemeClr val="bg2">
                            <a:lumMod val="50000"/>
                          </a:schemeClr>
                        </a:solidFill>
                        <a:latin typeface="+mn-lt"/>
                      </a:endParaRPr>
                    </a:p>
                  </a:txBody>
                  <a:tcPr>
                    <a:solidFill>
                      <a:schemeClr val="bg1"/>
                    </a:solidFill>
                  </a:tcPr>
                </a:tc>
                <a:tc>
                  <a:txBody>
                    <a:bodyPr/>
                    <a:lstStyle/>
                    <a:p>
                      <a:pPr algn="ctr"/>
                      <a:r>
                        <a:rPr lang="en-US" b="0" dirty="0">
                          <a:solidFill>
                            <a:schemeClr val="bg2">
                              <a:lumMod val="50000"/>
                            </a:schemeClr>
                          </a:solidFill>
                        </a:rPr>
                        <a:t>Instrument </a:t>
                      </a:r>
                      <a:endParaRPr lang="en-US" b="0" dirty="0">
                        <a:solidFill>
                          <a:schemeClr val="bg2">
                            <a:lumMod val="50000"/>
                          </a:schemeClr>
                        </a:solidFill>
                        <a:latin typeface="+mn-lt"/>
                      </a:endParaRPr>
                    </a:p>
                  </a:txBody>
                  <a:tcPr>
                    <a:solidFill>
                      <a:schemeClr val="bg1"/>
                    </a:solidFill>
                  </a:tcPr>
                </a:tc>
                <a:tc>
                  <a:txBody>
                    <a:bodyPr/>
                    <a:lstStyle/>
                    <a:p>
                      <a:pPr algn="ctr"/>
                      <a:r>
                        <a:rPr lang="en-US" b="0" dirty="0">
                          <a:solidFill>
                            <a:schemeClr val="bg2">
                              <a:lumMod val="50000"/>
                            </a:schemeClr>
                          </a:solidFill>
                        </a:rPr>
                        <a:t>Comment </a:t>
                      </a:r>
                      <a:endParaRPr lang="en-US" b="0" dirty="0">
                        <a:solidFill>
                          <a:schemeClr val="bg2">
                            <a:lumMod val="50000"/>
                          </a:schemeClr>
                        </a:solidFill>
                        <a:latin typeface="+mn-lt"/>
                      </a:endParaRPr>
                    </a:p>
                  </a:txBody>
                  <a:tcPr>
                    <a:solidFill>
                      <a:schemeClr val="bg1"/>
                    </a:solidFill>
                  </a:tcPr>
                </a:tc>
                <a:extLst>
                  <a:ext uri="{0D108BD9-81ED-4DB2-BD59-A6C34878D82A}">
                    <a16:rowId xmlns:a16="http://schemas.microsoft.com/office/drawing/2014/main" val="10000"/>
                  </a:ext>
                </a:extLst>
              </a:tr>
              <a:tr h="711335">
                <a:tc>
                  <a:txBody>
                    <a:bodyPr/>
                    <a:lstStyle/>
                    <a:p>
                      <a:pPr marL="0" algn="l" rtl="0" eaLnBrk="1" latinLnBrk="0" hangingPunct="1"/>
                      <a:r>
                        <a:rPr kumimoji="0" lang="en-US" sz="1600" kern="1200" dirty="0">
                          <a:solidFill>
                            <a:schemeClr val="bg2">
                              <a:lumMod val="75000"/>
                            </a:schemeClr>
                          </a:solidFill>
                          <a:latin typeface="+mn-lt"/>
                          <a:ea typeface="+mn-ea"/>
                          <a:cs typeface="+mn-cs"/>
                        </a:rPr>
                        <a:t>Dental health </a:t>
                      </a:r>
                    </a:p>
                  </a:txBody>
                  <a:tcPr>
                    <a:solidFill>
                      <a:schemeClr val="bg1"/>
                    </a:solidFill>
                  </a:tcPr>
                </a:tc>
                <a:tc>
                  <a:txBody>
                    <a:bodyPr/>
                    <a:lstStyle/>
                    <a:p>
                      <a:pPr algn="l"/>
                      <a:r>
                        <a:rPr lang="en-US" dirty="0"/>
                        <a:t>DENTAL</a:t>
                      </a:r>
                      <a:r>
                        <a:rPr lang="en-US" baseline="30000" dirty="0"/>
                        <a:t>C</a:t>
                      </a:r>
                      <a:endParaRPr lang="en-US" b="0" dirty="0">
                        <a:solidFill>
                          <a:schemeClr val="tx1"/>
                        </a:solidFill>
                        <a:latin typeface="+mn-lt"/>
                      </a:endParaRPr>
                    </a:p>
                  </a:txBody>
                  <a:tcPr>
                    <a:solidFill>
                      <a:schemeClr val="bg1"/>
                    </a:solidFill>
                  </a:tcPr>
                </a:tc>
                <a:tc>
                  <a:txBody>
                    <a:bodyPr/>
                    <a:lstStyle/>
                    <a:p>
                      <a:pPr algn="ctr"/>
                      <a:r>
                        <a:rPr lang="en-US" dirty="0"/>
                        <a:t>-</a:t>
                      </a:r>
                      <a:endParaRPr lang="en-US" b="0" dirty="0">
                        <a:solidFill>
                          <a:schemeClr val="tx1"/>
                        </a:solidFill>
                        <a:latin typeface="+mn-lt"/>
                      </a:endParaRPr>
                    </a:p>
                  </a:txBody>
                  <a:tcPr>
                    <a:solidFill>
                      <a:schemeClr val="bg1"/>
                    </a:solidFill>
                  </a:tcPr>
                </a:tc>
                <a:extLst>
                  <a:ext uri="{0D108BD9-81ED-4DB2-BD59-A6C34878D82A}">
                    <a16:rowId xmlns:a16="http://schemas.microsoft.com/office/drawing/2014/main" val="10001"/>
                  </a:ext>
                </a:extLst>
              </a:tr>
              <a:tr h="948407">
                <a:tc>
                  <a:txBody>
                    <a:bodyPr/>
                    <a:lstStyle/>
                    <a:p>
                      <a:pPr marL="0" algn="l" rtl="0" eaLnBrk="1" latinLnBrk="0" hangingPunct="1"/>
                      <a:r>
                        <a:rPr kumimoji="0" lang="en-US" sz="1600" kern="1200" dirty="0">
                          <a:solidFill>
                            <a:schemeClr val="bg2">
                              <a:lumMod val="75000"/>
                            </a:schemeClr>
                          </a:solidFill>
                          <a:latin typeface="+mn-lt"/>
                          <a:ea typeface="+mn-ea"/>
                          <a:cs typeface="+mn-cs"/>
                        </a:rPr>
                        <a:t>Nutritional status </a:t>
                      </a:r>
                    </a:p>
                  </a:txBody>
                  <a:tcPr>
                    <a:solidFill>
                      <a:schemeClr val="bg1"/>
                    </a:solidFill>
                  </a:tcPr>
                </a:tc>
                <a:tc>
                  <a:txBody>
                    <a:bodyPr/>
                    <a:lstStyle/>
                    <a:p>
                      <a:pPr algn="l"/>
                      <a:r>
                        <a:rPr lang="en-US" dirty="0"/>
                        <a:t>Weight loss of </a:t>
                      </a:r>
                      <a:r>
                        <a:rPr lang="en-US" dirty="0">
                          <a:solidFill>
                            <a:schemeClr val="accent4">
                              <a:lumMod val="75000"/>
                            </a:schemeClr>
                          </a:solidFill>
                        </a:rPr>
                        <a:t>&gt;4.5 </a:t>
                      </a:r>
                      <a:r>
                        <a:rPr lang="en-US" dirty="0"/>
                        <a:t>kg (</a:t>
                      </a:r>
                      <a:r>
                        <a:rPr lang="en-US" dirty="0">
                          <a:solidFill>
                            <a:schemeClr val="accent4">
                              <a:lumMod val="75000"/>
                            </a:schemeClr>
                          </a:solidFill>
                        </a:rPr>
                        <a:t>&gt;10 </a:t>
                      </a:r>
                      <a:r>
                        <a:rPr lang="en-US" dirty="0" err="1"/>
                        <a:t>lb</a:t>
                      </a:r>
                      <a:r>
                        <a:rPr lang="en-US" dirty="0"/>
                        <a:t>) in </a:t>
                      </a:r>
                      <a:r>
                        <a:rPr lang="en-US" dirty="0">
                          <a:solidFill>
                            <a:schemeClr val="accent4">
                              <a:lumMod val="75000"/>
                            </a:schemeClr>
                          </a:solidFill>
                        </a:rPr>
                        <a:t>6</a:t>
                      </a:r>
                      <a:r>
                        <a:rPr lang="en-US" dirty="0"/>
                        <a:t> months or weight </a:t>
                      </a:r>
                      <a:endParaRPr lang="en-US" b="0" dirty="0">
                        <a:solidFill>
                          <a:schemeClr val="tx1"/>
                        </a:solidFill>
                        <a:latin typeface="+mn-lt"/>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spc="-5" dirty="0"/>
                        <a:t>-</a:t>
                      </a:r>
                      <a:endParaRPr lang="en-US" sz="1800" dirty="0"/>
                    </a:p>
                    <a:p>
                      <a:pPr algn="ctr"/>
                      <a:endParaRPr lang="en-US" b="0" dirty="0">
                        <a:solidFill>
                          <a:schemeClr val="tx1"/>
                        </a:solidFill>
                        <a:latin typeface="+mn-lt"/>
                      </a:endParaRPr>
                    </a:p>
                  </a:txBody>
                  <a:tcPr>
                    <a:solidFill>
                      <a:schemeClr val="bg1"/>
                    </a:solidFill>
                  </a:tcPr>
                </a:tc>
                <a:extLst>
                  <a:ext uri="{0D108BD9-81ED-4DB2-BD59-A6C34878D82A}">
                    <a16:rowId xmlns:a16="http://schemas.microsoft.com/office/drawing/2014/main" val="10002"/>
                  </a:ext>
                </a:extLst>
              </a:tr>
              <a:tr h="9484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bg2">
                              <a:lumMod val="75000"/>
                            </a:schemeClr>
                          </a:solidFill>
                          <a:latin typeface="+mn-lt"/>
                          <a:ea typeface="+mn-ea"/>
                          <a:cs typeface="+mn-cs"/>
                        </a:rPr>
                        <a:t>Gait and balance </a:t>
                      </a:r>
                    </a:p>
                    <a:p>
                      <a:pPr marL="0" algn="l" rtl="0" eaLnBrk="1" latinLnBrk="0" hangingPunct="1"/>
                      <a:endParaRPr kumimoji="0" lang="en-US" sz="1600" kern="1200" dirty="0">
                        <a:solidFill>
                          <a:schemeClr val="bg2">
                            <a:lumMod val="75000"/>
                          </a:schemeClr>
                        </a:solidFill>
                        <a:latin typeface="+mn-lt"/>
                        <a:ea typeface="+mn-ea"/>
                        <a:cs typeface="+mn-cs"/>
                      </a:endParaRPr>
                    </a:p>
                  </a:txBody>
                  <a:tcPr>
                    <a:solidFill>
                      <a:schemeClr val="bg1"/>
                    </a:solidFill>
                  </a:tcPr>
                </a:tc>
                <a:tc>
                  <a:txBody>
                    <a:bodyPr/>
                    <a:lstStyle/>
                    <a:p>
                      <a:pPr algn="l"/>
                      <a:r>
                        <a:rPr lang="en-US" dirty="0"/>
                        <a:t>"Timed Get Up and Go" test</a:t>
                      </a:r>
                      <a:endParaRPr lang="en-US" b="0" dirty="0">
                        <a:solidFill>
                          <a:schemeClr val="tx1"/>
                        </a:solidFill>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Requires no special equipment</a:t>
                      </a:r>
                    </a:p>
                    <a:p>
                      <a:pPr algn="l"/>
                      <a:endParaRPr lang="en-US" b="0" dirty="0">
                        <a:solidFill>
                          <a:schemeClr val="tx1"/>
                        </a:solidFill>
                        <a:latin typeface="+mn-lt"/>
                      </a:endParaRPr>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9792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31</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877692"/>
            <a:ext cx="1965375" cy="2453995"/>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Females Members:</a:t>
            </a:r>
          </a:p>
          <a:p>
            <a:pPr fontAlgn="t">
              <a:lnSpc>
                <a:spcPct val="150000"/>
              </a:lnSpc>
              <a:spcBef>
                <a:spcPct val="20000"/>
              </a:spcBef>
            </a:pPr>
            <a:r>
              <a:rPr lang="en-US" sz="1800" dirty="0" err="1">
                <a:solidFill>
                  <a:srgbClr val="DDE9EC">
                    <a:lumMod val="75000"/>
                  </a:srgbClr>
                </a:solidFill>
              </a:rPr>
              <a:t>Reema</a:t>
            </a:r>
            <a:r>
              <a:rPr lang="en-US" sz="1800" dirty="0">
                <a:solidFill>
                  <a:srgbClr val="DDE9EC">
                    <a:lumMod val="75000"/>
                  </a:srgbClr>
                </a:solidFill>
              </a:rPr>
              <a:t> </a:t>
            </a:r>
            <a:r>
              <a:rPr lang="en-US" sz="1800" dirty="0" err="1">
                <a:solidFill>
                  <a:srgbClr val="DDE9EC">
                    <a:lumMod val="75000"/>
                  </a:srgbClr>
                </a:solidFill>
              </a:rPr>
              <a:t>Alshayea</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Ghada</a:t>
            </a:r>
            <a:r>
              <a:rPr lang="en-US" sz="1800" dirty="0">
                <a:solidFill>
                  <a:srgbClr val="DDE9EC">
                    <a:lumMod val="75000"/>
                  </a:srgbClr>
                </a:solidFill>
              </a:rPr>
              <a:t> </a:t>
            </a:r>
            <a:r>
              <a:rPr lang="en-US" sz="1800" dirty="0" err="1" smtClean="0">
                <a:solidFill>
                  <a:srgbClr val="DDE9EC">
                    <a:lumMod val="75000"/>
                  </a:srgbClr>
                </a:solidFill>
              </a:rPr>
              <a:t>Alhadlaq</a:t>
            </a:r>
            <a:endParaRPr lang="en-US" sz="1800" dirty="0" smtClean="0">
              <a:solidFill>
                <a:srgbClr val="DDE9EC">
                  <a:lumMod val="75000"/>
                </a:srgbClr>
              </a:solidFill>
            </a:endParaRPr>
          </a:p>
          <a:p>
            <a:pPr fontAlgn="t">
              <a:lnSpc>
                <a:spcPct val="150000"/>
              </a:lnSpc>
              <a:spcBef>
                <a:spcPct val="20000"/>
              </a:spcBef>
            </a:pPr>
            <a:r>
              <a:rPr lang="en-US" sz="1800" dirty="0" smtClean="0">
                <a:solidFill>
                  <a:srgbClr val="DDE9EC">
                    <a:lumMod val="75000"/>
                  </a:srgbClr>
                </a:solidFill>
              </a:rPr>
              <a:t>Rania </a:t>
            </a:r>
            <a:r>
              <a:rPr lang="en-US" sz="1800" dirty="0" err="1" smtClean="0">
                <a:solidFill>
                  <a:srgbClr val="DDE9EC">
                    <a:lumMod val="75000"/>
                  </a:srgbClr>
                </a:solidFill>
              </a:rPr>
              <a:t>Alessa</a:t>
            </a:r>
            <a:r>
              <a:rPr lang="en-US" sz="1800" dirty="0" smtClean="0">
                <a:solidFill>
                  <a:srgbClr val="DDE9EC">
                    <a:lumMod val="75000"/>
                  </a:srgbClr>
                </a:solidFill>
              </a:rPr>
              <a:t> </a:t>
            </a:r>
            <a:endParaRPr lang="en-US" sz="1800" dirty="0">
              <a:solidFill>
                <a:srgbClr val="DDE9EC">
                  <a:lumMod val="75000"/>
                </a:srgbClr>
              </a:solidFill>
            </a:endParaRPr>
          </a:p>
          <a:p>
            <a:pPr fontAlgn="t">
              <a:lnSpc>
                <a:spcPct val="150000"/>
              </a:lnSpc>
              <a:spcBef>
                <a:spcPct val="20000"/>
              </a:spcBef>
            </a:pPr>
            <a:endParaRPr lang="en-US" dirty="0"/>
          </a:p>
        </p:txBody>
      </p:sp>
      <p:sp>
        <p:nvSpPr>
          <p:cNvPr id="15" name="Rectangle 14"/>
          <p:cNvSpPr/>
          <p:nvPr/>
        </p:nvSpPr>
        <p:spPr>
          <a:xfrm>
            <a:off x="3214093" y="2877692"/>
            <a:ext cx="2031074" cy="1875375"/>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Mohammed </a:t>
            </a:r>
            <a:r>
              <a:rPr lang="en-US" sz="1800" dirty="0" err="1">
                <a:solidFill>
                  <a:srgbClr val="DDE9EC">
                    <a:lumMod val="75000"/>
                  </a:srgbClr>
                </a:solidFill>
              </a:rPr>
              <a:t>nasr</a:t>
            </a:r>
            <a:r>
              <a:rPr lang="en-US" sz="1800" dirty="0">
                <a:solidFill>
                  <a:srgbClr val="DDE9EC">
                    <a:lumMod val="75000"/>
                  </a:srgbClr>
                </a:solidFill>
              </a:rPr>
              <a:t> 	</a:t>
            </a:r>
          </a:p>
          <a:p>
            <a:pPr fontAlgn="t">
              <a:lnSpc>
                <a:spcPct val="150000"/>
              </a:lnSpc>
              <a:spcBef>
                <a:spcPct val="20000"/>
              </a:spcBef>
            </a:pPr>
            <a:endParaRPr lang="en-US" sz="1800" dirty="0">
              <a:solidFill>
                <a:srgbClr val="DDE9EC">
                  <a:lumMod val="75000"/>
                </a:srgbClr>
              </a:solidFill>
            </a:endParaRPr>
          </a:p>
        </p:txBody>
      </p:sp>
      <p:sp>
        <p:nvSpPr>
          <p:cNvPr id="1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ar-SA"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ar-SA" sz="1800" dirty="0" smtClean="0">
                <a:solidFill>
                  <a:srgbClr val="DDE9EC">
                    <a:lumMod val="75000"/>
                  </a:srgbClr>
                </a:solidFill>
              </a:rPr>
              <a:t> </a:t>
            </a:r>
            <a:r>
              <a:rPr lang="en-US" sz="1800" dirty="0" smtClean="0">
                <a:solidFill>
                  <a:srgbClr val="DDE9EC">
                    <a:lumMod val="75000"/>
                  </a:srgbClr>
                </a:solidFill>
              </a:rPr>
              <a:t>Laila Mathkour</a:t>
            </a:r>
          </a:p>
          <a:p>
            <a:pPr marL="0" indent="0">
              <a:buFont typeface="Arial" panose="020B0604020202020204" pitchFamily="34" charset="0"/>
              <a:buNone/>
            </a:pPr>
            <a:r>
              <a:rPr lang="ar-SA" sz="1800" dirty="0" smtClean="0">
                <a:solidFill>
                  <a:srgbClr val="DDE9EC">
                    <a:lumMod val="75000"/>
                  </a:srgbClr>
                </a:solidFill>
              </a:rPr>
              <a:t> </a:t>
            </a:r>
            <a:r>
              <a:rPr lang="en-US" sz="1800" dirty="0" smtClean="0">
                <a:solidFill>
                  <a:srgbClr val="DDE9EC">
                    <a:lumMod val="75000"/>
                  </a:srgbClr>
                </a:solidFill>
              </a:rPr>
              <a:t>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9" name="Rectangle 18"/>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20" name="Picture 19">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1" name="Picture 20">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2" name="Picture 21">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3" name="Picture 22">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4" name="Picture 23"/>
          <p:cNvPicPr>
            <a:picLocks noChangeAspect="1"/>
          </p:cNvPicPr>
          <p:nvPr/>
        </p:nvPicPr>
        <p:blipFill>
          <a:blip r:embed="rId11"/>
          <a:stretch>
            <a:fillRect/>
          </a:stretch>
        </p:blipFill>
        <p:spPr>
          <a:xfrm>
            <a:off x="8436012" y="5763735"/>
            <a:ext cx="1158340" cy="646232"/>
          </a:xfrm>
          <a:prstGeom prst="rect">
            <a:avLst/>
          </a:prstGeom>
        </p:spPr>
      </p:pic>
      <p:pic>
        <p:nvPicPr>
          <p:cNvPr id="25" name="Picture 24">
            <a:hlinkClick r:id="rId12"/>
          </p:cNvPr>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6"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Tree>
    <p:extLst>
      <p:ext uri="{BB962C8B-B14F-4D97-AF65-F5344CB8AC3E}">
        <p14:creationId xmlns:p14="http://schemas.microsoft.com/office/powerpoint/2010/main" val="2497029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Aging terms</a:t>
            </a:r>
            <a:endParaRPr lang="en-US" sz="3200" dirty="0"/>
          </a:p>
        </p:txBody>
      </p:sp>
      <p:sp>
        <p:nvSpPr>
          <p:cNvPr id="3" name="Slide Number Placeholder 2"/>
          <p:cNvSpPr>
            <a:spLocks noGrp="1"/>
          </p:cNvSpPr>
          <p:nvPr>
            <p:ph type="sldNum" sz="quarter" idx="12"/>
          </p:nvPr>
        </p:nvSpPr>
        <p:spPr>
          <a:xfrm>
            <a:off x="816669" y="6356350"/>
            <a:ext cx="8158063" cy="385018"/>
          </a:xfrm>
        </p:spPr>
        <p:txBody>
          <a:bodyPr/>
          <a:lstStyle/>
          <a:p>
            <a:fld id="{4929A69E-7D8F-4515-9605-0315ABD4F316}" type="slidenum">
              <a:rPr lang="en-US" smtClean="0"/>
              <a:pPr/>
              <a:t>4</a:t>
            </a:fld>
            <a:endParaRPr lang="en-US" dirty="0"/>
          </a:p>
          <a:p>
            <a:r>
              <a:rPr lang="en-US" dirty="0"/>
              <a:t>  </a:t>
            </a:r>
          </a:p>
        </p:txBody>
      </p:sp>
      <p:sp>
        <p:nvSpPr>
          <p:cNvPr id="8" name="Content Placeholder 7"/>
          <p:cNvSpPr>
            <a:spLocks noGrp="1"/>
          </p:cNvSpPr>
          <p:nvPr>
            <p:ph sz="quarter" idx="1"/>
          </p:nvPr>
        </p:nvSpPr>
        <p:spPr>
          <a:xfrm>
            <a:off x="609460" y="1268760"/>
            <a:ext cx="10969943" cy="4937760"/>
          </a:xfrm>
        </p:spPr>
        <p:txBody>
          <a:bodyPr>
            <a:normAutofit/>
          </a:bodyPr>
          <a:lstStyle/>
          <a:p>
            <a:pPr>
              <a:lnSpc>
                <a:spcPct val="150000"/>
              </a:lnSpc>
              <a:spcBef>
                <a:spcPct val="0"/>
              </a:spcBef>
            </a:pPr>
            <a:r>
              <a:rPr lang="en-US" altLang="en-US" sz="1800" dirty="0" smtClean="0">
                <a:solidFill>
                  <a:schemeClr val="bg2">
                    <a:lumMod val="50000"/>
                  </a:schemeClr>
                </a:solidFill>
                <a:ea typeface="MS PGothic" charset="-128"/>
              </a:rPr>
              <a:t>Universal aging:  </a:t>
            </a:r>
            <a:r>
              <a:rPr lang="en-US" altLang="en-US" sz="1800" dirty="0" smtClean="0">
                <a:ea typeface="MS PGothic" charset="-128"/>
              </a:rPr>
              <a:t>age changes that everyone shares </a:t>
            </a:r>
            <a:r>
              <a:rPr lang="en-US" sz="1800" dirty="0" smtClean="0">
                <a:solidFill>
                  <a:schemeClr val="tx1">
                    <a:lumMod val="50000"/>
                    <a:lumOff val="50000"/>
                  </a:schemeClr>
                </a:solidFill>
              </a:rPr>
              <a:t>(ex: Grey hair and wrinkles)</a:t>
            </a:r>
            <a:endParaRPr lang="en-US" altLang="en-US" sz="1800" dirty="0" smtClean="0">
              <a:solidFill>
                <a:schemeClr val="tx1">
                  <a:lumMod val="50000"/>
                  <a:lumOff val="50000"/>
                </a:schemeClr>
              </a:solidFill>
              <a:ea typeface="MS PGothic" charset="-128"/>
            </a:endParaRPr>
          </a:p>
          <a:p>
            <a:pPr marL="0" indent="0">
              <a:lnSpc>
                <a:spcPct val="150000"/>
              </a:lnSpc>
              <a:spcBef>
                <a:spcPct val="0"/>
              </a:spcBef>
              <a:buNone/>
            </a:pPr>
            <a:endParaRPr lang="en-US" altLang="en-US" sz="1800" dirty="0" smtClean="0">
              <a:ea typeface="MS PGothic" charset="-128"/>
            </a:endParaRPr>
          </a:p>
          <a:p>
            <a:pPr>
              <a:lnSpc>
                <a:spcPct val="150000"/>
              </a:lnSpc>
              <a:spcBef>
                <a:spcPct val="0"/>
              </a:spcBef>
            </a:pPr>
            <a:r>
              <a:rPr lang="en-US" altLang="en-US" sz="1800" dirty="0" smtClean="0">
                <a:solidFill>
                  <a:schemeClr val="bg2">
                    <a:lumMod val="50000"/>
                  </a:schemeClr>
                </a:solidFill>
                <a:ea typeface="MS PGothic" charset="-128"/>
              </a:rPr>
              <a:t>Probabilistic aging:  </a:t>
            </a:r>
            <a:r>
              <a:rPr lang="en-US" altLang="en-US" sz="1800" dirty="0" smtClean="0">
                <a:ea typeface="MS PGothic" charset="-128"/>
              </a:rPr>
              <a:t>age changes that may happen to some </a:t>
            </a:r>
            <a:r>
              <a:rPr lang="en-US" altLang="en-US" sz="1800" dirty="0" smtClean="0">
                <a:solidFill>
                  <a:schemeClr val="tx1">
                    <a:lumMod val="50000"/>
                    <a:lumOff val="50000"/>
                  </a:schemeClr>
                </a:solidFill>
                <a:ea typeface="MS PGothic" charset="-128"/>
              </a:rPr>
              <a:t>(ex: Type two diabetes). </a:t>
            </a:r>
          </a:p>
          <a:p>
            <a:pPr marL="0" indent="0">
              <a:lnSpc>
                <a:spcPct val="150000"/>
              </a:lnSpc>
              <a:spcBef>
                <a:spcPct val="0"/>
              </a:spcBef>
              <a:buNone/>
            </a:pPr>
            <a:r>
              <a:rPr lang="en-US" sz="1800" dirty="0">
                <a:solidFill>
                  <a:srgbClr val="00B050"/>
                </a:solidFill>
              </a:rPr>
              <a:t>Probabilistic from “</a:t>
            </a:r>
            <a:r>
              <a:rPr lang="en-US" sz="1800" dirty="0" smtClean="0">
                <a:solidFill>
                  <a:srgbClr val="00B050"/>
                </a:solidFill>
              </a:rPr>
              <a:t>probability”</a:t>
            </a:r>
            <a:endParaRPr lang="en-US" altLang="en-US" sz="1800" dirty="0" smtClean="0">
              <a:solidFill>
                <a:schemeClr val="tx1">
                  <a:lumMod val="50000"/>
                  <a:lumOff val="50000"/>
                </a:schemeClr>
              </a:solidFill>
              <a:ea typeface="MS PGothic" charset="-128"/>
            </a:endParaRPr>
          </a:p>
          <a:p>
            <a:pPr>
              <a:lnSpc>
                <a:spcPct val="150000"/>
              </a:lnSpc>
              <a:spcBef>
                <a:spcPct val="0"/>
              </a:spcBef>
            </a:pPr>
            <a:endParaRPr lang="en-US" altLang="en-US" sz="1800" dirty="0" smtClean="0">
              <a:ea typeface="MS PGothic" charset="-128"/>
            </a:endParaRPr>
          </a:p>
          <a:p>
            <a:pPr>
              <a:lnSpc>
                <a:spcPct val="150000"/>
              </a:lnSpc>
              <a:spcBef>
                <a:spcPct val="0"/>
              </a:spcBef>
            </a:pPr>
            <a:r>
              <a:rPr lang="en-US" altLang="en-US" sz="1800" dirty="0" smtClean="0">
                <a:solidFill>
                  <a:schemeClr val="bg2">
                    <a:lumMod val="50000"/>
                  </a:schemeClr>
                </a:solidFill>
                <a:ea typeface="MS PGothic" charset="-128"/>
              </a:rPr>
              <a:t>Chronological aging: </a:t>
            </a:r>
            <a:r>
              <a:rPr lang="en-US" altLang="en-US" sz="1800" dirty="0" smtClean="0">
                <a:ea typeface="MS PGothic" charset="-128"/>
              </a:rPr>
              <a:t>degrees of aging </a:t>
            </a:r>
            <a:r>
              <a:rPr lang="en-US" sz="1800" dirty="0" smtClean="0">
                <a:solidFill>
                  <a:schemeClr val="tx1">
                    <a:lumMod val="50000"/>
                    <a:lumOff val="50000"/>
                  </a:schemeClr>
                </a:solidFill>
              </a:rPr>
              <a:t>(ex: 50 decades different from 80).</a:t>
            </a:r>
            <a:endParaRPr lang="en-US" altLang="en-US" sz="1800" dirty="0" smtClean="0">
              <a:ea typeface="MS PGothic" charset="-128"/>
            </a:endParaRPr>
          </a:p>
          <a:p>
            <a:pPr>
              <a:lnSpc>
                <a:spcPct val="150000"/>
              </a:lnSpc>
              <a:spcBef>
                <a:spcPct val="0"/>
              </a:spcBef>
            </a:pPr>
            <a:endParaRPr lang="en-US" altLang="en-US" sz="1800" dirty="0" smtClean="0">
              <a:ea typeface="MS PGothic" charset="-128"/>
            </a:endParaRPr>
          </a:p>
          <a:p>
            <a:pPr>
              <a:lnSpc>
                <a:spcPct val="150000"/>
              </a:lnSpc>
              <a:spcBef>
                <a:spcPct val="0"/>
              </a:spcBef>
            </a:pPr>
            <a:r>
              <a:rPr lang="en-US" altLang="en-US" sz="1800" dirty="0" smtClean="0">
                <a:solidFill>
                  <a:schemeClr val="bg2">
                    <a:lumMod val="50000"/>
                  </a:schemeClr>
                </a:solidFill>
                <a:ea typeface="MS PGothic" charset="-128"/>
              </a:rPr>
              <a:t>Social aging:  </a:t>
            </a:r>
            <a:r>
              <a:rPr lang="en-US" altLang="en-US" sz="1800" dirty="0" smtClean="0">
                <a:ea typeface="MS PGothic" charset="-128"/>
              </a:rPr>
              <a:t>society's expectations of a person’s behavior as he/she grows older.</a:t>
            </a:r>
          </a:p>
          <a:p>
            <a:pPr>
              <a:lnSpc>
                <a:spcPct val="150000"/>
              </a:lnSpc>
              <a:spcBef>
                <a:spcPct val="0"/>
              </a:spcBef>
            </a:pPr>
            <a:endParaRPr lang="en-US" altLang="en-US" sz="1800" dirty="0" smtClean="0">
              <a:ea typeface="MS PGothic" charset="-128"/>
            </a:endParaRPr>
          </a:p>
          <a:p>
            <a:pPr>
              <a:lnSpc>
                <a:spcPct val="150000"/>
              </a:lnSpc>
              <a:spcBef>
                <a:spcPct val="0"/>
              </a:spcBef>
            </a:pPr>
            <a:r>
              <a:rPr lang="en-US" altLang="en-US" sz="1800" dirty="0" smtClean="0">
                <a:solidFill>
                  <a:schemeClr val="bg2">
                    <a:lumMod val="50000"/>
                  </a:schemeClr>
                </a:solidFill>
                <a:ea typeface="MS PGothic" charset="-128"/>
              </a:rPr>
              <a:t>Biological aging:  </a:t>
            </a:r>
            <a:r>
              <a:rPr lang="en-US" altLang="en-US" sz="1800" dirty="0" smtClean="0">
                <a:ea typeface="MS PGothic" charset="-128"/>
              </a:rPr>
              <a:t>a person’s physical state as he/she ages.</a:t>
            </a:r>
            <a:endParaRPr lang="ar-SA" altLang="en-US" sz="1800" dirty="0" smtClean="0">
              <a:ea typeface="MS PGothic" charset="-128"/>
            </a:endParaRPr>
          </a:p>
          <a:p>
            <a:pPr>
              <a:lnSpc>
                <a:spcPct val="150000"/>
              </a:lnSpc>
            </a:pPr>
            <a:endParaRPr lang="en-US" sz="1800" dirty="0"/>
          </a:p>
        </p:txBody>
      </p:sp>
    </p:spTree>
    <p:extLst>
      <p:ext uri="{BB962C8B-B14F-4D97-AF65-F5344CB8AC3E}">
        <p14:creationId xmlns:p14="http://schemas.microsoft.com/office/powerpoint/2010/main" val="22288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Aging theories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55840775"/>
              </p:ext>
            </p:extLst>
          </p:nvPr>
        </p:nvGraphicFramePr>
        <p:xfrm>
          <a:off x="606422" y="1222947"/>
          <a:ext cx="10969944" cy="5074920"/>
        </p:xfrm>
        <a:graphic>
          <a:graphicData uri="http://schemas.openxmlformats.org/drawingml/2006/table">
            <a:tbl>
              <a:tblPr firstRow="1" bandRow="1">
                <a:tableStyleId>{5DA37D80-6434-44D0-A028-1B22A696006F}</a:tableStyleId>
              </a:tblPr>
              <a:tblGrid>
                <a:gridCol w="5484972">
                  <a:extLst>
                    <a:ext uri="{9D8B030D-6E8A-4147-A177-3AD203B41FA5}">
                      <a16:colId xmlns:a16="http://schemas.microsoft.com/office/drawing/2014/main" val="20000"/>
                    </a:ext>
                  </a:extLst>
                </a:gridCol>
                <a:gridCol w="5484972">
                  <a:extLst>
                    <a:ext uri="{9D8B030D-6E8A-4147-A177-3AD203B41FA5}">
                      <a16:colId xmlns:a16="http://schemas.microsoft.com/office/drawing/2014/main" val="20001"/>
                    </a:ext>
                  </a:extLst>
                </a:gridCol>
              </a:tblGrid>
              <a:tr h="365760">
                <a:tc gridSpan="2">
                  <a:txBody>
                    <a:bodyPr/>
                    <a:lstStyle/>
                    <a:p>
                      <a:pPr algn="ctr">
                        <a:lnSpc>
                          <a:spcPct val="150000"/>
                        </a:lnSpc>
                      </a:pPr>
                      <a:r>
                        <a:rPr lang="en-US" sz="1800" b="0" dirty="0" smtClean="0">
                          <a:solidFill>
                            <a:schemeClr val="bg1"/>
                          </a:solidFill>
                        </a:rPr>
                        <a:t>Aging theories</a:t>
                      </a:r>
                      <a:endParaRPr lang="en-US" b="0" dirty="0">
                        <a:solidFill>
                          <a:schemeClr val="bg1"/>
                        </a:solidFill>
                        <a:latin typeface="+mn-lt"/>
                      </a:endParaRPr>
                    </a:p>
                  </a:txBody>
                  <a:tcPr>
                    <a:solidFill>
                      <a:schemeClr val="accent2">
                        <a:lumMod val="40000"/>
                        <a:lumOff val="60000"/>
                      </a:schemeClr>
                    </a:solidFill>
                  </a:tcPr>
                </a:tc>
                <a:tc hMerge="1">
                  <a:txBody>
                    <a:bodyPr/>
                    <a:lstStyle/>
                    <a:p>
                      <a:endParaRPr lang="en-US" dirty="0">
                        <a:solidFill>
                          <a:schemeClr val="tx1">
                            <a:lumMod val="50000"/>
                            <a:lumOff val="50000"/>
                          </a:schemeClr>
                        </a:solidFill>
                        <a:latin typeface="+mn-lt"/>
                      </a:endParaRPr>
                    </a:p>
                  </a:txBody>
                  <a:tcPr>
                    <a:solidFill>
                      <a:schemeClr val="bg1"/>
                    </a:solidFill>
                  </a:tcPr>
                </a:tc>
                <a:extLst>
                  <a:ext uri="{0D108BD9-81ED-4DB2-BD59-A6C34878D82A}">
                    <a16:rowId xmlns:a16="http://schemas.microsoft.com/office/drawing/2014/main" val="703261400"/>
                  </a:ext>
                </a:extLst>
              </a:tr>
              <a:tr h="365760">
                <a:tc>
                  <a:txBody>
                    <a:bodyPr/>
                    <a:lstStyle/>
                    <a:p>
                      <a:pPr algn="ctr">
                        <a:lnSpc>
                          <a:spcPct val="150000"/>
                        </a:lnSpc>
                      </a:pPr>
                      <a:r>
                        <a:rPr lang="en-US" sz="1600" dirty="0">
                          <a:solidFill>
                            <a:schemeClr val="accent2">
                              <a:lumMod val="75000"/>
                            </a:schemeClr>
                          </a:solidFill>
                        </a:rPr>
                        <a:t>Hypothesis </a:t>
                      </a:r>
                      <a:endParaRPr lang="en-US" sz="1600" dirty="0">
                        <a:solidFill>
                          <a:schemeClr val="accent2">
                            <a:lumMod val="75000"/>
                          </a:schemeClr>
                        </a:solidFill>
                        <a:latin typeface="+mn-lt"/>
                      </a:endParaRPr>
                    </a:p>
                  </a:txBody>
                  <a:tcPr>
                    <a:solidFill>
                      <a:schemeClr val="bg1"/>
                    </a:solidFill>
                  </a:tcPr>
                </a:tc>
                <a:tc>
                  <a:txBody>
                    <a:bodyPr/>
                    <a:lstStyle/>
                    <a:p>
                      <a:pPr algn="ctr">
                        <a:lnSpc>
                          <a:spcPct val="150000"/>
                        </a:lnSpc>
                      </a:pPr>
                      <a:r>
                        <a:rPr lang="en-US" dirty="0">
                          <a:solidFill>
                            <a:schemeClr val="accent2">
                              <a:lumMod val="75000"/>
                            </a:schemeClr>
                          </a:solidFill>
                        </a:rPr>
                        <a:t>How it may work?</a:t>
                      </a:r>
                      <a:endParaRPr lang="en-US" dirty="0">
                        <a:solidFill>
                          <a:schemeClr val="accent2">
                            <a:lumMod val="75000"/>
                          </a:schemeClr>
                        </a:solidFill>
                        <a:latin typeface="+mn-lt"/>
                      </a:endParaRPr>
                    </a:p>
                  </a:txBody>
                  <a:tcPr>
                    <a:solidFill>
                      <a:schemeClr val="bg1"/>
                    </a:solidFill>
                  </a:tcPr>
                </a:tc>
                <a:extLst>
                  <a:ext uri="{0D108BD9-81ED-4DB2-BD59-A6C34878D82A}">
                    <a16:rowId xmlns:a16="http://schemas.microsoft.com/office/drawing/2014/main" val="10000"/>
                  </a:ext>
                </a:extLst>
              </a:tr>
              <a:tr h="572021">
                <a:tc>
                  <a:txBody>
                    <a:bodyPr/>
                    <a:lstStyle/>
                    <a:p>
                      <a:pPr>
                        <a:lnSpc>
                          <a:spcPct val="150000"/>
                        </a:lnSpc>
                      </a:pPr>
                      <a:endParaRPr lang="en-US" sz="400" dirty="0" smtClean="0">
                        <a:solidFill>
                          <a:schemeClr val="bg2">
                            <a:lumMod val="75000"/>
                          </a:schemeClr>
                        </a:solidFill>
                      </a:endParaRPr>
                    </a:p>
                    <a:p>
                      <a:pPr>
                        <a:lnSpc>
                          <a:spcPct val="150000"/>
                        </a:lnSpc>
                      </a:pPr>
                      <a:r>
                        <a:rPr lang="en-US" sz="1600" dirty="0" smtClean="0">
                          <a:solidFill>
                            <a:schemeClr val="bg2">
                              <a:lumMod val="75000"/>
                            </a:schemeClr>
                          </a:solidFill>
                        </a:rPr>
                        <a:t>Genetic </a:t>
                      </a:r>
                    </a:p>
                    <a:p>
                      <a:pPr marL="0" marR="0" indent="0" algn="r" defTabSz="914400" rtl="1" eaLnBrk="1" fontAlgn="auto" latinLnBrk="0" hangingPunct="1">
                        <a:lnSpc>
                          <a:spcPct val="150000"/>
                        </a:lnSpc>
                        <a:spcBef>
                          <a:spcPts val="0"/>
                        </a:spcBef>
                        <a:spcAft>
                          <a:spcPts val="0"/>
                        </a:spcAft>
                        <a:buClrTx/>
                        <a:buSzTx/>
                        <a:buFontTx/>
                        <a:buNone/>
                        <a:tabLst/>
                        <a:defRPr/>
                      </a:pPr>
                      <a:r>
                        <a:rPr lang="ar-SA" sz="1400" dirty="0" smtClean="0">
                          <a:solidFill>
                            <a:srgbClr val="00B050"/>
                          </a:solidFill>
                          <a:latin typeface="Calibri" panose="020F0502020204030204" pitchFamily="34" charset="0"/>
                          <a:cs typeface="Calibri" panose="020F0502020204030204" pitchFamily="34" charset="0"/>
                        </a:rPr>
                        <a:t>يبدأ </a:t>
                      </a:r>
                      <a:r>
                        <a:rPr lang="ar-SA" sz="1400" dirty="0" err="1" smtClean="0">
                          <a:solidFill>
                            <a:srgbClr val="00B050"/>
                          </a:solidFill>
                          <a:latin typeface="Calibri" panose="020F0502020204030204" pitchFamily="34" charset="0"/>
                          <a:cs typeface="Calibri" panose="020F0502020204030204" pitchFamily="34" charset="0"/>
                        </a:rPr>
                        <a:t>الاجينج</a:t>
                      </a:r>
                      <a:r>
                        <a:rPr lang="ar-SA" sz="1400" dirty="0" smtClean="0">
                          <a:solidFill>
                            <a:srgbClr val="00B050"/>
                          </a:solidFill>
                          <a:latin typeface="Calibri" panose="020F0502020204030204" pitchFamily="34" charset="0"/>
                          <a:cs typeface="Calibri" panose="020F0502020204030204" pitchFamily="34" charset="0"/>
                        </a:rPr>
                        <a:t> فيها من اليوم الاول في حياتنا بحيث تتغير اداء بعض الجينات واعدادها</a:t>
                      </a:r>
                      <a:endParaRPr lang="en-US" sz="1400" dirty="0" smtClean="0">
                        <a:solidFill>
                          <a:srgbClr val="00B050"/>
                        </a:solidFill>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u="none" strike="noStrike" cap="none" normalizeH="0" baseline="0" dirty="0">
                          <a:ln>
                            <a:noFill/>
                          </a:ln>
                          <a:effectLst/>
                        </a:rPr>
                        <a:t>Aging is a genetic program activated in post-reproductive life when an individual's evolutionary mission is </a:t>
                      </a:r>
                      <a:r>
                        <a:rPr kumimoji="0" lang="en-US" sz="1600" u="none" strike="noStrike" cap="none" normalizeH="0" baseline="0" dirty="0" smtClean="0">
                          <a:ln>
                            <a:noFill/>
                          </a:ln>
                          <a:effectLst/>
                        </a:rPr>
                        <a:t>accomplished.</a:t>
                      </a:r>
                      <a:endParaRPr kumimoji="0" lang="en-US" sz="1600" u="none" strike="noStrike" cap="none" normalizeH="0" baseline="0" dirty="0">
                        <a:ln>
                          <a:noFill/>
                        </a:ln>
                        <a:effectLst/>
                      </a:endParaRPr>
                    </a:p>
                  </a:txBody>
                  <a:tcPr>
                    <a:solidFill>
                      <a:schemeClr val="bg1"/>
                    </a:solidFill>
                  </a:tcPr>
                </a:tc>
                <a:extLst>
                  <a:ext uri="{0D108BD9-81ED-4DB2-BD59-A6C34878D82A}">
                    <a16:rowId xmlns:a16="http://schemas.microsoft.com/office/drawing/2014/main" val="10001"/>
                  </a:ext>
                </a:extLst>
              </a:tr>
              <a:tr h="856997">
                <a:tc>
                  <a:txBody>
                    <a:bodyPr/>
                    <a:lstStyle/>
                    <a:p>
                      <a:pPr>
                        <a:lnSpc>
                          <a:spcPct val="150000"/>
                        </a:lnSpc>
                      </a:pPr>
                      <a:r>
                        <a:rPr lang="en-US" sz="1600" dirty="0" smtClean="0">
                          <a:solidFill>
                            <a:schemeClr val="bg2">
                              <a:lumMod val="75000"/>
                            </a:schemeClr>
                          </a:solidFill>
                        </a:rPr>
                        <a:t>Oxidative</a:t>
                      </a:r>
                      <a:r>
                        <a:rPr lang="en-US" sz="1600" baseline="0" dirty="0" smtClean="0">
                          <a:solidFill>
                            <a:schemeClr val="bg2">
                              <a:lumMod val="75000"/>
                            </a:schemeClr>
                          </a:solidFill>
                        </a:rPr>
                        <a:t> stress</a:t>
                      </a:r>
                    </a:p>
                    <a:p>
                      <a:pPr marL="0" marR="0" indent="0" algn="l" defTabSz="914400" rtl="0" eaLnBrk="1" fontAlgn="auto" latinLnBrk="0" hangingPunct="1">
                        <a:lnSpc>
                          <a:spcPct val="150000"/>
                        </a:lnSpc>
                        <a:spcBef>
                          <a:spcPts val="0"/>
                        </a:spcBef>
                        <a:spcAft>
                          <a:spcPts val="0"/>
                        </a:spcAft>
                        <a:buClrTx/>
                        <a:buSzTx/>
                        <a:buFontTx/>
                        <a:buNone/>
                        <a:tabLst/>
                        <a:defRPr/>
                      </a:pPr>
                      <a:r>
                        <a:rPr kumimoji="0" lang="en-US" sz="1600" kern="1200" baseline="0" dirty="0" smtClean="0">
                          <a:solidFill>
                            <a:srgbClr val="00B050"/>
                          </a:solidFill>
                          <a:latin typeface="+mn-lt"/>
                          <a:ea typeface="+mn-ea"/>
                          <a:cs typeface="+mn-cs"/>
                        </a:rPr>
                        <a:t>We relate a lot of diseases that we don’t know their etiology to oxidative stress that’s why they invented a lot anti oxidants.</a:t>
                      </a: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u="none" strike="noStrike" cap="none" normalizeH="0" baseline="0" dirty="0">
                          <a:ln>
                            <a:noFill/>
                          </a:ln>
                          <a:effectLst/>
                        </a:rPr>
                        <a:t>Accumulation of oxidative damage to DNA, proteins, and lipids interferes with normal function and produces a decrease in stress </a:t>
                      </a:r>
                      <a:r>
                        <a:rPr kumimoji="0" lang="en-US" sz="1600" u="none" strike="noStrike" cap="none" normalizeH="0" baseline="0" dirty="0" smtClean="0">
                          <a:ln>
                            <a:noFill/>
                          </a:ln>
                          <a:effectLst/>
                        </a:rPr>
                        <a:t>responses</a:t>
                      </a:r>
                      <a:r>
                        <a:rPr kumimoji="0" lang="en-US" sz="1600" u="none" strike="noStrike" cap="none" normalizeH="0" baseline="0" dirty="0">
                          <a:ln>
                            <a:noFill/>
                          </a:ln>
                          <a:effectLst/>
                          <a:latin typeface="+mn-lt"/>
                        </a:rPr>
                        <a:t>.</a:t>
                      </a:r>
                      <a:endParaRPr kumimoji="0" lang="en-US" sz="1600" u="none" strike="noStrike" cap="none" normalizeH="0" baseline="0" dirty="0">
                        <a:ln>
                          <a:noFill/>
                        </a:ln>
                        <a:effectLst/>
                      </a:endParaRPr>
                    </a:p>
                  </a:txBody>
                  <a:tcPr>
                    <a:solidFill>
                      <a:schemeClr val="bg1"/>
                    </a:solidFill>
                  </a:tcPr>
                </a:tc>
                <a:extLst>
                  <a:ext uri="{0D108BD9-81ED-4DB2-BD59-A6C34878D82A}">
                    <a16:rowId xmlns:a16="http://schemas.microsoft.com/office/drawing/2014/main" val="10002"/>
                  </a:ext>
                </a:extLst>
              </a:tr>
              <a:tr h="792088">
                <a:tc>
                  <a:txBody>
                    <a:bodyPr/>
                    <a:lstStyle/>
                    <a:p>
                      <a:pPr>
                        <a:lnSpc>
                          <a:spcPct val="150000"/>
                        </a:lnSpc>
                      </a:pPr>
                      <a:endParaRPr lang="en-US" sz="800" dirty="0" smtClean="0">
                        <a:solidFill>
                          <a:schemeClr val="bg2">
                            <a:lumMod val="75000"/>
                          </a:schemeClr>
                        </a:solidFill>
                      </a:endParaRPr>
                    </a:p>
                    <a:p>
                      <a:pPr>
                        <a:lnSpc>
                          <a:spcPct val="150000"/>
                        </a:lnSpc>
                      </a:pPr>
                      <a:endParaRPr lang="en-US" sz="800" dirty="0" smtClean="0">
                        <a:solidFill>
                          <a:schemeClr val="bg2">
                            <a:lumMod val="75000"/>
                          </a:schemeClr>
                        </a:solidFill>
                      </a:endParaRPr>
                    </a:p>
                    <a:p>
                      <a:pPr>
                        <a:lnSpc>
                          <a:spcPct val="150000"/>
                        </a:lnSpc>
                      </a:pPr>
                      <a:r>
                        <a:rPr lang="en-US" sz="1600" dirty="0" smtClean="0">
                          <a:solidFill>
                            <a:schemeClr val="bg2">
                              <a:lumMod val="75000"/>
                            </a:schemeClr>
                          </a:solidFill>
                        </a:rPr>
                        <a:t>Mitochondrial </a:t>
                      </a:r>
                      <a:r>
                        <a:rPr lang="en-US" sz="1600" dirty="0">
                          <a:solidFill>
                            <a:schemeClr val="bg2">
                              <a:lumMod val="75000"/>
                            </a:schemeClr>
                          </a:solidFill>
                        </a:rPr>
                        <a:t>dysfunction </a:t>
                      </a:r>
                      <a:endParaRPr lang="en-US" sz="1600" dirty="0">
                        <a:solidFill>
                          <a:schemeClr val="bg2">
                            <a:lumMod val="75000"/>
                          </a:schemeClr>
                        </a:solidFill>
                        <a:latin typeface="+mn-lt"/>
                      </a:endParaRP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u="none" strike="noStrike" cap="none" normalizeH="0" baseline="0" dirty="0">
                          <a:ln>
                            <a:noFill/>
                          </a:ln>
                          <a:effectLst/>
                        </a:rPr>
                        <a:t>A common deletion in mitochondrial DNA with age compromises function and alters cell metabolic processes and adaptability to environmental </a:t>
                      </a:r>
                      <a:r>
                        <a:rPr kumimoji="0" lang="en-US" sz="1600" u="none" strike="noStrike" cap="none" normalizeH="0" baseline="0" dirty="0" smtClean="0">
                          <a:ln>
                            <a:noFill/>
                          </a:ln>
                          <a:effectLst/>
                        </a:rPr>
                        <a:t>change</a:t>
                      </a:r>
                      <a:r>
                        <a:rPr kumimoji="0" lang="en-US" sz="1600" u="none" strike="noStrike" cap="none" normalizeH="0" baseline="0" dirty="0">
                          <a:ln>
                            <a:noFill/>
                          </a:ln>
                          <a:effectLst/>
                          <a:latin typeface="+mn-lt"/>
                        </a:rPr>
                        <a:t>.</a:t>
                      </a:r>
                      <a:endParaRPr kumimoji="0" lang="en-US" sz="1600" u="none" strike="noStrike" cap="none" normalizeH="0" baseline="0" dirty="0">
                        <a:ln>
                          <a:noFill/>
                        </a:ln>
                        <a:effectLst/>
                      </a:endParaRPr>
                    </a:p>
                  </a:txBody>
                  <a:tcPr>
                    <a:solidFill>
                      <a:schemeClr val="bg1"/>
                    </a:solidFill>
                  </a:tcPr>
                </a:tc>
                <a:extLst>
                  <a:ext uri="{0D108BD9-81ED-4DB2-BD59-A6C34878D82A}">
                    <a16:rowId xmlns:a16="http://schemas.microsoft.com/office/drawing/2014/main" val="10003"/>
                  </a:ext>
                </a:extLst>
              </a:tr>
              <a:tr h="545192">
                <a:tc>
                  <a:txBody>
                    <a:bodyPr/>
                    <a:lstStyle/>
                    <a:p>
                      <a:pPr>
                        <a:lnSpc>
                          <a:spcPct val="150000"/>
                        </a:lnSpc>
                      </a:pPr>
                      <a:r>
                        <a:rPr lang="en-US" sz="1600" dirty="0" smtClean="0">
                          <a:solidFill>
                            <a:schemeClr val="bg2">
                              <a:lumMod val="75000"/>
                            </a:schemeClr>
                          </a:solidFill>
                        </a:rPr>
                        <a:t>Hormonal changes</a:t>
                      </a:r>
                    </a:p>
                    <a:p>
                      <a:pPr marL="0" marR="0" indent="0" algn="r" defTabSz="914400" rtl="1" eaLnBrk="1" fontAlgn="auto" latinLnBrk="0" hangingPunct="1">
                        <a:lnSpc>
                          <a:spcPct val="150000"/>
                        </a:lnSpc>
                        <a:spcBef>
                          <a:spcPts val="0"/>
                        </a:spcBef>
                        <a:spcAft>
                          <a:spcPts val="0"/>
                        </a:spcAft>
                        <a:buClrTx/>
                        <a:buSzTx/>
                        <a:buFontTx/>
                        <a:buNone/>
                        <a:tabLst/>
                        <a:defRPr/>
                      </a:pPr>
                      <a:r>
                        <a:rPr kumimoji="0" lang="ar-SA" sz="1600" kern="1200" dirty="0" smtClean="0">
                          <a:solidFill>
                            <a:srgbClr val="00B050"/>
                          </a:solidFill>
                          <a:latin typeface="Calibri" panose="020F0502020204030204" pitchFamily="34" charset="0"/>
                          <a:ea typeface="+mn-ea"/>
                          <a:cs typeface="Calibri" panose="020F0502020204030204" pitchFamily="34" charset="0"/>
                        </a:rPr>
                        <a:t>زي الناس الي تنام وتصحى بدري  يكون معدل عمل الهرمونات عندهم ممتاز</a:t>
                      </a:r>
                      <a:endParaRPr kumimoji="0" lang="en-US" sz="1600" kern="1200" dirty="0" smtClean="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u="none" strike="noStrike" cap="none" normalizeH="0" baseline="0" dirty="0">
                          <a:ln>
                            <a:noFill/>
                          </a:ln>
                          <a:effectLst/>
                        </a:rPr>
                        <a:t>The decline and loss of circadian rhythm in secretion of some hormones produces a functional hormone deficiency </a:t>
                      </a:r>
                      <a:r>
                        <a:rPr kumimoji="0" lang="en-US" sz="1600" u="none" strike="noStrike" cap="none" normalizeH="0" baseline="0" dirty="0" smtClean="0">
                          <a:ln>
                            <a:noFill/>
                          </a:ln>
                          <a:effectLst/>
                        </a:rPr>
                        <a:t>state</a:t>
                      </a:r>
                      <a:r>
                        <a:rPr kumimoji="0" lang="en-US" sz="1600" u="none" strike="noStrike" cap="none" normalizeH="0" baseline="0" dirty="0" smtClean="0">
                          <a:ln>
                            <a:noFill/>
                          </a:ln>
                          <a:effectLst/>
                          <a:latin typeface="+mn-lt"/>
                        </a:rPr>
                        <a:t>.</a:t>
                      </a:r>
                      <a:endParaRPr kumimoji="0" lang="en-US" sz="1600" u="none" strike="noStrike" cap="none" normalizeH="0" baseline="0" dirty="0">
                        <a:ln>
                          <a:noFill/>
                        </a:ln>
                        <a:effectLst/>
                      </a:endParaRPr>
                    </a:p>
                  </a:txBody>
                  <a:tcP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550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44863626"/>
              </p:ext>
            </p:extLst>
          </p:nvPr>
        </p:nvGraphicFramePr>
        <p:xfrm>
          <a:off x="608751" y="1628800"/>
          <a:ext cx="10970652" cy="2468880"/>
        </p:xfrm>
        <a:graphic>
          <a:graphicData uri="http://schemas.openxmlformats.org/drawingml/2006/table">
            <a:tbl>
              <a:tblPr firstRow="1" bandRow="1">
                <a:tableStyleId>{5DA37D80-6434-44D0-A028-1B22A696006F}</a:tableStyleId>
              </a:tblPr>
              <a:tblGrid>
                <a:gridCol w="5485326">
                  <a:extLst>
                    <a:ext uri="{9D8B030D-6E8A-4147-A177-3AD203B41FA5}">
                      <a16:colId xmlns:a16="http://schemas.microsoft.com/office/drawing/2014/main" val="20000"/>
                    </a:ext>
                  </a:extLst>
                </a:gridCol>
                <a:gridCol w="5485326">
                  <a:extLst>
                    <a:ext uri="{9D8B030D-6E8A-4147-A177-3AD203B41FA5}">
                      <a16:colId xmlns:a16="http://schemas.microsoft.com/office/drawing/2014/main" val="20001"/>
                    </a:ext>
                  </a:extLst>
                </a:gridCol>
              </a:tblGrid>
              <a:tr h="360040">
                <a:tc>
                  <a:txBody>
                    <a:bodyPr/>
                    <a:lstStyle/>
                    <a:p>
                      <a:pPr>
                        <a:lnSpc>
                          <a:spcPct val="150000"/>
                        </a:lnSpc>
                      </a:pPr>
                      <a:r>
                        <a:rPr kumimoji="0" lang="en-US" sz="1600" b="0" kern="1200" dirty="0">
                          <a:solidFill>
                            <a:schemeClr val="bg2">
                              <a:lumMod val="75000"/>
                            </a:schemeClr>
                          </a:solidFill>
                          <a:latin typeface="+mn-lt"/>
                          <a:ea typeface="+mn-ea"/>
                          <a:cs typeface="+mn-cs"/>
                        </a:rPr>
                        <a:t>Telomere</a:t>
                      </a:r>
                      <a:r>
                        <a:rPr kumimoji="0" lang="en-US" sz="1600" b="0" kern="1200" baseline="30000" dirty="0">
                          <a:solidFill>
                            <a:schemeClr val="tx1"/>
                          </a:solidFill>
                          <a:latin typeface="+mn-lt"/>
                          <a:ea typeface="+mn-ea"/>
                          <a:cs typeface="+mn-cs"/>
                        </a:rPr>
                        <a:t>1</a:t>
                      </a:r>
                      <a:r>
                        <a:rPr kumimoji="0" lang="en-US" sz="1600" b="0" kern="1200" dirty="0">
                          <a:solidFill>
                            <a:schemeClr val="bg2">
                              <a:lumMod val="75000"/>
                            </a:schemeClr>
                          </a:solidFill>
                          <a:latin typeface="+mn-lt"/>
                          <a:ea typeface="+mn-ea"/>
                          <a:cs typeface="+mn-cs"/>
                        </a:rPr>
                        <a:t> shortening</a:t>
                      </a: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u="none" strike="noStrike" kern="1200" cap="none" normalizeH="0" baseline="0" dirty="0">
                          <a:ln>
                            <a:noFill/>
                          </a:ln>
                          <a:solidFill>
                            <a:schemeClr val="tx1"/>
                          </a:solidFill>
                          <a:effectLst/>
                          <a:latin typeface="+mn-lt"/>
                          <a:ea typeface="+mn-ea"/>
                          <a:cs typeface="+mn-cs"/>
                        </a:rPr>
                        <a:t>Aging is related to a decline in the ability of cells to </a:t>
                      </a:r>
                      <a:r>
                        <a:rPr kumimoji="0" lang="en-US" sz="1600" b="0" u="none" strike="noStrike" kern="1200" cap="none" normalizeH="0" baseline="0" dirty="0" smtClean="0">
                          <a:ln>
                            <a:noFill/>
                          </a:ln>
                          <a:solidFill>
                            <a:schemeClr val="tx1"/>
                          </a:solidFill>
                          <a:effectLst/>
                          <a:latin typeface="+mn-lt"/>
                          <a:ea typeface="+mn-ea"/>
                          <a:cs typeface="+mn-cs"/>
                        </a:rPr>
                        <a:t>replicate</a:t>
                      </a:r>
                      <a:r>
                        <a:rPr kumimoji="0" lang="en-US" sz="1600" b="0" u="none" strike="noStrike" kern="1200" cap="none" normalizeH="0" baseline="0" dirty="0">
                          <a:ln>
                            <a:noFill/>
                          </a:ln>
                          <a:solidFill>
                            <a:schemeClr val="tx1"/>
                          </a:solidFill>
                          <a:effectLst/>
                          <a:latin typeface="+mn-lt"/>
                          <a:ea typeface="+mn-ea"/>
                          <a:cs typeface="+mn-cs"/>
                        </a:rPr>
                        <a:t>.</a:t>
                      </a:r>
                    </a:p>
                  </a:txBody>
                  <a:tcPr>
                    <a:solidFill>
                      <a:schemeClr val="bg1"/>
                    </a:solidFill>
                  </a:tcPr>
                </a:tc>
                <a:extLst>
                  <a:ext uri="{0D108BD9-81ED-4DB2-BD59-A6C34878D82A}">
                    <a16:rowId xmlns:a16="http://schemas.microsoft.com/office/drawing/2014/main" val="10000"/>
                  </a:ext>
                </a:extLst>
              </a:tr>
              <a:tr h="864096">
                <a:tc>
                  <a:txBody>
                    <a:bodyPr/>
                    <a:lstStyle/>
                    <a:p>
                      <a:pPr>
                        <a:lnSpc>
                          <a:spcPct val="150000"/>
                        </a:lnSpc>
                      </a:pPr>
                      <a:endParaRPr kumimoji="0" lang="en-US" sz="600" b="0" kern="1200" dirty="0" smtClean="0">
                        <a:solidFill>
                          <a:schemeClr val="bg2">
                            <a:lumMod val="75000"/>
                          </a:schemeClr>
                        </a:solidFill>
                        <a:latin typeface="+mn-lt"/>
                        <a:ea typeface="+mn-ea"/>
                        <a:cs typeface="+mn-cs"/>
                      </a:endParaRPr>
                    </a:p>
                    <a:p>
                      <a:pPr>
                        <a:lnSpc>
                          <a:spcPct val="150000"/>
                        </a:lnSpc>
                      </a:pPr>
                      <a:endParaRPr kumimoji="0" lang="en-US" sz="600" b="0" kern="1200" dirty="0" smtClean="0">
                        <a:solidFill>
                          <a:schemeClr val="bg2">
                            <a:lumMod val="75000"/>
                          </a:schemeClr>
                        </a:solidFill>
                        <a:latin typeface="+mn-lt"/>
                        <a:ea typeface="+mn-ea"/>
                        <a:cs typeface="+mn-cs"/>
                      </a:endParaRPr>
                    </a:p>
                    <a:p>
                      <a:pPr>
                        <a:lnSpc>
                          <a:spcPct val="150000"/>
                        </a:lnSpc>
                      </a:pPr>
                      <a:r>
                        <a:rPr kumimoji="0" lang="en-US" sz="1600" b="0" kern="1200" dirty="0" smtClean="0">
                          <a:solidFill>
                            <a:schemeClr val="bg2">
                              <a:lumMod val="75000"/>
                            </a:schemeClr>
                          </a:solidFill>
                          <a:latin typeface="+mn-lt"/>
                          <a:ea typeface="+mn-ea"/>
                          <a:cs typeface="+mn-cs"/>
                        </a:rPr>
                        <a:t>Defective </a:t>
                      </a:r>
                      <a:r>
                        <a:rPr kumimoji="0" lang="en-US" sz="1600" b="0" kern="1200" dirty="0">
                          <a:solidFill>
                            <a:schemeClr val="bg2">
                              <a:lumMod val="75000"/>
                            </a:schemeClr>
                          </a:solidFill>
                          <a:latin typeface="+mn-lt"/>
                          <a:ea typeface="+mn-ea"/>
                          <a:cs typeface="+mn-cs"/>
                        </a:rPr>
                        <a:t>host defenses </a:t>
                      </a: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u="none" strike="noStrike" kern="1200" cap="none" normalizeH="0" baseline="0" dirty="0">
                          <a:ln>
                            <a:noFill/>
                          </a:ln>
                          <a:solidFill>
                            <a:schemeClr val="tx1"/>
                          </a:solidFill>
                          <a:effectLst/>
                          <a:latin typeface="+mn-lt"/>
                          <a:ea typeface="+mn-ea"/>
                          <a:cs typeface="+mn-cs"/>
                        </a:rPr>
                        <a:t>The failure of the immune system to respond to infectious agents and the over-activity of natural immunity create vulnerability to Infection</a:t>
                      </a:r>
                      <a:r>
                        <a:rPr kumimoji="0" lang="en-US" sz="1600" b="0" u="none" strike="noStrike" kern="1200" cap="none" normalizeH="0" baseline="0" dirty="0" smtClean="0">
                          <a:ln>
                            <a:noFill/>
                          </a:ln>
                          <a:solidFill>
                            <a:schemeClr val="tx1"/>
                          </a:solidFill>
                          <a:effectLst/>
                          <a:latin typeface="+mn-lt"/>
                          <a:ea typeface="+mn-ea"/>
                          <a:cs typeface="+mn-cs"/>
                        </a:rPr>
                        <a:t>.</a:t>
                      </a:r>
                      <a:endParaRPr kumimoji="0" lang="en-US" sz="1600" b="0" u="none" strike="noStrike" kern="1200" cap="none" normalizeH="0" baseline="0" dirty="0">
                        <a:ln>
                          <a:noFill/>
                        </a:ln>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10001"/>
                  </a:ext>
                </a:extLst>
              </a:tr>
              <a:tr h="648072">
                <a:tc>
                  <a:txBody>
                    <a:bodyPr/>
                    <a:lstStyle/>
                    <a:p>
                      <a:pPr>
                        <a:lnSpc>
                          <a:spcPct val="150000"/>
                        </a:lnSpc>
                      </a:pPr>
                      <a:endParaRPr kumimoji="0" lang="en-US" sz="600" b="0" kern="1200" dirty="0" smtClean="0">
                        <a:solidFill>
                          <a:schemeClr val="bg2">
                            <a:lumMod val="75000"/>
                          </a:schemeClr>
                        </a:solidFill>
                        <a:latin typeface="+mn-lt"/>
                        <a:ea typeface="+mn-ea"/>
                        <a:cs typeface="+mn-cs"/>
                      </a:endParaRPr>
                    </a:p>
                    <a:p>
                      <a:pPr>
                        <a:lnSpc>
                          <a:spcPct val="150000"/>
                        </a:lnSpc>
                      </a:pPr>
                      <a:r>
                        <a:rPr kumimoji="0" lang="en-US" sz="1600" b="0" kern="1200" dirty="0" smtClean="0">
                          <a:solidFill>
                            <a:schemeClr val="bg2">
                              <a:lumMod val="75000"/>
                            </a:schemeClr>
                          </a:solidFill>
                          <a:latin typeface="+mn-lt"/>
                          <a:ea typeface="+mn-ea"/>
                          <a:cs typeface="+mn-cs"/>
                        </a:rPr>
                        <a:t>Accumulation </a:t>
                      </a:r>
                      <a:r>
                        <a:rPr kumimoji="0" lang="en-US" sz="1600" b="0" kern="1200" dirty="0">
                          <a:solidFill>
                            <a:schemeClr val="bg2">
                              <a:lumMod val="75000"/>
                            </a:schemeClr>
                          </a:solidFill>
                          <a:latin typeface="+mn-lt"/>
                          <a:ea typeface="+mn-ea"/>
                          <a:cs typeface="+mn-cs"/>
                        </a:rPr>
                        <a:t>of senescent cells </a:t>
                      </a: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u="none" strike="noStrike" kern="1200" cap="none" normalizeH="0" baseline="0" dirty="0">
                          <a:ln>
                            <a:noFill/>
                          </a:ln>
                          <a:solidFill>
                            <a:schemeClr val="tx1"/>
                          </a:solidFill>
                          <a:effectLst/>
                          <a:latin typeface="+mn-lt"/>
                          <a:ea typeface="+mn-ea"/>
                          <a:cs typeface="+mn-cs"/>
                        </a:rPr>
                        <a:t>Renewing tissues become dysfunctional through loss of ability to </a:t>
                      </a:r>
                      <a:r>
                        <a:rPr kumimoji="0" lang="en-US" sz="1600" b="0" u="none" strike="noStrike" kern="1200" cap="none" normalizeH="0" baseline="0" dirty="0" smtClean="0">
                          <a:ln>
                            <a:noFill/>
                          </a:ln>
                          <a:solidFill>
                            <a:schemeClr val="tx1"/>
                          </a:solidFill>
                          <a:effectLst/>
                          <a:latin typeface="+mn-lt"/>
                          <a:ea typeface="+mn-ea"/>
                          <a:cs typeface="+mn-cs"/>
                        </a:rPr>
                        <a:t>renew</a:t>
                      </a:r>
                      <a:r>
                        <a:rPr kumimoji="0" lang="en-US" sz="1600" b="0" u="none" strike="noStrike" kern="1200" cap="none" normalizeH="0" baseline="0" dirty="0">
                          <a:ln>
                            <a:noFill/>
                          </a:ln>
                          <a:solidFill>
                            <a:schemeClr val="tx1"/>
                          </a:solidFill>
                          <a:effectLst/>
                          <a:latin typeface="+mn-lt"/>
                          <a:ea typeface="+mn-ea"/>
                          <a:cs typeface="+mn-cs"/>
                        </a:rPr>
                        <a:t>.</a:t>
                      </a:r>
                    </a:p>
                  </a:txBody>
                  <a:tcPr>
                    <a:solidFill>
                      <a:schemeClr val="bg1"/>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608751" y="5013176"/>
            <a:ext cx="1097065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1600" baseline="30000" dirty="0" smtClean="0">
                <a:solidFill>
                  <a:schemeClr val="bg1">
                    <a:lumMod val="50000"/>
                  </a:schemeClr>
                </a:solidFill>
              </a:rPr>
              <a:t>1</a:t>
            </a:r>
            <a:r>
              <a:rPr lang="en-US" sz="1600" dirty="0" smtClean="0">
                <a:solidFill>
                  <a:schemeClr val="bg1">
                    <a:lumMod val="50000"/>
                  </a:schemeClr>
                </a:solidFill>
              </a:rPr>
              <a:t> The </a:t>
            </a:r>
            <a:r>
              <a:rPr lang="en-US" sz="1600" dirty="0">
                <a:solidFill>
                  <a:schemeClr val="bg1">
                    <a:lumMod val="50000"/>
                  </a:schemeClr>
                </a:solidFill>
              </a:rPr>
              <a:t>telomeres are special structures on the chromosome ends that are essential for providing protection from enzymatic end-degradation and maintaining chromosomal and genomic stability. This is the reason why adequate telomere structure (including the presence of telomere-binding proteins) remains pivotal for avoiding cellular dysfunction.</a:t>
            </a:r>
          </a:p>
        </p:txBody>
      </p:sp>
    </p:spTree>
    <p:extLst>
      <p:ext uri="{BB962C8B-B14F-4D97-AF65-F5344CB8AC3E}">
        <p14:creationId xmlns:p14="http://schemas.microsoft.com/office/powerpoint/2010/main" val="16844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Doctors’ notes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600" dirty="0">
                <a:solidFill>
                  <a:srgbClr val="00B050"/>
                </a:solidFill>
              </a:rPr>
              <a:t>Mitochondria uses its O2 to oxidize food residues such as glucose and fatty acids to generate oxygen and at this level the oxygen free radical generate such as super oxide and hydrogen free radicals which will damage the protein and DNA and affect the cell </a:t>
            </a:r>
            <a:r>
              <a:rPr lang="en-US" sz="1600" dirty="0" smtClean="0">
                <a:solidFill>
                  <a:srgbClr val="00B050"/>
                </a:solidFill>
              </a:rPr>
              <a:t>function.</a:t>
            </a:r>
          </a:p>
          <a:p>
            <a:pPr>
              <a:lnSpc>
                <a:spcPct val="150000"/>
              </a:lnSpc>
            </a:pPr>
            <a:r>
              <a:rPr lang="en-US" sz="1600" dirty="0">
                <a:solidFill>
                  <a:srgbClr val="00B050"/>
                </a:solidFill>
              </a:rPr>
              <a:t>Hormones have diurnal variation some are secreted at morning and others are secreted at night(during sleep).</a:t>
            </a:r>
          </a:p>
          <a:p>
            <a:pPr>
              <a:lnSpc>
                <a:spcPct val="150000"/>
              </a:lnSpc>
            </a:pPr>
            <a:r>
              <a:rPr lang="en-US" sz="1600" dirty="0" err="1">
                <a:solidFill>
                  <a:srgbClr val="00B050"/>
                </a:solidFill>
              </a:rPr>
              <a:t>Exmaple</a:t>
            </a:r>
            <a:r>
              <a:rPr lang="en-US" sz="1600" dirty="0">
                <a:solidFill>
                  <a:srgbClr val="00B050"/>
                </a:solidFill>
              </a:rPr>
              <a:t>:</a:t>
            </a:r>
          </a:p>
          <a:p>
            <a:pPr marL="342900" indent="-342900">
              <a:lnSpc>
                <a:spcPct val="150000"/>
              </a:lnSpc>
              <a:buFont typeface="+mj-lt"/>
              <a:buAutoNum type="arabicPeriod"/>
            </a:pPr>
            <a:r>
              <a:rPr lang="en-US" sz="1600" dirty="0" smtClean="0">
                <a:solidFill>
                  <a:srgbClr val="00B050"/>
                </a:solidFill>
              </a:rPr>
              <a:t>Corticosteroids </a:t>
            </a:r>
            <a:r>
              <a:rPr lang="en-US" sz="1600" dirty="0">
                <a:solidFill>
                  <a:srgbClr val="00B050"/>
                </a:solidFill>
              </a:rPr>
              <a:t>are secreted at morning.</a:t>
            </a:r>
          </a:p>
          <a:p>
            <a:pPr marL="342900" indent="-342900">
              <a:lnSpc>
                <a:spcPct val="150000"/>
              </a:lnSpc>
              <a:buFont typeface="+mj-lt"/>
              <a:buAutoNum type="arabicPeriod"/>
            </a:pPr>
            <a:r>
              <a:rPr lang="en-US" sz="1600" dirty="0" smtClean="0">
                <a:solidFill>
                  <a:srgbClr val="00B050"/>
                </a:solidFill>
              </a:rPr>
              <a:t>Melatonin </a:t>
            </a:r>
            <a:r>
              <a:rPr lang="en-US" sz="1600" dirty="0">
                <a:solidFill>
                  <a:srgbClr val="00B050"/>
                </a:solidFill>
              </a:rPr>
              <a:t>is secreted at night.</a:t>
            </a:r>
          </a:p>
          <a:p>
            <a:pPr>
              <a:lnSpc>
                <a:spcPct val="150000"/>
              </a:lnSpc>
            </a:pPr>
            <a:r>
              <a:rPr lang="en-US" sz="1600" dirty="0">
                <a:solidFill>
                  <a:srgbClr val="00B050"/>
                </a:solidFill>
              </a:rPr>
              <a:t>Aging disturb the secretion of biological hormones.</a:t>
            </a:r>
          </a:p>
          <a:p>
            <a:pPr>
              <a:lnSpc>
                <a:spcPct val="150000"/>
              </a:lnSpc>
            </a:pPr>
            <a:endParaRPr lang="en-US" sz="1600" dirty="0">
              <a:solidFill>
                <a:srgbClr val="00B050"/>
              </a:solidFill>
            </a:endParaRPr>
          </a:p>
          <a:p>
            <a:pPr>
              <a:lnSpc>
                <a:spcPct val="150000"/>
              </a:lnSpc>
            </a:pPr>
            <a:endParaRPr lang="en-US" sz="1600" dirty="0"/>
          </a:p>
        </p:txBody>
      </p:sp>
    </p:spTree>
    <p:extLst>
      <p:ext uri="{BB962C8B-B14F-4D97-AF65-F5344CB8AC3E}">
        <p14:creationId xmlns:p14="http://schemas.microsoft.com/office/powerpoint/2010/main" val="361649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11389608" cy="990600"/>
          </a:xfrm>
        </p:spPr>
        <p:txBody>
          <a:bodyPr>
            <a:noAutofit/>
          </a:bodyPr>
          <a:lstStyle/>
          <a:p>
            <a:r>
              <a:rPr lang="en-US" sz="3200" dirty="0" smtClean="0"/>
              <a:t>Oxygen free radicals (FR) and reactive oxygen species (ROS) resources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609460" y="5229200"/>
            <a:ext cx="10969943" cy="927760"/>
          </a:xfrm>
          <a:ln>
            <a:solidFill>
              <a:schemeClr val="accent2"/>
            </a:solidFill>
            <a:prstDash val="dash"/>
          </a:ln>
        </p:spPr>
        <p:txBody>
          <a:bodyPr>
            <a:normAutofit fontScale="92500" lnSpcReduction="10000"/>
          </a:bodyPr>
          <a:lstStyle/>
          <a:p>
            <a:r>
              <a:rPr lang="en-GB" altLang="en-US" sz="1800" dirty="0" smtClean="0">
                <a:ea typeface="MS PGothic" charset="-128"/>
              </a:rPr>
              <a:t>Oxygen </a:t>
            </a:r>
            <a:r>
              <a:rPr lang="en-GB" altLang="en-US" sz="1800" dirty="0">
                <a:ea typeface="MS PGothic" charset="-128"/>
              </a:rPr>
              <a:t>free radicals and reactive oxygen species (ROS) come from many sources. </a:t>
            </a:r>
            <a:endParaRPr lang="en-GB" altLang="en-US" sz="1800" dirty="0" smtClean="0">
              <a:ea typeface="MS PGothic" charset="-128"/>
            </a:endParaRPr>
          </a:p>
          <a:p>
            <a:r>
              <a:rPr lang="en-GB" altLang="en-US" sz="1800" dirty="0" smtClean="0">
                <a:ea typeface="MS PGothic" charset="-128"/>
              </a:rPr>
              <a:t>The </a:t>
            </a:r>
            <a:r>
              <a:rPr lang="en-GB" altLang="en-US" sz="1800" dirty="0">
                <a:ea typeface="MS PGothic" charset="-128"/>
              </a:rPr>
              <a:t>most important for the cell is likely to be FR generated from oxidative phosphorylation in the mitochondrion respiratory chain.</a:t>
            </a:r>
          </a:p>
          <a:p>
            <a:endParaRPr lang="en-US" sz="1800" dirty="0"/>
          </a:p>
        </p:txBody>
      </p:sp>
      <p:sp>
        <p:nvSpPr>
          <p:cNvPr id="6" name="TextBox 5"/>
          <p:cNvSpPr txBox="1"/>
          <p:nvPr/>
        </p:nvSpPr>
        <p:spPr>
          <a:xfrm>
            <a:off x="603406" y="1342390"/>
            <a:ext cx="3036680" cy="2585323"/>
          </a:xfrm>
          <a:prstGeom prst="rect">
            <a:avLst/>
          </a:prstGeom>
          <a:noFill/>
        </p:spPr>
        <p:txBody>
          <a:bodyPr wrap="square" rtlCol="0">
            <a:spAutoFit/>
          </a:bodyPr>
          <a:lstStyle/>
          <a:p>
            <a:pPr marL="457200" indent="-457200">
              <a:lnSpc>
                <a:spcPct val="150000"/>
              </a:lnSpc>
              <a:buAutoNum type="arabicPeriod"/>
            </a:pPr>
            <a:r>
              <a:rPr lang="en-US" sz="1800" dirty="0"/>
              <a:t>Cell metabolism. </a:t>
            </a:r>
          </a:p>
          <a:p>
            <a:pPr marL="457200" indent="-457200">
              <a:lnSpc>
                <a:spcPct val="150000"/>
              </a:lnSpc>
              <a:buAutoNum type="arabicPeriod"/>
            </a:pPr>
            <a:r>
              <a:rPr lang="en-US" sz="1800" dirty="0"/>
              <a:t>Environment. (Radiation) </a:t>
            </a:r>
          </a:p>
          <a:p>
            <a:pPr marL="457200" indent="-457200">
              <a:lnSpc>
                <a:spcPct val="150000"/>
              </a:lnSpc>
              <a:buAutoNum type="arabicPeriod"/>
            </a:pPr>
            <a:r>
              <a:rPr lang="en-US" sz="1800" dirty="0"/>
              <a:t>Lifestyle. (Smoking) </a:t>
            </a:r>
          </a:p>
          <a:p>
            <a:pPr marL="457200" indent="-457200">
              <a:lnSpc>
                <a:spcPct val="150000"/>
              </a:lnSpc>
              <a:buAutoNum type="arabicPeriod"/>
            </a:pPr>
            <a:r>
              <a:rPr lang="en-US" sz="1800" dirty="0"/>
              <a:t>Pollution. </a:t>
            </a:r>
          </a:p>
          <a:p>
            <a:pPr marL="457200" indent="-457200">
              <a:lnSpc>
                <a:spcPct val="150000"/>
              </a:lnSpc>
              <a:buAutoNum type="arabicPeriod"/>
            </a:pPr>
            <a:r>
              <a:rPr lang="en-US" sz="1800" dirty="0"/>
              <a:t>Diet. </a:t>
            </a:r>
          </a:p>
          <a:p>
            <a:pPr marL="457200" indent="-457200">
              <a:lnSpc>
                <a:spcPct val="150000"/>
              </a:lnSpc>
              <a:buAutoNum type="arabicPeriod"/>
            </a:pPr>
            <a:r>
              <a:rPr lang="en-US" sz="1800" dirty="0"/>
              <a:t>Infection.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148" y="1293744"/>
            <a:ext cx="7861255" cy="3736066"/>
          </a:xfrm>
          <a:prstGeom prst="rect">
            <a:avLst/>
          </a:prstGeom>
        </p:spPr>
      </p:pic>
      <p:sp>
        <p:nvSpPr>
          <p:cNvPr id="8" name="TextBox 7"/>
          <p:cNvSpPr txBox="1"/>
          <p:nvPr/>
        </p:nvSpPr>
        <p:spPr>
          <a:xfrm>
            <a:off x="8987115" y="5229200"/>
            <a:ext cx="2592288"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98960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Mitochondria produce ROS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pic>
        <p:nvPicPr>
          <p:cNvPr id="5" name="Content Placeholder 4"/>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226" t="7376" r="1936" b="11226"/>
          <a:stretch/>
        </p:blipFill>
        <p:spPr>
          <a:xfrm>
            <a:off x="609459" y="1223546"/>
            <a:ext cx="10969943" cy="2277462"/>
          </a:xfrm>
        </p:spPr>
      </p:pic>
      <p:sp>
        <p:nvSpPr>
          <p:cNvPr id="6" name="TextBox 5"/>
          <p:cNvSpPr txBox="1"/>
          <p:nvPr/>
        </p:nvSpPr>
        <p:spPr>
          <a:xfrm>
            <a:off x="9622804" y="2156"/>
            <a:ext cx="2566021"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dirty="0" smtClean="0">
                <a:solidFill>
                  <a:schemeClr val="bg1"/>
                </a:solidFill>
              </a:rPr>
              <a:t>From 435</a:t>
            </a:r>
            <a:endParaRPr lang="en-US" sz="1800" dirty="0">
              <a:solidFill>
                <a:schemeClr val="bg1"/>
              </a:solidFill>
            </a:endParaRPr>
          </a:p>
        </p:txBody>
      </p:sp>
      <p:pic>
        <p:nvPicPr>
          <p:cNvPr id="7" name="Picture 3" descr="C:\My Documents\teaching\kowaltowski 1 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60" y="3634086"/>
            <a:ext cx="7055503" cy="2641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34873" y="3641687"/>
            <a:ext cx="3844529" cy="2554545"/>
          </a:xfrm>
          <a:prstGeom prst="rect">
            <a:avLst/>
          </a:prstGeom>
          <a:noFill/>
          <a:ln>
            <a:solidFill>
              <a:schemeClr val="accent2">
                <a:lumMod val="75000"/>
              </a:schemeClr>
            </a:solidFill>
            <a:prstDash val="dash"/>
          </a:ln>
        </p:spPr>
        <p:txBody>
          <a:bodyPr wrap="square" rtlCol="0">
            <a:spAutoFit/>
          </a:bodyPr>
          <a:lstStyle/>
          <a:p>
            <a:pPr marL="285750" indent="-285750">
              <a:buFont typeface="Arial" panose="020B0604020202020204" pitchFamily="34" charset="0"/>
              <a:buChar char="•"/>
            </a:pPr>
            <a:r>
              <a:rPr lang="en-US" sz="1600" dirty="0" smtClean="0">
                <a:solidFill>
                  <a:schemeClr val="tx1">
                    <a:lumMod val="50000"/>
                    <a:lumOff val="50000"/>
                  </a:schemeClr>
                </a:solidFill>
              </a:rPr>
              <a:t>The </a:t>
            </a:r>
            <a:r>
              <a:rPr lang="en-US" sz="1600" dirty="0">
                <a:solidFill>
                  <a:schemeClr val="tx1">
                    <a:lumMod val="50000"/>
                    <a:lumOff val="50000"/>
                  </a:schemeClr>
                </a:solidFill>
              </a:rPr>
              <a:t>respiratory chain produces superoxide radicals which generate </a:t>
            </a:r>
            <a:r>
              <a:rPr lang="en-US" sz="1600" dirty="0" err="1">
                <a:solidFill>
                  <a:schemeClr val="tx1">
                    <a:lumMod val="50000"/>
                    <a:lumOff val="50000"/>
                  </a:schemeClr>
                </a:solidFill>
              </a:rPr>
              <a:t>peroxynitrite</a:t>
            </a:r>
            <a:r>
              <a:rPr lang="en-US" sz="1600" dirty="0">
                <a:solidFill>
                  <a:schemeClr val="tx1">
                    <a:lumMod val="50000"/>
                    <a:lumOff val="50000"/>
                  </a:schemeClr>
                </a:solidFill>
              </a:rPr>
              <a:t> in the end after series of </a:t>
            </a:r>
            <a:r>
              <a:rPr lang="en-US" sz="1600" dirty="0" smtClean="0">
                <a:solidFill>
                  <a:schemeClr val="tx1">
                    <a:lumMod val="50000"/>
                    <a:lumOff val="50000"/>
                  </a:schemeClr>
                </a:solidFill>
              </a:rPr>
              <a:t>reactions.</a:t>
            </a:r>
            <a:endParaRPr lang="en-US" sz="1600" b="1" spc="-5" dirty="0">
              <a:solidFill>
                <a:schemeClr val="tx1">
                  <a:lumMod val="50000"/>
                  <a:lumOff val="50000"/>
                </a:schemeClr>
              </a:solidFill>
              <a:cs typeface="Perpetua"/>
            </a:endParaRPr>
          </a:p>
          <a:p>
            <a:pPr marL="285750" indent="-285750">
              <a:buFont typeface="Arial" panose="020B0604020202020204" pitchFamily="34" charset="0"/>
              <a:buChar char="•"/>
            </a:pPr>
            <a:r>
              <a:rPr lang="en-US" sz="1600" spc="-5" dirty="0" smtClean="0">
                <a:solidFill>
                  <a:schemeClr val="tx1">
                    <a:lumMod val="50000"/>
                    <a:lumOff val="50000"/>
                  </a:schemeClr>
                </a:solidFill>
                <a:cs typeface="Perpetua"/>
              </a:rPr>
              <a:t>All </a:t>
            </a:r>
            <a:r>
              <a:rPr lang="en-US" sz="1600" spc="-5" dirty="0">
                <a:solidFill>
                  <a:schemeClr val="tx1">
                    <a:lumMod val="50000"/>
                    <a:lumOff val="50000"/>
                  </a:schemeClr>
                </a:solidFill>
                <a:cs typeface="Perpetua"/>
              </a:rPr>
              <a:t>these </a:t>
            </a:r>
            <a:r>
              <a:rPr lang="en-US" sz="1600" spc="-25" dirty="0">
                <a:solidFill>
                  <a:schemeClr val="tx1">
                    <a:lumMod val="50000"/>
                    <a:lumOff val="50000"/>
                  </a:schemeClr>
                </a:solidFill>
                <a:cs typeface="Perpetua"/>
              </a:rPr>
              <a:t>ROS may </a:t>
            </a:r>
            <a:r>
              <a:rPr lang="en-US" sz="1600" spc="-5" dirty="0">
                <a:solidFill>
                  <a:schemeClr val="tx1">
                    <a:lumMod val="50000"/>
                    <a:lumOff val="50000"/>
                  </a:schemeClr>
                </a:solidFill>
                <a:cs typeface="Perpetua"/>
              </a:rPr>
              <a:t>cause </a:t>
            </a:r>
            <a:r>
              <a:rPr lang="en-US" sz="1600" dirty="0">
                <a:solidFill>
                  <a:schemeClr val="tx1">
                    <a:lumMod val="50000"/>
                    <a:lumOff val="50000"/>
                  </a:schemeClr>
                </a:solidFill>
                <a:cs typeface="Perpetua"/>
              </a:rPr>
              <a:t>mitochondrial </a:t>
            </a:r>
            <a:r>
              <a:rPr lang="en-US" sz="1600" spc="-5" dirty="0">
                <a:solidFill>
                  <a:schemeClr val="tx1">
                    <a:lumMod val="50000"/>
                    <a:lumOff val="50000"/>
                  </a:schemeClr>
                </a:solidFill>
                <a:cs typeface="Perpetua"/>
              </a:rPr>
              <a:t>and cellular damage if present in</a:t>
            </a:r>
            <a:r>
              <a:rPr lang="en-US" sz="1600" spc="55" dirty="0">
                <a:solidFill>
                  <a:schemeClr val="tx1">
                    <a:lumMod val="50000"/>
                    <a:lumOff val="50000"/>
                  </a:schemeClr>
                </a:solidFill>
                <a:cs typeface="Perpetua"/>
              </a:rPr>
              <a:t> </a:t>
            </a:r>
            <a:r>
              <a:rPr lang="en-US" sz="1600" spc="-5" dirty="0" smtClean="0">
                <a:solidFill>
                  <a:schemeClr val="tx1">
                    <a:lumMod val="50000"/>
                    <a:lumOff val="50000"/>
                  </a:schemeClr>
                </a:solidFill>
                <a:cs typeface="Perpetua"/>
              </a:rPr>
              <a:t>excess.</a:t>
            </a:r>
            <a:r>
              <a:rPr lang="en-US" sz="1600" b="1" spc="-5" dirty="0" smtClean="0">
                <a:solidFill>
                  <a:srgbClr val="FFFF99"/>
                </a:solidFill>
                <a:cs typeface="Perpetua"/>
              </a:rPr>
              <a:t>.</a:t>
            </a:r>
            <a:r>
              <a:rPr lang="en-US" sz="1600" dirty="0"/>
              <a:t> </a:t>
            </a:r>
            <a:r>
              <a:rPr lang="en-US" sz="1600" dirty="0">
                <a:solidFill>
                  <a:srgbClr val="00B050"/>
                </a:solidFill>
              </a:rPr>
              <a:t>Vitamin E, Vitamin C and citation in green tea are factors that help increase antioxidants which will degrade oxygen free </a:t>
            </a:r>
            <a:r>
              <a:rPr lang="en-US" sz="1600" dirty="0" smtClean="0">
                <a:solidFill>
                  <a:srgbClr val="00B050"/>
                </a:solidFill>
              </a:rPr>
              <a:t>radicals.</a:t>
            </a:r>
            <a:endParaRPr lang="en-US" sz="1600" dirty="0">
              <a:solidFill>
                <a:srgbClr val="00B050"/>
              </a:solidFill>
            </a:endParaRPr>
          </a:p>
        </p:txBody>
      </p:sp>
    </p:spTree>
    <p:extLst>
      <p:ext uri="{BB962C8B-B14F-4D97-AF65-F5344CB8AC3E}">
        <p14:creationId xmlns:p14="http://schemas.microsoft.com/office/powerpoint/2010/main" val="1846006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9413</TotalTime>
  <Words>2817</Words>
  <Application>Microsoft Office PowerPoint</Application>
  <PresentationFormat>Custom</PresentationFormat>
  <Paragraphs>439</Paragraphs>
  <Slides>31</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MS PGothic</vt:lpstr>
      <vt:lpstr>MS PGothic</vt:lpstr>
      <vt:lpstr>Arial</vt:lpstr>
      <vt:lpstr>ArialMT</vt:lpstr>
      <vt:lpstr>Bookman Old Style</vt:lpstr>
      <vt:lpstr>Calibri</vt:lpstr>
      <vt:lpstr>Gill Sans MT</vt:lpstr>
      <vt:lpstr>Perpetua</vt:lpstr>
      <vt:lpstr>新細明體</vt:lpstr>
      <vt:lpstr>华文新魏</vt:lpstr>
      <vt:lpstr>Times New Roman</vt:lpstr>
      <vt:lpstr>Wingdings</vt:lpstr>
      <vt:lpstr>Wingdings 3</vt:lpstr>
      <vt:lpstr>Origin</vt:lpstr>
      <vt:lpstr>PowerPoint Presentation</vt:lpstr>
      <vt:lpstr>PowerPoint Presentation</vt:lpstr>
      <vt:lpstr>What is aging ? </vt:lpstr>
      <vt:lpstr>Aging terms</vt:lpstr>
      <vt:lpstr>Aging theories</vt:lpstr>
      <vt:lpstr>Cont.</vt:lpstr>
      <vt:lpstr>Doctors’ notes</vt:lpstr>
      <vt:lpstr>Oxygen free radicals (FR) and reactive oxygen species (ROS) resources</vt:lpstr>
      <vt:lpstr>Mitochondria produce ROS</vt:lpstr>
      <vt:lpstr>Leading causes of death age 65+ “medical diagnoses”</vt:lpstr>
      <vt:lpstr>Aging characterization and changes</vt:lpstr>
      <vt:lpstr>Aging in nervous system</vt:lpstr>
      <vt:lpstr>Aging in nervous system (structure-function related)</vt:lpstr>
      <vt:lpstr>Cognitive changes in aging (mental processing)</vt:lpstr>
      <vt:lpstr>Nervous system changes</vt:lpstr>
      <vt:lpstr>Geriatric4 syndromes</vt:lpstr>
      <vt:lpstr>Dementia and Delirium </vt:lpstr>
      <vt:lpstr>Alzheimer’s disease </vt:lpstr>
      <vt:lpstr>Cont.</vt:lpstr>
      <vt:lpstr>Amyloid plaques</vt:lpstr>
      <vt:lpstr>Control of blood pressure</vt:lpstr>
      <vt:lpstr>Carotid sinus hypersensitivity </vt:lpstr>
      <vt:lpstr>Vision </vt:lpstr>
      <vt:lpstr>Hearing</vt:lpstr>
      <vt:lpstr>Disorders of the sense and taste </vt:lpstr>
      <vt:lpstr>Pain and sense of touch</vt:lpstr>
      <vt:lpstr>Sexual dysfunction</vt:lpstr>
      <vt:lpstr>Sleep Patterns</vt:lpstr>
      <vt:lpstr>Brief geriatric assessment instruments</vt:lpstr>
      <vt:lpstr>Cont.</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927</cp:revision>
  <dcterms:created xsi:type="dcterms:W3CDTF">2016-09-07T16:15:34Z</dcterms:created>
  <dcterms:modified xsi:type="dcterms:W3CDTF">2017-10-27T15:00:20Z</dcterms:modified>
</cp:coreProperties>
</file>