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42"/>
  </p:notesMasterIdLst>
  <p:sldIdLst>
    <p:sldId id="500" r:id="rId2"/>
    <p:sldId id="454" r:id="rId3"/>
    <p:sldId id="535" r:id="rId4"/>
    <p:sldId id="447" r:id="rId5"/>
    <p:sldId id="541" r:id="rId6"/>
    <p:sldId id="465" r:id="rId7"/>
    <p:sldId id="539" r:id="rId8"/>
    <p:sldId id="501" r:id="rId9"/>
    <p:sldId id="461" r:id="rId10"/>
    <p:sldId id="502" r:id="rId11"/>
    <p:sldId id="540" r:id="rId12"/>
    <p:sldId id="477" r:id="rId13"/>
    <p:sldId id="472" r:id="rId14"/>
    <p:sldId id="471" r:id="rId15"/>
    <p:sldId id="474" r:id="rId16"/>
    <p:sldId id="476" r:id="rId17"/>
    <p:sldId id="505" r:id="rId18"/>
    <p:sldId id="506" r:id="rId19"/>
    <p:sldId id="520" r:id="rId20"/>
    <p:sldId id="507" r:id="rId21"/>
    <p:sldId id="538" r:id="rId22"/>
    <p:sldId id="530" r:id="rId23"/>
    <p:sldId id="528" r:id="rId24"/>
    <p:sldId id="529" r:id="rId25"/>
    <p:sldId id="531" r:id="rId26"/>
    <p:sldId id="532" r:id="rId27"/>
    <p:sldId id="533" r:id="rId28"/>
    <p:sldId id="534" r:id="rId29"/>
    <p:sldId id="536" r:id="rId30"/>
    <p:sldId id="537" r:id="rId31"/>
    <p:sldId id="508" r:id="rId32"/>
    <p:sldId id="509" r:id="rId33"/>
    <p:sldId id="510" r:id="rId34"/>
    <p:sldId id="511" r:id="rId35"/>
    <p:sldId id="512" r:id="rId36"/>
    <p:sldId id="542" r:id="rId37"/>
    <p:sldId id="524" r:id="rId38"/>
    <p:sldId id="527" r:id="rId39"/>
    <p:sldId id="526" r:id="rId40"/>
    <p:sldId id="518" r:id="rId41"/>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AF6"/>
    <a:srgbClr val="990000"/>
    <a:srgbClr val="CC0000"/>
    <a:srgbClr val="DCDFE8"/>
    <a:srgbClr val="E4CBE7"/>
    <a:srgbClr val="A954AB"/>
    <a:srgbClr val="D8B3DC"/>
    <a:srgbClr val="CCFFFF"/>
    <a:srgbClr val="933B95"/>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41" autoAdjust="0"/>
    <p:restoredTop sz="95231"/>
  </p:normalViewPr>
  <p:slideViewPr>
    <p:cSldViewPr>
      <p:cViewPr>
        <p:scale>
          <a:sx n="109" d="100"/>
          <a:sy n="109" d="100"/>
        </p:scale>
        <p:origin x="280" y="216"/>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4"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pPr/>
              <a:t>11/7/17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pPr/>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1</a:t>
            </a:fld>
            <a:endParaRPr lang="en-US" dirty="0"/>
          </a:p>
        </p:txBody>
      </p:sp>
    </p:spTree>
    <p:extLst>
      <p:ext uri="{BB962C8B-B14F-4D97-AF65-F5344CB8AC3E}">
        <p14:creationId xmlns:p14="http://schemas.microsoft.com/office/powerpoint/2010/main" val="2962402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079794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pPr/>
              <a:t>11/7/17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pPr/>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pPr/>
              <a:t>11/7/17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pPr/>
              <a:t>11/7/17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pPr/>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pPr/>
              <a:t>11/7/17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pPr/>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pPr/>
              <a:t>11/7/17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pPr/>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pPr/>
              <a:t>11/7/17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pPr/>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pPr/>
              <a:t>11/7/17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pPr/>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pPr/>
              <a:t>11/7/17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pPr/>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pPr/>
              <a:t>11/7/17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pPr/>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pPr/>
              <a:t>11/7/17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pPr/>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pPr/>
              <a:t>11/7/17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pPr/>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pPr/>
              <a:t>11/7/17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pPr/>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 Id="rId3" Type="http://schemas.openxmlformats.org/officeDocument/2006/relationships/image" Target="../media/image2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 Id="rId3" Type="http://schemas.openxmlformats.org/officeDocument/2006/relationships/image" Target="../media/image3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 Id="rId3" Type="http://schemas.openxmlformats.org/officeDocument/2006/relationships/image" Target="../media/image3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emf"/><Relationship Id="rId3" Type="http://schemas.openxmlformats.org/officeDocument/2006/relationships/image" Target="../media/image3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1" Type="http://schemas.openxmlformats.org/officeDocument/2006/relationships/hyperlink" Target="https://www.onlineexambuilder.com/upper-and-lower-motor-neuron-lesions/exam-184586" TargetMode="External"/><Relationship Id="rId12" Type="http://schemas.openxmlformats.org/officeDocument/2006/relationships/image" Target="../media/image46.png"/><Relationship Id="rId13" Type="http://schemas.openxmlformats.org/officeDocument/2006/relationships/hyperlink" Target="https://docs.google.com/forms/d/1u1JBrQF2OHrdd-GO9svz5ydywmjOUc5AXtFmphInV9c/prefill" TargetMode="External"/><Relationship Id="rId1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physiology436@gmail.com" TargetMode="External"/><Relationship Id="rId4" Type="http://schemas.openxmlformats.org/officeDocument/2006/relationships/image" Target="../media/image42.png"/><Relationship Id="rId5" Type="http://schemas.openxmlformats.org/officeDocument/2006/relationships/hyperlink" Target="https://twitter.com/Physiology436" TargetMode="External"/><Relationship Id="rId6" Type="http://schemas.openxmlformats.org/officeDocument/2006/relationships/image" Target="../media/image43.png"/><Relationship Id="rId7" Type="http://schemas.openxmlformats.org/officeDocument/2006/relationships/hyperlink" Target="https://drive.google.com/open?id=10DChL7-FX9meMaPu55vRBHSA5K39eDojw_yy2mMXzRE" TargetMode="External"/><Relationship Id="rId8" Type="http://schemas.openxmlformats.org/officeDocument/2006/relationships/image" Target="../media/image44.png"/><Relationship Id="rId9" Type="http://schemas.openxmlformats.org/officeDocument/2006/relationships/hyperlink" Target="https://drive.google.com/open?id=0B-7mWPKMvk76Z2traHhac3F1dFU" TargetMode="External"/><Relationship Id="rId10" Type="http://schemas.openxmlformats.org/officeDocument/2006/relationships/image" Target="../media/image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9633398" y="497956"/>
            <a:ext cx="1940248" cy="1268420"/>
          </a:xfrm>
          <a:prstGeom prst="rect">
            <a:avLst/>
          </a:prstGeom>
        </p:spPr>
      </p:pic>
      <p:sp>
        <p:nvSpPr>
          <p:cNvPr id="12" name="Rectangle 11"/>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5" name="Rectangle 14"/>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6" name="Rectangle 15"/>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8" name="مربع نص 1"/>
          <p:cNvSpPr txBox="1"/>
          <p:nvPr/>
        </p:nvSpPr>
        <p:spPr>
          <a:xfrm>
            <a:off x="618115" y="4903881"/>
            <a:ext cx="2088142" cy="1200329"/>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marL="171399" indent="-171399" defTabSz="914089">
              <a:buFont typeface="Wingdings" panose="05000000000000000000" pitchFamily="2" charset="2"/>
              <a:buChar char="§"/>
            </a:pPr>
            <a:r>
              <a:rPr lang="en-US" sz="1200" b="1" dirty="0" smtClean="0">
                <a:solidFill>
                  <a:srgbClr val="DDE9EC">
                    <a:lumMod val="50000"/>
                  </a:srgbClr>
                </a:solidFill>
              </a:rPr>
              <a:t>Te</a:t>
            </a:r>
            <a:r>
              <a:rPr lang="en-US" sz="1200" b="1" dirty="0" smtClean="0"/>
              <a:t>xt</a:t>
            </a:r>
            <a:endParaRPr lang="en-US" sz="1200" b="1" dirty="0" smtClean="0">
              <a:solidFill>
                <a:srgbClr val="FF0000"/>
              </a:solidFill>
            </a:endParaRPr>
          </a:p>
          <a:p>
            <a:pPr marL="171399" indent="-171399" defTabSz="914089">
              <a:buFont typeface="Wingdings" panose="05000000000000000000" pitchFamily="2" charset="2"/>
              <a:buChar char="§"/>
            </a:pPr>
            <a:r>
              <a:rPr lang="en-US" sz="1200" b="1" dirty="0" smtClean="0">
                <a:solidFill>
                  <a:srgbClr val="FF0000"/>
                </a:solidFill>
              </a:rPr>
              <a:t>Important</a:t>
            </a:r>
          </a:p>
          <a:p>
            <a:pPr marL="171399" indent="-171399" defTabSz="914089">
              <a:buFont typeface="Wingdings" panose="05000000000000000000" pitchFamily="2" charset="2"/>
              <a:buChar char="§"/>
            </a:pPr>
            <a:r>
              <a:rPr lang="en-US" sz="1200" b="1" dirty="0" smtClean="0">
                <a:solidFill>
                  <a:srgbClr val="C76B9B"/>
                </a:solidFill>
              </a:rPr>
              <a:t>Formulas</a:t>
            </a:r>
            <a:endParaRPr lang="en-US" sz="1200" b="1" dirty="0" smtClean="0">
              <a:solidFill>
                <a:srgbClr val="DDE9EC">
                  <a:lumMod val="50000"/>
                </a:srgbClr>
              </a:solidFill>
            </a:endParaRPr>
          </a:p>
          <a:p>
            <a:pPr marL="171399" indent="-171399" defTabSz="914089">
              <a:buFont typeface="Wingdings" panose="05000000000000000000" pitchFamily="2" charset="2"/>
              <a:buChar char="§"/>
            </a:pPr>
            <a:r>
              <a:rPr lang="en-US" sz="1200" b="1" dirty="0" smtClean="0">
                <a:solidFill>
                  <a:srgbClr val="FADA7A">
                    <a:lumMod val="75000"/>
                  </a:srgbClr>
                </a:solidFill>
              </a:rPr>
              <a:t>Numbers</a:t>
            </a:r>
          </a:p>
          <a:p>
            <a:pPr marL="171399" indent="-171399" defTabSz="914089">
              <a:buFont typeface="Wingdings" panose="05000000000000000000" pitchFamily="2" charset="2"/>
              <a:buChar char="§"/>
            </a:pPr>
            <a:r>
              <a:rPr lang="en-US" sz="1200" b="1" dirty="0" smtClean="0">
                <a:solidFill>
                  <a:srgbClr val="00B050"/>
                </a:solidFill>
              </a:rPr>
              <a:t>Doctor notes</a:t>
            </a:r>
          </a:p>
          <a:p>
            <a:pPr marL="171399" indent="-171399" defTabSz="914089">
              <a:buFont typeface="Wingdings" panose="05000000000000000000" pitchFamily="2" charset="2"/>
              <a:buChar char="§"/>
            </a:pPr>
            <a:r>
              <a:rPr lang="en-US" sz="1200" b="1" dirty="0" smtClean="0">
                <a:solidFill>
                  <a:schemeClr val="bg1">
                    <a:lumMod val="50000"/>
                  </a:schemeClr>
                </a:solidFill>
              </a:rPr>
              <a:t>Notes and explanation</a:t>
            </a:r>
            <a:endParaRPr lang="en-US" sz="1200" b="1"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t>1</a:t>
            </a:fld>
            <a:endParaRPr lang="en-US" dirty="0"/>
          </a:p>
        </p:txBody>
      </p:sp>
      <p:pic>
        <p:nvPicPr>
          <p:cNvPr id="17" name="Picture 16"/>
          <p:cNvPicPr>
            <a:picLocks noChangeAspect="1"/>
          </p:cNvPicPr>
          <p:nvPr/>
        </p:nvPicPr>
        <p:blipFill>
          <a:blip r:embed="rId5"/>
          <a:stretch>
            <a:fillRect/>
          </a:stretch>
        </p:blipFill>
        <p:spPr>
          <a:xfrm>
            <a:off x="2837909" y="1028223"/>
            <a:ext cx="6358679" cy="4785775"/>
          </a:xfrm>
          <a:prstGeom prst="rect">
            <a:avLst/>
          </a:prstGeom>
          <a:ln>
            <a:noFill/>
          </a:ln>
        </p:spPr>
      </p:pic>
      <p:sp>
        <p:nvSpPr>
          <p:cNvPr id="20" name="Flowchart: Process 19"/>
          <p:cNvSpPr/>
          <p:nvPr/>
        </p:nvSpPr>
        <p:spPr>
          <a:xfrm>
            <a:off x="9275339" y="4987964"/>
            <a:ext cx="779513" cy="598961"/>
          </a:xfrm>
          <a:prstGeom prst="flowChartProcess">
            <a:avLst/>
          </a:prstGeom>
          <a:solidFill>
            <a:schemeClr val="accent2">
              <a:lumMod val="20000"/>
              <a:lumOff val="8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1200" b="1" dirty="0">
                <a:solidFill>
                  <a:schemeClr val="bg1">
                    <a:lumMod val="50000"/>
                  </a:schemeClr>
                </a:solidFill>
              </a:rPr>
              <a:t>Lecture No.24</a:t>
            </a:r>
          </a:p>
        </p:txBody>
      </p:sp>
      <p:sp>
        <p:nvSpPr>
          <p:cNvPr id="21" name="مربع نص 1"/>
          <p:cNvSpPr txBox="1"/>
          <p:nvPr/>
        </p:nvSpPr>
        <p:spPr>
          <a:xfrm>
            <a:off x="9275339" y="5586925"/>
            <a:ext cx="2298307" cy="523220"/>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algn="ctr"/>
            <a:r>
              <a:rPr lang="en-US" sz="1400" b="1" dirty="0">
                <a:solidFill>
                  <a:schemeClr val="bg2">
                    <a:lumMod val="75000"/>
                  </a:schemeClr>
                </a:solidFill>
                <a:latin typeface="Agency FB" panose="020B0503020202020204" pitchFamily="34" charset="0"/>
              </a:rPr>
              <a:t>“You Will Never Have This Day Again, So Make It Count ”.</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592" y="1965532"/>
            <a:ext cx="1660276" cy="1447689"/>
          </a:xfrm>
          <a:prstGeom prst="rect">
            <a:avLst/>
          </a:prstGeom>
        </p:spPr>
      </p:pic>
    </p:spTree>
    <p:extLst>
      <p:ext uri="{BB962C8B-B14F-4D97-AF65-F5344CB8AC3E}">
        <p14:creationId xmlns:p14="http://schemas.microsoft.com/office/powerpoint/2010/main" val="956625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spc="-5" dirty="0" smtClean="0">
                <a:solidFill>
                  <a:srgbClr val="FF0000"/>
                </a:solidFill>
              </a:rPr>
              <a:t>Causes </a:t>
            </a:r>
            <a:r>
              <a:rPr lang="en-GB" sz="3200" dirty="0" smtClean="0">
                <a:solidFill>
                  <a:srgbClr val="FF0000"/>
                </a:solidFill>
              </a:rPr>
              <a:t>of upper &amp; </a:t>
            </a:r>
            <a:r>
              <a:rPr lang="en-GB" sz="3200" spc="-10" dirty="0" smtClean="0">
                <a:solidFill>
                  <a:srgbClr val="FF0000"/>
                </a:solidFill>
              </a:rPr>
              <a:t>lower </a:t>
            </a:r>
            <a:r>
              <a:rPr lang="en-GB" sz="3200" spc="-5" dirty="0" smtClean="0">
                <a:solidFill>
                  <a:srgbClr val="FF0000"/>
                </a:solidFill>
              </a:rPr>
              <a:t>motor</a:t>
            </a:r>
            <a:r>
              <a:rPr lang="en-GB" sz="3200" spc="-80" dirty="0" smtClean="0">
                <a:solidFill>
                  <a:srgbClr val="FF0000"/>
                </a:solidFill>
              </a:rPr>
              <a:t> </a:t>
            </a:r>
            <a:r>
              <a:rPr lang="en-GB" sz="3200" spc="-10" dirty="0" smtClean="0">
                <a:solidFill>
                  <a:srgbClr val="FF0000"/>
                </a:solidFill>
              </a:rPr>
              <a:t>neuron </a:t>
            </a:r>
            <a:r>
              <a:rPr lang="en-GB" sz="3200" dirty="0" smtClean="0">
                <a:solidFill>
                  <a:srgbClr val="FF0000"/>
                </a:solidFill>
              </a:rPr>
              <a:t>lesions</a:t>
            </a:r>
            <a:endParaRPr lang="en-GB" sz="3200" b="1" dirty="0">
              <a:solidFill>
                <a:srgbClr val="FF0000"/>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pPr/>
              <a:t>10</a:t>
            </a:fld>
            <a:endParaRPr lang="en-US" dirty="0"/>
          </a:p>
        </p:txBody>
      </p:sp>
      <p:sp>
        <p:nvSpPr>
          <p:cNvPr id="15" name="Rectangle 14"/>
          <p:cNvSpPr/>
          <p:nvPr/>
        </p:nvSpPr>
        <p:spPr>
          <a:xfrm>
            <a:off x="4298856" y="1662693"/>
            <a:ext cx="3528392" cy="504056"/>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marL="12700" algn="ctr">
              <a:lnSpc>
                <a:spcPct val="100000"/>
              </a:lnSpc>
              <a:buClr>
                <a:schemeClr val="accent2">
                  <a:lumMod val="75000"/>
                </a:schemeClr>
              </a:buClr>
              <a:tabLst>
                <a:tab pos="299085" algn="l"/>
                <a:tab pos="299720" algn="l"/>
              </a:tabLst>
            </a:pPr>
            <a:r>
              <a:rPr lang="en-US" sz="1600" dirty="0" smtClean="0">
                <a:solidFill>
                  <a:schemeClr val="bg1"/>
                </a:solidFill>
                <a:cs typeface="Calibri"/>
              </a:rPr>
              <a:t>Causes  of upper &amp; lower motor neurons lesions </a:t>
            </a:r>
            <a:endParaRPr lang="en-US" sz="1600" dirty="0">
              <a:solidFill>
                <a:schemeClr val="bg1"/>
              </a:solidFill>
              <a:cs typeface="Calibri"/>
            </a:endParaRPr>
          </a:p>
        </p:txBody>
      </p:sp>
      <p:cxnSp>
        <p:nvCxnSpPr>
          <p:cNvPr id="20" name="Straight Connector 19"/>
          <p:cNvCxnSpPr>
            <a:stCxn id="15" idx="2"/>
          </p:cNvCxnSpPr>
          <p:nvPr/>
        </p:nvCxnSpPr>
        <p:spPr>
          <a:xfrm>
            <a:off x="6063052" y="2166749"/>
            <a:ext cx="0" cy="144016"/>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a:off x="6063052" y="2310765"/>
            <a:ext cx="33898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a:off x="2673218" y="2310765"/>
            <a:ext cx="33898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a:xfrm>
            <a:off x="2673218" y="2310765"/>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a:xfrm>
            <a:off x="9452886" y="2310765"/>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5" name="Rectangle 24"/>
          <p:cNvSpPr/>
          <p:nvPr/>
        </p:nvSpPr>
        <p:spPr>
          <a:xfrm>
            <a:off x="909836" y="2578938"/>
            <a:ext cx="3526764"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38049" algn="ctr" rtl="1">
              <a:spcBef>
                <a:spcPts val="60"/>
              </a:spcBef>
              <a:buClr>
                <a:schemeClr val="accent2">
                  <a:lumMod val="75000"/>
                </a:schemeClr>
              </a:buClr>
              <a:tabLst>
                <a:tab pos="812165" algn="l"/>
                <a:tab pos="812800" algn="l"/>
              </a:tabLst>
            </a:pPr>
            <a:r>
              <a:rPr lang="en-GB" sz="1400" spc="-5" dirty="0">
                <a:solidFill>
                  <a:schemeClr val="accent2">
                    <a:lumMod val="75000"/>
                  </a:schemeClr>
                </a:solidFill>
                <a:cs typeface="Calibri"/>
              </a:rPr>
              <a:t>UMNL</a:t>
            </a:r>
          </a:p>
        </p:txBody>
      </p:sp>
      <p:cxnSp>
        <p:nvCxnSpPr>
          <p:cNvPr id="26" name="Straight Arrow Connector 25"/>
          <p:cNvCxnSpPr/>
          <p:nvPr/>
        </p:nvCxnSpPr>
        <p:spPr>
          <a:xfrm>
            <a:off x="2673218" y="3010986"/>
            <a:ext cx="0" cy="23588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a:off x="9452886" y="3010986"/>
            <a:ext cx="0" cy="23588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8" name="Rectangle 27"/>
          <p:cNvSpPr/>
          <p:nvPr/>
        </p:nvSpPr>
        <p:spPr>
          <a:xfrm>
            <a:off x="909836" y="3356992"/>
            <a:ext cx="3526764" cy="251516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47701" indent="-285750">
              <a:spcBef>
                <a:spcPts val="60"/>
              </a:spcBef>
              <a:buClr>
                <a:schemeClr val="accent2">
                  <a:lumMod val="75000"/>
                </a:schemeClr>
              </a:buClr>
              <a:buFont typeface="Arial" panose="020B0604020202020204" pitchFamily="34" charset="0"/>
              <a:buChar char="•"/>
              <a:tabLst>
                <a:tab pos="812165" algn="l"/>
                <a:tab pos="812800" algn="l"/>
              </a:tabLst>
            </a:pPr>
            <a:r>
              <a:rPr lang="en-US" sz="1600" spc="-5" dirty="0">
                <a:solidFill>
                  <a:schemeClr val="accent2">
                    <a:lumMod val="75000"/>
                  </a:schemeClr>
                </a:solidFill>
                <a:cs typeface="Calibri"/>
              </a:rPr>
              <a:t>Cerebral stroke </a:t>
            </a:r>
            <a:r>
              <a:rPr lang="en-US" sz="1600" spc="-5" dirty="0">
                <a:solidFill>
                  <a:schemeClr val="tx1"/>
                </a:solidFill>
                <a:cs typeface="Calibri"/>
              </a:rPr>
              <a:t>by </a:t>
            </a:r>
            <a:r>
              <a:rPr lang="en-US" sz="1600" spc="-5" dirty="0" err="1" smtClean="0">
                <a:solidFill>
                  <a:schemeClr val="tx1"/>
                </a:solidFill>
                <a:cs typeface="Calibri"/>
              </a:rPr>
              <a:t>haemorrhage</a:t>
            </a:r>
            <a:r>
              <a:rPr lang="en-US" sz="1600" dirty="0">
                <a:solidFill>
                  <a:srgbClr val="00B050"/>
                </a:solidFill>
              </a:rPr>
              <a:t> (symptoms: depending on the site of injury, paralysis)</a:t>
            </a:r>
            <a:r>
              <a:rPr lang="en-US" sz="1600" spc="-5" dirty="0" smtClean="0">
                <a:solidFill>
                  <a:schemeClr val="tx1"/>
                </a:solidFill>
                <a:cs typeface="Calibri"/>
              </a:rPr>
              <a:t>, </a:t>
            </a:r>
            <a:r>
              <a:rPr lang="en-US" sz="1600" spc="-5" dirty="0">
                <a:solidFill>
                  <a:schemeClr val="tx1"/>
                </a:solidFill>
                <a:cs typeface="Calibri"/>
              </a:rPr>
              <a:t>thrombosis </a:t>
            </a:r>
            <a:r>
              <a:rPr lang="en-US" sz="1600" spc="-5" dirty="0" smtClean="0">
                <a:solidFill>
                  <a:schemeClr val="tx1"/>
                </a:solidFill>
                <a:cs typeface="Calibri"/>
              </a:rPr>
              <a:t>or embolism.</a:t>
            </a:r>
            <a:r>
              <a:rPr lang="en-US" sz="1600" dirty="0">
                <a:solidFill>
                  <a:srgbClr val="00B050"/>
                </a:solidFill>
              </a:rPr>
              <a:t> The most common site is internal capsule.</a:t>
            </a:r>
            <a:endParaRPr lang="en-US" sz="1600" spc="-5" dirty="0">
              <a:solidFill>
                <a:schemeClr val="tx1"/>
              </a:solidFill>
              <a:cs typeface="Calibri"/>
            </a:endParaRPr>
          </a:p>
          <a:p>
            <a:pPr marL="247701" indent="-285750">
              <a:spcBef>
                <a:spcPts val="60"/>
              </a:spcBef>
              <a:buClr>
                <a:schemeClr val="accent2">
                  <a:lumMod val="75000"/>
                </a:schemeClr>
              </a:buClr>
              <a:buFont typeface="Arial" panose="020B0604020202020204" pitchFamily="34" charset="0"/>
              <a:buChar char="•"/>
              <a:tabLst>
                <a:tab pos="812165" algn="l"/>
                <a:tab pos="812800" algn="l"/>
              </a:tabLst>
            </a:pPr>
            <a:r>
              <a:rPr lang="en-GB" sz="1600" spc="-5" dirty="0">
                <a:solidFill>
                  <a:schemeClr val="accent2">
                    <a:lumMod val="75000"/>
                  </a:schemeClr>
                </a:solidFill>
                <a:cs typeface="Calibri"/>
              </a:rPr>
              <a:t>Spinal lesion (transaction): </a:t>
            </a:r>
            <a:r>
              <a:rPr lang="en-GB" sz="1600" spc="-5" dirty="0" err="1">
                <a:solidFill>
                  <a:schemeClr val="tx1"/>
                </a:solidFill>
                <a:cs typeface="Calibri"/>
              </a:rPr>
              <a:t>tumor</a:t>
            </a:r>
            <a:r>
              <a:rPr lang="en-GB" sz="1600" spc="-5" dirty="0">
                <a:solidFill>
                  <a:schemeClr val="tx1"/>
                </a:solidFill>
                <a:cs typeface="Calibri"/>
              </a:rPr>
              <a:t> or trauma or </a:t>
            </a:r>
            <a:r>
              <a:rPr lang="en-GB" sz="1600" spc="-5" dirty="0" err="1">
                <a:solidFill>
                  <a:schemeClr val="tx1"/>
                </a:solidFill>
                <a:cs typeface="Calibri"/>
              </a:rPr>
              <a:t>hemosection</a:t>
            </a:r>
            <a:r>
              <a:rPr lang="en-GB" sz="1600" spc="-5" dirty="0">
                <a:solidFill>
                  <a:schemeClr val="tx1"/>
                </a:solidFill>
                <a:cs typeface="Calibri"/>
              </a:rPr>
              <a:t> </a:t>
            </a:r>
            <a:r>
              <a:rPr lang="en-GB" sz="1600" spc="-5" dirty="0">
                <a:solidFill>
                  <a:schemeClr val="bg2">
                    <a:lumMod val="75000"/>
                  </a:schemeClr>
                </a:solidFill>
                <a:cs typeface="Calibri"/>
              </a:rPr>
              <a:t>(brown squared syndrome). </a:t>
            </a:r>
          </a:p>
        </p:txBody>
      </p:sp>
      <p:sp>
        <p:nvSpPr>
          <p:cNvPr id="29" name="Rectangle 28"/>
          <p:cNvSpPr/>
          <p:nvPr/>
        </p:nvSpPr>
        <p:spPr>
          <a:xfrm>
            <a:off x="7689504" y="3352770"/>
            <a:ext cx="3526764" cy="251938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47701" indent="-285750">
              <a:spcBef>
                <a:spcPts val="60"/>
              </a:spcBef>
              <a:buClr>
                <a:schemeClr val="accent2">
                  <a:lumMod val="75000"/>
                </a:schemeClr>
              </a:buClr>
              <a:buFont typeface="Arial" panose="020B0604020202020204" pitchFamily="34" charset="0"/>
              <a:buChar char="•"/>
              <a:tabLst>
                <a:tab pos="812165" algn="l"/>
                <a:tab pos="812800" algn="l"/>
              </a:tabLst>
            </a:pPr>
            <a:r>
              <a:rPr lang="en-US" sz="1600" spc="-5" dirty="0">
                <a:solidFill>
                  <a:schemeClr val="tx1"/>
                </a:solidFill>
                <a:cs typeface="Calibri"/>
              </a:rPr>
              <a:t>Anterior horn cell lesions </a:t>
            </a:r>
            <a:r>
              <a:rPr lang="en-US" sz="1600" spc="-5" dirty="0" smtClean="0">
                <a:solidFill>
                  <a:schemeClr val="bg2">
                    <a:lumMod val="75000"/>
                  </a:schemeClr>
                </a:solidFill>
                <a:cs typeface="Calibri"/>
              </a:rPr>
              <a:t>(ex: poliomyelitis</a:t>
            </a:r>
            <a:r>
              <a:rPr lang="en-US" sz="1600" spc="-5" dirty="0">
                <a:solidFill>
                  <a:schemeClr val="bg2">
                    <a:lumMod val="75000"/>
                  </a:schemeClr>
                </a:solidFill>
                <a:cs typeface="Calibri"/>
              </a:rPr>
              <a:t>, motor neuron </a:t>
            </a:r>
            <a:r>
              <a:rPr lang="en-US" sz="1600" spc="-5" dirty="0" smtClean="0">
                <a:solidFill>
                  <a:schemeClr val="bg2">
                    <a:lumMod val="75000"/>
                  </a:schemeClr>
                </a:solidFill>
                <a:cs typeface="Calibri"/>
              </a:rPr>
              <a:t>disease).</a:t>
            </a:r>
          </a:p>
          <a:p>
            <a:pPr marL="247701" indent="-285750">
              <a:spcBef>
                <a:spcPts val="60"/>
              </a:spcBef>
              <a:buClr>
                <a:schemeClr val="accent2">
                  <a:lumMod val="75000"/>
                </a:schemeClr>
              </a:buClr>
              <a:buFont typeface="Arial" panose="020B0604020202020204" pitchFamily="34" charset="0"/>
              <a:buChar char="•"/>
              <a:tabLst>
                <a:tab pos="812165" algn="l"/>
                <a:tab pos="812800" algn="l"/>
              </a:tabLst>
            </a:pPr>
            <a:r>
              <a:rPr lang="en-US" sz="1600" dirty="0">
                <a:solidFill>
                  <a:srgbClr val="00B050"/>
                </a:solidFill>
              </a:rPr>
              <a:t>Why not posterior or lateral? Because posterior is sensory and lateral is autonomic</a:t>
            </a:r>
            <a:r>
              <a:rPr lang="en-US" sz="1600" dirty="0" smtClean="0">
                <a:solidFill>
                  <a:srgbClr val="00B050"/>
                </a:solidFill>
              </a:rPr>
              <a:t>.</a:t>
            </a:r>
            <a:endParaRPr lang="en-US" sz="1600" spc="-5" dirty="0">
              <a:solidFill>
                <a:schemeClr val="bg2">
                  <a:lumMod val="75000"/>
                </a:schemeClr>
              </a:solidFill>
              <a:cs typeface="Calibri"/>
            </a:endParaRPr>
          </a:p>
          <a:p>
            <a:pPr marL="247701" indent="-285750">
              <a:spcBef>
                <a:spcPts val="60"/>
              </a:spcBef>
              <a:buClr>
                <a:schemeClr val="accent2">
                  <a:lumMod val="75000"/>
                </a:schemeClr>
              </a:buClr>
              <a:buFont typeface="Arial" panose="020B0604020202020204" pitchFamily="34" charset="0"/>
              <a:buChar char="•"/>
              <a:tabLst>
                <a:tab pos="812165" algn="l"/>
                <a:tab pos="812800" algn="l"/>
              </a:tabLst>
            </a:pPr>
            <a:r>
              <a:rPr lang="en-GB" sz="1600" spc="-5" dirty="0">
                <a:solidFill>
                  <a:schemeClr val="tx1"/>
                </a:solidFill>
                <a:cs typeface="Calibri"/>
              </a:rPr>
              <a:t>Spinal root lesions or peripheral nerve lesion </a:t>
            </a:r>
            <a:r>
              <a:rPr lang="en-GB" sz="1600" spc="-5" dirty="0">
                <a:solidFill>
                  <a:schemeClr val="bg2">
                    <a:lumMod val="75000"/>
                  </a:schemeClr>
                </a:solidFill>
                <a:cs typeface="Calibri"/>
              </a:rPr>
              <a:t>( e.g. nerve injury by trauma or compressive lesion)</a:t>
            </a:r>
          </a:p>
          <a:p>
            <a:pPr>
              <a:spcBef>
                <a:spcPts val="60"/>
              </a:spcBef>
              <a:buClr>
                <a:schemeClr val="accent2">
                  <a:lumMod val="75000"/>
                </a:schemeClr>
              </a:buClr>
              <a:tabLst>
                <a:tab pos="812165" algn="l"/>
                <a:tab pos="812800" algn="l"/>
              </a:tabLst>
            </a:pPr>
            <a:r>
              <a:rPr lang="en-GB" sz="1600" spc="-5" dirty="0">
                <a:solidFill>
                  <a:schemeClr val="bg2">
                    <a:lumMod val="75000"/>
                  </a:schemeClr>
                </a:solidFill>
                <a:cs typeface="Calibri"/>
              </a:rPr>
              <a:t>(Trauma, neuropathy)</a:t>
            </a:r>
          </a:p>
        </p:txBody>
      </p:sp>
      <p:sp>
        <p:nvSpPr>
          <p:cNvPr id="30" name="Rectangle 29"/>
          <p:cNvSpPr/>
          <p:nvPr/>
        </p:nvSpPr>
        <p:spPr>
          <a:xfrm>
            <a:off x="7689504" y="2578938"/>
            <a:ext cx="3526764"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38049" algn="ctr" rtl="1">
              <a:spcBef>
                <a:spcPts val="60"/>
              </a:spcBef>
              <a:buClr>
                <a:schemeClr val="accent2">
                  <a:lumMod val="75000"/>
                </a:schemeClr>
              </a:buClr>
              <a:tabLst>
                <a:tab pos="812165" algn="l"/>
                <a:tab pos="812800" algn="l"/>
              </a:tabLst>
            </a:pPr>
            <a:r>
              <a:rPr lang="en-GB" sz="1400" spc="-5" dirty="0">
                <a:solidFill>
                  <a:schemeClr val="accent2">
                    <a:lumMod val="75000"/>
                  </a:schemeClr>
                </a:solidFill>
                <a:cs typeface="Calibri"/>
              </a:rPr>
              <a:t>LMNL</a:t>
            </a:r>
          </a:p>
        </p:txBody>
      </p:sp>
      <p:sp>
        <p:nvSpPr>
          <p:cNvPr id="17" name="TextBox 16"/>
          <p:cNvSpPr txBox="1"/>
          <p:nvPr/>
        </p:nvSpPr>
        <p:spPr>
          <a:xfrm>
            <a:off x="9455497"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482886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1" y="228600"/>
            <a:ext cx="5565198" cy="914400"/>
          </a:xfrm>
        </p:spPr>
        <p:txBody>
          <a:bodyPr>
            <a:normAutofit/>
          </a:bodyPr>
          <a:lstStyle/>
          <a:p>
            <a:r>
              <a:rPr lang="en-US" sz="3200" dirty="0" smtClean="0"/>
              <a:t>UMNL</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pPr/>
              <a:t>11</a:t>
            </a:fld>
            <a:endParaRPr lang="en-US" dirty="0"/>
          </a:p>
        </p:txBody>
      </p:sp>
      <p:pic>
        <p:nvPicPr>
          <p:cNvPr id="6" name="Content Placeholder 5"/>
          <p:cNvPicPr>
            <a:picLocks noGrp="1" noChangeAspect="1"/>
          </p:cNvPicPr>
          <p:nvPr>
            <p:ph sz="quarter" idx="1"/>
          </p:nvPr>
        </p:nvPicPr>
        <p:blipFill>
          <a:blip r:embed="rId2"/>
          <a:stretch>
            <a:fillRect/>
          </a:stretch>
        </p:blipFill>
        <p:spPr>
          <a:xfrm>
            <a:off x="609460" y="1553431"/>
            <a:ext cx="5387975" cy="4392488"/>
          </a:xfrm>
          <a:prstGeom prst="rect">
            <a:avLst/>
          </a:prstGeom>
        </p:spPr>
      </p:pic>
      <p:cxnSp>
        <p:nvCxnSpPr>
          <p:cNvPr id="7" name="Straight Connector 6"/>
          <p:cNvCxnSpPr/>
          <p:nvPr/>
        </p:nvCxnSpPr>
        <p:spPr>
          <a:xfrm>
            <a:off x="6174658"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9" name="object 5"/>
          <p:cNvSpPr/>
          <p:nvPr/>
        </p:nvSpPr>
        <p:spPr>
          <a:xfrm>
            <a:off x="6351882" y="1337407"/>
            <a:ext cx="5320354" cy="4824536"/>
          </a:xfrm>
          <a:prstGeom prst="rect">
            <a:avLst/>
          </a:prstGeom>
          <a:blipFill>
            <a:blip r:embed="rId3" cstate="print"/>
            <a:stretch>
              <a:fillRect/>
            </a:stretch>
          </a:blipFill>
        </p:spPr>
        <p:txBody>
          <a:bodyPr wrap="square" lIns="0" tIns="0" rIns="0" bIns="0" rtlCol="0"/>
          <a:lstStyle/>
          <a:p>
            <a:endParaRPr/>
          </a:p>
        </p:txBody>
      </p:sp>
      <p:sp>
        <p:nvSpPr>
          <p:cNvPr id="10" name="Title 1"/>
          <p:cNvSpPr txBox="1">
            <a:spLocks/>
          </p:cNvSpPr>
          <p:nvPr/>
        </p:nvSpPr>
        <p:spPr>
          <a:xfrm>
            <a:off x="6229460" y="228600"/>
            <a:ext cx="5565198" cy="9144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3200" dirty="0" smtClean="0"/>
              <a:t>Internal Capsule </a:t>
            </a:r>
            <a:endParaRPr lang="en-US" sz="3200" dirty="0"/>
          </a:p>
        </p:txBody>
      </p:sp>
      <p:sp>
        <p:nvSpPr>
          <p:cNvPr id="11" name="TextBox 10"/>
          <p:cNvSpPr txBox="1"/>
          <p:nvPr/>
        </p:nvSpPr>
        <p:spPr>
          <a:xfrm>
            <a:off x="9455497"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1269879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1804" y="692696"/>
            <a:ext cx="10969943" cy="450304"/>
          </a:xfrm>
        </p:spPr>
        <p:txBody>
          <a:bodyPr>
            <a:noAutofit/>
          </a:bodyPr>
          <a:lstStyle/>
          <a:p>
            <a:r>
              <a:rPr lang="en-GB" sz="3200" spc="-10" dirty="0" smtClean="0">
                <a:solidFill>
                  <a:srgbClr val="FF0000"/>
                </a:solidFill>
              </a:rPr>
              <a:t>Hallmarks of motor neuron lesions</a:t>
            </a:r>
            <a:endParaRPr lang="ar-SA" sz="3200" spc="-10" dirty="0">
              <a:solidFill>
                <a:srgbClr val="FF0000"/>
              </a:solidFill>
            </a:endParaRPr>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graphicFrame>
        <p:nvGraphicFramePr>
          <p:cNvPr id="6" name="object 5"/>
          <p:cNvGraphicFramePr>
            <a:graphicFrameLocks noGrp="1"/>
          </p:cNvGraphicFramePr>
          <p:nvPr>
            <p:extLst>
              <p:ext uri="{D42A27DB-BD31-4B8C-83A1-F6EECF244321}">
                <p14:modId xmlns:p14="http://schemas.microsoft.com/office/powerpoint/2010/main" val="1034120015"/>
              </p:ext>
            </p:extLst>
          </p:nvPr>
        </p:nvGraphicFramePr>
        <p:xfrm>
          <a:off x="612080" y="1173683"/>
          <a:ext cx="10945217" cy="5123397"/>
        </p:xfrm>
        <a:graphic>
          <a:graphicData uri="http://schemas.openxmlformats.org/drawingml/2006/table">
            <a:tbl>
              <a:tblPr firstRow="1" bandRow="1">
                <a:tableStyleId>{5DA37D80-6434-44D0-A028-1B22A696006F}</a:tableStyleId>
              </a:tblPr>
              <a:tblGrid>
                <a:gridCol w="2520281">
                  <a:extLst>
                    <a:ext uri="{9D8B030D-6E8A-4147-A177-3AD203B41FA5}">
                      <a16:colId xmlns:a16="http://schemas.microsoft.com/office/drawing/2014/main" xmlns="" val="20000"/>
                    </a:ext>
                  </a:extLst>
                </a:gridCol>
                <a:gridCol w="5112568">
                  <a:extLst>
                    <a:ext uri="{9D8B030D-6E8A-4147-A177-3AD203B41FA5}">
                      <a16:colId xmlns:a16="http://schemas.microsoft.com/office/drawing/2014/main" xmlns="" val="20001"/>
                    </a:ext>
                  </a:extLst>
                </a:gridCol>
                <a:gridCol w="3312368">
                  <a:extLst>
                    <a:ext uri="{9D8B030D-6E8A-4147-A177-3AD203B41FA5}">
                      <a16:colId xmlns:a16="http://schemas.microsoft.com/office/drawing/2014/main" xmlns="" val="20002"/>
                    </a:ext>
                  </a:extLst>
                </a:gridCol>
              </a:tblGrid>
              <a:tr h="239093">
                <a:tc>
                  <a:txBody>
                    <a:bodyPr/>
                    <a:lstStyle/>
                    <a:p>
                      <a:pPr algn="ctr"/>
                      <a:endParaRPr lang="en-US" sz="1400" b="0" u="none" dirty="0">
                        <a:solidFill>
                          <a:schemeClr val="bg1"/>
                        </a:solidFill>
                        <a:latin typeface="+mn-lt"/>
                        <a:cs typeface="Century Gothic"/>
                      </a:endParaRPr>
                    </a:p>
                  </a:txBody>
                  <a:tcPr marL="0" marR="0" marT="0" marB="0">
                    <a:solidFill>
                      <a:schemeClr val="accent2">
                        <a:lumMod val="40000"/>
                        <a:lumOff val="60000"/>
                      </a:schemeClr>
                    </a:solidFill>
                  </a:tcPr>
                </a:tc>
                <a:tc>
                  <a:txBody>
                    <a:bodyPr/>
                    <a:lstStyle/>
                    <a:p>
                      <a:pPr marL="85725" algn="ctr">
                        <a:lnSpc>
                          <a:spcPct val="100000"/>
                        </a:lnSpc>
                        <a:spcBef>
                          <a:spcPts val="250"/>
                        </a:spcBef>
                      </a:pPr>
                      <a:r>
                        <a:rPr lang="en-US" sz="1800" b="0" u="none" spc="-5" dirty="0" smtClean="0">
                          <a:solidFill>
                            <a:schemeClr val="bg1"/>
                          </a:solidFill>
                          <a:latin typeface="+mn-lt"/>
                        </a:rPr>
                        <a:t>UMNL</a:t>
                      </a:r>
                      <a:endParaRPr lang="en-US" sz="1800" b="0" u="none" dirty="0">
                        <a:solidFill>
                          <a:schemeClr val="bg1"/>
                        </a:solidFill>
                        <a:latin typeface="+mn-lt"/>
                        <a:cs typeface="Times New Roman"/>
                      </a:endParaRPr>
                    </a:p>
                  </a:txBody>
                  <a:tcPr marL="0" marR="0" marT="0" marB="0">
                    <a:solidFill>
                      <a:schemeClr val="accent2">
                        <a:lumMod val="40000"/>
                        <a:lumOff val="60000"/>
                      </a:schemeClr>
                    </a:solidFill>
                  </a:tcPr>
                </a:tc>
                <a:tc>
                  <a:txBody>
                    <a:bodyPr/>
                    <a:lstStyle/>
                    <a:p>
                      <a:pPr marL="86995" algn="ctr">
                        <a:lnSpc>
                          <a:spcPct val="100000"/>
                        </a:lnSpc>
                        <a:spcBef>
                          <a:spcPts val="250"/>
                        </a:spcBef>
                      </a:pPr>
                      <a:r>
                        <a:rPr lang="en-US" sz="1800" b="0" u="none" dirty="0" smtClean="0">
                          <a:solidFill>
                            <a:schemeClr val="bg1"/>
                          </a:solidFill>
                          <a:latin typeface="+mn-lt"/>
                        </a:rPr>
                        <a:t>LMNL</a:t>
                      </a:r>
                      <a:endParaRPr lang="en-US" sz="1800" b="0" u="none" dirty="0">
                        <a:solidFill>
                          <a:schemeClr val="bg1"/>
                        </a:solidFill>
                        <a:latin typeface="+mn-lt"/>
                        <a:cs typeface="Times New Roman"/>
                      </a:endParaRPr>
                    </a:p>
                  </a:txBody>
                  <a:tcPr marL="0" marR="0" marT="0" marB="0">
                    <a:solidFill>
                      <a:schemeClr val="accent2">
                        <a:lumMod val="40000"/>
                        <a:lumOff val="60000"/>
                      </a:schemeClr>
                    </a:solidFill>
                  </a:tcPr>
                </a:tc>
                <a:extLst>
                  <a:ext uri="{0D108BD9-81ED-4DB2-BD59-A6C34878D82A}">
                    <a16:rowId xmlns:a16="http://schemas.microsoft.com/office/drawing/2014/main" xmlns="" val="10000"/>
                  </a:ext>
                </a:extLst>
              </a:tr>
              <a:tr h="263378">
                <a:tc>
                  <a:txBody>
                    <a:bodyPr/>
                    <a:lstStyle/>
                    <a:p>
                      <a:pPr marL="84455" indent="0" algn="ctr">
                        <a:lnSpc>
                          <a:spcPct val="100000"/>
                        </a:lnSpc>
                        <a:spcBef>
                          <a:spcPts val="170"/>
                        </a:spcBef>
                        <a:buFontTx/>
                        <a:buNone/>
                      </a:pPr>
                      <a:r>
                        <a:rPr lang="en-US" sz="1400" spc="-5" dirty="0" smtClean="0">
                          <a:solidFill>
                            <a:schemeClr val="accent2">
                              <a:lumMod val="75000"/>
                            </a:schemeClr>
                          </a:solidFill>
                          <a:latin typeface="+mn-lt"/>
                        </a:rPr>
                        <a:t>Extent </a:t>
                      </a:r>
                      <a:r>
                        <a:rPr lang="en-US" sz="1400" dirty="0" smtClean="0">
                          <a:solidFill>
                            <a:schemeClr val="accent2">
                              <a:lumMod val="75000"/>
                            </a:schemeClr>
                          </a:solidFill>
                          <a:latin typeface="+mn-lt"/>
                        </a:rPr>
                        <a:t>of</a:t>
                      </a:r>
                      <a:r>
                        <a:rPr lang="en-US" sz="1400" spc="-40" dirty="0" smtClean="0">
                          <a:solidFill>
                            <a:schemeClr val="accent2">
                              <a:lumMod val="75000"/>
                            </a:schemeClr>
                          </a:solidFill>
                          <a:latin typeface="+mn-lt"/>
                        </a:rPr>
                        <a:t> </a:t>
                      </a:r>
                      <a:r>
                        <a:rPr lang="en-US" sz="1400" spc="-5" dirty="0" smtClean="0">
                          <a:solidFill>
                            <a:schemeClr val="accent2">
                              <a:lumMod val="75000"/>
                            </a:schemeClr>
                          </a:solidFill>
                          <a:latin typeface="+mn-lt"/>
                        </a:rPr>
                        <a:t>paralysis</a:t>
                      </a:r>
                      <a:endParaRPr lang="en-US" sz="1400" dirty="0">
                        <a:solidFill>
                          <a:schemeClr val="accent2">
                            <a:lumMod val="75000"/>
                          </a:schemeClr>
                        </a:solidFill>
                        <a:latin typeface="+mn-lt"/>
                        <a:cs typeface="Times New Roman"/>
                      </a:endParaRPr>
                    </a:p>
                  </a:txBody>
                  <a:tcPr marL="0" marR="0" marT="0" marB="0" anchor="ctr">
                    <a:solidFill>
                      <a:schemeClr val="bg1"/>
                    </a:solidFill>
                  </a:tcPr>
                </a:tc>
                <a:tc>
                  <a:txBody>
                    <a:bodyPr/>
                    <a:lstStyle/>
                    <a:p>
                      <a:pPr marL="85725" algn="l">
                        <a:lnSpc>
                          <a:spcPct val="100000"/>
                        </a:lnSpc>
                        <a:spcBef>
                          <a:spcPts val="170"/>
                        </a:spcBef>
                      </a:pPr>
                      <a:r>
                        <a:rPr lang="en-US" sz="1200" dirty="0" smtClean="0">
                          <a:latin typeface="+mn-lt"/>
                        </a:rPr>
                        <a:t>Widespread </a:t>
                      </a:r>
                      <a:r>
                        <a:rPr lang="en-US" sz="1200" dirty="0" smtClean="0">
                          <a:solidFill>
                            <a:srgbClr val="00B050"/>
                          </a:solidFill>
                          <a:latin typeface="+mn-lt"/>
                        </a:rPr>
                        <a:t>(affects movements) </a:t>
                      </a:r>
                      <a:endParaRPr lang="en-US" sz="1200" dirty="0">
                        <a:solidFill>
                          <a:srgbClr val="00B050"/>
                        </a:solidFill>
                        <a:latin typeface="+mn-lt"/>
                        <a:cs typeface="Times New Roman"/>
                      </a:endParaRPr>
                    </a:p>
                  </a:txBody>
                  <a:tcPr marL="0" marR="0" marT="0" marB="0" anchor="ctr">
                    <a:solidFill>
                      <a:schemeClr val="bg1"/>
                    </a:solidFill>
                  </a:tcPr>
                </a:tc>
                <a:tc>
                  <a:txBody>
                    <a:bodyPr/>
                    <a:lstStyle/>
                    <a:p>
                      <a:pPr marL="86995" algn="l">
                        <a:lnSpc>
                          <a:spcPct val="100000"/>
                        </a:lnSpc>
                        <a:spcBef>
                          <a:spcPts val="170"/>
                        </a:spcBef>
                      </a:pPr>
                      <a:r>
                        <a:rPr lang="en-US" sz="1200" spc="-5" dirty="0" smtClean="0">
                          <a:latin typeface="+mn-lt"/>
                        </a:rPr>
                        <a:t>Localized </a:t>
                      </a:r>
                      <a:r>
                        <a:rPr lang="en-US" sz="1200" spc="-5" dirty="0" smtClean="0">
                          <a:solidFill>
                            <a:schemeClr val="bg1">
                              <a:lumMod val="50000"/>
                            </a:schemeClr>
                          </a:solidFill>
                          <a:latin typeface="+mn-lt"/>
                        </a:rPr>
                        <a:t>(individual muscle or group of muscles are affected)</a:t>
                      </a:r>
                      <a:endParaRPr lang="en-US" sz="1200" dirty="0">
                        <a:solidFill>
                          <a:schemeClr val="bg1">
                            <a:lumMod val="50000"/>
                          </a:schemeClr>
                        </a:solidFill>
                        <a:latin typeface="+mn-lt"/>
                        <a:cs typeface="Times New Roman"/>
                      </a:endParaRPr>
                    </a:p>
                  </a:txBody>
                  <a:tcPr marL="0" marR="0" marT="0" marB="0" anchor="ctr">
                    <a:solidFill>
                      <a:schemeClr val="bg1"/>
                    </a:solidFill>
                  </a:tcPr>
                </a:tc>
                <a:extLst>
                  <a:ext uri="{0D108BD9-81ED-4DB2-BD59-A6C34878D82A}">
                    <a16:rowId xmlns:a16="http://schemas.microsoft.com/office/drawing/2014/main" xmlns="" val="10001"/>
                  </a:ext>
                </a:extLst>
              </a:tr>
              <a:tr h="198272">
                <a:tc>
                  <a:txBody>
                    <a:bodyPr/>
                    <a:lstStyle/>
                    <a:p>
                      <a:pPr marL="84455" indent="0" algn="ctr">
                        <a:lnSpc>
                          <a:spcPct val="100000"/>
                        </a:lnSpc>
                        <a:spcBef>
                          <a:spcPts val="275"/>
                        </a:spcBef>
                        <a:buFontTx/>
                        <a:buNone/>
                      </a:pPr>
                      <a:r>
                        <a:rPr lang="en-US" sz="1400" spc="-5" dirty="0" smtClean="0">
                          <a:solidFill>
                            <a:schemeClr val="accent2">
                              <a:lumMod val="75000"/>
                            </a:schemeClr>
                          </a:solidFill>
                          <a:latin typeface="+mn-lt"/>
                        </a:rPr>
                        <a:t>Site </a:t>
                      </a:r>
                      <a:r>
                        <a:rPr lang="en-US" sz="1400" dirty="0" smtClean="0">
                          <a:solidFill>
                            <a:schemeClr val="accent2">
                              <a:lumMod val="75000"/>
                            </a:schemeClr>
                          </a:solidFill>
                          <a:latin typeface="+mn-lt"/>
                        </a:rPr>
                        <a:t>of</a:t>
                      </a:r>
                      <a:r>
                        <a:rPr lang="en-US" sz="1400" spc="-40" dirty="0" smtClean="0">
                          <a:solidFill>
                            <a:schemeClr val="accent2">
                              <a:lumMod val="75000"/>
                            </a:schemeClr>
                          </a:solidFill>
                          <a:latin typeface="+mn-lt"/>
                        </a:rPr>
                        <a:t> </a:t>
                      </a:r>
                      <a:r>
                        <a:rPr lang="en-US" sz="1400" spc="-5" dirty="0" smtClean="0">
                          <a:solidFill>
                            <a:schemeClr val="accent2">
                              <a:lumMod val="75000"/>
                            </a:schemeClr>
                          </a:solidFill>
                          <a:latin typeface="+mn-lt"/>
                        </a:rPr>
                        <a:t>paralysis</a:t>
                      </a:r>
                      <a:endParaRPr lang="en-US" sz="1400" dirty="0">
                        <a:solidFill>
                          <a:schemeClr val="accent2">
                            <a:lumMod val="75000"/>
                          </a:schemeClr>
                        </a:solidFill>
                        <a:latin typeface="+mn-lt"/>
                        <a:cs typeface="Times New Roman"/>
                      </a:endParaRPr>
                    </a:p>
                  </a:txBody>
                  <a:tcPr marL="0" marR="0" marT="0" marB="0" anchor="ctr">
                    <a:solidFill>
                      <a:schemeClr val="bg1"/>
                    </a:solidFill>
                  </a:tcPr>
                </a:tc>
                <a:tc>
                  <a:txBody>
                    <a:bodyPr/>
                    <a:lstStyle/>
                    <a:p>
                      <a:pPr marL="85725" algn="l">
                        <a:lnSpc>
                          <a:spcPct val="100000"/>
                        </a:lnSpc>
                        <a:spcBef>
                          <a:spcPts val="275"/>
                        </a:spcBef>
                      </a:pPr>
                      <a:r>
                        <a:rPr lang="en-US" sz="1200" spc="-5" dirty="0" smtClean="0">
                          <a:latin typeface="+mn-lt"/>
                        </a:rPr>
                        <a:t>Opposite side to</a:t>
                      </a:r>
                      <a:r>
                        <a:rPr lang="en-US" sz="1200" spc="-50" dirty="0" smtClean="0">
                          <a:latin typeface="+mn-lt"/>
                        </a:rPr>
                        <a:t> </a:t>
                      </a:r>
                      <a:r>
                        <a:rPr lang="en-US" sz="1200" spc="-5" dirty="0" smtClean="0">
                          <a:latin typeface="+mn-lt"/>
                        </a:rPr>
                        <a:t>lesion</a:t>
                      </a:r>
                      <a:r>
                        <a:rPr lang="en-US" sz="1200" spc="-5" baseline="0" dirty="0" smtClean="0">
                          <a:latin typeface="+mn-lt"/>
                        </a:rPr>
                        <a:t> </a:t>
                      </a:r>
                      <a:r>
                        <a:rPr kumimoji="0" lang="en-US" sz="1200" b="0" kern="1200" dirty="0" smtClean="0">
                          <a:solidFill>
                            <a:srgbClr val="00B050"/>
                          </a:solidFill>
                          <a:latin typeface="+mn-lt"/>
                          <a:ea typeface="+mn-ea"/>
                          <a:cs typeface="+mn-cs"/>
                        </a:rPr>
                        <a:t>(because of the decussation of fibers, e.g. pyramidal decussation)</a:t>
                      </a:r>
                      <a:endParaRPr lang="en-US" sz="1200" dirty="0">
                        <a:solidFill>
                          <a:schemeClr val="accent2">
                            <a:lumMod val="75000"/>
                          </a:schemeClr>
                        </a:solidFill>
                        <a:latin typeface="+mn-lt"/>
                        <a:cs typeface="Times New Roman"/>
                      </a:endParaRPr>
                    </a:p>
                  </a:txBody>
                  <a:tcPr marL="0" marR="0" marT="0" marB="0" anchor="ctr">
                    <a:solidFill>
                      <a:schemeClr val="bg1"/>
                    </a:solidFill>
                  </a:tcPr>
                </a:tc>
                <a:tc>
                  <a:txBody>
                    <a:bodyPr/>
                    <a:lstStyle/>
                    <a:p>
                      <a:pPr marL="86995" algn="l">
                        <a:lnSpc>
                          <a:spcPct val="100000"/>
                        </a:lnSpc>
                        <a:spcBef>
                          <a:spcPts val="275"/>
                        </a:spcBef>
                      </a:pPr>
                      <a:r>
                        <a:rPr lang="en-US" sz="1200" spc="-10" dirty="0" smtClean="0">
                          <a:latin typeface="+mn-lt"/>
                        </a:rPr>
                        <a:t>Same </a:t>
                      </a:r>
                      <a:r>
                        <a:rPr lang="en-US" sz="1200" spc="-5" dirty="0" smtClean="0">
                          <a:latin typeface="+mn-lt"/>
                        </a:rPr>
                        <a:t>side </a:t>
                      </a:r>
                      <a:r>
                        <a:rPr lang="en-US" sz="1200" dirty="0" smtClean="0">
                          <a:latin typeface="+mn-lt"/>
                        </a:rPr>
                        <a:t>of</a:t>
                      </a:r>
                      <a:r>
                        <a:rPr lang="en-US" sz="1200" spc="-45" dirty="0" smtClean="0">
                          <a:latin typeface="+mn-lt"/>
                        </a:rPr>
                        <a:t> </a:t>
                      </a:r>
                      <a:r>
                        <a:rPr lang="en-US" sz="1200" spc="-5" dirty="0" smtClean="0">
                          <a:latin typeface="+mn-lt"/>
                        </a:rPr>
                        <a:t>lesion</a:t>
                      </a:r>
                      <a:endParaRPr lang="en-US" sz="1200" dirty="0">
                        <a:solidFill>
                          <a:schemeClr val="accent2">
                            <a:lumMod val="75000"/>
                          </a:schemeClr>
                        </a:solidFill>
                        <a:latin typeface="+mn-lt"/>
                        <a:cs typeface="Times New Roman"/>
                      </a:endParaRPr>
                    </a:p>
                  </a:txBody>
                  <a:tcPr marL="0" marR="0" marT="0" marB="0" anchor="ctr">
                    <a:solidFill>
                      <a:schemeClr val="bg1"/>
                    </a:solidFill>
                  </a:tcPr>
                </a:tc>
                <a:extLst>
                  <a:ext uri="{0D108BD9-81ED-4DB2-BD59-A6C34878D82A}">
                    <a16:rowId xmlns:a16="http://schemas.microsoft.com/office/drawing/2014/main" xmlns="" val="10002"/>
                  </a:ext>
                </a:extLst>
              </a:tr>
              <a:tr h="407349">
                <a:tc>
                  <a:txBody>
                    <a:bodyPr/>
                    <a:lstStyle/>
                    <a:p>
                      <a:pPr marL="84455" indent="0" algn="ctr">
                        <a:lnSpc>
                          <a:spcPct val="100000"/>
                        </a:lnSpc>
                        <a:spcBef>
                          <a:spcPts val="295"/>
                        </a:spcBef>
                        <a:buFontTx/>
                        <a:buNone/>
                      </a:pPr>
                      <a:r>
                        <a:rPr lang="en-US" sz="1400" spc="-5" dirty="0" smtClean="0">
                          <a:solidFill>
                            <a:schemeClr val="accent2">
                              <a:lumMod val="75000"/>
                            </a:schemeClr>
                          </a:solidFill>
                          <a:latin typeface="+mn-lt"/>
                        </a:rPr>
                        <a:t>Tone </a:t>
                      </a:r>
                      <a:r>
                        <a:rPr lang="en-US" sz="1400" dirty="0" smtClean="0">
                          <a:solidFill>
                            <a:schemeClr val="accent2">
                              <a:lumMod val="75000"/>
                            </a:schemeClr>
                          </a:solidFill>
                          <a:latin typeface="+mn-lt"/>
                        </a:rPr>
                        <a:t>of</a:t>
                      </a:r>
                      <a:r>
                        <a:rPr lang="en-US" sz="1400" spc="-65" dirty="0" smtClean="0">
                          <a:solidFill>
                            <a:schemeClr val="accent2">
                              <a:lumMod val="75000"/>
                            </a:schemeClr>
                          </a:solidFill>
                          <a:latin typeface="+mn-lt"/>
                        </a:rPr>
                        <a:t> </a:t>
                      </a:r>
                      <a:r>
                        <a:rPr lang="en-US" sz="1400" dirty="0" smtClean="0">
                          <a:solidFill>
                            <a:schemeClr val="accent2">
                              <a:lumMod val="75000"/>
                            </a:schemeClr>
                          </a:solidFill>
                          <a:latin typeface="+mn-lt"/>
                        </a:rPr>
                        <a:t>muscles</a:t>
                      </a:r>
                      <a:endParaRPr lang="en-US" sz="1400" dirty="0">
                        <a:solidFill>
                          <a:schemeClr val="accent2">
                            <a:lumMod val="75000"/>
                          </a:schemeClr>
                        </a:solidFill>
                        <a:latin typeface="+mn-lt"/>
                        <a:cs typeface="Century Gothic"/>
                      </a:endParaRPr>
                    </a:p>
                  </a:txBody>
                  <a:tcPr marL="0" marR="0" marT="0" marB="0" anchor="ctr">
                    <a:solidFill>
                      <a:schemeClr val="bg1"/>
                    </a:solidFill>
                  </a:tcPr>
                </a:tc>
                <a:tc>
                  <a:txBody>
                    <a:bodyPr/>
                    <a:lstStyle/>
                    <a:p>
                      <a:pPr marL="131445" marR="1587500" indent="-45720" algn="l" defTabSz="914400" rtl="0" eaLnBrk="1" fontAlgn="auto" latinLnBrk="0" hangingPunct="1">
                        <a:lnSpc>
                          <a:spcPct val="79800"/>
                        </a:lnSpc>
                        <a:spcBef>
                          <a:spcPts val="275"/>
                        </a:spcBef>
                        <a:spcAft>
                          <a:spcPts val="0"/>
                        </a:spcAft>
                        <a:buClrTx/>
                        <a:buSzTx/>
                        <a:buFontTx/>
                        <a:buNone/>
                        <a:tabLst/>
                        <a:defRPr/>
                      </a:pPr>
                      <a:r>
                        <a:rPr lang="en-US" sz="1200" spc="-5" dirty="0" smtClean="0">
                          <a:latin typeface="+mn-lt"/>
                        </a:rPr>
                        <a:t>Increased tone</a:t>
                      </a:r>
                      <a:r>
                        <a:rPr lang="en-US" sz="1200" dirty="0" smtClean="0">
                          <a:latin typeface="+mn-lt"/>
                        </a:rPr>
                        <a:t>( </a:t>
                      </a:r>
                      <a:r>
                        <a:rPr lang="en-US" sz="1200" spc="-5" dirty="0" smtClean="0">
                          <a:latin typeface="+mn-lt"/>
                        </a:rPr>
                        <a:t>hypertonia</a:t>
                      </a:r>
                      <a:r>
                        <a:rPr lang="en-US" sz="1200" spc="-50" dirty="0" smtClean="0">
                          <a:latin typeface="+mn-lt"/>
                        </a:rPr>
                        <a:t> </a:t>
                      </a:r>
                      <a:r>
                        <a:rPr lang="en-US" sz="1200" dirty="0" smtClean="0">
                          <a:latin typeface="+mn-lt"/>
                        </a:rPr>
                        <a:t>)</a:t>
                      </a:r>
                      <a:r>
                        <a:rPr lang="en-US" sz="1200" spc="-5" dirty="0" smtClean="0">
                          <a:latin typeface="+mn-lt"/>
                        </a:rPr>
                        <a:t> and spasticity clasp-knife</a:t>
                      </a:r>
                      <a:r>
                        <a:rPr lang="en-US" sz="1200" spc="-90" dirty="0" smtClean="0">
                          <a:latin typeface="+mn-lt"/>
                        </a:rPr>
                        <a:t> </a:t>
                      </a:r>
                      <a:r>
                        <a:rPr lang="en-US" sz="1200" spc="-5" dirty="0" smtClean="0">
                          <a:latin typeface="+mn-lt"/>
                        </a:rPr>
                        <a:t>spasticity</a:t>
                      </a:r>
                      <a:endParaRPr kumimoji="0" lang="en-US" sz="1200" b="0" kern="1200" dirty="0" smtClean="0">
                        <a:solidFill>
                          <a:srgbClr val="00B050"/>
                        </a:solidFill>
                        <a:latin typeface="+mn-lt"/>
                        <a:ea typeface="+mn-ea"/>
                        <a:cs typeface="+mn-cs"/>
                      </a:endParaRPr>
                    </a:p>
                  </a:txBody>
                  <a:tcPr marL="0" marR="0" marT="0" marB="0" anchor="ctr">
                    <a:solidFill>
                      <a:schemeClr val="bg1"/>
                    </a:solidFill>
                  </a:tcPr>
                </a:tc>
                <a:tc>
                  <a:txBody>
                    <a:bodyPr/>
                    <a:lstStyle/>
                    <a:p>
                      <a:pPr marL="86995" marR="445770" algn="l">
                        <a:lnSpc>
                          <a:spcPct val="100000"/>
                        </a:lnSpc>
                        <a:spcBef>
                          <a:spcPts val="275"/>
                        </a:spcBef>
                      </a:pPr>
                      <a:r>
                        <a:rPr lang="en-US" sz="1200" spc="-5" dirty="0" smtClean="0">
                          <a:latin typeface="+mn-lt"/>
                        </a:rPr>
                        <a:t>Decreased tone (</a:t>
                      </a:r>
                      <a:r>
                        <a:rPr lang="en-US" sz="1200" spc="-5" dirty="0" err="1" smtClean="0">
                          <a:latin typeface="+mn-lt"/>
                        </a:rPr>
                        <a:t>hypotonia</a:t>
                      </a:r>
                      <a:r>
                        <a:rPr lang="en-US" sz="1200" spc="-5" dirty="0" smtClean="0">
                          <a:latin typeface="+mn-lt"/>
                        </a:rPr>
                        <a:t>), flaccidity paralysis</a:t>
                      </a:r>
                      <a:endParaRPr lang="en-US" sz="1200" dirty="0">
                        <a:solidFill>
                          <a:schemeClr val="accent2">
                            <a:lumMod val="75000"/>
                          </a:schemeClr>
                        </a:solidFill>
                        <a:latin typeface="+mn-lt"/>
                        <a:cs typeface="Times New Roman"/>
                      </a:endParaRPr>
                    </a:p>
                  </a:txBody>
                  <a:tcPr marL="0" marR="0" marT="0" marB="0" anchor="ctr">
                    <a:solidFill>
                      <a:schemeClr val="bg1"/>
                    </a:solidFill>
                  </a:tcPr>
                </a:tc>
                <a:extLst>
                  <a:ext uri="{0D108BD9-81ED-4DB2-BD59-A6C34878D82A}">
                    <a16:rowId xmlns:a16="http://schemas.microsoft.com/office/drawing/2014/main" xmlns="" val="10003"/>
                  </a:ext>
                </a:extLst>
              </a:tr>
              <a:tr h="290130">
                <a:tc>
                  <a:txBody>
                    <a:bodyPr/>
                    <a:lstStyle/>
                    <a:p>
                      <a:pPr marL="84455" indent="0" algn="ctr">
                        <a:lnSpc>
                          <a:spcPct val="100000"/>
                        </a:lnSpc>
                        <a:spcBef>
                          <a:spcPts val="295"/>
                        </a:spcBef>
                        <a:buFontTx/>
                        <a:buNone/>
                      </a:pPr>
                      <a:r>
                        <a:rPr lang="en-US" sz="1400" dirty="0" smtClean="0">
                          <a:solidFill>
                            <a:schemeClr val="accent2">
                              <a:lumMod val="75000"/>
                            </a:schemeClr>
                          </a:solidFill>
                          <a:latin typeface="+mn-lt"/>
                        </a:rPr>
                        <a:t>Deep</a:t>
                      </a:r>
                      <a:r>
                        <a:rPr lang="en-US" sz="1400" spc="-75" dirty="0" smtClean="0">
                          <a:solidFill>
                            <a:schemeClr val="accent2">
                              <a:lumMod val="75000"/>
                            </a:schemeClr>
                          </a:solidFill>
                          <a:latin typeface="+mn-lt"/>
                        </a:rPr>
                        <a:t> </a:t>
                      </a:r>
                      <a:r>
                        <a:rPr lang="en-US" sz="1400" dirty="0" smtClean="0">
                          <a:solidFill>
                            <a:schemeClr val="accent2">
                              <a:lumMod val="75000"/>
                            </a:schemeClr>
                          </a:solidFill>
                          <a:latin typeface="+mn-lt"/>
                        </a:rPr>
                        <a:t>reflexes</a:t>
                      </a:r>
                      <a:endParaRPr lang="en-US" sz="1400" dirty="0">
                        <a:solidFill>
                          <a:schemeClr val="accent2">
                            <a:lumMod val="75000"/>
                          </a:schemeClr>
                        </a:solidFill>
                        <a:latin typeface="+mn-lt"/>
                        <a:cs typeface="Century Gothic"/>
                      </a:endParaRPr>
                    </a:p>
                  </a:txBody>
                  <a:tcPr marL="0" marR="0" marT="0" marB="0" anchor="ctr">
                    <a:solidFill>
                      <a:schemeClr val="bg1"/>
                    </a:solidFill>
                  </a:tcPr>
                </a:tc>
                <a:tc>
                  <a:txBody>
                    <a:bodyPr/>
                    <a:lstStyle/>
                    <a:p>
                      <a:pPr marL="85725" marR="0" indent="0" algn="l" defTabSz="914400" rtl="0" eaLnBrk="1" fontAlgn="auto" latinLnBrk="0" hangingPunct="1">
                        <a:lnSpc>
                          <a:spcPct val="100000"/>
                        </a:lnSpc>
                        <a:spcBef>
                          <a:spcPts val="275"/>
                        </a:spcBef>
                        <a:spcAft>
                          <a:spcPts val="0"/>
                        </a:spcAft>
                        <a:buClrTx/>
                        <a:buSzTx/>
                        <a:buFontTx/>
                        <a:buNone/>
                        <a:tabLst/>
                        <a:defRPr/>
                      </a:pPr>
                      <a:r>
                        <a:rPr lang="en-US" sz="1200" spc="-5" dirty="0" smtClean="0">
                          <a:latin typeface="+mn-lt"/>
                        </a:rPr>
                        <a:t>Brisk </a:t>
                      </a:r>
                      <a:r>
                        <a:rPr lang="en-US" sz="1200" dirty="0" smtClean="0">
                          <a:latin typeface="+mn-lt"/>
                        </a:rPr>
                        <a:t>( </a:t>
                      </a:r>
                      <a:r>
                        <a:rPr lang="en-US" sz="1200" spc="-5" dirty="0" smtClean="0">
                          <a:latin typeface="+mn-lt"/>
                        </a:rPr>
                        <a:t>exaggerated) tendon </a:t>
                      </a:r>
                      <a:r>
                        <a:rPr lang="en-US" sz="1200" dirty="0" smtClean="0">
                          <a:latin typeface="+mn-lt"/>
                        </a:rPr>
                        <a:t>jerks (tendon reflexes) </a:t>
                      </a:r>
                      <a:r>
                        <a:rPr kumimoji="0" lang="en-US" sz="1200" b="0" kern="1200" dirty="0" smtClean="0">
                          <a:solidFill>
                            <a:srgbClr val="00B050"/>
                          </a:solidFill>
                          <a:latin typeface="+mn-lt"/>
                          <a:ea typeface="+mn-ea"/>
                          <a:cs typeface="+mn-cs"/>
                        </a:rPr>
                        <a:t>the reflex when examining with a hammer: very strong</a:t>
                      </a:r>
                    </a:p>
                  </a:txBody>
                  <a:tcPr marL="0" marR="0" marT="0" marB="0" anchor="ctr">
                    <a:solidFill>
                      <a:schemeClr val="bg1"/>
                    </a:solidFill>
                  </a:tcPr>
                </a:tc>
                <a:tc>
                  <a:txBody>
                    <a:bodyPr/>
                    <a:lstStyle/>
                    <a:p>
                      <a:pPr marL="86995" algn="l">
                        <a:lnSpc>
                          <a:spcPct val="100000"/>
                        </a:lnSpc>
                        <a:spcBef>
                          <a:spcPts val="275"/>
                        </a:spcBef>
                      </a:pPr>
                      <a:r>
                        <a:rPr lang="en-US" sz="1200" spc="-10" dirty="0" smtClean="0">
                          <a:latin typeface="+mn-lt"/>
                        </a:rPr>
                        <a:t>Diminished </a:t>
                      </a:r>
                      <a:r>
                        <a:rPr lang="en-US" sz="1200" dirty="0" smtClean="0">
                          <a:latin typeface="+mn-lt"/>
                        </a:rPr>
                        <a:t>or</a:t>
                      </a:r>
                      <a:r>
                        <a:rPr lang="en-US" sz="1200" spc="-15" dirty="0" smtClean="0">
                          <a:latin typeface="+mn-lt"/>
                        </a:rPr>
                        <a:t> </a:t>
                      </a:r>
                      <a:r>
                        <a:rPr lang="en-US" sz="1200" spc="-5" dirty="0" smtClean="0">
                          <a:latin typeface="+mn-lt"/>
                        </a:rPr>
                        <a:t>absent</a:t>
                      </a:r>
                      <a:endParaRPr lang="en-US" sz="1200" dirty="0">
                        <a:solidFill>
                          <a:schemeClr val="accent2">
                            <a:lumMod val="75000"/>
                          </a:schemeClr>
                        </a:solidFill>
                        <a:latin typeface="+mn-lt"/>
                        <a:cs typeface="Times New Roman"/>
                      </a:endParaRPr>
                    </a:p>
                  </a:txBody>
                  <a:tcPr marL="0" marR="0" marT="0" marB="0" anchor="ctr">
                    <a:solidFill>
                      <a:schemeClr val="bg1"/>
                    </a:solidFill>
                  </a:tcPr>
                </a:tc>
                <a:extLst>
                  <a:ext uri="{0D108BD9-81ED-4DB2-BD59-A6C34878D82A}">
                    <a16:rowId xmlns:a16="http://schemas.microsoft.com/office/drawing/2014/main" xmlns="" val="10004"/>
                  </a:ext>
                </a:extLst>
              </a:tr>
              <a:tr h="263379">
                <a:tc>
                  <a:txBody>
                    <a:bodyPr/>
                    <a:lstStyle/>
                    <a:p>
                      <a:pPr marL="84455" indent="0" algn="ctr">
                        <a:lnSpc>
                          <a:spcPct val="100000"/>
                        </a:lnSpc>
                        <a:spcBef>
                          <a:spcPts val="295"/>
                        </a:spcBef>
                        <a:buFontTx/>
                        <a:buNone/>
                      </a:pPr>
                      <a:r>
                        <a:rPr lang="en-US" sz="1400" spc="-5" dirty="0" smtClean="0">
                          <a:solidFill>
                            <a:schemeClr val="accent2">
                              <a:lumMod val="75000"/>
                            </a:schemeClr>
                          </a:solidFill>
                          <a:latin typeface="+mn-lt"/>
                        </a:rPr>
                        <a:t>Superficial</a:t>
                      </a:r>
                      <a:r>
                        <a:rPr lang="en-US" sz="1400" spc="-35" dirty="0" smtClean="0">
                          <a:solidFill>
                            <a:schemeClr val="accent2">
                              <a:lumMod val="75000"/>
                            </a:schemeClr>
                          </a:solidFill>
                          <a:latin typeface="+mn-lt"/>
                        </a:rPr>
                        <a:t> </a:t>
                      </a:r>
                      <a:r>
                        <a:rPr lang="en-US" sz="1400" dirty="0" smtClean="0">
                          <a:solidFill>
                            <a:schemeClr val="accent2">
                              <a:lumMod val="75000"/>
                            </a:schemeClr>
                          </a:solidFill>
                          <a:latin typeface="+mn-lt"/>
                        </a:rPr>
                        <a:t>reflexes</a:t>
                      </a:r>
                      <a:endParaRPr lang="en-US" sz="1400" dirty="0">
                        <a:solidFill>
                          <a:schemeClr val="accent2">
                            <a:lumMod val="75000"/>
                          </a:schemeClr>
                        </a:solidFill>
                        <a:latin typeface="+mn-lt"/>
                        <a:cs typeface="Century Gothic"/>
                      </a:endParaRPr>
                    </a:p>
                  </a:txBody>
                  <a:tcPr marL="0" marR="0" marT="0" marB="0" anchor="ctr">
                    <a:solidFill>
                      <a:schemeClr val="bg1"/>
                    </a:solidFill>
                  </a:tcPr>
                </a:tc>
                <a:tc>
                  <a:txBody>
                    <a:bodyPr/>
                    <a:lstStyle/>
                    <a:p>
                      <a:pPr marL="133985" algn="l">
                        <a:lnSpc>
                          <a:spcPct val="100000"/>
                        </a:lnSpc>
                        <a:spcBef>
                          <a:spcPts val="295"/>
                        </a:spcBef>
                      </a:pPr>
                      <a:r>
                        <a:rPr lang="en-US" sz="1200" spc="-5" dirty="0" smtClean="0">
                          <a:latin typeface="+mn-lt"/>
                        </a:rPr>
                        <a:t>Absent, </a:t>
                      </a:r>
                      <a:r>
                        <a:rPr lang="en-US" sz="1200" spc="-5" dirty="0" smtClean="0">
                          <a:solidFill>
                            <a:schemeClr val="bg1">
                              <a:lumMod val="50000"/>
                            </a:schemeClr>
                          </a:solidFill>
                          <a:latin typeface="+mn-lt"/>
                        </a:rPr>
                        <a:t>diminished</a:t>
                      </a:r>
                      <a:endParaRPr lang="en-US" sz="1200" dirty="0">
                        <a:solidFill>
                          <a:schemeClr val="bg1">
                            <a:lumMod val="50000"/>
                          </a:schemeClr>
                        </a:solidFill>
                        <a:latin typeface="+mn-lt"/>
                        <a:cs typeface="Century Gothic"/>
                      </a:endParaRPr>
                    </a:p>
                  </a:txBody>
                  <a:tcPr marL="0" marR="0" marT="0" marB="0" anchor="ctr">
                    <a:solidFill>
                      <a:schemeClr val="bg1"/>
                    </a:solidFill>
                  </a:tcPr>
                </a:tc>
                <a:tc>
                  <a:txBody>
                    <a:bodyPr/>
                    <a:lstStyle/>
                    <a:p>
                      <a:pPr marL="86995" algn="l">
                        <a:lnSpc>
                          <a:spcPct val="100000"/>
                        </a:lnSpc>
                        <a:spcBef>
                          <a:spcPts val="295"/>
                        </a:spcBef>
                      </a:pPr>
                      <a:r>
                        <a:rPr lang="en-US" sz="1200" spc="-5" dirty="0" smtClean="0">
                          <a:latin typeface="+mn-lt"/>
                        </a:rPr>
                        <a:t>Absent</a:t>
                      </a:r>
                      <a:endParaRPr lang="en-US" sz="1200" dirty="0">
                        <a:solidFill>
                          <a:schemeClr val="accent2">
                            <a:lumMod val="75000"/>
                          </a:schemeClr>
                        </a:solidFill>
                        <a:latin typeface="+mn-lt"/>
                        <a:cs typeface="Century Gothic"/>
                      </a:endParaRPr>
                    </a:p>
                  </a:txBody>
                  <a:tcPr marL="0" marR="0" marT="0" marB="0" anchor="ctr">
                    <a:solidFill>
                      <a:schemeClr val="bg1"/>
                    </a:solidFill>
                  </a:tcPr>
                </a:tc>
                <a:extLst>
                  <a:ext uri="{0D108BD9-81ED-4DB2-BD59-A6C34878D82A}">
                    <a16:rowId xmlns:a16="http://schemas.microsoft.com/office/drawing/2014/main" xmlns="" val="10005"/>
                  </a:ext>
                </a:extLst>
              </a:tr>
              <a:tr h="642173">
                <a:tc>
                  <a:txBody>
                    <a:bodyPr/>
                    <a:lstStyle/>
                    <a:p>
                      <a:pPr marL="84455" indent="0" algn="ctr">
                        <a:lnSpc>
                          <a:spcPct val="100000"/>
                        </a:lnSpc>
                        <a:spcBef>
                          <a:spcPts val="300"/>
                        </a:spcBef>
                        <a:buFontTx/>
                        <a:buNone/>
                      </a:pPr>
                      <a:r>
                        <a:rPr lang="en-US" sz="1400" spc="-5" dirty="0" smtClean="0">
                          <a:solidFill>
                            <a:schemeClr val="accent2">
                              <a:lumMod val="75000"/>
                            </a:schemeClr>
                          </a:solidFill>
                          <a:latin typeface="+mn-lt"/>
                        </a:rPr>
                        <a:t>Planter</a:t>
                      </a:r>
                      <a:r>
                        <a:rPr lang="en-US" sz="1400" spc="-55" dirty="0" smtClean="0">
                          <a:solidFill>
                            <a:schemeClr val="accent2">
                              <a:lumMod val="75000"/>
                            </a:schemeClr>
                          </a:solidFill>
                          <a:latin typeface="+mn-lt"/>
                        </a:rPr>
                        <a:t> </a:t>
                      </a:r>
                      <a:r>
                        <a:rPr lang="en-US" sz="1400" dirty="0" smtClean="0">
                          <a:solidFill>
                            <a:schemeClr val="accent2">
                              <a:lumMod val="75000"/>
                            </a:schemeClr>
                          </a:solidFill>
                          <a:latin typeface="+mn-lt"/>
                        </a:rPr>
                        <a:t>reflex</a:t>
                      </a:r>
                      <a:endParaRPr lang="en-US" sz="1400" dirty="0">
                        <a:solidFill>
                          <a:schemeClr val="accent2">
                            <a:lumMod val="75000"/>
                          </a:schemeClr>
                        </a:solidFill>
                        <a:latin typeface="+mn-lt"/>
                        <a:cs typeface="Century Gothic"/>
                      </a:endParaRPr>
                    </a:p>
                  </a:txBody>
                  <a:tcPr marL="0" marR="0" marT="0" marB="0" anchor="ctr">
                    <a:solidFill>
                      <a:schemeClr val="bg1"/>
                    </a:solidFill>
                  </a:tcPr>
                </a:tc>
                <a:tc>
                  <a:txBody>
                    <a:bodyPr/>
                    <a:lstStyle/>
                    <a:p>
                      <a:pPr marL="85725" algn="l">
                        <a:lnSpc>
                          <a:spcPts val="1450"/>
                        </a:lnSpc>
                      </a:pPr>
                      <a:r>
                        <a:rPr lang="en-US" sz="1200" spc="-5" dirty="0" smtClean="0">
                          <a:latin typeface="+mn-lt"/>
                        </a:rPr>
                        <a:t>Extensor plantar reflex </a:t>
                      </a:r>
                      <a:r>
                        <a:rPr lang="en-US" sz="1200" dirty="0" smtClean="0">
                          <a:latin typeface="+mn-lt"/>
                        </a:rPr>
                        <a:t>, </a:t>
                      </a:r>
                      <a:r>
                        <a:rPr lang="en-US" sz="1200" spc="-5" dirty="0" smtClean="0">
                          <a:latin typeface="+mn-lt"/>
                        </a:rPr>
                        <a:t>positive </a:t>
                      </a:r>
                      <a:r>
                        <a:rPr lang="en-US" sz="1200" spc="-5" dirty="0" err="1" smtClean="0">
                          <a:latin typeface="+mn-lt"/>
                        </a:rPr>
                        <a:t>babinski</a:t>
                      </a:r>
                      <a:r>
                        <a:rPr lang="en-US" sz="1200" spc="-5" dirty="0" smtClean="0">
                          <a:latin typeface="+mn-lt"/>
                        </a:rPr>
                        <a:t> sign </a:t>
                      </a:r>
                      <a:r>
                        <a:rPr lang="en-US" sz="1200" dirty="0" smtClean="0">
                          <a:latin typeface="+mn-lt"/>
                        </a:rPr>
                        <a:t>( </a:t>
                      </a:r>
                      <a:r>
                        <a:rPr lang="en-US" sz="1200" spc="-5" dirty="0" smtClean="0">
                          <a:latin typeface="+mn-lt"/>
                        </a:rPr>
                        <a:t>dorsiflexion </a:t>
                      </a:r>
                      <a:r>
                        <a:rPr lang="en-US" sz="1200" dirty="0" smtClean="0">
                          <a:latin typeface="+mn-lt"/>
                        </a:rPr>
                        <a:t>of </a:t>
                      </a:r>
                      <a:r>
                        <a:rPr lang="en-US" sz="1200" spc="-5" dirty="0" smtClean="0">
                          <a:latin typeface="+mn-lt"/>
                        </a:rPr>
                        <a:t>the big toe and </a:t>
                      </a:r>
                      <a:r>
                        <a:rPr lang="en-US" sz="1200" dirty="0" smtClean="0">
                          <a:latin typeface="+mn-lt"/>
                        </a:rPr>
                        <a:t>fanning out  of </a:t>
                      </a:r>
                      <a:r>
                        <a:rPr lang="en-US" sz="1200" spc="-5" dirty="0" smtClean="0">
                          <a:latin typeface="+mn-lt"/>
                        </a:rPr>
                        <a:t>the other toes </a:t>
                      </a:r>
                      <a:r>
                        <a:rPr lang="en-US" sz="1200" dirty="0" smtClean="0">
                          <a:latin typeface="+mn-lt"/>
                        </a:rPr>
                        <a:t>), or </a:t>
                      </a:r>
                      <a:r>
                        <a:rPr lang="en-US" sz="1200" spc="-5" dirty="0" smtClean="0">
                          <a:latin typeface="+mn-lt"/>
                        </a:rPr>
                        <a:t>just an </a:t>
                      </a:r>
                      <a:r>
                        <a:rPr lang="en-US" sz="1200" spc="-5" dirty="0" err="1" smtClean="0">
                          <a:latin typeface="+mn-lt"/>
                        </a:rPr>
                        <a:t>upgoing</a:t>
                      </a:r>
                      <a:r>
                        <a:rPr lang="en-US" sz="1200" spc="-5" dirty="0" smtClean="0">
                          <a:latin typeface="+mn-lt"/>
                        </a:rPr>
                        <a:t> toe</a:t>
                      </a:r>
                      <a:r>
                        <a:rPr lang="en-US" sz="1200" spc="-65" dirty="0" smtClean="0">
                          <a:latin typeface="+mn-lt"/>
                        </a:rPr>
                        <a:t> </a:t>
                      </a:r>
                      <a:r>
                        <a:rPr lang="en-US" sz="1200" dirty="0" smtClean="0">
                          <a:latin typeface="+mn-lt"/>
                        </a:rPr>
                        <a:t>.</a:t>
                      </a:r>
                      <a:endParaRPr lang="en-US" sz="1200" dirty="0">
                        <a:solidFill>
                          <a:schemeClr val="accent2">
                            <a:lumMod val="75000"/>
                          </a:schemeClr>
                        </a:solidFill>
                        <a:latin typeface="+mn-lt"/>
                        <a:cs typeface="Times New Roman"/>
                      </a:endParaRPr>
                    </a:p>
                  </a:txBody>
                  <a:tcPr marL="0" marR="0" marT="0" marB="0" anchor="ctr">
                    <a:solidFill>
                      <a:schemeClr val="bg1"/>
                    </a:solidFill>
                  </a:tcPr>
                </a:tc>
                <a:tc>
                  <a:txBody>
                    <a:bodyPr/>
                    <a:lstStyle/>
                    <a:p>
                      <a:pPr marL="121920" algn="l">
                        <a:lnSpc>
                          <a:spcPct val="100000"/>
                        </a:lnSpc>
                        <a:spcBef>
                          <a:spcPts val="280"/>
                        </a:spcBef>
                      </a:pPr>
                      <a:r>
                        <a:rPr lang="en-US" sz="1200" dirty="0" smtClean="0">
                          <a:solidFill>
                            <a:schemeClr val="bg1">
                              <a:lumMod val="50000"/>
                            </a:schemeClr>
                          </a:solidFill>
                          <a:latin typeface="+mn-lt"/>
                        </a:rPr>
                        <a:t>Flexor</a:t>
                      </a:r>
                      <a:r>
                        <a:rPr lang="en-US" sz="1200" dirty="0" smtClean="0">
                          <a:latin typeface="+mn-lt"/>
                        </a:rPr>
                        <a:t> or absent</a:t>
                      </a:r>
                      <a:r>
                        <a:rPr lang="en-US" sz="1200" spc="-125" dirty="0" smtClean="0">
                          <a:latin typeface="+mn-lt"/>
                        </a:rPr>
                        <a:t> </a:t>
                      </a:r>
                      <a:endParaRPr lang="en-US" sz="1200" dirty="0">
                        <a:solidFill>
                          <a:schemeClr val="accent2">
                            <a:lumMod val="75000"/>
                          </a:schemeClr>
                        </a:solidFill>
                        <a:latin typeface="+mn-lt"/>
                        <a:cs typeface="Times New Roman"/>
                      </a:endParaRPr>
                    </a:p>
                  </a:txBody>
                  <a:tcPr marL="0" marR="0" marT="0" marB="0" anchor="ctr">
                    <a:solidFill>
                      <a:schemeClr val="bg1"/>
                    </a:solidFill>
                  </a:tcPr>
                </a:tc>
                <a:extLst>
                  <a:ext uri="{0D108BD9-81ED-4DB2-BD59-A6C34878D82A}">
                    <a16:rowId xmlns:a16="http://schemas.microsoft.com/office/drawing/2014/main" xmlns="" val="10006"/>
                  </a:ext>
                </a:extLst>
              </a:tr>
              <a:tr h="575080">
                <a:tc>
                  <a:txBody>
                    <a:bodyPr/>
                    <a:lstStyle/>
                    <a:p>
                      <a:pPr marL="84455" indent="0" algn="ctr">
                        <a:lnSpc>
                          <a:spcPct val="100000"/>
                        </a:lnSpc>
                        <a:spcBef>
                          <a:spcPts val="300"/>
                        </a:spcBef>
                        <a:buFontTx/>
                        <a:buNone/>
                      </a:pPr>
                      <a:r>
                        <a:rPr lang="en-US" sz="1400" spc="-5" dirty="0" smtClean="0">
                          <a:solidFill>
                            <a:schemeClr val="accent2">
                              <a:lumMod val="75000"/>
                            </a:schemeClr>
                          </a:solidFill>
                          <a:latin typeface="+mn-lt"/>
                        </a:rPr>
                        <a:t>Muscle</a:t>
                      </a:r>
                      <a:r>
                        <a:rPr lang="en-US" sz="1400" spc="-35" dirty="0" smtClean="0">
                          <a:solidFill>
                            <a:schemeClr val="accent2">
                              <a:lumMod val="75000"/>
                            </a:schemeClr>
                          </a:solidFill>
                          <a:latin typeface="+mn-lt"/>
                        </a:rPr>
                        <a:t> </a:t>
                      </a:r>
                      <a:r>
                        <a:rPr lang="en-US" sz="1400" spc="-5" dirty="0" err="1" smtClean="0">
                          <a:solidFill>
                            <a:schemeClr val="accent2">
                              <a:lumMod val="75000"/>
                            </a:schemeClr>
                          </a:solidFill>
                          <a:latin typeface="+mn-lt"/>
                        </a:rPr>
                        <a:t>waisting</a:t>
                      </a:r>
                      <a:endParaRPr lang="en-US" sz="1400" dirty="0">
                        <a:solidFill>
                          <a:schemeClr val="accent2">
                            <a:lumMod val="75000"/>
                          </a:schemeClr>
                        </a:solidFill>
                        <a:latin typeface="+mn-lt"/>
                        <a:cs typeface="Century Gothic"/>
                      </a:endParaRPr>
                    </a:p>
                  </a:txBody>
                  <a:tcPr marL="0" marR="0" marT="0" marB="0" anchor="ctr">
                    <a:solidFill>
                      <a:schemeClr val="bg1"/>
                    </a:solidFill>
                  </a:tcPr>
                </a:tc>
                <a:tc>
                  <a:txBody>
                    <a:bodyPr/>
                    <a:lstStyle/>
                    <a:p>
                      <a:pPr marL="85725" algn="l">
                        <a:lnSpc>
                          <a:spcPct val="100000"/>
                        </a:lnSpc>
                        <a:spcBef>
                          <a:spcPts val="280"/>
                        </a:spcBef>
                      </a:pPr>
                      <a:r>
                        <a:rPr lang="en-US" sz="1200" dirty="0" smtClean="0">
                          <a:latin typeface="+mn-lt"/>
                        </a:rPr>
                        <a:t>No </a:t>
                      </a:r>
                      <a:r>
                        <a:rPr lang="en-US" sz="1200" spc="-5" dirty="0" smtClean="0">
                          <a:latin typeface="+mn-lt"/>
                        </a:rPr>
                        <a:t>marked </a:t>
                      </a:r>
                      <a:r>
                        <a:rPr lang="en-US" sz="1200" spc="-10" dirty="0" smtClean="0">
                          <a:latin typeface="+mn-lt"/>
                        </a:rPr>
                        <a:t>muscle </a:t>
                      </a:r>
                      <a:r>
                        <a:rPr lang="en-US" sz="1200" spc="-5" dirty="0" smtClean="0">
                          <a:latin typeface="+mn-lt"/>
                        </a:rPr>
                        <a:t>wasting </a:t>
                      </a:r>
                      <a:r>
                        <a:rPr lang="en-US" sz="1200" dirty="0" smtClean="0">
                          <a:latin typeface="+mn-lt"/>
                        </a:rPr>
                        <a:t>, </a:t>
                      </a:r>
                      <a:r>
                        <a:rPr lang="en-US" sz="1200" spc="-5" dirty="0" smtClean="0">
                          <a:latin typeface="+mn-lt"/>
                        </a:rPr>
                        <a:t>but</a:t>
                      </a:r>
                      <a:r>
                        <a:rPr lang="en-US" sz="1200" spc="30" dirty="0" smtClean="0">
                          <a:latin typeface="+mn-lt"/>
                        </a:rPr>
                        <a:t> </a:t>
                      </a:r>
                      <a:r>
                        <a:rPr lang="en-US" sz="1200" u="sng" spc="-10" dirty="0" smtClean="0">
                          <a:latin typeface="+mn-lt"/>
                        </a:rPr>
                        <a:t>minor</a:t>
                      </a:r>
                      <a:r>
                        <a:rPr lang="en-US" sz="1200" u="none" spc="0" baseline="0" dirty="0" smtClean="0">
                          <a:latin typeface="+mn-lt"/>
                        </a:rPr>
                        <a:t> </a:t>
                      </a:r>
                      <a:r>
                        <a:rPr lang="en-US" sz="1200" u="sng" dirty="0" smtClean="0">
                          <a:latin typeface="+mn-lt"/>
                        </a:rPr>
                        <a:t>wasting</a:t>
                      </a:r>
                      <a:r>
                        <a:rPr lang="en-US" sz="1200" u="heavy" dirty="0" smtClean="0">
                          <a:latin typeface="+mn-lt"/>
                        </a:rPr>
                        <a:t> </a:t>
                      </a:r>
                      <a:r>
                        <a:rPr lang="en-US" sz="1200" spc="-10" dirty="0" smtClean="0">
                          <a:latin typeface="+mn-lt"/>
                        </a:rPr>
                        <a:t>may </a:t>
                      </a:r>
                      <a:r>
                        <a:rPr lang="en-US" sz="1200" spc="-5" dirty="0" smtClean="0">
                          <a:latin typeface="+mn-lt"/>
                        </a:rPr>
                        <a:t>occur </a:t>
                      </a:r>
                      <a:r>
                        <a:rPr lang="en-US" sz="1200" dirty="0" smtClean="0">
                          <a:latin typeface="+mn-lt"/>
                        </a:rPr>
                        <a:t>due </a:t>
                      </a:r>
                      <a:r>
                        <a:rPr lang="en-US" sz="1200" spc="-5" dirty="0" smtClean="0">
                          <a:latin typeface="+mn-lt"/>
                        </a:rPr>
                        <a:t>to</a:t>
                      </a:r>
                    </a:p>
                    <a:p>
                      <a:pPr marL="85725" algn="l">
                        <a:lnSpc>
                          <a:spcPct val="100000"/>
                        </a:lnSpc>
                        <a:spcBef>
                          <a:spcPts val="280"/>
                        </a:spcBef>
                      </a:pPr>
                      <a:r>
                        <a:rPr lang="en-US" sz="1200" spc="-5" dirty="0" smtClean="0">
                          <a:latin typeface="+mn-lt"/>
                        </a:rPr>
                        <a:t>(Di-use</a:t>
                      </a:r>
                      <a:r>
                        <a:rPr lang="en-US" sz="1200" spc="-30" dirty="0" smtClean="0">
                          <a:latin typeface="+mn-lt"/>
                        </a:rPr>
                        <a:t> </a:t>
                      </a:r>
                      <a:r>
                        <a:rPr lang="en-US" sz="1200" spc="-5" dirty="0" smtClean="0">
                          <a:latin typeface="+mn-lt"/>
                        </a:rPr>
                        <a:t>atrophy)</a:t>
                      </a:r>
                    </a:p>
                    <a:p>
                      <a:pPr marL="85725" algn="l">
                        <a:lnSpc>
                          <a:spcPct val="100000"/>
                        </a:lnSpc>
                        <a:spcBef>
                          <a:spcPts val="280"/>
                        </a:spcBef>
                      </a:pPr>
                      <a:r>
                        <a:rPr lang="en-US" sz="1200" spc="-5" dirty="0" smtClean="0">
                          <a:solidFill>
                            <a:schemeClr val="accent2">
                              <a:lumMod val="75000"/>
                            </a:schemeClr>
                          </a:solidFill>
                          <a:latin typeface="+mn-lt"/>
                          <a:cs typeface="Times New Roman"/>
                        </a:rPr>
                        <a:t>Weakness most evident in antigravity muscles </a:t>
                      </a:r>
                      <a:endParaRPr lang="en-US" sz="1200" dirty="0">
                        <a:solidFill>
                          <a:schemeClr val="accent2">
                            <a:lumMod val="75000"/>
                          </a:schemeClr>
                        </a:solidFill>
                        <a:latin typeface="+mn-lt"/>
                        <a:cs typeface="Times New Roman"/>
                      </a:endParaRPr>
                    </a:p>
                  </a:txBody>
                  <a:tcPr marL="0" marR="0" marT="0" marB="0" anchor="ctr">
                    <a:solidFill>
                      <a:schemeClr val="bg1"/>
                    </a:solidFill>
                  </a:tcPr>
                </a:tc>
                <a:tc>
                  <a:txBody>
                    <a:bodyPr/>
                    <a:lstStyle/>
                    <a:p>
                      <a:pPr marL="86995" algn="l">
                        <a:lnSpc>
                          <a:spcPts val="1450"/>
                        </a:lnSpc>
                      </a:pPr>
                      <a:r>
                        <a:rPr lang="en-US" sz="1200" dirty="0" smtClean="0">
                          <a:latin typeface="+mn-lt"/>
                        </a:rPr>
                        <a:t>Marked </a:t>
                      </a:r>
                      <a:r>
                        <a:rPr lang="en-US" sz="1200" spc="-10" dirty="0" smtClean="0">
                          <a:latin typeface="+mn-lt"/>
                        </a:rPr>
                        <a:t>muscle</a:t>
                      </a:r>
                      <a:r>
                        <a:rPr lang="en-US" sz="1200" spc="-5" dirty="0" smtClean="0">
                          <a:latin typeface="+mn-lt"/>
                        </a:rPr>
                        <a:t> wasting</a:t>
                      </a:r>
                      <a:r>
                        <a:rPr lang="en-US" sz="1200" spc="0" baseline="0" dirty="0" smtClean="0">
                          <a:latin typeface="+mn-lt"/>
                        </a:rPr>
                        <a:t> </a:t>
                      </a:r>
                      <a:r>
                        <a:rPr lang="en-US" sz="1200" spc="-5" dirty="0" smtClean="0">
                          <a:latin typeface="+mn-lt"/>
                        </a:rPr>
                        <a:t>(atrophy)</a:t>
                      </a:r>
                      <a:endParaRPr lang="en-US" sz="1200" dirty="0">
                        <a:solidFill>
                          <a:schemeClr val="accent2">
                            <a:lumMod val="75000"/>
                          </a:schemeClr>
                        </a:solidFill>
                        <a:latin typeface="+mn-lt"/>
                        <a:cs typeface="Times New Roman"/>
                      </a:endParaRPr>
                    </a:p>
                  </a:txBody>
                  <a:tcPr marL="0" marR="0" marT="0" marB="0" anchor="ctr">
                    <a:solidFill>
                      <a:schemeClr val="bg1"/>
                    </a:solidFill>
                  </a:tcPr>
                </a:tc>
                <a:extLst>
                  <a:ext uri="{0D108BD9-81ED-4DB2-BD59-A6C34878D82A}">
                    <a16:rowId xmlns:a16="http://schemas.microsoft.com/office/drawing/2014/main" xmlns="" val="10007"/>
                  </a:ext>
                </a:extLst>
              </a:tr>
              <a:tr h="327081">
                <a:tc>
                  <a:txBody>
                    <a:bodyPr/>
                    <a:lstStyle/>
                    <a:p>
                      <a:pPr marL="84455" indent="0" algn="ctr">
                        <a:lnSpc>
                          <a:spcPct val="100000"/>
                        </a:lnSpc>
                        <a:spcBef>
                          <a:spcPts val="280"/>
                        </a:spcBef>
                        <a:buFontTx/>
                        <a:buNone/>
                      </a:pPr>
                      <a:r>
                        <a:rPr lang="en-US" sz="1400" spc="-5" dirty="0" smtClean="0">
                          <a:solidFill>
                            <a:schemeClr val="accent2">
                              <a:lumMod val="75000"/>
                            </a:schemeClr>
                          </a:solidFill>
                          <a:latin typeface="+mn-lt"/>
                        </a:rPr>
                        <a:t>Clonus</a:t>
                      </a:r>
                      <a:endParaRPr lang="en-US" sz="1400" dirty="0">
                        <a:solidFill>
                          <a:schemeClr val="accent2">
                            <a:lumMod val="75000"/>
                          </a:schemeClr>
                        </a:solidFill>
                        <a:latin typeface="+mn-lt"/>
                        <a:cs typeface="Times New Roman"/>
                      </a:endParaRPr>
                    </a:p>
                  </a:txBody>
                  <a:tcPr marL="0" marR="0" marT="0" marB="0" anchor="ctr">
                    <a:solidFill>
                      <a:schemeClr val="bg1"/>
                    </a:solidFill>
                  </a:tcPr>
                </a:tc>
                <a:tc>
                  <a:txBody>
                    <a:bodyPr/>
                    <a:lstStyle/>
                    <a:p>
                      <a:pPr marL="85725" algn="l">
                        <a:lnSpc>
                          <a:spcPct val="100000"/>
                        </a:lnSpc>
                        <a:spcBef>
                          <a:spcPts val="280"/>
                        </a:spcBef>
                      </a:pPr>
                      <a:r>
                        <a:rPr lang="en-US" sz="1200" spc="-5" dirty="0" smtClean="0">
                          <a:latin typeface="+mn-lt"/>
                        </a:rPr>
                        <a:t>Clonus</a:t>
                      </a:r>
                      <a:r>
                        <a:rPr lang="en-US" sz="1200" spc="-70" dirty="0" smtClean="0">
                          <a:latin typeface="+mn-lt"/>
                        </a:rPr>
                        <a:t> </a:t>
                      </a:r>
                      <a:r>
                        <a:rPr lang="en-US" sz="1200" spc="-5" dirty="0" smtClean="0">
                          <a:latin typeface="+mn-lt"/>
                        </a:rPr>
                        <a:t>present</a:t>
                      </a:r>
                      <a:r>
                        <a:rPr lang="en-US" sz="1200" spc="0" baseline="0" dirty="0" smtClean="0">
                          <a:latin typeface="+mn-lt"/>
                        </a:rPr>
                        <a:t> </a:t>
                      </a:r>
                      <a:r>
                        <a:rPr lang="en-US" sz="1200" dirty="0" smtClean="0">
                          <a:latin typeface="+mn-lt"/>
                        </a:rPr>
                        <a:t>( </a:t>
                      </a:r>
                      <a:r>
                        <a:rPr lang="en-US" sz="1200" spc="-5" dirty="0" smtClean="0">
                          <a:latin typeface="+mn-lt"/>
                        </a:rPr>
                        <a:t>rhythmic </a:t>
                      </a:r>
                      <a:r>
                        <a:rPr lang="en-US" sz="1200" spc="-10" dirty="0" smtClean="0">
                          <a:latin typeface="+mn-lt"/>
                        </a:rPr>
                        <a:t>oscillation </a:t>
                      </a:r>
                      <a:r>
                        <a:rPr lang="en-US" sz="1200" spc="-5" dirty="0" smtClean="0">
                          <a:latin typeface="+mn-lt"/>
                        </a:rPr>
                        <a:t>on tendon </a:t>
                      </a:r>
                      <a:r>
                        <a:rPr lang="en-US" sz="1200" spc="-10" dirty="0" smtClean="0">
                          <a:latin typeface="+mn-lt"/>
                        </a:rPr>
                        <a:t>stretch</a:t>
                      </a:r>
                      <a:r>
                        <a:rPr lang="en-US" sz="1200" spc="60" dirty="0" smtClean="0">
                          <a:latin typeface="+mn-lt"/>
                        </a:rPr>
                        <a:t> </a:t>
                      </a:r>
                      <a:r>
                        <a:rPr lang="en-US" sz="1200" dirty="0" smtClean="0">
                          <a:latin typeface="+mn-lt"/>
                        </a:rPr>
                        <a:t>)</a:t>
                      </a:r>
                    </a:p>
                    <a:p>
                      <a:pPr marL="85725" algn="r" rtl="1">
                        <a:lnSpc>
                          <a:spcPct val="100000"/>
                        </a:lnSpc>
                        <a:spcBef>
                          <a:spcPts val="280"/>
                        </a:spcBef>
                      </a:pPr>
                      <a:r>
                        <a:rPr kumimoji="0" lang="ar-SA" sz="1200" b="0" kern="1200" dirty="0" smtClean="0">
                          <a:solidFill>
                            <a:srgbClr val="00B050"/>
                          </a:solidFill>
                          <a:latin typeface="Calibri" panose="020F0502020204030204" pitchFamily="34" charset="0"/>
                          <a:ea typeface="+mn-ea"/>
                          <a:cs typeface="Calibri" panose="020F0502020204030204" pitchFamily="34" charset="0"/>
                        </a:rPr>
                        <a:t>لما نسوي له فليكشن يصير فيه تذبذبات</a:t>
                      </a:r>
                      <a:endParaRPr lang="en-US" sz="1200" dirty="0">
                        <a:solidFill>
                          <a:schemeClr val="accent2">
                            <a:lumMod val="75000"/>
                          </a:schemeClr>
                        </a:solidFill>
                        <a:latin typeface="Calibri" panose="020F0502020204030204" pitchFamily="34" charset="0"/>
                        <a:cs typeface="Calibri" panose="020F0502020204030204" pitchFamily="34" charset="0"/>
                      </a:endParaRPr>
                    </a:p>
                  </a:txBody>
                  <a:tcPr marL="0" marR="0" marT="0" marB="0" anchor="ctr">
                    <a:solidFill>
                      <a:schemeClr val="bg1"/>
                    </a:solidFill>
                  </a:tcPr>
                </a:tc>
                <a:tc>
                  <a:txBody>
                    <a:bodyPr/>
                    <a:lstStyle/>
                    <a:p>
                      <a:pPr marL="86995" algn="l">
                        <a:lnSpc>
                          <a:spcPct val="100000"/>
                        </a:lnSpc>
                        <a:spcBef>
                          <a:spcPts val="300"/>
                        </a:spcBef>
                      </a:pPr>
                      <a:r>
                        <a:rPr lang="en-US" sz="1200" dirty="0" smtClean="0">
                          <a:latin typeface="+mn-lt"/>
                        </a:rPr>
                        <a:t>No</a:t>
                      </a:r>
                      <a:r>
                        <a:rPr lang="en-US" sz="1200" spc="300" dirty="0" smtClean="0">
                          <a:latin typeface="+mn-lt"/>
                        </a:rPr>
                        <a:t> </a:t>
                      </a:r>
                      <a:r>
                        <a:rPr lang="en-US" sz="1200" spc="-5" dirty="0" smtClean="0">
                          <a:latin typeface="+mn-lt"/>
                        </a:rPr>
                        <a:t>clonus</a:t>
                      </a:r>
                      <a:endParaRPr lang="en-US" sz="1200" dirty="0">
                        <a:solidFill>
                          <a:schemeClr val="accent2">
                            <a:lumMod val="75000"/>
                          </a:schemeClr>
                        </a:solidFill>
                        <a:latin typeface="+mn-lt"/>
                        <a:cs typeface="Century Gothic"/>
                      </a:endParaRPr>
                    </a:p>
                  </a:txBody>
                  <a:tcPr marL="0" marR="0" marT="0" marB="0" anchor="ctr">
                    <a:solidFill>
                      <a:schemeClr val="bg1"/>
                    </a:solidFill>
                  </a:tcPr>
                </a:tc>
                <a:extLst>
                  <a:ext uri="{0D108BD9-81ED-4DB2-BD59-A6C34878D82A}">
                    <a16:rowId xmlns:a16="http://schemas.microsoft.com/office/drawing/2014/main" xmlns="" val="10008"/>
                  </a:ext>
                </a:extLst>
              </a:tr>
              <a:tr h="516133">
                <a:tc>
                  <a:txBody>
                    <a:bodyPr/>
                    <a:lstStyle/>
                    <a:p>
                      <a:pPr marL="84455" indent="0" algn="ctr">
                        <a:lnSpc>
                          <a:spcPts val="1455"/>
                        </a:lnSpc>
                        <a:buFontTx/>
                        <a:buNone/>
                      </a:pPr>
                      <a:r>
                        <a:rPr lang="en-US" sz="1400" spc="-5" dirty="0" err="1" smtClean="0">
                          <a:solidFill>
                            <a:schemeClr val="accent2">
                              <a:lumMod val="75000"/>
                            </a:schemeClr>
                          </a:solidFill>
                          <a:latin typeface="+mn-lt"/>
                        </a:rPr>
                        <a:t>Fasciculations</a:t>
                      </a:r>
                      <a:r>
                        <a:rPr lang="en-US" sz="1400" spc="-5" dirty="0" smtClean="0">
                          <a:solidFill>
                            <a:schemeClr val="accent2">
                              <a:lumMod val="75000"/>
                            </a:schemeClr>
                          </a:solidFill>
                          <a:latin typeface="+mn-lt"/>
                        </a:rPr>
                        <a:t> (seen </a:t>
                      </a:r>
                      <a:r>
                        <a:rPr lang="en-US" sz="1400" dirty="0" smtClean="0">
                          <a:solidFill>
                            <a:schemeClr val="accent2">
                              <a:lumMod val="75000"/>
                            </a:schemeClr>
                          </a:solidFill>
                          <a:latin typeface="+mn-lt"/>
                        </a:rPr>
                        <a:t>)</a:t>
                      </a:r>
                    </a:p>
                    <a:p>
                      <a:pPr marL="84455" indent="0" algn="ctr">
                        <a:lnSpc>
                          <a:spcPts val="1340"/>
                        </a:lnSpc>
                        <a:buFontTx/>
                        <a:buNone/>
                      </a:pPr>
                      <a:r>
                        <a:rPr lang="en-US" sz="1400" dirty="0" smtClean="0">
                          <a:solidFill>
                            <a:schemeClr val="accent2">
                              <a:lumMod val="75000"/>
                            </a:schemeClr>
                          </a:solidFill>
                          <a:latin typeface="+mn-lt"/>
                        </a:rPr>
                        <a:t>- </a:t>
                      </a:r>
                      <a:r>
                        <a:rPr lang="en-US" sz="1400" spc="-10" dirty="0" smtClean="0">
                          <a:solidFill>
                            <a:schemeClr val="accent2">
                              <a:lumMod val="75000"/>
                            </a:schemeClr>
                          </a:solidFill>
                          <a:latin typeface="+mn-lt"/>
                        </a:rPr>
                        <a:t>fibrillation </a:t>
                      </a:r>
                      <a:r>
                        <a:rPr lang="en-US" sz="1400" spc="-5" dirty="0" smtClean="0">
                          <a:solidFill>
                            <a:schemeClr val="accent2">
                              <a:lumMod val="75000"/>
                            </a:schemeClr>
                          </a:solidFill>
                          <a:latin typeface="+mn-lt"/>
                        </a:rPr>
                        <a:t>potentials  by</a:t>
                      </a:r>
                      <a:r>
                        <a:rPr lang="en-US" sz="1400" spc="40" dirty="0" smtClean="0">
                          <a:solidFill>
                            <a:schemeClr val="accent2">
                              <a:lumMod val="75000"/>
                            </a:schemeClr>
                          </a:solidFill>
                          <a:latin typeface="+mn-lt"/>
                        </a:rPr>
                        <a:t> </a:t>
                      </a:r>
                      <a:r>
                        <a:rPr lang="en-US" sz="1400" dirty="0" smtClean="0">
                          <a:solidFill>
                            <a:schemeClr val="accent2">
                              <a:lumMod val="75000"/>
                            </a:schemeClr>
                          </a:solidFill>
                          <a:latin typeface="+mn-lt"/>
                        </a:rPr>
                        <a:t>EMG</a:t>
                      </a:r>
                    </a:p>
                    <a:p>
                      <a:pPr marL="84455" indent="0" algn="ctr">
                        <a:lnSpc>
                          <a:spcPts val="1510"/>
                        </a:lnSpc>
                        <a:buFontTx/>
                        <a:buNone/>
                      </a:pPr>
                      <a:endParaRPr lang="en-US" sz="1400" dirty="0">
                        <a:solidFill>
                          <a:schemeClr val="accent2">
                            <a:lumMod val="75000"/>
                          </a:schemeClr>
                        </a:solidFill>
                        <a:latin typeface="+mn-lt"/>
                        <a:cs typeface="Times New Roman"/>
                      </a:endParaRPr>
                    </a:p>
                  </a:txBody>
                  <a:tcPr marL="0" marR="0" marT="0" marB="0" anchor="ctr">
                    <a:solidFill>
                      <a:schemeClr val="bg1"/>
                    </a:solidFill>
                  </a:tcPr>
                </a:tc>
                <a:tc>
                  <a:txBody>
                    <a:bodyPr/>
                    <a:lstStyle/>
                    <a:p>
                      <a:pPr marL="131445" algn="l">
                        <a:lnSpc>
                          <a:spcPts val="1455"/>
                        </a:lnSpc>
                      </a:pPr>
                      <a:r>
                        <a:rPr lang="en-US" sz="1200" dirty="0" smtClean="0">
                          <a:latin typeface="+mn-lt"/>
                        </a:rPr>
                        <a:t>No</a:t>
                      </a:r>
                      <a:r>
                        <a:rPr lang="en-US" sz="1200" spc="-80" dirty="0" smtClean="0">
                          <a:latin typeface="+mn-lt"/>
                        </a:rPr>
                        <a:t> </a:t>
                      </a:r>
                      <a:r>
                        <a:rPr lang="en-US" sz="1200" spc="-5" dirty="0" err="1" smtClean="0">
                          <a:latin typeface="+mn-lt"/>
                        </a:rPr>
                        <a:t>fasciculations</a:t>
                      </a:r>
                      <a:endParaRPr lang="en-US" sz="1200" dirty="0" smtClean="0">
                        <a:latin typeface="+mn-lt"/>
                      </a:endParaRPr>
                    </a:p>
                    <a:p>
                      <a:pPr marL="131445" algn="l">
                        <a:lnSpc>
                          <a:spcPts val="1510"/>
                        </a:lnSpc>
                      </a:pPr>
                      <a:r>
                        <a:rPr lang="en-US" sz="1200" dirty="0" smtClean="0">
                          <a:latin typeface="+mn-lt"/>
                        </a:rPr>
                        <a:t>No </a:t>
                      </a:r>
                      <a:r>
                        <a:rPr lang="en-US" sz="1200" spc="-5" dirty="0" smtClean="0">
                          <a:latin typeface="+mn-lt"/>
                        </a:rPr>
                        <a:t>fibrillation</a:t>
                      </a:r>
                      <a:r>
                        <a:rPr lang="en-US" sz="1200" spc="-75" dirty="0" smtClean="0">
                          <a:latin typeface="+mn-lt"/>
                        </a:rPr>
                        <a:t> </a:t>
                      </a:r>
                      <a:r>
                        <a:rPr lang="en-US" sz="1200" spc="-5" dirty="0" smtClean="0">
                          <a:solidFill>
                            <a:schemeClr val="tx1"/>
                          </a:solidFill>
                          <a:latin typeface="+mn-lt"/>
                        </a:rPr>
                        <a:t>potential</a:t>
                      </a:r>
                      <a:r>
                        <a:rPr lang="en-US" sz="1200" spc="-5" dirty="0" smtClean="0">
                          <a:solidFill>
                            <a:schemeClr val="tx1"/>
                          </a:solidFill>
                          <a:latin typeface="+mn-lt"/>
                          <a:cs typeface="+mn-cs"/>
                        </a:rPr>
                        <a:t> </a:t>
                      </a:r>
                      <a:r>
                        <a:rPr lang="en-US" sz="1200" spc="-5" dirty="0" smtClean="0">
                          <a:solidFill>
                            <a:schemeClr val="bg1">
                              <a:lumMod val="50000"/>
                            </a:schemeClr>
                          </a:solidFill>
                          <a:latin typeface="+mn-lt"/>
                          <a:cs typeface="+mn-cs"/>
                        </a:rPr>
                        <a:t>(n</a:t>
                      </a:r>
                      <a:r>
                        <a:rPr lang="en-US" sz="1200" spc="-5" dirty="0" smtClean="0">
                          <a:solidFill>
                            <a:schemeClr val="bg1">
                              <a:lumMod val="50000"/>
                            </a:schemeClr>
                          </a:solidFill>
                          <a:latin typeface="+mn-lt"/>
                          <a:cs typeface="Times New Roman"/>
                        </a:rPr>
                        <a:t>o denervation potentials  in EMG)</a:t>
                      </a:r>
                      <a:endParaRPr lang="en-US" sz="1200" dirty="0">
                        <a:solidFill>
                          <a:schemeClr val="bg1">
                            <a:lumMod val="50000"/>
                          </a:schemeClr>
                        </a:solidFill>
                        <a:latin typeface="+mn-lt"/>
                        <a:cs typeface="Times New Roman"/>
                      </a:endParaRPr>
                    </a:p>
                  </a:txBody>
                  <a:tcPr marL="0" marR="0" marT="0" marB="0" anchor="ctr">
                    <a:solidFill>
                      <a:schemeClr val="bg1"/>
                    </a:solidFill>
                  </a:tcPr>
                </a:tc>
                <a:tc>
                  <a:txBody>
                    <a:bodyPr/>
                    <a:lstStyle/>
                    <a:p>
                      <a:pPr marL="86995" marR="300355" algn="l">
                        <a:lnSpc>
                          <a:spcPct val="79800"/>
                        </a:lnSpc>
                        <a:spcBef>
                          <a:spcPts val="285"/>
                        </a:spcBef>
                      </a:pPr>
                      <a:r>
                        <a:rPr lang="en-US" sz="1200" spc="-5" dirty="0" err="1" smtClean="0">
                          <a:latin typeface="+mn-lt"/>
                        </a:rPr>
                        <a:t>Fasciculations</a:t>
                      </a:r>
                      <a:r>
                        <a:rPr lang="en-US" sz="1200" spc="-5" dirty="0" smtClean="0">
                          <a:latin typeface="+mn-lt"/>
                        </a:rPr>
                        <a:t> </a:t>
                      </a:r>
                      <a:r>
                        <a:rPr lang="en-US" sz="1200" spc="-10" dirty="0" smtClean="0">
                          <a:latin typeface="+mn-lt"/>
                        </a:rPr>
                        <a:t>may </a:t>
                      </a:r>
                      <a:r>
                        <a:rPr lang="en-US" sz="1200" spc="-5" dirty="0" smtClean="0">
                          <a:latin typeface="+mn-lt"/>
                        </a:rPr>
                        <a:t>be  seen </a:t>
                      </a:r>
                      <a:r>
                        <a:rPr lang="en-US" sz="1200" spc="-5" dirty="0" smtClean="0">
                          <a:solidFill>
                            <a:srgbClr val="00B050"/>
                          </a:solidFill>
                          <a:latin typeface="+mn-lt"/>
                        </a:rPr>
                        <a:t>(tapping produce it)</a:t>
                      </a:r>
                      <a:endParaRPr lang="en-US" sz="1200" dirty="0" smtClean="0">
                        <a:solidFill>
                          <a:srgbClr val="00B050"/>
                        </a:solidFill>
                        <a:latin typeface="+mn-lt"/>
                      </a:endParaRPr>
                    </a:p>
                    <a:p>
                      <a:pPr marL="132715" algn="l">
                        <a:lnSpc>
                          <a:spcPts val="1340"/>
                        </a:lnSpc>
                      </a:pPr>
                      <a:r>
                        <a:rPr lang="en-US" sz="1200" dirty="0" smtClean="0">
                          <a:latin typeface="+mn-lt"/>
                        </a:rPr>
                        <a:t>&amp; </a:t>
                      </a:r>
                      <a:r>
                        <a:rPr lang="en-US" sz="1200" spc="-10" dirty="0" smtClean="0">
                          <a:latin typeface="+mn-lt"/>
                        </a:rPr>
                        <a:t>Fibrillation </a:t>
                      </a:r>
                      <a:r>
                        <a:rPr lang="en-US" sz="1200" spc="-5" dirty="0" smtClean="0">
                          <a:latin typeface="+mn-lt"/>
                        </a:rPr>
                        <a:t>by</a:t>
                      </a:r>
                      <a:r>
                        <a:rPr lang="en-US" sz="1200" spc="-25" dirty="0" smtClean="0">
                          <a:latin typeface="+mn-lt"/>
                        </a:rPr>
                        <a:t> </a:t>
                      </a:r>
                      <a:r>
                        <a:rPr lang="en-US" sz="1200" dirty="0" smtClean="0">
                          <a:latin typeface="+mn-lt"/>
                        </a:rPr>
                        <a:t>EMG </a:t>
                      </a:r>
                      <a:r>
                        <a:rPr lang="en-US" sz="1200" dirty="0" smtClean="0">
                          <a:solidFill>
                            <a:srgbClr val="00B050"/>
                          </a:solidFill>
                          <a:latin typeface="+mn-lt"/>
                        </a:rPr>
                        <a:t>(denervation potentials)</a:t>
                      </a:r>
                      <a:endParaRPr lang="en-US" sz="1200" dirty="0">
                        <a:solidFill>
                          <a:srgbClr val="00B050"/>
                        </a:solidFill>
                        <a:latin typeface="+mn-lt"/>
                        <a:cs typeface="Times New Roman"/>
                      </a:endParaRPr>
                    </a:p>
                  </a:txBody>
                  <a:tcPr marL="0" marR="0" marT="0" marB="0" anchor="ctr">
                    <a:solidFill>
                      <a:schemeClr val="bg1"/>
                    </a:solidFill>
                  </a:tcPr>
                </a:tc>
                <a:extLst>
                  <a:ext uri="{0D108BD9-81ED-4DB2-BD59-A6C34878D82A}">
                    <a16:rowId xmlns:a16="http://schemas.microsoft.com/office/drawing/2014/main" xmlns="" val="10009"/>
                  </a:ext>
                </a:extLst>
              </a:tr>
              <a:tr h="432048">
                <a:tc>
                  <a:txBody>
                    <a:bodyPr/>
                    <a:lstStyle/>
                    <a:p>
                      <a:pPr marL="84455" indent="0" algn="ctr">
                        <a:lnSpc>
                          <a:spcPts val="1510"/>
                        </a:lnSpc>
                        <a:buFontTx/>
                        <a:buNone/>
                      </a:pPr>
                      <a:r>
                        <a:rPr lang="en-US" sz="1400" dirty="0" smtClean="0">
                          <a:solidFill>
                            <a:schemeClr val="bg1">
                              <a:lumMod val="50000"/>
                            </a:schemeClr>
                          </a:solidFill>
                          <a:latin typeface="+mn-lt"/>
                          <a:cs typeface="Times New Roman"/>
                        </a:rPr>
                        <a:t>NCV (nerve conduction velocity)</a:t>
                      </a:r>
                      <a:endParaRPr lang="en-US" sz="1400" dirty="0">
                        <a:solidFill>
                          <a:schemeClr val="bg1">
                            <a:lumMod val="50000"/>
                          </a:schemeClr>
                        </a:solidFill>
                        <a:latin typeface="+mn-lt"/>
                        <a:cs typeface="Times New Roman"/>
                      </a:endParaRPr>
                    </a:p>
                  </a:txBody>
                  <a:tcPr marL="0" marR="0" marT="0" marB="0" anchor="ctr">
                    <a:solidFill>
                      <a:schemeClr val="bg1"/>
                    </a:solidFill>
                  </a:tcPr>
                </a:tc>
                <a:tc>
                  <a:txBody>
                    <a:bodyPr/>
                    <a:lstStyle/>
                    <a:p>
                      <a:pPr marL="85725" algn="l" rtl="0" eaLnBrk="1" latinLnBrk="0" hangingPunct="1">
                        <a:lnSpc>
                          <a:spcPct val="100000"/>
                        </a:lnSpc>
                        <a:spcBef>
                          <a:spcPts val="280"/>
                        </a:spcBef>
                      </a:pPr>
                      <a:r>
                        <a:rPr kumimoji="0" lang="en-US" sz="1200" kern="1200" dirty="0" smtClean="0">
                          <a:solidFill>
                            <a:schemeClr val="bg1">
                              <a:lumMod val="50000"/>
                            </a:schemeClr>
                          </a:solidFill>
                          <a:latin typeface="+mn-lt"/>
                          <a:ea typeface="+mn-ea"/>
                          <a:cs typeface="+mn-cs"/>
                        </a:rPr>
                        <a:t>Normal</a:t>
                      </a:r>
                      <a:endParaRPr kumimoji="0" lang="en-US" sz="1200" kern="1200" dirty="0">
                        <a:solidFill>
                          <a:schemeClr val="bg1">
                            <a:lumMod val="50000"/>
                          </a:schemeClr>
                        </a:solidFill>
                        <a:latin typeface="+mn-lt"/>
                        <a:ea typeface="+mn-ea"/>
                        <a:cs typeface="+mn-cs"/>
                      </a:endParaRPr>
                    </a:p>
                  </a:txBody>
                  <a:tcPr marL="0" marR="0" marT="0" marB="0" anchor="ctr">
                    <a:solidFill>
                      <a:schemeClr val="bg1"/>
                    </a:solidFill>
                  </a:tcPr>
                </a:tc>
                <a:tc>
                  <a:txBody>
                    <a:bodyPr/>
                    <a:lstStyle/>
                    <a:p>
                      <a:pPr marL="85725" algn="l" rtl="0" eaLnBrk="1" latinLnBrk="0" hangingPunct="1">
                        <a:lnSpc>
                          <a:spcPct val="100000"/>
                        </a:lnSpc>
                        <a:spcBef>
                          <a:spcPts val="280"/>
                        </a:spcBef>
                      </a:pPr>
                      <a:r>
                        <a:rPr kumimoji="0" lang="en-US" sz="1200" kern="1200" dirty="0" smtClean="0">
                          <a:solidFill>
                            <a:schemeClr val="bg1">
                              <a:lumMod val="50000"/>
                            </a:schemeClr>
                          </a:solidFill>
                          <a:latin typeface="+mn-lt"/>
                          <a:ea typeface="+mn-ea"/>
                          <a:cs typeface="+mn-cs"/>
                        </a:rPr>
                        <a:t>Abnormal </a:t>
                      </a:r>
                      <a:endParaRPr kumimoji="0" lang="en-US" sz="1200" kern="1200" dirty="0">
                        <a:solidFill>
                          <a:schemeClr val="bg1">
                            <a:lumMod val="50000"/>
                          </a:schemeClr>
                        </a:solidFill>
                        <a:latin typeface="+mn-lt"/>
                        <a:ea typeface="+mn-ea"/>
                        <a:cs typeface="+mn-cs"/>
                      </a:endParaRPr>
                    </a:p>
                  </a:txBody>
                  <a:tcPr marL="0" marR="0" marT="0" marB="0" anchor="ctr">
                    <a:solidFill>
                      <a:schemeClr val="bg1"/>
                    </a:solidFill>
                  </a:tcPr>
                </a:tc>
                <a:extLst>
                  <a:ext uri="{0D108BD9-81ED-4DB2-BD59-A6C34878D82A}">
                    <a16:rowId xmlns:a16="http://schemas.microsoft.com/office/drawing/2014/main" xmlns="" val="2745087995"/>
                  </a:ext>
                </a:extLst>
              </a:tr>
              <a:tr h="432048">
                <a:tc>
                  <a:txBody>
                    <a:bodyPr/>
                    <a:lstStyle/>
                    <a:p>
                      <a:pPr marL="84455" indent="0" algn="ctr">
                        <a:lnSpc>
                          <a:spcPts val="1510"/>
                        </a:lnSpc>
                        <a:buFontTx/>
                        <a:buNone/>
                      </a:pPr>
                      <a:r>
                        <a:rPr lang="en-US" sz="1400" dirty="0" smtClean="0">
                          <a:solidFill>
                            <a:schemeClr val="bg1">
                              <a:lumMod val="50000"/>
                            </a:schemeClr>
                          </a:solidFill>
                          <a:latin typeface="+mn-lt"/>
                          <a:cs typeface="Times New Roman"/>
                        </a:rPr>
                        <a:t>Other</a:t>
                      </a:r>
                      <a:endParaRPr lang="en-US" sz="1400" dirty="0">
                        <a:solidFill>
                          <a:schemeClr val="bg1">
                            <a:lumMod val="50000"/>
                          </a:schemeClr>
                        </a:solidFill>
                        <a:latin typeface="+mn-lt"/>
                        <a:cs typeface="Times New Roman"/>
                      </a:endParaRPr>
                    </a:p>
                  </a:txBody>
                  <a:tcPr marL="0" marR="0" marT="0" marB="0" anchor="ctr">
                    <a:solidFill>
                      <a:schemeClr val="bg1"/>
                    </a:solidFill>
                  </a:tcPr>
                </a:tc>
                <a:tc>
                  <a:txBody>
                    <a:bodyPr/>
                    <a:lstStyle/>
                    <a:p>
                      <a:pPr marL="85725" algn="l" rtl="0" eaLnBrk="1" latinLnBrk="0" hangingPunct="1">
                        <a:lnSpc>
                          <a:spcPct val="100000"/>
                        </a:lnSpc>
                        <a:spcBef>
                          <a:spcPts val="280"/>
                        </a:spcBef>
                      </a:pPr>
                      <a:endParaRPr kumimoji="0" lang="en-US" sz="1200" kern="1200" dirty="0">
                        <a:solidFill>
                          <a:schemeClr val="bg1">
                            <a:lumMod val="50000"/>
                          </a:schemeClr>
                        </a:solidFill>
                        <a:latin typeface="+mn-lt"/>
                        <a:ea typeface="+mn-ea"/>
                        <a:cs typeface="+mn-cs"/>
                      </a:endParaRPr>
                    </a:p>
                  </a:txBody>
                  <a:tcPr marL="0" marR="0" marT="0" marB="0" anchor="ctr">
                    <a:solidFill>
                      <a:schemeClr val="bg1"/>
                    </a:solidFill>
                  </a:tcPr>
                </a:tc>
                <a:tc>
                  <a:txBody>
                    <a:bodyPr/>
                    <a:lstStyle/>
                    <a:p>
                      <a:pPr marL="85725" algn="l" rtl="0" eaLnBrk="1" latinLnBrk="0" hangingPunct="1">
                        <a:lnSpc>
                          <a:spcPct val="100000"/>
                        </a:lnSpc>
                        <a:spcBef>
                          <a:spcPts val="280"/>
                        </a:spcBef>
                      </a:pPr>
                      <a:r>
                        <a:rPr kumimoji="0" lang="en-US" sz="1200" kern="1200" dirty="0" smtClean="0">
                          <a:solidFill>
                            <a:schemeClr val="bg1">
                              <a:lumMod val="50000"/>
                            </a:schemeClr>
                          </a:solidFill>
                          <a:latin typeface="+mn-lt"/>
                          <a:ea typeface="+mn-ea"/>
                          <a:cs typeface="+mn-cs"/>
                        </a:rPr>
                        <a:t>Muscle contractures and trophic changes in skin and nails</a:t>
                      </a:r>
                      <a:endParaRPr kumimoji="0" lang="en-US" sz="1200" kern="1200" dirty="0">
                        <a:solidFill>
                          <a:schemeClr val="bg1">
                            <a:lumMod val="50000"/>
                          </a:schemeClr>
                        </a:solidFill>
                        <a:latin typeface="+mn-lt"/>
                        <a:ea typeface="+mn-ea"/>
                        <a:cs typeface="+mn-cs"/>
                      </a:endParaRPr>
                    </a:p>
                  </a:txBody>
                  <a:tcPr marL="0" marR="0" marT="0" marB="0" anchor="ctr">
                    <a:solidFill>
                      <a:schemeClr val="bg1"/>
                    </a:solidFill>
                  </a:tcPr>
                </a:tc>
                <a:extLst>
                  <a:ext uri="{0D108BD9-81ED-4DB2-BD59-A6C34878D82A}">
                    <a16:rowId xmlns:a16="http://schemas.microsoft.com/office/drawing/2014/main" xmlns="" val="2127501254"/>
                  </a:ext>
                </a:extLst>
              </a:tr>
            </a:tbl>
          </a:graphicData>
        </a:graphic>
      </p:graphicFrame>
      <p:sp>
        <p:nvSpPr>
          <p:cNvPr id="4" name="Rectangle 3"/>
          <p:cNvSpPr/>
          <p:nvPr/>
        </p:nvSpPr>
        <p:spPr>
          <a:xfrm>
            <a:off x="7750596" y="633426"/>
            <a:ext cx="3806701" cy="461665"/>
          </a:xfrm>
          <a:prstGeom prst="rect">
            <a:avLst/>
          </a:prstGeom>
        </p:spPr>
        <p:txBody>
          <a:bodyPr wrap="square">
            <a:spAutoFit/>
          </a:bodyPr>
          <a:lstStyle/>
          <a:p>
            <a:pPr>
              <a:spcBef>
                <a:spcPts val="60"/>
              </a:spcBef>
              <a:buClr>
                <a:schemeClr val="accent2">
                  <a:lumMod val="75000"/>
                </a:schemeClr>
              </a:buClr>
              <a:tabLst>
                <a:tab pos="812165" algn="l"/>
                <a:tab pos="812800" algn="l"/>
              </a:tabLst>
              <a:defRPr/>
            </a:pPr>
            <a:r>
              <a:rPr lang="en-US" sz="1200" dirty="0">
                <a:solidFill>
                  <a:srgbClr val="00B050"/>
                </a:solidFill>
              </a:rPr>
              <a:t>As a doctor, you need to examine and diagnose the patient before he goes to the MRI or other investigations.</a:t>
            </a:r>
          </a:p>
        </p:txBody>
      </p:sp>
      <p:sp>
        <p:nvSpPr>
          <p:cNvPr id="7" name="TextBox 6"/>
          <p:cNvSpPr txBox="1"/>
          <p:nvPr/>
        </p:nvSpPr>
        <p:spPr>
          <a:xfrm>
            <a:off x="9455497"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3041426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49796" y="674440"/>
            <a:ext cx="10969943" cy="450304"/>
          </a:xfrm>
        </p:spPr>
        <p:txBody>
          <a:bodyPr>
            <a:noAutofit/>
          </a:bodyPr>
          <a:lstStyle/>
          <a:p>
            <a:r>
              <a:rPr lang="en-GB" sz="3200" spc="-10" dirty="0"/>
              <a:t>UMNL &amp; LMNL </a:t>
            </a:r>
            <a:endParaRPr lang="ar-SA" sz="3200" spc="-10" dirty="0"/>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13</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sp>
        <p:nvSpPr>
          <p:cNvPr id="5" name="object 5"/>
          <p:cNvSpPr/>
          <p:nvPr/>
        </p:nvSpPr>
        <p:spPr>
          <a:xfrm>
            <a:off x="2524018" y="1184263"/>
            <a:ext cx="7021497" cy="5112568"/>
          </a:xfrm>
          <a:prstGeom prst="rect">
            <a:avLst/>
          </a:prstGeom>
          <a:blipFill>
            <a:blip r:embed="rId2" cstate="print">
              <a:lum bright="-1000"/>
            </a:blip>
            <a:stretch>
              <a:fillRect/>
            </a:stretch>
          </a:blipFill>
        </p:spPr>
        <p:txBody>
          <a:bodyPr wrap="square" lIns="0" tIns="0" rIns="0" bIns="0" rtlCol="0"/>
          <a:lstStyle/>
          <a:p>
            <a:endParaRPr/>
          </a:p>
        </p:txBody>
      </p:sp>
      <p:sp>
        <p:nvSpPr>
          <p:cNvPr id="6" name="TextBox 5"/>
          <p:cNvSpPr txBox="1"/>
          <p:nvPr/>
        </p:nvSpPr>
        <p:spPr>
          <a:xfrm>
            <a:off x="9455497"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3041426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95620" y="674440"/>
            <a:ext cx="10969943" cy="450304"/>
          </a:xfrm>
        </p:spPr>
        <p:txBody>
          <a:bodyPr>
            <a:noAutofit/>
          </a:bodyPr>
          <a:lstStyle/>
          <a:p>
            <a:r>
              <a:rPr lang="en-GB" sz="3200" spc="-10" dirty="0" smtClean="0"/>
              <a:t>Cont.</a:t>
            </a:r>
            <a:endParaRPr lang="ar-SA" sz="3200" spc="-10" dirty="0"/>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sp>
        <p:nvSpPr>
          <p:cNvPr id="5" name="object 2"/>
          <p:cNvSpPr/>
          <p:nvPr/>
        </p:nvSpPr>
        <p:spPr>
          <a:xfrm>
            <a:off x="2516559" y="1184263"/>
            <a:ext cx="7128063" cy="5112568"/>
          </a:xfrm>
          <a:prstGeom prst="rect">
            <a:avLst/>
          </a:prstGeom>
          <a:blipFill>
            <a:blip r:embed="rId2" cstate="print"/>
            <a:stretch>
              <a:fillRect/>
            </a:stretch>
          </a:blipFill>
        </p:spPr>
        <p:txBody>
          <a:bodyPr wrap="square" lIns="0" tIns="0" rIns="0" bIns="0" rtlCol="0"/>
          <a:lstStyle/>
          <a:p>
            <a:endParaRPr/>
          </a:p>
        </p:txBody>
      </p:sp>
      <p:sp>
        <p:nvSpPr>
          <p:cNvPr id="7" name="TextBox 6"/>
          <p:cNvSpPr txBox="1"/>
          <p:nvPr/>
        </p:nvSpPr>
        <p:spPr>
          <a:xfrm>
            <a:off x="9455497"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3041426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440" y="764704"/>
            <a:ext cx="10969943" cy="450304"/>
          </a:xfrm>
        </p:spPr>
        <p:txBody>
          <a:bodyPr>
            <a:noAutofit/>
          </a:bodyPr>
          <a:lstStyle/>
          <a:p>
            <a:r>
              <a:rPr lang="en-GB" sz="3200" spc="-10" dirty="0" smtClean="0"/>
              <a:t>Cont.</a:t>
            </a:r>
            <a:endParaRPr lang="ar-SA" sz="3200" spc="-10" dirty="0"/>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sp>
        <p:nvSpPr>
          <p:cNvPr id="7" name="TextBox 6"/>
          <p:cNvSpPr txBox="1"/>
          <p:nvPr/>
        </p:nvSpPr>
        <p:spPr>
          <a:xfrm>
            <a:off x="9455497"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6" name="object 3"/>
          <p:cNvSpPr/>
          <p:nvPr/>
        </p:nvSpPr>
        <p:spPr>
          <a:xfrm>
            <a:off x="2505656" y="1214827"/>
            <a:ext cx="7177509" cy="502248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41426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1804" y="655434"/>
            <a:ext cx="10897935" cy="450304"/>
          </a:xfrm>
        </p:spPr>
        <p:txBody>
          <a:bodyPr>
            <a:noAutofit/>
          </a:bodyPr>
          <a:lstStyle/>
          <a:p>
            <a:r>
              <a:rPr lang="en-GB" sz="3200" spc="-10" dirty="0" smtClean="0">
                <a:solidFill>
                  <a:srgbClr val="FF0000"/>
                </a:solidFill>
              </a:rPr>
              <a:t>Effect of a lesion in different parts of the </a:t>
            </a:r>
            <a:br>
              <a:rPr lang="en-GB" sz="3200" spc="-10" dirty="0" smtClean="0">
                <a:solidFill>
                  <a:srgbClr val="FF0000"/>
                </a:solidFill>
              </a:rPr>
            </a:br>
            <a:r>
              <a:rPr lang="en-GB" sz="3200" spc="-10" dirty="0" smtClean="0">
                <a:solidFill>
                  <a:srgbClr val="FF0000"/>
                </a:solidFill>
              </a:rPr>
              <a:t>motor system</a:t>
            </a:r>
            <a:endParaRPr lang="ar-SA" sz="3200" spc="-10" dirty="0">
              <a:solidFill>
                <a:srgbClr val="FF0000"/>
              </a:solidFill>
            </a:endParaRPr>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sp>
        <p:nvSpPr>
          <p:cNvPr id="4" name="Rectangle 3"/>
          <p:cNvSpPr/>
          <p:nvPr/>
        </p:nvSpPr>
        <p:spPr>
          <a:xfrm>
            <a:off x="621804" y="1196752"/>
            <a:ext cx="10897935" cy="390941"/>
          </a:xfrm>
          <a:prstGeom prst="rect">
            <a:avLst/>
          </a:prstGeom>
        </p:spPr>
        <p:txBody>
          <a:bodyPr wrap="square">
            <a:spAutoFit/>
          </a:bodyPr>
          <a:lstStyle/>
          <a:p>
            <a:pPr marL="12700">
              <a:lnSpc>
                <a:spcPts val="2595"/>
              </a:lnSpc>
              <a:buClr>
                <a:schemeClr val="accent2">
                  <a:lumMod val="75000"/>
                </a:schemeClr>
              </a:buClr>
              <a:tabLst>
                <a:tab pos="355600" algn="l"/>
              </a:tabLst>
            </a:pPr>
            <a:r>
              <a:rPr lang="en-GB" sz="1600" spc="-5" dirty="0">
                <a:solidFill>
                  <a:schemeClr val="accent2">
                    <a:lumMod val="75000"/>
                  </a:schemeClr>
                </a:solidFill>
              </a:rPr>
              <a:t>Lesions of </a:t>
            </a:r>
            <a:r>
              <a:rPr lang="en-GB" sz="1600" spc="-10" dirty="0">
                <a:solidFill>
                  <a:schemeClr val="accent2">
                    <a:lumMod val="75000"/>
                  </a:schemeClr>
                </a:solidFill>
              </a:rPr>
              <a:t>pyramidal tract </a:t>
            </a:r>
            <a:r>
              <a:rPr lang="en-GB" sz="1600" spc="-5" dirty="0">
                <a:solidFill>
                  <a:schemeClr val="accent2">
                    <a:lumMod val="75000"/>
                  </a:schemeClr>
                </a:solidFill>
              </a:rPr>
              <a:t>cause </a:t>
            </a:r>
            <a:r>
              <a:rPr lang="en-GB" sz="1600" spc="-10" dirty="0">
                <a:solidFill>
                  <a:schemeClr val="accent2">
                    <a:lumMod val="75000"/>
                  </a:schemeClr>
                </a:solidFill>
              </a:rPr>
              <a:t>paralysis </a:t>
            </a:r>
            <a:r>
              <a:rPr lang="en-GB" sz="1600" spc="-5" dirty="0">
                <a:solidFill>
                  <a:schemeClr val="accent2">
                    <a:lumMod val="75000"/>
                  </a:schemeClr>
                </a:solidFill>
              </a:rPr>
              <a:t>of </a:t>
            </a:r>
            <a:r>
              <a:rPr lang="en-GB" sz="1600" dirty="0">
                <a:solidFill>
                  <a:schemeClr val="accent2">
                    <a:lumMod val="75000"/>
                  </a:schemeClr>
                </a:solidFill>
              </a:rPr>
              <a:t>the </a:t>
            </a:r>
            <a:r>
              <a:rPr lang="en-GB" sz="1600" spc="-5" dirty="0">
                <a:solidFill>
                  <a:schemeClr val="accent2">
                    <a:lumMod val="75000"/>
                  </a:schemeClr>
                </a:solidFill>
              </a:rPr>
              <a:t>UMNL </a:t>
            </a:r>
            <a:r>
              <a:rPr lang="en-GB" sz="1600" dirty="0">
                <a:solidFill>
                  <a:schemeClr val="accent2">
                    <a:lumMod val="75000"/>
                  </a:schemeClr>
                </a:solidFill>
              </a:rPr>
              <a:t>type</a:t>
            </a:r>
            <a:r>
              <a:rPr lang="en-GB" sz="1600" spc="-30" dirty="0">
                <a:solidFill>
                  <a:schemeClr val="accent2">
                    <a:lumMod val="75000"/>
                  </a:schemeClr>
                </a:solidFill>
              </a:rPr>
              <a:t> </a:t>
            </a:r>
            <a:r>
              <a:rPr lang="en-GB" sz="1600" spc="-5" dirty="0">
                <a:solidFill>
                  <a:schemeClr val="accent2">
                    <a:lumMod val="75000"/>
                  </a:schemeClr>
                </a:solidFill>
              </a:rPr>
              <a:t>below</a:t>
            </a:r>
            <a:r>
              <a:rPr lang="ar-SA" sz="1600" dirty="0">
                <a:solidFill>
                  <a:schemeClr val="accent2">
                    <a:lumMod val="75000"/>
                  </a:schemeClr>
                </a:solidFill>
              </a:rPr>
              <a:t> </a:t>
            </a:r>
            <a:r>
              <a:rPr lang="en-GB" sz="1600" dirty="0">
                <a:solidFill>
                  <a:schemeClr val="accent2">
                    <a:lumMod val="75000"/>
                  </a:schemeClr>
                </a:solidFill>
              </a:rPr>
              <a:t>the </a:t>
            </a:r>
            <a:r>
              <a:rPr lang="en-GB" sz="1600" spc="-10" dirty="0">
                <a:solidFill>
                  <a:schemeClr val="accent2">
                    <a:lumMod val="75000"/>
                  </a:schemeClr>
                </a:solidFill>
              </a:rPr>
              <a:t>level </a:t>
            </a:r>
            <a:r>
              <a:rPr lang="en-GB" sz="1600" spc="-5" dirty="0">
                <a:solidFill>
                  <a:schemeClr val="accent2">
                    <a:lumMod val="75000"/>
                  </a:schemeClr>
                </a:solidFill>
              </a:rPr>
              <a:t>of </a:t>
            </a:r>
            <a:r>
              <a:rPr lang="en-GB" sz="1600" dirty="0">
                <a:solidFill>
                  <a:schemeClr val="accent2">
                    <a:lumMod val="75000"/>
                  </a:schemeClr>
                </a:solidFill>
              </a:rPr>
              <a:t>the</a:t>
            </a:r>
            <a:r>
              <a:rPr lang="en-GB" sz="1600" spc="-75" dirty="0">
                <a:solidFill>
                  <a:schemeClr val="accent2">
                    <a:lumMod val="75000"/>
                  </a:schemeClr>
                </a:solidFill>
              </a:rPr>
              <a:t> </a:t>
            </a:r>
            <a:r>
              <a:rPr lang="en-GB" sz="1600" dirty="0">
                <a:solidFill>
                  <a:schemeClr val="accent2">
                    <a:lumMod val="75000"/>
                  </a:schemeClr>
                </a:solidFill>
              </a:rPr>
              <a:t>lesion</a:t>
            </a:r>
            <a:r>
              <a:rPr lang="en-US" sz="1600" dirty="0">
                <a:solidFill>
                  <a:schemeClr val="accent2">
                    <a:lumMod val="75000"/>
                  </a:schemeClr>
                </a:solidFill>
              </a:rPr>
              <a:t>.</a:t>
            </a:r>
            <a:endParaRPr lang="en-GB" sz="1600" dirty="0">
              <a:solidFill>
                <a:schemeClr val="accent2">
                  <a:lumMod val="7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018248173"/>
              </p:ext>
            </p:extLst>
          </p:nvPr>
        </p:nvGraphicFramePr>
        <p:xfrm>
          <a:off x="621803" y="1772816"/>
          <a:ext cx="7776865" cy="3928364"/>
        </p:xfrm>
        <a:graphic>
          <a:graphicData uri="http://schemas.openxmlformats.org/drawingml/2006/table">
            <a:tbl>
              <a:tblPr firstRow="1" bandRow="1">
                <a:tableStyleId>{5DA37D80-6434-44D0-A028-1B22A696006F}</a:tableStyleId>
              </a:tblPr>
              <a:tblGrid>
                <a:gridCol w="1644338">
                  <a:extLst>
                    <a:ext uri="{9D8B030D-6E8A-4147-A177-3AD203B41FA5}">
                      <a16:colId xmlns:a16="http://schemas.microsoft.com/office/drawing/2014/main" xmlns="" val="20000"/>
                    </a:ext>
                  </a:extLst>
                </a:gridCol>
                <a:gridCol w="6132527">
                  <a:extLst>
                    <a:ext uri="{9D8B030D-6E8A-4147-A177-3AD203B41FA5}">
                      <a16:colId xmlns:a16="http://schemas.microsoft.com/office/drawing/2014/main" xmlns="" val="20001"/>
                    </a:ext>
                  </a:extLst>
                </a:gridCol>
              </a:tblGrid>
              <a:tr h="370840">
                <a:tc gridSpan="2">
                  <a:txBody>
                    <a:bodyPr/>
                    <a:lstStyle/>
                    <a:p>
                      <a:pPr algn="ctr"/>
                      <a:r>
                        <a:rPr lang="en-GB" sz="1600" b="0" spc="-5" dirty="0">
                          <a:solidFill>
                            <a:schemeClr val="bg1"/>
                          </a:solidFill>
                          <a:latin typeface="+mn-lt"/>
                          <a:cs typeface="Calibri"/>
                        </a:rPr>
                        <a:t>The side </a:t>
                      </a:r>
                      <a:r>
                        <a:rPr lang="en-GB" sz="1600" b="0" spc="-15" dirty="0">
                          <a:solidFill>
                            <a:schemeClr val="bg1"/>
                          </a:solidFill>
                          <a:latin typeface="+mn-lt"/>
                          <a:cs typeface="Calibri"/>
                        </a:rPr>
                        <a:t>affected </a:t>
                      </a:r>
                      <a:r>
                        <a:rPr lang="en-GB" sz="1600" b="0" dirty="0">
                          <a:solidFill>
                            <a:schemeClr val="bg1"/>
                          </a:solidFill>
                          <a:latin typeface="+mn-lt"/>
                          <a:cs typeface="Calibri"/>
                        </a:rPr>
                        <a:t>and the </a:t>
                      </a:r>
                      <a:r>
                        <a:rPr lang="en-GB" sz="1600" b="0" spc="-15" dirty="0">
                          <a:solidFill>
                            <a:schemeClr val="bg1"/>
                          </a:solidFill>
                          <a:latin typeface="+mn-lt"/>
                          <a:cs typeface="Calibri"/>
                        </a:rPr>
                        <a:t>extent </a:t>
                      </a:r>
                      <a:r>
                        <a:rPr lang="en-GB" sz="1600" b="0" spc="-5" dirty="0">
                          <a:solidFill>
                            <a:schemeClr val="bg1"/>
                          </a:solidFill>
                          <a:latin typeface="+mn-lt"/>
                          <a:cs typeface="Calibri"/>
                        </a:rPr>
                        <a:t>of </a:t>
                      </a:r>
                      <a:r>
                        <a:rPr lang="en-GB" sz="1600" b="0" spc="-10" dirty="0">
                          <a:solidFill>
                            <a:schemeClr val="bg1"/>
                          </a:solidFill>
                          <a:latin typeface="+mn-lt"/>
                          <a:cs typeface="Calibri"/>
                        </a:rPr>
                        <a:t>paralysis vary according </a:t>
                      </a:r>
                      <a:r>
                        <a:rPr lang="en-GB" sz="1600" b="0" spc="-15" dirty="0">
                          <a:solidFill>
                            <a:schemeClr val="bg1"/>
                          </a:solidFill>
                          <a:latin typeface="+mn-lt"/>
                          <a:cs typeface="Calibri"/>
                        </a:rPr>
                        <a:t>to </a:t>
                      </a:r>
                      <a:r>
                        <a:rPr lang="en-GB" sz="1600" b="0" dirty="0">
                          <a:solidFill>
                            <a:schemeClr val="bg1"/>
                          </a:solidFill>
                          <a:latin typeface="+mn-lt"/>
                          <a:cs typeface="Calibri"/>
                        </a:rPr>
                        <a:t>the  </a:t>
                      </a:r>
                      <a:r>
                        <a:rPr lang="en-GB" sz="1600" b="0" spc="-10" dirty="0">
                          <a:solidFill>
                            <a:schemeClr val="bg1"/>
                          </a:solidFill>
                          <a:latin typeface="+mn-lt"/>
                          <a:cs typeface="Calibri"/>
                        </a:rPr>
                        <a:t>site </a:t>
                      </a:r>
                      <a:r>
                        <a:rPr lang="en-GB" sz="1600" b="0" spc="-5" dirty="0">
                          <a:solidFill>
                            <a:schemeClr val="bg1"/>
                          </a:solidFill>
                          <a:latin typeface="+mn-lt"/>
                          <a:cs typeface="Calibri"/>
                        </a:rPr>
                        <a:t>of </a:t>
                      </a:r>
                      <a:r>
                        <a:rPr lang="en-GB" sz="1600" b="0" dirty="0">
                          <a:solidFill>
                            <a:schemeClr val="bg1"/>
                          </a:solidFill>
                          <a:latin typeface="+mn-lt"/>
                          <a:cs typeface="Calibri"/>
                        </a:rPr>
                        <a:t>the</a:t>
                      </a:r>
                      <a:r>
                        <a:rPr lang="en-GB" sz="1600" b="0" spc="-95" dirty="0">
                          <a:solidFill>
                            <a:schemeClr val="bg1"/>
                          </a:solidFill>
                          <a:latin typeface="+mn-lt"/>
                          <a:cs typeface="Calibri"/>
                        </a:rPr>
                        <a:t> </a:t>
                      </a:r>
                      <a:r>
                        <a:rPr lang="en-GB" sz="1600" b="0" dirty="0">
                          <a:solidFill>
                            <a:schemeClr val="bg1"/>
                          </a:solidFill>
                          <a:latin typeface="+mn-lt"/>
                          <a:cs typeface="Calibri"/>
                        </a:rPr>
                        <a:t>lesion</a:t>
                      </a:r>
                      <a:endParaRPr lang="en-US" sz="1600" b="0" dirty="0">
                        <a:solidFill>
                          <a:schemeClr val="bg1"/>
                        </a:solidFill>
                        <a:latin typeface="+mn-lt"/>
                      </a:endParaRPr>
                    </a:p>
                  </a:txBody>
                  <a:tcPr>
                    <a:solidFill>
                      <a:schemeClr val="accent2">
                        <a:lumMod val="40000"/>
                        <a:lumOff val="60000"/>
                      </a:schemeClr>
                    </a:solidFill>
                  </a:tcPr>
                </a:tc>
                <a:tc hMerge="1">
                  <a:txBody>
                    <a:bodyPr/>
                    <a:lstStyle/>
                    <a:p>
                      <a:endParaRPr lang="en-US" dirty="0"/>
                    </a:p>
                  </a:txBody>
                  <a:tcPr>
                    <a:solidFill>
                      <a:schemeClr val="accent2">
                        <a:lumMod val="40000"/>
                        <a:lumOff val="60000"/>
                      </a:schemeClr>
                    </a:solidFill>
                  </a:tcPr>
                </a:tc>
                <a:extLst>
                  <a:ext uri="{0D108BD9-81ED-4DB2-BD59-A6C34878D82A}">
                    <a16:rowId xmlns:a16="http://schemas.microsoft.com/office/drawing/2014/main" xmlns="" val="10000"/>
                  </a:ext>
                </a:extLst>
              </a:tr>
              <a:tr h="370840">
                <a:tc>
                  <a:txBody>
                    <a:bodyPr/>
                    <a:lstStyle/>
                    <a:p>
                      <a:pPr algn="ctr"/>
                      <a:r>
                        <a:rPr lang="en-GB" sz="1800" spc="-5" dirty="0">
                          <a:solidFill>
                            <a:schemeClr val="accent2">
                              <a:lumMod val="75000"/>
                            </a:schemeClr>
                          </a:solidFill>
                          <a:latin typeface="+mn-lt"/>
                          <a:cs typeface="Calibri"/>
                        </a:rPr>
                        <a:t>Side </a:t>
                      </a:r>
                      <a:r>
                        <a:rPr lang="en-GB" sz="1800" spc="-15" dirty="0">
                          <a:solidFill>
                            <a:schemeClr val="accent2">
                              <a:lumMod val="75000"/>
                            </a:schemeClr>
                          </a:solidFill>
                          <a:latin typeface="+mn-lt"/>
                          <a:cs typeface="Calibri"/>
                        </a:rPr>
                        <a:t>affected </a:t>
                      </a:r>
                      <a:endParaRPr lang="en-US" dirty="0">
                        <a:solidFill>
                          <a:schemeClr val="accent2">
                            <a:lumMod val="75000"/>
                          </a:schemeClr>
                        </a:solidFill>
                        <a:latin typeface="+mn-lt"/>
                      </a:endParaRPr>
                    </a:p>
                  </a:txBody>
                  <a:tcPr>
                    <a:solidFill>
                      <a:schemeClr val="bg1"/>
                    </a:solidFill>
                  </a:tcPr>
                </a:tc>
                <a:tc>
                  <a:txBody>
                    <a:bodyPr/>
                    <a:lstStyle/>
                    <a:p>
                      <a:pPr algn="ctr"/>
                      <a:r>
                        <a:rPr kumimoji="0" lang="en-GB" sz="1800" kern="1200" spc="-15" dirty="0">
                          <a:solidFill>
                            <a:schemeClr val="accent2">
                              <a:lumMod val="75000"/>
                            </a:schemeClr>
                          </a:solidFill>
                          <a:latin typeface="+mn-lt"/>
                          <a:ea typeface="+mn-ea"/>
                          <a:cs typeface="Calibri"/>
                        </a:rPr>
                        <a:t>Extent of paralysis </a:t>
                      </a:r>
                      <a:endParaRPr kumimoji="0" lang="en-US" sz="1800" kern="1200" spc="-15" dirty="0">
                        <a:solidFill>
                          <a:schemeClr val="accent2">
                            <a:lumMod val="75000"/>
                          </a:schemeClr>
                        </a:solidFill>
                        <a:latin typeface="+mn-lt"/>
                        <a:ea typeface="+mn-ea"/>
                        <a:cs typeface="Calibri"/>
                      </a:endParaRPr>
                    </a:p>
                  </a:txBody>
                  <a:tcPr>
                    <a:solidFill>
                      <a:schemeClr val="bg1"/>
                    </a:solidFill>
                  </a:tcPr>
                </a:tc>
                <a:extLst>
                  <a:ext uri="{0D108BD9-81ED-4DB2-BD59-A6C34878D82A}">
                    <a16:rowId xmlns:a16="http://schemas.microsoft.com/office/drawing/2014/main" xmlns="" val="10001"/>
                  </a:ext>
                </a:extLst>
              </a:tr>
              <a:tr h="370840">
                <a:tc>
                  <a:txBody>
                    <a:bodyPr/>
                    <a:lstStyle/>
                    <a:p>
                      <a:pPr algn="ctr"/>
                      <a:endParaRPr lang="en-GB" sz="600" b="0" spc="-10" dirty="0" smtClean="0">
                        <a:solidFill>
                          <a:schemeClr val="tx2"/>
                        </a:solidFill>
                        <a:latin typeface="+mn-lt"/>
                        <a:cs typeface="Calibri"/>
                      </a:endParaRPr>
                    </a:p>
                    <a:p>
                      <a:pPr algn="ctr"/>
                      <a:endParaRPr lang="en-GB" sz="600" b="0" spc="-10" dirty="0" smtClean="0">
                        <a:solidFill>
                          <a:schemeClr val="tx2"/>
                        </a:solidFill>
                        <a:latin typeface="+mn-lt"/>
                        <a:cs typeface="Calibri"/>
                      </a:endParaRPr>
                    </a:p>
                    <a:p>
                      <a:pPr algn="ctr"/>
                      <a:r>
                        <a:rPr lang="en-GB" sz="1600" b="0" spc="-10" dirty="0" smtClean="0">
                          <a:solidFill>
                            <a:schemeClr val="tx1"/>
                          </a:solidFill>
                          <a:latin typeface="+mn-lt"/>
                          <a:cs typeface="Calibri"/>
                        </a:rPr>
                        <a:t>Area</a:t>
                      </a:r>
                      <a:r>
                        <a:rPr lang="en-GB" sz="1600" b="0" spc="-10" dirty="0" smtClean="0">
                          <a:solidFill>
                            <a:schemeClr val="tx2"/>
                          </a:solidFill>
                          <a:latin typeface="+mn-lt"/>
                          <a:cs typeface="Calibri"/>
                        </a:rPr>
                        <a:t> </a:t>
                      </a:r>
                      <a:r>
                        <a:rPr lang="en-GB" sz="1600" b="0" spc="-5" dirty="0">
                          <a:solidFill>
                            <a:schemeClr val="accent4">
                              <a:lumMod val="75000"/>
                            </a:schemeClr>
                          </a:solidFill>
                          <a:latin typeface="+mn-lt"/>
                          <a:cs typeface="Calibri"/>
                        </a:rPr>
                        <a:t>4</a:t>
                      </a:r>
                      <a:endParaRPr lang="en-US" sz="1600" b="0" dirty="0">
                        <a:solidFill>
                          <a:schemeClr val="accent4">
                            <a:lumMod val="75000"/>
                          </a:schemeClr>
                        </a:solidFill>
                        <a:latin typeface="+mn-lt"/>
                      </a:endParaRPr>
                    </a:p>
                  </a:txBody>
                  <a:tcPr>
                    <a:solidFill>
                      <a:schemeClr val="bg1"/>
                    </a:solidFill>
                  </a:tcPr>
                </a:tc>
                <a:tc>
                  <a:txBody>
                    <a:bodyPr/>
                    <a:lstStyle/>
                    <a:p>
                      <a:pPr marL="12700">
                        <a:lnSpc>
                          <a:spcPts val="2640"/>
                        </a:lnSpc>
                        <a:spcBef>
                          <a:spcPts val="405"/>
                        </a:spcBef>
                        <a:buClr>
                          <a:schemeClr val="accent2">
                            <a:lumMod val="75000"/>
                          </a:schemeClr>
                        </a:buClr>
                      </a:pPr>
                      <a:r>
                        <a:rPr lang="en-GB" sz="1600" spc="-10" dirty="0">
                          <a:solidFill>
                            <a:schemeClr val="tx1"/>
                          </a:solidFill>
                          <a:latin typeface="+mn-lt"/>
                          <a:cs typeface="Calibri"/>
                        </a:rPr>
                        <a:t>Restricted paralysis </a:t>
                      </a:r>
                      <a:r>
                        <a:rPr lang="en-GB" sz="1600" dirty="0">
                          <a:solidFill>
                            <a:schemeClr val="bg2">
                              <a:lumMod val="75000"/>
                            </a:schemeClr>
                          </a:solidFill>
                          <a:latin typeface="+mn-lt"/>
                          <a:cs typeface="Calibri"/>
                        </a:rPr>
                        <a:t>(</a:t>
                      </a:r>
                      <a:r>
                        <a:rPr lang="en-GB" sz="1600" dirty="0" smtClean="0">
                          <a:solidFill>
                            <a:schemeClr val="bg2">
                              <a:lumMod val="75000"/>
                            </a:schemeClr>
                          </a:solidFill>
                          <a:latin typeface="+mn-lt"/>
                          <a:cs typeface="Calibri"/>
                        </a:rPr>
                        <a:t>ex:</a:t>
                      </a:r>
                      <a:r>
                        <a:rPr lang="en-GB" sz="1600" baseline="0" dirty="0" smtClean="0">
                          <a:solidFill>
                            <a:schemeClr val="bg2">
                              <a:lumMod val="75000"/>
                            </a:schemeClr>
                          </a:solidFill>
                          <a:latin typeface="+mn-lt"/>
                          <a:cs typeface="Calibri"/>
                        </a:rPr>
                        <a:t> </a:t>
                      </a:r>
                      <a:r>
                        <a:rPr lang="en-GB" sz="1600" u="none" spc="-15" dirty="0" smtClean="0">
                          <a:solidFill>
                            <a:schemeClr val="bg2">
                              <a:lumMod val="75000"/>
                            </a:schemeClr>
                          </a:solidFill>
                          <a:latin typeface="+mn-lt"/>
                          <a:cs typeface="Calibri"/>
                        </a:rPr>
                        <a:t>Contralateral</a:t>
                      </a:r>
                      <a:r>
                        <a:rPr lang="en-GB" sz="1600" u="none" spc="40" dirty="0" smtClean="0">
                          <a:solidFill>
                            <a:schemeClr val="bg2">
                              <a:lumMod val="75000"/>
                            </a:schemeClr>
                          </a:solidFill>
                          <a:latin typeface="+mn-lt"/>
                          <a:cs typeface="Calibri"/>
                        </a:rPr>
                        <a:t> </a:t>
                      </a:r>
                      <a:r>
                        <a:rPr lang="en-GB" sz="1600" u="none" spc="-5" dirty="0">
                          <a:solidFill>
                            <a:schemeClr val="bg2">
                              <a:lumMod val="75000"/>
                            </a:schemeClr>
                          </a:solidFill>
                          <a:latin typeface="+mn-lt"/>
                          <a:cs typeface="Calibri"/>
                        </a:rPr>
                        <a:t>monoplegia, </a:t>
                      </a:r>
                      <a:r>
                        <a:rPr lang="en-GB" sz="1600" spc="-5" dirty="0">
                          <a:solidFill>
                            <a:schemeClr val="bg2">
                              <a:lumMod val="75000"/>
                            </a:schemeClr>
                          </a:solidFill>
                          <a:latin typeface="+mn-lt"/>
                          <a:cs typeface="Calibri"/>
                        </a:rPr>
                        <a:t>paralysis of one limb</a:t>
                      </a:r>
                      <a:endParaRPr lang="en-GB" sz="1600" dirty="0">
                        <a:solidFill>
                          <a:schemeClr val="bg2">
                            <a:lumMod val="75000"/>
                          </a:schemeClr>
                        </a:solidFill>
                        <a:latin typeface="+mn-lt"/>
                        <a:cs typeface="Calibri"/>
                      </a:endParaRPr>
                    </a:p>
                    <a:p>
                      <a:pPr marL="12700">
                        <a:lnSpc>
                          <a:spcPts val="2640"/>
                        </a:lnSpc>
                        <a:buClr>
                          <a:schemeClr val="accent2">
                            <a:lumMod val="75000"/>
                          </a:schemeClr>
                        </a:buClr>
                      </a:pPr>
                      <a:r>
                        <a:rPr lang="en-GB" sz="1600" spc="-5" dirty="0">
                          <a:solidFill>
                            <a:schemeClr val="bg2">
                              <a:lumMod val="75000"/>
                            </a:schemeClr>
                          </a:solidFill>
                          <a:latin typeface="+mn-lt"/>
                          <a:cs typeface="Calibri"/>
                        </a:rPr>
                        <a:t>Because </a:t>
                      </a:r>
                      <a:r>
                        <a:rPr lang="en-GB" sz="1600" spc="-10" dirty="0">
                          <a:solidFill>
                            <a:schemeClr val="bg2">
                              <a:lumMod val="75000"/>
                            </a:schemeClr>
                          </a:solidFill>
                          <a:latin typeface="+mn-lt"/>
                          <a:cs typeface="Calibri"/>
                        </a:rPr>
                        <a:t>area </a:t>
                      </a:r>
                      <a:r>
                        <a:rPr lang="en-GB" sz="1600" dirty="0">
                          <a:solidFill>
                            <a:schemeClr val="accent4">
                              <a:lumMod val="75000"/>
                            </a:schemeClr>
                          </a:solidFill>
                          <a:latin typeface="+mn-lt"/>
                          <a:cs typeface="Calibri"/>
                        </a:rPr>
                        <a:t>4</a:t>
                      </a:r>
                      <a:r>
                        <a:rPr lang="en-GB" sz="1600" dirty="0">
                          <a:solidFill>
                            <a:schemeClr val="bg2">
                              <a:lumMod val="75000"/>
                            </a:schemeClr>
                          </a:solidFill>
                          <a:latin typeface="+mn-lt"/>
                          <a:cs typeface="Calibri"/>
                        </a:rPr>
                        <a:t> is </a:t>
                      </a:r>
                      <a:r>
                        <a:rPr lang="en-GB" sz="1600" spc="-5" dirty="0">
                          <a:solidFill>
                            <a:schemeClr val="bg2">
                              <a:lumMod val="75000"/>
                            </a:schemeClr>
                          </a:solidFill>
                          <a:latin typeface="+mn-lt"/>
                          <a:cs typeface="Calibri"/>
                        </a:rPr>
                        <a:t>widespread </a:t>
                      </a:r>
                      <a:r>
                        <a:rPr lang="en-GB" sz="1600" dirty="0">
                          <a:solidFill>
                            <a:schemeClr val="bg2">
                              <a:lumMod val="75000"/>
                            </a:schemeClr>
                          </a:solidFill>
                          <a:latin typeface="+mn-lt"/>
                          <a:cs typeface="Calibri"/>
                        </a:rPr>
                        <a:t>and is </a:t>
                      </a:r>
                      <a:r>
                        <a:rPr lang="en-GB" sz="1600" spc="-15" dirty="0">
                          <a:solidFill>
                            <a:schemeClr val="bg2">
                              <a:lumMod val="75000"/>
                            </a:schemeClr>
                          </a:solidFill>
                          <a:latin typeface="+mn-lt"/>
                          <a:cs typeface="Calibri"/>
                        </a:rPr>
                        <a:t>rarely </a:t>
                      </a:r>
                      <a:r>
                        <a:rPr lang="en-GB" sz="1600" spc="-10" dirty="0">
                          <a:solidFill>
                            <a:schemeClr val="bg2">
                              <a:lumMod val="75000"/>
                            </a:schemeClr>
                          </a:solidFill>
                          <a:latin typeface="+mn-lt"/>
                          <a:cs typeface="Calibri"/>
                        </a:rPr>
                        <a:t>damaged completely)</a:t>
                      </a:r>
                      <a:endParaRPr lang="en-GB" sz="1600" dirty="0">
                        <a:solidFill>
                          <a:schemeClr val="bg2">
                            <a:lumMod val="75000"/>
                          </a:schemeClr>
                        </a:solidFill>
                        <a:latin typeface="+mn-lt"/>
                        <a:cs typeface="Calibri"/>
                      </a:endParaRPr>
                    </a:p>
                  </a:txBody>
                  <a:tcPr>
                    <a:solidFill>
                      <a:schemeClr val="bg1"/>
                    </a:solidFill>
                  </a:tcPr>
                </a:tc>
                <a:extLst>
                  <a:ext uri="{0D108BD9-81ED-4DB2-BD59-A6C34878D82A}">
                    <a16:rowId xmlns:a16="http://schemas.microsoft.com/office/drawing/2014/main" xmlns="" val="10002"/>
                  </a:ext>
                </a:extLst>
              </a:tr>
              <a:tr h="370840">
                <a:tc>
                  <a:txBody>
                    <a:bodyPr/>
                    <a:lstStyle/>
                    <a:p>
                      <a:pPr algn="l"/>
                      <a:endParaRPr lang="en-GB" sz="600" b="0" spc="-10" dirty="0" smtClean="0">
                        <a:solidFill>
                          <a:schemeClr val="tx2"/>
                        </a:solidFill>
                        <a:latin typeface="+mn-lt"/>
                        <a:cs typeface="Calibri"/>
                      </a:endParaRPr>
                    </a:p>
                    <a:p>
                      <a:pPr algn="ctr"/>
                      <a:r>
                        <a:rPr lang="en-GB" sz="1600" b="0" spc="-10" dirty="0" smtClean="0">
                          <a:solidFill>
                            <a:schemeClr val="tx1"/>
                          </a:solidFill>
                          <a:latin typeface="+mn-lt"/>
                          <a:cs typeface="Calibri"/>
                        </a:rPr>
                        <a:t>Corona </a:t>
                      </a:r>
                      <a:r>
                        <a:rPr lang="en-GB" sz="1600" b="0" spc="-15" dirty="0" err="1">
                          <a:solidFill>
                            <a:schemeClr val="tx1"/>
                          </a:solidFill>
                          <a:latin typeface="+mn-lt"/>
                          <a:cs typeface="Calibri"/>
                        </a:rPr>
                        <a:t>radiata</a:t>
                      </a:r>
                      <a:endParaRPr lang="en-US" sz="1600" b="0" dirty="0">
                        <a:solidFill>
                          <a:schemeClr val="tx1"/>
                        </a:solidFill>
                        <a:latin typeface="+mn-lt"/>
                      </a:endParaRPr>
                    </a:p>
                  </a:txBody>
                  <a:tcPr>
                    <a:solidFill>
                      <a:schemeClr val="bg1"/>
                    </a:solidFill>
                  </a:tcPr>
                </a:tc>
                <a:tc>
                  <a:txBody>
                    <a:bodyPr/>
                    <a:lstStyle/>
                    <a:p>
                      <a:r>
                        <a:rPr lang="en-US" sz="1600" u="none" spc="-15" dirty="0" smtClean="0">
                          <a:solidFill>
                            <a:schemeClr val="tx1"/>
                          </a:solidFill>
                          <a:latin typeface="+mn-lt"/>
                          <a:cs typeface="Calibri"/>
                        </a:rPr>
                        <a:t>This leads to contralateral monoplegia or hemiplegia, depending on the extent of</a:t>
                      </a:r>
                      <a:r>
                        <a:rPr lang="en-US" sz="1600" u="none" spc="-15" baseline="0" dirty="0" smtClean="0">
                          <a:solidFill>
                            <a:schemeClr val="tx1"/>
                          </a:solidFill>
                          <a:latin typeface="+mn-lt"/>
                          <a:cs typeface="Calibri"/>
                        </a:rPr>
                        <a:t> </a:t>
                      </a:r>
                      <a:r>
                        <a:rPr lang="en-US" sz="1600" u="none" spc="-15" dirty="0" smtClean="0">
                          <a:solidFill>
                            <a:schemeClr val="tx1"/>
                          </a:solidFill>
                          <a:latin typeface="+mn-lt"/>
                          <a:cs typeface="Calibri"/>
                        </a:rPr>
                        <a:t>the lesion.</a:t>
                      </a:r>
                      <a:endParaRPr lang="en-US" sz="1600" u="none" spc="-15" dirty="0">
                        <a:solidFill>
                          <a:schemeClr val="tx1"/>
                        </a:solidFill>
                        <a:latin typeface="+mn-lt"/>
                        <a:cs typeface="Calibri"/>
                      </a:endParaRPr>
                    </a:p>
                  </a:txBody>
                  <a:tcPr>
                    <a:solidFill>
                      <a:schemeClr val="bg1"/>
                    </a:solidFill>
                  </a:tcPr>
                </a:tc>
                <a:extLst>
                  <a:ext uri="{0D108BD9-81ED-4DB2-BD59-A6C34878D82A}">
                    <a16:rowId xmlns:a16="http://schemas.microsoft.com/office/drawing/2014/main" xmlns="" val="10003"/>
                  </a:ext>
                </a:extLst>
              </a:tr>
              <a:tr h="375632">
                <a:tc>
                  <a:txBody>
                    <a:bodyPr/>
                    <a:lstStyle/>
                    <a:p>
                      <a:pPr algn="ctr"/>
                      <a:r>
                        <a:rPr lang="en-GB" sz="1600" b="0" spc="-15" dirty="0">
                          <a:solidFill>
                            <a:schemeClr val="tx1"/>
                          </a:solidFill>
                          <a:latin typeface="+mn-lt"/>
                          <a:cs typeface="Calibri"/>
                        </a:rPr>
                        <a:t>Internal </a:t>
                      </a:r>
                      <a:r>
                        <a:rPr lang="en-GB" sz="1600" b="0" spc="-5" dirty="0">
                          <a:solidFill>
                            <a:schemeClr val="tx1"/>
                          </a:solidFill>
                          <a:latin typeface="+mn-lt"/>
                          <a:cs typeface="Calibri"/>
                        </a:rPr>
                        <a:t>capsule</a:t>
                      </a:r>
                      <a:endParaRPr lang="en-US" sz="1600" b="0" dirty="0">
                        <a:solidFill>
                          <a:schemeClr val="tx1"/>
                        </a:solidFill>
                        <a:latin typeface="+mn-lt"/>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pc="-15" dirty="0" smtClean="0">
                          <a:solidFill>
                            <a:schemeClr val="tx1"/>
                          </a:solidFill>
                          <a:latin typeface="+mn-lt"/>
                          <a:cs typeface="Calibri"/>
                        </a:rPr>
                        <a:t>This often leads to contralateral hemiplegia because almost all fibers are injure</a:t>
                      </a:r>
                      <a:endParaRPr lang="en-US" sz="1600" u="none" spc="-15" dirty="0">
                        <a:solidFill>
                          <a:schemeClr val="tx1"/>
                        </a:solidFill>
                        <a:latin typeface="+mn-lt"/>
                        <a:cs typeface="Calibri"/>
                      </a:endParaRPr>
                    </a:p>
                  </a:txBody>
                  <a:tcPr>
                    <a:solidFill>
                      <a:schemeClr val="bg1"/>
                    </a:solidFill>
                  </a:tcPr>
                </a:tc>
                <a:extLst>
                  <a:ext uri="{0D108BD9-81ED-4DB2-BD59-A6C34878D82A}">
                    <a16:rowId xmlns:a16="http://schemas.microsoft.com/office/drawing/2014/main" xmlns="" val="10004"/>
                  </a:ext>
                </a:extLst>
              </a:tr>
              <a:tr h="370840">
                <a:tc>
                  <a:txBody>
                    <a:bodyPr/>
                    <a:lstStyle/>
                    <a:p>
                      <a:pPr algn="l"/>
                      <a:endParaRPr lang="en-GB" sz="1600" b="0" spc="-10" dirty="0" smtClean="0">
                        <a:solidFill>
                          <a:schemeClr val="tx2"/>
                        </a:solidFill>
                        <a:latin typeface="+mn-lt"/>
                        <a:cs typeface="Calibri"/>
                      </a:endParaRPr>
                    </a:p>
                    <a:p>
                      <a:pPr algn="l"/>
                      <a:endParaRPr lang="en-GB" sz="1600" b="0" spc="-10" dirty="0" smtClean="0">
                        <a:solidFill>
                          <a:schemeClr val="tx2"/>
                        </a:solidFill>
                        <a:latin typeface="+mn-lt"/>
                        <a:cs typeface="Calibri"/>
                      </a:endParaRPr>
                    </a:p>
                    <a:p>
                      <a:pPr algn="ctr"/>
                      <a:r>
                        <a:rPr lang="en-GB" sz="1600" b="0" spc="-10" dirty="0" smtClean="0">
                          <a:solidFill>
                            <a:schemeClr val="accent5">
                              <a:lumMod val="75000"/>
                            </a:schemeClr>
                          </a:solidFill>
                          <a:latin typeface="+mn-lt"/>
                          <a:cs typeface="Calibri"/>
                        </a:rPr>
                        <a:t>Brain </a:t>
                      </a:r>
                      <a:r>
                        <a:rPr lang="en-GB" sz="1600" b="0" spc="-10" dirty="0">
                          <a:solidFill>
                            <a:schemeClr val="accent5">
                              <a:lumMod val="75000"/>
                            </a:schemeClr>
                          </a:solidFill>
                          <a:latin typeface="+mn-lt"/>
                          <a:cs typeface="Calibri"/>
                        </a:rPr>
                        <a:t>stem</a:t>
                      </a:r>
                      <a:endParaRPr lang="en-US" sz="1600" b="0" dirty="0">
                        <a:solidFill>
                          <a:schemeClr val="accent5">
                            <a:lumMod val="75000"/>
                          </a:schemeClr>
                        </a:solidFill>
                        <a:latin typeface="+mn-lt"/>
                      </a:endParaRPr>
                    </a:p>
                  </a:txBody>
                  <a:tcPr>
                    <a:solidFill>
                      <a:schemeClr val="bg1"/>
                    </a:solidFill>
                  </a:tcPr>
                </a:tc>
                <a:tc>
                  <a:txBody>
                    <a:bodyPr/>
                    <a:lstStyle/>
                    <a:p>
                      <a:pPr marL="299085" indent="-286385">
                        <a:lnSpc>
                          <a:spcPct val="100000"/>
                        </a:lnSpc>
                        <a:buClr>
                          <a:schemeClr val="accent2">
                            <a:lumMod val="75000"/>
                          </a:schemeClr>
                        </a:buClr>
                        <a:tabLst>
                          <a:tab pos="299085" algn="l"/>
                          <a:tab pos="299720" algn="l"/>
                        </a:tabLst>
                      </a:pPr>
                      <a:r>
                        <a:rPr lang="en-GB" sz="1600" spc="-15" dirty="0">
                          <a:solidFill>
                            <a:schemeClr val="accent2">
                              <a:lumMod val="75000"/>
                            </a:schemeClr>
                          </a:solidFill>
                          <a:latin typeface="+mn-lt"/>
                          <a:cs typeface="Calibri"/>
                        </a:rPr>
                        <a:t>Contralateral </a:t>
                      </a:r>
                      <a:r>
                        <a:rPr lang="en-GB" sz="1600" dirty="0">
                          <a:solidFill>
                            <a:schemeClr val="accent2">
                              <a:lumMod val="75000"/>
                            </a:schemeClr>
                          </a:solidFill>
                          <a:latin typeface="+mn-lt"/>
                          <a:cs typeface="Calibri"/>
                        </a:rPr>
                        <a:t>hemiplegia &amp; </a:t>
                      </a:r>
                      <a:r>
                        <a:rPr lang="en-GB" sz="1600" spc="-15" dirty="0" err="1">
                          <a:solidFill>
                            <a:schemeClr val="accent2">
                              <a:lumMod val="75000"/>
                            </a:schemeClr>
                          </a:solidFill>
                          <a:latin typeface="+mn-lt"/>
                          <a:cs typeface="Calibri"/>
                        </a:rPr>
                        <a:t>ipsilateral</a:t>
                      </a:r>
                      <a:r>
                        <a:rPr lang="en-GB" sz="1600" spc="-100" dirty="0">
                          <a:solidFill>
                            <a:schemeClr val="accent2">
                              <a:lumMod val="75000"/>
                            </a:schemeClr>
                          </a:solidFill>
                          <a:latin typeface="+mn-lt"/>
                          <a:cs typeface="Calibri"/>
                        </a:rPr>
                        <a:t> </a:t>
                      </a:r>
                      <a:r>
                        <a:rPr lang="en-GB" sz="1600" spc="-10" dirty="0">
                          <a:solidFill>
                            <a:schemeClr val="accent2">
                              <a:lumMod val="75000"/>
                            </a:schemeClr>
                          </a:solidFill>
                          <a:latin typeface="+mn-lt"/>
                          <a:cs typeface="Calibri"/>
                        </a:rPr>
                        <a:t>paralysis </a:t>
                      </a:r>
                      <a:r>
                        <a:rPr lang="en-GB" sz="1600" spc="-5" dirty="0">
                          <a:solidFill>
                            <a:schemeClr val="accent2">
                              <a:lumMod val="75000"/>
                            </a:schemeClr>
                          </a:solidFill>
                          <a:latin typeface="+mn-lt"/>
                          <a:cs typeface="Calibri"/>
                        </a:rPr>
                        <a:t>of </a:t>
                      </a:r>
                      <a:r>
                        <a:rPr lang="en-GB" sz="1600" dirty="0">
                          <a:solidFill>
                            <a:schemeClr val="accent2">
                              <a:lumMod val="75000"/>
                            </a:schemeClr>
                          </a:solidFill>
                          <a:latin typeface="+mn-lt"/>
                          <a:cs typeface="Calibri"/>
                        </a:rPr>
                        <a:t>the </a:t>
                      </a:r>
                      <a:r>
                        <a:rPr lang="en-GB" sz="1600" spc="-10" dirty="0">
                          <a:solidFill>
                            <a:schemeClr val="accent2">
                              <a:lumMod val="75000"/>
                            </a:schemeClr>
                          </a:solidFill>
                          <a:latin typeface="+mn-lt"/>
                          <a:cs typeface="Calibri"/>
                        </a:rPr>
                        <a:t>cranial </a:t>
                      </a:r>
                      <a:r>
                        <a:rPr lang="en-GB" sz="1600" spc="-5" dirty="0">
                          <a:solidFill>
                            <a:schemeClr val="accent2">
                              <a:lumMod val="75000"/>
                            </a:schemeClr>
                          </a:solidFill>
                          <a:latin typeface="+mn-lt"/>
                          <a:cs typeface="Calibri"/>
                        </a:rPr>
                        <a:t>nerves </a:t>
                      </a:r>
                      <a:r>
                        <a:rPr lang="en-GB" sz="1600" dirty="0">
                          <a:solidFill>
                            <a:schemeClr val="accent2">
                              <a:lumMod val="75000"/>
                            </a:schemeClr>
                          </a:solidFill>
                          <a:latin typeface="+mn-lt"/>
                          <a:cs typeface="Calibri"/>
                        </a:rPr>
                        <a:t>as</a:t>
                      </a:r>
                      <a:r>
                        <a:rPr lang="en-GB" sz="1600" spc="-25" dirty="0">
                          <a:solidFill>
                            <a:schemeClr val="accent2">
                              <a:lumMod val="75000"/>
                            </a:schemeClr>
                          </a:solidFill>
                          <a:latin typeface="+mn-lt"/>
                          <a:cs typeface="Calibri"/>
                        </a:rPr>
                        <a:t> </a:t>
                      </a:r>
                      <a:r>
                        <a:rPr lang="en-GB" sz="1600" spc="-20" dirty="0">
                          <a:solidFill>
                            <a:schemeClr val="accent2">
                              <a:lumMod val="75000"/>
                            </a:schemeClr>
                          </a:solidFill>
                          <a:latin typeface="+mn-lt"/>
                          <a:cs typeface="Calibri"/>
                        </a:rPr>
                        <a:t>follows:</a:t>
                      </a:r>
                    </a:p>
                    <a:p>
                      <a:pPr marL="299085" indent="-286385">
                        <a:lnSpc>
                          <a:spcPct val="100000"/>
                        </a:lnSpc>
                        <a:buClr>
                          <a:schemeClr val="accent2">
                            <a:lumMod val="75000"/>
                          </a:schemeClr>
                        </a:buClr>
                        <a:buFont typeface="Arial"/>
                        <a:buChar char="•"/>
                        <a:tabLst>
                          <a:tab pos="299085" algn="l"/>
                          <a:tab pos="299720" algn="l"/>
                        </a:tabLst>
                      </a:pPr>
                      <a:r>
                        <a:rPr lang="en-GB" sz="1600" spc="-10" dirty="0">
                          <a:solidFill>
                            <a:schemeClr val="tx1"/>
                          </a:solidFill>
                          <a:latin typeface="+mn-lt"/>
                          <a:cs typeface="Calibri"/>
                        </a:rPr>
                        <a:t>Midbrain </a:t>
                      </a:r>
                      <a:r>
                        <a:rPr lang="en-GB" sz="1600" spc="-5" dirty="0">
                          <a:solidFill>
                            <a:schemeClr val="tx1"/>
                          </a:solidFill>
                          <a:latin typeface="+mn-lt"/>
                          <a:cs typeface="Calibri"/>
                        </a:rPr>
                        <a:t>lesion:</a:t>
                      </a:r>
                      <a:r>
                        <a:rPr lang="en-GB" sz="1600" spc="-5" dirty="0">
                          <a:solidFill>
                            <a:schemeClr val="accent2">
                              <a:lumMod val="75000"/>
                            </a:schemeClr>
                          </a:solidFill>
                          <a:latin typeface="+mn-lt"/>
                          <a:cs typeface="Calibri"/>
                        </a:rPr>
                        <a:t> </a:t>
                      </a:r>
                      <a:r>
                        <a:rPr lang="en-GB" sz="1600" dirty="0">
                          <a:solidFill>
                            <a:schemeClr val="bg2">
                              <a:lumMod val="75000"/>
                            </a:schemeClr>
                          </a:solidFill>
                          <a:latin typeface="+mn-lt"/>
                          <a:cs typeface="Calibri"/>
                        </a:rPr>
                        <a:t>the </a:t>
                      </a:r>
                      <a:r>
                        <a:rPr lang="en-GB" sz="1600" spc="-5" dirty="0">
                          <a:solidFill>
                            <a:schemeClr val="accent4">
                              <a:lumMod val="75000"/>
                            </a:schemeClr>
                          </a:solidFill>
                          <a:latin typeface="+mn-lt"/>
                          <a:cs typeface="Calibri"/>
                        </a:rPr>
                        <a:t>III</a:t>
                      </a:r>
                      <a:r>
                        <a:rPr lang="en-GB" sz="1600" spc="-5" dirty="0">
                          <a:solidFill>
                            <a:schemeClr val="bg2">
                              <a:lumMod val="75000"/>
                            </a:schemeClr>
                          </a:solidFill>
                          <a:latin typeface="+mn-lt"/>
                          <a:cs typeface="Calibri"/>
                        </a:rPr>
                        <a:t> </a:t>
                      </a:r>
                      <a:r>
                        <a:rPr lang="en-GB" sz="1600" dirty="0">
                          <a:solidFill>
                            <a:schemeClr val="accent4">
                              <a:lumMod val="75000"/>
                            </a:schemeClr>
                          </a:solidFill>
                          <a:latin typeface="+mn-lt"/>
                          <a:cs typeface="Calibri"/>
                        </a:rPr>
                        <a:t>and</a:t>
                      </a:r>
                      <a:r>
                        <a:rPr lang="en-GB" sz="1600" spc="-45" dirty="0">
                          <a:solidFill>
                            <a:schemeClr val="accent4">
                              <a:lumMod val="75000"/>
                            </a:schemeClr>
                          </a:solidFill>
                          <a:latin typeface="+mn-lt"/>
                          <a:cs typeface="Calibri"/>
                        </a:rPr>
                        <a:t> </a:t>
                      </a:r>
                      <a:r>
                        <a:rPr lang="en-GB" sz="1600" dirty="0">
                          <a:solidFill>
                            <a:schemeClr val="accent4">
                              <a:lumMod val="75000"/>
                            </a:schemeClr>
                          </a:solidFill>
                          <a:latin typeface="+mn-lt"/>
                          <a:cs typeface="Calibri"/>
                        </a:rPr>
                        <a:t>IV</a:t>
                      </a:r>
                    </a:p>
                    <a:p>
                      <a:pPr marL="299085" indent="-286385" algn="l" rtl="0" eaLnBrk="1" latinLnBrk="0" hangingPunct="1">
                        <a:lnSpc>
                          <a:spcPct val="100000"/>
                        </a:lnSpc>
                        <a:buClr>
                          <a:schemeClr val="accent2">
                            <a:lumMod val="75000"/>
                          </a:schemeClr>
                        </a:buClr>
                        <a:buFont typeface="Arial"/>
                        <a:buChar char="•"/>
                        <a:tabLst>
                          <a:tab pos="299085" algn="l"/>
                          <a:tab pos="299720" algn="l"/>
                        </a:tabLst>
                      </a:pPr>
                      <a:r>
                        <a:rPr lang="en-GB" sz="1600" spc="-15" dirty="0">
                          <a:solidFill>
                            <a:schemeClr val="tx1"/>
                          </a:solidFill>
                          <a:latin typeface="+mn-lt"/>
                          <a:cs typeface="Calibri"/>
                        </a:rPr>
                        <a:t>Pons </a:t>
                      </a:r>
                      <a:r>
                        <a:rPr lang="en-GB" sz="1600" dirty="0">
                          <a:solidFill>
                            <a:schemeClr val="tx1"/>
                          </a:solidFill>
                          <a:latin typeface="+mn-lt"/>
                          <a:cs typeface="Calibri"/>
                        </a:rPr>
                        <a:t>lesion:  </a:t>
                      </a:r>
                      <a:r>
                        <a:rPr kumimoji="0" lang="en-GB" sz="1600" kern="1200" dirty="0">
                          <a:solidFill>
                            <a:schemeClr val="accent4">
                              <a:lumMod val="75000"/>
                            </a:schemeClr>
                          </a:solidFill>
                          <a:latin typeface="+mn-lt"/>
                          <a:ea typeface="+mn-ea"/>
                          <a:cs typeface="Calibri"/>
                        </a:rPr>
                        <a:t>V, VII and VIII</a:t>
                      </a:r>
                      <a:r>
                        <a:rPr kumimoji="0" lang="en-GB" sz="1600" kern="1200" dirty="0">
                          <a:solidFill>
                            <a:schemeClr val="bg2">
                              <a:lumMod val="75000"/>
                            </a:schemeClr>
                          </a:solidFill>
                          <a:latin typeface="+mn-lt"/>
                          <a:ea typeface="+mn-ea"/>
                          <a:cs typeface="Calibri"/>
                        </a:rPr>
                        <a:t>.</a:t>
                      </a:r>
                    </a:p>
                    <a:p>
                      <a:pPr marL="299085" indent="-286385" algn="l" rtl="0" eaLnBrk="1" latinLnBrk="0" hangingPunct="1">
                        <a:lnSpc>
                          <a:spcPct val="100000"/>
                        </a:lnSpc>
                        <a:buClr>
                          <a:schemeClr val="accent2">
                            <a:lumMod val="75000"/>
                          </a:schemeClr>
                        </a:buClr>
                        <a:buFont typeface="Arial"/>
                        <a:buChar char="•"/>
                        <a:tabLst>
                          <a:tab pos="299085" algn="l"/>
                          <a:tab pos="299720" algn="l"/>
                        </a:tabLst>
                      </a:pPr>
                      <a:r>
                        <a:rPr lang="en-GB" sz="1600" spc="-5" dirty="0">
                          <a:solidFill>
                            <a:schemeClr val="tx1"/>
                          </a:solidFill>
                          <a:latin typeface="+mn-lt"/>
                          <a:cs typeface="Calibri"/>
                        </a:rPr>
                        <a:t>Medulla </a:t>
                      </a:r>
                      <a:r>
                        <a:rPr lang="en-GB" sz="1600" dirty="0">
                          <a:solidFill>
                            <a:schemeClr val="tx1"/>
                          </a:solidFill>
                          <a:latin typeface="+mn-lt"/>
                          <a:cs typeface="Calibri"/>
                        </a:rPr>
                        <a:t>lesion: </a:t>
                      </a:r>
                      <a:r>
                        <a:rPr kumimoji="0" lang="en-GB" sz="1600" kern="1200" dirty="0">
                          <a:solidFill>
                            <a:schemeClr val="accent4">
                              <a:lumMod val="75000"/>
                            </a:schemeClr>
                          </a:solidFill>
                          <a:latin typeface="+mn-lt"/>
                          <a:ea typeface="+mn-ea"/>
                          <a:cs typeface="Calibri"/>
                        </a:rPr>
                        <a:t>IX, X, XI and XII</a:t>
                      </a:r>
                    </a:p>
                  </a:txBody>
                  <a:tcPr>
                    <a:solidFill>
                      <a:schemeClr val="bg1"/>
                    </a:solidFill>
                  </a:tcPr>
                </a:tc>
                <a:extLst>
                  <a:ext uri="{0D108BD9-81ED-4DB2-BD59-A6C34878D82A}">
                    <a16:rowId xmlns:a16="http://schemas.microsoft.com/office/drawing/2014/main" xmlns="" val="10005"/>
                  </a:ext>
                </a:extLst>
              </a:tr>
            </a:tbl>
          </a:graphicData>
        </a:graphic>
      </p:graphicFrame>
      <p:sp>
        <p:nvSpPr>
          <p:cNvPr id="10" name="object 7"/>
          <p:cNvSpPr/>
          <p:nvPr/>
        </p:nvSpPr>
        <p:spPr>
          <a:xfrm>
            <a:off x="8510147" y="1772816"/>
            <a:ext cx="2977055" cy="3720084"/>
          </a:xfrm>
          <a:prstGeom prst="rect">
            <a:avLst/>
          </a:prstGeom>
          <a:blipFill>
            <a:blip r:embed="rId2" cstate="print"/>
            <a:srcRect/>
            <a:stretch>
              <a:fillRect l="-2916" t="-2438" b="-3951"/>
            </a:stretch>
          </a:blipFill>
        </p:spPr>
        <p:txBody>
          <a:bodyPr wrap="square" lIns="0" tIns="0" rIns="0" bIns="0" rtlCol="0"/>
          <a:lstStyle/>
          <a:p>
            <a:endParaRPr/>
          </a:p>
        </p:txBody>
      </p:sp>
      <p:sp>
        <p:nvSpPr>
          <p:cNvPr id="11" name="TextBox 10"/>
          <p:cNvSpPr txBox="1"/>
          <p:nvPr/>
        </p:nvSpPr>
        <p:spPr>
          <a:xfrm>
            <a:off x="621803" y="5874395"/>
            <a:ext cx="10897935" cy="369332"/>
          </a:xfrm>
          <a:prstGeom prst="rect">
            <a:avLst/>
          </a:prstGeom>
          <a:noFill/>
          <a:ln>
            <a:noFill/>
          </a:ln>
        </p:spPr>
        <p:txBody>
          <a:bodyPr wrap="square" rtlCol="0">
            <a:spAutoFit/>
          </a:bodyPr>
          <a:lstStyle/>
          <a:p>
            <a:pPr marL="72390" marR="85090">
              <a:lnSpc>
                <a:spcPct val="100000"/>
              </a:lnSpc>
              <a:spcBef>
                <a:spcPts val="60"/>
              </a:spcBef>
            </a:pPr>
            <a:r>
              <a:rPr lang="en-GB" sz="1800" spc="-15" dirty="0">
                <a:solidFill>
                  <a:schemeClr val="bg1">
                    <a:lumMod val="50000"/>
                  </a:schemeClr>
                </a:solidFill>
                <a:latin typeface="Calibri"/>
                <a:cs typeface="Calibri"/>
              </a:rPr>
              <a:t>Bilateral </a:t>
            </a:r>
            <a:r>
              <a:rPr lang="en-GB" sz="1800" dirty="0">
                <a:solidFill>
                  <a:schemeClr val="bg1">
                    <a:lumMod val="50000"/>
                  </a:schemeClr>
                </a:solidFill>
                <a:latin typeface="Calibri"/>
                <a:cs typeface="Calibri"/>
              </a:rPr>
              <a:t>lesion in </a:t>
            </a:r>
            <a:r>
              <a:rPr lang="en-GB" sz="1800" spc="-15" dirty="0">
                <a:solidFill>
                  <a:schemeClr val="bg1">
                    <a:lumMod val="50000"/>
                  </a:schemeClr>
                </a:solidFill>
                <a:latin typeface="Calibri"/>
                <a:cs typeface="Calibri"/>
              </a:rPr>
              <a:t>brain </a:t>
            </a:r>
            <a:r>
              <a:rPr lang="en-GB" sz="1800" spc="-20" dirty="0">
                <a:solidFill>
                  <a:schemeClr val="bg1">
                    <a:lumMod val="50000"/>
                  </a:schemeClr>
                </a:solidFill>
                <a:latin typeface="Calibri"/>
                <a:cs typeface="Calibri"/>
              </a:rPr>
              <a:t>stem </a:t>
            </a:r>
            <a:r>
              <a:rPr lang="en-GB" sz="1800" dirty="0">
                <a:solidFill>
                  <a:schemeClr val="bg1">
                    <a:lumMod val="50000"/>
                  </a:schemeClr>
                </a:solidFill>
                <a:latin typeface="Calibri"/>
                <a:cs typeface="Calibri"/>
              </a:rPr>
              <a:t>is  </a:t>
            </a:r>
            <a:r>
              <a:rPr lang="en-GB" sz="1800" spc="-20" dirty="0">
                <a:solidFill>
                  <a:schemeClr val="bg1">
                    <a:lumMod val="50000"/>
                  </a:schemeClr>
                </a:solidFill>
                <a:latin typeface="Calibri"/>
                <a:cs typeface="Calibri"/>
              </a:rPr>
              <a:t>rare </a:t>
            </a:r>
            <a:r>
              <a:rPr lang="en-GB" sz="1800" dirty="0">
                <a:solidFill>
                  <a:schemeClr val="bg1">
                    <a:lumMod val="50000"/>
                  </a:schemeClr>
                </a:solidFill>
                <a:latin typeface="Calibri"/>
                <a:cs typeface="Calibri"/>
              </a:rPr>
              <a:t>and leads </a:t>
            </a:r>
            <a:r>
              <a:rPr lang="en-GB" sz="1800" spc="-20" dirty="0">
                <a:solidFill>
                  <a:schemeClr val="bg1">
                    <a:lumMod val="50000"/>
                  </a:schemeClr>
                </a:solidFill>
                <a:latin typeface="Calibri"/>
                <a:cs typeface="Calibri"/>
              </a:rPr>
              <a:t>to </a:t>
            </a:r>
            <a:r>
              <a:rPr lang="en-GB" sz="1800" spc="-5" dirty="0">
                <a:solidFill>
                  <a:schemeClr val="bg1">
                    <a:lumMod val="50000"/>
                  </a:schemeClr>
                </a:solidFill>
                <a:latin typeface="Calibri"/>
                <a:cs typeface="Calibri"/>
              </a:rPr>
              <a:t>quadriplegia  </a:t>
            </a:r>
            <a:r>
              <a:rPr lang="en-GB" sz="1800" dirty="0">
                <a:solidFill>
                  <a:schemeClr val="bg1">
                    <a:lumMod val="50000"/>
                  </a:schemeClr>
                </a:solidFill>
                <a:latin typeface="Calibri"/>
                <a:cs typeface="Calibri"/>
              </a:rPr>
              <a:t>and </a:t>
            </a:r>
            <a:r>
              <a:rPr lang="en-GB" sz="1800" spc="-15" dirty="0">
                <a:solidFill>
                  <a:schemeClr val="bg1">
                    <a:lumMod val="50000"/>
                  </a:schemeClr>
                </a:solidFill>
                <a:latin typeface="Calibri"/>
                <a:cs typeface="Calibri"/>
              </a:rPr>
              <a:t>bilateral </a:t>
            </a:r>
            <a:r>
              <a:rPr lang="en-GB" sz="1800" spc="-10" dirty="0">
                <a:solidFill>
                  <a:schemeClr val="bg1">
                    <a:lumMod val="50000"/>
                  </a:schemeClr>
                </a:solidFill>
                <a:latin typeface="Calibri"/>
                <a:cs typeface="Calibri"/>
              </a:rPr>
              <a:t>paralysis </a:t>
            </a:r>
            <a:r>
              <a:rPr lang="en-GB" sz="1800" dirty="0">
                <a:solidFill>
                  <a:schemeClr val="bg1">
                    <a:lumMod val="50000"/>
                  </a:schemeClr>
                </a:solidFill>
                <a:latin typeface="Calibri"/>
                <a:cs typeface="Calibri"/>
              </a:rPr>
              <a:t>of </a:t>
            </a:r>
            <a:r>
              <a:rPr lang="en-GB" sz="1800" spc="-5" dirty="0">
                <a:solidFill>
                  <a:schemeClr val="bg1">
                    <a:lumMod val="50000"/>
                  </a:schemeClr>
                </a:solidFill>
                <a:latin typeface="Calibri"/>
                <a:cs typeface="Calibri"/>
              </a:rPr>
              <a:t>the  </a:t>
            </a:r>
            <a:r>
              <a:rPr lang="en-GB" sz="1800" spc="-10" dirty="0">
                <a:solidFill>
                  <a:schemeClr val="bg1">
                    <a:lumMod val="50000"/>
                  </a:schemeClr>
                </a:solidFill>
                <a:latin typeface="Calibri"/>
                <a:cs typeface="Calibri"/>
              </a:rPr>
              <a:t>cranial</a:t>
            </a:r>
            <a:r>
              <a:rPr lang="en-GB" sz="1800" spc="-90" dirty="0">
                <a:solidFill>
                  <a:schemeClr val="bg1">
                    <a:lumMod val="50000"/>
                  </a:schemeClr>
                </a:solidFill>
                <a:latin typeface="Calibri"/>
                <a:cs typeface="Calibri"/>
              </a:rPr>
              <a:t> </a:t>
            </a:r>
            <a:r>
              <a:rPr lang="en-GB" sz="1800" spc="-5" dirty="0">
                <a:solidFill>
                  <a:schemeClr val="bg1">
                    <a:lumMod val="50000"/>
                  </a:schemeClr>
                </a:solidFill>
                <a:latin typeface="Calibri"/>
                <a:cs typeface="Calibri"/>
              </a:rPr>
              <a:t>nerves.</a:t>
            </a:r>
            <a:endParaRPr lang="en-GB" sz="1800" dirty="0">
              <a:solidFill>
                <a:schemeClr val="bg1">
                  <a:lumMod val="50000"/>
                </a:schemeClr>
              </a:solidFill>
              <a:latin typeface="Calibri"/>
              <a:cs typeface="Calibri"/>
            </a:endParaRPr>
          </a:p>
        </p:txBody>
      </p:sp>
      <p:sp>
        <p:nvSpPr>
          <p:cNvPr id="8" name="TextBox 7"/>
          <p:cNvSpPr txBox="1"/>
          <p:nvPr/>
        </p:nvSpPr>
        <p:spPr>
          <a:xfrm>
            <a:off x="9455497"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3041426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bg1">
                    <a:lumMod val="50000"/>
                  </a:schemeClr>
                </a:solidFill>
              </a:rPr>
              <a:t>Effects of a unilateral lesion in posterior limb of internal capsule </a:t>
            </a:r>
            <a:endParaRPr lang="en-US" sz="2800"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pPr/>
              <a:t>17</a:t>
            </a:fld>
            <a:endParaRPr lang="en-US" dirty="0"/>
          </a:p>
        </p:txBody>
      </p:sp>
      <p:sp>
        <p:nvSpPr>
          <p:cNvPr id="5" name="Rectangle 4"/>
          <p:cNvSpPr/>
          <p:nvPr/>
        </p:nvSpPr>
        <p:spPr>
          <a:xfrm>
            <a:off x="609459" y="1162131"/>
            <a:ext cx="10969943" cy="984885"/>
          </a:xfrm>
          <a:prstGeom prst="rect">
            <a:avLst/>
          </a:prstGeom>
        </p:spPr>
        <p:txBody>
          <a:bodyPr wrap="square">
            <a:spAutoFit/>
          </a:bodyPr>
          <a:lstStyle/>
          <a:p>
            <a:pPr marL="298450" indent="-285750">
              <a:lnSpc>
                <a:spcPct val="100000"/>
              </a:lnSpc>
              <a:buClr>
                <a:schemeClr val="accent2">
                  <a:lumMod val="50000"/>
                </a:schemeClr>
              </a:buClr>
              <a:buFont typeface="Arial" panose="020B0604020202020204" pitchFamily="34" charset="0"/>
              <a:buChar char="•"/>
              <a:tabLst>
                <a:tab pos="354965" algn="l"/>
                <a:tab pos="355600" algn="l"/>
              </a:tabLst>
            </a:pPr>
            <a:r>
              <a:rPr lang="en-GB" sz="1600" spc="-5" dirty="0">
                <a:cs typeface="Calibri"/>
              </a:rPr>
              <a:t>Such lesion </a:t>
            </a:r>
            <a:r>
              <a:rPr lang="en-GB" sz="1600" dirty="0">
                <a:cs typeface="Calibri"/>
              </a:rPr>
              <a:t>is </a:t>
            </a:r>
            <a:r>
              <a:rPr lang="en-GB" sz="1600" spc="-5" dirty="0">
                <a:cs typeface="Calibri"/>
              </a:rPr>
              <a:t>called </a:t>
            </a:r>
            <a:r>
              <a:rPr lang="en-GB" sz="1600" spc="-15" dirty="0">
                <a:solidFill>
                  <a:srgbClr val="FF0000"/>
                </a:solidFill>
                <a:cs typeface="Calibri"/>
              </a:rPr>
              <a:t>cerebral</a:t>
            </a:r>
            <a:r>
              <a:rPr lang="en-GB" sz="1600" spc="-65" dirty="0">
                <a:solidFill>
                  <a:srgbClr val="FF0000"/>
                </a:solidFill>
                <a:cs typeface="Calibri"/>
              </a:rPr>
              <a:t> </a:t>
            </a:r>
            <a:r>
              <a:rPr lang="en-GB" sz="1600" spc="-20" dirty="0">
                <a:solidFill>
                  <a:srgbClr val="FF0000"/>
                </a:solidFill>
                <a:cs typeface="Calibri"/>
              </a:rPr>
              <a:t>stroke</a:t>
            </a:r>
            <a:r>
              <a:rPr lang="en-US" sz="1600" spc="-20" dirty="0">
                <a:solidFill>
                  <a:srgbClr val="FF0000"/>
                </a:solidFill>
                <a:cs typeface="Calibri"/>
              </a:rPr>
              <a:t>.</a:t>
            </a:r>
            <a:endParaRPr lang="en-GB" sz="1600" dirty="0">
              <a:solidFill>
                <a:srgbClr val="FF0000"/>
              </a:solidFill>
              <a:cs typeface="Calibri"/>
            </a:endParaRPr>
          </a:p>
          <a:p>
            <a:pPr marL="298450" marR="720725" indent="-285750">
              <a:lnSpc>
                <a:spcPct val="100000"/>
              </a:lnSpc>
              <a:spcBef>
                <a:spcPts val="575"/>
              </a:spcBef>
              <a:buClr>
                <a:schemeClr val="accent2">
                  <a:lumMod val="50000"/>
                </a:schemeClr>
              </a:buClr>
              <a:buFont typeface="Arial" panose="020B0604020202020204" pitchFamily="34" charset="0"/>
              <a:buChar char="•"/>
              <a:tabLst>
                <a:tab pos="354965" algn="l"/>
                <a:tab pos="355600" algn="l"/>
              </a:tabLst>
            </a:pPr>
            <a:r>
              <a:rPr lang="en-GB" sz="1600" dirty="0">
                <a:cs typeface="Calibri"/>
              </a:rPr>
              <a:t>It is </a:t>
            </a:r>
            <a:r>
              <a:rPr lang="en-GB" sz="1600" spc="-5" dirty="0">
                <a:cs typeface="Calibri"/>
              </a:rPr>
              <a:t>usually caused </a:t>
            </a:r>
            <a:r>
              <a:rPr lang="en-GB" sz="1600" spc="-10" dirty="0">
                <a:cs typeface="Calibri"/>
              </a:rPr>
              <a:t>by </a:t>
            </a:r>
            <a:r>
              <a:rPr lang="en-GB" sz="1600" spc="-15" dirty="0">
                <a:solidFill>
                  <a:srgbClr val="FF0000"/>
                </a:solidFill>
                <a:cs typeface="Calibri"/>
              </a:rPr>
              <a:t>thrombosis </a:t>
            </a:r>
            <a:r>
              <a:rPr lang="en-GB" sz="1600" spc="-5" dirty="0">
                <a:cs typeface="Calibri"/>
              </a:rPr>
              <a:t>or </a:t>
            </a:r>
            <a:r>
              <a:rPr lang="en-GB" sz="1600" spc="-15" dirty="0">
                <a:solidFill>
                  <a:srgbClr val="FF0000"/>
                </a:solidFill>
                <a:cs typeface="Calibri"/>
              </a:rPr>
              <a:t>haemorrhage</a:t>
            </a:r>
            <a:r>
              <a:rPr lang="en-GB" sz="1600" spc="-5" dirty="0">
                <a:cs typeface="Calibri"/>
              </a:rPr>
              <a:t> of </a:t>
            </a:r>
            <a:r>
              <a:rPr lang="en-GB" sz="1600" spc="-5" dirty="0" err="1">
                <a:cs typeface="Calibri"/>
              </a:rPr>
              <a:t>lenticulo</a:t>
            </a:r>
            <a:r>
              <a:rPr lang="en-GB" sz="1600" spc="-5" dirty="0">
                <a:cs typeface="Calibri"/>
              </a:rPr>
              <a:t>- </a:t>
            </a:r>
            <a:r>
              <a:rPr lang="en-GB" sz="1600" spc="-15" dirty="0">
                <a:cs typeface="Calibri"/>
              </a:rPr>
              <a:t>striate </a:t>
            </a:r>
            <a:r>
              <a:rPr lang="en-GB" sz="1600" spc="-5" dirty="0">
                <a:cs typeface="Calibri"/>
              </a:rPr>
              <a:t>artery (a </a:t>
            </a:r>
            <a:r>
              <a:rPr lang="en-GB" sz="1600" spc="-10" dirty="0">
                <a:cs typeface="Calibri"/>
              </a:rPr>
              <a:t>branch </a:t>
            </a:r>
            <a:r>
              <a:rPr lang="en-GB" sz="1600" spc="-5" dirty="0">
                <a:cs typeface="Calibri"/>
              </a:rPr>
              <a:t>of </a:t>
            </a:r>
            <a:r>
              <a:rPr lang="en-GB" sz="1600" dirty="0">
                <a:cs typeface="Calibri"/>
              </a:rPr>
              <a:t>the middle </a:t>
            </a:r>
            <a:r>
              <a:rPr lang="en-GB" sz="1600" spc="-10" dirty="0">
                <a:cs typeface="Calibri"/>
              </a:rPr>
              <a:t>cerebral</a:t>
            </a:r>
            <a:r>
              <a:rPr lang="en-GB" sz="1600" spc="-65" dirty="0">
                <a:cs typeface="Calibri"/>
              </a:rPr>
              <a:t> </a:t>
            </a:r>
            <a:r>
              <a:rPr lang="en-GB" sz="1600" dirty="0">
                <a:cs typeface="Calibri"/>
              </a:rPr>
              <a:t>artery).</a:t>
            </a:r>
          </a:p>
          <a:p>
            <a:pPr marL="298450" indent="-285750">
              <a:lnSpc>
                <a:spcPct val="100000"/>
              </a:lnSpc>
              <a:spcBef>
                <a:spcPts val="575"/>
              </a:spcBef>
              <a:buClr>
                <a:schemeClr val="accent2">
                  <a:lumMod val="50000"/>
                </a:schemeClr>
              </a:buClr>
              <a:buFont typeface="Arial" panose="020B0604020202020204" pitchFamily="34" charset="0"/>
              <a:buChar char="•"/>
              <a:tabLst>
                <a:tab pos="354965" algn="l"/>
                <a:tab pos="355600" algn="l"/>
              </a:tabLst>
            </a:pPr>
            <a:r>
              <a:rPr lang="en-GB" sz="1600" spc="-15" dirty="0">
                <a:cs typeface="Calibri"/>
              </a:rPr>
              <a:t>Patients </a:t>
            </a:r>
            <a:r>
              <a:rPr lang="en-GB" sz="1600" spc="-5" dirty="0">
                <a:cs typeface="Calibri"/>
              </a:rPr>
              <a:t>pass </a:t>
            </a:r>
            <a:r>
              <a:rPr lang="en-GB" sz="1600" spc="-15" dirty="0">
                <a:cs typeface="Calibri"/>
              </a:rPr>
              <a:t>into </a:t>
            </a:r>
            <a:r>
              <a:rPr lang="en-GB" sz="1600" dirty="0">
                <a:cs typeface="Calibri"/>
              </a:rPr>
              <a:t>an </a:t>
            </a:r>
            <a:r>
              <a:rPr lang="en-GB" sz="1600" spc="-10" dirty="0">
                <a:cs typeface="Calibri"/>
              </a:rPr>
              <a:t>acute </a:t>
            </a:r>
            <a:r>
              <a:rPr lang="en-GB" sz="1600" dirty="0">
                <a:cs typeface="Calibri"/>
              </a:rPr>
              <a:t>then </a:t>
            </a:r>
            <a:r>
              <a:rPr lang="en-GB" sz="1600" spc="-5" dirty="0">
                <a:cs typeface="Calibri"/>
              </a:rPr>
              <a:t>chronic</a:t>
            </a:r>
            <a:r>
              <a:rPr lang="en-GB" sz="1600" spc="-55" dirty="0">
                <a:cs typeface="Calibri"/>
              </a:rPr>
              <a:t> </a:t>
            </a:r>
            <a:r>
              <a:rPr lang="en-GB" sz="1600" spc="-15" dirty="0">
                <a:cs typeface="Calibri"/>
              </a:rPr>
              <a:t>stage.</a:t>
            </a:r>
            <a:endParaRPr lang="en-GB" sz="1600" dirty="0">
              <a:cs typeface="Calibri"/>
            </a:endParaRPr>
          </a:p>
        </p:txBody>
      </p:sp>
      <p:sp>
        <p:nvSpPr>
          <p:cNvPr id="6" name="Rectangle 5"/>
          <p:cNvSpPr/>
          <p:nvPr/>
        </p:nvSpPr>
        <p:spPr>
          <a:xfrm>
            <a:off x="609459" y="2259364"/>
            <a:ext cx="5340937"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accent2">
                    <a:lumMod val="75000"/>
                  </a:schemeClr>
                </a:solidFill>
              </a:rPr>
              <a:t>1- </a:t>
            </a:r>
            <a:r>
              <a:rPr lang="en-GB" sz="1600" spc="-10" dirty="0">
                <a:solidFill>
                  <a:schemeClr val="accent2">
                    <a:lumMod val="75000"/>
                  </a:schemeClr>
                </a:solidFill>
                <a:cs typeface="Calibri"/>
              </a:rPr>
              <a:t>Acute</a:t>
            </a:r>
            <a:r>
              <a:rPr lang="en-GB" sz="1600" spc="5" dirty="0">
                <a:solidFill>
                  <a:schemeClr val="accent2">
                    <a:lumMod val="75000"/>
                  </a:schemeClr>
                </a:solidFill>
                <a:cs typeface="Calibri"/>
              </a:rPr>
              <a:t> </a:t>
            </a:r>
            <a:r>
              <a:rPr lang="en-GB" sz="1600" spc="-15" dirty="0">
                <a:solidFill>
                  <a:schemeClr val="accent2">
                    <a:lumMod val="75000"/>
                  </a:schemeClr>
                </a:solidFill>
                <a:cs typeface="Calibri"/>
              </a:rPr>
              <a:t>stage</a:t>
            </a:r>
            <a:endParaRPr lang="en-US" sz="1600" dirty="0">
              <a:solidFill>
                <a:schemeClr val="accent2">
                  <a:lumMod val="75000"/>
                </a:schemeClr>
              </a:solidFill>
            </a:endParaRPr>
          </a:p>
        </p:txBody>
      </p:sp>
      <p:sp>
        <p:nvSpPr>
          <p:cNvPr id="7" name="Rectangle 6"/>
          <p:cNvSpPr/>
          <p:nvPr/>
        </p:nvSpPr>
        <p:spPr>
          <a:xfrm>
            <a:off x="6238465" y="2259364"/>
            <a:ext cx="5340937"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accent2">
                    <a:lumMod val="75000"/>
                  </a:schemeClr>
                </a:solidFill>
              </a:rPr>
              <a:t>2- Chronic (permanent or spastic ) stage</a:t>
            </a:r>
          </a:p>
        </p:txBody>
      </p:sp>
      <p:sp>
        <p:nvSpPr>
          <p:cNvPr id="8" name="Rectangle 7"/>
          <p:cNvSpPr/>
          <p:nvPr/>
        </p:nvSpPr>
        <p:spPr>
          <a:xfrm>
            <a:off x="609459" y="2875768"/>
            <a:ext cx="5340937" cy="27134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2700" marR="5080">
              <a:lnSpc>
                <a:spcPct val="100000"/>
              </a:lnSpc>
              <a:spcBef>
                <a:spcPts val="575"/>
              </a:spcBef>
              <a:buClr>
                <a:schemeClr val="accent2">
                  <a:lumMod val="50000"/>
                </a:schemeClr>
              </a:buClr>
              <a:tabLst>
                <a:tab pos="2160270" algn="l"/>
              </a:tabLst>
            </a:pPr>
            <a:r>
              <a:rPr lang="en-GB" sz="1600" spc="-10" dirty="0">
                <a:solidFill>
                  <a:schemeClr val="accent2">
                    <a:lumMod val="75000"/>
                  </a:schemeClr>
                </a:solidFill>
                <a:cs typeface="Calibri"/>
              </a:rPr>
              <a:t>lasts </a:t>
            </a:r>
            <a:r>
              <a:rPr lang="en-GB" sz="1600" spc="-5" dirty="0">
                <a:solidFill>
                  <a:schemeClr val="accent2">
                    <a:lumMod val="75000"/>
                  </a:schemeClr>
                </a:solidFill>
                <a:cs typeface="Calibri"/>
              </a:rPr>
              <a:t>a </a:t>
            </a:r>
            <a:r>
              <a:rPr lang="en-GB" sz="1600" spc="-25" dirty="0">
                <a:solidFill>
                  <a:schemeClr val="accent2">
                    <a:lumMod val="75000"/>
                  </a:schemeClr>
                </a:solidFill>
                <a:cs typeface="Calibri"/>
              </a:rPr>
              <a:t>few </a:t>
            </a:r>
            <a:r>
              <a:rPr lang="en-GB" sz="1600" spc="-20" dirty="0">
                <a:solidFill>
                  <a:schemeClr val="accent2">
                    <a:lumMod val="75000"/>
                  </a:schemeClr>
                </a:solidFill>
                <a:cs typeface="Calibri"/>
              </a:rPr>
              <a:t>days </a:t>
            </a:r>
            <a:r>
              <a:rPr lang="en-GB" sz="1600" spc="-5" dirty="0">
                <a:solidFill>
                  <a:schemeClr val="accent2">
                    <a:lumMod val="75000"/>
                  </a:schemeClr>
                </a:solidFill>
                <a:cs typeface="Calibri"/>
              </a:rPr>
              <a:t>up </a:t>
            </a:r>
            <a:r>
              <a:rPr lang="en-GB" sz="1600" spc="-20" dirty="0">
                <a:solidFill>
                  <a:schemeClr val="accent2">
                    <a:lumMod val="75000"/>
                  </a:schemeClr>
                </a:solidFill>
                <a:cs typeface="Calibri"/>
              </a:rPr>
              <a:t>to </a:t>
            </a:r>
            <a:r>
              <a:rPr lang="en-GB" sz="1600" spc="-5" dirty="0">
                <a:solidFill>
                  <a:schemeClr val="accent4">
                    <a:lumMod val="75000"/>
                  </a:schemeClr>
                </a:solidFill>
                <a:cs typeface="Calibri"/>
              </a:rPr>
              <a:t>2-3 </a:t>
            </a:r>
            <a:r>
              <a:rPr lang="en-GB" sz="1600" spc="-10" dirty="0">
                <a:solidFill>
                  <a:schemeClr val="accent4">
                    <a:lumMod val="75000"/>
                  </a:schemeClr>
                </a:solidFill>
                <a:cs typeface="Calibri"/>
              </a:rPr>
              <a:t>weeks</a:t>
            </a:r>
            <a:r>
              <a:rPr lang="en-GB" sz="1600" spc="-10" dirty="0">
                <a:solidFill>
                  <a:schemeClr val="tx1"/>
                </a:solidFill>
                <a:cs typeface="Calibri"/>
              </a:rPr>
              <a:t>. </a:t>
            </a:r>
            <a:r>
              <a:rPr lang="en-GB" sz="1600" dirty="0">
                <a:solidFill>
                  <a:schemeClr val="accent2">
                    <a:lumMod val="75000"/>
                  </a:schemeClr>
                </a:solidFill>
                <a:cs typeface="Calibri"/>
              </a:rPr>
              <a:t>It is</a:t>
            </a:r>
            <a:r>
              <a:rPr lang="en-GB" sz="1600" spc="-15" dirty="0">
                <a:solidFill>
                  <a:schemeClr val="accent2">
                    <a:lumMod val="75000"/>
                  </a:schemeClr>
                </a:solidFill>
                <a:cs typeface="Calibri"/>
              </a:rPr>
              <a:t> </a:t>
            </a:r>
            <a:r>
              <a:rPr lang="en-GB" sz="1600" spc="-10" dirty="0">
                <a:solidFill>
                  <a:schemeClr val="accent2">
                    <a:lumMod val="75000"/>
                  </a:schemeClr>
                </a:solidFill>
                <a:cs typeface="Calibri"/>
              </a:rPr>
              <a:t>characterized</a:t>
            </a:r>
            <a:r>
              <a:rPr lang="en-GB" sz="1600" spc="-45" dirty="0">
                <a:solidFill>
                  <a:schemeClr val="accent2">
                    <a:lumMod val="75000"/>
                  </a:schemeClr>
                </a:solidFill>
                <a:cs typeface="Calibri"/>
              </a:rPr>
              <a:t> </a:t>
            </a:r>
            <a:r>
              <a:rPr lang="en-GB" sz="1600" spc="-10" dirty="0">
                <a:solidFill>
                  <a:schemeClr val="accent2">
                    <a:lumMod val="75000"/>
                  </a:schemeClr>
                </a:solidFill>
                <a:cs typeface="Calibri"/>
              </a:rPr>
              <a:t>by </a:t>
            </a:r>
            <a:r>
              <a:rPr lang="en-GB" sz="1600" dirty="0">
                <a:solidFill>
                  <a:schemeClr val="accent2">
                    <a:lumMod val="75000"/>
                  </a:schemeClr>
                </a:solidFill>
                <a:cs typeface="Calibri"/>
              </a:rPr>
              <a:t> </a:t>
            </a:r>
            <a:r>
              <a:rPr lang="en-GB" sz="1600" spc="-5" dirty="0">
                <a:solidFill>
                  <a:schemeClr val="accent2">
                    <a:lumMod val="75000"/>
                  </a:schemeClr>
                </a:solidFill>
                <a:cs typeface="Calibri"/>
              </a:rPr>
              <a:t>acute UMNL </a:t>
            </a:r>
            <a:r>
              <a:rPr lang="en-GB" sz="1600" spc="-10" dirty="0">
                <a:solidFill>
                  <a:schemeClr val="accent2">
                    <a:lumMod val="75000"/>
                  </a:schemeClr>
                </a:solidFill>
                <a:cs typeface="Calibri"/>
              </a:rPr>
              <a:t>manifestations </a:t>
            </a:r>
            <a:r>
              <a:rPr lang="en-GB" sz="1600" dirty="0">
                <a:solidFill>
                  <a:schemeClr val="accent2">
                    <a:lumMod val="75000"/>
                  </a:schemeClr>
                </a:solidFill>
                <a:cs typeface="Calibri"/>
              </a:rPr>
              <a:t>in </a:t>
            </a:r>
            <a:r>
              <a:rPr lang="en-GB" sz="1600" spc="-5" dirty="0">
                <a:solidFill>
                  <a:schemeClr val="accent2">
                    <a:lumMod val="75000"/>
                  </a:schemeClr>
                </a:solidFill>
                <a:cs typeface="Calibri"/>
              </a:rPr>
              <a:t>the </a:t>
            </a:r>
            <a:r>
              <a:rPr lang="en-GB" sz="1600" spc="-10" dirty="0">
                <a:solidFill>
                  <a:schemeClr val="accent2">
                    <a:lumMod val="75000"/>
                  </a:schemeClr>
                </a:solidFill>
                <a:cs typeface="Calibri"/>
              </a:rPr>
              <a:t>opposite</a:t>
            </a:r>
            <a:r>
              <a:rPr lang="en-GB" sz="1600" spc="-85" dirty="0">
                <a:solidFill>
                  <a:schemeClr val="accent2">
                    <a:lumMod val="75000"/>
                  </a:schemeClr>
                </a:solidFill>
                <a:cs typeface="Calibri"/>
              </a:rPr>
              <a:t> </a:t>
            </a:r>
            <a:r>
              <a:rPr lang="en-GB" sz="1600" spc="-5" dirty="0">
                <a:solidFill>
                  <a:schemeClr val="accent2">
                    <a:lumMod val="75000"/>
                  </a:schemeClr>
                </a:solidFill>
                <a:cs typeface="Calibri"/>
              </a:rPr>
              <a:t>side:</a:t>
            </a:r>
            <a:endParaRPr lang="en-GB" sz="1600" dirty="0">
              <a:solidFill>
                <a:schemeClr val="accent2">
                  <a:lumMod val="75000"/>
                </a:schemeClr>
              </a:solidFill>
              <a:cs typeface="Calibri"/>
            </a:endParaRPr>
          </a:p>
          <a:p>
            <a:pPr marL="756285" lvl="1" indent="-286385">
              <a:lnSpc>
                <a:spcPct val="100000"/>
              </a:lnSpc>
              <a:spcBef>
                <a:spcPts val="575"/>
              </a:spcBef>
              <a:buClr>
                <a:schemeClr val="accent2">
                  <a:lumMod val="50000"/>
                </a:schemeClr>
              </a:buClr>
              <a:buFont typeface="Arial"/>
              <a:buChar char="•"/>
              <a:tabLst>
                <a:tab pos="756285" algn="l"/>
                <a:tab pos="756920" algn="l"/>
              </a:tabLst>
            </a:pPr>
            <a:r>
              <a:rPr lang="en-GB" sz="1600" spc="-15" dirty="0">
                <a:solidFill>
                  <a:schemeClr val="bg2">
                    <a:lumMod val="75000"/>
                  </a:schemeClr>
                </a:solidFill>
                <a:cs typeface="Calibri"/>
              </a:rPr>
              <a:t>Paralysis</a:t>
            </a:r>
            <a:r>
              <a:rPr lang="en-GB" sz="1600" spc="-15" dirty="0">
                <a:solidFill>
                  <a:schemeClr val="tx1"/>
                </a:solidFill>
                <a:cs typeface="Calibri"/>
              </a:rPr>
              <a:t> </a:t>
            </a:r>
            <a:r>
              <a:rPr lang="en-GB" sz="1600" dirty="0">
                <a:solidFill>
                  <a:schemeClr val="tx1"/>
                </a:solidFill>
                <a:cs typeface="Calibri"/>
              </a:rPr>
              <a:t>including the </a:t>
            </a:r>
            <a:r>
              <a:rPr lang="en-GB" sz="1600" spc="-5" dirty="0">
                <a:solidFill>
                  <a:schemeClr val="tx1"/>
                </a:solidFill>
                <a:cs typeface="Calibri"/>
              </a:rPr>
              <a:t>upper </a:t>
            </a:r>
            <a:r>
              <a:rPr lang="en-GB" sz="1600" dirty="0">
                <a:solidFill>
                  <a:schemeClr val="tx1"/>
                </a:solidFill>
                <a:cs typeface="Calibri"/>
              </a:rPr>
              <a:t>and </a:t>
            </a:r>
            <a:r>
              <a:rPr lang="en-GB" sz="1600" spc="-15" dirty="0">
                <a:solidFill>
                  <a:schemeClr val="tx1"/>
                </a:solidFill>
                <a:cs typeface="Calibri"/>
              </a:rPr>
              <a:t>lower </a:t>
            </a:r>
            <a:r>
              <a:rPr lang="en-GB" sz="1600" spc="-5" dirty="0">
                <a:solidFill>
                  <a:schemeClr val="tx1"/>
                </a:solidFill>
                <a:cs typeface="Calibri"/>
              </a:rPr>
              <a:t>limbs, </a:t>
            </a:r>
            <a:r>
              <a:rPr lang="en-GB" sz="1600" dirty="0">
                <a:solidFill>
                  <a:schemeClr val="tx1"/>
                </a:solidFill>
                <a:cs typeface="Calibri"/>
              </a:rPr>
              <a:t>the </a:t>
            </a:r>
            <a:r>
              <a:rPr lang="en-GB" sz="1600" spc="-10" dirty="0">
                <a:solidFill>
                  <a:schemeClr val="tx1"/>
                </a:solidFill>
                <a:cs typeface="Calibri"/>
              </a:rPr>
              <a:t>lower </a:t>
            </a:r>
            <a:r>
              <a:rPr lang="en-GB" sz="1600" spc="-5" dirty="0">
                <a:solidFill>
                  <a:schemeClr val="tx1"/>
                </a:solidFill>
                <a:cs typeface="Calibri"/>
              </a:rPr>
              <a:t>parts</a:t>
            </a:r>
            <a:r>
              <a:rPr lang="en-GB" sz="1600" spc="-40" dirty="0">
                <a:solidFill>
                  <a:schemeClr val="tx1"/>
                </a:solidFill>
                <a:cs typeface="Calibri"/>
              </a:rPr>
              <a:t> </a:t>
            </a:r>
            <a:r>
              <a:rPr lang="en-GB" sz="1600" spc="-10" dirty="0">
                <a:solidFill>
                  <a:schemeClr val="tx1"/>
                </a:solidFill>
                <a:cs typeface="Calibri"/>
              </a:rPr>
              <a:t>of</a:t>
            </a:r>
            <a:r>
              <a:rPr lang="en-GB" sz="1600" dirty="0">
                <a:solidFill>
                  <a:schemeClr val="tx1"/>
                </a:solidFill>
                <a:cs typeface="Calibri"/>
              </a:rPr>
              <a:t> the </a:t>
            </a:r>
            <a:r>
              <a:rPr lang="en-GB" sz="1600" spc="-15" dirty="0">
                <a:solidFill>
                  <a:schemeClr val="tx1"/>
                </a:solidFill>
                <a:cs typeface="Calibri"/>
              </a:rPr>
              <a:t>face </a:t>
            </a:r>
            <a:r>
              <a:rPr lang="en-GB" sz="1600" dirty="0">
                <a:solidFill>
                  <a:schemeClr val="tx1"/>
                </a:solidFill>
                <a:cs typeface="Calibri"/>
              </a:rPr>
              <a:t>and </a:t>
            </a:r>
            <a:r>
              <a:rPr lang="en-GB" sz="1600" spc="-5" dirty="0">
                <a:solidFill>
                  <a:schemeClr val="tx1"/>
                </a:solidFill>
                <a:cs typeface="Calibri"/>
              </a:rPr>
              <a:t>half of </a:t>
            </a:r>
            <a:r>
              <a:rPr lang="en-GB" sz="1600" dirty="0">
                <a:solidFill>
                  <a:schemeClr val="tx1"/>
                </a:solidFill>
                <a:cs typeface="Calibri"/>
              </a:rPr>
              <a:t>the</a:t>
            </a:r>
            <a:r>
              <a:rPr lang="en-GB" sz="1600" spc="-55" dirty="0">
                <a:solidFill>
                  <a:schemeClr val="tx1"/>
                </a:solidFill>
                <a:cs typeface="Calibri"/>
              </a:rPr>
              <a:t> </a:t>
            </a:r>
            <a:r>
              <a:rPr lang="en-GB" sz="1600" spc="-10" dirty="0">
                <a:solidFill>
                  <a:schemeClr val="tx1"/>
                </a:solidFill>
                <a:cs typeface="Calibri"/>
              </a:rPr>
              <a:t>tongue.</a:t>
            </a:r>
            <a:endParaRPr lang="en-GB" sz="1600" dirty="0">
              <a:solidFill>
                <a:schemeClr val="tx1"/>
              </a:solidFill>
              <a:cs typeface="Calibri"/>
            </a:endParaRPr>
          </a:p>
          <a:p>
            <a:pPr marL="756285" marR="533400" lvl="1" indent="-286385">
              <a:lnSpc>
                <a:spcPct val="100000"/>
              </a:lnSpc>
              <a:spcBef>
                <a:spcPts val="575"/>
              </a:spcBef>
              <a:buClr>
                <a:schemeClr val="accent2">
                  <a:lumMod val="50000"/>
                </a:schemeClr>
              </a:buClr>
              <a:buFont typeface="Arial"/>
              <a:buChar char="•"/>
              <a:tabLst>
                <a:tab pos="756285" algn="l"/>
                <a:tab pos="756920" algn="l"/>
              </a:tabLst>
            </a:pPr>
            <a:r>
              <a:rPr lang="en-GB" sz="1600" spc="-15" dirty="0" err="1">
                <a:solidFill>
                  <a:schemeClr val="bg2">
                    <a:lumMod val="75000"/>
                  </a:schemeClr>
                </a:solidFill>
                <a:cs typeface="Calibri"/>
              </a:rPr>
              <a:t>Hemianaethesia</a:t>
            </a:r>
            <a:r>
              <a:rPr lang="en-GB" sz="1600" dirty="0">
                <a:solidFill>
                  <a:schemeClr val="tx1"/>
                </a:solidFill>
                <a:cs typeface="Calibri"/>
              </a:rPr>
              <a:t> </a:t>
            </a:r>
            <a:r>
              <a:rPr lang="en-GB" sz="1600" spc="-5" dirty="0">
                <a:solidFill>
                  <a:schemeClr val="tx1"/>
                </a:solidFill>
                <a:cs typeface="Calibri"/>
              </a:rPr>
              <a:t>(loss of </a:t>
            </a:r>
            <a:r>
              <a:rPr lang="en-GB" sz="1600" dirty="0">
                <a:solidFill>
                  <a:schemeClr val="tx1"/>
                </a:solidFill>
                <a:cs typeface="Calibri"/>
              </a:rPr>
              <a:t>all </a:t>
            </a:r>
            <a:r>
              <a:rPr lang="en-GB" sz="1600" spc="-5" dirty="0">
                <a:solidFill>
                  <a:schemeClr val="tx1"/>
                </a:solidFill>
                <a:cs typeface="Calibri"/>
              </a:rPr>
              <a:t>sensations, due </a:t>
            </a:r>
            <a:r>
              <a:rPr lang="en-GB" sz="1600" spc="-15" dirty="0">
                <a:solidFill>
                  <a:schemeClr val="tx1"/>
                </a:solidFill>
                <a:cs typeface="Calibri"/>
              </a:rPr>
              <a:t>to </a:t>
            </a:r>
            <a:r>
              <a:rPr lang="en-GB" sz="1600" spc="-10" dirty="0">
                <a:solidFill>
                  <a:schemeClr val="tx1"/>
                </a:solidFill>
                <a:cs typeface="Calibri"/>
              </a:rPr>
              <a:t>damage </a:t>
            </a:r>
            <a:r>
              <a:rPr lang="en-GB" sz="1600" spc="-5" dirty="0">
                <a:solidFill>
                  <a:schemeClr val="tx1"/>
                </a:solidFill>
                <a:cs typeface="Calibri"/>
              </a:rPr>
              <a:t>of </a:t>
            </a:r>
            <a:r>
              <a:rPr lang="en-GB" sz="1600" dirty="0">
                <a:solidFill>
                  <a:schemeClr val="tx1"/>
                </a:solidFill>
                <a:cs typeface="Calibri"/>
              </a:rPr>
              <a:t>the  </a:t>
            </a:r>
            <a:r>
              <a:rPr lang="en-GB" sz="1600" spc="-5" dirty="0" err="1">
                <a:solidFill>
                  <a:schemeClr val="tx1"/>
                </a:solidFill>
                <a:cs typeface="Calibri"/>
              </a:rPr>
              <a:t>thalamocortical</a:t>
            </a:r>
            <a:r>
              <a:rPr lang="en-GB" sz="1600" spc="-95" dirty="0">
                <a:solidFill>
                  <a:schemeClr val="tx1"/>
                </a:solidFill>
                <a:cs typeface="Calibri"/>
              </a:rPr>
              <a:t> </a:t>
            </a:r>
            <a:r>
              <a:rPr lang="en-GB" sz="1600" spc="-10" dirty="0" err="1">
                <a:solidFill>
                  <a:schemeClr val="tx1"/>
                </a:solidFill>
                <a:cs typeface="Calibri"/>
              </a:rPr>
              <a:t>fibers</a:t>
            </a:r>
            <a:r>
              <a:rPr lang="en-GB" sz="1600" spc="-10" dirty="0">
                <a:solidFill>
                  <a:schemeClr val="tx1"/>
                </a:solidFill>
                <a:cs typeface="Calibri"/>
              </a:rPr>
              <a:t>).</a:t>
            </a:r>
            <a:endParaRPr lang="en-GB" sz="1600" dirty="0">
              <a:solidFill>
                <a:schemeClr val="tx1"/>
              </a:solidFill>
              <a:cs typeface="Calibri"/>
            </a:endParaRPr>
          </a:p>
          <a:p>
            <a:pPr marL="756285" lvl="1" indent="-286385">
              <a:lnSpc>
                <a:spcPct val="100000"/>
              </a:lnSpc>
              <a:spcBef>
                <a:spcPts val="575"/>
              </a:spcBef>
              <a:buClr>
                <a:schemeClr val="accent2">
                  <a:lumMod val="50000"/>
                </a:schemeClr>
              </a:buClr>
              <a:buFont typeface="Arial"/>
              <a:buChar char="•"/>
              <a:tabLst>
                <a:tab pos="756285" algn="l"/>
                <a:tab pos="756920" algn="l"/>
              </a:tabLst>
            </a:pPr>
            <a:r>
              <a:rPr lang="en-GB" sz="1600" spc="-15" dirty="0" err="1">
                <a:solidFill>
                  <a:schemeClr val="bg2">
                    <a:lumMod val="75000"/>
                  </a:schemeClr>
                </a:solidFill>
                <a:cs typeface="Calibri"/>
              </a:rPr>
              <a:t>Hypotonia</a:t>
            </a:r>
            <a:r>
              <a:rPr lang="en-GB" sz="1600" spc="-15" dirty="0">
                <a:solidFill>
                  <a:schemeClr val="bg2">
                    <a:lumMod val="75000"/>
                  </a:schemeClr>
                </a:solidFill>
                <a:cs typeface="Calibri"/>
              </a:rPr>
              <a:t> </a:t>
            </a:r>
            <a:r>
              <a:rPr lang="en-GB" sz="1600" dirty="0">
                <a:solidFill>
                  <a:schemeClr val="tx1"/>
                </a:solidFill>
                <a:cs typeface="Calibri"/>
              </a:rPr>
              <a:t>and </a:t>
            </a:r>
            <a:r>
              <a:rPr lang="en-GB" sz="1600" spc="-15" dirty="0" err="1">
                <a:solidFill>
                  <a:schemeClr val="bg2">
                    <a:lumMod val="75000"/>
                  </a:schemeClr>
                </a:solidFill>
                <a:cs typeface="Calibri"/>
              </a:rPr>
              <a:t>areflexia</a:t>
            </a:r>
            <a:r>
              <a:rPr lang="en-GB" sz="1600" spc="-15" dirty="0">
                <a:solidFill>
                  <a:schemeClr val="tx1"/>
                </a:solidFill>
                <a:cs typeface="Calibri"/>
              </a:rPr>
              <a:t> </a:t>
            </a:r>
            <a:r>
              <a:rPr lang="en-GB" sz="1600" dirty="0">
                <a:solidFill>
                  <a:schemeClr val="tx1"/>
                </a:solidFill>
                <a:cs typeface="Calibri"/>
              </a:rPr>
              <a:t>&amp; </a:t>
            </a:r>
            <a:r>
              <a:rPr lang="en-GB" sz="1600" spc="-15" dirty="0">
                <a:solidFill>
                  <a:schemeClr val="bg2">
                    <a:lumMod val="75000"/>
                  </a:schemeClr>
                </a:solidFill>
                <a:cs typeface="Calibri"/>
              </a:rPr>
              <a:t>loss</a:t>
            </a:r>
            <a:r>
              <a:rPr lang="en-GB" sz="1600" spc="-5" dirty="0">
                <a:solidFill>
                  <a:schemeClr val="tx1"/>
                </a:solidFill>
                <a:cs typeface="Calibri"/>
              </a:rPr>
              <a:t> of </a:t>
            </a:r>
            <a:r>
              <a:rPr lang="en-GB" sz="1600" dirty="0">
                <a:solidFill>
                  <a:schemeClr val="tx1"/>
                </a:solidFill>
                <a:cs typeface="Calibri"/>
              </a:rPr>
              <a:t>the </a:t>
            </a:r>
            <a:r>
              <a:rPr lang="en-GB" sz="1600" spc="-5" dirty="0">
                <a:solidFill>
                  <a:schemeClr val="tx1"/>
                </a:solidFill>
                <a:cs typeface="Calibri"/>
              </a:rPr>
              <a:t>superficial</a:t>
            </a:r>
            <a:r>
              <a:rPr lang="en-GB" sz="1600" spc="30" dirty="0">
                <a:solidFill>
                  <a:schemeClr val="tx1"/>
                </a:solidFill>
                <a:cs typeface="Calibri"/>
              </a:rPr>
              <a:t> </a:t>
            </a:r>
            <a:r>
              <a:rPr lang="en-GB" sz="1600" spc="-20" dirty="0">
                <a:solidFill>
                  <a:schemeClr val="tx1"/>
                </a:solidFill>
                <a:cs typeface="Calibri"/>
              </a:rPr>
              <a:t>reflexes.</a:t>
            </a:r>
            <a:endParaRPr lang="en-GB" sz="1600" dirty="0">
              <a:solidFill>
                <a:schemeClr val="tx1"/>
              </a:solidFill>
              <a:cs typeface="Calibri"/>
            </a:endParaRPr>
          </a:p>
          <a:p>
            <a:pPr marL="756285" lvl="1" indent="-286385">
              <a:lnSpc>
                <a:spcPct val="100000"/>
              </a:lnSpc>
              <a:spcBef>
                <a:spcPts val="550"/>
              </a:spcBef>
              <a:buClr>
                <a:schemeClr val="accent2">
                  <a:lumMod val="50000"/>
                </a:schemeClr>
              </a:buClr>
              <a:buFont typeface="Arial"/>
              <a:buChar char="•"/>
              <a:tabLst>
                <a:tab pos="756285" algn="l"/>
                <a:tab pos="756920" algn="l"/>
              </a:tabLst>
            </a:pPr>
            <a:r>
              <a:rPr lang="en-GB" sz="1600" spc="-15" dirty="0">
                <a:solidFill>
                  <a:schemeClr val="bg2">
                    <a:lumMod val="75000"/>
                  </a:schemeClr>
                </a:solidFill>
                <a:cs typeface="Calibri"/>
              </a:rPr>
              <a:t>Babinski's </a:t>
            </a:r>
            <a:r>
              <a:rPr lang="en-GB" sz="1600" spc="-10" dirty="0">
                <a:solidFill>
                  <a:schemeClr val="tx1"/>
                </a:solidFill>
                <a:cs typeface="Calibri"/>
              </a:rPr>
              <a:t>sign </a:t>
            </a:r>
            <a:r>
              <a:rPr lang="en-GB" sz="1600" spc="-20" dirty="0">
                <a:solidFill>
                  <a:schemeClr val="tx1"/>
                </a:solidFill>
                <a:cs typeface="Calibri"/>
              </a:rPr>
              <a:t>may </a:t>
            </a:r>
            <a:r>
              <a:rPr lang="en-GB" sz="1600" spc="-5" dirty="0">
                <a:solidFill>
                  <a:schemeClr val="tx1"/>
                </a:solidFill>
                <a:cs typeface="Calibri"/>
              </a:rPr>
              <a:t>be </a:t>
            </a:r>
            <a:r>
              <a:rPr lang="en-GB" sz="1600" spc="-10" dirty="0">
                <a:solidFill>
                  <a:schemeClr val="tx1"/>
                </a:solidFill>
                <a:cs typeface="Calibri"/>
              </a:rPr>
              <a:t>present.</a:t>
            </a:r>
          </a:p>
        </p:txBody>
      </p:sp>
      <p:sp>
        <p:nvSpPr>
          <p:cNvPr id="9" name="Rectangle 8"/>
          <p:cNvSpPr/>
          <p:nvPr/>
        </p:nvSpPr>
        <p:spPr>
          <a:xfrm>
            <a:off x="6238465" y="2875768"/>
            <a:ext cx="5340937" cy="34072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156210">
              <a:lnSpc>
                <a:spcPct val="100000"/>
              </a:lnSpc>
              <a:spcBef>
                <a:spcPts val="370"/>
              </a:spcBef>
              <a:buClr>
                <a:schemeClr val="accent2">
                  <a:lumMod val="50000"/>
                </a:schemeClr>
              </a:buClr>
            </a:pPr>
            <a:r>
              <a:rPr lang="en-GB" sz="1400" spc="-10" dirty="0">
                <a:solidFill>
                  <a:schemeClr val="accent2">
                    <a:lumMod val="75000"/>
                  </a:schemeClr>
                </a:solidFill>
                <a:cs typeface="Calibri"/>
              </a:rPr>
              <a:t>The </a:t>
            </a:r>
            <a:r>
              <a:rPr lang="en-GB" sz="1400" spc="-5" dirty="0">
                <a:solidFill>
                  <a:schemeClr val="accent2">
                    <a:lumMod val="75000"/>
                  </a:schemeClr>
                </a:solidFill>
                <a:cs typeface="Calibri"/>
              </a:rPr>
              <a:t>main </a:t>
            </a:r>
            <a:r>
              <a:rPr lang="en-GB" sz="1400" spc="-15" dirty="0">
                <a:solidFill>
                  <a:schemeClr val="accent2">
                    <a:lumMod val="75000"/>
                  </a:schemeClr>
                </a:solidFill>
                <a:cs typeface="Calibri"/>
              </a:rPr>
              <a:t>manifestations </a:t>
            </a:r>
            <a:r>
              <a:rPr lang="en-GB" sz="1400" spc="-5" dirty="0">
                <a:solidFill>
                  <a:schemeClr val="accent2">
                    <a:lumMod val="75000"/>
                  </a:schemeClr>
                </a:solidFill>
                <a:cs typeface="Calibri"/>
              </a:rPr>
              <a:t>of this </a:t>
            </a:r>
            <a:r>
              <a:rPr lang="en-GB" sz="1400" spc="-20" dirty="0">
                <a:solidFill>
                  <a:schemeClr val="accent2">
                    <a:lumMod val="75000"/>
                  </a:schemeClr>
                </a:solidFill>
                <a:cs typeface="Calibri"/>
              </a:rPr>
              <a:t>stage</a:t>
            </a:r>
            <a:r>
              <a:rPr lang="en-GB" sz="1400" spc="130" dirty="0">
                <a:solidFill>
                  <a:schemeClr val="accent2">
                    <a:lumMod val="75000"/>
                  </a:schemeClr>
                </a:solidFill>
                <a:cs typeface="Calibri"/>
              </a:rPr>
              <a:t> </a:t>
            </a:r>
            <a:r>
              <a:rPr lang="en-GB" sz="1400" spc="-5" dirty="0">
                <a:solidFill>
                  <a:schemeClr val="accent2">
                    <a:lumMod val="75000"/>
                  </a:schemeClr>
                </a:solidFill>
                <a:cs typeface="Calibri"/>
              </a:rPr>
              <a:t>include:</a:t>
            </a:r>
            <a:endParaRPr lang="en-GB" sz="1400" dirty="0">
              <a:solidFill>
                <a:schemeClr val="accent2">
                  <a:lumMod val="75000"/>
                </a:schemeClr>
              </a:solidFill>
              <a:cs typeface="Calibri"/>
            </a:endParaRPr>
          </a:p>
          <a:p>
            <a:pPr marL="441960" marR="532130" indent="-285750">
              <a:lnSpc>
                <a:spcPct val="100000"/>
              </a:lnSpc>
              <a:spcBef>
                <a:spcPts val="555"/>
              </a:spcBef>
              <a:buClr>
                <a:schemeClr val="accent2">
                  <a:lumMod val="50000"/>
                </a:schemeClr>
              </a:buClr>
              <a:buFont typeface="Arial" panose="020B0604020202020204" pitchFamily="34" charset="0"/>
              <a:buChar char="•"/>
              <a:tabLst>
                <a:tab pos="378460" algn="l"/>
              </a:tabLst>
            </a:pPr>
            <a:r>
              <a:rPr lang="en-GB" sz="1400" spc="-15" dirty="0">
                <a:solidFill>
                  <a:schemeClr val="bg2">
                    <a:lumMod val="75000"/>
                  </a:schemeClr>
                </a:solidFill>
                <a:cs typeface="Calibri"/>
              </a:rPr>
              <a:t>Contralateral </a:t>
            </a:r>
            <a:r>
              <a:rPr lang="en-GB" sz="1400" spc="-5" dirty="0">
                <a:solidFill>
                  <a:schemeClr val="bg2">
                    <a:lumMod val="75000"/>
                  </a:schemeClr>
                </a:solidFill>
                <a:cs typeface="Calibri"/>
              </a:rPr>
              <a:t>hemiplegia </a:t>
            </a:r>
            <a:r>
              <a:rPr lang="en-GB" sz="1400" spc="-10" dirty="0">
                <a:solidFill>
                  <a:schemeClr val="tx1"/>
                </a:solidFill>
                <a:cs typeface="Calibri"/>
              </a:rPr>
              <a:t>(paralysis </a:t>
            </a:r>
            <a:r>
              <a:rPr lang="en-GB" sz="1400" spc="-5" dirty="0">
                <a:solidFill>
                  <a:schemeClr val="tx1"/>
                </a:solidFill>
                <a:cs typeface="Calibri"/>
              </a:rPr>
              <a:t>of the </a:t>
            </a:r>
            <a:r>
              <a:rPr lang="en-GB" sz="1400" spc="-10" dirty="0">
                <a:solidFill>
                  <a:schemeClr val="tx1"/>
                </a:solidFill>
                <a:cs typeface="Calibri"/>
              </a:rPr>
              <a:t>opposite </a:t>
            </a:r>
            <a:r>
              <a:rPr lang="en-GB" sz="1400" spc="-5" dirty="0">
                <a:solidFill>
                  <a:schemeClr val="tx1"/>
                </a:solidFill>
                <a:cs typeface="Calibri"/>
              </a:rPr>
              <a:t>half of the  body) of the UMNL type (partial </a:t>
            </a:r>
            <a:r>
              <a:rPr lang="en-GB" sz="1400" spc="-15" dirty="0">
                <a:solidFill>
                  <a:schemeClr val="tx1"/>
                </a:solidFill>
                <a:cs typeface="Calibri"/>
              </a:rPr>
              <a:t>recovery </a:t>
            </a:r>
            <a:r>
              <a:rPr lang="en-GB" sz="1400" spc="-10" dirty="0">
                <a:solidFill>
                  <a:schemeClr val="tx1"/>
                </a:solidFill>
                <a:cs typeface="Calibri"/>
              </a:rPr>
              <a:t>occurs after </a:t>
            </a:r>
            <a:r>
              <a:rPr lang="en-GB" sz="1400" spc="-5" dirty="0">
                <a:solidFill>
                  <a:schemeClr val="tx1"/>
                </a:solidFill>
                <a:cs typeface="Calibri"/>
              </a:rPr>
              <a:t>a </a:t>
            </a:r>
            <a:r>
              <a:rPr lang="en-GB" sz="1400" spc="-10" dirty="0">
                <a:solidFill>
                  <a:schemeClr val="tx1"/>
                </a:solidFill>
                <a:cs typeface="Calibri"/>
              </a:rPr>
              <a:t>variable  </a:t>
            </a:r>
            <a:r>
              <a:rPr lang="en-GB" sz="1400" spc="-5" dirty="0">
                <a:solidFill>
                  <a:schemeClr val="tx1"/>
                </a:solidFill>
                <a:cs typeface="Calibri"/>
              </a:rPr>
              <a:t>period (possible walking), but the fine skilled </a:t>
            </a:r>
            <a:r>
              <a:rPr lang="en-GB" sz="1400" spc="-10" dirty="0">
                <a:solidFill>
                  <a:schemeClr val="tx1"/>
                </a:solidFill>
                <a:cs typeface="Calibri"/>
              </a:rPr>
              <a:t>movements </a:t>
            </a:r>
            <a:r>
              <a:rPr lang="en-GB" sz="1400" spc="-15" dirty="0">
                <a:solidFill>
                  <a:schemeClr val="tx1"/>
                </a:solidFill>
                <a:cs typeface="Calibri"/>
              </a:rPr>
              <a:t>are  </a:t>
            </a:r>
            <a:r>
              <a:rPr lang="en-GB" sz="1400" spc="-5" dirty="0">
                <a:solidFill>
                  <a:schemeClr val="tx1"/>
                </a:solidFill>
                <a:cs typeface="Calibri"/>
              </a:rPr>
              <a:t>permanently</a:t>
            </a:r>
            <a:r>
              <a:rPr lang="en-GB" sz="1400" spc="-55" dirty="0">
                <a:solidFill>
                  <a:schemeClr val="tx1"/>
                </a:solidFill>
                <a:cs typeface="Calibri"/>
              </a:rPr>
              <a:t> </a:t>
            </a:r>
            <a:r>
              <a:rPr lang="en-GB" sz="1400" spc="-10" dirty="0">
                <a:solidFill>
                  <a:schemeClr val="tx1"/>
                </a:solidFill>
                <a:cs typeface="Calibri"/>
              </a:rPr>
              <a:t>lost).</a:t>
            </a:r>
            <a:endParaRPr lang="en-GB" sz="1400" dirty="0">
              <a:solidFill>
                <a:schemeClr val="tx1"/>
              </a:solidFill>
              <a:cs typeface="Calibri"/>
            </a:endParaRPr>
          </a:p>
          <a:p>
            <a:pPr marL="441960" marR="397510" indent="-285750">
              <a:lnSpc>
                <a:spcPct val="100000"/>
              </a:lnSpc>
              <a:spcBef>
                <a:spcPts val="575"/>
              </a:spcBef>
              <a:buClr>
                <a:schemeClr val="accent2">
                  <a:lumMod val="50000"/>
                </a:schemeClr>
              </a:buClr>
              <a:buFont typeface="Arial" panose="020B0604020202020204" pitchFamily="34" charset="0"/>
              <a:buChar char="•"/>
              <a:tabLst>
                <a:tab pos="378460" algn="l"/>
              </a:tabLst>
            </a:pPr>
            <a:r>
              <a:rPr lang="en-GB" sz="1400" spc="-15" dirty="0">
                <a:solidFill>
                  <a:schemeClr val="bg2">
                    <a:lumMod val="75000"/>
                  </a:schemeClr>
                </a:solidFill>
                <a:cs typeface="Calibri"/>
              </a:rPr>
              <a:t>Permanent loss </a:t>
            </a:r>
            <a:r>
              <a:rPr lang="en-GB" sz="1400" spc="-5" dirty="0">
                <a:solidFill>
                  <a:schemeClr val="tx1"/>
                </a:solidFill>
                <a:cs typeface="Calibri"/>
              </a:rPr>
              <a:t>of fine sensations </a:t>
            </a:r>
            <a:r>
              <a:rPr lang="en-GB" sz="1400" dirty="0">
                <a:solidFill>
                  <a:schemeClr val="tx1"/>
                </a:solidFill>
                <a:cs typeface="Calibri"/>
              </a:rPr>
              <a:t>in </a:t>
            </a:r>
            <a:r>
              <a:rPr lang="en-GB" sz="1400" spc="-5" dirty="0">
                <a:solidFill>
                  <a:schemeClr val="tx1"/>
                </a:solidFill>
                <a:cs typeface="Calibri"/>
              </a:rPr>
              <a:t>the </a:t>
            </a:r>
            <a:r>
              <a:rPr lang="en-GB" sz="1400" spc="-10" dirty="0">
                <a:solidFill>
                  <a:schemeClr val="tx1"/>
                </a:solidFill>
                <a:cs typeface="Calibri"/>
              </a:rPr>
              <a:t>opposite </a:t>
            </a:r>
            <a:r>
              <a:rPr lang="en-GB" sz="1400" spc="-5" dirty="0">
                <a:solidFill>
                  <a:schemeClr val="tx1"/>
                </a:solidFill>
                <a:cs typeface="Calibri"/>
              </a:rPr>
              <a:t>side, but the  crude sensations </a:t>
            </a:r>
            <a:r>
              <a:rPr lang="en-GB" sz="1400" spc="-15" dirty="0">
                <a:solidFill>
                  <a:schemeClr val="tx1"/>
                </a:solidFill>
                <a:cs typeface="Calibri"/>
              </a:rPr>
              <a:t>recover</a:t>
            </a:r>
            <a:r>
              <a:rPr lang="en-GB" sz="1400" spc="-75" dirty="0">
                <a:solidFill>
                  <a:schemeClr val="tx1"/>
                </a:solidFill>
                <a:cs typeface="Calibri"/>
              </a:rPr>
              <a:t> </a:t>
            </a:r>
            <a:r>
              <a:rPr lang="en-GB" sz="1400" spc="-20" dirty="0">
                <a:solidFill>
                  <a:schemeClr val="tx1"/>
                </a:solidFill>
                <a:cs typeface="Calibri"/>
              </a:rPr>
              <a:t>gradually.</a:t>
            </a:r>
            <a:endParaRPr lang="en-GB" sz="1400" dirty="0">
              <a:solidFill>
                <a:schemeClr val="tx1"/>
              </a:solidFill>
              <a:cs typeface="Calibri"/>
            </a:endParaRPr>
          </a:p>
          <a:p>
            <a:pPr marL="441960" marR="257810" indent="-285750">
              <a:lnSpc>
                <a:spcPct val="100400"/>
              </a:lnSpc>
              <a:spcBef>
                <a:spcPts val="565"/>
              </a:spcBef>
              <a:buClr>
                <a:schemeClr val="accent2">
                  <a:lumMod val="50000"/>
                </a:schemeClr>
              </a:buClr>
              <a:buSzPct val="91666"/>
              <a:buFont typeface="Arial" panose="020B0604020202020204" pitchFamily="34" charset="0"/>
              <a:buChar char="•"/>
              <a:tabLst>
                <a:tab pos="359410" algn="l"/>
              </a:tabLst>
            </a:pPr>
            <a:r>
              <a:rPr lang="en-GB" sz="1400" spc="-15" dirty="0">
                <a:solidFill>
                  <a:schemeClr val="bg2">
                    <a:lumMod val="75000"/>
                  </a:schemeClr>
                </a:solidFill>
                <a:cs typeface="Calibri"/>
              </a:rPr>
              <a:t>Contralateral homonymous hemianopia </a:t>
            </a:r>
            <a:r>
              <a:rPr lang="en-GB" sz="1400" spc="-10" dirty="0">
                <a:solidFill>
                  <a:schemeClr val="tx1"/>
                </a:solidFill>
                <a:cs typeface="Calibri"/>
              </a:rPr>
              <a:t>(loss </a:t>
            </a:r>
            <a:r>
              <a:rPr lang="en-GB" sz="1400" spc="-5" dirty="0">
                <a:solidFill>
                  <a:schemeClr val="tx1"/>
                </a:solidFill>
                <a:cs typeface="Calibri"/>
              </a:rPr>
              <a:t>of vision in </a:t>
            </a:r>
            <a:r>
              <a:rPr lang="en-GB" sz="1400" spc="-10" dirty="0">
                <a:solidFill>
                  <a:schemeClr val="tx1"/>
                </a:solidFill>
                <a:cs typeface="Calibri"/>
              </a:rPr>
              <a:t>the </a:t>
            </a:r>
            <a:r>
              <a:rPr lang="en-GB" sz="1400" spc="-15" dirty="0">
                <a:solidFill>
                  <a:schemeClr val="tx1"/>
                </a:solidFill>
                <a:cs typeface="Calibri"/>
              </a:rPr>
              <a:t>two  </a:t>
            </a:r>
            <a:r>
              <a:rPr lang="en-GB" sz="1400" spc="-10" dirty="0">
                <a:solidFill>
                  <a:schemeClr val="tx1"/>
                </a:solidFill>
                <a:cs typeface="Calibri"/>
              </a:rPr>
              <a:t>corresponding </a:t>
            </a:r>
            <a:r>
              <a:rPr lang="en-GB" sz="1400" spc="-15" dirty="0">
                <a:solidFill>
                  <a:schemeClr val="tx1"/>
                </a:solidFill>
                <a:cs typeface="Calibri"/>
              </a:rPr>
              <a:t>haves </a:t>
            </a:r>
            <a:r>
              <a:rPr lang="en-GB" sz="1400" spc="-5" dirty="0">
                <a:solidFill>
                  <a:schemeClr val="tx1"/>
                </a:solidFill>
                <a:cs typeface="Calibri"/>
              </a:rPr>
              <a:t>of </a:t>
            </a:r>
            <a:r>
              <a:rPr lang="en-GB" sz="1400" spc="-10" dirty="0">
                <a:solidFill>
                  <a:schemeClr val="tx1"/>
                </a:solidFill>
                <a:cs typeface="Calibri"/>
              </a:rPr>
              <a:t>the </a:t>
            </a:r>
            <a:r>
              <a:rPr lang="en-GB" sz="1400" spc="-5" dirty="0">
                <a:solidFill>
                  <a:schemeClr val="tx1"/>
                </a:solidFill>
                <a:cs typeface="Calibri"/>
              </a:rPr>
              <a:t>visual </a:t>
            </a:r>
            <a:r>
              <a:rPr lang="en-GB" sz="1400" spc="-10" dirty="0">
                <a:solidFill>
                  <a:schemeClr val="tx1"/>
                </a:solidFill>
                <a:cs typeface="Calibri"/>
              </a:rPr>
              <a:t>fields opposite </a:t>
            </a:r>
            <a:r>
              <a:rPr lang="en-GB" sz="1400" spc="-15" dirty="0">
                <a:solidFill>
                  <a:schemeClr val="tx1"/>
                </a:solidFill>
                <a:cs typeface="Calibri"/>
              </a:rPr>
              <a:t>to </a:t>
            </a:r>
            <a:r>
              <a:rPr lang="en-GB" sz="1400" spc="-10" dirty="0">
                <a:solidFill>
                  <a:schemeClr val="tx1"/>
                </a:solidFill>
                <a:cs typeface="Calibri"/>
              </a:rPr>
              <a:t>side </a:t>
            </a:r>
            <a:r>
              <a:rPr lang="en-GB" sz="1400" spc="-5" dirty="0">
                <a:solidFill>
                  <a:schemeClr val="tx1"/>
                </a:solidFill>
                <a:cs typeface="Calibri"/>
              </a:rPr>
              <a:t>of lesion </a:t>
            </a:r>
            <a:r>
              <a:rPr lang="en-GB" sz="1400" spc="-10" dirty="0">
                <a:solidFill>
                  <a:schemeClr val="tx1"/>
                </a:solidFill>
                <a:cs typeface="Calibri"/>
              </a:rPr>
              <a:t>due </a:t>
            </a:r>
            <a:r>
              <a:rPr lang="en-GB" sz="1400" spc="-15" dirty="0">
                <a:solidFill>
                  <a:schemeClr val="tx1"/>
                </a:solidFill>
                <a:cs typeface="Calibri"/>
              </a:rPr>
              <a:t>to  </a:t>
            </a:r>
            <a:r>
              <a:rPr lang="en-GB" sz="1400" spc="-5" dirty="0">
                <a:solidFill>
                  <a:schemeClr val="tx1"/>
                </a:solidFill>
                <a:cs typeface="Calibri"/>
              </a:rPr>
              <a:t>injury </a:t>
            </a:r>
            <a:r>
              <a:rPr lang="en-GB" sz="1400" spc="-20" dirty="0">
                <a:solidFill>
                  <a:schemeClr val="tx1"/>
                </a:solidFill>
                <a:cs typeface="Calibri"/>
              </a:rPr>
              <a:t>to </a:t>
            </a:r>
            <a:r>
              <a:rPr lang="en-GB" sz="1400" spc="-5" dirty="0">
                <a:solidFill>
                  <a:schemeClr val="tx1"/>
                </a:solidFill>
                <a:cs typeface="Calibri"/>
              </a:rPr>
              <a:t>optic</a:t>
            </a:r>
            <a:r>
              <a:rPr lang="en-GB" sz="1400" spc="-45" dirty="0">
                <a:solidFill>
                  <a:schemeClr val="tx1"/>
                </a:solidFill>
                <a:cs typeface="Calibri"/>
              </a:rPr>
              <a:t> </a:t>
            </a:r>
            <a:r>
              <a:rPr lang="en-GB" sz="1400" spc="-10" dirty="0">
                <a:solidFill>
                  <a:schemeClr val="tx1"/>
                </a:solidFill>
                <a:cs typeface="Calibri"/>
              </a:rPr>
              <a:t>radiation</a:t>
            </a:r>
            <a:endParaRPr lang="en-GB" sz="1400" dirty="0">
              <a:solidFill>
                <a:schemeClr val="tx1"/>
              </a:solidFill>
              <a:cs typeface="Calibri"/>
            </a:endParaRPr>
          </a:p>
          <a:p>
            <a:pPr marL="441960" marR="5080" indent="-285750">
              <a:lnSpc>
                <a:spcPct val="100000"/>
              </a:lnSpc>
              <a:spcBef>
                <a:spcPts val="555"/>
              </a:spcBef>
              <a:buClr>
                <a:schemeClr val="accent2">
                  <a:lumMod val="50000"/>
                </a:schemeClr>
              </a:buClr>
              <a:buSzPct val="91666"/>
              <a:buFont typeface="Arial" panose="020B0604020202020204" pitchFamily="34" charset="0"/>
              <a:buChar char="•"/>
              <a:tabLst>
                <a:tab pos="422909" algn="l"/>
                <a:tab pos="424180" algn="l"/>
              </a:tabLst>
            </a:pPr>
            <a:r>
              <a:rPr lang="en-GB" sz="1400" spc="-15" dirty="0">
                <a:solidFill>
                  <a:schemeClr val="bg2">
                    <a:lumMod val="75000"/>
                  </a:schemeClr>
                </a:solidFill>
                <a:cs typeface="Calibri"/>
              </a:rPr>
              <a:t>Injury </a:t>
            </a:r>
            <a:r>
              <a:rPr lang="en-GB" sz="1400" spc="-5" dirty="0">
                <a:solidFill>
                  <a:schemeClr val="tx1"/>
                </a:solidFill>
                <a:cs typeface="Calibri"/>
              </a:rPr>
              <a:t>of left optic </a:t>
            </a:r>
            <a:r>
              <a:rPr lang="en-GB" sz="1400" spc="-10" dirty="0">
                <a:solidFill>
                  <a:schemeClr val="tx1"/>
                </a:solidFill>
                <a:cs typeface="Calibri"/>
              </a:rPr>
              <a:t>radiation </a:t>
            </a:r>
            <a:r>
              <a:rPr lang="en-GB" sz="1400" spc="-5" dirty="0">
                <a:solidFill>
                  <a:schemeClr val="tx1"/>
                </a:solidFill>
                <a:cs typeface="Calibri"/>
              </a:rPr>
              <a:t>causes blindness of </a:t>
            </a:r>
            <a:r>
              <a:rPr lang="en-GB" sz="1400" dirty="0">
                <a:solidFill>
                  <a:schemeClr val="tx1"/>
                </a:solidFill>
                <a:cs typeface="Calibri"/>
              </a:rPr>
              <a:t>the </a:t>
            </a:r>
            <a:r>
              <a:rPr lang="en-GB" sz="1400" spc="-5" dirty="0">
                <a:solidFill>
                  <a:schemeClr val="tx1"/>
                </a:solidFill>
                <a:cs typeface="Calibri"/>
              </a:rPr>
              <a:t>right </a:t>
            </a:r>
            <a:r>
              <a:rPr lang="en-GB" sz="1400" spc="-10" dirty="0">
                <a:solidFill>
                  <a:schemeClr val="tx1"/>
                </a:solidFill>
                <a:cs typeface="Calibri"/>
              </a:rPr>
              <a:t>halves </a:t>
            </a:r>
            <a:r>
              <a:rPr lang="en-GB" sz="1400" spc="-5" dirty="0">
                <a:solidFill>
                  <a:schemeClr val="tx1"/>
                </a:solidFill>
                <a:cs typeface="Calibri"/>
              </a:rPr>
              <a:t>of  visual</a:t>
            </a:r>
            <a:r>
              <a:rPr lang="en-GB" sz="1400" spc="-90" dirty="0">
                <a:solidFill>
                  <a:schemeClr val="tx1"/>
                </a:solidFill>
                <a:cs typeface="Calibri"/>
              </a:rPr>
              <a:t> </a:t>
            </a:r>
            <a:r>
              <a:rPr lang="en-GB" sz="1400" spc="-5" dirty="0">
                <a:solidFill>
                  <a:schemeClr val="tx1"/>
                </a:solidFill>
                <a:cs typeface="Calibri"/>
              </a:rPr>
              <a:t>field</a:t>
            </a:r>
            <a:endParaRPr lang="en-GB" sz="1400" dirty="0">
              <a:solidFill>
                <a:schemeClr val="tx1"/>
              </a:solidFill>
              <a:cs typeface="Calibri"/>
            </a:endParaRPr>
          </a:p>
          <a:p>
            <a:pPr marL="441960" marR="81280" indent="-285750">
              <a:lnSpc>
                <a:spcPct val="100000"/>
              </a:lnSpc>
              <a:spcBef>
                <a:spcPts val="575"/>
              </a:spcBef>
              <a:buClr>
                <a:schemeClr val="accent2">
                  <a:lumMod val="50000"/>
                </a:schemeClr>
              </a:buClr>
              <a:buFont typeface="Arial" panose="020B0604020202020204" pitchFamily="34" charset="0"/>
              <a:buChar char="•"/>
              <a:tabLst>
                <a:tab pos="445770" algn="l"/>
                <a:tab pos="447040" algn="l"/>
              </a:tabLst>
            </a:pPr>
            <a:r>
              <a:rPr lang="en-GB" sz="1400" spc="-15" dirty="0">
                <a:solidFill>
                  <a:schemeClr val="bg2">
                    <a:lumMod val="75000"/>
                  </a:schemeClr>
                </a:solidFill>
                <a:cs typeface="Calibri"/>
              </a:rPr>
              <a:t>Diminished </a:t>
            </a:r>
            <a:r>
              <a:rPr lang="en-GB" sz="1400" spc="-15" dirty="0">
                <a:solidFill>
                  <a:schemeClr val="tx1"/>
                </a:solidFill>
                <a:cs typeface="Calibri"/>
              </a:rPr>
              <a:t>hearing</a:t>
            </a:r>
            <a:r>
              <a:rPr lang="en-GB" sz="1400" spc="-15" dirty="0">
                <a:solidFill>
                  <a:schemeClr val="bg2">
                    <a:lumMod val="75000"/>
                  </a:schemeClr>
                </a:solidFill>
                <a:cs typeface="Calibri"/>
              </a:rPr>
              <a:t> </a:t>
            </a:r>
            <a:r>
              <a:rPr lang="en-GB" sz="1400" spc="-10" dirty="0">
                <a:solidFill>
                  <a:schemeClr val="tx1"/>
                </a:solidFill>
                <a:cs typeface="Calibri"/>
              </a:rPr>
              <a:t>power </a:t>
            </a:r>
            <a:r>
              <a:rPr lang="en-GB" sz="1400" dirty="0">
                <a:solidFill>
                  <a:schemeClr val="tx1"/>
                </a:solidFill>
                <a:cs typeface="Calibri"/>
              </a:rPr>
              <a:t>in </a:t>
            </a:r>
            <a:r>
              <a:rPr lang="en-GB" sz="1400" spc="-5" dirty="0">
                <a:solidFill>
                  <a:schemeClr val="tx1"/>
                </a:solidFill>
                <a:cs typeface="Calibri"/>
              </a:rPr>
              <a:t>both </a:t>
            </a:r>
            <a:r>
              <a:rPr lang="en-GB" sz="1400" spc="-10" dirty="0">
                <a:solidFill>
                  <a:schemeClr val="tx1"/>
                </a:solidFill>
                <a:cs typeface="Calibri"/>
              </a:rPr>
              <a:t>ears </a:t>
            </a:r>
            <a:r>
              <a:rPr lang="en-GB" sz="1400" spc="-5" dirty="0">
                <a:solidFill>
                  <a:schemeClr val="tx1"/>
                </a:solidFill>
                <a:cs typeface="Calibri"/>
              </a:rPr>
              <a:t>(by about 50 </a:t>
            </a:r>
            <a:r>
              <a:rPr lang="en-GB" sz="1400" dirty="0">
                <a:solidFill>
                  <a:schemeClr val="tx1"/>
                </a:solidFill>
                <a:cs typeface="Calibri"/>
              </a:rPr>
              <a:t>%), </a:t>
            </a:r>
            <a:r>
              <a:rPr lang="en-GB" sz="1400" spc="-5" dirty="0">
                <a:solidFill>
                  <a:schemeClr val="tx1"/>
                </a:solidFill>
                <a:cs typeface="Calibri"/>
              </a:rPr>
              <a:t>because  of </a:t>
            </a:r>
            <a:r>
              <a:rPr lang="en-GB" sz="1400" spc="-10" dirty="0">
                <a:solidFill>
                  <a:schemeClr val="tx1"/>
                </a:solidFill>
                <a:cs typeface="Calibri"/>
              </a:rPr>
              <a:t>damage </a:t>
            </a:r>
            <a:r>
              <a:rPr lang="en-GB" sz="1400" spc="-5" dirty="0">
                <a:solidFill>
                  <a:schemeClr val="tx1"/>
                </a:solidFill>
                <a:cs typeface="Calibri"/>
              </a:rPr>
              <a:t>of auditory</a:t>
            </a:r>
            <a:r>
              <a:rPr lang="en-GB" sz="1400" spc="-30" dirty="0">
                <a:solidFill>
                  <a:schemeClr val="tx1"/>
                </a:solidFill>
                <a:cs typeface="Calibri"/>
              </a:rPr>
              <a:t> </a:t>
            </a:r>
            <a:r>
              <a:rPr lang="en-GB" sz="1400" spc="-10" dirty="0">
                <a:solidFill>
                  <a:schemeClr val="tx1"/>
                </a:solidFill>
                <a:cs typeface="Calibri"/>
              </a:rPr>
              <a:t>radiation.</a:t>
            </a:r>
            <a:endParaRPr lang="en-GB" sz="1400" dirty="0">
              <a:solidFill>
                <a:schemeClr val="tx1"/>
              </a:solidFill>
              <a:cs typeface="Calibri"/>
            </a:endParaRPr>
          </a:p>
        </p:txBody>
      </p:sp>
      <p:sp>
        <p:nvSpPr>
          <p:cNvPr id="11" name="TextBox 10"/>
          <p:cNvSpPr txBox="1"/>
          <p:nvPr/>
        </p:nvSpPr>
        <p:spPr>
          <a:xfrm>
            <a:off x="628250" y="5728998"/>
            <a:ext cx="5322146" cy="553998"/>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70485" marR="240029">
              <a:lnSpc>
                <a:spcPct val="100000"/>
              </a:lnSpc>
              <a:spcBef>
                <a:spcPts val="55"/>
              </a:spcBef>
            </a:pPr>
            <a:r>
              <a:rPr lang="en-GB" sz="1500" spc="-10" dirty="0">
                <a:solidFill>
                  <a:srgbClr val="FF0000"/>
                </a:solidFill>
                <a:cs typeface="Calibri"/>
              </a:rPr>
              <a:t>Manifestations </a:t>
            </a:r>
            <a:r>
              <a:rPr lang="en-GB" sz="1500" dirty="0">
                <a:solidFill>
                  <a:srgbClr val="FF0000"/>
                </a:solidFill>
                <a:cs typeface="Calibri"/>
              </a:rPr>
              <a:t>of </a:t>
            </a:r>
            <a:r>
              <a:rPr lang="en-GB" sz="1500" spc="-5" dirty="0">
                <a:solidFill>
                  <a:srgbClr val="FF0000"/>
                </a:solidFill>
                <a:cs typeface="Calibri"/>
              </a:rPr>
              <a:t>this </a:t>
            </a:r>
            <a:r>
              <a:rPr lang="en-GB" sz="1500" spc="-15" dirty="0">
                <a:solidFill>
                  <a:srgbClr val="FF0000"/>
                </a:solidFill>
                <a:cs typeface="Calibri"/>
              </a:rPr>
              <a:t>stage </a:t>
            </a:r>
            <a:r>
              <a:rPr lang="en-GB" sz="1500" spc="-10" dirty="0">
                <a:solidFill>
                  <a:srgbClr val="FF0000"/>
                </a:solidFill>
                <a:cs typeface="Calibri"/>
              </a:rPr>
              <a:t>are </a:t>
            </a:r>
            <a:r>
              <a:rPr lang="en-GB" sz="1500" dirty="0">
                <a:solidFill>
                  <a:srgbClr val="FF0000"/>
                </a:solidFill>
                <a:cs typeface="Calibri"/>
              </a:rPr>
              <a:t>similar </a:t>
            </a:r>
            <a:r>
              <a:rPr lang="en-GB" sz="1500" spc="-15" dirty="0">
                <a:solidFill>
                  <a:srgbClr val="FF0000"/>
                </a:solidFill>
                <a:cs typeface="Calibri"/>
              </a:rPr>
              <a:t>to </a:t>
            </a:r>
            <a:r>
              <a:rPr lang="en-GB" sz="1500" spc="-5" dirty="0">
                <a:solidFill>
                  <a:srgbClr val="FF0000"/>
                </a:solidFill>
                <a:cs typeface="Calibri"/>
              </a:rPr>
              <a:t>those </a:t>
            </a:r>
            <a:r>
              <a:rPr lang="en-GB" sz="1500" dirty="0">
                <a:solidFill>
                  <a:srgbClr val="FF0000"/>
                </a:solidFill>
                <a:cs typeface="Calibri"/>
              </a:rPr>
              <a:t>of </a:t>
            </a:r>
            <a:r>
              <a:rPr lang="en-GB" sz="1500" spc="5" dirty="0">
                <a:solidFill>
                  <a:srgbClr val="FF0000"/>
                </a:solidFill>
                <a:cs typeface="Calibri"/>
              </a:rPr>
              <a:t>LMNL, </a:t>
            </a:r>
            <a:r>
              <a:rPr lang="en-GB" sz="1500" spc="-5" dirty="0">
                <a:solidFill>
                  <a:srgbClr val="FF0000"/>
                </a:solidFill>
                <a:cs typeface="Calibri"/>
              </a:rPr>
              <a:t>but </a:t>
            </a:r>
            <a:r>
              <a:rPr lang="en-GB" sz="1500" dirty="0">
                <a:solidFill>
                  <a:srgbClr val="FF0000"/>
                </a:solidFill>
                <a:cs typeface="Calibri"/>
              </a:rPr>
              <a:t>the  </a:t>
            </a:r>
            <a:r>
              <a:rPr lang="en-GB" sz="1500" spc="-20" dirty="0">
                <a:solidFill>
                  <a:srgbClr val="FF0000"/>
                </a:solidFill>
                <a:cs typeface="Calibri"/>
              </a:rPr>
              <a:t>extent </a:t>
            </a:r>
            <a:r>
              <a:rPr lang="en-GB" sz="1500" dirty="0">
                <a:solidFill>
                  <a:srgbClr val="FF0000"/>
                </a:solidFill>
                <a:cs typeface="Calibri"/>
              </a:rPr>
              <a:t>of </a:t>
            </a:r>
            <a:r>
              <a:rPr lang="en-GB" sz="1500" spc="-10" dirty="0">
                <a:solidFill>
                  <a:srgbClr val="FF0000"/>
                </a:solidFill>
                <a:cs typeface="Calibri"/>
              </a:rPr>
              <a:t>paralysis </a:t>
            </a:r>
            <a:r>
              <a:rPr lang="en-GB" sz="1500" dirty="0">
                <a:solidFill>
                  <a:srgbClr val="FF0000"/>
                </a:solidFill>
                <a:cs typeface="Calibri"/>
              </a:rPr>
              <a:t>is </a:t>
            </a:r>
            <a:r>
              <a:rPr lang="en-GB" sz="1500" spc="-5" dirty="0">
                <a:solidFill>
                  <a:srgbClr val="FF0000"/>
                </a:solidFill>
                <a:cs typeface="Calibri"/>
              </a:rPr>
              <a:t>much </a:t>
            </a:r>
            <a:r>
              <a:rPr lang="en-GB" sz="1500" spc="-10" dirty="0">
                <a:solidFill>
                  <a:srgbClr val="FF0000"/>
                </a:solidFill>
                <a:cs typeface="Calibri"/>
              </a:rPr>
              <a:t>more </a:t>
            </a:r>
            <a:r>
              <a:rPr lang="en-GB" sz="1500" spc="-5" dirty="0">
                <a:solidFill>
                  <a:srgbClr val="FF0000"/>
                </a:solidFill>
                <a:cs typeface="Calibri"/>
              </a:rPr>
              <a:t>than </a:t>
            </a:r>
            <a:r>
              <a:rPr lang="en-GB" sz="1500" spc="-10" dirty="0">
                <a:solidFill>
                  <a:srgbClr val="FF0000"/>
                </a:solidFill>
                <a:cs typeface="Calibri"/>
              </a:rPr>
              <a:t>that </a:t>
            </a:r>
            <a:r>
              <a:rPr lang="en-GB" sz="1500" dirty="0">
                <a:solidFill>
                  <a:srgbClr val="FF0000"/>
                </a:solidFill>
                <a:cs typeface="Calibri"/>
              </a:rPr>
              <a:t>of</a:t>
            </a:r>
            <a:r>
              <a:rPr lang="en-GB" sz="1500" spc="10" dirty="0">
                <a:solidFill>
                  <a:srgbClr val="FF0000"/>
                </a:solidFill>
                <a:cs typeface="Calibri"/>
              </a:rPr>
              <a:t> </a:t>
            </a:r>
            <a:r>
              <a:rPr lang="en-GB" sz="1500" dirty="0">
                <a:solidFill>
                  <a:srgbClr val="FF0000"/>
                </a:solidFill>
                <a:cs typeface="Calibri"/>
              </a:rPr>
              <a:t>LMNL</a:t>
            </a:r>
            <a:r>
              <a:rPr lang="en-GB" sz="1500" dirty="0">
                <a:cs typeface="Calibri"/>
              </a:rPr>
              <a:t>.</a:t>
            </a:r>
          </a:p>
        </p:txBody>
      </p:sp>
      <p:sp>
        <p:nvSpPr>
          <p:cNvPr id="4" name="Rectangle 3"/>
          <p:cNvSpPr/>
          <p:nvPr/>
        </p:nvSpPr>
        <p:spPr>
          <a:xfrm>
            <a:off x="9982844" y="0"/>
            <a:ext cx="2205981" cy="332656"/>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schemeClr val="bg1"/>
                </a:solidFill>
              </a:rPr>
              <a:t>Extra</a:t>
            </a:r>
            <a:endParaRPr lang="en-US" sz="2400" dirty="0">
              <a:solidFill>
                <a:schemeClr val="bg1"/>
              </a:solidFill>
            </a:endParaRPr>
          </a:p>
        </p:txBody>
      </p:sp>
    </p:spTree>
    <p:extLst>
      <p:ext uri="{BB962C8B-B14F-4D97-AF65-F5344CB8AC3E}">
        <p14:creationId xmlns:p14="http://schemas.microsoft.com/office/powerpoint/2010/main" val="3724085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Damage of posterior limb of internal capsule (UMNL) </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pPr/>
              <a:t>18</a:t>
            </a:fld>
            <a:endParaRPr lang="en-US" dirty="0"/>
          </a:p>
        </p:txBody>
      </p:sp>
      <p:sp>
        <p:nvSpPr>
          <p:cNvPr id="5" name="Rectangle 4"/>
          <p:cNvSpPr/>
          <p:nvPr/>
        </p:nvSpPr>
        <p:spPr>
          <a:xfrm>
            <a:off x="4114211" y="1177878"/>
            <a:ext cx="3960440" cy="450922"/>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solidFill>
                  <a:schemeClr val="bg1"/>
                </a:solidFill>
              </a:rPr>
              <a:t>Damage of posterior limb of internal </a:t>
            </a:r>
            <a:r>
              <a:rPr lang="en-US" sz="1400" dirty="0" smtClean="0">
                <a:solidFill>
                  <a:schemeClr val="bg1"/>
                </a:solidFill>
              </a:rPr>
              <a:t>capsule</a:t>
            </a:r>
          </a:p>
          <a:p>
            <a:pPr algn="ctr"/>
            <a:r>
              <a:rPr lang="en-US" sz="1400" dirty="0">
                <a:solidFill>
                  <a:srgbClr val="00B050"/>
                </a:solidFill>
              </a:rPr>
              <a:t>Most commonly the posterior limb </a:t>
            </a:r>
            <a:r>
              <a:rPr lang="en-US" sz="1400" dirty="0" smtClean="0">
                <a:solidFill>
                  <a:schemeClr val="bg1"/>
                </a:solidFill>
              </a:rPr>
              <a:t> </a:t>
            </a:r>
            <a:endParaRPr lang="en-US" sz="1400" dirty="0">
              <a:solidFill>
                <a:schemeClr val="bg1"/>
              </a:solidFill>
            </a:endParaRPr>
          </a:p>
        </p:txBody>
      </p:sp>
      <p:cxnSp>
        <p:nvCxnSpPr>
          <p:cNvPr id="7" name="Straight Connector 6"/>
          <p:cNvCxnSpPr>
            <a:stCxn id="5" idx="2"/>
          </p:cNvCxnSpPr>
          <p:nvPr/>
        </p:nvCxnSpPr>
        <p:spPr>
          <a:xfrm>
            <a:off x="6094431" y="1628800"/>
            <a:ext cx="0" cy="216024"/>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6094431" y="1844824"/>
            <a:ext cx="396042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1845940" y="1844824"/>
            <a:ext cx="432046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a:off x="1845940" y="1844824"/>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10054852" y="1844824"/>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Rectangle 14"/>
          <p:cNvSpPr/>
          <p:nvPr/>
        </p:nvSpPr>
        <p:spPr>
          <a:xfrm>
            <a:off x="495790" y="2042058"/>
            <a:ext cx="2700300" cy="660140"/>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lgn="ctr" rtl="1"/>
            <a:r>
              <a:rPr lang="en-GB" sz="1600" dirty="0">
                <a:solidFill>
                  <a:schemeClr val="accent2">
                    <a:lumMod val="75000"/>
                  </a:schemeClr>
                </a:solidFill>
              </a:rPr>
              <a:t>Motor loss</a:t>
            </a:r>
          </a:p>
          <a:p>
            <a:pPr algn="ctr" rtl="1"/>
            <a:r>
              <a:rPr lang="en-GB" sz="1400" dirty="0">
                <a:solidFill>
                  <a:schemeClr val="bg2">
                    <a:lumMod val="75000"/>
                  </a:schemeClr>
                </a:solidFill>
              </a:rPr>
              <a:t>(Hemiplegia</a:t>
            </a:r>
            <a:r>
              <a:rPr lang="en-GB" sz="1400" dirty="0" smtClean="0">
                <a:solidFill>
                  <a:schemeClr val="bg2">
                    <a:lumMod val="75000"/>
                  </a:schemeClr>
                </a:solidFill>
              </a:rPr>
              <a:t>) </a:t>
            </a:r>
            <a:r>
              <a:rPr lang="en-GB" sz="1400" dirty="0">
                <a:solidFill>
                  <a:srgbClr val="00B050"/>
                </a:solidFill>
              </a:rPr>
              <a:t>contralateral</a:t>
            </a:r>
            <a:endParaRPr lang="en-US" sz="1400" dirty="0">
              <a:solidFill>
                <a:schemeClr val="bg2">
                  <a:lumMod val="75000"/>
                </a:schemeClr>
              </a:solidFill>
            </a:endParaRPr>
          </a:p>
        </p:txBody>
      </p:sp>
      <p:sp>
        <p:nvSpPr>
          <p:cNvPr id="16" name="Rectangle 15"/>
          <p:cNvSpPr/>
          <p:nvPr/>
        </p:nvSpPr>
        <p:spPr>
          <a:xfrm>
            <a:off x="8704702" y="2042058"/>
            <a:ext cx="2700300" cy="6601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rtl="1"/>
            <a:r>
              <a:rPr lang="en-GB" sz="1600" dirty="0">
                <a:solidFill>
                  <a:schemeClr val="accent2">
                    <a:lumMod val="75000"/>
                  </a:schemeClr>
                </a:solidFill>
              </a:rPr>
              <a:t>Sensory loss</a:t>
            </a:r>
          </a:p>
          <a:p>
            <a:pPr lvl="0"/>
            <a:r>
              <a:rPr lang="en-GB" sz="1400" dirty="0">
                <a:solidFill>
                  <a:schemeClr val="bg2">
                    <a:lumMod val="75000"/>
                  </a:schemeClr>
                </a:solidFill>
              </a:rPr>
              <a:t>(Loss of somatic sensation, Vision and Hearing) </a:t>
            </a:r>
          </a:p>
        </p:txBody>
      </p:sp>
      <p:cxnSp>
        <p:nvCxnSpPr>
          <p:cNvPr id="20" name="Straight Connector 19"/>
          <p:cNvCxnSpPr>
            <a:stCxn id="15" idx="2"/>
          </p:cNvCxnSpPr>
          <p:nvPr/>
        </p:nvCxnSpPr>
        <p:spPr>
          <a:xfrm>
            <a:off x="1845940" y="2702198"/>
            <a:ext cx="0" cy="150738"/>
          </a:xfrm>
          <a:prstGeom prst="line">
            <a:avLst/>
          </a:prstGeom>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a:off x="1845940" y="2858035"/>
            <a:ext cx="848855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a:xfrm>
            <a:off x="1845940" y="2858035"/>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a:xfrm>
            <a:off x="10334494" y="2858035"/>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p:cNvCxnSpPr/>
          <p:nvPr/>
        </p:nvCxnSpPr>
        <p:spPr>
          <a:xfrm>
            <a:off x="6045079" y="2858035"/>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7" name="Rectangle 26"/>
          <p:cNvSpPr/>
          <p:nvPr/>
        </p:nvSpPr>
        <p:spPr>
          <a:xfrm>
            <a:off x="117748" y="3036929"/>
            <a:ext cx="3717432" cy="30819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smtClean="0">
                <a:solidFill>
                  <a:schemeClr val="bg2">
                    <a:lumMod val="75000"/>
                  </a:schemeClr>
                </a:solidFill>
                <a:cs typeface="Arial"/>
              </a:rPr>
              <a:t>1- contralateral paralysis</a:t>
            </a:r>
            <a:endParaRPr lang="en-US" sz="1400" dirty="0">
              <a:solidFill>
                <a:schemeClr val="bg2">
                  <a:lumMod val="75000"/>
                </a:schemeClr>
              </a:solidFill>
            </a:endParaRPr>
          </a:p>
        </p:txBody>
      </p:sp>
      <p:sp>
        <p:nvSpPr>
          <p:cNvPr id="28" name="Rectangle 27"/>
          <p:cNvSpPr/>
          <p:nvPr/>
        </p:nvSpPr>
        <p:spPr>
          <a:xfrm>
            <a:off x="4224059" y="3036929"/>
            <a:ext cx="3717432" cy="30819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smtClean="0">
                <a:solidFill>
                  <a:schemeClr val="bg2">
                    <a:lumMod val="75000"/>
                  </a:schemeClr>
                </a:solidFill>
                <a:cs typeface="Arial"/>
              </a:rPr>
              <a:t>2- contralateral paresis </a:t>
            </a:r>
            <a:endParaRPr lang="en-US" sz="1400" dirty="0">
              <a:solidFill>
                <a:schemeClr val="bg2">
                  <a:lumMod val="75000"/>
                </a:schemeClr>
              </a:solidFill>
            </a:endParaRPr>
          </a:p>
        </p:txBody>
      </p:sp>
      <p:sp>
        <p:nvSpPr>
          <p:cNvPr id="30" name="Rectangle 29"/>
          <p:cNvSpPr/>
          <p:nvPr/>
        </p:nvSpPr>
        <p:spPr>
          <a:xfrm>
            <a:off x="8330370" y="3036929"/>
            <a:ext cx="3717432" cy="30819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smtClean="0">
                <a:solidFill>
                  <a:schemeClr val="bg2">
                    <a:lumMod val="75000"/>
                  </a:schemeClr>
                </a:solidFill>
                <a:cs typeface="Arial"/>
              </a:rPr>
              <a:t>3- spasticity (increased </a:t>
            </a:r>
            <a:r>
              <a:rPr lang="en-GB" sz="1400" dirty="0" err="1" smtClean="0">
                <a:solidFill>
                  <a:schemeClr val="bg2">
                    <a:lumMod val="75000"/>
                  </a:schemeClr>
                </a:solidFill>
                <a:cs typeface="Arial"/>
              </a:rPr>
              <a:t>ms</a:t>
            </a:r>
            <a:r>
              <a:rPr lang="en-GB" sz="1400" dirty="0" smtClean="0">
                <a:solidFill>
                  <a:schemeClr val="bg2">
                    <a:lumMod val="75000"/>
                  </a:schemeClr>
                </a:solidFill>
                <a:cs typeface="Arial"/>
              </a:rPr>
              <a:t> tone) </a:t>
            </a:r>
            <a:endParaRPr lang="en-US" sz="1400" dirty="0">
              <a:solidFill>
                <a:schemeClr val="bg2">
                  <a:lumMod val="75000"/>
                </a:schemeClr>
              </a:solidFill>
            </a:endParaRPr>
          </a:p>
        </p:txBody>
      </p:sp>
      <p:sp>
        <p:nvSpPr>
          <p:cNvPr id="31" name="Rectangle 30"/>
          <p:cNvSpPr/>
          <p:nvPr/>
        </p:nvSpPr>
        <p:spPr>
          <a:xfrm>
            <a:off x="117748" y="3438386"/>
            <a:ext cx="3717431" cy="99232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spc="-90" dirty="0">
                <a:solidFill>
                  <a:schemeClr val="tx1"/>
                </a:solidFill>
                <a:cs typeface="Arial"/>
              </a:rPr>
              <a:t>(loss of only voluntary  movements) of the distal muscles of the limbs, lower facial muscles and muscles of the tongue.</a:t>
            </a:r>
            <a:endParaRPr lang="en-US" sz="1400" dirty="0">
              <a:solidFill>
                <a:schemeClr val="tx1"/>
              </a:solidFill>
            </a:endParaRPr>
          </a:p>
        </p:txBody>
      </p:sp>
      <p:sp>
        <p:nvSpPr>
          <p:cNvPr id="32" name="Rectangle 31"/>
          <p:cNvSpPr/>
          <p:nvPr/>
        </p:nvSpPr>
        <p:spPr>
          <a:xfrm>
            <a:off x="4224059" y="3438386"/>
            <a:ext cx="3717432" cy="13290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a:solidFill>
                  <a:schemeClr val="tx1"/>
                </a:solidFill>
              </a:rPr>
              <a:t>(weakness i.e., the muscles retains some movements) of the axial muscles and upper facial muscles.</a:t>
            </a:r>
          </a:p>
          <a:p>
            <a:r>
              <a:rPr lang="en-US" sz="1400" dirty="0">
                <a:solidFill>
                  <a:schemeClr val="accent2">
                    <a:lumMod val="75000"/>
                  </a:schemeClr>
                </a:solidFill>
              </a:rPr>
              <a:t>Axial </a:t>
            </a:r>
            <a:r>
              <a:rPr lang="en-US" sz="1400" dirty="0" err="1">
                <a:solidFill>
                  <a:schemeClr val="accent2">
                    <a:lumMod val="75000"/>
                  </a:schemeClr>
                </a:solidFill>
              </a:rPr>
              <a:t>ms</a:t>
            </a:r>
            <a:r>
              <a:rPr lang="en-US" sz="1400" dirty="0">
                <a:solidFill>
                  <a:schemeClr val="accent2">
                    <a:lumMod val="75000"/>
                  </a:schemeClr>
                </a:solidFill>
              </a:rPr>
              <a:t>: </a:t>
            </a:r>
            <a:r>
              <a:rPr lang="en-US" sz="1400" dirty="0">
                <a:solidFill>
                  <a:schemeClr val="tx1"/>
                </a:solidFill>
              </a:rPr>
              <a:t>are supplied by descending motor tracts other than CBS whereas </a:t>
            </a:r>
            <a:r>
              <a:rPr lang="en-US" sz="1400" dirty="0" err="1">
                <a:solidFill>
                  <a:schemeClr val="tx1"/>
                </a:solidFill>
              </a:rPr>
              <a:t>ms</a:t>
            </a:r>
            <a:r>
              <a:rPr lang="en-US" sz="1400" dirty="0">
                <a:solidFill>
                  <a:schemeClr val="tx1"/>
                </a:solidFill>
              </a:rPr>
              <a:t> of the upper face are </a:t>
            </a:r>
            <a:r>
              <a:rPr lang="en-US" sz="1400" dirty="0" err="1">
                <a:solidFill>
                  <a:schemeClr val="tx1"/>
                </a:solidFill>
              </a:rPr>
              <a:t>ipsilaterally</a:t>
            </a:r>
            <a:r>
              <a:rPr lang="en-US" sz="1400" dirty="0">
                <a:solidFill>
                  <a:schemeClr val="tx1"/>
                </a:solidFill>
              </a:rPr>
              <a:t> innervated by CBS tract.</a:t>
            </a:r>
          </a:p>
        </p:txBody>
      </p:sp>
      <p:sp>
        <p:nvSpPr>
          <p:cNvPr id="34" name="Rectangle 33"/>
          <p:cNvSpPr/>
          <p:nvPr/>
        </p:nvSpPr>
        <p:spPr>
          <a:xfrm>
            <a:off x="8330370" y="3438385"/>
            <a:ext cx="3717432" cy="18006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a:solidFill>
                  <a:schemeClr val="tx1"/>
                </a:solidFill>
              </a:rPr>
              <a:t>of the skeletal </a:t>
            </a:r>
            <a:r>
              <a:rPr lang="en-US" sz="1400" dirty="0" err="1">
                <a:solidFill>
                  <a:schemeClr val="tx1"/>
                </a:solidFill>
              </a:rPr>
              <a:t>ms</a:t>
            </a:r>
            <a:r>
              <a:rPr lang="en-US" sz="1400" dirty="0">
                <a:solidFill>
                  <a:schemeClr val="tx1"/>
                </a:solidFill>
              </a:rPr>
              <a:t>  due to increased </a:t>
            </a:r>
            <a:r>
              <a:rPr lang="en-US" sz="1400" dirty="0" err="1">
                <a:solidFill>
                  <a:schemeClr val="tx1"/>
                </a:solidFill>
              </a:rPr>
              <a:t>supraspinal</a:t>
            </a:r>
            <a:r>
              <a:rPr lang="en-US" sz="1400" dirty="0">
                <a:solidFill>
                  <a:schemeClr val="tx1"/>
                </a:solidFill>
              </a:rPr>
              <a:t> facilitation to </a:t>
            </a:r>
            <a:r>
              <a:rPr lang="en-US" sz="1400" spc="-5" dirty="0">
                <a:solidFill>
                  <a:srgbClr val="404040"/>
                </a:solidFill>
                <a:latin typeface="Symbol"/>
                <a:cs typeface="Symbol"/>
              </a:rPr>
              <a:t> </a:t>
            </a:r>
            <a:r>
              <a:rPr lang="en-US" sz="1400" dirty="0" smtClean="0">
                <a:solidFill>
                  <a:schemeClr val="tx1"/>
                </a:solidFill>
              </a:rPr>
              <a:t>motor neurons</a:t>
            </a:r>
            <a:r>
              <a:rPr lang="en-US" sz="1400" dirty="0">
                <a:solidFill>
                  <a:schemeClr val="tx1"/>
                </a:solidFill>
              </a:rPr>
              <a:t>.</a:t>
            </a:r>
          </a:p>
          <a:p>
            <a:r>
              <a:rPr lang="en-US" sz="1400" dirty="0">
                <a:solidFill>
                  <a:schemeClr val="tx1"/>
                </a:solidFill>
              </a:rPr>
              <a:t>A lesion at the level of internal capsule interrupts the </a:t>
            </a:r>
            <a:r>
              <a:rPr lang="en-US" sz="1400" dirty="0" smtClean="0">
                <a:solidFill>
                  <a:schemeClr val="tx1"/>
                </a:solidFill>
              </a:rPr>
              <a:t>descending </a:t>
            </a:r>
            <a:r>
              <a:rPr lang="en-US" sz="1400" dirty="0">
                <a:solidFill>
                  <a:schemeClr val="tx1"/>
                </a:solidFill>
              </a:rPr>
              <a:t>inhibitory cortical fibers which feeds the  inhibitory </a:t>
            </a:r>
            <a:r>
              <a:rPr lang="en-US" sz="1400" dirty="0" err="1">
                <a:solidFill>
                  <a:schemeClr val="tx1"/>
                </a:solidFill>
              </a:rPr>
              <a:t>reticulospinal</a:t>
            </a:r>
            <a:r>
              <a:rPr lang="en-US" sz="1400" dirty="0">
                <a:solidFill>
                  <a:schemeClr val="tx1"/>
                </a:solidFill>
              </a:rPr>
              <a:t> tract leaving the </a:t>
            </a:r>
            <a:r>
              <a:rPr lang="en-US" sz="1400" dirty="0" err="1">
                <a:solidFill>
                  <a:schemeClr val="tx1"/>
                </a:solidFill>
              </a:rPr>
              <a:t>facilitatory</a:t>
            </a:r>
            <a:endParaRPr lang="en-US" sz="1400" dirty="0">
              <a:solidFill>
                <a:schemeClr val="tx1"/>
              </a:solidFill>
            </a:endParaRPr>
          </a:p>
          <a:p>
            <a:r>
              <a:rPr lang="en-US" sz="1400" dirty="0" err="1">
                <a:solidFill>
                  <a:schemeClr val="tx1"/>
                </a:solidFill>
              </a:rPr>
              <a:t>vestibulospinal</a:t>
            </a:r>
            <a:r>
              <a:rPr lang="en-US" sz="1400" dirty="0">
                <a:solidFill>
                  <a:schemeClr val="tx1"/>
                </a:solidFill>
              </a:rPr>
              <a:t> and </a:t>
            </a:r>
            <a:r>
              <a:rPr lang="en-US" sz="1400" dirty="0" err="1">
                <a:solidFill>
                  <a:schemeClr val="tx1"/>
                </a:solidFill>
              </a:rPr>
              <a:t>reticulospinal</a:t>
            </a:r>
            <a:r>
              <a:rPr lang="en-US" sz="1400" dirty="0">
                <a:solidFill>
                  <a:schemeClr val="tx1"/>
                </a:solidFill>
              </a:rPr>
              <a:t> to act.</a:t>
            </a:r>
          </a:p>
          <a:p>
            <a:r>
              <a:rPr lang="en-US" sz="1400" dirty="0">
                <a:solidFill>
                  <a:schemeClr val="tx1"/>
                </a:solidFill>
              </a:rPr>
              <a:t>This spasticity is of the clasp-knife type </a:t>
            </a:r>
          </a:p>
        </p:txBody>
      </p:sp>
      <p:sp>
        <p:nvSpPr>
          <p:cNvPr id="37" name="object 8"/>
          <p:cNvSpPr/>
          <p:nvPr/>
        </p:nvSpPr>
        <p:spPr>
          <a:xfrm>
            <a:off x="117748" y="4523977"/>
            <a:ext cx="3717431" cy="1739548"/>
          </a:xfrm>
          <a:prstGeom prst="rect">
            <a:avLst/>
          </a:prstGeom>
          <a:blipFill>
            <a:blip r:embed="rId2" cstate="print"/>
            <a:stretch>
              <a:fillRect/>
            </a:stretch>
          </a:blipFill>
        </p:spPr>
        <p:txBody>
          <a:bodyPr wrap="square" lIns="0" tIns="0" rIns="0" bIns="0" rtlCol="0"/>
          <a:lstStyle/>
          <a:p>
            <a:endParaRPr/>
          </a:p>
        </p:txBody>
      </p:sp>
      <p:sp>
        <p:nvSpPr>
          <p:cNvPr id="40" name="object 9"/>
          <p:cNvSpPr/>
          <p:nvPr/>
        </p:nvSpPr>
        <p:spPr>
          <a:xfrm>
            <a:off x="8330370" y="5302270"/>
            <a:ext cx="1917232" cy="927894"/>
          </a:xfrm>
          <a:prstGeom prst="rect">
            <a:avLst/>
          </a:prstGeom>
          <a:blipFill>
            <a:blip r:embed="rId3" cstate="print"/>
            <a:stretch>
              <a:fillRect/>
            </a:stretch>
          </a:blipFill>
        </p:spPr>
        <p:txBody>
          <a:bodyPr wrap="square" lIns="0" tIns="0" rIns="0" bIns="0" rtlCol="0"/>
          <a:lstStyle/>
          <a:p>
            <a:endParaRPr/>
          </a:p>
        </p:txBody>
      </p:sp>
      <p:sp>
        <p:nvSpPr>
          <p:cNvPr id="41" name="TextBox 40"/>
          <p:cNvSpPr txBox="1"/>
          <p:nvPr/>
        </p:nvSpPr>
        <p:spPr>
          <a:xfrm>
            <a:off x="9455497"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29" name="TextBox 28"/>
          <p:cNvSpPr txBox="1"/>
          <p:nvPr/>
        </p:nvSpPr>
        <p:spPr>
          <a:xfrm>
            <a:off x="10334494" y="5309418"/>
            <a:ext cx="1713308" cy="954107"/>
          </a:xfrm>
          <a:prstGeom prst="rect">
            <a:avLst/>
          </a:prstGeom>
          <a:noFill/>
        </p:spPr>
        <p:txBody>
          <a:bodyPr wrap="square" rtlCol="0">
            <a:spAutoFit/>
          </a:bodyPr>
          <a:lstStyle/>
          <a:p>
            <a:pPr algn="r" rtl="1"/>
            <a:r>
              <a:rPr lang="ar-SA" sz="1400" dirty="0">
                <a:solidFill>
                  <a:srgbClr val="00B050"/>
                </a:solidFill>
                <a:latin typeface="Calibri" panose="020F0502020204030204" pitchFamily="34" charset="0"/>
                <a:cs typeface="Calibri" panose="020F0502020204030204" pitchFamily="34" charset="0"/>
              </a:rPr>
              <a:t>سكينة لما نفتحها تنفتح على طول، بس لما نسكرها بشكل بسيط ونترك تنفتح بسرعة بنفسها</a:t>
            </a:r>
            <a:endParaRPr lang="en-US" sz="1400" dirty="0">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4986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pPr/>
              <a:t>19</a:t>
            </a:fld>
            <a:endParaRPr lang="en-US" dirty="0"/>
          </a:p>
        </p:txBody>
      </p:sp>
      <p:sp>
        <p:nvSpPr>
          <p:cNvPr id="5" name="Rectangle 4"/>
          <p:cNvSpPr/>
          <p:nvPr/>
        </p:nvSpPr>
        <p:spPr>
          <a:xfrm>
            <a:off x="4114211" y="1268760"/>
            <a:ext cx="3960440" cy="360040"/>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a:solidFill>
                  <a:schemeClr val="bg1"/>
                </a:solidFill>
              </a:rPr>
              <a:t>Damage of posterior limb of internal capsule </a:t>
            </a:r>
          </a:p>
        </p:txBody>
      </p:sp>
      <p:cxnSp>
        <p:nvCxnSpPr>
          <p:cNvPr id="7" name="Straight Connector 6"/>
          <p:cNvCxnSpPr>
            <a:stCxn id="5" idx="2"/>
          </p:cNvCxnSpPr>
          <p:nvPr/>
        </p:nvCxnSpPr>
        <p:spPr>
          <a:xfrm>
            <a:off x="6094431" y="1628800"/>
            <a:ext cx="0" cy="216024"/>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6094431" y="1844824"/>
            <a:ext cx="396042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1845940" y="1844824"/>
            <a:ext cx="432046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a:off x="1845940" y="1844824"/>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10054852" y="1844824"/>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Rectangle 14"/>
          <p:cNvSpPr/>
          <p:nvPr/>
        </p:nvSpPr>
        <p:spPr>
          <a:xfrm>
            <a:off x="495790" y="2042058"/>
            <a:ext cx="2700300" cy="660140"/>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lgn="ctr" rtl="1"/>
            <a:r>
              <a:rPr lang="en-GB" sz="1600" dirty="0">
                <a:solidFill>
                  <a:schemeClr val="accent2">
                    <a:lumMod val="75000"/>
                  </a:schemeClr>
                </a:solidFill>
              </a:rPr>
              <a:t>Motor loss</a:t>
            </a:r>
          </a:p>
          <a:p>
            <a:pPr algn="ctr" rtl="1"/>
            <a:r>
              <a:rPr lang="en-GB" sz="1400" dirty="0">
                <a:solidFill>
                  <a:schemeClr val="bg2">
                    <a:lumMod val="75000"/>
                  </a:schemeClr>
                </a:solidFill>
              </a:rPr>
              <a:t>(Hemiplegia)</a:t>
            </a:r>
            <a:endParaRPr lang="en-US" sz="1400" dirty="0">
              <a:solidFill>
                <a:schemeClr val="bg2">
                  <a:lumMod val="75000"/>
                </a:schemeClr>
              </a:solidFill>
            </a:endParaRPr>
          </a:p>
        </p:txBody>
      </p:sp>
      <p:sp>
        <p:nvSpPr>
          <p:cNvPr id="16" name="Rectangle 15"/>
          <p:cNvSpPr/>
          <p:nvPr/>
        </p:nvSpPr>
        <p:spPr>
          <a:xfrm>
            <a:off x="8704702" y="2042058"/>
            <a:ext cx="2700300" cy="6601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rtl="1"/>
            <a:r>
              <a:rPr lang="en-GB" sz="1600" dirty="0">
                <a:solidFill>
                  <a:schemeClr val="accent2">
                    <a:lumMod val="75000"/>
                  </a:schemeClr>
                </a:solidFill>
              </a:rPr>
              <a:t>Sensory loss</a:t>
            </a:r>
          </a:p>
          <a:p>
            <a:pPr lvl="0"/>
            <a:r>
              <a:rPr lang="en-GB" sz="1400" dirty="0">
                <a:solidFill>
                  <a:schemeClr val="bg2">
                    <a:lumMod val="75000"/>
                  </a:schemeClr>
                </a:solidFill>
              </a:rPr>
              <a:t>(Loss of somatic sensation, Vision and Hearing) </a:t>
            </a:r>
          </a:p>
        </p:txBody>
      </p:sp>
      <p:cxnSp>
        <p:nvCxnSpPr>
          <p:cNvPr id="20" name="Straight Connector 19"/>
          <p:cNvCxnSpPr>
            <a:stCxn id="15" idx="2"/>
          </p:cNvCxnSpPr>
          <p:nvPr/>
        </p:nvCxnSpPr>
        <p:spPr>
          <a:xfrm>
            <a:off x="1845940" y="2702198"/>
            <a:ext cx="0" cy="150738"/>
          </a:xfrm>
          <a:prstGeom prst="line">
            <a:avLst/>
          </a:prstGeom>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a:off x="1845940" y="2818057"/>
            <a:ext cx="8816593" cy="34881"/>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a:xfrm>
            <a:off x="1845940" y="2858035"/>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a:xfrm>
            <a:off x="10662533" y="2852936"/>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p:cNvCxnSpPr/>
          <p:nvPr/>
        </p:nvCxnSpPr>
        <p:spPr>
          <a:xfrm>
            <a:off x="4933547" y="2835497"/>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7" name="Rectangle 26"/>
          <p:cNvSpPr/>
          <p:nvPr/>
        </p:nvSpPr>
        <p:spPr>
          <a:xfrm>
            <a:off x="495790" y="3036930"/>
            <a:ext cx="2418182" cy="4063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a:solidFill>
                  <a:schemeClr val="bg2">
                    <a:lumMod val="75000"/>
                  </a:schemeClr>
                </a:solidFill>
                <a:cs typeface="Arial"/>
              </a:rPr>
              <a:t>4- Exaggerated tendon jerk &amp; clonus </a:t>
            </a:r>
          </a:p>
        </p:txBody>
      </p:sp>
      <p:sp>
        <p:nvSpPr>
          <p:cNvPr id="28" name="Rectangle 27"/>
          <p:cNvSpPr/>
          <p:nvPr/>
        </p:nvSpPr>
        <p:spPr>
          <a:xfrm>
            <a:off x="3070076" y="3025952"/>
            <a:ext cx="3686778" cy="40703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a:solidFill>
                  <a:schemeClr val="bg2">
                    <a:lumMod val="75000"/>
                  </a:schemeClr>
                </a:solidFill>
                <a:cs typeface="Arial"/>
              </a:rPr>
              <a:t>5- Positive Babinski's sign </a:t>
            </a:r>
          </a:p>
        </p:txBody>
      </p:sp>
      <p:sp>
        <p:nvSpPr>
          <p:cNvPr id="30" name="Rectangle 29"/>
          <p:cNvSpPr/>
          <p:nvPr/>
        </p:nvSpPr>
        <p:spPr>
          <a:xfrm>
            <a:off x="7145283" y="3036931"/>
            <a:ext cx="1858716" cy="3960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a:solidFill>
                  <a:schemeClr val="tx1"/>
                </a:solidFill>
                <a:cs typeface="Arial"/>
              </a:rPr>
              <a:t>6- Minimal atrophy </a:t>
            </a:r>
          </a:p>
        </p:txBody>
      </p:sp>
      <p:sp>
        <p:nvSpPr>
          <p:cNvPr id="31" name="Rectangle 30"/>
          <p:cNvSpPr/>
          <p:nvPr/>
        </p:nvSpPr>
        <p:spPr>
          <a:xfrm>
            <a:off x="495790" y="3592384"/>
            <a:ext cx="2418182" cy="99232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a:t>due </a:t>
            </a:r>
            <a:r>
              <a:rPr lang="en-US" sz="1400" dirty="0"/>
              <a:t>to increased </a:t>
            </a:r>
            <a:r>
              <a:rPr lang="en-US" sz="1400" dirty="0" err="1"/>
              <a:t>supraspinal</a:t>
            </a:r>
            <a:r>
              <a:rPr lang="en-US" sz="1400" dirty="0"/>
              <a:t> facilitation. </a:t>
            </a:r>
          </a:p>
        </p:txBody>
      </p:sp>
      <p:sp>
        <p:nvSpPr>
          <p:cNvPr id="34" name="Rectangle 33"/>
          <p:cNvSpPr/>
          <p:nvPr/>
        </p:nvSpPr>
        <p:spPr>
          <a:xfrm>
            <a:off x="7145283" y="3592383"/>
            <a:ext cx="1840222" cy="186593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a:solidFill>
                  <a:schemeClr val="tx1"/>
                </a:solidFill>
              </a:rPr>
              <a:t>The paralyzed </a:t>
            </a:r>
            <a:r>
              <a:rPr lang="en-US" sz="1400" dirty="0" err="1">
                <a:solidFill>
                  <a:schemeClr val="tx1"/>
                </a:solidFill>
              </a:rPr>
              <a:t>ms</a:t>
            </a:r>
            <a:r>
              <a:rPr lang="en-US" sz="1400" dirty="0">
                <a:solidFill>
                  <a:schemeClr val="tx1"/>
                </a:solidFill>
              </a:rPr>
              <a:t> show no or minimal atrophy as the  lower motor neuron is intact and the </a:t>
            </a:r>
            <a:r>
              <a:rPr lang="en-US" sz="1400" dirty="0" err="1">
                <a:solidFill>
                  <a:schemeClr val="tx1"/>
                </a:solidFill>
              </a:rPr>
              <a:t>ms</a:t>
            </a:r>
            <a:r>
              <a:rPr lang="en-US" sz="1400" dirty="0">
                <a:solidFill>
                  <a:schemeClr val="tx1"/>
                </a:solidFill>
              </a:rPr>
              <a:t> contracts </a:t>
            </a:r>
            <a:r>
              <a:rPr lang="en-US" sz="1400" dirty="0" err="1" smtClean="0">
                <a:solidFill>
                  <a:schemeClr val="tx1"/>
                </a:solidFill>
              </a:rPr>
              <a:t>reflexly</a:t>
            </a:r>
            <a:r>
              <a:rPr lang="en-US" sz="1400" dirty="0" smtClean="0">
                <a:solidFill>
                  <a:schemeClr val="tx1"/>
                </a:solidFill>
              </a:rPr>
              <a:t>. </a:t>
            </a:r>
            <a:endParaRPr lang="en-US" sz="1400" dirty="0">
              <a:solidFill>
                <a:schemeClr val="tx1"/>
              </a:solidFill>
            </a:endParaRPr>
          </a:p>
        </p:txBody>
      </p:sp>
      <p:sp>
        <p:nvSpPr>
          <p:cNvPr id="41" name="TextBox 40"/>
          <p:cNvSpPr txBox="1"/>
          <p:nvPr/>
        </p:nvSpPr>
        <p:spPr>
          <a:xfrm>
            <a:off x="9455497"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0729" y="3592383"/>
            <a:ext cx="3656125" cy="2367905"/>
          </a:xfrm>
          <a:prstGeom prst="rect">
            <a:avLst/>
          </a:prstGeom>
          <a:ln>
            <a:solidFill>
              <a:schemeClr val="accent2"/>
            </a:solidFill>
          </a:ln>
        </p:spPr>
      </p:pic>
      <p:cxnSp>
        <p:nvCxnSpPr>
          <p:cNvPr id="33" name="Straight Arrow Connector 32"/>
          <p:cNvCxnSpPr/>
          <p:nvPr/>
        </p:nvCxnSpPr>
        <p:spPr>
          <a:xfrm>
            <a:off x="8096840" y="2852936"/>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5" name="Rectangle 34"/>
          <p:cNvSpPr/>
          <p:nvPr/>
        </p:nvSpPr>
        <p:spPr>
          <a:xfrm>
            <a:off x="9190756" y="3025952"/>
            <a:ext cx="2880320" cy="40703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a:solidFill>
                  <a:schemeClr val="bg2">
                    <a:lumMod val="75000"/>
                  </a:schemeClr>
                </a:solidFill>
                <a:cs typeface="Arial"/>
              </a:rPr>
              <a:t>7- Normal response to electric stimulation</a:t>
            </a:r>
            <a:endParaRPr lang="en-GB" sz="1400" dirty="0"/>
          </a:p>
        </p:txBody>
      </p:sp>
      <p:sp>
        <p:nvSpPr>
          <p:cNvPr id="36" name="Rectangle 35"/>
          <p:cNvSpPr/>
          <p:nvPr/>
        </p:nvSpPr>
        <p:spPr>
          <a:xfrm>
            <a:off x="9237512" y="3592383"/>
            <a:ext cx="2833564" cy="24407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a:t>Normal response of the paralyzed </a:t>
            </a:r>
            <a:r>
              <a:rPr lang="en-US" sz="1400" dirty="0" err="1"/>
              <a:t>ms</a:t>
            </a:r>
            <a:r>
              <a:rPr lang="en-US" sz="1400" dirty="0"/>
              <a:t> to electric stimulation:</a:t>
            </a:r>
          </a:p>
          <a:p>
            <a:endParaRPr lang="en-US" sz="1400" dirty="0"/>
          </a:p>
          <a:p>
            <a:r>
              <a:rPr lang="en-US" sz="1400" dirty="0">
                <a:solidFill>
                  <a:schemeClr val="bg2">
                    <a:lumMod val="75000"/>
                  </a:schemeClr>
                </a:solidFill>
              </a:rPr>
              <a:t>a) Faradic current </a:t>
            </a:r>
            <a:r>
              <a:rPr lang="en-US" sz="1400" dirty="0"/>
              <a:t>produces </a:t>
            </a:r>
            <a:r>
              <a:rPr lang="en-US" sz="1400" dirty="0" err="1"/>
              <a:t>clonic</a:t>
            </a:r>
            <a:r>
              <a:rPr lang="en-US" sz="1400" dirty="0"/>
              <a:t> or tetanic contractions</a:t>
            </a:r>
            <a:br>
              <a:rPr lang="en-US" sz="1400" dirty="0"/>
            </a:br>
            <a:r>
              <a:rPr lang="en-US" sz="1400" dirty="0">
                <a:solidFill>
                  <a:schemeClr val="bg2">
                    <a:lumMod val="75000"/>
                  </a:schemeClr>
                </a:solidFill>
              </a:rPr>
              <a:t>b) Galvanic current </a:t>
            </a:r>
            <a:r>
              <a:rPr lang="en-US" sz="1400" dirty="0"/>
              <a:t>produces contractions that occur only at closing (make) and opening (break) of the circuits. </a:t>
            </a:r>
          </a:p>
          <a:p>
            <a:endParaRPr lang="en-US" sz="1400" dirty="0"/>
          </a:p>
          <a:p>
            <a:r>
              <a:rPr lang="en-US" sz="1400" dirty="0"/>
              <a:t>CCC &gt; ACC &gt; AOC &gt; COC </a:t>
            </a:r>
          </a:p>
        </p:txBody>
      </p:sp>
    </p:spTree>
    <p:extLst>
      <p:ext uri="{BB962C8B-B14F-4D97-AF65-F5344CB8AC3E}">
        <p14:creationId xmlns:p14="http://schemas.microsoft.com/office/powerpoint/2010/main" val="1185556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2318054" y="512388"/>
            <a:ext cx="7443889" cy="848865"/>
          </a:xfrm>
          <a:prstGeom prst="foldedCorner">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100000"/>
              </a:lnSpc>
            </a:pPr>
            <a:r>
              <a:rPr lang="en-GB" sz="2400" b="1" dirty="0">
                <a:solidFill>
                  <a:srgbClr val="9FB8CD">
                    <a:lumMod val="75000"/>
                  </a:srgbClr>
                </a:solidFill>
                <a:latin typeface="Arial Black" panose="020B0A04020102020204" pitchFamily="34" charset="0"/>
              </a:rPr>
              <a:t>UPPER &amp; LOWER MOTOR NEURON LESION </a:t>
            </a:r>
            <a:endParaRPr lang="en-US" sz="2400" b="1" dirty="0">
              <a:solidFill>
                <a:srgbClr val="9FB8CD">
                  <a:lumMod val="75000"/>
                </a:srgbClr>
              </a:solidFill>
              <a:latin typeface="Arial Black" panose="020B0A04020102020204" pitchFamily="34" charset="0"/>
            </a:endParaRPr>
          </a:p>
        </p:txBody>
      </p:sp>
      <p:sp>
        <p:nvSpPr>
          <p:cNvPr id="4" name="Flowchart: Process 3"/>
          <p:cNvSpPr/>
          <p:nvPr/>
        </p:nvSpPr>
        <p:spPr>
          <a:xfrm>
            <a:off x="837828" y="1698622"/>
            <a:ext cx="10289916" cy="4250658"/>
          </a:xfrm>
          <a:prstGeom prst="flowChartProcess">
            <a:avLst/>
          </a:prstGeom>
          <a:solidFill>
            <a:schemeClr val="accent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12700" marR="1030605" lvl="0">
              <a:spcBef>
                <a:spcPts val="765"/>
              </a:spcBef>
              <a:buClr>
                <a:schemeClr val="accent2">
                  <a:lumMod val="75000"/>
                </a:schemeClr>
              </a:buClr>
              <a:tabLst>
                <a:tab pos="354965" algn="l"/>
                <a:tab pos="355600" algn="l"/>
              </a:tabLst>
            </a:pPr>
            <a:r>
              <a:rPr lang="en-US" sz="1800" b="1" dirty="0">
                <a:solidFill>
                  <a:schemeClr val="accent1">
                    <a:lumMod val="75000"/>
                  </a:schemeClr>
                </a:solidFill>
              </a:rPr>
              <a:t>Objectives</a:t>
            </a:r>
            <a:r>
              <a:rPr lang="en-US" sz="1800" b="1" dirty="0" smtClean="0">
                <a:solidFill>
                  <a:schemeClr val="accent1">
                    <a:lumMod val="75000"/>
                  </a:schemeClr>
                </a:solidFill>
              </a:rPr>
              <a:t>:</a:t>
            </a:r>
          </a:p>
          <a:p>
            <a:pPr marL="12700" marR="1030605" lvl="0">
              <a:spcBef>
                <a:spcPts val="765"/>
              </a:spcBef>
              <a:buClr>
                <a:schemeClr val="accent2">
                  <a:lumMod val="75000"/>
                </a:schemeClr>
              </a:buClr>
              <a:tabLst>
                <a:tab pos="354965" algn="l"/>
                <a:tab pos="355600" algn="l"/>
              </a:tabLst>
            </a:pPr>
            <a:endParaRPr lang="en-GB" sz="1800" dirty="0">
              <a:solidFill>
                <a:schemeClr val="tx1"/>
              </a:solidFill>
              <a:ea typeface="+mj-ea"/>
              <a:cs typeface="+mj-cs"/>
            </a:endParaRPr>
          </a:p>
          <a:p>
            <a:pPr marL="355600" marR="1030605" indent="-342900">
              <a:lnSpc>
                <a:spcPct val="100000"/>
              </a:lnSpc>
              <a:spcBef>
                <a:spcPts val="765"/>
              </a:spcBef>
              <a:buClr>
                <a:schemeClr val="tx2"/>
              </a:buClr>
              <a:buFont typeface="+mj-lt"/>
              <a:buAutoNum type="arabicPeriod"/>
              <a:tabLst>
                <a:tab pos="354965" algn="l"/>
                <a:tab pos="355600" algn="l"/>
              </a:tabLst>
            </a:pPr>
            <a:r>
              <a:rPr lang="en-GB" sz="1800" dirty="0">
                <a:solidFill>
                  <a:schemeClr val="tx1"/>
                </a:solidFill>
                <a:ea typeface="+mj-ea"/>
                <a:cs typeface="+mj-cs"/>
              </a:rPr>
              <a:t>Appreciate what is meant by upper and lower  motor neurons and their functional anatomy </a:t>
            </a:r>
          </a:p>
          <a:p>
            <a:pPr marL="355600" marR="325120" indent="-342900">
              <a:lnSpc>
                <a:spcPct val="100000"/>
              </a:lnSpc>
              <a:spcBef>
                <a:spcPts val="765"/>
              </a:spcBef>
              <a:buClr>
                <a:schemeClr val="tx2"/>
              </a:buClr>
              <a:buFont typeface="+mj-lt"/>
              <a:buAutoNum type="arabicPeriod"/>
              <a:tabLst>
                <a:tab pos="354965" algn="l"/>
                <a:tab pos="355600" algn="l"/>
              </a:tabLst>
            </a:pPr>
            <a:r>
              <a:rPr lang="en-GB" sz="1800" dirty="0">
                <a:solidFill>
                  <a:schemeClr val="tx1"/>
                </a:solidFill>
                <a:ea typeface="+mj-ea"/>
                <a:cs typeface="+mj-cs"/>
              </a:rPr>
              <a:t>Explain and differentiate between features of lesions of the upper and  lower motor neurons</a:t>
            </a:r>
          </a:p>
          <a:p>
            <a:pPr marL="355600" marR="5080" indent="-342900">
              <a:lnSpc>
                <a:spcPct val="100000"/>
              </a:lnSpc>
              <a:spcBef>
                <a:spcPts val="770"/>
              </a:spcBef>
              <a:buClr>
                <a:schemeClr val="tx2"/>
              </a:buClr>
              <a:buFont typeface="+mj-lt"/>
              <a:buAutoNum type="arabicPeriod"/>
              <a:tabLst>
                <a:tab pos="354965" algn="l"/>
                <a:tab pos="355600" algn="l"/>
              </a:tabLst>
            </a:pPr>
            <a:r>
              <a:rPr lang="en-GB" sz="1800" dirty="0">
                <a:solidFill>
                  <a:schemeClr val="tx1"/>
                </a:solidFill>
                <a:ea typeface="+mj-ea"/>
                <a:cs typeface="+mj-cs"/>
              </a:rPr>
              <a:t>Describe effects of lesions in pyramidal tracts</a:t>
            </a:r>
          </a:p>
          <a:p>
            <a:pPr marL="355600" marR="5080" indent="-342900">
              <a:lnSpc>
                <a:spcPct val="100000"/>
              </a:lnSpc>
              <a:spcBef>
                <a:spcPts val="770"/>
              </a:spcBef>
              <a:buClr>
                <a:schemeClr val="tx2"/>
              </a:buClr>
              <a:buFont typeface="+mj-lt"/>
              <a:buAutoNum type="arabicPeriod"/>
              <a:tabLst>
                <a:tab pos="354965" algn="l"/>
                <a:tab pos="355600" algn="l"/>
              </a:tabLst>
            </a:pPr>
            <a:r>
              <a:rPr lang="en-GB" sz="1800" dirty="0">
                <a:solidFill>
                  <a:schemeClr val="tx1"/>
                </a:solidFill>
              </a:rPr>
              <a:t>Describe effects of lesions</a:t>
            </a:r>
            <a:r>
              <a:rPr lang="en-GB" sz="1800" dirty="0">
                <a:solidFill>
                  <a:schemeClr val="tx1"/>
                </a:solidFill>
                <a:ea typeface="+mj-ea"/>
                <a:cs typeface="+mj-cs"/>
              </a:rPr>
              <a:t> in the internal capsule</a:t>
            </a:r>
          </a:p>
          <a:p>
            <a:pPr marL="355600" indent="-342900">
              <a:lnSpc>
                <a:spcPct val="100000"/>
              </a:lnSpc>
              <a:spcBef>
                <a:spcPts val="765"/>
              </a:spcBef>
              <a:buClr>
                <a:schemeClr val="tx2"/>
              </a:buClr>
              <a:buFont typeface="+mj-lt"/>
              <a:buAutoNum type="arabicPeriod"/>
              <a:tabLst>
                <a:tab pos="354965" algn="l"/>
                <a:tab pos="355600" algn="l"/>
              </a:tabLst>
            </a:pPr>
            <a:r>
              <a:rPr lang="en-GB" sz="1800" dirty="0">
                <a:solidFill>
                  <a:schemeClr val="tx1"/>
                </a:solidFill>
                <a:ea typeface="+mj-ea"/>
                <a:cs typeface="+mj-cs"/>
              </a:rPr>
              <a:t>Explain the manifestations of complete spinal cord transection and </a:t>
            </a:r>
            <a:r>
              <a:rPr lang="en-GB" sz="1800" dirty="0" err="1">
                <a:solidFill>
                  <a:schemeClr val="tx1"/>
                </a:solidFill>
                <a:ea typeface="+mj-ea"/>
                <a:cs typeface="+mj-cs"/>
              </a:rPr>
              <a:t>hemisection</a:t>
            </a:r>
            <a:endParaRPr lang="en-GB" sz="1800" dirty="0">
              <a:solidFill>
                <a:schemeClr val="tx1"/>
              </a:solidFill>
              <a:ea typeface="+mj-ea"/>
              <a:cs typeface="+mj-cs"/>
            </a:endParaRPr>
          </a:p>
          <a:p>
            <a:pPr marL="355600" indent="-342900">
              <a:lnSpc>
                <a:spcPct val="100000"/>
              </a:lnSpc>
              <a:spcBef>
                <a:spcPts val="765"/>
              </a:spcBef>
              <a:buClr>
                <a:schemeClr val="tx2"/>
              </a:buClr>
              <a:buFont typeface="+mj-lt"/>
              <a:buAutoNum type="arabicPeriod"/>
              <a:tabLst>
                <a:tab pos="354965" algn="l"/>
                <a:tab pos="355600" algn="l"/>
              </a:tabLst>
            </a:pPr>
            <a:r>
              <a:rPr lang="en-US" sz="1800" dirty="0">
                <a:solidFill>
                  <a:schemeClr val="tx1"/>
                </a:solidFill>
                <a:ea typeface="+mj-ea"/>
                <a:cs typeface="+mj-cs"/>
              </a:rPr>
              <a:t>Explain features of Brown </a:t>
            </a:r>
            <a:r>
              <a:rPr lang="en-US" sz="1800" dirty="0" err="1">
                <a:solidFill>
                  <a:schemeClr val="tx1"/>
                </a:solidFill>
                <a:ea typeface="+mj-ea"/>
                <a:cs typeface="+mj-cs"/>
              </a:rPr>
              <a:t>Sequard</a:t>
            </a:r>
            <a:r>
              <a:rPr lang="en-US" sz="1800" dirty="0">
                <a:solidFill>
                  <a:schemeClr val="tx1"/>
                </a:solidFill>
                <a:ea typeface="+mj-ea"/>
                <a:cs typeface="+mj-cs"/>
              </a:rPr>
              <a:t> Syndrome</a:t>
            </a:r>
          </a:p>
          <a:p>
            <a:pPr marL="355600" indent="-342900">
              <a:lnSpc>
                <a:spcPct val="100000"/>
              </a:lnSpc>
              <a:spcBef>
                <a:spcPts val="765"/>
              </a:spcBef>
              <a:buClr>
                <a:schemeClr val="tx2"/>
              </a:buClr>
              <a:buFont typeface="+mj-lt"/>
              <a:buAutoNum type="arabicPeriod"/>
              <a:tabLst>
                <a:tab pos="354965" algn="l"/>
                <a:tab pos="355600" algn="l"/>
              </a:tabLst>
            </a:pPr>
            <a:r>
              <a:rPr lang="en-US" sz="1800" dirty="0">
                <a:solidFill>
                  <a:schemeClr val="tx1"/>
                </a:solidFill>
                <a:ea typeface="+mj-ea"/>
                <a:cs typeface="+mj-cs"/>
              </a:rPr>
              <a:t>Correlate the site of lesion with pattern of loss of sensations</a:t>
            </a:r>
          </a:p>
          <a:p>
            <a:pPr marL="355600" indent="-342900">
              <a:lnSpc>
                <a:spcPct val="100000"/>
              </a:lnSpc>
              <a:spcBef>
                <a:spcPts val="765"/>
              </a:spcBef>
              <a:buClr>
                <a:schemeClr val="tx2"/>
              </a:buClr>
              <a:buFont typeface="+mj-lt"/>
              <a:buAutoNum type="arabicPeriod"/>
              <a:tabLst>
                <a:tab pos="354965" algn="l"/>
                <a:tab pos="355600" algn="l"/>
              </a:tabLst>
            </a:pPr>
            <a:r>
              <a:rPr lang="en-US" sz="1800" dirty="0">
                <a:solidFill>
                  <a:schemeClr val="tx1"/>
                </a:solidFill>
                <a:ea typeface="+mj-ea"/>
                <a:cs typeface="+mj-cs"/>
              </a:rPr>
              <a:t>Describe facial, bulbar and pseudobulbar palsy</a:t>
            </a:r>
          </a:p>
        </p:txBody>
      </p:sp>
      <p:sp>
        <p:nvSpPr>
          <p:cNvPr id="10" name="Rectangle 9"/>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1" name="Rectangle 10"/>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2" name="Rectangle 11"/>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2" name="Slide Number Placeholder 1"/>
          <p:cNvSpPr>
            <a:spLocks noGrp="1"/>
          </p:cNvSpPr>
          <p:nvPr>
            <p:ph type="sldNum" sz="quarter" idx="12"/>
          </p:nvPr>
        </p:nvSpPr>
        <p:spPr/>
        <p:txBody>
          <a:bodyPr/>
          <a:lstStyle/>
          <a:p>
            <a:fld id="{4929A69E-7D8F-4515-9605-0315ABD4F316}" type="slidenum">
              <a:rPr lang="en-US" smtClean="0"/>
              <a:pPr/>
              <a:t>2</a:t>
            </a:fld>
            <a:endParaRPr lang="en-US" dirty="0"/>
          </a:p>
        </p:txBody>
      </p:sp>
    </p:spTree>
    <p:extLst>
      <p:ext uri="{BB962C8B-B14F-4D97-AF65-F5344CB8AC3E}">
        <p14:creationId xmlns:p14="http://schemas.microsoft.com/office/powerpoint/2010/main" val="1805047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pPr/>
              <a:t>20</a:t>
            </a:fld>
            <a:endParaRPr lang="en-US" dirty="0"/>
          </a:p>
        </p:txBody>
      </p:sp>
      <p:sp>
        <p:nvSpPr>
          <p:cNvPr id="5" name="Rectangle 4"/>
          <p:cNvSpPr/>
          <p:nvPr/>
        </p:nvSpPr>
        <p:spPr>
          <a:xfrm>
            <a:off x="4114211" y="1268760"/>
            <a:ext cx="3960440" cy="360040"/>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a:solidFill>
                  <a:schemeClr val="bg1"/>
                </a:solidFill>
              </a:rPr>
              <a:t>Damage of posterior limb of internal capsule </a:t>
            </a:r>
          </a:p>
        </p:txBody>
      </p:sp>
      <p:cxnSp>
        <p:nvCxnSpPr>
          <p:cNvPr id="7" name="Straight Connector 6"/>
          <p:cNvCxnSpPr>
            <a:stCxn id="5" idx="2"/>
          </p:cNvCxnSpPr>
          <p:nvPr/>
        </p:nvCxnSpPr>
        <p:spPr>
          <a:xfrm>
            <a:off x="6094431" y="1628800"/>
            <a:ext cx="0" cy="216024"/>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6094431" y="1844824"/>
            <a:ext cx="396042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1845940" y="1844824"/>
            <a:ext cx="432046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a:off x="1845940" y="1844824"/>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10054852" y="1844824"/>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Rectangle 14"/>
          <p:cNvSpPr/>
          <p:nvPr/>
        </p:nvSpPr>
        <p:spPr>
          <a:xfrm>
            <a:off x="495790" y="2042058"/>
            <a:ext cx="2700300" cy="660140"/>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lvl="0" algn="ctr" rtl="1"/>
            <a:r>
              <a:rPr lang="en-GB" sz="1600" dirty="0">
                <a:solidFill>
                  <a:schemeClr val="accent2">
                    <a:lumMod val="75000"/>
                  </a:schemeClr>
                </a:solidFill>
              </a:rPr>
              <a:t>Motor loss</a:t>
            </a:r>
          </a:p>
          <a:p>
            <a:pPr algn="ctr" rtl="1"/>
            <a:r>
              <a:rPr lang="en-GB" sz="1400" dirty="0">
                <a:solidFill>
                  <a:schemeClr val="bg2">
                    <a:lumMod val="75000"/>
                  </a:schemeClr>
                </a:solidFill>
              </a:rPr>
              <a:t>(Hemiplegia)</a:t>
            </a:r>
            <a:endParaRPr lang="en-US" sz="1400" dirty="0">
              <a:solidFill>
                <a:schemeClr val="bg2">
                  <a:lumMod val="75000"/>
                </a:schemeClr>
              </a:solidFill>
            </a:endParaRPr>
          </a:p>
        </p:txBody>
      </p:sp>
      <p:sp>
        <p:nvSpPr>
          <p:cNvPr id="16" name="Rectangle 15"/>
          <p:cNvSpPr/>
          <p:nvPr/>
        </p:nvSpPr>
        <p:spPr>
          <a:xfrm>
            <a:off x="8704702" y="2042058"/>
            <a:ext cx="2700300" cy="660140"/>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lgn="ctr" rtl="1"/>
            <a:r>
              <a:rPr lang="en-GB" sz="1600" dirty="0">
                <a:solidFill>
                  <a:schemeClr val="accent2">
                    <a:lumMod val="75000"/>
                  </a:schemeClr>
                </a:solidFill>
              </a:rPr>
              <a:t>Sensory loss</a:t>
            </a:r>
          </a:p>
          <a:p>
            <a:pPr lvl="0"/>
            <a:r>
              <a:rPr lang="en-GB" sz="1400" dirty="0">
                <a:solidFill>
                  <a:schemeClr val="bg2">
                    <a:lumMod val="75000"/>
                  </a:schemeClr>
                </a:solidFill>
              </a:rPr>
              <a:t>(Loss of somatic sensation, Vision and Hearing) </a:t>
            </a:r>
          </a:p>
        </p:txBody>
      </p:sp>
      <p:cxnSp>
        <p:nvCxnSpPr>
          <p:cNvPr id="20" name="Straight Connector 19"/>
          <p:cNvCxnSpPr/>
          <p:nvPr/>
        </p:nvCxnSpPr>
        <p:spPr>
          <a:xfrm>
            <a:off x="10341243" y="2702198"/>
            <a:ext cx="0" cy="150738"/>
          </a:xfrm>
          <a:prstGeom prst="line">
            <a:avLst/>
          </a:prstGeom>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a:off x="1845940" y="2858035"/>
            <a:ext cx="848855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a:xfrm>
            <a:off x="1845940" y="2858035"/>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a:xfrm>
            <a:off x="10334494" y="2858035"/>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p:cNvCxnSpPr/>
          <p:nvPr/>
        </p:nvCxnSpPr>
        <p:spPr>
          <a:xfrm>
            <a:off x="6045079" y="2858035"/>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7" name="Rectangle 26"/>
          <p:cNvSpPr/>
          <p:nvPr/>
        </p:nvSpPr>
        <p:spPr>
          <a:xfrm>
            <a:off x="117748" y="3036930"/>
            <a:ext cx="3717432" cy="25744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a:solidFill>
                  <a:schemeClr val="bg2">
                    <a:lumMod val="75000"/>
                  </a:schemeClr>
                </a:solidFill>
                <a:cs typeface="Arial"/>
              </a:rPr>
              <a:t>Bilateral diminution </a:t>
            </a:r>
            <a:endParaRPr lang="en-US" sz="1400" dirty="0">
              <a:solidFill>
                <a:schemeClr val="bg2">
                  <a:lumMod val="75000"/>
                </a:schemeClr>
              </a:solidFill>
            </a:endParaRPr>
          </a:p>
        </p:txBody>
      </p:sp>
      <p:sp>
        <p:nvSpPr>
          <p:cNvPr id="28" name="Rectangle 27"/>
          <p:cNvSpPr/>
          <p:nvPr/>
        </p:nvSpPr>
        <p:spPr>
          <a:xfrm>
            <a:off x="4224059" y="3036929"/>
            <a:ext cx="3717432" cy="25744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dirty="0">
                <a:solidFill>
                  <a:schemeClr val="bg2">
                    <a:lumMod val="75000"/>
                  </a:schemeClr>
                </a:solidFill>
                <a:cs typeface="Arial"/>
              </a:rPr>
              <a:t>Contralateral homonymous hemianopia </a:t>
            </a:r>
            <a:endParaRPr lang="en-US" sz="1400" dirty="0">
              <a:solidFill>
                <a:schemeClr val="bg2">
                  <a:lumMod val="75000"/>
                </a:schemeClr>
              </a:solidFill>
            </a:endParaRPr>
          </a:p>
        </p:txBody>
      </p:sp>
      <p:sp>
        <p:nvSpPr>
          <p:cNvPr id="30" name="Rectangle 29"/>
          <p:cNvSpPr/>
          <p:nvPr/>
        </p:nvSpPr>
        <p:spPr>
          <a:xfrm>
            <a:off x="8330370" y="3036930"/>
            <a:ext cx="3717432" cy="25234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dirty="0">
                <a:solidFill>
                  <a:schemeClr val="bg2">
                    <a:lumMod val="75000"/>
                  </a:schemeClr>
                </a:solidFill>
                <a:cs typeface="Arial"/>
              </a:rPr>
              <a:t>Contralateral </a:t>
            </a:r>
            <a:r>
              <a:rPr lang="en-GB" sz="1600" dirty="0" err="1">
                <a:solidFill>
                  <a:schemeClr val="bg2">
                    <a:lumMod val="75000"/>
                  </a:schemeClr>
                </a:solidFill>
                <a:cs typeface="Arial"/>
              </a:rPr>
              <a:t>hemianaesthesia</a:t>
            </a:r>
            <a:r>
              <a:rPr lang="en-GB" sz="1600" dirty="0">
                <a:solidFill>
                  <a:schemeClr val="bg2">
                    <a:lumMod val="75000"/>
                  </a:schemeClr>
                </a:solidFill>
                <a:cs typeface="Arial"/>
              </a:rPr>
              <a:t> </a:t>
            </a:r>
            <a:endParaRPr lang="en-US" sz="1600" dirty="0">
              <a:solidFill>
                <a:schemeClr val="bg2">
                  <a:lumMod val="75000"/>
                </a:schemeClr>
              </a:solidFill>
            </a:endParaRPr>
          </a:p>
        </p:txBody>
      </p:sp>
      <p:sp>
        <p:nvSpPr>
          <p:cNvPr id="31" name="Rectangle 30"/>
          <p:cNvSpPr/>
          <p:nvPr/>
        </p:nvSpPr>
        <p:spPr>
          <a:xfrm>
            <a:off x="117748" y="3366087"/>
            <a:ext cx="3717431" cy="6741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a:solidFill>
                  <a:schemeClr val="tx1"/>
                </a:solidFill>
              </a:rPr>
              <a:t>Bilateral diminution of </a:t>
            </a:r>
            <a:r>
              <a:rPr lang="en-US" sz="1400" u="sng" dirty="0">
                <a:solidFill>
                  <a:schemeClr val="tx1"/>
                </a:solidFill>
              </a:rPr>
              <a:t>hearing</a:t>
            </a:r>
            <a:r>
              <a:rPr lang="en-US" sz="1400" dirty="0">
                <a:solidFill>
                  <a:schemeClr val="tx1"/>
                </a:solidFill>
              </a:rPr>
              <a:t> acuity.</a:t>
            </a:r>
          </a:p>
          <a:p>
            <a:r>
              <a:rPr lang="en-US" sz="1400" dirty="0">
                <a:solidFill>
                  <a:schemeClr val="tx1"/>
                </a:solidFill>
              </a:rPr>
              <a:t>No complete loss of hearing as both  ears are bilaterally represented in both cortices.</a:t>
            </a:r>
          </a:p>
        </p:txBody>
      </p:sp>
      <p:sp>
        <p:nvSpPr>
          <p:cNvPr id="32" name="Rectangle 31"/>
          <p:cNvSpPr/>
          <p:nvPr/>
        </p:nvSpPr>
        <p:spPr>
          <a:xfrm>
            <a:off x="4224059" y="3361687"/>
            <a:ext cx="3717432" cy="6785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a:solidFill>
                  <a:schemeClr val="tx1"/>
                </a:solidFill>
              </a:rPr>
              <a:t>Loss of vision in the two opposite halves of the field of </a:t>
            </a:r>
            <a:r>
              <a:rPr lang="en-US" sz="1400" u="sng" dirty="0">
                <a:solidFill>
                  <a:schemeClr val="tx1"/>
                </a:solidFill>
              </a:rPr>
              <a:t>vision</a:t>
            </a:r>
            <a:r>
              <a:rPr lang="en-US" sz="1400" dirty="0">
                <a:solidFill>
                  <a:schemeClr val="tx1"/>
                </a:solidFill>
              </a:rPr>
              <a:t>.</a:t>
            </a:r>
          </a:p>
        </p:txBody>
      </p:sp>
      <p:sp>
        <p:nvSpPr>
          <p:cNvPr id="34" name="Rectangle 33"/>
          <p:cNvSpPr/>
          <p:nvPr/>
        </p:nvSpPr>
        <p:spPr>
          <a:xfrm>
            <a:off x="8330370" y="3355774"/>
            <a:ext cx="3717432" cy="6785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1400" dirty="0">
                <a:solidFill>
                  <a:schemeClr val="tx1"/>
                </a:solidFill>
              </a:rPr>
              <a:t>Loss of all sensations on the opposite side of the </a:t>
            </a:r>
            <a:r>
              <a:rPr lang="en-US" sz="1400" u="sng" dirty="0">
                <a:solidFill>
                  <a:schemeClr val="tx1"/>
                </a:solidFill>
              </a:rPr>
              <a:t>body</a:t>
            </a:r>
            <a:r>
              <a:rPr lang="en-US" sz="1400" dirty="0">
                <a:solidFill>
                  <a:schemeClr val="tx1"/>
                </a:solidFill>
              </a:rPr>
              <a:t>.</a:t>
            </a:r>
          </a:p>
        </p:txBody>
      </p:sp>
      <p:sp>
        <p:nvSpPr>
          <p:cNvPr id="41" name="TextBox 40"/>
          <p:cNvSpPr txBox="1"/>
          <p:nvPr/>
        </p:nvSpPr>
        <p:spPr>
          <a:xfrm>
            <a:off x="9455497"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29" name="object 9"/>
          <p:cNvSpPr/>
          <p:nvPr/>
        </p:nvSpPr>
        <p:spPr>
          <a:xfrm>
            <a:off x="9347066" y="4059198"/>
            <a:ext cx="1684040" cy="1662645"/>
          </a:xfrm>
          <a:prstGeom prst="rect">
            <a:avLst/>
          </a:prstGeom>
          <a:blipFill>
            <a:blip r:embed="rId2" cstate="print"/>
            <a:stretch>
              <a:fillRect/>
            </a:stretch>
          </a:blipFill>
        </p:spPr>
        <p:txBody>
          <a:bodyPr wrap="square" lIns="0" tIns="0" rIns="0" bIns="0" rtlCol="0"/>
          <a:lstStyle/>
          <a:p>
            <a:endParaRPr/>
          </a:p>
        </p:txBody>
      </p:sp>
      <p:sp>
        <p:nvSpPr>
          <p:cNvPr id="33" name="object 9"/>
          <p:cNvSpPr/>
          <p:nvPr/>
        </p:nvSpPr>
        <p:spPr>
          <a:xfrm>
            <a:off x="117748" y="4062184"/>
            <a:ext cx="7823743" cy="1625324"/>
          </a:xfrm>
          <a:prstGeom prst="rect">
            <a:avLst/>
          </a:prstGeom>
          <a:blipFill>
            <a:blip r:embed="rId3" cstate="print"/>
            <a:stretch>
              <a:fillRect/>
            </a:stretch>
          </a:blipFill>
        </p:spPr>
        <p:txBody>
          <a:bodyPr wrap="square" lIns="0" tIns="0" rIns="0" bIns="0" rtlCol="0"/>
          <a:lstStyle/>
          <a:p>
            <a:endParaRPr/>
          </a:p>
        </p:txBody>
      </p:sp>
      <p:sp>
        <p:nvSpPr>
          <p:cNvPr id="4" name="Rectangle 3"/>
          <p:cNvSpPr/>
          <p:nvPr/>
        </p:nvSpPr>
        <p:spPr>
          <a:xfrm>
            <a:off x="609460" y="5778607"/>
            <a:ext cx="10969943" cy="523220"/>
          </a:xfrm>
          <a:prstGeom prst="rect">
            <a:avLst/>
          </a:prstGeom>
        </p:spPr>
        <p:txBody>
          <a:bodyPr wrap="square">
            <a:spAutoFit/>
          </a:bodyPr>
          <a:lstStyle/>
          <a:p>
            <a:r>
              <a:rPr lang="en-GB" sz="1400" spc="-5" dirty="0">
                <a:solidFill>
                  <a:srgbClr val="00B050"/>
                </a:solidFill>
                <a:cs typeface="Constantia"/>
              </a:rPr>
              <a:t>Important: Complex and </a:t>
            </a:r>
            <a:r>
              <a:rPr lang="en-GB" sz="1400" spc="-15" dirty="0">
                <a:solidFill>
                  <a:srgbClr val="00B050"/>
                </a:solidFill>
                <a:cs typeface="Constantia"/>
              </a:rPr>
              <a:t>overlapping </a:t>
            </a:r>
            <a:r>
              <a:rPr lang="en-GB" sz="1400" dirty="0">
                <a:solidFill>
                  <a:srgbClr val="00B050"/>
                </a:solidFill>
                <a:cs typeface="Constantia"/>
              </a:rPr>
              <a:t>function </a:t>
            </a:r>
            <a:r>
              <a:rPr lang="en-GB" sz="1400" spc="-5" dirty="0">
                <a:solidFill>
                  <a:srgbClr val="00B050"/>
                </a:solidFill>
                <a:cs typeface="Constantia"/>
              </a:rPr>
              <a:t>exist </a:t>
            </a:r>
            <a:r>
              <a:rPr lang="en-GB" sz="1400" spc="-15" dirty="0">
                <a:solidFill>
                  <a:srgbClr val="00B050"/>
                </a:solidFill>
                <a:cs typeface="Constantia"/>
              </a:rPr>
              <a:t>between  </a:t>
            </a:r>
            <a:r>
              <a:rPr lang="en-GB" sz="1400" spc="-10" dirty="0">
                <a:solidFill>
                  <a:srgbClr val="00B050"/>
                </a:solidFill>
                <a:cs typeface="Constantia"/>
              </a:rPr>
              <a:t>Pyramidal </a:t>
            </a:r>
            <a:r>
              <a:rPr lang="en-GB" sz="1400" spc="-5" dirty="0">
                <a:solidFill>
                  <a:srgbClr val="00B050"/>
                </a:solidFill>
                <a:cs typeface="Constantia"/>
              </a:rPr>
              <a:t>and </a:t>
            </a:r>
            <a:r>
              <a:rPr lang="en-GB" sz="1400" spc="-10" dirty="0">
                <a:solidFill>
                  <a:srgbClr val="00B050"/>
                </a:solidFill>
                <a:cs typeface="Constantia"/>
              </a:rPr>
              <a:t>extra pyramidal systems for </a:t>
            </a:r>
            <a:r>
              <a:rPr lang="en-GB" sz="1400" spc="-5" dirty="0">
                <a:solidFill>
                  <a:srgbClr val="00B050"/>
                </a:solidFill>
                <a:cs typeface="Constantia"/>
              </a:rPr>
              <a:t>example  </a:t>
            </a:r>
            <a:r>
              <a:rPr lang="en-GB" sz="1400" spc="-10" dirty="0">
                <a:solidFill>
                  <a:srgbClr val="00B050"/>
                </a:solidFill>
                <a:cs typeface="Constantia"/>
              </a:rPr>
              <a:t>while </a:t>
            </a:r>
            <a:r>
              <a:rPr lang="en-GB" sz="1400" spc="-5" dirty="0">
                <a:solidFill>
                  <a:srgbClr val="00B050"/>
                </a:solidFill>
                <a:cs typeface="Constantia"/>
              </a:rPr>
              <a:t>doing </a:t>
            </a:r>
            <a:r>
              <a:rPr lang="en-GB" sz="1400" spc="10" dirty="0">
                <a:solidFill>
                  <a:srgbClr val="00B050"/>
                </a:solidFill>
                <a:cs typeface="Constantia"/>
              </a:rPr>
              <a:t>fine </a:t>
            </a:r>
            <a:r>
              <a:rPr lang="en-GB" sz="1400" spc="-25" dirty="0">
                <a:solidFill>
                  <a:srgbClr val="00B050"/>
                </a:solidFill>
                <a:cs typeface="Constantia"/>
              </a:rPr>
              <a:t>work </a:t>
            </a:r>
            <a:r>
              <a:rPr lang="en-GB" sz="1400" spc="-15" dirty="0">
                <a:solidFill>
                  <a:srgbClr val="00B050"/>
                </a:solidFill>
                <a:cs typeface="Constantia"/>
              </a:rPr>
              <a:t>like </a:t>
            </a:r>
            <a:r>
              <a:rPr lang="en-GB" sz="1400" dirty="0">
                <a:solidFill>
                  <a:srgbClr val="00B050"/>
                </a:solidFill>
                <a:cs typeface="Constantia"/>
              </a:rPr>
              <a:t>needle </a:t>
            </a:r>
            <a:r>
              <a:rPr lang="en-GB" sz="1400" spc="-25" dirty="0">
                <a:solidFill>
                  <a:srgbClr val="00B050"/>
                </a:solidFill>
                <a:cs typeface="Constantia"/>
              </a:rPr>
              <a:t>work </a:t>
            </a:r>
            <a:r>
              <a:rPr lang="en-GB" sz="1400" spc="-10" dirty="0">
                <a:solidFill>
                  <a:srgbClr val="00B050"/>
                </a:solidFill>
                <a:cs typeface="Constantia"/>
              </a:rPr>
              <a:t>(Pyramidal  system)</a:t>
            </a:r>
            <a:r>
              <a:rPr lang="en-GB" sz="1400" spc="-105" dirty="0">
                <a:solidFill>
                  <a:srgbClr val="00B050"/>
                </a:solidFill>
                <a:cs typeface="Constantia"/>
              </a:rPr>
              <a:t> </a:t>
            </a:r>
            <a:r>
              <a:rPr lang="en-GB" sz="1400" dirty="0">
                <a:solidFill>
                  <a:srgbClr val="00B050"/>
                </a:solidFill>
                <a:cs typeface="Constantia"/>
              </a:rPr>
              <a:t>one</a:t>
            </a:r>
            <a:r>
              <a:rPr lang="en-GB" sz="1400" spc="-65" dirty="0">
                <a:solidFill>
                  <a:srgbClr val="00B050"/>
                </a:solidFill>
                <a:cs typeface="Constantia"/>
              </a:rPr>
              <a:t> </a:t>
            </a:r>
            <a:r>
              <a:rPr lang="en-GB" sz="1400" spc="-5" dirty="0">
                <a:solidFill>
                  <a:srgbClr val="00B050"/>
                </a:solidFill>
                <a:cs typeface="Constantia"/>
              </a:rPr>
              <a:t>has</a:t>
            </a:r>
            <a:r>
              <a:rPr lang="en-GB" sz="1400" spc="-60" dirty="0">
                <a:solidFill>
                  <a:srgbClr val="00B050"/>
                </a:solidFill>
                <a:cs typeface="Constantia"/>
              </a:rPr>
              <a:t> </a:t>
            </a:r>
            <a:r>
              <a:rPr lang="en-GB" sz="1400" spc="-20" dirty="0">
                <a:solidFill>
                  <a:srgbClr val="00B050"/>
                </a:solidFill>
                <a:cs typeface="Constantia"/>
              </a:rPr>
              <a:t>to</a:t>
            </a:r>
            <a:r>
              <a:rPr lang="en-GB" sz="1400" spc="-114" dirty="0">
                <a:solidFill>
                  <a:srgbClr val="00B050"/>
                </a:solidFill>
                <a:cs typeface="Constantia"/>
              </a:rPr>
              <a:t> </a:t>
            </a:r>
            <a:r>
              <a:rPr lang="en-GB" sz="1400" spc="-10" dirty="0">
                <a:solidFill>
                  <a:srgbClr val="00B050"/>
                </a:solidFill>
                <a:cs typeface="Constantia"/>
              </a:rPr>
              <a:t>subconsciously</a:t>
            </a:r>
            <a:r>
              <a:rPr lang="en-GB" sz="1400" spc="-180" dirty="0">
                <a:solidFill>
                  <a:srgbClr val="00B050"/>
                </a:solidFill>
                <a:cs typeface="Constantia"/>
              </a:rPr>
              <a:t> </a:t>
            </a:r>
            <a:r>
              <a:rPr lang="en-GB" sz="1400" spc="-5" dirty="0">
                <a:solidFill>
                  <a:srgbClr val="00B050"/>
                </a:solidFill>
                <a:cs typeface="Constantia"/>
              </a:rPr>
              <a:t>assume</a:t>
            </a:r>
            <a:r>
              <a:rPr lang="en-GB" sz="1400" spc="-155" dirty="0">
                <a:solidFill>
                  <a:srgbClr val="00B050"/>
                </a:solidFill>
                <a:cs typeface="Constantia"/>
              </a:rPr>
              <a:t> </a:t>
            </a:r>
            <a:r>
              <a:rPr lang="en-GB" sz="1400" dirty="0">
                <a:solidFill>
                  <a:srgbClr val="00B050"/>
                </a:solidFill>
                <a:cs typeface="Constantia"/>
              </a:rPr>
              <a:t>a</a:t>
            </a:r>
            <a:r>
              <a:rPr lang="en-GB" sz="1400" spc="-100" dirty="0">
                <a:solidFill>
                  <a:srgbClr val="00B050"/>
                </a:solidFill>
                <a:cs typeface="Constantia"/>
              </a:rPr>
              <a:t> </a:t>
            </a:r>
            <a:r>
              <a:rPr lang="en-GB" sz="1400" spc="-5" dirty="0">
                <a:solidFill>
                  <a:srgbClr val="00B050"/>
                </a:solidFill>
                <a:cs typeface="Constantia"/>
              </a:rPr>
              <a:t>particular  </a:t>
            </a:r>
            <a:r>
              <a:rPr lang="en-GB" sz="1400" spc="-10" dirty="0">
                <a:solidFill>
                  <a:srgbClr val="00B050"/>
                </a:solidFill>
                <a:cs typeface="Constantia"/>
              </a:rPr>
              <a:t>posture</a:t>
            </a:r>
            <a:r>
              <a:rPr lang="en-GB" sz="1400" spc="-160" dirty="0">
                <a:solidFill>
                  <a:srgbClr val="00B050"/>
                </a:solidFill>
                <a:cs typeface="Constantia"/>
              </a:rPr>
              <a:t> </a:t>
            </a:r>
            <a:r>
              <a:rPr lang="en-GB" sz="1400" spc="-5" dirty="0">
                <a:solidFill>
                  <a:srgbClr val="00B050"/>
                </a:solidFill>
                <a:cs typeface="Constantia"/>
              </a:rPr>
              <a:t>of</a:t>
            </a:r>
            <a:r>
              <a:rPr lang="en-GB" sz="1400" dirty="0">
                <a:solidFill>
                  <a:srgbClr val="00B050"/>
                </a:solidFill>
                <a:cs typeface="Constantia"/>
              </a:rPr>
              <a:t> </a:t>
            </a:r>
            <a:r>
              <a:rPr lang="en-GB" sz="1400" spc="-5" dirty="0">
                <a:solidFill>
                  <a:srgbClr val="00B050"/>
                </a:solidFill>
                <a:cs typeface="Constantia"/>
              </a:rPr>
              <a:t>arms(</a:t>
            </a:r>
            <a:r>
              <a:rPr lang="en-GB" sz="1400" spc="-65" dirty="0">
                <a:solidFill>
                  <a:srgbClr val="00B050"/>
                </a:solidFill>
                <a:cs typeface="Constantia"/>
              </a:rPr>
              <a:t> </a:t>
            </a:r>
            <a:r>
              <a:rPr lang="en-GB" sz="1400" spc="-15" dirty="0">
                <a:solidFill>
                  <a:srgbClr val="00B050"/>
                </a:solidFill>
                <a:cs typeface="Constantia"/>
              </a:rPr>
              <a:t>extra</a:t>
            </a:r>
            <a:r>
              <a:rPr lang="en-GB" sz="1400" spc="-100" dirty="0">
                <a:solidFill>
                  <a:srgbClr val="00B050"/>
                </a:solidFill>
                <a:cs typeface="Constantia"/>
              </a:rPr>
              <a:t> </a:t>
            </a:r>
            <a:r>
              <a:rPr lang="en-GB" sz="1400" spc="-10" dirty="0">
                <a:solidFill>
                  <a:srgbClr val="00B050"/>
                </a:solidFill>
                <a:cs typeface="Constantia"/>
              </a:rPr>
              <a:t>pyramidal</a:t>
            </a:r>
            <a:r>
              <a:rPr lang="en-GB" sz="1400" spc="-80" dirty="0">
                <a:solidFill>
                  <a:srgbClr val="00B050"/>
                </a:solidFill>
                <a:cs typeface="Constantia"/>
              </a:rPr>
              <a:t> </a:t>
            </a:r>
            <a:r>
              <a:rPr lang="en-GB" sz="1400" spc="-10" dirty="0">
                <a:solidFill>
                  <a:srgbClr val="00B050"/>
                </a:solidFill>
                <a:cs typeface="Constantia"/>
              </a:rPr>
              <a:t>system)</a:t>
            </a:r>
            <a:r>
              <a:rPr lang="en-GB" sz="1400" spc="-70" dirty="0">
                <a:solidFill>
                  <a:srgbClr val="00B050"/>
                </a:solidFill>
                <a:cs typeface="Constantia"/>
              </a:rPr>
              <a:t> </a:t>
            </a:r>
            <a:r>
              <a:rPr lang="en-GB" sz="1400" spc="-10" dirty="0">
                <a:solidFill>
                  <a:srgbClr val="00B050"/>
                </a:solidFill>
                <a:cs typeface="Constantia"/>
              </a:rPr>
              <a:t>that</a:t>
            </a:r>
            <a:r>
              <a:rPr lang="en-GB" sz="1400" spc="-110" dirty="0">
                <a:solidFill>
                  <a:srgbClr val="00B050"/>
                </a:solidFill>
                <a:cs typeface="Constantia"/>
              </a:rPr>
              <a:t> </a:t>
            </a:r>
            <a:r>
              <a:rPr lang="en-GB" sz="1400" spc="-5" dirty="0">
                <a:solidFill>
                  <a:srgbClr val="00B050"/>
                </a:solidFill>
                <a:cs typeface="Constantia"/>
              </a:rPr>
              <a:t>enables  </a:t>
            </a:r>
            <a:r>
              <a:rPr lang="en-GB" sz="1400" spc="-20" dirty="0">
                <a:solidFill>
                  <a:srgbClr val="00B050"/>
                </a:solidFill>
                <a:cs typeface="Constantia"/>
              </a:rPr>
              <a:t>to</a:t>
            </a:r>
            <a:r>
              <a:rPr lang="en-GB" sz="1400" spc="-170" dirty="0">
                <a:solidFill>
                  <a:srgbClr val="00B050"/>
                </a:solidFill>
                <a:cs typeface="Constantia"/>
              </a:rPr>
              <a:t> </a:t>
            </a:r>
            <a:r>
              <a:rPr lang="en-GB" sz="1400" spc="-5" dirty="0">
                <a:solidFill>
                  <a:srgbClr val="00B050"/>
                </a:solidFill>
                <a:cs typeface="Constantia"/>
              </a:rPr>
              <a:t>do</a:t>
            </a:r>
            <a:r>
              <a:rPr lang="en-GB" sz="1400" spc="-185" dirty="0">
                <a:solidFill>
                  <a:srgbClr val="00B050"/>
                </a:solidFill>
                <a:cs typeface="Constantia"/>
              </a:rPr>
              <a:t> </a:t>
            </a:r>
            <a:r>
              <a:rPr lang="en-GB" sz="1400" spc="-15" dirty="0">
                <a:solidFill>
                  <a:srgbClr val="00B050"/>
                </a:solidFill>
                <a:cs typeface="Constantia"/>
              </a:rPr>
              <a:t>your</a:t>
            </a:r>
            <a:r>
              <a:rPr lang="en-GB" sz="1400" spc="-210" dirty="0">
                <a:solidFill>
                  <a:srgbClr val="00B050"/>
                </a:solidFill>
                <a:cs typeface="Constantia"/>
              </a:rPr>
              <a:t> </a:t>
            </a:r>
            <a:r>
              <a:rPr lang="en-GB" sz="1400" spc="-25" dirty="0">
                <a:solidFill>
                  <a:srgbClr val="00B050"/>
                </a:solidFill>
                <a:cs typeface="Constantia"/>
              </a:rPr>
              <a:t>work</a:t>
            </a:r>
            <a:endParaRPr lang="en-GB" sz="1400" dirty="0">
              <a:solidFill>
                <a:srgbClr val="00B050"/>
              </a:solidFill>
              <a:cs typeface="Constantia"/>
            </a:endParaRPr>
          </a:p>
        </p:txBody>
      </p:sp>
    </p:spTree>
    <p:extLst>
      <p:ext uri="{BB962C8B-B14F-4D97-AF65-F5344CB8AC3E}">
        <p14:creationId xmlns:p14="http://schemas.microsoft.com/office/powerpoint/2010/main" val="2610689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Spasticity </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pPr/>
              <a:t>21</a:t>
            </a:fld>
            <a:endParaRPr lang="en-US" dirty="0"/>
          </a:p>
        </p:txBody>
      </p:sp>
      <p:sp>
        <p:nvSpPr>
          <p:cNvPr id="15" name="object 19"/>
          <p:cNvSpPr/>
          <p:nvPr/>
        </p:nvSpPr>
        <p:spPr>
          <a:xfrm>
            <a:off x="2246331" y="2420888"/>
            <a:ext cx="7696200" cy="3809997"/>
          </a:xfrm>
          <a:prstGeom prst="rect">
            <a:avLst/>
          </a:prstGeom>
          <a:blipFill>
            <a:blip r:embed="rId2" cstate="print"/>
            <a:stretch>
              <a:fillRect/>
            </a:stretch>
          </a:blipFill>
        </p:spPr>
        <p:txBody>
          <a:bodyPr wrap="square" lIns="0" tIns="0" rIns="0" bIns="0" rtlCol="0"/>
          <a:lstStyle/>
          <a:p>
            <a:endParaRPr/>
          </a:p>
        </p:txBody>
      </p:sp>
      <p:sp>
        <p:nvSpPr>
          <p:cNvPr id="17" name="object 26"/>
          <p:cNvSpPr txBox="1">
            <a:spLocks/>
          </p:cNvSpPr>
          <p:nvPr/>
        </p:nvSpPr>
        <p:spPr>
          <a:xfrm>
            <a:off x="2998068" y="1556792"/>
            <a:ext cx="2764155" cy="290464"/>
          </a:xfrm>
          <a:prstGeom prst="rect">
            <a:avLst/>
          </a:prstGeom>
        </p:spPr>
        <p:style>
          <a:lnRef idx="2">
            <a:schemeClr val="accent2"/>
          </a:lnRef>
          <a:fillRef idx="1">
            <a:schemeClr val="lt1"/>
          </a:fillRef>
          <a:effectRef idx="0">
            <a:schemeClr val="accent2"/>
          </a:effectRef>
          <a:fontRef idx="minor">
            <a:schemeClr val="dk1"/>
          </a:fontRef>
        </p:style>
        <p:txBody>
          <a:bodyPr vert="horz" wrap="square" lIns="0" tIns="13335" rIns="0" bIns="0" rtlCol="0" anchor="b" anchorCtr="0">
            <a:sp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marL="588645" marR="5080" indent="-576580" defTabSz="914400">
              <a:spcBef>
                <a:spcPts val="105"/>
              </a:spcBef>
              <a:tabLst>
                <a:tab pos="2205355" algn="l"/>
              </a:tabLst>
            </a:pPr>
            <a:r>
              <a:rPr lang="en-US" sz="1800" dirty="0" err="1" smtClean="0">
                <a:solidFill>
                  <a:srgbClr val="000000"/>
                </a:solidFill>
                <a:latin typeface="+mn-lt"/>
              </a:rPr>
              <a:t>Facilitatory</a:t>
            </a:r>
            <a:r>
              <a:rPr lang="en-US" sz="1800" dirty="0">
                <a:solidFill>
                  <a:srgbClr val="000000"/>
                </a:solidFill>
                <a:latin typeface="+mn-lt"/>
              </a:rPr>
              <a:t> </a:t>
            </a:r>
            <a:r>
              <a:rPr lang="en-US" sz="1800" dirty="0" smtClean="0">
                <a:solidFill>
                  <a:srgbClr val="000000"/>
                </a:solidFill>
                <a:latin typeface="+mn-lt"/>
              </a:rPr>
              <a:t>RF and VST</a:t>
            </a:r>
            <a:endParaRPr lang="en-US" sz="1800" dirty="0">
              <a:latin typeface="+mn-lt"/>
            </a:endParaRPr>
          </a:p>
        </p:txBody>
      </p:sp>
      <p:sp>
        <p:nvSpPr>
          <p:cNvPr id="18" name="Rectangle 17"/>
          <p:cNvSpPr/>
          <p:nvPr/>
        </p:nvSpPr>
        <p:spPr>
          <a:xfrm>
            <a:off x="7030516" y="1556792"/>
            <a:ext cx="1423916" cy="290464"/>
          </a:xfrm>
          <a:prstGeom prst="rect">
            <a:avLst/>
          </a:prstGeom>
        </p:spPr>
        <p:style>
          <a:lnRef idx="2">
            <a:schemeClr val="accent2"/>
          </a:lnRef>
          <a:fillRef idx="1">
            <a:schemeClr val="lt1"/>
          </a:fillRef>
          <a:effectRef idx="0">
            <a:schemeClr val="accent2"/>
          </a:effectRef>
          <a:fontRef idx="minor">
            <a:schemeClr val="dk1"/>
          </a:fontRef>
        </p:style>
        <p:txBody>
          <a:bodyPr vert="horz" wrap="square" lIns="0" tIns="13335" rIns="0" bIns="0" rtlCol="0" anchor="b" anchorCtr="0">
            <a:spAutoFit/>
          </a:bodyPr>
          <a:lstStyle/>
          <a:p>
            <a:pPr marL="588645" marR="5080" indent="-576580" defTabSz="914400">
              <a:spcBef>
                <a:spcPts val="105"/>
              </a:spcBef>
              <a:tabLst>
                <a:tab pos="2205355" algn="l"/>
              </a:tabLst>
            </a:pPr>
            <a:r>
              <a:rPr lang="en-US" sz="1800" dirty="0">
                <a:solidFill>
                  <a:srgbClr val="000000"/>
                </a:solidFill>
                <a:ea typeface="+mj-ea"/>
                <a:cs typeface="+mj-cs"/>
              </a:rPr>
              <a:t>Inhibitory RF</a:t>
            </a:r>
          </a:p>
        </p:txBody>
      </p:sp>
      <p:sp>
        <p:nvSpPr>
          <p:cNvPr id="20" name="Down Arrow 19"/>
          <p:cNvSpPr/>
          <p:nvPr/>
        </p:nvSpPr>
        <p:spPr>
          <a:xfrm>
            <a:off x="4294213" y="1847256"/>
            <a:ext cx="432048" cy="30219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rot="2648036">
            <a:off x="6226557" y="1370276"/>
            <a:ext cx="423926" cy="407502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bject 23"/>
          <p:cNvSpPr/>
          <p:nvPr/>
        </p:nvSpPr>
        <p:spPr>
          <a:xfrm rot="2551977">
            <a:off x="6774143" y="1988840"/>
            <a:ext cx="1081238" cy="1008112"/>
          </a:xfrm>
          <a:custGeom>
            <a:avLst/>
            <a:gdLst/>
            <a:ahLst/>
            <a:cxnLst/>
            <a:rect l="l" t="t" r="r" b="b"/>
            <a:pathLst>
              <a:path w="1649729" h="1539239">
                <a:moveTo>
                  <a:pt x="343026" y="0"/>
                </a:moveTo>
                <a:lnTo>
                  <a:pt x="0" y="390398"/>
                </a:lnTo>
                <a:lnTo>
                  <a:pt x="431164" y="769365"/>
                </a:lnTo>
                <a:lnTo>
                  <a:pt x="0" y="1148333"/>
                </a:lnTo>
                <a:lnTo>
                  <a:pt x="343026" y="1538732"/>
                </a:lnTo>
                <a:lnTo>
                  <a:pt x="824864" y="1115314"/>
                </a:lnTo>
                <a:lnTo>
                  <a:pt x="1612162" y="1115314"/>
                </a:lnTo>
                <a:lnTo>
                  <a:pt x="1218564" y="769365"/>
                </a:lnTo>
                <a:lnTo>
                  <a:pt x="1612162" y="423417"/>
                </a:lnTo>
                <a:lnTo>
                  <a:pt x="824864" y="423417"/>
                </a:lnTo>
                <a:lnTo>
                  <a:pt x="343026" y="0"/>
                </a:lnTo>
                <a:close/>
              </a:path>
              <a:path w="1649729" h="1539239">
                <a:moveTo>
                  <a:pt x="1612162" y="1115314"/>
                </a:moveTo>
                <a:lnTo>
                  <a:pt x="824864" y="1115314"/>
                </a:lnTo>
                <a:lnTo>
                  <a:pt x="1306702" y="1538732"/>
                </a:lnTo>
                <a:lnTo>
                  <a:pt x="1649729" y="1148333"/>
                </a:lnTo>
                <a:lnTo>
                  <a:pt x="1612162" y="1115314"/>
                </a:lnTo>
                <a:close/>
              </a:path>
              <a:path w="1649729" h="1539239">
                <a:moveTo>
                  <a:pt x="1306702" y="0"/>
                </a:moveTo>
                <a:lnTo>
                  <a:pt x="824864" y="423417"/>
                </a:lnTo>
                <a:lnTo>
                  <a:pt x="1612162" y="423417"/>
                </a:lnTo>
                <a:lnTo>
                  <a:pt x="1649729" y="390398"/>
                </a:lnTo>
                <a:lnTo>
                  <a:pt x="1306702" y="0"/>
                </a:lnTo>
                <a:close/>
              </a:path>
            </a:pathLst>
          </a:custGeom>
          <a:solidFill>
            <a:srgbClr val="0000FF">
              <a:alpha val="49018"/>
            </a:srgbClr>
          </a:solidFill>
        </p:spPr>
        <p:txBody>
          <a:bodyPr wrap="square" lIns="0" tIns="0" rIns="0" bIns="0" rtlCol="0"/>
          <a:lstStyle/>
          <a:p>
            <a:endParaRPr/>
          </a:p>
        </p:txBody>
      </p:sp>
      <p:sp>
        <p:nvSpPr>
          <p:cNvPr id="23" name="TextBox 22"/>
          <p:cNvSpPr txBox="1"/>
          <p:nvPr/>
        </p:nvSpPr>
        <p:spPr>
          <a:xfrm>
            <a:off x="9455497"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3237037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E862F-03A1-4929-A10F-97135D22B5A9}"/>
              </a:ext>
            </a:extLst>
          </p:cNvPr>
          <p:cNvSpPr>
            <a:spLocks noGrp="1"/>
          </p:cNvSpPr>
          <p:nvPr>
            <p:ph type="title"/>
          </p:nvPr>
        </p:nvSpPr>
        <p:spPr/>
        <p:txBody>
          <a:bodyPr>
            <a:normAutofit/>
          </a:bodyPr>
          <a:lstStyle/>
          <a:p>
            <a:r>
              <a:rPr lang="en-US" sz="3200" dirty="0" smtClean="0"/>
              <a:t>Remember</a:t>
            </a:r>
            <a:endParaRPr lang="ar-SA" sz="3200" dirty="0"/>
          </a:p>
        </p:txBody>
      </p:sp>
      <p:sp>
        <p:nvSpPr>
          <p:cNvPr id="3" name="Slide Number Placeholder 2">
            <a:extLst>
              <a:ext uri="{FF2B5EF4-FFF2-40B4-BE49-F238E27FC236}">
                <a16:creationId xmlns:a16="http://schemas.microsoft.com/office/drawing/2014/main" xmlns="" id="{FE6F030F-CB45-4DF0-81BD-7B2276874A28}"/>
              </a:ext>
            </a:extLst>
          </p:cNvPr>
          <p:cNvSpPr>
            <a:spLocks noGrp="1"/>
          </p:cNvSpPr>
          <p:nvPr>
            <p:ph type="sldNum" sz="quarter" idx="12"/>
          </p:nvPr>
        </p:nvSpPr>
        <p:spPr/>
        <p:txBody>
          <a:bodyPr/>
          <a:lstStyle/>
          <a:p>
            <a:fld id="{4929A69E-7D8F-4515-9605-0315ABD4F316}" type="slidenum">
              <a:rPr lang="en-US" smtClean="0"/>
              <a:pPr/>
              <a:t>22</a:t>
            </a:fld>
            <a:endParaRPr lang="en-US" dirty="0"/>
          </a:p>
        </p:txBody>
      </p:sp>
      <p:pic>
        <p:nvPicPr>
          <p:cNvPr id="5" name="Picture 4">
            <a:extLst>
              <a:ext uri="{FF2B5EF4-FFF2-40B4-BE49-F238E27FC236}">
                <a16:creationId xmlns:a16="http://schemas.microsoft.com/office/drawing/2014/main" xmlns="" id="{401FB751-76DD-46D1-9A86-F0B837307AB7}"/>
              </a:ext>
            </a:extLst>
          </p:cNvPr>
          <p:cNvPicPr>
            <a:picLocks noChangeAspect="1"/>
          </p:cNvPicPr>
          <p:nvPr/>
        </p:nvPicPr>
        <p:blipFill>
          <a:blip r:embed="rId2"/>
          <a:stretch>
            <a:fillRect/>
          </a:stretch>
        </p:blipFill>
        <p:spPr>
          <a:xfrm>
            <a:off x="609461" y="2060848"/>
            <a:ext cx="5412943" cy="3168352"/>
          </a:xfrm>
          <a:prstGeom prst="rect">
            <a:avLst/>
          </a:prstGeom>
        </p:spPr>
      </p:pic>
      <p:sp>
        <p:nvSpPr>
          <p:cNvPr id="6" name="TextBox 5">
            <a:extLst>
              <a:ext uri="{FF2B5EF4-FFF2-40B4-BE49-F238E27FC236}">
                <a16:creationId xmlns:a16="http://schemas.microsoft.com/office/drawing/2014/main" xmlns="" id="{5FFA7189-F410-48E2-8FFF-D89D0F71965C}"/>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pic>
        <p:nvPicPr>
          <p:cNvPr id="4" name="Picture 3"/>
          <p:cNvPicPr>
            <a:picLocks noChangeAspect="1"/>
          </p:cNvPicPr>
          <p:nvPr/>
        </p:nvPicPr>
        <p:blipFill>
          <a:blip r:embed="rId3"/>
          <a:stretch>
            <a:fillRect/>
          </a:stretch>
        </p:blipFill>
        <p:spPr>
          <a:xfrm>
            <a:off x="6022405" y="1988840"/>
            <a:ext cx="5556998" cy="3312368"/>
          </a:xfrm>
          <a:prstGeom prst="rect">
            <a:avLst/>
          </a:prstGeom>
        </p:spPr>
      </p:pic>
      <p:cxnSp>
        <p:nvCxnSpPr>
          <p:cNvPr id="7" name="Straight Connector 6"/>
          <p:cNvCxnSpPr/>
          <p:nvPr/>
        </p:nvCxnSpPr>
        <p:spPr>
          <a:xfrm>
            <a:off x="6174658"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30557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BBCFC5-E688-4257-A49F-7BA071974B19}"/>
              </a:ext>
            </a:extLst>
          </p:cNvPr>
          <p:cNvSpPr>
            <a:spLocks noGrp="1"/>
          </p:cNvSpPr>
          <p:nvPr>
            <p:ph type="title"/>
          </p:nvPr>
        </p:nvSpPr>
        <p:spPr/>
        <p:txBody>
          <a:bodyPr>
            <a:normAutofit/>
          </a:bodyPr>
          <a:lstStyle/>
          <a:p>
            <a:r>
              <a:rPr lang="en-US" sz="3200" dirty="0" smtClean="0"/>
              <a:t>Comparison</a:t>
            </a:r>
            <a:endParaRPr lang="ar-SA" sz="3200" dirty="0"/>
          </a:p>
        </p:txBody>
      </p:sp>
      <p:sp>
        <p:nvSpPr>
          <p:cNvPr id="3" name="Slide Number Placeholder 2">
            <a:extLst>
              <a:ext uri="{FF2B5EF4-FFF2-40B4-BE49-F238E27FC236}">
                <a16:creationId xmlns:a16="http://schemas.microsoft.com/office/drawing/2014/main" xmlns="" id="{E052CFC8-7F86-4375-8B76-F0149AEF1565}"/>
              </a:ext>
            </a:extLst>
          </p:cNvPr>
          <p:cNvSpPr>
            <a:spLocks noGrp="1"/>
          </p:cNvSpPr>
          <p:nvPr>
            <p:ph type="sldNum" sz="quarter" idx="12"/>
          </p:nvPr>
        </p:nvSpPr>
        <p:spPr/>
        <p:txBody>
          <a:bodyPr/>
          <a:lstStyle/>
          <a:p>
            <a:fld id="{4929A69E-7D8F-4515-9605-0315ABD4F316}" type="slidenum">
              <a:rPr lang="en-US" smtClean="0"/>
              <a:pPr/>
              <a:t>23</a:t>
            </a:fld>
            <a:endParaRPr lang="en-US" dirty="0"/>
          </a:p>
        </p:txBody>
      </p:sp>
      <p:graphicFrame>
        <p:nvGraphicFramePr>
          <p:cNvPr id="7" name="object 5">
            <a:extLst>
              <a:ext uri="{FF2B5EF4-FFF2-40B4-BE49-F238E27FC236}">
                <a16:creationId xmlns:a16="http://schemas.microsoft.com/office/drawing/2014/main" xmlns="" id="{DD0BCA71-63AF-48CC-8544-429623E3133B}"/>
              </a:ext>
            </a:extLst>
          </p:cNvPr>
          <p:cNvGraphicFramePr>
            <a:graphicFrameLocks noGrp="1"/>
          </p:cNvGraphicFramePr>
          <p:nvPr>
            <p:extLst>
              <p:ext uri="{D42A27DB-BD31-4B8C-83A1-F6EECF244321}">
                <p14:modId xmlns:p14="http://schemas.microsoft.com/office/powerpoint/2010/main" val="3571606540"/>
              </p:ext>
            </p:extLst>
          </p:nvPr>
        </p:nvGraphicFramePr>
        <p:xfrm>
          <a:off x="609461" y="1264568"/>
          <a:ext cx="10969942" cy="4900736"/>
        </p:xfrm>
        <a:graphic>
          <a:graphicData uri="http://schemas.openxmlformats.org/drawingml/2006/table">
            <a:tbl>
              <a:tblPr firstRow="1" bandRow="1">
                <a:tableStyleId>{5DA37D80-6434-44D0-A028-1B22A696006F}</a:tableStyleId>
              </a:tblPr>
              <a:tblGrid>
                <a:gridCol w="1956559">
                  <a:extLst>
                    <a:ext uri="{9D8B030D-6E8A-4147-A177-3AD203B41FA5}">
                      <a16:colId xmlns:a16="http://schemas.microsoft.com/office/drawing/2014/main" xmlns="" val="20001"/>
                    </a:ext>
                  </a:extLst>
                </a:gridCol>
                <a:gridCol w="5356736">
                  <a:extLst>
                    <a:ext uri="{9D8B030D-6E8A-4147-A177-3AD203B41FA5}">
                      <a16:colId xmlns:a16="http://schemas.microsoft.com/office/drawing/2014/main" xmlns="" val="20002"/>
                    </a:ext>
                  </a:extLst>
                </a:gridCol>
                <a:gridCol w="3656647">
                  <a:extLst>
                    <a:ext uri="{9D8B030D-6E8A-4147-A177-3AD203B41FA5}">
                      <a16:colId xmlns:a16="http://schemas.microsoft.com/office/drawing/2014/main" xmlns="" val="788144645"/>
                    </a:ext>
                  </a:extLst>
                </a:gridCol>
              </a:tblGrid>
              <a:tr h="2279624">
                <a:tc>
                  <a:txBody>
                    <a:bodyPr/>
                    <a:lstStyle/>
                    <a:p>
                      <a:pPr marL="352425" indent="0" algn="ctr">
                        <a:lnSpc>
                          <a:spcPct val="150000"/>
                        </a:lnSpc>
                        <a:buFont typeface="Arial" panose="020B0604020202020204" pitchFamily="34" charset="0"/>
                        <a:buNone/>
                        <a:tabLst>
                          <a:tab pos="352425" algn="l"/>
                        </a:tabLst>
                      </a:pPr>
                      <a:r>
                        <a:rPr kumimoji="0" lang="en-US" sz="1600" b="0" i="0" u="none" strike="noStrike" kern="1200" baseline="0" dirty="0">
                          <a:solidFill>
                            <a:schemeClr val="accent2">
                              <a:lumMod val="75000"/>
                            </a:schemeClr>
                          </a:solidFill>
                          <a:latin typeface="+mn-lt"/>
                          <a:ea typeface="+mn-ea"/>
                          <a:cs typeface="+mn-cs"/>
                        </a:rPr>
                        <a:t>Contralateral </a:t>
                      </a:r>
                      <a:r>
                        <a:rPr kumimoji="0" lang="en-US" sz="1600" b="0" i="0" u="none" strike="noStrike" kern="1200" baseline="0" dirty="0" err="1">
                          <a:solidFill>
                            <a:schemeClr val="accent2">
                              <a:lumMod val="75000"/>
                            </a:schemeClr>
                          </a:solidFill>
                          <a:latin typeface="+mn-lt"/>
                          <a:ea typeface="+mn-ea"/>
                          <a:cs typeface="+mn-cs"/>
                        </a:rPr>
                        <a:t>monoparesis</a:t>
                      </a:r>
                      <a:endParaRPr kumimoji="0" sz="1600" b="0" i="0" u="none" strike="noStrike" kern="1200" baseline="0" dirty="0">
                        <a:solidFill>
                          <a:schemeClr val="accent2">
                            <a:lumMod val="75000"/>
                          </a:schemeClr>
                        </a:solidFill>
                        <a:latin typeface="+mn-lt"/>
                        <a:ea typeface="+mn-ea"/>
                        <a:cs typeface="+mn-cs"/>
                      </a:endParaRPr>
                    </a:p>
                  </a:txBody>
                  <a:tcPr marL="0" marR="0" marT="0" marB="0" anchor="ctr">
                    <a:solidFill>
                      <a:schemeClr val="bg1"/>
                    </a:solidFill>
                  </a:tcPr>
                </a:tc>
                <a:tc>
                  <a:txBody>
                    <a:bodyPr/>
                    <a:lstStyle/>
                    <a:p>
                      <a:pPr lvl="0" algn="l"/>
                      <a:r>
                        <a:rPr kumimoji="0" lang="en-US" sz="1400" b="0" i="0" u="none" strike="noStrike" kern="1200" baseline="0" dirty="0">
                          <a:solidFill>
                            <a:schemeClr val="tx1"/>
                          </a:solidFill>
                          <a:latin typeface="+mn-lt"/>
                          <a:ea typeface="+mn-ea"/>
                          <a:cs typeface="+mn-cs"/>
                        </a:rPr>
                        <a:t>A lesion situated peripherally in the cerebral hemisphere, i.e. involving part of the motor homunculus only, produces weakness of part of the contralateral side of the body, e.g. the contralateral leg. If the lesion also involves the adjacent sensory homunculus in the postcentral gyrus, there may be some sensory loss in the same part of the body</a:t>
                      </a:r>
                      <a:r>
                        <a:rPr kumimoji="0" lang="en-US" sz="1400" b="0" i="0" u="none" strike="noStrike" kern="1200" baseline="0" dirty="0" smtClean="0">
                          <a:solidFill>
                            <a:schemeClr val="tx1"/>
                          </a:solidFill>
                          <a:latin typeface="+mn-lt"/>
                          <a:ea typeface="+mn-ea"/>
                          <a:cs typeface="+mn-cs"/>
                        </a:rPr>
                        <a:t>. </a:t>
                      </a:r>
                      <a:endParaRPr kumimoji="0" lang="en-US" sz="1400" b="0" i="0" u="none" strike="noStrike" kern="1200" baseline="0" dirty="0">
                        <a:solidFill>
                          <a:schemeClr val="tx1"/>
                        </a:solidFill>
                        <a:latin typeface="+mn-lt"/>
                        <a:ea typeface="+mn-ea"/>
                        <a:cs typeface="+mn-cs"/>
                      </a:endParaRPr>
                    </a:p>
                  </a:txBody>
                  <a:tcPr marL="0" marR="0" marT="0" marB="0" anchor="ctr">
                    <a:solidFill>
                      <a:schemeClr val="bg1"/>
                    </a:solidFill>
                  </a:tcPr>
                </a:tc>
                <a:tc>
                  <a:txBody>
                    <a:bodyPr/>
                    <a:lstStyle/>
                    <a:p>
                      <a:pPr marL="546100" indent="-273050">
                        <a:lnSpc>
                          <a:spcPct val="150000"/>
                        </a:lnSpc>
                        <a:buFont typeface="Arial" panose="020B0604020202020204" pitchFamily="34" charset="0"/>
                        <a:buChar char="•"/>
                      </a:pPr>
                      <a:endParaRPr kumimoji="0" lang="en-US" sz="1400" b="0" i="0" u="none" strike="noStrike" kern="1200" baseline="0" dirty="0">
                        <a:solidFill>
                          <a:schemeClr val="tx1"/>
                        </a:solidFill>
                        <a:latin typeface="+mn-lt"/>
                        <a:ea typeface="+mn-ea"/>
                        <a:cs typeface="+mn-cs"/>
                      </a:endParaRPr>
                    </a:p>
                  </a:txBody>
                  <a:tcPr marL="0" marR="0" marT="0" marB="0" anchor="ctr">
                    <a:solidFill>
                      <a:schemeClr val="bg1"/>
                    </a:solidFill>
                  </a:tcPr>
                </a:tc>
                <a:extLst>
                  <a:ext uri="{0D108BD9-81ED-4DB2-BD59-A6C34878D82A}">
                    <a16:rowId xmlns:a16="http://schemas.microsoft.com/office/drawing/2014/main" xmlns="" val="10001"/>
                  </a:ext>
                </a:extLst>
              </a:tr>
              <a:tr h="2621112">
                <a:tc>
                  <a:txBody>
                    <a:bodyPr/>
                    <a:lstStyle/>
                    <a:p>
                      <a:pPr marL="352425" indent="0" algn="ctr">
                        <a:lnSpc>
                          <a:spcPct val="150000"/>
                        </a:lnSpc>
                        <a:buFont typeface="Arial" panose="020B0604020202020204" pitchFamily="34" charset="0"/>
                        <a:buNone/>
                        <a:tabLst>
                          <a:tab pos="352425" algn="l"/>
                        </a:tabLst>
                      </a:pPr>
                      <a:r>
                        <a:rPr kumimoji="0" lang="en-US" sz="1600" b="0" i="0" u="none" strike="noStrike" kern="1200" baseline="0" dirty="0">
                          <a:solidFill>
                            <a:schemeClr val="accent2">
                              <a:lumMod val="75000"/>
                            </a:schemeClr>
                          </a:solidFill>
                          <a:latin typeface="+mn-lt"/>
                          <a:ea typeface="+mn-ea"/>
                          <a:cs typeface="+mn-cs"/>
                        </a:rPr>
                        <a:t>Contralateral hemiparesis</a:t>
                      </a:r>
                      <a:endParaRPr kumimoji="0" sz="1600" b="0" i="0" u="none" strike="noStrike" kern="1200" baseline="0" dirty="0">
                        <a:solidFill>
                          <a:schemeClr val="accent2">
                            <a:lumMod val="75000"/>
                          </a:schemeClr>
                        </a:solidFill>
                        <a:latin typeface="+mn-lt"/>
                        <a:ea typeface="+mn-ea"/>
                        <a:cs typeface="+mn-cs"/>
                      </a:endParaRPr>
                    </a:p>
                  </a:txBody>
                  <a:tcPr marL="0" marR="0" marT="0" marB="0" anchor="ctr">
                    <a:solidFill>
                      <a:schemeClr val="bg1"/>
                    </a:solidFill>
                  </a:tcPr>
                </a:tc>
                <a:tc>
                  <a:txBody>
                    <a:bodyPr/>
                    <a:lstStyle/>
                    <a:p>
                      <a:pPr marL="558800" indent="-285750">
                        <a:lnSpc>
                          <a:spcPct val="150000"/>
                        </a:lnSpc>
                        <a:buFont typeface="Arial" panose="020B0604020202020204" pitchFamily="34" charset="0"/>
                        <a:buChar char="•"/>
                      </a:pPr>
                      <a:r>
                        <a:rPr kumimoji="0" lang="en-US" sz="1400" b="0" i="0" u="none" strike="noStrike" kern="1200" baseline="0" dirty="0">
                          <a:solidFill>
                            <a:schemeClr val="tx1"/>
                          </a:solidFill>
                          <a:latin typeface="+mn-lt"/>
                          <a:ea typeface="+mn-ea"/>
                          <a:cs typeface="+mn-cs"/>
                        </a:rPr>
                        <a:t>Lesions situated deep in the cerebral hemisphere, in the region o the internal capsule, are much more likely to produce weakness of the whole of the contralateral side of the body, face, arm and leg Because of the </a:t>
                      </a:r>
                      <a:r>
                        <a:rPr kumimoji="0" lang="en-US" sz="1400" b="0" i="0" u="none" strike="noStrike" kern="1200" baseline="0" dirty="0" err="1">
                          <a:solidFill>
                            <a:schemeClr val="tx1"/>
                          </a:solidFill>
                          <a:latin typeface="+mn-lt"/>
                          <a:ea typeface="+mn-ea"/>
                          <a:cs typeface="+mn-cs"/>
                        </a:rPr>
                        <a:t>funnelling</a:t>
                      </a:r>
                      <a:r>
                        <a:rPr kumimoji="0" lang="en-US" sz="1400" b="0" i="0" u="none" strike="noStrike" kern="1200" baseline="0" dirty="0">
                          <a:solidFill>
                            <a:schemeClr val="tx1"/>
                          </a:solidFill>
                          <a:latin typeface="+mn-lt"/>
                          <a:ea typeface="+mn-ea"/>
                          <a:cs typeface="+mn-cs"/>
                        </a:rPr>
                        <a:t> of </a:t>
                      </a:r>
                      <a:r>
                        <a:rPr kumimoji="0" lang="en-US" sz="1400" b="0" i="0" u="none" strike="noStrike" kern="1200" baseline="0" dirty="0" err="1">
                          <a:solidFill>
                            <a:schemeClr val="tx1"/>
                          </a:solidFill>
                          <a:latin typeface="+mn-lt"/>
                          <a:ea typeface="+mn-ea"/>
                          <a:cs typeface="+mn-cs"/>
                        </a:rPr>
                        <a:t>fibre</a:t>
                      </a:r>
                      <a:r>
                        <a:rPr kumimoji="0" lang="en-US" sz="1400" b="0" i="0" u="none" strike="noStrike" kern="1200" baseline="0" dirty="0">
                          <a:solidFill>
                            <a:schemeClr val="tx1"/>
                          </a:solidFill>
                          <a:latin typeface="+mn-lt"/>
                          <a:ea typeface="+mn-ea"/>
                          <a:cs typeface="+mn-cs"/>
                        </a:rPr>
                        <a:t> pathways in the region of the internal capsule, such lesions commonly produce </a:t>
                      </a:r>
                      <a:r>
                        <a:rPr kumimoji="0" lang="en-US" sz="1400" b="0" i="0" u="none" strike="noStrike" kern="1200" baseline="0" dirty="0" err="1" smtClean="0">
                          <a:solidFill>
                            <a:schemeClr val="tx1"/>
                          </a:solidFill>
                          <a:latin typeface="+mn-lt"/>
                          <a:ea typeface="+mn-ea"/>
                          <a:cs typeface="+mn-cs"/>
                        </a:rPr>
                        <a:t>significan</a:t>
                      </a:r>
                      <a:r>
                        <a:rPr kumimoji="0" lang="en-US" sz="1400" b="0" i="0" u="none" strike="noStrike" kern="1200" baseline="0" dirty="0" smtClean="0">
                          <a:solidFill>
                            <a:schemeClr val="tx1"/>
                          </a:solidFill>
                          <a:latin typeface="+mn-lt"/>
                          <a:ea typeface="+mn-ea"/>
                          <a:cs typeface="+mn-cs"/>
                        </a:rPr>
                        <a:t> contralateral </a:t>
                      </a:r>
                      <a:r>
                        <a:rPr kumimoji="0" lang="en-US" sz="1400" b="0" i="0" u="none" strike="noStrike" kern="1200" baseline="0" dirty="0">
                          <a:solidFill>
                            <a:schemeClr val="tx1"/>
                          </a:solidFill>
                          <a:latin typeface="+mn-lt"/>
                          <a:ea typeface="+mn-ea"/>
                          <a:cs typeface="+mn-cs"/>
                        </a:rPr>
                        <a:t>sensory loss(</a:t>
                      </a:r>
                      <a:r>
                        <a:rPr kumimoji="0" lang="en-US" sz="1400" b="0" i="0" u="none" strike="noStrike" kern="1200" baseline="0" dirty="0" err="1">
                          <a:solidFill>
                            <a:schemeClr val="tx1"/>
                          </a:solidFill>
                          <a:latin typeface="+mn-lt"/>
                          <a:ea typeface="+mn-ea"/>
                          <a:cs typeface="+mn-cs"/>
                        </a:rPr>
                        <a:t>hemianaesthesia</a:t>
                      </a:r>
                      <a:r>
                        <a:rPr kumimoji="0" lang="en-US" sz="1400" b="0" i="0" u="none" strike="noStrike" kern="1200" baseline="0" dirty="0">
                          <a:solidFill>
                            <a:schemeClr val="tx1"/>
                          </a:solidFill>
                          <a:latin typeface="+mn-lt"/>
                          <a:ea typeface="+mn-ea"/>
                          <a:cs typeface="+mn-cs"/>
                        </a:rPr>
                        <a:t>) and visual </a:t>
                      </a:r>
                      <a:r>
                        <a:rPr kumimoji="0" lang="en-US" sz="1400" b="0" i="0" u="none" strike="noStrike" kern="1200" baseline="0" dirty="0" smtClean="0">
                          <a:solidFill>
                            <a:schemeClr val="tx1"/>
                          </a:solidFill>
                          <a:latin typeface="+mn-lt"/>
                          <a:ea typeface="+mn-ea"/>
                          <a:cs typeface="+mn-cs"/>
                        </a:rPr>
                        <a:t>loss (homonymous </a:t>
                      </a:r>
                      <a:r>
                        <a:rPr kumimoji="0" lang="en-US" sz="1400" b="0" i="0" u="none" strike="noStrike" kern="1200" baseline="0" dirty="0">
                          <a:solidFill>
                            <a:schemeClr val="tx1"/>
                          </a:solidFill>
                          <a:latin typeface="+mn-lt"/>
                          <a:ea typeface="+mn-ea"/>
                          <a:cs typeface="+mn-cs"/>
                        </a:rPr>
                        <a:t>hemianopia), in addition to the hemiparesis.</a:t>
                      </a:r>
                    </a:p>
                  </a:txBody>
                  <a:tcPr marL="0" marR="0" marT="0" marB="0" anchor="ctr">
                    <a:solidFill>
                      <a:schemeClr val="bg1"/>
                    </a:solidFill>
                  </a:tcPr>
                </a:tc>
                <a:tc>
                  <a:txBody>
                    <a:bodyPr/>
                    <a:lstStyle/>
                    <a:p>
                      <a:pPr marL="546100" indent="-273050">
                        <a:lnSpc>
                          <a:spcPct val="150000"/>
                        </a:lnSpc>
                        <a:buFont typeface="Arial" panose="020B0604020202020204" pitchFamily="34" charset="0"/>
                        <a:buChar char="•"/>
                      </a:pPr>
                      <a:endParaRPr kumimoji="0" lang="en-US" sz="1400" b="0" i="0" u="none" strike="noStrike" kern="1200" baseline="0" dirty="0">
                        <a:solidFill>
                          <a:schemeClr val="tx1"/>
                        </a:solidFill>
                        <a:latin typeface="+mn-lt"/>
                        <a:ea typeface="+mn-ea"/>
                        <a:cs typeface="+mn-cs"/>
                      </a:endParaRPr>
                    </a:p>
                  </a:txBody>
                  <a:tcPr marL="0" marR="0" marT="0" marB="0" anchor="ctr">
                    <a:solidFill>
                      <a:schemeClr val="bg1"/>
                    </a:solidFill>
                  </a:tcPr>
                </a:tc>
                <a:extLst>
                  <a:ext uri="{0D108BD9-81ED-4DB2-BD59-A6C34878D82A}">
                    <a16:rowId xmlns:a16="http://schemas.microsoft.com/office/drawing/2014/main" xmlns="" val="3435051348"/>
                  </a:ext>
                </a:extLst>
              </a:tr>
            </a:tbl>
          </a:graphicData>
        </a:graphic>
      </p:graphicFrame>
      <p:pic>
        <p:nvPicPr>
          <p:cNvPr id="8" name="Picture 7">
            <a:extLst>
              <a:ext uri="{FF2B5EF4-FFF2-40B4-BE49-F238E27FC236}">
                <a16:creationId xmlns:a16="http://schemas.microsoft.com/office/drawing/2014/main" xmlns="" id="{7DD6D78F-1576-4400-82C8-6F6086125480}"/>
              </a:ext>
            </a:extLst>
          </p:cNvPr>
          <p:cNvPicPr>
            <a:picLocks noChangeAspect="1"/>
          </p:cNvPicPr>
          <p:nvPr/>
        </p:nvPicPr>
        <p:blipFill rotWithShape="1">
          <a:blip r:embed="rId2"/>
          <a:srcRect l="7693" t="7508" r="7691" b="2877"/>
          <a:stretch/>
        </p:blipFill>
        <p:spPr>
          <a:xfrm>
            <a:off x="8470676" y="1412723"/>
            <a:ext cx="2785978" cy="2016277"/>
          </a:xfrm>
          <a:prstGeom prst="rect">
            <a:avLst/>
          </a:prstGeom>
        </p:spPr>
      </p:pic>
      <p:sp>
        <p:nvSpPr>
          <p:cNvPr id="13" name="TextBox 12">
            <a:extLst>
              <a:ext uri="{FF2B5EF4-FFF2-40B4-BE49-F238E27FC236}">
                <a16:creationId xmlns:a16="http://schemas.microsoft.com/office/drawing/2014/main" xmlns="" id="{34651B4C-C397-48A0-831A-FC5E20E926B2}"/>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grpSp>
        <p:nvGrpSpPr>
          <p:cNvPr id="15" name="Group 14">
            <a:extLst>
              <a:ext uri="{FF2B5EF4-FFF2-40B4-BE49-F238E27FC236}">
                <a16:creationId xmlns:a16="http://schemas.microsoft.com/office/drawing/2014/main" xmlns="" id="{33BB572D-DBAD-4E40-9C52-2337AF166283}"/>
              </a:ext>
            </a:extLst>
          </p:cNvPr>
          <p:cNvGrpSpPr/>
          <p:nvPr/>
        </p:nvGrpSpPr>
        <p:grpSpPr>
          <a:xfrm>
            <a:off x="8435632" y="3768910"/>
            <a:ext cx="2987372" cy="2252378"/>
            <a:chOff x="8435632" y="3768910"/>
            <a:chExt cx="2987372" cy="2252378"/>
          </a:xfrm>
        </p:grpSpPr>
        <p:pic>
          <p:nvPicPr>
            <p:cNvPr id="12" name="Picture 11">
              <a:extLst>
                <a:ext uri="{FF2B5EF4-FFF2-40B4-BE49-F238E27FC236}">
                  <a16:creationId xmlns:a16="http://schemas.microsoft.com/office/drawing/2014/main" xmlns="" id="{E256AA93-7FC4-4B7A-ABB4-D7E69209AA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1524" b="2356"/>
            <a:stretch/>
          </p:blipFill>
          <p:spPr>
            <a:xfrm>
              <a:off x="8435632" y="3768910"/>
              <a:ext cx="2987372" cy="2088232"/>
            </a:xfrm>
            <a:prstGeom prst="rect">
              <a:avLst/>
            </a:prstGeom>
          </p:spPr>
        </p:pic>
        <p:sp>
          <p:nvSpPr>
            <p:cNvPr id="14" name="Rectangle 13">
              <a:extLst>
                <a:ext uri="{FF2B5EF4-FFF2-40B4-BE49-F238E27FC236}">
                  <a16:creationId xmlns:a16="http://schemas.microsoft.com/office/drawing/2014/main" xmlns="" id="{14294462-4AC2-464C-9048-49390AF34AAF}"/>
                </a:ext>
              </a:extLst>
            </p:cNvPr>
            <p:cNvSpPr/>
            <p:nvPr/>
          </p:nvSpPr>
          <p:spPr>
            <a:xfrm>
              <a:off x="11134972" y="4941168"/>
              <a:ext cx="288032"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extLst>
      <p:ext uri="{BB962C8B-B14F-4D97-AF65-F5344CB8AC3E}">
        <p14:creationId xmlns:p14="http://schemas.microsoft.com/office/powerpoint/2010/main" val="2253521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BBCFC5-E688-4257-A49F-7BA071974B19}"/>
              </a:ext>
            </a:extLst>
          </p:cNvPr>
          <p:cNvSpPr>
            <a:spLocks noGrp="1"/>
          </p:cNvSpPr>
          <p:nvPr>
            <p:ph type="title"/>
          </p:nvPr>
        </p:nvSpPr>
        <p:spPr/>
        <p:txBody>
          <a:bodyPr>
            <a:normAutofit/>
          </a:bodyPr>
          <a:lstStyle/>
          <a:p>
            <a:r>
              <a:rPr lang="en-US" sz="3200" dirty="0" smtClean="0"/>
              <a:t>Cont.</a:t>
            </a:r>
            <a:endParaRPr lang="ar-SA" sz="3200" dirty="0"/>
          </a:p>
        </p:txBody>
      </p:sp>
      <p:sp>
        <p:nvSpPr>
          <p:cNvPr id="3" name="Slide Number Placeholder 2">
            <a:extLst>
              <a:ext uri="{FF2B5EF4-FFF2-40B4-BE49-F238E27FC236}">
                <a16:creationId xmlns:a16="http://schemas.microsoft.com/office/drawing/2014/main" xmlns="" id="{E052CFC8-7F86-4375-8B76-F0149AEF1565}"/>
              </a:ext>
            </a:extLst>
          </p:cNvPr>
          <p:cNvSpPr>
            <a:spLocks noGrp="1"/>
          </p:cNvSpPr>
          <p:nvPr>
            <p:ph type="sldNum" sz="quarter" idx="12"/>
          </p:nvPr>
        </p:nvSpPr>
        <p:spPr/>
        <p:txBody>
          <a:bodyPr/>
          <a:lstStyle/>
          <a:p>
            <a:fld id="{4929A69E-7D8F-4515-9605-0315ABD4F316}" type="slidenum">
              <a:rPr lang="en-US" smtClean="0"/>
              <a:pPr/>
              <a:t>24</a:t>
            </a:fld>
            <a:endParaRPr lang="en-US" dirty="0"/>
          </a:p>
        </p:txBody>
      </p:sp>
      <p:graphicFrame>
        <p:nvGraphicFramePr>
          <p:cNvPr id="7" name="object 5">
            <a:extLst>
              <a:ext uri="{FF2B5EF4-FFF2-40B4-BE49-F238E27FC236}">
                <a16:creationId xmlns:a16="http://schemas.microsoft.com/office/drawing/2014/main" xmlns="" id="{DD0BCA71-63AF-48CC-8544-429623E3133B}"/>
              </a:ext>
            </a:extLst>
          </p:cNvPr>
          <p:cNvGraphicFramePr>
            <a:graphicFrameLocks noGrp="1"/>
          </p:cNvGraphicFramePr>
          <p:nvPr>
            <p:extLst>
              <p:ext uri="{D42A27DB-BD31-4B8C-83A1-F6EECF244321}">
                <p14:modId xmlns:p14="http://schemas.microsoft.com/office/powerpoint/2010/main" val="3391969877"/>
              </p:ext>
            </p:extLst>
          </p:nvPr>
        </p:nvGraphicFramePr>
        <p:xfrm>
          <a:off x="609460" y="1264568"/>
          <a:ext cx="10969944" cy="4828728"/>
        </p:xfrm>
        <a:graphic>
          <a:graphicData uri="http://schemas.openxmlformats.org/drawingml/2006/table">
            <a:tbl>
              <a:tblPr firstRow="1" bandRow="1">
                <a:tableStyleId>{5DA37D80-6434-44D0-A028-1B22A696006F}</a:tableStyleId>
              </a:tblPr>
              <a:tblGrid>
                <a:gridCol w="2380253">
                  <a:extLst>
                    <a:ext uri="{9D8B030D-6E8A-4147-A177-3AD203B41FA5}">
                      <a16:colId xmlns:a16="http://schemas.microsoft.com/office/drawing/2014/main" xmlns="" val="20001"/>
                    </a:ext>
                  </a:extLst>
                </a:gridCol>
                <a:gridCol w="4933043">
                  <a:extLst>
                    <a:ext uri="{9D8B030D-6E8A-4147-A177-3AD203B41FA5}">
                      <a16:colId xmlns:a16="http://schemas.microsoft.com/office/drawing/2014/main" xmlns="" val="20002"/>
                    </a:ext>
                  </a:extLst>
                </a:gridCol>
                <a:gridCol w="3656648">
                  <a:extLst>
                    <a:ext uri="{9D8B030D-6E8A-4147-A177-3AD203B41FA5}">
                      <a16:colId xmlns:a16="http://schemas.microsoft.com/office/drawing/2014/main" xmlns="" val="788144645"/>
                    </a:ext>
                  </a:extLst>
                </a:gridCol>
              </a:tblGrid>
              <a:tr h="2091093">
                <a:tc>
                  <a:txBody>
                    <a:bodyPr/>
                    <a:lstStyle/>
                    <a:p>
                      <a:pPr marL="352425" indent="0">
                        <a:lnSpc>
                          <a:spcPct val="150000"/>
                        </a:lnSpc>
                        <a:buFont typeface="Arial" panose="020B0604020202020204" pitchFamily="34" charset="0"/>
                        <a:buNone/>
                        <a:tabLst>
                          <a:tab pos="352425" algn="l"/>
                        </a:tabLst>
                      </a:pPr>
                      <a:r>
                        <a:rPr kumimoji="0" lang="en-US" sz="1600" b="0" i="0" u="none" strike="noStrike" kern="1200" baseline="0" dirty="0">
                          <a:solidFill>
                            <a:schemeClr val="accent2">
                              <a:lumMod val="75000"/>
                            </a:schemeClr>
                          </a:solidFill>
                          <a:latin typeface="+mn-lt"/>
                          <a:ea typeface="+mn-ea"/>
                          <a:cs typeface="+mn-cs"/>
                        </a:rPr>
                        <a:t>Ipsilateral hemiparesis</a:t>
                      </a:r>
                      <a:endParaRPr kumimoji="0" sz="1600" b="0" i="0" u="none" strike="noStrike" kern="1200" baseline="0" dirty="0">
                        <a:solidFill>
                          <a:schemeClr val="accent2">
                            <a:lumMod val="75000"/>
                          </a:schemeClr>
                        </a:solidFill>
                        <a:latin typeface="+mn-lt"/>
                        <a:ea typeface="+mn-ea"/>
                        <a:cs typeface="+mn-cs"/>
                      </a:endParaRPr>
                    </a:p>
                  </a:txBody>
                  <a:tcPr marL="0" marR="0" marT="0" marB="0" anchor="ctr">
                    <a:solidFill>
                      <a:schemeClr val="bg1"/>
                    </a:solidFill>
                  </a:tcPr>
                </a:tc>
                <a:tc>
                  <a:txBody>
                    <a:bodyPr/>
                    <a:lstStyle/>
                    <a:p>
                      <a:pPr marL="273050" indent="0">
                        <a:lnSpc>
                          <a:spcPct val="150000"/>
                        </a:lnSpc>
                        <a:buFont typeface="Arial" panose="020B0604020202020204" pitchFamily="34" charset="0"/>
                        <a:buNone/>
                      </a:pPr>
                      <a:r>
                        <a:rPr kumimoji="0" lang="en-US" sz="1400" b="0" i="0" u="none" strike="noStrike" kern="1200" baseline="0" dirty="0">
                          <a:solidFill>
                            <a:schemeClr val="tx1"/>
                          </a:solidFill>
                          <a:latin typeface="+mn-lt"/>
                          <a:ea typeface="+mn-ea"/>
                          <a:cs typeface="+mn-cs"/>
                        </a:rPr>
                        <a:t>A unilateral high cervical cord lesion will produce a hemiparesis similar to that which is caused by a contralateral cerebral hemisphere lesion, except that the face cannot be involved in the hemiparesis, vision will be normal, and the same dissociation of sensory loss (referred to above) may be found below the level </a:t>
                      </a:r>
                      <a:r>
                        <a:rPr kumimoji="0" lang="en-US" sz="1400" b="0" i="0" u="none" strike="noStrike" kern="1200" baseline="0" dirty="0" smtClean="0">
                          <a:solidFill>
                            <a:schemeClr val="tx1"/>
                          </a:solidFill>
                          <a:latin typeface="+mn-lt"/>
                          <a:ea typeface="+mn-ea"/>
                          <a:cs typeface="+mn-cs"/>
                        </a:rPr>
                        <a:t>of the </a:t>
                      </a:r>
                      <a:r>
                        <a:rPr kumimoji="0" lang="en-US" sz="1400" b="0" i="0" u="none" strike="noStrike" kern="1200" baseline="0" dirty="0">
                          <a:solidFill>
                            <a:schemeClr val="tx1"/>
                          </a:solidFill>
                          <a:latin typeface="+mn-lt"/>
                          <a:ea typeface="+mn-ea"/>
                          <a:cs typeface="+mn-cs"/>
                        </a:rPr>
                        <a:t>lesion.</a:t>
                      </a:r>
                    </a:p>
                  </a:txBody>
                  <a:tcPr marL="0" marR="0" marT="0" marB="0" anchor="ctr">
                    <a:solidFill>
                      <a:schemeClr val="bg1"/>
                    </a:solidFill>
                  </a:tcPr>
                </a:tc>
                <a:tc>
                  <a:txBody>
                    <a:bodyPr/>
                    <a:lstStyle/>
                    <a:p>
                      <a:pPr marL="546100" indent="-273050">
                        <a:lnSpc>
                          <a:spcPct val="150000"/>
                        </a:lnSpc>
                        <a:buFont typeface="Arial" panose="020B0604020202020204" pitchFamily="34" charset="0"/>
                        <a:buChar char="•"/>
                      </a:pPr>
                      <a:endParaRPr kumimoji="0" lang="en-US" sz="1400" b="0" i="0" u="none" strike="noStrike" kern="1200" baseline="0" dirty="0">
                        <a:solidFill>
                          <a:schemeClr val="tx1"/>
                        </a:solidFill>
                        <a:latin typeface="+mn-lt"/>
                        <a:ea typeface="+mn-ea"/>
                        <a:cs typeface="+mn-cs"/>
                      </a:endParaRPr>
                    </a:p>
                  </a:txBody>
                  <a:tcPr marL="0" marR="0" marT="0" marB="0" anchor="ctr">
                    <a:solidFill>
                      <a:schemeClr val="bg1"/>
                    </a:solidFill>
                  </a:tcPr>
                </a:tc>
                <a:extLst>
                  <a:ext uri="{0D108BD9-81ED-4DB2-BD59-A6C34878D82A}">
                    <a16:rowId xmlns:a16="http://schemas.microsoft.com/office/drawing/2014/main" xmlns="" val="10001"/>
                  </a:ext>
                </a:extLst>
              </a:tr>
              <a:tr h="646542">
                <a:tc gridSpan="3">
                  <a:txBody>
                    <a:bodyPr/>
                    <a:lstStyle/>
                    <a:p>
                      <a:pPr marL="352425" indent="0" algn="ctr">
                        <a:lnSpc>
                          <a:spcPct val="150000"/>
                        </a:lnSpc>
                        <a:buFont typeface="Arial" panose="020B0604020202020204" pitchFamily="34" charset="0"/>
                        <a:buNone/>
                        <a:tabLst>
                          <a:tab pos="352425" algn="l"/>
                        </a:tabLst>
                      </a:pPr>
                      <a:r>
                        <a:rPr kumimoji="0" lang="en-US" sz="1400" b="0" i="0" u="none" strike="noStrike" kern="1200" baseline="0" dirty="0">
                          <a:solidFill>
                            <a:schemeClr val="tx1"/>
                          </a:solidFill>
                          <a:latin typeface="+mn-lt"/>
                          <a:ea typeface="+mn-ea"/>
                          <a:cs typeface="+mn-cs"/>
                        </a:rPr>
                        <a:t>A spinal cord lesion more usually causes upper motor </a:t>
                      </a:r>
                      <a:r>
                        <a:rPr kumimoji="0" lang="en-US" sz="1400" b="0" i="0" u="none" strike="noStrike" kern="1200" baseline="0" dirty="0" err="1">
                          <a:solidFill>
                            <a:schemeClr val="tx1"/>
                          </a:solidFill>
                          <a:latin typeface="+mn-lt"/>
                          <a:ea typeface="+mn-ea"/>
                          <a:cs typeface="+mn-cs"/>
                        </a:rPr>
                        <a:t>neurone</a:t>
                      </a:r>
                      <a:r>
                        <a:rPr kumimoji="0" lang="en-US" sz="1400" b="0" i="0" u="none" strike="noStrike" kern="1200" baseline="0" dirty="0">
                          <a:solidFill>
                            <a:schemeClr val="tx1"/>
                          </a:solidFill>
                          <a:latin typeface="+mn-lt"/>
                          <a:ea typeface="+mn-ea"/>
                          <a:cs typeface="+mn-cs"/>
                        </a:rPr>
                        <a:t> signs in both legs, often asymmetrically since the pathology rarely affects both sides of the spinal cord </a:t>
                      </a:r>
                      <a:r>
                        <a:rPr kumimoji="0" lang="en-US" sz="1400" b="0" i="0" u="none" strike="noStrike" kern="1200" baseline="0" dirty="0" smtClean="0">
                          <a:solidFill>
                            <a:schemeClr val="tx1"/>
                          </a:solidFill>
                          <a:latin typeface="+mn-lt"/>
                          <a:ea typeface="+mn-ea"/>
                          <a:cs typeface="+mn-cs"/>
                        </a:rPr>
                        <a:t>equally…</a:t>
                      </a:r>
                      <a:endParaRPr kumimoji="0" sz="1400" b="0" i="0" u="none" strike="noStrike" kern="1200" baseline="0" dirty="0">
                        <a:solidFill>
                          <a:schemeClr val="tx1"/>
                        </a:solidFill>
                        <a:latin typeface="+mn-lt"/>
                        <a:ea typeface="+mn-ea"/>
                        <a:cs typeface="+mn-cs"/>
                      </a:endParaRPr>
                    </a:p>
                  </a:txBody>
                  <a:tcPr marL="0" marR="0" marT="0" marB="0" anchor="ctr">
                    <a:solidFill>
                      <a:schemeClr val="tx2">
                        <a:lumMod val="20000"/>
                        <a:lumOff val="80000"/>
                      </a:schemeClr>
                    </a:solidFill>
                  </a:tcPr>
                </a:tc>
                <a:tc hMerge="1">
                  <a:txBody>
                    <a:bodyPr/>
                    <a:lstStyle/>
                    <a:p>
                      <a:pPr marL="273050" indent="0">
                        <a:lnSpc>
                          <a:spcPct val="150000"/>
                        </a:lnSpc>
                        <a:buFont typeface="Arial" panose="020B0604020202020204" pitchFamily="34" charset="0"/>
                        <a:buNone/>
                      </a:pPr>
                      <a:endParaRPr kumimoji="0" lang="en-US" sz="1400" b="0" i="0" u="none" strike="noStrike" kern="1200" baseline="0" dirty="0">
                        <a:solidFill>
                          <a:schemeClr val="tx1"/>
                        </a:solidFill>
                        <a:latin typeface="+mn-lt"/>
                        <a:ea typeface="+mn-ea"/>
                        <a:cs typeface="+mn-cs"/>
                      </a:endParaRPr>
                    </a:p>
                  </a:txBody>
                  <a:tcPr marL="0" marR="0" marT="0" marB="0" anchor="ctr">
                    <a:solidFill>
                      <a:schemeClr val="bg1"/>
                    </a:solidFill>
                  </a:tcPr>
                </a:tc>
                <a:tc hMerge="1">
                  <a:txBody>
                    <a:bodyPr/>
                    <a:lstStyle/>
                    <a:p>
                      <a:pPr marL="546100" indent="-273050">
                        <a:lnSpc>
                          <a:spcPct val="150000"/>
                        </a:lnSpc>
                        <a:buFont typeface="Arial" panose="020B0604020202020204" pitchFamily="34" charset="0"/>
                        <a:buChar char="•"/>
                      </a:pPr>
                      <a:endParaRPr kumimoji="0" lang="en-US" sz="1400" b="0" i="0" u="none" strike="noStrike" kern="1200" baseline="0" dirty="0">
                        <a:solidFill>
                          <a:schemeClr val="tx1"/>
                        </a:solidFill>
                        <a:latin typeface="+mn-lt"/>
                        <a:ea typeface="+mn-ea"/>
                        <a:cs typeface="+mn-cs"/>
                      </a:endParaRPr>
                    </a:p>
                  </a:txBody>
                  <a:tcPr marL="0" marR="0" marT="0" marB="0" anchor="ctr">
                    <a:solidFill>
                      <a:schemeClr val="bg1"/>
                    </a:solidFill>
                  </a:tcPr>
                </a:tc>
                <a:extLst>
                  <a:ext uri="{0D108BD9-81ED-4DB2-BD59-A6C34878D82A}">
                    <a16:rowId xmlns:a16="http://schemas.microsoft.com/office/drawing/2014/main" xmlns="" val="1955975833"/>
                  </a:ext>
                </a:extLst>
              </a:tr>
              <a:tr h="2091093">
                <a:tc>
                  <a:txBody>
                    <a:bodyPr/>
                    <a:lstStyle/>
                    <a:p>
                      <a:pPr marL="352425" indent="0" algn="ctr" rtl="0" eaLnBrk="1" latinLnBrk="0" hangingPunct="1">
                        <a:lnSpc>
                          <a:spcPct val="150000"/>
                        </a:lnSpc>
                        <a:buFont typeface="Arial" panose="020B0604020202020204" pitchFamily="34" charset="0"/>
                        <a:buNone/>
                        <a:tabLst>
                          <a:tab pos="352425" algn="l"/>
                        </a:tabLst>
                      </a:pPr>
                      <a:r>
                        <a:rPr kumimoji="0" lang="en-US" sz="1600" b="0" i="0" u="none" strike="noStrike" kern="1200" baseline="0" dirty="0" err="1">
                          <a:solidFill>
                            <a:schemeClr val="accent2">
                              <a:lumMod val="75000"/>
                            </a:schemeClr>
                          </a:solidFill>
                          <a:latin typeface="+mn-lt"/>
                          <a:ea typeface="+mn-ea"/>
                          <a:cs typeface="+mn-cs"/>
                        </a:rPr>
                        <a:t>Paraparesis</a:t>
                      </a:r>
                      <a:endParaRPr kumimoji="0" sz="1600" b="0" i="0" u="none" strike="noStrike" kern="1200" baseline="0" dirty="0">
                        <a:solidFill>
                          <a:schemeClr val="accent2">
                            <a:lumMod val="75000"/>
                          </a:schemeClr>
                        </a:solidFill>
                        <a:latin typeface="+mn-lt"/>
                        <a:ea typeface="+mn-ea"/>
                        <a:cs typeface="+mn-cs"/>
                      </a:endParaRPr>
                    </a:p>
                  </a:txBody>
                  <a:tcPr marL="0" marR="0" marT="0" marB="0" anchor="ctr">
                    <a:solidFill>
                      <a:schemeClr val="bg1"/>
                    </a:solidFill>
                  </a:tcPr>
                </a:tc>
                <a:tc>
                  <a:txBody>
                    <a:bodyPr/>
                    <a:lstStyle/>
                    <a:p>
                      <a:pPr marL="273050" indent="0">
                        <a:lnSpc>
                          <a:spcPct val="150000"/>
                        </a:lnSpc>
                        <a:buFont typeface="Arial" panose="020B0604020202020204" pitchFamily="34" charset="0"/>
                        <a:buNone/>
                      </a:pPr>
                      <a:r>
                        <a:rPr kumimoji="0" lang="en-US" sz="1400" b="0" i="0" u="none" strike="noStrike" kern="1200" baseline="0" dirty="0" err="1">
                          <a:solidFill>
                            <a:schemeClr val="tx1"/>
                          </a:solidFill>
                          <a:latin typeface="+mn-lt"/>
                          <a:ea typeface="+mn-ea"/>
                          <a:cs typeface="+mn-cs"/>
                        </a:rPr>
                        <a:t>Paraparesis</a:t>
                      </a:r>
                      <a:r>
                        <a:rPr kumimoji="0" lang="en-US" sz="1400" b="0" i="0" u="none" strike="noStrike" kern="1200" baseline="0" dirty="0">
                          <a:solidFill>
                            <a:schemeClr val="tx1"/>
                          </a:solidFill>
                          <a:latin typeface="+mn-lt"/>
                          <a:ea typeface="+mn-ea"/>
                          <a:cs typeface="+mn-cs"/>
                        </a:rPr>
                        <a:t>, if the lesion is at or below the cervical portion of the spinal cord.</a:t>
                      </a:r>
                    </a:p>
                  </a:txBody>
                  <a:tcPr marL="0" marR="0" marT="0" marB="0" anchor="ctr">
                    <a:solidFill>
                      <a:schemeClr val="bg1"/>
                    </a:solidFill>
                  </a:tcPr>
                </a:tc>
                <a:tc>
                  <a:txBody>
                    <a:bodyPr/>
                    <a:lstStyle/>
                    <a:p>
                      <a:pPr marL="546100" indent="-273050">
                        <a:lnSpc>
                          <a:spcPct val="150000"/>
                        </a:lnSpc>
                        <a:buFont typeface="Arial" panose="020B0604020202020204" pitchFamily="34" charset="0"/>
                        <a:buChar char="•"/>
                      </a:pPr>
                      <a:endParaRPr kumimoji="0" lang="en-US" sz="1400" b="0" i="0" u="none" strike="noStrike" kern="1200" baseline="0" dirty="0">
                        <a:solidFill>
                          <a:schemeClr val="tx1"/>
                        </a:solidFill>
                        <a:latin typeface="+mn-lt"/>
                        <a:ea typeface="+mn-ea"/>
                        <a:cs typeface="+mn-cs"/>
                      </a:endParaRPr>
                    </a:p>
                  </a:txBody>
                  <a:tcPr marL="0" marR="0" marT="0" marB="0" anchor="ctr">
                    <a:solidFill>
                      <a:schemeClr val="bg1"/>
                    </a:solidFill>
                  </a:tcPr>
                </a:tc>
                <a:extLst>
                  <a:ext uri="{0D108BD9-81ED-4DB2-BD59-A6C34878D82A}">
                    <a16:rowId xmlns:a16="http://schemas.microsoft.com/office/drawing/2014/main" xmlns="" val="3435051348"/>
                  </a:ext>
                </a:extLst>
              </a:tr>
            </a:tbl>
          </a:graphicData>
        </a:graphic>
      </p:graphicFrame>
      <p:sp>
        <p:nvSpPr>
          <p:cNvPr id="13" name="TextBox 12">
            <a:extLst>
              <a:ext uri="{FF2B5EF4-FFF2-40B4-BE49-F238E27FC236}">
                <a16:creationId xmlns:a16="http://schemas.microsoft.com/office/drawing/2014/main" xmlns="" id="{34651B4C-C397-48A0-831A-FC5E20E926B2}"/>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pic>
        <p:nvPicPr>
          <p:cNvPr id="4" name="Picture 3">
            <a:extLst>
              <a:ext uri="{FF2B5EF4-FFF2-40B4-BE49-F238E27FC236}">
                <a16:creationId xmlns:a16="http://schemas.microsoft.com/office/drawing/2014/main" xmlns="" id="{38ECE552-DB21-48A6-A634-9E4BFB1E1074}"/>
              </a:ext>
            </a:extLst>
          </p:cNvPr>
          <p:cNvPicPr>
            <a:picLocks noChangeAspect="1"/>
          </p:cNvPicPr>
          <p:nvPr/>
        </p:nvPicPr>
        <p:blipFill>
          <a:blip r:embed="rId2"/>
          <a:stretch>
            <a:fillRect/>
          </a:stretch>
        </p:blipFill>
        <p:spPr>
          <a:xfrm>
            <a:off x="8542683" y="1295400"/>
            <a:ext cx="2736305" cy="2028622"/>
          </a:xfrm>
          <a:prstGeom prst="rect">
            <a:avLst/>
          </a:prstGeom>
        </p:spPr>
      </p:pic>
      <p:pic>
        <p:nvPicPr>
          <p:cNvPr id="6" name="Picture 5">
            <a:extLst>
              <a:ext uri="{FF2B5EF4-FFF2-40B4-BE49-F238E27FC236}">
                <a16:creationId xmlns:a16="http://schemas.microsoft.com/office/drawing/2014/main" xmlns="" id="{7748FE94-B7AA-4A8B-B6E7-17B478D2F6B7}"/>
              </a:ext>
            </a:extLst>
          </p:cNvPr>
          <p:cNvPicPr>
            <a:picLocks noChangeAspect="1"/>
          </p:cNvPicPr>
          <p:nvPr/>
        </p:nvPicPr>
        <p:blipFill>
          <a:blip r:embed="rId3"/>
          <a:stretch>
            <a:fillRect/>
          </a:stretch>
        </p:blipFill>
        <p:spPr>
          <a:xfrm>
            <a:off x="8398668" y="4221088"/>
            <a:ext cx="2880319" cy="1975854"/>
          </a:xfrm>
          <a:prstGeom prst="rect">
            <a:avLst/>
          </a:prstGeom>
        </p:spPr>
      </p:pic>
    </p:spTree>
    <p:extLst>
      <p:ext uri="{BB962C8B-B14F-4D97-AF65-F5344CB8AC3E}">
        <p14:creationId xmlns:p14="http://schemas.microsoft.com/office/powerpoint/2010/main" val="1124733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BBCFC5-E688-4257-A49F-7BA071974B19}"/>
              </a:ext>
            </a:extLst>
          </p:cNvPr>
          <p:cNvSpPr>
            <a:spLocks noGrp="1"/>
          </p:cNvSpPr>
          <p:nvPr>
            <p:ph type="title"/>
          </p:nvPr>
        </p:nvSpPr>
        <p:spPr/>
        <p:txBody>
          <a:bodyPr>
            <a:normAutofit/>
          </a:bodyPr>
          <a:lstStyle/>
          <a:p>
            <a:r>
              <a:rPr lang="en-US" sz="3200" dirty="0" smtClean="0"/>
              <a:t>Cont.</a:t>
            </a:r>
            <a:endParaRPr lang="ar-SA" sz="3200" dirty="0"/>
          </a:p>
        </p:txBody>
      </p:sp>
      <p:sp>
        <p:nvSpPr>
          <p:cNvPr id="3" name="Slide Number Placeholder 2">
            <a:extLst>
              <a:ext uri="{FF2B5EF4-FFF2-40B4-BE49-F238E27FC236}">
                <a16:creationId xmlns:a16="http://schemas.microsoft.com/office/drawing/2014/main" xmlns="" id="{E052CFC8-7F86-4375-8B76-F0149AEF1565}"/>
              </a:ext>
            </a:extLst>
          </p:cNvPr>
          <p:cNvSpPr>
            <a:spLocks noGrp="1"/>
          </p:cNvSpPr>
          <p:nvPr>
            <p:ph type="sldNum" sz="quarter" idx="12"/>
          </p:nvPr>
        </p:nvSpPr>
        <p:spPr/>
        <p:txBody>
          <a:bodyPr/>
          <a:lstStyle/>
          <a:p>
            <a:fld id="{4929A69E-7D8F-4515-9605-0315ABD4F316}" type="slidenum">
              <a:rPr lang="en-US" smtClean="0"/>
              <a:pPr/>
              <a:t>25</a:t>
            </a:fld>
            <a:endParaRPr lang="en-US" dirty="0"/>
          </a:p>
        </p:txBody>
      </p:sp>
      <p:graphicFrame>
        <p:nvGraphicFramePr>
          <p:cNvPr id="7" name="object 5">
            <a:extLst>
              <a:ext uri="{FF2B5EF4-FFF2-40B4-BE49-F238E27FC236}">
                <a16:creationId xmlns:a16="http://schemas.microsoft.com/office/drawing/2014/main" xmlns="" id="{DD0BCA71-63AF-48CC-8544-429623E3133B}"/>
              </a:ext>
            </a:extLst>
          </p:cNvPr>
          <p:cNvGraphicFramePr>
            <a:graphicFrameLocks noGrp="1"/>
          </p:cNvGraphicFramePr>
          <p:nvPr>
            <p:extLst>
              <p:ext uri="{D42A27DB-BD31-4B8C-83A1-F6EECF244321}">
                <p14:modId xmlns:p14="http://schemas.microsoft.com/office/powerpoint/2010/main" val="2123896888"/>
              </p:ext>
            </p:extLst>
          </p:nvPr>
        </p:nvGraphicFramePr>
        <p:xfrm>
          <a:off x="609460" y="1430765"/>
          <a:ext cx="10957599" cy="4637819"/>
        </p:xfrm>
        <a:graphic>
          <a:graphicData uri="http://schemas.openxmlformats.org/drawingml/2006/table">
            <a:tbl>
              <a:tblPr firstRow="1" bandRow="1">
                <a:tableStyleId>{5DA37D80-6434-44D0-A028-1B22A696006F}</a:tableStyleId>
              </a:tblPr>
              <a:tblGrid>
                <a:gridCol w="2184455">
                  <a:extLst>
                    <a:ext uri="{9D8B030D-6E8A-4147-A177-3AD203B41FA5}">
                      <a16:colId xmlns:a16="http://schemas.microsoft.com/office/drawing/2014/main" xmlns="" val="20001"/>
                    </a:ext>
                  </a:extLst>
                </a:gridCol>
                <a:gridCol w="5038400">
                  <a:extLst>
                    <a:ext uri="{9D8B030D-6E8A-4147-A177-3AD203B41FA5}">
                      <a16:colId xmlns:a16="http://schemas.microsoft.com/office/drawing/2014/main" xmlns="" val="20002"/>
                    </a:ext>
                  </a:extLst>
                </a:gridCol>
                <a:gridCol w="3734744">
                  <a:extLst>
                    <a:ext uri="{9D8B030D-6E8A-4147-A177-3AD203B41FA5}">
                      <a16:colId xmlns:a16="http://schemas.microsoft.com/office/drawing/2014/main" xmlns="" val="788144645"/>
                    </a:ext>
                  </a:extLst>
                </a:gridCol>
              </a:tblGrid>
              <a:tr h="2480493">
                <a:tc>
                  <a:txBody>
                    <a:bodyPr/>
                    <a:lstStyle/>
                    <a:p>
                      <a:pPr marL="352425" indent="0">
                        <a:lnSpc>
                          <a:spcPct val="150000"/>
                        </a:lnSpc>
                        <a:buFont typeface="Arial" panose="020B0604020202020204" pitchFamily="34" charset="0"/>
                        <a:buNone/>
                        <a:tabLst>
                          <a:tab pos="352425" algn="l"/>
                        </a:tabLst>
                      </a:pPr>
                      <a:r>
                        <a:rPr kumimoji="0" lang="en-US" sz="1600" b="0" i="0" u="none" strike="noStrike" kern="1200" baseline="0" dirty="0">
                          <a:solidFill>
                            <a:schemeClr val="accent2">
                              <a:lumMod val="75000"/>
                            </a:schemeClr>
                          </a:solidFill>
                          <a:latin typeface="+mn-lt"/>
                          <a:ea typeface="+mn-ea"/>
                          <a:cs typeface="+mn-cs"/>
                        </a:rPr>
                        <a:t>Ipsilateral </a:t>
                      </a:r>
                      <a:r>
                        <a:rPr kumimoji="0" lang="en-US" sz="1600" b="0" i="0" u="none" strike="noStrike" kern="1200" baseline="0" dirty="0" err="1">
                          <a:solidFill>
                            <a:schemeClr val="accent2">
                              <a:lumMod val="75000"/>
                            </a:schemeClr>
                          </a:solidFill>
                          <a:latin typeface="+mn-lt"/>
                          <a:ea typeface="+mn-ea"/>
                          <a:cs typeface="+mn-cs"/>
                        </a:rPr>
                        <a:t>monoparesis</a:t>
                      </a:r>
                      <a:endParaRPr kumimoji="0" sz="1600" b="0" i="0" u="none" strike="noStrike" kern="1200" baseline="0" dirty="0">
                        <a:solidFill>
                          <a:schemeClr val="accent2">
                            <a:lumMod val="75000"/>
                          </a:schemeClr>
                        </a:solidFill>
                        <a:latin typeface="+mn-lt"/>
                        <a:ea typeface="+mn-ea"/>
                        <a:cs typeface="+mn-cs"/>
                      </a:endParaRPr>
                    </a:p>
                  </a:txBody>
                  <a:tcPr marL="0" marR="0" marT="0" marB="0" anchor="ctr">
                    <a:solidFill>
                      <a:schemeClr val="bg1"/>
                    </a:solidFill>
                  </a:tcPr>
                </a:tc>
                <a:tc>
                  <a:txBody>
                    <a:bodyPr/>
                    <a:lstStyle/>
                    <a:p>
                      <a:pPr marL="273050" indent="0">
                        <a:lnSpc>
                          <a:spcPct val="150000"/>
                        </a:lnSpc>
                        <a:buFont typeface="Arial" panose="020B0604020202020204" pitchFamily="34" charset="0"/>
                        <a:buNone/>
                      </a:pPr>
                      <a:r>
                        <a:rPr kumimoji="0" lang="en-US" sz="1400" b="0" i="0" u="none" strike="noStrike" kern="1200" baseline="0" dirty="0">
                          <a:solidFill>
                            <a:schemeClr val="tx1"/>
                          </a:solidFill>
                          <a:latin typeface="+mn-lt"/>
                          <a:ea typeface="+mn-ea"/>
                          <a:cs typeface="+mn-cs"/>
                        </a:rPr>
                        <a:t>A unilateral lesion in the spinal cord below the level of the neck</a:t>
                      </a:r>
                    </a:p>
                    <a:p>
                      <a:pPr marL="273050" indent="0">
                        <a:lnSpc>
                          <a:spcPct val="150000"/>
                        </a:lnSpc>
                        <a:buFont typeface="Arial" panose="020B0604020202020204" pitchFamily="34" charset="0"/>
                        <a:buNone/>
                      </a:pPr>
                      <a:r>
                        <a:rPr kumimoji="0" lang="en-US" sz="1400" b="0" i="0" u="none" strike="noStrike" kern="1200" baseline="0" dirty="0">
                          <a:solidFill>
                            <a:schemeClr val="tx1"/>
                          </a:solidFill>
                          <a:latin typeface="+mn-lt"/>
                          <a:ea typeface="+mn-ea"/>
                          <a:cs typeface="+mn-cs"/>
                        </a:rPr>
                        <a:t>produces upper motor </a:t>
                      </a:r>
                      <a:r>
                        <a:rPr kumimoji="0" lang="en-US" sz="1400" b="0" i="0" u="none" strike="noStrike" kern="1200" baseline="0" dirty="0" err="1">
                          <a:solidFill>
                            <a:schemeClr val="tx1"/>
                          </a:solidFill>
                          <a:latin typeface="+mn-lt"/>
                          <a:ea typeface="+mn-ea"/>
                          <a:cs typeface="+mn-cs"/>
                        </a:rPr>
                        <a:t>neurone</a:t>
                      </a:r>
                      <a:r>
                        <a:rPr kumimoji="0" lang="en-US" sz="1400" b="0" i="0" u="none" strike="noStrike" kern="1200" baseline="0" dirty="0">
                          <a:solidFill>
                            <a:schemeClr val="tx1"/>
                          </a:solidFill>
                          <a:latin typeface="+mn-lt"/>
                          <a:ea typeface="+mn-ea"/>
                          <a:cs typeface="+mn-cs"/>
                        </a:rPr>
                        <a:t> weakness in one leg. There maybe posterior column (position sense) sensory loss in the same leg, and spinothalamic (pain and temperature) sensory loss in the contralateral leg. This is known as dissociated sensory loss, and the whole picture is sometimes referred to as the Brown-</a:t>
                      </a:r>
                      <a:r>
                        <a:rPr kumimoji="0" lang="en-US" sz="1400" b="0" i="0" u="none" strike="noStrike" kern="1200" baseline="0" dirty="0" err="1">
                          <a:solidFill>
                            <a:schemeClr val="tx1"/>
                          </a:solidFill>
                          <a:latin typeface="+mn-lt"/>
                          <a:ea typeface="+mn-ea"/>
                          <a:cs typeface="+mn-cs"/>
                        </a:rPr>
                        <a:t>Séquard</a:t>
                      </a:r>
                      <a:r>
                        <a:rPr kumimoji="0" lang="en-US" sz="1400" b="0" i="0" u="none" strike="noStrike" kern="1200" baseline="0" dirty="0">
                          <a:solidFill>
                            <a:schemeClr val="tx1"/>
                          </a:solidFill>
                          <a:latin typeface="+mn-lt"/>
                          <a:ea typeface="+mn-ea"/>
                          <a:cs typeface="+mn-cs"/>
                        </a:rPr>
                        <a:t> syndrome.</a:t>
                      </a:r>
                    </a:p>
                  </a:txBody>
                  <a:tcPr marL="0" marR="0" marT="0" marB="0" anchor="ctr">
                    <a:solidFill>
                      <a:schemeClr val="bg1"/>
                    </a:solidFill>
                  </a:tcPr>
                </a:tc>
                <a:tc>
                  <a:txBody>
                    <a:bodyPr/>
                    <a:lstStyle/>
                    <a:p>
                      <a:pPr marL="546100" indent="-273050">
                        <a:lnSpc>
                          <a:spcPct val="150000"/>
                        </a:lnSpc>
                        <a:buFont typeface="Arial" panose="020B0604020202020204" pitchFamily="34" charset="0"/>
                        <a:buChar char="•"/>
                      </a:pPr>
                      <a:endParaRPr kumimoji="0" lang="en-US" sz="1400" b="0" i="0" u="none" strike="noStrike" kern="1200" baseline="0" dirty="0">
                        <a:solidFill>
                          <a:schemeClr val="tx1"/>
                        </a:solidFill>
                        <a:latin typeface="+mn-lt"/>
                        <a:ea typeface="+mn-ea"/>
                        <a:cs typeface="+mn-cs"/>
                      </a:endParaRPr>
                    </a:p>
                  </a:txBody>
                  <a:tcPr marL="0" marR="0" marT="0" marB="0" anchor="ctr">
                    <a:solidFill>
                      <a:schemeClr val="bg1"/>
                    </a:solidFill>
                  </a:tcPr>
                </a:tc>
                <a:extLst>
                  <a:ext uri="{0D108BD9-81ED-4DB2-BD59-A6C34878D82A}">
                    <a16:rowId xmlns:a16="http://schemas.microsoft.com/office/drawing/2014/main" xmlns="" val="10001"/>
                  </a:ext>
                </a:extLst>
              </a:tr>
              <a:tr h="2157326">
                <a:tc>
                  <a:txBody>
                    <a:bodyPr/>
                    <a:lstStyle/>
                    <a:p>
                      <a:pPr marL="352425" indent="0">
                        <a:lnSpc>
                          <a:spcPct val="150000"/>
                        </a:lnSpc>
                        <a:buFont typeface="Arial" panose="020B0604020202020204" pitchFamily="34" charset="0"/>
                        <a:buNone/>
                        <a:tabLst>
                          <a:tab pos="352425" algn="l"/>
                        </a:tabLst>
                      </a:pPr>
                      <a:r>
                        <a:rPr kumimoji="0" lang="en-US" sz="1600" b="0" i="0" u="none" strike="noStrike" kern="1200" baseline="0" dirty="0" err="1">
                          <a:solidFill>
                            <a:schemeClr val="accent2">
                              <a:lumMod val="75000"/>
                            </a:schemeClr>
                          </a:solidFill>
                          <a:latin typeface="+mn-lt"/>
                          <a:ea typeface="+mn-ea"/>
                          <a:cs typeface="+mn-cs"/>
                        </a:rPr>
                        <a:t>Tetraparesis</a:t>
                      </a:r>
                      <a:r>
                        <a:rPr kumimoji="0" lang="en-US" sz="1600" b="0" i="0" u="none" strike="noStrike" kern="1200" baseline="0" dirty="0">
                          <a:solidFill>
                            <a:schemeClr val="accent2">
                              <a:lumMod val="75000"/>
                            </a:schemeClr>
                          </a:solidFill>
                          <a:latin typeface="+mn-lt"/>
                          <a:ea typeface="+mn-ea"/>
                          <a:cs typeface="+mn-cs"/>
                        </a:rPr>
                        <a:t> or </a:t>
                      </a:r>
                      <a:r>
                        <a:rPr kumimoji="0" lang="en-US" sz="1600" b="0" i="0" u="none" strike="noStrike" kern="1200" baseline="0" dirty="0" err="1">
                          <a:solidFill>
                            <a:schemeClr val="accent2">
                              <a:lumMod val="75000"/>
                            </a:schemeClr>
                          </a:solidFill>
                          <a:latin typeface="+mn-lt"/>
                          <a:ea typeface="+mn-ea"/>
                          <a:cs typeface="+mn-cs"/>
                        </a:rPr>
                        <a:t>quadriparesis</a:t>
                      </a:r>
                      <a:endParaRPr kumimoji="0" sz="1600" b="0" i="0" u="none" strike="noStrike" kern="1200" baseline="0" dirty="0">
                        <a:solidFill>
                          <a:schemeClr val="accent2">
                            <a:lumMod val="75000"/>
                          </a:schemeClr>
                        </a:solidFill>
                        <a:latin typeface="+mn-lt"/>
                        <a:ea typeface="+mn-ea"/>
                        <a:cs typeface="+mn-cs"/>
                      </a:endParaRPr>
                    </a:p>
                  </a:txBody>
                  <a:tcPr marL="0" marR="0" marT="0" marB="0" anchor="ctr">
                    <a:solidFill>
                      <a:schemeClr val="bg1"/>
                    </a:solidFill>
                  </a:tcPr>
                </a:tc>
                <a:tc>
                  <a:txBody>
                    <a:bodyPr/>
                    <a:lstStyle/>
                    <a:p>
                      <a:pPr marL="273050" indent="0">
                        <a:lnSpc>
                          <a:spcPct val="150000"/>
                        </a:lnSpc>
                        <a:buFont typeface="Arial" panose="020B0604020202020204" pitchFamily="34" charset="0"/>
                        <a:buNone/>
                      </a:pPr>
                      <a:r>
                        <a:rPr kumimoji="0" lang="en-US" sz="1400" b="0" i="0" u="none" strike="noStrike" kern="1200" baseline="0" dirty="0" err="1">
                          <a:solidFill>
                            <a:schemeClr val="tx1"/>
                          </a:solidFill>
                          <a:latin typeface="+mn-lt"/>
                          <a:ea typeface="+mn-ea"/>
                          <a:cs typeface="+mn-cs"/>
                        </a:rPr>
                        <a:t>Tetraparesis</a:t>
                      </a:r>
                      <a:r>
                        <a:rPr kumimoji="0" lang="en-US" sz="1400" b="0" i="0" u="none" strike="noStrike" kern="1200" baseline="0" dirty="0">
                          <a:solidFill>
                            <a:schemeClr val="tx1"/>
                          </a:solidFill>
                          <a:latin typeface="+mn-lt"/>
                          <a:ea typeface="+mn-ea"/>
                          <a:cs typeface="+mn-cs"/>
                        </a:rPr>
                        <a:t> or </a:t>
                      </a:r>
                      <a:r>
                        <a:rPr kumimoji="0" lang="en-US" sz="1400" b="0" i="0" u="none" strike="noStrike" kern="1200" baseline="0" dirty="0" err="1">
                          <a:solidFill>
                            <a:schemeClr val="tx1"/>
                          </a:solidFill>
                          <a:latin typeface="+mn-lt"/>
                          <a:ea typeface="+mn-ea"/>
                          <a:cs typeface="+mn-cs"/>
                        </a:rPr>
                        <a:t>quadriparesis</a:t>
                      </a:r>
                      <a:r>
                        <a:rPr kumimoji="0" lang="en-US" sz="1400" b="0" i="0" u="none" strike="noStrike" kern="1200" baseline="0" dirty="0">
                          <a:solidFill>
                            <a:schemeClr val="tx1"/>
                          </a:solidFill>
                          <a:latin typeface="+mn-lt"/>
                          <a:ea typeface="+mn-ea"/>
                          <a:cs typeface="+mn-cs"/>
                        </a:rPr>
                        <a:t>, </a:t>
                      </a:r>
                      <a:r>
                        <a:rPr kumimoji="0" lang="en-US" sz="1400" b="0" i="0" u="none" strike="noStrike" kern="1200" baseline="0" dirty="0" smtClean="0">
                          <a:solidFill>
                            <a:schemeClr val="tx1"/>
                          </a:solidFill>
                          <a:latin typeface="+mn-lt"/>
                          <a:ea typeface="+mn-ea"/>
                          <a:cs typeface="+mn-cs"/>
                        </a:rPr>
                        <a:t>if the </a:t>
                      </a:r>
                      <a:r>
                        <a:rPr kumimoji="0" lang="en-US" sz="1400" b="0" i="0" u="none" strike="noStrike" kern="1200" baseline="0" dirty="0">
                          <a:solidFill>
                            <a:schemeClr val="tx1"/>
                          </a:solidFill>
                          <a:latin typeface="+mn-lt"/>
                          <a:ea typeface="+mn-ea"/>
                          <a:cs typeface="+mn-cs"/>
                        </a:rPr>
                        <a:t>lesion is in the upper cervical</a:t>
                      </a:r>
                    </a:p>
                    <a:p>
                      <a:pPr marL="273050" indent="0">
                        <a:lnSpc>
                          <a:spcPct val="150000"/>
                        </a:lnSpc>
                        <a:buFont typeface="Arial" panose="020B0604020202020204" pitchFamily="34" charset="0"/>
                        <a:buNone/>
                      </a:pPr>
                      <a:r>
                        <a:rPr kumimoji="0" lang="en-US" sz="1400" b="0" i="0" u="none" strike="noStrike" kern="1200" baseline="0" dirty="0">
                          <a:solidFill>
                            <a:schemeClr val="tx1"/>
                          </a:solidFill>
                          <a:latin typeface="+mn-lt"/>
                          <a:ea typeface="+mn-ea"/>
                          <a:cs typeface="+mn-cs"/>
                        </a:rPr>
                        <a:t>cord or brainstem.</a:t>
                      </a:r>
                    </a:p>
                  </a:txBody>
                  <a:tcPr marL="0" marR="0" marT="0" marB="0" anchor="ctr">
                    <a:solidFill>
                      <a:schemeClr val="bg1"/>
                    </a:solidFill>
                  </a:tcPr>
                </a:tc>
                <a:tc>
                  <a:txBody>
                    <a:bodyPr/>
                    <a:lstStyle/>
                    <a:p>
                      <a:pPr marL="546100" indent="-273050">
                        <a:lnSpc>
                          <a:spcPct val="150000"/>
                        </a:lnSpc>
                        <a:buFont typeface="Arial" panose="020B0604020202020204" pitchFamily="34" charset="0"/>
                        <a:buChar char="•"/>
                      </a:pPr>
                      <a:endParaRPr kumimoji="0" lang="en-US" sz="1400" b="0" i="0" u="none" strike="noStrike" kern="1200" baseline="0" dirty="0">
                        <a:solidFill>
                          <a:schemeClr val="tx1"/>
                        </a:solidFill>
                        <a:latin typeface="+mn-lt"/>
                        <a:ea typeface="+mn-ea"/>
                        <a:cs typeface="+mn-cs"/>
                      </a:endParaRPr>
                    </a:p>
                  </a:txBody>
                  <a:tcPr marL="0" marR="0" marT="0" marB="0" anchor="ctr">
                    <a:solidFill>
                      <a:schemeClr val="bg1"/>
                    </a:solidFill>
                  </a:tcPr>
                </a:tc>
                <a:extLst>
                  <a:ext uri="{0D108BD9-81ED-4DB2-BD59-A6C34878D82A}">
                    <a16:rowId xmlns:a16="http://schemas.microsoft.com/office/drawing/2014/main" xmlns="" val="3435051348"/>
                  </a:ext>
                </a:extLst>
              </a:tr>
            </a:tbl>
          </a:graphicData>
        </a:graphic>
      </p:graphicFrame>
      <p:sp>
        <p:nvSpPr>
          <p:cNvPr id="13" name="TextBox 12">
            <a:extLst>
              <a:ext uri="{FF2B5EF4-FFF2-40B4-BE49-F238E27FC236}">
                <a16:creationId xmlns:a16="http://schemas.microsoft.com/office/drawing/2014/main" xmlns="" id="{34651B4C-C397-48A0-831A-FC5E20E926B2}"/>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pic>
        <p:nvPicPr>
          <p:cNvPr id="5" name="Picture 4">
            <a:extLst>
              <a:ext uri="{FF2B5EF4-FFF2-40B4-BE49-F238E27FC236}">
                <a16:creationId xmlns:a16="http://schemas.microsoft.com/office/drawing/2014/main" xmlns="" id="{807A517A-1B7B-459E-A831-8215280B2935}"/>
              </a:ext>
            </a:extLst>
          </p:cNvPr>
          <p:cNvPicPr>
            <a:picLocks noChangeAspect="1"/>
          </p:cNvPicPr>
          <p:nvPr/>
        </p:nvPicPr>
        <p:blipFill>
          <a:blip r:embed="rId2"/>
          <a:stretch>
            <a:fillRect/>
          </a:stretch>
        </p:blipFill>
        <p:spPr>
          <a:xfrm>
            <a:off x="8566389" y="1604089"/>
            <a:ext cx="2623236" cy="1930449"/>
          </a:xfrm>
          <a:prstGeom prst="rect">
            <a:avLst/>
          </a:prstGeom>
        </p:spPr>
      </p:pic>
      <p:pic>
        <p:nvPicPr>
          <p:cNvPr id="8" name="Picture 7">
            <a:extLst>
              <a:ext uri="{FF2B5EF4-FFF2-40B4-BE49-F238E27FC236}">
                <a16:creationId xmlns:a16="http://schemas.microsoft.com/office/drawing/2014/main" xmlns="" id="{583B6EF2-F920-4805-86D2-8C246B8D688C}"/>
              </a:ext>
            </a:extLst>
          </p:cNvPr>
          <p:cNvPicPr>
            <a:picLocks noChangeAspect="1"/>
          </p:cNvPicPr>
          <p:nvPr/>
        </p:nvPicPr>
        <p:blipFill>
          <a:blip r:embed="rId3"/>
          <a:stretch>
            <a:fillRect/>
          </a:stretch>
        </p:blipFill>
        <p:spPr>
          <a:xfrm>
            <a:off x="8386324" y="4195859"/>
            <a:ext cx="2559327" cy="1869096"/>
          </a:xfrm>
          <a:prstGeom prst="rect">
            <a:avLst/>
          </a:prstGeom>
        </p:spPr>
      </p:pic>
    </p:spTree>
    <p:extLst>
      <p:ext uri="{BB962C8B-B14F-4D97-AF65-F5344CB8AC3E}">
        <p14:creationId xmlns:p14="http://schemas.microsoft.com/office/powerpoint/2010/main" val="2750825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BBCFC5-E688-4257-A49F-7BA071974B19}"/>
              </a:ext>
            </a:extLst>
          </p:cNvPr>
          <p:cNvSpPr>
            <a:spLocks noGrp="1"/>
          </p:cNvSpPr>
          <p:nvPr>
            <p:ph type="title"/>
          </p:nvPr>
        </p:nvSpPr>
        <p:spPr/>
        <p:txBody>
          <a:bodyPr>
            <a:normAutofit/>
          </a:bodyPr>
          <a:lstStyle/>
          <a:p>
            <a:r>
              <a:rPr lang="en-US" sz="3200" dirty="0" smtClean="0"/>
              <a:t>Cont.</a:t>
            </a:r>
            <a:endParaRPr lang="ar-SA" sz="3200" dirty="0"/>
          </a:p>
        </p:txBody>
      </p:sp>
      <p:sp>
        <p:nvSpPr>
          <p:cNvPr id="3" name="Slide Number Placeholder 2">
            <a:extLst>
              <a:ext uri="{FF2B5EF4-FFF2-40B4-BE49-F238E27FC236}">
                <a16:creationId xmlns:a16="http://schemas.microsoft.com/office/drawing/2014/main" xmlns="" id="{E052CFC8-7F86-4375-8B76-F0149AEF1565}"/>
              </a:ext>
            </a:extLst>
          </p:cNvPr>
          <p:cNvSpPr>
            <a:spLocks noGrp="1"/>
          </p:cNvSpPr>
          <p:nvPr>
            <p:ph type="sldNum" sz="quarter" idx="12"/>
          </p:nvPr>
        </p:nvSpPr>
        <p:spPr/>
        <p:txBody>
          <a:bodyPr/>
          <a:lstStyle/>
          <a:p>
            <a:fld id="{4929A69E-7D8F-4515-9605-0315ABD4F316}" type="slidenum">
              <a:rPr lang="en-US" smtClean="0"/>
              <a:pPr/>
              <a:t>26</a:t>
            </a:fld>
            <a:endParaRPr lang="en-US" dirty="0"/>
          </a:p>
        </p:txBody>
      </p:sp>
      <p:graphicFrame>
        <p:nvGraphicFramePr>
          <p:cNvPr id="7" name="object 5">
            <a:extLst>
              <a:ext uri="{FF2B5EF4-FFF2-40B4-BE49-F238E27FC236}">
                <a16:creationId xmlns:a16="http://schemas.microsoft.com/office/drawing/2014/main" xmlns="" id="{DD0BCA71-63AF-48CC-8544-429623E3133B}"/>
              </a:ext>
            </a:extLst>
          </p:cNvPr>
          <p:cNvGraphicFramePr>
            <a:graphicFrameLocks noGrp="1"/>
          </p:cNvGraphicFramePr>
          <p:nvPr>
            <p:extLst>
              <p:ext uri="{D42A27DB-BD31-4B8C-83A1-F6EECF244321}">
                <p14:modId xmlns:p14="http://schemas.microsoft.com/office/powerpoint/2010/main" val="3211454502"/>
              </p:ext>
            </p:extLst>
          </p:nvPr>
        </p:nvGraphicFramePr>
        <p:xfrm>
          <a:off x="609461" y="1466769"/>
          <a:ext cx="10969942" cy="4565812"/>
        </p:xfrm>
        <a:graphic>
          <a:graphicData uri="http://schemas.openxmlformats.org/drawingml/2006/table">
            <a:tbl>
              <a:tblPr firstRow="1" bandRow="1">
                <a:tableStyleId>{5DA37D80-6434-44D0-A028-1B22A696006F}</a:tableStyleId>
              </a:tblPr>
              <a:tblGrid>
                <a:gridCol w="2380252">
                  <a:extLst>
                    <a:ext uri="{9D8B030D-6E8A-4147-A177-3AD203B41FA5}">
                      <a16:colId xmlns:a16="http://schemas.microsoft.com/office/drawing/2014/main" xmlns="" val="20001"/>
                    </a:ext>
                  </a:extLst>
                </a:gridCol>
                <a:gridCol w="4933043">
                  <a:extLst>
                    <a:ext uri="{9D8B030D-6E8A-4147-A177-3AD203B41FA5}">
                      <a16:colId xmlns:a16="http://schemas.microsoft.com/office/drawing/2014/main" xmlns="" val="20002"/>
                    </a:ext>
                  </a:extLst>
                </a:gridCol>
                <a:gridCol w="3656647">
                  <a:extLst>
                    <a:ext uri="{9D8B030D-6E8A-4147-A177-3AD203B41FA5}">
                      <a16:colId xmlns:a16="http://schemas.microsoft.com/office/drawing/2014/main" xmlns="" val="788144645"/>
                    </a:ext>
                  </a:extLst>
                </a:gridCol>
              </a:tblGrid>
              <a:tr h="2282906">
                <a:tc rowSpan="2">
                  <a:txBody>
                    <a:bodyPr/>
                    <a:lstStyle/>
                    <a:p>
                      <a:pPr marL="352425" indent="0">
                        <a:lnSpc>
                          <a:spcPct val="150000"/>
                        </a:lnSpc>
                        <a:buFont typeface="Arial" panose="020B0604020202020204" pitchFamily="34" charset="0"/>
                        <a:buNone/>
                        <a:tabLst>
                          <a:tab pos="352425" algn="l"/>
                        </a:tabLst>
                      </a:pPr>
                      <a:r>
                        <a:rPr kumimoji="0" lang="en-US" sz="1600" b="0" i="0" u="none" strike="noStrike" kern="1200" baseline="0" dirty="0">
                          <a:solidFill>
                            <a:schemeClr val="accent2">
                              <a:lumMod val="75000"/>
                            </a:schemeClr>
                          </a:solidFill>
                          <a:latin typeface="+mn-lt"/>
                          <a:ea typeface="+mn-ea"/>
                          <a:cs typeface="+mn-cs"/>
                        </a:rPr>
                        <a:t>Generalized LMN weakness</a:t>
                      </a:r>
                      <a:endParaRPr kumimoji="0" sz="1600" b="0" i="0" u="none" strike="noStrike" kern="1200" baseline="0" dirty="0">
                        <a:solidFill>
                          <a:schemeClr val="accent2">
                            <a:lumMod val="75000"/>
                          </a:schemeClr>
                        </a:solidFill>
                        <a:latin typeface="+mn-lt"/>
                        <a:ea typeface="+mn-ea"/>
                        <a:cs typeface="+mn-cs"/>
                      </a:endParaRPr>
                    </a:p>
                  </a:txBody>
                  <a:tcPr marL="0" marR="0" marT="0" marB="0" anchor="ctr">
                    <a:solidFill>
                      <a:schemeClr val="bg1"/>
                    </a:solidFill>
                  </a:tcPr>
                </a:tc>
                <a:tc>
                  <a:txBody>
                    <a:bodyPr/>
                    <a:lstStyle/>
                    <a:p>
                      <a:pPr marL="273050" indent="0">
                        <a:lnSpc>
                          <a:spcPct val="150000"/>
                        </a:lnSpc>
                        <a:buFont typeface="Arial" panose="020B0604020202020204" pitchFamily="34" charset="0"/>
                        <a:buNone/>
                      </a:pPr>
                      <a:r>
                        <a:rPr kumimoji="0" lang="en-US" sz="1400" b="0" i="0" u="none" strike="noStrike" kern="1200" baseline="0" dirty="0">
                          <a:solidFill>
                            <a:schemeClr val="tx1"/>
                          </a:solidFill>
                          <a:latin typeface="+mn-lt"/>
                          <a:ea typeface="+mn-ea"/>
                          <a:cs typeface="+mn-cs"/>
                        </a:rPr>
                        <a:t>Generalized LMN weakness may result from pathology affecting the LMNs throughout the spinal cord and brainstem, as in motor neuron disease or poliomyelitis. Generalized limb weakness (proximal and distal), trunk and bulbar weakness characterize this sort of LMN disorder.</a:t>
                      </a:r>
                    </a:p>
                  </a:txBody>
                  <a:tcPr marL="0" marR="0" marT="0" marB="0" anchor="ctr">
                    <a:solidFill>
                      <a:schemeClr val="bg1"/>
                    </a:solidFill>
                  </a:tcPr>
                </a:tc>
                <a:tc>
                  <a:txBody>
                    <a:bodyPr/>
                    <a:lstStyle/>
                    <a:p>
                      <a:pPr marL="546100" indent="-273050">
                        <a:lnSpc>
                          <a:spcPct val="150000"/>
                        </a:lnSpc>
                        <a:buFont typeface="Arial" panose="020B0604020202020204" pitchFamily="34" charset="0"/>
                        <a:buChar char="•"/>
                      </a:pPr>
                      <a:endParaRPr kumimoji="0" lang="en-US" sz="1400" b="0" i="0" u="none" strike="noStrike" kern="1200" baseline="0" dirty="0">
                        <a:solidFill>
                          <a:schemeClr val="tx1"/>
                        </a:solidFill>
                        <a:latin typeface="+mn-lt"/>
                        <a:ea typeface="+mn-ea"/>
                        <a:cs typeface="+mn-cs"/>
                      </a:endParaRPr>
                    </a:p>
                  </a:txBody>
                  <a:tcPr marL="0" marR="0" marT="0" marB="0" anchor="ctr">
                    <a:solidFill>
                      <a:schemeClr val="bg1"/>
                    </a:solidFill>
                  </a:tcPr>
                </a:tc>
                <a:extLst>
                  <a:ext uri="{0D108BD9-81ED-4DB2-BD59-A6C34878D82A}">
                    <a16:rowId xmlns:a16="http://schemas.microsoft.com/office/drawing/2014/main" xmlns="" val="10001"/>
                  </a:ext>
                </a:extLst>
              </a:tr>
              <a:tr h="2282906">
                <a:tc vMerge="1">
                  <a:txBody>
                    <a:bodyPr/>
                    <a:lstStyle/>
                    <a:p>
                      <a:pPr rtl="1"/>
                      <a:endParaRPr lang="ar-SA"/>
                    </a:p>
                  </a:txBody>
                  <a:tcPr/>
                </a:tc>
                <a:tc>
                  <a:txBody>
                    <a:bodyPr/>
                    <a:lstStyle/>
                    <a:p>
                      <a:pPr marL="27305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400" b="0" i="0" u="none" strike="noStrike" kern="1200" baseline="0" dirty="0">
                          <a:solidFill>
                            <a:schemeClr val="tx1"/>
                          </a:solidFill>
                          <a:latin typeface="+mn-lt"/>
                          <a:ea typeface="+mn-ea"/>
                          <a:cs typeface="+mn-cs"/>
                        </a:rPr>
                        <a:t>Generalized LMN weakness may also result from widespread damage to the axons of the LMNs. This is the nature of peripheral neuropathy (also called  polyneuropathy). The axons of the dorsal root sensory neurons are usually simultaneously involved. The LMN weakness and sensory loss tend to be most marked distally in the limbs.</a:t>
                      </a:r>
                    </a:p>
                    <a:p>
                      <a:pPr marL="273050" indent="0">
                        <a:lnSpc>
                          <a:spcPct val="150000"/>
                        </a:lnSpc>
                        <a:buFont typeface="Arial" panose="020B0604020202020204" pitchFamily="34" charset="0"/>
                        <a:buNone/>
                      </a:pPr>
                      <a:endParaRPr kumimoji="0" lang="en-US" sz="1400" b="0" i="0" u="none" strike="noStrike" kern="1200" baseline="0" dirty="0">
                        <a:solidFill>
                          <a:schemeClr val="tx1"/>
                        </a:solidFill>
                        <a:latin typeface="+mn-lt"/>
                        <a:ea typeface="+mn-ea"/>
                        <a:cs typeface="+mn-cs"/>
                      </a:endParaRPr>
                    </a:p>
                  </a:txBody>
                  <a:tcPr marL="0" marR="0" marT="0" marB="0" anchor="ctr">
                    <a:solidFill>
                      <a:schemeClr val="bg1"/>
                    </a:solidFill>
                  </a:tcPr>
                </a:tc>
                <a:tc>
                  <a:txBody>
                    <a:bodyPr/>
                    <a:lstStyle/>
                    <a:p>
                      <a:pPr marL="546100" indent="-273050">
                        <a:lnSpc>
                          <a:spcPct val="150000"/>
                        </a:lnSpc>
                        <a:buFont typeface="Arial" panose="020B0604020202020204" pitchFamily="34" charset="0"/>
                        <a:buChar char="•"/>
                      </a:pPr>
                      <a:endParaRPr kumimoji="0" lang="en-US" sz="1400" b="0" i="0" u="none" strike="noStrike" kern="1200" baseline="0" dirty="0">
                        <a:solidFill>
                          <a:schemeClr val="tx1"/>
                        </a:solidFill>
                        <a:latin typeface="+mn-lt"/>
                        <a:ea typeface="+mn-ea"/>
                        <a:cs typeface="+mn-cs"/>
                      </a:endParaRPr>
                    </a:p>
                  </a:txBody>
                  <a:tcPr marL="0" marR="0" marT="0" marB="0" anchor="ctr">
                    <a:solidFill>
                      <a:schemeClr val="bg1"/>
                    </a:solidFill>
                  </a:tcPr>
                </a:tc>
                <a:extLst>
                  <a:ext uri="{0D108BD9-81ED-4DB2-BD59-A6C34878D82A}">
                    <a16:rowId xmlns:a16="http://schemas.microsoft.com/office/drawing/2014/main" xmlns="" val="1991003357"/>
                  </a:ext>
                </a:extLst>
              </a:tr>
            </a:tbl>
          </a:graphicData>
        </a:graphic>
      </p:graphicFrame>
      <p:sp>
        <p:nvSpPr>
          <p:cNvPr id="13" name="TextBox 12">
            <a:extLst>
              <a:ext uri="{FF2B5EF4-FFF2-40B4-BE49-F238E27FC236}">
                <a16:creationId xmlns:a16="http://schemas.microsoft.com/office/drawing/2014/main" xmlns="" id="{34651B4C-C397-48A0-831A-FC5E20E926B2}"/>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pic>
        <p:nvPicPr>
          <p:cNvPr id="4" name="Picture 3">
            <a:extLst>
              <a:ext uri="{FF2B5EF4-FFF2-40B4-BE49-F238E27FC236}">
                <a16:creationId xmlns:a16="http://schemas.microsoft.com/office/drawing/2014/main" xmlns="" id="{8E514618-2985-4C0F-94B7-5E655F49A5D9}"/>
              </a:ext>
            </a:extLst>
          </p:cNvPr>
          <p:cNvPicPr>
            <a:picLocks noChangeAspect="1"/>
          </p:cNvPicPr>
          <p:nvPr/>
        </p:nvPicPr>
        <p:blipFill>
          <a:blip r:embed="rId2"/>
          <a:stretch>
            <a:fillRect/>
          </a:stretch>
        </p:blipFill>
        <p:spPr>
          <a:xfrm>
            <a:off x="8686699" y="3944349"/>
            <a:ext cx="2664296" cy="1939411"/>
          </a:xfrm>
          <a:prstGeom prst="rect">
            <a:avLst/>
          </a:prstGeom>
        </p:spPr>
      </p:pic>
      <p:pic>
        <p:nvPicPr>
          <p:cNvPr id="6" name="Picture 5">
            <a:extLst>
              <a:ext uri="{FF2B5EF4-FFF2-40B4-BE49-F238E27FC236}">
                <a16:creationId xmlns:a16="http://schemas.microsoft.com/office/drawing/2014/main" xmlns="" id="{73DDB496-1665-4BA4-A888-F58984C6E2F3}"/>
              </a:ext>
            </a:extLst>
          </p:cNvPr>
          <p:cNvPicPr>
            <a:picLocks noChangeAspect="1"/>
          </p:cNvPicPr>
          <p:nvPr/>
        </p:nvPicPr>
        <p:blipFill>
          <a:blip r:embed="rId3"/>
          <a:stretch>
            <a:fillRect/>
          </a:stretch>
        </p:blipFill>
        <p:spPr>
          <a:xfrm>
            <a:off x="8686699" y="1712101"/>
            <a:ext cx="2567725" cy="1870000"/>
          </a:xfrm>
          <a:prstGeom prst="rect">
            <a:avLst/>
          </a:prstGeom>
        </p:spPr>
      </p:pic>
    </p:spTree>
    <p:extLst>
      <p:ext uri="{BB962C8B-B14F-4D97-AF65-F5344CB8AC3E}">
        <p14:creationId xmlns:p14="http://schemas.microsoft.com/office/powerpoint/2010/main" val="2823295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BBCFC5-E688-4257-A49F-7BA071974B19}"/>
              </a:ext>
            </a:extLst>
          </p:cNvPr>
          <p:cNvSpPr>
            <a:spLocks noGrp="1"/>
          </p:cNvSpPr>
          <p:nvPr>
            <p:ph type="title"/>
          </p:nvPr>
        </p:nvSpPr>
        <p:spPr/>
        <p:txBody>
          <a:bodyPr>
            <a:normAutofit/>
          </a:bodyPr>
          <a:lstStyle/>
          <a:p>
            <a:r>
              <a:rPr lang="en-US" sz="3200" dirty="0" smtClean="0"/>
              <a:t>Cont.</a:t>
            </a:r>
            <a:endParaRPr lang="ar-SA" sz="3200" dirty="0"/>
          </a:p>
        </p:txBody>
      </p:sp>
      <p:sp>
        <p:nvSpPr>
          <p:cNvPr id="3" name="Slide Number Placeholder 2">
            <a:extLst>
              <a:ext uri="{FF2B5EF4-FFF2-40B4-BE49-F238E27FC236}">
                <a16:creationId xmlns:a16="http://schemas.microsoft.com/office/drawing/2014/main" xmlns="" id="{E052CFC8-7F86-4375-8B76-F0149AEF1565}"/>
              </a:ext>
            </a:extLst>
          </p:cNvPr>
          <p:cNvSpPr>
            <a:spLocks noGrp="1"/>
          </p:cNvSpPr>
          <p:nvPr>
            <p:ph type="sldNum" sz="quarter" idx="12"/>
          </p:nvPr>
        </p:nvSpPr>
        <p:spPr/>
        <p:txBody>
          <a:bodyPr/>
          <a:lstStyle/>
          <a:p>
            <a:fld id="{4929A69E-7D8F-4515-9605-0315ABD4F316}" type="slidenum">
              <a:rPr lang="en-US" smtClean="0"/>
              <a:pPr/>
              <a:t>27</a:t>
            </a:fld>
            <a:endParaRPr lang="en-US" dirty="0"/>
          </a:p>
        </p:txBody>
      </p:sp>
      <p:graphicFrame>
        <p:nvGraphicFramePr>
          <p:cNvPr id="7" name="object 5">
            <a:extLst>
              <a:ext uri="{FF2B5EF4-FFF2-40B4-BE49-F238E27FC236}">
                <a16:creationId xmlns:a16="http://schemas.microsoft.com/office/drawing/2014/main" xmlns="" id="{DD0BCA71-63AF-48CC-8544-429623E3133B}"/>
              </a:ext>
            </a:extLst>
          </p:cNvPr>
          <p:cNvGraphicFramePr>
            <a:graphicFrameLocks noGrp="1"/>
          </p:cNvGraphicFramePr>
          <p:nvPr>
            <p:extLst>
              <p:ext uri="{D42A27DB-BD31-4B8C-83A1-F6EECF244321}">
                <p14:modId xmlns:p14="http://schemas.microsoft.com/office/powerpoint/2010/main" val="1932206026"/>
              </p:ext>
            </p:extLst>
          </p:nvPr>
        </p:nvGraphicFramePr>
        <p:xfrm>
          <a:off x="609460" y="2309495"/>
          <a:ext cx="10969943" cy="2880360"/>
        </p:xfrm>
        <a:graphic>
          <a:graphicData uri="http://schemas.openxmlformats.org/drawingml/2006/table">
            <a:tbl>
              <a:tblPr firstRow="1" bandRow="1">
                <a:tableStyleId>{5DA37D80-6434-44D0-A028-1B22A696006F}</a:tableStyleId>
              </a:tblPr>
              <a:tblGrid>
                <a:gridCol w="2380252">
                  <a:extLst>
                    <a:ext uri="{9D8B030D-6E8A-4147-A177-3AD203B41FA5}">
                      <a16:colId xmlns:a16="http://schemas.microsoft.com/office/drawing/2014/main" xmlns="" val="20001"/>
                    </a:ext>
                  </a:extLst>
                </a:gridCol>
                <a:gridCol w="4933043">
                  <a:extLst>
                    <a:ext uri="{9D8B030D-6E8A-4147-A177-3AD203B41FA5}">
                      <a16:colId xmlns:a16="http://schemas.microsoft.com/office/drawing/2014/main" xmlns="" val="20002"/>
                    </a:ext>
                  </a:extLst>
                </a:gridCol>
                <a:gridCol w="3656648">
                  <a:extLst>
                    <a:ext uri="{9D8B030D-6E8A-4147-A177-3AD203B41FA5}">
                      <a16:colId xmlns:a16="http://schemas.microsoft.com/office/drawing/2014/main" xmlns="" val="788144645"/>
                    </a:ext>
                  </a:extLst>
                </a:gridCol>
              </a:tblGrid>
              <a:tr h="2282906">
                <a:tc>
                  <a:txBody>
                    <a:bodyPr/>
                    <a:lstStyle/>
                    <a:p>
                      <a:pPr marL="352425" indent="0">
                        <a:lnSpc>
                          <a:spcPct val="150000"/>
                        </a:lnSpc>
                        <a:buFont typeface="Arial" panose="020B0604020202020204" pitchFamily="34" charset="0"/>
                        <a:buNone/>
                        <a:tabLst>
                          <a:tab pos="352425" algn="l"/>
                        </a:tabLst>
                      </a:pPr>
                      <a:r>
                        <a:rPr kumimoji="0" lang="en-US" sz="1600" b="0" i="0" u="none" strike="noStrike" kern="1200" baseline="0" dirty="0">
                          <a:solidFill>
                            <a:schemeClr val="accent2">
                              <a:lumMod val="75000"/>
                            </a:schemeClr>
                          </a:solidFill>
                          <a:latin typeface="+mn-lt"/>
                          <a:ea typeface="+mn-ea"/>
                          <a:cs typeface="+mn-cs"/>
                        </a:rPr>
                        <a:t>LMN weakness of one spinal root</a:t>
                      </a:r>
                      <a:endParaRPr kumimoji="0" sz="1600" b="0" i="0" u="none" strike="noStrike" kern="1200" baseline="0" dirty="0">
                        <a:solidFill>
                          <a:schemeClr val="accent2">
                            <a:lumMod val="75000"/>
                          </a:schemeClr>
                        </a:solidFill>
                        <a:latin typeface="+mn-lt"/>
                        <a:ea typeface="+mn-ea"/>
                        <a:cs typeface="+mn-cs"/>
                      </a:endParaRPr>
                    </a:p>
                  </a:txBody>
                  <a:tcPr marL="0" marR="0" marT="0" marB="0" anchor="ctr">
                    <a:solidFill>
                      <a:schemeClr val="bg1"/>
                    </a:solidFill>
                  </a:tcPr>
                </a:tc>
                <a:tc>
                  <a:txBody>
                    <a:bodyPr/>
                    <a:lstStyle/>
                    <a:p>
                      <a:pPr marL="273050" indent="0">
                        <a:lnSpc>
                          <a:spcPct val="150000"/>
                        </a:lnSpc>
                        <a:buFont typeface="Arial" panose="020B0604020202020204" pitchFamily="34" charset="0"/>
                        <a:buNone/>
                      </a:pPr>
                      <a:r>
                        <a:rPr kumimoji="0" lang="en-US" sz="1400" b="0" i="0" u="none" strike="noStrike" kern="1200" baseline="0" dirty="0">
                          <a:solidFill>
                            <a:schemeClr val="tx1"/>
                          </a:solidFill>
                          <a:latin typeface="+mn-lt"/>
                          <a:ea typeface="+mn-ea"/>
                          <a:cs typeface="+mn-cs"/>
                        </a:rPr>
                        <a:t>LMN weakness may be confined to the distribution of one spinal root (above) or one individual peripheral nerve (below). In such circumstances, the LMN signs are found only in the muscles supplied by the particular nerve root or peripheral nerve in question. Almost always there is sensory impairment in the area supplied by the nerve or nerve root. Examples of such lesions are an S1 nerve root syndrome caused by a prolapsed intervertebral disc, or a common peroneal nerve palsy caused by pressure in the region of the neck of the fibula.</a:t>
                      </a:r>
                    </a:p>
                  </a:txBody>
                  <a:tcPr marL="0" marR="0" marT="0" marB="0" anchor="ctr">
                    <a:solidFill>
                      <a:schemeClr val="bg1"/>
                    </a:solidFill>
                  </a:tcPr>
                </a:tc>
                <a:tc>
                  <a:txBody>
                    <a:bodyPr/>
                    <a:lstStyle/>
                    <a:p>
                      <a:pPr marL="546100" indent="-273050">
                        <a:lnSpc>
                          <a:spcPct val="150000"/>
                        </a:lnSpc>
                        <a:buFont typeface="Arial" panose="020B0604020202020204" pitchFamily="34" charset="0"/>
                        <a:buChar char="•"/>
                      </a:pPr>
                      <a:endParaRPr kumimoji="0" lang="en-US" sz="1400" b="0" i="0" u="none" strike="noStrike" kern="1200" baseline="0" dirty="0">
                        <a:solidFill>
                          <a:schemeClr val="tx1"/>
                        </a:solidFill>
                        <a:latin typeface="+mn-lt"/>
                        <a:ea typeface="+mn-ea"/>
                        <a:cs typeface="+mn-cs"/>
                      </a:endParaRPr>
                    </a:p>
                  </a:txBody>
                  <a:tcPr marL="0" marR="0" marT="0" marB="0" anchor="ctr">
                    <a:solidFill>
                      <a:schemeClr val="bg1"/>
                    </a:solidFill>
                  </a:tcPr>
                </a:tc>
                <a:extLst>
                  <a:ext uri="{0D108BD9-81ED-4DB2-BD59-A6C34878D82A}">
                    <a16:rowId xmlns:a16="http://schemas.microsoft.com/office/drawing/2014/main" xmlns="" val="10001"/>
                  </a:ext>
                </a:extLst>
              </a:tr>
            </a:tbl>
          </a:graphicData>
        </a:graphic>
      </p:graphicFrame>
      <p:sp>
        <p:nvSpPr>
          <p:cNvPr id="13" name="TextBox 12">
            <a:extLst>
              <a:ext uri="{FF2B5EF4-FFF2-40B4-BE49-F238E27FC236}">
                <a16:creationId xmlns:a16="http://schemas.microsoft.com/office/drawing/2014/main" xmlns="" id="{34651B4C-C397-48A0-831A-FC5E20E926B2}"/>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pic>
        <p:nvPicPr>
          <p:cNvPr id="5" name="Picture 4">
            <a:extLst>
              <a:ext uri="{FF2B5EF4-FFF2-40B4-BE49-F238E27FC236}">
                <a16:creationId xmlns:a16="http://schemas.microsoft.com/office/drawing/2014/main" xmlns="" id="{031DD815-1FA2-4AE7-A2BF-D577F8654525}"/>
              </a:ext>
            </a:extLst>
          </p:cNvPr>
          <p:cNvPicPr>
            <a:picLocks noChangeAspect="1"/>
          </p:cNvPicPr>
          <p:nvPr/>
        </p:nvPicPr>
        <p:blipFill rotWithShape="1">
          <a:blip r:embed="rId2"/>
          <a:srcRect l="6930" t="5431" r="6838" b="4384"/>
          <a:stretch/>
        </p:blipFill>
        <p:spPr>
          <a:xfrm>
            <a:off x="8247785" y="2554827"/>
            <a:ext cx="3235551" cy="2448272"/>
          </a:xfrm>
          <a:prstGeom prst="rect">
            <a:avLst/>
          </a:prstGeom>
        </p:spPr>
      </p:pic>
    </p:spTree>
    <p:extLst>
      <p:ext uri="{BB962C8B-B14F-4D97-AF65-F5344CB8AC3E}">
        <p14:creationId xmlns:p14="http://schemas.microsoft.com/office/powerpoint/2010/main" val="3650182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57E198-9B28-44BB-B77C-9BCBCB72E20C}"/>
              </a:ext>
            </a:extLst>
          </p:cNvPr>
          <p:cNvSpPr>
            <a:spLocks noGrp="1"/>
          </p:cNvSpPr>
          <p:nvPr>
            <p:ph type="title"/>
          </p:nvPr>
        </p:nvSpPr>
        <p:spPr>
          <a:xfrm>
            <a:off x="609460" y="152400"/>
            <a:ext cx="10969943" cy="990600"/>
          </a:xfrm>
        </p:spPr>
        <p:txBody>
          <a:bodyPr>
            <a:normAutofit/>
          </a:bodyPr>
          <a:lstStyle/>
          <a:p>
            <a:r>
              <a:rPr lang="en-US" sz="3200" dirty="0" smtClean="0"/>
              <a:t>Remember</a:t>
            </a:r>
            <a:endParaRPr lang="ar-SA" sz="3200" dirty="0"/>
          </a:p>
        </p:txBody>
      </p:sp>
      <p:sp>
        <p:nvSpPr>
          <p:cNvPr id="3" name="Slide Number Placeholder 2">
            <a:extLst>
              <a:ext uri="{FF2B5EF4-FFF2-40B4-BE49-F238E27FC236}">
                <a16:creationId xmlns:a16="http://schemas.microsoft.com/office/drawing/2014/main" xmlns="" id="{73DF51AA-800E-4489-91F0-7195AEBC8AE0}"/>
              </a:ext>
            </a:extLst>
          </p:cNvPr>
          <p:cNvSpPr>
            <a:spLocks noGrp="1"/>
          </p:cNvSpPr>
          <p:nvPr>
            <p:ph type="sldNum" sz="quarter" idx="12"/>
          </p:nvPr>
        </p:nvSpPr>
        <p:spPr/>
        <p:txBody>
          <a:bodyPr/>
          <a:lstStyle/>
          <a:p>
            <a:fld id="{4929A69E-7D8F-4515-9605-0315ABD4F316}" type="slidenum">
              <a:rPr lang="en-US" smtClean="0"/>
              <a:pPr/>
              <a:t>28</a:t>
            </a:fld>
            <a:endParaRPr lang="en-US" dirty="0"/>
          </a:p>
        </p:txBody>
      </p:sp>
      <p:sp>
        <p:nvSpPr>
          <p:cNvPr id="5" name="Rectangle 4">
            <a:extLst>
              <a:ext uri="{FF2B5EF4-FFF2-40B4-BE49-F238E27FC236}">
                <a16:creationId xmlns:a16="http://schemas.microsoft.com/office/drawing/2014/main" xmlns="" id="{ACBB7971-DC6D-44DC-B21B-D05132839A2A}"/>
              </a:ext>
            </a:extLst>
          </p:cNvPr>
          <p:cNvSpPr/>
          <p:nvPr/>
        </p:nvSpPr>
        <p:spPr>
          <a:xfrm>
            <a:off x="2350015" y="1295400"/>
            <a:ext cx="7488832" cy="506392"/>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a:solidFill>
                  <a:schemeClr val="bg1"/>
                </a:solidFill>
              </a:rPr>
              <a:t>Motor neuron diseases</a:t>
            </a:r>
          </a:p>
          <a:p>
            <a:pPr algn="ctr"/>
            <a:r>
              <a:rPr lang="en-US" sz="1600" dirty="0">
                <a:solidFill>
                  <a:schemeClr val="tx1"/>
                </a:solidFill>
              </a:rPr>
              <a:t>Selectively affect motor neurons, that control voluntary muscle activity</a:t>
            </a:r>
          </a:p>
        </p:txBody>
      </p:sp>
      <p:cxnSp>
        <p:nvCxnSpPr>
          <p:cNvPr id="6" name="Straight Connector 5">
            <a:extLst>
              <a:ext uri="{FF2B5EF4-FFF2-40B4-BE49-F238E27FC236}">
                <a16:creationId xmlns:a16="http://schemas.microsoft.com/office/drawing/2014/main" xmlns="" id="{3966D874-7147-4B81-AAD8-5C96A522E245}"/>
              </a:ext>
            </a:extLst>
          </p:cNvPr>
          <p:cNvCxnSpPr>
            <a:cxnSpLocks/>
            <a:stCxn id="5" idx="2"/>
          </p:cNvCxnSpPr>
          <p:nvPr/>
        </p:nvCxnSpPr>
        <p:spPr>
          <a:xfrm>
            <a:off x="6094431" y="1801792"/>
            <a:ext cx="19" cy="288032"/>
          </a:xfrm>
          <a:prstGeom prst="line">
            <a:avLst/>
          </a:prstGeom>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xmlns="" id="{3B2E30BB-07ED-4A2F-A2D4-54E4FE873A83}"/>
              </a:ext>
            </a:extLst>
          </p:cNvPr>
          <p:cNvCxnSpPr/>
          <p:nvPr/>
        </p:nvCxnSpPr>
        <p:spPr>
          <a:xfrm>
            <a:off x="6094450" y="2089824"/>
            <a:ext cx="396042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xmlns="" id="{4AC1BBF9-871A-4C28-8C24-3CD6976F3326}"/>
              </a:ext>
            </a:extLst>
          </p:cNvPr>
          <p:cNvCxnSpPr/>
          <p:nvPr/>
        </p:nvCxnSpPr>
        <p:spPr>
          <a:xfrm>
            <a:off x="2137144" y="2089824"/>
            <a:ext cx="396042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xmlns="" id="{2C09E186-CCC3-4EB0-9268-136F8EE74A15}"/>
              </a:ext>
            </a:extLst>
          </p:cNvPr>
          <p:cNvCxnSpPr/>
          <p:nvPr/>
        </p:nvCxnSpPr>
        <p:spPr>
          <a:xfrm>
            <a:off x="2137144" y="2089824"/>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xmlns="" id="{FC032662-9CFA-4A69-82C6-0A8E9A84479D}"/>
              </a:ext>
            </a:extLst>
          </p:cNvPr>
          <p:cNvCxnSpPr/>
          <p:nvPr/>
        </p:nvCxnSpPr>
        <p:spPr>
          <a:xfrm>
            <a:off x="10054871" y="2089824"/>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Rectangle 11">
            <a:extLst>
              <a:ext uri="{FF2B5EF4-FFF2-40B4-BE49-F238E27FC236}">
                <a16:creationId xmlns:a16="http://schemas.microsoft.com/office/drawing/2014/main" xmlns="" id="{3BAE2267-1D76-447E-B354-E7F505B864E4}"/>
              </a:ext>
            </a:extLst>
          </p:cNvPr>
          <p:cNvSpPr/>
          <p:nvPr/>
        </p:nvSpPr>
        <p:spPr>
          <a:xfrm>
            <a:off x="9136769" y="2377858"/>
            <a:ext cx="1836204" cy="7920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spc="-10" dirty="0">
                <a:solidFill>
                  <a:schemeClr val="accent2">
                    <a:lumMod val="75000"/>
                  </a:schemeClr>
                </a:solidFill>
                <a:cs typeface="Calibri"/>
              </a:rPr>
              <a:t>Pseudobulbar palsy- bulbar</a:t>
            </a:r>
          </a:p>
          <a:p>
            <a:pPr algn="ctr"/>
            <a:r>
              <a:rPr lang="en-US" sz="1600" spc="-10" dirty="0">
                <a:solidFill>
                  <a:schemeClr val="tx1"/>
                </a:solidFill>
                <a:cs typeface="Calibri"/>
              </a:rPr>
              <a:t>UMN</a:t>
            </a:r>
            <a:endParaRPr lang="en-GB" sz="1600" spc="-10" dirty="0">
              <a:solidFill>
                <a:schemeClr val="accent2">
                  <a:lumMod val="75000"/>
                </a:schemeClr>
              </a:solidFill>
              <a:cs typeface="Calibri"/>
            </a:endParaRPr>
          </a:p>
        </p:txBody>
      </p:sp>
      <p:sp>
        <p:nvSpPr>
          <p:cNvPr id="13" name="Rectangle 12">
            <a:extLst>
              <a:ext uri="{FF2B5EF4-FFF2-40B4-BE49-F238E27FC236}">
                <a16:creationId xmlns:a16="http://schemas.microsoft.com/office/drawing/2014/main" xmlns="" id="{5AB91324-2B8D-4806-9700-AB27C4510F27}"/>
              </a:ext>
            </a:extLst>
          </p:cNvPr>
          <p:cNvSpPr/>
          <p:nvPr/>
        </p:nvSpPr>
        <p:spPr>
          <a:xfrm>
            <a:off x="1219042" y="2378537"/>
            <a:ext cx="1836204" cy="79140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spc="-10" dirty="0">
                <a:solidFill>
                  <a:schemeClr val="accent2">
                    <a:lumMod val="75000"/>
                  </a:schemeClr>
                </a:solidFill>
                <a:cs typeface="Calibri"/>
              </a:rPr>
              <a:t>Amyotrophic lateral sclerosis</a:t>
            </a:r>
          </a:p>
          <a:p>
            <a:pPr algn="ctr"/>
            <a:r>
              <a:rPr lang="en-US" sz="1600" spc="-10" dirty="0">
                <a:solidFill>
                  <a:schemeClr val="tx1"/>
                </a:solidFill>
                <a:cs typeface="Calibri"/>
              </a:rPr>
              <a:t>UMN + LMN</a:t>
            </a:r>
          </a:p>
        </p:txBody>
      </p:sp>
      <p:cxnSp>
        <p:nvCxnSpPr>
          <p:cNvPr id="15" name="Straight Arrow Connector 14">
            <a:extLst>
              <a:ext uri="{FF2B5EF4-FFF2-40B4-BE49-F238E27FC236}">
                <a16:creationId xmlns:a16="http://schemas.microsoft.com/office/drawing/2014/main" xmlns="" id="{18D81B83-2F57-429B-ABF0-00E87C3C3402}"/>
              </a:ext>
            </a:extLst>
          </p:cNvPr>
          <p:cNvCxnSpPr/>
          <p:nvPr/>
        </p:nvCxnSpPr>
        <p:spPr>
          <a:xfrm>
            <a:off x="4115775" y="2089822"/>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Rectangle 15">
            <a:extLst>
              <a:ext uri="{FF2B5EF4-FFF2-40B4-BE49-F238E27FC236}">
                <a16:creationId xmlns:a16="http://schemas.microsoft.com/office/drawing/2014/main" xmlns="" id="{A0F9F204-8509-4E11-BC71-7FE7A208F39B}"/>
              </a:ext>
            </a:extLst>
          </p:cNvPr>
          <p:cNvSpPr/>
          <p:nvPr/>
        </p:nvSpPr>
        <p:spPr>
          <a:xfrm>
            <a:off x="3197673" y="2377856"/>
            <a:ext cx="1836204"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spc="-10" dirty="0">
                <a:solidFill>
                  <a:schemeClr val="accent2">
                    <a:lumMod val="75000"/>
                  </a:schemeClr>
                </a:solidFill>
                <a:cs typeface="Calibri"/>
              </a:rPr>
              <a:t>Primary lateral sclerosis</a:t>
            </a:r>
          </a:p>
          <a:p>
            <a:pPr algn="ctr"/>
            <a:r>
              <a:rPr lang="en-US" sz="1600" spc="-10" dirty="0">
                <a:solidFill>
                  <a:schemeClr val="tx1"/>
                </a:solidFill>
                <a:cs typeface="Calibri"/>
              </a:rPr>
              <a:t>UMN</a:t>
            </a:r>
            <a:endParaRPr lang="en-GB" sz="1600" spc="-10" dirty="0">
              <a:solidFill>
                <a:schemeClr val="accent2">
                  <a:lumMod val="75000"/>
                </a:schemeClr>
              </a:solidFill>
              <a:cs typeface="Calibri"/>
            </a:endParaRPr>
          </a:p>
        </p:txBody>
      </p:sp>
      <p:cxnSp>
        <p:nvCxnSpPr>
          <p:cNvPr id="17" name="Straight Arrow Connector 16">
            <a:extLst>
              <a:ext uri="{FF2B5EF4-FFF2-40B4-BE49-F238E27FC236}">
                <a16:creationId xmlns:a16="http://schemas.microsoft.com/office/drawing/2014/main" xmlns="" id="{AA93B8B2-59B3-461C-8604-59A92757473F}"/>
              </a:ext>
            </a:extLst>
          </p:cNvPr>
          <p:cNvCxnSpPr/>
          <p:nvPr/>
        </p:nvCxnSpPr>
        <p:spPr>
          <a:xfrm>
            <a:off x="6097608" y="2089822"/>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8" name="Rectangle 17">
            <a:extLst>
              <a:ext uri="{FF2B5EF4-FFF2-40B4-BE49-F238E27FC236}">
                <a16:creationId xmlns:a16="http://schemas.microsoft.com/office/drawing/2014/main" xmlns="" id="{9F917674-2A3A-4B4A-B9C5-0292AB8D603B}"/>
              </a:ext>
            </a:extLst>
          </p:cNvPr>
          <p:cNvSpPr/>
          <p:nvPr/>
        </p:nvSpPr>
        <p:spPr>
          <a:xfrm>
            <a:off x="5179506" y="2377856"/>
            <a:ext cx="1836204" cy="7920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spc="-10" dirty="0">
                <a:solidFill>
                  <a:schemeClr val="accent2">
                    <a:lumMod val="75000"/>
                  </a:schemeClr>
                </a:solidFill>
                <a:cs typeface="Calibri"/>
              </a:rPr>
              <a:t>Progressive muscular atrophy</a:t>
            </a:r>
          </a:p>
          <a:p>
            <a:pPr algn="ctr"/>
            <a:r>
              <a:rPr lang="en-US" sz="1600" spc="-10" dirty="0">
                <a:solidFill>
                  <a:schemeClr val="tx1"/>
                </a:solidFill>
                <a:cs typeface="Calibri"/>
              </a:rPr>
              <a:t>LMN</a:t>
            </a:r>
            <a:endParaRPr lang="en-GB" sz="1600" spc="-10" dirty="0">
              <a:solidFill>
                <a:schemeClr val="accent2">
                  <a:lumMod val="75000"/>
                </a:schemeClr>
              </a:solidFill>
              <a:cs typeface="Calibri"/>
            </a:endParaRPr>
          </a:p>
        </p:txBody>
      </p:sp>
      <p:cxnSp>
        <p:nvCxnSpPr>
          <p:cNvPr id="19" name="Straight Arrow Connector 18">
            <a:extLst>
              <a:ext uri="{FF2B5EF4-FFF2-40B4-BE49-F238E27FC236}">
                <a16:creationId xmlns:a16="http://schemas.microsoft.com/office/drawing/2014/main" xmlns="" id="{7F611E7A-3095-4256-890C-D12154B4D947}"/>
              </a:ext>
            </a:extLst>
          </p:cNvPr>
          <p:cNvCxnSpPr/>
          <p:nvPr/>
        </p:nvCxnSpPr>
        <p:spPr>
          <a:xfrm>
            <a:off x="8092653" y="2089824"/>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0" name="Rectangle 19">
            <a:extLst>
              <a:ext uri="{FF2B5EF4-FFF2-40B4-BE49-F238E27FC236}">
                <a16:creationId xmlns:a16="http://schemas.microsoft.com/office/drawing/2014/main" xmlns="" id="{A78C4239-8236-4F9B-835D-5A7D449AB58C}"/>
              </a:ext>
            </a:extLst>
          </p:cNvPr>
          <p:cNvSpPr/>
          <p:nvPr/>
        </p:nvSpPr>
        <p:spPr>
          <a:xfrm>
            <a:off x="7174551" y="2377858"/>
            <a:ext cx="1836204" cy="7920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spc="-10" dirty="0">
                <a:solidFill>
                  <a:schemeClr val="accent2">
                    <a:lumMod val="75000"/>
                  </a:schemeClr>
                </a:solidFill>
                <a:cs typeface="Calibri"/>
              </a:rPr>
              <a:t>Bulbar palsy- bulbar</a:t>
            </a:r>
          </a:p>
          <a:p>
            <a:pPr algn="ctr"/>
            <a:r>
              <a:rPr lang="en-US" sz="1600" spc="-10" dirty="0">
                <a:solidFill>
                  <a:schemeClr val="tx1"/>
                </a:solidFill>
                <a:cs typeface="Calibri"/>
              </a:rPr>
              <a:t>LMN</a:t>
            </a:r>
            <a:endParaRPr lang="en-GB" sz="1600" spc="-10" dirty="0">
              <a:solidFill>
                <a:schemeClr val="accent2">
                  <a:lumMod val="75000"/>
                </a:schemeClr>
              </a:solidFill>
              <a:cs typeface="Calibri"/>
            </a:endParaRPr>
          </a:p>
        </p:txBody>
      </p:sp>
      <p:sp>
        <p:nvSpPr>
          <p:cNvPr id="35" name="Rectangle 34">
            <a:extLst>
              <a:ext uri="{FF2B5EF4-FFF2-40B4-BE49-F238E27FC236}">
                <a16:creationId xmlns:a16="http://schemas.microsoft.com/office/drawing/2014/main" xmlns="" id="{AA946142-46AD-4542-B6C3-69C9EC7D5AB3}"/>
              </a:ext>
            </a:extLst>
          </p:cNvPr>
          <p:cNvSpPr/>
          <p:nvPr/>
        </p:nvSpPr>
        <p:spPr>
          <a:xfrm>
            <a:off x="4835662" y="3650307"/>
            <a:ext cx="2592288" cy="432048"/>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a:solidFill>
                  <a:schemeClr val="bg1"/>
                </a:solidFill>
              </a:rPr>
              <a:t>Spinal cord</a:t>
            </a:r>
          </a:p>
        </p:txBody>
      </p:sp>
      <p:cxnSp>
        <p:nvCxnSpPr>
          <p:cNvPr id="36" name="Straight Connector 35">
            <a:extLst>
              <a:ext uri="{FF2B5EF4-FFF2-40B4-BE49-F238E27FC236}">
                <a16:creationId xmlns:a16="http://schemas.microsoft.com/office/drawing/2014/main" xmlns="" id="{83932DF7-3261-420E-9620-75A79A9A8F67}"/>
              </a:ext>
            </a:extLst>
          </p:cNvPr>
          <p:cNvCxnSpPr>
            <a:stCxn id="35" idx="2"/>
          </p:cNvCxnSpPr>
          <p:nvPr/>
        </p:nvCxnSpPr>
        <p:spPr>
          <a:xfrm>
            <a:off x="6131806" y="4082355"/>
            <a:ext cx="0" cy="288032"/>
          </a:xfrm>
          <a:prstGeom prst="line">
            <a:avLst/>
          </a:prstGeom>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xmlns="" id="{C57AFC3F-E3C1-4828-A9BE-B726B90AA840}"/>
              </a:ext>
            </a:extLst>
          </p:cNvPr>
          <p:cNvCxnSpPr/>
          <p:nvPr/>
        </p:nvCxnSpPr>
        <p:spPr>
          <a:xfrm>
            <a:off x="6131806" y="4370387"/>
            <a:ext cx="396042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xmlns="" id="{1DA1BB9C-19C8-4026-B4B8-46017C655823}"/>
              </a:ext>
            </a:extLst>
          </p:cNvPr>
          <p:cNvCxnSpPr/>
          <p:nvPr/>
        </p:nvCxnSpPr>
        <p:spPr>
          <a:xfrm>
            <a:off x="2174500" y="4370387"/>
            <a:ext cx="396042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9" name="Straight Arrow Connector 38">
            <a:extLst>
              <a:ext uri="{FF2B5EF4-FFF2-40B4-BE49-F238E27FC236}">
                <a16:creationId xmlns:a16="http://schemas.microsoft.com/office/drawing/2014/main" xmlns="" id="{1376D214-DC3F-47DD-8BE5-B27C9B5FCD90}"/>
              </a:ext>
            </a:extLst>
          </p:cNvPr>
          <p:cNvCxnSpPr/>
          <p:nvPr/>
        </p:nvCxnSpPr>
        <p:spPr>
          <a:xfrm>
            <a:off x="2174500" y="4370387"/>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0" name="Straight Arrow Connector 39">
            <a:extLst>
              <a:ext uri="{FF2B5EF4-FFF2-40B4-BE49-F238E27FC236}">
                <a16:creationId xmlns:a16="http://schemas.microsoft.com/office/drawing/2014/main" xmlns="" id="{83F9D88F-C417-4C88-B3D7-32D17382361D}"/>
              </a:ext>
            </a:extLst>
          </p:cNvPr>
          <p:cNvCxnSpPr/>
          <p:nvPr/>
        </p:nvCxnSpPr>
        <p:spPr>
          <a:xfrm>
            <a:off x="10092227" y="4370387"/>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1" name="Rectangle 40">
            <a:extLst>
              <a:ext uri="{FF2B5EF4-FFF2-40B4-BE49-F238E27FC236}">
                <a16:creationId xmlns:a16="http://schemas.microsoft.com/office/drawing/2014/main" xmlns="" id="{BA997DAF-80DD-4A24-8FE1-B9C1007BB56D}"/>
              </a:ext>
            </a:extLst>
          </p:cNvPr>
          <p:cNvSpPr/>
          <p:nvPr/>
        </p:nvSpPr>
        <p:spPr>
          <a:xfrm>
            <a:off x="9174125" y="4658421"/>
            <a:ext cx="1836204" cy="50405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spc="-10" dirty="0">
                <a:solidFill>
                  <a:schemeClr val="accent2">
                    <a:lumMod val="75000"/>
                  </a:schemeClr>
                </a:solidFill>
                <a:cs typeface="Calibri"/>
              </a:rPr>
              <a:t>Brown-</a:t>
            </a:r>
            <a:r>
              <a:rPr lang="en-US" sz="1600" spc="-10" dirty="0" err="1">
                <a:solidFill>
                  <a:schemeClr val="accent2">
                    <a:lumMod val="75000"/>
                  </a:schemeClr>
                </a:solidFill>
                <a:cs typeface="Calibri"/>
              </a:rPr>
              <a:t>Sequard</a:t>
            </a:r>
            <a:r>
              <a:rPr lang="en-US" sz="1600" spc="-10" dirty="0">
                <a:solidFill>
                  <a:schemeClr val="accent2">
                    <a:lumMod val="75000"/>
                  </a:schemeClr>
                </a:solidFill>
                <a:cs typeface="Calibri"/>
              </a:rPr>
              <a:t> syndrome</a:t>
            </a:r>
          </a:p>
        </p:txBody>
      </p:sp>
      <p:sp>
        <p:nvSpPr>
          <p:cNvPr id="42" name="Rectangle 41">
            <a:extLst>
              <a:ext uri="{FF2B5EF4-FFF2-40B4-BE49-F238E27FC236}">
                <a16:creationId xmlns:a16="http://schemas.microsoft.com/office/drawing/2014/main" xmlns="" id="{ADCE2A5E-02B1-40EA-9891-AD004601EFDA}"/>
              </a:ext>
            </a:extLst>
          </p:cNvPr>
          <p:cNvSpPr/>
          <p:nvPr/>
        </p:nvSpPr>
        <p:spPr>
          <a:xfrm>
            <a:off x="1256398" y="4659100"/>
            <a:ext cx="1836204" cy="50405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spc="-10" dirty="0">
                <a:solidFill>
                  <a:schemeClr val="accent2">
                    <a:lumMod val="75000"/>
                  </a:schemeClr>
                </a:solidFill>
                <a:cs typeface="Calibri"/>
              </a:rPr>
              <a:t>Transverse myelitis</a:t>
            </a:r>
          </a:p>
        </p:txBody>
      </p:sp>
      <p:cxnSp>
        <p:nvCxnSpPr>
          <p:cNvPr id="45" name="Straight Arrow Connector 44">
            <a:extLst>
              <a:ext uri="{FF2B5EF4-FFF2-40B4-BE49-F238E27FC236}">
                <a16:creationId xmlns:a16="http://schemas.microsoft.com/office/drawing/2014/main" xmlns="" id="{12CBC751-2AB7-46C4-A563-82C5DD8A19F3}"/>
              </a:ext>
            </a:extLst>
          </p:cNvPr>
          <p:cNvCxnSpPr/>
          <p:nvPr/>
        </p:nvCxnSpPr>
        <p:spPr>
          <a:xfrm>
            <a:off x="6134964" y="4370385"/>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6" name="Rectangle 45">
            <a:extLst>
              <a:ext uri="{FF2B5EF4-FFF2-40B4-BE49-F238E27FC236}">
                <a16:creationId xmlns:a16="http://schemas.microsoft.com/office/drawing/2014/main" xmlns="" id="{1E03448B-E5C6-4345-9354-553C2C60F903}"/>
              </a:ext>
            </a:extLst>
          </p:cNvPr>
          <p:cNvSpPr/>
          <p:nvPr/>
        </p:nvSpPr>
        <p:spPr>
          <a:xfrm>
            <a:off x="5216862" y="4658419"/>
            <a:ext cx="1836204" cy="50405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spc="-10" dirty="0">
                <a:solidFill>
                  <a:schemeClr val="accent2">
                    <a:lumMod val="75000"/>
                  </a:schemeClr>
                </a:solidFill>
                <a:cs typeface="Calibri"/>
              </a:rPr>
              <a:t>Anterior spinal artery syndrome</a:t>
            </a:r>
          </a:p>
        </p:txBody>
      </p:sp>
      <p:cxnSp>
        <p:nvCxnSpPr>
          <p:cNvPr id="52" name="Straight Arrow Connector 51">
            <a:extLst>
              <a:ext uri="{FF2B5EF4-FFF2-40B4-BE49-F238E27FC236}">
                <a16:creationId xmlns:a16="http://schemas.microsoft.com/office/drawing/2014/main" xmlns="" id="{876F0B48-B7A1-4F09-A288-E5DBEEF95A52}"/>
              </a:ext>
            </a:extLst>
          </p:cNvPr>
          <p:cNvCxnSpPr/>
          <p:nvPr/>
        </p:nvCxnSpPr>
        <p:spPr>
          <a:xfrm>
            <a:off x="2209133" y="5157192"/>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3" name="Straight Arrow Connector 52">
            <a:extLst>
              <a:ext uri="{FF2B5EF4-FFF2-40B4-BE49-F238E27FC236}">
                <a16:creationId xmlns:a16="http://schemas.microsoft.com/office/drawing/2014/main" xmlns="" id="{5419130B-604F-4D37-8571-5BA134F0AEE1}"/>
              </a:ext>
            </a:extLst>
          </p:cNvPr>
          <p:cNvCxnSpPr/>
          <p:nvPr/>
        </p:nvCxnSpPr>
        <p:spPr>
          <a:xfrm>
            <a:off x="10126860" y="5157192"/>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4" name="Straight Arrow Connector 53">
            <a:extLst>
              <a:ext uri="{FF2B5EF4-FFF2-40B4-BE49-F238E27FC236}">
                <a16:creationId xmlns:a16="http://schemas.microsoft.com/office/drawing/2014/main" xmlns="" id="{3B6B4654-DC91-4D48-AD08-B105C9EF9BCF}"/>
              </a:ext>
            </a:extLst>
          </p:cNvPr>
          <p:cNvCxnSpPr/>
          <p:nvPr/>
        </p:nvCxnSpPr>
        <p:spPr>
          <a:xfrm>
            <a:off x="6169597" y="5157190"/>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5" name="Rectangle 54">
            <a:extLst>
              <a:ext uri="{FF2B5EF4-FFF2-40B4-BE49-F238E27FC236}">
                <a16:creationId xmlns:a16="http://schemas.microsoft.com/office/drawing/2014/main" xmlns="" id="{0883FD44-C1B3-4331-AAE1-EA863612150A}"/>
              </a:ext>
            </a:extLst>
          </p:cNvPr>
          <p:cNvSpPr/>
          <p:nvPr/>
        </p:nvSpPr>
        <p:spPr>
          <a:xfrm>
            <a:off x="609460" y="5257547"/>
            <a:ext cx="3354893" cy="1044118"/>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r>
              <a:rPr lang="en-US" sz="1600" spc="-10" dirty="0">
                <a:solidFill>
                  <a:schemeClr val="tx1"/>
                </a:solidFill>
                <a:cs typeface="Calibri"/>
              </a:rPr>
              <a:t>Upper sensory level for all sensations,</a:t>
            </a:r>
          </a:p>
          <a:p>
            <a:r>
              <a:rPr lang="en-US" sz="1600" spc="-10" dirty="0">
                <a:solidFill>
                  <a:schemeClr val="tx1"/>
                </a:solidFill>
                <a:cs typeface="Calibri"/>
              </a:rPr>
              <a:t>LMN signs at the level of lesion, flaccid paralysis (spinal shock)UMN signs distally, Bladder/Bowel involved</a:t>
            </a:r>
          </a:p>
        </p:txBody>
      </p:sp>
      <p:sp>
        <p:nvSpPr>
          <p:cNvPr id="56" name="Rectangle 55">
            <a:extLst>
              <a:ext uri="{FF2B5EF4-FFF2-40B4-BE49-F238E27FC236}">
                <a16:creationId xmlns:a16="http://schemas.microsoft.com/office/drawing/2014/main" xmlns="" id="{802A1C20-2D20-4D64-9E8D-1F5CBC8139AF}"/>
              </a:ext>
            </a:extLst>
          </p:cNvPr>
          <p:cNvSpPr/>
          <p:nvPr/>
        </p:nvSpPr>
        <p:spPr>
          <a:xfrm>
            <a:off x="4412777" y="5254665"/>
            <a:ext cx="3507237" cy="1044118"/>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r>
              <a:rPr lang="en-US" sz="1600" spc="-10" dirty="0">
                <a:solidFill>
                  <a:schemeClr val="tx1"/>
                </a:solidFill>
                <a:cs typeface="Calibri"/>
              </a:rPr>
              <a:t>Upper sensory level for pain/temperature, sparing of posterior columns, UMN signs distally</a:t>
            </a:r>
          </a:p>
        </p:txBody>
      </p:sp>
      <p:sp>
        <p:nvSpPr>
          <p:cNvPr id="57" name="Rectangle 56">
            <a:extLst>
              <a:ext uri="{FF2B5EF4-FFF2-40B4-BE49-F238E27FC236}">
                <a16:creationId xmlns:a16="http://schemas.microsoft.com/office/drawing/2014/main" xmlns="" id="{FE3E2C36-B052-4FBD-AF20-01B7014D1985}"/>
              </a:ext>
            </a:extLst>
          </p:cNvPr>
          <p:cNvSpPr/>
          <p:nvPr/>
        </p:nvSpPr>
        <p:spPr>
          <a:xfrm>
            <a:off x="8254652" y="5234486"/>
            <a:ext cx="3324751" cy="1044118"/>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r>
              <a:rPr lang="en-US" sz="1600" spc="-10" dirty="0">
                <a:solidFill>
                  <a:schemeClr val="tx1"/>
                </a:solidFill>
                <a:cs typeface="Calibri"/>
              </a:rPr>
              <a:t>I/L spastic paralysis &amp; loss of joint/position sense, C/L loss of pain/temperature sensation</a:t>
            </a:r>
          </a:p>
        </p:txBody>
      </p:sp>
      <p:sp>
        <p:nvSpPr>
          <p:cNvPr id="58" name="TextBox 57">
            <a:extLst>
              <a:ext uri="{FF2B5EF4-FFF2-40B4-BE49-F238E27FC236}">
                <a16:creationId xmlns:a16="http://schemas.microsoft.com/office/drawing/2014/main" xmlns="" id="{F2572816-3355-4083-B3C1-FB0B0B69B95B}"/>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347272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Damage of lower motor neuron (LMNL) </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pPr/>
              <a:t>29</a:t>
            </a:fld>
            <a:endParaRPr lang="en-US" dirty="0"/>
          </a:p>
        </p:txBody>
      </p:sp>
      <p:sp>
        <p:nvSpPr>
          <p:cNvPr id="5" name="Rectangle 4"/>
          <p:cNvSpPr/>
          <p:nvPr/>
        </p:nvSpPr>
        <p:spPr>
          <a:xfrm>
            <a:off x="4114211" y="1748663"/>
            <a:ext cx="3960440" cy="450922"/>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solidFill>
                  <a:schemeClr val="bg1"/>
                </a:solidFill>
              </a:rPr>
              <a:t>Damage of lower motor neuron (LMNL) </a:t>
            </a:r>
            <a:endParaRPr lang="en-US" sz="1400" dirty="0" smtClean="0">
              <a:solidFill>
                <a:schemeClr val="bg1"/>
              </a:solidFill>
            </a:endParaRPr>
          </a:p>
        </p:txBody>
      </p:sp>
      <p:cxnSp>
        <p:nvCxnSpPr>
          <p:cNvPr id="7" name="Straight Connector 6"/>
          <p:cNvCxnSpPr>
            <a:stCxn id="5" idx="2"/>
          </p:cNvCxnSpPr>
          <p:nvPr/>
        </p:nvCxnSpPr>
        <p:spPr>
          <a:xfrm>
            <a:off x="6094431" y="2199585"/>
            <a:ext cx="0" cy="216024"/>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6094431" y="2415609"/>
            <a:ext cx="396042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1845940" y="2415609"/>
            <a:ext cx="432046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a:off x="1845940" y="2415609"/>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10054852" y="2415609"/>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Rectangle 14"/>
          <p:cNvSpPr/>
          <p:nvPr/>
        </p:nvSpPr>
        <p:spPr>
          <a:xfrm>
            <a:off x="495790" y="2612843"/>
            <a:ext cx="2700300" cy="660140"/>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lvl="0" algn="ctr" rtl="1"/>
            <a:r>
              <a:rPr lang="en-GB" sz="1600" dirty="0">
                <a:solidFill>
                  <a:schemeClr val="accent2">
                    <a:lumMod val="75000"/>
                  </a:schemeClr>
                </a:solidFill>
              </a:rPr>
              <a:t>Structural changes</a:t>
            </a:r>
          </a:p>
        </p:txBody>
      </p:sp>
      <p:sp>
        <p:nvSpPr>
          <p:cNvPr id="16" name="Rectangle 15"/>
          <p:cNvSpPr/>
          <p:nvPr/>
        </p:nvSpPr>
        <p:spPr>
          <a:xfrm>
            <a:off x="8704702" y="2612843"/>
            <a:ext cx="2700300" cy="6601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rtl="1"/>
            <a:r>
              <a:rPr lang="en-GB" sz="1600" dirty="0">
                <a:solidFill>
                  <a:schemeClr val="accent2">
                    <a:lumMod val="75000"/>
                  </a:schemeClr>
                </a:solidFill>
              </a:rPr>
              <a:t>Functional changes</a:t>
            </a:r>
          </a:p>
        </p:txBody>
      </p:sp>
      <p:cxnSp>
        <p:nvCxnSpPr>
          <p:cNvPr id="23" name="Straight Arrow Connector 22"/>
          <p:cNvCxnSpPr>
            <a:stCxn id="15" idx="2"/>
          </p:cNvCxnSpPr>
          <p:nvPr/>
        </p:nvCxnSpPr>
        <p:spPr>
          <a:xfrm>
            <a:off x="1845940" y="3272983"/>
            <a:ext cx="0" cy="36657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1" name="Rectangle 30"/>
          <p:cNvSpPr/>
          <p:nvPr/>
        </p:nvSpPr>
        <p:spPr>
          <a:xfrm>
            <a:off x="117748" y="3645024"/>
            <a:ext cx="3717431" cy="179519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1400" dirty="0">
                <a:solidFill>
                  <a:schemeClr val="tx1"/>
                </a:solidFill>
                <a:cs typeface="Arial"/>
              </a:rPr>
              <a:t>In Nerve (degeneration and regeneration</a:t>
            </a:r>
          </a:p>
          <a:p>
            <a:pPr marL="285750" indent="-285750">
              <a:buFont typeface="Arial" panose="020B0604020202020204" pitchFamily="34" charset="0"/>
              <a:buChar char="•"/>
            </a:pPr>
            <a:r>
              <a:rPr lang="en-US" sz="1400" dirty="0">
                <a:solidFill>
                  <a:schemeClr val="tx1"/>
                </a:solidFill>
                <a:cs typeface="Arial"/>
              </a:rPr>
              <a:t>In muscle (atrophy and increase Ach receptors </a:t>
            </a:r>
            <a:endParaRPr lang="en-US" sz="1400" dirty="0">
              <a:solidFill>
                <a:schemeClr val="tx1"/>
              </a:solidFill>
            </a:endParaRPr>
          </a:p>
        </p:txBody>
      </p:sp>
      <p:sp>
        <p:nvSpPr>
          <p:cNvPr id="34" name="Rectangle 33"/>
          <p:cNvSpPr/>
          <p:nvPr/>
        </p:nvSpPr>
        <p:spPr>
          <a:xfrm>
            <a:off x="8196136" y="3639554"/>
            <a:ext cx="3717432" cy="18006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42900" indent="-342900">
              <a:buFont typeface="+mj-lt"/>
              <a:buAutoNum type="arabicPeriod"/>
            </a:pPr>
            <a:r>
              <a:rPr lang="en-US" sz="1400" dirty="0">
                <a:solidFill>
                  <a:schemeClr val="tx1"/>
                </a:solidFill>
              </a:rPr>
              <a:t>Flaccid paralysis</a:t>
            </a:r>
          </a:p>
          <a:p>
            <a:pPr marL="342900" indent="-342900">
              <a:buFont typeface="+mj-lt"/>
              <a:buAutoNum type="arabicPeriod"/>
            </a:pPr>
            <a:r>
              <a:rPr lang="en-US" sz="1400" dirty="0">
                <a:solidFill>
                  <a:schemeClr val="tx1"/>
                </a:solidFill>
              </a:rPr>
              <a:t>Fasciculation and fibrillation</a:t>
            </a:r>
          </a:p>
          <a:p>
            <a:pPr marL="342900" indent="-342900">
              <a:buFont typeface="+mj-lt"/>
              <a:buAutoNum type="arabicPeriod"/>
            </a:pPr>
            <a:r>
              <a:rPr lang="en-US" sz="1400" dirty="0" err="1">
                <a:solidFill>
                  <a:schemeClr val="tx1"/>
                </a:solidFill>
              </a:rPr>
              <a:t>Dennervation</a:t>
            </a:r>
            <a:r>
              <a:rPr lang="en-US" sz="1400" dirty="0">
                <a:solidFill>
                  <a:schemeClr val="tx1"/>
                </a:solidFill>
              </a:rPr>
              <a:t> </a:t>
            </a:r>
            <a:r>
              <a:rPr lang="en-US" sz="1400" dirty="0" err="1">
                <a:solidFill>
                  <a:schemeClr val="tx1"/>
                </a:solidFill>
              </a:rPr>
              <a:t>supersensitivity</a:t>
            </a:r>
            <a:endParaRPr lang="en-US" sz="1400" dirty="0">
              <a:solidFill>
                <a:schemeClr val="tx1"/>
              </a:solidFill>
            </a:endParaRPr>
          </a:p>
          <a:p>
            <a:pPr marL="342900" indent="-342900">
              <a:buFont typeface="+mj-lt"/>
              <a:buAutoNum type="arabicPeriod"/>
            </a:pPr>
            <a:r>
              <a:rPr lang="en-US" sz="1400" dirty="0">
                <a:solidFill>
                  <a:schemeClr val="tx1"/>
                </a:solidFill>
              </a:rPr>
              <a:t>Reaction of </a:t>
            </a:r>
            <a:r>
              <a:rPr lang="en-US" sz="1400" dirty="0" smtClean="0">
                <a:solidFill>
                  <a:schemeClr val="tx1"/>
                </a:solidFill>
              </a:rPr>
              <a:t>degeneration</a:t>
            </a:r>
            <a:endParaRPr lang="en-US" sz="1400" dirty="0">
              <a:solidFill>
                <a:schemeClr val="tx1"/>
              </a:solidFill>
            </a:endParaRPr>
          </a:p>
        </p:txBody>
      </p:sp>
      <p:sp>
        <p:nvSpPr>
          <p:cNvPr id="41" name="TextBox 40"/>
          <p:cNvSpPr txBox="1"/>
          <p:nvPr/>
        </p:nvSpPr>
        <p:spPr>
          <a:xfrm>
            <a:off x="9455497"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cxnSp>
        <p:nvCxnSpPr>
          <p:cNvPr id="8" name="Straight Arrow Connector 7"/>
          <p:cNvCxnSpPr>
            <a:stCxn id="16" idx="2"/>
          </p:cNvCxnSpPr>
          <p:nvPr/>
        </p:nvCxnSpPr>
        <p:spPr>
          <a:xfrm>
            <a:off x="10054852" y="3272983"/>
            <a:ext cx="0" cy="36676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54904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introduction</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pPr/>
              <a:t>3</a:t>
            </a:fld>
            <a:endParaRPr lang="en-US" dirty="0"/>
          </a:p>
        </p:txBody>
      </p:sp>
      <p:sp>
        <p:nvSpPr>
          <p:cNvPr id="4" name="Content Placeholder 3"/>
          <p:cNvSpPr>
            <a:spLocks noGrp="1"/>
          </p:cNvSpPr>
          <p:nvPr>
            <p:ph sz="quarter" idx="1"/>
          </p:nvPr>
        </p:nvSpPr>
        <p:spPr>
          <a:xfrm>
            <a:off x="609460" y="1190030"/>
            <a:ext cx="10969943" cy="985664"/>
          </a:xfrm>
        </p:spPr>
        <p:txBody>
          <a:bodyPr>
            <a:normAutofit lnSpcReduction="10000"/>
          </a:bodyPr>
          <a:lstStyle/>
          <a:p>
            <a:pPr marL="469900" indent="-457200">
              <a:buClr>
                <a:schemeClr val="accent2">
                  <a:lumMod val="75000"/>
                </a:schemeClr>
              </a:buClr>
              <a:tabLst>
                <a:tab pos="355600" algn="l"/>
                <a:tab pos="356235" algn="l"/>
              </a:tabLst>
            </a:pPr>
            <a:r>
              <a:rPr lang="en-US" sz="1600" spc="-5" dirty="0">
                <a:solidFill>
                  <a:schemeClr val="accent4">
                    <a:lumMod val="75000"/>
                  </a:schemeClr>
                </a:solidFill>
                <a:cs typeface="Akhbar MT" pitchFamily="2" charset="-78"/>
              </a:rPr>
              <a:t>31</a:t>
            </a:r>
            <a:r>
              <a:rPr lang="en-US" sz="1600" spc="-5" dirty="0">
                <a:solidFill>
                  <a:schemeClr val="bg2">
                    <a:lumMod val="75000"/>
                  </a:schemeClr>
                </a:solidFill>
                <a:cs typeface="Akhbar MT" pitchFamily="2" charset="-78"/>
              </a:rPr>
              <a:t> segments: </a:t>
            </a:r>
            <a:r>
              <a:rPr lang="en-US" sz="1600" spc="-5" dirty="0">
                <a:cs typeface="Akhbar MT" pitchFamily="2" charset="-78"/>
              </a:rPr>
              <a:t>embryological development </a:t>
            </a:r>
            <a:r>
              <a:rPr lang="en-US" sz="1600" spc="-5" dirty="0">
                <a:cs typeface="Akhbar MT" pitchFamily="2" charset="-78"/>
                <a:sym typeface="Symbol" panose="05050102010706020507" pitchFamily="18" charset="2"/>
              </a:rPr>
              <a:t></a:t>
            </a:r>
            <a:r>
              <a:rPr lang="en-US" sz="1600" spc="-5" dirty="0">
                <a:cs typeface="Akhbar MT" pitchFamily="2" charset="-78"/>
              </a:rPr>
              <a:t> growth of cord lags behind </a:t>
            </a:r>
            <a:r>
              <a:rPr lang="en-US" sz="1600" spc="-5" dirty="0">
                <a:cs typeface="Akhbar MT" pitchFamily="2" charset="-78"/>
                <a:sym typeface="Symbol" panose="05050102010706020507" pitchFamily="18" charset="2"/>
              </a:rPr>
              <a:t> </a:t>
            </a:r>
            <a:r>
              <a:rPr lang="en-US" sz="1600" spc="-5" dirty="0">
                <a:cs typeface="Akhbar MT" pitchFamily="2" charset="-78"/>
              </a:rPr>
              <a:t>mature spinal cord ends at </a:t>
            </a:r>
            <a:r>
              <a:rPr lang="en-US" sz="1600" spc="-5" dirty="0" smtClean="0">
                <a:cs typeface="Akhbar MT" pitchFamily="2" charset="-78"/>
              </a:rPr>
              <a:t>L1.</a:t>
            </a:r>
            <a:endParaRPr lang="en-US" sz="1600" spc="-5" dirty="0">
              <a:cs typeface="Akhbar MT" pitchFamily="2" charset="-78"/>
            </a:endParaRPr>
          </a:p>
          <a:p>
            <a:pPr marL="469900" indent="-457200">
              <a:buClr>
                <a:schemeClr val="accent2">
                  <a:lumMod val="75000"/>
                </a:schemeClr>
              </a:buClr>
              <a:tabLst>
                <a:tab pos="355600" algn="l"/>
                <a:tab pos="356235" algn="l"/>
              </a:tabLst>
            </a:pPr>
            <a:r>
              <a:rPr lang="en-US" sz="1600" spc="-5" dirty="0">
                <a:solidFill>
                  <a:srgbClr val="FF0000"/>
                </a:solidFill>
                <a:cs typeface="Akhbar MT" pitchFamily="2" charset="-78"/>
              </a:rPr>
              <a:t>Upper</a:t>
            </a:r>
            <a:r>
              <a:rPr lang="en-US" sz="1600" spc="-5" dirty="0">
                <a:cs typeface="Akhbar MT" pitchFamily="2" charset="-78"/>
              </a:rPr>
              <a:t> cervical cord lesions produce </a:t>
            </a:r>
            <a:r>
              <a:rPr lang="en-US" sz="1600" spc="-5" dirty="0">
                <a:solidFill>
                  <a:srgbClr val="FF0000"/>
                </a:solidFill>
                <a:cs typeface="Akhbar MT" pitchFamily="2" charset="-78"/>
              </a:rPr>
              <a:t>quadriplegia</a:t>
            </a:r>
            <a:r>
              <a:rPr lang="en-US" sz="1600" spc="-5" dirty="0">
                <a:cs typeface="Akhbar MT" pitchFamily="2" charset="-78"/>
              </a:rPr>
              <a:t> and </a:t>
            </a:r>
            <a:r>
              <a:rPr lang="en-US" sz="1600" spc="-5" dirty="0">
                <a:solidFill>
                  <a:srgbClr val="FF0000"/>
                </a:solidFill>
                <a:cs typeface="Akhbar MT" pitchFamily="2" charset="-78"/>
              </a:rPr>
              <a:t>weakness of the </a:t>
            </a:r>
            <a:r>
              <a:rPr lang="en-US" sz="1600" spc="-5" dirty="0" smtClean="0">
                <a:solidFill>
                  <a:srgbClr val="FF0000"/>
                </a:solidFill>
                <a:cs typeface="Akhbar MT" pitchFamily="2" charset="-78"/>
              </a:rPr>
              <a:t>diaphragm</a:t>
            </a:r>
            <a:r>
              <a:rPr lang="en-US" sz="1600" spc="-5" dirty="0" smtClean="0">
                <a:cs typeface="Akhbar MT" pitchFamily="2" charset="-78"/>
              </a:rPr>
              <a:t>.</a:t>
            </a:r>
            <a:endParaRPr lang="en-US" sz="1600" spc="-5" dirty="0">
              <a:cs typeface="Akhbar MT" pitchFamily="2" charset="-78"/>
            </a:endParaRPr>
          </a:p>
          <a:p>
            <a:pPr marL="469900" indent="-457200">
              <a:buClr>
                <a:schemeClr val="accent2">
                  <a:lumMod val="75000"/>
                </a:schemeClr>
              </a:buClr>
              <a:tabLst>
                <a:tab pos="355600" algn="l"/>
                <a:tab pos="356235" algn="l"/>
              </a:tabLst>
            </a:pPr>
            <a:r>
              <a:rPr lang="en-GB" sz="1600" spc="-5" dirty="0">
                <a:cs typeface="Akhbar MT" pitchFamily="2" charset="-78"/>
              </a:rPr>
              <a:t>Lesions at </a:t>
            </a:r>
            <a:r>
              <a:rPr lang="en-GB" sz="1600" spc="-5" dirty="0">
                <a:solidFill>
                  <a:schemeClr val="accent4">
                    <a:lumMod val="75000"/>
                  </a:schemeClr>
                </a:solidFill>
                <a:cs typeface="Akhbar MT" pitchFamily="2" charset="-78"/>
              </a:rPr>
              <a:t>C4-C5</a:t>
            </a:r>
            <a:r>
              <a:rPr lang="en-GB" sz="1600" spc="-5" dirty="0">
                <a:cs typeface="Akhbar MT" pitchFamily="2" charset="-78"/>
              </a:rPr>
              <a:t> produce </a:t>
            </a:r>
            <a:r>
              <a:rPr lang="en-GB" sz="1600" spc="-5" dirty="0" smtClean="0">
                <a:solidFill>
                  <a:srgbClr val="FF0000"/>
                </a:solidFill>
                <a:cs typeface="Akhbar MT" pitchFamily="2" charset="-78"/>
              </a:rPr>
              <a:t>quadriplegia.</a:t>
            </a:r>
            <a:endParaRPr lang="en-GB" sz="1600" spc="-5" dirty="0">
              <a:solidFill>
                <a:srgbClr val="FF0000"/>
              </a:solidFill>
              <a:cs typeface="Akhbar MT" pitchFamily="2" charset="-78"/>
            </a:endParaRPr>
          </a:p>
          <a:p>
            <a:pPr>
              <a:buClr>
                <a:schemeClr val="accent2">
                  <a:lumMod val="75000"/>
                </a:schemeClr>
              </a:buClr>
            </a:pPr>
            <a:endParaRPr lang="en-US" sz="1600" dirty="0"/>
          </a:p>
        </p:txBody>
      </p:sp>
      <p:pic>
        <p:nvPicPr>
          <p:cNvPr id="5" name="Picture 4">
            <a:extLst>
              <a:ext uri="{FF2B5EF4-FFF2-40B4-BE49-F238E27FC236}">
                <a16:creationId xmlns:a16="http://schemas.microsoft.com/office/drawing/2014/main" xmlns="" id="{B2AB47CE-EB7C-46A9-A909-F3182066813E}"/>
              </a:ext>
            </a:extLst>
          </p:cNvPr>
          <p:cNvPicPr>
            <a:picLocks noChangeAspect="1"/>
          </p:cNvPicPr>
          <p:nvPr/>
        </p:nvPicPr>
        <p:blipFill>
          <a:blip r:embed="rId2"/>
          <a:stretch>
            <a:fillRect/>
          </a:stretch>
        </p:blipFill>
        <p:spPr>
          <a:xfrm>
            <a:off x="609460" y="2222724"/>
            <a:ext cx="3429966" cy="4086596"/>
          </a:xfrm>
          <a:prstGeom prst="rect">
            <a:avLst/>
          </a:prstGeom>
        </p:spPr>
      </p:pic>
      <p:pic>
        <p:nvPicPr>
          <p:cNvPr id="6" name="Picture 5">
            <a:extLst>
              <a:ext uri="{FF2B5EF4-FFF2-40B4-BE49-F238E27FC236}">
                <a16:creationId xmlns:a16="http://schemas.microsoft.com/office/drawing/2014/main" xmlns="" id="{6AF76F26-F8C6-47D0-9B16-B8A981BE78D8}"/>
              </a:ext>
            </a:extLst>
          </p:cNvPr>
          <p:cNvPicPr>
            <a:picLocks noChangeAspect="1"/>
          </p:cNvPicPr>
          <p:nvPr/>
        </p:nvPicPr>
        <p:blipFill>
          <a:blip r:embed="rId3"/>
          <a:stretch>
            <a:fillRect/>
          </a:stretch>
        </p:blipFill>
        <p:spPr>
          <a:xfrm>
            <a:off x="4150196" y="2222724"/>
            <a:ext cx="2637077" cy="4086596"/>
          </a:xfrm>
          <a:prstGeom prst="rect">
            <a:avLst/>
          </a:prstGeom>
        </p:spPr>
      </p:pic>
      <p:pic>
        <p:nvPicPr>
          <p:cNvPr id="7" name="Picture 6">
            <a:extLst>
              <a:ext uri="{FF2B5EF4-FFF2-40B4-BE49-F238E27FC236}">
                <a16:creationId xmlns:a16="http://schemas.microsoft.com/office/drawing/2014/main" xmlns="" id="{1F1CF110-CBE6-467A-9283-C5E9CFA303B0}"/>
              </a:ext>
            </a:extLst>
          </p:cNvPr>
          <p:cNvPicPr>
            <a:picLocks noChangeAspect="1"/>
          </p:cNvPicPr>
          <p:nvPr/>
        </p:nvPicPr>
        <p:blipFill>
          <a:blip r:embed="rId4"/>
          <a:stretch>
            <a:fillRect/>
          </a:stretch>
        </p:blipFill>
        <p:spPr>
          <a:xfrm>
            <a:off x="6898043" y="2222724"/>
            <a:ext cx="2580745" cy="4086596"/>
          </a:xfrm>
          <a:prstGeom prst="rect">
            <a:avLst/>
          </a:prstGeom>
        </p:spPr>
      </p:pic>
      <p:pic>
        <p:nvPicPr>
          <p:cNvPr id="8" name="Picture 7">
            <a:extLst>
              <a:ext uri="{FF2B5EF4-FFF2-40B4-BE49-F238E27FC236}">
                <a16:creationId xmlns:a16="http://schemas.microsoft.com/office/drawing/2014/main" xmlns="" id="{6E74F02B-5080-44AB-910F-9BD24801522C}"/>
              </a:ext>
            </a:extLst>
          </p:cNvPr>
          <p:cNvPicPr>
            <a:picLocks noChangeAspect="1"/>
          </p:cNvPicPr>
          <p:nvPr/>
        </p:nvPicPr>
        <p:blipFill>
          <a:blip r:embed="rId5"/>
          <a:stretch>
            <a:fillRect/>
          </a:stretch>
        </p:blipFill>
        <p:spPr>
          <a:xfrm>
            <a:off x="9478788" y="1700808"/>
            <a:ext cx="2100615" cy="4536504"/>
          </a:xfrm>
          <a:prstGeom prst="rect">
            <a:avLst/>
          </a:prstGeom>
        </p:spPr>
      </p:pic>
      <p:sp>
        <p:nvSpPr>
          <p:cNvPr id="9" name="TextBox 8">
            <a:extLst>
              <a:ext uri="{FF2B5EF4-FFF2-40B4-BE49-F238E27FC236}">
                <a16:creationId xmlns:a16="http://schemas.microsoft.com/office/drawing/2014/main" xmlns="" id="{D59BFEA4-FD89-4DF5-A793-73301D46B588}"/>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3761319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dirty="0" smtClean="0"/>
              <a:t>Cont</a:t>
            </a:r>
            <a:r>
              <a:rPr lang="en-US" sz="3200" dirty="0"/>
              <a:t>. </a:t>
            </a:r>
            <a:r>
              <a:rPr lang="en-GB" sz="3200" dirty="0"/>
              <a:t>Functional changes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pPr/>
              <a:t>30</a:t>
            </a:fld>
            <a:endParaRPr lang="en-US" dirty="0"/>
          </a:p>
        </p:txBody>
      </p:sp>
      <p:sp>
        <p:nvSpPr>
          <p:cNvPr id="4" name="Content Placeholder 3"/>
          <p:cNvSpPr>
            <a:spLocks noGrp="1"/>
          </p:cNvSpPr>
          <p:nvPr>
            <p:ph sz="quarter" idx="1"/>
          </p:nvPr>
        </p:nvSpPr>
        <p:spPr>
          <a:xfrm>
            <a:off x="609442" y="1219200"/>
            <a:ext cx="5387461" cy="5137150"/>
          </a:xfrm>
        </p:spPr>
        <p:txBody>
          <a:bodyPr>
            <a:noAutofit/>
          </a:bodyPr>
          <a:lstStyle/>
          <a:p>
            <a:r>
              <a:rPr lang="en-US" sz="1300" dirty="0">
                <a:solidFill>
                  <a:schemeClr val="accent2">
                    <a:lumMod val="75000"/>
                  </a:schemeClr>
                </a:solidFill>
              </a:rPr>
              <a:t>Flaccid </a:t>
            </a:r>
            <a:r>
              <a:rPr lang="en-US" sz="1300" dirty="0" smtClean="0">
                <a:solidFill>
                  <a:schemeClr val="accent2">
                    <a:lumMod val="75000"/>
                  </a:schemeClr>
                </a:solidFill>
              </a:rPr>
              <a:t>paralysis:</a:t>
            </a:r>
          </a:p>
          <a:p>
            <a:pPr marL="603219" marR="1160780" lvl="1" indent="-285750">
              <a:lnSpc>
                <a:spcPct val="140000"/>
              </a:lnSpc>
              <a:spcBef>
                <a:spcPts val="100"/>
              </a:spcBef>
              <a:buClr>
                <a:schemeClr val="bg2">
                  <a:lumMod val="75000"/>
                </a:schemeClr>
              </a:buClr>
              <a:tabLst>
                <a:tab pos="355600" algn="l"/>
              </a:tabLst>
            </a:pPr>
            <a:r>
              <a:rPr lang="en-US" sz="1300" spc="-10" dirty="0">
                <a:solidFill>
                  <a:schemeClr val="tx1"/>
                </a:solidFill>
                <a:cs typeface="Calibri"/>
              </a:rPr>
              <a:t>Paralysis of </a:t>
            </a:r>
            <a:r>
              <a:rPr lang="en-US" sz="1300" spc="-10" dirty="0" err="1">
                <a:solidFill>
                  <a:schemeClr val="tx1"/>
                </a:solidFill>
                <a:cs typeface="Calibri"/>
              </a:rPr>
              <a:t>denervated</a:t>
            </a:r>
            <a:r>
              <a:rPr lang="en-US" sz="1300" spc="-10" dirty="0">
                <a:solidFill>
                  <a:schemeClr val="tx1"/>
                </a:solidFill>
                <a:cs typeface="Calibri"/>
              </a:rPr>
              <a:t> </a:t>
            </a:r>
            <a:r>
              <a:rPr lang="en-US" sz="1300" spc="-10" dirty="0" err="1">
                <a:solidFill>
                  <a:schemeClr val="tx1"/>
                </a:solidFill>
                <a:cs typeface="Calibri"/>
              </a:rPr>
              <a:t>ms</a:t>
            </a:r>
            <a:r>
              <a:rPr lang="en-US" sz="1300" spc="-10" dirty="0">
                <a:solidFill>
                  <a:schemeClr val="tx1"/>
                </a:solidFill>
                <a:cs typeface="Calibri"/>
              </a:rPr>
              <a:t> with loss of all </a:t>
            </a:r>
            <a:r>
              <a:rPr lang="en-US" sz="1300" spc="-10" dirty="0" smtClean="0">
                <a:solidFill>
                  <a:schemeClr val="tx1"/>
                </a:solidFill>
                <a:cs typeface="Calibri"/>
              </a:rPr>
              <a:t>types of  movements, "voluntary</a:t>
            </a:r>
            <a:r>
              <a:rPr lang="en-US" sz="1300" spc="-10" dirty="0">
                <a:solidFill>
                  <a:schemeClr val="tx1"/>
                </a:solidFill>
                <a:cs typeface="Calibri"/>
              </a:rPr>
              <a:t>, postural and reflex".</a:t>
            </a:r>
          </a:p>
          <a:p>
            <a:pPr marL="603219" marR="5080" lvl="1" indent="-285750">
              <a:lnSpc>
                <a:spcPct val="140000"/>
              </a:lnSpc>
              <a:spcBef>
                <a:spcPts val="605"/>
              </a:spcBef>
              <a:buClr>
                <a:schemeClr val="bg2">
                  <a:lumMod val="75000"/>
                </a:schemeClr>
              </a:buClr>
              <a:tabLst>
                <a:tab pos="355600" algn="l"/>
              </a:tabLst>
            </a:pPr>
            <a:r>
              <a:rPr lang="en-US" sz="1300" spc="-10" dirty="0">
                <a:solidFill>
                  <a:schemeClr val="tx1"/>
                </a:solidFill>
                <a:cs typeface="Calibri"/>
              </a:rPr>
              <a:t>All reflexes are lost including stretch reflex resulting in </a:t>
            </a:r>
            <a:r>
              <a:rPr lang="en-US" sz="1300" spc="-10" dirty="0" smtClean="0">
                <a:solidFill>
                  <a:schemeClr val="tx1"/>
                </a:solidFill>
                <a:cs typeface="Calibri"/>
              </a:rPr>
              <a:t>loss </a:t>
            </a:r>
            <a:r>
              <a:rPr lang="en-US" sz="1300" spc="-10" dirty="0">
                <a:solidFill>
                  <a:schemeClr val="tx1"/>
                </a:solidFill>
                <a:cs typeface="Calibri"/>
              </a:rPr>
              <a:t>of </a:t>
            </a:r>
            <a:r>
              <a:rPr lang="en-US" sz="1300" spc="-10" dirty="0" err="1">
                <a:solidFill>
                  <a:schemeClr val="tx1"/>
                </a:solidFill>
                <a:cs typeface="Calibri"/>
              </a:rPr>
              <a:t>ms</a:t>
            </a:r>
            <a:r>
              <a:rPr lang="en-US" sz="1300" spc="-10" dirty="0">
                <a:solidFill>
                  <a:schemeClr val="tx1"/>
                </a:solidFill>
                <a:cs typeface="Calibri"/>
              </a:rPr>
              <a:t> tone and tendon jerk (flaccidity).</a:t>
            </a:r>
          </a:p>
          <a:p>
            <a:pPr marL="603219" marR="274955" lvl="1" indent="-285750">
              <a:lnSpc>
                <a:spcPct val="140100"/>
              </a:lnSpc>
              <a:spcBef>
                <a:spcPts val="595"/>
              </a:spcBef>
              <a:buClr>
                <a:schemeClr val="bg2">
                  <a:lumMod val="75000"/>
                </a:schemeClr>
              </a:buClr>
              <a:tabLst>
                <a:tab pos="355600" algn="l"/>
              </a:tabLst>
            </a:pPr>
            <a:r>
              <a:rPr lang="en-US" sz="1300" spc="-10" dirty="0">
                <a:solidFill>
                  <a:schemeClr val="tx1"/>
                </a:solidFill>
                <a:cs typeface="Calibri"/>
              </a:rPr>
              <a:t>The extent of paralysis is usually limited to a small group </a:t>
            </a:r>
            <a:r>
              <a:rPr lang="en-US" sz="1300" spc="-10" dirty="0" smtClean="0">
                <a:solidFill>
                  <a:schemeClr val="tx1"/>
                </a:solidFill>
                <a:cs typeface="Calibri"/>
              </a:rPr>
              <a:t>of </a:t>
            </a:r>
            <a:r>
              <a:rPr lang="en-US" sz="1300" spc="-10" dirty="0" err="1" smtClean="0">
                <a:solidFill>
                  <a:schemeClr val="tx1"/>
                </a:solidFill>
                <a:cs typeface="Calibri"/>
              </a:rPr>
              <a:t>ms.</a:t>
            </a:r>
            <a:endParaRPr lang="en-US" sz="1300" spc="-10" dirty="0" smtClean="0">
              <a:solidFill>
                <a:schemeClr val="tx1"/>
              </a:solidFill>
              <a:cs typeface="Calibri"/>
            </a:endParaRPr>
          </a:p>
          <a:p>
            <a:pPr marL="603219" marR="274955" lvl="1" indent="-285750">
              <a:lnSpc>
                <a:spcPct val="140100"/>
              </a:lnSpc>
              <a:spcBef>
                <a:spcPts val="595"/>
              </a:spcBef>
              <a:buClr>
                <a:schemeClr val="bg2">
                  <a:lumMod val="75000"/>
                </a:schemeClr>
              </a:buClr>
              <a:tabLst>
                <a:tab pos="355600" algn="l"/>
              </a:tabLst>
            </a:pPr>
            <a:endParaRPr lang="en-US" sz="100" spc="-10" dirty="0">
              <a:cs typeface="Calibri"/>
            </a:endParaRPr>
          </a:p>
          <a:p>
            <a:pPr marL="298450" marR="274955" indent="-285750">
              <a:lnSpc>
                <a:spcPct val="140100"/>
              </a:lnSpc>
              <a:spcBef>
                <a:spcPts val="595"/>
              </a:spcBef>
              <a:buClr>
                <a:schemeClr val="bg2">
                  <a:lumMod val="75000"/>
                </a:schemeClr>
              </a:buClr>
              <a:tabLst>
                <a:tab pos="355600" algn="l"/>
              </a:tabLst>
            </a:pPr>
            <a:r>
              <a:rPr lang="en-US" sz="1300" dirty="0" smtClean="0">
                <a:solidFill>
                  <a:schemeClr val="accent2">
                    <a:lumMod val="75000"/>
                  </a:schemeClr>
                </a:solidFill>
              </a:rPr>
              <a:t>Fasiculations </a:t>
            </a:r>
            <a:r>
              <a:rPr lang="en-US" sz="1300" dirty="0">
                <a:solidFill>
                  <a:schemeClr val="accent2">
                    <a:lumMod val="75000"/>
                  </a:schemeClr>
                </a:solidFill>
              </a:rPr>
              <a:t>and fibrillations:</a:t>
            </a:r>
          </a:p>
          <a:p>
            <a:pPr marL="603219" marR="274955" lvl="1" indent="-285750">
              <a:lnSpc>
                <a:spcPct val="140100"/>
              </a:lnSpc>
              <a:spcBef>
                <a:spcPts val="595"/>
              </a:spcBef>
              <a:buClr>
                <a:schemeClr val="bg2">
                  <a:lumMod val="75000"/>
                </a:schemeClr>
              </a:buClr>
              <a:tabLst>
                <a:tab pos="355600" algn="l"/>
              </a:tabLst>
            </a:pPr>
            <a:r>
              <a:rPr lang="en-US" sz="1300" spc="-10" dirty="0">
                <a:solidFill>
                  <a:schemeClr val="tx2"/>
                </a:solidFill>
                <a:cs typeface="Calibri"/>
              </a:rPr>
              <a:t>Appears few days or weeks after denervation.</a:t>
            </a:r>
          </a:p>
          <a:p>
            <a:pPr lvl="1"/>
            <a:r>
              <a:rPr lang="en-US" sz="1300" spc="-10" dirty="0">
                <a:solidFill>
                  <a:schemeClr val="tx2"/>
                </a:solidFill>
                <a:cs typeface="Calibri"/>
              </a:rPr>
              <a:t>Disappear when the motor nerve completely  degenerates or successful re-innervation of  the </a:t>
            </a:r>
            <a:r>
              <a:rPr lang="en-US" sz="1300" spc="-10" dirty="0" err="1">
                <a:solidFill>
                  <a:schemeClr val="tx2"/>
                </a:solidFill>
                <a:cs typeface="Calibri"/>
              </a:rPr>
              <a:t>ms</a:t>
            </a:r>
            <a:r>
              <a:rPr lang="en-US" sz="1300" spc="-10" dirty="0">
                <a:solidFill>
                  <a:schemeClr val="tx2"/>
                </a:solidFill>
                <a:cs typeface="Calibri"/>
              </a:rPr>
              <a:t> occurs</a:t>
            </a:r>
            <a:r>
              <a:rPr lang="en-US" sz="1300" spc="-10" dirty="0" smtClean="0">
                <a:solidFill>
                  <a:schemeClr val="tx2"/>
                </a:solidFill>
                <a:cs typeface="Calibri"/>
              </a:rPr>
              <a:t>.</a:t>
            </a:r>
          </a:p>
          <a:p>
            <a:pPr lvl="1"/>
            <a:endParaRPr lang="en-US" sz="700" spc="-10" dirty="0">
              <a:solidFill>
                <a:schemeClr val="tx2"/>
              </a:solidFill>
              <a:cs typeface="Calibri"/>
            </a:endParaRPr>
          </a:p>
          <a:p>
            <a:r>
              <a:rPr lang="en-US" sz="1300" dirty="0">
                <a:solidFill>
                  <a:schemeClr val="accent2">
                    <a:lumMod val="75000"/>
                  </a:schemeClr>
                </a:solidFill>
              </a:rPr>
              <a:t>Fasiculations:</a:t>
            </a:r>
          </a:p>
          <a:p>
            <a:pPr marL="660369" marR="5080" lvl="1" indent="-342900">
              <a:lnSpc>
                <a:spcPct val="150000"/>
              </a:lnSpc>
              <a:spcBef>
                <a:spcPts val="100"/>
              </a:spcBef>
            </a:pPr>
            <a:r>
              <a:rPr lang="en-US" sz="1300" spc="-10" dirty="0">
                <a:solidFill>
                  <a:schemeClr val="tx1"/>
                </a:solidFill>
                <a:cs typeface="Calibri"/>
              </a:rPr>
              <a:t>Synchronous visible contraction of the motor unit (all  </a:t>
            </a:r>
            <a:r>
              <a:rPr lang="en-US" sz="1300" spc="-10" dirty="0" err="1">
                <a:solidFill>
                  <a:schemeClr val="tx1"/>
                </a:solidFill>
                <a:cs typeface="Calibri"/>
              </a:rPr>
              <a:t>ms</a:t>
            </a:r>
            <a:r>
              <a:rPr lang="en-US" sz="1300" spc="-10" dirty="0">
                <a:solidFill>
                  <a:schemeClr val="tx1"/>
                </a:solidFill>
                <a:cs typeface="Calibri"/>
              </a:rPr>
              <a:t> fibers) supplied by the injured axon.</a:t>
            </a:r>
          </a:p>
          <a:p>
            <a:pPr marL="660369" marR="344805" lvl="1" indent="-342900">
              <a:lnSpc>
                <a:spcPct val="150000"/>
              </a:lnSpc>
              <a:spcBef>
                <a:spcPts val="1005"/>
              </a:spcBef>
            </a:pPr>
            <a:r>
              <a:rPr lang="en-US" sz="1300" spc="-10" dirty="0">
                <a:solidFill>
                  <a:schemeClr val="tx1"/>
                </a:solidFill>
                <a:cs typeface="Calibri"/>
              </a:rPr>
              <a:t>Result from spontaneous generation of action  potential (injury potentials) in distal segment of the  injured axon.</a:t>
            </a:r>
          </a:p>
          <a:p>
            <a:endParaRPr lang="en-US" sz="1300" dirty="0">
              <a:solidFill>
                <a:schemeClr val="accent2">
                  <a:lumMod val="75000"/>
                </a:schemeClr>
              </a:solidFill>
            </a:endParaRPr>
          </a:p>
        </p:txBody>
      </p:sp>
      <p:sp>
        <p:nvSpPr>
          <p:cNvPr id="5" name="Content Placeholder 4"/>
          <p:cNvSpPr>
            <a:spLocks noGrp="1"/>
          </p:cNvSpPr>
          <p:nvPr>
            <p:ph sz="quarter" idx="2"/>
          </p:nvPr>
        </p:nvSpPr>
        <p:spPr>
          <a:xfrm>
            <a:off x="6174658" y="1216155"/>
            <a:ext cx="5404745" cy="4937760"/>
          </a:xfrm>
        </p:spPr>
        <p:txBody>
          <a:bodyPr>
            <a:noAutofit/>
          </a:bodyPr>
          <a:lstStyle/>
          <a:p>
            <a:pPr marL="298450" marR="344805" indent="-285750">
              <a:lnSpc>
                <a:spcPct val="150000"/>
              </a:lnSpc>
              <a:spcBef>
                <a:spcPts val="1005"/>
              </a:spcBef>
            </a:pPr>
            <a:r>
              <a:rPr lang="en-US" sz="1300" dirty="0" smtClean="0">
                <a:solidFill>
                  <a:schemeClr val="accent2">
                    <a:lumMod val="75000"/>
                  </a:schemeClr>
                </a:solidFill>
              </a:rPr>
              <a:t>Fibrillations:</a:t>
            </a:r>
            <a:endParaRPr lang="en-US" sz="1300" dirty="0">
              <a:solidFill>
                <a:schemeClr val="accent2">
                  <a:lumMod val="75000"/>
                </a:schemeClr>
              </a:solidFill>
            </a:endParaRPr>
          </a:p>
          <a:p>
            <a:pPr marL="660369" marR="219710" lvl="1" indent="-342900">
              <a:spcBef>
                <a:spcPts val="95"/>
              </a:spcBef>
            </a:pPr>
            <a:r>
              <a:rPr lang="en-US" sz="1300" spc="-10" dirty="0">
                <a:cs typeface="Calibri"/>
              </a:rPr>
              <a:t>As degeneration of the injured </a:t>
            </a:r>
            <a:endParaRPr lang="en-US" sz="1300" spc="-10" dirty="0" smtClean="0">
              <a:cs typeface="Calibri"/>
            </a:endParaRPr>
          </a:p>
          <a:p>
            <a:pPr marL="317469" marR="219710" lvl="1" indent="0">
              <a:spcBef>
                <a:spcPts val="95"/>
              </a:spcBef>
              <a:buNone/>
            </a:pPr>
            <a:r>
              <a:rPr lang="en-US" sz="1300" spc="-10" dirty="0" smtClean="0">
                <a:cs typeface="Calibri"/>
              </a:rPr>
              <a:t>axon </a:t>
            </a:r>
            <a:r>
              <a:rPr lang="en-US" sz="1300" spc="-10" dirty="0">
                <a:cs typeface="Calibri"/>
              </a:rPr>
              <a:t>continues, the  axon terminals </a:t>
            </a:r>
            <a:endParaRPr lang="en-US" sz="1300" spc="-10" dirty="0" smtClean="0">
              <a:cs typeface="Calibri"/>
            </a:endParaRPr>
          </a:p>
          <a:p>
            <a:pPr marL="317469" marR="219710" lvl="1" indent="0">
              <a:spcBef>
                <a:spcPts val="95"/>
              </a:spcBef>
              <a:buNone/>
            </a:pPr>
            <a:r>
              <a:rPr lang="en-US" sz="1300" spc="-10" dirty="0" smtClean="0">
                <a:cs typeface="Calibri"/>
              </a:rPr>
              <a:t>are </a:t>
            </a:r>
            <a:r>
              <a:rPr lang="en-US" sz="1300" spc="-10" dirty="0">
                <a:cs typeface="Calibri"/>
              </a:rPr>
              <a:t>now </a:t>
            </a:r>
            <a:r>
              <a:rPr lang="en-US" sz="1300" spc="-10" dirty="0" smtClean="0">
                <a:cs typeface="Calibri"/>
              </a:rPr>
              <a:t>separate </a:t>
            </a:r>
            <a:r>
              <a:rPr lang="en-US" sz="1300" spc="-10" dirty="0">
                <a:cs typeface="Calibri"/>
              </a:rPr>
              <a:t>from the main </a:t>
            </a:r>
            <a:endParaRPr lang="en-US" sz="1300" spc="-10" dirty="0" smtClean="0">
              <a:cs typeface="Calibri"/>
            </a:endParaRPr>
          </a:p>
          <a:p>
            <a:pPr marL="317469" marR="219710" lvl="1" indent="0">
              <a:spcBef>
                <a:spcPts val="95"/>
              </a:spcBef>
              <a:buNone/>
            </a:pPr>
            <a:r>
              <a:rPr lang="en-US" sz="1300" spc="-10" dirty="0" smtClean="0">
                <a:cs typeface="Calibri"/>
              </a:rPr>
              <a:t>axon  </a:t>
            </a:r>
            <a:r>
              <a:rPr lang="en-US" sz="1300" spc="-10" dirty="0">
                <a:cs typeface="Calibri"/>
              </a:rPr>
              <a:t>and hence, from each other.</a:t>
            </a:r>
          </a:p>
          <a:p>
            <a:pPr marL="660369" marR="5080" lvl="1" indent="-342900">
              <a:spcBef>
                <a:spcPts val="1000"/>
              </a:spcBef>
            </a:pPr>
            <a:r>
              <a:rPr lang="en-US" sz="1300" spc="-10" dirty="0">
                <a:cs typeface="Calibri"/>
              </a:rPr>
              <a:t>Injury potentials are </a:t>
            </a:r>
            <a:r>
              <a:rPr lang="en-US" sz="1300" spc="-10" dirty="0" smtClean="0">
                <a:cs typeface="Calibri"/>
              </a:rPr>
              <a:t>still </a:t>
            </a:r>
          </a:p>
          <a:p>
            <a:pPr marL="317469" marR="5080" lvl="1" indent="0">
              <a:spcBef>
                <a:spcPts val="1000"/>
              </a:spcBef>
              <a:buNone/>
            </a:pPr>
            <a:r>
              <a:rPr lang="en-US" sz="1300" spc="-10" dirty="0" smtClean="0">
                <a:cs typeface="Calibri"/>
              </a:rPr>
              <a:t>generated </a:t>
            </a:r>
            <a:r>
              <a:rPr lang="en-US" sz="1300" spc="-10" dirty="0">
                <a:cs typeface="Calibri"/>
              </a:rPr>
              <a:t>along the </a:t>
            </a:r>
            <a:r>
              <a:rPr lang="en-US" sz="1300" spc="-10" dirty="0" smtClean="0">
                <a:cs typeface="Calibri"/>
              </a:rPr>
              <a:t>terminals  </a:t>
            </a:r>
            <a:r>
              <a:rPr lang="en-US" sz="1300" spc="-10" dirty="0">
                <a:cs typeface="Calibri"/>
              </a:rPr>
              <a:t>leading to </a:t>
            </a:r>
            <a:r>
              <a:rPr lang="en-US" sz="1300" spc="-10" dirty="0" smtClean="0">
                <a:cs typeface="Calibri"/>
              </a:rPr>
              <a:t>asynchronous </a:t>
            </a:r>
            <a:r>
              <a:rPr lang="en-US" sz="1300" spc="-10" dirty="0">
                <a:cs typeface="Calibri"/>
              </a:rPr>
              <a:t>contraction of the individual </a:t>
            </a:r>
            <a:r>
              <a:rPr lang="en-US" sz="1300" spc="-10" dirty="0" err="1" smtClean="0">
                <a:cs typeface="Calibri"/>
              </a:rPr>
              <a:t>ms</a:t>
            </a:r>
            <a:r>
              <a:rPr lang="en-US" sz="1300" spc="-10" dirty="0" smtClean="0">
                <a:cs typeface="Calibri"/>
              </a:rPr>
              <a:t> </a:t>
            </a:r>
            <a:r>
              <a:rPr lang="en-US" sz="1300" spc="-10" dirty="0">
                <a:cs typeface="Calibri"/>
              </a:rPr>
              <a:t>fibers attached to terminals.</a:t>
            </a:r>
          </a:p>
          <a:p>
            <a:pPr marL="660369" marR="1392555" lvl="1" indent="-342900">
              <a:spcBef>
                <a:spcPts val="994"/>
              </a:spcBef>
            </a:pPr>
            <a:r>
              <a:rPr lang="en-US" sz="1300" spc="-10" dirty="0">
                <a:cs typeface="Calibri"/>
              </a:rPr>
              <a:t>Invisible to the </a:t>
            </a:r>
            <a:r>
              <a:rPr lang="en-US" sz="1300" spc="-10" dirty="0" smtClean="0">
                <a:cs typeface="Calibri"/>
              </a:rPr>
              <a:t>observer and </a:t>
            </a:r>
            <a:r>
              <a:rPr lang="en-US" sz="1300" spc="-10" dirty="0">
                <a:cs typeface="Calibri"/>
              </a:rPr>
              <a:t>detected only </a:t>
            </a:r>
            <a:r>
              <a:rPr lang="en-US" sz="1300" spc="-10" dirty="0" smtClean="0">
                <a:cs typeface="Calibri"/>
              </a:rPr>
              <a:t>by EMG (Electromyogram).</a:t>
            </a:r>
          </a:p>
          <a:p>
            <a:pPr marL="660369" marR="1392555" lvl="1" indent="-342900">
              <a:spcBef>
                <a:spcPts val="994"/>
              </a:spcBef>
            </a:pPr>
            <a:endParaRPr lang="en-US" sz="800" spc="-10" dirty="0">
              <a:solidFill>
                <a:schemeClr val="accent2">
                  <a:lumMod val="75000"/>
                </a:schemeClr>
              </a:solidFill>
              <a:cs typeface="Calibri"/>
            </a:endParaRPr>
          </a:p>
          <a:p>
            <a:pPr marL="355600" marR="1392555" indent="-342900">
              <a:spcBef>
                <a:spcPts val="994"/>
              </a:spcBef>
            </a:pPr>
            <a:r>
              <a:rPr lang="en-US" sz="1300" dirty="0">
                <a:solidFill>
                  <a:schemeClr val="accent2">
                    <a:lumMod val="75000"/>
                  </a:schemeClr>
                </a:solidFill>
              </a:rPr>
              <a:t>Denervation </a:t>
            </a:r>
            <a:r>
              <a:rPr lang="en-US" sz="1300" dirty="0" err="1">
                <a:solidFill>
                  <a:schemeClr val="accent2">
                    <a:lumMod val="75000"/>
                  </a:schemeClr>
                </a:solidFill>
              </a:rPr>
              <a:t>supersensitivity</a:t>
            </a:r>
            <a:r>
              <a:rPr lang="en-US" sz="1300" dirty="0">
                <a:solidFill>
                  <a:schemeClr val="accent2">
                    <a:lumMod val="75000"/>
                  </a:schemeClr>
                </a:solidFill>
              </a:rPr>
              <a:t>:</a:t>
            </a:r>
          </a:p>
          <a:p>
            <a:pPr marL="660369" marR="1392555" lvl="1" indent="-342900">
              <a:spcBef>
                <a:spcPts val="994"/>
              </a:spcBef>
            </a:pPr>
            <a:r>
              <a:rPr lang="en-US" sz="1300" spc="-10" dirty="0" smtClean="0">
                <a:cs typeface="Calibri"/>
              </a:rPr>
              <a:t>Denervated </a:t>
            </a:r>
            <a:r>
              <a:rPr lang="en-US" sz="1300" spc="-10" dirty="0" err="1">
                <a:cs typeface="Calibri"/>
              </a:rPr>
              <a:t>ms</a:t>
            </a:r>
            <a:r>
              <a:rPr lang="en-US" sz="1300" spc="-10" dirty="0">
                <a:cs typeface="Calibri"/>
              </a:rPr>
              <a:t> becomes  supersensitive </a:t>
            </a:r>
            <a:r>
              <a:rPr lang="en-US" sz="1300" spc="-10" dirty="0" smtClean="0">
                <a:cs typeface="Calibri"/>
              </a:rPr>
              <a:t>to acetylcholine</a:t>
            </a:r>
            <a:r>
              <a:rPr lang="en-US" sz="1300" spc="-10" dirty="0">
                <a:cs typeface="Calibri"/>
              </a:rPr>
              <a:t>.</a:t>
            </a:r>
          </a:p>
          <a:p>
            <a:pPr marL="660369" marR="1392555" lvl="1" indent="-342900">
              <a:spcBef>
                <a:spcPts val="994"/>
              </a:spcBef>
            </a:pPr>
            <a:r>
              <a:rPr lang="en-US" sz="1300" spc="-10" dirty="0" smtClean="0">
                <a:cs typeface="Calibri"/>
              </a:rPr>
              <a:t>This </a:t>
            </a:r>
            <a:r>
              <a:rPr lang="en-US" sz="1300" spc="-10" dirty="0">
                <a:cs typeface="Calibri"/>
              </a:rPr>
              <a:t>is due to increase in the number  of </a:t>
            </a:r>
            <a:r>
              <a:rPr lang="en-US" sz="1300" spc="-10" dirty="0" err="1" smtClean="0">
                <a:cs typeface="Calibri"/>
              </a:rPr>
              <a:t>A.Ch</a:t>
            </a:r>
            <a:r>
              <a:rPr lang="en-US" sz="1300" spc="-10" dirty="0" smtClean="0">
                <a:cs typeface="Calibri"/>
              </a:rPr>
              <a:t>. receptors </a:t>
            </a:r>
            <a:r>
              <a:rPr lang="en-US" sz="1300" spc="-10" dirty="0">
                <a:cs typeface="Calibri"/>
              </a:rPr>
              <a:t>which cover the  entire surface of </a:t>
            </a:r>
            <a:r>
              <a:rPr lang="en-US" sz="1300" spc="-10" dirty="0" err="1">
                <a:cs typeface="Calibri"/>
              </a:rPr>
              <a:t>ms</a:t>
            </a:r>
            <a:r>
              <a:rPr lang="en-US" sz="1300" spc="-10" dirty="0">
                <a:cs typeface="Calibri"/>
              </a:rPr>
              <a:t> cell membrane.</a:t>
            </a:r>
          </a:p>
          <a:p>
            <a:pPr marL="660369" marR="1392555" lvl="1" indent="-342900">
              <a:spcBef>
                <a:spcPts val="994"/>
              </a:spcBef>
            </a:pPr>
            <a:endParaRPr lang="en-US" sz="1300" dirty="0">
              <a:solidFill>
                <a:schemeClr val="accent2">
                  <a:lumMod val="75000"/>
                </a:schemeClr>
              </a:solidFill>
            </a:endParaRPr>
          </a:p>
        </p:txBody>
      </p:sp>
      <p:sp>
        <p:nvSpPr>
          <p:cNvPr id="6" name="TextBox 5"/>
          <p:cNvSpPr txBox="1"/>
          <p:nvPr/>
        </p:nvSpPr>
        <p:spPr>
          <a:xfrm>
            <a:off x="9455497"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cxnSp>
        <p:nvCxnSpPr>
          <p:cNvPr id="8" name="Straight Connector 7"/>
          <p:cNvCxnSpPr/>
          <p:nvPr/>
        </p:nvCxnSpPr>
        <p:spPr>
          <a:xfrm>
            <a:off x="6174658"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9" name="object 3"/>
          <p:cNvSpPr/>
          <p:nvPr/>
        </p:nvSpPr>
        <p:spPr>
          <a:xfrm>
            <a:off x="9046740" y="1225105"/>
            <a:ext cx="2538173" cy="169983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67205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Transection of spinal cord</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pPr/>
              <a:t>31</a:t>
            </a:fld>
            <a:endParaRPr lang="en-US" dirty="0"/>
          </a:p>
        </p:txBody>
      </p:sp>
      <p:sp>
        <p:nvSpPr>
          <p:cNvPr id="5" name="Rectangle 4"/>
          <p:cNvSpPr/>
          <p:nvPr/>
        </p:nvSpPr>
        <p:spPr>
          <a:xfrm>
            <a:off x="4114211" y="1268760"/>
            <a:ext cx="3960440" cy="504056"/>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GB" sz="1800" spc="-5" dirty="0">
                <a:solidFill>
                  <a:schemeClr val="bg1"/>
                </a:solidFill>
                <a:cs typeface="Calibri"/>
              </a:rPr>
              <a:t>The </a:t>
            </a:r>
            <a:r>
              <a:rPr lang="en-GB" sz="1800" spc="-15" dirty="0">
                <a:solidFill>
                  <a:schemeClr val="bg1"/>
                </a:solidFill>
                <a:cs typeface="Calibri"/>
              </a:rPr>
              <a:t>effects </a:t>
            </a:r>
            <a:r>
              <a:rPr lang="en-GB" sz="1800" dirty="0">
                <a:solidFill>
                  <a:schemeClr val="bg1"/>
                </a:solidFill>
                <a:cs typeface="Calibri"/>
              </a:rPr>
              <a:t>of </a:t>
            </a:r>
            <a:r>
              <a:rPr lang="en-GB" sz="1800" spc="-5" dirty="0">
                <a:solidFill>
                  <a:schemeClr val="bg1"/>
                </a:solidFill>
                <a:cs typeface="Calibri"/>
              </a:rPr>
              <a:t>spinal </a:t>
            </a:r>
            <a:r>
              <a:rPr lang="en-GB" sz="1800" spc="-15" dirty="0">
                <a:solidFill>
                  <a:schemeClr val="bg1"/>
                </a:solidFill>
                <a:cs typeface="Calibri"/>
              </a:rPr>
              <a:t>cord </a:t>
            </a:r>
            <a:r>
              <a:rPr lang="en-GB" sz="1800" spc="-10" dirty="0">
                <a:solidFill>
                  <a:schemeClr val="bg1"/>
                </a:solidFill>
                <a:cs typeface="Calibri"/>
              </a:rPr>
              <a:t>transection are  dependent </a:t>
            </a:r>
            <a:r>
              <a:rPr lang="en-GB" sz="1800" dirty="0">
                <a:solidFill>
                  <a:schemeClr val="bg1"/>
                </a:solidFill>
                <a:cs typeface="Calibri"/>
              </a:rPr>
              <a:t>on </a:t>
            </a:r>
            <a:r>
              <a:rPr lang="en-GB" sz="1800" spc="-5" dirty="0">
                <a:solidFill>
                  <a:schemeClr val="bg1"/>
                </a:solidFill>
                <a:cs typeface="Calibri"/>
              </a:rPr>
              <a:t>whether </a:t>
            </a:r>
            <a:r>
              <a:rPr lang="en-GB" sz="1800" dirty="0">
                <a:solidFill>
                  <a:schemeClr val="bg1"/>
                </a:solidFill>
                <a:cs typeface="Calibri"/>
              </a:rPr>
              <a:t>it is</a:t>
            </a:r>
            <a:endParaRPr lang="en-US" sz="1800" dirty="0">
              <a:solidFill>
                <a:schemeClr val="bg1"/>
              </a:solidFill>
            </a:endParaRPr>
          </a:p>
        </p:txBody>
      </p:sp>
      <p:cxnSp>
        <p:nvCxnSpPr>
          <p:cNvPr id="7" name="Straight Connector 6"/>
          <p:cNvCxnSpPr>
            <a:stCxn id="5" idx="2"/>
          </p:cNvCxnSpPr>
          <p:nvPr/>
        </p:nvCxnSpPr>
        <p:spPr>
          <a:xfrm>
            <a:off x="6094431" y="1772816"/>
            <a:ext cx="0" cy="216024"/>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6094431" y="1988840"/>
            <a:ext cx="396042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2205980" y="1988840"/>
            <a:ext cx="396042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a:off x="2205980" y="1988840"/>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a:off x="10064887" y="1988840"/>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Rectangle 13"/>
          <p:cNvSpPr/>
          <p:nvPr/>
        </p:nvSpPr>
        <p:spPr>
          <a:xfrm>
            <a:off x="1287878" y="2204865"/>
            <a:ext cx="1836204" cy="50405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spc="-10" dirty="0">
                <a:solidFill>
                  <a:schemeClr val="bg1">
                    <a:lumMod val="50000"/>
                  </a:schemeClr>
                </a:solidFill>
                <a:cs typeface="Calibri"/>
              </a:rPr>
              <a:t>Complete</a:t>
            </a:r>
            <a:r>
              <a:rPr lang="en-GB" sz="1600" dirty="0">
                <a:solidFill>
                  <a:schemeClr val="bg1">
                    <a:lumMod val="50000"/>
                  </a:schemeClr>
                </a:solidFill>
                <a:cs typeface="Calibri"/>
              </a:rPr>
              <a:t> </a:t>
            </a:r>
            <a:r>
              <a:rPr lang="en-GB" sz="1600" spc="-10" dirty="0">
                <a:solidFill>
                  <a:schemeClr val="bg1">
                    <a:lumMod val="50000"/>
                  </a:schemeClr>
                </a:solidFill>
                <a:cs typeface="Calibri"/>
              </a:rPr>
              <a:t>transection</a:t>
            </a:r>
            <a:endParaRPr lang="en-US" sz="1600" dirty="0">
              <a:solidFill>
                <a:schemeClr val="bg1">
                  <a:lumMod val="50000"/>
                </a:schemeClr>
              </a:solidFill>
            </a:endParaRPr>
          </a:p>
        </p:txBody>
      </p:sp>
      <p:sp>
        <p:nvSpPr>
          <p:cNvPr id="15" name="Rectangle 14"/>
          <p:cNvSpPr/>
          <p:nvPr/>
        </p:nvSpPr>
        <p:spPr>
          <a:xfrm>
            <a:off x="9146785" y="2204865"/>
            <a:ext cx="1836204" cy="50405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spc="-10" dirty="0">
                <a:solidFill>
                  <a:schemeClr val="accent2">
                    <a:lumMod val="75000"/>
                  </a:schemeClr>
                </a:solidFill>
                <a:cs typeface="Calibri"/>
              </a:rPr>
              <a:t>Hemisection</a:t>
            </a:r>
          </a:p>
        </p:txBody>
      </p:sp>
      <p:cxnSp>
        <p:nvCxnSpPr>
          <p:cNvPr id="17" name="Straight Connector 16"/>
          <p:cNvCxnSpPr>
            <a:stCxn id="14" idx="2"/>
          </p:cNvCxnSpPr>
          <p:nvPr/>
        </p:nvCxnSpPr>
        <p:spPr>
          <a:xfrm>
            <a:off x="2205980" y="2708920"/>
            <a:ext cx="0" cy="288032"/>
          </a:xfrm>
          <a:prstGeom prst="line">
            <a:avLst/>
          </a:prstGeom>
        </p:spPr>
        <p:style>
          <a:lnRef idx="1">
            <a:schemeClr val="accent2"/>
          </a:lnRef>
          <a:fillRef idx="0">
            <a:schemeClr val="accent2"/>
          </a:fillRef>
          <a:effectRef idx="0">
            <a:schemeClr val="accent2"/>
          </a:effectRef>
          <a:fontRef idx="minor">
            <a:schemeClr val="tx1"/>
          </a:fontRef>
        </p:style>
      </p:cxnSp>
      <p:sp>
        <p:nvSpPr>
          <p:cNvPr id="18" name="Rectangle 17"/>
          <p:cNvSpPr/>
          <p:nvPr/>
        </p:nvSpPr>
        <p:spPr>
          <a:xfrm>
            <a:off x="609460" y="2996952"/>
            <a:ext cx="10969943" cy="32403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98450" marR="146050" indent="-285750">
              <a:lnSpc>
                <a:spcPts val="2300"/>
              </a:lnSpc>
              <a:spcBef>
                <a:spcPts val="575"/>
              </a:spcBef>
              <a:buClr>
                <a:schemeClr val="accent2">
                  <a:lumMod val="75000"/>
                </a:schemeClr>
              </a:buClr>
              <a:buFont typeface="Wingdings" panose="05000000000000000000" pitchFamily="2" charset="2"/>
              <a:buChar char="Ø"/>
              <a:tabLst>
                <a:tab pos="416559" algn="l"/>
              </a:tabLst>
            </a:pPr>
            <a:r>
              <a:rPr lang="en-GB" sz="1600" spc="-5" dirty="0">
                <a:solidFill>
                  <a:schemeClr val="bg1">
                    <a:lumMod val="50000"/>
                  </a:schemeClr>
                </a:solidFill>
                <a:cs typeface="Calibri"/>
              </a:rPr>
              <a:t>The </a:t>
            </a:r>
            <a:r>
              <a:rPr lang="en-GB" sz="1600" spc="-10" dirty="0">
                <a:solidFill>
                  <a:schemeClr val="bg1">
                    <a:lumMod val="50000"/>
                  </a:schemeClr>
                </a:solidFill>
                <a:cs typeface="Calibri"/>
              </a:rPr>
              <a:t>effects </a:t>
            </a:r>
            <a:r>
              <a:rPr lang="en-GB" sz="1600" dirty="0">
                <a:solidFill>
                  <a:schemeClr val="bg1">
                    <a:lumMod val="50000"/>
                  </a:schemeClr>
                </a:solidFill>
                <a:cs typeface="Calibri"/>
              </a:rPr>
              <a:t>of </a:t>
            </a:r>
            <a:r>
              <a:rPr lang="en-GB" sz="1600" spc="-10" dirty="0">
                <a:solidFill>
                  <a:schemeClr val="bg1">
                    <a:lumMod val="50000"/>
                  </a:schemeClr>
                </a:solidFill>
                <a:cs typeface="Calibri"/>
              </a:rPr>
              <a:t>complete transection </a:t>
            </a:r>
            <a:r>
              <a:rPr lang="en-GB" sz="1600" dirty="0">
                <a:solidFill>
                  <a:schemeClr val="bg1">
                    <a:lumMod val="50000"/>
                  </a:schemeClr>
                </a:solidFill>
                <a:cs typeface="Calibri"/>
              </a:rPr>
              <a:t>of</a:t>
            </a:r>
            <a:r>
              <a:rPr lang="en-GB" sz="1600" spc="-15" dirty="0">
                <a:solidFill>
                  <a:schemeClr val="bg1">
                    <a:lumMod val="50000"/>
                  </a:schemeClr>
                </a:solidFill>
                <a:cs typeface="Calibri"/>
              </a:rPr>
              <a:t> </a:t>
            </a:r>
            <a:r>
              <a:rPr lang="en-GB" sz="1600" spc="-5" dirty="0">
                <a:solidFill>
                  <a:schemeClr val="bg1">
                    <a:lumMod val="50000"/>
                  </a:schemeClr>
                </a:solidFill>
                <a:cs typeface="Calibri"/>
              </a:rPr>
              <a:t>the</a:t>
            </a:r>
            <a:r>
              <a:rPr lang="en-GB" sz="1600" spc="10" dirty="0">
                <a:solidFill>
                  <a:schemeClr val="bg1">
                    <a:lumMod val="50000"/>
                  </a:schemeClr>
                </a:solidFill>
                <a:cs typeface="Calibri"/>
              </a:rPr>
              <a:t> </a:t>
            </a:r>
            <a:r>
              <a:rPr lang="en-GB" sz="1600" spc="-5" dirty="0">
                <a:solidFill>
                  <a:schemeClr val="bg1">
                    <a:lumMod val="50000"/>
                  </a:schemeClr>
                </a:solidFill>
                <a:cs typeface="Calibri"/>
              </a:rPr>
              <a:t>spinal </a:t>
            </a:r>
            <a:r>
              <a:rPr lang="en-GB" sz="1600" dirty="0">
                <a:solidFill>
                  <a:schemeClr val="bg1">
                    <a:lumMod val="50000"/>
                  </a:schemeClr>
                </a:solidFill>
                <a:cs typeface="Calibri"/>
              </a:rPr>
              <a:t> </a:t>
            </a:r>
            <a:r>
              <a:rPr lang="en-GB" sz="1600" spc="-10" dirty="0">
                <a:solidFill>
                  <a:schemeClr val="bg1">
                    <a:lumMod val="50000"/>
                  </a:schemeClr>
                </a:solidFill>
                <a:cs typeface="Calibri"/>
              </a:rPr>
              <a:t>cord </a:t>
            </a:r>
            <a:r>
              <a:rPr lang="en-GB" sz="1600" dirty="0">
                <a:solidFill>
                  <a:schemeClr val="bg1">
                    <a:lumMod val="50000"/>
                  </a:schemeClr>
                </a:solidFill>
                <a:cs typeface="Calibri"/>
              </a:rPr>
              <a:t>(e.g. </a:t>
            </a:r>
            <a:r>
              <a:rPr lang="en-GB" sz="1600" spc="-5" dirty="0" err="1">
                <a:solidFill>
                  <a:schemeClr val="bg1">
                    <a:lumMod val="50000"/>
                  </a:schemeClr>
                </a:solidFill>
                <a:cs typeface="Calibri"/>
              </a:rPr>
              <a:t>tumor</a:t>
            </a:r>
            <a:r>
              <a:rPr lang="en-GB" sz="1600" spc="-5" dirty="0">
                <a:solidFill>
                  <a:schemeClr val="bg1">
                    <a:lumMod val="50000"/>
                  </a:schemeClr>
                </a:solidFill>
                <a:cs typeface="Calibri"/>
              </a:rPr>
              <a:t> </a:t>
            </a:r>
            <a:r>
              <a:rPr lang="en-GB" sz="1600" dirty="0">
                <a:solidFill>
                  <a:schemeClr val="bg1">
                    <a:lumMod val="50000"/>
                  </a:schemeClr>
                </a:solidFill>
                <a:cs typeface="Calibri"/>
              </a:rPr>
              <a:t>or </a:t>
            </a:r>
            <a:r>
              <a:rPr lang="en-GB" sz="1600" spc="-10" dirty="0">
                <a:solidFill>
                  <a:schemeClr val="bg1">
                    <a:lumMod val="50000"/>
                  </a:schemeClr>
                </a:solidFill>
                <a:cs typeface="Calibri"/>
              </a:rPr>
              <a:t>trauma) </a:t>
            </a:r>
            <a:r>
              <a:rPr lang="en-GB" sz="1600" spc="-5" dirty="0">
                <a:solidFill>
                  <a:schemeClr val="bg1">
                    <a:lumMod val="50000"/>
                  </a:schemeClr>
                </a:solidFill>
                <a:cs typeface="Calibri"/>
              </a:rPr>
              <a:t>vary according </a:t>
            </a:r>
            <a:r>
              <a:rPr lang="en-GB" sz="1600" spc="-15" dirty="0">
                <a:solidFill>
                  <a:schemeClr val="bg1">
                    <a:lumMod val="50000"/>
                  </a:schemeClr>
                </a:solidFill>
                <a:cs typeface="Calibri"/>
              </a:rPr>
              <a:t>to</a:t>
            </a:r>
          </a:p>
          <a:p>
            <a:pPr marL="12700" marR="146050">
              <a:lnSpc>
                <a:spcPts val="2300"/>
              </a:lnSpc>
              <a:spcBef>
                <a:spcPts val="575"/>
              </a:spcBef>
              <a:buClr>
                <a:schemeClr val="accent2">
                  <a:lumMod val="75000"/>
                </a:schemeClr>
              </a:buClr>
              <a:tabLst>
                <a:tab pos="416559" algn="l"/>
              </a:tabLst>
            </a:pPr>
            <a:r>
              <a:rPr lang="en-GB" sz="1600" spc="-15" dirty="0">
                <a:solidFill>
                  <a:schemeClr val="bg1">
                    <a:lumMod val="50000"/>
                  </a:schemeClr>
                </a:solidFill>
                <a:cs typeface="Calibri"/>
              </a:rPr>
              <a:t> </a:t>
            </a:r>
            <a:r>
              <a:rPr lang="en-GB" sz="1600" spc="-5" dirty="0">
                <a:solidFill>
                  <a:schemeClr val="bg1">
                    <a:lumMod val="50000"/>
                  </a:schemeClr>
                </a:solidFill>
                <a:cs typeface="Calibri"/>
              </a:rPr>
              <a:t>the </a:t>
            </a:r>
            <a:r>
              <a:rPr lang="en-GB" sz="1600" spc="-10" dirty="0">
                <a:solidFill>
                  <a:schemeClr val="bg1">
                    <a:lumMod val="50000"/>
                  </a:schemeClr>
                </a:solidFill>
                <a:cs typeface="Calibri"/>
              </a:rPr>
              <a:t>level  </a:t>
            </a:r>
            <a:r>
              <a:rPr lang="en-GB" sz="1600" dirty="0">
                <a:solidFill>
                  <a:schemeClr val="bg1">
                    <a:lumMod val="50000"/>
                  </a:schemeClr>
                </a:solidFill>
                <a:cs typeface="Calibri"/>
              </a:rPr>
              <a:t>of</a:t>
            </a:r>
            <a:r>
              <a:rPr lang="en-GB" sz="1600" spc="-50" dirty="0">
                <a:solidFill>
                  <a:schemeClr val="bg1">
                    <a:lumMod val="50000"/>
                  </a:schemeClr>
                </a:solidFill>
                <a:cs typeface="Calibri"/>
              </a:rPr>
              <a:t> </a:t>
            </a:r>
            <a:r>
              <a:rPr lang="en-GB" sz="1600" spc="-10" dirty="0">
                <a:solidFill>
                  <a:schemeClr val="bg1">
                    <a:lumMod val="50000"/>
                  </a:schemeClr>
                </a:solidFill>
                <a:cs typeface="Calibri"/>
              </a:rPr>
              <a:t>transection.</a:t>
            </a:r>
          </a:p>
          <a:p>
            <a:pPr marL="355600" indent="-342900">
              <a:lnSpc>
                <a:spcPts val="2595"/>
              </a:lnSpc>
              <a:spcBef>
                <a:spcPts val="20"/>
              </a:spcBef>
              <a:buClr>
                <a:schemeClr val="accent2">
                  <a:lumMod val="75000"/>
                </a:schemeClr>
              </a:buClr>
              <a:buFont typeface="Wingdings"/>
              <a:buChar char=""/>
              <a:tabLst>
                <a:tab pos="356235" algn="l"/>
              </a:tabLst>
            </a:pPr>
            <a:r>
              <a:rPr lang="en-GB" sz="1600" dirty="0">
                <a:solidFill>
                  <a:schemeClr val="bg1">
                    <a:lumMod val="50000"/>
                  </a:schemeClr>
                </a:solidFill>
                <a:cs typeface="Calibri"/>
              </a:rPr>
              <a:t>In the </a:t>
            </a:r>
            <a:r>
              <a:rPr lang="en-GB" sz="1600" spc="-5" dirty="0">
                <a:solidFill>
                  <a:schemeClr val="bg1">
                    <a:lumMod val="50000"/>
                  </a:schemeClr>
                </a:solidFill>
                <a:cs typeface="Calibri"/>
              </a:rPr>
              <a:t>upper </a:t>
            </a:r>
            <a:r>
              <a:rPr lang="en-GB" sz="1600" dirty="0">
                <a:solidFill>
                  <a:schemeClr val="bg1">
                    <a:lumMod val="50000"/>
                  </a:schemeClr>
                </a:solidFill>
                <a:cs typeface="Calibri"/>
              </a:rPr>
              <a:t>cervical </a:t>
            </a:r>
            <a:r>
              <a:rPr lang="en-GB" sz="1600" spc="-5" dirty="0">
                <a:solidFill>
                  <a:schemeClr val="bg1">
                    <a:lumMod val="50000"/>
                  </a:schemeClr>
                </a:solidFill>
                <a:cs typeface="Calibri"/>
              </a:rPr>
              <a:t>region </a:t>
            </a:r>
            <a:r>
              <a:rPr lang="en-GB" sz="1600" spc="-10" dirty="0">
                <a:solidFill>
                  <a:schemeClr val="bg1">
                    <a:lumMod val="50000"/>
                  </a:schemeClr>
                </a:solidFill>
                <a:cs typeface="Calibri"/>
              </a:rPr>
              <a:t>immediate </a:t>
            </a:r>
            <a:r>
              <a:rPr lang="en-GB" sz="1600" spc="-5" dirty="0">
                <a:solidFill>
                  <a:schemeClr val="bg1">
                    <a:lumMod val="50000"/>
                  </a:schemeClr>
                </a:solidFill>
                <a:cs typeface="Calibri"/>
              </a:rPr>
              <a:t>death</a:t>
            </a:r>
            <a:r>
              <a:rPr lang="en-GB" sz="1600" spc="-40" dirty="0">
                <a:solidFill>
                  <a:schemeClr val="bg1">
                    <a:lumMod val="50000"/>
                  </a:schemeClr>
                </a:solidFill>
                <a:cs typeface="Calibri"/>
              </a:rPr>
              <a:t> </a:t>
            </a:r>
            <a:r>
              <a:rPr lang="en-GB" sz="1600" spc="-20" dirty="0">
                <a:solidFill>
                  <a:schemeClr val="bg1">
                    <a:lumMod val="50000"/>
                  </a:schemeClr>
                </a:solidFill>
                <a:cs typeface="Calibri"/>
              </a:rPr>
              <a:t>follows,</a:t>
            </a:r>
            <a:r>
              <a:rPr lang="en-GB" sz="1600" dirty="0">
                <a:solidFill>
                  <a:schemeClr val="bg1">
                    <a:lumMod val="50000"/>
                  </a:schemeClr>
                </a:solidFill>
                <a:cs typeface="Calibri"/>
              </a:rPr>
              <a:t> </a:t>
            </a:r>
            <a:r>
              <a:rPr lang="en-GB" sz="1600" spc="-5" dirty="0">
                <a:solidFill>
                  <a:schemeClr val="bg1">
                    <a:lumMod val="50000"/>
                  </a:schemeClr>
                </a:solidFill>
                <a:cs typeface="Calibri"/>
              </a:rPr>
              <a:t>due </a:t>
            </a:r>
            <a:r>
              <a:rPr lang="en-GB" sz="1600" spc="-15" dirty="0">
                <a:solidFill>
                  <a:schemeClr val="bg1">
                    <a:lumMod val="50000"/>
                  </a:schemeClr>
                </a:solidFill>
                <a:cs typeface="Calibri"/>
              </a:rPr>
              <a:t>to </a:t>
            </a:r>
            <a:r>
              <a:rPr lang="en-GB" sz="1600" spc="-10" dirty="0">
                <a:solidFill>
                  <a:schemeClr val="bg1">
                    <a:lumMod val="50000"/>
                  </a:schemeClr>
                </a:solidFill>
                <a:cs typeface="Calibri"/>
              </a:rPr>
              <a:t>paralysis </a:t>
            </a:r>
            <a:r>
              <a:rPr lang="en-GB" sz="1600" spc="-5" dirty="0">
                <a:solidFill>
                  <a:schemeClr val="bg1">
                    <a:lumMod val="50000"/>
                  </a:schemeClr>
                </a:solidFill>
                <a:cs typeface="Calibri"/>
              </a:rPr>
              <a:t>of </a:t>
            </a:r>
            <a:r>
              <a:rPr lang="en-GB" sz="1600" dirty="0">
                <a:solidFill>
                  <a:schemeClr val="bg1">
                    <a:lumMod val="50000"/>
                  </a:schemeClr>
                </a:solidFill>
                <a:cs typeface="Calibri"/>
              </a:rPr>
              <a:t>all </a:t>
            </a:r>
            <a:r>
              <a:rPr lang="en-GB" sz="1600" spc="-15" dirty="0">
                <a:solidFill>
                  <a:schemeClr val="bg1">
                    <a:lumMod val="50000"/>
                  </a:schemeClr>
                </a:solidFill>
                <a:cs typeface="Calibri"/>
              </a:rPr>
              <a:t>respiratory</a:t>
            </a:r>
            <a:r>
              <a:rPr lang="en-GB" sz="1600" spc="-55" dirty="0">
                <a:solidFill>
                  <a:schemeClr val="bg1">
                    <a:lumMod val="50000"/>
                  </a:schemeClr>
                </a:solidFill>
                <a:cs typeface="Calibri"/>
              </a:rPr>
              <a:t> </a:t>
            </a:r>
            <a:r>
              <a:rPr lang="en-GB" sz="1600" dirty="0">
                <a:solidFill>
                  <a:schemeClr val="bg1">
                    <a:lumMod val="50000"/>
                  </a:schemeClr>
                </a:solidFill>
                <a:cs typeface="Calibri"/>
              </a:rPr>
              <a:t>muscles</a:t>
            </a:r>
          </a:p>
          <a:p>
            <a:pPr marL="355600" indent="-342900">
              <a:lnSpc>
                <a:spcPts val="2595"/>
              </a:lnSpc>
              <a:spcBef>
                <a:spcPts val="20"/>
              </a:spcBef>
              <a:buClr>
                <a:schemeClr val="accent2">
                  <a:lumMod val="75000"/>
                </a:schemeClr>
              </a:buClr>
              <a:buFont typeface="Wingdings"/>
              <a:buChar char=""/>
              <a:tabLst>
                <a:tab pos="356235" algn="l"/>
              </a:tabLst>
            </a:pPr>
            <a:endParaRPr lang="en-GB" sz="1600" dirty="0">
              <a:solidFill>
                <a:schemeClr val="bg1">
                  <a:lumMod val="50000"/>
                </a:schemeClr>
              </a:solidFill>
              <a:cs typeface="Calibri"/>
            </a:endParaRPr>
          </a:p>
          <a:p>
            <a:pPr marL="355600" indent="-342900">
              <a:lnSpc>
                <a:spcPts val="2595"/>
              </a:lnSpc>
              <a:spcBef>
                <a:spcPts val="20"/>
              </a:spcBef>
              <a:buClr>
                <a:schemeClr val="accent2">
                  <a:lumMod val="75000"/>
                </a:schemeClr>
              </a:buClr>
              <a:buFont typeface="Wingdings"/>
              <a:buChar char=""/>
              <a:tabLst>
                <a:tab pos="356235" algn="l"/>
              </a:tabLst>
            </a:pPr>
            <a:endParaRPr lang="en-GB" sz="1600" dirty="0">
              <a:solidFill>
                <a:schemeClr val="bg1">
                  <a:lumMod val="50000"/>
                </a:schemeClr>
              </a:solidFill>
              <a:cs typeface="Calibri"/>
            </a:endParaRPr>
          </a:p>
          <a:p>
            <a:pPr marL="355600" indent="-342900">
              <a:lnSpc>
                <a:spcPts val="2595"/>
              </a:lnSpc>
              <a:spcBef>
                <a:spcPts val="20"/>
              </a:spcBef>
              <a:buClr>
                <a:schemeClr val="accent2">
                  <a:lumMod val="75000"/>
                </a:schemeClr>
              </a:buClr>
              <a:buFont typeface="Wingdings"/>
              <a:buChar char=""/>
              <a:tabLst>
                <a:tab pos="356235" algn="l"/>
              </a:tabLst>
            </a:pPr>
            <a:endParaRPr lang="en-GB" sz="1600" dirty="0">
              <a:solidFill>
                <a:schemeClr val="bg1">
                  <a:lumMod val="50000"/>
                </a:schemeClr>
              </a:solidFill>
              <a:cs typeface="Calibri"/>
            </a:endParaRPr>
          </a:p>
          <a:p>
            <a:pPr marL="355600" indent="-342900">
              <a:lnSpc>
                <a:spcPts val="2595"/>
              </a:lnSpc>
              <a:spcBef>
                <a:spcPts val="20"/>
              </a:spcBef>
              <a:buClr>
                <a:schemeClr val="accent2">
                  <a:lumMod val="75000"/>
                </a:schemeClr>
              </a:buClr>
              <a:buFont typeface="Wingdings"/>
              <a:buChar char=""/>
              <a:tabLst>
                <a:tab pos="356235" algn="l"/>
              </a:tabLst>
            </a:pPr>
            <a:endParaRPr lang="en-GB" sz="1600" dirty="0">
              <a:solidFill>
                <a:schemeClr val="bg1">
                  <a:lumMod val="50000"/>
                </a:schemeClr>
              </a:solidFill>
              <a:cs typeface="Calibri"/>
            </a:endParaRPr>
          </a:p>
          <a:p>
            <a:pPr marL="12700" marR="146050">
              <a:lnSpc>
                <a:spcPts val="2300"/>
              </a:lnSpc>
              <a:spcBef>
                <a:spcPts val="575"/>
              </a:spcBef>
              <a:buClr>
                <a:schemeClr val="accent2">
                  <a:lumMod val="75000"/>
                </a:schemeClr>
              </a:buClr>
              <a:tabLst>
                <a:tab pos="416559" algn="l"/>
              </a:tabLst>
            </a:pPr>
            <a:endParaRPr lang="en-GB" sz="1600" spc="-10" dirty="0">
              <a:solidFill>
                <a:schemeClr val="bg1">
                  <a:lumMod val="50000"/>
                </a:schemeClr>
              </a:solidFill>
              <a:cs typeface="Calibri"/>
            </a:endParaRPr>
          </a:p>
          <a:p>
            <a:pPr marL="355600" marR="146050" indent="-342900">
              <a:lnSpc>
                <a:spcPts val="2300"/>
              </a:lnSpc>
              <a:spcBef>
                <a:spcPts val="575"/>
              </a:spcBef>
              <a:buClr>
                <a:schemeClr val="accent2">
                  <a:lumMod val="75000"/>
                </a:schemeClr>
              </a:buClr>
              <a:buFont typeface="Wingdings" panose="05000000000000000000" pitchFamily="2" charset="2"/>
              <a:buChar char="Ø"/>
              <a:tabLst>
                <a:tab pos="416559" algn="l"/>
              </a:tabLst>
            </a:pPr>
            <a:r>
              <a:rPr lang="en-GB" sz="1600" b="1" spc="-20" dirty="0">
                <a:solidFill>
                  <a:schemeClr val="bg1">
                    <a:lumMod val="50000"/>
                  </a:schemeClr>
                </a:solidFill>
                <a:latin typeface="Calibri"/>
                <a:cs typeface="Calibri"/>
              </a:rPr>
              <a:t>Voluntary </a:t>
            </a:r>
            <a:r>
              <a:rPr lang="en-GB" sz="1600" b="1" spc="-10" dirty="0">
                <a:solidFill>
                  <a:schemeClr val="bg1">
                    <a:lumMod val="50000"/>
                  </a:schemeClr>
                </a:solidFill>
                <a:latin typeface="Calibri"/>
                <a:cs typeface="Calibri"/>
              </a:rPr>
              <a:t>movements  </a:t>
            </a:r>
            <a:r>
              <a:rPr lang="en-GB" sz="1600" b="1" dirty="0">
                <a:solidFill>
                  <a:schemeClr val="bg1">
                    <a:lumMod val="50000"/>
                  </a:schemeClr>
                </a:solidFill>
                <a:latin typeface="Calibri"/>
                <a:cs typeface="Calibri"/>
              </a:rPr>
              <a:t>and </a:t>
            </a:r>
            <a:r>
              <a:rPr lang="en-GB" sz="1600" b="1" spc="-5" dirty="0">
                <a:solidFill>
                  <a:schemeClr val="bg1">
                    <a:lumMod val="50000"/>
                  </a:schemeClr>
                </a:solidFill>
                <a:latin typeface="Calibri"/>
                <a:cs typeface="Calibri"/>
              </a:rPr>
              <a:t>sensations </a:t>
            </a:r>
            <a:r>
              <a:rPr lang="en-GB" sz="1600" b="1" spc="-10" dirty="0">
                <a:solidFill>
                  <a:schemeClr val="bg1">
                    <a:lumMod val="50000"/>
                  </a:schemeClr>
                </a:solidFill>
                <a:latin typeface="Calibri"/>
                <a:cs typeface="Calibri"/>
              </a:rPr>
              <a:t>are  </a:t>
            </a:r>
            <a:r>
              <a:rPr lang="en-GB" sz="1600" b="1" spc="-5" dirty="0">
                <a:solidFill>
                  <a:schemeClr val="bg1">
                    <a:lumMod val="50000"/>
                  </a:schemeClr>
                </a:solidFill>
                <a:latin typeface="Calibri"/>
                <a:cs typeface="Calibri"/>
              </a:rPr>
              <a:t>permanently</a:t>
            </a:r>
            <a:r>
              <a:rPr lang="en-GB" sz="1600" b="1" spc="-60" dirty="0">
                <a:solidFill>
                  <a:schemeClr val="bg1">
                    <a:lumMod val="50000"/>
                  </a:schemeClr>
                </a:solidFill>
                <a:latin typeface="Calibri"/>
                <a:cs typeface="Calibri"/>
              </a:rPr>
              <a:t> </a:t>
            </a:r>
            <a:r>
              <a:rPr lang="en-GB" sz="1600" b="1" spc="-10" dirty="0">
                <a:solidFill>
                  <a:schemeClr val="bg1">
                    <a:lumMod val="50000"/>
                  </a:schemeClr>
                </a:solidFill>
                <a:latin typeface="Calibri"/>
                <a:cs typeface="Calibri"/>
              </a:rPr>
              <a:t>lost.</a:t>
            </a:r>
            <a:endParaRPr lang="en-GB" sz="1600" dirty="0">
              <a:solidFill>
                <a:schemeClr val="bg1">
                  <a:lumMod val="50000"/>
                </a:schemeClr>
              </a:solidFill>
              <a:latin typeface="Calibri"/>
              <a:cs typeface="Calibri"/>
            </a:endParaRPr>
          </a:p>
        </p:txBody>
      </p:sp>
      <p:sp>
        <p:nvSpPr>
          <p:cNvPr id="19" name="Rectangle 18"/>
          <p:cNvSpPr/>
          <p:nvPr/>
        </p:nvSpPr>
        <p:spPr>
          <a:xfrm>
            <a:off x="1287878" y="4149080"/>
            <a:ext cx="3188498" cy="5760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GB" sz="1600" spc="-10" dirty="0">
                <a:solidFill>
                  <a:schemeClr val="bg1">
                    <a:lumMod val="50000"/>
                  </a:schemeClr>
                </a:solidFill>
                <a:cs typeface="Calibri"/>
              </a:rPr>
              <a:t>In lower cervical region below C5  </a:t>
            </a:r>
          </a:p>
        </p:txBody>
      </p:sp>
      <p:sp>
        <p:nvSpPr>
          <p:cNvPr id="20" name="Rectangle 19"/>
          <p:cNvSpPr/>
          <p:nvPr/>
        </p:nvSpPr>
        <p:spPr>
          <a:xfrm>
            <a:off x="5154794" y="4149080"/>
            <a:ext cx="3188498" cy="5760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GB" sz="1600" spc="-10" dirty="0">
                <a:solidFill>
                  <a:schemeClr val="bg1">
                    <a:lumMod val="50000"/>
                  </a:schemeClr>
                </a:solidFill>
                <a:cs typeface="Calibri"/>
              </a:rPr>
              <a:t>Quadriplegia</a:t>
            </a:r>
          </a:p>
          <a:p>
            <a:pPr lvl="0"/>
            <a:r>
              <a:rPr lang="en-GB" sz="1600" spc="-10" dirty="0">
                <a:solidFill>
                  <a:schemeClr val="bg1">
                    <a:lumMod val="50000"/>
                  </a:schemeClr>
                </a:solidFill>
                <a:cs typeface="Calibri"/>
              </a:rPr>
              <a:t>(paralysis in 4 limbs, A)</a:t>
            </a:r>
          </a:p>
        </p:txBody>
      </p:sp>
      <p:sp>
        <p:nvSpPr>
          <p:cNvPr id="21" name="Rectangle 20"/>
          <p:cNvSpPr/>
          <p:nvPr/>
        </p:nvSpPr>
        <p:spPr>
          <a:xfrm>
            <a:off x="1287878" y="4869160"/>
            <a:ext cx="3188498" cy="5760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GB" sz="1600" spc="-10" dirty="0">
                <a:solidFill>
                  <a:schemeClr val="bg1">
                    <a:lumMod val="50000"/>
                  </a:schemeClr>
                </a:solidFill>
                <a:cs typeface="Calibri"/>
              </a:rPr>
              <a:t>In the thoracic </a:t>
            </a:r>
          </a:p>
          <a:p>
            <a:pPr lvl="0"/>
            <a:r>
              <a:rPr lang="en-GB" sz="1600" spc="-10" dirty="0">
                <a:solidFill>
                  <a:schemeClr val="bg1">
                    <a:lumMod val="50000"/>
                  </a:schemeClr>
                </a:solidFill>
                <a:cs typeface="Calibri"/>
              </a:rPr>
              <a:t>region</a:t>
            </a:r>
          </a:p>
        </p:txBody>
      </p:sp>
      <p:sp>
        <p:nvSpPr>
          <p:cNvPr id="22" name="Rectangle 21"/>
          <p:cNvSpPr/>
          <p:nvPr/>
        </p:nvSpPr>
        <p:spPr>
          <a:xfrm>
            <a:off x="5154794" y="4869160"/>
            <a:ext cx="3188498" cy="5760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n-US" sz="1600" spc="-10" dirty="0">
                <a:solidFill>
                  <a:schemeClr val="bg1">
                    <a:lumMod val="50000"/>
                  </a:schemeClr>
                </a:solidFill>
                <a:cs typeface="Calibri"/>
              </a:rPr>
              <a:t>Paraplegia </a:t>
            </a:r>
          </a:p>
          <a:p>
            <a:pPr lvl="0"/>
            <a:r>
              <a:rPr lang="en-US" sz="1600" spc="-10" dirty="0">
                <a:solidFill>
                  <a:schemeClr val="bg1">
                    <a:lumMod val="50000"/>
                  </a:schemeClr>
                </a:solidFill>
                <a:cs typeface="Calibri"/>
              </a:rPr>
              <a:t>(paralysis in both Lower limbs, b)</a:t>
            </a:r>
          </a:p>
        </p:txBody>
      </p:sp>
      <p:cxnSp>
        <p:nvCxnSpPr>
          <p:cNvPr id="24" name="Straight Arrow Connector 23"/>
          <p:cNvCxnSpPr>
            <a:stCxn id="19" idx="3"/>
          </p:cNvCxnSpPr>
          <p:nvPr/>
        </p:nvCxnSpPr>
        <p:spPr>
          <a:xfrm>
            <a:off x="4476376" y="4437112"/>
            <a:ext cx="67841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a:off x="4476376" y="5157192"/>
            <a:ext cx="67841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26" name="Picture 25"/>
          <p:cNvPicPr>
            <a:picLocks noChangeAspect="1"/>
          </p:cNvPicPr>
          <p:nvPr/>
        </p:nvPicPr>
        <p:blipFill rotWithShape="1">
          <a:blip r:embed="rId2"/>
          <a:srcRect l="11204"/>
          <a:stretch/>
        </p:blipFill>
        <p:spPr>
          <a:xfrm>
            <a:off x="10546323" y="3055633"/>
            <a:ext cx="1007310" cy="2803638"/>
          </a:xfrm>
          <a:prstGeom prst="rect">
            <a:avLst/>
          </a:prstGeom>
        </p:spPr>
      </p:pic>
      <p:cxnSp>
        <p:nvCxnSpPr>
          <p:cNvPr id="28" name="Straight Connector 27"/>
          <p:cNvCxnSpPr>
            <a:stCxn id="22" idx="3"/>
          </p:cNvCxnSpPr>
          <p:nvPr/>
        </p:nvCxnSpPr>
        <p:spPr>
          <a:xfrm>
            <a:off x="8343292" y="5157192"/>
            <a:ext cx="19939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30" name="Straight Connector 29"/>
          <p:cNvCxnSpPr/>
          <p:nvPr/>
        </p:nvCxnSpPr>
        <p:spPr>
          <a:xfrm flipV="1">
            <a:off x="8542684" y="4644127"/>
            <a:ext cx="0" cy="513065"/>
          </a:xfrm>
          <a:prstGeom prst="line">
            <a:avLst/>
          </a:prstGeom>
        </p:spPr>
        <p:style>
          <a:lnRef idx="1">
            <a:schemeClr val="accent2"/>
          </a:lnRef>
          <a:fillRef idx="0">
            <a:schemeClr val="accent2"/>
          </a:fillRef>
          <a:effectRef idx="0">
            <a:schemeClr val="accent2"/>
          </a:effectRef>
          <a:fontRef idx="minor">
            <a:schemeClr val="tx1"/>
          </a:fontRef>
        </p:style>
      </p:cxnSp>
      <p:cxnSp>
        <p:nvCxnSpPr>
          <p:cNvPr id="31" name="Straight Connector 30"/>
          <p:cNvCxnSpPr/>
          <p:nvPr/>
        </p:nvCxnSpPr>
        <p:spPr>
          <a:xfrm flipV="1">
            <a:off x="8542684" y="5157192"/>
            <a:ext cx="0" cy="504056"/>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Straight Arrow Connector 32"/>
          <p:cNvCxnSpPr/>
          <p:nvPr/>
        </p:nvCxnSpPr>
        <p:spPr>
          <a:xfrm>
            <a:off x="8542684" y="5157192"/>
            <a:ext cx="21602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4" name="Straight Arrow Connector 33"/>
          <p:cNvCxnSpPr/>
          <p:nvPr/>
        </p:nvCxnSpPr>
        <p:spPr>
          <a:xfrm>
            <a:off x="8542684" y="4644127"/>
            <a:ext cx="21602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5" name="Straight Arrow Connector 34"/>
          <p:cNvCxnSpPr/>
          <p:nvPr/>
        </p:nvCxnSpPr>
        <p:spPr>
          <a:xfrm>
            <a:off x="8542684" y="5661248"/>
            <a:ext cx="21602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6" name="Rectangle 35"/>
          <p:cNvSpPr/>
          <p:nvPr/>
        </p:nvSpPr>
        <p:spPr>
          <a:xfrm>
            <a:off x="8892689" y="4446104"/>
            <a:ext cx="1519655" cy="39604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spc="-10" dirty="0">
                <a:solidFill>
                  <a:schemeClr val="bg1">
                    <a:lumMod val="50000"/>
                  </a:schemeClr>
                </a:solidFill>
                <a:cs typeface="Calibri"/>
              </a:rPr>
              <a:t>A. Spinal shock (2-6 weeks )</a:t>
            </a:r>
          </a:p>
        </p:txBody>
      </p:sp>
      <p:sp>
        <p:nvSpPr>
          <p:cNvPr id="39" name="Rectangle 38"/>
          <p:cNvSpPr/>
          <p:nvPr/>
        </p:nvSpPr>
        <p:spPr>
          <a:xfrm>
            <a:off x="8892688" y="4960879"/>
            <a:ext cx="1519655" cy="39604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spc="-10" dirty="0">
                <a:solidFill>
                  <a:schemeClr val="bg1">
                    <a:lumMod val="50000"/>
                  </a:schemeClr>
                </a:solidFill>
                <a:cs typeface="Calibri"/>
              </a:rPr>
              <a:t>B. Recovery of reflex activity</a:t>
            </a:r>
          </a:p>
        </p:txBody>
      </p:sp>
      <p:sp>
        <p:nvSpPr>
          <p:cNvPr id="40" name="Rectangle 39"/>
          <p:cNvSpPr/>
          <p:nvPr/>
        </p:nvSpPr>
        <p:spPr>
          <a:xfrm>
            <a:off x="8892689" y="5463225"/>
            <a:ext cx="1519655" cy="39604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spc="-10" dirty="0">
                <a:solidFill>
                  <a:schemeClr val="bg1">
                    <a:lumMod val="50000"/>
                  </a:schemeClr>
                </a:solidFill>
                <a:cs typeface="Calibri"/>
              </a:rPr>
              <a:t>C. Paraplegia in extensors</a:t>
            </a:r>
          </a:p>
        </p:txBody>
      </p:sp>
    </p:spTree>
    <p:extLst>
      <p:ext uri="{BB962C8B-B14F-4D97-AF65-F5344CB8AC3E}">
        <p14:creationId xmlns:p14="http://schemas.microsoft.com/office/powerpoint/2010/main" val="3577899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lumMod val="50000"/>
                  </a:schemeClr>
                </a:solidFill>
              </a:rPr>
              <a:t>Paraplegia Stages </a:t>
            </a:r>
          </a:p>
        </p:txBody>
      </p:sp>
      <p:sp>
        <p:nvSpPr>
          <p:cNvPr id="3" name="Slide Number Placeholder 2"/>
          <p:cNvSpPr>
            <a:spLocks noGrp="1"/>
          </p:cNvSpPr>
          <p:nvPr>
            <p:ph type="sldNum" sz="quarter" idx="12"/>
          </p:nvPr>
        </p:nvSpPr>
        <p:spPr/>
        <p:txBody>
          <a:bodyPr/>
          <a:lstStyle/>
          <a:p>
            <a:fld id="{4929A69E-7D8F-4515-9605-0315ABD4F316}" type="slidenum">
              <a:rPr lang="en-US" smtClean="0"/>
              <a:pPr/>
              <a:t>32</a:t>
            </a:fld>
            <a:endParaRPr lang="en-US" dirty="0"/>
          </a:p>
        </p:txBody>
      </p:sp>
      <p:sp>
        <p:nvSpPr>
          <p:cNvPr id="5" name="Rectangle 4"/>
          <p:cNvSpPr/>
          <p:nvPr/>
        </p:nvSpPr>
        <p:spPr>
          <a:xfrm>
            <a:off x="4798287" y="1268760"/>
            <a:ext cx="2592288" cy="432048"/>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a:solidFill>
                  <a:schemeClr val="bg1"/>
                </a:solidFill>
              </a:rPr>
              <a:t>Paraplegia Stages </a:t>
            </a:r>
          </a:p>
        </p:txBody>
      </p:sp>
      <p:cxnSp>
        <p:nvCxnSpPr>
          <p:cNvPr id="7" name="Straight Connector 6"/>
          <p:cNvCxnSpPr>
            <a:stCxn id="5" idx="2"/>
          </p:cNvCxnSpPr>
          <p:nvPr/>
        </p:nvCxnSpPr>
        <p:spPr>
          <a:xfrm>
            <a:off x="6094431" y="1700808"/>
            <a:ext cx="0" cy="288032"/>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6094431" y="1988840"/>
            <a:ext cx="396042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2137125" y="1988840"/>
            <a:ext cx="396042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2137125" y="1988840"/>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6094431" y="1988840"/>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a:off x="10054852" y="1988840"/>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Rectangle 16"/>
          <p:cNvSpPr/>
          <p:nvPr/>
        </p:nvSpPr>
        <p:spPr>
          <a:xfrm>
            <a:off x="9136750" y="2276874"/>
            <a:ext cx="1836204" cy="50405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spc="-10" dirty="0">
                <a:solidFill>
                  <a:schemeClr val="accent2">
                    <a:lumMod val="75000"/>
                  </a:schemeClr>
                </a:solidFill>
                <a:cs typeface="Calibri"/>
              </a:rPr>
              <a:t>C. Paraplegia in extensors</a:t>
            </a:r>
          </a:p>
        </p:txBody>
      </p:sp>
      <p:sp>
        <p:nvSpPr>
          <p:cNvPr id="18" name="Rectangle 17"/>
          <p:cNvSpPr/>
          <p:nvPr/>
        </p:nvSpPr>
        <p:spPr>
          <a:xfrm>
            <a:off x="1219023" y="2273765"/>
            <a:ext cx="1836204" cy="50405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spc="-10" dirty="0">
                <a:solidFill>
                  <a:schemeClr val="accent2">
                    <a:lumMod val="75000"/>
                  </a:schemeClr>
                </a:solidFill>
                <a:cs typeface="Calibri"/>
              </a:rPr>
              <a:t>A. Spinal shock (2-6 weeks )</a:t>
            </a:r>
          </a:p>
        </p:txBody>
      </p:sp>
      <p:sp>
        <p:nvSpPr>
          <p:cNvPr id="19" name="Rectangle 18"/>
          <p:cNvSpPr/>
          <p:nvPr/>
        </p:nvSpPr>
        <p:spPr>
          <a:xfrm>
            <a:off x="5179444" y="2276873"/>
            <a:ext cx="1836204" cy="50405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spc="-10" dirty="0">
                <a:solidFill>
                  <a:schemeClr val="accent2">
                    <a:lumMod val="75000"/>
                  </a:schemeClr>
                </a:solidFill>
                <a:cs typeface="Calibri"/>
              </a:rPr>
              <a:t>B. Recovery of reflex activity</a:t>
            </a:r>
          </a:p>
        </p:txBody>
      </p:sp>
      <p:cxnSp>
        <p:nvCxnSpPr>
          <p:cNvPr id="22" name="Straight Connector 21"/>
          <p:cNvCxnSpPr>
            <a:stCxn id="18" idx="2"/>
          </p:cNvCxnSpPr>
          <p:nvPr/>
        </p:nvCxnSpPr>
        <p:spPr>
          <a:xfrm>
            <a:off x="2137125" y="2777820"/>
            <a:ext cx="0" cy="219132"/>
          </a:xfrm>
          <a:prstGeom prst="line">
            <a:avLst/>
          </a:prstGeom>
        </p:spPr>
        <p:style>
          <a:lnRef idx="1">
            <a:schemeClr val="accent2"/>
          </a:lnRef>
          <a:fillRef idx="0">
            <a:schemeClr val="accent2"/>
          </a:fillRef>
          <a:effectRef idx="0">
            <a:schemeClr val="accent2"/>
          </a:effectRef>
          <a:fontRef idx="minor">
            <a:schemeClr val="tx1"/>
          </a:fontRef>
        </p:style>
      </p:cxnSp>
      <p:sp>
        <p:nvSpPr>
          <p:cNvPr id="23" name="Rectangle 22"/>
          <p:cNvSpPr/>
          <p:nvPr/>
        </p:nvSpPr>
        <p:spPr>
          <a:xfrm>
            <a:off x="609461" y="2996952"/>
            <a:ext cx="10969942" cy="32403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98450" marR="753745" indent="-285750">
              <a:lnSpc>
                <a:spcPct val="91200"/>
              </a:lnSpc>
              <a:buClr>
                <a:schemeClr val="accent2">
                  <a:lumMod val="75000"/>
                </a:schemeClr>
              </a:buClr>
              <a:buFont typeface="Wingdings" panose="05000000000000000000" pitchFamily="2" charset="2"/>
              <a:buChar char="Ø"/>
            </a:pPr>
            <a:r>
              <a:rPr lang="en-GB" sz="1600" spc="-5" dirty="0">
                <a:solidFill>
                  <a:schemeClr val="accent2">
                    <a:lumMod val="75000"/>
                  </a:schemeClr>
                </a:solidFill>
                <a:cs typeface="Calibri"/>
              </a:rPr>
              <a:t>loss of </a:t>
            </a:r>
            <a:r>
              <a:rPr lang="en-GB" sz="1600" spc="-10" dirty="0">
                <a:solidFill>
                  <a:schemeClr val="accent2">
                    <a:lumMod val="75000"/>
                  </a:schemeClr>
                </a:solidFill>
              </a:rPr>
              <a:t>sensations </a:t>
            </a:r>
            <a:r>
              <a:rPr lang="en-GB" sz="1600" spc="-5" dirty="0">
                <a:solidFill>
                  <a:schemeClr val="accent2">
                    <a:lumMod val="75000"/>
                  </a:schemeClr>
                </a:solidFill>
                <a:cs typeface="Calibri"/>
              </a:rPr>
              <a:t>accompanied </a:t>
            </a:r>
            <a:r>
              <a:rPr lang="en-GB" sz="1600" spc="-10" dirty="0">
                <a:solidFill>
                  <a:schemeClr val="accent2">
                    <a:lumMod val="75000"/>
                  </a:schemeClr>
                </a:solidFill>
                <a:cs typeface="Calibri"/>
              </a:rPr>
              <a:t>by </a:t>
            </a:r>
            <a:r>
              <a:rPr lang="en-GB" sz="1600" spc="-15" dirty="0">
                <a:solidFill>
                  <a:schemeClr val="accent2">
                    <a:lumMod val="75000"/>
                  </a:schemeClr>
                </a:solidFill>
              </a:rPr>
              <a:t>motor </a:t>
            </a:r>
            <a:r>
              <a:rPr lang="en-GB" sz="1600" spc="-10" dirty="0">
                <a:solidFill>
                  <a:schemeClr val="accent2">
                    <a:lumMod val="75000"/>
                  </a:schemeClr>
                </a:solidFill>
              </a:rPr>
              <a:t>paralysis </a:t>
            </a:r>
            <a:r>
              <a:rPr lang="en-GB" sz="1600" spc="-5" dirty="0">
                <a:solidFill>
                  <a:schemeClr val="accent2">
                    <a:lumMod val="75000"/>
                  </a:schemeClr>
                </a:solidFill>
                <a:cs typeface="Calibri"/>
              </a:rPr>
              <a:t>with initial loss </a:t>
            </a:r>
            <a:r>
              <a:rPr lang="en-GB" sz="1600" spc="-10" dirty="0">
                <a:solidFill>
                  <a:schemeClr val="accent2">
                    <a:lumMod val="75000"/>
                  </a:schemeClr>
                </a:solidFill>
                <a:cs typeface="Calibri"/>
              </a:rPr>
              <a:t>but gradual </a:t>
            </a:r>
            <a:r>
              <a:rPr lang="en-GB" sz="1600" spc="-15" dirty="0">
                <a:solidFill>
                  <a:schemeClr val="accent2">
                    <a:lumMod val="75000"/>
                  </a:schemeClr>
                </a:solidFill>
              </a:rPr>
              <a:t>recovery </a:t>
            </a:r>
            <a:r>
              <a:rPr lang="en-GB" sz="1600" spc="-5" dirty="0">
                <a:solidFill>
                  <a:schemeClr val="accent2">
                    <a:lumMod val="75000"/>
                  </a:schemeClr>
                </a:solidFill>
              </a:rPr>
              <a:t>of </a:t>
            </a:r>
            <a:r>
              <a:rPr lang="en-GB" sz="1600" spc="-25" dirty="0">
                <a:solidFill>
                  <a:schemeClr val="accent2">
                    <a:lumMod val="75000"/>
                  </a:schemeClr>
                </a:solidFill>
              </a:rPr>
              <a:t>reflexes </a:t>
            </a:r>
            <a:r>
              <a:rPr lang="en-GB" sz="1600" spc="-10" dirty="0">
                <a:solidFill>
                  <a:schemeClr val="accent2">
                    <a:lumMod val="75000"/>
                  </a:schemeClr>
                </a:solidFill>
              </a:rPr>
              <a:t>Immediately following transection </a:t>
            </a:r>
            <a:r>
              <a:rPr lang="en-GB" sz="1600" spc="-15" dirty="0">
                <a:solidFill>
                  <a:schemeClr val="accent2">
                    <a:lumMod val="75000"/>
                  </a:schemeClr>
                </a:solidFill>
              </a:rPr>
              <a:t>there</a:t>
            </a:r>
            <a:r>
              <a:rPr lang="en-GB" sz="1600" spc="100" dirty="0">
                <a:solidFill>
                  <a:schemeClr val="accent2">
                    <a:lumMod val="75000"/>
                  </a:schemeClr>
                </a:solidFill>
              </a:rPr>
              <a:t> </a:t>
            </a:r>
            <a:r>
              <a:rPr lang="en-GB" sz="1600" spc="-5" dirty="0">
                <a:solidFill>
                  <a:schemeClr val="accent2">
                    <a:lumMod val="75000"/>
                  </a:schemeClr>
                </a:solidFill>
              </a:rPr>
              <a:t>is:</a:t>
            </a:r>
            <a:endParaRPr lang="en-GB" sz="1600" dirty="0">
              <a:solidFill>
                <a:schemeClr val="accent2">
                  <a:lumMod val="75000"/>
                </a:schemeClr>
              </a:solidFill>
              <a:cs typeface="Calibri"/>
            </a:endParaRPr>
          </a:p>
          <a:p>
            <a:pPr marL="355600" indent="-342900">
              <a:lnSpc>
                <a:spcPts val="2870"/>
              </a:lnSpc>
              <a:buClr>
                <a:schemeClr val="accent2">
                  <a:lumMod val="75000"/>
                </a:schemeClr>
              </a:buClr>
              <a:buFont typeface="Arial" panose="020B0604020202020204" pitchFamily="34" charset="0"/>
              <a:buChar char="•"/>
              <a:tabLst>
                <a:tab pos="355600" algn="l"/>
              </a:tabLst>
            </a:pPr>
            <a:r>
              <a:rPr lang="en-GB" sz="1600" spc="-15" dirty="0">
                <a:solidFill>
                  <a:schemeClr val="tx1"/>
                </a:solidFill>
                <a:cs typeface="Calibri"/>
              </a:rPr>
              <a:t>Paralysis </a:t>
            </a:r>
            <a:r>
              <a:rPr lang="en-GB" sz="1600" spc="-5" dirty="0">
                <a:solidFill>
                  <a:schemeClr val="tx1"/>
                </a:solidFill>
                <a:cs typeface="Calibri"/>
              </a:rPr>
              <a:t>of </a:t>
            </a:r>
            <a:r>
              <a:rPr lang="en-GB" sz="1600" dirty="0">
                <a:solidFill>
                  <a:schemeClr val="tx1"/>
                </a:solidFill>
                <a:cs typeface="Calibri"/>
              </a:rPr>
              <a:t>all muscles </a:t>
            </a:r>
            <a:r>
              <a:rPr lang="en-GB" sz="1600" spc="-5" dirty="0">
                <a:solidFill>
                  <a:schemeClr val="tx1"/>
                </a:solidFill>
                <a:cs typeface="Calibri"/>
              </a:rPr>
              <a:t>below </a:t>
            </a:r>
            <a:r>
              <a:rPr lang="en-GB" sz="1600" dirty="0">
                <a:solidFill>
                  <a:schemeClr val="tx1"/>
                </a:solidFill>
                <a:cs typeface="Calibri"/>
              </a:rPr>
              <a:t>the</a:t>
            </a:r>
            <a:r>
              <a:rPr lang="en-GB" sz="1600" spc="-114" dirty="0">
                <a:solidFill>
                  <a:schemeClr val="tx1"/>
                </a:solidFill>
                <a:cs typeface="Calibri"/>
              </a:rPr>
              <a:t> </a:t>
            </a:r>
            <a:r>
              <a:rPr lang="en-GB" sz="1600" dirty="0">
                <a:solidFill>
                  <a:schemeClr val="tx1"/>
                </a:solidFill>
                <a:cs typeface="Calibri"/>
              </a:rPr>
              <a:t>lesion.</a:t>
            </a:r>
          </a:p>
          <a:p>
            <a:pPr marL="355600" indent="-342900">
              <a:lnSpc>
                <a:spcPct val="100000"/>
              </a:lnSpc>
              <a:buClr>
                <a:schemeClr val="accent2">
                  <a:lumMod val="75000"/>
                </a:schemeClr>
              </a:buClr>
              <a:buFont typeface="Arial" panose="020B0604020202020204" pitchFamily="34" charset="0"/>
              <a:buChar char="•"/>
              <a:tabLst>
                <a:tab pos="355600" algn="l"/>
              </a:tabLst>
            </a:pPr>
            <a:r>
              <a:rPr lang="en-GB" sz="1600" spc="-5" dirty="0">
                <a:solidFill>
                  <a:schemeClr val="tx1"/>
                </a:solidFill>
                <a:cs typeface="Calibri"/>
              </a:rPr>
              <a:t>Loss of </a:t>
            </a:r>
            <a:r>
              <a:rPr lang="en-GB" sz="1600" spc="-20" dirty="0">
                <a:solidFill>
                  <a:schemeClr val="tx1"/>
                </a:solidFill>
                <a:cs typeface="Calibri"/>
              </a:rPr>
              <a:t>reflexes </a:t>
            </a:r>
            <a:r>
              <a:rPr lang="en-GB" sz="1600" dirty="0">
                <a:solidFill>
                  <a:schemeClr val="tx1"/>
                </a:solidFill>
                <a:cs typeface="Calibri"/>
              </a:rPr>
              <a:t>and </a:t>
            </a:r>
            <a:r>
              <a:rPr lang="en-GB" sz="1600" spc="-5" dirty="0">
                <a:solidFill>
                  <a:schemeClr val="tx1"/>
                </a:solidFill>
                <a:cs typeface="Calibri"/>
              </a:rPr>
              <a:t>loss </a:t>
            </a:r>
            <a:r>
              <a:rPr lang="en-GB" sz="1600" spc="-10" dirty="0">
                <a:solidFill>
                  <a:schemeClr val="tx1"/>
                </a:solidFill>
                <a:cs typeface="Calibri"/>
              </a:rPr>
              <a:t>of tone</a:t>
            </a:r>
            <a:r>
              <a:rPr lang="en-GB" sz="1600" spc="-5" dirty="0">
                <a:solidFill>
                  <a:schemeClr val="tx1"/>
                </a:solidFill>
                <a:cs typeface="Calibri"/>
              </a:rPr>
              <a:t> (flaccidity).</a:t>
            </a:r>
            <a:endParaRPr lang="en-GB" sz="1600" dirty="0">
              <a:solidFill>
                <a:schemeClr val="tx1"/>
              </a:solidFill>
              <a:cs typeface="Calibri"/>
            </a:endParaRPr>
          </a:p>
          <a:p>
            <a:pPr marL="355600" marR="130175" indent="-342900">
              <a:lnSpc>
                <a:spcPct val="80100"/>
              </a:lnSpc>
              <a:spcBef>
                <a:spcPts val="570"/>
              </a:spcBef>
              <a:buClr>
                <a:schemeClr val="accent2">
                  <a:lumMod val="75000"/>
                </a:schemeClr>
              </a:buClr>
              <a:buFont typeface="Arial" panose="020B0604020202020204" pitchFamily="34" charset="0"/>
              <a:buChar char="•"/>
              <a:tabLst>
                <a:tab pos="355600" algn="l"/>
              </a:tabLst>
            </a:pPr>
            <a:r>
              <a:rPr lang="en-GB" sz="1600" spc="-5" dirty="0">
                <a:solidFill>
                  <a:schemeClr val="tx1"/>
                </a:solidFill>
                <a:cs typeface="Calibri"/>
              </a:rPr>
              <a:t>Loss of </a:t>
            </a:r>
            <a:r>
              <a:rPr lang="en-GB" sz="1600" dirty="0">
                <a:solidFill>
                  <a:schemeClr val="tx1"/>
                </a:solidFill>
                <a:cs typeface="Calibri"/>
              </a:rPr>
              <a:t>all </a:t>
            </a:r>
            <a:r>
              <a:rPr lang="en-GB" sz="1600" spc="-10" dirty="0">
                <a:solidFill>
                  <a:schemeClr val="tx1"/>
                </a:solidFill>
                <a:cs typeface="Calibri"/>
              </a:rPr>
              <a:t>sensations </a:t>
            </a:r>
            <a:r>
              <a:rPr lang="en-GB" sz="1600" spc="-5" dirty="0">
                <a:solidFill>
                  <a:schemeClr val="tx1"/>
                </a:solidFill>
                <a:cs typeface="Calibri"/>
              </a:rPr>
              <a:t>(anaesthesia) </a:t>
            </a:r>
            <a:r>
              <a:rPr lang="en-GB" sz="1600" dirty="0">
                <a:solidFill>
                  <a:schemeClr val="tx1"/>
                </a:solidFill>
                <a:cs typeface="Calibri"/>
              </a:rPr>
              <a:t>and </a:t>
            </a:r>
            <a:r>
              <a:rPr lang="en-GB" sz="1600" spc="-10" dirty="0">
                <a:solidFill>
                  <a:schemeClr val="tx1"/>
                </a:solidFill>
                <a:cs typeface="Calibri"/>
              </a:rPr>
              <a:t>voluntary movements  </a:t>
            </a:r>
            <a:r>
              <a:rPr lang="en-GB" sz="1600" spc="-5" dirty="0">
                <a:solidFill>
                  <a:schemeClr val="tx1"/>
                </a:solidFill>
                <a:cs typeface="Calibri"/>
              </a:rPr>
              <a:t>below </a:t>
            </a:r>
            <a:r>
              <a:rPr lang="en-GB" sz="1600" dirty="0">
                <a:solidFill>
                  <a:schemeClr val="tx1"/>
                </a:solidFill>
                <a:cs typeface="Calibri"/>
              </a:rPr>
              <a:t>the </a:t>
            </a:r>
            <a:r>
              <a:rPr lang="en-GB" sz="1600" spc="-10" dirty="0">
                <a:solidFill>
                  <a:schemeClr val="tx1"/>
                </a:solidFill>
                <a:cs typeface="Calibri"/>
              </a:rPr>
              <a:t>level </a:t>
            </a:r>
            <a:r>
              <a:rPr lang="en-GB" sz="1600" spc="-5" dirty="0">
                <a:solidFill>
                  <a:schemeClr val="tx1"/>
                </a:solidFill>
                <a:cs typeface="Calibri"/>
              </a:rPr>
              <a:t>of </a:t>
            </a:r>
            <a:r>
              <a:rPr lang="en-GB" sz="1600" dirty="0">
                <a:solidFill>
                  <a:schemeClr val="tx1"/>
                </a:solidFill>
                <a:cs typeface="Calibri"/>
              </a:rPr>
              <a:t>the lesion </a:t>
            </a:r>
            <a:r>
              <a:rPr lang="en-GB" sz="1600" spc="-5" dirty="0">
                <a:solidFill>
                  <a:schemeClr val="tx1"/>
                </a:solidFill>
                <a:cs typeface="Calibri"/>
              </a:rPr>
              <a:t>due </a:t>
            </a:r>
            <a:r>
              <a:rPr lang="en-GB" sz="1600" spc="-15" dirty="0">
                <a:solidFill>
                  <a:schemeClr val="tx1"/>
                </a:solidFill>
                <a:cs typeface="Calibri"/>
              </a:rPr>
              <a:t>to </a:t>
            </a:r>
            <a:r>
              <a:rPr lang="en-GB" sz="1600" spc="-5" dirty="0">
                <a:solidFill>
                  <a:schemeClr val="tx1"/>
                </a:solidFill>
                <a:cs typeface="Calibri"/>
              </a:rPr>
              <a:t>interruption of </a:t>
            </a:r>
            <a:r>
              <a:rPr lang="en-GB" sz="1600" dirty="0">
                <a:solidFill>
                  <a:schemeClr val="tx1"/>
                </a:solidFill>
                <a:cs typeface="Calibri"/>
              </a:rPr>
              <a:t>all </a:t>
            </a:r>
            <a:r>
              <a:rPr lang="en-GB" sz="1600" spc="-5" dirty="0">
                <a:solidFill>
                  <a:schemeClr val="tx1"/>
                </a:solidFill>
                <a:cs typeface="Calibri"/>
              </a:rPr>
              <a:t>sensory </a:t>
            </a:r>
            <a:r>
              <a:rPr lang="en-GB" sz="1600" dirty="0">
                <a:solidFill>
                  <a:schemeClr val="tx1"/>
                </a:solidFill>
                <a:cs typeface="Calibri"/>
              </a:rPr>
              <a:t>and  </a:t>
            </a:r>
            <a:r>
              <a:rPr lang="en-GB" sz="1600" spc="-10" dirty="0">
                <a:solidFill>
                  <a:schemeClr val="tx1"/>
                </a:solidFill>
                <a:cs typeface="Calibri"/>
              </a:rPr>
              <a:t>motor</a:t>
            </a:r>
            <a:r>
              <a:rPr lang="en-GB" sz="1600" spc="-85" dirty="0">
                <a:solidFill>
                  <a:schemeClr val="tx1"/>
                </a:solidFill>
                <a:cs typeface="Calibri"/>
              </a:rPr>
              <a:t> </a:t>
            </a:r>
            <a:r>
              <a:rPr lang="en-GB" sz="1600" spc="-10" dirty="0">
                <a:solidFill>
                  <a:schemeClr val="tx1"/>
                </a:solidFill>
                <a:cs typeface="Calibri"/>
              </a:rPr>
              <a:t>tracts.</a:t>
            </a:r>
            <a:endParaRPr lang="en-GB" sz="1600" dirty="0">
              <a:solidFill>
                <a:schemeClr val="tx1"/>
              </a:solidFill>
              <a:cs typeface="Calibri"/>
            </a:endParaRPr>
          </a:p>
          <a:p>
            <a:pPr marL="355600" marR="68580" indent="-342900">
              <a:lnSpc>
                <a:spcPct val="80000"/>
              </a:lnSpc>
              <a:spcBef>
                <a:spcPts val="575"/>
              </a:spcBef>
              <a:buClr>
                <a:schemeClr val="accent2">
                  <a:lumMod val="75000"/>
                </a:schemeClr>
              </a:buClr>
              <a:buFont typeface="Arial" panose="020B0604020202020204" pitchFamily="34" charset="0"/>
              <a:buChar char="•"/>
              <a:tabLst>
                <a:tab pos="355600" algn="l"/>
              </a:tabLst>
            </a:pPr>
            <a:r>
              <a:rPr lang="en-GB" sz="1600" spc="-5" dirty="0">
                <a:solidFill>
                  <a:schemeClr val="tx1"/>
                </a:solidFill>
                <a:cs typeface="Calibri"/>
              </a:rPr>
              <a:t>Loss of </a:t>
            </a:r>
            <a:r>
              <a:rPr lang="en-GB" sz="1600" dirty="0">
                <a:solidFill>
                  <a:schemeClr val="tx1"/>
                </a:solidFill>
                <a:cs typeface="Calibri"/>
              </a:rPr>
              <a:t>muscle </a:t>
            </a:r>
            <a:r>
              <a:rPr lang="en-GB" sz="1600" spc="-10" dirty="0">
                <a:solidFill>
                  <a:schemeClr val="tx1"/>
                </a:solidFill>
                <a:cs typeface="Calibri"/>
              </a:rPr>
              <a:t>tone </a:t>
            </a:r>
            <a:r>
              <a:rPr lang="en-GB" sz="1600" spc="-5" dirty="0">
                <a:solidFill>
                  <a:schemeClr val="tx1"/>
                </a:solidFill>
              </a:rPr>
              <a:t>(flaccidity), </a:t>
            </a:r>
            <a:r>
              <a:rPr lang="en-GB" sz="1600" dirty="0">
                <a:solidFill>
                  <a:schemeClr val="tx1"/>
                </a:solidFill>
                <a:cs typeface="Calibri"/>
              </a:rPr>
              <a:t>and </a:t>
            </a:r>
            <a:r>
              <a:rPr lang="en-GB" sz="1600" spc="-10" dirty="0">
                <a:solidFill>
                  <a:schemeClr val="tx1"/>
                </a:solidFill>
                <a:cs typeface="Calibri"/>
              </a:rPr>
              <a:t>vasomotor tone </a:t>
            </a:r>
            <a:r>
              <a:rPr lang="en-GB" sz="1600" spc="-5" dirty="0">
                <a:solidFill>
                  <a:schemeClr val="tx1"/>
                </a:solidFill>
                <a:cs typeface="Calibri"/>
              </a:rPr>
              <a:t>(vasodilation) leading </a:t>
            </a:r>
            <a:r>
              <a:rPr lang="en-GB" sz="1600" spc="-15" dirty="0">
                <a:solidFill>
                  <a:schemeClr val="tx1"/>
                </a:solidFill>
                <a:cs typeface="Calibri"/>
              </a:rPr>
              <a:t>to fall </a:t>
            </a:r>
            <a:r>
              <a:rPr lang="en-GB" sz="1600" dirty="0">
                <a:solidFill>
                  <a:schemeClr val="tx1"/>
                </a:solidFill>
                <a:cs typeface="Calibri"/>
              </a:rPr>
              <a:t>in </a:t>
            </a:r>
            <a:r>
              <a:rPr lang="en-GB" sz="1600" spc="-5" dirty="0">
                <a:solidFill>
                  <a:schemeClr val="tx1"/>
                </a:solidFill>
                <a:cs typeface="Calibri"/>
              </a:rPr>
              <a:t>blood</a:t>
            </a:r>
            <a:r>
              <a:rPr lang="en-GB" sz="1600" spc="-65" dirty="0">
                <a:solidFill>
                  <a:schemeClr val="tx1"/>
                </a:solidFill>
                <a:cs typeface="Calibri"/>
              </a:rPr>
              <a:t> </a:t>
            </a:r>
            <a:r>
              <a:rPr lang="en-GB" sz="1600" spc="-10" dirty="0">
                <a:solidFill>
                  <a:schemeClr val="tx1"/>
                </a:solidFill>
                <a:cs typeface="Calibri"/>
              </a:rPr>
              <a:t>pressure.</a:t>
            </a:r>
            <a:endParaRPr lang="en-GB" sz="1600" dirty="0">
              <a:solidFill>
                <a:schemeClr val="tx1"/>
              </a:solidFill>
              <a:cs typeface="Calibri"/>
            </a:endParaRPr>
          </a:p>
          <a:p>
            <a:pPr marL="355600" indent="-342900">
              <a:lnSpc>
                <a:spcPts val="2595"/>
              </a:lnSpc>
              <a:buClr>
                <a:schemeClr val="accent2">
                  <a:lumMod val="75000"/>
                </a:schemeClr>
              </a:buClr>
              <a:buFont typeface="Arial" panose="020B0604020202020204" pitchFamily="34" charset="0"/>
              <a:buChar char="•"/>
              <a:tabLst>
                <a:tab pos="355600" algn="l"/>
              </a:tabLst>
            </a:pPr>
            <a:r>
              <a:rPr lang="en-GB" sz="1600" dirty="0">
                <a:solidFill>
                  <a:schemeClr val="tx1"/>
                </a:solidFill>
                <a:cs typeface="Calibri"/>
              </a:rPr>
              <a:t>Bladder </a:t>
            </a:r>
            <a:r>
              <a:rPr lang="en-GB" sz="1600" spc="-5" dirty="0">
                <a:solidFill>
                  <a:schemeClr val="tx1"/>
                </a:solidFill>
                <a:cs typeface="Calibri"/>
              </a:rPr>
              <a:t>urinary </a:t>
            </a:r>
            <a:r>
              <a:rPr lang="en-GB" sz="1600" spc="-15" dirty="0">
                <a:solidFill>
                  <a:schemeClr val="tx1"/>
                </a:solidFill>
                <a:cs typeface="Calibri"/>
              </a:rPr>
              <a:t>retention </a:t>
            </a:r>
            <a:r>
              <a:rPr lang="en-GB" sz="1600" spc="-5" dirty="0">
                <a:solidFill>
                  <a:schemeClr val="tx1"/>
                </a:solidFill>
                <a:cs typeface="Calibri"/>
              </a:rPr>
              <a:t>with </a:t>
            </a:r>
            <a:r>
              <a:rPr lang="en-GB" sz="1600" spc="-10" dirty="0">
                <a:solidFill>
                  <a:schemeClr val="tx1"/>
                </a:solidFill>
                <a:cs typeface="Calibri"/>
              </a:rPr>
              <a:t>overflow </a:t>
            </a:r>
            <a:r>
              <a:rPr lang="en-GB" sz="1600" spc="-5" dirty="0">
                <a:solidFill>
                  <a:schemeClr val="tx1"/>
                </a:solidFill>
                <a:cs typeface="Calibri"/>
              </a:rPr>
              <a:t>due </a:t>
            </a:r>
            <a:r>
              <a:rPr lang="en-GB" sz="1600" spc="-15" dirty="0">
                <a:solidFill>
                  <a:schemeClr val="tx1"/>
                </a:solidFill>
                <a:cs typeface="Calibri"/>
              </a:rPr>
              <a:t>to </a:t>
            </a:r>
            <a:r>
              <a:rPr lang="en-GB" sz="1600" spc="-10" dirty="0">
                <a:solidFill>
                  <a:schemeClr val="tx1"/>
                </a:solidFill>
                <a:cs typeface="Calibri"/>
              </a:rPr>
              <a:t>paralysis </a:t>
            </a:r>
            <a:r>
              <a:rPr lang="en-GB" sz="1600" spc="-5" dirty="0">
                <a:solidFill>
                  <a:schemeClr val="tx1"/>
                </a:solidFill>
                <a:cs typeface="Calibri"/>
              </a:rPr>
              <a:t>of </a:t>
            </a:r>
            <a:r>
              <a:rPr lang="en-GB" sz="1600" dirty="0">
                <a:solidFill>
                  <a:schemeClr val="tx1"/>
                </a:solidFill>
                <a:cs typeface="Calibri"/>
              </a:rPr>
              <a:t>the</a:t>
            </a:r>
            <a:r>
              <a:rPr lang="en-GB" sz="1600" spc="45" dirty="0">
                <a:solidFill>
                  <a:schemeClr val="tx1"/>
                </a:solidFill>
                <a:cs typeface="Calibri"/>
              </a:rPr>
              <a:t> </a:t>
            </a:r>
            <a:r>
              <a:rPr lang="en-GB" sz="1600" spc="-10" dirty="0">
                <a:solidFill>
                  <a:schemeClr val="tx1"/>
                </a:solidFill>
                <a:cs typeface="Calibri"/>
              </a:rPr>
              <a:t>wall</a:t>
            </a:r>
            <a:r>
              <a:rPr lang="en-GB" sz="1600" dirty="0">
                <a:solidFill>
                  <a:schemeClr val="tx1"/>
                </a:solidFill>
                <a:cs typeface="Calibri"/>
              </a:rPr>
              <a:t> </a:t>
            </a:r>
            <a:r>
              <a:rPr lang="en-GB" sz="1600" spc="-5" dirty="0">
                <a:solidFill>
                  <a:schemeClr val="tx1"/>
                </a:solidFill>
                <a:cs typeface="Calibri"/>
              </a:rPr>
              <a:t>of </a:t>
            </a:r>
            <a:r>
              <a:rPr lang="en-GB" sz="1600" dirty="0">
                <a:solidFill>
                  <a:schemeClr val="tx1"/>
                </a:solidFill>
                <a:cs typeface="Calibri"/>
              </a:rPr>
              <a:t>the </a:t>
            </a:r>
            <a:r>
              <a:rPr lang="en-GB" sz="1600" spc="-5" dirty="0">
                <a:solidFill>
                  <a:schemeClr val="tx1"/>
                </a:solidFill>
                <a:cs typeface="Calibri"/>
              </a:rPr>
              <a:t>urinary</a:t>
            </a:r>
            <a:r>
              <a:rPr lang="en-GB" sz="1600" spc="-65" dirty="0">
                <a:solidFill>
                  <a:schemeClr val="tx1"/>
                </a:solidFill>
                <a:cs typeface="Calibri"/>
              </a:rPr>
              <a:t> </a:t>
            </a:r>
            <a:r>
              <a:rPr lang="en-GB" sz="1600" spc="-5" dirty="0">
                <a:solidFill>
                  <a:schemeClr val="tx1"/>
                </a:solidFill>
                <a:cs typeface="Calibri"/>
              </a:rPr>
              <a:t>bladder.</a:t>
            </a:r>
          </a:p>
          <a:p>
            <a:pPr marL="355600" indent="-342900">
              <a:lnSpc>
                <a:spcPts val="2595"/>
              </a:lnSpc>
              <a:buClr>
                <a:schemeClr val="accent2">
                  <a:lumMod val="75000"/>
                </a:schemeClr>
              </a:buClr>
              <a:buFont typeface="Wingdings" panose="05000000000000000000" pitchFamily="2" charset="2"/>
              <a:buChar char="Ø"/>
              <a:tabLst>
                <a:tab pos="355600" algn="l"/>
              </a:tabLst>
            </a:pPr>
            <a:r>
              <a:rPr lang="en-GB" sz="1600" b="1" spc="-5" dirty="0">
                <a:solidFill>
                  <a:schemeClr val="accent2">
                    <a:lumMod val="75000"/>
                  </a:schemeClr>
                </a:solidFill>
                <a:latin typeface="Calibri"/>
                <a:cs typeface="Calibri"/>
              </a:rPr>
              <a:t>Cause </a:t>
            </a:r>
            <a:r>
              <a:rPr lang="en-GB" sz="1600" b="1" dirty="0">
                <a:solidFill>
                  <a:schemeClr val="accent2">
                    <a:lumMod val="75000"/>
                  </a:schemeClr>
                </a:solidFill>
                <a:latin typeface="Calibri"/>
                <a:cs typeface="Calibri"/>
              </a:rPr>
              <a:t>of </a:t>
            </a:r>
            <a:r>
              <a:rPr lang="en-GB" sz="1600" b="1" spc="-5" dirty="0">
                <a:solidFill>
                  <a:schemeClr val="accent2">
                    <a:lumMod val="75000"/>
                  </a:schemeClr>
                </a:solidFill>
                <a:latin typeface="Calibri"/>
                <a:cs typeface="Calibri"/>
              </a:rPr>
              <a:t>spinal </a:t>
            </a:r>
            <a:r>
              <a:rPr lang="en-GB" sz="1600" b="1" dirty="0">
                <a:solidFill>
                  <a:schemeClr val="accent2">
                    <a:lumMod val="75000"/>
                  </a:schemeClr>
                </a:solidFill>
                <a:latin typeface="Calibri"/>
                <a:cs typeface="Calibri"/>
              </a:rPr>
              <a:t>shock</a:t>
            </a:r>
            <a:r>
              <a:rPr lang="en-GB" sz="1600" dirty="0">
                <a:latin typeface="Calibri"/>
                <a:cs typeface="Calibri"/>
              </a:rPr>
              <a:t>: </a:t>
            </a:r>
          </a:p>
          <a:p>
            <a:pPr marL="12700">
              <a:lnSpc>
                <a:spcPts val="2595"/>
              </a:lnSpc>
              <a:buClr>
                <a:schemeClr val="accent2">
                  <a:lumMod val="75000"/>
                </a:schemeClr>
              </a:buClr>
              <a:tabLst>
                <a:tab pos="355600" algn="l"/>
              </a:tabLst>
            </a:pPr>
            <a:r>
              <a:rPr lang="en-GB" sz="1600" spc="-5" dirty="0">
                <a:solidFill>
                  <a:schemeClr val="tx1"/>
                </a:solidFill>
                <a:latin typeface="Calibri"/>
                <a:cs typeface="Calibri"/>
              </a:rPr>
              <a:t>sudden </a:t>
            </a:r>
            <a:r>
              <a:rPr lang="en-GB" sz="1600" spc="-10" dirty="0">
                <a:solidFill>
                  <a:schemeClr val="tx1"/>
                </a:solidFill>
                <a:latin typeface="Calibri"/>
                <a:cs typeface="Calibri"/>
              </a:rPr>
              <a:t>withdrawal </a:t>
            </a:r>
            <a:r>
              <a:rPr lang="en-GB" sz="1600" spc="-5" dirty="0">
                <a:solidFill>
                  <a:schemeClr val="tx1"/>
                </a:solidFill>
                <a:latin typeface="Calibri"/>
                <a:cs typeface="Calibri"/>
              </a:rPr>
              <a:t>of </a:t>
            </a:r>
            <a:r>
              <a:rPr lang="en-GB" sz="1600" spc="-10" dirty="0" err="1">
                <a:solidFill>
                  <a:schemeClr val="tx1"/>
                </a:solidFill>
                <a:latin typeface="Calibri"/>
                <a:cs typeface="Calibri"/>
              </a:rPr>
              <a:t>supraspinal</a:t>
            </a:r>
            <a:r>
              <a:rPr lang="en-GB" sz="1600" spc="-10" dirty="0">
                <a:solidFill>
                  <a:schemeClr val="tx1"/>
                </a:solidFill>
                <a:latin typeface="Calibri"/>
                <a:cs typeface="Calibri"/>
              </a:rPr>
              <a:t> facilitation  </a:t>
            </a:r>
            <a:r>
              <a:rPr lang="en-GB" sz="1600" spc="-5" dirty="0">
                <a:solidFill>
                  <a:schemeClr val="tx1"/>
                </a:solidFill>
                <a:latin typeface="Calibri"/>
                <a:cs typeface="Calibri"/>
              </a:rPr>
              <a:t>on </a:t>
            </a:r>
            <a:r>
              <a:rPr lang="en-GB" sz="1600" dirty="0">
                <a:solidFill>
                  <a:schemeClr val="tx1"/>
                </a:solidFill>
                <a:latin typeface="Calibri"/>
                <a:cs typeface="Calibri"/>
              </a:rPr>
              <a:t>the </a:t>
            </a:r>
            <a:r>
              <a:rPr lang="en-GB" sz="1600" spc="-5" dirty="0">
                <a:solidFill>
                  <a:schemeClr val="tx1"/>
                </a:solidFill>
                <a:latin typeface="Calibri"/>
                <a:cs typeface="Calibri"/>
              </a:rPr>
              <a:t>spinal </a:t>
            </a:r>
            <a:r>
              <a:rPr lang="en-GB" sz="1600" dirty="0">
                <a:solidFill>
                  <a:schemeClr val="tx1"/>
                </a:solidFill>
                <a:latin typeface="Calibri"/>
                <a:cs typeface="Calibri"/>
              </a:rPr>
              <a:t>alpha </a:t>
            </a:r>
            <a:r>
              <a:rPr lang="en-GB" sz="1600" spc="-10" dirty="0">
                <a:solidFill>
                  <a:schemeClr val="tx1"/>
                </a:solidFill>
                <a:latin typeface="Calibri"/>
                <a:cs typeface="Calibri"/>
              </a:rPr>
              <a:t>motor neurons </a:t>
            </a:r>
            <a:r>
              <a:rPr lang="en-GB" sz="1600" dirty="0" err="1">
                <a:solidFill>
                  <a:schemeClr val="tx1"/>
                </a:solidFill>
                <a:latin typeface="Calibri"/>
                <a:cs typeface="Calibri"/>
              </a:rPr>
              <a:t>i.e</a:t>
            </a:r>
            <a:r>
              <a:rPr lang="en-GB" sz="1600" dirty="0">
                <a:solidFill>
                  <a:schemeClr val="tx1"/>
                </a:solidFill>
                <a:latin typeface="Calibri"/>
                <a:cs typeface="Calibri"/>
              </a:rPr>
              <a:t> </a:t>
            </a:r>
            <a:r>
              <a:rPr lang="en-GB" sz="1600" spc="-5" dirty="0">
                <a:solidFill>
                  <a:schemeClr val="tx1"/>
                </a:solidFill>
                <a:latin typeface="Calibri"/>
                <a:cs typeface="Calibri"/>
              </a:rPr>
              <a:t>loss of </a:t>
            </a:r>
            <a:r>
              <a:rPr lang="en-GB" sz="1600" spc="-10" dirty="0">
                <a:solidFill>
                  <a:schemeClr val="tx1"/>
                </a:solidFill>
                <a:latin typeface="Calibri"/>
                <a:cs typeface="Calibri"/>
              </a:rPr>
              <a:t>continual tonic  discharge transmitted </a:t>
            </a:r>
            <a:r>
              <a:rPr lang="en-GB" sz="1600" dirty="0">
                <a:solidFill>
                  <a:schemeClr val="tx1"/>
                </a:solidFill>
                <a:latin typeface="Calibri"/>
                <a:cs typeface="Calibri"/>
              </a:rPr>
              <a:t>along the </a:t>
            </a:r>
            <a:r>
              <a:rPr lang="en-GB" sz="1600" spc="-15" dirty="0">
                <a:solidFill>
                  <a:schemeClr val="tx1"/>
                </a:solidFill>
                <a:latin typeface="Calibri"/>
                <a:cs typeface="Calibri"/>
              </a:rPr>
              <a:t>excitatory</a:t>
            </a:r>
            <a:r>
              <a:rPr lang="en-GB" sz="1600" spc="-15" dirty="0">
                <a:solidFill>
                  <a:schemeClr val="accent2">
                    <a:lumMod val="75000"/>
                  </a:schemeClr>
                </a:solidFill>
                <a:latin typeface="Calibri"/>
                <a:cs typeface="Calibri"/>
              </a:rPr>
              <a:t> </a:t>
            </a:r>
            <a:r>
              <a:rPr lang="en-GB" sz="1600" b="1" spc="-10" dirty="0" err="1">
                <a:solidFill>
                  <a:schemeClr val="bg2">
                    <a:lumMod val="75000"/>
                  </a:schemeClr>
                </a:solidFill>
                <a:latin typeface="Calibri"/>
                <a:cs typeface="Calibri"/>
              </a:rPr>
              <a:t>pontine</a:t>
            </a:r>
            <a:r>
              <a:rPr lang="en-GB" sz="1600" b="1" spc="-10" dirty="0">
                <a:solidFill>
                  <a:schemeClr val="bg2">
                    <a:lumMod val="75000"/>
                  </a:schemeClr>
                </a:solidFill>
                <a:latin typeface="Calibri"/>
                <a:cs typeface="Calibri"/>
              </a:rPr>
              <a:t> </a:t>
            </a:r>
            <a:r>
              <a:rPr lang="en-GB" sz="1600" b="1" spc="-10" dirty="0" err="1">
                <a:solidFill>
                  <a:schemeClr val="bg2">
                    <a:lumMod val="75000"/>
                  </a:schemeClr>
                </a:solidFill>
                <a:latin typeface="Calibri"/>
                <a:cs typeface="Calibri"/>
              </a:rPr>
              <a:t>reticulospinal</a:t>
            </a:r>
            <a:r>
              <a:rPr lang="en-GB" sz="1600" spc="-10" dirty="0">
                <a:solidFill>
                  <a:schemeClr val="bg2">
                    <a:lumMod val="75000"/>
                  </a:schemeClr>
                </a:solidFill>
                <a:latin typeface="Calibri"/>
                <a:cs typeface="Calibri"/>
              </a:rPr>
              <a:t>,  </a:t>
            </a:r>
            <a:r>
              <a:rPr lang="en-GB" sz="1600" b="1" spc="-5" dirty="0" err="1">
                <a:solidFill>
                  <a:schemeClr val="bg2">
                    <a:lumMod val="75000"/>
                  </a:schemeClr>
                </a:solidFill>
                <a:latin typeface="Calibri"/>
                <a:cs typeface="Calibri"/>
              </a:rPr>
              <a:t>vestibulospinal</a:t>
            </a:r>
            <a:r>
              <a:rPr lang="en-GB" sz="1600" b="1" spc="-5" dirty="0">
                <a:solidFill>
                  <a:schemeClr val="bg2">
                    <a:lumMod val="75000"/>
                  </a:schemeClr>
                </a:solidFill>
                <a:latin typeface="Calibri"/>
                <a:cs typeface="Calibri"/>
              </a:rPr>
              <a:t> </a:t>
            </a:r>
            <a:r>
              <a:rPr lang="en-GB" sz="1600" dirty="0">
                <a:solidFill>
                  <a:schemeClr val="bg2">
                    <a:lumMod val="75000"/>
                  </a:schemeClr>
                </a:solidFill>
                <a:latin typeface="Calibri"/>
                <a:cs typeface="Calibri"/>
              </a:rPr>
              <a:t>and </a:t>
            </a:r>
            <a:r>
              <a:rPr lang="en-GB" sz="1600" b="1" spc="-5" dirty="0" err="1">
                <a:solidFill>
                  <a:schemeClr val="bg2">
                    <a:lumMod val="75000"/>
                  </a:schemeClr>
                </a:solidFill>
                <a:latin typeface="Calibri"/>
                <a:cs typeface="Calibri"/>
              </a:rPr>
              <a:t>corticospinal</a:t>
            </a:r>
            <a:r>
              <a:rPr lang="en-GB" sz="1600" b="1" spc="-65" dirty="0">
                <a:solidFill>
                  <a:schemeClr val="bg2">
                    <a:lumMod val="75000"/>
                  </a:schemeClr>
                </a:solidFill>
                <a:latin typeface="Calibri"/>
                <a:cs typeface="Calibri"/>
              </a:rPr>
              <a:t> </a:t>
            </a:r>
            <a:r>
              <a:rPr lang="en-GB" sz="1600" b="1" spc="-10" dirty="0">
                <a:solidFill>
                  <a:schemeClr val="bg2">
                    <a:lumMod val="75000"/>
                  </a:schemeClr>
                </a:solidFill>
                <a:latin typeface="Calibri"/>
                <a:cs typeface="Calibri"/>
              </a:rPr>
              <a:t>tracts</a:t>
            </a:r>
            <a:r>
              <a:rPr lang="en-GB" sz="1600" spc="-10" dirty="0">
                <a:solidFill>
                  <a:schemeClr val="accent2">
                    <a:lumMod val="75000"/>
                  </a:schemeClr>
                </a:solidFill>
                <a:latin typeface="Calibri"/>
                <a:cs typeface="Calibri"/>
              </a:rPr>
              <a:t>.</a:t>
            </a:r>
            <a:endParaRPr lang="en-GB" sz="1600" dirty="0">
              <a:solidFill>
                <a:schemeClr val="accent2">
                  <a:lumMod val="75000"/>
                </a:schemeClr>
              </a:solidFill>
              <a:latin typeface="Calibri"/>
              <a:cs typeface="Calibri"/>
            </a:endParaRPr>
          </a:p>
        </p:txBody>
      </p:sp>
      <p:sp>
        <p:nvSpPr>
          <p:cNvPr id="20" name="Rectangle 19"/>
          <p:cNvSpPr/>
          <p:nvPr/>
        </p:nvSpPr>
        <p:spPr>
          <a:xfrm>
            <a:off x="9982844" y="0"/>
            <a:ext cx="2205981" cy="332656"/>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schemeClr val="bg1"/>
                </a:solidFill>
              </a:rPr>
              <a:t>Extra</a:t>
            </a:r>
            <a:endParaRPr lang="en-US" sz="2400" dirty="0">
              <a:solidFill>
                <a:schemeClr val="bg1"/>
              </a:solidFill>
            </a:endParaRPr>
          </a:p>
        </p:txBody>
      </p:sp>
    </p:spTree>
    <p:extLst>
      <p:ext uri="{BB962C8B-B14F-4D97-AF65-F5344CB8AC3E}">
        <p14:creationId xmlns:p14="http://schemas.microsoft.com/office/powerpoint/2010/main" val="3372699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lumMod val="50000"/>
                  </a:schemeClr>
                </a:solidFill>
              </a:rPr>
              <a:t>Cont. </a:t>
            </a:r>
          </a:p>
        </p:txBody>
      </p:sp>
      <p:sp>
        <p:nvSpPr>
          <p:cNvPr id="3" name="Slide Number Placeholder 2"/>
          <p:cNvSpPr>
            <a:spLocks noGrp="1"/>
          </p:cNvSpPr>
          <p:nvPr>
            <p:ph type="sldNum" sz="quarter" idx="12"/>
          </p:nvPr>
        </p:nvSpPr>
        <p:spPr/>
        <p:txBody>
          <a:bodyPr/>
          <a:lstStyle/>
          <a:p>
            <a:fld id="{4929A69E-7D8F-4515-9605-0315ABD4F316}" type="slidenum">
              <a:rPr lang="en-US" smtClean="0"/>
              <a:pPr/>
              <a:t>33</a:t>
            </a:fld>
            <a:endParaRPr lang="en-US" dirty="0"/>
          </a:p>
        </p:txBody>
      </p:sp>
      <p:sp>
        <p:nvSpPr>
          <p:cNvPr id="5" name="Rectangle 4"/>
          <p:cNvSpPr/>
          <p:nvPr/>
        </p:nvSpPr>
        <p:spPr>
          <a:xfrm>
            <a:off x="4798287" y="1268760"/>
            <a:ext cx="2592288" cy="432048"/>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a:solidFill>
                  <a:schemeClr val="bg1"/>
                </a:solidFill>
              </a:rPr>
              <a:t>Paraplegia Stages </a:t>
            </a:r>
          </a:p>
        </p:txBody>
      </p:sp>
      <p:cxnSp>
        <p:nvCxnSpPr>
          <p:cNvPr id="7" name="Straight Connector 6"/>
          <p:cNvCxnSpPr>
            <a:stCxn id="5" idx="2"/>
          </p:cNvCxnSpPr>
          <p:nvPr/>
        </p:nvCxnSpPr>
        <p:spPr>
          <a:xfrm>
            <a:off x="6094431" y="1700808"/>
            <a:ext cx="0" cy="288032"/>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6094431" y="1988840"/>
            <a:ext cx="396042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2137125" y="1988840"/>
            <a:ext cx="396042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2137125" y="1988840"/>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6094431" y="1988840"/>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a:off x="10054852" y="1988840"/>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Rectangle 16"/>
          <p:cNvSpPr/>
          <p:nvPr/>
        </p:nvSpPr>
        <p:spPr>
          <a:xfrm>
            <a:off x="9136750" y="2276874"/>
            <a:ext cx="1836204" cy="50405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spc="-10" dirty="0">
                <a:solidFill>
                  <a:schemeClr val="accent2">
                    <a:lumMod val="75000"/>
                  </a:schemeClr>
                </a:solidFill>
                <a:cs typeface="Calibri"/>
              </a:rPr>
              <a:t>C. Paraplegia in extensors</a:t>
            </a:r>
          </a:p>
        </p:txBody>
      </p:sp>
      <p:sp>
        <p:nvSpPr>
          <p:cNvPr id="18" name="Rectangle 17"/>
          <p:cNvSpPr/>
          <p:nvPr/>
        </p:nvSpPr>
        <p:spPr>
          <a:xfrm>
            <a:off x="1219023" y="2273765"/>
            <a:ext cx="1836204" cy="50405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spc="-10" dirty="0">
                <a:solidFill>
                  <a:schemeClr val="accent2">
                    <a:lumMod val="75000"/>
                  </a:schemeClr>
                </a:solidFill>
                <a:cs typeface="Calibri"/>
              </a:rPr>
              <a:t>A. Spinal shock (2-6 weeks )</a:t>
            </a:r>
          </a:p>
        </p:txBody>
      </p:sp>
      <p:sp>
        <p:nvSpPr>
          <p:cNvPr id="19" name="Rectangle 18"/>
          <p:cNvSpPr/>
          <p:nvPr/>
        </p:nvSpPr>
        <p:spPr>
          <a:xfrm>
            <a:off x="5179444" y="2276873"/>
            <a:ext cx="1836204" cy="50405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spc="-10" dirty="0">
                <a:solidFill>
                  <a:schemeClr val="accent2">
                    <a:lumMod val="75000"/>
                  </a:schemeClr>
                </a:solidFill>
                <a:cs typeface="Calibri"/>
              </a:rPr>
              <a:t>B. Recovery of reflex activity</a:t>
            </a:r>
          </a:p>
        </p:txBody>
      </p:sp>
      <p:cxnSp>
        <p:nvCxnSpPr>
          <p:cNvPr id="22" name="Straight Connector 21"/>
          <p:cNvCxnSpPr/>
          <p:nvPr/>
        </p:nvCxnSpPr>
        <p:spPr>
          <a:xfrm>
            <a:off x="6094431" y="2777820"/>
            <a:ext cx="0" cy="219132"/>
          </a:xfrm>
          <a:prstGeom prst="line">
            <a:avLst/>
          </a:prstGeom>
        </p:spPr>
        <p:style>
          <a:lnRef idx="1">
            <a:schemeClr val="accent2"/>
          </a:lnRef>
          <a:fillRef idx="0">
            <a:schemeClr val="accent2"/>
          </a:fillRef>
          <a:effectRef idx="0">
            <a:schemeClr val="accent2"/>
          </a:effectRef>
          <a:fontRef idx="minor">
            <a:schemeClr val="tx1"/>
          </a:fontRef>
        </p:style>
      </p:cxnSp>
      <p:sp>
        <p:nvSpPr>
          <p:cNvPr id="23" name="Rectangle 22"/>
          <p:cNvSpPr/>
          <p:nvPr/>
        </p:nvSpPr>
        <p:spPr>
          <a:xfrm>
            <a:off x="609461" y="2996952"/>
            <a:ext cx="10969942" cy="32403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98450" marR="753745" indent="-285750">
              <a:lnSpc>
                <a:spcPct val="91200"/>
              </a:lnSpc>
              <a:buClr>
                <a:schemeClr val="accent2">
                  <a:lumMod val="75000"/>
                </a:schemeClr>
              </a:buClr>
              <a:buFont typeface="Wingdings" panose="05000000000000000000" pitchFamily="2" charset="2"/>
              <a:buChar char="Ø"/>
            </a:pPr>
            <a:r>
              <a:rPr lang="en-US" sz="1400" spc="-5" dirty="0">
                <a:solidFill>
                  <a:schemeClr val="tx1"/>
                </a:solidFill>
                <a:cs typeface="Calibri"/>
              </a:rPr>
              <a:t>As the spinal shock ends, spinal reflex activity returns.</a:t>
            </a:r>
          </a:p>
          <a:p>
            <a:pPr marL="298450" marR="753745" indent="-285750">
              <a:lnSpc>
                <a:spcPct val="91200"/>
              </a:lnSpc>
              <a:buClr>
                <a:schemeClr val="accent2">
                  <a:lumMod val="75000"/>
                </a:schemeClr>
              </a:buClr>
              <a:buFont typeface="Wingdings" panose="05000000000000000000" pitchFamily="2" charset="2"/>
              <a:buChar char="Ø"/>
            </a:pPr>
            <a:r>
              <a:rPr lang="en-US" sz="1400" spc="-5" dirty="0">
                <a:solidFill>
                  <a:schemeClr val="accent2">
                    <a:lumMod val="75000"/>
                  </a:schemeClr>
                </a:solidFill>
                <a:cs typeface="Calibri"/>
              </a:rPr>
              <a:t>The partial recovery may be due:</a:t>
            </a:r>
          </a:p>
          <a:p>
            <a:pPr marL="298450" marR="753745" indent="-285750">
              <a:lnSpc>
                <a:spcPct val="91200"/>
              </a:lnSpc>
              <a:buClr>
                <a:schemeClr val="accent2">
                  <a:lumMod val="75000"/>
                </a:schemeClr>
              </a:buClr>
              <a:buFont typeface="Arial" panose="020B0604020202020204" pitchFamily="34" charset="0"/>
              <a:buChar char="•"/>
            </a:pPr>
            <a:r>
              <a:rPr lang="en-US" sz="1400" spc="-5" dirty="0">
                <a:solidFill>
                  <a:schemeClr val="tx1"/>
                </a:solidFill>
                <a:cs typeface="Calibri"/>
              </a:rPr>
              <a:t>Increased excitability of the spinal cord neurons  presumably to compensate for the loss of </a:t>
            </a:r>
            <a:r>
              <a:rPr lang="en-US" sz="1400" spc="-5" dirty="0" err="1">
                <a:solidFill>
                  <a:schemeClr val="tx1"/>
                </a:solidFill>
                <a:cs typeface="Calibri"/>
              </a:rPr>
              <a:t>supraspinal</a:t>
            </a:r>
            <a:r>
              <a:rPr lang="en-US" sz="1400" spc="-5" dirty="0">
                <a:solidFill>
                  <a:schemeClr val="tx1"/>
                </a:solidFill>
                <a:cs typeface="Calibri"/>
              </a:rPr>
              <a:t>  </a:t>
            </a:r>
            <a:r>
              <a:rPr lang="en-US" sz="1400" spc="-5" dirty="0" err="1">
                <a:solidFill>
                  <a:schemeClr val="tx1"/>
                </a:solidFill>
                <a:cs typeface="Calibri"/>
              </a:rPr>
              <a:t>facilitatory</a:t>
            </a:r>
            <a:r>
              <a:rPr lang="en-US" sz="1400" spc="-5" dirty="0">
                <a:solidFill>
                  <a:schemeClr val="tx1"/>
                </a:solidFill>
                <a:cs typeface="Calibri"/>
              </a:rPr>
              <a:t> influences.</a:t>
            </a:r>
          </a:p>
          <a:p>
            <a:pPr marL="298450" marR="753745" indent="-285750">
              <a:lnSpc>
                <a:spcPct val="91200"/>
              </a:lnSpc>
              <a:buClr>
                <a:schemeClr val="accent2">
                  <a:lumMod val="75000"/>
                </a:schemeClr>
              </a:buClr>
              <a:buFont typeface="Arial" panose="020B0604020202020204" pitchFamily="34" charset="0"/>
              <a:buChar char="•"/>
            </a:pPr>
            <a:r>
              <a:rPr lang="en-US" sz="1400" spc="-5" dirty="0" err="1">
                <a:solidFill>
                  <a:schemeClr val="tx1"/>
                </a:solidFill>
                <a:cs typeface="Calibri"/>
              </a:rPr>
              <a:t>Disinhibition</a:t>
            </a:r>
            <a:r>
              <a:rPr lang="en-US" sz="1400" spc="-5" dirty="0">
                <a:solidFill>
                  <a:schemeClr val="tx1"/>
                </a:solidFill>
                <a:cs typeface="Calibri"/>
              </a:rPr>
              <a:t> of motor neurons as a result of absence  of inhibitory impulses from higher motor centers.</a:t>
            </a:r>
          </a:p>
          <a:p>
            <a:pPr marL="298450" marR="753745" indent="-285750">
              <a:lnSpc>
                <a:spcPct val="91200"/>
              </a:lnSpc>
              <a:buClr>
                <a:schemeClr val="accent2">
                  <a:lumMod val="75000"/>
                </a:schemeClr>
              </a:buClr>
              <a:buFont typeface="Arial" panose="020B0604020202020204" pitchFamily="34" charset="0"/>
              <a:buChar char="•"/>
            </a:pPr>
            <a:r>
              <a:rPr lang="en-US" sz="1400" spc="-5" dirty="0">
                <a:solidFill>
                  <a:schemeClr val="tx1"/>
                </a:solidFill>
                <a:cs typeface="Calibri"/>
              </a:rPr>
              <a:t>Hypersensitivity to excitatory neurotransmitters.</a:t>
            </a:r>
          </a:p>
          <a:p>
            <a:pPr marL="298450" marR="753745" indent="-285750">
              <a:lnSpc>
                <a:spcPct val="91200"/>
              </a:lnSpc>
              <a:buClr>
                <a:schemeClr val="accent2">
                  <a:lumMod val="75000"/>
                </a:schemeClr>
              </a:buClr>
              <a:buFont typeface="Arial" panose="020B0604020202020204" pitchFamily="34" charset="0"/>
              <a:buChar char="•"/>
            </a:pPr>
            <a:endParaRPr lang="en-US" sz="1400" spc="-5" dirty="0">
              <a:solidFill>
                <a:schemeClr val="tx1"/>
              </a:solidFill>
              <a:cs typeface="Calibri"/>
            </a:endParaRPr>
          </a:p>
          <a:p>
            <a:pPr marL="298450" marR="753745" indent="-285750">
              <a:lnSpc>
                <a:spcPct val="91200"/>
              </a:lnSpc>
              <a:buClr>
                <a:schemeClr val="accent2">
                  <a:lumMod val="75000"/>
                </a:schemeClr>
              </a:buClr>
              <a:buFont typeface="Wingdings" panose="05000000000000000000" pitchFamily="2" charset="2"/>
              <a:buChar char="Ø"/>
            </a:pPr>
            <a:r>
              <a:rPr lang="en-US" sz="1400" spc="-5" dirty="0">
                <a:solidFill>
                  <a:schemeClr val="accent2">
                    <a:lumMod val="75000"/>
                  </a:schemeClr>
                </a:solidFill>
                <a:cs typeface="Calibri"/>
              </a:rPr>
              <a:t>Features of this stage:</a:t>
            </a:r>
          </a:p>
          <a:p>
            <a:pPr marL="298450" marR="753745" indent="-285750">
              <a:lnSpc>
                <a:spcPct val="91200"/>
              </a:lnSpc>
              <a:buClr>
                <a:schemeClr val="accent2">
                  <a:lumMod val="75000"/>
                </a:schemeClr>
              </a:buClr>
              <a:buFont typeface="Arial" panose="020B0604020202020204" pitchFamily="34" charset="0"/>
              <a:buChar char="•"/>
            </a:pPr>
            <a:r>
              <a:rPr lang="en-US" sz="1400" spc="-5" dirty="0">
                <a:solidFill>
                  <a:schemeClr val="tx1"/>
                </a:solidFill>
                <a:cs typeface="Calibri"/>
              </a:rPr>
              <a:t>Gradual rise of arterial blood pressure due to return  of spinal vasomotor activity in the lateral horn cells.</a:t>
            </a:r>
          </a:p>
          <a:p>
            <a:pPr marL="298450" marR="753745" indent="-285750">
              <a:lnSpc>
                <a:spcPct val="91200"/>
              </a:lnSpc>
              <a:buClr>
                <a:schemeClr val="accent2">
                  <a:lumMod val="75000"/>
                </a:schemeClr>
              </a:buClr>
              <a:buFont typeface="Arial" panose="020B0604020202020204" pitchFamily="34" charset="0"/>
              <a:buChar char="•"/>
            </a:pPr>
            <a:r>
              <a:rPr lang="en-US" sz="1400" spc="-5" dirty="0">
                <a:solidFill>
                  <a:schemeClr val="tx1"/>
                </a:solidFill>
                <a:cs typeface="Calibri"/>
              </a:rPr>
              <a:t>Exaggerated tendon reflexes and spasticity.</a:t>
            </a:r>
          </a:p>
          <a:p>
            <a:pPr marL="298450" marR="753745" indent="-285750">
              <a:lnSpc>
                <a:spcPct val="91200"/>
              </a:lnSpc>
              <a:buClr>
                <a:schemeClr val="accent2">
                  <a:lumMod val="75000"/>
                </a:schemeClr>
              </a:buClr>
              <a:buFont typeface="Arial" panose="020B0604020202020204" pitchFamily="34" charset="0"/>
              <a:buChar char="•"/>
            </a:pPr>
            <a:r>
              <a:rPr lang="en-US" sz="1400" spc="-5" dirty="0">
                <a:solidFill>
                  <a:schemeClr val="tx1"/>
                </a:solidFill>
                <a:cs typeface="Calibri"/>
              </a:rPr>
              <a:t>Return of visceral reflexes (micturition &amp; defecation).</a:t>
            </a:r>
          </a:p>
          <a:p>
            <a:pPr marL="298450" marR="753745" indent="-285750">
              <a:lnSpc>
                <a:spcPct val="91200"/>
              </a:lnSpc>
              <a:buClr>
                <a:schemeClr val="accent2">
                  <a:lumMod val="75000"/>
                </a:schemeClr>
              </a:buClr>
              <a:buFont typeface="Arial" panose="020B0604020202020204" pitchFamily="34" charset="0"/>
              <a:buChar char="•"/>
            </a:pPr>
            <a:endParaRPr lang="en-US" sz="1400" spc="-5" dirty="0">
              <a:solidFill>
                <a:schemeClr val="tx1"/>
              </a:solidFill>
              <a:cs typeface="Calibri"/>
            </a:endParaRPr>
          </a:p>
          <a:p>
            <a:pPr marL="298450" marR="753745" indent="-285750">
              <a:lnSpc>
                <a:spcPct val="91200"/>
              </a:lnSpc>
              <a:buClr>
                <a:schemeClr val="accent2">
                  <a:lumMod val="75000"/>
                </a:schemeClr>
              </a:buClr>
              <a:buFont typeface="Wingdings" panose="05000000000000000000" pitchFamily="2" charset="2"/>
              <a:buChar char="Ø"/>
            </a:pPr>
            <a:r>
              <a:rPr lang="en-US" sz="1400" spc="-5" dirty="0">
                <a:solidFill>
                  <a:schemeClr val="accent2">
                    <a:lumMod val="75000"/>
                  </a:schemeClr>
                </a:solidFill>
                <a:cs typeface="Calibri"/>
              </a:rPr>
              <a:t>Mass reflex: </a:t>
            </a:r>
            <a:r>
              <a:rPr lang="en-US" sz="1400" spc="-5" dirty="0">
                <a:solidFill>
                  <a:schemeClr val="tx1"/>
                </a:solidFill>
                <a:cs typeface="Calibri"/>
              </a:rPr>
              <a:t>a minor painful stimulus to the skin of the lower limbs causes: </a:t>
            </a:r>
          </a:p>
          <a:p>
            <a:pPr marL="298450" marR="753745" indent="-285750">
              <a:lnSpc>
                <a:spcPct val="91200"/>
              </a:lnSpc>
              <a:buClr>
                <a:schemeClr val="accent2">
                  <a:lumMod val="75000"/>
                </a:schemeClr>
              </a:buClr>
              <a:buFont typeface="Arial" panose="020B0604020202020204" pitchFamily="34" charset="0"/>
              <a:buChar char="•"/>
            </a:pPr>
            <a:r>
              <a:rPr lang="en-US" sz="1400" spc="-5" dirty="0">
                <a:solidFill>
                  <a:schemeClr val="tx1"/>
                </a:solidFill>
                <a:cs typeface="Calibri"/>
              </a:rPr>
              <a:t>o Withdrawal and evoke other autonomic  reflexes (bladder and rectum emptying,  sweating , blood pressure rise through  spread of excitation (by irradiation)</a:t>
            </a:r>
          </a:p>
          <a:p>
            <a:pPr marL="298450" marR="753745" indent="-285750">
              <a:lnSpc>
                <a:spcPct val="91200"/>
              </a:lnSpc>
              <a:buClr>
                <a:schemeClr val="accent2">
                  <a:lumMod val="75000"/>
                </a:schemeClr>
              </a:buClr>
              <a:buFont typeface="Arial" panose="020B0604020202020204" pitchFamily="34" charset="0"/>
              <a:buChar char="•"/>
            </a:pPr>
            <a:r>
              <a:rPr lang="en-US" sz="1400" spc="-5" dirty="0">
                <a:solidFill>
                  <a:schemeClr val="tx1"/>
                </a:solidFill>
                <a:cs typeface="Calibri"/>
              </a:rPr>
              <a:t>Voluntary movements and sensations are permanently lost</a:t>
            </a:r>
          </a:p>
          <a:p>
            <a:pPr marL="298450" marR="753745" indent="-285750">
              <a:lnSpc>
                <a:spcPct val="91200"/>
              </a:lnSpc>
              <a:buClr>
                <a:schemeClr val="accent2">
                  <a:lumMod val="75000"/>
                </a:schemeClr>
              </a:buClr>
              <a:buFont typeface="Arial" panose="020B0604020202020204" pitchFamily="34" charset="0"/>
              <a:buChar char="•"/>
            </a:pPr>
            <a:r>
              <a:rPr lang="en-US" sz="1400" spc="-5" dirty="0">
                <a:solidFill>
                  <a:schemeClr val="tx1"/>
                </a:solidFill>
                <a:cs typeface="Calibri"/>
              </a:rPr>
              <a:t>Human patients with complete transection  never recover fully because effective  regeneration never occurs in the human`s CNS.</a:t>
            </a:r>
          </a:p>
        </p:txBody>
      </p:sp>
      <p:sp>
        <p:nvSpPr>
          <p:cNvPr id="21" name="Rectangle 20"/>
          <p:cNvSpPr/>
          <p:nvPr/>
        </p:nvSpPr>
        <p:spPr>
          <a:xfrm>
            <a:off x="9982844" y="0"/>
            <a:ext cx="2205981" cy="332656"/>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schemeClr val="bg1"/>
                </a:solidFill>
              </a:rPr>
              <a:t>Extra</a:t>
            </a:r>
            <a:endParaRPr lang="en-US" sz="2400" dirty="0">
              <a:solidFill>
                <a:schemeClr val="bg1"/>
              </a:solidFill>
            </a:endParaRPr>
          </a:p>
        </p:txBody>
      </p:sp>
    </p:spTree>
    <p:extLst>
      <p:ext uri="{BB962C8B-B14F-4D97-AF65-F5344CB8AC3E}">
        <p14:creationId xmlns:p14="http://schemas.microsoft.com/office/powerpoint/2010/main" val="1336792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bg1">
                    <a:lumMod val="50000"/>
                  </a:schemeClr>
                </a:solidFill>
              </a:rPr>
              <a:t>Cont. </a:t>
            </a:r>
          </a:p>
        </p:txBody>
      </p:sp>
      <p:sp>
        <p:nvSpPr>
          <p:cNvPr id="3" name="Slide Number Placeholder 2"/>
          <p:cNvSpPr>
            <a:spLocks noGrp="1"/>
          </p:cNvSpPr>
          <p:nvPr>
            <p:ph type="sldNum" sz="quarter" idx="12"/>
          </p:nvPr>
        </p:nvSpPr>
        <p:spPr/>
        <p:txBody>
          <a:bodyPr/>
          <a:lstStyle/>
          <a:p>
            <a:fld id="{4929A69E-7D8F-4515-9605-0315ABD4F316}" type="slidenum">
              <a:rPr lang="en-US" smtClean="0"/>
              <a:pPr/>
              <a:t>34</a:t>
            </a:fld>
            <a:endParaRPr lang="en-US" dirty="0"/>
          </a:p>
        </p:txBody>
      </p:sp>
      <p:sp>
        <p:nvSpPr>
          <p:cNvPr id="5" name="Rectangle 4"/>
          <p:cNvSpPr/>
          <p:nvPr/>
        </p:nvSpPr>
        <p:spPr>
          <a:xfrm>
            <a:off x="4798287" y="1268760"/>
            <a:ext cx="2592288" cy="432048"/>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a:solidFill>
                  <a:schemeClr val="bg1"/>
                </a:solidFill>
              </a:rPr>
              <a:t>Paraplegia Stages </a:t>
            </a:r>
          </a:p>
        </p:txBody>
      </p:sp>
      <p:cxnSp>
        <p:nvCxnSpPr>
          <p:cNvPr id="7" name="Straight Connector 6"/>
          <p:cNvCxnSpPr>
            <a:stCxn id="5" idx="2"/>
          </p:cNvCxnSpPr>
          <p:nvPr/>
        </p:nvCxnSpPr>
        <p:spPr>
          <a:xfrm>
            <a:off x="6094431" y="1700808"/>
            <a:ext cx="0" cy="288032"/>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6094431" y="1988840"/>
            <a:ext cx="396042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2137125" y="1988840"/>
            <a:ext cx="396042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p:nvPr/>
        </p:nvCxnSpPr>
        <p:spPr>
          <a:xfrm>
            <a:off x="2137125" y="1988840"/>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6094431" y="1988840"/>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a:off x="10054852" y="1988840"/>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Rectangle 16"/>
          <p:cNvSpPr/>
          <p:nvPr/>
        </p:nvSpPr>
        <p:spPr>
          <a:xfrm>
            <a:off x="9136750" y="2276874"/>
            <a:ext cx="1836204" cy="50405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spc="-10" dirty="0">
                <a:solidFill>
                  <a:schemeClr val="accent2">
                    <a:lumMod val="75000"/>
                  </a:schemeClr>
                </a:solidFill>
                <a:cs typeface="Calibri"/>
              </a:rPr>
              <a:t>C. Paraplegia in extensors</a:t>
            </a:r>
          </a:p>
        </p:txBody>
      </p:sp>
      <p:sp>
        <p:nvSpPr>
          <p:cNvPr id="18" name="Rectangle 17"/>
          <p:cNvSpPr/>
          <p:nvPr/>
        </p:nvSpPr>
        <p:spPr>
          <a:xfrm>
            <a:off x="1219023" y="2273765"/>
            <a:ext cx="1836204" cy="50405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spc="-10" dirty="0">
                <a:solidFill>
                  <a:schemeClr val="accent2">
                    <a:lumMod val="75000"/>
                  </a:schemeClr>
                </a:solidFill>
                <a:cs typeface="Calibri"/>
              </a:rPr>
              <a:t>A. Spinal shock (2-6 weeks )</a:t>
            </a:r>
          </a:p>
        </p:txBody>
      </p:sp>
      <p:sp>
        <p:nvSpPr>
          <p:cNvPr id="19" name="Rectangle 18"/>
          <p:cNvSpPr/>
          <p:nvPr/>
        </p:nvSpPr>
        <p:spPr>
          <a:xfrm>
            <a:off x="5179444" y="2276873"/>
            <a:ext cx="1836204" cy="50405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spc="-10" dirty="0">
                <a:solidFill>
                  <a:schemeClr val="accent2">
                    <a:lumMod val="75000"/>
                  </a:schemeClr>
                </a:solidFill>
                <a:cs typeface="Calibri"/>
              </a:rPr>
              <a:t>B. Recovery of reflex activity</a:t>
            </a:r>
          </a:p>
        </p:txBody>
      </p:sp>
      <p:cxnSp>
        <p:nvCxnSpPr>
          <p:cNvPr id="22" name="Straight Connector 21"/>
          <p:cNvCxnSpPr/>
          <p:nvPr/>
        </p:nvCxnSpPr>
        <p:spPr>
          <a:xfrm>
            <a:off x="10054852" y="2777820"/>
            <a:ext cx="0" cy="682381"/>
          </a:xfrm>
          <a:prstGeom prst="line">
            <a:avLst/>
          </a:prstGeom>
        </p:spPr>
        <p:style>
          <a:lnRef idx="1">
            <a:schemeClr val="accent2"/>
          </a:lnRef>
          <a:fillRef idx="0">
            <a:schemeClr val="accent2"/>
          </a:fillRef>
          <a:effectRef idx="0">
            <a:schemeClr val="accent2"/>
          </a:effectRef>
          <a:fontRef idx="minor">
            <a:schemeClr val="tx1"/>
          </a:fontRef>
        </p:style>
      </p:cxnSp>
      <p:sp>
        <p:nvSpPr>
          <p:cNvPr id="23" name="Rectangle 22"/>
          <p:cNvSpPr/>
          <p:nvPr/>
        </p:nvSpPr>
        <p:spPr>
          <a:xfrm>
            <a:off x="609460" y="3460201"/>
            <a:ext cx="10969942" cy="22823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98450" marR="753745" indent="-285750">
              <a:lnSpc>
                <a:spcPct val="91200"/>
              </a:lnSpc>
              <a:buClr>
                <a:schemeClr val="accent2">
                  <a:lumMod val="75000"/>
                </a:schemeClr>
              </a:buClr>
              <a:buFont typeface="Wingdings" panose="05000000000000000000" pitchFamily="2" charset="2"/>
              <a:buChar char="Ø"/>
            </a:pPr>
            <a:r>
              <a:rPr lang="en-US" sz="1600" spc="-5" dirty="0">
                <a:solidFill>
                  <a:schemeClr val="tx1"/>
                </a:solidFill>
                <a:cs typeface="Calibri"/>
              </a:rPr>
              <a:t>The tone in extensor muscles returns gradually to exceed that in the flexors.</a:t>
            </a:r>
          </a:p>
          <a:p>
            <a:pPr marL="298450" marR="753745" indent="-285750">
              <a:lnSpc>
                <a:spcPct val="91200"/>
              </a:lnSpc>
              <a:buClr>
                <a:schemeClr val="accent2">
                  <a:lumMod val="75000"/>
                </a:schemeClr>
              </a:buClr>
              <a:buFont typeface="Wingdings" panose="05000000000000000000" pitchFamily="2" charset="2"/>
              <a:buChar char="Ø"/>
            </a:pPr>
            <a:endParaRPr lang="en-US" sz="1600" spc="-5" dirty="0">
              <a:solidFill>
                <a:schemeClr val="tx1"/>
              </a:solidFill>
              <a:cs typeface="Calibri"/>
            </a:endParaRPr>
          </a:p>
          <a:p>
            <a:pPr marL="298450" marR="753745" indent="-285750">
              <a:lnSpc>
                <a:spcPct val="91200"/>
              </a:lnSpc>
              <a:buClr>
                <a:schemeClr val="accent2">
                  <a:lumMod val="75000"/>
                </a:schemeClr>
              </a:buClr>
              <a:buFont typeface="Wingdings" panose="05000000000000000000" pitchFamily="2" charset="2"/>
              <a:buChar char="Ø"/>
            </a:pPr>
            <a:r>
              <a:rPr lang="en-US" sz="1600" spc="-5" dirty="0">
                <a:solidFill>
                  <a:schemeClr val="tx1"/>
                </a:solidFill>
                <a:cs typeface="Calibri"/>
              </a:rPr>
              <a:t>The lower limbs become spastically extended.</a:t>
            </a:r>
          </a:p>
          <a:p>
            <a:pPr marL="298450" marR="753745" indent="-285750">
              <a:lnSpc>
                <a:spcPct val="91200"/>
              </a:lnSpc>
              <a:buClr>
                <a:schemeClr val="accent2">
                  <a:lumMod val="75000"/>
                </a:schemeClr>
              </a:buClr>
              <a:buFont typeface="Wingdings" panose="05000000000000000000" pitchFamily="2" charset="2"/>
              <a:buChar char="Ø"/>
            </a:pPr>
            <a:endParaRPr lang="en-US" sz="1600" spc="-5" dirty="0">
              <a:solidFill>
                <a:schemeClr val="tx1"/>
              </a:solidFill>
              <a:cs typeface="Calibri"/>
            </a:endParaRPr>
          </a:p>
          <a:p>
            <a:pPr marL="298450" marR="753745" indent="-285750">
              <a:lnSpc>
                <a:spcPct val="91200"/>
              </a:lnSpc>
              <a:buClr>
                <a:schemeClr val="accent2">
                  <a:lumMod val="75000"/>
                </a:schemeClr>
              </a:buClr>
              <a:buFont typeface="Wingdings" panose="05000000000000000000" pitchFamily="2" charset="2"/>
              <a:buChar char="Ø"/>
            </a:pPr>
            <a:r>
              <a:rPr lang="en-US" sz="1600" spc="-5" dirty="0">
                <a:solidFill>
                  <a:schemeClr val="tx1"/>
                </a:solidFill>
                <a:cs typeface="Calibri"/>
              </a:rPr>
              <a:t>Extensor reflexes become exaggerated, as shown by tendon jerks and by the appearance of clonus.</a:t>
            </a:r>
          </a:p>
          <a:p>
            <a:pPr marL="298450" marR="753745" indent="-285750">
              <a:lnSpc>
                <a:spcPct val="91200"/>
              </a:lnSpc>
              <a:buClr>
                <a:schemeClr val="accent2">
                  <a:lumMod val="75000"/>
                </a:schemeClr>
              </a:buClr>
              <a:buFont typeface="Wingdings" panose="05000000000000000000" pitchFamily="2" charset="2"/>
              <a:buChar char="Ø"/>
            </a:pPr>
            <a:endParaRPr lang="en-US" sz="1600" spc="-5" dirty="0">
              <a:solidFill>
                <a:schemeClr val="tx1"/>
              </a:solidFill>
              <a:cs typeface="Calibri"/>
            </a:endParaRPr>
          </a:p>
          <a:p>
            <a:pPr marL="298450" marR="753745" indent="-285750">
              <a:lnSpc>
                <a:spcPct val="91200"/>
              </a:lnSpc>
              <a:buClr>
                <a:schemeClr val="accent2">
                  <a:lumMod val="75000"/>
                </a:schemeClr>
              </a:buClr>
              <a:buFont typeface="Wingdings" panose="05000000000000000000" pitchFamily="2" charset="2"/>
              <a:buChar char="Ø"/>
            </a:pPr>
            <a:r>
              <a:rPr lang="en-US" sz="1600" spc="-5" dirty="0">
                <a:solidFill>
                  <a:schemeClr val="tx1"/>
                </a:solidFill>
                <a:cs typeface="Calibri"/>
              </a:rPr>
              <a:t>The positive supportive reaction returns and the  patient can stand on his feet with appropriate  support.</a:t>
            </a:r>
          </a:p>
          <a:p>
            <a:pPr marL="298450" marR="753745" indent="-285750">
              <a:lnSpc>
                <a:spcPct val="91200"/>
              </a:lnSpc>
              <a:buClr>
                <a:schemeClr val="accent2">
                  <a:lumMod val="75000"/>
                </a:schemeClr>
              </a:buClr>
              <a:buFont typeface="Wingdings" panose="05000000000000000000" pitchFamily="2" charset="2"/>
              <a:buChar char="Ø"/>
            </a:pPr>
            <a:endParaRPr lang="en-US" sz="1600" spc="-5" dirty="0">
              <a:solidFill>
                <a:schemeClr val="tx1"/>
              </a:solidFill>
              <a:cs typeface="Calibri"/>
            </a:endParaRPr>
          </a:p>
          <a:p>
            <a:pPr marL="298450" marR="753745" indent="-285750">
              <a:lnSpc>
                <a:spcPct val="91200"/>
              </a:lnSpc>
              <a:buClr>
                <a:schemeClr val="accent2">
                  <a:lumMod val="75000"/>
                </a:schemeClr>
              </a:buClr>
              <a:buFont typeface="Wingdings" panose="05000000000000000000" pitchFamily="2" charset="2"/>
              <a:buChar char="Ø"/>
            </a:pPr>
            <a:r>
              <a:rPr lang="en-US" sz="1600" spc="-5" dirty="0">
                <a:solidFill>
                  <a:schemeClr val="tx1"/>
                </a:solidFill>
                <a:cs typeface="Calibri"/>
              </a:rPr>
              <a:t>Return of the withdrawal reflex and crossed extensor reflex.</a:t>
            </a:r>
          </a:p>
        </p:txBody>
      </p:sp>
      <p:sp>
        <p:nvSpPr>
          <p:cNvPr id="21" name="Rectangle 20"/>
          <p:cNvSpPr/>
          <p:nvPr/>
        </p:nvSpPr>
        <p:spPr>
          <a:xfrm>
            <a:off x="9982844" y="0"/>
            <a:ext cx="2205981" cy="332656"/>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schemeClr val="bg1"/>
                </a:solidFill>
              </a:rPr>
              <a:t>Extra</a:t>
            </a:r>
            <a:endParaRPr lang="en-US" sz="2400" dirty="0">
              <a:solidFill>
                <a:schemeClr val="bg1"/>
              </a:solidFill>
            </a:endParaRPr>
          </a:p>
        </p:txBody>
      </p:sp>
    </p:spTree>
    <p:extLst>
      <p:ext uri="{BB962C8B-B14F-4D97-AF65-F5344CB8AC3E}">
        <p14:creationId xmlns:p14="http://schemas.microsoft.com/office/powerpoint/2010/main" val="487395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Transection of spinal cord</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pPr/>
              <a:t>35</a:t>
            </a:fld>
            <a:endParaRPr lang="en-US" dirty="0"/>
          </a:p>
        </p:txBody>
      </p:sp>
      <p:sp>
        <p:nvSpPr>
          <p:cNvPr id="5" name="Rectangle 4"/>
          <p:cNvSpPr/>
          <p:nvPr/>
        </p:nvSpPr>
        <p:spPr>
          <a:xfrm>
            <a:off x="4114211" y="1196752"/>
            <a:ext cx="3960440" cy="504056"/>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spc="-5">
                <a:solidFill>
                  <a:schemeClr val="bg1"/>
                </a:solidFill>
                <a:cs typeface="Calibri"/>
              </a:rPr>
              <a:t>The </a:t>
            </a:r>
            <a:r>
              <a:rPr lang="en-GB" sz="1600" spc="-15">
                <a:solidFill>
                  <a:schemeClr val="bg1"/>
                </a:solidFill>
                <a:cs typeface="Calibri"/>
              </a:rPr>
              <a:t>effects </a:t>
            </a:r>
            <a:r>
              <a:rPr lang="en-GB" sz="1600">
                <a:solidFill>
                  <a:schemeClr val="bg1"/>
                </a:solidFill>
                <a:cs typeface="Calibri"/>
              </a:rPr>
              <a:t>of </a:t>
            </a:r>
            <a:r>
              <a:rPr lang="en-GB" sz="1600" spc="-5">
                <a:solidFill>
                  <a:schemeClr val="bg1"/>
                </a:solidFill>
                <a:cs typeface="Calibri"/>
              </a:rPr>
              <a:t>spinal </a:t>
            </a:r>
            <a:r>
              <a:rPr lang="en-GB" sz="1600" spc="-15">
                <a:solidFill>
                  <a:schemeClr val="bg1"/>
                </a:solidFill>
                <a:cs typeface="Calibri"/>
              </a:rPr>
              <a:t>cord </a:t>
            </a:r>
            <a:r>
              <a:rPr lang="en-GB" sz="1600" spc="-10">
                <a:solidFill>
                  <a:schemeClr val="bg1"/>
                </a:solidFill>
                <a:cs typeface="Calibri"/>
              </a:rPr>
              <a:t>transection are  dependent </a:t>
            </a:r>
            <a:r>
              <a:rPr lang="en-GB" sz="1600">
                <a:solidFill>
                  <a:schemeClr val="bg1"/>
                </a:solidFill>
                <a:cs typeface="Calibri"/>
              </a:rPr>
              <a:t>on </a:t>
            </a:r>
            <a:r>
              <a:rPr lang="en-GB" sz="1600" spc="-5">
                <a:solidFill>
                  <a:schemeClr val="bg1"/>
                </a:solidFill>
                <a:cs typeface="Calibri"/>
              </a:rPr>
              <a:t>whether </a:t>
            </a:r>
            <a:r>
              <a:rPr lang="en-GB" sz="1600">
                <a:solidFill>
                  <a:schemeClr val="bg1"/>
                </a:solidFill>
                <a:cs typeface="Calibri"/>
              </a:rPr>
              <a:t>it is</a:t>
            </a:r>
            <a:endParaRPr lang="en-US" sz="1600" dirty="0">
              <a:solidFill>
                <a:schemeClr val="bg1"/>
              </a:solidFill>
            </a:endParaRPr>
          </a:p>
        </p:txBody>
      </p:sp>
      <p:cxnSp>
        <p:nvCxnSpPr>
          <p:cNvPr id="7" name="Straight Connector 6"/>
          <p:cNvCxnSpPr>
            <a:stCxn id="5" idx="2"/>
          </p:cNvCxnSpPr>
          <p:nvPr/>
        </p:nvCxnSpPr>
        <p:spPr>
          <a:xfrm>
            <a:off x="6094431" y="1700808"/>
            <a:ext cx="0" cy="216024"/>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6094431" y="1916832"/>
            <a:ext cx="396042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2205980" y="1916832"/>
            <a:ext cx="396042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a:off x="2205980" y="1916832"/>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a:off x="10064887" y="1916832"/>
            <a:ext cx="0" cy="14401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Rectangle 13"/>
          <p:cNvSpPr/>
          <p:nvPr/>
        </p:nvSpPr>
        <p:spPr>
          <a:xfrm>
            <a:off x="1287878" y="2132857"/>
            <a:ext cx="1836204" cy="50405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spc="-10" dirty="0">
                <a:solidFill>
                  <a:schemeClr val="bg1">
                    <a:lumMod val="50000"/>
                  </a:schemeClr>
                </a:solidFill>
                <a:cs typeface="Calibri"/>
              </a:rPr>
              <a:t>Complete</a:t>
            </a:r>
            <a:r>
              <a:rPr lang="en-GB" sz="1600" dirty="0">
                <a:solidFill>
                  <a:schemeClr val="bg1">
                    <a:lumMod val="50000"/>
                  </a:schemeClr>
                </a:solidFill>
                <a:cs typeface="Calibri"/>
              </a:rPr>
              <a:t> </a:t>
            </a:r>
            <a:r>
              <a:rPr lang="en-GB" sz="1600" spc="-10" dirty="0">
                <a:solidFill>
                  <a:schemeClr val="bg1">
                    <a:lumMod val="50000"/>
                  </a:schemeClr>
                </a:solidFill>
                <a:cs typeface="Calibri"/>
              </a:rPr>
              <a:t>transection</a:t>
            </a:r>
            <a:endParaRPr lang="en-US" sz="1600" dirty="0">
              <a:solidFill>
                <a:schemeClr val="bg1">
                  <a:lumMod val="50000"/>
                </a:schemeClr>
              </a:solidFill>
            </a:endParaRPr>
          </a:p>
        </p:txBody>
      </p:sp>
      <p:sp>
        <p:nvSpPr>
          <p:cNvPr id="15" name="Rectangle 14"/>
          <p:cNvSpPr/>
          <p:nvPr/>
        </p:nvSpPr>
        <p:spPr>
          <a:xfrm>
            <a:off x="9146785" y="2132857"/>
            <a:ext cx="1836204" cy="50405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spc="-10" dirty="0">
                <a:solidFill>
                  <a:schemeClr val="accent2">
                    <a:lumMod val="75000"/>
                  </a:schemeClr>
                </a:solidFill>
                <a:cs typeface="Calibri"/>
              </a:rPr>
              <a:t>Hemisection</a:t>
            </a:r>
          </a:p>
        </p:txBody>
      </p:sp>
      <p:cxnSp>
        <p:nvCxnSpPr>
          <p:cNvPr id="17" name="Straight Connector 16"/>
          <p:cNvCxnSpPr/>
          <p:nvPr/>
        </p:nvCxnSpPr>
        <p:spPr>
          <a:xfrm>
            <a:off x="10126860" y="2636912"/>
            <a:ext cx="0" cy="288032"/>
          </a:xfrm>
          <a:prstGeom prst="line">
            <a:avLst/>
          </a:prstGeom>
        </p:spPr>
        <p:style>
          <a:lnRef idx="1">
            <a:schemeClr val="accent2"/>
          </a:lnRef>
          <a:fillRef idx="0">
            <a:schemeClr val="accent2"/>
          </a:fillRef>
          <a:effectRef idx="0">
            <a:schemeClr val="accent2"/>
          </a:effectRef>
          <a:fontRef idx="minor">
            <a:schemeClr val="tx1"/>
          </a:fontRef>
        </p:style>
      </p:cxnSp>
      <p:sp>
        <p:nvSpPr>
          <p:cNvPr id="18" name="Rectangle 17"/>
          <p:cNvSpPr/>
          <p:nvPr/>
        </p:nvSpPr>
        <p:spPr>
          <a:xfrm>
            <a:off x="609460" y="2690665"/>
            <a:ext cx="10969943" cy="35466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55600" indent="-342900">
              <a:buClr>
                <a:schemeClr val="accent2">
                  <a:lumMod val="50000"/>
                </a:schemeClr>
              </a:buClr>
              <a:buFont typeface="Wingdings" panose="05000000000000000000" pitchFamily="2" charset="2"/>
              <a:buChar char="Ø"/>
              <a:tabLst>
                <a:tab pos="355600" algn="l"/>
              </a:tabLst>
            </a:pPr>
            <a:r>
              <a:rPr lang="en-GB" sz="1600" spc="-10" dirty="0">
                <a:solidFill>
                  <a:srgbClr val="FF0000"/>
                </a:solidFill>
                <a:cs typeface="Calibri"/>
              </a:rPr>
              <a:t>Brown-</a:t>
            </a:r>
            <a:r>
              <a:rPr lang="en-GB" sz="1600" spc="-10" dirty="0" err="1">
                <a:solidFill>
                  <a:srgbClr val="FF0000"/>
                </a:solidFill>
                <a:cs typeface="Calibri"/>
              </a:rPr>
              <a:t>Séquard</a:t>
            </a:r>
            <a:r>
              <a:rPr lang="en-GB" sz="1600" spc="-10" dirty="0">
                <a:solidFill>
                  <a:srgbClr val="FF0000"/>
                </a:solidFill>
                <a:cs typeface="Calibri"/>
              </a:rPr>
              <a:t> </a:t>
            </a:r>
            <a:r>
              <a:rPr lang="en-GB" sz="1600" spc="-15" dirty="0">
                <a:solidFill>
                  <a:srgbClr val="FF0000"/>
                </a:solidFill>
                <a:cs typeface="Calibri"/>
              </a:rPr>
              <a:t>syndrome: </a:t>
            </a:r>
            <a:r>
              <a:rPr lang="en-GB" sz="1600" spc="-15" dirty="0" err="1">
                <a:solidFill>
                  <a:schemeClr val="tx1"/>
                </a:solidFill>
                <a:cs typeface="Calibri"/>
              </a:rPr>
              <a:t>hemisection</a:t>
            </a:r>
            <a:r>
              <a:rPr lang="en-GB" sz="1600" spc="-15" dirty="0">
                <a:solidFill>
                  <a:schemeClr val="tx1"/>
                </a:solidFill>
                <a:cs typeface="Calibri"/>
              </a:rPr>
              <a:t> of spinal cord </a:t>
            </a:r>
            <a:r>
              <a:rPr lang="en-GB" sz="1600" spc="-10" dirty="0">
                <a:cs typeface="Calibri"/>
              </a:rPr>
              <a:t>(</a:t>
            </a:r>
            <a:r>
              <a:rPr lang="en-GB" sz="1600" spc="-10" dirty="0" err="1">
                <a:solidFill>
                  <a:schemeClr val="bg1">
                    <a:lumMod val="50000"/>
                  </a:schemeClr>
                </a:solidFill>
                <a:cs typeface="Calibri"/>
              </a:rPr>
              <a:t>hemiparaplegic</a:t>
            </a:r>
            <a:r>
              <a:rPr lang="en-GB" sz="1600" spc="114" dirty="0">
                <a:solidFill>
                  <a:schemeClr val="bg1">
                    <a:lumMod val="50000"/>
                  </a:schemeClr>
                </a:solidFill>
                <a:cs typeface="Calibri"/>
              </a:rPr>
              <a:t> </a:t>
            </a:r>
            <a:r>
              <a:rPr lang="en-GB" sz="1600" spc="-15" dirty="0">
                <a:solidFill>
                  <a:schemeClr val="bg1">
                    <a:lumMod val="50000"/>
                  </a:schemeClr>
                </a:solidFill>
                <a:cs typeface="Calibri"/>
              </a:rPr>
              <a:t>syndrome).</a:t>
            </a:r>
            <a:r>
              <a:rPr lang="en-GB" sz="1600" dirty="0" err="1">
                <a:solidFill>
                  <a:srgbClr val="00B050"/>
                </a:solidFill>
                <a:cs typeface="Calibri"/>
              </a:rPr>
              <a:t>E.g</a:t>
            </a:r>
            <a:r>
              <a:rPr lang="en-GB" sz="1600" dirty="0">
                <a:solidFill>
                  <a:srgbClr val="00B050"/>
                </a:solidFill>
                <a:cs typeface="Calibri"/>
              </a:rPr>
              <a:t> stab injury, bullet, </a:t>
            </a:r>
            <a:r>
              <a:rPr lang="en-GB" sz="1600" dirty="0" err="1">
                <a:solidFill>
                  <a:srgbClr val="00B050"/>
                </a:solidFill>
                <a:cs typeface="Calibri"/>
              </a:rPr>
              <a:t>tumor</a:t>
            </a:r>
            <a:r>
              <a:rPr lang="en-GB" sz="1600" dirty="0">
                <a:solidFill>
                  <a:srgbClr val="00B050"/>
                </a:solidFill>
                <a:cs typeface="Calibri"/>
              </a:rPr>
              <a:t>, car accident. </a:t>
            </a:r>
          </a:p>
          <a:p>
            <a:pPr marL="355600" indent="-342900">
              <a:buClr>
                <a:schemeClr val="accent2">
                  <a:lumMod val="50000"/>
                </a:schemeClr>
              </a:buClr>
              <a:buFont typeface="Wingdings" panose="05000000000000000000" pitchFamily="2" charset="2"/>
              <a:buChar char="Ø"/>
              <a:tabLst>
                <a:tab pos="355600" algn="l"/>
              </a:tabLst>
            </a:pPr>
            <a:endParaRPr lang="en-GB" sz="1600" dirty="0">
              <a:solidFill>
                <a:schemeClr val="bg2">
                  <a:lumMod val="75000"/>
                </a:schemeClr>
              </a:solidFill>
              <a:cs typeface="Calibri"/>
            </a:endParaRPr>
          </a:p>
          <a:p>
            <a:pPr marL="355600" indent="-342900">
              <a:lnSpc>
                <a:spcPct val="100000"/>
              </a:lnSpc>
              <a:buClr>
                <a:schemeClr val="accent2">
                  <a:lumMod val="50000"/>
                </a:schemeClr>
              </a:buClr>
              <a:buFont typeface="Wingdings" panose="05000000000000000000" pitchFamily="2" charset="2"/>
              <a:buChar char="Ø"/>
              <a:tabLst>
                <a:tab pos="355600" algn="l"/>
              </a:tabLst>
            </a:pPr>
            <a:endParaRPr lang="en-GB" sz="1600" dirty="0">
              <a:solidFill>
                <a:schemeClr val="bg2">
                  <a:lumMod val="75000"/>
                </a:schemeClr>
              </a:solidFill>
              <a:cs typeface="Calibri"/>
            </a:endParaRPr>
          </a:p>
          <a:p>
            <a:pPr marL="355600" indent="-342900">
              <a:lnSpc>
                <a:spcPct val="100000"/>
              </a:lnSpc>
              <a:buClr>
                <a:schemeClr val="accent2">
                  <a:lumMod val="50000"/>
                </a:schemeClr>
              </a:buClr>
              <a:buFont typeface="Wingdings" panose="05000000000000000000" pitchFamily="2" charset="2"/>
              <a:buChar char="Ø"/>
              <a:tabLst>
                <a:tab pos="355600" algn="l"/>
              </a:tabLst>
            </a:pPr>
            <a:endParaRPr lang="en-GB" sz="1600" dirty="0">
              <a:solidFill>
                <a:schemeClr val="bg2">
                  <a:lumMod val="75000"/>
                </a:schemeClr>
              </a:solidFill>
              <a:cs typeface="Calibri"/>
            </a:endParaRPr>
          </a:p>
          <a:p>
            <a:pPr marL="355600" indent="-342900">
              <a:lnSpc>
                <a:spcPct val="100000"/>
              </a:lnSpc>
              <a:buClr>
                <a:schemeClr val="accent2">
                  <a:lumMod val="50000"/>
                </a:schemeClr>
              </a:buClr>
              <a:buFont typeface="Wingdings" panose="05000000000000000000" pitchFamily="2" charset="2"/>
              <a:buChar char="Ø"/>
              <a:tabLst>
                <a:tab pos="355600" algn="l"/>
              </a:tabLst>
            </a:pPr>
            <a:endParaRPr lang="en-GB" sz="1600" dirty="0">
              <a:solidFill>
                <a:schemeClr val="bg2">
                  <a:lumMod val="75000"/>
                </a:schemeClr>
              </a:solidFill>
              <a:cs typeface="Calibri"/>
            </a:endParaRPr>
          </a:p>
          <a:p>
            <a:pPr marL="355600" indent="-342900">
              <a:lnSpc>
                <a:spcPct val="100000"/>
              </a:lnSpc>
              <a:buClr>
                <a:schemeClr val="accent2">
                  <a:lumMod val="50000"/>
                </a:schemeClr>
              </a:buClr>
              <a:buFont typeface="Wingdings" panose="05000000000000000000" pitchFamily="2" charset="2"/>
              <a:buChar char="Ø"/>
              <a:tabLst>
                <a:tab pos="355600" algn="l"/>
              </a:tabLst>
            </a:pPr>
            <a:endParaRPr lang="en-GB" sz="1600" dirty="0">
              <a:solidFill>
                <a:schemeClr val="bg2">
                  <a:lumMod val="75000"/>
                </a:schemeClr>
              </a:solidFill>
              <a:cs typeface="Calibri"/>
            </a:endParaRPr>
          </a:p>
          <a:p>
            <a:pPr marL="355600" indent="-342900">
              <a:lnSpc>
                <a:spcPct val="100000"/>
              </a:lnSpc>
              <a:buClr>
                <a:schemeClr val="accent2">
                  <a:lumMod val="50000"/>
                </a:schemeClr>
              </a:buClr>
              <a:buFont typeface="Wingdings" panose="05000000000000000000" pitchFamily="2" charset="2"/>
              <a:buChar char="Ø"/>
              <a:tabLst>
                <a:tab pos="355600" algn="l"/>
              </a:tabLst>
            </a:pPr>
            <a:endParaRPr lang="en-GB" sz="1600" dirty="0">
              <a:solidFill>
                <a:schemeClr val="bg2">
                  <a:lumMod val="75000"/>
                </a:schemeClr>
              </a:solidFill>
              <a:cs typeface="Calibri"/>
            </a:endParaRPr>
          </a:p>
          <a:p>
            <a:pPr marL="355600" indent="-342900">
              <a:lnSpc>
                <a:spcPct val="100000"/>
              </a:lnSpc>
              <a:buClr>
                <a:schemeClr val="accent2">
                  <a:lumMod val="50000"/>
                </a:schemeClr>
              </a:buClr>
              <a:buFont typeface="Wingdings" panose="05000000000000000000" pitchFamily="2" charset="2"/>
              <a:buChar char="Ø"/>
              <a:tabLst>
                <a:tab pos="355600" algn="l"/>
              </a:tabLst>
            </a:pPr>
            <a:endParaRPr lang="en-GB" sz="1600" dirty="0">
              <a:solidFill>
                <a:schemeClr val="bg2">
                  <a:lumMod val="75000"/>
                </a:schemeClr>
              </a:solidFill>
              <a:cs typeface="Calibri"/>
            </a:endParaRPr>
          </a:p>
          <a:p>
            <a:pPr marL="355600" indent="-342900">
              <a:lnSpc>
                <a:spcPct val="100000"/>
              </a:lnSpc>
              <a:buClr>
                <a:schemeClr val="accent2">
                  <a:lumMod val="50000"/>
                </a:schemeClr>
              </a:buClr>
              <a:buFont typeface="Wingdings" panose="05000000000000000000" pitchFamily="2" charset="2"/>
              <a:buChar char="Ø"/>
              <a:tabLst>
                <a:tab pos="355600" algn="l"/>
              </a:tabLst>
            </a:pPr>
            <a:endParaRPr lang="en-GB" sz="1600" dirty="0">
              <a:solidFill>
                <a:schemeClr val="bg2">
                  <a:lumMod val="75000"/>
                </a:schemeClr>
              </a:solidFill>
              <a:cs typeface="Calibri"/>
            </a:endParaRPr>
          </a:p>
          <a:p>
            <a:pPr marL="355600" indent="-342900">
              <a:lnSpc>
                <a:spcPct val="100000"/>
              </a:lnSpc>
              <a:buClr>
                <a:schemeClr val="accent2">
                  <a:lumMod val="50000"/>
                </a:schemeClr>
              </a:buClr>
              <a:buFont typeface="Wingdings" panose="05000000000000000000" pitchFamily="2" charset="2"/>
              <a:buChar char="Ø"/>
              <a:tabLst>
                <a:tab pos="355600" algn="l"/>
              </a:tabLst>
            </a:pPr>
            <a:endParaRPr lang="en-GB" sz="1600" dirty="0">
              <a:solidFill>
                <a:schemeClr val="bg2">
                  <a:lumMod val="75000"/>
                </a:schemeClr>
              </a:solidFill>
              <a:cs typeface="Calibri"/>
            </a:endParaRPr>
          </a:p>
          <a:p>
            <a:pPr marL="355600" indent="-342900">
              <a:lnSpc>
                <a:spcPct val="100000"/>
              </a:lnSpc>
              <a:buClr>
                <a:schemeClr val="accent2">
                  <a:lumMod val="50000"/>
                </a:schemeClr>
              </a:buClr>
              <a:buFont typeface="Wingdings" panose="05000000000000000000" pitchFamily="2" charset="2"/>
              <a:buChar char="Ø"/>
              <a:tabLst>
                <a:tab pos="355600" algn="l"/>
              </a:tabLst>
            </a:pPr>
            <a:endParaRPr lang="en-GB" sz="1600" dirty="0">
              <a:solidFill>
                <a:schemeClr val="bg2">
                  <a:lumMod val="75000"/>
                </a:schemeClr>
              </a:solidFill>
              <a:cs typeface="Calibri"/>
            </a:endParaRPr>
          </a:p>
          <a:p>
            <a:pPr marL="355600" indent="-342900">
              <a:lnSpc>
                <a:spcPct val="100000"/>
              </a:lnSpc>
              <a:buClr>
                <a:schemeClr val="accent2">
                  <a:lumMod val="50000"/>
                </a:schemeClr>
              </a:buClr>
              <a:buFont typeface="Wingdings" panose="05000000000000000000" pitchFamily="2" charset="2"/>
              <a:buChar char="Ø"/>
              <a:tabLst>
                <a:tab pos="355600" algn="l"/>
              </a:tabLst>
            </a:pPr>
            <a:endParaRPr lang="en-GB" sz="1600" dirty="0">
              <a:solidFill>
                <a:schemeClr val="bg2">
                  <a:lumMod val="75000"/>
                </a:schemeClr>
              </a:solidFill>
              <a:cs typeface="Calibri"/>
            </a:endParaRPr>
          </a:p>
          <a:p>
            <a:pPr marL="355600" indent="-342900">
              <a:lnSpc>
                <a:spcPct val="100000"/>
              </a:lnSpc>
              <a:buClr>
                <a:schemeClr val="accent2">
                  <a:lumMod val="50000"/>
                </a:schemeClr>
              </a:buClr>
              <a:buFont typeface="Wingdings" panose="05000000000000000000" pitchFamily="2" charset="2"/>
              <a:buChar char="Ø"/>
              <a:tabLst>
                <a:tab pos="355600" algn="l"/>
              </a:tabLst>
            </a:pPr>
            <a:endParaRPr lang="en-GB" sz="1600" dirty="0">
              <a:solidFill>
                <a:schemeClr val="bg2">
                  <a:lumMod val="75000"/>
                </a:schemeClr>
              </a:solidFill>
              <a:cs typeface="Calibri"/>
            </a:endParaRPr>
          </a:p>
        </p:txBody>
      </p:sp>
      <p:sp>
        <p:nvSpPr>
          <p:cNvPr id="37" name="object 6"/>
          <p:cNvSpPr/>
          <p:nvPr/>
        </p:nvSpPr>
        <p:spPr>
          <a:xfrm>
            <a:off x="5014292" y="3266728"/>
            <a:ext cx="2304256" cy="2826568"/>
          </a:xfrm>
          <a:prstGeom prst="rect">
            <a:avLst/>
          </a:prstGeom>
          <a:blipFill>
            <a:blip r:embed="rId2" cstate="print"/>
            <a:stretch>
              <a:fillRect/>
            </a:stretch>
          </a:blipFill>
        </p:spPr>
        <p:txBody>
          <a:bodyPr wrap="square" lIns="0" tIns="0" rIns="0" bIns="0" rtlCol="0"/>
          <a:lstStyle/>
          <a:p>
            <a:endParaRPr/>
          </a:p>
        </p:txBody>
      </p:sp>
      <p:sp>
        <p:nvSpPr>
          <p:cNvPr id="38" name="object 5"/>
          <p:cNvSpPr/>
          <p:nvPr/>
        </p:nvSpPr>
        <p:spPr>
          <a:xfrm>
            <a:off x="2566020" y="3266727"/>
            <a:ext cx="2334854" cy="2826568"/>
          </a:xfrm>
          <a:prstGeom prst="rect">
            <a:avLst/>
          </a:prstGeom>
          <a:blipFill>
            <a:blip r:embed="rId3" cstate="print"/>
            <a:stretch>
              <a:fillRect/>
            </a:stretch>
          </a:blipFill>
        </p:spPr>
        <p:txBody>
          <a:bodyPr wrap="square" lIns="0" tIns="0" rIns="0" bIns="0" rtlCol="0"/>
          <a:lstStyle/>
          <a:p>
            <a:endParaRPr/>
          </a:p>
        </p:txBody>
      </p:sp>
      <p:pic>
        <p:nvPicPr>
          <p:cNvPr id="4" name="Picture 3"/>
          <p:cNvPicPr>
            <a:picLocks noChangeAspect="1"/>
          </p:cNvPicPr>
          <p:nvPr/>
        </p:nvPicPr>
        <p:blipFill>
          <a:blip r:embed="rId4"/>
          <a:stretch>
            <a:fillRect/>
          </a:stretch>
        </p:blipFill>
        <p:spPr>
          <a:xfrm>
            <a:off x="7678588" y="3356992"/>
            <a:ext cx="2005804" cy="2826567"/>
          </a:xfrm>
          <a:prstGeom prst="rect">
            <a:avLst/>
          </a:prstGeom>
        </p:spPr>
      </p:pic>
      <p:sp>
        <p:nvSpPr>
          <p:cNvPr id="41" name="TextBox 40"/>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2857616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pPr/>
              <a:t>36</a:t>
            </a:fld>
            <a:endParaRPr lang="en-US" dirty="0"/>
          </a:p>
        </p:txBody>
      </p:sp>
      <p:sp>
        <p:nvSpPr>
          <p:cNvPr id="4" name="Content Placeholder 3"/>
          <p:cNvSpPr>
            <a:spLocks noGrp="1"/>
          </p:cNvSpPr>
          <p:nvPr>
            <p:ph sz="quarter" idx="1"/>
          </p:nvPr>
        </p:nvSpPr>
        <p:spPr>
          <a:xfrm>
            <a:off x="609442" y="1219200"/>
            <a:ext cx="5387461" cy="5137150"/>
          </a:xfrm>
        </p:spPr>
        <p:txBody>
          <a:bodyPr>
            <a:noAutofit/>
          </a:bodyPr>
          <a:lstStyle/>
          <a:p>
            <a:r>
              <a:rPr lang="en-US" sz="1400" dirty="0">
                <a:solidFill>
                  <a:schemeClr val="accent2">
                    <a:lumMod val="75000"/>
                  </a:schemeClr>
                </a:solidFill>
              </a:rPr>
              <a:t>Ipsilateral lower motor neuron paralysis in the </a:t>
            </a:r>
            <a:r>
              <a:rPr lang="en-US" sz="1400" dirty="0" smtClean="0">
                <a:solidFill>
                  <a:schemeClr val="accent2">
                    <a:lumMod val="75000"/>
                  </a:schemeClr>
                </a:solidFill>
              </a:rPr>
              <a:t>segment </a:t>
            </a:r>
            <a:r>
              <a:rPr lang="en-US" sz="1400" spc="-10" dirty="0" smtClean="0">
                <a:cs typeface="Calibri"/>
              </a:rPr>
              <a:t>of the </a:t>
            </a:r>
            <a:r>
              <a:rPr lang="en-US" sz="1400" spc="-10" dirty="0">
                <a:cs typeface="Calibri"/>
              </a:rPr>
              <a:t>lesion and muscular atrophy. These signs are caused </a:t>
            </a:r>
            <a:r>
              <a:rPr lang="en-US" sz="1400" spc="-10" dirty="0" smtClean="0">
                <a:cs typeface="Calibri"/>
              </a:rPr>
              <a:t>by damage </a:t>
            </a:r>
            <a:r>
              <a:rPr lang="en-US" sz="1400" spc="-10" dirty="0">
                <a:cs typeface="Calibri"/>
              </a:rPr>
              <a:t>to the neurons on the anterior gray column </a:t>
            </a:r>
            <a:r>
              <a:rPr lang="en-US" sz="1400" spc="-10" dirty="0" smtClean="0">
                <a:cs typeface="Calibri"/>
              </a:rPr>
              <a:t>and possibly </a:t>
            </a:r>
            <a:r>
              <a:rPr lang="en-US" sz="1400" spc="-10" dirty="0">
                <a:cs typeface="Calibri"/>
              </a:rPr>
              <a:t>by damage to the nerve roots of the same segment</a:t>
            </a:r>
            <a:r>
              <a:rPr lang="en-US" sz="1400" spc="-10" dirty="0" smtClean="0">
                <a:cs typeface="Calibri"/>
              </a:rPr>
              <a:t>.</a:t>
            </a:r>
          </a:p>
          <a:p>
            <a:endParaRPr lang="en-US" sz="1400" spc="-10" dirty="0">
              <a:solidFill>
                <a:schemeClr val="tx2"/>
              </a:solidFill>
              <a:cs typeface="Calibri"/>
            </a:endParaRPr>
          </a:p>
          <a:p>
            <a:r>
              <a:rPr lang="en-US" sz="1400" dirty="0">
                <a:solidFill>
                  <a:schemeClr val="accent2">
                    <a:lumMod val="75000"/>
                  </a:schemeClr>
                </a:solidFill>
              </a:rPr>
              <a:t>Ipsilateral spastic paralysis below the </a:t>
            </a:r>
            <a:r>
              <a:rPr lang="en-US" sz="1400" dirty="0" smtClean="0">
                <a:solidFill>
                  <a:schemeClr val="accent2">
                    <a:lumMod val="75000"/>
                  </a:schemeClr>
                </a:solidFill>
              </a:rPr>
              <a:t>level </a:t>
            </a:r>
            <a:r>
              <a:rPr lang="en-US" sz="1400" spc="-10" dirty="0">
                <a:cs typeface="Calibri"/>
              </a:rPr>
              <a:t>of the lesion.</a:t>
            </a:r>
          </a:p>
          <a:p>
            <a:pPr lvl="1"/>
            <a:r>
              <a:rPr lang="en-US" sz="1400" spc="-10" dirty="0">
                <a:solidFill>
                  <a:schemeClr val="tx1"/>
                </a:solidFill>
                <a:cs typeface="Calibri"/>
              </a:rPr>
              <a:t>An ipsilateral Babinski sign is present, and depending on </a:t>
            </a:r>
            <a:r>
              <a:rPr lang="en-US" sz="1400" spc="-10" dirty="0" smtClean="0">
                <a:solidFill>
                  <a:schemeClr val="tx1"/>
                </a:solidFill>
                <a:cs typeface="Calibri"/>
              </a:rPr>
              <a:t>the segment </a:t>
            </a:r>
            <a:r>
              <a:rPr lang="en-US" sz="1400" spc="-10" dirty="0">
                <a:solidFill>
                  <a:schemeClr val="tx1"/>
                </a:solidFill>
                <a:cs typeface="Calibri"/>
              </a:rPr>
              <a:t>of the cord damaged, an ipsilateral loss of </a:t>
            </a:r>
            <a:r>
              <a:rPr lang="en-US" sz="1400" spc="-10" dirty="0" smtClean="0">
                <a:solidFill>
                  <a:schemeClr val="tx1"/>
                </a:solidFill>
                <a:cs typeface="Calibri"/>
              </a:rPr>
              <a:t>the superficial </a:t>
            </a:r>
            <a:r>
              <a:rPr lang="en-US" sz="1400" spc="-10" dirty="0">
                <a:solidFill>
                  <a:schemeClr val="tx1"/>
                </a:solidFill>
                <a:cs typeface="Calibri"/>
              </a:rPr>
              <a:t>abdominal reflexes and </a:t>
            </a:r>
            <a:r>
              <a:rPr lang="en-US" sz="1400" spc="-10" dirty="0" err="1">
                <a:solidFill>
                  <a:schemeClr val="tx1"/>
                </a:solidFill>
                <a:cs typeface="Calibri"/>
              </a:rPr>
              <a:t>cremasteric</a:t>
            </a:r>
            <a:r>
              <a:rPr lang="en-US" sz="1400" spc="-10" dirty="0">
                <a:solidFill>
                  <a:schemeClr val="tx1"/>
                </a:solidFill>
                <a:cs typeface="Calibri"/>
              </a:rPr>
              <a:t> reflex </a:t>
            </a:r>
            <a:r>
              <a:rPr lang="en-US" sz="1400" spc="-10" dirty="0" smtClean="0">
                <a:solidFill>
                  <a:schemeClr val="tx1"/>
                </a:solidFill>
                <a:cs typeface="Calibri"/>
              </a:rPr>
              <a:t>occurs. </a:t>
            </a:r>
          </a:p>
          <a:p>
            <a:pPr lvl="1"/>
            <a:r>
              <a:rPr lang="en-US" sz="1400" spc="-10" dirty="0" smtClean="0">
                <a:solidFill>
                  <a:schemeClr val="tx1"/>
                </a:solidFill>
                <a:cs typeface="Calibri"/>
              </a:rPr>
              <a:t>All </a:t>
            </a:r>
            <a:r>
              <a:rPr lang="en-US" sz="1400" spc="-10" dirty="0">
                <a:solidFill>
                  <a:schemeClr val="tx1"/>
                </a:solidFill>
                <a:cs typeface="Calibri"/>
              </a:rPr>
              <a:t>these signs are due to loss of the corticospinal tracts </a:t>
            </a:r>
            <a:r>
              <a:rPr lang="en-US" sz="1400" spc="-10" dirty="0" smtClean="0">
                <a:solidFill>
                  <a:schemeClr val="tx1"/>
                </a:solidFill>
                <a:cs typeface="Calibri"/>
              </a:rPr>
              <a:t>on the </a:t>
            </a:r>
            <a:r>
              <a:rPr lang="en-US" sz="1400" spc="-10" dirty="0">
                <a:solidFill>
                  <a:schemeClr val="tx1"/>
                </a:solidFill>
                <a:cs typeface="Calibri"/>
              </a:rPr>
              <a:t>side of the lesion. Spastic paralysis is produced </a:t>
            </a:r>
            <a:r>
              <a:rPr lang="en-US" sz="1400" spc="-10" dirty="0" smtClean="0">
                <a:solidFill>
                  <a:schemeClr val="tx1"/>
                </a:solidFill>
                <a:cs typeface="Calibri"/>
              </a:rPr>
              <a:t>by interruption </a:t>
            </a:r>
            <a:r>
              <a:rPr lang="en-US" sz="1400" spc="-10" dirty="0">
                <a:solidFill>
                  <a:schemeClr val="tx1"/>
                </a:solidFill>
                <a:cs typeface="Calibri"/>
              </a:rPr>
              <a:t>of the descending tracts other than </a:t>
            </a:r>
            <a:r>
              <a:rPr lang="en-US" sz="1400" spc="-10" dirty="0" smtClean="0">
                <a:solidFill>
                  <a:schemeClr val="tx1"/>
                </a:solidFill>
                <a:cs typeface="Calibri"/>
              </a:rPr>
              <a:t>the corticospinal </a:t>
            </a:r>
            <a:r>
              <a:rPr lang="en-US" sz="1400" spc="-10" dirty="0">
                <a:solidFill>
                  <a:schemeClr val="tx1"/>
                </a:solidFill>
                <a:cs typeface="Calibri"/>
              </a:rPr>
              <a:t>tracts</a:t>
            </a:r>
            <a:r>
              <a:rPr lang="en-US" sz="1400" spc="-10" dirty="0" smtClean="0">
                <a:solidFill>
                  <a:schemeClr val="tx1"/>
                </a:solidFill>
                <a:cs typeface="Calibri"/>
              </a:rPr>
              <a:t>.</a:t>
            </a:r>
          </a:p>
          <a:p>
            <a:pPr lvl="1"/>
            <a:endParaRPr lang="en-US" sz="1400" spc="-10" dirty="0" smtClean="0">
              <a:solidFill>
                <a:schemeClr val="tx1"/>
              </a:solidFill>
              <a:cs typeface="Calibri"/>
            </a:endParaRPr>
          </a:p>
          <a:p>
            <a:r>
              <a:rPr lang="en-US" sz="1400" dirty="0">
                <a:solidFill>
                  <a:schemeClr val="accent2">
                    <a:lumMod val="75000"/>
                  </a:schemeClr>
                </a:solidFill>
              </a:rPr>
              <a:t>Ipsilateral band of cutaneous anesthesia </a:t>
            </a:r>
            <a:r>
              <a:rPr lang="en-US" sz="1400" spc="-10" dirty="0">
                <a:cs typeface="Calibri"/>
              </a:rPr>
              <a:t>in the segment of the lesion. This results from the destruction of the posterior root and its entrance into the spinal cord at the level of the lesion.</a:t>
            </a:r>
          </a:p>
          <a:p>
            <a:pPr lvl="1"/>
            <a:endParaRPr lang="en-US" sz="1400" dirty="0">
              <a:solidFill>
                <a:schemeClr val="tx1"/>
              </a:solidFill>
            </a:endParaRPr>
          </a:p>
        </p:txBody>
      </p:sp>
      <p:cxnSp>
        <p:nvCxnSpPr>
          <p:cNvPr id="8" name="Straight Connector 7"/>
          <p:cNvCxnSpPr/>
          <p:nvPr/>
        </p:nvCxnSpPr>
        <p:spPr>
          <a:xfrm>
            <a:off x="6174658"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xmlns="" id="{5FFA7189-F410-48E2-8FFF-D89D0F71965C}"/>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9" name="Content Placeholder 3"/>
          <p:cNvSpPr txBox="1">
            <a:spLocks/>
          </p:cNvSpPr>
          <p:nvPr/>
        </p:nvSpPr>
        <p:spPr>
          <a:xfrm>
            <a:off x="6211162" y="1219200"/>
            <a:ext cx="5387461" cy="5137150"/>
          </a:xfrm>
          <a:prstGeom prst="rect">
            <a:avLst/>
          </a:prstGeom>
        </p:spPr>
        <p:txBody>
          <a:bodyPr vert="horz" lIns="101590" tIns="50795" rIns="101590" bIns="50795">
            <a:no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defTabSz="914400"/>
            <a:r>
              <a:rPr lang="en-US" sz="1400" dirty="0">
                <a:solidFill>
                  <a:schemeClr val="accent2">
                    <a:lumMod val="75000"/>
                  </a:schemeClr>
                </a:solidFill>
              </a:rPr>
              <a:t>Ipsilateral loss of tactile </a:t>
            </a:r>
            <a:r>
              <a:rPr lang="en-US" sz="1400" dirty="0"/>
              <a:t>discrimination and of vibratory and proprioceptive sensations below the level of the lesion. These signs are caused b destruction of the ascending tracts in the posterior white column on the same side of the lesion.</a:t>
            </a:r>
          </a:p>
          <a:p>
            <a:pPr defTabSz="914400"/>
            <a:endParaRPr lang="en-US" sz="1400" spc="-10" dirty="0" smtClean="0">
              <a:cs typeface="Calibri"/>
            </a:endParaRPr>
          </a:p>
          <a:p>
            <a:pPr defTabSz="914400"/>
            <a:r>
              <a:rPr lang="en-US" sz="1400" dirty="0">
                <a:solidFill>
                  <a:schemeClr val="accent2">
                    <a:lumMod val="75000"/>
                  </a:schemeClr>
                </a:solidFill>
              </a:rPr>
              <a:t>Contralateral loss of pain and temperature </a:t>
            </a:r>
            <a:r>
              <a:rPr lang="en-US" sz="1400" dirty="0"/>
              <a:t>sensations </a:t>
            </a:r>
            <a:r>
              <a:rPr lang="en-US" sz="1400" dirty="0" smtClean="0"/>
              <a:t>below the </a:t>
            </a:r>
            <a:r>
              <a:rPr lang="en-US" sz="1400" dirty="0"/>
              <a:t>level of the lesion. This is due to destruction of the </a:t>
            </a:r>
            <a:r>
              <a:rPr lang="en-US" sz="1400" dirty="0" smtClean="0"/>
              <a:t>crossed lateral </a:t>
            </a:r>
            <a:r>
              <a:rPr lang="en-US" sz="1400" dirty="0"/>
              <a:t>spinothalamic tracts on the same side of the </a:t>
            </a:r>
            <a:r>
              <a:rPr lang="en-US" sz="1400" dirty="0" smtClean="0"/>
              <a:t>lesion. </a:t>
            </a:r>
          </a:p>
          <a:p>
            <a:pPr lvl="1" defTabSz="914400"/>
            <a:r>
              <a:rPr lang="en-US" sz="1400" dirty="0" smtClean="0">
                <a:solidFill>
                  <a:schemeClr val="tx1"/>
                </a:solidFill>
              </a:rPr>
              <a:t>Because </a:t>
            </a:r>
            <a:r>
              <a:rPr lang="en-US" sz="1400" dirty="0">
                <a:solidFill>
                  <a:schemeClr val="tx1"/>
                </a:solidFill>
              </a:rPr>
              <a:t>the tracts cross obliquely, the sensory loss occurs </a:t>
            </a:r>
            <a:r>
              <a:rPr lang="en-US" sz="1400" dirty="0" smtClean="0">
                <a:solidFill>
                  <a:schemeClr val="tx1"/>
                </a:solidFill>
              </a:rPr>
              <a:t>two or </a:t>
            </a:r>
            <a:r>
              <a:rPr lang="en-US" sz="1400" dirty="0">
                <a:solidFill>
                  <a:schemeClr val="tx1"/>
                </a:solidFill>
              </a:rPr>
              <a:t>three segments below the lesion distally</a:t>
            </a:r>
            <a:r>
              <a:rPr lang="en-US" sz="1400" dirty="0" smtClean="0">
                <a:solidFill>
                  <a:schemeClr val="tx1"/>
                </a:solidFill>
              </a:rPr>
              <a:t>.</a:t>
            </a:r>
          </a:p>
          <a:p>
            <a:pPr lvl="1" defTabSz="914400"/>
            <a:endParaRPr lang="en-US" sz="1400" dirty="0">
              <a:solidFill>
                <a:schemeClr val="tx1"/>
              </a:solidFill>
            </a:endParaRPr>
          </a:p>
          <a:p>
            <a:pPr defTabSz="914400"/>
            <a:r>
              <a:rPr lang="en-US" sz="1400" dirty="0">
                <a:solidFill>
                  <a:schemeClr val="accent2">
                    <a:lumMod val="75000"/>
                  </a:schemeClr>
                </a:solidFill>
              </a:rPr>
              <a:t>Contralateral but not complete loss of tactile sensation </a:t>
            </a:r>
            <a:r>
              <a:rPr lang="en-US" sz="1400" spc="-10" dirty="0">
                <a:cs typeface="Calibri"/>
              </a:rPr>
              <a:t>below the level of the lesion. This condition is brought about by destruction of the crossed anterior spinothalamic tracts on the side of the lesion. Here, again, because the tracts cross obliquely, the sensory impairment occurs two or three segments below the level of the lesion distally. The contralateral loss of tactile sense is incomplete because discriminative touch traveling in the ascending tracts in the contralateral posterior white column remains intact.</a:t>
            </a:r>
          </a:p>
          <a:p>
            <a:pPr lvl="1" defTabSz="914400"/>
            <a:endParaRPr lang="en-US" sz="1400" dirty="0">
              <a:solidFill>
                <a:schemeClr val="tx1"/>
              </a:solidFill>
            </a:endParaRPr>
          </a:p>
        </p:txBody>
      </p:sp>
    </p:spTree>
    <p:extLst>
      <p:ext uri="{BB962C8B-B14F-4D97-AF65-F5344CB8AC3E}">
        <p14:creationId xmlns:p14="http://schemas.microsoft.com/office/powerpoint/2010/main" val="2906482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DE96A3-D339-4279-984E-37C1C3F73FCA}"/>
              </a:ext>
            </a:extLst>
          </p:cNvPr>
          <p:cNvSpPr>
            <a:spLocks noGrp="1"/>
          </p:cNvSpPr>
          <p:nvPr>
            <p:ph type="title"/>
          </p:nvPr>
        </p:nvSpPr>
        <p:spPr/>
        <p:txBody>
          <a:bodyPr>
            <a:normAutofit fontScale="90000"/>
          </a:bodyPr>
          <a:lstStyle/>
          <a:p>
            <a:r>
              <a:rPr lang="en-US" dirty="0" smtClean="0"/>
              <a:t>Comparison between bulbar and pseudobulbar palsy</a:t>
            </a:r>
            <a:endParaRPr lang="ar-SA" dirty="0"/>
          </a:p>
        </p:txBody>
      </p:sp>
      <p:sp>
        <p:nvSpPr>
          <p:cNvPr id="3" name="Slide Number Placeholder 2">
            <a:extLst>
              <a:ext uri="{FF2B5EF4-FFF2-40B4-BE49-F238E27FC236}">
                <a16:creationId xmlns:a16="http://schemas.microsoft.com/office/drawing/2014/main" xmlns="" id="{2FBF01F6-241E-47CD-8878-F09503EFFCE2}"/>
              </a:ext>
            </a:extLst>
          </p:cNvPr>
          <p:cNvSpPr>
            <a:spLocks noGrp="1"/>
          </p:cNvSpPr>
          <p:nvPr>
            <p:ph type="sldNum" sz="quarter" idx="12"/>
          </p:nvPr>
        </p:nvSpPr>
        <p:spPr/>
        <p:txBody>
          <a:bodyPr/>
          <a:lstStyle/>
          <a:p>
            <a:fld id="{4929A69E-7D8F-4515-9605-0315ABD4F316}" type="slidenum">
              <a:rPr lang="en-US" smtClean="0"/>
              <a:pPr/>
              <a:t>37</a:t>
            </a:fld>
            <a:endParaRPr lang="en-US" dirty="0"/>
          </a:p>
        </p:txBody>
      </p:sp>
      <p:graphicFrame>
        <p:nvGraphicFramePr>
          <p:cNvPr id="8" name="object 5">
            <a:extLst>
              <a:ext uri="{FF2B5EF4-FFF2-40B4-BE49-F238E27FC236}">
                <a16:creationId xmlns:a16="http://schemas.microsoft.com/office/drawing/2014/main" xmlns="" id="{5B8C415C-27F0-46F7-AAC6-EEE1C2B0619B}"/>
              </a:ext>
            </a:extLst>
          </p:cNvPr>
          <p:cNvGraphicFramePr>
            <a:graphicFrameLocks noGrp="1"/>
          </p:cNvGraphicFramePr>
          <p:nvPr>
            <p:extLst>
              <p:ext uri="{D42A27DB-BD31-4B8C-83A1-F6EECF244321}">
                <p14:modId xmlns:p14="http://schemas.microsoft.com/office/powerpoint/2010/main" val="2895865786"/>
              </p:ext>
            </p:extLst>
          </p:nvPr>
        </p:nvGraphicFramePr>
        <p:xfrm>
          <a:off x="609460" y="2273511"/>
          <a:ext cx="10969944" cy="2952328"/>
        </p:xfrm>
        <a:graphic>
          <a:graphicData uri="http://schemas.openxmlformats.org/drawingml/2006/table">
            <a:tbl>
              <a:tblPr firstRow="1" bandRow="1">
                <a:tableStyleId>{5DA37D80-6434-44D0-A028-1B22A696006F}</a:tableStyleId>
              </a:tblPr>
              <a:tblGrid>
                <a:gridCol w="5484972">
                  <a:extLst>
                    <a:ext uri="{9D8B030D-6E8A-4147-A177-3AD203B41FA5}">
                      <a16:colId xmlns:a16="http://schemas.microsoft.com/office/drawing/2014/main" xmlns="" val="20001"/>
                    </a:ext>
                  </a:extLst>
                </a:gridCol>
                <a:gridCol w="5484972">
                  <a:extLst>
                    <a:ext uri="{9D8B030D-6E8A-4147-A177-3AD203B41FA5}">
                      <a16:colId xmlns:a16="http://schemas.microsoft.com/office/drawing/2014/main" xmlns="" val="20002"/>
                    </a:ext>
                  </a:extLst>
                </a:gridCol>
              </a:tblGrid>
              <a:tr h="402920">
                <a:tc>
                  <a:txBody>
                    <a:bodyPr/>
                    <a:lstStyle/>
                    <a:p>
                      <a:pPr marL="85725" algn="ctr">
                        <a:lnSpc>
                          <a:spcPct val="100000"/>
                        </a:lnSpc>
                        <a:spcBef>
                          <a:spcPts val="250"/>
                        </a:spcBef>
                      </a:pPr>
                      <a:r>
                        <a:rPr lang="en-US" sz="1800" b="0" u="none" spc="-5" dirty="0">
                          <a:solidFill>
                            <a:schemeClr val="bg1"/>
                          </a:solidFill>
                          <a:latin typeface="+mn-lt"/>
                          <a:cs typeface="Times New Roman"/>
                        </a:rPr>
                        <a:t>Bulbar palsy</a:t>
                      </a:r>
                      <a:endParaRPr sz="1800" b="0" u="none" dirty="0">
                        <a:solidFill>
                          <a:schemeClr val="bg1"/>
                        </a:solidFill>
                        <a:latin typeface="+mn-lt"/>
                        <a:cs typeface="Times New Roman"/>
                      </a:endParaRPr>
                    </a:p>
                  </a:txBody>
                  <a:tcPr marL="0" marR="0" marT="0" marB="0" anchor="ctr">
                    <a:solidFill>
                      <a:schemeClr val="accent2">
                        <a:lumMod val="40000"/>
                        <a:lumOff val="60000"/>
                      </a:schemeClr>
                    </a:solidFill>
                  </a:tcPr>
                </a:tc>
                <a:tc>
                  <a:txBody>
                    <a:bodyPr/>
                    <a:lstStyle/>
                    <a:p>
                      <a:pPr marL="86995" algn="ctr">
                        <a:lnSpc>
                          <a:spcPct val="100000"/>
                        </a:lnSpc>
                        <a:spcBef>
                          <a:spcPts val="250"/>
                        </a:spcBef>
                      </a:pPr>
                      <a:r>
                        <a:rPr lang="en-US" sz="1800" b="0" u="none" dirty="0" err="1">
                          <a:solidFill>
                            <a:schemeClr val="bg1"/>
                          </a:solidFill>
                          <a:latin typeface="+mn-lt"/>
                          <a:cs typeface="Times New Roman"/>
                        </a:rPr>
                        <a:t>Psedobulbar</a:t>
                      </a:r>
                      <a:r>
                        <a:rPr lang="en-US" sz="1800" b="0" u="none" dirty="0">
                          <a:solidFill>
                            <a:schemeClr val="bg1"/>
                          </a:solidFill>
                          <a:latin typeface="+mn-lt"/>
                          <a:cs typeface="Times New Roman"/>
                        </a:rPr>
                        <a:t> palsy</a:t>
                      </a:r>
                      <a:endParaRPr sz="1800" b="0" u="none" dirty="0">
                        <a:solidFill>
                          <a:schemeClr val="bg1"/>
                        </a:solidFill>
                        <a:latin typeface="+mn-lt"/>
                        <a:cs typeface="Times New Roman"/>
                      </a:endParaRPr>
                    </a:p>
                  </a:txBody>
                  <a:tcPr marL="0" marR="0" marT="0" marB="0" anchor="ctr">
                    <a:solidFill>
                      <a:schemeClr val="accent2">
                        <a:lumMod val="40000"/>
                        <a:lumOff val="60000"/>
                      </a:schemeClr>
                    </a:solidFill>
                  </a:tcPr>
                </a:tc>
                <a:extLst>
                  <a:ext uri="{0D108BD9-81ED-4DB2-BD59-A6C34878D82A}">
                    <a16:rowId xmlns:a16="http://schemas.microsoft.com/office/drawing/2014/main" xmlns="" val="10000"/>
                  </a:ext>
                </a:extLst>
              </a:tr>
              <a:tr h="549410">
                <a:tc>
                  <a:txBody>
                    <a:bodyPr/>
                    <a:lstStyle/>
                    <a:p>
                      <a:pPr marL="85725" algn="ctr">
                        <a:lnSpc>
                          <a:spcPct val="100000"/>
                        </a:lnSpc>
                        <a:spcBef>
                          <a:spcPts val="170"/>
                        </a:spcBef>
                      </a:pPr>
                      <a:r>
                        <a:rPr kumimoji="0" lang="en-US" sz="1800" b="1" i="0" u="none" strike="noStrike" kern="1200" baseline="0" dirty="0">
                          <a:solidFill>
                            <a:schemeClr val="tx1"/>
                          </a:solidFill>
                          <a:latin typeface="+mn-lt"/>
                          <a:ea typeface="+mn-ea"/>
                          <a:cs typeface="+mn-cs"/>
                        </a:rPr>
                        <a:t>B/L LMN </a:t>
                      </a:r>
                      <a:r>
                        <a:rPr kumimoji="0" lang="en-US" sz="1800" b="0" i="0" u="none" strike="noStrike" kern="1200" baseline="0" dirty="0">
                          <a:solidFill>
                            <a:schemeClr val="tx1"/>
                          </a:solidFill>
                          <a:latin typeface="+mn-lt"/>
                          <a:ea typeface="+mn-ea"/>
                          <a:cs typeface="+mn-cs"/>
                        </a:rPr>
                        <a:t>defect of </a:t>
                      </a:r>
                      <a:r>
                        <a:rPr kumimoji="0" lang="en-US" sz="1800" b="0" i="0" u="none" strike="noStrike" kern="1200" baseline="0" dirty="0">
                          <a:solidFill>
                            <a:schemeClr val="accent4">
                              <a:lumMod val="75000"/>
                            </a:schemeClr>
                          </a:solidFill>
                          <a:latin typeface="+mn-lt"/>
                          <a:ea typeface="+mn-ea"/>
                          <a:cs typeface="+mn-cs"/>
                        </a:rPr>
                        <a:t>IX-XII</a:t>
                      </a:r>
                      <a:r>
                        <a:rPr kumimoji="0" lang="en-US" sz="1800" b="0" i="0" u="none" strike="noStrike" kern="1200" baseline="0" dirty="0">
                          <a:solidFill>
                            <a:schemeClr val="tx1"/>
                          </a:solidFill>
                          <a:latin typeface="+mn-lt"/>
                          <a:ea typeface="+mn-ea"/>
                          <a:cs typeface="+mn-cs"/>
                        </a:rPr>
                        <a:t> cranial nerves</a:t>
                      </a:r>
                      <a:endParaRPr sz="1400" dirty="0">
                        <a:solidFill>
                          <a:schemeClr val="accent2">
                            <a:lumMod val="75000"/>
                          </a:schemeClr>
                        </a:solidFill>
                        <a:latin typeface="+mn-lt"/>
                        <a:cs typeface="Times New Roman"/>
                      </a:endParaRPr>
                    </a:p>
                  </a:txBody>
                  <a:tcPr marL="0" marR="0" marT="0" marB="0" anchor="ctr">
                    <a:solidFill>
                      <a:schemeClr val="bg1"/>
                    </a:solidFill>
                  </a:tcPr>
                </a:tc>
                <a:tc>
                  <a:txBody>
                    <a:bodyPr/>
                    <a:lstStyle/>
                    <a:p>
                      <a:pPr marL="86995" algn="ctr">
                        <a:lnSpc>
                          <a:spcPct val="100000"/>
                        </a:lnSpc>
                        <a:spcBef>
                          <a:spcPts val="170"/>
                        </a:spcBef>
                      </a:pPr>
                      <a:r>
                        <a:rPr kumimoji="0" lang="en-US" sz="1800" b="1" i="0" u="none" strike="noStrike" kern="1200" baseline="0" dirty="0">
                          <a:solidFill>
                            <a:schemeClr val="tx1"/>
                          </a:solidFill>
                          <a:latin typeface="+mn-lt"/>
                          <a:ea typeface="+mn-ea"/>
                          <a:cs typeface="+mn-cs"/>
                        </a:rPr>
                        <a:t>B/L UMN defect </a:t>
                      </a:r>
                      <a:r>
                        <a:rPr kumimoji="0" lang="en-US" sz="1800" b="0" i="0" u="none" strike="noStrike" kern="1200" baseline="0" dirty="0">
                          <a:solidFill>
                            <a:schemeClr val="tx1"/>
                          </a:solidFill>
                          <a:latin typeface="+mn-lt"/>
                          <a:ea typeface="+mn-ea"/>
                          <a:cs typeface="+mn-cs"/>
                        </a:rPr>
                        <a:t>of </a:t>
                      </a:r>
                      <a:r>
                        <a:rPr kumimoji="0" lang="en-US" sz="1800" b="0" i="0" u="none" strike="noStrike" kern="1200" baseline="0" dirty="0">
                          <a:solidFill>
                            <a:schemeClr val="accent4">
                              <a:lumMod val="75000"/>
                            </a:schemeClr>
                          </a:solidFill>
                          <a:latin typeface="+mn-lt"/>
                          <a:ea typeface="+mn-ea"/>
                          <a:cs typeface="+mn-cs"/>
                        </a:rPr>
                        <a:t>IX-XII</a:t>
                      </a:r>
                      <a:r>
                        <a:rPr kumimoji="0" lang="en-US" sz="1800" b="0" i="0" u="none" strike="noStrike" kern="1200" baseline="0" dirty="0">
                          <a:solidFill>
                            <a:schemeClr val="tx1"/>
                          </a:solidFill>
                          <a:latin typeface="+mn-lt"/>
                          <a:ea typeface="+mn-ea"/>
                          <a:cs typeface="+mn-cs"/>
                        </a:rPr>
                        <a:t> cranial nerves</a:t>
                      </a:r>
                      <a:endParaRPr sz="1400" dirty="0">
                        <a:solidFill>
                          <a:schemeClr val="accent2">
                            <a:lumMod val="75000"/>
                          </a:schemeClr>
                        </a:solidFill>
                        <a:latin typeface="+mn-lt"/>
                        <a:cs typeface="Times New Roman"/>
                      </a:endParaRPr>
                    </a:p>
                  </a:txBody>
                  <a:tcPr marL="0" marR="0" marT="0" marB="0" anchor="ctr">
                    <a:solidFill>
                      <a:schemeClr val="bg1"/>
                    </a:solidFill>
                  </a:tcPr>
                </a:tc>
                <a:extLst>
                  <a:ext uri="{0D108BD9-81ED-4DB2-BD59-A6C34878D82A}">
                    <a16:rowId xmlns:a16="http://schemas.microsoft.com/office/drawing/2014/main" xmlns="" val="10001"/>
                  </a:ext>
                </a:extLst>
              </a:tr>
              <a:tr h="555526">
                <a:tc>
                  <a:txBody>
                    <a:bodyPr/>
                    <a:lstStyle/>
                    <a:p>
                      <a:pPr algn="ctr"/>
                      <a:r>
                        <a:rPr kumimoji="0" lang="en-US" sz="1800" b="0" i="0" u="none" strike="noStrike" kern="1200" baseline="0" dirty="0">
                          <a:solidFill>
                            <a:schemeClr val="tx1"/>
                          </a:solidFill>
                          <a:latin typeface="+mn-lt"/>
                          <a:ea typeface="+mn-ea"/>
                          <a:cs typeface="+mn-cs"/>
                        </a:rPr>
                        <a:t>Dysphagia (liquid&gt;solid), nasal regurgitation, slurred speech</a:t>
                      </a:r>
                      <a:endParaRPr sz="1400" dirty="0">
                        <a:solidFill>
                          <a:schemeClr val="accent2">
                            <a:lumMod val="75000"/>
                          </a:schemeClr>
                        </a:solidFill>
                        <a:latin typeface="+mn-lt"/>
                        <a:cs typeface="Times New Roman"/>
                      </a:endParaRPr>
                    </a:p>
                  </a:txBody>
                  <a:tcPr marL="0" marR="0" marT="0" marB="0" anchor="ctr">
                    <a:solidFill>
                      <a:schemeClr val="bg1"/>
                    </a:solidFill>
                  </a:tcPr>
                </a:tc>
                <a:tc>
                  <a:txBody>
                    <a:bodyPr/>
                    <a:lstStyle/>
                    <a:p>
                      <a:pPr marL="86995" algn="ctr">
                        <a:lnSpc>
                          <a:spcPct val="100000"/>
                        </a:lnSpc>
                        <a:spcBef>
                          <a:spcPts val="275"/>
                        </a:spcBef>
                      </a:pPr>
                      <a:r>
                        <a:rPr kumimoji="0" lang="en-US" sz="1800" b="0" i="0" u="none" strike="noStrike" kern="1200" baseline="0" dirty="0">
                          <a:solidFill>
                            <a:schemeClr val="tx1"/>
                          </a:solidFill>
                          <a:latin typeface="+mn-lt"/>
                          <a:ea typeface="+mn-ea"/>
                          <a:cs typeface="+mn-cs"/>
                        </a:rPr>
                        <a:t>Dysphagia, dysarthria, emotional lability</a:t>
                      </a:r>
                      <a:endParaRPr sz="1400" dirty="0">
                        <a:solidFill>
                          <a:schemeClr val="accent2">
                            <a:lumMod val="75000"/>
                          </a:schemeClr>
                        </a:solidFill>
                        <a:latin typeface="+mn-lt"/>
                        <a:cs typeface="Times New Roman"/>
                      </a:endParaRPr>
                    </a:p>
                  </a:txBody>
                  <a:tcPr marL="0" marR="0" marT="0" marB="0" anchor="ctr">
                    <a:solidFill>
                      <a:schemeClr val="bg1"/>
                    </a:solidFill>
                  </a:tcPr>
                </a:tc>
                <a:extLst>
                  <a:ext uri="{0D108BD9-81ED-4DB2-BD59-A6C34878D82A}">
                    <a16:rowId xmlns:a16="http://schemas.microsoft.com/office/drawing/2014/main" xmlns="" val="10002"/>
                  </a:ext>
                </a:extLst>
              </a:tr>
              <a:tr h="1444472">
                <a:tc>
                  <a:txBody>
                    <a:bodyPr/>
                    <a:lstStyle/>
                    <a:p>
                      <a:pPr algn="ctr"/>
                      <a:r>
                        <a:rPr kumimoji="0" lang="en-US" sz="1800" b="0" i="0" u="none" strike="noStrike" kern="1200" baseline="0" dirty="0">
                          <a:solidFill>
                            <a:schemeClr val="tx1"/>
                          </a:solidFill>
                          <a:latin typeface="+mn-lt"/>
                          <a:ea typeface="+mn-ea"/>
                          <a:cs typeface="+mn-cs"/>
                        </a:rPr>
                        <a:t>Nasal speech, wasted tongue with fasciculation, absent gag reflex</a:t>
                      </a:r>
                      <a:endParaRPr sz="1400" dirty="0">
                        <a:solidFill>
                          <a:schemeClr val="accent2">
                            <a:lumMod val="75000"/>
                          </a:schemeClr>
                        </a:solidFill>
                        <a:latin typeface="+mn-lt"/>
                        <a:cs typeface="Times New Roman"/>
                      </a:endParaRPr>
                    </a:p>
                  </a:txBody>
                  <a:tcPr marL="0" marR="0" marT="0" marB="0" anchor="ctr">
                    <a:solidFill>
                      <a:schemeClr val="bg1"/>
                    </a:solidFill>
                  </a:tcPr>
                </a:tc>
                <a:tc>
                  <a:txBody>
                    <a:bodyPr/>
                    <a:lstStyle/>
                    <a:p>
                      <a:pPr algn="ctr"/>
                      <a:endParaRPr kumimoji="0" lang="en-US" sz="1800" b="0" i="0" u="none" strike="noStrike" kern="1200" baseline="0" dirty="0">
                        <a:solidFill>
                          <a:schemeClr val="tx1"/>
                        </a:solidFill>
                        <a:latin typeface="+mn-lt"/>
                        <a:ea typeface="+mn-ea"/>
                        <a:cs typeface="+mn-cs"/>
                      </a:endParaRPr>
                    </a:p>
                    <a:p>
                      <a:pPr algn="ctr"/>
                      <a:r>
                        <a:rPr kumimoji="0" lang="en-US" sz="1800" b="0" i="0" u="none" strike="noStrike" kern="1200" baseline="0" dirty="0">
                          <a:solidFill>
                            <a:schemeClr val="tx1"/>
                          </a:solidFill>
                          <a:latin typeface="+mn-lt"/>
                          <a:ea typeface="+mn-ea"/>
                          <a:cs typeface="+mn-cs"/>
                        </a:rPr>
                        <a:t>Slow indistinct speech, spastic tongue, brisk jaw jerk</a:t>
                      </a:r>
                    </a:p>
                    <a:p>
                      <a:pPr algn="ctr"/>
                      <a:r>
                        <a:rPr kumimoji="0" lang="en-US" sz="1800" b="0" i="0" u="none" strike="noStrike" kern="1200" baseline="0" dirty="0">
                          <a:solidFill>
                            <a:schemeClr val="tx1"/>
                          </a:solidFill>
                          <a:latin typeface="+mn-lt"/>
                          <a:ea typeface="+mn-ea"/>
                          <a:cs typeface="+mn-cs"/>
                        </a:rPr>
                        <a:t> </a:t>
                      </a:r>
                    </a:p>
                    <a:p>
                      <a:pPr algn="ctr"/>
                      <a:r>
                        <a:rPr kumimoji="0" lang="en-US" sz="1800" b="0" i="0" u="none" strike="noStrike" kern="1200" baseline="0" dirty="0">
                          <a:solidFill>
                            <a:schemeClr val="tx1"/>
                          </a:solidFill>
                          <a:latin typeface="+mn-lt"/>
                          <a:ea typeface="+mn-ea"/>
                          <a:cs typeface="+mn-cs"/>
                        </a:rPr>
                        <a:t>Frontal release signs</a:t>
                      </a:r>
                    </a:p>
                    <a:p>
                      <a:pPr algn="ctr"/>
                      <a:endParaRPr sz="1400" dirty="0">
                        <a:solidFill>
                          <a:schemeClr val="accent2">
                            <a:lumMod val="75000"/>
                          </a:schemeClr>
                        </a:solidFill>
                        <a:latin typeface="+mn-lt"/>
                        <a:cs typeface="Times New Roman"/>
                      </a:endParaRPr>
                    </a:p>
                  </a:txBody>
                  <a:tcPr marL="0" marR="0" marT="0" marB="0" anchor="ctr">
                    <a:solidFill>
                      <a:schemeClr val="bg1"/>
                    </a:solidFill>
                  </a:tcPr>
                </a:tc>
                <a:extLst>
                  <a:ext uri="{0D108BD9-81ED-4DB2-BD59-A6C34878D82A}">
                    <a16:rowId xmlns:a16="http://schemas.microsoft.com/office/drawing/2014/main" xmlns="" val="10003"/>
                  </a:ext>
                </a:extLst>
              </a:tr>
            </a:tbl>
          </a:graphicData>
        </a:graphic>
      </p:graphicFrame>
      <p:sp>
        <p:nvSpPr>
          <p:cNvPr id="11" name="TextBox 10">
            <a:extLst>
              <a:ext uri="{FF2B5EF4-FFF2-40B4-BE49-F238E27FC236}">
                <a16:creationId xmlns:a16="http://schemas.microsoft.com/office/drawing/2014/main" xmlns="" id="{1CCEEEF2-306D-4E1F-B68F-BFAC709FEF19}"/>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2319192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AFB779-593F-45F0-A37C-513824CD71CA}"/>
              </a:ext>
            </a:extLst>
          </p:cNvPr>
          <p:cNvSpPr>
            <a:spLocks noGrp="1"/>
          </p:cNvSpPr>
          <p:nvPr>
            <p:ph type="title"/>
          </p:nvPr>
        </p:nvSpPr>
        <p:spPr/>
        <p:txBody>
          <a:bodyPr>
            <a:normAutofit/>
          </a:bodyPr>
          <a:lstStyle/>
          <a:p>
            <a:r>
              <a:rPr lang="en-US" sz="3200" dirty="0" smtClean="0"/>
              <a:t>Cauda </a:t>
            </a:r>
            <a:r>
              <a:rPr lang="en-US" sz="3200" dirty="0" err="1" smtClean="0"/>
              <a:t>equina</a:t>
            </a:r>
            <a:r>
              <a:rPr lang="en-US" sz="3200" dirty="0" smtClean="0"/>
              <a:t> and conus </a:t>
            </a:r>
            <a:r>
              <a:rPr lang="en-US" sz="3200" dirty="0" err="1" smtClean="0"/>
              <a:t>medullaris</a:t>
            </a:r>
            <a:r>
              <a:rPr lang="en-US" sz="3200" dirty="0" smtClean="0"/>
              <a:t> lesions</a:t>
            </a:r>
            <a:endParaRPr lang="ar-SA" sz="3200" dirty="0"/>
          </a:p>
        </p:txBody>
      </p:sp>
      <p:sp>
        <p:nvSpPr>
          <p:cNvPr id="3" name="Slide Number Placeholder 2">
            <a:extLst>
              <a:ext uri="{FF2B5EF4-FFF2-40B4-BE49-F238E27FC236}">
                <a16:creationId xmlns:a16="http://schemas.microsoft.com/office/drawing/2014/main" xmlns="" id="{88109E72-DC42-4FFF-B3F7-759251D3387F}"/>
              </a:ext>
            </a:extLst>
          </p:cNvPr>
          <p:cNvSpPr>
            <a:spLocks noGrp="1"/>
          </p:cNvSpPr>
          <p:nvPr>
            <p:ph type="sldNum" sz="quarter" idx="12"/>
          </p:nvPr>
        </p:nvSpPr>
        <p:spPr/>
        <p:txBody>
          <a:bodyPr/>
          <a:lstStyle/>
          <a:p>
            <a:fld id="{4929A69E-7D8F-4515-9605-0315ABD4F316}" type="slidenum">
              <a:rPr lang="en-US" smtClean="0"/>
              <a:pPr/>
              <a:t>38</a:t>
            </a:fld>
            <a:endParaRPr lang="en-US" dirty="0"/>
          </a:p>
        </p:txBody>
      </p:sp>
      <p:pic>
        <p:nvPicPr>
          <p:cNvPr id="10" name="Content Placeholder 9">
            <a:extLst>
              <a:ext uri="{FF2B5EF4-FFF2-40B4-BE49-F238E27FC236}">
                <a16:creationId xmlns:a16="http://schemas.microsoft.com/office/drawing/2014/main" xmlns="" id="{04036309-5CD0-4C8D-A1E9-A43F81F3B4D0}"/>
              </a:ext>
            </a:extLst>
          </p:cNvPr>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949" t="3824" b="-1"/>
          <a:stretch/>
        </p:blipFill>
        <p:spPr>
          <a:xfrm>
            <a:off x="9125763" y="2168974"/>
            <a:ext cx="2453640" cy="3157064"/>
          </a:xfrm>
        </p:spPr>
      </p:pic>
      <p:graphicFrame>
        <p:nvGraphicFramePr>
          <p:cNvPr id="11" name="object 5">
            <a:extLst>
              <a:ext uri="{FF2B5EF4-FFF2-40B4-BE49-F238E27FC236}">
                <a16:creationId xmlns:a16="http://schemas.microsoft.com/office/drawing/2014/main" xmlns="" id="{9F3494DB-F346-4206-931A-1CEA3FCF43F3}"/>
              </a:ext>
            </a:extLst>
          </p:cNvPr>
          <p:cNvGraphicFramePr>
            <a:graphicFrameLocks noGrp="1"/>
          </p:cNvGraphicFramePr>
          <p:nvPr>
            <p:extLst>
              <p:ext uri="{D42A27DB-BD31-4B8C-83A1-F6EECF244321}">
                <p14:modId xmlns:p14="http://schemas.microsoft.com/office/powerpoint/2010/main" val="2784312485"/>
              </p:ext>
            </p:extLst>
          </p:nvPr>
        </p:nvGraphicFramePr>
        <p:xfrm>
          <a:off x="609460" y="2168973"/>
          <a:ext cx="8321498" cy="3157065"/>
        </p:xfrm>
        <a:graphic>
          <a:graphicData uri="http://schemas.openxmlformats.org/drawingml/2006/table">
            <a:tbl>
              <a:tblPr firstRow="1" bandRow="1">
                <a:tableStyleId>{5DA37D80-6434-44D0-A028-1B22A696006F}</a:tableStyleId>
              </a:tblPr>
              <a:tblGrid>
                <a:gridCol w="4160749">
                  <a:extLst>
                    <a:ext uri="{9D8B030D-6E8A-4147-A177-3AD203B41FA5}">
                      <a16:colId xmlns:a16="http://schemas.microsoft.com/office/drawing/2014/main" xmlns="" val="20001"/>
                    </a:ext>
                  </a:extLst>
                </a:gridCol>
                <a:gridCol w="4160749">
                  <a:extLst>
                    <a:ext uri="{9D8B030D-6E8A-4147-A177-3AD203B41FA5}">
                      <a16:colId xmlns:a16="http://schemas.microsoft.com/office/drawing/2014/main" xmlns="" val="20002"/>
                    </a:ext>
                  </a:extLst>
                </a:gridCol>
              </a:tblGrid>
              <a:tr h="535262">
                <a:tc>
                  <a:txBody>
                    <a:bodyPr/>
                    <a:lstStyle/>
                    <a:p>
                      <a:pPr marL="85725" algn="ctr">
                        <a:lnSpc>
                          <a:spcPct val="100000"/>
                        </a:lnSpc>
                        <a:spcBef>
                          <a:spcPts val="250"/>
                        </a:spcBef>
                      </a:pPr>
                      <a:r>
                        <a:rPr lang="en-US" sz="1800" b="0" u="none" spc="-5" dirty="0" smtClean="0">
                          <a:solidFill>
                            <a:schemeClr val="bg1"/>
                          </a:solidFill>
                          <a:latin typeface="+mn-lt"/>
                          <a:cs typeface="Times New Roman"/>
                        </a:rPr>
                        <a:t>Conus </a:t>
                      </a:r>
                      <a:r>
                        <a:rPr lang="en-US" sz="1800" b="0" u="none" spc="-5" dirty="0" err="1" smtClean="0">
                          <a:solidFill>
                            <a:schemeClr val="bg1"/>
                          </a:solidFill>
                          <a:latin typeface="+mn-lt"/>
                          <a:cs typeface="Times New Roman"/>
                        </a:rPr>
                        <a:t>medullaris</a:t>
                      </a:r>
                      <a:endParaRPr lang="en-US" sz="1800" b="0" u="none" dirty="0">
                        <a:solidFill>
                          <a:schemeClr val="bg1"/>
                        </a:solidFill>
                        <a:latin typeface="+mn-lt"/>
                        <a:cs typeface="Times New Roman"/>
                      </a:endParaRPr>
                    </a:p>
                  </a:txBody>
                  <a:tcPr marL="0" marR="0" marT="0" marB="0" anchor="ctr">
                    <a:solidFill>
                      <a:schemeClr val="accent2">
                        <a:lumMod val="40000"/>
                        <a:lumOff val="60000"/>
                      </a:schemeClr>
                    </a:solidFill>
                  </a:tcPr>
                </a:tc>
                <a:tc>
                  <a:txBody>
                    <a:bodyPr/>
                    <a:lstStyle/>
                    <a:p>
                      <a:pPr marL="86995" algn="ctr">
                        <a:lnSpc>
                          <a:spcPct val="100000"/>
                        </a:lnSpc>
                        <a:spcBef>
                          <a:spcPts val="250"/>
                        </a:spcBef>
                      </a:pPr>
                      <a:r>
                        <a:rPr lang="en-US" sz="1800" b="0" u="none" dirty="0" smtClean="0">
                          <a:solidFill>
                            <a:schemeClr val="bg1"/>
                          </a:solidFill>
                          <a:latin typeface="+mn-lt"/>
                          <a:cs typeface="Times New Roman"/>
                        </a:rPr>
                        <a:t>cauda </a:t>
                      </a:r>
                      <a:r>
                        <a:rPr lang="en-US" sz="1800" b="0" u="none" dirty="0" err="1" smtClean="0">
                          <a:solidFill>
                            <a:schemeClr val="bg1"/>
                          </a:solidFill>
                          <a:latin typeface="+mn-lt"/>
                          <a:cs typeface="Times New Roman"/>
                        </a:rPr>
                        <a:t>equina</a:t>
                      </a:r>
                      <a:endParaRPr lang="en-US" sz="1800" b="0" u="none" dirty="0">
                        <a:solidFill>
                          <a:schemeClr val="bg1"/>
                        </a:solidFill>
                        <a:latin typeface="+mn-lt"/>
                        <a:cs typeface="Times New Roman"/>
                      </a:endParaRPr>
                    </a:p>
                  </a:txBody>
                  <a:tcPr marL="0" marR="0" marT="0" marB="0" anchor="ctr">
                    <a:solidFill>
                      <a:schemeClr val="accent2">
                        <a:lumMod val="40000"/>
                        <a:lumOff val="60000"/>
                      </a:schemeClr>
                    </a:solidFill>
                  </a:tcPr>
                </a:tc>
                <a:extLst>
                  <a:ext uri="{0D108BD9-81ED-4DB2-BD59-A6C34878D82A}">
                    <a16:rowId xmlns:a16="http://schemas.microsoft.com/office/drawing/2014/main" xmlns="" val="10000"/>
                  </a:ext>
                </a:extLst>
              </a:tr>
              <a:tr h="525014">
                <a:tc>
                  <a:txBody>
                    <a:bodyPr/>
                    <a:lstStyle/>
                    <a:p>
                      <a:pPr marL="85725" algn="ctr">
                        <a:lnSpc>
                          <a:spcPct val="100000"/>
                        </a:lnSpc>
                        <a:spcBef>
                          <a:spcPts val="170"/>
                        </a:spcBef>
                      </a:pPr>
                      <a:r>
                        <a:rPr kumimoji="0" lang="en-US" sz="1800" b="0" i="0" u="none" strike="noStrike" kern="1200" baseline="0" dirty="0">
                          <a:solidFill>
                            <a:schemeClr val="tx1"/>
                          </a:solidFill>
                          <a:latin typeface="+mn-lt"/>
                          <a:ea typeface="+mn-ea"/>
                          <a:cs typeface="+mn-cs"/>
                        </a:rPr>
                        <a:t>B/L saddle </a:t>
                      </a:r>
                      <a:r>
                        <a:rPr kumimoji="0" lang="en-US" sz="1800" b="0" i="0" u="none" strike="noStrike" kern="1200" baseline="0" dirty="0" err="1">
                          <a:solidFill>
                            <a:schemeClr val="tx1"/>
                          </a:solidFill>
                          <a:latin typeface="+mn-lt"/>
                          <a:ea typeface="+mn-ea"/>
                          <a:cs typeface="+mn-cs"/>
                        </a:rPr>
                        <a:t>anaesthesia</a:t>
                      </a:r>
                      <a:endParaRPr sz="1400" b="0" dirty="0">
                        <a:solidFill>
                          <a:schemeClr val="accent2">
                            <a:lumMod val="75000"/>
                          </a:schemeClr>
                        </a:solidFill>
                        <a:latin typeface="+mn-lt"/>
                        <a:cs typeface="Times New Roman"/>
                      </a:endParaRPr>
                    </a:p>
                  </a:txBody>
                  <a:tcPr marL="0" marR="0" marT="0" marB="0" anchor="ctr">
                    <a:solidFill>
                      <a:schemeClr val="bg1"/>
                    </a:solidFill>
                  </a:tcPr>
                </a:tc>
                <a:tc>
                  <a:txBody>
                    <a:bodyPr/>
                    <a:lstStyle/>
                    <a:p>
                      <a:pPr marL="86995" algn="ctr">
                        <a:lnSpc>
                          <a:spcPct val="100000"/>
                        </a:lnSpc>
                        <a:spcBef>
                          <a:spcPts val="170"/>
                        </a:spcBef>
                      </a:pPr>
                      <a:r>
                        <a:rPr kumimoji="0" lang="en-US" sz="1800" b="0" i="0" u="none" strike="noStrike" kern="1200" baseline="0" dirty="0">
                          <a:solidFill>
                            <a:schemeClr val="tx1"/>
                          </a:solidFill>
                          <a:latin typeface="+mn-lt"/>
                          <a:ea typeface="+mn-ea"/>
                          <a:cs typeface="+mn-cs"/>
                        </a:rPr>
                        <a:t>asymmetric leg weakness and</a:t>
                      </a:r>
                    </a:p>
                    <a:p>
                      <a:pPr marL="86995" algn="ctr">
                        <a:lnSpc>
                          <a:spcPct val="100000"/>
                        </a:lnSpc>
                        <a:spcBef>
                          <a:spcPts val="170"/>
                        </a:spcBef>
                      </a:pPr>
                      <a:r>
                        <a:rPr kumimoji="0" lang="en-US" sz="1800" b="0" i="0" u="none" strike="noStrike" kern="1200" baseline="0" dirty="0">
                          <a:solidFill>
                            <a:schemeClr val="tx1"/>
                          </a:solidFill>
                          <a:latin typeface="+mn-lt"/>
                          <a:ea typeface="+mn-ea"/>
                          <a:cs typeface="+mn-cs"/>
                        </a:rPr>
                        <a:t>sensory loss</a:t>
                      </a:r>
                      <a:endParaRPr sz="1400" b="0" dirty="0">
                        <a:solidFill>
                          <a:schemeClr val="accent2">
                            <a:lumMod val="75000"/>
                          </a:schemeClr>
                        </a:solidFill>
                        <a:latin typeface="+mn-lt"/>
                        <a:cs typeface="Times New Roman"/>
                      </a:endParaRPr>
                    </a:p>
                  </a:txBody>
                  <a:tcPr marL="0" marR="0" marT="0" marB="0" anchor="ctr">
                    <a:solidFill>
                      <a:schemeClr val="bg1"/>
                    </a:solidFill>
                  </a:tcPr>
                </a:tc>
                <a:extLst>
                  <a:ext uri="{0D108BD9-81ED-4DB2-BD59-A6C34878D82A}">
                    <a16:rowId xmlns:a16="http://schemas.microsoft.com/office/drawing/2014/main" xmlns="" val="10001"/>
                  </a:ext>
                </a:extLst>
              </a:tr>
              <a:tr h="749795">
                <a:tc>
                  <a:txBody>
                    <a:bodyPr/>
                    <a:lstStyle/>
                    <a:p>
                      <a:pPr algn="ctr"/>
                      <a:r>
                        <a:rPr kumimoji="0" lang="en-US" sz="1800" b="0" i="0" u="none" strike="noStrike" kern="1200" baseline="0" dirty="0">
                          <a:solidFill>
                            <a:schemeClr val="tx1"/>
                          </a:solidFill>
                          <a:latin typeface="+mn-lt"/>
                          <a:ea typeface="+mn-ea"/>
                          <a:cs typeface="+mn-cs"/>
                        </a:rPr>
                        <a:t>Prominent bowel, bladder</a:t>
                      </a:r>
                    </a:p>
                    <a:p>
                      <a:pPr algn="ctr"/>
                      <a:r>
                        <a:rPr kumimoji="0" lang="en-US" sz="1800" b="0" i="0" u="none" strike="noStrike" kern="1200" baseline="0" dirty="0">
                          <a:solidFill>
                            <a:schemeClr val="tx1"/>
                          </a:solidFill>
                          <a:latin typeface="+mn-lt"/>
                          <a:ea typeface="+mn-ea"/>
                          <a:cs typeface="+mn-cs"/>
                        </a:rPr>
                        <a:t>symptoms, impotence</a:t>
                      </a:r>
                    </a:p>
                  </a:txBody>
                  <a:tcPr marL="0" marR="0" marT="0" marB="0" anchor="ctr">
                    <a:solidFill>
                      <a:schemeClr val="bg1"/>
                    </a:solidFill>
                  </a:tcPr>
                </a:tc>
                <a:tc>
                  <a:txBody>
                    <a:bodyPr/>
                    <a:lstStyle/>
                    <a:p>
                      <a:pPr marL="86995" algn="ctr">
                        <a:lnSpc>
                          <a:spcPct val="100000"/>
                        </a:lnSpc>
                        <a:spcBef>
                          <a:spcPts val="275"/>
                        </a:spcBef>
                      </a:pPr>
                      <a:r>
                        <a:rPr kumimoji="0" lang="en-US" sz="1800" b="0" i="0" u="none" strike="noStrike" kern="1200" baseline="0" dirty="0">
                          <a:solidFill>
                            <a:schemeClr val="tx1"/>
                          </a:solidFill>
                          <a:latin typeface="+mn-lt"/>
                          <a:ea typeface="+mn-ea"/>
                          <a:cs typeface="+mn-cs"/>
                        </a:rPr>
                        <a:t>Relative sparing of </a:t>
                      </a:r>
                      <a:r>
                        <a:rPr kumimoji="0" lang="en-US" sz="1800" b="0" i="0" u="none" strike="noStrike" kern="1200" baseline="0" dirty="0" err="1">
                          <a:solidFill>
                            <a:schemeClr val="tx1"/>
                          </a:solidFill>
                          <a:latin typeface="+mn-lt"/>
                          <a:ea typeface="+mn-ea"/>
                          <a:cs typeface="+mn-cs"/>
                        </a:rPr>
                        <a:t>bowelbladder</a:t>
                      </a:r>
                      <a:endParaRPr kumimoji="0" lang="en-US" sz="1800" b="0" i="0" u="none" strike="noStrike" kern="1200" baseline="0" dirty="0">
                        <a:solidFill>
                          <a:schemeClr val="tx1"/>
                        </a:solidFill>
                        <a:latin typeface="+mn-lt"/>
                        <a:ea typeface="+mn-ea"/>
                        <a:cs typeface="+mn-cs"/>
                      </a:endParaRPr>
                    </a:p>
                    <a:p>
                      <a:pPr marL="86995" algn="ctr">
                        <a:lnSpc>
                          <a:spcPct val="100000"/>
                        </a:lnSpc>
                        <a:spcBef>
                          <a:spcPts val="275"/>
                        </a:spcBef>
                      </a:pPr>
                      <a:r>
                        <a:rPr kumimoji="0" lang="en-US" sz="1800" b="0" i="0" u="none" strike="noStrike" kern="1200" baseline="0" dirty="0">
                          <a:solidFill>
                            <a:schemeClr val="tx1"/>
                          </a:solidFill>
                          <a:latin typeface="+mn-lt"/>
                          <a:ea typeface="+mn-ea"/>
                          <a:cs typeface="+mn-cs"/>
                        </a:rPr>
                        <a:t>function</a:t>
                      </a:r>
                      <a:endParaRPr sz="1400" dirty="0">
                        <a:solidFill>
                          <a:schemeClr val="accent2">
                            <a:lumMod val="75000"/>
                          </a:schemeClr>
                        </a:solidFill>
                        <a:latin typeface="+mn-lt"/>
                        <a:cs typeface="Times New Roman"/>
                      </a:endParaRPr>
                    </a:p>
                  </a:txBody>
                  <a:tcPr marL="0" marR="0" marT="0" marB="0" anchor="ctr">
                    <a:solidFill>
                      <a:schemeClr val="bg1"/>
                    </a:solidFill>
                  </a:tcPr>
                </a:tc>
                <a:extLst>
                  <a:ext uri="{0D108BD9-81ED-4DB2-BD59-A6C34878D82A}">
                    <a16:rowId xmlns:a16="http://schemas.microsoft.com/office/drawing/2014/main" xmlns="" val="10002"/>
                  </a:ext>
                </a:extLst>
              </a:tr>
              <a:tr h="679060">
                <a:tc>
                  <a:txBody>
                    <a:bodyPr/>
                    <a:lstStyle/>
                    <a:p>
                      <a:pPr algn="ctr"/>
                      <a:r>
                        <a:rPr kumimoji="0" lang="en-US" sz="1800" b="0" i="0" u="none" strike="noStrike" kern="1200" baseline="0" dirty="0" err="1">
                          <a:solidFill>
                            <a:schemeClr val="tx1"/>
                          </a:solidFill>
                          <a:latin typeface="+mn-lt"/>
                          <a:ea typeface="+mn-ea"/>
                          <a:cs typeface="+mn-cs"/>
                        </a:rPr>
                        <a:t>Bulbocavernous</a:t>
                      </a:r>
                      <a:r>
                        <a:rPr kumimoji="0" lang="en-US" sz="1800" b="0" i="0" u="none" strike="noStrike" kern="1200" baseline="0" dirty="0">
                          <a:solidFill>
                            <a:schemeClr val="tx1"/>
                          </a:solidFill>
                          <a:latin typeface="+mn-lt"/>
                          <a:ea typeface="+mn-ea"/>
                          <a:cs typeface="+mn-cs"/>
                        </a:rPr>
                        <a:t> ( </a:t>
                      </a:r>
                      <a:r>
                        <a:rPr kumimoji="0" lang="en-US" sz="1800" b="0" i="0" u="none" strike="noStrike" kern="1200" baseline="0" dirty="0">
                          <a:solidFill>
                            <a:schemeClr val="accent4">
                              <a:lumMod val="75000"/>
                            </a:schemeClr>
                          </a:solidFill>
                          <a:latin typeface="+mn-lt"/>
                          <a:ea typeface="+mn-ea"/>
                          <a:cs typeface="+mn-cs"/>
                        </a:rPr>
                        <a:t>S2-s4</a:t>
                      </a:r>
                      <a:r>
                        <a:rPr kumimoji="0" lang="en-US" sz="1800" b="0" i="0" u="none" strike="noStrike" kern="1200" baseline="0" dirty="0">
                          <a:solidFill>
                            <a:schemeClr val="tx1"/>
                          </a:solidFill>
                          <a:latin typeface="+mn-lt"/>
                          <a:ea typeface="+mn-ea"/>
                          <a:cs typeface="+mn-cs"/>
                        </a:rPr>
                        <a:t>) and anal reflexes (</a:t>
                      </a:r>
                      <a:r>
                        <a:rPr kumimoji="0" lang="en-US" sz="1800" b="0" i="0" u="none" strike="noStrike" kern="1200" baseline="0" dirty="0">
                          <a:solidFill>
                            <a:schemeClr val="accent4">
                              <a:lumMod val="75000"/>
                            </a:schemeClr>
                          </a:solidFill>
                          <a:latin typeface="+mn-lt"/>
                          <a:ea typeface="+mn-ea"/>
                          <a:cs typeface="+mn-cs"/>
                        </a:rPr>
                        <a:t>s4-s5</a:t>
                      </a:r>
                      <a:r>
                        <a:rPr kumimoji="0" lang="en-US" sz="1800" b="0" i="0" u="none" strike="noStrike" kern="1200" baseline="0" dirty="0">
                          <a:solidFill>
                            <a:schemeClr val="tx1"/>
                          </a:solidFill>
                          <a:latin typeface="+mn-lt"/>
                          <a:ea typeface="+mn-ea"/>
                          <a:cs typeface="+mn-cs"/>
                        </a:rPr>
                        <a:t>) are absent</a:t>
                      </a:r>
                    </a:p>
                  </a:txBody>
                  <a:tcPr marL="0" marR="0" marT="0" marB="0" anchor="ctr">
                    <a:solidFill>
                      <a:schemeClr val="bg1"/>
                    </a:solidFill>
                  </a:tcPr>
                </a:tc>
                <a:tc>
                  <a:txBody>
                    <a:bodyPr/>
                    <a:lstStyle/>
                    <a:p>
                      <a:pPr algn="ctr"/>
                      <a:r>
                        <a:rPr kumimoji="0" lang="en-US" sz="1800" b="0" i="0" u="none" strike="noStrike" kern="1200" baseline="0" dirty="0">
                          <a:solidFill>
                            <a:schemeClr val="tx1"/>
                          </a:solidFill>
                          <a:latin typeface="+mn-lt"/>
                          <a:ea typeface="+mn-ea"/>
                          <a:cs typeface="+mn-cs"/>
                        </a:rPr>
                        <a:t>Variable areflexia in lower</a:t>
                      </a:r>
                    </a:p>
                    <a:p>
                      <a:pPr algn="ctr"/>
                      <a:r>
                        <a:rPr kumimoji="0" lang="en-US" sz="1800" b="0" i="0" u="none" strike="noStrike" kern="1200" baseline="0" dirty="0">
                          <a:solidFill>
                            <a:schemeClr val="tx1"/>
                          </a:solidFill>
                          <a:latin typeface="+mn-lt"/>
                          <a:ea typeface="+mn-ea"/>
                          <a:cs typeface="+mn-cs"/>
                        </a:rPr>
                        <a:t>extremities</a:t>
                      </a:r>
                      <a:endParaRPr sz="1400" dirty="0">
                        <a:solidFill>
                          <a:schemeClr val="accent2">
                            <a:lumMod val="75000"/>
                          </a:schemeClr>
                        </a:solidFill>
                        <a:latin typeface="+mn-lt"/>
                        <a:cs typeface="Times New Roman"/>
                      </a:endParaRPr>
                    </a:p>
                  </a:txBody>
                  <a:tcPr marL="0" marR="0" marT="0" marB="0" anchor="ctr">
                    <a:solidFill>
                      <a:schemeClr val="bg1"/>
                    </a:solidFill>
                  </a:tcPr>
                </a:tc>
                <a:extLst>
                  <a:ext uri="{0D108BD9-81ED-4DB2-BD59-A6C34878D82A}">
                    <a16:rowId xmlns:a16="http://schemas.microsoft.com/office/drawing/2014/main" xmlns="" val="10003"/>
                  </a:ext>
                </a:extLst>
              </a:tr>
              <a:tr h="618908">
                <a:tc>
                  <a:txBody>
                    <a:bodyPr/>
                    <a:lstStyle/>
                    <a:p>
                      <a:pPr algn="ctr"/>
                      <a:r>
                        <a:rPr kumimoji="0" lang="en-US" sz="1800" b="0" i="0" u="none" strike="noStrike" kern="1200" baseline="0" dirty="0">
                          <a:solidFill>
                            <a:schemeClr val="tx1"/>
                          </a:solidFill>
                          <a:latin typeface="+mn-lt"/>
                          <a:ea typeface="+mn-ea"/>
                          <a:cs typeface="+mn-cs"/>
                        </a:rPr>
                        <a:t>Muscle strength largely</a:t>
                      </a:r>
                    </a:p>
                    <a:p>
                      <a:pPr algn="ctr"/>
                      <a:r>
                        <a:rPr kumimoji="0" lang="en-US" sz="1800" b="0" i="0" u="none" strike="noStrike" kern="1200" baseline="0" dirty="0">
                          <a:solidFill>
                            <a:schemeClr val="tx1"/>
                          </a:solidFill>
                          <a:latin typeface="+mn-lt"/>
                          <a:ea typeface="+mn-ea"/>
                          <a:cs typeface="+mn-cs"/>
                        </a:rPr>
                        <a:t>preserved</a:t>
                      </a:r>
                    </a:p>
                  </a:txBody>
                  <a:tcPr marL="0" marR="0" marT="0" marB="0" anchor="ctr">
                    <a:solidFill>
                      <a:schemeClr val="bg1"/>
                    </a:solidFill>
                  </a:tcPr>
                </a:tc>
                <a:tc>
                  <a:txBody>
                    <a:bodyPr/>
                    <a:lstStyle/>
                    <a:p>
                      <a:pPr algn="ctr"/>
                      <a:r>
                        <a:rPr kumimoji="0" lang="en-US" sz="1800" b="0" i="0" u="none" strike="noStrike" kern="1200" baseline="0" dirty="0">
                          <a:solidFill>
                            <a:schemeClr val="tx1"/>
                          </a:solidFill>
                          <a:latin typeface="+mn-lt"/>
                          <a:ea typeface="+mn-ea"/>
                          <a:cs typeface="+mn-cs"/>
                        </a:rPr>
                        <a:t>Low back and radicular pain</a:t>
                      </a:r>
                      <a:endParaRPr kumimoji="0" sz="1800" b="0" i="0" u="none" strike="noStrike" kern="1200" baseline="0" dirty="0">
                        <a:solidFill>
                          <a:schemeClr val="tx1"/>
                        </a:solidFill>
                        <a:latin typeface="+mn-lt"/>
                        <a:ea typeface="+mn-ea"/>
                        <a:cs typeface="+mn-cs"/>
                      </a:endParaRPr>
                    </a:p>
                  </a:txBody>
                  <a:tcPr marL="0" marR="0" marT="0" marB="0" anchor="ctr">
                    <a:solidFill>
                      <a:schemeClr val="bg1"/>
                    </a:solidFill>
                  </a:tcPr>
                </a:tc>
                <a:extLst>
                  <a:ext uri="{0D108BD9-81ED-4DB2-BD59-A6C34878D82A}">
                    <a16:rowId xmlns:a16="http://schemas.microsoft.com/office/drawing/2014/main" xmlns="" val="1034769653"/>
                  </a:ext>
                </a:extLst>
              </a:tr>
            </a:tbl>
          </a:graphicData>
        </a:graphic>
      </p:graphicFrame>
      <p:sp>
        <p:nvSpPr>
          <p:cNvPr id="12" name="TextBox 11">
            <a:extLst>
              <a:ext uri="{FF2B5EF4-FFF2-40B4-BE49-F238E27FC236}">
                <a16:creationId xmlns:a16="http://schemas.microsoft.com/office/drawing/2014/main" xmlns="" id="{499E842E-42C0-4A20-969E-B636F521C0EA}"/>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1107644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AFB779-593F-45F0-A37C-513824CD71CA}"/>
              </a:ext>
            </a:extLst>
          </p:cNvPr>
          <p:cNvSpPr>
            <a:spLocks noGrp="1"/>
          </p:cNvSpPr>
          <p:nvPr>
            <p:ph type="title"/>
          </p:nvPr>
        </p:nvSpPr>
        <p:spPr/>
        <p:txBody>
          <a:bodyPr>
            <a:normAutofit/>
          </a:bodyPr>
          <a:lstStyle/>
          <a:p>
            <a:r>
              <a:rPr lang="en-US" sz="3200" dirty="0" err="1" smtClean="0"/>
              <a:t>Extramedullary</a:t>
            </a:r>
            <a:r>
              <a:rPr lang="en-US" sz="3200" dirty="0" smtClean="0"/>
              <a:t> and intramedullary syndromes</a:t>
            </a:r>
            <a:endParaRPr lang="ar-SA" sz="3200" dirty="0"/>
          </a:p>
        </p:txBody>
      </p:sp>
      <p:sp>
        <p:nvSpPr>
          <p:cNvPr id="3" name="Slide Number Placeholder 2">
            <a:extLst>
              <a:ext uri="{FF2B5EF4-FFF2-40B4-BE49-F238E27FC236}">
                <a16:creationId xmlns:a16="http://schemas.microsoft.com/office/drawing/2014/main" xmlns="" id="{88109E72-DC42-4FFF-B3F7-759251D3387F}"/>
              </a:ext>
            </a:extLst>
          </p:cNvPr>
          <p:cNvSpPr>
            <a:spLocks noGrp="1"/>
          </p:cNvSpPr>
          <p:nvPr>
            <p:ph type="sldNum" sz="quarter" idx="12"/>
          </p:nvPr>
        </p:nvSpPr>
        <p:spPr/>
        <p:txBody>
          <a:bodyPr/>
          <a:lstStyle/>
          <a:p>
            <a:fld id="{4929A69E-7D8F-4515-9605-0315ABD4F316}" type="slidenum">
              <a:rPr lang="en-US" smtClean="0"/>
              <a:pPr/>
              <a:t>39</a:t>
            </a:fld>
            <a:endParaRPr lang="en-US" dirty="0"/>
          </a:p>
        </p:txBody>
      </p:sp>
      <p:graphicFrame>
        <p:nvGraphicFramePr>
          <p:cNvPr id="11" name="object 5">
            <a:extLst>
              <a:ext uri="{FF2B5EF4-FFF2-40B4-BE49-F238E27FC236}">
                <a16:creationId xmlns:a16="http://schemas.microsoft.com/office/drawing/2014/main" xmlns="" id="{9F3494DB-F346-4206-931A-1CEA3FCF43F3}"/>
              </a:ext>
            </a:extLst>
          </p:cNvPr>
          <p:cNvGraphicFramePr>
            <a:graphicFrameLocks noGrp="1"/>
          </p:cNvGraphicFramePr>
          <p:nvPr>
            <p:extLst>
              <p:ext uri="{D42A27DB-BD31-4B8C-83A1-F6EECF244321}">
                <p14:modId xmlns:p14="http://schemas.microsoft.com/office/powerpoint/2010/main" val="2576762111"/>
              </p:ext>
            </p:extLst>
          </p:nvPr>
        </p:nvGraphicFramePr>
        <p:xfrm>
          <a:off x="609459" y="2415431"/>
          <a:ext cx="10969944" cy="2668488"/>
        </p:xfrm>
        <a:graphic>
          <a:graphicData uri="http://schemas.openxmlformats.org/drawingml/2006/table">
            <a:tbl>
              <a:tblPr firstRow="1" bandRow="1">
                <a:tableStyleId>{5DA37D80-6434-44D0-A028-1B22A696006F}</a:tableStyleId>
              </a:tblPr>
              <a:tblGrid>
                <a:gridCol w="5484972">
                  <a:extLst>
                    <a:ext uri="{9D8B030D-6E8A-4147-A177-3AD203B41FA5}">
                      <a16:colId xmlns:a16="http://schemas.microsoft.com/office/drawing/2014/main" xmlns="" val="20001"/>
                    </a:ext>
                  </a:extLst>
                </a:gridCol>
                <a:gridCol w="5484972">
                  <a:extLst>
                    <a:ext uri="{9D8B030D-6E8A-4147-A177-3AD203B41FA5}">
                      <a16:colId xmlns:a16="http://schemas.microsoft.com/office/drawing/2014/main" xmlns="" val="20002"/>
                    </a:ext>
                  </a:extLst>
                </a:gridCol>
              </a:tblGrid>
              <a:tr h="552295">
                <a:tc>
                  <a:txBody>
                    <a:bodyPr/>
                    <a:lstStyle/>
                    <a:p>
                      <a:pPr marL="85725" algn="ctr">
                        <a:lnSpc>
                          <a:spcPct val="100000"/>
                        </a:lnSpc>
                        <a:spcBef>
                          <a:spcPts val="250"/>
                        </a:spcBef>
                      </a:pPr>
                      <a:r>
                        <a:rPr lang="en-US" sz="1800" b="0" u="none" spc="-5" dirty="0">
                          <a:solidFill>
                            <a:schemeClr val="bg1"/>
                          </a:solidFill>
                          <a:latin typeface="+mn-lt"/>
                          <a:cs typeface="Times New Roman"/>
                        </a:rPr>
                        <a:t>Extramedullary lesions</a:t>
                      </a:r>
                      <a:endParaRPr sz="1800" b="0" u="none" dirty="0">
                        <a:solidFill>
                          <a:schemeClr val="bg1"/>
                        </a:solidFill>
                        <a:latin typeface="+mn-lt"/>
                        <a:cs typeface="Times New Roman"/>
                      </a:endParaRPr>
                    </a:p>
                  </a:txBody>
                  <a:tcPr marL="0" marR="0" marT="0" marB="0" anchor="ctr">
                    <a:solidFill>
                      <a:schemeClr val="accent2">
                        <a:lumMod val="40000"/>
                        <a:lumOff val="60000"/>
                      </a:schemeClr>
                    </a:solidFill>
                  </a:tcPr>
                </a:tc>
                <a:tc>
                  <a:txBody>
                    <a:bodyPr/>
                    <a:lstStyle/>
                    <a:p>
                      <a:pPr marL="86995" indent="0" algn="ctr">
                        <a:lnSpc>
                          <a:spcPct val="100000"/>
                        </a:lnSpc>
                        <a:spcBef>
                          <a:spcPts val="250"/>
                        </a:spcBef>
                        <a:buFont typeface="Arial" panose="020B0604020202020204" pitchFamily="34" charset="0"/>
                        <a:buNone/>
                      </a:pPr>
                      <a:r>
                        <a:rPr lang="en-US" sz="1800" b="0" u="none" dirty="0">
                          <a:solidFill>
                            <a:schemeClr val="bg1"/>
                          </a:solidFill>
                          <a:latin typeface="+mn-lt"/>
                          <a:cs typeface="Times New Roman"/>
                        </a:rPr>
                        <a:t>Intramedullary lesion</a:t>
                      </a:r>
                      <a:endParaRPr sz="1800" b="0" u="none" dirty="0">
                        <a:solidFill>
                          <a:schemeClr val="bg1"/>
                        </a:solidFill>
                        <a:latin typeface="+mn-lt"/>
                        <a:cs typeface="Times New Roman"/>
                      </a:endParaRPr>
                    </a:p>
                  </a:txBody>
                  <a:tcPr marL="0" marR="0" marT="0" marB="0" anchor="ctr">
                    <a:solidFill>
                      <a:schemeClr val="accent2">
                        <a:lumMod val="40000"/>
                        <a:lumOff val="60000"/>
                      </a:schemeClr>
                    </a:solidFill>
                  </a:tcPr>
                </a:tc>
                <a:extLst>
                  <a:ext uri="{0D108BD9-81ED-4DB2-BD59-A6C34878D82A}">
                    <a16:rowId xmlns:a16="http://schemas.microsoft.com/office/drawing/2014/main" xmlns="" val="10000"/>
                  </a:ext>
                </a:extLst>
              </a:tr>
              <a:tr h="2116193">
                <a:tc>
                  <a:txBody>
                    <a:bodyPr/>
                    <a:lstStyle/>
                    <a:p>
                      <a:pPr marL="546100" indent="-193675">
                        <a:lnSpc>
                          <a:spcPct val="150000"/>
                        </a:lnSpc>
                        <a:buFont typeface="Arial" panose="020B0604020202020204" pitchFamily="34" charset="0"/>
                        <a:buChar char="•"/>
                        <a:tabLst>
                          <a:tab pos="352425" algn="l"/>
                        </a:tabLst>
                      </a:pPr>
                      <a:r>
                        <a:rPr kumimoji="0" lang="en-US" sz="1400" b="0" i="0" u="none" strike="noStrike" kern="1200" baseline="0" dirty="0">
                          <a:solidFill>
                            <a:schemeClr val="tx1"/>
                          </a:solidFill>
                          <a:latin typeface="+mn-lt"/>
                          <a:ea typeface="+mn-ea"/>
                          <a:cs typeface="+mn-cs"/>
                        </a:rPr>
                        <a:t>radicular pain is often prominent</a:t>
                      </a:r>
                    </a:p>
                    <a:p>
                      <a:pPr marL="546100" indent="-193675">
                        <a:lnSpc>
                          <a:spcPct val="150000"/>
                        </a:lnSpc>
                        <a:buFont typeface="Arial" panose="020B0604020202020204" pitchFamily="34" charset="0"/>
                        <a:buChar char="•"/>
                        <a:tabLst>
                          <a:tab pos="352425" algn="l"/>
                        </a:tabLst>
                      </a:pPr>
                      <a:r>
                        <a:rPr kumimoji="0" lang="en-US" sz="1400" b="0" i="0" u="none" strike="noStrike" kern="1200" baseline="0" dirty="0">
                          <a:solidFill>
                            <a:schemeClr val="tx1"/>
                          </a:solidFill>
                          <a:latin typeface="+mn-lt"/>
                          <a:ea typeface="+mn-ea"/>
                          <a:cs typeface="+mn-cs"/>
                        </a:rPr>
                        <a:t>there is early sacral sensory loss (lateral spinothalamic tract)</a:t>
                      </a:r>
                    </a:p>
                    <a:p>
                      <a:pPr marL="546100" indent="-193675">
                        <a:lnSpc>
                          <a:spcPct val="150000"/>
                        </a:lnSpc>
                        <a:buFont typeface="Arial" panose="020B0604020202020204" pitchFamily="34" charset="0"/>
                        <a:buChar char="•"/>
                        <a:tabLst>
                          <a:tab pos="352425" algn="l"/>
                        </a:tabLst>
                      </a:pPr>
                      <a:r>
                        <a:rPr kumimoji="0" lang="en-US" sz="1400" b="0" i="0" u="none" strike="noStrike" kern="1200" baseline="0" dirty="0">
                          <a:solidFill>
                            <a:schemeClr val="tx1"/>
                          </a:solidFill>
                          <a:latin typeface="+mn-lt"/>
                          <a:ea typeface="+mn-ea"/>
                          <a:cs typeface="+mn-cs"/>
                        </a:rPr>
                        <a:t>spastic weakness in the legs (corticospinal tract) due to the superficial location of leg fibers in the corticospinal tract</a:t>
                      </a:r>
                    </a:p>
                    <a:p>
                      <a:pPr marL="546100" indent="-193675">
                        <a:lnSpc>
                          <a:spcPct val="150000"/>
                        </a:lnSpc>
                        <a:buFont typeface="Arial" panose="020B0604020202020204" pitchFamily="34" charset="0"/>
                        <a:buChar char="•"/>
                        <a:tabLst>
                          <a:tab pos="352425" algn="l"/>
                        </a:tabLst>
                      </a:pPr>
                      <a:r>
                        <a:rPr kumimoji="0" lang="en-US" sz="1400" b="0" i="0" u="none" strike="noStrike" kern="1200" baseline="0" dirty="0">
                          <a:solidFill>
                            <a:schemeClr val="tx1"/>
                          </a:solidFill>
                          <a:latin typeface="+mn-lt"/>
                          <a:ea typeface="+mn-ea"/>
                          <a:cs typeface="+mn-cs"/>
                        </a:rPr>
                        <a:t>Early UMN signs</a:t>
                      </a:r>
                      <a:endParaRPr kumimoji="0" sz="1400" b="0" i="0" u="none" strike="noStrike" kern="1200" baseline="0" dirty="0">
                        <a:solidFill>
                          <a:schemeClr val="tx1"/>
                        </a:solidFill>
                        <a:latin typeface="+mn-lt"/>
                        <a:ea typeface="+mn-ea"/>
                        <a:cs typeface="+mn-cs"/>
                      </a:endParaRPr>
                    </a:p>
                  </a:txBody>
                  <a:tcPr marL="0" marR="0" marT="0" marB="0" anchor="ctr">
                    <a:solidFill>
                      <a:schemeClr val="bg1"/>
                    </a:solidFill>
                  </a:tcPr>
                </a:tc>
                <a:tc>
                  <a:txBody>
                    <a:bodyPr/>
                    <a:lstStyle/>
                    <a:p>
                      <a:pPr marL="546100" indent="-273050">
                        <a:lnSpc>
                          <a:spcPct val="150000"/>
                        </a:lnSpc>
                        <a:buFont typeface="Arial" panose="020B0604020202020204" pitchFamily="34" charset="0"/>
                        <a:buChar char="•"/>
                      </a:pPr>
                      <a:r>
                        <a:rPr kumimoji="0" lang="en-US" sz="1400" b="0" i="0" u="none" strike="noStrike" kern="1200" baseline="0" dirty="0">
                          <a:solidFill>
                            <a:schemeClr val="tx1"/>
                          </a:solidFill>
                          <a:latin typeface="+mn-lt"/>
                          <a:ea typeface="+mn-ea"/>
                          <a:cs typeface="+mn-cs"/>
                        </a:rPr>
                        <a:t>Tend to produce poorly localized burning pain rather than radicular pain</a:t>
                      </a:r>
                    </a:p>
                    <a:p>
                      <a:pPr marL="546100" indent="-273050">
                        <a:lnSpc>
                          <a:spcPct val="150000"/>
                        </a:lnSpc>
                        <a:buFont typeface="Arial" panose="020B0604020202020204" pitchFamily="34" charset="0"/>
                        <a:buChar char="•"/>
                      </a:pPr>
                      <a:r>
                        <a:rPr kumimoji="0" lang="en-US" sz="1400" b="0" i="0" u="none" strike="noStrike" kern="1200" baseline="0" dirty="0">
                          <a:solidFill>
                            <a:schemeClr val="tx1"/>
                          </a:solidFill>
                          <a:latin typeface="+mn-lt"/>
                          <a:ea typeface="+mn-ea"/>
                          <a:cs typeface="+mn-cs"/>
                        </a:rPr>
                        <a:t>Spare sensation in the perineal and sacral areas ("sacral sparing"), reflecting the laminated configuration of the spinothalamic tract with sacral fibers outermost; corticospinal tract signs appear later.</a:t>
                      </a:r>
                    </a:p>
                    <a:p>
                      <a:pPr marL="546100" indent="-273050">
                        <a:lnSpc>
                          <a:spcPct val="150000"/>
                        </a:lnSpc>
                        <a:buFont typeface="Arial" panose="020B0604020202020204" pitchFamily="34" charset="0"/>
                        <a:buChar char="•"/>
                      </a:pPr>
                      <a:r>
                        <a:rPr kumimoji="0" lang="en-US" sz="1400" b="0" i="0" u="none" strike="noStrike" kern="1200" baseline="0" dirty="0">
                          <a:solidFill>
                            <a:schemeClr val="tx1"/>
                          </a:solidFill>
                          <a:latin typeface="+mn-lt"/>
                          <a:ea typeface="+mn-ea"/>
                          <a:cs typeface="+mn-cs"/>
                        </a:rPr>
                        <a:t>Late UMN signs</a:t>
                      </a:r>
                    </a:p>
                  </a:txBody>
                  <a:tcPr marL="0" marR="0" marT="0" marB="0" anchor="ctr">
                    <a:solidFill>
                      <a:schemeClr val="bg1"/>
                    </a:solidFill>
                  </a:tcPr>
                </a:tc>
                <a:extLst>
                  <a:ext uri="{0D108BD9-81ED-4DB2-BD59-A6C34878D82A}">
                    <a16:rowId xmlns:a16="http://schemas.microsoft.com/office/drawing/2014/main" xmlns="" val="10001"/>
                  </a:ext>
                </a:extLst>
              </a:tr>
            </a:tbl>
          </a:graphicData>
        </a:graphic>
      </p:graphicFrame>
      <p:sp>
        <p:nvSpPr>
          <p:cNvPr id="12" name="TextBox 11">
            <a:extLst>
              <a:ext uri="{FF2B5EF4-FFF2-40B4-BE49-F238E27FC236}">
                <a16:creationId xmlns:a16="http://schemas.microsoft.com/office/drawing/2014/main" xmlns="" id="{499E842E-42C0-4A20-969E-B636F521C0EA}"/>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2978543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49796" y="0"/>
            <a:ext cx="10969943" cy="1101820"/>
          </a:xfrm>
        </p:spPr>
        <p:txBody>
          <a:bodyPr>
            <a:noAutofit/>
          </a:bodyPr>
          <a:lstStyle/>
          <a:p>
            <a:r>
              <a:rPr lang="en-US" sz="3200" dirty="0" err="1" smtClean="0"/>
              <a:t>Comaprison</a:t>
            </a:r>
            <a:r>
              <a:rPr lang="en-US" sz="3200" dirty="0" smtClean="0"/>
              <a:t> between upper &amp; lower motor</a:t>
            </a:r>
            <a:br>
              <a:rPr lang="en-US" sz="3200" dirty="0" smtClean="0"/>
            </a:br>
            <a:r>
              <a:rPr lang="en-US" sz="3200" dirty="0" smtClean="0"/>
              <a:t>neuron lesions</a:t>
            </a:r>
            <a:endParaRPr lang="ar-SA" sz="3200" dirty="0"/>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sp>
        <p:nvSpPr>
          <p:cNvPr id="4" name="Rectangle 3"/>
          <p:cNvSpPr/>
          <p:nvPr/>
        </p:nvSpPr>
        <p:spPr>
          <a:xfrm>
            <a:off x="3142084" y="1292923"/>
            <a:ext cx="5688632" cy="360040"/>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solidFill>
                  <a:schemeClr val="bg1"/>
                </a:solidFill>
              </a:rPr>
              <a:t>Two sets of neurons are important</a:t>
            </a:r>
            <a:endParaRPr lang="en-US" dirty="0">
              <a:solidFill>
                <a:schemeClr val="bg1"/>
              </a:solidFill>
            </a:endParaRPr>
          </a:p>
        </p:txBody>
      </p:sp>
      <p:sp>
        <p:nvSpPr>
          <p:cNvPr id="5" name="Rectangle 4"/>
          <p:cNvSpPr/>
          <p:nvPr/>
        </p:nvSpPr>
        <p:spPr>
          <a:xfrm>
            <a:off x="549796" y="1817798"/>
            <a:ext cx="4581799" cy="31505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dirty="0">
                <a:solidFill>
                  <a:schemeClr val="accent2">
                    <a:lumMod val="75000"/>
                  </a:schemeClr>
                </a:solidFill>
              </a:rPr>
              <a:t>Upper motor neurones</a:t>
            </a:r>
            <a:endParaRPr lang="en-US" sz="1600" dirty="0"/>
          </a:p>
        </p:txBody>
      </p:sp>
      <p:sp>
        <p:nvSpPr>
          <p:cNvPr id="11" name="Rectangle 10"/>
          <p:cNvSpPr/>
          <p:nvPr/>
        </p:nvSpPr>
        <p:spPr>
          <a:xfrm>
            <a:off x="6937940" y="1817798"/>
            <a:ext cx="4581799" cy="31505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600">
                <a:solidFill>
                  <a:schemeClr val="accent2">
                    <a:lumMod val="75000"/>
                  </a:schemeClr>
                </a:solidFill>
              </a:rPr>
              <a:t>Lower motor neurones</a:t>
            </a:r>
            <a:endParaRPr lang="en-US" sz="1600"/>
          </a:p>
        </p:txBody>
      </p:sp>
      <p:sp>
        <p:nvSpPr>
          <p:cNvPr id="16" name="Bent Arrow 15"/>
          <p:cNvSpPr/>
          <p:nvPr/>
        </p:nvSpPr>
        <p:spPr>
          <a:xfrm rot="5400000">
            <a:off x="9105783" y="1203493"/>
            <a:ext cx="407127" cy="731520"/>
          </a:xfrm>
          <a:prstGeom prst="ben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schemeClr val="tx1"/>
              </a:solidFill>
            </a:endParaRPr>
          </a:p>
        </p:txBody>
      </p:sp>
      <p:sp>
        <p:nvSpPr>
          <p:cNvPr id="17" name="Bent Arrow 16"/>
          <p:cNvSpPr/>
          <p:nvPr/>
        </p:nvSpPr>
        <p:spPr>
          <a:xfrm rot="5400000" flipV="1">
            <a:off x="2459888" y="1203493"/>
            <a:ext cx="407128" cy="731520"/>
          </a:xfrm>
          <a:prstGeom prst="ben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solidFill>
                <a:schemeClr val="tx1"/>
              </a:solidFill>
            </a:endParaRPr>
          </a:p>
        </p:txBody>
      </p:sp>
      <p:sp>
        <p:nvSpPr>
          <p:cNvPr id="19" name="Rectangle 18"/>
          <p:cNvSpPr/>
          <p:nvPr/>
        </p:nvSpPr>
        <p:spPr>
          <a:xfrm>
            <a:off x="549795" y="2205765"/>
            <a:ext cx="4581800" cy="395953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GB" sz="1500" dirty="0">
                <a:solidFill>
                  <a:schemeClr val="tx1"/>
                </a:solidFill>
              </a:rPr>
              <a:t>Paralysis </a:t>
            </a:r>
            <a:r>
              <a:rPr lang="en-GB" sz="1500" dirty="0" smtClean="0">
                <a:solidFill>
                  <a:schemeClr val="tx1"/>
                </a:solidFill>
              </a:rPr>
              <a:t>affect movements.</a:t>
            </a:r>
            <a:endParaRPr lang="en-GB" sz="1500" dirty="0">
              <a:solidFill>
                <a:schemeClr val="tx1"/>
              </a:solidFill>
            </a:endParaRPr>
          </a:p>
          <a:p>
            <a:pPr marL="285750" indent="-285750">
              <a:buFont typeface="Arial" panose="020B0604020202020204" pitchFamily="34" charset="0"/>
              <a:buChar char="•"/>
            </a:pPr>
            <a:r>
              <a:rPr lang="en-GB" sz="1500" dirty="0" smtClean="0">
                <a:solidFill>
                  <a:schemeClr val="tx1"/>
                </a:solidFill>
              </a:rPr>
              <a:t>Wasting </a:t>
            </a:r>
            <a:r>
              <a:rPr lang="en-GB" sz="1500" dirty="0">
                <a:solidFill>
                  <a:schemeClr val="tx1"/>
                </a:solidFill>
              </a:rPr>
              <a:t>not pronounced.</a:t>
            </a:r>
          </a:p>
          <a:p>
            <a:pPr marL="285750" indent="-285750">
              <a:buFont typeface="Arial" panose="020B0604020202020204" pitchFamily="34" charset="0"/>
              <a:buChar char="•"/>
            </a:pPr>
            <a:r>
              <a:rPr lang="en-GB" sz="1500" dirty="0" smtClean="0">
                <a:solidFill>
                  <a:schemeClr val="tx1"/>
                </a:solidFill>
              </a:rPr>
              <a:t>Spasticity </a:t>
            </a:r>
            <a:r>
              <a:rPr lang="en-GB" sz="1500" dirty="0">
                <a:solidFill>
                  <a:schemeClr val="tx1"/>
                </a:solidFill>
              </a:rPr>
              <a:t>Muscles</a:t>
            </a:r>
          </a:p>
          <a:p>
            <a:pPr marL="285750" indent="-285750">
              <a:buFont typeface="Arial" panose="020B0604020202020204" pitchFamily="34" charset="0"/>
              <a:buChar char="•"/>
            </a:pPr>
            <a:r>
              <a:rPr lang="en-GB" sz="1500" dirty="0">
                <a:solidFill>
                  <a:schemeClr val="tx1"/>
                </a:solidFill>
              </a:rPr>
              <a:t>hypertonic (Clasp Knife).</a:t>
            </a:r>
          </a:p>
          <a:p>
            <a:pPr marL="285750" indent="-285750">
              <a:buFont typeface="Arial" panose="020B0604020202020204" pitchFamily="34" charset="0"/>
              <a:buChar char="•"/>
            </a:pPr>
            <a:r>
              <a:rPr lang="en-GB" sz="1500" dirty="0" smtClean="0">
                <a:solidFill>
                  <a:schemeClr val="tx1"/>
                </a:solidFill>
              </a:rPr>
              <a:t>Tendon reflexes increased</a:t>
            </a:r>
            <a:r>
              <a:rPr lang="en-GB" sz="1500" dirty="0">
                <a:solidFill>
                  <a:schemeClr val="tx1"/>
                </a:solidFill>
              </a:rPr>
              <a:t>.</a:t>
            </a:r>
          </a:p>
          <a:p>
            <a:pPr marL="285750" indent="-285750">
              <a:buFont typeface="Arial" panose="020B0604020202020204" pitchFamily="34" charset="0"/>
              <a:buChar char="•"/>
            </a:pPr>
            <a:r>
              <a:rPr lang="en-GB" sz="1500" dirty="0" smtClean="0">
                <a:solidFill>
                  <a:schemeClr val="tx1"/>
                </a:solidFill>
              </a:rPr>
              <a:t>Superficial reflexes diminished.</a:t>
            </a:r>
            <a:endParaRPr lang="en-GB" sz="1500" dirty="0">
              <a:solidFill>
                <a:schemeClr val="tx1"/>
              </a:solidFill>
            </a:endParaRPr>
          </a:p>
          <a:p>
            <a:pPr marL="285750" indent="-285750">
              <a:buFont typeface="Arial" panose="020B0604020202020204" pitchFamily="34" charset="0"/>
              <a:buChar char="•"/>
            </a:pPr>
            <a:r>
              <a:rPr lang="en-GB" sz="1500" dirty="0" smtClean="0">
                <a:solidFill>
                  <a:schemeClr val="tx1"/>
                </a:solidFill>
              </a:rPr>
              <a:t>Babinski’s </a:t>
            </a:r>
            <a:r>
              <a:rPr lang="en-GB" sz="1500" dirty="0">
                <a:solidFill>
                  <a:schemeClr val="tx1"/>
                </a:solidFill>
              </a:rPr>
              <a:t>sign +</a:t>
            </a:r>
            <a:r>
              <a:rPr lang="en-GB" sz="1500" dirty="0" err="1" smtClean="0">
                <a:solidFill>
                  <a:schemeClr val="tx1"/>
                </a:solidFill>
              </a:rPr>
              <a:t>ve</a:t>
            </a:r>
            <a:r>
              <a:rPr lang="en-GB" sz="1500" dirty="0" smtClean="0">
                <a:solidFill>
                  <a:schemeClr val="tx1"/>
                </a:solidFill>
              </a:rPr>
              <a:t>.</a:t>
            </a:r>
            <a:endParaRPr lang="en-GB" sz="1500" dirty="0">
              <a:solidFill>
                <a:schemeClr val="tx1"/>
              </a:solidFill>
            </a:endParaRPr>
          </a:p>
          <a:p>
            <a:pPr marL="285750" indent="-285750">
              <a:buFont typeface="Arial" panose="020B0604020202020204" pitchFamily="34" charset="0"/>
              <a:buChar char="•"/>
            </a:pPr>
            <a:r>
              <a:rPr lang="en-GB" sz="1500" dirty="0" smtClean="0">
                <a:solidFill>
                  <a:schemeClr val="tx1"/>
                </a:solidFill>
              </a:rPr>
              <a:t>NCV- normal</a:t>
            </a:r>
            <a:endParaRPr lang="en-GB" sz="1500" dirty="0">
              <a:solidFill>
                <a:schemeClr val="tx1"/>
              </a:solidFill>
            </a:endParaRPr>
          </a:p>
          <a:p>
            <a:pPr marL="285750" indent="-285750">
              <a:buFont typeface="Arial" panose="020B0604020202020204" pitchFamily="34" charset="0"/>
              <a:buChar char="•"/>
            </a:pPr>
            <a:r>
              <a:rPr lang="en-GB" sz="1500" dirty="0" smtClean="0">
                <a:solidFill>
                  <a:schemeClr val="tx1"/>
                </a:solidFill>
              </a:rPr>
              <a:t>No </a:t>
            </a:r>
            <a:r>
              <a:rPr lang="en-GB" sz="1500" dirty="0">
                <a:solidFill>
                  <a:schemeClr val="tx1"/>
                </a:solidFill>
              </a:rPr>
              <a:t>denervation </a:t>
            </a:r>
            <a:r>
              <a:rPr lang="en-GB" sz="1500" dirty="0" smtClean="0">
                <a:solidFill>
                  <a:schemeClr val="tx1"/>
                </a:solidFill>
              </a:rPr>
              <a:t>potentials in EMG</a:t>
            </a:r>
          </a:p>
          <a:p>
            <a:r>
              <a:rPr lang="en-US" sz="1500" dirty="0">
                <a:solidFill>
                  <a:schemeClr val="accent2">
                    <a:lumMod val="75000"/>
                  </a:schemeClr>
                </a:solidFill>
              </a:rPr>
              <a:t>Characteristic of upper motor </a:t>
            </a:r>
            <a:r>
              <a:rPr lang="en-US" sz="1500" dirty="0" err="1">
                <a:solidFill>
                  <a:schemeClr val="accent2">
                    <a:lumMod val="75000"/>
                  </a:schemeClr>
                </a:solidFill>
              </a:rPr>
              <a:t>neurone</a:t>
            </a:r>
            <a:r>
              <a:rPr lang="en-US" sz="1500" dirty="0">
                <a:solidFill>
                  <a:schemeClr val="accent2">
                    <a:lumMod val="75000"/>
                  </a:schemeClr>
                </a:solidFill>
              </a:rPr>
              <a:t> lesions:</a:t>
            </a:r>
          </a:p>
          <a:p>
            <a:pPr marL="285750" indent="-285750">
              <a:buFont typeface="Arial" panose="020B0604020202020204" pitchFamily="34" charset="0"/>
              <a:buChar char="•"/>
            </a:pPr>
            <a:r>
              <a:rPr lang="en-US" sz="1500" dirty="0">
                <a:solidFill>
                  <a:schemeClr val="tx1"/>
                </a:solidFill>
              </a:rPr>
              <a:t>no </a:t>
            </a:r>
            <a:r>
              <a:rPr lang="en-US" sz="1500" dirty="0" smtClean="0">
                <a:solidFill>
                  <a:schemeClr val="tx1"/>
                </a:solidFill>
              </a:rPr>
              <a:t>wasting.</a:t>
            </a:r>
            <a:endParaRPr lang="en-US" sz="1500" dirty="0">
              <a:solidFill>
                <a:schemeClr val="tx1"/>
              </a:solidFill>
            </a:endParaRPr>
          </a:p>
          <a:p>
            <a:pPr marL="285750" indent="-285750">
              <a:buFont typeface="Arial" panose="020B0604020202020204" pitchFamily="34" charset="0"/>
              <a:buChar char="•"/>
            </a:pPr>
            <a:r>
              <a:rPr lang="en-US" sz="1500" dirty="0" smtClean="0">
                <a:solidFill>
                  <a:schemeClr val="tx1"/>
                </a:solidFill>
              </a:rPr>
              <a:t>Loss </a:t>
            </a:r>
            <a:r>
              <a:rPr lang="en-US" sz="1500" dirty="0">
                <a:solidFill>
                  <a:schemeClr val="tx1"/>
                </a:solidFill>
              </a:rPr>
              <a:t>of </a:t>
            </a:r>
            <a:r>
              <a:rPr lang="en-US" sz="1500" dirty="0" smtClean="0">
                <a:solidFill>
                  <a:schemeClr val="tx1"/>
                </a:solidFill>
              </a:rPr>
              <a:t>skilled finger/toe </a:t>
            </a:r>
            <a:r>
              <a:rPr lang="en-US" sz="1500" dirty="0">
                <a:solidFill>
                  <a:schemeClr val="tx1"/>
                </a:solidFill>
              </a:rPr>
              <a:t>movements</a:t>
            </a:r>
          </a:p>
          <a:p>
            <a:pPr marL="285750" indent="-285750">
              <a:buFont typeface="Arial" panose="020B0604020202020204" pitchFamily="34" charset="0"/>
              <a:buChar char="•"/>
            </a:pPr>
            <a:r>
              <a:rPr lang="en-US" sz="1500" dirty="0" smtClean="0">
                <a:solidFill>
                  <a:schemeClr val="tx1"/>
                </a:solidFill>
              </a:rPr>
              <a:t>increased </a:t>
            </a:r>
            <a:r>
              <a:rPr lang="en-US" sz="1500" dirty="0">
                <a:solidFill>
                  <a:schemeClr val="tx1"/>
                </a:solidFill>
              </a:rPr>
              <a:t>tone of </a:t>
            </a:r>
            <a:r>
              <a:rPr lang="en-US" sz="1500" dirty="0" err="1" smtClean="0">
                <a:solidFill>
                  <a:schemeClr val="tx1"/>
                </a:solidFill>
              </a:rPr>
              <a:t>claspknife</a:t>
            </a:r>
            <a:r>
              <a:rPr lang="en-US" sz="1500" dirty="0">
                <a:solidFill>
                  <a:schemeClr val="tx1"/>
                </a:solidFill>
              </a:rPr>
              <a:t> </a:t>
            </a:r>
            <a:r>
              <a:rPr lang="en-US" sz="1500" dirty="0" smtClean="0">
                <a:solidFill>
                  <a:schemeClr val="tx1"/>
                </a:solidFill>
              </a:rPr>
              <a:t>Type.</a:t>
            </a:r>
            <a:endParaRPr lang="en-US" sz="1500" dirty="0">
              <a:solidFill>
                <a:schemeClr val="tx1"/>
              </a:solidFill>
            </a:endParaRPr>
          </a:p>
          <a:p>
            <a:pPr marL="285750" indent="-285750">
              <a:buFont typeface="Arial" panose="020B0604020202020204" pitchFamily="34" charset="0"/>
              <a:buChar char="•"/>
            </a:pPr>
            <a:r>
              <a:rPr lang="en-US" sz="1500" dirty="0" smtClean="0">
                <a:solidFill>
                  <a:schemeClr val="tx1"/>
                </a:solidFill>
              </a:rPr>
              <a:t>weakness </a:t>
            </a:r>
            <a:r>
              <a:rPr lang="en-US" sz="1500" dirty="0">
                <a:solidFill>
                  <a:schemeClr val="tx1"/>
                </a:solidFill>
              </a:rPr>
              <a:t>most evident</a:t>
            </a:r>
          </a:p>
          <a:p>
            <a:pPr marL="285750" indent="-285750">
              <a:buFont typeface="Arial" panose="020B0604020202020204" pitchFamily="34" charset="0"/>
              <a:buChar char="•"/>
            </a:pPr>
            <a:r>
              <a:rPr lang="en-US" sz="1500" dirty="0">
                <a:solidFill>
                  <a:schemeClr val="tx1"/>
                </a:solidFill>
              </a:rPr>
              <a:t>in anti-gravity </a:t>
            </a:r>
            <a:r>
              <a:rPr lang="en-US" sz="1500" dirty="0" smtClean="0">
                <a:solidFill>
                  <a:schemeClr val="tx1"/>
                </a:solidFill>
              </a:rPr>
              <a:t>muscles.</a:t>
            </a:r>
            <a:endParaRPr lang="en-US" sz="1500" dirty="0">
              <a:solidFill>
                <a:schemeClr val="tx1"/>
              </a:solidFill>
            </a:endParaRPr>
          </a:p>
          <a:p>
            <a:pPr marL="285750" indent="-285750">
              <a:buFont typeface="Arial" panose="020B0604020202020204" pitchFamily="34" charset="0"/>
              <a:buChar char="•"/>
            </a:pPr>
            <a:r>
              <a:rPr lang="en-US" sz="1500" dirty="0" smtClean="0">
                <a:solidFill>
                  <a:schemeClr val="tx1"/>
                </a:solidFill>
              </a:rPr>
              <a:t>increased </a:t>
            </a:r>
            <a:r>
              <a:rPr lang="en-US" sz="1500" dirty="0">
                <a:solidFill>
                  <a:schemeClr val="tx1"/>
                </a:solidFill>
              </a:rPr>
              <a:t>reflexes </a:t>
            </a:r>
            <a:r>
              <a:rPr lang="en-US" sz="1500" dirty="0" smtClean="0">
                <a:solidFill>
                  <a:schemeClr val="tx1"/>
                </a:solidFill>
              </a:rPr>
              <a:t>and clonus</a:t>
            </a:r>
            <a:r>
              <a:rPr lang="en-US" sz="1500" dirty="0">
                <a:solidFill>
                  <a:schemeClr val="tx1"/>
                </a:solidFill>
              </a:rPr>
              <a:t>.</a:t>
            </a:r>
          </a:p>
          <a:p>
            <a:pPr marL="285750" indent="-285750">
              <a:buFont typeface="Arial" panose="020B0604020202020204" pitchFamily="34" charset="0"/>
              <a:buChar char="•"/>
            </a:pPr>
            <a:r>
              <a:rPr lang="en-US" sz="1500" dirty="0">
                <a:solidFill>
                  <a:schemeClr val="tx1"/>
                </a:solidFill>
              </a:rPr>
              <a:t>• extensor </a:t>
            </a:r>
            <a:r>
              <a:rPr lang="en-US" sz="1500" dirty="0" smtClean="0">
                <a:solidFill>
                  <a:schemeClr val="tx1"/>
                </a:solidFill>
              </a:rPr>
              <a:t>plantar responses</a:t>
            </a:r>
            <a:r>
              <a:rPr lang="en-US" sz="1500" dirty="0">
                <a:solidFill>
                  <a:schemeClr val="tx1"/>
                </a:solidFill>
              </a:rPr>
              <a:t>.</a:t>
            </a:r>
            <a:endParaRPr lang="en-GB" sz="1500" dirty="0">
              <a:solidFill>
                <a:schemeClr val="tx1"/>
              </a:solidFill>
            </a:endParaRPr>
          </a:p>
        </p:txBody>
      </p:sp>
      <p:sp>
        <p:nvSpPr>
          <p:cNvPr id="15" name="TextBox 14">
            <a:extLst>
              <a:ext uri="{FF2B5EF4-FFF2-40B4-BE49-F238E27FC236}">
                <a16:creationId xmlns:a16="http://schemas.microsoft.com/office/drawing/2014/main" xmlns="" id="{5FFA7189-F410-48E2-8FFF-D89D0F71965C}"/>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18" name="Rectangle 17"/>
          <p:cNvSpPr/>
          <p:nvPr/>
        </p:nvSpPr>
        <p:spPr>
          <a:xfrm>
            <a:off x="6937939" y="2205764"/>
            <a:ext cx="4581800" cy="395953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GB" sz="1500" dirty="0" smtClean="0">
                <a:solidFill>
                  <a:schemeClr val="tx1"/>
                </a:solidFill>
              </a:rPr>
              <a:t>Individual muscle or group of muscles are affected.</a:t>
            </a:r>
          </a:p>
          <a:p>
            <a:pPr marL="285750" indent="-285750">
              <a:buFont typeface="Arial" panose="020B0604020202020204" pitchFamily="34" charset="0"/>
              <a:buChar char="•"/>
            </a:pPr>
            <a:r>
              <a:rPr lang="en-GB" sz="1500" dirty="0" smtClean="0">
                <a:solidFill>
                  <a:schemeClr val="tx1"/>
                </a:solidFill>
              </a:rPr>
              <a:t>Wasting pronounced.</a:t>
            </a:r>
          </a:p>
          <a:p>
            <a:pPr marL="285750" indent="-285750">
              <a:buFont typeface="Arial" panose="020B0604020202020204" pitchFamily="34" charset="0"/>
              <a:buChar char="•"/>
            </a:pPr>
            <a:r>
              <a:rPr lang="en-GB" sz="1500" dirty="0" smtClean="0">
                <a:solidFill>
                  <a:schemeClr val="tx1"/>
                </a:solidFill>
              </a:rPr>
              <a:t>Flaccidity. Muscles hypotonic.</a:t>
            </a:r>
          </a:p>
          <a:p>
            <a:pPr marL="285750" indent="-285750">
              <a:buFont typeface="Arial" panose="020B0604020202020204" pitchFamily="34" charset="0"/>
              <a:buChar char="•"/>
            </a:pPr>
            <a:r>
              <a:rPr lang="en-GB" sz="1500" dirty="0" smtClean="0">
                <a:solidFill>
                  <a:schemeClr val="tx1"/>
                </a:solidFill>
              </a:rPr>
              <a:t>Tendon reflexes diminished or absent.</a:t>
            </a:r>
          </a:p>
          <a:p>
            <a:pPr marL="285750" indent="-285750">
              <a:buFont typeface="Arial" panose="020B0604020202020204" pitchFamily="34" charset="0"/>
              <a:buChar char="•"/>
            </a:pPr>
            <a:r>
              <a:rPr lang="en-GB" sz="1500" dirty="0" err="1" smtClean="0">
                <a:solidFill>
                  <a:schemeClr val="tx1"/>
                </a:solidFill>
              </a:rPr>
              <a:t>Ncv</a:t>
            </a:r>
            <a:r>
              <a:rPr lang="en-GB" sz="1500" dirty="0" smtClean="0">
                <a:solidFill>
                  <a:schemeClr val="tx1"/>
                </a:solidFill>
              </a:rPr>
              <a:t>- abnormal</a:t>
            </a:r>
          </a:p>
          <a:p>
            <a:pPr marL="285750" indent="-285750">
              <a:buFont typeface="Arial" panose="020B0604020202020204" pitchFamily="34" charset="0"/>
              <a:buChar char="•"/>
            </a:pPr>
            <a:r>
              <a:rPr lang="en-GB" sz="1500" dirty="0" smtClean="0">
                <a:solidFill>
                  <a:schemeClr val="tx1"/>
                </a:solidFill>
              </a:rPr>
              <a:t>Denervation potentials in EMG (fibrillations)</a:t>
            </a:r>
          </a:p>
          <a:p>
            <a:pPr marL="285750" indent="-285750">
              <a:buFont typeface="Arial" panose="020B0604020202020204" pitchFamily="34" charset="0"/>
              <a:buChar char="•"/>
            </a:pPr>
            <a:r>
              <a:rPr lang="en-GB" sz="1500" dirty="0" smtClean="0">
                <a:solidFill>
                  <a:schemeClr val="tx1"/>
                </a:solidFill>
              </a:rPr>
              <a:t>Muscle contractures</a:t>
            </a:r>
          </a:p>
          <a:p>
            <a:pPr marL="285750" indent="-285750">
              <a:buFont typeface="Arial" panose="020B0604020202020204" pitchFamily="34" charset="0"/>
              <a:buChar char="•"/>
            </a:pPr>
            <a:r>
              <a:rPr lang="en-GB" sz="1500" dirty="0" smtClean="0">
                <a:solidFill>
                  <a:schemeClr val="tx1"/>
                </a:solidFill>
              </a:rPr>
              <a:t>Trophic changes in skin and nails.</a:t>
            </a:r>
          </a:p>
          <a:p>
            <a:r>
              <a:rPr lang="en-US" sz="1500" dirty="0" smtClean="0">
                <a:solidFill>
                  <a:schemeClr val="accent2">
                    <a:lumMod val="75000"/>
                  </a:schemeClr>
                </a:solidFill>
              </a:rPr>
              <a:t>Characteristic of upper motor </a:t>
            </a:r>
            <a:r>
              <a:rPr lang="en-US" sz="1500" dirty="0" err="1" smtClean="0">
                <a:solidFill>
                  <a:schemeClr val="accent2">
                    <a:lumMod val="75000"/>
                  </a:schemeClr>
                </a:solidFill>
              </a:rPr>
              <a:t>neurone</a:t>
            </a:r>
            <a:r>
              <a:rPr lang="en-US" sz="1500" dirty="0" smtClean="0">
                <a:solidFill>
                  <a:schemeClr val="accent2">
                    <a:lumMod val="75000"/>
                  </a:schemeClr>
                </a:solidFill>
              </a:rPr>
              <a:t> lesions:</a:t>
            </a:r>
          </a:p>
          <a:p>
            <a:pPr marL="285750" indent="-285750">
              <a:buFont typeface="Arial" panose="020B0604020202020204" pitchFamily="34" charset="0"/>
              <a:buChar char="•"/>
            </a:pPr>
            <a:r>
              <a:rPr lang="en-US" sz="1500" dirty="0" smtClean="0">
                <a:solidFill>
                  <a:schemeClr val="tx1"/>
                </a:solidFill>
              </a:rPr>
              <a:t>Wasting.</a:t>
            </a:r>
          </a:p>
          <a:p>
            <a:pPr marL="285750" indent="-285750">
              <a:buFont typeface="Arial" panose="020B0604020202020204" pitchFamily="34" charset="0"/>
              <a:buChar char="•"/>
            </a:pPr>
            <a:r>
              <a:rPr lang="en-US" sz="1500" dirty="0" smtClean="0">
                <a:solidFill>
                  <a:schemeClr val="tx1"/>
                </a:solidFill>
              </a:rPr>
              <a:t>Fasciculation (tapping produce it)</a:t>
            </a:r>
          </a:p>
          <a:p>
            <a:pPr marL="285750" indent="-285750">
              <a:buFont typeface="Arial" panose="020B0604020202020204" pitchFamily="34" charset="0"/>
              <a:buChar char="•"/>
            </a:pPr>
            <a:r>
              <a:rPr lang="en-US" sz="1500" dirty="0" smtClean="0">
                <a:solidFill>
                  <a:schemeClr val="tx1"/>
                </a:solidFill>
              </a:rPr>
              <a:t>Decreased tone (</a:t>
            </a:r>
            <a:r>
              <a:rPr lang="en-US" sz="1500" dirty="0" err="1" smtClean="0">
                <a:solidFill>
                  <a:schemeClr val="tx1"/>
                </a:solidFill>
              </a:rPr>
              <a:t>i.E.</a:t>
            </a:r>
            <a:r>
              <a:rPr lang="en-US" sz="1500" dirty="0" smtClean="0">
                <a:solidFill>
                  <a:schemeClr val="tx1"/>
                </a:solidFill>
              </a:rPr>
              <a:t> Flaccidity)</a:t>
            </a:r>
          </a:p>
          <a:p>
            <a:pPr marL="285750" indent="-285750">
              <a:buFont typeface="Arial" panose="020B0604020202020204" pitchFamily="34" charset="0"/>
              <a:buChar char="•"/>
            </a:pPr>
            <a:r>
              <a:rPr lang="en-US" sz="1500" dirty="0" smtClean="0">
                <a:solidFill>
                  <a:schemeClr val="tx1"/>
                </a:solidFill>
              </a:rPr>
              <a:t>Weakness.</a:t>
            </a:r>
          </a:p>
          <a:p>
            <a:pPr marL="285750" indent="-285750">
              <a:buFont typeface="Arial" panose="020B0604020202020204" pitchFamily="34" charset="0"/>
              <a:buChar char="•"/>
            </a:pPr>
            <a:r>
              <a:rPr lang="en-US" sz="1500" dirty="0" smtClean="0">
                <a:solidFill>
                  <a:schemeClr val="tx1"/>
                </a:solidFill>
              </a:rPr>
              <a:t>Decreased or absent reflexes.</a:t>
            </a:r>
          </a:p>
          <a:p>
            <a:pPr marL="285750" indent="-285750">
              <a:buFont typeface="Arial" panose="020B0604020202020204" pitchFamily="34" charset="0"/>
              <a:buChar char="•"/>
            </a:pPr>
            <a:r>
              <a:rPr lang="en-US" sz="1500" dirty="0" smtClean="0">
                <a:solidFill>
                  <a:schemeClr val="tx1"/>
                </a:solidFill>
              </a:rPr>
              <a:t>Flexor or absent plantar responses.</a:t>
            </a:r>
            <a:endParaRPr lang="en-GB" sz="1500" dirty="0">
              <a:solidFill>
                <a:schemeClr val="tx1"/>
              </a:solidFill>
            </a:endParaRPr>
          </a:p>
        </p:txBody>
      </p:sp>
    </p:spTree>
    <p:extLst>
      <p:ext uri="{BB962C8B-B14F-4D97-AF65-F5344CB8AC3E}">
        <p14:creationId xmlns:p14="http://schemas.microsoft.com/office/powerpoint/2010/main" val="3041426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4154" y="79875"/>
            <a:ext cx="4160515" cy="990600"/>
          </a:xfrm>
        </p:spPr>
        <p:txBody>
          <a:bodyPr>
            <a:normAutofit/>
          </a:bodyPr>
          <a:lstStyle/>
          <a:p>
            <a:pPr algn="ctr"/>
            <a:r>
              <a:rPr lang="en-US" sz="4000" b="1" dirty="0">
                <a:solidFill>
                  <a:schemeClr val="bg2">
                    <a:lumMod val="50000"/>
                  </a:schemeClr>
                </a:solidFill>
              </a:rPr>
              <a:t>Thank you! </a:t>
            </a:r>
          </a:p>
        </p:txBody>
      </p:sp>
      <p:sp>
        <p:nvSpPr>
          <p:cNvPr id="6" name="Rectangle 5"/>
          <p:cNvSpPr/>
          <p:nvPr/>
        </p:nvSpPr>
        <p:spPr>
          <a:xfrm>
            <a:off x="822160" y="2451761"/>
            <a:ext cx="4423006" cy="461665"/>
          </a:xfrm>
          <a:prstGeom prst="rect">
            <a:avLst/>
          </a:prstGeom>
        </p:spPr>
        <p:txBody>
          <a:bodyPr wrap="none">
            <a:spAutoFit/>
          </a:bodyPr>
          <a:lstStyle/>
          <a:p>
            <a:pPr defTabSz="914400">
              <a:spcBef>
                <a:spcPct val="20000"/>
              </a:spcBef>
            </a:pPr>
            <a:r>
              <a:rPr lang="en-US" sz="2400" b="1" dirty="0">
                <a:solidFill>
                  <a:schemeClr val="accent1">
                    <a:lumMod val="75000"/>
                  </a:schemeClr>
                </a:solidFill>
                <a:latin typeface="+mj-lt"/>
                <a:ea typeface="+mj-ea"/>
                <a:cs typeface="+mj-cs"/>
              </a:rPr>
              <a:t>The Physiology 436 Team:</a:t>
            </a:r>
          </a:p>
        </p:txBody>
      </p:sp>
      <p:sp>
        <p:nvSpPr>
          <p:cNvPr id="8" name="Content Placeholder 2"/>
          <p:cNvSpPr txBox="1">
            <a:spLocks/>
          </p:cNvSpPr>
          <p:nvPr/>
        </p:nvSpPr>
        <p:spPr>
          <a:xfrm>
            <a:off x="8146058" y="2480726"/>
            <a:ext cx="2916905" cy="15544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1">
                    <a:lumMod val="75000"/>
                  </a:schemeClr>
                </a:solidFill>
                <a:latin typeface="+mj-lt"/>
                <a:ea typeface="+mj-ea"/>
                <a:cs typeface="+mj-cs"/>
              </a:rPr>
              <a:t>Team Leaders: </a:t>
            </a:r>
          </a:p>
          <a:p>
            <a:pPr marL="0" indent="0">
              <a:buFont typeface="Arial" panose="020B0604020202020204" pitchFamily="34" charset="0"/>
              <a:buNone/>
            </a:pPr>
            <a:r>
              <a:rPr lang="en-US" sz="1800" dirty="0" smtClean="0">
                <a:solidFill>
                  <a:srgbClr val="DDE9EC">
                    <a:lumMod val="75000"/>
                  </a:srgbClr>
                </a:solidFill>
              </a:rPr>
              <a:t> </a:t>
            </a:r>
            <a:r>
              <a:rPr lang="en-US" sz="1800" dirty="0" err="1" smtClean="0">
                <a:solidFill>
                  <a:srgbClr val="DDE9EC">
                    <a:lumMod val="75000"/>
                  </a:srgbClr>
                </a:solidFill>
              </a:rPr>
              <a:t>Lulwah</a:t>
            </a:r>
            <a:r>
              <a:rPr lang="en-US" sz="1800" dirty="0" smtClean="0">
                <a:solidFill>
                  <a:srgbClr val="DDE9EC">
                    <a:lumMod val="75000"/>
                  </a:srgbClr>
                </a:solidFill>
              </a:rPr>
              <a:t> </a:t>
            </a:r>
            <a:r>
              <a:rPr lang="en-US" sz="1800" dirty="0" err="1">
                <a:solidFill>
                  <a:srgbClr val="DDE9EC">
                    <a:lumMod val="75000"/>
                  </a:srgbClr>
                </a:solidFill>
              </a:rPr>
              <a:t>Alshiha</a:t>
            </a:r>
            <a:endParaRPr lang="en-US" sz="1800" dirty="0">
              <a:solidFill>
                <a:srgbClr val="DDE9EC">
                  <a:lumMod val="75000"/>
                </a:srgbClr>
              </a:solidFill>
            </a:endParaRPr>
          </a:p>
          <a:p>
            <a:pPr marL="0" indent="0">
              <a:buFont typeface="Arial" panose="020B0604020202020204" pitchFamily="34" charset="0"/>
              <a:buNone/>
            </a:pPr>
            <a:r>
              <a:rPr lang="en-US" sz="1800" dirty="0" smtClean="0">
                <a:solidFill>
                  <a:srgbClr val="DDE9EC">
                    <a:lumMod val="75000"/>
                  </a:srgbClr>
                </a:solidFill>
              </a:rPr>
              <a:t> Laila </a:t>
            </a:r>
            <a:r>
              <a:rPr lang="en-US" sz="1800" dirty="0">
                <a:solidFill>
                  <a:srgbClr val="DDE9EC">
                    <a:lumMod val="75000"/>
                  </a:srgbClr>
                </a:solidFill>
              </a:rPr>
              <a:t>Mathkour</a:t>
            </a:r>
          </a:p>
          <a:p>
            <a:pPr marL="0" indent="0">
              <a:buFont typeface="Arial" panose="020B0604020202020204" pitchFamily="34" charset="0"/>
              <a:buNone/>
            </a:pPr>
            <a:r>
              <a:rPr lang="en-US" sz="1800" dirty="0" smtClean="0">
                <a:solidFill>
                  <a:srgbClr val="DDE9EC">
                    <a:lumMod val="75000"/>
                  </a:srgbClr>
                </a:solidFill>
              </a:rPr>
              <a:t> Mohammad </a:t>
            </a:r>
            <a:r>
              <a:rPr lang="en-US" sz="1800" dirty="0" err="1">
                <a:solidFill>
                  <a:srgbClr val="DDE9EC">
                    <a:lumMod val="75000"/>
                  </a:srgbClr>
                </a:solidFill>
              </a:rPr>
              <a:t>Alayed</a:t>
            </a:r>
            <a:r>
              <a:rPr lang="en-US" sz="1800" dirty="0">
                <a:solidFill>
                  <a:srgbClr val="DDE9EC">
                    <a:lumMod val="75000"/>
                  </a:srgbClr>
                </a:solidFill>
              </a:rPr>
              <a:t>  </a:t>
            </a:r>
          </a:p>
          <a:p>
            <a:pPr marL="0" indent="0">
              <a:buFont typeface="Arial" panose="020B0604020202020204" pitchFamily="34" charset="0"/>
              <a:buNone/>
            </a:pPr>
            <a:endParaRPr lang="en-US" sz="2000" dirty="0">
              <a:solidFill>
                <a:srgbClr val="DDE9EC">
                  <a:lumMod val="75000"/>
                </a:srgbClr>
              </a:solidFill>
            </a:endParaRPr>
          </a:p>
          <a:p>
            <a:pPr marL="0" indent="0">
              <a:buFont typeface="Arial" panose="020B0604020202020204" pitchFamily="34" charset="0"/>
              <a:buNone/>
            </a:pPr>
            <a:endParaRPr lang="en-US" sz="3600" dirty="0">
              <a:solidFill>
                <a:srgbClr val="DDE9EC">
                  <a:lumMod val="75000"/>
                </a:srgbClr>
              </a:solidFill>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40</a:t>
            </a:fld>
            <a:endParaRPr lang="en-US" dirty="0">
              <a:solidFill>
                <a:srgbClr val="464653"/>
              </a:solidFill>
            </a:endParaRPr>
          </a:p>
        </p:txBody>
      </p:sp>
      <p:sp>
        <p:nvSpPr>
          <p:cNvPr id="12" name="Rectangle 11"/>
          <p:cNvSpPr/>
          <p:nvPr/>
        </p:nvSpPr>
        <p:spPr>
          <a:xfrm>
            <a:off x="945839" y="1649828"/>
            <a:ext cx="10297144"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816669" y="2747395"/>
            <a:ext cx="1965375" cy="5168584"/>
          </a:xfrm>
          <a:prstGeom prst="rect">
            <a:avLst/>
          </a:prstGeom>
        </p:spPr>
        <p:txBody>
          <a:bodyPr wrap="square" lIns="101590" tIns="50795" rIns="101590" bIns="50795">
            <a:spAutoFit/>
          </a:bodyPr>
          <a:lstStyle/>
          <a:p>
            <a:pPr fontAlgn="t">
              <a:lnSpc>
                <a:spcPct val="150000"/>
              </a:lnSpc>
              <a:spcBef>
                <a:spcPct val="20000"/>
              </a:spcBef>
            </a:pPr>
            <a:r>
              <a:rPr lang="en-US" sz="1800" dirty="0">
                <a:solidFill>
                  <a:srgbClr val="DDE9EC">
                    <a:lumMod val="75000"/>
                  </a:srgbClr>
                </a:solidFill>
              </a:rPr>
              <a:t>Females Members:</a:t>
            </a:r>
          </a:p>
          <a:p>
            <a:pPr fontAlgn="t">
              <a:lnSpc>
                <a:spcPct val="150000"/>
              </a:lnSpc>
              <a:spcBef>
                <a:spcPct val="20000"/>
              </a:spcBef>
            </a:pPr>
            <a:r>
              <a:rPr lang="en-US" sz="1800" dirty="0">
                <a:solidFill>
                  <a:srgbClr val="DDE9EC">
                    <a:lumMod val="75000"/>
                  </a:srgbClr>
                </a:solidFill>
              </a:rPr>
              <a:t>Amira </a:t>
            </a:r>
            <a:r>
              <a:rPr lang="en-US" sz="1800" dirty="0" err="1">
                <a:solidFill>
                  <a:srgbClr val="DDE9EC">
                    <a:lumMod val="75000"/>
                  </a:srgbClr>
                </a:solidFill>
              </a:rPr>
              <a:t>Niazy</a:t>
            </a:r>
            <a:r>
              <a:rPr lang="en-US" sz="1800" dirty="0">
                <a:solidFill>
                  <a:srgbClr val="DDE9EC">
                    <a:lumMod val="75000"/>
                  </a:srgbClr>
                </a:solidFill>
              </a:rPr>
              <a:t> </a:t>
            </a:r>
            <a:br>
              <a:rPr lang="en-US" sz="1800" dirty="0">
                <a:solidFill>
                  <a:srgbClr val="DDE9EC">
                    <a:lumMod val="75000"/>
                  </a:srgbClr>
                </a:solidFill>
              </a:rPr>
            </a:br>
            <a:r>
              <a:rPr lang="en-US" sz="1800" dirty="0">
                <a:solidFill>
                  <a:srgbClr val="DDE9EC">
                    <a:lumMod val="75000"/>
                  </a:srgbClr>
                </a:solidFill>
              </a:rPr>
              <a:t>Rana </a:t>
            </a:r>
            <a:r>
              <a:rPr lang="en-US" sz="1800" dirty="0" err="1">
                <a:solidFill>
                  <a:srgbClr val="DDE9EC">
                    <a:lumMod val="75000"/>
                  </a:srgbClr>
                </a:solidFill>
              </a:rPr>
              <a:t>Barasain</a:t>
            </a:r>
            <a:r>
              <a:rPr lang="en-US" sz="1800" dirty="0">
                <a:solidFill>
                  <a:srgbClr val="DDE9EC">
                    <a:lumMod val="75000"/>
                  </a:srgbClr>
                </a:solidFill>
              </a:rPr>
              <a:t> </a:t>
            </a:r>
          </a:p>
          <a:p>
            <a:pPr fontAlgn="t">
              <a:lnSpc>
                <a:spcPct val="150000"/>
              </a:lnSpc>
              <a:spcBef>
                <a:spcPct val="20000"/>
              </a:spcBef>
            </a:pPr>
            <a:r>
              <a:rPr lang="en-US" sz="1800" dirty="0">
                <a:solidFill>
                  <a:srgbClr val="DDE9EC">
                    <a:lumMod val="75000"/>
                  </a:srgbClr>
                </a:solidFill>
              </a:rPr>
              <a:t>Dania </a:t>
            </a:r>
            <a:r>
              <a:rPr lang="en-US" sz="1800" dirty="0" err="1">
                <a:solidFill>
                  <a:srgbClr val="DDE9EC">
                    <a:lumMod val="75000"/>
                  </a:srgbClr>
                </a:solidFill>
              </a:rPr>
              <a:t>Alkelabi</a:t>
            </a:r>
            <a:r>
              <a:rPr lang="en-US" sz="1800" dirty="0">
                <a:solidFill>
                  <a:srgbClr val="DDE9EC">
                    <a:lumMod val="75000"/>
                  </a:srgbClr>
                </a:solidFill>
              </a:rPr>
              <a:t> </a:t>
            </a:r>
          </a:p>
          <a:p>
            <a:pPr fontAlgn="t">
              <a:lnSpc>
                <a:spcPct val="150000"/>
              </a:lnSpc>
              <a:spcBef>
                <a:spcPct val="20000"/>
              </a:spcBef>
            </a:pPr>
            <a:r>
              <a:rPr lang="en-US" sz="1800" dirty="0" err="1">
                <a:solidFill>
                  <a:srgbClr val="DDE9EC">
                    <a:lumMod val="75000"/>
                  </a:srgbClr>
                </a:solidFill>
              </a:rPr>
              <a:t>Heba</a:t>
            </a:r>
            <a:r>
              <a:rPr lang="en-US" sz="1800" dirty="0">
                <a:solidFill>
                  <a:srgbClr val="DDE9EC">
                    <a:lumMod val="75000"/>
                  </a:srgbClr>
                </a:solidFill>
              </a:rPr>
              <a:t> </a:t>
            </a:r>
            <a:r>
              <a:rPr lang="en-US" sz="1800" dirty="0" err="1">
                <a:solidFill>
                  <a:srgbClr val="DDE9EC">
                    <a:lumMod val="75000"/>
                  </a:srgbClr>
                </a:solidFill>
              </a:rPr>
              <a:t>Alnasser</a:t>
            </a:r>
            <a:endParaRPr lang="en-US" sz="1800" dirty="0">
              <a:solidFill>
                <a:srgbClr val="DDE9EC">
                  <a:lumMod val="75000"/>
                </a:srgbClr>
              </a:solidFill>
            </a:endParaRPr>
          </a:p>
          <a:p>
            <a:pPr fontAlgn="t">
              <a:lnSpc>
                <a:spcPct val="150000"/>
              </a:lnSpc>
              <a:spcBef>
                <a:spcPct val="20000"/>
              </a:spcBef>
            </a:pPr>
            <a:r>
              <a:rPr lang="en-US" sz="1800" dirty="0" err="1">
                <a:solidFill>
                  <a:srgbClr val="DDE9EC">
                    <a:lumMod val="75000"/>
                  </a:srgbClr>
                </a:solidFill>
              </a:rPr>
              <a:t>Amal</a:t>
            </a:r>
            <a:r>
              <a:rPr lang="en-US" sz="1800" dirty="0">
                <a:solidFill>
                  <a:srgbClr val="DDE9EC">
                    <a:lumMod val="75000"/>
                  </a:srgbClr>
                </a:solidFill>
              </a:rPr>
              <a:t> </a:t>
            </a:r>
            <a:r>
              <a:rPr lang="en-US" sz="1800" dirty="0" err="1">
                <a:solidFill>
                  <a:srgbClr val="DDE9EC">
                    <a:lumMod val="75000"/>
                  </a:srgbClr>
                </a:solidFill>
              </a:rPr>
              <a:t>Alshaibi</a:t>
            </a:r>
            <a:r>
              <a:rPr lang="en-US" sz="1800" dirty="0">
                <a:solidFill>
                  <a:srgbClr val="DDE9EC">
                    <a:lumMod val="75000"/>
                  </a:srgbClr>
                </a:solidFill>
              </a:rPr>
              <a:t> 	</a:t>
            </a:r>
          </a:p>
          <a:p>
            <a:pPr fontAlgn="t">
              <a:lnSpc>
                <a:spcPct val="150000"/>
              </a:lnSpc>
              <a:spcBef>
                <a:spcPct val="20000"/>
              </a:spcBef>
            </a:pPr>
            <a:r>
              <a:rPr lang="en-US" dirty="0"/>
              <a:t>	</a:t>
            </a:r>
          </a:p>
          <a:p>
            <a:pPr fontAlgn="t">
              <a:lnSpc>
                <a:spcPct val="150000"/>
              </a:lnSpc>
              <a:spcBef>
                <a:spcPct val="20000"/>
              </a:spcBef>
            </a:pPr>
            <a:endParaRPr lang="en-US" sz="1800" dirty="0">
              <a:solidFill>
                <a:srgbClr val="DDE9EC">
                  <a:lumMod val="75000"/>
                </a:srgbClr>
              </a:solidFill>
            </a:endParaRPr>
          </a:p>
          <a:p>
            <a:pPr fontAlgn="t">
              <a:lnSpc>
                <a:spcPct val="150000"/>
              </a:lnSpc>
              <a:spcBef>
                <a:spcPct val="20000"/>
              </a:spcBef>
            </a:pPr>
            <a:endParaRPr lang="en-US" sz="1800" dirty="0">
              <a:solidFill>
                <a:srgbClr val="DDE9EC">
                  <a:lumMod val="75000"/>
                </a:srgbClr>
              </a:solidFill>
            </a:endParaRPr>
          </a:p>
          <a:p>
            <a:pPr fontAlgn="t">
              <a:lnSpc>
                <a:spcPct val="150000"/>
              </a:lnSpc>
              <a:spcBef>
                <a:spcPct val="20000"/>
              </a:spcBef>
            </a:pPr>
            <a:r>
              <a:rPr lang="en-US" sz="1800" dirty="0">
                <a:solidFill>
                  <a:srgbClr val="DDE9EC">
                    <a:lumMod val="75000"/>
                  </a:srgbClr>
                </a:solidFill>
              </a:rPr>
              <a:t> </a:t>
            </a:r>
          </a:p>
        </p:txBody>
      </p:sp>
      <p:sp>
        <p:nvSpPr>
          <p:cNvPr id="3" name="Rectangle 2"/>
          <p:cNvSpPr/>
          <p:nvPr/>
        </p:nvSpPr>
        <p:spPr>
          <a:xfrm>
            <a:off x="8146058" y="4276772"/>
            <a:ext cx="1944797" cy="400110"/>
          </a:xfrm>
          <a:prstGeom prst="rect">
            <a:avLst/>
          </a:prstGeom>
        </p:spPr>
        <p:txBody>
          <a:bodyPr wrap="square">
            <a:spAutoFit/>
          </a:bodyPr>
          <a:lstStyle/>
          <a:p>
            <a:pPr defTabSz="914400"/>
            <a:r>
              <a:rPr lang="en-US" b="1" dirty="0">
                <a:solidFill>
                  <a:schemeClr val="accent1">
                    <a:lumMod val="75000"/>
                  </a:schemeClr>
                </a:solidFill>
                <a:latin typeface="+mj-lt"/>
                <a:ea typeface="+mj-ea"/>
                <a:cs typeface="+mj-cs"/>
              </a:rPr>
              <a:t>Contact us:</a:t>
            </a:r>
          </a:p>
        </p:txBody>
      </p:sp>
      <p:pic>
        <p:nvPicPr>
          <p:cNvPr id="4" name="Picture 3">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25985" t="21850" r="25930" b="22937"/>
          <a:stretch/>
        </p:blipFill>
        <p:spPr>
          <a:xfrm>
            <a:off x="8254652" y="5409259"/>
            <a:ext cx="490813" cy="354476"/>
          </a:xfrm>
          <a:prstGeom prst="rect">
            <a:avLst/>
          </a:prstGeom>
        </p:spPr>
      </p:pic>
      <p:pic>
        <p:nvPicPr>
          <p:cNvPr id="7" name="Picture 6">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l="26649" t="22721" r="26650" b="22723"/>
          <a:stretch/>
        </p:blipFill>
        <p:spPr>
          <a:xfrm>
            <a:off x="8254652" y="4735673"/>
            <a:ext cx="512901" cy="431941"/>
          </a:xfrm>
          <a:prstGeom prst="rect">
            <a:avLst/>
          </a:prstGeom>
        </p:spPr>
      </p:pic>
      <p:pic>
        <p:nvPicPr>
          <p:cNvPr id="5" name="Picture 4">
            <a:hlinkClick r:id="rId7"/>
          </p:cNvPr>
          <p:cNvPicPr>
            <a:picLocks noChangeAspect="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18500" t="9051" r="18500" b="9051"/>
          <a:stretch/>
        </p:blipFill>
        <p:spPr>
          <a:xfrm>
            <a:off x="9356906" y="4660517"/>
            <a:ext cx="360040" cy="507097"/>
          </a:xfrm>
          <a:prstGeom prst="rect">
            <a:avLst/>
          </a:prstGeom>
        </p:spPr>
      </p:pic>
      <p:pic>
        <p:nvPicPr>
          <p:cNvPr id="9" name="Picture 8">
            <a:hlinkClick r:id="rId9"/>
          </p:cNvPr>
          <p:cNvPicPr>
            <a:picLocks noChangeAspect="1"/>
          </p:cNvPicPr>
          <p:nvPr/>
        </p:nvPicPr>
        <p:blipFill rotWithShape="1">
          <a:blip r:embed="rId10" cstate="print">
            <a:extLst>
              <a:ext uri="{28A0092B-C50C-407E-A947-70E740481C1C}">
                <a14:useLocalDpi xmlns:a14="http://schemas.microsoft.com/office/drawing/2010/main" val="0"/>
              </a:ext>
            </a:extLst>
          </a:blip>
          <a:srcRect l="23540" t="19760" r="23540" b="19761"/>
          <a:stretch/>
        </p:blipFill>
        <p:spPr>
          <a:xfrm>
            <a:off x="9284898" y="5331687"/>
            <a:ext cx="504056" cy="432048"/>
          </a:xfrm>
          <a:prstGeom prst="rect">
            <a:avLst/>
          </a:prstGeom>
        </p:spPr>
      </p:pic>
      <p:sp>
        <p:nvSpPr>
          <p:cNvPr id="15" name="Rectangle 14"/>
          <p:cNvSpPr/>
          <p:nvPr/>
        </p:nvSpPr>
        <p:spPr>
          <a:xfrm>
            <a:off x="3340030" y="2745511"/>
            <a:ext cx="2022533" cy="1875375"/>
          </a:xfrm>
          <a:prstGeom prst="rect">
            <a:avLst/>
          </a:prstGeom>
        </p:spPr>
        <p:txBody>
          <a:bodyPr wrap="square" lIns="101590" tIns="50795" rIns="101590" bIns="50795">
            <a:spAutoFit/>
          </a:bodyPr>
          <a:lstStyle/>
          <a:p>
            <a:pPr fontAlgn="t">
              <a:lnSpc>
                <a:spcPct val="150000"/>
              </a:lnSpc>
              <a:spcBef>
                <a:spcPct val="20000"/>
              </a:spcBef>
            </a:pPr>
            <a:r>
              <a:rPr lang="en-US" sz="1800" dirty="0">
                <a:solidFill>
                  <a:srgbClr val="DDE9EC">
                    <a:lumMod val="75000"/>
                  </a:srgbClr>
                </a:solidFill>
              </a:rPr>
              <a:t>Males Members: </a:t>
            </a:r>
          </a:p>
          <a:p>
            <a:pPr fontAlgn="t">
              <a:lnSpc>
                <a:spcPct val="150000"/>
              </a:lnSpc>
              <a:spcBef>
                <a:spcPct val="20000"/>
              </a:spcBef>
            </a:pPr>
            <a:r>
              <a:rPr lang="en-US" sz="1800" dirty="0">
                <a:solidFill>
                  <a:srgbClr val="DDE9EC">
                    <a:lumMod val="75000"/>
                  </a:srgbClr>
                </a:solidFill>
              </a:rPr>
              <a:t>Basel </a:t>
            </a:r>
            <a:r>
              <a:rPr lang="en-US" sz="1800" dirty="0" err="1">
                <a:solidFill>
                  <a:srgbClr val="DDE9EC">
                    <a:lumMod val="75000"/>
                  </a:srgbClr>
                </a:solidFill>
              </a:rPr>
              <a:t>A</a:t>
            </a:r>
            <a:r>
              <a:rPr lang="en-US" sz="1800" dirty="0" err="1" smtClean="0">
                <a:solidFill>
                  <a:srgbClr val="DDE9EC">
                    <a:lumMod val="75000"/>
                  </a:srgbClr>
                </a:solidFill>
              </a:rPr>
              <a:t>lmeflh</a:t>
            </a:r>
            <a:r>
              <a:rPr lang="en-US" sz="1800" dirty="0" smtClean="0">
                <a:solidFill>
                  <a:srgbClr val="DDE9EC">
                    <a:lumMod val="75000"/>
                  </a:srgbClr>
                </a:solidFill>
              </a:rPr>
              <a:t> </a:t>
            </a:r>
            <a:r>
              <a:rPr lang="en-US" sz="1800" dirty="0">
                <a:solidFill>
                  <a:srgbClr val="DDE9EC">
                    <a:lumMod val="75000"/>
                  </a:srgbClr>
                </a:solidFill>
              </a:rPr>
              <a:t>	</a:t>
            </a:r>
          </a:p>
          <a:p>
            <a:pPr fontAlgn="t">
              <a:lnSpc>
                <a:spcPct val="150000"/>
              </a:lnSpc>
              <a:spcBef>
                <a:spcPct val="20000"/>
              </a:spcBef>
            </a:pPr>
            <a:endParaRPr lang="en-US" sz="1800" dirty="0">
              <a:solidFill>
                <a:srgbClr val="DDE9EC">
                  <a:lumMod val="75000"/>
                </a:srgbClr>
              </a:solidFill>
            </a:endParaRPr>
          </a:p>
        </p:txBody>
      </p:sp>
      <p:sp>
        <p:nvSpPr>
          <p:cNvPr id="16" name="مربع نص 1"/>
          <p:cNvSpPr txBox="1"/>
          <p:nvPr/>
        </p:nvSpPr>
        <p:spPr>
          <a:xfrm>
            <a:off x="616849" y="5549960"/>
            <a:ext cx="5490774" cy="707886"/>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defTabSz="914400"/>
            <a:r>
              <a:rPr lang="en-US" sz="1600" b="1" dirty="0">
                <a:solidFill>
                  <a:schemeClr val="accent1">
                    <a:lumMod val="75000"/>
                  </a:schemeClr>
                </a:solidFill>
                <a:latin typeface="+mj-lt"/>
                <a:ea typeface="+mj-ea"/>
                <a:cs typeface="+mj-cs"/>
              </a:rPr>
              <a:t>References: </a:t>
            </a:r>
          </a:p>
          <a:p>
            <a:pPr marL="285750" indent="-285750" defTabSz="914400">
              <a:buFont typeface="Arial" panose="020B0604020202020204" pitchFamily="34" charset="0"/>
              <a:buChar char="•"/>
            </a:pPr>
            <a:r>
              <a:rPr lang="en-US" sz="1200" dirty="0">
                <a:solidFill>
                  <a:srgbClr val="464653"/>
                </a:solidFill>
              </a:rPr>
              <a:t>Females’ and Males’ slides.</a:t>
            </a:r>
          </a:p>
          <a:p>
            <a:pPr marL="285750" indent="-285750" defTabSz="914400">
              <a:buFont typeface="Arial" panose="020B0604020202020204" pitchFamily="34" charset="0"/>
              <a:buChar char="•"/>
            </a:pPr>
            <a:r>
              <a:rPr lang="en-US" sz="1200" dirty="0">
                <a:solidFill>
                  <a:srgbClr val="464653"/>
                </a:solidFill>
              </a:rPr>
              <a:t>Guyton and Hall Textbook of Medical Physiology (Thirteenth Edition.)</a:t>
            </a:r>
          </a:p>
        </p:txBody>
      </p:sp>
      <p:pic>
        <p:nvPicPr>
          <p:cNvPr id="11" name="Picture 10">
            <a:hlinkClick r:id="rId11"/>
          </p:cNvPr>
          <p:cNvPicPr>
            <a:picLocks noChangeAspect="1"/>
          </p:cNvPicPr>
          <p:nvPr/>
        </p:nvPicPr>
        <p:blipFill>
          <a:blip r:embed="rId12"/>
          <a:stretch>
            <a:fillRect/>
          </a:stretch>
        </p:blipFill>
        <p:spPr>
          <a:xfrm>
            <a:off x="8436012" y="5763735"/>
            <a:ext cx="1158340" cy="646232"/>
          </a:xfrm>
          <a:prstGeom prst="rect">
            <a:avLst/>
          </a:prstGeom>
        </p:spPr>
      </p:pic>
      <p:pic>
        <p:nvPicPr>
          <p:cNvPr id="17" name="Picture 16">
            <a:hlinkClick r:id="rId13"/>
          </p:cNvPr>
          <p:cNvPicPr>
            <a:picLocks noChangeAspect="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400191" y="5473472"/>
            <a:ext cx="992439" cy="815775"/>
          </a:xfrm>
          <a:prstGeom prst="rect">
            <a:avLst/>
          </a:prstGeom>
        </p:spPr>
      </p:pic>
    </p:spTree>
    <p:extLst>
      <p:ext uri="{BB962C8B-B14F-4D97-AF65-F5344CB8AC3E}">
        <p14:creationId xmlns:p14="http://schemas.microsoft.com/office/powerpoint/2010/main" val="3584714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49796" y="0"/>
            <a:ext cx="10969943" cy="1101820"/>
          </a:xfrm>
        </p:spPr>
        <p:txBody>
          <a:bodyPr>
            <a:noAutofit/>
          </a:bodyPr>
          <a:lstStyle/>
          <a:p>
            <a:r>
              <a:rPr lang="en-US" sz="3200" dirty="0" smtClean="0"/>
              <a:t>Cont.</a:t>
            </a:r>
            <a:endParaRPr lang="ar-SA" sz="3200" dirty="0"/>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sp>
        <p:nvSpPr>
          <p:cNvPr id="15" name="TextBox 14">
            <a:extLst>
              <a:ext uri="{FF2B5EF4-FFF2-40B4-BE49-F238E27FC236}">
                <a16:creationId xmlns:a16="http://schemas.microsoft.com/office/drawing/2014/main" xmlns="" id="{5FFA7189-F410-48E2-8FFF-D89D0F71965C}"/>
              </a:ext>
            </a:extLst>
          </p:cNvPr>
          <p:cNvSpPr txBox="1"/>
          <p:nvPr/>
        </p:nvSpPr>
        <p:spPr>
          <a:xfrm>
            <a:off x="9596537"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pic>
        <p:nvPicPr>
          <p:cNvPr id="6" name="Picture 5"/>
          <p:cNvPicPr>
            <a:picLocks noChangeAspect="1"/>
          </p:cNvPicPr>
          <p:nvPr/>
        </p:nvPicPr>
        <p:blipFill>
          <a:blip r:embed="rId2"/>
          <a:stretch>
            <a:fillRect/>
          </a:stretch>
        </p:blipFill>
        <p:spPr>
          <a:xfrm>
            <a:off x="2205980" y="1268760"/>
            <a:ext cx="7776864" cy="4968552"/>
          </a:xfrm>
          <a:prstGeom prst="rect">
            <a:avLst/>
          </a:prstGeom>
        </p:spPr>
      </p:pic>
    </p:spTree>
    <p:extLst>
      <p:ext uri="{BB962C8B-B14F-4D97-AF65-F5344CB8AC3E}">
        <p14:creationId xmlns:p14="http://schemas.microsoft.com/office/powerpoint/2010/main" val="3788537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3983" y="607641"/>
            <a:ext cx="10969943" cy="450304"/>
          </a:xfrm>
        </p:spPr>
        <p:txBody>
          <a:bodyPr>
            <a:noAutofit/>
          </a:bodyPr>
          <a:lstStyle/>
          <a:p>
            <a:r>
              <a:rPr lang="en-US" sz="3200" dirty="0" smtClean="0"/>
              <a:t>UMNs control lower LMNs through two different pathways</a:t>
            </a:r>
            <a:endParaRPr lang="en-US" sz="3200" dirty="0"/>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sp>
        <p:nvSpPr>
          <p:cNvPr id="4" name="Rectangle 3"/>
          <p:cNvSpPr/>
          <p:nvPr/>
        </p:nvSpPr>
        <p:spPr>
          <a:xfrm>
            <a:off x="4324758" y="1268760"/>
            <a:ext cx="3528392" cy="504056"/>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marL="12700">
              <a:lnSpc>
                <a:spcPct val="100000"/>
              </a:lnSpc>
              <a:buClr>
                <a:schemeClr val="accent2">
                  <a:lumMod val="75000"/>
                </a:schemeClr>
              </a:buClr>
              <a:tabLst>
                <a:tab pos="299085" algn="l"/>
                <a:tab pos="299720" algn="l"/>
              </a:tabLst>
            </a:pPr>
            <a:r>
              <a:rPr lang="en-GB" sz="1400" b="1" dirty="0">
                <a:solidFill>
                  <a:schemeClr val="bg1">
                    <a:lumMod val="50000"/>
                  </a:schemeClr>
                </a:solidFill>
                <a:cs typeface="Calibri"/>
              </a:rPr>
              <a:t>UMNs </a:t>
            </a:r>
            <a:r>
              <a:rPr lang="en-GB" sz="1400" b="1" spc="-10" dirty="0">
                <a:solidFill>
                  <a:schemeClr val="bg1">
                    <a:lumMod val="50000"/>
                  </a:schemeClr>
                </a:solidFill>
                <a:cs typeface="Calibri"/>
              </a:rPr>
              <a:t>control lower </a:t>
            </a:r>
            <a:r>
              <a:rPr lang="en-GB" sz="1400" b="1" dirty="0">
                <a:solidFill>
                  <a:schemeClr val="bg1">
                    <a:lumMod val="50000"/>
                  </a:schemeClr>
                </a:solidFill>
                <a:cs typeface="Calibri"/>
              </a:rPr>
              <a:t>LMNs </a:t>
            </a:r>
            <a:r>
              <a:rPr lang="en-GB" sz="1400" b="1" spc="-10" dirty="0">
                <a:solidFill>
                  <a:schemeClr val="bg1">
                    <a:lumMod val="50000"/>
                  </a:schemeClr>
                </a:solidFill>
                <a:cs typeface="Calibri"/>
              </a:rPr>
              <a:t>through two </a:t>
            </a:r>
            <a:r>
              <a:rPr lang="en-GB" sz="1400" b="1" spc="-15" dirty="0">
                <a:solidFill>
                  <a:schemeClr val="bg1">
                    <a:lumMod val="50000"/>
                  </a:schemeClr>
                </a:solidFill>
                <a:cs typeface="Calibri"/>
              </a:rPr>
              <a:t>different</a:t>
            </a:r>
            <a:r>
              <a:rPr lang="en-GB" sz="1400" b="1" dirty="0">
                <a:solidFill>
                  <a:schemeClr val="bg1">
                    <a:lumMod val="50000"/>
                  </a:schemeClr>
                </a:solidFill>
                <a:cs typeface="Calibri"/>
              </a:rPr>
              <a:t> </a:t>
            </a:r>
            <a:r>
              <a:rPr lang="en-GB" sz="1400" b="1" spc="-20" dirty="0">
                <a:solidFill>
                  <a:schemeClr val="bg1">
                    <a:lumMod val="50000"/>
                  </a:schemeClr>
                </a:solidFill>
                <a:cs typeface="Calibri"/>
              </a:rPr>
              <a:t>pathways</a:t>
            </a:r>
            <a:endParaRPr lang="en-GB" sz="1400" b="1" dirty="0">
              <a:solidFill>
                <a:schemeClr val="bg1">
                  <a:lumMod val="50000"/>
                </a:schemeClr>
              </a:solidFill>
              <a:cs typeface="Calibri"/>
            </a:endParaRPr>
          </a:p>
        </p:txBody>
      </p:sp>
      <p:cxnSp>
        <p:nvCxnSpPr>
          <p:cNvPr id="6" name="Straight Connector 5"/>
          <p:cNvCxnSpPr>
            <a:stCxn id="4" idx="2"/>
          </p:cNvCxnSpPr>
          <p:nvPr/>
        </p:nvCxnSpPr>
        <p:spPr>
          <a:xfrm>
            <a:off x="6088954" y="1772816"/>
            <a:ext cx="0" cy="144016"/>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a:off x="6088954" y="1916832"/>
            <a:ext cx="33898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2699120" y="1916832"/>
            <a:ext cx="33898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2699120" y="1916832"/>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9478788" y="1916832"/>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Rectangle 12"/>
          <p:cNvSpPr/>
          <p:nvPr/>
        </p:nvSpPr>
        <p:spPr>
          <a:xfrm>
            <a:off x="1799020" y="2143053"/>
            <a:ext cx="1800200"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38049" algn="ctr">
              <a:spcBef>
                <a:spcPts val="60"/>
              </a:spcBef>
              <a:buClr>
                <a:schemeClr val="accent2">
                  <a:lumMod val="75000"/>
                </a:schemeClr>
              </a:buClr>
              <a:tabLst>
                <a:tab pos="812165" algn="l"/>
                <a:tab pos="812800" algn="l"/>
              </a:tabLst>
            </a:pPr>
            <a:r>
              <a:rPr lang="en-GB" sz="1600" spc="-5" dirty="0" smtClean="0">
                <a:solidFill>
                  <a:schemeClr val="bg1">
                    <a:lumMod val="50000"/>
                  </a:schemeClr>
                </a:solidFill>
                <a:cs typeface="Calibri"/>
              </a:rPr>
              <a:t>Pyramidal</a:t>
            </a:r>
            <a:r>
              <a:rPr lang="en-GB" sz="1600" spc="-90" dirty="0">
                <a:solidFill>
                  <a:schemeClr val="bg1">
                    <a:lumMod val="50000"/>
                  </a:schemeClr>
                </a:solidFill>
                <a:cs typeface="Calibri"/>
              </a:rPr>
              <a:t> </a:t>
            </a:r>
            <a:r>
              <a:rPr lang="en-GB" sz="1600" spc="-10" dirty="0" smtClean="0">
                <a:solidFill>
                  <a:schemeClr val="bg1">
                    <a:lumMod val="50000"/>
                  </a:schemeClr>
                </a:solidFill>
                <a:cs typeface="Calibri"/>
              </a:rPr>
              <a:t>tracts</a:t>
            </a:r>
            <a:endParaRPr lang="en-GB" sz="1600" dirty="0">
              <a:solidFill>
                <a:schemeClr val="bg1">
                  <a:lumMod val="50000"/>
                </a:schemeClr>
              </a:solidFill>
              <a:cs typeface="Calibri"/>
            </a:endParaRPr>
          </a:p>
        </p:txBody>
      </p:sp>
      <p:sp>
        <p:nvSpPr>
          <p:cNvPr id="16" name="Rectangle 15"/>
          <p:cNvSpPr/>
          <p:nvPr/>
        </p:nvSpPr>
        <p:spPr>
          <a:xfrm>
            <a:off x="8578688" y="2143053"/>
            <a:ext cx="1800200" cy="432048"/>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indent="-38049" algn="ctr" rtl="1">
              <a:buClr>
                <a:schemeClr val="accent2">
                  <a:lumMod val="75000"/>
                </a:schemeClr>
              </a:buClr>
              <a:tabLst>
                <a:tab pos="812165" algn="l"/>
                <a:tab pos="812800" algn="l"/>
              </a:tabLst>
            </a:pPr>
            <a:r>
              <a:rPr lang="en-GB" sz="1600" spc="-5" dirty="0">
                <a:solidFill>
                  <a:schemeClr val="bg1">
                    <a:lumMod val="50000"/>
                  </a:schemeClr>
                </a:solidFill>
                <a:cs typeface="Calibri"/>
              </a:rPr>
              <a:t>Extra pyramidal tracts</a:t>
            </a:r>
          </a:p>
        </p:txBody>
      </p:sp>
      <p:cxnSp>
        <p:nvCxnSpPr>
          <p:cNvPr id="18" name="Straight Connector 17"/>
          <p:cNvCxnSpPr>
            <a:stCxn id="16" idx="2"/>
          </p:cNvCxnSpPr>
          <p:nvPr/>
        </p:nvCxnSpPr>
        <p:spPr>
          <a:xfrm>
            <a:off x="9478788" y="2575101"/>
            <a:ext cx="0" cy="205827"/>
          </a:xfrm>
          <a:prstGeom prst="line">
            <a:avLst/>
          </a:prstGeom>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flipH="1">
            <a:off x="816669" y="2780928"/>
            <a:ext cx="866212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a:off x="816669" y="2780928"/>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a:xfrm>
            <a:off x="11278988" y="2780928"/>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a:off x="9478788" y="2780928"/>
            <a:ext cx="18002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p:nvPr/>
        </p:nvCxnSpPr>
        <p:spPr>
          <a:xfrm>
            <a:off x="7606580" y="2780928"/>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0" name="Straight Arrow Connector 29"/>
          <p:cNvCxnSpPr/>
          <p:nvPr/>
        </p:nvCxnSpPr>
        <p:spPr>
          <a:xfrm>
            <a:off x="5878388" y="2780928"/>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1" name="Straight Arrow Connector 30"/>
          <p:cNvCxnSpPr/>
          <p:nvPr/>
        </p:nvCxnSpPr>
        <p:spPr>
          <a:xfrm>
            <a:off x="9478788" y="2780928"/>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2" name="Straight Arrow Connector 31"/>
          <p:cNvCxnSpPr/>
          <p:nvPr/>
        </p:nvCxnSpPr>
        <p:spPr>
          <a:xfrm>
            <a:off x="4078188" y="2780928"/>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3" name="Straight Arrow Connector 32"/>
          <p:cNvCxnSpPr/>
          <p:nvPr/>
        </p:nvCxnSpPr>
        <p:spPr>
          <a:xfrm>
            <a:off x="2422004" y="2780928"/>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4" name="Rectangle 33"/>
          <p:cNvSpPr/>
          <p:nvPr/>
        </p:nvSpPr>
        <p:spPr>
          <a:xfrm>
            <a:off x="94245" y="3140967"/>
            <a:ext cx="1463663" cy="194421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R="381000" lvl="0" indent="-38049">
              <a:buClr>
                <a:srgbClr val="9FB8CD">
                  <a:lumMod val="75000"/>
                </a:srgbClr>
              </a:buClr>
              <a:tabLst>
                <a:tab pos="812165" algn="l"/>
                <a:tab pos="812800" algn="l"/>
              </a:tabLst>
            </a:pPr>
            <a:r>
              <a:rPr lang="en-GB" sz="1400" spc="-15" dirty="0">
                <a:solidFill>
                  <a:schemeClr val="bg1">
                    <a:lumMod val="50000"/>
                  </a:schemeClr>
                </a:solidFill>
                <a:cs typeface="Calibri"/>
              </a:rPr>
              <a:t>Lateral </a:t>
            </a:r>
            <a:r>
              <a:rPr lang="en-GB" sz="1400" spc="-5" dirty="0">
                <a:solidFill>
                  <a:schemeClr val="bg1">
                    <a:lumMod val="50000"/>
                  </a:schemeClr>
                </a:solidFill>
                <a:cs typeface="Calibri"/>
              </a:rPr>
              <a:t>(Medullary) </a:t>
            </a:r>
            <a:r>
              <a:rPr lang="en-GB" sz="1400" spc="-10" dirty="0" err="1" smtClean="0">
                <a:solidFill>
                  <a:schemeClr val="bg1">
                    <a:lumMod val="50000"/>
                  </a:schemeClr>
                </a:solidFill>
                <a:cs typeface="Calibri"/>
              </a:rPr>
              <a:t>Reticulospial</a:t>
            </a:r>
            <a:r>
              <a:rPr lang="en-GB" sz="1400" spc="-10" dirty="0" smtClean="0">
                <a:solidFill>
                  <a:schemeClr val="bg1">
                    <a:lumMod val="50000"/>
                  </a:schemeClr>
                </a:solidFill>
                <a:cs typeface="Calibri"/>
              </a:rPr>
              <a:t> </a:t>
            </a:r>
            <a:r>
              <a:rPr lang="en-GB" sz="1400" spc="-10" dirty="0">
                <a:solidFill>
                  <a:schemeClr val="bg1">
                    <a:lumMod val="50000"/>
                  </a:schemeClr>
                </a:solidFill>
                <a:cs typeface="Calibri"/>
              </a:rPr>
              <a:t>(powerfully suppress  extensor </a:t>
            </a:r>
            <a:r>
              <a:rPr lang="en-GB" sz="1400" spc="-5" dirty="0">
                <a:solidFill>
                  <a:schemeClr val="bg1">
                    <a:lumMod val="50000"/>
                  </a:schemeClr>
                </a:solidFill>
                <a:cs typeface="Calibri"/>
              </a:rPr>
              <a:t>spinal </a:t>
            </a:r>
            <a:r>
              <a:rPr lang="en-GB" sz="1400" spc="-15" dirty="0">
                <a:solidFill>
                  <a:schemeClr val="bg1">
                    <a:lumMod val="50000"/>
                  </a:schemeClr>
                </a:solidFill>
                <a:cs typeface="Calibri"/>
              </a:rPr>
              <a:t>reflex</a:t>
            </a:r>
            <a:r>
              <a:rPr lang="en-GB" sz="1400" spc="-80" dirty="0">
                <a:solidFill>
                  <a:schemeClr val="bg1">
                    <a:lumMod val="50000"/>
                  </a:schemeClr>
                </a:solidFill>
                <a:cs typeface="Calibri"/>
              </a:rPr>
              <a:t> </a:t>
            </a:r>
            <a:r>
              <a:rPr lang="en-GB" sz="1400" dirty="0">
                <a:solidFill>
                  <a:schemeClr val="bg1">
                    <a:lumMod val="50000"/>
                  </a:schemeClr>
                </a:solidFill>
                <a:cs typeface="Calibri"/>
              </a:rPr>
              <a:t>activity</a:t>
            </a:r>
            <a:r>
              <a:rPr lang="en-GB" sz="1400" dirty="0" smtClean="0">
                <a:solidFill>
                  <a:schemeClr val="bg1">
                    <a:lumMod val="50000"/>
                  </a:schemeClr>
                </a:solidFill>
                <a:cs typeface="Calibri"/>
              </a:rPr>
              <a:t>).</a:t>
            </a:r>
            <a:endParaRPr lang="en-GB" sz="1400" dirty="0">
              <a:solidFill>
                <a:schemeClr val="bg1">
                  <a:lumMod val="50000"/>
                </a:schemeClr>
              </a:solidFill>
              <a:cs typeface="Calibri"/>
            </a:endParaRPr>
          </a:p>
        </p:txBody>
      </p:sp>
      <p:sp>
        <p:nvSpPr>
          <p:cNvPr id="35" name="Rectangle 34"/>
          <p:cNvSpPr/>
          <p:nvPr/>
        </p:nvSpPr>
        <p:spPr>
          <a:xfrm>
            <a:off x="3515258" y="3140967"/>
            <a:ext cx="1197868" cy="194421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R="5080" lvl="0" indent="-38049">
              <a:buClr>
                <a:srgbClr val="9FB8CD">
                  <a:lumMod val="75000"/>
                </a:srgbClr>
              </a:buClr>
              <a:tabLst>
                <a:tab pos="812165" algn="l"/>
                <a:tab pos="812800" algn="l"/>
              </a:tabLst>
            </a:pPr>
            <a:r>
              <a:rPr lang="en-GB" sz="1300" spc="-15" dirty="0">
                <a:solidFill>
                  <a:schemeClr val="bg1">
                    <a:lumMod val="50000"/>
                  </a:schemeClr>
                </a:solidFill>
                <a:cs typeface="Calibri"/>
              </a:rPr>
              <a:t>Lateral </a:t>
            </a:r>
            <a:r>
              <a:rPr lang="en-GB" sz="1300" spc="-5" dirty="0" err="1">
                <a:solidFill>
                  <a:schemeClr val="bg1">
                    <a:lumMod val="50000"/>
                  </a:schemeClr>
                </a:solidFill>
                <a:cs typeface="Calibri"/>
              </a:rPr>
              <a:t>vestibulospinal</a:t>
            </a:r>
            <a:endParaRPr lang="en-GB" sz="1300" spc="-5" dirty="0">
              <a:solidFill>
                <a:schemeClr val="bg1">
                  <a:lumMod val="50000"/>
                </a:schemeClr>
              </a:solidFill>
              <a:cs typeface="Calibri"/>
            </a:endParaRPr>
          </a:p>
          <a:p>
            <a:pPr marR="5080" lvl="0" indent="-38049">
              <a:buClr>
                <a:srgbClr val="9FB8CD">
                  <a:lumMod val="75000"/>
                </a:srgbClr>
              </a:buClr>
              <a:tabLst>
                <a:tab pos="812165" algn="l"/>
                <a:tab pos="812800" algn="l"/>
              </a:tabLst>
            </a:pPr>
            <a:r>
              <a:rPr lang="en-GB" sz="1300" spc="-15" dirty="0">
                <a:solidFill>
                  <a:schemeClr val="bg1">
                    <a:lumMod val="50000"/>
                  </a:schemeClr>
                </a:solidFill>
                <a:cs typeface="Calibri"/>
              </a:rPr>
              <a:t>(facilitate </a:t>
            </a:r>
            <a:r>
              <a:rPr lang="en-GB" sz="1300" spc="-15" dirty="0" err="1">
                <a:solidFill>
                  <a:schemeClr val="bg1">
                    <a:lumMod val="50000"/>
                  </a:schemeClr>
                </a:solidFill>
                <a:cs typeface="Calibri"/>
              </a:rPr>
              <a:t>ipsilateral</a:t>
            </a:r>
            <a:r>
              <a:rPr lang="en-GB" sz="1300" spc="-15" dirty="0">
                <a:solidFill>
                  <a:schemeClr val="bg1">
                    <a:lumMod val="50000"/>
                  </a:schemeClr>
                </a:solidFill>
                <a:cs typeface="Calibri"/>
              </a:rPr>
              <a:t> </a:t>
            </a:r>
            <a:r>
              <a:rPr lang="en-GB" sz="1300" spc="-10" dirty="0">
                <a:solidFill>
                  <a:schemeClr val="bg1">
                    <a:lumMod val="50000"/>
                  </a:schemeClr>
                </a:solidFill>
                <a:cs typeface="Calibri"/>
              </a:rPr>
              <a:t>extensor motor  neurons </a:t>
            </a:r>
            <a:r>
              <a:rPr lang="en-GB" sz="1300" dirty="0">
                <a:solidFill>
                  <a:schemeClr val="bg1">
                    <a:lumMod val="50000"/>
                  </a:schemeClr>
                </a:solidFill>
                <a:cs typeface="Calibri"/>
              </a:rPr>
              <a:t>and </a:t>
            </a:r>
            <a:r>
              <a:rPr lang="en-GB" sz="1300" spc="-10" dirty="0">
                <a:solidFill>
                  <a:schemeClr val="bg1">
                    <a:lumMod val="50000"/>
                  </a:schemeClr>
                </a:solidFill>
                <a:cs typeface="Calibri"/>
              </a:rPr>
              <a:t>gamma motor</a:t>
            </a:r>
            <a:r>
              <a:rPr lang="en-GB" sz="1300" spc="-85" dirty="0">
                <a:solidFill>
                  <a:schemeClr val="bg1">
                    <a:lumMod val="50000"/>
                  </a:schemeClr>
                </a:solidFill>
                <a:cs typeface="Calibri"/>
              </a:rPr>
              <a:t> </a:t>
            </a:r>
            <a:r>
              <a:rPr lang="en-GB" sz="1300" spc="-5" dirty="0">
                <a:solidFill>
                  <a:schemeClr val="bg1">
                    <a:lumMod val="50000"/>
                  </a:schemeClr>
                </a:solidFill>
                <a:cs typeface="Calibri"/>
              </a:rPr>
              <a:t>neurons)</a:t>
            </a:r>
            <a:endParaRPr lang="en-GB" sz="1300" dirty="0">
              <a:solidFill>
                <a:schemeClr val="bg1">
                  <a:lumMod val="50000"/>
                </a:schemeClr>
              </a:solidFill>
              <a:cs typeface="Calibri"/>
            </a:endParaRPr>
          </a:p>
        </p:txBody>
      </p:sp>
      <p:sp>
        <p:nvSpPr>
          <p:cNvPr id="36" name="Rectangle 35"/>
          <p:cNvSpPr/>
          <p:nvPr/>
        </p:nvSpPr>
        <p:spPr>
          <a:xfrm>
            <a:off x="5315458" y="3140968"/>
            <a:ext cx="1125860" cy="19442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indent="-38049">
              <a:buClr>
                <a:srgbClr val="9FB8CD">
                  <a:lumMod val="75000"/>
                </a:srgbClr>
              </a:buClr>
              <a:tabLst>
                <a:tab pos="812165" algn="l"/>
                <a:tab pos="812800" algn="l"/>
              </a:tabLst>
            </a:pPr>
            <a:r>
              <a:rPr lang="en-GB" sz="1400" spc="-5" dirty="0" err="1" smtClean="0">
                <a:solidFill>
                  <a:schemeClr val="bg1">
                    <a:lumMod val="50000"/>
                  </a:schemeClr>
                </a:solidFill>
                <a:cs typeface="Calibri"/>
              </a:rPr>
              <a:t>Corticobular</a:t>
            </a:r>
            <a:r>
              <a:rPr lang="en-GB" sz="1400" spc="-65" dirty="0" smtClean="0">
                <a:solidFill>
                  <a:schemeClr val="bg1">
                    <a:lumMod val="50000"/>
                  </a:schemeClr>
                </a:solidFill>
                <a:cs typeface="Calibri"/>
              </a:rPr>
              <a:t> </a:t>
            </a:r>
            <a:r>
              <a:rPr lang="en-GB" sz="1400" spc="-15" dirty="0" smtClean="0">
                <a:solidFill>
                  <a:schemeClr val="bg1">
                    <a:lumMod val="50000"/>
                  </a:schemeClr>
                </a:solidFill>
                <a:cs typeface="Calibri"/>
              </a:rPr>
              <a:t>tract.</a:t>
            </a:r>
            <a:endParaRPr lang="en-GB" sz="1400" dirty="0">
              <a:solidFill>
                <a:schemeClr val="bg1">
                  <a:lumMod val="50000"/>
                </a:schemeClr>
              </a:solidFill>
              <a:cs typeface="Calibri"/>
            </a:endParaRPr>
          </a:p>
        </p:txBody>
      </p:sp>
      <p:sp>
        <p:nvSpPr>
          <p:cNvPr id="37" name="Rectangle 36"/>
          <p:cNvSpPr/>
          <p:nvPr/>
        </p:nvSpPr>
        <p:spPr>
          <a:xfrm>
            <a:off x="7043650" y="3140968"/>
            <a:ext cx="1125860" cy="19442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indent="-38049">
              <a:buClr>
                <a:srgbClr val="9FB8CD">
                  <a:lumMod val="75000"/>
                </a:srgbClr>
              </a:buClr>
              <a:tabLst>
                <a:tab pos="812165" algn="l"/>
                <a:tab pos="812800" algn="l"/>
              </a:tabLst>
            </a:pPr>
            <a:r>
              <a:rPr lang="en-GB" sz="1400" spc="-5" dirty="0">
                <a:solidFill>
                  <a:schemeClr val="bg1">
                    <a:lumMod val="50000"/>
                  </a:schemeClr>
                </a:solidFill>
                <a:cs typeface="Calibri"/>
              </a:rPr>
              <a:t>Medial </a:t>
            </a:r>
            <a:r>
              <a:rPr lang="en-GB" sz="1400" spc="-5" dirty="0" err="1" smtClean="0">
                <a:solidFill>
                  <a:schemeClr val="bg1">
                    <a:lumMod val="50000"/>
                  </a:schemeClr>
                </a:solidFill>
                <a:cs typeface="Calibri"/>
              </a:rPr>
              <a:t>vestibulospil</a:t>
            </a:r>
            <a:r>
              <a:rPr lang="en-GB" sz="1400" spc="-5" dirty="0" smtClean="0">
                <a:solidFill>
                  <a:schemeClr val="bg1">
                    <a:lumMod val="50000"/>
                  </a:schemeClr>
                </a:solidFill>
                <a:cs typeface="Calibri"/>
              </a:rPr>
              <a:t> </a:t>
            </a:r>
            <a:r>
              <a:rPr lang="en-GB" sz="1400" spc="-10" dirty="0">
                <a:solidFill>
                  <a:schemeClr val="bg1">
                    <a:lumMod val="50000"/>
                  </a:schemeClr>
                </a:solidFill>
                <a:cs typeface="Calibri"/>
              </a:rPr>
              <a:t>(terminate </a:t>
            </a:r>
            <a:r>
              <a:rPr lang="en-GB" sz="1400" spc="-15" dirty="0">
                <a:solidFill>
                  <a:schemeClr val="bg1">
                    <a:lumMod val="50000"/>
                  </a:schemeClr>
                </a:solidFill>
                <a:cs typeface="Calibri"/>
              </a:rPr>
              <a:t>at</a:t>
            </a:r>
            <a:r>
              <a:rPr lang="en-GB" sz="1400" spc="-55" dirty="0">
                <a:solidFill>
                  <a:schemeClr val="bg1">
                    <a:lumMod val="50000"/>
                  </a:schemeClr>
                </a:solidFill>
                <a:cs typeface="Calibri"/>
              </a:rPr>
              <a:t> </a:t>
            </a:r>
            <a:r>
              <a:rPr lang="en-GB" sz="1400" spc="-5" dirty="0">
                <a:solidFill>
                  <a:schemeClr val="bg1">
                    <a:lumMod val="50000"/>
                  </a:schemeClr>
                </a:solidFill>
                <a:cs typeface="Calibri"/>
              </a:rPr>
              <a:t>C3</a:t>
            </a:r>
            <a:r>
              <a:rPr lang="en-GB" sz="1400" spc="-5" dirty="0" smtClean="0">
                <a:solidFill>
                  <a:schemeClr val="bg1">
                    <a:lumMod val="50000"/>
                  </a:schemeClr>
                </a:solidFill>
                <a:cs typeface="Calibri"/>
              </a:rPr>
              <a:t>).</a:t>
            </a:r>
            <a:endParaRPr lang="en-GB" sz="1400" dirty="0">
              <a:solidFill>
                <a:schemeClr val="bg1">
                  <a:lumMod val="50000"/>
                </a:schemeClr>
              </a:solidFill>
              <a:cs typeface="Calibri"/>
            </a:endParaRPr>
          </a:p>
        </p:txBody>
      </p:sp>
      <p:sp>
        <p:nvSpPr>
          <p:cNvPr id="38" name="Rectangle 37"/>
          <p:cNvSpPr/>
          <p:nvPr/>
        </p:nvSpPr>
        <p:spPr>
          <a:xfrm>
            <a:off x="8915858" y="3140968"/>
            <a:ext cx="1125860" cy="19442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38049">
              <a:buClr>
                <a:schemeClr val="accent2">
                  <a:lumMod val="75000"/>
                </a:schemeClr>
              </a:buClr>
              <a:tabLst>
                <a:tab pos="812165" algn="l"/>
                <a:tab pos="812800" algn="l"/>
              </a:tabLst>
            </a:pPr>
            <a:r>
              <a:rPr lang="en-GB" sz="1400" spc="-5" dirty="0" err="1">
                <a:solidFill>
                  <a:schemeClr val="bg1">
                    <a:lumMod val="50000"/>
                  </a:schemeClr>
                </a:solidFill>
                <a:cs typeface="Calibri"/>
              </a:rPr>
              <a:t>Rubrospinal</a:t>
            </a:r>
            <a:r>
              <a:rPr lang="en-GB" sz="1400" spc="-5" dirty="0">
                <a:solidFill>
                  <a:schemeClr val="bg1">
                    <a:lumMod val="50000"/>
                  </a:schemeClr>
                </a:solidFill>
                <a:cs typeface="Calibri"/>
              </a:rPr>
              <a:t> </a:t>
            </a:r>
            <a:r>
              <a:rPr lang="en-GB" sz="1400" spc="-15" dirty="0">
                <a:solidFill>
                  <a:schemeClr val="bg1">
                    <a:lumMod val="50000"/>
                  </a:schemeClr>
                </a:solidFill>
                <a:cs typeface="Calibri"/>
              </a:rPr>
              <a:t>tract </a:t>
            </a:r>
          </a:p>
          <a:p>
            <a:pPr indent="-38049">
              <a:buClr>
                <a:schemeClr val="accent2">
                  <a:lumMod val="75000"/>
                </a:schemeClr>
              </a:buClr>
              <a:tabLst>
                <a:tab pos="812165" algn="l"/>
                <a:tab pos="812800" algn="l"/>
              </a:tabLst>
            </a:pPr>
            <a:r>
              <a:rPr lang="en-GB" sz="1400" spc="-15" dirty="0">
                <a:solidFill>
                  <a:schemeClr val="bg1">
                    <a:lumMod val="50000"/>
                  </a:schemeClr>
                </a:solidFill>
                <a:cs typeface="Calibri"/>
              </a:rPr>
              <a:t>(facilitate </a:t>
            </a:r>
            <a:r>
              <a:rPr lang="en-GB" sz="1400" spc="-20" dirty="0">
                <a:solidFill>
                  <a:schemeClr val="bg1">
                    <a:lumMod val="50000"/>
                  </a:schemeClr>
                </a:solidFill>
                <a:cs typeface="Calibri"/>
              </a:rPr>
              <a:t>flexor </a:t>
            </a:r>
            <a:r>
              <a:rPr lang="en-GB" sz="1400" spc="-10" dirty="0">
                <a:solidFill>
                  <a:schemeClr val="bg1">
                    <a:lumMod val="50000"/>
                  </a:schemeClr>
                </a:solidFill>
                <a:cs typeface="Calibri"/>
              </a:rPr>
              <a:t>motor</a:t>
            </a:r>
            <a:r>
              <a:rPr lang="en-GB" sz="1400" spc="15" dirty="0">
                <a:solidFill>
                  <a:schemeClr val="bg1">
                    <a:lumMod val="50000"/>
                  </a:schemeClr>
                </a:solidFill>
                <a:cs typeface="Calibri"/>
              </a:rPr>
              <a:t> </a:t>
            </a:r>
            <a:r>
              <a:rPr lang="en-GB" sz="1400" spc="-10" dirty="0">
                <a:solidFill>
                  <a:schemeClr val="bg1">
                    <a:lumMod val="50000"/>
                  </a:schemeClr>
                </a:solidFill>
                <a:cs typeface="Calibri"/>
              </a:rPr>
              <a:t>neurons).</a:t>
            </a:r>
            <a:endParaRPr lang="en-GB" sz="1400" dirty="0">
              <a:solidFill>
                <a:schemeClr val="bg1">
                  <a:lumMod val="50000"/>
                </a:schemeClr>
              </a:solidFill>
              <a:cs typeface="Calibri"/>
            </a:endParaRPr>
          </a:p>
        </p:txBody>
      </p:sp>
      <p:sp>
        <p:nvSpPr>
          <p:cNvPr id="39" name="Rectangle 38"/>
          <p:cNvSpPr/>
          <p:nvPr/>
        </p:nvSpPr>
        <p:spPr>
          <a:xfrm>
            <a:off x="10716058" y="3140968"/>
            <a:ext cx="1125860" cy="19442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38049">
              <a:lnSpc>
                <a:spcPts val="2850"/>
              </a:lnSpc>
              <a:buClr>
                <a:schemeClr val="accent2">
                  <a:lumMod val="75000"/>
                </a:schemeClr>
              </a:buClr>
              <a:tabLst>
                <a:tab pos="812165" algn="l"/>
                <a:tab pos="812800" algn="l"/>
              </a:tabLst>
            </a:pPr>
            <a:r>
              <a:rPr lang="en-GB" sz="1400" spc="-30" dirty="0" err="1">
                <a:solidFill>
                  <a:schemeClr val="bg1">
                    <a:lumMod val="50000"/>
                  </a:schemeClr>
                </a:solidFill>
                <a:cs typeface="Calibri"/>
              </a:rPr>
              <a:t>Tectospinal</a:t>
            </a:r>
            <a:r>
              <a:rPr lang="en-GB" sz="1400" spc="-30" dirty="0">
                <a:solidFill>
                  <a:schemeClr val="bg1">
                    <a:lumMod val="50000"/>
                  </a:schemeClr>
                </a:solidFill>
                <a:cs typeface="Calibri"/>
              </a:rPr>
              <a:t> </a:t>
            </a:r>
          </a:p>
          <a:p>
            <a:pPr indent="-38049">
              <a:lnSpc>
                <a:spcPts val="2850"/>
              </a:lnSpc>
              <a:buClr>
                <a:schemeClr val="accent2">
                  <a:lumMod val="75000"/>
                </a:schemeClr>
              </a:buClr>
              <a:tabLst>
                <a:tab pos="812165" algn="l"/>
                <a:tab pos="812800" algn="l"/>
              </a:tabLst>
            </a:pPr>
            <a:r>
              <a:rPr lang="en-GB" sz="1400" spc="-10" dirty="0">
                <a:solidFill>
                  <a:schemeClr val="bg1">
                    <a:lumMod val="50000"/>
                  </a:schemeClr>
                </a:solidFill>
                <a:cs typeface="Calibri"/>
              </a:rPr>
              <a:t>(terminate </a:t>
            </a:r>
            <a:r>
              <a:rPr lang="en-GB" sz="1400" dirty="0">
                <a:solidFill>
                  <a:schemeClr val="bg1">
                    <a:lumMod val="50000"/>
                  </a:schemeClr>
                </a:solidFill>
                <a:cs typeface="Calibri"/>
              </a:rPr>
              <a:t>in </a:t>
            </a:r>
            <a:r>
              <a:rPr lang="en-GB" sz="1400" spc="-5" dirty="0" smtClean="0">
                <a:solidFill>
                  <a:schemeClr val="bg1">
                    <a:lumMod val="50000"/>
                  </a:schemeClr>
                </a:solidFill>
                <a:cs typeface="Calibri"/>
              </a:rPr>
              <a:t>upper </a:t>
            </a:r>
            <a:r>
              <a:rPr lang="en-GB" sz="1400" dirty="0" smtClean="0">
                <a:solidFill>
                  <a:schemeClr val="bg1">
                    <a:lumMod val="50000"/>
                  </a:schemeClr>
                </a:solidFill>
                <a:cs typeface="Calibri"/>
              </a:rPr>
              <a:t>cervical</a:t>
            </a:r>
            <a:r>
              <a:rPr lang="en-GB" sz="1400" spc="-10" dirty="0" smtClean="0">
                <a:solidFill>
                  <a:schemeClr val="bg1">
                    <a:lumMod val="50000"/>
                  </a:schemeClr>
                </a:solidFill>
                <a:cs typeface="Calibri"/>
              </a:rPr>
              <a:t> </a:t>
            </a:r>
            <a:r>
              <a:rPr lang="en-GB" sz="1400" spc="-15" dirty="0">
                <a:solidFill>
                  <a:schemeClr val="bg1">
                    <a:lumMod val="50000"/>
                  </a:schemeClr>
                </a:solidFill>
                <a:cs typeface="Calibri"/>
              </a:rPr>
              <a:t>cord)</a:t>
            </a:r>
            <a:endParaRPr lang="en-GB" sz="1400" dirty="0">
              <a:solidFill>
                <a:schemeClr val="bg1">
                  <a:lumMod val="50000"/>
                </a:schemeClr>
              </a:solidFill>
              <a:cs typeface="Calibri"/>
            </a:endParaRPr>
          </a:p>
        </p:txBody>
      </p:sp>
      <p:sp>
        <p:nvSpPr>
          <p:cNvPr id="40" name="Rectangle 39"/>
          <p:cNvSpPr/>
          <p:nvPr/>
        </p:nvSpPr>
        <p:spPr>
          <a:xfrm>
            <a:off x="1859074" y="3140968"/>
            <a:ext cx="1125860" cy="19442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indent="-38049">
              <a:buClr>
                <a:srgbClr val="9FB8CD">
                  <a:lumMod val="75000"/>
                </a:srgbClr>
              </a:buClr>
              <a:tabLst>
                <a:tab pos="812165" algn="l"/>
                <a:tab pos="812800" algn="l"/>
              </a:tabLst>
            </a:pPr>
            <a:r>
              <a:rPr lang="en-GB" sz="1400" spc="-15" dirty="0">
                <a:solidFill>
                  <a:schemeClr val="bg1">
                    <a:lumMod val="50000"/>
                  </a:schemeClr>
                </a:solidFill>
                <a:cs typeface="Calibri"/>
              </a:rPr>
              <a:t>Pontine </a:t>
            </a:r>
            <a:r>
              <a:rPr lang="en-GB" sz="1400" spc="-5" dirty="0" err="1" smtClean="0">
                <a:solidFill>
                  <a:schemeClr val="bg1">
                    <a:lumMod val="50000"/>
                  </a:schemeClr>
                </a:solidFill>
                <a:cs typeface="Calibri"/>
              </a:rPr>
              <a:t>Reticulospial</a:t>
            </a:r>
            <a:r>
              <a:rPr lang="en-GB" sz="1400" spc="-5" dirty="0" smtClean="0">
                <a:solidFill>
                  <a:schemeClr val="bg1">
                    <a:lumMod val="50000"/>
                  </a:schemeClr>
                </a:solidFill>
                <a:cs typeface="Calibri"/>
              </a:rPr>
              <a:t> </a:t>
            </a:r>
            <a:endParaRPr lang="en-GB" sz="1400" spc="-5" dirty="0">
              <a:solidFill>
                <a:schemeClr val="bg1">
                  <a:lumMod val="50000"/>
                </a:schemeClr>
              </a:solidFill>
              <a:cs typeface="Calibri"/>
            </a:endParaRPr>
          </a:p>
          <a:p>
            <a:pPr lvl="0" indent="-38049">
              <a:buClr>
                <a:srgbClr val="9FB8CD">
                  <a:lumMod val="75000"/>
                </a:srgbClr>
              </a:buClr>
              <a:tabLst>
                <a:tab pos="812165" algn="l"/>
                <a:tab pos="812800" algn="l"/>
              </a:tabLst>
            </a:pPr>
            <a:r>
              <a:rPr lang="en-GB" sz="1400" spc="-10" dirty="0">
                <a:solidFill>
                  <a:schemeClr val="bg1">
                    <a:lumMod val="50000"/>
                  </a:schemeClr>
                </a:solidFill>
                <a:cs typeface="Calibri"/>
              </a:rPr>
              <a:t>(facilitate extensor </a:t>
            </a:r>
            <a:r>
              <a:rPr lang="en-GB" sz="1400" spc="-5" dirty="0">
                <a:solidFill>
                  <a:schemeClr val="bg1">
                    <a:lumMod val="50000"/>
                  </a:schemeClr>
                </a:solidFill>
                <a:cs typeface="Calibri"/>
              </a:rPr>
              <a:t>spinal</a:t>
            </a:r>
            <a:r>
              <a:rPr lang="en-GB" sz="1400" spc="-50" dirty="0">
                <a:solidFill>
                  <a:schemeClr val="bg1">
                    <a:lumMod val="50000"/>
                  </a:schemeClr>
                </a:solidFill>
                <a:cs typeface="Calibri"/>
              </a:rPr>
              <a:t> </a:t>
            </a:r>
            <a:r>
              <a:rPr lang="en-GB" sz="1400" spc="-20" dirty="0">
                <a:solidFill>
                  <a:schemeClr val="bg1">
                    <a:lumMod val="50000"/>
                  </a:schemeClr>
                </a:solidFill>
                <a:cs typeface="Calibri"/>
              </a:rPr>
              <a:t>reflexes</a:t>
            </a:r>
            <a:r>
              <a:rPr lang="en-GB" sz="1400" spc="-20" dirty="0" smtClean="0">
                <a:solidFill>
                  <a:schemeClr val="bg1">
                    <a:lumMod val="50000"/>
                  </a:schemeClr>
                </a:solidFill>
                <a:cs typeface="Calibri"/>
              </a:rPr>
              <a:t>).</a:t>
            </a:r>
            <a:endParaRPr lang="en-GB" sz="1400" dirty="0">
              <a:solidFill>
                <a:schemeClr val="bg1">
                  <a:lumMod val="50000"/>
                </a:schemeClr>
              </a:solidFill>
              <a:cs typeface="Calibri"/>
            </a:endParaRPr>
          </a:p>
        </p:txBody>
      </p:sp>
      <p:sp>
        <p:nvSpPr>
          <p:cNvPr id="41" name="TextBox 40"/>
          <p:cNvSpPr txBox="1"/>
          <p:nvPr/>
        </p:nvSpPr>
        <p:spPr>
          <a:xfrm>
            <a:off x="8840598" y="5401026"/>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5" name="TextBox 4"/>
          <p:cNvSpPr txBox="1"/>
          <p:nvPr/>
        </p:nvSpPr>
        <p:spPr>
          <a:xfrm>
            <a:off x="603983" y="5401027"/>
            <a:ext cx="10969943" cy="830997"/>
          </a:xfrm>
          <a:prstGeom prst="rect">
            <a:avLst/>
          </a:prstGeom>
          <a:noFill/>
          <a:ln>
            <a:solidFill>
              <a:schemeClr val="tx2"/>
            </a:solidFill>
            <a:prstDash val="dashDot"/>
          </a:ln>
        </p:spPr>
        <p:txBody>
          <a:bodyPr wrap="square" rtlCol="0">
            <a:spAutoFit/>
          </a:bodyPr>
          <a:lstStyle/>
          <a:p>
            <a:r>
              <a:rPr lang="en-US" sz="1600" dirty="0">
                <a:solidFill>
                  <a:schemeClr val="accent2">
                    <a:lumMod val="75000"/>
                  </a:schemeClr>
                </a:solidFill>
              </a:rPr>
              <a:t>Origin of extrapyramidal tracts: </a:t>
            </a:r>
            <a:r>
              <a:rPr lang="en-US" sz="1600" dirty="0"/>
              <a:t>From area </a:t>
            </a:r>
            <a:r>
              <a:rPr lang="en-US" sz="1600" dirty="0">
                <a:solidFill>
                  <a:schemeClr val="accent4">
                    <a:lumMod val="75000"/>
                  </a:schemeClr>
                </a:solidFill>
              </a:rPr>
              <a:t>(6) </a:t>
            </a:r>
            <a:r>
              <a:rPr lang="en-US" sz="1600" dirty="0"/>
              <a:t>and area </a:t>
            </a:r>
            <a:r>
              <a:rPr lang="en-US" sz="1600" dirty="0">
                <a:solidFill>
                  <a:schemeClr val="accent4">
                    <a:lumMod val="75000"/>
                  </a:schemeClr>
                </a:solidFill>
              </a:rPr>
              <a:t>(4) </a:t>
            </a:r>
            <a:r>
              <a:rPr lang="en-US" sz="1600" dirty="0"/>
              <a:t>→ descends to corpus </a:t>
            </a:r>
            <a:r>
              <a:rPr lang="en-US" sz="1600" dirty="0" smtClean="0"/>
              <a:t>striatum </a:t>
            </a:r>
          </a:p>
          <a:p>
            <a:r>
              <a:rPr lang="en-US" sz="1600" dirty="0" smtClean="0"/>
              <a:t>→ Globus </a:t>
            </a:r>
            <a:r>
              <a:rPr lang="en-US" sz="1600" dirty="0" err="1" smtClean="0"/>
              <a:t>pallidus</a:t>
            </a:r>
            <a:r>
              <a:rPr lang="en-US" sz="1600" dirty="0" smtClean="0"/>
              <a:t> → from the </a:t>
            </a:r>
            <a:r>
              <a:rPr lang="en-US" sz="1600" dirty="0" err="1" smtClean="0"/>
              <a:t>globus</a:t>
            </a:r>
            <a:r>
              <a:rPr lang="en-US" sz="1600" dirty="0" smtClean="0"/>
              <a:t> </a:t>
            </a:r>
            <a:r>
              <a:rPr lang="en-US" sz="1600" dirty="0" err="1" smtClean="0"/>
              <a:t>pallidus</a:t>
            </a:r>
            <a:r>
              <a:rPr lang="en-US" sz="1600" dirty="0" smtClean="0"/>
              <a:t> fibers pass to:</a:t>
            </a:r>
          </a:p>
          <a:p>
            <a:r>
              <a:rPr lang="en-US" sz="1600" dirty="0" smtClean="0"/>
              <a:t>1- </a:t>
            </a:r>
            <a:r>
              <a:rPr lang="en-US" sz="1600" dirty="0"/>
              <a:t>Reticular formation   2- Vestibular nuclei   3- Red nucleus   4-Tectum of </a:t>
            </a:r>
            <a:r>
              <a:rPr lang="en-US" sz="1600" dirty="0" err="1"/>
              <a:t>mibrain</a:t>
            </a:r>
            <a:r>
              <a:rPr lang="en-US" sz="1600" dirty="0"/>
              <a:t> → these nuclei give the extrapyramidal tracts.</a:t>
            </a:r>
          </a:p>
        </p:txBody>
      </p:sp>
    </p:spTree>
    <p:extLst>
      <p:ext uri="{BB962C8B-B14F-4D97-AF65-F5344CB8AC3E}">
        <p14:creationId xmlns:p14="http://schemas.microsoft.com/office/powerpoint/2010/main" val="3041426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Extra pyramidal </a:t>
            </a:r>
            <a:r>
              <a:rPr lang="en-US" sz="3200" dirty="0" smtClean="0"/>
              <a:t>tracts </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pPr/>
              <a:t>7</a:t>
            </a:fld>
            <a:endParaRPr lang="en-US" dirty="0"/>
          </a:p>
        </p:txBody>
      </p:sp>
      <p:pic>
        <p:nvPicPr>
          <p:cNvPr id="5" name="Picture 4"/>
          <p:cNvPicPr>
            <a:picLocks noChangeAspect="1"/>
          </p:cNvPicPr>
          <p:nvPr/>
        </p:nvPicPr>
        <p:blipFill>
          <a:blip r:embed="rId2"/>
          <a:stretch>
            <a:fillRect/>
          </a:stretch>
        </p:blipFill>
        <p:spPr>
          <a:xfrm>
            <a:off x="2149888" y="1143000"/>
            <a:ext cx="8129373" cy="5154436"/>
          </a:xfrm>
          <a:prstGeom prst="rect">
            <a:avLst/>
          </a:prstGeom>
        </p:spPr>
      </p:pic>
      <p:sp>
        <p:nvSpPr>
          <p:cNvPr id="6" name="TextBox 5"/>
          <p:cNvSpPr txBox="1"/>
          <p:nvPr/>
        </p:nvSpPr>
        <p:spPr>
          <a:xfrm>
            <a:off x="9455497"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2123553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3983" y="607641"/>
            <a:ext cx="10969943" cy="450304"/>
          </a:xfrm>
        </p:spPr>
        <p:txBody>
          <a:bodyPr>
            <a:noAutofit/>
          </a:bodyPr>
          <a:lstStyle/>
          <a:p>
            <a:r>
              <a:rPr lang="en-US" sz="3200" dirty="0">
                <a:solidFill>
                  <a:schemeClr val="bg1">
                    <a:lumMod val="50000"/>
                  </a:schemeClr>
                </a:solidFill>
              </a:rPr>
              <a:t>UMNs control lower LMNs through two </a:t>
            </a:r>
            <a:r>
              <a:rPr lang="en-US" sz="3200" dirty="0" smtClean="0">
                <a:solidFill>
                  <a:schemeClr val="bg1">
                    <a:lumMod val="50000"/>
                  </a:schemeClr>
                </a:solidFill>
              </a:rPr>
              <a:t/>
            </a:r>
            <a:br>
              <a:rPr lang="en-US" sz="3200" dirty="0" smtClean="0">
                <a:solidFill>
                  <a:schemeClr val="bg1">
                    <a:lumMod val="50000"/>
                  </a:schemeClr>
                </a:solidFill>
              </a:rPr>
            </a:br>
            <a:r>
              <a:rPr lang="en-US" sz="3200" dirty="0" smtClean="0">
                <a:solidFill>
                  <a:schemeClr val="bg1">
                    <a:lumMod val="50000"/>
                  </a:schemeClr>
                </a:solidFill>
              </a:rPr>
              <a:t>different </a:t>
            </a:r>
            <a:r>
              <a:rPr lang="en-US" sz="3200" dirty="0">
                <a:solidFill>
                  <a:schemeClr val="bg1">
                    <a:lumMod val="50000"/>
                  </a:schemeClr>
                </a:solidFill>
              </a:rPr>
              <a:t>pathways</a:t>
            </a:r>
            <a:endParaRPr lang="ar-SA" sz="3200" dirty="0">
              <a:solidFill>
                <a:schemeClr val="bg1">
                  <a:lumMod val="50000"/>
                </a:schemeClr>
              </a:solidFill>
            </a:endParaRPr>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sp>
        <p:nvSpPr>
          <p:cNvPr id="4" name="Rectangle 3"/>
          <p:cNvSpPr/>
          <p:nvPr/>
        </p:nvSpPr>
        <p:spPr>
          <a:xfrm>
            <a:off x="4324758" y="1268760"/>
            <a:ext cx="3528392" cy="504056"/>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marL="12700" algn="ctr">
              <a:lnSpc>
                <a:spcPct val="100000"/>
              </a:lnSpc>
              <a:buClr>
                <a:schemeClr val="accent2">
                  <a:lumMod val="75000"/>
                </a:schemeClr>
              </a:buClr>
              <a:tabLst>
                <a:tab pos="299085" algn="l"/>
                <a:tab pos="299720" algn="l"/>
              </a:tabLst>
            </a:pPr>
            <a:r>
              <a:rPr lang="en-GB" sz="1600">
                <a:solidFill>
                  <a:schemeClr val="bg1">
                    <a:lumMod val="50000"/>
                  </a:schemeClr>
                </a:solidFill>
                <a:cs typeface="Calibri"/>
              </a:rPr>
              <a:t>UMNs </a:t>
            </a:r>
            <a:r>
              <a:rPr lang="en-GB" sz="1600" spc="-10">
                <a:solidFill>
                  <a:schemeClr val="bg1">
                    <a:lumMod val="50000"/>
                  </a:schemeClr>
                </a:solidFill>
                <a:cs typeface="Calibri"/>
              </a:rPr>
              <a:t>control lower </a:t>
            </a:r>
            <a:r>
              <a:rPr lang="en-GB" sz="1600">
                <a:solidFill>
                  <a:schemeClr val="bg1">
                    <a:lumMod val="50000"/>
                  </a:schemeClr>
                </a:solidFill>
                <a:cs typeface="Calibri"/>
              </a:rPr>
              <a:t>LMNs </a:t>
            </a:r>
            <a:r>
              <a:rPr lang="en-GB" sz="1600" spc="-10">
                <a:solidFill>
                  <a:schemeClr val="bg1">
                    <a:lumMod val="50000"/>
                  </a:schemeClr>
                </a:solidFill>
                <a:cs typeface="Calibri"/>
              </a:rPr>
              <a:t>through two </a:t>
            </a:r>
            <a:r>
              <a:rPr lang="en-GB" sz="1600" spc="-15">
                <a:solidFill>
                  <a:schemeClr val="bg1">
                    <a:lumMod val="50000"/>
                  </a:schemeClr>
                </a:solidFill>
                <a:cs typeface="Calibri"/>
              </a:rPr>
              <a:t>different</a:t>
            </a:r>
            <a:r>
              <a:rPr lang="en-GB" sz="1600">
                <a:solidFill>
                  <a:schemeClr val="bg1">
                    <a:lumMod val="50000"/>
                  </a:schemeClr>
                </a:solidFill>
                <a:cs typeface="Calibri"/>
              </a:rPr>
              <a:t> </a:t>
            </a:r>
            <a:r>
              <a:rPr lang="en-GB" sz="1600" spc="-20">
                <a:solidFill>
                  <a:schemeClr val="bg1">
                    <a:lumMod val="50000"/>
                  </a:schemeClr>
                </a:solidFill>
                <a:cs typeface="Calibri"/>
              </a:rPr>
              <a:t>pathways</a:t>
            </a:r>
            <a:endParaRPr lang="en-GB" sz="1600" dirty="0">
              <a:solidFill>
                <a:schemeClr val="bg1">
                  <a:lumMod val="50000"/>
                </a:schemeClr>
              </a:solidFill>
              <a:cs typeface="Calibri"/>
            </a:endParaRPr>
          </a:p>
        </p:txBody>
      </p:sp>
      <p:cxnSp>
        <p:nvCxnSpPr>
          <p:cNvPr id="6" name="Straight Connector 5"/>
          <p:cNvCxnSpPr>
            <a:stCxn id="4" idx="2"/>
          </p:cNvCxnSpPr>
          <p:nvPr/>
        </p:nvCxnSpPr>
        <p:spPr>
          <a:xfrm>
            <a:off x="6088954" y="1772816"/>
            <a:ext cx="0" cy="144016"/>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a:off x="6088954" y="1916832"/>
            <a:ext cx="33898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2699120" y="1916832"/>
            <a:ext cx="33898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a:off x="2699120" y="1916832"/>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9478788" y="1916832"/>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Rectangle 12"/>
          <p:cNvSpPr/>
          <p:nvPr/>
        </p:nvSpPr>
        <p:spPr>
          <a:xfrm>
            <a:off x="1799020" y="2143053"/>
            <a:ext cx="1800200" cy="432048"/>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indent="-38049" algn="ctr">
              <a:spcBef>
                <a:spcPts val="60"/>
              </a:spcBef>
              <a:buClr>
                <a:schemeClr val="accent2">
                  <a:lumMod val="75000"/>
                </a:schemeClr>
              </a:buClr>
              <a:tabLst>
                <a:tab pos="812165" algn="l"/>
                <a:tab pos="812800" algn="l"/>
              </a:tabLst>
            </a:pPr>
            <a:r>
              <a:rPr lang="en-GB" sz="1600" spc="-5" dirty="0" smtClean="0">
                <a:solidFill>
                  <a:schemeClr val="accent2">
                    <a:lumMod val="75000"/>
                  </a:schemeClr>
                </a:solidFill>
                <a:cs typeface="Calibri"/>
              </a:rPr>
              <a:t>Pyramidal</a:t>
            </a:r>
            <a:r>
              <a:rPr lang="en-GB" sz="1600" spc="-90" dirty="0">
                <a:solidFill>
                  <a:schemeClr val="accent2">
                    <a:lumMod val="75000"/>
                  </a:schemeClr>
                </a:solidFill>
                <a:cs typeface="Calibri"/>
              </a:rPr>
              <a:t> </a:t>
            </a:r>
            <a:r>
              <a:rPr lang="en-GB" sz="1600" spc="-10" dirty="0" smtClean="0">
                <a:solidFill>
                  <a:schemeClr val="accent2">
                    <a:lumMod val="75000"/>
                  </a:schemeClr>
                </a:solidFill>
                <a:cs typeface="Calibri"/>
              </a:rPr>
              <a:t>tracts</a:t>
            </a:r>
            <a:endParaRPr lang="en-GB" sz="1600" dirty="0">
              <a:solidFill>
                <a:schemeClr val="accent2">
                  <a:lumMod val="75000"/>
                </a:schemeClr>
              </a:solidFill>
              <a:cs typeface="Calibri"/>
            </a:endParaRPr>
          </a:p>
        </p:txBody>
      </p:sp>
      <p:sp>
        <p:nvSpPr>
          <p:cNvPr id="16" name="Rectangle 15"/>
          <p:cNvSpPr/>
          <p:nvPr/>
        </p:nvSpPr>
        <p:spPr>
          <a:xfrm>
            <a:off x="8578688" y="2143053"/>
            <a:ext cx="1800200" cy="432048"/>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38049" algn="ctr">
              <a:buClr>
                <a:schemeClr val="accent2">
                  <a:lumMod val="75000"/>
                </a:schemeClr>
              </a:buClr>
              <a:tabLst>
                <a:tab pos="812165" algn="l"/>
                <a:tab pos="812800" algn="l"/>
              </a:tabLst>
            </a:pPr>
            <a:r>
              <a:rPr lang="en-GB" sz="1600" spc="-10" dirty="0">
                <a:solidFill>
                  <a:schemeClr val="accent2">
                    <a:lumMod val="75000"/>
                  </a:schemeClr>
                </a:solidFill>
                <a:cs typeface="Calibri"/>
              </a:rPr>
              <a:t>Extra pyramidal</a:t>
            </a:r>
            <a:r>
              <a:rPr lang="en-GB" sz="1600" spc="-65" dirty="0">
                <a:solidFill>
                  <a:schemeClr val="accent2">
                    <a:lumMod val="75000"/>
                  </a:schemeClr>
                </a:solidFill>
                <a:cs typeface="Calibri"/>
              </a:rPr>
              <a:t> </a:t>
            </a:r>
            <a:r>
              <a:rPr lang="en-GB" sz="1600" spc="-10" dirty="0">
                <a:solidFill>
                  <a:schemeClr val="accent2">
                    <a:lumMod val="75000"/>
                  </a:schemeClr>
                </a:solidFill>
                <a:cs typeface="Calibri"/>
              </a:rPr>
              <a:t>tracts</a:t>
            </a:r>
            <a:endParaRPr lang="en-GB" sz="1600" dirty="0">
              <a:solidFill>
                <a:schemeClr val="accent2">
                  <a:lumMod val="75000"/>
                </a:schemeClr>
              </a:solidFill>
              <a:cs typeface="Calibri"/>
            </a:endParaRPr>
          </a:p>
        </p:txBody>
      </p:sp>
      <p:sp>
        <p:nvSpPr>
          <p:cNvPr id="9" name="Rectangle 8"/>
          <p:cNvSpPr/>
          <p:nvPr/>
        </p:nvSpPr>
        <p:spPr>
          <a:xfrm>
            <a:off x="1799020" y="2990904"/>
            <a:ext cx="8579868" cy="310239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55600" marR="456565" indent="-342900">
              <a:lnSpc>
                <a:spcPct val="100000"/>
              </a:lnSpc>
              <a:buClr>
                <a:schemeClr val="tx1"/>
              </a:buClr>
              <a:buFont typeface="Wingdings" panose="05000000000000000000" pitchFamily="2" charset="2"/>
              <a:buChar char="§"/>
              <a:tabLst>
                <a:tab pos="354965" algn="l"/>
                <a:tab pos="355600" algn="l"/>
              </a:tabLst>
            </a:pPr>
            <a:r>
              <a:rPr lang="en-GB" sz="1400" spc="-10" dirty="0">
                <a:solidFill>
                  <a:schemeClr val="tx1"/>
                </a:solidFill>
                <a:cs typeface="Calibri"/>
              </a:rPr>
              <a:t>There </a:t>
            </a:r>
            <a:r>
              <a:rPr lang="en-GB" sz="1400" dirty="0">
                <a:solidFill>
                  <a:schemeClr val="tx1"/>
                </a:solidFill>
                <a:cs typeface="Calibri"/>
              </a:rPr>
              <a:t>is &gt; </a:t>
            </a:r>
            <a:r>
              <a:rPr lang="en-GB" sz="1400" dirty="0">
                <a:solidFill>
                  <a:schemeClr val="accent4">
                    <a:lumMod val="75000"/>
                  </a:schemeClr>
                </a:solidFill>
                <a:cs typeface="Calibri"/>
              </a:rPr>
              <a:t>1 million </a:t>
            </a:r>
            <a:r>
              <a:rPr lang="en-GB" sz="1400" spc="-5" dirty="0">
                <a:solidFill>
                  <a:schemeClr val="tx1"/>
                </a:solidFill>
                <a:cs typeface="Calibri"/>
              </a:rPr>
              <a:t>of </a:t>
            </a:r>
            <a:r>
              <a:rPr lang="en-GB" sz="1400" spc="-10" dirty="0" err="1">
                <a:solidFill>
                  <a:schemeClr val="tx1"/>
                </a:solidFill>
                <a:cs typeface="Calibri"/>
              </a:rPr>
              <a:t>fibers</a:t>
            </a:r>
            <a:r>
              <a:rPr lang="en-GB" sz="1400" spc="-105" dirty="0">
                <a:solidFill>
                  <a:schemeClr val="tx1"/>
                </a:solidFill>
                <a:cs typeface="Calibri"/>
              </a:rPr>
              <a:t> </a:t>
            </a:r>
            <a:r>
              <a:rPr lang="en-GB" sz="1400" dirty="0">
                <a:solidFill>
                  <a:schemeClr val="tx1"/>
                </a:solidFill>
                <a:cs typeface="Calibri"/>
              </a:rPr>
              <a:t>in  each </a:t>
            </a:r>
            <a:r>
              <a:rPr lang="en-GB" sz="1400" spc="-10" dirty="0" err="1">
                <a:solidFill>
                  <a:schemeClr val="tx1"/>
                </a:solidFill>
                <a:cs typeface="Calibri"/>
              </a:rPr>
              <a:t>corticospinal</a:t>
            </a:r>
            <a:r>
              <a:rPr lang="en-GB" sz="1400" spc="-80" dirty="0">
                <a:solidFill>
                  <a:schemeClr val="tx1"/>
                </a:solidFill>
                <a:cs typeface="Calibri"/>
              </a:rPr>
              <a:t> </a:t>
            </a:r>
            <a:r>
              <a:rPr lang="en-GB" sz="1400" spc="-10" dirty="0">
                <a:solidFill>
                  <a:schemeClr val="tx1"/>
                </a:solidFill>
                <a:cs typeface="Calibri"/>
              </a:rPr>
              <a:t>tract.</a:t>
            </a:r>
          </a:p>
          <a:p>
            <a:pPr marL="355600" marR="456565" indent="-342900">
              <a:lnSpc>
                <a:spcPct val="100000"/>
              </a:lnSpc>
              <a:buClr>
                <a:schemeClr val="tx1"/>
              </a:buClr>
              <a:buFont typeface="Wingdings" panose="05000000000000000000" pitchFamily="2" charset="2"/>
              <a:buChar char="§"/>
              <a:tabLst>
                <a:tab pos="354965" algn="l"/>
                <a:tab pos="355600" algn="l"/>
              </a:tabLst>
            </a:pPr>
            <a:endParaRPr lang="en-GB" sz="1400" dirty="0">
              <a:solidFill>
                <a:schemeClr val="tx1"/>
              </a:solidFill>
              <a:cs typeface="Calibri"/>
            </a:endParaRPr>
          </a:p>
          <a:p>
            <a:pPr marL="355600" marR="30480" indent="-342900">
              <a:lnSpc>
                <a:spcPct val="100000"/>
              </a:lnSpc>
              <a:buClr>
                <a:schemeClr val="tx1"/>
              </a:buClr>
              <a:buFont typeface="Wingdings" panose="05000000000000000000" pitchFamily="2" charset="2"/>
              <a:buChar char="§"/>
              <a:tabLst>
                <a:tab pos="354965" algn="l"/>
                <a:tab pos="355600" algn="l"/>
              </a:tabLst>
            </a:pPr>
            <a:r>
              <a:rPr lang="en-GB" sz="1400" dirty="0">
                <a:solidFill>
                  <a:schemeClr val="accent4">
                    <a:lumMod val="75000"/>
                  </a:schemeClr>
                </a:solidFill>
                <a:cs typeface="Calibri"/>
              </a:rPr>
              <a:t>97 %</a:t>
            </a:r>
            <a:r>
              <a:rPr lang="en-GB" sz="1400" dirty="0">
                <a:solidFill>
                  <a:schemeClr val="tx1"/>
                </a:solidFill>
                <a:cs typeface="Calibri"/>
              </a:rPr>
              <a:t> </a:t>
            </a:r>
            <a:r>
              <a:rPr lang="en-GB" sz="1400" spc="-5" dirty="0">
                <a:solidFill>
                  <a:schemeClr val="tx1"/>
                </a:solidFill>
                <a:cs typeface="Calibri"/>
              </a:rPr>
              <a:t>of </a:t>
            </a:r>
            <a:r>
              <a:rPr lang="en-GB" sz="1400" dirty="0">
                <a:solidFill>
                  <a:schemeClr val="tx1"/>
                </a:solidFill>
                <a:cs typeface="Calibri"/>
              </a:rPr>
              <a:t>these </a:t>
            </a:r>
            <a:r>
              <a:rPr lang="en-GB" sz="1400" spc="-15" dirty="0">
                <a:solidFill>
                  <a:schemeClr val="tx1"/>
                </a:solidFill>
                <a:cs typeface="Calibri"/>
              </a:rPr>
              <a:t>are </a:t>
            </a:r>
            <a:r>
              <a:rPr lang="en-GB" sz="1400" dirty="0">
                <a:solidFill>
                  <a:schemeClr val="tx1"/>
                </a:solidFill>
                <a:cs typeface="Calibri"/>
              </a:rPr>
              <a:t>small (&lt;</a:t>
            </a:r>
            <a:r>
              <a:rPr lang="en-GB" sz="1400" dirty="0">
                <a:solidFill>
                  <a:schemeClr val="accent4">
                    <a:lumMod val="75000"/>
                  </a:schemeClr>
                </a:solidFill>
                <a:cs typeface="Calibri"/>
              </a:rPr>
              <a:t>4</a:t>
            </a:r>
            <a:r>
              <a:rPr lang="en-GB" sz="1400" spc="-105" dirty="0">
                <a:solidFill>
                  <a:schemeClr val="tx1"/>
                </a:solidFill>
                <a:cs typeface="Calibri"/>
              </a:rPr>
              <a:t> </a:t>
            </a:r>
            <a:r>
              <a:rPr lang="en-GB" sz="1400" dirty="0">
                <a:solidFill>
                  <a:schemeClr val="tx1"/>
                </a:solidFill>
                <a:cs typeface="Calibri"/>
              </a:rPr>
              <a:t>µm)  and </a:t>
            </a:r>
            <a:r>
              <a:rPr lang="en-GB" sz="1400" spc="-10" dirty="0">
                <a:solidFill>
                  <a:schemeClr val="tx1"/>
                </a:solidFill>
                <a:cs typeface="Calibri"/>
              </a:rPr>
              <a:t>conduct background tonic  </a:t>
            </a:r>
            <a:r>
              <a:rPr lang="en-GB" sz="1400" spc="-5" dirty="0">
                <a:solidFill>
                  <a:schemeClr val="tx1"/>
                </a:solidFill>
                <a:cs typeface="Calibri"/>
              </a:rPr>
              <a:t>signals </a:t>
            </a:r>
            <a:r>
              <a:rPr lang="en-GB" sz="1400" spc="-15" dirty="0">
                <a:solidFill>
                  <a:schemeClr val="tx1"/>
                </a:solidFill>
                <a:cs typeface="Calibri"/>
              </a:rPr>
              <a:t>to </a:t>
            </a:r>
            <a:r>
              <a:rPr lang="en-GB" sz="1400" dirty="0">
                <a:solidFill>
                  <a:schemeClr val="tx1"/>
                </a:solidFill>
                <a:cs typeface="Calibri"/>
              </a:rPr>
              <a:t>the </a:t>
            </a:r>
            <a:r>
              <a:rPr lang="en-GB" sz="1400" dirty="0" err="1">
                <a:solidFill>
                  <a:schemeClr val="tx1"/>
                </a:solidFill>
                <a:cs typeface="Calibri"/>
              </a:rPr>
              <a:t>the</a:t>
            </a:r>
            <a:r>
              <a:rPr lang="en-GB" sz="1400" dirty="0">
                <a:solidFill>
                  <a:schemeClr val="tx1"/>
                </a:solidFill>
                <a:cs typeface="Calibri"/>
              </a:rPr>
              <a:t> </a:t>
            </a:r>
            <a:r>
              <a:rPr lang="en-GB" sz="1400" spc="-5" dirty="0">
                <a:solidFill>
                  <a:schemeClr val="tx1"/>
                </a:solidFill>
                <a:cs typeface="Calibri"/>
              </a:rPr>
              <a:t>spinal</a:t>
            </a:r>
            <a:r>
              <a:rPr lang="en-GB" sz="1400" spc="-105" dirty="0">
                <a:solidFill>
                  <a:schemeClr val="tx1"/>
                </a:solidFill>
                <a:cs typeface="Calibri"/>
              </a:rPr>
              <a:t> </a:t>
            </a:r>
            <a:r>
              <a:rPr lang="en-GB" sz="1400" spc="-15" dirty="0">
                <a:solidFill>
                  <a:schemeClr val="tx1"/>
                </a:solidFill>
                <a:cs typeface="Calibri"/>
              </a:rPr>
              <a:t>cord.</a:t>
            </a:r>
          </a:p>
          <a:p>
            <a:pPr marL="355600" marR="30480" indent="-342900">
              <a:lnSpc>
                <a:spcPct val="100000"/>
              </a:lnSpc>
              <a:buClr>
                <a:schemeClr val="tx1"/>
              </a:buClr>
              <a:buFont typeface="Wingdings" panose="05000000000000000000" pitchFamily="2" charset="2"/>
              <a:buChar char="§"/>
              <a:tabLst>
                <a:tab pos="354965" algn="l"/>
                <a:tab pos="355600" algn="l"/>
              </a:tabLst>
            </a:pPr>
            <a:endParaRPr lang="en-GB" sz="1400" dirty="0">
              <a:solidFill>
                <a:schemeClr val="tx1"/>
              </a:solidFill>
              <a:cs typeface="Calibri"/>
            </a:endParaRPr>
          </a:p>
          <a:p>
            <a:pPr marL="355600" indent="-342900">
              <a:lnSpc>
                <a:spcPct val="100000"/>
              </a:lnSpc>
              <a:buClr>
                <a:schemeClr val="tx1"/>
              </a:buClr>
              <a:buFont typeface="Wingdings" panose="05000000000000000000" pitchFamily="2" charset="2"/>
              <a:buChar char="§"/>
              <a:tabLst>
                <a:tab pos="354965" algn="l"/>
                <a:tab pos="355600" algn="l"/>
              </a:tabLst>
            </a:pPr>
            <a:r>
              <a:rPr lang="en-GB" sz="1400" spc="-5" dirty="0">
                <a:solidFill>
                  <a:schemeClr val="tx1"/>
                </a:solidFill>
                <a:cs typeface="Calibri"/>
              </a:rPr>
              <a:t>Only </a:t>
            </a:r>
            <a:r>
              <a:rPr lang="en-GB" sz="1400" spc="-5" dirty="0">
                <a:solidFill>
                  <a:schemeClr val="accent4">
                    <a:lumMod val="75000"/>
                  </a:schemeClr>
                </a:solidFill>
                <a:cs typeface="Calibri"/>
              </a:rPr>
              <a:t>3% </a:t>
            </a:r>
            <a:r>
              <a:rPr lang="en-GB" sz="1400" spc="-5" dirty="0">
                <a:solidFill>
                  <a:schemeClr val="tx1"/>
                </a:solidFill>
                <a:cs typeface="Calibri"/>
              </a:rPr>
              <a:t>of </a:t>
            </a:r>
            <a:r>
              <a:rPr lang="en-GB" sz="1400" dirty="0">
                <a:solidFill>
                  <a:schemeClr val="tx1"/>
                </a:solidFill>
                <a:cs typeface="Calibri"/>
              </a:rPr>
              <a:t>the </a:t>
            </a:r>
            <a:r>
              <a:rPr lang="en-GB" sz="1400" spc="-10" dirty="0" err="1">
                <a:solidFill>
                  <a:schemeClr val="tx1"/>
                </a:solidFill>
                <a:cs typeface="Calibri"/>
              </a:rPr>
              <a:t>fibers</a:t>
            </a:r>
            <a:r>
              <a:rPr lang="en-GB" sz="1400" spc="-10" dirty="0">
                <a:solidFill>
                  <a:schemeClr val="tx1"/>
                </a:solidFill>
                <a:cs typeface="Calibri"/>
              </a:rPr>
              <a:t> </a:t>
            </a:r>
            <a:r>
              <a:rPr lang="en-GB" sz="1400" spc="-15" dirty="0">
                <a:solidFill>
                  <a:schemeClr val="tx1"/>
                </a:solidFill>
                <a:cs typeface="Calibri"/>
              </a:rPr>
              <a:t>are</a:t>
            </a:r>
            <a:r>
              <a:rPr lang="en-GB" sz="1400" spc="-50" dirty="0">
                <a:solidFill>
                  <a:schemeClr val="tx1"/>
                </a:solidFill>
                <a:cs typeface="Calibri"/>
              </a:rPr>
              <a:t> </a:t>
            </a:r>
            <a:r>
              <a:rPr lang="en-GB" sz="1400" spc="-15" dirty="0">
                <a:solidFill>
                  <a:schemeClr val="tx1"/>
                </a:solidFill>
                <a:cs typeface="Calibri"/>
              </a:rPr>
              <a:t>large:</a:t>
            </a:r>
            <a:endParaRPr lang="en-GB" sz="1400" dirty="0">
              <a:solidFill>
                <a:schemeClr val="tx1"/>
              </a:solidFill>
              <a:cs typeface="Calibri"/>
            </a:endParaRPr>
          </a:p>
          <a:p>
            <a:pPr marL="641350" indent="-285750">
              <a:lnSpc>
                <a:spcPct val="100000"/>
              </a:lnSpc>
              <a:buClr>
                <a:schemeClr val="tx1"/>
              </a:buClr>
              <a:buFont typeface="Arial" panose="020B0604020202020204" pitchFamily="34" charset="0"/>
              <a:buChar char="•"/>
            </a:pPr>
            <a:r>
              <a:rPr lang="en-GB" sz="1400" spc="-5" dirty="0">
                <a:solidFill>
                  <a:schemeClr val="bg2">
                    <a:lumMod val="75000"/>
                  </a:schemeClr>
                </a:solidFill>
                <a:cs typeface="Calibri"/>
              </a:rPr>
              <a:t>(</a:t>
            </a:r>
            <a:r>
              <a:rPr lang="en-GB" sz="1400" spc="-5" dirty="0">
                <a:solidFill>
                  <a:schemeClr val="accent4">
                    <a:lumMod val="75000"/>
                  </a:schemeClr>
                </a:solidFill>
                <a:cs typeface="Calibri"/>
              </a:rPr>
              <a:t>16</a:t>
            </a:r>
            <a:r>
              <a:rPr lang="en-GB" sz="1400" spc="-5" dirty="0">
                <a:solidFill>
                  <a:schemeClr val="tx1"/>
                </a:solidFill>
                <a:cs typeface="Calibri"/>
              </a:rPr>
              <a:t> </a:t>
            </a:r>
            <a:r>
              <a:rPr lang="en-GB" sz="1400" spc="-20" dirty="0">
                <a:solidFill>
                  <a:schemeClr val="bg2">
                    <a:lumMod val="75000"/>
                  </a:schemeClr>
                </a:solidFill>
                <a:cs typeface="Calibri"/>
              </a:rPr>
              <a:t>µm) fast conducting </a:t>
            </a:r>
            <a:r>
              <a:rPr lang="en-GB" sz="1400" spc="-5" dirty="0">
                <a:solidFill>
                  <a:schemeClr val="bg2">
                    <a:lumMod val="75000"/>
                  </a:schemeClr>
                </a:solidFill>
                <a:cs typeface="Calibri"/>
              </a:rPr>
              <a:t>(Aβ-type).</a:t>
            </a:r>
          </a:p>
          <a:p>
            <a:pPr marL="641350" indent="-285750">
              <a:lnSpc>
                <a:spcPct val="100000"/>
              </a:lnSpc>
              <a:buClr>
                <a:schemeClr val="tx1"/>
              </a:buClr>
              <a:buFont typeface="Arial" panose="020B0604020202020204" pitchFamily="34" charset="0"/>
              <a:buChar char="•"/>
            </a:pPr>
            <a:endParaRPr lang="en-GB" sz="1400" dirty="0">
              <a:solidFill>
                <a:schemeClr val="tx1"/>
              </a:solidFill>
              <a:cs typeface="Calibri"/>
            </a:endParaRPr>
          </a:p>
          <a:p>
            <a:pPr marL="355600" indent="-342900">
              <a:lnSpc>
                <a:spcPct val="100000"/>
              </a:lnSpc>
              <a:buClr>
                <a:schemeClr val="tx1"/>
              </a:buClr>
              <a:buFont typeface="Wingdings" panose="05000000000000000000" pitchFamily="2" charset="2"/>
              <a:buChar char="§"/>
              <a:tabLst>
                <a:tab pos="354965" algn="l"/>
                <a:tab pos="355600" algn="l"/>
              </a:tabLst>
            </a:pPr>
            <a:r>
              <a:rPr lang="en-GB" sz="1400" spc="-5" dirty="0">
                <a:solidFill>
                  <a:schemeClr val="tx1"/>
                </a:solidFill>
                <a:cs typeface="Calibri"/>
              </a:rPr>
              <a:t>These </a:t>
            </a:r>
            <a:r>
              <a:rPr lang="en-GB" sz="1400" spc="-10" dirty="0" err="1">
                <a:solidFill>
                  <a:schemeClr val="tx1"/>
                </a:solidFill>
                <a:cs typeface="Calibri"/>
              </a:rPr>
              <a:t>fibers</a:t>
            </a:r>
            <a:r>
              <a:rPr lang="en-GB" sz="1400" spc="-10" dirty="0">
                <a:solidFill>
                  <a:schemeClr val="tx1"/>
                </a:solidFill>
                <a:cs typeface="Calibri"/>
              </a:rPr>
              <a:t> originate </a:t>
            </a:r>
            <a:r>
              <a:rPr lang="en-GB" sz="1400" spc="-15" dirty="0">
                <a:solidFill>
                  <a:schemeClr val="tx1"/>
                </a:solidFill>
                <a:cs typeface="Calibri"/>
              </a:rPr>
              <a:t>from </a:t>
            </a:r>
            <a:r>
              <a:rPr lang="en-GB" sz="1400" spc="-10" dirty="0">
                <a:solidFill>
                  <a:schemeClr val="tx1"/>
                </a:solidFill>
                <a:cs typeface="Calibri"/>
              </a:rPr>
              <a:t>giant:</a:t>
            </a:r>
            <a:endParaRPr lang="en-GB" sz="1400" dirty="0">
              <a:solidFill>
                <a:schemeClr val="tx1"/>
              </a:solidFill>
              <a:cs typeface="Calibri"/>
            </a:endParaRPr>
          </a:p>
          <a:p>
            <a:pPr marL="641350" indent="-285750">
              <a:lnSpc>
                <a:spcPct val="100000"/>
              </a:lnSpc>
              <a:buClr>
                <a:schemeClr val="tx1"/>
              </a:buClr>
              <a:buFont typeface="Arial" panose="020B0604020202020204" pitchFamily="34" charset="0"/>
              <a:buChar char="•"/>
            </a:pPr>
            <a:r>
              <a:rPr lang="en-GB" sz="1400" spc="-5" dirty="0">
                <a:solidFill>
                  <a:schemeClr val="bg2">
                    <a:lumMod val="75000"/>
                  </a:schemeClr>
                </a:solidFill>
                <a:cs typeface="Calibri"/>
              </a:rPr>
              <a:t>Betz </a:t>
            </a:r>
            <a:r>
              <a:rPr lang="en-GB" sz="1400" spc="-10" dirty="0">
                <a:solidFill>
                  <a:schemeClr val="bg2">
                    <a:lumMod val="75000"/>
                  </a:schemeClr>
                </a:solidFill>
                <a:cs typeface="Calibri"/>
              </a:rPr>
              <a:t>cells </a:t>
            </a:r>
            <a:r>
              <a:rPr lang="en-GB" sz="1400" dirty="0">
                <a:solidFill>
                  <a:schemeClr val="bg2">
                    <a:lumMod val="75000"/>
                  </a:schemeClr>
                </a:solidFill>
                <a:cs typeface="Calibri"/>
              </a:rPr>
              <a:t>( </a:t>
            </a:r>
            <a:r>
              <a:rPr lang="en-GB" sz="1400" spc="-5" dirty="0">
                <a:solidFill>
                  <a:schemeClr val="accent4">
                    <a:lumMod val="75000"/>
                  </a:schemeClr>
                </a:solidFill>
                <a:cs typeface="Calibri"/>
              </a:rPr>
              <a:t>60</a:t>
            </a:r>
            <a:r>
              <a:rPr lang="en-GB" sz="1400" spc="-95" dirty="0">
                <a:solidFill>
                  <a:schemeClr val="bg2">
                    <a:lumMod val="75000"/>
                  </a:schemeClr>
                </a:solidFill>
                <a:cs typeface="Calibri"/>
              </a:rPr>
              <a:t> </a:t>
            </a:r>
            <a:r>
              <a:rPr lang="en-GB" sz="1400" spc="-5" dirty="0">
                <a:solidFill>
                  <a:schemeClr val="bg2">
                    <a:lumMod val="75000"/>
                  </a:schemeClr>
                </a:solidFill>
                <a:cs typeface="Calibri"/>
              </a:rPr>
              <a:t>µm).</a:t>
            </a:r>
          </a:p>
          <a:p>
            <a:pPr marL="641350" indent="-285750">
              <a:lnSpc>
                <a:spcPct val="100000"/>
              </a:lnSpc>
              <a:buClr>
                <a:schemeClr val="tx1"/>
              </a:buClr>
              <a:buFont typeface="Arial" panose="020B0604020202020204" pitchFamily="34" charset="0"/>
              <a:buChar char="•"/>
            </a:pPr>
            <a:endParaRPr lang="en-GB" sz="1400" dirty="0">
              <a:solidFill>
                <a:schemeClr val="bg2">
                  <a:lumMod val="75000"/>
                </a:schemeClr>
              </a:solidFill>
              <a:cs typeface="Calibri"/>
            </a:endParaRPr>
          </a:p>
          <a:p>
            <a:pPr marL="355600" indent="-342900">
              <a:lnSpc>
                <a:spcPct val="100000"/>
              </a:lnSpc>
              <a:buClr>
                <a:schemeClr val="tx1"/>
              </a:buClr>
              <a:buFont typeface="Wingdings" panose="05000000000000000000" pitchFamily="2" charset="2"/>
              <a:buChar char="§"/>
              <a:tabLst>
                <a:tab pos="354965" algn="l"/>
                <a:tab pos="355600" algn="l"/>
              </a:tabLst>
            </a:pPr>
            <a:r>
              <a:rPr lang="en-GB" sz="1400" spc="-5" dirty="0">
                <a:solidFill>
                  <a:schemeClr val="tx1"/>
                </a:solidFill>
                <a:cs typeface="Calibri"/>
              </a:rPr>
              <a:t>These </a:t>
            </a:r>
            <a:r>
              <a:rPr lang="en-GB" sz="1400" dirty="0">
                <a:solidFill>
                  <a:schemeClr val="tx1"/>
                </a:solidFill>
                <a:cs typeface="Calibri"/>
              </a:rPr>
              <a:t>cells </a:t>
            </a:r>
            <a:r>
              <a:rPr lang="en-GB" sz="1400" spc="-15" dirty="0">
                <a:solidFill>
                  <a:schemeClr val="tx1"/>
                </a:solidFill>
                <a:cs typeface="Calibri"/>
              </a:rPr>
              <a:t>are found </a:t>
            </a:r>
            <a:r>
              <a:rPr lang="en-GB" sz="1400" spc="-5" dirty="0">
                <a:solidFill>
                  <a:schemeClr val="tx1"/>
                </a:solidFill>
                <a:cs typeface="Calibri"/>
              </a:rPr>
              <a:t>only</a:t>
            </a:r>
            <a:r>
              <a:rPr lang="en-GB" sz="1400" spc="-35" dirty="0">
                <a:solidFill>
                  <a:schemeClr val="tx1"/>
                </a:solidFill>
                <a:cs typeface="Calibri"/>
              </a:rPr>
              <a:t> </a:t>
            </a:r>
            <a:r>
              <a:rPr lang="en-GB" sz="1400" dirty="0">
                <a:solidFill>
                  <a:schemeClr val="tx1"/>
                </a:solidFill>
                <a:cs typeface="Calibri"/>
              </a:rPr>
              <a:t>in:</a:t>
            </a:r>
          </a:p>
          <a:p>
            <a:pPr marL="708025" indent="-285750">
              <a:lnSpc>
                <a:spcPct val="100000"/>
              </a:lnSpc>
              <a:buClr>
                <a:schemeClr val="tx1"/>
              </a:buClr>
              <a:buFont typeface="Arial" panose="020B0604020202020204" pitchFamily="34" charset="0"/>
              <a:buChar char="•"/>
            </a:pPr>
            <a:r>
              <a:rPr lang="en-GB" sz="1400" dirty="0">
                <a:solidFill>
                  <a:schemeClr val="bg2">
                    <a:lumMod val="75000"/>
                  </a:schemeClr>
                </a:solidFill>
                <a:cs typeface="Calibri"/>
              </a:rPr>
              <a:t>the </a:t>
            </a:r>
            <a:r>
              <a:rPr lang="en-GB" sz="1400" spc="-5" dirty="0">
                <a:solidFill>
                  <a:schemeClr val="bg2">
                    <a:lumMod val="75000"/>
                  </a:schemeClr>
                </a:solidFill>
                <a:cs typeface="Calibri"/>
              </a:rPr>
              <a:t>primary </a:t>
            </a:r>
            <a:r>
              <a:rPr lang="en-GB" sz="1400" spc="-10" dirty="0">
                <a:solidFill>
                  <a:schemeClr val="bg2">
                    <a:lumMod val="75000"/>
                  </a:schemeClr>
                </a:solidFill>
                <a:cs typeface="Calibri"/>
              </a:rPr>
              <a:t>motor</a:t>
            </a:r>
            <a:r>
              <a:rPr lang="en-GB" sz="1400" spc="-90" dirty="0">
                <a:solidFill>
                  <a:schemeClr val="bg2">
                    <a:lumMod val="75000"/>
                  </a:schemeClr>
                </a:solidFill>
                <a:cs typeface="Calibri"/>
              </a:rPr>
              <a:t> </a:t>
            </a:r>
            <a:r>
              <a:rPr lang="en-GB" sz="1400" spc="-10" dirty="0">
                <a:solidFill>
                  <a:schemeClr val="bg2">
                    <a:lumMod val="75000"/>
                  </a:schemeClr>
                </a:solidFill>
                <a:cs typeface="Calibri"/>
              </a:rPr>
              <a:t>cortex.</a:t>
            </a:r>
          </a:p>
          <a:p>
            <a:pPr marL="708025" indent="-285750">
              <a:lnSpc>
                <a:spcPct val="100000"/>
              </a:lnSpc>
              <a:buClr>
                <a:schemeClr val="tx1"/>
              </a:buClr>
              <a:buFont typeface="Arial" panose="020B0604020202020204" pitchFamily="34" charset="0"/>
              <a:buChar char="•"/>
            </a:pPr>
            <a:endParaRPr lang="en-GB" sz="1400" dirty="0">
              <a:solidFill>
                <a:schemeClr val="bg2">
                  <a:lumMod val="75000"/>
                </a:schemeClr>
              </a:solidFill>
              <a:cs typeface="Calibri"/>
            </a:endParaRPr>
          </a:p>
          <a:p>
            <a:pPr marL="355600" marR="199390" indent="-342900">
              <a:lnSpc>
                <a:spcPct val="100000"/>
              </a:lnSpc>
              <a:buClr>
                <a:schemeClr val="tx1"/>
              </a:buClr>
              <a:buFont typeface="Wingdings" panose="05000000000000000000" pitchFamily="2" charset="2"/>
              <a:buChar char="§"/>
              <a:tabLst>
                <a:tab pos="354965" algn="l"/>
                <a:tab pos="355600" algn="l"/>
              </a:tabLst>
            </a:pPr>
            <a:r>
              <a:rPr lang="en-GB" sz="1400" spc="-10" dirty="0">
                <a:solidFill>
                  <a:schemeClr val="tx1"/>
                </a:solidFill>
                <a:cs typeface="Calibri"/>
              </a:rPr>
              <a:t>There </a:t>
            </a:r>
            <a:r>
              <a:rPr lang="en-GB" sz="1400" spc="-15" dirty="0">
                <a:solidFill>
                  <a:schemeClr val="tx1"/>
                </a:solidFill>
                <a:cs typeface="Calibri"/>
              </a:rPr>
              <a:t>are </a:t>
            </a:r>
            <a:r>
              <a:rPr lang="en-GB" sz="1400" dirty="0">
                <a:solidFill>
                  <a:schemeClr val="tx1"/>
                </a:solidFill>
                <a:cs typeface="Calibri"/>
              </a:rPr>
              <a:t>about </a:t>
            </a:r>
            <a:r>
              <a:rPr lang="en-GB" sz="1400" spc="-5" dirty="0">
                <a:solidFill>
                  <a:schemeClr val="accent4">
                    <a:lumMod val="75000"/>
                  </a:schemeClr>
                </a:solidFill>
                <a:cs typeface="Calibri"/>
              </a:rPr>
              <a:t>34,000</a:t>
            </a:r>
            <a:r>
              <a:rPr lang="en-GB" sz="1400" spc="-5" dirty="0">
                <a:solidFill>
                  <a:schemeClr val="tx1"/>
                </a:solidFill>
                <a:cs typeface="Calibri"/>
              </a:rPr>
              <a:t> of</a:t>
            </a:r>
            <a:r>
              <a:rPr lang="en-GB" sz="1400" spc="-55" dirty="0">
                <a:solidFill>
                  <a:schemeClr val="tx1"/>
                </a:solidFill>
                <a:cs typeface="Calibri"/>
              </a:rPr>
              <a:t> </a:t>
            </a:r>
            <a:r>
              <a:rPr lang="en-GB" sz="1400" dirty="0">
                <a:solidFill>
                  <a:schemeClr val="tx1"/>
                </a:solidFill>
                <a:cs typeface="Calibri"/>
              </a:rPr>
              <a:t>these  </a:t>
            </a:r>
            <a:r>
              <a:rPr lang="en-GB" sz="1400" spc="-15" dirty="0">
                <a:solidFill>
                  <a:schemeClr val="tx1"/>
                </a:solidFill>
                <a:cs typeface="Calibri"/>
              </a:rPr>
              <a:t>large </a:t>
            </a:r>
            <a:r>
              <a:rPr lang="en-GB" sz="1400" dirty="0">
                <a:solidFill>
                  <a:schemeClr val="tx1"/>
                </a:solidFill>
                <a:cs typeface="Calibri"/>
              </a:rPr>
              <a:t>Betz cell </a:t>
            </a:r>
            <a:r>
              <a:rPr lang="en-GB" sz="1400" spc="-10" dirty="0" err="1">
                <a:solidFill>
                  <a:schemeClr val="tx1"/>
                </a:solidFill>
                <a:cs typeface="Calibri"/>
              </a:rPr>
              <a:t>fibers</a:t>
            </a:r>
            <a:r>
              <a:rPr lang="en-GB" sz="1400" spc="-10" dirty="0">
                <a:solidFill>
                  <a:schemeClr val="tx1"/>
                </a:solidFill>
                <a:cs typeface="Calibri"/>
              </a:rPr>
              <a:t> </a:t>
            </a:r>
            <a:r>
              <a:rPr lang="en-GB" sz="1400" dirty="0">
                <a:solidFill>
                  <a:schemeClr val="tx1"/>
                </a:solidFill>
                <a:cs typeface="Calibri"/>
              </a:rPr>
              <a:t>in each  </a:t>
            </a:r>
            <a:r>
              <a:rPr lang="en-GB" sz="1400" spc="-10" dirty="0" err="1">
                <a:solidFill>
                  <a:schemeClr val="tx1"/>
                </a:solidFill>
                <a:cs typeface="Calibri"/>
              </a:rPr>
              <a:t>corticospinal</a:t>
            </a:r>
            <a:r>
              <a:rPr lang="en-GB" sz="1400" spc="-55" dirty="0">
                <a:solidFill>
                  <a:schemeClr val="tx1"/>
                </a:solidFill>
                <a:cs typeface="Calibri"/>
              </a:rPr>
              <a:t> </a:t>
            </a:r>
            <a:r>
              <a:rPr lang="en-GB" sz="1400" spc="-10" dirty="0">
                <a:solidFill>
                  <a:schemeClr val="tx1"/>
                </a:solidFill>
                <a:cs typeface="Calibri"/>
              </a:rPr>
              <a:t>tract.</a:t>
            </a:r>
            <a:endParaRPr lang="en-GB" sz="1400" dirty="0">
              <a:solidFill>
                <a:schemeClr val="tx1"/>
              </a:solidFill>
              <a:cs typeface="Calibri"/>
            </a:endParaRPr>
          </a:p>
        </p:txBody>
      </p:sp>
      <p:cxnSp>
        <p:nvCxnSpPr>
          <p:cNvPr id="21" name="Straight Arrow Connector 20"/>
          <p:cNvCxnSpPr>
            <a:stCxn id="13" idx="2"/>
          </p:cNvCxnSpPr>
          <p:nvPr/>
        </p:nvCxnSpPr>
        <p:spPr>
          <a:xfrm>
            <a:off x="2699120" y="2575101"/>
            <a:ext cx="0" cy="34984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Rectangle 16"/>
          <p:cNvSpPr/>
          <p:nvPr/>
        </p:nvSpPr>
        <p:spPr>
          <a:xfrm>
            <a:off x="9982844" y="0"/>
            <a:ext cx="2205981" cy="332656"/>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smtClean="0">
                <a:solidFill>
                  <a:schemeClr val="bg1"/>
                </a:solidFill>
              </a:rPr>
              <a:t>Extra</a:t>
            </a:r>
            <a:endParaRPr lang="en-US" sz="2400" dirty="0">
              <a:solidFill>
                <a:schemeClr val="bg1"/>
              </a:solidFill>
            </a:endParaRPr>
          </a:p>
        </p:txBody>
      </p:sp>
    </p:spTree>
    <p:extLst>
      <p:ext uri="{BB962C8B-B14F-4D97-AF65-F5344CB8AC3E}">
        <p14:creationId xmlns:p14="http://schemas.microsoft.com/office/powerpoint/2010/main" val="3722999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spc="-15" dirty="0" smtClean="0">
                <a:solidFill>
                  <a:srgbClr val="FF0000"/>
                </a:solidFill>
              </a:rPr>
              <a:t>What are </a:t>
            </a:r>
            <a:r>
              <a:rPr lang="en-GB" sz="3200" spc="-5" dirty="0" smtClean="0">
                <a:solidFill>
                  <a:srgbClr val="FF0000"/>
                </a:solidFill>
              </a:rPr>
              <a:t>upper &amp; </a:t>
            </a:r>
            <a:r>
              <a:rPr lang="en-GB" sz="3200" spc="-15" dirty="0" smtClean="0">
                <a:solidFill>
                  <a:srgbClr val="FF0000"/>
                </a:solidFill>
              </a:rPr>
              <a:t>lower </a:t>
            </a:r>
            <a:r>
              <a:rPr lang="en-GB" sz="3200" spc="-10" dirty="0" smtClean="0">
                <a:solidFill>
                  <a:srgbClr val="FF0000"/>
                </a:solidFill>
              </a:rPr>
              <a:t>motor neuron</a:t>
            </a:r>
            <a:r>
              <a:rPr lang="en-GB" sz="3200" spc="75" dirty="0" smtClean="0">
                <a:solidFill>
                  <a:srgbClr val="FF0000"/>
                </a:solidFill>
              </a:rPr>
              <a:t> </a:t>
            </a:r>
            <a:r>
              <a:rPr lang="en-GB" sz="3200" spc="-5" dirty="0" smtClean="0">
                <a:solidFill>
                  <a:srgbClr val="FF0000"/>
                </a:solidFill>
              </a:rPr>
              <a:t>lesions?</a:t>
            </a:r>
            <a:endParaRPr lang="en-US" sz="3200" dirty="0">
              <a:solidFill>
                <a:srgbClr val="FF0000"/>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pPr/>
              <a:t>9</a:t>
            </a:fld>
            <a:endParaRPr lang="en-US" dirty="0"/>
          </a:p>
        </p:txBody>
      </p:sp>
      <p:sp>
        <p:nvSpPr>
          <p:cNvPr id="10" name="Rectangle 9"/>
          <p:cNvSpPr/>
          <p:nvPr/>
        </p:nvSpPr>
        <p:spPr>
          <a:xfrm>
            <a:off x="4324758" y="1268760"/>
            <a:ext cx="3528392" cy="504056"/>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marL="12700" algn="ctr">
              <a:lnSpc>
                <a:spcPct val="100000"/>
              </a:lnSpc>
              <a:buClr>
                <a:schemeClr val="accent2">
                  <a:lumMod val="75000"/>
                </a:schemeClr>
              </a:buClr>
              <a:tabLst>
                <a:tab pos="299085" algn="l"/>
                <a:tab pos="299720" algn="l"/>
              </a:tabLst>
            </a:pPr>
            <a:r>
              <a:rPr lang="en-GB" sz="1800" dirty="0">
                <a:solidFill>
                  <a:schemeClr val="bg1"/>
                </a:solidFill>
                <a:cs typeface="Calibri"/>
              </a:rPr>
              <a:t>Lesions </a:t>
            </a:r>
          </a:p>
        </p:txBody>
      </p:sp>
      <p:cxnSp>
        <p:nvCxnSpPr>
          <p:cNvPr id="11" name="Straight Connector 10"/>
          <p:cNvCxnSpPr>
            <a:stCxn id="10" idx="2"/>
          </p:cNvCxnSpPr>
          <p:nvPr/>
        </p:nvCxnSpPr>
        <p:spPr>
          <a:xfrm>
            <a:off x="6088954" y="1772816"/>
            <a:ext cx="0" cy="144016"/>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a:off x="6088954" y="1916832"/>
            <a:ext cx="33898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2699120" y="1916832"/>
            <a:ext cx="338983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a:xfrm>
            <a:off x="2699120" y="1916832"/>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a:xfrm>
            <a:off x="9478788" y="1916832"/>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Rectangle 16"/>
          <p:cNvSpPr/>
          <p:nvPr/>
        </p:nvSpPr>
        <p:spPr>
          <a:xfrm>
            <a:off x="935738" y="2185005"/>
            <a:ext cx="3526764"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38049" algn="ctr">
              <a:spcBef>
                <a:spcPts val="60"/>
              </a:spcBef>
              <a:buClr>
                <a:schemeClr val="accent2">
                  <a:lumMod val="75000"/>
                </a:schemeClr>
              </a:buClr>
              <a:tabLst>
                <a:tab pos="812165" algn="l"/>
                <a:tab pos="812800" algn="l"/>
              </a:tabLst>
            </a:pPr>
            <a:r>
              <a:rPr lang="en-GB" sz="1400" spc="-5" dirty="0">
                <a:solidFill>
                  <a:schemeClr val="accent2">
                    <a:lumMod val="75000"/>
                  </a:schemeClr>
                </a:solidFill>
                <a:cs typeface="Calibri"/>
              </a:rPr>
              <a:t>UMNL</a:t>
            </a:r>
          </a:p>
        </p:txBody>
      </p:sp>
      <p:cxnSp>
        <p:nvCxnSpPr>
          <p:cNvPr id="5" name="Straight Arrow Connector 4"/>
          <p:cNvCxnSpPr/>
          <p:nvPr/>
        </p:nvCxnSpPr>
        <p:spPr>
          <a:xfrm>
            <a:off x="2699120" y="2617053"/>
            <a:ext cx="0" cy="23588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p:nvPr/>
        </p:nvCxnSpPr>
        <p:spPr>
          <a:xfrm>
            <a:off x="9478788" y="2617053"/>
            <a:ext cx="0" cy="23588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2" name="Rectangle 21"/>
          <p:cNvSpPr/>
          <p:nvPr/>
        </p:nvSpPr>
        <p:spPr>
          <a:xfrm>
            <a:off x="935738" y="2690665"/>
            <a:ext cx="3526764" cy="180812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38049">
              <a:spcBef>
                <a:spcPts val="60"/>
              </a:spcBef>
              <a:buClr>
                <a:schemeClr val="accent2">
                  <a:lumMod val="75000"/>
                </a:schemeClr>
              </a:buClr>
              <a:tabLst>
                <a:tab pos="812165" algn="l"/>
                <a:tab pos="812800" algn="l"/>
              </a:tabLst>
            </a:pPr>
            <a:r>
              <a:rPr lang="en-US" sz="1400" spc="-5" dirty="0">
                <a:solidFill>
                  <a:schemeClr val="tx1"/>
                </a:solidFill>
                <a:cs typeface="Calibri"/>
              </a:rPr>
              <a:t>Is a lesion  of the descending neural  pathway above the level of  lower motor neurons.</a:t>
            </a:r>
          </a:p>
          <a:p>
            <a:pPr indent="-38049">
              <a:spcBef>
                <a:spcPts val="60"/>
              </a:spcBef>
              <a:buClr>
                <a:schemeClr val="accent2">
                  <a:lumMod val="75000"/>
                </a:schemeClr>
              </a:buClr>
              <a:tabLst>
                <a:tab pos="812165" algn="l"/>
                <a:tab pos="812800" algn="l"/>
              </a:tabLst>
            </a:pPr>
            <a:r>
              <a:rPr lang="en-US" sz="1400" dirty="0" smtClean="0">
                <a:solidFill>
                  <a:schemeClr val="bg2">
                    <a:lumMod val="75000"/>
                  </a:schemeClr>
                </a:solidFill>
              </a:rPr>
              <a:t>Causes:</a:t>
            </a:r>
          </a:p>
          <a:p>
            <a:pPr marL="304851" indent="-342900">
              <a:spcBef>
                <a:spcPts val="60"/>
              </a:spcBef>
              <a:buClr>
                <a:schemeClr val="accent2">
                  <a:lumMod val="75000"/>
                </a:schemeClr>
              </a:buClr>
              <a:buFont typeface="+mj-lt"/>
              <a:buAutoNum type="arabicPeriod"/>
              <a:tabLst>
                <a:tab pos="812165" algn="l"/>
                <a:tab pos="812800" algn="l"/>
              </a:tabLst>
            </a:pPr>
            <a:r>
              <a:rPr lang="en-US" sz="1400" spc="-5" dirty="0" smtClean="0">
                <a:solidFill>
                  <a:schemeClr val="tx1"/>
                </a:solidFill>
                <a:cs typeface="Arial"/>
              </a:rPr>
              <a:t>Tra</a:t>
            </a:r>
            <a:r>
              <a:rPr lang="en-US" sz="1400" dirty="0" smtClean="0">
                <a:solidFill>
                  <a:schemeClr val="tx1"/>
                </a:solidFill>
                <a:cs typeface="Arial"/>
              </a:rPr>
              <a:t>u</a:t>
            </a:r>
            <a:r>
              <a:rPr lang="en-US" sz="1400" spc="-10" dirty="0" smtClean="0">
                <a:solidFill>
                  <a:schemeClr val="tx1"/>
                </a:solidFill>
                <a:cs typeface="Arial"/>
              </a:rPr>
              <a:t>m</a:t>
            </a:r>
            <a:r>
              <a:rPr lang="en-US" sz="1400" spc="-5" dirty="0" smtClean="0">
                <a:solidFill>
                  <a:schemeClr val="tx1"/>
                </a:solidFill>
                <a:cs typeface="Arial"/>
              </a:rPr>
              <a:t>a</a:t>
            </a:r>
          </a:p>
          <a:p>
            <a:pPr marL="304851" indent="-342900">
              <a:spcBef>
                <a:spcPts val="60"/>
              </a:spcBef>
              <a:buClr>
                <a:schemeClr val="accent2">
                  <a:lumMod val="75000"/>
                </a:schemeClr>
              </a:buClr>
              <a:buFont typeface="+mj-lt"/>
              <a:buAutoNum type="arabicPeriod"/>
              <a:tabLst>
                <a:tab pos="812165" algn="l"/>
                <a:tab pos="812800" algn="l"/>
              </a:tabLst>
            </a:pPr>
            <a:r>
              <a:rPr lang="en-US" sz="1400" spc="-5" dirty="0" err="1" smtClean="0">
                <a:solidFill>
                  <a:schemeClr val="tx1"/>
                </a:solidFill>
                <a:cs typeface="Arial"/>
              </a:rPr>
              <a:t>Tumo</a:t>
            </a:r>
            <a:r>
              <a:rPr lang="en-US" sz="1400" dirty="0" err="1" smtClean="0">
                <a:solidFill>
                  <a:schemeClr val="tx1"/>
                </a:solidFill>
                <a:cs typeface="Arial"/>
              </a:rPr>
              <a:t>u</a:t>
            </a:r>
            <a:r>
              <a:rPr lang="en-US" sz="1400" spc="-5" dirty="0" err="1" smtClean="0">
                <a:solidFill>
                  <a:schemeClr val="tx1"/>
                </a:solidFill>
                <a:cs typeface="Arial"/>
              </a:rPr>
              <a:t>r</a:t>
            </a:r>
            <a:endParaRPr lang="en-US" sz="1400" spc="-5" dirty="0" smtClean="0">
              <a:solidFill>
                <a:schemeClr val="tx1"/>
              </a:solidFill>
              <a:cs typeface="Arial"/>
            </a:endParaRPr>
          </a:p>
          <a:p>
            <a:pPr marL="304851" indent="-342900">
              <a:spcBef>
                <a:spcPts val="60"/>
              </a:spcBef>
              <a:buClr>
                <a:schemeClr val="accent2">
                  <a:lumMod val="75000"/>
                </a:schemeClr>
              </a:buClr>
              <a:buFont typeface="+mj-lt"/>
              <a:buAutoNum type="arabicPeriod"/>
              <a:tabLst>
                <a:tab pos="812165" algn="l"/>
                <a:tab pos="812800" algn="l"/>
              </a:tabLst>
            </a:pPr>
            <a:r>
              <a:rPr lang="en-US" sz="1400" spc="-5" dirty="0">
                <a:solidFill>
                  <a:schemeClr val="tx1"/>
                </a:solidFill>
                <a:cs typeface="Arial"/>
              </a:rPr>
              <a:t>Vas</a:t>
            </a:r>
            <a:r>
              <a:rPr lang="en-US" sz="1400" dirty="0">
                <a:solidFill>
                  <a:schemeClr val="tx1"/>
                </a:solidFill>
                <a:cs typeface="Arial"/>
              </a:rPr>
              <a:t>c</a:t>
            </a:r>
            <a:r>
              <a:rPr lang="en-US" sz="1400" spc="-10" dirty="0">
                <a:solidFill>
                  <a:schemeClr val="tx1"/>
                </a:solidFill>
                <a:cs typeface="Arial"/>
              </a:rPr>
              <a:t>u</a:t>
            </a:r>
            <a:r>
              <a:rPr lang="en-US" sz="1400" dirty="0">
                <a:solidFill>
                  <a:schemeClr val="tx1"/>
                </a:solidFill>
                <a:cs typeface="Arial"/>
              </a:rPr>
              <a:t>l</a:t>
            </a:r>
            <a:r>
              <a:rPr lang="en-US" sz="1400" spc="-10" dirty="0">
                <a:solidFill>
                  <a:schemeClr val="tx1"/>
                </a:solidFill>
                <a:cs typeface="Arial"/>
              </a:rPr>
              <a:t>a</a:t>
            </a:r>
            <a:r>
              <a:rPr lang="en-US" sz="1400" spc="-5" dirty="0">
                <a:solidFill>
                  <a:schemeClr val="tx1"/>
                </a:solidFill>
                <a:cs typeface="Arial"/>
              </a:rPr>
              <a:t>r </a:t>
            </a:r>
            <a:r>
              <a:rPr lang="en-US" sz="1400" spc="-10" dirty="0">
                <a:solidFill>
                  <a:schemeClr val="tx1"/>
                </a:solidFill>
                <a:cs typeface="Arial"/>
              </a:rPr>
              <a:t>d</a:t>
            </a:r>
            <a:r>
              <a:rPr lang="en-US" sz="1400" dirty="0">
                <a:solidFill>
                  <a:schemeClr val="tx1"/>
                </a:solidFill>
                <a:cs typeface="Arial"/>
              </a:rPr>
              <a:t>i</a:t>
            </a:r>
            <a:r>
              <a:rPr lang="en-US" sz="1400" spc="-5" dirty="0">
                <a:solidFill>
                  <a:schemeClr val="tx1"/>
                </a:solidFill>
                <a:cs typeface="Arial"/>
              </a:rPr>
              <a:t>s</a:t>
            </a:r>
            <a:r>
              <a:rPr lang="en-US" sz="1400" dirty="0">
                <a:solidFill>
                  <a:schemeClr val="tx1"/>
                </a:solidFill>
                <a:cs typeface="Arial"/>
              </a:rPr>
              <a:t>o</a:t>
            </a:r>
            <a:r>
              <a:rPr lang="en-US" sz="1400" spc="-10" dirty="0">
                <a:solidFill>
                  <a:schemeClr val="tx1"/>
                </a:solidFill>
                <a:cs typeface="Arial"/>
              </a:rPr>
              <a:t>r</a:t>
            </a:r>
            <a:r>
              <a:rPr lang="en-US" sz="1400" dirty="0">
                <a:solidFill>
                  <a:schemeClr val="tx1"/>
                </a:solidFill>
                <a:cs typeface="Arial"/>
              </a:rPr>
              <a:t>d</a:t>
            </a:r>
            <a:r>
              <a:rPr lang="en-US" sz="1400" spc="-10" dirty="0">
                <a:solidFill>
                  <a:schemeClr val="tx1"/>
                </a:solidFill>
                <a:cs typeface="Arial"/>
              </a:rPr>
              <a:t>e</a:t>
            </a:r>
            <a:r>
              <a:rPr lang="en-US" sz="1400" dirty="0">
                <a:solidFill>
                  <a:schemeClr val="tx1"/>
                </a:solidFill>
                <a:cs typeface="Arial"/>
              </a:rPr>
              <a:t>r</a:t>
            </a:r>
            <a:r>
              <a:rPr lang="en-US" sz="1400" spc="-5" dirty="0">
                <a:solidFill>
                  <a:schemeClr val="tx1"/>
                </a:solidFill>
                <a:cs typeface="Arial"/>
              </a:rPr>
              <a:t>s</a:t>
            </a:r>
            <a:r>
              <a:rPr lang="en-US" sz="1400" dirty="0">
                <a:solidFill>
                  <a:schemeClr val="tx1"/>
                </a:solidFill>
                <a:cs typeface="Arial"/>
              </a:rPr>
              <a:t> </a:t>
            </a:r>
            <a:r>
              <a:rPr lang="en-US" sz="1400" spc="-10" dirty="0">
                <a:solidFill>
                  <a:schemeClr val="tx1"/>
                </a:solidFill>
                <a:cs typeface="Arial"/>
              </a:rPr>
              <a:t>a</a:t>
            </a:r>
            <a:r>
              <a:rPr lang="en-US" sz="1400" spc="-5" dirty="0">
                <a:solidFill>
                  <a:schemeClr val="tx1"/>
                </a:solidFill>
                <a:cs typeface="Arial"/>
              </a:rPr>
              <a:t>s</a:t>
            </a:r>
            <a:r>
              <a:rPr lang="en-US" sz="1400" dirty="0">
                <a:solidFill>
                  <a:schemeClr val="tx1"/>
                </a:solidFill>
                <a:cs typeface="Arial"/>
              </a:rPr>
              <a:t> </a:t>
            </a:r>
            <a:r>
              <a:rPr lang="en-US" sz="1400" spc="-5" dirty="0">
                <a:solidFill>
                  <a:schemeClr val="tx1"/>
                </a:solidFill>
                <a:cs typeface="Arial"/>
              </a:rPr>
              <a:t>t</a:t>
            </a:r>
            <a:r>
              <a:rPr lang="en-US" sz="1400" dirty="0">
                <a:solidFill>
                  <a:schemeClr val="tx1"/>
                </a:solidFill>
                <a:cs typeface="Arial"/>
              </a:rPr>
              <a:t>h</a:t>
            </a:r>
            <a:r>
              <a:rPr lang="en-US" sz="1400" spc="-10" dirty="0">
                <a:solidFill>
                  <a:schemeClr val="tx1"/>
                </a:solidFill>
                <a:cs typeface="Arial"/>
              </a:rPr>
              <a:t>r</a:t>
            </a:r>
            <a:r>
              <a:rPr lang="en-US" sz="1400" dirty="0">
                <a:solidFill>
                  <a:schemeClr val="tx1"/>
                </a:solidFill>
                <a:cs typeface="Arial"/>
              </a:rPr>
              <a:t>o</a:t>
            </a:r>
            <a:r>
              <a:rPr lang="en-US" sz="1400" spc="-10" dirty="0">
                <a:solidFill>
                  <a:schemeClr val="tx1"/>
                </a:solidFill>
                <a:cs typeface="Arial"/>
              </a:rPr>
              <a:t>mb</a:t>
            </a:r>
            <a:r>
              <a:rPr lang="en-US" sz="1400" dirty="0">
                <a:solidFill>
                  <a:schemeClr val="tx1"/>
                </a:solidFill>
                <a:cs typeface="Arial"/>
              </a:rPr>
              <a:t>o</a:t>
            </a:r>
            <a:r>
              <a:rPr lang="en-US" sz="1400" spc="-5" dirty="0">
                <a:solidFill>
                  <a:schemeClr val="tx1"/>
                </a:solidFill>
                <a:cs typeface="Arial"/>
              </a:rPr>
              <a:t>s</a:t>
            </a:r>
            <a:r>
              <a:rPr lang="en-US" sz="1400" dirty="0">
                <a:solidFill>
                  <a:schemeClr val="tx1"/>
                </a:solidFill>
                <a:cs typeface="Arial"/>
              </a:rPr>
              <a:t>i</a:t>
            </a:r>
            <a:r>
              <a:rPr lang="en-US" sz="1400" spc="-5" dirty="0">
                <a:solidFill>
                  <a:schemeClr val="tx1"/>
                </a:solidFill>
                <a:cs typeface="Arial"/>
              </a:rPr>
              <a:t>s</a:t>
            </a:r>
            <a:r>
              <a:rPr lang="en-US" sz="1400" dirty="0">
                <a:solidFill>
                  <a:schemeClr val="tx1"/>
                </a:solidFill>
                <a:cs typeface="Arial"/>
              </a:rPr>
              <a:t> </a:t>
            </a:r>
            <a:r>
              <a:rPr lang="en-US" sz="1400" spc="-10" dirty="0">
                <a:solidFill>
                  <a:schemeClr val="tx1"/>
                </a:solidFill>
                <a:cs typeface="Arial"/>
              </a:rPr>
              <a:t>o</a:t>
            </a:r>
            <a:r>
              <a:rPr lang="en-US" sz="1400" spc="-5" dirty="0">
                <a:solidFill>
                  <a:schemeClr val="tx1"/>
                </a:solidFill>
                <a:cs typeface="Arial"/>
              </a:rPr>
              <a:t>r</a:t>
            </a:r>
            <a:r>
              <a:rPr lang="en-US" sz="1400" dirty="0">
                <a:solidFill>
                  <a:schemeClr val="tx1"/>
                </a:solidFill>
                <a:cs typeface="Arial"/>
              </a:rPr>
              <a:t> </a:t>
            </a:r>
            <a:r>
              <a:rPr lang="en-US" sz="1400" spc="-10" dirty="0">
                <a:solidFill>
                  <a:schemeClr val="tx1"/>
                </a:solidFill>
                <a:cs typeface="Arial"/>
              </a:rPr>
              <a:t>h</a:t>
            </a:r>
            <a:r>
              <a:rPr lang="en-US" sz="1400" dirty="0">
                <a:solidFill>
                  <a:schemeClr val="tx1"/>
                </a:solidFill>
                <a:cs typeface="Arial"/>
              </a:rPr>
              <a:t>e</a:t>
            </a:r>
            <a:r>
              <a:rPr lang="en-US" sz="1400" spc="-10" dirty="0">
                <a:solidFill>
                  <a:schemeClr val="tx1"/>
                </a:solidFill>
                <a:cs typeface="Arial"/>
              </a:rPr>
              <a:t>mo</a:t>
            </a:r>
            <a:r>
              <a:rPr lang="en-US" sz="1400" dirty="0">
                <a:solidFill>
                  <a:schemeClr val="tx1"/>
                </a:solidFill>
                <a:cs typeface="Arial"/>
              </a:rPr>
              <a:t>r</a:t>
            </a:r>
            <a:r>
              <a:rPr lang="en-US" sz="1400" spc="-10" dirty="0">
                <a:solidFill>
                  <a:schemeClr val="tx1"/>
                </a:solidFill>
                <a:cs typeface="Arial"/>
              </a:rPr>
              <a:t>r</a:t>
            </a:r>
            <a:r>
              <a:rPr lang="en-US" sz="1400" dirty="0">
                <a:solidFill>
                  <a:schemeClr val="tx1"/>
                </a:solidFill>
                <a:cs typeface="Arial"/>
              </a:rPr>
              <a:t>h</a:t>
            </a:r>
            <a:r>
              <a:rPr lang="en-US" sz="1400" spc="-10" dirty="0">
                <a:solidFill>
                  <a:schemeClr val="tx1"/>
                </a:solidFill>
                <a:cs typeface="Arial"/>
              </a:rPr>
              <a:t>a</a:t>
            </a:r>
            <a:r>
              <a:rPr lang="en-US" sz="1400" dirty="0">
                <a:solidFill>
                  <a:schemeClr val="tx1"/>
                </a:solidFill>
                <a:cs typeface="Arial"/>
              </a:rPr>
              <a:t>g</a:t>
            </a:r>
            <a:r>
              <a:rPr lang="en-US" sz="1400" spc="-10" dirty="0">
                <a:solidFill>
                  <a:schemeClr val="tx1"/>
                </a:solidFill>
                <a:cs typeface="Arial"/>
              </a:rPr>
              <a:t>e</a:t>
            </a:r>
            <a:endParaRPr lang="en-US" sz="1400" dirty="0" smtClean="0">
              <a:solidFill>
                <a:schemeClr val="tx1"/>
              </a:solidFill>
            </a:endParaRPr>
          </a:p>
          <a:p>
            <a:pPr indent="-38049">
              <a:spcBef>
                <a:spcPts val="60"/>
              </a:spcBef>
              <a:buClr>
                <a:schemeClr val="accent2">
                  <a:lumMod val="75000"/>
                </a:schemeClr>
              </a:buClr>
              <a:tabLst>
                <a:tab pos="812165" algn="l"/>
                <a:tab pos="812800" algn="l"/>
              </a:tabLst>
            </a:pPr>
            <a:r>
              <a:rPr lang="en-US" sz="1400" dirty="0" smtClean="0">
                <a:solidFill>
                  <a:schemeClr val="bg2">
                    <a:lumMod val="50000"/>
                  </a:schemeClr>
                </a:solidFill>
              </a:rPr>
              <a:t>Most </a:t>
            </a:r>
            <a:r>
              <a:rPr lang="en-US" sz="1400" dirty="0">
                <a:solidFill>
                  <a:schemeClr val="bg2">
                    <a:lumMod val="50000"/>
                  </a:schemeClr>
                </a:solidFill>
              </a:rPr>
              <a:t>common site is the internal capsule.</a:t>
            </a:r>
          </a:p>
        </p:txBody>
      </p:sp>
      <p:sp>
        <p:nvSpPr>
          <p:cNvPr id="23" name="Rectangle 22"/>
          <p:cNvSpPr/>
          <p:nvPr/>
        </p:nvSpPr>
        <p:spPr>
          <a:xfrm>
            <a:off x="7715406" y="2669202"/>
            <a:ext cx="3526764" cy="141357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38049">
              <a:spcBef>
                <a:spcPts val="60"/>
              </a:spcBef>
              <a:buClr>
                <a:schemeClr val="accent2">
                  <a:lumMod val="75000"/>
                </a:schemeClr>
              </a:buClr>
              <a:tabLst>
                <a:tab pos="812165" algn="l"/>
                <a:tab pos="812800" algn="l"/>
              </a:tabLst>
            </a:pPr>
            <a:r>
              <a:rPr lang="en-US" sz="1400" spc="-5" dirty="0">
                <a:solidFill>
                  <a:schemeClr val="tx1"/>
                </a:solidFill>
                <a:cs typeface="Calibri"/>
              </a:rPr>
              <a:t>It is damage of the lower motor  neurons (the spinal AHCS and the  cranial motor nuclei or their axons)  resulting in skeletal </a:t>
            </a:r>
            <a:r>
              <a:rPr lang="en-US" sz="1400" spc="-5" dirty="0" err="1">
                <a:solidFill>
                  <a:schemeClr val="tx1"/>
                </a:solidFill>
                <a:cs typeface="Calibri"/>
              </a:rPr>
              <a:t>ms</a:t>
            </a:r>
            <a:r>
              <a:rPr lang="en-US" sz="1400" spc="-5" dirty="0">
                <a:solidFill>
                  <a:schemeClr val="tx1"/>
                </a:solidFill>
                <a:cs typeface="Calibri"/>
              </a:rPr>
              <a:t> </a:t>
            </a:r>
            <a:r>
              <a:rPr lang="en-US" sz="1400" spc="-5" dirty="0" smtClean="0">
                <a:solidFill>
                  <a:schemeClr val="tx1"/>
                </a:solidFill>
                <a:cs typeface="Calibri"/>
              </a:rPr>
              <a:t>paralysis</a:t>
            </a:r>
          </a:p>
          <a:p>
            <a:pPr indent="-38049">
              <a:spcBef>
                <a:spcPts val="60"/>
              </a:spcBef>
              <a:buClr>
                <a:schemeClr val="accent2">
                  <a:lumMod val="75000"/>
                </a:schemeClr>
              </a:buClr>
              <a:tabLst>
                <a:tab pos="812165" algn="l"/>
                <a:tab pos="812800" algn="l"/>
              </a:tabLst>
            </a:pPr>
            <a:r>
              <a:rPr lang="en-US" sz="1400" dirty="0">
                <a:solidFill>
                  <a:schemeClr val="bg2">
                    <a:lumMod val="75000"/>
                  </a:schemeClr>
                </a:solidFill>
              </a:rPr>
              <a:t>Causes:</a:t>
            </a:r>
          </a:p>
          <a:p>
            <a:pPr marL="304851" indent="-342900">
              <a:spcBef>
                <a:spcPts val="60"/>
              </a:spcBef>
              <a:buClr>
                <a:schemeClr val="accent2">
                  <a:lumMod val="75000"/>
                </a:schemeClr>
              </a:buClr>
              <a:buFont typeface="+mj-lt"/>
              <a:buAutoNum type="arabicPeriod"/>
              <a:tabLst>
                <a:tab pos="812165" algn="l"/>
                <a:tab pos="812800" algn="l"/>
              </a:tabLst>
            </a:pPr>
            <a:r>
              <a:rPr lang="en-US" sz="1400" spc="-5" dirty="0">
                <a:solidFill>
                  <a:schemeClr val="tx1"/>
                </a:solidFill>
                <a:cs typeface="Arial"/>
              </a:rPr>
              <a:t>Trauma</a:t>
            </a:r>
          </a:p>
          <a:p>
            <a:pPr marL="304851" indent="-342900">
              <a:spcBef>
                <a:spcPts val="60"/>
              </a:spcBef>
              <a:buClr>
                <a:schemeClr val="accent2">
                  <a:lumMod val="75000"/>
                </a:schemeClr>
              </a:buClr>
              <a:buFont typeface="+mj-lt"/>
              <a:buAutoNum type="arabicPeriod"/>
              <a:tabLst>
                <a:tab pos="812165" algn="l"/>
                <a:tab pos="812800" algn="l"/>
              </a:tabLst>
            </a:pPr>
            <a:r>
              <a:rPr lang="en-US" sz="1400" spc="-5" dirty="0" smtClean="0">
                <a:solidFill>
                  <a:schemeClr val="tx1"/>
                </a:solidFill>
                <a:cs typeface="Arial"/>
              </a:rPr>
              <a:t>Neuropathy</a:t>
            </a:r>
            <a:endParaRPr lang="en-US" sz="1400" spc="-5" dirty="0">
              <a:solidFill>
                <a:schemeClr val="tx1"/>
              </a:solidFill>
              <a:cs typeface="Arial"/>
            </a:endParaRPr>
          </a:p>
        </p:txBody>
      </p:sp>
      <p:sp>
        <p:nvSpPr>
          <p:cNvPr id="24" name="Rectangle 23"/>
          <p:cNvSpPr/>
          <p:nvPr/>
        </p:nvSpPr>
        <p:spPr>
          <a:xfrm>
            <a:off x="935738" y="4557133"/>
            <a:ext cx="3526764" cy="17460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04851" indent="-342900">
              <a:spcBef>
                <a:spcPts val="60"/>
              </a:spcBef>
              <a:buClr>
                <a:schemeClr val="accent2">
                  <a:lumMod val="75000"/>
                </a:schemeClr>
              </a:buClr>
              <a:buFont typeface="Wingdings" panose="05000000000000000000" pitchFamily="2" charset="2"/>
              <a:buChar char="§"/>
              <a:tabLst>
                <a:tab pos="812165" algn="l"/>
                <a:tab pos="812800" algn="l"/>
              </a:tabLst>
            </a:pPr>
            <a:r>
              <a:rPr lang="en-US" sz="1400" spc="-5" dirty="0">
                <a:solidFill>
                  <a:schemeClr val="tx1"/>
                </a:solidFill>
                <a:cs typeface="Calibri"/>
              </a:rPr>
              <a:t>cause weakness of the</a:t>
            </a:r>
          </a:p>
          <a:p>
            <a:pPr marL="304851" indent="-342900">
              <a:spcBef>
                <a:spcPts val="60"/>
              </a:spcBef>
              <a:buClr>
                <a:schemeClr val="accent2">
                  <a:lumMod val="75000"/>
                </a:schemeClr>
              </a:buClr>
              <a:buFont typeface="Wingdings" panose="05000000000000000000" pitchFamily="2" charset="2"/>
              <a:buChar char="§"/>
              <a:tabLst>
                <a:tab pos="812165" algn="l"/>
                <a:tab pos="812800" algn="l"/>
              </a:tabLst>
            </a:pPr>
            <a:r>
              <a:rPr lang="en-US" sz="1400" spc="-5" dirty="0">
                <a:solidFill>
                  <a:schemeClr val="tx1"/>
                </a:solidFill>
                <a:cs typeface="Calibri"/>
              </a:rPr>
              <a:t>lower part of the face on the opposite side. Frontalis is</a:t>
            </a:r>
          </a:p>
          <a:p>
            <a:pPr marL="304851" indent="-342900">
              <a:spcBef>
                <a:spcPts val="60"/>
              </a:spcBef>
              <a:buClr>
                <a:schemeClr val="accent2">
                  <a:lumMod val="75000"/>
                </a:schemeClr>
              </a:buClr>
              <a:buFont typeface="Wingdings" panose="05000000000000000000" pitchFamily="2" charset="2"/>
              <a:buChar char="§"/>
              <a:tabLst>
                <a:tab pos="812165" algn="l"/>
                <a:tab pos="812800" algn="l"/>
              </a:tabLst>
            </a:pPr>
            <a:r>
              <a:rPr lang="en-US" sz="1400" spc="-5" dirty="0">
                <a:solidFill>
                  <a:schemeClr val="tx1"/>
                </a:solidFill>
                <a:cs typeface="Calibri"/>
              </a:rPr>
              <a:t>spared: normal furrowing of the brow is preserved; eye</a:t>
            </a:r>
          </a:p>
          <a:p>
            <a:pPr marL="304851" indent="-342900">
              <a:spcBef>
                <a:spcPts val="60"/>
              </a:spcBef>
              <a:buClr>
                <a:schemeClr val="accent2">
                  <a:lumMod val="75000"/>
                </a:schemeClr>
              </a:buClr>
              <a:buFont typeface="Wingdings" panose="05000000000000000000" pitchFamily="2" charset="2"/>
              <a:buChar char="§"/>
              <a:tabLst>
                <a:tab pos="812165" algn="l"/>
                <a:tab pos="812800" algn="l"/>
              </a:tabLst>
            </a:pPr>
            <a:r>
              <a:rPr lang="en-US" sz="1400" spc="-5" dirty="0">
                <a:solidFill>
                  <a:schemeClr val="tx1"/>
                </a:solidFill>
                <a:cs typeface="Calibri"/>
              </a:rPr>
              <a:t>closure and blinking are largely unaffected. Lower motor</a:t>
            </a:r>
          </a:p>
          <a:p>
            <a:pPr marL="304851" indent="-342900">
              <a:spcBef>
                <a:spcPts val="60"/>
              </a:spcBef>
              <a:buClr>
                <a:schemeClr val="accent2">
                  <a:lumMod val="75000"/>
                </a:schemeClr>
              </a:buClr>
              <a:buFont typeface="Wingdings" panose="05000000000000000000" pitchFamily="2" charset="2"/>
              <a:buChar char="§"/>
              <a:tabLst>
                <a:tab pos="812165" algn="l"/>
                <a:tab pos="812800" algn="l"/>
              </a:tabLst>
            </a:pPr>
            <a:r>
              <a:rPr lang="en-US" sz="1400" spc="-5" dirty="0" err="1">
                <a:solidFill>
                  <a:schemeClr val="tx1"/>
                </a:solidFill>
                <a:cs typeface="Calibri"/>
              </a:rPr>
              <a:t>neurone</a:t>
            </a:r>
            <a:r>
              <a:rPr lang="en-US" sz="1400" spc="-5" dirty="0">
                <a:solidFill>
                  <a:schemeClr val="tx1"/>
                </a:solidFill>
                <a:cs typeface="Calibri"/>
              </a:rPr>
              <a:t> (LMN) lesions.</a:t>
            </a:r>
          </a:p>
        </p:txBody>
      </p:sp>
      <p:cxnSp>
        <p:nvCxnSpPr>
          <p:cNvPr id="26" name="Straight Connector 25"/>
          <p:cNvCxnSpPr/>
          <p:nvPr/>
        </p:nvCxnSpPr>
        <p:spPr>
          <a:xfrm flipV="1">
            <a:off x="2699120" y="4439303"/>
            <a:ext cx="0" cy="6311"/>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715406" y="2185005"/>
            <a:ext cx="3526764"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38049" algn="ctr">
              <a:spcBef>
                <a:spcPts val="60"/>
              </a:spcBef>
              <a:buClr>
                <a:schemeClr val="accent2">
                  <a:lumMod val="75000"/>
                </a:schemeClr>
              </a:buClr>
              <a:tabLst>
                <a:tab pos="812165" algn="l"/>
                <a:tab pos="812800" algn="l"/>
              </a:tabLst>
            </a:pPr>
            <a:r>
              <a:rPr lang="en-GB" sz="1400" spc="-5" dirty="0">
                <a:solidFill>
                  <a:schemeClr val="accent2">
                    <a:lumMod val="75000"/>
                  </a:schemeClr>
                </a:solidFill>
                <a:cs typeface="Calibri"/>
              </a:rPr>
              <a:t>LMNL</a:t>
            </a:r>
          </a:p>
        </p:txBody>
      </p:sp>
      <p:sp>
        <p:nvSpPr>
          <p:cNvPr id="35" name="TextBox 34"/>
          <p:cNvSpPr txBox="1"/>
          <p:nvPr/>
        </p:nvSpPr>
        <p:spPr>
          <a:xfrm rot="5400000">
            <a:off x="3681475" y="5311642"/>
            <a:ext cx="1752234" cy="230832"/>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900" b="1" dirty="0">
                <a:solidFill>
                  <a:schemeClr val="tx2"/>
                </a:solidFill>
                <a:latin typeface="+mj-lt"/>
                <a:ea typeface="+mj-ea"/>
                <a:cs typeface="+mj-cs"/>
              </a:rPr>
              <a:t>ONLY IN MALES’ SLIDES </a:t>
            </a:r>
          </a:p>
        </p:txBody>
      </p:sp>
      <p:sp>
        <p:nvSpPr>
          <p:cNvPr id="38" name="Rectangle 37"/>
          <p:cNvSpPr/>
          <p:nvPr/>
        </p:nvSpPr>
        <p:spPr>
          <a:xfrm>
            <a:off x="7715405" y="4119521"/>
            <a:ext cx="3470797" cy="200632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04851" indent="-342900">
              <a:spcBef>
                <a:spcPts val="60"/>
              </a:spcBef>
              <a:buClr>
                <a:schemeClr val="accent2">
                  <a:lumMod val="75000"/>
                </a:schemeClr>
              </a:buClr>
              <a:buFont typeface="Wingdings" panose="05000000000000000000" pitchFamily="2" charset="2"/>
              <a:buChar char="§"/>
              <a:tabLst>
                <a:tab pos="812165" algn="l"/>
                <a:tab pos="812800" algn="l"/>
              </a:tabLst>
            </a:pPr>
            <a:r>
              <a:rPr lang="en-US" sz="1400" spc="-5" dirty="0">
                <a:solidFill>
                  <a:schemeClr val="tx1"/>
                </a:solidFill>
                <a:cs typeface="Calibri"/>
              </a:rPr>
              <a:t>causes weakness (ipsilateral) of all facial</a:t>
            </a:r>
          </a:p>
          <a:p>
            <a:pPr marL="304851" indent="-342900">
              <a:spcBef>
                <a:spcPts val="60"/>
              </a:spcBef>
              <a:buClr>
                <a:schemeClr val="accent2">
                  <a:lumMod val="75000"/>
                </a:schemeClr>
              </a:buClr>
              <a:buFont typeface="Wingdings" panose="05000000000000000000" pitchFamily="2" charset="2"/>
              <a:buChar char="§"/>
              <a:tabLst>
                <a:tab pos="812165" algn="l"/>
                <a:tab pos="812800" algn="l"/>
              </a:tabLst>
            </a:pPr>
            <a:r>
              <a:rPr lang="en-US" sz="1400" spc="-5" dirty="0">
                <a:solidFill>
                  <a:schemeClr val="tx1"/>
                </a:solidFill>
                <a:cs typeface="Calibri"/>
              </a:rPr>
              <a:t>expression muscles. The angle of the mouth falls; unilateral</a:t>
            </a:r>
          </a:p>
          <a:p>
            <a:pPr marL="304851" indent="-342900">
              <a:spcBef>
                <a:spcPts val="60"/>
              </a:spcBef>
              <a:buClr>
                <a:schemeClr val="accent2">
                  <a:lumMod val="75000"/>
                </a:schemeClr>
              </a:buClr>
              <a:buFont typeface="Wingdings" panose="05000000000000000000" pitchFamily="2" charset="2"/>
              <a:buChar char="§"/>
              <a:tabLst>
                <a:tab pos="812165" algn="l"/>
                <a:tab pos="812800" algn="l"/>
              </a:tabLst>
            </a:pPr>
            <a:r>
              <a:rPr lang="en-US" sz="1400" spc="-5" dirty="0">
                <a:solidFill>
                  <a:schemeClr val="tx1"/>
                </a:solidFill>
                <a:cs typeface="Calibri"/>
              </a:rPr>
              <a:t>dribbling develops. Frowning (frontalis) and eye closure are</a:t>
            </a:r>
          </a:p>
          <a:p>
            <a:pPr marL="304851" indent="-342900">
              <a:spcBef>
                <a:spcPts val="60"/>
              </a:spcBef>
              <a:buClr>
                <a:schemeClr val="accent2">
                  <a:lumMod val="75000"/>
                </a:schemeClr>
              </a:buClr>
              <a:buFont typeface="Wingdings" panose="05000000000000000000" pitchFamily="2" charset="2"/>
              <a:buChar char="§"/>
              <a:tabLst>
                <a:tab pos="812165" algn="l"/>
                <a:tab pos="812800" algn="l"/>
              </a:tabLst>
            </a:pPr>
            <a:r>
              <a:rPr lang="en-US" sz="1400" spc="-5" dirty="0">
                <a:solidFill>
                  <a:schemeClr val="tx1"/>
                </a:solidFill>
                <a:cs typeface="Calibri"/>
              </a:rPr>
              <a:t>weak. Corneal exposure and ulceration occur if the eye does</a:t>
            </a:r>
          </a:p>
          <a:p>
            <a:pPr marL="304851" indent="-342900">
              <a:spcBef>
                <a:spcPts val="60"/>
              </a:spcBef>
              <a:buClr>
                <a:schemeClr val="accent2">
                  <a:lumMod val="75000"/>
                </a:schemeClr>
              </a:buClr>
              <a:buFont typeface="Wingdings" panose="05000000000000000000" pitchFamily="2" charset="2"/>
              <a:buChar char="§"/>
              <a:tabLst>
                <a:tab pos="812165" algn="l"/>
                <a:tab pos="812800" algn="l"/>
              </a:tabLst>
            </a:pPr>
            <a:r>
              <a:rPr lang="en-US" sz="1400" spc="-5" dirty="0">
                <a:solidFill>
                  <a:schemeClr val="tx1"/>
                </a:solidFill>
                <a:cs typeface="Calibri"/>
              </a:rPr>
              <a:t>not close during sleep.</a:t>
            </a:r>
          </a:p>
        </p:txBody>
      </p:sp>
      <p:sp>
        <p:nvSpPr>
          <p:cNvPr id="40" name="TextBox 39"/>
          <p:cNvSpPr txBox="1"/>
          <p:nvPr/>
        </p:nvSpPr>
        <p:spPr>
          <a:xfrm rot="5400000">
            <a:off x="10366732" y="4895130"/>
            <a:ext cx="2012883" cy="461665"/>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200" b="1" dirty="0">
                <a:solidFill>
                  <a:schemeClr val="tx2"/>
                </a:solidFill>
                <a:latin typeface="+mj-lt"/>
                <a:ea typeface="+mj-ea"/>
                <a:cs typeface="+mj-cs"/>
              </a:rPr>
              <a:t>ONLY IN MALES’ SLIDES </a:t>
            </a:r>
          </a:p>
        </p:txBody>
      </p:sp>
      <p:pic>
        <p:nvPicPr>
          <p:cNvPr id="4" name="Picture 3"/>
          <p:cNvPicPr>
            <a:picLocks noChangeAspect="1"/>
          </p:cNvPicPr>
          <p:nvPr/>
        </p:nvPicPr>
        <p:blipFill>
          <a:blip r:embed="rId2"/>
          <a:stretch>
            <a:fillRect/>
          </a:stretch>
        </p:blipFill>
        <p:spPr>
          <a:xfrm>
            <a:off x="4652682" y="2185005"/>
            <a:ext cx="2801113" cy="3041159"/>
          </a:xfrm>
          <a:prstGeom prst="rect">
            <a:avLst/>
          </a:prstGeom>
        </p:spPr>
      </p:pic>
      <p:sp>
        <p:nvSpPr>
          <p:cNvPr id="25" name="TextBox 24"/>
          <p:cNvSpPr txBox="1"/>
          <p:nvPr/>
        </p:nvSpPr>
        <p:spPr>
          <a:xfrm>
            <a:off x="9455497"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6399793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4045</TotalTime>
  <Words>4310</Words>
  <Application>Microsoft Macintosh PowerPoint</Application>
  <PresentationFormat>Custom</PresentationFormat>
  <Paragraphs>592</Paragraphs>
  <Slides>40</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40</vt:i4>
      </vt:variant>
    </vt:vector>
  </HeadingPairs>
  <TitlesOfParts>
    <vt:vector size="55" baseType="lpstr">
      <vt:lpstr>Agency FB</vt:lpstr>
      <vt:lpstr>Akhbar MT</vt:lpstr>
      <vt:lpstr>Arial</vt:lpstr>
      <vt:lpstr>Arial Black</vt:lpstr>
      <vt:lpstr>ArialMT</vt:lpstr>
      <vt:lpstr>Bookman Old Style</vt:lpstr>
      <vt:lpstr>Calibri</vt:lpstr>
      <vt:lpstr>Century Gothic</vt:lpstr>
      <vt:lpstr>Constantia</vt:lpstr>
      <vt:lpstr>Gill Sans MT</vt:lpstr>
      <vt:lpstr>Symbol</vt:lpstr>
      <vt:lpstr>Times New Roman</vt:lpstr>
      <vt:lpstr>Wingdings</vt:lpstr>
      <vt:lpstr>Wingdings 3</vt:lpstr>
      <vt:lpstr>Origin</vt:lpstr>
      <vt:lpstr>PowerPoint Presentation</vt:lpstr>
      <vt:lpstr>PowerPoint Presentation</vt:lpstr>
      <vt:lpstr>introduction</vt:lpstr>
      <vt:lpstr>Comaprison between upper &amp; lower motor neuron lesions</vt:lpstr>
      <vt:lpstr>Cont.</vt:lpstr>
      <vt:lpstr>UMNs control lower LMNs through two different pathways</vt:lpstr>
      <vt:lpstr>Extra pyramidal tracts </vt:lpstr>
      <vt:lpstr>UMNs control lower LMNs through two  different pathways</vt:lpstr>
      <vt:lpstr>What are upper &amp; lower motor neuron lesions?</vt:lpstr>
      <vt:lpstr>Causes of upper &amp; lower motor neuron lesions</vt:lpstr>
      <vt:lpstr>UMNL</vt:lpstr>
      <vt:lpstr>Hallmarks of motor neuron lesions</vt:lpstr>
      <vt:lpstr>UMNL &amp; LMNL </vt:lpstr>
      <vt:lpstr>Cont.</vt:lpstr>
      <vt:lpstr>Cont.</vt:lpstr>
      <vt:lpstr>Effect of a lesion in different parts of the  motor system</vt:lpstr>
      <vt:lpstr>Effects of a unilateral lesion in posterior limb of internal capsule </vt:lpstr>
      <vt:lpstr>Damage of posterior limb of internal capsule (UMNL) </vt:lpstr>
      <vt:lpstr>Cont.</vt:lpstr>
      <vt:lpstr>Cont.</vt:lpstr>
      <vt:lpstr>Spasticity </vt:lpstr>
      <vt:lpstr>Remember</vt:lpstr>
      <vt:lpstr>Comparison</vt:lpstr>
      <vt:lpstr>Cont.</vt:lpstr>
      <vt:lpstr>Cont.</vt:lpstr>
      <vt:lpstr>Cont.</vt:lpstr>
      <vt:lpstr>Cont.</vt:lpstr>
      <vt:lpstr>Remember</vt:lpstr>
      <vt:lpstr>Damage of lower motor neuron (LMNL) </vt:lpstr>
      <vt:lpstr>Cont. Functional changes</vt:lpstr>
      <vt:lpstr>Transection of spinal cord</vt:lpstr>
      <vt:lpstr>Paraplegia Stages </vt:lpstr>
      <vt:lpstr>Cont. </vt:lpstr>
      <vt:lpstr>Cont. </vt:lpstr>
      <vt:lpstr>Transection of spinal cord</vt:lpstr>
      <vt:lpstr>Cont.</vt:lpstr>
      <vt:lpstr>Comparison between bulbar and pseudobulbar palsy</vt:lpstr>
      <vt:lpstr>Cauda equina and conus medullaris lesions</vt:lpstr>
      <vt:lpstr>Extramedullary and intramedullary syndromes</vt:lpstr>
      <vt:lpstr>Thank you! </vt:lpstr>
    </vt:vector>
  </TitlesOfParts>
  <Company>Hewlett-Packard</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شوق</cp:lastModifiedBy>
  <cp:revision>1012</cp:revision>
  <dcterms:created xsi:type="dcterms:W3CDTF">2016-09-07T16:15:34Z</dcterms:created>
  <dcterms:modified xsi:type="dcterms:W3CDTF">2017-11-07T11:08:51Z</dcterms:modified>
</cp:coreProperties>
</file>